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387" r:id="rId3"/>
    <p:sldId id="408" r:id="rId4"/>
    <p:sldId id="426" r:id="rId5"/>
    <p:sldId id="428" r:id="rId6"/>
    <p:sldId id="430" r:id="rId7"/>
    <p:sldId id="427" r:id="rId8"/>
    <p:sldId id="410" r:id="rId9"/>
    <p:sldId id="389" r:id="rId10"/>
    <p:sldId id="362" r:id="rId11"/>
    <p:sldId id="363" r:id="rId12"/>
    <p:sldId id="399" r:id="rId13"/>
    <p:sldId id="402" r:id="rId14"/>
    <p:sldId id="392" r:id="rId15"/>
    <p:sldId id="429" r:id="rId16"/>
    <p:sldId id="403" r:id="rId17"/>
    <p:sldId id="368" r:id="rId18"/>
    <p:sldId id="309"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00"/>
    <a:srgbClr val="CC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2602" autoAdjust="0"/>
    <p:restoredTop sz="94700" autoAdjust="0"/>
  </p:normalViewPr>
  <p:slideViewPr>
    <p:cSldViewPr>
      <p:cViewPr varScale="1">
        <p:scale>
          <a:sx n="52" d="100"/>
          <a:sy n="52" d="100"/>
        </p:scale>
        <p:origin x="-132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1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36C2E498-2A23-4554-B793-048DAE4B1CE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pPr>
              <a:defRPr/>
            </a:pPr>
            <a:fld id="{2BE61251-FD83-432B-8CCC-FF7A0C0E81A6}" type="slidenum">
              <a:rPr lang="en-US" smtClean="0"/>
              <a:pPr>
                <a:defRPr/>
              </a:pPr>
              <a:t>1</a:t>
            </a:fld>
            <a:endParaRPr lang="en-US" smtClean="0"/>
          </a:p>
        </p:txBody>
      </p:sp>
      <p:sp>
        <p:nvSpPr>
          <p:cNvPr id="103427" name="Rectangle 2"/>
          <p:cNvSpPr>
            <a:spLocks noGrp="1" noRot="1" noChangeAspect="1" noChangeArrowheads="1" noTextEdit="1"/>
          </p:cNvSpPr>
          <p:nvPr>
            <p:ph type="sldImg"/>
          </p:nvPr>
        </p:nvSpPr>
        <p:spPr>
          <a:xfrm>
            <a:off x="1144588" y="685800"/>
            <a:ext cx="4572000" cy="3429000"/>
          </a:xfrm>
          <a:ln/>
        </p:spPr>
      </p:sp>
      <p:sp>
        <p:nvSpPr>
          <p:cNvPr id="103428" name="Rectangle 3"/>
          <p:cNvSpPr>
            <a:spLocks noGrp="1" noChangeArrowheads="1"/>
          </p:cNvSpPr>
          <p:nvPr>
            <p:ph type="body" idx="1"/>
          </p:nvPr>
        </p:nvSpPr>
        <p:spPr>
          <a:xfrm>
            <a:off x="914400" y="4343400"/>
            <a:ext cx="5029200" cy="4114800"/>
          </a:xfrm>
          <a:noFill/>
          <a:ln/>
        </p:spPr>
        <p:txBody>
          <a:bodyPr lIns="89905" tIns="44952" rIns="89905" bIns="44952"/>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B0EF0D-C934-46C4-A6C7-2C3FD0C70C49}" type="slidenum">
              <a:rPr lang="en-US"/>
              <a:pPr/>
              <a:t>5</a:t>
            </a:fld>
            <a:endParaRPr lang="en-US"/>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p:txBody>
          <a:bodyPr/>
          <a:lstStyle/>
          <a:p>
            <a:pPr>
              <a:defRPr/>
            </a:pPr>
            <a:fld id="{7729BB9D-8035-4F1F-AE11-4B0694F2674F}" type="slidenum">
              <a:rPr lang="en-US" smtClean="0"/>
              <a:pPr>
                <a:defRPr/>
              </a:pPr>
              <a:t>10</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914400" y="4343400"/>
            <a:ext cx="5029200" cy="4114800"/>
          </a:xfrm>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p>
            <a:pPr>
              <a:defRPr/>
            </a:pPr>
            <a:fld id="{237A0697-7CB1-49D4-9868-94843D445BA8}" type="slidenum">
              <a:rPr lang="en-US" smtClean="0"/>
              <a:pPr>
                <a:defRPr/>
              </a:pPr>
              <a:t>11</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14400" y="4343400"/>
            <a:ext cx="5029200" cy="4114800"/>
          </a:xfrm>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p:txBody>
          <a:bodyPr/>
          <a:lstStyle/>
          <a:p>
            <a:pPr>
              <a:defRPr/>
            </a:pPr>
            <a:fld id="{D171833A-4C26-4CD7-91F0-182AC1969CE5}" type="slidenum">
              <a:rPr lang="en-US" smtClean="0"/>
              <a:pPr>
                <a:defRPr/>
              </a:pPr>
              <a:t>13</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14400" y="4343400"/>
            <a:ext cx="5029200" cy="4114800"/>
          </a:xfrm>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p:txBody>
          <a:bodyPr/>
          <a:lstStyle/>
          <a:p>
            <a:pPr>
              <a:defRPr/>
            </a:pPr>
            <a:fld id="{830A4443-A13A-4F84-A461-7A2ED1656A1A}" type="slidenum">
              <a:rPr lang="en-US" smtClean="0"/>
              <a:pPr>
                <a:defRPr/>
              </a:pPr>
              <a:t>17</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p:txBody>
          <a:bodyPr/>
          <a:lstStyle/>
          <a:p>
            <a:pPr>
              <a:defRPr/>
            </a:pPr>
            <a:fld id="{15B841A3-C71B-4A0F-9280-67A68C97C548}" type="slidenum">
              <a:rPr lang="en-US" smtClean="0"/>
              <a:pPr>
                <a:defRPr/>
              </a:pPr>
              <a:t>18</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3124200" y="6172200"/>
            <a:ext cx="2895600" cy="476250"/>
          </a:xfrm>
          <a:prstGeom prst="rect">
            <a:avLst/>
          </a:prstGeom>
          <a:noFill/>
          <a:ln w="9525">
            <a:noFill/>
            <a:miter lim="800000"/>
            <a:headEnd/>
            <a:tailEnd/>
          </a:ln>
          <a:effectLst/>
        </p:spPr>
        <p:txBody>
          <a:bodyPr/>
          <a:lstStyle>
            <a:lvl1pPr algn="ctr">
              <a:defRPr sz="1200" smtClean="0">
                <a:solidFill>
                  <a:schemeClr val="bg2"/>
                </a:solidFill>
                <a:latin typeface="+mn-lt"/>
              </a:defRPr>
            </a:lvl1pPr>
          </a:lstStyle>
          <a:p>
            <a:pPr>
              <a:defRPr/>
            </a:pPr>
            <a:r>
              <a:rPr lang="en-US" dirty="0">
                <a:cs typeface="+mn-cs"/>
              </a:rPr>
              <a:t>WOAPS Workshop</a:t>
            </a:r>
          </a:p>
          <a:p>
            <a:pPr>
              <a:defRPr/>
            </a:pPr>
            <a:r>
              <a:rPr lang="en-US" dirty="0">
                <a:cs typeface="+mn-cs"/>
              </a:rPr>
              <a:t>18-20 April 2011</a:t>
            </a:r>
          </a:p>
          <a:p>
            <a:pPr>
              <a:defRPr/>
            </a:pPr>
            <a:r>
              <a:rPr lang="en-US" dirty="0">
                <a:cs typeface="+mn-cs"/>
              </a:rPr>
              <a:t>ESRIN, </a:t>
            </a:r>
            <a:r>
              <a:rPr lang="en-US" dirty="0" err="1">
                <a:cs typeface="+mn-cs"/>
              </a:rPr>
              <a:t>Frascati</a:t>
            </a:r>
            <a:r>
              <a:rPr lang="en-US" dirty="0">
                <a:cs typeface="+mn-cs"/>
              </a:rPr>
              <a:t>, Italy</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E442F12F-1AC3-41F3-8138-0E033ED974F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WMO-BIPM workshop</a:t>
            </a:r>
          </a:p>
          <a:p>
            <a:pPr>
              <a:defRPr/>
            </a:pPr>
            <a:r>
              <a:rPr lang="en-US"/>
              <a:t>30 March – 1 April 2010</a:t>
            </a:r>
          </a:p>
          <a:p>
            <a:pPr>
              <a:defRPr/>
            </a:pPr>
            <a:r>
              <a:rPr lang="en-US"/>
              <a:t>WMO HQ, Geneva, Switzerland</a:t>
            </a:r>
          </a:p>
        </p:txBody>
      </p:sp>
      <p:sp>
        <p:nvSpPr>
          <p:cNvPr id="6" name="Rectangle 6"/>
          <p:cNvSpPr>
            <a:spLocks noGrp="1" noChangeArrowheads="1"/>
          </p:cNvSpPr>
          <p:nvPr>
            <p:ph type="sldNum" sz="quarter" idx="12"/>
          </p:nvPr>
        </p:nvSpPr>
        <p:spPr/>
        <p:txBody>
          <a:bodyPr/>
          <a:lstStyle>
            <a:lvl1pPr>
              <a:defRPr/>
            </a:lvl1pPr>
          </a:lstStyle>
          <a:p>
            <a:pPr>
              <a:defRPr/>
            </a:pPr>
            <a:fld id="{7FA75C8E-781D-402B-A3CA-08DF7246CE5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WMO-BIPM workshop</a:t>
            </a:r>
          </a:p>
          <a:p>
            <a:pPr>
              <a:defRPr/>
            </a:pPr>
            <a:r>
              <a:rPr lang="en-US"/>
              <a:t>30 March – 1 April 2010</a:t>
            </a:r>
          </a:p>
          <a:p>
            <a:pPr>
              <a:defRPr/>
            </a:pPr>
            <a:r>
              <a:rPr lang="en-US"/>
              <a:t>WMO HQ, Geneva, Switzerland</a:t>
            </a:r>
          </a:p>
        </p:txBody>
      </p:sp>
      <p:sp>
        <p:nvSpPr>
          <p:cNvPr id="6" name="Rectangle 6"/>
          <p:cNvSpPr>
            <a:spLocks noGrp="1" noChangeArrowheads="1"/>
          </p:cNvSpPr>
          <p:nvPr>
            <p:ph type="sldNum" sz="quarter" idx="12"/>
          </p:nvPr>
        </p:nvSpPr>
        <p:spPr/>
        <p:txBody>
          <a:bodyPr/>
          <a:lstStyle>
            <a:lvl1pPr>
              <a:defRPr/>
            </a:lvl1pPr>
          </a:lstStyle>
          <a:p>
            <a:pPr>
              <a:defRPr/>
            </a:pPr>
            <a:fld id="{8E0D0065-78F7-40E9-A02E-C8BB447186B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6019800"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sldNum" sz="quarter" idx="11"/>
          </p:nvPr>
        </p:nvSpPr>
        <p:spPr/>
        <p:txBody>
          <a:bodyPr/>
          <a:lstStyle>
            <a:lvl1pPr>
              <a:defRPr/>
            </a:lvl1pPr>
          </a:lstStyle>
          <a:p>
            <a:pPr>
              <a:defRPr/>
            </a:pPr>
            <a:fld id="{E44E1B76-BD2C-4557-9D80-62AE6BAA230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6019800"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r>
              <a:rPr lang="en-US"/>
              <a:t>WMO-BIPM workshop</a:t>
            </a:r>
          </a:p>
          <a:p>
            <a:pPr>
              <a:defRPr/>
            </a:pPr>
            <a:r>
              <a:rPr lang="en-US"/>
              <a:t>30 March – 1 April 2010</a:t>
            </a:r>
          </a:p>
          <a:p>
            <a:pPr>
              <a:defRPr/>
            </a:pPr>
            <a:r>
              <a:rPr lang="en-US"/>
              <a:t>WMO HQ, Geneva, Switzerland</a:t>
            </a:r>
          </a:p>
        </p:txBody>
      </p:sp>
      <p:sp>
        <p:nvSpPr>
          <p:cNvPr id="8" name="Rectangle 6"/>
          <p:cNvSpPr>
            <a:spLocks noGrp="1" noChangeArrowheads="1"/>
          </p:cNvSpPr>
          <p:nvPr>
            <p:ph type="sldNum" sz="quarter" idx="12"/>
          </p:nvPr>
        </p:nvSpPr>
        <p:spPr/>
        <p:txBody>
          <a:bodyPr/>
          <a:lstStyle>
            <a:lvl1pPr>
              <a:defRPr/>
            </a:lvl1pPr>
          </a:lstStyle>
          <a:p>
            <a:pPr>
              <a:defRPr/>
            </a:pPr>
            <a:fld id="{FE838B41-2E67-499A-8052-E271741D702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DFC1BE99-A2B0-48A7-8AF4-D2E356439179}" type="slidenum">
              <a:rPr lang="en-US"/>
              <a:pPr>
                <a:defRPr/>
              </a:pPr>
              <a:t>‹#›</a:t>
            </a:fld>
            <a:endParaRPr lang="en-US"/>
          </a:p>
        </p:txBody>
      </p:sp>
      <p:sp>
        <p:nvSpPr>
          <p:cNvPr id="9" name="Rectangle 5"/>
          <p:cNvSpPr>
            <a:spLocks noGrp="1" noChangeArrowheads="1"/>
          </p:cNvSpPr>
          <p:nvPr>
            <p:ph type="ftr" sz="quarter" idx="12"/>
          </p:nvPr>
        </p:nvSpPr>
        <p:spPr>
          <a:ln/>
        </p:spPr>
        <p:txBody>
          <a:bodyPr/>
          <a:lstStyle>
            <a:lvl1pPr>
              <a:defRPr/>
            </a:lvl1pPr>
          </a:lstStyle>
          <a:p>
            <a:pPr>
              <a:defRPr/>
            </a:pPr>
            <a:r>
              <a:rPr lang="en-US"/>
              <a:t>WOAPS Workshop</a:t>
            </a:r>
          </a:p>
          <a:p>
            <a:pPr>
              <a:defRPr/>
            </a:pPr>
            <a:r>
              <a:rPr lang="en-US"/>
              <a:t>18-20 April 2011</a:t>
            </a:r>
          </a:p>
          <a:p>
            <a:pPr>
              <a:defRPr/>
            </a:pPr>
            <a:r>
              <a:rPr lang="en-US"/>
              <a:t>ESRIN, </a:t>
            </a:r>
            <a:r>
              <a:rPr lang="en-US" err="1"/>
              <a:t>Frascati</a:t>
            </a:r>
            <a:r>
              <a:rPr lang="en-US"/>
              <a:t>, Italy</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fld id="{37A5E0B4-AA16-407D-94C9-607430738531}" type="slidenum">
              <a:rPr lang="en-US"/>
              <a:pPr>
                <a:defRPr/>
              </a:pPr>
              <a:t>‹#›</a:t>
            </a:fld>
            <a:endParaRPr lang="en-US"/>
          </a:p>
        </p:txBody>
      </p:sp>
      <p:sp>
        <p:nvSpPr>
          <p:cNvPr id="6" name="Rectangle 5"/>
          <p:cNvSpPr>
            <a:spLocks noGrp="1" noChangeArrowheads="1"/>
          </p:cNvSpPr>
          <p:nvPr>
            <p:ph type="ftr" sz="quarter" idx="12"/>
          </p:nvPr>
        </p:nvSpPr>
        <p:spPr>
          <a:xfrm>
            <a:off x="3048000" y="6172200"/>
            <a:ext cx="2895600" cy="685800"/>
          </a:xfrm>
        </p:spPr>
        <p:txBody>
          <a:bodyPr/>
          <a:lstStyle>
            <a:lvl1pPr algn="ctr">
              <a:defRPr sz="1200">
                <a:solidFill>
                  <a:schemeClr val="bg2"/>
                </a:solidFill>
                <a:latin typeface="+mn-lt"/>
              </a:defRPr>
            </a:lvl1pPr>
          </a:lstStyle>
          <a:p>
            <a:pPr>
              <a:defRPr/>
            </a:pPr>
            <a:r>
              <a:rPr lang="en-US" dirty="0" smtClean="0"/>
              <a:t>MODIS Calibration  Workshop</a:t>
            </a:r>
          </a:p>
          <a:p>
            <a:pPr>
              <a:defRPr/>
            </a:pPr>
            <a:r>
              <a:rPr lang="en-US" dirty="0" smtClean="0"/>
              <a:t>17 May 2011</a:t>
            </a:r>
          </a:p>
          <a:p>
            <a:pPr>
              <a:defRPr/>
            </a:pPr>
            <a:r>
              <a:rPr lang="en-US" dirty="0" smtClean="0"/>
              <a:t>University of Maryland</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3F4C0C1-F5BC-4D9D-A53D-F290D6170C5D}" type="slidenum">
              <a:rPr lang="en-US"/>
              <a:pPr>
                <a:defRPr/>
              </a:pPr>
              <a:t>‹#›</a:t>
            </a:fld>
            <a:endParaRPr lang="en-US"/>
          </a:p>
        </p:txBody>
      </p:sp>
      <p:sp>
        <p:nvSpPr>
          <p:cNvPr id="6" name="Rectangle 5"/>
          <p:cNvSpPr>
            <a:spLocks noGrp="1" noChangeArrowheads="1"/>
          </p:cNvSpPr>
          <p:nvPr>
            <p:ph type="ftr" sz="quarter" idx="12"/>
          </p:nvPr>
        </p:nvSpPr>
        <p:spPr>
          <a:ln/>
        </p:spPr>
        <p:txBody>
          <a:bodyPr/>
          <a:lstStyle>
            <a:lvl1pPr>
              <a:defRPr/>
            </a:lvl1pPr>
          </a:lstStyle>
          <a:p>
            <a:pPr>
              <a:defRPr/>
            </a:pPr>
            <a:r>
              <a:rPr lang="en-US"/>
              <a:t>WOAPS Workshop</a:t>
            </a:r>
          </a:p>
          <a:p>
            <a:pPr>
              <a:defRPr/>
            </a:pPr>
            <a:r>
              <a:rPr lang="en-US"/>
              <a:t>18-20 April 2011</a:t>
            </a:r>
          </a:p>
          <a:p>
            <a:pPr>
              <a:defRPr/>
            </a:pPr>
            <a:r>
              <a:rPr lang="en-US"/>
              <a:t>ESRIN, </a:t>
            </a:r>
            <a:r>
              <a:rPr lang="en-US" err="1"/>
              <a:t>Frascati</a:t>
            </a:r>
            <a:r>
              <a:rPr lang="en-US"/>
              <a:t>, Italy</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BDB667C5-1D36-4F15-941C-1D26555AAF64}" type="slidenum">
              <a:rPr lang="en-US"/>
              <a:pPr>
                <a:defRPr/>
              </a:pPr>
              <a:t>‹#›</a:t>
            </a:fld>
            <a:endParaRPr lang="en-US"/>
          </a:p>
        </p:txBody>
      </p:sp>
      <p:sp>
        <p:nvSpPr>
          <p:cNvPr id="7" name="Rectangle 5"/>
          <p:cNvSpPr>
            <a:spLocks noGrp="1" noChangeArrowheads="1"/>
          </p:cNvSpPr>
          <p:nvPr>
            <p:ph type="ftr" sz="quarter" idx="12"/>
          </p:nvPr>
        </p:nvSpPr>
        <p:spPr>
          <a:ln/>
        </p:spPr>
        <p:txBody>
          <a:bodyPr/>
          <a:lstStyle>
            <a:lvl1pPr>
              <a:defRPr/>
            </a:lvl1pPr>
          </a:lstStyle>
          <a:p>
            <a:pPr>
              <a:defRPr/>
            </a:pPr>
            <a:r>
              <a:rPr lang="en-US"/>
              <a:t>WOAPS Workshop</a:t>
            </a:r>
          </a:p>
          <a:p>
            <a:pPr>
              <a:defRPr/>
            </a:pPr>
            <a:r>
              <a:rPr lang="en-US"/>
              <a:t>18-20 April 2011</a:t>
            </a:r>
          </a:p>
          <a:p>
            <a:pPr>
              <a:defRPr/>
            </a:pPr>
            <a:r>
              <a:rPr lang="en-US"/>
              <a:t>ESRIN, </a:t>
            </a:r>
            <a:r>
              <a:rPr lang="en-US" err="1"/>
              <a:t>Frascati</a:t>
            </a:r>
            <a:r>
              <a:rPr lang="en-US"/>
              <a:t>, Italy</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C7DF75BD-410E-48F2-ACD3-7914CC1574F1}" type="slidenum">
              <a:rPr lang="en-US"/>
              <a:pPr>
                <a:defRPr/>
              </a:pPr>
              <a:t>‹#›</a:t>
            </a:fld>
            <a:endParaRPr lang="en-US"/>
          </a:p>
        </p:txBody>
      </p:sp>
      <p:sp>
        <p:nvSpPr>
          <p:cNvPr id="9" name="Rectangle 5"/>
          <p:cNvSpPr>
            <a:spLocks noGrp="1" noChangeArrowheads="1"/>
          </p:cNvSpPr>
          <p:nvPr>
            <p:ph type="ftr" sz="quarter" idx="12"/>
          </p:nvPr>
        </p:nvSpPr>
        <p:spPr>
          <a:ln/>
        </p:spPr>
        <p:txBody>
          <a:bodyPr/>
          <a:lstStyle>
            <a:lvl1pPr>
              <a:defRPr/>
            </a:lvl1pPr>
          </a:lstStyle>
          <a:p>
            <a:pPr>
              <a:defRPr/>
            </a:pPr>
            <a:r>
              <a:rPr lang="en-US"/>
              <a:t>WOAPS Workshop</a:t>
            </a:r>
          </a:p>
          <a:p>
            <a:pPr>
              <a:defRPr/>
            </a:pPr>
            <a:r>
              <a:rPr lang="en-US"/>
              <a:t>18-20 April 2011</a:t>
            </a:r>
          </a:p>
          <a:p>
            <a:pPr>
              <a:defRPr/>
            </a:pPr>
            <a:r>
              <a:rPr lang="en-US"/>
              <a:t>ESRIN, </a:t>
            </a:r>
            <a:r>
              <a:rPr lang="en-US" err="1"/>
              <a:t>Frascati</a:t>
            </a:r>
            <a:r>
              <a:rPr lang="en-US"/>
              <a:t>, Italy</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F755F8EA-3E43-4B19-962D-62C0E4CB47CC}" type="slidenum">
              <a:rPr lang="en-US"/>
              <a:pPr>
                <a:defRPr/>
              </a:pPr>
              <a:t>‹#›</a:t>
            </a:fld>
            <a:endParaRPr lang="en-US"/>
          </a:p>
        </p:txBody>
      </p:sp>
      <p:sp>
        <p:nvSpPr>
          <p:cNvPr id="5" name="Rectangle 5"/>
          <p:cNvSpPr>
            <a:spLocks noGrp="1" noChangeArrowheads="1"/>
          </p:cNvSpPr>
          <p:nvPr>
            <p:ph type="ftr" sz="quarter" idx="12"/>
          </p:nvPr>
        </p:nvSpPr>
        <p:spPr>
          <a:ln/>
        </p:spPr>
        <p:txBody>
          <a:bodyPr/>
          <a:lstStyle>
            <a:lvl1pPr>
              <a:defRPr/>
            </a:lvl1pPr>
          </a:lstStyle>
          <a:p>
            <a:pPr>
              <a:defRPr/>
            </a:pPr>
            <a:r>
              <a:rPr lang="en-US"/>
              <a:t>WOAPS Workshop</a:t>
            </a:r>
          </a:p>
          <a:p>
            <a:pPr>
              <a:defRPr/>
            </a:pPr>
            <a:r>
              <a:rPr lang="en-US"/>
              <a:t>18-20 April 2011</a:t>
            </a:r>
          </a:p>
          <a:p>
            <a:pPr>
              <a:defRPr/>
            </a:pPr>
            <a:r>
              <a:rPr lang="en-US"/>
              <a:t>ESRIN, </a:t>
            </a:r>
            <a:r>
              <a:rPr lang="en-US" err="1"/>
              <a:t>Frascati</a:t>
            </a:r>
            <a:r>
              <a:rPr lang="en-US"/>
              <a:t>, Italy</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496E87C7-DABD-4837-AA1F-BE337CCADE7B}" type="slidenum">
              <a:rPr lang="en-US"/>
              <a:pPr>
                <a:defRPr/>
              </a:pPr>
              <a:t>‹#›</a:t>
            </a:fld>
            <a:endParaRPr lang="en-US"/>
          </a:p>
        </p:txBody>
      </p:sp>
      <p:sp>
        <p:nvSpPr>
          <p:cNvPr id="4" name="Rectangle 5"/>
          <p:cNvSpPr>
            <a:spLocks noGrp="1" noChangeArrowheads="1"/>
          </p:cNvSpPr>
          <p:nvPr>
            <p:ph type="ftr" sz="quarter" idx="12"/>
          </p:nvPr>
        </p:nvSpPr>
        <p:spPr>
          <a:ln/>
        </p:spPr>
        <p:txBody>
          <a:bodyPr/>
          <a:lstStyle>
            <a:lvl1pPr>
              <a:defRPr/>
            </a:lvl1pPr>
          </a:lstStyle>
          <a:p>
            <a:pPr>
              <a:defRPr/>
            </a:pPr>
            <a:r>
              <a:rPr lang="en-US"/>
              <a:t>WOAPS Workshop</a:t>
            </a:r>
          </a:p>
          <a:p>
            <a:pPr>
              <a:defRPr/>
            </a:pPr>
            <a:r>
              <a:rPr lang="en-US"/>
              <a:t>18-20 April 2011</a:t>
            </a:r>
          </a:p>
          <a:p>
            <a:pPr>
              <a:defRPr/>
            </a:pPr>
            <a:r>
              <a:rPr lang="en-US"/>
              <a:t>ESRIN, </a:t>
            </a:r>
            <a:r>
              <a:rPr lang="en-US" err="1"/>
              <a:t>Frascati</a:t>
            </a:r>
            <a:r>
              <a:rPr lang="en-US"/>
              <a:t>, Italy</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F32BF9A-C355-4367-9D47-416E1EB38E90}" type="slidenum">
              <a:rPr lang="en-US"/>
              <a:pPr>
                <a:defRPr/>
              </a:pPr>
              <a:t>‹#›</a:t>
            </a:fld>
            <a:endParaRPr lang="en-US"/>
          </a:p>
        </p:txBody>
      </p:sp>
      <p:sp>
        <p:nvSpPr>
          <p:cNvPr id="7" name="Rectangle 5"/>
          <p:cNvSpPr>
            <a:spLocks noGrp="1" noChangeArrowheads="1"/>
          </p:cNvSpPr>
          <p:nvPr>
            <p:ph type="ftr" sz="quarter" idx="12"/>
          </p:nvPr>
        </p:nvSpPr>
        <p:spPr>
          <a:ln/>
        </p:spPr>
        <p:txBody>
          <a:bodyPr/>
          <a:lstStyle>
            <a:lvl1pPr>
              <a:defRPr/>
            </a:lvl1pPr>
          </a:lstStyle>
          <a:p>
            <a:pPr>
              <a:defRPr/>
            </a:pPr>
            <a:r>
              <a:rPr lang="en-US"/>
              <a:t>WOAPS Workshop</a:t>
            </a:r>
          </a:p>
          <a:p>
            <a:pPr>
              <a:defRPr/>
            </a:pPr>
            <a:r>
              <a:rPr lang="en-US"/>
              <a:t>18-20 April 2011</a:t>
            </a:r>
          </a:p>
          <a:p>
            <a:pPr>
              <a:defRPr/>
            </a:pPr>
            <a:r>
              <a:rPr lang="en-US"/>
              <a:t>ESRIN, </a:t>
            </a:r>
            <a:r>
              <a:rPr lang="en-US" err="1"/>
              <a:t>Frascati</a:t>
            </a:r>
            <a:r>
              <a:rPr lang="en-US"/>
              <a:t>, Italy</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sldNum" sz="quarter" idx="11"/>
          </p:nvPr>
        </p:nvSpPr>
        <p:spPr/>
        <p:txBody>
          <a:bodyPr/>
          <a:lstStyle>
            <a:lvl1pPr>
              <a:defRPr/>
            </a:lvl1pPr>
          </a:lstStyle>
          <a:p>
            <a:pPr>
              <a:defRPr/>
            </a:pPr>
            <a:fld id="{CD9D045A-0B6A-4C68-AC52-99C517A50A7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600200" y="274638"/>
            <a:ext cx="60198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52114958-E299-4DD8-8CB9-252F4508A3F2}" type="slidenum">
              <a:rPr lang="en-US"/>
              <a:pPr>
                <a:defRPr/>
              </a:pPr>
              <a:t>‹#›</a:t>
            </a:fld>
            <a:endParaRPr lang="en-US"/>
          </a:p>
        </p:txBody>
      </p:sp>
      <p:pic>
        <p:nvPicPr>
          <p:cNvPr id="2054" name="Picture 17" descr="UM_endor_RSMAS_cmyk"/>
          <p:cNvPicPr>
            <a:picLocks noChangeAspect="1" noChangeArrowheads="1"/>
          </p:cNvPicPr>
          <p:nvPr userDrawn="1"/>
        </p:nvPicPr>
        <p:blipFill>
          <a:blip r:embed="rId16" cstate="print"/>
          <a:srcRect/>
          <a:stretch>
            <a:fillRect/>
          </a:stretch>
        </p:blipFill>
        <p:spPr bwMode="auto">
          <a:xfrm>
            <a:off x="0" y="6135688"/>
            <a:ext cx="1600200" cy="722312"/>
          </a:xfrm>
          <a:prstGeom prst="rect">
            <a:avLst/>
          </a:prstGeom>
          <a:noFill/>
          <a:ln w="9525">
            <a:noFill/>
            <a:miter lim="800000"/>
            <a:headEnd/>
            <a:tailEnd/>
          </a:ln>
        </p:spPr>
      </p:pic>
      <p:sp>
        <p:nvSpPr>
          <p:cNvPr id="9" name="Rectangle 5"/>
          <p:cNvSpPr>
            <a:spLocks noGrp="1" noChangeArrowheads="1"/>
          </p:cNvSpPr>
          <p:nvPr>
            <p:ph type="ftr" sz="quarter" idx="3"/>
          </p:nvPr>
        </p:nvSpPr>
        <p:spPr bwMode="auto">
          <a:xfrm>
            <a:off x="3124200" y="61722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bg2"/>
                </a:solidFill>
                <a:latin typeface="+mn-lt"/>
                <a:cs typeface="+mn-cs"/>
              </a:defRPr>
            </a:lvl1pPr>
          </a:lstStyle>
          <a:p>
            <a:pPr>
              <a:defRPr/>
            </a:pPr>
            <a:r>
              <a:rPr lang="en-US"/>
              <a:t>WOAPS Workshop</a:t>
            </a:r>
          </a:p>
          <a:p>
            <a:pPr>
              <a:defRPr/>
            </a:pPr>
            <a:r>
              <a:rPr lang="en-US"/>
              <a:t>18-20 April 2011</a:t>
            </a:r>
          </a:p>
          <a:p>
            <a:pPr>
              <a:defRPr/>
            </a:pPr>
            <a:r>
              <a:rPr lang="en-US"/>
              <a:t>ESRIN, </a:t>
            </a:r>
            <a:r>
              <a:rPr lang="en-US" err="1"/>
              <a:t>Frascati</a:t>
            </a:r>
            <a:r>
              <a:rPr lang="en-US"/>
              <a:t>, Italy</a:t>
            </a: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42" r:id="rId3"/>
    <p:sldLayoutId id="2147483743" r:id="rId4"/>
    <p:sldLayoutId id="2147483744" r:id="rId5"/>
    <p:sldLayoutId id="2147483745" r:id="rId6"/>
    <p:sldLayoutId id="2147483746" r:id="rId7"/>
    <p:sldLayoutId id="2147483747" r:id="rId8"/>
    <p:sldLayoutId id="2147483751" r:id="rId9"/>
    <p:sldLayoutId id="2147483752" r:id="rId10"/>
    <p:sldLayoutId id="2147483753" r:id="rId11"/>
    <p:sldLayoutId id="2147483754" r:id="rId12"/>
    <p:sldLayoutId id="2147483755" r:id="rId13"/>
    <p:sldLayoutId id="2147483748" r:id="rId14"/>
  </p:sldLayoutIdLst>
  <p:hf hd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Times New Roman" pitchFamily="18" charset="0"/>
        </a:defRPr>
      </a:lvl2pPr>
      <a:lvl3pPr algn="ctr" rtl="0" eaLnBrk="0" fontAlgn="base" hangingPunct="0">
        <a:spcBef>
          <a:spcPct val="0"/>
        </a:spcBef>
        <a:spcAft>
          <a:spcPct val="0"/>
        </a:spcAft>
        <a:defRPr sz="4000">
          <a:solidFill>
            <a:schemeClr val="accent2"/>
          </a:solidFill>
          <a:latin typeface="Times New Roman" pitchFamily="18" charset="0"/>
        </a:defRPr>
      </a:lvl3pPr>
      <a:lvl4pPr algn="ctr" rtl="0" eaLnBrk="0" fontAlgn="base" hangingPunct="0">
        <a:spcBef>
          <a:spcPct val="0"/>
        </a:spcBef>
        <a:spcAft>
          <a:spcPct val="0"/>
        </a:spcAft>
        <a:defRPr sz="4000">
          <a:solidFill>
            <a:schemeClr val="accent2"/>
          </a:solidFill>
          <a:latin typeface="Times New Roman" pitchFamily="18" charset="0"/>
        </a:defRPr>
      </a:lvl4pPr>
      <a:lvl5pPr algn="ctr" rtl="0" eaLnBrk="0" fontAlgn="base" hangingPunct="0">
        <a:spcBef>
          <a:spcPct val="0"/>
        </a:spcBef>
        <a:spcAft>
          <a:spcPct val="0"/>
        </a:spcAft>
        <a:defRPr sz="4000">
          <a:solidFill>
            <a:schemeClr val="accent2"/>
          </a:solidFill>
          <a:latin typeface="Times New Roman" pitchFamily="18" charset="0"/>
        </a:defRPr>
      </a:lvl5pPr>
      <a:lvl6pPr marL="457200" algn="ctr" rtl="0" fontAlgn="base">
        <a:spcBef>
          <a:spcPct val="0"/>
        </a:spcBef>
        <a:spcAft>
          <a:spcPct val="0"/>
        </a:spcAft>
        <a:defRPr sz="4000">
          <a:solidFill>
            <a:schemeClr val="accent2"/>
          </a:solidFill>
          <a:latin typeface="Times New Roman" pitchFamily="18" charset="0"/>
        </a:defRPr>
      </a:lvl6pPr>
      <a:lvl7pPr marL="914400" algn="ctr" rtl="0" fontAlgn="base">
        <a:spcBef>
          <a:spcPct val="0"/>
        </a:spcBef>
        <a:spcAft>
          <a:spcPct val="0"/>
        </a:spcAft>
        <a:defRPr sz="4000">
          <a:solidFill>
            <a:schemeClr val="accent2"/>
          </a:solidFill>
          <a:latin typeface="Times New Roman" pitchFamily="18" charset="0"/>
        </a:defRPr>
      </a:lvl7pPr>
      <a:lvl8pPr marL="1371600" algn="ctr" rtl="0" fontAlgn="base">
        <a:spcBef>
          <a:spcPct val="0"/>
        </a:spcBef>
        <a:spcAft>
          <a:spcPct val="0"/>
        </a:spcAft>
        <a:defRPr sz="4000">
          <a:solidFill>
            <a:schemeClr val="accent2"/>
          </a:solidFill>
          <a:latin typeface="Times New Roman" pitchFamily="18" charset="0"/>
        </a:defRPr>
      </a:lvl8pPr>
      <a:lvl9pPr marL="1828800" algn="ctr" rtl="0" fontAlgn="base">
        <a:spcBef>
          <a:spcPct val="0"/>
        </a:spcBef>
        <a:spcAft>
          <a:spcPct val="0"/>
        </a:spcAft>
        <a:defRPr sz="4000">
          <a:solidFill>
            <a:schemeClr val="accent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4.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4.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2.docx"/></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36"/>
          <p:cNvSpPr txBox="1">
            <a:spLocks noChangeArrowheads="1"/>
          </p:cNvSpPr>
          <p:nvPr/>
        </p:nvSpPr>
        <p:spPr bwMode="auto">
          <a:xfrm>
            <a:off x="0" y="1219200"/>
            <a:ext cx="9144000" cy="1938992"/>
          </a:xfrm>
          <a:prstGeom prst="rect">
            <a:avLst/>
          </a:prstGeom>
          <a:noFill/>
          <a:ln w="9525">
            <a:noFill/>
            <a:miter lim="800000"/>
            <a:headEnd/>
            <a:tailEnd/>
          </a:ln>
        </p:spPr>
        <p:txBody>
          <a:bodyPr>
            <a:spAutoFit/>
          </a:bodyPr>
          <a:lstStyle/>
          <a:p>
            <a:pPr algn="ctr"/>
            <a:r>
              <a:rPr lang="en-US" sz="4000" dirty="0" smtClean="0">
                <a:latin typeface="Times New Roman" pitchFamily="18" charset="0"/>
              </a:rPr>
              <a:t>Determining the accuracy </a:t>
            </a:r>
            <a:r>
              <a:rPr lang="en-US" sz="4000" dirty="0">
                <a:latin typeface="Times New Roman" pitchFamily="18" charset="0"/>
              </a:rPr>
              <a:t>of </a:t>
            </a:r>
            <a:r>
              <a:rPr lang="en-US" sz="4000" dirty="0" smtClean="0">
                <a:latin typeface="Times New Roman" pitchFamily="18" charset="0"/>
              </a:rPr>
              <a:t>MODIS Sea-Surface Temperatures </a:t>
            </a:r>
            <a:r>
              <a:rPr lang="en-US" sz="4000" dirty="0">
                <a:latin typeface="Times New Roman" pitchFamily="18" charset="0"/>
              </a:rPr>
              <a:t>– an Essential Climate Variable</a:t>
            </a:r>
          </a:p>
        </p:txBody>
      </p:sp>
      <p:sp>
        <p:nvSpPr>
          <p:cNvPr id="11267" name="Text Box 43"/>
          <p:cNvSpPr txBox="1">
            <a:spLocks noChangeArrowheads="1"/>
          </p:cNvSpPr>
          <p:nvPr/>
        </p:nvSpPr>
        <p:spPr bwMode="auto">
          <a:xfrm>
            <a:off x="304800" y="3886200"/>
            <a:ext cx="8077200" cy="1547813"/>
          </a:xfrm>
          <a:prstGeom prst="rect">
            <a:avLst/>
          </a:prstGeom>
          <a:noFill/>
          <a:ln w="9525">
            <a:noFill/>
            <a:miter lim="800000"/>
            <a:headEnd/>
            <a:tailEnd/>
          </a:ln>
        </p:spPr>
        <p:txBody>
          <a:bodyPr>
            <a:spAutoFit/>
          </a:bodyPr>
          <a:lstStyle/>
          <a:p>
            <a:pPr algn="ctr">
              <a:lnSpc>
                <a:spcPct val="80000"/>
              </a:lnSpc>
              <a:spcBef>
                <a:spcPct val="20000"/>
              </a:spcBef>
            </a:pPr>
            <a:r>
              <a:rPr lang="en-US" sz="3200" dirty="0">
                <a:latin typeface="Times New Roman" pitchFamily="18" charset="0"/>
              </a:rPr>
              <a:t>Peter J. </a:t>
            </a:r>
            <a:r>
              <a:rPr lang="en-US" sz="3200" dirty="0" smtClean="0">
                <a:latin typeface="Times New Roman" pitchFamily="18" charset="0"/>
              </a:rPr>
              <a:t>Minnett &amp; Robert H. Evans </a:t>
            </a:r>
            <a:endParaRPr lang="en-US" sz="3200" dirty="0">
              <a:latin typeface="Times New Roman" pitchFamily="18" charset="0"/>
            </a:endParaRPr>
          </a:p>
          <a:p>
            <a:pPr algn="ctr">
              <a:lnSpc>
                <a:spcPct val="80000"/>
              </a:lnSpc>
              <a:spcBef>
                <a:spcPct val="20000"/>
              </a:spcBef>
            </a:pPr>
            <a:endParaRPr lang="en-US" sz="1100" dirty="0">
              <a:latin typeface="Times New Roman" pitchFamily="18" charset="0"/>
            </a:endParaRPr>
          </a:p>
          <a:p>
            <a:pPr algn="ctr">
              <a:lnSpc>
                <a:spcPct val="80000"/>
              </a:lnSpc>
              <a:spcBef>
                <a:spcPct val="20000"/>
              </a:spcBef>
            </a:pPr>
            <a:r>
              <a:rPr lang="en-US" dirty="0">
                <a:latin typeface="Times New Roman" pitchFamily="18" charset="0"/>
              </a:rPr>
              <a:t>Meteorology and Physical Oceanography</a:t>
            </a:r>
            <a:br>
              <a:rPr lang="en-US" dirty="0">
                <a:latin typeface="Times New Roman" pitchFamily="18" charset="0"/>
              </a:rPr>
            </a:br>
            <a:r>
              <a:rPr lang="en-US" dirty="0">
                <a:latin typeface="Times New Roman" pitchFamily="18" charset="0"/>
              </a:rPr>
              <a:t>Rosenstiel School of Marine and Atmospheric Science</a:t>
            </a:r>
            <a:br>
              <a:rPr lang="en-US" dirty="0">
                <a:latin typeface="Times New Roman" pitchFamily="18" charset="0"/>
              </a:rPr>
            </a:br>
            <a:r>
              <a:rPr lang="en-US" dirty="0">
                <a:latin typeface="Times New Roman" pitchFamily="18" charset="0"/>
              </a:rPr>
              <a:t>University of Miami, Miami, USA</a:t>
            </a:r>
            <a:r>
              <a:rPr lang="en-US" sz="1400" dirty="0">
                <a:latin typeface="Times New Roman" pitchFamily="18" charset="0"/>
              </a:rPr>
              <a:t/>
            </a:r>
            <a:br>
              <a:rPr lang="en-US" sz="1400" dirty="0">
                <a:latin typeface="Times New Roman" pitchFamily="18" charset="0"/>
              </a:rPr>
            </a:br>
            <a:endParaRPr lang="en-US" sz="1400" dirty="0">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6"/>
          <p:cNvSpPr>
            <a:spLocks noGrp="1"/>
          </p:cNvSpPr>
          <p:nvPr>
            <p:ph type="sldNum" sz="quarter" idx="11"/>
          </p:nvPr>
        </p:nvSpPr>
        <p:spPr/>
        <p:txBody>
          <a:bodyPr/>
          <a:lstStyle/>
          <a:p>
            <a:pPr>
              <a:defRPr/>
            </a:pPr>
            <a:fld id="{964288AF-23A4-4CD8-ABEE-31F943EA8E85}" type="slidenum">
              <a:rPr lang="en-US"/>
              <a:pPr>
                <a:defRPr/>
              </a:pPr>
              <a:t>10</a:t>
            </a:fld>
            <a:endParaRPr lang="en-US"/>
          </a:p>
        </p:txBody>
      </p:sp>
      <p:pic>
        <p:nvPicPr>
          <p:cNvPr id="38915" name="Picture 15" descr="MAERI_SST"/>
          <p:cNvPicPr>
            <a:picLocks noGrp="1" noChangeAspect="1" noChangeArrowheads="1"/>
          </p:cNvPicPr>
          <p:nvPr>
            <p:ph sz="half" idx="1"/>
          </p:nvPr>
        </p:nvPicPr>
        <p:blipFill>
          <a:blip r:embed="rId3" cstate="print"/>
          <a:srcRect/>
          <a:stretch>
            <a:fillRect/>
          </a:stretch>
        </p:blipFill>
        <p:spPr>
          <a:xfrm>
            <a:off x="2438400" y="1752600"/>
            <a:ext cx="4800600" cy="3952875"/>
          </a:xfrm>
        </p:spPr>
      </p:pic>
      <p:sp>
        <p:nvSpPr>
          <p:cNvPr id="38916" name="Rectangle 3"/>
          <p:cNvSpPr>
            <a:spLocks noGrp="1" noChangeArrowheads="1"/>
          </p:cNvSpPr>
          <p:nvPr>
            <p:ph type="title"/>
          </p:nvPr>
        </p:nvSpPr>
        <p:spPr>
          <a:xfrm>
            <a:off x="457200" y="171450"/>
            <a:ext cx="8229600" cy="990600"/>
          </a:xfrm>
        </p:spPr>
        <p:txBody>
          <a:bodyPr/>
          <a:lstStyle/>
          <a:p>
            <a:r>
              <a:rPr lang="en-US" smtClean="0"/>
              <a:t>M-AERI cruises for MODIS, AATSR &amp; AVHRR validation</a:t>
            </a:r>
          </a:p>
        </p:txBody>
      </p:sp>
      <p:sp>
        <p:nvSpPr>
          <p:cNvPr id="38917" name="Text Box 4"/>
          <p:cNvSpPr txBox="1">
            <a:spLocks noChangeArrowheads="1"/>
          </p:cNvSpPr>
          <p:nvPr/>
        </p:nvSpPr>
        <p:spPr bwMode="auto">
          <a:xfrm>
            <a:off x="2133600" y="5715000"/>
            <a:ext cx="5181600" cy="530225"/>
          </a:xfrm>
          <a:prstGeom prst="rect">
            <a:avLst/>
          </a:prstGeom>
          <a:noFill/>
          <a:ln w="12700" algn="ctr">
            <a:noFill/>
            <a:miter lim="800000"/>
            <a:headEnd/>
            <a:tailEnd/>
          </a:ln>
        </p:spPr>
        <p:txBody>
          <a:bodyPr lIns="90487" tIns="44450" rIns="90487" bIns="44450">
            <a:spAutoFit/>
          </a:bodyPr>
          <a:lstStyle/>
          <a:p>
            <a:pPr eaLnBrk="0" hangingPunct="0">
              <a:lnSpc>
                <a:spcPct val="90000"/>
              </a:lnSpc>
              <a:spcBef>
                <a:spcPct val="50000"/>
              </a:spcBef>
            </a:pPr>
            <a:r>
              <a:rPr lang="en-US" sz="1600" i="1">
                <a:latin typeface="Times New Roman" pitchFamily="18" charset="0"/>
              </a:rPr>
              <a:t>Explorer of the Seas: near continuous operation December 2000 – December 2007. Restarted February 2010.</a:t>
            </a:r>
          </a:p>
        </p:txBody>
      </p:sp>
      <p:pic>
        <p:nvPicPr>
          <p:cNvPr id="38918" name="Picture 5" descr="newrccl"/>
          <p:cNvPicPr>
            <a:picLocks noGrp="1" noChangeAspect="1" noChangeArrowheads="1"/>
          </p:cNvPicPr>
          <p:nvPr>
            <p:ph sz="half" idx="2"/>
          </p:nvPr>
        </p:nvPicPr>
        <p:blipFill>
          <a:blip r:embed="rId4" cstate="print"/>
          <a:srcRect/>
          <a:stretch>
            <a:fillRect/>
          </a:stretch>
        </p:blipFill>
        <p:spPr>
          <a:xfrm>
            <a:off x="7239000" y="1295400"/>
            <a:ext cx="1905000" cy="898525"/>
          </a:xfrm>
          <a:ln>
            <a:solidFill>
              <a:schemeClr val="folHlink"/>
            </a:solidFill>
          </a:ln>
        </p:spPr>
      </p:pic>
      <p:sp>
        <p:nvSpPr>
          <p:cNvPr id="204806" name="Line 6"/>
          <p:cNvSpPr>
            <a:spLocks noChangeShapeType="1"/>
          </p:cNvSpPr>
          <p:nvPr/>
        </p:nvSpPr>
        <p:spPr bwMode="auto">
          <a:xfrm>
            <a:off x="304800" y="6400800"/>
            <a:ext cx="0" cy="0"/>
          </a:xfrm>
          <a:prstGeom prst="line">
            <a:avLst/>
          </a:prstGeom>
          <a:noFill/>
          <a:ln w="12700">
            <a:solidFill>
              <a:schemeClr val="tx1"/>
            </a:solidFill>
            <a:round/>
            <a:headEnd type="oval" w="med" len="med"/>
            <a:tailEnd type="triangle" w="med" len="med"/>
          </a:ln>
          <a:effectLst>
            <a:outerShdw dist="53882" dir="2700000" algn="ctr" rotWithShape="0">
              <a:srgbClr val="808080"/>
            </a:outerShdw>
          </a:effectLst>
        </p:spPr>
        <p:txBody>
          <a:bodyPr lIns="90487" tIns="44450" rIns="90487" bIns="44450" anchor="ctr"/>
          <a:lstStyle/>
          <a:p>
            <a:pPr>
              <a:defRPr/>
            </a:pPr>
            <a:endParaRPr lang="en-US">
              <a:cs typeface="+mn-cs"/>
            </a:endParaRPr>
          </a:p>
        </p:txBody>
      </p:sp>
      <p:sp>
        <p:nvSpPr>
          <p:cNvPr id="38920" name="Line 7"/>
          <p:cNvSpPr>
            <a:spLocks noChangeShapeType="1"/>
          </p:cNvSpPr>
          <p:nvPr/>
        </p:nvSpPr>
        <p:spPr bwMode="auto">
          <a:xfrm flipH="1">
            <a:off x="6172200" y="1752600"/>
            <a:ext cx="1371600" cy="1295400"/>
          </a:xfrm>
          <a:prstGeom prst="line">
            <a:avLst/>
          </a:prstGeom>
          <a:noFill/>
          <a:ln w="38100">
            <a:solidFill>
              <a:srgbClr val="0000FF"/>
            </a:solidFill>
            <a:round/>
            <a:headEnd/>
            <a:tailEnd type="triangle" w="med" len="med"/>
          </a:ln>
        </p:spPr>
        <p:txBody>
          <a:bodyPr lIns="90487" tIns="44450" rIns="90487" bIns="44450" anchor="ctr"/>
          <a:lstStyle/>
          <a:p>
            <a:endParaRPr lang="en-US"/>
          </a:p>
        </p:txBody>
      </p:sp>
      <p:sp>
        <p:nvSpPr>
          <p:cNvPr id="38921" name="Text Box 8"/>
          <p:cNvSpPr txBox="1">
            <a:spLocks noChangeArrowheads="1"/>
          </p:cNvSpPr>
          <p:nvPr/>
        </p:nvSpPr>
        <p:spPr bwMode="auto">
          <a:xfrm>
            <a:off x="7239000" y="2209800"/>
            <a:ext cx="2133600" cy="309563"/>
          </a:xfrm>
          <a:prstGeom prst="rect">
            <a:avLst/>
          </a:prstGeom>
          <a:noFill/>
          <a:ln w="12700" algn="ctr">
            <a:noFill/>
            <a:miter lim="800000"/>
            <a:headEnd/>
            <a:tailEnd/>
          </a:ln>
        </p:spPr>
        <p:txBody>
          <a:bodyPr lIns="90487" tIns="44450" rIns="90487" bIns="44450">
            <a:spAutoFit/>
          </a:bodyPr>
          <a:lstStyle/>
          <a:p>
            <a:pPr eaLnBrk="0" hangingPunct="0">
              <a:lnSpc>
                <a:spcPct val="90000"/>
              </a:lnSpc>
              <a:spcBef>
                <a:spcPct val="50000"/>
              </a:spcBef>
            </a:pPr>
            <a:r>
              <a:rPr lang="en-US" sz="1600" b="1" i="1">
                <a:latin typeface="Times New Roman" pitchFamily="18" charset="0"/>
              </a:rPr>
              <a:t>Explorer of the Seas</a:t>
            </a:r>
          </a:p>
        </p:txBody>
      </p:sp>
      <p:pic>
        <p:nvPicPr>
          <p:cNvPr id="38922" name="Picture 9" descr="MAERI_EXPL_01"/>
          <p:cNvPicPr>
            <a:picLocks noChangeAspect="1" noChangeArrowheads="1"/>
          </p:cNvPicPr>
          <p:nvPr/>
        </p:nvPicPr>
        <p:blipFill>
          <a:blip r:embed="rId5" cstate="print"/>
          <a:srcRect/>
          <a:stretch>
            <a:fillRect/>
          </a:stretch>
        </p:blipFill>
        <p:spPr bwMode="auto">
          <a:xfrm>
            <a:off x="7391400" y="5029200"/>
            <a:ext cx="1752600" cy="1179513"/>
          </a:xfrm>
          <a:prstGeom prst="rect">
            <a:avLst/>
          </a:prstGeom>
          <a:noFill/>
          <a:ln w="9525">
            <a:solidFill>
              <a:schemeClr val="folHlink"/>
            </a:solidFill>
            <a:miter lim="800000"/>
            <a:headEnd/>
            <a:tailEnd/>
          </a:ln>
        </p:spPr>
      </p:pic>
      <p:pic>
        <p:nvPicPr>
          <p:cNvPr id="38923" name="Picture 10" descr="new_explorer_summer2"/>
          <p:cNvPicPr>
            <a:picLocks noChangeAspect="1" noChangeArrowheads="1"/>
          </p:cNvPicPr>
          <p:nvPr/>
        </p:nvPicPr>
        <p:blipFill>
          <a:blip r:embed="rId6" cstate="print"/>
          <a:srcRect/>
          <a:stretch>
            <a:fillRect/>
          </a:stretch>
        </p:blipFill>
        <p:spPr bwMode="auto">
          <a:xfrm>
            <a:off x="7315200" y="2667000"/>
            <a:ext cx="1828800" cy="1212850"/>
          </a:xfrm>
          <a:prstGeom prst="rect">
            <a:avLst/>
          </a:prstGeom>
          <a:noFill/>
          <a:ln w="9525">
            <a:noFill/>
            <a:miter lim="800000"/>
            <a:headEnd/>
            <a:tailEnd/>
          </a:ln>
        </p:spPr>
      </p:pic>
      <p:pic>
        <p:nvPicPr>
          <p:cNvPr id="38924" name="Picture 11" descr="new_explorer_winter1"/>
          <p:cNvPicPr>
            <a:picLocks noChangeAspect="1" noChangeArrowheads="1"/>
          </p:cNvPicPr>
          <p:nvPr/>
        </p:nvPicPr>
        <p:blipFill>
          <a:blip r:embed="rId7" cstate="print"/>
          <a:srcRect/>
          <a:stretch>
            <a:fillRect/>
          </a:stretch>
        </p:blipFill>
        <p:spPr bwMode="auto">
          <a:xfrm>
            <a:off x="0" y="3429000"/>
            <a:ext cx="1905000" cy="1262063"/>
          </a:xfrm>
          <a:prstGeom prst="rect">
            <a:avLst/>
          </a:prstGeom>
          <a:noFill/>
          <a:ln w="9525">
            <a:noFill/>
            <a:miter lim="800000"/>
            <a:headEnd/>
            <a:tailEnd/>
          </a:ln>
        </p:spPr>
      </p:pic>
      <p:pic>
        <p:nvPicPr>
          <p:cNvPr id="38925" name="Picture 12" descr="new_explorer_winter2"/>
          <p:cNvPicPr>
            <a:picLocks noChangeAspect="1" noChangeArrowheads="1"/>
          </p:cNvPicPr>
          <p:nvPr/>
        </p:nvPicPr>
        <p:blipFill>
          <a:blip r:embed="rId8" cstate="print"/>
          <a:srcRect/>
          <a:stretch>
            <a:fillRect/>
          </a:stretch>
        </p:blipFill>
        <p:spPr bwMode="auto">
          <a:xfrm>
            <a:off x="457200" y="4343400"/>
            <a:ext cx="1905000" cy="1262063"/>
          </a:xfrm>
          <a:prstGeom prst="rect">
            <a:avLst/>
          </a:prstGeom>
          <a:noFill/>
          <a:ln w="9525">
            <a:noFill/>
            <a:miter lim="800000"/>
            <a:headEnd/>
            <a:tailEnd/>
          </a:ln>
        </p:spPr>
      </p:pic>
      <p:pic>
        <p:nvPicPr>
          <p:cNvPr id="38926" name="Picture 13" descr="new_explorer_summer1"/>
          <p:cNvPicPr>
            <a:picLocks noChangeAspect="1" noChangeArrowheads="1"/>
          </p:cNvPicPr>
          <p:nvPr/>
        </p:nvPicPr>
        <p:blipFill>
          <a:blip r:embed="rId9" cstate="print"/>
          <a:srcRect/>
          <a:stretch>
            <a:fillRect/>
          </a:stretch>
        </p:blipFill>
        <p:spPr bwMode="auto">
          <a:xfrm>
            <a:off x="6858000" y="3657600"/>
            <a:ext cx="1905000" cy="1262063"/>
          </a:xfrm>
          <a:prstGeom prst="rect">
            <a:avLst/>
          </a:prstGeom>
          <a:noFill/>
          <a:ln w="9525">
            <a:noFill/>
            <a:miter lim="800000"/>
            <a:headEnd/>
            <a:tailEnd/>
          </a:ln>
        </p:spPr>
      </p:pic>
      <p:pic>
        <p:nvPicPr>
          <p:cNvPr id="38927" name="Picture 16" descr="MAERI_SST"/>
          <p:cNvPicPr>
            <a:picLocks noChangeAspect="1" noChangeArrowheads="1"/>
          </p:cNvPicPr>
          <p:nvPr/>
        </p:nvPicPr>
        <p:blipFill>
          <a:blip r:embed="rId10" cstate="print"/>
          <a:srcRect/>
          <a:stretch>
            <a:fillRect/>
          </a:stretch>
        </p:blipFill>
        <p:spPr bwMode="auto">
          <a:xfrm>
            <a:off x="228600" y="1219200"/>
            <a:ext cx="2133600" cy="2127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6"/>
          <p:cNvSpPr>
            <a:spLocks noGrp="1"/>
          </p:cNvSpPr>
          <p:nvPr>
            <p:ph type="sldNum" sz="quarter" idx="11"/>
          </p:nvPr>
        </p:nvSpPr>
        <p:spPr/>
        <p:txBody>
          <a:bodyPr/>
          <a:lstStyle/>
          <a:p>
            <a:pPr>
              <a:defRPr/>
            </a:pPr>
            <a:fld id="{D257E522-E3BD-4D36-B3FD-43AB852B1EFB}" type="slidenum">
              <a:rPr lang="en-US"/>
              <a:pPr>
                <a:defRPr/>
              </a:pPr>
              <a:t>11</a:t>
            </a:fld>
            <a:endParaRPr lang="en-US"/>
          </a:p>
        </p:txBody>
      </p:sp>
      <p:sp>
        <p:nvSpPr>
          <p:cNvPr id="39939" name="Rectangle 3"/>
          <p:cNvSpPr>
            <a:spLocks noGrp="1" noChangeArrowheads="1"/>
          </p:cNvSpPr>
          <p:nvPr>
            <p:ph type="title"/>
          </p:nvPr>
        </p:nvSpPr>
        <p:spPr>
          <a:xfrm>
            <a:off x="457200" y="171450"/>
            <a:ext cx="8229600" cy="990600"/>
          </a:xfrm>
        </p:spPr>
        <p:txBody>
          <a:bodyPr/>
          <a:lstStyle/>
          <a:p>
            <a:r>
              <a:rPr lang="en-US" smtClean="0"/>
              <a:t>ISAR cruises for MODIS, AATSR &amp; AVHRR validation</a:t>
            </a:r>
          </a:p>
        </p:txBody>
      </p:sp>
      <p:sp>
        <p:nvSpPr>
          <p:cNvPr id="204806" name="Line 6"/>
          <p:cNvSpPr>
            <a:spLocks noChangeShapeType="1"/>
          </p:cNvSpPr>
          <p:nvPr/>
        </p:nvSpPr>
        <p:spPr bwMode="auto">
          <a:xfrm>
            <a:off x="304800" y="6400800"/>
            <a:ext cx="0" cy="0"/>
          </a:xfrm>
          <a:prstGeom prst="line">
            <a:avLst/>
          </a:prstGeom>
          <a:noFill/>
          <a:ln w="12700">
            <a:solidFill>
              <a:schemeClr val="tx1"/>
            </a:solidFill>
            <a:round/>
            <a:headEnd type="oval" w="med" len="med"/>
            <a:tailEnd type="triangle" w="med" len="med"/>
          </a:ln>
          <a:effectLst>
            <a:outerShdw dist="53882" dir="2700000" algn="ctr" rotWithShape="0">
              <a:srgbClr val="808080"/>
            </a:outerShdw>
          </a:effectLst>
        </p:spPr>
        <p:txBody>
          <a:bodyPr lIns="90487" tIns="44450" rIns="90487" bIns="44450" anchor="ctr"/>
          <a:lstStyle/>
          <a:p>
            <a:pPr>
              <a:defRPr/>
            </a:pPr>
            <a:endParaRPr lang="en-US">
              <a:cs typeface="+mn-cs"/>
            </a:endParaRPr>
          </a:p>
        </p:txBody>
      </p:sp>
      <p:pic>
        <p:nvPicPr>
          <p:cNvPr id="39941" name="Content Placeholder 19" descr="ALDR_isarLocation.jpg"/>
          <p:cNvPicPr>
            <a:picLocks noGrp="1" noChangeAspect="1"/>
          </p:cNvPicPr>
          <p:nvPr>
            <p:ph sz="half" idx="2"/>
          </p:nvPr>
        </p:nvPicPr>
        <p:blipFill>
          <a:blip r:embed="rId3" cstate="print"/>
          <a:srcRect/>
          <a:stretch>
            <a:fillRect/>
          </a:stretch>
        </p:blipFill>
        <p:spPr>
          <a:xfrm>
            <a:off x="2514600" y="4079875"/>
            <a:ext cx="3124200" cy="1978025"/>
          </a:xfrm>
        </p:spPr>
      </p:pic>
      <p:pic>
        <p:nvPicPr>
          <p:cNvPr id="39942" name="Picture 20" descr="DSC00355.jpg"/>
          <p:cNvPicPr>
            <a:picLocks noChangeAspect="1"/>
          </p:cNvPicPr>
          <p:nvPr/>
        </p:nvPicPr>
        <p:blipFill>
          <a:blip r:embed="rId4" cstate="print"/>
          <a:srcRect/>
          <a:stretch>
            <a:fillRect/>
          </a:stretch>
        </p:blipFill>
        <p:spPr bwMode="auto">
          <a:xfrm>
            <a:off x="5943600" y="1981200"/>
            <a:ext cx="2571750" cy="3429000"/>
          </a:xfrm>
          <a:prstGeom prst="rect">
            <a:avLst/>
          </a:prstGeom>
          <a:noFill/>
          <a:ln w="9525">
            <a:noFill/>
            <a:miter lim="800000"/>
            <a:headEnd/>
            <a:tailEnd/>
          </a:ln>
        </p:spPr>
      </p:pic>
      <p:pic>
        <p:nvPicPr>
          <p:cNvPr id="39944" name="Content Placeholder 10" descr="AL-ISAR_20090310_20110329.gif"/>
          <p:cNvPicPr>
            <a:picLocks noGrp="1" noChangeAspect="1"/>
          </p:cNvPicPr>
          <p:nvPr>
            <p:ph sz="half" idx="1"/>
          </p:nvPr>
        </p:nvPicPr>
        <p:blipFill>
          <a:blip r:embed="rId5" cstate="print"/>
          <a:srcRect/>
          <a:stretch>
            <a:fillRect/>
          </a:stretch>
        </p:blipFill>
        <p:spPr>
          <a:xfrm>
            <a:off x="152400" y="1295400"/>
            <a:ext cx="5181600" cy="2667000"/>
          </a:xfr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Internal Calibration</a:t>
            </a:r>
          </a:p>
        </p:txBody>
      </p:sp>
      <p:pic>
        <p:nvPicPr>
          <p:cNvPr id="37891" name="Content Placeholder 5" descr="MAERI_open.label.jpg"/>
          <p:cNvPicPr>
            <a:picLocks noGrp="1" noChangeAspect="1"/>
          </p:cNvPicPr>
          <p:nvPr>
            <p:ph idx="1"/>
          </p:nvPr>
        </p:nvPicPr>
        <p:blipFill>
          <a:blip r:embed="rId2" cstate="print"/>
          <a:srcRect/>
          <a:stretch>
            <a:fillRect/>
          </a:stretch>
        </p:blipFill>
        <p:spPr>
          <a:xfrm>
            <a:off x="1524000" y="1371600"/>
            <a:ext cx="6034088" cy="4525963"/>
          </a:xfrm>
        </p:spPr>
      </p:pic>
      <p:sp>
        <p:nvSpPr>
          <p:cNvPr id="4" name="Slide Number Placeholder 3"/>
          <p:cNvSpPr>
            <a:spLocks noGrp="1"/>
          </p:cNvSpPr>
          <p:nvPr>
            <p:ph type="sldNum" sz="quarter" idx="11"/>
          </p:nvPr>
        </p:nvSpPr>
        <p:spPr/>
        <p:txBody>
          <a:bodyPr/>
          <a:lstStyle/>
          <a:p>
            <a:pPr>
              <a:defRPr/>
            </a:pPr>
            <a:fld id="{82CBAFA6-A9A3-4F23-9828-6B212AE9587E}"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99E6B221-36EB-4151-ADD1-B6ECD0898F57}" type="slidenum">
              <a:rPr lang="en-US"/>
              <a:pPr>
                <a:defRPr/>
              </a:pPr>
              <a:t>13</a:t>
            </a:fld>
            <a:endParaRPr lang="en-US"/>
          </a:p>
        </p:txBody>
      </p:sp>
      <p:sp>
        <p:nvSpPr>
          <p:cNvPr id="196610" name="Rectangle 2"/>
          <p:cNvSpPr>
            <a:spLocks noGrp="1" noChangeArrowheads="1"/>
          </p:cNvSpPr>
          <p:nvPr>
            <p:ph type="title"/>
          </p:nvPr>
        </p:nvSpPr>
        <p:spPr>
          <a:xfrm>
            <a:off x="228600" y="0"/>
            <a:ext cx="8153400" cy="1143000"/>
          </a:xfrm>
        </p:spPr>
        <p:txBody>
          <a:bodyPr>
            <a:normAutofit fontScale="90000"/>
          </a:bodyPr>
          <a:lstStyle/>
          <a:p>
            <a:pPr>
              <a:defRPr/>
            </a:pPr>
            <a:r>
              <a:rPr lang="en-US"/>
              <a:t>NIST water-bath black-body calibration target</a:t>
            </a:r>
          </a:p>
        </p:txBody>
      </p:sp>
      <p:pic>
        <p:nvPicPr>
          <p:cNvPr id="40964" name="Picture 3" descr="WBBB_2"/>
          <p:cNvPicPr>
            <a:picLocks noGrp="1" noChangeAspect="1" noChangeArrowheads="1"/>
          </p:cNvPicPr>
          <p:nvPr>
            <p:ph sz="half" idx="1"/>
          </p:nvPr>
        </p:nvPicPr>
        <p:blipFill>
          <a:blip r:embed="rId3" cstate="print"/>
          <a:srcRect/>
          <a:stretch>
            <a:fillRect/>
          </a:stretch>
        </p:blipFill>
        <p:spPr>
          <a:xfrm>
            <a:off x="228600" y="1524000"/>
            <a:ext cx="4267200" cy="3200400"/>
          </a:xfrm>
        </p:spPr>
      </p:pic>
      <p:pic>
        <p:nvPicPr>
          <p:cNvPr id="40965" name="Picture 4" descr="WBBB_1"/>
          <p:cNvPicPr>
            <a:picLocks noGrp="1" noChangeAspect="1" noChangeArrowheads="1"/>
          </p:cNvPicPr>
          <p:nvPr>
            <p:ph sz="half" idx="2"/>
          </p:nvPr>
        </p:nvPicPr>
        <p:blipFill>
          <a:blip r:embed="rId4" cstate="print"/>
          <a:srcRect/>
          <a:stretch>
            <a:fillRect/>
          </a:stretch>
        </p:blipFill>
        <p:spPr>
          <a:xfrm>
            <a:off x="4572000" y="1524000"/>
            <a:ext cx="4267200" cy="3200400"/>
          </a:xfrm>
        </p:spPr>
      </p:pic>
      <p:sp>
        <p:nvSpPr>
          <p:cNvPr id="40966" name="Text Box 5"/>
          <p:cNvSpPr txBox="1">
            <a:spLocks noChangeArrowheads="1"/>
          </p:cNvSpPr>
          <p:nvPr/>
        </p:nvSpPr>
        <p:spPr bwMode="auto">
          <a:xfrm>
            <a:off x="228600" y="5105400"/>
            <a:ext cx="8763000" cy="641350"/>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See: Fowler, J. B., 1995. A third generation water bath based blackbody source, </a:t>
            </a:r>
            <a:r>
              <a:rPr lang="en-US" i="1">
                <a:latin typeface="Times New Roman" pitchFamily="18" charset="0"/>
              </a:rPr>
              <a:t>J. Res. Natl. Inst. Stand. Technol</a:t>
            </a:r>
            <a:r>
              <a:rPr lang="en-US">
                <a:latin typeface="Times New Roman" pitchFamily="18" charset="0"/>
              </a:rPr>
              <a:t>., 100, 591-599</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sz="quarter"/>
          </p:nvPr>
        </p:nvSpPr>
        <p:spPr>
          <a:xfrm>
            <a:off x="457200" y="0"/>
            <a:ext cx="8229600" cy="1143000"/>
          </a:xfrm>
        </p:spPr>
        <p:txBody>
          <a:bodyPr/>
          <a:lstStyle/>
          <a:p>
            <a:r>
              <a:rPr lang="en-US" smtClean="0"/>
              <a:t>Traceability to NIST TXR</a:t>
            </a:r>
          </a:p>
        </p:txBody>
      </p:sp>
      <p:pic>
        <p:nvPicPr>
          <p:cNvPr id="41987" name="Content Placeholder 10" descr="IR Imager.jpg"/>
          <p:cNvPicPr>
            <a:picLocks noGrp="1" noChangeAspect="1"/>
          </p:cNvPicPr>
          <p:nvPr>
            <p:ph sz="quarter" idx="1"/>
          </p:nvPr>
        </p:nvPicPr>
        <p:blipFill>
          <a:blip r:embed="rId2" cstate="print"/>
          <a:srcRect/>
          <a:stretch>
            <a:fillRect/>
          </a:stretch>
        </p:blipFill>
        <p:spPr>
          <a:xfrm>
            <a:off x="152400" y="1219200"/>
            <a:ext cx="3581400" cy="2686050"/>
          </a:xfrm>
        </p:spPr>
      </p:pic>
      <p:pic>
        <p:nvPicPr>
          <p:cNvPr id="41988" name="Content Placeholder 12" descr="CarolJoe.jpg"/>
          <p:cNvPicPr>
            <a:picLocks noGrp="1" noChangeAspect="1"/>
          </p:cNvPicPr>
          <p:nvPr>
            <p:ph sz="quarter" idx="3"/>
          </p:nvPr>
        </p:nvPicPr>
        <p:blipFill>
          <a:blip r:embed="rId3" cstate="print"/>
          <a:srcRect/>
          <a:stretch>
            <a:fillRect/>
          </a:stretch>
        </p:blipFill>
        <p:spPr>
          <a:xfrm>
            <a:off x="4800600" y="1219200"/>
            <a:ext cx="3657600" cy="2743200"/>
          </a:xfrm>
        </p:spPr>
      </p:pic>
      <p:pic>
        <p:nvPicPr>
          <p:cNvPr id="41989" name="Content Placeholder 13" descr="TXR Calibration II.jpg"/>
          <p:cNvPicPr>
            <a:picLocks noGrp="1" noChangeAspect="1"/>
          </p:cNvPicPr>
          <p:nvPr>
            <p:ph sz="quarter" idx="4"/>
          </p:nvPr>
        </p:nvPicPr>
        <p:blipFill>
          <a:blip r:embed="rId4" cstate="print"/>
          <a:srcRect/>
          <a:stretch>
            <a:fillRect/>
          </a:stretch>
        </p:blipFill>
        <p:spPr>
          <a:xfrm>
            <a:off x="914400" y="3581400"/>
            <a:ext cx="3352800" cy="2514600"/>
          </a:xfrm>
        </p:spPr>
      </p:pic>
      <p:sp>
        <p:nvSpPr>
          <p:cNvPr id="5" name="Slide Number Placeholder 4"/>
          <p:cNvSpPr>
            <a:spLocks noGrp="1"/>
          </p:cNvSpPr>
          <p:nvPr>
            <p:ph type="sldNum" sz="quarter" idx="11"/>
          </p:nvPr>
        </p:nvSpPr>
        <p:spPr/>
        <p:txBody>
          <a:bodyPr/>
          <a:lstStyle/>
          <a:p>
            <a:pPr>
              <a:defRPr/>
            </a:pPr>
            <a:fld id="{01FF236F-8857-41C1-BDF8-B91D96DC55D6}" type="slidenum">
              <a:rPr lang="en-US" smtClean="0"/>
              <a:pPr>
                <a:defRPr/>
              </a:pPr>
              <a:t>14</a:t>
            </a:fld>
            <a:endParaRPr lang="en-US"/>
          </a:p>
        </p:txBody>
      </p:sp>
      <p:pic>
        <p:nvPicPr>
          <p:cNvPr id="41992" name="Content Placeholder 15" descr="Casots II.jpg"/>
          <p:cNvPicPr>
            <a:picLocks noGrp="1" noChangeAspect="1"/>
          </p:cNvPicPr>
          <p:nvPr>
            <p:ph sz="quarter" idx="2"/>
          </p:nvPr>
        </p:nvPicPr>
        <p:blipFill>
          <a:blip r:embed="rId5" cstate="print"/>
          <a:srcRect/>
          <a:stretch>
            <a:fillRect/>
          </a:stretch>
        </p:blipFill>
        <p:spPr>
          <a:xfrm>
            <a:off x="5486400" y="4038600"/>
            <a:ext cx="3403600" cy="25527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0"/>
            <a:ext cx="8229600" cy="1143000"/>
          </a:xfrm>
        </p:spPr>
        <p:txBody>
          <a:bodyPr/>
          <a:lstStyle/>
          <a:p>
            <a:r>
              <a:rPr lang="en-US" dirty="0" smtClean="0"/>
              <a:t>Next-generation ship-based FTIR </a:t>
            </a:r>
            <a:r>
              <a:rPr lang="en-US" dirty="0" err="1" smtClean="0"/>
              <a:t>spectroradiometer</a:t>
            </a:r>
            <a:endParaRPr lang="en-US" dirty="0"/>
          </a:p>
        </p:txBody>
      </p:sp>
      <p:pic>
        <p:nvPicPr>
          <p:cNvPr id="10" name="Content Placeholder 9" descr="DSCN4388.JPG"/>
          <p:cNvPicPr>
            <a:picLocks noGrp="1" noChangeAspect="1"/>
          </p:cNvPicPr>
          <p:nvPr>
            <p:ph sz="quarter" idx="2"/>
          </p:nvPr>
        </p:nvPicPr>
        <p:blipFill>
          <a:blip r:embed="rId2" cstate="print"/>
          <a:stretch>
            <a:fillRect/>
          </a:stretch>
        </p:blipFill>
        <p:spPr>
          <a:xfrm>
            <a:off x="4724400" y="1235870"/>
            <a:ext cx="3432174" cy="2574130"/>
          </a:xfrm>
        </p:spPr>
      </p:pic>
      <p:pic>
        <p:nvPicPr>
          <p:cNvPr id="11" name="Content Placeholder 10" descr="DSCN4385.JPG"/>
          <p:cNvPicPr>
            <a:picLocks noGrp="1" noChangeAspect="1"/>
          </p:cNvPicPr>
          <p:nvPr>
            <p:ph sz="quarter" idx="3"/>
          </p:nvPr>
        </p:nvPicPr>
        <p:blipFill>
          <a:blip r:embed="rId3" cstate="print"/>
          <a:stretch>
            <a:fillRect/>
          </a:stretch>
        </p:blipFill>
        <p:spPr>
          <a:xfrm>
            <a:off x="381000" y="1447800"/>
            <a:ext cx="4064000" cy="3048000"/>
          </a:xfrm>
        </p:spPr>
      </p:pic>
      <p:sp>
        <p:nvSpPr>
          <p:cNvPr id="6" name="Content Placeholder 5"/>
          <p:cNvSpPr>
            <a:spLocks noGrp="1"/>
          </p:cNvSpPr>
          <p:nvPr>
            <p:ph sz="quarter" idx="4"/>
          </p:nvPr>
        </p:nvSpPr>
        <p:spPr>
          <a:xfrm>
            <a:off x="609600" y="4876800"/>
            <a:ext cx="4038600" cy="1143000"/>
          </a:xfrm>
        </p:spPr>
        <p:txBody>
          <a:bodyPr/>
          <a:lstStyle/>
          <a:p>
            <a:pPr marL="0" indent="0">
              <a:buNone/>
            </a:pPr>
            <a:r>
              <a:rPr lang="en-US" sz="2800" dirty="0" smtClean="0"/>
              <a:t>M-AERI Mk-2 undergoing tests at RSMAS.</a:t>
            </a:r>
            <a:endParaRPr lang="en-US" sz="2800" dirty="0"/>
          </a:p>
        </p:txBody>
      </p:sp>
      <p:sp>
        <p:nvSpPr>
          <p:cNvPr id="7" name="Slide Number Placeholder 6"/>
          <p:cNvSpPr>
            <a:spLocks noGrp="1"/>
          </p:cNvSpPr>
          <p:nvPr>
            <p:ph type="sldNum" sz="quarter" idx="11"/>
          </p:nvPr>
        </p:nvSpPr>
        <p:spPr/>
        <p:txBody>
          <a:bodyPr/>
          <a:lstStyle/>
          <a:p>
            <a:pPr>
              <a:defRPr/>
            </a:pPr>
            <a:fld id="{DFC1BE99-A2B0-48A7-8AF4-D2E356439179}" type="slidenum">
              <a:rPr lang="en-US" smtClean="0"/>
              <a:pPr>
                <a:defRPr/>
              </a:pPr>
              <a:t>15</a:t>
            </a:fld>
            <a:endParaRPr lang="en-US"/>
          </a:p>
        </p:txBody>
      </p:sp>
      <p:pic>
        <p:nvPicPr>
          <p:cNvPr id="13" name="Content Placeholder 12" descr="DSCN4393.JPG"/>
          <p:cNvPicPr>
            <a:picLocks noGrp="1" noChangeAspect="1"/>
          </p:cNvPicPr>
          <p:nvPr>
            <p:ph sz="quarter" idx="1"/>
          </p:nvPr>
        </p:nvPicPr>
        <p:blipFill>
          <a:blip r:embed="rId4" cstate="print"/>
          <a:stretch>
            <a:fillRect/>
          </a:stretch>
        </p:blipFill>
        <p:spPr>
          <a:xfrm>
            <a:off x="4718052" y="3962400"/>
            <a:ext cx="3454400" cy="25908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5"/>
          <p:cNvGrpSpPr>
            <a:grpSpLocks/>
          </p:cNvGrpSpPr>
          <p:nvPr/>
        </p:nvGrpSpPr>
        <p:grpSpPr bwMode="auto">
          <a:xfrm>
            <a:off x="762000" y="2133600"/>
            <a:ext cx="1905000" cy="1295400"/>
            <a:chOff x="846667" y="1608667"/>
            <a:chExt cx="1905000" cy="1295400"/>
          </a:xfrm>
        </p:grpSpPr>
        <p:sp>
          <p:nvSpPr>
            <p:cNvPr id="4" name="Oval 3"/>
            <p:cNvSpPr/>
            <p:nvPr/>
          </p:nvSpPr>
          <p:spPr>
            <a:xfrm>
              <a:off x="846667" y="1608667"/>
              <a:ext cx="1905000" cy="1295400"/>
            </a:xfrm>
            <a:prstGeom prst="ellipse">
              <a:avLst/>
            </a:prstGeom>
            <a:solidFill>
              <a:srgbClr val="00B0F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099" name="TextBox 4"/>
            <p:cNvSpPr txBox="1">
              <a:spLocks noChangeArrowheads="1"/>
            </p:cNvSpPr>
            <p:nvPr/>
          </p:nvSpPr>
          <p:spPr bwMode="auto">
            <a:xfrm>
              <a:off x="1066800" y="1905000"/>
              <a:ext cx="1524000" cy="923330"/>
            </a:xfrm>
            <a:prstGeom prst="rect">
              <a:avLst/>
            </a:prstGeom>
            <a:noFill/>
            <a:ln w="9525">
              <a:noFill/>
              <a:miter lim="800000"/>
              <a:headEnd/>
              <a:tailEnd/>
            </a:ln>
          </p:spPr>
          <p:txBody>
            <a:bodyPr>
              <a:spAutoFit/>
            </a:bodyPr>
            <a:lstStyle/>
            <a:p>
              <a:pPr algn="ctr"/>
              <a:r>
                <a:rPr lang="en-US">
                  <a:latin typeface="Times New Roman" pitchFamily="18" charset="0"/>
                  <a:cs typeface="Times New Roman" pitchFamily="18" charset="0"/>
                </a:rPr>
                <a:t>M-AERI, ISAR…. measurements </a:t>
              </a:r>
            </a:p>
          </p:txBody>
        </p:sp>
      </p:grpSp>
      <p:sp>
        <p:nvSpPr>
          <p:cNvPr id="7" name="Oval 6"/>
          <p:cNvSpPr/>
          <p:nvPr/>
        </p:nvSpPr>
        <p:spPr>
          <a:xfrm>
            <a:off x="4038600" y="4724400"/>
            <a:ext cx="1981200" cy="1447800"/>
          </a:xfrm>
          <a:prstGeom prst="ellipse">
            <a:avLst/>
          </a:prstGeom>
          <a:solidFill>
            <a:srgbClr val="00B0F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cs typeface="Times New Roman" pitchFamily="18" charset="0"/>
              </a:rPr>
              <a:t>NIST-designed water-bath blackbody calibrator</a:t>
            </a:r>
          </a:p>
        </p:txBody>
      </p:sp>
      <p:sp>
        <p:nvSpPr>
          <p:cNvPr id="8" name="Oval 7"/>
          <p:cNvSpPr/>
          <p:nvPr/>
        </p:nvSpPr>
        <p:spPr>
          <a:xfrm>
            <a:off x="762000" y="457200"/>
            <a:ext cx="1905000" cy="1295400"/>
          </a:xfrm>
          <a:prstGeom prst="ellipse">
            <a:avLst/>
          </a:prstGeom>
          <a:solidFill>
            <a:srgbClr val="00B0F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cs typeface="Times New Roman" pitchFamily="18" charset="0"/>
              </a:rPr>
              <a:t>Satellite-derived SSTs</a:t>
            </a:r>
          </a:p>
        </p:txBody>
      </p:sp>
      <p:sp>
        <p:nvSpPr>
          <p:cNvPr id="9" name="Rounded Rectangle 8"/>
          <p:cNvSpPr/>
          <p:nvPr/>
        </p:nvSpPr>
        <p:spPr>
          <a:xfrm>
            <a:off x="2438400" y="5486400"/>
            <a:ext cx="1981200" cy="914400"/>
          </a:xfrm>
          <a:prstGeom prst="round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cs typeface="Times New Roman" pitchFamily="18" charset="0"/>
              </a:rPr>
              <a:t>NIST-traceable thermometers</a:t>
            </a:r>
          </a:p>
        </p:txBody>
      </p:sp>
      <p:sp>
        <p:nvSpPr>
          <p:cNvPr id="10" name="Rounded Rectangle 9"/>
          <p:cNvSpPr/>
          <p:nvPr/>
        </p:nvSpPr>
        <p:spPr>
          <a:xfrm>
            <a:off x="5715000" y="5486400"/>
            <a:ext cx="2057400" cy="914400"/>
          </a:xfrm>
          <a:prstGeom prst="round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cs typeface="Times New Roman" pitchFamily="18" charset="0"/>
              </a:rPr>
              <a:t>NIST TXR for radiometric characterization</a:t>
            </a:r>
          </a:p>
        </p:txBody>
      </p:sp>
      <p:sp>
        <p:nvSpPr>
          <p:cNvPr id="19" name="Rectangle 18"/>
          <p:cNvSpPr/>
          <p:nvPr/>
        </p:nvSpPr>
        <p:spPr>
          <a:xfrm>
            <a:off x="762000" y="4114800"/>
            <a:ext cx="2971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cs typeface="Times New Roman" pitchFamily="18" charset="0"/>
              </a:rPr>
              <a:t>Laboratory calibration</a:t>
            </a:r>
          </a:p>
        </p:txBody>
      </p:sp>
      <p:sp>
        <p:nvSpPr>
          <p:cNvPr id="20" name="Rectangle 19"/>
          <p:cNvSpPr/>
          <p:nvPr/>
        </p:nvSpPr>
        <p:spPr>
          <a:xfrm>
            <a:off x="4038600" y="2514600"/>
            <a:ext cx="2971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cs typeface="Times New Roman" pitchFamily="18" charset="0"/>
              </a:rPr>
              <a:t>Matchup analysis of collocated measurements</a:t>
            </a:r>
          </a:p>
        </p:txBody>
      </p:sp>
      <p:cxnSp>
        <p:nvCxnSpPr>
          <p:cNvPr id="23" name="Straight Arrow Connector 22"/>
          <p:cNvCxnSpPr>
            <a:stCxn id="7" idx="0"/>
          </p:cNvCxnSpPr>
          <p:nvPr/>
        </p:nvCxnSpPr>
        <p:spPr>
          <a:xfrm rot="16200000" flipV="1">
            <a:off x="4191000" y="3886200"/>
            <a:ext cx="381000" cy="1295400"/>
          </a:xfrm>
          <a:prstGeom prst="straightConnector1">
            <a:avLst/>
          </a:prstGeom>
          <a:ln w="952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9" idx="0"/>
          </p:cNvCxnSpPr>
          <p:nvPr/>
        </p:nvCxnSpPr>
        <p:spPr>
          <a:xfrm rot="16200000" flipV="1">
            <a:off x="1612900" y="3479800"/>
            <a:ext cx="685800" cy="584200"/>
          </a:xfrm>
          <a:prstGeom prst="straightConnector1">
            <a:avLst/>
          </a:prstGeom>
          <a:ln w="952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4" idx="6"/>
            <a:endCxn id="20" idx="1"/>
          </p:cNvCxnSpPr>
          <p:nvPr/>
        </p:nvCxnSpPr>
        <p:spPr>
          <a:xfrm>
            <a:off x="2667000" y="2781300"/>
            <a:ext cx="1371600" cy="76200"/>
          </a:xfrm>
          <a:prstGeom prst="straightConnector1">
            <a:avLst/>
          </a:prstGeom>
          <a:ln w="952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8" idx="6"/>
            <a:endCxn id="20" idx="0"/>
          </p:cNvCxnSpPr>
          <p:nvPr/>
        </p:nvCxnSpPr>
        <p:spPr>
          <a:xfrm>
            <a:off x="2667000" y="1104900"/>
            <a:ext cx="2857500" cy="1409700"/>
          </a:xfrm>
          <a:prstGeom prst="straightConnector1">
            <a:avLst/>
          </a:prstGeom>
          <a:ln w="952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8" idx="6"/>
            <a:endCxn id="68" idx="2"/>
          </p:cNvCxnSpPr>
          <p:nvPr/>
        </p:nvCxnSpPr>
        <p:spPr>
          <a:xfrm flipV="1">
            <a:off x="2667000" y="838200"/>
            <a:ext cx="1447800" cy="266700"/>
          </a:xfrm>
          <a:prstGeom prst="straightConnector1">
            <a:avLst/>
          </a:prstGeom>
          <a:ln w="952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6" name="Arc 65"/>
          <p:cNvSpPr/>
          <p:nvPr/>
        </p:nvSpPr>
        <p:spPr>
          <a:xfrm>
            <a:off x="6629400" y="1295400"/>
            <a:ext cx="838200" cy="1676400"/>
          </a:xfrm>
          <a:prstGeom prst="arc">
            <a:avLst>
              <a:gd name="adj1" fmla="val 272101"/>
              <a:gd name="adj2" fmla="val 5514219"/>
            </a:avLst>
          </a:prstGeom>
          <a:ln w="95250">
            <a:solidFill>
              <a:srgbClr val="00B050"/>
            </a:solidFill>
            <a:head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8" name="Snip Diagonal Corner Rectangle 67"/>
          <p:cNvSpPr/>
          <p:nvPr/>
        </p:nvSpPr>
        <p:spPr>
          <a:xfrm>
            <a:off x="4114800" y="152400"/>
            <a:ext cx="2133600" cy="1371600"/>
          </a:xfrm>
          <a:prstGeom prst="snip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prstClr val="black"/>
                </a:solidFill>
                <a:cs typeface="Times New Roman" pitchFamily="18" charset="0"/>
              </a:rPr>
              <a:t>CDR of SST</a:t>
            </a:r>
          </a:p>
        </p:txBody>
      </p:sp>
      <p:sp>
        <p:nvSpPr>
          <p:cNvPr id="72" name="Trapezoid 71"/>
          <p:cNvSpPr/>
          <p:nvPr/>
        </p:nvSpPr>
        <p:spPr>
          <a:xfrm>
            <a:off x="6400800" y="1143000"/>
            <a:ext cx="2438400" cy="1063625"/>
          </a:xfrm>
          <a:prstGeom prst="trapezoi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cs typeface="Times New Roman" pitchFamily="18" charset="0"/>
              </a:rPr>
              <a:t>NIST Traceable error statistics</a:t>
            </a:r>
          </a:p>
        </p:txBody>
      </p:sp>
      <p:sp>
        <p:nvSpPr>
          <p:cNvPr id="73" name="Arc 72"/>
          <p:cNvSpPr/>
          <p:nvPr/>
        </p:nvSpPr>
        <p:spPr>
          <a:xfrm rot="16200000">
            <a:off x="5524500" y="-114300"/>
            <a:ext cx="1143000" cy="2743200"/>
          </a:xfrm>
          <a:prstGeom prst="arc">
            <a:avLst>
              <a:gd name="adj1" fmla="val 918188"/>
              <a:gd name="adj2" fmla="val 5061692"/>
            </a:avLst>
          </a:prstGeom>
          <a:ln w="95250">
            <a:solidFill>
              <a:srgbClr val="00B050"/>
            </a:solidFill>
            <a:head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65426A6B-33A4-4768-AC4C-676255488C1E}" type="slidenum">
              <a:rPr lang="en-US"/>
              <a:pPr>
                <a:defRPr/>
              </a:pPr>
              <a:t>17</a:t>
            </a:fld>
            <a:endParaRPr lang="en-US"/>
          </a:p>
        </p:txBody>
      </p:sp>
      <p:sp>
        <p:nvSpPr>
          <p:cNvPr id="45059" name="Rectangle 2"/>
          <p:cNvSpPr>
            <a:spLocks noGrp="1" noChangeArrowheads="1"/>
          </p:cNvSpPr>
          <p:nvPr>
            <p:ph type="title"/>
          </p:nvPr>
        </p:nvSpPr>
        <p:spPr/>
        <p:txBody>
          <a:bodyPr/>
          <a:lstStyle/>
          <a:p>
            <a:r>
              <a:rPr lang="en-US" smtClean="0"/>
              <a:t>Future</a:t>
            </a:r>
          </a:p>
        </p:txBody>
      </p:sp>
      <p:sp>
        <p:nvSpPr>
          <p:cNvPr id="45060" name="Rectangle 3"/>
          <p:cNvSpPr>
            <a:spLocks noGrp="1" noChangeArrowheads="1"/>
          </p:cNvSpPr>
          <p:nvPr>
            <p:ph type="body" idx="1"/>
          </p:nvPr>
        </p:nvSpPr>
        <p:spPr>
          <a:xfrm>
            <a:off x="533400" y="1295400"/>
            <a:ext cx="8458200" cy="4525963"/>
          </a:xfrm>
        </p:spPr>
        <p:txBody>
          <a:bodyPr/>
          <a:lstStyle/>
          <a:p>
            <a:r>
              <a:rPr lang="en-US" dirty="0" smtClean="0"/>
              <a:t>New ship-based </a:t>
            </a:r>
            <a:r>
              <a:rPr lang="en-US" dirty="0" err="1" smtClean="0"/>
              <a:t>spectroradiometers</a:t>
            </a:r>
            <a:endParaRPr lang="en-US" dirty="0" smtClean="0"/>
          </a:p>
          <a:p>
            <a:r>
              <a:rPr lang="en-US" dirty="0" smtClean="0"/>
              <a:t>New spacecraft radiometers</a:t>
            </a:r>
          </a:p>
          <a:p>
            <a:r>
              <a:rPr lang="en-US" dirty="0" smtClean="0"/>
              <a:t>Better buoy temperatures</a:t>
            </a:r>
          </a:p>
          <a:p>
            <a:r>
              <a:rPr lang="en-US" dirty="0" smtClean="0"/>
              <a:t>Use modified Argo profilers, gliders</a:t>
            </a:r>
          </a:p>
          <a:p>
            <a:r>
              <a:rPr lang="en-US" dirty="0" smtClean="0"/>
              <a:t>More (autonomous) radiometers, also on UAVs</a:t>
            </a:r>
          </a:p>
          <a:p>
            <a:r>
              <a:rPr lang="en-US" dirty="0" smtClean="0"/>
              <a:t>Improved atmospheric correction formulations</a:t>
            </a:r>
          </a:p>
          <a:p>
            <a:r>
              <a:rPr lang="en-US" dirty="0" smtClean="0"/>
              <a:t>“Forward” solution for the atmospheric effect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1"/>
          </p:nvPr>
        </p:nvSpPr>
        <p:spPr/>
        <p:txBody>
          <a:bodyPr/>
          <a:lstStyle/>
          <a:p>
            <a:pPr>
              <a:defRPr/>
            </a:pPr>
            <a:fld id="{3BB91DC3-DC8A-4F7E-9F3D-B1B6DD0E7D6D}" type="slidenum">
              <a:rPr lang="en-US"/>
              <a:pPr>
                <a:defRPr/>
              </a:pPr>
              <a:t>18</a:t>
            </a:fld>
            <a:endParaRPr lang="en-US"/>
          </a:p>
        </p:txBody>
      </p:sp>
      <p:sp>
        <p:nvSpPr>
          <p:cNvPr id="47107" name="Rectangle 2"/>
          <p:cNvSpPr>
            <a:spLocks noGrp="1" noChangeArrowheads="1"/>
          </p:cNvSpPr>
          <p:nvPr>
            <p:ph type="title"/>
          </p:nvPr>
        </p:nvSpPr>
        <p:spPr>
          <a:xfrm>
            <a:off x="1828800" y="304800"/>
            <a:ext cx="6019800" cy="792163"/>
          </a:xfrm>
        </p:spPr>
        <p:txBody>
          <a:bodyPr/>
          <a:lstStyle/>
          <a:p>
            <a:pPr algn="l" eaLnBrk="1" hangingPunct="1"/>
            <a:r>
              <a:rPr lang="en-US" sz="3600" smtClean="0"/>
              <a:t>Questions?</a:t>
            </a:r>
          </a:p>
        </p:txBody>
      </p:sp>
      <p:sp>
        <p:nvSpPr>
          <p:cNvPr id="47108" name="Rectangle 3"/>
          <p:cNvSpPr>
            <a:spLocks noGrp="1" noChangeArrowheads="1"/>
          </p:cNvSpPr>
          <p:nvPr>
            <p:ph type="body" sz="half" idx="1"/>
          </p:nvPr>
        </p:nvSpPr>
        <p:spPr>
          <a:xfrm>
            <a:off x="1905000" y="5562600"/>
            <a:ext cx="5791200" cy="533400"/>
          </a:xfrm>
        </p:spPr>
        <p:txBody>
          <a:bodyPr/>
          <a:lstStyle/>
          <a:p>
            <a:pPr algn="r" eaLnBrk="1" hangingPunct="1">
              <a:buNone/>
            </a:pPr>
            <a:r>
              <a:rPr lang="en-US" sz="1400" dirty="0" smtClean="0"/>
              <a:t>Acknowledge support from MODIS Science Team,  Dr Vince </a:t>
            </a:r>
            <a:r>
              <a:rPr lang="en-US" sz="1400" dirty="0" err="1" smtClean="0"/>
              <a:t>Salomonson</a:t>
            </a:r>
            <a:r>
              <a:rPr lang="en-US" sz="1400" dirty="0" smtClean="0"/>
              <a:t>, and NASA PO program, Dr Eric Lindstrom</a:t>
            </a:r>
            <a:endParaRPr lang="en-US" sz="2800" dirty="0" smtClean="0"/>
          </a:p>
        </p:txBody>
      </p:sp>
      <p:pic>
        <p:nvPicPr>
          <p:cNvPr id="47110" name="Picture 5" descr="NASA Meatball"/>
          <p:cNvPicPr>
            <a:picLocks noChangeAspect="1" noChangeArrowheads="1"/>
          </p:cNvPicPr>
          <p:nvPr/>
        </p:nvPicPr>
        <p:blipFill>
          <a:blip r:embed="rId3" cstate="print"/>
          <a:srcRect/>
          <a:stretch>
            <a:fillRect/>
          </a:stretch>
        </p:blipFill>
        <p:spPr bwMode="auto">
          <a:xfrm>
            <a:off x="7848600" y="5334000"/>
            <a:ext cx="971550" cy="852488"/>
          </a:xfrm>
          <a:prstGeom prst="rect">
            <a:avLst/>
          </a:prstGeom>
          <a:noFill/>
          <a:ln w="9525">
            <a:noFill/>
            <a:miter lim="800000"/>
            <a:headEnd/>
            <a:tailEnd/>
          </a:ln>
        </p:spPr>
      </p:pic>
      <p:pic>
        <p:nvPicPr>
          <p:cNvPr id="9" name="Picture 6" descr="SST"/>
          <p:cNvPicPr>
            <a:picLocks noChangeAspect="1" noChangeArrowheads="1"/>
          </p:cNvPicPr>
          <p:nvPr/>
        </p:nvPicPr>
        <p:blipFill>
          <a:blip r:embed="rId4" cstate="print"/>
          <a:srcRect/>
          <a:stretch>
            <a:fillRect/>
          </a:stretch>
        </p:blipFill>
        <p:spPr bwMode="auto">
          <a:xfrm>
            <a:off x="457200" y="1143000"/>
            <a:ext cx="82296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Uncertainty estimates of satellite – derived SSTs</a:t>
            </a:r>
          </a:p>
        </p:txBody>
      </p:sp>
      <p:sp>
        <p:nvSpPr>
          <p:cNvPr id="27651" name="Content Placeholder 2"/>
          <p:cNvSpPr>
            <a:spLocks noGrp="1"/>
          </p:cNvSpPr>
          <p:nvPr>
            <p:ph idx="1"/>
          </p:nvPr>
        </p:nvSpPr>
        <p:spPr>
          <a:xfrm>
            <a:off x="457200" y="1600200"/>
            <a:ext cx="8229600" cy="2133600"/>
          </a:xfrm>
        </p:spPr>
        <p:txBody>
          <a:bodyPr/>
          <a:lstStyle/>
          <a:p>
            <a:r>
              <a:rPr lang="en-US" dirty="0" smtClean="0"/>
              <a:t>Determined by comparisons with:</a:t>
            </a:r>
          </a:p>
          <a:p>
            <a:pPr lvl="1"/>
            <a:r>
              <a:rPr lang="en-US" dirty="0" smtClean="0"/>
              <a:t>Drifting and moored buoys (</a:t>
            </a:r>
            <a:r>
              <a:rPr lang="en-US" dirty="0" err="1" smtClean="0"/>
              <a:t>subskin</a:t>
            </a:r>
            <a:r>
              <a:rPr lang="en-US" dirty="0" smtClean="0"/>
              <a:t> SST)</a:t>
            </a:r>
          </a:p>
          <a:p>
            <a:pPr lvl="1"/>
            <a:r>
              <a:rPr lang="en-US" dirty="0" smtClean="0"/>
              <a:t>Ship-based radiometers (skin SST)</a:t>
            </a:r>
          </a:p>
          <a:p>
            <a:r>
              <a:rPr lang="en-US" dirty="0" smtClean="0"/>
              <a:t>Often expressed as a global mean and standard deviation, thereby hiding regional, seasonal and geophysical effects.</a:t>
            </a:r>
          </a:p>
          <a:p>
            <a:r>
              <a:rPr lang="en-US" dirty="0" smtClean="0"/>
              <a:t>Analysis of SST fields can reveal instrumental artifacts</a:t>
            </a:r>
          </a:p>
          <a:p>
            <a:endParaRPr lang="en-US" dirty="0" smtClean="0"/>
          </a:p>
        </p:txBody>
      </p:sp>
      <p:sp>
        <p:nvSpPr>
          <p:cNvPr id="4" name="Slide Number Placeholder 3"/>
          <p:cNvSpPr>
            <a:spLocks noGrp="1"/>
          </p:cNvSpPr>
          <p:nvPr>
            <p:ph type="sldNum" sz="quarter" idx="11"/>
          </p:nvPr>
        </p:nvSpPr>
        <p:spPr/>
        <p:txBody>
          <a:bodyPr/>
          <a:lstStyle/>
          <a:p>
            <a:pPr>
              <a:defRPr/>
            </a:pPr>
            <a:fld id="{FCA06D51-77CD-4CD8-A813-E3618E58FDDE}"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5" descr="SSTErrorBudget3.png"/>
          <p:cNvPicPr>
            <a:picLocks noGrp="1" noChangeAspect="1"/>
          </p:cNvPicPr>
          <p:nvPr>
            <p:ph idx="1"/>
          </p:nvPr>
        </p:nvPicPr>
        <p:blipFill>
          <a:blip r:embed="rId2" cstate="print"/>
          <a:srcRect l="4762" t="6094" r="7143" b="3696"/>
          <a:stretch>
            <a:fillRect/>
          </a:stretch>
        </p:blipFill>
        <p:spPr>
          <a:xfrm>
            <a:off x="0" y="838200"/>
            <a:ext cx="6019800" cy="6019800"/>
          </a:xfrm>
        </p:spPr>
      </p:pic>
      <p:sp>
        <p:nvSpPr>
          <p:cNvPr id="4" name="Slide Number Placeholder 3"/>
          <p:cNvSpPr>
            <a:spLocks noGrp="1"/>
          </p:cNvSpPr>
          <p:nvPr>
            <p:ph type="sldNum" sz="quarter" idx="11"/>
          </p:nvPr>
        </p:nvSpPr>
        <p:spPr/>
        <p:txBody>
          <a:bodyPr/>
          <a:lstStyle/>
          <a:p>
            <a:pPr>
              <a:defRPr/>
            </a:pPr>
            <a:fld id="{1D50C0AC-2DBC-48FB-98DC-473D67E1DE03}" type="slidenum">
              <a:rPr lang="en-US" smtClean="0"/>
              <a:pPr>
                <a:defRPr/>
              </a:pPr>
              <a:t>3</a:t>
            </a:fld>
            <a:endParaRPr lang="en-US"/>
          </a:p>
        </p:txBody>
      </p:sp>
      <p:sp>
        <p:nvSpPr>
          <p:cNvPr id="7" name="TextBox 6"/>
          <p:cNvSpPr txBox="1"/>
          <p:nvPr/>
        </p:nvSpPr>
        <p:spPr>
          <a:xfrm>
            <a:off x="6477000" y="1828800"/>
            <a:ext cx="2286000" cy="1570038"/>
          </a:xfrm>
          <a:prstGeom prst="rect">
            <a:avLst/>
          </a:prstGeom>
          <a:noFill/>
        </p:spPr>
        <p:txBody>
          <a:bodyPr>
            <a:spAutoFit/>
          </a:bodyPr>
          <a:lstStyle/>
          <a:p>
            <a:pPr>
              <a:defRPr/>
            </a:pPr>
            <a:r>
              <a:rPr lang="en-US" sz="2400" dirty="0">
                <a:latin typeface="+mn-lt"/>
                <a:cs typeface="+mn-cs"/>
              </a:rPr>
              <a:t>Each processing step is prone to additional error sources.</a:t>
            </a:r>
          </a:p>
        </p:txBody>
      </p:sp>
      <p:sp>
        <p:nvSpPr>
          <p:cNvPr id="29701" name="Title 1"/>
          <p:cNvSpPr>
            <a:spLocks noGrp="1"/>
          </p:cNvSpPr>
          <p:nvPr>
            <p:ph type="title"/>
          </p:nvPr>
        </p:nvSpPr>
        <p:spPr>
          <a:xfrm>
            <a:off x="1600200" y="76200"/>
            <a:ext cx="6019800" cy="792163"/>
          </a:xfrm>
        </p:spPr>
        <p:txBody>
          <a:bodyPr/>
          <a:lstStyle/>
          <a:p>
            <a:r>
              <a:rPr lang="en-US" dirty="0" smtClean="0"/>
              <a:t>Uncertainty estimates</a:t>
            </a:r>
          </a:p>
        </p:txBody>
      </p:sp>
      <p:sp>
        <p:nvSpPr>
          <p:cNvPr id="29702" name="Rectangle 5"/>
          <p:cNvSpPr>
            <a:spLocks noChangeArrowheads="1"/>
          </p:cNvSpPr>
          <p:nvPr/>
        </p:nvSpPr>
        <p:spPr bwMode="auto">
          <a:xfrm>
            <a:off x="6019800" y="4267200"/>
            <a:ext cx="3124200" cy="1447800"/>
          </a:xfrm>
          <a:prstGeom prst="rect">
            <a:avLst/>
          </a:prstGeom>
          <a:noFill/>
          <a:ln w="9525">
            <a:noFill/>
            <a:miter lim="800000"/>
            <a:headEnd/>
            <a:tailEnd/>
          </a:ln>
        </p:spPr>
        <p:txBody>
          <a:bodyPr/>
          <a:lstStyle/>
          <a:p>
            <a:pPr>
              <a:lnSpc>
                <a:spcPct val="90000"/>
              </a:lnSpc>
              <a:spcBef>
                <a:spcPct val="20000"/>
              </a:spcBef>
            </a:pPr>
            <a:r>
              <a:rPr lang="en-US" sz="1400">
                <a:latin typeface="Times New Roman" pitchFamily="18" charset="0"/>
              </a:rPr>
              <a:t>From Cornillon et al, 2010, Sea-Surface Temperature Error Budget White Paper. (http://www.ssterrorbudget.org/ISSTST/)</a:t>
            </a:r>
            <a:endParaRPr lang="en-US" sz="1600">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5" descr="SSTErrorBudget3.png"/>
          <p:cNvPicPr>
            <a:picLocks noGrp="1" noChangeAspect="1"/>
          </p:cNvPicPr>
          <p:nvPr>
            <p:ph idx="1"/>
          </p:nvPr>
        </p:nvPicPr>
        <p:blipFill>
          <a:blip r:embed="rId2" cstate="print"/>
          <a:srcRect l="4762" t="6094" r="7143" b="3696"/>
          <a:stretch>
            <a:fillRect/>
          </a:stretch>
        </p:blipFill>
        <p:spPr>
          <a:xfrm>
            <a:off x="0" y="838200"/>
            <a:ext cx="6019800" cy="6019800"/>
          </a:xfrm>
        </p:spPr>
      </p:pic>
      <p:sp>
        <p:nvSpPr>
          <p:cNvPr id="4" name="Slide Number Placeholder 3"/>
          <p:cNvSpPr>
            <a:spLocks noGrp="1"/>
          </p:cNvSpPr>
          <p:nvPr>
            <p:ph type="sldNum" sz="quarter" idx="11"/>
          </p:nvPr>
        </p:nvSpPr>
        <p:spPr/>
        <p:txBody>
          <a:bodyPr/>
          <a:lstStyle/>
          <a:p>
            <a:pPr>
              <a:defRPr/>
            </a:pPr>
            <a:fld id="{1D50C0AC-2DBC-48FB-98DC-473D67E1DE03}" type="slidenum">
              <a:rPr lang="en-US" smtClean="0"/>
              <a:pPr>
                <a:defRPr/>
              </a:pPr>
              <a:t>4</a:t>
            </a:fld>
            <a:endParaRPr lang="en-US"/>
          </a:p>
        </p:txBody>
      </p:sp>
      <p:sp>
        <p:nvSpPr>
          <p:cNvPr id="7" name="TextBox 6"/>
          <p:cNvSpPr txBox="1"/>
          <p:nvPr/>
        </p:nvSpPr>
        <p:spPr>
          <a:xfrm>
            <a:off x="6477000" y="1828800"/>
            <a:ext cx="2286000" cy="1570038"/>
          </a:xfrm>
          <a:prstGeom prst="rect">
            <a:avLst/>
          </a:prstGeom>
          <a:noFill/>
        </p:spPr>
        <p:txBody>
          <a:bodyPr>
            <a:spAutoFit/>
          </a:bodyPr>
          <a:lstStyle/>
          <a:p>
            <a:pPr>
              <a:defRPr/>
            </a:pPr>
            <a:r>
              <a:rPr lang="en-US" sz="2400" dirty="0">
                <a:latin typeface="+mn-lt"/>
                <a:cs typeface="+mn-cs"/>
              </a:rPr>
              <a:t>Each processing step is prone to additional error sources.</a:t>
            </a:r>
          </a:p>
        </p:txBody>
      </p:sp>
      <p:sp>
        <p:nvSpPr>
          <p:cNvPr id="29701" name="Title 1"/>
          <p:cNvSpPr>
            <a:spLocks noGrp="1"/>
          </p:cNvSpPr>
          <p:nvPr>
            <p:ph type="title"/>
          </p:nvPr>
        </p:nvSpPr>
        <p:spPr>
          <a:xfrm>
            <a:off x="1600200" y="76200"/>
            <a:ext cx="6019800" cy="792163"/>
          </a:xfrm>
        </p:spPr>
        <p:txBody>
          <a:bodyPr/>
          <a:lstStyle/>
          <a:p>
            <a:r>
              <a:rPr lang="en-US" dirty="0" smtClean="0"/>
              <a:t>Uncertainty estimates</a:t>
            </a:r>
          </a:p>
        </p:txBody>
      </p:sp>
      <p:sp>
        <p:nvSpPr>
          <p:cNvPr id="29702" name="Rectangle 5"/>
          <p:cNvSpPr>
            <a:spLocks noChangeArrowheads="1"/>
          </p:cNvSpPr>
          <p:nvPr/>
        </p:nvSpPr>
        <p:spPr bwMode="auto">
          <a:xfrm>
            <a:off x="6019800" y="4267200"/>
            <a:ext cx="3124200" cy="1447800"/>
          </a:xfrm>
          <a:prstGeom prst="rect">
            <a:avLst/>
          </a:prstGeom>
          <a:noFill/>
          <a:ln w="9525">
            <a:noFill/>
            <a:miter lim="800000"/>
            <a:headEnd/>
            <a:tailEnd/>
          </a:ln>
        </p:spPr>
        <p:txBody>
          <a:bodyPr/>
          <a:lstStyle/>
          <a:p>
            <a:pPr>
              <a:lnSpc>
                <a:spcPct val="90000"/>
              </a:lnSpc>
              <a:spcBef>
                <a:spcPct val="20000"/>
              </a:spcBef>
            </a:pPr>
            <a:r>
              <a:rPr lang="en-US" sz="1400">
                <a:latin typeface="Times New Roman" pitchFamily="18" charset="0"/>
              </a:rPr>
              <a:t>From Cornillon et al, 2010, Sea-Surface Temperature Error Budget White Paper. (http://www.ssterrorbudget.org/ISSTST/)</a:t>
            </a:r>
            <a:endParaRPr lang="en-US" sz="1600">
              <a:latin typeface="Times New Roman" pitchFamily="18" charset="0"/>
            </a:endParaRPr>
          </a:p>
        </p:txBody>
      </p:sp>
      <p:sp>
        <p:nvSpPr>
          <p:cNvPr id="10" name="Right Arrow 9"/>
          <p:cNvSpPr/>
          <p:nvPr/>
        </p:nvSpPr>
        <p:spPr>
          <a:xfrm rot="10800000">
            <a:off x="6096000" y="3733800"/>
            <a:ext cx="1447800" cy="3810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Rectangle 4"/>
          <p:cNvSpPr>
            <a:spLocks noGrp="1" noChangeArrowheads="1"/>
          </p:cNvSpPr>
          <p:nvPr>
            <p:ph type="title"/>
          </p:nvPr>
        </p:nvSpPr>
        <p:spPr>
          <a:xfrm>
            <a:off x="0" y="0"/>
            <a:ext cx="9296400" cy="914400"/>
          </a:xfrm>
        </p:spPr>
        <p:txBody>
          <a:bodyPr/>
          <a:lstStyle/>
          <a:p>
            <a:r>
              <a:rPr lang="en-US"/>
              <a:t>Spatial distribution of errors</a:t>
            </a:r>
          </a:p>
        </p:txBody>
      </p:sp>
      <p:sp>
        <p:nvSpPr>
          <p:cNvPr id="266245" name="Rectangle 5"/>
          <p:cNvSpPr>
            <a:spLocks noGrp="1" noChangeArrowheads="1"/>
          </p:cNvSpPr>
          <p:nvPr>
            <p:ph type="body" sz="half" idx="1"/>
          </p:nvPr>
        </p:nvSpPr>
        <p:spPr>
          <a:xfrm>
            <a:off x="1600200" y="5181600"/>
            <a:ext cx="6858000" cy="1219200"/>
          </a:xfrm>
        </p:spPr>
        <p:txBody>
          <a:bodyPr>
            <a:normAutofit/>
          </a:bodyPr>
          <a:lstStyle/>
          <a:p>
            <a:pPr marL="0" indent="0">
              <a:buNone/>
            </a:pPr>
            <a:r>
              <a:rPr lang="en-US" sz="2000" dirty="0"/>
              <a:t>Areas of high bias errors can be related to geophysical phenomena: aerosols, upwelling, </a:t>
            </a:r>
            <a:r>
              <a:rPr lang="en-US" sz="2000" dirty="0" smtClean="0"/>
              <a:t>diurnal heating, anomalous humidity distributions ….</a:t>
            </a:r>
            <a:endParaRPr lang="en-US" sz="2000" dirty="0"/>
          </a:p>
        </p:txBody>
      </p:sp>
      <p:pic>
        <p:nvPicPr>
          <p:cNvPr id="266247" name="Picture 7" descr="MODIS Global bias"/>
          <p:cNvPicPr>
            <a:picLocks noGrp="1" noChangeAspect="1" noChangeArrowheads="1"/>
          </p:cNvPicPr>
          <p:nvPr>
            <p:ph sz="half" idx="2"/>
          </p:nvPr>
        </p:nvPicPr>
        <p:blipFill>
          <a:blip r:embed="rId3" cstate="print"/>
          <a:srcRect/>
          <a:stretch>
            <a:fillRect/>
          </a:stretch>
        </p:blipFill>
        <p:spPr>
          <a:xfrm>
            <a:off x="1447800" y="914400"/>
            <a:ext cx="6553200" cy="4281488"/>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274638"/>
            <a:ext cx="9144000" cy="1143000"/>
          </a:xfrm>
        </p:spPr>
        <p:txBody>
          <a:bodyPr/>
          <a:lstStyle/>
          <a:p>
            <a:pPr eaLnBrk="1" hangingPunct="1"/>
            <a:r>
              <a:rPr lang="en-US" sz="2800" dirty="0" smtClean="0">
                <a:ea typeface="ＭＳ Ｐゴシック" pitchFamily="-80" charset="-128"/>
              </a:rPr>
              <a:t>Development of Version 6, , Collection 6 SST algorithm</a:t>
            </a:r>
            <a:br>
              <a:rPr lang="en-US" sz="2800" dirty="0" smtClean="0">
                <a:ea typeface="ＭＳ Ｐゴシック" pitchFamily="-80" charset="-128"/>
              </a:rPr>
            </a:br>
            <a:r>
              <a:rPr lang="en-US" sz="2800" dirty="0" smtClean="0">
                <a:ea typeface="ＭＳ Ｐゴシック" pitchFamily="-80" charset="-128"/>
              </a:rPr>
              <a:t>Correction to SST4 bias resulting from TERRA configuration changes</a:t>
            </a:r>
          </a:p>
        </p:txBody>
      </p:sp>
      <p:sp>
        <p:nvSpPr>
          <p:cNvPr id="11267" name="Content Placeholder 2"/>
          <p:cNvSpPr>
            <a:spLocks noGrp="1"/>
          </p:cNvSpPr>
          <p:nvPr>
            <p:ph idx="1"/>
          </p:nvPr>
        </p:nvSpPr>
        <p:spPr>
          <a:xfrm>
            <a:off x="304800" y="1981200"/>
            <a:ext cx="5137150" cy="3822700"/>
          </a:xfrm>
        </p:spPr>
        <p:txBody>
          <a:bodyPr/>
          <a:lstStyle/>
          <a:p>
            <a:pPr marL="0" indent="0" eaLnBrk="1" hangingPunct="1">
              <a:buNone/>
            </a:pPr>
            <a:r>
              <a:rPr lang="en-US" sz="2400" dirty="0" smtClean="0">
                <a:ea typeface="ＭＳ Ｐゴシック" pitchFamily="-80" charset="-128"/>
              </a:rPr>
              <a:t>MODIS-Terra calibration changes for channels 20 and 22. </a:t>
            </a:r>
          </a:p>
          <a:p>
            <a:pPr marL="0" indent="0" eaLnBrk="1" hangingPunct="1">
              <a:buNone/>
            </a:pPr>
            <a:endParaRPr lang="en-US" sz="900" dirty="0" smtClean="0">
              <a:ea typeface="ＭＳ Ｐゴシック" pitchFamily="-80" charset="-128"/>
            </a:endParaRPr>
          </a:p>
          <a:p>
            <a:pPr marL="0" indent="0" eaLnBrk="1" hangingPunct="1">
              <a:buNone/>
            </a:pPr>
            <a:r>
              <a:rPr lang="en-US" sz="2400" dirty="0" smtClean="0">
                <a:ea typeface="ＭＳ Ｐゴシック" pitchFamily="-80" charset="-128"/>
              </a:rPr>
              <a:t>Median of SST4 residuals estimated using 4µ channels. </a:t>
            </a:r>
          </a:p>
          <a:p>
            <a:pPr marL="0" indent="0" eaLnBrk="1" hangingPunct="1">
              <a:buNone/>
            </a:pPr>
            <a:endParaRPr lang="en-US" sz="2400" dirty="0" smtClean="0">
              <a:ea typeface="ＭＳ Ｐゴシック" pitchFamily="-80" charset="-128"/>
            </a:endParaRPr>
          </a:p>
          <a:p>
            <a:pPr marL="0" indent="0" eaLnBrk="1" hangingPunct="1">
              <a:buNone/>
            </a:pPr>
            <a:r>
              <a:rPr lang="en-US" sz="2400" dirty="0" smtClean="0">
                <a:ea typeface="ＭＳ Ｐゴシック" pitchFamily="-80" charset="-128"/>
              </a:rPr>
              <a:t>Calibration issues during 2000 and 2001 had considerable impact on SST retrievals based on 4µm bands.</a:t>
            </a:r>
          </a:p>
          <a:p>
            <a:pPr eaLnBrk="1" hangingPunct="1"/>
            <a:endParaRPr lang="en-US" sz="2400" b="1" dirty="0" smtClean="0">
              <a:ea typeface="ＭＳ Ｐゴシック" pitchFamily="-80" charset="-128"/>
            </a:endParaRPr>
          </a:p>
        </p:txBody>
      </p:sp>
      <p:pic>
        <p:nvPicPr>
          <p:cNvPr id="11268" name="Picture 3" descr="Terra_4um_Diagnostic.jpg"/>
          <p:cNvPicPr>
            <a:picLocks noChangeAspect="1" noChangeArrowheads="1"/>
          </p:cNvPicPr>
          <p:nvPr/>
        </p:nvPicPr>
        <p:blipFill>
          <a:blip r:embed="rId2" cstate="print"/>
          <a:srcRect l="1877" r="1440"/>
          <a:stretch>
            <a:fillRect/>
          </a:stretch>
        </p:blipFill>
        <p:spPr bwMode="auto">
          <a:xfrm>
            <a:off x="5995988" y="1817688"/>
            <a:ext cx="2779712" cy="5080000"/>
          </a:xfrm>
          <a:prstGeom prst="rect">
            <a:avLst/>
          </a:prstGeom>
          <a:noFill/>
          <a:ln w="9525">
            <a:noFill/>
            <a:miter lim="800000"/>
            <a:headEnd/>
            <a:tailEnd/>
          </a:ln>
        </p:spPr>
      </p:pic>
      <p:cxnSp>
        <p:nvCxnSpPr>
          <p:cNvPr id="6" name="Straight Arrow Connector 5"/>
          <p:cNvCxnSpPr/>
          <p:nvPr/>
        </p:nvCxnSpPr>
        <p:spPr>
          <a:xfrm>
            <a:off x="4419600" y="2590800"/>
            <a:ext cx="1600200" cy="1588"/>
          </a:xfrm>
          <a:prstGeom prst="straightConnector1">
            <a:avLst/>
          </a:prstGeom>
          <a:ln w="1905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95800" y="2667000"/>
            <a:ext cx="1524000" cy="838200"/>
          </a:xfrm>
          <a:prstGeom prst="straightConnector1">
            <a:avLst/>
          </a:prstGeom>
          <a:ln w="1905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038600" y="3352800"/>
            <a:ext cx="1981200" cy="1447800"/>
          </a:xfrm>
          <a:prstGeom prst="straightConnector1">
            <a:avLst/>
          </a:prstGeom>
          <a:ln w="1905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276600" y="6172200"/>
            <a:ext cx="2601994" cy="369332"/>
          </a:xfrm>
          <a:prstGeom prst="rect">
            <a:avLst/>
          </a:prstGeom>
        </p:spPr>
        <p:txBody>
          <a:bodyPr wrap="none">
            <a:spAutoFit/>
          </a:bodyPr>
          <a:lstStyle/>
          <a:p>
            <a:pPr marL="0" indent="0" eaLnBrk="1" hangingPunct="1">
              <a:buNone/>
            </a:pPr>
            <a:r>
              <a:rPr lang="en-US" dirty="0" smtClean="0">
                <a:latin typeface="+mn-lt"/>
                <a:ea typeface="ＭＳ Ｐゴシック" pitchFamily="-80" charset="-128"/>
              </a:rPr>
              <a:t>X-axis is time: 2000-2009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a:xfrm>
            <a:off x="0" y="304800"/>
            <a:ext cx="9144000" cy="1601788"/>
          </a:xfrm>
        </p:spPr>
        <p:txBody>
          <a:bodyPr/>
          <a:lstStyle/>
          <a:p>
            <a:pPr eaLnBrk="1" hangingPunct="1"/>
            <a:r>
              <a:rPr lang="en-US" sz="3600" dirty="0" smtClean="0">
                <a:ea typeface="ＭＳ Ｐゴシック" pitchFamily="-80" charset="-128"/>
              </a:rPr>
              <a:t>MODIS TERRA Mirror side and Scan Angle corrections to SST</a:t>
            </a:r>
            <a:br>
              <a:rPr lang="en-US" sz="3600" dirty="0" smtClean="0">
                <a:ea typeface="ＭＳ Ｐゴシック" pitchFamily="-80" charset="-128"/>
              </a:rPr>
            </a:br>
            <a:r>
              <a:rPr lang="en-US" sz="3200" dirty="0" smtClean="0">
                <a:ea typeface="ＭＳ Ｐゴシック" pitchFamily="-80" charset="-128"/>
              </a:rPr>
              <a:t>(also computed for AQUA)</a:t>
            </a:r>
            <a:r>
              <a:rPr lang="en-US" sz="3600" b="1" dirty="0" smtClean="0">
                <a:ea typeface="ＭＳ Ｐゴシック" pitchFamily="-80" charset="-128"/>
              </a:rPr>
              <a:t/>
            </a:r>
            <a:br>
              <a:rPr lang="en-US" sz="3600" b="1" dirty="0" smtClean="0">
                <a:ea typeface="ＭＳ Ｐゴシック" pitchFamily="-80" charset="-128"/>
              </a:rPr>
            </a:br>
            <a:endParaRPr lang="en-US" sz="3600" b="1" dirty="0" smtClean="0">
              <a:ea typeface="ＭＳ Ｐゴシック" pitchFamily="-80" charset="-128"/>
            </a:endParaRPr>
          </a:p>
        </p:txBody>
      </p:sp>
      <p:sp>
        <p:nvSpPr>
          <p:cNvPr id="1029" name="Content Placeholder 2"/>
          <p:cNvSpPr>
            <a:spLocks noGrp="1"/>
          </p:cNvSpPr>
          <p:nvPr>
            <p:ph idx="1"/>
          </p:nvPr>
        </p:nvSpPr>
        <p:spPr>
          <a:xfrm>
            <a:off x="838200" y="1905000"/>
            <a:ext cx="3111500" cy="939800"/>
          </a:xfrm>
        </p:spPr>
        <p:txBody>
          <a:bodyPr>
            <a:normAutofit lnSpcReduction="10000"/>
          </a:bodyPr>
          <a:lstStyle/>
          <a:p>
            <a:pPr marL="0" indent="0" algn="ctr" eaLnBrk="1" hangingPunct="1">
              <a:buFont typeface="Arial" charset="0"/>
              <a:buNone/>
            </a:pPr>
            <a:r>
              <a:rPr lang="en-US" sz="2800" dirty="0" smtClean="0">
                <a:ea typeface="ＭＳ Ｐゴシック" pitchFamily="-80" charset="-128"/>
                <a:cs typeface="Arial" charset="0"/>
              </a:rPr>
              <a:t>Mirror side offset order 0.1K</a:t>
            </a:r>
          </a:p>
        </p:txBody>
      </p:sp>
      <p:graphicFrame>
        <p:nvGraphicFramePr>
          <p:cNvPr id="1026" name="Object 2"/>
          <p:cNvGraphicFramePr>
            <a:graphicFrameLocks noChangeAspect="1"/>
          </p:cNvGraphicFramePr>
          <p:nvPr/>
        </p:nvGraphicFramePr>
        <p:xfrm>
          <a:off x="4379844" y="2739609"/>
          <a:ext cx="4764156" cy="3461166"/>
        </p:xfrm>
        <a:graphic>
          <a:graphicData uri="http://schemas.openxmlformats.org/presentationml/2006/ole">
            <p:oleObj spid="_x0000_s1026" name="Document" r:id="rId3" imgW="16309076" imgH="12231807" progId="Word.Document.12">
              <p:embed/>
            </p:oleObj>
          </a:graphicData>
        </a:graphic>
      </p:graphicFrame>
      <p:graphicFrame>
        <p:nvGraphicFramePr>
          <p:cNvPr id="1027" name="Object 3"/>
          <p:cNvGraphicFramePr>
            <a:graphicFrameLocks noChangeAspect="1"/>
          </p:cNvGraphicFramePr>
          <p:nvPr/>
        </p:nvGraphicFramePr>
        <p:xfrm>
          <a:off x="0" y="2736850"/>
          <a:ext cx="4343400" cy="3359150"/>
        </p:xfrm>
        <a:graphic>
          <a:graphicData uri="http://schemas.openxmlformats.org/presentationml/2006/ole">
            <p:oleObj spid="_x0000_s1027" name="Document" r:id="rId4" imgW="8611802" imgH="6439799" progId="Word.Document.12">
              <p:embed/>
            </p:oleObj>
          </a:graphicData>
        </a:graphic>
      </p:graphicFrame>
      <p:sp>
        <p:nvSpPr>
          <p:cNvPr id="1030" name="Rectangle 5"/>
          <p:cNvSpPr>
            <a:spLocks noChangeArrowheads="1"/>
          </p:cNvSpPr>
          <p:nvPr/>
        </p:nvSpPr>
        <p:spPr bwMode="auto">
          <a:xfrm>
            <a:off x="4953000" y="1752600"/>
            <a:ext cx="3876675" cy="954107"/>
          </a:xfrm>
          <a:prstGeom prst="rect">
            <a:avLst/>
          </a:prstGeom>
          <a:noFill/>
          <a:ln w="9525">
            <a:noFill/>
            <a:miter lim="800000"/>
            <a:headEnd/>
            <a:tailEnd/>
          </a:ln>
        </p:spPr>
        <p:txBody>
          <a:bodyPr>
            <a:spAutoFit/>
          </a:bodyPr>
          <a:lstStyle/>
          <a:p>
            <a:pPr algn="ctr"/>
            <a:r>
              <a:rPr lang="en-US" sz="2800" dirty="0" smtClean="0">
                <a:latin typeface="+mn-lt"/>
              </a:rPr>
              <a:t>Cross-scan</a:t>
            </a:r>
            <a:endParaRPr lang="en-US" sz="2800" dirty="0">
              <a:latin typeface="+mn-lt"/>
            </a:endParaRPr>
          </a:p>
          <a:p>
            <a:pPr algn="ctr"/>
            <a:r>
              <a:rPr lang="en-US" sz="2800" dirty="0" smtClean="0">
                <a:latin typeface="+mn-lt"/>
              </a:rPr>
              <a:t>effect </a:t>
            </a:r>
            <a:r>
              <a:rPr lang="en-US" sz="2800" dirty="0">
                <a:latin typeface="+mn-lt"/>
              </a:rPr>
              <a:t>order 0.15K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74638"/>
            <a:ext cx="8305800" cy="792162"/>
          </a:xfrm>
        </p:spPr>
        <p:txBody>
          <a:bodyPr/>
          <a:lstStyle/>
          <a:p>
            <a:r>
              <a:rPr lang="en-US" sz="3600" smtClean="0"/>
              <a:t>CEOS definitions</a:t>
            </a:r>
          </a:p>
        </p:txBody>
      </p:sp>
      <p:sp>
        <p:nvSpPr>
          <p:cNvPr id="4" name="Slide Number Placeholder 3"/>
          <p:cNvSpPr>
            <a:spLocks noGrp="1"/>
          </p:cNvSpPr>
          <p:nvPr>
            <p:ph type="sldNum" sz="quarter" idx="11"/>
          </p:nvPr>
        </p:nvSpPr>
        <p:spPr/>
        <p:txBody>
          <a:bodyPr/>
          <a:lstStyle/>
          <a:p>
            <a:pPr>
              <a:defRPr/>
            </a:pPr>
            <a:fld id="{5DEE187B-3E45-41EE-85B6-CB3A8268997E}" type="slidenum">
              <a:rPr lang="en-US" smtClean="0"/>
              <a:pPr>
                <a:defRPr/>
              </a:pPr>
              <a:t>8</a:t>
            </a:fld>
            <a:endParaRPr lang="en-US"/>
          </a:p>
        </p:txBody>
      </p:sp>
      <p:sp>
        <p:nvSpPr>
          <p:cNvPr id="6" name="Rectangle 5"/>
          <p:cNvSpPr/>
          <p:nvPr/>
        </p:nvSpPr>
        <p:spPr>
          <a:xfrm>
            <a:off x="533400" y="1066800"/>
            <a:ext cx="8077200" cy="5354638"/>
          </a:xfrm>
          <a:prstGeom prst="rect">
            <a:avLst/>
          </a:prstGeom>
        </p:spPr>
        <p:txBody>
          <a:bodyPr>
            <a:spAutoFit/>
          </a:bodyPr>
          <a:lstStyle/>
          <a:p>
            <a:pPr>
              <a:defRPr/>
            </a:pPr>
            <a:r>
              <a:rPr lang="en-US" b="1" dirty="0">
                <a:latin typeface="+mn-lt"/>
                <a:cs typeface="+mn-cs"/>
              </a:rPr>
              <a:t>Calibration: </a:t>
            </a:r>
          </a:p>
          <a:p>
            <a:pPr>
              <a:defRPr/>
            </a:pPr>
            <a:r>
              <a:rPr lang="en-US" dirty="0">
                <a:latin typeface="+mn-lt"/>
                <a:cs typeface="+mn-cs"/>
              </a:rPr>
              <a:t>The process of quantitatively defining system responses to known, controlled signal inputs. Thus, a calibrated product is the output from the complete calibrated data generation chain. In the case of satellite-based measurements, vicarious calibration is indirect calibration achieved by simulating the signal at the satellite sensor input based on independently measured geophysical parameters, and comparing it to the actual signal measured by the sensor. The outcome of the comparison can be used to calibrate the sensor output. </a:t>
            </a:r>
          </a:p>
          <a:p>
            <a:pPr>
              <a:defRPr/>
            </a:pPr>
            <a:r>
              <a:rPr lang="en-US" b="1" dirty="0">
                <a:latin typeface="+mn-lt"/>
                <a:cs typeface="+mn-cs"/>
              </a:rPr>
              <a:t>Validation: </a:t>
            </a:r>
          </a:p>
          <a:p>
            <a:pPr>
              <a:defRPr/>
            </a:pPr>
            <a:r>
              <a:rPr lang="en-US" dirty="0">
                <a:latin typeface="+mn-lt"/>
                <a:cs typeface="+mn-cs"/>
              </a:rPr>
              <a:t>The process of assessing, by independent means, the quality of the data products derived from system outputs. Validation ensures that the quality of the products is properly assessed. In the case of satellite-based measurements, this is done via quantification of the uncertainties in Level 1b and Level 2 products. Thus, a validated product is the output from the complete validated data generation chain. </a:t>
            </a:r>
          </a:p>
          <a:p>
            <a:pPr>
              <a:defRPr/>
            </a:pPr>
            <a:r>
              <a:rPr lang="en-US" b="1" dirty="0">
                <a:latin typeface="+mn-lt"/>
                <a:cs typeface="+mn-cs"/>
              </a:rPr>
              <a:t>Traceability: </a:t>
            </a:r>
          </a:p>
          <a:p>
            <a:pPr>
              <a:defRPr/>
            </a:pPr>
            <a:r>
              <a:rPr lang="en-US" dirty="0">
                <a:latin typeface="+mn-lt"/>
                <a:cs typeface="+mn-cs"/>
              </a:rPr>
              <a:t>Refers to an unbroken chain of comparisons relating an instrument's measurement to a known standard. Calibration to a traceable standard can be used to determine an instrument's precision, accuracy and stability. </a:t>
            </a:r>
          </a:p>
          <a:p>
            <a:pPr>
              <a:defRPr/>
            </a:pPr>
            <a:r>
              <a:rPr lang="en-US" dirty="0">
                <a:latin typeface="+mn-lt"/>
                <a:cs typeface="+mn-cs"/>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74638"/>
            <a:ext cx="8305800" cy="792162"/>
          </a:xfrm>
        </p:spPr>
        <p:txBody>
          <a:bodyPr/>
          <a:lstStyle/>
          <a:p>
            <a:r>
              <a:rPr lang="en-US" sz="3600" smtClean="0"/>
              <a:t>CEOS definitions</a:t>
            </a:r>
          </a:p>
        </p:txBody>
      </p:sp>
      <p:sp>
        <p:nvSpPr>
          <p:cNvPr id="4" name="Slide Number Placeholder 3"/>
          <p:cNvSpPr>
            <a:spLocks noGrp="1"/>
          </p:cNvSpPr>
          <p:nvPr>
            <p:ph type="sldNum" sz="quarter" idx="11"/>
          </p:nvPr>
        </p:nvSpPr>
        <p:spPr/>
        <p:txBody>
          <a:bodyPr/>
          <a:lstStyle/>
          <a:p>
            <a:pPr>
              <a:defRPr/>
            </a:pPr>
            <a:fld id="{FC14D025-CB5A-4337-BE31-684AEE184F5C}" type="slidenum">
              <a:rPr lang="en-US" smtClean="0"/>
              <a:pPr>
                <a:defRPr/>
              </a:pPr>
              <a:t>9</a:t>
            </a:fld>
            <a:endParaRPr lang="en-US"/>
          </a:p>
        </p:txBody>
      </p:sp>
      <p:sp>
        <p:nvSpPr>
          <p:cNvPr id="6" name="Rectangle 5"/>
          <p:cNvSpPr/>
          <p:nvPr/>
        </p:nvSpPr>
        <p:spPr>
          <a:xfrm>
            <a:off x="533400" y="1066800"/>
            <a:ext cx="8077200" cy="5354638"/>
          </a:xfrm>
          <a:prstGeom prst="rect">
            <a:avLst/>
          </a:prstGeom>
        </p:spPr>
        <p:txBody>
          <a:bodyPr>
            <a:spAutoFit/>
          </a:bodyPr>
          <a:lstStyle/>
          <a:p>
            <a:pPr>
              <a:defRPr/>
            </a:pPr>
            <a:r>
              <a:rPr lang="en-US" b="1" dirty="0">
                <a:latin typeface="+mn-lt"/>
                <a:cs typeface="+mn-cs"/>
              </a:rPr>
              <a:t>Calibration: </a:t>
            </a:r>
          </a:p>
          <a:p>
            <a:pPr>
              <a:defRPr/>
            </a:pPr>
            <a:r>
              <a:rPr lang="en-US" dirty="0">
                <a:solidFill>
                  <a:srgbClr val="FF0000"/>
                </a:solidFill>
                <a:latin typeface="+mn-lt"/>
                <a:cs typeface="+mn-cs"/>
              </a:rPr>
              <a:t>The process of </a:t>
            </a:r>
            <a:r>
              <a:rPr lang="en-US" b="1" dirty="0">
                <a:solidFill>
                  <a:srgbClr val="FF0000"/>
                </a:solidFill>
                <a:latin typeface="+mn-lt"/>
                <a:cs typeface="+mn-cs"/>
              </a:rPr>
              <a:t>quantitatively defining system responses </a:t>
            </a:r>
            <a:r>
              <a:rPr lang="en-US" dirty="0">
                <a:solidFill>
                  <a:srgbClr val="FF0000"/>
                </a:solidFill>
                <a:latin typeface="+mn-lt"/>
                <a:cs typeface="+mn-cs"/>
              </a:rPr>
              <a:t>to known, </a:t>
            </a:r>
            <a:r>
              <a:rPr lang="en-US" b="1" dirty="0">
                <a:solidFill>
                  <a:srgbClr val="FF0000"/>
                </a:solidFill>
                <a:latin typeface="+mn-lt"/>
                <a:cs typeface="+mn-cs"/>
              </a:rPr>
              <a:t>controlled</a:t>
            </a:r>
            <a:r>
              <a:rPr lang="en-US" dirty="0">
                <a:solidFill>
                  <a:srgbClr val="FF0000"/>
                </a:solidFill>
                <a:latin typeface="+mn-lt"/>
                <a:cs typeface="+mn-cs"/>
              </a:rPr>
              <a:t> signal inputs.</a:t>
            </a:r>
            <a:r>
              <a:rPr lang="en-US" dirty="0">
                <a:latin typeface="+mn-lt"/>
                <a:cs typeface="+mn-cs"/>
              </a:rPr>
              <a:t> Thus, a calibrated product is the output from the complete calibrated data generation chain. In the case of satellite-based measurements, vicarious calibration is indirect calibration achieved by simulating the signal at the satellite sensor input based on independently measured geophysical parameters, and comparing it to the actual signal measured by the sensor. The outcome of the comparison can be used to calibrate the sensor output. </a:t>
            </a:r>
          </a:p>
          <a:p>
            <a:pPr>
              <a:defRPr/>
            </a:pPr>
            <a:r>
              <a:rPr lang="en-US" b="1" dirty="0">
                <a:latin typeface="+mn-lt"/>
                <a:cs typeface="+mn-cs"/>
              </a:rPr>
              <a:t>Validation: </a:t>
            </a:r>
          </a:p>
          <a:p>
            <a:pPr>
              <a:defRPr/>
            </a:pPr>
            <a:r>
              <a:rPr lang="en-US" dirty="0">
                <a:solidFill>
                  <a:srgbClr val="FF0000"/>
                </a:solidFill>
                <a:latin typeface="+mn-lt"/>
                <a:cs typeface="+mn-cs"/>
              </a:rPr>
              <a:t>The process of assessing, by </a:t>
            </a:r>
            <a:r>
              <a:rPr lang="en-US" b="1" dirty="0">
                <a:solidFill>
                  <a:srgbClr val="FF0000"/>
                </a:solidFill>
                <a:latin typeface="+mn-lt"/>
                <a:cs typeface="+mn-cs"/>
              </a:rPr>
              <a:t>independent means</a:t>
            </a:r>
            <a:r>
              <a:rPr lang="en-US" dirty="0">
                <a:solidFill>
                  <a:srgbClr val="FF0000"/>
                </a:solidFill>
                <a:latin typeface="+mn-lt"/>
                <a:cs typeface="+mn-cs"/>
              </a:rPr>
              <a:t>, the quality of the data products derived from system outputs. </a:t>
            </a:r>
            <a:r>
              <a:rPr lang="en-US" dirty="0">
                <a:latin typeface="+mn-lt"/>
                <a:cs typeface="+mn-cs"/>
              </a:rPr>
              <a:t>Validation ensures that the quality of the products is properly assessed. In the case of satellite-based measurements, this is done via quantification of the uncertainties in Level 1b and Level 2 products. Thus, a validated product is the output from the complete validated data generation chain. </a:t>
            </a:r>
          </a:p>
          <a:p>
            <a:pPr>
              <a:defRPr/>
            </a:pPr>
            <a:r>
              <a:rPr lang="en-US" b="1" dirty="0">
                <a:latin typeface="+mn-lt"/>
                <a:cs typeface="+mn-cs"/>
              </a:rPr>
              <a:t>Traceability: </a:t>
            </a:r>
          </a:p>
          <a:p>
            <a:pPr>
              <a:defRPr/>
            </a:pPr>
            <a:r>
              <a:rPr lang="en-US" dirty="0">
                <a:solidFill>
                  <a:srgbClr val="FF0000"/>
                </a:solidFill>
                <a:latin typeface="+mn-lt"/>
                <a:cs typeface="+mn-cs"/>
              </a:rPr>
              <a:t>Refers to an </a:t>
            </a:r>
            <a:r>
              <a:rPr lang="en-US" b="1" dirty="0">
                <a:solidFill>
                  <a:srgbClr val="FF0000"/>
                </a:solidFill>
                <a:latin typeface="+mn-lt"/>
                <a:cs typeface="+mn-cs"/>
              </a:rPr>
              <a:t>unbroken chain </a:t>
            </a:r>
            <a:r>
              <a:rPr lang="en-US" dirty="0">
                <a:solidFill>
                  <a:srgbClr val="FF0000"/>
                </a:solidFill>
                <a:latin typeface="+mn-lt"/>
                <a:cs typeface="+mn-cs"/>
              </a:rPr>
              <a:t>of comparisons relating an instrument's measurement to a known standard. </a:t>
            </a:r>
            <a:r>
              <a:rPr lang="en-US" dirty="0">
                <a:latin typeface="+mn-lt"/>
                <a:cs typeface="+mn-cs"/>
              </a:rPr>
              <a:t>Calibration to a traceable standard can be used to determine an instrument's precision, accuracy and stability. </a:t>
            </a:r>
          </a:p>
          <a:p>
            <a:pPr>
              <a:defRPr/>
            </a:pPr>
            <a:endParaRPr lang="en-US" dirty="0">
              <a:latin typeface="+mn-lt"/>
              <a:cs typeface="+mn-cs"/>
            </a:endParaRPr>
          </a:p>
        </p:txBody>
      </p:sp>
      <p:sp>
        <p:nvSpPr>
          <p:cNvPr id="7" name="TextBox 6"/>
          <p:cNvSpPr txBox="1"/>
          <p:nvPr/>
        </p:nvSpPr>
        <p:spPr>
          <a:xfrm>
            <a:off x="2286000" y="1981200"/>
            <a:ext cx="5791200" cy="646113"/>
          </a:xfrm>
          <a:prstGeom prst="rect">
            <a:avLst/>
          </a:prstGeom>
          <a:solidFill>
            <a:srgbClr val="FFFF00"/>
          </a:solidFill>
        </p:spPr>
        <p:txBody>
          <a:bodyPr>
            <a:spAutoFit/>
          </a:bodyPr>
          <a:lstStyle/>
          <a:p>
            <a:pPr>
              <a:defRPr/>
            </a:pPr>
            <a:r>
              <a:rPr lang="en-US" dirty="0" smtClean="0">
                <a:latin typeface="+mn-lt"/>
                <a:cs typeface="+mn-cs"/>
              </a:rPr>
              <a:t>Calibration is </a:t>
            </a:r>
            <a:r>
              <a:rPr lang="en-US" dirty="0">
                <a:latin typeface="+mn-lt"/>
                <a:cs typeface="+mn-cs"/>
              </a:rPr>
              <a:t>a pre-launch calibration. </a:t>
            </a:r>
          </a:p>
          <a:p>
            <a:pPr>
              <a:defRPr/>
            </a:pPr>
            <a:r>
              <a:rPr lang="en-US" dirty="0">
                <a:latin typeface="+mn-lt"/>
                <a:cs typeface="+mn-cs"/>
              </a:rPr>
              <a:t>On orbit, they are self-calibrating </a:t>
            </a:r>
            <a:r>
              <a:rPr lang="en-US" dirty="0" smtClean="0">
                <a:latin typeface="+mn-lt"/>
                <a:cs typeface="+mn-cs"/>
              </a:rPr>
              <a:t>radiometers…</a:t>
            </a:r>
            <a:endParaRPr lang="en-US" dirty="0">
              <a:latin typeface="+mn-lt"/>
              <a:cs typeface="+mn-cs"/>
            </a:endParaRPr>
          </a:p>
        </p:txBody>
      </p:sp>
      <p:sp>
        <p:nvSpPr>
          <p:cNvPr id="8" name="TextBox 7"/>
          <p:cNvSpPr txBox="1"/>
          <p:nvPr/>
        </p:nvSpPr>
        <p:spPr>
          <a:xfrm>
            <a:off x="2286000" y="4114800"/>
            <a:ext cx="5867400" cy="923925"/>
          </a:xfrm>
          <a:prstGeom prst="rect">
            <a:avLst/>
          </a:prstGeom>
          <a:solidFill>
            <a:srgbClr val="FFFF00"/>
          </a:solidFill>
        </p:spPr>
        <p:txBody>
          <a:bodyPr>
            <a:spAutoFit/>
          </a:bodyPr>
          <a:lstStyle/>
          <a:p>
            <a:pPr>
              <a:defRPr/>
            </a:pPr>
            <a:r>
              <a:rPr lang="en-US" dirty="0">
                <a:latin typeface="+mn-lt"/>
                <a:cs typeface="+mn-cs"/>
              </a:rPr>
              <a:t>Validation is post-launch:</a:t>
            </a:r>
          </a:p>
          <a:p>
            <a:pPr lvl="1">
              <a:buFont typeface="Arial" pitchFamily="34" charset="0"/>
              <a:buChar char="•"/>
              <a:defRPr/>
            </a:pPr>
            <a:r>
              <a:rPr lang="en-US" dirty="0">
                <a:latin typeface="+mn-lt"/>
                <a:cs typeface="+mn-cs"/>
              </a:rPr>
              <a:t> Identify instrumental artifacts</a:t>
            </a:r>
          </a:p>
          <a:p>
            <a:pPr lvl="1">
              <a:buFont typeface="Arial" pitchFamily="34" charset="0"/>
              <a:buChar char="•"/>
              <a:defRPr/>
            </a:pPr>
            <a:r>
              <a:rPr lang="en-US" dirty="0">
                <a:latin typeface="+mn-lt"/>
                <a:cs typeface="+mn-cs"/>
              </a:rPr>
              <a:t> Performance of the atmospheric correction algorithm</a:t>
            </a:r>
          </a:p>
        </p:txBody>
      </p:sp>
      <p:sp>
        <p:nvSpPr>
          <p:cNvPr id="9" name="TextBox 8"/>
          <p:cNvSpPr txBox="1"/>
          <p:nvPr/>
        </p:nvSpPr>
        <p:spPr>
          <a:xfrm>
            <a:off x="2362200" y="5638800"/>
            <a:ext cx="5867400" cy="369888"/>
          </a:xfrm>
          <a:prstGeom prst="rect">
            <a:avLst/>
          </a:prstGeom>
          <a:solidFill>
            <a:srgbClr val="FFFF00"/>
          </a:solidFill>
        </p:spPr>
        <p:txBody>
          <a:bodyPr>
            <a:spAutoFit/>
          </a:bodyPr>
          <a:lstStyle/>
          <a:p>
            <a:pPr>
              <a:defRPr/>
            </a:pPr>
            <a:r>
              <a:rPr lang="en-US" dirty="0">
                <a:latin typeface="+mn-lt"/>
                <a:cs typeface="+mn-cs"/>
              </a:rPr>
              <a:t>Calibration and validation are traceable to SI standards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7365</TotalTime>
  <Words>876</Words>
  <Application>Microsoft Office PowerPoint</Application>
  <PresentationFormat>On-screen Show (4:3)</PresentationFormat>
  <Paragraphs>99</Paragraphs>
  <Slides>18</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Default Design</vt:lpstr>
      <vt:lpstr>Document</vt:lpstr>
      <vt:lpstr>Slide 1</vt:lpstr>
      <vt:lpstr>Uncertainty estimates of satellite – derived SSTs</vt:lpstr>
      <vt:lpstr>Uncertainty estimates</vt:lpstr>
      <vt:lpstr>Uncertainty estimates</vt:lpstr>
      <vt:lpstr>Spatial distribution of errors</vt:lpstr>
      <vt:lpstr>Development of Version 6, , Collection 6 SST algorithm Correction to SST4 bias resulting from TERRA configuration changes</vt:lpstr>
      <vt:lpstr>MODIS TERRA Mirror side and Scan Angle corrections to SST (also computed for AQUA) </vt:lpstr>
      <vt:lpstr>CEOS definitions</vt:lpstr>
      <vt:lpstr>CEOS definitions</vt:lpstr>
      <vt:lpstr>M-AERI cruises for MODIS, AATSR &amp; AVHRR validation</vt:lpstr>
      <vt:lpstr>ISAR cruises for MODIS, AATSR &amp; AVHRR validation</vt:lpstr>
      <vt:lpstr>Internal Calibration</vt:lpstr>
      <vt:lpstr>NIST water-bath black-body calibration target</vt:lpstr>
      <vt:lpstr>Traceability to NIST TXR</vt:lpstr>
      <vt:lpstr>Next-generation ship-based FTIR spectroradiometer</vt:lpstr>
      <vt:lpstr>Slide 16</vt:lpstr>
      <vt:lpstr>Future</vt:lpstr>
      <vt:lpstr>Questions?</vt:lpstr>
    </vt:vector>
  </TitlesOfParts>
  <Company>RSS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Chelle Gentemann</dc:creator>
  <cp:lastModifiedBy>mcst</cp:lastModifiedBy>
  <cp:revision>142</cp:revision>
  <dcterms:created xsi:type="dcterms:W3CDTF">2008-07-16T21:50:33Z</dcterms:created>
  <dcterms:modified xsi:type="dcterms:W3CDTF">2011-05-17T21:47:43Z</dcterms:modified>
</cp:coreProperties>
</file>