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91" r:id="rId3"/>
    <p:sldId id="292" r:id="rId4"/>
    <p:sldId id="293" r:id="rId5"/>
    <p:sldId id="272" r:id="rId6"/>
    <p:sldId id="257" r:id="rId7"/>
    <p:sldId id="274" r:id="rId8"/>
    <p:sldId id="259" r:id="rId9"/>
    <p:sldId id="275" r:id="rId10"/>
    <p:sldId id="260" r:id="rId11"/>
    <p:sldId id="276" r:id="rId12"/>
    <p:sldId id="261" r:id="rId13"/>
    <p:sldId id="277" r:id="rId14"/>
    <p:sldId id="262" r:id="rId15"/>
    <p:sldId id="278" r:id="rId16"/>
    <p:sldId id="263" r:id="rId17"/>
    <p:sldId id="279" r:id="rId18"/>
    <p:sldId id="264" r:id="rId19"/>
    <p:sldId id="280" r:id="rId20"/>
    <p:sldId id="265" r:id="rId21"/>
    <p:sldId id="281" r:id="rId22"/>
    <p:sldId id="289" r:id="rId23"/>
    <p:sldId id="294" r:id="rId24"/>
    <p:sldId id="282" r:id="rId25"/>
    <p:sldId id="267" r:id="rId26"/>
    <p:sldId id="283" r:id="rId27"/>
    <p:sldId id="268" r:id="rId28"/>
    <p:sldId id="284" r:id="rId29"/>
    <p:sldId id="269" r:id="rId30"/>
    <p:sldId id="285" r:id="rId31"/>
    <p:sldId id="270" r:id="rId32"/>
    <p:sldId id="286" r:id="rId33"/>
    <p:sldId id="271" r:id="rId34"/>
    <p:sldId id="287" r:id="rId35"/>
    <p:sldId id="288" r:id="rId36"/>
    <p:sldId id="295" r:id="rId37"/>
  </p:sldIdLst>
  <p:sldSz cx="9144000" cy="6858000" type="screen4x3"/>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sorterViewPr>
    <p:cViewPr>
      <p:scale>
        <a:sx n="57" d="100"/>
        <a:sy n="5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FC8A23-3B0D-43CF-A6F4-CEE5089A8AC5}" type="datetimeFigureOut">
              <a:rPr lang="en-US" smtClean="0"/>
              <a:t>5/17/2011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BBAAC-7BAD-4417-8382-3C5BDCB73EAC}" type="slidenum">
              <a:rPr lang="en-US" smtClean="0"/>
              <a:t>‹#›</a:t>
            </a:fld>
            <a:endParaRPr lang="en-US"/>
          </a:p>
        </p:txBody>
      </p:sp>
    </p:spTree>
    <p:extLst>
      <p:ext uri="{BB962C8B-B14F-4D97-AF65-F5344CB8AC3E}">
        <p14:creationId xmlns:p14="http://schemas.microsoft.com/office/powerpoint/2010/main" val="2818945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FC8A23-3B0D-43CF-A6F4-CEE5089A8AC5}" type="datetimeFigureOut">
              <a:rPr lang="en-US" smtClean="0"/>
              <a:t>5/17/2011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BBAAC-7BAD-4417-8382-3C5BDCB73EAC}" type="slidenum">
              <a:rPr lang="en-US" smtClean="0"/>
              <a:t>‹#›</a:t>
            </a:fld>
            <a:endParaRPr lang="en-US"/>
          </a:p>
        </p:txBody>
      </p:sp>
    </p:spTree>
    <p:extLst>
      <p:ext uri="{BB962C8B-B14F-4D97-AF65-F5344CB8AC3E}">
        <p14:creationId xmlns:p14="http://schemas.microsoft.com/office/powerpoint/2010/main" val="1138284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FC8A23-3B0D-43CF-A6F4-CEE5089A8AC5}" type="datetimeFigureOut">
              <a:rPr lang="en-US" smtClean="0"/>
              <a:t>5/17/2011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BBAAC-7BAD-4417-8382-3C5BDCB73EAC}" type="slidenum">
              <a:rPr lang="en-US" smtClean="0"/>
              <a:t>‹#›</a:t>
            </a:fld>
            <a:endParaRPr lang="en-US"/>
          </a:p>
        </p:txBody>
      </p:sp>
    </p:spTree>
    <p:extLst>
      <p:ext uri="{BB962C8B-B14F-4D97-AF65-F5344CB8AC3E}">
        <p14:creationId xmlns:p14="http://schemas.microsoft.com/office/powerpoint/2010/main" val="3560632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FC8A23-3B0D-43CF-A6F4-CEE5089A8AC5}" type="datetimeFigureOut">
              <a:rPr lang="en-US" smtClean="0"/>
              <a:t>5/17/2011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BBAAC-7BAD-4417-8382-3C5BDCB73EAC}" type="slidenum">
              <a:rPr lang="en-US" smtClean="0"/>
              <a:t>‹#›</a:t>
            </a:fld>
            <a:endParaRPr lang="en-US"/>
          </a:p>
        </p:txBody>
      </p:sp>
    </p:spTree>
    <p:extLst>
      <p:ext uri="{BB962C8B-B14F-4D97-AF65-F5344CB8AC3E}">
        <p14:creationId xmlns:p14="http://schemas.microsoft.com/office/powerpoint/2010/main" val="867784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FC8A23-3B0D-43CF-A6F4-CEE5089A8AC5}" type="datetimeFigureOut">
              <a:rPr lang="en-US" smtClean="0"/>
              <a:t>5/17/2011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BBAAC-7BAD-4417-8382-3C5BDCB73EAC}" type="slidenum">
              <a:rPr lang="en-US" smtClean="0"/>
              <a:t>‹#›</a:t>
            </a:fld>
            <a:endParaRPr lang="en-US"/>
          </a:p>
        </p:txBody>
      </p:sp>
    </p:spTree>
    <p:extLst>
      <p:ext uri="{BB962C8B-B14F-4D97-AF65-F5344CB8AC3E}">
        <p14:creationId xmlns:p14="http://schemas.microsoft.com/office/powerpoint/2010/main" val="4134108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FC8A23-3B0D-43CF-A6F4-CEE5089A8AC5}" type="datetimeFigureOut">
              <a:rPr lang="en-US" smtClean="0"/>
              <a:t>5/17/2011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BBAAC-7BAD-4417-8382-3C5BDCB73EAC}" type="slidenum">
              <a:rPr lang="en-US" smtClean="0"/>
              <a:t>‹#›</a:t>
            </a:fld>
            <a:endParaRPr lang="en-US"/>
          </a:p>
        </p:txBody>
      </p:sp>
    </p:spTree>
    <p:extLst>
      <p:ext uri="{BB962C8B-B14F-4D97-AF65-F5344CB8AC3E}">
        <p14:creationId xmlns:p14="http://schemas.microsoft.com/office/powerpoint/2010/main" val="2895481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FC8A23-3B0D-43CF-A6F4-CEE5089A8AC5}" type="datetimeFigureOut">
              <a:rPr lang="en-US" smtClean="0"/>
              <a:t>5/17/2011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CBBAAC-7BAD-4417-8382-3C5BDCB73EAC}" type="slidenum">
              <a:rPr lang="en-US" smtClean="0"/>
              <a:t>‹#›</a:t>
            </a:fld>
            <a:endParaRPr lang="en-US"/>
          </a:p>
        </p:txBody>
      </p:sp>
    </p:spTree>
    <p:extLst>
      <p:ext uri="{BB962C8B-B14F-4D97-AF65-F5344CB8AC3E}">
        <p14:creationId xmlns:p14="http://schemas.microsoft.com/office/powerpoint/2010/main" val="1487431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FC8A23-3B0D-43CF-A6F4-CEE5089A8AC5}" type="datetimeFigureOut">
              <a:rPr lang="en-US" smtClean="0"/>
              <a:t>5/17/2011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CBBAAC-7BAD-4417-8382-3C5BDCB73EAC}" type="slidenum">
              <a:rPr lang="en-US" smtClean="0"/>
              <a:t>‹#›</a:t>
            </a:fld>
            <a:endParaRPr lang="en-US"/>
          </a:p>
        </p:txBody>
      </p:sp>
    </p:spTree>
    <p:extLst>
      <p:ext uri="{BB962C8B-B14F-4D97-AF65-F5344CB8AC3E}">
        <p14:creationId xmlns:p14="http://schemas.microsoft.com/office/powerpoint/2010/main" val="2046329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FC8A23-3B0D-43CF-A6F4-CEE5089A8AC5}" type="datetimeFigureOut">
              <a:rPr lang="en-US" smtClean="0"/>
              <a:t>5/17/2011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CBBAAC-7BAD-4417-8382-3C5BDCB73EAC}" type="slidenum">
              <a:rPr lang="en-US" smtClean="0"/>
              <a:t>‹#›</a:t>
            </a:fld>
            <a:endParaRPr lang="en-US"/>
          </a:p>
        </p:txBody>
      </p:sp>
    </p:spTree>
    <p:extLst>
      <p:ext uri="{BB962C8B-B14F-4D97-AF65-F5344CB8AC3E}">
        <p14:creationId xmlns:p14="http://schemas.microsoft.com/office/powerpoint/2010/main" val="2473437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FC8A23-3B0D-43CF-A6F4-CEE5089A8AC5}" type="datetimeFigureOut">
              <a:rPr lang="en-US" smtClean="0"/>
              <a:t>5/17/2011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BBAAC-7BAD-4417-8382-3C5BDCB73EAC}" type="slidenum">
              <a:rPr lang="en-US" smtClean="0"/>
              <a:t>‹#›</a:t>
            </a:fld>
            <a:endParaRPr lang="en-US"/>
          </a:p>
        </p:txBody>
      </p:sp>
    </p:spTree>
    <p:extLst>
      <p:ext uri="{BB962C8B-B14F-4D97-AF65-F5344CB8AC3E}">
        <p14:creationId xmlns:p14="http://schemas.microsoft.com/office/powerpoint/2010/main" val="1270411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FC8A23-3B0D-43CF-A6F4-CEE5089A8AC5}" type="datetimeFigureOut">
              <a:rPr lang="en-US" smtClean="0"/>
              <a:t>5/17/2011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BBAAC-7BAD-4417-8382-3C5BDCB73EAC}" type="slidenum">
              <a:rPr lang="en-US" smtClean="0"/>
              <a:t>‹#›</a:t>
            </a:fld>
            <a:endParaRPr lang="en-US"/>
          </a:p>
        </p:txBody>
      </p:sp>
    </p:spTree>
    <p:extLst>
      <p:ext uri="{BB962C8B-B14F-4D97-AF65-F5344CB8AC3E}">
        <p14:creationId xmlns:p14="http://schemas.microsoft.com/office/powerpoint/2010/main" val="1045099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FC8A23-3B0D-43CF-A6F4-CEE5089A8AC5}" type="datetimeFigureOut">
              <a:rPr lang="en-US" smtClean="0"/>
              <a:t>5/17/2011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BBAAC-7BAD-4417-8382-3C5BDCB73EAC}" type="slidenum">
              <a:rPr lang="en-US" smtClean="0"/>
              <a:t>‹#›</a:t>
            </a:fld>
            <a:endParaRPr lang="en-US"/>
          </a:p>
        </p:txBody>
      </p:sp>
    </p:spTree>
    <p:extLst>
      <p:ext uri="{BB962C8B-B14F-4D97-AF65-F5344CB8AC3E}">
        <p14:creationId xmlns:p14="http://schemas.microsoft.com/office/powerpoint/2010/main" val="3703784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76400"/>
            <a:ext cx="8458200" cy="1470025"/>
          </a:xfrm>
        </p:spPr>
        <p:txBody>
          <a:bodyPr>
            <a:noAutofit/>
          </a:bodyPr>
          <a:lstStyle/>
          <a:p>
            <a:r>
              <a:rPr lang="en-US" sz="6000" dirty="0" smtClean="0">
                <a:solidFill>
                  <a:schemeClr val="accent3"/>
                </a:solidFill>
                <a:effectLst>
                  <a:outerShdw blurRad="38100" dist="38100" dir="2700000" algn="tl">
                    <a:srgbClr val="000000">
                      <a:alpha val="43137"/>
                    </a:srgbClr>
                  </a:outerShdw>
                </a:effectLst>
              </a:rPr>
              <a:t>IASI – MODIS TEB Comparisons</a:t>
            </a:r>
            <a:endParaRPr lang="en-US" sz="6000" dirty="0">
              <a:solidFill>
                <a:schemeClr val="accent3"/>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fontScale="77500" lnSpcReduction="20000"/>
          </a:bodyPr>
          <a:lstStyle/>
          <a:p>
            <a:r>
              <a:rPr lang="en-US" dirty="0" smtClean="0">
                <a:solidFill>
                  <a:srgbClr val="002060"/>
                </a:solidFill>
              </a:rPr>
              <a:t>Chris Moeller, Dave Tobin, Bob </a:t>
            </a:r>
            <a:r>
              <a:rPr lang="en-US" dirty="0" err="1" smtClean="0">
                <a:solidFill>
                  <a:srgbClr val="002060"/>
                </a:solidFill>
              </a:rPr>
              <a:t>Holz</a:t>
            </a:r>
            <a:r>
              <a:rPr lang="en-US" dirty="0" smtClean="0">
                <a:solidFill>
                  <a:srgbClr val="002060"/>
                </a:solidFill>
              </a:rPr>
              <a:t>, Greg Quinn</a:t>
            </a:r>
          </a:p>
          <a:p>
            <a:r>
              <a:rPr lang="en-US" dirty="0" smtClean="0">
                <a:solidFill>
                  <a:srgbClr val="002060"/>
                </a:solidFill>
              </a:rPr>
              <a:t>University of Wisconsin</a:t>
            </a:r>
          </a:p>
          <a:p>
            <a:r>
              <a:rPr lang="en-US" dirty="0" smtClean="0">
                <a:solidFill>
                  <a:srgbClr val="002060"/>
                </a:solidFill>
              </a:rPr>
              <a:t>MODIS Calibration </a:t>
            </a:r>
            <a:r>
              <a:rPr lang="en-US" dirty="0" err="1" smtClean="0">
                <a:solidFill>
                  <a:srgbClr val="002060"/>
                </a:solidFill>
              </a:rPr>
              <a:t>Mtg</a:t>
            </a:r>
            <a:endParaRPr lang="en-US" dirty="0" smtClean="0">
              <a:solidFill>
                <a:srgbClr val="002060"/>
              </a:solidFill>
            </a:endParaRPr>
          </a:p>
          <a:p>
            <a:r>
              <a:rPr lang="en-US" dirty="0" smtClean="0">
                <a:solidFill>
                  <a:srgbClr val="002060"/>
                </a:solidFill>
              </a:rPr>
              <a:t>May 17, 2011</a:t>
            </a:r>
            <a:endParaRPr lang="en-US" dirty="0">
              <a:solidFill>
                <a:srgbClr val="002060"/>
              </a:solidFill>
            </a:endParaRPr>
          </a:p>
        </p:txBody>
      </p:sp>
    </p:spTree>
    <p:extLst>
      <p:ext uri="{BB962C8B-B14F-4D97-AF65-F5344CB8AC3E}">
        <p14:creationId xmlns:p14="http://schemas.microsoft.com/office/powerpoint/2010/main" val="1451049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TerraMODIS_band23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405462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AquaMODIS_band24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
        <p:nvSpPr>
          <p:cNvPr id="4" name="TextBox 3"/>
          <p:cNvSpPr txBox="1"/>
          <p:nvPr/>
        </p:nvSpPr>
        <p:spPr>
          <a:xfrm>
            <a:off x="3810000" y="2143780"/>
            <a:ext cx="4572000" cy="523220"/>
          </a:xfrm>
          <a:prstGeom prst="rect">
            <a:avLst/>
          </a:prstGeom>
          <a:noFill/>
        </p:spPr>
        <p:txBody>
          <a:bodyPr wrap="square" rtlCol="0">
            <a:spAutoFit/>
          </a:bodyPr>
          <a:lstStyle/>
          <a:p>
            <a:r>
              <a:rPr lang="en-US" sz="2800" i="1" dirty="0" smtClean="0">
                <a:solidFill>
                  <a:schemeClr val="accent3">
                    <a:lumMod val="50000"/>
                  </a:schemeClr>
                </a:solidFill>
              </a:rPr>
              <a:t>Spectral adjustment needed?</a:t>
            </a:r>
            <a:endParaRPr lang="en-US" sz="2800" i="1" dirty="0">
              <a:solidFill>
                <a:schemeClr val="accent3">
                  <a:lumMod val="50000"/>
                </a:schemeClr>
              </a:solidFill>
            </a:endParaRPr>
          </a:p>
        </p:txBody>
      </p:sp>
    </p:spTree>
    <p:extLst>
      <p:ext uri="{BB962C8B-B14F-4D97-AF65-F5344CB8AC3E}">
        <p14:creationId xmlns:p14="http://schemas.microsoft.com/office/powerpoint/2010/main" val="3682426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TerraMODIS_band24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3660675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AquaMODIS_band25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3343314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TerraMODIS_band25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3924451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AquaMODIS_band27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
        <p:nvSpPr>
          <p:cNvPr id="3" name="TextBox 2"/>
          <p:cNvSpPr txBox="1"/>
          <p:nvPr/>
        </p:nvSpPr>
        <p:spPr>
          <a:xfrm>
            <a:off x="2057400" y="1305580"/>
            <a:ext cx="4648200" cy="523220"/>
          </a:xfrm>
          <a:prstGeom prst="rect">
            <a:avLst/>
          </a:prstGeom>
          <a:noFill/>
        </p:spPr>
        <p:txBody>
          <a:bodyPr wrap="square" rtlCol="0">
            <a:spAutoFit/>
          </a:bodyPr>
          <a:lstStyle/>
          <a:p>
            <a:r>
              <a:rPr lang="en-US" sz="2800" i="1" dirty="0" smtClean="0">
                <a:solidFill>
                  <a:schemeClr val="accent3">
                    <a:lumMod val="50000"/>
                  </a:schemeClr>
                </a:solidFill>
              </a:rPr>
              <a:t>Spectral adjustment needed?</a:t>
            </a:r>
            <a:endParaRPr lang="en-US" sz="2800" i="1" dirty="0">
              <a:solidFill>
                <a:schemeClr val="accent3">
                  <a:lumMod val="50000"/>
                </a:schemeClr>
              </a:solidFill>
            </a:endParaRPr>
          </a:p>
        </p:txBody>
      </p:sp>
    </p:spTree>
    <p:extLst>
      <p:ext uri="{BB962C8B-B14F-4D97-AF65-F5344CB8AC3E}">
        <p14:creationId xmlns:p14="http://schemas.microsoft.com/office/powerpoint/2010/main" val="2069273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TerraMODIS_band27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19150553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AquaMODIS_band28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
        <p:nvSpPr>
          <p:cNvPr id="3" name="TextBox 2"/>
          <p:cNvSpPr txBox="1"/>
          <p:nvPr/>
        </p:nvSpPr>
        <p:spPr>
          <a:xfrm>
            <a:off x="1905000" y="1179493"/>
            <a:ext cx="4572000" cy="523220"/>
          </a:xfrm>
          <a:prstGeom prst="rect">
            <a:avLst/>
          </a:prstGeom>
          <a:noFill/>
        </p:spPr>
        <p:txBody>
          <a:bodyPr wrap="square" rtlCol="0">
            <a:spAutoFit/>
          </a:bodyPr>
          <a:lstStyle/>
          <a:p>
            <a:r>
              <a:rPr lang="en-US" sz="2800" i="1" dirty="0" smtClean="0">
                <a:solidFill>
                  <a:schemeClr val="accent3">
                    <a:lumMod val="50000"/>
                  </a:schemeClr>
                </a:solidFill>
              </a:rPr>
              <a:t>Spectral adjustment needed?</a:t>
            </a:r>
            <a:endParaRPr lang="en-US" sz="2800" i="1" dirty="0">
              <a:solidFill>
                <a:schemeClr val="accent3">
                  <a:lumMod val="50000"/>
                </a:schemeClr>
              </a:solidFill>
            </a:endParaRPr>
          </a:p>
        </p:txBody>
      </p:sp>
    </p:spTree>
    <p:extLst>
      <p:ext uri="{BB962C8B-B14F-4D97-AF65-F5344CB8AC3E}">
        <p14:creationId xmlns:p14="http://schemas.microsoft.com/office/powerpoint/2010/main" val="37988718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TerraMODIS_band28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32031800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AquaMODIS_band29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2272074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Data Set Characteristics</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r>
              <a:rPr lang="en-US" dirty="0" smtClean="0"/>
              <a:t>SNOs for Year 2009 (~3000 matchups)</a:t>
            </a:r>
          </a:p>
          <a:p>
            <a:r>
              <a:rPr lang="en-US" dirty="0"/>
              <a:t>MODIS L1A data processed to L1B using MODISL1DB V1.5 (equivalent to Collection 5)</a:t>
            </a:r>
          </a:p>
          <a:p>
            <a:r>
              <a:rPr lang="en-US" dirty="0" smtClean="0"/>
              <a:t>No spectral shifts applied to MODIS RSR</a:t>
            </a:r>
          </a:p>
          <a:p>
            <a:r>
              <a:rPr lang="en-US" dirty="0" smtClean="0"/>
              <a:t>No </a:t>
            </a:r>
            <a:r>
              <a:rPr lang="en-US" dirty="0" err="1" smtClean="0"/>
              <a:t>destriping</a:t>
            </a:r>
            <a:r>
              <a:rPr lang="en-US" dirty="0" smtClean="0"/>
              <a:t> of MODIS L1B data</a:t>
            </a:r>
          </a:p>
          <a:p>
            <a:r>
              <a:rPr lang="en-US" dirty="0" smtClean="0"/>
              <a:t>Filtering applied to remove cases with highly structured scenes</a:t>
            </a:r>
          </a:p>
        </p:txBody>
      </p:sp>
    </p:spTree>
    <p:extLst>
      <p:ext uri="{BB962C8B-B14F-4D97-AF65-F5344CB8AC3E}">
        <p14:creationId xmlns:p14="http://schemas.microsoft.com/office/powerpoint/2010/main" val="32035329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TerraMODIS_band29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27404020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AquaMODIS_band30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
        <p:nvSpPr>
          <p:cNvPr id="3" name="TextBox 2"/>
          <p:cNvSpPr txBox="1"/>
          <p:nvPr/>
        </p:nvSpPr>
        <p:spPr>
          <a:xfrm>
            <a:off x="1905000" y="1331893"/>
            <a:ext cx="5257800" cy="523220"/>
          </a:xfrm>
          <a:prstGeom prst="rect">
            <a:avLst/>
          </a:prstGeom>
          <a:noFill/>
        </p:spPr>
        <p:txBody>
          <a:bodyPr wrap="square" rtlCol="0">
            <a:spAutoFit/>
          </a:bodyPr>
          <a:lstStyle/>
          <a:p>
            <a:r>
              <a:rPr lang="en-US" sz="2800" i="1" dirty="0" smtClean="0">
                <a:solidFill>
                  <a:schemeClr val="accent3">
                    <a:lumMod val="50000"/>
                  </a:schemeClr>
                </a:solidFill>
              </a:rPr>
              <a:t>Spectral adjustment needed?</a:t>
            </a:r>
            <a:endParaRPr lang="en-US" sz="2800" i="1" dirty="0">
              <a:solidFill>
                <a:schemeClr val="accent3">
                  <a:lumMod val="50000"/>
                </a:schemeClr>
              </a:solidFill>
            </a:endParaRPr>
          </a:p>
        </p:txBody>
      </p:sp>
    </p:spTree>
    <p:extLst>
      <p:ext uri="{BB962C8B-B14F-4D97-AF65-F5344CB8AC3E}">
        <p14:creationId xmlns:p14="http://schemas.microsoft.com/office/powerpoint/2010/main" val="81878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Tree>
    <p:extLst>
      <p:ext uri="{BB962C8B-B14F-4D97-AF65-F5344CB8AC3E}">
        <p14:creationId xmlns:p14="http://schemas.microsoft.com/office/powerpoint/2010/main" val="16511803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rPr>
              <a:t>IASI – MODIS TEB Comparisons:</a:t>
            </a:r>
            <a:br>
              <a:rPr lang="en-US" dirty="0" smtClean="0">
                <a:solidFill>
                  <a:schemeClr val="accent2">
                    <a:lumMod val="75000"/>
                  </a:schemeClr>
                </a:solidFill>
              </a:rPr>
            </a:br>
            <a:r>
              <a:rPr lang="en-US" dirty="0" smtClean="0">
                <a:solidFill>
                  <a:schemeClr val="accent2">
                    <a:lumMod val="75000"/>
                  </a:schemeClr>
                </a:solidFill>
              </a:rPr>
              <a:t>PC LWIR </a:t>
            </a:r>
            <a:r>
              <a:rPr lang="en-US" dirty="0" smtClean="0">
                <a:solidFill>
                  <a:schemeClr val="accent2">
                    <a:lumMod val="75000"/>
                  </a:schemeClr>
                </a:solidFill>
              </a:rPr>
              <a:t>Bands (31-36)</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lnSpcReduction="10000"/>
          </a:bodyPr>
          <a:lstStyle/>
          <a:p>
            <a:r>
              <a:rPr lang="en-US" dirty="0" smtClean="0"/>
              <a:t>Aqua and Terra MODIS bands performing similarly.</a:t>
            </a:r>
          </a:p>
          <a:p>
            <a:r>
              <a:rPr lang="en-US" dirty="0" smtClean="0"/>
              <a:t> B31 and B32 are similarly biased at cold end for both sensors</a:t>
            </a:r>
          </a:p>
          <a:p>
            <a:r>
              <a:rPr lang="en-US" dirty="0" smtClean="0"/>
              <a:t>Slope in B33-36 plots similar for both sensors suggesting possible similar spectral adjustment for both sensors.  Also suggests that Terra optical crosstalk correction was highly effective.</a:t>
            </a:r>
            <a:endParaRPr lang="en-US" dirty="0"/>
          </a:p>
        </p:txBody>
      </p:sp>
    </p:spTree>
    <p:extLst>
      <p:ext uri="{BB962C8B-B14F-4D97-AF65-F5344CB8AC3E}">
        <p14:creationId xmlns:p14="http://schemas.microsoft.com/office/powerpoint/2010/main" val="17870474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AquaMODIS_band31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
        <p:nvSpPr>
          <p:cNvPr id="3" name="Oval 2"/>
          <p:cNvSpPr/>
          <p:nvPr/>
        </p:nvSpPr>
        <p:spPr>
          <a:xfrm>
            <a:off x="914400" y="3124200"/>
            <a:ext cx="2819400" cy="1371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371600" y="1712893"/>
            <a:ext cx="5562600" cy="954107"/>
          </a:xfrm>
          <a:prstGeom prst="rect">
            <a:avLst/>
          </a:prstGeom>
          <a:noFill/>
        </p:spPr>
        <p:txBody>
          <a:bodyPr wrap="square" rtlCol="0">
            <a:spAutoFit/>
          </a:bodyPr>
          <a:lstStyle/>
          <a:p>
            <a:r>
              <a:rPr lang="en-US" sz="2800" i="1" dirty="0" smtClean="0">
                <a:solidFill>
                  <a:schemeClr val="accent3">
                    <a:lumMod val="50000"/>
                  </a:schemeClr>
                </a:solidFill>
              </a:rPr>
              <a:t>AIRS-MODIS cold scene bias is also observed in IASI-MODIS comparisons </a:t>
            </a:r>
            <a:endParaRPr lang="en-US" sz="2800" i="1" dirty="0">
              <a:solidFill>
                <a:schemeClr val="accent3">
                  <a:lumMod val="50000"/>
                </a:schemeClr>
              </a:solidFill>
            </a:endParaRPr>
          </a:p>
        </p:txBody>
      </p:sp>
    </p:spTree>
    <p:extLst>
      <p:ext uri="{BB962C8B-B14F-4D97-AF65-F5344CB8AC3E}">
        <p14:creationId xmlns:p14="http://schemas.microsoft.com/office/powerpoint/2010/main" val="8699643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TerraMODIS_band31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
        <p:nvSpPr>
          <p:cNvPr id="3" name="TextBox 2"/>
          <p:cNvSpPr txBox="1"/>
          <p:nvPr/>
        </p:nvSpPr>
        <p:spPr>
          <a:xfrm>
            <a:off x="1371600" y="1712893"/>
            <a:ext cx="4953000" cy="523220"/>
          </a:xfrm>
          <a:prstGeom prst="rect">
            <a:avLst/>
          </a:prstGeom>
          <a:noFill/>
        </p:spPr>
        <p:txBody>
          <a:bodyPr wrap="square" rtlCol="0">
            <a:spAutoFit/>
          </a:bodyPr>
          <a:lstStyle/>
          <a:p>
            <a:r>
              <a:rPr lang="en-US" sz="2800" i="1" dirty="0" smtClean="0">
                <a:solidFill>
                  <a:schemeClr val="accent3">
                    <a:lumMod val="50000"/>
                  </a:schemeClr>
                </a:solidFill>
              </a:rPr>
              <a:t>Also observed in Terra MODIS</a:t>
            </a:r>
            <a:endParaRPr lang="en-US" sz="2800" i="1" dirty="0">
              <a:solidFill>
                <a:schemeClr val="accent3">
                  <a:lumMod val="50000"/>
                </a:schemeClr>
              </a:solidFill>
            </a:endParaRPr>
          </a:p>
        </p:txBody>
      </p:sp>
      <p:sp>
        <p:nvSpPr>
          <p:cNvPr id="4" name="Oval 3"/>
          <p:cNvSpPr/>
          <p:nvPr/>
        </p:nvSpPr>
        <p:spPr>
          <a:xfrm>
            <a:off x="914400" y="3124200"/>
            <a:ext cx="2819400" cy="1371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76874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AquaMODIS_band32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34761722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TerraMODIS_band32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30573390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AquaMODIS_band33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18781532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TerraMODIS_band33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3480487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245" cy="6857434"/>
          </a:xfrm>
          <a:prstGeom prst="rect">
            <a:avLst/>
          </a:prstGeom>
        </p:spPr>
      </p:pic>
      <p:sp>
        <p:nvSpPr>
          <p:cNvPr id="5" name="TextBox 4"/>
          <p:cNvSpPr txBox="1"/>
          <p:nvPr/>
        </p:nvSpPr>
        <p:spPr>
          <a:xfrm>
            <a:off x="76200" y="2667000"/>
            <a:ext cx="677108" cy="1465529"/>
          </a:xfrm>
          <a:prstGeom prst="rect">
            <a:avLst/>
          </a:prstGeom>
          <a:noFill/>
        </p:spPr>
        <p:txBody>
          <a:bodyPr vert="vert270" wrap="none" rtlCol="0">
            <a:spAutoFit/>
          </a:bodyPr>
          <a:lstStyle/>
          <a:p>
            <a:r>
              <a:rPr lang="en-US" sz="3200" dirty="0" smtClean="0"/>
              <a:t>Latitude</a:t>
            </a:r>
            <a:endParaRPr lang="en-US" sz="3200" dirty="0"/>
          </a:p>
        </p:txBody>
      </p:sp>
      <p:sp>
        <p:nvSpPr>
          <p:cNvPr id="6" name="TextBox 5"/>
          <p:cNvSpPr txBox="1"/>
          <p:nvPr/>
        </p:nvSpPr>
        <p:spPr>
          <a:xfrm>
            <a:off x="3709208" y="6248400"/>
            <a:ext cx="1853392" cy="584775"/>
          </a:xfrm>
          <a:prstGeom prst="rect">
            <a:avLst/>
          </a:prstGeom>
          <a:noFill/>
        </p:spPr>
        <p:txBody>
          <a:bodyPr wrap="none" rtlCol="0">
            <a:spAutoFit/>
          </a:bodyPr>
          <a:lstStyle/>
          <a:p>
            <a:r>
              <a:rPr lang="en-US" sz="3200" dirty="0" smtClean="0"/>
              <a:t>Longitude</a:t>
            </a:r>
            <a:endParaRPr lang="en-US" sz="3200" dirty="0"/>
          </a:p>
        </p:txBody>
      </p:sp>
      <p:sp>
        <p:nvSpPr>
          <p:cNvPr id="7" name="TextBox 6"/>
          <p:cNvSpPr txBox="1"/>
          <p:nvPr/>
        </p:nvSpPr>
        <p:spPr>
          <a:xfrm>
            <a:off x="2514600" y="-152400"/>
            <a:ext cx="4383444" cy="707886"/>
          </a:xfrm>
          <a:prstGeom prst="rect">
            <a:avLst/>
          </a:prstGeom>
          <a:noFill/>
        </p:spPr>
        <p:txBody>
          <a:bodyPr wrap="none" rtlCol="0">
            <a:spAutoFit/>
          </a:bodyPr>
          <a:lstStyle/>
          <a:p>
            <a:r>
              <a:rPr lang="en-US" sz="4000" dirty="0" smtClean="0"/>
              <a:t>SNO Representation</a:t>
            </a:r>
            <a:endParaRPr lang="en-US" sz="4000" dirty="0"/>
          </a:p>
        </p:txBody>
      </p:sp>
      <p:sp>
        <p:nvSpPr>
          <p:cNvPr id="8" name="TextBox 7"/>
          <p:cNvSpPr txBox="1"/>
          <p:nvPr/>
        </p:nvSpPr>
        <p:spPr>
          <a:xfrm>
            <a:off x="2605863" y="576878"/>
            <a:ext cx="4312078" cy="369332"/>
          </a:xfrm>
          <a:prstGeom prst="rect">
            <a:avLst/>
          </a:prstGeom>
          <a:noFill/>
        </p:spPr>
        <p:txBody>
          <a:bodyPr wrap="none" rtlCol="0">
            <a:spAutoFit/>
          </a:bodyPr>
          <a:lstStyle/>
          <a:p>
            <a:pPr marL="285750" indent="-285750">
              <a:buFont typeface="Arial" pitchFamily="34" charset="0"/>
              <a:buChar char="•"/>
            </a:pPr>
            <a:r>
              <a:rPr lang="en-US" dirty="0" smtClean="0"/>
              <a:t>Up to +/- 20 minute time offset accepted</a:t>
            </a:r>
            <a:endParaRPr lang="en-US" dirty="0"/>
          </a:p>
        </p:txBody>
      </p:sp>
      <p:sp>
        <p:nvSpPr>
          <p:cNvPr id="9" name="TextBox 8"/>
          <p:cNvSpPr txBox="1"/>
          <p:nvPr/>
        </p:nvSpPr>
        <p:spPr>
          <a:xfrm>
            <a:off x="2612246" y="838200"/>
            <a:ext cx="4702954" cy="646331"/>
          </a:xfrm>
          <a:prstGeom prst="rect">
            <a:avLst/>
          </a:prstGeom>
          <a:noFill/>
        </p:spPr>
        <p:txBody>
          <a:bodyPr wrap="none" rtlCol="0">
            <a:spAutoFit/>
          </a:bodyPr>
          <a:lstStyle/>
          <a:p>
            <a:pPr marL="285750" indent="-285750">
              <a:buFont typeface="Arial" pitchFamily="34" charset="0"/>
              <a:buChar char="•"/>
            </a:pPr>
            <a:r>
              <a:rPr lang="en-US" dirty="0" smtClean="0"/>
              <a:t>Data within 50km radius of SNO point is used</a:t>
            </a:r>
          </a:p>
          <a:p>
            <a:pPr algn="ctr"/>
            <a:r>
              <a:rPr lang="en-US" dirty="0" smtClean="0"/>
              <a:t>(about 7700 MODIS pixels)</a:t>
            </a:r>
            <a:endParaRPr lang="en-US" dirty="0"/>
          </a:p>
        </p:txBody>
      </p:sp>
    </p:spTree>
    <p:extLst>
      <p:ext uri="{BB962C8B-B14F-4D97-AF65-F5344CB8AC3E}">
        <p14:creationId xmlns:p14="http://schemas.microsoft.com/office/powerpoint/2010/main" val="14480177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AquaMODIS_band34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
        <p:nvSpPr>
          <p:cNvPr id="3" name="TextBox 2"/>
          <p:cNvSpPr txBox="1"/>
          <p:nvPr/>
        </p:nvSpPr>
        <p:spPr>
          <a:xfrm>
            <a:off x="1905000" y="2219980"/>
            <a:ext cx="5257800" cy="523220"/>
          </a:xfrm>
          <a:prstGeom prst="rect">
            <a:avLst/>
          </a:prstGeom>
          <a:noFill/>
        </p:spPr>
        <p:txBody>
          <a:bodyPr wrap="square" rtlCol="0">
            <a:spAutoFit/>
          </a:bodyPr>
          <a:lstStyle/>
          <a:p>
            <a:r>
              <a:rPr lang="en-US" sz="2800" i="1" dirty="0" smtClean="0">
                <a:solidFill>
                  <a:schemeClr val="accent3">
                    <a:lumMod val="50000"/>
                  </a:schemeClr>
                </a:solidFill>
              </a:rPr>
              <a:t>Spectral adjustment needed?</a:t>
            </a:r>
            <a:endParaRPr lang="en-US" sz="2800" i="1" dirty="0">
              <a:solidFill>
                <a:schemeClr val="accent3">
                  <a:lumMod val="50000"/>
                </a:schemeClr>
              </a:solidFill>
            </a:endParaRPr>
          </a:p>
        </p:txBody>
      </p:sp>
    </p:spTree>
    <p:extLst>
      <p:ext uri="{BB962C8B-B14F-4D97-AF65-F5344CB8AC3E}">
        <p14:creationId xmlns:p14="http://schemas.microsoft.com/office/powerpoint/2010/main" val="37337974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TerraMODIS_band34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461249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AquaMODIS_band35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
        <p:nvSpPr>
          <p:cNvPr id="3" name="TextBox 2"/>
          <p:cNvSpPr txBox="1"/>
          <p:nvPr/>
        </p:nvSpPr>
        <p:spPr>
          <a:xfrm>
            <a:off x="1905000" y="2219980"/>
            <a:ext cx="5257800" cy="523220"/>
          </a:xfrm>
          <a:prstGeom prst="rect">
            <a:avLst/>
          </a:prstGeom>
          <a:noFill/>
        </p:spPr>
        <p:txBody>
          <a:bodyPr wrap="square" rtlCol="0">
            <a:spAutoFit/>
          </a:bodyPr>
          <a:lstStyle/>
          <a:p>
            <a:r>
              <a:rPr lang="en-US" sz="2800" i="1" dirty="0" smtClean="0">
                <a:solidFill>
                  <a:schemeClr val="accent3">
                    <a:lumMod val="50000"/>
                  </a:schemeClr>
                </a:solidFill>
              </a:rPr>
              <a:t>Spectral adjustment needed?</a:t>
            </a:r>
            <a:endParaRPr lang="en-US" sz="2800" i="1" dirty="0">
              <a:solidFill>
                <a:schemeClr val="accent3">
                  <a:lumMod val="50000"/>
                </a:schemeClr>
              </a:solidFill>
            </a:endParaRPr>
          </a:p>
        </p:txBody>
      </p:sp>
    </p:spTree>
    <p:extLst>
      <p:ext uri="{BB962C8B-B14F-4D97-AF65-F5344CB8AC3E}">
        <p14:creationId xmlns:p14="http://schemas.microsoft.com/office/powerpoint/2010/main" val="41061032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TerraMODIS_band35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34238849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AquaMODIS_band36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
        <p:nvSpPr>
          <p:cNvPr id="3" name="TextBox 2"/>
          <p:cNvSpPr txBox="1"/>
          <p:nvPr/>
        </p:nvSpPr>
        <p:spPr>
          <a:xfrm>
            <a:off x="1905000" y="2209800"/>
            <a:ext cx="5257800" cy="523220"/>
          </a:xfrm>
          <a:prstGeom prst="rect">
            <a:avLst/>
          </a:prstGeom>
          <a:noFill/>
        </p:spPr>
        <p:txBody>
          <a:bodyPr wrap="square" rtlCol="0">
            <a:spAutoFit/>
          </a:bodyPr>
          <a:lstStyle/>
          <a:p>
            <a:r>
              <a:rPr lang="en-US" sz="2800" i="1" dirty="0" smtClean="0">
                <a:solidFill>
                  <a:schemeClr val="accent3">
                    <a:lumMod val="50000"/>
                  </a:schemeClr>
                </a:solidFill>
              </a:rPr>
              <a:t>Spectral adjustment needed?</a:t>
            </a:r>
            <a:endParaRPr lang="en-US" sz="2800" i="1" dirty="0">
              <a:solidFill>
                <a:schemeClr val="accent3">
                  <a:lumMod val="50000"/>
                </a:schemeClr>
              </a:solidFill>
            </a:endParaRPr>
          </a:p>
        </p:txBody>
      </p:sp>
    </p:spTree>
    <p:extLst>
      <p:ext uri="{BB962C8B-B14F-4D97-AF65-F5344CB8AC3E}">
        <p14:creationId xmlns:p14="http://schemas.microsoft.com/office/powerpoint/2010/main" val="23162404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TerraMODIS_band36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39468967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solidFill>
                  <a:schemeClr val="accent2">
                    <a:lumMod val="75000"/>
                  </a:schemeClr>
                </a:solidFill>
              </a:rPr>
              <a:t>IASI – MODIS TEB Comparisons:</a:t>
            </a:r>
            <a:br>
              <a:rPr lang="en-US" dirty="0" smtClean="0">
                <a:solidFill>
                  <a:schemeClr val="accent2">
                    <a:lumMod val="75000"/>
                  </a:schemeClr>
                </a:solidFill>
              </a:rPr>
            </a:br>
            <a:r>
              <a:rPr lang="en-US" dirty="0" smtClean="0">
                <a:solidFill>
                  <a:schemeClr val="accent2">
                    <a:lumMod val="75000"/>
                  </a:schemeClr>
                </a:solidFill>
              </a:rPr>
              <a:t>Caveats and What’s to Come</a:t>
            </a:r>
            <a:endParaRPr lang="en-US" dirty="0">
              <a:solidFill>
                <a:schemeClr val="accent2">
                  <a:lumMod val="75000"/>
                </a:schemeClr>
              </a:solidFill>
            </a:endParaRPr>
          </a:p>
        </p:txBody>
      </p:sp>
      <p:sp>
        <p:nvSpPr>
          <p:cNvPr id="3" name="Content Placeholder 2"/>
          <p:cNvSpPr>
            <a:spLocks noGrp="1"/>
          </p:cNvSpPr>
          <p:nvPr>
            <p:ph idx="1"/>
          </p:nvPr>
        </p:nvSpPr>
        <p:spPr>
          <a:xfrm>
            <a:off x="457200" y="1295400"/>
            <a:ext cx="8229600" cy="4525963"/>
          </a:xfrm>
        </p:spPr>
        <p:txBody>
          <a:bodyPr>
            <a:normAutofit fontScale="85000" lnSpcReduction="20000"/>
          </a:bodyPr>
          <a:lstStyle/>
          <a:p>
            <a:r>
              <a:rPr lang="en-US" dirty="0" smtClean="0"/>
              <a:t>IASI radiometric calibration has been shown to be high quality (similar to that of Aqua AIRS) but need to investigate to see if some of the scene temperature dependence may be due to IASI performance.</a:t>
            </a:r>
          </a:p>
          <a:p>
            <a:r>
              <a:rPr lang="en-US" dirty="0" smtClean="0"/>
              <a:t>This analysis uses only 2009 data.  Other years should be processed to corroborate these findings. </a:t>
            </a:r>
          </a:p>
          <a:p>
            <a:r>
              <a:rPr lang="en-US" dirty="0" smtClean="0"/>
              <a:t>SNOs do not capture global variability of earth scenes nor sensor performance.  Using full year of data mitigates this to some extent.</a:t>
            </a:r>
          </a:p>
          <a:p>
            <a:r>
              <a:rPr lang="en-US" dirty="0" smtClean="0"/>
              <a:t>AIRS-MODIS comparisons have suggested an effective spectral shift to MODIS bands 34-36.  This shift will be applied to IASI-MODIS comparisons for corroboration.</a:t>
            </a:r>
            <a:endParaRPr lang="en-US" dirty="0"/>
          </a:p>
        </p:txBody>
      </p:sp>
      <p:sp>
        <p:nvSpPr>
          <p:cNvPr id="4" name="TextBox 3"/>
          <p:cNvSpPr txBox="1"/>
          <p:nvPr/>
        </p:nvSpPr>
        <p:spPr>
          <a:xfrm>
            <a:off x="0" y="5486400"/>
            <a:ext cx="9067800" cy="1384995"/>
          </a:xfrm>
          <a:prstGeom prst="rect">
            <a:avLst/>
          </a:prstGeom>
          <a:noFill/>
        </p:spPr>
        <p:txBody>
          <a:bodyPr wrap="square" rtlCol="0">
            <a:spAutoFit/>
          </a:bodyPr>
          <a:lstStyle/>
          <a:p>
            <a:r>
              <a:rPr lang="en-US" sz="2800" b="1" i="1" dirty="0" smtClean="0">
                <a:solidFill>
                  <a:srgbClr val="FF0000"/>
                </a:solidFill>
              </a:rPr>
              <a:t>Recommendation:</a:t>
            </a:r>
          </a:p>
          <a:p>
            <a:r>
              <a:rPr lang="en-US" sz="2800" b="1" i="1" dirty="0" smtClean="0">
                <a:solidFill>
                  <a:srgbClr val="FF0000"/>
                </a:solidFill>
              </a:rPr>
              <a:t>	test new offset coefficients for Terra Bands 20 – 30 in 	attempt to explain Terra cold scene behavior.</a:t>
            </a:r>
            <a:endParaRPr lang="en-US" sz="2800" b="1" i="1" dirty="0">
              <a:solidFill>
                <a:srgbClr val="FF0000"/>
              </a:solidFill>
            </a:endParaRPr>
          </a:p>
        </p:txBody>
      </p:sp>
    </p:spTree>
    <p:extLst>
      <p:ext uri="{BB962C8B-B14F-4D97-AF65-F5344CB8AC3E}">
        <p14:creationId xmlns:p14="http://schemas.microsoft.com/office/powerpoint/2010/main" val="2936370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1143000"/>
          </a:xfrm>
        </p:spPr>
        <p:txBody>
          <a:bodyPr>
            <a:normAutofit fontScale="90000"/>
          </a:bodyPr>
          <a:lstStyle/>
          <a:p>
            <a:r>
              <a:rPr lang="en-US" dirty="0" smtClean="0">
                <a:solidFill>
                  <a:schemeClr val="accent2">
                    <a:lumMod val="75000"/>
                  </a:schemeClr>
                </a:solidFill>
              </a:rPr>
              <a:t>IASI – MODIS TEB Comparisons:</a:t>
            </a:r>
            <a:br>
              <a:rPr lang="en-US" dirty="0" smtClean="0">
                <a:solidFill>
                  <a:schemeClr val="accent2">
                    <a:lumMod val="75000"/>
                  </a:schemeClr>
                </a:solidFill>
              </a:rPr>
            </a:br>
            <a:r>
              <a:rPr lang="en-US" dirty="0" smtClean="0">
                <a:solidFill>
                  <a:schemeClr val="accent2">
                    <a:lumMod val="75000"/>
                  </a:schemeClr>
                </a:solidFill>
              </a:rPr>
              <a:t>MWIR </a:t>
            </a:r>
            <a:r>
              <a:rPr lang="en-US" dirty="0" smtClean="0">
                <a:solidFill>
                  <a:schemeClr val="accent2">
                    <a:lumMod val="75000"/>
                  </a:schemeClr>
                </a:solidFill>
              </a:rPr>
              <a:t>(20-25) and </a:t>
            </a:r>
            <a:r>
              <a:rPr lang="en-US" dirty="0" smtClean="0">
                <a:solidFill>
                  <a:schemeClr val="accent2">
                    <a:lumMod val="75000"/>
                  </a:schemeClr>
                </a:solidFill>
              </a:rPr>
              <a:t>PV LWIR </a:t>
            </a:r>
            <a:r>
              <a:rPr lang="en-US" dirty="0" smtClean="0">
                <a:solidFill>
                  <a:schemeClr val="accent2">
                    <a:lumMod val="75000"/>
                  </a:schemeClr>
                </a:solidFill>
              </a:rPr>
              <a:t>(27-30) Bands</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r>
              <a:rPr lang="en-US" dirty="0" smtClean="0"/>
              <a:t>Aqua MODIS bands by and large performing well (not much scene temperature dependence) but some bands may benefit from spectral adjustment or small adjustment of offset coefficient.</a:t>
            </a:r>
          </a:p>
          <a:p>
            <a:r>
              <a:rPr lang="en-US" dirty="0" smtClean="0"/>
              <a:t>Terra MWIR and LWIR PV bands showing very significant biases for cold scene temperatures.  Offset coefficient problem seems likely.</a:t>
            </a:r>
          </a:p>
        </p:txBody>
      </p:sp>
    </p:spTree>
    <p:extLst>
      <p:ext uri="{BB962C8B-B14F-4D97-AF65-F5344CB8AC3E}">
        <p14:creationId xmlns:p14="http://schemas.microsoft.com/office/powerpoint/2010/main" val="1065137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AquaMODIS_band20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
        <p:nvSpPr>
          <p:cNvPr id="3" name="TextBox 2"/>
          <p:cNvSpPr txBox="1"/>
          <p:nvPr/>
        </p:nvSpPr>
        <p:spPr>
          <a:xfrm>
            <a:off x="1828800" y="1331893"/>
            <a:ext cx="6400800" cy="954107"/>
          </a:xfrm>
          <a:prstGeom prst="rect">
            <a:avLst/>
          </a:prstGeom>
          <a:noFill/>
        </p:spPr>
        <p:txBody>
          <a:bodyPr wrap="square" rtlCol="0">
            <a:spAutoFit/>
          </a:bodyPr>
          <a:lstStyle/>
          <a:p>
            <a:r>
              <a:rPr lang="en-US" sz="2800" i="1" dirty="0" smtClean="0">
                <a:solidFill>
                  <a:schemeClr val="accent3">
                    <a:lumMod val="50000"/>
                  </a:schemeClr>
                </a:solidFill>
              </a:rPr>
              <a:t>Ideal performance.  No scene temperature dependence and bias close to zero.</a:t>
            </a:r>
            <a:endParaRPr lang="en-US" sz="2800" i="1" dirty="0">
              <a:solidFill>
                <a:schemeClr val="accent3">
                  <a:lumMod val="50000"/>
                </a:schemeClr>
              </a:solidFill>
            </a:endParaRPr>
          </a:p>
        </p:txBody>
      </p:sp>
    </p:spTree>
    <p:extLst>
      <p:ext uri="{BB962C8B-B14F-4D97-AF65-F5344CB8AC3E}">
        <p14:creationId xmlns:p14="http://schemas.microsoft.com/office/powerpoint/2010/main" val="2242273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TerraMODIS_band20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
        <p:nvSpPr>
          <p:cNvPr id="4" name="TextBox 3"/>
          <p:cNvSpPr txBox="1"/>
          <p:nvPr/>
        </p:nvSpPr>
        <p:spPr>
          <a:xfrm>
            <a:off x="1371600" y="990600"/>
            <a:ext cx="6934200" cy="1384995"/>
          </a:xfrm>
          <a:prstGeom prst="rect">
            <a:avLst/>
          </a:prstGeom>
          <a:noFill/>
        </p:spPr>
        <p:txBody>
          <a:bodyPr wrap="square" rtlCol="0">
            <a:spAutoFit/>
          </a:bodyPr>
          <a:lstStyle/>
          <a:p>
            <a:r>
              <a:rPr lang="en-US" sz="2800" i="1" dirty="0" smtClean="0">
                <a:solidFill>
                  <a:schemeClr val="accent3">
                    <a:lumMod val="50000"/>
                  </a:schemeClr>
                </a:solidFill>
              </a:rPr>
              <a:t>Large scene temperature dependence </a:t>
            </a:r>
            <a:r>
              <a:rPr lang="en-US" sz="2800" i="1" dirty="0" smtClean="0">
                <a:solidFill>
                  <a:schemeClr val="accent3">
                    <a:lumMod val="50000"/>
                  </a:schemeClr>
                </a:solidFill>
              </a:rPr>
              <a:t>in</a:t>
            </a:r>
            <a:r>
              <a:rPr lang="en-US" sz="2800" i="1" dirty="0" smtClean="0">
                <a:solidFill>
                  <a:schemeClr val="accent3">
                    <a:lumMod val="50000"/>
                  </a:schemeClr>
                </a:solidFill>
              </a:rPr>
              <a:t> </a:t>
            </a:r>
            <a:r>
              <a:rPr lang="en-US" sz="2800" i="1" dirty="0" smtClean="0">
                <a:solidFill>
                  <a:schemeClr val="accent3">
                    <a:lumMod val="50000"/>
                  </a:schemeClr>
                </a:solidFill>
              </a:rPr>
              <a:t>bias. This behavior suggests a calibration offset coefficient problem and/or spectral problem</a:t>
            </a:r>
            <a:endParaRPr lang="en-US" sz="2800" i="1" dirty="0">
              <a:solidFill>
                <a:schemeClr val="accent3">
                  <a:lumMod val="50000"/>
                </a:schemeClr>
              </a:solidFill>
            </a:endParaRPr>
          </a:p>
        </p:txBody>
      </p:sp>
      <p:sp>
        <p:nvSpPr>
          <p:cNvPr id="5" name="Oval 4"/>
          <p:cNvSpPr/>
          <p:nvPr/>
        </p:nvSpPr>
        <p:spPr>
          <a:xfrm>
            <a:off x="1828800" y="3886200"/>
            <a:ext cx="4572000" cy="1447800"/>
          </a:xfrm>
          <a:prstGeom prst="ellipse">
            <a:avLst/>
          </a:prstGeom>
          <a:noFill/>
          <a:scene3d>
            <a:camera prst="orthographicFront">
              <a:rot lat="0" lon="0" rev="33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8041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AquaMODIS_band22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2271273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TerraMODIS_band22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
        <p:nvSpPr>
          <p:cNvPr id="3" name="TextBox 2"/>
          <p:cNvSpPr txBox="1"/>
          <p:nvPr/>
        </p:nvSpPr>
        <p:spPr>
          <a:xfrm>
            <a:off x="1371600" y="798493"/>
            <a:ext cx="6705600" cy="954107"/>
          </a:xfrm>
          <a:prstGeom prst="rect">
            <a:avLst/>
          </a:prstGeom>
          <a:noFill/>
        </p:spPr>
        <p:txBody>
          <a:bodyPr wrap="square" rtlCol="0">
            <a:spAutoFit/>
          </a:bodyPr>
          <a:lstStyle/>
          <a:p>
            <a:r>
              <a:rPr lang="en-US" sz="2800" i="1" dirty="0" smtClean="0">
                <a:solidFill>
                  <a:schemeClr val="accent3">
                    <a:lumMod val="50000"/>
                  </a:schemeClr>
                </a:solidFill>
              </a:rPr>
              <a:t>Similar behavior to Terra band 20.  This behavior is present in all Terra bands 20-30.</a:t>
            </a:r>
            <a:endParaRPr lang="en-US" sz="2800" i="1" dirty="0">
              <a:solidFill>
                <a:schemeClr val="accent3">
                  <a:lumMod val="50000"/>
                </a:schemeClr>
              </a:solidFill>
            </a:endParaRPr>
          </a:p>
        </p:txBody>
      </p:sp>
    </p:spTree>
    <p:extLst>
      <p:ext uri="{BB962C8B-B14F-4D97-AF65-F5344CB8AC3E}">
        <p14:creationId xmlns:p14="http://schemas.microsoft.com/office/powerpoint/2010/main" val="3856614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ASI-AquaMODIS_band23_Det5_MS1"/>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Tree>
    <p:extLst>
      <p:ext uri="{BB962C8B-B14F-4D97-AF65-F5344CB8AC3E}">
        <p14:creationId xmlns:p14="http://schemas.microsoft.com/office/powerpoint/2010/main" val="3462792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10010</TotalTime>
  <Words>415</Words>
  <Application>Microsoft Office PowerPoint</Application>
  <PresentationFormat>On-screen Show (4:3)</PresentationFormat>
  <Paragraphs>43</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IASI – MODIS TEB Comparisons</vt:lpstr>
      <vt:lpstr>Data Set Characteristics</vt:lpstr>
      <vt:lpstr>PowerPoint Presentation</vt:lpstr>
      <vt:lpstr>IASI – MODIS TEB Comparisons: MWIR (20-25) and PV LWIR (27-30) Bands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IASI – MODIS TEB Comparisons: PC LWIR Bands (31-36)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IASI – MODIS TEB Comparisons: Caveats and What’s to Come</vt:lpstr>
    </vt:vector>
  </TitlesOfParts>
  <Company>SSEC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Album</dc:title>
  <dc:creator>Chris Moeller</dc:creator>
  <cp:lastModifiedBy>Chris Moeller</cp:lastModifiedBy>
  <cp:revision>34</cp:revision>
  <dcterms:created xsi:type="dcterms:W3CDTF">2011-05-05T17:10:50Z</dcterms:created>
  <dcterms:modified xsi:type="dcterms:W3CDTF">2011-05-17T19:05:32Z</dcterms:modified>
</cp:coreProperties>
</file>