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86" r:id="rId3"/>
    <p:sldId id="490" r:id="rId4"/>
    <p:sldId id="491" r:id="rId5"/>
    <p:sldId id="494" r:id="rId6"/>
    <p:sldId id="489" r:id="rId7"/>
    <p:sldId id="492" r:id="rId8"/>
    <p:sldId id="493" r:id="rId9"/>
    <p:sldId id="556" r:id="rId10"/>
    <p:sldId id="557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47" r:id="rId21"/>
    <p:sldId id="558" r:id="rId22"/>
    <p:sldId id="510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0" r:id="rId33"/>
    <p:sldId id="521" r:id="rId34"/>
    <p:sldId id="522" r:id="rId35"/>
    <p:sldId id="523" r:id="rId36"/>
    <p:sldId id="524" r:id="rId37"/>
    <p:sldId id="525" r:id="rId38"/>
    <p:sldId id="526" r:id="rId39"/>
    <p:sldId id="527" r:id="rId40"/>
    <p:sldId id="528" r:id="rId41"/>
    <p:sldId id="529" r:id="rId42"/>
    <p:sldId id="530" r:id="rId43"/>
    <p:sldId id="531" r:id="rId44"/>
    <p:sldId id="532" r:id="rId45"/>
    <p:sldId id="533" r:id="rId46"/>
    <p:sldId id="534" r:id="rId47"/>
    <p:sldId id="535" r:id="rId48"/>
    <p:sldId id="536" r:id="rId49"/>
    <p:sldId id="537" r:id="rId50"/>
    <p:sldId id="538" r:id="rId51"/>
    <p:sldId id="539" r:id="rId52"/>
    <p:sldId id="540" r:id="rId53"/>
    <p:sldId id="541" r:id="rId54"/>
    <p:sldId id="542" r:id="rId55"/>
    <p:sldId id="543" r:id="rId56"/>
    <p:sldId id="544" r:id="rId57"/>
    <p:sldId id="545" r:id="rId58"/>
    <p:sldId id="546" r:id="rId59"/>
    <p:sldId id="509" r:id="rId60"/>
    <p:sldId id="505" r:id="rId61"/>
    <p:sldId id="506" r:id="rId62"/>
    <p:sldId id="507" r:id="rId63"/>
    <p:sldId id="508" r:id="rId64"/>
    <p:sldId id="553" r:id="rId65"/>
    <p:sldId id="548" r:id="rId66"/>
    <p:sldId id="549" r:id="rId67"/>
    <p:sldId id="550" r:id="rId68"/>
    <p:sldId id="551" r:id="rId69"/>
    <p:sldId id="552" r:id="rId7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66FF"/>
    <a:srgbClr val="6600FF"/>
    <a:srgbClr val="9933FF"/>
    <a:srgbClr val="00CC00"/>
    <a:srgbClr val="FFFF66"/>
    <a:srgbClr val="FF3300"/>
    <a:srgbClr val="5EFCF4"/>
    <a:srgbClr val="00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59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4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1" tIns="47831" rIns="95661" bIns="478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271" y="0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1" tIns="47831" rIns="95661" bIns="478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1" tIns="47831" rIns="95661" bIns="478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271" y="9119159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1" tIns="47831" rIns="95661" bIns="478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770863-6F5F-4D87-93AD-5511CD27E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3" rIns="96647" bIns="48323" numCol="1" anchor="t" anchorCtr="0" compatLnSpc="1">
            <a:prstTxWarp prst="textNoShape">
              <a:avLst/>
            </a:prstTxWarp>
          </a:bodyPr>
          <a:lstStyle>
            <a:lvl1pPr defTabSz="966703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271" y="0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3" rIns="96647" bIns="48323" numCol="1" anchor="t" anchorCtr="0" compatLnSpc="1">
            <a:prstTxWarp prst="textNoShape">
              <a:avLst/>
            </a:prstTxWarp>
          </a:bodyPr>
          <a:lstStyle>
            <a:lvl1pPr algn="r" defTabSz="966703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6" y="4561232"/>
            <a:ext cx="5851490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3" rIns="96647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3" rIns="96647" bIns="48323" numCol="1" anchor="b" anchorCtr="0" compatLnSpc="1">
            <a:prstTxWarp prst="textNoShape">
              <a:avLst/>
            </a:prstTxWarp>
          </a:bodyPr>
          <a:lstStyle>
            <a:lvl1pPr defTabSz="966703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271" y="9119159"/>
            <a:ext cx="3170255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3" rIns="96647" bIns="48323" numCol="1" anchor="b" anchorCtr="0" compatLnSpc="1">
            <a:prstTxWarp prst="textNoShape">
              <a:avLst/>
            </a:prstTxWarp>
          </a:bodyPr>
          <a:lstStyle>
            <a:lvl1pPr algn="r" defTabSz="966703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F03006-58F0-4A6D-B0C1-D71C55BF3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1F296-B06F-47D7-A5CC-4CDD940139E5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9E9A-2411-4A2C-A90F-AE33222274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9E9A-2411-4A2C-A90F-AE332222741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Consider band 2.  Prelaunch, on-orbit </a:t>
            </a:r>
            <a:r>
              <a:rPr lang="en-US" dirty="0" smtClean="0">
                <a:sym typeface="Wingdings" pitchFamily="2" charset="2"/>
              </a:rPr>
              <a:t> design slit function. (future)</a:t>
            </a:r>
          </a:p>
          <a:p>
            <a:r>
              <a:rPr lang="en-US" dirty="0" smtClean="0">
                <a:sym typeface="Wingdings" pitchFamily="2" charset="2"/>
              </a:rPr>
              <a:t>The system band width tolerance shall be +-0.5% of the corresponding center wavelength in the table.</a:t>
            </a:r>
          </a:p>
          <a:p>
            <a:r>
              <a:rPr lang="en-US" dirty="0" smtClean="0">
                <a:sym typeface="Wingdings" pitchFamily="2" charset="2"/>
              </a:rPr>
              <a:t>The edge range shall not exceed 50% of the BW in any spectral bands. </a:t>
            </a:r>
          </a:p>
          <a:p>
            <a:r>
              <a:rPr lang="en-US" dirty="0" smtClean="0">
                <a:sym typeface="Wingdings" pitchFamily="2" charset="2"/>
              </a:rPr>
              <a:t>Band 1    CW +- 5nm  BW 25nm,  band 19  CW+-1nm  BW+- 25nm from ‘Specification for the MODIS-N(Nadir)’ OCT 5, 1990.</a:t>
            </a:r>
          </a:p>
          <a:p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7B6C1-4FF5-43E6-8066-82197CA6F06E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A9DE9-6DC8-42F1-8830-7442055F6AAB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63DD6-6372-4989-BEB2-8FAF4EC6D80C}" type="slidenum">
              <a:rPr lang="en-US"/>
              <a:pPr/>
              <a:t>62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A6A44-A13B-4043-86E3-32011C14D286}" type="slidenum">
              <a:rPr lang="en-US"/>
              <a:pPr/>
              <a:t>63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AAFCE-75FB-47A3-9781-2BA2125A4B51}" type="slidenum">
              <a:rPr lang="en-US"/>
              <a:pPr/>
              <a:t>12</a:t>
            </a:fld>
            <a:endParaRPr lang="en-US"/>
          </a:p>
        </p:txBody>
      </p:sp>
      <p:sp>
        <p:nvSpPr>
          <p:cNvPr id="6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7D5AA-D96B-42C4-A6FD-17220812CF04}" type="slidenum">
              <a:rPr lang="en-US"/>
              <a:pPr/>
              <a:t>13</a:t>
            </a:fld>
            <a:endParaRPr lang="en-US"/>
          </a:p>
        </p:txBody>
      </p:sp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46A06-F188-4021-ACA4-CDDABDD19595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3385F-3EC9-4777-AFB2-103D1BA91A3E}" type="slidenum">
              <a:rPr lang="en-US"/>
              <a:pPr/>
              <a:t>15</a:t>
            </a:fld>
            <a:endParaRPr lang="en-US"/>
          </a:p>
        </p:txBody>
      </p:sp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17CF3-CE96-4681-A3FE-3025BDA6DB94}" type="slidenum">
              <a:rPr lang="en-US"/>
              <a:pPr/>
              <a:t>16</a:t>
            </a:fld>
            <a:endParaRPr lang="en-US"/>
          </a:p>
        </p:txBody>
      </p:sp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FC7C2-39E8-46AC-8805-094A9383E869}" type="slidenum">
              <a:rPr lang="en-US"/>
              <a:pPr/>
              <a:t>17</a:t>
            </a:fld>
            <a:endParaRPr lang="en-US"/>
          </a:p>
        </p:txBody>
      </p:sp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F00591-B06E-4454-BCA4-3C93D74704CF}" type="slidenum">
              <a:rPr lang="en-US"/>
              <a:pPr/>
              <a:t>18</a:t>
            </a:fld>
            <a:endParaRPr lang="en-US"/>
          </a:p>
        </p:txBody>
      </p:sp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04A2EC-6393-44D8-B744-7F02350D42CB}" type="slidenum">
              <a:rPr lang="en-US"/>
              <a:pPr/>
              <a:t>19</a:t>
            </a:fld>
            <a:endParaRPr lang="en-US"/>
          </a:p>
        </p:txBody>
      </p:sp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1588" cy="1587"/>
          </a:xfrm>
          <a:ln/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788" y="4532234"/>
            <a:ext cx="6246706" cy="4262199"/>
          </a:xfrm>
          <a:noFill/>
          <a:ln/>
        </p:spPr>
        <p:txBody>
          <a:bodyPr wrap="none" lIns="95629" tIns="46976" rIns="95629" bIns="46976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9230F58C-00A9-4125-A502-38BFE4BDD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92875"/>
            <a:ext cx="3124200" cy="288925"/>
          </a:xfrm>
          <a:prstGeom prst="rect">
            <a:avLst/>
          </a:prstGeom>
        </p:spPr>
        <p:txBody>
          <a:bodyPr/>
          <a:lstStyle>
            <a:lvl1pPr>
              <a:defRPr sz="1100" i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60A8BE1-E4D7-48B8-BCF9-42DBBB394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7A6CC2F-ABD3-417D-B972-D109400D8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68580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163D6F8-05B0-4A22-9AE8-4B9EC47C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5575"/>
            <a:ext cx="8229600" cy="5970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/>
              <a:t>Page </a:t>
            </a:r>
            <a:fld id="{A287E92B-6177-45A5-A97D-8039156E2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77000"/>
            <a:ext cx="3124200" cy="304800"/>
          </a:xfrm>
          <a:prstGeom prst="rect">
            <a:avLst/>
          </a:prstGeom>
        </p:spPr>
        <p:txBody>
          <a:bodyPr/>
          <a:lstStyle>
            <a:lvl1pPr>
              <a:defRPr sz="1100" i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2D3FC21-5904-4E8C-AF00-F039B70F6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81022BB-21AD-433D-8137-CCCF32614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C57D4BB-8F33-4505-8855-8E076A0F2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C86B537-F91C-41B9-8E0E-E0CB01E55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46F1DF1-E4BA-443C-AF76-99CCA1B0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92875"/>
            <a:ext cx="3124200" cy="288925"/>
          </a:xfrm>
          <a:prstGeom prst="rect">
            <a:avLst/>
          </a:prstGeom>
        </p:spPr>
        <p:txBody>
          <a:bodyPr/>
          <a:lstStyle>
            <a:lvl1pPr>
              <a:defRPr sz="1200" i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A8F5B0-8460-4331-88B9-265021950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9D74F93-344D-444A-8C7E-3C29E75AE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68580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3825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073035E2-D53B-4A9C-9BB8-F158F512B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437" name="Picture 7" descr="mcst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77200" y="152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152400"/>
            <a:ext cx="89535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20" r:id="rId3"/>
    <p:sldLayoutId id="2147483721" r:id="rId4"/>
    <p:sldLayoutId id="2147483722" r:id="rId5"/>
    <p:sldLayoutId id="2147483723" r:id="rId6"/>
    <p:sldLayoutId id="2147483731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3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92-10-175_MODIS cutaway "/>
          <p:cNvPicPr>
            <a:picLocks noChangeAspect="1" noChangeArrowheads="1"/>
          </p:cNvPicPr>
          <p:nvPr/>
        </p:nvPicPr>
        <p:blipFill>
          <a:blip r:embed="rId3" cstate="print">
            <a:lum bright="60000" contrast="-70000"/>
          </a:blip>
          <a:srcRect l="2000" t="2867" r="6000" b="2867"/>
          <a:stretch>
            <a:fillRect/>
          </a:stretch>
        </p:blipFill>
        <p:spPr bwMode="auto">
          <a:xfrm>
            <a:off x="1066800" y="1219200"/>
            <a:ext cx="7089775" cy="5065713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7772400" cy="1981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</a:rPr>
              <a:t>MODIS Calibration Workshop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/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Backup Slides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048000"/>
            <a:ext cx="70866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>Jack Xiong</a:t>
            </a:r>
          </a:p>
          <a:p>
            <a:pPr eaLnBrk="1" hangingPunct="1">
              <a:lnSpc>
                <a:spcPct val="90000"/>
              </a:lnSpc>
            </a:pPr>
            <a:r>
              <a:rPr lang="en-US" sz="800" b="1" i="1" smtClean="0">
                <a:solidFill>
                  <a:srgbClr val="0000CC"/>
                </a:solidFill>
                <a:latin typeface="Times" pitchFamily="18" charset="0"/>
              </a:rPr>
              <a:t/>
            </a:r>
            <a:br>
              <a:rPr lang="en-US" sz="800" b="1" i="1" smtClean="0">
                <a:solidFill>
                  <a:srgbClr val="0000CC"/>
                </a:solidFill>
                <a:latin typeface="Times" pitchFamily="18" charset="0"/>
              </a:rPr>
            </a:b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>Biospheric Sciences Branch 614.4, NASA/GSFC</a:t>
            </a:r>
            <a:b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</a:b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/>
            </a:r>
            <a:b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</a:b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>and</a:t>
            </a:r>
            <a:b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</a:b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/>
            </a:r>
            <a:b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</a:br>
            <a:r>
              <a:rPr lang="en-US" sz="2400" b="1" i="1" smtClean="0">
                <a:solidFill>
                  <a:srgbClr val="0000CC"/>
                </a:solidFill>
                <a:latin typeface="Times" pitchFamily="18" charset="0"/>
              </a:rPr>
              <a:t>MODIS Characterization Support Team (MCST)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524000" y="6311900"/>
            <a:ext cx="6858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600" b="1" i="1" u="sng" dirty="0">
                <a:solidFill>
                  <a:srgbClr val="0000FF"/>
                </a:solidFill>
                <a:latin typeface="Times" pitchFamily="18" charset="0"/>
              </a:rPr>
              <a:t>MODIS Calibration Workshop, </a:t>
            </a:r>
            <a:r>
              <a:rPr lang="en-US" sz="1600" b="1" i="1" u="sng" dirty="0" smtClean="0">
                <a:solidFill>
                  <a:srgbClr val="0000FF"/>
                </a:solidFill>
                <a:latin typeface="Times" pitchFamily="18" charset="0"/>
              </a:rPr>
              <a:t>College Park, </a:t>
            </a:r>
            <a:r>
              <a:rPr lang="en-US" sz="1600" b="1" i="1" u="sng" dirty="0">
                <a:solidFill>
                  <a:srgbClr val="0000FF"/>
                </a:solidFill>
                <a:latin typeface="Times" pitchFamily="18" charset="0"/>
              </a:rPr>
              <a:t>MD 20706 </a:t>
            </a:r>
            <a:r>
              <a:rPr lang="en-US" sz="1600" b="1" i="1" u="sng" dirty="0" smtClean="0">
                <a:solidFill>
                  <a:srgbClr val="0000FF"/>
                </a:solidFill>
                <a:latin typeface="Times" pitchFamily="18" charset="0"/>
              </a:rPr>
              <a:t>(May 17, 2011)</a:t>
            </a:r>
            <a:endParaRPr lang="en-US" sz="1600" b="1" i="1" u="sng" dirty="0">
              <a:solidFill>
                <a:srgbClr val="0000FF"/>
              </a:solidFill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quaD9_v6v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41" y="1508405"/>
            <a:ext cx="8697659" cy="3653695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16038" y="88900"/>
            <a:ext cx="65468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Aqua D9 Degradation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301750" y="155575"/>
            <a:ext cx="66357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MODIS Polarization Effect</a:t>
            </a:r>
          </a:p>
        </p:txBody>
      </p:sp>
      <p:sp>
        <p:nvSpPr>
          <p:cNvPr id="3080" name="Text Box 8" descr="Light vertical"/>
          <p:cNvSpPr txBox="1">
            <a:spLocks noChangeArrowheads="1"/>
          </p:cNvSpPr>
          <p:nvPr/>
        </p:nvSpPr>
        <p:spPr bwMode="auto">
          <a:xfrm>
            <a:off x="2179638" y="2119313"/>
            <a:ext cx="17065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6" name="Rectangle 7" descr="Light vertical"/>
          <p:cNvSpPr txBox="1">
            <a:spLocks noChangeArrowheads="1"/>
          </p:cNvSpPr>
          <p:nvPr/>
        </p:nvSpPr>
        <p:spPr bwMode="auto">
          <a:xfrm>
            <a:off x="685800" y="1179513"/>
            <a:ext cx="7772400" cy="52578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TOA (Top-of-Atmosphere) reflectance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  <a:defRPr/>
            </a:pPr>
            <a:endParaRPr lang="en-US" sz="20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  <a:defRPr/>
            </a:pPr>
            <a:endParaRPr lang="en-US" sz="14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  <a:defRPr/>
            </a:pPr>
            <a:endParaRPr lang="en-US" sz="100" kern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B, D, M, and </a:t>
            </a:r>
            <a:r>
              <a:rPr lang="en-US" kern="0" dirty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are band, detector, mirror side, and angle of incidence</a:t>
            </a:r>
          </a:p>
          <a:p>
            <a:pPr marL="742950" lvl="1" indent="-285750" eaLnBrk="0" hangingPunct="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and </a:t>
            </a:r>
            <a:r>
              <a:rPr lang="en-US" kern="0" dirty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are instrument’s polarization factor and phase angle, </a:t>
            </a:r>
          </a:p>
          <a:p>
            <a:pPr marL="1200150" lvl="2" indent="-285750" eaLnBrk="0" hangingPunct="0">
              <a:spcBef>
                <a:spcPct val="20000"/>
              </a:spcBef>
              <a:buSzPct val="100000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which were measured prelaunch but change on orbit</a:t>
            </a:r>
          </a:p>
          <a:p>
            <a:pPr marL="742950" lvl="1" indent="-285750" eaLnBrk="0" hangingPunct="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 and </a:t>
            </a:r>
            <a:r>
              <a:rPr lang="en-US" kern="0" dirty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are degree of the incident light’s polarization and the </a:t>
            </a:r>
          </a:p>
          <a:p>
            <a:pPr marL="1143000" lvl="2" indent="-228600" eaLnBrk="0" hangingPunct="0">
              <a:spcBef>
                <a:spcPct val="20000"/>
              </a:spcBef>
              <a:buSzPct val="100000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direction of larger axis of the incident light’s polarization</a:t>
            </a:r>
          </a:p>
          <a:p>
            <a:pPr marL="1143000" lvl="2" indent="-228600" eaLnBrk="0" hangingPunct="0">
              <a:spcBef>
                <a:spcPct val="20000"/>
              </a:spcBef>
              <a:buSzPct val="100000"/>
              <a:defRPr/>
            </a:pPr>
            <a:r>
              <a:rPr lang="en-US" sz="1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marL="1143000" lvl="2" indent="-228600" eaLnBrk="0" hangingPunct="0">
              <a:spcBef>
                <a:spcPct val="20000"/>
              </a:spcBef>
              <a:buSzPct val="100000"/>
              <a:defRPr/>
            </a:pPr>
            <a:endParaRPr lang="en-US" sz="1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 mirror side ratio</a:t>
            </a:r>
          </a:p>
          <a:p>
            <a:pPr marL="228600" indent="-228600" eaLnBrk="0" hangingPunct="0">
              <a:spcBef>
                <a:spcPct val="20000"/>
              </a:spcBef>
              <a:buSzPct val="100000"/>
              <a:defRPr/>
            </a:pPr>
            <a:endParaRPr lang="en-US" sz="2400" kern="0" dirty="0">
              <a:solidFill>
                <a:srgbClr val="0000FF"/>
              </a:solidFill>
              <a:latin typeface="+mn-lt"/>
            </a:endParaRPr>
          </a:p>
          <a:p>
            <a:pPr marL="1143000" lvl="2" indent="-228600" eaLnBrk="0" hangingPunct="0">
              <a:spcBef>
                <a:spcPct val="20000"/>
              </a:spcBef>
              <a:buSzPct val="100000"/>
              <a:defRPr/>
            </a:pPr>
            <a:endParaRPr lang="en-US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 eaLnBrk="0" hangingPunct="0">
              <a:spcBef>
                <a:spcPct val="20000"/>
              </a:spcBef>
              <a:buSzPct val="100000"/>
              <a:defRPr/>
            </a:pPr>
            <a:endParaRPr lang="en-US" sz="1000" kern="0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3082" name="Object 20"/>
          <p:cNvGraphicFramePr>
            <a:graphicFrameLocks noChangeAspect="1"/>
          </p:cNvGraphicFramePr>
          <p:nvPr/>
        </p:nvGraphicFramePr>
        <p:xfrm>
          <a:off x="4313238" y="2873375"/>
          <a:ext cx="209550" cy="393700"/>
        </p:xfrm>
        <a:graphic>
          <a:graphicData uri="http://schemas.openxmlformats.org/presentationml/2006/ole">
            <p:oleObj spid="_x0000_s311298" name="Equation" r:id="rId3" imgW="101520" imgH="190440" progId="Equation.3">
              <p:embed/>
            </p:oleObj>
          </a:graphicData>
        </a:graphic>
      </p:graphicFrame>
      <p:sp>
        <p:nvSpPr>
          <p:cNvPr id="308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3084" name="Object 3"/>
          <p:cNvGraphicFramePr>
            <a:graphicFrameLocks noChangeAspect="1"/>
          </p:cNvGraphicFramePr>
          <p:nvPr/>
        </p:nvGraphicFramePr>
        <p:xfrm>
          <a:off x="1184275" y="2270125"/>
          <a:ext cx="6677025" cy="352425"/>
        </p:xfrm>
        <a:graphic>
          <a:graphicData uri="http://schemas.openxmlformats.org/presentationml/2006/ole">
            <p:oleObj spid="_x0000_s311299" name="Equation" r:id="rId4" imgW="3619500" imgH="190500" progId="Equation.3">
              <p:embed/>
            </p:oleObj>
          </a:graphicData>
        </a:graphic>
      </p:graphicFrame>
      <p:sp>
        <p:nvSpPr>
          <p:cNvPr id="308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3086" name="Object 5"/>
          <p:cNvGraphicFramePr>
            <a:graphicFrameLocks noChangeAspect="1"/>
          </p:cNvGraphicFramePr>
          <p:nvPr/>
        </p:nvGraphicFramePr>
        <p:xfrm>
          <a:off x="1465263" y="5005388"/>
          <a:ext cx="5695950" cy="755650"/>
        </p:xfrm>
        <a:graphic>
          <a:graphicData uri="http://schemas.openxmlformats.org/presentationml/2006/ole">
            <p:oleObj spid="_x0000_s311300" name="Equation" r:id="rId5" imgW="3086100" imgH="406400" progId="Equation.3">
              <p:embed/>
            </p:oleObj>
          </a:graphicData>
        </a:graphic>
      </p:graphicFrame>
      <p:sp>
        <p:nvSpPr>
          <p:cNvPr id="3087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6F5BB919-7862-468E-A5AD-34C2FF341E73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11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4103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4" name="Text Box 7"/>
            <p:cNvSpPr txBox="1">
              <a:spLocks noChangeArrowheads="1"/>
            </p:cNvSpPr>
            <p:nvPr/>
          </p:nvSpPr>
          <p:spPr bwMode="auto">
            <a:xfrm>
              <a:off x="870" y="317"/>
              <a:ext cx="4180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L1B MS Ratio at Different Latitudes</a:t>
              </a:r>
            </a:p>
          </p:txBody>
        </p:sp>
      </p:grp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4109" name="Picture 15" descr="terra.2001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275" y="1765300"/>
            <a:ext cx="67437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724B2EB6-8E6E-4A13-AAFC-32A52ECF0FCF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12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7175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870" y="316"/>
              <a:ext cx="418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L1B MS Ratio at Different Latitudes</a:t>
              </a:r>
            </a:p>
          </p:txBody>
        </p:sp>
      </p:grp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181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234535CC-6FDF-49C2-AE14-007B09664DE4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13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pic>
        <p:nvPicPr>
          <p:cNvPr id="7182" name="Picture 14" descr="terra.2003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1641475"/>
            <a:ext cx="654685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9223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224" name="Text Box 7"/>
            <p:cNvSpPr txBox="1">
              <a:spLocks noChangeArrowheads="1"/>
            </p:cNvSpPr>
            <p:nvPr/>
          </p:nvSpPr>
          <p:spPr bwMode="auto">
            <a:xfrm>
              <a:off x="870" y="317"/>
              <a:ext cx="4180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L1B MS Ratio at Different Latitudes</a:t>
              </a:r>
            </a:p>
          </p:txBody>
        </p:sp>
      </p:grp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9229" name="Picture 13" descr="terra.2007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563688"/>
            <a:ext cx="6811962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41E410C8-E04F-4411-8933-847337A38F32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14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11271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870" y="316"/>
              <a:ext cx="418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buFont typeface="Helvetic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L1B MS Ratio in at Different Latitudes</a:t>
              </a:r>
            </a:p>
          </p:txBody>
        </p:sp>
      </p:grp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11277" name="Picture 13" descr="terra.2010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509713"/>
            <a:ext cx="6832600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0A4FC444-9FA2-4236-A37E-3934A94FAA5C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15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13319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3320" name="Text Box 7"/>
            <p:cNvSpPr txBox="1">
              <a:spLocks noChangeArrowheads="1"/>
            </p:cNvSpPr>
            <p:nvPr/>
          </p:nvSpPr>
          <p:spPr bwMode="auto">
            <a:xfrm>
              <a:off x="870" y="316"/>
              <a:ext cx="418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buFont typeface="Helvetic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Instrument Response MS Ratio</a:t>
              </a:r>
            </a:p>
          </p:txBody>
        </p:sp>
      </p:grp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32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E4F94B86-6FF0-42F2-8592-9245C122E7C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16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pic>
        <p:nvPicPr>
          <p:cNvPr id="13326" name="Picture 14" descr="Terra_MS_RATIO_Trending_det2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275" y="1552575"/>
            <a:ext cx="6732588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15367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5368" name="Text Box 7"/>
            <p:cNvSpPr txBox="1">
              <a:spLocks noChangeArrowheads="1"/>
            </p:cNvSpPr>
            <p:nvPr/>
          </p:nvSpPr>
          <p:spPr bwMode="auto">
            <a:xfrm>
              <a:off x="870" y="317"/>
              <a:ext cx="4180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Terra Instrument Response MS Ratio</a:t>
              </a:r>
            </a:p>
          </p:txBody>
        </p:sp>
      </p:grp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5373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12DF9A3F-8359-4875-AFBD-DC06197830CA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17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pic>
        <p:nvPicPr>
          <p:cNvPr id="15374" name="Picture 15" descr="Terra_MS_RATIO_Trending_det7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275" y="1568450"/>
            <a:ext cx="70993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17415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416" name="Text Box 7"/>
            <p:cNvSpPr txBox="1">
              <a:spLocks noChangeArrowheads="1"/>
            </p:cNvSpPr>
            <p:nvPr/>
          </p:nvSpPr>
          <p:spPr bwMode="auto">
            <a:xfrm>
              <a:off x="870" y="316"/>
              <a:ext cx="418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Aqua L1B MS Ratio at Different Latitudes</a:t>
              </a:r>
            </a:p>
          </p:txBody>
        </p:sp>
      </p:grp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17421" name="Picture 13" descr="aqua.2003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275" y="1581150"/>
            <a:ext cx="6677025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32652AF4-C2DA-4D03-903F-459492C6274F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18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81125" y="219075"/>
            <a:ext cx="6635750" cy="1004888"/>
            <a:chOff x="870" y="138"/>
            <a:chExt cx="4180" cy="633"/>
          </a:xfrm>
        </p:grpSpPr>
        <p:sp>
          <p:nvSpPr>
            <p:cNvPr id="19463" name="AutoShape 6"/>
            <p:cNvSpPr>
              <a:spLocks noChangeArrowheads="1"/>
            </p:cNvSpPr>
            <p:nvPr/>
          </p:nvSpPr>
          <p:spPr bwMode="auto">
            <a:xfrm>
              <a:off x="870" y="138"/>
              <a:ext cx="4180" cy="633"/>
            </a:xfrm>
            <a:prstGeom prst="roundRect">
              <a:avLst>
                <a:gd name="adj" fmla="val 15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870" y="317"/>
              <a:ext cx="4180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 anchor="ctr">
              <a:spAutoFit/>
            </a:bodyPr>
            <a:lstStyle/>
            <a:p>
              <a:pPr algn="ctr">
                <a:lnSpc>
                  <a:spcPct val="101000"/>
                </a:lnSpc>
                <a:buClr>
                  <a:srgbClr val="0000FF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Aqua L1B MS Ratio at Different Latitudes</a:t>
              </a:r>
            </a:p>
          </p:txBody>
        </p:sp>
      </p:grp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79375" y="63500"/>
            <a:ext cx="9144000" cy="158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79375" y="3367088"/>
            <a:ext cx="9144000" cy="1587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19469" name="Picture 14" descr="aqua.2010__ref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25" y="1617663"/>
            <a:ext cx="704850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19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General: pages 3-4</a:t>
            </a:r>
            <a:endParaRPr lang="en-US" dirty="0" smtClean="0"/>
          </a:p>
          <a:p>
            <a:r>
              <a:rPr lang="en-US" dirty="0" smtClean="0"/>
              <a:t>RSB: pages 5-19</a:t>
            </a:r>
            <a:endParaRPr lang="en-US" dirty="0" smtClean="0"/>
          </a:p>
          <a:p>
            <a:r>
              <a:rPr lang="en-US" dirty="0" smtClean="0"/>
              <a:t>TEB: pages 20-58</a:t>
            </a:r>
            <a:endParaRPr lang="en-US" dirty="0" smtClean="0"/>
          </a:p>
          <a:p>
            <a:r>
              <a:rPr lang="en-US" dirty="0" smtClean="0"/>
              <a:t>Spectral/Spatial: pages 59-63</a:t>
            </a:r>
            <a:endParaRPr lang="en-US" dirty="0" smtClean="0"/>
          </a:p>
          <a:p>
            <a:r>
              <a:rPr lang="en-US" dirty="0" smtClean="0"/>
              <a:t>C6 </a:t>
            </a:r>
            <a:r>
              <a:rPr lang="en-US" dirty="0" smtClean="0"/>
              <a:t>QA: pages 64-69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A287E92B-6177-45A5-A97D-8039156E27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Light vertic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25" y="5743575"/>
            <a:ext cx="1247775" cy="1114425"/>
          </a:xfrm>
          <a:noFill/>
          <a:ln w="12700">
            <a:miter lim="800000"/>
            <a:headEnd/>
            <a:tailEnd/>
          </a:ln>
        </p:spPr>
      </p:pic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28600" y="1630363"/>
            <a:ext cx="8545513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TEB Calibration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Backup Slides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 MODIS Characterization Support Team (MCST) </a:t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511425" y="6273800"/>
            <a:ext cx="43021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MCST Workshop at MST Meeting (</a:t>
            </a:r>
            <a:r>
              <a:rPr lang="en-US" sz="14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17, </a:t>
            </a: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2011)</a:t>
            </a:r>
            <a:endParaRPr lang="en-US" sz="8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8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861050"/>
            <a:ext cx="12573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A287E92B-6177-45A5-A97D-8039156E27A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 descr="terra_2007241.1325.det.simu_dn_coll6_v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597" y="799909"/>
            <a:ext cx="8013764" cy="605809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Estimated L1B Impact due to zero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a0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 rot="16200000">
            <a:off x="-387350" y="3206750"/>
            <a:ext cx="175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Symbol" pitchFamily="18" charset="2"/>
                <a:cs typeface="Arial" charset="0"/>
              </a:rPr>
              <a:t>D</a:t>
            </a:r>
            <a:r>
              <a:rPr lang="en-US" dirty="0">
                <a:latin typeface="+mn-lt"/>
                <a:cs typeface="Arial" charset="0"/>
              </a:rPr>
              <a:t>T = </a:t>
            </a:r>
            <a:r>
              <a:rPr lang="en-US" dirty="0" smtClean="0">
                <a:latin typeface="+mn-lt"/>
                <a:cs typeface="Arial" charset="0"/>
              </a:rPr>
              <a:t>C6 </a:t>
            </a:r>
            <a:r>
              <a:rPr lang="en-US" dirty="0">
                <a:latin typeface="+mn-lt"/>
                <a:cs typeface="Arial" charset="0"/>
              </a:rPr>
              <a:t>– C5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371600" y="762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1409F5"/>
                </a:solidFill>
                <a:latin typeface="Times New Roman" pitchFamily="18" charset="0"/>
                <a:cs typeface="Times New Roman" pitchFamily="18" charset="0"/>
              </a:rPr>
              <a:t>Terra BB Short-term Stability</a:t>
            </a: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579688" y="1023938"/>
            <a:ext cx="4371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1409F5"/>
                </a:solidFill>
                <a:latin typeface="Times New Roman" pitchFamily="18" charset="0"/>
                <a:cs typeface="Times New Roman" pitchFamily="18" charset="0"/>
              </a:rPr>
              <a:t>1-granule, scan-by-scan, 12 individual BB thermistors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0" y="1295401"/>
            <a:ext cx="9144000" cy="3912634"/>
            <a:chOff x="0" y="1295401"/>
            <a:chExt cx="9144000" cy="3912634"/>
          </a:xfrm>
        </p:grpSpPr>
        <p:grpSp>
          <p:nvGrpSpPr>
            <p:cNvPr id="4" name="Group 15"/>
            <p:cNvGrpSpPr/>
            <p:nvPr/>
          </p:nvGrpSpPr>
          <p:grpSpPr>
            <a:xfrm>
              <a:off x="0" y="1295401"/>
              <a:ext cx="9144000" cy="3912634"/>
              <a:chOff x="0" y="1295401"/>
              <a:chExt cx="9144000" cy="3912634"/>
            </a:xfrm>
          </p:grpSpPr>
          <p:pic>
            <p:nvPicPr>
              <p:cNvPr id="7239" name="Picture 12" descr="Terra_BB_Individual_Therm_Temp_trend1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>
                <a:off x="405883" y="889518"/>
                <a:ext cx="3912634" cy="472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0" y="1524000"/>
                <a:ext cx="4572000" cy="358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457200" y="4876800"/>
              <a:ext cx="8610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562600"/>
            <a:ext cx="929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Therm 1  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 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Therm 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Therm 4   </a:t>
            </a:r>
            <a:r>
              <a:rPr lang="en-US" sz="14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Therm 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Therm 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Therm 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Therm 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Therm 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FFCC"/>
                </a:solidFill>
                <a:latin typeface="Times New Roman" pitchFamily="18" charset="0"/>
                <a:cs typeface="Times New Roman" pitchFamily="18" charset="0"/>
              </a:rPr>
              <a:t>Therm 10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Therm 11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Therm 12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22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371600" y="762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1409F5"/>
                </a:solidFill>
                <a:latin typeface="Times New Roman" pitchFamily="18" charset="0"/>
                <a:cs typeface="Times New Roman" pitchFamily="18" charset="0"/>
              </a:rPr>
              <a:t>Aqua BB Short-term Stability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2482850" y="1066800"/>
            <a:ext cx="4375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1409F5"/>
                </a:solidFill>
                <a:latin typeface="Times New Roman" pitchFamily="18" charset="0"/>
                <a:cs typeface="Times New Roman" pitchFamily="18" charset="0"/>
              </a:rPr>
              <a:t>1-granule, scan-by-scan, 12 individual BB thermistors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9525" y="1438713"/>
            <a:ext cx="9134475" cy="3912749"/>
            <a:chOff x="9525" y="1438713"/>
            <a:chExt cx="9134475" cy="3912749"/>
          </a:xfrm>
        </p:grpSpPr>
        <p:grpSp>
          <p:nvGrpSpPr>
            <p:cNvPr id="4" name="Group 16"/>
            <p:cNvGrpSpPr/>
            <p:nvPr/>
          </p:nvGrpSpPr>
          <p:grpSpPr>
            <a:xfrm>
              <a:off x="9525" y="1438713"/>
              <a:ext cx="9134475" cy="3912749"/>
              <a:chOff x="9525" y="1438713"/>
              <a:chExt cx="9134475" cy="3912749"/>
            </a:xfrm>
          </p:grpSpPr>
          <p:pic>
            <p:nvPicPr>
              <p:cNvPr id="9289" name="Picture 11" descr="Aqua_BB_Individual_Therm_Temp_trend1_2.gif"/>
              <p:cNvPicPr>
                <a:picLocks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>
                <a:off x="426235" y="1022003"/>
                <a:ext cx="3912749" cy="4746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45152" y="1676400"/>
                <a:ext cx="4498848" cy="3538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533400" y="5029200"/>
              <a:ext cx="8610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712023"/>
            <a:ext cx="929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Therm 1  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 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Therm 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Therm 4   </a:t>
            </a:r>
            <a:r>
              <a:rPr lang="en-US" sz="14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Therm 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Therm 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Therm 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Therm 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Therm 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FFCC"/>
                </a:solidFill>
                <a:latin typeface="Times New Roman" pitchFamily="18" charset="0"/>
                <a:cs typeface="Times New Roman" pitchFamily="18" charset="0"/>
              </a:rPr>
              <a:t>Therm 10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Therm 11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Therm 12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23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rra_b1_nedt_trend_band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24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25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5334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26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27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096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28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29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7"/>
          <p:cNvSpPr>
            <a:spLocks noChangeArrowheads="1"/>
          </p:cNvSpPr>
          <p:nvPr/>
        </p:nvSpPr>
        <p:spPr bwMode="auto">
          <a:xfrm>
            <a:off x="1266825" y="0"/>
            <a:ext cx="63944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MODIS Focal Plane Assemblies (FPA)</a:t>
            </a:r>
          </a:p>
        </p:txBody>
      </p:sp>
      <p:sp>
        <p:nvSpPr>
          <p:cNvPr id="481282" name="Text Box 8"/>
          <p:cNvSpPr txBox="1">
            <a:spLocks noChangeArrowheads="1"/>
          </p:cNvSpPr>
          <p:nvPr/>
        </p:nvSpPr>
        <p:spPr bwMode="auto">
          <a:xfrm>
            <a:off x="8391525" y="6503988"/>
            <a:ext cx="6889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80E72E6C-5B5F-4D6D-9E02-6D6BEC0CF3A9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pic>
        <p:nvPicPr>
          <p:cNvPr id="481284" name="Picture 1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1524000"/>
            <a:ext cx="73152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285" name="Text Box 13"/>
          <p:cNvSpPr txBox="1">
            <a:spLocks noChangeArrowheads="1"/>
          </p:cNvSpPr>
          <p:nvPr/>
        </p:nvSpPr>
        <p:spPr bwMode="auto">
          <a:xfrm>
            <a:off x="898525" y="6224588"/>
            <a:ext cx="5910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S: scan direction;  T: track direction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B13 and B14 have 2 columns of detectors for TDI high and low gain output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30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31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32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rra_b1_nedt_trend_band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33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34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ra_b1_nedt_trend_band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09600"/>
            <a:ext cx="7315200" cy="548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35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ra_b1_nedt_trend_band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36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ra_b1_nedt_trend_band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609600"/>
            <a:ext cx="7315200" cy="548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37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38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b1_nedt_trend_band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39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Text Box 2"/>
          <p:cNvSpPr txBox="1">
            <a:spLocks noChangeArrowheads="1"/>
          </p:cNvSpPr>
          <p:nvPr/>
        </p:nvSpPr>
        <p:spPr bwMode="auto">
          <a:xfrm>
            <a:off x="8366125" y="6503988"/>
            <a:ext cx="6889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0BFEE345-4475-41C4-93B4-2324C03D496A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sp>
        <p:nvSpPr>
          <p:cNvPr id="482306" name="Rectangle 3"/>
          <p:cNvSpPr>
            <a:spLocks noChangeArrowheads="1"/>
          </p:cNvSpPr>
          <p:nvPr/>
        </p:nvSpPr>
        <p:spPr bwMode="auto">
          <a:xfrm>
            <a:off x="1444625" y="0"/>
            <a:ext cx="63944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MODIS Key Specifications</a:t>
            </a:r>
          </a:p>
        </p:txBody>
      </p:sp>
      <p:pic>
        <p:nvPicPr>
          <p:cNvPr id="482308" name="Picture 791" descr="Light vertic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1474788"/>
            <a:ext cx="8113713" cy="4816475"/>
          </a:xfrm>
          <a:noFill/>
          <a:ln w="12700"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40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41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42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43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44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45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46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47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48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49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Light vertic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25" y="5743575"/>
            <a:ext cx="1247775" cy="1114425"/>
          </a:xfrm>
          <a:noFill/>
          <a:ln w="12700">
            <a:miter lim="800000"/>
            <a:headEnd/>
            <a:tailEnd/>
          </a:ln>
        </p:spPr>
      </p:pic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28600" y="1630363"/>
            <a:ext cx="8545513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RSB Calibration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Backup Slides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 MODIS Characterization Support Team (MCST) </a:t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511425" y="6273800"/>
            <a:ext cx="43021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MCST Workshop at MST Meeting (</a:t>
            </a:r>
            <a:r>
              <a:rPr lang="en-US" sz="14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17, </a:t>
            </a: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2011)</a:t>
            </a:r>
            <a:endParaRPr lang="en-US" sz="8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8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861050"/>
            <a:ext cx="12573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6858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50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51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52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53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54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b1_nedt_trend_band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7315200" cy="5486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55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33"/>
          <p:cNvSpPr>
            <a:spLocks noChangeArrowheads="1"/>
          </p:cNvSpPr>
          <p:nvPr/>
        </p:nvSpPr>
        <p:spPr bwMode="auto">
          <a:xfrm>
            <a:off x="1371600" y="-7938"/>
            <a:ext cx="6635750" cy="115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NEdT trending during BB WUCD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152400" y="1584960"/>
            <a:ext cx="8971261" cy="3307080"/>
            <a:chOff x="96539" y="1584960"/>
            <a:chExt cx="8971261" cy="330708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539" y="1600200"/>
              <a:ext cx="4399261" cy="329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21678" y="1584960"/>
              <a:ext cx="4446122" cy="329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56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371600" y="276225"/>
            <a:ext cx="6635750" cy="115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Terra MODIS Noisy Detector History</a:t>
            </a:r>
            <a:b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Detectors in Product Order</a:t>
            </a: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963613" y="5775325"/>
            <a:ext cx="407987" cy="1285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2" cstate="print"/>
          <a:srcRect t="3210"/>
          <a:stretch>
            <a:fillRect/>
          </a:stretch>
        </p:blipFill>
        <p:spPr bwMode="auto">
          <a:xfrm>
            <a:off x="195263" y="1573213"/>
            <a:ext cx="8753475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57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057" name="Group 1233"/>
          <p:cNvGraphicFramePr>
            <a:graphicFrameLocks noGrp="1"/>
          </p:cNvGraphicFramePr>
          <p:nvPr/>
        </p:nvGraphicFramePr>
        <p:xfrm>
          <a:off x="552450" y="1520825"/>
          <a:ext cx="8039100" cy="3785235"/>
        </p:xfrm>
        <a:graphic>
          <a:graphicData uri="http://schemas.openxmlformats.org/drawingml/2006/table">
            <a:tbl>
              <a:tblPr/>
              <a:tblGrid>
                <a:gridCol w="914400"/>
                <a:gridCol w="1028522"/>
                <a:gridCol w="800278"/>
                <a:gridCol w="914400"/>
                <a:gridCol w="914400"/>
                <a:gridCol w="914400"/>
                <a:gridCol w="647700"/>
                <a:gridCol w="647700"/>
                <a:gridCol w="647700"/>
                <a:gridCol w="609600"/>
              </a:tblGrid>
              <a:tr h="244475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Day/Year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B36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Spec NEdT [K]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Detector #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others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Pre-launch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175/2002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Nadir door open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183/2002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Back from safe mode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218/2002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Back from safe mode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255/2002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Back from safe mode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102/2003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201/2003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010/2005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359/2007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038/2008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0.19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0.19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near 0.2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3693" name="Rectangle 1333"/>
          <p:cNvSpPr>
            <a:spLocks noChangeArrowheads="1"/>
          </p:cNvSpPr>
          <p:nvPr/>
        </p:nvSpPr>
        <p:spPr bwMode="auto">
          <a:xfrm>
            <a:off x="1371600" y="276225"/>
            <a:ext cx="6635750" cy="115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Aqua MODIS Noisy Detector History</a:t>
            </a:r>
            <a:b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Detectors in Product Order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58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Light vertic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25" y="5743575"/>
            <a:ext cx="1247775" cy="1114425"/>
          </a:xfrm>
          <a:noFill/>
          <a:ln w="12700">
            <a:miter lim="800000"/>
            <a:headEnd/>
            <a:tailEnd/>
          </a:ln>
        </p:spPr>
      </p:pic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28600" y="1630363"/>
            <a:ext cx="8545513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Spectral/Spatial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Backup Slides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 MODIS Characterization Support Team (MCST) </a:t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511425" y="6273800"/>
            <a:ext cx="43021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MCST Workshop at MST Meeting (</a:t>
            </a:r>
            <a:r>
              <a:rPr lang="en-US" sz="14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17, 2011</a:t>
            </a: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8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8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861050"/>
            <a:ext cx="12573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65" name="Text Box 2"/>
          <p:cNvSpPr txBox="1">
            <a:spLocks noChangeArrowheads="1"/>
          </p:cNvSpPr>
          <p:nvPr/>
        </p:nvSpPr>
        <p:spPr bwMode="auto">
          <a:xfrm>
            <a:off x="84042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8B9DE038-3F71-43CA-A6A7-8C85CCA89507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sp>
        <p:nvSpPr>
          <p:cNvPr id="48026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MODIS RSB Calibration Using SD/SDSM</a:t>
            </a:r>
          </a:p>
        </p:txBody>
      </p:sp>
      <p:sp>
        <p:nvSpPr>
          <p:cNvPr id="480268" name="Rectangle 48"/>
          <p:cNvSpPr>
            <a:spLocks noChangeArrowheads="1"/>
          </p:cNvSpPr>
          <p:nvPr/>
        </p:nvSpPr>
        <p:spPr bwMode="auto">
          <a:xfrm>
            <a:off x="387350" y="1887538"/>
            <a:ext cx="228917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EV Radiance:</a:t>
            </a:r>
          </a:p>
        </p:txBody>
      </p:sp>
      <p:graphicFrame>
        <p:nvGraphicFramePr>
          <p:cNvPr id="480264" name="Object 8"/>
          <p:cNvGraphicFramePr>
            <a:graphicFrameLocks noChangeAspect="1"/>
          </p:cNvGraphicFramePr>
          <p:nvPr/>
        </p:nvGraphicFramePr>
        <p:xfrm>
          <a:off x="3140075" y="1503363"/>
          <a:ext cx="2921000" cy="1589087"/>
        </p:xfrm>
        <a:graphic>
          <a:graphicData uri="http://schemas.openxmlformats.org/presentationml/2006/ole">
            <p:oleObj spid="_x0000_s309250" name="Equation" r:id="rId3" imgW="1638000" imgH="888840" progId="">
              <p:embed/>
            </p:oleObj>
          </a:graphicData>
        </a:graphic>
      </p:graphicFrame>
      <p:sp>
        <p:nvSpPr>
          <p:cNvPr id="480269" name="Rectangle 51"/>
          <p:cNvSpPr>
            <a:spLocks noChangeArrowheads="1"/>
          </p:cNvSpPr>
          <p:nvPr/>
        </p:nvSpPr>
        <p:spPr bwMode="auto">
          <a:xfrm>
            <a:off x="412750" y="4738688"/>
            <a:ext cx="8016875" cy="1690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Others: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Thermal leak applied for SWIR bands (B5-7, B26)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Leak coefficients determined from EV night time data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B26 de-striping algorithm added (from C. Moeller of Wisconsin)</a:t>
            </a:r>
          </a:p>
        </p:txBody>
      </p:sp>
      <p:sp>
        <p:nvSpPr>
          <p:cNvPr id="480270" name="Text Box 52" descr="Light vertical"/>
          <p:cNvSpPr txBox="1">
            <a:spLocks noChangeArrowheads="1"/>
          </p:cNvSpPr>
          <p:nvPr/>
        </p:nvSpPr>
        <p:spPr bwMode="auto">
          <a:xfrm>
            <a:off x="387350" y="3482886"/>
            <a:ext cx="6588125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Solar Irradiance E</a:t>
            </a:r>
            <a:r>
              <a:rPr lang="en-US" i="1" baseline="-250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SUN</a:t>
            </a: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0.4-0.8 m </a:t>
            </a:r>
            <a:r>
              <a:rPr lang="en-US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Thuillier</a:t>
            </a: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et al., 1998;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0.8-1.1 m </a:t>
            </a:r>
            <a:r>
              <a:rPr lang="en-US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Neckel</a:t>
            </a: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Labs, 1984;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Above 1.1 m Smith and Gottlieb, 1974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_annual_wvsft_history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00" y="50846"/>
            <a:ext cx="8961339" cy="3428907"/>
          </a:xfrm>
          <a:prstGeom prst="rect">
            <a:avLst/>
          </a:prstGeom>
        </p:spPr>
      </p:pic>
      <p:pic>
        <p:nvPicPr>
          <p:cNvPr id="5" name="Picture 4" descr="terra_annual_bw_history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30" y="3416346"/>
            <a:ext cx="8961339" cy="342890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60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ua_annual_bw_history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30" y="3416346"/>
            <a:ext cx="8961339" cy="3428907"/>
          </a:xfrm>
          <a:prstGeom prst="rect">
            <a:avLst/>
          </a:prstGeom>
        </p:spPr>
      </p:pic>
      <p:pic>
        <p:nvPicPr>
          <p:cNvPr id="5" name="Picture 4" descr="aqua_annual_wvsft_history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30" y="46"/>
            <a:ext cx="8961339" cy="342890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61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rra_annual_bbr_sca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30" y="50846"/>
            <a:ext cx="8961339" cy="3428907"/>
          </a:xfrm>
          <a:prstGeom prst="rect">
            <a:avLst/>
          </a:prstGeom>
        </p:spPr>
      </p:pic>
      <p:sp>
        <p:nvSpPr>
          <p:cNvPr id="10247" name="AutoShape 9" descr="Light vertical"/>
          <p:cNvSpPr>
            <a:spLocks/>
          </p:cNvSpPr>
          <p:nvPr/>
        </p:nvSpPr>
        <p:spPr bwMode="auto">
          <a:xfrm rot="16200000" flipV="1">
            <a:off x="2071529" y="2905919"/>
            <a:ext cx="266700" cy="512762"/>
          </a:xfrm>
          <a:prstGeom prst="leftBrace">
            <a:avLst>
              <a:gd name="adj1" fmla="val 16022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AutoShape 10" descr="Light vertical"/>
          <p:cNvSpPr>
            <a:spLocks/>
          </p:cNvSpPr>
          <p:nvPr/>
        </p:nvSpPr>
        <p:spPr bwMode="auto">
          <a:xfrm rot="16200000" flipV="1">
            <a:off x="6824504" y="1361281"/>
            <a:ext cx="266700" cy="3621088"/>
          </a:xfrm>
          <a:prstGeom prst="leftBrace">
            <a:avLst>
              <a:gd name="adj1" fmla="val 113145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Text Box 11" descr="Light vertical"/>
          <p:cNvSpPr txBox="1">
            <a:spLocks noChangeArrowheads="1"/>
          </p:cNvSpPr>
          <p:nvPr/>
        </p:nvSpPr>
        <p:spPr bwMode="auto">
          <a:xfrm>
            <a:off x="1827848" y="3281363"/>
            <a:ext cx="9763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Helvetica" pitchFamily="34" charset="0"/>
              </a:rPr>
              <a:t>Cold FPA</a:t>
            </a:r>
          </a:p>
        </p:txBody>
      </p:sp>
      <p:sp>
        <p:nvSpPr>
          <p:cNvPr id="10250" name="Text Box 12" descr="Light vertical"/>
          <p:cNvSpPr txBox="1">
            <a:spLocks noChangeArrowheads="1"/>
          </p:cNvSpPr>
          <p:nvPr/>
        </p:nvSpPr>
        <p:spPr bwMode="auto">
          <a:xfrm>
            <a:off x="6417310" y="3257550"/>
            <a:ext cx="9763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Helvetica" pitchFamily="34" charset="0"/>
              </a:rPr>
              <a:t>Cold FPA</a:t>
            </a:r>
          </a:p>
        </p:txBody>
      </p:sp>
      <p:pic>
        <p:nvPicPr>
          <p:cNvPr id="11" name="Picture 10" descr="terra_annual_bbr_track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30" y="3390946"/>
            <a:ext cx="8961339" cy="3428907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62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qua_annual_bbr_sca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30" y="38146"/>
            <a:ext cx="8961339" cy="3428907"/>
          </a:xfrm>
          <a:prstGeom prst="rect">
            <a:avLst/>
          </a:prstGeom>
        </p:spPr>
      </p:pic>
      <p:sp>
        <p:nvSpPr>
          <p:cNvPr id="11267" name="AutoShape 3" descr="Light vertical"/>
          <p:cNvSpPr>
            <a:spLocks/>
          </p:cNvSpPr>
          <p:nvPr/>
        </p:nvSpPr>
        <p:spPr bwMode="auto">
          <a:xfrm rot="16200000" flipV="1">
            <a:off x="2082959" y="2876391"/>
            <a:ext cx="266700" cy="617538"/>
          </a:xfrm>
          <a:prstGeom prst="leftBrace">
            <a:avLst>
              <a:gd name="adj1" fmla="val 19296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AutoShape 4" descr="Light vertical"/>
          <p:cNvSpPr>
            <a:spLocks/>
          </p:cNvSpPr>
          <p:nvPr/>
        </p:nvSpPr>
        <p:spPr bwMode="auto">
          <a:xfrm rot="16200000" flipV="1">
            <a:off x="6878955" y="1332865"/>
            <a:ext cx="232410" cy="3688080"/>
          </a:xfrm>
          <a:prstGeom prst="leftBrace">
            <a:avLst>
              <a:gd name="adj1" fmla="val 112698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 descr="Light vertical"/>
          <p:cNvSpPr txBox="1">
            <a:spLocks noChangeArrowheads="1"/>
          </p:cNvSpPr>
          <p:nvPr/>
        </p:nvSpPr>
        <p:spPr bwMode="auto">
          <a:xfrm>
            <a:off x="1699578" y="3304223"/>
            <a:ext cx="9763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Helvetica" pitchFamily="34" charset="0"/>
              </a:rPr>
              <a:t>Cold FPA</a:t>
            </a:r>
          </a:p>
        </p:txBody>
      </p:sp>
      <p:sp>
        <p:nvSpPr>
          <p:cNvPr id="11270" name="Text Box 6" descr="Light vertical"/>
          <p:cNvSpPr txBox="1">
            <a:spLocks noChangeArrowheads="1"/>
          </p:cNvSpPr>
          <p:nvPr/>
        </p:nvSpPr>
        <p:spPr bwMode="auto">
          <a:xfrm>
            <a:off x="6413500" y="3293110"/>
            <a:ext cx="9763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Helvetica" pitchFamily="34" charset="0"/>
              </a:rPr>
              <a:t>Cold FPA</a:t>
            </a:r>
          </a:p>
        </p:txBody>
      </p:sp>
      <p:sp>
        <p:nvSpPr>
          <p:cNvPr id="11271" name="Text Box 7" descr="Light vertical"/>
          <p:cNvSpPr txBox="1">
            <a:spLocks noChangeArrowheads="1"/>
          </p:cNvSpPr>
          <p:nvPr/>
        </p:nvSpPr>
        <p:spPr bwMode="auto">
          <a:xfrm>
            <a:off x="995363" y="2553335"/>
            <a:ext cx="7124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3300"/>
                </a:solidFill>
                <a:latin typeface="Helvetica" pitchFamily="34" charset="0"/>
              </a:rPr>
              <a:t>A known problem between bands on Cold FPA and bands on warm FPA</a:t>
            </a:r>
          </a:p>
        </p:txBody>
      </p:sp>
      <p:pic>
        <p:nvPicPr>
          <p:cNvPr id="11" name="Picture 10" descr="aqua_annual_bbr_track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30" y="3403646"/>
            <a:ext cx="8961339" cy="3428907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29625" y="6503988"/>
            <a:ext cx="6127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 b="1" i="1" dirty="0">
                <a:solidFill>
                  <a:srgbClr val="0000CC"/>
                </a:solidFill>
                <a:latin typeface="Times" pitchFamily="18" charset="0"/>
              </a:rPr>
              <a:t>Page </a:t>
            </a:r>
            <a:fld id="{FF0EFBD5-BA8A-457E-8E99-694B3E89F20B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 eaLnBrk="0" hangingPunct="0"/>
              <a:t>63</a:t>
            </a:fld>
            <a:endParaRPr lang="en-US" sz="1200" b="1" i="1" dirty="0">
              <a:solidFill>
                <a:srgbClr val="0000CC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Light vertic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25" y="5743575"/>
            <a:ext cx="1247775" cy="1114425"/>
          </a:xfrm>
          <a:noFill/>
          <a:ln w="12700">
            <a:miter lim="800000"/>
            <a:headEnd/>
            <a:tailEnd/>
          </a:ln>
        </p:spPr>
      </p:pic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28600" y="1630363"/>
            <a:ext cx="8545513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Collection 6 QA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Backup Slides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 MODIS Characterization Support Team (MCST) </a:t>
            </a:r>
            <a:br>
              <a:rPr lang="en-US" i="1" dirty="0">
                <a:latin typeface="Times New Roman" pitchFamily="18" charset="0"/>
                <a:cs typeface="Times New Roman" pitchFamily="18" charset="0"/>
              </a:rPr>
            </a:b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511425" y="6273800"/>
            <a:ext cx="43021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MCST Workshop at MST Meeting (</a:t>
            </a:r>
            <a:r>
              <a:rPr lang="en-US" sz="14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17, </a:t>
            </a:r>
            <a:r>
              <a:rPr lang="en-US" sz="1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2011)</a:t>
            </a:r>
            <a:endParaRPr lang="en-US" sz="8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8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861050"/>
            <a:ext cx="12573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Fill Values replace Interpolation in L1B for Inoperable Detectors</a:t>
            </a:r>
          </a:p>
          <a:p>
            <a:pPr lvl="1" eaLnBrk="1" hangingPunct="1"/>
            <a:r>
              <a:rPr lang="en-US" smtClean="0"/>
              <a:t>Code change needed</a:t>
            </a:r>
          </a:p>
          <a:p>
            <a:pPr eaLnBrk="1" hangingPunct="1"/>
            <a:r>
              <a:rPr lang="en-US" smtClean="0"/>
              <a:t>Subframe level QA flags</a:t>
            </a:r>
          </a:p>
          <a:p>
            <a:pPr lvl="1" eaLnBrk="1" hangingPunct="1"/>
            <a:r>
              <a:rPr lang="en-US" smtClean="0"/>
              <a:t>Code change needed</a:t>
            </a:r>
          </a:p>
          <a:p>
            <a:pPr lvl="1" eaLnBrk="1" hangingPunct="1"/>
            <a:r>
              <a:rPr lang="en-US" smtClean="0"/>
              <a:t>New QA LUT</a:t>
            </a:r>
          </a:p>
        </p:txBody>
      </p:sp>
      <p:sp>
        <p:nvSpPr>
          <p:cNvPr id="1208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QA C6 Improvements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MODIS Science Team Meeting – Calibration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45D63036-5C05-4266-887C-79825C945610}" type="slidenum">
              <a:rPr lang="en-US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2" descr="V5_V6_Comp_Band29_Terr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2895600"/>
            <a:ext cx="76485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C5: Inoperable detectors filled with interpolated value from adjacent detectors</a:t>
            </a:r>
          </a:p>
          <a:p>
            <a:pPr eaLnBrk="1" hangingPunct="1"/>
            <a:r>
              <a:rPr lang="en-US" sz="2400" dirty="0" smtClean="0"/>
              <a:t>C6: Science Team request to have no interpolation, explicit fill value for inoperable detectors</a:t>
            </a:r>
          </a:p>
        </p:txBody>
      </p:sp>
      <p:sp>
        <p:nvSpPr>
          <p:cNvPr id="12186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QA C6 LUT – Fill </a:t>
            </a:r>
            <a:r>
              <a:rPr lang="en-US" dirty="0" err="1" smtClean="0"/>
              <a:t>vs</a:t>
            </a:r>
            <a:r>
              <a:rPr lang="en-US" dirty="0" smtClean="0"/>
              <a:t> Interpolation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MODIS Science Team Meeting – Calibration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0" y="6172200"/>
            <a:ext cx="15017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Arial" charset="0"/>
              </a:rPr>
              <a:t>Terra Band 29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3CD5186-9F37-4E0A-BC6E-1B381326121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121864" name="Text Box 6"/>
          <p:cNvSpPr txBox="1">
            <a:spLocks noChangeArrowheads="1"/>
          </p:cNvSpPr>
          <p:nvPr/>
        </p:nvSpPr>
        <p:spPr bwMode="auto">
          <a:xfrm>
            <a:off x="1828800" y="29972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Collection 5</a:t>
            </a:r>
          </a:p>
        </p:txBody>
      </p:sp>
      <p:sp>
        <p:nvSpPr>
          <p:cNvPr id="121865" name="Text Box 6"/>
          <p:cNvSpPr txBox="1">
            <a:spLocks noChangeArrowheads="1"/>
          </p:cNvSpPr>
          <p:nvPr/>
        </p:nvSpPr>
        <p:spPr bwMode="auto">
          <a:xfrm>
            <a:off x="5943600" y="29718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Collection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C5: QA flags only on detector level</a:t>
            </a:r>
          </a:p>
          <a:p>
            <a:pPr eaLnBrk="1" hangingPunct="1"/>
            <a:r>
              <a:rPr lang="en-US" dirty="0" smtClean="0"/>
              <a:t>C6: L1B code change implemented to allow QA flags at </a:t>
            </a:r>
            <a:r>
              <a:rPr lang="en-US" dirty="0" err="1" smtClean="0"/>
              <a:t>subframe</a:t>
            </a:r>
            <a:r>
              <a:rPr lang="en-US" dirty="0" smtClean="0"/>
              <a:t> level.</a:t>
            </a:r>
          </a:p>
          <a:p>
            <a:pPr lvl="1" eaLnBrk="1" hangingPunct="1"/>
            <a:r>
              <a:rPr lang="en-US" dirty="0" smtClean="0"/>
              <a:t>New QA LUT</a:t>
            </a:r>
          </a:p>
          <a:p>
            <a:pPr lvl="1" eaLnBrk="1" hangingPunct="1"/>
            <a:r>
              <a:rPr lang="en-US" dirty="0" smtClean="0"/>
              <a:t>Terra Band 2 Detectors 29 &amp; 30 </a:t>
            </a:r>
            <a:r>
              <a:rPr lang="en-US" dirty="0" err="1" smtClean="0"/>
              <a:t>Subframe</a:t>
            </a:r>
            <a:r>
              <a:rPr lang="en-US" dirty="0" smtClean="0"/>
              <a:t> 1 flagged as ‘Noisy’ for V6 (known crosstalk issue)</a:t>
            </a:r>
          </a:p>
        </p:txBody>
      </p:sp>
      <p:sp>
        <p:nvSpPr>
          <p:cNvPr id="1228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QA C6 LUT – </a:t>
            </a:r>
            <a:r>
              <a:rPr lang="en-US" dirty="0" err="1" smtClean="0"/>
              <a:t>Subframe</a:t>
            </a:r>
            <a:r>
              <a:rPr lang="en-US" dirty="0" smtClean="0"/>
              <a:t> Flags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MODIS Science Team Meeting – Calibration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CFCA574-8B3C-490A-B01F-645374834C17}" type="slidenum">
              <a:rPr lang="en-US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Sector Rotation Timing Fix</a:t>
            </a:r>
          </a:p>
          <a:p>
            <a:pPr lvl="1" eaLnBrk="1" hangingPunct="1"/>
            <a:r>
              <a:rPr lang="en-US" dirty="0" smtClean="0"/>
              <a:t>Anomaly in TEB data during certain sector rotation events (lunar calibrations) </a:t>
            </a:r>
          </a:p>
        </p:txBody>
      </p:sp>
      <p:sp>
        <p:nvSpPr>
          <p:cNvPr id="1239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C6 L1B Code Change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MODIS Science Team Meeting – Calibration</a:t>
            </a:r>
            <a:endParaRPr lang="en-US"/>
          </a:p>
        </p:txBody>
      </p:sp>
      <p:pic>
        <p:nvPicPr>
          <p:cNvPr id="123909" name="Picture 12" descr="B20.MYD021KM.A2008343.2235.005.2009362180126.icon.jpg"/>
          <p:cNvPicPr>
            <a:picLocks noChangeAspect="1"/>
          </p:cNvPicPr>
          <p:nvPr/>
        </p:nvPicPr>
        <p:blipFill>
          <a:blip r:embed="rId2" cstate="print"/>
          <a:srcRect b="40599"/>
          <a:stretch>
            <a:fillRect/>
          </a:stretch>
        </p:blipFill>
        <p:spPr bwMode="auto">
          <a:xfrm>
            <a:off x="1866900" y="3200400"/>
            <a:ext cx="300990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3910" name="Picture 6" descr="B20.MYD021KM.A2008343.2235.006.2009364201724.icon.jpg"/>
          <p:cNvPicPr>
            <a:picLocks noChangeAspect="1"/>
          </p:cNvPicPr>
          <p:nvPr/>
        </p:nvPicPr>
        <p:blipFill>
          <a:blip r:embed="rId3" cstate="print"/>
          <a:srcRect b="38614"/>
          <a:stretch>
            <a:fillRect/>
          </a:stretch>
        </p:blipFill>
        <p:spPr bwMode="auto">
          <a:xfrm>
            <a:off x="5194300" y="3200400"/>
            <a:ext cx="2938463" cy="269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90800" y="5410200"/>
            <a:ext cx="1371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cs typeface="Arial" charset="0"/>
              </a:rPr>
              <a:t>Collection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5421313"/>
            <a:ext cx="1371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cs typeface="Arial" charset="0"/>
              </a:rPr>
              <a:t>Collection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6096000"/>
            <a:ext cx="2514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Plots courtesy of S.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Devadiga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4114800"/>
            <a:ext cx="16002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cs typeface="Arial" charset="0"/>
              </a:rPr>
              <a:t>Anomaly causes artificially high radiance band immediately before sector rotation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1600200" y="4267200"/>
            <a:ext cx="228600" cy="914400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06EF632F-1E95-431C-9E85-0D862C12C280}" type="slidenum">
              <a:rPr lang="en-US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C6 L1B Code Change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MODIS Science Team Meeting – Calibration</a:t>
            </a:r>
            <a:endParaRPr lang="en-US"/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1752600" y="1657350"/>
            <a:ext cx="609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  <a:cs typeface="Arial" charset="0"/>
              </a:rPr>
              <a:t>Fire Granule MYD14.A2008343.2235</a:t>
            </a:r>
          </a:p>
        </p:txBody>
      </p:sp>
      <p:pic>
        <p:nvPicPr>
          <p:cNvPr id="124933" name="Picture 8" descr="MYD14.A2008343.2235.005.2008344181017.icon.gif"/>
          <p:cNvPicPr>
            <a:picLocks noChangeAspect="1"/>
          </p:cNvPicPr>
          <p:nvPr/>
        </p:nvPicPr>
        <p:blipFill>
          <a:blip r:embed="rId2" cstate="print"/>
          <a:srcRect b="44501"/>
          <a:stretch>
            <a:fillRect/>
          </a:stretch>
        </p:blipFill>
        <p:spPr bwMode="auto">
          <a:xfrm>
            <a:off x="990600" y="2133600"/>
            <a:ext cx="340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9" descr="MYD14.A2008343.2235.005.2009365141641.icon.gif"/>
          <p:cNvPicPr>
            <a:picLocks noChangeAspect="1"/>
          </p:cNvPicPr>
          <p:nvPr/>
        </p:nvPicPr>
        <p:blipFill>
          <a:blip r:embed="rId3" cstate="print"/>
          <a:srcRect b="44501"/>
          <a:stretch>
            <a:fillRect/>
          </a:stretch>
        </p:blipFill>
        <p:spPr bwMode="auto">
          <a:xfrm>
            <a:off x="4800600" y="2133600"/>
            <a:ext cx="340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5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C5 Fire Product using C5 L1B</a:t>
            </a:r>
          </a:p>
        </p:txBody>
      </p:sp>
      <p:sp>
        <p:nvSpPr>
          <p:cNvPr id="124936" name="TextBox 11"/>
          <p:cNvSpPr txBox="1">
            <a:spLocks noChangeArrowheads="1"/>
          </p:cNvSpPr>
          <p:nvPr/>
        </p:nvSpPr>
        <p:spPr bwMode="auto">
          <a:xfrm>
            <a:off x="4724400" y="50292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C5 Fire Product using C6 L1B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6096000"/>
            <a:ext cx="2514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Plots courtesy of S.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Devadiga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3A7253D2-AF23-4346-B756-DC3B0FD81EE9}" type="slidenum">
              <a:rPr lang="en-US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27" name="Rectangle 9"/>
          <p:cNvSpPr>
            <a:spLocks noChangeArrowheads="1"/>
          </p:cNvSpPr>
          <p:nvPr/>
        </p:nvSpPr>
        <p:spPr bwMode="auto">
          <a:xfrm>
            <a:off x="1316038" y="88900"/>
            <a:ext cx="65468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SDSM for SD Degradation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8229" name="Picture 13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5" y="4833938"/>
            <a:ext cx="4216400" cy="1858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823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4188" y="1370013"/>
            <a:ext cx="4811712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31" name="Picture 15" descr="Light vert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150" y="1579563"/>
            <a:ext cx="4362450" cy="3297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478224" name="Object 16"/>
          <p:cNvGraphicFramePr>
            <a:graphicFrameLocks noChangeAspect="1"/>
          </p:cNvGraphicFramePr>
          <p:nvPr/>
        </p:nvGraphicFramePr>
        <p:xfrm>
          <a:off x="2308225" y="5507038"/>
          <a:ext cx="2444750" cy="804862"/>
        </p:xfrm>
        <a:graphic>
          <a:graphicData uri="http://schemas.openxmlformats.org/presentationml/2006/ole">
            <p:oleObj spid="_x0000_s310274" name="Equation" r:id="rId6" imgW="1968500" imgH="647700" progId="">
              <p:embed/>
            </p:oleObj>
          </a:graphicData>
        </a:graphic>
      </p:graphicFrame>
      <p:graphicFrame>
        <p:nvGraphicFramePr>
          <p:cNvPr id="478225" name="Object 17"/>
          <p:cNvGraphicFramePr>
            <a:graphicFrameLocks noChangeAspect="1"/>
          </p:cNvGraphicFramePr>
          <p:nvPr/>
        </p:nvGraphicFramePr>
        <p:xfrm>
          <a:off x="184150" y="5613400"/>
          <a:ext cx="1101725" cy="534988"/>
        </p:xfrm>
        <a:graphic>
          <a:graphicData uri="http://schemas.openxmlformats.org/presentationml/2006/ole">
            <p:oleObj spid="_x0000_s310275" name="Equation" r:id="rId7" imgW="1003300" imgH="482600" progId="">
              <p:embed/>
            </p:oleObj>
          </a:graphicData>
        </a:graphic>
      </p:graphicFrame>
      <p:sp>
        <p:nvSpPr>
          <p:cNvPr id="478232" name="Text Box 18" descr="Light vertical"/>
          <p:cNvSpPr txBox="1">
            <a:spLocks noChangeArrowheads="1"/>
          </p:cNvSpPr>
          <p:nvPr/>
        </p:nvSpPr>
        <p:spPr bwMode="auto">
          <a:xfrm>
            <a:off x="5627688" y="3275013"/>
            <a:ext cx="3054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>
                <a:latin typeface="Times" pitchFamily="18" charset="0"/>
              </a:rPr>
              <a:t>(Leland and Arecchi, 1995, SPIE, 2475, 384)</a:t>
            </a:r>
          </a:p>
        </p:txBody>
      </p:sp>
      <p:sp>
        <p:nvSpPr>
          <p:cNvPr id="478233" name="AutoShape 19"/>
          <p:cNvSpPr>
            <a:spLocks noChangeArrowheads="1"/>
          </p:cNvSpPr>
          <p:nvPr/>
        </p:nvSpPr>
        <p:spPr bwMode="auto">
          <a:xfrm flipH="1">
            <a:off x="1509713" y="5791200"/>
            <a:ext cx="571500" cy="260350"/>
          </a:xfrm>
          <a:prstGeom prst="leftArrow">
            <a:avLst>
              <a:gd name="adj1" fmla="val 50000"/>
              <a:gd name="adj2" fmla="val 54878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endParaRPr lang="en-US"/>
          </a:p>
        </p:txBody>
      </p:sp>
      <p:sp>
        <p:nvSpPr>
          <p:cNvPr id="478234" name="Text Box 20" descr="Light vertical"/>
          <p:cNvSpPr txBox="1">
            <a:spLocks noChangeArrowheads="1"/>
          </p:cNvSpPr>
          <p:nvPr/>
        </p:nvSpPr>
        <p:spPr bwMode="auto">
          <a:xfrm>
            <a:off x="992188" y="5005973"/>
            <a:ext cx="311014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Normalize to SDSM D9 at 936nm</a:t>
            </a:r>
          </a:p>
        </p:txBody>
      </p:sp>
      <p:sp>
        <p:nvSpPr>
          <p:cNvPr id="478235" name="Text Box 21" descr="Light vertical"/>
          <p:cNvSpPr txBox="1">
            <a:spLocks noChangeArrowheads="1"/>
          </p:cNvSpPr>
          <p:nvPr/>
        </p:nvSpPr>
        <p:spPr bwMode="auto">
          <a:xfrm>
            <a:off x="1579563" y="3871913"/>
            <a:ext cx="2108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SDSM data from Yaw</a:t>
            </a:r>
          </a:p>
        </p:txBody>
      </p:sp>
      <p:sp>
        <p:nvSpPr>
          <p:cNvPr id="478236" name="Text Box 22" descr="Light vertical"/>
          <p:cNvSpPr txBox="1">
            <a:spLocks noChangeArrowheads="1"/>
          </p:cNvSpPr>
          <p:nvPr/>
        </p:nvSpPr>
        <p:spPr bwMode="auto">
          <a:xfrm>
            <a:off x="4997450" y="4098925"/>
            <a:ext cx="4108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Terra MODIS SDSM D9 show no obvious degradation from over five years’ on-orbit trending (observations)  </a:t>
            </a:r>
          </a:p>
        </p:txBody>
      </p:sp>
      <p:sp>
        <p:nvSpPr>
          <p:cNvPr id="478237" name="Text Box 23" descr="Light vertical"/>
          <p:cNvSpPr txBox="1">
            <a:spLocks noChangeArrowheads="1"/>
          </p:cNvSpPr>
          <p:nvPr/>
        </p:nvSpPr>
        <p:spPr bwMode="auto">
          <a:xfrm>
            <a:off x="5718175" y="5899150"/>
            <a:ext cx="29638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Blue: open mode; </a:t>
            </a:r>
            <a:r>
              <a:rPr lang="en-US" sz="1400" b="1" dirty="0">
                <a:solidFill>
                  <a:srgbClr val="23DB30"/>
                </a:solidFill>
                <a:latin typeface="Times New Roman" pitchFamily="18" charset="0"/>
                <a:cs typeface="Times New Roman" pitchFamily="18" charset="0"/>
              </a:rPr>
              <a:t>Green: close mode</a:t>
            </a:r>
          </a:p>
        </p:txBody>
      </p:sp>
      <p:sp>
        <p:nvSpPr>
          <p:cNvPr id="478238" name="Text Box 2"/>
          <p:cNvSpPr txBox="1">
            <a:spLocks noChangeArrowheads="1"/>
          </p:cNvSpPr>
          <p:nvPr/>
        </p:nvSpPr>
        <p:spPr bwMode="auto">
          <a:xfrm>
            <a:off x="8366125" y="6503988"/>
            <a:ext cx="6889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521F48DF-1256-4073-AFF6-69AAA9AA6D3E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sp>
        <p:nvSpPr>
          <p:cNvPr id="478239" name="Text Box 24" descr="Light vertical"/>
          <p:cNvSpPr txBox="1">
            <a:spLocks noChangeArrowheads="1"/>
          </p:cNvSpPr>
          <p:nvPr/>
        </p:nvSpPr>
        <p:spPr bwMode="auto">
          <a:xfrm>
            <a:off x="2895600" y="924511"/>
            <a:ext cx="328166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Normalize to SDSM D9 is adequate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5"/>
          <p:cNvSpPr>
            <a:spLocks noChangeArrowheads="1"/>
          </p:cNvSpPr>
          <p:nvPr/>
        </p:nvSpPr>
        <p:spPr bwMode="auto">
          <a:xfrm>
            <a:off x="1316038" y="88900"/>
            <a:ext cx="65468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Solar Diffuser BRF Validation (on-orbit)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4356" name="Text Box 9"/>
          <p:cNvSpPr txBox="1">
            <a:spLocks noChangeArrowheads="1"/>
          </p:cNvSpPr>
          <p:nvPr/>
        </p:nvSpPr>
        <p:spPr bwMode="auto">
          <a:xfrm>
            <a:off x="8366125" y="6503988"/>
            <a:ext cx="688975" cy="2746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00" b="1" i="1">
                <a:solidFill>
                  <a:srgbClr val="0000CC"/>
                </a:solidFill>
                <a:latin typeface="Times" pitchFamily="18" charset="0"/>
              </a:rPr>
              <a:t>Page </a:t>
            </a:r>
            <a:fld id="{1CE2C203-F4DA-4C8B-A9A4-EE100A325876}" type="slidenum">
              <a:rPr lang="en-US" sz="1200" b="1" i="1">
                <a:solidFill>
                  <a:srgbClr val="0000CC"/>
                </a:solidFill>
                <a:latin typeface="Times" pitchFamily="18" charset="0"/>
              </a:rPr>
              <a:pPr algn="ctr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n-US" sz="1200" b="1" i="1">
              <a:solidFill>
                <a:srgbClr val="0000CC"/>
              </a:solidFill>
              <a:latin typeface="Times" pitchFamily="18" charset="0"/>
            </a:endParaRPr>
          </a:p>
        </p:txBody>
      </p:sp>
      <p:sp>
        <p:nvSpPr>
          <p:cNvPr id="484357" name="Rectangle 10"/>
          <p:cNvSpPr>
            <a:spLocks noChangeArrowheads="1"/>
          </p:cNvSpPr>
          <p:nvPr/>
        </p:nvSpPr>
        <p:spPr bwMode="auto">
          <a:xfrm>
            <a:off x="5140325" y="1471613"/>
            <a:ext cx="40036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4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Terra MODIS B3 BRF</a:t>
            </a:r>
            <a:br>
              <a:rPr lang="en-US" sz="14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fitting (solid line); on-orbit data (symbols)</a:t>
            </a:r>
          </a:p>
        </p:txBody>
      </p:sp>
      <p:pic>
        <p:nvPicPr>
          <p:cNvPr id="484358" name="Picture 11" descr="Light verti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050" y="1990725"/>
            <a:ext cx="4330700" cy="3090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4359" name="Rectangle 12" descr="Light vertical"/>
          <p:cNvSpPr>
            <a:spLocks noChangeArrowheads="1"/>
          </p:cNvSpPr>
          <p:nvPr/>
        </p:nvSpPr>
        <p:spPr bwMode="auto">
          <a:xfrm>
            <a:off x="104775" y="1471613"/>
            <a:ext cx="4613275" cy="4360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Tx/>
              <a:buSzPct val="100000"/>
              <a:buFontTx/>
              <a:buChar char="–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On-orbit BRF validation performed (yaw maneuvers)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Tx/>
              <a:buSzPct val="100000"/>
              <a:buFontTx/>
              <a:buChar char="–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Bands 1-4 and 17-19 used to validate the BRF (bands 8-16 saturate without SD screen, SWIR bands have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xtalk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Tx/>
              <a:buSzPct val="100000"/>
              <a:buFontTx/>
              <a:buChar char="–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Pre-launch BRF curves used to fit the observations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Tx/>
              <a:buSzPct val="100000"/>
              <a:buFontTx/>
              <a:buChar char="–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Measurements (Terra MODIS) agree with pre-launch values to within ±0.25%* (consistency checked among different detectors within a band; * B2 min/max difference is -0.22%/0.41%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Tx/>
              <a:buSzPct val="100000"/>
              <a:buFontTx/>
              <a:buChar char="–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Pre-launch BRF is used in the m1 calculation</a:t>
            </a:r>
          </a:p>
        </p:txBody>
      </p:sp>
      <p:pic>
        <p:nvPicPr>
          <p:cNvPr id="484360" name="Picture 13" descr="Light 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233988"/>
            <a:ext cx="2644775" cy="1306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raD9_v6v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41" y="1595628"/>
            <a:ext cx="8697659" cy="3662172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16038" y="88900"/>
            <a:ext cx="6546850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Terra D9 Degradation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1166</Words>
  <Application>Microsoft Office PowerPoint</Application>
  <PresentationFormat>On-screen Show (4:3)</PresentationFormat>
  <Paragraphs>331</Paragraphs>
  <Slides>69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Default Design</vt:lpstr>
      <vt:lpstr>Equation</vt:lpstr>
      <vt:lpstr>MODIS Calibration Workshop  Backup Slides</vt:lpstr>
      <vt:lpstr>Backup Table of Contents</vt:lpstr>
      <vt:lpstr>Slide 3</vt:lpstr>
      <vt:lpstr>Slide 4</vt:lpstr>
      <vt:lpstr>Slide 5</vt:lpstr>
      <vt:lpstr>MODIS RSB Calibration Using SD/SDSM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QA C6 Improvements</vt:lpstr>
      <vt:lpstr>QA C6 LUT – Fill vs Interpolation</vt:lpstr>
      <vt:lpstr>QA C6 LUT – Subframe Flags</vt:lpstr>
      <vt:lpstr>C6 L1B Code Change </vt:lpstr>
      <vt:lpstr>C6 L1B Code Change</vt:lpstr>
    </vt:vector>
  </TitlesOfParts>
  <Company>SSAI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Calibration Workshop</dc:title>
  <dc:creator>Brian Wenny</dc:creator>
  <cp:lastModifiedBy>Brian Wenny</cp:lastModifiedBy>
  <cp:revision>255</cp:revision>
  <dcterms:created xsi:type="dcterms:W3CDTF">2008-05-09T17:02:41Z</dcterms:created>
  <dcterms:modified xsi:type="dcterms:W3CDTF">2011-05-17T03:49:43Z</dcterms:modified>
</cp:coreProperties>
</file>