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4" r:id="rId8"/>
    <p:sldId id="265" r:id="rId9"/>
    <p:sldId id="262" r:id="rId10"/>
    <p:sldId id="263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6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A0E7C-F99B-E143-8171-17AB2C362E3B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5D4F1-B7EE-4547-A782-042AAF173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F2A33-054B-194B-9C61-CE7C504A1681}" type="datetimeFigureOut">
              <a:rPr lang="en-US" smtClean="0"/>
              <a:pPr/>
              <a:t>5/19/11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9007B-58C0-124B-B01A-84FDAD4B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007B-58C0-124B-B01A-84FDAD4B9B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007B-58C0-124B-B01A-84FDAD4B9B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007B-58C0-124B-B01A-84FDAD4B9B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007B-58C0-124B-B01A-84FDAD4B9B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007B-58C0-124B-B01A-84FDAD4B9B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007B-58C0-124B-B01A-84FDAD4B9B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007B-58C0-124B-B01A-84FDAD4B9B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Black:</a:t>
            </a:r>
            <a:r>
              <a:rPr lang="en-US" baseline="0" dirty="0" smtClean="0"/>
              <a:t> In situ spectrum    Red: GSM without fluorescence bands         Green: GSM </a:t>
            </a:r>
            <a:r>
              <a:rPr lang="en-US" baseline="0" dirty="0" err="1" smtClean="0"/>
              <a:t>w</a:t>
            </a:r>
            <a:r>
              <a:rPr lang="en-US" baseline="0" dirty="0" smtClean="0"/>
              <a:t>/ fluorescence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007B-58C0-124B-B01A-84FDAD4B9B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71BC0-56F5-704B-895E-916DBA824F00}" type="slidenum">
              <a:rPr lang="en-US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ADCB-F2E7-CB4C-AD84-24784BD93C3E}" type="datetime1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33F66-DCB9-7C44-A2FD-7E6F9329A1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MODIS STM - May 18-20,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E598-5E1C-E348-8932-F91DEEDF8102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STM - May 18-20,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3F66-DCB9-7C44-A2FD-7E6F9329A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2EF-75AB-B646-98EE-C8B2E9E03ADF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STM - May 18-20,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3F66-DCB9-7C44-A2FD-7E6F9329A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76E2-7577-8645-B199-3BD7F35090AB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STM - May 18-20,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3F66-DCB9-7C44-A2FD-7E6F9329A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5B9D-C48E-B848-B00F-2C0AA7708752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STM - May 18-20,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3F66-DCB9-7C44-A2FD-7E6F9329A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6CD2-E8C5-684E-A750-7B5D710705DD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STM - May 18-20,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3F66-DCB9-7C44-A2FD-7E6F9329A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3EA2-C8DD-E14E-A442-15FE27B3FEF2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STM - May 18-20,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3F66-DCB9-7C44-A2FD-7E6F9329A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DC0A-5850-D04D-857E-81C37532E4F5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STM - May 18-20,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3F66-DCB9-7C44-A2FD-7E6F9329A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5AA-626D-0445-935D-7EE66870EEE5}" type="datetime1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33F66-DCB9-7C44-A2FD-7E6F9329A1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MODIS STM - May 18-20,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909B-CABE-C241-A2D2-99722B8DBAEF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STM - May 18-20,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3F66-DCB9-7C44-A2FD-7E6F9329A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7BB0-019D-9C47-8CCD-9C63B4F6FF90}" type="datetime1">
              <a:rPr lang="en-US" smtClean="0"/>
              <a:pPr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STM - May 18-20,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3F66-DCB9-7C44-A2FD-7E6F9329A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97FE-BEAA-4E4F-91EE-7AC9CF2517AC}" type="datetime1">
              <a:rPr lang="en-US" smtClean="0"/>
              <a:pPr/>
              <a:t>5/19/11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MODIS STM - May 18-20,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33F66-DCB9-7C44-A2FD-7E6F9329A1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13.pdf"/><Relationship Id="rId6" Type="http://schemas.openxmlformats.org/officeDocument/2006/relationships/image" Target="../media/image14.png"/><Relationship Id="rId7" Type="http://schemas.openxmlformats.org/officeDocument/2006/relationships/image" Target="../media/image15.pdf"/><Relationship Id="rId8" Type="http://schemas.openxmlformats.org/officeDocument/2006/relationships/image" Target="../media/image16.png"/><Relationship Id="rId9" Type="http://schemas.openxmlformats.org/officeDocument/2006/relationships/image" Target="../media/image17.pdf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4727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From UV to fluorescence,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a </a:t>
            </a:r>
            <a:r>
              <a:rPr lang="en-US" sz="3600" b="1" dirty="0"/>
              <a:t>semi-analytical ocean color model for MODIS and beyond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30368"/>
            <a:ext cx="6400800" cy="1144168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Stéphane</a:t>
            </a:r>
            <a:r>
              <a:rPr lang="en-US" sz="1800" dirty="0" smtClean="0"/>
              <a:t> </a:t>
            </a:r>
            <a:r>
              <a:rPr lang="en-US" sz="1800" dirty="0" err="1" smtClean="0"/>
              <a:t>Maritorena</a:t>
            </a:r>
            <a:r>
              <a:rPr lang="en-US" sz="1800" dirty="0" smtClean="0"/>
              <a:t> &amp; Dave Siegel</a:t>
            </a:r>
          </a:p>
          <a:p>
            <a:r>
              <a:rPr lang="en-US" sz="1800" dirty="0" smtClean="0"/>
              <a:t>Earth Research Institute</a:t>
            </a:r>
          </a:p>
          <a:p>
            <a:r>
              <a:rPr lang="en-US" sz="1800" dirty="0" smtClean="0"/>
              <a:t>University of California, Santa Barbara</a:t>
            </a:r>
            <a:endParaRPr lang="en-US" sz="1800" dirty="0"/>
          </a:p>
        </p:txBody>
      </p:sp>
      <p:pic>
        <p:nvPicPr>
          <p:cNvPr id="4" name="Picture 3" descr="eri_logo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08" y="5736386"/>
            <a:ext cx="1445895" cy="840105"/>
          </a:xfrm>
          <a:prstGeom prst="rect">
            <a:avLst/>
          </a:prstGeom>
        </p:spPr>
      </p:pic>
      <p:pic>
        <p:nvPicPr>
          <p:cNvPr id="5" name="Picture 18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" y="5736386"/>
            <a:ext cx="164592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200864"/>
            <a:ext cx="13430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9_merged_d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11" y="1124901"/>
            <a:ext cx="4783822" cy="4539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0" y="247134"/>
            <a:ext cx="60995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Error budget (input, model, output)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53310" y="5777468"/>
            <a:ext cx="242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Maritorena et al.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55371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Apply the new model to MODIS data</a:t>
            </a:r>
            <a:endParaRPr lang="en-US" sz="2800" dirty="0"/>
          </a:p>
        </p:txBody>
      </p:sp>
      <p:pic>
        <p:nvPicPr>
          <p:cNvPr id="4" name="Picture 3" descr="A20110012011008.L3m_8D_FLH_nflh_9k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460500"/>
            <a:ext cx="7680960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400" y="1193800"/>
            <a:ext cx="6121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/>
              <a:t>Summary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Expand GSM in the UV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Add a Fluorescence module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Update parameterization in some components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Make the model “wavebands flexible”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Uncertainty budget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Apply to MODIS data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6992"/>
            <a:ext cx="8229600" cy="3281731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Clr>
                <a:srgbClr val="3366FF"/>
              </a:buClr>
              <a:buSzPct val="90000"/>
              <a:buFont typeface="Wingdings" charset="2"/>
              <a:buChar char=""/>
            </a:pPr>
            <a:r>
              <a:rPr lang="en-US" sz="2400" dirty="0" smtClean="0"/>
              <a:t>- </a:t>
            </a:r>
            <a:r>
              <a:rPr lang="en-US" sz="2400" dirty="0"/>
              <a:t>Develop</a:t>
            </a:r>
            <a:r>
              <a:rPr lang="en-US" sz="2400" dirty="0" smtClean="0"/>
              <a:t> a </a:t>
            </a:r>
            <a:r>
              <a:rPr lang="en-US" sz="2400" dirty="0"/>
              <a:t>fluorescence </a:t>
            </a:r>
            <a:r>
              <a:rPr lang="en-US" sz="2400" dirty="0" smtClean="0"/>
              <a:t>module</a:t>
            </a:r>
          </a:p>
          <a:p>
            <a:pPr marL="457200" indent="-457200">
              <a:spcAft>
                <a:spcPts val="600"/>
              </a:spcAft>
              <a:buClr>
                <a:srgbClr val="3366FF"/>
              </a:buClr>
              <a:buSzPct val="90000"/>
              <a:buFont typeface="Wingdings" charset="2"/>
              <a:buChar char=""/>
            </a:pPr>
            <a:r>
              <a:rPr lang="en-US" sz="2400" dirty="0" smtClean="0"/>
              <a:t>- </a:t>
            </a:r>
            <a:r>
              <a:rPr lang="en-US" sz="2400" dirty="0"/>
              <a:t>Investigate and add a UV </a:t>
            </a:r>
            <a:r>
              <a:rPr lang="en-US" sz="2400" dirty="0" smtClean="0"/>
              <a:t>component</a:t>
            </a:r>
          </a:p>
          <a:p>
            <a:pPr marL="457200" indent="-457200">
              <a:spcAft>
                <a:spcPts val="600"/>
              </a:spcAft>
              <a:buClr>
                <a:srgbClr val="3366FF"/>
              </a:buClr>
              <a:buSzPct val="90000"/>
              <a:buFont typeface="Wingdings" charset="2"/>
              <a:buChar char=""/>
            </a:pPr>
            <a:r>
              <a:rPr lang="en-US" sz="2400" dirty="0" smtClean="0"/>
              <a:t>- </a:t>
            </a:r>
            <a:r>
              <a:rPr lang="en-US" sz="2400" dirty="0"/>
              <a:t>Make the GSM model </a:t>
            </a:r>
            <a:r>
              <a:rPr lang="en-US" sz="2400" dirty="0" err="1"/>
              <a:t>hyperspectral</a:t>
            </a:r>
            <a:r>
              <a:rPr lang="en-US" sz="2400" dirty="0"/>
              <a:t> and adaptable to multispectral sensors like </a:t>
            </a:r>
            <a:r>
              <a:rPr lang="en-US" sz="2400" dirty="0" smtClean="0"/>
              <a:t>MODIS</a:t>
            </a:r>
          </a:p>
          <a:p>
            <a:pPr marL="457200" indent="-457200">
              <a:spcAft>
                <a:spcPts val="600"/>
              </a:spcAft>
              <a:buClr>
                <a:srgbClr val="3366FF"/>
              </a:buClr>
              <a:buSzPct val="90000"/>
              <a:buFont typeface="Wingdings" charset="2"/>
              <a:buChar char=""/>
            </a:pPr>
            <a:r>
              <a:rPr lang="en-US" sz="2400" dirty="0" smtClean="0"/>
              <a:t>- </a:t>
            </a:r>
            <a:r>
              <a:rPr lang="en-US" sz="2400" dirty="0"/>
              <a:t>Develop a complete end-to-end error budget (inputs, model, outputs)</a:t>
            </a:r>
            <a:r>
              <a:rPr lang="en-US" sz="2400" dirty="0" smtClean="0"/>
              <a:t> </a:t>
            </a:r>
          </a:p>
          <a:p>
            <a:pPr marL="457200" indent="-457200">
              <a:spcAft>
                <a:spcPts val="600"/>
              </a:spcAft>
              <a:buClr>
                <a:srgbClr val="3366FF"/>
              </a:buClr>
              <a:buSzPct val="90000"/>
              <a:buFont typeface="Wingdings" charset="2"/>
              <a:buChar char=""/>
            </a:pPr>
            <a:r>
              <a:rPr lang="en-US" sz="2400" dirty="0" smtClean="0"/>
              <a:t>- </a:t>
            </a:r>
            <a:r>
              <a:rPr lang="en-US" sz="2400" dirty="0"/>
              <a:t>Apply the model and error budget to the MODIS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300" y="812799"/>
            <a:ext cx="793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Objective: 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Add new or improved features to the GSM model</a:t>
            </a:r>
            <a:endParaRPr lang="en-US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95809" y="3426391"/>
            <a:ext cx="3115862" cy="252538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13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Expand GSM into the UV</a:t>
            </a:r>
            <a:endParaRPr lang="en-US" sz="3200" dirty="0"/>
          </a:p>
        </p:txBody>
      </p:sp>
      <p:pic>
        <p:nvPicPr>
          <p:cNvPr id="4" name="Content Placeholder 3" descr="Phyto_abs_uv_Ru_Norm.png"/>
          <p:cNvPicPr>
            <a:picLocks noGrp="1" noChangeAspect="1"/>
          </p:cNvPicPr>
          <p:nvPr>
            <p:ph idx="1"/>
          </p:nvPr>
        </p:nvPicPr>
        <p:blipFill>
          <a:blip r:embed="rId3"/>
          <a:srcRect l="153" r="-2056"/>
          <a:stretch>
            <a:fillRect/>
          </a:stretch>
        </p:blipFill>
        <p:spPr>
          <a:xfrm>
            <a:off x="5140404" y="3194955"/>
            <a:ext cx="3043681" cy="2956363"/>
          </a:xfrm>
        </p:spPr>
      </p:pic>
      <p:sp>
        <p:nvSpPr>
          <p:cNvPr id="5" name="TextBox 4"/>
          <p:cNvSpPr txBox="1"/>
          <p:nvPr/>
        </p:nvSpPr>
        <p:spPr>
          <a:xfrm>
            <a:off x="5672718" y="6296164"/>
            <a:ext cx="2171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Morrison &amp; Nelson (2004)</a:t>
            </a:r>
            <a:endParaRPr lang="en-US" sz="1200" dirty="0"/>
          </a:p>
        </p:txBody>
      </p:sp>
      <p:pic>
        <p:nvPicPr>
          <p:cNvPr id="6" name="Picture 5" descr="ace_asia_compo_abs_uv_vi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25353" t="34631" r="24536" b="33985"/>
              <a:stretch>
                <a:fillRect/>
              </a:stretch>
            </p:blipFill>
          </mc:Choice>
          <mc:Fallback>
            <p:blipFill>
              <a:blip r:embed="rId5"/>
              <a:srcRect l="25353" t="34631" r="24536" b="33985"/>
              <a:stretch>
                <a:fillRect/>
              </a:stretch>
            </p:blipFill>
          </mc:Fallback>
        </mc:AlternateContent>
        <p:spPr>
          <a:xfrm>
            <a:off x="1095808" y="3426391"/>
            <a:ext cx="3115862" cy="2525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193800"/>
            <a:ext cx="8466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²"/>
            </a:pPr>
            <a:r>
              <a:rPr lang="en-US" dirty="0" smtClean="0"/>
              <a:t> 412 nm channel in OC sensors is designed to detect CDOM.</a:t>
            </a:r>
          </a:p>
          <a:p>
            <a:pPr>
              <a:spcAft>
                <a:spcPts val="600"/>
              </a:spcAft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²"/>
            </a:pPr>
            <a:r>
              <a:rPr lang="en-US" dirty="0" smtClean="0"/>
              <a:t> Phytoplankton and CDOM absorption can be of similar magnitude around 412 nm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²"/>
            </a:pPr>
            <a:r>
              <a:rPr lang="en-US" dirty="0" smtClean="0"/>
              <a:t> UV bands have the potential to better separate CDOM and phytoplankton absorption</a:t>
            </a:r>
          </a:p>
          <a:p>
            <a:endParaRPr lang="en-US" dirty="0" smtClean="0"/>
          </a:p>
          <a:p>
            <a:r>
              <a:rPr lang="en-US" dirty="0" smtClean="0"/>
              <a:t>No UV bands in MODIS or VIIRS.   </a:t>
            </a:r>
            <a:r>
              <a:rPr lang="en-US" dirty="0" err="1" smtClean="0"/>
              <a:t>HyspIRI</a:t>
            </a:r>
            <a:r>
              <a:rPr lang="en-US" dirty="0" smtClean="0"/>
              <a:t>, ACE, GEO-CAPE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5142" y="2261025"/>
            <a:ext cx="7004758" cy="26157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65162"/>
          </a:xfrm>
        </p:spPr>
        <p:txBody>
          <a:bodyPr anchor="ctr">
            <a:normAutofit/>
          </a:bodyPr>
          <a:lstStyle/>
          <a:p>
            <a:r>
              <a:rPr lang="en-US" sz="3200" dirty="0" smtClean="0"/>
              <a:t>GSM and UV – Preliminary results</a:t>
            </a:r>
            <a:endParaRPr lang="en-US" sz="3200" dirty="0"/>
          </a:p>
        </p:txBody>
      </p:sp>
      <p:pic>
        <p:nvPicPr>
          <p:cNvPr id="4" name="Content Placeholder 3" descr="new_uv_test_horiz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7511" t="29319" r="5438" b="28613"/>
              <a:stretch>
                <a:fillRect/>
              </a:stretch>
            </p:blipFill>
          </mc:Choice>
          <mc:Fallback>
            <p:blipFill>
              <a:blip r:embed="rId4"/>
              <a:srcRect l="7511" t="29319" r="5438" b="28613"/>
              <a:stretch>
                <a:fillRect/>
              </a:stretch>
            </p:blipFill>
          </mc:Fallback>
        </mc:AlternateContent>
        <p:spPr>
          <a:xfrm>
            <a:off x="1085143" y="2261025"/>
            <a:ext cx="7004758" cy="2615775"/>
          </a:xfrm>
        </p:spPr>
      </p:pic>
      <p:sp>
        <p:nvSpPr>
          <p:cNvPr id="5" name="TextBox 4"/>
          <p:cNvSpPr txBox="1"/>
          <p:nvPr/>
        </p:nvSpPr>
        <p:spPr>
          <a:xfrm>
            <a:off x="457200" y="901700"/>
            <a:ext cx="8229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Synthetic data set created from the </a:t>
            </a:r>
            <a:r>
              <a:rPr lang="en-US" sz="2000" dirty="0" err="1" smtClean="0"/>
              <a:t>SeaBAM</a:t>
            </a:r>
            <a:endParaRPr lang="en-US" sz="20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Inversion using GSM with and without the UV bands (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ph</a:t>
            </a:r>
            <a:r>
              <a:rPr lang="en-US" sz="2000" dirty="0" err="1" smtClean="0"/>
              <a:t>(UV</a:t>
            </a:r>
            <a:r>
              <a:rPr lang="en-US" sz="2000" dirty="0" smtClean="0"/>
              <a:t>) coefficients from a small data set, spectral shape of CDM and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bp</a:t>
            </a:r>
            <a:r>
              <a:rPr lang="en-US" sz="2000" dirty="0" smtClean="0"/>
              <a:t> expanded in the UV)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87400" y="5245100"/>
            <a:ext cx="789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The CDM and CHL retrievals are generally better when the UV is used.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The use of the UV bands does seem to influence the BBP retrievals much.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GSM and UV – The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Put together a large in situ data set with radiometry and </a:t>
            </a:r>
            <a:r>
              <a:rPr lang="en-US" sz="2800" dirty="0" err="1" smtClean="0"/>
              <a:t>IOPs</a:t>
            </a:r>
            <a:r>
              <a:rPr lang="en-US" sz="2800" dirty="0" smtClean="0"/>
              <a:t> in the UV </a:t>
            </a:r>
          </a:p>
          <a:p>
            <a:pPr lvl="2">
              <a:spcAft>
                <a:spcPts val="600"/>
              </a:spcAft>
              <a:buNone/>
            </a:pPr>
            <a:r>
              <a:rPr lang="en-US" dirty="0" err="1" smtClean="0"/>
              <a:t>SeaBASS</a:t>
            </a:r>
            <a:r>
              <a:rPr lang="en-US" dirty="0" smtClean="0"/>
              <a:t>, U.S. CO2 CLIVAR Repeat </a:t>
            </a:r>
            <a:r>
              <a:rPr lang="en-US" dirty="0" err="1" smtClean="0"/>
              <a:t>Hydrography</a:t>
            </a:r>
            <a:r>
              <a:rPr lang="en-US" dirty="0" smtClean="0"/>
              <a:t> project, Bermuda Bio-optical Project (BBOP) and the Plumes &amp; Blooms project.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QC the data set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Seasonality, MAA, </a:t>
            </a:r>
            <a:r>
              <a:rPr lang="en-US" sz="2800" dirty="0" err="1" smtClean="0"/>
              <a:t>photoprotection</a:t>
            </a:r>
            <a:r>
              <a:rPr lang="en-US" sz="2800" dirty="0" smtClean="0"/>
              <a:t> in </a:t>
            </a:r>
            <a:r>
              <a:rPr lang="en-US" sz="2800" dirty="0" err="1" smtClean="0"/>
              <a:t>a</a:t>
            </a:r>
            <a:r>
              <a:rPr lang="en-US" sz="2800" baseline="-25000" dirty="0" err="1" smtClean="0"/>
              <a:t>ph</a:t>
            </a:r>
            <a:r>
              <a:rPr lang="en-US" sz="2800" dirty="0" err="1" smtClean="0"/>
              <a:t>(UV</a:t>
            </a:r>
            <a:r>
              <a:rPr lang="en-US" sz="28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Tune GSM (350-650 nm 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5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GSM and Fluorescence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42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Preliminary tests using the </a:t>
            </a:r>
            <a:r>
              <a:rPr lang="en-US" sz="2000" dirty="0" err="1" smtClean="0"/>
              <a:t>Huot</a:t>
            </a:r>
            <a:r>
              <a:rPr lang="en-US" sz="2000" dirty="0" smtClean="0"/>
              <a:t> et al. (2005, 2007) model</a:t>
            </a:r>
          </a:p>
          <a:p>
            <a:pPr>
              <a:buNone/>
            </a:pP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Uses the strong relationship between fluorescence line height (FLH) and phytoplankton absorption in the blue.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 In the ~620 to 710 nm range, reflectance is parameterized as a "classic", no-fluorescence,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b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ym typeface="Symbol"/>
              </a:rPr>
              <a:t></a:t>
            </a:r>
            <a:r>
              <a:rPr lang="en-US" sz="2000" dirty="0" err="1" smtClean="0"/>
              <a:t>)/a(</a:t>
            </a:r>
            <a:r>
              <a:rPr lang="en-US" sz="2000" dirty="0" err="1" smtClean="0">
                <a:sym typeface="Symbol"/>
              </a:rPr>
              <a:t></a:t>
            </a:r>
            <a:r>
              <a:rPr lang="en-US" sz="2000" dirty="0" smtClean="0"/>
              <a:t>) term + a "fluorescence" term:</a:t>
            </a:r>
          </a:p>
          <a:p>
            <a:pPr algn="ctr">
              <a:spcAft>
                <a:spcPts val="1200"/>
              </a:spcAft>
              <a:buNone/>
            </a:pPr>
            <a:r>
              <a:rPr lang="en-US" sz="2000" dirty="0" smtClean="0"/>
              <a:t>R(</a:t>
            </a:r>
            <a:r>
              <a:rPr lang="en-US" sz="2000" dirty="0" smtClean="0">
                <a:sym typeface="Symbol"/>
              </a:rPr>
              <a:t></a:t>
            </a:r>
            <a:r>
              <a:rPr lang="en-US" sz="2000" dirty="0" smtClean="0"/>
              <a:t>) = </a:t>
            </a:r>
            <a:r>
              <a:rPr lang="en-US" sz="2000" dirty="0" err="1" smtClean="0"/>
              <a:t>f(b</a:t>
            </a:r>
            <a:r>
              <a:rPr lang="en-US" sz="2000" baseline="-25000" dirty="0" err="1" smtClean="0"/>
              <a:t>b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ym typeface="Symbol"/>
              </a:rPr>
              <a:t></a:t>
            </a:r>
            <a:r>
              <a:rPr lang="en-US" sz="2000" dirty="0" err="1" smtClean="0"/>
              <a:t>)/a</a:t>
            </a:r>
            <a:r>
              <a:rPr lang="en-US" sz="2000" dirty="0" err="1" smtClean="0">
                <a:sym typeface="Symbol"/>
              </a:rPr>
              <a:t></a:t>
            </a:r>
            <a:r>
              <a:rPr lang="en-US" sz="2000" dirty="0" smtClean="0"/>
              <a:t>)) + </a:t>
            </a:r>
            <a:r>
              <a:rPr lang="en-US" sz="2000" dirty="0" err="1" smtClean="0"/>
              <a:t>Rf(</a:t>
            </a:r>
            <a:r>
              <a:rPr lang="en-US" sz="2000" dirty="0" err="1" smtClean="0">
                <a:sym typeface="Symbol"/>
              </a:rPr>
              <a:t></a:t>
            </a:r>
            <a:r>
              <a:rPr lang="en-US" sz="20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The fluorescence term is a function of a</a:t>
            </a:r>
            <a:r>
              <a:rPr lang="en-US" sz="2000" baseline="-25000" dirty="0" smtClean="0"/>
              <a:t>ph</a:t>
            </a:r>
            <a:r>
              <a:rPr lang="en-US" sz="2000" dirty="0" smtClean="0"/>
              <a:t>(443), K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(443), the attenuation of the fluorescence signal, </a:t>
            </a:r>
            <a:r>
              <a:rPr lang="en-US" sz="2000" dirty="0" err="1" smtClean="0"/>
              <a:t>kf(</a:t>
            </a:r>
            <a:r>
              <a:rPr lang="en-US" sz="2000" dirty="0" err="1" smtClean="0">
                <a:sym typeface="Symbol"/>
              </a:rPr>
              <a:t></a:t>
            </a:r>
            <a:r>
              <a:rPr lang="en-US" sz="2000" dirty="0" smtClean="0"/>
              <a:t>) and incident irradiance:</a:t>
            </a:r>
          </a:p>
          <a:p>
            <a:pPr algn="ctr">
              <a:spcAft>
                <a:spcPts val="1200"/>
              </a:spcAft>
              <a:buNone/>
            </a:pPr>
            <a:r>
              <a:rPr lang="en-US" sz="2000" dirty="0" err="1" smtClean="0"/>
              <a:t>Rf</a:t>
            </a:r>
            <a:r>
              <a:rPr lang="en-US" sz="2000" dirty="0" smtClean="0"/>
              <a:t> = f(a</a:t>
            </a:r>
            <a:r>
              <a:rPr lang="en-US" sz="2000" baseline="-25000" dirty="0" smtClean="0"/>
              <a:t>ph</a:t>
            </a:r>
            <a:r>
              <a:rPr lang="en-US" sz="2000" dirty="0" smtClean="0"/>
              <a:t>(443), K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(443), </a:t>
            </a:r>
            <a:r>
              <a:rPr lang="en-US" sz="2000" dirty="0" err="1" smtClean="0"/>
              <a:t>kf(</a:t>
            </a:r>
            <a:r>
              <a:rPr lang="en-US" sz="2000" dirty="0" err="1" smtClean="0">
                <a:sym typeface="Symbol"/>
              </a:rPr>
              <a:t></a:t>
            </a:r>
            <a:r>
              <a:rPr lang="en-US" sz="2000" dirty="0" smtClean="0"/>
              <a:t>),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d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sym typeface="Symbol"/>
              </a:rPr>
              <a:t></a:t>
            </a:r>
            <a:r>
              <a:rPr lang="en-US" sz="2000" dirty="0" smtClean="0"/>
              <a:t>))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35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Fluorescence model </a:t>
            </a:r>
            <a:r>
              <a:rPr lang="en-US" sz="2000" dirty="0" smtClean="0"/>
              <a:t>(</a:t>
            </a:r>
            <a:r>
              <a:rPr lang="en-US" sz="2000" dirty="0" err="1" smtClean="0"/>
              <a:t>Huot</a:t>
            </a:r>
            <a:r>
              <a:rPr lang="en-US" sz="2000" dirty="0" smtClean="0"/>
              <a:t> et al., 2007)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986304" y="1417638"/>
          <a:ext cx="6858000" cy="584200"/>
        </p:xfrm>
        <a:graphic>
          <a:graphicData uri="http://schemas.openxmlformats.org/presentationml/2006/ole">
            <p:oleObj spid="_x0000_s23554" name="Equation" r:id="rId4" imgW="7594600" imgH="6477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7434" y="2481205"/>
            <a:ext cx="7851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"/>
                <a:cs typeface="Times"/>
              </a:rPr>
              <a:t>K</a:t>
            </a:r>
            <a:r>
              <a:rPr lang="en-US" sz="1100" baseline="-25000" dirty="0" smtClean="0">
                <a:latin typeface="Times"/>
                <a:cs typeface="Times"/>
              </a:rPr>
              <a:t>d</a:t>
            </a:r>
            <a:r>
              <a:rPr lang="en-US" sz="1100" dirty="0" smtClean="0">
                <a:latin typeface="Times"/>
                <a:cs typeface="Times"/>
              </a:rPr>
              <a:t>(443) = (1+0.005 </a:t>
            </a:r>
            <a:r>
              <a:rPr lang="en-US" sz="1100" dirty="0" err="1" smtClean="0">
                <a:latin typeface="Times"/>
                <a:cs typeface="Times"/>
              </a:rPr>
              <a:t>Θ</a:t>
            </a:r>
            <a:r>
              <a:rPr lang="en-US" sz="1100" baseline="-25000" dirty="0" err="1" smtClean="0">
                <a:latin typeface="Times"/>
                <a:cs typeface="Times"/>
              </a:rPr>
              <a:t>s</a:t>
            </a:r>
            <a:r>
              <a:rPr lang="en-US" sz="1100" dirty="0" smtClean="0">
                <a:latin typeface="Times"/>
                <a:cs typeface="Times"/>
              </a:rPr>
              <a:t>) (a</a:t>
            </a:r>
            <a:r>
              <a:rPr lang="en-US" sz="1100" baseline="-25000" dirty="0" smtClean="0">
                <a:latin typeface="Times"/>
                <a:cs typeface="Times"/>
              </a:rPr>
              <a:t>w</a:t>
            </a:r>
            <a:r>
              <a:rPr lang="en-US" sz="1100" dirty="0" smtClean="0">
                <a:latin typeface="Times"/>
                <a:cs typeface="Times"/>
              </a:rPr>
              <a:t>(443) + a</a:t>
            </a:r>
            <a:r>
              <a:rPr lang="en-US" sz="1100" baseline="-25000" dirty="0" smtClean="0">
                <a:latin typeface="Times"/>
                <a:cs typeface="Times"/>
              </a:rPr>
              <a:t>CDM</a:t>
            </a:r>
            <a:r>
              <a:rPr lang="en-US" sz="1100" dirty="0" smtClean="0">
                <a:latin typeface="Times"/>
                <a:cs typeface="Times"/>
              </a:rPr>
              <a:t>(443) + a</a:t>
            </a:r>
            <a:r>
              <a:rPr lang="en-US" sz="1100" baseline="-25000" dirty="0" smtClean="0">
                <a:latin typeface="Times"/>
                <a:cs typeface="Times"/>
              </a:rPr>
              <a:t>Φ</a:t>
            </a:r>
            <a:r>
              <a:rPr lang="en-US" sz="1100" dirty="0" smtClean="0">
                <a:latin typeface="Times"/>
                <a:cs typeface="Times"/>
              </a:rPr>
              <a:t>(443) + 4.18[1-0.52 exp(-10.8(a</a:t>
            </a:r>
            <a:r>
              <a:rPr lang="en-US" sz="1100" baseline="-25000" dirty="0" smtClean="0">
                <a:latin typeface="Times"/>
                <a:cs typeface="Times"/>
              </a:rPr>
              <a:t>w</a:t>
            </a:r>
            <a:r>
              <a:rPr lang="en-US" sz="1100" dirty="0" smtClean="0">
                <a:latin typeface="Times"/>
                <a:cs typeface="Times"/>
              </a:rPr>
              <a:t>(443) + a</a:t>
            </a:r>
            <a:r>
              <a:rPr lang="en-US" sz="1100" baseline="-25000" dirty="0" smtClean="0">
                <a:latin typeface="Times"/>
                <a:cs typeface="Times"/>
              </a:rPr>
              <a:t>CDM</a:t>
            </a:r>
            <a:r>
              <a:rPr lang="en-US" sz="1100" dirty="0" smtClean="0">
                <a:latin typeface="Times"/>
                <a:cs typeface="Times"/>
              </a:rPr>
              <a:t>(443) + a</a:t>
            </a:r>
            <a:r>
              <a:rPr lang="en-US" sz="1100" baseline="-25000" dirty="0" smtClean="0">
                <a:latin typeface="Times"/>
                <a:cs typeface="Times"/>
              </a:rPr>
              <a:t>Φ</a:t>
            </a:r>
            <a:r>
              <a:rPr lang="en-US" sz="1100" dirty="0" smtClean="0">
                <a:latin typeface="Times"/>
                <a:cs typeface="Times"/>
              </a:rPr>
              <a:t>(443))] (b</a:t>
            </a:r>
            <a:r>
              <a:rPr lang="en-US" sz="1100" baseline="-25000" dirty="0" smtClean="0">
                <a:latin typeface="Times"/>
                <a:cs typeface="Times"/>
              </a:rPr>
              <a:t>bw</a:t>
            </a:r>
            <a:r>
              <a:rPr lang="en-US" sz="1100" dirty="0" smtClean="0">
                <a:latin typeface="Times"/>
                <a:cs typeface="Times"/>
              </a:rPr>
              <a:t>(443)+b</a:t>
            </a:r>
            <a:r>
              <a:rPr lang="en-US" sz="1100" baseline="-25000" dirty="0" smtClean="0">
                <a:latin typeface="Times"/>
                <a:cs typeface="Times"/>
              </a:rPr>
              <a:t>bp</a:t>
            </a:r>
            <a:r>
              <a:rPr lang="en-US" sz="1100" dirty="0" smtClean="0">
                <a:latin typeface="Times"/>
                <a:cs typeface="Times"/>
              </a:rPr>
              <a:t>(443))</a:t>
            </a:r>
            <a:endParaRPr lang="en-US" sz="1100" dirty="0">
              <a:latin typeface="Times"/>
              <a:cs typeface="Time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67313" y="3185099"/>
          <a:ext cx="1917700" cy="482600"/>
        </p:xfrm>
        <a:graphic>
          <a:graphicData uri="http://schemas.openxmlformats.org/presentationml/2006/ole">
            <p:oleObj spid="_x0000_s23557" name="Equation" r:id="rId5" imgW="1917700" imgH="482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7434" y="3933786"/>
            <a:ext cx="4672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a</a:t>
            </a:r>
            <a:r>
              <a:rPr lang="en-US" sz="1400" baseline="-25000" dirty="0" smtClean="0">
                <a:latin typeface="Times"/>
                <a:cs typeface="Times"/>
              </a:rPr>
              <a:t>Φ</a:t>
            </a:r>
            <a:r>
              <a:rPr lang="en-US" sz="1400" dirty="0" smtClean="0">
                <a:latin typeface="Times"/>
                <a:cs typeface="Times"/>
              </a:rPr>
              <a:t>(443), b</a:t>
            </a:r>
            <a:r>
              <a:rPr lang="en-US" sz="1400" baseline="-25000" dirty="0" smtClean="0">
                <a:latin typeface="Times"/>
                <a:cs typeface="Times"/>
              </a:rPr>
              <a:t>bp</a:t>
            </a:r>
            <a:r>
              <a:rPr lang="en-US" sz="1400" dirty="0" smtClean="0">
                <a:latin typeface="Times"/>
                <a:cs typeface="Times"/>
              </a:rPr>
              <a:t>(443), a</a:t>
            </a:r>
            <a:r>
              <a:rPr lang="en-US" sz="1400" baseline="-25000" dirty="0" smtClean="0">
                <a:latin typeface="Times"/>
                <a:cs typeface="Times"/>
              </a:rPr>
              <a:t>cdm</a:t>
            </a:r>
            <a:r>
              <a:rPr lang="en-US" sz="1400" dirty="0" smtClean="0">
                <a:latin typeface="Times"/>
                <a:cs typeface="Times"/>
              </a:rPr>
              <a:t>(443): unknowns common with GSM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02204" y="4410712"/>
            <a:ext cx="3223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Original bands: 620, 665, 683 and 709 nm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794" y="4932184"/>
            <a:ext cx="3515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M1, M2, M3: unknowns      (M4 is a constant)</a:t>
            </a:r>
            <a:endParaRPr lang="en-US" sz="14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2074" y="1417638"/>
            <a:ext cx="5343726" cy="50236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Preliminary results GSM </a:t>
            </a:r>
            <a:r>
              <a:rPr lang="en-US" sz="2800" dirty="0" err="1" smtClean="0"/>
              <a:t>w</a:t>
            </a:r>
            <a:r>
              <a:rPr lang="en-US" sz="2800" dirty="0" smtClean="0"/>
              <a:t>/ Fluorescence</a:t>
            </a:r>
            <a:endParaRPr lang="en-US" sz="2800" dirty="0"/>
          </a:p>
        </p:txBody>
      </p:sp>
      <p:pic>
        <p:nvPicPr>
          <p:cNvPr id="4" name="Content Placeholder 3" descr="GSM_fluo_68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26471" t="32727" r="24798" b="31638"/>
              <a:stretch>
                <a:fillRect/>
              </a:stretch>
            </p:blipFill>
          </mc:Choice>
          <mc:Fallback>
            <p:blipFill>
              <a:blip r:embed="rId4"/>
              <a:srcRect l="26471" t="32727" r="24798" b="31638"/>
              <a:stretch>
                <a:fillRect/>
              </a:stretch>
            </p:blipFill>
          </mc:Fallback>
        </mc:AlternateContent>
        <p:spPr>
          <a:xfrm>
            <a:off x="422074" y="1417638"/>
            <a:ext cx="2651326" cy="2509016"/>
          </a:xfrm>
        </p:spPr>
      </p:pic>
      <p:pic>
        <p:nvPicPr>
          <p:cNvPr id="5" name="Picture 4" descr="GSM_fluo_8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27226" t="31746" r="24688" b="31784"/>
              <a:stretch>
                <a:fillRect/>
              </a:stretch>
            </p:blipFill>
          </mc:Choice>
          <mc:Fallback>
            <p:blipFill>
              <a:blip r:embed="rId6"/>
              <a:srcRect l="27226" t="31746" r="24688" b="31784"/>
              <a:stretch>
                <a:fillRect/>
              </a:stretch>
            </p:blipFill>
          </mc:Fallback>
        </mc:AlternateContent>
        <p:spPr>
          <a:xfrm>
            <a:off x="3073400" y="1358900"/>
            <a:ext cx="2616200" cy="2567754"/>
          </a:xfrm>
          <a:prstGeom prst="rect">
            <a:avLst/>
          </a:prstGeom>
        </p:spPr>
      </p:pic>
      <p:pic>
        <p:nvPicPr>
          <p:cNvPr id="6" name="Picture 5" descr="GSM_fluo_1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l="27459" t="33730" r="25155" b="31638"/>
              <a:stretch>
                <a:fillRect/>
              </a:stretch>
            </p:blipFill>
          </mc:Choice>
          <mc:Fallback>
            <p:blipFill>
              <a:blip r:embed="rId8"/>
              <a:srcRect l="27459" t="33730" r="25155" b="31638"/>
              <a:stretch>
                <a:fillRect/>
              </a:stretch>
            </p:blipFill>
          </mc:Fallback>
        </mc:AlternateContent>
        <p:spPr>
          <a:xfrm>
            <a:off x="495300" y="3926654"/>
            <a:ext cx="2578100" cy="2438400"/>
          </a:xfrm>
          <a:prstGeom prst="rect">
            <a:avLst/>
          </a:prstGeom>
        </p:spPr>
      </p:pic>
      <p:pic>
        <p:nvPicPr>
          <p:cNvPr id="7" name="Picture 6" descr="GSM_fluo_22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 l="27926" t="32287" r="24922" b="30917"/>
              <a:stretch>
                <a:fillRect/>
              </a:stretch>
            </p:blipFill>
          </mc:Choice>
          <mc:Fallback>
            <p:blipFill>
              <a:blip r:embed="rId10"/>
              <a:srcRect l="27926" t="32287" r="24922" b="30917"/>
              <a:stretch>
                <a:fillRect/>
              </a:stretch>
            </p:blipFill>
          </mc:Fallback>
        </mc:AlternateContent>
        <p:spPr>
          <a:xfrm>
            <a:off x="3124200" y="3850454"/>
            <a:ext cx="25654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000" y="1417638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Coastlooc</a:t>
            </a:r>
            <a:r>
              <a:rPr lang="en-US" dirty="0" smtClean="0"/>
              <a:t> data set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2 modes:</a:t>
            </a:r>
          </a:p>
          <a:p>
            <a:pPr lvl="1">
              <a:buFontTx/>
              <a:buChar char="-"/>
            </a:pPr>
            <a:r>
              <a:rPr lang="en-US" dirty="0" smtClean="0"/>
              <a:t>Full spectrum inversion (needs band weighting)</a:t>
            </a:r>
          </a:p>
          <a:p>
            <a:pPr lvl="1"/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 2 steps: 1) “Classic” GSM run  for visible bands then 2) Run fluorescence module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Other data sets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Better </a:t>
            </a:r>
            <a:r>
              <a:rPr lang="en-US" dirty="0" err="1" smtClean="0"/>
              <a:t>Chls</a:t>
            </a:r>
            <a:r>
              <a:rPr lang="en-US" dirty="0" smtClean="0"/>
              <a:t>? Better </a:t>
            </a:r>
            <a:r>
              <a:rPr lang="en-US" dirty="0" err="1" smtClean="0"/>
              <a:t>aph</a:t>
            </a:r>
            <a:r>
              <a:rPr lang="en-US" dirty="0" smtClean="0"/>
              <a:t>? Quantum yield?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Rounded MT Bold" charset="0"/>
              </a:rPr>
              <a:t>Flexible bands GSM</a:t>
            </a:r>
            <a:endParaRPr lang="en-US" sz="4000" dirty="0"/>
          </a:p>
        </p:txBody>
      </p:sp>
      <p:pic>
        <p:nvPicPr>
          <p:cNvPr id="58371" name="Picture 3" descr="coastlooc_no_red_3panel"/>
          <p:cNvPicPr>
            <a:picLocks noChangeAspect="1" noChangeArrowheads="1"/>
          </p:cNvPicPr>
          <p:nvPr/>
        </p:nvPicPr>
        <p:blipFill>
          <a:blip r:embed="rId3"/>
          <a:srcRect l="8578" t="8524" r="9805" b="6630"/>
          <a:stretch>
            <a:fillRect/>
          </a:stretch>
        </p:blipFill>
        <p:spPr bwMode="auto">
          <a:xfrm>
            <a:off x="1168400" y="2308225"/>
            <a:ext cx="28702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coastlooc_with_red"/>
          <p:cNvPicPr>
            <a:picLocks noChangeAspect="1" noChangeArrowheads="1"/>
          </p:cNvPicPr>
          <p:nvPr/>
        </p:nvPicPr>
        <p:blipFill>
          <a:blip r:embed="rId4"/>
          <a:srcRect l="8578" t="7576" r="9805" b="7576"/>
          <a:stretch>
            <a:fillRect/>
          </a:stretch>
        </p:blipFill>
        <p:spPr bwMode="auto">
          <a:xfrm>
            <a:off x="4673600" y="2308225"/>
            <a:ext cx="28702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676400" y="762000"/>
            <a:ext cx="5660524" cy="115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en-US" b="1" dirty="0" smtClean="0"/>
              <a:t> Original tuning was for </a:t>
            </a:r>
            <a:r>
              <a:rPr lang="en-US" b="1" dirty="0" err="1" smtClean="0"/>
              <a:t>SeaWiFS</a:t>
            </a:r>
            <a:r>
              <a:rPr lang="en-US" b="1" dirty="0" smtClean="0"/>
              <a:t> 6 visible bands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en-US" b="1" dirty="0" smtClean="0"/>
              <a:t> Parameters can be adapted for other bands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en-US" b="1" dirty="0"/>
              <a:t> Adapt the</a:t>
            </a:r>
            <a:r>
              <a:rPr lang="en-US" b="1" dirty="0" smtClean="0"/>
              <a:t> future model </a:t>
            </a:r>
            <a:r>
              <a:rPr lang="en-US" b="1" dirty="0"/>
              <a:t>so it can handle any </a:t>
            </a:r>
            <a:r>
              <a:rPr lang="en-US" b="1" dirty="0" smtClean="0"/>
              <a:t>wavelength</a:t>
            </a:r>
            <a:endParaRPr lang="en-US" b="1" dirty="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312863" y="6400800"/>
            <a:ext cx="2649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/>
              <a:t>Original 5 bands version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084763" y="6367463"/>
            <a:ext cx="1925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/>
              <a:t>All bands 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749</Words>
  <Application>Microsoft Macintosh PowerPoint</Application>
  <PresentationFormat>On-screen Show (4:3)</PresentationFormat>
  <Paragraphs>81</Paragraphs>
  <Slides>12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From UV to fluorescence,  a semi-analytical ocean color model for MODIS and beyond</vt:lpstr>
      <vt:lpstr>Slide 2</vt:lpstr>
      <vt:lpstr>Expand GSM into the UV</vt:lpstr>
      <vt:lpstr>GSM and UV – Preliminary results</vt:lpstr>
      <vt:lpstr>GSM and UV – The Plan</vt:lpstr>
      <vt:lpstr>GSM and Fluorescence</vt:lpstr>
      <vt:lpstr>Fluorescence model (Huot et al., 2007)</vt:lpstr>
      <vt:lpstr>Preliminary results GSM w/ Fluorescence</vt:lpstr>
      <vt:lpstr>Flexible bands GSM</vt:lpstr>
      <vt:lpstr>Slide 10</vt:lpstr>
      <vt:lpstr>Slide 11</vt:lpstr>
      <vt:lpstr>Slide 12</vt:lpstr>
    </vt:vector>
  </TitlesOfParts>
  <Company>ICESS/UCSB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UV to fluorescence,  a semi-analytical ocean color model for MODIS and beyond</dc:title>
  <dc:creator>Stephane Maritorena</dc:creator>
  <cp:lastModifiedBy>Stephane Maritorena</cp:lastModifiedBy>
  <cp:revision>30</cp:revision>
  <dcterms:created xsi:type="dcterms:W3CDTF">2011-05-19T14:17:16Z</dcterms:created>
  <dcterms:modified xsi:type="dcterms:W3CDTF">2011-05-19T15:05:14Z</dcterms:modified>
</cp:coreProperties>
</file>