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04" r:id="rId3"/>
    <p:sldId id="380" r:id="rId4"/>
    <p:sldId id="378" r:id="rId5"/>
    <p:sldId id="387" r:id="rId6"/>
    <p:sldId id="379" r:id="rId7"/>
    <p:sldId id="340" r:id="rId8"/>
    <p:sldId id="341" r:id="rId9"/>
    <p:sldId id="374" r:id="rId10"/>
    <p:sldId id="375" r:id="rId11"/>
    <p:sldId id="342" r:id="rId12"/>
    <p:sldId id="343" r:id="rId13"/>
    <p:sldId id="344" r:id="rId14"/>
    <p:sldId id="346" r:id="rId15"/>
    <p:sldId id="345" r:id="rId16"/>
    <p:sldId id="381" r:id="rId17"/>
    <p:sldId id="385" r:id="rId18"/>
    <p:sldId id="386" r:id="rId19"/>
    <p:sldId id="384" r:id="rId20"/>
    <p:sldId id="382" r:id="rId21"/>
    <p:sldId id="388" r:id="rId22"/>
    <p:sldId id="349" r:id="rId23"/>
    <p:sldId id="351" r:id="rId24"/>
    <p:sldId id="354" r:id="rId25"/>
    <p:sldId id="356" r:id="rId26"/>
    <p:sldId id="360" r:id="rId27"/>
    <p:sldId id="361" r:id="rId28"/>
    <p:sldId id="368" r:id="rId29"/>
    <p:sldId id="383" r:id="rId30"/>
    <p:sldId id="391" r:id="rId31"/>
    <p:sldId id="389" r:id="rId32"/>
    <p:sldId id="392" r:id="rId33"/>
    <p:sldId id="393" r:id="rId34"/>
    <p:sldId id="390" r:id="rId35"/>
    <p:sldId id="395" r:id="rId36"/>
    <p:sldId id="396" r:id="rId37"/>
    <p:sldId id="397" r:id="rId38"/>
    <p:sldId id="398" r:id="rId39"/>
    <p:sldId id="327" r:id="rId40"/>
    <p:sldId id="336" r:id="rId41"/>
    <p:sldId id="350" r:id="rId42"/>
    <p:sldId id="352" r:id="rId43"/>
    <p:sldId id="355" r:id="rId44"/>
    <p:sldId id="357" r:id="rId45"/>
    <p:sldId id="362" r:id="rId46"/>
    <p:sldId id="363" r:id="rId47"/>
    <p:sldId id="364" r:id="rId48"/>
    <p:sldId id="365" r:id="rId49"/>
    <p:sldId id="366" r:id="rId50"/>
    <p:sldId id="367" r:id="rId5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iaofang Zhu" initials="XZ"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98" autoAdjust="0"/>
  </p:normalViewPr>
  <p:slideViewPr>
    <p:cSldViewPr>
      <p:cViewPr varScale="1">
        <p:scale>
          <a:sx n="101" d="100"/>
          <a:sy n="101" d="100"/>
        </p:scale>
        <p:origin x="-96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5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9-10-18T11:28:02.764" idx="1">
    <p:pos x="10" y="10"/>
    <p:text>The web address is not working anymore?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C6F2884-47A5-41D8-A439-CE24CEA1663D}" type="datetimeFigureOut">
              <a:rPr lang="en-US" smtClean="0"/>
              <a:pPr/>
              <a:t>5/19/2011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3E8A527-3CBE-464C-81F4-A4AAF28B44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2BE06A-0FA8-422C-B948-F6401FF59091}" type="slidenum">
              <a:rPr lang="en-US"/>
              <a:pPr/>
              <a:t>2</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8F0DD7-6908-495D-88CF-B1D536F0664B}" type="slidenum">
              <a:rPr lang="en-US"/>
              <a:pPr/>
              <a:t>39</a:t>
            </a:fld>
            <a:endParaRPr lang="en-US"/>
          </a:p>
        </p:txBody>
      </p:sp>
      <p:sp>
        <p:nvSpPr>
          <p:cNvPr id="129026" name="Rectangle 2"/>
          <p:cNvSpPr>
            <a:spLocks noGrp="1" noRot="1" noChangeAspect="1" noChangeArrowheads="1" noTextEdit="1"/>
          </p:cNvSpPr>
          <p:nvPr>
            <p:ph type="sldImg"/>
          </p:nvPr>
        </p:nvSpPr>
        <p:spPr>
          <a:xfrm>
            <a:off x="1257300" y="722313"/>
            <a:ext cx="4800600" cy="3600450"/>
          </a:xfrm>
          <a:ln/>
        </p:spPr>
      </p:sp>
      <p:sp>
        <p:nvSpPr>
          <p:cNvPr id="129027" name="Rectangle 3"/>
          <p:cNvSpPr>
            <a:spLocks noGrp="1" noChangeArrowheads="1"/>
          </p:cNvSpPr>
          <p:nvPr>
            <p:ph type="body" idx="1"/>
          </p:nvPr>
        </p:nvSpPr>
        <p:spPr>
          <a:xfrm>
            <a:off x="731520" y="4560570"/>
            <a:ext cx="5852160" cy="4318874"/>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MPO 542 - Fall 2008</a:t>
            </a:r>
          </a:p>
        </p:txBody>
      </p:sp>
      <p:sp>
        <p:nvSpPr>
          <p:cNvPr id="7" name="Rectangle 7"/>
          <p:cNvSpPr>
            <a:spLocks noGrp="1" noChangeArrowheads="1"/>
          </p:cNvSpPr>
          <p:nvPr>
            <p:ph type="sldNum" sz="quarter" idx="5"/>
          </p:nvPr>
        </p:nvSpPr>
        <p:spPr>
          <a:ln/>
        </p:spPr>
        <p:txBody>
          <a:bodyPr/>
          <a:lstStyle/>
          <a:p>
            <a:fld id="{906B4395-0A3D-4364-98AC-E0F6803E011C}" type="slidenum">
              <a:rPr lang="en-US"/>
              <a:pPr/>
              <a:t>40</a:t>
            </a:fld>
            <a:endParaRPr lang="en-US"/>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p:txBody>
          <a:bodyPr/>
          <a:lstStyle/>
          <a:p>
            <a:pPr>
              <a:defRPr/>
            </a:pPr>
            <a:fld id="{7729BB9D-8035-4F1F-AE11-4B0694F2674F}" type="slidenum">
              <a:rPr lang="en-US" smtClean="0"/>
              <a:pPr>
                <a:defRPr/>
              </a:pPr>
              <a:t>7</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975360" y="4560570"/>
            <a:ext cx="5364480" cy="4320540"/>
          </a:xfrm>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pPr>
              <a:defRPr/>
            </a:pPr>
            <a:fld id="{237A0697-7CB1-49D4-9868-94843D445BA8}" type="slidenum">
              <a:rPr lang="en-US" smtClean="0"/>
              <a:pPr>
                <a:defRPr/>
              </a:pPr>
              <a:t>8</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75360" y="4560570"/>
            <a:ext cx="5364480" cy="4320540"/>
          </a:xfrm>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CEC624-0A9A-4316-BA2F-F268AE69B038}" type="slidenum">
              <a:rPr lang="en-US"/>
              <a:pPr/>
              <a:t>9</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B0AE26-FF3E-426B-8CC7-E6AB76A46B02}"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p:txBody>
          <a:bodyPr/>
          <a:lstStyle/>
          <a:p>
            <a:pPr>
              <a:defRPr/>
            </a:pPr>
            <a:fld id="{D171833A-4C26-4CD7-91F0-182AC1969CE5}" type="slidenum">
              <a:rPr lang="en-US" smtClean="0"/>
              <a:pPr>
                <a:defRPr/>
              </a:pPr>
              <a:t>12</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75360" y="4560570"/>
            <a:ext cx="5364480" cy="4320540"/>
          </a:xfrm>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C2D7DC-9D3F-4BA4-8A72-1EBC2EFCC1A2}" type="slidenum">
              <a:rPr lang="en-US"/>
              <a:pPr/>
              <a:t>30</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dirty="0"/>
              <a:t>Bulk models run </a:t>
            </a:r>
            <a:r>
              <a:rPr lang="en-US" dirty="0" smtClean="0"/>
              <a:t>quickly </a:t>
            </a:r>
            <a:r>
              <a:rPr lang="en-US" dirty="0"/>
              <a:t>but do not provide upper ocean vertical structure.  Turbulence closure models (such as </a:t>
            </a:r>
            <a:r>
              <a:rPr lang="en-US" dirty="0" err="1"/>
              <a:t>Kantha</a:t>
            </a:r>
            <a:r>
              <a:rPr lang="en-US" dirty="0"/>
              <a:t>/</a:t>
            </a:r>
            <a:r>
              <a:rPr lang="en-US" dirty="0" err="1"/>
              <a:t>Clayson</a:t>
            </a:r>
            <a:r>
              <a:rPr lang="en-US" dirty="0"/>
              <a:t> and others) run </a:t>
            </a:r>
            <a:r>
              <a:rPr lang="en-US" dirty="0" smtClean="0"/>
              <a:t>more </a:t>
            </a:r>
            <a:r>
              <a:rPr lang="en-US" dirty="0"/>
              <a:t>slowly but provide information on the vertical structure of the diurnal warm layer.  POSH runs like a bulk but through a non-dimensional empirical fit to heat content and diurnal warm layer depth, provides vertical structure.   Extensive validation of model to MAERI skin measurements of diurnal warm layer and comparisons to satellite data.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4F182486-A46E-4615-98E1-E17C2BF0C89D}" type="datetimeFigureOut">
              <a:rPr lang="en-US" smtClean="0"/>
              <a:pPr/>
              <a:t>5/19/2011</a:t>
            </a:fld>
            <a:endParaRPr lang="en-US"/>
          </a:p>
        </p:txBody>
      </p:sp>
      <p:sp>
        <p:nvSpPr>
          <p:cNvPr id="8" name="Slide Number Placeholder 7"/>
          <p:cNvSpPr>
            <a:spLocks noGrp="1"/>
          </p:cNvSpPr>
          <p:nvPr>
            <p:ph type="sldNum" sz="quarter" idx="11"/>
          </p:nvPr>
        </p:nvSpPr>
        <p:spPr/>
        <p:txBody>
          <a:bodyPr/>
          <a:lstStyle/>
          <a:p>
            <a:fld id="{0BE34FBF-A2D1-431F-8B83-F3622BAF1602}"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182486-A46E-4615-98E1-E17C2BF0C89D}" type="datetimeFigureOut">
              <a:rPr lang="en-US" smtClean="0"/>
              <a:pPr/>
              <a:t>5/19/2011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34FBF-A2D1-431F-8B83-F3622BAF16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182486-A46E-4615-98E1-E17C2BF0C89D}" type="datetimeFigureOut">
              <a:rPr lang="en-US" smtClean="0"/>
              <a:pPr/>
              <a:t>5/19/2011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34FBF-A2D1-431F-8B83-F3622BAF160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2590800" y="6248400"/>
            <a:ext cx="3733800" cy="476250"/>
          </a:xfrm>
        </p:spPr>
        <p:txBody>
          <a:bodyPr/>
          <a:lstStyle>
            <a:lvl1pPr>
              <a:defRPr/>
            </a:lvl1pPr>
          </a:lstStyle>
          <a:p>
            <a:r>
              <a:rPr lang="en-US"/>
              <a:t>IGARSS 2009</a:t>
            </a:r>
          </a:p>
          <a:p>
            <a:r>
              <a:rPr lang="en-US"/>
              <a:t>Cape Town. July 17, 2009.</a:t>
            </a: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FDF01F2F-BFBB-4448-BE14-44313445C45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2590800" y="6248400"/>
            <a:ext cx="3733800" cy="476250"/>
          </a:xfrm>
        </p:spPr>
        <p:txBody>
          <a:bodyPr/>
          <a:lstStyle>
            <a:lvl1pPr>
              <a:defRPr/>
            </a:lvl1pPr>
          </a:lstStyle>
          <a:p>
            <a:r>
              <a:rPr lang="en-US"/>
              <a:t>Ocean Sciences  2010</a:t>
            </a:r>
          </a:p>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D82ABF3-795C-46D3-98BA-23DB41B2A62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2590800" y="6248400"/>
            <a:ext cx="3733800" cy="476250"/>
          </a:xfrm>
        </p:spPr>
        <p:txBody>
          <a:bodyPr/>
          <a:lstStyle>
            <a:lvl1pPr>
              <a:defRPr/>
            </a:lvl1pPr>
          </a:lstStyle>
          <a:p>
            <a:r>
              <a:rPr lang="en-US"/>
              <a:t>Ocean Sciences  2010</a:t>
            </a:r>
          </a:p>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D8B465EC-AE23-43C5-A903-70F6CA3FB83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E34FBF-A2D1-431F-8B83-F3622BAF160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182486-A46E-4615-98E1-E17C2BF0C89D}" type="datetimeFigureOut">
              <a:rPr lang="en-US" smtClean="0"/>
              <a:pPr/>
              <a:t>5/19/2011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34FBF-A2D1-431F-8B83-F3622BAF16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182486-A46E-4615-98E1-E17C2BF0C89D}" type="datetimeFigureOut">
              <a:rPr lang="en-US" smtClean="0"/>
              <a:pPr/>
              <a:t>5/19/2011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34FBF-A2D1-431F-8B83-F3622BAF16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182486-A46E-4615-98E1-E17C2BF0C89D}" type="datetimeFigureOut">
              <a:rPr lang="en-US" smtClean="0"/>
              <a:pPr/>
              <a:t>5/19/2011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E34FBF-A2D1-431F-8B83-F3622BAF16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182486-A46E-4615-98E1-E17C2BF0C89D}" type="datetimeFigureOut">
              <a:rPr lang="en-US" smtClean="0"/>
              <a:pPr/>
              <a:t>5/19/2011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E34FBF-A2D1-431F-8B83-F3622BAF16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182486-A46E-4615-98E1-E17C2BF0C89D}" type="datetimeFigureOut">
              <a:rPr lang="en-US" smtClean="0"/>
              <a:pPr/>
              <a:t>5/19/2011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E34FBF-A2D1-431F-8B83-F3622BAF16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182486-A46E-4615-98E1-E17C2BF0C89D}" type="datetimeFigureOut">
              <a:rPr lang="en-US" smtClean="0"/>
              <a:pPr/>
              <a:t>5/19/2011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34FBF-A2D1-431F-8B83-F3622BAF16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182486-A46E-4615-98E1-E17C2BF0C89D}" type="datetimeFigureOut">
              <a:rPr lang="en-US" smtClean="0"/>
              <a:pPr/>
              <a:t>5/19/2011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34FBF-A2D1-431F-8B83-F3622BAF16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182486-A46E-4615-98E1-E17C2BF0C89D}" type="datetimeFigureOut">
              <a:rPr lang="en-US" smtClean="0"/>
              <a:pPr/>
              <a:t>5/19/2011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Oceans Breakout Session</a:t>
            </a:r>
          </a:p>
          <a:p>
            <a:r>
              <a:rPr lang="en-US" dirty="0" smtClean="0"/>
              <a:t>MODIS Science Team Meeting</a:t>
            </a:r>
          </a:p>
          <a:p>
            <a:r>
              <a:rPr lang="en-US" dirty="0" smtClean="0"/>
              <a:t>May 20, 2011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34FBF-A2D1-431F-8B83-F3622BAF1602}" type="slidenum">
              <a:rPr lang="en-US" smtClean="0"/>
              <a:pPr/>
              <a:t>‹#›</a:t>
            </a:fld>
            <a:endParaRPr lang="en-US" dirty="0"/>
          </a:p>
        </p:txBody>
      </p:sp>
      <p:pic>
        <p:nvPicPr>
          <p:cNvPr id="7" name="Picture 6" descr="UM_endor_RSMAS_cmyk.jpg"/>
          <p:cNvPicPr>
            <a:picLocks noChangeAspect="1"/>
          </p:cNvPicPr>
          <p:nvPr userDrawn="1"/>
        </p:nvPicPr>
        <p:blipFill>
          <a:blip r:embed="rId16" cstate="print"/>
          <a:stretch>
            <a:fillRect/>
          </a:stretch>
        </p:blipFill>
        <p:spPr>
          <a:xfrm>
            <a:off x="0" y="5860096"/>
            <a:ext cx="2209800" cy="9979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4.gif"/></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4.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2.xml"/><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gif"/><Relationship Id="rId1" Type="http://schemas.openxmlformats.org/officeDocument/2006/relationships/slideLayout" Target="../slideLayouts/slideLayout12.xml"/><Relationship Id="rId5" Type="http://schemas.openxmlformats.org/officeDocument/2006/relationships/image" Target="../media/image46.gif"/><Relationship Id="rId4" Type="http://schemas.openxmlformats.org/officeDocument/2006/relationships/image" Target="../media/image45.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jpeg"/><Relationship Id="rId1" Type="http://schemas.openxmlformats.org/officeDocument/2006/relationships/slideLayout" Target="../slideLayouts/slideLayout12.xml"/><Relationship Id="rId5" Type="http://schemas.openxmlformats.org/officeDocument/2006/relationships/image" Target="../media/image61.jpeg"/><Relationship Id="rId4" Type="http://schemas.openxmlformats.org/officeDocument/2006/relationships/image" Target="../media/image60.jpe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63.jpeg"/></Relationships>
</file>

<file path=ppt/slides/_rels/slide3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8.gif"/><Relationship Id="rId1" Type="http://schemas.openxmlformats.org/officeDocument/2006/relationships/slideLayout" Target="../slideLayouts/slideLayout4.xml"/><Relationship Id="rId4" Type="http://schemas.openxmlformats.org/officeDocument/2006/relationships/image" Target="../media/image7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3.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4.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F:\Instruments\MAERI\internal\DSCN4309.avi"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3124199"/>
          </a:xfrm>
        </p:spPr>
        <p:txBody>
          <a:bodyPr>
            <a:normAutofit/>
          </a:bodyPr>
          <a:lstStyle/>
          <a:p>
            <a:r>
              <a:rPr lang="en-US" dirty="0" smtClean="0"/>
              <a:t>Sea Surface Temperature algorithm refinement and validation though ship-based infrared </a:t>
            </a:r>
            <a:r>
              <a:rPr lang="en-US" dirty="0" err="1" smtClean="0"/>
              <a:t>spectroradiometry</a:t>
            </a:r>
            <a:r>
              <a:rPr lang="en-US" dirty="0" smtClean="0"/>
              <a:t> </a:t>
            </a:r>
            <a:endParaRPr lang="en-US" dirty="0"/>
          </a:p>
        </p:txBody>
      </p:sp>
      <p:sp>
        <p:nvSpPr>
          <p:cNvPr id="3" name="Subtitle 2"/>
          <p:cNvSpPr>
            <a:spLocks noGrp="1"/>
          </p:cNvSpPr>
          <p:nvPr>
            <p:ph type="subTitle" idx="1"/>
          </p:nvPr>
        </p:nvSpPr>
        <p:spPr>
          <a:xfrm>
            <a:off x="914400" y="3505200"/>
            <a:ext cx="6858000" cy="1752600"/>
          </a:xfrm>
        </p:spPr>
        <p:txBody>
          <a:bodyPr>
            <a:normAutofit fontScale="70000" lnSpcReduction="20000"/>
          </a:bodyPr>
          <a:lstStyle/>
          <a:p>
            <a:r>
              <a:rPr lang="en-US" sz="4000" dirty="0" smtClean="0">
                <a:solidFill>
                  <a:schemeClr val="tx1"/>
                </a:solidFill>
              </a:rPr>
              <a:t>Peter  J Minnett</a:t>
            </a:r>
            <a:endParaRPr lang="en-US" dirty="0" smtClean="0">
              <a:solidFill>
                <a:schemeClr val="tx1"/>
              </a:solidFill>
            </a:endParaRPr>
          </a:p>
          <a:p>
            <a:endParaRPr lang="en-US" dirty="0" smtClean="0">
              <a:solidFill>
                <a:schemeClr val="tx1"/>
              </a:solidFill>
            </a:endParaRPr>
          </a:p>
          <a:p>
            <a:r>
              <a:rPr lang="en-US" dirty="0" smtClean="0">
                <a:solidFill>
                  <a:schemeClr val="tx1"/>
                </a:solidFill>
              </a:rPr>
              <a:t>Meteorology and Physical Oceanography</a:t>
            </a:r>
          </a:p>
          <a:p>
            <a:r>
              <a:rPr lang="en-US" sz="3100" dirty="0" smtClean="0">
                <a:solidFill>
                  <a:schemeClr val="tx1"/>
                </a:solidFill>
              </a:rPr>
              <a:t>Rosenstiel School of Marine and Atmospheric Science</a:t>
            </a:r>
            <a:br>
              <a:rPr lang="en-US" sz="3100" dirty="0" smtClean="0">
                <a:solidFill>
                  <a:schemeClr val="tx1"/>
                </a:solidFill>
              </a:rPr>
            </a:br>
            <a:r>
              <a:rPr lang="en-US" sz="3100" dirty="0" smtClean="0">
                <a:solidFill>
                  <a:schemeClr val="tx1"/>
                </a:solidFill>
              </a:rPr>
              <a:t>University of Miami</a:t>
            </a:r>
            <a:endParaRPr lang="en-US" sz="31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0"/>
            <a:ext cx="8229600" cy="914400"/>
          </a:xfrm>
        </p:spPr>
        <p:txBody>
          <a:bodyPr/>
          <a:lstStyle/>
          <a:p>
            <a:r>
              <a:rPr lang="en-US" dirty="0" smtClean="0"/>
              <a:t>Sea surface emissivity (ɛ)</a:t>
            </a:r>
            <a:endParaRPr lang="en-US" dirty="0"/>
          </a:p>
        </p:txBody>
      </p:sp>
      <p:pic>
        <p:nvPicPr>
          <p:cNvPr id="9" name="Content Placeholder 8" descr="Hanafin_emissivity_crop.gif"/>
          <p:cNvPicPr>
            <a:picLocks noGrp="1" noChangeAspect="1"/>
          </p:cNvPicPr>
          <p:nvPr>
            <p:ph sz="quarter" idx="1"/>
          </p:nvPr>
        </p:nvPicPr>
        <p:blipFill>
          <a:blip r:embed="rId3" cstate="print"/>
          <a:stretch>
            <a:fillRect/>
          </a:stretch>
        </p:blipFill>
        <p:spPr>
          <a:xfrm>
            <a:off x="304800" y="914399"/>
            <a:ext cx="4298064" cy="4503069"/>
          </a:xfrm>
        </p:spPr>
      </p:pic>
      <p:pic>
        <p:nvPicPr>
          <p:cNvPr id="10" name="Content Placeholder 9" descr="Nalli_emiss.gif"/>
          <p:cNvPicPr>
            <a:picLocks noGrp="1" noChangeAspect="1"/>
          </p:cNvPicPr>
          <p:nvPr>
            <p:ph sz="quarter" idx="2"/>
          </p:nvPr>
        </p:nvPicPr>
        <p:blipFill>
          <a:blip r:embed="rId4" cstate="print"/>
          <a:stretch>
            <a:fillRect/>
          </a:stretch>
        </p:blipFill>
        <p:spPr>
          <a:xfrm>
            <a:off x="5105400" y="2895600"/>
            <a:ext cx="2529060" cy="2469489"/>
          </a:xfrm>
        </p:spPr>
      </p:pic>
      <p:sp>
        <p:nvSpPr>
          <p:cNvPr id="6" name="Content Placeholder 5"/>
          <p:cNvSpPr>
            <a:spLocks noGrp="1"/>
          </p:cNvSpPr>
          <p:nvPr>
            <p:ph sz="quarter" idx="4"/>
          </p:nvPr>
        </p:nvSpPr>
        <p:spPr>
          <a:xfrm>
            <a:off x="4419600" y="914400"/>
            <a:ext cx="4343400" cy="1852612"/>
          </a:xfrm>
        </p:spPr>
        <p:txBody>
          <a:bodyPr/>
          <a:lstStyle/>
          <a:p>
            <a:pPr indent="-117475"/>
            <a:r>
              <a:rPr lang="en-US" sz="1800" dirty="0" smtClean="0"/>
              <a:t>Conventional wisdom gave decreasing </a:t>
            </a:r>
            <a:r>
              <a:rPr lang="el-GR" sz="1800" dirty="0" smtClean="0"/>
              <a:t>ε</a:t>
            </a:r>
            <a:r>
              <a:rPr lang="en-US" sz="1800" dirty="0" smtClean="0"/>
              <a:t> with increasing wind.</a:t>
            </a:r>
          </a:p>
          <a:p>
            <a:pPr indent="-117475"/>
            <a:r>
              <a:rPr lang="en-US" sz="1800" dirty="0" smtClean="0"/>
              <a:t>Not confirmed by at-sea hyperspectral measurements</a:t>
            </a:r>
          </a:p>
          <a:p>
            <a:pPr indent="-117475"/>
            <a:r>
              <a:rPr lang="en-US" sz="1800" dirty="0" smtClean="0"/>
              <a:t>Improved modeling confirms at-sea measurements. </a:t>
            </a:r>
          </a:p>
          <a:p>
            <a:endParaRPr lang="en-US" dirty="0"/>
          </a:p>
        </p:txBody>
      </p:sp>
      <p:sp>
        <p:nvSpPr>
          <p:cNvPr id="8" name="Slide Number Placeholder 7"/>
          <p:cNvSpPr>
            <a:spLocks noGrp="1"/>
          </p:cNvSpPr>
          <p:nvPr>
            <p:ph type="sldNum" sz="quarter" idx="12"/>
          </p:nvPr>
        </p:nvSpPr>
        <p:spPr/>
        <p:txBody>
          <a:bodyPr/>
          <a:lstStyle/>
          <a:p>
            <a:fld id="{0E68DC05-A026-4992-99E9-E98F50007D06}" type="slidenum">
              <a:rPr lang="en-US" smtClean="0"/>
              <a:pPr/>
              <a:t>10</a:t>
            </a:fld>
            <a:endParaRPr lang="en-US"/>
          </a:p>
        </p:txBody>
      </p:sp>
      <p:sp>
        <p:nvSpPr>
          <p:cNvPr id="11" name="Content Placeholder 5"/>
          <p:cNvSpPr>
            <a:spLocks noGrp="1"/>
          </p:cNvSpPr>
          <p:nvPr>
            <p:ph sz="quarter" idx="4"/>
          </p:nvPr>
        </p:nvSpPr>
        <p:spPr>
          <a:xfrm>
            <a:off x="1600200" y="5562600"/>
            <a:ext cx="7162800" cy="838200"/>
          </a:xfrm>
        </p:spPr>
        <p:txBody>
          <a:bodyPr>
            <a:noAutofit/>
          </a:bodyPr>
          <a:lstStyle/>
          <a:p>
            <a:pPr>
              <a:buNone/>
            </a:pPr>
            <a:r>
              <a:rPr lang="en-US" sz="900" dirty="0" err="1" smtClean="0">
                <a:solidFill>
                  <a:schemeClr val="tx1">
                    <a:lumMod val="65000"/>
                    <a:lumOff val="35000"/>
                  </a:schemeClr>
                </a:solidFill>
              </a:rPr>
              <a:t>Hanafin</a:t>
            </a:r>
            <a:r>
              <a:rPr lang="en-US" sz="900" dirty="0" smtClean="0">
                <a:solidFill>
                  <a:schemeClr val="tx1">
                    <a:lumMod val="65000"/>
                    <a:lumOff val="35000"/>
                  </a:schemeClr>
                </a:solidFill>
              </a:rPr>
              <a:t>, J. A. and P. J. Minnett, 2005: Infrared-emissivity measurements of a wind-roughened sea surface. </a:t>
            </a:r>
            <a:r>
              <a:rPr lang="en-US" sz="900" i="1" dirty="0" smtClean="0">
                <a:solidFill>
                  <a:schemeClr val="tx1">
                    <a:lumMod val="65000"/>
                    <a:lumOff val="35000"/>
                  </a:schemeClr>
                </a:solidFill>
              </a:rPr>
              <a:t>Applied Optics., </a:t>
            </a:r>
            <a:r>
              <a:rPr lang="en-US" sz="900" b="1" i="1" dirty="0" smtClean="0">
                <a:solidFill>
                  <a:schemeClr val="tx1">
                    <a:lumMod val="65000"/>
                    <a:lumOff val="35000"/>
                  </a:schemeClr>
                </a:solidFill>
              </a:rPr>
              <a:t>44, 398-411.</a:t>
            </a:r>
          </a:p>
          <a:p>
            <a:pPr>
              <a:buNone/>
            </a:pPr>
            <a:r>
              <a:rPr lang="en-US" sz="900" dirty="0" err="1" smtClean="0">
                <a:solidFill>
                  <a:schemeClr val="tx1">
                    <a:lumMod val="65000"/>
                    <a:lumOff val="35000"/>
                  </a:schemeClr>
                </a:solidFill>
              </a:rPr>
              <a:t>Nalli</a:t>
            </a:r>
            <a:r>
              <a:rPr lang="en-US" sz="900" dirty="0" smtClean="0">
                <a:solidFill>
                  <a:schemeClr val="tx1">
                    <a:lumMod val="65000"/>
                    <a:lumOff val="35000"/>
                  </a:schemeClr>
                </a:solidFill>
              </a:rPr>
              <a:t>, N. R., P. J. Minnett, and P. van </a:t>
            </a:r>
            <a:r>
              <a:rPr lang="en-US" sz="900" dirty="0" err="1" smtClean="0">
                <a:solidFill>
                  <a:schemeClr val="tx1">
                    <a:lumMod val="65000"/>
                    <a:lumOff val="35000"/>
                  </a:schemeClr>
                </a:solidFill>
              </a:rPr>
              <a:t>Delst</a:t>
            </a:r>
            <a:r>
              <a:rPr lang="en-US" sz="900" dirty="0" smtClean="0">
                <a:solidFill>
                  <a:schemeClr val="tx1">
                    <a:lumMod val="65000"/>
                    <a:lumOff val="35000"/>
                  </a:schemeClr>
                </a:solidFill>
              </a:rPr>
              <a:t>, 2008: Emissivity and reflection model for calculating </a:t>
            </a:r>
            <a:r>
              <a:rPr lang="en-US" sz="900" dirty="0" err="1" smtClean="0">
                <a:solidFill>
                  <a:schemeClr val="tx1">
                    <a:lumMod val="65000"/>
                    <a:lumOff val="35000"/>
                  </a:schemeClr>
                </a:solidFill>
              </a:rPr>
              <a:t>unpolarized</a:t>
            </a:r>
            <a:r>
              <a:rPr lang="en-US" sz="900" dirty="0" smtClean="0">
                <a:solidFill>
                  <a:schemeClr val="tx1">
                    <a:lumMod val="65000"/>
                    <a:lumOff val="35000"/>
                  </a:schemeClr>
                </a:solidFill>
              </a:rPr>
              <a:t> isotropic water surface-leaving radiance in the infrared. I: Theoretical development and calculations. </a:t>
            </a:r>
            <a:r>
              <a:rPr lang="en-US" sz="900" i="1" dirty="0" smtClean="0">
                <a:solidFill>
                  <a:schemeClr val="tx1">
                    <a:lumMod val="65000"/>
                    <a:lumOff val="35000"/>
                  </a:schemeClr>
                </a:solidFill>
              </a:rPr>
              <a:t>Applied Optics, </a:t>
            </a:r>
            <a:r>
              <a:rPr lang="en-US" sz="900" b="1" i="1" dirty="0" smtClean="0">
                <a:solidFill>
                  <a:schemeClr val="tx1">
                    <a:lumMod val="65000"/>
                    <a:lumOff val="35000"/>
                  </a:schemeClr>
                </a:solidFill>
              </a:rPr>
              <a:t>47, 3701-3721.</a:t>
            </a:r>
          </a:p>
          <a:p>
            <a:pPr>
              <a:buNone/>
            </a:pPr>
            <a:r>
              <a:rPr lang="en-US" sz="900" dirty="0" smtClean="0">
                <a:solidFill>
                  <a:schemeClr val="tx1">
                    <a:lumMod val="65000"/>
                    <a:lumOff val="35000"/>
                  </a:schemeClr>
                </a:solidFill>
              </a:rPr>
              <a:t> </a:t>
            </a:r>
            <a:r>
              <a:rPr lang="en-US" sz="900" dirty="0" err="1" smtClean="0">
                <a:solidFill>
                  <a:schemeClr val="tx1">
                    <a:lumMod val="65000"/>
                    <a:lumOff val="35000"/>
                  </a:schemeClr>
                </a:solidFill>
              </a:rPr>
              <a:t>Nalli</a:t>
            </a:r>
            <a:r>
              <a:rPr lang="en-US" sz="900" dirty="0" smtClean="0">
                <a:solidFill>
                  <a:schemeClr val="tx1">
                    <a:lumMod val="65000"/>
                    <a:lumOff val="35000"/>
                  </a:schemeClr>
                </a:solidFill>
              </a:rPr>
              <a:t>, N. R., P. J. Minnett, E. </a:t>
            </a:r>
            <a:r>
              <a:rPr lang="en-US" sz="900" dirty="0" err="1" smtClean="0">
                <a:solidFill>
                  <a:schemeClr val="tx1">
                    <a:lumMod val="65000"/>
                    <a:lumOff val="35000"/>
                  </a:schemeClr>
                </a:solidFill>
              </a:rPr>
              <a:t>Maddy</a:t>
            </a:r>
            <a:r>
              <a:rPr lang="en-US" sz="900" dirty="0" smtClean="0">
                <a:solidFill>
                  <a:schemeClr val="tx1">
                    <a:lumMod val="65000"/>
                    <a:lumOff val="35000"/>
                  </a:schemeClr>
                </a:solidFill>
              </a:rPr>
              <a:t>, W. W. McMillan, and M. D. Goldberg, 2008: Emissivity and reflection model for calculating </a:t>
            </a:r>
            <a:r>
              <a:rPr lang="en-US" sz="900" dirty="0" err="1" smtClean="0">
                <a:solidFill>
                  <a:schemeClr val="tx1">
                    <a:lumMod val="65000"/>
                    <a:lumOff val="35000"/>
                  </a:schemeClr>
                </a:solidFill>
              </a:rPr>
              <a:t>unpolarized</a:t>
            </a:r>
            <a:r>
              <a:rPr lang="en-US" sz="900" dirty="0" smtClean="0">
                <a:solidFill>
                  <a:schemeClr val="tx1">
                    <a:lumMod val="65000"/>
                    <a:lumOff val="35000"/>
                  </a:schemeClr>
                </a:solidFill>
              </a:rPr>
              <a:t> isotropic water surface-leaving radiance in the infrared. 2: Validation using Fourier transform spectrometers. </a:t>
            </a:r>
            <a:r>
              <a:rPr lang="en-US" sz="900" i="1" dirty="0" smtClean="0">
                <a:solidFill>
                  <a:schemeClr val="tx1">
                    <a:lumMod val="65000"/>
                    <a:lumOff val="35000"/>
                  </a:schemeClr>
                </a:solidFill>
              </a:rPr>
              <a:t>Applied Optics, </a:t>
            </a:r>
            <a:r>
              <a:rPr lang="en-US" sz="900" b="1" i="1" dirty="0" smtClean="0">
                <a:solidFill>
                  <a:schemeClr val="tx1">
                    <a:lumMod val="65000"/>
                    <a:lumOff val="35000"/>
                  </a:schemeClr>
                </a:solidFill>
              </a:rPr>
              <a:t>47, 4649-4671.</a:t>
            </a:r>
          </a:p>
          <a:p>
            <a:pPr>
              <a:buNone/>
            </a:pPr>
            <a:endParaRPr lang="en-US" sz="800" b="1" i="1" dirty="0" smtClean="0"/>
          </a:p>
          <a:p>
            <a:pPr>
              <a:buNone/>
            </a:pPr>
            <a:endParaRPr lang="en-US" sz="800" b="1" i="1" dirty="0" smtClean="0"/>
          </a:p>
          <a:p>
            <a:pPr>
              <a:buNone/>
            </a:pP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0"/>
            <a:ext cx="8229600" cy="1143000"/>
          </a:xfrm>
        </p:spPr>
        <p:txBody>
          <a:bodyPr/>
          <a:lstStyle/>
          <a:p>
            <a:r>
              <a:rPr lang="en-US" dirty="0" smtClean="0"/>
              <a:t>Internal Calibration</a:t>
            </a:r>
          </a:p>
        </p:txBody>
      </p:sp>
      <p:pic>
        <p:nvPicPr>
          <p:cNvPr id="37891" name="Content Placeholder 5" descr="MAERI_open.label.jpg"/>
          <p:cNvPicPr>
            <a:picLocks noGrp="1" noChangeAspect="1"/>
          </p:cNvPicPr>
          <p:nvPr>
            <p:ph idx="1"/>
          </p:nvPr>
        </p:nvPicPr>
        <p:blipFill>
          <a:blip r:embed="rId2" cstate="print"/>
          <a:srcRect/>
          <a:stretch>
            <a:fillRect/>
          </a:stretch>
        </p:blipFill>
        <p:spPr>
          <a:xfrm>
            <a:off x="1524000" y="1371600"/>
            <a:ext cx="6034088" cy="4525963"/>
          </a:xfrm>
        </p:spPr>
      </p:pic>
      <p:sp>
        <p:nvSpPr>
          <p:cNvPr id="4" name="Slide Number Placeholder 3"/>
          <p:cNvSpPr>
            <a:spLocks noGrp="1"/>
          </p:cNvSpPr>
          <p:nvPr>
            <p:ph type="sldNum" sz="quarter" idx="11"/>
          </p:nvPr>
        </p:nvSpPr>
        <p:spPr/>
        <p:txBody>
          <a:bodyPr/>
          <a:lstStyle/>
          <a:p>
            <a:pPr>
              <a:defRPr/>
            </a:pPr>
            <a:fld id="{82CBAFA6-A9A3-4F23-9828-6B212AE9587E}"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99E6B221-36EB-4151-ADD1-B6ECD0898F57}" type="slidenum">
              <a:rPr lang="en-US"/>
              <a:pPr>
                <a:defRPr/>
              </a:pPr>
              <a:t>12</a:t>
            </a:fld>
            <a:endParaRPr lang="en-US"/>
          </a:p>
        </p:txBody>
      </p:sp>
      <p:sp>
        <p:nvSpPr>
          <p:cNvPr id="196610" name="Rectangle 2"/>
          <p:cNvSpPr>
            <a:spLocks noGrp="1" noChangeArrowheads="1"/>
          </p:cNvSpPr>
          <p:nvPr>
            <p:ph type="title"/>
          </p:nvPr>
        </p:nvSpPr>
        <p:spPr>
          <a:xfrm>
            <a:off x="228600" y="0"/>
            <a:ext cx="8153400" cy="1143000"/>
          </a:xfrm>
        </p:spPr>
        <p:txBody>
          <a:bodyPr>
            <a:normAutofit fontScale="90000"/>
          </a:bodyPr>
          <a:lstStyle/>
          <a:p>
            <a:pPr>
              <a:defRPr/>
            </a:pPr>
            <a:r>
              <a:rPr lang="en-US"/>
              <a:t>NIST water-bath black-body calibration target</a:t>
            </a:r>
          </a:p>
        </p:txBody>
      </p:sp>
      <p:pic>
        <p:nvPicPr>
          <p:cNvPr id="40964" name="Picture 3" descr="WBBB_2"/>
          <p:cNvPicPr>
            <a:picLocks noGrp="1" noChangeAspect="1" noChangeArrowheads="1"/>
          </p:cNvPicPr>
          <p:nvPr>
            <p:ph sz="half" idx="1"/>
          </p:nvPr>
        </p:nvPicPr>
        <p:blipFill>
          <a:blip r:embed="rId3" cstate="print"/>
          <a:srcRect/>
          <a:stretch>
            <a:fillRect/>
          </a:stretch>
        </p:blipFill>
        <p:spPr>
          <a:xfrm>
            <a:off x="228600" y="1524000"/>
            <a:ext cx="4267200" cy="3200400"/>
          </a:xfrm>
        </p:spPr>
      </p:pic>
      <p:pic>
        <p:nvPicPr>
          <p:cNvPr id="40965" name="Picture 4" descr="WBBB_1"/>
          <p:cNvPicPr>
            <a:picLocks noGrp="1" noChangeAspect="1" noChangeArrowheads="1"/>
          </p:cNvPicPr>
          <p:nvPr>
            <p:ph sz="half" idx="2"/>
          </p:nvPr>
        </p:nvPicPr>
        <p:blipFill>
          <a:blip r:embed="rId4" cstate="print"/>
          <a:srcRect/>
          <a:stretch>
            <a:fillRect/>
          </a:stretch>
        </p:blipFill>
        <p:spPr>
          <a:xfrm>
            <a:off x="4572000" y="1524000"/>
            <a:ext cx="4267200" cy="3200400"/>
          </a:xfrm>
        </p:spPr>
      </p:pic>
      <p:sp>
        <p:nvSpPr>
          <p:cNvPr id="40966" name="Text Box 5"/>
          <p:cNvSpPr txBox="1">
            <a:spLocks noChangeArrowheads="1"/>
          </p:cNvSpPr>
          <p:nvPr/>
        </p:nvSpPr>
        <p:spPr bwMode="auto">
          <a:xfrm>
            <a:off x="228600" y="5105400"/>
            <a:ext cx="8763000" cy="641350"/>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See: Fowler, J. B., 1995. A third generation water bath based blackbody source, </a:t>
            </a:r>
            <a:r>
              <a:rPr lang="en-US" i="1">
                <a:latin typeface="Times New Roman" pitchFamily="18" charset="0"/>
              </a:rPr>
              <a:t>J. Res. Natl. Inst. Stand. Technol</a:t>
            </a:r>
            <a:r>
              <a:rPr lang="en-US">
                <a:latin typeface="Times New Roman" pitchFamily="18" charset="0"/>
              </a:rPr>
              <a:t>., 100, 591-599</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sz="quarter"/>
          </p:nvPr>
        </p:nvSpPr>
        <p:spPr>
          <a:xfrm>
            <a:off x="457200" y="0"/>
            <a:ext cx="8229600" cy="1143000"/>
          </a:xfrm>
        </p:spPr>
        <p:txBody>
          <a:bodyPr/>
          <a:lstStyle/>
          <a:p>
            <a:r>
              <a:rPr lang="en-US" smtClean="0"/>
              <a:t>Traceability to NIST TXR</a:t>
            </a:r>
          </a:p>
        </p:txBody>
      </p:sp>
      <p:pic>
        <p:nvPicPr>
          <p:cNvPr id="41987" name="Content Placeholder 10" descr="IR Imager.jpg"/>
          <p:cNvPicPr>
            <a:picLocks noGrp="1" noChangeAspect="1"/>
          </p:cNvPicPr>
          <p:nvPr>
            <p:ph sz="quarter" idx="1"/>
          </p:nvPr>
        </p:nvPicPr>
        <p:blipFill>
          <a:blip r:embed="rId2" cstate="print"/>
          <a:srcRect/>
          <a:stretch>
            <a:fillRect/>
          </a:stretch>
        </p:blipFill>
        <p:spPr>
          <a:xfrm>
            <a:off x="152400" y="914400"/>
            <a:ext cx="3581400" cy="2686050"/>
          </a:xfrm>
        </p:spPr>
      </p:pic>
      <p:pic>
        <p:nvPicPr>
          <p:cNvPr id="41989" name="Content Placeholder 13" descr="TXR Calibration II.jpg"/>
          <p:cNvPicPr>
            <a:picLocks noGrp="1" noChangeAspect="1"/>
          </p:cNvPicPr>
          <p:nvPr>
            <p:ph sz="quarter" idx="4"/>
          </p:nvPr>
        </p:nvPicPr>
        <p:blipFill>
          <a:blip r:embed="rId3" cstate="print"/>
          <a:srcRect/>
          <a:stretch>
            <a:fillRect/>
          </a:stretch>
        </p:blipFill>
        <p:spPr>
          <a:xfrm>
            <a:off x="1143000" y="3352800"/>
            <a:ext cx="3352800" cy="2514600"/>
          </a:xfrm>
        </p:spPr>
      </p:pic>
      <p:pic>
        <p:nvPicPr>
          <p:cNvPr id="9" name="Content Placeholder 8" descr="TXRatRSMAS.jpg"/>
          <p:cNvPicPr>
            <a:picLocks noGrp="1" noChangeAspect="1"/>
          </p:cNvPicPr>
          <p:nvPr>
            <p:ph sz="quarter" idx="2"/>
          </p:nvPr>
        </p:nvPicPr>
        <p:blipFill>
          <a:blip r:embed="rId4" cstate="print"/>
          <a:stretch>
            <a:fillRect/>
          </a:stretch>
        </p:blipFill>
        <p:spPr>
          <a:xfrm>
            <a:off x="4724400" y="1219200"/>
            <a:ext cx="3505200" cy="5274947"/>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762000" y="2133600"/>
            <a:ext cx="1905000" cy="1295400"/>
            <a:chOff x="846667" y="1608667"/>
            <a:chExt cx="1905000" cy="1295400"/>
          </a:xfrm>
        </p:grpSpPr>
        <p:sp>
          <p:nvSpPr>
            <p:cNvPr id="4" name="Oval 3"/>
            <p:cNvSpPr/>
            <p:nvPr/>
          </p:nvSpPr>
          <p:spPr>
            <a:xfrm>
              <a:off x="846667" y="1608667"/>
              <a:ext cx="1905000" cy="1295400"/>
            </a:xfrm>
            <a:prstGeom prst="ellipse">
              <a:avLst/>
            </a:prstGeom>
            <a:solidFill>
              <a:srgbClr val="00B0F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099" name="TextBox 4"/>
            <p:cNvSpPr txBox="1">
              <a:spLocks noChangeArrowheads="1"/>
            </p:cNvSpPr>
            <p:nvPr/>
          </p:nvSpPr>
          <p:spPr bwMode="auto">
            <a:xfrm>
              <a:off x="1066800" y="1905000"/>
              <a:ext cx="1524000" cy="923330"/>
            </a:xfrm>
            <a:prstGeom prst="rect">
              <a:avLst/>
            </a:prstGeom>
            <a:noFill/>
            <a:ln w="9525">
              <a:noFill/>
              <a:miter lim="800000"/>
              <a:headEnd/>
              <a:tailEnd/>
            </a:ln>
          </p:spPr>
          <p:txBody>
            <a:bodyPr>
              <a:spAutoFit/>
            </a:bodyPr>
            <a:lstStyle/>
            <a:p>
              <a:pPr algn="ctr"/>
              <a:r>
                <a:rPr lang="en-US">
                  <a:latin typeface="Times New Roman" pitchFamily="18" charset="0"/>
                  <a:cs typeface="Times New Roman" pitchFamily="18" charset="0"/>
                </a:rPr>
                <a:t>M-AERI, ISAR…. measurements </a:t>
              </a:r>
            </a:p>
          </p:txBody>
        </p:sp>
      </p:grpSp>
      <p:sp>
        <p:nvSpPr>
          <p:cNvPr id="7" name="Oval 6"/>
          <p:cNvSpPr/>
          <p:nvPr/>
        </p:nvSpPr>
        <p:spPr>
          <a:xfrm>
            <a:off x="4038600" y="4724400"/>
            <a:ext cx="1981200" cy="1447800"/>
          </a:xfrm>
          <a:prstGeom prst="ellipse">
            <a:avLst/>
          </a:prstGeom>
          <a:solidFill>
            <a:srgbClr val="00B0F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cs typeface="Times New Roman" pitchFamily="18" charset="0"/>
              </a:rPr>
              <a:t>NIST-designed water-bath blackbody calibrator</a:t>
            </a:r>
          </a:p>
        </p:txBody>
      </p:sp>
      <p:sp>
        <p:nvSpPr>
          <p:cNvPr id="8" name="Oval 7"/>
          <p:cNvSpPr/>
          <p:nvPr/>
        </p:nvSpPr>
        <p:spPr>
          <a:xfrm>
            <a:off x="762000" y="457200"/>
            <a:ext cx="1905000" cy="1295400"/>
          </a:xfrm>
          <a:prstGeom prst="ellipse">
            <a:avLst/>
          </a:prstGeom>
          <a:solidFill>
            <a:srgbClr val="00B0F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cs typeface="Times New Roman" pitchFamily="18" charset="0"/>
              </a:rPr>
              <a:t>Satellite-derived SSTs</a:t>
            </a:r>
          </a:p>
        </p:txBody>
      </p:sp>
      <p:sp>
        <p:nvSpPr>
          <p:cNvPr id="9" name="Rounded Rectangle 8"/>
          <p:cNvSpPr/>
          <p:nvPr/>
        </p:nvSpPr>
        <p:spPr>
          <a:xfrm>
            <a:off x="2438400" y="5486400"/>
            <a:ext cx="1981200" cy="914400"/>
          </a:xfrm>
          <a:prstGeom prst="round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cs typeface="Times New Roman" pitchFamily="18" charset="0"/>
              </a:rPr>
              <a:t>NIST-traceable thermometers</a:t>
            </a:r>
          </a:p>
        </p:txBody>
      </p:sp>
      <p:sp>
        <p:nvSpPr>
          <p:cNvPr id="10" name="Rounded Rectangle 9"/>
          <p:cNvSpPr/>
          <p:nvPr/>
        </p:nvSpPr>
        <p:spPr>
          <a:xfrm>
            <a:off x="5715000" y="5486400"/>
            <a:ext cx="2057400" cy="914400"/>
          </a:xfrm>
          <a:prstGeom prst="round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cs typeface="Times New Roman" pitchFamily="18" charset="0"/>
              </a:rPr>
              <a:t>NIST TXR for radiometric characterization</a:t>
            </a:r>
          </a:p>
        </p:txBody>
      </p:sp>
      <p:sp>
        <p:nvSpPr>
          <p:cNvPr id="19" name="Rectangle 18"/>
          <p:cNvSpPr/>
          <p:nvPr/>
        </p:nvSpPr>
        <p:spPr>
          <a:xfrm>
            <a:off x="762000" y="4114800"/>
            <a:ext cx="2971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cs typeface="Times New Roman" pitchFamily="18" charset="0"/>
              </a:rPr>
              <a:t>Laboratory calibration</a:t>
            </a:r>
          </a:p>
        </p:txBody>
      </p:sp>
      <p:sp>
        <p:nvSpPr>
          <p:cNvPr id="20" name="Rectangle 19"/>
          <p:cNvSpPr/>
          <p:nvPr/>
        </p:nvSpPr>
        <p:spPr>
          <a:xfrm>
            <a:off x="4038600" y="2514600"/>
            <a:ext cx="2971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cs typeface="Times New Roman" pitchFamily="18" charset="0"/>
              </a:rPr>
              <a:t>Matchup analysis of collocated measurements</a:t>
            </a:r>
          </a:p>
        </p:txBody>
      </p:sp>
      <p:cxnSp>
        <p:nvCxnSpPr>
          <p:cNvPr id="23" name="Straight Arrow Connector 22"/>
          <p:cNvCxnSpPr>
            <a:stCxn id="7" idx="0"/>
          </p:cNvCxnSpPr>
          <p:nvPr/>
        </p:nvCxnSpPr>
        <p:spPr>
          <a:xfrm rot="16200000" flipV="1">
            <a:off x="4191000" y="3886200"/>
            <a:ext cx="381000" cy="1295400"/>
          </a:xfrm>
          <a:prstGeom prst="straightConnector1">
            <a:avLst/>
          </a:prstGeom>
          <a:ln w="952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0"/>
          </p:cNvCxnSpPr>
          <p:nvPr/>
        </p:nvCxnSpPr>
        <p:spPr>
          <a:xfrm rot="16200000" flipV="1">
            <a:off x="1612900" y="3479800"/>
            <a:ext cx="685800" cy="584200"/>
          </a:xfrm>
          <a:prstGeom prst="straightConnector1">
            <a:avLst/>
          </a:prstGeom>
          <a:ln w="952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4" idx="6"/>
            <a:endCxn id="20" idx="1"/>
          </p:cNvCxnSpPr>
          <p:nvPr/>
        </p:nvCxnSpPr>
        <p:spPr>
          <a:xfrm>
            <a:off x="2667000" y="2781300"/>
            <a:ext cx="1371600" cy="76200"/>
          </a:xfrm>
          <a:prstGeom prst="straightConnector1">
            <a:avLst/>
          </a:prstGeom>
          <a:ln w="952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8" idx="6"/>
            <a:endCxn id="20" idx="0"/>
          </p:cNvCxnSpPr>
          <p:nvPr/>
        </p:nvCxnSpPr>
        <p:spPr>
          <a:xfrm>
            <a:off x="2667000" y="1104900"/>
            <a:ext cx="2857500" cy="1409700"/>
          </a:xfrm>
          <a:prstGeom prst="straightConnector1">
            <a:avLst/>
          </a:prstGeom>
          <a:ln w="952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8" idx="6"/>
            <a:endCxn id="68" idx="2"/>
          </p:cNvCxnSpPr>
          <p:nvPr/>
        </p:nvCxnSpPr>
        <p:spPr>
          <a:xfrm flipV="1">
            <a:off x="2667000" y="838200"/>
            <a:ext cx="1447800" cy="266700"/>
          </a:xfrm>
          <a:prstGeom prst="straightConnector1">
            <a:avLst/>
          </a:prstGeom>
          <a:ln w="952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6" name="Arc 65"/>
          <p:cNvSpPr/>
          <p:nvPr/>
        </p:nvSpPr>
        <p:spPr>
          <a:xfrm>
            <a:off x="6629400" y="1295400"/>
            <a:ext cx="838200" cy="1676400"/>
          </a:xfrm>
          <a:prstGeom prst="arc">
            <a:avLst>
              <a:gd name="adj1" fmla="val 272101"/>
              <a:gd name="adj2" fmla="val 5514219"/>
            </a:avLst>
          </a:prstGeom>
          <a:ln w="95250">
            <a:solidFill>
              <a:srgbClr val="00B050"/>
            </a:solidFill>
            <a:head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8" name="Snip Diagonal Corner Rectangle 67"/>
          <p:cNvSpPr/>
          <p:nvPr/>
        </p:nvSpPr>
        <p:spPr>
          <a:xfrm>
            <a:off x="4114800" y="152400"/>
            <a:ext cx="2133600" cy="1371600"/>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prstClr val="black"/>
                </a:solidFill>
                <a:cs typeface="Times New Roman" pitchFamily="18" charset="0"/>
              </a:rPr>
              <a:t>CDR of SST</a:t>
            </a:r>
          </a:p>
        </p:txBody>
      </p:sp>
      <p:sp>
        <p:nvSpPr>
          <p:cNvPr id="72" name="Trapezoid 71"/>
          <p:cNvSpPr/>
          <p:nvPr/>
        </p:nvSpPr>
        <p:spPr>
          <a:xfrm>
            <a:off x="6400800" y="1143000"/>
            <a:ext cx="2438400" cy="1063625"/>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cs typeface="Times New Roman" pitchFamily="18" charset="0"/>
              </a:rPr>
              <a:t>NIST Traceable error statistics</a:t>
            </a:r>
          </a:p>
        </p:txBody>
      </p:sp>
      <p:sp>
        <p:nvSpPr>
          <p:cNvPr id="73" name="Arc 72"/>
          <p:cNvSpPr/>
          <p:nvPr/>
        </p:nvSpPr>
        <p:spPr>
          <a:xfrm rot="16200000">
            <a:off x="5524500" y="-114300"/>
            <a:ext cx="1143000" cy="2743200"/>
          </a:xfrm>
          <a:prstGeom prst="arc">
            <a:avLst>
              <a:gd name="adj1" fmla="val 918188"/>
              <a:gd name="adj2" fmla="val 5061692"/>
            </a:avLst>
          </a:prstGeom>
          <a:ln w="95250">
            <a:solidFill>
              <a:srgbClr val="00B050"/>
            </a:solidFill>
            <a:head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0"/>
            <a:ext cx="8229600" cy="1143000"/>
          </a:xfrm>
        </p:spPr>
        <p:txBody>
          <a:bodyPr>
            <a:normAutofit fontScale="90000"/>
          </a:bodyPr>
          <a:lstStyle/>
          <a:p>
            <a:r>
              <a:rPr lang="en-US" dirty="0" smtClean="0"/>
              <a:t>Next-generation ship-based FTIR </a:t>
            </a:r>
            <a:r>
              <a:rPr lang="en-US" dirty="0" err="1" smtClean="0"/>
              <a:t>spectroradiometer</a:t>
            </a:r>
            <a:endParaRPr lang="en-US" dirty="0"/>
          </a:p>
        </p:txBody>
      </p:sp>
      <p:pic>
        <p:nvPicPr>
          <p:cNvPr id="10" name="Content Placeholder 9" descr="DSCN4388.JPG"/>
          <p:cNvPicPr>
            <a:picLocks noGrp="1" noChangeAspect="1"/>
          </p:cNvPicPr>
          <p:nvPr>
            <p:ph sz="quarter" idx="2"/>
          </p:nvPr>
        </p:nvPicPr>
        <p:blipFill>
          <a:blip r:embed="rId2" cstate="print"/>
          <a:stretch>
            <a:fillRect/>
          </a:stretch>
        </p:blipFill>
        <p:spPr>
          <a:xfrm>
            <a:off x="4724400" y="1235870"/>
            <a:ext cx="3432174" cy="2574130"/>
          </a:xfrm>
        </p:spPr>
      </p:pic>
      <p:pic>
        <p:nvPicPr>
          <p:cNvPr id="11" name="Content Placeholder 10" descr="DSCN4385.JPG"/>
          <p:cNvPicPr>
            <a:picLocks noGrp="1" noChangeAspect="1"/>
          </p:cNvPicPr>
          <p:nvPr>
            <p:ph sz="quarter" idx="3"/>
          </p:nvPr>
        </p:nvPicPr>
        <p:blipFill>
          <a:blip r:embed="rId3" cstate="print"/>
          <a:stretch>
            <a:fillRect/>
          </a:stretch>
        </p:blipFill>
        <p:spPr>
          <a:xfrm>
            <a:off x="381000" y="1447800"/>
            <a:ext cx="4064000" cy="3048000"/>
          </a:xfrm>
        </p:spPr>
      </p:pic>
      <p:sp>
        <p:nvSpPr>
          <p:cNvPr id="6" name="Content Placeholder 5"/>
          <p:cNvSpPr>
            <a:spLocks noGrp="1"/>
          </p:cNvSpPr>
          <p:nvPr>
            <p:ph sz="quarter" idx="4"/>
          </p:nvPr>
        </p:nvSpPr>
        <p:spPr>
          <a:xfrm>
            <a:off x="609600" y="4876800"/>
            <a:ext cx="4038600" cy="1143000"/>
          </a:xfrm>
        </p:spPr>
        <p:txBody>
          <a:bodyPr/>
          <a:lstStyle/>
          <a:p>
            <a:pPr marL="0" indent="0">
              <a:buNone/>
            </a:pPr>
            <a:r>
              <a:rPr lang="en-US" sz="2800" dirty="0" smtClean="0"/>
              <a:t>M-AERI Mk-2 undergoing tests at RSMAS.</a:t>
            </a:r>
            <a:endParaRPr lang="en-US" sz="2800" dirty="0"/>
          </a:p>
        </p:txBody>
      </p:sp>
      <p:sp>
        <p:nvSpPr>
          <p:cNvPr id="7" name="Slide Number Placeholder 6"/>
          <p:cNvSpPr>
            <a:spLocks noGrp="1"/>
          </p:cNvSpPr>
          <p:nvPr>
            <p:ph type="sldNum" sz="quarter" idx="11"/>
          </p:nvPr>
        </p:nvSpPr>
        <p:spPr/>
        <p:txBody>
          <a:bodyPr/>
          <a:lstStyle/>
          <a:p>
            <a:pPr>
              <a:defRPr/>
            </a:pPr>
            <a:fld id="{DFC1BE99-A2B0-48A7-8AF4-D2E356439179}" type="slidenum">
              <a:rPr lang="en-US" smtClean="0"/>
              <a:pPr>
                <a:defRPr/>
              </a:pPr>
              <a:t>15</a:t>
            </a:fld>
            <a:endParaRPr lang="en-US"/>
          </a:p>
        </p:txBody>
      </p:sp>
      <p:pic>
        <p:nvPicPr>
          <p:cNvPr id="13" name="Content Placeholder 12" descr="DSCN4393.JPG"/>
          <p:cNvPicPr>
            <a:picLocks noGrp="1" noChangeAspect="1"/>
          </p:cNvPicPr>
          <p:nvPr>
            <p:ph sz="quarter" idx="1"/>
          </p:nvPr>
        </p:nvPicPr>
        <p:blipFill>
          <a:blip r:embed="rId4" cstate="print"/>
          <a:stretch>
            <a:fillRect/>
          </a:stretch>
        </p:blipFill>
        <p:spPr>
          <a:xfrm>
            <a:off x="4718052" y="3962400"/>
            <a:ext cx="3454400" cy="25908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Mk1 &amp; Mk2</a:t>
            </a:r>
            <a:endParaRPr lang="en-US" dirty="0"/>
          </a:p>
        </p:txBody>
      </p:sp>
      <p:pic>
        <p:nvPicPr>
          <p:cNvPr id="7" name="Content Placeholder 6" descr="rack.jpg"/>
          <p:cNvPicPr>
            <a:picLocks noGrp="1" noChangeAspect="1"/>
          </p:cNvPicPr>
          <p:nvPr>
            <p:ph sz="quarter" idx="3"/>
          </p:nvPr>
        </p:nvPicPr>
        <p:blipFill>
          <a:blip r:embed="rId2" cstate="print"/>
          <a:stretch>
            <a:fillRect/>
          </a:stretch>
        </p:blipFill>
        <p:spPr>
          <a:xfrm>
            <a:off x="1981200" y="3276600"/>
            <a:ext cx="2023533" cy="3139964"/>
          </a:xfrm>
        </p:spPr>
      </p:pic>
      <p:pic>
        <p:nvPicPr>
          <p:cNvPr id="9" name="Content Placeholder 8" descr="04032416_maeri.AEROSE.jpg"/>
          <p:cNvPicPr>
            <a:picLocks noGrp="1" noChangeAspect="1"/>
          </p:cNvPicPr>
          <p:nvPr>
            <p:ph sz="quarter" idx="2"/>
          </p:nvPr>
        </p:nvPicPr>
        <p:blipFill>
          <a:blip r:embed="rId3" cstate="print"/>
          <a:srcRect t="34827"/>
          <a:stretch>
            <a:fillRect/>
          </a:stretch>
        </p:blipFill>
        <p:spPr>
          <a:xfrm>
            <a:off x="304800" y="1295400"/>
            <a:ext cx="2904744" cy="1893094"/>
          </a:xfrm>
        </p:spPr>
      </p:pic>
      <p:pic>
        <p:nvPicPr>
          <p:cNvPr id="10" name="Picture 9" descr="20110217_30_miami.JPG"/>
          <p:cNvPicPr>
            <a:picLocks noChangeAspect="1"/>
          </p:cNvPicPr>
          <p:nvPr/>
        </p:nvPicPr>
        <p:blipFill>
          <a:blip r:embed="rId4" cstate="print"/>
          <a:srcRect l="6977" t="27907" r="15504" b="9302"/>
          <a:stretch>
            <a:fillRect/>
          </a:stretch>
        </p:blipFill>
        <p:spPr>
          <a:xfrm>
            <a:off x="4572000" y="2209800"/>
            <a:ext cx="4267200" cy="230428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Sky emission measurements</a:t>
            </a:r>
            <a:endParaRPr lang="en-US" dirty="0"/>
          </a:p>
        </p:txBody>
      </p:sp>
      <p:sp>
        <p:nvSpPr>
          <p:cNvPr id="3" name="Text Placeholder 2"/>
          <p:cNvSpPr>
            <a:spLocks noGrp="1"/>
          </p:cNvSpPr>
          <p:nvPr>
            <p:ph type="body" sz="half" idx="1"/>
          </p:nvPr>
        </p:nvSpPr>
        <p:spPr>
          <a:xfrm>
            <a:off x="457200" y="4114800"/>
            <a:ext cx="3048000" cy="2011363"/>
          </a:xfrm>
        </p:spPr>
        <p:txBody>
          <a:bodyPr>
            <a:normAutofit/>
          </a:bodyPr>
          <a:lstStyle/>
          <a:p>
            <a:pPr marL="0" indent="0">
              <a:buNone/>
            </a:pPr>
            <a:r>
              <a:rPr lang="en-US" sz="2400" dirty="0" smtClean="0"/>
              <a:t>Measurements taken in Quebec City, February 24, 2011.</a:t>
            </a:r>
            <a:endParaRPr lang="en-US" sz="2400" dirty="0"/>
          </a:p>
        </p:txBody>
      </p:sp>
      <p:pic>
        <p:nvPicPr>
          <p:cNvPr id="6" name="Content Placeholder 5" descr="ASSIST II_Final_20100513_99.JPG"/>
          <p:cNvPicPr>
            <a:picLocks noGrp="1" noChangeAspect="1"/>
          </p:cNvPicPr>
          <p:nvPr>
            <p:ph sz="quarter" idx="2"/>
          </p:nvPr>
        </p:nvPicPr>
        <p:blipFill>
          <a:blip r:embed="rId2" cstate="print"/>
          <a:srcRect l="15556"/>
          <a:stretch>
            <a:fillRect/>
          </a:stretch>
        </p:blipFill>
        <p:spPr>
          <a:xfrm>
            <a:off x="304800" y="1371600"/>
            <a:ext cx="2895600" cy="2286000"/>
          </a:xfrm>
        </p:spPr>
      </p:pic>
      <p:pic>
        <p:nvPicPr>
          <p:cNvPr id="7" name="Content Placeholder 6" descr="quebec_Mark2.jpg"/>
          <p:cNvPicPr>
            <a:picLocks noGrp="1" noChangeAspect="1"/>
          </p:cNvPicPr>
          <p:nvPr>
            <p:ph sz="quarter" idx="3"/>
          </p:nvPr>
        </p:nvPicPr>
        <p:blipFill>
          <a:blip r:embed="rId3" cstate="print"/>
          <a:srcRect r="6579"/>
          <a:stretch>
            <a:fillRect/>
          </a:stretch>
        </p:blipFill>
        <p:spPr>
          <a:xfrm>
            <a:off x="3352801" y="989527"/>
            <a:ext cx="5791199" cy="4649272"/>
          </a:xfrm>
        </p:spPr>
      </p:pic>
      <p:sp>
        <p:nvSpPr>
          <p:cNvPr id="8" name="TextBox 7"/>
          <p:cNvSpPr txBox="1"/>
          <p:nvPr/>
        </p:nvSpPr>
        <p:spPr>
          <a:xfrm>
            <a:off x="5867400" y="5410200"/>
            <a:ext cx="1547283" cy="307777"/>
          </a:xfrm>
          <a:prstGeom prst="rect">
            <a:avLst/>
          </a:prstGeom>
          <a:noFill/>
        </p:spPr>
        <p:txBody>
          <a:bodyPr wrap="none" rtlCol="0">
            <a:spAutoFit/>
          </a:bodyPr>
          <a:lstStyle/>
          <a:p>
            <a:r>
              <a:rPr lang="en-US" sz="1400" dirty="0" err="1" smtClean="0"/>
              <a:t>Wavenumber</a:t>
            </a:r>
            <a:r>
              <a:rPr lang="en-US" sz="1400" dirty="0" smtClean="0"/>
              <a:t>  cm</a:t>
            </a:r>
            <a:r>
              <a:rPr lang="en-US" sz="1400" baseline="30000" dirty="0" smtClean="0"/>
              <a:t>-1</a:t>
            </a:r>
            <a:endParaRPr lang="en-US" sz="1400" baseline="30000" dirty="0"/>
          </a:p>
        </p:txBody>
      </p:sp>
      <p:sp>
        <p:nvSpPr>
          <p:cNvPr id="9" name="TextBox 8"/>
          <p:cNvSpPr txBox="1"/>
          <p:nvPr/>
        </p:nvSpPr>
        <p:spPr>
          <a:xfrm rot="16200000">
            <a:off x="2973804" y="3274596"/>
            <a:ext cx="1401346" cy="338554"/>
          </a:xfrm>
          <a:prstGeom prst="rect">
            <a:avLst/>
          </a:prstGeom>
          <a:noFill/>
        </p:spPr>
        <p:txBody>
          <a:bodyPr wrap="none" rtlCol="0">
            <a:spAutoFit/>
          </a:bodyPr>
          <a:lstStyle/>
          <a:p>
            <a:r>
              <a:rPr lang="en-US" sz="1600" dirty="0" smtClean="0"/>
              <a:t>Radiance units</a:t>
            </a:r>
            <a:endParaRPr lang="en-US" sz="1600" dirty="0"/>
          </a:p>
        </p:txBody>
      </p:sp>
      <p:sp>
        <p:nvSpPr>
          <p:cNvPr id="10" name="TextBox 9"/>
          <p:cNvSpPr txBox="1"/>
          <p:nvPr/>
        </p:nvSpPr>
        <p:spPr>
          <a:xfrm>
            <a:off x="4724400" y="1752600"/>
            <a:ext cx="3512500" cy="369332"/>
          </a:xfrm>
          <a:prstGeom prst="rect">
            <a:avLst/>
          </a:prstGeom>
          <a:noFill/>
        </p:spPr>
        <p:txBody>
          <a:bodyPr wrap="none" rtlCol="0">
            <a:spAutoFit/>
          </a:bodyPr>
          <a:lstStyle/>
          <a:p>
            <a:r>
              <a:rPr lang="en-US" dirty="0" smtClean="0"/>
              <a:t>Atmospheric emission from zenith</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normAutofit fontScale="90000"/>
          </a:bodyPr>
          <a:lstStyle/>
          <a:p>
            <a:r>
              <a:rPr lang="en-US" sz="4000" dirty="0" smtClean="0"/>
              <a:t>Comparison with LBLRTM simulations</a:t>
            </a:r>
            <a:r>
              <a:rPr lang="en-US" dirty="0" smtClean="0"/>
              <a:t/>
            </a:r>
            <a:br>
              <a:rPr lang="en-US" dirty="0" smtClean="0"/>
            </a:br>
            <a:endParaRPr lang="en-US" dirty="0"/>
          </a:p>
        </p:txBody>
      </p:sp>
      <p:pic>
        <p:nvPicPr>
          <p:cNvPr id="12" name="Content Placeholder 11" descr="20110223_181620_YZV00.jpg"/>
          <p:cNvPicPr>
            <a:picLocks noGrp="1" noChangeAspect="1"/>
          </p:cNvPicPr>
          <p:nvPr>
            <p:ph sz="quarter" idx="1"/>
          </p:nvPr>
        </p:nvPicPr>
        <p:blipFill>
          <a:blip r:embed="rId2" cstate="print"/>
          <a:stretch>
            <a:fillRect/>
          </a:stretch>
        </p:blipFill>
        <p:spPr>
          <a:xfrm>
            <a:off x="381000" y="838200"/>
            <a:ext cx="3962400" cy="2971800"/>
          </a:xfrm>
        </p:spPr>
      </p:pic>
      <p:pic>
        <p:nvPicPr>
          <p:cNvPr id="13" name="Content Placeholder 12" descr="20110223_181620_YZV12.jpg"/>
          <p:cNvPicPr>
            <a:picLocks noGrp="1" noChangeAspect="1"/>
          </p:cNvPicPr>
          <p:nvPr>
            <p:ph sz="quarter" idx="2"/>
          </p:nvPr>
        </p:nvPicPr>
        <p:blipFill>
          <a:blip r:embed="rId3" cstate="print"/>
          <a:stretch>
            <a:fillRect/>
          </a:stretch>
        </p:blipFill>
        <p:spPr>
          <a:xfrm>
            <a:off x="4267200" y="838200"/>
            <a:ext cx="4064000" cy="3048000"/>
          </a:xfrm>
        </p:spPr>
      </p:pic>
      <p:pic>
        <p:nvPicPr>
          <p:cNvPr id="14" name="Content Placeholder 13" descr="20110223_181620_2.jpg"/>
          <p:cNvPicPr>
            <a:picLocks noGrp="1" noChangeAspect="1"/>
          </p:cNvPicPr>
          <p:nvPr>
            <p:ph sz="quarter" idx="3"/>
          </p:nvPr>
        </p:nvPicPr>
        <p:blipFill>
          <a:blip r:embed="rId4" cstate="print"/>
          <a:stretch>
            <a:fillRect/>
          </a:stretch>
        </p:blipFill>
        <p:spPr>
          <a:xfrm>
            <a:off x="381000" y="3657600"/>
            <a:ext cx="4064000" cy="3048000"/>
          </a:xfrm>
        </p:spPr>
      </p:pic>
      <p:pic>
        <p:nvPicPr>
          <p:cNvPr id="15" name="Content Placeholder 14" descr="20110223_181620_3.jpg"/>
          <p:cNvPicPr>
            <a:picLocks noGrp="1" noChangeAspect="1"/>
          </p:cNvPicPr>
          <p:nvPr>
            <p:ph sz="quarter" idx="4"/>
          </p:nvPr>
        </p:nvPicPr>
        <p:blipFill>
          <a:blip r:embed="rId5" cstate="print"/>
          <a:stretch>
            <a:fillRect/>
          </a:stretch>
        </p:blipFill>
        <p:spPr>
          <a:xfrm>
            <a:off x="4390572" y="3733800"/>
            <a:ext cx="3937000" cy="29718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quebec_Mark2.red.gif"/>
          <p:cNvPicPr>
            <a:picLocks noGrp="1" noChangeAspect="1"/>
          </p:cNvPicPr>
          <p:nvPr>
            <p:ph sz="quarter" idx="2"/>
          </p:nvPr>
        </p:nvPicPr>
        <p:blipFill>
          <a:blip r:embed="rId2" cstate="print"/>
          <a:stretch>
            <a:fillRect/>
          </a:stretch>
        </p:blipFill>
        <p:spPr>
          <a:xfrm>
            <a:off x="4648200" y="914400"/>
            <a:ext cx="3829052" cy="2871788"/>
          </a:xfrm>
        </p:spPr>
      </p:pic>
      <p:pic>
        <p:nvPicPr>
          <p:cNvPr id="7" name="Content Placeholder 6" descr="ascos_maeri.jpg"/>
          <p:cNvPicPr>
            <a:picLocks noGrp="1" noChangeAspect="1"/>
          </p:cNvPicPr>
          <p:nvPr>
            <p:ph sz="quarter" idx="1"/>
          </p:nvPr>
        </p:nvPicPr>
        <p:blipFill>
          <a:blip r:embed="rId3" cstate="print"/>
          <a:stretch>
            <a:fillRect/>
          </a:stretch>
        </p:blipFill>
        <p:spPr>
          <a:xfrm>
            <a:off x="990600" y="933450"/>
            <a:ext cx="3810000" cy="2857500"/>
          </a:xfrm>
        </p:spPr>
      </p:pic>
      <p:sp>
        <p:nvSpPr>
          <p:cNvPr id="2" name="Title 1"/>
          <p:cNvSpPr>
            <a:spLocks noGrp="1"/>
          </p:cNvSpPr>
          <p:nvPr>
            <p:ph type="title" sz="quarter"/>
          </p:nvPr>
        </p:nvSpPr>
        <p:spPr>
          <a:xfrm>
            <a:off x="0" y="0"/>
            <a:ext cx="9144000" cy="1143000"/>
          </a:xfrm>
        </p:spPr>
        <p:txBody>
          <a:bodyPr>
            <a:noAutofit/>
          </a:bodyPr>
          <a:lstStyle/>
          <a:p>
            <a:r>
              <a:rPr lang="en-US" sz="3600" dirty="0" smtClean="0"/>
              <a:t>Comparison with Arctic M-AERI measurements</a:t>
            </a:r>
            <a:endParaRPr lang="en-US" sz="3600" dirty="0"/>
          </a:p>
        </p:txBody>
      </p:sp>
      <p:pic>
        <p:nvPicPr>
          <p:cNvPr id="9" name="Content Placeholder 8" descr="ascos_lbl-MM2_Quebec.gif"/>
          <p:cNvPicPr>
            <a:picLocks noGrp="1" noChangeAspect="1"/>
          </p:cNvPicPr>
          <p:nvPr>
            <p:ph sz="quarter" idx="3"/>
          </p:nvPr>
        </p:nvPicPr>
        <p:blipFill>
          <a:blip r:embed="rId4" cstate="print"/>
          <a:srcRect r="1961"/>
          <a:stretch>
            <a:fillRect/>
          </a:stretch>
        </p:blipFill>
        <p:spPr>
          <a:xfrm>
            <a:off x="4677228" y="3657600"/>
            <a:ext cx="3810000" cy="2819400"/>
          </a:xfrm>
        </p:spPr>
      </p:pic>
      <p:pic>
        <p:nvPicPr>
          <p:cNvPr id="10" name="Content Placeholder 9" descr="ascos_maeri-MM2_Quebec.gif"/>
          <p:cNvPicPr>
            <a:picLocks noGrp="1" noChangeAspect="1"/>
          </p:cNvPicPr>
          <p:nvPr>
            <p:ph sz="quarter" idx="4"/>
          </p:nvPr>
        </p:nvPicPr>
        <p:blipFill>
          <a:blip r:embed="rId5" cstate="print"/>
          <a:stretch>
            <a:fillRect/>
          </a:stretch>
        </p:blipFill>
        <p:spPr>
          <a:xfrm>
            <a:off x="990600" y="3657600"/>
            <a:ext cx="3835400" cy="2819400"/>
          </a:xfrm>
        </p:spPr>
      </p:pic>
      <p:sp>
        <p:nvSpPr>
          <p:cNvPr id="11" name="TextBox 10"/>
          <p:cNvSpPr txBox="1"/>
          <p:nvPr/>
        </p:nvSpPr>
        <p:spPr>
          <a:xfrm>
            <a:off x="2514600" y="1524000"/>
            <a:ext cx="1909497" cy="646331"/>
          </a:xfrm>
          <a:prstGeom prst="rect">
            <a:avLst/>
          </a:prstGeom>
          <a:noFill/>
        </p:spPr>
        <p:txBody>
          <a:bodyPr wrap="none" rtlCol="0">
            <a:spAutoFit/>
          </a:bodyPr>
          <a:lstStyle/>
          <a:p>
            <a:r>
              <a:rPr lang="en-US" dirty="0" smtClean="0"/>
              <a:t>M-AERI spectrum</a:t>
            </a:r>
          </a:p>
          <a:p>
            <a:r>
              <a:rPr lang="en-US" dirty="0" smtClean="0"/>
              <a:t>from I/B </a:t>
            </a:r>
            <a:r>
              <a:rPr lang="en-US" dirty="0" err="1" smtClean="0"/>
              <a:t>Oden</a:t>
            </a:r>
            <a:endParaRPr lang="en-US" dirty="0"/>
          </a:p>
        </p:txBody>
      </p:sp>
      <p:sp>
        <p:nvSpPr>
          <p:cNvPr id="14" name="TextBox 13"/>
          <p:cNvSpPr txBox="1"/>
          <p:nvPr/>
        </p:nvSpPr>
        <p:spPr>
          <a:xfrm>
            <a:off x="5715000" y="1524000"/>
            <a:ext cx="2057400" cy="923330"/>
          </a:xfrm>
          <a:prstGeom prst="rect">
            <a:avLst/>
          </a:prstGeom>
          <a:noFill/>
        </p:spPr>
        <p:txBody>
          <a:bodyPr wrap="square" rtlCol="0">
            <a:spAutoFit/>
          </a:bodyPr>
          <a:lstStyle/>
          <a:p>
            <a:r>
              <a:rPr lang="en-US" dirty="0" smtClean="0"/>
              <a:t>M-AERI Mk 2 spectrum</a:t>
            </a:r>
          </a:p>
          <a:p>
            <a:r>
              <a:rPr lang="en-US" dirty="0" smtClean="0"/>
              <a:t>from Quebec</a:t>
            </a:r>
            <a:endParaRPr lang="en-US" dirty="0"/>
          </a:p>
        </p:txBody>
      </p:sp>
      <p:sp>
        <p:nvSpPr>
          <p:cNvPr id="15" name="TextBox 14"/>
          <p:cNvSpPr txBox="1"/>
          <p:nvPr/>
        </p:nvSpPr>
        <p:spPr>
          <a:xfrm>
            <a:off x="2438400" y="3962400"/>
            <a:ext cx="2057400" cy="646331"/>
          </a:xfrm>
          <a:prstGeom prst="rect">
            <a:avLst/>
          </a:prstGeom>
          <a:noFill/>
        </p:spPr>
        <p:txBody>
          <a:bodyPr wrap="square" rtlCol="0">
            <a:spAutoFit/>
          </a:bodyPr>
          <a:lstStyle/>
          <a:p>
            <a:r>
              <a:rPr lang="en-US" dirty="0" smtClean="0"/>
              <a:t>M-AERI &amp; M-AERI Mk 2 spectra</a:t>
            </a:r>
          </a:p>
        </p:txBody>
      </p:sp>
      <p:sp>
        <p:nvSpPr>
          <p:cNvPr id="16" name="TextBox 15"/>
          <p:cNvSpPr txBox="1"/>
          <p:nvPr/>
        </p:nvSpPr>
        <p:spPr>
          <a:xfrm>
            <a:off x="5791200" y="3886200"/>
            <a:ext cx="2057400" cy="923330"/>
          </a:xfrm>
          <a:prstGeom prst="rect">
            <a:avLst/>
          </a:prstGeom>
          <a:noFill/>
        </p:spPr>
        <p:txBody>
          <a:bodyPr wrap="square" rtlCol="0">
            <a:spAutoFit/>
          </a:bodyPr>
          <a:lstStyle/>
          <a:p>
            <a:pPr algn="r"/>
            <a:r>
              <a:rPr lang="en-US" dirty="0" smtClean="0"/>
              <a:t>M-AERI Mk 2 &amp; LBLRTM simulated spectra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71E5C323-288B-4B42-8F07-5BF735FA4E96}" type="slidenum">
              <a:rPr lang="en-US"/>
              <a:pPr/>
              <a:t>2</a:t>
            </a:fld>
            <a:endParaRPr lang="en-US" dirty="0"/>
          </a:p>
        </p:txBody>
      </p:sp>
      <p:sp>
        <p:nvSpPr>
          <p:cNvPr id="182274" name="Rectangle 2"/>
          <p:cNvSpPr>
            <a:spLocks noGrp="1" noChangeArrowheads="1"/>
          </p:cNvSpPr>
          <p:nvPr>
            <p:ph type="title"/>
          </p:nvPr>
        </p:nvSpPr>
        <p:spPr>
          <a:xfrm>
            <a:off x="457200" y="274638"/>
            <a:ext cx="3886200" cy="1020762"/>
          </a:xfrm>
        </p:spPr>
        <p:txBody>
          <a:bodyPr/>
          <a:lstStyle/>
          <a:p>
            <a:r>
              <a:rPr lang="en-US" sz="4000" dirty="0"/>
              <a:t>What is SST?</a:t>
            </a:r>
          </a:p>
        </p:txBody>
      </p:sp>
      <p:sp>
        <p:nvSpPr>
          <p:cNvPr id="182275" name="Rectangle 3"/>
          <p:cNvSpPr>
            <a:spLocks noGrp="1" noChangeArrowheads="1"/>
          </p:cNvSpPr>
          <p:nvPr>
            <p:ph type="body" sz="half" idx="1"/>
          </p:nvPr>
        </p:nvSpPr>
        <p:spPr>
          <a:xfrm>
            <a:off x="304800" y="1143000"/>
            <a:ext cx="4038600" cy="4525963"/>
          </a:xfrm>
          <a:noFill/>
        </p:spPr>
        <p:txBody>
          <a:bodyPr>
            <a:normAutofit fontScale="85000" lnSpcReduction="20000"/>
          </a:bodyPr>
          <a:lstStyle/>
          <a:p>
            <a:pPr marL="166688" indent="-166688">
              <a:lnSpc>
                <a:spcPct val="120000"/>
              </a:lnSpc>
              <a:spcBef>
                <a:spcPts val="600"/>
              </a:spcBef>
            </a:pPr>
            <a:r>
              <a:rPr lang="en-US" sz="2000" dirty="0"/>
              <a:t>The infrared emission from the ocean originates from the uppermost &lt;1mm of the ocean – the skin layer.</a:t>
            </a:r>
          </a:p>
          <a:p>
            <a:pPr marL="166688" indent="-166688">
              <a:lnSpc>
                <a:spcPct val="120000"/>
              </a:lnSpc>
              <a:spcBef>
                <a:spcPts val="600"/>
              </a:spcBef>
            </a:pPr>
            <a:r>
              <a:rPr lang="en-US" sz="2000" dirty="0"/>
              <a:t>The atmosphere is in contact with the top of the skin layer.</a:t>
            </a:r>
          </a:p>
          <a:p>
            <a:pPr marL="166688" indent="-166688">
              <a:lnSpc>
                <a:spcPct val="120000"/>
              </a:lnSpc>
              <a:spcBef>
                <a:spcPts val="600"/>
              </a:spcBef>
            </a:pPr>
            <a:r>
              <a:rPr lang="en-US" sz="2000" dirty="0"/>
              <a:t>Ocean-to-atmosphere heat flow through the skin layer is by molecular conduction: this  causes, and results from, a temperature gradient through the skin layer.</a:t>
            </a:r>
          </a:p>
          <a:p>
            <a:pPr marL="166688" indent="-166688">
              <a:lnSpc>
                <a:spcPct val="120000"/>
              </a:lnSpc>
              <a:spcBef>
                <a:spcPts val="600"/>
              </a:spcBef>
            </a:pPr>
            <a:r>
              <a:rPr lang="en-US" sz="2000" dirty="0"/>
              <a:t>Conventional measurements of SST are from submerged thermometers – a “bulk” </a:t>
            </a:r>
            <a:r>
              <a:rPr lang="en-US" sz="2000" dirty="0" smtClean="0"/>
              <a:t>temperature.</a:t>
            </a:r>
          </a:p>
          <a:p>
            <a:pPr marL="166688" indent="-166688">
              <a:lnSpc>
                <a:spcPct val="120000"/>
              </a:lnSpc>
              <a:spcBef>
                <a:spcPts val="600"/>
              </a:spcBef>
            </a:pPr>
            <a:r>
              <a:rPr lang="en-US" sz="2000" dirty="0" err="1" smtClean="0"/>
              <a:t>T</a:t>
            </a:r>
            <a:r>
              <a:rPr lang="en-US" sz="2000" baseline="-25000" dirty="0" err="1" smtClean="0"/>
              <a:t>depth</a:t>
            </a:r>
            <a:r>
              <a:rPr lang="en-US" sz="2000" dirty="0" smtClean="0"/>
              <a:t> below the influence of diurnal heating is the “foundation” temperature.</a:t>
            </a:r>
          </a:p>
          <a:p>
            <a:pPr marL="166688" indent="-166688">
              <a:lnSpc>
                <a:spcPct val="120000"/>
              </a:lnSpc>
              <a:spcBef>
                <a:spcPts val="600"/>
              </a:spcBef>
              <a:buNone/>
            </a:pPr>
            <a:endParaRPr lang="en-US" sz="2000" dirty="0"/>
          </a:p>
          <a:p>
            <a:pPr>
              <a:lnSpc>
                <a:spcPct val="70000"/>
              </a:lnSpc>
            </a:pPr>
            <a:endParaRPr lang="en-US" sz="2000" dirty="0"/>
          </a:p>
        </p:txBody>
      </p:sp>
      <p:pic>
        <p:nvPicPr>
          <p:cNvPr id="182276" name="Picture 4" descr="Eifler_Donlon"/>
          <p:cNvPicPr>
            <a:picLocks noGrp="1" noChangeAspect="1" noChangeArrowheads="1"/>
          </p:cNvPicPr>
          <p:nvPr>
            <p:ph sz="half" idx="2"/>
          </p:nvPr>
        </p:nvPicPr>
        <p:blipFill>
          <a:blip r:embed="rId3" cstate="print"/>
          <a:srcRect/>
          <a:stretch>
            <a:fillRect/>
          </a:stretch>
        </p:blipFill>
        <p:spPr>
          <a:xfrm>
            <a:off x="5334000" y="3505200"/>
            <a:ext cx="3276600" cy="3096284"/>
          </a:xfrm>
          <a:noFill/>
          <a:ln/>
        </p:spPr>
      </p:pic>
      <p:sp>
        <p:nvSpPr>
          <p:cNvPr id="182277" name="Rectangle 5"/>
          <p:cNvSpPr>
            <a:spLocks noChangeArrowheads="1"/>
          </p:cNvSpPr>
          <p:nvPr/>
        </p:nvSpPr>
        <p:spPr bwMode="auto">
          <a:xfrm>
            <a:off x="5334000" y="1828800"/>
            <a:ext cx="381000" cy="304800"/>
          </a:xfrm>
          <a:prstGeom prst="rect">
            <a:avLst/>
          </a:prstGeom>
          <a:solidFill>
            <a:schemeClr val="bg1"/>
          </a:solidFill>
          <a:ln w="12700" algn="ctr">
            <a:noFill/>
            <a:miter lim="800000"/>
            <a:headEnd/>
            <a:tailEnd/>
          </a:ln>
          <a:effectLst/>
        </p:spPr>
        <p:txBody>
          <a:bodyPr wrap="none" lIns="90487" tIns="44450" rIns="90487" bIns="44450" anchor="ctr"/>
          <a:lstStyle/>
          <a:p>
            <a:endParaRPr lang="en-US"/>
          </a:p>
        </p:txBody>
      </p:sp>
      <p:sp>
        <p:nvSpPr>
          <p:cNvPr id="182278" name="Text Box 6"/>
          <p:cNvSpPr txBox="1">
            <a:spLocks noChangeArrowheads="1"/>
          </p:cNvSpPr>
          <p:nvPr/>
        </p:nvSpPr>
        <p:spPr bwMode="auto">
          <a:xfrm>
            <a:off x="2209800" y="5562600"/>
            <a:ext cx="3124200" cy="1013098"/>
          </a:xfrm>
          <a:prstGeom prst="rect">
            <a:avLst/>
          </a:prstGeom>
          <a:noFill/>
          <a:ln w="12700" algn="ctr">
            <a:noFill/>
            <a:miter lim="800000"/>
            <a:headEnd/>
            <a:tailEnd/>
          </a:ln>
          <a:effectLst/>
        </p:spPr>
        <p:txBody>
          <a:bodyPr wrap="square" lIns="90487" tIns="44450" rIns="90487" bIns="44450">
            <a:spAutoFit/>
          </a:bodyPr>
          <a:lstStyle/>
          <a:p>
            <a:pPr eaLnBrk="0" hangingPunct="0">
              <a:lnSpc>
                <a:spcPct val="90000"/>
              </a:lnSpc>
              <a:spcBef>
                <a:spcPct val="50000"/>
              </a:spcBef>
            </a:pPr>
            <a:r>
              <a:rPr lang="en-US" sz="1200" dirty="0" smtClean="0">
                <a:solidFill>
                  <a:schemeClr val="tx1">
                    <a:lumMod val="65000"/>
                    <a:lumOff val="35000"/>
                  </a:schemeClr>
                </a:solidFill>
                <a:latin typeface="Times New Roman" pitchFamily="18" charset="0"/>
              </a:rPr>
              <a:t>From </a:t>
            </a:r>
            <a:r>
              <a:rPr lang="en-US" sz="1200" dirty="0" err="1" smtClean="0">
                <a:solidFill>
                  <a:schemeClr val="tx1">
                    <a:lumMod val="65000"/>
                    <a:lumOff val="35000"/>
                  </a:schemeClr>
                </a:solidFill>
                <a:latin typeface="Times New Roman" pitchFamily="18" charset="0"/>
              </a:rPr>
              <a:t>Eifler</a:t>
            </a:r>
            <a:r>
              <a:rPr lang="en-US" sz="1200" dirty="0">
                <a:solidFill>
                  <a:schemeClr val="tx1">
                    <a:lumMod val="65000"/>
                    <a:lumOff val="35000"/>
                  </a:schemeClr>
                </a:solidFill>
                <a:latin typeface="Times New Roman" pitchFamily="18" charset="0"/>
              </a:rPr>
              <a:t>, W. and C. J. </a:t>
            </a:r>
            <a:r>
              <a:rPr lang="en-US" sz="1200" dirty="0" err="1">
                <a:solidFill>
                  <a:schemeClr val="tx1">
                    <a:lumMod val="65000"/>
                    <a:lumOff val="35000"/>
                  </a:schemeClr>
                </a:solidFill>
                <a:latin typeface="Times New Roman" pitchFamily="18" charset="0"/>
              </a:rPr>
              <a:t>Donlon</a:t>
            </a:r>
            <a:r>
              <a:rPr lang="en-US" sz="1200" dirty="0">
                <a:solidFill>
                  <a:schemeClr val="tx1">
                    <a:lumMod val="65000"/>
                    <a:lumOff val="35000"/>
                  </a:schemeClr>
                </a:solidFill>
                <a:latin typeface="Times New Roman" pitchFamily="18" charset="0"/>
              </a:rPr>
              <a:t>, 2001: Modeling the thermal surface signature of breaking waves. J. </a:t>
            </a:r>
            <a:r>
              <a:rPr lang="en-US" sz="1200" dirty="0" err="1">
                <a:solidFill>
                  <a:schemeClr val="tx1">
                    <a:lumMod val="65000"/>
                    <a:lumOff val="35000"/>
                  </a:schemeClr>
                </a:solidFill>
                <a:latin typeface="Times New Roman" pitchFamily="18" charset="0"/>
              </a:rPr>
              <a:t>Geophys</a:t>
            </a:r>
            <a:r>
              <a:rPr lang="en-US" sz="1200" dirty="0">
                <a:solidFill>
                  <a:schemeClr val="tx1">
                    <a:lumMod val="65000"/>
                    <a:lumOff val="35000"/>
                  </a:schemeClr>
                </a:solidFill>
                <a:latin typeface="Times New Roman" pitchFamily="18" charset="0"/>
              </a:rPr>
              <a:t>. Res., 106, 27,163-27,185.</a:t>
            </a:r>
          </a:p>
          <a:p>
            <a:pPr eaLnBrk="0" hangingPunct="0">
              <a:lnSpc>
                <a:spcPct val="90000"/>
              </a:lnSpc>
              <a:spcBef>
                <a:spcPct val="50000"/>
              </a:spcBef>
            </a:pPr>
            <a:endParaRPr lang="en-US" sz="1200" dirty="0">
              <a:latin typeface="Times New Roman" pitchFamily="18" charset="0"/>
            </a:endParaRPr>
          </a:p>
        </p:txBody>
      </p:sp>
      <p:pic>
        <p:nvPicPr>
          <p:cNvPr id="10" name="Picture 9" descr="GHRSST_T.gif"/>
          <p:cNvPicPr>
            <a:picLocks noChangeAspect="1"/>
          </p:cNvPicPr>
          <p:nvPr/>
        </p:nvPicPr>
        <p:blipFill>
          <a:blip r:embed="rId4" cstate="print"/>
          <a:stretch>
            <a:fillRect/>
          </a:stretch>
        </p:blipFill>
        <p:spPr>
          <a:xfrm>
            <a:off x="4219913" y="152400"/>
            <a:ext cx="4924087" cy="3276600"/>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M-AERI Cruise opportunities</a:t>
            </a:r>
            <a:endParaRPr lang="en-US" dirty="0"/>
          </a:p>
        </p:txBody>
      </p:sp>
      <p:sp>
        <p:nvSpPr>
          <p:cNvPr id="6" name="Content Placeholder 5"/>
          <p:cNvSpPr>
            <a:spLocks noGrp="1"/>
          </p:cNvSpPr>
          <p:nvPr>
            <p:ph idx="1"/>
          </p:nvPr>
        </p:nvSpPr>
        <p:spPr>
          <a:xfrm>
            <a:off x="457200" y="1600201"/>
            <a:ext cx="8229600" cy="4267200"/>
          </a:xfrm>
        </p:spPr>
        <p:txBody>
          <a:bodyPr>
            <a:normAutofit fontScale="92500" lnSpcReduction="10000"/>
          </a:bodyPr>
          <a:lstStyle/>
          <a:p>
            <a:r>
              <a:rPr lang="en-US" dirty="0" smtClean="0"/>
              <a:t>Continue with </a:t>
            </a:r>
            <a:r>
              <a:rPr lang="en-US" i="1" dirty="0" smtClean="0"/>
              <a:t>Explorer of the Seas</a:t>
            </a:r>
          </a:p>
          <a:p>
            <a:r>
              <a:rPr lang="en-US" dirty="0" smtClean="0"/>
              <a:t>Two additional RCCL cruise liners</a:t>
            </a:r>
          </a:p>
          <a:p>
            <a:r>
              <a:rPr lang="en-US" dirty="0" smtClean="0"/>
              <a:t>NOAA Ship </a:t>
            </a:r>
            <a:r>
              <a:rPr lang="en-US" i="1" dirty="0" smtClean="0"/>
              <a:t>Ronald H Brown </a:t>
            </a:r>
            <a:r>
              <a:rPr lang="en-US" dirty="0" smtClean="0"/>
              <a:t>– </a:t>
            </a:r>
            <a:r>
              <a:rPr lang="en-US" dirty="0" err="1" smtClean="0"/>
              <a:t>Pirata</a:t>
            </a:r>
            <a:r>
              <a:rPr lang="en-US" dirty="0" smtClean="0"/>
              <a:t> moorings; July – August 2011</a:t>
            </a:r>
          </a:p>
          <a:p>
            <a:r>
              <a:rPr lang="en-US" dirty="0" smtClean="0"/>
              <a:t>R/V </a:t>
            </a:r>
            <a:r>
              <a:rPr lang="en-US" i="1" dirty="0" smtClean="0"/>
              <a:t>Kilo </a:t>
            </a:r>
            <a:r>
              <a:rPr lang="en-US" i="1" dirty="0" err="1" smtClean="0"/>
              <a:t>Moana</a:t>
            </a:r>
            <a:r>
              <a:rPr lang="en-US" dirty="0" smtClean="0"/>
              <a:t> – Samoa to Hawaii; November 2011</a:t>
            </a:r>
          </a:p>
          <a:p>
            <a:r>
              <a:rPr lang="en-US" dirty="0" err="1" smtClean="0"/>
              <a:t>Cunard</a:t>
            </a:r>
            <a:r>
              <a:rPr lang="en-US" dirty="0" smtClean="0"/>
              <a:t> </a:t>
            </a:r>
            <a:r>
              <a:rPr lang="en-US" i="1" dirty="0" smtClean="0"/>
              <a:t>Queen Victoria</a:t>
            </a:r>
            <a:r>
              <a:rPr lang="en-US" dirty="0" smtClean="0"/>
              <a:t>, Long Beach to Hawaii; February 2012 (</a:t>
            </a:r>
            <a:r>
              <a:rPr lang="en-US" dirty="0" err="1" smtClean="0"/>
              <a:t>tbc</a:t>
            </a:r>
            <a:r>
              <a:rPr lang="en-US" dirty="0" smtClean="0"/>
              <a:t>)</a:t>
            </a:r>
          </a:p>
          <a:p>
            <a:r>
              <a:rPr lang="en-US" dirty="0" smtClean="0"/>
              <a:t>VIIRS validation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i="1" dirty="0" smtClean="0"/>
              <a:t>Ron Brown </a:t>
            </a:r>
            <a:r>
              <a:rPr lang="en-US" dirty="0" smtClean="0"/>
              <a:t>cruise 2011</a:t>
            </a:r>
            <a:endParaRPr lang="en-US" dirty="0"/>
          </a:p>
        </p:txBody>
      </p:sp>
      <p:pic>
        <p:nvPicPr>
          <p:cNvPr id="4" name="Content Placeholder 3" descr="PNE11_Cruise.gif"/>
          <p:cNvPicPr>
            <a:picLocks noGrp="1" noChangeAspect="1"/>
          </p:cNvPicPr>
          <p:nvPr>
            <p:ph idx="1"/>
          </p:nvPr>
        </p:nvPicPr>
        <p:blipFill>
          <a:blip r:embed="rId2" cstate="print"/>
          <a:srcRect t="8418" b="10768"/>
          <a:stretch>
            <a:fillRect/>
          </a:stretch>
        </p:blipFill>
        <p:spPr>
          <a:xfrm>
            <a:off x="1600200" y="1219200"/>
            <a:ext cx="6092164" cy="492330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Equation Discovery using Genetic Algorithms</a:t>
            </a:r>
            <a:endParaRPr lang="en-US" dirty="0"/>
          </a:p>
        </p:txBody>
      </p:sp>
      <p:sp>
        <p:nvSpPr>
          <p:cNvPr id="3" name="Content Placeholder 2"/>
          <p:cNvSpPr>
            <a:spLocks noGrp="1"/>
          </p:cNvSpPr>
          <p:nvPr>
            <p:ph idx="1"/>
          </p:nvPr>
        </p:nvSpPr>
        <p:spPr>
          <a:xfrm>
            <a:off x="457200" y="1752600"/>
            <a:ext cx="8229600" cy="3733800"/>
          </a:xfrm>
        </p:spPr>
        <p:txBody>
          <a:bodyPr>
            <a:normAutofit fontScale="85000" lnSpcReduction="20000"/>
          </a:bodyPr>
          <a:lstStyle/>
          <a:p>
            <a:r>
              <a:rPr lang="en-US" dirty="0" smtClean="0"/>
              <a:t>Darwinian principles are applied to algorithms that “mutate” between successive generations</a:t>
            </a:r>
          </a:p>
          <a:p>
            <a:r>
              <a:rPr lang="en-US" dirty="0" smtClean="0"/>
              <a:t>The algorithms are applied to large data bases of related physical variables to find robust relationships between them. Only the “fittest” algorithms survive to influence the next generation of algorithms.</a:t>
            </a:r>
          </a:p>
          <a:p>
            <a:r>
              <a:rPr lang="en-US" dirty="0" smtClean="0"/>
              <a:t>Here we apply the technique to the MODIS matchup-data bases.</a:t>
            </a:r>
          </a:p>
          <a:p>
            <a:r>
              <a:rPr lang="en-US" dirty="0" smtClean="0"/>
              <a:t>The survival criterion is the size of the RMSE of the SST retrievals when compared to buoy data.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Successive generations of algorithms</a:t>
            </a:r>
            <a:endParaRPr lang="en-US" dirty="0"/>
          </a:p>
        </p:txBody>
      </p:sp>
      <p:pic>
        <p:nvPicPr>
          <p:cNvPr id="5" name="Picture 4" descr="GA"/>
          <p:cNvPicPr/>
          <p:nvPr/>
        </p:nvPicPr>
        <p:blipFill>
          <a:blip r:embed="rId2" cstate="print"/>
          <a:srcRect/>
          <a:stretch>
            <a:fillRect/>
          </a:stretch>
        </p:blipFill>
        <p:spPr bwMode="auto">
          <a:xfrm>
            <a:off x="2362200" y="1066800"/>
            <a:ext cx="4419600" cy="2438400"/>
          </a:xfrm>
          <a:prstGeom prst="rect">
            <a:avLst/>
          </a:prstGeom>
          <a:noFill/>
          <a:ln w="9525">
            <a:noFill/>
            <a:miter lim="800000"/>
            <a:headEnd/>
            <a:tailEnd/>
          </a:ln>
        </p:spPr>
      </p:pic>
      <p:sp>
        <p:nvSpPr>
          <p:cNvPr id="6" name="TextBox 5"/>
          <p:cNvSpPr txBox="1"/>
          <p:nvPr/>
        </p:nvSpPr>
        <p:spPr>
          <a:xfrm>
            <a:off x="533400" y="3581400"/>
            <a:ext cx="8153400" cy="1631216"/>
          </a:xfrm>
          <a:prstGeom prst="rect">
            <a:avLst/>
          </a:prstGeom>
          <a:noFill/>
        </p:spPr>
        <p:txBody>
          <a:bodyPr wrap="square" rtlCol="0">
            <a:spAutoFit/>
          </a:bodyPr>
          <a:lstStyle/>
          <a:p>
            <a:r>
              <a:rPr lang="en-US" dirty="0" smtClean="0"/>
              <a:t>The formulae are represented by tree structures; the “recombination” operator exchanges random </a:t>
            </a:r>
            <a:r>
              <a:rPr lang="en-US" dirty="0" err="1" smtClean="0"/>
              <a:t>subtrees</a:t>
            </a:r>
            <a:r>
              <a:rPr lang="en-US" dirty="0" smtClean="0"/>
              <a:t> in the parents. Here the parent formulae (</a:t>
            </a:r>
            <a:r>
              <a:rPr lang="en-US" dirty="0" err="1" smtClean="0"/>
              <a:t>y</a:t>
            </a:r>
            <a:r>
              <a:rPr lang="en-US" baseline="30000" dirty="0" err="1" smtClean="0"/>
              <a:t>x</a:t>
            </a:r>
            <a:r>
              <a:rPr lang="en-US" dirty="0" err="1" smtClean="0"/>
              <a:t>+z</a:t>
            </a:r>
            <a:r>
              <a:rPr lang="en-US" dirty="0" smtClean="0"/>
              <a:t>)/log(z) and (</a:t>
            </a:r>
            <a:r>
              <a:rPr lang="en-US" dirty="0" err="1" smtClean="0"/>
              <a:t>x+sin</a:t>
            </a:r>
            <a:r>
              <a:rPr lang="en-US" dirty="0" smtClean="0"/>
              <a:t>(y))/</a:t>
            </a:r>
            <a:r>
              <a:rPr lang="en-US" dirty="0" err="1" smtClean="0"/>
              <a:t>zy</a:t>
            </a:r>
            <a:r>
              <a:rPr lang="en-US" dirty="0" smtClean="0"/>
              <a:t> give rise to children formulae (sin(y)+z)/log(z) and (</a:t>
            </a:r>
            <a:r>
              <a:rPr lang="en-US" dirty="0" err="1" smtClean="0"/>
              <a:t>x+y</a:t>
            </a:r>
            <a:r>
              <a:rPr lang="en-US" baseline="30000" dirty="0" err="1" smtClean="0"/>
              <a:t>x</a:t>
            </a:r>
            <a:r>
              <a:rPr lang="en-US" dirty="0" smtClean="0"/>
              <a:t>)/</a:t>
            </a:r>
            <a:r>
              <a:rPr lang="en-US" dirty="0" err="1" smtClean="0"/>
              <a:t>zy</a:t>
            </a:r>
            <a:r>
              <a:rPr lang="en-US" dirty="0" smtClean="0"/>
              <a:t>. The affected </a:t>
            </a:r>
            <a:r>
              <a:rPr lang="en-US" dirty="0" err="1" smtClean="0"/>
              <a:t>subtrees</a:t>
            </a:r>
            <a:r>
              <a:rPr lang="en-US" dirty="0" smtClean="0"/>
              <a:t> are indicated by dashed lines. </a:t>
            </a:r>
          </a:p>
          <a:p>
            <a:endParaRPr lang="en-US" sz="1000" dirty="0" smtClean="0"/>
          </a:p>
          <a:p>
            <a:r>
              <a:rPr lang="en-US" dirty="0" smtClean="0"/>
              <a:t>Subsets of the data set can be defined in any of the available parameter spaces.</a:t>
            </a:r>
          </a:p>
        </p:txBody>
      </p:sp>
      <p:sp>
        <p:nvSpPr>
          <p:cNvPr id="7" name="TextBox 6"/>
          <p:cNvSpPr txBox="1"/>
          <p:nvPr/>
        </p:nvSpPr>
        <p:spPr>
          <a:xfrm>
            <a:off x="2438400" y="5562600"/>
            <a:ext cx="5867400" cy="1107996"/>
          </a:xfrm>
          <a:prstGeom prst="rect">
            <a:avLst/>
          </a:prstGeom>
          <a:noFill/>
        </p:spPr>
        <p:txBody>
          <a:bodyPr wrap="square" rtlCol="0">
            <a:spAutoFit/>
          </a:bodyPr>
          <a:lstStyle/>
          <a:p>
            <a:r>
              <a:rPr lang="en-US" sz="1600" dirty="0" smtClean="0"/>
              <a:t>(From </a:t>
            </a:r>
            <a:r>
              <a:rPr lang="en-US" sz="1600" dirty="0" err="1" smtClean="0"/>
              <a:t>Wickramaratna</a:t>
            </a:r>
            <a:r>
              <a:rPr lang="en-US" sz="1600" dirty="0" smtClean="0"/>
              <a:t>, K., M. </a:t>
            </a:r>
            <a:r>
              <a:rPr lang="en-US" sz="1600" dirty="0" err="1" smtClean="0"/>
              <a:t>Kubat</a:t>
            </a:r>
            <a:r>
              <a:rPr lang="en-US" sz="1600" dirty="0" smtClean="0"/>
              <a:t>, and P. Minnett, 2008: Discovering numeric laws, a case study: CO</a:t>
            </a:r>
            <a:r>
              <a:rPr lang="en-US" sz="1600" baseline="-25000" dirty="0" smtClean="0"/>
              <a:t>2</a:t>
            </a:r>
            <a:r>
              <a:rPr lang="en-US" sz="1600" dirty="0" smtClean="0"/>
              <a:t> fugacity in the ocean. </a:t>
            </a:r>
            <a:r>
              <a:rPr lang="en-US" sz="1600" i="1" dirty="0" smtClean="0"/>
              <a:t>Intelligent Data Analysis, </a:t>
            </a:r>
            <a:r>
              <a:rPr lang="en-US" sz="1600" b="1" i="1" dirty="0" smtClean="0"/>
              <a:t>12, </a:t>
            </a:r>
            <a:r>
              <a:rPr lang="en-US" sz="1600" dirty="0" smtClean="0"/>
              <a:t>379-391.)</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Fittest Algorithm</a:t>
            </a:r>
            <a:endParaRPr lang="en-US" dirty="0"/>
          </a:p>
        </p:txBody>
      </p:sp>
      <p:sp>
        <p:nvSpPr>
          <p:cNvPr id="3" name="Content Placeholder 2"/>
          <p:cNvSpPr>
            <a:spLocks noGrp="1"/>
          </p:cNvSpPr>
          <p:nvPr>
            <p:ph idx="1"/>
          </p:nvPr>
        </p:nvSpPr>
        <p:spPr>
          <a:xfrm>
            <a:off x="457200" y="990600"/>
            <a:ext cx="8229600" cy="4525963"/>
          </a:xfrm>
        </p:spPr>
        <p:txBody>
          <a:bodyPr>
            <a:normAutofit/>
          </a:bodyPr>
          <a:lstStyle/>
          <a:p>
            <a:pPr>
              <a:buNone/>
            </a:pPr>
            <a:r>
              <a:rPr lang="en-US" sz="1800" dirty="0" smtClean="0"/>
              <a:t>The “fittest” algorithm takes the form:</a:t>
            </a:r>
          </a:p>
          <a:p>
            <a:pPr>
              <a:buNone/>
            </a:pPr>
            <a:endParaRPr lang="en-US" sz="1800" dirty="0" smtClean="0"/>
          </a:p>
          <a:p>
            <a:pPr>
              <a:buNone/>
            </a:pPr>
            <a:endParaRPr lang="en-US" sz="1800" dirty="0" smtClean="0"/>
          </a:p>
          <a:p>
            <a:pPr>
              <a:buNone/>
            </a:pPr>
            <a:endParaRPr lang="en-US" sz="1800" dirty="0" smtClean="0"/>
          </a:p>
          <a:p>
            <a:pPr>
              <a:buNone/>
            </a:pPr>
            <a:r>
              <a:rPr lang="en-US" sz="1800" dirty="0" smtClean="0"/>
              <a:t>where:</a:t>
            </a:r>
          </a:p>
          <a:p>
            <a:pPr>
              <a:buNone/>
            </a:pPr>
            <a:r>
              <a:rPr lang="en-US" sz="1800" i="1" dirty="0" smtClean="0"/>
              <a:t>T</a:t>
            </a:r>
            <a:r>
              <a:rPr lang="en-US" sz="2400" baseline="-25000" dirty="0" smtClean="0"/>
              <a:t>i</a:t>
            </a:r>
            <a:r>
              <a:rPr lang="en-US" sz="1800" dirty="0" smtClean="0"/>
              <a:t> is the brightness temperature at </a:t>
            </a:r>
            <a:r>
              <a:rPr lang="el-GR" sz="1800" dirty="0" smtClean="0"/>
              <a:t>λ</a:t>
            </a:r>
            <a:r>
              <a:rPr lang="en-US" sz="1800" dirty="0" smtClean="0"/>
              <a:t>= </a:t>
            </a:r>
            <a:r>
              <a:rPr lang="en-US" sz="1800" dirty="0" err="1" smtClean="0"/>
              <a:t>i</a:t>
            </a:r>
            <a:r>
              <a:rPr lang="en-US" sz="1800" dirty="0" smtClean="0"/>
              <a:t> </a:t>
            </a:r>
            <a:r>
              <a:rPr lang="el-GR" sz="1800" dirty="0" smtClean="0"/>
              <a:t>µ</a:t>
            </a:r>
            <a:r>
              <a:rPr lang="en-US" sz="1800" dirty="0" smtClean="0"/>
              <a:t>m</a:t>
            </a:r>
          </a:p>
          <a:p>
            <a:pPr>
              <a:buNone/>
            </a:pPr>
            <a:r>
              <a:rPr lang="el-GR" sz="1800" i="1" dirty="0" smtClean="0"/>
              <a:t>θ</a:t>
            </a:r>
            <a:r>
              <a:rPr lang="en-US" sz="2400" i="1" baseline="-25000" dirty="0" smtClean="0"/>
              <a:t>s</a:t>
            </a:r>
            <a:r>
              <a:rPr lang="en-US" sz="2800" baseline="-25000" dirty="0" smtClean="0"/>
              <a:t> </a:t>
            </a:r>
            <a:r>
              <a:rPr lang="en-US" sz="1800" dirty="0" smtClean="0"/>
              <a:t>is the satellite zenith angle</a:t>
            </a:r>
          </a:p>
          <a:p>
            <a:pPr>
              <a:buNone/>
            </a:pPr>
            <a:r>
              <a:rPr lang="el-GR" sz="1800" i="1" dirty="0" smtClean="0"/>
              <a:t>θ</a:t>
            </a:r>
            <a:r>
              <a:rPr lang="en-US" sz="2400" i="1" baseline="-25000" dirty="0" smtClean="0"/>
              <a:t>a</a:t>
            </a:r>
            <a:r>
              <a:rPr lang="en-US" sz="1800" baseline="-25000" dirty="0" smtClean="0"/>
              <a:t> </a:t>
            </a:r>
            <a:r>
              <a:rPr lang="en-US" sz="1800" dirty="0" smtClean="0"/>
              <a:t>is the angle on the mirror (a feature of the MODIS paddle-wheel mirror design)</a:t>
            </a:r>
          </a:p>
          <a:p>
            <a:pPr>
              <a:buNone/>
            </a:pPr>
            <a:endParaRPr lang="en-US" sz="1800" dirty="0" smtClean="0"/>
          </a:p>
          <a:p>
            <a:pPr>
              <a:buNone/>
            </a:pPr>
            <a:r>
              <a:rPr lang="en-US" sz="1800" dirty="0" smtClean="0"/>
              <a:t>Which looks similar to the NLSST:</a:t>
            </a:r>
            <a:endParaRPr lang="en-US" sz="1800" dirty="0"/>
          </a:p>
        </p:txBody>
      </p:sp>
      <p:pic>
        <p:nvPicPr>
          <p:cNvPr id="6" name="Picture 5" descr="Kasun_SST_form.gif"/>
          <p:cNvPicPr>
            <a:picLocks noChangeAspect="1"/>
          </p:cNvPicPr>
          <p:nvPr/>
        </p:nvPicPr>
        <p:blipFill>
          <a:blip r:embed="rId2" cstate="print"/>
          <a:stretch>
            <a:fillRect/>
          </a:stretch>
        </p:blipFill>
        <p:spPr>
          <a:xfrm>
            <a:off x="0" y="1447800"/>
            <a:ext cx="9144000" cy="890288"/>
          </a:xfrm>
          <a:prstGeom prst="rect">
            <a:avLst/>
          </a:prstGeom>
        </p:spPr>
      </p:pic>
      <p:pic>
        <p:nvPicPr>
          <p:cNvPr id="7" name="Picture 6" descr="AVHRR_algs"/>
          <p:cNvPicPr>
            <a:picLocks noChangeAspect="1" noChangeArrowheads="1"/>
          </p:cNvPicPr>
          <p:nvPr/>
        </p:nvPicPr>
        <p:blipFill>
          <a:blip r:embed="rId3" cstate="print"/>
          <a:srcRect l="3600" t="21000" r="16303" b="69125"/>
          <a:stretch>
            <a:fillRect/>
          </a:stretch>
        </p:blipFill>
        <p:spPr bwMode="auto">
          <a:xfrm>
            <a:off x="1066800" y="4419600"/>
            <a:ext cx="7346950" cy="990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14400"/>
          </a:xfrm>
        </p:spPr>
        <p:txBody>
          <a:bodyPr>
            <a:normAutofit/>
          </a:bodyPr>
          <a:lstStyle/>
          <a:p>
            <a:r>
              <a:rPr lang="en-US" sz="3600" dirty="0" smtClean="0"/>
              <a:t>Variants of the new algorithms</a:t>
            </a:r>
            <a:endParaRPr lang="en-US" sz="3600" dirty="0"/>
          </a:p>
        </p:txBody>
      </p:sp>
      <p:sp>
        <p:nvSpPr>
          <p:cNvPr id="5" name="Slide Number Placeholder 4"/>
          <p:cNvSpPr>
            <a:spLocks noGrp="1"/>
          </p:cNvSpPr>
          <p:nvPr>
            <p:ph type="sldNum" sz="quarter" idx="12"/>
          </p:nvPr>
        </p:nvSpPr>
        <p:spPr/>
        <p:txBody>
          <a:bodyPr/>
          <a:lstStyle/>
          <a:p>
            <a:fld id="{51996049-409C-4291-9D98-7254844FEC86}" type="slidenum">
              <a:rPr lang="en-US" smtClean="0">
                <a:solidFill>
                  <a:srgbClr val="073E87"/>
                </a:solidFill>
              </a:rPr>
              <a:pPr/>
              <a:t>25</a:t>
            </a:fld>
            <a:endParaRPr lang="en-US" dirty="0">
              <a:solidFill>
                <a:srgbClr val="073E87"/>
              </a:solidFill>
            </a:endParaRPr>
          </a:p>
        </p:txBody>
      </p:sp>
      <p:pic>
        <p:nvPicPr>
          <p:cNvPr id="8" name="Content Placeholder 7" descr="Kasun_SST_form_variants.gif"/>
          <p:cNvPicPr>
            <a:picLocks noGrp="1" noChangeAspect="1"/>
          </p:cNvPicPr>
          <p:nvPr>
            <p:ph idx="1"/>
          </p:nvPr>
        </p:nvPicPr>
        <p:blipFill>
          <a:blip r:embed="rId2" cstate="print"/>
          <a:stretch>
            <a:fillRect/>
          </a:stretch>
        </p:blipFill>
        <p:spPr>
          <a:xfrm>
            <a:off x="914400" y="762000"/>
            <a:ext cx="7086600" cy="4800600"/>
          </a:xfrm>
        </p:spPr>
      </p:pic>
      <p:sp>
        <p:nvSpPr>
          <p:cNvPr id="9" name="TextBox 8"/>
          <p:cNvSpPr txBox="1"/>
          <p:nvPr/>
        </p:nvSpPr>
        <p:spPr>
          <a:xfrm>
            <a:off x="3581400" y="6096000"/>
            <a:ext cx="1586332" cy="420628"/>
          </a:xfrm>
          <a:prstGeom prst="rect">
            <a:avLst/>
          </a:prstGeom>
          <a:solidFill>
            <a:srgbClr val="FFFF00"/>
          </a:solidFill>
        </p:spPr>
        <p:txBody>
          <a:bodyPr wrap="square" rtlCol="0">
            <a:spAutoFit/>
          </a:bodyPr>
          <a:lstStyle/>
          <a:p>
            <a:r>
              <a:rPr lang="en-US" dirty="0" smtClean="0"/>
              <a:t>Note: No </a:t>
            </a:r>
            <a:r>
              <a:rPr lang="en-US" dirty="0" err="1" smtClean="0"/>
              <a:t>T</a:t>
            </a:r>
            <a:r>
              <a:rPr lang="en-US" sz="3200" i="1" baseline="-25000" dirty="0" err="1" smtClean="0"/>
              <a:t>sfc</a:t>
            </a:r>
            <a:endParaRPr lang="en-US" i="1" baseline="-25000" dirty="0"/>
          </a:p>
        </p:txBody>
      </p:sp>
      <p:sp>
        <p:nvSpPr>
          <p:cNvPr id="10" name="TextBox 9"/>
          <p:cNvSpPr txBox="1"/>
          <p:nvPr/>
        </p:nvSpPr>
        <p:spPr>
          <a:xfrm>
            <a:off x="2514600" y="5638800"/>
            <a:ext cx="4191000" cy="338554"/>
          </a:xfrm>
          <a:prstGeom prst="rect">
            <a:avLst/>
          </a:prstGeom>
          <a:solidFill>
            <a:schemeClr val="bg1"/>
          </a:solidFill>
        </p:spPr>
        <p:txBody>
          <a:bodyPr wrap="square" rtlCol="0">
            <a:spAutoFit/>
          </a:bodyPr>
          <a:lstStyle/>
          <a:p>
            <a:r>
              <a:rPr lang="en-US" sz="1600" dirty="0" smtClean="0">
                <a:solidFill>
                  <a:schemeClr val="tx2">
                    <a:lumMod val="60000"/>
                    <a:lumOff val="40000"/>
                  </a:schemeClr>
                </a:solidFill>
              </a:rPr>
              <a:t>Coefficients are different for each equation</a:t>
            </a:r>
            <a:endParaRPr lang="en-US" sz="1600" dirty="0">
              <a:solidFill>
                <a:schemeClr val="tx2">
                  <a:lumMod val="60000"/>
                  <a:lumOff val="40000"/>
                </a:schemeClr>
              </a:solidFill>
            </a:endParaRPr>
          </a:p>
        </p:txBody>
      </p:sp>
    </p:spTree>
    <p:extLst>
      <p:ext uri="{BB962C8B-B14F-4D97-AF65-F5344CB8AC3E}">
        <p14:creationId xmlns="" xmlns:p14="http://schemas.microsoft.com/office/powerpoint/2010/main" val="4123436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lormap_me_100_obs_aqu_Ea_2007_Q_1..v1.gif"/>
          <p:cNvPicPr>
            <a:picLocks noGrp="1" noChangeAspect="1"/>
          </p:cNvPicPr>
          <p:nvPr>
            <p:ph idx="1"/>
          </p:nvPr>
        </p:nvPicPr>
        <p:blipFill>
          <a:blip r:embed="rId2" cstate="print"/>
          <a:srcRect l="8219" t="5479" r="8562" b="6849"/>
          <a:stretch>
            <a:fillRect/>
          </a:stretch>
        </p:blipFill>
        <p:spPr>
          <a:xfrm>
            <a:off x="1143000" y="228600"/>
            <a:ext cx="7086600" cy="5599289"/>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colormap_std_100_obs_aqu_Ea_2007_Q_1.v1.gif"/>
          <p:cNvPicPr>
            <a:picLocks noGrp="1" noChangeAspect="1"/>
          </p:cNvPicPr>
          <p:nvPr>
            <p:ph idx="1"/>
          </p:nvPr>
        </p:nvPicPr>
        <p:blipFill>
          <a:blip r:embed="rId2" cstate="print"/>
          <a:srcRect l="9252" t="5525" r="8906" b="7453"/>
          <a:stretch>
            <a:fillRect/>
          </a:stretch>
        </p:blipFill>
        <p:spPr>
          <a:xfrm>
            <a:off x="1219200" y="228600"/>
            <a:ext cx="7070876" cy="56388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Preliminary Results</a:t>
            </a:r>
            <a:endParaRPr lang="en-US" sz="3600" dirty="0"/>
          </a:p>
        </p:txBody>
      </p:sp>
      <p:sp>
        <p:nvSpPr>
          <p:cNvPr id="6" name="Content Placeholder 5"/>
          <p:cNvSpPr>
            <a:spLocks noGrp="1"/>
          </p:cNvSpPr>
          <p:nvPr>
            <p:ph idx="1"/>
          </p:nvPr>
        </p:nvSpPr>
        <p:spPr>
          <a:xfrm>
            <a:off x="457200" y="1295400"/>
            <a:ext cx="8229600" cy="4267200"/>
          </a:xfrm>
        </p:spPr>
        <p:txBody>
          <a:bodyPr>
            <a:normAutofit lnSpcReduction="10000"/>
          </a:bodyPr>
          <a:lstStyle/>
          <a:p>
            <a:r>
              <a:rPr lang="en-US" sz="2800" dirty="0" smtClean="0"/>
              <a:t>The new algorithms with regions give smaller errors than NLSST or SST</a:t>
            </a:r>
            <a:r>
              <a:rPr lang="en-US" sz="3600" baseline="-25000" dirty="0" smtClean="0"/>
              <a:t>4</a:t>
            </a:r>
            <a:r>
              <a:rPr lang="en-US" sz="2800" baseline="-25000" dirty="0" smtClean="0"/>
              <a:t> </a:t>
            </a:r>
            <a:r>
              <a:rPr lang="en-US" sz="2800" dirty="0" smtClean="0"/>
              <a:t> </a:t>
            </a:r>
          </a:p>
          <a:p>
            <a:r>
              <a:rPr lang="en-US" sz="2800" i="1" dirty="0" err="1" smtClean="0"/>
              <a:t>T</a:t>
            </a:r>
            <a:r>
              <a:rPr lang="en-US" sz="3600" i="1" baseline="-25000" dirty="0" err="1" smtClean="0"/>
              <a:t>sfc</a:t>
            </a:r>
            <a:r>
              <a:rPr lang="en-US" sz="2800" dirty="0" smtClean="0"/>
              <a:t> term no longer required</a:t>
            </a:r>
          </a:p>
          <a:p>
            <a:r>
              <a:rPr lang="en-US" sz="2800" dirty="0" smtClean="0"/>
              <a:t>Night-time 4µm SSTs give smallest errors</a:t>
            </a:r>
          </a:p>
          <a:p>
            <a:r>
              <a:rPr lang="en-US" sz="2800" dirty="0" smtClean="0"/>
              <a:t>Aqua SSTs are more accurate than Terra SSTs</a:t>
            </a:r>
          </a:p>
          <a:p>
            <a:r>
              <a:rPr lang="en-US" sz="2800" dirty="0" smtClean="0"/>
              <a:t>Regression-tree induced in one year can be applied to other years without major increase in uncertainties</a:t>
            </a:r>
          </a:p>
          <a:p>
            <a:r>
              <a:rPr lang="en-US" sz="2800" dirty="0" smtClean="0"/>
              <a:t>SVM results do not out-perform </a:t>
            </a:r>
            <a:r>
              <a:rPr lang="en-US" sz="2800" dirty="0" err="1" smtClean="0"/>
              <a:t>GA+Regression</a:t>
            </a:r>
            <a:r>
              <a:rPr lang="en-US" sz="2800" dirty="0" smtClean="0"/>
              <a:t> Tree algorithms</a:t>
            </a:r>
          </a:p>
        </p:txBody>
      </p:sp>
      <p:sp>
        <p:nvSpPr>
          <p:cNvPr id="5" name="Slide Number Placeholder 4"/>
          <p:cNvSpPr>
            <a:spLocks noGrp="1"/>
          </p:cNvSpPr>
          <p:nvPr>
            <p:ph type="sldNum" sz="quarter" idx="12"/>
          </p:nvPr>
        </p:nvSpPr>
        <p:spPr/>
        <p:txBody>
          <a:bodyPr/>
          <a:lstStyle/>
          <a:p>
            <a:fld id="{51996049-409C-4291-9D98-7254844FEC86}" type="slidenum">
              <a:rPr lang="en-US" smtClean="0">
                <a:solidFill>
                  <a:srgbClr val="073E87"/>
                </a:solidFill>
              </a:rPr>
              <a:pPr/>
              <a:t>28</a:t>
            </a:fld>
            <a:endParaRPr lang="en-US" dirty="0">
              <a:solidFill>
                <a:srgbClr val="073E87"/>
              </a:solidFill>
            </a:endParaRPr>
          </a:p>
        </p:txBody>
      </p:sp>
    </p:spTree>
    <p:extLst>
      <p:ext uri="{BB962C8B-B14F-4D97-AF65-F5344CB8AC3E}">
        <p14:creationId xmlns="" xmlns:p14="http://schemas.microsoft.com/office/powerpoint/2010/main" val="3852765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 steps</a:t>
            </a:r>
            <a:endParaRPr lang="en-US" dirty="0"/>
          </a:p>
        </p:txBody>
      </p:sp>
      <p:sp>
        <p:nvSpPr>
          <p:cNvPr id="3" name="Content Placeholder 2"/>
          <p:cNvSpPr>
            <a:spLocks noGrp="1"/>
          </p:cNvSpPr>
          <p:nvPr>
            <p:ph idx="1"/>
          </p:nvPr>
        </p:nvSpPr>
        <p:spPr>
          <a:xfrm>
            <a:off x="533400" y="1524000"/>
            <a:ext cx="8229600" cy="3810000"/>
          </a:xfrm>
        </p:spPr>
        <p:txBody>
          <a:bodyPr>
            <a:normAutofit fontScale="85000" lnSpcReduction="20000"/>
          </a:bodyPr>
          <a:lstStyle/>
          <a:p>
            <a:r>
              <a:rPr lang="en-US" dirty="0" smtClean="0"/>
              <a:t>Can some regions be merged without unacceptable increase in uncertainties?</a:t>
            </a:r>
          </a:p>
          <a:p>
            <a:r>
              <a:rPr lang="en-US" dirty="0" smtClean="0"/>
              <a:t>180</a:t>
            </a:r>
            <a:r>
              <a:rPr lang="en-US" baseline="30000" dirty="0" smtClean="0"/>
              <a:t>o</a:t>
            </a:r>
            <a:r>
              <a:rPr lang="en-US" dirty="0" smtClean="0"/>
              <a:t>W should not necessarily always be a boundary of all adjacent regions.</a:t>
            </a:r>
          </a:p>
          <a:p>
            <a:r>
              <a:rPr lang="en-US" dirty="0" smtClean="0"/>
              <a:t>Iterate back to GA for regions – different formulations may be more appropriate in different regions.</a:t>
            </a:r>
          </a:p>
          <a:p>
            <a:r>
              <a:rPr lang="en-US" dirty="0" smtClean="0"/>
              <a:t>Allow scan-angle term to vary with different channel sets.</a:t>
            </a:r>
          </a:p>
          <a:p>
            <a:r>
              <a:rPr lang="en-US" dirty="0" smtClean="0"/>
              <a:t>Introduce “regions” that are not simply geographical.</a:t>
            </a:r>
          </a:p>
          <a:p>
            <a:r>
              <a:rPr lang="en-US" dirty="0" smtClean="0"/>
              <a:t>Suggestions?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dirty="0" smtClean="0"/>
              <a:t>Marine-Atmospheric Emission Radiance Interferometer</a:t>
            </a:r>
            <a:endParaRPr lang="en-US" sz="3600" dirty="0"/>
          </a:p>
        </p:txBody>
      </p:sp>
      <p:sp>
        <p:nvSpPr>
          <p:cNvPr id="4" name="Text Box 6"/>
          <p:cNvSpPr txBox="1">
            <a:spLocks noGrp="1" noChangeArrowheads="1"/>
          </p:cNvSpPr>
          <p:nvPr>
            <p:ph idx="1"/>
          </p:nvPr>
        </p:nvSpPr>
        <p:spPr bwMode="auto">
          <a:xfrm>
            <a:off x="228600" y="1219200"/>
            <a:ext cx="4419600" cy="4401205"/>
          </a:xfrm>
          <a:prstGeom prst="rect">
            <a:avLst/>
          </a:prstGeom>
          <a:noFill/>
          <a:ln w="9525">
            <a:noFill/>
            <a:miter lim="800000"/>
            <a:headEnd/>
            <a:tailEnd/>
          </a:ln>
          <a:effectLst/>
        </p:spPr>
        <p:txBody>
          <a:bodyPr wrap="square">
            <a:spAutoFit/>
          </a:bodyPr>
          <a:lstStyle/>
          <a:p>
            <a:pPr marL="0" indent="0">
              <a:buNone/>
            </a:pPr>
            <a:r>
              <a:rPr lang="en-US" sz="2000" dirty="0"/>
              <a:t>The M-AERI is a Michelson-Morley Fourier-transform infrared </a:t>
            </a:r>
            <a:r>
              <a:rPr lang="en-US" sz="2000" dirty="0" smtClean="0"/>
              <a:t> (FTIR) </a:t>
            </a:r>
            <a:r>
              <a:rPr lang="en-US" sz="2000" dirty="0" err="1" smtClean="0"/>
              <a:t>interferometric</a:t>
            </a:r>
            <a:r>
              <a:rPr lang="en-US" sz="2000" dirty="0" smtClean="0"/>
              <a:t> </a:t>
            </a:r>
            <a:r>
              <a:rPr lang="en-US" sz="2000" dirty="0" err="1"/>
              <a:t>spectroradiometer</a:t>
            </a:r>
            <a:r>
              <a:rPr lang="en-US" sz="2000" dirty="0"/>
              <a:t>. These were first developed in the 1880’s to make accurate measurements of the speed of light. Here we use it to make very accurate measurements of the sea-surface temperature, air temperature and profiles of atmospheric temperature and humidity. We also measure surface emissivity and the temperature profile through the skin layer, which is related to the flow of heat from the ocean to the atmosphere.</a:t>
            </a:r>
          </a:p>
        </p:txBody>
      </p:sp>
      <p:pic>
        <p:nvPicPr>
          <p:cNvPr id="5" name="Picture 3" descr="Michelson_1887"/>
          <p:cNvPicPr>
            <a:picLocks noChangeAspect="1" noChangeArrowheads="1"/>
          </p:cNvPicPr>
          <p:nvPr/>
        </p:nvPicPr>
        <p:blipFill>
          <a:blip r:embed="rId2" cstate="print"/>
          <a:srcRect/>
          <a:stretch>
            <a:fillRect/>
          </a:stretch>
        </p:blipFill>
        <p:spPr>
          <a:xfrm>
            <a:off x="4621404" y="1905000"/>
            <a:ext cx="4522596" cy="3429000"/>
          </a:xfrm>
          <a:prstGeom prst="rect">
            <a:avLst/>
          </a:prstGeom>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52400"/>
            <a:ext cx="8229600" cy="838200"/>
          </a:xfrm>
        </p:spPr>
        <p:txBody>
          <a:bodyPr>
            <a:normAutofit fontScale="90000"/>
          </a:bodyPr>
          <a:lstStyle/>
          <a:p>
            <a:r>
              <a:rPr lang="en-US" sz="4000" dirty="0" smtClean="0"/>
              <a:t>Modeling Diurnal Warming and Cooling</a:t>
            </a:r>
            <a:endParaRPr lang="en-US" sz="4000" dirty="0"/>
          </a:p>
        </p:txBody>
      </p:sp>
      <p:pic>
        <p:nvPicPr>
          <p:cNvPr id="12293" name="Picture 5" descr="dw03Jun2002"/>
          <p:cNvPicPr>
            <a:picLocks noChangeAspect="1" noChangeArrowheads="1"/>
          </p:cNvPicPr>
          <p:nvPr/>
        </p:nvPicPr>
        <p:blipFill>
          <a:blip r:embed="rId3" cstate="print"/>
          <a:srcRect t="6433" b="11696"/>
          <a:stretch>
            <a:fillRect/>
          </a:stretch>
        </p:blipFill>
        <p:spPr bwMode="auto">
          <a:xfrm>
            <a:off x="5085859" y="3048000"/>
            <a:ext cx="4058141" cy="2492375"/>
          </a:xfrm>
          <a:prstGeom prst="rect">
            <a:avLst/>
          </a:prstGeom>
          <a:noFill/>
        </p:spPr>
      </p:pic>
      <p:grpSp>
        <p:nvGrpSpPr>
          <p:cNvPr id="2" name="Group 15"/>
          <p:cNvGrpSpPr>
            <a:grpSpLocks/>
          </p:cNvGrpSpPr>
          <p:nvPr/>
        </p:nvGrpSpPr>
        <p:grpSpPr bwMode="auto">
          <a:xfrm>
            <a:off x="1905000" y="3200400"/>
            <a:ext cx="2743200" cy="2184400"/>
            <a:chOff x="303" y="1053"/>
            <a:chExt cx="1734" cy="1280"/>
          </a:xfrm>
        </p:grpSpPr>
        <p:pic>
          <p:nvPicPr>
            <p:cNvPr id="12296" name="Picture 8" descr="dt_profile3"/>
            <p:cNvPicPr>
              <a:picLocks noChangeAspect="1" noChangeArrowheads="1"/>
            </p:cNvPicPr>
            <p:nvPr/>
          </p:nvPicPr>
          <p:blipFill>
            <a:blip r:embed="rId4" cstate="print"/>
            <a:srcRect l="5682" r="9091" b="9091"/>
            <a:stretch>
              <a:fillRect/>
            </a:stretch>
          </p:blipFill>
          <p:spPr bwMode="auto">
            <a:xfrm>
              <a:off x="480" y="1104"/>
              <a:ext cx="1536" cy="1229"/>
            </a:xfrm>
            <a:prstGeom prst="rect">
              <a:avLst/>
            </a:prstGeom>
            <a:noFill/>
          </p:spPr>
        </p:pic>
        <p:sp>
          <p:nvSpPr>
            <p:cNvPr id="12297" name="Rectangle 9"/>
            <p:cNvSpPr>
              <a:spLocks noChangeArrowheads="1"/>
            </p:cNvSpPr>
            <p:nvPr/>
          </p:nvSpPr>
          <p:spPr bwMode="auto">
            <a:xfrm rot="16200000">
              <a:off x="11" y="1624"/>
              <a:ext cx="809" cy="225"/>
            </a:xfrm>
            <a:prstGeom prst="rect">
              <a:avLst/>
            </a:prstGeom>
            <a:solidFill>
              <a:schemeClr val="bg1"/>
            </a:solidFill>
            <a:ln w="9525" algn="ctr">
              <a:noFill/>
              <a:miter lim="800000"/>
              <a:headEnd/>
              <a:tailEnd/>
            </a:ln>
            <a:effectLst/>
          </p:spPr>
          <p:txBody>
            <a:bodyPr wrap="none" anchor="ctr"/>
            <a:lstStyle/>
            <a:p>
              <a:pPr algn="ctr"/>
              <a:r>
                <a:rPr lang="en-US" sz="1400" b="1">
                  <a:solidFill>
                    <a:schemeClr val="tx2"/>
                  </a:solidFill>
                </a:rPr>
                <a:t>NonDim Depth (z)</a:t>
              </a:r>
            </a:p>
          </p:txBody>
        </p:sp>
        <p:sp>
          <p:nvSpPr>
            <p:cNvPr id="12298" name="Rectangle 10"/>
            <p:cNvSpPr>
              <a:spLocks noChangeArrowheads="1"/>
            </p:cNvSpPr>
            <p:nvPr/>
          </p:nvSpPr>
          <p:spPr bwMode="auto">
            <a:xfrm>
              <a:off x="624" y="1053"/>
              <a:ext cx="1413" cy="80"/>
            </a:xfrm>
            <a:prstGeom prst="rect">
              <a:avLst/>
            </a:prstGeom>
            <a:solidFill>
              <a:schemeClr val="bg1"/>
            </a:solidFill>
            <a:ln w="9525" algn="ctr">
              <a:noFill/>
              <a:miter lim="800000"/>
              <a:headEnd/>
              <a:tailEnd/>
            </a:ln>
            <a:effectLst/>
          </p:spPr>
          <p:txBody>
            <a:bodyPr wrap="none" anchor="ctr"/>
            <a:lstStyle/>
            <a:p>
              <a:pPr algn="ctr"/>
              <a:r>
                <a:rPr lang="en-US" sz="1400" b="1">
                  <a:solidFill>
                    <a:schemeClr val="tx2"/>
                  </a:solidFill>
                </a:rPr>
                <a:t>NonDim Heat Content</a:t>
              </a:r>
            </a:p>
          </p:txBody>
        </p:sp>
      </p:grpSp>
      <p:sp>
        <p:nvSpPr>
          <p:cNvPr id="12299" name="Rectangle 11"/>
          <p:cNvSpPr>
            <a:spLocks noGrp="1" noChangeArrowheads="1"/>
          </p:cNvSpPr>
          <p:nvPr>
            <p:ph type="body" idx="1"/>
          </p:nvPr>
        </p:nvSpPr>
        <p:spPr>
          <a:xfrm>
            <a:off x="457200" y="990600"/>
            <a:ext cx="8229600" cy="4525963"/>
          </a:xfrm>
        </p:spPr>
        <p:txBody>
          <a:bodyPr/>
          <a:lstStyle/>
          <a:p>
            <a:r>
              <a:rPr lang="en-US" sz="1800" dirty="0" smtClean="0"/>
              <a:t>Prior models generally failed to raise temperatures sufficiently quickly, were not sufficiently responsive to changes in the wind speed, and retained too much heat into the evening and the night.</a:t>
            </a:r>
          </a:p>
          <a:p>
            <a:r>
              <a:rPr lang="en-US" sz="1800" dirty="0" smtClean="0"/>
              <a:t>New </a:t>
            </a:r>
            <a:r>
              <a:rPr lang="en-US" sz="1800" dirty="0"/>
              <a:t>diurnal model that links the advantages of bulk models (speed) with the vertical resolution provided by turbulent closure </a:t>
            </a:r>
            <a:r>
              <a:rPr lang="en-US" sz="1800" dirty="0" smtClean="0"/>
              <a:t>models.</a:t>
            </a:r>
            <a:endParaRPr lang="en-US" sz="1800" dirty="0"/>
          </a:p>
          <a:p>
            <a:r>
              <a:rPr lang="en-US" sz="1800" dirty="0"/>
              <a:t>Profiles of Surface Heating (POSH) model:</a:t>
            </a:r>
          </a:p>
        </p:txBody>
      </p:sp>
      <p:sp>
        <p:nvSpPr>
          <p:cNvPr id="12302" name="Line 14"/>
          <p:cNvSpPr>
            <a:spLocks noChangeShapeType="1"/>
          </p:cNvSpPr>
          <p:nvPr/>
        </p:nvSpPr>
        <p:spPr bwMode="auto">
          <a:xfrm>
            <a:off x="4648200" y="4267200"/>
            <a:ext cx="609600" cy="0"/>
          </a:xfrm>
          <a:prstGeom prst="line">
            <a:avLst/>
          </a:prstGeom>
          <a:noFill/>
          <a:ln w="57150">
            <a:solidFill>
              <a:schemeClr val="tx1"/>
            </a:solidFill>
            <a:round/>
            <a:headEnd/>
            <a:tailEnd type="triangle" w="med" len="med"/>
          </a:ln>
          <a:effectLst/>
        </p:spPr>
        <p:txBody>
          <a:bodyPr/>
          <a:lstStyle/>
          <a:p>
            <a:endParaRPr lang="en-US"/>
          </a:p>
        </p:txBody>
      </p:sp>
      <p:sp>
        <p:nvSpPr>
          <p:cNvPr id="12304" name="Text Box 16"/>
          <p:cNvSpPr txBox="1">
            <a:spLocks noChangeArrowheads="1"/>
          </p:cNvSpPr>
          <p:nvPr/>
        </p:nvSpPr>
        <p:spPr bwMode="auto">
          <a:xfrm>
            <a:off x="304800" y="3657600"/>
            <a:ext cx="1143000" cy="1200329"/>
          </a:xfrm>
          <a:prstGeom prst="rect">
            <a:avLst/>
          </a:prstGeom>
          <a:noFill/>
          <a:ln w="9525">
            <a:noFill/>
            <a:miter lim="800000"/>
            <a:headEnd/>
            <a:tailEnd/>
          </a:ln>
          <a:effectLst/>
        </p:spPr>
        <p:txBody>
          <a:bodyPr wrap="square">
            <a:spAutoFit/>
          </a:bodyPr>
          <a:lstStyle/>
          <a:p>
            <a:pPr>
              <a:spcBef>
                <a:spcPct val="50000"/>
              </a:spcBef>
            </a:pPr>
            <a:r>
              <a:rPr lang="en-US" dirty="0"/>
              <a:t>Surface forcing: (NWP         or in situ)</a:t>
            </a:r>
          </a:p>
        </p:txBody>
      </p:sp>
      <p:sp>
        <p:nvSpPr>
          <p:cNvPr id="19" name="TextBox 18"/>
          <p:cNvSpPr txBox="1"/>
          <p:nvPr/>
        </p:nvSpPr>
        <p:spPr>
          <a:xfrm>
            <a:off x="1524000" y="3733800"/>
            <a:ext cx="381000" cy="769441"/>
          </a:xfrm>
          <a:prstGeom prst="rect">
            <a:avLst/>
          </a:prstGeom>
          <a:noFill/>
        </p:spPr>
        <p:txBody>
          <a:bodyPr wrap="square" rtlCol="0">
            <a:spAutoFit/>
          </a:bodyPr>
          <a:lstStyle/>
          <a:p>
            <a:r>
              <a:rPr lang="en-US" sz="4400" dirty="0" smtClean="0"/>
              <a:t>+</a:t>
            </a:r>
            <a:endParaRPr lang="en-US" sz="4400" dirty="0"/>
          </a:p>
        </p:txBody>
      </p:sp>
      <p:sp>
        <p:nvSpPr>
          <p:cNvPr id="20" name="Text Box 7"/>
          <p:cNvSpPr txBox="1">
            <a:spLocks noChangeArrowheads="1"/>
          </p:cNvSpPr>
          <p:nvPr/>
        </p:nvSpPr>
        <p:spPr bwMode="auto">
          <a:xfrm>
            <a:off x="2133600" y="5791200"/>
            <a:ext cx="7010400" cy="1061829"/>
          </a:xfrm>
          <a:prstGeom prst="rect">
            <a:avLst/>
          </a:prstGeom>
          <a:noFill/>
          <a:ln w="9525">
            <a:noFill/>
            <a:miter lim="800000"/>
            <a:headEnd/>
            <a:tailEnd/>
          </a:ln>
          <a:effectLst/>
        </p:spPr>
        <p:txBody>
          <a:bodyPr>
            <a:spAutoFit/>
          </a:bodyPr>
          <a:lstStyle/>
          <a:p>
            <a:pPr>
              <a:spcBef>
                <a:spcPct val="50000"/>
              </a:spcBef>
            </a:pPr>
            <a:r>
              <a:rPr lang="en-US" sz="1400" dirty="0" smtClean="0">
                <a:solidFill>
                  <a:schemeClr val="tx1">
                    <a:lumMod val="65000"/>
                    <a:lumOff val="35000"/>
                  </a:schemeClr>
                </a:solidFill>
                <a:latin typeface="Times New Roman" pitchFamily="18" charset="0"/>
              </a:rPr>
              <a:t>See </a:t>
            </a:r>
            <a:r>
              <a:rPr lang="en-US" sz="1400" dirty="0">
                <a:solidFill>
                  <a:schemeClr val="tx1">
                    <a:lumMod val="65000"/>
                    <a:lumOff val="35000"/>
                  </a:schemeClr>
                </a:solidFill>
                <a:latin typeface="Times New Roman" pitchFamily="18" charset="0"/>
              </a:rPr>
              <a:t>Gentemann, C. L., P. J. Minnett, and B. Ward (2009). </a:t>
            </a:r>
            <a:r>
              <a:rPr lang="en-US" sz="1400" dirty="0" smtClean="0">
                <a:solidFill>
                  <a:schemeClr val="tx1">
                    <a:lumMod val="65000"/>
                    <a:lumOff val="35000"/>
                  </a:schemeClr>
                </a:solidFill>
                <a:latin typeface="Times New Roman" pitchFamily="18" charset="0"/>
              </a:rPr>
              <a:t>Profiles </a:t>
            </a:r>
            <a:r>
              <a:rPr lang="en-US" sz="1400" dirty="0">
                <a:solidFill>
                  <a:schemeClr val="tx1">
                    <a:lumMod val="65000"/>
                    <a:lumOff val="35000"/>
                  </a:schemeClr>
                </a:solidFill>
                <a:latin typeface="Times New Roman" pitchFamily="18" charset="0"/>
              </a:rPr>
              <a:t>of Ocean Surface Heating (POSH): a new model of upper ocean diurnal thermal variability</a:t>
            </a:r>
            <a:r>
              <a:rPr lang="en-US" sz="1400" dirty="0" smtClean="0">
                <a:solidFill>
                  <a:schemeClr val="tx1">
                    <a:lumMod val="65000"/>
                    <a:lumOff val="35000"/>
                  </a:schemeClr>
                </a:solidFill>
                <a:latin typeface="Times New Roman" pitchFamily="18" charset="0"/>
              </a:rPr>
              <a:t>. </a:t>
            </a:r>
            <a:r>
              <a:rPr lang="en-US" sz="1400" dirty="0">
                <a:solidFill>
                  <a:schemeClr val="tx1">
                    <a:lumMod val="65000"/>
                    <a:lumOff val="35000"/>
                  </a:schemeClr>
                </a:solidFill>
                <a:latin typeface="Times New Roman" pitchFamily="18" charset="0"/>
              </a:rPr>
              <a:t>Journal of  Geophysical Research 114: C07017.</a:t>
            </a:r>
          </a:p>
          <a:p>
            <a:pPr>
              <a:spcBef>
                <a:spcPct val="50000"/>
              </a:spcBef>
            </a:pPr>
            <a:endParaRPr lang="en-US" sz="1400" dirty="0">
              <a:solidFill>
                <a:schemeClr val="tx1">
                  <a:lumMod val="65000"/>
                  <a:lumOff val="35000"/>
                </a:schemeClr>
              </a:solidFill>
              <a:latin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Diurnal Heating in Shallow Water</a:t>
            </a:r>
            <a:br>
              <a:rPr lang="en-US" dirty="0" smtClean="0"/>
            </a:br>
            <a:r>
              <a:rPr lang="en-US" dirty="0" smtClean="0"/>
              <a:t>(Xiaofang Zhu)</a:t>
            </a:r>
            <a:endParaRPr lang="en-US" dirty="0"/>
          </a:p>
        </p:txBody>
      </p:sp>
      <p:sp>
        <p:nvSpPr>
          <p:cNvPr id="3" name="Content Placeholder 2"/>
          <p:cNvSpPr>
            <a:spLocks noGrp="1"/>
          </p:cNvSpPr>
          <p:nvPr>
            <p:ph idx="1"/>
          </p:nvPr>
        </p:nvSpPr>
        <p:spPr/>
        <p:txBody>
          <a:bodyPr/>
          <a:lstStyle/>
          <a:p>
            <a:r>
              <a:rPr lang="en-US" dirty="0" smtClean="0"/>
              <a:t>How does the presence of the sea floor influence diurnal heating and cooling?</a:t>
            </a:r>
          </a:p>
          <a:p>
            <a:r>
              <a:rPr lang="en-US" dirty="0" smtClean="0"/>
              <a:t>Can a 1-D model be used in a hydro-dynamically complex situation to simulate the diurnal signals?</a:t>
            </a:r>
          </a:p>
          <a:p>
            <a:r>
              <a:rPr lang="en-US" dirty="0" smtClean="0"/>
              <a:t>Are satellite skin SSTs a good representation of the </a:t>
            </a:r>
            <a:r>
              <a:rPr lang="en-US" dirty="0" err="1" smtClean="0"/>
              <a:t>T</a:t>
            </a:r>
            <a:r>
              <a:rPr lang="en-US" baseline="-25000" dirty="0" err="1" smtClean="0"/>
              <a:t>depth</a:t>
            </a:r>
            <a:r>
              <a:rPr lang="en-US" dirty="0" smtClean="0"/>
              <a:t> at the surface of coral reefs, for example?</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1"/>
          </p:nvPr>
        </p:nvSpPr>
        <p:spPr>
          <a:xfrm>
            <a:off x="0" y="1371600"/>
            <a:ext cx="6121400" cy="4191000"/>
          </a:xfrm>
        </p:spPr>
        <p:txBody>
          <a:bodyPr/>
          <a:lstStyle/>
          <a:p>
            <a:r>
              <a:rPr lang="en-US" sz="2400" dirty="0" smtClean="0"/>
              <a:t>Surface measurements include light (three band UV and PAR measurements), wind, air temperature, pressure, humidity and precipitation.</a:t>
            </a:r>
          </a:p>
          <a:p>
            <a:r>
              <a:rPr lang="en-US" sz="2400" dirty="0" smtClean="0"/>
              <a:t>Underwater measurements include light and temperature (CTD) measurements at nominal 1m and 3m depth</a:t>
            </a:r>
          </a:p>
          <a:p>
            <a:r>
              <a:rPr lang="en-US" sz="2400" dirty="0" smtClean="0"/>
              <a:t>Station water depths: about 6 meters</a:t>
            </a:r>
          </a:p>
          <a:p>
            <a:r>
              <a:rPr lang="en-US" sz="2400" dirty="0" smtClean="0"/>
              <a:t>Data resolution</a:t>
            </a:r>
          </a:p>
          <a:p>
            <a:r>
              <a:rPr lang="en-US" sz="2400" dirty="0" smtClean="0"/>
              <a:t>Nearby tidal station </a:t>
            </a:r>
          </a:p>
          <a:p>
            <a:pPr eaLnBrk="1" hangingPunct="1">
              <a:buFont typeface="Arial" pitchFamily="34" charset="0"/>
              <a:buNone/>
            </a:pPr>
            <a:endParaRPr lang="en-US" sz="2800" dirty="0" smtClean="0"/>
          </a:p>
          <a:p>
            <a:endParaRPr lang="en-US" sz="2400" dirty="0" smtClean="0"/>
          </a:p>
        </p:txBody>
      </p:sp>
      <p:pic>
        <p:nvPicPr>
          <p:cNvPr id="34818" name="Picture 3"/>
          <p:cNvPicPr>
            <a:picLocks noChangeAspect="1"/>
          </p:cNvPicPr>
          <p:nvPr/>
        </p:nvPicPr>
        <p:blipFill>
          <a:blip r:embed="rId3" cstate="print"/>
          <a:srcRect/>
          <a:stretch>
            <a:fillRect/>
          </a:stretch>
        </p:blipFill>
        <p:spPr bwMode="auto">
          <a:xfrm>
            <a:off x="6121400" y="0"/>
            <a:ext cx="3022600" cy="7289800"/>
          </a:xfrm>
          <a:prstGeom prst="rect">
            <a:avLst/>
          </a:prstGeom>
          <a:noFill/>
          <a:ln w="9525">
            <a:noFill/>
            <a:miter lim="800000"/>
            <a:headEnd/>
            <a:tailEnd/>
          </a:ln>
        </p:spPr>
      </p:pic>
      <p:sp>
        <p:nvSpPr>
          <p:cNvPr id="34819" name="TextBox 4"/>
          <p:cNvSpPr txBox="1">
            <a:spLocks noChangeArrowheads="1"/>
          </p:cNvSpPr>
          <p:nvPr/>
        </p:nvSpPr>
        <p:spPr bwMode="auto">
          <a:xfrm>
            <a:off x="2057400" y="5943601"/>
            <a:ext cx="4127500" cy="400110"/>
          </a:xfrm>
          <a:prstGeom prst="rect">
            <a:avLst/>
          </a:prstGeom>
          <a:noFill/>
          <a:ln w="9525">
            <a:noFill/>
            <a:miter lim="800000"/>
            <a:headEnd/>
            <a:tailEnd/>
          </a:ln>
        </p:spPr>
        <p:txBody>
          <a:bodyPr wrap="square">
            <a:spAutoFit/>
          </a:bodyPr>
          <a:lstStyle/>
          <a:p>
            <a:r>
              <a:rPr lang="en-US" sz="2000" dirty="0">
                <a:solidFill>
                  <a:srgbClr val="FF0000"/>
                </a:solidFill>
              </a:rPr>
              <a:t>http://ecoforecast.coral.noaa.gov/</a:t>
            </a:r>
          </a:p>
        </p:txBody>
      </p:sp>
      <p:sp>
        <p:nvSpPr>
          <p:cNvPr id="5" name="Title 1"/>
          <p:cNvSpPr>
            <a:spLocks noGrp="1"/>
          </p:cNvSpPr>
          <p:nvPr>
            <p:ph type="title"/>
          </p:nvPr>
        </p:nvSpPr>
        <p:spPr>
          <a:xfrm>
            <a:off x="381000" y="0"/>
            <a:ext cx="5486400" cy="1143000"/>
          </a:xfrm>
        </p:spPr>
        <p:txBody>
          <a:bodyPr>
            <a:noAutofit/>
          </a:bodyPr>
          <a:lstStyle/>
          <a:p>
            <a:r>
              <a:rPr lang="en-US" sz="2800" dirty="0" smtClean="0"/>
              <a:t>NOAA's Integrated Coral Observing Network </a:t>
            </a:r>
            <a:r>
              <a:rPr lang="en-US" sz="2800" dirty="0" smtClean="0"/>
              <a:t>(ICON) </a:t>
            </a:r>
            <a:r>
              <a:rPr lang="en-US" sz="2800" dirty="0" smtClean="0"/>
              <a:t>Pylon</a:t>
            </a:r>
            <a:endParaRPr lang="en-US" sz="28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dirty="0" smtClean="0"/>
              <a:t>Diurnal temperature signals</a:t>
            </a:r>
            <a:endParaRPr lang="en-US" dirty="0" smtClean="0"/>
          </a:p>
        </p:txBody>
      </p:sp>
      <p:sp>
        <p:nvSpPr>
          <p:cNvPr id="30722" name="Content Placeholder 2"/>
          <p:cNvSpPr>
            <a:spLocks noGrp="1"/>
          </p:cNvSpPr>
          <p:nvPr>
            <p:ph idx="1"/>
          </p:nvPr>
        </p:nvSpPr>
        <p:spPr/>
        <p:txBody>
          <a:bodyPr/>
          <a:lstStyle/>
          <a:p>
            <a:pPr eaLnBrk="1" hangingPunct="1">
              <a:buFont typeface="Arial" charset="0"/>
              <a:buChar char="•"/>
              <a:defRPr/>
            </a:pPr>
            <a:endParaRPr lang="en-US" dirty="0" smtClean="0"/>
          </a:p>
          <a:p>
            <a:pPr marL="0">
              <a:spcBef>
                <a:spcPts val="0"/>
              </a:spcBef>
              <a:spcAft>
                <a:spcPts val="0"/>
              </a:spcAft>
              <a:buFont typeface="Arial" charset="0"/>
              <a:buNone/>
              <a:tabLst>
                <a:tab pos="787400" algn="l"/>
              </a:tabLst>
              <a:defRPr/>
            </a:pPr>
            <a:endParaRPr lang="en-US" kern="100" dirty="0" smtClean="0">
              <a:solidFill>
                <a:srgbClr val="000000"/>
              </a:solidFill>
              <a:latin typeface="Times New Roman"/>
              <a:ea typeface="SimSun"/>
              <a:cs typeface="Times New Roman"/>
            </a:endParaRPr>
          </a:p>
        </p:txBody>
      </p:sp>
      <p:pic>
        <p:nvPicPr>
          <p:cNvPr id="35843" name="Picture 3" descr="Jan.bmp"/>
          <p:cNvPicPr>
            <a:picLocks noChangeAspect="1"/>
          </p:cNvPicPr>
          <p:nvPr/>
        </p:nvPicPr>
        <p:blipFill>
          <a:blip r:embed="rId3" cstate="print"/>
          <a:srcRect/>
          <a:stretch>
            <a:fillRect/>
          </a:stretch>
        </p:blipFill>
        <p:spPr bwMode="auto">
          <a:xfrm>
            <a:off x="1392238" y="1387475"/>
            <a:ext cx="7294562" cy="547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1143000"/>
          </a:xfrm>
        </p:spPr>
        <p:txBody>
          <a:bodyPr>
            <a:normAutofit/>
          </a:bodyPr>
          <a:lstStyle/>
          <a:p>
            <a:r>
              <a:rPr lang="en-US" dirty="0" smtClean="0"/>
              <a:t>Little Cayman Coral </a:t>
            </a:r>
            <a:r>
              <a:rPr lang="en-US" dirty="0" smtClean="0"/>
              <a:t>Reef Temperatures</a:t>
            </a:r>
            <a:endParaRPr lang="en-US" dirty="0"/>
          </a:p>
        </p:txBody>
      </p:sp>
      <p:pic>
        <p:nvPicPr>
          <p:cNvPr id="8" name="Content Placeholder 7" descr="P1250371.JPG"/>
          <p:cNvPicPr>
            <a:picLocks noGrp="1" noChangeAspect="1"/>
          </p:cNvPicPr>
          <p:nvPr>
            <p:ph sz="quarter" idx="1"/>
          </p:nvPr>
        </p:nvPicPr>
        <p:blipFill>
          <a:blip r:embed="rId2" cstate="print"/>
          <a:stretch>
            <a:fillRect/>
          </a:stretch>
        </p:blipFill>
        <p:spPr>
          <a:xfrm>
            <a:off x="0" y="1524000"/>
            <a:ext cx="1639491" cy="2185988"/>
          </a:xfrm>
        </p:spPr>
      </p:pic>
      <p:pic>
        <p:nvPicPr>
          <p:cNvPr id="11" name="Content Placeholder 10" descr="Image4.gif"/>
          <p:cNvPicPr>
            <a:picLocks noGrp="1" noChangeAspect="1"/>
          </p:cNvPicPr>
          <p:nvPr>
            <p:ph sz="quarter" idx="4"/>
          </p:nvPr>
        </p:nvPicPr>
        <p:blipFill>
          <a:blip r:embed="rId3" cstate="print"/>
          <a:stretch>
            <a:fillRect/>
          </a:stretch>
        </p:blipFill>
        <p:spPr>
          <a:xfrm>
            <a:off x="2286000" y="3657601"/>
            <a:ext cx="6289040" cy="3200400"/>
          </a:xfrm>
        </p:spPr>
      </p:pic>
      <p:sp>
        <p:nvSpPr>
          <p:cNvPr id="12" name="TextBox 11"/>
          <p:cNvSpPr txBox="1"/>
          <p:nvPr/>
        </p:nvSpPr>
        <p:spPr>
          <a:xfrm>
            <a:off x="5410200" y="1600200"/>
            <a:ext cx="3352800" cy="2308324"/>
          </a:xfrm>
          <a:prstGeom prst="rect">
            <a:avLst/>
          </a:prstGeom>
          <a:noFill/>
        </p:spPr>
        <p:txBody>
          <a:bodyPr wrap="square" rtlCol="0">
            <a:spAutoFit/>
          </a:bodyPr>
          <a:lstStyle/>
          <a:p>
            <a:r>
              <a:rPr lang="en-US" dirty="0" smtClean="0"/>
              <a:t>Internally recording thermometers added to the ICON pylon to resolve vertical temperature structure. </a:t>
            </a:r>
          </a:p>
          <a:p>
            <a:endParaRPr lang="en-US" dirty="0" smtClean="0"/>
          </a:p>
          <a:p>
            <a:endParaRPr lang="en-US" dirty="0" smtClean="0"/>
          </a:p>
          <a:p>
            <a:r>
              <a:rPr lang="en-US" dirty="0" smtClean="0"/>
              <a:t>Significant differences are measured:</a:t>
            </a:r>
            <a:endParaRPr lang="en-US" dirty="0"/>
          </a:p>
        </p:txBody>
      </p:sp>
      <p:pic>
        <p:nvPicPr>
          <p:cNvPr id="10" name="Content Placeholder 9" descr="P1250372.JPG"/>
          <p:cNvPicPr>
            <a:picLocks noGrp="1" noChangeAspect="1"/>
          </p:cNvPicPr>
          <p:nvPr>
            <p:ph sz="quarter" idx="3"/>
          </p:nvPr>
        </p:nvPicPr>
        <p:blipFill>
          <a:blip r:embed="rId4" cstate="print"/>
          <a:stretch>
            <a:fillRect/>
          </a:stretch>
        </p:blipFill>
        <p:spPr>
          <a:xfrm>
            <a:off x="1828800" y="1524000"/>
            <a:ext cx="1640681" cy="2187575"/>
          </a:xfrm>
        </p:spPr>
      </p:pic>
      <p:pic>
        <p:nvPicPr>
          <p:cNvPr id="9" name="Content Placeholder 8" descr="P1270388.JPG"/>
          <p:cNvPicPr>
            <a:picLocks noGrp="1" noChangeAspect="1"/>
          </p:cNvPicPr>
          <p:nvPr>
            <p:ph sz="quarter" idx="2"/>
          </p:nvPr>
        </p:nvPicPr>
        <p:blipFill>
          <a:blip r:embed="rId5" cstate="print"/>
          <a:stretch>
            <a:fillRect/>
          </a:stretch>
        </p:blipFill>
        <p:spPr>
          <a:xfrm>
            <a:off x="3581400" y="1524000"/>
            <a:ext cx="1639491" cy="2185988"/>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390525" y="166688"/>
            <a:ext cx="8229600" cy="862012"/>
          </a:xfrm>
        </p:spPr>
        <p:txBody>
          <a:bodyPr/>
          <a:lstStyle/>
          <a:p>
            <a:pPr eaLnBrk="1" hangingPunct="1"/>
            <a:r>
              <a:rPr lang="en-US" smtClean="0"/>
              <a:t>The Australian Great Barrier Reef.</a:t>
            </a:r>
          </a:p>
        </p:txBody>
      </p:sp>
      <p:sp>
        <p:nvSpPr>
          <p:cNvPr id="38914" name="AutoShape 5"/>
          <p:cNvSpPr>
            <a:spLocks noChangeAspect="1" noChangeArrowheads="1"/>
          </p:cNvSpPr>
          <p:nvPr/>
        </p:nvSpPr>
        <p:spPr bwMode="auto">
          <a:xfrm>
            <a:off x="193675" y="671513"/>
            <a:ext cx="3540125" cy="5829300"/>
          </a:xfrm>
          <a:prstGeom prst="rect">
            <a:avLst/>
          </a:prstGeom>
          <a:noFill/>
          <a:ln w="9525">
            <a:noFill/>
            <a:miter lim="800000"/>
            <a:headEnd/>
            <a:tailEnd/>
          </a:ln>
        </p:spPr>
        <p:txBody>
          <a:bodyPr/>
          <a:lstStyle/>
          <a:p>
            <a:endParaRPr lang="en-US"/>
          </a:p>
        </p:txBody>
      </p:sp>
      <p:pic>
        <p:nvPicPr>
          <p:cNvPr id="38915" name="Picture 7" descr="GBR"/>
          <p:cNvPicPr>
            <a:picLocks noChangeAspect="1" noChangeArrowheads="1"/>
          </p:cNvPicPr>
          <p:nvPr/>
        </p:nvPicPr>
        <p:blipFill>
          <a:blip r:embed="rId3" cstate="print"/>
          <a:srcRect r="9485"/>
          <a:stretch>
            <a:fillRect/>
          </a:stretch>
        </p:blipFill>
        <p:spPr bwMode="auto">
          <a:xfrm>
            <a:off x="193675" y="1028700"/>
            <a:ext cx="4291013" cy="5472113"/>
          </a:xfrm>
          <a:prstGeom prst="rect">
            <a:avLst/>
          </a:prstGeom>
          <a:noFill/>
          <a:ln w="9525">
            <a:noFill/>
            <a:miter lim="800000"/>
            <a:headEnd/>
            <a:tailEnd/>
          </a:ln>
        </p:spPr>
      </p:pic>
      <p:sp>
        <p:nvSpPr>
          <p:cNvPr id="38916" name="Text Box 9"/>
          <p:cNvSpPr txBox="1">
            <a:spLocks noChangeArrowheads="1"/>
          </p:cNvSpPr>
          <p:nvPr/>
        </p:nvSpPr>
        <p:spPr bwMode="auto">
          <a:xfrm>
            <a:off x="2366963" y="1028700"/>
            <a:ext cx="3719512" cy="2563813"/>
          </a:xfrm>
          <a:prstGeom prst="rect">
            <a:avLst/>
          </a:prstGeom>
          <a:solidFill>
            <a:schemeClr val="bg1"/>
          </a:solidFill>
          <a:ln w="9525">
            <a:noFill/>
            <a:miter lim="800000"/>
            <a:headEnd/>
            <a:tailEnd/>
          </a:ln>
        </p:spPr>
        <p:txBody>
          <a:bodyPr>
            <a:spAutoFit/>
          </a:bodyPr>
          <a:lstStyle/>
          <a:p>
            <a:pPr defTabSz="914400"/>
            <a:r>
              <a:rPr lang="en-US"/>
              <a:t>This map shows the reef surveys that were conducted in response to the bleaching events. The red colors indicate where the bleaching was observed to be severe while the green shows low levels of bleaching. From http://www.reeffutures.org/topics/ toolbox/ webmaps.cfm# </a:t>
            </a:r>
          </a:p>
        </p:txBody>
      </p:sp>
      <p:pic>
        <p:nvPicPr>
          <p:cNvPr id="38917" name="Picture 10" descr="davies-ws-180"/>
          <p:cNvPicPr>
            <a:picLocks noChangeAspect="1" noChangeArrowheads="1"/>
          </p:cNvPicPr>
          <p:nvPr/>
        </p:nvPicPr>
        <p:blipFill>
          <a:blip r:embed="rId4" cstate="print"/>
          <a:srcRect l="7408"/>
          <a:stretch>
            <a:fillRect/>
          </a:stretch>
        </p:blipFill>
        <p:spPr bwMode="auto">
          <a:xfrm>
            <a:off x="6472238" y="1028700"/>
            <a:ext cx="2316162" cy="3890963"/>
          </a:xfrm>
          <a:prstGeom prst="rect">
            <a:avLst/>
          </a:prstGeom>
          <a:noFill/>
          <a:ln w="9525">
            <a:noFill/>
            <a:miter lim="800000"/>
            <a:headEnd/>
            <a:tailEnd/>
          </a:ln>
        </p:spPr>
      </p:pic>
      <p:sp>
        <p:nvSpPr>
          <p:cNvPr id="38918" name="Text Box 11"/>
          <p:cNvSpPr txBox="1">
            <a:spLocks noChangeArrowheads="1"/>
          </p:cNvSpPr>
          <p:nvPr/>
        </p:nvSpPr>
        <p:spPr bwMode="auto">
          <a:xfrm>
            <a:off x="4606925" y="5033963"/>
            <a:ext cx="4537075" cy="1589087"/>
          </a:xfrm>
          <a:prstGeom prst="rect">
            <a:avLst/>
          </a:prstGeom>
          <a:noFill/>
          <a:ln w="9525">
            <a:noFill/>
            <a:miter lim="800000"/>
            <a:headEnd/>
            <a:tailEnd/>
          </a:ln>
        </p:spPr>
        <p:txBody>
          <a:bodyPr>
            <a:spAutoFit/>
          </a:bodyPr>
          <a:lstStyle/>
          <a:p>
            <a:pPr defTabSz="914400">
              <a:spcBef>
                <a:spcPct val="50000"/>
              </a:spcBef>
            </a:pPr>
            <a:r>
              <a:rPr lang="en-US" sz="1600"/>
              <a:t>Automatic weather stations will provide measurements of surface forcing for the model. E.g. at Davies Reef ~100km NE of Townsville, North Queensland. (http://www3.aims.gov.au/pages/facilities/weather-stations/weather-stations-images.html</a:t>
            </a:r>
            <a:r>
              <a:rPr lang="en-US"/>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Grp="1"/>
          </p:cNvSpPr>
          <p:nvPr>
            <p:ph type="title"/>
          </p:nvPr>
        </p:nvSpPr>
        <p:spPr>
          <a:xfrm>
            <a:off x="457200" y="0"/>
            <a:ext cx="8229600" cy="838200"/>
          </a:xfrm>
        </p:spPr>
        <p:txBody>
          <a:bodyPr/>
          <a:lstStyle/>
          <a:p>
            <a:r>
              <a:rPr lang="en-US" dirty="0" smtClean="0"/>
              <a:t>Temperature loggers on the GBR</a:t>
            </a:r>
          </a:p>
        </p:txBody>
      </p:sp>
      <p:sp>
        <p:nvSpPr>
          <p:cNvPr id="40962" name="Rectangle 5"/>
          <p:cNvSpPr>
            <a:spLocks noGrp="1"/>
          </p:cNvSpPr>
          <p:nvPr>
            <p:ph type="body" sz="half" idx="1"/>
          </p:nvPr>
        </p:nvSpPr>
        <p:spPr>
          <a:xfrm>
            <a:off x="457200" y="1600200"/>
            <a:ext cx="4038600" cy="4191000"/>
          </a:xfrm>
        </p:spPr>
        <p:txBody>
          <a:bodyPr>
            <a:noAutofit/>
          </a:bodyPr>
          <a:lstStyle/>
          <a:p>
            <a:pPr marL="0" indent="227013">
              <a:lnSpc>
                <a:spcPct val="80000"/>
              </a:lnSpc>
            </a:pPr>
            <a:r>
              <a:rPr lang="en-US" sz="2000" dirty="0" smtClean="0"/>
              <a:t>Data are obtained from in-situ data loggers deployed on the reef. </a:t>
            </a:r>
            <a:endParaRPr lang="en-US" sz="2000" dirty="0" smtClean="0"/>
          </a:p>
          <a:p>
            <a:pPr marL="0" indent="227013">
              <a:lnSpc>
                <a:spcPct val="80000"/>
              </a:lnSpc>
            </a:pPr>
            <a:r>
              <a:rPr lang="en-US" sz="2000" dirty="0" smtClean="0"/>
              <a:t>Temperatures </a:t>
            </a:r>
            <a:r>
              <a:rPr lang="en-US" sz="2000" dirty="0" smtClean="0"/>
              <a:t>every 30 minutes and are exchanged and downloaded approximately every 12 </a:t>
            </a:r>
            <a:r>
              <a:rPr lang="en-US" sz="2000" dirty="0" smtClean="0"/>
              <a:t>months by </a:t>
            </a:r>
            <a:r>
              <a:rPr lang="en-US" sz="2000" dirty="0" smtClean="0"/>
              <a:t>divers</a:t>
            </a:r>
            <a:r>
              <a:rPr lang="en-US" sz="2000" dirty="0" smtClean="0"/>
              <a:t>.</a:t>
            </a:r>
            <a:endParaRPr lang="en-US" sz="2000" dirty="0" smtClean="0"/>
          </a:p>
          <a:p>
            <a:pPr marL="0" indent="227013">
              <a:lnSpc>
                <a:spcPct val="80000"/>
              </a:lnSpc>
            </a:pPr>
            <a:r>
              <a:rPr lang="en-US" sz="2000" dirty="0" smtClean="0"/>
              <a:t>Temperature </a:t>
            </a:r>
            <a:r>
              <a:rPr lang="en-US" sz="2000" dirty="0" smtClean="0"/>
              <a:t>loggers on the reef-flat are generally placed just below Lowest Astronomical Tide level. </a:t>
            </a:r>
            <a:endParaRPr lang="en-US" sz="2000" dirty="0" smtClean="0"/>
          </a:p>
          <a:p>
            <a:pPr marL="0" indent="227013">
              <a:lnSpc>
                <a:spcPct val="80000"/>
              </a:lnSpc>
            </a:pPr>
            <a:r>
              <a:rPr lang="en-US" sz="2000" dirty="0" smtClean="0"/>
              <a:t>Reef-slope </a:t>
            </a:r>
            <a:r>
              <a:rPr lang="en-US" sz="2000" dirty="0" smtClean="0"/>
              <a:t>(or where specified as Upper reef-slope) generally refers to depths 5 - 9 m while </a:t>
            </a:r>
            <a:endParaRPr lang="en-US" sz="2000" dirty="0" smtClean="0"/>
          </a:p>
          <a:p>
            <a:pPr marL="0" indent="227013">
              <a:lnSpc>
                <a:spcPct val="80000"/>
              </a:lnSpc>
            </a:pPr>
            <a:r>
              <a:rPr lang="en-US" sz="2000" dirty="0" smtClean="0"/>
              <a:t>Deep </a:t>
            </a:r>
            <a:r>
              <a:rPr lang="en-US" sz="2000" dirty="0" smtClean="0"/>
              <a:t>reef-slope refers to depths of ~20 m. </a:t>
            </a:r>
          </a:p>
        </p:txBody>
      </p:sp>
      <p:pic>
        <p:nvPicPr>
          <p:cNvPr id="40963" name="Picture 7" descr="diver-logger-180"/>
          <p:cNvPicPr>
            <a:picLocks noGrp="1" noChangeAspect="1" noChangeArrowheads="1"/>
          </p:cNvPicPr>
          <p:nvPr>
            <p:ph sz="half" idx="2"/>
          </p:nvPr>
        </p:nvPicPr>
        <p:blipFill>
          <a:blip r:embed="rId3" cstate="print"/>
          <a:srcRect/>
          <a:stretch>
            <a:fillRect/>
          </a:stretch>
        </p:blipFill>
        <p:spPr>
          <a:xfrm>
            <a:off x="4953000" y="914400"/>
            <a:ext cx="3311525" cy="5040312"/>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p:txBody>
          <a:bodyPr/>
          <a:lstStyle/>
          <a:p>
            <a:r>
              <a:rPr lang="en-US" smtClean="0"/>
              <a:t>Diurnal heating signal on the GBR</a:t>
            </a:r>
          </a:p>
        </p:txBody>
      </p:sp>
      <p:pic>
        <p:nvPicPr>
          <p:cNvPr id="43010" name="Picture 4"/>
          <p:cNvPicPr>
            <a:picLocks noGrp="1" noChangeAspect="1" noChangeArrowheads="1"/>
          </p:cNvPicPr>
          <p:nvPr>
            <p:ph type="body" idx="1"/>
          </p:nvPr>
        </p:nvPicPr>
        <p:blipFill>
          <a:blip r:embed="rId3" cstate="print"/>
          <a:srcRect t="3479" b="4503"/>
          <a:stretch>
            <a:fillRect/>
          </a:stretch>
        </p:blipFill>
        <p:spPr>
          <a:xfrm>
            <a:off x="0" y="2006600"/>
            <a:ext cx="6435725" cy="3935413"/>
          </a:xfrm>
        </p:spPr>
      </p:pic>
      <p:sp>
        <p:nvSpPr>
          <p:cNvPr id="43011" name="Text Box 5"/>
          <p:cNvSpPr txBox="1">
            <a:spLocks noChangeArrowheads="1"/>
          </p:cNvSpPr>
          <p:nvPr/>
        </p:nvSpPr>
        <p:spPr bwMode="auto">
          <a:xfrm>
            <a:off x="6435725" y="1730375"/>
            <a:ext cx="2251075" cy="3937000"/>
          </a:xfrm>
          <a:prstGeom prst="rect">
            <a:avLst/>
          </a:prstGeom>
          <a:noFill/>
          <a:ln w="9525">
            <a:noFill/>
            <a:miter lim="800000"/>
            <a:headEnd/>
            <a:tailEnd/>
          </a:ln>
        </p:spPr>
        <p:txBody>
          <a:bodyPr>
            <a:spAutoFit/>
          </a:bodyPr>
          <a:lstStyle/>
          <a:p>
            <a:pPr defTabSz="914400">
              <a:spcBef>
                <a:spcPct val="50000"/>
              </a:spcBef>
            </a:pPr>
            <a:r>
              <a:rPr lang="en-US"/>
              <a:t>Example of the large diurnal heating during the 2006 bleaching event in the Keppel Islands (Great Barrier Reef). In situ temperatures were measured at 6m depth during the peak of the bleaching that killed 35% of coral in this area.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a:t>
            </a:r>
            <a:endParaRPr lang="en-US" dirty="0"/>
          </a:p>
        </p:txBody>
      </p:sp>
      <p:sp>
        <p:nvSpPr>
          <p:cNvPr id="3" name="Content Placeholder 2"/>
          <p:cNvSpPr>
            <a:spLocks noGrp="1"/>
          </p:cNvSpPr>
          <p:nvPr>
            <p:ph idx="1"/>
          </p:nvPr>
        </p:nvSpPr>
        <p:spPr/>
        <p:txBody>
          <a:bodyPr/>
          <a:lstStyle/>
          <a:p>
            <a:r>
              <a:rPr lang="en-US" dirty="0" smtClean="0"/>
              <a:t>Continue MODIS (VIIRS?) validation cruises, including M-AERI Mk2</a:t>
            </a:r>
          </a:p>
          <a:p>
            <a:r>
              <a:rPr lang="en-US" dirty="0" smtClean="0"/>
              <a:t>Continue research into CDR generation</a:t>
            </a:r>
          </a:p>
          <a:p>
            <a:r>
              <a:rPr lang="en-US" dirty="0" smtClean="0"/>
              <a:t>Continue improving atmospheric correction algorithms</a:t>
            </a:r>
          </a:p>
          <a:p>
            <a:r>
              <a:rPr lang="en-US" dirty="0" smtClean="0"/>
              <a:t>Continue research into upper ocean thermal structure (skin effect, diurnal heating….)</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IGARSS 2009</a:t>
            </a:r>
          </a:p>
          <a:p>
            <a:r>
              <a:rPr lang="en-US"/>
              <a:t>Cape Town. July 16, 2009.</a:t>
            </a:r>
          </a:p>
        </p:txBody>
      </p:sp>
      <p:sp>
        <p:nvSpPr>
          <p:cNvPr id="5" name="Slide Number Placeholder 5"/>
          <p:cNvSpPr>
            <a:spLocks noGrp="1"/>
          </p:cNvSpPr>
          <p:nvPr>
            <p:ph type="sldNum" sz="quarter" idx="12"/>
          </p:nvPr>
        </p:nvSpPr>
        <p:spPr/>
        <p:txBody>
          <a:bodyPr/>
          <a:lstStyle/>
          <a:p>
            <a:fld id="{C3783805-2569-46CA-9FAF-2E6AF1B3F8B5}" type="slidenum">
              <a:rPr lang="en-US"/>
              <a:pPr/>
              <a:t>39</a:t>
            </a:fld>
            <a:endParaRPr lang="en-US"/>
          </a:p>
        </p:txBody>
      </p:sp>
      <p:sp>
        <p:nvSpPr>
          <p:cNvPr id="128002" name="Rectangle 2"/>
          <p:cNvSpPr>
            <a:spLocks noGrp="1" noChangeArrowheads="1"/>
          </p:cNvSpPr>
          <p:nvPr>
            <p:ph type="title"/>
          </p:nvPr>
        </p:nvSpPr>
        <p:spPr>
          <a:xfrm>
            <a:off x="304800" y="4191000"/>
            <a:ext cx="2057400" cy="1066800"/>
          </a:xfrm>
        </p:spPr>
        <p:txBody>
          <a:bodyPr>
            <a:normAutofit/>
          </a:bodyPr>
          <a:lstStyle/>
          <a:p>
            <a:pPr algn="r"/>
            <a:r>
              <a:rPr lang="en-US" sz="2000" i="1" dirty="0"/>
              <a:t>Aqua</a:t>
            </a:r>
            <a:r>
              <a:rPr lang="en-US" sz="2000" dirty="0"/>
              <a:t>  MODIS SST</a:t>
            </a:r>
          </a:p>
        </p:txBody>
      </p:sp>
      <p:pic>
        <p:nvPicPr>
          <p:cNvPr id="128003" name="Picture 3" descr="L2_ECoast_MODAPS"/>
          <p:cNvPicPr>
            <a:picLocks noChangeAspect="1" noChangeArrowheads="1"/>
          </p:cNvPicPr>
          <p:nvPr/>
        </p:nvPicPr>
        <p:blipFill>
          <a:blip r:embed="rId3" cstate="print"/>
          <a:srcRect/>
          <a:stretch>
            <a:fillRect/>
          </a:stretch>
        </p:blipFill>
        <p:spPr bwMode="auto">
          <a:xfrm>
            <a:off x="2362200" y="0"/>
            <a:ext cx="5697538" cy="6781800"/>
          </a:xfrm>
          <a:prstGeom prst="rect">
            <a:avLst/>
          </a:prstGeom>
          <a:noFill/>
        </p:spPr>
      </p:pic>
      <p:sp>
        <p:nvSpPr>
          <p:cNvPr id="6" name="Rectangle 4"/>
          <p:cNvSpPr txBox="1">
            <a:spLocks noChangeArrowheads="1"/>
          </p:cNvSpPr>
          <p:nvPr/>
        </p:nvSpPr>
        <p:spPr>
          <a:xfrm>
            <a:off x="0" y="990600"/>
            <a:ext cx="2286000" cy="2209800"/>
          </a:xfrm>
          <a:prstGeom prst="rect">
            <a:avLst/>
          </a:prstGeom>
        </p:spPr>
        <p:txBody>
          <a:bodyPr vert="horz" lIns="91440" tIns="45720" rIns="91440" bIns="45720" rtlCol="0" anchor="ctr">
            <a:normAutofit fontScale="6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Thank</a:t>
            </a:r>
            <a:r>
              <a:rPr kumimoji="0" lang="en-US" sz="4000" b="0" i="0" u="none" strike="noStrike" kern="1200" cap="none" spc="0" normalizeH="0" noProof="0" dirty="0" smtClean="0">
                <a:ln>
                  <a:noFill/>
                </a:ln>
                <a:solidFill>
                  <a:schemeClr val="tx1"/>
                </a:solidFill>
                <a:effectLst/>
                <a:uLnTx/>
                <a:uFillTx/>
                <a:latin typeface="+mj-lt"/>
                <a:ea typeface="+mj-ea"/>
                <a:cs typeface="+mj-cs"/>
              </a:rPr>
              <a:t> you for your attention.</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4000" baseline="0"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Questions?</a:t>
            </a:r>
            <a:br>
              <a:rPr kumimoji="0" lang="en-US" sz="40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914400"/>
          </a:xfrm>
        </p:spPr>
        <p:txBody>
          <a:bodyPr/>
          <a:lstStyle/>
          <a:p>
            <a:r>
              <a:rPr lang="en-US"/>
              <a:t>Michelson interferometer</a:t>
            </a:r>
          </a:p>
        </p:txBody>
      </p:sp>
      <p:pic>
        <p:nvPicPr>
          <p:cNvPr id="4099" name="Picture 3" descr="FTIR_1_crop"/>
          <p:cNvPicPr>
            <a:picLocks noGrp="1" noChangeAspect="1" noChangeArrowheads="1"/>
          </p:cNvPicPr>
          <p:nvPr>
            <p:ph idx="1"/>
          </p:nvPr>
        </p:nvPicPr>
        <p:blipFill>
          <a:blip r:embed="rId2" cstate="print"/>
          <a:srcRect/>
          <a:stretch>
            <a:fillRect/>
          </a:stretch>
        </p:blipFill>
        <p:spPr>
          <a:xfrm>
            <a:off x="1267370" y="1295400"/>
            <a:ext cx="7185639" cy="4267200"/>
          </a:xfrm>
          <a:noFill/>
          <a:ln/>
        </p:spPr>
      </p:pic>
      <p:sp>
        <p:nvSpPr>
          <p:cNvPr id="4" name="TextBox 3"/>
          <p:cNvSpPr txBox="1"/>
          <p:nvPr/>
        </p:nvSpPr>
        <p:spPr>
          <a:xfrm>
            <a:off x="4800600" y="2514600"/>
            <a:ext cx="228600" cy="369332"/>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69CE53B-6B33-4EF0-B36B-494CF77E346E}" type="slidenum">
              <a:rPr lang="en-US"/>
              <a:pPr/>
              <a:t>40</a:t>
            </a:fld>
            <a:endParaRPr lang="en-US"/>
          </a:p>
        </p:txBody>
      </p:sp>
      <p:sp>
        <p:nvSpPr>
          <p:cNvPr id="116738" name="Rectangle 2"/>
          <p:cNvSpPr>
            <a:spLocks noGrp="1" noChangeArrowheads="1"/>
          </p:cNvSpPr>
          <p:nvPr>
            <p:ph type="title"/>
          </p:nvPr>
        </p:nvSpPr>
        <p:spPr>
          <a:xfrm>
            <a:off x="0" y="0"/>
            <a:ext cx="9144000" cy="990600"/>
          </a:xfrm>
        </p:spPr>
        <p:txBody>
          <a:bodyPr>
            <a:normAutofit/>
          </a:bodyPr>
          <a:lstStyle/>
          <a:p>
            <a:r>
              <a:rPr lang="en-US" sz="3600" dirty="0" smtClean="0"/>
              <a:t>MODIS SST </a:t>
            </a:r>
            <a:r>
              <a:rPr lang="en-US" sz="3600" dirty="0"/>
              <a:t>atmospheric correction algorithms</a:t>
            </a:r>
          </a:p>
        </p:txBody>
      </p:sp>
      <p:sp>
        <p:nvSpPr>
          <p:cNvPr id="116739" name="Rectangle 3"/>
          <p:cNvSpPr>
            <a:spLocks noGrp="1" noChangeArrowheads="1"/>
          </p:cNvSpPr>
          <p:nvPr>
            <p:ph type="body" idx="1"/>
          </p:nvPr>
        </p:nvSpPr>
        <p:spPr>
          <a:xfrm>
            <a:off x="381000" y="1143000"/>
            <a:ext cx="8534400" cy="4830763"/>
          </a:xfrm>
        </p:spPr>
        <p:txBody>
          <a:bodyPr/>
          <a:lstStyle/>
          <a:p>
            <a:pPr>
              <a:lnSpc>
                <a:spcPct val="80000"/>
              </a:lnSpc>
              <a:buFontTx/>
              <a:buNone/>
            </a:pPr>
            <a:r>
              <a:rPr lang="en-US" sz="1800" dirty="0"/>
              <a:t>The form of the daytime and night-time algorithm for measurements in the long wave atmospheric window is:</a:t>
            </a:r>
          </a:p>
          <a:p>
            <a:pPr>
              <a:lnSpc>
                <a:spcPct val="80000"/>
              </a:lnSpc>
              <a:buFontTx/>
              <a:buNone/>
            </a:pPr>
            <a:endParaRPr lang="en-US" sz="1200" i="1" dirty="0"/>
          </a:p>
          <a:p>
            <a:pPr>
              <a:lnSpc>
                <a:spcPct val="80000"/>
              </a:lnSpc>
              <a:buFontTx/>
              <a:buNone/>
            </a:pPr>
            <a:r>
              <a:rPr lang="en-US" sz="1800" i="1" dirty="0" smtClean="0"/>
              <a:t>          SST </a:t>
            </a:r>
            <a:r>
              <a:rPr lang="en-US" sz="1800" dirty="0" smtClean="0"/>
              <a:t> </a:t>
            </a:r>
            <a:r>
              <a:rPr lang="en-US" sz="1800" dirty="0"/>
              <a:t>=  c</a:t>
            </a:r>
            <a:r>
              <a:rPr lang="en-US" sz="1800" baseline="-25000" dirty="0"/>
              <a:t>1</a:t>
            </a:r>
            <a:r>
              <a:rPr lang="en-US" sz="1800" dirty="0"/>
              <a:t>  +  c</a:t>
            </a:r>
            <a:r>
              <a:rPr lang="en-US" sz="1800" baseline="-25000" dirty="0"/>
              <a:t>2</a:t>
            </a:r>
            <a:r>
              <a:rPr lang="en-US" sz="1800" dirty="0"/>
              <a:t> * </a:t>
            </a:r>
            <a:r>
              <a:rPr lang="en-US" sz="1800" i="1" dirty="0"/>
              <a:t>T</a:t>
            </a:r>
            <a:r>
              <a:rPr lang="en-US" sz="1800" baseline="-25000" dirty="0"/>
              <a:t>11</a:t>
            </a:r>
            <a:r>
              <a:rPr lang="en-US" sz="1800" dirty="0"/>
              <a:t>  +  c</a:t>
            </a:r>
            <a:r>
              <a:rPr lang="en-US" sz="1800" baseline="-25000" dirty="0"/>
              <a:t>3</a:t>
            </a:r>
            <a:r>
              <a:rPr lang="en-US" sz="1800" dirty="0"/>
              <a:t> * (</a:t>
            </a:r>
            <a:r>
              <a:rPr lang="en-US" sz="1800" i="1" dirty="0"/>
              <a:t>T</a:t>
            </a:r>
            <a:r>
              <a:rPr lang="en-US" sz="1800" baseline="-25000" dirty="0"/>
              <a:t>11</a:t>
            </a:r>
            <a:r>
              <a:rPr lang="en-US" sz="1800" dirty="0"/>
              <a:t>-</a:t>
            </a:r>
            <a:r>
              <a:rPr lang="en-US" sz="1800" i="1" dirty="0"/>
              <a:t>T</a:t>
            </a:r>
            <a:r>
              <a:rPr lang="en-US" sz="1800" baseline="-25000" dirty="0"/>
              <a:t>12</a:t>
            </a:r>
            <a:r>
              <a:rPr lang="en-US" sz="1800" dirty="0"/>
              <a:t>) </a:t>
            </a:r>
            <a:r>
              <a:rPr lang="en-US" sz="1800" dirty="0" smtClean="0"/>
              <a:t> * </a:t>
            </a:r>
            <a:r>
              <a:rPr lang="en-US" sz="1800" i="1" dirty="0" err="1" smtClean="0"/>
              <a:t>T</a:t>
            </a:r>
            <a:r>
              <a:rPr lang="en-US" sz="1800" baseline="-25000" dirty="0" err="1" smtClean="0"/>
              <a:t>sfc</a:t>
            </a:r>
            <a:r>
              <a:rPr lang="en-US" sz="1800" dirty="0" smtClean="0"/>
              <a:t>  </a:t>
            </a:r>
            <a:r>
              <a:rPr lang="en-US" sz="1800" dirty="0"/>
              <a:t>+  c</a:t>
            </a:r>
            <a:r>
              <a:rPr lang="en-US" sz="1800" baseline="-25000" dirty="0"/>
              <a:t>4</a:t>
            </a:r>
            <a:r>
              <a:rPr lang="en-US" sz="1800" dirty="0"/>
              <a:t> * (sec (</a:t>
            </a:r>
            <a:r>
              <a:rPr lang="el-GR" sz="1800" i="1" dirty="0">
                <a:cs typeface="Times New Roman" pitchFamily="18" charset="0"/>
              </a:rPr>
              <a:t>θ</a:t>
            </a:r>
            <a:r>
              <a:rPr lang="en-US" sz="1800" dirty="0" smtClean="0"/>
              <a:t>) -1) * </a:t>
            </a:r>
            <a:r>
              <a:rPr lang="en-US" sz="1800" dirty="0"/>
              <a:t>(</a:t>
            </a:r>
            <a:r>
              <a:rPr lang="en-US" sz="1800" i="1" dirty="0"/>
              <a:t>T</a:t>
            </a:r>
            <a:r>
              <a:rPr lang="en-US" sz="1800" baseline="-25000" dirty="0"/>
              <a:t>11</a:t>
            </a:r>
            <a:r>
              <a:rPr lang="en-US" sz="1800" dirty="0"/>
              <a:t>-</a:t>
            </a:r>
            <a:r>
              <a:rPr lang="en-US" sz="1800" i="1" dirty="0"/>
              <a:t>T</a:t>
            </a:r>
            <a:r>
              <a:rPr lang="en-US" sz="1800" baseline="-25000" dirty="0"/>
              <a:t>12</a:t>
            </a:r>
            <a:r>
              <a:rPr lang="en-US" sz="1800" dirty="0"/>
              <a:t>)         </a:t>
            </a:r>
          </a:p>
          <a:p>
            <a:pPr>
              <a:lnSpc>
                <a:spcPct val="80000"/>
              </a:lnSpc>
              <a:buFontTx/>
              <a:buNone/>
            </a:pPr>
            <a:endParaRPr lang="en-US" sz="1800" dirty="0"/>
          </a:p>
          <a:p>
            <a:pPr>
              <a:lnSpc>
                <a:spcPct val="80000"/>
              </a:lnSpc>
              <a:buFontTx/>
              <a:buNone/>
            </a:pPr>
            <a:r>
              <a:rPr lang="en-US" sz="1800" dirty="0"/>
              <a:t>where </a:t>
            </a:r>
            <a:r>
              <a:rPr lang="en-US" sz="1800" i="1" dirty="0" err="1"/>
              <a:t>T</a:t>
            </a:r>
            <a:r>
              <a:rPr lang="en-US" sz="1800" i="1" baseline="-25000" dirty="0" err="1"/>
              <a:t>n</a:t>
            </a:r>
            <a:r>
              <a:rPr lang="en-US" sz="1800" dirty="0"/>
              <a:t> are brightness temperatures measured in the channels at </a:t>
            </a:r>
            <a:r>
              <a:rPr lang="en-US" sz="1800" i="1" dirty="0"/>
              <a:t>n</a:t>
            </a:r>
            <a:r>
              <a:rPr lang="en-US" sz="1800" dirty="0"/>
              <a:t> </a:t>
            </a:r>
            <a:r>
              <a:rPr lang="en-US" sz="1800" dirty="0">
                <a:sym typeface="Symbol" pitchFamily="18" charset="2"/>
              </a:rPr>
              <a:t></a:t>
            </a:r>
            <a:r>
              <a:rPr lang="en-US" sz="1800" dirty="0"/>
              <a:t>m wavelength, </a:t>
            </a:r>
            <a:r>
              <a:rPr lang="en-US" sz="1800" i="1" dirty="0" err="1"/>
              <a:t>T</a:t>
            </a:r>
            <a:r>
              <a:rPr lang="en-US" sz="1800" baseline="-25000" dirty="0" err="1"/>
              <a:t>sfc</a:t>
            </a:r>
            <a:r>
              <a:rPr lang="en-US" sz="1800" dirty="0"/>
              <a:t>  is a ‘climatological’ estimate of the SST in the area, and </a:t>
            </a:r>
            <a:r>
              <a:rPr lang="el-GR" sz="1800" i="1" dirty="0">
                <a:cs typeface="Times New Roman" pitchFamily="18" charset="0"/>
              </a:rPr>
              <a:t>θ</a:t>
            </a:r>
            <a:r>
              <a:rPr lang="en-US" sz="1800" dirty="0"/>
              <a:t> is the satellite zenith angle. This is based on the Non-Linear SST algorithm. </a:t>
            </a:r>
          </a:p>
          <a:p>
            <a:pPr>
              <a:lnSpc>
                <a:spcPct val="80000"/>
              </a:lnSpc>
              <a:buFontTx/>
              <a:buNone/>
            </a:pPr>
            <a:r>
              <a:rPr lang="en-US" sz="1200" dirty="0"/>
              <a:t>[Walton, C. C., W. G. </a:t>
            </a:r>
            <a:r>
              <a:rPr lang="en-US" sz="1200" dirty="0" err="1"/>
              <a:t>Pichel</a:t>
            </a:r>
            <a:r>
              <a:rPr lang="en-US" sz="1200" dirty="0"/>
              <a:t>, J. F. Sapper and D. A. May (1998). "The development and operational application of nonlinear algorithms for the measurement of sea surface temperatures with the NOAA polar-orbiting environmental satellites." </a:t>
            </a:r>
            <a:r>
              <a:rPr lang="en-US" sz="1200" u="sng" dirty="0"/>
              <a:t>Journal of Geophysical Research</a:t>
            </a:r>
            <a:r>
              <a:rPr lang="en-US" sz="1200" dirty="0"/>
              <a:t> </a:t>
            </a:r>
            <a:r>
              <a:rPr lang="en-US" sz="1200" b="1" dirty="0"/>
              <a:t>103</a:t>
            </a:r>
            <a:r>
              <a:rPr lang="en-US" sz="1200" dirty="0"/>
              <a:t> 27,999-28,012</a:t>
            </a:r>
            <a:r>
              <a:rPr lang="en-US" sz="1800" dirty="0"/>
              <a:t>.</a:t>
            </a:r>
            <a:r>
              <a:rPr lang="en-US" sz="1200" dirty="0"/>
              <a:t>]</a:t>
            </a:r>
          </a:p>
          <a:p>
            <a:pPr>
              <a:lnSpc>
                <a:spcPct val="80000"/>
              </a:lnSpc>
              <a:buFontTx/>
              <a:buNone/>
            </a:pPr>
            <a:endParaRPr lang="en-US" sz="1800" dirty="0"/>
          </a:p>
          <a:p>
            <a:pPr>
              <a:lnSpc>
                <a:spcPct val="80000"/>
              </a:lnSpc>
              <a:buFontTx/>
              <a:buNone/>
            </a:pPr>
            <a:r>
              <a:rPr lang="en-US" sz="1800" dirty="0"/>
              <a:t>The MODIS night-time algorithm, using two bands in the 4</a:t>
            </a:r>
            <a:r>
              <a:rPr lang="en-US" sz="1800" dirty="0">
                <a:sym typeface="Symbol" pitchFamily="18" charset="2"/>
              </a:rPr>
              <a:t></a:t>
            </a:r>
            <a:r>
              <a:rPr lang="en-US" sz="1800" dirty="0"/>
              <a:t>m atmospheric window is:</a:t>
            </a:r>
          </a:p>
          <a:p>
            <a:pPr>
              <a:lnSpc>
                <a:spcPct val="80000"/>
              </a:lnSpc>
              <a:buFontTx/>
              <a:buNone/>
            </a:pPr>
            <a:endParaRPr lang="en-US" sz="1800" i="1" dirty="0"/>
          </a:p>
          <a:p>
            <a:pPr>
              <a:lnSpc>
                <a:spcPct val="80000"/>
              </a:lnSpc>
              <a:buFontTx/>
              <a:buNone/>
            </a:pPr>
            <a:r>
              <a:rPr lang="en-US" sz="1800" i="1" dirty="0" smtClean="0"/>
              <a:t>          SST4</a:t>
            </a:r>
            <a:r>
              <a:rPr lang="en-US" sz="1800" dirty="0" smtClean="0"/>
              <a:t>  </a:t>
            </a:r>
            <a:r>
              <a:rPr lang="en-US" sz="1800" dirty="0"/>
              <a:t>=  c</a:t>
            </a:r>
            <a:r>
              <a:rPr lang="en-US" sz="1800" baseline="-25000" dirty="0"/>
              <a:t>1</a:t>
            </a:r>
            <a:r>
              <a:rPr lang="en-US" sz="1800" dirty="0"/>
              <a:t>  +  c</a:t>
            </a:r>
            <a:r>
              <a:rPr lang="en-US" sz="1800" baseline="-25000" dirty="0"/>
              <a:t>2</a:t>
            </a:r>
            <a:r>
              <a:rPr lang="en-US" sz="1800" dirty="0"/>
              <a:t> * </a:t>
            </a:r>
            <a:r>
              <a:rPr lang="en-US" sz="1800" i="1" dirty="0"/>
              <a:t>T</a:t>
            </a:r>
            <a:r>
              <a:rPr lang="en-US" sz="1800" baseline="-25000" dirty="0"/>
              <a:t>3.9</a:t>
            </a:r>
            <a:r>
              <a:rPr lang="en-US" sz="1800" dirty="0"/>
              <a:t>  +  c</a:t>
            </a:r>
            <a:r>
              <a:rPr lang="en-US" sz="1800" baseline="-25000" dirty="0"/>
              <a:t>3</a:t>
            </a:r>
            <a:r>
              <a:rPr lang="en-US" sz="1800" dirty="0"/>
              <a:t> * (</a:t>
            </a:r>
            <a:r>
              <a:rPr lang="en-US" sz="1800" i="1" dirty="0"/>
              <a:t>T</a:t>
            </a:r>
            <a:r>
              <a:rPr lang="en-US" sz="1800" baseline="-25000" dirty="0"/>
              <a:t>3.9</a:t>
            </a:r>
            <a:r>
              <a:rPr lang="en-US" sz="1800" dirty="0"/>
              <a:t>-</a:t>
            </a:r>
            <a:r>
              <a:rPr lang="en-US" sz="1800" i="1" dirty="0"/>
              <a:t>T</a:t>
            </a:r>
            <a:r>
              <a:rPr lang="en-US" sz="1800" baseline="-25000" dirty="0"/>
              <a:t>4.0</a:t>
            </a:r>
            <a:r>
              <a:rPr lang="en-US" sz="1800" dirty="0"/>
              <a:t>) +  c</a:t>
            </a:r>
            <a:r>
              <a:rPr lang="en-US" sz="1800" baseline="-25000" dirty="0"/>
              <a:t>4</a:t>
            </a:r>
            <a:r>
              <a:rPr lang="en-US" sz="1800" dirty="0"/>
              <a:t> * (sec (</a:t>
            </a:r>
            <a:r>
              <a:rPr lang="en-US" sz="1800" i="1" dirty="0"/>
              <a:t>θ</a:t>
            </a:r>
            <a:r>
              <a:rPr lang="en-US" sz="1800" dirty="0" smtClean="0"/>
              <a:t>) - 1</a:t>
            </a:r>
            <a:r>
              <a:rPr lang="en-US" sz="1800" dirty="0"/>
              <a:t>)	                        </a:t>
            </a:r>
          </a:p>
          <a:p>
            <a:pPr>
              <a:lnSpc>
                <a:spcPct val="80000"/>
              </a:lnSpc>
              <a:buFontTx/>
              <a:buNone/>
            </a:pPr>
            <a:endParaRPr lang="en-US" sz="1800" dirty="0"/>
          </a:p>
          <a:p>
            <a:pPr>
              <a:lnSpc>
                <a:spcPct val="80000"/>
              </a:lnSpc>
              <a:buFontTx/>
              <a:buNone/>
            </a:pPr>
            <a:r>
              <a:rPr lang="en-US" sz="1800" dirty="0"/>
              <a:t>Note, the coefficients in each expression are different. </a:t>
            </a:r>
            <a:r>
              <a:rPr lang="en-US" sz="1600" dirty="0"/>
              <a:t>They can be derived in three ways: </a:t>
            </a:r>
          </a:p>
          <a:p>
            <a:pPr lvl="1">
              <a:lnSpc>
                <a:spcPct val="80000"/>
              </a:lnSpc>
            </a:pPr>
            <a:r>
              <a:rPr lang="en-US" sz="1400" dirty="0"/>
              <a:t>empirically by regression against SST values derived from another validated satellite instrument</a:t>
            </a:r>
          </a:p>
          <a:p>
            <a:pPr lvl="1">
              <a:lnSpc>
                <a:spcPct val="80000"/>
              </a:lnSpc>
            </a:pPr>
            <a:r>
              <a:rPr lang="en-US" sz="1400" dirty="0"/>
              <a:t>empirically by regression against SST values derived surface measurements from ships and buoys</a:t>
            </a:r>
          </a:p>
          <a:p>
            <a:pPr lvl="1">
              <a:lnSpc>
                <a:spcPct val="80000"/>
              </a:lnSpc>
            </a:pPr>
            <a:r>
              <a:rPr lang="en-US" sz="1400" dirty="0"/>
              <a:t>theoretically by numerical simulations of the infrared radiative transfer through the atmosphere.</a:t>
            </a:r>
          </a:p>
          <a:p>
            <a:pPr lvl="1">
              <a:lnSpc>
                <a:spcPct val="80000"/>
              </a:lnSpc>
            </a:pPr>
            <a:endParaRPr lang="en-US" sz="1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Mutation of Equations</a:t>
            </a:r>
            <a:endParaRPr lang="en-US" dirty="0"/>
          </a:p>
        </p:txBody>
      </p:sp>
      <p:sp>
        <p:nvSpPr>
          <p:cNvPr id="3" name="Content Placeholder 2"/>
          <p:cNvSpPr>
            <a:spLocks noGrp="1"/>
          </p:cNvSpPr>
          <p:nvPr>
            <p:ph idx="1"/>
          </p:nvPr>
        </p:nvSpPr>
        <p:spPr>
          <a:xfrm>
            <a:off x="457200" y="1600201"/>
            <a:ext cx="8229600" cy="4114800"/>
          </a:xfrm>
        </p:spPr>
        <p:txBody>
          <a:bodyPr>
            <a:normAutofit fontScale="70000" lnSpcReduction="20000"/>
          </a:bodyPr>
          <a:lstStyle/>
          <a:p>
            <a:r>
              <a:rPr lang="en-US" dirty="0" smtClean="0"/>
              <a:t>The </a:t>
            </a:r>
            <a:r>
              <a:rPr lang="en-US" b="1" u="sng" dirty="0" smtClean="0"/>
              <a:t>initial population</a:t>
            </a:r>
            <a:r>
              <a:rPr lang="en-US" b="1" dirty="0" smtClean="0"/>
              <a:t> </a:t>
            </a:r>
            <a:r>
              <a:rPr lang="en-US" dirty="0" smtClean="0"/>
              <a:t>of formulae is created by a generator of random algebraic expressions from a predefined set of variables and operators. For example, the following operators can be used: {+, -, /, ×, √, exp, </a:t>
            </a:r>
            <a:r>
              <a:rPr lang="en-US" dirty="0" err="1" smtClean="0"/>
              <a:t>cos</a:t>
            </a:r>
            <a:r>
              <a:rPr lang="en-US" dirty="0" smtClean="0"/>
              <a:t>, sin, log}. To the random formulae thus obtained, we can include “seeds” based on published formulae, such as those already in use.</a:t>
            </a:r>
          </a:p>
          <a:p>
            <a:r>
              <a:rPr lang="en-US" dirty="0" smtClean="0"/>
              <a:t>In the </a:t>
            </a:r>
            <a:r>
              <a:rPr lang="en-US" b="1" u="sng" dirty="0" smtClean="0"/>
              <a:t>recombination</a:t>
            </a:r>
            <a:r>
              <a:rPr lang="en-US" dirty="0" smtClean="0"/>
              <a:t> step, the system randomly selects two parent formulae, chooses a random </a:t>
            </a:r>
            <a:r>
              <a:rPr lang="en-US" dirty="0" err="1" smtClean="0"/>
              <a:t>subtree</a:t>
            </a:r>
            <a:r>
              <a:rPr lang="en-US" dirty="0" smtClean="0"/>
              <a:t> in each of them, and swaps these </a:t>
            </a:r>
            <a:r>
              <a:rPr lang="en-US" dirty="0" err="1" smtClean="0"/>
              <a:t>subtrees</a:t>
            </a:r>
            <a:r>
              <a:rPr lang="en-US" dirty="0" smtClean="0"/>
              <a:t>.</a:t>
            </a:r>
          </a:p>
          <a:p>
            <a:r>
              <a:rPr lang="en-US" dirty="0" smtClean="0"/>
              <a:t>The </a:t>
            </a:r>
            <a:r>
              <a:rPr lang="en-US" b="1" u="sng" dirty="0" smtClean="0"/>
              <a:t>mutation of variables</a:t>
            </a:r>
            <a:r>
              <a:rPr lang="en-US" b="1" dirty="0" smtClean="0"/>
              <a:t> </a:t>
            </a:r>
            <a:r>
              <a:rPr lang="en-US" dirty="0" smtClean="0"/>
              <a:t>introduces the opportunity to introduce different variables into the formula. In the tree that defines a formula, the variable in a randomly selected leaf is replaced with another variable.</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GA-based equation discovery</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4" name="Picture 3" descr="Pseudo-code"/>
          <p:cNvPicPr/>
          <p:nvPr/>
        </p:nvPicPr>
        <p:blipFill>
          <a:blip r:embed="rId2" cstate="print"/>
          <a:srcRect/>
          <a:stretch>
            <a:fillRect/>
          </a:stretch>
        </p:blipFill>
        <p:spPr bwMode="auto">
          <a:xfrm>
            <a:off x="838200" y="1524000"/>
            <a:ext cx="75438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dirty="0" smtClean="0"/>
              <a:t>MODIS scan mirror effects</a:t>
            </a:r>
            <a:endParaRPr lang="en-US" dirty="0"/>
          </a:p>
        </p:txBody>
      </p:sp>
      <p:pic>
        <p:nvPicPr>
          <p:cNvPr id="6" name="Content Placeholder 5" descr="Fig4-aoi_PFM.gif"/>
          <p:cNvPicPr>
            <a:picLocks noGrp="1" noChangeAspect="1"/>
          </p:cNvPicPr>
          <p:nvPr>
            <p:ph sz="half" idx="1"/>
          </p:nvPr>
        </p:nvPicPr>
        <p:blipFill>
          <a:blip r:embed="rId2" cstate="print"/>
          <a:stretch>
            <a:fillRect/>
          </a:stretch>
        </p:blipFill>
        <p:spPr>
          <a:xfrm>
            <a:off x="4419600" y="1066800"/>
            <a:ext cx="4038600" cy="1844598"/>
          </a:xfrm>
        </p:spPr>
      </p:pic>
      <p:pic>
        <p:nvPicPr>
          <p:cNvPr id="7" name="Content Placeholder 6" descr="RVS.wavelengths.gif"/>
          <p:cNvPicPr>
            <a:picLocks noGrp="1" noChangeAspect="1"/>
          </p:cNvPicPr>
          <p:nvPr>
            <p:ph sz="half" idx="2"/>
          </p:nvPr>
        </p:nvPicPr>
        <p:blipFill>
          <a:blip r:embed="rId3" cstate="print"/>
          <a:stretch>
            <a:fillRect/>
          </a:stretch>
        </p:blipFill>
        <p:spPr>
          <a:xfrm>
            <a:off x="3733800" y="2971800"/>
            <a:ext cx="5334000" cy="3757786"/>
          </a:xfrm>
        </p:spPr>
      </p:pic>
      <p:pic>
        <p:nvPicPr>
          <p:cNvPr id="8" name="Picture 4" descr="MODIS_mirror"/>
          <p:cNvPicPr>
            <a:picLocks noChangeAspect="1" noChangeArrowheads="1"/>
          </p:cNvPicPr>
          <p:nvPr/>
        </p:nvPicPr>
        <p:blipFill>
          <a:blip r:embed="rId4" cstate="print"/>
          <a:srcRect/>
          <a:stretch>
            <a:fillRect/>
          </a:stretch>
        </p:blipFill>
        <p:spPr bwMode="auto">
          <a:xfrm>
            <a:off x="990600" y="1143000"/>
            <a:ext cx="1941513" cy="1849438"/>
          </a:xfrm>
          <a:prstGeom prst="rect">
            <a:avLst/>
          </a:prstGeom>
          <a:noFill/>
        </p:spPr>
      </p:pic>
      <p:sp>
        <p:nvSpPr>
          <p:cNvPr id="9" name="Rectangle 3"/>
          <p:cNvSpPr txBox="1">
            <a:spLocks noChangeArrowheads="1"/>
          </p:cNvSpPr>
          <p:nvPr/>
        </p:nvSpPr>
        <p:spPr>
          <a:xfrm>
            <a:off x="457200" y="3048000"/>
            <a:ext cx="3352800" cy="2514600"/>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Mirror effects: two-sided paddle wheel has a multi-layer coating that renders the reflectivity in the infrared a function of wavelength, angle of incidence and mirror side.</a:t>
            </a:r>
          </a:p>
          <a:p>
            <a:pPr marL="0" marR="0" lvl="0" indent="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382000" cy="4525963"/>
          </a:xfrm>
        </p:spPr>
        <p:txBody>
          <a:bodyPr>
            <a:normAutofit/>
          </a:bodyPr>
          <a:lstStyle/>
          <a:p>
            <a:r>
              <a:rPr lang="en-US" sz="2400" dirty="0" smtClean="0"/>
              <a:t>Regions identified by the regression tree algorithm</a:t>
            </a:r>
          </a:p>
          <a:p>
            <a:r>
              <a:rPr lang="en-US" sz="2400" dirty="0" smtClean="0"/>
              <a:t>The tree is constructed using</a:t>
            </a:r>
          </a:p>
          <a:p>
            <a:pPr lvl="1"/>
            <a:r>
              <a:rPr lang="en-US" sz="2000" dirty="0" smtClean="0"/>
              <a:t>input variables: latitude and longitude</a:t>
            </a:r>
          </a:p>
          <a:p>
            <a:pPr lvl="1"/>
            <a:r>
              <a:rPr lang="en-US" sz="2000" dirty="0" smtClean="0"/>
              <a:t>output variable: </a:t>
            </a:r>
            <a:r>
              <a:rPr lang="en-US" sz="2000" i="1" dirty="0" smtClean="0"/>
              <a:t>Error in retrieved SST</a:t>
            </a:r>
            <a:endParaRPr lang="en-US" sz="2000" dirty="0" smtClean="0"/>
          </a:p>
          <a:p>
            <a:r>
              <a:rPr lang="en-US" sz="2400" dirty="0" smtClean="0"/>
              <a:t>Algorithm recursively splits regions to minimize variance within them</a:t>
            </a:r>
          </a:p>
          <a:p>
            <a:r>
              <a:rPr lang="en-US" sz="2400" dirty="0" smtClean="0"/>
              <a:t>The obtained tree is pruned to the </a:t>
            </a:r>
            <a:r>
              <a:rPr lang="en-US" sz="2400" dirty="0"/>
              <a:t>smallest tree </a:t>
            </a:r>
            <a:r>
              <a:rPr lang="en-US" sz="2400" dirty="0" smtClean="0"/>
              <a:t>within </a:t>
            </a:r>
            <a:r>
              <a:rPr lang="en-US" sz="2400" dirty="0"/>
              <a:t>one standard error of the minimum-cost </a:t>
            </a:r>
            <a:r>
              <a:rPr lang="en-US" sz="2400" dirty="0" err="1" smtClean="0"/>
              <a:t>subtree</a:t>
            </a:r>
            <a:r>
              <a:rPr lang="en-US" sz="2400" dirty="0" smtClean="0"/>
              <a:t>, provided a declared minimum number of points is exceeded in each region</a:t>
            </a:r>
          </a:p>
          <a:p>
            <a:r>
              <a:rPr lang="en-US" sz="2400" dirty="0"/>
              <a:t>Linear regression is applied separately to each resulting </a:t>
            </a:r>
            <a:r>
              <a:rPr lang="en-US" sz="2400" dirty="0" smtClean="0"/>
              <a:t>region (different coefficients result)</a:t>
            </a:r>
            <a:endParaRPr lang="en-US" sz="2400" dirty="0"/>
          </a:p>
          <a:p>
            <a:endParaRPr lang="en-US" sz="1800" dirty="0"/>
          </a:p>
          <a:p>
            <a:endParaRPr lang="en-US" sz="1800" dirty="0" smtClean="0"/>
          </a:p>
          <a:p>
            <a:endParaRPr lang="en-US" sz="2200" dirty="0"/>
          </a:p>
        </p:txBody>
      </p:sp>
      <p:sp>
        <p:nvSpPr>
          <p:cNvPr id="3" name="Title 2"/>
          <p:cNvSpPr>
            <a:spLocks noGrp="1"/>
          </p:cNvSpPr>
          <p:nvPr>
            <p:ph type="title"/>
          </p:nvPr>
        </p:nvSpPr>
        <p:spPr/>
        <p:txBody>
          <a:bodyPr>
            <a:normAutofit/>
          </a:bodyPr>
          <a:lstStyle/>
          <a:p>
            <a:r>
              <a:rPr lang="en-US" sz="3600" dirty="0" smtClean="0"/>
              <a:t>Regression tree</a:t>
            </a:r>
            <a:endParaRPr lang="en-US" sz="3600" dirty="0"/>
          </a:p>
        </p:txBody>
      </p:sp>
      <p:sp>
        <p:nvSpPr>
          <p:cNvPr id="5" name="Slide Number Placeholder 4"/>
          <p:cNvSpPr>
            <a:spLocks noGrp="1"/>
          </p:cNvSpPr>
          <p:nvPr>
            <p:ph type="sldNum" sz="quarter" idx="12"/>
          </p:nvPr>
        </p:nvSpPr>
        <p:spPr/>
        <p:txBody>
          <a:bodyPr/>
          <a:lstStyle/>
          <a:p>
            <a:fld id="{51996049-409C-4291-9D98-7254844FEC86}" type="slidenum">
              <a:rPr lang="en-US" smtClean="0">
                <a:solidFill>
                  <a:srgbClr val="073E87"/>
                </a:solidFill>
              </a:rPr>
              <a:pPr/>
              <a:t>44</a:t>
            </a:fld>
            <a:endParaRPr lang="en-US" dirty="0">
              <a:solidFill>
                <a:srgbClr val="073E87"/>
              </a:solidFill>
            </a:endParaRPr>
          </a:p>
        </p:txBody>
      </p:sp>
    </p:spTree>
    <p:extLst>
      <p:ext uri="{BB962C8B-B14F-4D97-AF65-F5344CB8AC3E}">
        <p14:creationId xmlns="" xmlns:p14="http://schemas.microsoft.com/office/powerpoint/2010/main" val="24960447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colormap_me_100_obs_aqu_Aa_2007_Q_1.jpg"/>
          <p:cNvPicPr>
            <a:picLocks noGrp="1" noChangeAspect="1"/>
          </p:cNvPicPr>
          <p:nvPr>
            <p:ph idx="1"/>
          </p:nvPr>
        </p:nvPicPr>
        <p:blipFill>
          <a:blip r:embed="rId2" cstate="print"/>
          <a:srcRect l="8330" t="5051" r="9593" b="7401"/>
          <a:stretch>
            <a:fillRect/>
          </a:stretch>
        </p:blipFill>
        <p:spPr>
          <a:xfrm>
            <a:off x="1219200" y="152400"/>
            <a:ext cx="7086600" cy="566928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lormap_std_100_obs_aqu_Aa_2007_Q_1.v1.gif"/>
          <p:cNvPicPr>
            <a:picLocks noGrp="1" noChangeAspect="1"/>
          </p:cNvPicPr>
          <p:nvPr>
            <p:ph idx="1"/>
          </p:nvPr>
        </p:nvPicPr>
        <p:blipFill>
          <a:blip r:embed="rId2" cstate="print"/>
          <a:srcRect l="8330" t="6734" r="9593" b="9085"/>
          <a:stretch>
            <a:fillRect/>
          </a:stretch>
        </p:blipFill>
        <p:spPr>
          <a:xfrm>
            <a:off x="1143000" y="228600"/>
            <a:ext cx="7231380" cy="556260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lormap_me_100_obs_aqu_Aa_2007_Q_3.v1.gif"/>
          <p:cNvPicPr>
            <a:picLocks noGrp="1" noChangeAspect="1"/>
          </p:cNvPicPr>
          <p:nvPr>
            <p:ph idx="1"/>
          </p:nvPr>
        </p:nvPicPr>
        <p:blipFill>
          <a:blip r:embed="rId2" cstate="print"/>
          <a:srcRect l="7068" t="5051" r="10856" b="7401"/>
          <a:stretch>
            <a:fillRect/>
          </a:stretch>
        </p:blipFill>
        <p:spPr>
          <a:xfrm>
            <a:off x="1219200" y="152400"/>
            <a:ext cx="7048500" cy="563880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olormap_std_100_obs_aqu_Aa_2007_Q_3.v1.gif"/>
          <p:cNvPicPr>
            <a:picLocks noGrp="1" noChangeAspect="1"/>
          </p:cNvPicPr>
          <p:nvPr>
            <p:ph idx="1"/>
          </p:nvPr>
        </p:nvPicPr>
        <p:blipFill>
          <a:blip r:embed="rId2" cstate="print"/>
          <a:srcRect l="8330" t="5051" r="9593" b="7401"/>
          <a:stretch>
            <a:fillRect/>
          </a:stretch>
        </p:blipFill>
        <p:spPr>
          <a:xfrm>
            <a:off x="1219200" y="228600"/>
            <a:ext cx="6953250" cy="556260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524000"/>
            <a:ext cx="5638800" cy="4038600"/>
          </a:xfrm>
        </p:spPr>
        <p:txBody>
          <a:bodyPr>
            <a:normAutofit fontScale="62500" lnSpcReduction="20000"/>
          </a:bodyPr>
          <a:lstStyle/>
          <a:p>
            <a:r>
              <a:rPr lang="en-US" sz="3400" dirty="0" smtClean="0">
                <a:solidFill>
                  <a:srgbClr val="CC6600"/>
                </a:solidFill>
              </a:rPr>
              <a:t>Terra 2004 </a:t>
            </a:r>
            <a:r>
              <a:rPr lang="en-US" sz="3400" dirty="0" err="1" smtClean="0">
                <a:solidFill>
                  <a:srgbClr val="CC6600"/>
                </a:solidFill>
              </a:rPr>
              <a:t>SSTday</a:t>
            </a:r>
            <a:r>
              <a:rPr lang="en-US" sz="3400" dirty="0" smtClean="0">
                <a:solidFill>
                  <a:srgbClr val="CC6600"/>
                </a:solidFill>
              </a:rPr>
              <a:t> </a:t>
            </a:r>
          </a:p>
          <a:p>
            <a:pPr marL="0" indent="0">
              <a:lnSpc>
                <a:spcPct val="150000"/>
              </a:lnSpc>
              <a:buNone/>
            </a:pPr>
            <a:r>
              <a:rPr lang="en-US" sz="3400" dirty="0" smtClean="0"/>
              <a:t>     NLSST (no regions) – RMSE: 0.581</a:t>
            </a:r>
          </a:p>
          <a:p>
            <a:pPr marL="301943" lvl="1" indent="0">
              <a:lnSpc>
                <a:spcPct val="150000"/>
              </a:lnSpc>
              <a:buNone/>
            </a:pPr>
            <a:r>
              <a:rPr lang="en-US" sz="3400" dirty="0" smtClean="0"/>
              <a:t>New formula (no regions) – RMSE: 0.615</a:t>
            </a:r>
          </a:p>
          <a:p>
            <a:pPr marL="301943" lvl="1" indent="0">
              <a:lnSpc>
                <a:spcPct val="150000"/>
              </a:lnSpc>
              <a:buNone/>
            </a:pPr>
            <a:r>
              <a:rPr lang="en-US" sz="3400" dirty="0" smtClean="0"/>
              <a:t>New formula (with regions) – RMSE: 0.568 </a:t>
            </a:r>
          </a:p>
          <a:p>
            <a:endParaRPr lang="en-US" sz="3400" dirty="0" smtClean="0">
              <a:solidFill>
                <a:srgbClr val="CC6600"/>
              </a:solidFill>
            </a:endParaRPr>
          </a:p>
          <a:p>
            <a:r>
              <a:rPr lang="en-US" sz="3400" dirty="0" smtClean="0">
                <a:solidFill>
                  <a:srgbClr val="CC6600"/>
                </a:solidFill>
              </a:rPr>
              <a:t>Terra 2004 SST4 (night)</a:t>
            </a:r>
          </a:p>
          <a:p>
            <a:pPr marL="0" indent="0">
              <a:lnSpc>
                <a:spcPct val="150000"/>
              </a:lnSpc>
              <a:buNone/>
            </a:pPr>
            <a:r>
              <a:rPr lang="en-US" sz="3400" dirty="0"/>
              <a:t> </a:t>
            </a:r>
            <a:r>
              <a:rPr lang="en-US" sz="3400" dirty="0" smtClean="0"/>
              <a:t>    SST4 </a:t>
            </a:r>
            <a:r>
              <a:rPr lang="en-US" sz="3400" dirty="0"/>
              <a:t>(no regions) – RMSE: </a:t>
            </a:r>
            <a:r>
              <a:rPr lang="en-US" sz="3400" dirty="0" smtClean="0"/>
              <a:t>0.528</a:t>
            </a:r>
            <a:endParaRPr lang="en-US" sz="3400" dirty="0"/>
          </a:p>
          <a:p>
            <a:pPr marL="301943" lvl="1" indent="0">
              <a:lnSpc>
                <a:spcPct val="150000"/>
              </a:lnSpc>
              <a:buNone/>
            </a:pPr>
            <a:r>
              <a:rPr lang="en-US" sz="3400" dirty="0"/>
              <a:t>New formula (no regions) – RMSE: </a:t>
            </a:r>
            <a:r>
              <a:rPr lang="en-US" sz="3400" dirty="0" smtClean="0"/>
              <a:t>0.480</a:t>
            </a:r>
            <a:endParaRPr lang="en-US" sz="3400" dirty="0"/>
          </a:p>
          <a:p>
            <a:pPr marL="301943" lvl="1" indent="0">
              <a:lnSpc>
                <a:spcPct val="150000"/>
              </a:lnSpc>
              <a:buNone/>
            </a:pPr>
            <a:r>
              <a:rPr lang="en-US" sz="3400" dirty="0"/>
              <a:t>New formula (with regions) – RMSE: </a:t>
            </a:r>
            <a:r>
              <a:rPr lang="en-US" sz="3400" dirty="0" smtClean="0"/>
              <a:t>0.456</a:t>
            </a:r>
          </a:p>
        </p:txBody>
      </p:sp>
      <p:sp>
        <p:nvSpPr>
          <p:cNvPr id="3" name="Title 2"/>
          <p:cNvSpPr>
            <a:spLocks noGrp="1"/>
          </p:cNvSpPr>
          <p:nvPr>
            <p:ph type="title"/>
          </p:nvPr>
        </p:nvSpPr>
        <p:spPr/>
        <p:txBody>
          <a:bodyPr/>
          <a:lstStyle/>
          <a:p>
            <a:r>
              <a:rPr lang="en-US" sz="3600" dirty="0"/>
              <a:t>Regression </a:t>
            </a:r>
            <a:r>
              <a:rPr lang="en-US" sz="3600" dirty="0" smtClean="0"/>
              <a:t>tree performance</a:t>
            </a:r>
            <a:endParaRPr lang="en-US" dirty="0"/>
          </a:p>
        </p:txBody>
      </p:sp>
      <p:sp>
        <p:nvSpPr>
          <p:cNvPr id="5" name="Slide Number Placeholder 4"/>
          <p:cNvSpPr>
            <a:spLocks noGrp="1"/>
          </p:cNvSpPr>
          <p:nvPr>
            <p:ph type="sldNum" sz="quarter" idx="12"/>
          </p:nvPr>
        </p:nvSpPr>
        <p:spPr/>
        <p:txBody>
          <a:bodyPr/>
          <a:lstStyle/>
          <a:p>
            <a:fld id="{51996049-409C-4291-9D98-7254844FEC86}" type="slidenum">
              <a:rPr lang="en-US" smtClean="0">
                <a:solidFill>
                  <a:srgbClr val="073E87"/>
                </a:solidFill>
              </a:rPr>
              <a:pPr/>
              <a:t>49</a:t>
            </a:fld>
            <a:endParaRPr lang="en-US" dirty="0">
              <a:solidFill>
                <a:srgbClr val="073E87"/>
              </a:solidFill>
            </a:endParaRPr>
          </a:p>
        </p:txBody>
      </p:sp>
    </p:spTree>
    <p:extLst>
      <p:ext uri="{BB962C8B-B14F-4D97-AF65-F5344CB8AC3E}">
        <p14:creationId xmlns="" xmlns:p14="http://schemas.microsoft.com/office/powerpoint/2010/main" val="3603537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innards…..</a:t>
            </a:r>
            <a:endParaRPr lang="en-US" dirty="0"/>
          </a:p>
        </p:txBody>
      </p:sp>
      <p:pic>
        <p:nvPicPr>
          <p:cNvPr id="4" name="Content Placeholder 3" descr="Interior_label.jpg"/>
          <p:cNvPicPr>
            <a:picLocks noGrp="1" noChangeAspect="1"/>
          </p:cNvPicPr>
          <p:nvPr>
            <p:ph idx="1"/>
          </p:nvPr>
        </p:nvPicPr>
        <p:blipFill>
          <a:blip r:embed="rId2" cstate="print"/>
          <a:stretch>
            <a:fillRect/>
          </a:stretch>
        </p:blipFill>
        <p:spPr>
          <a:xfrm>
            <a:off x="2133600" y="1219200"/>
            <a:ext cx="4889251" cy="4525963"/>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Best accuracy observed when data set is large (lower accuracy when splitting into regions)</a:t>
            </a:r>
          </a:p>
          <a:p>
            <a:pPr lvl="1"/>
            <a:r>
              <a:rPr lang="en-US" sz="2400" dirty="0" smtClean="0"/>
              <a:t>Terra 2004 </a:t>
            </a:r>
            <a:r>
              <a:rPr lang="en-US" sz="2400" dirty="0" err="1" smtClean="0"/>
              <a:t>SSTday</a:t>
            </a:r>
            <a:r>
              <a:rPr lang="en-US" sz="2400" dirty="0"/>
              <a:t> </a:t>
            </a:r>
            <a:r>
              <a:rPr lang="en-US" sz="2400" dirty="0" smtClean="0"/>
              <a:t>– </a:t>
            </a:r>
          </a:p>
          <a:p>
            <a:pPr lvl="2"/>
            <a:r>
              <a:rPr lang="en-US" sz="2000" dirty="0" smtClean="0"/>
              <a:t>RMSE (no region): 0.513, RMSE (with regions): 0.557</a:t>
            </a:r>
          </a:p>
          <a:p>
            <a:r>
              <a:rPr lang="en-US" sz="2800" dirty="0" smtClean="0"/>
              <a:t>Problems:</a:t>
            </a:r>
          </a:p>
          <a:p>
            <a:pPr lvl="1"/>
            <a:r>
              <a:rPr lang="en-US" sz="2400" dirty="0" smtClean="0"/>
              <a:t>Computational costs</a:t>
            </a:r>
          </a:p>
          <a:p>
            <a:pPr lvl="1"/>
            <a:r>
              <a:rPr lang="en-US" sz="2400" dirty="0" smtClean="0"/>
              <a:t>Black-box approach</a:t>
            </a:r>
            <a:endParaRPr lang="en-US" sz="2400" dirty="0"/>
          </a:p>
        </p:txBody>
      </p:sp>
      <p:sp>
        <p:nvSpPr>
          <p:cNvPr id="3" name="Title 2"/>
          <p:cNvSpPr>
            <a:spLocks noGrp="1"/>
          </p:cNvSpPr>
          <p:nvPr>
            <p:ph type="title"/>
          </p:nvPr>
        </p:nvSpPr>
        <p:spPr/>
        <p:txBody>
          <a:bodyPr/>
          <a:lstStyle/>
          <a:p>
            <a:r>
              <a:rPr lang="en-US" sz="3600" dirty="0" smtClean="0"/>
              <a:t>Support Vector Machines (SVM)</a:t>
            </a:r>
            <a:endParaRPr lang="en-US" dirty="0"/>
          </a:p>
        </p:txBody>
      </p:sp>
      <p:sp>
        <p:nvSpPr>
          <p:cNvPr id="5" name="Slide Number Placeholder 4"/>
          <p:cNvSpPr>
            <a:spLocks noGrp="1"/>
          </p:cNvSpPr>
          <p:nvPr>
            <p:ph type="sldNum" sz="quarter" idx="12"/>
          </p:nvPr>
        </p:nvSpPr>
        <p:spPr/>
        <p:txBody>
          <a:bodyPr/>
          <a:lstStyle/>
          <a:p>
            <a:fld id="{51996049-409C-4291-9D98-7254844FEC86}" type="slidenum">
              <a:rPr lang="en-US" smtClean="0">
                <a:solidFill>
                  <a:srgbClr val="073E87"/>
                </a:solidFill>
              </a:rPr>
              <a:pPr/>
              <a:t>50</a:t>
            </a:fld>
            <a:endParaRPr lang="en-US" dirty="0">
              <a:solidFill>
                <a:srgbClr val="073E87"/>
              </a:solidFill>
            </a:endParaRPr>
          </a:p>
        </p:txBody>
      </p:sp>
    </p:spTree>
    <p:extLst>
      <p:ext uri="{BB962C8B-B14F-4D97-AF65-F5344CB8AC3E}">
        <p14:creationId xmlns="" xmlns:p14="http://schemas.microsoft.com/office/powerpoint/2010/main" val="139172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Marine - Atmospheric Emitted Radiance Interferometer. M-AERI</a:t>
            </a:r>
            <a:endParaRPr lang="en-US" dirty="0"/>
          </a:p>
        </p:txBody>
      </p:sp>
      <p:pic>
        <p:nvPicPr>
          <p:cNvPr id="4" name="DSCN4309.avi">
            <a:hlinkClick r:id="" action="ppaction://media"/>
          </p:cNvPr>
          <p:cNvPicPr>
            <a:picLocks noGrp="1" noRot="1" noChangeAspect="1"/>
          </p:cNvPicPr>
          <p:nvPr>
            <p:ph idx="1"/>
            <a:videoFile r:link="rId1"/>
          </p:nvPr>
        </p:nvPicPr>
        <p:blipFill>
          <a:blip r:embed="rId3" cstate="print"/>
          <a:stretch>
            <a:fillRect/>
          </a:stretch>
        </p:blipFill>
        <p:spPr>
          <a:xfrm>
            <a:off x="3733800" y="1752600"/>
            <a:ext cx="5035549" cy="3776662"/>
          </a:xfrm>
          <a:prstGeom prst="rect">
            <a:avLst/>
          </a:prstGeom>
        </p:spPr>
      </p:pic>
      <p:sp>
        <p:nvSpPr>
          <p:cNvPr id="5" name="TextBox 4"/>
          <p:cNvSpPr txBox="1"/>
          <p:nvPr/>
        </p:nvSpPr>
        <p:spPr>
          <a:xfrm>
            <a:off x="304800" y="1676400"/>
            <a:ext cx="3200400" cy="2031325"/>
          </a:xfrm>
          <a:prstGeom prst="rect">
            <a:avLst/>
          </a:prstGeom>
          <a:noFill/>
        </p:spPr>
        <p:txBody>
          <a:bodyPr wrap="square" rtlCol="0">
            <a:spAutoFit/>
          </a:bodyPr>
          <a:lstStyle/>
          <a:p>
            <a:pPr>
              <a:buFont typeface="Arial" pitchFamily="34" charset="0"/>
              <a:buChar char="•"/>
            </a:pPr>
            <a:r>
              <a:rPr lang="en-US" dirty="0" smtClean="0"/>
              <a:t> Oscillating yoke provides a robust infrared radiometer for shipboard deployments.</a:t>
            </a:r>
          </a:p>
          <a:p>
            <a:pPr>
              <a:buFont typeface="Arial" pitchFamily="34" charset="0"/>
              <a:buChar char="•"/>
            </a:pPr>
            <a:r>
              <a:rPr lang="en-US" dirty="0" smtClean="0"/>
              <a:t> Visible laser used for wavelength calibration.</a:t>
            </a:r>
          </a:p>
          <a:p>
            <a:pPr>
              <a:buFont typeface="Arial" pitchFamily="34" charset="0"/>
              <a:buChar char="•"/>
            </a:pPr>
            <a:r>
              <a:rPr lang="en-US" dirty="0"/>
              <a:t> </a:t>
            </a:r>
            <a:r>
              <a:rPr lang="en-US" dirty="0" smtClean="0"/>
              <a:t>Two blackbodies used for radiometric calibration.</a:t>
            </a:r>
          </a:p>
        </p:txBody>
      </p:sp>
      <p:pic>
        <p:nvPicPr>
          <p:cNvPr id="7" name="Picture 6" descr="SS_MAERI-small.jpg"/>
          <p:cNvPicPr>
            <a:picLocks noChangeAspect="1"/>
          </p:cNvPicPr>
          <p:nvPr/>
        </p:nvPicPr>
        <p:blipFill>
          <a:blip r:embed="rId4" cstate="print"/>
          <a:stretch>
            <a:fillRect/>
          </a:stretch>
        </p:blipFill>
        <p:spPr>
          <a:xfrm>
            <a:off x="152400" y="3715848"/>
            <a:ext cx="3429000" cy="302632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6"/>
          <p:cNvSpPr>
            <a:spLocks noGrp="1"/>
          </p:cNvSpPr>
          <p:nvPr>
            <p:ph type="sldNum" sz="quarter" idx="11"/>
          </p:nvPr>
        </p:nvSpPr>
        <p:spPr/>
        <p:txBody>
          <a:bodyPr/>
          <a:lstStyle/>
          <a:p>
            <a:pPr>
              <a:defRPr/>
            </a:pPr>
            <a:fld id="{964288AF-23A4-4CD8-ABEE-31F943EA8E85}" type="slidenum">
              <a:rPr lang="en-US"/>
              <a:pPr>
                <a:defRPr/>
              </a:pPr>
              <a:t>7</a:t>
            </a:fld>
            <a:endParaRPr lang="en-US"/>
          </a:p>
        </p:txBody>
      </p:sp>
      <p:pic>
        <p:nvPicPr>
          <p:cNvPr id="38915" name="Picture 15" descr="MAERI_SST"/>
          <p:cNvPicPr>
            <a:picLocks noGrp="1" noChangeAspect="1" noChangeArrowheads="1"/>
          </p:cNvPicPr>
          <p:nvPr>
            <p:ph sz="half" idx="1"/>
          </p:nvPr>
        </p:nvPicPr>
        <p:blipFill>
          <a:blip r:embed="rId3" cstate="print"/>
          <a:srcRect/>
          <a:stretch>
            <a:fillRect/>
          </a:stretch>
        </p:blipFill>
        <p:spPr>
          <a:xfrm>
            <a:off x="2438400" y="1752600"/>
            <a:ext cx="4800600" cy="3952875"/>
          </a:xfrm>
        </p:spPr>
      </p:pic>
      <p:sp>
        <p:nvSpPr>
          <p:cNvPr id="38916" name="Rectangle 3"/>
          <p:cNvSpPr>
            <a:spLocks noGrp="1" noChangeArrowheads="1"/>
          </p:cNvSpPr>
          <p:nvPr>
            <p:ph type="title"/>
          </p:nvPr>
        </p:nvSpPr>
        <p:spPr>
          <a:xfrm>
            <a:off x="457200" y="171450"/>
            <a:ext cx="8229600" cy="990600"/>
          </a:xfrm>
        </p:spPr>
        <p:txBody>
          <a:bodyPr>
            <a:normAutofit fontScale="90000"/>
          </a:bodyPr>
          <a:lstStyle/>
          <a:p>
            <a:r>
              <a:rPr lang="en-US" smtClean="0"/>
              <a:t>M-AERI cruises for MODIS, AATSR &amp; AVHRR validation</a:t>
            </a:r>
          </a:p>
        </p:txBody>
      </p:sp>
      <p:sp>
        <p:nvSpPr>
          <p:cNvPr id="38917" name="Text Box 4"/>
          <p:cNvSpPr txBox="1">
            <a:spLocks noChangeArrowheads="1"/>
          </p:cNvSpPr>
          <p:nvPr/>
        </p:nvSpPr>
        <p:spPr bwMode="auto">
          <a:xfrm>
            <a:off x="2133600" y="5715000"/>
            <a:ext cx="5181600" cy="530225"/>
          </a:xfrm>
          <a:prstGeom prst="rect">
            <a:avLst/>
          </a:prstGeom>
          <a:noFill/>
          <a:ln w="12700" algn="ctr">
            <a:noFill/>
            <a:miter lim="800000"/>
            <a:headEnd/>
            <a:tailEnd/>
          </a:ln>
        </p:spPr>
        <p:txBody>
          <a:bodyPr lIns="90487" tIns="44450" rIns="90487" bIns="44450">
            <a:spAutoFit/>
          </a:bodyPr>
          <a:lstStyle/>
          <a:p>
            <a:pPr eaLnBrk="0" hangingPunct="0">
              <a:lnSpc>
                <a:spcPct val="90000"/>
              </a:lnSpc>
              <a:spcBef>
                <a:spcPct val="50000"/>
              </a:spcBef>
            </a:pPr>
            <a:r>
              <a:rPr lang="en-US" sz="1600" i="1">
                <a:latin typeface="Times New Roman" pitchFamily="18" charset="0"/>
              </a:rPr>
              <a:t>Explorer of the Seas: near continuous operation December 2000 – December 2007. Restarted February 2010.</a:t>
            </a:r>
          </a:p>
        </p:txBody>
      </p:sp>
      <p:pic>
        <p:nvPicPr>
          <p:cNvPr id="38918" name="Picture 5" descr="newrccl"/>
          <p:cNvPicPr>
            <a:picLocks noGrp="1" noChangeAspect="1" noChangeArrowheads="1"/>
          </p:cNvPicPr>
          <p:nvPr>
            <p:ph sz="half" idx="2"/>
          </p:nvPr>
        </p:nvPicPr>
        <p:blipFill>
          <a:blip r:embed="rId4" cstate="print"/>
          <a:srcRect/>
          <a:stretch>
            <a:fillRect/>
          </a:stretch>
        </p:blipFill>
        <p:spPr>
          <a:xfrm>
            <a:off x="7239000" y="1295400"/>
            <a:ext cx="1905000" cy="898525"/>
          </a:xfrm>
          <a:ln>
            <a:solidFill>
              <a:schemeClr val="folHlink"/>
            </a:solidFill>
          </a:ln>
        </p:spPr>
      </p:pic>
      <p:sp>
        <p:nvSpPr>
          <p:cNvPr id="204806" name="Line 6"/>
          <p:cNvSpPr>
            <a:spLocks noChangeShapeType="1"/>
          </p:cNvSpPr>
          <p:nvPr/>
        </p:nvSpPr>
        <p:spPr bwMode="auto">
          <a:xfrm>
            <a:off x="304800" y="6400800"/>
            <a:ext cx="0" cy="0"/>
          </a:xfrm>
          <a:prstGeom prst="line">
            <a:avLst/>
          </a:prstGeom>
          <a:noFill/>
          <a:ln w="12700">
            <a:solidFill>
              <a:schemeClr val="tx1"/>
            </a:solidFill>
            <a:round/>
            <a:headEnd type="oval" w="med" len="med"/>
            <a:tailEnd type="triangle" w="med" len="med"/>
          </a:ln>
          <a:effectLst>
            <a:outerShdw dist="53882" dir="2700000" algn="ctr" rotWithShape="0">
              <a:srgbClr val="808080"/>
            </a:outerShdw>
          </a:effectLst>
        </p:spPr>
        <p:txBody>
          <a:bodyPr lIns="90487" tIns="44450" rIns="90487" bIns="44450" anchor="ctr"/>
          <a:lstStyle/>
          <a:p>
            <a:pPr>
              <a:defRPr/>
            </a:pPr>
            <a:endParaRPr lang="en-US">
              <a:cs typeface="+mn-cs"/>
            </a:endParaRPr>
          </a:p>
        </p:txBody>
      </p:sp>
      <p:sp>
        <p:nvSpPr>
          <p:cNvPr id="38920" name="Line 7"/>
          <p:cNvSpPr>
            <a:spLocks noChangeShapeType="1"/>
          </p:cNvSpPr>
          <p:nvPr/>
        </p:nvSpPr>
        <p:spPr bwMode="auto">
          <a:xfrm flipH="1">
            <a:off x="6172200" y="1752600"/>
            <a:ext cx="1371600" cy="1295400"/>
          </a:xfrm>
          <a:prstGeom prst="line">
            <a:avLst/>
          </a:prstGeom>
          <a:noFill/>
          <a:ln w="38100">
            <a:solidFill>
              <a:srgbClr val="0000FF"/>
            </a:solidFill>
            <a:round/>
            <a:headEnd/>
            <a:tailEnd type="triangle" w="med" len="med"/>
          </a:ln>
        </p:spPr>
        <p:txBody>
          <a:bodyPr lIns="90487" tIns="44450" rIns="90487" bIns="44450" anchor="ctr"/>
          <a:lstStyle/>
          <a:p>
            <a:endParaRPr lang="en-US"/>
          </a:p>
        </p:txBody>
      </p:sp>
      <p:sp>
        <p:nvSpPr>
          <p:cNvPr id="38921" name="Text Box 8"/>
          <p:cNvSpPr txBox="1">
            <a:spLocks noChangeArrowheads="1"/>
          </p:cNvSpPr>
          <p:nvPr/>
        </p:nvSpPr>
        <p:spPr bwMode="auto">
          <a:xfrm>
            <a:off x="7239000" y="2209800"/>
            <a:ext cx="2133600" cy="309563"/>
          </a:xfrm>
          <a:prstGeom prst="rect">
            <a:avLst/>
          </a:prstGeom>
          <a:noFill/>
          <a:ln w="12700" algn="ctr">
            <a:noFill/>
            <a:miter lim="800000"/>
            <a:headEnd/>
            <a:tailEnd/>
          </a:ln>
        </p:spPr>
        <p:txBody>
          <a:bodyPr lIns="90487" tIns="44450" rIns="90487" bIns="44450">
            <a:spAutoFit/>
          </a:bodyPr>
          <a:lstStyle/>
          <a:p>
            <a:pPr eaLnBrk="0" hangingPunct="0">
              <a:lnSpc>
                <a:spcPct val="90000"/>
              </a:lnSpc>
              <a:spcBef>
                <a:spcPct val="50000"/>
              </a:spcBef>
            </a:pPr>
            <a:r>
              <a:rPr lang="en-US" sz="1600" b="1" i="1">
                <a:latin typeface="Times New Roman" pitchFamily="18" charset="0"/>
              </a:rPr>
              <a:t>Explorer of the Seas</a:t>
            </a:r>
          </a:p>
        </p:txBody>
      </p:sp>
      <p:pic>
        <p:nvPicPr>
          <p:cNvPr id="38922" name="Picture 9" descr="MAERI_EXPL_01"/>
          <p:cNvPicPr>
            <a:picLocks noChangeAspect="1" noChangeArrowheads="1"/>
          </p:cNvPicPr>
          <p:nvPr/>
        </p:nvPicPr>
        <p:blipFill>
          <a:blip r:embed="rId5" cstate="print"/>
          <a:srcRect/>
          <a:stretch>
            <a:fillRect/>
          </a:stretch>
        </p:blipFill>
        <p:spPr bwMode="auto">
          <a:xfrm>
            <a:off x="7391400" y="5029200"/>
            <a:ext cx="1752600" cy="1179513"/>
          </a:xfrm>
          <a:prstGeom prst="rect">
            <a:avLst/>
          </a:prstGeom>
          <a:noFill/>
          <a:ln w="9525">
            <a:solidFill>
              <a:schemeClr val="folHlink"/>
            </a:solidFill>
            <a:miter lim="800000"/>
            <a:headEnd/>
            <a:tailEnd/>
          </a:ln>
        </p:spPr>
      </p:pic>
      <p:pic>
        <p:nvPicPr>
          <p:cNvPr id="38923" name="Picture 10" descr="new_explorer_summer2"/>
          <p:cNvPicPr>
            <a:picLocks noChangeAspect="1" noChangeArrowheads="1"/>
          </p:cNvPicPr>
          <p:nvPr/>
        </p:nvPicPr>
        <p:blipFill>
          <a:blip r:embed="rId6" cstate="print"/>
          <a:srcRect/>
          <a:stretch>
            <a:fillRect/>
          </a:stretch>
        </p:blipFill>
        <p:spPr bwMode="auto">
          <a:xfrm>
            <a:off x="7315200" y="2667000"/>
            <a:ext cx="1828800" cy="1212850"/>
          </a:xfrm>
          <a:prstGeom prst="rect">
            <a:avLst/>
          </a:prstGeom>
          <a:noFill/>
          <a:ln w="9525">
            <a:noFill/>
            <a:miter lim="800000"/>
            <a:headEnd/>
            <a:tailEnd/>
          </a:ln>
        </p:spPr>
      </p:pic>
      <p:pic>
        <p:nvPicPr>
          <p:cNvPr id="38924" name="Picture 11" descr="new_explorer_winter1"/>
          <p:cNvPicPr>
            <a:picLocks noChangeAspect="1" noChangeArrowheads="1"/>
          </p:cNvPicPr>
          <p:nvPr/>
        </p:nvPicPr>
        <p:blipFill>
          <a:blip r:embed="rId7" cstate="print"/>
          <a:srcRect/>
          <a:stretch>
            <a:fillRect/>
          </a:stretch>
        </p:blipFill>
        <p:spPr bwMode="auto">
          <a:xfrm>
            <a:off x="0" y="3429000"/>
            <a:ext cx="1905000" cy="1262063"/>
          </a:xfrm>
          <a:prstGeom prst="rect">
            <a:avLst/>
          </a:prstGeom>
          <a:noFill/>
          <a:ln w="9525">
            <a:noFill/>
            <a:miter lim="800000"/>
            <a:headEnd/>
            <a:tailEnd/>
          </a:ln>
        </p:spPr>
      </p:pic>
      <p:pic>
        <p:nvPicPr>
          <p:cNvPr id="38925" name="Picture 12" descr="new_explorer_winter2"/>
          <p:cNvPicPr>
            <a:picLocks noChangeAspect="1" noChangeArrowheads="1"/>
          </p:cNvPicPr>
          <p:nvPr/>
        </p:nvPicPr>
        <p:blipFill>
          <a:blip r:embed="rId8" cstate="print"/>
          <a:srcRect/>
          <a:stretch>
            <a:fillRect/>
          </a:stretch>
        </p:blipFill>
        <p:spPr bwMode="auto">
          <a:xfrm>
            <a:off x="457200" y="4343400"/>
            <a:ext cx="1905000" cy="1262063"/>
          </a:xfrm>
          <a:prstGeom prst="rect">
            <a:avLst/>
          </a:prstGeom>
          <a:noFill/>
          <a:ln w="9525">
            <a:noFill/>
            <a:miter lim="800000"/>
            <a:headEnd/>
            <a:tailEnd/>
          </a:ln>
        </p:spPr>
      </p:pic>
      <p:pic>
        <p:nvPicPr>
          <p:cNvPr id="38926" name="Picture 13" descr="new_explorer_summer1"/>
          <p:cNvPicPr>
            <a:picLocks noChangeAspect="1" noChangeArrowheads="1"/>
          </p:cNvPicPr>
          <p:nvPr/>
        </p:nvPicPr>
        <p:blipFill>
          <a:blip r:embed="rId9" cstate="print"/>
          <a:srcRect/>
          <a:stretch>
            <a:fillRect/>
          </a:stretch>
        </p:blipFill>
        <p:spPr bwMode="auto">
          <a:xfrm>
            <a:off x="6858000" y="3657600"/>
            <a:ext cx="1905000" cy="1262063"/>
          </a:xfrm>
          <a:prstGeom prst="rect">
            <a:avLst/>
          </a:prstGeom>
          <a:noFill/>
          <a:ln w="9525">
            <a:noFill/>
            <a:miter lim="800000"/>
            <a:headEnd/>
            <a:tailEnd/>
          </a:ln>
        </p:spPr>
      </p:pic>
      <p:pic>
        <p:nvPicPr>
          <p:cNvPr id="38927" name="Picture 16" descr="MAERI_SST"/>
          <p:cNvPicPr>
            <a:picLocks noChangeAspect="1" noChangeArrowheads="1"/>
          </p:cNvPicPr>
          <p:nvPr/>
        </p:nvPicPr>
        <p:blipFill>
          <a:blip r:embed="rId10" cstate="print"/>
          <a:srcRect/>
          <a:stretch>
            <a:fillRect/>
          </a:stretch>
        </p:blipFill>
        <p:spPr bwMode="auto">
          <a:xfrm>
            <a:off x="228600" y="1219200"/>
            <a:ext cx="2133600" cy="2127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6"/>
          <p:cNvSpPr>
            <a:spLocks noGrp="1"/>
          </p:cNvSpPr>
          <p:nvPr>
            <p:ph type="sldNum" sz="quarter" idx="11"/>
          </p:nvPr>
        </p:nvSpPr>
        <p:spPr/>
        <p:txBody>
          <a:bodyPr/>
          <a:lstStyle/>
          <a:p>
            <a:pPr>
              <a:defRPr/>
            </a:pPr>
            <a:fld id="{D257E522-E3BD-4D36-B3FD-43AB852B1EFB}" type="slidenum">
              <a:rPr lang="en-US"/>
              <a:pPr>
                <a:defRPr/>
              </a:pPr>
              <a:t>8</a:t>
            </a:fld>
            <a:endParaRPr lang="en-US"/>
          </a:p>
        </p:txBody>
      </p:sp>
      <p:sp>
        <p:nvSpPr>
          <p:cNvPr id="39939" name="Rectangle 3"/>
          <p:cNvSpPr>
            <a:spLocks noGrp="1" noChangeArrowheads="1"/>
          </p:cNvSpPr>
          <p:nvPr>
            <p:ph type="title"/>
          </p:nvPr>
        </p:nvSpPr>
        <p:spPr>
          <a:xfrm>
            <a:off x="457200" y="171450"/>
            <a:ext cx="8229600" cy="990600"/>
          </a:xfrm>
        </p:spPr>
        <p:txBody>
          <a:bodyPr>
            <a:normAutofit fontScale="90000"/>
          </a:bodyPr>
          <a:lstStyle/>
          <a:p>
            <a:r>
              <a:rPr lang="en-US" smtClean="0"/>
              <a:t>ISAR cruises for MODIS, AATSR &amp; AVHRR validation</a:t>
            </a:r>
          </a:p>
        </p:txBody>
      </p:sp>
      <p:sp>
        <p:nvSpPr>
          <p:cNvPr id="204806" name="Line 6"/>
          <p:cNvSpPr>
            <a:spLocks noChangeShapeType="1"/>
          </p:cNvSpPr>
          <p:nvPr/>
        </p:nvSpPr>
        <p:spPr bwMode="auto">
          <a:xfrm>
            <a:off x="304800" y="6400800"/>
            <a:ext cx="0" cy="0"/>
          </a:xfrm>
          <a:prstGeom prst="line">
            <a:avLst/>
          </a:prstGeom>
          <a:noFill/>
          <a:ln w="12700">
            <a:solidFill>
              <a:schemeClr val="tx1"/>
            </a:solidFill>
            <a:round/>
            <a:headEnd type="oval" w="med" len="med"/>
            <a:tailEnd type="triangle" w="med" len="med"/>
          </a:ln>
          <a:effectLst>
            <a:outerShdw dist="53882" dir="2700000" algn="ctr" rotWithShape="0">
              <a:srgbClr val="808080"/>
            </a:outerShdw>
          </a:effectLst>
        </p:spPr>
        <p:txBody>
          <a:bodyPr lIns="90487" tIns="44450" rIns="90487" bIns="44450" anchor="ctr"/>
          <a:lstStyle/>
          <a:p>
            <a:pPr>
              <a:defRPr/>
            </a:pPr>
            <a:endParaRPr lang="en-US">
              <a:cs typeface="+mn-cs"/>
            </a:endParaRPr>
          </a:p>
        </p:txBody>
      </p:sp>
      <p:pic>
        <p:nvPicPr>
          <p:cNvPr id="39941" name="Content Placeholder 19" descr="ALDR_isarLocation.jpg"/>
          <p:cNvPicPr>
            <a:picLocks noGrp="1" noChangeAspect="1"/>
          </p:cNvPicPr>
          <p:nvPr>
            <p:ph sz="half" idx="2"/>
          </p:nvPr>
        </p:nvPicPr>
        <p:blipFill>
          <a:blip r:embed="rId3" cstate="print"/>
          <a:srcRect/>
          <a:stretch>
            <a:fillRect/>
          </a:stretch>
        </p:blipFill>
        <p:spPr>
          <a:xfrm>
            <a:off x="2514600" y="4079875"/>
            <a:ext cx="3124200" cy="1978025"/>
          </a:xfrm>
        </p:spPr>
      </p:pic>
      <p:pic>
        <p:nvPicPr>
          <p:cNvPr id="39942" name="Picture 20" descr="DSC00355.jpg"/>
          <p:cNvPicPr>
            <a:picLocks noChangeAspect="1"/>
          </p:cNvPicPr>
          <p:nvPr/>
        </p:nvPicPr>
        <p:blipFill>
          <a:blip r:embed="rId4" cstate="print"/>
          <a:srcRect/>
          <a:stretch>
            <a:fillRect/>
          </a:stretch>
        </p:blipFill>
        <p:spPr bwMode="auto">
          <a:xfrm>
            <a:off x="5943600" y="1981200"/>
            <a:ext cx="2571750" cy="3429000"/>
          </a:xfrm>
          <a:prstGeom prst="rect">
            <a:avLst/>
          </a:prstGeom>
          <a:noFill/>
          <a:ln w="9525">
            <a:noFill/>
            <a:miter lim="800000"/>
            <a:headEnd/>
            <a:tailEnd/>
          </a:ln>
        </p:spPr>
      </p:pic>
      <p:pic>
        <p:nvPicPr>
          <p:cNvPr id="39944" name="Content Placeholder 10" descr="AL-ISAR_20090310_20110329.gif"/>
          <p:cNvPicPr>
            <a:picLocks noGrp="1" noChangeAspect="1"/>
          </p:cNvPicPr>
          <p:nvPr>
            <p:ph sz="half" idx="1"/>
          </p:nvPr>
        </p:nvPicPr>
        <p:blipFill>
          <a:blip r:embed="rId5" cstate="print"/>
          <a:srcRect/>
          <a:stretch>
            <a:fillRect/>
          </a:stretch>
        </p:blipFill>
        <p:spPr>
          <a:xfrm>
            <a:off x="152400" y="1295400"/>
            <a:ext cx="5181600" cy="2667000"/>
          </a:xfr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8"/>
          <p:cNvSpPr>
            <a:spLocks noGrp="1"/>
          </p:cNvSpPr>
          <p:nvPr>
            <p:ph type="sldNum" sz="quarter" idx="12"/>
          </p:nvPr>
        </p:nvSpPr>
        <p:spPr/>
        <p:txBody>
          <a:bodyPr/>
          <a:lstStyle/>
          <a:p>
            <a:fld id="{CD7AEE84-7184-4A3C-A768-56B28590ACD1}" type="slidenum">
              <a:rPr lang="en-US"/>
              <a:pPr/>
              <a:t>9</a:t>
            </a:fld>
            <a:endParaRPr lang="en-US"/>
          </a:p>
        </p:txBody>
      </p:sp>
      <p:sp>
        <p:nvSpPr>
          <p:cNvPr id="194562" name="Rectangle 2"/>
          <p:cNvSpPr>
            <a:spLocks noGrp="1" noChangeArrowheads="1"/>
          </p:cNvSpPr>
          <p:nvPr>
            <p:ph type="title" sz="quarter"/>
          </p:nvPr>
        </p:nvSpPr>
        <p:spPr/>
        <p:txBody>
          <a:bodyPr/>
          <a:lstStyle/>
          <a:p>
            <a:r>
              <a:rPr lang="en-US" sz="4000" dirty="0" smtClean="0"/>
              <a:t>Measuring skin SST from ships</a:t>
            </a:r>
            <a:endParaRPr lang="en-US" sz="4000" dirty="0"/>
          </a:p>
        </p:txBody>
      </p:sp>
      <p:pic>
        <p:nvPicPr>
          <p:cNvPr id="194563" name="Picture 3" descr="eq1"/>
          <p:cNvPicPr>
            <a:picLocks noGrp="1" noChangeAspect="1" noChangeArrowheads="1"/>
          </p:cNvPicPr>
          <p:nvPr>
            <p:ph sz="quarter" idx="1"/>
          </p:nvPr>
        </p:nvPicPr>
        <p:blipFill>
          <a:blip r:embed="rId3" cstate="print"/>
          <a:srcRect/>
          <a:stretch>
            <a:fillRect/>
          </a:stretch>
        </p:blipFill>
        <p:spPr>
          <a:xfrm>
            <a:off x="914400" y="1371600"/>
            <a:ext cx="3505200" cy="1103313"/>
          </a:xfrm>
          <a:noFill/>
          <a:ln/>
        </p:spPr>
      </p:pic>
      <p:pic>
        <p:nvPicPr>
          <p:cNvPr id="194564" name="Picture 4" descr="eq2"/>
          <p:cNvPicPr>
            <a:picLocks noGrp="1" noChangeAspect="1" noChangeArrowheads="1"/>
          </p:cNvPicPr>
          <p:nvPr>
            <p:ph sz="quarter" idx="2"/>
          </p:nvPr>
        </p:nvPicPr>
        <p:blipFill>
          <a:blip r:embed="rId4" cstate="print"/>
          <a:srcRect/>
          <a:stretch>
            <a:fillRect/>
          </a:stretch>
        </p:blipFill>
        <p:spPr>
          <a:xfrm>
            <a:off x="76200" y="2514600"/>
            <a:ext cx="4343400" cy="747713"/>
          </a:xfrm>
          <a:noFill/>
          <a:ln/>
        </p:spPr>
      </p:pic>
      <p:pic>
        <p:nvPicPr>
          <p:cNvPr id="194565" name="Picture 5" descr="MAERI_Geometry"/>
          <p:cNvPicPr>
            <a:picLocks noGrp="1" noChangeAspect="1" noChangeArrowheads="1"/>
          </p:cNvPicPr>
          <p:nvPr>
            <p:ph sz="quarter" idx="3"/>
          </p:nvPr>
        </p:nvPicPr>
        <p:blipFill>
          <a:blip r:embed="rId5" cstate="print"/>
          <a:srcRect/>
          <a:stretch>
            <a:fillRect/>
          </a:stretch>
        </p:blipFill>
        <p:spPr>
          <a:xfrm>
            <a:off x="4572000" y="1828800"/>
            <a:ext cx="4572000" cy="3452813"/>
          </a:xfrm>
          <a:noFill/>
          <a:ln/>
        </p:spPr>
      </p:pic>
      <p:sp>
        <p:nvSpPr>
          <p:cNvPr id="194566" name="Rectangle 6"/>
          <p:cNvSpPr>
            <a:spLocks noChangeArrowheads="1"/>
          </p:cNvSpPr>
          <p:nvPr/>
        </p:nvSpPr>
        <p:spPr bwMode="auto">
          <a:xfrm>
            <a:off x="228600" y="3352800"/>
            <a:ext cx="4191000" cy="1930400"/>
          </a:xfrm>
          <a:prstGeom prst="rect">
            <a:avLst/>
          </a:prstGeom>
          <a:noFill/>
          <a:ln w="12700">
            <a:noFill/>
            <a:miter lim="800000"/>
            <a:headEnd/>
            <a:tailEnd/>
          </a:ln>
          <a:effectLst/>
        </p:spPr>
        <p:txBody>
          <a:bodyPr lIns="90487" tIns="44450" rIns="90487" bIns="44450"/>
          <a:lstStyle/>
          <a:p>
            <a:pPr marL="174625" indent="-174625">
              <a:spcBef>
                <a:spcPct val="20000"/>
              </a:spcBef>
              <a:buFontTx/>
              <a:buChar char="•"/>
            </a:pPr>
            <a:r>
              <a:rPr lang="en-US" sz="2000" dirty="0">
                <a:latin typeface="Times New Roman" pitchFamily="18" charset="0"/>
              </a:rPr>
              <a:t>Scan-mirror mechanism for </a:t>
            </a:r>
            <a:r>
              <a:rPr lang="en-US" sz="2000" dirty="0" smtClean="0">
                <a:latin typeface="Times New Roman" pitchFamily="18" charset="0"/>
              </a:rPr>
              <a:t>directing </a:t>
            </a:r>
            <a:r>
              <a:rPr lang="en-US" sz="2000" dirty="0">
                <a:latin typeface="Times New Roman" pitchFamily="18" charset="0"/>
              </a:rPr>
              <a:t>the field of view at complementary angles.</a:t>
            </a:r>
          </a:p>
          <a:p>
            <a:pPr marL="174625" indent="-174625">
              <a:spcBef>
                <a:spcPct val="20000"/>
              </a:spcBef>
              <a:buFontTx/>
              <a:buChar char="•"/>
            </a:pPr>
            <a:r>
              <a:rPr lang="en-US" sz="2000" dirty="0" smtClean="0">
                <a:latin typeface="Times New Roman" pitchFamily="18" charset="0"/>
              </a:rPr>
              <a:t>Excellent calibration for ambient temperature radiances.</a:t>
            </a:r>
          </a:p>
          <a:p>
            <a:pPr marL="174625" indent="-174625">
              <a:spcBef>
                <a:spcPct val="20000"/>
              </a:spcBef>
              <a:buFontTx/>
              <a:buChar char="•"/>
            </a:pPr>
            <a:r>
              <a:rPr lang="en-US" sz="2000" dirty="0" smtClean="0">
                <a:latin typeface="Times New Roman" pitchFamily="18" charset="0"/>
              </a:rPr>
              <a:t>Moderately </a:t>
            </a:r>
            <a:r>
              <a:rPr lang="en-US" sz="2000" dirty="0">
                <a:latin typeface="Times New Roman" pitchFamily="18" charset="0"/>
              </a:rPr>
              <a:t>good calibration at low </a:t>
            </a:r>
            <a:r>
              <a:rPr lang="en-US" sz="2000" dirty="0" smtClean="0">
                <a:latin typeface="Times New Roman" pitchFamily="18" charset="0"/>
              </a:rPr>
              <a:t>radiances.</a:t>
            </a:r>
            <a:endParaRPr lang="en-US" sz="2000" dirty="0">
              <a:latin typeface="Times New Roman"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im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6381</TotalTime>
  <Words>2346</Words>
  <Application>Microsoft Office PowerPoint</Application>
  <PresentationFormat>On-screen Show (4:3)</PresentationFormat>
  <Paragraphs>234</Paragraphs>
  <Slides>50</Slides>
  <Notes>14</Notes>
  <HiddenSlides>0</HiddenSlides>
  <MMClips>1</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Sea Surface Temperature algorithm refinement and validation though ship-based infrared spectroradiometry </vt:lpstr>
      <vt:lpstr>What is SST?</vt:lpstr>
      <vt:lpstr>Marine-Atmospheric Emission Radiance Interferometer</vt:lpstr>
      <vt:lpstr>Michelson interferometer</vt:lpstr>
      <vt:lpstr>The innards…..</vt:lpstr>
      <vt:lpstr>Marine - Atmospheric Emitted Radiance Interferometer. M-AERI</vt:lpstr>
      <vt:lpstr>M-AERI cruises for MODIS, AATSR &amp; AVHRR validation</vt:lpstr>
      <vt:lpstr>ISAR cruises for MODIS, AATSR &amp; AVHRR validation</vt:lpstr>
      <vt:lpstr>Measuring skin SST from ships</vt:lpstr>
      <vt:lpstr>Sea surface emissivity (ɛ)</vt:lpstr>
      <vt:lpstr>Internal Calibration</vt:lpstr>
      <vt:lpstr>NIST water-bath black-body calibration target</vt:lpstr>
      <vt:lpstr>Traceability to NIST TXR</vt:lpstr>
      <vt:lpstr>Slide 14</vt:lpstr>
      <vt:lpstr>Next-generation ship-based FTIR spectroradiometer</vt:lpstr>
      <vt:lpstr>Mk1 &amp; Mk2</vt:lpstr>
      <vt:lpstr>Sky emission measurements</vt:lpstr>
      <vt:lpstr>Comparison with LBLRTM simulations </vt:lpstr>
      <vt:lpstr>Comparison with Arctic M-AERI measurements</vt:lpstr>
      <vt:lpstr>M-AERI Cruise opportunities</vt:lpstr>
      <vt:lpstr>Ron Brown cruise 2011</vt:lpstr>
      <vt:lpstr>Equation Discovery using Genetic Algorithms</vt:lpstr>
      <vt:lpstr>Successive generations of algorithms</vt:lpstr>
      <vt:lpstr>Fittest Algorithm</vt:lpstr>
      <vt:lpstr>Variants of the new algorithms</vt:lpstr>
      <vt:lpstr>Slide 26</vt:lpstr>
      <vt:lpstr>Slide 27</vt:lpstr>
      <vt:lpstr>Preliminary Results</vt:lpstr>
      <vt:lpstr>Next steps</vt:lpstr>
      <vt:lpstr>Modeling Diurnal Warming and Cooling</vt:lpstr>
      <vt:lpstr>Diurnal Heating in Shallow Water (Xiaofang Zhu)</vt:lpstr>
      <vt:lpstr>NOAA's Integrated Coral Observing Network (ICON) Pylon</vt:lpstr>
      <vt:lpstr>Diurnal temperature signals</vt:lpstr>
      <vt:lpstr>Little Cayman Coral Reef Temperatures</vt:lpstr>
      <vt:lpstr>The Australian Great Barrier Reef.</vt:lpstr>
      <vt:lpstr>Temperature loggers on the GBR</vt:lpstr>
      <vt:lpstr>Diurnal heating signal on the GBR</vt:lpstr>
      <vt:lpstr>Future</vt:lpstr>
      <vt:lpstr>Aqua  MODIS SST</vt:lpstr>
      <vt:lpstr>MODIS SST atmospheric correction algorithms</vt:lpstr>
      <vt:lpstr>Genetic Mutation of Equations</vt:lpstr>
      <vt:lpstr>GA-based equation discovery</vt:lpstr>
      <vt:lpstr>MODIS scan mirror effects</vt:lpstr>
      <vt:lpstr>Regression tree</vt:lpstr>
      <vt:lpstr>Slide 45</vt:lpstr>
      <vt:lpstr>Slide 46</vt:lpstr>
      <vt:lpstr>Slide 47</vt:lpstr>
      <vt:lpstr>Slide 48</vt:lpstr>
      <vt:lpstr>Regression tree performance</vt:lpstr>
      <vt:lpstr>Support Vector Machines (SVM)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MODIS SSTs</dc:title>
  <dc:creator>Peter Minnett</dc:creator>
  <dc:description>Oceans Breakout. MODIS Science Team Meeting. May 19,2011</dc:description>
  <cp:lastModifiedBy>Peter Minnett</cp:lastModifiedBy>
  <cp:revision>140</cp:revision>
  <dcterms:created xsi:type="dcterms:W3CDTF">2010-10-09T18:38:58Z</dcterms:created>
  <dcterms:modified xsi:type="dcterms:W3CDTF">2011-05-19T18:57:20Z</dcterms:modified>
</cp:coreProperties>
</file>