
<file path=[Content_Types].xml><?xml version="1.0" encoding="utf-8"?>
<Types xmlns="http://schemas.openxmlformats.org/package/2006/content-types">
  <Override PartName="/ppt/theme/themeOverride3.xml" ContentType="application/vnd.openxmlformats-officedocument.themeOverride+xml"/>
  <Default Extension="pdf" ContentType="application/pdf"/>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gif" ContentType="image/gif"/>
  <Default Extension="rels" ContentType="application/vnd.openxmlformats-package.relationships+xml"/>
  <Default Extension="xml" ContentType="application/xml"/>
  <Override PartName="/ppt/tableStyles.xml" ContentType="application/vnd.openxmlformats-officedocument.presentationml.tableStyles+xml"/>
  <Override PartName="/ppt/theme/theme7.xml" ContentType="application/vnd.openxmlformats-officedocument.them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Layouts/slideLayout25.xml" ContentType="application/vnd.openxmlformats-officedocument.presentationml.slideLayout+xml"/>
  <Override PartName="/ppt/slides/slide5.xml" ContentType="application/vnd.openxmlformats-officedocument.presentationml.slide+xml"/>
  <Override PartName="/ppt/theme/themeOverride2.xml" ContentType="application/vnd.openxmlformats-officedocument.themeOverr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theme/theme6.xml" ContentType="application/vnd.openxmlformats-officedocument.them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slideLayouts/slideLayout24.xml" ContentType="application/vnd.openxmlformats-officedocument.presentationml.slideLayout+xml"/>
  <Default Extension="emf" ContentType="image/x-emf"/>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Default Extension="pict" ContentType="image/pict"/>
  <Override PartName="/ppt/slides/slide26.xml" ContentType="application/vnd.openxmlformats-officedocument.presentationml.slide+xml"/>
  <Override PartName="/ppt/slideLayouts/slideLayout14.xml" ContentType="application/vnd.openxmlformats-officedocument.presentationml.slideLayout+xml"/>
  <Override PartName="/ppt/charts/chart3.xml" ContentType="application/vnd.openxmlformats-officedocument.drawingml.chart+xml"/>
  <Override PartName="/ppt/slideLayouts/slideLayout23.xml" ContentType="application/vnd.openxmlformats-officedocument.presentationml.slideLayout+xml"/>
  <Override PartName="/ppt/slides/slide3.xml" ContentType="application/vnd.openxmlformats-officedocument.presentationml.slide+xml"/>
  <Override PartName="/ppt/slides/slide18.xml" ContentType="application/vnd.openxmlformats-officedocument.presentationml.slide+xml"/>
  <Override PartName="/ppt/slideMasters/slideMaster6.xml" ContentType="application/vnd.openxmlformats-officedocument.presentationml.slideMaster+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theme/theme4.xml" ContentType="application/vnd.openxmlformats-officedocument.theme+xml"/>
  <Override PartName="/ppt/slideLayouts/slideLayout13.xml" ContentType="application/vnd.openxmlformats-officedocument.presentationml.slideLayout+xml"/>
  <Override PartName="/ppt/slides/slide25.xml" ContentType="application/vnd.openxmlformats-officedocument.presentationml.slide+xml"/>
  <Override PartName="/ppt/charts/chart2.xml" ContentType="application/vnd.openxmlformats-officedocument.drawingml.chart+xml"/>
  <Override PartName="/ppt/slides/slide9.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Masters/slideMaster5.xml" ContentType="application/vnd.openxmlformats-officedocument.presentationml.slideMaster+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embeddings/Microsoft_Equation1.bin" ContentType="application/vnd.openxmlformats-officedocument.oleObject"/>
  <Override PartName="/ppt/theme/theme3.xml" ContentType="application/vnd.openxmlformats-officedocument.theme+xml"/>
  <Override PartName="/ppt/slideLayouts/slideLayout12.xml" ContentType="application/vnd.openxmlformats-officedocument.presentationml.slideLayout+xml"/>
  <Override PartName="/ppt/slideLayouts/slideLayout28.xml" ContentType="application/vnd.openxmlformats-officedocument.presentationml.slideLayout+xml"/>
  <Override PartName="/ppt/slides/slide24.xml" ContentType="application/vnd.openxmlformats-officedocument.presentationml.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notesSlides/notesSlide10.xml" ContentType="application/vnd.openxmlformats-officedocument.presentationml.notes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slideMasters/slideMaster4.xml" ContentType="application/vnd.openxmlformats-officedocument.presentationml.slideMaster+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27.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Masters/slideMaster3.xml" ContentType="application/vnd.openxmlformats-officedocument.presentationml.slideMaster+xml"/>
  <Override PartName="/ppt/notesSlides/notesSlide17.xml" ContentType="application/vnd.openxmlformats-officedocument.presentationml.notesSlide+xml"/>
  <Override PartName="/ppt/theme/theme8.xml" ContentType="application/vnd.openxmlformats-officedocument.them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26.xml" ContentType="application/vnd.openxmlformats-officedocument.presentationml.slideLayout+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1" r:id="rId2"/>
    <p:sldMasterId id="2147483674" r:id="rId3"/>
    <p:sldMasterId id="2147483676" r:id="rId4"/>
    <p:sldMasterId id="2147483678" r:id="rId5"/>
    <p:sldMasterId id="2147483680" r:id="rId6"/>
  </p:sldMasterIdLst>
  <p:notesMasterIdLst>
    <p:notesMasterId r:id="rId39"/>
  </p:notesMasterIdLst>
  <p:handoutMasterIdLst>
    <p:handoutMasterId r:id="rId40"/>
  </p:handoutMasterIdLst>
  <p:sldIdLst>
    <p:sldId id="474" r:id="rId7"/>
    <p:sldId id="485" r:id="rId8"/>
    <p:sldId id="486" r:id="rId9"/>
    <p:sldId id="480" r:id="rId10"/>
    <p:sldId id="497" r:id="rId11"/>
    <p:sldId id="494" r:id="rId12"/>
    <p:sldId id="508" r:id="rId13"/>
    <p:sldId id="509" r:id="rId14"/>
    <p:sldId id="500" r:id="rId15"/>
    <p:sldId id="501" r:id="rId16"/>
    <p:sldId id="502" r:id="rId17"/>
    <p:sldId id="498" r:id="rId18"/>
    <p:sldId id="489" r:id="rId19"/>
    <p:sldId id="488" r:id="rId20"/>
    <p:sldId id="481" r:id="rId21"/>
    <p:sldId id="483" r:id="rId22"/>
    <p:sldId id="478" r:id="rId23"/>
    <p:sldId id="496" r:id="rId24"/>
    <p:sldId id="495" r:id="rId25"/>
    <p:sldId id="507" r:id="rId26"/>
    <p:sldId id="504" r:id="rId27"/>
    <p:sldId id="505" r:id="rId28"/>
    <p:sldId id="503" r:id="rId29"/>
    <p:sldId id="490" r:id="rId30"/>
    <p:sldId id="491" r:id="rId31"/>
    <p:sldId id="492" r:id="rId32"/>
    <p:sldId id="482" r:id="rId33"/>
    <p:sldId id="476" r:id="rId34"/>
    <p:sldId id="484" r:id="rId35"/>
    <p:sldId id="487" r:id="rId36"/>
    <p:sldId id="510" r:id="rId37"/>
    <p:sldId id="499" r:id="rId38"/>
  </p:sldIdLst>
  <p:sldSz cx="9144000" cy="6858000" type="screen4x3"/>
  <p:notesSz cx="9144000" cy="6858000"/>
  <p:defaultTextStyle>
    <a:defPPr>
      <a:defRPr lang="en-US"/>
    </a:defPPr>
    <a:lvl1pPr algn="l" rtl="0" fontAlgn="base">
      <a:spcBef>
        <a:spcPct val="0"/>
      </a:spcBef>
      <a:spcAft>
        <a:spcPct val="0"/>
      </a:spcAft>
      <a:defRPr sz="1600" kern="1200">
        <a:solidFill>
          <a:schemeClr val="tx1"/>
        </a:solidFill>
        <a:latin typeface="Arial" charset="0"/>
        <a:ea typeface="Arial" charset="0"/>
        <a:cs typeface="Arial" charset="0"/>
      </a:defRPr>
    </a:lvl1pPr>
    <a:lvl2pPr marL="457200" algn="l" rtl="0" fontAlgn="base">
      <a:spcBef>
        <a:spcPct val="0"/>
      </a:spcBef>
      <a:spcAft>
        <a:spcPct val="0"/>
      </a:spcAft>
      <a:defRPr sz="1600" kern="1200">
        <a:solidFill>
          <a:schemeClr val="tx1"/>
        </a:solidFill>
        <a:latin typeface="Arial" charset="0"/>
        <a:ea typeface="Arial" charset="0"/>
        <a:cs typeface="Arial" charset="0"/>
      </a:defRPr>
    </a:lvl2pPr>
    <a:lvl3pPr marL="914400" algn="l" rtl="0" fontAlgn="base">
      <a:spcBef>
        <a:spcPct val="0"/>
      </a:spcBef>
      <a:spcAft>
        <a:spcPct val="0"/>
      </a:spcAft>
      <a:defRPr sz="1600" kern="1200">
        <a:solidFill>
          <a:schemeClr val="tx1"/>
        </a:solidFill>
        <a:latin typeface="Arial" charset="0"/>
        <a:ea typeface="Arial" charset="0"/>
        <a:cs typeface="Arial" charset="0"/>
      </a:defRPr>
    </a:lvl3pPr>
    <a:lvl4pPr marL="1371600" algn="l" rtl="0" fontAlgn="base">
      <a:spcBef>
        <a:spcPct val="0"/>
      </a:spcBef>
      <a:spcAft>
        <a:spcPct val="0"/>
      </a:spcAft>
      <a:defRPr sz="1600" kern="1200">
        <a:solidFill>
          <a:schemeClr val="tx1"/>
        </a:solidFill>
        <a:latin typeface="Arial" charset="0"/>
        <a:ea typeface="Arial" charset="0"/>
        <a:cs typeface="Arial" charset="0"/>
      </a:defRPr>
    </a:lvl4pPr>
    <a:lvl5pPr marL="1828800" algn="l" rtl="0" fontAlgn="base">
      <a:spcBef>
        <a:spcPct val="0"/>
      </a:spcBef>
      <a:spcAft>
        <a:spcPct val="0"/>
      </a:spcAft>
      <a:defRPr sz="1600" kern="1200">
        <a:solidFill>
          <a:schemeClr val="tx1"/>
        </a:solidFill>
        <a:latin typeface="Arial" charset="0"/>
        <a:ea typeface="Arial" charset="0"/>
        <a:cs typeface="Arial" charset="0"/>
      </a:defRPr>
    </a:lvl5pPr>
    <a:lvl6pPr marL="2286000" algn="l" defTabSz="457200" rtl="0" eaLnBrk="1" latinLnBrk="0" hangingPunct="1">
      <a:defRPr sz="1600" kern="1200">
        <a:solidFill>
          <a:schemeClr val="tx1"/>
        </a:solidFill>
        <a:latin typeface="Arial" charset="0"/>
        <a:ea typeface="Arial" charset="0"/>
        <a:cs typeface="Arial" charset="0"/>
      </a:defRPr>
    </a:lvl6pPr>
    <a:lvl7pPr marL="2743200" algn="l" defTabSz="457200" rtl="0" eaLnBrk="1" latinLnBrk="0" hangingPunct="1">
      <a:defRPr sz="1600" kern="1200">
        <a:solidFill>
          <a:schemeClr val="tx1"/>
        </a:solidFill>
        <a:latin typeface="Arial" charset="0"/>
        <a:ea typeface="Arial" charset="0"/>
        <a:cs typeface="Arial" charset="0"/>
      </a:defRPr>
    </a:lvl7pPr>
    <a:lvl8pPr marL="3200400" algn="l" defTabSz="457200" rtl="0" eaLnBrk="1" latinLnBrk="0" hangingPunct="1">
      <a:defRPr sz="1600" kern="1200">
        <a:solidFill>
          <a:schemeClr val="tx1"/>
        </a:solidFill>
        <a:latin typeface="Arial" charset="0"/>
        <a:ea typeface="Arial" charset="0"/>
        <a:cs typeface="Arial" charset="0"/>
      </a:defRPr>
    </a:lvl8pPr>
    <a:lvl9pPr marL="3657600" algn="l" defTabSz="457200" rtl="0" eaLnBrk="1" latinLnBrk="0" hangingPunct="1">
      <a:defRPr sz="1600" kern="1200">
        <a:solidFill>
          <a:schemeClr val="tx1"/>
        </a:solidFill>
        <a:latin typeface="Arial" charset="0"/>
        <a:ea typeface="Arial" charset="0"/>
        <a:cs typeface="Arial"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frameSlides="1"/>
  <p:clrMru>
    <a:srgbClr val="FF6600"/>
    <a:srgbClr val="00FF00"/>
    <a:srgbClr val="EC383F"/>
    <a:srgbClr val="084712"/>
    <a:srgbClr val="052D0B"/>
    <a:srgbClr val="FFFEB1"/>
    <a:srgbClr val="B56C01"/>
    <a:srgbClr val="113547"/>
    <a:srgbClr val="0C4746"/>
    <a:srgbClr val="00E4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620"/>
    <p:restoredTop sz="83228" autoAdjust="0"/>
  </p:normalViewPr>
  <p:slideViewPr>
    <p:cSldViewPr>
      <p:cViewPr varScale="1">
        <p:scale>
          <a:sx n="74" d="100"/>
          <a:sy n="74" d="100"/>
        </p:scale>
        <p:origin x="-123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HD:Users:mimhoff:Documents:2011%20Senior%20Review:2011%20METRICS:Terra_Fy01-10.xls"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Documents%20and%20Settings\rewolfe.NDC\My%20Documents\Terra%20Proj\Terra%20Proposal%20-%202010\MODIS_statistics2010_SR.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Documents%20and%20Settings\rewolfe.NDC\My%20Documents\Terra%20Proj\Terra%20Proposal%20-%202010\MODIS_statistics2010_S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lrMapOvr bg1="lt1" tx1="dk1" bg2="lt2" tx2="dk2" accent1="accent1" accent2="accent2" accent3="accent3" accent4="accent4" accent5="accent5" accent6="accent6" hlink="hlink" folHlink="folHlink"/>
  <c:chart>
    <c:title>
      <c:tx>
        <c:rich>
          <a:bodyPr/>
          <a:lstStyle/>
          <a:p>
            <a:pPr>
              <a:defRPr sz="1800" b="1" i="0" u="none" strike="noStrike" baseline="0">
                <a:solidFill>
                  <a:srgbClr val="000000"/>
                </a:solidFill>
                <a:latin typeface="Arial"/>
                <a:ea typeface="Arial"/>
                <a:cs typeface="Arial"/>
              </a:defRPr>
            </a:pPr>
            <a:r>
              <a:rPr lang="en-US" sz="1800" baseline="0" dirty="0" smtClean="0"/>
              <a:t>Terra </a:t>
            </a:r>
            <a:endParaRPr lang="en-US" sz="1800" dirty="0"/>
          </a:p>
        </c:rich>
      </c:tx>
      <c:layout>
        <c:manualLayout>
          <c:xMode val="edge"/>
          <c:yMode val="edge"/>
          <c:x val="0.472948668301708"/>
          <c:y val="0.00203083989501312"/>
        </c:manualLayout>
      </c:layout>
      <c:spPr>
        <a:noFill/>
        <a:ln w="25400">
          <a:noFill/>
        </a:ln>
      </c:spPr>
    </c:title>
    <c:plotArea>
      <c:layout>
        <c:manualLayout>
          <c:layoutTarget val="inner"/>
          <c:xMode val="edge"/>
          <c:yMode val="edge"/>
          <c:x val="0.211763263198658"/>
          <c:y val="0.218518716108503"/>
          <c:w val="0.766915795361645"/>
          <c:h val="0.607407956640586"/>
        </c:manualLayout>
      </c:layout>
      <c:barChart>
        <c:barDir val="col"/>
        <c:grouping val="stacked"/>
        <c:ser>
          <c:idx val="0"/>
          <c:order val="0"/>
          <c:tx>
            <c:strRef>
              <c:f>'Distribution by Instrument'!$C$44</c:f>
              <c:strCache>
                <c:ptCount val="1"/>
                <c:pt idx="0">
                  <c:v>MODIS</c:v>
                </c:pt>
              </c:strCache>
            </c:strRef>
          </c:tx>
          <c:spPr>
            <a:solidFill>
              <a:srgbClr val="9999FF"/>
            </a:solidFill>
            <a:ln w="12700">
              <a:solidFill>
                <a:srgbClr val="000000"/>
              </a:solidFill>
              <a:prstDash val="solid"/>
            </a:ln>
          </c:spPr>
          <c:cat>
            <c:strRef>
              <c:f>'Distribution by Instrument'!$B$45:$B$54</c:f>
              <c:strCache>
                <c:ptCount val="10"/>
                <c:pt idx="0">
                  <c:v>FY01</c:v>
                </c:pt>
                <c:pt idx="1">
                  <c:v>FY02</c:v>
                </c:pt>
                <c:pt idx="2">
                  <c:v>FY03</c:v>
                </c:pt>
                <c:pt idx="3">
                  <c:v>FY04</c:v>
                </c:pt>
                <c:pt idx="4">
                  <c:v>FY05</c:v>
                </c:pt>
                <c:pt idx="5">
                  <c:v>FY06</c:v>
                </c:pt>
                <c:pt idx="6">
                  <c:v>FY07</c:v>
                </c:pt>
                <c:pt idx="7">
                  <c:v>FY08</c:v>
                </c:pt>
                <c:pt idx="8">
                  <c:v>FY09</c:v>
                </c:pt>
                <c:pt idx="9">
                  <c:v>FY10</c:v>
                </c:pt>
              </c:strCache>
            </c:strRef>
          </c:cat>
          <c:val>
            <c:numRef>
              <c:f>'Distribution by Instrument'!$C$45:$C$54</c:f>
              <c:numCache>
                <c:formatCode>#,##0.00</c:formatCode>
                <c:ptCount val="10"/>
                <c:pt idx="0">
                  <c:v>1.204183</c:v>
                </c:pt>
                <c:pt idx="1">
                  <c:v>2.81896</c:v>
                </c:pt>
                <c:pt idx="2">
                  <c:v>4.886454</c:v>
                </c:pt>
                <c:pt idx="3">
                  <c:v>9.827072</c:v>
                </c:pt>
                <c:pt idx="4">
                  <c:v>15.768174</c:v>
                </c:pt>
                <c:pt idx="5">
                  <c:v>18.07576</c:v>
                </c:pt>
                <c:pt idx="6">
                  <c:v>33.918774</c:v>
                </c:pt>
                <c:pt idx="7">
                  <c:v>41.678461</c:v>
                </c:pt>
                <c:pt idx="8">
                  <c:v>52.989552</c:v>
                </c:pt>
                <c:pt idx="9">
                  <c:v>129.709112</c:v>
                </c:pt>
              </c:numCache>
            </c:numRef>
          </c:val>
        </c:ser>
        <c:ser>
          <c:idx val="1"/>
          <c:order val="1"/>
          <c:tx>
            <c:strRef>
              <c:f>'Distribution by Instrument'!$D$44</c:f>
              <c:strCache>
                <c:ptCount val="1"/>
                <c:pt idx="0">
                  <c:v>MISR</c:v>
                </c:pt>
              </c:strCache>
            </c:strRef>
          </c:tx>
          <c:spPr>
            <a:solidFill>
              <a:srgbClr val="993366"/>
            </a:solidFill>
            <a:ln w="12700">
              <a:solidFill>
                <a:srgbClr val="000000"/>
              </a:solidFill>
              <a:prstDash val="solid"/>
            </a:ln>
          </c:spPr>
          <c:cat>
            <c:strRef>
              <c:f>'Distribution by Instrument'!$B$45:$B$54</c:f>
              <c:strCache>
                <c:ptCount val="10"/>
                <c:pt idx="0">
                  <c:v>FY01</c:v>
                </c:pt>
                <c:pt idx="1">
                  <c:v>FY02</c:v>
                </c:pt>
                <c:pt idx="2">
                  <c:v>FY03</c:v>
                </c:pt>
                <c:pt idx="3">
                  <c:v>FY04</c:v>
                </c:pt>
                <c:pt idx="4">
                  <c:v>FY05</c:v>
                </c:pt>
                <c:pt idx="5">
                  <c:v>FY06</c:v>
                </c:pt>
                <c:pt idx="6">
                  <c:v>FY07</c:v>
                </c:pt>
                <c:pt idx="7">
                  <c:v>FY08</c:v>
                </c:pt>
                <c:pt idx="8">
                  <c:v>FY09</c:v>
                </c:pt>
                <c:pt idx="9">
                  <c:v>FY10</c:v>
                </c:pt>
              </c:strCache>
            </c:strRef>
          </c:cat>
          <c:val>
            <c:numRef>
              <c:f>'Distribution by Instrument'!$D$45:$D$54</c:f>
              <c:numCache>
                <c:formatCode>#,##0.00</c:formatCode>
                <c:ptCount val="10"/>
                <c:pt idx="0">
                  <c:v>0.911672</c:v>
                </c:pt>
                <c:pt idx="1">
                  <c:v>1.526222</c:v>
                </c:pt>
                <c:pt idx="2">
                  <c:v>1.786604</c:v>
                </c:pt>
                <c:pt idx="3">
                  <c:v>2.223982</c:v>
                </c:pt>
                <c:pt idx="4">
                  <c:v>1.63095</c:v>
                </c:pt>
                <c:pt idx="5">
                  <c:v>2.558147</c:v>
                </c:pt>
                <c:pt idx="6">
                  <c:v>2.451336</c:v>
                </c:pt>
                <c:pt idx="7">
                  <c:v>1.227166</c:v>
                </c:pt>
                <c:pt idx="8">
                  <c:v>1.151483</c:v>
                </c:pt>
                <c:pt idx="9">
                  <c:v>2.058989</c:v>
                </c:pt>
              </c:numCache>
            </c:numRef>
          </c:val>
        </c:ser>
        <c:ser>
          <c:idx val="2"/>
          <c:order val="2"/>
          <c:tx>
            <c:strRef>
              <c:f>'Distribution by Instrument'!$E$44</c:f>
              <c:strCache>
                <c:ptCount val="1"/>
                <c:pt idx="0">
                  <c:v>ASTER</c:v>
                </c:pt>
              </c:strCache>
            </c:strRef>
          </c:tx>
          <c:spPr>
            <a:solidFill>
              <a:srgbClr val="FFFFCC"/>
            </a:solidFill>
            <a:ln w="12700">
              <a:solidFill>
                <a:srgbClr val="000000"/>
              </a:solidFill>
              <a:prstDash val="solid"/>
            </a:ln>
          </c:spPr>
          <c:cat>
            <c:strRef>
              <c:f>'Distribution by Instrument'!$B$45:$B$54</c:f>
              <c:strCache>
                <c:ptCount val="10"/>
                <c:pt idx="0">
                  <c:v>FY01</c:v>
                </c:pt>
                <c:pt idx="1">
                  <c:v>FY02</c:v>
                </c:pt>
                <c:pt idx="2">
                  <c:v>FY03</c:v>
                </c:pt>
                <c:pt idx="3">
                  <c:v>FY04</c:v>
                </c:pt>
                <c:pt idx="4">
                  <c:v>FY05</c:v>
                </c:pt>
                <c:pt idx="5">
                  <c:v>FY06</c:v>
                </c:pt>
                <c:pt idx="6">
                  <c:v>FY07</c:v>
                </c:pt>
                <c:pt idx="7">
                  <c:v>FY08</c:v>
                </c:pt>
                <c:pt idx="8">
                  <c:v>FY09</c:v>
                </c:pt>
                <c:pt idx="9">
                  <c:v>FY10</c:v>
                </c:pt>
              </c:strCache>
            </c:strRef>
          </c:cat>
          <c:val>
            <c:numRef>
              <c:f>'Distribution by Instrument'!$E$45:$E$54</c:f>
              <c:numCache>
                <c:formatCode>#,##0.00</c:formatCode>
                <c:ptCount val="10"/>
                <c:pt idx="0">
                  <c:v>0.195311</c:v>
                </c:pt>
                <c:pt idx="1">
                  <c:v>2.511505</c:v>
                </c:pt>
                <c:pt idx="2">
                  <c:v>0.646792</c:v>
                </c:pt>
                <c:pt idx="3">
                  <c:v>0.34336</c:v>
                </c:pt>
                <c:pt idx="4">
                  <c:v>0.429437</c:v>
                </c:pt>
                <c:pt idx="5">
                  <c:v>0.599312</c:v>
                </c:pt>
                <c:pt idx="6">
                  <c:v>0.400579</c:v>
                </c:pt>
                <c:pt idx="7">
                  <c:v>0.37269</c:v>
                </c:pt>
                <c:pt idx="8">
                  <c:v>3.28409</c:v>
                </c:pt>
                <c:pt idx="9">
                  <c:v>3.310141</c:v>
                </c:pt>
              </c:numCache>
            </c:numRef>
          </c:val>
        </c:ser>
        <c:ser>
          <c:idx val="3"/>
          <c:order val="3"/>
          <c:tx>
            <c:strRef>
              <c:f>'Distribution by Instrument'!$F$44</c:f>
              <c:strCache>
                <c:ptCount val="1"/>
                <c:pt idx="0">
                  <c:v>MOPITT</c:v>
                </c:pt>
              </c:strCache>
            </c:strRef>
          </c:tx>
          <c:spPr>
            <a:solidFill>
              <a:srgbClr val="CCFFFF"/>
            </a:solidFill>
            <a:ln w="12700">
              <a:solidFill>
                <a:srgbClr val="000000"/>
              </a:solidFill>
              <a:prstDash val="solid"/>
            </a:ln>
          </c:spPr>
          <c:cat>
            <c:strRef>
              <c:f>'Distribution by Instrument'!$B$45:$B$54</c:f>
              <c:strCache>
                <c:ptCount val="10"/>
                <c:pt idx="0">
                  <c:v>FY01</c:v>
                </c:pt>
                <c:pt idx="1">
                  <c:v>FY02</c:v>
                </c:pt>
                <c:pt idx="2">
                  <c:v>FY03</c:v>
                </c:pt>
                <c:pt idx="3">
                  <c:v>FY04</c:v>
                </c:pt>
                <c:pt idx="4">
                  <c:v>FY05</c:v>
                </c:pt>
                <c:pt idx="5">
                  <c:v>FY06</c:v>
                </c:pt>
                <c:pt idx="6">
                  <c:v>FY07</c:v>
                </c:pt>
                <c:pt idx="7">
                  <c:v>FY08</c:v>
                </c:pt>
                <c:pt idx="8">
                  <c:v>FY09</c:v>
                </c:pt>
                <c:pt idx="9">
                  <c:v>FY10</c:v>
                </c:pt>
              </c:strCache>
            </c:strRef>
          </c:cat>
          <c:val>
            <c:numRef>
              <c:f>'Distribution by Instrument'!$F$45:$F$54</c:f>
              <c:numCache>
                <c:formatCode>#,##0.00</c:formatCode>
                <c:ptCount val="10"/>
                <c:pt idx="0">
                  <c:v>0.044236</c:v>
                </c:pt>
                <c:pt idx="1">
                  <c:v>0.046197</c:v>
                </c:pt>
                <c:pt idx="2">
                  <c:v>0.067995</c:v>
                </c:pt>
                <c:pt idx="3">
                  <c:v>0.080494</c:v>
                </c:pt>
                <c:pt idx="4">
                  <c:v>0.087627</c:v>
                </c:pt>
                <c:pt idx="5">
                  <c:v>0.116501</c:v>
                </c:pt>
                <c:pt idx="6">
                  <c:v>0.119124</c:v>
                </c:pt>
                <c:pt idx="7">
                  <c:v>0.056038</c:v>
                </c:pt>
                <c:pt idx="8">
                  <c:v>0.089444</c:v>
                </c:pt>
                <c:pt idx="9">
                  <c:v>0.114648</c:v>
                </c:pt>
              </c:numCache>
            </c:numRef>
          </c:val>
        </c:ser>
        <c:ser>
          <c:idx val="4"/>
          <c:order val="4"/>
          <c:tx>
            <c:strRef>
              <c:f>'Distribution by Instrument'!$G$44</c:f>
              <c:strCache>
                <c:ptCount val="1"/>
                <c:pt idx="0">
                  <c:v>CERES</c:v>
                </c:pt>
              </c:strCache>
            </c:strRef>
          </c:tx>
          <c:spPr>
            <a:solidFill>
              <a:srgbClr val="660066"/>
            </a:solidFill>
            <a:ln w="12700">
              <a:solidFill>
                <a:srgbClr val="000000"/>
              </a:solidFill>
              <a:prstDash val="solid"/>
            </a:ln>
          </c:spPr>
          <c:cat>
            <c:strRef>
              <c:f>'Distribution by Instrument'!$B$45:$B$54</c:f>
              <c:strCache>
                <c:ptCount val="10"/>
                <c:pt idx="0">
                  <c:v>FY01</c:v>
                </c:pt>
                <c:pt idx="1">
                  <c:v>FY02</c:v>
                </c:pt>
                <c:pt idx="2">
                  <c:v>FY03</c:v>
                </c:pt>
                <c:pt idx="3">
                  <c:v>FY04</c:v>
                </c:pt>
                <c:pt idx="4">
                  <c:v>FY05</c:v>
                </c:pt>
                <c:pt idx="5">
                  <c:v>FY06</c:v>
                </c:pt>
                <c:pt idx="6">
                  <c:v>FY07</c:v>
                </c:pt>
                <c:pt idx="7">
                  <c:v>FY08</c:v>
                </c:pt>
                <c:pt idx="8">
                  <c:v>FY09</c:v>
                </c:pt>
                <c:pt idx="9">
                  <c:v>FY10</c:v>
                </c:pt>
              </c:strCache>
            </c:strRef>
          </c:cat>
          <c:val>
            <c:numRef>
              <c:f>'Distribution by Instrument'!$G$45:$G$54</c:f>
              <c:numCache>
                <c:formatCode>#,##0.00</c:formatCode>
                <c:ptCount val="10"/>
                <c:pt idx="0">
                  <c:v>0.0</c:v>
                </c:pt>
                <c:pt idx="1">
                  <c:v>0.013803</c:v>
                </c:pt>
                <c:pt idx="2">
                  <c:v>0.094357</c:v>
                </c:pt>
                <c:pt idx="3">
                  <c:v>0.140897</c:v>
                </c:pt>
                <c:pt idx="4">
                  <c:v>0.110787</c:v>
                </c:pt>
                <c:pt idx="5">
                  <c:v>0.485787</c:v>
                </c:pt>
                <c:pt idx="6">
                  <c:v>0.493854</c:v>
                </c:pt>
                <c:pt idx="7">
                  <c:v>0.452386</c:v>
                </c:pt>
                <c:pt idx="8">
                  <c:v>0.787941</c:v>
                </c:pt>
                <c:pt idx="9">
                  <c:v>0.669051</c:v>
                </c:pt>
              </c:numCache>
            </c:numRef>
          </c:val>
        </c:ser>
        <c:overlap val="100"/>
        <c:axId val="938170424"/>
        <c:axId val="535583864"/>
      </c:barChart>
      <c:catAx>
        <c:axId val="938170424"/>
        <c:scaling>
          <c:orientation val="minMax"/>
        </c:scaling>
        <c:axPos val="b"/>
        <c:title>
          <c:tx>
            <c:rich>
              <a:bodyPr/>
              <a:lstStyle/>
              <a:p>
                <a:pPr>
                  <a:defRPr sz="1100" b="1" i="0" u="none" strike="noStrike" baseline="0">
                    <a:solidFill>
                      <a:srgbClr val="000000"/>
                    </a:solidFill>
                    <a:latin typeface="Arial"/>
                    <a:ea typeface="Arial"/>
                    <a:cs typeface="Arial"/>
                  </a:defRPr>
                </a:pPr>
                <a:r>
                  <a:rPr lang="en-US" sz="1100"/>
                  <a:t>Fiscal Year</a:t>
                </a:r>
              </a:p>
            </c:rich>
          </c:tx>
          <c:layout>
            <c:manualLayout>
              <c:xMode val="edge"/>
              <c:yMode val="edge"/>
              <c:x val="0.473410198725159"/>
              <c:y val="0.906172751133381"/>
            </c:manualLayout>
          </c:layout>
          <c:spPr>
            <a:noFill/>
            <a:ln w="25400">
              <a:noFill/>
            </a:ln>
          </c:spPr>
        </c:title>
        <c:numFmt formatCode="General" sourceLinked="1"/>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535583864"/>
        <c:crosses val="autoZero"/>
        <c:auto val="1"/>
        <c:lblAlgn val="ctr"/>
        <c:lblOffset val="100"/>
        <c:tickLblSkip val="1"/>
        <c:tickMarkSkip val="1"/>
      </c:catAx>
      <c:valAx>
        <c:axId val="535583864"/>
        <c:scaling>
          <c:orientation val="minMax"/>
        </c:scaling>
        <c:axPos val="l"/>
        <c:majorGridlines>
          <c:spPr>
            <a:ln w="3175">
              <a:solidFill>
                <a:srgbClr val="000000"/>
              </a:solidFill>
              <a:prstDash val="solid"/>
            </a:ln>
          </c:spPr>
        </c:majorGridlines>
        <c:title>
          <c:tx>
            <c:rich>
              <a:bodyPr/>
              <a:lstStyle/>
              <a:p>
                <a:pPr>
                  <a:defRPr sz="1100" b="1" i="0" u="none" strike="noStrike" baseline="0">
                    <a:solidFill>
                      <a:srgbClr val="000000"/>
                    </a:solidFill>
                    <a:latin typeface="Arial"/>
                    <a:ea typeface="Arial"/>
                    <a:cs typeface="Arial"/>
                  </a:defRPr>
                </a:pPr>
                <a:r>
                  <a:rPr lang="en-US" sz="1100"/>
                  <a:t>Files Distributed (Millions)</a:t>
                </a:r>
              </a:p>
            </c:rich>
          </c:tx>
          <c:layout>
            <c:manualLayout>
              <c:xMode val="edge"/>
              <c:yMode val="edge"/>
              <c:x val="0.0291139316850165"/>
              <c:y val="0.168084811450989"/>
            </c:manualLayout>
          </c:layout>
          <c:spPr>
            <a:noFill/>
            <a:ln w="25400">
              <a:noFill/>
            </a:ln>
          </c:spPr>
        </c:title>
        <c:numFmt formatCode="#,##0.00" sourceLinked="1"/>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938170424"/>
        <c:crosses val="autoZero"/>
        <c:crossBetween val="between"/>
      </c:valAx>
      <c:spPr>
        <a:solidFill>
          <a:srgbClr val="C0C0C0"/>
        </a:solidFill>
        <a:ln w="12700">
          <a:solidFill>
            <a:srgbClr val="808080"/>
          </a:solidFill>
          <a:prstDash val="solid"/>
        </a:ln>
      </c:spPr>
    </c:plotArea>
    <c:legend>
      <c:legendPos val="r"/>
      <c:layout>
        <c:manualLayout>
          <c:xMode val="edge"/>
          <c:yMode val="edge"/>
          <c:x val="0.155024260353245"/>
          <c:y val="0.103055483292729"/>
          <c:w val="0.822635306629354"/>
          <c:h val="0.106060606060606"/>
        </c:manualLayout>
      </c:layout>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en-US"/>
        </a:p>
      </c:txPr>
    </c:legend>
    <c:plotVisOnly val="1"/>
    <c:dispBlanksAs val="gap"/>
  </c:chart>
  <c:spPr>
    <a:solidFill>
      <a:srgbClr val="FFFFFF"/>
    </a:solidFill>
    <a:ln w="3175">
      <a:solidFill>
        <a:srgbClr val="000000"/>
      </a:solidFill>
      <a:prstDash val="solid"/>
    </a:ln>
  </c:spPr>
  <c:txPr>
    <a:bodyPr/>
    <a:lstStyle/>
    <a:p>
      <a:pPr>
        <a:defRPr sz="925" b="0" i="0" u="none" strike="noStrike" baseline="0">
          <a:solidFill>
            <a:srgbClr val="000000"/>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view3D>
      <c:rotX val="30"/>
      <c:perspective val="30"/>
    </c:view3D>
    <c:plotArea>
      <c:layout>
        <c:manualLayout>
          <c:layoutTarget val="inner"/>
          <c:xMode val="edge"/>
          <c:yMode val="edge"/>
          <c:x val="0.205734927811685"/>
          <c:y val="0.201229898436608"/>
          <c:w val="0.632955648160173"/>
          <c:h val="0.798770101563392"/>
        </c:manualLayout>
      </c:layout>
      <c:pie3DChart>
        <c:varyColors val="1"/>
        <c:ser>
          <c:idx val="0"/>
          <c:order val="0"/>
          <c:dPt>
            <c:idx val="0"/>
            <c:spPr>
              <a:solidFill>
                <a:schemeClr val="accent2">
                  <a:lumMod val="60000"/>
                  <a:lumOff val="40000"/>
                </a:schemeClr>
              </a:solidFill>
            </c:spPr>
          </c:dPt>
          <c:dPt>
            <c:idx val="1"/>
            <c:spPr>
              <a:solidFill>
                <a:schemeClr val="accent1">
                  <a:lumMod val="40000"/>
                  <a:lumOff val="60000"/>
                </a:schemeClr>
              </a:solidFill>
            </c:spPr>
          </c:dPt>
          <c:dPt>
            <c:idx val="2"/>
            <c:spPr>
              <a:solidFill>
                <a:schemeClr val="accent3">
                  <a:lumMod val="60000"/>
                  <a:lumOff val="40000"/>
                </a:schemeClr>
              </a:solidFill>
            </c:spPr>
          </c:dPt>
          <c:dPt>
            <c:idx val="3"/>
            <c:spPr>
              <a:solidFill>
                <a:schemeClr val="bg1">
                  <a:lumMod val="85000"/>
                </a:schemeClr>
              </a:solidFill>
            </c:spPr>
          </c:dPt>
          <c:dPt>
            <c:idx val="4"/>
            <c:spPr>
              <a:solidFill>
                <a:schemeClr val="accent4">
                  <a:lumMod val="60000"/>
                  <a:lumOff val="40000"/>
                </a:schemeClr>
              </a:solidFill>
            </c:spPr>
          </c:dPt>
          <c:dPt>
            <c:idx val="5"/>
            <c:spPr>
              <a:solidFill>
                <a:schemeClr val="accent5">
                  <a:lumMod val="60000"/>
                  <a:lumOff val="40000"/>
                </a:schemeClr>
              </a:solidFill>
            </c:spPr>
          </c:dPt>
          <c:dPt>
            <c:idx val="6"/>
            <c:spPr>
              <a:solidFill>
                <a:schemeClr val="accent1">
                  <a:lumMod val="40000"/>
                  <a:lumOff val="60000"/>
                </a:schemeClr>
              </a:solidFill>
            </c:spPr>
          </c:dPt>
          <c:dPt>
            <c:idx val="7"/>
            <c:spPr>
              <a:solidFill>
                <a:schemeClr val="accent5">
                  <a:lumMod val="60000"/>
                  <a:lumOff val="40000"/>
                </a:schemeClr>
              </a:solidFill>
            </c:spPr>
          </c:dPt>
          <c:dLbls>
            <c:dLbl>
              <c:idx val="0"/>
              <c:layout>
                <c:manualLayout>
                  <c:x val="-0.0980322605305405"/>
                  <c:y val="0.120351588299487"/>
                </c:manualLayout>
              </c:layout>
              <c:numFmt formatCode="#,##0" sourceLinked="0"/>
              <c:spPr/>
              <c:txPr>
                <a:bodyPr/>
                <a:lstStyle/>
                <a:p>
                  <a:pPr>
                    <a:defRPr sz="1400" b="0" i="0">
                      <a:solidFill>
                        <a:schemeClr val="tx1"/>
                      </a:solidFill>
                      <a:latin typeface="Arial"/>
                      <a:cs typeface="Arial"/>
                    </a:defRPr>
                  </a:pPr>
                  <a:endParaRPr lang="en-US"/>
                </a:p>
              </c:txPr>
              <c:showVal val="1"/>
              <c:showCatName val="1"/>
              <c:separator>
</c:separator>
            </c:dLbl>
            <c:dLbl>
              <c:idx val="1"/>
              <c:layout>
                <c:manualLayout>
                  <c:x val="0.0605456326954633"/>
                  <c:y val="-0.0201562022138537"/>
                </c:manualLayout>
              </c:layout>
              <c:showVal val="1"/>
              <c:showCatName val="1"/>
              <c:separator>
</c:separator>
            </c:dLbl>
            <c:dLbl>
              <c:idx val="2"/>
              <c:layout>
                <c:manualLayout>
                  <c:x val="-0.118264021608949"/>
                  <c:y val="-0.261638776894113"/>
                </c:manualLayout>
              </c:layout>
              <c:numFmt formatCode="#,##0" sourceLinked="0"/>
              <c:spPr/>
              <c:txPr>
                <a:bodyPr/>
                <a:lstStyle/>
                <a:p>
                  <a:pPr>
                    <a:defRPr sz="1400" b="0" i="0">
                      <a:solidFill>
                        <a:schemeClr val="tx1"/>
                      </a:solidFill>
                      <a:latin typeface="Arial"/>
                      <a:cs typeface="Arial"/>
                    </a:defRPr>
                  </a:pPr>
                  <a:endParaRPr lang="en-US"/>
                </a:p>
              </c:txPr>
              <c:showVal val="1"/>
              <c:showCatName val="1"/>
              <c:separator>
</c:separator>
            </c:dLbl>
            <c:dLbl>
              <c:idx val="3"/>
              <c:layout>
                <c:manualLayout>
                  <c:x val="0.138637216824659"/>
                  <c:y val="0.0621692114572635"/>
                </c:manualLayout>
              </c:layout>
              <c:numFmt formatCode="#,##0" sourceLinked="0"/>
              <c:spPr/>
              <c:txPr>
                <a:bodyPr/>
                <a:lstStyle/>
                <a:p>
                  <a:pPr>
                    <a:defRPr sz="1400" b="0" i="0">
                      <a:solidFill>
                        <a:schemeClr val="tx1"/>
                      </a:solidFill>
                      <a:latin typeface="Arial"/>
                      <a:cs typeface="Arial"/>
                    </a:defRPr>
                  </a:pPr>
                  <a:endParaRPr lang="en-US"/>
                </a:p>
              </c:txPr>
              <c:showVal val="1"/>
              <c:showCatName val="1"/>
              <c:separator>
</c:separator>
            </c:dLbl>
            <c:dLbl>
              <c:idx val="4"/>
              <c:layout>
                <c:manualLayout>
                  <c:x val="-0.0903656045992752"/>
                  <c:y val="0.0225469816272966"/>
                </c:manualLayout>
              </c:layout>
              <c:showVal val="1"/>
              <c:showCatName val="1"/>
              <c:separator>
</c:separator>
            </c:dLbl>
            <c:dLbl>
              <c:idx val="5"/>
              <c:layout>
                <c:manualLayout>
                  <c:x val="-0.0364110070948778"/>
                  <c:y val="-0.107994065959146"/>
                </c:manualLayout>
              </c:layout>
              <c:showVal val="1"/>
              <c:showCatName val="1"/>
              <c:separator>
</c:separator>
            </c:dLbl>
            <c:dLbl>
              <c:idx val="6"/>
              <c:layout>
                <c:manualLayout>
                  <c:x val="0.0448020871454038"/>
                  <c:y val="-0.111926965651033"/>
                </c:manualLayout>
              </c:layout>
              <c:showVal val="1"/>
              <c:showCatName val="1"/>
              <c:separator>
</c:separator>
            </c:dLbl>
            <c:dLbl>
              <c:idx val="7"/>
              <c:layout>
                <c:manualLayout>
                  <c:x val="0.104967594942686"/>
                  <c:y val="-0.122361565673856"/>
                </c:manualLayout>
              </c:layout>
              <c:showVal val="1"/>
              <c:showCatName val="1"/>
              <c:separator>
</c:separator>
            </c:dLbl>
            <c:dLbl>
              <c:idx val="8"/>
              <c:layout>
                <c:manualLayout>
                  <c:x val="0.120215443459373"/>
                  <c:y val="-0.02948031496063"/>
                </c:manualLayout>
              </c:layout>
              <c:showVal val="1"/>
              <c:showCatName val="1"/>
              <c:separator>
</c:separator>
            </c:dLbl>
            <c:numFmt formatCode="#,##0" sourceLinked="0"/>
            <c:txPr>
              <a:bodyPr/>
              <a:lstStyle/>
              <a:p>
                <a:pPr>
                  <a:defRPr sz="1400" b="0" i="0">
                    <a:solidFill>
                      <a:schemeClr val="bg1"/>
                    </a:solidFill>
                    <a:latin typeface="Arial"/>
                    <a:cs typeface="Arial"/>
                  </a:defRPr>
                </a:pPr>
                <a:endParaRPr lang="en-US"/>
              </a:p>
            </c:txPr>
            <c:showVal val="1"/>
            <c:showCatName val="1"/>
            <c:separator>
</c:separator>
            <c:showLeaderLines val="1"/>
            <c:leaderLines>
              <c:spPr>
                <a:ln>
                  <a:solidFill>
                    <a:schemeClr val="bg1"/>
                  </a:solidFill>
                </a:ln>
              </c:spPr>
            </c:leaderLines>
          </c:dLbls>
          <c:cat>
            <c:strRef>
              <c:f>Granules!$B$2:$B$10</c:f>
              <c:strCache>
                <c:ptCount val="9"/>
                <c:pt idx="0">
                  <c:v>L1 Rad/Geo</c:v>
                </c:pt>
                <c:pt idx="1">
                  <c:v>L2 Land</c:v>
                </c:pt>
                <c:pt idx="2">
                  <c:v>L3 Land</c:v>
                </c:pt>
                <c:pt idx="3">
                  <c:v>L2 Atmos</c:v>
                </c:pt>
                <c:pt idx="4">
                  <c:v>L3 Atmos</c:v>
                </c:pt>
                <c:pt idx="5">
                  <c:v>L2 Cyro</c:v>
                </c:pt>
                <c:pt idx="6">
                  <c:v>L3 Cyro</c:v>
                </c:pt>
                <c:pt idx="7">
                  <c:v>L2 Ocean</c:v>
                </c:pt>
                <c:pt idx="8">
                  <c:v>L3 Ocean</c:v>
                </c:pt>
              </c:strCache>
            </c:strRef>
          </c:cat>
          <c:val>
            <c:numRef>
              <c:f>Granules!$C$2:$C$10</c:f>
              <c:numCache>
                <c:formatCode>#,##0</c:formatCode>
                <c:ptCount val="9"/>
                <c:pt idx="0">
                  <c:v>1.3301331E7</c:v>
                </c:pt>
                <c:pt idx="1">
                  <c:v>7.170225E6</c:v>
                </c:pt>
                <c:pt idx="2">
                  <c:v>7.0522744E7</c:v>
                </c:pt>
                <c:pt idx="3">
                  <c:v>2.6186556E7</c:v>
                </c:pt>
                <c:pt idx="4">
                  <c:v>196460.0</c:v>
                </c:pt>
                <c:pt idx="5">
                  <c:v>1.20217E6</c:v>
                </c:pt>
                <c:pt idx="6">
                  <c:v>3.868695E6</c:v>
                </c:pt>
                <c:pt idx="7">
                  <c:v>1.140861E6</c:v>
                </c:pt>
                <c:pt idx="8">
                  <c:v>330384.0</c:v>
                </c:pt>
              </c:numCache>
            </c:numRef>
          </c:val>
        </c:ser>
      </c:pie3DChart>
    </c:plotArea>
    <c:plotVisOnly val="1"/>
    <c:dispBlanksAs val="zero"/>
  </c:chart>
  <c:spPr>
    <a:noFill/>
    <a:ln>
      <a:noFill/>
    </a:ln>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autoTitleDeleted val="1"/>
    <c:view3D>
      <c:rotX val="30"/>
      <c:perspective val="30"/>
    </c:view3D>
    <c:plotArea>
      <c:layout>
        <c:manualLayout>
          <c:layoutTarget val="inner"/>
          <c:xMode val="edge"/>
          <c:yMode val="edge"/>
          <c:x val="0.205734927811685"/>
          <c:y val="0.201229898436608"/>
          <c:w val="0.632955648160174"/>
          <c:h val="0.798770101563393"/>
        </c:manualLayout>
      </c:layout>
      <c:pie3DChart>
        <c:varyColors val="1"/>
        <c:ser>
          <c:idx val="0"/>
          <c:order val="0"/>
          <c:dPt>
            <c:idx val="0"/>
            <c:spPr>
              <a:solidFill>
                <a:schemeClr val="accent2">
                  <a:lumMod val="60000"/>
                  <a:lumOff val="40000"/>
                </a:schemeClr>
              </a:solidFill>
            </c:spPr>
          </c:dPt>
          <c:dPt>
            <c:idx val="1"/>
            <c:spPr>
              <a:solidFill>
                <a:schemeClr val="accent1">
                  <a:lumMod val="40000"/>
                  <a:lumOff val="60000"/>
                </a:schemeClr>
              </a:solidFill>
            </c:spPr>
          </c:dPt>
          <c:dPt>
            <c:idx val="2"/>
            <c:spPr>
              <a:solidFill>
                <a:schemeClr val="accent3">
                  <a:lumMod val="60000"/>
                  <a:lumOff val="40000"/>
                </a:schemeClr>
              </a:solidFill>
            </c:spPr>
          </c:dPt>
          <c:dPt>
            <c:idx val="3"/>
            <c:spPr>
              <a:solidFill>
                <a:schemeClr val="bg1">
                  <a:lumMod val="85000"/>
                </a:schemeClr>
              </a:solidFill>
            </c:spPr>
          </c:dPt>
          <c:dPt>
            <c:idx val="4"/>
            <c:spPr>
              <a:solidFill>
                <a:schemeClr val="accent4">
                  <a:lumMod val="60000"/>
                  <a:lumOff val="40000"/>
                </a:schemeClr>
              </a:solidFill>
            </c:spPr>
          </c:dPt>
          <c:dPt>
            <c:idx val="5"/>
            <c:spPr>
              <a:solidFill>
                <a:schemeClr val="accent5">
                  <a:lumMod val="60000"/>
                  <a:lumOff val="40000"/>
                </a:schemeClr>
              </a:solidFill>
            </c:spPr>
          </c:dPt>
          <c:dPt>
            <c:idx val="6"/>
            <c:spPr>
              <a:solidFill>
                <a:schemeClr val="accent1">
                  <a:lumMod val="40000"/>
                  <a:lumOff val="60000"/>
                </a:schemeClr>
              </a:solidFill>
            </c:spPr>
          </c:dPt>
          <c:dPt>
            <c:idx val="7"/>
            <c:spPr>
              <a:solidFill>
                <a:schemeClr val="accent5">
                  <a:lumMod val="60000"/>
                  <a:lumOff val="40000"/>
                </a:schemeClr>
              </a:solidFill>
            </c:spPr>
          </c:dPt>
          <c:dLbls>
            <c:dLbl>
              <c:idx val="0"/>
              <c:layout>
                <c:manualLayout>
                  <c:x val="-0.188654452301408"/>
                  <c:y val="-0.227274495035947"/>
                </c:manualLayout>
              </c:layout>
              <c:numFmt formatCode="#,##0" sourceLinked="0"/>
              <c:spPr/>
              <c:txPr>
                <a:bodyPr/>
                <a:lstStyle/>
                <a:p>
                  <a:pPr>
                    <a:defRPr sz="1100" b="0" i="0">
                      <a:solidFill>
                        <a:schemeClr val="tx1"/>
                      </a:solidFill>
                      <a:latin typeface="Arial"/>
                      <a:cs typeface="Arial"/>
                    </a:defRPr>
                  </a:pPr>
                  <a:endParaRPr lang="en-US"/>
                </a:p>
              </c:txPr>
              <c:showVal val="1"/>
              <c:showCatName val="1"/>
              <c:separator>
</c:separator>
            </c:dLbl>
            <c:dLbl>
              <c:idx val="1"/>
              <c:layout>
                <c:manualLayout>
                  <c:x val="-0.023412388294042"/>
                  <c:y val="-0.0874025790254479"/>
                </c:manualLayout>
              </c:layout>
              <c:showVal val="1"/>
              <c:showCatName val="1"/>
              <c:separator>
</c:separator>
            </c:dLbl>
            <c:dLbl>
              <c:idx val="2"/>
              <c:layout>
                <c:manualLayout>
                  <c:x val="0.142195550798869"/>
                  <c:y val="0.0458036389519107"/>
                </c:manualLayout>
              </c:layout>
              <c:numFmt formatCode="#,##0" sourceLinked="0"/>
              <c:spPr/>
              <c:txPr>
                <a:bodyPr/>
                <a:lstStyle/>
                <a:p>
                  <a:pPr>
                    <a:defRPr sz="1100" b="0" i="0">
                      <a:solidFill>
                        <a:schemeClr val="tx1"/>
                      </a:solidFill>
                      <a:latin typeface="Arial"/>
                      <a:cs typeface="Arial"/>
                    </a:defRPr>
                  </a:pPr>
                  <a:endParaRPr lang="en-US"/>
                </a:p>
              </c:txPr>
              <c:showVal val="1"/>
              <c:showCatName val="1"/>
              <c:separator>
</c:separator>
            </c:dLbl>
            <c:dLbl>
              <c:idx val="3"/>
              <c:layout>
                <c:manualLayout>
                  <c:x val="-0.160926354793886"/>
                  <c:y val="0.0530214867209395"/>
                </c:manualLayout>
              </c:layout>
              <c:showVal val="1"/>
              <c:showCatName val="1"/>
              <c:separator>
</c:separator>
            </c:dLbl>
            <c:dLbl>
              <c:idx val="4"/>
              <c:layout>
                <c:manualLayout>
                  <c:x val="-0.140632108486439"/>
                  <c:y val="-0.0465123003692335"/>
                </c:manualLayout>
              </c:layout>
              <c:showVal val="1"/>
              <c:showCatName val="1"/>
              <c:separator>
</c:separator>
            </c:dLbl>
            <c:dLbl>
              <c:idx val="5"/>
              <c:layout>
                <c:manualLayout>
                  <c:x val="-0.0337452927079768"/>
                  <c:y val="-0.074825333789798"/>
                </c:manualLayout>
              </c:layout>
              <c:showVal val="1"/>
              <c:showCatName val="1"/>
              <c:separator>
</c:separator>
            </c:dLbl>
            <c:dLbl>
              <c:idx val="6"/>
              <c:layout>
                <c:manualLayout>
                  <c:x val="0.0522983390194668"/>
                  <c:y val="-0.0956948990071895"/>
                </c:manualLayout>
              </c:layout>
              <c:showVal val="1"/>
              <c:showCatName val="1"/>
              <c:separator>
</c:separator>
            </c:dLbl>
            <c:dLbl>
              <c:idx val="7"/>
              <c:layout>
                <c:manualLayout>
                  <c:x val="0.149945047161459"/>
                  <c:y val="-0.073665913499943"/>
                </c:manualLayout>
              </c:layout>
              <c:showVal val="1"/>
              <c:showCatName val="1"/>
              <c:separator>
</c:separator>
            </c:dLbl>
            <c:dLbl>
              <c:idx val="8"/>
              <c:layout>
                <c:manualLayout>
                  <c:x val="0.236718516803047"/>
                  <c:y val="0.0099399439476845"/>
                </c:manualLayout>
              </c:layout>
              <c:showVal val="1"/>
              <c:showCatName val="1"/>
              <c:separator>
</c:separator>
            </c:dLbl>
            <c:numFmt formatCode="#,##0" sourceLinked="0"/>
            <c:txPr>
              <a:bodyPr/>
              <a:lstStyle/>
              <a:p>
                <a:pPr>
                  <a:defRPr sz="1100" b="0" i="0">
                    <a:solidFill>
                      <a:schemeClr val="bg1"/>
                    </a:solidFill>
                    <a:latin typeface="Arial"/>
                    <a:cs typeface="Arial"/>
                  </a:defRPr>
                </a:pPr>
                <a:endParaRPr lang="en-US"/>
              </a:p>
            </c:txPr>
            <c:showVal val="1"/>
            <c:showCatName val="1"/>
            <c:separator>
</c:separator>
            <c:showLeaderLines val="1"/>
            <c:leaderLines>
              <c:spPr>
                <a:ln>
                  <a:solidFill>
                    <a:prstClr val="white"/>
                  </a:solidFill>
                </a:ln>
              </c:spPr>
            </c:leaderLines>
          </c:dLbls>
          <c:cat>
            <c:strRef>
              <c:f>'Data users by product'!$B$2:$B$10</c:f>
              <c:strCache>
                <c:ptCount val="9"/>
                <c:pt idx="0">
                  <c:v>L1 Rad/Geo</c:v>
                </c:pt>
                <c:pt idx="1">
                  <c:v>L2 Land</c:v>
                </c:pt>
                <c:pt idx="2">
                  <c:v>L3 Land</c:v>
                </c:pt>
                <c:pt idx="3">
                  <c:v>L2 Atmos</c:v>
                </c:pt>
                <c:pt idx="4">
                  <c:v>L3 Atmos</c:v>
                </c:pt>
                <c:pt idx="5">
                  <c:v>L2 Cyro</c:v>
                </c:pt>
                <c:pt idx="6">
                  <c:v>L3 Cyro</c:v>
                </c:pt>
                <c:pt idx="7">
                  <c:v>L2 Ocean</c:v>
                </c:pt>
                <c:pt idx="8">
                  <c:v>L3 Ocean</c:v>
                </c:pt>
              </c:strCache>
            </c:strRef>
          </c:cat>
          <c:val>
            <c:numRef>
              <c:f>'Data users by product'!$C$2:$C$10</c:f>
              <c:numCache>
                <c:formatCode>#,##0</c:formatCode>
                <c:ptCount val="9"/>
                <c:pt idx="0">
                  <c:v>108811.0</c:v>
                </c:pt>
                <c:pt idx="1">
                  <c:v>670.0</c:v>
                </c:pt>
                <c:pt idx="2">
                  <c:v>24084.0</c:v>
                </c:pt>
                <c:pt idx="3">
                  <c:v>6367.0</c:v>
                </c:pt>
                <c:pt idx="4">
                  <c:v>3953.0</c:v>
                </c:pt>
                <c:pt idx="5">
                  <c:v>167.0</c:v>
                </c:pt>
                <c:pt idx="6">
                  <c:v>1621.0</c:v>
                </c:pt>
                <c:pt idx="7">
                  <c:v>1483.1193</c:v>
                </c:pt>
                <c:pt idx="8">
                  <c:v>695.2977</c:v>
                </c:pt>
              </c:numCache>
            </c:numRef>
          </c:val>
        </c:ser>
      </c:pie3DChart>
    </c:plotArea>
    <c:plotVisOnly val="1"/>
    <c:dispBlanksAs val="zero"/>
  </c:chart>
  <c:spPr>
    <a:noFill/>
    <a:ln>
      <a:noFill/>
    </a:ln>
  </c:sp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pPr>
              <a:defRPr/>
            </a:pPr>
            <a:fld id="{362E04C2-59CB-1647-97B0-E7A70F9DF0B5}" type="datetime1">
              <a:rPr lang="en-US"/>
              <a:pPr>
                <a:defRPr/>
              </a:pPr>
              <a:t>5/19/11</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pPr>
              <a:defRPr/>
            </a:pPr>
            <a:fld id="{2E9F4556-4EB5-CD42-ACD9-3EE8F7089BE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364" name="Rectangle 4"/>
          <p:cNvSpPr>
            <a:spLocks noGrp="1" noRot="1" noChangeAspect="1" noChangeArrowheads="1" noTextEdit="1"/>
          </p:cNvSpPr>
          <p:nvPr>
            <p:ph type="sldImg" idx="2"/>
          </p:nvPr>
        </p:nvSpPr>
        <p:spPr bwMode="auto">
          <a:xfrm>
            <a:off x="2857500" y="514350"/>
            <a:ext cx="3429000" cy="25717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18E4578-0447-B34D-B3C6-CBD08A20DA9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B673A1E-242E-8548-A240-05773E1D8000}"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reason for tracking PIC</a:t>
            </a:r>
            <a:r>
              <a:rPr lang="en-US" baseline="0"/>
              <a:t> is that the calcification process is effected by ocean acidification</a:t>
            </a:r>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evaluate</a:t>
            </a:r>
            <a:r>
              <a:rPr lang="en-US" baseline="0"/>
              <a:t> effect of size changes on ocean carbon uptake through modeling</a:t>
            </a:r>
          </a:p>
          <a:p>
            <a:r>
              <a:rPr lang="en-US" baseline="0"/>
              <a:t>long-term interest in impact of climate change on species change</a:t>
            </a:r>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r>
              <a:rPr lang="en-US" sz="800">
                <a:latin typeface="Times New Roman" charset="0"/>
              </a:rPr>
              <a:t>a) Climatological seasonality in phytoplankton size classes at MVCO from high temporal resolution in situ flow cytometry. Carbon budgets are determined by summing contributions of individual cells. </a:t>
            </a:r>
          </a:p>
          <a:p>
            <a:r>
              <a:rPr lang="en-US" sz="800">
                <a:latin typeface="Times New Roman" charset="0"/>
              </a:rPr>
              <a:t>b) Phytoplankton absorption (a</a:t>
            </a:r>
            <a:r>
              <a:rPr lang="en-US" sz="800" baseline="-25000">
                <a:latin typeface="Times New Roman" charset="0"/>
              </a:rPr>
              <a:t>ph</a:t>
            </a:r>
            <a:r>
              <a:rPr lang="en-US" sz="800">
                <a:latin typeface="Times New Roman" charset="0"/>
              </a:rPr>
              <a:t>) properties at MVCO from analysis of discrete samples collected during the MODIS era. </a:t>
            </a:r>
          </a:p>
        </p:txBody>
      </p:sp>
      <p:sp>
        <p:nvSpPr>
          <p:cNvPr id="31748" name="Slide Number Placeholder 3"/>
          <p:cNvSpPr>
            <a:spLocks noGrp="1"/>
          </p:cNvSpPr>
          <p:nvPr>
            <p:ph type="sldNum" sz="quarter" idx="5"/>
          </p:nvPr>
        </p:nvSpPr>
        <p:spPr>
          <a:noFill/>
        </p:spPr>
        <p:txBody>
          <a:bodyPr/>
          <a:lstStyle/>
          <a:p>
            <a:fld id="{B11DDE6C-0DA2-334F-AEB3-1C3C6BAF0BA6}" type="slidenum">
              <a:rPr lang="en-US"/>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pPr>
              <a:buFontTx/>
              <a:buChar char="-"/>
            </a:pPr>
            <a:r>
              <a:rPr lang="en-US">
                <a:latin typeface="Times New Roman" charset="0"/>
              </a:rPr>
              <a:t> Overal performance apparently improved: </a:t>
            </a:r>
          </a:p>
          <a:p>
            <a:pPr lvl="1">
              <a:buFontTx/>
              <a:buChar char="-"/>
            </a:pPr>
            <a:r>
              <a:rPr lang="en-US">
                <a:latin typeface="Times New Roman" charset="0"/>
              </a:rPr>
              <a:t> less scatterness  and higher correlation</a:t>
            </a:r>
          </a:p>
          <a:p>
            <a:pPr lvl="1">
              <a:buFontTx/>
              <a:buChar char="-"/>
            </a:pPr>
            <a:r>
              <a:rPr lang="en-US">
                <a:latin typeface="Times New Roman" charset="0"/>
              </a:rPr>
              <a:t> nlw412 improved most remarked </a:t>
            </a:r>
          </a:p>
        </p:txBody>
      </p:sp>
      <p:sp>
        <p:nvSpPr>
          <p:cNvPr id="37892" name="Slide Number Placeholder 3"/>
          <p:cNvSpPr>
            <a:spLocks noGrp="1"/>
          </p:cNvSpPr>
          <p:nvPr>
            <p:ph type="sldNum" sz="quarter" idx="5"/>
          </p:nvPr>
        </p:nvSpPr>
        <p:spPr>
          <a:noFill/>
        </p:spPr>
        <p:txBody>
          <a:bodyPr/>
          <a:lstStyle/>
          <a:p>
            <a:fld id="{6456B942-39D3-B341-86FD-BEA850D923A0}" type="slidenum">
              <a:rPr lang="en-US">
                <a:solidFill>
                  <a:prstClr val="black"/>
                </a:solidFill>
              </a:rPr>
              <a:pPr/>
              <a:t>19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a:lstStyle/>
          <a:p>
            <a:fld id="{3BDDC3BC-E6E0-174F-A853-1650EFD6CA9A}" type="slidenum">
              <a:rPr lang="en-US">
                <a:solidFill>
                  <a:prstClr val="black"/>
                </a:solidFill>
              </a:rPr>
              <a:pPr/>
              <a:t>20</a:t>
            </a:fld>
            <a:endParaRPr lang="en-US">
              <a:solidFill>
                <a:prstClr val="black"/>
              </a:solidFill>
            </a:endParaRPr>
          </a:p>
        </p:txBody>
      </p:sp>
      <p:sp>
        <p:nvSpPr>
          <p:cNvPr id="47107" name="Slide Image Placeholder 1"/>
          <p:cNvSpPr>
            <a:spLocks noGrp="1" noRot="1" noChangeAspect="1" noTextEdit="1"/>
          </p:cNvSpPr>
          <p:nvPr>
            <p:ph type="sldImg"/>
          </p:nvPr>
        </p:nvSpPr>
        <p:spPr bwMode="auto">
          <a:noFill/>
          <a:ln>
            <a:solidFill>
              <a:srgbClr val="000000"/>
            </a:solidFill>
            <a:miter lim="800000"/>
            <a:headEnd/>
            <a:tailEnd/>
          </a:ln>
        </p:spPr>
      </p:sp>
      <p:sp>
        <p:nvSpPr>
          <p:cNvPr id="4710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109" name="Slide Number Placeholder 3"/>
          <p:cNvSpPr txBox="1">
            <a:spLocks noGrp="1"/>
          </p:cNvSpPr>
          <p:nvPr/>
        </p:nvSpPr>
        <p:spPr bwMode="auto">
          <a:xfrm>
            <a:off x="5179484" y="6513910"/>
            <a:ext cx="3962400" cy="342900"/>
          </a:xfrm>
          <a:prstGeom prst="rect">
            <a:avLst/>
          </a:prstGeom>
          <a:noFill/>
          <a:ln w="9525">
            <a:noFill/>
            <a:miter lim="800000"/>
            <a:headEnd/>
            <a:tailEnd/>
          </a:ln>
        </p:spPr>
        <p:txBody>
          <a:bodyPr anchor="b">
            <a:prstTxWarp prst="textNoShape">
              <a:avLst/>
            </a:prstTxWarp>
          </a:bodyPr>
          <a:lstStyle/>
          <a:p>
            <a:pPr algn="r"/>
            <a:fld id="{FCE68D2B-5AB5-E94D-99C0-97C24ED0EA37}" type="slidenum">
              <a:rPr lang="en-US" sz="1200">
                <a:solidFill>
                  <a:prstClr val="black"/>
                </a:solidFill>
                <a:latin typeface="Calibri" charset="0"/>
              </a:rPr>
              <a:pPr algn="r"/>
              <a:t>20</a:t>
            </a:fld>
            <a:endParaRPr lang="en-US" sz="1200">
              <a:solidFill>
                <a:prstClr val="black"/>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multi-mission, common processing</a:t>
            </a:r>
            <a:r>
              <a:rPr lang="en-US" baseline="0"/>
              <a:t> using NASA software</a:t>
            </a:r>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continuing efforts torefine SST algorithm, reduce and estimate uncertainties</a:t>
            </a:r>
          </a:p>
          <a:p>
            <a:r>
              <a:rPr lang="en-US"/>
              <a:t>reprocessing expected this summer</a:t>
            </a:r>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low-level, persistent frontal boundaries,</a:t>
            </a:r>
            <a:r>
              <a:rPr lang="en-US" baseline="0"/>
              <a:t> globally distributed.  in some cases correlated with very deep sub-surface topography.  first discovered using AMSR-E data.  looking to use MODIS to increase resolution and try to understand this phenomenon</a:t>
            </a:r>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MCST option #2 using desert targets shows very similar results.</a:t>
            </a:r>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fld id="{28108F45-5B51-AE4D-B5C2-E3D9C412D7F8}" type="slidenum">
              <a:rPr lang="en-US"/>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3C5FE0-3FCB-4434-8753-F724C17B429F}" type="slidenum">
              <a:rPr lang="en-US"/>
              <a:pPr/>
              <a:t>3</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evaluation of</a:t>
            </a:r>
            <a:r>
              <a:rPr lang="en-US" baseline="0"/>
              <a:t> EDRs only</a:t>
            </a:r>
          </a:p>
          <a:p>
            <a:r>
              <a:rPr lang="en-US" baseline="0"/>
              <a:t>in support of nasa viirs ocean science team</a:t>
            </a:r>
          </a:p>
          <a:p>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B03CE3-3D87-DC46-BC01-33F5F8E0144B}" type="slidenum">
              <a:rPr lang="en-US"/>
              <a:pPr/>
              <a:t>8</a:t>
            </a:fld>
            <a:endParaRPr lang="en-US"/>
          </a:p>
        </p:txBody>
      </p:sp>
      <p:sp>
        <p:nvSpPr>
          <p:cNvPr id="38914" name="Text Box 2"/>
          <p:cNvSpPr txBox="1">
            <a:spLocks noChangeArrowheads="1"/>
          </p:cNvSpPr>
          <p:nvPr>
            <p:ph type="sldImg"/>
          </p:nvPr>
        </p:nvSpPr>
        <p:spPr bwMode="auto">
          <a:xfrm>
            <a:off x="2857500" y="514350"/>
            <a:ext cx="3427413" cy="2570163"/>
          </a:xfrm>
          <a:prstGeom prst="rect">
            <a:avLst/>
          </a:prstGeom>
          <a:solidFill>
            <a:srgbClr val="FFFFFF"/>
          </a:solidFill>
          <a:ln>
            <a:solidFill>
              <a:srgbClr val="000000"/>
            </a:solidFill>
            <a:miter lim="800000"/>
            <a:headEnd/>
            <a:tailEnd/>
          </a:ln>
        </p:spPr>
      </p:sp>
      <p:sp>
        <p:nvSpPr>
          <p:cNvPr id="38915" name="Text Box 3"/>
          <p:cNvSpPr txBox="1">
            <a:spLocks noChangeArrowheads="1"/>
          </p:cNvSpPr>
          <p:nvPr>
            <p:ph type="body" idx="1"/>
          </p:nvPr>
        </p:nvSpPr>
        <p:spPr bwMode="auto">
          <a:xfrm>
            <a:off x="1217085" y="3257550"/>
            <a:ext cx="6707716" cy="3084910"/>
          </a:xfrm>
          <a:prstGeom prst="rect">
            <a:avLst/>
          </a:prstGeom>
          <a:noFill/>
          <a:ln>
            <a:round/>
            <a:headEnd/>
            <a:tailEnd/>
          </a:ln>
        </p:spPr>
        <p:txBody>
          <a:bodyPr wrap="none" lIns="90416" tIns="45208" rIns="90416" bIns="45208" anchor="ct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BDDBD-7EB7-9F42-90F8-3D932B026B80}" type="slidenum">
              <a:rPr lang="en-US"/>
              <a:pPr/>
              <a:t>9</a:t>
            </a:fld>
            <a:endParaRPr lang="en-US"/>
          </a:p>
        </p:txBody>
      </p:sp>
      <p:sp>
        <p:nvSpPr>
          <p:cNvPr id="36866" name="Text Box 2"/>
          <p:cNvSpPr txBox="1">
            <a:spLocks noChangeArrowheads="1"/>
          </p:cNvSpPr>
          <p:nvPr>
            <p:ph type="sldImg"/>
          </p:nvPr>
        </p:nvSpPr>
        <p:spPr bwMode="auto">
          <a:xfrm>
            <a:off x="1524001" y="514350"/>
            <a:ext cx="6093884" cy="2570560"/>
          </a:xfrm>
          <a:prstGeom prst="rect">
            <a:avLst/>
          </a:prstGeom>
          <a:solidFill>
            <a:srgbClr val="FFFFFF"/>
          </a:solidFill>
          <a:ln>
            <a:solidFill>
              <a:srgbClr val="000000"/>
            </a:solidFill>
            <a:miter lim="800000"/>
            <a:headEnd/>
            <a:tailEnd/>
          </a:ln>
        </p:spPr>
      </p:sp>
      <p:sp>
        <p:nvSpPr>
          <p:cNvPr id="36867" name="Text Box 3"/>
          <p:cNvSpPr txBox="1">
            <a:spLocks noChangeArrowheads="1"/>
          </p:cNvSpPr>
          <p:nvPr>
            <p:ph type="body" idx="1"/>
          </p:nvPr>
        </p:nvSpPr>
        <p:spPr bwMode="auto">
          <a:xfrm>
            <a:off x="1217085" y="3257550"/>
            <a:ext cx="6707716" cy="3084910"/>
          </a:xfrm>
          <a:prstGeom prst="rect">
            <a:avLst/>
          </a:prstGeom>
          <a:noFill/>
          <a:ln>
            <a:round/>
            <a:headEnd/>
            <a:tailEnd/>
          </a:ln>
        </p:spPr>
        <p:txBody>
          <a:bodyPr wrap="none" lIns="90416" tIns="45208" rIns="90416" bIns="45208" anchor="ctr">
            <a:prstTxWarp prst="textNoShape">
              <a:avLst/>
            </a:prstTxWarp>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D21517-C998-E442-9557-047F6C400C58}" type="slidenum">
              <a:rPr lang="en-US"/>
              <a:pPr/>
              <a:t>10</a:t>
            </a:fld>
            <a:endParaRPr lang="en-US"/>
          </a:p>
        </p:txBody>
      </p:sp>
      <p:sp>
        <p:nvSpPr>
          <p:cNvPr id="43010" name="Text Box 2"/>
          <p:cNvSpPr txBox="1">
            <a:spLocks noChangeArrowheads="1"/>
          </p:cNvSpPr>
          <p:nvPr>
            <p:ph type="sldImg"/>
          </p:nvPr>
        </p:nvSpPr>
        <p:spPr bwMode="auto">
          <a:xfrm>
            <a:off x="1524001" y="514350"/>
            <a:ext cx="6093884" cy="2570560"/>
          </a:xfrm>
          <a:prstGeom prst="rect">
            <a:avLst/>
          </a:prstGeom>
          <a:solidFill>
            <a:srgbClr val="FFFFFF"/>
          </a:solidFill>
          <a:ln>
            <a:solidFill>
              <a:srgbClr val="000000"/>
            </a:solidFill>
            <a:miter lim="800000"/>
            <a:headEnd/>
            <a:tailEnd/>
          </a:ln>
        </p:spPr>
      </p:sp>
      <p:sp>
        <p:nvSpPr>
          <p:cNvPr id="43011" name="Text Box 3"/>
          <p:cNvSpPr txBox="1">
            <a:spLocks noChangeArrowheads="1"/>
          </p:cNvSpPr>
          <p:nvPr>
            <p:ph type="body" idx="1"/>
          </p:nvPr>
        </p:nvSpPr>
        <p:spPr bwMode="auto">
          <a:xfrm>
            <a:off x="1217085" y="3257550"/>
            <a:ext cx="6707716" cy="3084910"/>
          </a:xfrm>
          <a:prstGeom prst="rect">
            <a:avLst/>
          </a:prstGeom>
          <a:noFill/>
          <a:ln>
            <a:round/>
            <a:headEnd/>
            <a:tailEnd/>
          </a:ln>
        </p:spPr>
        <p:txBody>
          <a:bodyPr wrap="none" lIns="90416" tIns="45208" rIns="90416" bIns="45208" anchor="ctr">
            <a:prstTxWarp prst="textNoShape">
              <a:avLst/>
            </a:prstTxWarp>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561BC-534F-E747-93E4-6C78607CFEC2}" type="slidenum">
              <a:rPr lang="en-US"/>
              <a:pPr/>
              <a:t>11</a:t>
            </a:fld>
            <a:endParaRPr lang="en-US"/>
          </a:p>
        </p:txBody>
      </p:sp>
      <p:sp>
        <p:nvSpPr>
          <p:cNvPr id="40962" name="Text Box 2"/>
          <p:cNvSpPr txBox="1">
            <a:spLocks noChangeArrowheads="1"/>
          </p:cNvSpPr>
          <p:nvPr>
            <p:ph type="sldImg"/>
          </p:nvPr>
        </p:nvSpPr>
        <p:spPr bwMode="auto">
          <a:xfrm>
            <a:off x="1524001" y="514350"/>
            <a:ext cx="6093884" cy="2570560"/>
          </a:xfrm>
          <a:prstGeom prst="rect">
            <a:avLst/>
          </a:prstGeom>
          <a:solidFill>
            <a:srgbClr val="FFFFFF"/>
          </a:solidFill>
          <a:ln>
            <a:solidFill>
              <a:srgbClr val="000000"/>
            </a:solidFill>
            <a:miter lim="800000"/>
            <a:headEnd/>
            <a:tailEnd/>
          </a:ln>
        </p:spPr>
      </p:sp>
      <p:sp>
        <p:nvSpPr>
          <p:cNvPr id="40963" name="Text Box 3"/>
          <p:cNvSpPr txBox="1">
            <a:spLocks noChangeArrowheads="1"/>
          </p:cNvSpPr>
          <p:nvPr>
            <p:ph type="body" idx="1"/>
          </p:nvPr>
        </p:nvSpPr>
        <p:spPr bwMode="auto">
          <a:xfrm>
            <a:off x="1217085" y="3257550"/>
            <a:ext cx="6707716" cy="3084910"/>
          </a:xfrm>
          <a:prstGeom prst="rect">
            <a:avLst/>
          </a:prstGeom>
          <a:noFill/>
          <a:ln>
            <a:round/>
            <a:headEnd/>
            <a:tailEnd/>
          </a:ln>
        </p:spPr>
        <p:txBody>
          <a:bodyPr wrap="none" lIns="90416" tIns="45208" rIns="90416" bIns="45208" anchor="ct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opportunity to get to know the new team</a:t>
            </a:r>
          </a:p>
          <a:p>
            <a:r>
              <a:rPr lang="en-US"/>
              <a:t>algorithm maintenance, new product development, validation,</a:t>
            </a:r>
            <a:r>
              <a:rPr lang="en-US" baseline="0"/>
              <a:t> modeling, and fundamental research</a:t>
            </a:r>
          </a:p>
          <a:p>
            <a:r>
              <a:rPr lang="en-US" baseline="0"/>
              <a:t>which is a lot for 12 accepted proposals</a:t>
            </a:r>
            <a:endParaRPr lang="en-US"/>
          </a:p>
        </p:txBody>
      </p:sp>
      <p:sp>
        <p:nvSpPr>
          <p:cNvPr id="4" name="Slide Number Placeholder 3"/>
          <p:cNvSpPr>
            <a:spLocks noGrp="1"/>
          </p:cNvSpPr>
          <p:nvPr>
            <p:ph type="sldNum" sz="quarter" idx="10"/>
          </p:nvPr>
        </p:nvSpPr>
        <p:spPr/>
        <p:txBody>
          <a:bodyPr/>
          <a:lstStyle/>
          <a:p>
            <a:pPr>
              <a:defRPr/>
            </a:pPr>
            <a:fld id="{C18E4578-0447-B34D-B3C6-CBD08A20DA9B}" type="slidenum">
              <a:rPr lang="en-US"/>
              <a:pPr>
                <a:defRPr/>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8237BB-4D0D-BC45-8C1D-F818A35E9AC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31973D-0AED-B541-99FD-B2D710EBD9B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B86E6F-8310-464B-BD68-E97E72A7681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4A7C08-BB9B-274F-A80A-A0B33D9BCD1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2590800" y="6248400"/>
            <a:ext cx="3733800" cy="476250"/>
          </a:xfrm>
        </p:spPr>
        <p:txBody>
          <a:bodyPr/>
          <a:lstStyle>
            <a:lvl1pPr>
              <a:defRPr/>
            </a:lvl1pPr>
          </a:lstStyle>
          <a:p>
            <a:r>
              <a:rPr lang="en-US"/>
              <a:t>IGARSS 2009</a:t>
            </a:r>
          </a:p>
          <a:p>
            <a:r>
              <a:rPr lang="en-US"/>
              <a:t>Cape Town. July 16, 2009.</a:t>
            </a: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F91E512-64AD-4ACB-B77A-25B6E7FB250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FD8912FA-7860-654F-9905-B2576549CD32}"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9410BB97-5442-8942-B257-50D2673EED6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D7AA866A-47CB-0942-B5A3-C629078568B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4AB31699-7890-FF44-B2CC-F4E9B77D04C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DA8619F4-E8B2-BD4C-948C-370DFA9BE62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3B70EDF2-6FA8-2243-B826-EDCA8B8CE5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47C31-F332-1049-902C-47AA08111EC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D5617398-904D-9445-BD54-4FB879310E67}"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EB073F02-1F17-A34E-AB27-31362A308B73}"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042442FA-0F56-5B4F-8C84-0F41C279719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63ACA3F-3B2B-7243-81F5-19E7B33739D1}"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22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22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AC2158DC-8BBF-9D46-B6B7-01210E9BE60F}"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9AAD38D-064F-A749-9D97-814B9BB1123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2EA1F519-4A1E-D842-8523-B82563FBB040}"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en-US"/>
          </a:p>
        </p:txBody>
      </p:sp>
      <p:sp>
        <p:nvSpPr>
          <p:cNvPr id="3" name="Espace réservé de la date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fld id="{4955D9D8-1F73-3541-A5C6-C63BF8E79204}" type="slidenum">
              <a:rPr lang="en-US"/>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Blank">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fld id="{AE75FBAA-B5D8-8A44-AB08-282BD6A5CB8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F6EB7E-315E-E748-B270-13231E94C04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14400"/>
            <a:ext cx="4038600" cy="52117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4038600" cy="52117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03E82-2B91-2248-941D-B5DF73C0C45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979316D-4929-9640-93C4-B6C2B52215A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2C8FDDB-5B28-314E-8672-11810456DC4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0510D5-3D01-B947-87F4-00949A4D8F1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9A85B7-553D-7049-A116-85D53D1560C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28FF70-B679-1E4B-A7A3-E68496B86F0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 Id="rId3"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990600"/>
            <a:ext cx="8229600" cy="5135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84A359D-EB11-814C-8AE4-B5D9DE7725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txStyles>
    <p:titleStyle>
      <a:lvl1pPr algn="ctr" rtl="0" eaLnBrk="0" fontAlgn="base" hangingPunct="0">
        <a:spcBef>
          <a:spcPct val="0"/>
        </a:spcBef>
        <a:spcAft>
          <a:spcPct val="0"/>
        </a:spcAft>
        <a:defRPr sz="2800">
          <a:solidFill>
            <a:srgbClr val="084712"/>
          </a:solidFill>
          <a:latin typeface="+mj-lt"/>
          <a:ea typeface="+mj-ea"/>
          <a:cs typeface="+mj-cs"/>
        </a:defRPr>
      </a:lvl1pPr>
      <a:lvl2pPr algn="ctr" rtl="0" eaLnBrk="0" fontAlgn="base" hangingPunct="0">
        <a:spcBef>
          <a:spcPct val="0"/>
        </a:spcBef>
        <a:spcAft>
          <a:spcPct val="0"/>
        </a:spcAft>
        <a:defRPr sz="2800">
          <a:solidFill>
            <a:srgbClr val="084712"/>
          </a:solidFill>
          <a:latin typeface="Arial" charset="0"/>
          <a:ea typeface="Arial" charset="0"/>
          <a:cs typeface="Arial" charset="0"/>
        </a:defRPr>
      </a:lvl2pPr>
      <a:lvl3pPr algn="ctr" rtl="0" eaLnBrk="0" fontAlgn="base" hangingPunct="0">
        <a:spcBef>
          <a:spcPct val="0"/>
        </a:spcBef>
        <a:spcAft>
          <a:spcPct val="0"/>
        </a:spcAft>
        <a:defRPr sz="2800">
          <a:solidFill>
            <a:srgbClr val="084712"/>
          </a:solidFill>
          <a:latin typeface="Arial" charset="0"/>
          <a:ea typeface="Arial" charset="0"/>
          <a:cs typeface="Arial" charset="0"/>
        </a:defRPr>
      </a:lvl3pPr>
      <a:lvl4pPr algn="ctr" rtl="0" eaLnBrk="0" fontAlgn="base" hangingPunct="0">
        <a:spcBef>
          <a:spcPct val="0"/>
        </a:spcBef>
        <a:spcAft>
          <a:spcPct val="0"/>
        </a:spcAft>
        <a:defRPr sz="2800">
          <a:solidFill>
            <a:srgbClr val="084712"/>
          </a:solidFill>
          <a:latin typeface="Arial" charset="0"/>
          <a:ea typeface="Arial" charset="0"/>
          <a:cs typeface="Arial" charset="0"/>
        </a:defRPr>
      </a:lvl4pPr>
      <a:lvl5pPr algn="ctr" rtl="0" eaLnBrk="0" fontAlgn="base" hangingPunct="0">
        <a:spcBef>
          <a:spcPct val="0"/>
        </a:spcBef>
        <a:spcAft>
          <a:spcPct val="0"/>
        </a:spcAft>
        <a:defRPr sz="2800">
          <a:solidFill>
            <a:srgbClr val="084712"/>
          </a:solidFill>
          <a:latin typeface="Arial" charset="0"/>
          <a:ea typeface="Arial" charset="0"/>
          <a:cs typeface="Arial" charset="0"/>
        </a:defRPr>
      </a:lvl5pPr>
      <a:lvl6pPr marL="457200" algn="ctr" rtl="0" fontAlgn="base">
        <a:spcBef>
          <a:spcPct val="0"/>
        </a:spcBef>
        <a:spcAft>
          <a:spcPct val="0"/>
        </a:spcAft>
        <a:defRPr sz="2800">
          <a:solidFill>
            <a:srgbClr val="084712"/>
          </a:solidFill>
          <a:latin typeface="Arial" charset="0"/>
          <a:ea typeface="Arial" charset="0"/>
          <a:cs typeface="Arial" charset="0"/>
        </a:defRPr>
      </a:lvl6pPr>
      <a:lvl7pPr marL="914400" algn="ctr" rtl="0" fontAlgn="base">
        <a:spcBef>
          <a:spcPct val="0"/>
        </a:spcBef>
        <a:spcAft>
          <a:spcPct val="0"/>
        </a:spcAft>
        <a:defRPr sz="2800">
          <a:solidFill>
            <a:srgbClr val="084712"/>
          </a:solidFill>
          <a:latin typeface="Arial" charset="0"/>
          <a:ea typeface="Arial" charset="0"/>
          <a:cs typeface="Arial" charset="0"/>
        </a:defRPr>
      </a:lvl7pPr>
      <a:lvl8pPr marL="1371600" algn="ctr" rtl="0" fontAlgn="base">
        <a:spcBef>
          <a:spcPct val="0"/>
        </a:spcBef>
        <a:spcAft>
          <a:spcPct val="0"/>
        </a:spcAft>
        <a:defRPr sz="2800">
          <a:solidFill>
            <a:srgbClr val="084712"/>
          </a:solidFill>
          <a:latin typeface="Arial" charset="0"/>
          <a:ea typeface="Arial" charset="0"/>
          <a:cs typeface="Arial" charset="0"/>
        </a:defRPr>
      </a:lvl8pPr>
      <a:lvl9pPr marL="1828800" algn="ctr" rtl="0" fontAlgn="base">
        <a:spcBef>
          <a:spcPct val="0"/>
        </a:spcBef>
        <a:spcAft>
          <a:spcPct val="0"/>
        </a:spcAft>
        <a:defRPr sz="2800">
          <a:solidFill>
            <a:srgbClr val="08471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2000">
          <a:solidFill>
            <a:srgbClr val="084712"/>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cs typeface="+mn-cs"/>
        </a:defRPr>
      </a:lvl2pPr>
      <a:lvl3pPr marL="1143000" indent="-228600" algn="l" rtl="0" eaLnBrk="0" fontAlgn="base" hangingPunct="0">
        <a:spcBef>
          <a:spcPct val="20000"/>
        </a:spcBef>
        <a:spcAft>
          <a:spcPct val="0"/>
        </a:spcAft>
        <a:buChar char="•"/>
        <a:defRPr sz="16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400">
          <a:solidFill>
            <a:schemeClr val="tx1"/>
          </a:solidFill>
          <a:latin typeface="+mn-lt"/>
          <a:ea typeface="+mn-ea"/>
          <a:cs typeface="+mn-cs"/>
        </a:defRPr>
      </a:lvl5pPr>
      <a:lvl6pPr marL="2514600" indent="-228600" algn="l" rtl="0" fontAlgn="base">
        <a:spcBef>
          <a:spcPct val="20000"/>
        </a:spcBef>
        <a:spcAft>
          <a:spcPct val="0"/>
        </a:spcAft>
        <a:buChar char="»"/>
        <a:defRPr sz="1400">
          <a:solidFill>
            <a:schemeClr val="tx1"/>
          </a:solidFill>
          <a:latin typeface="+mn-lt"/>
          <a:ea typeface="+mn-ea"/>
          <a:cs typeface="+mn-cs"/>
        </a:defRPr>
      </a:lvl6pPr>
      <a:lvl7pPr marL="2971800" indent="-228600" algn="l" rtl="0" fontAlgn="base">
        <a:spcBef>
          <a:spcPct val="20000"/>
        </a:spcBef>
        <a:spcAft>
          <a:spcPct val="0"/>
        </a:spcAft>
        <a:buChar char="»"/>
        <a:defRPr sz="1400">
          <a:solidFill>
            <a:schemeClr val="tx1"/>
          </a:solidFill>
          <a:latin typeface="+mn-lt"/>
          <a:ea typeface="+mn-ea"/>
          <a:cs typeface="+mn-cs"/>
        </a:defRPr>
      </a:lvl7pPr>
      <a:lvl8pPr marL="3429000" indent="-228600" algn="l" rtl="0" fontAlgn="base">
        <a:spcBef>
          <a:spcPct val="20000"/>
        </a:spcBef>
        <a:spcAft>
          <a:spcPct val="0"/>
        </a:spcAft>
        <a:buChar char="»"/>
        <a:defRPr sz="1400">
          <a:solidFill>
            <a:schemeClr val="tx1"/>
          </a:solidFill>
          <a:latin typeface="+mn-lt"/>
          <a:ea typeface="+mn-ea"/>
          <a:cs typeface="+mn-cs"/>
        </a:defRPr>
      </a:lvl8pPr>
      <a:lvl9pPr marL="3886200" indent="-228600" algn="l" rtl="0" fontAlgn="base">
        <a:spcBef>
          <a:spcPct val="20000"/>
        </a:spcBef>
        <a:spcAft>
          <a:spcPct val="0"/>
        </a:spcAft>
        <a:buChar char="»"/>
        <a:defRPr sz="14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66"/>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3716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149" name="Rectangle 5"/>
          <p:cNvSpPr>
            <a:spLocks noGrp="1" noChangeArrowheads="1"/>
          </p:cNvSpPr>
          <p:nvPr>
            <p:ph type="sldNum" sz="quarter" idx="4"/>
          </p:nvPr>
        </p:nvSpPr>
        <p:spPr bwMode="auto">
          <a:xfrm>
            <a:off x="7543800" y="6245225"/>
            <a:ext cx="1143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85DBD77-21DE-0641-B5F8-9106EE48370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l" rtl="0" fontAlgn="base">
        <a:spcBef>
          <a:spcPct val="0"/>
        </a:spcBef>
        <a:spcAft>
          <a:spcPct val="0"/>
        </a:spcAft>
        <a:defRPr sz="2600">
          <a:solidFill>
            <a:schemeClr val="tx1"/>
          </a:solidFill>
          <a:latin typeface="+mj-lt"/>
          <a:ea typeface="+mj-ea"/>
          <a:cs typeface="+mj-cs"/>
        </a:defRPr>
      </a:lvl1pPr>
      <a:lvl2pPr algn="l" rtl="0" fontAlgn="base">
        <a:spcBef>
          <a:spcPct val="0"/>
        </a:spcBef>
        <a:spcAft>
          <a:spcPct val="0"/>
        </a:spcAft>
        <a:defRPr sz="2600">
          <a:solidFill>
            <a:schemeClr val="tx1"/>
          </a:solidFill>
          <a:latin typeface="Arial" charset="0"/>
        </a:defRPr>
      </a:lvl2pPr>
      <a:lvl3pPr algn="l" rtl="0" fontAlgn="base">
        <a:spcBef>
          <a:spcPct val="0"/>
        </a:spcBef>
        <a:spcAft>
          <a:spcPct val="0"/>
        </a:spcAft>
        <a:defRPr sz="2600">
          <a:solidFill>
            <a:schemeClr val="tx1"/>
          </a:solidFill>
          <a:latin typeface="Arial" charset="0"/>
        </a:defRPr>
      </a:lvl3pPr>
      <a:lvl4pPr algn="l" rtl="0" fontAlgn="base">
        <a:spcBef>
          <a:spcPct val="0"/>
        </a:spcBef>
        <a:spcAft>
          <a:spcPct val="0"/>
        </a:spcAft>
        <a:defRPr sz="2600">
          <a:solidFill>
            <a:schemeClr val="tx1"/>
          </a:solidFill>
          <a:latin typeface="Arial" charset="0"/>
        </a:defRPr>
      </a:lvl4pPr>
      <a:lvl5pPr algn="l" rtl="0" fontAlgn="base">
        <a:spcBef>
          <a:spcPct val="0"/>
        </a:spcBef>
        <a:spcAft>
          <a:spcPct val="0"/>
        </a:spcAft>
        <a:defRPr sz="2600">
          <a:solidFill>
            <a:schemeClr val="tx1"/>
          </a:solidFill>
          <a:latin typeface="Arial" charset="0"/>
        </a:defRPr>
      </a:lvl5pPr>
      <a:lvl6pPr marL="457200" algn="l" rtl="0" fontAlgn="base">
        <a:spcBef>
          <a:spcPct val="0"/>
        </a:spcBef>
        <a:spcAft>
          <a:spcPct val="0"/>
        </a:spcAft>
        <a:defRPr sz="2600">
          <a:solidFill>
            <a:schemeClr val="tx1"/>
          </a:solidFill>
          <a:latin typeface="Arial" charset="0"/>
        </a:defRPr>
      </a:lvl6pPr>
      <a:lvl7pPr marL="914400" algn="l" rtl="0" fontAlgn="base">
        <a:spcBef>
          <a:spcPct val="0"/>
        </a:spcBef>
        <a:spcAft>
          <a:spcPct val="0"/>
        </a:spcAft>
        <a:defRPr sz="2600">
          <a:solidFill>
            <a:schemeClr val="tx1"/>
          </a:solidFill>
          <a:latin typeface="Arial" charset="0"/>
        </a:defRPr>
      </a:lvl7pPr>
      <a:lvl8pPr marL="1371600" algn="l" rtl="0" fontAlgn="base">
        <a:spcBef>
          <a:spcPct val="0"/>
        </a:spcBef>
        <a:spcAft>
          <a:spcPct val="0"/>
        </a:spcAft>
        <a:defRPr sz="2600">
          <a:solidFill>
            <a:schemeClr val="tx1"/>
          </a:solidFill>
          <a:latin typeface="Arial" charset="0"/>
        </a:defRPr>
      </a:lvl8pPr>
      <a:lvl9pPr marL="1828800" algn="l" rtl="0" fontAlgn="base">
        <a:spcBef>
          <a:spcPct val="0"/>
        </a:spcBef>
        <a:spcAft>
          <a:spcPct val="0"/>
        </a:spcAft>
        <a:defRPr sz="2600">
          <a:solidFill>
            <a:schemeClr val="tx1"/>
          </a:solidFill>
          <a:latin typeface="Arial" charset="0"/>
        </a:defRPr>
      </a:lvl9pPr>
    </p:titleStyle>
    <p:bodyStyle>
      <a:lvl1pPr marL="342900" indent="-342900" algn="l" rtl="0" fontAlgn="base">
        <a:spcBef>
          <a:spcPct val="20000"/>
        </a:spcBef>
        <a:spcAft>
          <a:spcPct val="0"/>
        </a:spcAft>
        <a:buChar char="•"/>
        <a:defRPr sz="2400">
          <a:solidFill>
            <a:schemeClr val="folHlink"/>
          </a:solidFill>
          <a:latin typeface="+mn-lt"/>
          <a:ea typeface="+mn-ea"/>
          <a:cs typeface="+mn-cs"/>
        </a:defRPr>
      </a:lvl1pPr>
      <a:lvl2pPr marL="742950" indent="-285750" algn="l" rtl="0" fontAlgn="base">
        <a:spcBef>
          <a:spcPct val="20000"/>
        </a:spcBef>
        <a:spcAft>
          <a:spcPct val="0"/>
        </a:spcAft>
        <a:buFont typeface="Wingdings" charset="2"/>
        <a:buChar char="Ø"/>
        <a:defRPr sz="2000">
          <a:solidFill>
            <a:schemeClr val="hlink"/>
          </a:solidFill>
          <a:latin typeface="+mn-lt"/>
          <a:ea typeface="ＭＳ Ｐゴシック" charset="-128"/>
        </a:defRPr>
      </a:lvl2pPr>
      <a:lvl3pPr marL="1143000" indent="-228600" algn="l" rtl="0" fontAlgn="base">
        <a:spcBef>
          <a:spcPct val="20000"/>
        </a:spcBef>
        <a:spcAft>
          <a:spcPct val="0"/>
        </a:spcAft>
        <a:buChar char="•"/>
        <a:defRPr>
          <a:solidFill>
            <a:schemeClr val="hlink"/>
          </a:solidFill>
          <a:latin typeface="+mn-lt"/>
          <a:ea typeface="ＭＳ Ｐゴシック" charset="-128"/>
        </a:defRPr>
      </a:lvl3pPr>
      <a:lvl4pPr marL="1600200" indent="-228600" algn="l" rtl="0" fontAlgn="base">
        <a:spcBef>
          <a:spcPct val="20000"/>
        </a:spcBef>
        <a:spcAft>
          <a:spcPct val="0"/>
        </a:spcAft>
        <a:buChar char="–"/>
        <a:defRPr sz="1600">
          <a:solidFill>
            <a:schemeClr val="hlink"/>
          </a:solidFill>
          <a:latin typeface="+mn-lt"/>
          <a:ea typeface="ＭＳ Ｐゴシック" charset="-128"/>
        </a:defRPr>
      </a:lvl4pPr>
      <a:lvl5pPr marL="2057400" indent="-228600" algn="l" rtl="0" fontAlgn="base">
        <a:spcBef>
          <a:spcPct val="20000"/>
        </a:spcBef>
        <a:spcAft>
          <a:spcPct val="0"/>
        </a:spcAft>
        <a:buChar char="»"/>
        <a:defRPr sz="1600">
          <a:solidFill>
            <a:schemeClr val="hlink"/>
          </a:solidFill>
          <a:latin typeface="+mn-lt"/>
          <a:ea typeface="ＭＳ Ｐゴシック" charset="-128"/>
        </a:defRPr>
      </a:lvl5pPr>
      <a:lvl6pPr marL="2514600" indent="-228600" algn="l" rtl="0" fontAlgn="base">
        <a:spcBef>
          <a:spcPct val="20000"/>
        </a:spcBef>
        <a:spcAft>
          <a:spcPct val="0"/>
        </a:spcAft>
        <a:buChar char="»"/>
        <a:defRPr sz="1600">
          <a:solidFill>
            <a:schemeClr val="hlink"/>
          </a:solidFill>
          <a:latin typeface="+mn-lt"/>
          <a:ea typeface="ＭＳ Ｐゴシック" charset="-128"/>
        </a:defRPr>
      </a:lvl6pPr>
      <a:lvl7pPr marL="2971800" indent="-228600" algn="l" rtl="0" fontAlgn="base">
        <a:spcBef>
          <a:spcPct val="20000"/>
        </a:spcBef>
        <a:spcAft>
          <a:spcPct val="0"/>
        </a:spcAft>
        <a:buChar char="»"/>
        <a:defRPr sz="1600">
          <a:solidFill>
            <a:schemeClr val="hlink"/>
          </a:solidFill>
          <a:latin typeface="+mn-lt"/>
          <a:ea typeface="ＭＳ Ｐゴシック" charset="-128"/>
        </a:defRPr>
      </a:lvl7pPr>
      <a:lvl8pPr marL="3429000" indent="-228600" algn="l" rtl="0" fontAlgn="base">
        <a:spcBef>
          <a:spcPct val="20000"/>
        </a:spcBef>
        <a:spcAft>
          <a:spcPct val="0"/>
        </a:spcAft>
        <a:buChar char="»"/>
        <a:defRPr sz="1600">
          <a:solidFill>
            <a:schemeClr val="hlink"/>
          </a:solidFill>
          <a:latin typeface="+mn-lt"/>
          <a:ea typeface="ＭＳ Ｐゴシック" charset="-128"/>
        </a:defRPr>
      </a:lvl8pPr>
      <a:lvl9pPr marL="3886200" indent="-228600" algn="l" rtl="0" fontAlgn="base">
        <a:spcBef>
          <a:spcPct val="20000"/>
        </a:spcBef>
        <a:spcAft>
          <a:spcPct val="0"/>
        </a:spcAft>
        <a:buChar char="»"/>
        <a:defRPr sz="1600">
          <a:solidFill>
            <a:schemeClr val="hlink"/>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9267"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392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endParaRPr lang="en-US">
              <a:solidFill>
                <a:srgbClr val="FFFFFF"/>
              </a:solidFill>
            </a:endParaRPr>
          </a:p>
        </p:txBody>
      </p:sp>
      <p:sp>
        <p:nvSpPr>
          <p:cNvPr id="1392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endParaRPr lang="en-US">
              <a:solidFill>
                <a:srgbClr val="FFFFFF"/>
              </a:solidFill>
            </a:endParaRPr>
          </a:p>
        </p:txBody>
      </p:sp>
      <p:sp>
        <p:nvSpPr>
          <p:cNvPr id="1392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B4432DEC-BF5E-514E-B597-5354B02407A1}" type="slidenum">
              <a:rPr lang="en-US">
                <a:solidFill>
                  <a:srgbClr val="FFFFFF"/>
                </a:solidFill>
              </a:rPr>
              <a:pPr/>
              <a:t>‹#›</a:t>
            </a:fld>
            <a:endParaRPr lang="en-US">
              <a:solidFill>
                <a:srgbClr val="FFFFFF"/>
              </a:solidFill>
            </a:endParaRPr>
          </a:p>
        </p:txBody>
      </p:sp>
    </p:spTree>
  </p:cSld>
  <p:clrMap bg1="dk2" tx1="lt1" bg2="dk1" tx2="lt2" accent1="accent1" accent2="accent2" accent3="accent3" accent4="accent4" accent5="accent5" accent6="accent6" hlink="hlink" folHlink="folHlink"/>
  <p:sldLayoutIdLst>
    <p:sldLayoutId id="2147483675"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n-ea"/>
                <a:cs typeface="Arial" charset="0"/>
              </a:defRPr>
            </a:lvl1pPr>
          </a:lstStyle>
          <a:p>
            <a:pPr>
              <a:defRPr/>
            </a:pPr>
            <a:endParaRPr lang="en-US">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18EBE90-DEA2-3747-ADFC-91A5C042378F}" type="slidenum">
              <a:rPr lang="en-US"/>
              <a:pPr/>
              <a:t>‹#›</a:t>
            </a:fld>
            <a:endParaRPr lang="en-US"/>
          </a:p>
        </p:txBody>
      </p:sp>
      <p:cxnSp>
        <p:nvCxnSpPr>
          <p:cNvPr id="7" name="Connecteur droit 6"/>
          <p:cNvCxnSpPr/>
          <p:nvPr userDrawn="1"/>
        </p:nvCxnSpPr>
        <p:spPr>
          <a:xfrm rot="5400000" flipH="1" flipV="1">
            <a:off x="-3275806"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rot="5400000">
            <a:off x="-3201194"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a:off x="0" y="533400"/>
            <a:ext cx="9144000" cy="1588"/>
          </a:xfrm>
          <a:prstGeom prst="line">
            <a:avLst/>
          </a:prstGeom>
          <a:ln w="5715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7"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n-ea"/>
                <a:cs typeface="Arial" charset="0"/>
              </a:defRPr>
            </a:lvl1pPr>
          </a:lstStyle>
          <a:p>
            <a:pPr>
              <a:defRPr/>
            </a:pPr>
            <a:endParaRPr lang="en-US">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18EBE90-DEA2-3747-ADFC-91A5C042378F}" type="slidenum">
              <a:rPr lang="en-US"/>
              <a:pPr/>
              <a:t>‹#›</a:t>
            </a:fld>
            <a:endParaRPr lang="en-US"/>
          </a:p>
        </p:txBody>
      </p:sp>
      <p:cxnSp>
        <p:nvCxnSpPr>
          <p:cNvPr id="7" name="Connecteur droit 6"/>
          <p:cNvCxnSpPr/>
          <p:nvPr userDrawn="1"/>
        </p:nvCxnSpPr>
        <p:spPr>
          <a:xfrm rot="5400000" flipH="1" flipV="1">
            <a:off x="-3275806"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rot="5400000">
            <a:off x="-3201194"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a:off x="0" y="533400"/>
            <a:ext cx="9144000" cy="1588"/>
          </a:xfrm>
          <a:prstGeom prst="line">
            <a:avLst/>
          </a:prstGeom>
          <a:ln w="5715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9"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mn-ea"/>
                <a:cs typeface="Arial" charset="0"/>
              </a:defRPr>
            </a:lvl1pPr>
          </a:lstStyle>
          <a:p>
            <a:pPr>
              <a:defRPr/>
            </a:pPr>
            <a:endParaRPr lang="en-US">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mn-ea"/>
                <a:cs typeface="Arial" charset="0"/>
              </a:defRPr>
            </a:lvl1pPr>
          </a:lstStyle>
          <a:p>
            <a:pPr>
              <a:defRPr/>
            </a:pPr>
            <a:r>
              <a:rPr lang="en-US">
                <a:solidFill>
                  <a:prstClr val="black">
                    <a:tint val="75000"/>
                  </a:prstClr>
                </a:solidFill>
              </a:rPr>
              <a:t>MODIS 2011, Science Team Meeting</a:t>
            </a:r>
            <a:endParaRPr lang="en-US" dirty="0">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18EBE90-DEA2-3747-ADFC-91A5C042378F}" type="slidenum">
              <a:rPr lang="en-US"/>
              <a:pPr/>
              <a:t>‹#›</a:t>
            </a:fld>
            <a:endParaRPr lang="en-US"/>
          </a:p>
        </p:txBody>
      </p:sp>
      <p:cxnSp>
        <p:nvCxnSpPr>
          <p:cNvPr id="7" name="Connecteur droit 6"/>
          <p:cNvCxnSpPr/>
          <p:nvPr userDrawn="1"/>
        </p:nvCxnSpPr>
        <p:spPr>
          <a:xfrm rot="5400000" flipH="1" flipV="1">
            <a:off x="-3275806"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userDrawn="1"/>
        </p:nvCxnSpPr>
        <p:spPr>
          <a:xfrm rot="5400000">
            <a:off x="-3201194" y="3429000"/>
            <a:ext cx="6858000" cy="1588"/>
          </a:xfrm>
          <a:prstGeom prst="line">
            <a:avLst/>
          </a:prstGeom>
          <a:ln w="3810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prstDash val="solid"/>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userDrawn="1"/>
        </p:nvCxnSpPr>
        <p:spPr>
          <a:xfrm>
            <a:off x="0" y="533400"/>
            <a:ext cx="9144000" cy="1588"/>
          </a:xfrm>
          <a:prstGeom prst="line">
            <a:avLst/>
          </a:prstGeom>
          <a:ln w="57150" cmpd="sng">
            <a:gradFill flip="none" rotWithShape="1">
              <a:gsLst>
                <a:gs pos="0">
                  <a:schemeClr val="tx1"/>
                </a:gs>
                <a:gs pos="50000">
                  <a:schemeClr val="accent1">
                    <a:shade val="67500"/>
                    <a:satMod val="115000"/>
                  </a:schemeClr>
                </a:gs>
                <a:gs pos="100000">
                  <a:schemeClr val="accent1">
                    <a:shade val="100000"/>
                    <a:satMod val="115000"/>
                  </a:schemeClr>
                </a:gs>
              </a:gsLst>
              <a:lin ang="270000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1"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embeddings/Microsoft_Equation1.bin"/></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df"/><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df"/><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5.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chart" Target="../charts/chart1.xml"/><Relationship Id="rId5" Type="http://schemas.openxmlformats.org/officeDocument/2006/relationships/chart" Target="../charts/chart2.xml"/><Relationship Id="rId6"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3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36.png"/><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8.gif"/><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jpe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7"/>
          <p:cNvSpPr>
            <a:spLocks noChangeArrowheads="1"/>
          </p:cNvSpPr>
          <p:nvPr/>
        </p:nvSpPr>
        <p:spPr bwMode="auto">
          <a:xfrm>
            <a:off x="304800" y="304800"/>
            <a:ext cx="8534400" cy="6172200"/>
          </a:xfrm>
          <a:prstGeom prst="rect">
            <a:avLst/>
          </a:prstGeom>
          <a:noFill/>
          <a:ln w="19050">
            <a:solidFill>
              <a:srgbClr val="084712"/>
            </a:solidFill>
            <a:miter lim="800000"/>
            <a:headEnd/>
            <a:tailEnd/>
          </a:ln>
        </p:spPr>
        <p:txBody>
          <a:bodyPr wrap="none" anchor="ctr">
            <a:prstTxWarp prst="textNoShape">
              <a:avLst/>
            </a:prstTxWarp>
          </a:bodyPr>
          <a:lstStyle/>
          <a:p>
            <a:endParaRPr lang="en-US"/>
          </a:p>
        </p:txBody>
      </p:sp>
      <p:sp>
        <p:nvSpPr>
          <p:cNvPr id="16387" name="Rectangle 4"/>
          <p:cNvSpPr>
            <a:spLocks noChangeArrowheads="1"/>
          </p:cNvSpPr>
          <p:nvPr/>
        </p:nvSpPr>
        <p:spPr bwMode="auto">
          <a:xfrm>
            <a:off x="685800" y="533400"/>
            <a:ext cx="7772400" cy="2057400"/>
          </a:xfrm>
          <a:prstGeom prst="rect">
            <a:avLst/>
          </a:prstGeom>
          <a:noFill/>
          <a:ln w="9525">
            <a:noFill/>
            <a:miter lim="800000"/>
            <a:headEnd/>
            <a:tailEnd/>
          </a:ln>
        </p:spPr>
        <p:txBody>
          <a:bodyPr anchor="ctr">
            <a:prstTxWarp prst="textNoShape">
              <a:avLst/>
            </a:prstTxWarp>
          </a:bodyPr>
          <a:lstStyle/>
          <a:p>
            <a:pPr algn="ctr"/>
            <a:r>
              <a:rPr lang="en-US" sz="4000">
                <a:solidFill>
                  <a:srgbClr val="084712"/>
                </a:solidFill>
              </a:rPr>
              <a:t>Summary of Ocean Break-out</a:t>
            </a:r>
          </a:p>
        </p:txBody>
      </p:sp>
      <p:sp>
        <p:nvSpPr>
          <p:cNvPr id="16388" name="Text Box 6"/>
          <p:cNvSpPr txBox="1">
            <a:spLocks noChangeArrowheads="1"/>
          </p:cNvSpPr>
          <p:nvPr/>
        </p:nvSpPr>
        <p:spPr bwMode="auto">
          <a:xfrm>
            <a:off x="4267200" y="5715000"/>
            <a:ext cx="4191000" cy="677108"/>
          </a:xfrm>
          <a:prstGeom prst="rect">
            <a:avLst/>
          </a:prstGeom>
          <a:solidFill>
            <a:schemeClr val="bg1"/>
          </a:solidFill>
          <a:ln w="9525">
            <a:noFill/>
            <a:miter lim="800000"/>
            <a:headEnd/>
            <a:tailEnd/>
          </a:ln>
        </p:spPr>
        <p:txBody>
          <a:bodyPr>
            <a:prstTxWarp prst="textNoShape">
              <a:avLst/>
            </a:prstTxWarp>
            <a:spAutoFit/>
          </a:bodyPr>
          <a:lstStyle/>
          <a:p>
            <a:pPr algn="ctr">
              <a:spcBef>
                <a:spcPct val="50000"/>
              </a:spcBef>
            </a:pPr>
            <a:r>
              <a:rPr lang="en-US"/>
              <a:t>MODIS Science Team Meeting</a:t>
            </a:r>
          </a:p>
          <a:p>
            <a:pPr algn="ctr">
              <a:spcBef>
                <a:spcPct val="50000"/>
              </a:spcBef>
            </a:pPr>
            <a:r>
              <a:rPr lang="en-US" sz="1400"/>
              <a:t>20 May 2011, College Park, MD</a:t>
            </a:r>
          </a:p>
        </p:txBody>
      </p:sp>
      <p:sp>
        <p:nvSpPr>
          <p:cNvPr id="16389" name="TextBox 6"/>
          <p:cNvSpPr txBox="1">
            <a:spLocks noChangeArrowheads="1"/>
          </p:cNvSpPr>
          <p:nvPr/>
        </p:nvSpPr>
        <p:spPr bwMode="auto">
          <a:xfrm>
            <a:off x="3854372" y="3048000"/>
            <a:ext cx="4867864" cy="1569660"/>
          </a:xfrm>
          <a:prstGeom prst="rect">
            <a:avLst/>
          </a:prstGeom>
          <a:noFill/>
          <a:ln w="9525">
            <a:noFill/>
            <a:miter lim="800000"/>
            <a:headEnd/>
            <a:tailEnd/>
          </a:ln>
        </p:spPr>
        <p:txBody>
          <a:bodyPr wrap="none">
            <a:prstTxWarp prst="textNoShape">
              <a:avLst/>
            </a:prstTxWarp>
            <a:spAutoFit/>
          </a:bodyPr>
          <a:lstStyle/>
          <a:p>
            <a:pPr algn="ctr">
              <a:spcAft>
                <a:spcPts val="1200"/>
              </a:spcAft>
            </a:pPr>
            <a:r>
              <a:rPr lang="en-US" sz="2800"/>
              <a:t>Bryan Franz</a:t>
            </a:r>
          </a:p>
          <a:p>
            <a:pPr algn="ctr">
              <a:spcAft>
                <a:spcPts val="1200"/>
              </a:spcAft>
            </a:pPr>
            <a:r>
              <a:rPr lang="en-US" sz="2000"/>
              <a:t>and the</a:t>
            </a:r>
          </a:p>
          <a:p>
            <a:pPr algn="ctr"/>
            <a:r>
              <a:rPr lang="en-US" sz="2800"/>
              <a:t>MODIS Ocean Science Team</a:t>
            </a:r>
          </a:p>
        </p:txBody>
      </p:sp>
      <p:pic>
        <p:nvPicPr>
          <p:cNvPr id="16390" name="Picture 5" descr="seawifs_globe_weta.icon.png"/>
          <p:cNvPicPr>
            <a:picLocks noChangeAspect="1"/>
          </p:cNvPicPr>
          <p:nvPr/>
        </p:nvPicPr>
        <p:blipFill>
          <a:blip r:embed="rId3"/>
          <a:srcRect/>
          <a:stretch>
            <a:fillRect/>
          </a:stretch>
        </p:blipFill>
        <p:spPr bwMode="auto">
          <a:xfrm>
            <a:off x="304800" y="3352800"/>
            <a:ext cx="3530600" cy="3124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071563" y="228600"/>
            <a:ext cx="7092950" cy="685800"/>
          </a:xfrm>
          <a:prstGeom prst="rect">
            <a:avLst/>
          </a:prstGeom>
          <a:noFill/>
          <a:ln w="9525">
            <a:noFill/>
            <a:round/>
            <a:headEnd/>
            <a:tailEnd/>
          </a:ln>
          <a:effectLst/>
        </p:spPr>
        <p:txBody>
          <a:bodyPr anchor="ctr">
            <a:prstTxWarp prst="textNoShape">
              <a:avLst/>
            </a:prstTxWarp>
          </a:bodyP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chemeClr val="accent2"/>
                </a:solidFill>
                <a:ea typeface="WenQuanYi Micro Hei" charset="0"/>
                <a:cs typeface="WenQuanYi Micro Hei" charset="0"/>
              </a:rPr>
              <a:t>VIIRS DATA SIMULATOR</a:t>
            </a:r>
          </a:p>
        </p:txBody>
      </p:sp>
      <p:sp>
        <p:nvSpPr>
          <p:cNvPr id="41987" name="Text Box 3"/>
          <p:cNvSpPr txBox="1">
            <a:spLocks noChangeArrowheads="1"/>
          </p:cNvSpPr>
          <p:nvPr/>
        </p:nvSpPr>
        <p:spPr bwMode="auto">
          <a:xfrm>
            <a:off x="485775" y="1089025"/>
            <a:ext cx="8110538" cy="5137150"/>
          </a:xfrm>
          <a:prstGeom prst="rect">
            <a:avLst/>
          </a:prstGeom>
          <a:noFill/>
          <a:ln w="9525">
            <a:noFill/>
            <a:miter lim="800000"/>
            <a:headEnd/>
            <a:tailEnd/>
          </a:ln>
        </p:spPr>
        <p:txBody>
          <a:bodyPr>
            <a:prstTxWarp prst="textNoShape">
              <a:avLst/>
            </a:prstTxWarp>
            <a:spAutoFit/>
          </a:bodyPr>
          <a:lstStyle/>
          <a:p>
            <a:pPr marL="233363" indent="-233363">
              <a:lnSpc>
                <a:spcPct val="90000"/>
              </a:lnSpc>
            </a:pPr>
            <a:r>
              <a:rPr lang="en-US" sz="1600" b="0">
                <a:solidFill>
                  <a:srgbClr val="000000"/>
                </a:solidFill>
                <a:latin typeface="Times New Roman" charset="0"/>
                <a:ea typeface="Lucida Grande" charset="0"/>
                <a:cs typeface="Lucida Grande" charset="0"/>
              </a:rPr>
              <a:t>▶ </a:t>
            </a:r>
            <a:r>
              <a:rPr lang="en-US" sz="2200">
                <a:latin typeface="Times New Roman" charset="0"/>
              </a:rPr>
              <a:t>Based on MODIS Aqua L3:</a:t>
            </a:r>
          </a:p>
          <a:p>
            <a:pPr lvl="1">
              <a:lnSpc>
                <a:spcPct val="90000"/>
              </a:lnSpc>
              <a:buClr>
                <a:srgbClr val="A90127"/>
              </a:buClr>
              <a:buSzPct val="50000"/>
              <a:buFont typeface="Wingdings 3" charset="2"/>
              <a:buChar char="u"/>
            </a:pPr>
            <a:r>
              <a:rPr lang="en-US" sz="2200" b="0">
                <a:latin typeface="Times New Roman" charset="0"/>
              </a:rPr>
              <a:t> L3 provides global surface fields.</a:t>
            </a:r>
          </a:p>
          <a:p>
            <a:pPr lvl="1">
              <a:lnSpc>
                <a:spcPct val="90000"/>
              </a:lnSpc>
              <a:buClr>
                <a:srgbClr val="A90127"/>
              </a:buClr>
              <a:buSzPct val="50000"/>
              <a:buFont typeface="Wingdings 3" charset="2"/>
              <a:buChar char="u"/>
            </a:pPr>
            <a:r>
              <a:rPr lang="en-US" sz="2200" b="0">
                <a:latin typeface="Times New Roman" charset="0"/>
              </a:rPr>
              <a:t> VIIRS viewing geometry, w/ aggregation and bow-tie deletion.</a:t>
            </a:r>
          </a:p>
          <a:p>
            <a:pPr lvl="1">
              <a:lnSpc>
                <a:spcPct val="90000"/>
              </a:lnSpc>
              <a:buClr>
                <a:srgbClr val="A90127"/>
              </a:buClr>
              <a:buSzPct val="50000"/>
              <a:buFont typeface="Wingdings 3" charset="2"/>
              <a:buChar char="u"/>
            </a:pPr>
            <a:r>
              <a:rPr lang="en-US" sz="2200" b="0">
                <a:latin typeface="Times New Roman" charset="0"/>
              </a:rPr>
              <a:t> l2gen atmospheric RT modeling provides TOA radiances.</a:t>
            </a:r>
          </a:p>
          <a:p>
            <a:pPr lvl="1">
              <a:lnSpc>
                <a:spcPct val="90000"/>
              </a:lnSpc>
              <a:buClr>
                <a:srgbClr val="A90127"/>
              </a:buClr>
              <a:buSzPct val="50000"/>
              <a:buFont typeface="Wingdings 3" charset="2"/>
              <a:buChar char="u"/>
            </a:pPr>
            <a:r>
              <a:rPr lang="en-US" sz="2200" b="0">
                <a:latin typeface="Times New Roman" charset="0"/>
              </a:rPr>
              <a:t> VIIRS response and artifacts applied (see below).</a:t>
            </a:r>
          </a:p>
          <a:p>
            <a:pPr lvl="1">
              <a:lnSpc>
                <a:spcPct val="90000"/>
              </a:lnSpc>
              <a:buClr>
                <a:srgbClr val="A90127"/>
              </a:buClr>
              <a:buSzPct val="50000"/>
              <a:buFont typeface="Wingdings 3" charset="2"/>
              <a:buChar char="u"/>
            </a:pPr>
            <a:r>
              <a:rPr lang="en-US" sz="2200" b="0">
                <a:latin typeface="Times New Roman" charset="0"/>
              </a:rPr>
              <a:t> Includes clouds and land radiances as well as ocean.</a:t>
            </a:r>
          </a:p>
          <a:p>
            <a:pPr lvl="1">
              <a:lnSpc>
                <a:spcPct val="90000"/>
              </a:lnSpc>
              <a:buClr>
                <a:srgbClr val="A90127"/>
              </a:buClr>
              <a:buSzPct val="50000"/>
              <a:buFont typeface="Wingdings 3" charset="2"/>
              <a:buChar char="u"/>
            </a:pPr>
            <a:r>
              <a:rPr lang="en-US" sz="2200" b="0">
                <a:latin typeface="Times New Roman" charset="0"/>
              </a:rPr>
              <a:t> NASA algorithms used to produce “L2” VIIRS products.</a:t>
            </a:r>
            <a:endParaRPr lang="en-US" sz="2200">
              <a:latin typeface="Times New Roman" charset="0"/>
            </a:endParaRPr>
          </a:p>
          <a:p>
            <a:pPr marL="233363" indent="-233363">
              <a:lnSpc>
                <a:spcPct val="90000"/>
              </a:lnSpc>
            </a:pPr>
            <a:endParaRPr lang="en-US" sz="800">
              <a:latin typeface="Times New Roman" charset="0"/>
            </a:endParaRPr>
          </a:p>
          <a:p>
            <a:pPr marL="233363" indent="-233363">
              <a:lnSpc>
                <a:spcPct val="90000"/>
              </a:lnSpc>
            </a:pPr>
            <a:r>
              <a:rPr lang="en-US" sz="1600" b="0">
                <a:solidFill>
                  <a:srgbClr val="000000"/>
                </a:solidFill>
                <a:latin typeface="Times New Roman" charset="0"/>
                <a:ea typeface="Lucida Grande" charset="0"/>
                <a:cs typeface="Lucida Grande" charset="0"/>
              </a:rPr>
              <a:t>▶ </a:t>
            </a:r>
            <a:r>
              <a:rPr lang="en-US" sz="2200">
                <a:latin typeface="Times New Roman" charset="0"/>
              </a:rPr>
              <a:t>Sensor artifacts currently included:</a:t>
            </a:r>
          </a:p>
          <a:p>
            <a:pPr lvl="1">
              <a:lnSpc>
                <a:spcPct val="90000"/>
              </a:lnSpc>
              <a:buClr>
                <a:srgbClr val="A90127"/>
              </a:buClr>
              <a:buSzPct val="50000"/>
              <a:buFont typeface="Wingdings 3" charset="2"/>
              <a:buChar char="u"/>
            </a:pPr>
            <a:r>
              <a:rPr lang="en-US" sz="2200" b="0">
                <a:latin typeface="Times New Roman" charset="0"/>
              </a:rPr>
              <a:t> Spectral effects of optical crosstalk.</a:t>
            </a:r>
          </a:p>
          <a:p>
            <a:pPr lvl="1">
              <a:lnSpc>
                <a:spcPct val="90000"/>
              </a:lnSpc>
              <a:buClr>
                <a:srgbClr val="A90127"/>
              </a:buClr>
              <a:buSzPct val="50000"/>
              <a:buFont typeface="Wingdings 3" charset="2"/>
              <a:buChar char="u"/>
            </a:pPr>
            <a:r>
              <a:rPr lang="en-US" sz="2200" b="0">
                <a:latin typeface="Times New Roman" charset="0"/>
              </a:rPr>
              <a:t> Spectral/spatial effects of electronic crosstalk.</a:t>
            </a:r>
          </a:p>
          <a:p>
            <a:pPr lvl="1">
              <a:lnSpc>
                <a:spcPct val="90000"/>
              </a:lnSpc>
              <a:buClr>
                <a:srgbClr val="A90127"/>
              </a:buClr>
              <a:buSzPct val="50000"/>
              <a:buFont typeface="Wingdings 3" charset="2"/>
              <a:buChar char="u"/>
            </a:pPr>
            <a:r>
              <a:rPr lang="en-US" sz="2200" b="0">
                <a:latin typeface="Times New Roman" charset="0"/>
              </a:rPr>
              <a:t> VIIRS RSR, w/ OOB.</a:t>
            </a:r>
          </a:p>
          <a:p>
            <a:pPr lvl="1">
              <a:lnSpc>
                <a:spcPct val="90000"/>
              </a:lnSpc>
              <a:buClr>
                <a:srgbClr val="A90127"/>
              </a:buClr>
              <a:buSzPct val="50000"/>
              <a:buFont typeface="Wingdings 3" charset="2"/>
              <a:buChar char="u"/>
            </a:pPr>
            <a:r>
              <a:rPr lang="en-US" sz="2200" b="0">
                <a:latin typeface="Times New Roman" charset="0"/>
              </a:rPr>
              <a:t> VIIRS polarization response.</a:t>
            </a:r>
          </a:p>
          <a:p>
            <a:pPr lvl="1">
              <a:lnSpc>
                <a:spcPct val="90000"/>
              </a:lnSpc>
              <a:buClr>
                <a:srgbClr val="A90127"/>
              </a:buClr>
              <a:buSzPct val="50000"/>
              <a:buFont typeface="Wingdings 3" charset="2"/>
              <a:buChar char="u"/>
            </a:pPr>
            <a:r>
              <a:rPr lang="en-US" sz="2200" b="0">
                <a:latin typeface="Times New Roman" charset="0"/>
              </a:rPr>
              <a:t> VIIRS RVS.</a:t>
            </a:r>
            <a:endParaRPr lang="en-US" sz="2200" b="0">
              <a:solidFill>
                <a:srgbClr val="000000"/>
              </a:solidFill>
              <a:latin typeface="Times New Roman" charset="0"/>
              <a:ea typeface="Lucida Grande" charset="0"/>
              <a:cs typeface="Lucida Grande" charset="0"/>
            </a:endParaRPr>
          </a:p>
          <a:p>
            <a:pPr marL="233363" indent="-233363">
              <a:lnSpc>
                <a:spcPct val="90000"/>
              </a:lnSpc>
            </a:pPr>
            <a:endParaRPr lang="en-US" sz="800">
              <a:latin typeface="Times New Roman" charset="0"/>
            </a:endParaRPr>
          </a:p>
          <a:p>
            <a:pPr marL="233363" indent="-233363">
              <a:lnSpc>
                <a:spcPct val="90000"/>
              </a:lnSpc>
            </a:pPr>
            <a:r>
              <a:rPr lang="en-US" sz="1600" b="0">
                <a:solidFill>
                  <a:srgbClr val="000000"/>
                </a:solidFill>
                <a:latin typeface="Times New Roman" charset="0"/>
                <a:ea typeface="Lucida Grande" charset="0"/>
                <a:cs typeface="Lucida Grande" charset="0"/>
              </a:rPr>
              <a:t>▶ </a:t>
            </a:r>
            <a:r>
              <a:rPr lang="en-US" sz="2200">
                <a:latin typeface="Times New Roman" charset="0"/>
              </a:rPr>
              <a:t>Artifacts to be included shortly:</a:t>
            </a:r>
          </a:p>
          <a:p>
            <a:pPr lvl="1">
              <a:lnSpc>
                <a:spcPct val="90000"/>
              </a:lnSpc>
              <a:buClr>
                <a:srgbClr val="A90127"/>
              </a:buClr>
              <a:buSzPct val="50000"/>
              <a:buFont typeface="Wingdings 3" charset="2"/>
              <a:buChar char="u"/>
            </a:pPr>
            <a:r>
              <a:rPr lang="en-US" sz="2200" b="0">
                <a:latin typeface="Times New Roman" charset="0"/>
              </a:rPr>
              <a:t> Noise (VIIRS SNR)</a:t>
            </a:r>
          </a:p>
          <a:p>
            <a:pPr lvl="1">
              <a:lnSpc>
                <a:spcPct val="90000"/>
              </a:lnSpc>
              <a:buClr>
                <a:srgbClr val="A90127"/>
              </a:buClr>
              <a:buSzPct val="50000"/>
              <a:buFont typeface="Wingdings 3" charset="2"/>
              <a:buChar char="u"/>
            </a:pPr>
            <a:r>
              <a:rPr lang="en-US" sz="2200" b="0">
                <a:latin typeface="Times New Roman" charset="0"/>
              </a:rPr>
              <a:t> Stray light (NFR)</a:t>
            </a:r>
          </a:p>
        </p:txBody>
      </p:sp>
      <p:pic>
        <p:nvPicPr>
          <p:cNvPr id="41996" name="Picture 12" descr="npoess_orbiter_small"/>
          <p:cNvPicPr>
            <a:picLocks noChangeAspect="1" noChangeArrowheads="1"/>
          </p:cNvPicPr>
          <p:nvPr/>
        </p:nvPicPr>
        <p:blipFill>
          <a:blip r:embed="rId3"/>
          <a:srcRect/>
          <a:stretch>
            <a:fillRect/>
          </a:stretch>
        </p:blipFill>
        <p:spPr bwMode="auto">
          <a:xfrm>
            <a:off x="6507163" y="3738563"/>
            <a:ext cx="2382837" cy="2622550"/>
          </a:xfrm>
          <a:prstGeom prst="rect">
            <a:avLst/>
          </a:prstGeom>
          <a:noFill/>
        </p:spPr>
      </p:pic>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44" name="Rectangle 8"/>
          <p:cNvSpPr>
            <a:spLocks noChangeArrowheads="1"/>
          </p:cNvSpPr>
          <p:nvPr/>
        </p:nvSpPr>
        <p:spPr bwMode="auto">
          <a:xfrm>
            <a:off x="0" y="1016000"/>
            <a:ext cx="9144000" cy="4602163"/>
          </a:xfrm>
          <a:prstGeom prst="rect">
            <a:avLst/>
          </a:prstGeom>
          <a:gradFill rotWithShape="0">
            <a:gsLst>
              <a:gs pos="0">
                <a:srgbClr val="03D4A8"/>
              </a:gs>
              <a:gs pos="25000">
                <a:srgbClr val="21D6E0"/>
              </a:gs>
              <a:gs pos="75000">
                <a:srgbClr val="0087E6"/>
              </a:gs>
              <a:gs pos="100000">
                <a:srgbClr val="005CBF"/>
              </a:gs>
            </a:gsLst>
            <a:lin ang="5400000" scaled="1"/>
          </a:gradFill>
          <a:ln w="9525">
            <a:solidFill>
              <a:schemeClr val="tx1"/>
            </a:solidFill>
            <a:miter lim="800000"/>
            <a:headEnd/>
            <a:tailEnd/>
          </a:ln>
        </p:spPr>
        <p:txBody>
          <a:bodyPr wrap="none" anchor="ctr">
            <a:prstTxWarp prst="textNoShape">
              <a:avLst/>
            </a:prstTxWarp>
          </a:bodyPr>
          <a:lstStyle/>
          <a:p>
            <a:endParaRPr lang="en-US"/>
          </a:p>
        </p:txBody>
      </p:sp>
      <p:sp>
        <p:nvSpPr>
          <p:cNvPr id="39938" name="Text Box 2"/>
          <p:cNvSpPr txBox="1">
            <a:spLocks noChangeArrowheads="1"/>
          </p:cNvSpPr>
          <p:nvPr/>
        </p:nvSpPr>
        <p:spPr bwMode="auto">
          <a:xfrm>
            <a:off x="1071563" y="228600"/>
            <a:ext cx="7092950" cy="685800"/>
          </a:xfrm>
          <a:prstGeom prst="rect">
            <a:avLst/>
          </a:prstGeom>
          <a:noFill/>
          <a:ln w="9525">
            <a:noFill/>
            <a:round/>
            <a:headEnd/>
            <a:tailEnd/>
          </a:ln>
          <a:effectLst/>
        </p:spPr>
        <p:txBody>
          <a:bodyPr anchor="ctr">
            <a:prstTxWarp prst="textNoShape">
              <a:avLst/>
            </a:prstTxWarp>
          </a:bodyP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chemeClr val="accent2"/>
                </a:solidFill>
                <a:ea typeface="WenQuanYi Micro Hei" charset="0"/>
                <a:cs typeface="WenQuanYi Micro Hei" charset="0"/>
              </a:rPr>
              <a:t>VIIRS DATA SIMULATOR</a:t>
            </a:r>
          </a:p>
        </p:txBody>
      </p:sp>
      <p:sp>
        <p:nvSpPr>
          <p:cNvPr id="39939" name="Text Box 3"/>
          <p:cNvSpPr txBox="1">
            <a:spLocks noChangeArrowheads="1"/>
          </p:cNvSpPr>
          <p:nvPr/>
        </p:nvSpPr>
        <p:spPr bwMode="auto">
          <a:xfrm>
            <a:off x="534988" y="5618163"/>
            <a:ext cx="8110537" cy="1038225"/>
          </a:xfrm>
          <a:prstGeom prst="rect">
            <a:avLst/>
          </a:prstGeom>
          <a:noFill/>
          <a:ln w="9525">
            <a:noFill/>
            <a:miter lim="800000"/>
            <a:headEnd/>
            <a:tailEnd/>
          </a:ln>
        </p:spPr>
        <p:txBody>
          <a:bodyPr>
            <a:prstTxWarp prst="textNoShape">
              <a:avLst/>
            </a:prstTxWarp>
            <a:spAutoFit/>
          </a:bodyPr>
          <a:lstStyle/>
          <a:p>
            <a:pPr marL="173038" indent="-173038"/>
            <a:r>
              <a:rPr lang="en-US" sz="1000" b="0">
                <a:solidFill>
                  <a:srgbClr val="000000"/>
                </a:solidFill>
                <a:latin typeface="Times New Roman" charset="0"/>
                <a:ea typeface="Lucida Grande" charset="0"/>
                <a:cs typeface="Lucida Grande" charset="0"/>
              </a:rPr>
              <a:t>▶ </a:t>
            </a:r>
            <a:r>
              <a:rPr lang="en-US" sz="1800">
                <a:latin typeface="Times New Roman" charset="0"/>
              </a:rPr>
              <a:t>L1, L2, &amp; L3 simulated data will be available to science team members via </a:t>
            </a:r>
            <a:r>
              <a:rPr lang="en-US" sz="1800" u="sng">
                <a:latin typeface="Times New Roman" charset="0"/>
              </a:rPr>
              <a:t>restricted</a:t>
            </a:r>
            <a:r>
              <a:rPr lang="en-US" sz="1800">
                <a:latin typeface="Times New Roman" charset="0"/>
              </a:rPr>
              <a:t> access to the oceancolor website. (L3 pending testing)</a:t>
            </a:r>
          </a:p>
          <a:p>
            <a:pPr marL="173038" indent="-173038"/>
            <a:endParaRPr lang="en-US" sz="800">
              <a:latin typeface="Times New Roman" charset="0"/>
            </a:endParaRPr>
          </a:p>
          <a:p>
            <a:pPr marL="173038" indent="-173038"/>
            <a:r>
              <a:rPr lang="en-US" sz="1000" b="0">
                <a:solidFill>
                  <a:srgbClr val="000000"/>
                </a:solidFill>
                <a:latin typeface="Times New Roman" charset="0"/>
                <a:ea typeface="Lucida Grande" charset="0"/>
                <a:cs typeface="Lucida Grande" charset="0"/>
              </a:rPr>
              <a:t>▶ </a:t>
            </a:r>
            <a:r>
              <a:rPr lang="en-US" sz="1800">
                <a:latin typeface="Times New Roman" charset="0"/>
              </a:rPr>
              <a:t>Not operational yet, pending discussion with NPP Science Team members.</a:t>
            </a:r>
          </a:p>
        </p:txBody>
      </p:sp>
      <p:pic>
        <p:nvPicPr>
          <p:cNvPr id="39946" name="Picture 10" descr="viirs_chl"/>
          <p:cNvPicPr>
            <a:picLocks noChangeAspect="1" noChangeArrowheads="1"/>
          </p:cNvPicPr>
          <p:nvPr/>
        </p:nvPicPr>
        <p:blipFill>
          <a:blip r:embed="rId3"/>
          <a:srcRect/>
          <a:stretch>
            <a:fillRect/>
          </a:stretch>
        </p:blipFill>
        <p:spPr bwMode="auto">
          <a:xfrm>
            <a:off x="712788" y="1079500"/>
            <a:ext cx="7677150" cy="4470400"/>
          </a:xfrm>
          <a:prstGeom prst="rect">
            <a:avLst/>
          </a:prstGeom>
          <a:noFill/>
        </p:spPr>
      </p:pic>
      <p:grpSp>
        <p:nvGrpSpPr>
          <p:cNvPr id="2" name="Group 14"/>
          <p:cNvGrpSpPr>
            <a:grpSpLocks/>
          </p:cNvGrpSpPr>
          <p:nvPr/>
        </p:nvGrpSpPr>
        <p:grpSpPr bwMode="auto">
          <a:xfrm>
            <a:off x="925513" y="1462088"/>
            <a:ext cx="4592637" cy="3922712"/>
            <a:chOff x="2867" y="1670"/>
            <a:chExt cx="2893" cy="2471"/>
          </a:xfrm>
        </p:grpSpPr>
        <p:sp>
          <p:nvSpPr>
            <p:cNvPr id="39949" name="Rectangle 13"/>
            <p:cNvSpPr>
              <a:spLocks noChangeArrowheads="1"/>
            </p:cNvSpPr>
            <p:nvPr/>
          </p:nvSpPr>
          <p:spPr bwMode="auto">
            <a:xfrm>
              <a:off x="2867" y="1670"/>
              <a:ext cx="2893" cy="2471"/>
            </a:xfrm>
            <a:prstGeom prst="rect">
              <a:avLst/>
            </a:prstGeom>
            <a:gradFill rotWithShape="0">
              <a:gsLst>
                <a:gs pos="0">
                  <a:srgbClr val="03D4A8"/>
                </a:gs>
                <a:gs pos="25000">
                  <a:srgbClr val="21D6E0"/>
                </a:gs>
                <a:gs pos="75000">
                  <a:srgbClr val="0087E6"/>
                </a:gs>
                <a:gs pos="100000">
                  <a:srgbClr val="005CBF"/>
                </a:gs>
              </a:gsLst>
              <a:lin ang="5400000" scaled="1"/>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pic>
          <p:nvPicPr>
            <p:cNvPr id="39947" name="Picture 11" descr="sat_plot_l2_chl"/>
            <p:cNvPicPr>
              <a:picLocks noChangeAspect="1" noChangeArrowheads="1"/>
            </p:cNvPicPr>
            <p:nvPr/>
          </p:nvPicPr>
          <p:blipFill>
            <a:blip r:embed="rId4"/>
            <a:srcRect/>
            <a:stretch>
              <a:fillRect/>
            </a:stretch>
          </p:blipFill>
          <p:spPr bwMode="auto">
            <a:xfrm>
              <a:off x="2987" y="1903"/>
              <a:ext cx="2650" cy="2121"/>
            </a:xfrm>
            <a:prstGeom prst="rect">
              <a:avLst/>
            </a:prstGeom>
            <a:noFill/>
          </p:spPr>
        </p:pic>
        <p:sp>
          <p:nvSpPr>
            <p:cNvPr id="39948" name="Text Box 12"/>
            <p:cNvSpPr txBox="1">
              <a:spLocks noChangeArrowheads="1"/>
            </p:cNvSpPr>
            <p:nvPr/>
          </p:nvSpPr>
          <p:spPr bwMode="auto">
            <a:xfrm>
              <a:off x="3641" y="1708"/>
              <a:ext cx="1489" cy="212"/>
            </a:xfrm>
            <a:prstGeom prst="rect">
              <a:avLst/>
            </a:prstGeom>
            <a:noFill/>
            <a:ln w="9525">
              <a:noFill/>
              <a:miter lim="800000"/>
              <a:headEnd/>
              <a:tailEnd/>
            </a:ln>
          </p:spPr>
          <p:txBody>
            <a:bodyPr wrap="none">
              <a:prstTxWarp prst="textNoShape">
                <a:avLst/>
              </a:prstTxWarp>
              <a:spAutoFit/>
            </a:bodyPr>
            <a:lstStyle/>
            <a:p>
              <a:r>
                <a:rPr lang="en-US" sz="1600">
                  <a:latin typeface="Times New Roman" charset="0"/>
                </a:rPr>
                <a:t>VIIRS OC Derived Chl </a:t>
              </a:r>
              <a:r>
                <a:rPr lang="en-US" sz="1600" i="1">
                  <a:latin typeface="Times New Roman" charset="0"/>
                </a:rPr>
                <a:t>a</a:t>
              </a:r>
              <a:endParaRPr lang="en-US" sz="1600">
                <a:latin typeface="Times New Roman" charset="0"/>
              </a:endParaRPr>
            </a:p>
          </p:txBody>
        </p:sp>
      </p:gr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Ocean Break-out Agenda</a:t>
            </a:r>
          </a:p>
        </p:txBody>
      </p:sp>
      <p:pic>
        <p:nvPicPr>
          <p:cNvPr id="5" name="Picture 4"/>
          <p:cNvPicPr>
            <a:picLocks noChangeAspect="1"/>
          </p:cNvPicPr>
          <p:nvPr/>
        </p:nvPicPr>
        <p:blipFill>
          <a:blip r:embed="rId3"/>
          <a:stretch>
            <a:fillRect/>
          </a:stretch>
        </p:blipFill>
        <p:spPr>
          <a:xfrm>
            <a:off x="914400" y="1414780"/>
            <a:ext cx="7313930" cy="4986020"/>
          </a:xfrm>
          <a:prstGeom prst="rect">
            <a:avLst/>
          </a:prstGeom>
        </p:spPr>
      </p:pic>
      <p:sp>
        <p:nvSpPr>
          <p:cNvPr id="6" name="TextBox 5"/>
          <p:cNvSpPr txBox="1"/>
          <p:nvPr/>
        </p:nvSpPr>
        <p:spPr>
          <a:xfrm>
            <a:off x="838200" y="971490"/>
            <a:ext cx="1025742" cy="400110"/>
          </a:xfrm>
          <a:prstGeom prst="rect">
            <a:avLst/>
          </a:prstGeom>
          <a:noFill/>
        </p:spPr>
        <p:txBody>
          <a:bodyPr wrap="none" rtlCol="0">
            <a:spAutoFit/>
          </a:bodyPr>
          <a:lstStyle/>
          <a:p>
            <a:r>
              <a:rPr lang="en-US" sz="2000"/>
              <a:t>May 19</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075" name="Rectangle 3"/>
          <p:cNvSpPr>
            <a:spLocks noGrp="1" noChangeArrowheads="1"/>
          </p:cNvSpPr>
          <p:nvPr>
            <p:ph type="body" sz="half" idx="1"/>
          </p:nvPr>
        </p:nvSpPr>
        <p:spPr>
          <a:xfrm>
            <a:off x="304800" y="2057400"/>
            <a:ext cx="3276600" cy="3810000"/>
          </a:xfrm>
          <a:solidFill>
            <a:schemeClr val="bg1"/>
          </a:solidFill>
        </p:spPr>
        <p:txBody>
          <a:bodyPr/>
          <a:lstStyle/>
          <a:p>
            <a:pPr>
              <a:lnSpc>
                <a:spcPct val="90000"/>
              </a:lnSpc>
              <a:buFontTx/>
              <a:buNone/>
            </a:pPr>
            <a:r>
              <a:rPr lang="en-US" sz="2400" b="1"/>
              <a:t>The NASA PIC algorithm has broadened our </a:t>
            </a:r>
            <a:r>
              <a:rPr lang="en-US" sz="2400" b="1" i="1" u="sng"/>
              <a:t>spatial</a:t>
            </a:r>
            <a:r>
              <a:rPr lang="en-US" sz="2400" b="1"/>
              <a:t> view of truly global PIC phenomena</a:t>
            </a:r>
            <a:r>
              <a:rPr lang="en-US" sz="2800"/>
              <a:t> </a:t>
            </a:r>
          </a:p>
          <a:p>
            <a:pPr>
              <a:lnSpc>
                <a:spcPct val="90000"/>
              </a:lnSpc>
            </a:pPr>
            <a:r>
              <a:rPr lang="en-US" sz="2400"/>
              <a:t>e.g. The “Great Calcite Belt”</a:t>
            </a:r>
          </a:p>
          <a:p>
            <a:pPr>
              <a:lnSpc>
                <a:spcPct val="90000"/>
              </a:lnSpc>
            </a:pPr>
            <a:r>
              <a:rPr lang="en-US" sz="2400"/>
              <a:t>This high PIC feature has been validated</a:t>
            </a:r>
          </a:p>
          <a:p>
            <a:pPr>
              <a:lnSpc>
                <a:spcPct val="90000"/>
              </a:lnSpc>
            </a:pPr>
            <a:r>
              <a:rPr lang="en-US" sz="2400"/>
              <a:t>It covers 20% of global ocean</a:t>
            </a:r>
          </a:p>
        </p:txBody>
      </p:sp>
      <p:sp>
        <p:nvSpPr>
          <p:cNvPr id="3074" name="Rectangle 2"/>
          <p:cNvSpPr>
            <a:spLocks noGrp="1" noChangeArrowheads="1"/>
          </p:cNvSpPr>
          <p:nvPr>
            <p:ph type="title"/>
          </p:nvPr>
        </p:nvSpPr>
        <p:spPr>
          <a:xfrm>
            <a:off x="2057400" y="381000"/>
            <a:ext cx="6858000" cy="1143000"/>
          </a:xfrm>
        </p:spPr>
        <p:txBody>
          <a:bodyPr/>
          <a:lstStyle/>
          <a:p>
            <a:r>
              <a:rPr lang="en-US" sz="3200"/>
              <a:t>Merged 2-band/3-band algorithm for Particulate Inorganic Carbon </a:t>
            </a:r>
            <a:br>
              <a:rPr lang="en-US" sz="3200"/>
            </a:br>
            <a:r>
              <a:rPr lang="en-US" sz="3200"/>
              <a:t>(suspended calcium carbonate)</a:t>
            </a:r>
          </a:p>
        </p:txBody>
      </p:sp>
      <p:pic>
        <p:nvPicPr>
          <p:cNvPr id="3076" name="Picture 4"/>
          <p:cNvPicPr>
            <a:picLocks noChangeAspect="1" noChangeArrowheads="1"/>
          </p:cNvPicPr>
          <p:nvPr>
            <p:ph sz="half" idx="2"/>
          </p:nvPr>
        </p:nvPicPr>
        <p:blipFill>
          <a:blip r:embed="rId3"/>
          <a:srcRect/>
          <a:stretch>
            <a:fillRect/>
          </a:stretch>
        </p:blipFill>
        <p:spPr>
          <a:xfrm>
            <a:off x="4800600" y="2133600"/>
            <a:ext cx="3719513" cy="4114800"/>
          </a:xfrm>
          <a:noFill/>
          <a:ln/>
        </p:spPr>
      </p:pic>
      <p:grpSp>
        <p:nvGrpSpPr>
          <p:cNvPr id="2" name="Group 7"/>
          <p:cNvGrpSpPr>
            <a:grpSpLocks/>
          </p:cNvGrpSpPr>
          <p:nvPr/>
        </p:nvGrpSpPr>
        <p:grpSpPr bwMode="auto">
          <a:xfrm>
            <a:off x="381000" y="1981200"/>
            <a:ext cx="8458200" cy="4403725"/>
            <a:chOff x="192" y="1056"/>
            <a:chExt cx="5328" cy="2774"/>
          </a:xfrm>
        </p:grpSpPr>
        <p:pic>
          <p:nvPicPr>
            <p:cNvPr id="3077" name="Picture 5"/>
            <p:cNvPicPr>
              <a:picLocks noChangeAspect="1" noChangeArrowheads="1"/>
            </p:cNvPicPr>
            <p:nvPr/>
          </p:nvPicPr>
          <p:blipFill>
            <a:blip r:embed="rId4"/>
            <a:srcRect r="6850"/>
            <a:stretch>
              <a:fillRect/>
            </a:stretch>
          </p:blipFill>
          <p:spPr bwMode="auto">
            <a:xfrm>
              <a:off x="2256" y="1056"/>
              <a:ext cx="3264" cy="2688"/>
            </a:xfrm>
            <a:prstGeom prst="rect">
              <a:avLst/>
            </a:prstGeom>
            <a:noFill/>
            <a:ln w="9525">
              <a:noFill/>
              <a:miter lim="800000"/>
              <a:headEnd/>
              <a:tailEnd/>
            </a:ln>
          </p:spPr>
        </p:pic>
        <p:sp>
          <p:nvSpPr>
            <p:cNvPr id="3078" name="Text Box 6"/>
            <p:cNvSpPr txBox="1">
              <a:spLocks noChangeArrowheads="1"/>
            </p:cNvSpPr>
            <p:nvPr/>
          </p:nvSpPr>
          <p:spPr bwMode="auto">
            <a:xfrm>
              <a:off x="192" y="1104"/>
              <a:ext cx="2160" cy="2726"/>
            </a:xfrm>
            <a:prstGeom prst="rect">
              <a:avLst/>
            </a:prstGeom>
            <a:solidFill>
              <a:schemeClr val="bg1"/>
            </a:solidFill>
            <a:ln w="9525">
              <a:noFill/>
              <a:miter lim="800000"/>
              <a:headEnd/>
              <a:tailEnd/>
            </a:ln>
            <a:effectLst/>
          </p:spPr>
          <p:txBody>
            <a:bodyPr>
              <a:prstTxWarp prst="textNoShape">
                <a:avLst/>
              </a:prstTxWarp>
              <a:spAutoFit/>
            </a:bodyPr>
            <a:lstStyle/>
            <a:p>
              <a:pPr>
                <a:spcBef>
                  <a:spcPct val="20000"/>
                </a:spcBef>
              </a:pPr>
              <a:r>
                <a:rPr lang="en-US" b="1">
                  <a:solidFill>
                    <a:schemeClr val="tx2"/>
                  </a:solidFill>
                </a:rPr>
                <a:t>The NASA PIC algorithm has broadened our </a:t>
              </a:r>
              <a:r>
                <a:rPr lang="en-US" b="1" i="1" u="sng">
                  <a:solidFill>
                    <a:schemeClr val="tx2"/>
                  </a:solidFill>
                </a:rPr>
                <a:t>temporal</a:t>
              </a:r>
              <a:r>
                <a:rPr lang="en-US" b="1">
                  <a:solidFill>
                    <a:schemeClr val="tx2"/>
                  </a:solidFill>
                </a:rPr>
                <a:t> view of global PIC</a:t>
              </a:r>
            </a:p>
            <a:p>
              <a:pPr>
                <a:spcBef>
                  <a:spcPct val="20000"/>
                </a:spcBef>
                <a:buFontTx/>
                <a:buChar char="•"/>
              </a:pPr>
              <a:r>
                <a:rPr lang="en-US"/>
                <a:t> e.g. Global patterns of PIC standing stock</a:t>
              </a:r>
            </a:p>
            <a:p>
              <a:pPr>
                <a:spcBef>
                  <a:spcPct val="20000"/>
                </a:spcBef>
                <a:buFontTx/>
                <a:buChar char="•"/>
              </a:pPr>
              <a:r>
                <a:rPr lang="en-US"/>
                <a:t> e.g. Will be important for evaluating global impacts of ocean acidification </a:t>
              </a:r>
            </a:p>
            <a:p>
              <a:pPr>
                <a:spcBef>
                  <a:spcPct val="20000"/>
                </a:spcBef>
              </a:pPr>
              <a:endParaRPr lang="en-US"/>
            </a:p>
          </p:txBody>
        </p:sp>
      </p:grpSp>
      <p:pic>
        <p:nvPicPr>
          <p:cNvPr id="3080" name="Picture 8"/>
          <p:cNvPicPr>
            <a:picLocks noChangeAspect="1" noChangeArrowheads="1"/>
          </p:cNvPicPr>
          <p:nvPr/>
        </p:nvPicPr>
        <p:blipFill>
          <a:blip r:embed="rId5"/>
          <a:srcRect/>
          <a:stretch>
            <a:fillRect/>
          </a:stretch>
        </p:blipFill>
        <p:spPr bwMode="auto">
          <a:xfrm>
            <a:off x="457200" y="228600"/>
            <a:ext cx="1357313" cy="1600200"/>
          </a:xfrm>
          <a:prstGeom prst="rect">
            <a:avLst/>
          </a:prstGeom>
          <a:noFill/>
          <a:ln w="9525">
            <a:noFill/>
            <a:miter lim="800000"/>
            <a:headEnd/>
            <a:tailEnd/>
          </a:ln>
          <a:effectLst/>
        </p:spPr>
      </p:pic>
      <p:sp>
        <p:nvSpPr>
          <p:cNvPr id="9" name="TextBox 8"/>
          <p:cNvSpPr txBox="1"/>
          <p:nvPr/>
        </p:nvSpPr>
        <p:spPr>
          <a:xfrm>
            <a:off x="7696200" y="6477000"/>
            <a:ext cx="1405052" cy="338554"/>
          </a:xfrm>
          <a:prstGeom prst="rect">
            <a:avLst/>
          </a:prstGeom>
          <a:noFill/>
        </p:spPr>
        <p:txBody>
          <a:bodyPr wrap="none" rtlCol="0">
            <a:spAutoFit/>
          </a:bodyPr>
          <a:lstStyle/>
          <a:p>
            <a:r>
              <a:rPr lang="en-US"/>
              <a:t>Barney Balch</a:t>
            </a:r>
          </a:p>
        </p:txBody>
      </p:sp>
    </p:spTree>
  </p:cSld>
  <p:clrMapOvr>
    <a:masterClrMapping/>
  </p:clrMapOvr>
  <p:transition advTm="522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1"/>
          <p:cNvSpPr txBox="1">
            <a:spLocks/>
          </p:cNvSpPr>
          <p:nvPr/>
        </p:nvSpPr>
        <p:spPr bwMode="auto">
          <a:xfrm>
            <a:off x="457200" y="1524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smtClean="0">
                <a:ln>
                  <a:noFill/>
                </a:ln>
                <a:solidFill>
                  <a:srgbClr val="084712"/>
                </a:solidFill>
                <a:effectLst/>
                <a:uLnTx/>
                <a:uFillTx/>
                <a:latin typeface="+mj-lt"/>
                <a:ea typeface="+mj-ea"/>
                <a:cs typeface="+mj-cs"/>
              </a:rPr>
              <a:t>Expanded MODIS Product Suite</a:t>
            </a:r>
          </a:p>
        </p:txBody>
      </p:sp>
      <p:sp>
        <p:nvSpPr>
          <p:cNvPr id="10" name="Content Placeholder 3"/>
          <p:cNvSpPr txBox="1">
            <a:spLocks/>
          </p:cNvSpPr>
          <p:nvPr/>
        </p:nvSpPr>
        <p:spPr bwMode="auto">
          <a:xfrm>
            <a:off x="457200" y="1417638"/>
            <a:ext cx="2819400"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nLw(</a:t>
            </a:r>
            <a:r>
              <a:rPr kumimoji="0" lang="en-US" sz="2000" b="0" i="0" u="none" strike="noStrike" kern="0" cap="none" spc="0" normalizeH="0" baseline="0" noProof="0">
                <a:ln>
                  <a:noFill/>
                </a:ln>
                <a:solidFill>
                  <a:schemeClr val="tx1"/>
                </a:solidFill>
                <a:effectLst/>
                <a:uLnTx/>
                <a:uFillTx/>
                <a:latin typeface="Symbol" charset="2"/>
                <a:ea typeface="Symbol" charset="2"/>
                <a:cs typeface="Symbol" charset="2"/>
              </a:rPr>
              <a:t>l</a:t>
            </a:r>
            <a:r>
              <a:rPr kumimoji="0" lang="en-US" sz="2000" b="0" i="0" u="none" strike="noStrike" kern="0" cap="none" spc="0" normalizeH="0" baseline="0" noProof="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Chlorophyll </a:t>
            </a:r>
            <a:r>
              <a:rPr kumimoji="0" lang="en-US" sz="2000" b="0" i="1" u="none" strike="noStrike" kern="0" cap="none" spc="0" normalizeH="0" baseline="0" noProof="0">
                <a:ln>
                  <a:noFill/>
                </a:ln>
                <a:solidFill>
                  <a:schemeClr val="tx1"/>
                </a:solidFill>
                <a:effectLst/>
                <a:uLnTx/>
                <a:uFillTx/>
                <a:latin typeface="+mn-lt"/>
                <a:ea typeface="+mn-ea"/>
                <a:cs typeface="+mn-cs"/>
              </a:rPr>
              <a:t>a</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K</a:t>
            </a:r>
            <a:r>
              <a:rPr kumimoji="0" lang="en-US" sz="2000" b="0" i="0" u="none" strike="noStrike" kern="0" cap="none" spc="0" normalizeH="0" baseline="-25000" noProof="0">
                <a:ln>
                  <a:noFill/>
                </a:ln>
                <a:solidFill>
                  <a:schemeClr val="tx1"/>
                </a:solidFill>
                <a:effectLst/>
                <a:uLnTx/>
                <a:uFillTx/>
                <a:latin typeface="+mn-lt"/>
                <a:ea typeface="+mn-ea"/>
                <a:cs typeface="+mn-cs"/>
              </a:rPr>
              <a:t>d</a:t>
            </a:r>
            <a:r>
              <a:rPr kumimoji="0" lang="en-US" sz="2000" b="0" i="0" u="none" strike="noStrike" kern="0" cap="none" spc="0" normalizeH="0" baseline="0" noProof="0">
                <a:ln>
                  <a:noFill/>
                </a:ln>
                <a:solidFill>
                  <a:schemeClr val="tx1"/>
                </a:solidFill>
                <a:effectLst/>
                <a:uLnTx/>
                <a:uFillTx/>
                <a:latin typeface="+mn-lt"/>
                <a:ea typeface="+mn-ea"/>
                <a:cs typeface="+mn-cs"/>
              </a:rPr>
              <a:t>(490)</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Ångstrom</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AOT</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Epsilon</a:t>
            </a:r>
          </a:p>
          <a:p>
            <a:pPr marL="742950" marR="0" lvl="1" indent="-285750" algn="l" defTabSz="914400" rtl="0" eaLnBrk="1" fontAlgn="base" latinLnBrk="0" hangingPunct="1">
              <a:lnSpc>
                <a:spcPct val="110000"/>
              </a:lnSpc>
              <a:spcBef>
                <a:spcPct val="20000"/>
              </a:spcBef>
              <a:spcAft>
                <a:spcPct val="0"/>
              </a:spcAft>
              <a:buClrTx/>
              <a:buSzTx/>
              <a:buFontTx/>
              <a:buChar char="–"/>
              <a:tabLst/>
              <a:defRPr/>
            </a:pPr>
            <a:endParaRPr kumimoji="0" lang="en-US" sz="1800" b="0" i="0" u="none" strike="noStrike" kern="0" cap="none" spc="0" normalizeH="0" baseline="0" noProof="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a:ln>
                <a:noFill/>
              </a:ln>
              <a:solidFill>
                <a:schemeClr val="tx1"/>
              </a:solidFill>
              <a:effectLst/>
              <a:uLnTx/>
              <a:uFillTx/>
              <a:latin typeface="+mn-lt"/>
              <a:ea typeface="+mn-ea"/>
              <a:cs typeface="+mn-cs"/>
            </a:endParaRPr>
          </a:p>
        </p:txBody>
      </p:sp>
      <p:sp>
        <p:nvSpPr>
          <p:cNvPr id="11" name="Content Placeholder 4"/>
          <p:cNvSpPr txBox="1">
            <a:spLocks/>
          </p:cNvSpPr>
          <p:nvPr/>
        </p:nvSpPr>
        <p:spPr bwMode="auto">
          <a:xfrm>
            <a:off x="2895600" y="1417638"/>
            <a:ext cx="2514600" cy="5211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R</a:t>
            </a:r>
            <a:r>
              <a:rPr kumimoji="0" lang="en-US" sz="2000" b="0" i="0" u="none" strike="noStrike" kern="0" cap="none" spc="0" normalizeH="0" baseline="-25000" noProof="0">
                <a:ln>
                  <a:noFill/>
                </a:ln>
                <a:solidFill>
                  <a:schemeClr val="tx1"/>
                </a:solidFill>
                <a:effectLst/>
                <a:uLnTx/>
                <a:uFillTx/>
                <a:latin typeface="+mn-lt"/>
                <a:ea typeface="+mn-ea"/>
                <a:cs typeface="+mn-cs"/>
              </a:rPr>
              <a:t>rs</a:t>
            </a:r>
            <a:r>
              <a:rPr kumimoji="0" lang="en-US" sz="2000" b="0" i="0" u="none" strike="noStrike" kern="0" cap="none" spc="0" normalizeH="0" baseline="0" noProof="0">
                <a:ln>
                  <a:noFill/>
                </a:ln>
                <a:solidFill>
                  <a:schemeClr val="tx1"/>
                </a:solidFill>
                <a:effectLst/>
                <a:uLnTx/>
                <a:uFillTx/>
                <a:latin typeface="+mn-lt"/>
                <a:ea typeface="+mn-ea"/>
                <a:cs typeface="+mn-cs"/>
              </a:rPr>
              <a:t>(</a:t>
            </a:r>
            <a:r>
              <a:rPr kumimoji="0" lang="en-US" sz="2000" b="0" i="0" u="none" strike="noStrike" kern="0" cap="none" spc="0" normalizeH="0" baseline="0" noProof="0">
                <a:ln>
                  <a:noFill/>
                </a:ln>
                <a:solidFill>
                  <a:schemeClr val="tx1"/>
                </a:solidFill>
                <a:effectLst/>
                <a:uLnTx/>
                <a:uFillTx/>
                <a:latin typeface="Symbol" charset="2"/>
                <a:ea typeface="Symbol" charset="2"/>
                <a:cs typeface="Symbol" charset="2"/>
              </a:rPr>
              <a:t>l</a:t>
            </a:r>
            <a:r>
              <a:rPr kumimoji="0" lang="en-US" sz="2000" b="0" i="0" u="none" strike="noStrike" kern="0" cap="none" spc="0" normalizeH="0" baseline="0" noProof="0">
                <a:ln>
                  <a:noFill/>
                </a:ln>
                <a:solidFill>
                  <a:schemeClr val="tx1"/>
                </a:solidFill>
                <a:effectLst/>
                <a:uLnTx/>
                <a:uFillTx/>
                <a:latin typeface="+mn-lt"/>
                <a:ea typeface="+mn-ea"/>
                <a:cs typeface="+mn-cs"/>
              </a:rPr>
              <a:t>)</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Chlorophyll </a:t>
            </a:r>
            <a:r>
              <a:rPr kumimoji="0" lang="en-US" sz="2000" b="0" i="1" u="none" strike="noStrike" kern="0" cap="none" spc="0" normalizeH="0" baseline="0" noProof="0">
                <a:ln>
                  <a:noFill/>
                </a:ln>
                <a:solidFill>
                  <a:schemeClr val="tx1"/>
                </a:solidFill>
                <a:effectLst/>
                <a:uLnTx/>
                <a:uFillTx/>
                <a:latin typeface="+mn-lt"/>
                <a:ea typeface="+mn-ea"/>
                <a:cs typeface="+mn-cs"/>
              </a:rPr>
              <a:t>a</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K</a:t>
            </a:r>
            <a:r>
              <a:rPr kumimoji="0" lang="en-US" sz="2000" b="0" i="0" u="none" strike="noStrike" kern="0" cap="none" spc="0" normalizeH="0" baseline="-25000" noProof="0">
                <a:ln>
                  <a:noFill/>
                </a:ln>
                <a:solidFill>
                  <a:schemeClr val="tx1"/>
                </a:solidFill>
                <a:effectLst/>
                <a:uLnTx/>
                <a:uFillTx/>
                <a:latin typeface="+mn-lt"/>
                <a:ea typeface="+mn-ea"/>
                <a:cs typeface="+mn-cs"/>
              </a:rPr>
              <a:t>d</a:t>
            </a:r>
            <a:r>
              <a:rPr kumimoji="0" lang="en-US" sz="2000" b="0" i="0" u="none" strike="noStrike" kern="0" cap="none" spc="0" normalizeH="0" baseline="0" noProof="0">
                <a:ln>
                  <a:noFill/>
                </a:ln>
                <a:solidFill>
                  <a:schemeClr val="tx1"/>
                </a:solidFill>
                <a:effectLst/>
                <a:uLnTx/>
                <a:uFillTx/>
                <a:latin typeface="+mn-lt"/>
                <a:ea typeface="+mn-ea"/>
                <a:cs typeface="+mn-cs"/>
              </a:rPr>
              <a:t>(490)</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Ångstrom</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AOT</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POC</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PIC</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CDOM_index</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PAR</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iPAR</a:t>
            </a:r>
          </a:p>
          <a:p>
            <a:pPr marL="342900" marR="0" lvl="0" indent="-342900" algn="l" defTabSz="914400" rtl="0" eaLnBrk="1" fontAlgn="base" latinLnBrk="0" hangingPunct="1">
              <a:lnSpc>
                <a:spcPct val="110000"/>
              </a:lnSpc>
              <a:spcBef>
                <a:spcPct val="20000"/>
              </a:spcBef>
              <a:spcAft>
                <a:spcPct val="0"/>
              </a:spcAft>
              <a:buClrTx/>
              <a:buSzTx/>
              <a:buFontTx/>
              <a:buChar char="•"/>
              <a:tabLst/>
              <a:defRPr/>
            </a:pPr>
            <a:r>
              <a:rPr kumimoji="0" lang="en-US" sz="2000" b="0" i="0" u="none" strike="noStrike" kern="0" cap="none" spc="0" normalizeH="0" baseline="0" noProof="0">
                <a:ln>
                  <a:noFill/>
                </a:ln>
                <a:solidFill>
                  <a:schemeClr val="tx1"/>
                </a:solidFill>
                <a:effectLst/>
                <a:uLnTx/>
                <a:uFillTx/>
                <a:latin typeface="+mn-lt"/>
                <a:ea typeface="+mn-ea"/>
                <a:cs typeface="+mn-cs"/>
              </a:rPr>
              <a:t>FLH</a:t>
            </a:r>
            <a:endParaRPr kumimoji="0" lang="en-US" sz="1800" b="0" i="0" u="none" strike="noStrike" kern="0" cap="none" spc="0" normalizeH="0" baseline="0" noProof="0">
              <a:ln>
                <a:noFill/>
              </a:ln>
              <a:solidFill>
                <a:srgbClr val="FF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a:ln>
                <a:noFill/>
              </a:ln>
              <a:solidFill>
                <a:srgbClr val="084712"/>
              </a:solidFill>
              <a:effectLst/>
              <a:uLnTx/>
              <a:uFillTx/>
              <a:latin typeface="+mn-lt"/>
              <a:ea typeface="+mn-ea"/>
              <a:cs typeface="+mn-cs"/>
            </a:endParaRPr>
          </a:p>
        </p:txBody>
      </p:sp>
      <p:sp>
        <p:nvSpPr>
          <p:cNvPr id="12" name="TextBox 7"/>
          <p:cNvSpPr txBox="1">
            <a:spLocks noChangeArrowheads="1"/>
          </p:cNvSpPr>
          <p:nvPr/>
        </p:nvSpPr>
        <p:spPr bwMode="auto">
          <a:xfrm>
            <a:off x="838200" y="990600"/>
            <a:ext cx="817563" cy="461963"/>
          </a:xfrm>
          <a:prstGeom prst="rect">
            <a:avLst/>
          </a:prstGeom>
          <a:noFill/>
          <a:ln w="9525">
            <a:noFill/>
            <a:miter lim="800000"/>
            <a:headEnd/>
            <a:tailEnd/>
          </a:ln>
        </p:spPr>
        <p:txBody>
          <a:bodyPr wrap="none">
            <a:prstTxWarp prst="textNoShape">
              <a:avLst/>
            </a:prstTxWarp>
            <a:spAutoFit/>
          </a:bodyPr>
          <a:lstStyle/>
          <a:p>
            <a:r>
              <a:rPr lang="en-US" sz="2400" u="sng">
                <a:solidFill>
                  <a:srgbClr val="084712"/>
                </a:solidFill>
              </a:rPr>
              <a:t>OLD</a:t>
            </a:r>
          </a:p>
        </p:txBody>
      </p:sp>
      <p:sp>
        <p:nvSpPr>
          <p:cNvPr id="13" name="TextBox 8"/>
          <p:cNvSpPr txBox="1">
            <a:spLocks noChangeArrowheads="1"/>
          </p:cNvSpPr>
          <p:nvPr/>
        </p:nvSpPr>
        <p:spPr bwMode="auto">
          <a:xfrm>
            <a:off x="3200400" y="985838"/>
            <a:ext cx="903288" cy="461962"/>
          </a:xfrm>
          <a:prstGeom prst="rect">
            <a:avLst/>
          </a:prstGeom>
          <a:noFill/>
          <a:ln w="9525">
            <a:noFill/>
            <a:miter lim="800000"/>
            <a:headEnd/>
            <a:tailEnd/>
          </a:ln>
        </p:spPr>
        <p:txBody>
          <a:bodyPr wrap="none">
            <a:prstTxWarp prst="textNoShape">
              <a:avLst/>
            </a:prstTxWarp>
            <a:spAutoFit/>
          </a:bodyPr>
          <a:lstStyle/>
          <a:p>
            <a:r>
              <a:rPr lang="en-US" sz="2400" u="sng">
                <a:solidFill>
                  <a:srgbClr val="084712"/>
                </a:solidFill>
              </a:rPr>
              <a:t>NEW</a:t>
            </a:r>
          </a:p>
        </p:txBody>
      </p:sp>
      <p:grpSp>
        <p:nvGrpSpPr>
          <p:cNvPr id="14" name="Group 11"/>
          <p:cNvGrpSpPr>
            <a:grpSpLocks/>
          </p:cNvGrpSpPr>
          <p:nvPr/>
        </p:nvGrpSpPr>
        <p:grpSpPr bwMode="auto">
          <a:xfrm>
            <a:off x="4114800" y="1371600"/>
            <a:ext cx="4572000" cy="4114800"/>
            <a:chOff x="4114800" y="1371600"/>
            <a:chExt cx="4572000" cy="4114800"/>
          </a:xfrm>
        </p:grpSpPr>
        <p:sp>
          <p:nvSpPr>
            <p:cNvPr id="15" name="Rectangle 3"/>
            <p:cNvSpPr txBox="1">
              <a:spLocks noChangeArrowheads="1"/>
            </p:cNvSpPr>
            <p:nvPr/>
          </p:nvSpPr>
          <p:spPr bwMode="auto">
            <a:xfrm>
              <a:off x="5486400" y="1371600"/>
              <a:ext cx="1219200" cy="4114800"/>
            </a:xfrm>
            <a:prstGeom prst="rect">
              <a:avLst/>
            </a:prstGeom>
            <a:noFill/>
            <a:ln w="25400">
              <a:solidFill>
                <a:srgbClr val="084712"/>
              </a:solidFill>
              <a:miter lim="800000"/>
              <a:headEnd/>
              <a:tailEnd/>
            </a:ln>
          </p:spPr>
          <p:txBody>
            <a:bodyPr>
              <a:prstTxWarp prst="textNoShape">
                <a:avLst/>
              </a:prstTxWarp>
            </a:bodyPr>
            <a:lstStyle/>
            <a:p>
              <a:pPr marL="342900" indent="-342900">
                <a:lnSpc>
                  <a:spcPct val="110000"/>
                </a:lnSpc>
                <a:spcBef>
                  <a:spcPct val="20000"/>
                </a:spcBef>
                <a:defRPr/>
              </a:pPr>
              <a:r>
                <a:rPr lang="en-US" sz="2000" kern="0">
                  <a:latin typeface="+mn-lt"/>
                  <a:ea typeface="+mn-ea"/>
                  <a:cs typeface="+mn-cs"/>
                </a:rPr>
                <a:t>R</a:t>
              </a:r>
              <a:r>
                <a:rPr lang="en-US" sz="2000" kern="0" baseline="-25000">
                  <a:latin typeface="+mn-lt"/>
                  <a:ea typeface="+mn-ea"/>
                  <a:cs typeface="+mn-cs"/>
                </a:rPr>
                <a:t>rs</a:t>
              </a:r>
              <a:r>
                <a:rPr lang="en-US" sz="2000" kern="0">
                  <a:latin typeface="+mn-lt"/>
                  <a:ea typeface="+mn-ea"/>
                  <a:cs typeface="+mn-cs"/>
                </a:rPr>
                <a:t>(412)</a:t>
              </a:r>
            </a:p>
            <a:p>
              <a:pPr marL="342900" indent="-342900">
                <a:lnSpc>
                  <a:spcPct val="110000"/>
                </a:lnSpc>
                <a:spcBef>
                  <a:spcPct val="20000"/>
                </a:spcBef>
                <a:defRPr/>
              </a:pPr>
              <a:r>
                <a:rPr lang="en-US" sz="2000" kern="0">
                  <a:latin typeface="+mn-lt"/>
                  <a:ea typeface="+mn-ea"/>
                  <a:cs typeface="+mn-cs"/>
                </a:rPr>
                <a:t>R</a:t>
              </a:r>
              <a:r>
                <a:rPr lang="en-US" sz="2000" kern="0" baseline="-25000">
                  <a:latin typeface="+mn-lt"/>
                  <a:ea typeface="+mn-ea"/>
                  <a:cs typeface="+mn-cs"/>
                </a:rPr>
                <a:t>rs</a:t>
              </a:r>
              <a:r>
                <a:rPr lang="en-US" sz="2000" kern="0">
                  <a:latin typeface="+mn-lt"/>
                  <a:ea typeface="+mn-ea"/>
                  <a:cs typeface="+mn-cs"/>
                </a:rPr>
                <a:t>(443)</a:t>
              </a:r>
            </a:p>
            <a:p>
              <a:pPr marL="342900" indent="-342900">
                <a:lnSpc>
                  <a:spcPct val="110000"/>
                </a:lnSpc>
                <a:spcBef>
                  <a:spcPct val="20000"/>
                </a:spcBef>
                <a:defRPr/>
              </a:pPr>
              <a:r>
                <a:rPr lang="en-US" sz="2000" kern="0">
                  <a:solidFill>
                    <a:srgbClr val="FF0000"/>
                  </a:solidFill>
                  <a:latin typeface="+mn-lt"/>
                  <a:ea typeface="+mn-ea"/>
                  <a:cs typeface="+mn-cs"/>
                </a:rPr>
                <a:t>R</a:t>
              </a:r>
              <a:r>
                <a:rPr lang="en-US" sz="2000" kern="0" baseline="-25000">
                  <a:solidFill>
                    <a:srgbClr val="FF0000"/>
                  </a:solidFill>
                  <a:latin typeface="+mn-lt"/>
                  <a:ea typeface="+mn-ea"/>
                  <a:cs typeface="+mn-cs"/>
                </a:rPr>
                <a:t>rs</a:t>
              </a:r>
              <a:r>
                <a:rPr lang="en-US" sz="2000" kern="0">
                  <a:solidFill>
                    <a:srgbClr val="FF0000"/>
                  </a:solidFill>
                  <a:latin typeface="+mn-lt"/>
                  <a:ea typeface="+mn-ea"/>
                  <a:cs typeface="+mn-cs"/>
                </a:rPr>
                <a:t>(469)</a:t>
              </a:r>
            </a:p>
            <a:p>
              <a:pPr marL="342900" indent="-342900">
                <a:lnSpc>
                  <a:spcPct val="110000"/>
                </a:lnSpc>
                <a:spcBef>
                  <a:spcPct val="20000"/>
                </a:spcBef>
                <a:defRPr/>
              </a:pPr>
              <a:r>
                <a:rPr lang="en-US" sz="2000" kern="0">
                  <a:latin typeface="+mn-lt"/>
                  <a:ea typeface="+mn-ea"/>
                  <a:cs typeface="+mn-cs"/>
                </a:rPr>
                <a:t>R</a:t>
              </a:r>
              <a:r>
                <a:rPr lang="en-US" sz="2000" kern="0" baseline="-25000">
                  <a:latin typeface="+mn-lt"/>
                  <a:ea typeface="+mn-ea"/>
                  <a:cs typeface="+mn-cs"/>
                </a:rPr>
                <a:t>rs</a:t>
              </a:r>
              <a:r>
                <a:rPr lang="en-US" sz="2000" kern="0">
                  <a:latin typeface="+mn-lt"/>
                  <a:ea typeface="+mn-ea"/>
                  <a:cs typeface="+mn-cs"/>
                </a:rPr>
                <a:t>(488)</a:t>
              </a:r>
            </a:p>
            <a:p>
              <a:pPr marL="342900" indent="-342900">
                <a:lnSpc>
                  <a:spcPct val="110000"/>
                </a:lnSpc>
                <a:spcBef>
                  <a:spcPct val="20000"/>
                </a:spcBef>
                <a:defRPr/>
              </a:pPr>
              <a:r>
                <a:rPr lang="en-US" sz="2000" kern="0">
                  <a:latin typeface="+mn-lt"/>
                  <a:ea typeface="+mn-ea"/>
                  <a:cs typeface="+mn-cs"/>
                </a:rPr>
                <a:t>R</a:t>
              </a:r>
              <a:r>
                <a:rPr lang="en-US" sz="2000" kern="0" baseline="-25000">
                  <a:latin typeface="+mn-lt"/>
                  <a:ea typeface="+mn-ea"/>
                  <a:cs typeface="+mn-cs"/>
                </a:rPr>
                <a:t>rs</a:t>
              </a:r>
              <a:r>
                <a:rPr lang="en-US" sz="2000" kern="0">
                  <a:latin typeface="+mn-lt"/>
                  <a:ea typeface="+mn-ea"/>
                  <a:cs typeface="+mn-cs"/>
                </a:rPr>
                <a:t>(531)</a:t>
              </a:r>
            </a:p>
            <a:p>
              <a:pPr marL="342900" indent="-342900">
                <a:lnSpc>
                  <a:spcPct val="110000"/>
                </a:lnSpc>
                <a:spcBef>
                  <a:spcPct val="20000"/>
                </a:spcBef>
                <a:defRPr/>
              </a:pPr>
              <a:r>
                <a:rPr lang="en-US" sz="2000" kern="0">
                  <a:solidFill>
                    <a:srgbClr val="0000FF"/>
                  </a:solidFill>
                  <a:latin typeface="+mn-lt"/>
                  <a:ea typeface="+mn-ea"/>
                  <a:cs typeface="+mn-cs"/>
                </a:rPr>
                <a:t>R</a:t>
              </a:r>
              <a:r>
                <a:rPr lang="en-US" sz="2000" kern="0" baseline="-25000">
                  <a:solidFill>
                    <a:srgbClr val="0000FF"/>
                  </a:solidFill>
                  <a:latin typeface="+mn-lt"/>
                  <a:ea typeface="+mn-ea"/>
                  <a:cs typeface="+mn-cs"/>
                </a:rPr>
                <a:t>rs</a:t>
              </a:r>
              <a:r>
                <a:rPr lang="en-US" sz="2000" kern="0">
                  <a:solidFill>
                    <a:srgbClr val="0000FF"/>
                  </a:solidFill>
                  <a:latin typeface="+mn-lt"/>
                  <a:ea typeface="+mn-ea"/>
                  <a:cs typeface="+mn-cs"/>
                </a:rPr>
                <a:t>(547)</a:t>
              </a:r>
            </a:p>
            <a:p>
              <a:pPr marL="342900" indent="-342900">
                <a:lnSpc>
                  <a:spcPct val="110000"/>
                </a:lnSpc>
                <a:spcBef>
                  <a:spcPct val="20000"/>
                </a:spcBef>
                <a:defRPr/>
              </a:pPr>
              <a:r>
                <a:rPr lang="en-US" sz="2000" kern="0">
                  <a:solidFill>
                    <a:srgbClr val="FF0000"/>
                  </a:solidFill>
                  <a:latin typeface="+mn-lt"/>
                  <a:ea typeface="+mn-ea"/>
                  <a:cs typeface="+mn-cs"/>
                </a:rPr>
                <a:t>R</a:t>
              </a:r>
              <a:r>
                <a:rPr lang="en-US" sz="2000" kern="0" baseline="-25000">
                  <a:solidFill>
                    <a:srgbClr val="FF0000"/>
                  </a:solidFill>
                  <a:latin typeface="+mn-lt"/>
                  <a:ea typeface="+mn-ea"/>
                  <a:cs typeface="+mn-cs"/>
                </a:rPr>
                <a:t>rs</a:t>
              </a:r>
              <a:r>
                <a:rPr lang="en-US" sz="2000" kern="0">
                  <a:solidFill>
                    <a:srgbClr val="FF0000"/>
                  </a:solidFill>
                  <a:latin typeface="+mn-lt"/>
                  <a:ea typeface="+mn-ea"/>
                  <a:cs typeface="+mn-cs"/>
                </a:rPr>
                <a:t>(555)</a:t>
              </a:r>
            </a:p>
            <a:p>
              <a:pPr marL="342900" indent="-342900">
                <a:lnSpc>
                  <a:spcPct val="110000"/>
                </a:lnSpc>
                <a:spcBef>
                  <a:spcPct val="20000"/>
                </a:spcBef>
                <a:defRPr/>
              </a:pPr>
              <a:r>
                <a:rPr lang="en-US" sz="2000" kern="0">
                  <a:solidFill>
                    <a:srgbClr val="FF0000"/>
                  </a:solidFill>
                  <a:latin typeface="+mn-lt"/>
                  <a:ea typeface="+mn-ea"/>
                  <a:cs typeface="+mn-cs"/>
                </a:rPr>
                <a:t>R</a:t>
              </a:r>
              <a:r>
                <a:rPr lang="en-US" sz="2000" kern="0" baseline="-25000">
                  <a:solidFill>
                    <a:srgbClr val="FF0000"/>
                  </a:solidFill>
                  <a:latin typeface="+mn-lt"/>
                  <a:ea typeface="+mn-ea"/>
                  <a:cs typeface="+mn-cs"/>
                </a:rPr>
                <a:t>rs</a:t>
              </a:r>
              <a:r>
                <a:rPr lang="en-US" sz="2000" kern="0">
                  <a:solidFill>
                    <a:srgbClr val="FF0000"/>
                  </a:solidFill>
                  <a:latin typeface="+mn-lt"/>
                  <a:ea typeface="+mn-ea"/>
                  <a:cs typeface="+mn-cs"/>
                </a:rPr>
                <a:t>(645)</a:t>
              </a:r>
            </a:p>
            <a:p>
              <a:pPr marL="342900" indent="-342900">
                <a:lnSpc>
                  <a:spcPct val="110000"/>
                </a:lnSpc>
                <a:spcBef>
                  <a:spcPct val="20000"/>
                </a:spcBef>
                <a:defRPr/>
              </a:pPr>
              <a:r>
                <a:rPr lang="en-US" sz="2000" kern="0">
                  <a:latin typeface="+mn-lt"/>
                  <a:ea typeface="+mn-ea"/>
                  <a:cs typeface="+mn-cs"/>
                </a:rPr>
                <a:t>R</a:t>
              </a:r>
              <a:r>
                <a:rPr lang="en-US" sz="2000" kern="0" baseline="-25000">
                  <a:latin typeface="+mn-lt"/>
                  <a:ea typeface="+mn-ea"/>
                  <a:cs typeface="+mn-cs"/>
                </a:rPr>
                <a:t>rs</a:t>
              </a:r>
              <a:r>
                <a:rPr lang="en-US" sz="2000" kern="0">
                  <a:latin typeface="+mn-lt"/>
                  <a:ea typeface="+mn-ea"/>
                  <a:cs typeface="+mn-cs"/>
                </a:rPr>
                <a:t>(667)</a:t>
              </a:r>
            </a:p>
            <a:p>
              <a:pPr marL="342900" indent="-342900">
                <a:lnSpc>
                  <a:spcPct val="110000"/>
                </a:lnSpc>
                <a:spcBef>
                  <a:spcPct val="20000"/>
                </a:spcBef>
                <a:defRPr/>
              </a:pPr>
              <a:r>
                <a:rPr lang="en-US" sz="2000" kern="0">
                  <a:solidFill>
                    <a:srgbClr val="052D0B"/>
                  </a:solidFill>
                  <a:latin typeface="+mn-lt"/>
                  <a:ea typeface="+mn-ea"/>
                  <a:cs typeface="+mn-cs"/>
                </a:rPr>
                <a:t>R</a:t>
              </a:r>
              <a:r>
                <a:rPr lang="en-US" sz="2000" kern="0" baseline="-25000">
                  <a:solidFill>
                    <a:srgbClr val="052D0B"/>
                  </a:solidFill>
                  <a:latin typeface="+mn-lt"/>
                  <a:ea typeface="+mn-ea"/>
                  <a:cs typeface="+mn-cs"/>
                </a:rPr>
                <a:t>rs</a:t>
              </a:r>
              <a:r>
                <a:rPr lang="en-US" sz="2000" kern="0">
                  <a:solidFill>
                    <a:srgbClr val="052D0B"/>
                  </a:solidFill>
                  <a:latin typeface="+mn-lt"/>
                  <a:ea typeface="+mn-ea"/>
                  <a:cs typeface="+mn-cs"/>
                </a:rPr>
                <a:t>(678)</a:t>
              </a:r>
            </a:p>
          </p:txBody>
        </p:sp>
        <p:cxnSp>
          <p:nvCxnSpPr>
            <p:cNvPr id="16" name="Straight Arrow Connector 15"/>
            <p:cNvCxnSpPr/>
            <p:nvPr/>
          </p:nvCxnSpPr>
          <p:spPr>
            <a:xfrm>
              <a:off x="4114800" y="1676400"/>
              <a:ext cx="1295400" cy="1588"/>
            </a:xfrm>
            <a:prstGeom prst="straightConnector1">
              <a:avLst/>
            </a:prstGeom>
            <a:ln w="38100">
              <a:solidFill>
                <a:srgbClr val="084712"/>
              </a:solidFill>
              <a:tailEnd type="arrow"/>
            </a:ln>
          </p:spPr>
          <p:style>
            <a:lnRef idx="2">
              <a:schemeClr val="accent1"/>
            </a:lnRef>
            <a:fillRef idx="0">
              <a:schemeClr val="accent1"/>
            </a:fillRef>
            <a:effectRef idx="1">
              <a:schemeClr val="accent1"/>
            </a:effectRef>
            <a:fontRef idx="minor">
              <a:schemeClr val="tx1"/>
            </a:fontRef>
          </p:style>
        </p:cxnSp>
        <p:sp>
          <p:nvSpPr>
            <p:cNvPr id="17" name="TextBox 8"/>
            <p:cNvSpPr txBox="1">
              <a:spLocks noChangeArrowheads="1"/>
            </p:cNvSpPr>
            <p:nvPr/>
          </p:nvSpPr>
          <p:spPr bwMode="auto">
            <a:xfrm>
              <a:off x="6980238" y="2209800"/>
              <a:ext cx="1439862" cy="400050"/>
            </a:xfrm>
            <a:prstGeom prst="rect">
              <a:avLst/>
            </a:prstGeom>
            <a:noFill/>
            <a:ln w="9525">
              <a:noFill/>
              <a:miter lim="800000"/>
              <a:headEnd/>
              <a:tailEnd/>
            </a:ln>
          </p:spPr>
          <p:txBody>
            <a:bodyPr wrap="none">
              <a:prstTxWarp prst="textNoShape">
                <a:avLst/>
              </a:prstTxWarp>
              <a:spAutoFit/>
            </a:bodyPr>
            <a:lstStyle/>
            <a:p>
              <a:r>
                <a:rPr lang="en-US" sz="2000">
                  <a:solidFill>
                    <a:srgbClr val="FF0000"/>
                  </a:solidFill>
                </a:rPr>
                <a:t>land bands</a:t>
              </a:r>
            </a:p>
          </p:txBody>
        </p:sp>
        <p:sp>
          <p:nvSpPr>
            <p:cNvPr id="18" name="TextBox 8"/>
            <p:cNvSpPr txBox="1">
              <a:spLocks noChangeArrowheads="1"/>
            </p:cNvSpPr>
            <p:nvPr/>
          </p:nvSpPr>
          <p:spPr bwMode="auto">
            <a:xfrm>
              <a:off x="6980238" y="3254375"/>
              <a:ext cx="1706562" cy="708025"/>
            </a:xfrm>
            <a:prstGeom prst="rect">
              <a:avLst/>
            </a:prstGeom>
            <a:noFill/>
            <a:ln w="9525">
              <a:noFill/>
              <a:miter lim="800000"/>
              <a:headEnd/>
              <a:tailEnd/>
            </a:ln>
          </p:spPr>
          <p:txBody>
            <a:bodyPr>
              <a:prstTxWarp prst="textNoShape">
                <a:avLst/>
              </a:prstTxWarp>
              <a:spAutoFit/>
            </a:bodyPr>
            <a:lstStyle/>
            <a:p>
              <a:pPr algn="ctr"/>
              <a:r>
                <a:rPr lang="en-US" sz="2000">
                  <a:solidFill>
                    <a:srgbClr val="3366FF"/>
                  </a:solidFill>
                </a:rPr>
                <a:t>revised band center</a:t>
              </a:r>
            </a:p>
          </p:txBody>
        </p:sp>
      </p:grpSp>
      <p:graphicFrame>
        <p:nvGraphicFramePr>
          <p:cNvPr id="19" name="Object 2"/>
          <p:cNvGraphicFramePr>
            <a:graphicFrameLocks noChangeAspect="1"/>
          </p:cNvGraphicFramePr>
          <p:nvPr/>
        </p:nvGraphicFramePr>
        <p:xfrm>
          <a:off x="439738" y="5257800"/>
          <a:ext cx="1998662" cy="774700"/>
        </p:xfrm>
        <a:graphic>
          <a:graphicData uri="http://schemas.openxmlformats.org/presentationml/2006/ole">
            <p:oleObj spid="_x0000_s45058" name="Equation" r:id="rId3" imgW="1016000" imgH="393700" progId="Equation.3">
              <p:embed/>
            </p:oleObj>
          </a:graphicData>
        </a:graphic>
      </p:graphicFrame>
      <p:sp>
        <p:nvSpPr>
          <p:cNvPr id="21" name="Oval 20"/>
          <p:cNvSpPr/>
          <p:nvPr/>
        </p:nvSpPr>
        <p:spPr>
          <a:xfrm>
            <a:off x="2895600" y="3404283"/>
            <a:ext cx="1371600" cy="838200"/>
          </a:xfrm>
          <a:prstGeom prst="ellipse">
            <a:avLst/>
          </a:prstGeom>
          <a:noFill/>
          <a:ln w="25400">
            <a:solidFill>
              <a:srgbClr val="08471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mannin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858000"/>
          </a:xfrm>
          <a:prstGeom prst="rect">
            <a:avLst/>
          </a:prstGeom>
        </p:spPr>
      </p:pic>
      <p:sp>
        <p:nvSpPr>
          <p:cNvPr id="3" name="TextBox 2"/>
          <p:cNvSpPr txBox="1"/>
          <p:nvPr/>
        </p:nvSpPr>
        <p:spPr>
          <a:xfrm>
            <a:off x="7391400" y="6477000"/>
            <a:ext cx="1724651" cy="338554"/>
          </a:xfrm>
          <a:prstGeom prst="rect">
            <a:avLst/>
          </a:prstGeom>
          <a:noFill/>
        </p:spPr>
        <p:txBody>
          <a:bodyPr wrap="none" rtlCol="0">
            <a:spAutoFit/>
          </a:bodyPr>
          <a:lstStyle/>
          <a:p>
            <a:r>
              <a:rPr lang="en-US"/>
              <a:t>Antonio Mannino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mouw.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17475" y="0"/>
            <a:ext cx="8874125" cy="6858000"/>
          </a:xfrm>
          <a:prstGeom prst="rect">
            <a:avLst/>
          </a:prstGeom>
        </p:spPr>
      </p:pic>
      <p:sp>
        <p:nvSpPr>
          <p:cNvPr id="3" name="Text Box 35"/>
          <p:cNvSpPr txBox="1">
            <a:spLocks noChangeArrowheads="1"/>
          </p:cNvSpPr>
          <p:nvPr/>
        </p:nvSpPr>
        <p:spPr bwMode="auto">
          <a:xfrm>
            <a:off x="152400" y="5105400"/>
            <a:ext cx="771532" cy="338554"/>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a:t>2000</a:t>
            </a:r>
            <a:endParaRPr lang="en-US"/>
          </a:p>
        </p:txBody>
      </p:sp>
      <p:sp>
        <p:nvSpPr>
          <p:cNvPr id="4" name="TextBox 3"/>
          <p:cNvSpPr txBox="1"/>
          <p:nvPr/>
        </p:nvSpPr>
        <p:spPr>
          <a:xfrm>
            <a:off x="7391400" y="6477000"/>
            <a:ext cx="1484802" cy="338554"/>
          </a:xfrm>
          <a:prstGeom prst="rect">
            <a:avLst/>
          </a:prstGeom>
          <a:noFill/>
        </p:spPr>
        <p:txBody>
          <a:bodyPr wrap="none" rtlCol="0">
            <a:spAutoFit/>
          </a:bodyPr>
          <a:lstStyle/>
          <a:p>
            <a:r>
              <a:rPr lang="en-US"/>
              <a:t>Colleen Mouw</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152400"/>
            <a:ext cx="8458200" cy="1143000"/>
          </a:xfrm>
        </p:spPr>
        <p:txBody>
          <a:bodyPr/>
          <a:lstStyle/>
          <a:p>
            <a:pPr algn="ctr"/>
            <a:r>
              <a:rPr lang="en-US" sz="2000" b="1">
                <a:solidFill>
                  <a:srgbClr val="FFFF00"/>
                </a:solidFill>
              </a:rPr>
              <a:t>Phytoplankton Biomass and Diversity on the New England Shelf: </a:t>
            </a:r>
            <a:br>
              <a:rPr lang="en-US" sz="2000" b="1">
                <a:solidFill>
                  <a:srgbClr val="FFFF00"/>
                </a:solidFill>
              </a:rPr>
            </a:br>
            <a:r>
              <a:rPr lang="en-US" sz="1800"/>
              <a:t>In Situ Time Series for Validation and Exploration of Remote Sensing Algorithms</a:t>
            </a:r>
            <a:r>
              <a:rPr lang="en-US" sz="2000"/>
              <a:t/>
            </a:r>
            <a:br>
              <a:rPr lang="en-US" sz="2000"/>
            </a:br>
            <a:r>
              <a:rPr lang="en-US" sz="1800">
                <a:solidFill>
                  <a:srgbClr val="FFFF99"/>
                </a:solidFill>
              </a:rPr>
              <a:t>PI: </a:t>
            </a:r>
            <a:r>
              <a:rPr lang="en-US" sz="1800" b="1" u="sng">
                <a:solidFill>
                  <a:srgbClr val="FFFF99"/>
                </a:solidFill>
              </a:rPr>
              <a:t>Heidi M. Sosik</a:t>
            </a:r>
            <a:r>
              <a:rPr lang="en-US" sz="1800">
                <a:solidFill>
                  <a:srgbClr val="FFFF99"/>
                </a:solidFill>
              </a:rPr>
              <a:t>, Woods Hole Oceanographic Institution</a:t>
            </a:r>
            <a:br>
              <a:rPr lang="en-US" sz="1800">
                <a:solidFill>
                  <a:srgbClr val="FFFF99"/>
                </a:solidFill>
              </a:rPr>
            </a:br>
            <a:r>
              <a:rPr lang="en-US" sz="1800">
                <a:solidFill>
                  <a:srgbClr val="FFFF99"/>
                </a:solidFill>
              </a:rPr>
              <a:t>Co-I: Hui Feng, University of New Hampshire</a:t>
            </a:r>
          </a:p>
        </p:txBody>
      </p:sp>
      <p:sp>
        <p:nvSpPr>
          <p:cNvPr id="9219" name="Rectangle 3"/>
          <p:cNvSpPr>
            <a:spLocks noGrp="1" noChangeArrowheads="1"/>
          </p:cNvSpPr>
          <p:nvPr>
            <p:ph type="body" idx="1"/>
          </p:nvPr>
        </p:nvSpPr>
        <p:spPr>
          <a:xfrm>
            <a:off x="217488" y="1524000"/>
            <a:ext cx="8915400" cy="2514600"/>
          </a:xfrm>
        </p:spPr>
        <p:txBody>
          <a:bodyPr/>
          <a:lstStyle/>
          <a:p>
            <a:pPr>
              <a:buFontTx/>
              <a:buNone/>
            </a:pPr>
            <a:r>
              <a:rPr lang="en-US" sz="2000" b="1">
                <a:solidFill>
                  <a:schemeClr val="tx1"/>
                </a:solidFill>
              </a:rPr>
              <a:t>Goal: </a:t>
            </a:r>
            <a:r>
              <a:rPr lang="en-US" sz="2000"/>
              <a:t>Use unique time series to evaluate algorithms that extend MODIS ocean color data beyond chlorophyll to functional group or size-class-dependent phytoplankton retrievals</a:t>
            </a:r>
            <a:endParaRPr lang="en-US"/>
          </a:p>
          <a:p>
            <a:pPr>
              <a:buFontTx/>
              <a:buNone/>
            </a:pPr>
            <a:r>
              <a:rPr lang="en-US" sz="2000" b="1">
                <a:solidFill>
                  <a:schemeClr val="tx1"/>
                </a:solidFill>
              </a:rPr>
              <a:t>Approach: </a:t>
            </a:r>
            <a:r>
              <a:rPr lang="en-US" sz="2000"/>
              <a:t>End-to-end time series observations, with step by step algorithm evaluation and error analysis</a:t>
            </a:r>
          </a:p>
          <a:p>
            <a:pPr>
              <a:buFontTx/>
              <a:buNone/>
            </a:pPr>
            <a:r>
              <a:rPr lang="en-US" sz="2000">
                <a:solidFill>
                  <a:schemeClr val="tx1"/>
                </a:solidFill>
              </a:rPr>
              <a:t>	</a:t>
            </a:r>
            <a:r>
              <a:rPr lang="en-US" sz="2000">
                <a:solidFill>
                  <a:srgbClr val="FFFF99"/>
                </a:solidFill>
              </a:rPr>
              <a:t>single cells </a:t>
            </a:r>
            <a:r>
              <a:rPr lang="en-US" sz="2000">
                <a:solidFill>
                  <a:srgbClr val="FFFF99"/>
                </a:solidFill>
                <a:sym typeface="Wingdings" charset="2"/>
              </a:rPr>
              <a:t> phytoplankton community  bulk water optical properties  sea surface optical properties (air and water)  MODIS optical properties</a:t>
            </a:r>
            <a:endParaRPr lang="en-US" sz="2000">
              <a:solidFill>
                <a:srgbClr val="FFFF99"/>
              </a:solidFill>
            </a:endParaRPr>
          </a:p>
        </p:txBody>
      </p:sp>
      <p:pic>
        <p:nvPicPr>
          <p:cNvPr id="9220" name="Picture 20" descr="asit_weather_tower"/>
          <p:cNvPicPr>
            <a:picLocks noChangeArrowheads="1"/>
          </p:cNvPicPr>
          <p:nvPr/>
        </p:nvPicPr>
        <p:blipFill>
          <a:blip r:embed="rId2"/>
          <a:srcRect r="22000" b="18645"/>
          <a:stretch>
            <a:fillRect/>
          </a:stretch>
        </p:blipFill>
        <p:spPr bwMode="auto">
          <a:xfrm>
            <a:off x="490538" y="4794250"/>
            <a:ext cx="1219200" cy="1676400"/>
          </a:xfrm>
          <a:prstGeom prst="rect">
            <a:avLst/>
          </a:prstGeom>
          <a:noFill/>
          <a:ln w="9525">
            <a:solidFill>
              <a:schemeClr val="hlink"/>
            </a:solidFill>
            <a:miter lim="800000"/>
            <a:headEnd/>
            <a:tailEnd/>
          </a:ln>
        </p:spPr>
      </p:pic>
      <p:pic>
        <p:nvPicPr>
          <p:cNvPr id="9221" name="Picture 17" descr="venice2_ce318_closeup"/>
          <p:cNvPicPr>
            <a:picLocks noChangeAspect="1" noChangeArrowheads="1"/>
          </p:cNvPicPr>
          <p:nvPr/>
        </p:nvPicPr>
        <p:blipFill>
          <a:blip r:embed="rId3"/>
          <a:srcRect/>
          <a:stretch>
            <a:fillRect/>
          </a:stretch>
        </p:blipFill>
        <p:spPr bwMode="auto">
          <a:xfrm>
            <a:off x="5229225" y="4946650"/>
            <a:ext cx="1143000" cy="1524000"/>
          </a:xfrm>
          <a:prstGeom prst="rect">
            <a:avLst/>
          </a:prstGeom>
          <a:noFill/>
          <a:ln w="50800">
            <a:solidFill>
              <a:schemeClr val="tx2"/>
            </a:solidFill>
            <a:miter lim="800000"/>
            <a:headEnd/>
            <a:tailEnd/>
          </a:ln>
        </p:spPr>
      </p:pic>
      <p:pic>
        <p:nvPicPr>
          <p:cNvPr id="9223" name="Picture 4" descr="P3230497"/>
          <p:cNvPicPr>
            <a:picLocks noChangeAspect="1" noChangeArrowheads="1"/>
          </p:cNvPicPr>
          <p:nvPr/>
        </p:nvPicPr>
        <p:blipFill>
          <a:blip r:embed="rId4"/>
          <a:srcRect l="36343" t="32314" r="30685" b="27856"/>
          <a:stretch>
            <a:fillRect/>
          </a:stretch>
        </p:blipFill>
        <p:spPr bwMode="auto">
          <a:xfrm>
            <a:off x="2430463" y="4391025"/>
            <a:ext cx="1077912" cy="1749425"/>
          </a:xfrm>
          <a:prstGeom prst="rect">
            <a:avLst/>
          </a:prstGeom>
          <a:noFill/>
          <a:ln w="9525">
            <a:noFill/>
            <a:miter lim="800000"/>
            <a:headEnd/>
            <a:tailEnd/>
          </a:ln>
        </p:spPr>
      </p:pic>
      <p:sp>
        <p:nvSpPr>
          <p:cNvPr id="9224" name="Text Box 8"/>
          <p:cNvSpPr txBox="1">
            <a:spLocks noChangeArrowheads="1"/>
          </p:cNvSpPr>
          <p:nvPr/>
        </p:nvSpPr>
        <p:spPr bwMode="auto">
          <a:xfrm>
            <a:off x="-42863" y="4108450"/>
            <a:ext cx="2378076" cy="641350"/>
          </a:xfrm>
          <a:prstGeom prst="rect">
            <a:avLst/>
          </a:prstGeom>
          <a:noFill/>
          <a:ln w="9525">
            <a:noFill/>
            <a:miter lim="800000"/>
            <a:headEnd/>
            <a:tailEnd/>
          </a:ln>
          <a:effectLst/>
        </p:spPr>
        <p:txBody>
          <a:bodyPr>
            <a:prstTxWarp prst="textNoShape">
              <a:avLst/>
            </a:prstTxWarp>
            <a:spAutoFit/>
          </a:bodyPr>
          <a:lstStyle/>
          <a:p>
            <a:pPr algn="ctr"/>
            <a:r>
              <a:rPr lang="en-US"/>
              <a:t>Martha’s Vineyard Coastal Observatory</a:t>
            </a:r>
          </a:p>
        </p:txBody>
      </p:sp>
      <p:sp>
        <p:nvSpPr>
          <p:cNvPr id="9225" name="Text Box 9"/>
          <p:cNvSpPr txBox="1">
            <a:spLocks noChangeArrowheads="1"/>
          </p:cNvSpPr>
          <p:nvPr/>
        </p:nvSpPr>
        <p:spPr bwMode="auto">
          <a:xfrm>
            <a:off x="2393950" y="6140450"/>
            <a:ext cx="2393950" cy="641350"/>
          </a:xfrm>
          <a:prstGeom prst="rect">
            <a:avLst/>
          </a:prstGeom>
          <a:noFill/>
          <a:ln w="9525">
            <a:noFill/>
            <a:miter lim="800000"/>
            <a:headEnd/>
            <a:tailEnd/>
          </a:ln>
          <a:effectLst/>
        </p:spPr>
        <p:txBody>
          <a:bodyPr wrap="none">
            <a:prstTxWarp prst="textNoShape">
              <a:avLst/>
            </a:prstTxWarp>
            <a:spAutoFit/>
          </a:bodyPr>
          <a:lstStyle/>
          <a:p>
            <a:pPr algn="ctr"/>
            <a:r>
              <a:rPr lang="en-US"/>
              <a:t>Submersible Imaging </a:t>
            </a:r>
          </a:p>
          <a:p>
            <a:pPr algn="ctr"/>
            <a:r>
              <a:rPr lang="en-US"/>
              <a:t>Flow Cytometry</a:t>
            </a:r>
          </a:p>
        </p:txBody>
      </p:sp>
      <p:sp>
        <p:nvSpPr>
          <p:cNvPr id="9226" name="Text Box 10"/>
          <p:cNvSpPr txBox="1">
            <a:spLocks noChangeArrowheads="1"/>
          </p:cNvSpPr>
          <p:nvPr/>
        </p:nvSpPr>
        <p:spPr bwMode="auto">
          <a:xfrm>
            <a:off x="4857750" y="4184650"/>
            <a:ext cx="1771650" cy="641350"/>
          </a:xfrm>
          <a:prstGeom prst="rect">
            <a:avLst/>
          </a:prstGeom>
          <a:noFill/>
          <a:ln w="9525">
            <a:noFill/>
            <a:miter lim="800000"/>
            <a:headEnd/>
            <a:tailEnd/>
          </a:ln>
          <a:effectLst/>
        </p:spPr>
        <p:txBody>
          <a:bodyPr wrap="none">
            <a:prstTxWarp prst="textNoShape">
              <a:avLst/>
            </a:prstTxWarp>
            <a:spAutoFit/>
          </a:bodyPr>
          <a:lstStyle/>
          <a:p>
            <a:pPr algn="ctr"/>
            <a:r>
              <a:rPr lang="en-US"/>
              <a:t>Tower mounted</a:t>
            </a:r>
          </a:p>
          <a:p>
            <a:pPr algn="ctr"/>
            <a:r>
              <a:rPr lang="en-US"/>
              <a:t>AERONET-OC</a:t>
            </a:r>
          </a:p>
        </p:txBody>
      </p:sp>
      <p:pic>
        <p:nvPicPr>
          <p:cNvPr id="9227" name="Picture 7" descr="seawifs_mvcrop"/>
          <p:cNvPicPr>
            <a:picLocks noChangeAspect="1" noChangeArrowheads="1"/>
          </p:cNvPicPr>
          <p:nvPr/>
        </p:nvPicPr>
        <p:blipFill>
          <a:blip r:embed="rId5"/>
          <a:srcRect b="9056"/>
          <a:stretch>
            <a:fillRect/>
          </a:stretch>
        </p:blipFill>
        <p:spPr bwMode="auto">
          <a:xfrm>
            <a:off x="6940550" y="4427538"/>
            <a:ext cx="1836738" cy="1844675"/>
          </a:xfrm>
          <a:prstGeom prst="rect">
            <a:avLst/>
          </a:prstGeom>
          <a:noFill/>
          <a:ln w="38100">
            <a:solidFill>
              <a:schemeClr val="hlink"/>
            </a:solidFill>
            <a:miter lim="800000"/>
            <a:headEnd/>
            <a:tailEnd/>
          </a:ln>
        </p:spPr>
      </p:pic>
      <p:sp>
        <p:nvSpPr>
          <p:cNvPr id="9228" name="Text Box 12"/>
          <p:cNvSpPr txBox="1">
            <a:spLocks noChangeArrowheads="1"/>
          </p:cNvSpPr>
          <p:nvPr/>
        </p:nvSpPr>
        <p:spPr bwMode="auto">
          <a:xfrm>
            <a:off x="6965950" y="6332538"/>
            <a:ext cx="1873250" cy="366712"/>
          </a:xfrm>
          <a:prstGeom prst="rect">
            <a:avLst/>
          </a:prstGeom>
          <a:noFill/>
          <a:ln w="9525">
            <a:noFill/>
            <a:miter lim="800000"/>
            <a:headEnd/>
            <a:tailEnd/>
          </a:ln>
          <a:effectLst/>
        </p:spPr>
        <p:txBody>
          <a:bodyPr wrap="none">
            <a:prstTxWarp prst="textNoShape">
              <a:avLst/>
            </a:prstTxWarp>
            <a:spAutoFit/>
          </a:bodyPr>
          <a:lstStyle/>
          <a:p>
            <a:pPr algn="ctr"/>
            <a:r>
              <a:rPr lang="en-US"/>
              <a:t>MODIS products</a:t>
            </a:r>
          </a:p>
        </p:txBody>
      </p:sp>
      <p:pic>
        <p:nvPicPr>
          <p:cNvPr id="9229" name="Picture 13" descr="IFCB1_2009_206_000452_4649"/>
          <p:cNvPicPr>
            <a:picLocks noChangeAspect="1" noChangeArrowheads="1"/>
          </p:cNvPicPr>
          <p:nvPr/>
        </p:nvPicPr>
        <p:blipFill>
          <a:blip r:embed="rId6"/>
          <a:srcRect/>
          <a:stretch>
            <a:fillRect/>
          </a:stretch>
        </p:blipFill>
        <p:spPr bwMode="auto">
          <a:xfrm>
            <a:off x="3568700" y="4800600"/>
            <a:ext cx="968375" cy="196850"/>
          </a:xfrm>
          <a:prstGeom prst="rect">
            <a:avLst/>
          </a:prstGeom>
          <a:noFill/>
        </p:spPr>
      </p:pic>
      <p:pic>
        <p:nvPicPr>
          <p:cNvPr id="9230" name="Picture 14" descr="IFCB1_2010_060_221135_52"/>
          <p:cNvPicPr>
            <a:picLocks noChangeAspect="1" noChangeArrowheads="1"/>
          </p:cNvPicPr>
          <p:nvPr/>
        </p:nvPicPr>
        <p:blipFill>
          <a:blip r:embed="rId7"/>
          <a:srcRect/>
          <a:stretch>
            <a:fillRect/>
          </a:stretch>
        </p:blipFill>
        <p:spPr bwMode="auto">
          <a:xfrm>
            <a:off x="3568700" y="5032375"/>
            <a:ext cx="1231900" cy="222250"/>
          </a:xfrm>
          <a:prstGeom prst="rect">
            <a:avLst/>
          </a:prstGeom>
          <a:noFill/>
        </p:spPr>
      </p:pic>
      <p:pic>
        <p:nvPicPr>
          <p:cNvPr id="9231" name="Picture 15" descr="IFCB1_2008_319_005351_1968"/>
          <p:cNvPicPr>
            <a:picLocks noChangeAspect="1" noChangeArrowheads="1"/>
          </p:cNvPicPr>
          <p:nvPr/>
        </p:nvPicPr>
        <p:blipFill>
          <a:blip r:embed="rId8"/>
          <a:srcRect/>
          <a:stretch>
            <a:fillRect/>
          </a:stretch>
        </p:blipFill>
        <p:spPr bwMode="auto">
          <a:xfrm>
            <a:off x="3582988" y="5302250"/>
            <a:ext cx="650875" cy="434975"/>
          </a:xfrm>
          <a:prstGeom prst="rect">
            <a:avLst/>
          </a:prstGeom>
          <a:noFill/>
        </p:spPr>
      </p:pic>
      <p:pic>
        <p:nvPicPr>
          <p:cNvPr id="9232" name="Picture 16" descr="IFCB1_2007_087_212908_26"/>
          <p:cNvPicPr>
            <a:picLocks noChangeAspect="1" noChangeArrowheads="1"/>
          </p:cNvPicPr>
          <p:nvPr/>
        </p:nvPicPr>
        <p:blipFill>
          <a:blip r:embed="rId9"/>
          <a:srcRect/>
          <a:stretch>
            <a:fillRect/>
          </a:stretch>
        </p:blipFill>
        <p:spPr bwMode="auto">
          <a:xfrm>
            <a:off x="3568700" y="4551363"/>
            <a:ext cx="776288" cy="201612"/>
          </a:xfrm>
          <a:prstGeom prst="rect">
            <a:avLst/>
          </a:prstGeom>
          <a:noFill/>
        </p:spPr>
      </p:pic>
      <p:pic>
        <p:nvPicPr>
          <p:cNvPr id="9233" name="Picture 17" descr="IFCB1_2008_085_032414_1513"/>
          <p:cNvPicPr>
            <a:picLocks noChangeAspect="1" noChangeArrowheads="1"/>
          </p:cNvPicPr>
          <p:nvPr/>
        </p:nvPicPr>
        <p:blipFill>
          <a:blip r:embed="rId10"/>
          <a:srcRect/>
          <a:stretch>
            <a:fillRect/>
          </a:stretch>
        </p:blipFill>
        <p:spPr bwMode="auto">
          <a:xfrm>
            <a:off x="4254500" y="5302250"/>
            <a:ext cx="546100" cy="142875"/>
          </a:xfrm>
          <a:prstGeom prst="rect">
            <a:avLst/>
          </a:prstGeom>
          <a:noFill/>
        </p:spPr>
      </p:pic>
      <p:pic>
        <p:nvPicPr>
          <p:cNvPr id="9234" name="Picture 18" descr="IFCB1_2010_141_170349_5508"/>
          <p:cNvPicPr>
            <a:picLocks noChangeAspect="1" noChangeArrowheads="1"/>
          </p:cNvPicPr>
          <p:nvPr/>
        </p:nvPicPr>
        <p:blipFill>
          <a:blip r:embed="rId11"/>
          <a:srcRect/>
          <a:stretch>
            <a:fillRect/>
          </a:stretch>
        </p:blipFill>
        <p:spPr bwMode="auto">
          <a:xfrm>
            <a:off x="4254500" y="5486400"/>
            <a:ext cx="333375" cy="196850"/>
          </a:xfrm>
          <a:prstGeom prst="rect">
            <a:avLst/>
          </a:prstGeom>
          <a:noFill/>
        </p:spPr>
      </p:pic>
      <p:pic>
        <p:nvPicPr>
          <p:cNvPr id="9235" name="Picture 19" descr="IFCB1_2008_347_180137_962"/>
          <p:cNvPicPr>
            <a:picLocks noChangeAspect="1" noChangeArrowheads="1"/>
          </p:cNvPicPr>
          <p:nvPr/>
        </p:nvPicPr>
        <p:blipFill>
          <a:blip r:embed="rId12"/>
          <a:srcRect/>
          <a:stretch>
            <a:fillRect/>
          </a:stretch>
        </p:blipFill>
        <p:spPr bwMode="auto">
          <a:xfrm>
            <a:off x="3568700" y="5759450"/>
            <a:ext cx="1025525" cy="352425"/>
          </a:xfrm>
          <a:prstGeom prst="rect">
            <a:avLst/>
          </a:prstGeom>
          <a:noFill/>
        </p:spPr>
      </p:pic>
      <p:sp>
        <p:nvSpPr>
          <p:cNvPr id="9236" name="Line 20"/>
          <p:cNvSpPr>
            <a:spLocks noChangeShapeType="1"/>
          </p:cNvSpPr>
          <p:nvPr/>
        </p:nvSpPr>
        <p:spPr bwMode="auto">
          <a:xfrm>
            <a:off x="2400300" y="1447800"/>
            <a:ext cx="4343400" cy="0"/>
          </a:xfrm>
          <a:prstGeom prst="line">
            <a:avLst/>
          </a:prstGeom>
          <a:noFill/>
          <a:ln w="38100">
            <a:solidFill>
              <a:schemeClr val="tx1"/>
            </a:solidFill>
            <a:round/>
            <a:headEnd/>
            <a:tailEnd/>
          </a:ln>
          <a:effectLst/>
        </p:spPr>
        <p:txBody>
          <a:bodyPr>
            <a:prstTxWarp prst="textNoShape">
              <a:avLst/>
            </a:prstTxWarp>
          </a:bodyPr>
          <a:lstStyle/>
          <a:p>
            <a:endParaRPr lang="en-US"/>
          </a:p>
        </p:txBody>
      </p:sp>
      <p:sp>
        <p:nvSpPr>
          <p:cNvPr id="9237" name="Line 21"/>
          <p:cNvSpPr>
            <a:spLocks noChangeShapeType="1"/>
          </p:cNvSpPr>
          <p:nvPr/>
        </p:nvSpPr>
        <p:spPr bwMode="auto">
          <a:xfrm>
            <a:off x="2400300" y="4038600"/>
            <a:ext cx="4343400" cy="0"/>
          </a:xfrm>
          <a:prstGeom prst="line">
            <a:avLst/>
          </a:prstGeom>
          <a:noFill/>
          <a:ln w="38100">
            <a:solidFill>
              <a:schemeClr val="tx1"/>
            </a:solidFill>
            <a:round/>
            <a:headEnd/>
            <a:tailEnd/>
          </a:ln>
          <a:effectLst/>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4114800" y="152400"/>
            <a:ext cx="5181600" cy="67056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Clr>
                <a:schemeClr val="hlink"/>
              </a:buClr>
              <a:buSzPct val="120000"/>
            </a:pPr>
            <a:r>
              <a:rPr lang="en-US" sz="2600">
                <a:solidFill>
                  <a:srgbClr val="FFFF00"/>
                </a:solidFill>
                <a:latin typeface="Times" charset="0"/>
                <a:ea typeface="Times" charset="0"/>
                <a:cs typeface="Times" charset="0"/>
              </a:rPr>
              <a:t>The study site presents important Opportunities and Challenges</a:t>
            </a:r>
          </a:p>
          <a:p>
            <a:pPr marL="342900" indent="-342900" eaLnBrk="0" hangingPunct="0">
              <a:spcBef>
                <a:spcPct val="20000"/>
              </a:spcBef>
              <a:buClr>
                <a:schemeClr val="hlink"/>
              </a:buClr>
              <a:buSzPct val="120000"/>
              <a:buFontTx/>
              <a:buChar char="•"/>
            </a:pPr>
            <a:r>
              <a:rPr lang="en-US" sz="2400">
                <a:latin typeface="Times" charset="0"/>
                <a:ea typeface="Times" charset="0"/>
                <a:cs typeface="Times" charset="0"/>
              </a:rPr>
              <a:t>Predictable seasonal switch in phytoplankton dominance </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large diatoms in winter </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small cells in summer</a:t>
            </a:r>
          </a:p>
          <a:p>
            <a:pPr marL="342900" indent="-342900" eaLnBrk="0" hangingPunct="0">
              <a:spcBef>
                <a:spcPct val="20000"/>
              </a:spcBef>
              <a:buClr>
                <a:schemeClr val="hlink"/>
              </a:buClr>
              <a:buSzPct val="120000"/>
              <a:buFontTx/>
              <a:buChar char="•"/>
            </a:pPr>
            <a:r>
              <a:rPr lang="en-US" sz="2400">
                <a:latin typeface="Times" charset="0"/>
                <a:ea typeface="Times" charset="0"/>
                <a:cs typeface="Times" charset="0"/>
              </a:rPr>
              <a:t>Phytoplankton community changes impact bulk optical properties ( (discrete samples)  </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Seasonality strong</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Interannual variability also evident</a:t>
            </a:r>
          </a:p>
          <a:p>
            <a:pPr marL="342900" indent="-342900" eaLnBrk="0" hangingPunct="0">
              <a:spcBef>
                <a:spcPct val="20000"/>
              </a:spcBef>
              <a:buClr>
                <a:schemeClr val="hlink"/>
              </a:buClr>
              <a:buSzPct val="120000"/>
              <a:buFontTx/>
              <a:buChar char="•"/>
            </a:pPr>
            <a:r>
              <a:rPr lang="en-US" sz="2400">
                <a:latin typeface="Times" charset="0"/>
                <a:ea typeface="Times" charset="0"/>
                <a:cs typeface="Times" charset="0"/>
              </a:rPr>
              <a:t>MODIS products influenced by atmospheric correction and other potential issues </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Well-known for northeast US waters</a:t>
            </a:r>
          </a:p>
          <a:p>
            <a:pPr marL="742950" lvl="1" indent="-285750" eaLnBrk="0" hangingPunct="0">
              <a:spcBef>
                <a:spcPct val="20000"/>
              </a:spcBef>
              <a:buFont typeface="Tahoma" charset="0"/>
              <a:buChar char="–"/>
            </a:pPr>
            <a:r>
              <a:rPr lang="en-US" sz="2000">
                <a:solidFill>
                  <a:srgbClr val="FFFF99"/>
                </a:solidFill>
                <a:latin typeface="Times" charset="0"/>
                <a:ea typeface="Times" charset="0"/>
                <a:cs typeface="Times" charset="0"/>
              </a:rPr>
              <a:t>Unique dataset to evaluate new approaches</a:t>
            </a:r>
          </a:p>
        </p:txBody>
      </p:sp>
      <p:pic>
        <p:nvPicPr>
          <p:cNvPr id="5123" name="Picture 5"/>
          <p:cNvPicPr>
            <a:picLocks noChangeAspect="1" noChangeArrowheads="1"/>
          </p:cNvPicPr>
          <p:nvPr/>
        </p:nvPicPr>
        <p:blipFill>
          <a:blip r:embed="rId3"/>
          <a:srcRect r="6982"/>
          <a:stretch>
            <a:fillRect/>
          </a:stretch>
        </p:blipFill>
        <p:spPr bwMode="auto">
          <a:xfrm>
            <a:off x="0" y="228600"/>
            <a:ext cx="3962400" cy="2197100"/>
          </a:xfrm>
          <a:prstGeom prst="rect">
            <a:avLst/>
          </a:prstGeom>
          <a:noFill/>
          <a:ln w="9525">
            <a:noFill/>
            <a:miter lim="800000"/>
            <a:headEnd/>
            <a:tailEnd/>
          </a:ln>
        </p:spPr>
      </p:pic>
      <p:pic>
        <p:nvPicPr>
          <p:cNvPr id="5124" name="Picture 6"/>
          <p:cNvPicPr>
            <a:picLocks noChangeAspect="1" noChangeArrowheads="1"/>
          </p:cNvPicPr>
          <p:nvPr/>
        </p:nvPicPr>
        <p:blipFill>
          <a:blip r:embed="rId4"/>
          <a:srcRect l="1746" t="43030" r="5061" b="14400"/>
          <a:stretch>
            <a:fillRect/>
          </a:stretch>
        </p:blipFill>
        <p:spPr bwMode="auto">
          <a:xfrm>
            <a:off x="0" y="2667000"/>
            <a:ext cx="3962400" cy="1371600"/>
          </a:xfrm>
          <a:prstGeom prst="rect">
            <a:avLst/>
          </a:prstGeom>
          <a:noFill/>
          <a:ln w="9525">
            <a:noFill/>
            <a:miter lim="800000"/>
            <a:headEnd/>
            <a:tailEnd/>
          </a:ln>
        </p:spPr>
      </p:pic>
      <p:grpSp>
        <p:nvGrpSpPr>
          <p:cNvPr id="2" name="Group 20"/>
          <p:cNvGrpSpPr>
            <a:grpSpLocks/>
          </p:cNvGrpSpPr>
          <p:nvPr/>
        </p:nvGrpSpPr>
        <p:grpSpPr bwMode="auto">
          <a:xfrm>
            <a:off x="838200" y="4419600"/>
            <a:ext cx="2667000" cy="2438400"/>
            <a:chOff x="336" y="2427"/>
            <a:chExt cx="1824" cy="1845"/>
          </a:xfrm>
        </p:grpSpPr>
        <p:pic>
          <p:nvPicPr>
            <p:cNvPr id="5126" name="Picture 1" descr="Y:\MVCO_proposal_mar2010\fig1_nlw_matchups.png"/>
            <p:cNvPicPr>
              <a:picLocks noChangeAspect="1" noChangeArrowheads="1"/>
            </p:cNvPicPr>
            <p:nvPr/>
          </p:nvPicPr>
          <p:blipFill>
            <a:blip r:embed="rId5"/>
            <a:srcRect l="37524" t="3334" r="35513" b="50145"/>
            <a:stretch>
              <a:fillRect/>
            </a:stretch>
          </p:blipFill>
          <p:spPr bwMode="auto">
            <a:xfrm>
              <a:off x="432" y="2427"/>
              <a:ext cx="1728" cy="1672"/>
            </a:xfrm>
            <a:prstGeom prst="rect">
              <a:avLst/>
            </a:prstGeom>
            <a:noFill/>
            <a:ln w="9525">
              <a:noFill/>
              <a:miter lim="800000"/>
              <a:headEnd/>
              <a:tailEnd/>
            </a:ln>
          </p:spPr>
        </p:pic>
        <p:sp>
          <p:nvSpPr>
            <p:cNvPr id="5127" name="TextBox 16"/>
            <p:cNvSpPr txBox="1">
              <a:spLocks noChangeArrowheads="1"/>
            </p:cNvSpPr>
            <p:nvPr/>
          </p:nvSpPr>
          <p:spPr bwMode="auto">
            <a:xfrm>
              <a:off x="340" y="4080"/>
              <a:ext cx="1820" cy="192"/>
            </a:xfrm>
            <a:prstGeom prst="rect">
              <a:avLst/>
            </a:prstGeom>
            <a:solidFill>
              <a:schemeClr val="tx2"/>
            </a:solidFill>
            <a:ln w="9525">
              <a:noFill/>
              <a:miter lim="800000"/>
              <a:headEnd/>
              <a:tailEnd/>
            </a:ln>
          </p:spPr>
          <p:txBody>
            <a:bodyPr>
              <a:prstTxWarp prst="textNoShape">
                <a:avLst/>
              </a:prstTxWarp>
              <a:spAutoFit/>
            </a:bodyPr>
            <a:lstStyle/>
            <a:p>
              <a:pPr algn="ctr"/>
              <a:r>
                <a:rPr lang="en-US" sz="1400" b="1">
                  <a:solidFill>
                    <a:srgbClr val="000000"/>
                  </a:solidFill>
                  <a:latin typeface="Times New Roman" charset="0"/>
                  <a:ea typeface="Times New Roman" charset="0"/>
                  <a:cs typeface="Times New Roman" charset="0"/>
                </a:rPr>
                <a:t>nLw: AERONET-OC</a:t>
              </a:r>
            </a:p>
          </p:txBody>
        </p:sp>
        <p:sp>
          <p:nvSpPr>
            <p:cNvPr id="5128" name="TextBox 17"/>
            <p:cNvSpPr txBox="1">
              <a:spLocks noChangeArrowheads="1"/>
            </p:cNvSpPr>
            <p:nvPr/>
          </p:nvSpPr>
          <p:spPr bwMode="auto">
            <a:xfrm rot="-5400000">
              <a:off x="-467" y="3230"/>
              <a:ext cx="1797" cy="192"/>
            </a:xfrm>
            <a:prstGeom prst="rect">
              <a:avLst/>
            </a:prstGeom>
            <a:solidFill>
              <a:schemeClr val="tx2"/>
            </a:solidFill>
            <a:ln w="9525">
              <a:noFill/>
              <a:miter lim="800000"/>
              <a:headEnd/>
              <a:tailEnd/>
            </a:ln>
          </p:spPr>
          <p:txBody>
            <a:bodyPr>
              <a:prstTxWarp prst="textNoShape">
                <a:avLst/>
              </a:prstTxWarp>
              <a:spAutoFit/>
            </a:bodyPr>
            <a:lstStyle/>
            <a:p>
              <a:pPr algn="ctr"/>
              <a:r>
                <a:rPr lang="en-US" sz="1400" b="1">
                  <a:solidFill>
                    <a:srgbClr val="000000"/>
                  </a:solidFill>
                  <a:latin typeface="Times New Roman" charset="0"/>
                  <a:ea typeface="Times New Roman" charset="0"/>
                  <a:cs typeface="Times New Roman" charset="0"/>
                </a:rPr>
                <a:t>nLw: MODIS</a:t>
              </a: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152400"/>
            <a:ext cx="8229600" cy="838200"/>
          </a:xfrm>
        </p:spPr>
        <p:txBody>
          <a:bodyPr/>
          <a:lstStyle/>
          <a:p>
            <a:pPr algn="ctr">
              <a:defRPr/>
            </a:pPr>
            <a:r>
              <a:rPr lang="en-US" sz="3600" dirty="0" err="1" smtClean="0">
                <a:solidFill>
                  <a:srgbClr val="FFFF00"/>
                </a:solidFill>
                <a:latin typeface="Times" pitchFamily="18" charset="0"/>
                <a:cs typeface="Times" pitchFamily="18" charset="0"/>
              </a:rPr>
              <a:t>Scatterplot</a:t>
            </a:r>
            <a:r>
              <a:rPr lang="en-US" sz="3600" dirty="0" smtClean="0">
                <a:solidFill>
                  <a:srgbClr val="FFFF00"/>
                </a:solidFill>
                <a:latin typeface="Times" pitchFamily="18" charset="0"/>
                <a:cs typeface="Times" pitchFamily="18" charset="0"/>
              </a:rPr>
              <a:t> of Matchups in </a:t>
            </a:r>
            <a:r>
              <a:rPr lang="en-US" sz="3600" dirty="0" err="1" smtClean="0">
                <a:solidFill>
                  <a:srgbClr val="FFFF00"/>
                </a:solidFill>
                <a:latin typeface="Times" pitchFamily="18" charset="0"/>
                <a:cs typeface="Times" pitchFamily="18" charset="0"/>
              </a:rPr>
              <a:t>nLw</a:t>
            </a:r>
            <a:r>
              <a:rPr lang="en-US" sz="3600" dirty="0" smtClean="0">
                <a:solidFill>
                  <a:srgbClr val="FFFF00"/>
                </a:solidFill>
                <a:latin typeface="Times" pitchFamily="18" charset="0"/>
                <a:cs typeface="Times" pitchFamily="18" charset="0"/>
              </a:rPr>
              <a:t> spectra</a:t>
            </a:r>
            <a:endParaRPr lang="en-US" sz="3600" dirty="0">
              <a:solidFill>
                <a:srgbClr val="FFFF00"/>
              </a:solidFill>
              <a:latin typeface="Times" pitchFamily="18" charset="0"/>
              <a:cs typeface="Times" pitchFamily="18" charset="0"/>
            </a:endParaRPr>
          </a:p>
        </p:txBody>
      </p:sp>
      <p:sp>
        <p:nvSpPr>
          <p:cNvPr id="17411" name="TextBox 4"/>
          <p:cNvSpPr txBox="1">
            <a:spLocks noChangeArrowheads="1"/>
          </p:cNvSpPr>
          <p:nvPr/>
        </p:nvSpPr>
        <p:spPr bwMode="auto">
          <a:xfrm>
            <a:off x="838200" y="1143000"/>
            <a:ext cx="3190875" cy="461963"/>
          </a:xfrm>
          <a:prstGeom prst="rect">
            <a:avLst/>
          </a:prstGeom>
          <a:noFill/>
          <a:ln w="9525">
            <a:noFill/>
            <a:miter lim="800000"/>
            <a:headEnd/>
            <a:tailEnd/>
          </a:ln>
        </p:spPr>
        <p:txBody>
          <a:bodyPr wrap="none">
            <a:prstTxWarp prst="textNoShape">
              <a:avLst/>
            </a:prstTxWarp>
            <a:spAutoFit/>
          </a:bodyPr>
          <a:lstStyle/>
          <a:p>
            <a:r>
              <a:rPr lang="en-US" sz="2400">
                <a:solidFill>
                  <a:srgbClr val="FFFFFF"/>
                </a:solidFill>
                <a:latin typeface="Times" charset="0"/>
                <a:ea typeface="Times" charset="0"/>
                <a:cs typeface="Times" charset="0"/>
              </a:rPr>
              <a:t>MODIS-Aqua Version 5</a:t>
            </a:r>
          </a:p>
        </p:txBody>
      </p:sp>
      <p:sp>
        <p:nvSpPr>
          <p:cNvPr id="17412" name="TextBox 5"/>
          <p:cNvSpPr txBox="1">
            <a:spLocks noChangeArrowheads="1"/>
          </p:cNvSpPr>
          <p:nvPr/>
        </p:nvSpPr>
        <p:spPr bwMode="auto">
          <a:xfrm>
            <a:off x="5191125" y="1066800"/>
            <a:ext cx="3190875" cy="830263"/>
          </a:xfrm>
          <a:prstGeom prst="rect">
            <a:avLst/>
          </a:prstGeom>
          <a:noFill/>
          <a:ln w="9525">
            <a:noFill/>
            <a:miter lim="800000"/>
            <a:headEnd/>
            <a:tailEnd/>
          </a:ln>
        </p:spPr>
        <p:txBody>
          <a:bodyPr wrap="none">
            <a:prstTxWarp prst="textNoShape">
              <a:avLst/>
            </a:prstTxWarp>
            <a:spAutoFit/>
          </a:bodyPr>
          <a:lstStyle/>
          <a:p>
            <a:pPr algn="ctr"/>
            <a:r>
              <a:rPr lang="en-US" sz="2400">
                <a:solidFill>
                  <a:srgbClr val="FFFFFF"/>
                </a:solidFill>
                <a:latin typeface="Times" charset="0"/>
                <a:ea typeface="Times" charset="0"/>
                <a:cs typeface="Times" charset="0"/>
              </a:rPr>
              <a:t>MODIS-Aqua Version 6</a:t>
            </a:r>
          </a:p>
          <a:p>
            <a:pPr algn="ctr"/>
            <a:r>
              <a:rPr lang="en-US" sz="2400">
                <a:solidFill>
                  <a:srgbClr val="FFFFFF"/>
                </a:solidFill>
                <a:latin typeface="Times" charset="0"/>
                <a:ea typeface="Times" charset="0"/>
                <a:cs typeface="Times" charset="0"/>
              </a:rPr>
              <a:t>( Reprocessing 2009 ) </a:t>
            </a:r>
          </a:p>
        </p:txBody>
      </p:sp>
      <p:pic>
        <p:nvPicPr>
          <p:cNvPr id="17413" name="Picture 2" descr="C:\Users\feng\hui\meetings\AERONET_OC_1stworkshop_Feb2011\figs\scatterplot_nlw_v1_filterid_1_MODIS2004-2009_satVN5.png"/>
          <p:cNvPicPr>
            <a:picLocks noChangeAspect="1" noChangeArrowheads="1"/>
          </p:cNvPicPr>
          <p:nvPr/>
        </p:nvPicPr>
        <p:blipFill>
          <a:blip r:embed="rId3"/>
          <a:srcRect/>
          <a:stretch>
            <a:fillRect/>
          </a:stretch>
        </p:blipFill>
        <p:spPr bwMode="auto">
          <a:xfrm>
            <a:off x="0" y="2057400"/>
            <a:ext cx="4533900" cy="3959225"/>
          </a:xfrm>
          <a:prstGeom prst="rect">
            <a:avLst/>
          </a:prstGeom>
          <a:noFill/>
          <a:ln w="9525">
            <a:noFill/>
            <a:miter lim="800000"/>
            <a:headEnd/>
            <a:tailEnd/>
          </a:ln>
        </p:spPr>
      </p:pic>
      <p:pic>
        <p:nvPicPr>
          <p:cNvPr id="17414" name="Picture 3" descr="C:\Users\feng\hui\meetings\AERONET_OC_1stworkshop_Feb2011\figs\scatterplot_nlw_v1_filterid_1_MODIS2004-2009_satVN6.png"/>
          <p:cNvPicPr>
            <a:picLocks noChangeAspect="1" noChangeArrowheads="1"/>
          </p:cNvPicPr>
          <p:nvPr/>
        </p:nvPicPr>
        <p:blipFill>
          <a:blip r:embed="rId4"/>
          <a:srcRect/>
          <a:stretch>
            <a:fillRect/>
          </a:stretch>
        </p:blipFill>
        <p:spPr bwMode="auto">
          <a:xfrm>
            <a:off x="4648200" y="2057400"/>
            <a:ext cx="4495800"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66FF"/>
        </a:solidFill>
        <a:effectLst/>
      </p:bgPr>
    </p:bg>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71438"/>
            <a:ext cx="8229600" cy="522287"/>
          </a:xfrm>
        </p:spPr>
        <p:txBody>
          <a:bodyPr/>
          <a:lstStyle/>
          <a:p>
            <a:pPr eaLnBrk="1" hangingPunct="1"/>
            <a:r>
              <a:rPr lang="en-US" sz="2400">
                <a:solidFill>
                  <a:srgbClr val="FFFF00"/>
                </a:solidFill>
                <a:ea typeface="ＭＳ Ｐゴシック" charset="-128"/>
                <a:cs typeface="ＭＳ Ｐゴシック" charset="-128"/>
              </a:rPr>
              <a:t>Senior Review Panel Question 6 for Terra:</a:t>
            </a:r>
            <a:endParaRPr lang="en-US" sz="2400">
              <a:ea typeface="ＭＳ Ｐゴシック" charset="-128"/>
              <a:cs typeface="ＭＳ Ｐゴシック" charset="-128"/>
            </a:endParaRPr>
          </a:p>
        </p:txBody>
      </p:sp>
      <p:pic>
        <p:nvPicPr>
          <p:cNvPr id="17410" name="Picture 5" descr="NASAMeatballFromWinnieH.eps"/>
          <p:cNvPicPr>
            <a:picLocks noChangeAspect="1"/>
          </p:cNvPicPr>
          <p:nvPr/>
        </p:nvPicPr>
        <p:blipFill>
          <a:blip r:embed="rId3"/>
          <a:srcRect/>
          <a:stretch>
            <a:fillRect/>
          </a:stretch>
        </p:blipFill>
        <p:spPr bwMode="auto">
          <a:xfrm>
            <a:off x="76200" y="84138"/>
            <a:ext cx="762000" cy="628650"/>
          </a:xfrm>
          <a:prstGeom prst="rect">
            <a:avLst/>
          </a:prstGeom>
          <a:noFill/>
          <a:ln w="9525">
            <a:noFill/>
            <a:miter lim="800000"/>
            <a:headEnd/>
            <a:tailEnd/>
          </a:ln>
        </p:spPr>
      </p:pic>
      <p:sp>
        <p:nvSpPr>
          <p:cNvPr id="17411" name="TextBox 4"/>
          <p:cNvSpPr txBox="1">
            <a:spLocks noChangeArrowheads="1"/>
          </p:cNvSpPr>
          <p:nvPr/>
        </p:nvSpPr>
        <p:spPr bwMode="auto">
          <a:xfrm>
            <a:off x="838200" y="500063"/>
            <a:ext cx="7442200" cy="1014412"/>
          </a:xfrm>
          <a:prstGeom prst="rect">
            <a:avLst/>
          </a:prstGeom>
          <a:noFill/>
          <a:ln w="9525">
            <a:noFill/>
            <a:miter lim="800000"/>
            <a:headEnd/>
            <a:tailEnd/>
          </a:ln>
        </p:spPr>
        <p:txBody>
          <a:bodyPr>
            <a:prstTxWarp prst="textNoShape">
              <a:avLst/>
            </a:prstTxWarp>
            <a:spAutoFit/>
          </a:bodyPr>
          <a:lstStyle/>
          <a:p>
            <a:pPr algn="ctr"/>
            <a:r>
              <a:rPr lang="en-US" altLang="ja-JP" sz="2000">
                <a:solidFill>
                  <a:srgbClr val="FFFF00"/>
                </a:solidFill>
              </a:rPr>
              <a:t>“Provide statistics/data on product use: What is the use of each product (quantitative comparison) and what is the use of products from each instrument?”</a:t>
            </a:r>
          </a:p>
        </p:txBody>
      </p:sp>
      <p:graphicFrame>
        <p:nvGraphicFramePr>
          <p:cNvPr id="7" name="Chart 6"/>
          <p:cNvGraphicFramePr>
            <a:graphicFrameLocks/>
          </p:cNvGraphicFramePr>
          <p:nvPr/>
        </p:nvGraphicFramePr>
        <p:xfrm>
          <a:off x="67734" y="1549398"/>
          <a:ext cx="3979332" cy="26331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nvGraphicFramePr>
        <p:xfrm>
          <a:off x="2506133" y="1966890"/>
          <a:ext cx="7128933" cy="4013201"/>
        </p:xfrm>
        <a:graphic>
          <a:graphicData uri="http://schemas.openxmlformats.org/drawingml/2006/chart">
            <c:chart xmlns:c="http://schemas.openxmlformats.org/drawingml/2006/chart" xmlns:r="http://schemas.openxmlformats.org/officeDocument/2006/relationships" r:id="rId5"/>
          </a:graphicData>
        </a:graphic>
      </p:graphicFrame>
      <p:sp>
        <p:nvSpPr>
          <p:cNvPr id="17414" name="TextBox 5"/>
          <p:cNvSpPr txBox="1">
            <a:spLocks noChangeArrowheads="1"/>
          </p:cNvSpPr>
          <p:nvPr/>
        </p:nvSpPr>
        <p:spPr bwMode="auto">
          <a:xfrm>
            <a:off x="6011863" y="5500688"/>
            <a:ext cx="3106737" cy="584200"/>
          </a:xfrm>
          <a:prstGeom prst="rect">
            <a:avLst/>
          </a:prstGeom>
          <a:noFill/>
          <a:ln w="9525">
            <a:noFill/>
            <a:miter lim="800000"/>
            <a:headEnd/>
            <a:tailEnd/>
          </a:ln>
        </p:spPr>
        <p:txBody>
          <a:bodyPr>
            <a:prstTxWarp prst="textNoShape">
              <a:avLst/>
            </a:prstTxWarp>
            <a:spAutoFit/>
          </a:bodyPr>
          <a:lstStyle/>
          <a:p>
            <a:r>
              <a:rPr lang="en-US" sz="1600"/>
              <a:t>Number of MODIS data granules distributed in 2010 by product type</a:t>
            </a:r>
          </a:p>
        </p:txBody>
      </p:sp>
      <p:graphicFrame>
        <p:nvGraphicFramePr>
          <p:cNvPr id="13" name="Chart 12"/>
          <p:cNvGraphicFramePr/>
          <p:nvPr/>
        </p:nvGraphicFramePr>
        <p:xfrm>
          <a:off x="0" y="4123267"/>
          <a:ext cx="4614333" cy="2734733"/>
        </p:xfrm>
        <a:graphic>
          <a:graphicData uri="http://schemas.openxmlformats.org/drawingml/2006/chart">
            <c:chart xmlns:c="http://schemas.openxmlformats.org/drawingml/2006/chart" xmlns:r="http://schemas.openxmlformats.org/officeDocument/2006/relationships" r:id="rId6"/>
          </a:graphicData>
        </a:graphic>
      </p:graphicFrame>
      <p:sp>
        <p:nvSpPr>
          <p:cNvPr id="17416" name="TextBox 13"/>
          <p:cNvSpPr txBox="1">
            <a:spLocks noChangeArrowheads="1"/>
          </p:cNvSpPr>
          <p:nvPr/>
        </p:nvSpPr>
        <p:spPr bwMode="auto">
          <a:xfrm>
            <a:off x="3309938" y="6243638"/>
            <a:ext cx="3108325" cy="585787"/>
          </a:xfrm>
          <a:prstGeom prst="rect">
            <a:avLst/>
          </a:prstGeom>
          <a:noFill/>
          <a:ln w="9525">
            <a:noFill/>
            <a:miter lim="800000"/>
            <a:headEnd/>
            <a:tailEnd/>
          </a:ln>
        </p:spPr>
        <p:txBody>
          <a:bodyPr>
            <a:prstTxWarp prst="textNoShape">
              <a:avLst/>
            </a:prstTxWarp>
            <a:spAutoFit/>
          </a:bodyPr>
          <a:lstStyle/>
          <a:p>
            <a:r>
              <a:rPr lang="en-US" sz="1600"/>
              <a:t>Number of MODIS data users in 2010 for each product type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4"/>
          <p:cNvGrpSpPr>
            <a:grpSpLocks noChangeAspect="1"/>
          </p:cNvGrpSpPr>
          <p:nvPr/>
        </p:nvGrpSpPr>
        <p:grpSpPr bwMode="auto">
          <a:xfrm>
            <a:off x="1371600" y="1676400"/>
            <a:ext cx="6748463" cy="4527550"/>
            <a:chOff x="508000" y="985246"/>
            <a:chExt cx="8128000" cy="5453510"/>
          </a:xfrm>
        </p:grpSpPr>
        <p:pic>
          <p:nvPicPr>
            <p:cNvPr id="11272" name="Picture 4" descr="IMG_1172"/>
            <p:cNvPicPr>
              <a:picLocks noChangeAspect="1" noChangeArrowheads="1"/>
            </p:cNvPicPr>
            <p:nvPr/>
          </p:nvPicPr>
          <p:blipFill>
            <a:blip r:embed="rId3"/>
            <a:srcRect t="10539"/>
            <a:stretch>
              <a:fillRect/>
            </a:stretch>
          </p:blipFill>
          <p:spPr bwMode="auto">
            <a:xfrm>
              <a:off x="508000" y="985246"/>
              <a:ext cx="8128000" cy="5453510"/>
            </a:xfrm>
            <a:prstGeom prst="rect">
              <a:avLst/>
            </a:prstGeom>
            <a:noFill/>
            <a:ln w="9525">
              <a:noFill/>
              <a:miter lim="800000"/>
              <a:headEnd/>
              <a:tailEnd/>
            </a:ln>
          </p:spPr>
        </p:pic>
        <p:cxnSp>
          <p:nvCxnSpPr>
            <p:cNvPr id="4" name="Straight Arrow Connector 3"/>
            <p:cNvCxnSpPr/>
            <p:nvPr/>
          </p:nvCxnSpPr>
          <p:spPr>
            <a:xfrm rot="5400000">
              <a:off x="-267509" y="3999786"/>
              <a:ext cx="4724972" cy="76481"/>
            </a:xfrm>
            <a:prstGeom prst="straightConnector1">
              <a:avLst/>
            </a:prstGeom>
            <a:ln w="28575">
              <a:solidFill>
                <a:schemeClr val="bg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219272" y="1600965"/>
              <a:ext cx="19043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275" name="TextBox 6"/>
            <p:cNvSpPr txBox="1">
              <a:spLocks noChangeArrowheads="1"/>
            </p:cNvSpPr>
            <p:nvPr/>
          </p:nvSpPr>
          <p:spPr bwMode="auto">
            <a:xfrm rot="-5400000">
              <a:off x="984336" y="3543921"/>
              <a:ext cx="1753464" cy="556067"/>
            </a:xfrm>
            <a:prstGeom prst="rect">
              <a:avLst/>
            </a:prstGeom>
            <a:noFill/>
            <a:ln w="28575">
              <a:noFill/>
              <a:miter lim="800000"/>
              <a:headEnd/>
              <a:tailEnd/>
            </a:ln>
          </p:spPr>
          <p:txBody>
            <a:bodyPr wrap="none">
              <a:prstTxWarp prst="textNoShape">
                <a:avLst/>
              </a:prstTxWarp>
              <a:spAutoFit/>
            </a:bodyPr>
            <a:lstStyle/>
            <a:p>
              <a:r>
                <a:rPr lang="en-US" sz="2400" b="1">
                  <a:solidFill>
                    <a:prstClr val="white"/>
                  </a:solidFill>
                  <a:latin typeface="Calibri" charset="0"/>
                </a:rPr>
                <a:t>12 meters</a:t>
              </a:r>
            </a:p>
          </p:txBody>
        </p:sp>
        <p:cxnSp>
          <p:nvCxnSpPr>
            <p:cNvPr id="9" name="Straight Arrow Connector 8"/>
            <p:cNvCxnSpPr/>
            <p:nvPr/>
          </p:nvCxnSpPr>
          <p:spPr>
            <a:xfrm rot="10800000">
              <a:off x="3506048" y="2591469"/>
              <a:ext cx="106690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277" name="TextBox 9"/>
            <p:cNvSpPr txBox="1">
              <a:spLocks noChangeArrowheads="1"/>
            </p:cNvSpPr>
            <p:nvPr/>
          </p:nvSpPr>
          <p:spPr bwMode="auto">
            <a:xfrm>
              <a:off x="4572001" y="2323170"/>
              <a:ext cx="4043069" cy="481925"/>
            </a:xfrm>
            <a:prstGeom prst="rect">
              <a:avLst/>
            </a:prstGeom>
            <a:noFill/>
            <a:ln w="28575">
              <a:noFill/>
              <a:miter lim="800000"/>
              <a:headEnd/>
              <a:tailEnd/>
            </a:ln>
          </p:spPr>
          <p:txBody>
            <a:bodyPr wrap="none">
              <a:prstTxWarp prst="textNoShape">
                <a:avLst/>
              </a:prstTxWarp>
              <a:spAutoFit/>
            </a:bodyPr>
            <a:lstStyle/>
            <a:p>
              <a:r>
                <a:rPr lang="en-US" sz="2000" b="1">
                  <a:solidFill>
                    <a:prstClr val="white"/>
                  </a:solidFill>
                  <a:latin typeface="Calibri" charset="0"/>
                </a:rPr>
                <a:t>Retractable Instrument Tower</a:t>
              </a:r>
            </a:p>
          </p:txBody>
        </p:sp>
        <p:cxnSp>
          <p:nvCxnSpPr>
            <p:cNvPr id="11" name="Straight Arrow Connector 10"/>
            <p:cNvCxnSpPr/>
            <p:nvPr/>
          </p:nvCxnSpPr>
          <p:spPr>
            <a:xfrm rot="10800000">
              <a:off x="3733579" y="1600965"/>
              <a:ext cx="106690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279" name="TextBox 11"/>
            <p:cNvSpPr txBox="1">
              <a:spLocks noChangeArrowheads="1"/>
            </p:cNvSpPr>
            <p:nvPr/>
          </p:nvSpPr>
          <p:spPr bwMode="auto">
            <a:xfrm>
              <a:off x="4757550" y="1298815"/>
              <a:ext cx="2428546" cy="481925"/>
            </a:xfrm>
            <a:prstGeom prst="rect">
              <a:avLst/>
            </a:prstGeom>
            <a:noFill/>
            <a:ln w="28575">
              <a:noFill/>
              <a:miter lim="800000"/>
              <a:headEnd/>
              <a:tailEnd/>
            </a:ln>
          </p:spPr>
          <p:txBody>
            <a:bodyPr wrap="none">
              <a:prstTxWarp prst="textNoShape">
                <a:avLst/>
              </a:prstTxWarp>
              <a:spAutoFit/>
            </a:bodyPr>
            <a:lstStyle/>
            <a:p>
              <a:r>
                <a:rPr lang="en-US" sz="2000" b="1">
                  <a:solidFill>
                    <a:prstClr val="white"/>
                  </a:solidFill>
                  <a:latin typeface="Calibri" charset="0"/>
                </a:rPr>
                <a:t>Instrument Panel</a:t>
              </a:r>
            </a:p>
          </p:txBody>
        </p:sp>
      </p:grpSp>
      <p:sp>
        <p:nvSpPr>
          <p:cNvPr id="16" name="Rectangle 2"/>
          <p:cNvSpPr txBox="1">
            <a:spLocks noChangeArrowheads="1"/>
          </p:cNvSpPr>
          <p:nvPr/>
        </p:nvSpPr>
        <p:spPr bwMode="auto">
          <a:xfrm>
            <a:off x="1828800" y="990600"/>
            <a:ext cx="3352800" cy="762000"/>
          </a:xfrm>
          <a:prstGeom prst="rect">
            <a:avLst/>
          </a:prstGeom>
          <a:noFill/>
          <a:ln w="9525">
            <a:noFill/>
            <a:miter lim="800000"/>
            <a:headEnd/>
            <a:tailEnd/>
          </a:ln>
        </p:spPr>
        <p:txBody>
          <a:bodyPr anchor="ctr"/>
          <a:lstStyle/>
          <a:p>
            <a:pPr fontAlgn="auto">
              <a:spcBef>
                <a:spcPts val="0"/>
              </a:spcBef>
              <a:spcAft>
                <a:spcPts val="0"/>
              </a:spcAft>
              <a:defRPr/>
            </a:pPr>
            <a:r>
              <a:rPr lang="en-US" sz="3600" dirty="0">
                <a:solidFill>
                  <a:prstClr val="white"/>
                </a:solidFill>
                <a:latin typeface="Calibri"/>
              </a:rPr>
              <a:t>LISCO Tower</a:t>
            </a:r>
          </a:p>
        </p:txBody>
      </p:sp>
      <p:sp>
        <p:nvSpPr>
          <p:cNvPr id="12" name="Espace réservé du numéro de diapositive 11"/>
          <p:cNvSpPr>
            <a:spLocks noGrp="1"/>
          </p:cNvSpPr>
          <p:nvPr>
            <p:ph type="sldNum" sz="quarter" idx="12"/>
          </p:nvPr>
        </p:nvSpPr>
        <p:spPr/>
        <p:txBody>
          <a:bodyPr/>
          <a:lstStyle/>
          <a:p>
            <a:fld id="{DC5476B7-FB5D-7648-81EF-C4641C685D57}" type="slidenum">
              <a:rPr lang="en-US"/>
              <a:pPr/>
              <a:t>20</a:t>
            </a:fld>
            <a:endParaRPr lang="en-US"/>
          </a:p>
        </p:txBody>
      </p:sp>
      <p:sp>
        <p:nvSpPr>
          <p:cNvPr id="11269" name="Rectangle 13"/>
          <p:cNvSpPr>
            <a:spLocks noChangeArrowheads="1"/>
          </p:cNvSpPr>
          <p:nvPr/>
        </p:nvSpPr>
        <p:spPr bwMode="auto">
          <a:xfrm>
            <a:off x="457200" y="0"/>
            <a:ext cx="8686800" cy="584200"/>
          </a:xfrm>
          <a:prstGeom prst="rect">
            <a:avLst/>
          </a:prstGeom>
          <a:noFill/>
          <a:ln w="9525">
            <a:noFill/>
            <a:miter lim="800000"/>
            <a:headEnd/>
            <a:tailEnd/>
          </a:ln>
        </p:spPr>
        <p:txBody>
          <a:bodyPr>
            <a:prstTxWarp prst="textNoShape">
              <a:avLst/>
            </a:prstTxWarp>
            <a:spAutoFit/>
          </a:bodyPr>
          <a:lstStyle/>
          <a:p>
            <a:pPr marL="342900" indent="-342900" algn="ctr">
              <a:spcBef>
                <a:spcPts val="1200"/>
              </a:spcBef>
              <a:spcAft>
                <a:spcPts val="1200"/>
              </a:spcAft>
              <a:buClr>
                <a:srgbClr val="A6A6A6"/>
              </a:buClr>
              <a:buSzPct val="136000"/>
            </a:pPr>
            <a:r>
              <a:rPr lang="en-US" sz="3200">
                <a:solidFill>
                  <a:prstClr val="black"/>
                </a:solidFill>
                <a:latin typeface="Times New Roman" charset="0"/>
                <a:ea typeface="Times New Roman" charset="0"/>
                <a:cs typeface="Times New Roman" charset="0"/>
              </a:rPr>
              <a:t>LISCO site Characteristics</a:t>
            </a:r>
          </a:p>
        </p:txBody>
      </p:sp>
      <p:sp>
        <p:nvSpPr>
          <p:cNvPr id="15" name="Rectangle 14"/>
          <p:cNvSpPr/>
          <p:nvPr/>
        </p:nvSpPr>
        <p:spPr>
          <a:xfrm>
            <a:off x="381000" y="914400"/>
            <a:ext cx="8610600" cy="682625"/>
          </a:xfrm>
          <a:prstGeom prst="rect">
            <a:avLst/>
          </a:prstGeom>
        </p:spPr>
        <p:txBody>
          <a:bodyPr>
            <a:spAutoFit/>
          </a:bodyPr>
          <a:lstStyle/>
          <a:p>
            <a:pPr marL="177800" indent="-177800" algn="r" fontAlgn="auto">
              <a:lnSpc>
                <a:spcPct val="80000"/>
              </a:lnSpc>
              <a:spcBef>
                <a:spcPct val="50000"/>
              </a:spcBef>
              <a:spcAft>
                <a:spcPts val="0"/>
              </a:spcAft>
              <a:buClr>
                <a:srgbClr val="EEECE1">
                  <a:lumMod val="75000"/>
                </a:srgbClr>
              </a:buClr>
              <a:buSzPct val="141000"/>
              <a:defRPr/>
            </a:pPr>
            <a:r>
              <a:rPr lang="en-US" sz="2400" b="1" dirty="0">
                <a:solidFill>
                  <a:prstClr val="black"/>
                </a:solidFill>
                <a:latin typeface="Times New Roman" pitchFamily="18" charset="0"/>
                <a:cs typeface="Times New Roman" pitchFamily="18" charset="0"/>
              </a:rPr>
              <a:t>Platform</a:t>
            </a:r>
            <a:r>
              <a:rPr lang="en-US" sz="2400" dirty="0">
                <a:solidFill>
                  <a:prstClr val="black"/>
                </a:solidFill>
                <a:latin typeface="Times New Roman" pitchFamily="18" charset="0"/>
                <a:cs typeface="Times New Roman" pitchFamily="18" charset="0"/>
              </a:rPr>
              <a:t>: Collocated multispectral </a:t>
            </a:r>
            <a:r>
              <a:rPr lang="en-US" sz="2400" b="1" dirty="0">
                <a:solidFill>
                  <a:prstClr val="black"/>
                </a:solidFill>
                <a:latin typeface="Times New Roman" pitchFamily="18" charset="0"/>
                <a:cs typeface="Times New Roman" pitchFamily="18" charset="0"/>
              </a:rPr>
              <a:t>SeaPRISM</a:t>
            </a:r>
            <a:r>
              <a:rPr lang="en-US" sz="2400" dirty="0">
                <a:solidFill>
                  <a:prstClr val="black"/>
                </a:solidFill>
                <a:latin typeface="Times New Roman" pitchFamily="18" charset="0"/>
                <a:cs typeface="Times New Roman" pitchFamily="18" charset="0"/>
              </a:rPr>
              <a:t> and hyperspectral </a:t>
            </a:r>
            <a:r>
              <a:rPr lang="en-US" sz="2400" b="1" dirty="0">
                <a:solidFill>
                  <a:prstClr val="black"/>
                </a:solidFill>
                <a:latin typeface="Times New Roman" pitchFamily="18" charset="0"/>
                <a:cs typeface="Times New Roman" pitchFamily="18" charset="0"/>
              </a:rPr>
              <a:t>HyperSAS</a:t>
            </a:r>
            <a:r>
              <a:rPr lang="en-US" sz="2400" dirty="0">
                <a:solidFill>
                  <a:prstClr val="black"/>
                </a:solidFill>
                <a:latin typeface="Times New Roman" pitchFamily="18" charset="0"/>
                <a:cs typeface="Times New Roman" pitchFamily="18" charset="0"/>
              </a:rPr>
              <a:t> instrumentations since October 2009</a:t>
            </a:r>
          </a:p>
        </p:txBody>
      </p:sp>
      <p:sp>
        <p:nvSpPr>
          <p:cNvPr id="17" name="Espace réservé du pied de page 16"/>
          <p:cNvSpPr>
            <a:spLocks noGrp="1"/>
          </p:cNvSpPr>
          <p:nvPr>
            <p:ph type="ftr" sz="quarter" idx="11"/>
          </p:nvPr>
        </p:nvSpPr>
        <p:spPr/>
        <p:txBody>
          <a:bodyPr/>
          <a:lstStyle/>
          <a:p>
            <a:pPr>
              <a:defRPr/>
            </a:pPr>
            <a:r>
              <a:rPr lang="en-US">
                <a:solidFill>
                  <a:prstClr val="black">
                    <a:tint val="75000"/>
                  </a:prstClr>
                </a:solidFill>
              </a:rPr>
              <a:t>MODIS 2011, Science Team Meeting</a:t>
            </a:r>
          </a:p>
        </p:txBody>
      </p:sp>
      <p:sp>
        <p:nvSpPr>
          <p:cNvPr id="18" name="TextBox 17"/>
          <p:cNvSpPr txBox="1"/>
          <p:nvPr/>
        </p:nvSpPr>
        <p:spPr>
          <a:xfrm>
            <a:off x="7239000" y="6477000"/>
            <a:ext cx="1302360" cy="338554"/>
          </a:xfrm>
          <a:prstGeom prst="rect">
            <a:avLst/>
          </a:prstGeom>
          <a:noFill/>
        </p:spPr>
        <p:txBody>
          <a:bodyPr wrap="none" rtlCol="0">
            <a:spAutoFit/>
          </a:bodyPr>
          <a:lstStyle/>
          <a:p>
            <a:r>
              <a:rPr lang="en-US"/>
              <a:t>Sam Ahmed</a:t>
            </a: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4563060-68C9-0B4B-A7D5-331B7A05EAC9}" type="slidenum">
              <a:rPr lang="en-US"/>
              <a:pPr/>
              <a:t>21</a:t>
            </a:fld>
            <a:endParaRPr lang="en-US"/>
          </a:p>
        </p:txBody>
      </p:sp>
      <p:sp>
        <p:nvSpPr>
          <p:cNvPr id="9" name="Rectangle 2"/>
          <p:cNvSpPr txBox="1">
            <a:spLocks noChangeArrowheads="1"/>
          </p:cNvSpPr>
          <p:nvPr/>
        </p:nvSpPr>
        <p:spPr>
          <a:xfrm>
            <a:off x="609600" y="0"/>
            <a:ext cx="8229600" cy="533400"/>
          </a:xfrm>
          <a:prstGeom prst="rect">
            <a:avLst/>
          </a:prstGeom>
        </p:spPr>
        <p:txBody>
          <a:bodyPr anchor="ctr"/>
          <a:lstStyle/>
          <a:p>
            <a:pPr algn="ctr" fontAlgn="auto">
              <a:spcAft>
                <a:spcPts val="0"/>
              </a:spcAft>
              <a:defRPr/>
            </a:pPr>
            <a:r>
              <a:rPr lang="en-US" sz="4000" b="1" dirty="0">
                <a:solidFill>
                  <a:srgbClr val="EEECE1">
                    <a:lumMod val="75000"/>
                  </a:srgbClr>
                </a:solidFill>
                <a:latin typeface="Times New Roman" pitchFamily="18" charset="0"/>
                <a:cs typeface="Times New Roman" pitchFamily="18" charset="0"/>
              </a:rPr>
              <a:t>Satellite Validation</a:t>
            </a:r>
          </a:p>
        </p:txBody>
      </p:sp>
      <p:sp>
        <p:nvSpPr>
          <p:cNvPr id="12" name="Espace réservé du pied de page 11"/>
          <p:cNvSpPr>
            <a:spLocks noGrp="1"/>
          </p:cNvSpPr>
          <p:nvPr>
            <p:ph type="ftr" sz="quarter" idx="11"/>
          </p:nvPr>
        </p:nvSpPr>
        <p:spPr/>
        <p:txBody>
          <a:bodyPr/>
          <a:lstStyle/>
          <a:p>
            <a:pPr>
              <a:defRPr/>
            </a:pPr>
            <a:r>
              <a:rPr lang="en-US" smtClean="0">
                <a:solidFill>
                  <a:prstClr val="black">
                    <a:tint val="75000"/>
                  </a:prstClr>
                </a:solidFill>
              </a:rPr>
              <a:t>MODIS 2011, Science Team Meeting</a:t>
            </a:r>
            <a:endParaRPr lang="en-US">
              <a:solidFill>
                <a:prstClr val="black">
                  <a:tint val="75000"/>
                </a:prstClr>
              </a:solidFill>
            </a:endParaRPr>
          </a:p>
        </p:txBody>
      </p:sp>
      <p:pic>
        <p:nvPicPr>
          <p:cNvPr id="32773" name="Image 6" descr="matchup_LISCO_Area4_pixperpix_filt_test_HYPERSAS_matchup.png"/>
          <p:cNvPicPr>
            <a:picLocks noChangeAspect="1"/>
          </p:cNvPicPr>
          <p:nvPr/>
        </p:nvPicPr>
        <p:blipFill>
          <a:blip r:embed="rId2"/>
          <a:srcRect l="17499" r="14168" b="76437"/>
          <a:stretch>
            <a:fillRect/>
          </a:stretch>
        </p:blipFill>
        <p:spPr bwMode="auto">
          <a:xfrm>
            <a:off x="381000" y="609600"/>
            <a:ext cx="6248400" cy="1066800"/>
          </a:xfrm>
          <a:prstGeom prst="rect">
            <a:avLst/>
          </a:prstGeom>
          <a:noFill/>
          <a:ln w="9525">
            <a:noFill/>
            <a:miter lim="800000"/>
            <a:headEnd/>
            <a:tailEnd/>
          </a:ln>
        </p:spPr>
      </p:pic>
      <p:grpSp>
        <p:nvGrpSpPr>
          <p:cNvPr id="2" name="Groupe 20"/>
          <p:cNvGrpSpPr>
            <a:grpSpLocks/>
          </p:cNvGrpSpPr>
          <p:nvPr/>
        </p:nvGrpSpPr>
        <p:grpSpPr bwMode="auto">
          <a:xfrm>
            <a:off x="381000" y="1524000"/>
            <a:ext cx="5121275" cy="4129088"/>
            <a:chOff x="2727811" y="1600200"/>
            <a:chExt cx="5120789" cy="4128478"/>
          </a:xfrm>
        </p:grpSpPr>
        <p:pic>
          <p:nvPicPr>
            <p:cNvPr id="32777" name="Image 16" descr="matchup_LISCO_Area4_pixperpix_filt_test_merge_matchup.png"/>
            <p:cNvPicPr>
              <a:picLocks noChangeAspect="1"/>
            </p:cNvPicPr>
            <p:nvPr/>
          </p:nvPicPr>
          <p:blipFill>
            <a:blip r:embed="rId3"/>
            <a:srcRect l="34657" t="35089" r="28333"/>
            <a:stretch>
              <a:fillRect/>
            </a:stretch>
          </p:blipFill>
          <p:spPr bwMode="auto">
            <a:xfrm>
              <a:off x="3184968" y="1681698"/>
              <a:ext cx="4587433" cy="4046980"/>
            </a:xfrm>
            <a:prstGeom prst="rect">
              <a:avLst/>
            </a:prstGeom>
            <a:noFill/>
            <a:ln w="9525">
              <a:noFill/>
              <a:miter lim="800000"/>
              <a:headEnd/>
              <a:tailEnd/>
            </a:ln>
          </p:spPr>
        </p:pic>
        <p:sp>
          <p:nvSpPr>
            <p:cNvPr id="32778" name="ZoneTexte 17"/>
            <p:cNvSpPr txBox="1">
              <a:spLocks noChangeArrowheads="1"/>
            </p:cNvSpPr>
            <p:nvPr/>
          </p:nvSpPr>
          <p:spPr bwMode="auto">
            <a:xfrm rot="-5400000">
              <a:off x="2089666" y="3152745"/>
              <a:ext cx="1676400" cy="400110"/>
            </a:xfrm>
            <a:prstGeom prst="rect">
              <a:avLst/>
            </a:prstGeom>
            <a:noFill/>
            <a:ln w="9525">
              <a:noFill/>
              <a:miter lim="800000"/>
              <a:headEnd/>
              <a:tailEnd/>
            </a:ln>
          </p:spPr>
          <p:txBody>
            <a:bodyPr>
              <a:prstTxWarp prst="textNoShape">
                <a:avLst/>
              </a:prstTxWarp>
              <a:spAutoFit/>
            </a:bodyPr>
            <a:lstStyle/>
            <a:p>
              <a:pPr algn="ctr"/>
              <a:r>
                <a:rPr lang="en-US" sz="2000" b="1" i="1">
                  <a:solidFill>
                    <a:prstClr val="black"/>
                  </a:solidFill>
                  <a:latin typeface="Times New Roman" charset="0"/>
                  <a:ea typeface="Times New Roman" charset="0"/>
                  <a:cs typeface="Times New Roman" charset="0"/>
                </a:rPr>
                <a:t>MODIS R</a:t>
              </a:r>
              <a:r>
                <a:rPr lang="en-US" sz="2000" b="1" i="1" baseline="-25000">
                  <a:solidFill>
                    <a:prstClr val="black"/>
                  </a:solidFill>
                  <a:latin typeface="Times New Roman" charset="0"/>
                  <a:ea typeface="Times New Roman" charset="0"/>
                  <a:cs typeface="Times New Roman" charset="0"/>
                </a:rPr>
                <a:t>rs</a:t>
              </a:r>
            </a:p>
          </p:txBody>
        </p:sp>
        <p:sp>
          <p:nvSpPr>
            <p:cNvPr id="19" name="Rectangle 18"/>
            <p:cNvSpPr/>
            <p:nvPr/>
          </p:nvSpPr>
          <p:spPr>
            <a:xfrm>
              <a:off x="7162865" y="1600200"/>
              <a:ext cx="685735" cy="3352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0" name="Rectangle 19"/>
            <p:cNvSpPr/>
            <p:nvPr/>
          </p:nvSpPr>
          <p:spPr>
            <a:xfrm>
              <a:off x="2819877" y="4952505"/>
              <a:ext cx="685735" cy="4571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sp>
        <p:nvSpPr>
          <p:cNvPr id="14343" name="ZoneTexte 21"/>
          <p:cNvSpPr txBox="1">
            <a:spLocks noChangeArrowheads="1"/>
          </p:cNvSpPr>
          <p:nvPr/>
        </p:nvSpPr>
        <p:spPr bwMode="auto">
          <a:xfrm>
            <a:off x="5029200" y="1676400"/>
            <a:ext cx="4038600" cy="3662363"/>
          </a:xfrm>
          <a:prstGeom prst="rect">
            <a:avLst/>
          </a:prstGeom>
          <a:noFill/>
          <a:ln w="28575">
            <a:solidFill>
              <a:schemeClr val="tx2"/>
            </a:solidFill>
            <a:miter lim="800000"/>
            <a:headEnd/>
            <a:tailEnd/>
          </a:ln>
        </p:spPr>
        <p:txBody>
          <a:bodyPr>
            <a:spAutoFit/>
          </a:bodyPr>
          <a:lstStyle/>
          <a:p>
            <a:pPr>
              <a:defRPr/>
            </a:pPr>
            <a:r>
              <a:rPr lang="en-US" sz="2000" dirty="0">
                <a:solidFill>
                  <a:prstClr val="black"/>
                </a:solidFill>
                <a:latin typeface="Times New Roman" pitchFamily="18" charset="0"/>
                <a:cs typeface="Times New Roman" pitchFamily="18" charset="0"/>
              </a:rPr>
              <a:t>Use of merged in situ data:</a:t>
            </a:r>
          </a:p>
          <a:p>
            <a:pPr marL="177800" indent="-177800">
              <a:buFont typeface="+mj-lt"/>
              <a:buAutoNum type="arabicPeriod"/>
              <a:defRPr/>
            </a:pPr>
            <a:r>
              <a:rPr lang="en-US" sz="2000" dirty="0">
                <a:solidFill>
                  <a:prstClr val="black"/>
                </a:solidFill>
                <a:latin typeface="Times New Roman" pitchFamily="18" charset="0"/>
                <a:cs typeface="Times New Roman" pitchFamily="18" charset="0"/>
              </a:rPr>
              <a:t> Improve correlation and regression</a:t>
            </a:r>
          </a:p>
          <a:p>
            <a:pPr marL="177800" indent="-177800">
              <a:buFont typeface="+mj-lt"/>
              <a:buAutoNum type="arabicPeriod"/>
              <a:defRPr/>
            </a:pPr>
            <a:r>
              <a:rPr lang="en-US" sz="2000" dirty="0">
                <a:solidFill>
                  <a:prstClr val="black"/>
                </a:solidFill>
                <a:latin typeface="Times New Roman" pitchFamily="18" charset="0"/>
                <a:cs typeface="Times New Roman" pitchFamily="18" charset="0"/>
              </a:rPr>
              <a:t> Reduce dispersion</a:t>
            </a:r>
          </a:p>
          <a:p>
            <a:pPr>
              <a:defRPr/>
            </a:pPr>
            <a:r>
              <a:rPr lang="en-US" sz="2000" dirty="0">
                <a:solidFill>
                  <a:prstClr val="black"/>
                </a:solidFill>
                <a:latin typeface="Times New Roman" pitchFamily="18" charset="0"/>
                <a:cs typeface="Times New Roman" pitchFamily="18" charset="0"/>
              </a:rPr>
              <a:t>in comparison to the two datasets taken separately </a:t>
            </a:r>
          </a:p>
          <a:p>
            <a:pPr>
              <a:defRPr/>
            </a:pPr>
            <a:r>
              <a:rPr lang="en-US" sz="2000" dirty="0">
                <a:solidFill>
                  <a:prstClr val="black"/>
                </a:solidFill>
                <a:latin typeface="Times New Roman" pitchFamily="18" charset="0"/>
                <a:cs typeface="Times New Roman" pitchFamily="18" charset="0"/>
              </a:rPr>
              <a:t>HyperSAS APD=23.6%</a:t>
            </a:r>
          </a:p>
          <a:p>
            <a:pPr>
              <a:defRPr/>
            </a:pPr>
            <a:r>
              <a:rPr lang="en-US" sz="2000" dirty="0">
                <a:solidFill>
                  <a:prstClr val="black"/>
                </a:solidFill>
                <a:latin typeface="Times New Roman" pitchFamily="18" charset="0"/>
                <a:cs typeface="Times New Roman" pitchFamily="18" charset="0"/>
              </a:rPr>
              <a:t>SeaPRISM=23.7%</a:t>
            </a:r>
          </a:p>
          <a:p>
            <a:pPr>
              <a:defRPr/>
            </a:pPr>
            <a:r>
              <a:rPr lang="en-US" sz="2000" dirty="0">
                <a:solidFill>
                  <a:prstClr val="black"/>
                </a:solidFill>
                <a:latin typeface="Times New Roman" pitchFamily="18" charset="0"/>
                <a:cs typeface="Times New Roman" pitchFamily="18" charset="0"/>
              </a:rPr>
              <a:t>Merged APD =18.1%</a:t>
            </a:r>
          </a:p>
          <a:p>
            <a:pPr>
              <a:defRPr/>
            </a:pPr>
            <a:r>
              <a:rPr lang="en-US" sz="1800" dirty="0">
                <a:solidFill>
                  <a:prstClr val="black"/>
                </a:solidFill>
                <a:latin typeface="Times New Roman" pitchFamily="18" charset="0"/>
                <a:cs typeface="Times New Roman" pitchFamily="18" charset="0"/>
              </a:rPr>
              <a:t>(APD is driven by very low values, but the Absolute Diff. stays very low in respect to the radiometric resolution of the satellite)</a:t>
            </a:r>
          </a:p>
        </p:txBody>
      </p:sp>
      <p:sp>
        <p:nvSpPr>
          <p:cNvPr id="32776" name="Rectangle 12"/>
          <p:cNvSpPr>
            <a:spLocks noChangeArrowheads="1"/>
          </p:cNvSpPr>
          <p:nvPr/>
        </p:nvSpPr>
        <p:spPr bwMode="auto">
          <a:xfrm>
            <a:off x="685800" y="5562600"/>
            <a:ext cx="7772400" cy="830263"/>
          </a:xfrm>
          <a:prstGeom prst="rect">
            <a:avLst/>
          </a:prstGeom>
          <a:noFill/>
          <a:ln w="9525">
            <a:noFill/>
            <a:miter lim="800000"/>
            <a:headEnd/>
            <a:tailEnd/>
          </a:ln>
        </p:spPr>
        <p:txBody>
          <a:bodyPr>
            <a:prstTxWarp prst="textNoShape">
              <a:avLst/>
            </a:prstTxWarp>
            <a:spAutoFit/>
          </a:bodyPr>
          <a:lstStyle/>
          <a:p>
            <a:r>
              <a:rPr lang="en-US" sz="2400">
                <a:solidFill>
                  <a:srgbClr val="000000"/>
                </a:solidFill>
                <a:latin typeface="Times New Roman" charset="0"/>
                <a:ea typeface="Times New Roman" charset="0"/>
                <a:cs typeface="Times New Roman" charset="0"/>
                <a:sym typeface="Wingdings" charset="2"/>
              </a:rPr>
              <a:t></a:t>
            </a:r>
            <a:r>
              <a:rPr lang="en-US" sz="2400" b="1">
                <a:solidFill>
                  <a:srgbClr val="000000"/>
                </a:solidFill>
                <a:latin typeface="Times New Roman" charset="0"/>
                <a:ea typeface="Times New Roman" charset="0"/>
                <a:cs typeface="Times New Roman" charset="0"/>
              </a:rPr>
              <a:t>Collocated instruments permit data quality assurance</a:t>
            </a:r>
          </a:p>
          <a:p>
            <a:r>
              <a:rPr lang="en-US" sz="2400" b="1">
                <a:solidFill>
                  <a:srgbClr val="000000"/>
                </a:solidFill>
                <a:latin typeface="Times New Roman" charset="0"/>
                <a:ea typeface="Times New Roman" charset="0"/>
                <a:cs typeface="Times New Roman" charset="0"/>
                <a:sym typeface="Wingdings" charset="2"/>
              </a:rPr>
              <a:t> Very high-quality data for calibration purposes</a:t>
            </a:r>
            <a:endParaRPr lang="en-US" sz="2400">
              <a:solidFill>
                <a:srgbClr val="000000"/>
              </a:solidFill>
              <a:latin typeface="Times New Roman" charset="0"/>
              <a:ea typeface="Times New Roman" charset="0"/>
              <a:cs typeface="Times New Roman" charset="0"/>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8B737488-EED9-094E-AA6E-1F7415925E6B}" type="slidenum">
              <a:rPr lang="en-US"/>
              <a:pPr/>
              <a:t>22</a:t>
            </a:fld>
            <a:endParaRPr lang="en-US"/>
          </a:p>
        </p:txBody>
      </p:sp>
      <p:sp>
        <p:nvSpPr>
          <p:cNvPr id="9" name="Rectangle 2"/>
          <p:cNvSpPr txBox="1">
            <a:spLocks noChangeArrowheads="1"/>
          </p:cNvSpPr>
          <p:nvPr/>
        </p:nvSpPr>
        <p:spPr>
          <a:xfrm>
            <a:off x="609600" y="0"/>
            <a:ext cx="8229600" cy="533400"/>
          </a:xfrm>
          <a:prstGeom prst="rect">
            <a:avLst/>
          </a:prstGeom>
        </p:spPr>
        <p:txBody>
          <a:bodyPr anchor="ctr"/>
          <a:lstStyle/>
          <a:p>
            <a:pPr algn="ctr" fontAlgn="auto">
              <a:spcAft>
                <a:spcPts val="0"/>
              </a:spcAft>
              <a:defRPr/>
            </a:pPr>
            <a:r>
              <a:rPr lang="en-US" sz="4000" b="1" dirty="0">
                <a:solidFill>
                  <a:schemeClr val="bg2">
                    <a:lumMod val="75000"/>
                  </a:schemeClr>
                </a:solidFill>
                <a:latin typeface="Times New Roman" pitchFamily="18" charset="0"/>
                <a:ea typeface="+mj-ea"/>
                <a:cs typeface="Times New Roman" pitchFamily="18" charset="0"/>
              </a:rPr>
              <a:t>Satellite Validation</a:t>
            </a:r>
          </a:p>
        </p:txBody>
      </p:sp>
      <p:sp>
        <p:nvSpPr>
          <p:cNvPr id="12" name="Espace réservé du pied de page 11"/>
          <p:cNvSpPr>
            <a:spLocks noGrp="1"/>
          </p:cNvSpPr>
          <p:nvPr>
            <p:ph type="ftr" sz="quarter" idx="11"/>
          </p:nvPr>
        </p:nvSpPr>
        <p:spPr/>
        <p:txBody>
          <a:bodyPr/>
          <a:lstStyle/>
          <a:p>
            <a:pPr>
              <a:defRPr/>
            </a:pPr>
            <a:r>
              <a:rPr lang="en-US"/>
              <a:t>MODIS 2011, Science Team Meeting</a:t>
            </a:r>
          </a:p>
        </p:txBody>
      </p:sp>
      <p:pic>
        <p:nvPicPr>
          <p:cNvPr id="28677" name="Picture 9" descr="SEAPRISM_HYPERSAS_Sat_time_series_Area4_pixperpixRrs"/>
          <p:cNvPicPr>
            <a:picLocks noChangeAspect="1" noChangeArrowheads="1"/>
          </p:cNvPicPr>
          <p:nvPr/>
        </p:nvPicPr>
        <p:blipFill>
          <a:blip r:embed="rId3"/>
          <a:srcRect/>
          <a:stretch>
            <a:fillRect/>
          </a:stretch>
        </p:blipFill>
        <p:spPr bwMode="auto">
          <a:xfrm>
            <a:off x="533400" y="1008063"/>
            <a:ext cx="8077200" cy="4706937"/>
          </a:xfrm>
          <a:prstGeom prst="rect">
            <a:avLst/>
          </a:prstGeom>
          <a:noFill/>
          <a:ln w="9525">
            <a:noFill/>
            <a:miter lim="800000"/>
            <a:headEnd/>
            <a:tailEnd/>
          </a:ln>
        </p:spPr>
      </p:pic>
      <p:sp>
        <p:nvSpPr>
          <p:cNvPr id="28678" name="Text Box 6"/>
          <p:cNvSpPr txBox="1">
            <a:spLocks noChangeArrowheads="1"/>
          </p:cNvSpPr>
          <p:nvPr/>
        </p:nvSpPr>
        <p:spPr bwMode="auto">
          <a:xfrm>
            <a:off x="381000" y="609600"/>
            <a:ext cx="8763000" cy="461963"/>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400" b="1">
                <a:latin typeface="Times New Roman" charset="0"/>
                <a:ea typeface="Times New Roman" charset="0"/>
                <a:cs typeface="Times New Roman" charset="0"/>
              </a:rPr>
              <a:t>Time Series of Water Remote Sensing Reflectance </a:t>
            </a:r>
            <a:r>
              <a:rPr lang="en-US" sz="2000" b="1">
                <a:latin typeface="Times New Roman" charset="0"/>
                <a:ea typeface="Times New Roman" charset="0"/>
                <a:cs typeface="Times New Roman" charset="0"/>
              </a:rPr>
              <a:t>(</a:t>
            </a:r>
            <a:r>
              <a:rPr lang="en-US" sz="2000" b="1" i="1">
                <a:latin typeface="Times New Roman" charset="0"/>
                <a:ea typeface="Times New Roman" charset="0"/>
                <a:cs typeface="Times New Roman" charset="0"/>
              </a:rPr>
              <a:t>R</a:t>
            </a:r>
            <a:r>
              <a:rPr lang="en-US" sz="2000" b="1" i="1" baseline="-25000">
                <a:latin typeface="Times New Roman" charset="0"/>
                <a:ea typeface="Times New Roman" charset="0"/>
                <a:cs typeface="Times New Roman" charset="0"/>
              </a:rPr>
              <a:t>rs</a:t>
            </a:r>
            <a:r>
              <a:rPr lang="en-US" sz="2000" b="1">
                <a:latin typeface="Times New Roman" charset="0"/>
                <a:ea typeface="Times New Roman" charset="0"/>
                <a:cs typeface="Times New Roman" charset="0"/>
              </a:rPr>
              <a:t>) [sr</a:t>
            </a:r>
            <a:r>
              <a:rPr lang="en-US" sz="2000" b="1" baseline="30000">
                <a:latin typeface="Times New Roman" charset="0"/>
                <a:ea typeface="Times New Roman" charset="0"/>
                <a:cs typeface="Times New Roman" charset="0"/>
              </a:rPr>
              <a:t>-1</a:t>
            </a:r>
            <a:r>
              <a:rPr lang="en-US" sz="2000" b="1">
                <a:latin typeface="Times New Roman" charset="0"/>
                <a:ea typeface="Times New Roman" charset="0"/>
                <a:cs typeface="Times New Roman" charset="0"/>
              </a:rPr>
              <a:t>]</a:t>
            </a:r>
          </a:p>
        </p:txBody>
      </p:sp>
      <p:sp>
        <p:nvSpPr>
          <p:cNvPr id="28679" name="ZoneTexte 9"/>
          <p:cNvSpPr txBox="1">
            <a:spLocks noChangeArrowheads="1"/>
          </p:cNvSpPr>
          <p:nvPr/>
        </p:nvSpPr>
        <p:spPr bwMode="auto">
          <a:xfrm>
            <a:off x="609600" y="5562600"/>
            <a:ext cx="8229600" cy="822325"/>
          </a:xfrm>
          <a:prstGeom prst="rect">
            <a:avLst/>
          </a:prstGeom>
          <a:noFill/>
          <a:ln w="9525">
            <a:noFill/>
            <a:miter lim="800000"/>
            <a:headEnd/>
            <a:tailEnd/>
          </a:ln>
        </p:spPr>
        <p:txBody>
          <a:bodyPr>
            <a:prstTxWarp prst="textNoShape">
              <a:avLst/>
            </a:prstTxWarp>
            <a:spAutoFit/>
          </a:bodyPr>
          <a:lstStyle/>
          <a:p>
            <a:pPr algn="ctr"/>
            <a:r>
              <a:rPr lang="en-US" sz="2400" b="1">
                <a:latin typeface="Times New Roman" charset="0"/>
                <a:ea typeface="Times New Roman" charset="0"/>
                <a:cs typeface="Times New Roman" charset="0"/>
                <a:sym typeface="Wingdings" charset="2"/>
              </a:rPr>
              <a:t> Consistency in seasonal variations observed from the platform and from space</a:t>
            </a:r>
            <a:endParaRPr lang="en-US" sz="2400" b="1">
              <a:latin typeface="Times New Roman" charset="0"/>
              <a:ea typeface="Times New Roman" charset="0"/>
              <a:cs typeface="Times New Roman" charset="0"/>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ectangle 2"/>
          <p:cNvSpPr txBox="1">
            <a:spLocks noChangeArrowheads="1"/>
          </p:cNvSpPr>
          <p:nvPr/>
        </p:nvSpPr>
        <p:spPr>
          <a:xfrm>
            <a:off x="762000" y="0"/>
            <a:ext cx="8229600" cy="533400"/>
          </a:xfrm>
          <a:prstGeom prst="rect">
            <a:avLst/>
          </a:prstGeom>
        </p:spPr>
        <p:txBody>
          <a:bodyPr anchor="ctr"/>
          <a:lstStyle/>
          <a:p>
            <a:pPr algn="ctr" fontAlgn="auto">
              <a:spcAft>
                <a:spcPts val="0"/>
              </a:spcAft>
              <a:defRPr/>
            </a:pPr>
            <a:r>
              <a:rPr lang="en-US" sz="4000" b="1" dirty="0">
                <a:solidFill>
                  <a:srgbClr val="EEECE1">
                    <a:lumMod val="75000"/>
                  </a:srgbClr>
                </a:solidFill>
                <a:latin typeface="Times New Roman" pitchFamily="18" charset="0"/>
                <a:cs typeface="Times New Roman" pitchFamily="18" charset="0"/>
              </a:rPr>
              <a:t>Satellite Validation</a:t>
            </a:r>
          </a:p>
        </p:txBody>
      </p:sp>
      <p:sp>
        <p:nvSpPr>
          <p:cNvPr id="47" name="Espace réservé du numéro de diapositive 46"/>
          <p:cNvSpPr>
            <a:spLocks noGrp="1"/>
          </p:cNvSpPr>
          <p:nvPr>
            <p:ph type="sldNum" sz="quarter" idx="12"/>
          </p:nvPr>
        </p:nvSpPr>
        <p:spPr/>
        <p:txBody>
          <a:bodyPr/>
          <a:lstStyle/>
          <a:p>
            <a:fld id="{57A1934B-968A-6E4D-A409-442AF80947B9}" type="slidenum">
              <a:rPr lang="en-US"/>
              <a:pPr/>
              <a:t>23</a:t>
            </a:fld>
            <a:endParaRPr lang="en-US"/>
          </a:p>
        </p:txBody>
      </p:sp>
      <p:sp>
        <p:nvSpPr>
          <p:cNvPr id="18" name="Espace réservé du pied de page 17"/>
          <p:cNvSpPr>
            <a:spLocks noGrp="1"/>
          </p:cNvSpPr>
          <p:nvPr>
            <p:ph type="ftr" sz="quarter" idx="11"/>
          </p:nvPr>
        </p:nvSpPr>
        <p:spPr/>
        <p:txBody>
          <a:bodyPr/>
          <a:lstStyle/>
          <a:p>
            <a:pPr>
              <a:defRPr/>
            </a:pPr>
            <a:r>
              <a:rPr lang="en-US">
                <a:solidFill>
                  <a:prstClr val="black">
                    <a:tint val="75000"/>
                  </a:prstClr>
                </a:solidFill>
              </a:rPr>
              <a:t>MODIS 2011, Science Team Meeting</a:t>
            </a:r>
          </a:p>
        </p:txBody>
      </p:sp>
      <p:sp>
        <p:nvSpPr>
          <p:cNvPr id="27653" name="ZoneTexte 18"/>
          <p:cNvSpPr txBox="1">
            <a:spLocks noChangeArrowheads="1"/>
          </p:cNvSpPr>
          <p:nvPr/>
        </p:nvSpPr>
        <p:spPr bwMode="auto">
          <a:xfrm>
            <a:off x="609600" y="604838"/>
            <a:ext cx="8153400" cy="523875"/>
          </a:xfrm>
          <a:prstGeom prst="rect">
            <a:avLst/>
          </a:prstGeom>
          <a:noFill/>
          <a:ln w="9525">
            <a:noFill/>
            <a:miter lim="800000"/>
            <a:headEnd/>
            <a:tailEnd/>
          </a:ln>
        </p:spPr>
        <p:txBody>
          <a:bodyPr>
            <a:prstTxWarp prst="textNoShape">
              <a:avLst/>
            </a:prstTxWarp>
            <a:spAutoFit/>
          </a:bodyPr>
          <a:lstStyle/>
          <a:p>
            <a:pPr algn="ctr"/>
            <a:r>
              <a:rPr lang="en-US" sz="2800" b="1" u="sng">
                <a:solidFill>
                  <a:prstClr val="black"/>
                </a:solidFill>
                <a:latin typeface="Times New Roman" charset="0"/>
                <a:ea typeface="Times New Roman" charset="0"/>
                <a:cs typeface="Times New Roman" charset="0"/>
              </a:rPr>
              <a:t>Aerosol Optical Thickness Validation</a:t>
            </a:r>
          </a:p>
        </p:txBody>
      </p:sp>
      <p:grpSp>
        <p:nvGrpSpPr>
          <p:cNvPr id="2" name="Groupe 22"/>
          <p:cNvGrpSpPr>
            <a:grpSpLocks/>
          </p:cNvGrpSpPr>
          <p:nvPr/>
        </p:nvGrpSpPr>
        <p:grpSpPr bwMode="auto">
          <a:xfrm>
            <a:off x="457200" y="1143000"/>
            <a:ext cx="8604250" cy="3441700"/>
            <a:chOff x="457200" y="1143000"/>
            <a:chExt cx="8604250" cy="3441700"/>
          </a:xfrm>
        </p:grpSpPr>
        <p:pic>
          <p:nvPicPr>
            <p:cNvPr id="27662" name="Picture 2" descr="AOT_matchup_Ang_histo_LISCO_Area4_pixperpix_plusminus60min"/>
            <p:cNvPicPr>
              <a:picLocks noChangeAspect="1" noChangeArrowheads="1"/>
            </p:cNvPicPr>
            <p:nvPr/>
          </p:nvPicPr>
          <p:blipFill>
            <a:blip r:embed="rId2"/>
            <a:srcRect b="48662"/>
            <a:stretch>
              <a:fillRect/>
            </a:stretch>
          </p:blipFill>
          <p:spPr bwMode="auto">
            <a:xfrm>
              <a:off x="457200" y="1143000"/>
              <a:ext cx="8604250" cy="3441700"/>
            </a:xfrm>
            <a:prstGeom prst="rect">
              <a:avLst/>
            </a:prstGeom>
            <a:noFill/>
            <a:ln w="9525">
              <a:noFill/>
              <a:miter lim="800000"/>
              <a:headEnd/>
              <a:tailEnd/>
            </a:ln>
          </p:spPr>
        </p:pic>
        <p:sp>
          <p:nvSpPr>
            <p:cNvPr id="20" name="Rectangle 19"/>
            <p:cNvSpPr/>
            <p:nvPr/>
          </p:nvSpPr>
          <p:spPr>
            <a:xfrm>
              <a:off x="2209800" y="3429000"/>
              <a:ext cx="1143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1" name="Rectangle 20"/>
            <p:cNvSpPr/>
            <p:nvPr/>
          </p:nvSpPr>
          <p:spPr>
            <a:xfrm>
              <a:off x="4876800" y="3429000"/>
              <a:ext cx="1143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sp>
          <p:nvSpPr>
            <p:cNvPr id="22" name="Rectangle 21"/>
            <p:cNvSpPr/>
            <p:nvPr/>
          </p:nvSpPr>
          <p:spPr>
            <a:xfrm>
              <a:off x="7620000" y="3429000"/>
              <a:ext cx="11430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solidFill>
                  <a:prstClr val="white"/>
                </a:solidFill>
              </a:endParaRPr>
            </a:p>
          </p:txBody>
        </p:sp>
      </p:grpSp>
      <p:cxnSp>
        <p:nvCxnSpPr>
          <p:cNvPr id="25" name="Connecteur droit 24"/>
          <p:cNvCxnSpPr/>
          <p:nvPr/>
        </p:nvCxnSpPr>
        <p:spPr>
          <a:xfrm>
            <a:off x="685800" y="4876800"/>
            <a:ext cx="990600" cy="1588"/>
          </a:xfrm>
          <a:prstGeom prst="line">
            <a:avLst/>
          </a:prstGeom>
          <a:ln w="349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656" name="ZoneTexte 25"/>
          <p:cNvSpPr txBox="1">
            <a:spLocks noChangeArrowheads="1"/>
          </p:cNvSpPr>
          <p:nvPr/>
        </p:nvSpPr>
        <p:spPr bwMode="auto">
          <a:xfrm>
            <a:off x="1752600" y="4648200"/>
            <a:ext cx="1371600" cy="400050"/>
          </a:xfrm>
          <a:prstGeom prst="rect">
            <a:avLst/>
          </a:prstGeom>
          <a:noFill/>
          <a:ln w="9525">
            <a:noFill/>
            <a:miter lim="800000"/>
            <a:headEnd/>
            <a:tailEnd/>
          </a:ln>
        </p:spPr>
        <p:txBody>
          <a:bodyPr>
            <a:prstTxWarp prst="textNoShape">
              <a:avLst/>
            </a:prstTxWarp>
            <a:spAutoFit/>
          </a:bodyPr>
          <a:lstStyle/>
          <a:p>
            <a:r>
              <a:rPr lang="en-US" sz="2000">
                <a:solidFill>
                  <a:prstClr val="black"/>
                </a:solidFill>
                <a:latin typeface="Times New Roman" charset="0"/>
                <a:ea typeface="Times New Roman" charset="0"/>
                <a:cs typeface="Times New Roman" charset="0"/>
              </a:rPr>
              <a:t>1:1 line</a:t>
            </a:r>
          </a:p>
        </p:txBody>
      </p:sp>
      <p:cxnSp>
        <p:nvCxnSpPr>
          <p:cNvPr id="28" name="Connecteur droit 27"/>
          <p:cNvCxnSpPr/>
          <p:nvPr/>
        </p:nvCxnSpPr>
        <p:spPr>
          <a:xfrm>
            <a:off x="3352800" y="4876800"/>
            <a:ext cx="838200" cy="1588"/>
          </a:xfrm>
          <a:prstGeom prst="line">
            <a:avLst/>
          </a:prstGeom>
          <a:ln w="349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7658" name="ZoneTexte 28"/>
          <p:cNvSpPr txBox="1">
            <a:spLocks noChangeArrowheads="1"/>
          </p:cNvSpPr>
          <p:nvPr/>
        </p:nvSpPr>
        <p:spPr bwMode="auto">
          <a:xfrm>
            <a:off x="4267200" y="4648200"/>
            <a:ext cx="2133600" cy="708025"/>
          </a:xfrm>
          <a:prstGeom prst="rect">
            <a:avLst/>
          </a:prstGeom>
          <a:noFill/>
          <a:ln w="9525">
            <a:noFill/>
            <a:miter lim="800000"/>
            <a:headEnd/>
            <a:tailEnd/>
          </a:ln>
        </p:spPr>
        <p:txBody>
          <a:bodyPr>
            <a:prstTxWarp prst="textNoShape">
              <a:avLst/>
            </a:prstTxWarp>
            <a:spAutoFit/>
          </a:bodyPr>
          <a:lstStyle/>
          <a:p>
            <a:r>
              <a:rPr lang="en-US" sz="2000">
                <a:solidFill>
                  <a:prstClr val="black"/>
                </a:solidFill>
                <a:latin typeface="Times New Roman" charset="0"/>
                <a:ea typeface="Times New Roman" charset="0"/>
                <a:cs typeface="Times New Roman" charset="0"/>
              </a:rPr>
              <a:t>AERONET Uncertainty</a:t>
            </a:r>
          </a:p>
        </p:txBody>
      </p:sp>
      <p:cxnSp>
        <p:nvCxnSpPr>
          <p:cNvPr id="34" name="Connecteur droit 33"/>
          <p:cNvCxnSpPr/>
          <p:nvPr/>
        </p:nvCxnSpPr>
        <p:spPr>
          <a:xfrm>
            <a:off x="6019800" y="4876800"/>
            <a:ext cx="838200" cy="1588"/>
          </a:xfrm>
          <a:prstGeom prst="line">
            <a:avLst/>
          </a:prstGeom>
          <a:ln w="349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7660" name="ZoneTexte 34"/>
          <p:cNvSpPr txBox="1">
            <a:spLocks noChangeArrowheads="1"/>
          </p:cNvSpPr>
          <p:nvPr/>
        </p:nvSpPr>
        <p:spPr bwMode="auto">
          <a:xfrm>
            <a:off x="6934200" y="4648200"/>
            <a:ext cx="2133600" cy="400050"/>
          </a:xfrm>
          <a:prstGeom prst="rect">
            <a:avLst/>
          </a:prstGeom>
          <a:noFill/>
          <a:ln w="9525">
            <a:noFill/>
            <a:miter lim="800000"/>
            <a:headEnd/>
            <a:tailEnd/>
          </a:ln>
        </p:spPr>
        <p:txBody>
          <a:bodyPr>
            <a:prstTxWarp prst="textNoShape">
              <a:avLst/>
            </a:prstTxWarp>
            <a:spAutoFit/>
          </a:bodyPr>
          <a:lstStyle/>
          <a:p>
            <a:r>
              <a:rPr lang="en-US" sz="2000">
                <a:solidFill>
                  <a:prstClr val="black"/>
                </a:solidFill>
                <a:latin typeface="Times New Roman" charset="0"/>
                <a:ea typeface="Times New Roman" charset="0"/>
                <a:cs typeface="Times New Roman" charset="0"/>
              </a:rPr>
              <a:t>Regression Line</a:t>
            </a:r>
          </a:p>
        </p:txBody>
      </p:sp>
      <p:sp>
        <p:nvSpPr>
          <p:cNvPr id="27661" name="ZoneTexte 35"/>
          <p:cNvSpPr txBox="1">
            <a:spLocks noChangeArrowheads="1"/>
          </p:cNvSpPr>
          <p:nvPr/>
        </p:nvSpPr>
        <p:spPr bwMode="auto">
          <a:xfrm>
            <a:off x="533400" y="5334000"/>
            <a:ext cx="8382000" cy="1066800"/>
          </a:xfrm>
          <a:prstGeom prst="rect">
            <a:avLst/>
          </a:prstGeom>
          <a:noFill/>
          <a:ln w="9525">
            <a:noFill/>
            <a:miter lim="800000"/>
            <a:headEnd/>
            <a:tailEnd/>
          </a:ln>
        </p:spPr>
        <p:txBody>
          <a:bodyPr>
            <a:prstTxWarp prst="textNoShape">
              <a:avLst/>
            </a:prstTxWarp>
            <a:spAutoFit/>
          </a:bodyPr>
          <a:lstStyle/>
          <a:p>
            <a:r>
              <a:rPr lang="en-US" sz="2000">
                <a:solidFill>
                  <a:prstClr val="black"/>
                </a:solidFill>
                <a:latin typeface="Times New Roman" charset="0"/>
                <a:ea typeface="Times New Roman" charset="0"/>
                <a:cs typeface="Times New Roman" charset="0"/>
              </a:rPr>
              <a:t>Strong Correlation and most of the matchup points are within the AERONET uncertainty for all satellite (best performance for MODIS-AQUA)</a:t>
            </a:r>
          </a:p>
          <a:p>
            <a:pPr algn="ctr"/>
            <a:r>
              <a:rPr lang="en-US" sz="2400">
                <a:solidFill>
                  <a:prstClr val="black"/>
                </a:solidFill>
                <a:latin typeface="Times New Roman" charset="0"/>
                <a:ea typeface="Times New Roman" charset="0"/>
                <a:cs typeface="Times New Roman" charset="0"/>
                <a:sym typeface="Wingdings" charset="2"/>
              </a:rPr>
              <a:t> Representativeness of LISCO site - suitable for aerosol retrieval</a:t>
            </a:r>
            <a:endParaRPr lang="en-US" sz="2400">
              <a:solidFill>
                <a:prstClr val="black"/>
              </a:solidFill>
              <a:latin typeface="Times New Roman" charset="0"/>
              <a:ea typeface="Times New Roman" charset="0"/>
              <a:cs typeface="Times New Roman" charset="0"/>
            </a:endParaRP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solidFill>
        <a:effectLst/>
      </p:bgPr>
    </p:bg>
    <p:spTree>
      <p:nvGrpSpPr>
        <p:cNvPr id="1" name=""/>
        <p:cNvGrpSpPr/>
        <p:nvPr/>
      </p:nvGrpSpPr>
      <p:grpSpPr>
        <a:xfrm>
          <a:off x="0" y="0"/>
          <a:ext cx="0" cy="0"/>
          <a:chOff x="0" y="0"/>
          <a:chExt cx="0" cy="0"/>
        </a:xfrm>
      </p:grpSpPr>
      <p:sp>
        <p:nvSpPr>
          <p:cNvPr id="26626" name="Text Box 8"/>
          <p:cNvSpPr txBox="1">
            <a:spLocks noChangeArrowheads="1"/>
          </p:cNvSpPr>
          <p:nvPr/>
        </p:nvSpPr>
        <p:spPr bwMode="auto">
          <a:xfrm>
            <a:off x="152400" y="76200"/>
            <a:ext cx="8686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rgbClr val="FFFF00"/>
                </a:solidFill>
              </a:rPr>
              <a:t>Comparison of </a:t>
            </a:r>
            <a:r>
              <a:rPr lang="el-GR" sz="3600" b="1">
                <a:solidFill>
                  <a:srgbClr val="FFFF00"/>
                </a:solidFill>
                <a:latin typeface="Symbol"/>
                <a:ea typeface="Times New Roman" charset="0"/>
                <a:cs typeface="Times New Roman" charset="0"/>
              </a:rPr>
              <a:t>τ</a:t>
            </a:r>
            <a:r>
              <a:rPr lang="en-US" sz="3200" b="1">
                <a:solidFill>
                  <a:srgbClr val="FFFF00"/>
                </a:solidFill>
                <a:ea typeface="Times New Roman" charset="0"/>
                <a:cs typeface="Times New Roman" charset="0"/>
              </a:rPr>
              <a:t> </a:t>
            </a:r>
            <a:r>
              <a:rPr lang="en-US" sz="3200" b="1">
                <a:solidFill>
                  <a:srgbClr val="FFFF00"/>
                </a:solidFill>
              </a:rPr>
              <a:t>(SeaWiFS vs. AERONET)</a:t>
            </a:r>
          </a:p>
        </p:txBody>
      </p:sp>
      <p:sp>
        <p:nvSpPr>
          <p:cNvPr id="26627" name="Text Box 9"/>
          <p:cNvSpPr txBox="1">
            <a:spLocks noChangeArrowheads="1"/>
          </p:cNvSpPr>
          <p:nvPr/>
        </p:nvSpPr>
        <p:spPr bwMode="auto">
          <a:xfrm>
            <a:off x="152400" y="4343400"/>
            <a:ext cx="1524000"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u="sng">
                <a:solidFill>
                  <a:srgbClr val="FFFF00"/>
                </a:solidFill>
              </a:rPr>
              <a:t>Time Series</a:t>
            </a:r>
          </a:p>
        </p:txBody>
      </p:sp>
      <p:sp>
        <p:nvSpPr>
          <p:cNvPr id="26628" name="Text Box 10"/>
          <p:cNvSpPr txBox="1">
            <a:spLocks noChangeArrowheads="1"/>
          </p:cNvSpPr>
          <p:nvPr/>
        </p:nvSpPr>
        <p:spPr bwMode="auto">
          <a:xfrm>
            <a:off x="152400" y="2133600"/>
            <a:ext cx="1524000"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u="sng">
                <a:solidFill>
                  <a:srgbClr val="FFFF00"/>
                </a:solidFill>
              </a:rPr>
              <a:t>Scatter Plot</a:t>
            </a:r>
          </a:p>
        </p:txBody>
      </p:sp>
      <p:sp>
        <p:nvSpPr>
          <p:cNvPr id="26629" name="Text Box 11"/>
          <p:cNvSpPr txBox="1">
            <a:spLocks noChangeArrowheads="1"/>
          </p:cNvSpPr>
          <p:nvPr/>
        </p:nvSpPr>
        <p:spPr bwMode="auto">
          <a:xfrm>
            <a:off x="2667000" y="1050925"/>
            <a:ext cx="16764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00"/>
                </a:solidFill>
              </a:rPr>
              <a:t>Bermuda</a:t>
            </a:r>
          </a:p>
        </p:txBody>
      </p:sp>
      <p:sp>
        <p:nvSpPr>
          <p:cNvPr id="26630" name="Text Box 12"/>
          <p:cNvSpPr txBox="1">
            <a:spLocks noChangeArrowheads="1"/>
          </p:cNvSpPr>
          <p:nvPr/>
        </p:nvSpPr>
        <p:spPr bwMode="auto">
          <a:xfrm>
            <a:off x="6096000" y="1066800"/>
            <a:ext cx="19812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1">
                <a:solidFill>
                  <a:srgbClr val="FFFF00"/>
                </a:solidFill>
              </a:rPr>
              <a:t>Wallops Island</a:t>
            </a:r>
          </a:p>
        </p:txBody>
      </p:sp>
      <p:sp>
        <p:nvSpPr>
          <p:cNvPr id="26631" name="Text Box 13"/>
          <p:cNvSpPr txBox="1">
            <a:spLocks noChangeArrowheads="1"/>
          </p:cNvSpPr>
          <p:nvPr/>
        </p:nvSpPr>
        <p:spPr bwMode="auto">
          <a:xfrm>
            <a:off x="304800" y="5943600"/>
            <a:ext cx="8305800" cy="830997"/>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400">
                <a:solidFill>
                  <a:srgbClr val="FFFF00"/>
                </a:solidFill>
              </a:rPr>
              <a:t> 81% of the retrieval at Bermuda and 78% of the retrievals at Wallops Island fall within an uncertainty of </a:t>
            </a:r>
            <a:r>
              <a:rPr lang="en-US" sz="2400">
                <a:solidFill>
                  <a:srgbClr val="FFFF00"/>
                </a:solidFill>
                <a:ea typeface="Times New Roman" charset="0"/>
                <a:cs typeface="Times New Roman" charset="0"/>
              </a:rPr>
              <a:t>±0.02 in </a:t>
            </a:r>
            <a:r>
              <a:rPr lang="el-GR" sz="2400">
                <a:solidFill>
                  <a:srgbClr val="FFFF00"/>
                </a:solidFill>
                <a:latin typeface="Symbol"/>
                <a:ea typeface="Times New Roman" charset="0"/>
                <a:cs typeface="Times New Roman" charset="0"/>
              </a:rPr>
              <a:t>τ</a:t>
            </a:r>
          </a:p>
        </p:txBody>
      </p:sp>
      <p:pic>
        <p:nvPicPr>
          <p:cNvPr id="26632" name="Picture 14" descr="Slide2"/>
          <p:cNvPicPr>
            <a:picLocks noChangeAspect="1" noChangeArrowheads="1"/>
          </p:cNvPicPr>
          <p:nvPr/>
        </p:nvPicPr>
        <p:blipFill>
          <a:blip r:embed="rId2"/>
          <a:srcRect t="12579" r="5661"/>
          <a:stretch>
            <a:fillRect/>
          </a:stretch>
        </p:blipFill>
        <p:spPr bwMode="auto">
          <a:xfrm>
            <a:off x="1752600" y="1447800"/>
            <a:ext cx="3276600" cy="2133600"/>
          </a:xfrm>
          <a:prstGeom prst="rect">
            <a:avLst/>
          </a:prstGeom>
          <a:noFill/>
          <a:ln w="9525">
            <a:noFill/>
            <a:miter lim="800000"/>
            <a:headEnd/>
            <a:tailEnd/>
          </a:ln>
        </p:spPr>
      </p:pic>
      <p:pic>
        <p:nvPicPr>
          <p:cNvPr id="26633" name="Picture 15" descr="Slide1"/>
          <p:cNvPicPr>
            <a:picLocks noChangeAspect="1" noChangeArrowheads="1"/>
          </p:cNvPicPr>
          <p:nvPr/>
        </p:nvPicPr>
        <p:blipFill>
          <a:blip r:embed="rId3"/>
          <a:srcRect t="8696"/>
          <a:stretch>
            <a:fillRect/>
          </a:stretch>
        </p:blipFill>
        <p:spPr bwMode="auto">
          <a:xfrm>
            <a:off x="5410200" y="1447800"/>
            <a:ext cx="3200400" cy="2133600"/>
          </a:xfrm>
          <a:prstGeom prst="rect">
            <a:avLst/>
          </a:prstGeom>
          <a:noFill/>
          <a:ln w="9525">
            <a:noFill/>
            <a:miter lim="800000"/>
            <a:headEnd/>
            <a:tailEnd/>
          </a:ln>
        </p:spPr>
      </p:pic>
      <p:pic>
        <p:nvPicPr>
          <p:cNvPr id="26634" name="Picture 16" descr="Slide4"/>
          <p:cNvPicPr>
            <a:picLocks noChangeAspect="1" noChangeArrowheads="1"/>
          </p:cNvPicPr>
          <p:nvPr/>
        </p:nvPicPr>
        <p:blipFill>
          <a:blip r:embed="rId4"/>
          <a:srcRect l="3773" t="6918" r="1888"/>
          <a:stretch>
            <a:fillRect/>
          </a:stretch>
        </p:blipFill>
        <p:spPr bwMode="auto">
          <a:xfrm>
            <a:off x="1752600" y="3657600"/>
            <a:ext cx="3276600" cy="2209800"/>
          </a:xfrm>
          <a:prstGeom prst="rect">
            <a:avLst/>
          </a:prstGeom>
          <a:noFill/>
          <a:ln w="9525">
            <a:noFill/>
            <a:miter lim="800000"/>
            <a:headEnd/>
            <a:tailEnd/>
          </a:ln>
        </p:spPr>
      </p:pic>
      <p:pic>
        <p:nvPicPr>
          <p:cNvPr id="26635" name="Picture 17" descr="Slide3"/>
          <p:cNvPicPr>
            <a:picLocks noChangeAspect="1" noChangeArrowheads="1"/>
          </p:cNvPicPr>
          <p:nvPr/>
        </p:nvPicPr>
        <p:blipFill>
          <a:blip r:embed="rId5"/>
          <a:srcRect l="1884" t="10208"/>
          <a:stretch>
            <a:fillRect/>
          </a:stretch>
        </p:blipFill>
        <p:spPr bwMode="auto">
          <a:xfrm>
            <a:off x="5334000" y="3657600"/>
            <a:ext cx="3352800" cy="222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solidFill>
        <a:effectLst/>
      </p:bgPr>
    </p:bg>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152400" y="76200"/>
            <a:ext cx="8686800"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b="1">
                <a:solidFill>
                  <a:srgbClr val="FFFF00"/>
                </a:solidFill>
              </a:rPr>
              <a:t>Comparison of </a:t>
            </a:r>
            <a:r>
              <a:rPr lang="el-GR" sz="3600" b="1">
                <a:solidFill>
                  <a:srgbClr val="FFFF00"/>
                </a:solidFill>
                <a:ea typeface="Times New Roman" charset="0"/>
                <a:cs typeface="Times New Roman" charset="0"/>
              </a:rPr>
              <a:t>α</a:t>
            </a:r>
            <a:r>
              <a:rPr lang="en-US" sz="3200" b="1">
                <a:solidFill>
                  <a:srgbClr val="FFFF00"/>
                </a:solidFill>
                <a:ea typeface="Times New Roman" charset="0"/>
                <a:cs typeface="Times New Roman" charset="0"/>
              </a:rPr>
              <a:t> </a:t>
            </a:r>
            <a:r>
              <a:rPr lang="en-US" sz="3200" b="1">
                <a:solidFill>
                  <a:srgbClr val="FFFF00"/>
                </a:solidFill>
              </a:rPr>
              <a:t>(SeaWiFS vs. AERONET)</a:t>
            </a:r>
          </a:p>
        </p:txBody>
      </p:sp>
      <p:sp>
        <p:nvSpPr>
          <p:cNvPr id="27651" name="Text Box 7"/>
          <p:cNvSpPr txBox="1">
            <a:spLocks noChangeArrowheads="1"/>
          </p:cNvSpPr>
          <p:nvPr/>
        </p:nvSpPr>
        <p:spPr bwMode="auto">
          <a:xfrm>
            <a:off x="1676400" y="1219200"/>
            <a:ext cx="16764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FFFF00"/>
                </a:solidFill>
              </a:rPr>
              <a:t>Bermuda</a:t>
            </a:r>
          </a:p>
        </p:txBody>
      </p:sp>
      <p:sp>
        <p:nvSpPr>
          <p:cNvPr id="27652" name="Text Box 8"/>
          <p:cNvSpPr txBox="1">
            <a:spLocks noChangeArrowheads="1"/>
          </p:cNvSpPr>
          <p:nvPr/>
        </p:nvSpPr>
        <p:spPr bwMode="auto">
          <a:xfrm>
            <a:off x="5867400" y="1219200"/>
            <a:ext cx="2286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b="1">
                <a:solidFill>
                  <a:srgbClr val="FFFF00"/>
                </a:solidFill>
              </a:rPr>
              <a:t>Wallops Island</a:t>
            </a:r>
          </a:p>
        </p:txBody>
      </p:sp>
      <p:sp>
        <p:nvSpPr>
          <p:cNvPr id="27653" name="Text Box 9"/>
          <p:cNvSpPr txBox="1">
            <a:spLocks noChangeArrowheads="1"/>
          </p:cNvSpPr>
          <p:nvPr/>
        </p:nvSpPr>
        <p:spPr bwMode="auto">
          <a:xfrm>
            <a:off x="609600" y="4648200"/>
            <a:ext cx="8153400" cy="1735138"/>
          </a:xfrm>
          <a:prstGeom prst="rect">
            <a:avLst/>
          </a:prstGeom>
          <a:noFill/>
          <a:ln w="9525">
            <a:noFill/>
            <a:miter lim="800000"/>
            <a:headEnd/>
            <a:tailEnd/>
          </a:ln>
        </p:spPr>
        <p:txBody>
          <a:bodyPr>
            <a:prstTxWarp prst="textNoShape">
              <a:avLst/>
            </a:prstTxWarp>
            <a:spAutoFit/>
          </a:bodyPr>
          <a:lstStyle/>
          <a:p>
            <a:pPr>
              <a:spcBef>
                <a:spcPct val="50000"/>
              </a:spcBef>
              <a:buFontTx/>
              <a:buChar char="•"/>
            </a:pPr>
            <a:r>
              <a:rPr lang="en-US" sz="2400">
                <a:solidFill>
                  <a:srgbClr val="FFFF00"/>
                </a:solidFill>
              </a:rPr>
              <a:t> For new models, the Angstrom coeff. (</a:t>
            </a:r>
            <a:r>
              <a:rPr lang="el-GR" sz="2400">
                <a:solidFill>
                  <a:srgbClr val="FFFF00"/>
                </a:solidFill>
                <a:ea typeface="Times New Roman" charset="0"/>
                <a:cs typeface="Times New Roman" charset="0"/>
              </a:rPr>
              <a:t>α</a:t>
            </a:r>
            <a:r>
              <a:rPr lang="en-US" sz="2400">
                <a:solidFill>
                  <a:srgbClr val="FFFF00"/>
                </a:solidFill>
                <a:ea typeface="Times New Roman" charset="0"/>
                <a:cs typeface="Times New Roman" charset="0"/>
              </a:rPr>
              <a:t>) shows better agreement over Bermuda than over Wallops Island</a:t>
            </a:r>
          </a:p>
          <a:p>
            <a:pPr>
              <a:spcBef>
                <a:spcPct val="50000"/>
              </a:spcBef>
              <a:buFontTx/>
              <a:buChar char="•"/>
            </a:pPr>
            <a:r>
              <a:rPr lang="en-US" sz="2400">
                <a:solidFill>
                  <a:srgbClr val="FFFF00"/>
                </a:solidFill>
                <a:ea typeface="Times New Roman" charset="0"/>
                <a:cs typeface="Times New Roman" charset="0"/>
              </a:rPr>
              <a:t> For old models, the </a:t>
            </a:r>
            <a:r>
              <a:rPr lang="el-GR" sz="2400">
                <a:solidFill>
                  <a:srgbClr val="FFFF00"/>
                </a:solidFill>
                <a:ea typeface="Times New Roman" charset="0"/>
                <a:cs typeface="Times New Roman" charset="0"/>
              </a:rPr>
              <a:t>α</a:t>
            </a:r>
            <a:r>
              <a:rPr lang="en-US" sz="2400">
                <a:solidFill>
                  <a:srgbClr val="FFFF00"/>
                </a:solidFill>
                <a:ea typeface="Times New Roman" charset="0"/>
                <a:cs typeface="Times New Roman" charset="0"/>
              </a:rPr>
              <a:t> values are almost one-half of AERONET Values</a:t>
            </a:r>
            <a:endParaRPr lang="el-GR" sz="2400">
              <a:solidFill>
                <a:srgbClr val="FFFF00"/>
              </a:solidFill>
              <a:ea typeface="Times New Roman" charset="0"/>
              <a:cs typeface="Times New Roman" charset="0"/>
            </a:endParaRPr>
          </a:p>
        </p:txBody>
      </p:sp>
      <p:pic>
        <p:nvPicPr>
          <p:cNvPr id="27654" name="Picture 10" descr="Slide5"/>
          <p:cNvPicPr>
            <a:picLocks noChangeAspect="1" noChangeArrowheads="1"/>
          </p:cNvPicPr>
          <p:nvPr/>
        </p:nvPicPr>
        <p:blipFill>
          <a:blip r:embed="rId2"/>
          <a:srcRect l="3705" t="7411" r="3667"/>
          <a:stretch>
            <a:fillRect/>
          </a:stretch>
        </p:blipFill>
        <p:spPr bwMode="auto">
          <a:xfrm>
            <a:off x="4876800" y="1752600"/>
            <a:ext cx="3733800" cy="2590800"/>
          </a:xfrm>
          <a:prstGeom prst="rect">
            <a:avLst/>
          </a:prstGeom>
          <a:noFill/>
          <a:ln w="9525">
            <a:noFill/>
            <a:miter lim="800000"/>
            <a:headEnd/>
            <a:tailEnd/>
          </a:ln>
        </p:spPr>
      </p:pic>
      <p:pic>
        <p:nvPicPr>
          <p:cNvPr id="27655" name="Picture 11" descr="Slide6"/>
          <p:cNvPicPr>
            <a:picLocks noChangeAspect="1" noChangeArrowheads="1"/>
          </p:cNvPicPr>
          <p:nvPr/>
        </p:nvPicPr>
        <p:blipFill>
          <a:blip r:embed="rId3"/>
          <a:srcRect l="2174" t="8696" r="4347"/>
          <a:stretch>
            <a:fillRect/>
          </a:stretch>
        </p:blipFill>
        <p:spPr bwMode="auto">
          <a:xfrm>
            <a:off x="533400" y="1752600"/>
            <a:ext cx="3810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solidFill>
        <a:effectLst/>
      </p:bgPr>
    </p:bg>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838200" y="228600"/>
            <a:ext cx="7391400" cy="999248"/>
          </a:xfrm>
          <a:prstGeom prst="rect">
            <a:avLst/>
          </a:prstGeom>
          <a:noFill/>
          <a:ln w="9525">
            <a:noFill/>
            <a:miter lim="800000"/>
            <a:headEnd/>
            <a:tailEnd/>
          </a:ln>
        </p:spPr>
        <p:txBody>
          <a:bodyPr>
            <a:prstTxWarp prst="textNoShape">
              <a:avLst/>
            </a:prstTxWarp>
            <a:spAutoFit/>
          </a:bodyPr>
          <a:lstStyle/>
          <a:p>
            <a:pPr algn="ctr">
              <a:lnSpc>
                <a:spcPct val="60000"/>
              </a:lnSpc>
              <a:spcBef>
                <a:spcPct val="50000"/>
              </a:spcBef>
            </a:pPr>
            <a:r>
              <a:rPr lang="en-US" sz="3200" b="1">
                <a:solidFill>
                  <a:srgbClr val="FFFF00"/>
                </a:solidFill>
              </a:rPr>
              <a:t>Comparison of </a:t>
            </a:r>
            <a:r>
              <a:rPr lang="el-GR" sz="3600" b="1">
                <a:solidFill>
                  <a:srgbClr val="FFFF00"/>
                </a:solidFill>
                <a:ea typeface="Times New Roman" charset="0"/>
                <a:cs typeface="Times New Roman" charset="0"/>
              </a:rPr>
              <a:t>τ</a:t>
            </a:r>
            <a:r>
              <a:rPr lang="en-US" sz="3600" b="1" baseline="-25000">
                <a:solidFill>
                  <a:srgbClr val="FFFF00"/>
                </a:solidFill>
                <a:ea typeface="Times New Roman" charset="0"/>
                <a:cs typeface="Times New Roman" charset="0"/>
              </a:rPr>
              <a:t>865</a:t>
            </a:r>
            <a:r>
              <a:rPr lang="en-US" sz="3200" b="1">
                <a:solidFill>
                  <a:srgbClr val="FFFF00"/>
                </a:solidFill>
                <a:ea typeface="Times New Roman" charset="0"/>
                <a:cs typeface="Times New Roman" charset="0"/>
              </a:rPr>
              <a:t> </a:t>
            </a:r>
          </a:p>
          <a:p>
            <a:pPr algn="ctr">
              <a:lnSpc>
                <a:spcPct val="60000"/>
              </a:lnSpc>
              <a:spcBef>
                <a:spcPct val="50000"/>
              </a:spcBef>
            </a:pPr>
            <a:r>
              <a:rPr lang="en-US" sz="3200" b="1">
                <a:solidFill>
                  <a:srgbClr val="FFFF00"/>
                </a:solidFill>
              </a:rPr>
              <a:t>SeaWiFS vs. MODIS(atm) vs. MISR</a:t>
            </a:r>
          </a:p>
        </p:txBody>
      </p:sp>
      <p:pic>
        <p:nvPicPr>
          <p:cNvPr id="28675" name="Picture 5" descr="Slide3"/>
          <p:cNvPicPr>
            <a:picLocks noChangeAspect="1" noChangeArrowheads="1"/>
          </p:cNvPicPr>
          <p:nvPr/>
        </p:nvPicPr>
        <p:blipFill>
          <a:blip r:embed="rId2"/>
          <a:srcRect t="11499" r="6863"/>
          <a:stretch>
            <a:fillRect/>
          </a:stretch>
        </p:blipFill>
        <p:spPr bwMode="auto">
          <a:xfrm>
            <a:off x="381000" y="1976438"/>
            <a:ext cx="3962400" cy="2824162"/>
          </a:xfrm>
          <a:prstGeom prst="rect">
            <a:avLst/>
          </a:prstGeom>
          <a:noFill/>
          <a:ln w="9525">
            <a:noFill/>
            <a:miter lim="800000"/>
            <a:headEnd/>
            <a:tailEnd/>
          </a:ln>
        </p:spPr>
      </p:pic>
      <p:pic>
        <p:nvPicPr>
          <p:cNvPr id="28676" name="Picture 6" descr="Slide4"/>
          <p:cNvPicPr>
            <a:picLocks noChangeAspect="1" noChangeArrowheads="1"/>
          </p:cNvPicPr>
          <p:nvPr/>
        </p:nvPicPr>
        <p:blipFill>
          <a:blip r:embed="rId3"/>
          <a:srcRect l="1852" t="9882" r="1814"/>
          <a:stretch>
            <a:fillRect/>
          </a:stretch>
        </p:blipFill>
        <p:spPr bwMode="auto">
          <a:xfrm>
            <a:off x="4800600" y="1966913"/>
            <a:ext cx="4038600" cy="2833687"/>
          </a:xfrm>
          <a:prstGeom prst="rect">
            <a:avLst/>
          </a:prstGeom>
          <a:noFill/>
          <a:ln w="9525">
            <a:noFill/>
            <a:miter lim="800000"/>
            <a:headEnd/>
            <a:tailEnd/>
          </a:ln>
        </p:spPr>
      </p:pic>
      <p:sp>
        <p:nvSpPr>
          <p:cNvPr id="28677" name="Text Box 7"/>
          <p:cNvSpPr txBox="1">
            <a:spLocks noChangeArrowheads="1"/>
          </p:cNvSpPr>
          <p:nvPr/>
        </p:nvSpPr>
        <p:spPr bwMode="auto">
          <a:xfrm>
            <a:off x="1981200" y="1371600"/>
            <a:ext cx="4800600" cy="51911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800">
                <a:solidFill>
                  <a:srgbClr val="FFFF00"/>
                </a:solidFill>
              </a:rPr>
              <a:t>Pacific Ocean (40</a:t>
            </a:r>
            <a:r>
              <a:rPr lang="en-US" sz="2800" baseline="30000">
                <a:solidFill>
                  <a:srgbClr val="FFFF00"/>
                </a:solidFill>
              </a:rPr>
              <a:t>o</a:t>
            </a:r>
            <a:r>
              <a:rPr lang="en-US" sz="2800">
                <a:solidFill>
                  <a:srgbClr val="FFFF00"/>
                </a:solidFill>
              </a:rPr>
              <a:t>N – 50</a:t>
            </a:r>
            <a:r>
              <a:rPr lang="en-US" sz="2800" baseline="30000">
                <a:solidFill>
                  <a:srgbClr val="FFFF00"/>
                </a:solidFill>
              </a:rPr>
              <a:t>o</a:t>
            </a:r>
            <a:r>
              <a:rPr lang="en-US" sz="2800">
                <a:solidFill>
                  <a:srgbClr val="FFFF00"/>
                </a:solidFill>
              </a:rPr>
              <a:t>N)</a:t>
            </a:r>
          </a:p>
        </p:txBody>
      </p:sp>
      <p:sp>
        <p:nvSpPr>
          <p:cNvPr id="28678" name="Text Box 8"/>
          <p:cNvSpPr txBox="1">
            <a:spLocks noChangeArrowheads="1"/>
          </p:cNvSpPr>
          <p:nvPr/>
        </p:nvSpPr>
        <p:spPr bwMode="auto">
          <a:xfrm>
            <a:off x="152400" y="5029200"/>
            <a:ext cx="8839200" cy="1477328"/>
          </a:xfrm>
          <a:prstGeom prst="rect">
            <a:avLst/>
          </a:prstGeom>
          <a:noFill/>
          <a:ln w="9525">
            <a:noFill/>
            <a:miter lim="800000"/>
            <a:headEnd/>
            <a:tailEnd/>
          </a:ln>
        </p:spPr>
        <p:txBody>
          <a:bodyPr wrap="square">
            <a:prstTxWarp prst="textNoShape">
              <a:avLst/>
            </a:prstTxWarp>
            <a:spAutoFit/>
          </a:bodyPr>
          <a:lstStyle/>
          <a:p>
            <a:pPr>
              <a:spcBef>
                <a:spcPct val="50000"/>
              </a:spcBef>
              <a:buFontTx/>
              <a:buChar char="•"/>
            </a:pPr>
            <a:r>
              <a:rPr lang="en-US" sz="2000">
                <a:solidFill>
                  <a:srgbClr val="FFFF00"/>
                </a:solidFill>
              </a:rPr>
              <a:t> </a:t>
            </a:r>
            <a:r>
              <a:rPr lang="el-GR" sz="2800">
                <a:solidFill>
                  <a:srgbClr val="FFFF00"/>
                </a:solidFill>
                <a:ea typeface="Times New Roman" charset="0"/>
                <a:cs typeface="Times New Roman" charset="0"/>
              </a:rPr>
              <a:t>τ</a:t>
            </a:r>
            <a:r>
              <a:rPr lang="en-US" sz="2000" baseline="-25000">
                <a:solidFill>
                  <a:srgbClr val="FFFF00"/>
                </a:solidFill>
                <a:ea typeface="Times New Roman" charset="0"/>
                <a:cs typeface="Times New Roman" charset="0"/>
              </a:rPr>
              <a:t>865</a:t>
            </a:r>
            <a:r>
              <a:rPr lang="en-US" sz="2000">
                <a:solidFill>
                  <a:srgbClr val="FFFF00"/>
                </a:solidFill>
                <a:ea typeface="Times New Roman" charset="0"/>
                <a:cs typeface="Times New Roman" charset="0"/>
              </a:rPr>
              <a:t> from the </a:t>
            </a:r>
            <a:r>
              <a:rPr lang="en-US" sz="2000">
                <a:solidFill>
                  <a:srgbClr val="FFFF00"/>
                </a:solidFill>
              </a:rPr>
              <a:t>SeaWiFS and MODIS sensors are very close (~ </a:t>
            </a:r>
            <a:r>
              <a:rPr lang="en-US" sz="2000">
                <a:solidFill>
                  <a:srgbClr val="FFFF00"/>
                </a:solidFill>
                <a:ea typeface="Times New Roman" charset="0"/>
                <a:cs typeface="Times New Roman" charset="0"/>
              </a:rPr>
              <a:t>±0.02)</a:t>
            </a:r>
            <a:r>
              <a:rPr lang="en-US" sz="2000">
                <a:solidFill>
                  <a:srgbClr val="FFFF00"/>
                </a:solidFill>
              </a:rPr>
              <a:t> </a:t>
            </a:r>
          </a:p>
          <a:p>
            <a:pPr>
              <a:spcBef>
                <a:spcPct val="50000"/>
              </a:spcBef>
              <a:buFontTx/>
              <a:buChar char="•"/>
            </a:pPr>
            <a:r>
              <a:rPr lang="en-US" sz="2000">
                <a:solidFill>
                  <a:srgbClr val="FFFF00"/>
                </a:solidFill>
              </a:rPr>
              <a:t> The minimum values of </a:t>
            </a:r>
            <a:r>
              <a:rPr lang="el-GR" sz="2800">
                <a:solidFill>
                  <a:srgbClr val="FFFF00"/>
                </a:solidFill>
                <a:ea typeface="Times New Roman" charset="0"/>
                <a:cs typeface="Times New Roman" charset="0"/>
              </a:rPr>
              <a:t>τ</a:t>
            </a:r>
            <a:r>
              <a:rPr lang="en-US" sz="2000" baseline="-25000">
                <a:solidFill>
                  <a:srgbClr val="FFFF00"/>
                </a:solidFill>
              </a:rPr>
              <a:t>865</a:t>
            </a:r>
            <a:r>
              <a:rPr lang="en-US" sz="2000">
                <a:solidFill>
                  <a:srgbClr val="FFFF00"/>
                </a:solidFill>
              </a:rPr>
              <a:t> from the MISR sensor are higher than SeaWiFS &amp; MODIS values by ~ 0.05</a:t>
            </a:r>
            <a:endParaRPr lang="en-US">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715962"/>
          </a:xfrm>
        </p:spPr>
        <p:txBody>
          <a:bodyPr>
            <a:noAutofit/>
          </a:bodyPr>
          <a:lstStyle/>
          <a:p>
            <a:r>
              <a:rPr lang="en-US" sz="2800" dirty="0" smtClean="0">
                <a:latin typeface="Times New Roman" pitchFamily="18" charset="0"/>
                <a:cs typeface="Times New Roman" pitchFamily="18" charset="0"/>
              </a:rPr>
              <a:t>Minnett – Sea Surface Temperature algorithm refinement and validation though ship-based infrared </a:t>
            </a:r>
            <a:r>
              <a:rPr lang="en-US" sz="2800" dirty="0" err="1" smtClean="0">
                <a:latin typeface="Times New Roman" pitchFamily="18" charset="0"/>
                <a:cs typeface="Times New Roman" pitchFamily="18" charset="0"/>
              </a:rPr>
              <a:t>spectroradiometry</a:t>
            </a:r>
            <a:endParaRPr lang="en-US" dirty="0">
              <a:latin typeface="Times New Roman" pitchFamily="18" charset="0"/>
              <a:cs typeface="Times New Roman" pitchFamily="18" charset="0"/>
            </a:endParaRPr>
          </a:p>
        </p:txBody>
      </p:sp>
      <p:sp>
        <p:nvSpPr>
          <p:cNvPr id="5" name="Text Placeholder 4"/>
          <p:cNvSpPr>
            <a:spLocks noGrp="1"/>
          </p:cNvSpPr>
          <p:nvPr>
            <p:ph type="body" idx="1"/>
          </p:nvPr>
        </p:nvSpPr>
        <p:spPr>
          <a:xfrm>
            <a:off x="152400" y="1143000"/>
            <a:ext cx="8686800" cy="838200"/>
          </a:xfrm>
        </p:spPr>
        <p:txBody>
          <a:bodyPr>
            <a:noAutofit/>
          </a:bodyPr>
          <a:lstStyle/>
          <a:p>
            <a:r>
              <a:rPr lang="en-US" sz="1800" b="0" dirty="0" smtClean="0">
                <a:latin typeface="Times New Roman" pitchFamily="18" charset="0"/>
                <a:cs typeface="Times New Roman" pitchFamily="18" charset="0"/>
              </a:rPr>
              <a:t>Objective:      </a:t>
            </a:r>
            <a:r>
              <a:rPr lang="en-US" sz="1800" dirty="0" smtClean="0">
                <a:solidFill>
                  <a:srgbClr val="FF0000"/>
                </a:solidFill>
                <a:latin typeface="Times New Roman" pitchFamily="18" charset="0"/>
                <a:cs typeface="Times New Roman" pitchFamily="18" charset="0"/>
              </a:rPr>
              <a:t>Ensure </a:t>
            </a:r>
            <a:r>
              <a:rPr lang="en-US" sz="1800" dirty="0">
                <a:solidFill>
                  <a:srgbClr val="FF0000"/>
                </a:solidFill>
                <a:latin typeface="Times New Roman" pitchFamily="18" charset="0"/>
                <a:cs typeface="Times New Roman" pitchFamily="18" charset="0"/>
              </a:rPr>
              <a:t>that MODIS SSTs are part of the Climate Data Record</a:t>
            </a:r>
          </a:p>
          <a:p>
            <a:endParaRPr lang="en-US" sz="1100" b="0" dirty="0" smtClean="0">
              <a:latin typeface="Times New Roman" pitchFamily="18" charset="0"/>
              <a:cs typeface="Times New Roman" pitchFamily="18" charset="0"/>
            </a:endParaRPr>
          </a:p>
          <a:p>
            <a:r>
              <a:rPr lang="en-US" sz="1600" b="0" dirty="0" smtClean="0">
                <a:latin typeface="Times New Roman" pitchFamily="18" charset="0"/>
                <a:cs typeface="Times New Roman" pitchFamily="18" charset="0"/>
              </a:rPr>
              <a:t>Approach:</a:t>
            </a:r>
            <a:endParaRPr lang="en-US" sz="1600" b="0" dirty="0">
              <a:latin typeface="Times New Roman" pitchFamily="18" charset="0"/>
              <a:cs typeface="Times New Roman" pitchFamily="18" charset="0"/>
            </a:endParaRPr>
          </a:p>
        </p:txBody>
      </p:sp>
      <p:sp>
        <p:nvSpPr>
          <p:cNvPr id="6" name="Content Placeholder 5"/>
          <p:cNvSpPr>
            <a:spLocks noGrp="1"/>
          </p:cNvSpPr>
          <p:nvPr>
            <p:ph sz="half" idx="2"/>
          </p:nvPr>
        </p:nvSpPr>
        <p:spPr>
          <a:xfrm>
            <a:off x="0" y="1981200"/>
            <a:ext cx="4648200" cy="4114800"/>
          </a:xfrm>
        </p:spPr>
        <p:txBody>
          <a:bodyPr>
            <a:noAutofit/>
          </a:bodyPr>
          <a:lstStyle/>
          <a:p>
            <a:pPr marL="169863" indent="-169863"/>
            <a:r>
              <a:rPr lang="en-US" sz="1500" dirty="0" smtClean="0">
                <a:latin typeface="Times New Roman" pitchFamily="18" charset="0"/>
                <a:cs typeface="Times New Roman" pitchFamily="18" charset="0"/>
              </a:rPr>
              <a:t>Use shipboard FTIR </a:t>
            </a:r>
            <a:r>
              <a:rPr lang="en-US" sz="1500" dirty="0" err="1" smtClean="0">
                <a:latin typeface="Times New Roman" pitchFamily="18" charset="0"/>
                <a:cs typeface="Times New Roman" pitchFamily="18" charset="0"/>
              </a:rPr>
              <a:t>spectroradiometers</a:t>
            </a:r>
            <a:r>
              <a:rPr lang="en-US" sz="1500" dirty="0" smtClean="0">
                <a:latin typeface="Times New Roman" pitchFamily="18" charset="0"/>
                <a:cs typeface="Times New Roman" pitchFamily="18" charset="0"/>
              </a:rPr>
              <a:t> (M-AERI), and filter radiometers (ISAR) for independent validation of MODIS SST retrievals.</a:t>
            </a:r>
          </a:p>
          <a:p>
            <a:pPr marL="169863" indent="-169863"/>
            <a:r>
              <a:rPr lang="en-US" sz="1500" dirty="0" smtClean="0">
                <a:latin typeface="Times New Roman" pitchFamily="18" charset="0"/>
                <a:cs typeface="Times New Roman" pitchFamily="18" charset="0"/>
              </a:rPr>
              <a:t>Ensure traceability of validation data to NIST reference standards.</a:t>
            </a:r>
          </a:p>
          <a:p>
            <a:pPr marL="169863" indent="-169863"/>
            <a:r>
              <a:rPr lang="en-US" sz="1500" dirty="0" smtClean="0">
                <a:latin typeface="Times New Roman" pitchFamily="18" charset="0"/>
                <a:cs typeface="Times New Roman" pitchFamily="18" charset="0"/>
              </a:rPr>
              <a:t>Continue studies into improved atmospheric correction </a:t>
            </a:r>
            <a:r>
              <a:rPr lang="en-US" sz="1500" dirty="0" err="1" smtClean="0">
                <a:latin typeface="Times New Roman" pitchFamily="18" charset="0"/>
                <a:cs typeface="Times New Roman" pitchFamily="18" charset="0"/>
              </a:rPr>
              <a:t>algorithms</a:t>
            </a:r>
            <a:r>
              <a:rPr lang="en-US" sz="1500" dirty="0" smtClean="0">
                <a:latin typeface="Times New Roman" pitchFamily="18" charset="0"/>
                <a:cs typeface="Times New Roman" pitchFamily="18" charset="0"/>
              </a:rPr>
              <a:t>.</a:t>
            </a:r>
          </a:p>
          <a:p>
            <a:pPr marL="169863" indent="-169863"/>
            <a:r>
              <a:rPr lang="en-US" sz="1500" dirty="0" smtClean="0">
                <a:latin typeface="Times New Roman" pitchFamily="18" charset="0"/>
                <a:cs typeface="Times New Roman" pitchFamily="18" charset="0"/>
              </a:rPr>
              <a:t>Continue studies of thermal skin layer of the ocean.</a:t>
            </a:r>
          </a:p>
          <a:p>
            <a:pPr marL="169863" indent="-169863"/>
            <a:r>
              <a:rPr lang="en-US" sz="1500" dirty="0" smtClean="0">
                <a:latin typeface="Times New Roman" pitchFamily="18" charset="0"/>
                <a:cs typeface="Times New Roman" pitchFamily="18" charset="0"/>
              </a:rPr>
              <a:t>Continue studies of diurnal heating and cooling in the upper ocean.</a:t>
            </a:r>
            <a:endParaRPr lang="en-US" sz="1500" dirty="0">
              <a:latin typeface="Times New Roman" pitchFamily="18" charset="0"/>
              <a:cs typeface="Times New Roman" pitchFamily="18" charset="0"/>
            </a:endParaRPr>
          </a:p>
          <a:p>
            <a:pPr marL="169863" indent="-169863"/>
            <a:r>
              <a:rPr lang="en-US" sz="1500" dirty="0" smtClean="0">
                <a:latin typeface="Times New Roman" pitchFamily="18" charset="0"/>
                <a:cs typeface="Times New Roman" pitchFamily="18" charset="0"/>
              </a:rPr>
              <a:t>Related activities:</a:t>
            </a:r>
          </a:p>
          <a:p>
            <a:pPr marL="569913" lvl="1" indent="-169863"/>
            <a:r>
              <a:rPr lang="en-US" sz="1200" dirty="0" smtClean="0">
                <a:latin typeface="Times New Roman" pitchFamily="18" charset="0"/>
                <a:cs typeface="Times New Roman" pitchFamily="18" charset="0"/>
              </a:rPr>
              <a:t>GHRSST Science Team</a:t>
            </a:r>
          </a:p>
          <a:p>
            <a:pPr marL="569913" lvl="1" indent="-169863"/>
            <a:r>
              <a:rPr lang="en-US" sz="1200" dirty="0" smtClean="0">
                <a:latin typeface="Times New Roman" pitchFamily="18" charset="0"/>
                <a:cs typeface="Times New Roman" pitchFamily="18" charset="0"/>
              </a:rPr>
              <a:t>NPP (VIIRS) Science Team</a:t>
            </a:r>
          </a:p>
          <a:p>
            <a:pPr marL="569913" lvl="1" indent="-169863"/>
            <a:r>
              <a:rPr lang="en-US" sz="1200" dirty="0" smtClean="0">
                <a:latin typeface="Times New Roman" pitchFamily="18" charset="0"/>
                <a:cs typeface="Times New Roman" pitchFamily="18" charset="0"/>
              </a:rPr>
              <a:t>SST Science Team</a:t>
            </a:r>
          </a:p>
          <a:p>
            <a:pPr marL="569913" lvl="1" indent="-169863"/>
            <a:r>
              <a:rPr lang="en-US" sz="1200" dirty="0" smtClean="0">
                <a:latin typeface="Times New Roman" pitchFamily="18" charset="0"/>
                <a:cs typeface="Times New Roman" pitchFamily="18" charset="0"/>
              </a:rPr>
              <a:t>AATSR Science Advisory Group</a:t>
            </a:r>
          </a:p>
          <a:p>
            <a:pPr marL="569913" lvl="1" indent="-169863"/>
            <a:r>
              <a:rPr lang="en-US" sz="1200" dirty="0" smtClean="0">
                <a:latin typeface="Times New Roman" pitchFamily="18" charset="0"/>
                <a:cs typeface="Times New Roman" pitchFamily="18" charset="0"/>
              </a:rPr>
              <a:t>HyspIRI Science Study Group</a:t>
            </a:r>
          </a:p>
          <a:p>
            <a:pPr marL="569913" lvl="1" indent="-169863"/>
            <a:r>
              <a:rPr lang="en-US" sz="1200" dirty="0" smtClean="0">
                <a:latin typeface="Times New Roman" pitchFamily="18" charset="0"/>
                <a:cs typeface="Times New Roman" pitchFamily="18" charset="0"/>
              </a:rPr>
              <a:t>EUMETSAT Mission Expert Team</a:t>
            </a:r>
            <a:endParaRPr lang="en-US" sz="1200" dirty="0">
              <a:latin typeface="Times New Roman" pitchFamily="18" charset="0"/>
              <a:cs typeface="Times New Roman" pitchFamily="18" charset="0"/>
            </a:endParaRPr>
          </a:p>
        </p:txBody>
      </p:sp>
      <p:pic>
        <p:nvPicPr>
          <p:cNvPr id="16" name="Content Placeholder 15" descr="AL-ISAR_20090310_20110329.gif"/>
          <p:cNvPicPr>
            <a:picLocks noGrp="1" noChangeAspect="1"/>
          </p:cNvPicPr>
          <p:nvPr>
            <p:ph sz="quarter" idx="4"/>
          </p:nvPr>
        </p:nvPicPr>
        <p:blipFill>
          <a:blip r:embed="rId3" cstate="print"/>
          <a:stretch>
            <a:fillRect/>
          </a:stretch>
        </p:blipFill>
        <p:spPr>
          <a:xfrm>
            <a:off x="4800600" y="4267200"/>
            <a:ext cx="4194175" cy="2312173"/>
          </a:xfrm>
        </p:spPr>
      </p:pic>
      <p:grpSp>
        <p:nvGrpSpPr>
          <p:cNvPr id="2" name="Group 3"/>
          <p:cNvGrpSpPr>
            <a:grpSpLocks noChangeAspect="1"/>
          </p:cNvGrpSpPr>
          <p:nvPr/>
        </p:nvGrpSpPr>
        <p:grpSpPr bwMode="auto">
          <a:xfrm>
            <a:off x="4724400" y="1981200"/>
            <a:ext cx="4419600" cy="2293126"/>
            <a:chOff x="1497" y="9544"/>
            <a:chExt cx="9419" cy="4680"/>
          </a:xfrm>
        </p:grpSpPr>
        <p:sp>
          <p:nvSpPr>
            <p:cNvPr id="1028" name="AutoShape 4"/>
            <p:cNvSpPr>
              <a:spLocks noChangeAspect="1" noChangeArrowheads="1"/>
            </p:cNvSpPr>
            <p:nvPr/>
          </p:nvSpPr>
          <p:spPr bwMode="auto">
            <a:xfrm>
              <a:off x="1497" y="9544"/>
              <a:ext cx="9383" cy="4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9" name="Text Box 5"/>
            <p:cNvSpPr txBox="1">
              <a:spLocks noChangeArrowheads="1"/>
            </p:cNvSpPr>
            <p:nvPr/>
          </p:nvSpPr>
          <p:spPr bwMode="auto">
            <a:xfrm>
              <a:off x="1737" y="13395"/>
              <a:ext cx="9179" cy="54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chemeClr val="tx1"/>
                  </a:solidFill>
                  <a:effectLst/>
                  <a:latin typeface="Times New Roman" pitchFamily="18" charset="0"/>
                  <a:cs typeface="Times New Roman" pitchFamily="18" charset="0"/>
                </a:rPr>
                <a:t>M-AERI cruises</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1030" name="Picture 6" descr="MAERI_SST"/>
            <p:cNvPicPr>
              <a:picLocks noChangeAspect="1" noChangeArrowheads="1"/>
            </p:cNvPicPr>
            <p:nvPr/>
          </p:nvPicPr>
          <p:blipFill>
            <a:blip r:embed="rId4" cstate="print"/>
            <a:srcRect/>
            <a:stretch>
              <a:fillRect/>
            </a:stretch>
          </p:blipFill>
          <p:spPr bwMode="auto">
            <a:xfrm>
              <a:off x="1520" y="9724"/>
              <a:ext cx="5482" cy="3768"/>
            </a:xfrm>
            <a:prstGeom prst="rect">
              <a:avLst/>
            </a:prstGeom>
            <a:noFill/>
            <a:ln w="9525">
              <a:noFill/>
              <a:miter lim="800000"/>
              <a:headEnd/>
              <a:tailEnd/>
            </a:ln>
          </p:spPr>
        </p:pic>
        <p:pic>
          <p:nvPicPr>
            <p:cNvPr id="1031" name="Picture 7" descr="MAERI_SST"/>
            <p:cNvPicPr>
              <a:picLocks noChangeAspect="1" noChangeArrowheads="1"/>
            </p:cNvPicPr>
            <p:nvPr/>
          </p:nvPicPr>
          <p:blipFill>
            <a:blip r:embed="rId5" cstate="print"/>
            <a:srcRect/>
            <a:stretch>
              <a:fillRect/>
            </a:stretch>
          </p:blipFill>
          <p:spPr bwMode="auto">
            <a:xfrm>
              <a:off x="6896" y="9724"/>
              <a:ext cx="3777" cy="3780"/>
            </a:xfrm>
            <a:prstGeom prst="rect">
              <a:avLst/>
            </a:prstGeom>
            <a:noFill/>
            <a:ln w="9525">
              <a:noFill/>
              <a:miter lim="800000"/>
              <a:headEnd/>
              <a:tailEnd/>
            </a:ln>
          </p:spPr>
        </p:pic>
      </p:grpSp>
      <p:pic>
        <p:nvPicPr>
          <p:cNvPr id="17" name="Picture 16" descr="UM_endor_RSMAS_cmyk.jpg"/>
          <p:cNvPicPr>
            <a:picLocks noChangeAspect="1"/>
          </p:cNvPicPr>
          <p:nvPr/>
        </p:nvPicPr>
        <p:blipFill>
          <a:blip r:embed="rId6" cstate="print"/>
          <a:stretch>
            <a:fillRect/>
          </a:stretch>
        </p:blipFill>
        <p:spPr>
          <a:xfrm>
            <a:off x="0" y="6238612"/>
            <a:ext cx="1371600" cy="61938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81536" y="204248"/>
            <a:ext cx="8195103" cy="852533"/>
          </a:xfrm>
        </p:spPr>
        <p:txBody>
          <a:bodyPr>
            <a:noAutofit/>
          </a:bodyPr>
          <a:lstStyle/>
          <a:p>
            <a:r>
              <a:rPr lang="en-US" sz="2400" b="1" dirty="0">
                <a:latin typeface="Times New Roman"/>
                <a:cs typeface="Times New Roman"/>
              </a:rPr>
              <a:t>Topographic Control of Ocean Dynamics in the </a:t>
            </a:r>
            <a:r>
              <a:rPr lang="en-US" sz="2400" b="1" dirty="0" smtClean="0">
                <a:latin typeface="Times New Roman"/>
                <a:cs typeface="Times New Roman"/>
              </a:rPr>
              <a:t>Subtropics</a:t>
            </a:r>
            <a:r>
              <a:rPr lang="en-US" sz="2400" dirty="0" smtClean="0">
                <a:latin typeface="Times New Roman"/>
                <a:cs typeface="Times New Roman"/>
              </a:rPr>
              <a:t/>
            </a:r>
            <a:br>
              <a:rPr lang="en-US" sz="2400" dirty="0" smtClean="0">
                <a:latin typeface="Times New Roman"/>
                <a:cs typeface="Times New Roman"/>
              </a:rPr>
            </a:br>
            <a:r>
              <a:rPr lang="en-US" sz="2400" dirty="0" smtClean="0">
                <a:latin typeface="Times New Roman"/>
                <a:cs typeface="Times New Roman"/>
              </a:rPr>
              <a:t>(Peter </a:t>
            </a:r>
            <a:r>
              <a:rPr lang="en-US" sz="2400" dirty="0">
                <a:latin typeface="Times New Roman"/>
                <a:cs typeface="Times New Roman"/>
              </a:rPr>
              <a:t>Cornillon and Lew </a:t>
            </a:r>
            <a:r>
              <a:rPr lang="en-US" sz="2400" dirty="0" smtClean="0">
                <a:latin typeface="Times New Roman"/>
                <a:cs typeface="Times New Roman"/>
              </a:rPr>
              <a:t>Rothstein)</a:t>
            </a:r>
            <a:endParaRPr lang="en-US" sz="2400" dirty="0">
              <a:latin typeface="Times New Roman"/>
              <a:cs typeface="Times New Roman"/>
            </a:endParaRPr>
          </a:p>
        </p:txBody>
      </p:sp>
      <p:sp>
        <p:nvSpPr>
          <p:cNvPr id="3" name="Subtitle 2"/>
          <p:cNvSpPr>
            <a:spLocks noGrp="1"/>
          </p:cNvSpPr>
          <p:nvPr>
            <p:ph type="subTitle" idx="1"/>
          </p:nvPr>
        </p:nvSpPr>
        <p:spPr>
          <a:xfrm>
            <a:off x="171126" y="1241633"/>
            <a:ext cx="8733087" cy="1082274"/>
          </a:xfrm>
        </p:spPr>
        <p:txBody>
          <a:bodyPr>
            <a:normAutofit/>
          </a:bodyPr>
          <a:lstStyle/>
          <a:p>
            <a:pPr algn="l"/>
            <a:r>
              <a:rPr lang="en-US" sz="1800" dirty="0" smtClean="0">
                <a:solidFill>
                  <a:schemeClr val="tx1"/>
                </a:solidFill>
                <a:latin typeface="Times New Roman"/>
                <a:cs typeface="Times New Roman"/>
              </a:rPr>
              <a:t>Objective: To better understand the </a:t>
            </a:r>
            <a:r>
              <a:rPr lang="en-US" sz="1800" dirty="0">
                <a:solidFill>
                  <a:schemeClr val="tx1"/>
                </a:solidFill>
                <a:latin typeface="Times New Roman"/>
                <a:cs typeface="Times New Roman"/>
              </a:rPr>
              <a:t>topographic control of phenomena associated with the quasi-zonal structures observed</a:t>
            </a:r>
            <a:r>
              <a:rPr lang="en-US" sz="1800" dirty="0" smtClean="0">
                <a:solidFill>
                  <a:schemeClr val="tx1"/>
                </a:solidFill>
                <a:latin typeface="Times New Roman"/>
                <a:cs typeface="Times New Roman"/>
              </a:rPr>
              <a:t> in </a:t>
            </a:r>
            <a:r>
              <a:rPr lang="en-US" sz="1800" dirty="0">
                <a:solidFill>
                  <a:schemeClr val="tx1"/>
                </a:solidFill>
                <a:latin typeface="Times New Roman"/>
                <a:cs typeface="Times New Roman"/>
              </a:rPr>
              <a:t>fields of mean dynamic ocean topography </a:t>
            </a:r>
            <a:r>
              <a:rPr lang="en-US" sz="1800" dirty="0" smtClean="0">
                <a:solidFill>
                  <a:schemeClr val="tx1"/>
                </a:solidFill>
                <a:latin typeface="Times New Roman"/>
                <a:cs typeface="Times New Roman"/>
              </a:rPr>
              <a:t>(</a:t>
            </a:r>
            <a:r>
              <a:rPr lang="en-US" sz="1800" dirty="0" err="1" smtClean="0">
                <a:solidFill>
                  <a:schemeClr val="tx1"/>
                </a:solidFill>
                <a:latin typeface="Times New Roman"/>
                <a:cs typeface="Times New Roman"/>
              </a:rPr>
              <a:t>Maximenko</a:t>
            </a:r>
            <a:r>
              <a:rPr lang="en-US" sz="1800" dirty="0" smtClean="0">
                <a:solidFill>
                  <a:schemeClr val="tx1"/>
                </a:solidFill>
                <a:latin typeface="Times New Roman"/>
                <a:cs typeface="Times New Roman"/>
              </a:rPr>
              <a:t> et al. (2008) </a:t>
            </a:r>
            <a:r>
              <a:rPr lang="en-US" sz="1800" dirty="0">
                <a:solidFill>
                  <a:schemeClr val="tx1"/>
                </a:solidFill>
                <a:latin typeface="Times New Roman"/>
                <a:cs typeface="Times New Roman"/>
              </a:rPr>
              <a:t>and</a:t>
            </a:r>
            <a:r>
              <a:rPr lang="en-US" sz="1800" dirty="0" smtClean="0">
                <a:solidFill>
                  <a:schemeClr val="tx1"/>
                </a:solidFill>
                <a:latin typeface="Times New Roman"/>
                <a:cs typeface="Times New Roman"/>
              </a:rPr>
              <a:t> of sea surface temperature front probability (</a:t>
            </a:r>
            <a:r>
              <a:rPr lang="en-US" sz="1800" dirty="0" err="1" smtClean="0">
                <a:solidFill>
                  <a:schemeClr val="tx1"/>
                </a:solidFill>
                <a:latin typeface="Times New Roman"/>
                <a:cs typeface="Times New Roman"/>
              </a:rPr>
              <a:t>Obenour</a:t>
            </a:r>
            <a:r>
              <a:rPr lang="en-US" sz="1800" dirty="0" smtClean="0">
                <a:solidFill>
                  <a:schemeClr val="tx1"/>
                </a:solidFill>
                <a:latin typeface="Times New Roman"/>
                <a:cs typeface="Times New Roman"/>
              </a:rPr>
              <a:t> et al. (2010). </a:t>
            </a:r>
            <a:endParaRPr lang="en-US" sz="1800" dirty="0">
              <a:solidFill>
                <a:schemeClr val="tx1"/>
              </a:solidFill>
              <a:latin typeface="Times New Roman"/>
              <a:cs typeface="Times New Roman"/>
            </a:endParaRPr>
          </a:p>
        </p:txBody>
      </p:sp>
      <p:pic>
        <p:nvPicPr>
          <p:cNvPr id="6" name="Picture 5"/>
          <p:cNvPicPr>
            <a:picLocks noChangeAspect="1"/>
          </p:cNvPicPr>
          <p:nvPr/>
        </p:nvPicPr>
        <p:blipFill>
          <a:blip r:embed="rId3"/>
          <a:stretch>
            <a:fillRect/>
          </a:stretch>
        </p:blipFill>
        <p:spPr>
          <a:xfrm>
            <a:off x="1425780" y="2323907"/>
            <a:ext cx="5995219" cy="2743200"/>
          </a:xfrm>
          <a:prstGeom prst="rect">
            <a:avLst/>
          </a:prstGeom>
        </p:spPr>
      </p:pic>
      <p:sp>
        <p:nvSpPr>
          <p:cNvPr id="8" name="Subtitle 2"/>
          <p:cNvSpPr txBox="1">
            <a:spLocks/>
          </p:cNvSpPr>
          <p:nvPr/>
        </p:nvSpPr>
        <p:spPr>
          <a:xfrm>
            <a:off x="323526" y="5350388"/>
            <a:ext cx="8733087" cy="136011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noProof="0" dirty="0" smtClean="0">
                <a:latin typeface="Times New Roman"/>
                <a:cs typeface="Times New Roman"/>
              </a:rPr>
              <a:t>Colored background is bathymetry in meters. White dots are locations where SST front probability exceeds 18% in 2004-2005. Purple </a:t>
            </a:r>
            <a:r>
              <a:rPr lang="en-US" dirty="0" smtClean="0">
                <a:latin typeface="Times New Roman"/>
                <a:cs typeface="Times New Roman"/>
              </a:rPr>
              <a:t>and black lines are digitized bands of front probability to aid the eye and red lines are the approximate location of structures seen in fields of </a:t>
            </a:r>
            <a:r>
              <a:rPr lang="en-US" smtClean="0">
                <a:latin typeface="Times New Roman"/>
                <a:cs typeface="Times New Roman"/>
              </a:rPr>
              <a:t>filtered mean </a:t>
            </a:r>
            <a:r>
              <a:rPr lang="en-US" dirty="0" smtClean="0">
                <a:latin typeface="Times New Roman"/>
                <a:cs typeface="Times New Roman"/>
              </a:rPr>
              <a:t>dynamic topography.</a:t>
            </a:r>
            <a:endParaRPr kumimoji="0" lang="en-US" sz="1800" b="0" i="0" u="none" strike="noStrike" kern="1200" cap="none" spc="0" normalizeH="0" baseline="0" noProof="0" dirty="0" smtClean="0">
              <a:ln>
                <a:noFill/>
              </a:ln>
              <a:solidFill>
                <a:schemeClr val="tx1"/>
              </a:solidFill>
              <a:effectLst/>
              <a:uLnTx/>
              <a:uFillTx/>
              <a:latin typeface="Times New Roman"/>
              <a:ea typeface="+mn-ea"/>
              <a:cs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639763"/>
          </a:xfrm>
        </p:spPr>
        <p:txBody>
          <a:bodyPr/>
          <a:lstStyle/>
          <a:p>
            <a:r>
              <a:rPr lang="en-US"/>
              <a:t>More Calibration Stuff</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p:txBody>
          <a:bodyPr/>
          <a:lstStyle/>
          <a:p>
            <a:r>
              <a:rPr lang="en-US"/>
              <a:t>IGARSS 2009</a:t>
            </a:r>
          </a:p>
          <a:p>
            <a:r>
              <a:rPr lang="en-US"/>
              <a:t>Cape Town. July 16, 2009.</a:t>
            </a:r>
          </a:p>
        </p:txBody>
      </p:sp>
      <p:sp>
        <p:nvSpPr>
          <p:cNvPr id="6" name="Slide Number Placeholder 6"/>
          <p:cNvSpPr>
            <a:spLocks noGrp="1"/>
          </p:cNvSpPr>
          <p:nvPr>
            <p:ph type="sldNum" sz="quarter" idx="12"/>
          </p:nvPr>
        </p:nvSpPr>
        <p:spPr/>
        <p:txBody>
          <a:bodyPr/>
          <a:lstStyle/>
          <a:p>
            <a:fld id="{7AF7B189-F8F8-4BDA-872D-819263430BF6}" type="slidenum">
              <a:rPr lang="en-US"/>
              <a:pPr/>
              <a:t>3</a:t>
            </a:fld>
            <a:endParaRPr lang="en-US"/>
          </a:p>
        </p:txBody>
      </p:sp>
      <p:sp>
        <p:nvSpPr>
          <p:cNvPr id="138242" name="Rectangle 2"/>
          <p:cNvSpPr>
            <a:spLocks noGrp="1" noChangeArrowheads="1"/>
          </p:cNvSpPr>
          <p:nvPr>
            <p:ph type="title"/>
          </p:nvPr>
        </p:nvSpPr>
        <p:spPr/>
        <p:txBody>
          <a:bodyPr/>
          <a:lstStyle/>
          <a:p>
            <a:r>
              <a:rPr lang="en-US" sz="4000"/>
              <a:t>L2P SSTs from the JPL PO-DAAC</a:t>
            </a:r>
          </a:p>
        </p:txBody>
      </p:sp>
      <p:sp>
        <p:nvSpPr>
          <p:cNvPr id="138243" name="Rectangle 3"/>
          <p:cNvSpPr>
            <a:spLocks noGrp="1" noChangeArrowheads="1"/>
          </p:cNvSpPr>
          <p:nvPr>
            <p:ph type="body" sz="half" idx="1"/>
          </p:nvPr>
        </p:nvSpPr>
        <p:spPr>
          <a:xfrm>
            <a:off x="457200" y="2209800"/>
            <a:ext cx="3429000" cy="2438400"/>
          </a:xfrm>
        </p:spPr>
        <p:txBody>
          <a:bodyPr/>
          <a:lstStyle/>
          <a:p>
            <a:pPr marL="50800" indent="4763" defTabSz="457200">
              <a:buFontTx/>
              <a:buNone/>
            </a:pPr>
            <a:r>
              <a:rPr lang="en-US" sz="2400"/>
              <a:t>MODIS SSTs are the most requested L2P SST data sets at the NASA JPL PO-DAAC.</a:t>
            </a:r>
          </a:p>
          <a:p>
            <a:pPr marL="50800" indent="4763" defTabSz="457200">
              <a:buFontTx/>
              <a:buNone/>
            </a:pPr>
            <a:endParaRPr lang="en-US" sz="2400"/>
          </a:p>
          <a:p>
            <a:pPr marL="50800" indent="4763" defTabSz="457200">
              <a:buFontTx/>
              <a:buNone/>
            </a:pPr>
            <a:r>
              <a:rPr lang="en-US" sz="2000"/>
              <a:t>Data from Ed Armstrong</a:t>
            </a:r>
          </a:p>
        </p:txBody>
      </p:sp>
      <p:pic>
        <p:nvPicPr>
          <p:cNvPr id="138244" name="Picture 4" descr="L2P_SSTs"/>
          <p:cNvPicPr>
            <a:picLocks noGrp="1" noChangeAspect="1" noChangeArrowheads="1"/>
          </p:cNvPicPr>
          <p:nvPr>
            <p:ph sz="half" idx="2"/>
          </p:nvPr>
        </p:nvPicPr>
        <p:blipFill>
          <a:blip r:embed="rId3" cstate="print"/>
          <a:srcRect/>
          <a:stretch>
            <a:fillRect/>
          </a:stretch>
        </p:blipFill>
        <p:spPr>
          <a:xfrm>
            <a:off x="4191000" y="1435100"/>
            <a:ext cx="4495800" cy="4408488"/>
          </a:xfrm>
          <a:noFill/>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981200" y="5643822"/>
            <a:ext cx="5472112" cy="833178"/>
          </a:xfrm>
          <a:prstGeom prst="rect">
            <a:avLst/>
          </a:prstGeom>
          <a:noFill/>
          <a:ln w="9525">
            <a:noFill/>
            <a:round/>
            <a:headEnd/>
            <a:tailEnd/>
          </a:ln>
          <a:effectLst/>
        </p:spPr>
        <p:txBody>
          <a:bodyPr wrap="squar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000000"/>
                </a:solidFill>
                <a:ea typeface="ＭＳ Ｐゴシック" charset="-128"/>
                <a:cs typeface="ＭＳ Ｐゴシック" charset="-128"/>
              </a:rPr>
              <a:t>Color coding: Frame/pixel </a:t>
            </a:r>
            <a:r>
              <a:rPr lang="en-US">
                <a:solidFill>
                  <a:srgbClr val="0066FF"/>
                </a:solidFill>
                <a:latin typeface="Մ恔\쮀2释恐\ð" charset="0"/>
                <a:ea typeface="ＭＳ Ｐゴシック" charset="-128"/>
                <a:cs typeface="ＭＳ Ｐゴシック" charset="-128"/>
              </a:rPr>
              <a:t>22 (beginning of scan, lunar),</a:t>
            </a:r>
            <a:r>
              <a:rPr lang="en-US">
                <a:solidFill>
                  <a:srgbClr val="FFFFFF"/>
                </a:solidFill>
                <a:ea typeface="ＭＳ Ｐゴシック" charset="-128"/>
                <a:cs typeface="ＭＳ Ｐゴシック" charset="-128"/>
              </a:rPr>
              <a:t>,</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solidFill>
                  <a:srgbClr val="FFFFFF"/>
                </a:solidFill>
                <a:ea typeface="ＭＳ Ｐゴシック" charset="-128"/>
                <a:cs typeface="ＭＳ Ｐゴシック" charset="-128"/>
              </a:rPr>
              <a:t> </a:t>
            </a:r>
            <a:r>
              <a:rPr lang="en-US">
                <a:solidFill>
                  <a:srgbClr val="66FF33"/>
                </a:solidFill>
                <a:latin typeface="Մ恔R쮀2释恐Rð" charset="0"/>
                <a:ea typeface="ＭＳ Ｐゴシック" charset="-128"/>
                <a:cs typeface="ＭＳ Ｐゴシック" charset="-128"/>
              </a:rPr>
              <a:t>675 (nadir),</a:t>
            </a:r>
            <a:r>
              <a:rPr lang="en-US">
                <a:solidFill>
                  <a:srgbClr val="FFFFFF"/>
                </a:solidFill>
                <a:ea typeface="ＭＳ Ｐゴシック" charset="-128"/>
                <a:cs typeface="ＭＳ Ｐゴシック" charset="-128"/>
              </a:rPr>
              <a:t>, </a:t>
            </a:r>
            <a:r>
              <a:rPr lang="en-US">
                <a:solidFill>
                  <a:srgbClr val="FF0000"/>
                </a:solidFill>
                <a:latin typeface="Մ恔Ā쮀2释恐Āð" charset="0"/>
                <a:ea typeface="ＭＳ Ｐゴシック" charset="-128"/>
                <a:cs typeface="ＭＳ Ｐゴシック" charset="-128"/>
              </a:rPr>
              <a:t>989 (solar diffuser),</a:t>
            </a:r>
            <a:r>
              <a:rPr lang="en-US">
                <a:solidFill>
                  <a:srgbClr val="000000"/>
                </a:solidFill>
                <a:ea typeface="ＭＳ Ｐゴシック" charset="-128"/>
                <a:cs typeface="ＭＳ Ｐゴシック" charset="-128"/>
              </a:rPr>
              <a:t> 1250 (end of scan)</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solidFill>
                <a:srgbClr val="000000"/>
              </a:solidFill>
              <a:ea typeface="ＭＳ Ｐゴシック" charset="-128"/>
              <a:cs typeface="ＭＳ Ｐゴシック" charset="-128"/>
            </a:endParaRPr>
          </a:p>
        </p:txBody>
      </p:sp>
      <p:sp>
        <p:nvSpPr>
          <p:cNvPr id="9" name="Text Box 3"/>
          <p:cNvSpPr txBox="1">
            <a:spLocks noChangeArrowheads="1"/>
          </p:cNvSpPr>
          <p:nvPr/>
        </p:nvSpPr>
        <p:spPr bwMode="auto">
          <a:xfrm>
            <a:off x="6553200" y="6245225"/>
            <a:ext cx="2093913" cy="436563"/>
          </a:xfrm>
          <a:prstGeom prst="rect">
            <a:avLst/>
          </a:prstGeom>
          <a:noFill/>
          <a:ln w="9525">
            <a:noFill/>
            <a:round/>
            <a:headEnd/>
            <a:tailEnd/>
          </a:ln>
          <a:effectLst/>
        </p:spPr>
        <p:txBody>
          <a:bodyPr lIns="90000" tIns="46800" rIns="90000" bIns="46800">
            <a:prstTxWarp prst="textNoShape">
              <a:avLst/>
            </a:prstTxWarp>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2781BA03-3C72-3E41-A0BF-96260D49C553}" type="slidenum">
              <a:rPr lang="en-US" sz="1400">
                <a:solidFill>
                  <a:srgbClr val="000000"/>
                </a:solidFill>
                <a:ea typeface="ＭＳ Ｐゴシック" charset="-128"/>
                <a:cs typeface="ＭＳ Ｐゴシック" charset="-128"/>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30</a:t>
            </a:fld>
            <a:endParaRPr lang="en-US" sz="1400">
              <a:solidFill>
                <a:srgbClr val="000000"/>
              </a:solidFill>
              <a:ea typeface="ＭＳ Ｐゴシック" charset="-128"/>
              <a:cs typeface="ＭＳ Ｐゴシック" charset="-128"/>
            </a:endParaRPr>
          </a:p>
        </p:txBody>
      </p:sp>
      <p:pic>
        <p:nvPicPr>
          <p:cNvPr id="10" name="Picture 4"/>
          <p:cNvPicPr>
            <a:picLocks noChangeAspect="1" noChangeArrowheads="1"/>
          </p:cNvPicPr>
          <p:nvPr/>
        </p:nvPicPr>
        <p:blipFill>
          <a:blip r:embed="rId3"/>
          <a:srcRect/>
          <a:stretch>
            <a:fillRect/>
          </a:stretch>
        </p:blipFill>
        <p:spPr bwMode="auto">
          <a:xfrm>
            <a:off x="0" y="2057400"/>
            <a:ext cx="4343400" cy="3200400"/>
          </a:xfrm>
          <a:prstGeom prst="rect">
            <a:avLst/>
          </a:prstGeom>
          <a:noFill/>
          <a:ln w="9525">
            <a:noFill/>
            <a:round/>
            <a:headEnd/>
            <a:tailEnd/>
          </a:ln>
          <a:effectLst/>
        </p:spPr>
      </p:pic>
      <p:pic>
        <p:nvPicPr>
          <p:cNvPr id="11" name="Picture 5"/>
          <p:cNvPicPr>
            <a:picLocks noChangeAspect="1" noChangeArrowheads="1"/>
          </p:cNvPicPr>
          <p:nvPr/>
        </p:nvPicPr>
        <p:blipFill>
          <a:blip r:embed="rId4"/>
          <a:srcRect/>
          <a:stretch>
            <a:fillRect/>
          </a:stretch>
        </p:blipFill>
        <p:spPr bwMode="auto">
          <a:xfrm>
            <a:off x="4343400" y="2057400"/>
            <a:ext cx="4572000" cy="3200400"/>
          </a:xfrm>
          <a:prstGeom prst="rect">
            <a:avLst/>
          </a:prstGeom>
          <a:noFill/>
          <a:ln w="9525">
            <a:noFill/>
            <a:round/>
            <a:headEnd/>
            <a:tailEnd/>
          </a:ln>
          <a:effectLst/>
        </p:spPr>
      </p:pic>
      <p:sp>
        <p:nvSpPr>
          <p:cNvPr id="12" name="Title 11"/>
          <p:cNvSpPr>
            <a:spLocks noGrp="1"/>
          </p:cNvSpPr>
          <p:nvPr>
            <p:ph type="title"/>
          </p:nvPr>
        </p:nvSpPr>
        <p:spPr>
          <a:xfrm>
            <a:off x="457200" y="152400"/>
            <a:ext cx="8229600" cy="1524000"/>
          </a:xfrm>
        </p:spPr>
        <p:txBody>
          <a:bodyPr/>
          <a:lstStyle/>
          <a:p>
            <a:r>
              <a:rPr lang="en-US">
                <a:ea typeface="ＭＳ Ｐゴシック" charset="-128"/>
                <a:cs typeface="ＭＳ Ｐゴシック" charset="-128"/>
              </a:rPr>
              <a:t>MODIS/Terra gain corrections as a function of time at different view angles, based on SeaWIFS nLw</a:t>
            </a:r>
            <a:endParaRPr lang="en-US"/>
          </a:p>
        </p:txBody>
      </p:sp>
      <p:sp>
        <p:nvSpPr>
          <p:cNvPr id="13" name="TextBox 12"/>
          <p:cNvSpPr txBox="1"/>
          <p:nvPr/>
        </p:nvSpPr>
        <p:spPr>
          <a:xfrm>
            <a:off x="1143000" y="1752600"/>
            <a:ext cx="2442345" cy="461665"/>
          </a:xfrm>
          <a:prstGeom prst="rect">
            <a:avLst/>
          </a:prstGeom>
          <a:solidFill>
            <a:schemeClr val="bg1"/>
          </a:solidFill>
        </p:spPr>
        <p:txBody>
          <a:bodyPr wrap="none" rtlCol="0">
            <a:spAutoFit/>
          </a:bodyPr>
          <a:lstStyle/>
          <a:p>
            <a:r>
              <a:rPr lang="en-US" sz="2400"/>
              <a:t>412 nm, Mirror 1</a:t>
            </a:r>
          </a:p>
        </p:txBody>
      </p:sp>
      <p:sp>
        <p:nvSpPr>
          <p:cNvPr id="14" name="TextBox 13"/>
          <p:cNvSpPr txBox="1"/>
          <p:nvPr/>
        </p:nvSpPr>
        <p:spPr>
          <a:xfrm>
            <a:off x="5482455" y="1752600"/>
            <a:ext cx="2442345" cy="461665"/>
          </a:xfrm>
          <a:prstGeom prst="rect">
            <a:avLst/>
          </a:prstGeom>
          <a:solidFill>
            <a:schemeClr val="bg1"/>
          </a:solidFill>
        </p:spPr>
        <p:txBody>
          <a:bodyPr wrap="none" rtlCol="0">
            <a:spAutoFit/>
          </a:bodyPr>
          <a:lstStyle/>
          <a:p>
            <a:r>
              <a:rPr lang="en-US" sz="2400"/>
              <a:t>412 nm, Mirror 2</a:t>
            </a:r>
          </a:p>
        </p:txBody>
      </p:sp>
      <p:sp>
        <p:nvSpPr>
          <p:cNvPr id="15" name="Text Box 34"/>
          <p:cNvSpPr txBox="1">
            <a:spLocks noChangeArrowheads="1"/>
          </p:cNvSpPr>
          <p:nvPr/>
        </p:nvSpPr>
        <p:spPr bwMode="auto">
          <a:xfrm>
            <a:off x="609600" y="4538246"/>
            <a:ext cx="726116" cy="338554"/>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a:t>-15%</a:t>
            </a:r>
          </a:p>
        </p:txBody>
      </p:sp>
      <p:sp>
        <p:nvSpPr>
          <p:cNvPr id="16" name="Text Box 35"/>
          <p:cNvSpPr txBox="1">
            <a:spLocks noChangeArrowheads="1"/>
          </p:cNvSpPr>
          <p:nvPr/>
        </p:nvSpPr>
        <p:spPr bwMode="auto">
          <a:xfrm>
            <a:off x="595636" y="2252246"/>
            <a:ext cx="771532" cy="338554"/>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a:t>+10%</a:t>
            </a:r>
          </a:p>
        </p:txBody>
      </p:sp>
      <p:sp>
        <p:nvSpPr>
          <p:cNvPr id="17" name="Text Box 35"/>
          <p:cNvSpPr txBox="1">
            <a:spLocks noChangeArrowheads="1"/>
          </p:cNvSpPr>
          <p:nvPr/>
        </p:nvSpPr>
        <p:spPr bwMode="auto">
          <a:xfrm>
            <a:off x="152400" y="5105400"/>
            <a:ext cx="771532" cy="338554"/>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a:t>2000</a:t>
            </a:r>
            <a:endParaRPr lang="en-US"/>
          </a:p>
        </p:txBody>
      </p:sp>
      <p:sp>
        <p:nvSpPr>
          <p:cNvPr id="18" name="Text Box 35"/>
          <p:cNvSpPr txBox="1">
            <a:spLocks noChangeArrowheads="1"/>
          </p:cNvSpPr>
          <p:nvPr/>
        </p:nvSpPr>
        <p:spPr bwMode="auto">
          <a:xfrm>
            <a:off x="3800468" y="5105400"/>
            <a:ext cx="771532" cy="338554"/>
          </a:xfrm>
          <a:prstGeom prst="rect">
            <a:avLst/>
          </a:prstGeom>
          <a:solidFill>
            <a:schemeClr val="bg1"/>
          </a:solidFill>
          <a:ln w="9525">
            <a:noFill/>
            <a:miter lim="800000"/>
            <a:headEnd/>
            <a:tailEnd/>
          </a:ln>
        </p:spPr>
        <p:txBody>
          <a:bodyPr wrap="square">
            <a:prstTxWarp prst="textNoShape">
              <a:avLst/>
            </a:prstTxWarp>
            <a:spAutoFit/>
          </a:bodyPr>
          <a:lstStyle/>
          <a:p>
            <a:pPr eaLnBrk="0" hangingPunct="0">
              <a:spcBef>
                <a:spcPct val="50000"/>
              </a:spcBef>
            </a:pPr>
            <a:r>
              <a:rPr lang="en-US"/>
              <a:t>2012</a:t>
            </a:r>
            <a:endParaRPr lang="en-US"/>
          </a:p>
        </p:txBody>
      </p:sp>
      <p:sp>
        <p:nvSpPr>
          <p:cNvPr id="19" name="TextBox 18"/>
          <p:cNvSpPr txBox="1"/>
          <p:nvPr/>
        </p:nvSpPr>
        <p:spPr>
          <a:xfrm>
            <a:off x="7391400" y="6477000"/>
            <a:ext cx="1667043" cy="338554"/>
          </a:xfrm>
          <a:prstGeom prst="rect">
            <a:avLst/>
          </a:prstGeom>
          <a:noFill/>
        </p:spPr>
        <p:txBody>
          <a:bodyPr wrap="none" rtlCol="0">
            <a:spAutoFit/>
          </a:bodyPr>
          <a:lstStyle/>
          <a:p>
            <a:r>
              <a:rPr lang="en-US"/>
              <a:t>Gerhard Meister</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Deep-Blue Aerosol Collaboration</a:t>
            </a:r>
          </a:p>
        </p:txBody>
      </p:sp>
      <p:sp>
        <p:nvSpPr>
          <p:cNvPr id="3" name="TextBox 2"/>
          <p:cNvSpPr txBox="1"/>
          <p:nvPr/>
        </p:nvSpPr>
        <p:spPr>
          <a:xfrm>
            <a:off x="685800" y="1219200"/>
            <a:ext cx="7543800" cy="1200329"/>
          </a:xfrm>
          <a:prstGeom prst="rect">
            <a:avLst/>
          </a:prstGeom>
          <a:noFill/>
        </p:spPr>
        <p:txBody>
          <a:bodyPr wrap="square" rtlCol="0">
            <a:spAutoFit/>
          </a:bodyPr>
          <a:lstStyle/>
          <a:p>
            <a:r>
              <a:rPr lang="en-US" sz="1800"/>
              <a:t>Jeong, M-J., N.C. Hsu, E.J. Kwiatkowska, B.A. Franz, G. Meister, C.E. Salustro (2011). Impacts of Cross-platform Vicarious Calibration on the Deep Blue Aerosol Retrievals for Moderate Resolution Imaging Spectroradiometer aboard Terra, T. Geo. Rem. Sens., accepted.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4" name="Content Placeholder 4" descr="107_0791.JPG"/>
          <p:cNvPicPr>
            <a:picLocks noChangeAspect="1"/>
          </p:cNvPicPr>
          <p:nvPr/>
        </p:nvPicPr>
        <p:blipFill>
          <a:blip r:embed="rId2"/>
          <a:srcRect l="-6563" r="-6563"/>
          <a:stretch>
            <a:fillRect/>
          </a:stretch>
        </p:blipFill>
        <p:spPr bwMode="auto">
          <a:xfrm>
            <a:off x="-609600" y="0"/>
            <a:ext cx="10372725" cy="6858000"/>
          </a:xfrm>
          <a:prstGeom prst="rect">
            <a:avLst/>
          </a:prstGeom>
          <a:noFill/>
          <a:ln w="9525">
            <a:noFill/>
            <a:miter lim="800000"/>
            <a:headEnd/>
            <a:tailEnd/>
          </a:ln>
        </p:spPr>
      </p:pic>
      <p:pic>
        <p:nvPicPr>
          <p:cNvPr id="28675" name="Picture 3" descr="t.tiff"/>
          <p:cNvPicPr>
            <a:picLocks noChangeAspect="1"/>
          </p:cNvPicPr>
          <p:nvPr/>
        </p:nvPicPr>
        <p:blipFill>
          <a:blip r:embed="rId3"/>
          <a:srcRect/>
          <a:stretch>
            <a:fillRect/>
          </a:stretch>
        </p:blipFill>
        <p:spPr bwMode="auto">
          <a:xfrm>
            <a:off x="2590800" y="1130300"/>
            <a:ext cx="3733800" cy="927100"/>
          </a:xfrm>
          <a:prstGeom prst="rect">
            <a:avLst/>
          </a:prstGeom>
          <a:noFill/>
          <a:ln w="9525">
            <a:noFill/>
            <a:miter lim="800000"/>
            <a:headEnd/>
            <a:tailEnd/>
          </a:ln>
        </p:spPr>
      </p:pic>
    </p:spTree>
  </p:cSld>
  <p:clrMapOvr>
    <a:masterClrMapping/>
  </p:clrMapOvr>
  <p:transition spd="slow" advClick="0" advTm="2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Ocean Science Team Members</a:t>
            </a:r>
          </a:p>
        </p:txBody>
      </p:sp>
      <p:sp>
        <p:nvSpPr>
          <p:cNvPr id="6" name="Text Placeholder 5"/>
          <p:cNvSpPr>
            <a:spLocks noGrp="1"/>
          </p:cNvSpPr>
          <p:nvPr>
            <p:ph type="body" idx="1"/>
          </p:nvPr>
        </p:nvSpPr>
        <p:spPr>
          <a:xfrm>
            <a:off x="762000" y="990600"/>
            <a:ext cx="4040188" cy="639762"/>
          </a:xfrm>
        </p:spPr>
        <p:txBody>
          <a:bodyPr/>
          <a:lstStyle/>
          <a:p>
            <a:r>
              <a:rPr lang="en-US" b="0">
                <a:solidFill>
                  <a:schemeClr val="tx1"/>
                </a:solidFill>
              </a:rPr>
              <a:t>MODIS</a:t>
            </a:r>
          </a:p>
        </p:txBody>
      </p:sp>
      <p:sp>
        <p:nvSpPr>
          <p:cNvPr id="3" name="Content Placeholder 2"/>
          <p:cNvSpPr>
            <a:spLocks noGrp="1"/>
          </p:cNvSpPr>
          <p:nvPr>
            <p:ph sz="half" idx="2"/>
          </p:nvPr>
        </p:nvSpPr>
        <p:spPr>
          <a:xfrm>
            <a:off x="762000" y="1630362"/>
            <a:ext cx="4040188" cy="3951288"/>
          </a:xfrm>
        </p:spPr>
        <p:txBody>
          <a:bodyPr/>
          <a:lstStyle/>
          <a:p>
            <a:pPr>
              <a:buFont typeface="+mj-lt"/>
              <a:buAutoNum type="arabicPeriod"/>
            </a:pPr>
            <a:r>
              <a:rPr lang="en-US" sz="1800"/>
              <a:t>Barney Balch 		</a:t>
            </a:r>
          </a:p>
          <a:p>
            <a:pPr>
              <a:buFont typeface="+mj-lt"/>
              <a:buAutoNum type="arabicPeriod"/>
            </a:pPr>
            <a:r>
              <a:rPr lang="en-US" sz="1800"/>
              <a:t>Peter Cornillon		</a:t>
            </a:r>
          </a:p>
          <a:p>
            <a:pPr>
              <a:buFont typeface="+mj-lt"/>
              <a:buAutoNum type="arabicPeriod"/>
            </a:pPr>
            <a:r>
              <a:rPr lang="en-US" sz="1800"/>
              <a:t>Heidi Sosik (Hui Feng) </a:t>
            </a:r>
          </a:p>
          <a:p>
            <a:pPr>
              <a:buFont typeface="+mj-lt"/>
              <a:buAutoNum type="arabicPeriod"/>
            </a:pPr>
            <a:r>
              <a:rPr lang="en-US" sz="1800"/>
              <a:t>Bryan Franz</a:t>
            </a:r>
            <a:r>
              <a:rPr lang="en-US" sz="1800">
                <a:solidFill>
                  <a:schemeClr val="tx1"/>
                </a:solidFill>
              </a:rPr>
              <a:t>*</a:t>
            </a:r>
            <a:r>
              <a:rPr lang="en-US" sz="1800"/>
              <a:t> 		</a:t>
            </a:r>
          </a:p>
          <a:p>
            <a:pPr>
              <a:buFont typeface="+mj-lt"/>
              <a:buAutoNum type="arabicPeriod"/>
            </a:pPr>
            <a:r>
              <a:rPr lang="en-US" sz="1800"/>
              <a:t>Watson Gregg 		</a:t>
            </a:r>
          </a:p>
          <a:p>
            <a:pPr>
              <a:buFont typeface="+mj-lt"/>
              <a:buAutoNum type="arabicPeriod"/>
            </a:pPr>
            <a:r>
              <a:rPr lang="en-US" sz="1800"/>
              <a:t>Antonio Mannino  		</a:t>
            </a:r>
          </a:p>
          <a:p>
            <a:pPr>
              <a:buFont typeface="+mj-lt"/>
              <a:buAutoNum type="arabicPeriod"/>
            </a:pPr>
            <a:r>
              <a:rPr lang="en-US" sz="1800"/>
              <a:t>Stephane Maritorena  	</a:t>
            </a:r>
          </a:p>
          <a:p>
            <a:pPr>
              <a:buFont typeface="+mj-lt"/>
              <a:buAutoNum type="arabicPeriod"/>
            </a:pPr>
            <a:r>
              <a:rPr lang="en-US" sz="1800"/>
              <a:t>Galen McKinley (Colleen Mouw)</a:t>
            </a:r>
          </a:p>
          <a:p>
            <a:pPr>
              <a:buFont typeface="+mj-lt"/>
              <a:buAutoNum type="arabicPeriod"/>
            </a:pPr>
            <a:r>
              <a:rPr lang="en-US" sz="1800"/>
              <a:t>Peter Minnett 		</a:t>
            </a:r>
          </a:p>
          <a:p>
            <a:pPr>
              <a:buFont typeface="+mj-lt"/>
              <a:buAutoNum type="arabicPeriod"/>
            </a:pPr>
            <a:r>
              <a:rPr lang="en-US" sz="1800"/>
              <a:t>Norm Nelson 		</a:t>
            </a:r>
          </a:p>
          <a:p>
            <a:pPr>
              <a:buFont typeface="+mj-lt"/>
              <a:buAutoNum type="arabicPeriod"/>
            </a:pPr>
            <a:r>
              <a:rPr lang="en-US" sz="1800"/>
              <a:t>Crystal Thomas</a:t>
            </a:r>
          </a:p>
          <a:p>
            <a:pPr>
              <a:buFont typeface="+mj-lt"/>
              <a:buAutoNum type="arabicPeriod"/>
            </a:pPr>
            <a:r>
              <a:rPr lang="en-US" sz="1800"/>
              <a:t>Toby Westberry 	</a:t>
            </a:r>
          </a:p>
          <a:p>
            <a:pPr>
              <a:buFont typeface="+mj-lt"/>
              <a:buAutoNum type="arabicPeriod"/>
            </a:pPr>
            <a:endParaRPr lang="en-US" sz="1800"/>
          </a:p>
        </p:txBody>
      </p:sp>
      <p:sp>
        <p:nvSpPr>
          <p:cNvPr id="7" name="Text Placeholder 6"/>
          <p:cNvSpPr>
            <a:spLocks noGrp="1"/>
          </p:cNvSpPr>
          <p:nvPr>
            <p:ph type="body" sz="quarter" idx="3"/>
          </p:nvPr>
        </p:nvSpPr>
        <p:spPr>
          <a:xfrm>
            <a:off x="4949825" y="990600"/>
            <a:ext cx="4041775" cy="639762"/>
          </a:xfrm>
        </p:spPr>
        <p:txBody>
          <a:bodyPr/>
          <a:lstStyle/>
          <a:p>
            <a:r>
              <a:rPr lang="en-US" b="0">
                <a:solidFill>
                  <a:srgbClr val="000000"/>
                </a:solidFill>
              </a:rPr>
              <a:t>NPP/VIIRS</a:t>
            </a:r>
          </a:p>
        </p:txBody>
      </p:sp>
      <p:sp>
        <p:nvSpPr>
          <p:cNvPr id="8" name="Content Placeholder 7"/>
          <p:cNvSpPr>
            <a:spLocks noGrp="1"/>
          </p:cNvSpPr>
          <p:nvPr>
            <p:ph sz="quarter" idx="4"/>
          </p:nvPr>
        </p:nvSpPr>
        <p:spPr>
          <a:xfrm>
            <a:off x="4949825" y="1630362"/>
            <a:ext cx="4041775" cy="2255838"/>
          </a:xfrm>
        </p:spPr>
        <p:txBody>
          <a:bodyPr/>
          <a:lstStyle/>
          <a:p>
            <a:pPr marL="457200" indent="-457200">
              <a:buFont typeface="+mj-lt"/>
              <a:buAutoNum type="arabicPeriod"/>
            </a:pPr>
            <a:r>
              <a:rPr lang="en-US" sz="1800"/>
              <a:t>Barney Balch</a:t>
            </a:r>
          </a:p>
          <a:p>
            <a:pPr marL="457200" indent="-457200">
              <a:buFont typeface="+mj-lt"/>
              <a:buAutoNum type="arabicPeriod"/>
            </a:pPr>
            <a:r>
              <a:rPr lang="en-US" sz="1800"/>
              <a:t>Watson Gregg</a:t>
            </a:r>
          </a:p>
          <a:p>
            <a:pPr marL="457200" indent="-457200">
              <a:buFont typeface="+mj-lt"/>
              <a:buAutoNum type="arabicPeriod"/>
            </a:pPr>
            <a:r>
              <a:rPr lang="en-US" sz="1800"/>
              <a:t>Peter Minnett</a:t>
            </a:r>
          </a:p>
          <a:p>
            <a:pPr marL="457200" indent="-457200">
              <a:buFont typeface="+mj-lt"/>
              <a:buAutoNum type="arabicPeriod"/>
            </a:pPr>
            <a:r>
              <a:rPr lang="en-US" sz="1800"/>
              <a:t>Dave Siegel</a:t>
            </a:r>
          </a:p>
          <a:p>
            <a:pPr marL="457200" indent="-457200">
              <a:buFont typeface="+mj-lt"/>
              <a:buAutoNum type="arabicPeriod"/>
            </a:pPr>
            <a:r>
              <a:rPr lang="en-US" sz="1800"/>
              <a:t>Kevin Turpie</a:t>
            </a:r>
            <a:r>
              <a:rPr lang="en-US" sz="1800">
                <a:solidFill>
                  <a:srgbClr val="000000"/>
                </a:solidFill>
              </a:rPr>
              <a:t>*</a:t>
            </a:r>
          </a:p>
          <a:p>
            <a:pPr marL="457200" indent="-457200">
              <a:buFont typeface="+mj-lt"/>
              <a:buAutoNum type="arabicPeriod"/>
            </a:pPr>
            <a:r>
              <a:rPr lang="en-US" sz="1800"/>
              <a:t>Menghua Wang</a:t>
            </a:r>
          </a:p>
          <a:p>
            <a:pPr marL="457200" indent="-457200">
              <a:buFont typeface="+mj-lt"/>
              <a:buAutoNum type="arabicPeriod"/>
            </a:pPr>
            <a:endParaRPr lang="en-US" sz="1800"/>
          </a:p>
        </p:txBody>
      </p:sp>
      <p:sp>
        <p:nvSpPr>
          <p:cNvPr id="9" name="TextBox 8"/>
          <p:cNvSpPr txBox="1"/>
          <p:nvPr/>
        </p:nvSpPr>
        <p:spPr>
          <a:xfrm>
            <a:off x="914400" y="5943600"/>
            <a:ext cx="1815621" cy="338554"/>
          </a:xfrm>
          <a:prstGeom prst="rect">
            <a:avLst/>
          </a:prstGeom>
          <a:noFill/>
        </p:spPr>
        <p:txBody>
          <a:bodyPr wrap="none" rtlCol="0">
            <a:spAutoFit/>
          </a:bodyPr>
          <a:lstStyle/>
          <a:p>
            <a:r>
              <a:rPr lang="en-US"/>
              <a:t>* Discipline Leads</a:t>
            </a:r>
          </a:p>
        </p:txBody>
      </p:sp>
      <p:sp>
        <p:nvSpPr>
          <p:cNvPr id="10" name="Text Placeholder 6"/>
          <p:cNvSpPr txBox="1">
            <a:spLocks/>
          </p:cNvSpPr>
          <p:nvPr/>
        </p:nvSpPr>
        <p:spPr bwMode="auto">
          <a:xfrm>
            <a:off x="4953000" y="3733800"/>
            <a:ext cx="4041775" cy="6397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mn-lt"/>
                <a:ea typeface="+mn-ea"/>
                <a:cs typeface="+mn-cs"/>
              </a:rPr>
              <a:t>Additional Speakers</a:t>
            </a:r>
          </a:p>
        </p:txBody>
      </p:sp>
      <p:sp>
        <p:nvSpPr>
          <p:cNvPr id="11" name="Content Placeholder 7"/>
          <p:cNvSpPr txBox="1">
            <a:spLocks/>
          </p:cNvSpPr>
          <p:nvPr/>
        </p:nvSpPr>
        <p:spPr bwMode="auto">
          <a:xfrm>
            <a:off x="4953000" y="4373562"/>
            <a:ext cx="4041775" cy="22558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800" b="0" i="0" u="none" strike="noStrike" kern="0" cap="none" spc="0" normalizeH="0" baseline="0" noProof="0">
                <a:ln>
                  <a:noFill/>
                </a:ln>
                <a:solidFill>
                  <a:srgbClr val="084712"/>
                </a:solidFill>
                <a:effectLst/>
                <a:uLnTx/>
                <a:uFillTx/>
                <a:latin typeface="+mn-lt"/>
                <a:ea typeface="+mn-ea"/>
                <a:cs typeface="+mn-cs"/>
              </a:rPr>
              <a:t>Chuck McClain</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800" b="0" i="0" u="none" strike="noStrike" kern="0" cap="none" spc="0" normalizeH="0" baseline="0" noProof="0">
                <a:ln>
                  <a:noFill/>
                </a:ln>
                <a:solidFill>
                  <a:srgbClr val="084712"/>
                </a:solidFill>
                <a:effectLst/>
                <a:uLnTx/>
                <a:uFillTx/>
                <a:latin typeface="+mn-lt"/>
                <a:ea typeface="+mn-ea"/>
                <a:cs typeface="+mn-cs"/>
              </a:rPr>
              <a:t>Sam Ahmed</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lang="en-US" sz="1800" kern="0">
                <a:solidFill>
                  <a:srgbClr val="084712"/>
                </a:solidFill>
                <a:latin typeface="+mn-lt"/>
                <a:ea typeface="+mn-ea"/>
                <a:cs typeface="+mn-cs"/>
              </a:rPr>
              <a:t>Fred Patt</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en-US" sz="1800" b="0" i="0" u="none" strike="noStrike" kern="0" cap="none" spc="0" normalizeH="0" baseline="0" noProof="0">
                <a:ln>
                  <a:noFill/>
                </a:ln>
                <a:solidFill>
                  <a:srgbClr val="084712"/>
                </a:solidFill>
                <a:effectLst/>
                <a:uLnTx/>
                <a:uFillTx/>
                <a:latin typeface="+mn-lt"/>
                <a:ea typeface="+mn-ea"/>
                <a:cs typeface="+mn-cs"/>
              </a:rPr>
              <a:t>Zia Ahmad</a:t>
            </a: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endParaRPr kumimoji="0" lang="en-US" sz="1800" b="0" i="0" u="none" strike="noStrike" kern="0" cap="none" spc="0" normalizeH="0" baseline="0" noProof="0">
              <a:ln>
                <a:noFill/>
              </a:ln>
              <a:solidFill>
                <a:srgbClr val="08471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394775" y="1746394"/>
            <a:ext cx="184666" cy="338554"/>
          </a:xfrm>
          <a:prstGeom prst="rect">
            <a:avLst/>
          </a:prstGeom>
          <a:noFill/>
        </p:spPr>
        <p:txBody>
          <a:bodyPr wrap="none" rtlCol="0">
            <a:spAutoFit/>
          </a:bodyPr>
          <a:lstStyle/>
          <a:p>
            <a:endParaRPr lang="en-US"/>
          </a:p>
        </p:txBody>
      </p:sp>
      <p:pic>
        <p:nvPicPr>
          <p:cNvPr id="5" name="Picture 4"/>
          <p:cNvPicPr>
            <a:picLocks noChangeAspect="1"/>
          </p:cNvPicPr>
          <p:nvPr/>
        </p:nvPicPr>
        <p:blipFill>
          <a:blip r:embed="rId2"/>
          <a:stretch>
            <a:fillRect/>
          </a:stretch>
        </p:blipFill>
        <p:spPr>
          <a:xfrm>
            <a:off x="991870" y="1447800"/>
            <a:ext cx="7313930" cy="3268980"/>
          </a:xfrm>
          <a:prstGeom prst="rect">
            <a:avLst/>
          </a:prstGeom>
        </p:spPr>
      </p:pic>
      <p:sp>
        <p:nvSpPr>
          <p:cNvPr id="7" name="Title 1"/>
          <p:cNvSpPr txBox="1">
            <a:spLocks/>
          </p:cNvSpPr>
          <p:nvPr/>
        </p:nvSpPr>
        <p:spPr bwMode="auto">
          <a:xfrm>
            <a:off x="457200" y="15240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084712"/>
                </a:solidFill>
                <a:effectLst/>
                <a:uLnTx/>
                <a:uFillTx/>
                <a:latin typeface="+mj-lt"/>
                <a:ea typeface="+mj-ea"/>
                <a:cs typeface="+mj-cs"/>
              </a:rPr>
              <a:t>Ocean Break-out Agenda</a:t>
            </a:r>
          </a:p>
        </p:txBody>
      </p:sp>
      <p:sp>
        <p:nvSpPr>
          <p:cNvPr id="8" name="TextBox 7"/>
          <p:cNvSpPr txBox="1"/>
          <p:nvPr/>
        </p:nvSpPr>
        <p:spPr>
          <a:xfrm>
            <a:off x="915670" y="990600"/>
            <a:ext cx="1025742" cy="400110"/>
          </a:xfrm>
          <a:prstGeom prst="rect">
            <a:avLst/>
          </a:prstGeom>
          <a:noFill/>
        </p:spPr>
        <p:txBody>
          <a:bodyPr wrap="none" rtlCol="0">
            <a:spAutoFit/>
          </a:bodyPr>
          <a:lstStyle/>
          <a:p>
            <a:r>
              <a:rPr lang="en-US" sz="2000"/>
              <a:t>May 18</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2" name="Straight Connector 31"/>
          <p:cNvCxnSpPr/>
          <p:nvPr/>
        </p:nvCxnSpPr>
        <p:spPr>
          <a:xfrm>
            <a:off x="2667000" y="2286000"/>
            <a:ext cx="381000" cy="1588"/>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sp>
        <p:nvSpPr>
          <p:cNvPr id="17411" name="Title 1"/>
          <p:cNvSpPr>
            <a:spLocks noGrp="1"/>
          </p:cNvSpPr>
          <p:nvPr>
            <p:ph type="title"/>
          </p:nvPr>
        </p:nvSpPr>
        <p:spPr>
          <a:xfrm>
            <a:off x="457200" y="152400"/>
            <a:ext cx="8229600" cy="609600"/>
          </a:xfrm>
        </p:spPr>
        <p:txBody>
          <a:bodyPr/>
          <a:lstStyle/>
          <a:p>
            <a:r>
              <a:rPr lang="en-US" b="1" smtClean="0"/>
              <a:t>Ocean Ecology Branch Organization</a:t>
            </a:r>
          </a:p>
        </p:txBody>
      </p:sp>
      <p:grpSp>
        <p:nvGrpSpPr>
          <p:cNvPr id="2" name="Group 8"/>
          <p:cNvGrpSpPr>
            <a:grpSpLocks/>
          </p:cNvGrpSpPr>
          <p:nvPr/>
        </p:nvGrpSpPr>
        <p:grpSpPr bwMode="auto">
          <a:xfrm>
            <a:off x="3048000" y="1371600"/>
            <a:ext cx="3962400" cy="1905000"/>
            <a:chOff x="2590800" y="990600"/>
            <a:chExt cx="3962400" cy="1905000"/>
          </a:xfrm>
        </p:grpSpPr>
        <p:sp>
          <p:nvSpPr>
            <p:cNvPr id="8" name="Rectangle 7"/>
            <p:cNvSpPr/>
            <p:nvPr/>
          </p:nvSpPr>
          <p:spPr>
            <a:xfrm>
              <a:off x="2590800" y="990600"/>
              <a:ext cx="3962400" cy="1905000"/>
            </a:xfrm>
            <a:prstGeom prst="rect">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Oval 3"/>
            <p:cNvSpPr/>
            <p:nvPr/>
          </p:nvSpPr>
          <p:spPr>
            <a:xfrm>
              <a:off x="2590800" y="990600"/>
              <a:ext cx="1981200" cy="19050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solidFill>
                    <a:schemeClr val="tx1"/>
                  </a:solidFill>
                </a:rPr>
                <a:t>Data Processing- </a:t>
              </a:r>
            </a:p>
            <a:p>
              <a:pPr algn="ctr">
                <a:defRPr/>
              </a:pPr>
              <a:r>
                <a:rPr lang="en-US" sz="1400" b="1" u="sng" dirty="0">
                  <a:solidFill>
                    <a:schemeClr val="tx1"/>
                  </a:solidFill>
                </a:rPr>
                <a:t>Distribution</a:t>
              </a:r>
            </a:p>
            <a:p>
              <a:pPr algn="ctr">
                <a:defRPr/>
              </a:pPr>
              <a:r>
                <a:rPr lang="en-US" sz="1400" b="1" u="sng" dirty="0" err="1">
                  <a:solidFill>
                    <a:schemeClr val="tx1"/>
                  </a:solidFill>
                </a:rPr>
                <a:t>SeaDAS</a:t>
              </a:r>
              <a:endParaRPr lang="en-US" sz="1400" b="1" u="sng" dirty="0">
                <a:solidFill>
                  <a:schemeClr val="tx1"/>
                </a:solidFill>
              </a:endParaRPr>
            </a:p>
            <a:p>
              <a:pPr algn="ctr">
                <a:defRPr/>
              </a:pPr>
              <a:r>
                <a:rPr lang="en-US" sz="1400" b="1" u="sng" dirty="0">
                  <a:solidFill>
                    <a:schemeClr val="tx1"/>
                  </a:solidFill>
                </a:rPr>
                <a:t>Aquarius</a:t>
              </a:r>
            </a:p>
            <a:p>
              <a:pPr algn="ctr">
                <a:defRPr/>
              </a:pPr>
              <a:r>
                <a:rPr lang="en-US" sz="1400" b="1" dirty="0">
                  <a:solidFill>
                    <a:schemeClr val="tx1"/>
                  </a:solidFill>
                </a:rPr>
                <a:t>NPP Ocean </a:t>
              </a:r>
              <a:r>
                <a:rPr lang="en-US" sz="1400" b="1" u="sng" dirty="0">
                  <a:solidFill>
                    <a:schemeClr val="tx1"/>
                  </a:solidFill>
                </a:rPr>
                <a:t>PEATE</a:t>
              </a:r>
            </a:p>
            <a:p>
              <a:pPr algn="ctr">
                <a:defRPr/>
              </a:pPr>
              <a:r>
                <a:rPr lang="en-US" sz="1400" b="1" dirty="0">
                  <a:solidFill>
                    <a:schemeClr val="tx1"/>
                  </a:solidFill>
                </a:rPr>
                <a:t>(Code 610.2)</a:t>
              </a:r>
            </a:p>
          </p:txBody>
        </p:sp>
        <p:sp>
          <p:nvSpPr>
            <p:cNvPr id="5" name="Oval 4"/>
            <p:cNvSpPr/>
            <p:nvPr/>
          </p:nvSpPr>
          <p:spPr>
            <a:xfrm>
              <a:off x="4572000" y="990600"/>
              <a:ext cx="1981200" cy="19050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chemeClr val="tx1"/>
                  </a:solidFill>
                </a:rPr>
                <a:t>Calibration &amp; </a:t>
              </a:r>
            </a:p>
            <a:p>
              <a:pPr algn="ctr">
                <a:defRPr/>
              </a:pPr>
              <a:r>
                <a:rPr lang="en-US" b="1" u="sng" dirty="0">
                  <a:solidFill>
                    <a:schemeClr val="tx1"/>
                  </a:solidFill>
                </a:rPr>
                <a:t>Validation</a:t>
              </a:r>
            </a:p>
            <a:p>
              <a:pPr algn="ctr">
                <a:defRPr/>
              </a:pPr>
              <a:r>
                <a:rPr lang="en-US" b="1" dirty="0" err="1">
                  <a:solidFill>
                    <a:schemeClr val="tx1"/>
                  </a:solidFill>
                </a:rPr>
                <a:t>SeaBASS</a:t>
              </a:r>
              <a:endParaRPr lang="en-US" b="1" dirty="0">
                <a:solidFill>
                  <a:schemeClr val="tx1"/>
                </a:solidFill>
              </a:endParaRPr>
            </a:p>
          </p:txBody>
        </p:sp>
      </p:grpSp>
      <p:sp>
        <p:nvSpPr>
          <p:cNvPr id="6" name="Oval 5"/>
          <p:cNvSpPr/>
          <p:nvPr/>
        </p:nvSpPr>
        <p:spPr>
          <a:xfrm>
            <a:off x="1676400" y="3429000"/>
            <a:ext cx="1981200" cy="19050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000000"/>
                </a:solidFill>
              </a:rPr>
              <a:t>Field Support Group &amp; HPLC Analysis Team</a:t>
            </a:r>
          </a:p>
        </p:txBody>
      </p:sp>
      <p:sp>
        <p:nvSpPr>
          <p:cNvPr id="7" name="Oval 6"/>
          <p:cNvSpPr/>
          <p:nvPr/>
        </p:nvSpPr>
        <p:spPr>
          <a:xfrm>
            <a:off x="6477000" y="3429000"/>
            <a:ext cx="1981200" cy="19050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000000"/>
                </a:solidFill>
              </a:rPr>
              <a:t>Ocean Carbon Research &amp; Laboratory</a:t>
            </a:r>
          </a:p>
        </p:txBody>
      </p:sp>
      <p:sp>
        <p:nvSpPr>
          <p:cNvPr id="17415" name="TextBox 9"/>
          <p:cNvSpPr txBox="1">
            <a:spLocks noChangeArrowheads="1"/>
          </p:cNvSpPr>
          <p:nvPr/>
        </p:nvSpPr>
        <p:spPr bwMode="auto">
          <a:xfrm>
            <a:off x="3095625" y="990600"/>
            <a:ext cx="3867150" cy="369888"/>
          </a:xfrm>
          <a:prstGeom prst="rect">
            <a:avLst/>
          </a:prstGeom>
          <a:noFill/>
          <a:ln w="9525">
            <a:solidFill>
              <a:schemeClr val="tx1"/>
            </a:solidFill>
            <a:miter lim="800000"/>
            <a:headEnd/>
            <a:tailEnd/>
          </a:ln>
        </p:spPr>
        <p:txBody>
          <a:bodyPr wrap="none">
            <a:prstTxWarp prst="textNoShape">
              <a:avLst/>
            </a:prstTxWarp>
            <a:spAutoFit/>
          </a:bodyPr>
          <a:lstStyle/>
          <a:p>
            <a:r>
              <a:rPr lang="en-US" sz="1800" b="1"/>
              <a:t>Ocean Biology Processing Group</a:t>
            </a:r>
          </a:p>
        </p:txBody>
      </p:sp>
      <p:sp>
        <p:nvSpPr>
          <p:cNvPr id="13" name="Oval 12"/>
          <p:cNvSpPr/>
          <p:nvPr/>
        </p:nvSpPr>
        <p:spPr>
          <a:xfrm>
            <a:off x="4038600" y="4800600"/>
            <a:ext cx="2057400" cy="1905000"/>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a:solidFill>
                  <a:srgbClr val="000000"/>
                </a:solidFill>
              </a:rPr>
              <a:t>Field &amp; Satellite Sensor Development</a:t>
            </a:r>
          </a:p>
        </p:txBody>
      </p:sp>
      <p:cxnSp>
        <p:nvCxnSpPr>
          <p:cNvPr id="15" name="Straight Arrow Connector 14"/>
          <p:cNvCxnSpPr/>
          <p:nvPr/>
        </p:nvCxnSpPr>
        <p:spPr>
          <a:xfrm rot="16200000" flipH="1">
            <a:off x="4286250" y="4019550"/>
            <a:ext cx="1524000" cy="381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6"/>
          </p:cNvCxnSpPr>
          <p:nvPr/>
        </p:nvCxnSpPr>
        <p:spPr>
          <a:xfrm flipV="1">
            <a:off x="3657600" y="3276600"/>
            <a:ext cx="1371600" cy="1104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7" idx="2"/>
          </p:cNvCxnSpPr>
          <p:nvPr/>
        </p:nvCxnSpPr>
        <p:spPr>
          <a:xfrm rot="10800000">
            <a:off x="5029200" y="3276600"/>
            <a:ext cx="1447800" cy="11049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6" idx="6"/>
            <a:endCxn id="7" idx="2"/>
          </p:cNvCxnSpPr>
          <p:nvPr/>
        </p:nvCxnSpPr>
        <p:spPr>
          <a:xfrm>
            <a:off x="3657600" y="4381500"/>
            <a:ext cx="281940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6" idx="6"/>
          </p:cNvCxnSpPr>
          <p:nvPr/>
        </p:nvCxnSpPr>
        <p:spPr>
          <a:xfrm rot="16200000" flipV="1">
            <a:off x="4152900" y="3886200"/>
            <a:ext cx="419100" cy="1409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endCxn id="7" idx="2"/>
          </p:cNvCxnSpPr>
          <p:nvPr/>
        </p:nvCxnSpPr>
        <p:spPr>
          <a:xfrm rot="5400000" flipH="1" flipV="1">
            <a:off x="5562600" y="3886200"/>
            <a:ext cx="419100" cy="140970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423" name="TextBox 30"/>
          <p:cNvSpPr txBox="1">
            <a:spLocks noChangeArrowheads="1"/>
          </p:cNvSpPr>
          <p:nvPr/>
        </p:nvSpPr>
        <p:spPr bwMode="auto">
          <a:xfrm>
            <a:off x="457200" y="1981200"/>
            <a:ext cx="2271713" cy="584200"/>
          </a:xfrm>
          <a:prstGeom prst="rect">
            <a:avLst/>
          </a:prstGeom>
          <a:solidFill>
            <a:srgbClr val="C6FFB1"/>
          </a:solidFill>
          <a:ln w="9525">
            <a:solidFill>
              <a:schemeClr val="tx1"/>
            </a:solidFill>
            <a:miter lim="800000"/>
            <a:headEnd/>
            <a:tailEnd/>
          </a:ln>
        </p:spPr>
        <p:txBody>
          <a:bodyPr wrap="none">
            <a:prstTxWarp prst="textNoShape">
              <a:avLst/>
            </a:prstTxWarp>
            <a:spAutoFit/>
          </a:bodyPr>
          <a:lstStyle/>
          <a:p>
            <a:pPr algn="ctr"/>
            <a:r>
              <a:rPr lang="en-US" b="1"/>
              <a:t>610.2: Global Change</a:t>
            </a:r>
          </a:p>
          <a:p>
            <a:pPr algn="ctr"/>
            <a:r>
              <a:rPr lang="en-US" b="1"/>
              <a:t>Data Center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9"/>
          <p:cNvSpPr>
            <a:spLocks noGrp="1" noChangeArrowheads="1"/>
          </p:cNvSpPr>
          <p:nvPr>
            <p:ph type="title"/>
          </p:nvPr>
        </p:nvSpPr>
        <p:spPr/>
        <p:txBody>
          <a:bodyPr/>
          <a:lstStyle/>
          <a:p>
            <a:pPr eaLnBrk="1" hangingPunct="1"/>
            <a:r>
              <a:rPr lang="en-US"/>
              <a:t>NASA NPP SDS Level 1 Requirements </a:t>
            </a:r>
          </a:p>
        </p:txBody>
      </p:sp>
      <p:sp>
        <p:nvSpPr>
          <p:cNvPr id="4099" name="Rectangle 10"/>
          <p:cNvSpPr>
            <a:spLocks noGrp="1" noChangeArrowheads="1"/>
          </p:cNvSpPr>
          <p:nvPr>
            <p:ph type="body" idx="1"/>
          </p:nvPr>
        </p:nvSpPr>
        <p:spPr/>
        <p:txBody>
          <a:bodyPr/>
          <a:lstStyle/>
          <a:p>
            <a:pPr eaLnBrk="1" hangingPunct="1"/>
            <a:r>
              <a:rPr lang="en-US" sz="2000"/>
              <a:t>2.1.2.1  The SDS shall be designed with the assumption that the operational IPO IDPS generated NPP EDRs </a:t>
            </a:r>
            <a:r>
              <a:rPr lang="en-US" sz="2000" b="1">
                <a:solidFill>
                  <a:schemeClr val="accent2"/>
                </a:solidFill>
              </a:rPr>
              <a:t>do not require reprocessing or re-computation in order to support climate research needs</a:t>
            </a:r>
            <a:r>
              <a:rPr lang="en-US" sz="2000"/>
              <a:t>.  Consequently, the SDS </a:t>
            </a:r>
            <a:r>
              <a:rPr lang="en-US" sz="2000" b="1">
                <a:solidFill>
                  <a:schemeClr val="accent2"/>
                </a:solidFill>
              </a:rPr>
              <a:t>will not be designed to routinely generate climate data products</a:t>
            </a:r>
            <a:r>
              <a:rPr lang="en-US" sz="2000"/>
              <a:t> which require long-term archival in the ADS.</a:t>
            </a:r>
          </a:p>
          <a:p>
            <a:pPr eaLnBrk="1" hangingPunct="1"/>
            <a:endParaRPr lang="en-US" sz="2000"/>
          </a:p>
          <a:p>
            <a:pPr eaLnBrk="1" hangingPunct="1"/>
            <a:r>
              <a:rPr lang="en-US" sz="2000"/>
              <a:t>2.1.2.3  In developing the SDS, the Project </a:t>
            </a:r>
            <a:r>
              <a:rPr lang="en-US" sz="2000" b="1">
                <a:solidFill>
                  <a:schemeClr val="accent2"/>
                </a:solidFill>
              </a:rPr>
              <a:t>shall assume that EDRs produced by the IDPS are climate quality</a:t>
            </a:r>
            <a:r>
              <a:rPr lang="en-US" sz="2000"/>
              <a:t> and put in place the capability to test that hypothesis in order to contribute to improving the quality of future EDRs.  The SDS shall provide suggested algorithm improvements to the IDPS.</a:t>
            </a:r>
            <a:br>
              <a:rPr lang="en-US" sz="2000"/>
            </a:br>
            <a:endParaRPr lang="en-US" sz="2000"/>
          </a:p>
          <a:p>
            <a:pPr eaLnBrk="1" hangingPunct="1">
              <a:buFontTx/>
              <a:buNone/>
            </a:pPr>
            <a:r>
              <a:rPr lang="en-US" b="1">
                <a:solidFill>
                  <a:schemeClr val="accent2"/>
                </a:solidFill>
              </a:rPr>
              <a:t>	The SDS is NOT tasked to produce data products for distribution.</a:t>
            </a:r>
          </a:p>
        </p:txBody>
      </p:sp>
      <p:sp>
        <p:nvSpPr>
          <p:cNvPr id="4" name="TextBox 3"/>
          <p:cNvSpPr txBox="1"/>
          <p:nvPr/>
        </p:nvSpPr>
        <p:spPr>
          <a:xfrm>
            <a:off x="8039253" y="6477000"/>
            <a:ext cx="1028547" cy="338554"/>
          </a:xfrm>
          <a:prstGeom prst="rect">
            <a:avLst/>
          </a:prstGeom>
          <a:noFill/>
        </p:spPr>
        <p:txBody>
          <a:bodyPr wrap="none" rtlCol="0">
            <a:spAutoFit/>
          </a:bodyPr>
          <a:lstStyle/>
          <a:p>
            <a:r>
              <a:rPr lang="en-US"/>
              <a:t>Fred Patt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071563" y="228600"/>
            <a:ext cx="7092950" cy="685800"/>
          </a:xfrm>
          <a:prstGeom prst="rect">
            <a:avLst/>
          </a:prstGeom>
          <a:noFill/>
          <a:ln w="9525">
            <a:noFill/>
            <a:round/>
            <a:headEnd/>
            <a:tailEnd/>
          </a:ln>
          <a:effectLst/>
        </p:spPr>
        <p:txBody>
          <a:bodyPr anchor="ctr">
            <a:prstTxWarp prst="textNoShape">
              <a:avLst/>
            </a:prstTxWarp>
          </a:bodyP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chemeClr val="accent2"/>
                </a:solidFill>
                <a:ea typeface="WenQuanYi Micro Hei" charset="0"/>
                <a:cs typeface="WenQuanYi Micro Hei" charset="0"/>
              </a:rPr>
              <a:t>NASA VIIRS Ocean Science Team</a:t>
            </a:r>
          </a:p>
        </p:txBody>
      </p:sp>
      <p:sp>
        <p:nvSpPr>
          <p:cNvPr id="37896" name="Text Box 8"/>
          <p:cNvSpPr txBox="1">
            <a:spLocks noChangeArrowheads="1"/>
          </p:cNvSpPr>
          <p:nvPr/>
        </p:nvSpPr>
        <p:spPr bwMode="auto">
          <a:xfrm>
            <a:off x="333375" y="1219200"/>
            <a:ext cx="8615363" cy="4431983"/>
          </a:xfrm>
          <a:prstGeom prst="rect">
            <a:avLst/>
          </a:prstGeom>
          <a:noFill/>
          <a:ln w="9525">
            <a:noFill/>
            <a:miter lim="800000"/>
            <a:headEnd/>
            <a:tailEnd/>
          </a:ln>
        </p:spPr>
        <p:txBody>
          <a:bodyPr>
            <a:prstTxWarp prst="textNoShape">
              <a:avLst/>
            </a:prstTxWarp>
            <a:spAutoFit/>
          </a:bodyPr>
          <a:lstStyle/>
          <a:p>
            <a:pPr marL="284163" indent="-284163"/>
            <a:r>
              <a:rPr lang="en-US" sz="1600">
                <a:solidFill>
                  <a:srgbClr val="000000"/>
                </a:solidFill>
                <a:latin typeface="Times New Roman" charset="0"/>
              </a:rPr>
              <a:t>▼</a:t>
            </a:r>
            <a:r>
              <a:rPr lang="en-US" sz="2400">
                <a:solidFill>
                  <a:srgbClr val="000000"/>
                </a:solidFill>
                <a:latin typeface="Times New Roman" charset="0"/>
              </a:rPr>
              <a:t> </a:t>
            </a:r>
            <a:r>
              <a:rPr lang="en-US" sz="2400" b="0">
                <a:latin typeface="Times New Roman" charset="0"/>
              </a:rPr>
              <a:t>Evaluate sensor artifacts (e.g, crosstalk) and potential corrections based on</a:t>
            </a:r>
          </a:p>
          <a:p>
            <a:pPr marL="690563" lvl="1" indent="-233363">
              <a:buClr>
                <a:srgbClr val="A90127"/>
              </a:buClr>
              <a:buSzPct val="50000"/>
              <a:buFont typeface="Wingdings 3" charset="2"/>
              <a:buChar char="u"/>
            </a:pPr>
            <a:r>
              <a:rPr lang="en-US" sz="2400" b="0">
                <a:latin typeface="Times New Roman" charset="0"/>
              </a:rPr>
              <a:t>Prelaunch: Characterization data and simulated data.</a:t>
            </a:r>
          </a:p>
          <a:p>
            <a:pPr marL="690563" lvl="1" indent="-233363">
              <a:buClr>
                <a:srgbClr val="A90127"/>
              </a:buClr>
              <a:buSzPct val="50000"/>
              <a:buFont typeface="Wingdings 3" charset="2"/>
              <a:buChar char="u"/>
            </a:pPr>
            <a:r>
              <a:rPr lang="en-US" sz="2400" b="0">
                <a:latin typeface="Times New Roman" charset="0"/>
              </a:rPr>
              <a:t>Postlaunch: Flight data and </a:t>
            </a:r>
            <a:r>
              <a:rPr lang="en-US" sz="2400" b="0" i="1">
                <a:latin typeface="Times New Roman" charset="0"/>
              </a:rPr>
              <a:t>in situ</a:t>
            </a:r>
            <a:r>
              <a:rPr lang="en-US" sz="2400" b="0">
                <a:latin typeface="Times New Roman" charset="0"/>
              </a:rPr>
              <a:t> data, if available.</a:t>
            </a:r>
          </a:p>
          <a:p>
            <a:pPr marL="284163" indent="-284163"/>
            <a:endParaRPr lang="en-US" sz="1050" b="0">
              <a:solidFill>
                <a:srgbClr val="000000"/>
              </a:solidFill>
              <a:latin typeface="Times New Roman" charset="0"/>
              <a:ea typeface="Lucida Grande" charset="0"/>
              <a:cs typeface="Lucida Grande" charset="0"/>
            </a:endParaRPr>
          </a:p>
          <a:p>
            <a:pPr marL="284163" indent="-284163"/>
            <a:r>
              <a:rPr lang="en-US" sz="2400" b="0">
                <a:solidFill>
                  <a:srgbClr val="000000"/>
                </a:solidFill>
                <a:latin typeface="Times New Roman" charset="0"/>
                <a:ea typeface="Lucida Grande" charset="0"/>
                <a:cs typeface="Lucida Grande" charset="0"/>
              </a:rPr>
              <a:t>▶</a:t>
            </a:r>
            <a:r>
              <a:rPr lang="en-US" sz="2400" b="0">
                <a:latin typeface="Times New Roman" charset="0"/>
              </a:rPr>
              <a:t> Evaluate VIIRS RSB Rad Cal (solar, lunar, &amp; vicarious).</a:t>
            </a:r>
          </a:p>
          <a:p>
            <a:pPr marL="284163" indent="-284163"/>
            <a:endParaRPr lang="en-US" sz="1050" b="0">
              <a:solidFill>
                <a:srgbClr val="000000"/>
              </a:solidFill>
              <a:latin typeface="Times New Roman" charset="0"/>
              <a:ea typeface="Lucida Grande" charset="0"/>
              <a:cs typeface="Lucida Grande" charset="0"/>
            </a:endParaRPr>
          </a:p>
          <a:p>
            <a:pPr marL="284163" indent="-284163"/>
            <a:r>
              <a:rPr lang="en-US" sz="2400" b="0">
                <a:solidFill>
                  <a:srgbClr val="000000"/>
                </a:solidFill>
                <a:latin typeface="Times New Roman" charset="0"/>
                <a:ea typeface="Lucida Grande" charset="0"/>
                <a:cs typeface="Lucida Grande" charset="0"/>
              </a:rPr>
              <a:t>▶</a:t>
            </a:r>
            <a:r>
              <a:rPr lang="en-US" sz="2400" b="0">
                <a:latin typeface="Times New Roman" charset="0"/>
              </a:rPr>
              <a:t> Process VIIRS flight data with NASA algorithms to compare against operational products.</a:t>
            </a:r>
          </a:p>
          <a:p>
            <a:pPr marL="284163" indent="-284163"/>
            <a:endParaRPr lang="en-US" sz="1050" b="0">
              <a:solidFill>
                <a:srgbClr val="000000"/>
              </a:solidFill>
              <a:latin typeface="Times New Roman" charset="0"/>
              <a:ea typeface="Lucida Grande" charset="0"/>
              <a:cs typeface="Lucida Grande" charset="0"/>
            </a:endParaRPr>
          </a:p>
          <a:p>
            <a:pPr marL="284163" indent="-284163"/>
            <a:r>
              <a:rPr lang="en-US" sz="2400" b="0">
                <a:solidFill>
                  <a:srgbClr val="000000"/>
                </a:solidFill>
                <a:latin typeface="Times New Roman" charset="0"/>
                <a:ea typeface="Lucida Grande" charset="0"/>
                <a:cs typeface="Lucida Grande" charset="0"/>
              </a:rPr>
              <a:t>▶</a:t>
            </a:r>
            <a:r>
              <a:rPr lang="en-US" sz="2400" b="0">
                <a:latin typeface="Times New Roman" charset="0"/>
              </a:rPr>
              <a:t> Sensor-to-sensor and self-consistency checks; will include </a:t>
            </a:r>
            <a:r>
              <a:rPr lang="en-US" sz="2400" b="0" i="1">
                <a:latin typeface="Times New Roman" charset="0"/>
              </a:rPr>
              <a:t>in situ</a:t>
            </a:r>
            <a:r>
              <a:rPr lang="en-US" sz="2400" b="0">
                <a:latin typeface="Times New Roman" charset="0"/>
              </a:rPr>
              <a:t> data, if available.</a:t>
            </a:r>
          </a:p>
          <a:p>
            <a:pPr marL="284163" indent="-284163"/>
            <a:endParaRPr lang="en-US" sz="1050" b="0">
              <a:solidFill>
                <a:srgbClr val="000000"/>
              </a:solidFill>
              <a:latin typeface="Times New Roman" charset="0"/>
              <a:ea typeface="Lucida Grande" charset="0"/>
              <a:cs typeface="Lucida Grande" charset="0"/>
            </a:endParaRPr>
          </a:p>
          <a:p>
            <a:pPr marL="284163" indent="-284163"/>
            <a:r>
              <a:rPr lang="en-US" sz="2400" b="0">
                <a:solidFill>
                  <a:srgbClr val="000000"/>
                </a:solidFill>
                <a:latin typeface="Times New Roman" charset="0"/>
                <a:ea typeface="Lucida Grande" charset="0"/>
                <a:cs typeface="Lucida Grande" charset="0"/>
              </a:rPr>
              <a:t>▶</a:t>
            </a:r>
            <a:r>
              <a:rPr lang="en-US" sz="2400" b="0">
                <a:latin typeface="Times New Roman" charset="0"/>
              </a:rPr>
              <a:t> Expect to produce a postlaunch quality report after one year.</a:t>
            </a:r>
          </a:p>
        </p:txBody>
      </p:sp>
      <p:sp>
        <p:nvSpPr>
          <p:cNvPr id="37898" name="Text Box 10"/>
          <p:cNvSpPr txBox="1">
            <a:spLocks noChangeArrowheads="1"/>
          </p:cNvSpPr>
          <p:nvPr/>
        </p:nvSpPr>
        <p:spPr bwMode="auto">
          <a:xfrm>
            <a:off x="365125" y="5626100"/>
            <a:ext cx="4291013" cy="701675"/>
          </a:xfrm>
          <a:prstGeom prst="rect">
            <a:avLst/>
          </a:prstGeom>
          <a:noFill/>
          <a:ln w="9525">
            <a:noFill/>
            <a:miter lim="800000"/>
            <a:headEnd/>
            <a:tailEnd/>
          </a:ln>
        </p:spPr>
        <p:txBody>
          <a:bodyPr wrap="none">
            <a:prstTxWarp prst="textNoShape">
              <a:avLst/>
            </a:prstTxWarp>
            <a:spAutoFit/>
          </a:bodyPr>
          <a:lstStyle/>
          <a:p>
            <a:pPr>
              <a:tabLst>
                <a:tab pos="1087438" algn="l"/>
              </a:tabLst>
            </a:pPr>
            <a:r>
              <a:rPr lang="en-US" sz="2000">
                <a:solidFill>
                  <a:schemeClr val="accent2"/>
                </a:solidFill>
              </a:rPr>
              <a:t>RSB	- Reflective Solar Bands</a:t>
            </a:r>
          </a:p>
          <a:p>
            <a:pPr>
              <a:tabLst>
                <a:tab pos="1087438" algn="l"/>
              </a:tabLst>
            </a:pPr>
            <a:r>
              <a:rPr lang="en-US" sz="2000">
                <a:solidFill>
                  <a:schemeClr val="accent2"/>
                </a:solidFill>
              </a:rPr>
              <a:t>Rad Cal	- Radiometric Calibration</a:t>
            </a:r>
          </a:p>
        </p:txBody>
      </p:sp>
      <p:sp>
        <p:nvSpPr>
          <p:cNvPr id="5" name="TextBox 4"/>
          <p:cNvSpPr txBox="1"/>
          <p:nvPr/>
        </p:nvSpPr>
        <p:spPr>
          <a:xfrm>
            <a:off x="7772400" y="6477000"/>
            <a:ext cx="1325203" cy="338554"/>
          </a:xfrm>
          <a:prstGeom prst="rect">
            <a:avLst/>
          </a:prstGeom>
          <a:noFill/>
        </p:spPr>
        <p:txBody>
          <a:bodyPr wrap="none" rtlCol="0">
            <a:spAutoFit/>
          </a:bodyPr>
          <a:lstStyle/>
          <a:p>
            <a:r>
              <a:rPr lang="en-US"/>
              <a:t>Kevin Turpie</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3" name="Text Box 3"/>
          <p:cNvSpPr txBox="1">
            <a:spLocks noChangeArrowheads="1"/>
          </p:cNvSpPr>
          <p:nvPr/>
        </p:nvSpPr>
        <p:spPr bwMode="auto">
          <a:xfrm>
            <a:off x="1071563" y="228600"/>
            <a:ext cx="7092950" cy="685800"/>
          </a:xfrm>
          <a:prstGeom prst="rect">
            <a:avLst/>
          </a:prstGeom>
          <a:noFill/>
          <a:ln w="9525">
            <a:noFill/>
            <a:round/>
            <a:headEnd/>
            <a:tailEnd/>
          </a:ln>
          <a:effectLst/>
        </p:spPr>
        <p:txBody>
          <a:bodyPr anchor="ctr">
            <a:prstTxWarp prst="textNoShape">
              <a:avLst/>
            </a:prstTxWarp>
          </a:bodyPr>
          <a:lstStyle/>
          <a:p>
            <a:pPr algn="ctr" defTabSz="457200">
              <a:buSzPct val="100000"/>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a:solidFill>
                  <a:schemeClr val="accent2"/>
                </a:solidFill>
                <a:ea typeface="WenQuanYi Micro Hei" charset="0"/>
                <a:cs typeface="WenQuanYi Micro Hei" charset="0"/>
              </a:rPr>
              <a:t>VIIRS DATA SIMULATOR</a:t>
            </a:r>
          </a:p>
        </p:txBody>
      </p:sp>
      <p:sp>
        <p:nvSpPr>
          <p:cNvPr id="35845" name="Text Box 5"/>
          <p:cNvSpPr txBox="1">
            <a:spLocks noChangeArrowheads="1"/>
          </p:cNvSpPr>
          <p:nvPr/>
        </p:nvSpPr>
        <p:spPr bwMode="auto">
          <a:xfrm>
            <a:off x="485775" y="1079500"/>
            <a:ext cx="8110538" cy="2425700"/>
          </a:xfrm>
          <a:prstGeom prst="rect">
            <a:avLst/>
          </a:prstGeom>
          <a:noFill/>
          <a:ln w="9525">
            <a:noFill/>
            <a:miter lim="800000"/>
            <a:headEnd/>
            <a:tailEnd/>
          </a:ln>
        </p:spPr>
        <p:txBody>
          <a:bodyPr>
            <a:prstTxWarp prst="textNoShape">
              <a:avLst/>
            </a:prstTxWarp>
            <a:spAutoFit/>
          </a:bodyPr>
          <a:lstStyle/>
          <a:p>
            <a:pPr marL="233363" indent="-233363"/>
            <a:r>
              <a:rPr lang="en-US" sz="1600" b="0">
                <a:solidFill>
                  <a:srgbClr val="000000"/>
                </a:solidFill>
                <a:latin typeface="Times New Roman" charset="0"/>
                <a:ea typeface="Lucida Grande" charset="0"/>
                <a:cs typeface="Lucida Grande" charset="0"/>
              </a:rPr>
              <a:t>▶ </a:t>
            </a:r>
            <a:r>
              <a:rPr lang="en-US" sz="2200">
                <a:latin typeface="Times New Roman" charset="0"/>
              </a:rPr>
              <a:t>The VIIRS Data Simulator was designed to provide the ocean team with a better fidelity product for evaluating instrument effects to EDR quality.  Key features:</a:t>
            </a:r>
          </a:p>
          <a:p>
            <a:pPr marL="233363" indent="-233363"/>
            <a:endParaRPr lang="en-US" sz="800">
              <a:latin typeface="Times New Roman" charset="0"/>
            </a:endParaRPr>
          </a:p>
          <a:p>
            <a:pPr lvl="1">
              <a:lnSpc>
                <a:spcPct val="90000"/>
              </a:lnSpc>
              <a:buClr>
                <a:srgbClr val="A90127"/>
              </a:buClr>
              <a:buSzPct val="50000"/>
              <a:buFont typeface="Wingdings 3" charset="2"/>
              <a:buChar char="u"/>
            </a:pPr>
            <a:r>
              <a:rPr lang="en-US" sz="2200" b="0">
                <a:latin typeface="Times New Roman" charset="0"/>
              </a:rPr>
              <a:t> Can generate </a:t>
            </a:r>
            <a:r>
              <a:rPr lang="en-US" sz="2200" b="0" u="sng">
                <a:latin typeface="Times New Roman" charset="0"/>
              </a:rPr>
              <a:t>global time series</a:t>
            </a:r>
            <a:r>
              <a:rPr lang="en-US" sz="2200" b="0">
                <a:latin typeface="Times New Roman" charset="0"/>
              </a:rPr>
              <a:t>.</a:t>
            </a:r>
          </a:p>
          <a:p>
            <a:pPr lvl="1">
              <a:lnSpc>
                <a:spcPct val="90000"/>
              </a:lnSpc>
              <a:buClr>
                <a:srgbClr val="A90127"/>
              </a:buClr>
              <a:buSzPct val="50000"/>
              <a:buFont typeface="Wingdings 3" charset="2"/>
              <a:buChar char="u"/>
            </a:pPr>
            <a:r>
              <a:rPr lang="en-US" sz="2200" b="0">
                <a:latin typeface="Times New Roman" charset="0"/>
              </a:rPr>
              <a:t> Ability to include sensor response and artifacts.</a:t>
            </a:r>
          </a:p>
          <a:p>
            <a:pPr lvl="1">
              <a:lnSpc>
                <a:spcPct val="90000"/>
              </a:lnSpc>
              <a:buClr>
                <a:srgbClr val="A90127"/>
              </a:buClr>
              <a:buSzPct val="50000"/>
              <a:buFont typeface="Wingdings 3" charset="2"/>
              <a:buChar char="u"/>
            </a:pPr>
            <a:r>
              <a:rPr lang="en-US" sz="2200" b="0">
                <a:latin typeface="Times New Roman" charset="0"/>
              </a:rPr>
              <a:t> Helps to prepare team and infrastructure for postlaunch evaluation.</a:t>
            </a:r>
          </a:p>
        </p:txBody>
      </p:sp>
      <p:pic>
        <p:nvPicPr>
          <p:cNvPr id="35853" name="Picture 13" descr="V2011102"/>
          <p:cNvPicPr>
            <a:picLocks noChangeAspect="1" noChangeArrowheads="1"/>
          </p:cNvPicPr>
          <p:nvPr/>
        </p:nvPicPr>
        <p:blipFill>
          <a:blip r:embed="rId3"/>
          <a:srcRect/>
          <a:stretch>
            <a:fillRect/>
          </a:stretch>
        </p:blipFill>
        <p:spPr bwMode="auto">
          <a:xfrm>
            <a:off x="582613" y="3546475"/>
            <a:ext cx="5997575" cy="2998788"/>
          </a:xfrm>
          <a:prstGeom prst="rect">
            <a:avLst/>
          </a:prstGeom>
          <a:noFill/>
        </p:spPr>
      </p:pic>
      <p:sp>
        <p:nvSpPr>
          <p:cNvPr id="35854" name="Text Box 14"/>
          <p:cNvSpPr txBox="1">
            <a:spLocks noChangeArrowheads="1"/>
          </p:cNvSpPr>
          <p:nvPr/>
        </p:nvSpPr>
        <p:spPr bwMode="auto">
          <a:xfrm>
            <a:off x="6619875" y="4298950"/>
            <a:ext cx="2401888" cy="1465263"/>
          </a:xfrm>
          <a:prstGeom prst="rect">
            <a:avLst/>
          </a:prstGeom>
          <a:noFill/>
          <a:ln w="9525">
            <a:noFill/>
            <a:miter lim="800000"/>
            <a:headEnd/>
            <a:tailEnd/>
          </a:ln>
        </p:spPr>
        <p:txBody>
          <a:bodyPr>
            <a:prstTxWarp prst="textNoShape">
              <a:avLst/>
            </a:prstTxWarp>
            <a:spAutoFit/>
          </a:bodyPr>
          <a:lstStyle/>
          <a:p>
            <a:r>
              <a:rPr lang="en-US" sz="1800">
                <a:latin typeface="Times New Roman" charset="0"/>
              </a:rPr>
              <a:t>Quasi-true color browse image showing global production by the VIIRS Data Sim-ulator for one day.</a:t>
            </a:r>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20691692</TotalTime>
  <Words>2265</Words>
  <Application>Microsoft Macintosh PowerPoint</Application>
  <PresentationFormat>On-screen Show (4:3)</PresentationFormat>
  <Paragraphs>331</Paragraphs>
  <Slides>32</Slides>
  <Notes>18</Notes>
  <HiddenSlides>0</HiddenSlides>
  <MMClips>0</MMClips>
  <ScaleCrop>false</ScaleCrop>
  <HeadingPairs>
    <vt:vector size="6" baseType="variant">
      <vt:variant>
        <vt:lpstr>Design Template</vt:lpstr>
      </vt:variant>
      <vt:variant>
        <vt:i4>6</vt:i4>
      </vt:variant>
      <vt:variant>
        <vt:lpstr>Embedded OLE Servers</vt:lpstr>
      </vt:variant>
      <vt:variant>
        <vt:i4>1</vt:i4>
      </vt:variant>
      <vt:variant>
        <vt:lpstr>Slide Titles</vt:lpstr>
      </vt:variant>
      <vt:variant>
        <vt:i4>32</vt:i4>
      </vt:variant>
    </vt:vector>
  </HeadingPairs>
  <TitlesOfParts>
    <vt:vector size="39" baseType="lpstr">
      <vt:lpstr>Default Design</vt:lpstr>
      <vt:lpstr>1_Default Design</vt:lpstr>
      <vt:lpstr>ocean</vt:lpstr>
      <vt:lpstr>Thème Office</vt:lpstr>
      <vt:lpstr>1_Thème Office</vt:lpstr>
      <vt:lpstr>2_Thème Office</vt:lpstr>
      <vt:lpstr>Microsoft Equation</vt:lpstr>
      <vt:lpstr>Slide 1</vt:lpstr>
      <vt:lpstr>Senior Review Panel Question 6 for Terra:</vt:lpstr>
      <vt:lpstr>L2P SSTs from the JPL PO-DAAC</vt:lpstr>
      <vt:lpstr>Ocean Science Team Members</vt:lpstr>
      <vt:lpstr>Slide 5</vt:lpstr>
      <vt:lpstr>Ocean Ecology Branch Organization</vt:lpstr>
      <vt:lpstr>NASA NPP SDS Level 1 Requirements </vt:lpstr>
      <vt:lpstr>Slide 8</vt:lpstr>
      <vt:lpstr>Slide 9</vt:lpstr>
      <vt:lpstr>Slide 10</vt:lpstr>
      <vt:lpstr>Slide 11</vt:lpstr>
      <vt:lpstr>Ocean Break-out Agenda</vt:lpstr>
      <vt:lpstr>Merged 2-band/3-band algorithm for Particulate Inorganic Carbon  (suspended calcium carbonate)</vt:lpstr>
      <vt:lpstr>Slide 14</vt:lpstr>
      <vt:lpstr>Slide 15</vt:lpstr>
      <vt:lpstr>Slide 16</vt:lpstr>
      <vt:lpstr>Phytoplankton Biomass and Diversity on the New England Shelf:  In Situ Time Series for Validation and Exploration of Remote Sensing Algorithms PI: Heidi M. Sosik, Woods Hole Oceanographic Institution Co-I: Hui Feng, University of New Hampshire</vt:lpstr>
      <vt:lpstr>Slide 18</vt:lpstr>
      <vt:lpstr>Scatterplot of Matchups in nLw spectra</vt:lpstr>
      <vt:lpstr>Slide 20</vt:lpstr>
      <vt:lpstr>Slide 21</vt:lpstr>
      <vt:lpstr>Slide 22</vt:lpstr>
      <vt:lpstr>Slide 23</vt:lpstr>
      <vt:lpstr>Slide 24</vt:lpstr>
      <vt:lpstr>Slide 25</vt:lpstr>
      <vt:lpstr>Slide 26</vt:lpstr>
      <vt:lpstr>Minnett – Sea Surface Temperature algorithm refinement and validation though ship-based infrared spectroradiometry</vt:lpstr>
      <vt:lpstr>Topographic Control of Ocean Dynamics in the Subtropics (Peter Cornillon and Lew Rothstein)</vt:lpstr>
      <vt:lpstr>More Calibration Stuff</vt:lpstr>
      <vt:lpstr>MODIS/Terra gain corrections as a function of time at different view angles, based on SeaWIFS nLw</vt:lpstr>
      <vt:lpstr>Deep-Blue Aerosol Collaboration</vt:lpstr>
      <vt:lpstr>Slide 32</vt:lpstr>
    </vt:vector>
  </TitlesOfParts>
  <Company>B. Franz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Great Ocean Color Reprocessing </dc:title>
  <dc:creator>B. Franz</dc:creator>
  <cp:lastModifiedBy>Bryan Franz</cp:lastModifiedBy>
  <cp:revision>245</cp:revision>
  <cp:lastPrinted>2011-02-13T04:58:44Z</cp:lastPrinted>
  <dcterms:created xsi:type="dcterms:W3CDTF">2011-05-20T00:15:27Z</dcterms:created>
  <dcterms:modified xsi:type="dcterms:W3CDTF">2011-05-20T14:05:58Z</dcterms:modified>
</cp:coreProperties>
</file>