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73" r:id="rId2"/>
    <p:sldId id="275" r:id="rId3"/>
    <p:sldId id="274" r:id="rId4"/>
    <p:sldId id="276" r:id="rId5"/>
    <p:sldId id="278" r:id="rId6"/>
    <p:sldId id="280" r:id="rId7"/>
    <p:sldId id="279" r:id="rId8"/>
    <p:sldId id="256" r:id="rId9"/>
    <p:sldId id="272" r:id="rId10"/>
    <p:sldId id="281" r:id="rId11"/>
    <p:sldId id="257" r:id="rId12"/>
    <p:sldId id="258" r:id="rId13"/>
    <p:sldId id="259" r:id="rId14"/>
    <p:sldId id="261" r:id="rId15"/>
    <p:sldId id="260" r:id="rId16"/>
    <p:sldId id="262" r:id="rId17"/>
    <p:sldId id="263" r:id="rId18"/>
    <p:sldId id="264" r:id="rId19"/>
    <p:sldId id="265" r:id="rId20"/>
    <p:sldId id="266" r:id="rId21"/>
    <p:sldId id="267" r:id="rId22"/>
    <p:sldId id="268" r:id="rId23"/>
    <p:sldId id="269" r:id="rId24"/>
    <p:sldId id="271" r:id="rId25"/>
    <p:sldId id="270" r:id="rId26"/>
    <p:sldId id="28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8" d="100"/>
          <a:sy n="98" d="100"/>
        </p:scale>
        <p:origin x="-108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viewProps" Target="viewProp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notesMaster" Target="notesMasters/notesMaster1.xml"/><Relationship Id="rId26" Type="http://schemas.openxmlformats.org/officeDocument/2006/relationships/slide" Target="slides/slide25.xml"/><Relationship Id="rId30"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printerSettings" Target="printerSettings/printerSettings1.bin"/><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C118CB-3F92-9D41-AE3F-DF4C941B62EA}" type="datetimeFigureOut">
              <a:rPr lang="en-US" smtClean="0"/>
              <a:pPr/>
              <a:t>5/19/11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4FA24-0BC3-154F-9FE1-939F573A439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search, retrieval, processing and visualization of NASA Earth science data requires many different experts using a wide range of tools and techniques. NEO’s goal is to eliminate these complexities for a user community that desires only quick and easy access to the images derived from those data.</a:t>
            </a:r>
            <a:endParaRPr lang="en-US" dirty="0"/>
          </a:p>
        </p:txBody>
      </p:sp>
      <p:sp>
        <p:nvSpPr>
          <p:cNvPr id="4" name="Slide Number Placeholder 3"/>
          <p:cNvSpPr>
            <a:spLocks noGrp="1"/>
          </p:cNvSpPr>
          <p:nvPr>
            <p:ph type="sldNum" sz="quarter" idx="10"/>
          </p:nvPr>
        </p:nvSpPr>
        <p:spPr/>
        <p:txBody>
          <a:bodyPr/>
          <a:lstStyle/>
          <a:p>
            <a:pPr>
              <a:defRPr/>
            </a:pPr>
            <a:fld id="{14E5C0EA-8204-4EE1-9537-3EB644BE86C4}" type="slidenum">
              <a:rPr lang="en-US" smtClean="0"/>
              <a:pPr>
                <a:defRPr/>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0.1 degree = ~10km/pixel</a:t>
            </a:r>
            <a:r>
              <a:rPr lang="en-US" baseline="0" dirty="0" smtClean="0"/>
              <a:t> resolution; some datasets are only available in 0.25 degree resolution (1440x720)</a:t>
            </a:r>
            <a:endParaRPr lang="en-US" dirty="0"/>
          </a:p>
        </p:txBody>
      </p:sp>
      <p:sp>
        <p:nvSpPr>
          <p:cNvPr id="4" name="Slide Number Placeholder 3"/>
          <p:cNvSpPr>
            <a:spLocks noGrp="1"/>
          </p:cNvSpPr>
          <p:nvPr>
            <p:ph type="sldNum" sz="quarter" idx="10"/>
          </p:nvPr>
        </p:nvSpPr>
        <p:spPr/>
        <p:txBody>
          <a:bodyPr/>
          <a:lstStyle/>
          <a:p>
            <a:pPr>
              <a:defRPr/>
            </a:pPr>
            <a:fld id="{14E5C0EA-8204-4EE1-9537-3EB644BE86C4}"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dirty="0" smtClean="0">
                <a:ea typeface="ＭＳ Ｐゴシック" pitchFamily="27" charset="-128"/>
              </a:rPr>
              <a:t>This</a:t>
            </a:r>
            <a:r>
              <a:rPr lang="en-US" baseline="0" dirty="0" smtClean="0">
                <a:ea typeface="ＭＳ Ｐゴシック" pitchFamily="27" charset="-128"/>
              </a:rPr>
              <a:t> year we are focusing on development of alternative “looks” for all of the datasets to further meet the needs of end-users who want more contextual content included on the images. One case where these looks will feature prominently is on spherical displays that are becoming more prominent in the informal education community. [</a:t>
            </a:r>
            <a:r>
              <a:rPr lang="en-US" dirty="0" smtClean="0">
                <a:ea typeface="ＭＳ Ｐゴシック" pitchFamily="27" charset="-128"/>
              </a:rPr>
              <a:t>NEO imagery on display on</a:t>
            </a:r>
            <a:r>
              <a:rPr lang="en-US" baseline="0" dirty="0" smtClean="0">
                <a:ea typeface="ＭＳ Ｐゴシック" pitchFamily="27" charset="-128"/>
              </a:rPr>
              <a:t> Science on a Sphere at COP15 (left) and on Dynamic Planet at NASA booth at AGU (right).]</a:t>
            </a:r>
            <a:endParaRPr lang="en-US" dirty="0" smtClean="0">
              <a:ea typeface="ＭＳ Ｐゴシック" pitchFamily="27" charset="-128"/>
            </a:endParaRPr>
          </a:p>
        </p:txBody>
      </p:sp>
      <p:sp>
        <p:nvSpPr>
          <p:cNvPr id="50180" name="Slide Number Placeholder 3"/>
          <p:cNvSpPr>
            <a:spLocks noGrp="1"/>
          </p:cNvSpPr>
          <p:nvPr>
            <p:ph type="sldNum" sz="quarter" idx="5"/>
          </p:nvPr>
        </p:nvSpPr>
        <p:spPr>
          <a:noFill/>
        </p:spPr>
        <p:txBody>
          <a:bodyPr/>
          <a:lstStyle/>
          <a:p>
            <a:fld id="{DAE7615F-9384-45EA-9A07-D5C5129691AB}" type="slidenum">
              <a:rPr lang="en-US" smtClean="0">
                <a:latin typeface="Arial" charset="0"/>
                <a:ea typeface="ＭＳ Ｐゴシック" pitchFamily="27" charset="-128"/>
              </a:rPr>
              <a:pPr/>
              <a:t>5</a:t>
            </a:fld>
            <a:endParaRPr lang="en-US" smtClean="0">
              <a:latin typeface="Arial" charset="0"/>
              <a:ea typeface="ＭＳ Ｐゴシック" pitchFamily="2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p:spPr>
        <p:txBody>
          <a:bodyPr/>
          <a:lstStyle/>
          <a:p>
            <a:endParaRPr lang="en-US">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7E8F8D-9D4F-3446-A7E2-BE9E8614D50A}" type="datetimeFigureOut">
              <a:rPr lang="en-US" smtClean="0"/>
              <a:pPr/>
              <a:t>5/19/11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E8F8D-9D4F-3446-A7E2-BE9E8614D50A}" type="datetimeFigureOut">
              <a:rPr lang="en-US" smtClean="0"/>
              <a:pPr/>
              <a:t>5/19/11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E8F8D-9D4F-3446-A7E2-BE9E8614D50A}" type="datetimeFigureOut">
              <a:rPr lang="en-US" smtClean="0"/>
              <a:pPr/>
              <a:t>5/19/11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
            <a:ext cx="8229600" cy="594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E8F8D-9D4F-3446-A7E2-BE9E8614D50A}" type="datetimeFigureOut">
              <a:rPr lang="en-US" smtClean="0"/>
              <a:pPr/>
              <a:t>5/19/11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7E8F8D-9D4F-3446-A7E2-BE9E8614D50A}" type="datetimeFigureOut">
              <a:rPr lang="en-US" smtClean="0"/>
              <a:pPr/>
              <a:t>5/19/11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7E8F8D-9D4F-3446-A7E2-BE9E8614D50A}" type="datetimeFigureOut">
              <a:rPr lang="en-US" smtClean="0"/>
              <a:pPr/>
              <a:t>5/19/11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7E8F8D-9D4F-3446-A7E2-BE9E8614D50A}" type="datetimeFigureOut">
              <a:rPr lang="en-US" smtClean="0"/>
              <a:pPr/>
              <a:t>5/19/11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7E8F8D-9D4F-3446-A7E2-BE9E8614D50A}" type="datetimeFigureOut">
              <a:rPr lang="en-US" smtClean="0"/>
              <a:pPr/>
              <a:t>5/19/11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7E8F8D-9D4F-3446-A7E2-BE9E8614D50A}" type="datetimeFigureOut">
              <a:rPr lang="en-US" smtClean="0"/>
              <a:pPr/>
              <a:t>5/19/11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7E8F8D-9D4F-3446-A7E2-BE9E8614D50A}" type="datetimeFigureOut">
              <a:rPr lang="en-US" smtClean="0"/>
              <a:pPr/>
              <a:t>5/19/11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7E8F8D-9D4F-3446-A7E2-BE9E8614D50A}" type="datetimeFigureOut">
              <a:rPr lang="en-US" smtClean="0"/>
              <a:pPr/>
              <a:t>5/19/11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933F1-0FAE-BA4F-9CF7-40CB28DAD5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7E8F8D-9D4F-3446-A7E2-BE9E8614D50A}" type="datetimeFigureOut">
              <a:rPr lang="en-US" smtClean="0"/>
              <a:pPr/>
              <a:t>5/19/11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933F1-0FAE-BA4F-9CF7-40CB28DAD5A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neo.sci.gsfc.nasa.gov/" TargetMode="External"/><Relationship Id="rId3" Type="http://schemas.openxmlformats.org/officeDocument/2006/relationships/hyperlink" Target="mailto:holli.riebeek@nasa.gov"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3"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image" Target="../media/image7.jpeg"/><Relationship Id="rId5" Type="http://schemas.openxmlformats.org/officeDocument/2006/relationships/image" Target="../media/image8.jpeg"/><Relationship Id="rId7"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tinyurl.com/663r3ol" TargetMode="External"/><Relationship Id="rId6"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85800" y="1981200"/>
            <a:ext cx="7769225" cy="2057400"/>
          </a:xfrm>
          <a:prstGeom prst="rect">
            <a:avLst/>
          </a:prstGeom>
          <a:noFill/>
          <a:ln w="9525">
            <a:noFill/>
            <a:miter lim="800000"/>
            <a:headEnd/>
            <a:tailEnd/>
          </a:ln>
        </p:spPr>
        <p:txBody>
          <a:bodyPr lIns="0" tIns="0" rIns="0" bIns="0" anchor="ctr" anchorCtr="1"/>
          <a:lstStyle/>
          <a:p>
            <a:pPr algn="ctr">
              <a:spcBef>
                <a:spcPct val="20000"/>
              </a:spcBef>
              <a:buClr>
                <a:srgbClr val="008000"/>
              </a:buClr>
              <a:buFont typeface="Wingdings" pitchFamily="2" charset="2"/>
              <a:buNone/>
              <a:defRPr/>
            </a:pPr>
            <a:r>
              <a:rPr lang="en-US" sz="2800" kern="0" dirty="0" smtClean="0">
                <a:latin typeface="Lucida Sans Std" pitchFamily="34" charset="0"/>
                <a:ea typeface="+mn-ea"/>
              </a:rPr>
              <a:t>NEO (NASA Earth Observations)</a:t>
            </a:r>
          </a:p>
          <a:p>
            <a:pPr algn="ctr">
              <a:spcBef>
                <a:spcPct val="20000"/>
              </a:spcBef>
              <a:buClr>
                <a:srgbClr val="008000"/>
              </a:buClr>
              <a:buFont typeface="Wingdings" pitchFamily="2" charset="2"/>
              <a:buNone/>
              <a:defRPr/>
            </a:pPr>
            <a:r>
              <a:rPr lang="en-US" sz="2800" kern="0" dirty="0" smtClean="0">
                <a:latin typeface="Lucida Sans Std" pitchFamily="34" charset="0"/>
                <a:ea typeface="+mn-ea"/>
                <a:hlinkClick r:id="rId2"/>
              </a:rPr>
              <a:t>http://neo.sci.gsfc.nasa.gov</a:t>
            </a:r>
            <a:r>
              <a:rPr lang="en-US" sz="2800" kern="0" dirty="0" smtClean="0">
                <a:latin typeface="Lucida Sans Std" pitchFamily="34" charset="0"/>
                <a:ea typeface="+mn-ea"/>
                <a:hlinkClick r:id="rId2"/>
              </a:rPr>
              <a:t>/</a:t>
            </a:r>
            <a:endParaRPr lang="en-US" sz="2800" kern="0" dirty="0" smtClean="0">
              <a:latin typeface="Lucida Sans Std" pitchFamily="34" charset="0"/>
              <a:ea typeface="+mn-ea"/>
            </a:endParaRPr>
          </a:p>
          <a:p>
            <a:pPr algn="ctr">
              <a:spcBef>
                <a:spcPct val="20000"/>
              </a:spcBef>
              <a:buClr>
                <a:srgbClr val="008000"/>
              </a:buClr>
              <a:buFont typeface="Wingdings" pitchFamily="2" charset="2"/>
              <a:buNone/>
              <a:defRPr/>
            </a:pPr>
            <a:r>
              <a:rPr lang="en-US" sz="2800" kern="0" dirty="0" smtClean="0">
                <a:latin typeface="Lucida Sans Std" pitchFamily="34" charset="0"/>
              </a:rPr>
              <a:t>&amp;</a:t>
            </a:r>
          </a:p>
          <a:p>
            <a:pPr algn="ctr">
              <a:spcBef>
                <a:spcPct val="20000"/>
              </a:spcBef>
              <a:buClr>
                <a:srgbClr val="008000"/>
              </a:buClr>
              <a:buFont typeface="Wingdings" pitchFamily="2" charset="2"/>
              <a:buNone/>
              <a:defRPr/>
            </a:pPr>
            <a:r>
              <a:rPr lang="en-US" sz="2800" kern="0" dirty="0" smtClean="0">
                <a:latin typeface="Lucida Sans Std" pitchFamily="34" charset="0"/>
                <a:ea typeface="+mn-ea"/>
              </a:rPr>
              <a:t>NASA Earth Observatory</a:t>
            </a:r>
          </a:p>
          <a:p>
            <a:pPr algn="ctr">
              <a:spcBef>
                <a:spcPct val="20000"/>
              </a:spcBef>
              <a:buClr>
                <a:srgbClr val="008000"/>
              </a:buClr>
              <a:buFont typeface="Wingdings" pitchFamily="2" charset="2"/>
              <a:buNone/>
              <a:defRPr/>
            </a:pPr>
            <a:r>
              <a:rPr lang="en-US" sz="2800" kern="0" dirty="0" smtClean="0">
                <a:latin typeface="Lucida Sans Std" pitchFamily="34" charset="0"/>
              </a:rPr>
              <a:t>http://</a:t>
            </a:r>
            <a:r>
              <a:rPr lang="en-US" sz="2800" kern="0" dirty="0" err="1" smtClean="0">
                <a:latin typeface="Lucida Sans Std" pitchFamily="34" charset="0"/>
              </a:rPr>
              <a:t>earthobservatory.nasa.gov</a:t>
            </a:r>
            <a:r>
              <a:rPr lang="en-US" sz="2800" kern="0" dirty="0" smtClean="0">
                <a:latin typeface="Lucida Sans Std" pitchFamily="34" charset="0"/>
              </a:rPr>
              <a:t>/</a:t>
            </a:r>
            <a:endParaRPr lang="en-US" sz="2800" kern="0" dirty="0" smtClean="0">
              <a:latin typeface="Lucida Sans Std" pitchFamily="34" charset="0"/>
              <a:ea typeface="+mn-ea"/>
            </a:endParaRPr>
          </a:p>
        </p:txBody>
      </p:sp>
      <p:sp>
        <p:nvSpPr>
          <p:cNvPr id="3" name="Text Box 3"/>
          <p:cNvSpPr txBox="1">
            <a:spLocks noChangeArrowheads="1"/>
          </p:cNvSpPr>
          <p:nvPr/>
        </p:nvSpPr>
        <p:spPr bwMode="auto">
          <a:xfrm>
            <a:off x="685800" y="4503540"/>
            <a:ext cx="7772400" cy="1938992"/>
          </a:xfrm>
          <a:prstGeom prst="rect">
            <a:avLst/>
          </a:prstGeom>
          <a:noFill/>
          <a:ln w="9525">
            <a:noFill/>
            <a:miter lim="800000"/>
            <a:headEnd/>
            <a:tailEnd/>
          </a:ln>
          <a:effectLst/>
        </p:spPr>
        <p:txBody>
          <a:bodyPr wrap="square">
            <a:spAutoFit/>
          </a:bodyPr>
          <a:lstStyle/>
          <a:p>
            <a:pPr algn="ctr" eaLnBrk="0" hangingPunct="0">
              <a:defRPr/>
            </a:pPr>
            <a:r>
              <a:rPr lang="en-US" sz="2400" dirty="0" smtClean="0">
                <a:solidFill>
                  <a:srgbClr val="777777"/>
                </a:solidFill>
                <a:latin typeface="Lucida Sans Std" pitchFamily="34" charset="0"/>
                <a:ea typeface="ＭＳ Ｐゴシック" charset="-128"/>
              </a:rPr>
              <a:t>Holli Riebeek</a:t>
            </a:r>
          </a:p>
          <a:p>
            <a:pPr algn="ctr" eaLnBrk="0" hangingPunct="0">
              <a:defRPr/>
            </a:pPr>
            <a:r>
              <a:rPr lang="en-US" sz="2400" dirty="0" smtClean="0">
                <a:solidFill>
                  <a:srgbClr val="777777"/>
                </a:solidFill>
                <a:latin typeface="Lucida Sans Std" pitchFamily="34" charset="0"/>
                <a:ea typeface="ＭＳ Ｐゴシック" charset="-128"/>
                <a:hlinkClick r:id="rId3"/>
              </a:rPr>
              <a:t>holli.riebeek@nasa.gov</a:t>
            </a:r>
            <a:endParaRPr lang="en-US" sz="2400" dirty="0" smtClean="0">
              <a:solidFill>
                <a:srgbClr val="777777"/>
              </a:solidFill>
              <a:latin typeface="Lucida Sans Std" pitchFamily="34" charset="0"/>
              <a:ea typeface="ＭＳ Ｐゴシック" charset="-128"/>
            </a:endParaRPr>
          </a:p>
          <a:p>
            <a:pPr algn="ctr" eaLnBrk="0" hangingPunct="0">
              <a:defRPr/>
            </a:pPr>
            <a:endParaRPr lang="en-US" sz="2400" dirty="0" smtClean="0">
              <a:solidFill>
                <a:srgbClr val="777777"/>
              </a:solidFill>
              <a:latin typeface="Lucida Sans Std" pitchFamily="34" charset="0"/>
              <a:ea typeface="ＭＳ Ｐゴシック" charset="-128"/>
            </a:endParaRPr>
          </a:p>
          <a:p>
            <a:pPr algn="ctr" eaLnBrk="0" hangingPunct="0">
              <a:defRPr/>
            </a:pPr>
            <a:r>
              <a:rPr lang="en-US" sz="2400" dirty="0" smtClean="0">
                <a:solidFill>
                  <a:srgbClr val="777777"/>
                </a:solidFill>
                <a:latin typeface="Lucida Sans Std" pitchFamily="34" charset="0"/>
                <a:ea typeface="ＭＳ Ｐゴシック" charset="-128"/>
              </a:rPr>
              <a:t>Kevin </a:t>
            </a:r>
            <a:r>
              <a:rPr lang="en-US" sz="2400" dirty="0">
                <a:solidFill>
                  <a:srgbClr val="777777"/>
                </a:solidFill>
                <a:latin typeface="Lucida Sans Std" pitchFamily="34" charset="0"/>
                <a:ea typeface="ＭＳ Ｐゴシック" charset="-128"/>
              </a:rPr>
              <a:t>Ward</a:t>
            </a:r>
          </a:p>
          <a:p>
            <a:pPr algn="ctr" eaLnBrk="0" hangingPunct="0">
              <a:defRPr/>
            </a:pPr>
            <a:r>
              <a:rPr lang="en-US" sz="2400" dirty="0">
                <a:solidFill>
                  <a:srgbClr val="777777"/>
                </a:solidFill>
                <a:latin typeface="Lucida Sans Std" pitchFamily="34" charset="0"/>
                <a:ea typeface="ＭＳ Ｐゴシック" charset="-128"/>
              </a:rPr>
              <a:t>kevin.ward@sigmaspace.com</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Images featured on the EO in 2010</a:t>
            </a:r>
            <a:endParaRPr lang="en-US" dirty="0"/>
          </a:p>
        </p:txBody>
      </p:sp>
      <p:sp>
        <p:nvSpPr>
          <p:cNvPr id="9" name="Content Placeholder 8"/>
          <p:cNvSpPr>
            <a:spLocks noGrp="1"/>
          </p:cNvSpPr>
          <p:nvPr>
            <p:ph idx="1"/>
          </p:nvPr>
        </p:nvSpPr>
        <p:spPr/>
        <p:txBody>
          <a:bodyPr/>
          <a:lstStyle/>
          <a:p>
            <a:r>
              <a:rPr lang="en-US" dirty="0" smtClean="0"/>
              <a:t>MODIS (both Terra &amp; Aqua): 52%</a:t>
            </a:r>
          </a:p>
          <a:p>
            <a:r>
              <a:rPr lang="en-US" dirty="0" smtClean="0"/>
              <a:t>EO-1/ALI: 14%</a:t>
            </a:r>
          </a:p>
          <a:p>
            <a:r>
              <a:rPr lang="en-US" dirty="0" err="1" smtClean="0"/>
              <a:t>Landsats</a:t>
            </a:r>
            <a:r>
              <a:rPr lang="en-US" dirty="0" smtClean="0"/>
              <a:t>: 8%</a:t>
            </a:r>
          </a:p>
          <a:p>
            <a:r>
              <a:rPr lang="en-US" dirty="0" smtClean="0"/>
              <a:t>ISS: 6%</a:t>
            </a:r>
          </a:p>
          <a:p>
            <a:r>
              <a:rPr lang="en-US" dirty="0" smtClean="0"/>
              <a:t>all other sources: 20%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4.png"/>
          <p:cNvPicPr>
            <a:picLocks noChangeAspect="1"/>
          </p:cNvPicPr>
          <p:nvPr/>
        </p:nvPicPr>
        <p:blipFill>
          <a:blip r:embed="rId2"/>
          <a:stretch>
            <a:fillRect/>
          </a:stretch>
        </p:blipFill>
        <p:spPr>
          <a:xfrm>
            <a:off x="77440" y="46470"/>
            <a:ext cx="9042401"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5.png"/>
          <p:cNvPicPr>
            <a:picLocks noChangeAspect="1"/>
          </p:cNvPicPr>
          <p:nvPr/>
        </p:nvPicPr>
        <p:blipFill>
          <a:blip r:embed="rId2"/>
          <a:stretch>
            <a:fillRect/>
          </a:stretch>
        </p:blipFill>
        <p:spPr>
          <a:xfrm>
            <a:off x="132576" y="46470"/>
            <a:ext cx="90424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6.png"/>
          <p:cNvPicPr>
            <a:picLocks noChangeAspect="1"/>
          </p:cNvPicPr>
          <p:nvPr/>
        </p:nvPicPr>
        <p:blipFill>
          <a:blip r:embed="rId2"/>
          <a:stretch>
            <a:fillRect/>
          </a:stretch>
        </p:blipFill>
        <p:spPr>
          <a:xfrm>
            <a:off x="101599" y="61960"/>
            <a:ext cx="9042401"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9.png"/>
          <p:cNvPicPr>
            <a:picLocks noChangeAspect="1"/>
          </p:cNvPicPr>
          <p:nvPr/>
        </p:nvPicPr>
        <p:blipFill>
          <a:blip r:embed="rId2"/>
          <a:stretch>
            <a:fillRect/>
          </a:stretch>
        </p:blipFill>
        <p:spPr>
          <a:xfrm>
            <a:off x="109516" y="40748"/>
            <a:ext cx="9042401"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7.png"/>
          <p:cNvPicPr>
            <a:picLocks noChangeAspect="1"/>
          </p:cNvPicPr>
          <p:nvPr/>
        </p:nvPicPr>
        <p:blipFill>
          <a:blip r:embed="rId2"/>
          <a:stretch>
            <a:fillRect/>
          </a:stretch>
        </p:blipFill>
        <p:spPr>
          <a:xfrm>
            <a:off x="63927" y="101653"/>
            <a:ext cx="90424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0.png"/>
          <p:cNvPicPr>
            <a:picLocks noChangeAspect="1"/>
          </p:cNvPicPr>
          <p:nvPr/>
        </p:nvPicPr>
        <p:blipFill>
          <a:blip r:embed="rId2"/>
          <a:stretch>
            <a:fillRect/>
          </a:stretch>
        </p:blipFill>
        <p:spPr>
          <a:xfrm>
            <a:off x="140813" y="87547"/>
            <a:ext cx="9042400" cy="685800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1.png"/>
          <p:cNvPicPr>
            <a:picLocks noChangeAspect="1"/>
          </p:cNvPicPr>
          <p:nvPr/>
        </p:nvPicPr>
        <p:blipFill>
          <a:blip r:embed="rId2"/>
          <a:stretch>
            <a:fillRect/>
          </a:stretch>
        </p:blipFill>
        <p:spPr>
          <a:xfrm>
            <a:off x="63927" y="55320"/>
            <a:ext cx="90424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2.png"/>
          <p:cNvPicPr>
            <a:picLocks noChangeAspect="1"/>
          </p:cNvPicPr>
          <p:nvPr/>
        </p:nvPicPr>
        <p:blipFill>
          <a:blip r:embed="rId2"/>
          <a:stretch>
            <a:fillRect/>
          </a:stretch>
        </p:blipFill>
        <p:spPr>
          <a:xfrm>
            <a:off x="117087" y="61960"/>
            <a:ext cx="9042401"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3.png"/>
          <p:cNvPicPr>
            <a:picLocks noChangeAspect="1"/>
          </p:cNvPicPr>
          <p:nvPr/>
        </p:nvPicPr>
        <p:blipFill>
          <a:blip r:embed="rId2"/>
          <a:stretch>
            <a:fillRect/>
          </a:stretch>
        </p:blipFill>
        <p:spPr>
          <a:xfrm>
            <a:off x="30976" y="61960"/>
            <a:ext cx="9042401" cy="685800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8.png"/>
          <p:cNvPicPr>
            <a:picLocks noChangeAspect="1"/>
          </p:cNvPicPr>
          <p:nvPr/>
        </p:nvPicPr>
        <p:blipFill>
          <a:blip r:embed="rId2"/>
          <a:stretch>
            <a:fillRect/>
          </a:stretch>
        </p:blipFill>
        <p:spPr>
          <a:xfrm>
            <a:off x="0" y="164856"/>
            <a:ext cx="9144000" cy="65282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4.png"/>
          <p:cNvPicPr>
            <a:picLocks noChangeAspect="1"/>
          </p:cNvPicPr>
          <p:nvPr/>
        </p:nvPicPr>
        <p:blipFill>
          <a:blip r:embed="rId2"/>
          <a:stretch>
            <a:fillRect/>
          </a:stretch>
        </p:blipFill>
        <p:spPr>
          <a:xfrm>
            <a:off x="32334" y="25542"/>
            <a:ext cx="9042401" cy="685800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5.png"/>
          <p:cNvPicPr>
            <a:picLocks noChangeAspect="1"/>
          </p:cNvPicPr>
          <p:nvPr/>
        </p:nvPicPr>
        <p:blipFill>
          <a:blip r:embed="rId2"/>
          <a:stretch>
            <a:fillRect/>
          </a:stretch>
        </p:blipFill>
        <p:spPr>
          <a:xfrm>
            <a:off x="62844" y="56522"/>
            <a:ext cx="9042401" cy="685800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6.png"/>
          <p:cNvPicPr>
            <a:picLocks noChangeAspect="1"/>
          </p:cNvPicPr>
          <p:nvPr/>
        </p:nvPicPr>
        <p:blipFill>
          <a:blip r:embed="rId2"/>
          <a:stretch>
            <a:fillRect/>
          </a:stretch>
        </p:blipFill>
        <p:spPr>
          <a:xfrm>
            <a:off x="63966" y="61960"/>
            <a:ext cx="90424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7.png"/>
          <p:cNvPicPr>
            <a:picLocks noChangeAspect="1"/>
          </p:cNvPicPr>
          <p:nvPr/>
        </p:nvPicPr>
        <p:blipFill>
          <a:blip r:embed="rId2"/>
          <a:stretch>
            <a:fillRect/>
          </a:stretch>
        </p:blipFill>
        <p:spPr>
          <a:xfrm>
            <a:off x="101599" y="30980"/>
            <a:ext cx="9042401"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Contribute to the Earth Observatory	</a:t>
            </a:r>
            <a:endParaRPr lang="en-US" dirty="0"/>
          </a:p>
        </p:txBody>
      </p:sp>
      <p:sp>
        <p:nvSpPr>
          <p:cNvPr id="3" name="Content Placeholder 2"/>
          <p:cNvSpPr>
            <a:spLocks noGrp="1"/>
          </p:cNvSpPr>
          <p:nvPr>
            <p:ph idx="1"/>
          </p:nvPr>
        </p:nvSpPr>
        <p:spPr/>
        <p:txBody>
          <a:bodyPr>
            <a:normAutofit/>
          </a:bodyPr>
          <a:lstStyle/>
          <a:p>
            <a:r>
              <a:rPr lang="en-US" dirty="0" smtClean="0"/>
              <a:t>Blogs – Notes from the Field, Climate Q&amp;A</a:t>
            </a:r>
          </a:p>
          <a:p>
            <a:r>
              <a:rPr lang="en-US" dirty="0" smtClean="0"/>
              <a:t>Images – science highlights, images</a:t>
            </a:r>
          </a:p>
          <a:p>
            <a:r>
              <a:rPr lang="en-US" dirty="0" smtClean="0"/>
              <a:t>Features – broad or significant research</a:t>
            </a:r>
          </a:p>
          <a:p>
            <a:endParaRPr lang="en-US" dirty="0" smtClean="0"/>
          </a:p>
          <a:p>
            <a:pPr>
              <a:buNone/>
            </a:pPr>
            <a:r>
              <a:rPr lang="en-US" dirty="0" smtClean="0"/>
              <a:t>Contact Mike </a:t>
            </a:r>
            <a:r>
              <a:rPr lang="en-US" dirty="0" err="1" smtClean="0"/>
              <a:t>Carlowicz</a:t>
            </a:r>
            <a:r>
              <a:rPr lang="en-US" dirty="0" smtClean="0"/>
              <a:t> at </a:t>
            </a:r>
            <a:r>
              <a:rPr lang="en-US" b="0" i="0" dirty="0" err="1" smtClean="0">
                <a:solidFill>
                  <a:srgbClr val="000000"/>
                </a:solidFill>
                <a:ea typeface="Lucida Grande"/>
                <a:cs typeface="Lucida Grande"/>
              </a:rPr>
              <a:t>michael.j.carlowicz@nasa.gov</a:t>
            </a:r>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Core Team</a:t>
            </a:r>
            <a:endParaRPr lang="en-US" dirty="0"/>
          </a:p>
        </p:txBody>
      </p:sp>
      <p:sp>
        <p:nvSpPr>
          <p:cNvPr id="5" name="Content Placeholder 4"/>
          <p:cNvSpPr>
            <a:spLocks noGrp="1"/>
          </p:cNvSpPr>
          <p:nvPr>
            <p:ph idx="1"/>
          </p:nvPr>
        </p:nvSpPr>
        <p:spPr/>
        <p:txBody>
          <a:bodyPr>
            <a:normAutofit lnSpcReduction="10000"/>
          </a:bodyPr>
          <a:lstStyle/>
          <a:p>
            <a:pPr>
              <a:buNone/>
            </a:pPr>
            <a:endParaRPr lang="en-US" dirty="0" smtClean="0"/>
          </a:p>
          <a:p>
            <a:r>
              <a:rPr lang="en-US" dirty="0" smtClean="0"/>
              <a:t> Kevin Ward - team leader, developer </a:t>
            </a:r>
          </a:p>
          <a:p>
            <a:r>
              <a:rPr lang="en-US" dirty="0" smtClean="0"/>
              <a:t> </a:t>
            </a:r>
            <a:r>
              <a:rPr lang="en-US" dirty="0"/>
              <a:t>Michael </a:t>
            </a:r>
            <a:r>
              <a:rPr lang="en-US" dirty="0" err="1"/>
              <a:t>Carlowicz</a:t>
            </a:r>
            <a:r>
              <a:rPr lang="en-US" dirty="0"/>
              <a:t> – editor</a:t>
            </a:r>
          </a:p>
          <a:p>
            <a:r>
              <a:rPr lang="en-US" dirty="0"/>
              <a:t> Rob </a:t>
            </a:r>
            <a:r>
              <a:rPr lang="en-US" dirty="0" err="1"/>
              <a:t>Simmon</a:t>
            </a:r>
            <a:r>
              <a:rPr lang="en-US" dirty="0"/>
              <a:t> - lead </a:t>
            </a:r>
            <a:r>
              <a:rPr lang="en-US" dirty="0" err="1"/>
              <a:t>visualizer</a:t>
            </a:r>
            <a:endParaRPr lang="en-US" dirty="0"/>
          </a:p>
          <a:p>
            <a:r>
              <a:rPr lang="en-US" dirty="0"/>
              <a:t> Holli Riebeek – writer</a:t>
            </a:r>
          </a:p>
          <a:p>
            <a:r>
              <a:rPr lang="en-US" dirty="0"/>
              <a:t> </a:t>
            </a:r>
            <a:r>
              <a:rPr lang="en-US" dirty="0" err="1"/>
              <a:t>Michon</a:t>
            </a:r>
            <a:r>
              <a:rPr lang="en-US" dirty="0"/>
              <a:t> Scott – writer</a:t>
            </a:r>
          </a:p>
          <a:p>
            <a:r>
              <a:rPr lang="en-US" dirty="0"/>
              <a:t> Jesse Allen – </a:t>
            </a:r>
            <a:r>
              <a:rPr lang="en-US" dirty="0" err="1"/>
              <a:t>visualizer</a:t>
            </a:r>
            <a:endParaRPr lang="en-US" dirty="0"/>
          </a:p>
          <a:p>
            <a:r>
              <a:rPr lang="en-US" dirty="0"/>
              <a:t> Paul </a:t>
            </a:r>
            <a:r>
              <a:rPr lang="en-US" dirty="0" err="1"/>
              <a:t>Przyborski</a:t>
            </a:r>
            <a:r>
              <a:rPr lang="en-US" dirty="0"/>
              <a:t> – system admin., developer</a:t>
            </a:r>
            <a:endParaRPr lang="en-US" sz="2400" dirty="0" smtClean="0"/>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4.png"/>
          <p:cNvPicPr>
            <a:picLocks noChangeAspect="1"/>
          </p:cNvPicPr>
          <p:nvPr/>
        </p:nvPicPr>
        <p:blipFill>
          <a:blip r:embed="rId2"/>
          <a:stretch>
            <a:fillRect/>
          </a:stretch>
        </p:blipFill>
        <p:spPr>
          <a:xfrm>
            <a:off x="77440" y="46470"/>
            <a:ext cx="9042401"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b="1" dirty="0" smtClean="0"/>
              <a:t>What is NEO?</a:t>
            </a:r>
          </a:p>
          <a:p>
            <a:pPr lvl="1" eaLnBrk="1" hangingPunct="1"/>
            <a:r>
              <a:rPr lang="en-US" dirty="0" smtClean="0"/>
              <a:t>A collection of global NASA satellite data imagery that can be easily accessed and utilized by a variety of users and applications</a:t>
            </a:r>
          </a:p>
          <a:p>
            <a:pPr lvl="1" eaLnBrk="1" hangingPunct="1"/>
            <a:r>
              <a:rPr lang="en-US" dirty="0" smtClean="0"/>
              <a:t>Address the needs of data users who do not posses the expertise or tools to handle raw data</a:t>
            </a:r>
          </a:p>
          <a:p>
            <a:pPr eaLnBrk="1" hangingPunct="1">
              <a:lnSpc>
                <a:spcPct val="80000"/>
              </a:lnSpc>
              <a:buFontTx/>
              <a:buNone/>
            </a:pPr>
            <a:endParaRPr lang="en-US" b="1" dirty="0" smtClean="0"/>
          </a:p>
          <a:p>
            <a:pPr eaLnBrk="1" hangingPunct="1">
              <a:lnSpc>
                <a:spcPct val="80000"/>
              </a:lnSpc>
              <a:buFontTx/>
              <a:buNone/>
            </a:pPr>
            <a:r>
              <a:rPr lang="en-US" b="1" dirty="0" smtClean="0"/>
              <a:t>Target Audiences</a:t>
            </a:r>
          </a:p>
          <a:p>
            <a:pPr lvl="1" eaLnBrk="1" hangingPunct="1">
              <a:lnSpc>
                <a:spcPct val="80000"/>
              </a:lnSpc>
            </a:pPr>
            <a:r>
              <a:rPr lang="en-US" dirty="0" smtClean="0"/>
              <a:t>Formal &amp; informal educators</a:t>
            </a:r>
          </a:p>
          <a:p>
            <a:pPr lvl="1" eaLnBrk="1" hangingPunct="1">
              <a:lnSpc>
                <a:spcPct val="80000"/>
              </a:lnSpc>
            </a:pPr>
            <a:r>
              <a:rPr lang="en-US" dirty="0" smtClean="0"/>
              <a:t>Museums &amp; Science Centers</a:t>
            </a:r>
          </a:p>
          <a:p>
            <a:pPr lvl="1" eaLnBrk="1" hangingPunct="1">
              <a:lnSpc>
                <a:spcPct val="80000"/>
              </a:lnSpc>
            </a:pPr>
            <a:r>
              <a:rPr lang="en-US" dirty="0" smtClean="0"/>
              <a:t>Science communicators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eaLnBrk="1" hangingPunct="1"/>
            <a:r>
              <a:rPr lang="en-US" b="1" dirty="0" smtClean="0"/>
              <a:t>Why come to NEO?</a:t>
            </a:r>
          </a:p>
          <a:p>
            <a:pPr lvl="1" eaLnBrk="1" hangingPunct="1">
              <a:lnSpc>
                <a:spcPct val="80000"/>
              </a:lnSpc>
            </a:pPr>
            <a:r>
              <a:rPr lang="en-US" dirty="0" smtClean="0"/>
              <a:t>Images for publication/poster</a:t>
            </a:r>
          </a:p>
          <a:p>
            <a:pPr lvl="1" eaLnBrk="1" hangingPunct="1">
              <a:lnSpc>
                <a:spcPct val="80000"/>
              </a:lnSpc>
            </a:pPr>
            <a:r>
              <a:rPr lang="en-US" dirty="0" smtClean="0"/>
              <a:t>Images for external application</a:t>
            </a:r>
          </a:p>
          <a:p>
            <a:pPr lvl="2" eaLnBrk="1" hangingPunct="1">
              <a:lnSpc>
                <a:spcPct val="80000"/>
              </a:lnSpc>
            </a:pPr>
            <a:r>
              <a:rPr lang="en-US" dirty="0" smtClean="0"/>
              <a:t>e.g., Google Earth, WMS, planetarium</a:t>
            </a:r>
          </a:p>
          <a:p>
            <a:pPr lvl="1" eaLnBrk="1" hangingPunct="1">
              <a:lnSpc>
                <a:spcPct val="80000"/>
              </a:lnSpc>
            </a:pPr>
            <a:r>
              <a:rPr lang="en-US" dirty="0" smtClean="0"/>
              <a:t>Perform basic analysis (education)</a:t>
            </a:r>
          </a:p>
          <a:p>
            <a:pPr eaLnBrk="1" hangingPunct="1">
              <a:lnSpc>
                <a:spcPct val="80000"/>
              </a:lnSpc>
            </a:pPr>
            <a:endParaRPr lang="en-US" b="1" dirty="0" smtClean="0"/>
          </a:p>
          <a:p>
            <a:pPr eaLnBrk="1" hangingPunct="1">
              <a:lnSpc>
                <a:spcPct val="80000"/>
              </a:lnSpc>
            </a:pPr>
            <a:r>
              <a:rPr lang="en-US" b="1" dirty="0" smtClean="0"/>
              <a:t>NEO holdings</a:t>
            </a:r>
          </a:p>
          <a:p>
            <a:pPr lvl="1" eaLnBrk="1" hangingPunct="1"/>
            <a:r>
              <a:rPr lang="en-US" dirty="0" smtClean="0"/>
              <a:t>50+ global datasets</a:t>
            </a:r>
          </a:p>
          <a:p>
            <a:pPr lvl="1" eaLnBrk="1" hangingPunct="1"/>
            <a:r>
              <a:rPr lang="en-US" dirty="0" smtClean="0"/>
              <a:t>Daily, weekly, and monthly composites</a:t>
            </a:r>
          </a:p>
          <a:p>
            <a:pPr lvl="1" eaLnBrk="1" hangingPunct="1"/>
            <a:r>
              <a:rPr lang="en-US" dirty="0" smtClean="0"/>
              <a:t>Most 0.1 degree (3600x1800)</a:t>
            </a:r>
          </a:p>
          <a:p>
            <a:pPr lvl="1" eaLnBrk="1" hangingPunct="1"/>
            <a:r>
              <a:rPr lang="en-US" dirty="0" smtClean="0"/>
              <a:t>Imagery produced by science teams, data processing facilities to NEO specification</a:t>
            </a:r>
          </a:p>
          <a:p>
            <a:pPr lvl="2" eaLnBrk="1" hangingPunct="1"/>
            <a:r>
              <a:rPr lang="en-US" dirty="0" smtClean="0"/>
              <a:t>MODIS groups, NSIDC, NOAA, NASA Langley, Goddard DISC</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t>NEO development for 2010</a:t>
            </a:r>
          </a:p>
        </p:txBody>
      </p:sp>
      <p:sp>
        <p:nvSpPr>
          <p:cNvPr id="28675" name="Content Placeholder 2"/>
          <p:cNvSpPr>
            <a:spLocks noGrp="1"/>
          </p:cNvSpPr>
          <p:nvPr>
            <p:ph idx="1"/>
          </p:nvPr>
        </p:nvSpPr>
        <p:spPr>
          <a:xfrm>
            <a:off x="457200" y="1353998"/>
            <a:ext cx="8229600" cy="4525963"/>
          </a:xfrm>
        </p:spPr>
        <p:txBody>
          <a:bodyPr/>
          <a:lstStyle/>
          <a:p>
            <a:r>
              <a:rPr lang="en-US" dirty="0" smtClean="0"/>
              <a:t>Focus on supporting “spheres”</a:t>
            </a:r>
          </a:p>
          <a:p>
            <a:pPr lvl="1"/>
            <a:r>
              <a:rPr lang="en-US" dirty="0" smtClean="0"/>
              <a:t>Science on a Sphere (53 installations, 12 this year)</a:t>
            </a:r>
          </a:p>
          <a:p>
            <a:pPr lvl="1"/>
            <a:r>
              <a:rPr lang="en-US" dirty="0" smtClean="0"/>
              <a:t>Magic Planet, Global Microscope, etc.</a:t>
            </a:r>
          </a:p>
          <a:p>
            <a:pPr lvl="1"/>
            <a:r>
              <a:rPr lang="en-US" dirty="0" smtClean="0"/>
              <a:t>best distribution point for NASA datasets to public</a:t>
            </a:r>
          </a:p>
          <a:p>
            <a:pPr lvl="1"/>
            <a:endParaRPr lang="en-US" dirty="0" smtClean="0"/>
          </a:p>
        </p:txBody>
      </p:sp>
      <p:pic>
        <p:nvPicPr>
          <p:cNvPr id="4" name="Picture 2"/>
          <p:cNvPicPr>
            <a:picLocks noChangeAspect="1" noChangeArrowheads="1"/>
          </p:cNvPicPr>
          <p:nvPr/>
        </p:nvPicPr>
        <p:blipFill>
          <a:blip r:embed="rId3"/>
          <a:srcRect/>
          <a:stretch>
            <a:fillRect/>
          </a:stretch>
        </p:blipFill>
        <p:spPr bwMode="auto">
          <a:xfrm>
            <a:off x="4267200" y="3729257"/>
            <a:ext cx="4495800" cy="2985492"/>
          </a:xfrm>
          <a:prstGeom prst="rect">
            <a:avLst/>
          </a:prstGeom>
          <a:noFill/>
          <a:ln w="9525">
            <a:noFill/>
            <a:miter lim="800000"/>
            <a:headEnd/>
            <a:tailEnd/>
          </a:ln>
        </p:spPr>
      </p:pic>
      <p:pic>
        <p:nvPicPr>
          <p:cNvPr id="5" name="Picture 4"/>
          <p:cNvPicPr>
            <a:picLocks noChangeAspect="1" noChangeArrowheads="1"/>
          </p:cNvPicPr>
          <p:nvPr/>
        </p:nvPicPr>
        <p:blipFill>
          <a:blip r:embed="rId4"/>
          <a:srcRect/>
          <a:stretch>
            <a:fillRect/>
          </a:stretch>
        </p:blipFill>
        <p:spPr bwMode="auto">
          <a:xfrm>
            <a:off x="533400" y="3746398"/>
            <a:ext cx="3200400" cy="2984373"/>
          </a:xfrm>
          <a:prstGeom prst="rect">
            <a:avLst/>
          </a:prstGeom>
          <a:noFill/>
          <a:ln w="9525">
            <a:noFill/>
            <a:miter lim="800000"/>
            <a:headEnd/>
            <a:tailEnd/>
          </a:ln>
        </p:spPr>
      </p:pic>
      <p:sp>
        <p:nvSpPr>
          <p:cNvPr id="6" name="TextBox 5"/>
          <p:cNvSpPr txBox="1"/>
          <p:nvPr/>
        </p:nvSpPr>
        <p:spPr>
          <a:xfrm>
            <a:off x="595352" y="3732974"/>
            <a:ext cx="1090413" cy="461665"/>
          </a:xfrm>
          <a:prstGeom prst="rect">
            <a:avLst/>
          </a:prstGeom>
          <a:noFill/>
        </p:spPr>
        <p:txBody>
          <a:bodyPr wrap="none" rtlCol="0">
            <a:spAutoFit/>
          </a:bodyPr>
          <a:lstStyle/>
          <a:p>
            <a:r>
              <a:rPr lang="en-US" sz="2400" dirty="0" smtClean="0">
                <a:solidFill>
                  <a:srgbClr val="FFFFFF"/>
                </a:solidFill>
              </a:rPr>
              <a:t>COP 15</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GU_20101216_413.jpg"/>
          <p:cNvPicPr>
            <a:picLocks noChangeAspect="1"/>
          </p:cNvPicPr>
          <p:nvPr/>
        </p:nvPicPr>
        <p:blipFill>
          <a:blip r:embed="rId2"/>
          <a:stretch>
            <a:fillRect/>
          </a:stretch>
        </p:blipFill>
        <p:spPr>
          <a:xfrm>
            <a:off x="129265" y="139410"/>
            <a:ext cx="6242304" cy="4681728"/>
          </a:xfrm>
          <a:prstGeom prst="rect">
            <a:avLst/>
          </a:prstGeom>
        </p:spPr>
      </p:pic>
      <p:pic>
        <p:nvPicPr>
          <p:cNvPr id="8" name="Picture 7" descr="GEO-VII Plenary November 2010_0129.jpg"/>
          <p:cNvPicPr>
            <a:picLocks noChangeAspect="1"/>
          </p:cNvPicPr>
          <p:nvPr/>
        </p:nvPicPr>
        <p:blipFill>
          <a:blip r:embed="rId3"/>
          <a:stretch>
            <a:fillRect/>
          </a:stretch>
        </p:blipFill>
        <p:spPr>
          <a:xfrm>
            <a:off x="2927320" y="2695015"/>
            <a:ext cx="6170216" cy="4097346"/>
          </a:xfrm>
          <a:prstGeom prst="rect">
            <a:avLst/>
          </a:prstGeom>
        </p:spPr>
      </p:pic>
      <p:sp>
        <p:nvSpPr>
          <p:cNvPr id="9" name="TextBox 8"/>
          <p:cNvSpPr txBox="1"/>
          <p:nvPr/>
        </p:nvSpPr>
        <p:spPr>
          <a:xfrm>
            <a:off x="3774672" y="154900"/>
            <a:ext cx="846706" cy="523220"/>
          </a:xfrm>
          <a:prstGeom prst="rect">
            <a:avLst/>
          </a:prstGeom>
          <a:noFill/>
        </p:spPr>
        <p:txBody>
          <a:bodyPr wrap="none" rtlCol="0">
            <a:spAutoFit/>
          </a:bodyPr>
          <a:lstStyle/>
          <a:p>
            <a:r>
              <a:rPr lang="en-US" sz="2800" dirty="0" smtClean="0">
                <a:solidFill>
                  <a:srgbClr val="FFFFFF"/>
                </a:solidFill>
              </a:rPr>
              <a:t>AGU</a:t>
            </a:r>
            <a:endParaRPr lang="en-US" sz="2800" dirty="0">
              <a:solidFill>
                <a:srgbClr val="FFFFFF"/>
              </a:solidFill>
            </a:endParaRPr>
          </a:p>
        </p:txBody>
      </p:sp>
      <p:sp>
        <p:nvSpPr>
          <p:cNvPr id="10" name="TextBox 9"/>
          <p:cNvSpPr txBox="1"/>
          <p:nvPr/>
        </p:nvSpPr>
        <p:spPr>
          <a:xfrm>
            <a:off x="7753305" y="6244000"/>
            <a:ext cx="1313255" cy="523220"/>
          </a:xfrm>
          <a:prstGeom prst="rect">
            <a:avLst/>
          </a:prstGeom>
          <a:noFill/>
        </p:spPr>
        <p:txBody>
          <a:bodyPr wrap="none" rtlCol="0">
            <a:spAutoFit/>
          </a:bodyPr>
          <a:lstStyle/>
          <a:p>
            <a:r>
              <a:rPr lang="en-US" sz="2800" dirty="0" smtClean="0">
                <a:solidFill>
                  <a:srgbClr val="FFFFFF"/>
                </a:solidFill>
              </a:rPr>
              <a:t>GEO-VII</a:t>
            </a:r>
            <a:endParaRPr lang="en-US" sz="2800" dirty="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85800" y="1981200"/>
            <a:ext cx="7769225" cy="2057400"/>
          </a:xfrm>
          <a:prstGeom prst="rect">
            <a:avLst/>
          </a:prstGeom>
          <a:noFill/>
          <a:ln w="9525">
            <a:noFill/>
            <a:miter lim="800000"/>
            <a:headEnd/>
            <a:tailEnd/>
          </a:ln>
        </p:spPr>
        <p:txBody>
          <a:bodyPr lIns="0" tIns="0" rIns="0" bIns="0" anchor="ctr" anchorCtr="1"/>
          <a:lstStyle/>
          <a:p>
            <a:pPr algn="ctr">
              <a:spcBef>
                <a:spcPct val="20000"/>
              </a:spcBef>
              <a:buClr>
                <a:srgbClr val="008000"/>
              </a:buClr>
              <a:buFont typeface="Wingdings" pitchFamily="2" charset="2"/>
              <a:buNone/>
              <a:defRPr/>
            </a:pPr>
            <a:r>
              <a:rPr lang="en-US" sz="3600" kern="0" dirty="0" smtClean="0">
                <a:latin typeface="Lucida Sans Std" pitchFamily="34" charset="0"/>
                <a:ea typeface="+mn-ea"/>
              </a:rPr>
              <a:t>NEO (NASA Earth Observations)</a:t>
            </a:r>
          </a:p>
          <a:p>
            <a:pPr algn="ctr">
              <a:spcBef>
                <a:spcPct val="20000"/>
              </a:spcBef>
              <a:buClr>
                <a:srgbClr val="008000"/>
              </a:buClr>
              <a:buFont typeface="Wingdings" pitchFamily="2" charset="2"/>
              <a:buNone/>
              <a:defRPr/>
            </a:pPr>
            <a:r>
              <a:rPr lang="en-US" sz="3600" kern="0" dirty="0" smtClean="0">
                <a:latin typeface="Lucida Sans Std" pitchFamily="34" charset="0"/>
                <a:ea typeface="+mn-ea"/>
              </a:rPr>
              <a:t>http://neo.sci.gsfc.nasa.gov/</a:t>
            </a:r>
          </a:p>
        </p:txBody>
      </p:sp>
      <p:sp>
        <p:nvSpPr>
          <p:cNvPr id="3" name="Text Box 3"/>
          <p:cNvSpPr txBox="1">
            <a:spLocks noChangeArrowheads="1"/>
          </p:cNvSpPr>
          <p:nvPr/>
        </p:nvSpPr>
        <p:spPr bwMode="auto">
          <a:xfrm>
            <a:off x="685800" y="4114800"/>
            <a:ext cx="7772400" cy="1569660"/>
          </a:xfrm>
          <a:prstGeom prst="rect">
            <a:avLst/>
          </a:prstGeom>
          <a:noFill/>
          <a:ln w="9525">
            <a:noFill/>
            <a:miter lim="800000"/>
            <a:headEnd/>
            <a:tailEnd/>
          </a:ln>
          <a:effectLst/>
        </p:spPr>
        <p:txBody>
          <a:bodyPr wrap="square">
            <a:spAutoFit/>
          </a:bodyPr>
          <a:lstStyle/>
          <a:p>
            <a:pPr algn="ctr" eaLnBrk="0" hangingPunct="0">
              <a:defRPr/>
            </a:pPr>
            <a:r>
              <a:rPr lang="en-US" sz="2400" dirty="0" smtClean="0">
                <a:solidFill>
                  <a:srgbClr val="777777"/>
                </a:solidFill>
                <a:latin typeface="Lucida Sans Std" pitchFamily="34" charset="0"/>
                <a:ea typeface="ＭＳ Ｐゴシック" charset="-128"/>
              </a:rPr>
              <a:t>For more information:</a:t>
            </a:r>
          </a:p>
          <a:p>
            <a:pPr algn="ctr" eaLnBrk="0" hangingPunct="0">
              <a:defRPr/>
            </a:pPr>
            <a:endParaRPr lang="en-US" sz="2400" dirty="0" smtClean="0">
              <a:solidFill>
                <a:srgbClr val="777777"/>
              </a:solidFill>
              <a:latin typeface="Lucida Sans Std" pitchFamily="34" charset="0"/>
              <a:ea typeface="ＭＳ Ｐゴシック" charset="-128"/>
            </a:endParaRPr>
          </a:p>
          <a:p>
            <a:pPr algn="ctr" eaLnBrk="0" hangingPunct="0">
              <a:defRPr/>
            </a:pPr>
            <a:r>
              <a:rPr lang="en-US" sz="2400" dirty="0" smtClean="0">
                <a:solidFill>
                  <a:srgbClr val="777777"/>
                </a:solidFill>
                <a:latin typeface="Lucida Sans Std" pitchFamily="34" charset="0"/>
                <a:ea typeface="ＭＳ Ｐゴシック" charset="-128"/>
              </a:rPr>
              <a:t>Kevin </a:t>
            </a:r>
            <a:r>
              <a:rPr lang="en-US" sz="2400" dirty="0">
                <a:solidFill>
                  <a:srgbClr val="777777"/>
                </a:solidFill>
                <a:latin typeface="Lucida Sans Std" pitchFamily="34" charset="0"/>
                <a:ea typeface="ＭＳ Ｐゴシック" charset="-128"/>
              </a:rPr>
              <a:t>Ward</a:t>
            </a:r>
          </a:p>
          <a:p>
            <a:pPr algn="ctr" eaLnBrk="0" hangingPunct="0">
              <a:defRPr/>
            </a:pPr>
            <a:r>
              <a:rPr lang="en-US" sz="2400" dirty="0">
                <a:solidFill>
                  <a:srgbClr val="777777"/>
                </a:solidFill>
                <a:latin typeface="Lucida Sans Std" pitchFamily="34" charset="0"/>
                <a:ea typeface="ＭＳ Ｐゴシック" charset="-128"/>
              </a:rPr>
              <a:t>kevin.ward@sigmaspace.com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cture 3.png"/>
          <p:cNvPicPr>
            <a:picLocks noChangeAspect="1"/>
          </p:cNvPicPr>
          <p:nvPr/>
        </p:nvPicPr>
        <p:blipFill>
          <a:blip r:embed="rId2"/>
          <a:stretch>
            <a:fillRect/>
          </a:stretch>
        </p:blipFill>
        <p:spPr>
          <a:xfrm>
            <a:off x="43846" y="92940"/>
            <a:ext cx="9144001" cy="679767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76200"/>
            <a:ext cx="8991600" cy="457200"/>
          </a:xfrm>
        </p:spPr>
        <p:txBody>
          <a:bodyPr lIns="91440">
            <a:noAutofit/>
          </a:bodyPr>
          <a:lstStyle/>
          <a:p>
            <a:r>
              <a:rPr lang="en-US" sz="2800" dirty="0">
                <a:latin typeface="Candara" charset="0"/>
                <a:cs typeface="ＭＳ Ｐゴシック" charset="-128"/>
              </a:rPr>
              <a:t>Earth Observatory Group: May 2011 At-a-glance</a:t>
            </a:r>
            <a:endParaRPr lang="en-US" sz="2800" b="0" i="1" dirty="0">
              <a:solidFill>
                <a:srgbClr val="4D4D4D"/>
              </a:solidFill>
              <a:latin typeface="Candara" charset="0"/>
              <a:cs typeface="ＭＳ Ｐゴシック" charset="-128"/>
            </a:endParaRPr>
          </a:p>
        </p:txBody>
      </p:sp>
      <p:sp>
        <p:nvSpPr>
          <p:cNvPr id="2051" name="TextBox 19"/>
          <p:cNvSpPr txBox="1">
            <a:spLocks noChangeArrowheads="1"/>
          </p:cNvSpPr>
          <p:nvPr/>
        </p:nvSpPr>
        <p:spPr bwMode="auto">
          <a:xfrm>
            <a:off x="152400" y="2819400"/>
            <a:ext cx="2895600" cy="954088"/>
          </a:xfrm>
          <a:prstGeom prst="rect">
            <a:avLst/>
          </a:prstGeom>
          <a:noFill/>
          <a:ln w="9525">
            <a:noFill/>
            <a:miter lim="800000"/>
            <a:headEnd/>
            <a:tailEnd/>
          </a:ln>
        </p:spPr>
        <p:txBody>
          <a:bodyPr lIns="0" rIns="0">
            <a:prstTxWarp prst="textNoShape">
              <a:avLst/>
            </a:prstTxWarp>
            <a:spAutoFit/>
          </a:bodyPr>
          <a:lstStyle/>
          <a:p>
            <a:r>
              <a:rPr lang="en-US" sz="1200" b="1">
                <a:latin typeface="Candara" charset="0"/>
              </a:rPr>
              <a:t>Flooding in Memphis</a:t>
            </a:r>
            <a:endParaRPr lang="en-US" sz="1200">
              <a:latin typeface="Candara" charset="0"/>
            </a:endParaRPr>
          </a:p>
          <a:p>
            <a:r>
              <a:rPr lang="en-US" sz="1100">
                <a:latin typeface="Candara" charset="0"/>
              </a:rPr>
              <a:t>Acquired May 10, 2011, this natural-color image shows flooded and conditions along the Mississippi River in Memphis, Tennessee.</a:t>
            </a:r>
          </a:p>
          <a:p>
            <a:r>
              <a:rPr lang="en-US" sz="1100">
                <a:latin typeface="Candara" charset="0"/>
                <a:hlinkClick r:id="rId3"/>
              </a:rPr>
              <a:t>http://tinyurl.com/663r3ol</a:t>
            </a:r>
            <a:endParaRPr lang="en-US" sz="1100">
              <a:latin typeface="Candara" charset="0"/>
            </a:endParaRPr>
          </a:p>
        </p:txBody>
      </p:sp>
      <p:sp>
        <p:nvSpPr>
          <p:cNvPr id="2052" name="TextBox 8"/>
          <p:cNvSpPr txBox="1">
            <a:spLocks noChangeArrowheads="1"/>
          </p:cNvSpPr>
          <p:nvPr/>
        </p:nvSpPr>
        <p:spPr bwMode="auto">
          <a:xfrm>
            <a:off x="0" y="533400"/>
            <a:ext cx="2438400" cy="369888"/>
          </a:xfrm>
          <a:prstGeom prst="rect">
            <a:avLst/>
          </a:prstGeom>
          <a:noFill/>
          <a:ln w="9525">
            <a:noFill/>
            <a:miter lim="800000"/>
            <a:headEnd/>
            <a:tailEnd/>
          </a:ln>
        </p:spPr>
        <p:txBody>
          <a:bodyPr rIns="0">
            <a:prstTxWarp prst="textNoShape">
              <a:avLst/>
            </a:prstTxWarp>
            <a:spAutoFit/>
          </a:bodyPr>
          <a:lstStyle/>
          <a:p>
            <a:r>
              <a:rPr lang="en-US" b="1">
                <a:latin typeface="Candara" charset="0"/>
              </a:rPr>
              <a:t>Most Popular Image</a:t>
            </a:r>
          </a:p>
        </p:txBody>
      </p:sp>
      <p:sp>
        <p:nvSpPr>
          <p:cNvPr id="2053" name="Content Placeholder 23"/>
          <p:cNvSpPr txBox="1">
            <a:spLocks/>
          </p:cNvSpPr>
          <p:nvPr/>
        </p:nvSpPr>
        <p:spPr bwMode="auto">
          <a:xfrm>
            <a:off x="3886200" y="914400"/>
            <a:ext cx="4953000" cy="2895600"/>
          </a:xfrm>
          <a:prstGeom prst="rect">
            <a:avLst/>
          </a:prstGeom>
          <a:noFill/>
          <a:ln w="9525">
            <a:noFill/>
            <a:miter lim="800000"/>
            <a:headEnd/>
            <a:tailEnd/>
          </a:ln>
        </p:spPr>
        <p:txBody>
          <a:bodyPr lIns="0" tIns="0" rIns="0" bIns="0">
            <a:prstTxWarp prst="textNoShape">
              <a:avLst/>
            </a:prstTxWarp>
          </a:bodyPr>
          <a:lstStyle/>
          <a:p>
            <a:pPr lvl="1" indent="-228600" eaLnBrk="0" hangingPunct="0">
              <a:spcBef>
                <a:spcPct val="20000"/>
              </a:spcBef>
              <a:spcAft>
                <a:spcPts val="600"/>
              </a:spcAft>
              <a:buClr>
                <a:srgbClr val="003273"/>
              </a:buClr>
              <a:buFont typeface="Wingdings" charset="2"/>
              <a:buChar char="§"/>
              <a:tabLst>
                <a:tab pos="4251325" algn="r"/>
              </a:tabLst>
            </a:pPr>
            <a:r>
              <a:rPr lang="en-US" sz="1200">
                <a:latin typeface="Candara" charset="0"/>
              </a:rPr>
              <a:t>Supported requests for flood imagery from a number of emergency response agencies (DHS/FEMA, U.S. Coast Guard, affected states) and media outlets; collaborated with the USGS and the EO-1 teams to obtain near-real time (and pre-flood where possible) imagery from the Landsat 5 and EO-1 satellites.</a:t>
            </a:r>
          </a:p>
          <a:p>
            <a:pPr lvl="1" indent="-228600" eaLnBrk="0" hangingPunct="0">
              <a:spcBef>
                <a:spcPct val="20000"/>
              </a:spcBef>
              <a:spcAft>
                <a:spcPts val="600"/>
              </a:spcAft>
              <a:buClr>
                <a:srgbClr val="003273"/>
              </a:buClr>
              <a:buFont typeface="Wingdings" charset="2"/>
              <a:buChar char="§"/>
              <a:tabLst>
                <a:tab pos="4251325" algn="r"/>
              </a:tabLst>
            </a:pPr>
            <a:r>
              <a:rPr lang="en-US" sz="1200">
                <a:latin typeface="Candara" charset="0"/>
              </a:rPr>
              <a:t>Kevin Ward was an invited panelist and presenter of NEO (NASA Earth Observations) at the Science on a Sphere Users Collaborative Network Workshop in Chicago, IL.</a:t>
            </a:r>
          </a:p>
          <a:p>
            <a:pPr lvl="1" indent="-228600" eaLnBrk="0" hangingPunct="0">
              <a:spcBef>
                <a:spcPct val="20000"/>
              </a:spcBef>
              <a:spcAft>
                <a:spcPts val="600"/>
              </a:spcAft>
              <a:buClr>
                <a:srgbClr val="003273"/>
              </a:buClr>
              <a:buFont typeface="Wingdings" charset="2"/>
              <a:buChar char="§"/>
              <a:tabLst>
                <a:tab pos="4251325" algn="r"/>
              </a:tabLst>
            </a:pPr>
            <a:r>
              <a:rPr lang="en-US" sz="1200">
                <a:latin typeface="Candara" charset="0"/>
              </a:rPr>
              <a:t>Rob Simmon  presented and hosted a workshop on data visualization at the International Symposium on Remote Sensing of the Environment (ISRSE) in Sydney, Australia.</a:t>
            </a:r>
          </a:p>
          <a:p>
            <a:pPr lvl="1" indent="-228600" eaLnBrk="0" hangingPunct="0">
              <a:spcBef>
                <a:spcPct val="20000"/>
              </a:spcBef>
              <a:spcAft>
                <a:spcPts val="600"/>
              </a:spcAft>
              <a:buClr>
                <a:srgbClr val="003273"/>
              </a:buClr>
              <a:buFont typeface="Wingdings" charset="2"/>
              <a:buChar char="§"/>
              <a:tabLst>
                <a:tab pos="4251325" algn="r"/>
              </a:tabLst>
            </a:pPr>
            <a:r>
              <a:rPr lang="en-US" sz="1200">
                <a:latin typeface="Candara" charset="0"/>
              </a:rPr>
              <a:t>Holli Riebeek represented the Earth Observatory at the Goddard Open House.</a:t>
            </a:r>
          </a:p>
        </p:txBody>
      </p:sp>
      <p:pic>
        <p:nvPicPr>
          <p:cNvPr id="2054" name="Picture 13" descr="C:\Users\Kevin\Documents\Work\NASA\EO\EO uses\twc_tx_heat_201104a.jpg"/>
          <p:cNvPicPr>
            <a:picLocks noChangeAspect="1" noChangeArrowheads="1"/>
          </p:cNvPicPr>
          <p:nvPr/>
        </p:nvPicPr>
        <p:blipFill>
          <a:blip r:embed="rId4"/>
          <a:srcRect l="6577" r="3551"/>
          <a:stretch>
            <a:fillRect/>
          </a:stretch>
        </p:blipFill>
        <p:spPr bwMode="auto">
          <a:xfrm>
            <a:off x="0" y="4560888"/>
            <a:ext cx="2911475" cy="1828800"/>
          </a:xfrm>
          <a:prstGeom prst="rect">
            <a:avLst/>
          </a:prstGeom>
          <a:noFill/>
          <a:ln w="9525">
            <a:noFill/>
            <a:miter lim="800000"/>
            <a:headEnd/>
            <a:tailEnd/>
          </a:ln>
        </p:spPr>
      </p:pic>
      <p:pic>
        <p:nvPicPr>
          <p:cNvPr id="2055" name="Picture 14" descr="C:\Users\Kevin\Documents\Work\NASA\EO\EO uses\John_King_2011-05-11-9.02.jpg"/>
          <p:cNvPicPr>
            <a:picLocks noChangeAspect="1" noChangeArrowheads="1"/>
          </p:cNvPicPr>
          <p:nvPr/>
        </p:nvPicPr>
        <p:blipFill>
          <a:blip r:embed="rId5"/>
          <a:srcRect l="2222" r="8888" b="9113"/>
          <a:stretch>
            <a:fillRect/>
          </a:stretch>
        </p:blipFill>
        <p:spPr bwMode="auto">
          <a:xfrm>
            <a:off x="2971800" y="4560888"/>
            <a:ext cx="3124200" cy="1828800"/>
          </a:xfrm>
          <a:prstGeom prst="rect">
            <a:avLst/>
          </a:prstGeom>
          <a:noFill/>
          <a:ln w="9525">
            <a:noFill/>
            <a:miter lim="800000"/>
            <a:headEnd/>
            <a:tailEnd/>
          </a:ln>
        </p:spPr>
      </p:pic>
      <p:pic>
        <p:nvPicPr>
          <p:cNvPr id="2056" name="Picture 15" descr="C:\Users\Kevin\Documents\Work\NASA\EO\EO uses\CNN- Flooding 5.9.11.jpg"/>
          <p:cNvPicPr>
            <a:picLocks noChangeAspect="1" noChangeArrowheads="1"/>
          </p:cNvPicPr>
          <p:nvPr/>
        </p:nvPicPr>
        <p:blipFill>
          <a:blip r:embed="rId6"/>
          <a:srcRect l="3209" r="10999" b="6754"/>
          <a:stretch>
            <a:fillRect/>
          </a:stretch>
        </p:blipFill>
        <p:spPr bwMode="auto">
          <a:xfrm>
            <a:off x="6172200" y="4560888"/>
            <a:ext cx="2971800" cy="1828800"/>
          </a:xfrm>
          <a:prstGeom prst="rect">
            <a:avLst/>
          </a:prstGeom>
          <a:noFill/>
          <a:ln w="9525">
            <a:noFill/>
            <a:miter lim="800000"/>
            <a:headEnd/>
            <a:tailEnd/>
          </a:ln>
        </p:spPr>
      </p:pic>
      <p:sp>
        <p:nvSpPr>
          <p:cNvPr id="2057" name="TextBox 8"/>
          <p:cNvSpPr txBox="1">
            <a:spLocks noChangeArrowheads="1"/>
          </p:cNvSpPr>
          <p:nvPr/>
        </p:nvSpPr>
        <p:spPr bwMode="auto">
          <a:xfrm>
            <a:off x="0" y="3810000"/>
            <a:ext cx="2438400" cy="369888"/>
          </a:xfrm>
          <a:prstGeom prst="rect">
            <a:avLst/>
          </a:prstGeom>
          <a:noFill/>
          <a:ln w="9525">
            <a:noFill/>
            <a:miter lim="800000"/>
            <a:headEnd/>
            <a:tailEnd/>
          </a:ln>
        </p:spPr>
        <p:txBody>
          <a:bodyPr rIns="0">
            <a:prstTxWarp prst="textNoShape">
              <a:avLst/>
            </a:prstTxWarp>
            <a:spAutoFit/>
          </a:bodyPr>
          <a:lstStyle/>
          <a:p>
            <a:r>
              <a:rPr lang="en-US" b="1">
                <a:latin typeface="Candara" charset="0"/>
              </a:rPr>
              <a:t>In the Media</a:t>
            </a:r>
          </a:p>
        </p:txBody>
      </p:sp>
      <p:sp>
        <p:nvSpPr>
          <p:cNvPr id="2058" name="TextBox 8"/>
          <p:cNvSpPr txBox="1">
            <a:spLocks noChangeArrowheads="1"/>
          </p:cNvSpPr>
          <p:nvPr/>
        </p:nvSpPr>
        <p:spPr bwMode="auto">
          <a:xfrm>
            <a:off x="0" y="4103688"/>
            <a:ext cx="2895600" cy="446087"/>
          </a:xfrm>
          <a:prstGeom prst="rect">
            <a:avLst/>
          </a:prstGeom>
          <a:noFill/>
          <a:ln w="9525">
            <a:noFill/>
            <a:miter lim="800000"/>
            <a:headEnd/>
            <a:tailEnd/>
          </a:ln>
        </p:spPr>
        <p:txBody>
          <a:bodyPr rIns="0">
            <a:prstTxWarp prst="textNoShape">
              <a:avLst/>
            </a:prstTxWarp>
            <a:spAutoFit/>
          </a:bodyPr>
          <a:lstStyle/>
          <a:p>
            <a:r>
              <a:rPr lang="en-US" sz="1200" i="1">
                <a:latin typeface="Candara" charset="0"/>
              </a:rPr>
              <a:t>The Weather Channel</a:t>
            </a:r>
          </a:p>
          <a:p>
            <a:r>
              <a:rPr lang="en-US" sz="1100">
                <a:latin typeface="Candara" charset="0"/>
              </a:rPr>
              <a:t>Temperature extremes related to TX wildfires</a:t>
            </a:r>
          </a:p>
        </p:txBody>
      </p:sp>
      <p:sp>
        <p:nvSpPr>
          <p:cNvPr id="2059" name="TextBox 8"/>
          <p:cNvSpPr txBox="1">
            <a:spLocks noChangeArrowheads="1"/>
          </p:cNvSpPr>
          <p:nvPr/>
        </p:nvSpPr>
        <p:spPr bwMode="auto">
          <a:xfrm>
            <a:off x="2971800" y="4103688"/>
            <a:ext cx="2895600" cy="461962"/>
          </a:xfrm>
          <a:prstGeom prst="rect">
            <a:avLst/>
          </a:prstGeom>
          <a:noFill/>
          <a:ln w="9525">
            <a:noFill/>
            <a:miter lim="800000"/>
            <a:headEnd/>
            <a:tailEnd/>
          </a:ln>
        </p:spPr>
        <p:txBody>
          <a:bodyPr rIns="0">
            <a:prstTxWarp prst="textNoShape">
              <a:avLst/>
            </a:prstTxWarp>
            <a:spAutoFit/>
          </a:bodyPr>
          <a:lstStyle/>
          <a:p>
            <a:r>
              <a:rPr lang="en-US" sz="1200" i="1">
                <a:latin typeface="Candara" charset="0"/>
              </a:rPr>
              <a:t>John King (CNN)</a:t>
            </a:r>
          </a:p>
          <a:p>
            <a:r>
              <a:rPr lang="en-US" sz="1100">
                <a:latin typeface="Candara" charset="0"/>
              </a:rPr>
              <a:t>Mississippi River flooding</a:t>
            </a:r>
          </a:p>
        </p:txBody>
      </p:sp>
      <p:sp>
        <p:nvSpPr>
          <p:cNvPr id="2060" name="TextBox 8"/>
          <p:cNvSpPr txBox="1">
            <a:spLocks noChangeArrowheads="1"/>
          </p:cNvSpPr>
          <p:nvPr/>
        </p:nvSpPr>
        <p:spPr bwMode="auto">
          <a:xfrm>
            <a:off x="6172200" y="4103688"/>
            <a:ext cx="2895600" cy="461962"/>
          </a:xfrm>
          <a:prstGeom prst="rect">
            <a:avLst/>
          </a:prstGeom>
          <a:noFill/>
          <a:ln w="9525">
            <a:noFill/>
            <a:miter lim="800000"/>
            <a:headEnd/>
            <a:tailEnd/>
          </a:ln>
        </p:spPr>
        <p:txBody>
          <a:bodyPr rIns="0">
            <a:prstTxWarp prst="textNoShape">
              <a:avLst/>
            </a:prstTxWarp>
            <a:spAutoFit/>
          </a:bodyPr>
          <a:lstStyle/>
          <a:p>
            <a:r>
              <a:rPr lang="en-US" sz="1200" i="1">
                <a:latin typeface="Candara" charset="0"/>
              </a:rPr>
              <a:t>The Situation Room (CNN)</a:t>
            </a:r>
          </a:p>
          <a:p>
            <a:r>
              <a:rPr lang="en-US" sz="1100">
                <a:latin typeface="Candara" charset="0"/>
              </a:rPr>
              <a:t>Mississippi /Ohio River flooding</a:t>
            </a:r>
          </a:p>
        </p:txBody>
      </p:sp>
      <p:pic>
        <p:nvPicPr>
          <p:cNvPr id="2061" name="Picture 17"/>
          <p:cNvPicPr>
            <a:picLocks noChangeAspect="1" noChangeArrowheads="1"/>
          </p:cNvPicPr>
          <p:nvPr/>
        </p:nvPicPr>
        <p:blipFill>
          <a:blip r:embed="rId7"/>
          <a:srcRect/>
          <a:stretch>
            <a:fillRect/>
          </a:stretch>
        </p:blipFill>
        <p:spPr bwMode="auto">
          <a:xfrm>
            <a:off x="152400" y="914400"/>
            <a:ext cx="2895600" cy="1930400"/>
          </a:xfrm>
          <a:prstGeom prst="rect">
            <a:avLst/>
          </a:prstGeom>
          <a:noFill/>
          <a:ln w="9525">
            <a:noFill/>
            <a:miter lim="800000"/>
            <a:headEnd/>
            <a:tailEnd/>
          </a:ln>
        </p:spPr>
      </p:pic>
      <p:sp>
        <p:nvSpPr>
          <p:cNvPr id="2062" name="TextBox 8"/>
          <p:cNvSpPr txBox="1">
            <a:spLocks noChangeArrowheads="1"/>
          </p:cNvSpPr>
          <p:nvPr/>
        </p:nvSpPr>
        <p:spPr bwMode="auto">
          <a:xfrm>
            <a:off x="3886200" y="533400"/>
            <a:ext cx="2438400" cy="369888"/>
          </a:xfrm>
          <a:prstGeom prst="rect">
            <a:avLst/>
          </a:prstGeom>
          <a:noFill/>
          <a:ln w="9525">
            <a:noFill/>
            <a:miter lim="800000"/>
            <a:headEnd/>
            <a:tailEnd/>
          </a:ln>
        </p:spPr>
        <p:txBody>
          <a:bodyPr lIns="0" rIns="0">
            <a:prstTxWarp prst="textNoShape">
              <a:avLst/>
            </a:prstTxWarp>
            <a:spAutoFit/>
          </a:bodyPr>
          <a:lstStyle/>
          <a:p>
            <a:r>
              <a:rPr lang="en-US" b="1" dirty="0">
                <a:latin typeface="Candara" charset="0"/>
              </a:rPr>
              <a:t>Team Highlights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TotalTime>
  <Words>769</Words>
  <Application>Microsoft Macintosh PowerPoint</Application>
  <PresentationFormat>On-screen Show (4:3)</PresentationFormat>
  <Paragraphs>88</Paragraphs>
  <Slides>26</Slides>
  <Notes>4</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NEO development for 2010</vt:lpstr>
      <vt:lpstr>Slide 6</vt:lpstr>
      <vt:lpstr>Slide 7</vt:lpstr>
      <vt:lpstr>Slide 8</vt:lpstr>
      <vt:lpstr>Earth Observatory Group: May 2011 At-a-glance</vt:lpstr>
      <vt:lpstr>Images featured on the EO in 2010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Contribute to the Earth Observatory </vt:lpstr>
      <vt:lpstr>The Core Team</vt:lpstr>
      <vt:lpstr>Slide 26</vt:lpstr>
    </vt:vector>
  </TitlesOfParts>
  <Company>SSAI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Holli Riebeek</dc:creator>
  <cp:lastModifiedBy>Holli Riebeek</cp:lastModifiedBy>
  <cp:revision>5</cp:revision>
  <dcterms:created xsi:type="dcterms:W3CDTF">2011-05-20T02:26:36Z</dcterms:created>
  <dcterms:modified xsi:type="dcterms:W3CDTF">2011-05-20T02:34:21Z</dcterms:modified>
</cp:coreProperties>
</file>