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Default Extension="emf" ContentType="image/x-emf"/>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Default Extension="wmf" ContentType="image/x-wmf"/>
  <Override PartName="/ppt/notesSlides/notesSlide18.xml" ContentType="application/vnd.openxmlformats-officedocument.presentationml.notesSlide+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slideLayouts/slideLayout1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slideLayouts/slideLayout1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slideLayouts/slideLayout1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192.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Layouts/slideLayout179.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Layouts/slideLayout186.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xls" ContentType="application/vnd.ms-exce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4611" r:id="rId2"/>
    <p:sldMasterId id="2147484785" r:id="rId3"/>
    <p:sldMasterId id="2147484811" r:id="rId4"/>
    <p:sldMasterId id="2147484836" r:id="rId5"/>
    <p:sldMasterId id="2147484911" r:id="rId6"/>
    <p:sldMasterId id="2147484960" r:id="rId7"/>
    <p:sldMasterId id="2147485110" r:id="rId8"/>
    <p:sldMasterId id="2147485224" r:id="rId9"/>
    <p:sldMasterId id="2147485237" r:id="rId10"/>
    <p:sldMasterId id="2147485409" r:id="rId11"/>
    <p:sldMasterId id="2147485433" r:id="rId12"/>
    <p:sldMasterId id="2147485445" r:id="rId13"/>
    <p:sldMasterId id="2147485457" r:id="rId14"/>
    <p:sldMasterId id="2147485469" r:id="rId15"/>
    <p:sldMasterId id="2147485481" r:id="rId16"/>
    <p:sldMasterId id="2147485493" r:id="rId17"/>
  </p:sldMasterIdLst>
  <p:notesMasterIdLst>
    <p:notesMasterId r:id="rId49"/>
  </p:notesMasterIdLst>
  <p:sldIdLst>
    <p:sldId id="565" r:id="rId18"/>
    <p:sldId id="619" r:id="rId19"/>
    <p:sldId id="661" r:id="rId20"/>
    <p:sldId id="334" r:id="rId21"/>
    <p:sldId id="544" r:id="rId22"/>
    <p:sldId id="552" r:id="rId23"/>
    <p:sldId id="621" r:id="rId24"/>
    <p:sldId id="576" r:id="rId25"/>
    <p:sldId id="656" r:id="rId26"/>
    <p:sldId id="483" r:id="rId27"/>
    <p:sldId id="643" r:id="rId28"/>
    <p:sldId id="659" r:id="rId29"/>
    <p:sldId id="658" r:id="rId30"/>
    <p:sldId id="567" r:id="rId31"/>
    <p:sldId id="631" r:id="rId32"/>
    <p:sldId id="632" r:id="rId33"/>
    <p:sldId id="584" r:id="rId34"/>
    <p:sldId id="660" r:id="rId35"/>
    <p:sldId id="662" r:id="rId36"/>
    <p:sldId id="664" r:id="rId37"/>
    <p:sldId id="583" r:id="rId38"/>
    <p:sldId id="636" r:id="rId39"/>
    <p:sldId id="634" r:id="rId40"/>
    <p:sldId id="592" r:id="rId41"/>
    <p:sldId id="645" r:id="rId42"/>
    <p:sldId id="646" r:id="rId43"/>
    <p:sldId id="647" r:id="rId44"/>
    <p:sldId id="648" r:id="rId45"/>
    <p:sldId id="655" r:id="rId46"/>
    <p:sldId id="508" r:id="rId47"/>
    <p:sldId id="663" r:id="rId4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FFFF00"/>
    <a:srgbClr val="CCCCFF"/>
    <a:srgbClr val="FF9933"/>
    <a:srgbClr val="333300"/>
    <a:srgbClr val="003300"/>
    <a:srgbClr val="FF3399"/>
    <a:srgbClr val="66FF3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7013" autoAdjust="0"/>
  </p:normalViewPr>
  <p:slideViewPr>
    <p:cSldViewPr>
      <p:cViewPr>
        <p:scale>
          <a:sx n="53" d="100"/>
          <a:sy n="53" d="100"/>
        </p:scale>
        <p:origin x="-475" y="-62"/>
      </p:cViewPr>
      <p:guideLst>
        <p:guide orient="horz" pos="2160"/>
        <p:guide pos="2880"/>
      </p:guideLst>
    </p:cSldViewPr>
  </p:slideViewPr>
  <p:notesTextViewPr>
    <p:cViewPr>
      <p:scale>
        <a:sx n="100" d="100"/>
        <a:sy n="100" d="100"/>
      </p:scale>
      <p:origin x="0" y="0"/>
    </p:cViewPr>
  </p:notesTextViewPr>
  <p:sorterViewPr>
    <p:cViewPr>
      <p:scale>
        <a:sx n="49" d="100"/>
        <a:sy n="49" d="100"/>
      </p:scale>
      <p:origin x="0" y="199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8" Type="http://schemas.openxmlformats.org/officeDocument/2006/relationships/slideMaster" Target="slideMasters/slideMaster8.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image" Target="../media/image6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a:p>
        </p:txBody>
      </p:sp>
      <p:sp>
        <p:nvSpPr>
          <p:cNvPr id="798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pPr>
              <a:defRPr/>
            </a:pPr>
            <a:fld id="{288DCCCA-D5A4-4AB6-993C-CF837C51EB1D}" type="slidenum">
              <a:rPr lang="en-US"/>
              <a:pPr>
                <a:defRPr/>
              </a:pPr>
              <a:t>‹#›</a:t>
            </a:fld>
            <a:endParaRPr lang="en-US"/>
          </a:p>
        </p:txBody>
      </p:sp>
    </p:spTree>
    <p:extLst>
      <p:ext uri="{BB962C8B-B14F-4D97-AF65-F5344CB8AC3E}">
        <p14:creationId xmlns="" xmlns:p14="http://schemas.microsoft.com/office/powerpoint/2010/main" val="26843551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5FC96F0D-E4B7-42E1-B51E-822F1222639A}" type="slidenum">
              <a:rPr lang="en-US" smtClean="0"/>
              <a:pPr/>
              <a:t>1</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bwMode="auto">
          <a:noFill/>
          <a:ln>
            <a:solidFill>
              <a:srgbClr val="000000"/>
            </a:solidFill>
            <a:miter lim="800000"/>
            <a:headEnd/>
            <a:tailEnd/>
          </a:ln>
        </p:spPr>
      </p:sp>
      <p:sp>
        <p:nvSpPr>
          <p:cNvPr id="286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4426E6B0-2584-442A-A32E-5F24AB505BC0}" type="slidenum">
              <a:rPr lang="en-US" smtClean="0">
                <a:solidFill>
                  <a:prstClr val="black"/>
                </a:solidFill>
              </a:rPr>
              <a:pPr>
                <a:defRPr/>
              </a:pPr>
              <a:t>10</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88DCCCA-D5A4-4AB6-993C-CF837C51EB1D}" type="slidenum">
              <a:rPr lang="en-US" smtClean="0">
                <a:solidFill>
                  <a:prstClr val="black"/>
                </a:solidFill>
              </a:rPr>
              <a:pPr>
                <a:defRPr/>
              </a:pPr>
              <a:t>11</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p:spPr>
        <p:txBody>
          <a:bodyPr/>
          <a:lstStyle/>
          <a:p>
            <a:pPr eaLnBrk="1" hangingPunct="1">
              <a:spcBef>
                <a:spcPct val="0"/>
              </a:spcBef>
            </a:pPr>
            <a:r>
              <a:rPr lang="en-US" smtClean="0"/>
              <a:t>At this semi-arid site (38.407 Lat, -120.951 Lon ) AMSR-E optical depth shows a double seasonal peak that was sensitive to early season vegetation changes (onset of grasses), that was not detected using MODIS LAI time series.  The optical depth also compares favorably with tower measured seasonal shifts in ecosystem respiration and net ecosystem CO</a:t>
            </a:r>
            <a:r>
              <a:rPr lang="en-US" baseline="-25000" smtClean="0"/>
              <a:t>2</a:t>
            </a:r>
            <a:r>
              <a:rPr lang="en-US" smtClean="0"/>
              <a:t> exchange. The MODIS and AMSR-E results provide synergistic phenology information, including dynamic changes in both vegetation greenness and canopy biomass that are sensitive to seasonal changes in surface meteorology and land-atmosphere carbon exchange. We are working to combine these data to produce improved phenology measures optimized for a broad range of global atmospheric and environmental conditions.</a:t>
            </a:r>
          </a:p>
        </p:txBody>
      </p:sp>
      <p:sp>
        <p:nvSpPr>
          <p:cNvPr id="819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2A1672FB-D219-47B2-8C78-D944B42835CE}" type="slidenum">
              <a:rPr lang="en-US" sz="1200" smtClean="0">
                <a:solidFill>
                  <a:prstClr val="black"/>
                </a:solidFill>
                <a:latin typeface="Calibri" pitchFamily="34" charset="0"/>
                <a:cs typeface="Arial" charset="0"/>
              </a:rPr>
              <a:pPr algn="r" eaLnBrk="1" hangingPunct="1"/>
              <a:t>12</a:t>
            </a:fld>
            <a:endParaRPr lang="en-US" sz="1200" smtClean="0">
              <a:solidFill>
                <a:prstClr val="black"/>
              </a:solidFill>
              <a:latin typeface="Calibri" pitchFamily="34" charset="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31A24D1E-F4E5-4DAF-A68D-65765E6D0C93}" type="slidenum">
              <a:rPr lang="en-US">
                <a:solidFill>
                  <a:prstClr val="black"/>
                </a:solidFill>
              </a:rPr>
              <a:pPr/>
              <a:t>13</a:t>
            </a:fld>
            <a:endParaRPr lang="en-US">
              <a:solidFill>
                <a:prstClr val="black"/>
              </a:solidFill>
            </a:endParaRPr>
          </a:p>
        </p:txBody>
      </p:sp>
      <p:sp>
        <p:nvSpPr>
          <p:cNvPr id="7171" name="Slide Image Placeholder 1"/>
          <p:cNvSpPr>
            <a:spLocks noGrp="1" noRot="1" noChangeAspect="1" noTextEdit="1"/>
          </p:cNvSpPr>
          <p:nvPr>
            <p:ph type="sldImg"/>
          </p:nvPr>
        </p:nvSpPr>
        <p:spPr>
          <a:ln/>
        </p:spPr>
      </p:sp>
      <p:sp>
        <p:nvSpPr>
          <p:cNvPr id="7172" name="Notes Placeholder 2"/>
          <p:cNvSpPr>
            <a:spLocks noGrp="1"/>
          </p:cNvSpPr>
          <p:nvPr>
            <p:ph type="body" idx="1"/>
          </p:nvPr>
        </p:nvSpPr>
        <p:spPr>
          <a:noFill/>
          <a:ln/>
        </p:spPr>
        <p:txBody>
          <a:bodyPr/>
          <a:lstStyle/>
          <a:p>
            <a:pPr eaLnBrk="1" hangingPunct="1">
              <a:spcBef>
                <a:spcPct val="0"/>
              </a:spcBef>
            </a:pPr>
            <a:r>
              <a:rPr lang="en-US" smtClean="0"/>
              <a:t>We recently developed an algorithm for global retrieval of VOD from Aqua AMSR-E 10.65 GHz (X-band) brightness temperature time series across diverse land covers that requires minimal ancillary information and is sensitive to canopy biomass and vegetation water content.</a:t>
            </a:r>
          </a:p>
          <a:p>
            <a:pPr eaLnBrk="1" hangingPunct="1">
              <a:spcBef>
                <a:spcPct val="0"/>
              </a:spcBef>
            </a:pPr>
            <a:endParaRPr lang="en-US" smtClean="0"/>
          </a:p>
          <a:p>
            <a:pPr eaLnBrk="1" hangingPunct="1">
              <a:spcBef>
                <a:spcPct val="0"/>
              </a:spcBef>
            </a:pPr>
            <a:r>
              <a:rPr lang="en-US" smtClean="0"/>
              <a:t>The VOD signal shows negligible sensitivity to soil moisture variability, is largely independent of open water effects and varies with canopy density.</a:t>
            </a:r>
          </a:p>
        </p:txBody>
      </p:sp>
      <p:sp>
        <p:nvSpPr>
          <p:cNvPr id="717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526D5CB5-C724-44B4-8E09-9CAF3C475596}" type="slidenum">
              <a:rPr lang="en-US" sz="1200" smtClean="0">
                <a:solidFill>
                  <a:prstClr val="black"/>
                </a:solidFill>
                <a:latin typeface="Calibri" pitchFamily="34" charset="0"/>
                <a:cs typeface="Arial" charset="0"/>
              </a:rPr>
              <a:pPr algn="r" eaLnBrk="1" hangingPunct="1"/>
              <a:t>13</a:t>
            </a:fld>
            <a:endParaRPr lang="en-US" sz="1200" smtClean="0">
              <a:solidFill>
                <a:prstClr val="black"/>
              </a:solidFill>
              <a:latin typeface="Calibri" pitchFamily="34" charset="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8A6015B9-50FD-424B-AE67-9B51373D3AE4}" type="slidenum">
              <a:rPr lang="en-US" smtClean="0"/>
              <a:pPr/>
              <a:t>14</a:t>
            </a:fld>
            <a:endParaRPr lang="en-US"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890AFD5-D504-4223-82C6-06EBEFD85447}" type="slidenum">
              <a:rPr lang="en-US">
                <a:solidFill>
                  <a:prstClr val="black"/>
                </a:solidFill>
              </a:rPr>
              <a:pPr>
                <a:defRPr/>
              </a:pPr>
              <a:t>15</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31D516-6B14-4EB2-99A0-CC41F67DF2EA}" type="slidenum">
              <a:rPr lang="en-US">
                <a:solidFill>
                  <a:srgbClr val="000000"/>
                </a:solidFill>
              </a:rPr>
              <a:pPr/>
              <a:t>16</a:t>
            </a:fld>
            <a:endParaRPr lang="en-US">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p:spPr>
        <p:txBody>
          <a:bodyPr/>
          <a:lstStyle/>
          <a:p>
            <a:pPr eaLnBrk="1" hangingPunct="1">
              <a:spcBef>
                <a:spcPct val="0"/>
              </a:spcBef>
            </a:pPr>
            <a:endParaRPr lang="en-US" smtClean="0"/>
          </a:p>
        </p:txBody>
      </p:sp>
      <p:sp>
        <p:nvSpPr>
          <p:cNvPr id="237572" name="Slide Number Placeholder 3"/>
          <p:cNvSpPr>
            <a:spLocks noGrp="1"/>
          </p:cNvSpPr>
          <p:nvPr>
            <p:ph type="sldNum" sz="quarter" idx="5"/>
          </p:nvPr>
        </p:nvSpPr>
        <p:spPr>
          <a:noFill/>
        </p:spPr>
        <p:txBody>
          <a:bodyPr/>
          <a:lstStyle/>
          <a:p>
            <a:fld id="{06BDD018-EDAD-44E3-A47F-FF62157E12EE}" type="slidenum">
              <a:rPr lang="en-US">
                <a:solidFill>
                  <a:srgbClr val="000000"/>
                </a:solidFill>
                <a:latin typeface="Arial" charset="0"/>
              </a:rPr>
              <a:pPr/>
              <a:t>17</a:t>
            </a:fld>
            <a:endParaRPr lang="en-US">
              <a:solidFill>
                <a:srgbClr val="000000"/>
              </a:solidFill>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p:spPr>
      </p:sp>
      <p:sp>
        <p:nvSpPr>
          <p:cNvPr id="209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p:txBody>
      </p:sp>
      <p:sp>
        <p:nvSpPr>
          <p:cNvPr id="209924" name="Slide Number Placeholder 3"/>
          <p:cNvSpPr>
            <a:spLocks noGrp="1"/>
          </p:cNvSpPr>
          <p:nvPr>
            <p:ph type="sldNum" sz="quarter" idx="5"/>
          </p:nvPr>
        </p:nvSpPr>
        <p:spPr bwMode="auto">
          <a:noFill/>
          <a:ln>
            <a:miter lim="800000"/>
            <a:headEnd/>
            <a:tailEnd/>
          </a:ln>
        </p:spPr>
        <p:txBody>
          <a:bodyPr/>
          <a:lstStyle/>
          <a:p>
            <a:fld id="{9BEFA315-95F2-491A-B7C2-9F3AC54E6332}" type="slidenum">
              <a:rPr lang="en-US">
                <a:solidFill>
                  <a:prstClr val="black"/>
                </a:solidFill>
              </a:rPr>
              <a:pPr/>
              <a:t>18</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62D7090-2579-42E2-AF7E-EFB7CF848C1C}" type="slidenum">
              <a:rPr lang="en-US">
                <a:solidFill>
                  <a:prstClr val="black"/>
                </a:solidFill>
              </a:rPr>
              <a:pPr/>
              <a:t>19</a:t>
            </a:fld>
            <a:endParaRPr lang="en-US">
              <a:solidFill>
                <a:prstClr val="black"/>
              </a:solidFill>
            </a:endParaRPr>
          </a:p>
        </p:txBody>
      </p:sp>
      <p:sp>
        <p:nvSpPr>
          <p:cNvPr id="56322" name="Slide Image Placeholder 1"/>
          <p:cNvSpPr>
            <a:spLocks noGrp="1" noRot="1" noChangeAspect="1" noTextEdit="1"/>
          </p:cNvSpPr>
          <p:nvPr>
            <p:ph type="sldImg"/>
          </p:nvPr>
        </p:nvSpPr>
        <p:spPr>
          <a:xfrm>
            <a:off x="1144588" y="685800"/>
            <a:ext cx="4572000" cy="3429000"/>
          </a:xfrm>
          <a:ln/>
        </p:spPr>
      </p:sp>
      <p:sp>
        <p:nvSpPr>
          <p:cNvPr id="56323" name="Notes Placeholder 2"/>
          <p:cNvSpPr>
            <a:spLocks noGrp="1"/>
          </p:cNvSpPr>
          <p:nvPr>
            <p:ph type="body" idx="1"/>
          </p:nvPr>
        </p:nvSpPr>
        <p:spPr/>
        <p:txBody>
          <a:bodyPr lIns="91432" tIns="45716" rIns="91432" bIns="45716"/>
          <a:lstStyle/>
          <a:p>
            <a:pPr>
              <a:spcBef>
                <a:spcPct val="0"/>
              </a:spcBef>
            </a:pPr>
            <a:endParaRPr lang="en-US"/>
          </a:p>
        </p:txBody>
      </p:sp>
      <p:sp>
        <p:nvSpPr>
          <p:cNvPr id="102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defTabSz="865188" eaLnBrk="1" hangingPunct="1"/>
            <a:fld id="{29792E33-5F8E-4087-BE35-2B5111657E26}" type="slidenum">
              <a:rPr lang="en-US" sz="1200" smtClean="0">
                <a:solidFill>
                  <a:prstClr val="black"/>
                </a:solidFill>
                <a:latin typeface="Calibri" pitchFamily="34" charset="0"/>
                <a:ea typeface="ＭＳ Ｐゴシック" pitchFamily="26" charset="-128"/>
                <a:cs typeface="Arial" charset="0"/>
              </a:rPr>
              <a:pPr algn="r" defTabSz="865188" eaLnBrk="1" hangingPunct="1"/>
              <a:t>19</a:t>
            </a:fld>
            <a:endParaRPr lang="en-US" sz="1200" smtClean="0">
              <a:solidFill>
                <a:prstClr val="black"/>
              </a:solidFill>
              <a:latin typeface="Calibri" pitchFamily="34" charset="0"/>
              <a:ea typeface="ＭＳ Ｐゴシック" pitchFamily="26" charset="-128"/>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8FA9FA47-7F3E-42EF-8746-13CA06B10591}" type="slidenum">
              <a:rPr lang="en-AU">
                <a:latin typeface="Arial" pitchFamily="34" charset="0"/>
              </a:rPr>
              <a:pPr/>
              <a:t>2</a:t>
            </a:fld>
            <a:endParaRPr lang="en-AU">
              <a:latin typeface="Arial" pitchFamily="34" charset="0"/>
            </a:endParaRPr>
          </a:p>
        </p:txBody>
      </p:sp>
      <p:sp>
        <p:nvSpPr>
          <p:cNvPr id="65539" name="Rectangle 2"/>
          <p:cNvSpPr>
            <a:spLocks noGrp="1" noRot="1" noChangeAspect="1" noChangeArrowheads="1" noTextEdit="1"/>
          </p:cNvSpPr>
          <p:nvPr>
            <p:ph type="sldImg"/>
          </p:nvPr>
        </p:nvSpPr>
        <p:spPr>
          <a:xfrm>
            <a:off x="1143000" y="685800"/>
            <a:ext cx="4572000" cy="3429000"/>
          </a:xfrm>
          <a:ln/>
        </p:spPr>
      </p:sp>
      <p:sp>
        <p:nvSpPr>
          <p:cNvPr id="65540" name="Rectangle 3"/>
          <p:cNvSpPr>
            <a:spLocks noGrp="1" noChangeArrowheads="1"/>
          </p:cNvSpPr>
          <p:nvPr>
            <p:ph type="body" idx="1"/>
          </p:nvPr>
        </p:nvSpPr>
        <p:spPr>
          <a:noFill/>
          <a:ln/>
        </p:spPr>
        <p:txBody>
          <a:bodyPr/>
          <a:lstStyle/>
          <a:p>
            <a:pPr eaLnBrk="1" hangingPunct="1"/>
            <a:r>
              <a:rPr lang="en-AU" smtClean="0">
                <a:latin typeface="Arial" pitchFamily="34" charset="0"/>
              </a:rPr>
              <a:t>Residue is included in the land sink</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p:spPr>
        <p:txBody>
          <a:bodyPr/>
          <a:lstStyle/>
          <a:p>
            <a:pPr eaLnBrk="1" hangingPunct="1">
              <a:spcBef>
                <a:spcPct val="0"/>
              </a:spcBef>
            </a:pPr>
            <a:endParaRPr lang="en-US" smtClean="0"/>
          </a:p>
        </p:txBody>
      </p:sp>
      <p:sp>
        <p:nvSpPr>
          <p:cNvPr id="235524" name="Slide Number Placeholder 3"/>
          <p:cNvSpPr>
            <a:spLocks noGrp="1"/>
          </p:cNvSpPr>
          <p:nvPr>
            <p:ph type="sldNum" sz="quarter" idx="5"/>
          </p:nvPr>
        </p:nvSpPr>
        <p:spPr>
          <a:noFill/>
        </p:spPr>
        <p:txBody>
          <a:bodyPr/>
          <a:lstStyle/>
          <a:p>
            <a:fld id="{CABE8FE4-6829-4E69-914A-D538C3026A51}" type="slidenum">
              <a:rPr lang="en-US">
                <a:solidFill>
                  <a:prstClr val="black"/>
                </a:solidFill>
              </a:rPr>
              <a:pPr/>
              <a:t>21</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1733940-9979-49DA-B2AF-026EE4F9578A}" type="slidenum">
              <a:rPr lang="en-US">
                <a:solidFill>
                  <a:prstClr val="black"/>
                </a:solidFill>
              </a:rPr>
              <a:pPr>
                <a:defRPr/>
              </a:pPr>
              <a:t>22</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AB94C2E6-27A4-479B-99E0-D966B516C2B9}" type="slidenum">
              <a:rPr lang="en-US">
                <a:solidFill>
                  <a:prstClr val="black"/>
                </a:solidFill>
              </a:rPr>
              <a:pPr>
                <a:defRPr/>
              </a:pPr>
              <a:t>23</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p:spPr>
        <p:txBody>
          <a:bodyPr/>
          <a:lstStyle/>
          <a:p>
            <a:endParaRPr lang="en-US" smtClean="0"/>
          </a:p>
        </p:txBody>
      </p:sp>
      <p:sp>
        <p:nvSpPr>
          <p:cNvPr id="262148" name="Slide Number Placeholder 3"/>
          <p:cNvSpPr>
            <a:spLocks noGrp="1"/>
          </p:cNvSpPr>
          <p:nvPr>
            <p:ph type="sldNum" sz="quarter" idx="5"/>
          </p:nvPr>
        </p:nvSpPr>
        <p:spPr>
          <a:noFill/>
        </p:spPr>
        <p:txBody>
          <a:bodyPr/>
          <a:lstStyle/>
          <a:p>
            <a:fld id="{A2FB0593-ACCB-4EB5-B787-C6DABA47109F}" type="slidenum">
              <a:rPr lang="en-US">
                <a:solidFill>
                  <a:srgbClr val="000000"/>
                </a:solidFill>
              </a:rPr>
              <a:pPr/>
              <a:t>24</a:t>
            </a:fld>
            <a:endParaRPr lang="en-US">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88DCCCA-D5A4-4AB6-993C-CF837C51EB1D}" type="slidenum">
              <a:rPr lang="en-US" smtClean="0"/>
              <a:pPr>
                <a:defRPr/>
              </a:pPr>
              <a:t>25</a:t>
            </a:fld>
            <a:endParaRPr lang="en-US"/>
          </a:p>
        </p:txBody>
      </p:sp>
    </p:spTree>
    <p:extLst>
      <p:ext uri="{BB962C8B-B14F-4D97-AF65-F5344CB8AC3E}">
        <p14:creationId xmlns="" xmlns:p14="http://schemas.microsoft.com/office/powerpoint/2010/main" val="1268009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88DCCCA-D5A4-4AB6-993C-CF837C51EB1D}" type="slidenum">
              <a:rPr lang="en-US" smtClean="0"/>
              <a:pPr>
                <a:defRPr/>
              </a:pPr>
              <a:t>26</a:t>
            </a:fld>
            <a:endParaRPr lang="en-US"/>
          </a:p>
        </p:txBody>
      </p:sp>
    </p:spTree>
    <p:extLst>
      <p:ext uri="{BB962C8B-B14F-4D97-AF65-F5344CB8AC3E}">
        <p14:creationId xmlns="" xmlns:p14="http://schemas.microsoft.com/office/powerpoint/2010/main" val="422177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88DCCCA-D5A4-4AB6-993C-CF837C51EB1D}" type="slidenum">
              <a:rPr lang="en-US" smtClean="0"/>
              <a:pPr>
                <a:defRPr/>
              </a:pPr>
              <a:t>27</a:t>
            </a:fld>
            <a:endParaRPr lang="en-US"/>
          </a:p>
        </p:txBody>
      </p:sp>
    </p:spTree>
    <p:extLst>
      <p:ext uri="{BB962C8B-B14F-4D97-AF65-F5344CB8AC3E}">
        <p14:creationId xmlns="" xmlns:p14="http://schemas.microsoft.com/office/powerpoint/2010/main" val="38608670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88DCCCA-D5A4-4AB6-993C-CF837C51EB1D}" type="slidenum">
              <a:rPr lang="en-US" smtClean="0"/>
              <a:pPr>
                <a:defRPr/>
              </a:pPr>
              <a:t>28</a:t>
            </a:fld>
            <a:endParaRPr lang="en-US"/>
          </a:p>
        </p:txBody>
      </p:sp>
    </p:spTree>
    <p:extLst>
      <p:ext uri="{BB962C8B-B14F-4D97-AF65-F5344CB8AC3E}">
        <p14:creationId xmlns="" xmlns:p14="http://schemas.microsoft.com/office/powerpoint/2010/main" val="23298905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88DCCCA-D5A4-4AB6-993C-CF837C51EB1D}" type="slidenum">
              <a:rPr lang="en-US" smtClean="0"/>
              <a:pPr>
                <a:defRPr/>
              </a:pPr>
              <a:t>29</a:t>
            </a:fld>
            <a:endParaRPr lang="en-US"/>
          </a:p>
        </p:txBody>
      </p:sp>
    </p:spTree>
    <p:extLst>
      <p:ext uri="{BB962C8B-B14F-4D97-AF65-F5344CB8AC3E}">
        <p14:creationId xmlns="" xmlns:p14="http://schemas.microsoft.com/office/powerpoint/2010/main" val="1236272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bwMode="auto">
          <a:noFill/>
          <a:ln>
            <a:solidFill>
              <a:srgbClr val="000000"/>
            </a:solidFill>
            <a:miter lim="800000"/>
            <a:headEnd/>
            <a:tailEnd/>
          </a:ln>
        </p:spPr>
      </p:sp>
      <p:sp>
        <p:nvSpPr>
          <p:cNvPr id="313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717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9C46709-82EC-4FF0-B850-1BB924C69F57}" type="slidenum">
              <a:rPr lang="en-US" smtClean="0">
                <a:solidFill>
                  <a:srgbClr val="000000"/>
                </a:solidFill>
              </a:rPr>
              <a:pPr>
                <a:defRPr/>
              </a:pPr>
              <a:t>30</a:t>
            </a:fld>
            <a:endParaRPr lang="en-US"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bwMode="auto">
          <a:noFill/>
          <a:ln>
            <a:miter lim="800000"/>
            <a:headEnd/>
            <a:tailEnd/>
          </a:ln>
        </p:spPr>
        <p:txBody>
          <a:bodyPr/>
          <a:lstStyle/>
          <a:p>
            <a:fld id="{E2DBF8DC-489F-4C8F-A9C4-140E9B5A0F45}" type="slidenum">
              <a:rPr lang="en-AU">
                <a:solidFill>
                  <a:srgbClr val="000000"/>
                </a:solidFill>
              </a:rPr>
              <a:pPr/>
              <a:t>3</a:t>
            </a:fld>
            <a:endParaRPr lang="en-AU">
              <a:solidFill>
                <a:srgbClr val="000000"/>
              </a:solidFill>
            </a:endParaRPr>
          </a:p>
        </p:txBody>
      </p:sp>
      <p:sp>
        <p:nvSpPr>
          <p:cNvPr id="204803" name="Rectangle 2"/>
          <p:cNvSpPr>
            <a:spLocks noGrp="1" noRot="1" noChangeAspect="1" noChangeArrowheads="1" noTextEdit="1"/>
          </p:cNvSpPr>
          <p:nvPr>
            <p:ph type="sldImg"/>
          </p:nvPr>
        </p:nvSpPr>
        <p:spPr bwMode="auto">
          <a:xfrm>
            <a:off x="1147763" y="685800"/>
            <a:ext cx="4575175" cy="3430588"/>
          </a:xfrm>
          <a:noFill/>
          <a:ln>
            <a:solidFill>
              <a:srgbClr val="000000"/>
            </a:solidFill>
            <a:miter lim="800000"/>
            <a:headEnd/>
            <a:tailEnd/>
          </a:ln>
        </p:spPr>
      </p:sp>
      <p:sp>
        <p:nvSpPr>
          <p:cNvPr id="204804" name="Rectangle 3"/>
          <p:cNvSpPr>
            <a:spLocks noGrp="1" noChangeArrowheads="1"/>
          </p:cNvSpPr>
          <p:nvPr>
            <p:ph type="body" idx="1"/>
          </p:nvPr>
        </p:nvSpPr>
        <p:spPr bwMode="auto">
          <a:xfrm>
            <a:off x="685800" y="4344988"/>
            <a:ext cx="5486400" cy="4113212"/>
          </a:xfrm>
          <a:noFill/>
        </p:spPr>
        <p:txBody>
          <a:bodyPr wrap="square" numCol="1" anchor="t" anchorCtr="0" compatLnSpc="1">
            <a:prstTxWarp prst="textNoShape">
              <a:avLst/>
            </a:prstTxWarp>
          </a:bodyPr>
          <a:lstStyle/>
          <a:p>
            <a:r>
              <a:rPr lang="en-AU" altLang="ja-JP" smtClean="0">
                <a:ea typeface="ＭＳ Ｐゴシック" pitchFamily="34" charset="-128"/>
              </a:rPr>
              <a:t>Natural land and ocean CO2 sinks removed 57% of all CO2 emitted from human activities during the 1958-2009, each sink in roughly equal proportion. During this period, the size of the natural sinks has grown almost at the same pace as the growth in emissions, although year-to-year variability is large. There is the possibility, however, that the efficiency of the natural sinks is declining, an issue currently under intense debate in the scientific community. In 2009, the CO2 sinks increased slightly in repsonse to teh end of La Nina event that perturbed the global climate system from mid 2007 until early 2009. </a:t>
            </a:r>
          </a:p>
          <a:p>
            <a:endParaRPr lang="en-AU" altLang="ja-JP" smtClean="0">
              <a:ea typeface="ＭＳ Ｐゴシック" pitchFamily="34" charset="-128"/>
            </a:endParaRPr>
          </a:p>
          <a:p>
            <a:r>
              <a:rPr lang="en-AU" altLang="ja-JP" smtClean="0">
                <a:ea typeface="ＭＳ Ｐゴシック" pitchFamily="34" charset="-128"/>
              </a:rPr>
              <a:t>The trend in the ocean sink is estimated by using an ensemble of 5 ocean-process models. The models were normalized to the observed mean land and ocean sinks for 1990-2000, estimated from a range of oceanic and atmospheric observations. Models were forced with meteorological data from the US national Centers for Environmental Prediction and atmospheric CO2 concentration. The land sink is calculated as the residual of the sum of all sources minus atmosphere+ocean sinks.</a:t>
            </a:r>
            <a:endParaRPr lang="en-AU" smtClean="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FBE9EAE-8219-42B8-B759-5D0B8AD3DC89}" type="slidenum">
              <a:rPr lang="en-US" smtClean="0">
                <a:solidFill>
                  <a:srgbClr val="000000"/>
                </a:solidFill>
              </a:rPr>
              <a:pPr/>
              <a:t>31</a:t>
            </a:fld>
            <a:endParaRPr lang="en-US" smtClean="0">
              <a:solidFill>
                <a:srgbClr val="000000"/>
              </a:solidFill>
            </a:endParaRPr>
          </a:p>
        </p:txBody>
      </p:sp>
      <p:sp>
        <p:nvSpPr>
          <p:cNvPr id="3123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2324"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101380" name="Slide Number Placeholder 3"/>
          <p:cNvSpPr>
            <a:spLocks noGrp="1"/>
          </p:cNvSpPr>
          <p:nvPr>
            <p:ph type="sldNum" sz="quarter" idx="5"/>
          </p:nvPr>
        </p:nvSpPr>
        <p:spPr>
          <a:noFill/>
        </p:spPr>
        <p:txBody>
          <a:bodyPr/>
          <a:lstStyle/>
          <a:p>
            <a:fld id="{B1E1EB6D-8AEB-49A1-8764-8F978A540CB5}" type="slidenum">
              <a:rPr lang="en-US" smtClean="0">
                <a:latin typeface="Arial" charset="0"/>
              </a:rPr>
              <a:pPr/>
              <a:t>4</a:t>
            </a:fld>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bwMode="auto">
          <a:noFill/>
          <a:ln>
            <a:solidFill>
              <a:srgbClr val="000000"/>
            </a:solidFill>
            <a:miter lim="800000"/>
            <a:headEnd/>
            <a:tailEnd/>
          </a:ln>
        </p:spPr>
      </p:sp>
      <p:sp>
        <p:nvSpPr>
          <p:cNvPr id="294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9A976CFD-A76E-4434-BA2F-DF3AEA678BCC}" type="slidenum">
              <a:rPr lang="en-US" smtClean="0">
                <a:solidFill>
                  <a:prstClr val="black"/>
                </a:solidFill>
              </a:rPr>
              <a:pPr>
                <a:defRPr/>
              </a:pPr>
              <a:t>5</a:t>
            </a:fld>
            <a:endParaRPr lang="en-US" smtClean="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108548" name="Slide Number Placeholder 3"/>
          <p:cNvSpPr>
            <a:spLocks noGrp="1"/>
          </p:cNvSpPr>
          <p:nvPr>
            <p:ph type="sldNum" sz="quarter" idx="5"/>
          </p:nvPr>
        </p:nvSpPr>
        <p:spPr>
          <a:noFill/>
        </p:spPr>
        <p:txBody>
          <a:bodyPr/>
          <a:lstStyle/>
          <a:p>
            <a:fld id="{88714FED-DB93-4980-8D8E-0752BC362D10}" type="slidenum">
              <a:rPr lang="en-US" smtClean="0">
                <a:latin typeface="Arial" charset="0"/>
              </a:rPr>
              <a:pPr/>
              <a:t>6</a:t>
            </a:fld>
            <a:endParaRPr 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686803A3-6078-4758-AB00-520A1EE7CB8B}" type="slidenum">
              <a:rPr lang="en-AU" smtClean="0">
                <a:solidFill>
                  <a:srgbClr val="000000"/>
                </a:solidFill>
              </a:rPr>
              <a:pPr/>
              <a:t>7</a:t>
            </a:fld>
            <a:endParaRPr lang="en-AU" smtClean="0">
              <a:solidFill>
                <a:srgbClr val="000000"/>
              </a:solidFill>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A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88DCCCA-D5A4-4AB6-993C-CF837C51EB1D}"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EAB12B-6933-4AA7-9F63-A33592AE4F4B}" type="slidenum">
              <a:rPr lang="en-US">
                <a:solidFill>
                  <a:prstClr val="black"/>
                </a:solidFill>
              </a:rPr>
              <a:pPr/>
              <a:t>9</a:t>
            </a:fld>
            <a:endParaRPr lang="en-US">
              <a:solidFill>
                <a:prstClr val="black"/>
              </a:solidFill>
            </a:endParaRPr>
          </a:p>
        </p:txBody>
      </p:sp>
    </p:spTree>
    <p:extLst>
      <p:ext uri="{BB962C8B-B14F-4D97-AF65-F5344CB8AC3E}">
        <p14:creationId xmlns="" xmlns:p14="http://schemas.microsoft.com/office/powerpoint/2010/main" val="647536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716463" y="5345113"/>
            <a:ext cx="4427537" cy="1512887"/>
            <a:chOff x="2971" y="3367"/>
            <a:chExt cx="2789" cy="953"/>
          </a:xfrm>
        </p:grpSpPr>
        <p:sp>
          <p:nvSpPr>
            <p:cNvPr id="5" name="Freeform 3"/>
            <p:cNvSpPr>
              <a:spLocks/>
            </p:cNvSpPr>
            <p:nvPr/>
          </p:nvSpPr>
          <p:spPr bwMode="ltGray">
            <a:xfrm>
              <a:off x="2971" y="3367"/>
              <a:ext cx="2789" cy="953"/>
            </a:xfrm>
            <a:custGeom>
              <a:avLst/>
              <a:gdLst/>
              <a:ahLst/>
              <a:cxnLst>
                <a:cxn ang="0">
                  <a:pos x="2768" y="18"/>
                </a:cxn>
                <a:cxn ang="0">
                  <a:pos x="2678" y="24"/>
                </a:cxn>
                <a:cxn ang="0">
                  <a:pos x="2613" y="102"/>
                </a:cxn>
                <a:cxn ang="0">
                  <a:pos x="2511" y="156"/>
                </a:cxn>
                <a:cxn ang="0">
                  <a:pos x="2505" y="222"/>
                </a:cxn>
                <a:cxn ang="0">
                  <a:pos x="2487" y="246"/>
                </a:cxn>
                <a:cxn ang="0">
                  <a:pos x="2469" y="252"/>
                </a:cxn>
                <a:cxn ang="0">
                  <a:pos x="2397" y="210"/>
                </a:cxn>
                <a:cxn ang="0">
                  <a:pos x="2260" y="192"/>
                </a:cxn>
                <a:cxn ang="0">
                  <a:pos x="2236" y="186"/>
                </a:cxn>
                <a:cxn ang="0">
                  <a:pos x="2218" y="192"/>
                </a:cxn>
                <a:cxn ang="0">
                  <a:pos x="2146" y="228"/>
                </a:cxn>
                <a:cxn ang="0">
                  <a:pos x="2110" y="240"/>
                </a:cxn>
                <a:cxn ang="0">
                  <a:pos x="2086" y="246"/>
                </a:cxn>
                <a:cxn ang="0">
                  <a:pos x="2074" y="258"/>
                </a:cxn>
                <a:cxn ang="0">
                  <a:pos x="2074" y="276"/>
                </a:cxn>
                <a:cxn ang="0">
                  <a:pos x="2051" y="300"/>
                </a:cxn>
                <a:cxn ang="0">
                  <a:pos x="2033" y="312"/>
                </a:cxn>
                <a:cxn ang="0">
                  <a:pos x="2021" y="324"/>
                </a:cxn>
                <a:cxn ang="0">
                  <a:pos x="2009" y="336"/>
                </a:cxn>
                <a:cxn ang="0">
                  <a:pos x="1979" y="342"/>
                </a:cxn>
                <a:cxn ang="0">
                  <a:pos x="1913" y="336"/>
                </a:cxn>
                <a:cxn ang="0">
                  <a:pos x="1877" y="330"/>
                </a:cxn>
                <a:cxn ang="0">
                  <a:pos x="1865" y="342"/>
                </a:cxn>
                <a:cxn ang="0">
                  <a:pos x="1853" y="354"/>
                </a:cxn>
                <a:cxn ang="0">
                  <a:pos x="1823" y="360"/>
                </a:cxn>
                <a:cxn ang="0">
                  <a:pos x="1764" y="342"/>
                </a:cxn>
                <a:cxn ang="0">
                  <a:pos x="1740" y="342"/>
                </a:cxn>
                <a:cxn ang="0">
                  <a:pos x="1716" y="354"/>
                </a:cxn>
                <a:cxn ang="0">
                  <a:pos x="1656" y="425"/>
                </a:cxn>
                <a:cxn ang="0">
                  <a:pos x="1614" y="569"/>
                </a:cxn>
                <a:cxn ang="0">
                  <a:pos x="1614" y="593"/>
                </a:cxn>
                <a:cxn ang="0">
                  <a:pos x="1620" y="641"/>
                </a:cxn>
                <a:cxn ang="0">
                  <a:pos x="1638" y="659"/>
                </a:cxn>
                <a:cxn ang="0">
                  <a:pos x="1632" y="671"/>
                </a:cxn>
                <a:cxn ang="0">
                  <a:pos x="1620" y="683"/>
                </a:cxn>
                <a:cxn ang="0">
                  <a:pos x="1542" y="689"/>
                </a:cxn>
                <a:cxn ang="0">
                  <a:pos x="1465" y="629"/>
                </a:cxn>
                <a:cxn ang="0">
                  <a:pos x="1333" y="587"/>
                </a:cxn>
                <a:cxn ang="0">
                  <a:pos x="1184" y="671"/>
                </a:cxn>
                <a:cxn ang="0">
                  <a:pos x="1016" y="731"/>
                </a:cxn>
                <a:cxn ang="0">
                  <a:pos x="813" y="743"/>
                </a:cxn>
                <a:cxn ang="0">
                  <a:pos x="628" y="701"/>
                </a:cxn>
                <a:cxn ang="0">
                  <a:pos x="568" y="695"/>
                </a:cxn>
                <a:cxn ang="0">
                  <a:pos x="556" y="701"/>
                </a:cxn>
                <a:cxn ang="0">
                  <a:pos x="520" y="731"/>
                </a:cxn>
                <a:cxn ang="0">
                  <a:pos x="436" y="809"/>
                </a:cxn>
                <a:cxn ang="0">
                  <a:pos x="406" y="821"/>
                </a:cxn>
                <a:cxn ang="0">
                  <a:pos x="382" y="821"/>
                </a:cxn>
                <a:cxn ang="0">
                  <a:pos x="335" y="827"/>
                </a:cxn>
                <a:cxn ang="0">
                  <a:pos x="209" y="851"/>
                </a:cxn>
                <a:cxn ang="0">
                  <a:pos x="173" y="857"/>
                </a:cxn>
                <a:cxn ang="0">
                  <a:pos x="125" y="851"/>
                </a:cxn>
                <a:cxn ang="0">
                  <a:pos x="107" y="857"/>
                </a:cxn>
                <a:cxn ang="0">
                  <a:pos x="101" y="875"/>
                </a:cxn>
                <a:cxn ang="0">
                  <a:pos x="83" y="887"/>
                </a:cxn>
                <a:cxn ang="0">
                  <a:pos x="48" y="899"/>
                </a:cxn>
                <a:cxn ang="0">
                  <a:pos x="2780" y="24"/>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w="9525">
              <a:noFill/>
              <a:prstDash val="solid"/>
              <a:round/>
              <a:headEnd/>
              <a:tailEnd/>
            </a:ln>
          </p:spPr>
          <p:txBody>
            <a:bodyPr/>
            <a:lstStyle/>
            <a:p>
              <a:pPr>
                <a:defRPr/>
              </a:pPr>
              <a:endParaRPr lang="en-US"/>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grpSp>
      <p:sp>
        <p:nvSpPr>
          <p:cNvPr id="46098"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en-US"/>
              <a:t>Click to edit Master title style</a:t>
            </a:r>
          </a:p>
        </p:txBody>
      </p:sp>
      <p:sp>
        <p:nvSpPr>
          <p:cNvPr id="46099"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a:defRPr/>
            </a:lvl1pPr>
          </a:lstStyle>
          <a:p>
            <a:pPr>
              <a:defRPr/>
            </a:pPr>
            <a:endParaRPr lang="en-US"/>
          </a:p>
        </p:txBody>
      </p:sp>
      <p:sp>
        <p:nvSpPr>
          <p:cNvPr id="21" name="Rectangle 21"/>
          <p:cNvSpPr>
            <a:spLocks noGrp="1" noChangeArrowheads="1"/>
          </p:cNvSpPr>
          <p:nvPr>
            <p:ph type="ftr" sz="quarter" idx="11"/>
          </p:nvPr>
        </p:nvSpPr>
        <p:spPr/>
        <p:txBody>
          <a:bodyPr/>
          <a:lstStyle>
            <a:lvl1pPr>
              <a:defRPr/>
            </a:lvl1pPr>
          </a:lstStyle>
          <a:p>
            <a:pPr>
              <a:defRPr/>
            </a:pPr>
            <a:endParaRPr lang="en-US"/>
          </a:p>
        </p:txBody>
      </p:sp>
      <p:sp>
        <p:nvSpPr>
          <p:cNvPr id="22" name="Rectangle 22"/>
          <p:cNvSpPr>
            <a:spLocks noGrp="1" noChangeArrowheads="1"/>
          </p:cNvSpPr>
          <p:nvPr>
            <p:ph type="sldNum" sz="quarter" idx="12"/>
          </p:nvPr>
        </p:nvSpPr>
        <p:spPr/>
        <p:txBody>
          <a:bodyPr/>
          <a:lstStyle>
            <a:lvl1pPr>
              <a:defRPr/>
            </a:lvl1pPr>
          </a:lstStyle>
          <a:p>
            <a:pPr>
              <a:defRPr/>
            </a:pPr>
            <a:fld id="{9A2C0398-59D3-43D2-B433-65810C802A0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A4C149CE-2F30-4443-B0F4-68D812D62F4D}"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sz="2800"/>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sz="2800"/>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sz="2800"/>
            </a:lvl1pPr>
          </a:lstStyle>
          <a:p>
            <a:pPr>
              <a:defRPr/>
            </a:pPr>
            <a:fld id="{4A947727-4FC8-4D53-8D35-DB8944E5C912}"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sz="2800"/>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sz="2800"/>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sz="2800"/>
            </a:lvl1pPr>
          </a:lstStyle>
          <a:p>
            <a:pPr>
              <a:defRPr/>
            </a:pPr>
            <a:fld id="{1C275F80-F696-4274-B9C8-4EAB38838A70}" type="slidenum">
              <a:rPr lang="en-US"/>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sz="2800"/>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sz="2800"/>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sz="2800"/>
            </a:lvl1pPr>
          </a:lstStyle>
          <a:p>
            <a:pPr>
              <a:defRPr/>
            </a:pPr>
            <a:fld id="{0476BCE0-22F9-4067-91F4-0157B496A02F}"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sz="2800"/>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sz="2800"/>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sz="2800"/>
            </a:lvl1pPr>
          </a:lstStyle>
          <a:p>
            <a:pPr>
              <a:defRPr/>
            </a:pPr>
            <a:fld id="{E258C5AB-3999-489A-B282-9E5533360DC6}"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sz="2800"/>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sz="2800"/>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z="2800"/>
            </a:lvl1pPr>
          </a:lstStyle>
          <a:p>
            <a:pPr>
              <a:defRPr/>
            </a:pPr>
            <a:fld id="{6C5CC3D8-4F1A-4B90-AECA-2B8F2966DF5B}"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228600"/>
            <a:ext cx="220980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28600"/>
            <a:ext cx="647700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sz="2800"/>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sz="2800"/>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z="2800"/>
            </a:lvl1pPr>
          </a:lstStyle>
          <a:p>
            <a:pPr>
              <a:defRPr/>
            </a:pPr>
            <a:fld id="{C9CE7E52-1C96-467F-9704-ECB77096A4E0}"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371600"/>
            <a:ext cx="43434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371600"/>
            <a:ext cx="43434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sz="2800"/>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sz="2800"/>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sz="2800"/>
            </a:lvl1pPr>
          </a:lstStyle>
          <a:p>
            <a:pPr>
              <a:defRPr/>
            </a:pPr>
            <a:fld id="{DB9E5BA3-C203-4160-8BA8-1414CE484747}" type="slidenum">
              <a:rPr lang="en-US"/>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73410"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273411"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quarter" idx="10"/>
          </p:nvPr>
        </p:nvSpPr>
        <p:spPr>
          <a:xfrm>
            <a:off x="304800" y="6245225"/>
            <a:ext cx="2286000" cy="476250"/>
          </a:xfrm>
        </p:spPr>
        <p:txBody>
          <a:bodyPr/>
          <a:lstStyle>
            <a:lvl1pPr>
              <a:defRPr sz="1400" b="0"/>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1B8298-012C-4D09-997C-84D5CDEFBFB2}"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51875F9F-4A55-4855-99FF-D86355AC9225}"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1D9551B-10B4-4186-B2A9-BC9D2FAD102A}" type="datetimeFigureOut">
              <a:rPr lang="en-US">
                <a:solidFill>
                  <a:prstClr val="black">
                    <a:tint val="75000"/>
                  </a:prstClr>
                </a:solidFill>
              </a:rPr>
              <a:pPr>
                <a:defRPr/>
              </a:pPr>
              <a:t>5/17/2011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B59BB8-5604-4883-B562-F992B30323F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1D86318-4D9C-4AB0-8949-AB4802630E9D}" type="datetimeFigureOut">
              <a:rPr lang="en-US">
                <a:solidFill>
                  <a:prstClr val="black">
                    <a:tint val="75000"/>
                  </a:prstClr>
                </a:solidFill>
              </a:rPr>
              <a:pPr>
                <a:defRPr/>
              </a:pPr>
              <a:t>5/17/2011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3EAE474-9AD3-4422-B22D-C32FD441FEF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FF4DDCAD-406A-4AB0-AE52-AB0DAA3FD99C}"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6DCF4A7-F2D3-4493-B6AA-8CBE579EB596}" type="datetimeFigureOut">
              <a:rPr lang="en-US">
                <a:solidFill>
                  <a:prstClr val="black">
                    <a:tint val="75000"/>
                  </a:prstClr>
                </a:solidFill>
              </a:rPr>
              <a:pPr>
                <a:defRPr/>
              </a:pPr>
              <a:t>5/17/2011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E3E8F7D-02F5-4773-B15D-4E121F01A6C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E59D40F-5D8F-41B5-9C50-3BE6896D22AF}" type="datetimeFigureOut">
              <a:rPr lang="en-US">
                <a:solidFill>
                  <a:prstClr val="black">
                    <a:tint val="75000"/>
                  </a:prstClr>
                </a:solidFill>
              </a:rPr>
              <a:pPr>
                <a:defRPr/>
              </a:pPr>
              <a:t>5/17/2011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11E8D67-828F-4AD7-8E1A-150DCC8BAAA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0B859DD-9FA1-4794-B760-3C9DEAA7F949}" type="datetimeFigureOut">
              <a:rPr lang="en-US">
                <a:solidFill>
                  <a:prstClr val="black">
                    <a:tint val="75000"/>
                  </a:prstClr>
                </a:solidFill>
              </a:rPr>
              <a:pPr>
                <a:defRPr/>
              </a:pPr>
              <a:t>5/17/2011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42360A1-7F04-4979-B1E7-C2D11B61E7D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067F232-355E-4617-876C-3DE03CEC6A71}" type="datetimeFigureOut">
              <a:rPr lang="en-US">
                <a:solidFill>
                  <a:prstClr val="black">
                    <a:tint val="75000"/>
                  </a:prstClr>
                </a:solidFill>
              </a:rPr>
              <a:pPr>
                <a:defRPr/>
              </a:pPr>
              <a:t>5/17/2011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240C8D6-7B19-469D-A0D9-46C2FF6F1A3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CAE9CB2-68A2-40A9-AAD0-EB52F447BD37}" type="datetimeFigureOut">
              <a:rPr lang="en-US">
                <a:solidFill>
                  <a:prstClr val="black">
                    <a:tint val="75000"/>
                  </a:prstClr>
                </a:solidFill>
              </a:rPr>
              <a:pPr>
                <a:defRPr/>
              </a:pPr>
              <a:t>5/17/2011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3F53F66-5929-4EAE-B049-83DA4C48882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540B81E-5FB8-438C-B113-6E8A51972336}" type="datetimeFigureOut">
              <a:rPr lang="en-US">
                <a:solidFill>
                  <a:prstClr val="black">
                    <a:tint val="75000"/>
                  </a:prstClr>
                </a:solidFill>
              </a:rPr>
              <a:pPr>
                <a:defRPr/>
              </a:pPr>
              <a:t>5/17/2011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7A4C567-B593-4A2E-B94A-C7D5F886EDE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F7E38FA-B631-456E-91FB-31E0962B5C82}" type="datetimeFigureOut">
              <a:rPr lang="en-US">
                <a:solidFill>
                  <a:prstClr val="black">
                    <a:tint val="75000"/>
                  </a:prstClr>
                </a:solidFill>
              </a:rPr>
              <a:pPr>
                <a:defRPr/>
              </a:pPr>
              <a:t>5/17/2011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CFAAB6D-4BC9-4959-BFDD-83B0715D01E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32058A9-64F5-4FD7-9AAA-410D7DA73424}" type="datetimeFigureOut">
              <a:rPr lang="en-US">
                <a:solidFill>
                  <a:prstClr val="black">
                    <a:tint val="75000"/>
                  </a:prstClr>
                </a:solidFill>
              </a:rPr>
              <a:pPr>
                <a:defRPr/>
              </a:pPr>
              <a:t>5/17/2011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BDA50FF-934D-49EF-B1CA-E3278806CB2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945DFA8-FA9A-40FC-AB01-9BA04074B729}" type="datetimeFigureOut">
              <a:rPr lang="en-US">
                <a:solidFill>
                  <a:prstClr val="black">
                    <a:tint val="75000"/>
                  </a:prstClr>
                </a:solidFill>
              </a:rPr>
              <a:pPr>
                <a:defRPr/>
              </a:pPr>
              <a:t>5/17/2011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3A64B6-3FDD-4E3E-B6D8-E5BB5B4AA90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DF81C57-4EE6-4634-B137-5E2E605EDC76}" type="datetimeFigureOut">
              <a:rPr lang="en-US">
                <a:solidFill>
                  <a:prstClr val="black">
                    <a:tint val="75000"/>
                  </a:prstClr>
                </a:solidFill>
              </a:rPr>
              <a:pPr>
                <a:defRPr/>
              </a:pPr>
              <a:t>5/17/2011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6815155-C2F1-4FF1-883D-62270E00E0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627851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9"/>
          <p:cNvSpPr>
            <a:spLocks noGrp="1" noChangeArrowheads="1"/>
          </p:cNvSpPr>
          <p:nvPr>
            <p:ph type="dt" sz="half" idx="10"/>
          </p:nvPr>
        </p:nvSpPr>
        <p:spPr>
          <a:ln/>
        </p:spPr>
        <p:txBody>
          <a:bodyPr/>
          <a:lstStyle>
            <a:lvl1pPr>
              <a:defRPr/>
            </a:lvl1pPr>
          </a:lstStyle>
          <a:p>
            <a:pPr>
              <a:defRPr/>
            </a:pPr>
            <a:endParaRPr lang="en-US"/>
          </a:p>
        </p:txBody>
      </p:sp>
      <p:sp>
        <p:nvSpPr>
          <p:cNvPr id="7" name="Rectangle 20"/>
          <p:cNvSpPr>
            <a:spLocks noGrp="1" noChangeArrowheads="1"/>
          </p:cNvSpPr>
          <p:nvPr>
            <p:ph type="ftr" sz="quarter" idx="11"/>
          </p:nvPr>
        </p:nvSpPr>
        <p:spPr>
          <a:ln/>
        </p:spPr>
        <p:txBody>
          <a:bodyPr/>
          <a:lstStyle>
            <a:lvl1pPr>
              <a:defRPr/>
            </a:lvl1pPr>
          </a:lstStyle>
          <a:p>
            <a:pPr>
              <a:defRPr/>
            </a:pPr>
            <a:endParaRPr lang="en-US"/>
          </a:p>
        </p:txBody>
      </p:sp>
      <p:sp>
        <p:nvSpPr>
          <p:cNvPr id="8" name="Rectangle 21"/>
          <p:cNvSpPr>
            <a:spLocks noGrp="1" noChangeArrowheads="1"/>
          </p:cNvSpPr>
          <p:nvPr>
            <p:ph type="sldNum" sz="quarter" idx="12"/>
          </p:nvPr>
        </p:nvSpPr>
        <p:spPr>
          <a:ln/>
        </p:spPr>
        <p:txBody>
          <a:bodyPr/>
          <a:lstStyle>
            <a:lvl1pPr>
              <a:defRPr/>
            </a:lvl1pPr>
          </a:lstStyle>
          <a:p>
            <a:pPr>
              <a:defRPr/>
            </a:pPr>
            <a:fld id="{8133BF7F-56EC-4ABC-871B-21A64DC12D25}"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a:solidFill>
            <a:schemeClr val="tx1">
              <a:lumMod val="75000"/>
              <a:lumOff val="25000"/>
            </a:schemeClr>
          </a:solidFill>
        </p:spPr>
        <p:txBody>
          <a:bodyPr/>
          <a:lstStyle>
            <a:lvl1pPr>
              <a:defRPr b="1">
                <a:solidFill>
                  <a:schemeClr val="bg1"/>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b="1">
                <a:solidFill>
                  <a:schemeClr val="tx1">
                    <a:lumMod val="75000"/>
                    <a:lumOff val="25000"/>
                  </a:schemeClr>
                </a:solidFill>
                <a:effectLst>
                  <a:outerShdw blurRad="38100" dist="38100" dir="2700000" algn="tl">
                    <a:srgbClr val="000000">
                      <a:alpha val="43137"/>
                    </a:srgbClr>
                  </a:outerShdw>
                </a:effectLst>
              </a:defRPr>
            </a:lvl1pPr>
            <a:lvl2pPr>
              <a:defRPr b="1">
                <a:solidFill>
                  <a:schemeClr val="tx1">
                    <a:lumMod val="75000"/>
                    <a:lumOff val="25000"/>
                  </a:schemeClr>
                </a:solidFill>
                <a:effectLst>
                  <a:outerShdw blurRad="38100" dist="38100" dir="2700000" algn="tl">
                    <a:srgbClr val="000000">
                      <a:alpha val="43137"/>
                    </a:srgbClr>
                  </a:outerShdw>
                </a:effectLst>
              </a:defRPr>
            </a:lvl2pPr>
            <a:lvl3pPr>
              <a:defRPr b="1">
                <a:solidFill>
                  <a:schemeClr val="tx1">
                    <a:lumMod val="75000"/>
                    <a:lumOff val="25000"/>
                  </a:schemeClr>
                </a:solidFill>
                <a:effectLst>
                  <a:outerShdw blurRad="38100" dist="38100" dir="2700000" algn="tl">
                    <a:srgbClr val="000000">
                      <a:alpha val="43137"/>
                    </a:srgbClr>
                  </a:outerShdw>
                </a:effectLst>
              </a:defRPr>
            </a:lvl3pPr>
            <a:lvl4pPr>
              <a:defRPr b="1">
                <a:solidFill>
                  <a:schemeClr val="tx1">
                    <a:lumMod val="75000"/>
                    <a:lumOff val="25000"/>
                  </a:schemeClr>
                </a:solidFill>
                <a:effectLst>
                  <a:outerShdw blurRad="38100" dist="38100" dir="2700000" algn="tl">
                    <a:srgbClr val="000000">
                      <a:alpha val="43137"/>
                    </a:srgbClr>
                  </a:outerShdw>
                </a:effectLst>
              </a:defRPr>
            </a:lvl4pPr>
            <a:lvl5pPr>
              <a:defRPr b="1">
                <a:solidFill>
                  <a:schemeClr val="tx1">
                    <a:lumMod val="75000"/>
                    <a:lumOff val="25000"/>
                  </a:schemeClr>
                </a:solidFill>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74999DE-C7EC-47C5-BAFB-C3CB3884449B}" type="datetimeFigureOut">
              <a:rPr lang="en-US">
                <a:solidFill>
                  <a:prstClr val="black">
                    <a:tint val="75000"/>
                  </a:prstClr>
                </a:solidFill>
              </a:rPr>
              <a:pPr>
                <a:defRPr/>
              </a:pPr>
              <a:t>5/17/2011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790D7CC-D24F-4209-B756-A67DD34B4CC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35286075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09978A1-8A1D-4999-A584-F297E1527A69}" type="datetimeFigureOut">
              <a:rPr lang="en-US">
                <a:solidFill>
                  <a:prstClr val="black">
                    <a:tint val="75000"/>
                  </a:prstClr>
                </a:solidFill>
              </a:rPr>
              <a:pPr>
                <a:defRPr/>
              </a:pPr>
              <a:t>5/17/2011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C56B00F-96E8-4D09-B617-2B3E70267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262162884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lumMod val="75000"/>
              <a:lumOff val="25000"/>
            </a:schemeClr>
          </a:solidFill>
        </p:spPr>
        <p:txBody>
          <a:bodyPr/>
          <a:lstStyle>
            <a:lvl1pPr>
              <a:defRPr b="1">
                <a:solidFill>
                  <a:schemeClr val="bg1"/>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0" y="609600"/>
            <a:ext cx="4495800" cy="6248400"/>
          </a:xfrm>
        </p:spPr>
        <p:txBody>
          <a:bodyPr/>
          <a:lstStyle>
            <a:lvl1pPr>
              <a:defRPr sz="2800" b="1">
                <a:solidFill>
                  <a:schemeClr val="tx1">
                    <a:lumMod val="75000"/>
                    <a:lumOff val="25000"/>
                  </a:schemeClr>
                </a:solidFill>
                <a:effectLst>
                  <a:outerShdw blurRad="38100" dist="38100" dir="2700000" algn="tl">
                    <a:srgbClr val="000000">
                      <a:alpha val="43137"/>
                    </a:srgbClr>
                  </a:outerShdw>
                </a:effectLst>
              </a:defRPr>
            </a:lvl1pPr>
            <a:lvl2pPr>
              <a:defRPr sz="2400" b="1">
                <a:solidFill>
                  <a:schemeClr val="tx1">
                    <a:lumMod val="75000"/>
                    <a:lumOff val="25000"/>
                  </a:schemeClr>
                </a:solidFill>
                <a:effectLst>
                  <a:outerShdw blurRad="38100" dist="38100" dir="2700000" algn="tl">
                    <a:srgbClr val="000000">
                      <a:alpha val="43137"/>
                    </a:srgbClr>
                  </a:outerShdw>
                </a:effectLst>
              </a:defRPr>
            </a:lvl2pPr>
            <a:lvl3pPr>
              <a:defRPr sz="2000" b="1">
                <a:solidFill>
                  <a:schemeClr val="tx1">
                    <a:lumMod val="75000"/>
                    <a:lumOff val="25000"/>
                  </a:schemeClr>
                </a:solidFill>
                <a:effectLst>
                  <a:outerShdw blurRad="38100" dist="38100" dir="2700000" algn="tl">
                    <a:srgbClr val="000000">
                      <a:alpha val="43137"/>
                    </a:srgbClr>
                  </a:outerShdw>
                </a:effectLst>
              </a:defRPr>
            </a:lvl3pPr>
            <a:lvl4pPr>
              <a:defRPr sz="1800" b="1">
                <a:solidFill>
                  <a:schemeClr val="tx1">
                    <a:lumMod val="75000"/>
                    <a:lumOff val="25000"/>
                  </a:schemeClr>
                </a:solidFill>
                <a:effectLst>
                  <a:outerShdw blurRad="38100" dist="38100" dir="2700000" algn="tl">
                    <a:srgbClr val="000000">
                      <a:alpha val="43137"/>
                    </a:srgbClr>
                  </a:outerShdw>
                </a:effectLst>
              </a:defRPr>
            </a:lvl4pPr>
            <a:lvl5pPr>
              <a:defRPr sz="1800" b="1">
                <a:solidFill>
                  <a:schemeClr val="tx1">
                    <a:lumMod val="75000"/>
                    <a:lumOff val="25000"/>
                  </a:schemeClr>
                </a:solidFill>
                <a:effectLst>
                  <a:outerShdw blurRad="38100" dist="38100" dir="2700000" algn="tl">
                    <a:srgbClr val="000000">
                      <a:alpha val="43137"/>
                    </a:srgbClr>
                  </a:outerShdw>
                </a:effectLs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495800" y="609600"/>
            <a:ext cx="4648200" cy="6248400"/>
          </a:xfrm>
        </p:spPr>
        <p:txBody>
          <a:bodyPr/>
          <a:lstStyle>
            <a:lvl1pPr>
              <a:defRPr sz="2800" b="1">
                <a:solidFill>
                  <a:schemeClr val="tx1">
                    <a:lumMod val="75000"/>
                    <a:lumOff val="25000"/>
                  </a:schemeClr>
                </a:solidFill>
                <a:effectLst>
                  <a:outerShdw blurRad="38100" dist="38100" dir="2700000" algn="tl">
                    <a:srgbClr val="000000">
                      <a:alpha val="43137"/>
                    </a:srgbClr>
                  </a:outerShdw>
                </a:effectLst>
              </a:defRPr>
            </a:lvl1pPr>
            <a:lvl2pPr>
              <a:defRPr sz="2400" b="1">
                <a:solidFill>
                  <a:schemeClr val="tx1">
                    <a:lumMod val="75000"/>
                    <a:lumOff val="25000"/>
                  </a:schemeClr>
                </a:solidFill>
                <a:effectLst>
                  <a:outerShdw blurRad="38100" dist="38100" dir="2700000" algn="tl">
                    <a:srgbClr val="000000">
                      <a:alpha val="43137"/>
                    </a:srgbClr>
                  </a:outerShdw>
                </a:effectLst>
              </a:defRPr>
            </a:lvl2pPr>
            <a:lvl3pPr>
              <a:defRPr sz="2000" b="1">
                <a:solidFill>
                  <a:schemeClr val="tx1">
                    <a:lumMod val="75000"/>
                    <a:lumOff val="25000"/>
                  </a:schemeClr>
                </a:solidFill>
                <a:effectLst>
                  <a:outerShdw blurRad="38100" dist="38100" dir="2700000" algn="tl">
                    <a:srgbClr val="000000">
                      <a:alpha val="43137"/>
                    </a:srgbClr>
                  </a:outerShdw>
                </a:effectLst>
              </a:defRPr>
            </a:lvl3pPr>
            <a:lvl4pPr>
              <a:defRPr sz="1800" b="1">
                <a:solidFill>
                  <a:schemeClr val="tx1">
                    <a:lumMod val="75000"/>
                    <a:lumOff val="25000"/>
                  </a:schemeClr>
                </a:solidFill>
                <a:effectLst>
                  <a:outerShdw blurRad="38100" dist="38100" dir="2700000" algn="tl">
                    <a:srgbClr val="000000">
                      <a:alpha val="43137"/>
                    </a:srgbClr>
                  </a:outerShdw>
                </a:effectLst>
              </a:defRPr>
            </a:lvl4pPr>
            <a:lvl5pPr>
              <a:defRPr sz="1800" b="1">
                <a:solidFill>
                  <a:schemeClr val="tx1">
                    <a:lumMod val="75000"/>
                    <a:lumOff val="25000"/>
                  </a:schemeClr>
                </a:solidFill>
                <a:effectLst>
                  <a:outerShdw blurRad="38100" dist="38100" dir="2700000" algn="tl">
                    <a:srgbClr val="000000">
                      <a:alpha val="43137"/>
                    </a:srgbClr>
                  </a:outerShdw>
                </a:effectLs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491BF7FC-A72C-4E74-84BC-D5B05A9D93D9}" type="datetimeFigureOut">
              <a:rPr lang="en-US">
                <a:solidFill>
                  <a:prstClr val="black">
                    <a:tint val="75000"/>
                  </a:prstClr>
                </a:solidFill>
              </a:rPr>
              <a:pPr>
                <a:defRPr/>
              </a:pPr>
              <a:t>5/17/2011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29BAFAE-469F-423D-A136-167F2E4A6C6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386860012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750D6ED-0A64-4038-AFB0-229B0FAE8BE7}" type="datetimeFigureOut">
              <a:rPr lang="en-US">
                <a:solidFill>
                  <a:prstClr val="black">
                    <a:tint val="75000"/>
                  </a:prstClr>
                </a:solidFill>
              </a:rPr>
              <a:pPr>
                <a:defRPr/>
              </a:pPr>
              <a:t>5/17/2011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E479193-06E5-4EFF-9244-3EB40948A8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368023137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FEC9E32-F7B4-40CE-8795-83E5F5E7B8C2}" type="datetimeFigureOut">
              <a:rPr lang="en-US">
                <a:solidFill>
                  <a:prstClr val="black">
                    <a:tint val="75000"/>
                  </a:prstClr>
                </a:solidFill>
              </a:rPr>
              <a:pPr>
                <a:defRPr/>
              </a:pPr>
              <a:t>5/17/2011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D2390CF-C049-4ED8-8F00-DB28EC74647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10382587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E4076D5-2158-4ECE-B853-4202D7218447}" type="datetimeFigureOut">
              <a:rPr lang="en-US">
                <a:solidFill>
                  <a:prstClr val="black">
                    <a:tint val="75000"/>
                  </a:prstClr>
                </a:solidFill>
              </a:rPr>
              <a:pPr>
                <a:defRPr/>
              </a:pPr>
              <a:t>5/17/2011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416B991-4EC7-4403-94B9-3E604D93B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46401745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A122274-745F-40FB-8247-B7518E014B9F}" type="datetimeFigureOut">
              <a:rPr lang="en-US">
                <a:solidFill>
                  <a:prstClr val="black">
                    <a:tint val="75000"/>
                  </a:prstClr>
                </a:solidFill>
              </a:rPr>
              <a:pPr>
                <a:defRPr/>
              </a:pPr>
              <a:t>5/17/2011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165302-ADC0-4EAE-937E-46D3EFFC140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14401873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11DB128-2C52-4032-B230-C5156B03C667}" type="datetimeFigureOut">
              <a:rPr lang="en-US">
                <a:solidFill>
                  <a:prstClr val="black">
                    <a:tint val="75000"/>
                  </a:prstClr>
                </a:solidFill>
              </a:rPr>
              <a:pPr>
                <a:defRPr/>
              </a:pPr>
              <a:t>5/17/2011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D0EB625-29F3-474B-B296-5EC7DDCD90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25476501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D236144-DEB9-4F62-88B9-42AA168EE86C}" type="datetimeFigureOut">
              <a:rPr lang="en-US">
                <a:solidFill>
                  <a:prstClr val="black">
                    <a:tint val="75000"/>
                  </a:prstClr>
                </a:solidFill>
              </a:rPr>
              <a:pPr>
                <a:defRPr/>
              </a:pPr>
              <a:t>5/17/2011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22B354-B0A8-43E8-8465-6F12C23F69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36074514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27C2B5-F567-4AA0-85E9-88B286BA9601}" type="datetimeFigureOut">
              <a:rPr lang="en-US">
                <a:solidFill>
                  <a:prstClr val="black">
                    <a:tint val="75000"/>
                  </a:prstClr>
                </a:solidFill>
              </a:rPr>
              <a:pPr>
                <a:defRPr/>
              </a:pPr>
              <a:t>5/17/2011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25A242-B35F-402B-95A6-92C02220EB3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2082657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A2F7D1D-CD8F-45E2-8A20-8DEBA105E9CB}" type="datetimeFigureOut">
              <a:rPr lang="en-US"/>
              <a:pPr>
                <a:defRPr/>
              </a:pPr>
              <a:t>5/17/2011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B8205A7-759D-4F9D-9B58-56DBE84DC8F7}"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D6E5061-95E4-4983-8661-17E8C61C7B35}" type="datetimeFigureOut">
              <a:rPr lang="en-US">
                <a:solidFill>
                  <a:prstClr val="black">
                    <a:tint val="75000"/>
                  </a:prstClr>
                </a:solidFill>
              </a:rPr>
              <a:pPr>
                <a:defRPr/>
              </a:pPr>
              <a:t>5/17/2011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897346-89D4-4CB8-9BAC-B0FEA3DFCD3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39945643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96B952B-B3D1-47CB-BDCF-914883C4ABEC}" type="datetimeFigureOut">
              <a:rPr lang="en-US">
                <a:solidFill>
                  <a:prstClr val="black">
                    <a:tint val="75000"/>
                  </a:prstClr>
                </a:solidFill>
              </a:rPr>
              <a:pPr>
                <a:defRPr/>
              </a:pPr>
              <a:t>5/17/2011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962D1BB-254F-4D78-BCB5-58E9F1B7A5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346649516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5BC3A12-75F6-4259-B09C-B23B25E836E8}" type="datetimeFigureOut">
              <a:rPr lang="en-US">
                <a:solidFill>
                  <a:prstClr val="black">
                    <a:tint val="75000"/>
                  </a:prstClr>
                </a:solidFill>
              </a:rPr>
              <a:pPr>
                <a:defRPr/>
              </a:pPr>
              <a:t>5/17/2011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AF5F0D4-C8BD-4166-9AF7-2E35F584CF5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179055802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C915CDB-3DBB-4551-8A6A-3FB30E5C632E}" type="datetimeFigureOut">
              <a:rPr lang="en-US">
                <a:solidFill>
                  <a:prstClr val="black">
                    <a:tint val="75000"/>
                  </a:prstClr>
                </a:solidFill>
              </a:rPr>
              <a:pPr>
                <a:defRPr/>
              </a:pPr>
              <a:t>5/17/2011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2D43F2F-BEF4-4C3B-A786-DE2B79944E9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28044305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DE0C048-BAC4-4A90-886E-17EAA83755FD}" type="datetimeFigureOut">
              <a:rPr lang="en-US">
                <a:solidFill>
                  <a:prstClr val="black">
                    <a:tint val="75000"/>
                  </a:prstClr>
                </a:solidFill>
              </a:rPr>
              <a:pPr>
                <a:defRPr/>
              </a:pPr>
              <a:t>5/17/2011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093ECD5-9148-4C09-B9F2-B9A9F41D541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29691269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BF64417-0C4D-40B0-921F-A15CC257AFC3}" type="datetimeFigureOut">
              <a:rPr lang="en-US">
                <a:solidFill>
                  <a:prstClr val="black">
                    <a:tint val="75000"/>
                  </a:prstClr>
                </a:solidFill>
              </a:rPr>
              <a:pPr>
                <a:defRPr/>
              </a:pPr>
              <a:t>5/17/2011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CC09E35-388A-42C4-B842-3E4D22BD617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10779076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A7EE14C-F122-427C-80E5-0A57BD08B19D}" type="datetimeFigureOut">
              <a:rPr lang="en-US">
                <a:solidFill>
                  <a:prstClr val="black">
                    <a:tint val="75000"/>
                  </a:prstClr>
                </a:solidFill>
              </a:rPr>
              <a:pPr>
                <a:defRPr/>
              </a:pPr>
              <a:t>5/17/2011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C3B184E-8186-4294-A60F-9E0DEE7ECF6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196588807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EBBA0EB-2B95-4B2B-8F28-D63A5AFB2BAE}" type="datetimeFigureOut">
              <a:rPr lang="en-US">
                <a:solidFill>
                  <a:prstClr val="black">
                    <a:tint val="75000"/>
                  </a:prstClr>
                </a:solidFill>
              </a:rPr>
              <a:pPr>
                <a:defRPr/>
              </a:pPr>
              <a:t>5/17/2011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ED2D217-94A8-494C-AF4A-A126F2AFDB5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10493082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A5EAC97-168B-41A7-B9F8-9D6E4230554D}" type="datetimeFigureOut">
              <a:rPr lang="en-US">
                <a:solidFill>
                  <a:prstClr val="black">
                    <a:tint val="75000"/>
                  </a:prstClr>
                </a:solidFill>
              </a:rPr>
              <a:pPr>
                <a:defRPr/>
              </a:pPr>
              <a:t>5/17/2011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7C223E-A1A8-43F5-8DC7-099D8043E1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29139491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199099-2C3F-446F-B51C-EB21B51F5D6B}" type="datetimeFigureOut">
              <a:rPr lang="en-US">
                <a:solidFill>
                  <a:prstClr val="black">
                    <a:tint val="75000"/>
                  </a:prstClr>
                </a:solidFill>
              </a:rPr>
              <a:pPr>
                <a:defRPr/>
              </a:pPr>
              <a:t>5/17/2011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4742E69-3464-47AC-85C5-9ABE7DF642A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3415814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F13A88B-F077-496C-A099-B1371B2BBE8D}" type="datetimeFigureOut">
              <a:rPr lang="en-US"/>
              <a:pPr>
                <a:defRPr/>
              </a:pPr>
              <a:t>5/17/2011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D1EC8D-780E-4C9E-A807-F2A7E1D00CF6}"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5E6F0A-EACC-4FD2-9D3A-30FAECAC494A}" type="datetimeFigureOut">
              <a:rPr lang="en-US">
                <a:solidFill>
                  <a:prstClr val="black">
                    <a:tint val="75000"/>
                  </a:prstClr>
                </a:solidFill>
              </a:rPr>
              <a:pPr>
                <a:defRPr/>
              </a:pPr>
              <a:t>5/17/2011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3DF3BE1-D5B8-421E-939E-2835E1F77A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9507445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44A844-C7EC-47B2-BAFE-46869CBEA4E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D49808-7664-4204-A8C0-431F20C056C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1D309A-3C96-4DA8-925A-43BF53AF293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E15E16-FECC-4D01-B0CD-96B292DC08B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C7CD80-F861-473B-AE05-5DB97CB5F16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B4B7FD6-EE65-41A3-BA6D-6D4DDF5943A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1CCA99B-92BB-49CD-ACDB-C4F2E77A0E7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B65C41-FE49-4AD3-A1C5-FB8C71A7025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1808C0-AF97-4A73-8298-8C1AE45619E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687E4A2-9C83-4FA5-A50C-CC27D4B29E03}" type="datetimeFigureOut">
              <a:rPr lang="en-US"/>
              <a:pPr>
                <a:defRPr/>
              </a:pPr>
              <a:t>5/17/2011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746CA1-F026-4246-BA00-ED4A1E589118}"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96D1C7-60B6-408E-8C0F-5A7A870E05C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D0F36A-B9E5-407B-A179-7E666E55435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fld id="{31391A41-EE88-4CD2-953B-FFA04E73A392}" type="datetimeFigureOut">
              <a:rPr lang="en-US"/>
              <a:pPr>
                <a:defRPr/>
              </a:pPr>
              <a:t>5/17/2011</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fld id="{44CDC4B6-A409-4A8F-A249-32B2159624B0}" type="slidenum">
              <a:rPr lang="en-US"/>
              <a:pPr>
                <a:defRPr/>
              </a:pPr>
              <a:t>‹#›</a:t>
            </a:fld>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fld id="{92FFFDAA-BC62-42F0-94ED-AB577A3CFD56}" type="datetimeFigureOut">
              <a:rPr lang="en-US"/>
              <a:pPr>
                <a:defRPr/>
              </a:pPr>
              <a:t>5/17/2011</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fld id="{0B368E20-D4BE-43F3-A4B2-865B86617640}" type="slidenum">
              <a:rPr lang="en-US"/>
              <a:pPr>
                <a:defRPr/>
              </a:pPr>
              <a:t>‹#›</a:t>
            </a:fld>
            <a:endParaRPr 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fld id="{5ABECA5C-A4DC-4F28-8472-BF819FB71B48}" type="datetimeFigureOut">
              <a:rPr lang="en-US"/>
              <a:pPr>
                <a:defRPr/>
              </a:pPr>
              <a:t>5/17/2011</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fld id="{F93AAE8F-D95C-4F9E-8412-AA38A9AFD935}" type="slidenum">
              <a:rPr lang="en-US"/>
              <a:pPr>
                <a:defRPr/>
              </a:pPr>
              <a:t>‹#›</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fld id="{0AFFCF2D-E29D-4AF5-B3A0-0DF87014A182}" type="datetimeFigureOut">
              <a:rPr lang="en-US"/>
              <a:pPr>
                <a:defRPr/>
              </a:pPr>
              <a:t>5/17/2011</a:t>
            </a:fld>
            <a:endParaRPr 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endParaRPr lang="en-US"/>
          </a:p>
        </p:txBody>
      </p:sp>
      <p:sp>
        <p:nvSpPr>
          <p:cNvPr id="7"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fld id="{8830AA8A-8EDE-44CA-9828-14540905862A}" type="slidenum">
              <a:rPr lang="en-US"/>
              <a:pPr>
                <a:defRPr/>
              </a:pPr>
              <a:t>‹#›</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fld id="{C451B946-1DE7-4103-A895-4DCB1CF1B725}" type="datetimeFigureOut">
              <a:rPr lang="en-US"/>
              <a:pPr>
                <a:defRPr/>
              </a:pPr>
              <a:t>5/17/2011</a:t>
            </a:fld>
            <a:endParaRPr lang="en-US"/>
          </a:p>
        </p:txBody>
      </p:sp>
      <p:sp>
        <p:nvSpPr>
          <p:cNvPr id="8"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endParaRPr lang="en-US"/>
          </a:p>
        </p:txBody>
      </p:sp>
      <p:sp>
        <p:nvSpPr>
          <p:cNvPr id="9"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fld id="{4844F399-4F94-4A08-B2F2-F947E956124E}" type="slidenum">
              <a:rPr lang="en-US"/>
              <a:pPr>
                <a:defRPr/>
              </a:pPr>
              <a:t>‹#›</a:t>
            </a:fld>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fld id="{6366BF31-EF67-4022-9552-58DBA53858C8}" type="datetimeFigureOut">
              <a:rPr lang="en-US"/>
              <a:pPr>
                <a:defRPr/>
              </a:pPr>
              <a:t>5/17/2011</a:t>
            </a:fld>
            <a:endParaRPr lang="en-US"/>
          </a:p>
        </p:txBody>
      </p:sp>
      <p:sp>
        <p:nvSpPr>
          <p:cNvPr id="4"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endParaRPr lang="en-US"/>
          </a:p>
        </p:txBody>
      </p:sp>
      <p:sp>
        <p:nvSpPr>
          <p:cNvPr id="5"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fld id="{A982CCD3-2221-4268-BC7A-B6962C33D265}" type="slidenum">
              <a:rPr lang="en-US"/>
              <a:pPr>
                <a:defRPr/>
              </a:pPr>
              <a:t>‹#›</a:t>
            </a:fld>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fld id="{E8044111-24AD-4A12-AEA5-DB43035B43DB}" type="datetimeFigureOut">
              <a:rPr lang="en-US"/>
              <a:pPr>
                <a:defRPr/>
              </a:pPr>
              <a:t>5/17/2011</a:t>
            </a:fld>
            <a:endParaRPr lang="en-US"/>
          </a:p>
        </p:txBody>
      </p:sp>
      <p:sp>
        <p:nvSpPr>
          <p:cNvPr id="3"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endParaRPr lang="en-US"/>
          </a:p>
        </p:txBody>
      </p:sp>
      <p:sp>
        <p:nvSpPr>
          <p:cNvPr id="4"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fld id="{1D28E42B-C7AE-4662-AFEC-6B38DBB54E58}" type="slidenum">
              <a:rPr lang="en-US"/>
              <a:pPr>
                <a:defRPr/>
              </a:pPr>
              <a:t>‹#›</a:t>
            </a:fld>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fld id="{7246DBEE-842A-4BBF-9E0A-823BE56F893C}" type="datetimeFigureOut">
              <a:rPr lang="en-US"/>
              <a:pPr>
                <a:defRPr/>
              </a:pPr>
              <a:t>5/17/2011</a:t>
            </a:fld>
            <a:endParaRPr 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endParaRPr lang="en-US"/>
          </a:p>
        </p:txBody>
      </p:sp>
      <p:sp>
        <p:nvSpPr>
          <p:cNvPr id="7"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fld id="{B9E4D7BA-1A13-430C-AFA8-45A5D00FBE49}"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CBF3B3B-9DAA-498E-AB58-832A8A4A1A00}" type="datetimeFigureOut">
              <a:rPr lang="en-US"/>
              <a:pPr>
                <a:defRPr/>
              </a:pPr>
              <a:t>5/17/2011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B9CAA5F-4F99-4B30-A21E-2A742DB31AB6}"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fld id="{F2C8617D-9AF0-415C-AFA3-46FF33DF5E66}" type="datetimeFigureOut">
              <a:rPr lang="en-US"/>
              <a:pPr>
                <a:defRPr/>
              </a:pPr>
              <a:t>5/17/2011</a:t>
            </a:fld>
            <a:endParaRPr 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endParaRPr lang="en-US"/>
          </a:p>
        </p:txBody>
      </p:sp>
      <p:sp>
        <p:nvSpPr>
          <p:cNvPr id="7"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fld id="{1DFCF1CF-C5FA-4F91-A92B-AD64E2D886C9}" type="slidenum">
              <a:rPr lang="en-US"/>
              <a:pPr>
                <a:defRPr/>
              </a:pPr>
              <a:t>‹#›</a:t>
            </a:fld>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fld id="{B9B2C9ED-A563-4C00-A98B-38E9713F09E4}" type="datetimeFigureOut">
              <a:rPr lang="en-US"/>
              <a:pPr>
                <a:defRPr/>
              </a:pPr>
              <a:t>5/17/2011</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fld id="{9265E1DA-E541-47D7-AA8B-531CBE529A0C}" type="slidenum">
              <a:rPr lang="en-US"/>
              <a:pPr>
                <a:defRPr/>
              </a:pPr>
              <a:t>‹#›</a:t>
            </a:fld>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fld id="{5FA6847B-899A-4C89-AA4C-68A9D7C4B19A}" type="datetimeFigureOut">
              <a:rPr lang="en-US"/>
              <a:pPr>
                <a:defRPr/>
              </a:pPr>
              <a:t>5/17/2011</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ＭＳ Ｐゴシック" pitchFamily="26" charset="-128"/>
                <a:cs typeface="+mn-cs"/>
              </a:defRPr>
            </a:lvl1pPr>
          </a:lstStyle>
          <a:p>
            <a:pPr>
              <a:defRPr/>
            </a:pPr>
            <a:fld id="{C5345D19-3469-49D6-BFF3-A798648C5170}" type="slidenum">
              <a:rPr lang="en-US"/>
              <a:pPr>
                <a:defRPr/>
              </a:pPr>
              <a:t>‹#›</a:t>
            </a:fld>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11A84AC-A0AE-49EA-98C0-A09E15F764D4}" type="datetimeFigureOut">
              <a:rPr lang="en-US"/>
              <a:pPr>
                <a:defRPr/>
              </a:pPr>
              <a:t>5/17/2011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1EA1D0E-0789-450A-8E2F-CA13331C62EF}"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0E57C85-F156-4C4E-ACD3-37E1178417A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37F232A-3274-4B9E-A404-F850364B0FB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70BA05-3804-4EEB-8780-B19D03253E8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987C9E4-CAE6-4B37-955A-077A6953139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1960595-A231-4DC6-95A5-C9D0D1160C0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B3464F1-C6CD-4D68-AE73-C19B624195F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A02FE63-1794-4A91-88F1-ABDB66375986}" type="datetimeFigureOut">
              <a:rPr lang="en-US"/>
              <a:pPr>
                <a:defRPr/>
              </a:pPr>
              <a:t>5/17/2011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A868088-CCD7-41FD-BE7A-329A0BF6A9AE}"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E815700-433E-420C-AC5E-17E821EC27D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D6E778F-6A3D-4ED7-A941-B93145A1F74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3BF6A07-E648-465C-904F-29EFD6C4148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5B2AA72-510A-4EEF-B734-8F5E0EF04AC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0AE1142-2B20-417C-B572-40AD674FF00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36AABCA1-28F9-4D44-A45B-AEB9AE5DAD2A}"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3C985DF-C9F5-478E-B6E5-7C69F70F115C}" type="datetimeFigureOut">
              <a:rPr lang="en-US"/>
              <a:pPr>
                <a:defRPr/>
              </a:pPr>
              <a:t>5/17/2011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1562F2E-D58A-4918-9F88-16C35D146625}"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F3B5F5F-C9EB-472A-8AF7-1D64BBBC5D6A}" type="datetimeFigureOut">
              <a:rPr lang="en-US"/>
              <a:pPr>
                <a:defRPr/>
              </a:pPr>
              <a:t>5/17/2011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78386E8-5C75-451A-B9EB-79EDFAAFB20E}"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36DE3B-B81E-4F24-9889-A37069FE9DD4}" type="datetimeFigureOut">
              <a:rPr lang="en-US"/>
              <a:pPr>
                <a:defRPr/>
              </a:pPr>
              <a:t>5/17/2011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1AF42BC-3849-4056-B0B1-1CBEDC6DE0DA}"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A4E3329-0161-4B55-B11A-8B154B8ACB85}" type="datetimeFigureOut">
              <a:rPr lang="en-US"/>
              <a:pPr>
                <a:defRPr/>
              </a:pPr>
              <a:t>5/17/2011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E33278-E4D2-4EBB-B898-5FC8C3F02EAE}"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A6B5DBD-D497-4F06-B951-405FD01DC4F5}" type="datetimeFigureOut">
              <a:rPr lang="en-US"/>
              <a:pPr>
                <a:defRPr/>
              </a:pPr>
              <a:t>5/17/2011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374C1A-1799-4F29-B7DC-1CF45D8F03E8}"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a:lvl1pPr>
          </a:lstStyle>
          <a:p>
            <a:pPr>
              <a:defRPr/>
            </a:pPr>
            <a:fld id="{DE4D09A9-C514-4072-B2F1-CDE96D9D5CFF}"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a:lvl1pPr>
          </a:lstStyle>
          <a:p>
            <a:pPr>
              <a:defRPr/>
            </a:pPr>
            <a:fld id="{E0B89032-181E-4C06-BF8D-16AEA55C4FD9}"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a:lvl1pPr>
          </a:lstStyle>
          <a:p>
            <a:pPr>
              <a:defRPr/>
            </a:pPr>
            <a:fld id="{0BD1B930-35F1-4BE6-A5EA-3360AB867766}"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eaLnBrk="1" fontAlgn="auto" hangingPunct="1">
              <a:spcBef>
                <a:spcPts val="0"/>
              </a:spcBef>
              <a:spcAft>
                <a:spcPts val="0"/>
              </a:spcAft>
              <a:defRPr/>
            </a:lvl1pPr>
          </a:lstStyle>
          <a:p>
            <a:pPr>
              <a:defRPr/>
            </a:pPr>
            <a:fld id="{DEF25B90-A2BC-4932-9D4F-854786E2A4CA}"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eaLnBrk="1" fontAlgn="auto" hangingPunct="1">
              <a:spcBef>
                <a:spcPts val="0"/>
              </a:spcBef>
              <a:spcAft>
                <a:spcPts val="0"/>
              </a:spcAft>
              <a:defRPr/>
            </a:lvl1pPr>
          </a:lstStyle>
          <a:p>
            <a:pPr>
              <a:defRPr/>
            </a:pPr>
            <a:fld id="{75178CFB-66A7-49CF-80C0-1DEBF95A68F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818DC764-6C4B-4891-83D2-6114CE045BC0}"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eaLnBrk="1" fontAlgn="auto" hangingPunct="1">
              <a:spcBef>
                <a:spcPts val="0"/>
              </a:spcBef>
              <a:spcAft>
                <a:spcPts val="0"/>
              </a:spcAft>
              <a:defRPr/>
            </a:lvl1pPr>
          </a:lstStyle>
          <a:p>
            <a:pPr>
              <a:defRPr/>
            </a:pPr>
            <a:fld id="{884C0F31-60C6-41BF-9C73-82FDB37965A6}"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eaLnBrk="1" fontAlgn="auto" hangingPunct="1">
              <a:spcBef>
                <a:spcPts val="0"/>
              </a:spcBef>
              <a:spcAft>
                <a:spcPts val="0"/>
              </a:spcAft>
              <a:defRPr/>
            </a:lvl1pPr>
          </a:lstStyle>
          <a:p>
            <a:pPr>
              <a:defRPr/>
            </a:pPr>
            <a:fld id="{624B2548-3873-40C6-BCB2-A9C572AE8256}"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eaLnBrk="1" fontAlgn="auto" hangingPunct="1">
              <a:spcBef>
                <a:spcPts val="0"/>
              </a:spcBef>
              <a:spcAft>
                <a:spcPts val="0"/>
              </a:spcAft>
              <a:defRPr/>
            </a:lvl1pPr>
          </a:lstStyle>
          <a:p>
            <a:pPr>
              <a:defRPr/>
            </a:pPr>
            <a:fld id="{E3B1AB16-942E-4429-96A4-377270E1A25E}"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eaLnBrk="1" fontAlgn="auto" hangingPunct="1">
              <a:spcBef>
                <a:spcPts val="0"/>
              </a:spcBef>
              <a:spcAft>
                <a:spcPts val="0"/>
              </a:spcAft>
              <a:defRPr/>
            </a:lvl1pPr>
          </a:lstStyle>
          <a:p>
            <a:pPr>
              <a:defRPr/>
            </a:pPr>
            <a:fld id="{4DB93362-7406-46B1-A6CA-2995831ECF68}"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a:lvl1pPr>
          </a:lstStyle>
          <a:p>
            <a:pPr>
              <a:defRPr/>
            </a:pPr>
            <a:fld id="{E26A3DC4-DF34-4664-8EA5-BFEC3144D62D}"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a:lvl1pPr>
          </a:lstStyle>
          <a:p>
            <a:pPr>
              <a:defRPr/>
            </a:pPr>
            <a:fld id="{6C3F2795-4FDA-43B9-ADA7-9DE52F780043}"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Date Placeholder 4"/>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eaLnBrk="1" fontAlgn="auto" hangingPunct="1">
              <a:spcBef>
                <a:spcPts val="0"/>
              </a:spcBef>
              <a:spcAft>
                <a:spcPts val="0"/>
              </a:spcAft>
              <a:defRPr/>
            </a:lvl1pPr>
          </a:lstStyle>
          <a:p>
            <a:pPr>
              <a:defRPr/>
            </a:pPr>
            <a:fld id="{A1386E56-1674-44E8-B46F-E1758763643B}"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5A976E4A-4A25-4015-AC21-86DC976F6EFB}"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4716463" y="5345113"/>
            <a:ext cx="4427537" cy="1512887"/>
            <a:chOff x="2971" y="3367"/>
            <a:chExt cx="2789" cy="953"/>
          </a:xfrm>
        </p:grpSpPr>
        <p:sp>
          <p:nvSpPr>
            <p:cNvPr id="5" name="Freeform 3"/>
            <p:cNvSpPr>
              <a:spLocks/>
            </p:cNvSpPr>
            <p:nvPr/>
          </p:nvSpPr>
          <p:spPr bwMode="ltGray">
            <a:xfrm>
              <a:off x="2971" y="3367"/>
              <a:ext cx="2789" cy="953"/>
            </a:xfrm>
            <a:custGeom>
              <a:avLst/>
              <a:gdLst/>
              <a:ahLst/>
              <a:cxnLst>
                <a:cxn ang="0">
                  <a:pos x="2768" y="18"/>
                </a:cxn>
                <a:cxn ang="0">
                  <a:pos x="2678" y="24"/>
                </a:cxn>
                <a:cxn ang="0">
                  <a:pos x="2613" y="102"/>
                </a:cxn>
                <a:cxn ang="0">
                  <a:pos x="2511" y="156"/>
                </a:cxn>
                <a:cxn ang="0">
                  <a:pos x="2505" y="222"/>
                </a:cxn>
                <a:cxn ang="0">
                  <a:pos x="2487" y="246"/>
                </a:cxn>
                <a:cxn ang="0">
                  <a:pos x="2469" y="252"/>
                </a:cxn>
                <a:cxn ang="0">
                  <a:pos x="2397" y="210"/>
                </a:cxn>
                <a:cxn ang="0">
                  <a:pos x="2260" y="192"/>
                </a:cxn>
                <a:cxn ang="0">
                  <a:pos x="2236" y="186"/>
                </a:cxn>
                <a:cxn ang="0">
                  <a:pos x="2218" y="192"/>
                </a:cxn>
                <a:cxn ang="0">
                  <a:pos x="2146" y="228"/>
                </a:cxn>
                <a:cxn ang="0">
                  <a:pos x="2110" y="240"/>
                </a:cxn>
                <a:cxn ang="0">
                  <a:pos x="2086" y="246"/>
                </a:cxn>
                <a:cxn ang="0">
                  <a:pos x="2074" y="258"/>
                </a:cxn>
                <a:cxn ang="0">
                  <a:pos x="2074" y="276"/>
                </a:cxn>
                <a:cxn ang="0">
                  <a:pos x="2051" y="300"/>
                </a:cxn>
                <a:cxn ang="0">
                  <a:pos x="2033" y="312"/>
                </a:cxn>
                <a:cxn ang="0">
                  <a:pos x="2021" y="324"/>
                </a:cxn>
                <a:cxn ang="0">
                  <a:pos x="2009" y="336"/>
                </a:cxn>
                <a:cxn ang="0">
                  <a:pos x="1979" y="342"/>
                </a:cxn>
                <a:cxn ang="0">
                  <a:pos x="1913" y="336"/>
                </a:cxn>
                <a:cxn ang="0">
                  <a:pos x="1877" y="330"/>
                </a:cxn>
                <a:cxn ang="0">
                  <a:pos x="1865" y="342"/>
                </a:cxn>
                <a:cxn ang="0">
                  <a:pos x="1853" y="354"/>
                </a:cxn>
                <a:cxn ang="0">
                  <a:pos x="1823" y="360"/>
                </a:cxn>
                <a:cxn ang="0">
                  <a:pos x="1764" y="342"/>
                </a:cxn>
                <a:cxn ang="0">
                  <a:pos x="1740" y="342"/>
                </a:cxn>
                <a:cxn ang="0">
                  <a:pos x="1716" y="354"/>
                </a:cxn>
                <a:cxn ang="0">
                  <a:pos x="1656" y="425"/>
                </a:cxn>
                <a:cxn ang="0">
                  <a:pos x="1614" y="569"/>
                </a:cxn>
                <a:cxn ang="0">
                  <a:pos x="1614" y="593"/>
                </a:cxn>
                <a:cxn ang="0">
                  <a:pos x="1620" y="641"/>
                </a:cxn>
                <a:cxn ang="0">
                  <a:pos x="1638" y="659"/>
                </a:cxn>
                <a:cxn ang="0">
                  <a:pos x="1632" y="671"/>
                </a:cxn>
                <a:cxn ang="0">
                  <a:pos x="1620" y="683"/>
                </a:cxn>
                <a:cxn ang="0">
                  <a:pos x="1542" y="689"/>
                </a:cxn>
                <a:cxn ang="0">
                  <a:pos x="1465" y="629"/>
                </a:cxn>
                <a:cxn ang="0">
                  <a:pos x="1333" y="587"/>
                </a:cxn>
                <a:cxn ang="0">
                  <a:pos x="1184" y="671"/>
                </a:cxn>
                <a:cxn ang="0">
                  <a:pos x="1016" y="731"/>
                </a:cxn>
                <a:cxn ang="0">
                  <a:pos x="813" y="743"/>
                </a:cxn>
                <a:cxn ang="0">
                  <a:pos x="628" y="701"/>
                </a:cxn>
                <a:cxn ang="0">
                  <a:pos x="568" y="695"/>
                </a:cxn>
                <a:cxn ang="0">
                  <a:pos x="556" y="701"/>
                </a:cxn>
                <a:cxn ang="0">
                  <a:pos x="520" y="731"/>
                </a:cxn>
                <a:cxn ang="0">
                  <a:pos x="436" y="809"/>
                </a:cxn>
                <a:cxn ang="0">
                  <a:pos x="406" y="821"/>
                </a:cxn>
                <a:cxn ang="0">
                  <a:pos x="382" y="821"/>
                </a:cxn>
                <a:cxn ang="0">
                  <a:pos x="335" y="827"/>
                </a:cxn>
                <a:cxn ang="0">
                  <a:pos x="209" y="851"/>
                </a:cxn>
                <a:cxn ang="0">
                  <a:pos x="173" y="857"/>
                </a:cxn>
                <a:cxn ang="0">
                  <a:pos x="125" y="851"/>
                </a:cxn>
                <a:cxn ang="0">
                  <a:pos x="107" y="857"/>
                </a:cxn>
                <a:cxn ang="0">
                  <a:pos x="101" y="875"/>
                </a:cxn>
                <a:cxn ang="0">
                  <a:pos x="83" y="887"/>
                </a:cxn>
                <a:cxn ang="0">
                  <a:pos x="48" y="899"/>
                </a:cxn>
                <a:cxn ang="0">
                  <a:pos x="2780" y="24"/>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grpSp>
      <p:sp>
        <p:nvSpPr>
          <p:cNvPr id="46098"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en-US"/>
              <a:t>Click to edit Master title style</a:t>
            </a:r>
          </a:p>
        </p:txBody>
      </p:sp>
      <p:sp>
        <p:nvSpPr>
          <p:cNvPr id="46099"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fontAlgn="auto">
              <a:spcBef>
                <a:spcPts val="0"/>
              </a:spcBef>
              <a:spcAft>
                <a:spcPts val="0"/>
              </a:spcAft>
              <a:defRPr/>
            </a:lvl1pPr>
          </a:lstStyle>
          <a:p>
            <a:pPr>
              <a:defRPr/>
            </a:pPr>
            <a:endParaRPr lang="en-US"/>
          </a:p>
        </p:txBody>
      </p:sp>
      <p:sp>
        <p:nvSpPr>
          <p:cNvPr id="21" name="Rectangle 21"/>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22" name="Rectangle 22"/>
          <p:cNvSpPr>
            <a:spLocks noGrp="1" noChangeArrowheads="1"/>
          </p:cNvSpPr>
          <p:nvPr>
            <p:ph type="sldNum" sz="quarter" idx="12"/>
          </p:nvPr>
        </p:nvSpPr>
        <p:spPr/>
        <p:txBody>
          <a:bodyPr/>
          <a:lstStyle>
            <a:lvl1pPr fontAlgn="auto">
              <a:spcBef>
                <a:spcPts val="0"/>
              </a:spcBef>
              <a:spcAft>
                <a:spcPts val="0"/>
              </a:spcAft>
              <a:defRPr/>
            </a:lvl1pPr>
          </a:lstStyle>
          <a:p>
            <a:pPr>
              <a:defRPr/>
            </a:pPr>
            <a:fld id="{075EDAE9-9FFC-42BC-809E-8B8FDD2C393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a:ln/>
        </p:spPr>
        <p:txBody>
          <a:bodyPr/>
          <a:lstStyle>
            <a:lvl1pPr>
              <a:defRPr/>
            </a:lvl1pPr>
          </a:lstStyle>
          <a:p>
            <a:pPr>
              <a:defRPr/>
            </a:pPr>
            <a:endParaRPr lang="en-US"/>
          </a:p>
        </p:txBody>
      </p:sp>
      <p:sp>
        <p:nvSpPr>
          <p:cNvPr id="8" name="Rectangle 20"/>
          <p:cNvSpPr>
            <a:spLocks noGrp="1" noChangeArrowheads="1"/>
          </p:cNvSpPr>
          <p:nvPr>
            <p:ph type="ftr" sz="quarter" idx="11"/>
          </p:nvPr>
        </p:nvSpPr>
        <p:spPr>
          <a:ln/>
        </p:spPr>
        <p:txBody>
          <a:bodyPr/>
          <a:lstStyle>
            <a:lvl1pPr>
              <a:defRPr/>
            </a:lvl1pPr>
          </a:lstStyle>
          <a:p>
            <a:pPr>
              <a:defRPr/>
            </a:pPr>
            <a:endParaRPr lang="en-US"/>
          </a:p>
        </p:txBody>
      </p:sp>
      <p:sp>
        <p:nvSpPr>
          <p:cNvPr id="9" name="Rectangle 21"/>
          <p:cNvSpPr>
            <a:spLocks noGrp="1" noChangeArrowheads="1"/>
          </p:cNvSpPr>
          <p:nvPr>
            <p:ph type="sldNum" sz="quarter" idx="12"/>
          </p:nvPr>
        </p:nvSpPr>
        <p:spPr>
          <a:ln/>
        </p:spPr>
        <p:txBody>
          <a:bodyPr/>
          <a:lstStyle>
            <a:lvl1pPr>
              <a:defRPr/>
            </a:lvl1pPr>
          </a:lstStyle>
          <a:p>
            <a:pPr>
              <a:defRPr/>
            </a:pPr>
            <a:fld id="{6C6B5C9F-8943-4B07-A2A3-0EF356CB1D0F}"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EE651F82-9946-40E3-A5DE-5BC237B6D85E}"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E2D834FD-32F3-4DD6-99CD-C18BA028980E}"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7FFD6F39-96F9-4A40-829F-FCCF402CDCF5}"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474D4025-2C2F-42D4-85DA-F6DC44B27E93}"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34E7A01F-83DA-4144-A9C4-1FBCA23B129F}"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4650D937-A201-4649-8CCB-C564CE67D328}"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617E6EAC-D89E-4141-9654-01A1AA5E9C55}"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C6912699-C5A2-4C55-8C5D-0E8226FC0D95}"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B32C9C46-D42D-4DE3-B2F0-263DD23C9544}"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7DD1B352-E97B-40FD-BE4F-B527C928C6A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9"/>
          <p:cNvSpPr>
            <a:spLocks noGrp="1" noChangeArrowheads="1"/>
          </p:cNvSpPr>
          <p:nvPr>
            <p:ph type="dt" sz="half" idx="10"/>
          </p:nvPr>
        </p:nvSpPr>
        <p:spPr>
          <a:ln/>
        </p:spPr>
        <p:txBody>
          <a:bodyPr/>
          <a:lstStyle>
            <a:lvl1pPr>
              <a:defRPr/>
            </a:lvl1pPr>
          </a:lstStyle>
          <a:p>
            <a:pPr>
              <a:defRPr/>
            </a:pPr>
            <a:endParaRPr lang="en-US"/>
          </a:p>
        </p:txBody>
      </p:sp>
      <p:sp>
        <p:nvSpPr>
          <p:cNvPr id="4" name="Rectangle 20"/>
          <p:cNvSpPr>
            <a:spLocks noGrp="1" noChangeArrowheads="1"/>
          </p:cNvSpPr>
          <p:nvPr>
            <p:ph type="ftr" sz="quarter" idx="11"/>
          </p:nvPr>
        </p:nvSpPr>
        <p:spPr>
          <a:ln/>
        </p:spPr>
        <p:txBody>
          <a:bodyPr/>
          <a:lstStyle>
            <a:lvl1pPr>
              <a:defRPr/>
            </a:lvl1pPr>
          </a:lstStyle>
          <a:p>
            <a:pPr>
              <a:defRPr/>
            </a:pPr>
            <a:endParaRPr lang="en-US"/>
          </a:p>
        </p:txBody>
      </p:sp>
      <p:sp>
        <p:nvSpPr>
          <p:cNvPr id="5" name="Rectangle 21"/>
          <p:cNvSpPr>
            <a:spLocks noGrp="1" noChangeArrowheads="1"/>
          </p:cNvSpPr>
          <p:nvPr>
            <p:ph type="sldNum" sz="quarter" idx="12"/>
          </p:nvPr>
        </p:nvSpPr>
        <p:spPr>
          <a:ln/>
        </p:spPr>
        <p:txBody>
          <a:bodyPr/>
          <a:lstStyle>
            <a:lvl1pPr>
              <a:defRPr/>
            </a:lvl1pPr>
          </a:lstStyle>
          <a:p>
            <a:pPr>
              <a:defRPr/>
            </a:pPr>
            <a:fld id="{68464A24-4503-4BF8-AEA2-9F1450D94131}"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BBB6655D-EEF2-437E-A6C7-8E9EF219E06C}"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7"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77BBAC39-2FE7-4BB6-897A-493FA199E798}"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531A19A1-714D-4F18-B608-98974710A50F}"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413E6435-F556-4B92-BF62-85811633C323}"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A4AF8CF1-54B2-4599-9D91-E8CB8EC707D5}"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87F445D2-73F9-453F-BFC1-8479083B3A0A}"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B5838A80-A4E1-4F6B-9809-848A9BF0AFC5}"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CC30C75E-BE6F-474E-9F50-372DF3711CDA}"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5F8547FE-09A7-4F24-B8E6-25CFCC41250C}"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7331F16-F543-48DC-B52C-7A920D3C290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p>
        </p:txBody>
      </p:sp>
      <p:sp>
        <p:nvSpPr>
          <p:cNvPr id="3" name="Rectangle 20"/>
          <p:cNvSpPr>
            <a:spLocks noGrp="1" noChangeArrowheads="1"/>
          </p:cNvSpPr>
          <p:nvPr>
            <p:ph type="ftr" sz="quarter" idx="11"/>
          </p:nvPr>
        </p:nvSpPr>
        <p:spPr>
          <a:ln/>
        </p:spPr>
        <p:txBody>
          <a:bodyPr/>
          <a:lstStyle>
            <a:lvl1pPr>
              <a:defRPr/>
            </a:lvl1pPr>
          </a:lstStyle>
          <a:p>
            <a:pPr>
              <a:defRPr/>
            </a:pPr>
            <a:endParaRPr lang="en-US"/>
          </a:p>
        </p:txBody>
      </p:sp>
      <p:sp>
        <p:nvSpPr>
          <p:cNvPr id="4" name="Rectangle 21"/>
          <p:cNvSpPr>
            <a:spLocks noGrp="1" noChangeArrowheads="1"/>
          </p:cNvSpPr>
          <p:nvPr>
            <p:ph type="sldNum" sz="quarter" idx="12"/>
          </p:nvPr>
        </p:nvSpPr>
        <p:spPr>
          <a:ln/>
        </p:spPr>
        <p:txBody>
          <a:bodyPr/>
          <a:lstStyle>
            <a:lvl1pPr>
              <a:defRPr/>
            </a:lvl1pPr>
          </a:lstStyle>
          <a:p>
            <a:pPr>
              <a:defRPr/>
            </a:pPr>
            <a:fld id="{5B0B0B56-A0C8-4D87-B791-983580FEA96D}"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54506155-7D89-4B70-8B6A-B78586B8999F}"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BB9B893B-E526-496B-BB15-B467DECE4E1E}"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5306DF63-37B6-49EB-9288-CA2057A93F25}"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85A9DF36-79BD-4191-8955-1845258FC149}" type="datetimeFigureOut">
              <a:rPr lang="en-US"/>
              <a:pPr>
                <a:defRPr/>
              </a:pPr>
              <a:t>5/17/2011</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44827982-A86D-4DBD-B391-CD982A7F2450}"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8E6590E4-A12C-4B20-BD7E-1A7D8073E0C5}" type="datetimeFigureOut">
              <a:rPr lang="en-US"/>
              <a:pPr>
                <a:defRPr/>
              </a:pPr>
              <a:t>5/17/2011</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C7CF0F2C-B077-4638-94EF-6A27F23F8CA5}"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vl1pPr>
          </a:lstStyle>
          <a:p>
            <a:pPr>
              <a:defRPr/>
            </a:pPr>
            <a:fld id="{CC2BA080-C189-4206-850D-48D5E7A74358}" type="datetimeFigureOut">
              <a:rPr lang="en-US"/>
              <a:pPr>
                <a:defRPr/>
              </a:pPr>
              <a:t>5/17/2011</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02C759CB-B7D6-459C-824E-C78B014E354C}"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eaLnBrk="0" hangingPunct="0">
              <a:defRPr/>
            </a:lvl1pPr>
          </a:lstStyle>
          <a:p>
            <a:pPr>
              <a:defRPr/>
            </a:pPr>
            <a:fld id="{A07B85B8-9A93-4CCA-865A-C5298D1381AC}" type="datetimeFigureOut">
              <a:rPr lang="en-US"/>
              <a:pPr>
                <a:defRPr/>
              </a:pPr>
              <a:t>5/17/2011</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A2B6F191-A4E7-424B-86E7-FB333876FAEB}"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0" hangingPunct="0">
              <a:defRPr/>
            </a:lvl1pPr>
          </a:lstStyle>
          <a:p>
            <a:pPr>
              <a:defRPr/>
            </a:pPr>
            <a:fld id="{BDC9382A-A935-4896-91DD-E4339A19A146}" type="datetimeFigureOut">
              <a:rPr lang="en-US"/>
              <a:pPr>
                <a:defRPr/>
              </a:pPr>
              <a:t>5/17/2011</a:t>
            </a:fld>
            <a:endParaRPr lang="en-US"/>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lvl1pPr>
          </a:lstStyle>
          <a:p>
            <a:pPr>
              <a:defRPr/>
            </a:pPr>
            <a:fld id="{C6372CE7-64A5-41F0-897D-3A680B3F80DD}"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0" hangingPunct="0">
              <a:defRPr/>
            </a:lvl1pPr>
          </a:lstStyle>
          <a:p>
            <a:pPr>
              <a:defRPr/>
            </a:pPr>
            <a:fld id="{7A353906-DF79-4F2C-90A4-6B85D3D137DD}" type="datetimeFigureOut">
              <a:rPr lang="en-US"/>
              <a:pPr>
                <a:defRPr/>
              </a:pPr>
              <a:t>5/17/2011</a:t>
            </a:fld>
            <a:endParaRPr lang="en-US"/>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lvl1pPr>
          </a:lstStyle>
          <a:p>
            <a:pPr>
              <a:defRPr/>
            </a:pPr>
            <a:fld id="{F8389CE7-95E6-4CE3-887B-1F8D1F884B3B}"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vl1pPr>
          </a:lstStyle>
          <a:p>
            <a:pPr>
              <a:defRPr/>
            </a:pPr>
            <a:fld id="{D8736728-10FF-44E6-A825-E61274CB3B5A}" type="datetimeFigureOut">
              <a:rPr lang="en-US"/>
              <a:pPr>
                <a:defRPr/>
              </a:pPr>
              <a:t>5/17/2011</a:t>
            </a:fld>
            <a:endParaRPr lang="en-US"/>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lvl1pPr>
          </a:lstStyle>
          <a:p>
            <a:pPr>
              <a:defRPr/>
            </a:pPr>
            <a:fld id="{FC7BECA3-B079-4985-9DC2-754AA37E8ED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146A099B-BFCC-4C4B-B385-DAAD62B2F721}"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lvl1pPr>
          </a:lstStyle>
          <a:p>
            <a:pPr>
              <a:defRPr/>
            </a:pPr>
            <a:fld id="{29D9B088-FB27-4BCE-827F-C836AFC4FDED}" type="datetimeFigureOut">
              <a:rPr lang="en-US"/>
              <a:pPr>
                <a:defRPr/>
              </a:pPr>
              <a:t>5/17/2011</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279FA6DD-B00A-43F7-9280-132DF7314F19}"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lvl1pPr>
          </a:lstStyle>
          <a:p>
            <a:pPr>
              <a:defRPr/>
            </a:pPr>
            <a:fld id="{EA0468DA-473A-4756-B1DA-9B160B48F33B}" type="datetimeFigureOut">
              <a:rPr lang="en-US"/>
              <a:pPr>
                <a:defRPr/>
              </a:pPr>
              <a:t>5/17/2011</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329683F8-4AA8-44D9-A692-38FCB5FDE320}"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2487E2BF-E026-4538-B6CE-11174F8CA3ED}" type="datetimeFigureOut">
              <a:rPr lang="en-US"/>
              <a:pPr>
                <a:defRPr/>
              </a:pPr>
              <a:t>5/17/2011</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E0C9C24A-D393-49F5-A18E-6A501948E57F}"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D42F63DE-0E00-4E57-B8BB-F65F76350892}" type="datetimeFigureOut">
              <a:rPr lang="en-US"/>
              <a:pPr>
                <a:defRPr/>
              </a:pPr>
              <a:t>5/17/2011</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18F4C9D9-28B2-40F0-8B9D-853574854E38}"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275FB6-D83E-46CF-B274-8AF5BEE433ED}"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9820AF-C2B5-4482-ACA0-696AFE0491D2}"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DE4769-C56B-4815-B89C-282162F2A4E8}"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B7A8A4-5F8C-43B3-A73A-27979E849326}"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431527F-B0CD-4E03-A4B5-8AD3B06F67B3}"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510D7A-0341-479C-BD6A-9988DC1FB80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C37D7D57-88D2-4366-A4C9-27B30163E31E}"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011FFC5-E7A5-43DC-AA86-140E221DE7D1}"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262587-95D3-4FE3-982C-EF9CC051C813}"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7B5253-0453-4509-8916-DA31C06274D4}"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1E5E64-9472-4438-A8B9-7235DFA70EC5}"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92D6EC-FD2B-483D-9C0D-51AB9DBB8912}"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sz="2800"/>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sz="2800"/>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z="2800"/>
            </a:lvl1pPr>
          </a:lstStyle>
          <a:p>
            <a:pPr>
              <a:defRPr/>
            </a:pPr>
            <a:fld id="{C199F1A0-9357-4611-BD57-3E0A52086972}"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sz="2800"/>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sz="2800"/>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z="2800"/>
            </a:lvl1pPr>
          </a:lstStyle>
          <a:p>
            <a:pPr>
              <a:defRPr/>
            </a:pPr>
            <a:fld id="{D78D5250-8EDD-48C2-9279-ACD37E0C31F6}"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sz="2800"/>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sz="2800"/>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z="2800"/>
            </a:lvl1pPr>
          </a:lstStyle>
          <a:p>
            <a:pPr>
              <a:defRPr/>
            </a:pPr>
            <a:fld id="{802D02B9-DD15-47AE-AF56-4D50689F1F70}"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3716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3716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sz="2800"/>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sz="2800"/>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sz="2800"/>
            </a:lvl1pPr>
          </a:lstStyle>
          <a:p>
            <a:pPr>
              <a:defRPr/>
            </a:pPr>
            <a:fld id="{92E4BE62-F82E-4799-A1DB-F7152BDC12F4}"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sz="2800"/>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sz="2800"/>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sz="2800"/>
            </a:lvl1pPr>
          </a:lstStyle>
          <a:p>
            <a:pPr>
              <a:defRPr/>
            </a:pPr>
            <a:fld id="{EFD93A63-C7B7-485F-A74A-423562B5A63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2.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4.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5.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image" Target="../media/image1.jpeg"/><Relationship Id="rId18" Type="http://schemas.openxmlformats.org/officeDocument/2006/relationships/image" Target="../media/image5.jpeg"/><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6.xml"/><Relationship Id="rId17" Type="http://schemas.openxmlformats.org/officeDocument/2006/relationships/hyperlink" Target="http://www.ihdp.uni-bonn.de/" TargetMode="External"/><Relationship Id="rId2" Type="http://schemas.openxmlformats.org/officeDocument/2006/relationships/slideLayout" Target="../slideLayouts/slideLayout174.xml"/><Relationship Id="rId16" Type="http://schemas.openxmlformats.org/officeDocument/2006/relationships/image" Target="../media/image8.jpeg"/><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image" Target="../media/image7.png"/><Relationship Id="rId10" Type="http://schemas.openxmlformats.org/officeDocument/2006/relationships/slideLayout" Target="../slideLayouts/slideLayout182.xml"/><Relationship Id="rId19" Type="http://schemas.openxmlformats.org/officeDocument/2006/relationships/image" Target="../media/image6.png"/><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7.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18" Type="http://schemas.openxmlformats.org/officeDocument/2006/relationships/hyperlink" Target="http://www.ihdp.uni-bonn.de/" TargetMode="Externa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4.jpeg"/><Relationship Id="rId2" Type="http://schemas.openxmlformats.org/officeDocument/2006/relationships/slideLayout" Target="../slideLayouts/slideLayout38.xml"/><Relationship Id="rId16" Type="http://schemas.openxmlformats.org/officeDocument/2006/relationships/image" Target="../media/image3.png"/><Relationship Id="rId20" Type="http://schemas.openxmlformats.org/officeDocument/2006/relationships/image" Target="../media/image6.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png"/><Relationship Id="rId10" Type="http://schemas.openxmlformats.org/officeDocument/2006/relationships/slideLayout" Target="../slideLayouts/slideLayout46.xml"/><Relationship Id="rId19" Type="http://schemas.openxmlformats.org/officeDocument/2006/relationships/image" Target="../media/image5.jpe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4716463" y="5345113"/>
            <a:ext cx="4427537" cy="1512887"/>
            <a:chOff x="2971" y="3367"/>
            <a:chExt cx="2789" cy="953"/>
          </a:xfrm>
        </p:grpSpPr>
        <p:sp>
          <p:nvSpPr>
            <p:cNvPr id="45059" name="Freeform 3"/>
            <p:cNvSpPr>
              <a:spLocks/>
            </p:cNvSpPr>
            <p:nvPr/>
          </p:nvSpPr>
          <p:spPr bwMode="ltGray">
            <a:xfrm>
              <a:off x="2971" y="3367"/>
              <a:ext cx="2789" cy="953"/>
            </a:xfrm>
            <a:custGeom>
              <a:avLst/>
              <a:gdLst/>
              <a:ahLst/>
              <a:cxnLst>
                <a:cxn ang="0">
                  <a:pos x="2768" y="18"/>
                </a:cxn>
                <a:cxn ang="0">
                  <a:pos x="2678" y="24"/>
                </a:cxn>
                <a:cxn ang="0">
                  <a:pos x="2613" y="102"/>
                </a:cxn>
                <a:cxn ang="0">
                  <a:pos x="2511" y="156"/>
                </a:cxn>
                <a:cxn ang="0">
                  <a:pos x="2505" y="222"/>
                </a:cxn>
                <a:cxn ang="0">
                  <a:pos x="2487" y="246"/>
                </a:cxn>
                <a:cxn ang="0">
                  <a:pos x="2469" y="252"/>
                </a:cxn>
                <a:cxn ang="0">
                  <a:pos x="2397" y="210"/>
                </a:cxn>
                <a:cxn ang="0">
                  <a:pos x="2260" y="192"/>
                </a:cxn>
                <a:cxn ang="0">
                  <a:pos x="2236" y="186"/>
                </a:cxn>
                <a:cxn ang="0">
                  <a:pos x="2218" y="192"/>
                </a:cxn>
                <a:cxn ang="0">
                  <a:pos x="2146" y="228"/>
                </a:cxn>
                <a:cxn ang="0">
                  <a:pos x="2110" y="240"/>
                </a:cxn>
                <a:cxn ang="0">
                  <a:pos x="2086" y="246"/>
                </a:cxn>
                <a:cxn ang="0">
                  <a:pos x="2074" y="258"/>
                </a:cxn>
                <a:cxn ang="0">
                  <a:pos x="2074" y="276"/>
                </a:cxn>
                <a:cxn ang="0">
                  <a:pos x="2051" y="300"/>
                </a:cxn>
                <a:cxn ang="0">
                  <a:pos x="2033" y="312"/>
                </a:cxn>
                <a:cxn ang="0">
                  <a:pos x="2021" y="324"/>
                </a:cxn>
                <a:cxn ang="0">
                  <a:pos x="2009" y="336"/>
                </a:cxn>
                <a:cxn ang="0">
                  <a:pos x="1979" y="342"/>
                </a:cxn>
                <a:cxn ang="0">
                  <a:pos x="1913" y="336"/>
                </a:cxn>
                <a:cxn ang="0">
                  <a:pos x="1877" y="330"/>
                </a:cxn>
                <a:cxn ang="0">
                  <a:pos x="1865" y="342"/>
                </a:cxn>
                <a:cxn ang="0">
                  <a:pos x="1853" y="354"/>
                </a:cxn>
                <a:cxn ang="0">
                  <a:pos x="1823" y="360"/>
                </a:cxn>
                <a:cxn ang="0">
                  <a:pos x="1764" y="342"/>
                </a:cxn>
                <a:cxn ang="0">
                  <a:pos x="1740" y="342"/>
                </a:cxn>
                <a:cxn ang="0">
                  <a:pos x="1716" y="354"/>
                </a:cxn>
                <a:cxn ang="0">
                  <a:pos x="1656" y="425"/>
                </a:cxn>
                <a:cxn ang="0">
                  <a:pos x="1614" y="569"/>
                </a:cxn>
                <a:cxn ang="0">
                  <a:pos x="1614" y="593"/>
                </a:cxn>
                <a:cxn ang="0">
                  <a:pos x="1620" y="641"/>
                </a:cxn>
                <a:cxn ang="0">
                  <a:pos x="1638" y="659"/>
                </a:cxn>
                <a:cxn ang="0">
                  <a:pos x="1632" y="671"/>
                </a:cxn>
                <a:cxn ang="0">
                  <a:pos x="1620" y="683"/>
                </a:cxn>
                <a:cxn ang="0">
                  <a:pos x="1542" y="689"/>
                </a:cxn>
                <a:cxn ang="0">
                  <a:pos x="1465" y="629"/>
                </a:cxn>
                <a:cxn ang="0">
                  <a:pos x="1333" y="587"/>
                </a:cxn>
                <a:cxn ang="0">
                  <a:pos x="1184" y="671"/>
                </a:cxn>
                <a:cxn ang="0">
                  <a:pos x="1016" y="731"/>
                </a:cxn>
                <a:cxn ang="0">
                  <a:pos x="813" y="743"/>
                </a:cxn>
                <a:cxn ang="0">
                  <a:pos x="628" y="701"/>
                </a:cxn>
                <a:cxn ang="0">
                  <a:pos x="568" y="695"/>
                </a:cxn>
                <a:cxn ang="0">
                  <a:pos x="556" y="701"/>
                </a:cxn>
                <a:cxn ang="0">
                  <a:pos x="520" y="731"/>
                </a:cxn>
                <a:cxn ang="0">
                  <a:pos x="436" y="809"/>
                </a:cxn>
                <a:cxn ang="0">
                  <a:pos x="406" y="821"/>
                </a:cxn>
                <a:cxn ang="0">
                  <a:pos x="382" y="821"/>
                </a:cxn>
                <a:cxn ang="0">
                  <a:pos x="335" y="827"/>
                </a:cxn>
                <a:cxn ang="0">
                  <a:pos x="209" y="851"/>
                </a:cxn>
                <a:cxn ang="0">
                  <a:pos x="173" y="857"/>
                </a:cxn>
                <a:cxn ang="0">
                  <a:pos x="125" y="851"/>
                </a:cxn>
                <a:cxn ang="0">
                  <a:pos x="107" y="857"/>
                </a:cxn>
                <a:cxn ang="0">
                  <a:pos x="101" y="875"/>
                </a:cxn>
                <a:cxn ang="0">
                  <a:pos x="83" y="887"/>
                </a:cxn>
                <a:cxn ang="0">
                  <a:pos x="48" y="899"/>
                </a:cxn>
                <a:cxn ang="0">
                  <a:pos x="2780" y="24"/>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w="9525">
              <a:noFill/>
              <a:prstDash val="solid"/>
              <a:round/>
              <a:headEnd/>
              <a:tailEnd/>
            </a:ln>
          </p:spPr>
          <p:txBody>
            <a:bodyPr/>
            <a:lstStyle/>
            <a:p>
              <a:pPr>
                <a:defRPr/>
              </a:pPr>
              <a:endParaRPr lang="en-US"/>
            </a:p>
          </p:txBody>
        </p:sp>
        <p:sp>
          <p:nvSpPr>
            <p:cNvPr id="45060"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45061"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45062"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45063"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45064"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45065"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45066"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45067"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45068"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45069"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45070"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45071"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45072"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45073"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grpSp>
      <p:sp>
        <p:nvSpPr>
          <p:cNvPr id="45074" name="Rectangle 18"/>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5075" name="Rectangle 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p>
        </p:txBody>
      </p:sp>
      <p:sp>
        <p:nvSpPr>
          <p:cNvPr id="45076"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p>
        </p:txBody>
      </p:sp>
      <p:sp>
        <p:nvSpPr>
          <p:cNvPr id="45077" name="Rectangle 21"/>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A5347DC6-E202-4F9A-8617-F7792A138482}" type="slidenum">
              <a:rPr lang="en-US"/>
              <a:pPr>
                <a:defRPr/>
              </a:pPr>
              <a:t>‹#›</a:t>
            </a:fld>
            <a:endParaRPr lang="en-US"/>
          </a:p>
        </p:txBody>
      </p:sp>
      <p:sp>
        <p:nvSpPr>
          <p:cNvPr id="45078"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784" r:id="rId1"/>
    <p:sldLayoutId id="2147484638" r:id="rId2"/>
    <p:sldLayoutId id="2147484639" r:id="rId3"/>
    <p:sldLayoutId id="2147484640" r:id="rId4"/>
    <p:sldLayoutId id="2147484641" r:id="rId5"/>
    <p:sldLayoutId id="2147484642" r:id="rId6"/>
    <p:sldLayoutId id="2147484643" r:id="rId7"/>
    <p:sldLayoutId id="2147484644" r:id="rId8"/>
    <p:sldLayoutId id="2147484645" r:id="rId9"/>
    <p:sldLayoutId id="2147484646" r:id="rId10"/>
    <p:sldLayoutId id="2147484647" r:id="rId11"/>
    <p:sldLayoutId id="2147484648" r:id="rId12"/>
    <p:sldLayoutId id="2147484649"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6BFF"/>
            </a:gs>
            <a:gs pos="100000">
              <a:srgbClr val="2900AC"/>
            </a:gs>
          </a:gsLst>
          <a:lin ang="5400000" scaled="1"/>
        </a:gradFill>
        <a:effectLst/>
      </p:bgPr>
    </p:bg>
    <p:spTree>
      <p:nvGrpSpPr>
        <p:cNvPr id="1" name=""/>
        <p:cNvGrpSpPr/>
        <p:nvPr/>
      </p:nvGrpSpPr>
      <p:grpSpPr>
        <a:xfrm>
          <a:off x="0" y="0"/>
          <a:ext cx="0" cy="0"/>
          <a:chOff x="0" y="0"/>
          <a:chExt cx="0" cy="0"/>
        </a:xfrm>
      </p:grpSpPr>
      <p:sp>
        <p:nvSpPr>
          <p:cNvPr id="272386"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2387"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2388" name="Rectangle 4"/>
          <p:cNvSpPr>
            <a:spLocks noGrp="1" noChangeArrowheads="1"/>
          </p:cNvSpPr>
          <p:nvPr>
            <p:ph type="dt" sz="half" idx="2"/>
          </p:nvPr>
        </p:nvSpPr>
        <p:spPr bwMode="auto">
          <a:xfrm>
            <a:off x="0" y="6381750"/>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b="1">
                <a:solidFill>
                  <a:srgbClr val="FFFFFF"/>
                </a:solidFill>
                <a:effectLst>
                  <a:outerShdw blurRad="38100" dist="38100" dir="2700000" algn="tl">
                    <a:srgbClr val="000000"/>
                  </a:outerShdw>
                </a:effectLst>
                <a:latin typeface="Arial" charset="0"/>
              </a:defRPr>
            </a:lvl1pPr>
          </a:lstStyle>
          <a:p>
            <a:pPr>
              <a:defRPr/>
            </a:pPr>
            <a:endParaRPr lang="en-US"/>
          </a:p>
          <a:p>
            <a:pPr>
              <a:defRPr/>
            </a:pPr>
            <a:endParaRPr lang="en-US"/>
          </a:p>
        </p:txBody>
      </p:sp>
      <p:sp>
        <p:nvSpPr>
          <p:cNvPr id="2723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72390"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5238" r:id="rId1"/>
    <p:sldLayoutId id="2147485239" r:id="rId2"/>
    <p:sldLayoutId id="2147485240" r:id="rId3"/>
    <p:sldLayoutId id="2147485241" r:id="rId4"/>
    <p:sldLayoutId id="2147485242" r:id="rId5"/>
    <p:sldLayoutId id="2147485243" r:id="rId6"/>
    <p:sldLayoutId id="2147485244" r:id="rId7"/>
    <p:sldLayoutId id="2147485245" r:id="rId8"/>
    <p:sldLayoutId id="2147485246" r:id="rId9"/>
    <p:sldLayoutId id="2147485247" r:id="rId10"/>
    <p:sldLayoutId id="2147485248" r:id="rId11"/>
  </p:sldLayoutIdLst>
  <p:hf sldNum="0" hdr="0" ftr="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B0F0">
            <a:alpha val="54117"/>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1" hangingPunct="1">
              <a:defRPr/>
            </a:pPr>
            <a:fld id="{EDE63758-902A-4CEC-8D14-24D4F1377B18}" type="datetimeFigureOut">
              <a:rPr lang="en-US">
                <a:solidFill>
                  <a:prstClr val="black">
                    <a:tint val="75000"/>
                  </a:prstClr>
                </a:solidFill>
              </a:rPr>
              <a:pPr eaLnBrk="1" hangingPunct="1">
                <a:defRPr/>
              </a:pPr>
              <a:t>5/17/2011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eaLnBrk="1" hangingPunct="1">
              <a:defRPr/>
            </a:pPr>
            <a:fld id="{88F8CF29-4A10-42B8-8581-8214B8037C8A}" type="slidenum">
              <a:rPr lang="en-US">
                <a:solidFill>
                  <a:prstClr val="black">
                    <a:tint val="75000"/>
                  </a:prstClr>
                </a:solidFill>
              </a:rPr>
              <a:pPr eaLnBrk="1" hangingPunct="1">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5410" r:id="rId1"/>
    <p:sldLayoutId id="2147485411" r:id="rId2"/>
    <p:sldLayoutId id="2147485412" r:id="rId3"/>
    <p:sldLayoutId id="2147485413" r:id="rId4"/>
    <p:sldLayoutId id="2147485414" r:id="rId5"/>
    <p:sldLayoutId id="2147485415" r:id="rId6"/>
    <p:sldLayoutId id="2147485416" r:id="rId7"/>
    <p:sldLayoutId id="2147485417" r:id="rId8"/>
    <p:sldLayoutId id="2147485418" r:id="rId9"/>
    <p:sldLayoutId id="2147485419" r:id="rId10"/>
    <p:sldLayoutId id="214748542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0" y="0"/>
            <a:ext cx="91440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0" y="609600"/>
            <a:ext cx="9144000"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1" hangingPunct="1">
              <a:defRPr/>
            </a:pPr>
            <a:fld id="{073ACC25-C5A8-49D9-A9C4-D9F42F44D6F9}" type="datetimeFigureOut">
              <a:rPr lang="en-US">
                <a:solidFill>
                  <a:prstClr val="black">
                    <a:tint val="75000"/>
                  </a:prstClr>
                </a:solidFill>
              </a:rPr>
              <a:pPr eaLnBrk="1" hangingPunct="1">
                <a:defRPr/>
              </a:pPr>
              <a:t>5/17/2011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eaLnBrk="1" hangingPunct="1">
              <a:defRPr/>
            </a:pPr>
            <a:fld id="{AB5F10E2-D848-4ED4-A182-DB0D07713CEC}" type="slidenum">
              <a:rPr lang="en-US">
                <a:solidFill>
                  <a:prstClr val="black">
                    <a:tint val="75000"/>
                  </a:prstClr>
                </a:solidFill>
              </a:rPr>
              <a:pPr eaLnBrk="1" hangingPunct="1">
                <a:defRPr/>
              </a:pPr>
              <a:t>‹#›</a:t>
            </a:fld>
            <a:endParaRPr lang="en-US">
              <a:solidFill>
                <a:prstClr val="black">
                  <a:tint val="75000"/>
                </a:prstClr>
              </a:solidFill>
            </a:endParaRPr>
          </a:p>
        </p:txBody>
      </p:sp>
    </p:spTree>
    <p:extLst>
      <p:ext uri="{BB962C8B-B14F-4D97-AF65-F5344CB8AC3E}">
        <p14:creationId xmlns="" xmlns:p14="http://schemas.microsoft.com/office/powerpoint/2010/main" val="3137649625"/>
      </p:ext>
    </p:extLst>
  </p:cSld>
  <p:clrMap bg1="lt1" tx1="dk1" bg2="lt2" tx2="dk2" accent1="accent1" accent2="accent2" accent3="accent3" accent4="accent4" accent5="accent5" accent6="accent6" hlink="hlink" folHlink="folHlink"/>
  <p:sldLayoutIdLst>
    <p:sldLayoutId id="2147485434" r:id="rId1"/>
    <p:sldLayoutId id="2147485435" r:id="rId2"/>
    <p:sldLayoutId id="2147485436" r:id="rId3"/>
    <p:sldLayoutId id="2147485437" r:id="rId4"/>
    <p:sldLayoutId id="2147485438" r:id="rId5"/>
    <p:sldLayoutId id="2147485439" r:id="rId6"/>
    <p:sldLayoutId id="2147485440" r:id="rId7"/>
    <p:sldLayoutId id="2147485441" r:id="rId8"/>
    <p:sldLayoutId id="2147485442" r:id="rId9"/>
    <p:sldLayoutId id="2147485443" r:id="rId10"/>
    <p:sldLayoutId id="214748544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1" hangingPunct="1">
              <a:defRPr/>
            </a:pPr>
            <a:fld id="{417059FB-697C-429D-8A52-A0F602B74D3B}" type="datetimeFigureOut">
              <a:rPr lang="en-US">
                <a:solidFill>
                  <a:prstClr val="black">
                    <a:tint val="75000"/>
                  </a:prstClr>
                </a:solidFill>
              </a:rPr>
              <a:pPr eaLnBrk="1" hangingPunct="1">
                <a:defRPr/>
              </a:pPr>
              <a:t>5/17/2011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eaLnBrk="1" hangingPunct="1">
              <a:defRPr/>
            </a:pPr>
            <a:fld id="{0CE58F2B-D5A8-44C1-AF60-7482AB85AF80}" type="slidenum">
              <a:rPr lang="en-US">
                <a:solidFill>
                  <a:prstClr val="black">
                    <a:tint val="75000"/>
                  </a:prstClr>
                </a:solidFill>
              </a:rPr>
              <a:pPr eaLnBrk="1" hangingPunct="1">
                <a:defRPr/>
              </a:pPr>
              <a:t>‹#›</a:t>
            </a:fld>
            <a:endParaRPr lang="en-US">
              <a:solidFill>
                <a:prstClr val="black">
                  <a:tint val="75000"/>
                </a:prstClr>
              </a:solidFill>
            </a:endParaRPr>
          </a:p>
        </p:txBody>
      </p:sp>
    </p:spTree>
    <p:extLst>
      <p:ext uri="{BB962C8B-B14F-4D97-AF65-F5344CB8AC3E}">
        <p14:creationId xmlns="" xmlns:p14="http://schemas.microsoft.com/office/powerpoint/2010/main" val="3379704442"/>
      </p:ext>
    </p:extLst>
  </p:cSld>
  <p:clrMap bg1="lt1" tx1="dk1" bg2="lt2" tx2="dk2" accent1="accent1" accent2="accent2" accent3="accent3" accent4="accent4" accent5="accent5" accent6="accent6" hlink="hlink" folHlink="folHlink"/>
  <p:sldLayoutIdLst>
    <p:sldLayoutId id="2147485446" r:id="rId1"/>
    <p:sldLayoutId id="2147485447" r:id="rId2"/>
    <p:sldLayoutId id="2147485448" r:id="rId3"/>
    <p:sldLayoutId id="2147485449" r:id="rId4"/>
    <p:sldLayoutId id="2147485450" r:id="rId5"/>
    <p:sldLayoutId id="2147485451" r:id="rId6"/>
    <p:sldLayoutId id="2147485452" r:id="rId7"/>
    <p:sldLayoutId id="2147485453" r:id="rId8"/>
    <p:sldLayoutId id="2147485454" r:id="rId9"/>
    <p:sldLayoutId id="2147485455" r:id="rId10"/>
    <p:sldLayoutId id="214748545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cs typeface="Arial" charset="0"/>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cs typeface="Arial" charset="0"/>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cs typeface="Arial" charset="0"/>
              </a:defRPr>
            </a:lvl1pPr>
          </a:lstStyle>
          <a:p>
            <a:pPr eaLnBrk="1" hangingPunct="1">
              <a:defRPr/>
            </a:pPr>
            <a:fld id="{D1D026DA-55D7-4D73-AA94-7F44C32DB501}" type="slidenum">
              <a:rPr lang="en-US">
                <a:solidFill>
                  <a:srgbClr val="000000"/>
                </a:solidFill>
              </a:rPr>
              <a:pPr eaLnBrk="1" hangingPunct="1">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458" r:id="rId1"/>
    <p:sldLayoutId id="2147485459" r:id="rId2"/>
    <p:sldLayoutId id="2147485460" r:id="rId3"/>
    <p:sldLayoutId id="2147485461" r:id="rId4"/>
    <p:sldLayoutId id="2147485462" r:id="rId5"/>
    <p:sldLayoutId id="2147485463" r:id="rId6"/>
    <p:sldLayoutId id="2147485464" r:id="rId7"/>
    <p:sldLayoutId id="2147485465" r:id="rId8"/>
    <p:sldLayoutId id="2147485466" r:id="rId9"/>
    <p:sldLayoutId id="2147485467" r:id="rId10"/>
    <p:sldLayoutId id="214748546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eaLnBrk="1" hangingPunct="1"/>
            <a:fld id="{1F5847B8-8AFC-4CE3-A2F1-8066CFDDB49C}" type="datetime1">
              <a:rPr lang="en-US" smtClean="0">
                <a:ea typeface="ＭＳ Ｐゴシック" pitchFamily="34" charset="-128"/>
                <a:cs typeface="Arial" pitchFamily="34" charset="0"/>
              </a:rPr>
              <a:pPr defTabSz="457200" eaLnBrk="1" hangingPunct="1"/>
              <a:t>5/17/2011</a:t>
            </a:fld>
            <a:endParaRPr lang="en-US" smtClean="0">
              <a:ea typeface="ＭＳ Ｐゴシック" pitchFamily="34" charset="-128"/>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defTabSz="457200" eaLnBrk="1" hangingPunct="1"/>
            <a:endParaRPr lang="en-US" smtClean="0">
              <a:ea typeface="ＭＳ Ｐゴシック" pitchFamily="34" charset="-128"/>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eaLnBrk="1" hangingPunct="1"/>
            <a:fld id="{3349353C-9DED-4812-BEC0-E32E1BD952AC}" type="slidenum">
              <a:rPr lang="en-US" smtClean="0">
                <a:ea typeface="ＭＳ Ｐゴシック" pitchFamily="34" charset="-128"/>
                <a:cs typeface="Arial" pitchFamily="34" charset="0"/>
              </a:rPr>
              <a:pPr defTabSz="457200" eaLnBrk="1" hangingPunct="1"/>
              <a:t>‹#›</a:t>
            </a:fld>
            <a:endParaRPr lang="en-US" smtClean="0">
              <a:ea typeface="ＭＳ Ｐゴシック" pitchFamily="34" charset="-128"/>
              <a:cs typeface="Arial" pitchFamily="34" charset="0"/>
            </a:endParaRPr>
          </a:p>
        </p:txBody>
      </p:sp>
    </p:spTree>
  </p:cSld>
  <p:clrMap bg1="lt1" tx1="dk1" bg2="lt2" tx2="dk2" accent1="accent1" accent2="accent2" accent3="accent3" accent4="accent4" accent5="accent5" accent6="accent6" hlink="hlink" folHlink="folHlink"/>
  <p:sldLayoutIdLst>
    <p:sldLayoutId id="2147485470" r:id="rId1"/>
    <p:sldLayoutId id="2147485471" r:id="rId2"/>
    <p:sldLayoutId id="2147485472" r:id="rId3"/>
    <p:sldLayoutId id="2147485473" r:id="rId4"/>
    <p:sldLayoutId id="2147485474" r:id="rId5"/>
    <p:sldLayoutId id="2147485475" r:id="rId6"/>
    <p:sldLayoutId id="2147485476" r:id="rId7"/>
    <p:sldLayoutId id="2147485477" r:id="rId8"/>
    <p:sldLayoutId id="2147485478" r:id="rId9"/>
    <p:sldLayoutId id="2147485479" r:id="rId10"/>
    <p:sldLayoutId id="214748548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7"/>
          <p:cNvGrpSpPr>
            <a:grpSpLocks/>
          </p:cNvGrpSpPr>
          <p:nvPr userDrawn="1"/>
        </p:nvGrpSpPr>
        <p:grpSpPr bwMode="auto">
          <a:xfrm>
            <a:off x="34925" y="6213475"/>
            <a:ext cx="9037638" cy="671513"/>
            <a:chOff x="22" y="1253"/>
            <a:chExt cx="5693" cy="423"/>
          </a:xfrm>
        </p:grpSpPr>
        <p:pic>
          <p:nvPicPr>
            <p:cNvPr id="18436" name="Picture 8" descr="4COLOR"/>
            <p:cNvPicPr>
              <a:picLocks noChangeAspect="1" noChangeArrowheads="1"/>
            </p:cNvPicPr>
            <p:nvPr/>
          </p:nvPicPr>
          <p:blipFill>
            <a:blip r:embed="rId13" cstate="print">
              <a:lum contrast="18000"/>
            </a:blip>
            <a:srcRect l="32001" t="70857" r="33333"/>
            <a:stretch>
              <a:fillRect/>
            </a:stretch>
          </p:blipFill>
          <p:spPr bwMode="auto">
            <a:xfrm>
              <a:off x="22" y="1253"/>
              <a:ext cx="431" cy="423"/>
            </a:xfrm>
            <a:prstGeom prst="rect">
              <a:avLst/>
            </a:prstGeom>
            <a:noFill/>
            <a:ln w="9525">
              <a:noFill/>
              <a:miter lim="800000"/>
              <a:headEnd/>
              <a:tailEnd/>
            </a:ln>
          </p:spPr>
        </p:pic>
        <p:sp>
          <p:nvSpPr>
            <p:cNvPr id="1033" name="Line 9"/>
            <p:cNvSpPr>
              <a:spLocks noChangeShapeType="1"/>
            </p:cNvSpPr>
            <p:nvPr/>
          </p:nvSpPr>
          <p:spPr bwMode="auto">
            <a:xfrm>
              <a:off x="431" y="1616"/>
              <a:ext cx="3311" cy="0"/>
            </a:xfrm>
            <a:prstGeom prst="line">
              <a:avLst/>
            </a:prstGeom>
            <a:noFill/>
            <a:ln w="9525">
              <a:solidFill>
                <a:schemeClr val="tx1"/>
              </a:solidFill>
              <a:round/>
              <a:headEnd/>
              <a:tailEnd/>
            </a:ln>
            <a:effectLst/>
          </p:spPr>
          <p:txBody>
            <a:bodyPr/>
            <a:lstStyle/>
            <a:p>
              <a:pPr eaLnBrk="1" hangingPunct="1">
                <a:defRPr/>
              </a:pPr>
              <a:endParaRPr lang="en-US">
                <a:solidFill>
                  <a:srgbClr val="000000"/>
                </a:solidFill>
                <a:latin typeface="Arial" charset="0"/>
                <a:ea typeface="ＭＳ Ｐゴシック" pitchFamily="26" charset="-128"/>
                <a:cs typeface="Arial" pitchFamily="34" charset="0"/>
              </a:endParaRPr>
            </a:p>
          </p:txBody>
        </p:sp>
        <p:pic>
          <p:nvPicPr>
            <p:cNvPr id="18438" name="Picture 10"/>
            <p:cNvPicPr>
              <a:picLocks noChangeAspect="1" noChangeArrowheads="1"/>
            </p:cNvPicPr>
            <p:nvPr/>
          </p:nvPicPr>
          <p:blipFill>
            <a:blip r:embed="rId14" cstate="print"/>
            <a:srcRect/>
            <a:stretch>
              <a:fillRect/>
            </a:stretch>
          </p:blipFill>
          <p:spPr bwMode="auto">
            <a:xfrm>
              <a:off x="4176" y="1364"/>
              <a:ext cx="337" cy="148"/>
            </a:xfrm>
            <a:prstGeom prst="rect">
              <a:avLst/>
            </a:prstGeom>
            <a:noFill/>
            <a:ln w="9525">
              <a:noFill/>
              <a:miter lim="800000"/>
              <a:headEnd/>
              <a:tailEnd/>
            </a:ln>
          </p:spPr>
        </p:pic>
        <p:pic>
          <p:nvPicPr>
            <p:cNvPr id="18439" name="Picture 11"/>
            <p:cNvPicPr>
              <a:picLocks noChangeAspect="1" noChangeArrowheads="1"/>
            </p:cNvPicPr>
            <p:nvPr/>
          </p:nvPicPr>
          <p:blipFill>
            <a:blip r:embed="rId15" cstate="print"/>
            <a:srcRect/>
            <a:stretch>
              <a:fillRect/>
            </a:stretch>
          </p:blipFill>
          <p:spPr bwMode="auto">
            <a:xfrm>
              <a:off x="4558" y="1364"/>
              <a:ext cx="295" cy="144"/>
            </a:xfrm>
            <a:prstGeom prst="rect">
              <a:avLst/>
            </a:prstGeom>
            <a:noFill/>
            <a:ln w="9525">
              <a:noFill/>
              <a:miter lim="800000"/>
              <a:headEnd/>
              <a:tailEnd/>
            </a:ln>
          </p:spPr>
        </p:pic>
        <p:pic>
          <p:nvPicPr>
            <p:cNvPr id="18440" name="Picture 12" descr="wcrpnewlogo_for_images_page"/>
            <p:cNvPicPr>
              <a:picLocks noChangeAspect="1" noChangeArrowheads="1"/>
            </p:cNvPicPr>
            <p:nvPr/>
          </p:nvPicPr>
          <p:blipFill>
            <a:blip r:embed="rId16" cstate="print"/>
            <a:srcRect/>
            <a:stretch>
              <a:fillRect/>
            </a:stretch>
          </p:blipFill>
          <p:spPr bwMode="auto">
            <a:xfrm>
              <a:off x="5239" y="1376"/>
              <a:ext cx="476" cy="130"/>
            </a:xfrm>
            <a:prstGeom prst="rect">
              <a:avLst/>
            </a:prstGeom>
            <a:noFill/>
            <a:ln w="9525">
              <a:noFill/>
              <a:miter lim="800000"/>
              <a:headEnd/>
              <a:tailEnd/>
            </a:ln>
          </p:spPr>
        </p:pic>
        <p:pic>
          <p:nvPicPr>
            <p:cNvPr id="18441" name="Picture 13" descr="IHDP Logo">
              <a:hlinkClick r:id="rId17"/>
            </p:cNvPr>
            <p:cNvPicPr>
              <a:picLocks noChangeAspect="1" noChangeArrowheads="1"/>
            </p:cNvPicPr>
            <p:nvPr/>
          </p:nvPicPr>
          <p:blipFill>
            <a:blip r:embed="rId18" cstate="print"/>
            <a:srcRect/>
            <a:stretch>
              <a:fillRect/>
            </a:stretch>
          </p:blipFill>
          <p:spPr bwMode="auto">
            <a:xfrm>
              <a:off x="4921" y="1344"/>
              <a:ext cx="294" cy="157"/>
            </a:xfrm>
            <a:prstGeom prst="rect">
              <a:avLst/>
            </a:prstGeom>
            <a:noFill/>
            <a:ln w="9525">
              <a:noFill/>
              <a:miter lim="800000"/>
              <a:headEnd/>
              <a:tailEnd/>
            </a:ln>
          </p:spPr>
        </p:pic>
        <p:pic>
          <p:nvPicPr>
            <p:cNvPr id="18442" name="Picture 14"/>
            <p:cNvPicPr>
              <a:picLocks noChangeAspect="1" noChangeArrowheads="1"/>
            </p:cNvPicPr>
            <p:nvPr/>
          </p:nvPicPr>
          <p:blipFill>
            <a:blip r:embed="rId19" cstate="print"/>
            <a:srcRect/>
            <a:stretch>
              <a:fillRect/>
            </a:stretch>
          </p:blipFill>
          <p:spPr bwMode="auto">
            <a:xfrm>
              <a:off x="3787" y="1339"/>
              <a:ext cx="318" cy="314"/>
            </a:xfrm>
            <a:prstGeom prst="rect">
              <a:avLst/>
            </a:prstGeom>
            <a:noFill/>
            <a:ln w="9525">
              <a:noFill/>
              <a:miter lim="800000"/>
              <a:headEnd/>
              <a:tailEnd/>
            </a:ln>
          </p:spPr>
        </p:pic>
        <p:sp>
          <p:nvSpPr>
            <p:cNvPr id="1039" name="Line 15"/>
            <p:cNvSpPr>
              <a:spLocks noChangeShapeType="1"/>
            </p:cNvSpPr>
            <p:nvPr/>
          </p:nvSpPr>
          <p:spPr bwMode="auto">
            <a:xfrm>
              <a:off x="4082" y="1548"/>
              <a:ext cx="1610" cy="0"/>
            </a:xfrm>
            <a:prstGeom prst="line">
              <a:avLst/>
            </a:prstGeom>
            <a:noFill/>
            <a:ln w="9525">
              <a:solidFill>
                <a:schemeClr val="tx1"/>
              </a:solidFill>
              <a:round/>
              <a:headEnd/>
              <a:tailEnd/>
            </a:ln>
            <a:effectLst/>
          </p:spPr>
          <p:txBody>
            <a:bodyPr/>
            <a:lstStyle/>
            <a:p>
              <a:pPr eaLnBrk="1" hangingPunct="1">
                <a:defRPr/>
              </a:pPr>
              <a:endParaRPr lang="en-US">
                <a:solidFill>
                  <a:srgbClr val="000000"/>
                </a:solidFill>
                <a:latin typeface="Arial" charset="0"/>
                <a:ea typeface="ＭＳ Ｐゴシック" pitchFamily="26" charset="-128"/>
                <a:cs typeface="Arial" pitchFamily="34" charset="0"/>
              </a:endParaRPr>
            </a:p>
          </p:txBody>
        </p:sp>
        <p:sp>
          <p:nvSpPr>
            <p:cNvPr id="1040" name="Line 16"/>
            <p:cNvSpPr>
              <a:spLocks noChangeShapeType="1"/>
            </p:cNvSpPr>
            <p:nvPr/>
          </p:nvSpPr>
          <p:spPr bwMode="auto">
            <a:xfrm>
              <a:off x="4082" y="1548"/>
              <a:ext cx="0" cy="46"/>
            </a:xfrm>
            <a:prstGeom prst="line">
              <a:avLst/>
            </a:prstGeom>
            <a:noFill/>
            <a:ln w="9525">
              <a:solidFill>
                <a:schemeClr val="tx1"/>
              </a:solidFill>
              <a:round/>
              <a:headEnd/>
              <a:tailEnd/>
            </a:ln>
            <a:effectLst/>
          </p:spPr>
          <p:txBody>
            <a:bodyPr/>
            <a:lstStyle/>
            <a:p>
              <a:pPr eaLnBrk="1" hangingPunct="1">
                <a:defRPr/>
              </a:pPr>
              <a:endParaRPr lang="en-US">
                <a:solidFill>
                  <a:srgbClr val="000000"/>
                </a:solidFill>
                <a:latin typeface="Arial" charset="0"/>
                <a:ea typeface="ＭＳ Ｐゴシック" pitchFamily="26" charset="-128"/>
                <a:cs typeface="Arial" pitchFamily="34" charset="0"/>
              </a:endParaRPr>
            </a:p>
          </p:txBody>
        </p:sp>
      </p:grpSp>
      <p:sp>
        <p:nvSpPr>
          <p:cNvPr id="1042" name="Line 18"/>
          <p:cNvSpPr>
            <a:spLocks noChangeShapeType="1"/>
          </p:cNvSpPr>
          <p:nvPr userDrawn="1"/>
        </p:nvSpPr>
        <p:spPr bwMode="auto">
          <a:xfrm>
            <a:off x="368300" y="577850"/>
            <a:ext cx="8310563" cy="0"/>
          </a:xfrm>
          <a:prstGeom prst="line">
            <a:avLst/>
          </a:prstGeom>
          <a:noFill/>
          <a:ln w="28575">
            <a:solidFill>
              <a:schemeClr val="tx1"/>
            </a:solidFill>
            <a:round/>
            <a:headEnd/>
            <a:tailEnd/>
          </a:ln>
          <a:effectLst/>
        </p:spPr>
        <p:txBody>
          <a:bodyPr/>
          <a:lstStyle/>
          <a:p>
            <a:pPr eaLnBrk="1" hangingPunct="1">
              <a:defRPr/>
            </a:pPr>
            <a:endParaRPr lang="en-US">
              <a:solidFill>
                <a:srgbClr val="000000"/>
              </a:solidFill>
              <a:latin typeface="Arial" charset="0"/>
              <a:ea typeface="ＭＳ Ｐゴシック" pitchFamily="26" charset="-128"/>
              <a:cs typeface="Arial" pitchFamily="34" charset="0"/>
            </a:endParaRPr>
          </a:p>
        </p:txBody>
      </p:sp>
    </p:spTree>
  </p:cSld>
  <p:clrMap bg1="lt1" tx1="dk1" bg2="lt2" tx2="dk2" accent1="accent1" accent2="accent2" accent3="accent3" accent4="accent4" accent5="accent5" accent6="accent6" hlink="hlink" folHlink="folHlink"/>
  <p:sldLayoutIdLst>
    <p:sldLayoutId id="2147485482" r:id="rId1"/>
    <p:sldLayoutId id="2147485483" r:id="rId2"/>
    <p:sldLayoutId id="2147485484" r:id="rId3"/>
    <p:sldLayoutId id="2147485485" r:id="rId4"/>
    <p:sldLayoutId id="2147485486" r:id="rId5"/>
    <p:sldLayoutId id="2147485487" r:id="rId6"/>
    <p:sldLayoutId id="2147485488" r:id="rId7"/>
    <p:sldLayoutId id="2147485489" r:id="rId8"/>
    <p:sldLayoutId id="2147485490" r:id="rId9"/>
    <p:sldLayoutId id="2147485491" r:id="rId10"/>
    <p:sldLayoutId id="21474854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smtClean="0">
              <a:solidFill>
                <a:srgbClr val="000000"/>
              </a:solidFill>
              <a:latin typeface="Arial" charset="0"/>
              <a:ea typeface="ＭＳ Ｐゴシック" pitchFamily="26" charset="-128"/>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smtClean="0">
              <a:solidFill>
                <a:srgbClr val="000000"/>
              </a:solidFill>
              <a:latin typeface="Arial" charset="0"/>
              <a:ea typeface="ＭＳ Ｐゴシック" pitchFamily="26" charset="-128"/>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02091090-2341-48A4-94C0-75CDB0D8D183}" type="slidenum">
              <a:rPr lang="en-US" smtClean="0">
                <a:solidFill>
                  <a:srgbClr val="000000"/>
                </a:solidFill>
                <a:latin typeface="Arial" charset="0"/>
                <a:ea typeface="ＭＳ Ｐゴシック" pitchFamily="26" charset="-128"/>
              </a:rPr>
              <a:pPr eaLnBrk="1" hangingPunct="1"/>
              <a:t>‹#›</a:t>
            </a:fld>
            <a:endParaRPr lang="en-US" smtClean="0">
              <a:solidFill>
                <a:srgbClr val="000000"/>
              </a:solidFill>
              <a:latin typeface="Arial" charset="0"/>
              <a:ea typeface="ＭＳ Ｐゴシック" pitchFamily="26" charset="-128"/>
            </a:endParaRPr>
          </a:p>
        </p:txBody>
      </p:sp>
    </p:spTree>
  </p:cSld>
  <p:clrMap bg1="lt1" tx1="dk1" bg2="lt2" tx2="dk2" accent1="accent1" accent2="accent2" accent3="accent3" accent4="accent4" accent5="accent5" accent6="accent6" hlink="hlink" folHlink="folHlink"/>
  <p:sldLayoutIdLst>
    <p:sldLayoutId id="2147485494" r:id="rId1"/>
    <p:sldLayoutId id="2147485495" r:id="rId2"/>
    <p:sldLayoutId id="2147485496" r:id="rId3"/>
    <p:sldLayoutId id="2147485497" r:id="rId4"/>
    <p:sldLayoutId id="2147485498" r:id="rId5"/>
    <p:sldLayoutId id="2147485499" r:id="rId6"/>
    <p:sldLayoutId id="2147485500" r:id="rId7"/>
    <p:sldLayoutId id="2147485501" r:id="rId8"/>
    <p:sldLayoutId id="2147485502" r:id="rId9"/>
    <p:sldLayoutId id="2147485503" r:id="rId10"/>
    <p:sldLayoutId id="214748550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B0F0">
            <a:alpha val="54117"/>
          </a:srgbClr>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E2771B5E-A885-4F25-91AF-DB3B8B0A424D}" type="datetimeFigureOut">
              <a:rPr lang="en-US"/>
              <a:pPr>
                <a:defRPr/>
              </a:pPr>
              <a:t>5/17/2011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AA478391-375A-41C9-B945-08FBBC96677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60" r:id="rId1"/>
    <p:sldLayoutId id="2147484761" r:id="rId2"/>
    <p:sldLayoutId id="2147484762" r:id="rId3"/>
    <p:sldLayoutId id="2147484763" r:id="rId4"/>
    <p:sldLayoutId id="2147484764" r:id="rId5"/>
    <p:sldLayoutId id="2147484765" r:id="rId6"/>
    <p:sldLayoutId id="2147484766" r:id="rId7"/>
    <p:sldLayoutId id="2147484767" r:id="rId8"/>
    <p:sldLayoutId id="2147484768" r:id="rId9"/>
    <p:sldLayoutId id="2147484769" r:id="rId10"/>
    <p:sldLayoutId id="214748477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defRPr>
            </a:lvl1pPr>
          </a:lstStyle>
          <a:p>
            <a:pPr>
              <a:defRPr/>
            </a:pPr>
            <a:fld id="{A0661DBB-5107-4A79-9D11-E2E0C8CB5F8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86" r:id="rId1"/>
    <p:sldLayoutId id="2147484787" r:id="rId2"/>
    <p:sldLayoutId id="2147484788" r:id="rId3"/>
    <p:sldLayoutId id="2147484789" r:id="rId4"/>
    <p:sldLayoutId id="2147484790" r:id="rId5"/>
    <p:sldLayoutId id="2147484791" r:id="rId6"/>
    <p:sldLayoutId id="2147484792" r:id="rId7"/>
    <p:sldLayoutId id="2147484793" r:id="rId8"/>
    <p:sldLayoutId id="2147484794" r:id="rId9"/>
    <p:sldLayoutId id="2147484795" r:id="rId10"/>
    <p:sldLayoutId id="2147484796" r:id="rId11"/>
    <p:sldLayoutId id="214748479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7"/>
          <p:cNvGrpSpPr>
            <a:grpSpLocks/>
          </p:cNvGrpSpPr>
          <p:nvPr userDrawn="1"/>
        </p:nvGrpSpPr>
        <p:grpSpPr bwMode="auto">
          <a:xfrm>
            <a:off x="34925" y="6213475"/>
            <a:ext cx="9037638" cy="671513"/>
            <a:chOff x="22" y="1253"/>
            <a:chExt cx="5693" cy="423"/>
          </a:xfrm>
        </p:grpSpPr>
        <p:pic>
          <p:nvPicPr>
            <p:cNvPr id="25604" name="Picture 8" descr="4COLOR"/>
            <p:cNvPicPr>
              <a:picLocks noChangeAspect="1" noChangeArrowheads="1"/>
            </p:cNvPicPr>
            <p:nvPr/>
          </p:nvPicPr>
          <p:blipFill>
            <a:blip r:embed="rId14" cstate="print">
              <a:lum contrast="18000"/>
            </a:blip>
            <a:srcRect l="32001" t="70857" r="33333"/>
            <a:stretch>
              <a:fillRect/>
            </a:stretch>
          </p:blipFill>
          <p:spPr bwMode="auto">
            <a:xfrm>
              <a:off x="22" y="1253"/>
              <a:ext cx="431" cy="423"/>
            </a:xfrm>
            <a:prstGeom prst="rect">
              <a:avLst/>
            </a:prstGeom>
            <a:noFill/>
            <a:ln w="9525">
              <a:noFill/>
              <a:miter lim="800000"/>
              <a:headEnd/>
              <a:tailEnd/>
            </a:ln>
          </p:spPr>
        </p:pic>
        <p:sp>
          <p:nvSpPr>
            <p:cNvPr id="1033" name="Line 9"/>
            <p:cNvSpPr>
              <a:spLocks noChangeShapeType="1"/>
            </p:cNvSpPr>
            <p:nvPr/>
          </p:nvSpPr>
          <p:spPr bwMode="auto">
            <a:xfrm>
              <a:off x="431" y="1616"/>
              <a:ext cx="3311" cy="0"/>
            </a:xfrm>
            <a:prstGeom prst="line">
              <a:avLst/>
            </a:prstGeom>
            <a:noFill/>
            <a:ln w="9525">
              <a:solidFill>
                <a:schemeClr val="tx1"/>
              </a:solidFill>
              <a:round/>
              <a:headEnd/>
              <a:tailEnd/>
            </a:ln>
            <a:effectLst/>
          </p:spPr>
          <p:txBody>
            <a:bodyPr/>
            <a:lstStyle/>
            <a:p>
              <a:pPr eaLnBrk="1" hangingPunct="1">
                <a:defRPr/>
              </a:pPr>
              <a:endParaRPr lang="en-US">
                <a:solidFill>
                  <a:srgbClr val="000000"/>
                </a:solidFill>
                <a:latin typeface="Arial" pitchFamily="34" charset="0"/>
              </a:endParaRPr>
            </a:p>
          </p:txBody>
        </p:sp>
        <p:pic>
          <p:nvPicPr>
            <p:cNvPr id="25606" name="Picture 10"/>
            <p:cNvPicPr>
              <a:picLocks noChangeAspect="1" noChangeArrowheads="1"/>
            </p:cNvPicPr>
            <p:nvPr/>
          </p:nvPicPr>
          <p:blipFill>
            <a:blip r:embed="rId15" cstate="print"/>
            <a:srcRect/>
            <a:stretch>
              <a:fillRect/>
            </a:stretch>
          </p:blipFill>
          <p:spPr bwMode="auto">
            <a:xfrm>
              <a:off x="4176" y="1364"/>
              <a:ext cx="337" cy="148"/>
            </a:xfrm>
            <a:prstGeom prst="rect">
              <a:avLst/>
            </a:prstGeom>
            <a:noFill/>
            <a:ln w="9525">
              <a:noFill/>
              <a:miter lim="800000"/>
              <a:headEnd/>
              <a:tailEnd/>
            </a:ln>
          </p:spPr>
        </p:pic>
        <p:pic>
          <p:nvPicPr>
            <p:cNvPr id="25607" name="Picture 11"/>
            <p:cNvPicPr>
              <a:picLocks noChangeAspect="1" noChangeArrowheads="1"/>
            </p:cNvPicPr>
            <p:nvPr/>
          </p:nvPicPr>
          <p:blipFill>
            <a:blip r:embed="rId16" cstate="print"/>
            <a:srcRect/>
            <a:stretch>
              <a:fillRect/>
            </a:stretch>
          </p:blipFill>
          <p:spPr bwMode="auto">
            <a:xfrm>
              <a:off x="4558" y="1364"/>
              <a:ext cx="295" cy="144"/>
            </a:xfrm>
            <a:prstGeom prst="rect">
              <a:avLst/>
            </a:prstGeom>
            <a:noFill/>
            <a:ln w="9525">
              <a:noFill/>
              <a:miter lim="800000"/>
              <a:headEnd/>
              <a:tailEnd/>
            </a:ln>
          </p:spPr>
        </p:pic>
        <p:pic>
          <p:nvPicPr>
            <p:cNvPr id="25608" name="Picture 12" descr="wcrpnewlogo_for_images_page"/>
            <p:cNvPicPr>
              <a:picLocks noChangeAspect="1" noChangeArrowheads="1"/>
            </p:cNvPicPr>
            <p:nvPr/>
          </p:nvPicPr>
          <p:blipFill>
            <a:blip r:embed="rId17" cstate="print"/>
            <a:srcRect/>
            <a:stretch>
              <a:fillRect/>
            </a:stretch>
          </p:blipFill>
          <p:spPr bwMode="auto">
            <a:xfrm>
              <a:off x="5239" y="1376"/>
              <a:ext cx="476" cy="130"/>
            </a:xfrm>
            <a:prstGeom prst="rect">
              <a:avLst/>
            </a:prstGeom>
            <a:noFill/>
            <a:ln w="9525">
              <a:noFill/>
              <a:miter lim="800000"/>
              <a:headEnd/>
              <a:tailEnd/>
            </a:ln>
          </p:spPr>
        </p:pic>
        <p:pic>
          <p:nvPicPr>
            <p:cNvPr id="25609" name="Picture 13" descr="IHDP Logo">
              <a:hlinkClick r:id="rId18"/>
            </p:cNvPr>
            <p:cNvPicPr>
              <a:picLocks noChangeAspect="1" noChangeArrowheads="1"/>
            </p:cNvPicPr>
            <p:nvPr/>
          </p:nvPicPr>
          <p:blipFill>
            <a:blip r:embed="rId19" cstate="print"/>
            <a:srcRect/>
            <a:stretch>
              <a:fillRect/>
            </a:stretch>
          </p:blipFill>
          <p:spPr bwMode="auto">
            <a:xfrm>
              <a:off x="4921" y="1344"/>
              <a:ext cx="294" cy="157"/>
            </a:xfrm>
            <a:prstGeom prst="rect">
              <a:avLst/>
            </a:prstGeom>
            <a:noFill/>
            <a:ln w="9525">
              <a:noFill/>
              <a:miter lim="800000"/>
              <a:headEnd/>
              <a:tailEnd/>
            </a:ln>
          </p:spPr>
        </p:pic>
        <p:pic>
          <p:nvPicPr>
            <p:cNvPr id="25610" name="Picture 14"/>
            <p:cNvPicPr>
              <a:picLocks noChangeAspect="1" noChangeArrowheads="1"/>
            </p:cNvPicPr>
            <p:nvPr/>
          </p:nvPicPr>
          <p:blipFill>
            <a:blip r:embed="rId20" cstate="print"/>
            <a:srcRect/>
            <a:stretch>
              <a:fillRect/>
            </a:stretch>
          </p:blipFill>
          <p:spPr bwMode="auto">
            <a:xfrm>
              <a:off x="3787" y="1339"/>
              <a:ext cx="318" cy="314"/>
            </a:xfrm>
            <a:prstGeom prst="rect">
              <a:avLst/>
            </a:prstGeom>
            <a:noFill/>
            <a:ln w="9525">
              <a:noFill/>
              <a:miter lim="800000"/>
              <a:headEnd/>
              <a:tailEnd/>
            </a:ln>
          </p:spPr>
        </p:pic>
        <p:sp>
          <p:nvSpPr>
            <p:cNvPr id="1039" name="Line 15"/>
            <p:cNvSpPr>
              <a:spLocks noChangeShapeType="1"/>
            </p:cNvSpPr>
            <p:nvPr/>
          </p:nvSpPr>
          <p:spPr bwMode="auto">
            <a:xfrm>
              <a:off x="4082" y="1548"/>
              <a:ext cx="1610" cy="0"/>
            </a:xfrm>
            <a:prstGeom prst="line">
              <a:avLst/>
            </a:prstGeom>
            <a:noFill/>
            <a:ln w="9525">
              <a:solidFill>
                <a:schemeClr val="tx1"/>
              </a:solidFill>
              <a:round/>
              <a:headEnd/>
              <a:tailEnd/>
            </a:ln>
            <a:effectLst/>
          </p:spPr>
          <p:txBody>
            <a:bodyPr/>
            <a:lstStyle/>
            <a:p>
              <a:pPr eaLnBrk="1" hangingPunct="1">
                <a:defRPr/>
              </a:pPr>
              <a:endParaRPr lang="en-US">
                <a:solidFill>
                  <a:srgbClr val="000000"/>
                </a:solidFill>
                <a:latin typeface="Arial" pitchFamily="34" charset="0"/>
              </a:endParaRPr>
            </a:p>
          </p:txBody>
        </p:sp>
        <p:sp>
          <p:nvSpPr>
            <p:cNvPr id="1040" name="Line 16"/>
            <p:cNvSpPr>
              <a:spLocks noChangeShapeType="1"/>
            </p:cNvSpPr>
            <p:nvPr/>
          </p:nvSpPr>
          <p:spPr bwMode="auto">
            <a:xfrm>
              <a:off x="4082" y="1548"/>
              <a:ext cx="0" cy="46"/>
            </a:xfrm>
            <a:prstGeom prst="line">
              <a:avLst/>
            </a:prstGeom>
            <a:noFill/>
            <a:ln w="9525">
              <a:solidFill>
                <a:schemeClr val="tx1"/>
              </a:solidFill>
              <a:round/>
              <a:headEnd/>
              <a:tailEnd/>
            </a:ln>
            <a:effectLst/>
          </p:spPr>
          <p:txBody>
            <a:bodyPr/>
            <a:lstStyle/>
            <a:p>
              <a:pPr eaLnBrk="1" hangingPunct="1">
                <a:defRPr/>
              </a:pPr>
              <a:endParaRPr lang="en-US">
                <a:solidFill>
                  <a:srgbClr val="000000"/>
                </a:solidFill>
                <a:latin typeface="Arial" pitchFamily="34" charset="0"/>
              </a:endParaRPr>
            </a:p>
          </p:txBody>
        </p:sp>
      </p:grpSp>
      <p:sp>
        <p:nvSpPr>
          <p:cNvPr id="1042" name="Line 18"/>
          <p:cNvSpPr>
            <a:spLocks noChangeShapeType="1"/>
          </p:cNvSpPr>
          <p:nvPr userDrawn="1"/>
        </p:nvSpPr>
        <p:spPr bwMode="auto">
          <a:xfrm>
            <a:off x="368300" y="577850"/>
            <a:ext cx="8310563" cy="0"/>
          </a:xfrm>
          <a:prstGeom prst="line">
            <a:avLst/>
          </a:prstGeom>
          <a:noFill/>
          <a:ln w="28575">
            <a:solidFill>
              <a:schemeClr val="tx1"/>
            </a:solidFill>
            <a:round/>
            <a:headEnd/>
            <a:tailEnd/>
          </a:ln>
          <a:effectLst/>
        </p:spPr>
        <p:txBody>
          <a:bodyPr/>
          <a:lstStyle/>
          <a:p>
            <a:pPr eaLnBrk="1" hangingPunct="1">
              <a:defRPr/>
            </a:pPr>
            <a:endParaRPr lang="en-US">
              <a:solidFill>
                <a:srgbClr val="000000"/>
              </a:solidFill>
              <a:latin typeface="Arial" pitchFamily="34" charset="0"/>
            </a:endParaRPr>
          </a:p>
        </p:txBody>
      </p:sp>
    </p:spTree>
  </p:cSld>
  <p:clrMap bg1="lt1" tx1="dk1" bg2="lt2" tx2="dk2" accent1="accent1" accent2="accent2" accent3="accent3" accent4="accent4" accent5="accent5" accent6="accent6" hlink="hlink" folHlink="folHlink"/>
  <p:sldLayoutIdLst>
    <p:sldLayoutId id="2147484812" r:id="rId1"/>
    <p:sldLayoutId id="2147484813" r:id="rId2"/>
    <p:sldLayoutId id="2147484814" r:id="rId3"/>
    <p:sldLayoutId id="2147484815" r:id="rId4"/>
    <p:sldLayoutId id="2147484816" r:id="rId5"/>
    <p:sldLayoutId id="2147484817" r:id="rId6"/>
    <p:sldLayoutId id="2147484818" r:id="rId7"/>
    <p:sldLayoutId id="2147484819" r:id="rId8"/>
    <p:sldLayoutId id="2147484820" r:id="rId9"/>
    <p:sldLayoutId id="2147484821" r:id="rId10"/>
    <p:sldLayoutId id="2147484822" r:id="rId11"/>
    <p:sldLayoutId id="214748482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716463" y="5345113"/>
            <a:ext cx="4427537" cy="1512887"/>
            <a:chOff x="2971" y="3367"/>
            <a:chExt cx="2789" cy="953"/>
          </a:xfrm>
        </p:grpSpPr>
        <p:sp>
          <p:nvSpPr>
            <p:cNvPr id="45059" name="Freeform 3"/>
            <p:cNvSpPr>
              <a:spLocks/>
            </p:cNvSpPr>
            <p:nvPr/>
          </p:nvSpPr>
          <p:spPr bwMode="ltGray">
            <a:xfrm>
              <a:off x="2971" y="3367"/>
              <a:ext cx="2789" cy="953"/>
            </a:xfrm>
            <a:custGeom>
              <a:avLst/>
              <a:gdLst/>
              <a:ahLst/>
              <a:cxnLst>
                <a:cxn ang="0">
                  <a:pos x="2768" y="18"/>
                </a:cxn>
                <a:cxn ang="0">
                  <a:pos x="2678" y="24"/>
                </a:cxn>
                <a:cxn ang="0">
                  <a:pos x="2613" y="102"/>
                </a:cxn>
                <a:cxn ang="0">
                  <a:pos x="2511" y="156"/>
                </a:cxn>
                <a:cxn ang="0">
                  <a:pos x="2505" y="222"/>
                </a:cxn>
                <a:cxn ang="0">
                  <a:pos x="2487" y="246"/>
                </a:cxn>
                <a:cxn ang="0">
                  <a:pos x="2469" y="252"/>
                </a:cxn>
                <a:cxn ang="0">
                  <a:pos x="2397" y="210"/>
                </a:cxn>
                <a:cxn ang="0">
                  <a:pos x="2260" y="192"/>
                </a:cxn>
                <a:cxn ang="0">
                  <a:pos x="2236" y="186"/>
                </a:cxn>
                <a:cxn ang="0">
                  <a:pos x="2218" y="192"/>
                </a:cxn>
                <a:cxn ang="0">
                  <a:pos x="2146" y="228"/>
                </a:cxn>
                <a:cxn ang="0">
                  <a:pos x="2110" y="240"/>
                </a:cxn>
                <a:cxn ang="0">
                  <a:pos x="2086" y="246"/>
                </a:cxn>
                <a:cxn ang="0">
                  <a:pos x="2074" y="258"/>
                </a:cxn>
                <a:cxn ang="0">
                  <a:pos x="2074" y="276"/>
                </a:cxn>
                <a:cxn ang="0">
                  <a:pos x="2051" y="300"/>
                </a:cxn>
                <a:cxn ang="0">
                  <a:pos x="2033" y="312"/>
                </a:cxn>
                <a:cxn ang="0">
                  <a:pos x="2021" y="324"/>
                </a:cxn>
                <a:cxn ang="0">
                  <a:pos x="2009" y="336"/>
                </a:cxn>
                <a:cxn ang="0">
                  <a:pos x="1979" y="342"/>
                </a:cxn>
                <a:cxn ang="0">
                  <a:pos x="1913" y="336"/>
                </a:cxn>
                <a:cxn ang="0">
                  <a:pos x="1877" y="330"/>
                </a:cxn>
                <a:cxn ang="0">
                  <a:pos x="1865" y="342"/>
                </a:cxn>
                <a:cxn ang="0">
                  <a:pos x="1853" y="354"/>
                </a:cxn>
                <a:cxn ang="0">
                  <a:pos x="1823" y="360"/>
                </a:cxn>
                <a:cxn ang="0">
                  <a:pos x="1764" y="342"/>
                </a:cxn>
                <a:cxn ang="0">
                  <a:pos x="1740" y="342"/>
                </a:cxn>
                <a:cxn ang="0">
                  <a:pos x="1716" y="354"/>
                </a:cxn>
                <a:cxn ang="0">
                  <a:pos x="1656" y="425"/>
                </a:cxn>
                <a:cxn ang="0">
                  <a:pos x="1614" y="569"/>
                </a:cxn>
                <a:cxn ang="0">
                  <a:pos x="1614" y="593"/>
                </a:cxn>
                <a:cxn ang="0">
                  <a:pos x="1620" y="641"/>
                </a:cxn>
                <a:cxn ang="0">
                  <a:pos x="1638" y="659"/>
                </a:cxn>
                <a:cxn ang="0">
                  <a:pos x="1632" y="671"/>
                </a:cxn>
                <a:cxn ang="0">
                  <a:pos x="1620" y="683"/>
                </a:cxn>
                <a:cxn ang="0">
                  <a:pos x="1542" y="689"/>
                </a:cxn>
                <a:cxn ang="0">
                  <a:pos x="1465" y="629"/>
                </a:cxn>
                <a:cxn ang="0">
                  <a:pos x="1333" y="587"/>
                </a:cxn>
                <a:cxn ang="0">
                  <a:pos x="1184" y="671"/>
                </a:cxn>
                <a:cxn ang="0">
                  <a:pos x="1016" y="731"/>
                </a:cxn>
                <a:cxn ang="0">
                  <a:pos x="813" y="743"/>
                </a:cxn>
                <a:cxn ang="0">
                  <a:pos x="628" y="701"/>
                </a:cxn>
                <a:cxn ang="0">
                  <a:pos x="568" y="695"/>
                </a:cxn>
                <a:cxn ang="0">
                  <a:pos x="556" y="701"/>
                </a:cxn>
                <a:cxn ang="0">
                  <a:pos x="520" y="731"/>
                </a:cxn>
                <a:cxn ang="0">
                  <a:pos x="436" y="809"/>
                </a:cxn>
                <a:cxn ang="0">
                  <a:pos x="406" y="821"/>
                </a:cxn>
                <a:cxn ang="0">
                  <a:pos x="382" y="821"/>
                </a:cxn>
                <a:cxn ang="0">
                  <a:pos x="335" y="827"/>
                </a:cxn>
                <a:cxn ang="0">
                  <a:pos x="209" y="851"/>
                </a:cxn>
                <a:cxn ang="0">
                  <a:pos x="173" y="857"/>
                </a:cxn>
                <a:cxn ang="0">
                  <a:pos x="125" y="851"/>
                </a:cxn>
                <a:cxn ang="0">
                  <a:pos x="107" y="857"/>
                </a:cxn>
                <a:cxn ang="0">
                  <a:pos x="101" y="875"/>
                </a:cxn>
                <a:cxn ang="0">
                  <a:pos x="83" y="887"/>
                </a:cxn>
                <a:cxn ang="0">
                  <a:pos x="48" y="899"/>
                </a:cxn>
                <a:cxn ang="0">
                  <a:pos x="2780" y="24"/>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0"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1"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2"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3"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4"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5"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6"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7"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8"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9"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70"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71"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72"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73"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grpSp>
      <p:sp>
        <p:nvSpPr>
          <p:cNvPr id="45074" name="Rectangle 18"/>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5075" name="Rectangle 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EAEAEA"/>
                </a:solidFill>
                <a:effectLst>
                  <a:outerShdw blurRad="38100" dist="38100" dir="2700000" algn="tl">
                    <a:srgbClr val="000000"/>
                  </a:outerShdw>
                </a:effectLst>
                <a:latin typeface="+mn-lt"/>
              </a:defRPr>
            </a:lvl1pPr>
          </a:lstStyle>
          <a:p>
            <a:pPr>
              <a:defRPr/>
            </a:pPr>
            <a:endParaRPr lang="en-US"/>
          </a:p>
        </p:txBody>
      </p:sp>
      <p:sp>
        <p:nvSpPr>
          <p:cNvPr id="45076"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EAEAEA"/>
                </a:solidFill>
                <a:effectLst>
                  <a:outerShdw blurRad="38100" dist="38100" dir="2700000" algn="tl">
                    <a:srgbClr val="000000"/>
                  </a:outerShdw>
                </a:effectLst>
                <a:latin typeface="+mn-lt"/>
              </a:defRPr>
            </a:lvl1pPr>
          </a:lstStyle>
          <a:p>
            <a:pPr>
              <a:defRPr/>
            </a:pPr>
            <a:endParaRPr lang="en-US"/>
          </a:p>
        </p:txBody>
      </p:sp>
      <p:sp>
        <p:nvSpPr>
          <p:cNvPr id="45077" name="Rectangle 21"/>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EAEAEA"/>
                </a:solidFill>
                <a:effectLst>
                  <a:outerShdw blurRad="38100" dist="38100" dir="2700000" algn="tl">
                    <a:srgbClr val="000000"/>
                  </a:outerShdw>
                </a:effectLst>
                <a:latin typeface="+mn-lt"/>
              </a:defRPr>
            </a:lvl1pPr>
          </a:lstStyle>
          <a:p>
            <a:pPr>
              <a:defRPr/>
            </a:pPr>
            <a:fld id="{38DCCAFA-A4F2-4539-A490-5C3CBC713CC5}" type="slidenum">
              <a:rPr lang="en-US"/>
              <a:pPr>
                <a:defRPr/>
              </a:pPr>
              <a:t>‹#›</a:t>
            </a:fld>
            <a:endParaRPr lang="en-US"/>
          </a:p>
        </p:txBody>
      </p:sp>
      <p:sp>
        <p:nvSpPr>
          <p:cNvPr id="45078"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 id="2147484848" r:id="rId12"/>
    <p:sldLayoutId id="2147484849"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mn-lt"/>
              </a:defRPr>
            </a:lvl1pPr>
          </a:lstStyle>
          <a:p>
            <a:pPr>
              <a:defRPr/>
            </a:pPr>
            <a:endParaRPr lang="en-US"/>
          </a:p>
        </p:txBody>
      </p:sp>
      <p:sp>
        <p:nvSpPr>
          <p:cNvPr id="297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pPr>
              <a:defRPr/>
            </a:pPr>
            <a:endParaRPr lang="en-US"/>
          </a:p>
        </p:txBody>
      </p:sp>
      <p:sp>
        <p:nvSpPr>
          <p:cNvPr id="297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defRPr>
            </a:lvl1pPr>
          </a:lstStyle>
          <a:p>
            <a:pPr>
              <a:defRPr/>
            </a:pPr>
            <a:fld id="{16F0BE0A-41CD-423C-B8A5-B0A0D4C2DC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12" r:id="rId1"/>
    <p:sldLayoutId id="2147484913" r:id="rId2"/>
    <p:sldLayoutId id="2147484914" r:id="rId3"/>
    <p:sldLayoutId id="2147484915" r:id="rId4"/>
    <p:sldLayoutId id="2147484916" r:id="rId5"/>
    <p:sldLayoutId id="2147484917" r:id="rId6"/>
    <p:sldLayoutId id="2147484918" r:id="rId7"/>
    <p:sldLayoutId id="2147484919" r:id="rId8"/>
    <p:sldLayoutId id="2147484920" r:id="rId9"/>
    <p:sldLayoutId id="2147484921" r:id="rId10"/>
    <p:sldLayoutId id="214748492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B0F0">
            <a:alpha val="54117"/>
          </a:srgbClr>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eaLnBrk="1" hangingPunct="1">
              <a:defRPr/>
            </a:pPr>
            <a:fld id="{BF519EEB-45C8-482B-865E-81997DC6FA6C}" type="datetimeFigureOut">
              <a:rPr lang="en-US"/>
              <a:pPr eaLnBrk="1" hangingPunct="1">
                <a:defRPr/>
              </a:pPr>
              <a:t>5/17/2011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eaLnBrk="1" hangingPunct="1">
              <a:defRPr/>
            </a:pPr>
            <a:fld id="{7478411D-FD35-4C3A-B8B0-DC2C59555549}" type="slidenum">
              <a:rPr lang="en-US"/>
              <a:pPr eaLnBrk="1" hangingPunct="1">
                <a:defRPr/>
              </a:pPr>
              <a:t>‹#›</a:t>
            </a:fld>
            <a:endParaRPr lang="en-US"/>
          </a:p>
        </p:txBody>
      </p:sp>
    </p:spTree>
  </p:cSld>
  <p:clrMap bg1="lt1" tx1="dk1" bg2="lt2" tx2="dk2" accent1="accent1" accent2="accent2" accent3="accent3" accent4="accent4" accent5="accent5" accent6="accent6" hlink="hlink" folHlink="folHlink"/>
  <p:sldLayoutIdLst>
    <p:sldLayoutId id="2147484961" r:id="rId1"/>
    <p:sldLayoutId id="2147484962" r:id="rId2"/>
    <p:sldLayoutId id="2147484963" r:id="rId3"/>
    <p:sldLayoutId id="2147484964" r:id="rId4"/>
    <p:sldLayoutId id="2147484965" r:id="rId5"/>
    <p:sldLayoutId id="2147484966" r:id="rId6"/>
    <p:sldLayoutId id="2147484967" r:id="rId7"/>
    <p:sldLayoutId id="2147484968" r:id="rId8"/>
    <p:sldLayoutId id="2147484969" r:id="rId9"/>
    <p:sldLayoutId id="2147484970" r:id="rId10"/>
    <p:sldLayoutId id="21474849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defRPr>
            </a:lvl1pPr>
          </a:lstStyle>
          <a:p>
            <a:pPr eaLnBrk="1" hangingPunct="1">
              <a:defRPr/>
            </a:pPr>
            <a:endParaRPr lang="en-US">
              <a:latin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defRPr>
            </a:lvl1pPr>
          </a:lstStyle>
          <a:p>
            <a:pPr eaLnBrk="1" hangingPunct="1">
              <a:defRPr/>
            </a:pPr>
            <a:endParaRPr lang="en-US">
              <a:latin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defRPr>
            </a:lvl1pPr>
          </a:lstStyle>
          <a:p>
            <a:pPr eaLnBrk="1" hangingPunct="1">
              <a:defRPr/>
            </a:pPr>
            <a:fld id="{712D14A5-D1FA-45E1-A543-C7F16A3C8972}" type="slidenum">
              <a:rPr lang="en-US">
                <a:latin typeface="Arial" pitchFamily="34" charset="0"/>
              </a:rPr>
              <a:pPr eaLnBrk="1" hangingPunct="1">
                <a:defRPr/>
              </a:pPr>
              <a:t>‹#›</a:t>
            </a:fld>
            <a:endParaRPr lang="en-US">
              <a:latin typeface="Arial" pitchFamily="34" charset="0"/>
            </a:endParaRPr>
          </a:p>
        </p:txBody>
      </p:sp>
    </p:spTree>
  </p:cSld>
  <p:clrMap bg1="lt1" tx1="dk1" bg2="lt2" tx2="dk2" accent1="accent1" accent2="accent2" accent3="accent3" accent4="accent4" accent5="accent5" accent6="accent6" hlink="hlink" folHlink="folHlink"/>
  <p:sldLayoutIdLst>
    <p:sldLayoutId id="2147485111" r:id="rId1"/>
    <p:sldLayoutId id="2147485112" r:id="rId2"/>
    <p:sldLayoutId id="2147485113" r:id="rId3"/>
    <p:sldLayoutId id="2147485114" r:id="rId4"/>
    <p:sldLayoutId id="2147485115" r:id="rId5"/>
    <p:sldLayoutId id="2147485116" r:id="rId6"/>
    <p:sldLayoutId id="2147485117" r:id="rId7"/>
    <p:sldLayoutId id="2147485118" r:id="rId8"/>
    <p:sldLayoutId id="2147485119" r:id="rId9"/>
    <p:sldLayoutId id="2147485120" r:id="rId10"/>
    <p:sldLayoutId id="21474851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userDrawn="1"/>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eaLnBrk="1" hangingPunct="1">
              <a:defRPr/>
            </a:pPr>
            <a:endParaRPr lang="en-US">
              <a:solidFill>
                <a:srgbClr val="0000CC"/>
              </a:solidFill>
              <a:latin typeface="Arial" charset="0"/>
            </a:endParaRPr>
          </a:p>
        </p:txBody>
      </p:sp>
      <p:sp>
        <p:nvSpPr>
          <p:cNvPr id="12291" name="Rectangle 2"/>
          <p:cNvSpPr>
            <a:spLocks noGrp="1" noChangeArrowheads="1"/>
          </p:cNvSpPr>
          <p:nvPr>
            <p:ph type="title"/>
          </p:nvPr>
        </p:nvSpPr>
        <p:spPr bwMode="auto">
          <a:xfrm>
            <a:off x="457200" y="228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2" name="Rectangle 3"/>
          <p:cNvSpPr>
            <a:spLocks noGrp="1" noChangeArrowheads="1"/>
          </p:cNvSpPr>
          <p:nvPr>
            <p:ph type="body" idx="1"/>
          </p:nvPr>
        </p:nvSpPr>
        <p:spPr bwMode="auto">
          <a:xfrm>
            <a:off x="304800" y="1371600"/>
            <a:ext cx="88392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defRPr/>
            </a:pPr>
            <a:fld id="{75D965FE-8E1B-4B97-B2ED-BB86A755CC86}" type="slidenum">
              <a:rPr lang="en-US"/>
              <a:pPr eaLnBrk="1" hangingPunct="1">
                <a:defRPr/>
              </a:pPr>
              <a:t>‹#›</a:t>
            </a:fld>
            <a:endParaRPr lang="en-US"/>
          </a:p>
        </p:txBody>
      </p:sp>
    </p:spTree>
  </p:cSld>
  <p:clrMap bg1="lt1" tx1="dk1" bg2="lt2" tx2="dk2" accent1="accent1" accent2="accent2" accent3="accent3" accent4="accent4" accent5="accent5" accent6="accent6" hlink="hlink" folHlink="folHlink"/>
  <p:sldLayoutIdLst>
    <p:sldLayoutId id="2147485225" r:id="rId1"/>
    <p:sldLayoutId id="2147485226" r:id="rId2"/>
    <p:sldLayoutId id="2147485227" r:id="rId3"/>
    <p:sldLayoutId id="2147485228" r:id="rId4"/>
    <p:sldLayoutId id="2147485229" r:id="rId5"/>
    <p:sldLayoutId id="2147485230" r:id="rId6"/>
    <p:sldLayoutId id="2147485231" r:id="rId7"/>
    <p:sldLayoutId id="2147485232" r:id="rId8"/>
    <p:sldLayoutId id="2147485233" r:id="rId9"/>
    <p:sldLayoutId id="2147485234" r:id="rId10"/>
    <p:sldLayoutId id="2147485235" r:id="rId11"/>
    <p:sldLayoutId id="2147485236" r:id="rId12"/>
  </p:sldLayoutIdLst>
  <p:txStyles>
    <p:titleStyle>
      <a:lvl1pPr algn="ctr" rtl="0" eaLnBrk="0" fontAlgn="base" hangingPunct="0">
        <a:spcBef>
          <a:spcPct val="0"/>
        </a:spcBef>
        <a:spcAft>
          <a:spcPct val="0"/>
        </a:spcAft>
        <a:defRPr sz="4400" u="sng">
          <a:solidFill>
            <a:srgbClr val="00FFFF"/>
          </a:solidFill>
          <a:latin typeface="+mj-lt"/>
          <a:ea typeface="+mj-ea"/>
          <a:cs typeface="+mj-cs"/>
        </a:defRPr>
      </a:lvl1pPr>
      <a:lvl2pPr algn="ctr" rtl="0" eaLnBrk="0" fontAlgn="base" hangingPunct="0">
        <a:spcBef>
          <a:spcPct val="0"/>
        </a:spcBef>
        <a:spcAft>
          <a:spcPct val="0"/>
        </a:spcAft>
        <a:defRPr sz="4400" u="sng">
          <a:solidFill>
            <a:srgbClr val="00FFFF"/>
          </a:solidFill>
          <a:latin typeface="Arial Black" pitchFamily="34" charset="0"/>
        </a:defRPr>
      </a:lvl2pPr>
      <a:lvl3pPr algn="ctr" rtl="0" eaLnBrk="0" fontAlgn="base" hangingPunct="0">
        <a:spcBef>
          <a:spcPct val="0"/>
        </a:spcBef>
        <a:spcAft>
          <a:spcPct val="0"/>
        </a:spcAft>
        <a:defRPr sz="4400" u="sng">
          <a:solidFill>
            <a:srgbClr val="00FFFF"/>
          </a:solidFill>
          <a:latin typeface="Arial Black" pitchFamily="34" charset="0"/>
        </a:defRPr>
      </a:lvl3pPr>
      <a:lvl4pPr algn="ctr" rtl="0" eaLnBrk="0" fontAlgn="base" hangingPunct="0">
        <a:spcBef>
          <a:spcPct val="0"/>
        </a:spcBef>
        <a:spcAft>
          <a:spcPct val="0"/>
        </a:spcAft>
        <a:defRPr sz="4400" u="sng">
          <a:solidFill>
            <a:srgbClr val="00FFFF"/>
          </a:solidFill>
          <a:latin typeface="Arial Black" pitchFamily="34" charset="0"/>
        </a:defRPr>
      </a:lvl4pPr>
      <a:lvl5pPr algn="ctr" rtl="0" eaLnBrk="0" fontAlgn="base" hangingPunct="0">
        <a:spcBef>
          <a:spcPct val="0"/>
        </a:spcBef>
        <a:spcAft>
          <a:spcPct val="0"/>
        </a:spcAft>
        <a:defRPr sz="4400" u="sng">
          <a:solidFill>
            <a:srgbClr val="00FFFF"/>
          </a:solidFill>
          <a:latin typeface="Arial Black" pitchFamily="34" charset="0"/>
        </a:defRPr>
      </a:lvl5pPr>
      <a:lvl6pPr marL="457200" algn="ctr" rtl="0" fontAlgn="base">
        <a:spcBef>
          <a:spcPct val="0"/>
        </a:spcBef>
        <a:spcAft>
          <a:spcPct val="0"/>
        </a:spcAft>
        <a:defRPr sz="4400" u="sng">
          <a:solidFill>
            <a:srgbClr val="00FFFF"/>
          </a:solidFill>
          <a:latin typeface="Arial Black" pitchFamily="34" charset="0"/>
        </a:defRPr>
      </a:lvl6pPr>
      <a:lvl7pPr marL="914400" algn="ctr" rtl="0" fontAlgn="base">
        <a:spcBef>
          <a:spcPct val="0"/>
        </a:spcBef>
        <a:spcAft>
          <a:spcPct val="0"/>
        </a:spcAft>
        <a:defRPr sz="4400" u="sng">
          <a:solidFill>
            <a:srgbClr val="00FFFF"/>
          </a:solidFill>
          <a:latin typeface="Arial Black" pitchFamily="34" charset="0"/>
        </a:defRPr>
      </a:lvl7pPr>
      <a:lvl8pPr marL="1371600" algn="ctr" rtl="0" fontAlgn="base">
        <a:spcBef>
          <a:spcPct val="0"/>
        </a:spcBef>
        <a:spcAft>
          <a:spcPct val="0"/>
        </a:spcAft>
        <a:defRPr sz="4400" u="sng">
          <a:solidFill>
            <a:srgbClr val="00FFFF"/>
          </a:solidFill>
          <a:latin typeface="Arial Black" pitchFamily="34" charset="0"/>
        </a:defRPr>
      </a:lvl8pPr>
      <a:lvl9pPr marL="1828800" algn="ctr" rtl="0" fontAlgn="base">
        <a:spcBef>
          <a:spcPct val="0"/>
        </a:spcBef>
        <a:spcAft>
          <a:spcPct val="0"/>
        </a:spcAft>
        <a:defRPr sz="4400" u="sng">
          <a:solidFill>
            <a:srgbClr val="00FFFF"/>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00"/>
          </a:solidFill>
          <a:latin typeface="+mn-lt"/>
        </a:defRPr>
      </a:lvl2pPr>
      <a:lvl3pPr marL="1143000" indent="-228600" algn="l" rtl="0" eaLnBrk="0" fontAlgn="base" hangingPunct="0">
        <a:spcBef>
          <a:spcPct val="20000"/>
        </a:spcBef>
        <a:spcAft>
          <a:spcPct val="0"/>
        </a:spcAft>
        <a:buChar char="•"/>
        <a:defRPr sz="2400">
          <a:solidFill>
            <a:srgbClr val="FFFF00"/>
          </a:solidFill>
          <a:latin typeface="+mn-lt"/>
        </a:defRPr>
      </a:lvl3pPr>
      <a:lvl4pPr marL="1600200" indent="-228600" algn="l" rtl="0" eaLnBrk="0" fontAlgn="base" hangingPunct="0">
        <a:spcBef>
          <a:spcPct val="20000"/>
        </a:spcBef>
        <a:spcAft>
          <a:spcPct val="0"/>
        </a:spcAft>
        <a:buChar char="–"/>
        <a:defRPr sz="2000">
          <a:solidFill>
            <a:srgbClr val="FFFF00"/>
          </a:solidFill>
          <a:latin typeface="+mn-lt"/>
        </a:defRPr>
      </a:lvl4pPr>
      <a:lvl5pPr marL="2057400" indent="-228600" algn="l" rtl="0" eaLnBrk="0" fontAlgn="base" hangingPunct="0">
        <a:spcBef>
          <a:spcPct val="20000"/>
        </a:spcBef>
        <a:spcAft>
          <a:spcPct val="0"/>
        </a:spcAft>
        <a:buChar char="»"/>
        <a:defRPr sz="2000">
          <a:solidFill>
            <a:srgbClr val="FFFF00"/>
          </a:solidFill>
          <a:latin typeface="+mn-lt"/>
        </a:defRPr>
      </a:lvl5pPr>
      <a:lvl6pPr marL="2514600" indent="-228600" algn="l" rtl="0" fontAlgn="base">
        <a:spcBef>
          <a:spcPct val="20000"/>
        </a:spcBef>
        <a:spcAft>
          <a:spcPct val="0"/>
        </a:spcAft>
        <a:buChar char="»"/>
        <a:defRPr sz="2000">
          <a:solidFill>
            <a:srgbClr val="FFFF00"/>
          </a:solidFill>
          <a:latin typeface="+mn-lt"/>
        </a:defRPr>
      </a:lvl6pPr>
      <a:lvl7pPr marL="2971800" indent="-228600" algn="l" rtl="0" fontAlgn="base">
        <a:spcBef>
          <a:spcPct val="20000"/>
        </a:spcBef>
        <a:spcAft>
          <a:spcPct val="0"/>
        </a:spcAft>
        <a:buChar char="»"/>
        <a:defRPr sz="2000">
          <a:solidFill>
            <a:srgbClr val="FFFF00"/>
          </a:solidFill>
          <a:latin typeface="+mn-lt"/>
        </a:defRPr>
      </a:lvl7pPr>
      <a:lvl8pPr marL="3429000" indent="-228600" algn="l" rtl="0" fontAlgn="base">
        <a:spcBef>
          <a:spcPct val="20000"/>
        </a:spcBef>
        <a:spcAft>
          <a:spcPct val="0"/>
        </a:spcAft>
        <a:buChar char="»"/>
        <a:defRPr sz="2000">
          <a:solidFill>
            <a:srgbClr val="FFFF00"/>
          </a:solidFill>
          <a:latin typeface="+mn-lt"/>
        </a:defRPr>
      </a:lvl8pPr>
      <a:lvl9pPr marL="3886200" indent="-228600" algn="l" rtl="0" fontAlgn="base">
        <a:spcBef>
          <a:spcPct val="20000"/>
        </a:spcBef>
        <a:spcAft>
          <a:spcPct val="0"/>
        </a:spcAft>
        <a:buChar char="»"/>
        <a:defRPr sz="2000">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oleObject" Target="../embeddings/oleObject7.bin"/><Relationship Id="rId2" Type="http://schemas.openxmlformats.org/officeDocument/2006/relationships/slideLayout" Target="../slideLayouts/slideLayout157.xml"/><Relationship Id="rId1" Type="http://schemas.openxmlformats.org/officeDocument/2006/relationships/vmlDrawing" Target="../drawings/vmlDrawing3.v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5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118.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08.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63.xml"/></Relationships>
</file>

<file path=ppt/slides/_rels/slide1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9.xml"/><Relationship Id="rId1" Type="http://schemas.openxmlformats.org/officeDocument/2006/relationships/slideLayout" Target="../slideLayouts/slideLayout190.xml"/><Relationship Id="rId4" Type="http://schemas.openxmlformats.org/officeDocument/2006/relationships/image" Target="../media/image46.emf"/></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2.xml"/><Relationship Id="rId7" Type="http://schemas.openxmlformats.org/officeDocument/2006/relationships/oleObject" Target="../embeddings/oleObject3.bin"/><Relationship Id="rId2" Type="http://schemas.openxmlformats.org/officeDocument/2006/relationships/slideLayout" Target="../slideLayouts/slideLayout4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08.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119.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19.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96.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3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30.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13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130.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1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9.xml"/><Relationship Id="rId1" Type="http://schemas.openxmlformats.org/officeDocument/2006/relationships/vmlDrawing" Target="../drawings/vmlDrawing2.vml"/><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8" Type="http://schemas.openxmlformats.org/officeDocument/2006/relationships/oleObject" Target="../embeddings/Microsoft_Office_Excel_97-2003_Worksheet1.xls"/><Relationship Id="rId13" Type="http://schemas.openxmlformats.org/officeDocument/2006/relationships/image" Target="../media/image73.jpeg"/><Relationship Id="rId3" Type="http://schemas.openxmlformats.org/officeDocument/2006/relationships/notesSlide" Target="../notesSlides/notesSlide30.xml"/><Relationship Id="rId7" Type="http://schemas.openxmlformats.org/officeDocument/2006/relationships/image" Target="../media/image69.png"/><Relationship Id="rId12" Type="http://schemas.openxmlformats.org/officeDocument/2006/relationships/image" Target="../media/image72.png"/><Relationship Id="rId2" Type="http://schemas.openxmlformats.org/officeDocument/2006/relationships/slideLayout" Target="../slideLayouts/slideLayout49.xml"/><Relationship Id="rId1" Type="http://schemas.openxmlformats.org/officeDocument/2006/relationships/vmlDrawing" Target="../drawings/vmlDrawing4.vml"/><Relationship Id="rId6" Type="http://schemas.openxmlformats.org/officeDocument/2006/relationships/image" Target="../media/image68.png"/><Relationship Id="rId11" Type="http://schemas.openxmlformats.org/officeDocument/2006/relationships/oleObject" Target="../embeddings/oleObject8.bin"/><Relationship Id="rId5" Type="http://schemas.openxmlformats.org/officeDocument/2006/relationships/image" Target="../media/image67.png"/><Relationship Id="rId10" Type="http://schemas.openxmlformats.org/officeDocument/2006/relationships/image" Target="../media/image71.png"/><Relationship Id="rId4" Type="http://schemas.openxmlformats.org/officeDocument/2006/relationships/image" Target="../media/image66.jpeg"/><Relationship Id="rId9" Type="http://schemas.openxmlformats.org/officeDocument/2006/relationships/image" Target="../media/image70.png"/><Relationship Id="rId14" Type="http://schemas.openxmlformats.org/officeDocument/2006/relationships/image" Target="../media/image74.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84.xml"/><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apollo08_earthrise"/>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3795" name="Rectangle 3"/>
          <p:cNvSpPr>
            <a:spLocks noChangeArrowheads="1"/>
          </p:cNvSpPr>
          <p:nvPr/>
        </p:nvSpPr>
        <p:spPr bwMode="auto">
          <a:xfrm>
            <a:off x="228600" y="0"/>
            <a:ext cx="8610600" cy="5509200"/>
          </a:xfrm>
          <a:prstGeom prst="rect">
            <a:avLst/>
          </a:prstGeom>
          <a:noFill/>
          <a:ln w="9525">
            <a:noFill/>
            <a:miter lim="800000"/>
            <a:headEnd/>
            <a:tailEnd/>
          </a:ln>
        </p:spPr>
        <p:txBody>
          <a:bodyPr>
            <a:spAutoFit/>
          </a:bodyPr>
          <a:lstStyle/>
          <a:p>
            <a:r>
              <a:rPr lang="en-US" sz="4400" b="1" i="1" dirty="0" smtClean="0">
                <a:solidFill>
                  <a:srgbClr val="FFFF00"/>
                </a:solidFill>
                <a:latin typeface="Arial" charset="0"/>
              </a:rPr>
              <a:t>A New Role for Earth Science: </a:t>
            </a:r>
          </a:p>
          <a:p>
            <a:r>
              <a:rPr lang="en-US" sz="4400" b="1" i="1" dirty="0" smtClean="0">
                <a:solidFill>
                  <a:srgbClr val="FFFF00"/>
                </a:solidFill>
                <a:latin typeface="Arial" charset="0"/>
              </a:rPr>
              <a:t>The Global Carbon Cops!</a:t>
            </a:r>
            <a:endParaRPr lang="en-US" sz="4400" b="1" i="1" dirty="0">
              <a:solidFill>
                <a:srgbClr val="FFFF00"/>
              </a:solidFill>
              <a:latin typeface="Arial" charset="0"/>
            </a:endParaRPr>
          </a:p>
          <a:p>
            <a:endParaRPr lang="en-US" sz="4800" b="1" i="1" dirty="0">
              <a:solidFill>
                <a:srgbClr val="FFFF00"/>
              </a:solidFill>
              <a:latin typeface="Arial" charset="0"/>
            </a:endParaRPr>
          </a:p>
          <a:p>
            <a:endParaRPr lang="en-US" sz="2400" b="1" i="1" dirty="0">
              <a:solidFill>
                <a:srgbClr val="FFFF00"/>
              </a:solidFill>
              <a:latin typeface="Arial" charset="0"/>
            </a:endParaRPr>
          </a:p>
          <a:p>
            <a:r>
              <a:rPr lang="en-US" sz="2400" b="1" i="1" dirty="0">
                <a:solidFill>
                  <a:srgbClr val="FFFF00"/>
                </a:solidFill>
                <a:latin typeface="Arial" charset="0"/>
              </a:rPr>
              <a:t>Steven W. Running</a:t>
            </a:r>
          </a:p>
          <a:p>
            <a:r>
              <a:rPr lang="en-US" sz="2400" b="1" i="1" dirty="0">
                <a:solidFill>
                  <a:srgbClr val="FFFF00"/>
                </a:solidFill>
                <a:latin typeface="Arial" charset="0"/>
              </a:rPr>
              <a:t>Numerical </a:t>
            </a:r>
            <a:r>
              <a:rPr lang="en-US" sz="2400" b="1" i="1" dirty="0" err="1">
                <a:solidFill>
                  <a:srgbClr val="FFFF00"/>
                </a:solidFill>
                <a:latin typeface="Arial" charset="0"/>
              </a:rPr>
              <a:t>Terradynamic</a:t>
            </a:r>
            <a:r>
              <a:rPr lang="en-US" sz="2400" b="1" i="1" dirty="0">
                <a:solidFill>
                  <a:srgbClr val="FFFF00"/>
                </a:solidFill>
                <a:latin typeface="Arial" charset="0"/>
              </a:rPr>
              <a:t> Simulation Group</a:t>
            </a:r>
          </a:p>
          <a:p>
            <a:r>
              <a:rPr lang="en-US" sz="2400" b="1" i="1" dirty="0">
                <a:solidFill>
                  <a:srgbClr val="FFFF00"/>
                </a:solidFill>
                <a:latin typeface="Arial" charset="0"/>
              </a:rPr>
              <a:t>College of Forestry and Conservation</a:t>
            </a:r>
          </a:p>
          <a:p>
            <a:r>
              <a:rPr lang="en-US" sz="2400" b="1" i="1" dirty="0">
                <a:solidFill>
                  <a:srgbClr val="FFFF00"/>
                </a:solidFill>
                <a:latin typeface="Arial" charset="0"/>
              </a:rPr>
              <a:t>University of  Montana</a:t>
            </a:r>
          </a:p>
          <a:p>
            <a:endParaRPr lang="en-US" sz="2400" b="1" i="1" dirty="0">
              <a:solidFill>
                <a:srgbClr val="FFFF00"/>
              </a:solidFill>
              <a:latin typeface="Arial" charset="0"/>
            </a:endParaRPr>
          </a:p>
          <a:p>
            <a:r>
              <a:rPr lang="en-US" sz="2400" b="1" i="1" dirty="0" smtClean="0">
                <a:solidFill>
                  <a:srgbClr val="FFFF00"/>
                </a:solidFill>
                <a:latin typeface="Arial" charset="0"/>
              </a:rPr>
              <a:t>MODIS SCIENCE TEAM MEETING</a:t>
            </a:r>
            <a:endParaRPr lang="en-US" sz="2400" b="1" i="1" dirty="0">
              <a:solidFill>
                <a:srgbClr val="FFFF00"/>
              </a:solidFill>
              <a:latin typeface="Arial" charset="0"/>
            </a:endParaRPr>
          </a:p>
          <a:p>
            <a:endParaRPr lang="en-US" sz="2400" b="1" i="1" dirty="0">
              <a:solidFill>
                <a:srgbClr val="FFFF00"/>
              </a:solidFill>
              <a:latin typeface="Arial" charset="0"/>
            </a:endParaRPr>
          </a:p>
          <a:p>
            <a:r>
              <a:rPr lang="en-US" sz="2400" b="1" i="1" dirty="0" err="1" smtClean="0">
                <a:solidFill>
                  <a:srgbClr val="FFFF00"/>
                </a:solidFill>
                <a:latin typeface="Arial" charset="0"/>
              </a:rPr>
              <a:t>MaY</a:t>
            </a:r>
            <a:r>
              <a:rPr lang="en-US" sz="2400" b="1" i="1" dirty="0" smtClean="0">
                <a:solidFill>
                  <a:srgbClr val="FFFF00"/>
                </a:solidFill>
                <a:latin typeface="Arial" charset="0"/>
              </a:rPr>
              <a:t>  19, 2011</a:t>
            </a:r>
            <a:endParaRPr lang="en-US" sz="2400" b="1" i="1" dirty="0">
              <a:solidFill>
                <a:srgbClr val="FFFF00"/>
              </a:solidFill>
              <a:latin typeface="Arial" charset="0"/>
            </a:endParaRPr>
          </a:p>
        </p:txBody>
      </p:sp>
    </p:spTree>
  </p:cSld>
  <p:clrMapOvr>
    <a:masterClrMapping/>
  </p:clrMapOvr>
  <p:transition>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p:txBody>
          <a:bodyPr/>
          <a:lstStyle/>
          <a:p>
            <a:endParaRPr lang="en-US" smtClean="0"/>
          </a:p>
        </p:txBody>
      </p:sp>
      <p:pic>
        <p:nvPicPr>
          <p:cNvPr id="242691" name="Content Placeholder 3" descr="H:\1-SWR\KeelingMemorial\TerrMonitoringFigures\FIGURE 3tif.tif"/>
          <p:cNvPicPr>
            <a:picLocks noGrp="1" noChangeAspect="1" noChangeArrowheads="1"/>
          </p:cNvPicPr>
          <p:nvPr>
            <p:ph idx="1"/>
          </p:nvPr>
        </p:nvPicPr>
        <p:blipFill>
          <a:blip r:embed="rId3" cstate="print"/>
          <a:srcRect/>
          <a:stretch>
            <a:fillRect/>
          </a:stretch>
        </p:blipFill>
        <p:spPr>
          <a:xfrm>
            <a:off x="0" y="3657600"/>
            <a:ext cx="9144000" cy="3200400"/>
          </a:xfrm>
          <a:noFill/>
        </p:spPr>
      </p:pic>
      <p:pic>
        <p:nvPicPr>
          <p:cNvPr id="242692" name="Picture 2" descr="H:\1-SWR\KeelingMemorial\KeelingMemFinal\fluxnet_networks_igbp07.jpg"/>
          <p:cNvPicPr>
            <a:picLocks noChangeAspect="1" noChangeArrowheads="1"/>
          </p:cNvPicPr>
          <p:nvPr/>
        </p:nvPicPr>
        <p:blipFill>
          <a:blip r:embed="rId4" cstate="print"/>
          <a:srcRect/>
          <a:stretch>
            <a:fillRect/>
          </a:stretch>
        </p:blipFill>
        <p:spPr bwMode="auto">
          <a:xfrm>
            <a:off x="-47625" y="0"/>
            <a:ext cx="9191625"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763000" cy="762000"/>
          </a:xfrm>
        </p:spPr>
        <p:txBody>
          <a:bodyPr/>
          <a:lstStyle/>
          <a:p>
            <a:r>
              <a:rPr lang="en-US" sz="3600" dirty="0" smtClean="0">
                <a:latin typeface="Arial Black" pitchFamily="34" charset="0"/>
              </a:rPr>
              <a:t>MODIS Annual Disturbance Index</a:t>
            </a:r>
            <a:endParaRPr lang="en-US" sz="3600" dirty="0">
              <a:latin typeface="Arial Black" pitchFamily="34" charset="0"/>
            </a:endParaRPr>
          </a:p>
        </p:txBody>
      </p:sp>
      <p:sp>
        <p:nvSpPr>
          <p:cNvPr id="3" name="Content Placeholder 2"/>
          <p:cNvSpPr>
            <a:spLocks noGrp="1"/>
          </p:cNvSpPr>
          <p:nvPr>
            <p:ph idx="1"/>
          </p:nvPr>
        </p:nvSpPr>
        <p:spPr/>
        <p:txBody>
          <a:bodyPr/>
          <a:lstStyle/>
          <a:p>
            <a:endParaRPr lang="en-US" dirty="0"/>
          </a:p>
        </p:txBody>
      </p:sp>
      <p:pic>
        <p:nvPicPr>
          <p:cNvPr id="334850" name="Picture 1" descr="NACP_disturbance_synthesis_05_08_.TIF"/>
          <p:cNvPicPr>
            <a:picLocks noChangeAspect="1" noChangeArrowheads="1"/>
          </p:cNvPicPr>
          <p:nvPr/>
        </p:nvPicPr>
        <p:blipFill>
          <a:blip r:embed="rId3" cstate="print"/>
          <a:srcRect/>
          <a:stretch>
            <a:fillRect/>
          </a:stretch>
        </p:blipFill>
        <p:spPr bwMode="auto">
          <a:xfrm>
            <a:off x="0" y="762000"/>
            <a:ext cx="9144000" cy="6096000"/>
          </a:xfrm>
          <a:prstGeom prst="rect">
            <a:avLst/>
          </a:prstGeom>
          <a:noFill/>
          <a:ln w="9525">
            <a:noFill/>
            <a:miter lim="800000"/>
            <a:headEnd/>
            <a:tailEnd/>
          </a:ln>
        </p:spPr>
      </p:pic>
      <p:sp>
        <p:nvSpPr>
          <p:cNvPr id="5" name="TextBox 4"/>
          <p:cNvSpPr txBox="1"/>
          <p:nvPr/>
        </p:nvSpPr>
        <p:spPr>
          <a:xfrm>
            <a:off x="0" y="6550223"/>
            <a:ext cx="2914580" cy="307777"/>
          </a:xfrm>
          <a:prstGeom prst="rect">
            <a:avLst/>
          </a:prstGeom>
          <a:noFill/>
        </p:spPr>
        <p:txBody>
          <a:bodyPr wrap="none" rtlCol="0">
            <a:spAutoFit/>
          </a:bodyPr>
          <a:lstStyle/>
          <a:p>
            <a:r>
              <a:rPr lang="en-US" sz="1400" b="1" dirty="0" smtClean="0">
                <a:solidFill>
                  <a:srgbClr val="000000"/>
                </a:solidFill>
              </a:rPr>
              <a:t>Mildrexler et al 2007, 2009</a:t>
            </a:r>
            <a:endParaRPr lang="en-US" sz="1400" b="1" dirty="0">
              <a:solidFill>
                <a:srgbClr val="000000"/>
              </a:solidFill>
            </a:endParaRPr>
          </a:p>
        </p:txBody>
      </p:sp>
    </p:spTree>
    <p:extLst>
      <p:ext uri="{BB962C8B-B14F-4D97-AF65-F5344CB8AC3E}">
        <p14:creationId xmlns="" xmlns:p14="http://schemas.microsoft.com/office/powerpoint/2010/main" val="35936181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53"/>
          <p:cNvPicPr>
            <a:picLocks noChangeAspect="1" noChangeArrowheads="1"/>
          </p:cNvPicPr>
          <p:nvPr/>
        </p:nvPicPr>
        <p:blipFill>
          <a:blip r:embed="rId4" cstate="print">
            <a:clrChange>
              <a:clrFrom>
                <a:srgbClr val="FFFFFF"/>
              </a:clrFrom>
              <a:clrTo>
                <a:srgbClr val="FFFFFF">
                  <a:alpha val="0"/>
                </a:srgbClr>
              </a:clrTo>
            </a:clrChange>
          </a:blip>
          <a:srcRect l="16000" t="20030" r="56000"/>
          <a:stretch>
            <a:fillRect/>
          </a:stretch>
        </p:blipFill>
        <p:spPr bwMode="auto">
          <a:xfrm>
            <a:off x="304800" y="1905000"/>
            <a:ext cx="533400" cy="912813"/>
          </a:xfrm>
          <a:prstGeom prst="rect">
            <a:avLst/>
          </a:prstGeom>
          <a:noFill/>
          <a:ln w="9525">
            <a:noFill/>
            <a:miter lim="800000"/>
            <a:headEnd/>
            <a:tailEnd/>
          </a:ln>
        </p:spPr>
      </p:pic>
      <p:sp>
        <p:nvSpPr>
          <p:cNvPr id="1028" name="TextBox 35"/>
          <p:cNvSpPr txBox="1">
            <a:spLocks noChangeArrowheads="1"/>
          </p:cNvSpPr>
          <p:nvPr/>
        </p:nvSpPr>
        <p:spPr bwMode="auto">
          <a:xfrm>
            <a:off x="0" y="1524000"/>
            <a:ext cx="1828800" cy="430213"/>
          </a:xfrm>
          <a:prstGeom prst="rect">
            <a:avLst/>
          </a:prstGeom>
          <a:solidFill>
            <a:schemeClr val="bg1"/>
          </a:solidFill>
          <a:ln w="9525">
            <a:noFill/>
            <a:miter lim="800000"/>
            <a:headEnd/>
            <a:tailEnd/>
          </a:ln>
        </p:spPr>
        <p:txBody>
          <a:bodyPr>
            <a:spAutoFit/>
          </a:bodyPr>
          <a:lstStyle/>
          <a:p>
            <a:pPr eaLnBrk="1" hangingPunct="1"/>
            <a:r>
              <a:rPr lang="en-US" sz="1100" b="1" smtClean="0">
                <a:solidFill>
                  <a:srgbClr val="000000"/>
                </a:solidFill>
                <a:latin typeface="Calibri" pitchFamily="34" charset="0"/>
              </a:rPr>
              <a:t>Vegetation Optical Depth Mean 2003-2008</a:t>
            </a:r>
          </a:p>
        </p:txBody>
      </p:sp>
      <p:sp>
        <p:nvSpPr>
          <p:cNvPr id="1029" name="Title 1"/>
          <p:cNvSpPr>
            <a:spLocks noGrp="1"/>
          </p:cNvSpPr>
          <p:nvPr>
            <p:ph type="ctrTitle" idx="4294967295"/>
          </p:nvPr>
        </p:nvSpPr>
        <p:spPr>
          <a:xfrm>
            <a:off x="119063" y="127000"/>
            <a:ext cx="8640762" cy="460375"/>
          </a:xfrm>
        </p:spPr>
        <p:txBody>
          <a:bodyPr/>
          <a:lstStyle/>
          <a:p>
            <a:pPr eaLnBrk="1" hangingPunct="1"/>
            <a:r>
              <a:rPr lang="en-US" sz="2000" b="1" smtClean="0"/>
              <a:t>Monitoring Vegetation Phenology using AMSR-E Optical Depths: Comparison with MODIS LAI &amp; Tower CO</a:t>
            </a:r>
            <a:r>
              <a:rPr lang="en-US" sz="2000" b="1" baseline="-25000" smtClean="0"/>
              <a:t>2</a:t>
            </a:r>
            <a:r>
              <a:rPr lang="en-US" sz="2000" b="1" smtClean="0"/>
              <a:t> fluxes</a:t>
            </a:r>
          </a:p>
        </p:txBody>
      </p:sp>
      <p:pic>
        <p:nvPicPr>
          <p:cNvPr id="1030" name="Picture 113" descr="VairaRanch_Tau_Resp2.JPG"/>
          <p:cNvPicPr>
            <a:picLocks noChangeAspect="1"/>
          </p:cNvPicPr>
          <p:nvPr/>
        </p:nvPicPr>
        <p:blipFill>
          <a:blip r:embed="rId5" cstate="print"/>
          <a:srcRect t="4967" b="5431"/>
          <a:stretch>
            <a:fillRect/>
          </a:stretch>
        </p:blipFill>
        <p:spPr bwMode="auto">
          <a:xfrm>
            <a:off x="12700" y="3919538"/>
            <a:ext cx="4783138" cy="2903537"/>
          </a:xfrm>
          <a:prstGeom prst="rect">
            <a:avLst/>
          </a:prstGeom>
          <a:noFill/>
          <a:ln w="9525">
            <a:noFill/>
            <a:miter lim="800000"/>
            <a:headEnd/>
            <a:tailEnd/>
          </a:ln>
        </p:spPr>
      </p:pic>
      <p:grpSp>
        <p:nvGrpSpPr>
          <p:cNvPr id="2" name="Group 24"/>
          <p:cNvGrpSpPr>
            <a:grpSpLocks/>
          </p:cNvGrpSpPr>
          <p:nvPr/>
        </p:nvGrpSpPr>
        <p:grpSpPr bwMode="auto">
          <a:xfrm>
            <a:off x="2571750" y="3948113"/>
            <a:ext cx="1538288" cy="717550"/>
            <a:chOff x="6453426" y="785099"/>
            <a:chExt cx="2538174" cy="718477"/>
          </a:xfrm>
        </p:grpSpPr>
        <p:grpSp>
          <p:nvGrpSpPr>
            <p:cNvPr id="3" name="Group 72"/>
            <p:cNvGrpSpPr>
              <a:grpSpLocks/>
            </p:cNvGrpSpPr>
            <p:nvPr/>
          </p:nvGrpSpPr>
          <p:grpSpPr bwMode="auto">
            <a:xfrm>
              <a:off x="6477000" y="785099"/>
              <a:ext cx="2514600" cy="584955"/>
              <a:chOff x="18364200" y="12649207"/>
              <a:chExt cx="3352800" cy="585009"/>
            </a:xfrm>
          </p:grpSpPr>
          <p:cxnSp>
            <p:nvCxnSpPr>
              <p:cNvPr id="15" name="Straight Connector 14"/>
              <p:cNvCxnSpPr/>
              <p:nvPr/>
            </p:nvCxnSpPr>
            <p:spPr bwMode="auto">
              <a:xfrm>
                <a:off x="18364202" y="12878124"/>
                <a:ext cx="303846" cy="15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auto">
              <a:xfrm>
                <a:off x="18364202" y="12725513"/>
                <a:ext cx="303846" cy="1589"/>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42" name="TextBox 19"/>
              <p:cNvSpPr txBox="1">
                <a:spLocks noChangeArrowheads="1"/>
              </p:cNvSpPr>
              <p:nvPr/>
            </p:nvSpPr>
            <p:spPr bwMode="auto">
              <a:xfrm>
                <a:off x="18745200" y="12649207"/>
                <a:ext cx="2971800" cy="585009"/>
              </a:xfrm>
              <a:prstGeom prst="rect">
                <a:avLst/>
              </a:prstGeom>
              <a:noFill/>
              <a:ln w="9525">
                <a:noFill/>
                <a:miter lim="800000"/>
                <a:headEnd/>
                <a:tailEnd/>
              </a:ln>
            </p:spPr>
            <p:txBody>
              <a:bodyPr>
                <a:spAutoFit/>
              </a:bodyPr>
              <a:lstStyle/>
              <a:p>
                <a:pPr eaLnBrk="1" hangingPunct="1">
                  <a:spcBef>
                    <a:spcPct val="50000"/>
                  </a:spcBef>
                </a:pPr>
                <a:r>
                  <a:rPr lang="en-US" sz="800" b="1" smtClean="0">
                    <a:solidFill>
                      <a:srgbClr val="000000"/>
                    </a:solidFill>
                    <a:latin typeface="Calibri" pitchFamily="34" charset="0"/>
                  </a:rPr>
                  <a:t>AMSR-E Optical Depth</a:t>
                </a:r>
              </a:p>
              <a:p>
                <a:pPr eaLnBrk="1" hangingPunct="1">
                  <a:spcBef>
                    <a:spcPct val="50000"/>
                  </a:spcBef>
                </a:pPr>
                <a:r>
                  <a:rPr lang="en-US" sz="800" b="1" smtClean="0">
                    <a:solidFill>
                      <a:srgbClr val="000000"/>
                    </a:solidFill>
                    <a:latin typeface="Calibri" pitchFamily="34" charset="0"/>
                  </a:rPr>
                  <a:t>MODIS 8 Day LAI</a:t>
                </a:r>
              </a:p>
              <a:p>
                <a:pPr eaLnBrk="1" hangingPunct="1">
                  <a:spcBef>
                    <a:spcPct val="50000"/>
                  </a:spcBef>
                </a:pPr>
                <a:r>
                  <a:rPr lang="en-US" sz="800" b="1" smtClean="0">
                    <a:solidFill>
                      <a:srgbClr val="000000"/>
                    </a:solidFill>
                    <a:latin typeface="Calibri" pitchFamily="34" charset="0"/>
                  </a:rPr>
                  <a:t>Ecosystem Respiration</a:t>
                </a:r>
              </a:p>
            </p:txBody>
          </p:sp>
        </p:grpSp>
        <p:sp>
          <p:nvSpPr>
            <p:cNvPr id="1039" name="Rectangle 71"/>
            <p:cNvSpPr>
              <a:spLocks noChangeArrowheads="1"/>
            </p:cNvSpPr>
            <p:nvPr/>
          </p:nvSpPr>
          <p:spPr bwMode="auto">
            <a:xfrm>
              <a:off x="6453426" y="1136390"/>
              <a:ext cx="303847" cy="367186"/>
            </a:xfrm>
            <a:prstGeom prst="rect">
              <a:avLst/>
            </a:prstGeom>
            <a:solidFill>
              <a:srgbClr val="008080"/>
            </a:solidFill>
            <a:ln w="9525" algn="ctr">
              <a:noFill/>
              <a:round/>
              <a:headEnd/>
              <a:tailEnd/>
            </a:ln>
          </p:spPr>
          <p:txBody>
            <a:bodyPr>
              <a:spAutoFit/>
            </a:bodyPr>
            <a:lstStyle/>
            <a:p>
              <a:pPr defTabSz="4283075" eaLnBrk="1" hangingPunct="1">
                <a:spcBef>
                  <a:spcPct val="50000"/>
                </a:spcBef>
              </a:pPr>
              <a:endParaRPr lang="en-US" smtClean="0">
                <a:solidFill>
                  <a:srgbClr val="000000"/>
                </a:solidFill>
                <a:latin typeface="Calibri" pitchFamily="34" charset="0"/>
              </a:endParaRPr>
            </a:p>
          </p:txBody>
        </p:sp>
      </p:grpSp>
      <p:sp>
        <p:nvSpPr>
          <p:cNvPr id="38" name="TextBox 125"/>
          <p:cNvSpPr txBox="1">
            <a:spLocks noChangeArrowheads="1"/>
          </p:cNvSpPr>
          <p:nvPr/>
        </p:nvSpPr>
        <p:spPr bwMode="auto">
          <a:xfrm>
            <a:off x="8001000" y="2406650"/>
            <a:ext cx="671513" cy="244475"/>
          </a:xfrm>
          <a:prstGeom prst="rect">
            <a:avLst/>
          </a:prstGeom>
          <a:noFill/>
          <a:ln w="9525">
            <a:noFill/>
            <a:miter lim="800000"/>
            <a:headEnd/>
            <a:tailEnd/>
          </a:ln>
        </p:spPr>
        <p:txBody>
          <a:bodyPr wrap="none">
            <a:spAutoFit/>
          </a:bodyPr>
          <a:lstStyle/>
          <a:p>
            <a:pPr eaLnBrk="1" hangingPunct="1">
              <a:defRPr/>
            </a:pPr>
            <a:r>
              <a:rPr lang="en-US" sz="1050" b="1">
                <a:solidFill>
                  <a:srgbClr val="000000"/>
                </a:solidFill>
                <a:latin typeface="Arial" pitchFamily="34" charset="0"/>
              </a:rPr>
              <a:t>r</a:t>
            </a:r>
            <a:r>
              <a:rPr lang="en-US" sz="1050" b="1" baseline="30000">
                <a:solidFill>
                  <a:srgbClr val="000000"/>
                </a:solidFill>
                <a:latin typeface="Arial" pitchFamily="34" charset="0"/>
              </a:rPr>
              <a:t>2</a:t>
            </a:r>
            <a:r>
              <a:rPr lang="en-US" sz="1050" b="1">
                <a:solidFill>
                  <a:srgbClr val="000000"/>
                </a:solidFill>
                <a:latin typeface="Arial" pitchFamily="34" charset="0"/>
              </a:rPr>
              <a:t> = 0.97</a:t>
            </a:r>
          </a:p>
        </p:txBody>
      </p:sp>
      <p:sp>
        <p:nvSpPr>
          <p:cNvPr id="1033" name="TextBox 29"/>
          <p:cNvSpPr txBox="1">
            <a:spLocks noChangeArrowheads="1"/>
          </p:cNvSpPr>
          <p:nvPr/>
        </p:nvSpPr>
        <p:spPr bwMode="auto">
          <a:xfrm>
            <a:off x="4914900" y="4114800"/>
            <a:ext cx="4152900" cy="2462213"/>
          </a:xfrm>
          <a:prstGeom prst="rect">
            <a:avLst/>
          </a:prstGeom>
          <a:noFill/>
          <a:ln w="9525">
            <a:noFill/>
            <a:miter lim="800000"/>
            <a:headEnd/>
            <a:tailEnd/>
          </a:ln>
        </p:spPr>
        <p:txBody>
          <a:bodyPr>
            <a:spAutoFit/>
          </a:bodyPr>
          <a:lstStyle/>
          <a:p>
            <a:pPr eaLnBrk="1" hangingPunct="1"/>
            <a:r>
              <a:rPr lang="en-US" sz="1400" smtClean="0">
                <a:solidFill>
                  <a:srgbClr val="000000"/>
                </a:solidFill>
                <a:latin typeface="Calibri" pitchFamily="34" charset="0"/>
              </a:rPr>
              <a:t>Vegetation phenology assessment using AMSR-E optical depth retrievals.  Seasonal changes in AMSR-E optical depths coincide with MODIS LAI derived start of the growing season (</a:t>
            </a:r>
            <a:r>
              <a:rPr lang="en-US" sz="1400" b="1" smtClean="0">
                <a:solidFill>
                  <a:srgbClr val="000000"/>
                </a:solidFill>
                <a:latin typeface="Calibri" pitchFamily="34" charset="0"/>
              </a:rPr>
              <a:t>above</a:t>
            </a:r>
            <a:r>
              <a:rPr lang="en-US" sz="1400" smtClean="0">
                <a:solidFill>
                  <a:srgbClr val="000000"/>
                </a:solidFill>
                <a:latin typeface="Calibri" pitchFamily="34" charset="0"/>
              </a:rPr>
              <a:t>) and seasonal shifts in ecosystem respiration from tower eddy covariance CO</a:t>
            </a:r>
            <a:r>
              <a:rPr lang="en-US" sz="1400" baseline="-25000" smtClean="0">
                <a:solidFill>
                  <a:srgbClr val="000000"/>
                </a:solidFill>
                <a:latin typeface="Calibri" pitchFamily="34" charset="0"/>
              </a:rPr>
              <a:t>2</a:t>
            </a:r>
            <a:r>
              <a:rPr lang="en-US" sz="1400" smtClean="0">
                <a:solidFill>
                  <a:srgbClr val="000000"/>
                </a:solidFill>
                <a:latin typeface="Calibri" pitchFamily="34" charset="0"/>
              </a:rPr>
              <a:t> measurements (</a:t>
            </a:r>
            <a:r>
              <a:rPr lang="en-US" sz="1400" b="1" smtClean="0">
                <a:solidFill>
                  <a:srgbClr val="000000"/>
                </a:solidFill>
                <a:latin typeface="Calibri" pitchFamily="34" charset="0"/>
              </a:rPr>
              <a:t>left</a:t>
            </a:r>
            <a:r>
              <a:rPr lang="en-US" sz="1400" smtClean="0">
                <a:solidFill>
                  <a:srgbClr val="000000"/>
                </a:solidFill>
                <a:latin typeface="Calibri" pitchFamily="34" charset="0"/>
              </a:rPr>
              <a:t>). The AMSR-E optical depths provide a unique measure of seasonal changes in canopy biomass that is less impacted by atmospheric contamination than optical-IR remote sensing, enabling near daily observations of vegetation conditions. </a:t>
            </a:r>
          </a:p>
        </p:txBody>
      </p:sp>
      <p:pic>
        <p:nvPicPr>
          <p:cNvPr id="1034" name="Picture 26" descr="VOD_Global_allyears_mean.jpg"/>
          <p:cNvPicPr>
            <a:picLocks noChangeAspect="1"/>
          </p:cNvPicPr>
          <p:nvPr/>
        </p:nvPicPr>
        <p:blipFill>
          <a:blip r:embed="rId6" cstate="print">
            <a:clrChange>
              <a:clrFrom>
                <a:srgbClr val="FFFFFF"/>
              </a:clrFrom>
              <a:clrTo>
                <a:srgbClr val="FFFFFF">
                  <a:alpha val="0"/>
                </a:srgbClr>
              </a:clrTo>
            </a:clrChange>
          </a:blip>
          <a:srcRect l="19640" t="3876" r="9171" b="27859"/>
          <a:stretch>
            <a:fillRect/>
          </a:stretch>
        </p:blipFill>
        <p:spPr bwMode="auto">
          <a:xfrm>
            <a:off x="76200" y="762000"/>
            <a:ext cx="4267200" cy="2819400"/>
          </a:xfrm>
          <a:prstGeom prst="rect">
            <a:avLst/>
          </a:prstGeom>
          <a:noFill/>
          <a:ln w="9525">
            <a:noFill/>
            <a:miter lim="800000"/>
            <a:headEnd/>
            <a:tailEnd/>
          </a:ln>
        </p:spPr>
      </p:pic>
      <p:graphicFrame>
        <p:nvGraphicFramePr>
          <p:cNvPr id="1026" name="Object 3"/>
          <p:cNvGraphicFramePr>
            <a:graphicFrameLocks noChangeAspect="1"/>
          </p:cNvGraphicFramePr>
          <p:nvPr/>
        </p:nvGraphicFramePr>
        <p:xfrm>
          <a:off x="4114800" y="614363"/>
          <a:ext cx="5029200" cy="3406775"/>
        </p:xfrm>
        <a:graphic>
          <a:graphicData uri="http://schemas.openxmlformats.org/presentationml/2006/ole">
            <p:oleObj spid="_x0000_s1168386" name="SPW 9.0 Graph" r:id="rId7" imgW="8112240" imgH="5436000" progId="">
              <p:embed/>
            </p:oleObj>
          </a:graphicData>
        </a:graphic>
      </p:graphicFrame>
      <p:sp>
        <p:nvSpPr>
          <p:cNvPr id="1035" name="TextBox 35"/>
          <p:cNvSpPr txBox="1">
            <a:spLocks noChangeArrowheads="1"/>
          </p:cNvSpPr>
          <p:nvPr/>
        </p:nvSpPr>
        <p:spPr bwMode="auto">
          <a:xfrm>
            <a:off x="4800600" y="838200"/>
            <a:ext cx="2501900" cy="646113"/>
          </a:xfrm>
          <a:prstGeom prst="rect">
            <a:avLst/>
          </a:prstGeom>
          <a:noFill/>
          <a:ln w="9525">
            <a:noFill/>
            <a:miter lim="800000"/>
            <a:headEnd/>
            <a:tailEnd/>
          </a:ln>
        </p:spPr>
        <p:txBody>
          <a:bodyPr wrap="none">
            <a:spAutoFit/>
          </a:bodyPr>
          <a:lstStyle/>
          <a:p>
            <a:pPr eaLnBrk="1" hangingPunct="1"/>
            <a:r>
              <a:rPr lang="en-US" sz="1200" b="1" smtClean="0">
                <a:solidFill>
                  <a:srgbClr val="000000"/>
                </a:solidFill>
                <a:latin typeface="Calibri" pitchFamily="34" charset="0"/>
              </a:rPr>
              <a:t>AMSR-E Optical Depth vs MODIS LAI</a:t>
            </a:r>
          </a:p>
          <a:p>
            <a:pPr eaLnBrk="1" hangingPunct="1"/>
            <a:r>
              <a:rPr lang="en-US" sz="1200" b="1" smtClean="0">
                <a:solidFill>
                  <a:srgbClr val="000000"/>
                </a:solidFill>
                <a:latin typeface="Calibri" pitchFamily="34" charset="0"/>
              </a:rPr>
              <a:t>TIMESAT Start of Season</a:t>
            </a:r>
          </a:p>
          <a:p>
            <a:pPr eaLnBrk="1" hangingPunct="1"/>
            <a:r>
              <a:rPr lang="en-US" sz="1200" b="1" smtClean="0">
                <a:solidFill>
                  <a:srgbClr val="000000"/>
                </a:solidFill>
                <a:latin typeface="Calibri" pitchFamily="34" charset="0"/>
              </a:rPr>
              <a:t>6 Ameriflux Towers   2004-2007</a:t>
            </a:r>
          </a:p>
        </p:txBody>
      </p:sp>
      <p:sp>
        <p:nvSpPr>
          <p:cNvPr id="1036" name="TextBox 35"/>
          <p:cNvSpPr txBox="1">
            <a:spLocks noChangeArrowheads="1"/>
          </p:cNvSpPr>
          <p:nvPr/>
        </p:nvSpPr>
        <p:spPr bwMode="auto">
          <a:xfrm>
            <a:off x="762000" y="1981200"/>
            <a:ext cx="457200" cy="769938"/>
          </a:xfrm>
          <a:prstGeom prst="rect">
            <a:avLst/>
          </a:prstGeom>
          <a:solidFill>
            <a:schemeClr val="bg1"/>
          </a:solidFill>
          <a:ln w="9525">
            <a:noFill/>
            <a:miter lim="800000"/>
            <a:headEnd/>
            <a:tailEnd/>
          </a:ln>
        </p:spPr>
        <p:txBody>
          <a:bodyPr>
            <a:spAutoFit/>
          </a:bodyPr>
          <a:lstStyle/>
          <a:p>
            <a:pPr eaLnBrk="1" hangingPunct="1"/>
            <a:r>
              <a:rPr lang="en-US" sz="1100" b="1" smtClean="0">
                <a:solidFill>
                  <a:srgbClr val="000000"/>
                </a:solidFill>
                <a:latin typeface="Calibri" pitchFamily="34" charset="0"/>
              </a:rPr>
              <a:t>High</a:t>
            </a:r>
          </a:p>
          <a:p>
            <a:pPr eaLnBrk="1" hangingPunct="1"/>
            <a:endParaRPr lang="en-US" sz="1100" b="1" smtClean="0">
              <a:solidFill>
                <a:srgbClr val="000000"/>
              </a:solidFill>
              <a:latin typeface="Calibri" pitchFamily="34" charset="0"/>
            </a:endParaRPr>
          </a:p>
          <a:p>
            <a:pPr eaLnBrk="1" hangingPunct="1"/>
            <a:endParaRPr lang="en-US" sz="1100" b="1" smtClean="0">
              <a:solidFill>
                <a:srgbClr val="000000"/>
              </a:solidFill>
              <a:latin typeface="Calibri" pitchFamily="34" charset="0"/>
            </a:endParaRPr>
          </a:p>
          <a:p>
            <a:pPr eaLnBrk="1" hangingPunct="1"/>
            <a:r>
              <a:rPr lang="en-US" sz="1100" b="1" smtClean="0">
                <a:solidFill>
                  <a:srgbClr val="000000"/>
                </a:solidFill>
                <a:latin typeface="Calibri" pitchFamily="34" charset="0"/>
              </a:rPr>
              <a:t>Low</a:t>
            </a:r>
          </a:p>
        </p:txBody>
      </p:sp>
      <p:sp>
        <p:nvSpPr>
          <p:cNvPr id="29" name="TextBox 125"/>
          <p:cNvSpPr txBox="1">
            <a:spLocks noChangeArrowheads="1"/>
          </p:cNvSpPr>
          <p:nvPr/>
        </p:nvSpPr>
        <p:spPr bwMode="auto">
          <a:xfrm>
            <a:off x="8001000" y="2362200"/>
            <a:ext cx="671513" cy="244475"/>
          </a:xfrm>
          <a:prstGeom prst="rect">
            <a:avLst/>
          </a:prstGeom>
          <a:noFill/>
          <a:ln w="9525">
            <a:noFill/>
            <a:miter lim="800000"/>
            <a:headEnd/>
            <a:tailEnd/>
          </a:ln>
        </p:spPr>
        <p:txBody>
          <a:bodyPr wrap="none">
            <a:spAutoFit/>
          </a:bodyPr>
          <a:lstStyle/>
          <a:p>
            <a:pPr eaLnBrk="1" hangingPunct="1">
              <a:defRPr/>
            </a:pPr>
            <a:r>
              <a:rPr lang="en-US" sz="1050" b="1">
                <a:solidFill>
                  <a:srgbClr val="000000"/>
                </a:solidFill>
                <a:latin typeface="Arial" pitchFamily="34" charset="0"/>
              </a:rPr>
              <a:t>r</a:t>
            </a:r>
            <a:r>
              <a:rPr lang="en-US" sz="1050" b="1" baseline="30000">
                <a:solidFill>
                  <a:srgbClr val="000000"/>
                </a:solidFill>
                <a:latin typeface="Arial" pitchFamily="34" charset="0"/>
              </a:rPr>
              <a:t>2</a:t>
            </a:r>
            <a:r>
              <a:rPr lang="en-US" sz="1050" b="1">
                <a:solidFill>
                  <a:srgbClr val="000000"/>
                </a:solidFill>
                <a:latin typeface="Arial" pitchFamily="34" charset="0"/>
              </a:rPr>
              <a:t> = 0.97</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3028950"/>
            <a:ext cx="4341813" cy="1771650"/>
            <a:chOff x="2970" y="1899"/>
            <a:chExt cx="2735" cy="1116"/>
          </a:xfrm>
        </p:grpSpPr>
        <p:grpSp>
          <p:nvGrpSpPr>
            <p:cNvPr id="3" name="Group 27"/>
            <p:cNvGrpSpPr>
              <a:grpSpLocks/>
            </p:cNvGrpSpPr>
            <p:nvPr/>
          </p:nvGrpSpPr>
          <p:grpSpPr bwMode="auto">
            <a:xfrm>
              <a:off x="2970" y="1899"/>
              <a:ext cx="2735" cy="1116"/>
              <a:chOff x="9941" y="804401"/>
              <a:chExt cx="4784694" cy="1932835"/>
            </a:xfrm>
          </p:grpSpPr>
          <p:grpSp>
            <p:nvGrpSpPr>
              <p:cNvPr id="4" name="Group 25"/>
              <p:cNvGrpSpPr>
                <a:grpSpLocks/>
              </p:cNvGrpSpPr>
              <p:nvPr/>
            </p:nvGrpSpPr>
            <p:grpSpPr bwMode="auto">
              <a:xfrm>
                <a:off x="15902" y="804401"/>
                <a:ext cx="4778733" cy="1932835"/>
                <a:chOff x="0" y="804401"/>
                <a:chExt cx="4778733" cy="1932835"/>
              </a:xfrm>
            </p:grpSpPr>
            <p:pic>
              <p:nvPicPr>
                <p:cNvPr id="4144" name="Picture 22" descr="VOD_available_barren_gray.jpg"/>
                <p:cNvPicPr>
                  <a:picLocks noChangeAspect="1"/>
                </p:cNvPicPr>
                <p:nvPr/>
              </p:nvPicPr>
              <p:blipFill>
                <a:blip r:embed="rId3" cstate="print">
                  <a:clrChange>
                    <a:clrFrom>
                      <a:srgbClr val="000000"/>
                    </a:clrFrom>
                    <a:clrTo>
                      <a:srgbClr val="000000">
                        <a:alpha val="0"/>
                      </a:srgbClr>
                    </a:clrTo>
                  </a:clrChange>
                </a:blip>
                <a:srcRect l="1311" t="11967" r="6561" b="27956"/>
                <a:stretch>
                  <a:fillRect/>
                </a:stretch>
              </p:blipFill>
              <p:spPr bwMode="auto">
                <a:xfrm>
                  <a:off x="0" y="866966"/>
                  <a:ext cx="4747030" cy="1870270"/>
                </a:xfrm>
                <a:prstGeom prst="rect">
                  <a:avLst/>
                </a:prstGeom>
                <a:noFill/>
                <a:ln w="9525">
                  <a:noFill/>
                  <a:miter lim="800000"/>
                  <a:headEnd/>
                  <a:tailEnd/>
                </a:ln>
              </p:spPr>
            </p:pic>
            <p:sp>
              <p:nvSpPr>
                <p:cNvPr id="25" name="Rectangle 24"/>
                <p:cNvSpPr/>
                <p:nvPr/>
              </p:nvSpPr>
              <p:spPr>
                <a:xfrm>
                  <a:off x="15032" y="804401"/>
                  <a:ext cx="4763701" cy="62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grpSp>
          <p:sp>
            <p:nvSpPr>
              <p:cNvPr id="27" name="Rectangle 26"/>
              <p:cNvSpPr>
                <a:spLocks noChangeArrowheads="1"/>
              </p:cNvSpPr>
              <p:nvPr/>
            </p:nvSpPr>
            <p:spPr bwMode="auto">
              <a:xfrm rot="5400000">
                <a:off x="-887838" y="1788777"/>
                <a:ext cx="1841043" cy="45485"/>
              </a:xfrm>
              <a:prstGeom prst="rect">
                <a:avLst/>
              </a:prstGeom>
              <a:solidFill>
                <a:schemeClr val="bg1"/>
              </a:solidFill>
              <a:ln w="25400" algn="ctr">
                <a:solidFill>
                  <a:schemeClr val="bg1"/>
                </a:solidFill>
                <a:miter lim="800000"/>
                <a:headEnd/>
                <a:tailEnd/>
              </a:ln>
            </p:spPr>
            <p:txBody>
              <a:bodyPr rot="10800000" vert="eaVert" anchor="ctr"/>
              <a:lstStyle/>
              <a:p>
                <a:pPr algn="ctr" eaLnBrk="1" fontAlgn="auto" hangingPunct="1">
                  <a:spcBef>
                    <a:spcPts val="0"/>
                  </a:spcBef>
                  <a:spcAft>
                    <a:spcPts val="0"/>
                  </a:spcAft>
                  <a:defRPr/>
                </a:pPr>
                <a:endParaRPr lang="en-US">
                  <a:solidFill>
                    <a:srgbClr val="FFFFFF"/>
                  </a:solidFill>
                  <a:latin typeface="Arial"/>
                </a:endParaRPr>
              </a:p>
            </p:txBody>
          </p:sp>
        </p:grpSp>
        <p:sp>
          <p:nvSpPr>
            <p:cNvPr id="4135" name="Text Box 10"/>
            <p:cNvSpPr txBox="1">
              <a:spLocks noChangeArrowheads="1"/>
            </p:cNvSpPr>
            <p:nvPr/>
          </p:nvSpPr>
          <p:spPr bwMode="auto">
            <a:xfrm>
              <a:off x="3794" y="2100"/>
              <a:ext cx="433" cy="288"/>
            </a:xfrm>
            <a:prstGeom prst="rect">
              <a:avLst/>
            </a:prstGeom>
            <a:noFill/>
            <a:ln w="9525">
              <a:noFill/>
              <a:miter lim="800000"/>
              <a:headEnd/>
              <a:tailEnd/>
            </a:ln>
          </p:spPr>
          <p:txBody>
            <a:bodyPr wrap="none">
              <a:spAutoFit/>
            </a:bodyPr>
            <a:lstStyle/>
            <a:p>
              <a:pPr algn="ctr" eaLnBrk="1" hangingPunct="1"/>
              <a:r>
                <a:rPr lang="en-US" sz="1200" b="1" smtClean="0">
                  <a:solidFill>
                    <a:srgbClr val="000000"/>
                  </a:solidFill>
                  <a:latin typeface="Calibri" pitchFamily="34" charset="0"/>
                </a:rPr>
                <a:t>AMSR-E</a:t>
              </a:r>
            </a:p>
            <a:p>
              <a:pPr algn="ctr" eaLnBrk="1" hangingPunct="1"/>
              <a:r>
                <a:rPr lang="en-US" sz="1200" b="1" smtClean="0">
                  <a:solidFill>
                    <a:srgbClr val="000000"/>
                  </a:solidFill>
                  <a:latin typeface="Calibri" pitchFamily="34" charset="0"/>
                </a:rPr>
                <a:t>VOD</a:t>
              </a:r>
            </a:p>
          </p:txBody>
        </p:sp>
        <p:sp>
          <p:nvSpPr>
            <p:cNvPr id="63" name="5-Point Star 62"/>
            <p:cNvSpPr/>
            <p:nvPr/>
          </p:nvSpPr>
          <p:spPr>
            <a:xfrm>
              <a:off x="3887" y="2519"/>
              <a:ext cx="90" cy="71"/>
            </a:xfrm>
            <a:prstGeom prst="star5">
              <a:avLst/>
            </a:prstGeom>
            <a:solidFill>
              <a:srgbClr val="FFFF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64" name="5-Point Star 63"/>
            <p:cNvSpPr/>
            <p:nvPr/>
          </p:nvSpPr>
          <p:spPr>
            <a:xfrm>
              <a:off x="4238" y="2415"/>
              <a:ext cx="90" cy="70"/>
            </a:xfrm>
            <a:prstGeom prst="star5">
              <a:avLst/>
            </a:prstGeom>
            <a:solidFill>
              <a:srgbClr val="FFFF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65" name="5-Point Star 64"/>
            <p:cNvSpPr/>
            <p:nvPr/>
          </p:nvSpPr>
          <p:spPr>
            <a:xfrm>
              <a:off x="5185" y="2515"/>
              <a:ext cx="90" cy="70"/>
            </a:xfrm>
            <a:prstGeom prst="star5">
              <a:avLst/>
            </a:prstGeom>
            <a:solidFill>
              <a:srgbClr val="FFFF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4139" name="Text Box 12"/>
            <p:cNvSpPr txBox="1">
              <a:spLocks noChangeArrowheads="1"/>
            </p:cNvSpPr>
            <p:nvPr/>
          </p:nvSpPr>
          <p:spPr bwMode="auto">
            <a:xfrm>
              <a:off x="3943" y="2388"/>
              <a:ext cx="174" cy="173"/>
            </a:xfrm>
            <a:prstGeom prst="rect">
              <a:avLst/>
            </a:prstGeom>
            <a:noFill/>
            <a:ln w="9525">
              <a:noFill/>
              <a:miter lim="800000"/>
              <a:headEnd/>
              <a:tailEnd/>
            </a:ln>
          </p:spPr>
          <p:txBody>
            <a:bodyPr wrap="none">
              <a:spAutoFit/>
            </a:bodyPr>
            <a:lstStyle/>
            <a:p>
              <a:pPr eaLnBrk="1" hangingPunct="1"/>
              <a:r>
                <a:rPr lang="en-US" sz="1200" b="1" smtClean="0">
                  <a:solidFill>
                    <a:srgbClr val="000000"/>
                  </a:solidFill>
                  <a:latin typeface="Calibri" pitchFamily="34" charset="0"/>
                </a:rPr>
                <a:t>A</a:t>
              </a:r>
            </a:p>
          </p:txBody>
        </p:sp>
        <p:sp>
          <p:nvSpPr>
            <p:cNvPr id="4140" name="Text Box 13"/>
            <p:cNvSpPr txBox="1">
              <a:spLocks noChangeArrowheads="1"/>
            </p:cNvSpPr>
            <p:nvPr/>
          </p:nvSpPr>
          <p:spPr bwMode="auto">
            <a:xfrm>
              <a:off x="4198" y="2467"/>
              <a:ext cx="170" cy="173"/>
            </a:xfrm>
            <a:prstGeom prst="rect">
              <a:avLst/>
            </a:prstGeom>
            <a:noFill/>
            <a:ln w="9525">
              <a:noFill/>
              <a:miter lim="800000"/>
              <a:headEnd/>
              <a:tailEnd/>
            </a:ln>
          </p:spPr>
          <p:txBody>
            <a:bodyPr wrap="none">
              <a:spAutoFit/>
            </a:bodyPr>
            <a:lstStyle/>
            <a:p>
              <a:pPr eaLnBrk="1" hangingPunct="1"/>
              <a:r>
                <a:rPr lang="en-US" sz="1200" b="1" smtClean="0">
                  <a:solidFill>
                    <a:srgbClr val="000000"/>
                  </a:solidFill>
                  <a:latin typeface="Calibri" pitchFamily="34" charset="0"/>
                </a:rPr>
                <a:t>B</a:t>
              </a:r>
            </a:p>
          </p:txBody>
        </p:sp>
        <p:sp>
          <p:nvSpPr>
            <p:cNvPr id="4141" name="Text Box 14"/>
            <p:cNvSpPr txBox="1">
              <a:spLocks noChangeArrowheads="1"/>
            </p:cNvSpPr>
            <p:nvPr/>
          </p:nvSpPr>
          <p:spPr bwMode="auto">
            <a:xfrm>
              <a:off x="5074" y="2578"/>
              <a:ext cx="167" cy="173"/>
            </a:xfrm>
            <a:prstGeom prst="rect">
              <a:avLst/>
            </a:prstGeom>
            <a:noFill/>
            <a:ln w="9525">
              <a:noFill/>
              <a:miter lim="800000"/>
              <a:headEnd/>
              <a:tailEnd/>
            </a:ln>
          </p:spPr>
          <p:txBody>
            <a:bodyPr wrap="none">
              <a:spAutoFit/>
            </a:bodyPr>
            <a:lstStyle/>
            <a:p>
              <a:pPr eaLnBrk="1" hangingPunct="1"/>
              <a:r>
                <a:rPr lang="en-US" sz="1200" b="1" smtClean="0">
                  <a:solidFill>
                    <a:srgbClr val="000000"/>
                  </a:solidFill>
                  <a:latin typeface="Calibri" pitchFamily="34" charset="0"/>
                </a:rPr>
                <a:t>C</a:t>
              </a:r>
            </a:p>
          </p:txBody>
        </p:sp>
      </p:grpSp>
      <p:pic>
        <p:nvPicPr>
          <p:cNvPr id="4099" name="Picture 72" descr="Tapajos.JPG"/>
          <p:cNvPicPr>
            <a:picLocks noChangeAspect="1"/>
          </p:cNvPicPr>
          <p:nvPr/>
        </p:nvPicPr>
        <p:blipFill>
          <a:blip r:embed="rId4" cstate="print"/>
          <a:srcRect/>
          <a:stretch>
            <a:fillRect/>
          </a:stretch>
        </p:blipFill>
        <p:spPr bwMode="auto">
          <a:xfrm>
            <a:off x="693738" y="4837113"/>
            <a:ext cx="2506662" cy="2020887"/>
          </a:xfrm>
          <a:prstGeom prst="rect">
            <a:avLst/>
          </a:prstGeom>
          <a:noFill/>
          <a:ln w="9525">
            <a:noFill/>
            <a:miter lim="800000"/>
            <a:headEnd/>
            <a:tailEnd/>
          </a:ln>
        </p:spPr>
      </p:pic>
      <p:pic>
        <p:nvPicPr>
          <p:cNvPr id="4100" name="Picture 31" descr="VOD_LAI_r.jpg"/>
          <p:cNvPicPr>
            <a:picLocks noChangeAspect="1"/>
          </p:cNvPicPr>
          <p:nvPr/>
        </p:nvPicPr>
        <p:blipFill>
          <a:blip r:embed="rId5" cstate="print"/>
          <a:srcRect t="10075" b="11630"/>
          <a:stretch>
            <a:fillRect/>
          </a:stretch>
        </p:blipFill>
        <p:spPr bwMode="auto">
          <a:xfrm>
            <a:off x="0" y="365125"/>
            <a:ext cx="5683250" cy="2298700"/>
          </a:xfrm>
          <a:prstGeom prst="rect">
            <a:avLst/>
          </a:prstGeom>
          <a:noFill/>
          <a:ln w="9525">
            <a:noFill/>
            <a:miter lim="800000"/>
            <a:headEnd/>
            <a:tailEnd/>
          </a:ln>
        </p:spPr>
      </p:pic>
      <p:grpSp>
        <p:nvGrpSpPr>
          <p:cNvPr id="5" name="Group 21"/>
          <p:cNvGrpSpPr>
            <a:grpSpLocks/>
          </p:cNvGrpSpPr>
          <p:nvPr/>
        </p:nvGrpSpPr>
        <p:grpSpPr bwMode="auto">
          <a:xfrm>
            <a:off x="4389438" y="3048000"/>
            <a:ext cx="4754562" cy="1868488"/>
            <a:chOff x="7951" y="2528104"/>
            <a:chExt cx="4890052" cy="2004137"/>
          </a:xfrm>
        </p:grpSpPr>
        <p:pic>
          <p:nvPicPr>
            <p:cNvPr id="4132" name="Picture 15" descr="EVI_available_barren_gray.jpg"/>
            <p:cNvPicPr>
              <a:picLocks noChangeAspect="1"/>
            </p:cNvPicPr>
            <p:nvPr/>
          </p:nvPicPr>
          <p:blipFill>
            <a:blip r:embed="rId6" cstate="print">
              <a:clrChange>
                <a:clrFrom>
                  <a:srgbClr val="000000"/>
                </a:clrFrom>
                <a:clrTo>
                  <a:srgbClr val="000000">
                    <a:alpha val="0"/>
                  </a:srgbClr>
                </a:clrTo>
              </a:clrChange>
            </a:blip>
            <a:srcRect l="1317" t="11281" r="5402" b="27846"/>
            <a:stretch>
              <a:fillRect/>
            </a:stretch>
          </p:blipFill>
          <p:spPr bwMode="auto">
            <a:xfrm>
              <a:off x="7951" y="2528104"/>
              <a:ext cx="4847176" cy="1911128"/>
            </a:xfrm>
            <a:prstGeom prst="rect">
              <a:avLst/>
            </a:prstGeom>
            <a:noFill/>
            <a:ln w="9525">
              <a:noFill/>
              <a:miter lim="800000"/>
              <a:headEnd/>
              <a:tailEnd/>
            </a:ln>
          </p:spPr>
        </p:pic>
        <p:sp>
          <p:nvSpPr>
            <p:cNvPr id="21" name="Rectangle 20"/>
            <p:cNvSpPr/>
            <p:nvPr/>
          </p:nvSpPr>
          <p:spPr>
            <a:xfrm>
              <a:off x="7951" y="4421562"/>
              <a:ext cx="4890052" cy="110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grpSp>
      <p:grpSp>
        <p:nvGrpSpPr>
          <p:cNvPr id="6" name="Group 16"/>
          <p:cNvGrpSpPr>
            <a:grpSpLocks/>
          </p:cNvGrpSpPr>
          <p:nvPr/>
        </p:nvGrpSpPr>
        <p:grpSpPr bwMode="auto">
          <a:xfrm>
            <a:off x="11113" y="3721100"/>
            <a:ext cx="1436687" cy="1185863"/>
            <a:chOff x="533293" y="17496013"/>
            <a:chExt cx="1436207" cy="1185541"/>
          </a:xfrm>
        </p:grpSpPr>
        <p:pic>
          <p:nvPicPr>
            <p:cNvPr id="4129" name="Picture 7" descr="EVI_available.jpg"/>
            <p:cNvPicPr>
              <a:picLocks noChangeAspect="1"/>
            </p:cNvPicPr>
            <p:nvPr/>
          </p:nvPicPr>
          <p:blipFill>
            <a:blip r:embed="rId7" cstate="print">
              <a:clrChange>
                <a:clrFrom>
                  <a:srgbClr val="000000"/>
                </a:clrFrom>
                <a:clrTo>
                  <a:srgbClr val="000000">
                    <a:alpha val="0"/>
                  </a:srgbClr>
                </a:clrTo>
              </a:clrChange>
            </a:blip>
            <a:srcRect t="38629" r="93719" b="33096"/>
            <a:stretch>
              <a:fillRect/>
            </a:stretch>
          </p:blipFill>
          <p:spPr bwMode="auto">
            <a:xfrm>
              <a:off x="588935" y="17896068"/>
              <a:ext cx="289063" cy="729581"/>
            </a:xfrm>
            <a:prstGeom prst="rect">
              <a:avLst/>
            </a:prstGeom>
            <a:noFill/>
            <a:ln w="9525">
              <a:noFill/>
              <a:miter lim="800000"/>
              <a:headEnd/>
              <a:tailEnd/>
            </a:ln>
          </p:spPr>
        </p:pic>
        <p:sp>
          <p:nvSpPr>
            <p:cNvPr id="4130" name="TextBox 18"/>
            <p:cNvSpPr txBox="1">
              <a:spLocks noChangeArrowheads="1"/>
            </p:cNvSpPr>
            <p:nvPr/>
          </p:nvSpPr>
          <p:spPr bwMode="auto">
            <a:xfrm>
              <a:off x="533293" y="17496013"/>
              <a:ext cx="1226727" cy="396767"/>
            </a:xfrm>
            <a:prstGeom prst="rect">
              <a:avLst/>
            </a:prstGeom>
            <a:noFill/>
            <a:ln w="9525">
              <a:noFill/>
              <a:miter lim="800000"/>
              <a:headEnd/>
              <a:tailEnd/>
            </a:ln>
          </p:spPr>
          <p:txBody>
            <a:bodyPr>
              <a:spAutoFit/>
            </a:bodyPr>
            <a:lstStyle/>
            <a:p>
              <a:pPr eaLnBrk="1" hangingPunct="1"/>
              <a:r>
                <a:rPr lang="en-US" sz="1000" b="1" smtClean="0">
                  <a:solidFill>
                    <a:srgbClr val="000000"/>
                  </a:solidFill>
                  <a:latin typeface="Calibri" pitchFamily="34" charset="0"/>
                </a:rPr>
                <a:t>Percent of Total</a:t>
              </a:r>
            </a:p>
            <a:p>
              <a:pPr eaLnBrk="1" hangingPunct="1"/>
              <a:r>
                <a:rPr lang="en-US" sz="1000" b="1" smtClean="0">
                  <a:solidFill>
                    <a:srgbClr val="000000"/>
                  </a:solidFill>
                  <a:latin typeface="Calibri" pitchFamily="34" charset="0"/>
                </a:rPr>
                <a:t>(2003-2008)</a:t>
              </a:r>
            </a:p>
          </p:txBody>
        </p:sp>
        <p:sp>
          <p:nvSpPr>
            <p:cNvPr id="4131" name="TextBox 19"/>
            <p:cNvSpPr txBox="1">
              <a:spLocks noChangeArrowheads="1"/>
            </p:cNvSpPr>
            <p:nvPr/>
          </p:nvSpPr>
          <p:spPr bwMode="auto">
            <a:xfrm>
              <a:off x="801491" y="17827710"/>
              <a:ext cx="1168009" cy="853844"/>
            </a:xfrm>
            <a:prstGeom prst="rect">
              <a:avLst/>
            </a:prstGeom>
            <a:noFill/>
            <a:ln w="9525">
              <a:noFill/>
              <a:miter lim="800000"/>
              <a:headEnd/>
              <a:tailEnd/>
            </a:ln>
          </p:spPr>
          <p:txBody>
            <a:bodyPr>
              <a:spAutoFit/>
            </a:bodyPr>
            <a:lstStyle/>
            <a:p>
              <a:pPr eaLnBrk="1" hangingPunct="1"/>
              <a:r>
                <a:rPr lang="en-US" sz="1000" b="1" smtClean="0">
                  <a:solidFill>
                    <a:srgbClr val="000000"/>
                  </a:solidFill>
                  <a:latin typeface="Calibri" pitchFamily="34" charset="0"/>
                </a:rPr>
                <a:t>0 – 20%</a:t>
              </a:r>
            </a:p>
            <a:p>
              <a:pPr eaLnBrk="1" hangingPunct="1"/>
              <a:r>
                <a:rPr lang="en-US" sz="1000" b="1" smtClean="0">
                  <a:solidFill>
                    <a:srgbClr val="000000"/>
                  </a:solidFill>
                  <a:latin typeface="Calibri" pitchFamily="34" charset="0"/>
                </a:rPr>
                <a:t>21-40%</a:t>
              </a:r>
            </a:p>
            <a:p>
              <a:pPr eaLnBrk="1" hangingPunct="1"/>
              <a:r>
                <a:rPr lang="en-US" sz="1000" b="1" smtClean="0">
                  <a:solidFill>
                    <a:srgbClr val="000000"/>
                  </a:solidFill>
                  <a:latin typeface="Calibri" pitchFamily="34" charset="0"/>
                </a:rPr>
                <a:t>41-60%</a:t>
              </a:r>
            </a:p>
            <a:p>
              <a:pPr eaLnBrk="1" hangingPunct="1"/>
              <a:r>
                <a:rPr lang="en-US" sz="1000" b="1" smtClean="0">
                  <a:solidFill>
                    <a:srgbClr val="000000"/>
                  </a:solidFill>
                  <a:latin typeface="Calibri" pitchFamily="34" charset="0"/>
                </a:rPr>
                <a:t>61-80%</a:t>
              </a:r>
            </a:p>
            <a:p>
              <a:pPr eaLnBrk="1" hangingPunct="1"/>
              <a:r>
                <a:rPr lang="en-US" sz="1000" b="1" smtClean="0">
                  <a:solidFill>
                    <a:srgbClr val="000000"/>
                  </a:solidFill>
                  <a:latin typeface="Calibri" pitchFamily="34" charset="0"/>
                </a:rPr>
                <a:t>81-100%</a:t>
              </a:r>
            </a:p>
          </p:txBody>
        </p:sp>
      </p:grpSp>
      <p:sp>
        <p:nvSpPr>
          <p:cNvPr id="4103" name="Text Box 9"/>
          <p:cNvSpPr txBox="1">
            <a:spLocks noChangeArrowheads="1"/>
          </p:cNvSpPr>
          <p:nvPr/>
        </p:nvSpPr>
        <p:spPr bwMode="auto">
          <a:xfrm>
            <a:off x="0" y="2792413"/>
            <a:ext cx="2730500" cy="338137"/>
          </a:xfrm>
          <a:prstGeom prst="rect">
            <a:avLst/>
          </a:prstGeom>
          <a:noFill/>
          <a:ln w="9525">
            <a:noFill/>
            <a:miter lim="800000"/>
            <a:headEnd/>
            <a:tailEnd/>
          </a:ln>
        </p:spPr>
        <p:txBody>
          <a:bodyPr wrap="none">
            <a:spAutoFit/>
          </a:bodyPr>
          <a:lstStyle/>
          <a:p>
            <a:pPr eaLnBrk="1" hangingPunct="1"/>
            <a:r>
              <a:rPr lang="en-US" sz="1600" b="1" smtClean="0">
                <a:solidFill>
                  <a:srgbClr val="000000"/>
                </a:solidFill>
                <a:latin typeface="Garamond" pitchFamily="18" charset="0"/>
              </a:rPr>
              <a:t>Highest QC Data Availability</a:t>
            </a:r>
          </a:p>
        </p:txBody>
      </p:sp>
      <p:sp>
        <p:nvSpPr>
          <p:cNvPr id="4104" name="Text Box 11"/>
          <p:cNvSpPr txBox="1">
            <a:spLocks noChangeArrowheads="1"/>
          </p:cNvSpPr>
          <p:nvPr/>
        </p:nvSpPr>
        <p:spPr bwMode="auto">
          <a:xfrm>
            <a:off x="5888038" y="3352800"/>
            <a:ext cx="665162" cy="457200"/>
          </a:xfrm>
          <a:prstGeom prst="rect">
            <a:avLst/>
          </a:prstGeom>
          <a:noFill/>
          <a:ln w="9525">
            <a:noFill/>
            <a:miter lim="800000"/>
            <a:headEnd/>
            <a:tailEnd/>
          </a:ln>
        </p:spPr>
        <p:txBody>
          <a:bodyPr wrap="none">
            <a:spAutoFit/>
          </a:bodyPr>
          <a:lstStyle/>
          <a:p>
            <a:pPr algn="ctr" eaLnBrk="1" hangingPunct="1"/>
            <a:r>
              <a:rPr lang="en-US" sz="1200" b="1" smtClean="0">
                <a:solidFill>
                  <a:srgbClr val="000000"/>
                </a:solidFill>
                <a:latin typeface="Calibri" pitchFamily="34" charset="0"/>
              </a:rPr>
              <a:t>MODIS </a:t>
            </a:r>
          </a:p>
          <a:p>
            <a:pPr algn="ctr" eaLnBrk="1" hangingPunct="1"/>
            <a:r>
              <a:rPr lang="en-US" sz="1200" b="1" smtClean="0">
                <a:solidFill>
                  <a:srgbClr val="000000"/>
                </a:solidFill>
                <a:latin typeface="Calibri" pitchFamily="34" charset="0"/>
              </a:rPr>
              <a:t>EVI</a:t>
            </a:r>
          </a:p>
        </p:txBody>
      </p:sp>
      <p:sp>
        <p:nvSpPr>
          <p:cNvPr id="4105" name="Text Box 12"/>
          <p:cNvSpPr txBox="1">
            <a:spLocks noChangeArrowheads="1"/>
          </p:cNvSpPr>
          <p:nvPr/>
        </p:nvSpPr>
        <p:spPr bwMode="auto">
          <a:xfrm>
            <a:off x="377825" y="5491163"/>
            <a:ext cx="307975" cy="336550"/>
          </a:xfrm>
          <a:prstGeom prst="rect">
            <a:avLst/>
          </a:prstGeom>
          <a:noFill/>
          <a:ln w="9525">
            <a:noFill/>
            <a:miter lim="800000"/>
            <a:headEnd/>
            <a:tailEnd/>
          </a:ln>
        </p:spPr>
        <p:txBody>
          <a:bodyPr wrap="none">
            <a:spAutoFit/>
          </a:bodyPr>
          <a:lstStyle/>
          <a:p>
            <a:pPr eaLnBrk="1" hangingPunct="1"/>
            <a:r>
              <a:rPr lang="en-US" sz="1600" b="1" smtClean="0">
                <a:solidFill>
                  <a:srgbClr val="000000"/>
                </a:solidFill>
                <a:latin typeface="Calibri" pitchFamily="34" charset="0"/>
              </a:rPr>
              <a:t>A</a:t>
            </a:r>
          </a:p>
        </p:txBody>
      </p:sp>
      <p:sp>
        <p:nvSpPr>
          <p:cNvPr id="4106" name="Text Box 13"/>
          <p:cNvSpPr txBox="1">
            <a:spLocks noChangeArrowheads="1"/>
          </p:cNvSpPr>
          <p:nvPr/>
        </p:nvSpPr>
        <p:spPr bwMode="auto">
          <a:xfrm>
            <a:off x="3252788" y="5486400"/>
            <a:ext cx="298450" cy="336550"/>
          </a:xfrm>
          <a:prstGeom prst="rect">
            <a:avLst/>
          </a:prstGeom>
          <a:noFill/>
          <a:ln w="9525">
            <a:noFill/>
            <a:miter lim="800000"/>
            <a:headEnd/>
            <a:tailEnd/>
          </a:ln>
        </p:spPr>
        <p:txBody>
          <a:bodyPr wrap="none">
            <a:spAutoFit/>
          </a:bodyPr>
          <a:lstStyle/>
          <a:p>
            <a:pPr eaLnBrk="1" hangingPunct="1"/>
            <a:r>
              <a:rPr lang="en-US" sz="1600" b="1" smtClean="0">
                <a:solidFill>
                  <a:srgbClr val="000000"/>
                </a:solidFill>
                <a:latin typeface="Calibri" pitchFamily="34" charset="0"/>
              </a:rPr>
              <a:t>B</a:t>
            </a:r>
          </a:p>
        </p:txBody>
      </p:sp>
      <p:sp>
        <p:nvSpPr>
          <p:cNvPr id="4107" name="Text Box 14"/>
          <p:cNvSpPr txBox="1">
            <a:spLocks noChangeArrowheads="1"/>
          </p:cNvSpPr>
          <p:nvPr/>
        </p:nvSpPr>
        <p:spPr bwMode="auto">
          <a:xfrm>
            <a:off x="5943600" y="5530850"/>
            <a:ext cx="292100" cy="336550"/>
          </a:xfrm>
          <a:prstGeom prst="rect">
            <a:avLst/>
          </a:prstGeom>
          <a:noFill/>
          <a:ln w="9525">
            <a:noFill/>
            <a:miter lim="800000"/>
            <a:headEnd/>
            <a:tailEnd/>
          </a:ln>
        </p:spPr>
        <p:txBody>
          <a:bodyPr wrap="none">
            <a:spAutoFit/>
          </a:bodyPr>
          <a:lstStyle/>
          <a:p>
            <a:pPr eaLnBrk="1" hangingPunct="1"/>
            <a:r>
              <a:rPr lang="en-US" sz="1600" b="1" smtClean="0">
                <a:solidFill>
                  <a:srgbClr val="000000"/>
                </a:solidFill>
                <a:latin typeface="Calibri" pitchFamily="34" charset="0"/>
              </a:rPr>
              <a:t>C</a:t>
            </a:r>
          </a:p>
        </p:txBody>
      </p:sp>
      <p:sp>
        <p:nvSpPr>
          <p:cNvPr id="4108" name="Text Box 17"/>
          <p:cNvSpPr txBox="1">
            <a:spLocks noChangeArrowheads="1"/>
          </p:cNvSpPr>
          <p:nvPr/>
        </p:nvSpPr>
        <p:spPr bwMode="auto">
          <a:xfrm>
            <a:off x="0" y="3175"/>
            <a:ext cx="9144000" cy="366713"/>
          </a:xfrm>
          <a:prstGeom prst="rect">
            <a:avLst/>
          </a:prstGeom>
          <a:noFill/>
          <a:ln w="9525">
            <a:noFill/>
            <a:miter lim="800000"/>
            <a:headEnd/>
            <a:tailEnd/>
          </a:ln>
        </p:spPr>
        <p:txBody>
          <a:bodyPr>
            <a:spAutoFit/>
          </a:bodyPr>
          <a:lstStyle/>
          <a:p>
            <a:pPr algn="ctr" eaLnBrk="1" hangingPunct="1"/>
            <a:r>
              <a:rPr lang="en-US" b="1" u="sng" smtClean="0">
                <a:solidFill>
                  <a:srgbClr val="003300"/>
                </a:solidFill>
                <a:latin typeface="Garamond" pitchFamily="18" charset="0"/>
              </a:rPr>
              <a:t>Global Phenology Monitoring using Vegetation Optical Depth (VOD) from AMSR-E</a:t>
            </a:r>
          </a:p>
        </p:txBody>
      </p:sp>
      <p:sp>
        <p:nvSpPr>
          <p:cNvPr id="29" name="Rectangle 28"/>
          <p:cNvSpPr/>
          <p:nvPr/>
        </p:nvSpPr>
        <p:spPr bwMode="auto">
          <a:xfrm flipH="1">
            <a:off x="1757363" y="4643438"/>
            <a:ext cx="333375" cy="952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003300"/>
              </a:solidFill>
            </a:endParaRPr>
          </a:p>
        </p:txBody>
      </p:sp>
      <p:sp>
        <p:nvSpPr>
          <p:cNvPr id="4110" name="TextBox 29"/>
          <p:cNvSpPr txBox="1">
            <a:spLocks noChangeArrowheads="1"/>
          </p:cNvSpPr>
          <p:nvPr/>
        </p:nvSpPr>
        <p:spPr bwMode="auto">
          <a:xfrm>
            <a:off x="2062163" y="4568825"/>
            <a:ext cx="1817687" cy="246063"/>
          </a:xfrm>
          <a:prstGeom prst="rect">
            <a:avLst/>
          </a:prstGeom>
          <a:noFill/>
          <a:ln w="9525">
            <a:noFill/>
            <a:miter lim="800000"/>
            <a:headEnd/>
            <a:tailEnd/>
          </a:ln>
        </p:spPr>
        <p:txBody>
          <a:bodyPr>
            <a:spAutoFit/>
          </a:bodyPr>
          <a:lstStyle/>
          <a:p>
            <a:pPr eaLnBrk="1" hangingPunct="1"/>
            <a:r>
              <a:rPr lang="en-US" sz="1000" b="1" smtClean="0">
                <a:solidFill>
                  <a:srgbClr val="003300"/>
                </a:solidFill>
                <a:latin typeface="Calibri" pitchFamily="34" charset="0"/>
              </a:rPr>
              <a:t>IGBP Barren Land Cover Class</a:t>
            </a:r>
          </a:p>
        </p:txBody>
      </p:sp>
      <p:sp>
        <p:nvSpPr>
          <p:cNvPr id="45" name="Rectangle 44"/>
          <p:cNvSpPr/>
          <p:nvPr/>
        </p:nvSpPr>
        <p:spPr>
          <a:xfrm>
            <a:off x="914400" y="1219200"/>
            <a:ext cx="900113" cy="369888"/>
          </a:xfrm>
          <a:prstGeom prst="rect">
            <a:avLst/>
          </a:prstGeom>
        </p:spPr>
        <p:txBody>
          <a:bodyPr wrap="none">
            <a:spAutoFit/>
          </a:bodyPr>
          <a:lstStyle/>
          <a:p>
            <a:pPr eaLnBrk="1" fontAlgn="auto" hangingPunct="1">
              <a:spcBef>
                <a:spcPts val="0"/>
              </a:spcBef>
              <a:spcAft>
                <a:spcPts val="0"/>
              </a:spcAft>
              <a:defRPr/>
            </a:pPr>
            <a:r>
              <a:rPr lang="en-US" b="1" dirty="0">
                <a:solidFill>
                  <a:srgbClr val="FFFFFF"/>
                </a:solidFill>
                <a:latin typeface="Arial"/>
                <a:cs typeface="Tahoma" pitchFamily="34" charset="0"/>
              </a:rPr>
              <a:t>R-value</a:t>
            </a:r>
          </a:p>
        </p:txBody>
      </p:sp>
      <p:grpSp>
        <p:nvGrpSpPr>
          <p:cNvPr id="7" name="Group 55"/>
          <p:cNvGrpSpPr>
            <a:grpSpLocks/>
          </p:cNvGrpSpPr>
          <p:nvPr/>
        </p:nvGrpSpPr>
        <p:grpSpPr bwMode="auto">
          <a:xfrm>
            <a:off x="2003425" y="2433638"/>
            <a:ext cx="3133725" cy="392112"/>
            <a:chOff x="1765191" y="2576223"/>
            <a:chExt cx="3132813" cy="392632"/>
          </a:xfrm>
        </p:grpSpPr>
        <p:grpSp>
          <p:nvGrpSpPr>
            <p:cNvPr id="8" name="Group 13"/>
            <p:cNvGrpSpPr>
              <a:grpSpLocks/>
            </p:cNvGrpSpPr>
            <p:nvPr/>
          </p:nvGrpSpPr>
          <p:grpSpPr bwMode="auto">
            <a:xfrm>
              <a:off x="1765191" y="2576224"/>
              <a:ext cx="3132813" cy="392631"/>
              <a:chOff x="5622898" y="5644851"/>
              <a:chExt cx="3132813" cy="392462"/>
            </a:xfrm>
          </p:grpSpPr>
          <p:sp>
            <p:nvSpPr>
              <p:cNvPr id="47" name="Rectangle 46"/>
              <p:cNvSpPr/>
              <p:nvPr/>
            </p:nvSpPr>
            <p:spPr>
              <a:xfrm flipH="1">
                <a:off x="6172013" y="5644850"/>
                <a:ext cx="380889" cy="14618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48" name="Rectangle 47"/>
              <p:cNvSpPr/>
              <p:nvPr/>
            </p:nvSpPr>
            <p:spPr>
              <a:xfrm flipH="1">
                <a:off x="6552902" y="5644850"/>
                <a:ext cx="380889" cy="14618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50" name="Rectangle 49"/>
              <p:cNvSpPr/>
              <p:nvPr/>
            </p:nvSpPr>
            <p:spPr>
              <a:xfrm flipH="1">
                <a:off x="7695570" y="5644850"/>
                <a:ext cx="380889" cy="146181"/>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51" name="Rectangle 50"/>
              <p:cNvSpPr/>
              <p:nvPr/>
            </p:nvSpPr>
            <p:spPr>
              <a:xfrm flipH="1">
                <a:off x="7314681" y="5644850"/>
                <a:ext cx="380889" cy="146181"/>
              </a:xfrm>
              <a:prstGeom prst="rect">
                <a:avLst/>
              </a:prstGeom>
              <a:solidFill>
                <a:srgbClr val="66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52" name="Rectangle 51"/>
              <p:cNvSpPr/>
              <p:nvPr/>
            </p:nvSpPr>
            <p:spPr>
              <a:xfrm flipH="1">
                <a:off x="8076459" y="5644850"/>
                <a:ext cx="382477" cy="146181"/>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53" name="Rectangle 52"/>
              <p:cNvSpPr/>
              <p:nvPr/>
            </p:nvSpPr>
            <p:spPr>
              <a:xfrm flipH="1">
                <a:off x="5791124" y="5644850"/>
                <a:ext cx="380889" cy="14618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4128" name="TextBox 12"/>
              <p:cNvSpPr txBox="1">
                <a:spLocks noChangeArrowheads="1"/>
              </p:cNvSpPr>
              <p:nvPr/>
            </p:nvSpPr>
            <p:spPr bwMode="auto">
              <a:xfrm>
                <a:off x="5622898" y="5791198"/>
                <a:ext cx="3132813" cy="246115"/>
              </a:xfrm>
              <a:prstGeom prst="rect">
                <a:avLst/>
              </a:prstGeom>
              <a:noFill/>
              <a:ln w="9525">
                <a:noFill/>
                <a:miter lim="800000"/>
                <a:headEnd/>
                <a:tailEnd/>
              </a:ln>
            </p:spPr>
            <p:txBody>
              <a:bodyPr>
                <a:spAutoFit/>
              </a:bodyPr>
              <a:lstStyle/>
              <a:p>
                <a:pPr eaLnBrk="1" hangingPunct="1"/>
                <a:r>
                  <a:rPr lang="en-US" sz="1000" b="1" smtClean="0">
                    <a:solidFill>
                      <a:srgbClr val="003300"/>
                    </a:solidFill>
                    <a:latin typeface="Calibri" pitchFamily="34" charset="0"/>
                  </a:rPr>
                  <a:t>-1.0     -.75         -.5       -.25       .25	   .5         .75         1.0 </a:t>
                </a:r>
              </a:p>
            </p:txBody>
          </p:sp>
        </p:grpSp>
        <p:sp>
          <p:nvSpPr>
            <p:cNvPr id="55" name="Rectangle 54"/>
            <p:cNvSpPr/>
            <p:nvPr/>
          </p:nvSpPr>
          <p:spPr bwMode="auto">
            <a:xfrm flipH="1">
              <a:off x="3068150" y="2576223"/>
              <a:ext cx="398346" cy="143064"/>
            </a:xfrm>
            <a:prstGeom prst="rect">
              <a:avLst/>
            </a:prstGeom>
            <a:solidFill>
              <a:srgbClr val="D7C2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003300"/>
                </a:solidFill>
              </a:endParaRPr>
            </a:p>
          </p:txBody>
        </p:sp>
      </p:grpSp>
      <p:sp>
        <p:nvSpPr>
          <p:cNvPr id="4113" name="TextBox 56"/>
          <p:cNvSpPr txBox="1">
            <a:spLocks noChangeArrowheads="1"/>
          </p:cNvSpPr>
          <p:nvPr/>
        </p:nvSpPr>
        <p:spPr bwMode="auto">
          <a:xfrm>
            <a:off x="2133600" y="2209800"/>
            <a:ext cx="1325563" cy="244475"/>
          </a:xfrm>
          <a:prstGeom prst="rect">
            <a:avLst/>
          </a:prstGeom>
          <a:noFill/>
          <a:ln w="9525">
            <a:noFill/>
            <a:miter lim="800000"/>
            <a:headEnd/>
            <a:tailEnd/>
          </a:ln>
        </p:spPr>
        <p:txBody>
          <a:bodyPr>
            <a:spAutoFit/>
          </a:bodyPr>
          <a:lstStyle/>
          <a:p>
            <a:pPr eaLnBrk="1" hangingPunct="1"/>
            <a:r>
              <a:rPr lang="en-US" sz="1000" b="1" smtClean="0">
                <a:solidFill>
                  <a:srgbClr val="003300"/>
                </a:solidFill>
                <a:latin typeface="Calibri" pitchFamily="34" charset="0"/>
              </a:rPr>
              <a:t>R-value</a:t>
            </a:r>
          </a:p>
        </p:txBody>
      </p:sp>
      <p:cxnSp>
        <p:nvCxnSpPr>
          <p:cNvPr id="60" name="Straight Connector 59"/>
          <p:cNvCxnSpPr/>
          <p:nvPr/>
        </p:nvCxnSpPr>
        <p:spPr>
          <a:xfrm flipV="1">
            <a:off x="23813" y="2806700"/>
            <a:ext cx="9024937"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115" name="Picture 70" descr="Sula.JPG"/>
          <p:cNvPicPr>
            <a:picLocks noChangeAspect="1"/>
          </p:cNvPicPr>
          <p:nvPr/>
        </p:nvPicPr>
        <p:blipFill>
          <a:blip r:embed="rId8" cstate="print"/>
          <a:srcRect/>
          <a:stretch>
            <a:fillRect/>
          </a:stretch>
        </p:blipFill>
        <p:spPr bwMode="auto">
          <a:xfrm>
            <a:off x="6248400" y="4837113"/>
            <a:ext cx="2441575" cy="2020887"/>
          </a:xfrm>
          <a:prstGeom prst="rect">
            <a:avLst/>
          </a:prstGeom>
          <a:noFill/>
          <a:ln w="9525">
            <a:noFill/>
            <a:miter lim="800000"/>
            <a:headEnd/>
            <a:tailEnd/>
          </a:ln>
        </p:spPr>
      </p:pic>
      <p:pic>
        <p:nvPicPr>
          <p:cNvPr id="4116" name="Picture 71" descr="Tai.JPG"/>
          <p:cNvPicPr>
            <a:picLocks noChangeAspect="1"/>
          </p:cNvPicPr>
          <p:nvPr/>
        </p:nvPicPr>
        <p:blipFill>
          <a:blip r:embed="rId9" cstate="print"/>
          <a:srcRect/>
          <a:stretch>
            <a:fillRect/>
          </a:stretch>
        </p:blipFill>
        <p:spPr bwMode="auto">
          <a:xfrm>
            <a:off x="3505200" y="4837113"/>
            <a:ext cx="2444750" cy="2020887"/>
          </a:xfrm>
          <a:prstGeom prst="rect">
            <a:avLst/>
          </a:prstGeom>
          <a:noFill/>
          <a:ln w="9525">
            <a:noFill/>
            <a:miter lim="800000"/>
            <a:headEnd/>
            <a:tailEnd/>
          </a:ln>
        </p:spPr>
      </p:pic>
      <p:sp>
        <p:nvSpPr>
          <p:cNvPr id="4117" name="TextBox 73"/>
          <p:cNvSpPr txBox="1">
            <a:spLocks noChangeArrowheads="1"/>
          </p:cNvSpPr>
          <p:nvPr/>
        </p:nvSpPr>
        <p:spPr bwMode="auto">
          <a:xfrm>
            <a:off x="5732463" y="404813"/>
            <a:ext cx="3411537" cy="1946275"/>
          </a:xfrm>
          <a:prstGeom prst="rect">
            <a:avLst/>
          </a:prstGeom>
          <a:noFill/>
          <a:ln w="9525">
            <a:noFill/>
            <a:miter lim="800000"/>
            <a:headEnd/>
            <a:tailEnd/>
          </a:ln>
        </p:spPr>
        <p:txBody>
          <a:bodyPr>
            <a:spAutoFit/>
          </a:bodyPr>
          <a:lstStyle/>
          <a:p>
            <a:pPr marL="111125" indent="-111125" eaLnBrk="1" hangingPunct="1">
              <a:spcAft>
                <a:spcPts val="600"/>
              </a:spcAft>
              <a:buFont typeface="Arial" charset="0"/>
              <a:buChar char="•"/>
            </a:pPr>
            <a:r>
              <a:rPr lang="en-US" sz="1400" b="1" smtClean="0">
                <a:solidFill>
                  <a:srgbClr val="000000"/>
                </a:solidFill>
                <a:latin typeface="Calibri" pitchFamily="34" charset="0"/>
              </a:rPr>
              <a:t>AMSR-E VOD (10.65GHz) is sensitive to vegetation canopy biomass &amp; is well correlated with MODIS LAI, EVI &amp; NDVI;</a:t>
            </a:r>
          </a:p>
          <a:p>
            <a:pPr marL="111125" indent="-111125" eaLnBrk="1" hangingPunct="1">
              <a:spcAft>
                <a:spcPts val="600"/>
              </a:spcAft>
              <a:buFont typeface="Arial" charset="0"/>
              <a:buChar char="•"/>
            </a:pPr>
            <a:r>
              <a:rPr lang="en-US" sz="1400" b="1" smtClean="0">
                <a:solidFill>
                  <a:srgbClr val="000000"/>
                </a:solidFill>
                <a:latin typeface="Calibri" pitchFamily="34" charset="0"/>
              </a:rPr>
              <a:t>The VOD is largely unaffected by clouds &amp; solar illumination, with potentially continuous global, daily monitoring;</a:t>
            </a:r>
          </a:p>
          <a:p>
            <a:pPr marL="111125" indent="-111125" eaLnBrk="1" hangingPunct="1">
              <a:spcAft>
                <a:spcPts val="600"/>
              </a:spcAft>
              <a:buFont typeface="Arial" charset="0"/>
              <a:buChar char="•"/>
            </a:pPr>
            <a:r>
              <a:rPr lang="en-US" sz="1400" b="1" smtClean="0">
                <a:solidFill>
                  <a:srgbClr val="000000"/>
                </a:solidFill>
                <a:latin typeface="Calibri" pitchFamily="34" charset="0"/>
              </a:rPr>
              <a:t>The AMSR-E VOD provides a unique &amp; complimentary phenology dataset.</a:t>
            </a:r>
          </a:p>
        </p:txBody>
      </p:sp>
      <p:sp>
        <p:nvSpPr>
          <p:cNvPr id="4118" name="Text Box 15"/>
          <p:cNvSpPr txBox="1">
            <a:spLocks noChangeArrowheads="1"/>
          </p:cNvSpPr>
          <p:nvPr/>
        </p:nvSpPr>
        <p:spPr bwMode="auto">
          <a:xfrm>
            <a:off x="41275" y="1447800"/>
            <a:ext cx="1939925" cy="1219200"/>
          </a:xfrm>
          <a:prstGeom prst="rect">
            <a:avLst/>
          </a:prstGeom>
          <a:noFill/>
          <a:ln w="9525">
            <a:noFill/>
            <a:miter lim="800000"/>
            <a:headEnd/>
            <a:tailEnd/>
          </a:ln>
        </p:spPr>
        <p:txBody>
          <a:bodyPr>
            <a:spAutoFit/>
          </a:bodyPr>
          <a:lstStyle/>
          <a:p>
            <a:pPr eaLnBrk="1" hangingPunct="1"/>
            <a:r>
              <a:rPr lang="en-US" sz="1600" b="1" smtClean="0">
                <a:solidFill>
                  <a:srgbClr val="000000"/>
                </a:solidFill>
                <a:latin typeface="Garamond" pitchFamily="18" charset="0"/>
              </a:rPr>
              <a:t>MODIS LAI &amp; AMSR-E VOD </a:t>
            </a:r>
            <a:r>
              <a:rPr lang="en-US" sz="1400" b="1" smtClean="0">
                <a:solidFill>
                  <a:srgbClr val="000000"/>
                </a:solidFill>
                <a:latin typeface="Garamond" pitchFamily="18" charset="0"/>
              </a:rPr>
              <a:t>Correlation</a:t>
            </a:r>
          </a:p>
          <a:p>
            <a:pPr eaLnBrk="1" hangingPunct="1"/>
            <a:r>
              <a:rPr lang="en-US" sz="1400" b="1" smtClean="0">
                <a:solidFill>
                  <a:srgbClr val="000000"/>
                </a:solidFill>
                <a:latin typeface="Garamond" pitchFamily="18" charset="0"/>
              </a:rPr>
              <a:t>8-Day Data</a:t>
            </a:r>
          </a:p>
          <a:p>
            <a:pPr eaLnBrk="1" hangingPunct="1"/>
            <a:r>
              <a:rPr lang="en-US" sz="1400" b="1" smtClean="0">
                <a:solidFill>
                  <a:srgbClr val="000000"/>
                </a:solidFill>
                <a:latin typeface="Garamond" pitchFamily="18" charset="0"/>
              </a:rPr>
              <a:t>2003-2008</a:t>
            </a:r>
          </a:p>
        </p:txBody>
      </p:sp>
      <p:sp>
        <p:nvSpPr>
          <p:cNvPr id="4119" name="Text Box 49"/>
          <p:cNvSpPr txBox="1">
            <a:spLocks noChangeArrowheads="1"/>
          </p:cNvSpPr>
          <p:nvPr/>
        </p:nvSpPr>
        <p:spPr bwMode="auto">
          <a:xfrm>
            <a:off x="5486400" y="2420938"/>
            <a:ext cx="3611563" cy="304800"/>
          </a:xfrm>
          <a:prstGeom prst="rect">
            <a:avLst/>
          </a:prstGeom>
          <a:noFill/>
          <a:ln w="9525">
            <a:noFill/>
            <a:miter lim="800000"/>
            <a:headEnd/>
            <a:tailEnd/>
          </a:ln>
        </p:spPr>
        <p:txBody>
          <a:bodyPr wrap="none">
            <a:spAutoFit/>
          </a:bodyPr>
          <a:lstStyle/>
          <a:p>
            <a:pPr eaLnBrk="1" hangingPunct="1"/>
            <a:r>
              <a:rPr lang="en-US" sz="1400" b="1" smtClean="0">
                <a:solidFill>
                  <a:srgbClr val="333399"/>
                </a:solidFill>
                <a:latin typeface="Calibri" pitchFamily="34" charset="0"/>
              </a:rPr>
              <a:t>M.O. Jones et al. 2010. </a:t>
            </a:r>
            <a:r>
              <a:rPr lang="en-US" sz="1400" b="1" i="1" smtClean="0">
                <a:solidFill>
                  <a:srgbClr val="333399"/>
                </a:solidFill>
                <a:latin typeface="Calibri" pitchFamily="34" charset="0"/>
              </a:rPr>
              <a:t>Rem Sens. Environ</a:t>
            </a:r>
            <a:r>
              <a:rPr lang="en-US" sz="1400" b="1" smtClean="0">
                <a:solidFill>
                  <a:srgbClr val="333399"/>
                </a:solidFill>
                <a:latin typeface="Calibri" pitchFamily="34" charset="0"/>
              </a:rPr>
              <a:t>. 115</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endParaRPr lang="en-US" smtClean="0"/>
          </a:p>
        </p:txBody>
      </p:sp>
      <p:sp>
        <p:nvSpPr>
          <p:cNvPr id="64515" name="Rectangle 3"/>
          <p:cNvSpPr>
            <a:spLocks noGrp="1" noChangeArrowheads="1"/>
          </p:cNvSpPr>
          <p:nvPr>
            <p:ph type="body" idx="1"/>
          </p:nvPr>
        </p:nvSpPr>
        <p:spPr/>
        <p:txBody>
          <a:bodyPr/>
          <a:lstStyle/>
          <a:p>
            <a:pPr eaLnBrk="1" hangingPunct="1"/>
            <a:endParaRPr lang="en-US" smtClean="0"/>
          </a:p>
        </p:txBody>
      </p:sp>
      <p:pic>
        <p:nvPicPr>
          <p:cNvPr id="64516" name="Picture 4" descr="DSC0201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4517" name="Text Box 5"/>
          <p:cNvSpPr txBox="1">
            <a:spLocks noChangeArrowheads="1"/>
          </p:cNvSpPr>
          <p:nvPr/>
        </p:nvSpPr>
        <p:spPr bwMode="auto">
          <a:xfrm>
            <a:off x="1143000" y="2514600"/>
            <a:ext cx="6399508" cy="1815882"/>
          </a:xfrm>
          <a:prstGeom prst="rect">
            <a:avLst/>
          </a:prstGeom>
          <a:noFill/>
          <a:ln w="9525">
            <a:noFill/>
            <a:miter lim="800000"/>
            <a:headEnd/>
            <a:tailEnd/>
          </a:ln>
        </p:spPr>
        <p:txBody>
          <a:bodyPr wrap="none">
            <a:spAutoFit/>
          </a:bodyPr>
          <a:lstStyle/>
          <a:p>
            <a:pPr algn="ctr"/>
            <a:r>
              <a:rPr lang="en-US" sz="2800" b="1" i="1" dirty="0" smtClean="0">
                <a:solidFill>
                  <a:schemeClr val="bg1"/>
                </a:solidFill>
              </a:rPr>
              <a:t>ARE WE REACHING A LIMIT IN</a:t>
            </a:r>
          </a:p>
          <a:p>
            <a:pPr algn="ctr"/>
            <a:r>
              <a:rPr lang="en-US" sz="2800" b="1" i="1" dirty="0" smtClean="0">
                <a:solidFill>
                  <a:schemeClr val="bg1"/>
                </a:solidFill>
              </a:rPr>
              <a:t> BIOSPHERIC PRODUCTIVITY?</a:t>
            </a:r>
          </a:p>
          <a:p>
            <a:pPr algn="ctr"/>
            <a:r>
              <a:rPr lang="en-US" sz="2800" b="1" i="1" dirty="0" smtClean="0">
                <a:solidFill>
                  <a:schemeClr val="bg1"/>
                </a:solidFill>
              </a:rPr>
              <a:t>OR</a:t>
            </a:r>
          </a:p>
          <a:p>
            <a:pPr algn="ctr"/>
            <a:r>
              <a:rPr lang="en-US" sz="2800" b="1" i="1" dirty="0" smtClean="0">
                <a:solidFill>
                  <a:schemeClr val="bg1"/>
                </a:solidFill>
              </a:rPr>
              <a:t>HAVE WE HIT PEAK NPP?</a:t>
            </a:r>
            <a:endParaRPr lang="en-US" sz="2800" b="1" i="1"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1778" name="Picture 2" descr="C:\My Documents\1-SWR\My Pictures\Winter05\DSC0113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1266" name="Title 1"/>
          <p:cNvSpPr>
            <a:spLocks noGrp="1"/>
          </p:cNvSpPr>
          <p:nvPr>
            <p:ph type="ctrTitle"/>
          </p:nvPr>
        </p:nvSpPr>
        <p:spPr>
          <a:xfrm>
            <a:off x="0" y="0"/>
            <a:ext cx="9144000" cy="1470025"/>
          </a:xfrm>
        </p:spPr>
        <p:txBody>
          <a:bodyPr/>
          <a:lstStyle/>
          <a:p>
            <a:pPr eaLnBrk="1" hangingPunct="1"/>
            <a:r>
              <a:rPr lang="en-US" sz="3200" b="1" u="sng" dirty="0" smtClean="0"/>
              <a:t>How will </a:t>
            </a:r>
            <a:r>
              <a:rPr lang="en-US" sz="3200" b="1" u="sng" dirty="0" err="1" smtClean="0"/>
              <a:t>Biospheric</a:t>
            </a:r>
            <a:r>
              <a:rPr lang="en-US" sz="3200" b="1" u="sng" dirty="0" smtClean="0"/>
              <a:t> Production meet  a population increase of 40% </a:t>
            </a:r>
            <a:r>
              <a:rPr lang="en-US" sz="3200" b="1" i="1" u="sng" dirty="0" smtClean="0">
                <a:solidFill>
                  <a:srgbClr val="C00000"/>
                </a:solidFill>
              </a:rPr>
              <a:t>and</a:t>
            </a:r>
            <a:r>
              <a:rPr lang="en-US" sz="3200" b="1" u="sng" dirty="0" smtClean="0"/>
              <a:t> multiple new demands from</a:t>
            </a:r>
            <a:br>
              <a:rPr lang="en-US" sz="3200" b="1" u="sng" dirty="0" smtClean="0"/>
            </a:br>
            <a:r>
              <a:rPr lang="en-US" sz="3200" b="1" u="sng" dirty="0" smtClean="0"/>
              <a:t> 2011 - 2050? </a:t>
            </a:r>
          </a:p>
        </p:txBody>
      </p:sp>
      <p:sp>
        <p:nvSpPr>
          <p:cNvPr id="3" name="Subtitle 2"/>
          <p:cNvSpPr>
            <a:spLocks noGrp="1"/>
          </p:cNvSpPr>
          <p:nvPr>
            <p:ph type="subTitle" idx="1"/>
          </p:nvPr>
        </p:nvSpPr>
        <p:spPr>
          <a:xfrm>
            <a:off x="609600" y="2819400"/>
            <a:ext cx="6400800" cy="3733800"/>
          </a:xfrm>
        </p:spPr>
        <p:txBody>
          <a:bodyPr rtlCol="0">
            <a:normAutofit/>
          </a:bodyPr>
          <a:lstStyle/>
          <a:p>
            <a:pPr algn="l" eaLnBrk="1" fontAlgn="auto" hangingPunct="1">
              <a:spcAft>
                <a:spcPts val="0"/>
              </a:spcAft>
              <a:buFont typeface="Arial" pitchFamily="34" charset="0"/>
              <a:buNone/>
              <a:defRPr/>
            </a:pPr>
            <a:r>
              <a:rPr lang="en-US" b="1" i="1" dirty="0" smtClean="0">
                <a:solidFill>
                  <a:schemeClr val="bg1"/>
                </a:solidFill>
              </a:rPr>
              <a:t>Primary (Vegetation) Production is normally increased by:</a:t>
            </a:r>
          </a:p>
          <a:p>
            <a:pPr algn="l" eaLnBrk="1" fontAlgn="auto" hangingPunct="1">
              <a:spcAft>
                <a:spcPts val="0"/>
              </a:spcAft>
              <a:buFont typeface="Arial" pitchFamily="34" charset="0"/>
              <a:buNone/>
              <a:defRPr/>
            </a:pPr>
            <a:r>
              <a:rPr lang="en-US" b="1" i="1" dirty="0" smtClean="0">
                <a:solidFill>
                  <a:schemeClr val="bg1"/>
                </a:solidFill>
              </a:rPr>
              <a:t> </a:t>
            </a:r>
          </a:p>
          <a:p>
            <a:pPr algn="l" eaLnBrk="1" fontAlgn="auto" hangingPunct="1">
              <a:spcAft>
                <a:spcPts val="0"/>
              </a:spcAft>
              <a:buFont typeface="Arial" pitchFamily="34" charset="0"/>
              <a:buNone/>
              <a:defRPr/>
            </a:pPr>
            <a:r>
              <a:rPr lang="en-US" b="1" i="1" dirty="0" smtClean="0">
                <a:solidFill>
                  <a:schemeClr val="bg1"/>
                </a:solidFill>
              </a:rPr>
              <a:t>- Engaging more land</a:t>
            </a:r>
          </a:p>
          <a:p>
            <a:pPr algn="l" eaLnBrk="1" fontAlgn="auto" hangingPunct="1">
              <a:spcAft>
                <a:spcPts val="0"/>
              </a:spcAft>
              <a:buFont typeface="Arial" pitchFamily="34" charset="0"/>
              <a:buNone/>
              <a:defRPr/>
            </a:pPr>
            <a:r>
              <a:rPr lang="en-US" b="1" i="1" dirty="0" smtClean="0">
                <a:solidFill>
                  <a:schemeClr val="bg1"/>
                </a:solidFill>
              </a:rPr>
              <a:t>- Irrigation/fertilization</a:t>
            </a:r>
          </a:p>
          <a:p>
            <a:pPr algn="l" eaLnBrk="1" fontAlgn="auto" hangingPunct="1">
              <a:spcAft>
                <a:spcPts val="0"/>
              </a:spcAft>
              <a:buFont typeface="Arial" pitchFamily="34" charset="0"/>
              <a:buNone/>
              <a:defRPr/>
            </a:pPr>
            <a:r>
              <a:rPr lang="en-US" b="1" i="1" dirty="0" smtClean="0">
                <a:solidFill>
                  <a:schemeClr val="bg1"/>
                </a:solidFill>
              </a:rPr>
              <a:t>- Genetic improvements</a:t>
            </a:r>
          </a:p>
          <a:p>
            <a:pPr eaLnBrk="1" fontAlgn="auto" hangingPunct="1">
              <a:spcAft>
                <a:spcPts val="0"/>
              </a:spcAft>
              <a:buFont typeface="Arial" pitchFamily="34" charset="0"/>
              <a:buNone/>
              <a:defRPr/>
            </a:pPr>
            <a:endParaRPr lang="en-US"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b="1" smtClean="0"/>
              <a:t>Land area is NOT increasing</a:t>
            </a:r>
            <a:r>
              <a:rPr lang="en-US" smtClean="0"/>
              <a:t/>
            </a:r>
            <a:br>
              <a:rPr lang="en-US" smtClean="0"/>
            </a:br>
            <a:endParaRPr lang="en-US" smtClean="0"/>
          </a:p>
        </p:txBody>
      </p:sp>
      <p:pic>
        <p:nvPicPr>
          <p:cNvPr id="12291" name="Content Placeholder 3" descr="arablelandtrend.jpg"/>
          <p:cNvPicPr>
            <a:picLocks noGrp="1" noChangeAspect="1"/>
          </p:cNvPicPr>
          <p:nvPr>
            <p:ph idx="1"/>
          </p:nvPr>
        </p:nvPicPr>
        <p:blipFill>
          <a:blip r:embed="rId3" cstate="print"/>
          <a:srcRect/>
          <a:stretch>
            <a:fillRect/>
          </a:stretch>
        </p:blipFill>
        <p:spPr>
          <a:xfrm>
            <a:off x="-41275" y="838200"/>
            <a:ext cx="9185275" cy="5946775"/>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0"/>
            <a:ext cx="8229600" cy="487363"/>
          </a:xfrm>
        </p:spPr>
        <p:txBody>
          <a:bodyPr/>
          <a:lstStyle/>
          <a:p>
            <a:pPr>
              <a:defRPr/>
            </a:pPr>
            <a:r>
              <a:rPr lang="en-US" sz="3200" b="1" smtClean="0"/>
              <a:t>Irrigated Land Area is NOT Increasing</a:t>
            </a:r>
          </a:p>
        </p:txBody>
      </p:sp>
      <p:pic>
        <p:nvPicPr>
          <p:cNvPr id="181251" name="Content Placeholder 3" descr="2006_PerCapIrrigation.gif"/>
          <p:cNvPicPr>
            <a:picLocks noGrp="1" noChangeAspect="1"/>
          </p:cNvPicPr>
          <p:nvPr>
            <p:ph idx="1"/>
          </p:nvPr>
        </p:nvPicPr>
        <p:blipFill>
          <a:blip r:embed="rId3" cstate="print"/>
          <a:srcRect/>
          <a:stretch>
            <a:fillRect/>
          </a:stretch>
        </p:blipFill>
        <p:spPr>
          <a:xfrm>
            <a:off x="685800" y="609600"/>
            <a:ext cx="8001000" cy="5791200"/>
          </a:xfrm>
        </p:spPr>
      </p:pic>
      <p:sp>
        <p:nvSpPr>
          <p:cNvPr id="181252" name="TextBox 4"/>
          <p:cNvSpPr txBox="1">
            <a:spLocks noChangeArrowheads="1"/>
          </p:cNvSpPr>
          <p:nvPr/>
        </p:nvSpPr>
        <p:spPr bwMode="auto">
          <a:xfrm>
            <a:off x="381000" y="6400800"/>
            <a:ext cx="3095625" cy="369888"/>
          </a:xfrm>
          <a:prstGeom prst="rect">
            <a:avLst/>
          </a:prstGeom>
          <a:noFill/>
          <a:ln w="9525">
            <a:noFill/>
            <a:miter lim="800000"/>
            <a:headEnd/>
            <a:tailEnd/>
          </a:ln>
        </p:spPr>
        <p:txBody>
          <a:bodyPr wrap="none">
            <a:spAutoFit/>
          </a:bodyPr>
          <a:lstStyle/>
          <a:p>
            <a:pPr eaLnBrk="1" hangingPunct="1"/>
            <a:r>
              <a:rPr lang="en-US" sz="2800" smtClean="0">
                <a:solidFill>
                  <a:srgbClr val="000000"/>
                </a:solidFill>
                <a:latin typeface="Arial Black" pitchFamily="34" charset="0"/>
              </a:rPr>
              <a:t>Lester Brown Plan 3.0, 2008</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3058" name="Title 1"/>
          <p:cNvSpPr>
            <a:spLocks noGrp="1"/>
          </p:cNvSpPr>
          <p:nvPr>
            <p:ph type="title"/>
          </p:nvPr>
        </p:nvSpPr>
        <p:spPr>
          <a:xfrm>
            <a:off x="457200" y="7938"/>
            <a:ext cx="8229600" cy="1143000"/>
          </a:xfrm>
        </p:spPr>
        <p:txBody>
          <a:bodyPr/>
          <a:lstStyle/>
          <a:p>
            <a:r>
              <a:rPr lang="en-US" smtClean="0"/>
              <a:t>Global Water Availability Risk</a:t>
            </a:r>
          </a:p>
        </p:txBody>
      </p:sp>
      <p:sp>
        <p:nvSpPr>
          <p:cNvPr id="173059" name="Content Placeholder 2"/>
          <p:cNvSpPr>
            <a:spLocks noGrp="1"/>
          </p:cNvSpPr>
          <p:nvPr>
            <p:ph idx="1"/>
          </p:nvPr>
        </p:nvSpPr>
        <p:spPr>
          <a:xfrm>
            <a:off x="0" y="6302375"/>
            <a:ext cx="5067300" cy="425450"/>
          </a:xfrm>
        </p:spPr>
        <p:txBody>
          <a:bodyPr/>
          <a:lstStyle/>
          <a:p>
            <a:pPr>
              <a:buFont typeface="Arial" pitchFamily="34" charset="0"/>
              <a:buNone/>
            </a:pPr>
            <a:r>
              <a:rPr lang="en-US" sz="1400" b="1" smtClean="0"/>
              <a:t>Vorasmairty et al Nature 2010</a:t>
            </a:r>
          </a:p>
        </p:txBody>
      </p:sp>
      <p:pic>
        <p:nvPicPr>
          <p:cNvPr id="173060" name="Picture 2"/>
          <p:cNvPicPr>
            <a:picLocks noChangeAspect="1" noChangeArrowheads="1"/>
          </p:cNvPicPr>
          <p:nvPr/>
        </p:nvPicPr>
        <p:blipFill>
          <a:blip r:embed="rId3" cstate="print"/>
          <a:srcRect/>
          <a:stretch>
            <a:fillRect/>
          </a:stretch>
        </p:blipFill>
        <p:spPr bwMode="auto">
          <a:xfrm>
            <a:off x="0" y="914400"/>
            <a:ext cx="9144000" cy="5387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5298" name="Picture 8" descr="Trend_P-ET.eps"/>
          <p:cNvPicPr>
            <a:picLocks noChangeAspect="1"/>
          </p:cNvPicPr>
          <p:nvPr/>
        </p:nvPicPr>
        <p:blipFill>
          <a:blip r:embed="rId3" cstate="print"/>
          <a:srcRect/>
          <a:stretch>
            <a:fillRect/>
          </a:stretch>
        </p:blipFill>
        <p:spPr bwMode="auto">
          <a:xfrm>
            <a:off x="0" y="3657600"/>
            <a:ext cx="7010400" cy="3200400"/>
          </a:xfrm>
          <a:prstGeom prst="rect">
            <a:avLst/>
          </a:prstGeom>
          <a:noFill/>
          <a:ln w="9525">
            <a:noFill/>
            <a:miter lim="800000"/>
            <a:headEnd/>
            <a:tailEnd/>
          </a:ln>
        </p:spPr>
      </p:pic>
      <p:pic>
        <p:nvPicPr>
          <p:cNvPr id="55299" name="Picture 7" descr="Trend_ET.eps"/>
          <p:cNvPicPr>
            <a:picLocks noChangeAspect="1"/>
          </p:cNvPicPr>
          <p:nvPr/>
        </p:nvPicPr>
        <p:blipFill>
          <a:blip r:embed="rId4" cstate="print"/>
          <a:srcRect/>
          <a:stretch>
            <a:fillRect/>
          </a:stretch>
        </p:blipFill>
        <p:spPr bwMode="auto">
          <a:xfrm>
            <a:off x="-1" y="457200"/>
            <a:ext cx="7020345" cy="3136901"/>
          </a:xfrm>
          <a:prstGeom prst="rect">
            <a:avLst/>
          </a:prstGeom>
          <a:noFill/>
          <a:ln w="9525">
            <a:noFill/>
            <a:miter lim="800000"/>
            <a:headEnd/>
            <a:tailEnd/>
          </a:ln>
        </p:spPr>
      </p:pic>
      <p:sp>
        <p:nvSpPr>
          <p:cNvPr id="55300" name="TextBox 4"/>
          <p:cNvSpPr txBox="1">
            <a:spLocks noChangeArrowheads="1"/>
          </p:cNvSpPr>
          <p:nvPr/>
        </p:nvSpPr>
        <p:spPr bwMode="auto">
          <a:xfrm>
            <a:off x="250289" y="28545"/>
            <a:ext cx="8548174" cy="400110"/>
          </a:xfrm>
          <a:prstGeom prst="rect">
            <a:avLst/>
          </a:prstGeom>
          <a:noFill/>
          <a:ln w="9525">
            <a:noFill/>
            <a:miter lim="800000"/>
            <a:headEnd/>
            <a:tailEnd/>
          </a:ln>
        </p:spPr>
        <p:txBody>
          <a:bodyPr wrap="none">
            <a:spAutoFit/>
          </a:bodyPr>
          <a:lstStyle/>
          <a:p>
            <a:pPr algn="ctr" eaLnBrk="1" hangingPunct="1"/>
            <a:r>
              <a:rPr lang="en-US" sz="2000" b="1" dirty="0" smtClean="0">
                <a:solidFill>
                  <a:srgbClr val="000000"/>
                </a:solidFill>
                <a:effectLst>
                  <a:outerShdw blurRad="38100" dist="38100" dir="2700000" algn="tl">
                    <a:srgbClr val="C0C0C0"/>
                  </a:outerShdw>
                </a:effectLst>
                <a:latin typeface="Arial" charset="0"/>
                <a:ea typeface="ＭＳ Ｐゴシック" pitchFamily="26" charset="-128"/>
                <a:cs typeface="Arial" charset="0"/>
              </a:rPr>
              <a:t>Multi-Year Trend in Estimated Mean Annual ET and P-ET (1983-2006</a:t>
            </a:r>
            <a:r>
              <a:rPr lang="en-US" sz="2000" dirty="0" smtClean="0">
                <a:solidFill>
                  <a:srgbClr val="000000"/>
                </a:solidFill>
                <a:effectLst>
                  <a:outerShdw blurRad="38100" dist="38100" dir="2700000" algn="tl">
                    <a:srgbClr val="C0C0C0"/>
                  </a:outerShdw>
                </a:effectLst>
                <a:latin typeface="Arial" charset="0"/>
                <a:ea typeface="ＭＳ Ｐゴシック" pitchFamily="26" charset="-128"/>
                <a:cs typeface="Arial" charset="0"/>
              </a:rPr>
              <a:t>) </a:t>
            </a:r>
          </a:p>
        </p:txBody>
      </p:sp>
      <p:sp>
        <p:nvSpPr>
          <p:cNvPr id="55301" name="TextBox 7"/>
          <p:cNvSpPr txBox="1">
            <a:spLocks noChangeArrowheads="1"/>
          </p:cNvSpPr>
          <p:nvPr/>
        </p:nvSpPr>
        <p:spPr bwMode="auto">
          <a:xfrm>
            <a:off x="762000" y="2590800"/>
            <a:ext cx="479425" cy="369888"/>
          </a:xfrm>
          <a:prstGeom prst="rect">
            <a:avLst/>
          </a:prstGeom>
          <a:noFill/>
          <a:ln w="9525">
            <a:noFill/>
            <a:miter lim="800000"/>
            <a:headEnd/>
            <a:tailEnd/>
          </a:ln>
        </p:spPr>
        <p:txBody>
          <a:bodyPr wrap="none">
            <a:spAutoFit/>
          </a:bodyPr>
          <a:lstStyle/>
          <a:p>
            <a:pPr eaLnBrk="1" hangingPunct="1"/>
            <a:r>
              <a:rPr lang="en-US" smtClean="0">
                <a:solidFill>
                  <a:srgbClr val="7030A0"/>
                </a:solidFill>
                <a:latin typeface="Arial" charset="0"/>
                <a:ea typeface="ＭＳ Ｐゴシック" pitchFamily="26" charset="-128"/>
                <a:cs typeface="Arial" charset="0"/>
              </a:rPr>
              <a:t>ET</a:t>
            </a:r>
          </a:p>
        </p:txBody>
      </p:sp>
      <p:sp>
        <p:nvSpPr>
          <p:cNvPr id="55302" name="TextBox 8"/>
          <p:cNvSpPr txBox="1">
            <a:spLocks noChangeArrowheads="1"/>
          </p:cNvSpPr>
          <p:nvPr/>
        </p:nvSpPr>
        <p:spPr bwMode="auto">
          <a:xfrm>
            <a:off x="762000" y="5181600"/>
            <a:ext cx="711200" cy="369888"/>
          </a:xfrm>
          <a:prstGeom prst="rect">
            <a:avLst/>
          </a:prstGeom>
          <a:noFill/>
          <a:ln w="9525">
            <a:noFill/>
            <a:miter lim="800000"/>
            <a:headEnd/>
            <a:tailEnd/>
          </a:ln>
        </p:spPr>
        <p:txBody>
          <a:bodyPr wrap="none">
            <a:spAutoFit/>
          </a:bodyPr>
          <a:lstStyle/>
          <a:p>
            <a:pPr eaLnBrk="1" hangingPunct="1"/>
            <a:r>
              <a:rPr lang="en-US" smtClean="0">
                <a:solidFill>
                  <a:srgbClr val="7030A0"/>
                </a:solidFill>
                <a:latin typeface="Arial" charset="0"/>
                <a:ea typeface="ＭＳ Ｐゴシック" pitchFamily="26" charset="-128"/>
                <a:cs typeface="Arial" charset="0"/>
              </a:rPr>
              <a:t>P-ET</a:t>
            </a:r>
          </a:p>
        </p:txBody>
      </p:sp>
      <p:sp>
        <p:nvSpPr>
          <p:cNvPr id="55303" name="TextBox 3"/>
          <p:cNvSpPr txBox="1">
            <a:spLocks noChangeArrowheads="1"/>
          </p:cNvSpPr>
          <p:nvPr/>
        </p:nvSpPr>
        <p:spPr bwMode="auto">
          <a:xfrm>
            <a:off x="6858000" y="1447800"/>
            <a:ext cx="2286000" cy="5016758"/>
          </a:xfrm>
          <a:prstGeom prst="rect">
            <a:avLst/>
          </a:prstGeom>
          <a:noFill/>
          <a:ln w="9525">
            <a:noFill/>
            <a:miter lim="800000"/>
            <a:headEnd/>
            <a:tailEnd/>
          </a:ln>
        </p:spPr>
        <p:txBody>
          <a:bodyPr>
            <a:spAutoFit/>
          </a:bodyPr>
          <a:lstStyle/>
          <a:p>
            <a:pPr eaLnBrk="1" hangingPunct="1">
              <a:buClr>
                <a:srgbClr val="FF0000"/>
              </a:buClr>
              <a:buFont typeface="Wingdings" pitchFamily="2" charset="2"/>
              <a:buChar char="Ø"/>
            </a:pPr>
            <a:r>
              <a:rPr lang="en-US" sz="1600" dirty="0" smtClean="0">
                <a:solidFill>
                  <a:srgbClr val="000000"/>
                </a:solidFill>
                <a:latin typeface="Arial" charset="0"/>
                <a:ea typeface="ＭＳ Ｐゴシック" pitchFamily="26" charset="-128"/>
                <a:cs typeface="Arial" charset="0"/>
              </a:rPr>
              <a:t> </a:t>
            </a:r>
            <a:r>
              <a:rPr lang="en-US" sz="2000" b="1" dirty="0" smtClean="0">
                <a:solidFill>
                  <a:srgbClr val="000000"/>
                </a:solidFill>
                <a:latin typeface="Arial" charset="0"/>
                <a:ea typeface="ＭＳ Ｐゴシック" pitchFamily="26" charset="-128"/>
                <a:cs typeface="Arial" charset="0"/>
              </a:rPr>
              <a:t>~73% of the global domain shows a positive ET trend;</a:t>
            </a:r>
          </a:p>
          <a:p>
            <a:pPr eaLnBrk="1" hangingPunct="1">
              <a:buClr>
                <a:srgbClr val="FF0000"/>
              </a:buClr>
              <a:buFont typeface="Wingdings" pitchFamily="2" charset="2"/>
              <a:buChar char="Ø"/>
            </a:pPr>
            <a:endParaRPr lang="en-US" sz="2000" b="1" dirty="0" smtClean="0">
              <a:solidFill>
                <a:srgbClr val="000000"/>
              </a:solidFill>
              <a:latin typeface="Arial" charset="0"/>
              <a:ea typeface="ＭＳ Ｐゴシック" pitchFamily="26" charset="-128"/>
              <a:cs typeface="Arial" charset="0"/>
            </a:endParaRPr>
          </a:p>
          <a:p>
            <a:pPr eaLnBrk="1" hangingPunct="1">
              <a:buClr>
                <a:srgbClr val="FF0000"/>
              </a:buClr>
              <a:buFont typeface="Wingdings" pitchFamily="2" charset="2"/>
              <a:buChar char="Ø"/>
            </a:pPr>
            <a:endParaRPr lang="en-US" sz="2000" b="1" dirty="0" smtClean="0">
              <a:solidFill>
                <a:srgbClr val="000000"/>
              </a:solidFill>
              <a:latin typeface="Arial" charset="0"/>
              <a:ea typeface="ＭＳ Ｐゴシック" pitchFamily="26" charset="-128"/>
              <a:cs typeface="Arial" charset="0"/>
            </a:endParaRPr>
          </a:p>
          <a:p>
            <a:pPr eaLnBrk="1" hangingPunct="1">
              <a:buClr>
                <a:srgbClr val="FF0000"/>
              </a:buClr>
              <a:buFont typeface="Wingdings" pitchFamily="2" charset="2"/>
              <a:buChar char="Ø"/>
            </a:pPr>
            <a:endParaRPr lang="en-US" sz="2000" b="1" dirty="0" smtClean="0">
              <a:solidFill>
                <a:srgbClr val="000000"/>
              </a:solidFill>
              <a:latin typeface="Arial" charset="0"/>
              <a:ea typeface="ＭＳ Ｐゴシック" pitchFamily="26" charset="-128"/>
              <a:cs typeface="Arial" charset="0"/>
            </a:endParaRPr>
          </a:p>
          <a:p>
            <a:pPr eaLnBrk="1" hangingPunct="1">
              <a:buClr>
                <a:srgbClr val="FF0000"/>
              </a:buClr>
            </a:pPr>
            <a:r>
              <a:rPr lang="en-US" sz="2000" b="1" i="1" dirty="0" smtClean="0">
                <a:solidFill>
                  <a:srgbClr val="000000"/>
                </a:solidFill>
                <a:latin typeface="Arial" charset="0"/>
                <a:ea typeface="ＭＳ Ｐゴシック" pitchFamily="26" charset="-128"/>
                <a:cs typeface="Arial" charset="0"/>
              </a:rPr>
              <a:t>BUT</a:t>
            </a:r>
          </a:p>
          <a:p>
            <a:pPr eaLnBrk="1" hangingPunct="1">
              <a:buClr>
                <a:srgbClr val="FF0000"/>
              </a:buClr>
            </a:pPr>
            <a:endParaRPr lang="en-US" sz="2000" b="1" dirty="0" smtClean="0">
              <a:solidFill>
                <a:srgbClr val="000000"/>
              </a:solidFill>
              <a:latin typeface="Arial" charset="0"/>
              <a:ea typeface="ＭＳ Ｐゴシック" pitchFamily="26" charset="-128"/>
              <a:cs typeface="Arial" charset="0"/>
            </a:endParaRPr>
          </a:p>
          <a:p>
            <a:pPr eaLnBrk="1" hangingPunct="1">
              <a:buClr>
                <a:srgbClr val="FF0000"/>
              </a:buClr>
            </a:pPr>
            <a:endParaRPr lang="en-US" sz="2000" b="1" dirty="0" smtClean="0">
              <a:solidFill>
                <a:srgbClr val="000000"/>
              </a:solidFill>
              <a:latin typeface="Arial" charset="0"/>
              <a:ea typeface="ＭＳ Ｐゴシック" pitchFamily="26" charset="-128"/>
              <a:cs typeface="Arial" charset="0"/>
            </a:endParaRPr>
          </a:p>
          <a:p>
            <a:pPr eaLnBrk="1" hangingPunct="1">
              <a:buClr>
                <a:srgbClr val="FF0000"/>
              </a:buClr>
            </a:pPr>
            <a:endParaRPr lang="en-US" sz="2000" b="1" dirty="0" smtClean="0">
              <a:solidFill>
                <a:srgbClr val="000000"/>
              </a:solidFill>
              <a:latin typeface="Arial" charset="0"/>
              <a:ea typeface="ＭＳ Ｐゴシック" pitchFamily="26" charset="-128"/>
              <a:cs typeface="Arial" charset="0"/>
            </a:endParaRPr>
          </a:p>
          <a:p>
            <a:pPr eaLnBrk="1" hangingPunct="1">
              <a:buClr>
                <a:srgbClr val="FF0000"/>
              </a:buClr>
              <a:buFont typeface="Wingdings" pitchFamily="2" charset="2"/>
              <a:buChar char="Ø"/>
            </a:pPr>
            <a:r>
              <a:rPr lang="en-US" sz="2000" b="1" dirty="0" smtClean="0">
                <a:solidFill>
                  <a:srgbClr val="000000"/>
                </a:solidFill>
                <a:latin typeface="Arial" charset="0"/>
                <a:ea typeface="ＭＳ Ｐゴシック" pitchFamily="26" charset="-128"/>
                <a:cs typeface="Arial" charset="0"/>
              </a:rPr>
              <a:t> ~51% of the domain shows a negative water balance (P-ET) trend.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303"/>
                                        </p:tgtEl>
                                        <p:attrNameLst>
                                          <p:attrName>style.visibility</p:attrName>
                                        </p:attrNameLst>
                                      </p:cBhvr>
                                      <p:to>
                                        <p:strVal val="visible"/>
                                      </p:to>
                                    </p:set>
                                    <p:animEffect transition="in" filter="dissolve">
                                      <p:cBhvr>
                                        <p:cTn id="7" dur="500"/>
                                        <p:tgtEl>
                                          <p:spTgt spid="55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126" name="Picture 54"/>
          <p:cNvPicPr>
            <a:picLocks noChangeAspect="1" noChangeArrowheads="1"/>
          </p:cNvPicPr>
          <p:nvPr/>
        </p:nvPicPr>
        <p:blipFill>
          <a:blip r:embed="rId4" cstate="print">
            <a:lum contrast="12000"/>
          </a:blip>
          <a:srcRect/>
          <a:stretch>
            <a:fillRect/>
          </a:stretch>
        </p:blipFill>
        <p:spPr bwMode="auto">
          <a:xfrm>
            <a:off x="323850" y="1233488"/>
            <a:ext cx="2838450" cy="1911350"/>
          </a:xfrm>
          <a:prstGeom prst="rect">
            <a:avLst/>
          </a:prstGeom>
          <a:noFill/>
          <a:ln w="9525">
            <a:solidFill>
              <a:schemeClr val="tx1"/>
            </a:solidFill>
            <a:miter lim="800000"/>
            <a:headEnd/>
            <a:tailEnd/>
          </a:ln>
        </p:spPr>
      </p:pic>
      <p:graphicFrame>
        <p:nvGraphicFramePr>
          <p:cNvPr id="5122" name="Object 52"/>
          <p:cNvGraphicFramePr>
            <a:graphicFrameLocks noChangeAspect="1"/>
          </p:cNvGraphicFramePr>
          <p:nvPr/>
        </p:nvGraphicFramePr>
        <p:xfrm>
          <a:off x="304800" y="3825875"/>
          <a:ext cx="2852738" cy="1901825"/>
        </p:xfrm>
        <a:graphic>
          <a:graphicData uri="http://schemas.openxmlformats.org/presentationml/2006/ole">
            <p:oleObj spid="_x0000_s755746" name="Image" r:id="rId5" imgW="3809524" imgH="2539683" progId="">
              <p:embed/>
            </p:oleObj>
          </a:graphicData>
        </a:graphic>
      </p:graphicFrame>
      <p:graphicFrame>
        <p:nvGraphicFramePr>
          <p:cNvPr id="5123" name="Object 51"/>
          <p:cNvGraphicFramePr>
            <a:graphicFrameLocks noChangeAspect="1"/>
          </p:cNvGraphicFramePr>
          <p:nvPr/>
        </p:nvGraphicFramePr>
        <p:xfrm>
          <a:off x="6132513" y="828675"/>
          <a:ext cx="2449512" cy="1592263"/>
        </p:xfrm>
        <a:graphic>
          <a:graphicData uri="http://schemas.openxmlformats.org/presentationml/2006/ole">
            <p:oleObj spid="_x0000_s755747" name="Image" r:id="rId6" imgW="3809524" imgH="2476190" progId="">
              <p:embed/>
            </p:oleObj>
          </a:graphicData>
        </a:graphic>
      </p:graphicFrame>
      <p:graphicFrame>
        <p:nvGraphicFramePr>
          <p:cNvPr id="5124" name="Object 49"/>
          <p:cNvGraphicFramePr>
            <a:graphicFrameLocks noChangeAspect="1"/>
          </p:cNvGraphicFramePr>
          <p:nvPr/>
        </p:nvGraphicFramePr>
        <p:xfrm>
          <a:off x="6151563" y="4405313"/>
          <a:ext cx="2439987" cy="1585912"/>
        </p:xfrm>
        <a:graphic>
          <a:graphicData uri="http://schemas.openxmlformats.org/presentationml/2006/ole">
            <p:oleObj spid="_x0000_s755748" name="Image" r:id="rId7" imgW="2743205" imgH="1783084" progId="">
              <p:embed/>
            </p:oleObj>
          </a:graphicData>
        </a:graphic>
      </p:graphicFrame>
      <p:sp>
        <p:nvSpPr>
          <p:cNvPr id="5127" name="Text Box 2"/>
          <p:cNvSpPr txBox="1">
            <a:spLocks noChangeArrowheads="1"/>
          </p:cNvSpPr>
          <p:nvPr/>
        </p:nvSpPr>
        <p:spPr bwMode="auto">
          <a:xfrm>
            <a:off x="442913" y="7938"/>
            <a:ext cx="8245475" cy="579437"/>
          </a:xfrm>
          <a:prstGeom prst="rect">
            <a:avLst/>
          </a:prstGeom>
          <a:noFill/>
          <a:ln w="9525">
            <a:noFill/>
            <a:miter lim="800000"/>
            <a:headEnd/>
            <a:tailEnd/>
          </a:ln>
        </p:spPr>
        <p:txBody>
          <a:bodyPr>
            <a:spAutoFit/>
          </a:bodyPr>
          <a:lstStyle/>
          <a:p>
            <a:pPr algn="ctr" eaLnBrk="0" hangingPunct="0"/>
            <a:r>
              <a:rPr lang="en-AU" sz="3200">
                <a:latin typeface="Arial Narrow" pitchFamily="34" charset="0"/>
              </a:rPr>
              <a:t>Fate of Anthropogenic CO</a:t>
            </a:r>
            <a:r>
              <a:rPr lang="en-AU" sz="3200" baseline="-25000">
                <a:latin typeface="Arial Narrow" pitchFamily="34" charset="0"/>
              </a:rPr>
              <a:t>2</a:t>
            </a:r>
            <a:r>
              <a:rPr lang="en-AU" sz="3200">
                <a:latin typeface="Arial Narrow" pitchFamily="34" charset="0"/>
              </a:rPr>
              <a:t> Emissions </a:t>
            </a:r>
            <a:r>
              <a:rPr lang="en-AU" sz="2000">
                <a:latin typeface="Arial Narrow" pitchFamily="34" charset="0"/>
              </a:rPr>
              <a:t>(2000-2009)</a:t>
            </a:r>
            <a:endParaRPr lang="en-AU" sz="1400">
              <a:latin typeface="Arial Narrow" pitchFamily="34" charset="0"/>
            </a:endParaRPr>
          </a:p>
        </p:txBody>
      </p:sp>
      <p:sp>
        <p:nvSpPr>
          <p:cNvPr id="5128" name="Text Box 5"/>
          <p:cNvSpPr txBox="1">
            <a:spLocks noChangeArrowheads="1"/>
          </p:cNvSpPr>
          <p:nvPr/>
        </p:nvSpPr>
        <p:spPr bwMode="auto">
          <a:xfrm>
            <a:off x="215900" y="785813"/>
            <a:ext cx="1949450" cy="457200"/>
          </a:xfrm>
          <a:prstGeom prst="rect">
            <a:avLst/>
          </a:prstGeom>
          <a:noFill/>
          <a:ln w="9525">
            <a:noFill/>
            <a:miter lim="800000"/>
            <a:headEnd/>
            <a:tailEnd/>
          </a:ln>
        </p:spPr>
        <p:txBody>
          <a:bodyPr wrap="none">
            <a:spAutoFit/>
          </a:bodyPr>
          <a:lstStyle/>
          <a:p>
            <a:r>
              <a:rPr lang="en-AU" sz="2400">
                <a:latin typeface="Arial Narrow" pitchFamily="34" charset="0"/>
              </a:rPr>
              <a:t>1.1±0.7 PgC y</a:t>
            </a:r>
            <a:r>
              <a:rPr lang="en-AU" sz="2400" baseline="30000">
                <a:latin typeface="Arial Narrow" pitchFamily="34" charset="0"/>
              </a:rPr>
              <a:t>-1</a:t>
            </a:r>
          </a:p>
        </p:txBody>
      </p:sp>
      <p:sp>
        <p:nvSpPr>
          <p:cNvPr id="5129" name="Text Box 6"/>
          <p:cNvSpPr txBox="1">
            <a:spLocks noChangeArrowheads="1"/>
          </p:cNvSpPr>
          <p:nvPr/>
        </p:nvSpPr>
        <p:spPr bwMode="auto">
          <a:xfrm>
            <a:off x="450850" y="3570288"/>
            <a:ext cx="184150" cy="579437"/>
          </a:xfrm>
          <a:prstGeom prst="rect">
            <a:avLst/>
          </a:prstGeom>
          <a:noFill/>
          <a:ln w="9525">
            <a:noFill/>
            <a:miter lim="800000"/>
            <a:headEnd/>
            <a:tailEnd/>
          </a:ln>
        </p:spPr>
        <p:txBody>
          <a:bodyPr wrap="none">
            <a:spAutoFit/>
          </a:bodyPr>
          <a:lstStyle/>
          <a:p>
            <a:endParaRPr lang="en-US" sz="3200">
              <a:latin typeface="Arial Narrow" pitchFamily="34" charset="0"/>
            </a:endParaRPr>
          </a:p>
        </p:txBody>
      </p:sp>
      <p:sp>
        <p:nvSpPr>
          <p:cNvPr id="5130" name="Text Box 7"/>
          <p:cNvSpPr txBox="1">
            <a:spLocks noChangeArrowheads="1"/>
          </p:cNvSpPr>
          <p:nvPr/>
        </p:nvSpPr>
        <p:spPr bwMode="auto">
          <a:xfrm>
            <a:off x="2184400" y="2892425"/>
            <a:ext cx="585788" cy="1098550"/>
          </a:xfrm>
          <a:prstGeom prst="rect">
            <a:avLst/>
          </a:prstGeom>
          <a:noFill/>
          <a:ln w="9525">
            <a:noFill/>
            <a:miter lim="800000"/>
            <a:headEnd/>
            <a:tailEnd/>
          </a:ln>
        </p:spPr>
        <p:txBody>
          <a:bodyPr wrap="none">
            <a:spAutoFit/>
          </a:bodyPr>
          <a:lstStyle/>
          <a:p>
            <a:r>
              <a:rPr lang="en-AU" sz="6600">
                <a:latin typeface="Arial Narrow" pitchFamily="34" charset="0"/>
              </a:rPr>
              <a:t>+</a:t>
            </a:r>
          </a:p>
        </p:txBody>
      </p:sp>
      <p:sp>
        <p:nvSpPr>
          <p:cNvPr id="5131" name="Text Box 8"/>
          <p:cNvSpPr txBox="1">
            <a:spLocks noChangeArrowheads="1"/>
          </p:cNvSpPr>
          <p:nvPr/>
        </p:nvSpPr>
        <p:spPr bwMode="auto">
          <a:xfrm>
            <a:off x="215900" y="3378200"/>
            <a:ext cx="1949450" cy="457200"/>
          </a:xfrm>
          <a:prstGeom prst="rect">
            <a:avLst/>
          </a:prstGeom>
          <a:noFill/>
          <a:ln w="9525">
            <a:noFill/>
            <a:miter lim="800000"/>
            <a:headEnd/>
            <a:tailEnd/>
          </a:ln>
        </p:spPr>
        <p:txBody>
          <a:bodyPr wrap="none">
            <a:spAutoFit/>
          </a:bodyPr>
          <a:lstStyle/>
          <a:p>
            <a:r>
              <a:rPr lang="en-AU" sz="2400">
                <a:latin typeface="Arial Narrow" pitchFamily="34" charset="0"/>
              </a:rPr>
              <a:t>7.7±0.5 PgC y</a:t>
            </a:r>
            <a:r>
              <a:rPr lang="en-AU" sz="2400" baseline="30000">
                <a:latin typeface="Arial Narrow" pitchFamily="34" charset="0"/>
              </a:rPr>
              <a:t>-1</a:t>
            </a:r>
          </a:p>
        </p:txBody>
      </p:sp>
      <p:sp>
        <p:nvSpPr>
          <p:cNvPr id="5132" name="Text Box 12"/>
          <p:cNvSpPr txBox="1">
            <a:spLocks noChangeArrowheads="1"/>
          </p:cNvSpPr>
          <p:nvPr/>
        </p:nvSpPr>
        <p:spPr bwMode="auto">
          <a:xfrm>
            <a:off x="4638675" y="2808288"/>
            <a:ext cx="1517650" cy="1249362"/>
          </a:xfrm>
          <a:prstGeom prst="rect">
            <a:avLst/>
          </a:prstGeom>
          <a:noFill/>
          <a:ln w="9525">
            <a:noFill/>
            <a:miter lim="800000"/>
            <a:headEnd/>
            <a:tailEnd/>
          </a:ln>
        </p:spPr>
        <p:txBody>
          <a:bodyPr wrap="none">
            <a:spAutoFit/>
          </a:bodyPr>
          <a:lstStyle/>
          <a:p>
            <a:pPr algn="r"/>
            <a:r>
              <a:rPr lang="en-AU" sz="2400">
                <a:latin typeface="Arial Narrow" pitchFamily="34" charset="0"/>
              </a:rPr>
              <a:t>2.4 PgC y</a:t>
            </a:r>
            <a:r>
              <a:rPr lang="en-AU" sz="2400" baseline="30000">
                <a:latin typeface="Arial Narrow" pitchFamily="34" charset="0"/>
              </a:rPr>
              <a:t>-1</a:t>
            </a:r>
          </a:p>
          <a:p>
            <a:pPr algn="r"/>
            <a:r>
              <a:rPr lang="en-AU" sz="3200">
                <a:latin typeface="Arial Narrow" pitchFamily="34" charset="0"/>
              </a:rPr>
              <a:t>27%</a:t>
            </a:r>
          </a:p>
          <a:p>
            <a:pPr algn="r"/>
            <a:r>
              <a:rPr lang="en-US" sz="1000">
                <a:latin typeface="Arial Narrow" pitchFamily="34" charset="0"/>
              </a:rPr>
              <a:t>Calculated as the residual of </a:t>
            </a:r>
          </a:p>
          <a:p>
            <a:pPr algn="r"/>
            <a:r>
              <a:rPr lang="en-US" sz="1000">
                <a:latin typeface="Arial Narrow" pitchFamily="34" charset="0"/>
              </a:rPr>
              <a:t>all other flux components</a:t>
            </a:r>
            <a:endParaRPr lang="en-AU" sz="1000">
              <a:latin typeface="Arial Narrow" pitchFamily="34" charset="0"/>
            </a:endParaRPr>
          </a:p>
        </p:txBody>
      </p:sp>
      <p:sp>
        <p:nvSpPr>
          <p:cNvPr id="5133" name="Line 13"/>
          <p:cNvSpPr>
            <a:spLocks noChangeShapeType="1"/>
          </p:cNvSpPr>
          <p:nvPr/>
        </p:nvSpPr>
        <p:spPr bwMode="auto">
          <a:xfrm flipV="1">
            <a:off x="3233738" y="3462338"/>
            <a:ext cx="1781175" cy="14287"/>
          </a:xfrm>
          <a:prstGeom prst="line">
            <a:avLst/>
          </a:prstGeom>
          <a:noFill/>
          <a:ln w="57150">
            <a:solidFill>
              <a:schemeClr val="tx1"/>
            </a:solidFill>
            <a:round/>
            <a:headEnd/>
            <a:tailEnd type="stealth" w="lg" len="med"/>
          </a:ln>
        </p:spPr>
        <p:txBody>
          <a:bodyPr/>
          <a:lstStyle/>
          <a:p>
            <a:endParaRPr lang="en-US"/>
          </a:p>
        </p:txBody>
      </p:sp>
      <p:sp>
        <p:nvSpPr>
          <p:cNvPr id="5134" name="Text Box 16"/>
          <p:cNvSpPr txBox="1">
            <a:spLocks noChangeArrowheads="1"/>
          </p:cNvSpPr>
          <p:nvPr/>
        </p:nvSpPr>
        <p:spPr bwMode="auto">
          <a:xfrm>
            <a:off x="4206875" y="831850"/>
            <a:ext cx="1949450" cy="944563"/>
          </a:xfrm>
          <a:prstGeom prst="rect">
            <a:avLst/>
          </a:prstGeom>
          <a:noFill/>
          <a:ln w="9525">
            <a:noFill/>
            <a:miter lim="800000"/>
            <a:headEnd/>
            <a:tailEnd/>
          </a:ln>
        </p:spPr>
        <p:txBody>
          <a:bodyPr wrap="none">
            <a:spAutoFit/>
          </a:bodyPr>
          <a:lstStyle/>
          <a:p>
            <a:pPr algn="r"/>
            <a:r>
              <a:rPr lang="en-AU" sz="2400">
                <a:latin typeface="Arial Narrow" pitchFamily="34" charset="0"/>
              </a:rPr>
              <a:t>4.1±0.1 PgC y</a:t>
            </a:r>
            <a:r>
              <a:rPr lang="en-AU" sz="2400" baseline="30000">
                <a:latin typeface="Arial Narrow" pitchFamily="34" charset="0"/>
              </a:rPr>
              <a:t>-1</a:t>
            </a:r>
          </a:p>
          <a:p>
            <a:pPr algn="r"/>
            <a:r>
              <a:rPr lang="en-AU" sz="3200">
                <a:latin typeface="Arial Narrow" pitchFamily="34" charset="0"/>
              </a:rPr>
              <a:t>47%</a:t>
            </a:r>
          </a:p>
        </p:txBody>
      </p:sp>
      <p:sp>
        <p:nvSpPr>
          <p:cNvPr id="5135" name="Line 17"/>
          <p:cNvSpPr>
            <a:spLocks noChangeShapeType="1"/>
          </p:cNvSpPr>
          <p:nvPr/>
        </p:nvSpPr>
        <p:spPr bwMode="auto">
          <a:xfrm flipV="1">
            <a:off x="3246438" y="1592263"/>
            <a:ext cx="1768475" cy="1735137"/>
          </a:xfrm>
          <a:prstGeom prst="line">
            <a:avLst/>
          </a:prstGeom>
          <a:noFill/>
          <a:ln w="57150">
            <a:solidFill>
              <a:schemeClr val="tx1"/>
            </a:solidFill>
            <a:round/>
            <a:headEnd/>
            <a:tailEnd type="stealth" w="lg" len="med"/>
          </a:ln>
        </p:spPr>
        <p:txBody>
          <a:bodyPr/>
          <a:lstStyle/>
          <a:p>
            <a:endParaRPr lang="en-US"/>
          </a:p>
        </p:txBody>
      </p:sp>
      <p:sp>
        <p:nvSpPr>
          <p:cNvPr id="5136" name="Text Box 20"/>
          <p:cNvSpPr txBox="1">
            <a:spLocks noChangeArrowheads="1"/>
          </p:cNvSpPr>
          <p:nvPr/>
        </p:nvSpPr>
        <p:spPr bwMode="auto">
          <a:xfrm>
            <a:off x="4216400" y="5005388"/>
            <a:ext cx="1949450" cy="1096962"/>
          </a:xfrm>
          <a:prstGeom prst="rect">
            <a:avLst/>
          </a:prstGeom>
          <a:noFill/>
          <a:ln w="9525">
            <a:noFill/>
            <a:miter lim="800000"/>
            <a:headEnd/>
            <a:tailEnd/>
          </a:ln>
        </p:spPr>
        <p:txBody>
          <a:bodyPr wrap="none">
            <a:spAutoFit/>
          </a:bodyPr>
          <a:lstStyle/>
          <a:p>
            <a:pPr algn="r"/>
            <a:r>
              <a:rPr lang="en-AU" sz="3200">
                <a:latin typeface="Arial Narrow" pitchFamily="34" charset="0"/>
              </a:rPr>
              <a:t>26%</a:t>
            </a:r>
            <a:endParaRPr lang="en-AU" sz="2400">
              <a:latin typeface="Arial Narrow" pitchFamily="34" charset="0"/>
            </a:endParaRPr>
          </a:p>
          <a:p>
            <a:pPr algn="r"/>
            <a:r>
              <a:rPr lang="en-AU" sz="2400">
                <a:latin typeface="Arial Narrow" pitchFamily="34" charset="0"/>
              </a:rPr>
              <a:t>2.3±0.4 PgC y</a:t>
            </a:r>
            <a:r>
              <a:rPr lang="en-AU" sz="2400" baseline="30000">
                <a:latin typeface="Arial Narrow" pitchFamily="34" charset="0"/>
              </a:rPr>
              <a:t>-1</a:t>
            </a:r>
          </a:p>
          <a:p>
            <a:pPr algn="r"/>
            <a:r>
              <a:rPr lang="en-US" sz="1000">
                <a:latin typeface="Arial Narrow" pitchFamily="34" charset="0"/>
              </a:rPr>
              <a:t>Average of 5 models</a:t>
            </a:r>
            <a:endParaRPr lang="en-AU" sz="1000">
              <a:latin typeface="Arial Narrow" pitchFamily="34" charset="0"/>
            </a:endParaRPr>
          </a:p>
        </p:txBody>
      </p:sp>
      <p:sp>
        <p:nvSpPr>
          <p:cNvPr id="5137" name="Line 21"/>
          <p:cNvSpPr>
            <a:spLocks noChangeShapeType="1"/>
          </p:cNvSpPr>
          <p:nvPr/>
        </p:nvSpPr>
        <p:spPr bwMode="auto">
          <a:xfrm>
            <a:off x="3249613" y="3595688"/>
            <a:ext cx="1765300" cy="1849437"/>
          </a:xfrm>
          <a:prstGeom prst="line">
            <a:avLst/>
          </a:prstGeom>
          <a:noFill/>
          <a:ln w="57150">
            <a:solidFill>
              <a:schemeClr val="tx1"/>
            </a:solidFill>
            <a:round/>
            <a:headEnd/>
            <a:tailEnd type="stealth" w="lg" len="med"/>
          </a:ln>
        </p:spPr>
        <p:txBody>
          <a:bodyPr/>
          <a:lstStyle/>
          <a:p>
            <a:endParaRPr lang="en-US"/>
          </a:p>
        </p:txBody>
      </p:sp>
      <p:graphicFrame>
        <p:nvGraphicFramePr>
          <p:cNvPr id="5125" name="Object 50"/>
          <p:cNvGraphicFramePr>
            <a:graphicFrameLocks noChangeAspect="1"/>
          </p:cNvGraphicFramePr>
          <p:nvPr/>
        </p:nvGraphicFramePr>
        <p:xfrm>
          <a:off x="6124575" y="2676525"/>
          <a:ext cx="2457450" cy="1524000"/>
        </p:xfrm>
        <a:graphic>
          <a:graphicData uri="http://schemas.openxmlformats.org/presentationml/2006/ole">
            <p:oleObj spid="_x0000_s755749" name="Image" r:id="rId8" imgW="3809524" imgH="2361905" progId="">
              <p:embed/>
            </p:oleObj>
          </a:graphicData>
        </a:graphic>
      </p:graphicFrame>
      <p:sp>
        <p:nvSpPr>
          <p:cNvPr id="5138" name="Text Box 55"/>
          <p:cNvSpPr txBox="1">
            <a:spLocks noChangeArrowheads="1"/>
          </p:cNvSpPr>
          <p:nvPr/>
        </p:nvSpPr>
        <p:spPr bwMode="auto">
          <a:xfrm>
            <a:off x="682625" y="6526213"/>
            <a:ext cx="5370513" cy="244475"/>
          </a:xfrm>
          <a:prstGeom prst="rect">
            <a:avLst/>
          </a:prstGeom>
          <a:noFill/>
          <a:ln w="9525">
            <a:noFill/>
            <a:miter lim="800000"/>
            <a:headEnd/>
            <a:tailEnd/>
          </a:ln>
        </p:spPr>
        <p:txBody>
          <a:bodyPr wrap="none">
            <a:spAutoFit/>
          </a:bodyPr>
          <a:lstStyle/>
          <a:p>
            <a:r>
              <a:rPr lang="en-AU" sz="1000">
                <a:latin typeface="Arial Narrow" pitchFamily="34" charset="0"/>
                <a:ea typeface="ＭＳ Ｐゴシック" charset="-128"/>
              </a:rPr>
              <a:t>Global Carbon Project 2010; Updated from </a:t>
            </a:r>
            <a:r>
              <a:rPr lang="en-GB" sz="1000">
                <a:latin typeface="Arial Narrow" pitchFamily="34" charset="0"/>
              </a:rPr>
              <a:t>Le Quéré et al. 2009, Nature Geoscience; Canadell et al. 2007, PNAS</a:t>
            </a:r>
            <a:endParaRPr lang="en-US" sz="1000">
              <a:latin typeface="Arial Narrow"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39825"/>
          </a:xfrm>
        </p:spPr>
        <p:txBody>
          <a:bodyPr/>
          <a:lstStyle/>
          <a:p>
            <a:r>
              <a:rPr lang="en-US" dirty="0" smtClean="0"/>
              <a:t>MODIS ET (MOD 16) </a:t>
            </a:r>
            <a:endParaRPr lang="en-US" dirty="0"/>
          </a:p>
        </p:txBody>
      </p:sp>
      <p:sp>
        <p:nvSpPr>
          <p:cNvPr id="3" name="Content Placeholder 2"/>
          <p:cNvSpPr>
            <a:spLocks noGrp="1"/>
          </p:cNvSpPr>
          <p:nvPr>
            <p:ph idx="1"/>
          </p:nvPr>
        </p:nvSpPr>
        <p:spPr/>
        <p:txBody>
          <a:bodyPr/>
          <a:lstStyle/>
          <a:p>
            <a:endParaRPr lang="en-US"/>
          </a:p>
        </p:txBody>
      </p:sp>
      <p:pic>
        <p:nvPicPr>
          <p:cNvPr id="4" name="Picture 3" descr="ET_PET_ratio_growseason_MERRAGMAO_anomaly_00_to_09"/>
          <p:cNvPicPr/>
          <p:nvPr/>
        </p:nvPicPr>
        <p:blipFill>
          <a:blip r:embed="rId2" cstate="print"/>
          <a:srcRect/>
          <a:stretch>
            <a:fillRect/>
          </a:stretch>
        </p:blipFill>
        <p:spPr bwMode="auto">
          <a:xfrm>
            <a:off x="0" y="914400"/>
            <a:ext cx="9143999" cy="59436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81000" y="457200"/>
            <a:ext cx="8229600" cy="1143000"/>
          </a:xfrm>
        </p:spPr>
        <p:txBody>
          <a:bodyPr/>
          <a:lstStyle/>
          <a:p>
            <a:pPr>
              <a:defRPr/>
            </a:pPr>
            <a:r>
              <a:rPr lang="en-US" smtClean="0"/>
              <a:t>Nitrogen Loading is already</a:t>
            </a:r>
            <a:br>
              <a:rPr lang="en-US" smtClean="0"/>
            </a:br>
            <a:r>
              <a:rPr lang="en-US" smtClean="0"/>
              <a:t> damaging the biosphere</a:t>
            </a:r>
            <a:br>
              <a:rPr lang="en-US" smtClean="0"/>
            </a:br>
            <a:r>
              <a:rPr lang="en-US" sz="1600" smtClean="0"/>
              <a:t>N Deposition rates ( 0 – 60kg/ha/yr )</a:t>
            </a:r>
            <a:r>
              <a:rPr lang="en-US" smtClean="0"/>
              <a:t/>
            </a:r>
            <a:br>
              <a:rPr lang="en-US" smtClean="0"/>
            </a:br>
            <a:endParaRPr lang="en-US" smtClean="0"/>
          </a:p>
        </p:txBody>
      </p:sp>
      <p:pic>
        <p:nvPicPr>
          <p:cNvPr id="179203" name="Picture 2"/>
          <p:cNvPicPr>
            <a:picLocks noGrp="1" noChangeAspect="1" noChangeArrowheads="1"/>
          </p:cNvPicPr>
          <p:nvPr>
            <p:ph idx="1"/>
          </p:nvPr>
        </p:nvPicPr>
        <p:blipFill>
          <a:blip r:embed="rId3" cstate="print"/>
          <a:srcRect/>
          <a:stretch>
            <a:fillRect/>
          </a:stretch>
        </p:blipFill>
        <p:spPr>
          <a:xfrm>
            <a:off x="152400" y="1828800"/>
            <a:ext cx="9753600" cy="4419600"/>
          </a:xfrm>
          <a:noFill/>
        </p:spPr>
      </p:pic>
      <p:sp>
        <p:nvSpPr>
          <p:cNvPr id="179204" name="TextBox 4"/>
          <p:cNvSpPr txBox="1">
            <a:spLocks noChangeArrowheads="1"/>
          </p:cNvSpPr>
          <p:nvPr/>
        </p:nvSpPr>
        <p:spPr bwMode="auto">
          <a:xfrm>
            <a:off x="762000" y="6211888"/>
            <a:ext cx="2782888" cy="369887"/>
          </a:xfrm>
          <a:prstGeom prst="rect">
            <a:avLst/>
          </a:prstGeom>
          <a:noFill/>
          <a:ln w="9525">
            <a:noFill/>
            <a:miter lim="800000"/>
            <a:headEnd/>
            <a:tailEnd/>
          </a:ln>
        </p:spPr>
        <p:txBody>
          <a:bodyPr wrap="none">
            <a:spAutoFit/>
          </a:bodyPr>
          <a:lstStyle/>
          <a:p>
            <a:pPr eaLnBrk="1" hangingPunct="1"/>
            <a:r>
              <a:rPr lang="en-US" sz="2800" smtClean="0">
                <a:solidFill>
                  <a:srgbClr val="FFFFFF"/>
                </a:solidFill>
                <a:latin typeface="Calibri" pitchFamily="34" charset="0"/>
              </a:rPr>
              <a:t>Galloway et al Science 2008</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52400" y="-228600"/>
            <a:ext cx="8229600" cy="1143000"/>
          </a:xfrm>
        </p:spPr>
        <p:txBody>
          <a:bodyPr/>
          <a:lstStyle/>
          <a:p>
            <a:r>
              <a:rPr lang="en-US" smtClean="0"/>
              <a:t>Future Phosphorus Limitations ?</a:t>
            </a:r>
          </a:p>
        </p:txBody>
      </p:sp>
      <p:pic>
        <p:nvPicPr>
          <p:cNvPr id="17411" name="Picture 2" descr="C:\Documents and Settings\adam.moreno\My Documents\SteveSlides\0aa.jpg"/>
          <p:cNvPicPr>
            <a:picLocks noGrp="1" noChangeAspect="1" noChangeArrowheads="1"/>
          </p:cNvPicPr>
          <p:nvPr>
            <p:ph idx="1"/>
          </p:nvPr>
        </p:nvPicPr>
        <p:blipFill>
          <a:blip r:embed="rId3" cstate="print"/>
          <a:srcRect/>
          <a:stretch>
            <a:fillRect/>
          </a:stretch>
        </p:blipFill>
        <p:spPr>
          <a:xfrm>
            <a:off x="3429000" y="609600"/>
            <a:ext cx="5715000" cy="4065588"/>
          </a:xfrm>
          <a:noFill/>
        </p:spPr>
      </p:pic>
      <p:pic>
        <p:nvPicPr>
          <p:cNvPr id="17412" name="Picture 2"/>
          <p:cNvPicPr>
            <a:picLocks noChangeAspect="1" noChangeArrowheads="1"/>
          </p:cNvPicPr>
          <p:nvPr/>
        </p:nvPicPr>
        <p:blipFill>
          <a:blip r:embed="rId4" cstate="print"/>
          <a:srcRect/>
          <a:stretch>
            <a:fillRect/>
          </a:stretch>
        </p:blipFill>
        <p:spPr bwMode="auto">
          <a:xfrm>
            <a:off x="0" y="3581400"/>
            <a:ext cx="4821238" cy="3276600"/>
          </a:xfrm>
          <a:prstGeom prst="rect">
            <a:avLst/>
          </a:prstGeom>
          <a:noFill/>
          <a:ln w="9525">
            <a:noFill/>
            <a:miter lim="800000"/>
            <a:headEnd/>
            <a:tailEnd/>
          </a:ln>
        </p:spPr>
      </p:pic>
      <p:sp>
        <p:nvSpPr>
          <p:cNvPr id="17413" name="TextBox 5"/>
          <p:cNvSpPr txBox="1">
            <a:spLocks noChangeArrowheads="1"/>
          </p:cNvSpPr>
          <p:nvPr/>
        </p:nvSpPr>
        <p:spPr bwMode="auto">
          <a:xfrm>
            <a:off x="5257800" y="5410200"/>
            <a:ext cx="3238500" cy="646113"/>
          </a:xfrm>
          <a:prstGeom prst="rect">
            <a:avLst/>
          </a:prstGeom>
          <a:noFill/>
          <a:ln w="9525">
            <a:noFill/>
            <a:miter lim="800000"/>
            <a:headEnd/>
            <a:tailEnd/>
          </a:ln>
        </p:spPr>
        <p:txBody>
          <a:bodyPr wrap="none">
            <a:spAutoFit/>
          </a:bodyPr>
          <a:lstStyle/>
          <a:p>
            <a:pPr eaLnBrk="1" hangingPunct="1"/>
            <a:r>
              <a:rPr lang="en-US" b="1" smtClean="0">
                <a:solidFill>
                  <a:prstClr val="black"/>
                </a:solidFill>
                <a:latin typeface="Calibri" pitchFamily="34" charset="0"/>
              </a:rPr>
              <a:t>Cordell et al 2009.</a:t>
            </a:r>
          </a:p>
          <a:p>
            <a:pPr eaLnBrk="1" hangingPunct="1"/>
            <a:r>
              <a:rPr lang="en-US" b="1" smtClean="0">
                <a:solidFill>
                  <a:prstClr val="black"/>
                </a:solidFill>
                <a:latin typeface="Calibri" pitchFamily="34" charset="0"/>
              </a:rPr>
              <a:t>Global Env Change 19: 292-305</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304800" y="0"/>
            <a:ext cx="8839200" cy="1295400"/>
          </a:xfrm>
        </p:spPr>
        <p:txBody>
          <a:bodyPr/>
          <a:lstStyle/>
          <a:p>
            <a:r>
              <a:rPr lang="en-US" sz="2800" b="1" dirty="0" smtClean="0"/>
              <a:t>Per Capita Agricultural Production trends.</a:t>
            </a:r>
            <a:br>
              <a:rPr lang="en-US" sz="2800" b="1" dirty="0" smtClean="0"/>
            </a:br>
            <a:r>
              <a:rPr lang="en-US" sz="2800" i="1" dirty="0" smtClean="0"/>
              <a:t>Global 14% Per capita </a:t>
            </a:r>
            <a:r>
              <a:rPr lang="en-US" sz="2800" i="1" dirty="0" smtClean="0">
                <a:solidFill>
                  <a:srgbClr val="C00000"/>
                </a:solidFill>
              </a:rPr>
              <a:t>reduction</a:t>
            </a:r>
            <a:r>
              <a:rPr lang="en-US" sz="2800" i="1" dirty="0" smtClean="0"/>
              <a:t> projected by 2030</a:t>
            </a:r>
            <a:r>
              <a:rPr lang="en-US" sz="2800" dirty="0" smtClean="0"/>
              <a:t/>
            </a:r>
            <a:br>
              <a:rPr lang="en-US" sz="2800" dirty="0" smtClean="0"/>
            </a:br>
            <a:endParaRPr lang="en-US" sz="2800" b="1" dirty="0" smtClean="0"/>
          </a:p>
        </p:txBody>
      </p:sp>
      <p:pic>
        <p:nvPicPr>
          <p:cNvPr id="15365" name="Picture 2"/>
          <p:cNvPicPr>
            <a:picLocks noGrp="1" noChangeAspect="1" noChangeArrowheads="1"/>
          </p:cNvPicPr>
          <p:nvPr>
            <p:ph idx="1"/>
          </p:nvPr>
        </p:nvPicPr>
        <p:blipFill>
          <a:blip r:embed="rId3" cstate="print"/>
          <a:srcRect/>
          <a:stretch>
            <a:fillRect/>
          </a:stretch>
        </p:blipFill>
        <p:spPr>
          <a:xfrm>
            <a:off x="0" y="1143000"/>
            <a:ext cx="9144000" cy="5715001"/>
          </a:xfrm>
          <a:noFill/>
        </p:spPr>
      </p:pic>
      <p:sp>
        <p:nvSpPr>
          <p:cNvPr id="15366" name="TextBox 6"/>
          <p:cNvSpPr txBox="1">
            <a:spLocks noChangeArrowheads="1"/>
          </p:cNvSpPr>
          <p:nvPr/>
        </p:nvSpPr>
        <p:spPr bwMode="auto">
          <a:xfrm>
            <a:off x="3200400" y="838200"/>
            <a:ext cx="2787650" cy="369888"/>
          </a:xfrm>
          <a:prstGeom prst="rect">
            <a:avLst/>
          </a:prstGeom>
          <a:noFill/>
          <a:ln w="9525">
            <a:noFill/>
            <a:miter lim="800000"/>
            <a:headEnd/>
            <a:tailEnd/>
          </a:ln>
        </p:spPr>
        <p:txBody>
          <a:bodyPr wrap="none">
            <a:spAutoFit/>
          </a:bodyPr>
          <a:lstStyle/>
          <a:p>
            <a:pPr eaLnBrk="1" hangingPunct="1"/>
            <a:r>
              <a:rPr lang="en-US" b="1" dirty="0" smtClean="0">
                <a:solidFill>
                  <a:prstClr val="black"/>
                </a:solidFill>
                <a:latin typeface="Arial" charset="0"/>
              </a:rPr>
              <a:t>Funk and Brown  (2009)</a:t>
            </a:r>
            <a:endParaRPr lang="en-US" dirty="0" smtClean="0">
              <a:solidFill>
                <a:prstClr val="black"/>
              </a:solidFill>
              <a:latin typeface="Arial"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4" descr="Camelina at Springwater Colony"/>
          <p:cNvPicPr>
            <a:picLocks noChangeAspect="1" noChangeArrowheads="1"/>
          </p:cNvPicPr>
          <p:nvPr/>
        </p:nvPicPr>
        <p:blipFill>
          <a:blip r:embed="rId3" cstate="print"/>
          <a:srcRect/>
          <a:stretch>
            <a:fillRect/>
          </a:stretch>
        </p:blipFill>
        <p:spPr bwMode="auto">
          <a:xfrm>
            <a:off x="0" y="47625"/>
            <a:ext cx="9144000" cy="6810375"/>
          </a:xfrm>
          <a:prstGeom prst="rect">
            <a:avLst/>
          </a:prstGeom>
          <a:noFill/>
          <a:ln w="9525">
            <a:noFill/>
            <a:miter lim="800000"/>
            <a:headEnd/>
            <a:tailEnd/>
          </a:ln>
        </p:spPr>
      </p:pic>
      <p:sp>
        <p:nvSpPr>
          <p:cNvPr id="204803" name="Rectangle 2"/>
          <p:cNvSpPr>
            <a:spLocks noGrp="1" noChangeArrowheads="1"/>
          </p:cNvSpPr>
          <p:nvPr>
            <p:ph type="title"/>
          </p:nvPr>
        </p:nvSpPr>
        <p:spPr>
          <a:xfrm>
            <a:off x="457200" y="838200"/>
            <a:ext cx="8229600" cy="1143000"/>
          </a:xfrm>
        </p:spPr>
        <p:txBody>
          <a:bodyPr/>
          <a:lstStyle/>
          <a:p>
            <a:pPr eaLnBrk="1" hangingPunct="1"/>
            <a:r>
              <a:rPr lang="en-US" dirty="0" smtClean="0">
                <a:solidFill>
                  <a:srgbClr val="002060"/>
                </a:solidFill>
              </a:rPr>
              <a:t>IS OUR CURRENT BIOSPHERIC CONSUMPTION OF NPP Sustainable*?</a:t>
            </a:r>
          </a:p>
        </p:txBody>
      </p:sp>
      <p:sp>
        <p:nvSpPr>
          <p:cNvPr id="204804" name="Rectangle 3"/>
          <p:cNvSpPr>
            <a:spLocks noGrp="1" noChangeArrowheads="1"/>
          </p:cNvSpPr>
          <p:nvPr>
            <p:ph type="body" idx="1"/>
          </p:nvPr>
        </p:nvSpPr>
        <p:spPr>
          <a:xfrm>
            <a:off x="0" y="4648200"/>
            <a:ext cx="8991600" cy="2971800"/>
          </a:xfrm>
        </p:spPr>
        <p:txBody>
          <a:bodyPr/>
          <a:lstStyle/>
          <a:p>
            <a:pPr eaLnBrk="1" hangingPunct="1"/>
            <a:endParaRPr lang="en-US" dirty="0" smtClean="0"/>
          </a:p>
          <a:p>
            <a:pPr eaLnBrk="1" hangingPunct="1">
              <a:buFontTx/>
              <a:buNone/>
            </a:pPr>
            <a:r>
              <a:rPr lang="en-US" sz="2400" dirty="0" smtClean="0"/>
              <a:t>*Meeting needs and values of today’s generation, while preserving the planet’s life-support systems for the needs and values of future generations.</a:t>
            </a:r>
          </a:p>
          <a:p>
            <a:pPr eaLnBrk="1" hangingPunct="1">
              <a:buFontTx/>
              <a:buNone/>
            </a:pPr>
            <a:endParaRPr lang="en-US"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a:solidFill>
            <a:schemeClr val="tx1">
              <a:lumMod val="75000"/>
              <a:lumOff val="25000"/>
            </a:schemeClr>
          </a:solidFill>
        </p:spPr>
        <p:txBody>
          <a:bodyPr/>
          <a:lstStyle/>
          <a:p>
            <a:r>
              <a:rPr lang="en-US" sz="3600" b="1" dirty="0" smtClean="0">
                <a:solidFill>
                  <a:schemeClr val="bg1"/>
                </a:solidFill>
                <a:effectLst>
                  <a:outerShdw blurRad="38100" dist="38100" dir="2700000" algn="tl">
                    <a:srgbClr val="000000">
                      <a:alpha val="43137"/>
                    </a:srgbClr>
                  </a:outerShdw>
                </a:effectLst>
              </a:rPr>
              <a:t>Current Global Bioenergy </a:t>
            </a:r>
            <a:r>
              <a:rPr lang="en-US" sz="3600" b="1" dirty="0">
                <a:solidFill>
                  <a:schemeClr val="bg1"/>
                </a:solidFill>
                <a:effectLst>
                  <a:outerShdw blurRad="38100" dist="38100" dir="2700000" algn="tl">
                    <a:srgbClr val="000000">
                      <a:alpha val="43137"/>
                    </a:srgbClr>
                  </a:outerShdw>
                </a:effectLst>
              </a:rPr>
              <a:t>P</a:t>
            </a:r>
            <a:r>
              <a:rPr lang="en-US" sz="3600" b="1" dirty="0" smtClean="0">
                <a:solidFill>
                  <a:schemeClr val="bg1"/>
                </a:solidFill>
                <a:effectLst>
                  <a:outerShdw blurRad="38100" dist="38100" dir="2700000" algn="tl">
                    <a:srgbClr val="000000">
                      <a:alpha val="43137"/>
                    </a:srgbClr>
                  </a:outerShdw>
                </a:effectLst>
              </a:rPr>
              <a:t>otential </a:t>
            </a:r>
            <a:r>
              <a:rPr lang="en-US" sz="3600" b="1" dirty="0">
                <a:solidFill>
                  <a:schemeClr val="bg1"/>
                </a:solidFill>
                <a:effectLst>
                  <a:outerShdw blurRad="38100" dist="38100" dir="2700000" algn="tl">
                    <a:srgbClr val="000000">
                      <a:alpha val="43137"/>
                    </a:srgbClr>
                  </a:outerShdw>
                </a:effectLst>
              </a:rPr>
              <a:t>E</a:t>
            </a:r>
            <a:r>
              <a:rPr lang="en-US" sz="3600" b="1" dirty="0" smtClean="0">
                <a:solidFill>
                  <a:schemeClr val="bg1"/>
                </a:solidFill>
                <a:effectLst>
                  <a:outerShdw blurRad="38100" dist="38100" dir="2700000" algn="tl">
                    <a:srgbClr val="000000">
                      <a:alpha val="43137"/>
                    </a:srgbClr>
                  </a:outerShdw>
                </a:effectLst>
              </a:rPr>
              <a:t>stimates</a:t>
            </a:r>
            <a:endParaRPr lang="en-US" sz="3600" b="1" dirty="0">
              <a:solidFill>
                <a:schemeClr val="bg1"/>
              </a:solidFill>
              <a:effectLst>
                <a:outerShdw blurRad="38100" dist="38100" dir="2700000" algn="tl">
                  <a:srgbClr val="000000">
                    <a:alpha val="43137"/>
                  </a:srgbClr>
                </a:outerShdw>
              </a:effectLst>
            </a:endParaRPr>
          </a:p>
        </p:txBody>
      </p:sp>
      <p:pic>
        <p:nvPicPr>
          <p:cNvPr id="9" name="Content Placeholder 8"/>
          <p:cNvPicPr>
            <a:picLocks noGrp="1" noChangeAspect="1"/>
          </p:cNvPicPr>
          <p:nvPr>
            <p:ph sz="half" idx="1"/>
          </p:nvPr>
        </p:nvPicPr>
        <p:blipFill>
          <a:blip r:embed="rId3" cstate="print">
            <a:extLst>
              <a:ext uri="{28A0092B-C50C-407E-A947-70E740481C1C}">
                <a14:useLocalDpi xmlns="" xmlns:a14="http://schemas.microsoft.com/office/drawing/2010/main" val="0"/>
              </a:ext>
            </a:extLst>
          </a:blip>
          <a:stretch>
            <a:fillRect/>
          </a:stretch>
        </p:blipFill>
        <p:spPr>
          <a:xfrm>
            <a:off x="4191000" y="762000"/>
            <a:ext cx="4751784" cy="6015705"/>
          </a:xfrm>
        </p:spPr>
      </p:pic>
      <p:sp>
        <p:nvSpPr>
          <p:cNvPr id="15" name="Content Placeholder 14"/>
          <p:cNvSpPr>
            <a:spLocks noGrp="1"/>
          </p:cNvSpPr>
          <p:nvPr>
            <p:ph sz="half" idx="2"/>
          </p:nvPr>
        </p:nvSpPr>
        <p:spPr>
          <a:xfrm>
            <a:off x="0" y="1143000"/>
            <a:ext cx="4114800" cy="5715000"/>
          </a:xfrm>
        </p:spPr>
        <p:txBody>
          <a:bodyPr/>
          <a:lstStyle/>
          <a:p>
            <a:pPr algn="ctr"/>
            <a:r>
              <a:rPr lang="en-US" b="1" dirty="0" smtClean="0">
                <a:solidFill>
                  <a:schemeClr val="tx1">
                    <a:lumMod val="75000"/>
                    <a:lumOff val="25000"/>
                  </a:schemeClr>
                </a:solidFill>
                <a:effectLst>
                  <a:outerShdw blurRad="38100" dist="38100" dir="2700000" algn="tl">
                    <a:srgbClr val="000000">
                      <a:alpha val="43137"/>
                    </a:srgbClr>
                  </a:outerShdw>
                </a:effectLst>
              </a:rPr>
              <a:t>Current GBP estimates range </a:t>
            </a:r>
            <a:r>
              <a:rPr lang="en-US" b="1" dirty="0">
                <a:solidFill>
                  <a:schemeClr val="tx1">
                    <a:lumMod val="75000"/>
                    <a:lumOff val="25000"/>
                  </a:schemeClr>
                </a:solidFill>
                <a:effectLst>
                  <a:outerShdw blurRad="38100" dist="38100" dir="2700000" algn="tl">
                    <a:srgbClr val="000000">
                      <a:alpha val="43137"/>
                    </a:srgbClr>
                  </a:outerShdw>
                </a:effectLst>
              </a:rPr>
              <a:t>up to 300% </a:t>
            </a:r>
            <a:r>
              <a:rPr lang="en-US" b="1" dirty="0" smtClean="0">
                <a:solidFill>
                  <a:schemeClr val="tx1">
                    <a:lumMod val="75000"/>
                    <a:lumOff val="25000"/>
                  </a:schemeClr>
                </a:solidFill>
                <a:effectLst>
                  <a:outerShdw blurRad="38100" dist="38100" dir="2700000" algn="tl">
                    <a:srgbClr val="000000">
                      <a:alpha val="43137"/>
                    </a:srgbClr>
                  </a:outerShdw>
                </a:effectLst>
              </a:rPr>
              <a:t>of </a:t>
            </a:r>
            <a:r>
              <a:rPr lang="en-US" b="1" dirty="0">
                <a:solidFill>
                  <a:schemeClr val="tx1">
                    <a:lumMod val="75000"/>
                    <a:lumOff val="25000"/>
                  </a:schemeClr>
                </a:solidFill>
                <a:effectLst>
                  <a:outerShdw blurRad="38100" dist="38100" dir="2700000" algn="tl">
                    <a:srgbClr val="000000">
                      <a:alpha val="43137"/>
                    </a:srgbClr>
                  </a:outerShdw>
                </a:effectLst>
              </a:rPr>
              <a:t>global primary energy </a:t>
            </a:r>
            <a:r>
              <a:rPr lang="en-US" b="1" dirty="0" smtClean="0">
                <a:solidFill>
                  <a:schemeClr val="tx1">
                    <a:lumMod val="75000"/>
                    <a:lumOff val="25000"/>
                  </a:schemeClr>
                </a:solidFill>
                <a:effectLst>
                  <a:outerShdw blurRad="38100" dist="38100" dir="2700000" algn="tl">
                    <a:srgbClr val="000000">
                      <a:alpha val="43137"/>
                    </a:srgbClr>
                  </a:outerShdw>
                </a:effectLst>
              </a:rPr>
              <a:t>consumption 2009.</a:t>
            </a:r>
          </a:p>
          <a:p>
            <a:pPr algn="ctr"/>
            <a:endParaRPr lang="en-US" b="1" dirty="0" smtClean="0">
              <a:solidFill>
                <a:schemeClr val="tx1">
                  <a:lumMod val="75000"/>
                  <a:lumOff val="25000"/>
                </a:schemeClr>
              </a:solidFill>
              <a:effectLst>
                <a:outerShdw blurRad="38100" dist="38100" dir="2700000" algn="tl">
                  <a:srgbClr val="000000">
                    <a:alpha val="43137"/>
                  </a:srgbClr>
                </a:outerShdw>
              </a:effectLst>
            </a:endParaRPr>
          </a:p>
          <a:p>
            <a:pPr algn="ctr"/>
            <a:r>
              <a:rPr lang="en-US" b="1" dirty="0" smtClean="0">
                <a:solidFill>
                  <a:schemeClr val="tx1">
                    <a:lumMod val="75000"/>
                    <a:lumOff val="25000"/>
                  </a:schemeClr>
                </a:solidFill>
                <a:effectLst>
                  <a:outerShdw blurRad="38100" dist="38100" dir="2700000" algn="tl">
                    <a:srgbClr val="000000">
                      <a:alpha val="43137"/>
                    </a:srgbClr>
                  </a:outerShdw>
                </a:effectLst>
              </a:rPr>
              <a:t>Bioenergy alone, </a:t>
            </a:r>
            <a:r>
              <a:rPr lang="en-US" b="1" i="1" dirty="0" smtClean="0">
                <a:solidFill>
                  <a:schemeClr val="tx1">
                    <a:lumMod val="75000"/>
                    <a:lumOff val="25000"/>
                  </a:schemeClr>
                </a:solidFill>
                <a:effectLst>
                  <a:outerShdw blurRad="38100" dist="38100" dir="2700000" algn="tl">
                    <a:srgbClr val="000000">
                      <a:alpha val="43137"/>
                    </a:srgbClr>
                  </a:outerShdw>
                </a:effectLst>
              </a:rPr>
              <a:t>adequate </a:t>
            </a:r>
            <a:r>
              <a:rPr lang="en-US" b="1" i="1" dirty="0">
                <a:solidFill>
                  <a:schemeClr val="tx1">
                    <a:lumMod val="75000"/>
                    <a:lumOff val="25000"/>
                  </a:schemeClr>
                </a:solidFill>
                <a:effectLst>
                  <a:outerShdw blurRad="38100" dist="38100" dir="2700000" algn="tl">
                    <a:srgbClr val="000000">
                      <a:alpha val="43137"/>
                    </a:srgbClr>
                  </a:outerShdw>
                </a:effectLst>
              </a:rPr>
              <a:t>to fully replace fossil </a:t>
            </a:r>
            <a:r>
              <a:rPr lang="en-US" b="1" i="1" dirty="0" smtClean="0">
                <a:solidFill>
                  <a:schemeClr val="tx1">
                    <a:lumMod val="75000"/>
                    <a:lumOff val="25000"/>
                  </a:schemeClr>
                </a:solidFill>
                <a:effectLst>
                  <a:outerShdw blurRad="38100" dist="38100" dir="2700000" algn="tl">
                    <a:srgbClr val="000000">
                      <a:alpha val="43137"/>
                    </a:srgbClr>
                  </a:outerShdw>
                </a:effectLst>
              </a:rPr>
              <a:t>fuels</a:t>
            </a:r>
            <a:r>
              <a:rPr lang="en-US" b="1" dirty="0" smtClean="0">
                <a:solidFill>
                  <a:schemeClr val="tx1">
                    <a:lumMod val="75000"/>
                    <a:lumOff val="25000"/>
                  </a:schemeClr>
                </a:solidFill>
                <a:effectLst>
                  <a:outerShdw blurRad="38100" dist="38100" dir="2700000" algn="tl">
                    <a:srgbClr val="000000">
                      <a:alpha val="43137"/>
                    </a:srgbClr>
                  </a:outerShdw>
                </a:effectLst>
              </a:rPr>
              <a:t>?</a:t>
            </a:r>
            <a:endParaRPr lang="en-US" b="1" dirty="0">
              <a:solidFill>
                <a:schemeClr val="tx1">
                  <a:lumMod val="75000"/>
                  <a:lumOff val="25000"/>
                </a:schemeClr>
              </a:solidFill>
              <a:effectLst>
                <a:outerShdw blurRad="38100" dist="38100" dir="2700000" algn="tl">
                  <a:srgbClr val="000000">
                    <a:alpha val="43137"/>
                  </a:srgbClr>
                </a:outerShdw>
              </a:effectLst>
            </a:endParaRPr>
          </a:p>
          <a:p>
            <a:pPr algn="ctr"/>
            <a:endParaRPr lang="en-US" sz="3200" b="1" dirty="0">
              <a:solidFill>
                <a:schemeClr val="tx1">
                  <a:lumMod val="85000"/>
                  <a:lumOff val="15000"/>
                </a:schemeClr>
              </a:solidFill>
            </a:endParaRPr>
          </a:p>
        </p:txBody>
      </p:sp>
      <p:sp>
        <p:nvSpPr>
          <p:cNvPr id="16" name="TextBox 15"/>
          <p:cNvSpPr txBox="1"/>
          <p:nvPr/>
        </p:nvSpPr>
        <p:spPr>
          <a:xfrm>
            <a:off x="6573691" y="6611779"/>
            <a:ext cx="2362200" cy="246221"/>
          </a:xfrm>
          <a:prstGeom prst="rect">
            <a:avLst/>
          </a:prstGeom>
          <a:noFill/>
        </p:spPr>
        <p:txBody>
          <a:bodyPr wrap="square" rtlCol="0">
            <a:spAutoFit/>
          </a:bodyPr>
          <a:lstStyle/>
          <a:p>
            <a:pPr algn="r" eaLnBrk="1" hangingPunct="1"/>
            <a:r>
              <a:rPr lang="en-US" sz="1000" b="1" i="1" dirty="0" smtClean="0">
                <a:solidFill>
                  <a:prstClr val="black">
                    <a:lumMod val="75000"/>
                    <a:lumOff val="25000"/>
                  </a:prstClr>
                </a:solidFill>
                <a:latin typeface="Arial" charset="0"/>
              </a:rPr>
              <a:t>Adapted from </a:t>
            </a:r>
            <a:r>
              <a:rPr lang="en-US" sz="1000" b="1" i="1" dirty="0" err="1" smtClean="0">
                <a:solidFill>
                  <a:prstClr val="black">
                    <a:lumMod val="75000"/>
                    <a:lumOff val="25000"/>
                  </a:prstClr>
                </a:solidFill>
                <a:latin typeface="Arial" charset="0"/>
              </a:rPr>
              <a:t>Dornburg</a:t>
            </a:r>
            <a:r>
              <a:rPr lang="en-US" sz="1000" b="1" i="1" dirty="0" smtClean="0">
                <a:solidFill>
                  <a:prstClr val="black">
                    <a:lumMod val="75000"/>
                    <a:lumOff val="25000"/>
                  </a:prstClr>
                </a:solidFill>
                <a:latin typeface="Arial" charset="0"/>
              </a:rPr>
              <a:t> et al. 2010</a:t>
            </a:r>
            <a:endParaRPr lang="en-US" sz="1000" b="1" i="1" dirty="0">
              <a:solidFill>
                <a:prstClr val="black">
                  <a:lumMod val="75000"/>
                  <a:lumOff val="25000"/>
                </a:prstClr>
              </a:solidFill>
              <a:latin typeface="Arial" charset="0"/>
            </a:endParaRPr>
          </a:p>
        </p:txBody>
      </p:sp>
    </p:spTree>
    <p:extLst>
      <p:ext uri="{BB962C8B-B14F-4D97-AF65-F5344CB8AC3E}">
        <p14:creationId xmlns="" xmlns:p14="http://schemas.microsoft.com/office/powerpoint/2010/main" val="11815852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685800"/>
            <a:ext cx="6282395" cy="3200400"/>
          </a:xfrm>
          <a:prstGeom prst="rect">
            <a:avLst/>
          </a:prstGeom>
        </p:spPr>
      </p:pic>
      <p:sp>
        <p:nvSpPr>
          <p:cNvPr id="2" name="Title 1"/>
          <p:cNvSpPr>
            <a:spLocks noGrp="1"/>
          </p:cNvSpPr>
          <p:nvPr>
            <p:ph type="title"/>
          </p:nvPr>
        </p:nvSpPr>
        <p:spPr/>
        <p:txBody>
          <a:bodyPr/>
          <a:lstStyle/>
          <a:p>
            <a:r>
              <a:rPr lang="en-US" dirty="0" smtClean="0"/>
              <a:t>Methods</a:t>
            </a:r>
            <a:endParaRPr lang="en-US" dirty="0"/>
          </a:p>
        </p:txBody>
      </p:sp>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971800" y="3663828"/>
            <a:ext cx="6170919" cy="3194172"/>
          </a:xfrm>
          <a:prstGeom prst="rect">
            <a:avLst/>
          </a:prstGeom>
        </p:spPr>
      </p:pic>
      <p:sp>
        <p:nvSpPr>
          <p:cNvPr id="7" name="Rectangle 6"/>
          <p:cNvSpPr/>
          <p:nvPr/>
        </p:nvSpPr>
        <p:spPr>
          <a:xfrm>
            <a:off x="6349574" y="1143000"/>
            <a:ext cx="2793146" cy="2000548"/>
          </a:xfrm>
          <a:prstGeom prst="rect">
            <a:avLst/>
          </a:prstGeom>
        </p:spPr>
        <p:txBody>
          <a:bodyPr wrap="square">
            <a:spAutoFit/>
          </a:bodyPr>
          <a:lstStyle/>
          <a:p>
            <a:pPr eaLnBrk="1" hangingPunct="1"/>
            <a:r>
              <a:rPr lang="en-US" sz="2400" b="1" dirty="0">
                <a:solidFill>
                  <a:prstClr val="black">
                    <a:lumMod val="75000"/>
                    <a:lumOff val="25000"/>
                  </a:prstClr>
                </a:solidFill>
                <a:effectLst>
                  <a:outerShdw blurRad="38100" dist="38100" dir="2700000" algn="tl">
                    <a:srgbClr val="000000">
                      <a:alpha val="43137"/>
                    </a:srgbClr>
                  </a:outerShdw>
                </a:effectLst>
                <a:latin typeface="Arial" charset="0"/>
              </a:rPr>
              <a:t>Global </a:t>
            </a:r>
            <a:r>
              <a:rPr lang="en-US" sz="2400" b="1" dirty="0" smtClean="0">
                <a:solidFill>
                  <a:prstClr val="black">
                    <a:lumMod val="75000"/>
                    <a:lumOff val="25000"/>
                  </a:prstClr>
                </a:solidFill>
                <a:effectLst>
                  <a:outerShdw blurRad="38100" dist="38100" dir="2700000" algn="tl">
                    <a:srgbClr val="000000">
                      <a:alpha val="43137"/>
                    </a:srgbClr>
                  </a:outerShdw>
                </a:effectLst>
                <a:latin typeface="Arial" charset="0"/>
              </a:rPr>
              <a:t>landcover:</a:t>
            </a:r>
          </a:p>
          <a:p>
            <a:pPr marL="342900" indent="-342900" eaLnBrk="1" hangingPunct="1">
              <a:buFont typeface="Arial" pitchFamily="34" charset="0"/>
              <a:buChar char="•"/>
            </a:pPr>
            <a:r>
              <a:rPr lang="en-US" sz="2000" b="1" dirty="0" smtClean="0">
                <a:solidFill>
                  <a:prstClr val="black">
                    <a:lumMod val="75000"/>
                    <a:lumOff val="25000"/>
                  </a:prstClr>
                </a:solidFill>
                <a:effectLst>
                  <a:outerShdw blurRad="38100" dist="38100" dir="2700000" algn="tl">
                    <a:srgbClr val="000000">
                      <a:alpha val="43137"/>
                    </a:srgbClr>
                  </a:outerShdw>
                </a:effectLst>
                <a:latin typeface="Arial" charset="0"/>
              </a:rPr>
              <a:t>MODIS NPP</a:t>
            </a:r>
          </a:p>
          <a:p>
            <a:pPr marL="342900" indent="-342900" eaLnBrk="1" hangingPunct="1">
              <a:buFont typeface="Arial" pitchFamily="34" charset="0"/>
              <a:buChar char="•"/>
            </a:pPr>
            <a:r>
              <a:rPr lang="en-US" sz="2000" b="1" dirty="0" smtClean="0">
                <a:solidFill>
                  <a:prstClr val="black">
                    <a:lumMod val="75000"/>
                    <a:lumOff val="25000"/>
                  </a:prstClr>
                </a:solidFill>
                <a:effectLst>
                  <a:outerShdw blurRad="38100" dist="38100" dir="2700000" algn="tl">
                    <a:srgbClr val="000000">
                      <a:alpha val="43137"/>
                    </a:srgbClr>
                  </a:outerShdw>
                </a:effectLst>
                <a:latin typeface="Arial" charset="0"/>
              </a:rPr>
              <a:t>MODIS LC</a:t>
            </a:r>
          </a:p>
          <a:p>
            <a:pPr marL="342900" indent="-342900" eaLnBrk="1" hangingPunct="1">
              <a:buFont typeface="Arial" pitchFamily="34" charset="0"/>
              <a:buChar char="•"/>
            </a:pPr>
            <a:r>
              <a:rPr lang="en-US" sz="2000" b="1" dirty="0" smtClean="0">
                <a:solidFill>
                  <a:prstClr val="black">
                    <a:lumMod val="75000"/>
                    <a:lumOff val="25000"/>
                  </a:prstClr>
                </a:solidFill>
                <a:effectLst>
                  <a:outerShdw blurRad="38100" dist="38100" dir="2700000" algn="tl">
                    <a:srgbClr val="000000">
                      <a:alpha val="43137"/>
                    </a:srgbClr>
                  </a:outerShdw>
                </a:effectLst>
                <a:latin typeface="Arial" charset="0"/>
              </a:rPr>
              <a:t>AGR2000</a:t>
            </a:r>
          </a:p>
          <a:p>
            <a:pPr marL="342900" indent="-342900" eaLnBrk="1" hangingPunct="1">
              <a:buFont typeface="Arial" pitchFamily="34" charset="0"/>
              <a:buChar char="•"/>
            </a:pPr>
            <a:r>
              <a:rPr lang="en-US" sz="2000" b="1" dirty="0" smtClean="0">
                <a:solidFill>
                  <a:prstClr val="black">
                    <a:lumMod val="75000"/>
                    <a:lumOff val="25000"/>
                  </a:prstClr>
                </a:solidFill>
                <a:effectLst>
                  <a:outerShdw blurRad="38100" dist="38100" dir="2700000" algn="tl">
                    <a:srgbClr val="000000">
                      <a:alpha val="43137"/>
                    </a:srgbClr>
                  </a:outerShdw>
                </a:effectLst>
                <a:latin typeface="Arial" charset="0"/>
              </a:rPr>
              <a:t>WDPA</a:t>
            </a:r>
          </a:p>
          <a:p>
            <a:pPr marL="342900" indent="-342900" eaLnBrk="1" hangingPunct="1">
              <a:buFont typeface="Arial" pitchFamily="34" charset="0"/>
              <a:buChar char="•"/>
            </a:pPr>
            <a:r>
              <a:rPr lang="en-US" sz="2000" b="1" dirty="0" smtClean="0">
                <a:solidFill>
                  <a:prstClr val="black">
                    <a:lumMod val="75000"/>
                    <a:lumOff val="25000"/>
                  </a:prstClr>
                </a:solidFill>
                <a:effectLst>
                  <a:outerShdw blurRad="38100" dist="38100" dir="2700000" algn="tl">
                    <a:srgbClr val="000000">
                      <a:alpha val="43137"/>
                    </a:srgbClr>
                  </a:outerShdw>
                </a:effectLst>
                <a:latin typeface="Arial" charset="0"/>
              </a:rPr>
              <a:t>GHF</a:t>
            </a:r>
            <a:endParaRPr lang="en-US" sz="2000" b="1" dirty="0">
              <a:solidFill>
                <a:prstClr val="black">
                  <a:lumMod val="75000"/>
                  <a:lumOff val="25000"/>
                </a:prstClr>
              </a:solidFill>
              <a:effectLst>
                <a:outerShdw blurRad="38100" dist="38100" dir="2700000" algn="tl">
                  <a:srgbClr val="000000">
                    <a:alpha val="43137"/>
                  </a:srgbClr>
                </a:outerShdw>
              </a:effectLst>
              <a:latin typeface="Arial" charset="0"/>
            </a:endParaRPr>
          </a:p>
        </p:txBody>
      </p:sp>
      <p:sp>
        <p:nvSpPr>
          <p:cNvPr id="8" name="Rectangle 7"/>
          <p:cNvSpPr/>
          <p:nvPr/>
        </p:nvSpPr>
        <p:spPr>
          <a:xfrm>
            <a:off x="20490" y="4291418"/>
            <a:ext cx="2951309" cy="1938992"/>
          </a:xfrm>
          <a:prstGeom prst="rect">
            <a:avLst/>
          </a:prstGeom>
        </p:spPr>
        <p:txBody>
          <a:bodyPr wrap="square">
            <a:spAutoFit/>
          </a:bodyPr>
          <a:lstStyle/>
          <a:p>
            <a:pPr eaLnBrk="1" hangingPunct="1"/>
            <a:r>
              <a:rPr lang="en-US" sz="2400" b="1" dirty="0">
                <a:solidFill>
                  <a:prstClr val="black">
                    <a:lumMod val="75000"/>
                    <a:lumOff val="25000"/>
                  </a:prstClr>
                </a:solidFill>
                <a:effectLst>
                  <a:outerShdw blurRad="38100" dist="38100" dir="2700000" algn="tl">
                    <a:srgbClr val="000000">
                      <a:alpha val="43137"/>
                    </a:srgbClr>
                  </a:outerShdw>
                </a:effectLst>
                <a:latin typeface="Arial" charset="0"/>
              </a:rPr>
              <a:t>Average global </a:t>
            </a:r>
            <a:r>
              <a:rPr lang="en-US" sz="2400" b="1" dirty="0" smtClean="0">
                <a:solidFill>
                  <a:prstClr val="black">
                    <a:lumMod val="75000"/>
                    <a:lumOff val="25000"/>
                  </a:prstClr>
                </a:solidFill>
                <a:effectLst>
                  <a:outerShdw blurRad="38100" dist="38100" dir="2700000" algn="tl">
                    <a:srgbClr val="000000">
                      <a:alpha val="43137"/>
                    </a:srgbClr>
                  </a:outerShdw>
                </a:effectLst>
                <a:latin typeface="Arial" charset="0"/>
              </a:rPr>
              <a:t>NPP (2000-2006) estimated from the MODIS GPP/NPP algorithm</a:t>
            </a:r>
            <a:endParaRPr lang="en-US" sz="2400" b="1" dirty="0">
              <a:solidFill>
                <a:prstClr val="black">
                  <a:lumMod val="75000"/>
                  <a:lumOff val="25000"/>
                </a:prstClr>
              </a:solidFill>
              <a:effectLst>
                <a:outerShdw blurRad="38100" dist="38100" dir="2700000" algn="tl">
                  <a:srgbClr val="000000">
                    <a:alpha val="43137"/>
                  </a:srgbClr>
                </a:outerShdw>
              </a:effectLst>
              <a:latin typeface="Arial" charset="0"/>
            </a:endParaRPr>
          </a:p>
        </p:txBody>
      </p:sp>
    </p:spTree>
    <p:extLst>
      <p:ext uri="{BB962C8B-B14F-4D97-AF65-F5344CB8AC3E}">
        <p14:creationId xmlns="" xmlns:p14="http://schemas.microsoft.com/office/powerpoint/2010/main" val="17322507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 xmlns:p14="http://schemas.microsoft.com/office/powerpoint/2010/main" val="617775507"/>
              </p:ext>
            </p:extLst>
          </p:nvPr>
        </p:nvGraphicFramePr>
        <p:xfrm>
          <a:off x="0" y="0"/>
          <a:ext cx="9144000" cy="6922558"/>
        </p:xfrm>
        <a:graphic>
          <a:graphicData uri="http://schemas.openxmlformats.org/drawingml/2006/table">
            <a:tbl>
              <a:tblPr firstRow="1" firstCol="1" bandRow="1">
                <a:tableStyleId>{5202B0CA-FC54-4496-8BCA-5EF66A818D29}</a:tableStyleId>
              </a:tblPr>
              <a:tblGrid>
                <a:gridCol w="2464148"/>
                <a:gridCol w="4558017"/>
                <a:gridCol w="2121835"/>
              </a:tblGrid>
              <a:tr h="493046">
                <a:tc>
                  <a:txBody>
                    <a:bodyPr/>
                    <a:lstStyle/>
                    <a:p>
                      <a:pPr algn="ctr"/>
                      <a:r>
                        <a:rPr lang="en-US" sz="3200" dirty="0">
                          <a:effectLst>
                            <a:outerShdw blurRad="38100" dist="38100" dir="2700000" algn="tl">
                              <a:srgbClr val="000000">
                                <a:alpha val="43137"/>
                              </a:srgbClr>
                            </a:outerShdw>
                          </a:effectLst>
                        </a:rPr>
                        <a:t>Scenario</a:t>
                      </a:r>
                      <a:endParaRPr lang="en-US" sz="3200" dirty="0">
                        <a:effectLst>
                          <a:outerShdw blurRad="38100" dist="38100" dir="2700000" algn="tl">
                            <a:srgbClr val="000000">
                              <a:alpha val="43137"/>
                            </a:srgbClr>
                          </a:outerShdw>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dirty="0">
                          <a:effectLst>
                            <a:outerShdw blurRad="38100" dist="38100" dir="2700000" algn="tl">
                              <a:srgbClr val="000000">
                                <a:alpha val="43137"/>
                              </a:srgbClr>
                            </a:outerShdw>
                          </a:effectLst>
                        </a:rPr>
                        <a:t>Definition</a:t>
                      </a:r>
                      <a:endParaRPr lang="en-US" sz="3200" dirty="0">
                        <a:effectLst>
                          <a:outerShdw blurRad="38100" dist="38100" dir="2700000" algn="tl">
                            <a:srgbClr val="000000">
                              <a:alpha val="43137"/>
                            </a:srgbClr>
                          </a:outerShdw>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dirty="0" smtClean="0">
                          <a:effectLst>
                            <a:outerShdw blurRad="38100" dist="38100" dir="2700000" algn="tl">
                              <a:srgbClr val="000000">
                                <a:alpha val="43137"/>
                              </a:srgbClr>
                            </a:outerShdw>
                          </a:effectLst>
                          <a:latin typeface="Calibri"/>
                          <a:cs typeface="Times New Roman"/>
                        </a:rPr>
                        <a:t>Spatial</a:t>
                      </a:r>
                      <a:endParaRPr lang="en-US" sz="3200" dirty="0">
                        <a:effectLst>
                          <a:outerShdw blurRad="38100" dist="38100" dir="2700000" algn="tl">
                            <a:srgbClr val="000000">
                              <a:alpha val="43137"/>
                            </a:srgbClr>
                          </a:outerShdw>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lumMod val="75000"/>
                        <a:lumOff val="25000"/>
                      </a:schemeClr>
                    </a:solidFill>
                  </a:tcPr>
                </a:tc>
              </a:tr>
              <a:tr h="1183354">
                <a:tc>
                  <a:txBody>
                    <a:bodyPr/>
                    <a:lstStyle/>
                    <a:p>
                      <a:pPr algn="ctr"/>
                      <a:r>
                        <a:rPr lang="en-US" sz="3200" b="1" dirty="0" smtClean="0">
                          <a:solidFill>
                            <a:schemeClr val="tx1">
                              <a:lumMod val="75000"/>
                              <a:lumOff val="25000"/>
                            </a:schemeClr>
                          </a:solidFill>
                          <a:effectLst>
                            <a:outerShdw blurRad="38100" dist="38100" dir="2700000" algn="tl">
                              <a:srgbClr val="000000">
                                <a:alpha val="43137"/>
                              </a:srgbClr>
                            </a:outerShdw>
                          </a:effectLst>
                        </a:rPr>
                        <a:t>NPP</a:t>
                      </a:r>
                      <a:endParaRPr lang="en-US" sz="3200" b="1" dirty="0">
                        <a:solidFill>
                          <a:schemeClr val="tx1">
                            <a:lumMod val="75000"/>
                            <a:lumOff val="25000"/>
                          </a:schemeClr>
                        </a:solidFill>
                        <a:effectLst>
                          <a:outerShdw blurRad="38100" dist="38100" dir="2700000" algn="tl">
                            <a:srgbClr val="000000">
                              <a:alpha val="43137"/>
                            </a:srgbClr>
                          </a:outerShdw>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lumMod val="75000"/>
                              <a:lumOff val="25000"/>
                            </a:schemeClr>
                          </a:solidFill>
                          <a:effectLst>
                            <a:outerShdw blurRad="38100" dist="38100" dir="2700000" algn="tl">
                              <a:srgbClr val="000000">
                                <a:alpha val="43137"/>
                              </a:srgbClr>
                            </a:outerShdw>
                          </a:effectLst>
                        </a:rPr>
                        <a:t>Total net primary </a:t>
                      </a:r>
                      <a:r>
                        <a:rPr lang="en-US" sz="2800" b="1" dirty="0" smtClean="0">
                          <a:solidFill>
                            <a:schemeClr val="tx1">
                              <a:lumMod val="75000"/>
                              <a:lumOff val="25000"/>
                            </a:schemeClr>
                          </a:solidFill>
                          <a:effectLst>
                            <a:outerShdw blurRad="38100" dist="38100" dir="2700000" algn="tl">
                              <a:srgbClr val="000000">
                                <a:alpha val="43137"/>
                              </a:srgbClr>
                            </a:outerShdw>
                          </a:effectLst>
                        </a:rPr>
                        <a:t>production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smtClean="0">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95400">
                <a:tc>
                  <a:txBody>
                    <a:bodyPr/>
                    <a:lstStyle/>
                    <a:p>
                      <a:pPr algn="ctr"/>
                      <a:r>
                        <a:rPr lang="en-US" sz="3200" b="1" dirty="0">
                          <a:solidFill>
                            <a:schemeClr val="tx1">
                              <a:lumMod val="75000"/>
                              <a:lumOff val="25000"/>
                            </a:schemeClr>
                          </a:solidFill>
                          <a:effectLst>
                            <a:outerShdw blurRad="38100" dist="38100" dir="2700000" algn="tl">
                              <a:srgbClr val="000000">
                                <a:alpha val="43137"/>
                              </a:srgbClr>
                            </a:outerShdw>
                          </a:effectLst>
                        </a:rPr>
                        <a:t>GBP</a:t>
                      </a:r>
                      <a:r>
                        <a:rPr lang="en-US" sz="3200" b="1" baseline="-25000" dirty="0">
                          <a:solidFill>
                            <a:schemeClr val="tx1">
                              <a:lumMod val="75000"/>
                              <a:lumOff val="25000"/>
                            </a:schemeClr>
                          </a:solidFill>
                          <a:effectLst>
                            <a:outerShdw blurRad="38100" dist="38100" dir="2700000" algn="tl">
                              <a:srgbClr val="000000">
                                <a:alpha val="43137"/>
                              </a:srgbClr>
                            </a:outerShdw>
                          </a:effectLst>
                        </a:rPr>
                        <a:t>CAP</a:t>
                      </a:r>
                      <a:endParaRPr lang="en-US" sz="3200" b="1" dirty="0">
                        <a:solidFill>
                          <a:schemeClr val="tx1">
                            <a:lumMod val="75000"/>
                            <a:lumOff val="25000"/>
                          </a:schemeClr>
                        </a:solidFill>
                        <a:effectLst>
                          <a:outerShdw blurRad="38100" dist="38100" dir="2700000" algn="tl">
                            <a:srgbClr val="000000">
                              <a:alpha val="43137"/>
                            </a:srgbClr>
                          </a:outerShdw>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lumMod val="75000"/>
                              <a:lumOff val="25000"/>
                            </a:schemeClr>
                          </a:solidFill>
                          <a:effectLst>
                            <a:outerShdw blurRad="38100" dist="38100" dir="2700000" algn="tl">
                              <a:srgbClr val="000000">
                                <a:alpha val="43137"/>
                              </a:srgbClr>
                            </a:outerShdw>
                          </a:effectLst>
                        </a:rPr>
                        <a:t>Sustainable harvest of</a:t>
                      </a:r>
                    </a:p>
                    <a:p>
                      <a:pPr algn="ctr"/>
                      <a:r>
                        <a:rPr lang="en-US" sz="2800" b="1" i="1" u="sng" dirty="0">
                          <a:solidFill>
                            <a:schemeClr val="tx1">
                              <a:lumMod val="75000"/>
                              <a:lumOff val="25000"/>
                            </a:schemeClr>
                          </a:solidFill>
                          <a:effectLst>
                            <a:outerShdw blurRad="38100" dist="38100" dir="2700000" algn="tl">
                              <a:srgbClr val="000000">
                                <a:alpha val="43137"/>
                              </a:srgbClr>
                            </a:outerShdw>
                          </a:effectLst>
                        </a:rPr>
                        <a:t>all</a:t>
                      </a:r>
                      <a:r>
                        <a:rPr lang="en-US" sz="2800" b="1" i="0" u="none" dirty="0">
                          <a:solidFill>
                            <a:schemeClr val="tx1">
                              <a:lumMod val="75000"/>
                              <a:lumOff val="25000"/>
                            </a:schemeClr>
                          </a:solidFill>
                          <a:effectLst>
                            <a:outerShdw blurRad="38100" dist="38100" dir="2700000" algn="tl">
                              <a:srgbClr val="000000">
                                <a:alpha val="43137"/>
                              </a:srgbClr>
                            </a:outerShdw>
                          </a:effectLst>
                        </a:rPr>
                        <a:t> aboveground </a:t>
                      </a:r>
                      <a:r>
                        <a:rPr lang="en-US" sz="2800" b="1" i="0" u="none" dirty="0" smtClean="0">
                          <a:solidFill>
                            <a:schemeClr val="tx1">
                              <a:lumMod val="75000"/>
                              <a:lumOff val="25000"/>
                            </a:schemeClr>
                          </a:solidFill>
                          <a:effectLst>
                            <a:outerShdw blurRad="38100" dist="38100" dir="2700000" algn="tl">
                              <a:srgbClr val="000000">
                                <a:alpha val="43137"/>
                              </a:srgbClr>
                            </a:outerShdw>
                          </a:effectLst>
                        </a:rPr>
                        <a:t>NPP</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smtClean="0">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11287">
                <a:tc>
                  <a:txBody>
                    <a:bodyPr/>
                    <a:lstStyle/>
                    <a:p>
                      <a:pPr algn="ctr"/>
                      <a:r>
                        <a:rPr lang="en-US" sz="3200" b="1" dirty="0">
                          <a:solidFill>
                            <a:schemeClr val="tx1">
                              <a:lumMod val="75000"/>
                              <a:lumOff val="25000"/>
                            </a:schemeClr>
                          </a:solidFill>
                          <a:effectLst>
                            <a:outerShdw blurRad="38100" dist="38100" dir="2700000" algn="tl">
                              <a:srgbClr val="000000">
                                <a:alpha val="43137"/>
                              </a:srgbClr>
                            </a:outerShdw>
                          </a:effectLst>
                        </a:rPr>
                        <a:t>GBP</a:t>
                      </a:r>
                      <a:r>
                        <a:rPr lang="en-US" sz="3200" b="1" baseline="-25000" dirty="0">
                          <a:solidFill>
                            <a:schemeClr val="tx1">
                              <a:lumMod val="75000"/>
                              <a:lumOff val="25000"/>
                            </a:schemeClr>
                          </a:solidFill>
                          <a:effectLst>
                            <a:outerShdw blurRad="38100" dist="38100" dir="2700000" algn="tl">
                              <a:srgbClr val="000000">
                                <a:alpha val="43137"/>
                              </a:srgbClr>
                            </a:outerShdw>
                          </a:effectLst>
                        </a:rPr>
                        <a:t>BIO</a:t>
                      </a:r>
                      <a:endParaRPr lang="en-US" sz="3200" b="1" dirty="0">
                        <a:solidFill>
                          <a:schemeClr val="tx1">
                            <a:lumMod val="75000"/>
                            <a:lumOff val="25000"/>
                          </a:schemeClr>
                        </a:solidFill>
                        <a:effectLst>
                          <a:outerShdw blurRad="38100" dist="38100" dir="2700000" algn="tl">
                            <a:srgbClr val="000000">
                              <a:alpha val="43137"/>
                            </a:srgbClr>
                          </a:outerShdw>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lumMod val="75000"/>
                              <a:lumOff val="25000"/>
                            </a:schemeClr>
                          </a:solidFill>
                          <a:effectLst>
                            <a:outerShdw blurRad="38100" dist="38100" dir="2700000" algn="tl">
                              <a:srgbClr val="000000">
                                <a:alpha val="43137"/>
                              </a:srgbClr>
                            </a:outerShdw>
                          </a:effectLst>
                        </a:rPr>
                        <a:t>GBP</a:t>
                      </a:r>
                      <a:r>
                        <a:rPr lang="en-US" sz="2800" b="1" baseline="-25000" dirty="0">
                          <a:solidFill>
                            <a:schemeClr val="tx1">
                              <a:lumMod val="75000"/>
                              <a:lumOff val="25000"/>
                            </a:schemeClr>
                          </a:solidFill>
                          <a:effectLst>
                            <a:outerShdw blurRad="38100" dist="38100" dir="2700000" algn="tl">
                              <a:srgbClr val="000000">
                                <a:alpha val="43137"/>
                              </a:srgbClr>
                            </a:outerShdw>
                          </a:effectLst>
                        </a:rPr>
                        <a:t>CAP </a:t>
                      </a:r>
                      <a:r>
                        <a:rPr lang="en-US" sz="2800" b="1" i="1" u="sng" dirty="0">
                          <a:solidFill>
                            <a:schemeClr val="tx1">
                              <a:lumMod val="75000"/>
                              <a:lumOff val="25000"/>
                            </a:schemeClr>
                          </a:solidFill>
                          <a:effectLst>
                            <a:outerShdw blurRad="38100" dist="38100" dir="2700000" algn="tl">
                              <a:srgbClr val="000000">
                                <a:alpha val="43137"/>
                              </a:srgbClr>
                            </a:outerShdw>
                          </a:effectLst>
                        </a:rPr>
                        <a:t>without</a:t>
                      </a:r>
                    </a:p>
                    <a:p>
                      <a:pPr algn="ctr"/>
                      <a:r>
                        <a:rPr lang="en-US" sz="2800" b="1" i="1" u="sng" dirty="0">
                          <a:solidFill>
                            <a:schemeClr val="tx1">
                              <a:lumMod val="75000"/>
                              <a:lumOff val="25000"/>
                            </a:schemeClr>
                          </a:solidFill>
                          <a:effectLst>
                            <a:outerShdw blurRad="38100" dist="38100" dir="2700000" algn="tl">
                              <a:srgbClr val="000000">
                                <a:alpha val="43137"/>
                              </a:srgbClr>
                            </a:outerShdw>
                          </a:effectLst>
                        </a:rPr>
                        <a:t>low productivity </a:t>
                      </a:r>
                      <a:r>
                        <a:rPr lang="en-US" sz="2800" b="1" i="1" u="sng" dirty="0" smtClean="0">
                          <a:solidFill>
                            <a:schemeClr val="tx1">
                              <a:lumMod val="75000"/>
                              <a:lumOff val="25000"/>
                            </a:schemeClr>
                          </a:solidFill>
                          <a:effectLst>
                            <a:outerShdw blurRad="38100" dist="38100" dir="2700000" algn="tl">
                              <a:srgbClr val="000000">
                                <a:alpha val="43137"/>
                              </a:srgbClr>
                            </a:outerShdw>
                          </a:effectLst>
                        </a:rPr>
                        <a:t>areas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smtClean="0">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13007">
                <a:tc>
                  <a:txBody>
                    <a:bodyPr/>
                    <a:lstStyle/>
                    <a:p>
                      <a:pPr algn="ctr"/>
                      <a:r>
                        <a:rPr lang="en-US" sz="3200" b="1" dirty="0">
                          <a:solidFill>
                            <a:schemeClr val="tx1">
                              <a:lumMod val="75000"/>
                              <a:lumOff val="25000"/>
                            </a:schemeClr>
                          </a:solidFill>
                          <a:effectLst>
                            <a:outerShdw blurRad="38100" dist="38100" dir="2700000" algn="tl">
                              <a:srgbClr val="000000">
                                <a:alpha val="43137"/>
                              </a:srgbClr>
                            </a:outerShdw>
                          </a:effectLst>
                        </a:rPr>
                        <a:t>GBP</a:t>
                      </a:r>
                      <a:r>
                        <a:rPr lang="en-US" sz="3200" b="1" baseline="-25000" dirty="0">
                          <a:solidFill>
                            <a:schemeClr val="tx1">
                              <a:lumMod val="75000"/>
                              <a:lumOff val="25000"/>
                            </a:schemeClr>
                          </a:solidFill>
                          <a:effectLst>
                            <a:outerShdw blurRad="38100" dist="38100" dir="2700000" algn="tl">
                              <a:srgbClr val="000000">
                                <a:alpha val="43137"/>
                              </a:srgbClr>
                            </a:outerShdw>
                          </a:effectLst>
                        </a:rPr>
                        <a:t>AVAIL</a:t>
                      </a:r>
                      <a:endParaRPr lang="en-US" sz="3200" b="1" dirty="0">
                        <a:solidFill>
                          <a:schemeClr val="tx1">
                            <a:lumMod val="75000"/>
                            <a:lumOff val="25000"/>
                          </a:schemeClr>
                        </a:solidFill>
                        <a:effectLst>
                          <a:outerShdw blurRad="38100" dist="38100" dir="2700000" algn="tl">
                            <a:srgbClr val="000000">
                              <a:alpha val="43137"/>
                            </a:srgbClr>
                          </a:outerShdw>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lumMod val="75000"/>
                              <a:lumOff val="25000"/>
                            </a:schemeClr>
                          </a:solidFill>
                          <a:effectLst>
                            <a:outerShdw blurRad="38100" dist="38100" dir="2700000" algn="tl">
                              <a:srgbClr val="000000">
                                <a:alpha val="43137"/>
                              </a:srgbClr>
                            </a:outerShdw>
                          </a:effectLst>
                        </a:rPr>
                        <a:t>GBP</a:t>
                      </a:r>
                      <a:r>
                        <a:rPr lang="en-US" sz="2800" b="1" baseline="-25000" dirty="0">
                          <a:solidFill>
                            <a:schemeClr val="tx1">
                              <a:lumMod val="75000"/>
                              <a:lumOff val="25000"/>
                            </a:schemeClr>
                          </a:solidFill>
                          <a:effectLst>
                            <a:outerShdw blurRad="38100" dist="38100" dir="2700000" algn="tl">
                              <a:srgbClr val="000000">
                                <a:alpha val="43137"/>
                              </a:srgbClr>
                            </a:outerShdw>
                          </a:effectLst>
                        </a:rPr>
                        <a:t>BIO</a:t>
                      </a:r>
                      <a:r>
                        <a:rPr lang="en-US" sz="2800" b="1" dirty="0">
                          <a:solidFill>
                            <a:schemeClr val="tx1">
                              <a:lumMod val="75000"/>
                              <a:lumOff val="25000"/>
                            </a:schemeClr>
                          </a:solidFill>
                          <a:effectLst>
                            <a:outerShdw blurRad="38100" dist="38100" dir="2700000" algn="tl">
                              <a:srgbClr val="000000">
                                <a:alpha val="43137"/>
                              </a:srgbClr>
                            </a:outerShdw>
                          </a:effectLst>
                        </a:rPr>
                        <a:t> </a:t>
                      </a:r>
                      <a:r>
                        <a:rPr lang="en-US" sz="2800" b="1" i="1" u="sng" dirty="0">
                          <a:solidFill>
                            <a:schemeClr val="tx1">
                              <a:lumMod val="75000"/>
                              <a:lumOff val="25000"/>
                            </a:schemeClr>
                          </a:solidFill>
                          <a:effectLst>
                            <a:outerShdw blurRad="38100" dist="38100" dir="2700000" algn="tl">
                              <a:srgbClr val="000000">
                                <a:alpha val="43137"/>
                              </a:srgbClr>
                            </a:outerShdw>
                          </a:effectLst>
                        </a:rPr>
                        <a:t>without </a:t>
                      </a:r>
                      <a:r>
                        <a:rPr lang="en-US" sz="2800" b="1" i="1" u="sng" dirty="0" smtClean="0">
                          <a:solidFill>
                            <a:schemeClr val="tx1">
                              <a:lumMod val="75000"/>
                              <a:lumOff val="25000"/>
                            </a:schemeClr>
                          </a:solidFill>
                          <a:effectLst>
                            <a:outerShdw blurRad="38100" dist="38100" dir="2700000" algn="tl">
                              <a:srgbClr val="000000">
                                <a:alpha val="43137"/>
                              </a:srgbClr>
                            </a:outerShdw>
                          </a:effectLst>
                        </a:rPr>
                        <a:t>HANPP</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smtClean="0">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26464">
                <a:tc>
                  <a:txBody>
                    <a:bodyPr/>
                    <a:lstStyle/>
                    <a:p>
                      <a:pPr algn="ctr"/>
                      <a:r>
                        <a:rPr lang="en-US" sz="3200" b="1" dirty="0">
                          <a:solidFill>
                            <a:schemeClr val="tx1">
                              <a:lumMod val="75000"/>
                              <a:lumOff val="25000"/>
                            </a:schemeClr>
                          </a:solidFill>
                          <a:effectLst>
                            <a:outerShdw blurRad="38100" dist="38100" dir="2700000" algn="tl">
                              <a:srgbClr val="000000">
                                <a:alpha val="43137"/>
                              </a:srgbClr>
                            </a:outerShdw>
                          </a:effectLst>
                        </a:rPr>
                        <a:t>GBP</a:t>
                      </a:r>
                      <a:r>
                        <a:rPr lang="en-US" sz="3200" b="1" baseline="-25000" dirty="0">
                          <a:solidFill>
                            <a:schemeClr val="tx1">
                              <a:lumMod val="75000"/>
                              <a:lumOff val="25000"/>
                            </a:schemeClr>
                          </a:solidFill>
                          <a:effectLst>
                            <a:outerShdw blurRad="38100" dist="38100" dir="2700000" algn="tl">
                              <a:srgbClr val="000000">
                                <a:alpha val="43137"/>
                              </a:srgbClr>
                            </a:outerShdw>
                          </a:effectLst>
                        </a:rPr>
                        <a:t>RES</a:t>
                      </a:r>
                      <a:endParaRPr lang="en-US" sz="3200" b="1" dirty="0">
                        <a:solidFill>
                          <a:schemeClr val="tx1">
                            <a:lumMod val="75000"/>
                            <a:lumOff val="25000"/>
                          </a:schemeClr>
                        </a:solidFill>
                        <a:effectLst>
                          <a:outerShdw blurRad="38100" dist="38100" dir="2700000" algn="tl">
                            <a:srgbClr val="000000">
                              <a:alpha val="43137"/>
                            </a:srgbClr>
                          </a:outerShdw>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chemeClr val="tx1">
                              <a:lumMod val="75000"/>
                              <a:lumOff val="25000"/>
                            </a:schemeClr>
                          </a:solidFill>
                          <a:effectLst>
                            <a:outerShdw blurRad="38100" dist="38100" dir="2700000" algn="tl">
                              <a:srgbClr val="000000">
                                <a:alpha val="43137"/>
                              </a:srgbClr>
                            </a:outerShdw>
                          </a:effectLst>
                        </a:rPr>
                        <a:t>Sustainable harvest of</a:t>
                      </a:r>
                    </a:p>
                    <a:p>
                      <a:pPr algn="ctr"/>
                      <a:r>
                        <a:rPr lang="en-US" sz="2800" b="1" i="1" u="sng" dirty="0">
                          <a:solidFill>
                            <a:schemeClr val="tx1">
                              <a:lumMod val="75000"/>
                              <a:lumOff val="25000"/>
                            </a:schemeClr>
                          </a:solidFill>
                          <a:effectLst>
                            <a:outerShdw blurRad="38100" dist="38100" dir="2700000" algn="tl">
                              <a:srgbClr val="000000">
                                <a:alpha val="43137"/>
                              </a:srgbClr>
                            </a:outerShdw>
                          </a:effectLst>
                        </a:rPr>
                        <a:t>current harvest residues </a:t>
                      </a:r>
                      <a:r>
                        <a:rPr lang="en-US" sz="2800" b="1" i="1" u="sng" dirty="0" smtClean="0">
                          <a:solidFill>
                            <a:schemeClr val="tx1">
                              <a:lumMod val="75000"/>
                              <a:lumOff val="25000"/>
                            </a:schemeClr>
                          </a:solidFill>
                          <a:effectLst>
                            <a:outerShdw blurRad="38100" dist="38100" dir="2700000" algn="tl">
                              <a:srgbClr val="000000">
                                <a:alpha val="43137"/>
                              </a:srgbClr>
                            </a:outerShdw>
                          </a:effectLst>
                        </a:rPr>
                        <a:t>only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smtClean="0">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118792" y="1828800"/>
            <a:ext cx="1928955" cy="982655"/>
          </a:xfrm>
          <a:prstGeom prst="rect">
            <a:avLst/>
          </a:prstGeom>
        </p:spPr>
      </p:pic>
      <p:pic>
        <p:nvPicPr>
          <p:cNvPr id="3"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118792" y="3150532"/>
            <a:ext cx="1928955" cy="982655"/>
          </a:xfrm>
          <a:prstGeom prst="rect">
            <a:avLst/>
          </a:prstGeom>
        </p:spPr>
      </p:pic>
      <p:pic>
        <p:nvPicPr>
          <p:cNvPr id="5" name="Picture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118792" y="5765397"/>
            <a:ext cx="1928955" cy="982654"/>
          </a:xfrm>
          <a:prstGeom prst="rect">
            <a:avLst/>
          </a:prstGeom>
        </p:spPr>
      </p:pic>
      <p:pic>
        <p:nvPicPr>
          <p:cNvPr id="8" name="Picture 7"/>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118791" y="609600"/>
            <a:ext cx="1928955" cy="982655"/>
          </a:xfrm>
          <a:prstGeom prst="rect">
            <a:avLst/>
          </a:prstGeom>
        </p:spPr>
      </p:pic>
      <p:pic>
        <p:nvPicPr>
          <p:cNvPr id="9" name="Picture 8"/>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118792" y="4419600"/>
            <a:ext cx="1928955" cy="982655"/>
          </a:xfrm>
          <a:prstGeom prst="rect">
            <a:avLst/>
          </a:prstGeom>
        </p:spPr>
      </p:pic>
    </p:spTree>
    <p:extLst>
      <p:ext uri="{BB962C8B-B14F-4D97-AF65-F5344CB8AC3E}">
        <p14:creationId xmlns="" xmlns:p14="http://schemas.microsoft.com/office/powerpoint/2010/main" val="30264472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914400"/>
            <a:ext cx="9144000" cy="4800601"/>
          </a:xfrm>
          <a:prstGeom prst="rect">
            <a:avLst/>
          </a:prstGeom>
        </p:spPr>
      </p:pic>
      <p:sp>
        <p:nvSpPr>
          <p:cNvPr id="2" name="Title 1"/>
          <p:cNvSpPr>
            <a:spLocks noGrp="1"/>
          </p:cNvSpPr>
          <p:nvPr>
            <p:ph type="title"/>
          </p:nvPr>
        </p:nvSpPr>
        <p:spPr/>
        <p:txBody>
          <a:bodyPr/>
          <a:lstStyle/>
          <a:p>
            <a:r>
              <a:rPr lang="en-US" dirty="0" smtClean="0"/>
              <a:t>Low Productivity Areas</a:t>
            </a:r>
            <a:endParaRPr lang="en-US" dirty="0"/>
          </a:p>
        </p:txBody>
      </p:sp>
      <p:sp>
        <p:nvSpPr>
          <p:cNvPr id="5" name="Rectangle 4"/>
          <p:cNvSpPr/>
          <p:nvPr/>
        </p:nvSpPr>
        <p:spPr>
          <a:xfrm>
            <a:off x="12807" y="5715000"/>
            <a:ext cx="9144000" cy="954107"/>
          </a:xfrm>
          <a:prstGeom prst="rect">
            <a:avLst/>
          </a:prstGeom>
        </p:spPr>
        <p:txBody>
          <a:bodyPr wrap="square">
            <a:spAutoFit/>
          </a:bodyPr>
          <a:lstStyle/>
          <a:p>
            <a:pPr algn="ctr" eaLnBrk="1" hangingPunct="1"/>
            <a:r>
              <a:rPr lang="en-US" sz="2800" b="1" dirty="0" smtClean="0">
                <a:solidFill>
                  <a:srgbClr val="E10000"/>
                </a:solidFill>
                <a:effectLst>
                  <a:outerShdw blurRad="38100" dist="38100" dir="2700000" algn="tl">
                    <a:srgbClr val="000000">
                      <a:alpha val="43137"/>
                    </a:srgbClr>
                  </a:outerShdw>
                </a:effectLst>
                <a:latin typeface="Arial" charset="0"/>
              </a:rPr>
              <a:t>150 </a:t>
            </a:r>
            <a:r>
              <a:rPr lang="en-US" sz="2800" b="1" dirty="0" err="1">
                <a:solidFill>
                  <a:srgbClr val="E10000"/>
                </a:solidFill>
                <a:effectLst>
                  <a:outerShdw blurRad="38100" dist="38100" dir="2700000" algn="tl">
                    <a:srgbClr val="000000">
                      <a:alpha val="43137"/>
                    </a:srgbClr>
                  </a:outerShdw>
                </a:effectLst>
                <a:latin typeface="Arial" charset="0"/>
              </a:rPr>
              <a:t>gC</a:t>
            </a:r>
            <a:r>
              <a:rPr lang="en-US" sz="2800" b="1" dirty="0">
                <a:solidFill>
                  <a:srgbClr val="E10000"/>
                </a:solidFill>
                <a:effectLst>
                  <a:outerShdw blurRad="38100" dist="38100" dir="2700000" algn="tl">
                    <a:srgbClr val="000000">
                      <a:alpha val="43137"/>
                    </a:srgbClr>
                  </a:outerShdw>
                </a:effectLst>
                <a:latin typeface="Arial" charset="0"/>
              </a:rPr>
              <a:t> m</a:t>
            </a:r>
            <a:r>
              <a:rPr lang="en-US" sz="2800" b="1" baseline="30000" dirty="0">
                <a:solidFill>
                  <a:srgbClr val="E10000"/>
                </a:solidFill>
                <a:effectLst>
                  <a:outerShdw blurRad="38100" dist="38100" dir="2700000" algn="tl">
                    <a:srgbClr val="000000">
                      <a:alpha val="43137"/>
                    </a:srgbClr>
                  </a:outerShdw>
                </a:effectLst>
                <a:latin typeface="Arial" charset="0"/>
              </a:rPr>
              <a:t>-2</a:t>
            </a:r>
            <a:r>
              <a:rPr lang="en-US" sz="2800" b="1" dirty="0">
                <a:solidFill>
                  <a:srgbClr val="E10000"/>
                </a:solidFill>
                <a:effectLst>
                  <a:outerShdw blurRad="38100" dist="38100" dir="2700000" algn="tl">
                    <a:srgbClr val="000000">
                      <a:alpha val="43137"/>
                    </a:srgbClr>
                  </a:outerShdw>
                </a:effectLst>
                <a:latin typeface="Arial" charset="0"/>
              </a:rPr>
              <a:t> </a:t>
            </a:r>
            <a:r>
              <a:rPr lang="en-US" sz="2800" b="1" dirty="0" smtClean="0">
                <a:solidFill>
                  <a:srgbClr val="E10000"/>
                </a:solidFill>
                <a:effectLst>
                  <a:outerShdw blurRad="38100" dist="38100" dir="2700000" algn="tl">
                    <a:srgbClr val="000000">
                      <a:alpha val="43137"/>
                    </a:srgbClr>
                  </a:outerShdw>
                </a:effectLst>
                <a:latin typeface="Arial" charset="0"/>
              </a:rPr>
              <a:t>yr</a:t>
            </a:r>
            <a:r>
              <a:rPr lang="en-US" sz="2800" b="1" baseline="30000" dirty="0" smtClean="0">
                <a:solidFill>
                  <a:srgbClr val="E10000"/>
                </a:solidFill>
                <a:effectLst>
                  <a:outerShdw blurRad="38100" dist="38100" dir="2700000" algn="tl">
                    <a:srgbClr val="000000">
                      <a:alpha val="43137"/>
                    </a:srgbClr>
                  </a:outerShdw>
                </a:effectLst>
                <a:latin typeface="Arial" charset="0"/>
              </a:rPr>
              <a:t>-1</a:t>
            </a:r>
            <a:r>
              <a:rPr lang="en-US" sz="2800" b="1" dirty="0" smtClean="0">
                <a:solidFill>
                  <a:prstClr val="black">
                    <a:lumMod val="75000"/>
                    <a:lumOff val="25000"/>
                  </a:prstClr>
                </a:solidFill>
                <a:effectLst>
                  <a:outerShdw blurRad="38100" dist="38100" dir="2700000" algn="tl">
                    <a:srgbClr val="000000">
                      <a:alpha val="43137"/>
                    </a:srgbClr>
                  </a:outerShdw>
                </a:effectLst>
                <a:latin typeface="Arial" charset="0"/>
              </a:rPr>
              <a:t>: threshold </a:t>
            </a:r>
            <a:r>
              <a:rPr lang="en-US" sz="2800" b="1" dirty="0">
                <a:solidFill>
                  <a:prstClr val="black">
                    <a:lumMod val="75000"/>
                    <a:lumOff val="25000"/>
                  </a:prstClr>
                </a:solidFill>
                <a:effectLst>
                  <a:outerShdw blurRad="38100" dist="38100" dir="2700000" algn="tl">
                    <a:srgbClr val="000000">
                      <a:alpha val="43137"/>
                    </a:srgbClr>
                  </a:outerShdw>
                </a:effectLst>
                <a:latin typeface="Arial" charset="0"/>
              </a:rPr>
              <a:t>at which harvest energy requirements </a:t>
            </a:r>
            <a:r>
              <a:rPr lang="en-US" sz="2800" b="1" i="1" dirty="0">
                <a:solidFill>
                  <a:prstClr val="black">
                    <a:lumMod val="75000"/>
                    <a:lumOff val="25000"/>
                  </a:prstClr>
                </a:solidFill>
                <a:effectLst>
                  <a:outerShdw blurRad="38100" dist="38100" dir="2700000" algn="tl">
                    <a:srgbClr val="000000">
                      <a:alpha val="43137"/>
                    </a:srgbClr>
                  </a:outerShdw>
                </a:effectLst>
                <a:latin typeface="Arial" charset="0"/>
              </a:rPr>
              <a:t>exceed</a:t>
            </a:r>
            <a:r>
              <a:rPr lang="en-US" sz="2800" b="1" dirty="0">
                <a:solidFill>
                  <a:prstClr val="black">
                    <a:lumMod val="75000"/>
                    <a:lumOff val="25000"/>
                  </a:prstClr>
                </a:solidFill>
                <a:effectLst>
                  <a:outerShdw blurRad="38100" dist="38100" dir="2700000" algn="tl">
                    <a:srgbClr val="000000">
                      <a:alpha val="43137"/>
                    </a:srgbClr>
                  </a:outerShdw>
                </a:effectLst>
                <a:latin typeface="Arial" charset="0"/>
              </a:rPr>
              <a:t> potential bioenergy output</a:t>
            </a:r>
          </a:p>
        </p:txBody>
      </p:sp>
    </p:spTree>
    <p:extLst>
      <p:ext uri="{BB962C8B-B14F-4D97-AF65-F5344CB8AC3E}">
        <p14:creationId xmlns="" xmlns:p14="http://schemas.microsoft.com/office/powerpoint/2010/main" val="9641462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685800"/>
          </a:xfrm>
          <a:solidFill>
            <a:schemeClr val="tx1">
              <a:lumMod val="75000"/>
              <a:lumOff val="25000"/>
            </a:schemeClr>
          </a:solidFill>
        </p:spPr>
        <p:txBody>
          <a:bodyPr/>
          <a:lstStyle/>
          <a:p>
            <a:r>
              <a:rPr lang="en-US" sz="3600" b="1" dirty="0" smtClean="0">
                <a:solidFill>
                  <a:schemeClr val="bg1"/>
                </a:solidFill>
                <a:effectLst>
                  <a:outerShdw blurRad="38100" dist="38100" dir="2700000" algn="tl">
                    <a:srgbClr val="000000">
                      <a:alpha val="43137"/>
                    </a:srgbClr>
                  </a:outerShdw>
                </a:effectLst>
              </a:rPr>
              <a:t>Current Global Bioenergy </a:t>
            </a:r>
            <a:r>
              <a:rPr lang="en-US" sz="3600" b="1" dirty="0">
                <a:solidFill>
                  <a:schemeClr val="bg1"/>
                </a:solidFill>
                <a:effectLst>
                  <a:outerShdw blurRad="38100" dist="38100" dir="2700000" algn="tl">
                    <a:srgbClr val="000000">
                      <a:alpha val="43137"/>
                    </a:srgbClr>
                  </a:outerShdw>
                </a:effectLst>
              </a:rPr>
              <a:t>P</a:t>
            </a:r>
            <a:r>
              <a:rPr lang="en-US" sz="3600" b="1" dirty="0" smtClean="0">
                <a:solidFill>
                  <a:schemeClr val="bg1"/>
                </a:solidFill>
                <a:effectLst>
                  <a:outerShdw blurRad="38100" dist="38100" dir="2700000" algn="tl">
                    <a:srgbClr val="000000">
                      <a:alpha val="43137"/>
                    </a:srgbClr>
                  </a:outerShdw>
                </a:effectLst>
              </a:rPr>
              <a:t>otential </a:t>
            </a:r>
            <a:r>
              <a:rPr lang="en-US" sz="3600" b="1" dirty="0">
                <a:solidFill>
                  <a:schemeClr val="bg1"/>
                </a:solidFill>
                <a:effectLst>
                  <a:outerShdw blurRad="38100" dist="38100" dir="2700000" algn="tl">
                    <a:srgbClr val="000000">
                      <a:alpha val="43137"/>
                    </a:srgbClr>
                  </a:outerShdw>
                </a:effectLst>
              </a:rPr>
              <a:t>E</a:t>
            </a:r>
            <a:r>
              <a:rPr lang="en-US" sz="3600" b="1" dirty="0" smtClean="0">
                <a:solidFill>
                  <a:schemeClr val="bg1"/>
                </a:solidFill>
                <a:effectLst>
                  <a:outerShdw blurRad="38100" dist="38100" dir="2700000" algn="tl">
                    <a:srgbClr val="000000">
                      <a:alpha val="43137"/>
                    </a:srgbClr>
                  </a:outerShdw>
                </a:effectLst>
              </a:rPr>
              <a:t>stimates</a:t>
            </a:r>
            <a:endParaRPr lang="en-US" sz="3600" b="1" dirty="0">
              <a:solidFill>
                <a:schemeClr val="bg1"/>
              </a:solidFill>
              <a:effectLst>
                <a:outerShdw blurRad="38100" dist="38100" dir="2700000" algn="tl">
                  <a:srgbClr val="000000">
                    <a:alpha val="43137"/>
                  </a:srgbClr>
                </a:outerShdw>
              </a:effectLst>
            </a:endParaRPr>
          </a:p>
        </p:txBody>
      </p:sp>
      <p:sp>
        <p:nvSpPr>
          <p:cNvPr id="2" name="Rectangle 1"/>
          <p:cNvSpPr/>
          <p:nvPr/>
        </p:nvSpPr>
        <p:spPr>
          <a:xfrm>
            <a:off x="76200" y="1066800"/>
            <a:ext cx="4267200" cy="4739759"/>
          </a:xfrm>
          <a:prstGeom prst="rect">
            <a:avLst/>
          </a:prstGeom>
        </p:spPr>
        <p:txBody>
          <a:bodyPr wrap="square">
            <a:spAutoFit/>
          </a:bodyPr>
          <a:lstStyle/>
          <a:p>
            <a:pPr marL="285750" indent="-285750" eaLnBrk="1" hangingPunct="1">
              <a:buFont typeface="Arial" pitchFamily="34" charset="0"/>
              <a:buChar char="•"/>
            </a:pPr>
            <a:r>
              <a:rPr lang="en-US" sz="2800" b="1" dirty="0">
                <a:solidFill>
                  <a:prstClr val="black">
                    <a:lumMod val="75000"/>
                    <a:lumOff val="25000"/>
                  </a:prstClr>
                </a:solidFill>
                <a:effectLst>
                  <a:outerShdw blurRad="38100" dist="38100" dir="2700000" algn="tl">
                    <a:srgbClr val="000000">
                      <a:alpha val="43137"/>
                    </a:srgbClr>
                  </a:outerShdw>
                </a:effectLst>
                <a:latin typeface="Arial" charset="0"/>
              </a:rPr>
              <a:t>A</a:t>
            </a:r>
            <a:r>
              <a:rPr lang="en-US" sz="2800" b="1" dirty="0" smtClean="0">
                <a:solidFill>
                  <a:prstClr val="black">
                    <a:lumMod val="75000"/>
                    <a:lumOff val="25000"/>
                  </a:prstClr>
                </a:solidFill>
                <a:effectLst>
                  <a:outerShdw blurRad="38100" dist="38100" dir="2700000" algn="tl">
                    <a:srgbClr val="000000">
                      <a:alpha val="43137"/>
                    </a:srgbClr>
                  </a:outerShdw>
                </a:effectLst>
                <a:latin typeface="Arial" charset="0"/>
              </a:rPr>
              <a:t>chievable GBP: </a:t>
            </a:r>
          </a:p>
          <a:p>
            <a:pPr lvl="1" eaLnBrk="1" hangingPunct="1"/>
            <a:r>
              <a:rPr lang="en-US" sz="2400" b="1" dirty="0" smtClean="0">
                <a:solidFill>
                  <a:srgbClr val="C00000"/>
                </a:solidFill>
                <a:effectLst>
                  <a:outerShdw blurRad="38100" dist="38100" dir="2700000" algn="tl">
                    <a:srgbClr val="000000">
                      <a:alpha val="43137"/>
                    </a:srgbClr>
                  </a:outerShdw>
                </a:effectLst>
                <a:latin typeface="Arial" charset="0"/>
              </a:rPr>
              <a:t>Managed Land:</a:t>
            </a:r>
          </a:p>
          <a:p>
            <a:pPr lvl="1" eaLnBrk="1" hangingPunct="1"/>
            <a:r>
              <a:rPr lang="en-US" sz="2400" b="1" dirty="0" smtClean="0">
                <a:solidFill>
                  <a:srgbClr val="C00000"/>
                </a:solidFill>
                <a:effectLst>
                  <a:outerShdw blurRad="38100" dist="38100" dir="2700000" algn="tl">
                    <a:srgbClr val="000000">
                      <a:alpha val="43137"/>
                    </a:srgbClr>
                  </a:outerShdw>
                </a:effectLst>
                <a:latin typeface="Arial" charset="0"/>
              </a:rPr>
              <a:t>  20-57% </a:t>
            </a:r>
            <a:r>
              <a:rPr lang="en-US" sz="2400" b="1" dirty="0">
                <a:solidFill>
                  <a:srgbClr val="C00000"/>
                </a:solidFill>
                <a:effectLst>
                  <a:outerShdw blurRad="38100" dist="38100" dir="2700000" algn="tl">
                    <a:srgbClr val="000000">
                      <a:alpha val="43137"/>
                    </a:srgbClr>
                  </a:outerShdw>
                </a:effectLst>
                <a:latin typeface="Arial" charset="0"/>
              </a:rPr>
              <a:t>of </a:t>
            </a:r>
            <a:r>
              <a:rPr lang="en-US" sz="2400" b="1" dirty="0" smtClean="0">
                <a:solidFill>
                  <a:srgbClr val="C00000"/>
                </a:solidFill>
                <a:effectLst>
                  <a:outerShdw blurRad="38100" dist="38100" dir="2700000" algn="tl">
                    <a:srgbClr val="000000">
                      <a:alpha val="43137"/>
                    </a:srgbClr>
                  </a:outerShdw>
                </a:effectLst>
                <a:latin typeface="Arial" charset="0"/>
              </a:rPr>
              <a:t>GPEC09</a:t>
            </a:r>
          </a:p>
          <a:p>
            <a:pPr lvl="1" eaLnBrk="1" hangingPunct="1"/>
            <a:endParaRPr lang="en-US" sz="1000" b="1" dirty="0">
              <a:solidFill>
                <a:prstClr val="black">
                  <a:lumMod val="75000"/>
                  <a:lumOff val="25000"/>
                </a:prstClr>
              </a:solidFill>
              <a:effectLst>
                <a:outerShdw blurRad="38100" dist="38100" dir="2700000" algn="tl">
                  <a:srgbClr val="000000">
                    <a:alpha val="43137"/>
                  </a:srgbClr>
                </a:outerShdw>
              </a:effectLst>
              <a:latin typeface="Arial" charset="0"/>
            </a:endParaRPr>
          </a:p>
          <a:p>
            <a:pPr lvl="1" eaLnBrk="1" hangingPunct="1"/>
            <a:r>
              <a:rPr lang="en-US" sz="2400" b="1" dirty="0" smtClean="0">
                <a:solidFill>
                  <a:srgbClr val="C00000"/>
                </a:solidFill>
                <a:effectLst>
                  <a:outerShdw blurRad="38100" dist="38100" dir="2700000" algn="tl">
                    <a:srgbClr val="000000">
                      <a:alpha val="43137"/>
                    </a:srgbClr>
                  </a:outerShdw>
                </a:effectLst>
                <a:latin typeface="Arial" charset="0"/>
              </a:rPr>
              <a:t>Remote </a:t>
            </a:r>
            <a:r>
              <a:rPr lang="en-US" sz="2400" b="1" dirty="0">
                <a:solidFill>
                  <a:srgbClr val="C00000"/>
                </a:solidFill>
                <a:effectLst>
                  <a:outerShdw blurRad="38100" dist="38100" dir="2700000" algn="tl">
                    <a:srgbClr val="000000">
                      <a:alpha val="43137"/>
                    </a:srgbClr>
                  </a:outerShdw>
                </a:effectLst>
                <a:latin typeface="Arial" charset="0"/>
              </a:rPr>
              <a:t>Land:</a:t>
            </a:r>
          </a:p>
          <a:p>
            <a:pPr lvl="1" eaLnBrk="1" hangingPunct="1"/>
            <a:r>
              <a:rPr lang="en-US" sz="2400" b="1" dirty="0" smtClean="0">
                <a:solidFill>
                  <a:srgbClr val="C00000"/>
                </a:solidFill>
                <a:effectLst>
                  <a:outerShdw blurRad="38100" dist="38100" dir="2700000" algn="tl">
                    <a:srgbClr val="000000">
                      <a:alpha val="43137"/>
                    </a:srgbClr>
                  </a:outerShdw>
                </a:effectLst>
                <a:latin typeface="Arial" charset="0"/>
              </a:rPr>
              <a:t>  0-36% </a:t>
            </a:r>
            <a:r>
              <a:rPr lang="en-US" sz="2400" b="1" dirty="0">
                <a:solidFill>
                  <a:srgbClr val="C00000"/>
                </a:solidFill>
                <a:effectLst>
                  <a:outerShdw blurRad="38100" dist="38100" dir="2700000" algn="tl">
                    <a:srgbClr val="000000">
                      <a:alpha val="43137"/>
                    </a:srgbClr>
                  </a:outerShdw>
                </a:effectLst>
                <a:latin typeface="Arial" charset="0"/>
              </a:rPr>
              <a:t>of GPEC09</a:t>
            </a:r>
          </a:p>
          <a:p>
            <a:pPr eaLnBrk="1" hangingPunct="1"/>
            <a:endParaRPr lang="en-US" sz="2800" b="1" dirty="0">
              <a:solidFill>
                <a:prstClr val="black">
                  <a:lumMod val="75000"/>
                  <a:lumOff val="25000"/>
                </a:prstClr>
              </a:solidFill>
              <a:effectLst>
                <a:outerShdw blurRad="38100" dist="38100" dir="2700000" algn="tl">
                  <a:srgbClr val="000000">
                    <a:alpha val="43137"/>
                  </a:srgbClr>
                </a:outerShdw>
              </a:effectLst>
              <a:latin typeface="Arial" charset="0"/>
            </a:endParaRPr>
          </a:p>
          <a:p>
            <a:pPr marL="285750" indent="-285750" eaLnBrk="1" hangingPunct="1">
              <a:buFont typeface="Arial" pitchFamily="34" charset="0"/>
              <a:buChar char="•"/>
            </a:pPr>
            <a:r>
              <a:rPr lang="en-US" sz="2800" b="1" dirty="0" smtClean="0">
                <a:solidFill>
                  <a:prstClr val="black">
                    <a:lumMod val="75000"/>
                    <a:lumOff val="25000"/>
                  </a:prstClr>
                </a:solidFill>
                <a:effectLst>
                  <a:outerShdw blurRad="38100" dist="38100" dir="2700000" algn="tl">
                    <a:srgbClr val="000000">
                      <a:alpha val="43137"/>
                    </a:srgbClr>
                  </a:outerShdw>
                </a:effectLst>
                <a:latin typeface="Arial" charset="0"/>
              </a:rPr>
              <a:t>We </a:t>
            </a:r>
            <a:r>
              <a:rPr lang="en-US" sz="2800" b="1" dirty="0">
                <a:solidFill>
                  <a:prstClr val="black">
                    <a:lumMod val="75000"/>
                    <a:lumOff val="25000"/>
                  </a:prstClr>
                </a:solidFill>
                <a:effectLst>
                  <a:outerShdw blurRad="38100" dist="38100" dir="2700000" algn="tl">
                    <a:srgbClr val="000000">
                      <a:alpha val="43137"/>
                    </a:srgbClr>
                  </a:outerShdw>
                </a:effectLst>
                <a:latin typeface="Arial" charset="0"/>
              </a:rPr>
              <a:t>integrate current </a:t>
            </a:r>
            <a:r>
              <a:rPr lang="en-US" sz="2800" b="1" dirty="0" smtClean="0">
                <a:solidFill>
                  <a:prstClr val="black">
                    <a:lumMod val="75000"/>
                    <a:lumOff val="25000"/>
                  </a:prstClr>
                </a:solidFill>
                <a:effectLst>
                  <a:outerShdw blurRad="38100" dist="38100" dir="2700000" algn="tl">
                    <a:srgbClr val="000000">
                      <a:alpha val="43137"/>
                    </a:srgbClr>
                  </a:outerShdw>
                </a:effectLst>
                <a:latin typeface="Arial" charset="0"/>
              </a:rPr>
              <a:t>natural </a:t>
            </a:r>
            <a:r>
              <a:rPr lang="en-US" sz="2800" b="1" dirty="0">
                <a:solidFill>
                  <a:prstClr val="black">
                    <a:lumMod val="75000"/>
                    <a:lumOff val="25000"/>
                  </a:prstClr>
                </a:solidFill>
                <a:effectLst>
                  <a:outerShdw blurRad="38100" dist="38100" dir="2700000" algn="tl">
                    <a:srgbClr val="000000">
                      <a:alpha val="43137"/>
                    </a:srgbClr>
                  </a:outerShdw>
                </a:effectLst>
                <a:latin typeface="Arial" charset="0"/>
              </a:rPr>
              <a:t>and human </a:t>
            </a:r>
            <a:r>
              <a:rPr lang="en-US" sz="2800" b="1" dirty="0" smtClean="0">
                <a:solidFill>
                  <a:prstClr val="black">
                    <a:lumMod val="75000"/>
                    <a:lumOff val="25000"/>
                  </a:prstClr>
                </a:solidFill>
                <a:effectLst>
                  <a:outerShdw blurRad="38100" dist="38100" dir="2700000" algn="tl">
                    <a:srgbClr val="000000">
                      <a:alpha val="43137"/>
                    </a:srgbClr>
                  </a:outerShdw>
                </a:effectLst>
                <a:latin typeface="Arial" charset="0"/>
              </a:rPr>
              <a:t>management </a:t>
            </a:r>
            <a:r>
              <a:rPr lang="en-US" sz="2800" b="1" dirty="0">
                <a:solidFill>
                  <a:prstClr val="black">
                    <a:lumMod val="75000"/>
                    <a:lumOff val="25000"/>
                  </a:prstClr>
                </a:solidFill>
                <a:effectLst>
                  <a:outerShdw blurRad="38100" dist="38100" dir="2700000" algn="tl">
                    <a:srgbClr val="000000">
                      <a:alpha val="43137"/>
                    </a:srgbClr>
                  </a:outerShdw>
                </a:effectLst>
                <a:latin typeface="Arial" charset="0"/>
              </a:rPr>
              <a:t>factors, which are inherent in the MODIS NPP</a:t>
            </a:r>
            <a:r>
              <a:rPr lang="en-US" sz="2800" b="1" baseline="30000" dirty="0">
                <a:solidFill>
                  <a:prstClr val="black">
                    <a:lumMod val="75000"/>
                    <a:lumOff val="25000"/>
                  </a:prstClr>
                </a:solidFill>
                <a:effectLst>
                  <a:outerShdw blurRad="38100" dist="38100" dir="2700000" algn="tl">
                    <a:srgbClr val="000000">
                      <a:alpha val="43137"/>
                    </a:srgbClr>
                  </a:outerShdw>
                </a:effectLst>
                <a:latin typeface="Arial" charset="0"/>
              </a:rPr>
              <a:t> </a:t>
            </a:r>
            <a:r>
              <a:rPr lang="en-US" sz="2800" b="1" dirty="0" smtClean="0">
                <a:solidFill>
                  <a:prstClr val="black">
                    <a:lumMod val="75000"/>
                    <a:lumOff val="25000"/>
                  </a:prstClr>
                </a:solidFill>
                <a:effectLst>
                  <a:outerShdw blurRad="38100" dist="38100" dir="2700000" algn="tl">
                    <a:srgbClr val="000000">
                      <a:alpha val="43137"/>
                    </a:srgbClr>
                  </a:outerShdw>
                </a:effectLst>
                <a:latin typeface="Arial" charset="0"/>
              </a:rPr>
              <a:t>data</a:t>
            </a:r>
            <a:endParaRPr lang="en-US" sz="2800" b="1" dirty="0">
              <a:solidFill>
                <a:prstClr val="black">
                  <a:lumMod val="75000"/>
                  <a:lumOff val="25000"/>
                </a:prstClr>
              </a:solidFill>
              <a:effectLst>
                <a:outerShdw blurRad="38100" dist="38100" dir="2700000" algn="tl">
                  <a:srgbClr val="000000">
                    <a:alpha val="43137"/>
                  </a:srgbClr>
                </a:outerShdw>
              </a:effectLst>
              <a:latin typeface="Arial" charset="0"/>
            </a:endParaRPr>
          </a:p>
        </p:txBody>
      </p:sp>
      <p:pic>
        <p:nvPicPr>
          <p:cNvPr id="1026" name="Picture 2"/>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49461" y="685801"/>
            <a:ext cx="4994539" cy="61721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341701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5848350" y="1343025"/>
          <a:ext cx="2390775" cy="1482725"/>
        </p:xfrm>
        <a:graphic>
          <a:graphicData uri="http://schemas.openxmlformats.org/presentationml/2006/ole">
            <p:oleObj spid="_x0000_s1170434" name="Image" r:id="rId4" imgW="3809524" imgH="2361905" progId="">
              <p:embed/>
            </p:oleObj>
          </a:graphicData>
        </a:graphic>
      </p:graphicFrame>
      <p:graphicFrame>
        <p:nvGraphicFramePr>
          <p:cNvPr id="1027" name="Object 3"/>
          <p:cNvGraphicFramePr>
            <a:graphicFrameLocks noChangeAspect="1"/>
          </p:cNvGraphicFramePr>
          <p:nvPr/>
        </p:nvGraphicFramePr>
        <p:xfrm>
          <a:off x="5856288" y="3738563"/>
          <a:ext cx="2403475" cy="1562100"/>
        </p:xfrm>
        <a:graphic>
          <a:graphicData uri="http://schemas.openxmlformats.org/presentationml/2006/ole">
            <p:oleObj spid="_x0000_s1170435" name="Image" r:id="rId5" imgW="2743205" imgH="1783084" progId="">
              <p:embed/>
            </p:oleObj>
          </a:graphicData>
        </a:graphic>
      </p:graphicFrame>
      <p:sp>
        <p:nvSpPr>
          <p:cNvPr id="1028" name="Text Box 2"/>
          <p:cNvSpPr txBox="1">
            <a:spLocks noChangeArrowheads="1"/>
          </p:cNvSpPr>
          <p:nvPr/>
        </p:nvSpPr>
        <p:spPr bwMode="auto">
          <a:xfrm>
            <a:off x="357188" y="7938"/>
            <a:ext cx="8404225" cy="579437"/>
          </a:xfrm>
          <a:prstGeom prst="rect">
            <a:avLst/>
          </a:prstGeom>
          <a:noFill/>
          <a:ln w="9525">
            <a:noFill/>
            <a:miter lim="800000"/>
            <a:headEnd/>
            <a:tailEnd/>
          </a:ln>
        </p:spPr>
        <p:txBody>
          <a:bodyPr>
            <a:spAutoFit/>
          </a:bodyPr>
          <a:lstStyle/>
          <a:p>
            <a:pPr algn="ctr"/>
            <a:r>
              <a:rPr lang="en-AU" sz="3200" smtClean="0">
                <a:solidFill>
                  <a:srgbClr val="000000"/>
                </a:solidFill>
                <a:latin typeface="Arial Narrow" pitchFamily="34" charset="0"/>
                <a:ea typeface="ＭＳ Ｐゴシック" pitchFamily="34" charset="-128"/>
                <a:cs typeface="Arial" pitchFamily="34" charset="0"/>
              </a:rPr>
              <a:t>Modelled Natural CO</a:t>
            </a:r>
            <a:r>
              <a:rPr lang="en-AU" sz="3200" baseline="-25000" smtClean="0">
                <a:solidFill>
                  <a:srgbClr val="000000"/>
                </a:solidFill>
                <a:latin typeface="Arial Narrow" pitchFamily="34" charset="0"/>
                <a:ea typeface="ＭＳ Ｐゴシック" pitchFamily="34" charset="-128"/>
                <a:cs typeface="Arial" pitchFamily="34" charset="0"/>
              </a:rPr>
              <a:t>2</a:t>
            </a:r>
            <a:r>
              <a:rPr lang="en-AU" sz="3200" smtClean="0">
                <a:solidFill>
                  <a:srgbClr val="000000"/>
                </a:solidFill>
                <a:latin typeface="Arial Narrow" pitchFamily="34" charset="0"/>
                <a:ea typeface="ＭＳ Ｐゴシック" pitchFamily="34" charset="-128"/>
                <a:cs typeface="Arial" pitchFamily="34" charset="0"/>
              </a:rPr>
              <a:t> Sinks</a:t>
            </a:r>
          </a:p>
        </p:txBody>
      </p:sp>
      <p:sp>
        <p:nvSpPr>
          <p:cNvPr id="1029" name="Text Box 5"/>
          <p:cNvSpPr txBox="1">
            <a:spLocks noChangeArrowheads="1"/>
          </p:cNvSpPr>
          <p:nvPr/>
        </p:nvSpPr>
        <p:spPr bwMode="auto">
          <a:xfrm>
            <a:off x="2519363" y="6492875"/>
            <a:ext cx="2825750" cy="244475"/>
          </a:xfrm>
          <a:prstGeom prst="rect">
            <a:avLst/>
          </a:prstGeom>
          <a:noFill/>
          <a:ln w="9525">
            <a:noFill/>
            <a:miter lim="800000"/>
            <a:headEnd/>
            <a:tailEnd/>
          </a:ln>
        </p:spPr>
        <p:txBody>
          <a:bodyPr>
            <a:spAutoFit/>
          </a:bodyPr>
          <a:lstStyle/>
          <a:p>
            <a:pPr eaLnBrk="1" hangingPunct="1">
              <a:spcBef>
                <a:spcPct val="50000"/>
              </a:spcBef>
            </a:pPr>
            <a:r>
              <a:rPr lang="en-GB" sz="1000" smtClean="0">
                <a:solidFill>
                  <a:srgbClr val="000000"/>
                </a:solidFill>
                <a:latin typeface="Arial Narrow" pitchFamily="34" charset="0"/>
                <a:ea typeface="ＭＳ Ｐゴシック" pitchFamily="34" charset="-128"/>
                <a:cs typeface="Arial" pitchFamily="34" charset="0"/>
              </a:rPr>
              <a:t>Updated from Le Quéré et al. 2009, Nature Geoscience</a:t>
            </a:r>
          </a:p>
        </p:txBody>
      </p:sp>
      <p:sp>
        <p:nvSpPr>
          <p:cNvPr id="1030" name="Text Box 8"/>
          <p:cNvSpPr txBox="1">
            <a:spLocks noChangeArrowheads="1"/>
          </p:cNvSpPr>
          <p:nvPr/>
        </p:nvSpPr>
        <p:spPr bwMode="auto">
          <a:xfrm rot="-5400000">
            <a:off x="811213" y="1606550"/>
            <a:ext cx="1284288" cy="884237"/>
          </a:xfrm>
          <a:prstGeom prst="rect">
            <a:avLst/>
          </a:prstGeom>
          <a:noFill/>
          <a:ln w="9525">
            <a:noFill/>
            <a:miter lim="800000"/>
            <a:headEnd/>
            <a:tailEnd/>
          </a:ln>
        </p:spPr>
        <p:txBody>
          <a:bodyPr>
            <a:spAutoFit/>
          </a:bodyPr>
          <a:lstStyle/>
          <a:p>
            <a:pPr algn="ctr" eaLnBrk="1" hangingPunct="1">
              <a:spcBef>
                <a:spcPct val="50000"/>
              </a:spcBef>
            </a:pPr>
            <a:r>
              <a:rPr lang="en-GB" sz="2000" smtClean="0">
                <a:solidFill>
                  <a:srgbClr val="000000"/>
                </a:solidFill>
                <a:latin typeface="Arial Narrow" pitchFamily="34" charset="0"/>
                <a:ea typeface="ＭＳ Ｐゴシック" pitchFamily="34" charset="-128"/>
                <a:cs typeface="Arial" pitchFamily="34" charset="0"/>
              </a:rPr>
              <a:t>Land sink (PgCy</a:t>
            </a:r>
            <a:r>
              <a:rPr lang="en-GB" sz="2000" baseline="30000" smtClean="0">
                <a:solidFill>
                  <a:srgbClr val="000000"/>
                </a:solidFill>
                <a:latin typeface="Arial Narrow" pitchFamily="34" charset="0"/>
                <a:ea typeface="ＭＳ Ｐゴシック" pitchFamily="34" charset="-128"/>
                <a:cs typeface="Arial" pitchFamily="34" charset="0"/>
              </a:rPr>
              <a:t>-1</a:t>
            </a:r>
            <a:r>
              <a:rPr lang="en-GB" sz="2000" smtClean="0">
                <a:solidFill>
                  <a:srgbClr val="000000"/>
                </a:solidFill>
                <a:latin typeface="Arial Narrow" pitchFamily="34" charset="0"/>
                <a:ea typeface="ＭＳ Ｐゴシック" pitchFamily="34" charset="-128"/>
                <a:cs typeface="Arial" pitchFamily="34" charset="0"/>
              </a:rPr>
              <a:t>)     </a:t>
            </a:r>
            <a:r>
              <a:rPr lang="en-GB" sz="1200" smtClean="0">
                <a:solidFill>
                  <a:srgbClr val="000000"/>
                </a:solidFill>
                <a:latin typeface="Arial Narrow" pitchFamily="34" charset="0"/>
                <a:ea typeface="ＭＳ Ｐゴシック" pitchFamily="34" charset="-128"/>
                <a:cs typeface="Arial" pitchFamily="34" charset="0"/>
              </a:rPr>
              <a:t>5 models</a:t>
            </a:r>
          </a:p>
        </p:txBody>
      </p:sp>
      <p:sp>
        <p:nvSpPr>
          <p:cNvPr id="1031" name="Text Box 9"/>
          <p:cNvSpPr txBox="1">
            <a:spLocks noChangeArrowheads="1"/>
          </p:cNvSpPr>
          <p:nvPr/>
        </p:nvSpPr>
        <p:spPr bwMode="auto">
          <a:xfrm rot="-5400000">
            <a:off x="899319" y="4296569"/>
            <a:ext cx="1260475" cy="884237"/>
          </a:xfrm>
          <a:prstGeom prst="rect">
            <a:avLst/>
          </a:prstGeom>
          <a:noFill/>
          <a:ln w="9525">
            <a:noFill/>
            <a:miter lim="800000"/>
            <a:headEnd/>
            <a:tailEnd/>
          </a:ln>
        </p:spPr>
        <p:txBody>
          <a:bodyPr>
            <a:spAutoFit/>
          </a:bodyPr>
          <a:lstStyle/>
          <a:p>
            <a:pPr algn="ctr" eaLnBrk="1" hangingPunct="1">
              <a:spcBef>
                <a:spcPct val="50000"/>
              </a:spcBef>
            </a:pPr>
            <a:r>
              <a:rPr lang="en-GB" sz="2000" smtClean="0">
                <a:solidFill>
                  <a:srgbClr val="000000"/>
                </a:solidFill>
                <a:latin typeface="Arial Narrow" pitchFamily="34" charset="0"/>
                <a:ea typeface="ＭＳ Ｐゴシック" pitchFamily="34" charset="-128"/>
                <a:cs typeface="Arial" pitchFamily="34" charset="0"/>
              </a:rPr>
              <a:t>Ocean sink (PgCy</a:t>
            </a:r>
            <a:r>
              <a:rPr lang="en-GB" sz="2000" baseline="30000" smtClean="0">
                <a:solidFill>
                  <a:srgbClr val="000000"/>
                </a:solidFill>
                <a:latin typeface="Arial Narrow" pitchFamily="34" charset="0"/>
                <a:ea typeface="ＭＳ Ｐゴシック" pitchFamily="34" charset="-128"/>
                <a:cs typeface="Arial" pitchFamily="34" charset="0"/>
              </a:rPr>
              <a:t>-1</a:t>
            </a:r>
            <a:r>
              <a:rPr lang="en-GB" sz="2000" smtClean="0">
                <a:solidFill>
                  <a:srgbClr val="000000"/>
                </a:solidFill>
                <a:latin typeface="Arial Narrow" pitchFamily="34" charset="0"/>
                <a:ea typeface="ＭＳ Ｐゴシック" pitchFamily="34" charset="-128"/>
                <a:cs typeface="Arial" pitchFamily="34" charset="0"/>
              </a:rPr>
              <a:t>)     </a:t>
            </a:r>
            <a:r>
              <a:rPr lang="en-GB" sz="1200" smtClean="0">
                <a:solidFill>
                  <a:srgbClr val="000000"/>
                </a:solidFill>
                <a:latin typeface="Arial Narrow" pitchFamily="34" charset="0"/>
                <a:ea typeface="ＭＳ Ｐゴシック" pitchFamily="34" charset="-128"/>
                <a:cs typeface="Arial" pitchFamily="34" charset="0"/>
              </a:rPr>
              <a:t>4 models</a:t>
            </a:r>
          </a:p>
        </p:txBody>
      </p:sp>
      <p:sp>
        <p:nvSpPr>
          <p:cNvPr id="1032" name="Text Box 10"/>
          <p:cNvSpPr txBox="1">
            <a:spLocks noChangeArrowheads="1"/>
          </p:cNvSpPr>
          <p:nvPr/>
        </p:nvSpPr>
        <p:spPr bwMode="auto">
          <a:xfrm>
            <a:off x="3078163" y="6169025"/>
            <a:ext cx="1622425" cy="336550"/>
          </a:xfrm>
          <a:prstGeom prst="rect">
            <a:avLst/>
          </a:prstGeom>
          <a:noFill/>
          <a:ln w="9525">
            <a:noFill/>
            <a:miter lim="800000"/>
            <a:headEnd/>
            <a:tailEnd/>
          </a:ln>
        </p:spPr>
        <p:txBody>
          <a:bodyPr>
            <a:spAutoFit/>
          </a:bodyPr>
          <a:lstStyle/>
          <a:p>
            <a:pPr algn="ctr" eaLnBrk="1" hangingPunct="1">
              <a:spcBef>
                <a:spcPct val="50000"/>
              </a:spcBef>
            </a:pPr>
            <a:r>
              <a:rPr lang="en-GB" sz="1600" smtClean="0">
                <a:solidFill>
                  <a:srgbClr val="000000"/>
                </a:solidFill>
                <a:latin typeface="Arial" pitchFamily="34" charset="0"/>
                <a:ea typeface="ＭＳ Ｐゴシック" pitchFamily="34" charset="-128"/>
                <a:cs typeface="Arial" pitchFamily="34" charset="0"/>
              </a:rPr>
              <a:t>Time (y)</a:t>
            </a:r>
          </a:p>
        </p:txBody>
      </p:sp>
      <p:sp>
        <p:nvSpPr>
          <p:cNvPr id="1033" name="Freeform 15"/>
          <p:cNvSpPr>
            <a:spLocks/>
          </p:cNvSpPr>
          <p:nvPr/>
        </p:nvSpPr>
        <p:spPr bwMode="auto">
          <a:xfrm>
            <a:off x="2312988" y="1362075"/>
            <a:ext cx="3006725" cy="1423988"/>
          </a:xfrm>
          <a:custGeom>
            <a:avLst/>
            <a:gdLst>
              <a:gd name="T0" fmla="*/ 0 w 1894"/>
              <a:gd name="T1" fmla="*/ 176 h 897"/>
              <a:gd name="T2" fmla="*/ 37 w 1894"/>
              <a:gd name="T3" fmla="*/ 398 h 897"/>
              <a:gd name="T4" fmla="*/ 75 w 1894"/>
              <a:gd name="T5" fmla="*/ 256 h 897"/>
              <a:gd name="T6" fmla="*/ 113 w 1894"/>
              <a:gd name="T7" fmla="*/ 383 h 897"/>
              <a:gd name="T8" fmla="*/ 150 w 1894"/>
              <a:gd name="T9" fmla="*/ 362 h 897"/>
              <a:gd name="T10" fmla="*/ 188 w 1894"/>
              <a:gd name="T11" fmla="*/ 535 h 897"/>
              <a:gd name="T12" fmla="*/ 227 w 1894"/>
              <a:gd name="T13" fmla="*/ 241 h 897"/>
              <a:gd name="T14" fmla="*/ 265 w 1894"/>
              <a:gd name="T15" fmla="*/ 172 h 897"/>
              <a:gd name="T16" fmla="*/ 302 w 1894"/>
              <a:gd name="T17" fmla="*/ 442 h 897"/>
              <a:gd name="T18" fmla="*/ 340 w 1894"/>
              <a:gd name="T19" fmla="*/ 362 h 897"/>
              <a:gd name="T20" fmla="*/ 377 w 1894"/>
              <a:gd name="T21" fmla="*/ 265 h 897"/>
              <a:gd name="T22" fmla="*/ 415 w 1894"/>
              <a:gd name="T23" fmla="*/ 468 h 897"/>
              <a:gd name="T24" fmla="*/ 454 w 1894"/>
              <a:gd name="T25" fmla="*/ 536 h 897"/>
              <a:gd name="T26" fmla="*/ 492 w 1894"/>
              <a:gd name="T27" fmla="*/ 123 h 897"/>
              <a:gd name="T28" fmla="*/ 530 w 1894"/>
              <a:gd name="T29" fmla="*/ 418 h 897"/>
              <a:gd name="T30" fmla="*/ 567 w 1894"/>
              <a:gd name="T31" fmla="*/ 603 h 897"/>
              <a:gd name="T32" fmla="*/ 605 w 1894"/>
              <a:gd name="T33" fmla="*/ 446 h 897"/>
              <a:gd name="T34" fmla="*/ 642 w 1894"/>
              <a:gd name="T35" fmla="*/ 567 h 897"/>
              <a:gd name="T36" fmla="*/ 682 w 1894"/>
              <a:gd name="T37" fmla="*/ 102 h 897"/>
              <a:gd name="T38" fmla="*/ 719 w 1894"/>
              <a:gd name="T39" fmla="*/ 424 h 897"/>
              <a:gd name="T40" fmla="*/ 757 w 1894"/>
              <a:gd name="T41" fmla="*/ 348 h 897"/>
              <a:gd name="T42" fmla="*/ 795 w 1894"/>
              <a:gd name="T43" fmla="*/ 294 h 897"/>
              <a:gd name="T44" fmla="*/ 832 w 1894"/>
              <a:gd name="T45" fmla="*/ 536 h 897"/>
              <a:gd name="T46" fmla="*/ 870 w 1894"/>
              <a:gd name="T47" fmla="*/ 518 h 897"/>
              <a:gd name="T48" fmla="*/ 909 w 1894"/>
              <a:gd name="T49" fmla="*/ 169 h 897"/>
              <a:gd name="T50" fmla="*/ 947 w 1894"/>
              <a:gd name="T51" fmla="*/ 499 h 897"/>
              <a:gd name="T52" fmla="*/ 984 w 1894"/>
              <a:gd name="T53" fmla="*/ 326 h 897"/>
              <a:gd name="T54" fmla="*/ 1022 w 1894"/>
              <a:gd name="T55" fmla="*/ 649 h 897"/>
              <a:gd name="T56" fmla="*/ 1060 w 1894"/>
              <a:gd name="T57" fmla="*/ 7 h 897"/>
              <a:gd name="T58" fmla="*/ 1097 w 1894"/>
              <a:gd name="T59" fmla="*/ 254 h 897"/>
              <a:gd name="T60" fmla="*/ 1136 w 1894"/>
              <a:gd name="T61" fmla="*/ 630 h 897"/>
              <a:gd name="T62" fmla="*/ 1174 w 1894"/>
              <a:gd name="T63" fmla="*/ 632 h 897"/>
              <a:gd name="T64" fmla="*/ 1212 w 1894"/>
              <a:gd name="T65" fmla="*/ 897 h 897"/>
              <a:gd name="T66" fmla="*/ 1249 w 1894"/>
              <a:gd name="T67" fmla="*/ 887 h 897"/>
              <a:gd name="T68" fmla="*/ 1287 w 1894"/>
              <a:gd name="T69" fmla="*/ 644 h 897"/>
              <a:gd name="T70" fmla="*/ 1325 w 1894"/>
              <a:gd name="T71" fmla="*/ 487 h 897"/>
              <a:gd name="T72" fmla="*/ 1364 w 1894"/>
              <a:gd name="T73" fmla="*/ 376 h 897"/>
              <a:gd name="T74" fmla="*/ 1401 w 1894"/>
              <a:gd name="T75" fmla="*/ 801 h 897"/>
              <a:gd name="T76" fmla="*/ 1439 w 1894"/>
              <a:gd name="T77" fmla="*/ 432 h 897"/>
              <a:gd name="T78" fmla="*/ 1477 w 1894"/>
              <a:gd name="T79" fmla="*/ 0 h 897"/>
              <a:gd name="T80" fmla="*/ 1514 w 1894"/>
              <a:gd name="T81" fmla="*/ 668 h 897"/>
              <a:gd name="T82" fmla="*/ 1552 w 1894"/>
              <a:gd name="T83" fmla="*/ 782 h 897"/>
              <a:gd name="T84" fmla="*/ 1591 w 1894"/>
              <a:gd name="T85" fmla="*/ 523 h 897"/>
              <a:gd name="T86" fmla="*/ 1629 w 1894"/>
              <a:gd name="T87" fmla="*/ 184 h 897"/>
              <a:gd name="T88" fmla="*/ 1666 w 1894"/>
              <a:gd name="T89" fmla="*/ 340 h 897"/>
              <a:gd name="T90" fmla="*/ 1704 w 1894"/>
              <a:gd name="T91" fmla="*/ 666 h 897"/>
              <a:gd name="T92" fmla="*/ 1742 w 1894"/>
              <a:gd name="T93" fmla="*/ 376 h 897"/>
              <a:gd name="T94" fmla="*/ 1779 w 1894"/>
              <a:gd name="T95" fmla="*/ 649 h 897"/>
              <a:gd name="T96" fmla="*/ 1819 w 1894"/>
              <a:gd name="T97" fmla="*/ 530 h 897"/>
              <a:gd name="T98" fmla="*/ 1856 w 1894"/>
              <a:gd name="T99" fmla="*/ 735 h 897"/>
              <a:gd name="T100" fmla="*/ 1894 w 1894"/>
              <a:gd name="T101" fmla="*/ 764 h 89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94"/>
              <a:gd name="T154" fmla="*/ 0 h 897"/>
              <a:gd name="T155" fmla="*/ 1894 w 1894"/>
              <a:gd name="T156" fmla="*/ 897 h 89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94" h="897">
                <a:moveTo>
                  <a:pt x="0" y="176"/>
                </a:moveTo>
                <a:lnTo>
                  <a:pt x="37" y="398"/>
                </a:lnTo>
                <a:lnTo>
                  <a:pt x="75" y="256"/>
                </a:lnTo>
                <a:lnTo>
                  <a:pt x="113" y="383"/>
                </a:lnTo>
                <a:lnTo>
                  <a:pt x="150" y="362"/>
                </a:lnTo>
                <a:lnTo>
                  <a:pt x="188" y="535"/>
                </a:lnTo>
                <a:lnTo>
                  <a:pt x="227" y="241"/>
                </a:lnTo>
                <a:lnTo>
                  <a:pt x="265" y="172"/>
                </a:lnTo>
                <a:lnTo>
                  <a:pt x="302" y="442"/>
                </a:lnTo>
                <a:lnTo>
                  <a:pt x="340" y="362"/>
                </a:lnTo>
                <a:lnTo>
                  <a:pt x="377" y="265"/>
                </a:lnTo>
                <a:lnTo>
                  <a:pt x="415" y="468"/>
                </a:lnTo>
                <a:lnTo>
                  <a:pt x="454" y="536"/>
                </a:lnTo>
                <a:lnTo>
                  <a:pt x="492" y="123"/>
                </a:lnTo>
                <a:lnTo>
                  <a:pt x="530" y="418"/>
                </a:lnTo>
                <a:lnTo>
                  <a:pt x="567" y="603"/>
                </a:lnTo>
                <a:lnTo>
                  <a:pt x="605" y="446"/>
                </a:lnTo>
                <a:lnTo>
                  <a:pt x="642" y="567"/>
                </a:lnTo>
                <a:lnTo>
                  <a:pt x="682" y="102"/>
                </a:lnTo>
                <a:lnTo>
                  <a:pt x="719" y="424"/>
                </a:lnTo>
                <a:lnTo>
                  <a:pt x="757" y="348"/>
                </a:lnTo>
                <a:lnTo>
                  <a:pt x="795" y="294"/>
                </a:lnTo>
                <a:lnTo>
                  <a:pt x="832" y="536"/>
                </a:lnTo>
                <a:lnTo>
                  <a:pt x="870" y="518"/>
                </a:lnTo>
                <a:lnTo>
                  <a:pt x="909" y="169"/>
                </a:lnTo>
                <a:lnTo>
                  <a:pt x="947" y="499"/>
                </a:lnTo>
                <a:lnTo>
                  <a:pt x="984" y="326"/>
                </a:lnTo>
                <a:lnTo>
                  <a:pt x="1022" y="649"/>
                </a:lnTo>
                <a:lnTo>
                  <a:pt x="1060" y="7"/>
                </a:lnTo>
                <a:lnTo>
                  <a:pt x="1097" y="254"/>
                </a:lnTo>
                <a:lnTo>
                  <a:pt x="1136" y="630"/>
                </a:lnTo>
                <a:lnTo>
                  <a:pt x="1174" y="632"/>
                </a:lnTo>
                <a:lnTo>
                  <a:pt x="1212" y="897"/>
                </a:lnTo>
                <a:lnTo>
                  <a:pt x="1249" y="887"/>
                </a:lnTo>
                <a:lnTo>
                  <a:pt x="1287" y="644"/>
                </a:lnTo>
                <a:lnTo>
                  <a:pt x="1325" y="487"/>
                </a:lnTo>
                <a:lnTo>
                  <a:pt x="1364" y="376"/>
                </a:lnTo>
                <a:lnTo>
                  <a:pt x="1401" y="801"/>
                </a:lnTo>
                <a:lnTo>
                  <a:pt x="1439" y="432"/>
                </a:lnTo>
                <a:lnTo>
                  <a:pt x="1477" y="0"/>
                </a:lnTo>
                <a:lnTo>
                  <a:pt x="1514" y="668"/>
                </a:lnTo>
                <a:lnTo>
                  <a:pt x="1552" y="782"/>
                </a:lnTo>
                <a:lnTo>
                  <a:pt x="1591" y="523"/>
                </a:lnTo>
                <a:lnTo>
                  <a:pt x="1629" y="184"/>
                </a:lnTo>
                <a:lnTo>
                  <a:pt x="1666" y="340"/>
                </a:lnTo>
                <a:lnTo>
                  <a:pt x="1704" y="666"/>
                </a:lnTo>
                <a:lnTo>
                  <a:pt x="1742" y="376"/>
                </a:lnTo>
                <a:lnTo>
                  <a:pt x="1779" y="649"/>
                </a:lnTo>
                <a:lnTo>
                  <a:pt x="1819" y="530"/>
                </a:lnTo>
                <a:lnTo>
                  <a:pt x="1856" y="735"/>
                </a:lnTo>
                <a:lnTo>
                  <a:pt x="1894" y="764"/>
                </a:lnTo>
              </a:path>
            </a:pathLst>
          </a:custGeom>
          <a:noFill/>
          <a:ln w="14288" cap="flat">
            <a:solidFill>
              <a:srgbClr val="00FF00"/>
            </a:solidFill>
            <a:prstDash val="solid"/>
            <a:miter lim="800000"/>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34" name="Freeform 16"/>
          <p:cNvSpPr>
            <a:spLocks/>
          </p:cNvSpPr>
          <p:nvPr/>
        </p:nvSpPr>
        <p:spPr bwMode="auto">
          <a:xfrm>
            <a:off x="2312988" y="1365250"/>
            <a:ext cx="58737" cy="904875"/>
          </a:xfrm>
          <a:custGeom>
            <a:avLst/>
            <a:gdLst>
              <a:gd name="T0" fmla="*/ 37 w 37"/>
              <a:gd name="T1" fmla="*/ 222 h 570"/>
              <a:gd name="T2" fmla="*/ 37 w 37"/>
              <a:gd name="T3" fmla="*/ 570 h 570"/>
              <a:gd name="T4" fmla="*/ 0 w 37"/>
              <a:gd name="T5" fmla="*/ 348 h 570"/>
              <a:gd name="T6" fmla="*/ 0 w 37"/>
              <a:gd name="T7" fmla="*/ 0 h 570"/>
              <a:gd name="T8" fmla="*/ 37 w 37"/>
              <a:gd name="T9" fmla="*/ 222 h 570"/>
              <a:gd name="T10" fmla="*/ 0 60000 65536"/>
              <a:gd name="T11" fmla="*/ 0 60000 65536"/>
              <a:gd name="T12" fmla="*/ 0 60000 65536"/>
              <a:gd name="T13" fmla="*/ 0 60000 65536"/>
              <a:gd name="T14" fmla="*/ 0 60000 65536"/>
              <a:gd name="T15" fmla="*/ 0 w 37"/>
              <a:gd name="T16" fmla="*/ 0 h 570"/>
              <a:gd name="T17" fmla="*/ 37 w 37"/>
              <a:gd name="T18" fmla="*/ 570 h 570"/>
            </a:gdLst>
            <a:ahLst/>
            <a:cxnLst>
              <a:cxn ang="T10">
                <a:pos x="T0" y="T1"/>
              </a:cxn>
              <a:cxn ang="T11">
                <a:pos x="T2" y="T3"/>
              </a:cxn>
              <a:cxn ang="T12">
                <a:pos x="T4" y="T5"/>
              </a:cxn>
              <a:cxn ang="T13">
                <a:pos x="T6" y="T7"/>
              </a:cxn>
              <a:cxn ang="T14">
                <a:pos x="T8" y="T9"/>
              </a:cxn>
            </a:cxnLst>
            <a:rect l="T15" t="T16" r="T17" b="T18"/>
            <a:pathLst>
              <a:path w="37" h="570">
                <a:moveTo>
                  <a:pt x="37" y="222"/>
                </a:moveTo>
                <a:lnTo>
                  <a:pt x="37" y="570"/>
                </a:lnTo>
                <a:lnTo>
                  <a:pt x="0" y="348"/>
                </a:lnTo>
                <a:lnTo>
                  <a:pt x="0" y="0"/>
                </a:lnTo>
                <a:lnTo>
                  <a:pt x="37" y="222"/>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35" name="Freeform 17"/>
          <p:cNvSpPr>
            <a:spLocks/>
          </p:cNvSpPr>
          <p:nvPr/>
        </p:nvSpPr>
        <p:spPr bwMode="auto">
          <a:xfrm>
            <a:off x="2371725" y="1492250"/>
            <a:ext cx="60325" cy="777875"/>
          </a:xfrm>
          <a:custGeom>
            <a:avLst/>
            <a:gdLst>
              <a:gd name="T0" fmla="*/ 38 w 38"/>
              <a:gd name="T1" fmla="*/ 0 h 490"/>
              <a:gd name="T2" fmla="*/ 38 w 38"/>
              <a:gd name="T3" fmla="*/ 348 h 490"/>
              <a:gd name="T4" fmla="*/ 0 w 38"/>
              <a:gd name="T5" fmla="*/ 490 h 490"/>
              <a:gd name="T6" fmla="*/ 0 w 38"/>
              <a:gd name="T7" fmla="*/ 142 h 490"/>
              <a:gd name="T8" fmla="*/ 38 w 38"/>
              <a:gd name="T9" fmla="*/ 0 h 490"/>
              <a:gd name="T10" fmla="*/ 0 60000 65536"/>
              <a:gd name="T11" fmla="*/ 0 60000 65536"/>
              <a:gd name="T12" fmla="*/ 0 60000 65536"/>
              <a:gd name="T13" fmla="*/ 0 60000 65536"/>
              <a:gd name="T14" fmla="*/ 0 60000 65536"/>
              <a:gd name="T15" fmla="*/ 0 w 38"/>
              <a:gd name="T16" fmla="*/ 0 h 490"/>
              <a:gd name="T17" fmla="*/ 38 w 38"/>
              <a:gd name="T18" fmla="*/ 490 h 490"/>
            </a:gdLst>
            <a:ahLst/>
            <a:cxnLst>
              <a:cxn ang="T10">
                <a:pos x="T0" y="T1"/>
              </a:cxn>
              <a:cxn ang="T11">
                <a:pos x="T2" y="T3"/>
              </a:cxn>
              <a:cxn ang="T12">
                <a:pos x="T4" y="T5"/>
              </a:cxn>
              <a:cxn ang="T13">
                <a:pos x="T6" y="T7"/>
              </a:cxn>
              <a:cxn ang="T14">
                <a:pos x="T8" y="T9"/>
              </a:cxn>
            </a:cxnLst>
            <a:rect l="T15" t="T16" r="T17" b="T18"/>
            <a:pathLst>
              <a:path w="38" h="490">
                <a:moveTo>
                  <a:pt x="38" y="0"/>
                </a:moveTo>
                <a:lnTo>
                  <a:pt x="38" y="348"/>
                </a:lnTo>
                <a:lnTo>
                  <a:pt x="0" y="490"/>
                </a:lnTo>
                <a:lnTo>
                  <a:pt x="0" y="142"/>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36" name="Freeform 18"/>
          <p:cNvSpPr>
            <a:spLocks/>
          </p:cNvSpPr>
          <p:nvPr/>
        </p:nvSpPr>
        <p:spPr bwMode="auto">
          <a:xfrm>
            <a:off x="2432050" y="1492250"/>
            <a:ext cx="60325" cy="754063"/>
          </a:xfrm>
          <a:custGeom>
            <a:avLst/>
            <a:gdLst>
              <a:gd name="T0" fmla="*/ 38 w 38"/>
              <a:gd name="T1" fmla="*/ 126 h 475"/>
              <a:gd name="T2" fmla="*/ 38 w 38"/>
              <a:gd name="T3" fmla="*/ 475 h 475"/>
              <a:gd name="T4" fmla="*/ 0 w 38"/>
              <a:gd name="T5" fmla="*/ 348 h 475"/>
              <a:gd name="T6" fmla="*/ 0 w 38"/>
              <a:gd name="T7" fmla="*/ 0 h 475"/>
              <a:gd name="T8" fmla="*/ 38 w 38"/>
              <a:gd name="T9" fmla="*/ 126 h 475"/>
              <a:gd name="T10" fmla="*/ 0 60000 65536"/>
              <a:gd name="T11" fmla="*/ 0 60000 65536"/>
              <a:gd name="T12" fmla="*/ 0 60000 65536"/>
              <a:gd name="T13" fmla="*/ 0 60000 65536"/>
              <a:gd name="T14" fmla="*/ 0 60000 65536"/>
              <a:gd name="T15" fmla="*/ 0 w 38"/>
              <a:gd name="T16" fmla="*/ 0 h 475"/>
              <a:gd name="T17" fmla="*/ 38 w 38"/>
              <a:gd name="T18" fmla="*/ 475 h 475"/>
            </a:gdLst>
            <a:ahLst/>
            <a:cxnLst>
              <a:cxn ang="T10">
                <a:pos x="T0" y="T1"/>
              </a:cxn>
              <a:cxn ang="T11">
                <a:pos x="T2" y="T3"/>
              </a:cxn>
              <a:cxn ang="T12">
                <a:pos x="T4" y="T5"/>
              </a:cxn>
              <a:cxn ang="T13">
                <a:pos x="T6" y="T7"/>
              </a:cxn>
              <a:cxn ang="T14">
                <a:pos x="T8" y="T9"/>
              </a:cxn>
            </a:cxnLst>
            <a:rect l="T15" t="T16" r="T17" b="T18"/>
            <a:pathLst>
              <a:path w="38" h="475">
                <a:moveTo>
                  <a:pt x="38" y="126"/>
                </a:moveTo>
                <a:lnTo>
                  <a:pt x="38" y="475"/>
                </a:lnTo>
                <a:lnTo>
                  <a:pt x="0" y="348"/>
                </a:lnTo>
                <a:lnTo>
                  <a:pt x="0" y="0"/>
                </a:lnTo>
                <a:lnTo>
                  <a:pt x="38" y="126"/>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37" name="Freeform 19"/>
          <p:cNvSpPr>
            <a:spLocks/>
          </p:cNvSpPr>
          <p:nvPr/>
        </p:nvSpPr>
        <p:spPr bwMode="auto">
          <a:xfrm>
            <a:off x="2492375" y="1657350"/>
            <a:ext cx="58738" cy="588963"/>
          </a:xfrm>
          <a:custGeom>
            <a:avLst/>
            <a:gdLst>
              <a:gd name="T0" fmla="*/ 37 w 37"/>
              <a:gd name="T1" fmla="*/ 0 h 371"/>
              <a:gd name="T2" fmla="*/ 37 w 37"/>
              <a:gd name="T3" fmla="*/ 350 h 371"/>
              <a:gd name="T4" fmla="*/ 0 w 37"/>
              <a:gd name="T5" fmla="*/ 371 h 371"/>
              <a:gd name="T6" fmla="*/ 0 w 37"/>
              <a:gd name="T7" fmla="*/ 22 h 371"/>
              <a:gd name="T8" fmla="*/ 37 w 37"/>
              <a:gd name="T9" fmla="*/ 0 h 371"/>
              <a:gd name="T10" fmla="*/ 0 60000 65536"/>
              <a:gd name="T11" fmla="*/ 0 60000 65536"/>
              <a:gd name="T12" fmla="*/ 0 60000 65536"/>
              <a:gd name="T13" fmla="*/ 0 60000 65536"/>
              <a:gd name="T14" fmla="*/ 0 60000 65536"/>
              <a:gd name="T15" fmla="*/ 0 w 37"/>
              <a:gd name="T16" fmla="*/ 0 h 371"/>
              <a:gd name="T17" fmla="*/ 37 w 37"/>
              <a:gd name="T18" fmla="*/ 371 h 371"/>
            </a:gdLst>
            <a:ahLst/>
            <a:cxnLst>
              <a:cxn ang="T10">
                <a:pos x="T0" y="T1"/>
              </a:cxn>
              <a:cxn ang="T11">
                <a:pos x="T2" y="T3"/>
              </a:cxn>
              <a:cxn ang="T12">
                <a:pos x="T4" y="T5"/>
              </a:cxn>
              <a:cxn ang="T13">
                <a:pos x="T6" y="T7"/>
              </a:cxn>
              <a:cxn ang="T14">
                <a:pos x="T8" y="T9"/>
              </a:cxn>
            </a:cxnLst>
            <a:rect l="T15" t="T16" r="T17" b="T18"/>
            <a:pathLst>
              <a:path w="37" h="371">
                <a:moveTo>
                  <a:pt x="37" y="0"/>
                </a:moveTo>
                <a:lnTo>
                  <a:pt x="37" y="350"/>
                </a:lnTo>
                <a:lnTo>
                  <a:pt x="0" y="371"/>
                </a:lnTo>
                <a:lnTo>
                  <a:pt x="0" y="22"/>
                </a:lnTo>
                <a:lnTo>
                  <a:pt x="37"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38" name="Freeform 20"/>
          <p:cNvSpPr>
            <a:spLocks/>
          </p:cNvSpPr>
          <p:nvPr/>
        </p:nvSpPr>
        <p:spPr bwMode="auto">
          <a:xfrm>
            <a:off x="2551113" y="1657350"/>
            <a:ext cx="60325" cy="830263"/>
          </a:xfrm>
          <a:custGeom>
            <a:avLst/>
            <a:gdLst>
              <a:gd name="T0" fmla="*/ 38 w 38"/>
              <a:gd name="T1" fmla="*/ 173 h 523"/>
              <a:gd name="T2" fmla="*/ 38 w 38"/>
              <a:gd name="T3" fmla="*/ 523 h 523"/>
              <a:gd name="T4" fmla="*/ 0 w 38"/>
              <a:gd name="T5" fmla="*/ 350 h 523"/>
              <a:gd name="T6" fmla="*/ 0 w 38"/>
              <a:gd name="T7" fmla="*/ 0 h 523"/>
              <a:gd name="T8" fmla="*/ 38 w 38"/>
              <a:gd name="T9" fmla="*/ 173 h 523"/>
              <a:gd name="T10" fmla="*/ 0 60000 65536"/>
              <a:gd name="T11" fmla="*/ 0 60000 65536"/>
              <a:gd name="T12" fmla="*/ 0 60000 65536"/>
              <a:gd name="T13" fmla="*/ 0 60000 65536"/>
              <a:gd name="T14" fmla="*/ 0 60000 65536"/>
              <a:gd name="T15" fmla="*/ 0 w 38"/>
              <a:gd name="T16" fmla="*/ 0 h 523"/>
              <a:gd name="T17" fmla="*/ 38 w 38"/>
              <a:gd name="T18" fmla="*/ 523 h 523"/>
            </a:gdLst>
            <a:ahLst/>
            <a:cxnLst>
              <a:cxn ang="T10">
                <a:pos x="T0" y="T1"/>
              </a:cxn>
              <a:cxn ang="T11">
                <a:pos x="T2" y="T3"/>
              </a:cxn>
              <a:cxn ang="T12">
                <a:pos x="T4" y="T5"/>
              </a:cxn>
              <a:cxn ang="T13">
                <a:pos x="T6" y="T7"/>
              </a:cxn>
              <a:cxn ang="T14">
                <a:pos x="T8" y="T9"/>
              </a:cxn>
            </a:cxnLst>
            <a:rect l="T15" t="T16" r="T17" b="T18"/>
            <a:pathLst>
              <a:path w="38" h="523">
                <a:moveTo>
                  <a:pt x="38" y="173"/>
                </a:moveTo>
                <a:lnTo>
                  <a:pt x="38" y="523"/>
                </a:lnTo>
                <a:lnTo>
                  <a:pt x="0" y="350"/>
                </a:lnTo>
                <a:lnTo>
                  <a:pt x="0" y="0"/>
                </a:lnTo>
                <a:lnTo>
                  <a:pt x="38" y="173"/>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39" name="Freeform 21"/>
          <p:cNvSpPr>
            <a:spLocks/>
          </p:cNvSpPr>
          <p:nvPr/>
        </p:nvSpPr>
        <p:spPr bwMode="auto">
          <a:xfrm>
            <a:off x="2611438" y="1465263"/>
            <a:ext cx="61912" cy="1022350"/>
          </a:xfrm>
          <a:custGeom>
            <a:avLst/>
            <a:gdLst>
              <a:gd name="T0" fmla="*/ 39 w 39"/>
              <a:gd name="T1" fmla="*/ 0 h 644"/>
              <a:gd name="T2" fmla="*/ 39 w 39"/>
              <a:gd name="T3" fmla="*/ 352 h 644"/>
              <a:gd name="T4" fmla="*/ 0 w 39"/>
              <a:gd name="T5" fmla="*/ 644 h 644"/>
              <a:gd name="T6" fmla="*/ 0 w 39"/>
              <a:gd name="T7" fmla="*/ 294 h 644"/>
              <a:gd name="T8" fmla="*/ 39 w 39"/>
              <a:gd name="T9" fmla="*/ 0 h 644"/>
              <a:gd name="T10" fmla="*/ 0 60000 65536"/>
              <a:gd name="T11" fmla="*/ 0 60000 65536"/>
              <a:gd name="T12" fmla="*/ 0 60000 65536"/>
              <a:gd name="T13" fmla="*/ 0 60000 65536"/>
              <a:gd name="T14" fmla="*/ 0 60000 65536"/>
              <a:gd name="T15" fmla="*/ 0 w 39"/>
              <a:gd name="T16" fmla="*/ 0 h 644"/>
              <a:gd name="T17" fmla="*/ 39 w 39"/>
              <a:gd name="T18" fmla="*/ 644 h 644"/>
            </a:gdLst>
            <a:ahLst/>
            <a:cxnLst>
              <a:cxn ang="T10">
                <a:pos x="T0" y="T1"/>
              </a:cxn>
              <a:cxn ang="T11">
                <a:pos x="T2" y="T3"/>
              </a:cxn>
              <a:cxn ang="T12">
                <a:pos x="T4" y="T5"/>
              </a:cxn>
              <a:cxn ang="T13">
                <a:pos x="T6" y="T7"/>
              </a:cxn>
              <a:cxn ang="T14">
                <a:pos x="T8" y="T9"/>
              </a:cxn>
            </a:cxnLst>
            <a:rect l="T15" t="T16" r="T17" b="T18"/>
            <a:pathLst>
              <a:path w="39" h="644">
                <a:moveTo>
                  <a:pt x="39" y="0"/>
                </a:moveTo>
                <a:lnTo>
                  <a:pt x="39" y="352"/>
                </a:lnTo>
                <a:lnTo>
                  <a:pt x="0" y="644"/>
                </a:lnTo>
                <a:lnTo>
                  <a:pt x="0" y="294"/>
                </a:lnTo>
                <a:lnTo>
                  <a:pt x="39"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40" name="Freeform 22"/>
          <p:cNvSpPr>
            <a:spLocks/>
          </p:cNvSpPr>
          <p:nvPr/>
        </p:nvSpPr>
        <p:spPr bwMode="auto">
          <a:xfrm>
            <a:off x="2673350" y="1355725"/>
            <a:ext cx="60325" cy="668338"/>
          </a:xfrm>
          <a:custGeom>
            <a:avLst/>
            <a:gdLst>
              <a:gd name="T0" fmla="*/ 38 w 38"/>
              <a:gd name="T1" fmla="*/ 0 h 421"/>
              <a:gd name="T2" fmla="*/ 38 w 38"/>
              <a:gd name="T3" fmla="*/ 352 h 421"/>
              <a:gd name="T4" fmla="*/ 0 w 38"/>
              <a:gd name="T5" fmla="*/ 421 h 421"/>
              <a:gd name="T6" fmla="*/ 0 w 38"/>
              <a:gd name="T7" fmla="*/ 69 h 421"/>
              <a:gd name="T8" fmla="*/ 38 w 38"/>
              <a:gd name="T9" fmla="*/ 0 h 421"/>
              <a:gd name="T10" fmla="*/ 0 60000 65536"/>
              <a:gd name="T11" fmla="*/ 0 60000 65536"/>
              <a:gd name="T12" fmla="*/ 0 60000 65536"/>
              <a:gd name="T13" fmla="*/ 0 60000 65536"/>
              <a:gd name="T14" fmla="*/ 0 60000 65536"/>
              <a:gd name="T15" fmla="*/ 0 w 38"/>
              <a:gd name="T16" fmla="*/ 0 h 421"/>
              <a:gd name="T17" fmla="*/ 38 w 38"/>
              <a:gd name="T18" fmla="*/ 421 h 421"/>
            </a:gdLst>
            <a:ahLst/>
            <a:cxnLst>
              <a:cxn ang="T10">
                <a:pos x="T0" y="T1"/>
              </a:cxn>
              <a:cxn ang="T11">
                <a:pos x="T2" y="T3"/>
              </a:cxn>
              <a:cxn ang="T12">
                <a:pos x="T4" y="T5"/>
              </a:cxn>
              <a:cxn ang="T13">
                <a:pos x="T6" y="T7"/>
              </a:cxn>
              <a:cxn ang="T14">
                <a:pos x="T8" y="T9"/>
              </a:cxn>
            </a:cxnLst>
            <a:rect l="T15" t="T16" r="T17" b="T18"/>
            <a:pathLst>
              <a:path w="38" h="421">
                <a:moveTo>
                  <a:pt x="38" y="0"/>
                </a:moveTo>
                <a:lnTo>
                  <a:pt x="38" y="352"/>
                </a:lnTo>
                <a:lnTo>
                  <a:pt x="0" y="421"/>
                </a:lnTo>
                <a:lnTo>
                  <a:pt x="0" y="69"/>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41" name="Freeform 23"/>
          <p:cNvSpPr>
            <a:spLocks/>
          </p:cNvSpPr>
          <p:nvPr/>
        </p:nvSpPr>
        <p:spPr bwMode="auto">
          <a:xfrm>
            <a:off x="2733675" y="1355725"/>
            <a:ext cx="58738" cy="987425"/>
          </a:xfrm>
          <a:custGeom>
            <a:avLst/>
            <a:gdLst>
              <a:gd name="T0" fmla="*/ 37 w 37"/>
              <a:gd name="T1" fmla="*/ 270 h 622"/>
              <a:gd name="T2" fmla="*/ 37 w 37"/>
              <a:gd name="T3" fmla="*/ 622 h 622"/>
              <a:gd name="T4" fmla="*/ 0 w 37"/>
              <a:gd name="T5" fmla="*/ 352 h 622"/>
              <a:gd name="T6" fmla="*/ 0 w 37"/>
              <a:gd name="T7" fmla="*/ 0 h 622"/>
              <a:gd name="T8" fmla="*/ 37 w 37"/>
              <a:gd name="T9" fmla="*/ 270 h 622"/>
              <a:gd name="T10" fmla="*/ 0 60000 65536"/>
              <a:gd name="T11" fmla="*/ 0 60000 65536"/>
              <a:gd name="T12" fmla="*/ 0 60000 65536"/>
              <a:gd name="T13" fmla="*/ 0 60000 65536"/>
              <a:gd name="T14" fmla="*/ 0 60000 65536"/>
              <a:gd name="T15" fmla="*/ 0 w 37"/>
              <a:gd name="T16" fmla="*/ 0 h 622"/>
              <a:gd name="T17" fmla="*/ 37 w 37"/>
              <a:gd name="T18" fmla="*/ 622 h 622"/>
            </a:gdLst>
            <a:ahLst/>
            <a:cxnLst>
              <a:cxn ang="T10">
                <a:pos x="T0" y="T1"/>
              </a:cxn>
              <a:cxn ang="T11">
                <a:pos x="T2" y="T3"/>
              </a:cxn>
              <a:cxn ang="T12">
                <a:pos x="T4" y="T5"/>
              </a:cxn>
              <a:cxn ang="T13">
                <a:pos x="T6" y="T7"/>
              </a:cxn>
              <a:cxn ang="T14">
                <a:pos x="T8" y="T9"/>
              </a:cxn>
            </a:cxnLst>
            <a:rect l="T15" t="T16" r="T17" b="T18"/>
            <a:pathLst>
              <a:path w="37" h="622">
                <a:moveTo>
                  <a:pt x="37" y="270"/>
                </a:moveTo>
                <a:lnTo>
                  <a:pt x="37" y="622"/>
                </a:lnTo>
                <a:lnTo>
                  <a:pt x="0" y="352"/>
                </a:lnTo>
                <a:lnTo>
                  <a:pt x="0" y="0"/>
                </a:lnTo>
                <a:lnTo>
                  <a:pt x="37" y="27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42" name="Freeform 24"/>
          <p:cNvSpPr>
            <a:spLocks/>
          </p:cNvSpPr>
          <p:nvPr/>
        </p:nvSpPr>
        <p:spPr bwMode="auto">
          <a:xfrm>
            <a:off x="2792413" y="1657350"/>
            <a:ext cx="60325" cy="685800"/>
          </a:xfrm>
          <a:custGeom>
            <a:avLst/>
            <a:gdLst>
              <a:gd name="T0" fmla="*/ 38 w 38"/>
              <a:gd name="T1" fmla="*/ 0 h 432"/>
              <a:gd name="T2" fmla="*/ 38 w 38"/>
              <a:gd name="T3" fmla="*/ 354 h 432"/>
              <a:gd name="T4" fmla="*/ 0 w 38"/>
              <a:gd name="T5" fmla="*/ 432 h 432"/>
              <a:gd name="T6" fmla="*/ 0 w 38"/>
              <a:gd name="T7" fmla="*/ 80 h 432"/>
              <a:gd name="T8" fmla="*/ 38 w 38"/>
              <a:gd name="T9" fmla="*/ 0 h 432"/>
              <a:gd name="T10" fmla="*/ 0 60000 65536"/>
              <a:gd name="T11" fmla="*/ 0 60000 65536"/>
              <a:gd name="T12" fmla="*/ 0 60000 65536"/>
              <a:gd name="T13" fmla="*/ 0 60000 65536"/>
              <a:gd name="T14" fmla="*/ 0 60000 65536"/>
              <a:gd name="T15" fmla="*/ 0 w 38"/>
              <a:gd name="T16" fmla="*/ 0 h 432"/>
              <a:gd name="T17" fmla="*/ 38 w 38"/>
              <a:gd name="T18" fmla="*/ 432 h 432"/>
            </a:gdLst>
            <a:ahLst/>
            <a:cxnLst>
              <a:cxn ang="T10">
                <a:pos x="T0" y="T1"/>
              </a:cxn>
              <a:cxn ang="T11">
                <a:pos x="T2" y="T3"/>
              </a:cxn>
              <a:cxn ang="T12">
                <a:pos x="T4" y="T5"/>
              </a:cxn>
              <a:cxn ang="T13">
                <a:pos x="T6" y="T7"/>
              </a:cxn>
              <a:cxn ang="T14">
                <a:pos x="T8" y="T9"/>
              </a:cxn>
            </a:cxnLst>
            <a:rect l="T15" t="T16" r="T17" b="T18"/>
            <a:pathLst>
              <a:path w="38" h="432">
                <a:moveTo>
                  <a:pt x="38" y="0"/>
                </a:moveTo>
                <a:lnTo>
                  <a:pt x="38" y="354"/>
                </a:lnTo>
                <a:lnTo>
                  <a:pt x="0" y="432"/>
                </a:lnTo>
                <a:lnTo>
                  <a:pt x="0" y="80"/>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43" name="Freeform 25"/>
          <p:cNvSpPr>
            <a:spLocks/>
          </p:cNvSpPr>
          <p:nvPr/>
        </p:nvSpPr>
        <p:spPr bwMode="auto">
          <a:xfrm>
            <a:off x="2852738" y="1500188"/>
            <a:ext cx="58737" cy="719137"/>
          </a:xfrm>
          <a:custGeom>
            <a:avLst/>
            <a:gdLst>
              <a:gd name="T0" fmla="*/ 37 w 37"/>
              <a:gd name="T1" fmla="*/ 0 h 453"/>
              <a:gd name="T2" fmla="*/ 37 w 37"/>
              <a:gd name="T3" fmla="*/ 355 h 453"/>
              <a:gd name="T4" fmla="*/ 0 w 37"/>
              <a:gd name="T5" fmla="*/ 453 h 453"/>
              <a:gd name="T6" fmla="*/ 0 w 37"/>
              <a:gd name="T7" fmla="*/ 99 h 453"/>
              <a:gd name="T8" fmla="*/ 37 w 37"/>
              <a:gd name="T9" fmla="*/ 0 h 453"/>
              <a:gd name="T10" fmla="*/ 0 60000 65536"/>
              <a:gd name="T11" fmla="*/ 0 60000 65536"/>
              <a:gd name="T12" fmla="*/ 0 60000 65536"/>
              <a:gd name="T13" fmla="*/ 0 60000 65536"/>
              <a:gd name="T14" fmla="*/ 0 60000 65536"/>
              <a:gd name="T15" fmla="*/ 0 w 37"/>
              <a:gd name="T16" fmla="*/ 0 h 453"/>
              <a:gd name="T17" fmla="*/ 37 w 37"/>
              <a:gd name="T18" fmla="*/ 453 h 453"/>
            </a:gdLst>
            <a:ahLst/>
            <a:cxnLst>
              <a:cxn ang="T10">
                <a:pos x="T0" y="T1"/>
              </a:cxn>
              <a:cxn ang="T11">
                <a:pos x="T2" y="T3"/>
              </a:cxn>
              <a:cxn ang="T12">
                <a:pos x="T4" y="T5"/>
              </a:cxn>
              <a:cxn ang="T13">
                <a:pos x="T6" y="T7"/>
              </a:cxn>
              <a:cxn ang="T14">
                <a:pos x="T8" y="T9"/>
              </a:cxn>
            </a:cxnLst>
            <a:rect l="T15" t="T16" r="T17" b="T18"/>
            <a:pathLst>
              <a:path w="37" h="453">
                <a:moveTo>
                  <a:pt x="37" y="0"/>
                </a:moveTo>
                <a:lnTo>
                  <a:pt x="37" y="355"/>
                </a:lnTo>
                <a:lnTo>
                  <a:pt x="0" y="453"/>
                </a:lnTo>
                <a:lnTo>
                  <a:pt x="0" y="99"/>
                </a:lnTo>
                <a:lnTo>
                  <a:pt x="37"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44" name="Freeform 26"/>
          <p:cNvSpPr>
            <a:spLocks/>
          </p:cNvSpPr>
          <p:nvPr/>
        </p:nvSpPr>
        <p:spPr bwMode="auto">
          <a:xfrm>
            <a:off x="2911475" y="1500188"/>
            <a:ext cx="60325" cy="887412"/>
          </a:xfrm>
          <a:custGeom>
            <a:avLst/>
            <a:gdLst>
              <a:gd name="T0" fmla="*/ 38 w 38"/>
              <a:gd name="T1" fmla="*/ 203 h 559"/>
              <a:gd name="T2" fmla="*/ 38 w 38"/>
              <a:gd name="T3" fmla="*/ 559 h 559"/>
              <a:gd name="T4" fmla="*/ 0 w 38"/>
              <a:gd name="T5" fmla="*/ 355 h 559"/>
              <a:gd name="T6" fmla="*/ 0 w 38"/>
              <a:gd name="T7" fmla="*/ 0 h 559"/>
              <a:gd name="T8" fmla="*/ 38 w 38"/>
              <a:gd name="T9" fmla="*/ 203 h 559"/>
              <a:gd name="T10" fmla="*/ 0 60000 65536"/>
              <a:gd name="T11" fmla="*/ 0 60000 65536"/>
              <a:gd name="T12" fmla="*/ 0 60000 65536"/>
              <a:gd name="T13" fmla="*/ 0 60000 65536"/>
              <a:gd name="T14" fmla="*/ 0 60000 65536"/>
              <a:gd name="T15" fmla="*/ 0 w 38"/>
              <a:gd name="T16" fmla="*/ 0 h 559"/>
              <a:gd name="T17" fmla="*/ 38 w 38"/>
              <a:gd name="T18" fmla="*/ 559 h 559"/>
            </a:gdLst>
            <a:ahLst/>
            <a:cxnLst>
              <a:cxn ang="T10">
                <a:pos x="T0" y="T1"/>
              </a:cxn>
              <a:cxn ang="T11">
                <a:pos x="T2" y="T3"/>
              </a:cxn>
              <a:cxn ang="T12">
                <a:pos x="T4" y="T5"/>
              </a:cxn>
              <a:cxn ang="T13">
                <a:pos x="T6" y="T7"/>
              </a:cxn>
              <a:cxn ang="T14">
                <a:pos x="T8" y="T9"/>
              </a:cxn>
            </a:cxnLst>
            <a:rect l="T15" t="T16" r="T17" b="T18"/>
            <a:pathLst>
              <a:path w="38" h="559">
                <a:moveTo>
                  <a:pt x="38" y="203"/>
                </a:moveTo>
                <a:lnTo>
                  <a:pt x="38" y="559"/>
                </a:lnTo>
                <a:lnTo>
                  <a:pt x="0" y="355"/>
                </a:lnTo>
                <a:lnTo>
                  <a:pt x="0" y="0"/>
                </a:lnTo>
                <a:lnTo>
                  <a:pt x="38" y="203"/>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45" name="Freeform 27"/>
          <p:cNvSpPr>
            <a:spLocks/>
          </p:cNvSpPr>
          <p:nvPr/>
        </p:nvSpPr>
        <p:spPr bwMode="auto">
          <a:xfrm>
            <a:off x="2971800" y="1822450"/>
            <a:ext cx="61913" cy="676275"/>
          </a:xfrm>
          <a:custGeom>
            <a:avLst/>
            <a:gdLst>
              <a:gd name="T0" fmla="*/ 39 w 39"/>
              <a:gd name="T1" fmla="*/ 69 h 426"/>
              <a:gd name="T2" fmla="*/ 39 w 39"/>
              <a:gd name="T3" fmla="*/ 426 h 426"/>
              <a:gd name="T4" fmla="*/ 0 w 39"/>
              <a:gd name="T5" fmla="*/ 356 h 426"/>
              <a:gd name="T6" fmla="*/ 0 w 39"/>
              <a:gd name="T7" fmla="*/ 0 h 426"/>
              <a:gd name="T8" fmla="*/ 39 w 39"/>
              <a:gd name="T9" fmla="*/ 69 h 426"/>
              <a:gd name="T10" fmla="*/ 0 60000 65536"/>
              <a:gd name="T11" fmla="*/ 0 60000 65536"/>
              <a:gd name="T12" fmla="*/ 0 60000 65536"/>
              <a:gd name="T13" fmla="*/ 0 60000 65536"/>
              <a:gd name="T14" fmla="*/ 0 60000 65536"/>
              <a:gd name="T15" fmla="*/ 0 w 39"/>
              <a:gd name="T16" fmla="*/ 0 h 426"/>
              <a:gd name="T17" fmla="*/ 39 w 39"/>
              <a:gd name="T18" fmla="*/ 426 h 426"/>
            </a:gdLst>
            <a:ahLst/>
            <a:cxnLst>
              <a:cxn ang="T10">
                <a:pos x="T0" y="T1"/>
              </a:cxn>
              <a:cxn ang="T11">
                <a:pos x="T2" y="T3"/>
              </a:cxn>
              <a:cxn ang="T12">
                <a:pos x="T4" y="T5"/>
              </a:cxn>
              <a:cxn ang="T13">
                <a:pos x="T6" y="T7"/>
              </a:cxn>
              <a:cxn ang="T14">
                <a:pos x="T8" y="T9"/>
              </a:cxn>
            </a:cxnLst>
            <a:rect l="T15" t="T16" r="T17" b="T18"/>
            <a:pathLst>
              <a:path w="39" h="426">
                <a:moveTo>
                  <a:pt x="39" y="69"/>
                </a:moveTo>
                <a:lnTo>
                  <a:pt x="39" y="426"/>
                </a:lnTo>
                <a:lnTo>
                  <a:pt x="0" y="356"/>
                </a:lnTo>
                <a:lnTo>
                  <a:pt x="0" y="0"/>
                </a:lnTo>
                <a:lnTo>
                  <a:pt x="39" y="69"/>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46" name="Freeform 28"/>
          <p:cNvSpPr>
            <a:spLocks/>
          </p:cNvSpPr>
          <p:nvPr/>
        </p:nvSpPr>
        <p:spPr bwMode="auto">
          <a:xfrm>
            <a:off x="3033713" y="1271588"/>
            <a:ext cx="60325" cy="1227137"/>
          </a:xfrm>
          <a:custGeom>
            <a:avLst/>
            <a:gdLst>
              <a:gd name="T0" fmla="*/ 38 w 38"/>
              <a:gd name="T1" fmla="*/ 0 h 773"/>
              <a:gd name="T2" fmla="*/ 38 w 38"/>
              <a:gd name="T3" fmla="*/ 359 h 773"/>
              <a:gd name="T4" fmla="*/ 0 w 38"/>
              <a:gd name="T5" fmla="*/ 773 h 773"/>
              <a:gd name="T6" fmla="*/ 0 w 38"/>
              <a:gd name="T7" fmla="*/ 416 h 773"/>
              <a:gd name="T8" fmla="*/ 38 w 38"/>
              <a:gd name="T9" fmla="*/ 0 h 773"/>
              <a:gd name="T10" fmla="*/ 0 60000 65536"/>
              <a:gd name="T11" fmla="*/ 0 60000 65536"/>
              <a:gd name="T12" fmla="*/ 0 60000 65536"/>
              <a:gd name="T13" fmla="*/ 0 60000 65536"/>
              <a:gd name="T14" fmla="*/ 0 60000 65536"/>
              <a:gd name="T15" fmla="*/ 0 w 38"/>
              <a:gd name="T16" fmla="*/ 0 h 773"/>
              <a:gd name="T17" fmla="*/ 38 w 38"/>
              <a:gd name="T18" fmla="*/ 773 h 773"/>
            </a:gdLst>
            <a:ahLst/>
            <a:cxnLst>
              <a:cxn ang="T10">
                <a:pos x="T0" y="T1"/>
              </a:cxn>
              <a:cxn ang="T11">
                <a:pos x="T2" y="T3"/>
              </a:cxn>
              <a:cxn ang="T12">
                <a:pos x="T4" y="T5"/>
              </a:cxn>
              <a:cxn ang="T13">
                <a:pos x="T6" y="T7"/>
              </a:cxn>
              <a:cxn ang="T14">
                <a:pos x="T8" y="T9"/>
              </a:cxn>
            </a:cxnLst>
            <a:rect l="T15" t="T16" r="T17" b="T18"/>
            <a:pathLst>
              <a:path w="38" h="773">
                <a:moveTo>
                  <a:pt x="38" y="0"/>
                </a:moveTo>
                <a:lnTo>
                  <a:pt x="38" y="359"/>
                </a:lnTo>
                <a:lnTo>
                  <a:pt x="0" y="773"/>
                </a:lnTo>
                <a:lnTo>
                  <a:pt x="0" y="416"/>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47" name="Freeform 29"/>
          <p:cNvSpPr>
            <a:spLocks/>
          </p:cNvSpPr>
          <p:nvPr/>
        </p:nvSpPr>
        <p:spPr bwMode="auto">
          <a:xfrm>
            <a:off x="3094038" y="1271588"/>
            <a:ext cx="60325" cy="1039812"/>
          </a:xfrm>
          <a:custGeom>
            <a:avLst/>
            <a:gdLst>
              <a:gd name="T0" fmla="*/ 38 w 38"/>
              <a:gd name="T1" fmla="*/ 296 h 655"/>
              <a:gd name="T2" fmla="*/ 38 w 38"/>
              <a:gd name="T3" fmla="*/ 655 h 655"/>
              <a:gd name="T4" fmla="*/ 0 w 38"/>
              <a:gd name="T5" fmla="*/ 359 h 655"/>
              <a:gd name="T6" fmla="*/ 0 w 38"/>
              <a:gd name="T7" fmla="*/ 0 h 655"/>
              <a:gd name="T8" fmla="*/ 38 w 38"/>
              <a:gd name="T9" fmla="*/ 296 h 655"/>
              <a:gd name="T10" fmla="*/ 0 60000 65536"/>
              <a:gd name="T11" fmla="*/ 0 60000 65536"/>
              <a:gd name="T12" fmla="*/ 0 60000 65536"/>
              <a:gd name="T13" fmla="*/ 0 60000 65536"/>
              <a:gd name="T14" fmla="*/ 0 60000 65536"/>
              <a:gd name="T15" fmla="*/ 0 w 38"/>
              <a:gd name="T16" fmla="*/ 0 h 655"/>
              <a:gd name="T17" fmla="*/ 38 w 38"/>
              <a:gd name="T18" fmla="*/ 655 h 655"/>
            </a:gdLst>
            <a:ahLst/>
            <a:cxnLst>
              <a:cxn ang="T10">
                <a:pos x="T0" y="T1"/>
              </a:cxn>
              <a:cxn ang="T11">
                <a:pos x="T2" y="T3"/>
              </a:cxn>
              <a:cxn ang="T12">
                <a:pos x="T4" y="T5"/>
              </a:cxn>
              <a:cxn ang="T13">
                <a:pos x="T6" y="T7"/>
              </a:cxn>
              <a:cxn ang="T14">
                <a:pos x="T8" y="T9"/>
              </a:cxn>
            </a:cxnLst>
            <a:rect l="T15" t="T16" r="T17" b="T18"/>
            <a:pathLst>
              <a:path w="38" h="655">
                <a:moveTo>
                  <a:pt x="38" y="296"/>
                </a:moveTo>
                <a:lnTo>
                  <a:pt x="38" y="655"/>
                </a:lnTo>
                <a:lnTo>
                  <a:pt x="0" y="359"/>
                </a:lnTo>
                <a:lnTo>
                  <a:pt x="0" y="0"/>
                </a:lnTo>
                <a:lnTo>
                  <a:pt x="38" y="296"/>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48" name="Freeform 30"/>
          <p:cNvSpPr>
            <a:spLocks/>
          </p:cNvSpPr>
          <p:nvPr/>
        </p:nvSpPr>
        <p:spPr bwMode="auto">
          <a:xfrm>
            <a:off x="3154363" y="1741488"/>
            <a:ext cx="58737" cy="862012"/>
          </a:xfrm>
          <a:custGeom>
            <a:avLst/>
            <a:gdLst>
              <a:gd name="T0" fmla="*/ 37 w 37"/>
              <a:gd name="T1" fmla="*/ 183 h 543"/>
              <a:gd name="T2" fmla="*/ 37 w 37"/>
              <a:gd name="T3" fmla="*/ 543 h 543"/>
              <a:gd name="T4" fmla="*/ 0 w 37"/>
              <a:gd name="T5" fmla="*/ 359 h 543"/>
              <a:gd name="T6" fmla="*/ 0 w 37"/>
              <a:gd name="T7" fmla="*/ 0 h 543"/>
              <a:gd name="T8" fmla="*/ 37 w 37"/>
              <a:gd name="T9" fmla="*/ 183 h 543"/>
              <a:gd name="T10" fmla="*/ 0 60000 65536"/>
              <a:gd name="T11" fmla="*/ 0 60000 65536"/>
              <a:gd name="T12" fmla="*/ 0 60000 65536"/>
              <a:gd name="T13" fmla="*/ 0 60000 65536"/>
              <a:gd name="T14" fmla="*/ 0 60000 65536"/>
              <a:gd name="T15" fmla="*/ 0 w 37"/>
              <a:gd name="T16" fmla="*/ 0 h 543"/>
              <a:gd name="T17" fmla="*/ 37 w 37"/>
              <a:gd name="T18" fmla="*/ 543 h 543"/>
            </a:gdLst>
            <a:ahLst/>
            <a:cxnLst>
              <a:cxn ang="T10">
                <a:pos x="T0" y="T1"/>
              </a:cxn>
              <a:cxn ang="T11">
                <a:pos x="T2" y="T3"/>
              </a:cxn>
              <a:cxn ang="T12">
                <a:pos x="T4" y="T5"/>
              </a:cxn>
              <a:cxn ang="T13">
                <a:pos x="T6" y="T7"/>
              </a:cxn>
              <a:cxn ang="T14">
                <a:pos x="T8" y="T9"/>
              </a:cxn>
            </a:cxnLst>
            <a:rect l="T15" t="T16" r="T17" b="T18"/>
            <a:pathLst>
              <a:path w="37" h="543">
                <a:moveTo>
                  <a:pt x="37" y="183"/>
                </a:moveTo>
                <a:lnTo>
                  <a:pt x="37" y="543"/>
                </a:lnTo>
                <a:lnTo>
                  <a:pt x="0" y="359"/>
                </a:lnTo>
                <a:lnTo>
                  <a:pt x="0" y="0"/>
                </a:lnTo>
                <a:lnTo>
                  <a:pt x="37" y="183"/>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49" name="Freeform 31"/>
          <p:cNvSpPr>
            <a:spLocks/>
          </p:cNvSpPr>
          <p:nvPr/>
        </p:nvSpPr>
        <p:spPr bwMode="auto">
          <a:xfrm>
            <a:off x="3213100" y="1782763"/>
            <a:ext cx="60325" cy="820737"/>
          </a:xfrm>
          <a:custGeom>
            <a:avLst/>
            <a:gdLst>
              <a:gd name="T0" fmla="*/ 38 w 38"/>
              <a:gd name="T1" fmla="*/ 0 h 517"/>
              <a:gd name="T2" fmla="*/ 38 w 38"/>
              <a:gd name="T3" fmla="*/ 360 h 517"/>
              <a:gd name="T4" fmla="*/ 0 w 38"/>
              <a:gd name="T5" fmla="*/ 517 h 517"/>
              <a:gd name="T6" fmla="*/ 0 w 38"/>
              <a:gd name="T7" fmla="*/ 157 h 517"/>
              <a:gd name="T8" fmla="*/ 38 w 38"/>
              <a:gd name="T9" fmla="*/ 0 h 517"/>
              <a:gd name="T10" fmla="*/ 0 60000 65536"/>
              <a:gd name="T11" fmla="*/ 0 60000 65536"/>
              <a:gd name="T12" fmla="*/ 0 60000 65536"/>
              <a:gd name="T13" fmla="*/ 0 60000 65536"/>
              <a:gd name="T14" fmla="*/ 0 60000 65536"/>
              <a:gd name="T15" fmla="*/ 0 w 38"/>
              <a:gd name="T16" fmla="*/ 0 h 517"/>
              <a:gd name="T17" fmla="*/ 38 w 38"/>
              <a:gd name="T18" fmla="*/ 517 h 517"/>
            </a:gdLst>
            <a:ahLst/>
            <a:cxnLst>
              <a:cxn ang="T10">
                <a:pos x="T0" y="T1"/>
              </a:cxn>
              <a:cxn ang="T11">
                <a:pos x="T2" y="T3"/>
              </a:cxn>
              <a:cxn ang="T12">
                <a:pos x="T4" y="T5"/>
              </a:cxn>
              <a:cxn ang="T13">
                <a:pos x="T6" y="T7"/>
              </a:cxn>
              <a:cxn ang="T14">
                <a:pos x="T8" y="T9"/>
              </a:cxn>
            </a:cxnLst>
            <a:rect l="T15" t="T16" r="T17" b="T18"/>
            <a:pathLst>
              <a:path w="38" h="517">
                <a:moveTo>
                  <a:pt x="38" y="0"/>
                </a:moveTo>
                <a:lnTo>
                  <a:pt x="38" y="360"/>
                </a:lnTo>
                <a:lnTo>
                  <a:pt x="0" y="517"/>
                </a:lnTo>
                <a:lnTo>
                  <a:pt x="0" y="157"/>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50" name="Freeform 32"/>
          <p:cNvSpPr>
            <a:spLocks/>
          </p:cNvSpPr>
          <p:nvPr/>
        </p:nvSpPr>
        <p:spPr bwMode="auto">
          <a:xfrm>
            <a:off x="3273425" y="1782763"/>
            <a:ext cx="58738" cy="766762"/>
          </a:xfrm>
          <a:custGeom>
            <a:avLst/>
            <a:gdLst>
              <a:gd name="T0" fmla="*/ 37 w 37"/>
              <a:gd name="T1" fmla="*/ 121 h 483"/>
              <a:gd name="T2" fmla="*/ 37 w 37"/>
              <a:gd name="T3" fmla="*/ 483 h 483"/>
              <a:gd name="T4" fmla="*/ 0 w 37"/>
              <a:gd name="T5" fmla="*/ 360 h 483"/>
              <a:gd name="T6" fmla="*/ 0 w 37"/>
              <a:gd name="T7" fmla="*/ 0 h 483"/>
              <a:gd name="T8" fmla="*/ 37 w 37"/>
              <a:gd name="T9" fmla="*/ 121 h 483"/>
              <a:gd name="T10" fmla="*/ 0 60000 65536"/>
              <a:gd name="T11" fmla="*/ 0 60000 65536"/>
              <a:gd name="T12" fmla="*/ 0 60000 65536"/>
              <a:gd name="T13" fmla="*/ 0 60000 65536"/>
              <a:gd name="T14" fmla="*/ 0 60000 65536"/>
              <a:gd name="T15" fmla="*/ 0 w 37"/>
              <a:gd name="T16" fmla="*/ 0 h 483"/>
              <a:gd name="T17" fmla="*/ 37 w 37"/>
              <a:gd name="T18" fmla="*/ 483 h 483"/>
            </a:gdLst>
            <a:ahLst/>
            <a:cxnLst>
              <a:cxn ang="T10">
                <a:pos x="T0" y="T1"/>
              </a:cxn>
              <a:cxn ang="T11">
                <a:pos x="T2" y="T3"/>
              </a:cxn>
              <a:cxn ang="T12">
                <a:pos x="T4" y="T5"/>
              </a:cxn>
              <a:cxn ang="T13">
                <a:pos x="T6" y="T7"/>
              </a:cxn>
              <a:cxn ang="T14">
                <a:pos x="T8" y="T9"/>
              </a:cxn>
            </a:cxnLst>
            <a:rect l="T15" t="T16" r="T17" b="T18"/>
            <a:pathLst>
              <a:path w="37" h="483">
                <a:moveTo>
                  <a:pt x="37" y="121"/>
                </a:moveTo>
                <a:lnTo>
                  <a:pt x="37" y="483"/>
                </a:lnTo>
                <a:lnTo>
                  <a:pt x="0" y="360"/>
                </a:lnTo>
                <a:lnTo>
                  <a:pt x="0" y="0"/>
                </a:lnTo>
                <a:lnTo>
                  <a:pt x="37" y="121"/>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51" name="Freeform 33"/>
          <p:cNvSpPr>
            <a:spLocks/>
          </p:cNvSpPr>
          <p:nvPr/>
        </p:nvSpPr>
        <p:spPr bwMode="auto">
          <a:xfrm>
            <a:off x="3332163" y="1235075"/>
            <a:ext cx="63500" cy="1314450"/>
          </a:xfrm>
          <a:custGeom>
            <a:avLst/>
            <a:gdLst>
              <a:gd name="T0" fmla="*/ 40 w 40"/>
              <a:gd name="T1" fmla="*/ 0 h 828"/>
              <a:gd name="T2" fmla="*/ 40 w 40"/>
              <a:gd name="T3" fmla="*/ 363 h 828"/>
              <a:gd name="T4" fmla="*/ 0 w 40"/>
              <a:gd name="T5" fmla="*/ 828 h 828"/>
              <a:gd name="T6" fmla="*/ 0 w 40"/>
              <a:gd name="T7" fmla="*/ 466 h 828"/>
              <a:gd name="T8" fmla="*/ 40 w 40"/>
              <a:gd name="T9" fmla="*/ 0 h 828"/>
              <a:gd name="T10" fmla="*/ 0 60000 65536"/>
              <a:gd name="T11" fmla="*/ 0 60000 65536"/>
              <a:gd name="T12" fmla="*/ 0 60000 65536"/>
              <a:gd name="T13" fmla="*/ 0 60000 65536"/>
              <a:gd name="T14" fmla="*/ 0 60000 65536"/>
              <a:gd name="T15" fmla="*/ 0 w 40"/>
              <a:gd name="T16" fmla="*/ 0 h 828"/>
              <a:gd name="T17" fmla="*/ 40 w 40"/>
              <a:gd name="T18" fmla="*/ 828 h 828"/>
            </a:gdLst>
            <a:ahLst/>
            <a:cxnLst>
              <a:cxn ang="T10">
                <a:pos x="T0" y="T1"/>
              </a:cxn>
              <a:cxn ang="T11">
                <a:pos x="T2" y="T3"/>
              </a:cxn>
              <a:cxn ang="T12">
                <a:pos x="T4" y="T5"/>
              </a:cxn>
              <a:cxn ang="T13">
                <a:pos x="T6" y="T7"/>
              </a:cxn>
              <a:cxn ang="T14">
                <a:pos x="T8" y="T9"/>
              </a:cxn>
            </a:cxnLst>
            <a:rect l="T15" t="T16" r="T17" b="T18"/>
            <a:pathLst>
              <a:path w="40" h="828">
                <a:moveTo>
                  <a:pt x="40" y="0"/>
                </a:moveTo>
                <a:lnTo>
                  <a:pt x="40" y="363"/>
                </a:lnTo>
                <a:lnTo>
                  <a:pt x="0" y="828"/>
                </a:lnTo>
                <a:lnTo>
                  <a:pt x="0" y="466"/>
                </a:lnTo>
                <a:lnTo>
                  <a:pt x="40"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52" name="Freeform 34"/>
          <p:cNvSpPr>
            <a:spLocks/>
          </p:cNvSpPr>
          <p:nvPr/>
        </p:nvSpPr>
        <p:spPr bwMode="auto">
          <a:xfrm>
            <a:off x="3395663" y="1235075"/>
            <a:ext cx="58737" cy="1087438"/>
          </a:xfrm>
          <a:custGeom>
            <a:avLst/>
            <a:gdLst>
              <a:gd name="T0" fmla="*/ 37 w 37"/>
              <a:gd name="T1" fmla="*/ 321 h 685"/>
              <a:gd name="T2" fmla="*/ 37 w 37"/>
              <a:gd name="T3" fmla="*/ 685 h 685"/>
              <a:gd name="T4" fmla="*/ 0 w 37"/>
              <a:gd name="T5" fmla="*/ 363 h 685"/>
              <a:gd name="T6" fmla="*/ 0 w 37"/>
              <a:gd name="T7" fmla="*/ 0 h 685"/>
              <a:gd name="T8" fmla="*/ 37 w 37"/>
              <a:gd name="T9" fmla="*/ 321 h 685"/>
              <a:gd name="T10" fmla="*/ 0 60000 65536"/>
              <a:gd name="T11" fmla="*/ 0 60000 65536"/>
              <a:gd name="T12" fmla="*/ 0 60000 65536"/>
              <a:gd name="T13" fmla="*/ 0 60000 65536"/>
              <a:gd name="T14" fmla="*/ 0 60000 65536"/>
              <a:gd name="T15" fmla="*/ 0 w 37"/>
              <a:gd name="T16" fmla="*/ 0 h 685"/>
              <a:gd name="T17" fmla="*/ 37 w 37"/>
              <a:gd name="T18" fmla="*/ 685 h 685"/>
            </a:gdLst>
            <a:ahLst/>
            <a:cxnLst>
              <a:cxn ang="T10">
                <a:pos x="T0" y="T1"/>
              </a:cxn>
              <a:cxn ang="T11">
                <a:pos x="T2" y="T3"/>
              </a:cxn>
              <a:cxn ang="T12">
                <a:pos x="T4" y="T5"/>
              </a:cxn>
              <a:cxn ang="T13">
                <a:pos x="T6" y="T7"/>
              </a:cxn>
              <a:cxn ang="T14">
                <a:pos x="T8" y="T9"/>
              </a:cxn>
            </a:cxnLst>
            <a:rect l="T15" t="T16" r="T17" b="T18"/>
            <a:pathLst>
              <a:path w="37" h="685">
                <a:moveTo>
                  <a:pt x="37" y="321"/>
                </a:moveTo>
                <a:lnTo>
                  <a:pt x="37" y="685"/>
                </a:lnTo>
                <a:lnTo>
                  <a:pt x="0" y="363"/>
                </a:lnTo>
                <a:lnTo>
                  <a:pt x="0" y="0"/>
                </a:lnTo>
                <a:lnTo>
                  <a:pt x="37" y="321"/>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53" name="Freeform 35"/>
          <p:cNvSpPr>
            <a:spLocks/>
          </p:cNvSpPr>
          <p:nvPr/>
        </p:nvSpPr>
        <p:spPr bwMode="auto">
          <a:xfrm>
            <a:off x="3454400" y="1625600"/>
            <a:ext cx="60325" cy="696913"/>
          </a:xfrm>
          <a:custGeom>
            <a:avLst/>
            <a:gdLst>
              <a:gd name="T0" fmla="*/ 38 w 38"/>
              <a:gd name="T1" fmla="*/ 0 h 439"/>
              <a:gd name="T2" fmla="*/ 38 w 38"/>
              <a:gd name="T3" fmla="*/ 365 h 439"/>
              <a:gd name="T4" fmla="*/ 0 w 38"/>
              <a:gd name="T5" fmla="*/ 439 h 439"/>
              <a:gd name="T6" fmla="*/ 0 w 38"/>
              <a:gd name="T7" fmla="*/ 75 h 439"/>
              <a:gd name="T8" fmla="*/ 38 w 38"/>
              <a:gd name="T9" fmla="*/ 0 h 439"/>
              <a:gd name="T10" fmla="*/ 0 60000 65536"/>
              <a:gd name="T11" fmla="*/ 0 60000 65536"/>
              <a:gd name="T12" fmla="*/ 0 60000 65536"/>
              <a:gd name="T13" fmla="*/ 0 60000 65536"/>
              <a:gd name="T14" fmla="*/ 0 60000 65536"/>
              <a:gd name="T15" fmla="*/ 0 w 38"/>
              <a:gd name="T16" fmla="*/ 0 h 439"/>
              <a:gd name="T17" fmla="*/ 38 w 38"/>
              <a:gd name="T18" fmla="*/ 439 h 439"/>
            </a:gdLst>
            <a:ahLst/>
            <a:cxnLst>
              <a:cxn ang="T10">
                <a:pos x="T0" y="T1"/>
              </a:cxn>
              <a:cxn ang="T11">
                <a:pos x="T2" y="T3"/>
              </a:cxn>
              <a:cxn ang="T12">
                <a:pos x="T4" y="T5"/>
              </a:cxn>
              <a:cxn ang="T13">
                <a:pos x="T6" y="T7"/>
              </a:cxn>
              <a:cxn ang="T14">
                <a:pos x="T8" y="T9"/>
              </a:cxn>
            </a:cxnLst>
            <a:rect l="T15" t="T16" r="T17" b="T18"/>
            <a:pathLst>
              <a:path w="38" h="439">
                <a:moveTo>
                  <a:pt x="38" y="0"/>
                </a:moveTo>
                <a:lnTo>
                  <a:pt x="38" y="365"/>
                </a:lnTo>
                <a:lnTo>
                  <a:pt x="0" y="439"/>
                </a:lnTo>
                <a:lnTo>
                  <a:pt x="0" y="75"/>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54" name="Freeform 36"/>
          <p:cNvSpPr>
            <a:spLocks/>
          </p:cNvSpPr>
          <p:nvPr/>
        </p:nvSpPr>
        <p:spPr bwMode="auto">
          <a:xfrm>
            <a:off x="3514725" y="1538288"/>
            <a:ext cx="60325" cy="666750"/>
          </a:xfrm>
          <a:custGeom>
            <a:avLst/>
            <a:gdLst>
              <a:gd name="T0" fmla="*/ 38 w 38"/>
              <a:gd name="T1" fmla="*/ 0 h 420"/>
              <a:gd name="T2" fmla="*/ 38 w 38"/>
              <a:gd name="T3" fmla="*/ 366 h 420"/>
              <a:gd name="T4" fmla="*/ 0 w 38"/>
              <a:gd name="T5" fmla="*/ 420 h 420"/>
              <a:gd name="T6" fmla="*/ 0 w 38"/>
              <a:gd name="T7" fmla="*/ 55 h 420"/>
              <a:gd name="T8" fmla="*/ 38 w 38"/>
              <a:gd name="T9" fmla="*/ 0 h 420"/>
              <a:gd name="T10" fmla="*/ 0 60000 65536"/>
              <a:gd name="T11" fmla="*/ 0 60000 65536"/>
              <a:gd name="T12" fmla="*/ 0 60000 65536"/>
              <a:gd name="T13" fmla="*/ 0 60000 65536"/>
              <a:gd name="T14" fmla="*/ 0 60000 65536"/>
              <a:gd name="T15" fmla="*/ 0 w 38"/>
              <a:gd name="T16" fmla="*/ 0 h 420"/>
              <a:gd name="T17" fmla="*/ 38 w 38"/>
              <a:gd name="T18" fmla="*/ 420 h 420"/>
            </a:gdLst>
            <a:ahLst/>
            <a:cxnLst>
              <a:cxn ang="T10">
                <a:pos x="T0" y="T1"/>
              </a:cxn>
              <a:cxn ang="T11">
                <a:pos x="T2" y="T3"/>
              </a:cxn>
              <a:cxn ang="T12">
                <a:pos x="T4" y="T5"/>
              </a:cxn>
              <a:cxn ang="T13">
                <a:pos x="T6" y="T7"/>
              </a:cxn>
              <a:cxn ang="T14">
                <a:pos x="T8" y="T9"/>
              </a:cxn>
            </a:cxnLst>
            <a:rect l="T15" t="T16" r="T17" b="T18"/>
            <a:pathLst>
              <a:path w="38" h="420">
                <a:moveTo>
                  <a:pt x="38" y="0"/>
                </a:moveTo>
                <a:lnTo>
                  <a:pt x="38" y="366"/>
                </a:lnTo>
                <a:lnTo>
                  <a:pt x="0" y="420"/>
                </a:lnTo>
                <a:lnTo>
                  <a:pt x="0" y="55"/>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55" name="Freeform 37"/>
          <p:cNvSpPr>
            <a:spLocks/>
          </p:cNvSpPr>
          <p:nvPr/>
        </p:nvSpPr>
        <p:spPr bwMode="auto">
          <a:xfrm>
            <a:off x="3575050" y="1538288"/>
            <a:ext cx="58738" cy="965200"/>
          </a:xfrm>
          <a:custGeom>
            <a:avLst/>
            <a:gdLst>
              <a:gd name="T0" fmla="*/ 37 w 37"/>
              <a:gd name="T1" fmla="*/ 244 h 608"/>
              <a:gd name="T2" fmla="*/ 37 w 37"/>
              <a:gd name="T3" fmla="*/ 608 h 608"/>
              <a:gd name="T4" fmla="*/ 0 w 37"/>
              <a:gd name="T5" fmla="*/ 366 h 608"/>
              <a:gd name="T6" fmla="*/ 0 w 37"/>
              <a:gd name="T7" fmla="*/ 0 h 608"/>
              <a:gd name="T8" fmla="*/ 37 w 37"/>
              <a:gd name="T9" fmla="*/ 244 h 608"/>
              <a:gd name="T10" fmla="*/ 0 60000 65536"/>
              <a:gd name="T11" fmla="*/ 0 60000 65536"/>
              <a:gd name="T12" fmla="*/ 0 60000 65536"/>
              <a:gd name="T13" fmla="*/ 0 60000 65536"/>
              <a:gd name="T14" fmla="*/ 0 60000 65536"/>
              <a:gd name="T15" fmla="*/ 0 w 37"/>
              <a:gd name="T16" fmla="*/ 0 h 608"/>
              <a:gd name="T17" fmla="*/ 37 w 37"/>
              <a:gd name="T18" fmla="*/ 608 h 608"/>
            </a:gdLst>
            <a:ahLst/>
            <a:cxnLst>
              <a:cxn ang="T10">
                <a:pos x="T0" y="T1"/>
              </a:cxn>
              <a:cxn ang="T11">
                <a:pos x="T2" y="T3"/>
              </a:cxn>
              <a:cxn ang="T12">
                <a:pos x="T4" y="T5"/>
              </a:cxn>
              <a:cxn ang="T13">
                <a:pos x="T6" y="T7"/>
              </a:cxn>
              <a:cxn ang="T14">
                <a:pos x="T8" y="T9"/>
              </a:cxn>
            </a:cxnLst>
            <a:rect l="T15" t="T16" r="T17" b="T18"/>
            <a:pathLst>
              <a:path w="37" h="608">
                <a:moveTo>
                  <a:pt x="37" y="244"/>
                </a:moveTo>
                <a:lnTo>
                  <a:pt x="37" y="608"/>
                </a:lnTo>
                <a:lnTo>
                  <a:pt x="0" y="366"/>
                </a:lnTo>
                <a:lnTo>
                  <a:pt x="0" y="0"/>
                </a:lnTo>
                <a:lnTo>
                  <a:pt x="37" y="244"/>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56" name="Freeform 38"/>
          <p:cNvSpPr>
            <a:spLocks/>
          </p:cNvSpPr>
          <p:nvPr/>
        </p:nvSpPr>
        <p:spPr bwMode="auto">
          <a:xfrm>
            <a:off x="3633788" y="1895475"/>
            <a:ext cx="60325" cy="608013"/>
          </a:xfrm>
          <a:custGeom>
            <a:avLst/>
            <a:gdLst>
              <a:gd name="T0" fmla="*/ 38 w 38"/>
              <a:gd name="T1" fmla="*/ 0 h 383"/>
              <a:gd name="T2" fmla="*/ 38 w 38"/>
              <a:gd name="T3" fmla="*/ 364 h 383"/>
              <a:gd name="T4" fmla="*/ 0 w 38"/>
              <a:gd name="T5" fmla="*/ 383 h 383"/>
              <a:gd name="T6" fmla="*/ 0 w 38"/>
              <a:gd name="T7" fmla="*/ 19 h 383"/>
              <a:gd name="T8" fmla="*/ 38 w 38"/>
              <a:gd name="T9" fmla="*/ 0 h 383"/>
              <a:gd name="T10" fmla="*/ 0 60000 65536"/>
              <a:gd name="T11" fmla="*/ 0 60000 65536"/>
              <a:gd name="T12" fmla="*/ 0 60000 65536"/>
              <a:gd name="T13" fmla="*/ 0 60000 65536"/>
              <a:gd name="T14" fmla="*/ 0 60000 65536"/>
              <a:gd name="T15" fmla="*/ 0 w 38"/>
              <a:gd name="T16" fmla="*/ 0 h 383"/>
              <a:gd name="T17" fmla="*/ 38 w 38"/>
              <a:gd name="T18" fmla="*/ 383 h 383"/>
            </a:gdLst>
            <a:ahLst/>
            <a:cxnLst>
              <a:cxn ang="T10">
                <a:pos x="T0" y="T1"/>
              </a:cxn>
              <a:cxn ang="T11">
                <a:pos x="T2" y="T3"/>
              </a:cxn>
              <a:cxn ang="T12">
                <a:pos x="T4" y="T5"/>
              </a:cxn>
              <a:cxn ang="T13">
                <a:pos x="T6" y="T7"/>
              </a:cxn>
              <a:cxn ang="T14">
                <a:pos x="T8" y="T9"/>
              </a:cxn>
            </a:cxnLst>
            <a:rect l="T15" t="T16" r="T17" b="T18"/>
            <a:pathLst>
              <a:path w="38" h="383">
                <a:moveTo>
                  <a:pt x="38" y="0"/>
                </a:moveTo>
                <a:lnTo>
                  <a:pt x="38" y="364"/>
                </a:lnTo>
                <a:lnTo>
                  <a:pt x="0" y="383"/>
                </a:lnTo>
                <a:lnTo>
                  <a:pt x="0" y="19"/>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57" name="Freeform 39"/>
          <p:cNvSpPr>
            <a:spLocks/>
          </p:cNvSpPr>
          <p:nvPr/>
        </p:nvSpPr>
        <p:spPr bwMode="auto">
          <a:xfrm>
            <a:off x="3694113" y="1343025"/>
            <a:ext cx="61912" cy="1130300"/>
          </a:xfrm>
          <a:custGeom>
            <a:avLst/>
            <a:gdLst>
              <a:gd name="T0" fmla="*/ 39 w 39"/>
              <a:gd name="T1" fmla="*/ 0 h 712"/>
              <a:gd name="T2" fmla="*/ 39 w 39"/>
              <a:gd name="T3" fmla="*/ 364 h 712"/>
              <a:gd name="T4" fmla="*/ 0 w 39"/>
              <a:gd name="T5" fmla="*/ 712 h 712"/>
              <a:gd name="T6" fmla="*/ 0 w 39"/>
              <a:gd name="T7" fmla="*/ 348 h 712"/>
              <a:gd name="T8" fmla="*/ 39 w 39"/>
              <a:gd name="T9" fmla="*/ 0 h 712"/>
              <a:gd name="T10" fmla="*/ 0 60000 65536"/>
              <a:gd name="T11" fmla="*/ 0 60000 65536"/>
              <a:gd name="T12" fmla="*/ 0 60000 65536"/>
              <a:gd name="T13" fmla="*/ 0 60000 65536"/>
              <a:gd name="T14" fmla="*/ 0 60000 65536"/>
              <a:gd name="T15" fmla="*/ 0 w 39"/>
              <a:gd name="T16" fmla="*/ 0 h 712"/>
              <a:gd name="T17" fmla="*/ 39 w 39"/>
              <a:gd name="T18" fmla="*/ 712 h 712"/>
            </a:gdLst>
            <a:ahLst/>
            <a:cxnLst>
              <a:cxn ang="T10">
                <a:pos x="T0" y="T1"/>
              </a:cxn>
              <a:cxn ang="T11">
                <a:pos x="T2" y="T3"/>
              </a:cxn>
              <a:cxn ang="T12">
                <a:pos x="T4" y="T5"/>
              </a:cxn>
              <a:cxn ang="T13">
                <a:pos x="T6" y="T7"/>
              </a:cxn>
              <a:cxn ang="T14">
                <a:pos x="T8" y="T9"/>
              </a:cxn>
            </a:cxnLst>
            <a:rect l="T15" t="T16" r="T17" b="T18"/>
            <a:pathLst>
              <a:path w="39" h="712">
                <a:moveTo>
                  <a:pt x="39" y="0"/>
                </a:moveTo>
                <a:lnTo>
                  <a:pt x="39" y="364"/>
                </a:lnTo>
                <a:lnTo>
                  <a:pt x="0" y="712"/>
                </a:lnTo>
                <a:lnTo>
                  <a:pt x="0" y="348"/>
                </a:lnTo>
                <a:lnTo>
                  <a:pt x="39"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58" name="Freeform 40"/>
          <p:cNvSpPr>
            <a:spLocks/>
          </p:cNvSpPr>
          <p:nvPr/>
        </p:nvSpPr>
        <p:spPr bwMode="auto">
          <a:xfrm>
            <a:off x="3756025" y="1343025"/>
            <a:ext cx="60325" cy="1101725"/>
          </a:xfrm>
          <a:custGeom>
            <a:avLst/>
            <a:gdLst>
              <a:gd name="T0" fmla="*/ 38 w 38"/>
              <a:gd name="T1" fmla="*/ 330 h 694"/>
              <a:gd name="T2" fmla="*/ 38 w 38"/>
              <a:gd name="T3" fmla="*/ 694 h 694"/>
              <a:gd name="T4" fmla="*/ 0 w 38"/>
              <a:gd name="T5" fmla="*/ 364 h 694"/>
              <a:gd name="T6" fmla="*/ 0 w 38"/>
              <a:gd name="T7" fmla="*/ 0 h 694"/>
              <a:gd name="T8" fmla="*/ 38 w 38"/>
              <a:gd name="T9" fmla="*/ 330 h 694"/>
              <a:gd name="T10" fmla="*/ 0 60000 65536"/>
              <a:gd name="T11" fmla="*/ 0 60000 65536"/>
              <a:gd name="T12" fmla="*/ 0 60000 65536"/>
              <a:gd name="T13" fmla="*/ 0 60000 65536"/>
              <a:gd name="T14" fmla="*/ 0 60000 65536"/>
              <a:gd name="T15" fmla="*/ 0 w 38"/>
              <a:gd name="T16" fmla="*/ 0 h 694"/>
              <a:gd name="T17" fmla="*/ 38 w 38"/>
              <a:gd name="T18" fmla="*/ 694 h 694"/>
            </a:gdLst>
            <a:ahLst/>
            <a:cxnLst>
              <a:cxn ang="T10">
                <a:pos x="T0" y="T1"/>
              </a:cxn>
              <a:cxn ang="T11">
                <a:pos x="T2" y="T3"/>
              </a:cxn>
              <a:cxn ang="T12">
                <a:pos x="T4" y="T5"/>
              </a:cxn>
              <a:cxn ang="T13">
                <a:pos x="T6" y="T7"/>
              </a:cxn>
              <a:cxn ang="T14">
                <a:pos x="T8" y="T9"/>
              </a:cxn>
            </a:cxnLst>
            <a:rect l="T15" t="T16" r="T17" b="T18"/>
            <a:pathLst>
              <a:path w="38" h="694">
                <a:moveTo>
                  <a:pt x="38" y="330"/>
                </a:moveTo>
                <a:lnTo>
                  <a:pt x="38" y="694"/>
                </a:lnTo>
                <a:lnTo>
                  <a:pt x="0" y="364"/>
                </a:lnTo>
                <a:lnTo>
                  <a:pt x="0" y="0"/>
                </a:lnTo>
                <a:lnTo>
                  <a:pt x="38" y="33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59" name="Freeform 41"/>
          <p:cNvSpPr>
            <a:spLocks/>
          </p:cNvSpPr>
          <p:nvPr/>
        </p:nvSpPr>
        <p:spPr bwMode="auto">
          <a:xfrm>
            <a:off x="3816350" y="1589088"/>
            <a:ext cx="58738" cy="855662"/>
          </a:xfrm>
          <a:custGeom>
            <a:avLst/>
            <a:gdLst>
              <a:gd name="T0" fmla="*/ 37 w 37"/>
              <a:gd name="T1" fmla="*/ 0 h 539"/>
              <a:gd name="T2" fmla="*/ 37 w 37"/>
              <a:gd name="T3" fmla="*/ 366 h 539"/>
              <a:gd name="T4" fmla="*/ 0 w 37"/>
              <a:gd name="T5" fmla="*/ 539 h 539"/>
              <a:gd name="T6" fmla="*/ 0 w 37"/>
              <a:gd name="T7" fmla="*/ 175 h 539"/>
              <a:gd name="T8" fmla="*/ 37 w 37"/>
              <a:gd name="T9" fmla="*/ 0 h 539"/>
              <a:gd name="T10" fmla="*/ 0 60000 65536"/>
              <a:gd name="T11" fmla="*/ 0 60000 65536"/>
              <a:gd name="T12" fmla="*/ 0 60000 65536"/>
              <a:gd name="T13" fmla="*/ 0 60000 65536"/>
              <a:gd name="T14" fmla="*/ 0 60000 65536"/>
              <a:gd name="T15" fmla="*/ 0 w 37"/>
              <a:gd name="T16" fmla="*/ 0 h 539"/>
              <a:gd name="T17" fmla="*/ 37 w 37"/>
              <a:gd name="T18" fmla="*/ 539 h 539"/>
            </a:gdLst>
            <a:ahLst/>
            <a:cxnLst>
              <a:cxn ang="T10">
                <a:pos x="T0" y="T1"/>
              </a:cxn>
              <a:cxn ang="T11">
                <a:pos x="T2" y="T3"/>
              </a:cxn>
              <a:cxn ang="T12">
                <a:pos x="T4" y="T5"/>
              </a:cxn>
              <a:cxn ang="T13">
                <a:pos x="T6" y="T7"/>
              </a:cxn>
              <a:cxn ang="T14">
                <a:pos x="T8" y="T9"/>
              </a:cxn>
            </a:cxnLst>
            <a:rect l="T15" t="T16" r="T17" b="T18"/>
            <a:pathLst>
              <a:path w="37" h="539">
                <a:moveTo>
                  <a:pt x="37" y="0"/>
                </a:moveTo>
                <a:lnTo>
                  <a:pt x="37" y="366"/>
                </a:lnTo>
                <a:lnTo>
                  <a:pt x="0" y="539"/>
                </a:lnTo>
                <a:lnTo>
                  <a:pt x="0" y="175"/>
                </a:lnTo>
                <a:lnTo>
                  <a:pt x="37"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60" name="Freeform 42"/>
          <p:cNvSpPr>
            <a:spLocks/>
          </p:cNvSpPr>
          <p:nvPr/>
        </p:nvSpPr>
        <p:spPr bwMode="auto">
          <a:xfrm>
            <a:off x="3875088" y="1589088"/>
            <a:ext cx="60325" cy="1096962"/>
          </a:xfrm>
          <a:custGeom>
            <a:avLst/>
            <a:gdLst>
              <a:gd name="T0" fmla="*/ 38 w 38"/>
              <a:gd name="T1" fmla="*/ 323 h 691"/>
              <a:gd name="T2" fmla="*/ 38 w 38"/>
              <a:gd name="T3" fmla="*/ 691 h 691"/>
              <a:gd name="T4" fmla="*/ 0 w 38"/>
              <a:gd name="T5" fmla="*/ 366 h 691"/>
              <a:gd name="T6" fmla="*/ 0 w 38"/>
              <a:gd name="T7" fmla="*/ 0 h 691"/>
              <a:gd name="T8" fmla="*/ 38 w 38"/>
              <a:gd name="T9" fmla="*/ 323 h 691"/>
              <a:gd name="T10" fmla="*/ 0 60000 65536"/>
              <a:gd name="T11" fmla="*/ 0 60000 65536"/>
              <a:gd name="T12" fmla="*/ 0 60000 65536"/>
              <a:gd name="T13" fmla="*/ 0 60000 65536"/>
              <a:gd name="T14" fmla="*/ 0 60000 65536"/>
              <a:gd name="T15" fmla="*/ 0 w 38"/>
              <a:gd name="T16" fmla="*/ 0 h 691"/>
              <a:gd name="T17" fmla="*/ 38 w 38"/>
              <a:gd name="T18" fmla="*/ 691 h 691"/>
            </a:gdLst>
            <a:ahLst/>
            <a:cxnLst>
              <a:cxn ang="T10">
                <a:pos x="T0" y="T1"/>
              </a:cxn>
              <a:cxn ang="T11">
                <a:pos x="T2" y="T3"/>
              </a:cxn>
              <a:cxn ang="T12">
                <a:pos x="T4" y="T5"/>
              </a:cxn>
              <a:cxn ang="T13">
                <a:pos x="T6" y="T7"/>
              </a:cxn>
              <a:cxn ang="T14">
                <a:pos x="T8" y="T9"/>
              </a:cxn>
            </a:cxnLst>
            <a:rect l="T15" t="T16" r="T17" b="T18"/>
            <a:pathLst>
              <a:path w="38" h="691">
                <a:moveTo>
                  <a:pt x="38" y="323"/>
                </a:moveTo>
                <a:lnTo>
                  <a:pt x="38" y="691"/>
                </a:lnTo>
                <a:lnTo>
                  <a:pt x="0" y="366"/>
                </a:lnTo>
                <a:lnTo>
                  <a:pt x="0" y="0"/>
                </a:lnTo>
                <a:lnTo>
                  <a:pt x="38" y="323"/>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61" name="Freeform 43"/>
          <p:cNvSpPr>
            <a:spLocks/>
          </p:cNvSpPr>
          <p:nvPr/>
        </p:nvSpPr>
        <p:spPr bwMode="auto">
          <a:xfrm>
            <a:off x="3935413" y="1079500"/>
            <a:ext cx="60325" cy="1606550"/>
          </a:xfrm>
          <a:custGeom>
            <a:avLst/>
            <a:gdLst>
              <a:gd name="T0" fmla="*/ 38 w 38"/>
              <a:gd name="T1" fmla="*/ 0 h 1012"/>
              <a:gd name="T2" fmla="*/ 38 w 38"/>
              <a:gd name="T3" fmla="*/ 369 h 1012"/>
              <a:gd name="T4" fmla="*/ 0 w 38"/>
              <a:gd name="T5" fmla="*/ 1012 h 1012"/>
              <a:gd name="T6" fmla="*/ 0 w 38"/>
              <a:gd name="T7" fmla="*/ 644 h 1012"/>
              <a:gd name="T8" fmla="*/ 38 w 38"/>
              <a:gd name="T9" fmla="*/ 0 h 1012"/>
              <a:gd name="T10" fmla="*/ 0 60000 65536"/>
              <a:gd name="T11" fmla="*/ 0 60000 65536"/>
              <a:gd name="T12" fmla="*/ 0 60000 65536"/>
              <a:gd name="T13" fmla="*/ 0 60000 65536"/>
              <a:gd name="T14" fmla="*/ 0 60000 65536"/>
              <a:gd name="T15" fmla="*/ 0 w 38"/>
              <a:gd name="T16" fmla="*/ 0 h 1012"/>
              <a:gd name="T17" fmla="*/ 38 w 38"/>
              <a:gd name="T18" fmla="*/ 1012 h 1012"/>
            </a:gdLst>
            <a:ahLst/>
            <a:cxnLst>
              <a:cxn ang="T10">
                <a:pos x="T0" y="T1"/>
              </a:cxn>
              <a:cxn ang="T11">
                <a:pos x="T2" y="T3"/>
              </a:cxn>
              <a:cxn ang="T12">
                <a:pos x="T4" y="T5"/>
              </a:cxn>
              <a:cxn ang="T13">
                <a:pos x="T6" y="T7"/>
              </a:cxn>
              <a:cxn ang="T14">
                <a:pos x="T8" y="T9"/>
              </a:cxn>
            </a:cxnLst>
            <a:rect l="T15" t="T16" r="T17" b="T18"/>
            <a:pathLst>
              <a:path w="38" h="1012">
                <a:moveTo>
                  <a:pt x="38" y="0"/>
                </a:moveTo>
                <a:lnTo>
                  <a:pt x="38" y="369"/>
                </a:lnTo>
                <a:lnTo>
                  <a:pt x="0" y="1012"/>
                </a:lnTo>
                <a:lnTo>
                  <a:pt x="0" y="644"/>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62" name="Freeform 44"/>
          <p:cNvSpPr>
            <a:spLocks/>
          </p:cNvSpPr>
          <p:nvPr/>
        </p:nvSpPr>
        <p:spPr bwMode="auto">
          <a:xfrm>
            <a:off x="3995738" y="1079500"/>
            <a:ext cx="58737" cy="982663"/>
          </a:xfrm>
          <a:custGeom>
            <a:avLst/>
            <a:gdLst>
              <a:gd name="T0" fmla="*/ 37 w 37"/>
              <a:gd name="T1" fmla="*/ 248 h 619"/>
              <a:gd name="T2" fmla="*/ 37 w 37"/>
              <a:gd name="T3" fmla="*/ 619 h 619"/>
              <a:gd name="T4" fmla="*/ 0 w 37"/>
              <a:gd name="T5" fmla="*/ 369 h 619"/>
              <a:gd name="T6" fmla="*/ 0 w 37"/>
              <a:gd name="T7" fmla="*/ 0 h 619"/>
              <a:gd name="T8" fmla="*/ 37 w 37"/>
              <a:gd name="T9" fmla="*/ 248 h 619"/>
              <a:gd name="T10" fmla="*/ 0 60000 65536"/>
              <a:gd name="T11" fmla="*/ 0 60000 65536"/>
              <a:gd name="T12" fmla="*/ 0 60000 65536"/>
              <a:gd name="T13" fmla="*/ 0 60000 65536"/>
              <a:gd name="T14" fmla="*/ 0 60000 65536"/>
              <a:gd name="T15" fmla="*/ 0 w 37"/>
              <a:gd name="T16" fmla="*/ 0 h 619"/>
              <a:gd name="T17" fmla="*/ 37 w 37"/>
              <a:gd name="T18" fmla="*/ 619 h 619"/>
            </a:gdLst>
            <a:ahLst/>
            <a:cxnLst>
              <a:cxn ang="T10">
                <a:pos x="T0" y="T1"/>
              </a:cxn>
              <a:cxn ang="T11">
                <a:pos x="T2" y="T3"/>
              </a:cxn>
              <a:cxn ang="T12">
                <a:pos x="T4" y="T5"/>
              </a:cxn>
              <a:cxn ang="T13">
                <a:pos x="T6" y="T7"/>
              </a:cxn>
              <a:cxn ang="T14">
                <a:pos x="T8" y="T9"/>
              </a:cxn>
            </a:cxnLst>
            <a:rect l="T15" t="T16" r="T17" b="T18"/>
            <a:pathLst>
              <a:path w="37" h="619">
                <a:moveTo>
                  <a:pt x="37" y="248"/>
                </a:moveTo>
                <a:lnTo>
                  <a:pt x="37" y="619"/>
                </a:lnTo>
                <a:lnTo>
                  <a:pt x="0" y="369"/>
                </a:lnTo>
                <a:lnTo>
                  <a:pt x="0" y="0"/>
                </a:lnTo>
                <a:lnTo>
                  <a:pt x="37" y="248"/>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63" name="Freeform 45"/>
          <p:cNvSpPr>
            <a:spLocks/>
          </p:cNvSpPr>
          <p:nvPr/>
        </p:nvSpPr>
        <p:spPr bwMode="auto">
          <a:xfrm>
            <a:off x="4054475" y="1473200"/>
            <a:ext cx="61913" cy="1185863"/>
          </a:xfrm>
          <a:custGeom>
            <a:avLst/>
            <a:gdLst>
              <a:gd name="T0" fmla="*/ 39 w 39"/>
              <a:gd name="T1" fmla="*/ 376 h 747"/>
              <a:gd name="T2" fmla="*/ 39 w 39"/>
              <a:gd name="T3" fmla="*/ 747 h 747"/>
              <a:gd name="T4" fmla="*/ 0 w 39"/>
              <a:gd name="T5" fmla="*/ 371 h 747"/>
              <a:gd name="T6" fmla="*/ 0 w 39"/>
              <a:gd name="T7" fmla="*/ 0 h 747"/>
              <a:gd name="T8" fmla="*/ 39 w 39"/>
              <a:gd name="T9" fmla="*/ 376 h 747"/>
              <a:gd name="T10" fmla="*/ 0 60000 65536"/>
              <a:gd name="T11" fmla="*/ 0 60000 65536"/>
              <a:gd name="T12" fmla="*/ 0 60000 65536"/>
              <a:gd name="T13" fmla="*/ 0 60000 65536"/>
              <a:gd name="T14" fmla="*/ 0 60000 65536"/>
              <a:gd name="T15" fmla="*/ 0 w 39"/>
              <a:gd name="T16" fmla="*/ 0 h 747"/>
              <a:gd name="T17" fmla="*/ 39 w 39"/>
              <a:gd name="T18" fmla="*/ 747 h 747"/>
            </a:gdLst>
            <a:ahLst/>
            <a:cxnLst>
              <a:cxn ang="T10">
                <a:pos x="T0" y="T1"/>
              </a:cxn>
              <a:cxn ang="T11">
                <a:pos x="T2" y="T3"/>
              </a:cxn>
              <a:cxn ang="T12">
                <a:pos x="T4" y="T5"/>
              </a:cxn>
              <a:cxn ang="T13">
                <a:pos x="T6" y="T7"/>
              </a:cxn>
              <a:cxn ang="T14">
                <a:pos x="T8" y="T9"/>
              </a:cxn>
            </a:cxnLst>
            <a:rect l="T15" t="T16" r="T17" b="T18"/>
            <a:pathLst>
              <a:path w="39" h="747">
                <a:moveTo>
                  <a:pt x="39" y="376"/>
                </a:moveTo>
                <a:lnTo>
                  <a:pt x="39" y="747"/>
                </a:lnTo>
                <a:lnTo>
                  <a:pt x="0" y="371"/>
                </a:lnTo>
                <a:lnTo>
                  <a:pt x="0" y="0"/>
                </a:lnTo>
                <a:lnTo>
                  <a:pt x="39" y="376"/>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64" name="Freeform 46"/>
          <p:cNvSpPr>
            <a:spLocks/>
          </p:cNvSpPr>
          <p:nvPr/>
        </p:nvSpPr>
        <p:spPr bwMode="auto">
          <a:xfrm>
            <a:off x="4116388" y="2070100"/>
            <a:ext cx="60325" cy="590550"/>
          </a:xfrm>
          <a:custGeom>
            <a:avLst/>
            <a:gdLst>
              <a:gd name="T0" fmla="*/ 38 w 38"/>
              <a:gd name="T1" fmla="*/ 0 h 372"/>
              <a:gd name="T2" fmla="*/ 38 w 38"/>
              <a:gd name="T3" fmla="*/ 372 h 372"/>
              <a:gd name="T4" fmla="*/ 0 w 38"/>
              <a:gd name="T5" fmla="*/ 371 h 372"/>
              <a:gd name="T6" fmla="*/ 0 w 38"/>
              <a:gd name="T7" fmla="*/ 0 h 372"/>
              <a:gd name="T8" fmla="*/ 38 w 38"/>
              <a:gd name="T9" fmla="*/ 0 h 372"/>
              <a:gd name="T10" fmla="*/ 0 60000 65536"/>
              <a:gd name="T11" fmla="*/ 0 60000 65536"/>
              <a:gd name="T12" fmla="*/ 0 60000 65536"/>
              <a:gd name="T13" fmla="*/ 0 60000 65536"/>
              <a:gd name="T14" fmla="*/ 0 60000 65536"/>
              <a:gd name="T15" fmla="*/ 0 w 38"/>
              <a:gd name="T16" fmla="*/ 0 h 372"/>
              <a:gd name="T17" fmla="*/ 38 w 38"/>
              <a:gd name="T18" fmla="*/ 372 h 372"/>
            </a:gdLst>
            <a:ahLst/>
            <a:cxnLst>
              <a:cxn ang="T10">
                <a:pos x="T0" y="T1"/>
              </a:cxn>
              <a:cxn ang="T11">
                <a:pos x="T2" y="T3"/>
              </a:cxn>
              <a:cxn ang="T12">
                <a:pos x="T4" y="T5"/>
              </a:cxn>
              <a:cxn ang="T13">
                <a:pos x="T6" y="T7"/>
              </a:cxn>
              <a:cxn ang="T14">
                <a:pos x="T8" y="T9"/>
              </a:cxn>
            </a:cxnLst>
            <a:rect l="T15" t="T16" r="T17" b="T18"/>
            <a:pathLst>
              <a:path w="38" h="372">
                <a:moveTo>
                  <a:pt x="38" y="0"/>
                </a:moveTo>
                <a:lnTo>
                  <a:pt x="38" y="372"/>
                </a:lnTo>
                <a:lnTo>
                  <a:pt x="0" y="371"/>
                </a:lnTo>
                <a:lnTo>
                  <a:pt x="0" y="0"/>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65" name="Freeform 47"/>
          <p:cNvSpPr>
            <a:spLocks/>
          </p:cNvSpPr>
          <p:nvPr/>
        </p:nvSpPr>
        <p:spPr bwMode="auto">
          <a:xfrm>
            <a:off x="4176713" y="2070100"/>
            <a:ext cx="60325" cy="1011238"/>
          </a:xfrm>
          <a:custGeom>
            <a:avLst/>
            <a:gdLst>
              <a:gd name="T0" fmla="*/ 38 w 38"/>
              <a:gd name="T1" fmla="*/ 263 h 637"/>
              <a:gd name="T2" fmla="*/ 38 w 38"/>
              <a:gd name="T3" fmla="*/ 637 h 637"/>
              <a:gd name="T4" fmla="*/ 0 w 38"/>
              <a:gd name="T5" fmla="*/ 372 h 637"/>
              <a:gd name="T6" fmla="*/ 0 w 38"/>
              <a:gd name="T7" fmla="*/ 0 h 637"/>
              <a:gd name="T8" fmla="*/ 38 w 38"/>
              <a:gd name="T9" fmla="*/ 263 h 637"/>
              <a:gd name="T10" fmla="*/ 0 60000 65536"/>
              <a:gd name="T11" fmla="*/ 0 60000 65536"/>
              <a:gd name="T12" fmla="*/ 0 60000 65536"/>
              <a:gd name="T13" fmla="*/ 0 60000 65536"/>
              <a:gd name="T14" fmla="*/ 0 60000 65536"/>
              <a:gd name="T15" fmla="*/ 0 w 38"/>
              <a:gd name="T16" fmla="*/ 0 h 637"/>
              <a:gd name="T17" fmla="*/ 38 w 38"/>
              <a:gd name="T18" fmla="*/ 637 h 637"/>
            </a:gdLst>
            <a:ahLst/>
            <a:cxnLst>
              <a:cxn ang="T10">
                <a:pos x="T0" y="T1"/>
              </a:cxn>
              <a:cxn ang="T11">
                <a:pos x="T2" y="T3"/>
              </a:cxn>
              <a:cxn ang="T12">
                <a:pos x="T4" y="T5"/>
              </a:cxn>
              <a:cxn ang="T13">
                <a:pos x="T6" y="T7"/>
              </a:cxn>
              <a:cxn ang="T14">
                <a:pos x="T8" y="T9"/>
              </a:cxn>
            </a:cxnLst>
            <a:rect l="T15" t="T16" r="T17" b="T18"/>
            <a:pathLst>
              <a:path w="38" h="637">
                <a:moveTo>
                  <a:pt x="38" y="263"/>
                </a:moveTo>
                <a:lnTo>
                  <a:pt x="38" y="637"/>
                </a:lnTo>
                <a:lnTo>
                  <a:pt x="0" y="372"/>
                </a:lnTo>
                <a:lnTo>
                  <a:pt x="0" y="0"/>
                </a:lnTo>
                <a:lnTo>
                  <a:pt x="38" y="263"/>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66" name="Freeform 48"/>
          <p:cNvSpPr>
            <a:spLocks/>
          </p:cNvSpPr>
          <p:nvPr/>
        </p:nvSpPr>
        <p:spPr bwMode="auto">
          <a:xfrm>
            <a:off x="4237038" y="2473325"/>
            <a:ext cx="58737" cy="608013"/>
          </a:xfrm>
          <a:custGeom>
            <a:avLst/>
            <a:gdLst>
              <a:gd name="T0" fmla="*/ 37 w 37"/>
              <a:gd name="T1" fmla="*/ 0 h 383"/>
              <a:gd name="T2" fmla="*/ 37 w 37"/>
              <a:gd name="T3" fmla="*/ 373 h 383"/>
              <a:gd name="T4" fmla="*/ 0 w 37"/>
              <a:gd name="T5" fmla="*/ 383 h 383"/>
              <a:gd name="T6" fmla="*/ 0 w 37"/>
              <a:gd name="T7" fmla="*/ 9 h 383"/>
              <a:gd name="T8" fmla="*/ 37 w 37"/>
              <a:gd name="T9" fmla="*/ 0 h 383"/>
              <a:gd name="T10" fmla="*/ 0 60000 65536"/>
              <a:gd name="T11" fmla="*/ 0 60000 65536"/>
              <a:gd name="T12" fmla="*/ 0 60000 65536"/>
              <a:gd name="T13" fmla="*/ 0 60000 65536"/>
              <a:gd name="T14" fmla="*/ 0 60000 65536"/>
              <a:gd name="T15" fmla="*/ 0 w 37"/>
              <a:gd name="T16" fmla="*/ 0 h 383"/>
              <a:gd name="T17" fmla="*/ 37 w 37"/>
              <a:gd name="T18" fmla="*/ 383 h 383"/>
            </a:gdLst>
            <a:ahLst/>
            <a:cxnLst>
              <a:cxn ang="T10">
                <a:pos x="T0" y="T1"/>
              </a:cxn>
              <a:cxn ang="T11">
                <a:pos x="T2" y="T3"/>
              </a:cxn>
              <a:cxn ang="T12">
                <a:pos x="T4" y="T5"/>
              </a:cxn>
              <a:cxn ang="T13">
                <a:pos x="T6" y="T7"/>
              </a:cxn>
              <a:cxn ang="T14">
                <a:pos x="T8" y="T9"/>
              </a:cxn>
            </a:cxnLst>
            <a:rect l="T15" t="T16" r="T17" b="T18"/>
            <a:pathLst>
              <a:path w="37" h="383">
                <a:moveTo>
                  <a:pt x="37" y="0"/>
                </a:moveTo>
                <a:lnTo>
                  <a:pt x="37" y="373"/>
                </a:lnTo>
                <a:lnTo>
                  <a:pt x="0" y="383"/>
                </a:lnTo>
                <a:lnTo>
                  <a:pt x="0" y="9"/>
                </a:lnTo>
                <a:lnTo>
                  <a:pt x="37"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67" name="Freeform 49"/>
          <p:cNvSpPr>
            <a:spLocks/>
          </p:cNvSpPr>
          <p:nvPr/>
        </p:nvSpPr>
        <p:spPr bwMode="auto">
          <a:xfrm>
            <a:off x="4295775" y="2089150"/>
            <a:ext cx="60325" cy="976313"/>
          </a:xfrm>
          <a:custGeom>
            <a:avLst/>
            <a:gdLst>
              <a:gd name="T0" fmla="*/ 38 w 38"/>
              <a:gd name="T1" fmla="*/ 0 h 615"/>
              <a:gd name="T2" fmla="*/ 38 w 38"/>
              <a:gd name="T3" fmla="*/ 372 h 615"/>
              <a:gd name="T4" fmla="*/ 0 w 38"/>
              <a:gd name="T5" fmla="*/ 615 h 615"/>
              <a:gd name="T6" fmla="*/ 0 w 38"/>
              <a:gd name="T7" fmla="*/ 242 h 615"/>
              <a:gd name="T8" fmla="*/ 38 w 38"/>
              <a:gd name="T9" fmla="*/ 0 h 615"/>
              <a:gd name="T10" fmla="*/ 0 60000 65536"/>
              <a:gd name="T11" fmla="*/ 0 60000 65536"/>
              <a:gd name="T12" fmla="*/ 0 60000 65536"/>
              <a:gd name="T13" fmla="*/ 0 60000 65536"/>
              <a:gd name="T14" fmla="*/ 0 60000 65536"/>
              <a:gd name="T15" fmla="*/ 0 w 38"/>
              <a:gd name="T16" fmla="*/ 0 h 615"/>
              <a:gd name="T17" fmla="*/ 38 w 38"/>
              <a:gd name="T18" fmla="*/ 615 h 615"/>
            </a:gdLst>
            <a:ahLst/>
            <a:cxnLst>
              <a:cxn ang="T10">
                <a:pos x="T0" y="T1"/>
              </a:cxn>
              <a:cxn ang="T11">
                <a:pos x="T2" y="T3"/>
              </a:cxn>
              <a:cxn ang="T12">
                <a:pos x="T4" y="T5"/>
              </a:cxn>
              <a:cxn ang="T13">
                <a:pos x="T6" y="T7"/>
              </a:cxn>
              <a:cxn ang="T14">
                <a:pos x="T8" y="T9"/>
              </a:cxn>
            </a:cxnLst>
            <a:rect l="T15" t="T16" r="T17" b="T18"/>
            <a:pathLst>
              <a:path w="38" h="615">
                <a:moveTo>
                  <a:pt x="38" y="0"/>
                </a:moveTo>
                <a:lnTo>
                  <a:pt x="38" y="372"/>
                </a:lnTo>
                <a:lnTo>
                  <a:pt x="0" y="615"/>
                </a:lnTo>
                <a:lnTo>
                  <a:pt x="0" y="242"/>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68" name="Freeform 50"/>
          <p:cNvSpPr>
            <a:spLocks/>
          </p:cNvSpPr>
          <p:nvPr/>
        </p:nvSpPr>
        <p:spPr bwMode="auto">
          <a:xfrm>
            <a:off x="4356100" y="1839913"/>
            <a:ext cx="60325" cy="839787"/>
          </a:xfrm>
          <a:custGeom>
            <a:avLst/>
            <a:gdLst>
              <a:gd name="T0" fmla="*/ 38 w 38"/>
              <a:gd name="T1" fmla="*/ 0 h 529"/>
              <a:gd name="T2" fmla="*/ 38 w 38"/>
              <a:gd name="T3" fmla="*/ 372 h 529"/>
              <a:gd name="T4" fmla="*/ 0 w 38"/>
              <a:gd name="T5" fmla="*/ 529 h 529"/>
              <a:gd name="T6" fmla="*/ 0 w 38"/>
              <a:gd name="T7" fmla="*/ 157 h 529"/>
              <a:gd name="T8" fmla="*/ 38 w 38"/>
              <a:gd name="T9" fmla="*/ 0 h 529"/>
              <a:gd name="T10" fmla="*/ 0 60000 65536"/>
              <a:gd name="T11" fmla="*/ 0 60000 65536"/>
              <a:gd name="T12" fmla="*/ 0 60000 65536"/>
              <a:gd name="T13" fmla="*/ 0 60000 65536"/>
              <a:gd name="T14" fmla="*/ 0 60000 65536"/>
              <a:gd name="T15" fmla="*/ 0 w 38"/>
              <a:gd name="T16" fmla="*/ 0 h 529"/>
              <a:gd name="T17" fmla="*/ 38 w 38"/>
              <a:gd name="T18" fmla="*/ 529 h 529"/>
            </a:gdLst>
            <a:ahLst/>
            <a:cxnLst>
              <a:cxn ang="T10">
                <a:pos x="T0" y="T1"/>
              </a:cxn>
              <a:cxn ang="T11">
                <a:pos x="T2" y="T3"/>
              </a:cxn>
              <a:cxn ang="T12">
                <a:pos x="T4" y="T5"/>
              </a:cxn>
              <a:cxn ang="T13">
                <a:pos x="T6" y="T7"/>
              </a:cxn>
              <a:cxn ang="T14">
                <a:pos x="T8" y="T9"/>
              </a:cxn>
            </a:cxnLst>
            <a:rect l="T15" t="T16" r="T17" b="T18"/>
            <a:pathLst>
              <a:path w="38" h="529">
                <a:moveTo>
                  <a:pt x="38" y="0"/>
                </a:moveTo>
                <a:lnTo>
                  <a:pt x="38" y="372"/>
                </a:lnTo>
                <a:lnTo>
                  <a:pt x="0" y="529"/>
                </a:lnTo>
                <a:lnTo>
                  <a:pt x="0" y="157"/>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69" name="Freeform 51"/>
          <p:cNvSpPr>
            <a:spLocks/>
          </p:cNvSpPr>
          <p:nvPr/>
        </p:nvSpPr>
        <p:spPr bwMode="auto">
          <a:xfrm>
            <a:off x="4416425" y="1663700"/>
            <a:ext cx="61913" cy="766763"/>
          </a:xfrm>
          <a:custGeom>
            <a:avLst/>
            <a:gdLst>
              <a:gd name="T0" fmla="*/ 39 w 39"/>
              <a:gd name="T1" fmla="*/ 0 h 483"/>
              <a:gd name="T2" fmla="*/ 39 w 39"/>
              <a:gd name="T3" fmla="*/ 374 h 483"/>
              <a:gd name="T4" fmla="*/ 0 w 39"/>
              <a:gd name="T5" fmla="*/ 483 h 483"/>
              <a:gd name="T6" fmla="*/ 0 w 39"/>
              <a:gd name="T7" fmla="*/ 111 h 483"/>
              <a:gd name="T8" fmla="*/ 39 w 39"/>
              <a:gd name="T9" fmla="*/ 0 h 483"/>
              <a:gd name="T10" fmla="*/ 0 60000 65536"/>
              <a:gd name="T11" fmla="*/ 0 60000 65536"/>
              <a:gd name="T12" fmla="*/ 0 60000 65536"/>
              <a:gd name="T13" fmla="*/ 0 60000 65536"/>
              <a:gd name="T14" fmla="*/ 0 60000 65536"/>
              <a:gd name="T15" fmla="*/ 0 w 39"/>
              <a:gd name="T16" fmla="*/ 0 h 483"/>
              <a:gd name="T17" fmla="*/ 39 w 39"/>
              <a:gd name="T18" fmla="*/ 483 h 483"/>
            </a:gdLst>
            <a:ahLst/>
            <a:cxnLst>
              <a:cxn ang="T10">
                <a:pos x="T0" y="T1"/>
              </a:cxn>
              <a:cxn ang="T11">
                <a:pos x="T2" y="T3"/>
              </a:cxn>
              <a:cxn ang="T12">
                <a:pos x="T4" y="T5"/>
              </a:cxn>
              <a:cxn ang="T13">
                <a:pos x="T6" y="T7"/>
              </a:cxn>
              <a:cxn ang="T14">
                <a:pos x="T8" y="T9"/>
              </a:cxn>
            </a:cxnLst>
            <a:rect l="T15" t="T16" r="T17" b="T18"/>
            <a:pathLst>
              <a:path w="39" h="483">
                <a:moveTo>
                  <a:pt x="39" y="0"/>
                </a:moveTo>
                <a:lnTo>
                  <a:pt x="39" y="374"/>
                </a:lnTo>
                <a:lnTo>
                  <a:pt x="0" y="483"/>
                </a:lnTo>
                <a:lnTo>
                  <a:pt x="0" y="111"/>
                </a:lnTo>
                <a:lnTo>
                  <a:pt x="39"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70" name="Freeform 52"/>
          <p:cNvSpPr>
            <a:spLocks/>
          </p:cNvSpPr>
          <p:nvPr/>
        </p:nvSpPr>
        <p:spPr bwMode="auto">
          <a:xfrm>
            <a:off x="4478338" y="1663700"/>
            <a:ext cx="58737" cy="1268413"/>
          </a:xfrm>
          <a:custGeom>
            <a:avLst/>
            <a:gdLst>
              <a:gd name="T0" fmla="*/ 37 w 37"/>
              <a:gd name="T1" fmla="*/ 423 h 799"/>
              <a:gd name="T2" fmla="*/ 37 w 37"/>
              <a:gd name="T3" fmla="*/ 799 h 799"/>
              <a:gd name="T4" fmla="*/ 0 w 37"/>
              <a:gd name="T5" fmla="*/ 374 h 799"/>
              <a:gd name="T6" fmla="*/ 0 w 37"/>
              <a:gd name="T7" fmla="*/ 0 h 799"/>
              <a:gd name="T8" fmla="*/ 37 w 37"/>
              <a:gd name="T9" fmla="*/ 423 h 799"/>
              <a:gd name="T10" fmla="*/ 0 60000 65536"/>
              <a:gd name="T11" fmla="*/ 0 60000 65536"/>
              <a:gd name="T12" fmla="*/ 0 60000 65536"/>
              <a:gd name="T13" fmla="*/ 0 60000 65536"/>
              <a:gd name="T14" fmla="*/ 0 60000 65536"/>
              <a:gd name="T15" fmla="*/ 0 w 37"/>
              <a:gd name="T16" fmla="*/ 0 h 799"/>
              <a:gd name="T17" fmla="*/ 37 w 37"/>
              <a:gd name="T18" fmla="*/ 799 h 799"/>
            </a:gdLst>
            <a:ahLst/>
            <a:cxnLst>
              <a:cxn ang="T10">
                <a:pos x="T0" y="T1"/>
              </a:cxn>
              <a:cxn ang="T11">
                <a:pos x="T2" y="T3"/>
              </a:cxn>
              <a:cxn ang="T12">
                <a:pos x="T4" y="T5"/>
              </a:cxn>
              <a:cxn ang="T13">
                <a:pos x="T6" y="T7"/>
              </a:cxn>
              <a:cxn ang="T14">
                <a:pos x="T8" y="T9"/>
              </a:cxn>
            </a:cxnLst>
            <a:rect l="T15" t="T16" r="T17" b="T18"/>
            <a:pathLst>
              <a:path w="37" h="799">
                <a:moveTo>
                  <a:pt x="37" y="423"/>
                </a:moveTo>
                <a:lnTo>
                  <a:pt x="37" y="799"/>
                </a:lnTo>
                <a:lnTo>
                  <a:pt x="0" y="374"/>
                </a:lnTo>
                <a:lnTo>
                  <a:pt x="0" y="0"/>
                </a:lnTo>
                <a:lnTo>
                  <a:pt x="37" y="423"/>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71" name="Freeform 53"/>
          <p:cNvSpPr>
            <a:spLocks/>
          </p:cNvSpPr>
          <p:nvPr/>
        </p:nvSpPr>
        <p:spPr bwMode="auto">
          <a:xfrm>
            <a:off x="4537075" y="1749425"/>
            <a:ext cx="60325" cy="1182688"/>
          </a:xfrm>
          <a:custGeom>
            <a:avLst/>
            <a:gdLst>
              <a:gd name="T0" fmla="*/ 38 w 38"/>
              <a:gd name="T1" fmla="*/ 0 h 745"/>
              <a:gd name="T2" fmla="*/ 38 w 38"/>
              <a:gd name="T3" fmla="*/ 378 h 745"/>
              <a:gd name="T4" fmla="*/ 0 w 38"/>
              <a:gd name="T5" fmla="*/ 745 h 745"/>
              <a:gd name="T6" fmla="*/ 0 w 38"/>
              <a:gd name="T7" fmla="*/ 369 h 745"/>
              <a:gd name="T8" fmla="*/ 38 w 38"/>
              <a:gd name="T9" fmla="*/ 0 h 745"/>
              <a:gd name="T10" fmla="*/ 0 60000 65536"/>
              <a:gd name="T11" fmla="*/ 0 60000 65536"/>
              <a:gd name="T12" fmla="*/ 0 60000 65536"/>
              <a:gd name="T13" fmla="*/ 0 60000 65536"/>
              <a:gd name="T14" fmla="*/ 0 60000 65536"/>
              <a:gd name="T15" fmla="*/ 0 w 38"/>
              <a:gd name="T16" fmla="*/ 0 h 745"/>
              <a:gd name="T17" fmla="*/ 38 w 38"/>
              <a:gd name="T18" fmla="*/ 745 h 745"/>
            </a:gdLst>
            <a:ahLst/>
            <a:cxnLst>
              <a:cxn ang="T10">
                <a:pos x="T0" y="T1"/>
              </a:cxn>
              <a:cxn ang="T11">
                <a:pos x="T2" y="T3"/>
              </a:cxn>
              <a:cxn ang="T12">
                <a:pos x="T4" y="T5"/>
              </a:cxn>
              <a:cxn ang="T13">
                <a:pos x="T6" y="T7"/>
              </a:cxn>
              <a:cxn ang="T14">
                <a:pos x="T8" y="T9"/>
              </a:cxn>
            </a:cxnLst>
            <a:rect l="T15" t="T16" r="T17" b="T18"/>
            <a:pathLst>
              <a:path w="38" h="745">
                <a:moveTo>
                  <a:pt x="38" y="0"/>
                </a:moveTo>
                <a:lnTo>
                  <a:pt x="38" y="378"/>
                </a:lnTo>
                <a:lnTo>
                  <a:pt x="0" y="745"/>
                </a:lnTo>
                <a:lnTo>
                  <a:pt x="0" y="369"/>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72" name="Freeform 54"/>
          <p:cNvSpPr>
            <a:spLocks/>
          </p:cNvSpPr>
          <p:nvPr/>
        </p:nvSpPr>
        <p:spPr bwMode="auto">
          <a:xfrm>
            <a:off x="4597400" y="1063625"/>
            <a:ext cx="60325" cy="1285875"/>
          </a:xfrm>
          <a:custGeom>
            <a:avLst/>
            <a:gdLst>
              <a:gd name="T0" fmla="*/ 38 w 38"/>
              <a:gd name="T1" fmla="*/ 0 h 810"/>
              <a:gd name="T2" fmla="*/ 38 w 38"/>
              <a:gd name="T3" fmla="*/ 378 h 810"/>
              <a:gd name="T4" fmla="*/ 0 w 38"/>
              <a:gd name="T5" fmla="*/ 810 h 810"/>
              <a:gd name="T6" fmla="*/ 0 w 38"/>
              <a:gd name="T7" fmla="*/ 432 h 810"/>
              <a:gd name="T8" fmla="*/ 38 w 38"/>
              <a:gd name="T9" fmla="*/ 0 h 810"/>
              <a:gd name="T10" fmla="*/ 0 60000 65536"/>
              <a:gd name="T11" fmla="*/ 0 60000 65536"/>
              <a:gd name="T12" fmla="*/ 0 60000 65536"/>
              <a:gd name="T13" fmla="*/ 0 60000 65536"/>
              <a:gd name="T14" fmla="*/ 0 60000 65536"/>
              <a:gd name="T15" fmla="*/ 0 w 38"/>
              <a:gd name="T16" fmla="*/ 0 h 810"/>
              <a:gd name="T17" fmla="*/ 38 w 38"/>
              <a:gd name="T18" fmla="*/ 810 h 810"/>
            </a:gdLst>
            <a:ahLst/>
            <a:cxnLst>
              <a:cxn ang="T10">
                <a:pos x="T0" y="T1"/>
              </a:cxn>
              <a:cxn ang="T11">
                <a:pos x="T2" y="T3"/>
              </a:cxn>
              <a:cxn ang="T12">
                <a:pos x="T4" y="T5"/>
              </a:cxn>
              <a:cxn ang="T13">
                <a:pos x="T6" y="T7"/>
              </a:cxn>
              <a:cxn ang="T14">
                <a:pos x="T8" y="T9"/>
              </a:cxn>
            </a:cxnLst>
            <a:rect l="T15" t="T16" r="T17" b="T18"/>
            <a:pathLst>
              <a:path w="38" h="810">
                <a:moveTo>
                  <a:pt x="38" y="0"/>
                </a:moveTo>
                <a:lnTo>
                  <a:pt x="38" y="378"/>
                </a:lnTo>
                <a:lnTo>
                  <a:pt x="0" y="810"/>
                </a:lnTo>
                <a:lnTo>
                  <a:pt x="0" y="432"/>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73" name="Freeform 55"/>
          <p:cNvSpPr>
            <a:spLocks/>
          </p:cNvSpPr>
          <p:nvPr/>
        </p:nvSpPr>
        <p:spPr bwMode="auto">
          <a:xfrm>
            <a:off x="4657725" y="1063625"/>
            <a:ext cx="58738" cy="1657350"/>
          </a:xfrm>
          <a:custGeom>
            <a:avLst/>
            <a:gdLst>
              <a:gd name="T0" fmla="*/ 37 w 37"/>
              <a:gd name="T1" fmla="*/ 668 h 1044"/>
              <a:gd name="T2" fmla="*/ 37 w 37"/>
              <a:gd name="T3" fmla="*/ 1044 h 1044"/>
              <a:gd name="T4" fmla="*/ 0 w 37"/>
              <a:gd name="T5" fmla="*/ 378 h 1044"/>
              <a:gd name="T6" fmla="*/ 0 w 37"/>
              <a:gd name="T7" fmla="*/ 0 h 1044"/>
              <a:gd name="T8" fmla="*/ 37 w 37"/>
              <a:gd name="T9" fmla="*/ 668 h 1044"/>
              <a:gd name="T10" fmla="*/ 0 60000 65536"/>
              <a:gd name="T11" fmla="*/ 0 60000 65536"/>
              <a:gd name="T12" fmla="*/ 0 60000 65536"/>
              <a:gd name="T13" fmla="*/ 0 60000 65536"/>
              <a:gd name="T14" fmla="*/ 0 60000 65536"/>
              <a:gd name="T15" fmla="*/ 0 w 37"/>
              <a:gd name="T16" fmla="*/ 0 h 1044"/>
              <a:gd name="T17" fmla="*/ 37 w 37"/>
              <a:gd name="T18" fmla="*/ 1044 h 1044"/>
            </a:gdLst>
            <a:ahLst/>
            <a:cxnLst>
              <a:cxn ang="T10">
                <a:pos x="T0" y="T1"/>
              </a:cxn>
              <a:cxn ang="T11">
                <a:pos x="T2" y="T3"/>
              </a:cxn>
              <a:cxn ang="T12">
                <a:pos x="T4" y="T5"/>
              </a:cxn>
              <a:cxn ang="T13">
                <a:pos x="T6" y="T7"/>
              </a:cxn>
              <a:cxn ang="T14">
                <a:pos x="T8" y="T9"/>
              </a:cxn>
            </a:cxnLst>
            <a:rect l="T15" t="T16" r="T17" b="T18"/>
            <a:pathLst>
              <a:path w="37" h="1044">
                <a:moveTo>
                  <a:pt x="37" y="668"/>
                </a:moveTo>
                <a:lnTo>
                  <a:pt x="37" y="1044"/>
                </a:lnTo>
                <a:lnTo>
                  <a:pt x="0" y="378"/>
                </a:lnTo>
                <a:lnTo>
                  <a:pt x="0" y="0"/>
                </a:lnTo>
                <a:lnTo>
                  <a:pt x="37" y="668"/>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74" name="Freeform 56"/>
          <p:cNvSpPr>
            <a:spLocks/>
          </p:cNvSpPr>
          <p:nvPr/>
        </p:nvSpPr>
        <p:spPr bwMode="auto">
          <a:xfrm>
            <a:off x="4716463" y="2124075"/>
            <a:ext cx="60325" cy="781050"/>
          </a:xfrm>
          <a:custGeom>
            <a:avLst/>
            <a:gdLst>
              <a:gd name="T0" fmla="*/ 38 w 38"/>
              <a:gd name="T1" fmla="*/ 113 h 492"/>
              <a:gd name="T2" fmla="*/ 38 w 38"/>
              <a:gd name="T3" fmla="*/ 492 h 492"/>
              <a:gd name="T4" fmla="*/ 0 w 38"/>
              <a:gd name="T5" fmla="*/ 376 h 492"/>
              <a:gd name="T6" fmla="*/ 0 w 38"/>
              <a:gd name="T7" fmla="*/ 0 h 492"/>
              <a:gd name="T8" fmla="*/ 38 w 38"/>
              <a:gd name="T9" fmla="*/ 113 h 492"/>
              <a:gd name="T10" fmla="*/ 0 60000 65536"/>
              <a:gd name="T11" fmla="*/ 0 60000 65536"/>
              <a:gd name="T12" fmla="*/ 0 60000 65536"/>
              <a:gd name="T13" fmla="*/ 0 60000 65536"/>
              <a:gd name="T14" fmla="*/ 0 60000 65536"/>
              <a:gd name="T15" fmla="*/ 0 w 38"/>
              <a:gd name="T16" fmla="*/ 0 h 492"/>
              <a:gd name="T17" fmla="*/ 38 w 38"/>
              <a:gd name="T18" fmla="*/ 492 h 492"/>
            </a:gdLst>
            <a:ahLst/>
            <a:cxnLst>
              <a:cxn ang="T10">
                <a:pos x="T0" y="T1"/>
              </a:cxn>
              <a:cxn ang="T11">
                <a:pos x="T2" y="T3"/>
              </a:cxn>
              <a:cxn ang="T12">
                <a:pos x="T4" y="T5"/>
              </a:cxn>
              <a:cxn ang="T13">
                <a:pos x="T6" y="T7"/>
              </a:cxn>
              <a:cxn ang="T14">
                <a:pos x="T8" y="T9"/>
              </a:cxn>
            </a:cxnLst>
            <a:rect l="T15" t="T16" r="T17" b="T18"/>
            <a:pathLst>
              <a:path w="38" h="492">
                <a:moveTo>
                  <a:pt x="38" y="113"/>
                </a:moveTo>
                <a:lnTo>
                  <a:pt x="38" y="492"/>
                </a:lnTo>
                <a:lnTo>
                  <a:pt x="0" y="376"/>
                </a:lnTo>
                <a:lnTo>
                  <a:pt x="0" y="0"/>
                </a:lnTo>
                <a:lnTo>
                  <a:pt x="38" y="113"/>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75" name="Freeform 57"/>
          <p:cNvSpPr>
            <a:spLocks/>
          </p:cNvSpPr>
          <p:nvPr/>
        </p:nvSpPr>
        <p:spPr bwMode="auto">
          <a:xfrm>
            <a:off x="4776788" y="1890713"/>
            <a:ext cx="61912" cy="1014412"/>
          </a:xfrm>
          <a:custGeom>
            <a:avLst/>
            <a:gdLst>
              <a:gd name="T0" fmla="*/ 39 w 39"/>
              <a:gd name="T1" fmla="*/ 0 h 639"/>
              <a:gd name="T2" fmla="*/ 39 w 39"/>
              <a:gd name="T3" fmla="*/ 379 h 639"/>
              <a:gd name="T4" fmla="*/ 0 w 39"/>
              <a:gd name="T5" fmla="*/ 639 h 639"/>
              <a:gd name="T6" fmla="*/ 0 w 39"/>
              <a:gd name="T7" fmla="*/ 260 h 639"/>
              <a:gd name="T8" fmla="*/ 39 w 39"/>
              <a:gd name="T9" fmla="*/ 0 h 639"/>
              <a:gd name="T10" fmla="*/ 0 60000 65536"/>
              <a:gd name="T11" fmla="*/ 0 60000 65536"/>
              <a:gd name="T12" fmla="*/ 0 60000 65536"/>
              <a:gd name="T13" fmla="*/ 0 60000 65536"/>
              <a:gd name="T14" fmla="*/ 0 60000 65536"/>
              <a:gd name="T15" fmla="*/ 0 w 39"/>
              <a:gd name="T16" fmla="*/ 0 h 639"/>
              <a:gd name="T17" fmla="*/ 39 w 39"/>
              <a:gd name="T18" fmla="*/ 639 h 639"/>
            </a:gdLst>
            <a:ahLst/>
            <a:cxnLst>
              <a:cxn ang="T10">
                <a:pos x="T0" y="T1"/>
              </a:cxn>
              <a:cxn ang="T11">
                <a:pos x="T2" y="T3"/>
              </a:cxn>
              <a:cxn ang="T12">
                <a:pos x="T4" y="T5"/>
              </a:cxn>
              <a:cxn ang="T13">
                <a:pos x="T6" y="T7"/>
              </a:cxn>
              <a:cxn ang="T14">
                <a:pos x="T8" y="T9"/>
              </a:cxn>
            </a:cxnLst>
            <a:rect l="T15" t="T16" r="T17" b="T18"/>
            <a:pathLst>
              <a:path w="39" h="639">
                <a:moveTo>
                  <a:pt x="39" y="0"/>
                </a:moveTo>
                <a:lnTo>
                  <a:pt x="39" y="379"/>
                </a:lnTo>
                <a:lnTo>
                  <a:pt x="0" y="639"/>
                </a:lnTo>
                <a:lnTo>
                  <a:pt x="0" y="260"/>
                </a:lnTo>
                <a:lnTo>
                  <a:pt x="39"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76" name="Freeform 58"/>
          <p:cNvSpPr>
            <a:spLocks/>
          </p:cNvSpPr>
          <p:nvPr/>
        </p:nvSpPr>
        <p:spPr bwMode="auto">
          <a:xfrm>
            <a:off x="4838700" y="1354138"/>
            <a:ext cx="60325" cy="1138237"/>
          </a:xfrm>
          <a:custGeom>
            <a:avLst/>
            <a:gdLst>
              <a:gd name="T0" fmla="*/ 38 w 38"/>
              <a:gd name="T1" fmla="*/ 0 h 717"/>
              <a:gd name="T2" fmla="*/ 38 w 38"/>
              <a:gd name="T3" fmla="*/ 379 h 717"/>
              <a:gd name="T4" fmla="*/ 0 w 38"/>
              <a:gd name="T5" fmla="*/ 717 h 717"/>
              <a:gd name="T6" fmla="*/ 0 w 38"/>
              <a:gd name="T7" fmla="*/ 338 h 717"/>
              <a:gd name="T8" fmla="*/ 38 w 38"/>
              <a:gd name="T9" fmla="*/ 0 h 717"/>
              <a:gd name="T10" fmla="*/ 0 60000 65536"/>
              <a:gd name="T11" fmla="*/ 0 60000 65536"/>
              <a:gd name="T12" fmla="*/ 0 60000 65536"/>
              <a:gd name="T13" fmla="*/ 0 60000 65536"/>
              <a:gd name="T14" fmla="*/ 0 60000 65536"/>
              <a:gd name="T15" fmla="*/ 0 w 38"/>
              <a:gd name="T16" fmla="*/ 0 h 717"/>
              <a:gd name="T17" fmla="*/ 38 w 38"/>
              <a:gd name="T18" fmla="*/ 717 h 717"/>
            </a:gdLst>
            <a:ahLst/>
            <a:cxnLst>
              <a:cxn ang="T10">
                <a:pos x="T0" y="T1"/>
              </a:cxn>
              <a:cxn ang="T11">
                <a:pos x="T2" y="T3"/>
              </a:cxn>
              <a:cxn ang="T12">
                <a:pos x="T4" y="T5"/>
              </a:cxn>
              <a:cxn ang="T13">
                <a:pos x="T6" y="T7"/>
              </a:cxn>
              <a:cxn ang="T14">
                <a:pos x="T8" y="T9"/>
              </a:cxn>
            </a:cxnLst>
            <a:rect l="T15" t="T16" r="T17" b="T18"/>
            <a:pathLst>
              <a:path w="38" h="717">
                <a:moveTo>
                  <a:pt x="38" y="0"/>
                </a:moveTo>
                <a:lnTo>
                  <a:pt x="38" y="379"/>
                </a:lnTo>
                <a:lnTo>
                  <a:pt x="0" y="717"/>
                </a:lnTo>
                <a:lnTo>
                  <a:pt x="0" y="338"/>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77" name="Freeform 59"/>
          <p:cNvSpPr>
            <a:spLocks/>
          </p:cNvSpPr>
          <p:nvPr/>
        </p:nvSpPr>
        <p:spPr bwMode="auto">
          <a:xfrm>
            <a:off x="4899025" y="1354138"/>
            <a:ext cx="58738" cy="850900"/>
          </a:xfrm>
          <a:custGeom>
            <a:avLst/>
            <a:gdLst>
              <a:gd name="T0" fmla="*/ 37 w 37"/>
              <a:gd name="T1" fmla="*/ 153 h 536"/>
              <a:gd name="T2" fmla="*/ 37 w 37"/>
              <a:gd name="T3" fmla="*/ 536 h 536"/>
              <a:gd name="T4" fmla="*/ 0 w 37"/>
              <a:gd name="T5" fmla="*/ 379 h 536"/>
              <a:gd name="T6" fmla="*/ 0 w 37"/>
              <a:gd name="T7" fmla="*/ 0 h 536"/>
              <a:gd name="T8" fmla="*/ 37 w 37"/>
              <a:gd name="T9" fmla="*/ 153 h 536"/>
              <a:gd name="T10" fmla="*/ 0 60000 65536"/>
              <a:gd name="T11" fmla="*/ 0 60000 65536"/>
              <a:gd name="T12" fmla="*/ 0 60000 65536"/>
              <a:gd name="T13" fmla="*/ 0 60000 65536"/>
              <a:gd name="T14" fmla="*/ 0 60000 65536"/>
              <a:gd name="T15" fmla="*/ 0 w 37"/>
              <a:gd name="T16" fmla="*/ 0 h 536"/>
              <a:gd name="T17" fmla="*/ 37 w 37"/>
              <a:gd name="T18" fmla="*/ 536 h 536"/>
            </a:gdLst>
            <a:ahLst/>
            <a:cxnLst>
              <a:cxn ang="T10">
                <a:pos x="T0" y="T1"/>
              </a:cxn>
              <a:cxn ang="T11">
                <a:pos x="T2" y="T3"/>
              </a:cxn>
              <a:cxn ang="T12">
                <a:pos x="T4" y="T5"/>
              </a:cxn>
              <a:cxn ang="T13">
                <a:pos x="T6" y="T7"/>
              </a:cxn>
              <a:cxn ang="T14">
                <a:pos x="T8" y="T9"/>
              </a:cxn>
            </a:cxnLst>
            <a:rect l="T15" t="T16" r="T17" b="T18"/>
            <a:pathLst>
              <a:path w="37" h="536">
                <a:moveTo>
                  <a:pt x="37" y="153"/>
                </a:moveTo>
                <a:lnTo>
                  <a:pt x="37" y="536"/>
                </a:lnTo>
                <a:lnTo>
                  <a:pt x="0" y="379"/>
                </a:lnTo>
                <a:lnTo>
                  <a:pt x="0" y="0"/>
                </a:lnTo>
                <a:lnTo>
                  <a:pt x="37" y="153"/>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78" name="Freeform 60"/>
          <p:cNvSpPr>
            <a:spLocks/>
          </p:cNvSpPr>
          <p:nvPr/>
        </p:nvSpPr>
        <p:spPr bwMode="auto">
          <a:xfrm>
            <a:off x="4957763" y="1597025"/>
            <a:ext cx="60325" cy="1128713"/>
          </a:xfrm>
          <a:custGeom>
            <a:avLst/>
            <a:gdLst>
              <a:gd name="T0" fmla="*/ 38 w 38"/>
              <a:gd name="T1" fmla="*/ 323 h 711"/>
              <a:gd name="T2" fmla="*/ 38 w 38"/>
              <a:gd name="T3" fmla="*/ 711 h 711"/>
              <a:gd name="T4" fmla="*/ 0 w 38"/>
              <a:gd name="T5" fmla="*/ 383 h 711"/>
              <a:gd name="T6" fmla="*/ 0 w 38"/>
              <a:gd name="T7" fmla="*/ 0 h 711"/>
              <a:gd name="T8" fmla="*/ 38 w 38"/>
              <a:gd name="T9" fmla="*/ 323 h 711"/>
              <a:gd name="T10" fmla="*/ 0 60000 65536"/>
              <a:gd name="T11" fmla="*/ 0 60000 65536"/>
              <a:gd name="T12" fmla="*/ 0 60000 65536"/>
              <a:gd name="T13" fmla="*/ 0 60000 65536"/>
              <a:gd name="T14" fmla="*/ 0 60000 65536"/>
              <a:gd name="T15" fmla="*/ 0 w 38"/>
              <a:gd name="T16" fmla="*/ 0 h 711"/>
              <a:gd name="T17" fmla="*/ 38 w 38"/>
              <a:gd name="T18" fmla="*/ 711 h 711"/>
            </a:gdLst>
            <a:ahLst/>
            <a:cxnLst>
              <a:cxn ang="T10">
                <a:pos x="T0" y="T1"/>
              </a:cxn>
              <a:cxn ang="T11">
                <a:pos x="T2" y="T3"/>
              </a:cxn>
              <a:cxn ang="T12">
                <a:pos x="T4" y="T5"/>
              </a:cxn>
              <a:cxn ang="T13">
                <a:pos x="T6" y="T7"/>
              </a:cxn>
              <a:cxn ang="T14">
                <a:pos x="T8" y="T9"/>
              </a:cxn>
            </a:cxnLst>
            <a:rect l="T15" t="T16" r="T17" b="T18"/>
            <a:pathLst>
              <a:path w="38" h="711">
                <a:moveTo>
                  <a:pt x="38" y="323"/>
                </a:moveTo>
                <a:lnTo>
                  <a:pt x="38" y="711"/>
                </a:lnTo>
                <a:lnTo>
                  <a:pt x="0" y="383"/>
                </a:lnTo>
                <a:lnTo>
                  <a:pt x="0" y="0"/>
                </a:lnTo>
                <a:lnTo>
                  <a:pt x="38" y="323"/>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79" name="Freeform 61"/>
          <p:cNvSpPr>
            <a:spLocks/>
          </p:cNvSpPr>
          <p:nvPr/>
        </p:nvSpPr>
        <p:spPr bwMode="auto">
          <a:xfrm>
            <a:off x="5018088" y="1646238"/>
            <a:ext cx="60325" cy="1079500"/>
          </a:xfrm>
          <a:custGeom>
            <a:avLst/>
            <a:gdLst>
              <a:gd name="T0" fmla="*/ 38 w 38"/>
              <a:gd name="T1" fmla="*/ 0 h 680"/>
              <a:gd name="T2" fmla="*/ 38 w 38"/>
              <a:gd name="T3" fmla="*/ 392 h 680"/>
              <a:gd name="T4" fmla="*/ 0 w 38"/>
              <a:gd name="T5" fmla="*/ 680 h 680"/>
              <a:gd name="T6" fmla="*/ 0 w 38"/>
              <a:gd name="T7" fmla="*/ 292 h 680"/>
              <a:gd name="T8" fmla="*/ 38 w 38"/>
              <a:gd name="T9" fmla="*/ 0 h 680"/>
              <a:gd name="T10" fmla="*/ 0 60000 65536"/>
              <a:gd name="T11" fmla="*/ 0 60000 65536"/>
              <a:gd name="T12" fmla="*/ 0 60000 65536"/>
              <a:gd name="T13" fmla="*/ 0 60000 65536"/>
              <a:gd name="T14" fmla="*/ 0 60000 65536"/>
              <a:gd name="T15" fmla="*/ 0 w 38"/>
              <a:gd name="T16" fmla="*/ 0 h 680"/>
              <a:gd name="T17" fmla="*/ 38 w 38"/>
              <a:gd name="T18" fmla="*/ 680 h 680"/>
            </a:gdLst>
            <a:ahLst/>
            <a:cxnLst>
              <a:cxn ang="T10">
                <a:pos x="T0" y="T1"/>
              </a:cxn>
              <a:cxn ang="T11">
                <a:pos x="T2" y="T3"/>
              </a:cxn>
              <a:cxn ang="T12">
                <a:pos x="T4" y="T5"/>
              </a:cxn>
              <a:cxn ang="T13">
                <a:pos x="T6" y="T7"/>
              </a:cxn>
              <a:cxn ang="T14">
                <a:pos x="T8" y="T9"/>
              </a:cxn>
            </a:cxnLst>
            <a:rect l="T15" t="T16" r="T17" b="T18"/>
            <a:pathLst>
              <a:path w="38" h="680">
                <a:moveTo>
                  <a:pt x="38" y="0"/>
                </a:moveTo>
                <a:lnTo>
                  <a:pt x="38" y="392"/>
                </a:lnTo>
                <a:lnTo>
                  <a:pt x="0" y="680"/>
                </a:lnTo>
                <a:lnTo>
                  <a:pt x="0" y="292"/>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80" name="Freeform 62"/>
          <p:cNvSpPr>
            <a:spLocks/>
          </p:cNvSpPr>
          <p:nvPr/>
        </p:nvSpPr>
        <p:spPr bwMode="auto">
          <a:xfrm>
            <a:off x="5078413" y="1646238"/>
            <a:ext cx="58737" cy="1058862"/>
          </a:xfrm>
          <a:custGeom>
            <a:avLst/>
            <a:gdLst>
              <a:gd name="T0" fmla="*/ 37 w 37"/>
              <a:gd name="T1" fmla="*/ 274 h 667"/>
              <a:gd name="T2" fmla="*/ 37 w 37"/>
              <a:gd name="T3" fmla="*/ 667 h 667"/>
              <a:gd name="T4" fmla="*/ 0 w 37"/>
              <a:gd name="T5" fmla="*/ 392 h 667"/>
              <a:gd name="T6" fmla="*/ 0 w 37"/>
              <a:gd name="T7" fmla="*/ 0 h 667"/>
              <a:gd name="T8" fmla="*/ 37 w 37"/>
              <a:gd name="T9" fmla="*/ 274 h 667"/>
              <a:gd name="T10" fmla="*/ 0 60000 65536"/>
              <a:gd name="T11" fmla="*/ 0 60000 65536"/>
              <a:gd name="T12" fmla="*/ 0 60000 65536"/>
              <a:gd name="T13" fmla="*/ 0 60000 65536"/>
              <a:gd name="T14" fmla="*/ 0 60000 65536"/>
              <a:gd name="T15" fmla="*/ 0 w 37"/>
              <a:gd name="T16" fmla="*/ 0 h 667"/>
              <a:gd name="T17" fmla="*/ 37 w 37"/>
              <a:gd name="T18" fmla="*/ 667 h 667"/>
            </a:gdLst>
            <a:ahLst/>
            <a:cxnLst>
              <a:cxn ang="T10">
                <a:pos x="T0" y="T1"/>
              </a:cxn>
              <a:cxn ang="T11">
                <a:pos x="T2" y="T3"/>
              </a:cxn>
              <a:cxn ang="T12">
                <a:pos x="T4" y="T5"/>
              </a:cxn>
              <a:cxn ang="T13">
                <a:pos x="T6" y="T7"/>
              </a:cxn>
              <a:cxn ang="T14">
                <a:pos x="T8" y="T9"/>
              </a:cxn>
            </a:cxnLst>
            <a:rect l="T15" t="T16" r="T17" b="T18"/>
            <a:pathLst>
              <a:path w="37" h="667">
                <a:moveTo>
                  <a:pt x="37" y="274"/>
                </a:moveTo>
                <a:lnTo>
                  <a:pt x="37" y="667"/>
                </a:lnTo>
                <a:lnTo>
                  <a:pt x="0" y="392"/>
                </a:lnTo>
                <a:lnTo>
                  <a:pt x="0" y="0"/>
                </a:lnTo>
                <a:lnTo>
                  <a:pt x="37" y="274"/>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81" name="Freeform 63"/>
          <p:cNvSpPr>
            <a:spLocks/>
          </p:cNvSpPr>
          <p:nvPr/>
        </p:nvSpPr>
        <p:spPr bwMode="auto">
          <a:xfrm>
            <a:off x="5137150" y="1887538"/>
            <a:ext cx="63500" cy="817562"/>
          </a:xfrm>
          <a:custGeom>
            <a:avLst/>
            <a:gdLst>
              <a:gd name="T0" fmla="*/ 40 w 40"/>
              <a:gd name="T1" fmla="*/ 0 h 515"/>
              <a:gd name="T2" fmla="*/ 40 w 40"/>
              <a:gd name="T3" fmla="*/ 397 h 515"/>
              <a:gd name="T4" fmla="*/ 0 w 40"/>
              <a:gd name="T5" fmla="*/ 515 h 515"/>
              <a:gd name="T6" fmla="*/ 0 w 40"/>
              <a:gd name="T7" fmla="*/ 122 h 515"/>
              <a:gd name="T8" fmla="*/ 40 w 40"/>
              <a:gd name="T9" fmla="*/ 0 h 515"/>
              <a:gd name="T10" fmla="*/ 0 60000 65536"/>
              <a:gd name="T11" fmla="*/ 0 60000 65536"/>
              <a:gd name="T12" fmla="*/ 0 60000 65536"/>
              <a:gd name="T13" fmla="*/ 0 60000 65536"/>
              <a:gd name="T14" fmla="*/ 0 60000 65536"/>
              <a:gd name="T15" fmla="*/ 0 w 40"/>
              <a:gd name="T16" fmla="*/ 0 h 515"/>
              <a:gd name="T17" fmla="*/ 40 w 40"/>
              <a:gd name="T18" fmla="*/ 515 h 515"/>
            </a:gdLst>
            <a:ahLst/>
            <a:cxnLst>
              <a:cxn ang="T10">
                <a:pos x="T0" y="T1"/>
              </a:cxn>
              <a:cxn ang="T11">
                <a:pos x="T2" y="T3"/>
              </a:cxn>
              <a:cxn ang="T12">
                <a:pos x="T4" y="T5"/>
              </a:cxn>
              <a:cxn ang="T13">
                <a:pos x="T6" y="T7"/>
              </a:cxn>
              <a:cxn ang="T14">
                <a:pos x="T8" y="T9"/>
              </a:cxn>
            </a:cxnLst>
            <a:rect l="T15" t="T16" r="T17" b="T18"/>
            <a:pathLst>
              <a:path w="40" h="515">
                <a:moveTo>
                  <a:pt x="40" y="0"/>
                </a:moveTo>
                <a:lnTo>
                  <a:pt x="40" y="397"/>
                </a:lnTo>
                <a:lnTo>
                  <a:pt x="0" y="515"/>
                </a:lnTo>
                <a:lnTo>
                  <a:pt x="0" y="122"/>
                </a:lnTo>
                <a:lnTo>
                  <a:pt x="40"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82" name="Freeform 64"/>
          <p:cNvSpPr>
            <a:spLocks/>
          </p:cNvSpPr>
          <p:nvPr/>
        </p:nvSpPr>
        <p:spPr bwMode="auto">
          <a:xfrm>
            <a:off x="5200650" y="1887538"/>
            <a:ext cx="58738" cy="955675"/>
          </a:xfrm>
          <a:custGeom>
            <a:avLst/>
            <a:gdLst>
              <a:gd name="T0" fmla="*/ 37 w 37"/>
              <a:gd name="T1" fmla="*/ 205 h 602"/>
              <a:gd name="T2" fmla="*/ 37 w 37"/>
              <a:gd name="T3" fmla="*/ 602 h 602"/>
              <a:gd name="T4" fmla="*/ 0 w 37"/>
              <a:gd name="T5" fmla="*/ 397 h 602"/>
              <a:gd name="T6" fmla="*/ 0 w 37"/>
              <a:gd name="T7" fmla="*/ 0 h 602"/>
              <a:gd name="T8" fmla="*/ 37 w 37"/>
              <a:gd name="T9" fmla="*/ 205 h 602"/>
              <a:gd name="T10" fmla="*/ 0 60000 65536"/>
              <a:gd name="T11" fmla="*/ 0 60000 65536"/>
              <a:gd name="T12" fmla="*/ 0 60000 65536"/>
              <a:gd name="T13" fmla="*/ 0 60000 65536"/>
              <a:gd name="T14" fmla="*/ 0 60000 65536"/>
              <a:gd name="T15" fmla="*/ 0 w 37"/>
              <a:gd name="T16" fmla="*/ 0 h 602"/>
              <a:gd name="T17" fmla="*/ 37 w 37"/>
              <a:gd name="T18" fmla="*/ 602 h 602"/>
            </a:gdLst>
            <a:ahLst/>
            <a:cxnLst>
              <a:cxn ang="T10">
                <a:pos x="T0" y="T1"/>
              </a:cxn>
              <a:cxn ang="T11">
                <a:pos x="T2" y="T3"/>
              </a:cxn>
              <a:cxn ang="T12">
                <a:pos x="T4" y="T5"/>
              </a:cxn>
              <a:cxn ang="T13">
                <a:pos x="T6" y="T7"/>
              </a:cxn>
              <a:cxn ang="T14">
                <a:pos x="T8" y="T9"/>
              </a:cxn>
            </a:cxnLst>
            <a:rect l="T15" t="T16" r="T17" b="T18"/>
            <a:pathLst>
              <a:path w="37" h="602">
                <a:moveTo>
                  <a:pt x="37" y="205"/>
                </a:moveTo>
                <a:lnTo>
                  <a:pt x="37" y="602"/>
                </a:lnTo>
                <a:lnTo>
                  <a:pt x="0" y="397"/>
                </a:lnTo>
                <a:lnTo>
                  <a:pt x="0" y="0"/>
                </a:lnTo>
                <a:lnTo>
                  <a:pt x="37" y="205"/>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83" name="Freeform 65"/>
          <p:cNvSpPr>
            <a:spLocks/>
          </p:cNvSpPr>
          <p:nvPr/>
        </p:nvSpPr>
        <p:spPr bwMode="auto">
          <a:xfrm>
            <a:off x="5259388" y="2212975"/>
            <a:ext cx="60325" cy="676275"/>
          </a:xfrm>
          <a:custGeom>
            <a:avLst/>
            <a:gdLst>
              <a:gd name="T0" fmla="*/ 38 w 38"/>
              <a:gd name="T1" fmla="*/ 29 h 426"/>
              <a:gd name="T2" fmla="*/ 38 w 38"/>
              <a:gd name="T3" fmla="*/ 426 h 426"/>
              <a:gd name="T4" fmla="*/ 0 w 38"/>
              <a:gd name="T5" fmla="*/ 397 h 426"/>
              <a:gd name="T6" fmla="*/ 0 w 38"/>
              <a:gd name="T7" fmla="*/ 0 h 426"/>
              <a:gd name="T8" fmla="*/ 38 w 38"/>
              <a:gd name="T9" fmla="*/ 29 h 426"/>
              <a:gd name="T10" fmla="*/ 0 60000 65536"/>
              <a:gd name="T11" fmla="*/ 0 60000 65536"/>
              <a:gd name="T12" fmla="*/ 0 60000 65536"/>
              <a:gd name="T13" fmla="*/ 0 60000 65536"/>
              <a:gd name="T14" fmla="*/ 0 60000 65536"/>
              <a:gd name="T15" fmla="*/ 0 w 38"/>
              <a:gd name="T16" fmla="*/ 0 h 426"/>
              <a:gd name="T17" fmla="*/ 38 w 38"/>
              <a:gd name="T18" fmla="*/ 426 h 426"/>
            </a:gdLst>
            <a:ahLst/>
            <a:cxnLst>
              <a:cxn ang="T10">
                <a:pos x="T0" y="T1"/>
              </a:cxn>
              <a:cxn ang="T11">
                <a:pos x="T2" y="T3"/>
              </a:cxn>
              <a:cxn ang="T12">
                <a:pos x="T4" y="T5"/>
              </a:cxn>
              <a:cxn ang="T13">
                <a:pos x="T6" y="T7"/>
              </a:cxn>
              <a:cxn ang="T14">
                <a:pos x="T8" y="T9"/>
              </a:cxn>
            </a:cxnLst>
            <a:rect l="T15" t="T16" r="T17" b="T18"/>
            <a:pathLst>
              <a:path w="38" h="426">
                <a:moveTo>
                  <a:pt x="38" y="29"/>
                </a:moveTo>
                <a:lnTo>
                  <a:pt x="38" y="426"/>
                </a:lnTo>
                <a:lnTo>
                  <a:pt x="0" y="397"/>
                </a:lnTo>
                <a:lnTo>
                  <a:pt x="0" y="0"/>
                </a:lnTo>
                <a:lnTo>
                  <a:pt x="38" y="29"/>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84" name="Freeform 66"/>
          <p:cNvSpPr>
            <a:spLocks noEditPoints="1"/>
          </p:cNvSpPr>
          <p:nvPr/>
        </p:nvSpPr>
        <p:spPr bwMode="auto">
          <a:xfrm>
            <a:off x="2220913" y="879475"/>
            <a:ext cx="3248025" cy="2338388"/>
          </a:xfrm>
          <a:custGeom>
            <a:avLst/>
            <a:gdLst>
              <a:gd name="T0" fmla="*/ 20 w 2046"/>
              <a:gd name="T1" fmla="*/ 687 h 1473"/>
              <a:gd name="T2" fmla="*/ 0 w 2046"/>
              <a:gd name="T3" fmla="*/ 1374 h 1473"/>
              <a:gd name="T4" fmla="*/ 0 w 2046"/>
              <a:gd name="T5" fmla="*/ 490 h 1473"/>
              <a:gd name="T6" fmla="*/ 2046 w 2046"/>
              <a:gd name="T7" fmla="*/ 1473 h 1473"/>
              <a:gd name="T8" fmla="*/ 2046 w 2046"/>
              <a:gd name="T9" fmla="*/ 393 h 1473"/>
              <a:gd name="T10" fmla="*/ 2046 w 2046"/>
              <a:gd name="T11" fmla="*/ 1080 h 1473"/>
              <a:gd name="T12" fmla="*/ 2027 w 2046"/>
              <a:gd name="T13" fmla="*/ 196 h 1473"/>
              <a:gd name="T14" fmla="*/ 189 w 2046"/>
              <a:gd name="T15" fmla="*/ 0 h 1473"/>
              <a:gd name="T16" fmla="*/ 569 w 2046"/>
              <a:gd name="T17" fmla="*/ 0 h 1473"/>
              <a:gd name="T18" fmla="*/ 909 w 2046"/>
              <a:gd name="T19" fmla="*/ 18 h 1473"/>
              <a:gd name="T20" fmla="*/ 1251 w 2046"/>
              <a:gd name="T21" fmla="*/ 18 h 1473"/>
              <a:gd name="T22" fmla="*/ 1591 w 2046"/>
              <a:gd name="T23" fmla="*/ 0 h 1473"/>
              <a:gd name="T24" fmla="*/ 1971 w 2046"/>
              <a:gd name="T25" fmla="*/ 0 h 1473"/>
              <a:gd name="T26" fmla="*/ 189 w 2046"/>
              <a:gd name="T27" fmla="*/ 18 h 1473"/>
              <a:gd name="T28" fmla="*/ 531 w 2046"/>
              <a:gd name="T29" fmla="*/ 0 h 1473"/>
              <a:gd name="T30" fmla="*/ 909 w 2046"/>
              <a:gd name="T31" fmla="*/ 0 h 1473"/>
              <a:gd name="T32" fmla="*/ 1251 w 2046"/>
              <a:gd name="T33" fmla="*/ 0 h 1473"/>
              <a:gd name="T34" fmla="*/ 1591 w 2046"/>
              <a:gd name="T35" fmla="*/ 48 h 1473"/>
              <a:gd name="T36" fmla="*/ 1933 w 2046"/>
              <a:gd name="T37" fmla="*/ 0 h 1473"/>
              <a:gd name="T38" fmla="*/ 189 w 2046"/>
              <a:gd name="T39" fmla="*/ 1473 h 1473"/>
              <a:gd name="T40" fmla="*/ 531 w 2046"/>
              <a:gd name="T41" fmla="*/ 1452 h 1473"/>
              <a:gd name="T42" fmla="*/ 871 w 2046"/>
              <a:gd name="T43" fmla="*/ 1473 h 1473"/>
              <a:gd name="T44" fmla="*/ 1213 w 2046"/>
              <a:gd name="T45" fmla="*/ 1473 h 1473"/>
              <a:gd name="T46" fmla="*/ 1591 w 2046"/>
              <a:gd name="T47" fmla="*/ 1473 h 1473"/>
              <a:gd name="T48" fmla="*/ 1933 w 2046"/>
              <a:gd name="T49" fmla="*/ 1452 h 1473"/>
              <a:gd name="T50" fmla="*/ 152 w 2046"/>
              <a:gd name="T51" fmla="*/ 1473 h 1473"/>
              <a:gd name="T52" fmla="*/ 531 w 2046"/>
              <a:gd name="T53" fmla="*/ 1473 h 1473"/>
              <a:gd name="T54" fmla="*/ 871 w 2046"/>
              <a:gd name="T55" fmla="*/ 1452 h 1473"/>
              <a:gd name="T56" fmla="*/ 1213 w 2046"/>
              <a:gd name="T57" fmla="*/ 1425 h 1473"/>
              <a:gd name="T58" fmla="*/ 1553 w 2046"/>
              <a:gd name="T59" fmla="*/ 1473 h 1473"/>
              <a:gd name="T60" fmla="*/ 1933 w 2046"/>
              <a:gd name="T61" fmla="*/ 1473 h 1473"/>
              <a:gd name="T62" fmla="*/ 20 w 2046"/>
              <a:gd name="T63" fmla="*/ 1080 h 1473"/>
              <a:gd name="T64" fmla="*/ 0 w 2046"/>
              <a:gd name="T65" fmla="*/ 196 h 1473"/>
              <a:gd name="T66" fmla="*/ 0 w 2046"/>
              <a:gd name="T67" fmla="*/ 883 h 1473"/>
              <a:gd name="T68" fmla="*/ 49 w 2046"/>
              <a:gd name="T69" fmla="*/ 0 h 1473"/>
              <a:gd name="T70" fmla="*/ 2046 w 2046"/>
              <a:gd name="T71" fmla="*/ 786 h 1473"/>
              <a:gd name="T72" fmla="*/ 2027 w 2046"/>
              <a:gd name="T73" fmla="*/ 1276 h 1473"/>
              <a:gd name="T74" fmla="*/ 2027 w 2046"/>
              <a:gd name="T75" fmla="*/ 589 h 1473"/>
              <a:gd name="T76" fmla="*/ 0 w 2046"/>
              <a:gd name="T77" fmla="*/ 0 h 1473"/>
              <a:gd name="T78" fmla="*/ 417 w 2046"/>
              <a:gd name="T79" fmla="*/ 0 h 1473"/>
              <a:gd name="T80" fmla="*/ 759 w 2046"/>
              <a:gd name="T81" fmla="*/ 18 h 1473"/>
              <a:gd name="T82" fmla="*/ 1099 w 2046"/>
              <a:gd name="T83" fmla="*/ 0 h 1473"/>
              <a:gd name="T84" fmla="*/ 1441 w 2046"/>
              <a:gd name="T85" fmla="*/ 0 h 1473"/>
              <a:gd name="T86" fmla="*/ 1818 w 2046"/>
              <a:gd name="T87" fmla="*/ 0 h 1473"/>
              <a:gd name="T88" fmla="*/ 0 w 2046"/>
              <a:gd name="T89" fmla="*/ 0 h 1473"/>
              <a:gd name="T90" fmla="*/ 379 w 2046"/>
              <a:gd name="T91" fmla="*/ 0 h 1473"/>
              <a:gd name="T92" fmla="*/ 759 w 2046"/>
              <a:gd name="T93" fmla="*/ 0 h 1473"/>
              <a:gd name="T94" fmla="*/ 1099 w 2046"/>
              <a:gd name="T95" fmla="*/ 18 h 1473"/>
              <a:gd name="T96" fmla="*/ 1441 w 2046"/>
              <a:gd name="T97" fmla="*/ 18 h 1473"/>
              <a:gd name="T98" fmla="*/ 1781 w 2046"/>
              <a:gd name="T99" fmla="*/ 0 h 1473"/>
              <a:gd name="T100" fmla="*/ 0 w 2046"/>
              <a:gd name="T101" fmla="*/ 1452 h 1473"/>
              <a:gd name="T102" fmla="*/ 379 w 2046"/>
              <a:gd name="T103" fmla="*/ 1452 h 1473"/>
              <a:gd name="T104" fmla="*/ 721 w 2046"/>
              <a:gd name="T105" fmla="*/ 1473 h 1473"/>
              <a:gd name="T106" fmla="*/ 1099 w 2046"/>
              <a:gd name="T107" fmla="*/ 1473 h 1473"/>
              <a:gd name="T108" fmla="*/ 1441 w 2046"/>
              <a:gd name="T109" fmla="*/ 1473 h 1473"/>
              <a:gd name="T110" fmla="*/ 1781 w 2046"/>
              <a:gd name="T111" fmla="*/ 1452 h 1473"/>
              <a:gd name="T112" fmla="*/ 0 w 2046"/>
              <a:gd name="T113" fmla="*/ 1473 h 1473"/>
              <a:gd name="T114" fmla="*/ 379 w 2046"/>
              <a:gd name="T115" fmla="*/ 1473 h 1473"/>
              <a:gd name="T116" fmla="*/ 721 w 2046"/>
              <a:gd name="T117" fmla="*/ 1452 h 1473"/>
              <a:gd name="T118" fmla="*/ 1061 w 2046"/>
              <a:gd name="T119" fmla="*/ 1473 h 1473"/>
              <a:gd name="T120" fmla="*/ 1403 w 2046"/>
              <a:gd name="T121" fmla="*/ 1473 h 1473"/>
              <a:gd name="T122" fmla="*/ 1781 w 2046"/>
              <a:gd name="T123" fmla="*/ 1473 h 1473"/>
              <a:gd name="T124" fmla="*/ 2046 w 2046"/>
              <a:gd name="T125" fmla="*/ 0 h 147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46"/>
              <a:gd name="T190" fmla="*/ 0 h 1473"/>
              <a:gd name="T191" fmla="*/ 2046 w 2046"/>
              <a:gd name="T192" fmla="*/ 1473 h 147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46" h="1473">
                <a:moveTo>
                  <a:pt x="0" y="1177"/>
                </a:moveTo>
                <a:lnTo>
                  <a:pt x="0" y="1276"/>
                </a:lnTo>
                <a:lnTo>
                  <a:pt x="20" y="1276"/>
                </a:lnTo>
                <a:lnTo>
                  <a:pt x="0" y="1276"/>
                </a:lnTo>
                <a:lnTo>
                  <a:pt x="0" y="1374"/>
                </a:lnTo>
                <a:lnTo>
                  <a:pt x="20" y="1374"/>
                </a:lnTo>
                <a:lnTo>
                  <a:pt x="0" y="1374"/>
                </a:lnTo>
                <a:lnTo>
                  <a:pt x="0" y="1473"/>
                </a:lnTo>
                <a:lnTo>
                  <a:pt x="20" y="1473"/>
                </a:lnTo>
                <a:lnTo>
                  <a:pt x="0" y="1473"/>
                </a:lnTo>
                <a:lnTo>
                  <a:pt x="0" y="1177"/>
                </a:lnTo>
                <a:lnTo>
                  <a:pt x="49" y="1177"/>
                </a:lnTo>
                <a:lnTo>
                  <a:pt x="0" y="1177"/>
                </a:lnTo>
                <a:lnTo>
                  <a:pt x="0" y="1080"/>
                </a:lnTo>
                <a:lnTo>
                  <a:pt x="20" y="1080"/>
                </a:lnTo>
                <a:lnTo>
                  <a:pt x="0" y="1080"/>
                </a:lnTo>
                <a:lnTo>
                  <a:pt x="0" y="981"/>
                </a:lnTo>
                <a:lnTo>
                  <a:pt x="20" y="981"/>
                </a:lnTo>
                <a:lnTo>
                  <a:pt x="0" y="981"/>
                </a:lnTo>
                <a:lnTo>
                  <a:pt x="0" y="883"/>
                </a:lnTo>
                <a:lnTo>
                  <a:pt x="20" y="883"/>
                </a:lnTo>
                <a:lnTo>
                  <a:pt x="0" y="883"/>
                </a:lnTo>
                <a:lnTo>
                  <a:pt x="0" y="786"/>
                </a:lnTo>
                <a:lnTo>
                  <a:pt x="49" y="786"/>
                </a:lnTo>
                <a:lnTo>
                  <a:pt x="0" y="786"/>
                </a:lnTo>
                <a:lnTo>
                  <a:pt x="0" y="687"/>
                </a:lnTo>
                <a:lnTo>
                  <a:pt x="20" y="687"/>
                </a:lnTo>
                <a:lnTo>
                  <a:pt x="0" y="687"/>
                </a:lnTo>
                <a:lnTo>
                  <a:pt x="0" y="589"/>
                </a:lnTo>
                <a:lnTo>
                  <a:pt x="20" y="589"/>
                </a:lnTo>
                <a:lnTo>
                  <a:pt x="0" y="589"/>
                </a:lnTo>
                <a:lnTo>
                  <a:pt x="0" y="490"/>
                </a:lnTo>
                <a:lnTo>
                  <a:pt x="20" y="490"/>
                </a:lnTo>
                <a:lnTo>
                  <a:pt x="0" y="490"/>
                </a:lnTo>
                <a:lnTo>
                  <a:pt x="0" y="393"/>
                </a:lnTo>
                <a:lnTo>
                  <a:pt x="49" y="393"/>
                </a:lnTo>
                <a:lnTo>
                  <a:pt x="0" y="393"/>
                </a:lnTo>
                <a:lnTo>
                  <a:pt x="0" y="294"/>
                </a:lnTo>
                <a:lnTo>
                  <a:pt x="20" y="294"/>
                </a:lnTo>
                <a:lnTo>
                  <a:pt x="0" y="294"/>
                </a:lnTo>
                <a:lnTo>
                  <a:pt x="0" y="196"/>
                </a:lnTo>
                <a:lnTo>
                  <a:pt x="20" y="196"/>
                </a:lnTo>
                <a:lnTo>
                  <a:pt x="0" y="196"/>
                </a:lnTo>
                <a:lnTo>
                  <a:pt x="0" y="97"/>
                </a:lnTo>
                <a:lnTo>
                  <a:pt x="20" y="97"/>
                </a:lnTo>
                <a:lnTo>
                  <a:pt x="0" y="97"/>
                </a:lnTo>
                <a:lnTo>
                  <a:pt x="0" y="0"/>
                </a:lnTo>
                <a:lnTo>
                  <a:pt x="49" y="0"/>
                </a:lnTo>
                <a:lnTo>
                  <a:pt x="0" y="0"/>
                </a:lnTo>
                <a:moveTo>
                  <a:pt x="0" y="1177"/>
                </a:moveTo>
                <a:lnTo>
                  <a:pt x="0" y="1276"/>
                </a:lnTo>
                <a:lnTo>
                  <a:pt x="20" y="1276"/>
                </a:lnTo>
                <a:lnTo>
                  <a:pt x="0" y="1276"/>
                </a:lnTo>
                <a:lnTo>
                  <a:pt x="0" y="1374"/>
                </a:lnTo>
                <a:lnTo>
                  <a:pt x="20" y="1374"/>
                </a:lnTo>
                <a:lnTo>
                  <a:pt x="0" y="1374"/>
                </a:lnTo>
                <a:lnTo>
                  <a:pt x="0" y="1473"/>
                </a:lnTo>
                <a:lnTo>
                  <a:pt x="20" y="1473"/>
                </a:lnTo>
                <a:lnTo>
                  <a:pt x="0" y="1473"/>
                </a:lnTo>
                <a:lnTo>
                  <a:pt x="0" y="1177"/>
                </a:lnTo>
                <a:lnTo>
                  <a:pt x="49" y="1177"/>
                </a:lnTo>
                <a:lnTo>
                  <a:pt x="0" y="1177"/>
                </a:lnTo>
                <a:lnTo>
                  <a:pt x="0" y="1080"/>
                </a:lnTo>
                <a:lnTo>
                  <a:pt x="20" y="1080"/>
                </a:lnTo>
                <a:lnTo>
                  <a:pt x="0" y="1080"/>
                </a:lnTo>
                <a:lnTo>
                  <a:pt x="0" y="981"/>
                </a:lnTo>
                <a:lnTo>
                  <a:pt x="20" y="981"/>
                </a:lnTo>
                <a:lnTo>
                  <a:pt x="0" y="981"/>
                </a:lnTo>
                <a:lnTo>
                  <a:pt x="0" y="883"/>
                </a:lnTo>
                <a:lnTo>
                  <a:pt x="20" y="883"/>
                </a:lnTo>
                <a:lnTo>
                  <a:pt x="0" y="883"/>
                </a:lnTo>
                <a:lnTo>
                  <a:pt x="0" y="786"/>
                </a:lnTo>
                <a:lnTo>
                  <a:pt x="49" y="786"/>
                </a:lnTo>
                <a:lnTo>
                  <a:pt x="0" y="786"/>
                </a:lnTo>
                <a:lnTo>
                  <a:pt x="0" y="687"/>
                </a:lnTo>
                <a:lnTo>
                  <a:pt x="20" y="687"/>
                </a:lnTo>
                <a:lnTo>
                  <a:pt x="0" y="687"/>
                </a:lnTo>
                <a:lnTo>
                  <a:pt x="0" y="589"/>
                </a:lnTo>
                <a:lnTo>
                  <a:pt x="20" y="589"/>
                </a:lnTo>
                <a:lnTo>
                  <a:pt x="0" y="589"/>
                </a:lnTo>
                <a:lnTo>
                  <a:pt x="0" y="490"/>
                </a:lnTo>
                <a:lnTo>
                  <a:pt x="20" y="490"/>
                </a:lnTo>
                <a:lnTo>
                  <a:pt x="0" y="490"/>
                </a:lnTo>
                <a:lnTo>
                  <a:pt x="0" y="393"/>
                </a:lnTo>
                <a:lnTo>
                  <a:pt x="49" y="393"/>
                </a:lnTo>
                <a:lnTo>
                  <a:pt x="0" y="393"/>
                </a:lnTo>
                <a:lnTo>
                  <a:pt x="0" y="294"/>
                </a:lnTo>
                <a:lnTo>
                  <a:pt x="20" y="294"/>
                </a:lnTo>
                <a:lnTo>
                  <a:pt x="0" y="294"/>
                </a:lnTo>
                <a:lnTo>
                  <a:pt x="0" y="196"/>
                </a:lnTo>
                <a:lnTo>
                  <a:pt x="20" y="196"/>
                </a:lnTo>
                <a:lnTo>
                  <a:pt x="0" y="196"/>
                </a:lnTo>
                <a:lnTo>
                  <a:pt x="0" y="97"/>
                </a:lnTo>
                <a:lnTo>
                  <a:pt x="20" y="97"/>
                </a:lnTo>
                <a:lnTo>
                  <a:pt x="0" y="97"/>
                </a:lnTo>
                <a:lnTo>
                  <a:pt x="0" y="0"/>
                </a:lnTo>
                <a:lnTo>
                  <a:pt x="49" y="0"/>
                </a:lnTo>
                <a:lnTo>
                  <a:pt x="0" y="0"/>
                </a:lnTo>
                <a:moveTo>
                  <a:pt x="2046" y="1177"/>
                </a:moveTo>
                <a:lnTo>
                  <a:pt x="2046" y="1276"/>
                </a:lnTo>
                <a:lnTo>
                  <a:pt x="2027" y="1276"/>
                </a:lnTo>
                <a:lnTo>
                  <a:pt x="2046" y="1276"/>
                </a:lnTo>
                <a:lnTo>
                  <a:pt x="2046" y="1374"/>
                </a:lnTo>
                <a:lnTo>
                  <a:pt x="2027" y="1374"/>
                </a:lnTo>
                <a:lnTo>
                  <a:pt x="2046" y="1374"/>
                </a:lnTo>
                <a:lnTo>
                  <a:pt x="2046" y="1473"/>
                </a:lnTo>
                <a:lnTo>
                  <a:pt x="2027" y="1473"/>
                </a:lnTo>
                <a:lnTo>
                  <a:pt x="2046" y="1473"/>
                </a:lnTo>
                <a:lnTo>
                  <a:pt x="2046" y="1177"/>
                </a:lnTo>
                <a:lnTo>
                  <a:pt x="1998" y="1177"/>
                </a:lnTo>
                <a:lnTo>
                  <a:pt x="2046" y="1177"/>
                </a:lnTo>
                <a:lnTo>
                  <a:pt x="2046" y="1080"/>
                </a:lnTo>
                <a:lnTo>
                  <a:pt x="2027" y="1080"/>
                </a:lnTo>
                <a:lnTo>
                  <a:pt x="2046" y="1080"/>
                </a:lnTo>
                <a:lnTo>
                  <a:pt x="2046" y="981"/>
                </a:lnTo>
                <a:lnTo>
                  <a:pt x="2027" y="981"/>
                </a:lnTo>
                <a:lnTo>
                  <a:pt x="2046" y="981"/>
                </a:lnTo>
                <a:lnTo>
                  <a:pt x="2046" y="883"/>
                </a:lnTo>
                <a:lnTo>
                  <a:pt x="2027" y="883"/>
                </a:lnTo>
                <a:lnTo>
                  <a:pt x="2046" y="883"/>
                </a:lnTo>
                <a:lnTo>
                  <a:pt x="2046" y="786"/>
                </a:lnTo>
                <a:lnTo>
                  <a:pt x="1998" y="786"/>
                </a:lnTo>
                <a:lnTo>
                  <a:pt x="2046" y="786"/>
                </a:lnTo>
                <a:lnTo>
                  <a:pt x="2046" y="687"/>
                </a:lnTo>
                <a:lnTo>
                  <a:pt x="2027" y="687"/>
                </a:lnTo>
                <a:lnTo>
                  <a:pt x="2046" y="687"/>
                </a:lnTo>
                <a:lnTo>
                  <a:pt x="2046" y="589"/>
                </a:lnTo>
                <a:lnTo>
                  <a:pt x="2027" y="589"/>
                </a:lnTo>
                <a:lnTo>
                  <a:pt x="2046" y="589"/>
                </a:lnTo>
                <a:lnTo>
                  <a:pt x="2046" y="490"/>
                </a:lnTo>
                <a:lnTo>
                  <a:pt x="2027" y="490"/>
                </a:lnTo>
                <a:lnTo>
                  <a:pt x="2046" y="490"/>
                </a:lnTo>
                <a:lnTo>
                  <a:pt x="2046" y="393"/>
                </a:lnTo>
                <a:lnTo>
                  <a:pt x="1998" y="393"/>
                </a:lnTo>
                <a:lnTo>
                  <a:pt x="2046" y="393"/>
                </a:lnTo>
                <a:lnTo>
                  <a:pt x="2046" y="294"/>
                </a:lnTo>
                <a:lnTo>
                  <a:pt x="2027" y="294"/>
                </a:lnTo>
                <a:lnTo>
                  <a:pt x="2046" y="294"/>
                </a:lnTo>
                <a:lnTo>
                  <a:pt x="2046" y="196"/>
                </a:lnTo>
                <a:lnTo>
                  <a:pt x="2027" y="196"/>
                </a:lnTo>
                <a:lnTo>
                  <a:pt x="2046" y="196"/>
                </a:lnTo>
                <a:lnTo>
                  <a:pt x="2046" y="97"/>
                </a:lnTo>
                <a:lnTo>
                  <a:pt x="2027" y="97"/>
                </a:lnTo>
                <a:lnTo>
                  <a:pt x="2046" y="97"/>
                </a:lnTo>
                <a:lnTo>
                  <a:pt x="2046" y="0"/>
                </a:lnTo>
                <a:lnTo>
                  <a:pt x="1998" y="0"/>
                </a:lnTo>
                <a:lnTo>
                  <a:pt x="2046" y="0"/>
                </a:lnTo>
                <a:moveTo>
                  <a:pt x="2046" y="1177"/>
                </a:moveTo>
                <a:lnTo>
                  <a:pt x="2046" y="1276"/>
                </a:lnTo>
                <a:lnTo>
                  <a:pt x="2027" y="1276"/>
                </a:lnTo>
                <a:lnTo>
                  <a:pt x="2046" y="1276"/>
                </a:lnTo>
                <a:lnTo>
                  <a:pt x="2046" y="1374"/>
                </a:lnTo>
                <a:lnTo>
                  <a:pt x="2027" y="1374"/>
                </a:lnTo>
                <a:lnTo>
                  <a:pt x="2046" y="1374"/>
                </a:lnTo>
                <a:lnTo>
                  <a:pt x="2046" y="1473"/>
                </a:lnTo>
                <a:lnTo>
                  <a:pt x="2027" y="1473"/>
                </a:lnTo>
                <a:lnTo>
                  <a:pt x="2046" y="1473"/>
                </a:lnTo>
                <a:lnTo>
                  <a:pt x="2046" y="1177"/>
                </a:lnTo>
                <a:lnTo>
                  <a:pt x="1998" y="1177"/>
                </a:lnTo>
                <a:lnTo>
                  <a:pt x="2046" y="1177"/>
                </a:lnTo>
                <a:lnTo>
                  <a:pt x="2046" y="1080"/>
                </a:lnTo>
                <a:lnTo>
                  <a:pt x="2027" y="1080"/>
                </a:lnTo>
                <a:lnTo>
                  <a:pt x="2046" y="1080"/>
                </a:lnTo>
                <a:lnTo>
                  <a:pt x="2046" y="981"/>
                </a:lnTo>
                <a:lnTo>
                  <a:pt x="2027" y="981"/>
                </a:lnTo>
                <a:lnTo>
                  <a:pt x="2046" y="981"/>
                </a:lnTo>
                <a:lnTo>
                  <a:pt x="2046" y="883"/>
                </a:lnTo>
                <a:lnTo>
                  <a:pt x="2027" y="883"/>
                </a:lnTo>
                <a:lnTo>
                  <a:pt x="2046" y="883"/>
                </a:lnTo>
                <a:lnTo>
                  <a:pt x="2046" y="786"/>
                </a:lnTo>
                <a:lnTo>
                  <a:pt x="1998" y="786"/>
                </a:lnTo>
                <a:lnTo>
                  <a:pt x="2046" y="786"/>
                </a:lnTo>
                <a:lnTo>
                  <a:pt x="2046" y="687"/>
                </a:lnTo>
                <a:lnTo>
                  <a:pt x="2027" y="687"/>
                </a:lnTo>
                <a:lnTo>
                  <a:pt x="2046" y="687"/>
                </a:lnTo>
                <a:lnTo>
                  <a:pt x="2046" y="589"/>
                </a:lnTo>
                <a:lnTo>
                  <a:pt x="2027" y="589"/>
                </a:lnTo>
                <a:lnTo>
                  <a:pt x="2046" y="589"/>
                </a:lnTo>
                <a:lnTo>
                  <a:pt x="2046" y="490"/>
                </a:lnTo>
                <a:lnTo>
                  <a:pt x="2027" y="490"/>
                </a:lnTo>
                <a:lnTo>
                  <a:pt x="2046" y="490"/>
                </a:lnTo>
                <a:lnTo>
                  <a:pt x="2046" y="393"/>
                </a:lnTo>
                <a:lnTo>
                  <a:pt x="1998" y="393"/>
                </a:lnTo>
                <a:lnTo>
                  <a:pt x="2046" y="393"/>
                </a:lnTo>
                <a:lnTo>
                  <a:pt x="2046" y="294"/>
                </a:lnTo>
                <a:lnTo>
                  <a:pt x="2027" y="294"/>
                </a:lnTo>
                <a:lnTo>
                  <a:pt x="2046" y="294"/>
                </a:lnTo>
                <a:lnTo>
                  <a:pt x="2046" y="196"/>
                </a:lnTo>
                <a:lnTo>
                  <a:pt x="2027" y="196"/>
                </a:lnTo>
                <a:lnTo>
                  <a:pt x="2046" y="196"/>
                </a:lnTo>
                <a:lnTo>
                  <a:pt x="2046" y="97"/>
                </a:lnTo>
                <a:lnTo>
                  <a:pt x="2027" y="97"/>
                </a:lnTo>
                <a:lnTo>
                  <a:pt x="2046" y="97"/>
                </a:lnTo>
                <a:lnTo>
                  <a:pt x="2046" y="0"/>
                </a:lnTo>
                <a:lnTo>
                  <a:pt x="1998" y="0"/>
                </a:lnTo>
                <a:lnTo>
                  <a:pt x="2046" y="0"/>
                </a:lnTo>
                <a:moveTo>
                  <a:pt x="76" y="0"/>
                </a:moveTo>
                <a:lnTo>
                  <a:pt x="39" y="0"/>
                </a:lnTo>
                <a:lnTo>
                  <a:pt x="39" y="18"/>
                </a:lnTo>
                <a:lnTo>
                  <a:pt x="39" y="0"/>
                </a:lnTo>
                <a:lnTo>
                  <a:pt x="0" y="0"/>
                </a:lnTo>
                <a:lnTo>
                  <a:pt x="0" y="18"/>
                </a:lnTo>
                <a:lnTo>
                  <a:pt x="0" y="0"/>
                </a:lnTo>
                <a:lnTo>
                  <a:pt x="76" y="0"/>
                </a:lnTo>
                <a:lnTo>
                  <a:pt x="76" y="48"/>
                </a:lnTo>
                <a:lnTo>
                  <a:pt x="76" y="0"/>
                </a:lnTo>
                <a:lnTo>
                  <a:pt x="114" y="0"/>
                </a:lnTo>
                <a:lnTo>
                  <a:pt x="114" y="18"/>
                </a:lnTo>
                <a:lnTo>
                  <a:pt x="114" y="0"/>
                </a:lnTo>
                <a:lnTo>
                  <a:pt x="152" y="0"/>
                </a:lnTo>
                <a:lnTo>
                  <a:pt x="152" y="18"/>
                </a:lnTo>
                <a:lnTo>
                  <a:pt x="152" y="0"/>
                </a:lnTo>
                <a:lnTo>
                  <a:pt x="189" y="0"/>
                </a:lnTo>
                <a:lnTo>
                  <a:pt x="189" y="18"/>
                </a:lnTo>
                <a:lnTo>
                  <a:pt x="189" y="0"/>
                </a:lnTo>
                <a:lnTo>
                  <a:pt x="227" y="0"/>
                </a:lnTo>
                <a:lnTo>
                  <a:pt x="227" y="18"/>
                </a:lnTo>
                <a:lnTo>
                  <a:pt x="227" y="0"/>
                </a:lnTo>
                <a:lnTo>
                  <a:pt x="266" y="0"/>
                </a:lnTo>
                <a:lnTo>
                  <a:pt x="266" y="18"/>
                </a:lnTo>
                <a:lnTo>
                  <a:pt x="266" y="0"/>
                </a:lnTo>
                <a:lnTo>
                  <a:pt x="304" y="0"/>
                </a:lnTo>
                <a:lnTo>
                  <a:pt x="304" y="18"/>
                </a:lnTo>
                <a:lnTo>
                  <a:pt x="304" y="0"/>
                </a:lnTo>
                <a:lnTo>
                  <a:pt x="341" y="0"/>
                </a:lnTo>
                <a:lnTo>
                  <a:pt x="341" y="18"/>
                </a:lnTo>
                <a:lnTo>
                  <a:pt x="341" y="0"/>
                </a:lnTo>
                <a:lnTo>
                  <a:pt x="379" y="0"/>
                </a:lnTo>
                <a:lnTo>
                  <a:pt x="379" y="18"/>
                </a:lnTo>
                <a:lnTo>
                  <a:pt x="379" y="0"/>
                </a:lnTo>
                <a:lnTo>
                  <a:pt x="417" y="0"/>
                </a:lnTo>
                <a:lnTo>
                  <a:pt x="417" y="18"/>
                </a:lnTo>
                <a:lnTo>
                  <a:pt x="417" y="0"/>
                </a:lnTo>
                <a:lnTo>
                  <a:pt x="454" y="0"/>
                </a:lnTo>
                <a:lnTo>
                  <a:pt x="454" y="48"/>
                </a:lnTo>
                <a:lnTo>
                  <a:pt x="454" y="0"/>
                </a:lnTo>
                <a:lnTo>
                  <a:pt x="494" y="0"/>
                </a:lnTo>
                <a:lnTo>
                  <a:pt x="494" y="18"/>
                </a:lnTo>
                <a:lnTo>
                  <a:pt x="494" y="0"/>
                </a:lnTo>
                <a:lnTo>
                  <a:pt x="531" y="0"/>
                </a:lnTo>
                <a:lnTo>
                  <a:pt x="531" y="18"/>
                </a:lnTo>
                <a:lnTo>
                  <a:pt x="531" y="0"/>
                </a:lnTo>
                <a:lnTo>
                  <a:pt x="569" y="0"/>
                </a:lnTo>
                <a:lnTo>
                  <a:pt x="569" y="18"/>
                </a:lnTo>
                <a:lnTo>
                  <a:pt x="569" y="0"/>
                </a:lnTo>
                <a:lnTo>
                  <a:pt x="606" y="0"/>
                </a:lnTo>
                <a:lnTo>
                  <a:pt x="606" y="18"/>
                </a:lnTo>
                <a:lnTo>
                  <a:pt x="606" y="0"/>
                </a:lnTo>
                <a:lnTo>
                  <a:pt x="644" y="0"/>
                </a:lnTo>
                <a:lnTo>
                  <a:pt x="644" y="18"/>
                </a:lnTo>
                <a:lnTo>
                  <a:pt x="644" y="0"/>
                </a:lnTo>
                <a:lnTo>
                  <a:pt x="682" y="0"/>
                </a:lnTo>
                <a:lnTo>
                  <a:pt x="682" y="18"/>
                </a:lnTo>
                <a:lnTo>
                  <a:pt x="682" y="0"/>
                </a:lnTo>
                <a:lnTo>
                  <a:pt x="721" y="0"/>
                </a:lnTo>
                <a:lnTo>
                  <a:pt x="721" y="18"/>
                </a:lnTo>
                <a:lnTo>
                  <a:pt x="721" y="0"/>
                </a:lnTo>
                <a:lnTo>
                  <a:pt x="759" y="0"/>
                </a:lnTo>
                <a:lnTo>
                  <a:pt x="759" y="18"/>
                </a:lnTo>
                <a:lnTo>
                  <a:pt x="759" y="0"/>
                </a:lnTo>
                <a:lnTo>
                  <a:pt x="796" y="0"/>
                </a:lnTo>
                <a:lnTo>
                  <a:pt x="796" y="18"/>
                </a:lnTo>
                <a:lnTo>
                  <a:pt x="796" y="0"/>
                </a:lnTo>
                <a:lnTo>
                  <a:pt x="834" y="0"/>
                </a:lnTo>
                <a:lnTo>
                  <a:pt x="834" y="48"/>
                </a:lnTo>
                <a:lnTo>
                  <a:pt x="834" y="0"/>
                </a:lnTo>
                <a:lnTo>
                  <a:pt x="871" y="0"/>
                </a:lnTo>
                <a:lnTo>
                  <a:pt x="871" y="18"/>
                </a:lnTo>
                <a:lnTo>
                  <a:pt x="871" y="0"/>
                </a:lnTo>
                <a:lnTo>
                  <a:pt x="909" y="0"/>
                </a:lnTo>
                <a:lnTo>
                  <a:pt x="909" y="18"/>
                </a:lnTo>
                <a:lnTo>
                  <a:pt x="909" y="0"/>
                </a:lnTo>
                <a:lnTo>
                  <a:pt x="948" y="0"/>
                </a:lnTo>
                <a:lnTo>
                  <a:pt x="948" y="18"/>
                </a:lnTo>
                <a:lnTo>
                  <a:pt x="948" y="0"/>
                </a:lnTo>
                <a:lnTo>
                  <a:pt x="986" y="0"/>
                </a:lnTo>
                <a:lnTo>
                  <a:pt x="986" y="18"/>
                </a:lnTo>
                <a:lnTo>
                  <a:pt x="986" y="0"/>
                </a:lnTo>
                <a:lnTo>
                  <a:pt x="1024" y="0"/>
                </a:lnTo>
                <a:lnTo>
                  <a:pt x="1024" y="18"/>
                </a:lnTo>
                <a:lnTo>
                  <a:pt x="1024" y="0"/>
                </a:lnTo>
                <a:lnTo>
                  <a:pt x="1061" y="0"/>
                </a:lnTo>
                <a:lnTo>
                  <a:pt x="1061" y="18"/>
                </a:lnTo>
                <a:lnTo>
                  <a:pt x="1061" y="0"/>
                </a:lnTo>
                <a:lnTo>
                  <a:pt x="1099" y="0"/>
                </a:lnTo>
                <a:lnTo>
                  <a:pt x="1099" y="18"/>
                </a:lnTo>
                <a:lnTo>
                  <a:pt x="1099" y="0"/>
                </a:lnTo>
                <a:lnTo>
                  <a:pt x="1136" y="0"/>
                </a:lnTo>
                <a:lnTo>
                  <a:pt x="1136" y="18"/>
                </a:lnTo>
                <a:lnTo>
                  <a:pt x="1136" y="0"/>
                </a:lnTo>
                <a:lnTo>
                  <a:pt x="1176" y="0"/>
                </a:lnTo>
                <a:lnTo>
                  <a:pt x="1176" y="18"/>
                </a:lnTo>
                <a:lnTo>
                  <a:pt x="1176" y="0"/>
                </a:lnTo>
                <a:lnTo>
                  <a:pt x="1213" y="0"/>
                </a:lnTo>
                <a:lnTo>
                  <a:pt x="1213" y="48"/>
                </a:lnTo>
                <a:moveTo>
                  <a:pt x="1213" y="48"/>
                </a:moveTo>
                <a:lnTo>
                  <a:pt x="1213" y="0"/>
                </a:lnTo>
                <a:lnTo>
                  <a:pt x="1251" y="0"/>
                </a:lnTo>
                <a:lnTo>
                  <a:pt x="1251" y="18"/>
                </a:lnTo>
                <a:lnTo>
                  <a:pt x="1251" y="0"/>
                </a:lnTo>
                <a:lnTo>
                  <a:pt x="1289" y="0"/>
                </a:lnTo>
                <a:lnTo>
                  <a:pt x="1289" y="18"/>
                </a:lnTo>
                <a:lnTo>
                  <a:pt x="1289" y="0"/>
                </a:lnTo>
                <a:lnTo>
                  <a:pt x="1326" y="0"/>
                </a:lnTo>
                <a:lnTo>
                  <a:pt x="1326" y="18"/>
                </a:lnTo>
                <a:lnTo>
                  <a:pt x="1326" y="0"/>
                </a:lnTo>
                <a:lnTo>
                  <a:pt x="1364" y="0"/>
                </a:lnTo>
                <a:lnTo>
                  <a:pt x="1364" y="18"/>
                </a:lnTo>
                <a:lnTo>
                  <a:pt x="1364" y="0"/>
                </a:lnTo>
                <a:lnTo>
                  <a:pt x="1403" y="0"/>
                </a:lnTo>
                <a:lnTo>
                  <a:pt x="1403" y="18"/>
                </a:lnTo>
                <a:lnTo>
                  <a:pt x="1403" y="0"/>
                </a:lnTo>
                <a:lnTo>
                  <a:pt x="1441" y="0"/>
                </a:lnTo>
                <a:lnTo>
                  <a:pt x="1441" y="18"/>
                </a:lnTo>
                <a:lnTo>
                  <a:pt x="1441" y="0"/>
                </a:lnTo>
                <a:lnTo>
                  <a:pt x="1478" y="0"/>
                </a:lnTo>
                <a:lnTo>
                  <a:pt x="1478" y="18"/>
                </a:lnTo>
                <a:lnTo>
                  <a:pt x="1478" y="0"/>
                </a:lnTo>
                <a:lnTo>
                  <a:pt x="1516" y="0"/>
                </a:lnTo>
                <a:lnTo>
                  <a:pt x="1516" y="18"/>
                </a:lnTo>
                <a:lnTo>
                  <a:pt x="1516" y="0"/>
                </a:lnTo>
                <a:lnTo>
                  <a:pt x="1553" y="0"/>
                </a:lnTo>
                <a:lnTo>
                  <a:pt x="1553" y="18"/>
                </a:lnTo>
                <a:lnTo>
                  <a:pt x="1553" y="0"/>
                </a:lnTo>
                <a:lnTo>
                  <a:pt x="1591" y="0"/>
                </a:lnTo>
                <a:lnTo>
                  <a:pt x="1591" y="48"/>
                </a:lnTo>
                <a:lnTo>
                  <a:pt x="1591" y="0"/>
                </a:lnTo>
                <a:lnTo>
                  <a:pt x="1630" y="0"/>
                </a:lnTo>
                <a:lnTo>
                  <a:pt x="1630" y="18"/>
                </a:lnTo>
                <a:lnTo>
                  <a:pt x="1630" y="0"/>
                </a:lnTo>
                <a:lnTo>
                  <a:pt x="1668" y="0"/>
                </a:lnTo>
                <a:lnTo>
                  <a:pt x="1668" y="18"/>
                </a:lnTo>
                <a:lnTo>
                  <a:pt x="1668" y="0"/>
                </a:lnTo>
                <a:lnTo>
                  <a:pt x="1706" y="0"/>
                </a:lnTo>
                <a:lnTo>
                  <a:pt x="1706" y="18"/>
                </a:lnTo>
                <a:lnTo>
                  <a:pt x="1706" y="0"/>
                </a:lnTo>
                <a:lnTo>
                  <a:pt x="1743" y="0"/>
                </a:lnTo>
                <a:lnTo>
                  <a:pt x="1743" y="18"/>
                </a:lnTo>
                <a:lnTo>
                  <a:pt x="1743" y="0"/>
                </a:lnTo>
                <a:lnTo>
                  <a:pt x="1781" y="0"/>
                </a:lnTo>
                <a:lnTo>
                  <a:pt x="1781" y="18"/>
                </a:lnTo>
                <a:lnTo>
                  <a:pt x="1781" y="0"/>
                </a:lnTo>
                <a:lnTo>
                  <a:pt x="1818" y="0"/>
                </a:lnTo>
                <a:lnTo>
                  <a:pt x="1818" y="18"/>
                </a:lnTo>
                <a:lnTo>
                  <a:pt x="1818" y="0"/>
                </a:lnTo>
                <a:lnTo>
                  <a:pt x="1858" y="0"/>
                </a:lnTo>
                <a:lnTo>
                  <a:pt x="1858" y="18"/>
                </a:lnTo>
                <a:lnTo>
                  <a:pt x="1858" y="0"/>
                </a:lnTo>
                <a:lnTo>
                  <a:pt x="1895" y="0"/>
                </a:lnTo>
                <a:lnTo>
                  <a:pt x="1895" y="18"/>
                </a:lnTo>
                <a:lnTo>
                  <a:pt x="1895" y="0"/>
                </a:lnTo>
                <a:lnTo>
                  <a:pt x="1933" y="0"/>
                </a:lnTo>
                <a:lnTo>
                  <a:pt x="1933" y="18"/>
                </a:lnTo>
                <a:lnTo>
                  <a:pt x="1933" y="0"/>
                </a:lnTo>
                <a:lnTo>
                  <a:pt x="1971" y="0"/>
                </a:lnTo>
                <a:lnTo>
                  <a:pt x="1971" y="48"/>
                </a:lnTo>
                <a:lnTo>
                  <a:pt x="1971" y="0"/>
                </a:lnTo>
                <a:lnTo>
                  <a:pt x="2008" y="0"/>
                </a:lnTo>
                <a:lnTo>
                  <a:pt x="2008" y="18"/>
                </a:lnTo>
                <a:lnTo>
                  <a:pt x="2008" y="0"/>
                </a:lnTo>
                <a:lnTo>
                  <a:pt x="2046" y="0"/>
                </a:lnTo>
                <a:lnTo>
                  <a:pt x="2046" y="18"/>
                </a:lnTo>
                <a:lnTo>
                  <a:pt x="2046" y="0"/>
                </a:lnTo>
                <a:moveTo>
                  <a:pt x="76" y="0"/>
                </a:moveTo>
                <a:lnTo>
                  <a:pt x="39" y="0"/>
                </a:lnTo>
                <a:lnTo>
                  <a:pt x="39" y="18"/>
                </a:lnTo>
                <a:lnTo>
                  <a:pt x="39" y="0"/>
                </a:lnTo>
                <a:lnTo>
                  <a:pt x="0" y="0"/>
                </a:lnTo>
                <a:lnTo>
                  <a:pt x="0" y="18"/>
                </a:lnTo>
                <a:lnTo>
                  <a:pt x="0" y="0"/>
                </a:lnTo>
                <a:lnTo>
                  <a:pt x="76" y="0"/>
                </a:lnTo>
                <a:lnTo>
                  <a:pt x="76" y="48"/>
                </a:lnTo>
                <a:lnTo>
                  <a:pt x="76" y="0"/>
                </a:lnTo>
                <a:lnTo>
                  <a:pt x="114" y="0"/>
                </a:lnTo>
                <a:lnTo>
                  <a:pt x="114" y="18"/>
                </a:lnTo>
                <a:lnTo>
                  <a:pt x="114" y="0"/>
                </a:lnTo>
                <a:lnTo>
                  <a:pt x="152" y="0"/>
                </a:lnTo>
                <a:lnTo>
                  <a:pt x="152" y="18"/>
                </a:lnTo>
                <a:lnTo>
                  <a:pt x="152" y="0"/>
                </a:lnTo>
                <a:lnTo>
                  <a:pt x="189" y="0"/>
                </a:lnTo>
                <a:lnTo>
                  <a:pt x="189" y="18"/>
                </a:lnTo>
                <a:lnTo>
                  <a:pt x="189" y="0"/>
                </a:lnTo>
                <a:lnTo>
                  <a:pt x="227" y="0"/>
                </a:lnTo>
                <a:lnTo>
                  <a:pt x="227" y="18"/>
                </a:lnTo>
                <a:lnTo>
                  <a:pt x="227" y="0"/>
                </a:lnTo>
                <a:lnTo>
                  <a:pt x="266" y="0"/>
                </a:lnTo>
                <a:lnTo>
                  <a:pt x="266" y="18"/>
                </a:lnTo>
                <a:lnTo>
                  <a:pt x="266" y="0"/>
                </a:lnTo>
                <a:lnTo>
                  <a:pt x="304" y="0"/>
                </a:lnTo>
                <a:lnTo>
                  <a:pt x="304" y="18"/>
                </a:lnTo>
                <a:lnTo>
                  <a:pt x="304" y="0"/>
                </a:lnTo>
                <a:lnTo>
                  <a:pt x="341" y="0"/>
                </a:lnTo>
                <a:lnTo>
                  <a:pt x="341" y="18"/>
                </a:lnTo>
                <a:lnTo>
                  <a:pt x="341" y="0"/>
                </a:lnTo>
                <a:lnTo>
                  <a:pt x="379" y="0"/>
                </a:lnTo>
                <a:lnTo>
                  <a:pt x="379" y="18"/>
                </a:lnTo>
                <a:lnTo>
                  <a:pt x="379" y="0"/>
                </a:lnTo>
                <a:lnTo>
                  <a:pt x="417" y="0"/>
                </a:lnTo>
                <a:lnTo>
                  <a:pt x="417" y="18"/>
                </a:lnTo>
                <a:lnTo>
                  <a:pt x="417" y="0"/>
                </a:lnTo>
                <a:lnTo>
                  <a:pt x="454" y="0"/>
                </a:lnTo>
                <a:lnTo>
                  <a:pt x="454" y="48"/>
                </a:lnTo>
                <a:lnTo>
                  <a:pt x="454" y="0"/>
                </a:lnTo>
                <a:lnTo>
                  <a:pt x="494" y="0"/>
                </a:lnTo>
                <a:lnTo>
                  <a:pt x="494" y="18"/>
                </a:lnTo>
                <a:lnTo>
                  <a:pt x="494" y="0"/>
                </a:lnTo>
                <a:lnTo>
                  <a:pt x="531" y="0"/>
                </a:lnTo>
                <a:lnTo>
                  <a:pt x="531" y="18"/>
                </a:lnTo>
                <a:lnTo>
                  <a:pt x="531" y="0"/>
                </a:lnTo>
                <a:lnTo>
                  <a:pt x="569" y="0"/>
                </a:lnTo>
                <a:lnTo>
                  <a:pt x="569" y="18"/>
                </a:lnTo>
                <a:lnTo>
                  <a:pt x="569" y="0"/>
                </a:lnTo>
                <a:lnTo>
                  <a:pt x="606" y="0"/>
                </a:lnTo>
                <a:lnTo>
                  <a:pt x="606" y="18"/>
                </a:lnTo>
                <a:lnTo>
                  <a:pt x="606" y="0"/>
                </a:lnTo>
                <a:lnTo>
                  <a:pt x="644" y="0"/>
                </a:lnTo>
                <a:lnTo>
                  <a:pt x="644" y="18"/>
                </a:lnTo>
                <a:lnTo>
                  <a:pt x="644" y="0"/>
                </a:lnTo>
                <a:lnTo>
                  <a:pt x="682" y="0"/>
                </a:lnTo>
                <a:lnTo>
                  <a:pt x="682" y="18"/>
                </a:lnTo>
                <a:lnTo>
                  <a:pt x="682" y="0"/>
                </a:lnTo>
                <a:lnTo>
                  <a:pt x="721" y="0"/>
                </a:lnTo>
                <a:lnTo>
                  <a:pt x="721" y="18"/>
                </a:lnTo>
                <a:lnTo>
                  <a:pt x="721" y="0"/>
                </a:lnTo>
                <a:lnTo>
                  <a:pt x="759" y="0"/>
                </a:lnTo>
                <a:lnTo>
                  <a:pt x="759" y="18"/>
                </a:lnTo>
                <a:lnTo>
                  <a:pt x="759" y="0"/>
                </a:lnTo>
                <a:lnTo>
                  <a:pt x="796" y="0"/>
                </a:lnTo>
                <a:lnTo>
                  <a:pt x="796" y="18"/>
                </a:lnTo>
                <a:lnTo>
                  <a:pt x="796" y="0"/>
                </a:lnTo>
                <a:lnTo>
                  <a:pt x="834" y="0"/>
                </a:lnTo>
                <a:lnTo>
                  <a:pt x="834" y="48"/>
                </a:lnTo>
                <a:lnTo>
                  <a:pt x="834" y="0"/>
                </a:lnTo>
                <a:lnTo>
                  <a:pt x="871" y="0"/>
                </a:lnTo>
                <a:lnTo>
                  <a:pt x="871" y="18"/>
                </a:lnTo>
                <a:lnTo>
                  <a:pt x="871" y="0"/>
                </a:lnTo>
                <a:lnTo>
                  <a:pt x="909" y="0"/>
                </a:lnTo>
                <a:lnTo>
                  <a:pt x="909" y="18"/>
                </a:lnTo>
                <a:lnTo>
                  <a:pt x="909" y="0"/>
                </a:lnTo>
                <a:lnTo>
                  <a:pt x="948" y="0"/>
                </a:lnTo>
                <a:lnTo>
                  <a:pt x="948" y="18"/>
                </a:lnTo>
                <a:lnTo>
                  <a:pt x="948" y="0"/>
                </a:lnTo>
                <a:lnTo>
                  <a:pt x="986" y="0"/>
                </a:lnTo>
                <a:lnTo>
                  <a:pt x="986" y="18"/>
                </a:lnTo>
                <a:lnTo>
                  <a:pt x="986" y="0"/>
                </a:lnTo>
                <a:lnTo>
                  <a:pt x="1024" y="0"/>
                </a:lnTo>
                <a:lnTo>
                  <a:pt x="1024" y="18"/>
                </a:lnTo>
                <a:lnTo>
                  <a:pt x="1024" y="0"/>
                </a:lnTo>
                <a:lnTo>
                  <a:pt x="1061" y="0"/>
                </a:lnTo>
                <a:lnTo>
                  <a:pt x="1061" y="18"/>
                </a:lnTo>
                <a:lnTo>
                  <a:pt x="1061" y="0"/>
                </a:lnTo>
                <a:lnTo>
                  <a:pt x="1099" y="0"/>
                </a:lnTo>
                <a:lnTo>
                  <a:pt x="1099" y="18"/>
                </a:lnTo>
                <a:lnTo>
                  <a:pt x="1099" y="0"/>
                </a:lnTo>
                <a:lnTo>
                  <a:pt x="1136" y="0"/>
                </a:lnTo>
                <a:lnTo>
                  <a:pt x="1136" y="18"/>
                </a:lnTo>
                <a:lnTo>
                  <a:pt x="1136" y="0"/>
                </a:lnTo>
                <a:lnTo>
                  <a:pt x="1176" y="0"/>
                </a:lnTo>
                <a:lnTo>
                  <a:pt x="1176" y="18"/>
                </a:lnTo>
                <a:lnTo>
                  <a:pt x="1176" y="0"/>
                </a:lnTo>
                <a:lnTo>
                  <a:pt x="1213" y="0"/>
                </a:lnTo>
                <a:lnTo>
                  <a:pt x="1213" y="48"/>
                </a:lnTo>
                <a:moveTo>
                  <a:pt x="1213" y="48"/>
                </a:moveTo>
                <a:lnTo>
                  <a:pt x="1213" y="0"/>
                </a:lnTo>
                <a:lnTo>
                  <a:pt x="1251" y="0"/>
                </a:lnTo>
                <a:lnTo>
                  <a:pt x="1251" y="18"/>
                </a:lnTo>
                <a:lnTo>
                  <a:pt x="1251" y="0"/>
                </a:lnTo>
                <a:lnTo>
                  <a:pt x="1289" y="0"/>
                </a:lnTo>
                <a:lnTo>
                  <a:pt x="1289" y="18"/>
                </a:lnTo>
                <a:lnTo>
                  <a:pt x="1289" y="0"/>
                </a:lnTo>
                <a:lnTo>
                  <a:pt x="1326" y="0"/>
                </a:lnTo>
                <a:lnTo>
                  <a:pt x="1326" y="18"/>
                </a:lnTo>
                <a:lnTo>
                  <a:pt x="1326" y="0"/>
                </a:lnTo>
                <a:lnTo>
                  <a:pt x="1364" y="0"/>
                </a:lnTo>
                <a:lnTo>
                  <a:pt x="1364" y="18"/>
                </a:lnTo>
                <a:lnTo>
                  <a:pt x="1364" y="0"/>
                </a:lnTo>
                <a:lnTo>
                  <a:pt x="1403" y="0"/>
                </a:lnTo>
                <a:lnTo>
                  <a:pt x="1403" y="18"/>
                </a:lnTo>
                <a:lnTo>
                  <a:pt x="1403" y="0"/>
                </a:lnTo>
                <a:lnTo>
                  <a:pt x="1441" y="0"/>
                </a:lnTo>
                <a:lnTo>
                  <a:pt x="1441" y="18"/>
                </a:lnTo>
                <a:lnTo>
                  <a:pt x="1441" y="0"/>
                </a:lnTo>
                <a:lnTo>
                  <a:pt x="1478" y="0"/>
                </a:lnTo>
                <a:lnTo>
                  <a:pt x="1478" y="18"/>
                </a:lnTo>
                <a:lnTo>
                  <a:pt x="1478" y="0"/>
                </a:lnTo>
                <a:lnTo>
                  <a:pt x="1516" y="0"/>
                </a:lnTo>
                <a:lnTo>
                  <a:pt x="1516" y="18"/>
                </a:lnTo>
                <a:lnTo>
                  <a:pt x="1516" y="0"/>
                </a:lnTo>
                <a:lnTo>
                  <a:pt x="1553" y="0"/>
                </a:lnTo>
                <a:lnTo>
                  <a:pt x="1553" y="18"/>
                </a:lnTo>
                <a:lnTo>
                  <a:pt x="1553" y="0"/>
                </a:lnTo>
                <a:lnTo>
                  <a:pt x="1591" y="0"/>
                </a:lnTo>
                <a:lnTo>
                  <a:pt x="1591" y="48"/>
                </a:lnTo>
                <a:lnTo>
                  <a:pt x="1591" y="0"/>
                </a:lnTo>
                <a:lnTo>
                  <a:pt x="1630" y="0"/>
                </a:lnTo>
                <a:lnTo>
                  <a:pt x="1630" y="18"/>
                </a:lnTo>
                <a:lnTo>
                  <a:pt x="1630" y="0"/>
                </a:lnTo>
                <a:lnTo>
                  <a:pt x="1668" y="0"/>
                </a:lnTo>
                <a:lnTo>
                  <a:pt x="1668" y="18"/>
                </a:lnTo>
                <a:lnTo>
                  <a:pt x="1668" y="0"/>
                </a:lnTo>
                <a:lnTo>
                  <a:pt x="1706" y="0"/>
                </a:lnTo>
                <a:lnTo>
                  <a:pt x="1706" y="18"/>
                </a:lnTo>
                <a:lnTo>
                  <a:pt x="1706" y="0"/>
                </a:lnTo>
                <a:lnTo>
                  <a:pt x="1743" y="0"/>
                </a:lnTo>
                <a:lnTo>
                  <a:pt x="1743" y="18"/>
                </a:lnTo>
                <a:lnTo>
                  <a:pt x="1743" y="0"/>
                </a:lnTo>
                <a:lnTo>
                  <a:pt x="1781" y="0"/>
                </a:lnTo>
                <a:lnTo>
                  <a:pt x="1781" y="18"/>
                </a:lnTo>
                <a:lnTo>
                  <a:pt x="1781" y="0"/>
                </a:lnTo>
                <a:lnTo>
                  <a:pt x="1818" y="0"/>
                </a:lnTo>
                <a:lnTo>
                  <a:pt x="1818" y="18"/>
                </a:lnTo>
                <a:lnTo>
                  <a:pt x="1818" y="0"/>
                </a:lnTo>
                <a:lnTo>
                  <a:pt x="1858" y="0"/>
                </a:lnTo>
                <a:lnTo>
                  <a:pt x="1858" y="18"/>
                </a:lnTo>
                <a:lnTo>
                  <a:pt x="1858" y="0"/>
                </a:lnTo>
                <a:lnTo>
                  <a:pt x="1895" y="0"/>
                </a:lnTo>
                <a:lnTo>
                  <a:pt x="1895" y="18"/>
                </a:lnTo>
                <a:lnTo>
                  <a:pt x="1895" y="0"/>
                </a:lnTo>
                <a:lnTo>
                  <a:pt x="1933" y="0"/>
                </a:lnTo>
                <a:lnTo>
                  <a:pt x="1933" y="18"/>
                </a:lnTo>
                <a:lnTo>
                  <a:pt x="1933" y="0"/>
                </a:lnTo>
                <a:lnTo>
                  <a:pt x="1971" y="0"/>
                </a:lnTo>
                <a:lnTo>
                  <a:pt x="1971" y="48"/>
                </a:lnTo>
                <a:lnTo>
                  <a:pt x="1971" y="0"/>
                </a:lnTo>
                <a:lnTo>
                  <a:pt x="2008" y="0"/>
                </a:lnTo>
                <a:lnTo>
                  <a:pt x="2008" y="18"/>
                </a:lnTo>
                <a:lnTo>
                  <a:pt x="2008" y="0"/>
                </a:lnTo>
                <a:lnTo>
                  <a:pt x="2046" y="0"/>
                </a:lnTo>
                <a:lnTo>
                  <a:pt x="2046" y="18"/>
                </a:lnTo>
                <a:lnTo>
                  <a:pt x="2046" y="0"/>
                </a:lnTo>
                <a:moveTo>
                  <a:pt x="76" y="1473"/>
                </a:moveTo>
                <a:lnTo>
                  <a:pt x="39" y="1473"/>
                </a:lnTo>
                <a:lnTo>
                  <a:pt x="39" y="1452"/>
                </a:lnTo>
                <a:lnTo>
                  <a:pt x="39" y="1473"/>
                </a:lnTo>
                <a:lnTo>
                  <a:pt x="0" y="1473"/>
                </a:lnTo>
                <a:lnTo>
                  <a:pt x="0" y="1452"/>
                </a:lnTo>
                <a:lnTo>
                  <a:pt x="0" y="1473"/>
                </a:lnTo>
                <a:lnTo>
                  <a:pt x="76" y="1473"/>
                </a:lnTo>
                <a:lnTo>
                  <a:pt x="76" y="1425"/>
                </a:lnTo>
                <a:lnTo>
                  <a:pt x="76" y="1473"/>
                </a:lnTo>
                <a:lnTo>
                  <a:pt x="114" y="1473"/>
                </a:lnTo>
                <a:lnTo>
                  <a:pt x="114" y="1452"/>
                </a:lnTo>
                <a:lnTo>
                  <a:pt x="114" y="1473"/>
                </a:lnTo>
                <a:lnTo>
                  <a:pt x="152" y="1473"/>
                </a:lnTo>
                <a:lnTo>
                  <a:pt x="152" y="1452"/>
                </a:lnTo>
                <a:lnTo>
                  <a:pt x="152" y="1473"/>
                </a:lnTo>
                <a:lnTo>
                  <a:pt x="189" y="1473"/>
                </a:lnTo>
                <a:lnTo>
                  <a:pt x="189" y="1452"/>
                </a:lnTo>
                <a:lnTo>
                  <a:pt x="189" y="1473"/>
                </a:lnTo>
                <a:lnTo>
                  <a:pt x="227" y="1473"/>
                </a:lnTo>
                <a:lnTo>
                  <a:pt x="227" y="1452"/>
                </a:lnTo>
                <a:lnTo>
                  <a:pt x="227" y="1473"/>
                </a:lnTo>
                <a:lnTo>
                  <a:pt x="266" y="1473"/>
                </a:lnTo>
                <a:lnTo>
                  <a:pt x="266" y="1452"/>
                </a:lnTo>
                <a:lnTo>
                  <a:pt x="266" y="1473"/>
                </a:lnTo>
                <a:lnTo>
                  <a:pt x="304" y="1473"/>
                </a:lnTo>
                <a:lnTo>
                  <a:pt x="304" y="1452"/>
                </a:lnTo>
                <a:lnTo>
                  <a:pt x="304" y="1473"/>
                </a:lnTo>
                <a:lnTo>
                  <a:pt x="341" y="1473"/>
                </a:lnTo>
                <a:lnTo>
                  <a:pt x="341" y="1452"/>
                </a:lnTo>
                <a:lnTo>
                  <a:pt x="341" y="1473"/>
                </a:lnTo>
                <a:lnTo>
                  <a:pt x="379" y="1473"/>
                </a:lnTo>
                <a:lnTo>
                  <a:pt x="379" y="1452"/>
                </a:lnTo>
                <a:lnTo>
                  <a:pt x="379" y="1473"/>
                </a:lnTo>
                <a:lnTo>
                  <a:pt x="417" y="1473"/>
                </a:lnTo>
                <a:lnTo>
                  <a:pt x="417" y="1452"/>
                </a:lnTo>
                <a:lnTo>
                  <a:pt x="417" y="1473"/>
                </a:lnTo>
                <a:lnTo>
                  <a:pt x="454" y="1473"/>
                </a:lnTo>
                <a:lnTo>
                  <a:pt x="454" y="1425"/>
                </a:lnTo>
                <a:lnTo>
                  <a:pt x="454" y="1473"/>
                </a:lnTo>
                <a:lnTo>
                  <a:pt x="494" y="1473"/>
                </a:lnTo>
                <a:lnTo>
                  <a:pt x="494" y="1452"/>
                </a:lnTo>
                <a:lnTo>
                  <a:pt x="494" y="1473"/>
                </a:lnTo>
                <a:lnTo>
                  <a:pt x="531" y="1473"/>
                </a:lnTo>
                <a:lnTo>
                  <a:pt x="531" y="1452"/>
                </a:lnTo>
                <a:lnTo>
                  <a:pt x="531" y="1473"/>
                </a:lnTo>
                <a:lnTo>
                  <a:pt x="569" y="1473"/>
                </a:lnTo>
                <a:lnTo>
                  <a:pt x="569" y="1452"/>
                </a:lnTo>
                <a:lnTo>
                  <a:pt x="569" y="1473"/>
                </a:lnTo>
                <a:lnTo>
                  <a:pt x="606" y="1473"/>
                </a:lnTo>
                <a:lnTo>
                  <a:pt x="606" y="1452"/>
                </a:lnTo>
                <a:lnTo>
                  <a:pt x="606" y="1473"/>
                </a:lnTo>
                <a:lnTo>
                  <a:pt x="644" y="1473"/>
                </a:lnTo>
                <a:lnTo>
                  <a:pt x="644" y="1452"/>
                </a:lnTo>
                <a:lnTo>
                  <a:pt x="644" y="1473"/>
                </a:lnTo>
                <a:lnTo>
                  <a:pt x="682" y="1473"/>
                </a:lnTo>
                <a:lnTo>
                  <a:pt x="682" y="1452"/>
                </a:lnTo>
                <a:lnTo>
                  <a:pt x="682" y="1473"/>
                </a:lnTo>
                <a:lnTo>
                  <a:pt x="721" y="1473"/>
                </a:lnTo>
                <a:lnTo>
                  <a:pt x="721" y="1452"/>
                </a:lnTo>
                <a:lnTo>
                  <a:pt x="721" y="1473"/>
                </a:lnTo>
                <a:lnTo>
                  <a:pt x="759" y="1473"/>
                </a:lnTo>
                <a:lnTo>
                  <a:pt x="759" y="1452"/>
                </a:lnTo>
                <a:lnTo>
                  <a:pt x="759" y="1473"/>
                </a:lnTo>
                <a:lnTo>
                  <a:pt x="796" y="1473"/>
                </a:lnTo>
                <a:lnTo>
                  <a:pt x="796" y="1452"/>
                </a:lnTo>
                <a:lnTo>
                  <a:pt x="796" y="1473"/>
                </a:lnTo>
                <a:lnTo>
                  <a:pt x="834" y="1473"/>
                </a:lnTo>
                <a:lnTo>
                  <a:pt x="834" y="1425"/>
                </a:lnTo>
                <a:lnTo>
                  <a:pt x="834" y="1473"/>
                </a:lnTo>
                <a:lnTo>
                  <a:pt x="871" y="1473"/>
                </a:lnTo>
                <a:lnTo>
                  <a:pt x="871" y="1452"/>
                </a:lnTo>
                <a:lnTo>
                  <a:pt x="871" y="1473"/>
                </a:lnTo>
                <a:lnTo>
                  <a:pt x="909" y="1473"/>
                </a:lnTo>
                <a:lnTo>
                  <a:pt x="909" y="1452"/>
                </a:lnTo>
                <a:lnTo>
                  <a:pt x="909" y="1473"/>
                </a:lnTo>
                <a:lnTo>
                  <a:pt x="948" y="1473"/>
                </a:lnTo>
                <a:lnTo>
                  <a:pt x="948" y="1452"/>
                </a:lnTo>
                <a:lnTo>
                  <a:pt x="948" y="1473"/>
                </a:lnTo>
                <a:lnTo>
                  <a:pt x="986" y="1473"/>
                </a:lnTo>
                <a:lnTo>
                  <a:pt x="986" y="1452"/>
                </a:lnTo>
                <a:lnTo>
                  <a:pt x="986" y="1473"/>
                </a:lnTo>
                <a:lnTo>
                  <a:pt x="1024" y="1473"/>
                </a:lnTo>
                <a:lnTo>
                  <a:pt x="1024" y="1452"/>
                </a:lnTo>
                <a:lnTo>
                  <a:pt x="1024" y="1473"/>
                </a:lnTo>
                <a:lnTo>
                  <a:pt x="1061" y="1473"/>
                </a:lnTo>
                <a:lnTo>
                  <a:pt x="1061" y="1452"/>
                </a:lnTo>
                <a:lnTo>
                  <a:pt x="1061" y="1473"/>
                </a:lnTo>
                <a:lnTo>
                  <a:pt x="1099" y="1473"/>
                </a:lnTo>
                <a:lnTo>
                  <a:pt x="1099" y="1452"/>
                </a:lnTo>
                <a:lnTo>
                  <a:pt x="1099" y="1473"/>
                </a:lnTo>
                <a:lnTo>
                  <a:pt x="1136" y="1473"/>
                </a:lnTo>
                <a:lnTo>
                  <a:pt x="1136" y="1452"/>
                </a:lnTo>
                <a:lnTo>
                  <a:pt x="1136" y="1473"/>
                </a:lnTo>
                <a:lnTo>
                  <a:pt x="1176" y="1473"/>
                </a:lnTo>
                <a:lnTo>
                  <a:pt x="1176" y="1452"/>
                </a:lnTo>
                <a:lnTo>
                  <a:pt x="1176" y="1473"/>
                </a:lnTo>
                <a:lnTo>
                  <a:pt x="1213" y="1473"/>
                </a:lnTo>
                <a:lnTo>
                  <a:pt x="1213" y="1425"/>
                </a:lnTo>
                <a:moveTo>
                  <a:pt x="1213" y="1425"/>
                </a:moveTo>
                <a:lnTo>
                  <a:pt x="1213" y="1473"/>
                </a:lnTo>
                <a:lnTo>
                  <a:pt x="1251" y="1473"/>
                </a:lnTo>
                <a:lnTo>
                  <a:pt x="1251" y="1452"/>
                </a:lnTo>
                <a:lnTo>
                  <a:pt x="1251" y="1473"/>
                </a:lnTo>
                <a:lnTo>
                  <a:pt x="1289" y="1473"/>
                </a:lnTo>
                <a:lnTo>
                  <a:pt x="1289" y="1452"/>
                </a:lnTo>
                <a:lnTo>
                  <a:pt x="1289" y="1473"/>
                </a:lnTo>
                <a:lnTo>
                  <a:pt x="1326" y="1473"/>
                </a:lnTo>
                <a:lnTo>
                  <a:pt x="1326" y="1452"/>
                </a:lnTo>
                <a:lnTo>
                  <a:pt x="1326" y="1473"/>
                </a:lnTo>
                <a:lnTo>
                  <a:pt x="1364" y="1473"/>
                </a:lnTo>
                <a:lnTo>
                  <a:pt x="1364" y="1452"/>
                </a:lnTo>
                <a:lnTo>
                  <a:pt x="1364" y="1473"/>
                </a:lnTo>
                <a:lnTo>
                  <a:pt x="1403" y="1473"/>
                </a:lnTo>
                <a:lnTo>
                  <a:pt x="1403" y="1452"/>
                </a:lnTo>
                <a:lnTo>
                  <a:pt x="1403" y="1473"/>
                </a:lnTo>
                <a:lnTo>
                  <a:pt x="1441" y="1473"/>
                </a:lnTo>
                <a:lnTo>
                  <a:pt x="1441" y="1452"/>
                </a:lnTo>
                <a:lnTo>
                  <a:pt x="1441" y="1473"/>
                </a:lnTo>
                <a:lnTo>
                  <a:pt x="1478" y="1473"/>
                </a:lnTo>
                <a:lnTo>
                  <a:pt x="1478" y="1452"/>
                </a:lnTo>
                <a:lnTo>
                  <a:pt x="1478" y="1473"/>
                </a:lnTo>
                <a:lnTo>
                  <a:pt x="1516" y="1473"/>
                </a:lnTo>
                <a:lnTo>
                  <a:pt x="1516" y="1452"/>
                </a:lnTo>
                <a:lnTo>
                  <a:pt x="1516" y="1473"/>
                </a:lnTo>
                <a:lnTo>
                  <a:pt x="1553" y="1473"/>
                </a:lnTo>
                <a:lnTo>
                  <a:pt x="1553" y="1452"/>
                </a:lnTo>
                <a:lnTo>
                  <a:pt x="1553" y="1473"/>
                </a:lnTo>
                <a:lnTo>
                  <a:pt x="1591" y="1473"/>
                </a:lnTo>
                <a:lnTo>
                  <a:pt x="1591" y="1425"/>
                </a:lnTo>
                <a:lnTo>
                  <a:pt x="1591" y="1473"/>
                </a:lnTo>
                <a:lnTo>
                  <a:pt x="1630" y="1473"/>
                </a:lnTo>
                <a:lnTo>
                  <a:pt x="1630" y="1452"/>
                </a:lnTo>
                <a:lnTo>
                  <a:pt x="1630" y="1473"/>
                </a:lnTo>
                <a:lnTo>
                  <a:pt x="1668" y="1473"/>
                </a:lnTo>
                <a:lnTo>
                  <a:pt x="1668" y="1452"/>
                </a:lnTo>
                <a:lnTo>
                  <a:pt x="1668" y="1473"/>
                </a:lnTo>
                <a:lnTo>
                  <a:pt x="1706" y="1473"/>
                </a:lnTo>
                <a:lnTo>
                  <a:pt x="1706" y="1452"/>
                </a:lnTo>
                <a:lnTo>
                  <a:pt x="1706" y="1473"/>
                </a:lnTo>
                <a:lnTo>
                  <a:pt x="1743" y="1473"/>
                </a:lnTo>
                <a:lnTo>
                  <a:pt x="1743" y="1452"/>
                </a:lnTo>
                <a:lnTo>
                  <a:pt x="1743" y="1473"/>
                </a:lnTo>
                <a:lnTo>
                  <a:pt x="1781" y="1473"/>
                </a:lnTo>
                <a:lnTo>
                  <a:pt x="1781" y="1452"/>
                </a:lnTo>
                <a:lnTo>
                  <a:pt x="1781" y="1473"/>
                </a:lnTo>
                <a:lnTo>
                  <a:pt x="1818" y="1473"/>
                </a:lnTo>
                <a:lnTo>
                  <a:pt x="1818" y="1452"/>
                </a:lnTo>
                <a:lnTo>
                  <a:pt x="1818" y="1473"/>
                </a:lnTo>
                <a:lnTo>
                  <a:pt x="1858" y="1473"/>
                </a:lnTo>
                <a:lnTo>
                  <a:pt x="1858" y="1452"/>
                </a:lnTo>
                <a:lnTo>
                  <a:pt x="1858" y="1473"/>
                </a:lnTo>
                <a:lnTo>
                  <a:pt x="1895" y="1473"/>
                </a:lnTo>
                <a:lnTo>
                  <a:pt x="1895" y="1452"/>
                </a:lnTo>
                <a:lnTo>
                  <a:pt x="1895" y="1473"/>
                </a:lnTo>
                <a:lnTo>
                  <a:pt x="1933" y="1473"/>
                </a:lnTo>
                <a:lnTo>
                  <a:pt x="1933" y="1452"/>
                </a:lnTo>
                <a:lnTo>
                  <a:pt x="1933" y="1473"/>
                </a:lnTo>
                <a:lnTo>
                  <a:pt x="1971" y="1473"/>
                </a:lnTo>
                <a:lnTo>
                  <a:pt x="1971" y="1425"/>
                </a:lnTo>
                <a:lnTo>
                  <a:pt x="1971" y="1473"/>
                </a:lnTo>
                <a:lnTo>
                  <a:pt x="2008" y="1473"/>
                </a:lnTo>
                <a:lnTo>
                  <a:pt x="2008" y="1452"/>
                </a:lnTo>
                <a:lnTo>
                  <a:pt x="2008" y="1473"/>
                </a:lnTo>
                <a:lnTo>
                  <a:pt x="2046" y="1473"/>
                </a:lnTo>
                <a:lnTo>
                  <a:pt x="2046" y="1452"/>
                </a:lnTo>
                <a:lnTo>
                  <a:pt x="2046" y="1473"/>
                </a:lnTo>
                <a:moveTo>
                  <a:pt x="76" y="1473"/>
                </a:moveTo>
                <a:lnTo>
                  <a:pt x="39" y="1473"/>
                </a:lnTo>
                <a:lnTo>
                  <a:pt x="39" y="1452"/>
                </a:lnTo>
                <a:lnTo>
                  <a:pt x="39" y="1473"/>
                </a:lnTo>
                <a:lnTo>
                  <a:pt x="0" y="1473"/>
                </a:lnTo>
                <a:lnTo>
                  <a:pt x="0" y="1452"/>
                </a:lnTo>
                <a:lnTo>
                  <a:pt x="0" y="1473"/>
                </a:lnTo>
                <a:lnTo>
                  <a:pt x="76" y="1473"/>
                </a:lnTo>
                <a:lnTo>
                  <a:pt x="76" y="1425"/>
                </a:lnTo>
                <a:lnTo>
                  <a:pt x="76" y="1473"/>
                </a:lnTo>
                <a:lnTo>
                  <a:pt x="114" y="1473"/>
                </a:lnTo>
                <a:lnTo>
                  <a:pt x="114" y="1452"/>
                </a:lnTo>
                <a:lnTo>
                  <a:pt x="114" y="1473"/>
                </a:lnTo>
                <a:lnTo>
                  <a:pt x="152" y="1473"/>
                </a:lnTo>
                <a:lnTo>
                  <a:pt x="152" y="1452"/>
                </a:lnTo>
                <a:lnTo>
                  <a:pt x="152" y="1473"/>
                </a:lnTo>
                <a:lnTo>
                  <a:pt x="189" y="1473"/>
                </a:lnTo>
                <a:lnTo>
                  <a:pt x="189" y="1452"/>
                </a:lnTo>
                <a:lnTo>
                  <a:pt x="189" y="1473"/>
                </a:lnTo>
                <a:lnTo>
                  <a:pt x="227" y="1473"/>
                </a:lnTo>
                <a:lnTo>
                  <a:pt x="227" y="1452"/>
                </a:lnTo>
                <a:lnTo>
                  <a:pt x="227" y="1473"/>
                </a:lnTo>
                <a:lnTo>
                  <a:pt x="266" y="1473"/>
                </a:lnTo>
                <a:lnTo>
                  <a:pt x="266" y="1452"/>
                </a:lnTo>
                <a:lnTo>
                  <a:pt x="266" y="1473"/>
                </a:lnTo>
                <a:lnTo>
                  <a:pt x="304" y="1473"/>
                </a:lnTo>
                <a:lnTo>
                  <a:pt x="304" y="1452"/>
                </a:lnTo>
                <a:lnTo>
                  <a:pt x="304" y="1473"/>
                </a:lnTo>
                <a:lnTo>
                  <a:pt x="341" y="1473"/>
                </a:lnTo>
                <a:lnTo>
                  <a:pt x="341" y="1452"/>
                </a:lnTo>
                <a:lnTo>
                  <a:pt x="341" y="1473"/>
                </a:lnTo>
                <a:lnTo>
                  <a:pt x="379" y="1473"/>
                </a:lnTo>
                <a:lnTo>
                  <a:pt x="379" y="1452"/>
                </a:lnTo>
                <a:lnTo>
                  <a:pt x="379" y="1473"/>
                </a:lnTo>
                <a:lnTo>
                  <a:pt x="417" y="1473"/>
                </a:lnTo>
                <a:lnTo>
                  <a:pt x="417" y="1452"/>
                </a:lnTo>
                <a:lnTo>
                  <a:pt x="417" y="1473"/>
                </a:lnTo>
                <a:lnTo>
                  <a:pt x="454" y="1473"/>
                </a:lnTo>
                <a:lnTo>
                  <a:pt x="454" y="1425"/>
                </a:lnTo>
                <a:lnTo>
                  <a:pt x="454" y="1473"/>
                </a:lnTo>
                <a:lnTo>
                  <a:pt x="494" y="1473"/>
                </a:lnTo>
                <a:lnTo>
                  <a:pt x="494" y="1452"/>
                </a:lnTo>
                <a:lnTo>
                  <a:pt x="494" y="1473"/>
                </a:lnTo>
                <a:lnTo>
                  <a:pt x="531" y="1473"/>
                </a:lnTo>
                <a:lnTo>
                  <a:pt x="531" y="1452"/>
                </a:lnTo>
                <a:lnTo>
                  <a:pt x="531" y="1473"/>
                </a:lnTo>
                <a:lnTo>
                  <a:pt x="569" y="1473"/>
                </a:lnTo>
                <a:lnTo>
                  <a:pt x="569" y="1452"/>
                </a:lnTo>
                <a:lnTo>
                  <a:pt x="569" y="1473"/>
                </a:lnTo>
                <a:lnTo>
                  <a:pt x="606" y="1473"/>
                </a:lnTo>
                <a:lnTo>
                  <a:pt x="606" y="1452"/>
                </a:lnTo>
                <a:lnTo>
                  <a:pt x="606" y="1473"/>
                </a:lnTo>
                <a:lnTo>
                  <a:pt x="644" y="1473"/>
                </a:lnTo>
                <a:lnTo>
                  <a:pt x="644" y="1452"/>
                </a:lnTo>
                <a:lnTo>
                  <a:pt x="644" y="1473"/>
                </a:lnTo>
                <a:lnTo>
                  <a:pt x="682" y="1473"/>
                </a:lnTo>
                <a:lnTo>
                  <a:pt x="682" y="1452"/>
                </a:lnTo>
                <a:lnTo>
                  <a:pt x="682" y="1473"/>
                </a:lnTo>
                <a:lnTo>
                  <a:pt x="721" y="1473"/>
                </a:lnTo>
                <a:lnTo>
                  <a:pt x="721" y="1452"/>
                </a:lnTo>
                <a:lnTo>
                  <a:pt x="721" y="1473"/>
                </a:lnTo>
                <a:lnTo>
                  <a:pt x="759" y="1473"/>
                </a:lnTo>
                <a:lnTo>
                  <a:pt x="759" y="1452"/>
                </a:lnTo>
                <a:lnTo>
                  <a:pt x="759" y="1473"/>
                </a:lnTo>
                <a:lnTo>
                  <a:pt x="796" y="1473"/>
                </a:lnTo>
                <a:lnTo>
                  <a:pt x="796" y="1452"/>
                </a:lnTo>
                <a:lnTo>
                  <a:pt x="796" y="1473"/>
                </a:lnTo>
                <a:lnTo>
                  <a:pt x="834" y="1473"/>
                </a:lnTo>
                <a:lnTo>
                  <a:pt x="834" y="1425"/>
                </a:lnTo>
                <a:lnTo>
                  <a:pt x="834" y="1473"/>
                </a:lnTo>
                <a:lnTo>
                  <a:pt x="871" y="1473"/>
                </a:lnTo>
                <a:lnTo>
                  <a:pt x="871" y="1452"/>
                </a:lnTo>
                <a:lnTo>
                  <a:pt x="871" y="1473"/>
                </a:lnTo>
                <a:lnTo>
                  <a:pt x="909" y="1473"/>
                </a:lnTo>
                <a:lnTo>
                  <a:pt x="909" y="1452"/>
                </a:lnTo>
                <a:lnTo>
                  <a:pt x="909" y="1473"/>
                </a:lnTo>
                <a:lnTo>
                  <a:pt x="948" y="1473"/>
                </a:lnTo>
                <a:lnTo>
                  <a:pt x="948" y="1452"/>
                </a:lnTo>
                <a:lnTo>
                  <a:pt x="948" y="1473"/>
                </a:lnTo>
                <a:lnTo>
                  <a:pt x="986" y="1473"/>
                </a:lnTo>
                <a:lnTo>
                  <a:pt x="986" y="1452"/>
                </a:lnTo>
                <a:lnTo>
                  <a:pt x="986" y="1473"/>
                </a:lnTo>
                <a:lnTo>
                  <a:pt x="1024" y="1473"/>
                </a:lnTo>
                <a:lnTo>
                  <a:pt x="1024" y="1452"/>
                </a:lnTo>
                <a:lnTo>
                  <a:pt x="1024" y="1473"/>
                </a:lnTo>
                <a:lnTo>
                  <a:pt x="1061" y="1473"/>
                </a:lnTo>
                <a:lnTo>
                  <a:pt x="1061" y="1452"/>
                </a:lnTo>
                <a:lnTo>
                  <a:pt x="1061" y="1473"/>
                </a:lnTo>
                <a:lnTo>
                  <a:pt x="1099" y="1473"/>
                </a:lnTo>
                <a:lnTo>
                  <a:pt x="1099" y="1452"/>
                </a:lnTo>
                <a:lnTo>
                  <a:pt x="1099" y="1473"/>
                </a:lnTo>
                <a:lnTo>
                  <a:pt x="1136" y="1473"/>
                </a:lnTo>
                <a:lnTo>
                  <a:pt x="1136" y="1452"/>
                </a:lnTo>
                <a:lnTo>
                  <a:pt x="1136" y="1473"/>
                </a:lnTo>
                <a:lnTo>
                  <a:pt x="1176" y="1473"/>
                </a:lnTo>
                <a:lnTo>
                  <a:pt x="1176" y="1452"/>
                </a:lnTo>
                <a:lnTo>
                  <a:pt x="1176" y="1473"/>
                </a:lnTo>
                <a:lnTo>
                  <a:pt x="1213" y="1473"/>
                </a:lnTo>
                <a:lnTo>
                  <a:pt x="1213" y="1425"/>
                </a:lnTo>
                <a:moveTo>
                  <a:pt x="1213" y="1425"/>
                </a:moveTo>
                <a:lnTo>
                  <a:pt x="1213" y="1473"/>
                </a:lnTo>
                <a:lnTo>
                  <a:pt x="1251" y="1473"/>
                </a:lnTo>
                <a:lnTo>
                  <a:pt x="1251" y="1452"/>
                </a:lnTo>
                <a:lnTo>
                  <a:pt x="1251" y="1473"/>
                </a:lnTo>
                <a:lnTo>
                  <a:pt x="1289" y="1473"/>
                </a:lnTo>
                <a:lnTo>
                  <a:pt x="1289" y="1452"/>
                </a:lnTo>
                <a:lnTo>
                  <a:pt x="1289" y="1473"/>
                </a:lnTo>
                <a:lnTo>
                  <a:pt x="1326" y="1473"/>
                </a:lnTo>
                <a:lnTo>
                  <a:pt x="1326" y="1452"/>
                </a:lnTo>
                <a:lnTo>
                  <a:pt x="1326" y="1473"/>
                </a:lnTo>
                <a:lnTo>
                  <a:pt x="1364" y="1473"/>
                </a:lnTo>
                <a:lnTo>
                  <a:pt x="1364" y="1452"/>
                </a:lnTo>
                <a:lnTo>
                  <a:pt x="1364" y="1473"/>
                </a:lnTo>
                <a:lnTo>
                  <a:pt x="1403" y="1473"/>
                </a:lnTo>
                <a:lnTo>
                  <a:pt x="1403" y="1452"/>
                </a:lnTo>
                <a:lnTo>
                  <a:pt x="1403" y="1473"/>
                </a:lnTo>
                <a:lnTo>
                  <a:pt x="1441" y="1473"/>
                </a:lnTo>
                <a:lnTo>
                  <a:pt x="1441" y="1452"/>
                </a:lnTo>
                <a:lnTo>
                  <a:pt x="1441" y="1473"/>
                </a:lnTo>
                <a:lnTo>
                  <a:pt x="1478" y="1473"/>
                </a:lnTo>
                <a:lnTo>
                  <a:pt x="1478" y="1452"/>
                </a:lnTo>
                <a:lnTo>
                  <a:pt x="1478" y="1473"/>
                </a:lnTo>
                <a:lnTo>
                  <a:pt x="1516" y="1473"/>
                </a:lnTo>
                <a:lnTo>
                  <a:pt x="1516" y="1452"/>
                </a:lnTo>
                <a:lnTo>
                  <a:pt x="1516" y="1473"/>
                </a:lnTo>
                <a:lnTo>
                  <a:pt x="1553" y="1473"/>
                </a:lnTo>
                <a:lnTo>
                  <a:pt x="1553" y="1452"/>
                </a:lnTo>
                <a:lnTo>
                  <a:pt x="1553" y="1473"/>
                </a:lnTo>
                <a:lnTo>
                  <a:pt x="1591" y="1473"/>
                </a:lnTo>
                <a:lnTo>
                  <a:pt x="1591" y="1425"/>
                </a:lnTo>
                <a:lnTo>
                  <a:pt x="1591" y="1473"/>
                </a:lnTo>
                <a:lnTo>
                  <a:pt x="1630" y="1473"/>
                </a:lnTo>
                <a:lnTo>
                  <a:pt x="1630" y="1452"/>
                </a:lnTo>
                <a:lnTo>
                  <a:pt x="1630" y="1473"/>
                </a:lnTo>
                <a:lnTo>
                  <a:pt x="1668" y="1473"/>
                </a:lnTo>
                <a:lnTo>
                  <a:pt x="1668" y="1452"/>
                </a:lnTo>
                <a:lnTo>
                  <a:pt x="1668" y="1473"/>
                </a:lnTo>
                <a:lnTo>
                  <a:pt x="1706" y="1473"/>
                </a:lnTo>
                <a:lnTo>
                  <a:pt x="1706" y="1452"/>
                </a:lnTo>
                <a:lnTo>
                  <a:pt x="1706" y="1473"/>
                </a:lnTo>
                <a:lnTo>
                  <a:pt x="1743" y="1473"/>
                </a:lnTo>
                <a:lnTo>
                  <a:pt x="1743" y="1452"/>
                </a:lnTo>
                <a:lnTo>
                  <a:pt x="1743" y="1473"/>
                </a:lnTo>
                <a:lnTo>
                  <a:pt x="1781" y="1473"/>
                </a:lnTo>
                <a:lnTo>
                  <a:pt x="1781" y="1452"/>
                </a:lnTo>
                <a:lnTo>
                  <a:pt x="1781" y="1473"/>
                </a:lnTo>
                <a:lnTo>
                  <a:pt x="1818" y="1473"/>
                </a:lnTo>
                <a:lnTo>
                  <a:pt x="1818" y="1452"/>
                </a:lnTo>
                <a:lnTo>
                  <a:pt x="1818" y="1473"/>
                </a:lnTo>
                <a:lnTo>
                  <a:pt x="1858" y="1473"/>
                </a:lnTo>
                <a:lnTo>
                  <a:pt x="1858" y="1452"/>
                </a:lnTo>
                <a:lnTo>
                  <a:pt x="1858" y="1473"/>
                </a:lnTo>
                <a:lnTo>
                  <a:pt x="1895" y="1473"/>
                </a:lnTo>
                <a:lnTo>
                  <a:pt x="1895" y="1452"/>
                </a:lnTo>
                <a:lnTo>
                  <a:pt x="1895" y="1473"/>
                </a:lnTo>
                <a:lnTo>
                  <a:pt x="1933" y="1473"/>
                </a:lnTo>
                <a:lnTo>
                  <a:pt x="1933" y="1452"/>
                </a:lnTo>
                <a:lnTo>
                  <a:pt x="1933" y="1473"/>
                </a:lnTo>
                <a:lnTo>
                  <a:pt x="1971" y="1473"/>
                </a:lnTo>
                <a:lnTo>
                  <a:pt x="1971" y="1425"/>
                </a:lnTo>
                <a:lnTo>
                  <a:pt x="1971" y="1473"/>
                </a:lnTo>
                <a:lnTo>
                  <a:pt x="2008" y="1473"/>
                </a:lnTo>
                <a:lnTo>
                  <a:pt x="2008" y="1452"/>
                </a:lnTo>
                <a:lnTo>
                  <a:pt x="2008" y="1473"/>
                </a:lnTo>
                <a:lnTo>
                  <a:pt x="2046" y="1473"/>
                </a:lnTo>
                <a:lnTo>
                  <a:pt x="2046" y="1452"/>
                </a:lnTo>
                <a:lnTo>
                  <a:pt x="2046" y="1473"/>
                </a:lnTo>
                <a:moveTo>
                  <a:pt x="0" y="1177"/>
                </a:moveTo>
                <a:lnTo>
                  <a:pt x="0" y="1276"/>
                </a:lnTo>
                <a:lnTo>
                  <a:pt x="20" y="1276"/>
                </a:lnTo>
                <a:lnTo>
                  <a:pt x="0" y="1276"/>
                </a:lnTo>
                <a:lnTo>
                  <a:pt x="0" y="1374"/>
                </a:lnTo>
                <a:lnTo>
                  <a:pt x="20" y="1374"/>
                </a:lnTo>
                <a:lnTo>
                  <a:pt x="0" y="1374"/>
                </a:lnTo>
                <a:lnTo>
                  <a:pt x="0" y="1473"/>
                </a:lnTo>
                <a:lnTo>
                  <a:pt x="20" y="1473"/>
                </a:lnTo>
                <a:lnTo>
                  <a:pt x="0" y="1473"/>
                </a:lnTo>
                <a:lnTo>
                  <a:pt x="0" y="1177"/>
                </a:lnTo>
                <a:lnTo>
                  <a:pt x="49" y="1177"/>
                </a:lnTo>
                <a:lnTo>
                  <a:pt x="0" y="1177"/>
                </a:lnTo>
                <a:lnTo>
                  <a:pt x="0" y="1080"/>
                </a:lnTo>
                <a:lnTo>
                  <a:pt x="20" y="1080"/>
                </a:lnTo>
                <a:lnTo>
                  <a:pt x="0" y="1080"/>
                </a:lnTo>
                <a:lnTo>
                  <a:pt x="0" y="981"/>
                </a:lnTo>
                <a:lnTo>
                  <a:pt x="20" y="981"/>
                </a:lnTo>
                <a:lnTo>
                  <a:pt x="0" y="981"/>
                </a:lnTo>
                <a:lnTo>
                  <a:pt x="0" y="883"/>
                </a:lnTo>
                <a:lnTo>
                  <a:pt x="20" y="883"/>
                </a:lnTo>
                <a:lnTo>
                  <a:pt x="0" y="883"/>
                </a:lnTo>
                <a:lnTo>
                  <a:pt x="0" y="786"/>
                </a:lnTo>
                <a:lnTo>
                  <a:pt x="49" y="786"/>
                </a:lnTo>
                <a:lnTo>
                  <a:pt x="0" y="786"/>
                </a:lnTo>
                <a:lnTo>
                  <a:pt x="0" y="687"/>
                </a:lnTo>
                <a:lnTo>
                  <a:pt x="20" y="687"/>
                </a:lnTo>
                <a:lnTo>
                  <a:pt x="0" y="687"/>
                </a:lnTo>
                <a:lnTo>
                  <a:pt x="0" y="589"/>
                </a:lnTo>
                <a:lnTo>
                  <a:pt x="20" y="589"/>
                </a:lnTo>
                <a:lnTo>
                  <a:pt x="0" y="589"/>
                </a:lnTo>
                <a:lnTo>
                  <a:pt x="0" y="490"/>
                </a:lnTo>
                <a:lnTo>
                  <a:pt x="20" y="490"/>
                </a:lnTo>
                <a:lnTo>
                  <a:pt x="0" y="490"/>
                </a:lnTo>
                <a:lnTo>
                  <a:pt x="0" y="393"/>
                </a:lnTo>
                <a:lnTo>
                  <a:pt x="49" y="393"/>
                </a:lnTo>
                <a:lnTo>
                  <a:pt x="0" y="393"/>
                </a:lnTo>
                <a:lnTo>
                  <a:pt x="0" y="294"/>
                </a:lnTo>
                <a:lnTo>
                  <a:pt x="20" y="294"/>
                </a:lnTo>
                <a:lnTo>
                  <a:pt x="0" y="294"/>
                </a:lnTo>
                <a:lnTo>
                  <a:pt x="0" y="196"/>
                </a:lnTo>
                <a:lnTo>
                  <a:pt x="20" y="196"/>
                </a:lnTo>
                <a:lnTo>
                  <a:pt x="0" y="196"/>
                </a:lnTo>
                <a:lnTo>
                  <a:pt x="0" y="97"/>
                </a:lnTo>
                <a:lnTo>
                  <a:pt x="20" y="97"/>
                </a:lnTo>
                <a:lnTo>
                  <a:pt x="0" y="97"/>
                </a:lnTo>
                <a:lnTo>
                  <a:pt x="0" y="0"/>
                </a:lnTo>
                <a:lnTo>
                  <a:pt x="49" y="0"/>
                </a:lnTo>
                <a:lnTo>
                  <a:pt x="0" y="0"/>
                </a:lnTo>
                <a:moveTo>
                  <a:pt x="0" y="1177"/>
                </a:moveTo>
                <a:lnTo>
                  <a:pt x="0" y="1276"/>
                </a:lnTo>
                <a:lnTo>
                  <a:pt x="20" y="1276"/>
                </a:lnTo>
                <a:lnTo>
                  <a:pt x="0" y="1276"/>
                </a:lnTo>
                <a:lnTo>
                  <a:pt x="0" y="1374"/>
                </a:lnTo>
                <a:lnTo>
                  <a:pt x="20" y="1374"/>
                </a:lnTo>
                <a:lnTo>
                  <a:pt x="0" y="1374"/>
                </a:lnTo>
                <a:lnTo>
                  <a:pt x="0" y="1473"/>
                </a:lnTo>
                <a:lnTo>
                  <a:pt x="20" y="1473"/>
                </a:lnTo>
                <a:lnTo>
                  <a:pt x="0" y="1473"/>
                </a:lnTo>
                <a:lnTo>
                  <a:pt x="0" y="1177"/>
                </a:lnTo>
                <a:lnTo>
                  <a:pt x="49" y="1177"/>
                </a:lnTo>
                <a:lnTo>
                  <a:pt x="0" y="1177"/>
                </a:lnTo>
                <a:lnTo>
                  <a:pt x="0" y="1080"/>
                </a:lnTo>
                <a:lnTo>
                  <a:pt x="20" y="1080"/>
                </a:lnTo>
                <a:lnTo>
                  <a:pt x="0" y="1080"/>
                </a:lnTo>
                <a:lnTo>
                  <a:pt x="0" y="981"/>
                </a:lnTo>
                <a:lnTo>
                  <a:pt x="20" y="981"/>
                </a:lnTo>
                <a:lnTo>
                  <a:pt x="0" y="981"/>
                </a:lnTo>
                <a:lnTo>
                  <a:pt x="0" y="883"/>
                </a:lnTo>
                <a:lnTo>
                  <a:pt x="20" y="883"/>
                </a:lnTo>
                <a:lnTo>
                  <a:pt x="0" y="883"/>
                </a:lnTo>
                <a:lnTo>
                  <a:pt x="0" y="786"/>
                </a:lnTo>
                <a:lnTo>
                  <a:pt x="49" y="786"/>
                </a:lnTo>
                <a:lnTo>
                  <a:pt x="0" y="786"/>
                </a:lnTo>
                <a:lnTo>
                  <a:pt x="0" y="687"/>
                </a:lnTo>
                <a:lnTo>
                  <a:pt x="20" y="687"/>
                </a:lnTo>
                <a:lnTo>
                  <a:pt x="0" y="687"/>
                </a:lnTo>
                <a:lnTo>
                  <a:pt x="0" y="589"/>
                </a:lnTo>
                <a:lnTo>
                  <a:pt x="20" y="589"/>
                </a:lnTo>
                <a:lnTo>
                  <a:pt x="0" y="589"/>
                </a:lnTo>
                <a:lnTo>
                  <a:pt x="0" y="490"/>
                </a:lnTo>
                <a:lnTo>
                  <a:pt x="20" y="490"/>
                </a:lnTo>
                <a:lnTo>
                  <a:pt x="0" y="490"/>
                </a:lnTo>
                <a:lnTo>
                  <a:pt x="0" y="393"/>
                </a:lnTo>
                <a:lnTo>
                  <a:pt x="49" y="393"/>
                </a:lnTo>
                <a:lnTo>
                  <a:pt x="0" y="393"/>
                </a:lnTo>
                <a:lnTo>
                  <a:pt x="0" y="294"/>
                </a:lnTo>
                <a:lnTo>
                  <a:pt x="20" y="294"/>
                </a:lnTo>
                <a:lnTo>
                  <a:pt x="0" y="294"/>
                </a:lnTo>
                <a:lnTo>
                  <a:pt x="0" y="196"/>
                </a:lnTo>
                <a:lnTo>
                  <a:pt x="20" y="196"/>
                </a:lnTo>
                <a:lnTo>
                  <a:pt x="0" y="196"/>
                </a:lnTo>
                <a:lnTo>
                  <a:pt x="0" y="97"/>
                </a:lnTo>
                <a:lnTo>
                  <a:pt x="20" y="97"/>
                </a:lnTo>
                <a:lnTo>
                  <a:pt x="0" y="97"/>
                </a:lnTo>
                <a:lnTo>
                  <a:pt x="0" y="0"/>
                </a:lnTo>
                <a:lnTo>
                  <a:pt x="49" y="0"/>
                </a:lnTo>
                <a:lnTo>
                  <a:pt x="0" y="0"/>
                </a:lnTo>
                <a:moveTo>
                  <a:pt x="2046" y="1177"/>
                </a:moveTo>
                <a:lnTo>
                  <a:pt x="2046" y="1276"/>
                </a:lnTo>
                <a:lnTo>
                  <a:pt x="2027" y="1276"/>
                </a:lnTo>
                <a:lnTo>
                  <a:pt x="2046" y="1276"/>
                </a:lnTo>
                <a:lnTo>
                  <a:pt x="2046" y="1374"/>
                </a:lnTo>
                <a:lnTo>
                  <a:pt x="2027" y="1374"/>
                </a:lnTo>
                <a:lnTo>
                  <a:pt x="2046" y="1374"/>
                </a:lnTo>
                <a:lnTo>
                  <a:pt x="2046" y="1473"/>
                </a:lnTo>
                <a:lnTo>
                  <a:pt x="2027" y="1473"/>
                </a:lnTo>
                <a:lnTo>
                  <a:pt x="2046" y="1473"/>
                </a:lnTo>
                <a:lnTo>
                  <a:pt x="2046" y="1177"/>
                </a:lnTo>
                <a:lnTo>
                  <a:pt x="1998" y="1177"/>
                </a:lnTo>
                <a:lnTo>
                  <a:pt x="2046" y="1177"/>
                </a:lnTo>
                <a:lnTo>
                  <a:pt x="2046" y="1080"/>
                </a:lnTo>
                <a:lnTo>
                  <a:pt x="2027" y="1080"/>
                </a:lnTo>
                <a:lnTo>
                  <a:pt x="2046" y="1080"/>
                </a:lnTo>
                <a:lnTo>
                  <a:pt x="2046" y="981"/>
                </a:lnTo>
                <a:lnTo>
                  <a:pt x="2027" y="981"/>
                </a:lnTo>
                <a:lnTo>
                  <a:pt x="2046" y="981"/>
                </a:lnTo>
                <a:lnTo>
                  <a:pt x="2046" y="883"/>
                </a:lnTo>
                <a:lnTo>
                  <a:pt x="2027" y="883"/>
                </a:lnTo>
                <a:lnTo>
                  <a:pt x="2046" y="883"/>
                </a:lnTo>
                <a:lnTo>
                  <a:pt x="2046" y="786"/>
                </a:lnTo>
                <a:lnTo>
                  <a:pt x="1998" y="786"/>
                </a:lnTo>
                <a:lnTo>
                  <a:pt x="2046" y="786"/>
                </a:lnTo>
                <a:lnTo>
                  <a:pt x="2046" y="687"/>
                </a:lnTo>
                <a:lnTo>
                  <a:pt x="2027" y="687"/>
                </a:lnTo>
                <a:lnTo>
                  <a:pt x="2046" y="687"/>
                </a:lnTo>
                <a:lnTo>
                  <a:pt x="2046" y="589"/>
                </a:lnTo>
                <a:lnTo>
                  <a:pt x="2027" y="589"/>
                </a:lnTo>
                <a:lnTo>
                  <a:pt x="2046" y="589"/>
                </a:lnTo>
                <a:lnTo>
                  <a:pt x="2046" y="490"/>
                </a:lnTo>
                <a:lnTo>
                  <a:pt x="2027" y="490"/>
                </a:lnTo>
                <a:lnTo>
                  <a:pt x="2046" y="490"/>
                </a:lnTo>
                <a:lnTo>
                  <a:pt x="2046" y="393"/>
                </a:lnTo>
                <a:lnTo>
                  <a:pt x="1998" y="393"/>
                </a:lnTo>
                <a:lnTo>
                  <a:pt x="2046" y="393"/>
                </a:lnTo>
                <a:lnTo>
                  <a:pt x="2046" y="294"/>
                </a:lnTo>
                <a:lnTo>
                  <a:pt x="2027" y="294"/>
                </a:lnTo>
                <a:lnTo>
                  <a:pt x="2046" y="294"/>
                </a:lnTo>
                <a:lnTo>
                  <a:pt x="2046" y="196"/>
                </a:lnTo>
                <a:lnTo>
                  <a:pt x="2027" y="196"/>
                </a:lnTo>
                <a:lnTo>
                  <a:pt x="2046" y="196"/>
                </a:lnTo>
                <a:lnTo>
                  <a:pt x="2046" y="97"/>
                </a:lnTo>
                <a:lnTo>
                  <a:pt x="2027" y="97"/>
                </a:lnTo>
                <a:lnTo>
                  <a:pt x="2046" y="97"/>
                </a:lnTo>
                <a:lnTo>
                  <a:pt x="2046" y="0"/>
                </a:lnTo>
                <a:lnTo>
                  <a:pt x="1998" y="0"/>
                </a:lnTo>
                <a:lnTo>
                  <a:pt x="2046" y="0"/>
                </a:lnTo>
                <a:moveTo>
                  <a:pt x="2046" y="1177"/>
                </a:moveTo>
                <a:lnTo>
                  <a:pt x="2046" y="1276"/>
                </a:lnTo>
                <a:lnTo>
                  <a:pt x="2027" y="1276"/>
                </a:lnTo>
                <a:lnTo>
                  <a:pt x="2046" y="1276"/>
                </a:lnTo>
                <a:lnTo>
                  <a:pt x="2046" y="1374"/>
                </a:lnTo>
                <a:lnTo>
                  <a:pt x="2027" y="1374"/>
                </a:lnTo>
                <a:lnTo>
                  <a:pt x="2046" y="1374"/>
                </a:lnTo>
                <a:lnTo>
                  <a:pt x="2046" y="1473"/>
                </a:lnTo>
                <a:lnTo>
                  <a:pt x="2027" y="1473"/>
                </a:lnTo>
                <a:lnTo>
                  <a:pt x="2046" y="1473"/>
                </a:lnTo>
                <a:lnTo>
                  <a:pt x="2046" y="1177"/>
                </a:lnTo>
                <a:lnTo>
                  <a:pt x="1998" y="1177"/>
                </a:lnTo>
                <a:lnTo>
                  <a:pt x="2046" y="1177"/>
                </a:lnTo>
                <a:lnTo>
                  <a:pt x="2046" y="1080"/>
                </a:lnTo>
                <a:lnTo>
                  <a:pt x="2027" y="1080"/>
                </a:lnTo>
                <a:lnTo>
                  <a:pt x="2046" y="1080"/>
                </a:lnTo>
                <a:lnTo>
                  <a:pt x="2046" y="981"/>
                </a:lnTo>
                <a:lnTo>
                  <a:pt x="2027" y="981"/>
                </a:lnTo>
                <a:lnTo>
                  <a:pt x="2046" y="981"/>
                </a:lnTo>
                <a:lnTo>
                  <a:pt x="2046" y="883"/>
                </a:lnTo>
                <a:lnTo>
                  <a:pt x="2027" y="883"/>
                </a:lnTo>
                <a:lnTo>
                  <a:pt x="2046" y="883"/>
                </a:lnTo>
                <a:lnTo>
                  <a:pt x="2046" y="786"/>
                </a:lnTo>
                <a:lnTo>
                  <a:pt x="1998" y="786"/>
                </a:lnTo>
                <a:lnTo>
                  <a:pt x="2046" y="786"/>
                </a:lnTo>
                <a:lnTo>
                  <a:pt x="2046" y="687"/>
                </a:lnTo>
                <a:lnTo>
                  <a:pt x="2027" y="687"/>
                </a:lnTo>
                <a:lnTo>
                  <a:pt x="2046" y="687"/>
                </a:lnTo>
                <a:lnTo>
                  <a:pt x="2046" y="589"/>
                </a:lnTo>
                <a:lnTo>
                  <a:pt x="2027" y="589"/>
                </a:lnTo>
                <a:lnTo>
                  <a:pt x="2046" y="589"/>
                </a:lnTo>
                <a:lnTo>
                  <a:pt x="2046" y="490"/>
                </a:lnTo>
                <a:lnTo>
                  <a:pt x="2027" y="490"/>
                </a:lnTo>
                <a:lnTo>
                  <a:pt x="2046" y="490"/>
                </a:lnTo>
                <a:lnTo>
                  <a:pt x="2046" y="393"/>
                </a:lnTo>
                <a:lnTo>
                  <a:pt x="1998" y="393"/>
                </a:lnTo>
                <a:lnTo>
                  <a:pt x="2046" y="393"/>
                </a:lnTo>
                <a:lnTo>
                  <a:pt x="2046" y="294"/>
                </a:lnTo>
                <a:lnTo>
                  <a:pt x="2027" y="294"/>
                </a:lnTo>
                <a:lnTo>
                  <a:pt x="2046" y="294"/>
                </a:lnTo>
                <a:lnTo>
                  <a:pt x="2046" y="196"/>
                </a:lnTo>
                <a:lnTo>
                  <a:pt x="2027" y="196"/>
                </a:lnTo>
                <a:lnTo>
                  <a:pt x="2046" y="196"/>
                </a:lnTo>
                <a:lnTo>
                  <a:pt x="2046" y="97"/>
                </a:lnTo>
                <a:lnTo>
                  <a:pt x="2027" y="97"/>
                </a:lnTo>
                <a:lnTo>
                  <a:pt x="2046" y="97"/>
                </a:lnTo>
                <a:lnTo>
                  <a:pt x="2046" y="0"/>
                </a:lnTo>
                <a:lnTo>
                  <a:pt x="1998" y="0"/>
                </a:lnTo>
                <a:lnTo>
                  <a:pt x="2046" y="0"/>
                </a:lnTo>
                <a:moveTo>
                  <a:pt x="76" y="0"/>
                </a:moveTo>
                <a:lnTo>
                  <a:pt x="39" y="0"/>
                </a:lnTo>
                <a:lnTo>
                  <a:pt x="39" y="18"/>
                </a:lnTo>
                <a:lnTo>
                  <a:pt x="39" y="0"/>
                </a:lnTo>
                <a:lnTo>
                  <a:pt x="0" y="0"/>
                </a:lnTo>
                <a:lnTo>
                  <a:pt x="0" y="18"/>
                </a:lnTo>
                <a:lnTo>
                  <a:pt x="0" y="0"/>
                </a:lnTo>
                <a:lnTo>
                  <a:pt x="76" y="0"/>
                </a:lnTo>
                <a:lnTo>
                  <a:pt x="76" y="48"/>
                </a:lnTo>
                <a:lnTo>
                  <a:pt x="76" y="0"/>
                </a:lnTo>
                <a:lnTo>
                  <a:pt x="114" y="0"/>
                </a:lnTo>
                <a:lnTo>
                  <a:pt x="114" y="18"/>
                </a:lnTo>
                <a:lnTo>
                  <a:pt x="114" y="0"/>
                </a:lnTo>
                <a:lnTo>
                  <a:pt x="152" y="0"/>
                </a:lnTo>
                <a:lnTo>
                  <a:pt x="152" y="18"/>
                </a:lnTo>
                <a:lnTo>
                  <a:pt x="152" y="0"/>
                </a:lnTo>
                <a:lnTo>
                  <a:pt x="189" y="0"/>
                </a:lnTo>
                <a:lnTo>
                  <a:pt x="189" y="18"/>
                </a:lnTo>
                <a:lnTo>
                  <a:pt x="189" y="0"/>
                </a:lnTo>
                <a:lnTo>
                  <a:pt x="227" y="0"/>
                </a:lnTo>
                <a:lnTo>
                  <a:pt x="227" y="18"/>
                </a:lnTo>
                <a:lnTo>
                  <a:pt x="227" y="0"/>
                </a:lnTo>
                <a:lnTo>
                  <a:pt x="266" y="0"/>
                </a:lnTo>
                <a:lnTo>
                  <a:pt x="266" y="18"/>
                </a:lnTo>
                <a:lnTo>
                  <a:pt x="266" y="0"/>
                </a:lnTo>
                <a:lnTo>
                  <a:pt x="304" y="0"/>
                </a:lnTo>
                <a:lnTo>
                  <a:pt x="304" y="18"/>
                </a:lnTo>
                <a:lnTo>
                  <a:pt x="304" y="0"/>
                </a:lnTo>
                <a:lnTo>
                  <a:pt x="341" y="0"/>
                </a:lnTo>
                <a:lnTo>
                  <a:pt x="341" y="18"/>
                </a:lnTo>
                <a:lnTo>
                  <a:pt x="341" y="0"/>
                </a:lnTo>
                <a:lnTo>
                  <a:pt x="379" y="0"/>
                </a:lnTo>
                <a:lnTo>
                  <a:pt x="379" y="18"/>
                </a:lnTo>
                <a:lnTo>
                  <a:pt x="379" y="0"/>
                </a:lnTo>
                <a:lnTo>
                  <a:pt x="417" y="0"/>
                </a:lnTo>
                <a:lnTo>
                  <a:pt x="417" y="18"/>
                </a:lnTo>
                <a:lnTo>
                  <a:pt x="417" y="0"/>
                </a:lnTo>
                <a:lnTo>
                  <a:pt x="454" y="0"/>
                </a:lnTo>
                <a:lnTo>
                  <a:pt x="454" y="48"/>
                </a:lnTo>
                <a:lnTo>
                  <a:pt x="454" y="0"/>
                </a:lnTo>
                <a:lnTo>
                  <a:pt x="494" y="0"/>
                </a:lnTo>
                <a:lnTo>
                  <a:pt x="494" y="18"/>
                </a:lnTo>
                <a:lnTo>
                  <a:pt x="494" y="0"/>
                </a:lnTo>
                <a:lnTo>
                  <a:pt x="531" y="0"/>
                </a:lnTo>
                <a:lnTo>
                  <a:pt x="531" y="18"/>
                </a:lnTo>
                <a:lnTo>
                  <a:pt x="531" y="0"/>
                </a:lnTo>
                <a:lnTo>
                  <a:pt x="569" y="0"/>
                </a:lnTo>
                <a:lnTo>
                  <a:pt x="569" y="18"/>
                </a:lnTo>
                <a:lnTo>
                  <a:pt x="569" y="0"/>
                </a:lnTo>
                <a:lnTo>
                  <a:pt x="606" y="0"/>
                </a:lnTo>
                <a:lnTo>
                  <a:pt x="606" y="18"/>
                </a:lnTo>
                <a:lnTo>
                  <a:pt x="606" y="0"/>
                </a:lnTo>
                <a:lnTo>
                  <a:pt x="644" y="0"/>
                </a:lnTo>
                <a:lnTo>
                  <a:pt x="644" y="18"/>
                </a:lnTo>
                <a:lnTo>
                  <a:pt x="644" y="0"/>
                </a:lnTo>
                <a:lnTo>
                  <a:pt x="682" y="0"/>
                </a:lnTo>
                <a:lnTo>
                  <a:pt x="682" y="18"/>
                </a:lnTo>
                <a:lnTo>
                  <a:pt x="682" y="0"/>
                </a:lnTo>
                <a:lnTo>
                  <a:pt x="721" y="0"/>
                </a:lnTo>
                <a:lnTo>
                  <a:pt x="721" y="18"/>
                </a:lnTo>
                <a:lnTo>
                  <a:pt x="721" y="0"/>
                </a:lnTo>
                <a:lnTo>
                  <a:pt x="759" y="0"/>
                </a:lnTo>
                <a:lnTo>
                  <a:pt x="759" y="18"/>
                </a:lnTo>
                <a:lnTo>
                  <a:pt x="759" y="0"/>
                </a:lnTo>
                <a:lnTo>
                  <a:pt x="796" y="0"/>
                </a:lnTo>
                <a:lnTo>
                  <a:pt x="796" y="18"/>
                </a:lnTo>
                <a:lnTo>
                  <a:pt x="796" y="0"/>
                </a:lnTo>
                <a:lnTo>
                  <a:pt x="834" y="0"/>
                </a:lnTo>
                <a:lnTo>
                  <a:pt x="834" y="48"/>
                </a:lnTo>
                <a:lnTo>
                  <a:pt x="834" y="0"/>
                </a:lnTo>
                <a:lnTo>
                  <a:pt x="871" y="0"/>
                </a:lnTo>
                <a:lnTo>
                  <a:pt x="871" y="18"/>
                </a:lnTo>
                <a:lnTo>
                  <a:pt x="871" y="0"/>
                </a:lnTo>
                <a:lnTo>
                  <a:pt x="909" y="0"/>
                </a:lnTo>
                <a:lnTo>
                  <a:pt x="909" y="18"/>
                </a:lnTo>
                <a:lnTo>
                  <a:pt x="909" y="0"/>
                </a:lnTo>
                <a:lnTo>
                  <a:pt x="948" y="0"/>
                </a:lnTo>
                <a:lnTo>
                  <a:pt x="948" y="18"/>
                </a:lnTo>
                <a:lnTo>
                  <a:pt x="948" y="0"/>
                </a:lnTo>
                <a:lnTo>
                  <a:pt x="986" y="0"/>
                </a:lnTo>
                <a:lnTo>
                  <a:pt x="986" y="18"/>
                </a:lnTo>
                <a:lnTo>
                  <a:pt x="986" y="0"/>
                </a:lnTo>
                <a:lnTo>
                  <a:pt x="1024" y="0"/>
                </a:lnTo>
                <a:lnTo>
                  <a:pt x="1024" y="18"/>
                </a:lnTo>
                <a:lnTo>
                  <a:pt x="1024" y="0"/>
                </a:lnTo>
                <a:lnTo>
                  <a:pt x="1061" y="0"/>
                </a:lnTo>
                <a:lnTo>
                  <a:pt x="1061" y="18"/>
                </a:lnTo>
                <a:lnTo>
                  <a:pt x="1061" y="0"/>
                </a:lnTo>
                <a:lnTo>
                  <a:pt x="1099" y="0"/>
                </a:lnTo>
                <a:lnTo>
                  <a:pt x="1099" y="18"/>
                </a:lnTo>
                <a:lnTo>
                  <a:pt x="1099" y="0"/>
                </a:lnTo>
                <a:lnTo>
                  <a:pt x="1136" y="0"/>
                </a:lnTo>
                <a:lnTo>
                  <a:pt x="1136" y="18"/>
                </a:lnTo>
                <a:lnTo>
                  <a:pt x="1136" y="0"/>
                </a:lnTo>
                <a:lnTo>
                  <a:pt x="1176" y="0"/>
                </a:lnTo>
                <a:lnTo>
                  <a:pt x="1176" y="18"/>
                </a:lnTo>
                <a:lnTo>
                  <a:pt x="1176" y="0"/>
                </a:lnTo>
                <a:lnTo>
                  <a:pt x="1213" y="0"/>
                </a:lnTo>
                <a:lnTo>
                  <a:pt x="1213" y="48"/>
                </a:lnTo>
                <a:moveTo>
                  <a:pt x="1213" y="48"/>
                </a:moveTo>
                <a:lnTo>
                  <a:pt x="1213" y="0"/>
                </a:lnTo>
                <a:lnTo>
                  <a:pt x="1251" y="0"/>
                </a:lnTo>
                <a:lnTo>
                  <a:pt x="1251" y="18"/>
                </a:lnTo>
                <a:lnTo>
                  <a:pt x="1251" y="0"/>
                </a:lnTo>
                <a:lnTo>
                  <a:pt x="1289" y="0"/>
                </a:lnTo>
                <a:lnTo>
                  <a:pt x="1289" y="18"/>
                </a:lnTo>
                <a:lnTo>
                  <a:pt x="1289" y="0"/>
                </a:lnTo>
                <a:lnTo>
                  <a:pt x="1326" y="0"/>
                </a:lnTo>
                <a:lnTo>
                  <a:pt x="1326" y="18"/>
                </a:lnTo>
                <a:lnTo>
                  <a:pt x="1326" y="0"/>
                </a:lnTo>
                <a:lnTo>
                  <a:pt x="1364" y="0"/>
                </a:lnTo>
                <a:lnTo>
                  <a:pt x="1364" y="18"/>
                </a:lnTo>
                <a:lnTo>
                  <a:pt x="1364" y="0"/>
                </a:lnTo>
                <a:lnTo>
                  <a:pt x="1403" y="0"/>
                </a:lnTo>
                <a:lnTo>
                  <a:pt x="1403" y="18"/>
                </a:lnTo>
                <a:lnTo>
                  <a:pt x="1403" y="0"/>
                </a:lnTo>
                <a:lnTo>
                  <a:pt x="1441" y="0"/>
                </a:lnTo>
                <a:lnTo>
                  <a:pt x="1441" y="18"/>
                </a:lnTo>
                <a:lnTo>
                  <a:pt x="1441" y="0"/>
                </a:lnTo>
                <a:lnTo>
                  <a:pt x="1478" y="0"/>
                </a:lnTo>
                <a:lnTo>
                  <a:pt x="1478" y="18"/>
                </a:lnTo>
                <a:lnTo>
                  <a:pt x="1478" y="0"/>
                </a:lnTo>
                <a:lnTo>
                  <a:pt x="1516" y="0"/>
                </a:lnTo>
                <a:lnTo>
                  <a:pt x="1516" y="18"/>
                </a:lnTo>
                <a:lnTo>
                  <a:pt x="1516" y="0"/>
                </a:lnTo>
                <a:lnTo>
                  <a:pt x="1553" y="0"/>
                </a:lnTo>
                <a:lnTo>
                  <a:pt x="1553" y="18"/>
                </a:lnTo>
                <a:lnTo>
                  <a:pt x="1553" y="0"/>
                </a:lnTo>
                <a:lnTo>
                  <a:pt x="1591" y="0"/>
                </a:lnTo>
                <a:lnTo>
                  <a:pt x="1591" y="48"/>
                </a:lnTo>
                <a:lnTo>
                  <a:pt x="1591" y="0"/>
                </a:lnTo>
                <a:lnTo>
                  <a:pt x="1630" y="0"/>
                </a:lnTo>
                <a:lnTo>
                  <a:pt x="1630" y="18"/>
                </a:lnTo>
                <a:lnTo>
                  <a:pt x="1630" y="0"/>
                </a:lnTo>
                <a:lnTo>
                  <a:pt x="1668" y="0"/>
                </a:lnTo>
                <a:lnTo>
                  <a:pt x="1668" y="18"/>
                </a:lnTo>
                <a:lnTo>
                  <a:pt x="1668" y="0"/>
                </a:lnTo>
                <a:lnTo>
                  <a:pt x="1706" y="0"/>
                </a:lnTo>
                <a:lnTo>
                  <a:pt x="1706" y="18"/>
                </a:lnTo>
                <a:lnTo>
                  <a:pt x="1706" y="0"/>
                </a:lnTo>
                <a:lnTo>
                  <a:pt x="1743" y="0"/>
                </a:lnTo>
                <a:lnTo>
                  <a:pt x="1743" y="18"/>
                </a:lnTo>
                <a:lnTo>
                  <a:pt x="1743" y="0"/>
                </a:lnTo>
                <a:lnTo>
                  <a:pt x="1781" y="0"/>
                </a:lnTo>
                <a:lnTo>
                  <a:pt x="1781" y="18"/>
                </a:lnTo>
                <a:lnTo>
                  <a:pt x="1781" y="0"/>
                </a:lnTo>
                <a:lnTo>
                  <a:pt x="1818" y="0"/>
                </a:lnTo>
                <a:lnTo>
                  <a:pt x="1818" y="18"/>
                </a:lnTo>
                <a:lnTo>
                  <a:pt x="1818" y="0"/>
                </a:lnTo>
                <a:lnTo>
                  <a:pt x="1858" y="0"/>
                </a:lnTo>
                <a:lnTo>
                  <a:pt x="1858" y="18"/>
                </a:lnTo>
                <a:lnTo>
                  <a:pt x="1858" y="0"/>
                </a:lnTo>
                <a:lnTo>
                  <a:pt x="1895" y="0"/>
                </a:lnTo>
                <a:lnTo>
                  <a:pt x="1895" y="18"/>
                </a:lnTo>
                <a:lnTo>
                  <a:pt x="1895" y="0"/>
                </a:lnTo>
                <a:lnTo>
                  <a:pt x="1933" y="0"/>
                </a:lnTo>
                <a:lnTo>
                  <a:pt x="1933" y="18"/>
                </a:lnTo>
                <a:lnTo>
                  <a:pt x="1933" y="0"/>
                </a:lnTo>
                <a:lnTo>
                  <a:pt x="1971" y="0"/>
                </a:lnTo>
                <a:lnTo>
                  <a:pt x="1971" y="48"/>
                </a:lnTo>
                <a:lnTo>
                  <a:pt x="1971" y="0"/>
                </a:lnTo>
                <a:lnTo>
                  <a:pt x="2008" y="0"/>
                </a:lnTo>
                <a:lnTo>
                  <a:pt x="2008" y="18"/>
                </a:lnTo>
                <a:lnTo>
                  <a:pt x="2008" y="0"/>
                </a:lnTo>
                <a:lnTo>
                  <a:pt x="2046" y="0"/>
                </a:lnTo>
                <a:lnTo>
                  <a:pt x="2046" y="18"/>
                </a:lnTo>
                <a:lnTo>
                  <a:pt x="2046" y="0"/>
                </a:lnTo>
                <a:moveTo>
                  <a:pt x="76" y="0"/>
                </a:moveTo>
                <a:lnTo>
                  <a:pt x="39" y="0"/>
                </a:lnTo>
                <a:lnTo>
                  <a:pt x="39" y="18"/>
                </a:lnTo>
                <a:lnTo>
                  <a:pt x="39" y="0"/>
                </a:lnTo>
                <a:lnTo>
                  <a:pt x="0" y="0"/>
                </a:lnTo>
                <a:lnTo>
                  <a:pt x="0" y="18"/>
                </a:lnTo>
                <a:lnTo>
                  <a:pt x="0" y="0"/>
                </a:lnTo>
                <a:lnTo>
                  <a:pt x="76" y="0"/>
                </a:lnTo>
                <a:lnTo>
                  <a:pt x="76" y="48"/>
                </a:lnTo>
                <a:lnTo>
                  <a:pt x="76" y="0"/>
                </a:lnTo>
                <a:lnTo>
                  <a:pt x="114" y="0"/>
                </a:lnTo>
                <a:lnTo>
                  <a:pt x="114" y="18"/>
                </a:lnTo>
                <a:lnTo>
                  <a:pt x="114" y="0"/>
                </a:lnTo>
                <a:lnTo>
                  <a:pt x="152" y="0"/>
                </a:lnTo>
                <a:lnTo>
                  <a:pt x="152" y="18"/>
                </a:lnTo>
                <a:lnTo>
                  <a:pt x="152" y="0"/>
                </a:lnTo>
                <a:lnTo>
                  <a:pt x="189" y="0"/>
                </a:lnTo>
                <a:lnTo>
                  <a:pt x="189" y="18"/>
                </a:lnTo>
                <a:lnTo>
                  <a:pt x="189" y="0"/>
                </a:lnTo>
                <a:lnTo>
                  <a:pt x="227" y="0"/>
                </a:lnTo>
                <a:lnTo>
                  <a:pt x="227" y="18"/>
                </a:lnTo>
                <a:lnTo>
                  <a:pt x="227" y="0"/>
                </a:lnTo>
                <a:lnTo>
                  <a:pt x="266" y="0"/>
                </a:lnTo>
                <a:lnTo>
                  <a:pt x="266" y="18"/>
                </a:lnTo>
                <a:lnTo>
                  <a:pt x="266" y="0"/>
                </a:lnTo>
                <a:lnTo>
                  <a:pt x="304" y="0"/>
                </a:lnTo>
                <a:lnTo>
                  <a:pt x="304" y="18"/>
                </a:lnTo>
                <a:lnTo>
                  <a:pt x="304" y="0"/>
                </a:lnTo>
                <a:lnTo>
                  <a:pt x="341" y="0"/>
                </a:lnTo>
                <a:lnTo>
                  <a:pt x="341" y="18"/>
                </a:lnTo>
                <a:lnTo>
                  <a:pt x="341" y="0"/>
                </a:lnTo>
                <a:lnTo>
                  <a:pt x="379" y="0"/>
                </a:lnTo>
                <a:lnTo>
                  <a:pt x="379" y="18"/>
                </a:lnTo>
                <a:lnTo>
                  <a:pt x="379" y="0"/>
                </a:lnTo>
                <a:lnTo>
                  <a:pt x="417" y="0"/>
                </a:lnTo>
                <a:lnTo>
                  <a:pt x="417" y="18"/>
                </a:lnTo>
                <a:lnTo>
                  <a:pt x="417" y="0"/>
                </a:lnTo>
                <a:lnTo>
                  <a:pt x="454" y="0"/>
                </a:lnTo>
                <a:lnTo>
                  <a:pt x="454" y="48"/>
                </a:lnTo>
                <a:lnTo>
                  <a:pt x="454" y="0"/>
                </a:lnTo>
                <a:lnTo>
                  <a:pt x="494" y="0"/>
                </a:lnTo>
                <a:lnTo>
                  <a:pt x="494" y="18"/>
                </a:lnTo>
                <a:lnTo>
                  <a:pt x="494" y="0"/>
                </a:lnTo>
                <a:lnTo>
                  <a:pt x="531" y="0"/>
                </a:lnTo>
                <a:lnTo>
                  <a:pt x="531" y="18"/>
                </a:lnTo>
                <a:lnTo>
                  <a:pt x="531" y="0"/>
                </a:lnTo>
                <a:lnTo>
                  <a:pt x="569" y="0"/>
                </a:lnTo>
                <a:lnTo>
                  <a:pt x="569" y="18"/>
                </a:lnTo>
                <a:lnTo>
                  <a:pt x="569" y="0"/>
                </a:lnTo>
                <a:lnTo>
                  <a:pt x="606" y="0"/>
                </a:lnTo>
                <a:lnTo>
                  <a:pt x="606" y="18"/>
                </a:lnTo>
                <a:lnTo>
                  <a:pt x="606" y="0"/>
                </a:lnTo>
                <a:lnTo>
                  <a:pt x="644" y="0"/>
                </a:lnTo>
                <a:lnTo>
                  <a:pt x="644" y="18"/>
                </a:lnTo>
                <a:lnTo>
                  <a:pt x="644" y="0"/>
                </a:lnTo>
                <a:lnTo>
                  <a:pt x="682" y="0"/>
                </a:lnTo>
                <a:lnTo>
                  <a:pt x="682" y="18"/>
                </a:lnTo>
                <a:lnTo>
                  <a:pt x="682" y="0"/>
                </a:lnTo>
                <a:lnTo>
                  <a:pt x="721" y="0"/>
                </a:lnTo>
                <a:lnTo>
                  <a:pt x="721" y="18"/>
                </a:lnTo>
                <a:lnTo>
                  <a:pt x="721" y="0"/>
                </a:lnTo>
                <a:lnTo>
                  <a:pt x="759" y="0"/>
                </a:lnTo>
                <a:lnTo>
                  <a:pt x="759" y="18"/>
                </a:lnTo>
                <a:lnTo>
                  <a:pt x="759" y="0"/>
                </a:lnTo>
                <a:lnTo>
                  <a:pt x="796" y="0"/>
                </a:lnTo>
                <a:lnTo>
                  <a:pt x="796" y="18"/>
                </a:lnTo>
                <a:lnTo>
                  <a:pt x="796" y="0"/>
                </a:lnTo>
                <a:lnTo>
                  <a:pt x="834" y="0"/>
                </a:lnTo>
                <a:lnTo>
                  <a:pt x="834" y="48"/>
                </a:lnTo>
                <a:lnTo>
                  <a:pt x="834" y="0"/>
                </a:lnTo>
                <a:lnTo>
                  <a:pt x="871" y="0"/>
                </a:lnTo>
                <a:lnTo>
                  <a:pt x="871" y="18"/>
                </a:lnTo>
                <a:lnTo>
                  <a:pt x="871" y="0"/>
                </a:lnTo>
                <a:lnTo>
                  <a:pt x="909" y="0"/>
                </a:lnTo>
                <a:lnTo>
                  <a:pt x="909" y="18"/>
                </a:lnTo>
                <a:lnTo>
                  <a:pt x="909" y="0"/>
                </a:lnTo>
                <a:lnTo>
                  <a:pt x="948" y="0"/>
                </a:lnTo>
                <a:lnTo>
                  <a:pt x="948" y="18"/>
                </a:lnTo>
                <a:lnTo>
                  <a:pt x="948" y="0"/>
                </a:lnTo>
                <a:lnTo>
                  <a:pt x="986" y="0"/>
                </a:lnTo>
                <a:lnTo>
                  <a:pt x="986" y="18"/>
                </a:lnTo>
                <a:lnTo>
                  <a:pt x="986" y="0"/>
                </a:lnTo>
                <a:lnTo>
                  <a:pt x="1024" y="0"/>
                </a:lnTo>
                <a:lnTo>
                  <a:pt x="1024" y="18"/>
                </a:lnTo>
                <a:lnTo>
                  <a:pt x="1024" y="0"/>
                </a:lnTo>
                <a:lnTo>
                  <a:pt x="1061" y="0"/>
                </a:lnTo>
                <a:lnTo>
                  <a:pt x="1061" y="18"/>
                </a:lnTo>
                <a:lnTo>
                  <a:pt x="1061" y="0"/>
                </a:lnTo>
                <a:lnTo>
                  <a:pt x="1099" y="0"/>
                </a:lnTo>
                <a:lnTo>
                  <a:pt x="1099" y="18"/>
                </a:lnTo>
                <a:lnTo>
                  <a:pt x="1099" y="0"/>
                </a:lnTo>
                <a:lnTo>
                  <a:pt x="1136" y="0"/>
                </a:lnTo>
                <a:lnTo>
                  <a:pt x="1136" y="18"/>
                </a:lnTo>
                <a:lnTo>
                  <a:pt x="1136" y="0"/>
                </a:lnTo>
                <a:lnTo>
                  <a:pt x="1176" y="0"/>
                </a:lnTo>
                <a:lnTo>
                  <a:pt x="1176" y="18"/>
                </a:lnTo>
                <a:lnTo>
                  <a:pt x="1176" y="0"/>
                </a:lnTo>
                <a:lnTo>
                  <a:pt x="1213" y="0"/>
                </a:lnTo>
                <a:lnTo>
                  <a:pt x="1213" y="48"/>
                </a:lnTo>
                <a:moveTo>
                  <a:pt x="1213" y="48"/>
                </a:moveTo>
                <a:lnTo>
                  <a:pt x="1213" y="0"/>
                </a:lnTo>
                <a:lnTo>
                  <a:pt x="1251" y="0"/>
                </a:lnTo>
                <a:lnTo>
                  <a:pt x="1251" y="18"/>
                </a:lnTo>
                <a:lnTo>
                  <a:pt x="1251" y="0"/>
                </a:lnTo>
                <a:lnTo>
                  <a:pt x="1289" y="0"/>
                </a:lnTo>
                <a:lnTo>
                  <a:pt x="1289" y="18"/>
                </a:lnTo>
                <a:lnTo>
                  <a:pt x="1289" y="0"/>
                </a:lnTo>
                <a:lnTo>
                  <a:pt x="1326" y="0"/>
                </a:lnTo>
                <a:lnTo>
                  <a:pt x="1326" y="18"/>
                </a:lnTo>
                <a:lnTo>
                  <a:pt x="1326" y="0"/>
                </a:lnTo>
                <a:lnTo>
                  <a:pt x="1364" y="0"/>
                </a:lnTo>
                <a:lnTo>
                  <a:pt x="1364" y="18"/>
                </a:lnTo>
                <a:lnTo>
                  <a:pt x="1364" y="0"/>
                </a:lnTo>
                <a:lnTo>
                  <a:pt x="1403" y="0"/>
                </a:lnTo>
                <a:lnTo>
                  <a:pt x="1403" y="18"/>
                </a:lnTo>
                <a:lnTo>
                  <a:pt x="1403" y="0"/>
                </a:lnTo>
                <a:lnTo>
                  <a:pt x="1441" y="0"/>
                </a:lnTo>
                <a:lnTo>
                  <a:pt x="1441" y="18"/>
                </a:lnTo>
                <a:lnTo>
                  <a:pt x="1441" y="0"/>
                </a:lnTo>
                <a:lnTo>
                  <a:pt x="1478" y="0"/>
                </a:lnTo>
                <a:lnTo>
                  <a:pt x="1478" y="18"/>
                </a:lnTo>
                <a:lnTo>
                  <a:pt x="1478" y="0"/>
                </a:lnTo>
                <a:lnTo>
                  <a:pt x="1516" y="0"/>
                </a:lnTo>
                <a:lnTo>
                  <a:pt x="1516" y="18"/>
                </a:lnTo>
                <a:lnTo>
                  <a:pt x="1516" y="0"/>
                </a:lnTo>
                <a:lnTo>
                  <a:pt x="1553" y="0"/>
                </a:lnTo>
                <a:lnTo>
                  <a:pt x="1553" y="18"/>
                </a:lnTo>
                <a:lnTo>
                  <a:pt x="1553" y="0"/>
                </a:lnTo>
                <a:lnTo>
                  <a:pt x="1591" y="0"/>
                </a:lnTo>
                <a:lnTo>
                  <a:pt x="1591" y="48"/>
                </a:lnTo>
                <a:lnTo>
                  <a:pt x="1591" y="0"/>
                </a:lnTo>
                <a:lnTo>
                  <a:pt x="1630" y="0"/>
                </a:lnTo>
                <a:lnTo>
                  <a:pt x="1630" y="18"/>
                </a:lnTo>
                <a:lnTo>
                  <a:pt x="1630" y="0"/>
                </a:lnTo>
                <a:lnTo>
                  <a:pt x="1668" y="0"/>
                </a:lnTo>
                <a:lnTo>
                  <a:pt x="1668" y="18"/>
                </a:lnTo>
                <a:lnTo>
                  <a:pt x="1668" y="0"/>
                </a:lnTo>
                <a:lnTo>
                  <a:pt x="1706" y="0"/>
                </a:lnTo>
                <a:lnTo>
                  <a:pt x="1706" y="18"/>
                </a:lnTo>
                <a:lnTo>
                  <a:pt x="1706" y="0"/>
                </a:lnTo>
                <a:lnTo>
                  <a:pt x="1743" y="0"/>
                </a:lnTo>
                <a:lnTo>
                  <a:pt x="1743" y="18"/>
                </a:lnTo>
                <a:lnTo>
                  <a:pt x="1743" y="0"/>
                </a:lnTo>
                <a:lnTo>
                  <a:pt x="1781" y="0"/>
                </a:lnTo>
                <a:lnTo>
                  <a:pt x="1781" y="18"/>
                </a:lnTo>
                <a:lnTo>
                  <a:pt x="1781" y="0"/>
                </a:lnTo>
                <a:lnTo>
                  <a:pt x="1818" y="0"/>
                </a:lnTo>
                <a:lnTo>
                  <a:pt x="1818" y="18"/>
                </a:lnTo>
                <a:lnTo>
                  <a:pt x="1818" y="0"/>
                </a:lnTo>
                <a:lnTo>
                  <a:pt x="1858" y="0"/>
                </a:lnTo>
                <a:lnTo>
                  <a:pt x="1858" y="18"/>
                </a:lnTo>
                <a:lnTo>
                  <a:pt x="1858" y="0"/>
                </a:lnTo>
                <a:lnTo>
                  <a:pt x="1895" y="0"/>
                </a:lnTo>
                <a:lnTo>
                  <a:pt x="1895" y="18"/>
                </a:lnTo>
                <a:lnTo>
                  <a:pt x="1895" y="0"/>
                </a:lnTo>
                <a:lnTo>
                  <a:pt x="1933" y="0"/>
                </a:lnTo>
                <a:lnTo>
                  <a:pt x="1933" y="18"/>
                </a:lnTo>
                <a:lnTo>
                  <a:pt x="1933" y="0"/>
                </a:lnTo>
                <a:lnTo>
                  <a:pt x="1971" y="0"/>
                </a:lnTo>
                <a:lnTo>
                  <a:pt x="1971" y="48"/>
                </a:lnTo>
                <a:lnTo>
                  <a:pt x="1971" y="0"/>
                </a:lnTo>
                <a:lnTo>
                  <a:pt x="2008" y="0"/>
                </a:lnTo>
                <a:lnTo>
                  <a:pt x="2008" y="18"/>
                </a:lnTo>
                <a:lnTo>
                  <a:pt x="2008" y="0"/>
                </a:lnTo>
                <a:lnTo>
                  <a:pt x="2046" y="0"/>
                </a:lnTo>
                <a:lnTo>
                  <a:pt x="2046" y="18"/>
                </a:lnTo>
                <a:lnTo>
                  <a:pt x="2046" y="0"/>
                </a:lnTo>
                <a:moveTo>
                  <a:pt x="76" y="1473"/>
                </a:moveTo>
                <a:lnTo>
                  <a:pt x="39" y="1473"/>
                </a:lnTo>
                <a:lnTo>
                  <a:pt x="39" y="1452"/>
                </a:lnTo>
                <a:lnTo>
                  <a:pt x="39" y="1473"/>
                </a:lnTo>
                <a:lnTo>
                  <a:pt x="0" y="1473"/>
                </a:lnTo>
                <a:lnTo>
                  <a:pt x="0" y="1452"/>
                </a:lnTo>
                <a:lnTo>
                  <a:pt x="0" y="1473"/>
                </a:lnTo>
                <a:lnTo>
                  <a:pt x="76" y="1473"/>
                </a:lnTo>
                <a:lnTo>
                  <a:pt x="76" y="1425"/>
                </a:lnTo>
                <a:lnTo>
                  <a:pt x="76" y="1473"/>
                </a:lnTo>
                <a:lnTo>
                  <a:pt x="114" y="1473"/>
                </a:lnTo>
                <a:lnTo>
                  <a:pt x="114" y="1452"/>
                </a:lnTo>
                <a:lnTo>
                  <a:pt x="114" y="1473"/>
                </a:lnTo>
                <a:lnTo>
                  <a:pt x="152" y="1473"/>
                </a:lnTo>
                <a:lnTo>
                  <a:pt x="152" y="1452"/>
                </a:lnTo>
                <a:lnTo>
                  <a:pt x="152" y="1473"/>
                </a:lnTo>
                <a:lnTo>
                  <a:pt x="189" y="1473"/>
                </a:lnTo>
                <a:lnTo>
                  <a:pt x="189" y="1452"/>
                </a:lnTo>
                <a:lnTo>
                  <a:pt x="189" y="1473"/>
                </a:lnTo>
                <a:lnTo>
                  <a:pt x="227" y="1473"/>
                </a:lnTo>
                <a:lnTo>
                  <a:pt x="227" y="1452"/>
                </a:lnTo>
                <a:lnTo>
                  <a:pt x="227" y="1473"/>
                </a:lnTo>
                <a:lnTo>
                  <a:pt x="266" y="1473"/>
                </a:lnTo>
                <a:lnTo>
                  <a:pt x="266" y="1452"/>
                </a:lnTo>
                <a:lnTo>
                  <a:pt x="266" y="1473"/>
                </a:lnTo>
                <a:lnTo>
                  <a:pt x="304" y="1473"/>
                </a:lnTo>
                <a:lnTo>
                  <a:pt x="304" y="1452"/>
                </a:lnTo>
                <a:lnTo>
                  <a:pt x="304" y="1473"/>
                </a:lnTo>
                <a:lnTo>
                  <a:pt x="341" y="1473"/>
                </a:lnTo>
                <a:lnTo>
                  <a:pt x="341" y="1452"/>
                </a:lnTo>
                <a:lnTo>
                  <a:pt x="341" y="1473"/>
                </a:lnTo>
                <a:lnTo>
                  <a:pt x="379" y="1473"/>
                </a:lnTo>
                <a:lnTo>
                  <a:pt x="379" y="1452"/>
                </a:lnTo>
                <a:lnTo>
                  <a:pt x="379" y="1473"/>
                </a:lnTo>
                <a:lnTo>
                  <a:pt x="417" y="1473"/>
                </a:lnTo>
                <a:lnTo>
                  <a:pt x="417" y="1452"/>
                </a:lnTo>
                <a:lnTo>
                  <a:pt x="417" y="1473"/>
                </a:lnTo>
                <a:lnTo>
                  <a:pt x="454" y="1473"/>
                </a:lnTo>
                <a:lnTo>
                  <a:pt x="454" y="1425"/>
                </a:lnTo>
                <a:lnTo>
                  <a:pt x="454" y="1473"/>
                </a:lnTo>
                <a:lnTo>
                  <a:pt x="494" y="1473"/>
                </a:lnTo>
                <a:lnTo>
                  <a:pt x="494" y="1452"/>
                </a:lnTo>
                <a:lnTo>
                  <a:pt x="494" y="1473"/>
                </a:lnTo>
                <a:lnTo>
                  <a:pt x="531" y="1473"/>
                </a:lnTo>
                <a:lnTo>
                  <a:pt x="531" y="1452"/>
                </a:lnTo>
                <a:lnTo>
                  <a:pt x="531" y="1473"/>
                </a:lnTo>
                <a:lnTo>
                  <a:pt x="569" y="1473"/>
                </a:lnTo>
                <a:lnTo>
                  <a:pt x="569" y="1452"/>
                </a:lnTo>
                <a:lnTo>
                  <a:pt x="569" y="1473"/>
                </a:lnTo>
                <a:lnTo>
                  <a:pt x="606" y="1473"/>
                </a:lnTo>
                <a:lnTo>
                  <a:pt x="606" y="1452"/>
                </a:lnTo>
                <a:lnTo>
                  <a:pt x="606" y="1473"/>
                </a:lnTo>
                <a:lnTo>
                  <a:pt x="644" y="1473"/>
                </a:lnTo>
                <a:lnTo>
                  <a:pt x="644" y="1452"/>
                </a:lnTo>
                <a:lnTo>
                  <a:pt x="644" y="1473"/>
                </a:lnTo>
                <a:lnTo>
                  <a:pt x="682" y="1473"/>
                </a:lnTo>
                <a:lnTo>
                  <a:pt x="682" y="1452"/>
                </a:lnTo>
                <a:lnTo>
                  <a:pt x="682" y="1473"/>
                </a:lnTo>
                <a:lnTo>
                  <a:pt x="721" y="1473"/>
                </a:lnTo>
                <a:lnTo>
                  <a:pt x="721" y="1452"/>
                </a:lnTo>
                <a:lnTo>
                  <a:pt x="721" y="1473"/>
                </a:lnTo>
                <a:lnTo>
                  <a:pt x="759" y="1473"/>
                </a:lnTo>
                <a:lnTo>
                  <a:pt x="759" y="1452"/>
                </a:lnTo>
                <a:lnTo>
                  <a:pt x="759" y="1473"/>
                </a:lnTo>
                <a:lnTo>
                  <a:pt x="796" y="1473"/>
                </a:lnTo>
                <a:lnTo>
                  <a:pt x="796" y="1452"/>
                </a:lnTo>
                <a:lnTo>
                  <a:pt x="796" y="1473"/>
                </a:lnTo>
                <a:lnTo>
                  <a:pt x="834" y="1473"/>
                </a:lnTo>
                <a:lnTo>
                  <a:pt x="834" y="1425"/>
                </a:lnTo>
                <a:lnTo>
                  <a:pt x="834" y="1473"/>
                </a:lnTo>
                <a:lnTo>
                  <a:pt x="871" y="1473"/>
                </a:lnTo>
                <a:lnTo>
                  <a:pt x="871" y="1452"/>
                </a:lnTo>
                <a:lnTo>
                  <a:pt x="871" y="1473"/>
                </a:lnTo>
                <a:lnTo>
                  <a:pt x="909" y="1473"/>
                </a:lnTo>
                <a:lnTo>
                  <a:pt x="909" y="1452"/>
                </a:lnTo>
                <a:lnTo>
                  <a:pt x="909" y="1473"/>
                </a:lnTo>
                <a:lnTo>
                  <a:pt x="948" y="1473"/>
                </a:lnTo>
                <a:lnTo>
                  <a:pt x="948" y="1452"/>
                </a:lnTo>
                <a:lnTo>
                  <a:pt x="948" y="1473"/>
                </a:lnTo>
                <a:lnTo>
                  <a:pt x="986" y="1473"/>
                </a:lnTo>
                <a:lnTo>
                  <a:pt x="986" y="1452"/>
                </a:lnTo>
                <a:lnTo>
                  <a:pt x="986" y="1473"/>
                </a:lnTo>
                <a:lnTo>
                  <a:pt x="1024" y="1473"/>
                </a:lnTo>
                <a:lnTo>
                  <a:pt x="1024" y="1452"/>
                </a:lnTo>
                <a:lnTo>
                  <a:pt x="1024" y="1473"/>
                </a:lnTo>
                <a:lnTo>
                  <a:pt x="1061" y="1473"/>
                </a:lnTo>
                <a:lnTo>
                  <a:pt x="1061" y="1452"/>
                </a:lnTo>
                <a:lnTo>
                  <a:pt x="1061" y="1473"/>
                </a:lnTo>
                <a:lnTo>
                  <a:pt x="1099" y="1473"/>
                </a:lnTo>
                <a:lnTo>
                  <a:pt x="1099" y="1452"/>
                </a:lnTo>
                <a:lnTo>
                  <a:pt x="1099" y="1473"/>
                </a:lnTo>
                <a:lnTo>
                  <a:pt x="1136" y="1473"/>
                </a:lnTo>
                <a:lnTo>
                  <a:pt x="1136" y="1452"/>
                </a:lnTo>
                <a:lnTo>
                  <a:pt x="1136" y="1473"/>
                </a:lnTo>
                <a:lnTo>
                  <a:pt x="1176" y="1473"/>
                </a:lnTo>
                <a:lnTo>
                  <a:pt x="1176" y="1452"/>
                </a:lnTo>
                <a:lnTo>
                  <a:pt x="1176" y="1473"/>
                </a:lnTo>
                <a:lnTo>
                  <a:pt x="1213" y="1473"/>
                </a:lnTo>
                <a:lnTo>
                  <a:pt x="1213" y="1425"/>
                </a:lnTo>
                <a:moveTo>
                  <a:pt x="1213" y="1425"/>
                </a:moveTo>
                <a:lnTo>
                  <a:pt x="1213" y="1473"/>
                </a:lnTo>
                <a:lnTo>
                  <a:pt x="1251" y="1473"/>
                </a:lnTo>
                <a:lnTo>
                  <a:pt x="1251" y="1452"/>
                </a:lnTo>
                <a:lnTo>
                  <a:pt x="1251" y="1473"/>
                </a:lnTo>
                <a:lnTo>
                  <a:pt x="1289" y="1473"/>
                </a:lnTo>
                <a:lnTo>
                  <a:pt x="1289" y="1452"/>
                </a:lnTo>
                <a:lnTo>
                  <a:pt x="1289" y="1473"/>
                </a:lnTo>
                <a:lnTo>
                  <a:pt x="1326" y="1473"/>
                </a:lnTo>
                <a:lnTo>
                  <a:pt x="1326" y="1452"/>
                </a:lnTo>
                <a:lnTo>
                  <a:pt x="1326" y="1473"/>
                </a:lnTo>
                <a:lnTo>
                  <a:pt x="1364" y="1473"/>
                </a:lnTo>
                <a:lnTo>
                  <a:pt x="1364" y="1452"/>
                </a:lnTo>
                <a:lnTo>
                  <a:pt x="1364" y="1473"/>
                </a:lnTo>
                <a:lnTo>
                  <a:pt x="1403" y="1473"/>
                </a:lnTo>
                <a:lnTo>
                  <a:pt x="1403" y="1452"/>
                </a:lnTo>
                <a:lnTo>
                  <a:pt x="1403" y="1473"/>
                </a:lnTo>
                <a:lnTo>
                  <a:pt x="1441" y="1473"/>
                </a:lnTo>
                <a:lnTo>
                  <a:pt x="1441" y="1452"/>
                </a:lnTo>
                <a:lnTo>
                  <a:pt x="1441" y="1473"/>
                </a:lnTo>
                <a:lnTo>
                  <a:pt x="1478" y="1473"/>
                </a:lnTo>
                <a:lnTo>
                  <a:pt x="1478" y="1452"/>
                </a:lnTo>
                <a:lnTo>
                  <a:pt x="1478" y="1473"/>
                </a:lnTo>
                <a:lnTo>
                  <a:pt x="1516" y="1473"/>
                </a:lnTo>
                <a:lnTo>
                  <a:pt x="1516" y="1452"/>
                </a:lnTo>
                <a:lnTo>
                  <a:pt x="1516" y="1473"/>
                </a:lnTo>
                <a:lnTo>
                  <a:pt x="1553" y="1473"/>
                </a:lnTo>
                <a:lnTo>
                  <a:pt x="1553" y="1452"/>
                </a:lnTo>
                <a:lnTo>
                  <a:pt x="1553" y="1473"/>
                </a:lnTo>
                <a:lnTo>
                  <a:pt x="1591" y="1473"/>
                </a:lnTo>
                <a:lnTo>
                  <a:pt x="1591" y="1425"/>
                </a:lnTo>
                <a:lnTo>
                  <a:pt x="1591" y="1473"/>
                </a:lnTo>
                <a:lnTo>
                  <a:pt x="1630" y="1473"/>
                </a:lnTo>
                <a:lnTo>
                  <a:pt x="1630" y="1452"/>
                </a:lnTo>
                <a:lnTo>
                  <a:pt x="1630" y="1473"/>
                </a:lnTo>
                <a:lnTo>
                  <a:pt x="1668" y="1473"/>
                </a:lnTo>
                <a:lnTo>
                  <a:pt x="1668" y="1452"/>
                </a:lnTo>
                <a:lnTo>
                  <a:pt x="1668" y="1473"/>
                </a:lnTo>
                <a:lnTo>
                  <a:pt x="1706" y="1473"/>
                </a:lnTo>
                <a:lnTo>
                  <a:pt x="1706" y="1452"/>
                </a:lnTo>
                <a:lnTo>
                  <a:pt x="1706" y="1473"/>
                </a:lnTo>
                <a:lnTo>
                  <a:pt x="1743" y="1473"/>
                </a:lnTo>
                <a:lnTo>
                  <a:pt x="1743" y="1452"/>
                </a:lnTo>
                <a:lnTo>
                  <a:pt x="1743" y="1473"/>
                </a:lnTo>
                <a:lnTo>
                  <a:pt x="1781" y="1473"/>
                </a:lnTo>
                <a:lnTo>
                  <a:pt x="1781" y="1452"/>
                </a:lnTo>
                <a:lnTo>
                  <a:pt x="1781" y="1473"/>
                </a:lnTo>
                <a:lnTo>
                  <a:pt x="1818" y="1473"/>
                </a:lnTo>
                <a:lnTo>
                  <a:pt x="1818" y="1452"/>
                </a:lnTo>
                <a:lnTo>
                  <a:pt x="1818" y="1473"/>
                </a:lnTo>
                <a:lnTo>
                  <a:pt x="1858" y="1473"/>
                </a:lnTo>
                <a:lnTo>
                  <a:pt x="1858" y="1452"/>
                </a:lnTo>
                <a:lnTo>
                  <a:pt x="1858" y="1473"/>
                </a:lnTo>
                <a:lnTo>
                  <a:pt x="1895" y="1473"/>
                </a:lnTo>
                <a:lnTo>
                  <a:pt x="1895" y="1452"/>
                </a:lnTo>
                <a:lnTo>
                  <a:pt x="1895" y="1473"/>
                </a:lnTo>
                <a:lnTo>
                  <a:pt x="1933" y="1473"/>
                </a:lnTo>
                <a:lnTo>
                  <a:pt x="1933" y="1452"/>
                </a:lnTo>
                <a:lnTo>
                  <a:pt x="1933" y="1473"/>
                </a:lnTo>
                <a:lnTo>
                  <a:pt x="1971" y="1473"/>
                </a:lnTo>
                <a:lnTo>
                  <a:pt x="1971" y="1425"/>
                </a:lnTo>
                <a:lnTo>
                  <a:pt x="1971" y="1473"/>
                </a:lnTo>
                <a:lnTo>
                  <a:pt x="2008" y="1473"/>
                </a:lnTo>
                <a:lnTo>
                  <a:pt x="2008" y="1452"/>
                </a:lnTo>
                <a:lnTo>
                  <a:pt x="2008" y="1473"/>
                </a:lnTo>
                <a:lnTo>
                  <a:pt x="2046" y="1473"/>
                </a:lnTo>
                <a:lnTo>
                  <a:pt x="2046" y="1452"/>
                </a:lnTo>
                <a:lnTo>
                  <a:pt x="2046" y="1473"/>
                </a:lnTo>
                <a:moveTo>
                  <a:pt x="76" y="1473"/>
                </a:moveTo>
                <a:lnTo>
                  <a:pt x="39" y="1473"/>
                </a:lnTo>
                <a:lnTo>
                  <a:pt x="39" y="1452"/>
                </a:lnTo>
                <a:lnTo>
                  <a:pt x="39" y="1473"/>
                </a:lnTo>
                <a:lnTo>
                  <a:pt x="0" y="1473"/>
                </a:lnTo>
                <a:lnTo>
                  <a:pt x="0" y="1452"/>
                </a:lnTo>
                <a:lnTo>
                  <a:pt x="0" y="1473"/>
                </a:lnTo>
                <a:lnTo>
                  <a:pt x="76" y="1473"/>
                </a:lnTo>
                <a:lnTo>
                  <a:pt x="76" y="1425"/>
                </a:lnTo>
                <a:lnTo>
                  <a:pt x="76" y="1473"/>
                </a:lnTo>
                <a:lnTo>
                  <a:pt x="114" y="1473"/>
                </a:lnTo>
                <a:lnTo>
                  <a:pt x="114" y="1452"/>
                </a:lnTo>
                <a:lnTo>
                  <a:pt x="114" y="1473"/>
                </a:lnTo>
                <a:lnTo>
                  <a:pt x="152" y="1473"/>
                </a:lnTo>
                <a:lnTo>
                  <a:pt x="152" y="1452"/>
                </a:lnTo>
                <a:lnTo>
                  <a:pt x="152" y="1473"/>
                </a:lnTo>
                <a:lnTo>
                  <a:pt x="189" y="1473"/>
                </a:lnTo>
                <a:lnTo>
                  <a:pt x="189" y="1452"/>
                </a:lnTo>
                <a:lnTo>
                  <a:pt x="189" y="1473"/>
                </a:lnTo>
                <a:lnTo>
                  <a:pt x="227" y="1473"/>
                </a:lnTo>
                <a:lnTo>
                  <a:pt x="227" y="1452"/>
                </a:lnTo>
                <a:lnTo>
                  <a:pt x="227" y="1473"/>
                </a:lnTo>
                <a:lnTo>
                  <a:pt x="266" y="1473"/>
                </a:lnTo>
                <a:lnTo>
                  <a:pt x="266" y="1452"/>
                </a:lnTo>
                <a:lnTo>
                  <a:pt x="266" y="1473"/>
                </a:lnTo>
                <a:lnTo>
                  <a:pt x="304" y="1473"/>
                </a:lnTo>
                <a:lnTo>
                  <a:pt x="304" y="1452"/>
                </a:lnTo>
                <a:lnTo>
                  <a:pt x="304" y="1473"/>
                </a:lnTo>
                <a:lnTo>
                  <a:pt x="341" y="1473"/>
                </a:lnTo>
                <a:lnTo>
                  <a:pt x="341" y="1452"/>
                </a:lnTo>
                <a:lnTo>
                  <a:pt x="341" y="1473"/>
                </a:lnTo>
                <a:lnTo>
                  <a:pt x="379" y="1473"/>
                </a:lnTo>
                <a:lnTo>
                  <a:pt x="379" y="1452"/>
                </a:lnTo>
                <a:lnTo>
                  <a:pt x="379" y="1473"/>
                </a:lnTo>
                <a:lnTo>
                  <a:pt x="417" y="1473"/>
                </a:lnTo>
                <a:lnTo>
                  <a:pt x="417" y="1452"/>
                </a:lnTo>
                <a:lnTo>
                  <a:pt x="417" y="1473"/>
                </a:lnTo>
                <a:lnTo>
                  <a:pt x="454" y="1473"/>
                </a:lnTo>
                <a:lnTo>
                  <a:pt x="454" y="1425"/>
                </a:lnTo>
                <a:lnTo>
                  <a:pt x="454" y="1473"/>
                </a:lnTo>
                <a:lnTo>
                  <a:pt x="494" y="1473"/>
                </a:lnTo>
                <a:lnTo>
                  <a:pt x="494" y="1452"/>
                </a:lnTo>
                <a:lnTo>
                  <a:pt x="494" y="1473"/>
                </a:lnTo>
                <a:lnTo>
                  <a:pt x="531" y="1473"/>
                </a:lnTo>
                <a:lnTo>
                  <a:pt x="531" y="1452"/>
                </a:lnTo>
                <a:lnTo>
                  <a:pt x="531" y="1473"/>
                </a:lnTo>
                <a:lnTo>
                  <a:pt x="569" y="1473"/>
                </a:lnTo>
                <a:lnTo>
                  <a:pt x="569" y="1452"/>
                </a:lnTo>
                <a:lnTo>
                  <a:pt x="569" y="1473"/>
                </a:lnTo>
                <a:lnTo>
                  <a:pt x="606" y="1473"/>
                </a:lnTo>
                <a:lnTo>
                  <a:pt x="606" y="1452"/>
                </a:lnTo>
                <a:lnTo>
                  <a:pt x="606" y="1473"/>
                </a:lnTo>
                <a:lnTo>
                  <a:pt x="644" y="1473"/>
                </a:lnTo>
                <a:lnTo>
                  <a:pt x="644" y="1452"/>
                </a:lnTo>
                <a:lnTo>
                  <a:pt x="644" y="1473"/>
                </a:lnTo>
                <a:lnTo>
                  <a:pt x="682" y="1473"/>
                </a:lnTo>
                <a:lnTo>
                  <a:pt x="682" y="1452"/>
                </a:lnTo>
                <a:lnTo>
                  <a:pt x="682" y="1473"/>
                </a:lnTo>
                <a:lnTo>
                  <a:pt x="721" y="1473"/>
                </a:lnTo>
                <a:lnTo>
                  <a:pt x="721" y="1452"/>
                </a:lnTo>
                <a:lnTo>
                  <a:pt x="721" y="1473"/>
                </a:lnTo>
                <a:lnTo>
                  <a:pt x="759" y="1473"/>
                </a:lnTo>
                <a:lnTo>
                  <a:pt x="759" y="1452"/>
                </a:lnTo>
                <a:lnTo>
                  <a:pt x="759" y="1473"/>
                </a:lnTo>
                <a:lnTo>
                  <a:pt x="796" y="1473"/>
                </a:lnTo>
                <a:lnTo>
                  <a:pt x="796" y="1452"/>
                </a:lnTo>
                <a:lnTo>
                  <a:pt x="796" y="1473"/>
                </a:lnTo>
                <a:lnTo>
                  <a:pt x="834" y="1473"/>
                </a:lnTo>
                <a:lnTo>
                  <a:pt x="834" y="1425"/>
                </a:lnTo>
                <a:lnTo>
                  <a:pt x="834" y="1473"/>
                </a:lnTo>
                <a:lnTo>
                  <a:pt x="871" y="1473"/>
                </a:lnTo>
                <a:lnTo>
                  <a:pt x="871" y="1452"/>
                </a:lnTo>
                <a:lnTo>
                  <a:pt x="871" y="1473"/>
                </a:lnTo>
                <a:lnTo>
                  <a:pt x="909" y="1473"/>
                </a:lnTo>
                <a:lnTo>
                  <a:pt x="909" y="1452"/>
                </a:lnTo>
                <a:lnTo>
                  <a:pt x="909" y="1473"/>
                </a:lnTo>
                <a:lnTo>
                  <a:pt x="948" y="1473"/>
                </a:lnTo>
                <a:lnTo>
                  <a:pt x="948" y="1452"/>
                </a:lnTo>
                <a:lnTo>
                  <a:pt x="948" y="1473"/>
                </a:lnTo>
                <a:lnTo>
                  <a:pt x="986" y="1473"/>
                </a:lnTo>
                <a:lnTo>
                  <a:pt x="986" y="1452"/>
                </a:lnTo>
                <a:lnTo>
                  <a:pt x="986" y="1473"/>
                </a:lnTo>
                <a:lnTo>
                  <a:pt x="1024" y="1473"/>
                </a:lnTo>
                <a:lnTo>
                  <a:pt x="1024" y="1452"/>
                </a:lnTo>
                <a:lnTo>
                  <a:pt x="1024" y="1473"/>
                </a:lnTo>
                <a:lnTo>
                  <a:pt x="1061" y="1473"/>
                </a:lnTo>
                <a:lnTo>
                  <a:pt x="1061" y="1452"/>
                </a:lnTo>
                <a:lnTo>
                  <a:pt x="1061" y="1473"/>
                </a:lnTo>
                <a:lnTo>
                  <a:pt x="1099" y="1473"/>
                </a:lnTo>
                <a:lnTo>
                  <a:pt x="1099" y="1452"/>
                </a:lnTo>
                <a:lnTo>
                  <a:pt x="1099" y="1473"/>
                </a:lnTo>
                <a:lnTo>
                  <a:pt x="1136" y="1473"/>
                </a:lnTo>
                <a:lnTo>
                  <a:pt x="1136" y="1452"/>
                </a:lnTo>
                <a:lnTo>
                  <a:pt x="1136" y="1473"/>
                </a:lnTo>
                <a:lnTo>
                  <a:pt x="1176" y="1473"/>
                </a:lnTo>
                <a:lnTo>
                  <a:pt x="1176" y="1452"/>
                </a:lnTo>
                <a:lnTo>
                  <a:pt x="1176" y="1473"/>
                </a:lnTo>
                <a:lnTo>
                  <a:pt x="1213" y="1473"/>
                </a:lnTo>
                <a:lnTo>
                  <a:pt x="1213" y="1425"/>
                </a:lnTo>
                <a:moveTo>
                  <a:pt x="1213" y="1425"/>
                </a:moveTo>
                <a:lnTo>
                  <a:pt x="1213" y="1473"/>
                </a:lnTo>
                <a:lnTo>
                  <a:pt x="1251" y="1473"/>
                </a:lnTo>
                <a:lnTo>
                  <a:pt x="1251" y="1452"/>
                </a:lnTo>
                <a:lnTo>
                  <a:pt x="1251" y="1473"/>
                </a:lnTo>
                <a:lnTo>
                  <a:pt x="1289" y="1473"/>
                </a:lnTo>
                <a:lnTo>
                  <a:pt x="1289" y="1452"/>
                </a:lnTo>
                <a:lnTo>
                  <a:pt x="1289" y="1473"/>
                </a:lnTo>
                <a:lnTo>
                  <a:pt x="1326" y="1473"/>
                </a:lnTo>
                <a:lnTo>
                  <a:pt x="1326" y="1452"/>
                </a:lnTo>
                <a:lnTo>
                  <a:pt x="1326" y="1473"/>
                </a:lnTo>
                <a:lnTo>
                  <a:pt x="1364" y="1473"/>
                </a:lnTo>
                <a:lnTo>
                  <a:pt x="1364" y="1452"/>
                </a:lnTo>
                <a:lnTo>
                  <a:pt x="1364" y="1473"/>
                </a:lnTo>
                <a:lnTo>
                  <a:pt x="1403" y="1473"/>
                </a:lnTo>
                <a:lnTo>
                  <a:pt x="1403" y="1452"/>
                </a:lnTo>
                <a:lnTo>
                  <a:pt x="1403" y="1473"/>
                </a:lnTo>
                <a:lnTo>
                  <a:pt x="1441" y="1473"/>
                </a:lnTo>
                <a:lnTo>
                  <a:pt x="1441" y="1452"/>
                </a:lnTo>
                <a:lnTo>
                  <a:pt x="1441" y="1473"/>
                </a:lnTo>
                <a:lnTo>
                  <a:pt x="1478" y="1473"/>
                </a:lnTo>
                <a:lnTo>
                  <a:pt x="1478" y="1452"/>
                </a:lnTo>
                <a:lnTo>
                  <a:pt x="1478" y="1473"/>
                </a:lnTo>
                <a:lnTo>
                  <a:pt x="1516" y="1473"/>
                </a:lnTo>
                <a:lnTo>
                  <a:pt x="1516" y="1452"/>
                </a:lnTo>
                <a:lnTo>
                  <a:pt x="1516" y="1473"/>
                </a:lnTo>
                <a:lnTo>
                  <a:pt x="1553" y="1473"/>
                </a:lnTo>
                <a:lnTo>
                  <a:pt x="1553" y="1452"/>
                </a:lnTo>
                <a:lnTo>
                  <a:pt x="1553" y="1473"/>
                </a:lnTo>
                <a:lnTo>
                  <a:pt x="1591" y="1473"/>
                </a:lnTo>
                <a:lnTo>
                  <a:pt x="1591" y="1425"/>
                </a:lnTo>
                <a:lnTo>
                  <a:pt x="1591" y="1473"/>
                </a:lnTo>
                <a:lnTo>
                  <a:pt x="1630" y="1473"/>
                </a:lnTo>
                <a:lnTo>
                  <a:pt x="1630" y="1452"/>
                </a:lnTo>
                <a:lnTo>
                  <a:pt x="1630" y="1473"/>
                </a:lnTo>
                <a:lnTo>
                  <a:pt x="1668" y="1473"/>
                </a:lnTo>
                <a:lnTo>
                  <a:pt x="1668" y="1452"/>
                </a:lnTo>
                <a:lnTo>
                  <a:pt x="1668" y="1473"/>
                </a:lnTo>
                <a:lnTo>
                  <a:pt x="1706" y="1473"/>
                </a:lnTo>
                <a:lnTo>
                  <a:pt x="1706" y="1452"/>
                </a:lnTo>
                <a:lnTo>
                  <a:pt x="1706" y="1473"/>
                </a:lnTo>
                <a:lnTo>
                  <a:pt x="1743" y="1473"/>
                </a:lnTo>
                <a:lnTo>
                  <a:pt x="1743" y="1452"/>
                </a:lnTo>
                <a:lnTo>
                  <a:pt x="1743" y="1473"/>
                </a:lnTo>
                <a:lnTo>
                  <a:pt x="1781" y="1473"/>
                </a:lnTo>
                <a:lnTo>
                  <a:pt x="1781" y="1452"/>
                </a:lnTo>
                <a:lnTo>
                  <a:pt x="1781" y="1473"/>
                </a:lnTo>
                <a:lnTo>
                  <a:pt x="1818" y="1473"/>
                </a:lnTo>
                <a:lnTo>
                  <a:pt x="1818" y="1452"/>
                </a:lnTo>
                <a:lnTo>
                  <a:pt x="1818" y="1473"/>
                </a:lnTo>
                <a:lnTo>
                  <a:pt x="1858" y="1473"/>
                </a:lnTo>
                <a:lnTo>
                  <a:pt x="1858" y="1452"/>
                </a:lnTo>
                <a:lnTo>
                  <a:pt x="1858" y="1473"/>
                </a:lnTo>
                <a:lnTo>
                  <a:pt x="1895" y="1473"/>
                </a:lnTo>
                <a:lnTo>
                  <a:pt x="1895" y="1452"/>
                </a:lnTo>
                <a:lnTo>
                  <a:pt x="1895" y="1473"/>
                </a:lnTo>
                <a:lnTo>
                  <a:pt x="1933" y="1473"/>
                </a:lnTo>
                <a:lnTo>
                  <a:pt x="1933" y="1452"/>
                </a:lnTo>
                <a:lnTo>
                  <a:pt x="1933" y="1473"/>
                </a:lnTo>
                <a:lnTo>
                  <a:pt x="1971" y="1473"/>
                </a:lnTo>
                <a:lnTo>
                  <a:pt x="1971" y="1425"/>
                </a:lnTo>
                <a:lnTo>
                  <a:pt x="1971" y="1473"/>
                </a:lnTo>
                <a:lnTo>
                  <a:pt x="2008" y="1473"/>
                </a:lnTo>
                <a:lnTo>
                  <a:pt x="2008" y="1452"/>
                </a:lnTo>
                <a:lnTo>
                  <a:pt x="2008" y="1473"/>
                </a:lnTo>
                <a:lnTo>
                  <a:pt x="2046" y="1473"/>
                </a:lnTo>
                <a:lnTo>
                  <a:pt x="2046" y="1452"/>
                </a:lnTo>
                <a:lnTo>
                  <a:pt x="2046" y="1473"/>
                </a:lnTo>
                <a:moveTo>
                  <a:pt x="0" y="1473"/>
                </a:moveTo>
                <a:lnTo>
                  <a:pt x="0" y="0"/>
                </a:lnTo>
                <a:moveTo>
                  <a:pt x="2046" y="1473"/>
                </a:moveTo>
                <a:lnTo>
                  <a:pt x="2046" y="0"/>
                </a:lnTo>
                <a:moveTo>
                  <a:pt x="0" y="0"/>
                </a:moveTo>
                <a:lnTo>
                  <a:pt x="2046" y="0"/>
                </a:lnTo>
                <a:moveTo>
                  <a:pt x="0" y="1473"/>
                </a:moveTo>
                <a:lnTo>
                  <a:pt x="2046" y="1473"/>
                </a:lnTo>
              </a:path>
            </a:pathLst>
          </a:custGeom>
          <a:noFill/>
          <a:ln w="12700" cap="flat">
            <a:solidFill>
              <a:srgbClr val="000000"/>
            </a:solidFill>
            <a:prstDash val="solid"/>
            <a:miter lim="800000"/>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85" name="Freeform 67"/>
          <p:cNvSpPr>
            <a:spLocks/>
          </p:cNvSpPr>
          <p:nvPr/>
        </p:nvSpPr>
        <p:spPr bwMode="auto">
          <a:xfrm>
            <a:off x="2312988" y="1365250"/>
            <a:ext cx="58737" cy="904875"/>
          </a:xfrm>
          <a:custGeom>
            <a:avLst/>
            <a:gdLst>
              <a:gd name="T0" fmla="*/ 37 w 37"/>
              <a:gd name="T1" fmla="*/ 222 h 570"/>
              <a:gd name="T2" fmla="*/ 37 w 37"/>
              <a:gd name="T3" fmla="*/ 570 h 570"/>
              <a:gd name="T4" fmla="*/ 0 w 37"/>
              <a:gd name="T5" fmla="*/ 348 h 570"/>
              <a:gd name="T6" fmla="*/ 0 w 37"/>
              <a:gd name="T7" fmla="*/ 0 h 570"/>
              <a:gd name="T8" fmla="*/ 37 w 37"/>
              <a:gd name="T9" fmla="*/ 222 h 570"/>
              <a:gd name="T10" fmla="*/ 0 60000 65536"/>
              <a:gd name="T11" fmla="*/ 0 60000 65536"/>
              <a:gd name="T12" fmla="*/ 0 60000 65536"/>
              <a:gd name="T13" fmla="*/ 0 60000 65536"/>
              <a:gd name="T14" fmla="*/ 0 60000 65536"/>
              <a:gd name="T15" fmla="*/ 0 w 37"/>
              <a:gd name="T16" fmla="*/ 0 h 570"/>
              <a:gd name="T17" fmla="*/ 37 w 37"/>
              <a:gd name="T18" fmla="*/ 570 h 570"/>
            </a:gdLst>
            <a:ahLst/>
            <a:cxnLst>
              <a:cxn ang="T10">
                <a:pos x="T0" y="T1"/>
              </a:cxn>
              <a:cxn ang="T11">
                <a:pos x="T2" y="T3"/>
              </a:cxn>
              <a:cxn ang="T12">
                <a:pos x="T4" y="T5"/>
              </a:cxn>
              <a:cxn ang="T13">
                <a:pos x="T6" y="T7"/>
              </a:cxn>
              <a:cxn ang="T14">
                <a:pos x="T8" y="T9"/>
              </a:cxn>
            </a:cxnLst>
            <a:rect l="T15" t="T16" r="T17" b="T18"/>
            <a:pathLst>
              <a:path w="37" h="570">
                <a:moveTo>
                  <a:pt x="37" y="222"/>
                </a:moveTo>
                <a:lnTo>
                  <a:pt x="37" y="570"/>
                </a:lnTo>
                <a:lnTo>
                  <a:pt x="0" y="348"/>
                </a:lnTo>
                <a:lnTo>
                  <a:pt x="0" y="0"/>
                </a:lnTo>
                <a:lnTo>
                  <a:pt x="37" y="222"/>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86" name="Freeform 68"/>
          <p:cNvSpPr>
            <a:spLocks/>
          </p:cNvSpPr>
          <p:nvPr/>
        </p:nvSpPr>
        <p:spPr bwMode="auto">
          <a:xfrm>
            <a:off x="2371725" y="1492250"/>
            <a:ext cx="60325" cy="777875"/>
          </a:xfrm>
          <a:custGeom>
            <a:avLst/>
            <a:gdLst>
              <a:gd name="T0" fmla="*/ 38 w 38"/>
              <a:gd name="T1" fmla="*/ 0 h 490"/>
              <a:gd name="T2" fmla="*/ 38 w 38"/>
              <a:gd name="T3" fmla="*/ 348 h 490"/>
              <a:gd name="T4" fmla="*/ 0 w 38"/>
              <a:gd name="T5" fmla="*/ 490 h 490"/>
              <a:gd name="T6" fmla="*/ 0 w 38"/>
              <a:gd name="T7" fmla="*/ 142 h 490"/>
              <a:gd name="T8" fmla="*/ 38 w 38"/>
              <a:gd name="T9" fmla="*/ 0 h 490"/>
              <a:gd name="T10" fmla="*/ 0 60000 65536"/>
              <a:gd name="T11" fmla="*/ 0 60000 65536"/>
              <a:gd name="T12" fmla="*/ 0 60000 65536"/>
              <a:gd name="T13" fmla="*/ 0 60000 65536"/>
              <a:gd name="T14" fmla="*/ 0 60000 65536"/>
              <a:gd name="T15" fmla="*/ 0 w 38"/>
              <a:gd name="T16" fmla="*/ 0 h 490"/>
              <a:gd name="T17" fmla="*/ 38 w 38"/>
              <a:gd name="T18" fmla="*/ 490 h 490"/>
            </a:gdLst>
            <a:ahLst/>
            <a:cxnLst>
              <a:cxn ang="T10">
                <a:pos x="T0" y="T1"/>
              </a:cxn>
              <a:cxn ang="T11">
                <a:pos x="T2" y="T3"/>
              </a:cxn>
              <a:cxn ang="T12">
                <a:pos x="T4" y="T5"/>
              </a:cxn>
              <a:cxn ang="T13">
                <a:pos x="T6" y="T7"/>
              </a:cxn>
              <a:cxn ang="T14">
                <a:pos x="T8" y="T9"/>
              </a:cxn>
            </a:cxnLst>
            <a:rect l="T15" t="T16" r="T17" b="T18"/>
            <a:pathLst>
              <a:path w="38" h="490">
                <a:moveTo>
                  <a:pt x="38" y="0"/>
                </a:moveTo>
                <a:lnTo>
                  <a:pt x="38" y="348"/>
                </a:lnTo>
                <a:lnTo>
                  <a:pt x="0" y="490"/>
                </a:lnTo>
                <a:lnTo>
                  <a:pt x="0" y="142"/>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87" name="Freeform 69"/>
          <p:cNvSpPr>
            <a:spLocks/>
          </p:cNvSpPr>
          <p:nvPr/>
        </p:nvSpPr>
        <p:spPr bwMode="auto">
          <a:xfrm>
            <a:off x="2432050" y="1492250"/>
            <a:ext cx="60325" cy="754063"/>
          </a:xfrm>
          <a:custGeom>
            <a:avLst/>
            <a:gdLst>
              <a:gd name="T0" fmla="*/ 38 w 38"/>
              <a:gd name="T1" fmla="*/ 126 h 475"/>
              <a:gd name="T2" fmla="*/ 38 w 38"/>
              <a:gd name="T3" fmla="*/ 475 h 475"/>
              <a:gd name="T4" fmla="*/ 0 w 38"/>
              <a:gd name="T5" fmla="*/ 348 h 475"/>
              <a:gd name="T6" fmla="*/ 0 w 38"/>
              <a:gd name="T7" fmla="*/ 0 h 475"/>
              <a:gd name="T8" fmla="*/ 38 w 38"/>
              <a:gd name="T9" fmla="*/ 126 h 475"/>
              <a:gd name="T10" fmla="*/ 0 60000 65536"/>
              <a:gd name="T11" fmla="*/ 0 60000 65536"/>
              <a:gd name="T12" fmla="*/ 0 60000 65536"/>
              <a:gd name="T13" fmla="*/ 0 60000 65536"/>
              <a:gd name="T14" fmla="*/ 0 60000 65536"/>
              <a:gd name="T15" fmla="*/ 0 w 38"/>
              <a:gd name="T16" fmla="*/ 0 h 475"/>
              <a:gd name="T17" fmla="*/ 38 w 38"/>
              <a:gd name="T18" fmla="*/ 475 h 475"/>
            </a:gdLst>
            <a:ahLst/>
            <a:cxnLst>
              <a:cxn ang="T10">
                <a:pos x="T0" y="T1"/>
              </a:cxn>
              <a:cxn ang="T11">
                <a:pos x="T2" y="T3"/>
              </a:cxn>
              <a:cxn ang="T12">
                <a:pos x="T4" y="T5"/>
              </a:cxn>
              <a:cxn ang="T13">
                <a:pos x="T6" y="T7"/>
              </a:cxn>
              <a:cxn ang="T14">
                <a:pos x="T8" y="T9"/>
              </a:cxn>
            </a:cxnLst>
            <a:rect l="T15" t="T16" r="T17" b="T18"/>
            <a:pathLst>
              <a:path w="38" h="475">
                <a:moveTo>
                  <a:pt x="38" y="126"/>
                </a:moveTo>
                <a:lnTo>
                  <a:pt x="38" y="475"/>
                </a:lnTo>
                <a:lnTo>
                  <a:pt x="0" y="348"/>
                </a:lnTo>
                <a:lnTo>
                  <a:pt x="0" y="0"/>
                </a:lnTo>
                <a:lnTo>
                  <a:pt x="38" y="126"/>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88" name="Freeform 70"/>
          <p:cNvSpPr>
            <a:spLocks/>
          </p:cNvSpPr>
          <p:nvPr/>
        </p:nvSpPr>
        <p:spPr bwMode="auto">
          <a:xfrm>
            <a:off x="2492375" y="1657350"/>
            <a:ext cx="58738" cy="588963"/>
          </a:xfrm>
          <a:custGeom>
            <a:avLst/>
            <a:gdLst>
              <a:gd name="T0" fmla="*/ 37 w 37"/>
              <a:gd name="T1" fmla="*/ 0 h 371"/>
              <a:gd name="T2" fmla="*/ 37 w 37"/>
              <a:gd name="T3" fmla="*/ 350 h 371"/>
              <a:gd name="T4" fmla="*/ 0 w 37"/>
              <a:gd name="T5" fmla="*/ 371 h 371"/>
              <a:gd name="T6" fmla="*/ 0 w 37"/>
              <a:gd name="T7" fmla="*/ 22 h 371"/>
              <a:gd name="T8" fmla="*/ 37 w 37"/>
              <a:gd name="T9" fmla="*/ 0 h 371"/>
              <a:gd name="T10" fmla="*/ 0 60000 65536"/>
              <a:gd name="T11" fmla="*/ 0 60000 65536"/>
              <a:gd name="T12" fmla="*/ 0 60000 65536"/>
              <a:gd name="T13" fmla="*/ 0 60000 65536"/>
              <a:gd name="T14" fmla="*/ 0 60000 65536"/>
              <a:gd name="T15" fmla="*/ 0 w 37"/>
              <a:gd name="T16" fmla="*/ 0 h 371"/>
              <a:gd name="T17" fmla="*/ 37 w 37"/>
              <a:gd name="T18" fmla="*/ 371 h 371"/>
            </a:gdLst>
            <a:ahLst/>
            <a:cxnLst>
              <a:cxn ang="T10">
                <a:pos x="T0" y="T1"/>
              </a:cxn>
              <a:cxn ang="T11">
                <a:pos x="T2" y="T3"/>
              </a:cxn>
              <a:cxn ang="T12">
                <a:pos x="T4" y="T5"/>
              </a:cxn>
              <a:cxn ang="T13">
                <a:pos x="T6" y="T7"/>
              </a:cxn>
              <a:cxn ang="T14">
                <a:pos x="T8" y="T9"/>
              </a:cxn>
            </a:cxnLst>
            <a:rect l="T15" t="T16" r="T17" b="T18"/>
            <a:pathLst>
              <a:path w="37" h="371">
                <a:moveTo>
                  <a:pt x="37" y="0"/>
                </a:moveTo>
                <a:lnTo>
                  <a:pt x="37" y="350"/>
                </a:lnTo>
                <a:lnTo>
                  <a:pt x="0" y="371"/>
                </a:lnTo>
                <a:lnTo>
                  <a:pt x="0" y="22"/>
                </a:lnTo>
                <a:lnTo>
                  <a:pt x="37"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89" name="Freeform 71"/>
          <p:cNvSpPr>
            <a:spLocks/>
          </p:cNvSpPr>
          <p:nvPr/>
        </p:nvSpPr>
        <p:spPr bwMode="auto">
          <a:xfrm>
            <a:off x="2551113" y="1657350"/>
            <a:ext cx="60325" cy="830263"/>
          </a:xfrm>
          <a:custGeom>
            <a:avLst/>
            <a:gdLst>
              <a:gd name="T0" fmla="*/ 38 w 38"/>
              <a:gd name="T1" fmla="*/ 173 h 523"/>
              <a:gd name="T2" fmla="*/ 38 w 38"/>
              <a:gd name="T3" fmla="*/ 523 h 523"/>
              <a:gd name="T4" fmla="*/ 0 w 38"/>
              <a:gd name="T5" fmla="*/ 350 h 523"/>
              <a:gd name="T6" fmla="*/ 0 w 38"/>
              <a:gd name="T7" fmla="*/ 0 h 523"/>
              <a:gd name="T8" fmla="*/ 38 w 38"/>
              <a:gd name="T9" fmla="*/ 173 h 523"/>
              <a:gd name="T10" fmla="*/ 0 60000 65536"/>
              <a:gd name="T11" fmla="*/ 0 60000 65536"/>
              <a:gd name="T12" fmla="*/ 0 60000 65536"/>
              <a:gd name="T13" fmla="*/ 0 60000 65536"/>
              <a:gd name="T14" fmla="*/ 0 60000 65536"/>
              <a:gd name="T15" fmla="*/ 0 w 38"/>
              <a:gd name="T16" fmla="*/ 0 h 523"/>
              <a:gd name="T17" fmla="*/ 38 w 38"/>
              <a:gd name="T18" fmla="*/ 523 h 523"/>
            </a:gdLst>
            <a:ahLst/>
            <a:cxnLst>
              <a:cxn ang="T10">
                <a:pos x="T0" y="T1"/>
              </a:cxn>
              <a:cxn ang="T11">
                <a:pos x="T2" y="T3"/>
              </a:cxn>
              <a:cxn ang="T12">
                <a:pos x="T4" y="T5"/>
              </a:cxn>
              <a:cxn ang="T13">
                <a:pos x="T6" y="T7"/>
              </a:cxn>
              <a:cxn ang="T14">
                <a:pos x="T8" y="T9"/>
              </a:cxn>
            </a:cxnLst>
            <a:rect l="T15" t="T16" r="T17" b="T18"/>
            <a:pathLst>
              <a:path w="38" h="523">
                <a:moveTo>
                  <a:pt x="38" y="173"/>
                </a:moveTo>
                <a:lnTo>
                  <a:pt x="38" y="523"/>
                </a:lnTo>
                <a:lnTo>
                  <a:pt x="0" y="350"/>
                </a:lnTo>
                <a:lnTo>
                  <a:pt x="0" y="0"/>
                </a:lnTo>
                <a:lnTo>
                  <a:pt x="38" y="173"/>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90" name="Freeform 72"/>
          <p:cNvSpPr>
            <a:spLocks/>
          </p:cNvSpPr>
          <p:nvPr/>
        </p:nvSpPr>
        <p:spPr bwMode="auto">
          <a:xfrm>
            <a:off x="2611438" y="1465263"/>
            <a:ext cx="61912" cy="1022350"/>
          </a:xfrm>
          <a:custGeom>
            <a:avLst/>
            <a:gdLst>
              <a:gd name="T0" fmla="*/ 39 w 39"/>
              <a:gd name="T1" fmla="*/ 0 h 644"/>
              <a:gd name="T2" fmla="*/ 39 w 39"/>
              <a:gd name="T3" fmla="*/ 352 h 644"/>
              <a:gd name="T4" fmla="*/ 0 w 39"/>
              <a:gd name="T5" fmla="*/ 644 h 644"/>
              <a:gd name="T6" fmla="*/ 0 w 39"/>
              <a:gd name="T7" fmla="*/ 294 h 644"/>
              <a:gd name="T8" fmla="*/ 39 w 39"/>
              <a:gd name="T9" fmla="*/ 0 h 644"/>
              <a:gd name="T10" fmla="*/ 0 60000 65536"/>
              <a:gd name="T11" fmla="*/ 0 60000 65536"/>
              <a:gd name="T12" fmla="*/ 0 60000 65536"/>
              <a:gd name="T13" fmla="*/ 0 60000 65536"/>
              <a:gd name="T14" fmla="*/ 0 60000 65536"/>
              <a:gd name="T15" fmla="*/ 0 w 39"/>
              <a:gd name="T16" fmla="*/ 0 h 644"/>
              <a:gd name="T17" fmla="*/ 39 w 39"/>
              <a:gd name="T18" fmla="*/ 644 h 644"/>
            </a:gdLst>
            <a:ahLst/>
            <a:cxnLst>
              <a:cxn ang="T10">
                <a:pos x="T0" y="T1"/>
              </a:cxn>
              <a:cxn ang="T11">
                <a:pos x="T2" y="T3"/>
              </a:cxn>
              <a:cxn ang="T12">
                <a:pos x="T4" y="T5"/>
              </a:cxn>
              <a:cxn ang="T13">
                <a:pos x="T6" y="T7"/>
              </a:cxn>
              <a:cxn ang="T14">
                <a:pos x="T8" y="T9"/>
              </a:cxn>
            </a:cxnLst>
            <a:rect l="T15" t="T16" r="T17" b="T18"/>
            <a:pathLst>
              <a:path w="39" h="644">
                <a:moveTo>
                  <a:pt x="39" y="0"/>
                </a:moveTo>
                <a:lnTo>
                  <a:pt x="39" y="352"/>
                </a:lnTo>
                <a:lnTo>
                  <a:pt x="0" y="644"/>
                </a:lnTo>
                <a:lnTo>
                  <a:pt x="0" y="294"/>
                </a:lnTo>
                <a:lnTo>
                  <a:pt x="39"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91" name="Freeform 73"/>
          <p:cNvSpPr>
            <a:spLocks/>
          </p:cNvSpPr>
          <p:nvPr/>
        </p:nvSpPr>
        <p:spPr bwMode="auto">
          <a:xfrm>
            <a:off x="2673350" y="1355725"/>
            <a:ext cx="60325" cy="668338"/>
          </a:xfrm>
          <a:custGeom>
            <a:avLst/>
            <a:gdLst>
              <a:gd name="T0" fmla="*/ 38 w 38"/>
              <a:gd name="T1" fmla="*/ 0 h 421"/>
              <a:gd name="T2" fmla="*/ 38 w 38"/>
              <a:gd name="T3" fmla="*/ 352 h 421"/>
              <a:gd name="T4" fmla="*/ 0 w 38"/>
              <a:gd name="T5" fmla="*/ 421 h 421"/>
              <a:gd name="T6" fmla="*/ 0 w 38"/>
              <a:gd name="T7" fmla="*/ 69 h 421"/>
              <a:gd name="T8" fmla="*/ 38 w 38"/>
              <a:gd name="T9" fmla="*/ 0 h 421"/>
              <a:gd name="T10" fmla="*/ 0 60000 65536"/>
              <a:gd name="T11" fmla="*/ 0 60000 65536"/>
              <a:gd name="T12" fmla="*/ 0 60000 65536"/>
              <a:gd name="T13" fmla="*/ 0 60000 65536"/>
              <a:gd name="T14" fmla="*/ 0 60000 65536"/>
              <a:gd name="T15" fmla="*/ 0 w 38"/>
              <a:gd name="T16" fmla="*/ 0 h 421"/>
              <a:gd name="T17" fmla="*/ 38 w 38"/>
              <a:gd name="T18" fmla="*/ 421 h 421"/>
            </a:gdLst>
            <a:ahLst/>
            <a:cxnLst>
              <a:cxn ang="T10">
                <a:pos x="T0" y="T1"/>
              </a:cxn>
              <a:cxn ang="T11">
                <a:pos x="T2" y="T3"/>
              </a:cxn>
              <a:cxn ang="T12">
                <a:pos x="T4" y="T5"/>
              </a:cxn>
              <a:cxn ang="T13">
                <a:pos x="T6" y="T7"/>
              </a:cxn>
              <a:cxn ang="T14">
                <a:pos x="T8" y="T9"/>
              </a:cxn>
            </a:cxnLst>
            <a:rect l="T15" t="T16" r="T17" b="T18"/>
            <a:pathLst>
              <a:path w="38" h="421">
                <a:moveTo>
                  <a:pt x="38" y="0"/>
                </a:moveTo>
                <a:lnTo>
                  <a:pt x="38" y="352"/>
                </a:lnTo>
                <a:lnTo>
                  <a:pt x="0" y="421"/>
                </a:lnTo>
                <a:lnTo>
                  <a:pt x="0" y="69"/>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92" name="Freeform 74"/>
          <p:cNvSpPr>
            <a:spLocks/>
          </p:cNvSpPr>
          <p:nvPr/>
        </p:nvSpPr>
        <p:spPr bwMode="auto">
          <a:xfrm>
            <a:off x="2733675" y="1355725"/>
            <a:ext cx="58738" cy="987425"/>
          </a:xfrm>
          <a:custGeom>
            <a:avLst/>
            <a:gdLst>
              <a:gd name="T0" fmla="*/ 37 w 37"/>
              <a:gd name="T1" fmla="*/ 270 h 622"/>
              <a:gd name="T2" fmla="*/ 37 w 37"/>
              <a:gd name="T3" fmla="*/ 622 h 622"/>
              <a:gd name="T4" fmla="*/ 0 w 37"/>
              <a:gd name="T5" fmla="*/ 352 h 622"/>
              <a:gd name="T6" fmla="*/ 0 w 37"/>
              <a:gd name="T7" fmla="*/ 0 h 622"/>
              <a:gd name="T8" fmla="*/ 37 w 37"/>
              <a:gd name="T9" fmla="*/ 270 h 622"/>
              <a:gd name="T10" fmla="*/ 0 60000 65536"/>
              <a:gd name="T11" fmla="*/ 0 60000 65536"/>
              <a:gd name="T12" fmla="*/ 0 60000 65536"/>
              <a:gd name="T13" fmla="*/ 0 60000 65536"/>
              <a:gd name="T14" fmla="*/ 0 60000 65536"/>
              <a:gd name="T15" fmla="*/ 0 w 37"/>
              <a:gd name="T16" fmla="*/ 0 h 622"/>
              <a:gd name="T17" fmla="*/ 37 w 37"/>
              <a:gd name="T18" fmla="*/ 622 h 622"/>
            </a:gdLst>
            <a:ahLst/>
            <a:cxnLst>
              <a:cxn ang="T10">
                <a:pos x="T0" y="T1"/>
              </a:cxn>
              <a:cxn ang="T11">
                <a:pos x="T2" y="T3"/>
              </a:cxn>
              <a:cxn ang="T12">
                <a:pos x="T4" y="T5"/>
              </a:cxn>
              <a:cxn ang="T13">
                <a:pos x="T6" y="T7"/>
              </a:cxn>
              <a:cxn ang="T14">
                <a:pos x="T8" y="T9"/>
              </a:cxn>
            </a:cxnLst>
            <a:rect l="T15" t="T16" r="T17" b="T18"/>
            <a:pathLst>
              <a:path w="37" h="622">
                <a:moveTo>
                  <a:pt x="37" y="270"/>
                </a:moveTo>
                <a:lnTo>
                  <a:pt x="37" y="622"/>
                </a:lnTo>
                <a:lnTo>
                  <a:pt x="0" y="352"/>
                </a:lnTo>
                <a:lnTo>
                  <a:pt x="0" y="0"/>
                </a:lnTo>
                <a:lnTo>
                  <a:pt x="37" y="27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93" name="Freeform 75"/>
          <p:cNvSpPr>
            <a:spLocks/>
          </p:cNvSpPr>
          <p:nvPr/>
        </p:nvSpPr>
        <p:spPr bwMode="auto">
          <a:xfrm>
            <a:off x="2792413" y="1657350"/>
            <a:ext cx="60325" cy="685800"/>
          </a:xfrm>
          <a:custGeom>
            <a:avLst/>
            <a:gdLst>
              <a:gd name="T0" fmla="*/ 38 w 38"/>
              <a:gd name="T1" fmla="*/ 0 h 432"/>
              <a:gd name="T2" fmla="*/ 38 w 38"/>
              <a:gd name="T3" fmla="*/ 354 h 432"/>
              <a:gd name="T4" fmla="*/ 0 w 38"/>
              <a:gd name="T5" fmla="*/ 432 h 432"/>
              <a:gd name="T6" fmla="*/ 0 w 38"/>
              <a:gd name="T7" fmla="*/ 80 h 432"/>
              <a:gd name="T8" fmla="*/ 38 w 38"/>
              <a:gd name="T9" fmla="*/ 0 h 432"/>
              <a:gd name="T10" fmla="*/ 0 60000 65536"/>
              <a:gd name="T11" fmla="*/ 0 60000 65536"/>
              <a:gd name="T12" fmla="*/ 0 60000 65536"/>
              <a:gd name="T13" fmla="*/ 0 60000 65536"/>
              <a:gd name="T14" fmla="*/ 0 60000 65536"/>
              <a:gd name="T15" fmla="*/ 0 w 38"/>
              <a:gd name="T16" fmla="*/ 0 h 432"/>
              <a:gd name="T17" fmla="*/ 38 w 38"/>
              <a:gd name="T18" fmla="*/ 432 h 432"/>
            </a:gdLst>
            <a:ahLst/>
            <a:cxnLst>
              <a:cxn ang="T10">
                <a:pos x="T0" y="T1"/>
              </a:cxn>
              <a:cxn ang="T11">
                <a:pos x="T2" y="T3"/>
              </a:cxn>
              <a:cxn ang="T12">
                <a:pos x="T4" y="T5"/>
              </a:cxn>
              <a:cxn ang="T13">
                <a:pos x="T6" y="T7"/>
              </a:cxn>
              <a:cxn ang="T14">
                <a:pos x="T8" y="T9"/>
              </a:cxn>
            </a:cxnLst>
            <a:rect l="T15" t="T16" r="T17" b="T18"/>
            <a:pathLst>
              <a:path w="38" h="432">
                <a:moveTo>
                  <a:pt x="38" y="0"/>
                </a:moveTo>
                <a:lnTo>
                  <a:pt x="38" y="354"/>
                </a:lnTo>
                <a:lnTo>
                  <a:pt x="0" y="432"/>
                </a:lnTo>
                <a:lnTo>
                  <a:pt x="0" y="80"/>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94" name="Freeform 76"/>
          <p:cNvSpPr>
            <a:spLocks/>
          </p:cNvSpPr>
          <p:nvPr/>
        </p:nvSpPr>
        <p:spPr bwMode="auto">
          <a:xfrm>
            <a:off x="2852738" y="1500188"/>
            <a:ext cx="58737" cy="719137"/>
          </a:xfrm>
          <a:custGeom>
            <a:avLst/>
            <a:gdLst>
              <a:gd name="T0" fmla="*/ 37 w 37"/>
              <a:gd name="T1" fmla="*/ 0 h 453"/>
              <a:gd name="T2" fmla="*/ 37 w 37"/>
              <a:gd name="T3" fmla="*/ 355 h 453"/>
              <a:gd name="T4" fmla="*/ 0 w 37"/>
              <a:gd name="T5" fmla="*/ 453 h 453"/>
              <a:gd name="T6" fmla="*/ 0 w 37"/>
              <a:gd name="T7" fmla="*/ 99 h 453"/>
              <a:gd name="T8" fmla="*/ 37 w 37"/>
              <a:gd name="T9" fmla="*/ 0 h 453"/>
              <a:gd name="T10" fmla="*/ 0 60000 65536"/>
              <a:gd name="T11" fmla="*/ 0 60000 65536"/>
              <a:gd name="T12" fmla="*/ 0 60000 65536"/>
              <a:gd name="T13" fmla="*/ 0 60000 65536"/>
              <a:gd name="T14" fmla="*/ 0 60000 65536"/>
              <a:gd name="T15" fmla="*/ 0 w 37"/>
              <a:gd name="T16" fmla="*/ 0 h 453"/>
              <a:gd name="T17" fmla="*/ 37 w 37"/>
              <a:gd name="T18" fmla="*/ 453 h 453"/>
            </a:gdLst>
            <a:ahLst/>
            <a:cxnLst>
              <a:cxn ang="T10">
                <a:pos x="T0" y="T1"/>
              </a:cxn>
              <a:cxn ang="T11">
                <a:pos x="T2" y="T3"/>
              </a:cxn>
              <a:cxn ang="T12">
                <a:pos x="T4" y="T5"/>
              </a:cxn>
              <a:cxn ang="T13">
                <a:pos x="T6" y="T7"/>
              </a:cxn>
              <a:cxn ang="T14">
                <a:pos x="T8" y="T9"/>
              </a:cxn>
            </a:cxnLst>
            <a:rect l="T15" t="T16" r="T17" b="T18"/>
            <a:pathLst>
              <a:path w="37" h="453">
                <a:moveTo>
                  <a:pt x="37" y="0"/>
                </a:moveTo>
                <a:lnTo>
                  <a:pt x="37" y="355"/>
                </a:lnTo>
                <a:lnTo>
                  <a:pt x="0" y="453"/>
                </a:lnTo>
                <a:lnTo>
                  <a:pt x="0" y="99"/>
                </a:lnTo>
                <a:lnTo>
                  <a:pt x="37"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95" name="Freeform 77"/>
          <p:cNvSpPr>
            <a:spLocks/>
          </p:cNvSpPr>
          <p:nvPr/>
        </p:nvSpPr>
        <p:spPr bwMode="auto">
          <a:xfrm>
            <a:off x="2911475" y="1500188"/>
            <a:ext cx="60325" cy="887412"/>
          </a:xfrm>
          <a:custGeom>
            <a:avLst/>
            <a:gdLst>
              <a:gd name="T0" fmla="*/ 38 w 38"/>
              <a:gd name="T1" fmla="*/ 203 h 559"/>
              <a:gd name="T2" fmla="*/ 38 w 38"/>
              <a:gd name="T3" fmla="*/ 559 h 559"/>
              <a:gd name="T4" fmla="*/ 0 w 38"/>
              <a:gd name="T5" fmla="*/ 355 h 559"/>
              <a:gd name="T6" fmla="*/ 0 w 38"/>
              <a:gd name="T7" fmla="*/ 0 h 559"/>
              <a:gd name="T8" fmla="*/ 38 w 38"/>
              <a:gd name="T9" fmla="*/ 203 h 559"/>
              <a:gd name="T10" fmla="*/ 0 60000 65536"/>
              <a:gd name="T11" fmla="*/ 0 60000 65536"/>
              <a:gd name="T12" fmla="*/ 0 60000 65536"/>
              <a:gd name="T13" fmla="*/ 0 60000 65536"/>
              <a:gd name="T14" fmla="*/ 0 60000 65536"/>
              <a:gd name="T15" fmla="*/ 0 w 38"/>
              <a:gd name="T16" fmla="*/ 0 h 559"/>
              <a:gd name="T17" fmla="*/ 38 w 38"/>
              <a:gd name="T18" fmla="*/ 559 h 559"/>
            </a:gdLst>
            <a:ahLst/>
            <a:cxnLst>
              <a:cxn ang="T10">
                <a:pos x="T0" y="T1"/>
              </a:cxn>
              <a:cxn ang="T11">
                <a:pos x="T2" y="T3"/>
              </a:cxn>
              <a:cxn ang="T12">
                <a:pos x="T4" y="T5"/>
              </a:cxn>
              <a:cxn ang="T13">
                <a:pos x="T6" y="T7"/>
              </a:cxn>
              <a:cxn ang="T14">
                <a:pos x="T8" y="T9"/>
              </a:cxn>
            </a:cxnLst>
            <a:rect l="T15" t="T16" r="T17" b="T18"/>
            <a:pathLst>
              <a:path w="38" h="559">
                <a:moveTo>
                  <a:pt x="38" y="203"/>
                </a:moveTo>
                <a:lnTo>
                  <a:pt x="38" y="559"/>
                </a:lnTo>
                <a:lnTo>
                  <a:pt x="0" y="355"/>
                </a:lnTo>
                <a:lnTo>
                  <a:pt x="0" y="0"/>
                </a:lnTo>
                <a:lnTo>
                  <a:pt x="38" y="203"/>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96" name="Freeform 78"/>
          <p:cNvSpPr>
            <a:spLocks/>
          </p:cNvSpPr>
          <p:nvPr/>
        </p:nvSpPr>
        <p:spPr bwMode="auto">
          <a:xfrm>
            <a:off x="2971800" y="1822450"/>
            <a:ext cx="61913" cy="676275"/>
          </a:xfrm>
          <a:custGeom>
            <a:avLst/>
            <a:gdLst>
              <a:gd name="T0" fmla="*/ 39 w 39"/>
              <a:gd name="T1" fmla="*/ 69 h 426"/>
              <a:gd name="T2" fmla="*/ 39 w 39"/>
              <a:gd name="T3" fmla="*/ 426 h 426"/>
              <a:gd name="T4" fmla="*/ 0 w 39"/>
              <a:gd name="T5" fmla="*/ 356 h 426"/>
              <a:gd name="T6" fmla="*/ 0 w 39"/>
              <a:gd name="T7" fmla="*/ 0 h 426"/>
              <a:gd name="T8" fmla="*/ 39 w 39"/>
              <a:gd name="T9" fmla="*/ 69 h 426"/>
              <a:gd name="T10" fmla="*/ 0 60000 65536"/>
              <a:gd name="T11" fmla="*/ 0 60000 65536"/>
              <a:gd name="T12" fmla="*/ 0 60000 65536"/>
              <a:gd name="T13" fmla="*/ 0 60000 65536"/>
              <a:gd name="T14" fmla="*/ 0 60000 65536"/>
              <a:gd name="T15" fmla="*/ 0 w 39"/>
              <a:gd name="T16" fmla="*/ 0 h 426"/>
              <a:gd name="T17" fmla="*/ 39 w 39"/>
              <a:gd name="T18" fmla="*/ 426 h 426"/>
            </a:gdLst>
            <a:ahLst/>
            <a:cxnLst>
              <a:cxn ang="T10">
                <a:pos x="T0" y="T1"/>
              </a:cxn>
              <a:cxn ang="T11">
                <a:pos x="T2" y="T3"/>
              </a:cxn>
              <a:cxn ang="T12">
                <a:pos x="T4" y="T5"/>
              </a:cxn>
              <a:cxn ang="T13">
                <a:pos x="T6" y="T7"/>
              </a:cxn>
              <a:cxn ang="T14">
                <a:pos x="T8" y="T9"/>
              </a:cxn>
            </a:cxnLst>
            <a:rect l="T15" t="T16" r="T17" b="T18"/>
            <a:pathLst>
              <a:path w="39" h="426">
                <a:moveTo>
                  <a:pt x="39" y="69"/>
                </a:moveTo>
                <a:lnTo>
                  <a:pt x="39" y="426"/>
                </a:lnTo>
                <a:lnTo>
                  <a:pt x="0" y="356"/>
                </a:lnTo>
                <a:lnTo>
                  <a:pt x="0" y="0"/>
                </a:lnTo>
                <a:lnTo>
                  <a:pt x="39" y="69"/>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97" name="Freeform 79"/>
          <p:cNvSpPr>
            <a:spLocks/>
          </p:cNvSpPr>
          <p:nvPr/>
        </p:nvSpPr>
        <p:spPr bwMode="auto">
          <a:xfrm>
            <a:off x="3033713" y="1271588"/>
            <a:ext cx="60325" cy="1227137"/>
          </a:xfrm>
          <a:custGeom>
            <a:avLst/>
            <a:gdLst>
              <a:gd name="T0" fmla="*/ 38 w 38"/>
              <a:gd name="T1" fmla="*/ 0 h 773"/>
              <a:gd name="T2" fmla="*/ 38 w 38"/>
              <a:gd name="T3" fmla="*/ 359 h 773"/>
              <a:gd name="T4" fmla="*/ 0 w 38"/>
              <a:gd name="T5" fmla="*/ 773 h 773"/>
              <a:gd name="T6" fmla="*/ 0 w 38"/>
              <a:gd name="T7" fmla="*/ 416 h 773"/>
              <a:gd name="T8" fmla="*/ 38 w 38"/>
              <a:gd name="T9" fmla="*/ 0 h 773"/>
              <a:gd name="T10" fmla="*/ 0 60000 65536"/>
              <a:gd name="T11" fmla="*/ 0 60000 65536"/>
              <a:gd name="T12" fmla="*/ 0 60000 65536"/>
              <a:gd name="T13" fmla="*/ 0 60000 65536"/>
              <a:gd name="T14" fmla="*/ 0 60000 65536"/>
              <a:gd name="T15" fmla="*/ 0 w 38"/>
              <a:gd name="T16" fmla="*/ 0 h 773"/>
              <a:gd name="T17" fmla="*/ 38 w 38"/>
              <a:gd name="T18" fmla="*/ 773 h 773"/>
            </a:gdLst>
            <a:ahLst/>
            <a:cxnLst>
              <a:cxn ang="T10">
                <a:pos x="T0" y="T1"/>
              </a:cxn>
              <a:cxn ang="T11">
                <a:pos x="T2" y="T3"/>
              </a:cxn>
              <a:cxn ang="T12">
                <a:pos x="T4" y="T5"/>
              </a:cxn>
              <a:cxn ang="T13">
                <a:pos x="T6" y="T7"/>
              </a:cxn>
              <a:cxn ang="T14">
                <a:pos x="T8" y="T9"/>
              </a:cxn>
            </a:cxnLst>
            <a:rect l="T15" t="T16" r="T17" b="T18"/>
            <a:pathLst>
              <a:path w="38" h="773">
                <a:moveTo>
                  <a:pt x="38" y="0"/>
                </a:moveTo>
                <a:lnTo>
                  <a:pt x="38" y="359"/>
                </a:lnTo>
                <a:lnTo>
                  <a:pt x="0" y="773"/>
                </a:lnTo>
                <a:lnTo>
                  <a:pt x="0" y="416"/>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98" name="Freeform 80"/>
          <p:cNvSpPr>
            <a:spLocks/>
          </p:cNvSpPr>
          <p:nvPr/>
        </p:nvSpPr>
        <p:spPr bwMode="auto">
          <a:xfrm>
            <a:off x="3094038" y="1271588"/>
            <a:ext cx="60325" cy="1039812"/>
          </a:xfrm>
          <a:custGeom>
            <a:avLst/>
            <a:gdLst>
              <a:gd name="T0" fmla="*/ 38 w 38"/>
              <a:gd name="T1" fmla="*/ 296 h 655"/>
              <a:gd name="T2" fmla="*/ 38 w 38"/>
              <a:gd name="T3" fmla="*/ 655 h 655"/>
              <a:gd name="T4" fmla="*/ 0 w 38"/>
              <a:gd name="T5" fmla="*/ 359 h 655"/>
              <a:gd name="T6" fmla="*/ 0 w 38"/>
              <a:gd name="T7" fmla="*/ 0 h 655"/>
              <a:gd name="T8" fmla="*/ 38 w 38"/>
              <a:gd name="T9" fmla="*/ 296 h 655"/>
              <a:gd name="T10" fmla="*/ 0 60000 65536"/>
              <a:gd name="T11" fmla="*/ 0 60000 65536"/>
              <a:gd name="T12" fmla="*/ 0 60000 65536"/>
              <a:gd name="T13" fmla="*/ 0 60000 65536"/>
              <a:gd name="T14" fmla="*/ 0 60000 65536"/>
              <a:gd name="T15" fmla="*/ 0 w 38"/>
              <a:gd name="T16" fmla="*/ 0 h 655"/>
              <a:gd name="T17" fmla="*/ 38 w 38"/>
              <a:gd name="T18" fmla="*/ 655 h 655"/>
            </a:gdLst>
            <a:ahLst/>
            <a:cxnLst>
              <a:cxn ang="T10">
                <a:pos x="T0" y="T1"/>
              </a:cxn>
              <a:cxn ang="T11">
                <a:pos x="T2" y="T3"/>
              </a:cxn>
              <a:cxn ang="T12">
                <a:pos x="T4" y="T5"/>
              </a:cxn>
              <a:cxn ang="T13">
                <a:pos x="T6" y="T7"/>
              </a:cxn>
              <a:cxn ang="T14">
                <a:pos x="T8" y="T9"/>
              </a:cxn>
            </a:cxnLst>
            <a:rect l="T15" t="T16" r="T17" b="T18"/>
            <a:pathLst>
              <a:path w="38" h="655">
                <a:moveTo>
                  <a:pt x="38" y="296"/>
                </a:moveTo>
                <a:lnTo>
                  <a:pt x="38" y="655"/>
                </a:lnTo>
                <a:lnTo>
                  <a:pt x="0" y="359"/>
                </a:lnTo>
                <a:lnTo>
                  <a:pt x="0" y="0"/>
                </a:lnTo>
                <a:lnTo>
                  <a:pt x="38" y="296"/>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099" name="Freeform 81"/>
          <p:cNvSpPr>
            <a:spLocks/>
          </p:cNvSpPr>
          <p:nvPr/>
        </p:nvSpPr>
        <p:spPr bwMode="auto">
          <a:xfrm>
            <a:off x="3154363" y="1741488"/>
            <a:ext cx="58737" cy="862012"/>
          </a:xfrm>
          <a:custGeom>
            <a:avLst/>
            <a:gdLst>
              <a:gd name="T0" fmla="*/ 37 w 37"/>
              <a:gd name="T1" fmla="*/ 183 h 543"/>
              <a:gd name="T2" fmla="*/ 37 w 37"/>
              <a:gd name="T3" fmla="*/ 543 h 543"/>
              <a:gd name="T4" fmla="*/ 0 w 37"/>
              <a:gd name="T5" fmla="*/ 359 h 543"/>
              <a:gd name="T6" fmla="*/ 0 w 37"/>
              <a:gd name="T7" fmla="*/ 0 h 543"/>
              <a:gd name="T8" fmla="*/ 37 w 37"/>
              <a:gd name="T9" fmla="*/ 183 h 543"/>
              <a:gd name="T10" fmla="*/ 0 60000 65536"/>
              <a:gd name="T11" fmla="*/ 0 60000 65536"/>
              <a:gd name="T12" fmla="*/ 0 60000 65536"/>
              <a:gd name="T13" fmla="*/ 0 60000 65536"/>
              <a:gd name="T14" fmla="*/ 0 60000 65536"/>
              <a:gd name="T15" fmla="*/ 0 w 37"/>
              <a:gd name="T16" fmla="*/ 0 h 543"/>
              <a:gd name="T17" fmla="*/ 37 w 37"/>
              <a:gd name="T18" fmla="*/ 543 h 543"/>
            </a:gdLst>
            <a:ahLst/>
            <a:cxnLst>
              <a:cxn ang="T10">
                <a:pos x="T0" y="T1"/>
              </a:cxn>
              <a:cxn ang="T11">
                <a:pos x="T2" y="T3"/>
              </a:cxn>
              <a:cxn ang="T12">
                <a:pos x="T4" y="T5"/>
              </a:cxn>
              <a:cxn ang="T13">
                <a:pos x="T6" y="T7"/>
              </a:cxn>
              <a:cxn ang="T14">
                <a:pos x="T8" y="T9"/>
              </a:cxn>
            </a:cxnLst>
            <a:rect l="T15" t="T16" r="T17" b="T18"/>
            <a:pathLst>
              <a:path w="37" h="543">
                <a:moveTo>
                  <a:pt x="37" y="183"/>
                </a:moveTo>
                <a:lnTo>
                  <a:pt x="37" y="543"/>
                </a:lnTo>
                <a:lnTo>
                  <a:pt x="0" y="359"/>
                </a:lnTo>
                <a:lnTo>
                  <a:pt x="0" y="0"/>
                </a:lnTo>
                <a:lnTo>
                  <a:pt x="37" y="183"/>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00" name="Freeform 82"/>
          <p:cNvSpPr>
            <a:spLocks/>
          </p:cNvSpPr>
          <p:nvPr/>
        </p:nvSpPr>
        <p:spPr bwMode="auto">
          <a:xfrm>
            <a:off x="3213100" y="1782763"/>
            <a:ext cx="60325" cy="820737"/>
          </a:xfrm>
          <a:custGeom>
            <a:avLst/>
            <a:gdLst>
              <a:gd name="T0" fmla="*/ 38 w 38"/>
              <a:gd name="T1" fmla="*/ 0 h 517"/>
              <a:gd name="T2" fmla="*/ 38 w 38"/>
              <a:gd name="T3" fmla="*/ 360 h 517"/>
              <a:gd name="T4" fmla="*/ 0 w 38"/>
              <a:gd name="T5" fmla="*/ 517 h 517"/>
              <a:gd name="T6" fmla="*/ 0 w 38"/>
              <a:gd name="T7" fmla="*/ 157 h 517"/>
              <a:gd name="T8" fmla="*/ 38 w 38"/>
              <a:gd name="T9" fmla="*/ 0 h 517"/>
              <a:gd name="T10" fmla="*/ 0 60000 65536"/>
              <a:gd name="T11" fmla="*/ 0 60000 65536"/>
              <a:gd name="T12" fmla="*/ 0 60000 65536"/>
              <a:gd name="T13" fmla="*/ 0 60000 65536"/>
              <a:gd name="T14" fmla="*/ 0 60000 65536"/>
              <a:gd name="T15" fmla="*/ 0 w 38"/>
              <a:gd name="T16" fmla="*/ 0 h 517"/>
              <a:gd name="T17" fmla="*/ 38 w 38"/>
              <a:gd name="T18" fmla="*/ 517 h 517"/>
            </a:gdLst>
            <a:ahLst/>
            <a:cxnLst>
              <a:cxn ang="T10">
                <a:pos x="T0" y="T1"/>
              </a:cxn>
              <a:cxn ang="T11">
                <a:pos x="T2" y="T3"/>
              </a:cxn>
              <a:cxn ang="T12">
                <a:pos x="T4" y="T5"/>
              </a:cxn>
              <a:cxn ang="T13">
                <a:pos x="T6" y="T7"/>
              </a:cxn>
              <a:cxn ang="T14">
                <a:pos x="T8" y="T9"/>
              </a:cxn>
            </a:cxnLst>
            <a:rect l="T15" t="T16" r="T17" b="T18"/>
            <a:pathLst>
              <a:path w="38" h="517">
                <a:moveTo>
                  <a:pt x="38" y="0"/>
                </a:moveTo>
                <a:lnTo>
                  <a:pt x="38" y="360"/>
                </a:lnTo>
                <a:lnTo>
                  <a:pt x="0" y="517"/>
                </a:lnTo>
                <a:lnTo>
                  <a:pt x="0" y="157"/>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01" name="Freeform 83"/>
          <p:cNvSpPr>
            <a:spLocks/>
          </p:cNvSpPr>
          <p:nvPr/>
        </p:nvSpPr>
        <p:spPr bwMode="auto">
          <a:xfrm>
            <a:off x="3273425" y="1782763"/>
            <a:ext cx="58738" cy="766762"/>
          </a:xfrm>
          <a:custGeom>
            <a:avLst/>
            <a:gdLst>
              <a:gd name="T0" fmla="*/ 37 w 37"/>
              <a:gd name="T1" fmla="*/ 121 h 483"/>
              <a:gd name="T2" fmla="*/ 37 w 37"/>
              <a:gd name="T3" fmla="*/ 483 h 483"/>
              <a:gd name="T4" fmla="*/ 0 w 37"/>
              <a:gd name="T5" fmla="*/ 360 h 483"/>
              <a:gd name="T6" fmla="*/ 0 w 37"/>
              <a:gd name="T7" fmla="*/ 0 h 483"/>
              <a:gd name="T8" fmla="*/ 37 w 37"/>
              <a:gd name="T9" fmla="*/ 121 h 483"/>
              <a:gd name="T10" fmla="*/ 0 60000 65536"/>
              <a:gd name="T11" fmla="*/ 0 60000 65536"/>
              <a:gd name="T12" fmla="*/ 0 60000 65536"/>
              <a:gd name="T13" fmla="*/ 0 60000 65536"/>
              <a:gd name="T14" fmla="*/ 0 60000 65536"/>
              <a:gd name="T15" fmla="*/ 0 w 37"/>
              <a:gd name="T16" fmla="*/ 0 h 483"/>
              <a:gd name="T17" fmla="*/ 37 w 37"/>
              <a:gd name="T18" fmla="*/ 483 h 483"/>
            </a:gdLst>
            <a:ahLst/>
            <a:cxnLst>
              <a:cxn ang="T10">
                <a:pos x="T0" y="T1"/>
              </a:cxn>
              <a:cxn ang="T11">
                <a:pos x="T2" y="T3"/>
              </a:cxn>
              <a:cxn ang="T12">
                <a:pos x="T4" y="T5"/>
              </a:cxn>
              <a:cxn ang="T13">
                <a:pos x="T6" y="T7"/>
              </a:cxn>
              <a:cxn ang="T14">
                <a:pos x="T8" y="T9"/>
              </a:cxn>
            </a:cxnLst>
            <a:rect l="T15" t="T16" r="T17" b="T18"/>
            <a:pathLst>
              <a:path w="37" h="483">
                <a:moveTo>
                  <a:pt x="37" y="121"/>
                </a:moveTo>
                <a:lnTo>
                  <a:pt x="37" y="483"/>
                </a:lnTo>
                <a:lnTo>
                  <a:pt x="0" y="360"/>
                </a:lnTo>
                <a:lnTo>
                  <a:pt x="0" y="0"/>
                </a:lnTo>
                <a:lnTo>
                  <a:pt x="37" y="121"/>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02" name="Freeform 84"/>
          <p:cNvSpPr>
            <a:spLocks/>
          </p:cNvSpPr>
          <p:nvPr/>
        </p:nvSpPr>
        <p:spPr bwMode="auto">
          <a:xfrm>
            <a:off x="3332163" y="1235075"/>
            <a:ext cx="63500" cy="1314450"/>
          </a:xfrm>
          <a:custGeom>
            <a:avLst/>
            <a:gdLst>
              <a:gd name="T0" fmla="*/ 40 w 40"/>
              <a:gd name="T1" fmla="*/ 0 h 828"/>
              <a:gd name="T2" fmla="*/ 40 w 40"/>
              <a:gd name="T3" fmla="*/ 363 h 828"/>
              <a:gd name="T4" fmla="*/ 0 w 40"/>
              <a:gd name="T5" fmla="*/ 828 h 828"/>
              <a:gd name="T6" fmla="*/ 0 w 40"/>
              <a:gd name="T7" fmla="*/ 466 h 828"/>
              <a:gd name="T8" fmla="*/ 40 w 40"/>
              <a:gd name="T9" fmla="*/ 0 h 828"/>
              <a:gd name="T10" fmla="*/ 0 60000 65536"/>
              <a:gd name="T11" fmla="*/ 0 60000 65536"/>
              <a:gd name="T12" fmla="*/ 0 60000 65536"/>
              <a:gd name="T13" fmla="*/ 0 60000 65536"/>
              <a:gd name="T14" fmla="*/ 0 60000 65536"/>
              <a:gd name="T15" fmla="*/ 0 w 40"/>
              <a:gd name="T16" fmla="*/ 0 h 828"/>
              <a:gd name="T17" fmla="*/ 40 w 40"/>
              <a:gd name="T18" fmla="*/ 828 h 828"/>
            </a:gdLst>
            <a:ahLst/>
            <a:cxnLst>
              <a:cxn ang="T10">
                <a:pos x="T0" y="T1"/>
              </a:cxn>
              <a:cxn ang="T11">
                <a:pos x="T2" y="T3"/>
              </a:cxn>
              <a:cxn ang="T12">
                <a:pos x="T4" y="T5"/>
              </a:cxn>
              <a:cxn ang="T13">
                <a:pos x="T6" y="T7"/>
              </a:cxn>
              <a:cxn ang="T14">
                <a:pos x="T8" y="T9"/>
              </a:cxn>
            </a:cxnLst>
            <a:rect l="T15" t="T16" r="T17" b="T18"/>
            <a:pathLst>
              <a:path w="40" h="828">
                <a:moveTo>
                  <a:pt x="40" y="0"/>
                </a:moveTo>
                <a:lnTo>
                  <a:pt x="40" y="363"/>
                </a:lnTo>
                <a:lnTo>
                  <a:pt x="0" y="828"/>
                </a:lnTo>
                <a:lnTo>
                  <a:pt x="0" y="466"/>
                </a:lnTo>
                <a:lnTo>
                  <a:pt x="40"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03" name="Freeform 85"/>
          <p:cNvSpPr>
            <a:spLocks/>
          </p:cNvSpPr>
          <p:nvPr/>
        </p:nvSpPr>
        <p:spPr bwMode="auto">
          <a:xfrm>
            <a:off x="3395663" y="1235075"/>
            <a:ext cx="58737" cy="1087438"/>
          </a:xfrm>
          <a:custGeom>
            <a:avLst/>
            <a:gdLst>
              <a:gd name="T0" fmla="*/ 37 w 37"/>
              <a:gd name="T1" fmla="*/ 321 h 685"/>
              <a:gd name="T2" fmla="*/ 37 w 37"/>
              <a:gd name="T3" fmla="*/ 685 h 685"/>
              <a:gd name="T4" fmla="*/ 0 w 37"/>
              <a:gd name="T5" fmla="*/ 363 h 685"/>
              <a:gd name="T6" fmla="*/ 0 w 37"/>
              <a:gd name="T7" fmla="*/ 0 h 685"/>
              <a:gd name="T8" fmla="*/ 37 w 37"/>
              <a:gd name="T9" fmla="*/ 321 h 685"/>
              <a:gd name="T10" fmla="*/ 0 60000 65536"/>
              <a:gd name="T11" fmla="*/ 0 60000 65536"/>
              <a:gd name="T12" fmla="*/ 0 60000 65536"/>
              <a:gd name="T13" fmla="*/ 0 60000 65536"/>
              <a:gd name="T14" fmla="*/ 0 60000 65536"/>
              <a:gd name="T15" fmla="*/ 0 w 37"/>
              <a:gd name="T16" fmla="*/ 0 h 685"/>
              <a:gd name="T17" fmla="*/ 37 w 37"/>
              <a:gd name="T18" fmla="*/ 685 h 685"/>
            </a:gdLst>
            <a:ahLst/>
            <a:cxnLst>
              <a:cxn ang="T10">
                <a:pos x="T0" y="T1"/>
              </a:cxn>
              <a:cxn ang="T11">
                <a:pos x="T2" y="T3"/>
              </a:cxn>
              <a:cxn ang="T12">
                <a:pos x="T4" y="T5"/>
              </a:cxn>
              <a:cxn ang="T13">
                <a:pos x="T6" y="T7"/>
              </a:cxn>
              <a:cxn ang="T14">
                <a:pos x="T8" y="T9"/>
              </a:cxn>
            </a:cxnLst>
            <a:rect l="T15" t="T16" r="T17" b="T18"/>
            <a:pathLst>
              <a:path w="37" h="685">
                <a:moveTo>
                  <a:pt x="37" y="321"/>
                </a:moveTo>
                <a:lnTo>
                  <a:pt x="37" y="685"/>
                </a:lnTo>
                <a:lnTo>
                  <a:pt x="0" y="363"/>
                </a:lnTo>
                <a:lnTo>
                  <a:pt x="0" y="0"/>
                </a:lnTo>
                <a:lnTo>
                  <a:pt x="37" y="321"/>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04" name="Freeform 86"/>
          <p:cNvSpPr>
            <a:spLocks/>
          </p:cNvSpPr>
          <p:nvPr/>
        </p:nvSpPr>
        <p:spPr bwMode="auto">
          <a:xfrm>
            <a:off x="3454400" y="1625600"/>
            <a:ext cx="60325" cy="696913"/>
          </a:xfrm>
          <a:custGeom>
            <a:avLst/>
            <a:gdLst>
              <a:gd name="T0" fmla="*/ 38 w 38"/>
              <a:gd name="T1" fmla="*/ 0 h 439"/>
              <a:gd name="T2" fmla="*/ 38 w 38"/>
              <a:gd name="T3" fmla="*/ 365 h 439"/>
              <a:gd name="T4" fmla="*/ 0 w 38"/>
              <a:gd name="T5" fmla="*/ 439 h 439"/>
              <a:gd name="T6" fmla="*/ 0 w 38"/>
              <a:gd name="T7" fmla="*/ 75 h 439"/>
              <a:gd name="T8" fmla="*/ 38 w 38"/>
              <a:gd name="T9" fmla="*/ 0 h 439"/>
              <a:gd name="T10" fmla="*/ 0 60000 65536"/>
              <a:gd name="T11" fmla="*/ 0 60000 65536"/>
              <a:gd name="T12" fmla="*/ 0 60000 65536"/>
              <a:gd name="T13" fmla="*/ 0 60000 65536"/>
              <a:gd name="T14" fmla="*/ 0 60000 65536"/>
              <a:gd name="T15" fmla="*/ 0 w 38"/>
              <a:gd name="T16" fmla="*/ 0 h 439"/>
              <a:gd name="T17" fmla="*/ 38 w 38"/>
              <a:gd name="T18" fmla="*/ 439 h 439"/>
            </a:gdLst>
            <a:ahLst/>
            <a:cxnLst>
              <a:cxn ang="T10">
                <a:pos x="T0" y="T1"/>
              </a:cxn>
              <a:cxn ang="T11">
                <a:pos x="T2" y="T3"/>
              </a:cxn>
              <a:cxn ang="T12">
                <a:pos x="T4" y="T5"/>
              </a:cxn>
              <a:cxn ang="T13">
                <a:pos x="T6" y="T7"/>
              </a:cxn>
              <a:cxn ang="T14">
                <a:pos x="T8" y="T9"/>
              </a:cxn>
            </a:cxnLst>
            <a:rect l="T15" t="T16" r="T17" b="T18"/>
            <a:pathLst>
              <a:path w="38" h="439">
                <a:moveTo>
                  <a:pt x="38" y="0"/>
                </a:moveTo>
                <a:lnTo>
                  <a:pt x="38" y="365"/>
                </a:lnTo>
                <a:lnTo>
                  <a:pt x="0" y="439"/>
                </a:lnTo>
                <a:lnTo>
                  <a:pt x="0" y="75"/>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05" name="Freeform 87"/>
          <p:cNvSpPr>
            <a:spLocks/>
          </p:cNvSpPr>
          <p:nvPr/>
        </p:nvSpPr>
        <p:spPr bwMode="auto">
          <a:xfrm>
            <a:off x="3514725" y="1538288"/>
            <a:ext cx="60325" cy="666750"/>
          </a:xfrm>
          <a:custGeom>
            <a:avLst/>
            <a:gdLst>
              <a:gd name="T0" fmla="*/ 38 w 38"/>
              <a:gd name="T1" fmla="*/ 0 h 420"/>
              <a:gd name="T2" fmla="*/ 38 w 38"/>
              <a:gd name="T3" fmla="*/ 366 h 420"/>
              <a:gd name="T4" fmla="*/ 0 w 38"/>
              <a:gd name="T5" fmla="*/ 420 h 420"/>
              <a:gd name="T6" fmla="*/ 0 w 38"/>
              <a:gd name="T7" fmla="*/ 55 h 420"/>
              <a:gd name="T8" fmla="*/ 38 w 38"/>
              <a:gd name="T9" fmla="*/ 0 h 420"/>
              <a:gd name="T10" fmla="*/ 0 60000 65536"/>
              <a:gd name="T11" fmla="*/ 0 60000 65536"/>
              <a:gd name="T12" fmla="*/ 0 60000 65536"/>
              <a:gd name="T13" fmla="*/ 0 60000 65536"/>
              <a:gd name="T14" fmla="*/ 0 60000 65536"/>
              <a:gd name="T15" fmla="*/ 0 w 38"/>
              <a:gd name="T16" fmla="*/ 0 h 420"/>
              <a:gd name="T17" fmla="*/ 38 w 38"/>
              <a:gd name="T18" fmla="*/ 420 h 420"/>
            </a:gdLst>
            <a:ahLst/>
            <a:cxnLst>
              <a:cxn ang="T10">
                <a:pos x="T0" y="T1"/>
              </a:cxn>
              <a:cxn ang="T11">
                <a:pos x="T2" y="T3"/>
              </a:cxn>
              <a:cxn ang="T12">
                <a:pos x="T4" y="T5"/>
              </a:cxn>
              <a:cxn ang="T13">
                <a:pos x="T6" y="T7"/>
              </a:cxn>
              <a:cxn ang="T14">
                <a:pos x="T8" y="T9"/>
              </a:cxn>
            </a:cxnLst>
            <a:rect l="T15" t="T16" r="T17" b="T18"/>
            <a:pathLst>
              <a:path w="38" h="420">
                <a:moveTo>
                  <a:pt x="38" y="0"/>
                </a:moveTo>
                <a:lnTo>
                  <a:pt x="38" y="366"/>
                </a:lnTo>
                <a:lnTo>
                  <a:pt x="0" y="420"/>
                </a:lnTo>
                <a:lnTo>
                  <a:pt x="0" y="55"/>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06" name="Freeform 88"/>
          <p:cNvSpPr>
            <a:spLocks/>
          </p:cNvSpPr>
          <p:nvPr/>
        </p:nvSpPr>
        <p:spPr bwMode="auto">
          <a:xfrm>
            <a:off x="3575050" y="1538288"/>
            <a:ext cx="58738" cy="965200"/>
          </a:xfrm>
          <a:custGeom>
            <a:avLst/>
            <a:gdLst>
              <a:gd name="T0" fmla="*/ 37 w 37"/>
              <a:gd name="T1" fmla="*/ 244 h 608"/>
              <a:gd name="T2" fmla="*/ 37 w 37"/>
              <a:gd name="T3" fmla="*/ 608 h 608"/>
              <a:gd name="T4" fmla="*/ 0 w 37"/>
              <a:gd name="T5" fmla="*/ 366 h 608"/>
              <a:gd name="T6" fmla="*/ 0 w 37"/>
              <a:gd name="T7" fmla="*/ 0 h 608"/>
              <a:gd name="T8" fmla="*/ 37 w 37"/>
              <a:gd name="T9" fmla="*/ 244 h 608"/>
              <a:gd name="T10" fmla="*/ 0 60000 65536"/>
              <a:gd name="T11" fmla="*/ 0 60000 65536"/>
              <a:gd name="T12" fmla="*/ 0 60000 65536"/>
              <a:gd name="T13" fmla="*/ 0 60000 65536"/>
              <a:gd name="T14" fmla="*/ 0 60000 65536"/>
              <a:gd name="T15" fmla="*/ 0 w 37"/>
              <a:gd name="T16" fmla="*/ 0 h 608"/>
              <a:gd name="T17" fmla="*/ 37 w 37"/>
              <a:gd name="T18" fmla="*/ 608 h 608"/>
            </a:gdLst>
            <a:ahLst/>
            <a:cxnLst>
              <a:cxn ang="T10">
                <a:pos x="T0" y="T1"/>
              </a:cxn>
              <a:cxn ang="T11">
                <a:pos x="T2" y="T3"/>
              </a:cxn>
              <a:cxn ang="T12">
                <a:pos x="T4" y="T5"/>
              </a:cxn>
              <a:cxn ang="T13">
                <a:pos x="T6" y="T7"/>
              </a:cxn>
              <a:cxn ang="T14">
                <a:pos x="T8" y="T9"/>
              </a:cxn>
            </a:cxnLst>
            <a:rect l="T15" t="T16" r="T17" b="T18"/>
            <a:pathLst>
              <a:path w="37" h="608">
                <a:moveTo>
                  <a:pt x="37" y="244"/>
                </a:moveTo>
                <a:lnTo>
                  <a:pt x="37" y="608"/>
                </a:lnTo>
                <a:lnTo>
                  <a:pt x="0" y="366"/>
                </a:lnTo>
                <a:lnTo>
                  <a:pt x="0" y="0"/>
                </a:lnTo>
                <a:lnTo>
                  <a:pt x="37" y="244"/>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07" name="Freeform 89"/>
          <p:cNvSpPr>
            <a:spLocks/>
          </p:cNvSpPr>
          <p:nvPr/>
        </p:nvSpPr>
        <p:spPr bwMode="auto">
          <a:xfrm>
            <a:off x="3633788" y="1895475"/>
            <a:ext cx="60325" cy="608013"/>
          </a:xfrm>
          <a:custGeom>
            <a:avLst/>
            <a:gdLst>
              <a:gd name="T0" fmla="*/ 38 w 38"/>
              <a:gd name="T1" fmla="*/ 0 h 383"/>
              <a:gd name="T2" fmla="*/ 38 w 38"/>
              <a:gd name="T3" fmla="*/ 364 h 383"/>
              <a:gd name="T4" fmla="*/ 0 w 38"/>
              <a:gd name="T5" fmla="*/ 383 h 383"/>
              <a:gd name="T6" fmla="*/ 0 w 38"/>
              <a:gd name="T7" fmla="*/ 19 h 383"/>
              <a:gd name="T8" fmla="*/ 38 w 38"/>
              <a:gd name="T9" fmla="*/ 0 h 383"/>
              <a:gd name="T10" fmla="*/ 0 60000 65536"/>
              <a:gd name="T11" fmla="*/ 0 60000 65536"/>
              <a:gd name="T12" fmla="*/ 0 60000 65536"/>
              <a:gd name="T13" fmla="*/ 0 60000 65536"/>
              <a:gd name="T14" fmla="*/ 0 60000 65536"/>
              <a:gd name="T15" fmla="*/ 0 w 38"/>
              <a:gd name="T16" fmla="*/ 0 h 383"/>
              <a:gd name="T17" fmla="*/ 38 w 38"/>
              <a:gd name="T18" fmla="*/ 383 h 383"/>
            </a:gdLst>
            <a:ahLst/>
            <a:cxnLst>
              <a:cxn ang="T10">
                <a:pos x="T0" y="T1"/>
              </a:cxn>
              <a:cxn ang="T11">
                <a:pos x="T2" y="T3"/>
              </a:cxn>
              <a:cxn ang="T12">
                <a:pos x="T4" y="T5"/>
              </a:cxn>
              <a:cxn ang="T13">
                <a:pos x="T6" y="T7"/>
              </a:cxn>
              <a:cxn ang="T14">
                <a:pos x="T8" y="T9"/>
              </a:cxn>
            </a:cxnLst>
            <a:rect l="T15" t="T16" r="T17" b="T18"/>
            <a:pathLst>
              <a:path w="38" h="383">
                <a:moveTo>
                  <a:pt x="38" y="0"/>
                </a:moveTo>
                <a:lnTo>
                  <a:pt x="38" y="364"/>
                </a:lnTo>
                <a:lnTo>
                  <a:pt x="0" y="383"/>
                </a:lnTo>
                <a:lnTo>
                  <a:pt x="0" y="19"/>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08" name="Freeform 90"/>
          <p:cNvSpPr>
            <a:spLocks/>
          </p:cNvSpPr>
          <p:nvPr/>
        </p:nvSpPr>
        <p:spPr bwMode="auto">
          <a:xfrm>
            <a:off x="3694113" y="1343025"/>
            <a:ext cx="61912" cy="1130300"/>
          </a:xfrm>
          <a:custGeom>
            <a:avLst/>
            <a:gdLst>
              <a:gd name="T0" fmla="*/ 39 w 39"/>
              <a:gd name="T1" fmla="*/ 0 h 712"/>
              <a:gd name="T2" fmla="*/ 39 w 39"/>
              <a:gd name="T3" fmla="*/ 364 h 712"/>
              <a:gd name="T4" fmla="*/ 0 w 39"/>
              <a:gd name="T5" fmla="*/ 712 h 712"/>
              <a:gd name="T6" fmla="*/ 0 w 39"/>
              <a:gd name="T7" fmla="*/ 348 h 712"/>
              <a:gd name="T8" fmla="*/ 39 w 39"/>
              <a:gd name="T9" fmla="*/ 0 h 712"/>
              <a:gd name="T10" fmla="*/ 0 60000 65536"/>
              <a:gd name="T11" fmla="*/ 0 60000 65536"/>
              <a:gd name="T12" fmla="*/ 0 60000 65536"/>
              <a:gd name="T13" fmla="*/ 0 60000 65536"/>
              <a:gd name="T14" fmla="*/ 0 60000 65536"/>
              <a:gd name="T15" fmla="*/ 0 w 39"/>
              <a:gd name="T16" fmla="*/ 0 h 712"/>
              <a:gd name="T17" fmla="*/ 39 w 39"/>
              <a:gd name="T18" fmla="*/ 712 h 712"/>
            </a:gdLst>
            <a:ahLst/>
            <a:cxnLst>
              <a:cxn ang="T10">
                <a:pos x="T0" y="T1"/>
              </a:cxn>
              <a:cxn ang="T11">
                <a:pos x="T2" y="T3"/>
              </a:cxn>
              <a:cxn ang="T12">
                <a:pos x="T4" y="T5"/>
              </a:cxn>
              <a:cxn ang="T13">
                <a:pos x="T6" y="T7"/>
              </a:cxn>
              <a:cxn ang="T14">
                <a:pos x="T8" y="T9"/>
              </a:cxn>
            </a:cxnLst>
            <a:rect l="T15" t="T16" r="T17" b="T18"/>
            <a:pathLst>
              <a:path w="39" h="712">
                <a:moveTo>
                  <a:pt x="39" y="0"/>
                </a:moveTo>
                <a:lnTo>
                  <a:pt x="39" y="364"/>
                </a:lnTo>
                <a:lnTo>
                  <a:pt x="0" y="712"/>
                </a:lnTo>
                <a:lnTo>
                  <a:pt x="0" y="348"/>
                </a:lnTo>
                <a:lnTo>
                  <a:pt x="39"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09" name="Freeform 91"/>
          <p:cNvSpPr>
            <a:spLocks/>
          </p:cNvSpPr>
          <p:nvPr/>
        </p:nvSpPr>
        <p:spPr bwMode="auto">
          <a:xfrm>
            <a:off x="3756025" y="1343025"/>
            <a:ext cx="60325" cy="1101725"/>
          </a:xfrm>
          <a:custGeom>
            <a:avLst/>
            <a:gdLst>
              <a:gd name="T0" fmla="*/ 38 w 38"/>
              <a:gd name="T1" fmla="*/ 330 h 694"/>
              <a:gd name="T2" fmla="*/ 38 w 38"/>
              <a:gd name="T3" fmla="*/ 694 h 694"/>
              <a:gd name="T4" fmla="*/ 0 w 38"/>
              <a:gd name="T5" fmla="*/ 364 h 694"/>
              <a:gd name="T6" fmla="*/ 0 w 38"/>
              <a:gd name="T7" fmla="*/ 0 h 694"/>
              <a:gd name="T8" fmla="*/ 38 w 38"/>
              <a:gd name="T9" fmla="*/ 330 h 694"/>
              <a:gd name="T10" fmla="*/ 0 60000 65536"/>
              <a:gd name="T11" fmla="*/ 0 60000 65536"/>
              <a:gd name="T12" fmla="*/ 0 60000 65536"/>
              <a:gd name="T13" fmla="*/ 0 60000 65536"/>
              <a:gd name="T14" fmla="*/ 0 60000 65536"/>
              <a:gd name="T15" fmla="*/ 0 w 38"/>
              <a:gd name="T16" fmla="*/ 0 h 694"/>
              <a:gd name="T17" fmla="*/ 38 w 38"/>
              <a:gd name="T18" fmla="*/ 694 h 694"/>
            </a:gdLst>
            <a:ahLst/>
            <a:cxnLst>
              <a:cxn ang="T10">
                <a:pos x="T0" y="T1"/>
              </a:cxn>
              <a:cxn ang="T11">
                <a:pos x="T2" y="T3"/>
              </a:cxn>
              <a:cxn ang="T12">
                <a:pos x="T4" y="T5"/>
              </a:cxn>
              <a:cxn ang="T13">
                <a:pos x="T6" y="T7"/>
              </a:cxn>
              <a:cxn ang="T14">
                <a:pos x="T8" y="T9"/>
              </a:cxn>
            </a:cxnLst>
            <a:rect l="T15" t="T16" r="T17" b="T18"/>
            <a:pathLst>
              <a:path w="38" h="694">
                <a:moveTo>
                  <a:pt x="38" y="330"/>
                </a:moveTo>
                <a:lnTo>
                  <a:pt x="38" y="694"/>
                </a:lnTo>
                <a:lnTo>
                  <a:pt x="0" y="364"/>
                </a:lnTo>
                <a:lnTo>
                  <a:pt x="0" y="0"/>
                </a:lnTo>
                <a:lnTo>
                  <a:pt x="38" y="33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10" name="Freeform 92"/>
          <p:cNvSpPr>
            <a:spLocks/>
          </p:cNvSpPr>
          <p:nvPr/>
        </p:nvSpPr>
        <p:spPr bwMode="auto">
          <a:xfrm>
            <a:off x="3816350" y="1589088"/>
            <a:ext cx="58738" cy="855662"/>
          </a:xfrm>
          <a:custGeom>
            <a:avLst/>
            <a:gdLst>
              <a:gd name="T0" fmla="*/ 37 w 37"/>
              <a:gd name="T1" fmla="*/ 0 h 539"/>
              <a:gd name="T2" fmla="*/ 37 w 37"/>
              <a:gd name="T3" fmla="*/ 366 h 539"/>
              <a:gd name="T4" fmla="*/ 0 w 37"/>
              <a:gd name="T5" fmla="*/ 539 h 539"/>
              <a:gd name="T6" fmla="*/ 0 w 37"/>
              <a:gd name="T7" fmla="*/ 175 h 539"/>
              <a:gd name="T8" fmla="*/ 37 w 37"/>
              <a:gd name="T9" fmla="*/ 0 h 539"/>
              <a:gd name="T10" fmla="*/ 0 60000 65536"/>
              <a:gd name="T11" fmla="*/ 0 60000 65536"/>
              <a:gd name="T12" fmla="*/ 0 60000 65536"/>
              <a:gd name="T13" fmla="*/ 0 60000 65536"/>
              <a:gd name="T14" fmla="*/ 0 60000 65536"/>
              <a:gd name="T15" fmla="*/ 0 w 37"/>
              <a:gd name="T16" fmla="*/ 0 h 539"/>
              <a:gd name="T17" fmla="*/ 37 w 37"/>
              <a:gd name="T18" fmla="*/ 539 h 539"/>
            </a:gdLst>
            <a:ahLst/>
            <a:cxnLst>
              <a:cxn ang="T10">
                <a:pos x="T0" y="T1"/>
              </a:cxn>
              <a:cxn ang="T11">
                <a:pos x="T2" y="T3"/>
              </a:cxn>
              <a:cxn ang="T12">
                <a:pos x="T4" y="T5"/>
              </a:cxn>
              <a:cxn ang="T13">
                <a:pos x="T6" y="T7"/>
              </a:cxn>
              <a:cxn ang="T14">
                <a:pos x="T8" y="T9"/>
              </a:cxn>
            </a:cxnLst>
            <a:rect l="T15" t="T16" r="T17" b="T18"/>
            <a:pathLst>
              <a:path w="37" h="539">
                <a:moveTo>
                  <a:pt x="37" y="0"/>
                </a:moveTo>
                <a:lnTo>
                  <a:pt x="37" y="366"/>
                </a:lnTo>
                <a:lnTo>
                  <a:pt x="0" y="539"/>
                </a:lnTo>
                <a:lnTo>
                  <a:pt x="0" y="175"/>
                </a:lnTo>
                <a:lnTo>
                  <a:pt x="37"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11" name="Freeform 93"/>
          <p:cNvSpPr>
            <a:spLocks/>
          </p:cNvSpPr>
          <p:nvPr/>
        </p:nvSpPr>
        <p:spPr bwMode="auto">
          <a:xfrm>
            <a:off x="3875088" y="1589088"/>
            <a:ext cx="60325" cy="1096962"/>
          </a:xfrm>
          <a:custGeom>
            <a:avLst/>
            <a:gdLst>
              <a:gd name="T0" fmla="*/ 38 w 38"/>
              <a:gd name="T1" fmla="*/ 323 h 691"/>
              <a:gd name="T2" fmla="*/ 38 w 38"/>
              <a:gd name="T3" fmla="*/ 691 h 691"/>
              <a:gd name="T4" fmla="*/ 0 w 38"/>
              <a:gd name="T5" fmla="*/ 366 h 691"/>
              <a:gd name="T6" fmla="*/ 0 w 38"/>
              <a:gd name="T7" fmla="*/ 0 h 691"/>
              <a:gd name="T8" fmla="*/ 38 w 38"/>
              <a:gd name="T9" fmla="*/ 323 h 691"/>
              <a:gd name="T10" fmla="*/ 0 60000 65536"/>
              <a:gd name="T11" fmla="*/ 0 60000 65536"/>
              <a:gd name="T12" fmla="*/ 0 60000 65536"/>
              <a:gd name="T13" fmla="*/ 0 60000 65536"/>
              <a:gd name="T14" fmla="*/ 0 60000 65536"/>
              <a:gd name="T15" fmla="*/ 0 w 38"/>
              <a:gd name="T16" fmla="*/ 0 h 691"/>
              <a:gd name="T17" fmla="*/ 38 w 38"/>
              <a:gd name="T18" fmla="*/ 691 h 691"/>
            </a:gdLst>
            <a:ahLst/>
            <a:cxnLst>
              <a:cxn ang="T10">
                <a:pos x="T0" y="T1"/>
              </a:cxn>
              <a:cxn ang="T11">
                <a:pos x="T2" y="T3"/>
              </a:cxn>
              <a:cxn ang="T12">
                <a:pos x="T4" y="T5"/>
              </a:cxn>
              <a:cxn ang="T13">
                <a:pos x="T6" y="T7"/>
              </a:cxn>
              <a:cxn ang="T14">
                <a:pos x="T8" y="T9"/>
              </a:cxn>
            </a:cxnLst>
            <a:rect l="T15" t="T16" r="T17" b="T18"/>
            <a:pathLst>
              <a:path w="38" h="691">
                <a:moveTo>
                  <a:pt x="38" y="323"/>
                </a:moveTo>
                <a:lnTo>
                  <a:pt x="38" y="691"/>
                </a:lnTo>
                <a:lnTo>
                  <a:pt x="0" y="366"/>
                </a:lnTo>
                <a:lnTo>
                  <a:pt x="0" y="0"/>
                </a:lnTo>
                <a:lnTo>
                  <a:pt x="38" y="323"/>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12" name="Freeform 94"/>
          <p:cNvSpPr>
            <a:spLocks/>
          </p:cNvSpPr>
          <p:nvPr/>
        </p:nvSpPr>
        <p:spPr bwMode="auto">
          <a:xfrm>
            <a:off x="3935413" y="1079500"/>
            <a:ext cx="60325" cy="1606550"/>
          </a:xfrm>
          <a:custGeom>
            <a:avLst/>
            <a:gdLst>
              <a:gd name="T0" fmla="*/ 38 w 38"/>
              <a:gd name="T1" fmla="*/ 0 h 1012"/>
              <a:gd name="T2" fmla="*/ 38 w 38"/>
              <a:gd name="T3" fmla="*/ 369 h 1012"/>
              <a:gd name="T4" fmla="*/ 0 w 38"/>
              <a:gd name="T5" fmla="*/ 1012 h 1012"/>
              <a:gd name="T6" fmla="*/ 0 w 38"/>
              <a:gd name="T7" fmla="*/ 644 h 1012"/>
              <a:gd name="T8" fmla="*/ 38 w 38"/>
              <a:gd name="T9" fmla="*/ 0 h 1012"/>
              <a:gd name="T10" fmla="*/ 0 60000 65536"/>
              <a:gd name="T11" fmla="*/ 0 60000 65536"/>
              <a:gd name="T12" fmla="*/ 0 60000 65536"/>
              <a:gd name="T13" fmla="*/ 0 60000 65536"/>
              <a:gd name="T14" fmla="*/ 0 60000 65536"/>
              <a:gd name="T15" fmla="*/ 0 w 38"/>
              <a:gd name="T16" fmla="*/ 0 h 1012"/>
              <a:gd name="T17" fmla="*/ 38 w 38"/>
              <a:gd name="T18" fmla="*/ 1012 h 1012"/>
            </a:gdLst>
            <a:ahLst/>
            <a:cxnLst>
              <a:cxn ang="T10">
                <a:pos x="T0" y="T1"/>
              </a:cxn>
              <a:cxn ang="T11">
                <a:pos x="T2" y="T3"/>
              </a:cxn>
              <a:cxn ang="T12">
                <a:pos x="T4" y="T5"/>
              </a:cxn>
              <a:cxn ang="T13">
                <a:pos x="T6" y="T7"/>
              </a:cxn>
              <a:cxn ang="T14">
                <a:pos x="T8" y="T9"/>
              </a:cxn>
            </a:cxnLst>
            <a:rect l="T15" t="T16" r="T17" b="T18"/>
            <a:pathLst>
              <a:path w="38" h="1012">
                <a:moveTo>
                  <a:pt x="38" y="0"/>
                </a:moveTo>
                <a:lnTo>
                  <a:pt x="38" y="369"/>
                </a:lnTo>
                <a:lnTo>
                  <a:pt x="0" y="1012"/>
                </a:lnTo>
                <a:lnTo>
                  <a:pt x="0" y="644"/>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13" name="Freeform 95"/>
          <p:cNvSpPr>
            <a:spLocks/>
          </p:cNvSpPr>
          <p:nvPr/>
        </p:nvSpPr>
        <p:spPr bwMode="auto">
          <a:xfrm>
            <a:off x="3995738" y="1079500"/>
            <a:ext cx="58737" cy="982663"/>
          </a:xfrm>
          <a:custGeom>
            <a:avLst/>
            <a:gdLst>
              <a:gd name="T0" fmla="*/ 37 w 37"/>
              <a:gd name="T1" fmla="*/ 248 h 619"/>
              <a:gd name="T2" fmla="*/ 37 w 37"/>
              <a:gd name="T3" fmla="*/ 619 h 619"/>
              <a:gd name="T4" fmla="*/ 0 w 37"/>
              <a:gd name="T5" fmla="*/ 369 h 619"/>
              <a:gd name="T6" fmla="*/ 0 w 37"/>
              <a:gd name="T7" fmla="*/ 0 h 619"/>
              <a:gd name="T8" fmla="*/ 37 w 37"/>
              <a:gd name="T9" fmla="*/ 248 h 619"/>
              <a:gd name="T10" fmla="*/ 0 60000 65536"/>
              <a:gd name="T11" fmla="*/ 0 60000 65536"/>
              <a:gd name="T12" fmla="*/ 0 60000 65536"/>
              <a:gd name="T13" fmla="*/ 0 60000 65536"/>
              <a:gd name="T14" fmla="*/ 0 60000 65536"/>
              <a:gd name="T15" fmla="*/ 0 w 37"/>
              <a:gd name="T16" fmla="*/ 0 h 619"/>
              <a:gd name="T17" fmla="*/ 37 w 37"/>
              <a:gd name="T18" fmla="*/ 619 h 619"/>
            </a:gdLst>
            <a:ahLst/>
            <a:cxnLst>
              <a:cxn ang="T10">
                <a:pos x="T0" y="T1"/>
              </a:cxn>
              <a:cxn ang="T11">
                <a:pos x="T2" y="T3"/>
              </a:cxn>
              <a:cxn ang="T12">
                <a:pos x="T4" y="T5"/>
              </a:cxn>
              <a:cxn ang="T13">
                <a:pos x="T6" y="T7"/>
              </a:cxn>
              <a:cxn ang="T14">
                <a:pos x="T8" y="T9"/>
              </a:cxn>
            </a:cxnLst>
            <a:rect l="T15" t="T16" r="T17" b="T18"/>
            <a:pathLst>
              <a:path w="37" h="619">
                <a:moveTo>
                  <a:pt x="37" y="248"/>
                </a:moveTo>
                <a:lnTo>
                  <a:pt x="37" y="619"/>
                </a:lnTo>
                <a:lnTo>
                  <a:pt x="0" y="369"/>
                </a:lnTo>
                <a:lnTo>
                  <a:pt x="0" y="0"/>
                </a:lnTo>
                <a:lnTo>
                  <a:pt x="37" y="248"/>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14" name="Freeform 96"/>
          <p:cNvSpPr>
            <a:spLocks/>
          </p:cNvSpPr>
          <p:nvPr/>
        </p:nvSpPr>
        <p:spPr bwMode="auto">
          <a:xfrm>
            <a:off x="4054475" y="1473200"/>
            <a:ext cx="61913" cy="1185863"/>
          </a:xfrm>
          <a:custGeom>
            <a:avLst/>
            <a:gdLst>
              <a:gd name="T0" fmla="*/ 39 w 39"/>
              <a:gd name="T1" fmla="*/ 376 h 747"/>
              <a:gd name="T2" fmla="*/ 39 w 39"/>
              <a:gd name="T3" fmla="*/ 747 h 747"/>
              <a:gd name="T4" fmla="*/ 0 w 39"/>
              <a:gd name="T5" fmla="*/ 371 h 747"/>
              <a:gd name="T6" fmla="*/ 0 w 39"/>
              <a:gd name="T7" fmla="*/ 0 h 747"/>
              <a:gd name="T8" fmla="*/ 39 w 39"/>
              <a:gd name="T9" fmla="*/ 376 h 747"/>
              <a:gd name="T10" fmla="*/ 0 60000 65536"/>
              <a:gd name="T11" fmla="*/ 0 60000 65536"/>
              <a:gd name="T12" fmla="*/ 0 60000 65536"/>
              <a:gd name="T13" fmla="*/ 0 60000 65536"/>
              <a:gd name="T14" fmla="*/ 0 60000 65536"/>
              <a:gd name="T15" fmla="*/ 0 w 39"/>
              <a:gd name="T16" fmla="*/ 0 h 747"/>
              <a:gd name="T17" fmla="*/ 39 w 39"/>
              <a:gd name="T18" fmla="*/ 747 h 747"/>
            </a:gdLst>
            <a:ahLst/>
            <a:cxnLst>
              <a:cxn ang="T10">
                <a:pos x="T0" y="T1"/>
              </a:cxn>
              <a:cxn ang="T11">
                <a:pos x="T2" y="T3"/>
              </a:cxn>
              <a:cxn ang="T12">
                <a:pos x="T4" y="T5"/>
              </a:cxn>
              <a:cxn ang="T13">
                <a:pos x="T6" y="T7"/>
              </a:cxn>
              <a:cxn ang="T14">
                <a:pos x="T8" y="T9"/>
              </a:cxn>
            </a:cxnLst>
            <a:rect l="T15" t="T16" r="T17" b="T18"/>
            <a:pathLst>
              <a:path w="39" h="747">
                <a:moveTo>
                  <a:pt x="39" y="376"/>
                </a:moveTo>
                <a:lnTo>
                  <a:pt x="39" y="747"/>
                </a:lnTo>
                <a:lnTo>
                  <a:pt x="0" y="371"/>
                </a:lnTo>
                <a:lnTo>
                  <a:pt x="0" y="0"/>
                </a:lnTo>
                <a:lnTo>
                  <a:pt x="39" y="376"/>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15" name="Freeform 97"/>
          <p:cNvSpPr>
            <a:spLocks/>
          </p:cNvSpPr>
          <p:nvPr/>
        </p:nvSpPr>
        <p:spPr bwMode="auto">
          <a:xfrm>
            <a:off x="4116388" y="2070100"/>
            <a:ext cx="60325" cy="590550"/>
          </a:xfrm>
          <a:custGeom>
            <a:avLst/>
            <a:gdLst>
              <a:gd name="T0" fmla="*/ 38 w 38"/>
              <a:gd name="T1" fmla="*/ 0 h 372"/>
              <a:gd name="T2" fmla="*/ 38 w 38"/>
              <a:gd name="T3" fmla="*/ 372 h 372"/>
              <a:gd name="T4" fmla="*/ 0 w 38"/>
              <a:gd name="T5" fmla="*/ 371 h 372"/>
              <a:gd name="T6" fmla="*/ 0 w 38"/>
              <a:gd name="T7" fmla="*/ 0 h 372"/>
              <a:gd name="T8" fmla="*/ 38 w 38"/>
              <a:gd name="T9" fmla="*/ 0 h 372"/>
              <a:gd name="T10" fmla="*/ 0 60000 65536"/>
              <a:gd name="T11" fmla="*/ 0 60000 65536"/>
              <a:gd name="T12" fmla="*/ 0 60000 65536"/>
              <a:gd name="T13" fmla="*/ 0 60000 65536"/>
              <a:gd name="T14" fmla="*/ 0 60000 65536"/>
              <a:gd name="T15" fmla="*/ 0 w 38"/>
              <a:gd name="T16" fmla="*/ 0 h 372"/>
              <a:gd name="T17" fmla="*/ 38 w 38"/>
              <a:gd name="T18" fmla="*/ 372 h 372"/>
            </a:gdLst>
            <a:ahLst/>
            <a:cxnLst>
              <a:cxn ang="T10">
                <a:pos x="T0" y="T1"/>
              </a:cxn>
              <a:cxn ang="T11">
                <a:pos x="T2" y="T3"/>
              </a:cxn>
              <a:cxn ang="T12">
                <a:pos x="T4" y="T5"/>
              </a:cxn>
              <a:cxn ang="T13">
                <a:pos x="T6" y="T7"/>
              </a:cxn>
              <a:cxn ang="T14">
                <a:pos x="T8" y="T9"/>
              </a:cxn>
            </a:cxnLst>
            <a:rect l="T15" t="T16" r="T17" b="T18"/>
            <a:pathLst>
              <a:path w="38" h="372">
                <a:moveTo>
                  <a:pt x="38" y="0"/>
                </a:moveTo>
                <a:lnTo>
                  <a:pt x="38" y="372"/>
                </a:lnTo>
                <a:lnTo>
                  <a:pt x="0" y="371"/>
                </a:lnTo>
                <a:lnTo>
                  <a:pt x="0" y="0"/>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16" name="Freeform 98"/>
          <p:cNvSpPr>
            <a:spLocks/>
          </p:cNvSpPr>
          <p:nvPr/>
        </p:nvSpPr>
        <p:spPr bwMode="auto">
          <a:xfrm>
            <a:off x="4176713" y="2070100"/>
            <a:ext cx="60325" cy="1011238"/>
          </a:xfrm>
          <a:custGeom>
            <a:avLst/>
            <a:gdLst>
              <a:gd name="T0" fmla="*/ 38 w 38"/>
              <a:gd name="T1" fmla="*/ 263 h 637"/>
              <a:gd name="T2" fmla="*/ 38 w 38"/>
              <a:gd name="T3" fmla="*/ 637 h 637"/>
              <a:gd name="T4" fmla="*/ 0 w 38"/>
              <a:gd name="T5" fmla="*/ 372 h 637"/>
              <a:gd name="T6" fmla="*/ 0 w 38"/>
              <a:gd name="T7" fmla="*/ 0 h 637"/>
              <a:gd name="T8" fmla="*/ 38 w 38"/>
              <a:gd name="T9" fmla="*/ 263 h 637"/>
              <a:gd name="T10" fmla="*/ 0 60000 65536"/>
              <a:gd name="T11" fmla="*/ 0 60000 65536"/>
              <a:gd name="T12" fmla="*/ 0 60000 65536"/>
              <a:gd name="T13" fmla="*/ 0 60000 65536"/>
              <a:gd name="T14" fmla="*/ 0 60000 65536"/>
              <a:gd name="T15" fmla="*/ 0 w 38"/>
              <a:gd name="T16" fmla="*/ 0 h 637"/>
              <a:gd name="T17" fmla="*/ 38 w 38"/>
              <a:gd name="T18" fmla="*/ 637 h 637"/>
            </a:gdLst>
            <a:ahLst/>
            <a:cxnLst>
              <a:cxn ang="T10">
                <a:pos x="T0" y="T1"/>
              </a:cxn>
              <a:cxn ang="T11">
                <a:pos x="T2" y="T3"/>
              </a:cxn>
              <a:cxn ang="T12">
                <a:pos x="T4" y="T5"/>
              </a:cxn>
              <a:cxn ang="T13">
                <a:pos x="T6" y="T7"/>
              </a:cxn>
              <a:cxn ang="T14">
                <a:pos x="T8" y="T9"/>
              </a:cxn>
            </a:cxnLst>
            <a:rect l="T15" t="T16" r="T17" b="T18"/>
            <a:pathLst>
              <a:path w="38" h="637">
                <a:moveTo>
                  <a:pt x="38" y="263"/>
                </a:moveTo>
                <a:lnTo>
                  <a:pt x="38" y="637"/>
                </a:lnTo>
                <a:lnTo>
                  <a:pt x="0" y="372"/>
                </a:lnTo>
                <a:lnTo>
                  <a:pt x="0" y="0"/>
                </a:lnTo>
                <a:lnTo>
                  <a:pt x="38" y="263"/>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17" name="Freeform 99"/>
          <p:cNvSpPr>
            <a:spLocks/>
          </p:cNvSpPr>
          <p:nvPr/>
        </p:nvSpPr>
        <p:spPr bwMode="auto">
          <a:xfrm>
            <a:off x="4237038" y="2473325"/>
            <a:ext cx="58737" cy="608013"/>
          </a:xfrm>
          <a:custGeom>
            <a:avLst/>
            <a:gdLst>
              <a:gd name="T0" fmla="*/ 37 w 37"/>
              <a:gd name="T1" fmla="*/ 0 h 383"/>
              <a:gd name="T2" fmla="*/ 37 w 37"/>
              <a:gd name="T3" fmla="*/ 373 h 383"/>
              <a:gd name="T4" fmla="*/ 0 w 37"/>
              <a:gd name="T5" fmla="*/ 383 h 383"/>
              <a:gd name="T6" fmla="*/ 0 w 37"/>
              <a:gd name="T7" fmla="*/ 9 h 383"/>
              <a:gd name="T8" fmla="*/ 37 w 37"/>
              <a:gd name="T9" fmla="*/ 0 h 383"/>
              <a:gd name="T10" fmla="*/ 0 60000 65536"/>
              <a:gd name="T11" fmla="*/ 0 60000 65536"/>
              <a:gd name="T12" fmla="*/ 0 60000 65536"/>
              <a:gd name="T13" fmla="*/ 0 60000 65536"/>
              <a:gd name="T14" fmla="*/ 0 60000 65536"/>
              <a:gd name="T15" fmla="*/ 0 w 37"/>
              <a:gd name="T16" fmla="*/ 0 h 383"/>
              <a:gd name="T17" fmla="*/ 37 w 37"/>
              <a:gd name="T18" fmla="*/ 383 h 383"/>
            </a:gdLst>
            <a:ahLst/>
            <a:cxnLst>
              <a:cxn ang="T10">
                <a:pos x="T0" y="T1"/>
              </a:cxn>
              <a:cxn ang="T11">
                <a:pos x="T2" y="T3"/>
              </a:cxn>
              <a:cxn ang="T12">
                <a:pos x="T4" y="T5"/>
              </a:cxn>
              <a:cxn ang="T13">
                <a:pos x="T6" y="T7"/>
              </a:cxn>
              <a:cxn ang="T14">
                <a:pos x="T8" y="T9"/>
              </a:cxn>
            </a:cxnLst>
            <a:rect l="T15" t="T16" r="T17" b="T18"/>
            <a:pathLst>
              <a:path w="37" h="383">
                <a:moveTo>
                  <a:pt x="37" y="0"/>
                </a:moveTo>
                <a:lnTo>
                  <a:pt x="37" y="373"/>
                </a:lnTo>
                <a:lnTo>
                  <a:pt x="0" y="383"/>
                </a:lnTo>
                <a:lnTo>
                  <a:pt x="0" y="9"/>
                </a:lnTo>
                <a:lnTo>
                  <a:pt x="37"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18" name="Freeform 100"/>
          <p:cNvSpPr>
            <a:spLocks/>
          </p:cNvSpPr>
          <p:nvPr/>
        </p:nvSpPr>
        <p:spPr bwMode="auto">
          <a:xfrm>
            <a:off x="4295775" y="2089150"/>
            <a:ext cx="60325" cy="976313"/>
          </a:xfrm>
          <a:custGeom>
            <a:avLst/>
            <a:gdLst>
              <a:gd name="T0" fmla="*/ 38 w 38"/>
              <a:gd name="T1" fmla="*/ 0 h 615"/>
              <a:gd name="T2" fmla="*/ 38 w 38"/>
              <a:gd name="T3" fmla="*/ 372 h 615"/>
              <a:gd name="T4" fmla="*/ 0 w 38"/>
              <a:gd name="T5" fmla="*/ 615 h 615"/>
              <a:gd name="T6" fmla="*/ 0 w 38"/>
              <a:gd name="T7" fmla="*/ 242 h 615"/>
              <a:gd name="T8" fmla="*/ 38 w 38"/>
              <a:gd name="T9" fmla="*/ 0 h 615"/>
              <a:gd name="T10" fmla="*/ 0 60000 65536"/>
              <a:gd name="T11" fmla="*/ 0 60000 65536"/>
              <a:gd name="T12" fmla="*/ 0 60000 65536"/>
              <a:gd name="T13" fmla="*/ 0 60000 65536"/>
              <a:gd name="T14" fmla="*/ 0 60000 65536"/>
              <a:gd name="T15" fmla="*/ 0 w 38"/>
              <a:gd name="T16" fmla="*/ 0 h 615"/>
              <a:gd name="T17" fmla="*/ 38 w 38"/>
              <a:gd name="T18" fmla="*/ 615 h 615"/>
            </a:gdLst>
            <a:ahLst/>
            <a:cxnLst>
              <a:cxn ang="T10">
                <a:pos x="T0" y="T1"/>
              </a:cxn>
              <a:cxn ang="T11">
                <a:pos x="T2" y="T3"/>
              </a:cxn>
              <a:cxn ang="T12">
                <a:pos x="T4" y="T5"/>
              </a:cxn>
              <a:cxn ang="T13">
                <a:pos x="T6" y="T7"/>
              </a:cxn>
              <a:cxn ang="T14">
                <a:pos x="T8" y="T9"/>
              </a:cxn>
            </a:cxnLst>
            <a:rect l="T15" t="T16" r="T17" b="T18"/>
            <a:pathLst>
              <a:path w="38" h="615">
                <a:moveTo>
                  <a:pt x="38" y="0"/>
                </a:moveTo>
                <a:lnTo>
                  <a:pt x="38" y="372"/>
                </a:lnTo>
                <a:lnTo>
                  <a:pt x="0" y="615"/>
                </a:lnTo>
                <a:lnTo>
                  <a:pt x="0" y="242"/>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19" name="Freeform 101"/>
          <p:cNvSpPr>
            <a:spLocks/>
          </p:cNvSpPr>
          <p:nvPr/>
        </p:nvSpPr>
        <p:spPr bwMode="auto">
          <a:xfrm>
            <a:off x="4356100" y="1839913"/>
            <a:ext cx="60325" cy="839787"/>
          </a:xfrm>
          <a:custGeom>
            <a:avLst/>
            <a:gdLst>
              <a:gd name="T0" fmla="*/ 38 w 38"/>
              <a:gd name="T1" fmla="*/ 0 h 529"/>
              <a:gd name="T2" fmla="*/ 38 w 38"/>
              <a:gd name="T3" fmla="*/ 372 h 529"/>
              <a:gd name="T4" fmla="*/ 0 w 38"/>
              <a:gd name="T5" fmla="*/ 529 h 529"/>
              <a:gd name="T6" fmla="*/ 0 w 38"/>
              <a:gd name="T7" fmla="*/ 157 h 529"/>
              <a:gd name="T8" fmla="*/ 38 w 38"/>
              <a:gd name="T9" fmla="*/ 0 h 529"/>
              <a:gd name="T10" fmla="*/ 0 60000 65536"/>
              <a:gd name="T11" fmla="*/ 0 60000 65536"/>
              <a:gd name="T12" fmla="*/ 0 60000 65536"/>
              <a:gd name="T13" fmla="*/ 0 60000 65536"/>
              <a:gd name="T14" fmla="*/ 0 60000 65536"/>
              <a:gd name="T15" fmla="*/ 0 w 38"/>
              <a:gd name="T16" fmla="*/ 0 h 529"/>
              <a:gd name="T17" fmla="*/ 38 w 38"/>
              <a:gd name="T18" fmla="*/ 529 h 529"/>
            </a:gdLst>
            <a:ahLst/>
            <a:cxnLst>
              <a:cxn ang="T10">
                <a:pos x="T0" y="T1"/>
              </a:cxn>
              <a:cxn ang="T11">
                <a:pos x="T2" y="T3"/>
              </a:cxn>
              <a:cxn ang="T12">
                <a:pos x="T4" y="T5"/>
              </a:cxn>
              <a:cxn ang="T13">
                <a:pos x="T6" y="T7"/>
              </a:cxn>
              <a:cxn ang="T14">
                <a:pos x="T8" y="T9"/>
              </a:cxn>
            </a:cxnLst>
            <a:rect l="T15" t="T16" r="T17" b="T18"/>
            <a:pathLst>
              <a:path w="38" h="529">
                <a:moveTo>
                  <a:pt x="38" y="0"/>
                </a:moveTo>
                <a:lnTo>
                  <a:pt x="38" y="372"/>
                </a:lnTo>
                <a:lnTo>
                  <a:pt x="0" y="529"/>
                </a:lnTo>
                <a:lnTo>
                  <a:pt x="0" y="157"/>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20" name="Freeform 102"/>
          <p:cNvSpPr>
            <a:spLocks/>
          </p:cNvSpPr>
          <p:nvPr/>
        </p:nvSpPr>
        <p:spPr bwMode="auto">
          <a:xfrm>
            <a:off x="4416425" y="1663700"/>
            <a:ext cx="61913" cy="766763"/>
          </a:xfrm>
          <a:custGeom>
            <a:avLst/>
            <a:gdLst>
              <a:gd name="T0" fmla="*/ 39 w 39"/>
              <a:gd name="T1" fmla="*/ 0 h 483"/>
              <a:gd name="T2" fmla="*/ 39 w 39"/>
              <a:gd name="T3" fmla="*/ 374 h 483"/>
              <a:gd name="T4" fmla="*/ 0 w 39"/>
              <a:gd name="T5" fmla="*/ 483 h 483"/>
              <a:gd name="T6" fmla="*/ 0 w 39"/>
              <a:gd name="T7" fmla="*/ 111 h 483"/>
              <a:gd name="T8" fmla="*/ 39 w 39"/>
              <a:gd name="T9" fmla="*/ 0 h 483"/>
              <a:gd name="T10" fmla="*/ 0 60000 65536"/>
              <a:gd name="T11" fmla="*/ 0 60000 65536"/>
              <a:gd name="T12" fmla="*/ 0 60000 65536"/>
              <a:gd name="T13" fmla="*/ 0 60000 65536"/>
              <a:gd name="T14" fmla="*/ 0 60000 65536"/>
              <a:gd name="T15" fmla="*/ 0 w 39"/>
              <a:gd name="T16" fmla="*/ 0 h 483"/>
              <a:gd name="T17" fmla="*/ 39 w 39"/>
              <a:gd name="T18" fmla="*/ 483 h 483"/>
            </a:gdLst>
            <a:ahLst/>
            <a:cxnLst>
              <a:cxn ang="T10">
                <a:pos x="T0" y="T1"/>
              </a:cxn>
              <a:cxn ang="T11">
                <a:pos x="T2" y="T3"/>
              </a:cxn>
              <a:cxn ang="T12">
                <a:pos x="T4" y="T5"/>
              </a:cxn>
              <a:cxn ang="T13">
                <a:pos x="T6" y="T7"/>
              </a:cxn>
              <a:cxn ang="T14">
                <a:pos x="T8" y="T9"/>
              </a:cxn>
            </a:cxnLst>
            <a:rect l="T15" t="T16" r="T17" b="T18"/>
            <a:pathLst>
              <a:path w="39" h="483">
                <a:moveTo>
                  <a:pt x="39" y="0"/>
                </a:moveTo>
                <a:lnTo>
                  <a:pt x="39" y="374"/>
                </a:lnTo>
                <a:lnTo>
                  <a:pt x="0" y="483"/>
                </a:lnTo>
                <a:lnTo>
                  <a:pt x="0" y="111"/>
                </a:lnTo>
                <a:lnTo>
                  <a:pt x="39"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21" name="Freeform 103"/>
          <p:cNvSpPr>
            <a:spLocks/>
          </p:cNvSpPr>
          <p:nvPr/>
        </p:nvSpPr>
        <p:spPr bwMode="auto">
          <a:xfrm>
            <a:off x="4478338" y="1663700"/>
            <a:ext cx="58737" cy="1268413"/>
          </a:xfrm>
          <a:custGeom>
            <a:avLst/>
            <a:gdLst>
              <a:gd name="T0" fmla="*/ 37 w 37"/>
              <a:gd name="T1" fmla="*/ 423 h 799"/>
              <a:gd name="T2" fmla="*/ 37 w 37"/>
              <a:gd name="T3" fmla="*/ 799 h 799"/>
              <a:gd name="T4" fmla="*/ 0 w 37"/>
              <a:gd name="T5" fmla="*/ 374 h 799"/>
              <a:gd name="T6" fmla="*/ 0 w 37"/>
              <a:gd name="T7" fmla="*/ 0 h 799"/>
              <a:gd name="T8" fmla="*/ 37 w 37"/>
              <a:gd name="T9" fmla="*/ 423 h 799"/>
              <a:gd name="T10" fmla="*/ 0 60000 65536"/>
              <a:gd name="T11" fmla="*/ 0 60000 65536"/>
              <a:gd name="T12" fmla="*/ 0 60000 65536"/>
              <a:gd name="T13" fmla="*/ 0 60000 65536"/>
              <a:gd name="T14" fmla="*/ 0 60000 65536"/>
              <a:gd name="T15" fmla="*/ 0 w 37"/>
              <a:gd name="T16" fmla="*/ 0 h 799"/>
              <a:gd name="T17" fmla="*/ 37 w 37"/>
              <a:gd name="T18" fmla="*/ 799 h 799"/>
            </a:gdLst>
            <a:ahLst/>
            <a:cxnLst>
              <a:cxn ang="T10">
                <a:pos x="T0" y="T1"/>
              </a:cxn>
              <a:cxn ang="T11">
                <a:pos x="T2" y="T3"/>
              </a:cxn>
              <a:cxn ang="T12">
                <a:pos x="T4" y="T5"/>
              </a:cxn>
              <a:cxn ang="T13">
                <a:pos x="T6" y="T7"/>
              </a:cxn>
              <a:cxn ang="T14">
                <a:pos x="T8" y="T9"/>
              </a:cxn>
            </a:cxnLst>
            <a:rect l="T15" t="T16" r="T17" b="T18"/>
            <a:pathLst>
              <a:path w="37" h="799">
                <a:moveTo>
                  <a:pt x="37" y="423"/>
                </a:moveTo>
                <a:lnTo>
                  <a:pt x="37" y="799"/>
                </a:lnTo>
                <a:lnTo>
                  <a:pt x="0" y="374"/>
                </a:lnTo>
                <a:lnTo>
                  <a:pt x="0" y="0"/>
                </a:lnTo>
                <a:lnTo>
                  <a:pt x="37" y="423"/>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22" name="Freeform 104"/>
          <p:cNvSpPr>
            <a:spLocks/>
          </p:cNvSpPr>
          <p:nvPr/>
        </p:nvSpPr>
        <p:spPr bwMode="auto">
          <a:xfrm>
            <a:off x="4537075" y="1749425"/>
            <a:ext cx="60325" cy="1182688"/>
          </a:xfrm>
          <a:custGeom>
            <a:avLst/>
            <a:gdLst>
              <a:gd name="T0" fmla="*/ 38 w 38"/>
              <a:gd name="T1" fmla="*/ 0 h 745"/>
              <a:gd name="T2" fmla="*/ 38 w 38"/>
              <a:gd name="T3" fmla="*/ 378 h 745"/>
              <a:gd name="T4" fmla="*/ 0 w 38"/>
              <a:gd name="T5" fmla="*/ 745 h 745"/>
              <a:gd name="T6" fmla="*/ 0 w 38"/>
              <a:gd name="T7" fmla="*/ 369 h 745"/>
              <a:gd name="T8" fmla="*/ 38 w 38"/>
              <a:gd name="T9" fmla="*/ 0 h 745"/>
              <a:gd name="T10" fmla="*/ 0 60000 65536"/>
              <a:gd name="T11" fmla="*/ 0 60000 65536"/>
              <a:gd name="T12" fmla="*/ 0 60000 65536"/>
              <a:gd name="T13" fmla="*/ 0 60000 65536"/>
              <a:gd name="T14" fmla="*/ 0 60000 65536"/>
              <a:gd name="T15" fmla="*/ 0 w 38"/>
              <a:gd name="T16" fmla="*/ 0 h 745"/>
              <a:gd name="T17" fmla="*/ 38 w 38"/>
              <a:gd name="T18" fmla="*/ 745 h 745"/>
            </a:gdLst>
            <a:ahLst/>
            <a:cxnLst>
              <a:cxn ang="T10">
                <a:pos x="T0" y="T1"/>
              </a:cxn>
              <a:cxn ang="T11">
                <a:pos x="T2" y="T3"/>
              </a:cxn>
              <a:cxn ang="T12">
                <a:pos x="T4" y="T5"/>
              </a:cxn>
              <a:cxn ang="T13">
                <a:pos x="T6" y="T7"/>
              </a:cxn>
              <a:cxn ang="T14">
                <a:pos x="T8" y="T9"/>
              </a:cxn>
            </a:cxnLst>
            <a:rect l="T15" t="T16" r="T17" b="T18"/>
            <a:pathLst>
              <a:path w="38" h="745">
                <a:moveTo>
                  <a:pt x="38" y="0"/>
                </a:moveTo>
                <a:lnTo>
                  <a:pt x="38" y="378"/>
                </a:lnTo>
                <a:lnTo>
                  <a:pt x="0" y="745"/>
                </a:lnTo>
                <a:lnTo>
                  <a:pt x="0" y="369"/>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23" name="Freeform 105"/>
          <p:cNvSpPr>
            <a:spLocks/>
          </p:cNvSpPr>
          <p:nvPr/>
        </p:nvSpPr>
        <p:spPr bwMode="auto">
          <a:xfrm>
            <a:off x="4597400" y="1063625"/>
            <a:ext cx="60325" cy="1285875"/>
          </a:xfrm>
          <a:custGeom>
            <a:avLst/>
            <a:gdLst>
              <a:gd name="T0" fmla="*/ 38 w 38"/>
              <a:gd name="T1" fmla="*/ 0 h 810"/>
              <a:gd name="T2" fmla="*/ 38 w 38"/>
              <a:gd name="T3" fmla="*/ 378 h 810"/>
              <a:gd name="T4" fmla="*/ 0 w 38"/>
              <a:gd name="T5" fmla="*/ 810 h 810"/>
              <a:gd name="T6" fmla="*/ 0 w 38"/>
              <a:gd name="T7" fmla="*/ 432 h 810"/>
              <a:gd name="T8" fmla="*/ 38 w 38"/>
              <a:gd name="T9" fmla="*/ 0 h 810"/>
              <a:gd name="T10" fmla="*/ 0 60000 65536"/>
              <a:gd name="T11" fmla="*/ 0 60000 65536"/>
              <a:gd name="T12" fmla="*/ 0 60000 65536"/>
              <a:gd name="T13" fmla="*/ 0 60000 65536"/>
              <a:gd name="T14" fmla="*/ 0 60000 65536"/>
              <a:gd name="T15" fmla="*/ 0 w 38"/>
              <a:gd name="T16" fmla="*/ 0 h 810"/>
              <a:gd name="T17" fmla="*/ 38 w 38"/>
              <a:gd name="T18" fmla="*/ 810 h 810"/>
            </a:gdLst>
            <a:ahLst/>
            <a:cxnLst>
              <a:cxn ang="T10">
                <a:pos x="T0" y="T1"/>
              </a:cxn>
              <a:cxn ang="T11">
                <a:pos x="T2" y="T3"/>
              </a:cxn>
              <a:cxn ang="T12">
                <a:pos x="T4" y="T5"/>
              </a:cxn>
              <a:cxn ang="T13">
                <a:pos x="T6" y="T7"/>
              </a:cxn>
              <a:cxn ang="T14">
                <a:pos x="T8" y="T9"/>
              </a:cxn>
            </a:cxnLst>
            <a:rect l="T15" t="T16" r="T17" b="T18"/>
            <a:pathLst>
              <a:path w="38" h="810">
                <a:moveTo>
                  <a:pt x="38" y="0"/>
                </a:moveTo>
                <a:lnTo>
                  <a:pt x="38" y="378"/>
                </a:lnTo>
                <a:lnTo>
                  <a:pt x="0" y="810"/>
                </a:lnTo>
                <a:lnTo>
                  <a:pt x="0" y="432"/>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24" name="Freeform 106"/>
          <p:cNvSpPr>
            <a:spLocks/>
          </p:cNvSpPr>
          <p:nvPr/>
        </p:nvSpPr>
        <p:spPr bwMode="auto">
          <a:xfrm>
            <a:off x="4657725" y="1063625"/>
            <a:ext cx="58738" cy="1657350"/>
          </a:xfrm>
          <a:custGeom>
            <a:avLst/>
            <a:gdLst>
              <a:gd name="T0" fmla="*/ 37 w 37"/>
              <a:gd name="T1" fmla="*/ 668 h 1044"/>
              <a:gd name="T2" fmla="*/ 37 w 37"/>
              <a:gd name="T3" fmla="*/ 1044 h 1044"/>
              <a:gd name="T4" fmla="*/ 0 w 37"/>
              <a:gd name="T5" fmla="*/ 378 h 1044"/>
              <a:gd name="T6" fmla="*/ 0 w 37"/>
              <a:gd name="T7" fmla="*/ 0 h 1044"/>
              <a:gd name="T8" fmla="*/ 37 w 37"/>
              <a:gd name="T9" fmla="*/ 668 h 1044"/>
              <a:gd name="T10" fmla="*/ 0 60000 65536"/>
              <a:gd name="T11" fmla="*/ 0 60000 65536"/>
              <a:gd name="T12" fmla="*/ 0 60000 65536"/>
              <a:gd name="T13" fmla="*/ 0 60000 65536"/>
              <a:gd name="T14" fmla="*/ 0 60000 65536"/>
              <a:gd name="T15" fmla="*/ 0 w 37"/>
              <a:gd name="T16" fmla="*/ 0 h 1044"/>
              <a:gd name="T17" fmla="*/ 37 w 37"/>
              <a:gd name="T18" fmla="*/ 1044 h 1044"/>
            </a:gdLst>
            <a:ahLst/>
            <a:cxnLst>
              <a:cxn ang="T10">
                <a:pos x="T0" y="T1"/>
              </a:cxn>
              <a:cxn ang="T11">
                <a:pos x="T2" y="T3"/>
              </a:cxn>
              <a:cxn ang="T12">
                <a:pos x="T4" y="T5"/>
              </a:cxn>
              <a:cxn ang="T13">
                <a:pos x="T6" y="T7"/>
              </a:cxn>
              <a:cxn ang="T14">
                <a:pos x="T8" y="T9"/>
              </a:cxn>
            </a:cxnLst>
            <a:rect l="T15" t="T16" r="T17" b="T18"/>
            <a:pathLst>
              <a:path w="37" h="1044">
                <a:moveTo>
                  <a:pt x="37" y="668"/>
                </a:moveTo>
                <a:lnTo>
                  <a:pt x="37" y="1044"/>
                </a:lnTo>
                <a:lnTo>
                  <a:pt x="0" y="378"/>
                </a:lnTo>
                <a:lnTo>
                  <a:pt x="0" y="0"/>
                </a:lnTo>
                <a:lnTo>
                  <a:pt x="37" y="668"/>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25" name="Freeform 107"/>
          <p:cNvSpPr>
            <a:spLocks/>
          </p:cNvSpPr>
          <p:nvPr/>
        </p:nvSpPr>
        <p:spPr bwMode="auto">
          <a:xfrm>
            <a:off x="4716463" y="2124075"/>
            <a:ext cx="60325" cy="781050"/>
          </a:xfrm>
          <a:custGeom>
            <a:avLst/>
            <a:gdLst>
              <a:gd name="T0" fmla="*/ 38 w 38"/>
              <a:gd name="T1" fmla="*/ 113 h 492"/>
              <a:gd name="T2" fmla="*/ 38 w 38"/>
              <a:gd name="T3" fmla="*/ 492 h 492"/>
              <a:gd name="T4" fmla="*/ 0 w 38"/>
              <a:gd name="T5" fmla="*/ 376 h 492"/>
              <a:gd name="T6" fmla="*/ 0 w 38"/>
              <a:gd name="T7" fmla="*/ 0 h 492"/>
              <a:gd name="T8" fmla="*/ 38 w 38"/>
              <a:gd name="T9" fmla="*/ 113 h 492"/>
              <a:gd name="T10" fmla="*/ 0 60000 65536"/>
              <a:gd name="T11" fmla="*/ 0 60000 65536"/>
              <a:gd name="T12" fmla="*/ 0 60000 65536"/>
              <a:gd name="T13" fmla="*/ 0 60000 65536"/>
              <a:gd name="T14" fmla="*/ 0 60000 65536"/>
              <a:gd name="T15" fmla="*/ 0 w 38"/>
              <a:gd name="T16" fmla="*/ 0 h 492"/>
              <a:gd name="T17" fmla="*/ 38 w 38"/>
              <a:gd name="T18" fmla="*/ 492 h 492"/>
            </a:gdLst>
            <a:ahLst/>
            <a:cxnLst>
              <a:cxn ang="T10">
                <a:pos x="T0" y="T1"/>
              </a:cxn>
              <a:cxn ang="T11">
                <a:pos x="T2" y="T3"/>
              </a:cxn>
              <a:cxn ang="T12">
                <a:pos x="T4" y="T5"/>
              </a:cxn>
              <a:cxn ang="T13">
                <a:pos x="T6" y="T7"/>
              </a:cxn>
              <a:cxn ang="T14">
                <a:pos x="T8" y="T9"/>
              </a:cxn>
            </a:cxnLst>
            <a:rect l="T15" t="T16" r="T17" b="T18"/>
            <a:pathLst>
              <a:path w="38" h="492">
                <a:moveTo>
                  <a:pt x="38" y="113"/>
                </a:moveTo>
                <a:lnTo>
                  <a:pt x="38" y="492"/>
                </a:lnTo>
                <a:lnTo>
                  <a:pt x="0" y="376"/>
                </a:lnTo>
                <a:lnTo>
                  <a:pt x="0" y="0"/>
                </a:lnTo>
                <a:lnTo>
                  <a:pt x="38" y="113"/>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26" name="Freeform 108"/>
          <p:cNvSpPr>
            <a:spLocks/>
          </p:cNvSpPr>
          <p:nvPr/>
        </p:nvSpPr>
        <p:spPr bwMode="auto">
          <a:xfrm>
            <a:off x="4776788" y="1890713"/>
            <a:ext cx="61912" cy="1014412"/>
          </a:xfrm>
          <a:custGeom>
            <a:avLst/>
            <a:gdLst>
              <a:gd name="T0" fmla="*/ 39 w 39"/>
              <a:gd name="T1" fmla="*/ 0 h 639"/>
              <a:gd name="T2" fmla="*/ 39 w 39"/>
              <a:gd name="T3" fmla="*/ 379 h 639"/>
              <a:gd name="T4" fmla="*/ 0 w 39"/>
              <a:gd name="T5" fmla="*/ 639 h 639"/>
              <a:gd name="T6" fmla="*/ 0 w 39"/>
              <a:gd name="T7" fmla="*/ 260 h 639"/>
              <a:gd name="T8" fmla="*/ 39 w 39"/>
              <a:gd name="T9" fmla="*/ 0 h 639"/>
              <a:gd name="T10" fmla="*/ 0 60000 65536"/>
              <a:gd name="T11" fmla="*/ 0 60000 65536"/>
              <a:gd name="T12" fmla="*/ 0 60000 65536"/>
              <a:gd name="T13" fmla="*/ 0 60000 65536"/>
              <a:gd name="T14" fmla="*/ 0 60000 65536"/>
              <a:gd name="T15" fmla="*/ 0 w 39"/>
              <a:gd name="T16" fmla="*/ 0 h 639"/>
              <a:gd name="T17" fmla="*/ 39 w 39"/>
              <a:gd name="T18" fmla="*/ 639 h 639"/>
            </a:gdLst>
            <a:ahLst/>
            <a:cxnLst>
              <a:cxn ang="T10">
                <a:pos x="T0" y="T1"/>
              </a:cxn>
              <a:cxn ang="T11">
                <a:pos x="T2" y="T3"/>
              </a:cxn>
              <a:cxn ang="T12">
                <a:pos x="T4" y="T5"/>
              </a:cxn>
              <a:cxn ang="T13">
                <a:pos x="T6" y="T7"/>
              </a:cxn>
              <a:cxn ang="T14">
                <a:pos x="T8" y="T9"/>
              </a:cxn>
            </a:cxnLst>
            <a:rect l="T15" t="T16" r="T17" b="T18"/>
            <a:pathLst>
              <a:path w="39" h="639">
                <a:moveTo>
                  <a:pt x="39" y="0"/>
                </a:moveTo>
                <a:lnTo>
                  <a:pt x="39" y="379"/>
                </a:lnTo>
                <a:lnTo>
                  <a:pt x="0" y="639"/>
                </a:lnTo>
                <a:lnTo>
                  <a:pt x="0" y="260"/>
                </a:lnTo>
                <a:lnTo>
                  <a:pt x="39"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27" name="Freeform 109"/>
          <p:cNvSpPr>
            <a:spLocks/>
          </p:cNvSpPr>
          <p:nvPr/>
        </p:nvSpPr>
        <p:spPr bwMode="auto">
          <a:xfrm>
            <a:off x="4838700" y="1354138"/>
            <a:ext cx="60325" cy="1138237"/>
          </a:xfrm>
          <a:custGeom>
            <a:avLst/>
            <a:gdLst>
              <a:gd name="T0" fmla="*/ 38 w 38"/>
              <a:gd name="T1" fmla="*/ 0 h 717"/>
              <a:gd name="T2" fmla="*/ 38 w 38"/>
              <a:gd name="T3" fmla="*/ 379 h 717"/>
              <a:gd name="T4" fmla="*/ 0 w 38"/>
              <a:gd name="T5" fmla="*/ 717 h 717"/>
              <a:gd name="T6" fmla="*/ 0 w 38"/>
              <a:gd name="T7" fmla="*/ 338 h 717"/>
              <a:gd name="T8" fmla="*/ 38 w 38"/>
              <a:gd name="T9" fmla="*/ 0 h 717"/>
              <a:gd name="T10" fmla="*/ 0 60000 65536"/>
              <a:gd name="T11" fmla="*/ 0 60000 65536"/>
              <a:gd name="T12" fmla="*/ 0 60000 65536"/>
              <a:gd name="T13" fmla="*/ 0 60000 65536"/>
              <a:gd name="T14" fmla="*/ 0 60000 65536"/>
              <a:gd name="T15" fmla="*/ 0 w 38"/>
              <a:gd name="T16" fmla="*/ 0 h 717"/>
              <a:gd name="T17" fmla="*/ 38 w 38"/>
              <a:gd name="T18" fmla="*/ 717 h 717"/>
            </a:gdLst>
            <a:ahLst/>
            <a:cxnLst>
              <a:cxn ang="T10">
                <a:pos x="T0" y="T1"/>
              </a:cxn>
              <a:cxn ang="T11">
                <a:pos x="T2" y="T3"/>
              </a:cxn>
              <a:cxn ang="T12">
                <a:pos x="T4" y="T5"/>
              </a:cxn>
              <a:cxn ang="T13">
                <a:pos x="T6" y="T7"/>
              </a:cxn>
              <a:cxn ang="T14">
                <a:pos x="T8" y="T9"/>
              </a:cxn>
            </a:cxnLst>
            <a:rect l="T15" t="T16" r="T17" b="T18"/>
            <a:pathLst>
              <a:path w="38" h="717">
                <a:moveTo>
                  <a:pt x="38" y="0"/>
                </a:moveTo>
                <a:lnTo>
                  <a:pt x="38" y="379"/>
                </a:lnTo>
                <a:lnTo>
                  <a:pt x="0" y="717"/>
                </a:lnTo>
                <a:lnTo>
                  <a:pt x="0" y="338"/>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28" name="Freeform 110"/>
          <p:cNvSpPr>
            <a:spLocks/>
          </p:cNvSpPr>
          <p:nvPr/>
        </p:nvSpPr>
        <p:spPr bwMode="auto">
          <a:xfrm>
            <a:off x="4899025" y="1354138"/>
            <a:ext cx="58738" cy="850900"/>
          </a:xfrm>
          <a:custGeom>
            <a:avLst/>
            <a:gdLst>
              <a:gd name="T0" fmla="*/ 37 w 37"/>
              <a:gd name="T1" fmla="*/ 153 h 536"/>
              <a:gd name="T2" fmla="*/ 37 w 37"/>
              <a:gd name="T3" fmla="*/ 536 h 536"/>
              <a:gd name="T4" fmla="*/ 0 w 37"/>
              <a:gd name="T5" fmla="*/ 379 h 536"/>
              <a:gd name="T6" fmla="*/ 0 w 37"/>
              <a:gd name="T7" fmla="*/ 0 h 536"/>
              <a:gd name="T8" fmla="*/ 37 w 37"/>
              <a:gd name="T9" fmla="*/ 153 h 536"/>
              <a:gd name="T10" fmla="*/ 0 60000 65536"/>
              <a:gd name="T11" fmla="*/ 0 60000 65536"/>
              <a:gd name="T12" fmla="*/ 0 60000 65536"/>
              <a:gd name="T13" fmla="*/ 0 60000 65536"/>
              <a:gd name="T14" fmla="*/ 0 60000 65536"/>
              <a:gd name="T15" fmla="*/ 0 w 37"/>
              <a:gd name="T16" fmla="*/ 0 h 536"/>
              <a:gd name="T17" fmla="*/ 37 w 37"/>
              <a:gd name="T18" fmla="*/ 536 h 536"/>
            </a:gdLst>
            <a:ahLst/>
            <a:cxnLst>
              <a:cxn ang="T10">
                <a:pos x="T0" y="T1"/>
              </a:cxn>
              <a:cxn ang="T11">
                <a:pos x="T2" y="T3"/>
              </a:cxn>
              <a:cxn ang="T12">
                <a:pos x="T4" y="T5"/>
              </a:cxn>
              <a:cxn ang="T13">
                <a:pos x="T6" y="T7"/>
              </a:cxn>
              <a:cxn ang="T14">
                <a:pos x="T8" y="T9"/>
              </a:cxn>
            </a:cxnLst>
            <a:rect l="T15" t="T16" r="T17" b="T18"/>
            <a:pathLst>
              <a:path w="37" h="536">
                <a:moveTo>
                  <a:pt x="37" y="153"/>
                </a:moveTo>
                <a:lnTo>
                  <a:pt x="37" y="536"/>
                </a:lnTo>
                <a:lnTo>
                  <a:pt x="0" y="379"/>
                </a:lnTo>
                <a:lnTo>
                  <a:pt x="0" y="0"/>
                </a:lnTo>
                <a:lnTo>
                  <a:pt x="37" y="153"/>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29" name="Freeform 111"/>
          <p:cNvSpPr>
            <a:spLocks/>
          </p:cNvSpPr>
          <p:nvPr/>
        </p:nvSpPr>
        <p:spPr bwMode="auto">
          <a:xfrm>
            <a:off x="4957763" y="1597025"/>
            <a:ext cx="60325" cy="1128713"/>
          </a:xfrm>
          <a:custGeom>
            <a:avLst/>
            <a:gdLst>
              <a:gd name="T0" fmla="*/ 38 w 38"/>
              <a:gd name="T1" fmla="*/ 323 h 711"/>
              <a:gd name="T2" fmla="*/ 38 w 38"/>
              <a:gd name="T3" fmla="*/ 711 h 711"/>
              <a:gd name="T4" fmla="*/ 0 w 38"/>
              <a:gd name="T5" fmla="*/ 383 h 711"/>
              <a:gd name="T6" fmla="*/ 0 w 38"/>
              <a:gd name="T7" fmla="*/ 0 h 711"/>
              <a:gd name="T8" fmla="*/ 38 w 38"/>
              <a:gd name="T9" fmla="*/ 323 h 711"/>
              <a:gd name="T10" fmla="*/ 0 60000 65536"/>
              <a:gd name="T11" fmla="*/ 0 60000 65536"/>
              <a:gd name="T12" fmla="*/ 0 60000 65536"/>
              <a:gd name="T13" fmla="*/ 0 60000 65536"/>
              <a:gd name="T14" fmla="*/ 0 60000 65536"/>
              <a:gd name="T15" fmla="*/ 0 w 38"/>
              <a:gd name="T16" fmla="*/ 0 h 711"/>
              <a:gd name="T17" fmla="*/ 38 w 38"/>
              <a:gd name="T18" fmla="*/ 711 h 711"/>
            </a:gdLst>
            <a:ahLst/>
            <a:cxnLst>
              <a:cxn ang="T10">
                <a:pos x="T0" y="T1"/>
              </a:cxn>
              <a:cxn ang="T11">
                <a:pos x="T2" y="T3"/>
              </a:cxn>
              <a:cxn ang="T12">
                <a:pos x="T4" y="T5"/>
              </a:cxn>
              <a:cxn ang="T13">
                <a:pos x="T6" y="T7"/>
              </a:cxn>
              <a:cxn ang="T14">
                <a:pos x="T8" y="T9"/>
              </a:cxn>
            </a:cxnLst>
            <a:rect l="T15" t="T16" r="T17" b="T18"/>
            <a:pathLst>
              <a:path w="38" h="711">
                <a:moveTo>
                  <a:pt x="38" y="323"/>
                </a:moveTo>
                <a:lnTo>
                  <a:pt x="38" y="711"/>
                </a:lnTo>
                <a:lnTo>
                  <a:pt x="0" y="383"/>
                </a:lnTo>
                <a:lnTo>
                  <a:pt x="0" y="0"/>
                </a:lnTo>
                <a:lnTo>
                  <a:pt x="38" y="323"/>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30" name="Freeform 112"/>
          <p:cNvSpPr>
            <a:spLocks/>
          </p:cNvSpPr>
          <p:nvPr/>
        </p:nvSpPr>
        <p:spPr bwMode="auto">
          <a:xfrm>
            <a:off x="5018088" y="1646238"/>
            <a:ext cx="60325" cy="1079500"/>
          </a:xfrm>
          <a:custGeom>
            <a:avLst/>
            <a:gdLst>
              <a:gd name="T0" fmla="*/ 38 w 38"/>
              <a:gd name="T1" fmla="*/ 0 h 680"/>
              <a:gd name="T2" fmla="*/ 38 w 38"/>
              <a:gd name="T3" fmla="*/ 392 h 680"/>
              <a:gd name="T4" fmla="*/ 0 w 38"/>
              <a:gd name="T5" fmla="*/ 680 h 680"/>
              <a:gd name="T6" fmla="*/ 0 w 38"/>
              <a:gd name="T7" fmla="*/ 292 h 680"/>
              <a:gd name="T8" fmla="*/ 38 w 38"/>
              <a:gd name="T9" fmla="*/ 0 h 680"/>
              <a:gd name="T10" fmla="*/ 0 60000 65536"/>
              <a:gd name="T11" fmla="*/ 0 60000 65536"/>
              <a:gd name="T12" fmla="*/ 0 60000 65536"/>
              <a:gd name="T13" fmla="*/ 0 60000 65536"/>
              <a:gd name="T14" fmla="*/ 0 60000 65536"/>
              <a:gd name="T15" fmla="*/ 0 w 38"/>
              <a:gd name="T16" fmla="*/ 0 h 680"/>
              <a:gd name="T17" fmla="*/ 38 w 38"/>
              <a:gd name="T18" fmla="*/ 680 h 680"/>
            </a:gdLst>
            <a:ahLst/>
            <a:cxnLst>
              <a:cxn ang="T10">
                <a:pos x="T0" y="T1"/>
              </a:cxn>
              <a:cxn ang="T11">
                <a:pos x="T2" y="T3"/>
              </a:cxn>
              <a:cxn ang="T12">
                <a:pos x="T4" y="T5"/>
              </a:cxn>
              <a:cxn ang="T13">
                <a:pos x="T6" y="T7"/>
              </a:cxn>
              <a:cxn ang="T14">
                <a:pos x="T8" y="T9"/>
              </a:cxn>
            </a:cxnLst>
            <a:rect l="T15" t="T16" r="T17" b="T18"/>
            <a:pathLst>
              <a:path w="38" h="680">
                <a:moveTo>
                  <a:pt x="38" y="0"/>
                </a:moveTo>
                <a:lnTo>
                  <a:pt x="38" y="392"/>
                </a:lnTo>
                <a:lnTo>
                  <a:pt x="0" y="680"/>
                </a:lnTo>
                <a:lnTo>
                  <a:pt x="0" y="292"/>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31" name="Freeform 113"/>
          <p:cNvSpPr>
            <a:spLocks/>
          </p:cNvSpPr>
          <p:nvPr/>
        </p:nvSpPr>
        <p:spPr bwMode="auto">
          <a:xfrm>
            <a:off x="5078413" y="1646238"/>
            <a:ext cx="58737" cy="1058862"/>
          </a:xfrm>
          <a:custGeom>
            <a:avLst/>
            <a:gdLst>
              <a:gd name="T0" fmla="*/ 37 w 37"/>
              <a:gd name="T1" fmla="*/ 274 h 667"/>
              <a:gd name="T2" fmla="*/ 37 w 37"/>
              <a:gd name="T3" fmla="*/ 667 h 667"/>
              <a:gd name="T4" fmla="*/ 0 w 37"/>
              <a:gd name="T5" fmla="*/ 392 h 667"/>
              <a:gd name="T6" fmla="*/ 0 w 37"/>
              <a:gd name="T7" fmla="*/ 0 h 667"/>
              <a:gd name="T8" fmla="*/ 37 w 37"/>
              <a:gd name="T9" fmla="*/ 274 h 667"/>
              <a:gd name="T10" fmla="*/ 0 60000 65536"/>
              <a:gd name="T11" fmla="*/ 0 60000 65536"/>
              <a:gd name="T12" fmla="*/ 0 60000 65536"/>
              <a:gd name="T13" fmla="*/ 0 60000 65536"/>
              <a:gd name="T14" fmla="*/ 0 60000 65536"/>
              <a:gd name="T15" fmla="*/ 0 w 37"/>
              <a:gd name="T16" fmla="*/ 0 h 667"/>
              <a:gd name="T17" fmla="*/ 37 w 37"/>
              <a:gd name="T18" fmla="*/ 667 h 667"/>
            </a:gdLst>
            <a:ahLst/>
            <a:cxnLst>
              <a:cxn ang="T10">
                <a:pos x="T0" y="T1"/>
              </a:cxn>
              <a:cxn ang="T11">
                <a:pos x="T2" y="T3"/>
              </a:cxn>
              <a:cxn ang="T12">
                <a:pos x="T4" y="T5"/>
              </a:cxn>
              <a:cxn ang="T13">
                <a:pos x="T6" y="T7"/>
              </a:cxn>
              <a:cxn ang="T14">
                <a:pos x="T8" y="T9"/>
              </a:cxn>
            </a:cxnLst>
            <a:rect l="T15" t="T16" r="T17" b="T18"/>
            <a:pathLst>
              <a:path w="37" h="667">
                <a:moveTo>
                  <a:pt x="37" y="274"/>
                </a:moveTo>
                <a:lnTo>
                  <a:pt x="37" y="667"/>
                </a:lnTo>
                <a:lnTo>
                  <a:pt x="0" y="392"/>
                </a:lnTo>
                <a:lnTo>
                  <a:pt x="0" y="0"/>
                </a:lnTo>
                <a:lnTo>
                  <a:pt x="37" y="274"/>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32" name="Freeform 114"/>
          <p:cNvSpPr>
            <a:spLocks/>
          </p:cNvSpPr>
          <p:nvPr/>
        </p:nvSpPr>
        <p:spPr bwMode="auto">
          <a:xfrm>
            <a:off x="5137150" y="1887538"/>
            <a:ext cx="63500" cy="817562"/>
          </a:xfrm>
          <a:custGeom>
            <a:avLst/>
            <a:gdLst>
              <a:gd name="T0" fmla="*/ 40 w 40"/>
              <a:gd name="T1" fmla="*/ 0 h 515"/>
              <a:gd name="T2" fmla="*/ 40 w 40"/>
              <a:gd name="T3" fmla="*/ 397 h 515"/>
              <a:gd name="T4" fmla="*/ 0 w 40"/>
              <a:gd name="T5" fmla="*/ 515 h 515"/>
              <a:gd name="T6" fmla="*/ 0 w 40"/>
              <a:gd name="T7" fmla="*/ 122 h 515"/>
              <a:gd name="T8" fmla="*/ 40 w 40"/>
              <a:gd name="T9" fmla="*/ 0 h 515"/>
              <a:gd name="T10" fmla="*/ 0 60000 65536"/>
              <a:gd name="T11" fmla="*/ 0 60000 65536"/>
              <a:gd name="T12" fmla="*/ 0 60000 65536"/>
              <a:gd name="T13" fmla="*/ 0 60000 65536"/>
              <a:gd name="T14" fmla="*/ 0 60000 65536"/>
              <a:gd name="T15" fmla="*/ 0 w 40"/>
              <a:gd name="T16" fmla="*/ 0 h 515"/>
              <a:gd name="T17" fmla="*/ 40 w 40"/>
              <a:gd name="T18" fmla="*/ 515 h 515"/>
            </a:gdLst>
            <a:ahLst/>
            <a:cxnLst>
              <a:cxn ang="T10">
                <a:pos x="T0" y="T1"/>
              </a:cxn>
              <a:cxn ang="T11">
                <a:pos x="T2" y="T3"/>
              </a:cxn>
              <a:cxn ang="T12">
                <a:pos x="T4" y="T5"/>
              </a:cxn>
              <a:cxn ang="T13">
                <a:pos x="T6" y="T7"/>
              </a:cxn>
              <a:cxn ang="T14">
                <a:pos x="T8" y="T9"/>
              </a:cxn>
            </a:cxnLst>
            <a:rect l="T15" t="T16" r="T17" b="T18"/>
            <a:pathLst>
              <a:path w="40" h="515">
                <a:moveTo>
                  <a:pt x="40" y="0"/>
                </a:moveTo>
                <a:lnTo>
                  <a:pt x="40" y="397"/>
                </a:lnTo>
                <a:lnTo>
                  <a:pt x="0" y="515"/>
                </a:lnTo>
                <a:lnTo>
                  <a:pt x="0" y="122"/>
                </a:lnTo>
                <a:lnTo>
                  <a:pt x="40"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33" name="Freeform 115"/>
          <p:cNvSpPr>
            <a:spLocks/>
          </p:cNvSpPr>
          <p:nvPr/>
        </p:nvSpPr>
        <p:spPr bwMode="auto">
          <a:xfrm>
            <a:off x="5200650" y="1887538"/>
            <a:ext cx="58738" cy="955675"/>
          </a:xfrm>
          <a:custGeom>
            <a:avLst/>
            <a:gdLst>
              <a:gd name="T0" fmla="*/ 37 w 37"/>
              <a:gd name="T1" fmla="*/ 205 h 602"/>
              <a:gd name="T2" fmla="*/ 37 w 37"/>
              <a:gd name="T3" fmla="*/ 602 h 602"/>
              <a:gd name="T4" fmla="*/ 0 w 37"/>
              <a:gd name="T5" fmla="*/ 397 h 602"/>
              <a:gd name="T6" fmla="*/ 0 w 37"/>
              <a:gd name="T7" fmla="*/ 0 h 602"/>
              <a:gd name="T8" fmla="*/ 37 w 37"/>
              <a:gd name="T9" fmla="*/ 205 h 602"/>
              <a:gd name="T10" fmla="*/ 0 60000 65536"/>
              <a:gd name="T11" fmla="*/ 0 60000 65536"/>
              <a:gd name="T12" fmla="*/ 0 60000 65536"/>
              <a:gd name="T13" fmla="*/ 0 60000 65536"/>
              <a:gd name="T14" fmla="*/ 0 60000 65536"/>
              <a:gd name="T15" fmla="*/ 0 w 37"/>
              <a:gd name="T16" fmla="*/ 0 h 602"/>
              <a:gd name="T17" fmla="*/ 37 w 37"/>
              <a:gd name="T18" fmla="*/ 602 h 602"/>
            </a:gdLst>
            <a:ahLst/>
            <a:cxnLst>
              <a:cxn ang="T10">
                <a:pos x="T0" y="T1"/>
              </a:cxn>
              <a:cxn ang="T11">
                <a:pos x="T2" y="T3"/>
              </a:cxn>
              <a:cxn ang="T12">
                <a:pos x="T4" y="T5"/>
              </a:cxn>
              <a:cxn ang="T13">
                <a:pos x="T6" y="T7"/>
              </a:cxn>
              <a:cxn ang="T14">
                <a:pos x="T8" y="T9"/>
              </a:cxn>
            </a:cxnLst>
            <a:rect l="T15" t="T16" r="T17" b="T18"/>
            <a:pathLst>
              <a:path w="37" h="602">
                <a:moveTo>
                  <a:pt x="37" y="205"/>
                </a:moveTo>
                <a:lnTo>
                  <a:pt x="37" y="602"/>
                </a:lnTo>
                <a:lnTo>
                  <a:pt x="0" y="397"/>
                </a:lnTo>
                <a:lnTo>
                  <a:pt x="0" y="0"/>
                </a:lnTo>
                <a:lnTo>
                  <a:pt x="37" y="205"/>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34" name="Freeform 116"/>
          <p:cNvSpPr>
            <a:spLocks/>
          </p:cNvSpPr>
          <p:nvPr/>
        </p:nvSpPr>
        <p:spPr bwMode="auto">
          <a:xfrm>
            <a:off x="5259388" y="2212975"/>
            <a:ext cx="60325" cy="676275"/>
          </a:xfrm>
          <a:custGeom>
            <a:avLst/>
            <a:gdLst>
              <a:gd name="T0" fmla="*/ 38 w 38"/>
              <a:gd name="T1" fmla="*/ 29 h 426"/>
              <a:gd name="T2" fmla="*/ 38 w 38"/>
              <a:gd name="T3" fmla="*/ 426 h 426"/>
              <a:gd name="T4" fmla="*/ 0 w 38"/>
              <a:gd name="T5" fmla="*/ 397 h 426"/>
              <a:gd name="T6" fmla="*/ 0 w 38"/>
              <a:gd name="T7" fmla="*/ 0 h 426"/>
              <a:gd name="T8" fmla="*/ 38 w 38"/>
              <a:gd name="T9" fmla="*/ 29 h 426"/>
              <a:gd name="T10" fmla="*/ 0 60000 65536"/>
              <a:gd name="T11" fmla="*/ 0 60000 65536"/>
              <a:gd name="T12" fmla="*/ 0 60000 65536"/>
              <a:gd name="T13" fmla="*/ 0 60000 65536"/>
              <a:gd name="T14" fmla="*/ 0 60000 65536"/>
              <a:gd name="T15" fmla="*/ 0 w 38"/>
              <a:gd name="T16" fmla="*/ 0 h 426"/>
              <a:gd name="T17" fmla="*/ 38 w 38"/>
              <a:gd name="T18" fmla="*/ 426 h 426"/>
            </a:gdLst>
            <a:ahLst/>
            <a:cxnLst>
              <a:cxn ang="T10">
                <a:pos x="T0" y="T1"/>
              </a:cxn>
              <a:cxn ang="T11">
                <a:pos x="T2" y="T3"/>
              </a:cxn>
              <a:cxn ang="T12">
                <a:pos x="T4" y="T5"/>
              </a:cxn>
              <a:cxn ang="T13">
                <a:pos x="T6" y="T7"/>
              </a:cxn>
              <a:cxn ang="T14">
                <a:pos x="T8" y="T9"/>
              </a:cxn>
            </a:cxnLst>
            <a:rect l="T15" t="T16" r="T17" b="T18"/>
            <a:pathLst>
              <a:path w="38" h="426">
                <a:moveTo>
                  <a:pt x="38" y="29"/>
                </a:moveTo>
                <a:lnTo>
                  <a:pt x="38" y="426"/>
                </a:lnTo>
                <a:lnTo>
                  <a:pt x="0" y="397"/>
                </a:lnTo>
                <a:lnTo>
                  <a:pt x="0" y="0"/>
                </a:lnTo>
                <a:lnTo>
                  <a:pt x="38" y="29"/>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35" name="Freeform 118"/>
          <p:cNvSpPr>
            <a:spLocks/>
          </p:cNvSpPr>
          <p:nvPr/>
        </p:nvSpPr>
        <p:spPr bwMode="auto">
          <a:xfrm>
            <a:off x="2312988" y="1365250"/>
            <a:ext cx="58737" cy="904875"/>
          </a:xfrm>
          <a:custGeom>
            <a:avLst/>
            <a:gdLst>
              <a:gd name="T0" fmla="*/ 37 w 37"/>
              <a:gd name="T1" fmla="*/ 222 h 570"/>
              <a:gd name="T2" fmla="*/ 37 w 37"/>
              <a:gd name="T3" fmla="*/ 570 h 570"/>
              <a:gd name="T4" fmla="*/ 0 w 37"/>
              <a:gd name="T5" fmla="*/ 348 h 570"/>
              <a:gd name="T6" fmla="*/ 0 w 37"/>
              <a:gd name="T7" fmla="*/ 0 h 570"/>
              <a:gd name="T8" fmla="*/ 37 w 37"/>
              <a:gd name="T9" fmla="*/ 222 h 570"/>
              <a:gd name="T10" fmla="*/ 0 60000 65536"/>
              <a:gd name="T11" fmla="*/ 0 60000 65536"/>
              <a:gd name="T12" fmla="*/ 0 60000 65536"/>
              <a:gd name="T13" fmla="*/ 0 60000 65536"/>
              <a:gd name="T14" fmla="*/ 0 60000 65536"/>
              <a:gd name="T15" fmla="*/ 0 w 37"/>
              <a:gd name="T16" fmla="*/ 0 h 570"/>
              <a:gd name="T17" fmla="*/ 37 w 37"/>
              <a:gd name="T18" fmla="*/ 570 h 570"/>
            </a:gdLst>
            <a:ahLst/>
            <a:cxnLst>
              <a:cxn ang="T10">
                <a:pos x="T0" y="T1"/>
              </a:cxn>
              <a:cxn ang="T11">
                <a:pos x="T2" y="T3"/>
              </a:cxn>
              <a:cxn ang="T12">
                <a:pos x="T4" y="T5"/>
              </a:cxn>
              <a:cxn ang="T13">
                <a:pos x="T6" y="T7"/>
              </a:cxn>
              <a:cxn ang="T14">
                <a:pos x="T8" y="T9"/>
              </a:cxn>
            </a:cxnLst>
            <a:rect l="T15" t="T16" r="T17" b="T18"/>
            <a:pathLst>
              <a:path w="37" h="570">
                <a:moveTo>
                  <a:pt x="37" y="222"/>
                </a:moveTo>
                <a:lnTo>
                  <a:pt x="37" y="570"/>
                </a:lnTo>
                <a:lnTo>
                  <a:pt x="0" y="348"/>
                </a:lnTo>
                <a:lnTo>
                  <a:pt x="0" y="0"/>
                </a:lnTo>
                <a:lnTo>
                  <a:pt x="37" y="222"/>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36" name="Freeform 119"/>
          <p:cNvSpPr>
            <a:spLocks/>
          </p:cNvSpPr>
          <p:nvPr/>
        </p:nvSpPr>
        <p:spPr bwMode="auto">
          <a:xfrm>
            <a:off x="2371725" y="1492250"/>
            <a:ext cx="60325" cy="777875"/>
          </a:xfrm>
          <a:custGeom>
            <a:avLst/>
            <a:gdLst>
              <a:gd name="T0" fmla="*/ 38 w 38"/>
              <a:gd name="T1" fmla="*/ 0 h 490"/>
              <a:gd name="T2" fmla="*/ 38 w 38"/>
              <a:gd name="T3" fmla="*/ 348 h 490"/>
              <a:gd name="T4" fmla="*/ 0 w 38"/>
              <a:gd name="T5" fmla="*/ 490 h 490"/>
              <a:gd name="T6" fmla="*/ 0 w 38"/>
              <a:gd name="T7" fmla="*/ 142 h 490"/>
              <a:gd name="T8" fmla="*/ 38 w 38"/>
              <a:gd name="T9" fmla="*/ 0 h 490"/>
              <a:gd name="T10" fmla="*/ 0 60000 65536"/>
              <a:gd name="T11" fmla="*/ 0 60000 65536"/>
              <a:gd name="T12" fmla="*/ 0 60000 65536"/>
              <a:gd name="T13" fmla="*/ 0 60000 65536"/>
              <a:gd name="T14" fmla="*/ 0 60000 65536"/>
              <a:gd name="T15" fmla="*/ 0 w 38"/>
              <a:gd name="T16" fmla="*/ 0 h 490"/>
              <a:gd name="T17" fmla="*/ 38 w 38"/>
              <a:gd name="T18" fmla="*/ 490 h 490"/>
            </a:gdLst>
            <a:ahLst/>
            <a:cxnLst>
              <a:cxn ang="T10">
                <a:pos x="T0" y="T1"/>
              </a:cxn>
              <a:cxn ang="T11">
                <a:pos x="T2" y="T3"/>
              </a:cxn>
              <a:cxn ang="T12">
                <a:pos x="T4" y="T5"/>
              </a:cxn>
              <a:cxn ang="T13">
                <a:pos x="T6" y="T7"/>
              </a:cxn>
              <a:cxn ang="T14">
                <a:pos x="T8" y="T9"/>
              </a:cxn>
            </a:cxnLst>
            <a:rect l="T15" t="T16" r="T17" b="T18"/>
            <a:pathLst>
              <a:path w="38" h="490">
                <a:moveTo>
                  <a:pt x="38" y="0"/>
                </a:moveTo>
                <a:lnTo>
                  <a:pt x="38" y="348"/>
                </a:lnTo>
                <a:lnTo>
                  <a:pt x="0" y="490"/>
                </a:lnTo>
                <a:lnTo>
                  <a:pt x="0" y="142"/>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37" name="Freeform 120"/>
          <p:cNvSpPr>
            <a:spLocks/>
          </p:cNvSpPr>
          <p:nvPr/>
        </p:nvSpPr>
        <p:spPr bwMode="auto">
          <a:xfrm>
            <a:off x="2432050" y="1492250"/>
            <a:ext cx="60325" cy="754063"/>
          </a:xfrm>
          <a:custGeom>
            <a:avLst/>
            <a:gdLst>
              <a:gd name="T0" fmla="*/ 38 w 38"/>
              <a:gd name="T1" fmla="*/ 126 h 475"/>
              <a:gd name="T2" fmla="*/ 38 w 38"/>
              <a:gd name="T3" fmla="*/ 475 h 475"/>
              <a:gd name="T4" fmla="*/ 0 w 38"/>
              <a:gd name="T5" fmla="*/ 348 h 475"/>
              <a:gd name="T6" fmla="*/ 0 w 38"/>
              <a:gd name="T7" fmla="*/ 0 h 475"/>
              <a:gd name="T8" fmla="*/ 38 w 38"/>
              <a:gd name="T9" fmla="*/ 126 h 475"/>
              <a:gd name="T10" fmla="*/ 0 60000 65536"/>
              <a:gd name="T11" fmla="*/ 0 60000 65536"/>
              <a:gd name="T12" fmla="*/ 0 60000 65536"/>
              <a:gd name="T13" fmla="*/ 0 60000 65536"/>
              <a:gd name="T14" fmla="*/ 0 60000 65536"/>
              <a:gd name="T15" fmla="*/ 0 w 38"/>
              <a:gd name="T16" fmla="*/ 0 h 475"/>
              <a:gd name="T17" fmla="*/ 38 w 38"/>
              <a:gd name="T18" fmla="*/ 475 h 475"/>
            </a:gdLst>
            <a:ahLst/>
            <a:cxnLst>
              <a:cxn ang="T10">
                <a:pos x="T0" y="T1"/>
              </a:cxn>
              <a:cxn ang="T11">
                <a:pos x="T2" y="T3"/>
              </a:cxn>
              <a:cxn ang="T12">
                <a:pos x="T4" y="T5"/>
              </a:cxn>
              <a:cxn ang="T13">
                <a:pos x="T6" y="T7"/>
              </a:cxn>
              <a:cxn ang="T14">
                <a:pos x="T8" y="T9"/>
              </a:cxn>
            </a:cxnLst>
            <a:rect l="T15" t="T16" r="T17" b="T18"/>
            <a:pathLst>
              <a:path w="38" h="475">
                <a:moveTo>
                  <a:pt x="38" y="126"/>
                </a:moveTo>
                <a:lnTo>
                  <a:pt x="38" y="475"/>
                </a:lnTo>
                <a:lnTo>
                  <a:pt x="0" y="348"/>
                </a:lnTo>
                <a:lnTo>
                  <a:pt x="0" y="0"/>
                </a:lnTo>
                <a:lnTo>
                  <a:pt x="38" y="126"/>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38" name="Freeform 121"/>
          <p:cNvSpPr>
            <a:spLocks/>
          </p:cNvSpPr>
          <p:nvPr/>
        </p:nvSpPr>
        <p:spPr bwMode="auto">
          <a:xfrm>
            <a:off x="2492375" y="1657350"/>
            <a:ext cx="58738" cy="588963"/>
          </a:xfrm>
          <a:custGeom>
            <a:avLst/>
            <a:gdLst>
              <a:gd name="T0" fmla="*/ 37 w 37"/>
              <a:gd name="T1" fmla="*/ 0 h 371"/>
              <a:gd name="T2" fmla="*/ 37 w 37"/>
              <a:gd name="T3" fmla="*/ 350 h 371"/>
              <a:gd name="T4" fmla="*/ 0 w 37"/>
              <a:gd name="T5" fmla="*/ 371 h 371"/>
              <a:gd name="T6" fmla="*/ 0 w 37"/>
              <a:gd name="T7" fmla="*/ 22 h 371"/>
              <a:gd name="T8" fmla="*/ 37 w 37"/>
              <a:gd name="T9" fmla="*/ 0 h 371"/>
              <a:gd name="T10" fmla="*/ 0 60000 65536"/>
              <a:gd name="T11" fmla="*/ 0 60000 65536"/>
              <a:gd name="T12" fmla="*/ 0 60000 65536"/>
              <a:gd name="T13" fmla="*/ 0 60000 65536"/>
              <a:gd name="T14" fmla="*/ 0 60000 65536"/>
              <a:gd name="T15" fmla="*/ 0 w 37"/>
              <a:gd name="T16" fmla="*/ 0 h 371"/>
              <a:gd name="T17" fmla="*/ 37 w 37"/>
              <a:gd name="T18" fmla="*/ 371 h 371"/>
            </a:gdLst>
            <a:ahLst/>
            <a:cxnLst>
              <a:cxn ang="T10">
                <a:pos x="T0" y="T1"/>
              </a:cxn>
              <a:cxn ang="T11">
                <a:pos x="T2" y="T3"/>
              </a:cxn>
              <a:cxn ang="T12">
                <a:pos x="T4" y="T5"/>
              </a:cxn>
              <a:cxn ang="T13">
                <a:pos x="T6" y="T7"/>
              </a:cxn>
              <a:cxn ang="T14">
                <a:pos x="T8" y="T9"/>
              </a:cxn>
            </a:cxnLst>
            <a:rect l="T15" t="T16" r="T17" b="T18"/>
            <a:pathLst>
              <a:path w="37" h="371">
                <a:moveTo>
                  <a:pt x="37" y="0"/>
                </a:moveTo>
                <a:lnTo>
                  <a:pt x="37" y="350"/>
                </a:lnTo>
                <a:lnTo>
                  <a:pt x="0" y="371"/>
                </a:lnTo>
                <a:lnTo>
                  <a:pt x="0" y="22"/>
                </a:lnTo>
                <a:lnTo>
                  <a:pt x="37"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39" name="Freeform 122"/>
          <p:cNvSpPr>
            <a:spLocks/>
          </p:cNvSpPr>
          <p:nvPr/>
        </p:nvSpPr>
        <p:spPr bwMode="auto">
          <a:xfrm>
            <a:off x="2551113" y="1657350"/>
            <a:ext cx="60325" cy="830263"/>
          </a:xfrm>
          <a:custGeom>
            <a:avLst/>
            <a:gdLst>
              <a:gd name="T0" fmla="*/ 38 w 38"/>
              <a:gd name="T1" fmla="*/ 173 h 523"/>
              <a:gd name="T2" fmla="*/ 38 w 38"/>
              <a:gd name="T3" fmla="*/ 523 h 523"/>
              <a:gd name="T4" fmla="*/ 0 w 38"/>
              <a:gd name="T5" fmla="*/ 350 h 523"/>
              <a:gd name="T6" fmla="*/ 0 w 38"/>
              <a:gd name="T7" fmla="*/ 0 h 523"/>
              <a:gd name="T8" fmla="*/ 38 w 38"/>
              <a:gd name="T9" fmla="*/ 173 h 523"/>
              <a:gd name="T10" fmla="*/ 0 60000 65536"/>
              <a:gd name="T11" fmla="*/ 0 60000 65536"/>
              <a:gd name="T12" fmla="*/ 0 60000 65536"/>
              <a:gd name="T13" fmla="*/ 0 60000 65536"/>
              <a:gd name="T14" fmla="*/ 0 60000 65536"/>
              <a:gd name="T15" fmla="*/ 0 w 38"/>
              <a:gd name="T16" fmla="*/ 0 h 523"/>
              <a:gd name="T17" fmla="*/ 38 w 38"/>
              <a:gd name="T18" fmla="*/ 523 h 523"/>
            </a:gdLst>
            <a:ahLst/>
            <a:cxnLst>
              <a:cxn ang="T10">
                <a:pos x="T0" y="T1"/>
              </a:cxn>
              <a:cxn ang="T11">
                <a:pos x="T2" y="T3"/>
              </a:cxn>
              <a:cxn ang="T12">
                <a:pos x="T4" y="T5"/>
              </a:cxn>
              <a:cxn ang="T13">
                <a:pos x="T6" y="T7"/>
              </a:cxn>
              <a:cxn ang="T14">
                <a:pos x="T8" y="T9"/>
              </a:cxn>
            </a:cxnLst>
            <a:rect l="T15" t="T16" r="T17" b="T18"/>
            <a:pathLst>
              <a:path w="38" h="523">
                <a:moveTo>
                  <a:pt x="38" y="173"/>
                </a:moveTo>
                <a:lnTo>
                  <a:pt x="38" y="523"/>
                </a:lnTo>
                <a:lnTo>
                  <a:pt x="0" y="350"/>
                </a:lnTo>
                <a:lnTo>
                  <a:pt x="0" y="0"/>
                </a:lnTo>
                <a:lnTo>
                  <a:pt x="38" y="173"/>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40" name="Freeform 123"/>
          <p:cNvSpPr>
            <a:spLocks/>
          </p:cNvSpPr>
          <p:nvPr/>
        </p:nvSpPr>
        <p:spPr bwMode="auto">
          <a:xfrm>
            <a:off x="2611438" y="1465263"/>
            <a:ext cx="61912" cy="1022350"/>
          </a:xfrm>
          <a:custGeom>
            <a:avLst/>
            <a:gdLst>
              <a:gd name="T0" fmla="*/ 39 w 39"/>
              <a:gd name="T1" fmla="*/ 0 h 644"/>
              <a:gd name="T2" fmla="*/ 39 w 39"/>
              <a:gd name="T3" fmla="*/ 352 h 644"/>
              <a:gd name="T4" fmla="*/ 0 w 39"/>
              <a:gd name="T5" fmla="*/ 644 h 644"/>
              <a:gd name="T6" fmla="*/ 0 w 39"/>
              <a:gd name="T7" fmla="*/ 294 h 644"/>
              <a:gd name="T8" fmla="*/ 39 w 39"/>
              <a:gd name="T9" fmla="*/ 0 h 644"/>
              <a:gd name="T10" fmla="*/ 0 60000 65536"/>
              <a:gd name="T11" fmla="*/ 0 60000 65536"/>
              <a:gd name="T12" fmla="*/ 0 60000 65536"/>
              <a:gd name="T13" fmla="*/ 0 60000 65536"/>
              <a:gd name="T14" fmla="*/ 0 60000 65536"/>
              <a:gd name="T15" fmla="*/ 0 w 39"/>
              <a:gd name="T16" fmla="*/ 0 h 644"/>
              <a:gd name="T17" fmla="*/ 39 w 39"/>
              <a:gd name="T18" fmla="*/ 644 h 644"/>
            </a:gdLst>
            <a:ahLst/>
            <a:cxnLst>
              <a:cxn ang="T10">
                <a:pos x="T0" y="T1"/>
              </a:cxn>
              <a:cxn ang="T11">
                <a:pos x="T2" y="T3"/>
              </a:cxn>
              <a:cxn ang="T12">
                <a:pos x="T4" y="T5"/>
              </a:cxn>
              <a:cxn ang="T13">
                <a:pos x="T6" y="T7"/>
              </a:cxn>
              <a:cxn ang="T14">
                <a:pos x="T8" y="T9"/>
              </a:cxn>
            </a:cxnLst>
            <a:rect l="T15" t="T16" r="T17" b="T18"/>
            <a:pathLst>
              <a:path w="39" h="644">
                <a:moveTo>
                  <a:pt x="39" y="0"/>
                </a:moveTo>
                <a:lnTo>
                  <a:pt x="39" y="352"/>
                </a:lnTo>
                <a:lnTo>
                  <a:pt x="0" y="644"/>
                </a:lnTo>
                <a:lnTo>
                  <a:pt x="0" y="294"/>
                </a:lnTo>
                <a:lnTo>
                  <a:pt x="39"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41" name="Freeform 124"/>
          <p:cNvSpPr>
            <a:spLocks/>
          </p:cNvSpPr>
          <p:nvPr/>
        </p:nvSpPr>
        <p:spPr bwMode="auto">
          <a:xfrm>
            <a:off x="2673350" y="1355725"/>
            <a:ext cx="60325" cy="668338"/>
          </a:xfrm>
          <a:custGeom>
            <a:avLst/>
            <a:gdLst>
              <a:gd name="T0" fmla="*/ 38 w 38"/>
              <a:gd name="T1" fmla="*/ 0 h 421"/>
              <a:gd name="T2" fmla="*/ 38 w 38"/>
              <a:gd name="T3" fmla="*/ 352 h 421"/>
              <a:gd name="T4" fmla="*/ 0 w 38"/>
              <a:gd name="T5" fmla="*/ 421 h 421"/>
              <a:gd name="T6" fmla="*/ 0 w 38"/>
              <a:gd name="T7" fmla="*/ 69 h 421"/>
              <a:gd name="T8" fmla="*/ 38 w 38"/>
              <a:gd name="T9" fmla="*/ 0 h 421"/>
              <a:gd name="T10" fmla="*/ 0 60000 65536"/>
              <a:gd name="T11" fmla="*/ 0 60000 65536"/>
              <a:gd name="T12" fmla="*/ 0 60000 65536"/>
              <a:gd name="T13" fmla="*/ 0 60000 65536"/>
              <a:gd name="T14" fmla="*/ 0 60000 65536"/>
              <a:gd name="T15" fmla="*/ 0 w 38"/>
              <a:gd name="T16" fmla="*/ 0 h 421"/>
              <a:gd name="T17" fmla="*/ 38 w 38"/>
              <a:gd name="T18" fmla="*/ 421 h 421"/>
            </a:gdLst>
            <a:ahLst/>
            <a:cxnLst>
              <a:cxn ang="T10">
                <a:pos x="T0" y="T1"/>
              </a:cxn>
              <a:cxn ang="T11">
                <a:pos x="T2" y="T3"/>
              </a:cxn>
              <a:cxn ang="T12">
                <a:pos x="T4" y="T5"/>
              </a:cxn>
              <a:cxn ang="T13">
                <a:pos x="T6" y="T7"/>
              </a:cxn>
              <a:cxn ang="T14">
                <a:pos x="T8" y="T9"/>
              </a:cxn>
            </a:cxnLst>
            <a:rect l="T15" t="T16" r="T17" b="T18"/>
            <a:pathLst>
              <a:path w="38" h="421">
                <a:moveTo>
                  <a:pt x="38" y="0"/>
                </a:moveTo>
                <a:lnTo>
                  <a:pt x="38" y="352"/>
                </a:lnTo>
                <a:lnTo>
                  <a:pt x="0" y="421"/>
                </a:lnTo>
                <a:lnTo>
                  <a:pt x="0" y="69"/>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42" name="Freeform 125"/>
          <p:cNvSpPr>
            <a:spLocks/>
          </p:cNvSpPr>
          <p:nvPr/>
        </p:nvSpPr>
        <p:spPr bwMode="auto">
          <a:xfrm>
            <a:off x="2733675" y="1355725"/>
            <a:ext cx="58738" cy="987425"/>
          </a:xfrm>
          <a:custGeom>
            <a:avLst/>
            <a:gdLst>
              <a:gd name="T0" fmla="*/ 37 w 37"/>
              <a:gd name="T1" fmla="*/ 270 h 622"/>
              <a:gd name="T2" fmla="*/ 37 w 37"/>
              <a:gd name="T3" fmla="*/ 622 h 622"/>
              <a:gd name="T4" fmla="*/ 0 w 37"/>
              <a:gd name="T5" fmla="*/ 352 h 622"/>
              <a:gd name="T6" fmla="*/ 0 w 37"/>
              <a:gd name="T7" fmla="*/ 0 h 622"/>
              <a:gd name="T8" fmla="*/ 37 w 37"/>
              <a:gd name="T9" fmla="*/ 270 h 622"/>
              <a:gd name="T10" fmla="*/ 0 60000 65536"/>
              <a:gd name="T11" fmla="*/ 0 60000 65536"/>
              <a:gd name="T12" fmla="*/ 0 60000 65536"/>
              <a:gd name="T13" fmla="*/ 0 60000 65536"/>
              <a:gd name="T14" fmla="*/ 0 60000 65536"/>
              <a:gd name="T15" fmla="*/ 0 w 37"/>
              <a:gd name="T16" fmla="*/ 0 h 622"/>
              <a:gd name="T17" fmla="*/ 37 w 37"/>
              <a:gd name="T18" fmla="*/ 622 h 622"/>
            </a:gdLst>
            <a:ahLst/>
            <a:cxnLst>
              <a:cxn ang="T10">
                <a:pos x="T0" y="T1"/>
              </a:cxn>
              <a:cxn ang="T11">
                <a:pos x="T2" y="T3"/>
              </a:cxn>
              <a:cxn ang="T12">
                <a:pos x="T4" y="T5"/>
              </a:cxn>
              <a:cxn ang="T13">
                <a:pos x="T6" y="T7"/>
              </a:cxn>
              <a:cxn ang="T14">
                <a:pos x="T8" y="T9"/>
              </a:cxn>
            </a:cxnLst>
            <a:rect l="T15" t="T16" r="T17" b="T18"/>
            <a:pathLst>
              <a:path w="37" h="622">
                <a:moveTo>
                  <a:pt x="37" y="270"/>
                </a:moveTo>
                <a:lnTo>
                  <a:pt x="37" y="622"/>
                </a:lnTo>
                <a:lnTo>
                  <a:pt x="0" y="352"/>
                </a:lnTo>
                <a:lnTo>
                  <a:pt x="0" y="0"/>
                </a:lnTo>
                <a:lnTo>
                  <a:pt x="37" y="27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43" name="Freeform 126"/>
          <p:cNvSpPr>
            <a:spLocks/>
          </p:cNvSpPr>
          <p:nvPr/>
        </p:nvSpPr>
        <p:spPr bwMode="auto">
          <a:xfrm>
            <a:off x="2792413" y="1657350"/>
            <a:ext cx="60325" cy="685800"/>
          </a:xfrm>
          <a:custGeom>
            <a:avLst/>
            <a:gdLst>
              <a:gd name="T0" fmla="*/ 38 w 38"/>
              <a:gd name="T1" fmla="*/ 0 h 432"/>
              <a:gd name="T2" fmla="*/ 38 w 38"/>
              <a:gd name="T3" fmla="*/ 354 h 432"/>
              <a:gd name="T4" fmla="*/ 0 w 38"/>
              <a:gd name="T5" fmla="*/ 432 h 432"/>
              <a:gd name="T6" fmla="*/ 0 w 38"/>
              <a:gd name="T7" fmla="*/ 80 h 432"/>
              <a:gd name="T8" fmla="*/ 38 w 38"/>
              <a:gd name="T9" fmla="*/ 0 h 432"/>
              <a:gd name="T10" fmla="*/ 0 60000 65536"/>
              <a:gd name="T11" fmla="*/ 0 60000 65536"/>
              <a:gd name="T12" fmla="*/ 0 60000 65536"/>
              <a:gd name="T13" fmla="*/ 0 60000 65536"/>
              <a:gd name="T14" fmla="*/ 0 60000 65536"/>
              <a:gd name="T15" fmla="*/ 0 w 38"/>
              <a:gd name="T16" fmla="*/ 0 h 432"/>
              <a:gd name="T17" fmla="*/ 38 w 38"/>
              <a:gd name="T18" fmla="*/ 432 h 432"/>
            </a:gdLst>
            <a:ahLst/>
            <a:cxnLst>
              <a:cxn ang="T10">
                <a:pos x="T0" y="T1"/>
              </a:cxn>
              <a:cxn ang="T11">
                <a:pos x="T2" y="T3"/>
              </a:cxn>
              <a:cxn ang="T12">
                <a:pos x="T4" y="T5"/>
              </a:cxn>
              <a:cxn ang="T13">
                <a:pos x="T6" y="T7"/>
              </a:cxn>
              <a:cxn ang="T14">
                <a:pos x="T8" y="T9"/>
              </a:cxn>
            </a:cxnLst>
            <a:rect l="T15" t="T16" r="T17" b="T18"/>
            <a:pathLst>
              <a:path w="38" h="432">
                <a:moveTo>
                  <a:pt x="38" y="0"/>
                </a:moveTo>
                <a:lnTo>
                  <a:pt x="38" y="354"/>
                </a:lnTo>
                <a:lnTo>
                  <a:pt x="0" y="432"/>
                </a:lnTo>
                <a:lnTo>
                  <a:pt x="0" y="80"/>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44" name="Freeform 127"/>
          <p:cNvSpPr>
            <a:spLocks/>
          </p:cNvSpPr>
          <p:nvPr/>
        </p:nvSpPr>
        <p:spPr bwMode="auto">
          <a:xfrm>
            <a:off x="2852738" y="1500188"/>
            <a:ext cx="58737" cy="719137"/>
          </a:xfrm>
          <a:custGeom>
            <a:avLst/>
            <a:gdLst>
              <a:gd name="T0" fmla="*/ 37 w 37"/>
              <a:gd name="T1" fmla="*/ 0 h 453"/>
              <a:gd name="T2" fmla="*/ 37 w 37"/>
              <a:gd name="T3" fmla="*/ 355 h 453"/>
              <a:gd name="T4" fmla="*/ 0 w 37"/>
              <a:gd name="T5" fmla="*/ 453 h 453"/>
              <a:gd name="T6" fmla="*/ 0 w 37"/>
              <a:gd name="T7" fmla="*/ 99 h 453"/>
              <a:gd name="T8" fmla="*/ 37 w 37"/>
              <a:gd name="T9" fmla="*/ 0 h 453"/>
              <a:gd name="T10" fmla="*/ 0 60000 65536"/>
              <a:gd name="T11" fmla="*/ 0 60000 65536"/>
              <a:gd name="T12" fmla="*/ 0 60000 65536"/>
              <a:gd name="T13" fmla="*/ 0 60000 65536"/>
              <a:gd name="T14" fmla="*/ 0 60000 65536"/>
              <a:gd name="T15" fmla="*/ 0 w 37"/>
              <a:gd name="T16" fmla="*/ 0 h 453"/>
              <a:gd name="T17" fmla="*/ 37 w 37"/>
              <a:gd name="T18" fmla="*/ 453 h 453"/>
            </a:gdLst>
            <a:ahLst/>
            <a:cxnLst>
              <a:cxn ang="T10">
                <a:pos x="T0" y="T1"/>
              </a:cxn>
              <a:cxn ang="T11">
                <a:pos x="T2" y="T3"/>
              </a:cxn>
              <a:cxn ang="T12">
                <a:pos x="T4" y="T5"/>
              </a:cxn>
              <a:cxn ang="T13">
                <a:pos x="T6" y="T7"/>
              </a:cxn>
              <a:cxn ang="T14">
                <a:pos x="T8" y="T9"/>
              </a:cxn>
            </a:cxnLst>
            <a:rect l="T15" t="T16" r="T17" b="T18"/>
            <a:pathLst>
              <a:path w="37" h="453">
                <a:moveTo>
                  <a:pt x="37" y="0"/>
                </a:moveTo>
                <a:lnTo>
                  <a:pt x="37" y="355"/>
                </a:lnTo>
                <a:lnTo>
                  <a:pt x="0" y="453"/>
                </a:lnTo>
                <a:lnTo>
                  <a:pt x="0" y="99"/>
                </a:lnTo>
                <a:lnTo>
                  <a:pt x="37"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45" name="Freeform 128"/>
          <p:cNvSpPr>
            <a:spLocks/>
          </p:cNvSpPr>
          <p:nvPr/>
        </p:nvSpPr>
        <p:spPr bwMode="auto">
          <a:xfrm>
            <a:off x="2911475" y="1500188"/>
            <a:ext cx="60325" cy="887412"/>
          </a:xfrm>
          <a:custGeom>
            <a:avLst/>
            <a:gdLst>
              <a:gd name="T0" fmla="*/ 38 w 38"/>
              <a:gd name="T1" fmla="*/ 203 h 559"/>
              <a:gd name="T2" fmla="*/ 38 w 38"/>
              <a:gd name="T3" fmla="*/ 559 h 559"/>
              <a:gd name="T4" fmla="*/ 0 w 38"/>
              <a:gd name="T5" fmla="*/ 355 h 559"/>
              <a:gd name="T6" fmla="*/ 0 w 38"/>
              <a:gd name="T7" fmla="*/ 0 h 559"/>
              <a:gd name="T8" fmla="*/ 38 w 38"/>
              <a:gd name="T9" fmla="*/ 203 h 559"/>
              <a:gd name="T10" fmla="*/ 0 60000 65536"/>
              <a:gd name="T11" fmla="*/ 0 60000 65536"/>
              <a:gd name="T12" fmla="*/ 0 60000 65536"/>
              <a:gd name="T13" fmla="*/ 0 60000 65536"/>
              <a:gd name="T14" fmla="*/ 0 60000 65536"/>
              <a:gd name="T15" fmla="*/ 0 w 38"/>
              <a:gd name="T16" fmla="*/ 0 h 559"/>
              <a:gd name="T17" fmla="*/ 38 w 38"/>
              <a:gd name="T18" fmla="*/ 559 h 559"/>
            </a:gdLst>
            <a:ahLst/>
            <a:cxnLst>
              <a:cxn ang="T10">
                <a:pos x="T0" y="T1"/>
              </a:cxn>
              <a:cxn ang="T11">
                <a:pos x="T2" y="T3"/>
              </a:cxn>
              <a:cxn ang="T12">
                <a:pos x="T4" y="T5"/>
              </a:cxn>
              <a:cxn ang="T13">
                <a:pos x="T6" y="T7"/>
              </a:cxn>
              <a:cxn ang="T14">
                <a:pos x="T8" y="T9"/>
              </a:cxn>
            </a:cxnLst>
            <a:rect l="T15" t="T16" r="T17" b="T18"/>
            <a:pathLst>
              <a:path w="38" h="559">
                <a:moveTo>
                  <a:pt x="38" y="203"/>
                </a:moveTo>
                <a:lnTo>
                  <a:pt x="38" y="559"/>
                </a:lnTo>
                <a:lnTo>
                  <a:pt x="0" y="355"/>
                </a:lnTo>
                <a:lnTo>
                  <a:pt x="0" y="0"/>
                </a:lnTo>
                <a:lnTo>
                  <a:pt x="38" y="203"/>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46" name="Freeform 129"/>
          <p:cNvSpPr>
            <a:spLocks/>
          </p:cNvSpPr>
          <p:nvPr/>
        </p:nvSpPr>
        <p:spPr bwMode="auto">
          <a:xfrm>
            <a:off x="2971800" y="1822450"/>
            <a:ext cx="61913" cy="676275"/>
          </a:xfrm>
          <a:custGeom>
            <a:avLst/>
            <a:gdLst>
              <a:gd name="T0" fmla="*/ 39 w 39"/>
              <a:gd name="T1" fmla="*/ 69 h 426"/>
              <a:gd name="T2" fmla="*/ 39 w 39"/>
              <a:gd name="T3" fmla="*/ 426 h 426"/>
              <a:gd name="T4" fmla="*/ 0 w 39"/>
              <a:gd name="T5" fmla="*/ 356 h 426"/>
              <a:gd name="T6" fmla="*/ 0 w 39"/>
              <a:gd name="T7" fmla="*/ 0 h 426"/>
              <a:gd name="T8" fmla="*/ 39 w 39"/>
              <a:gd name="T9" fmla="*/ 69 h 426"/>
              <a:gd name="T10" fmla="*/ 0 60000 65536"/>
              <a:gd name="T11" fmla="*/ 0 60000 65536"/>
              <a:gd name="T12" fmla="*/ 0 60000 65536"/>
              <a:gd name="T13" fmla="*/ 0 60000 65536"/>
              <a:gd name="T14" fmla="*/ 0 60000 65536"/>
              <a:gd name="T15" fmla="*/ 0 w 39"/>
              <a:gd name="T16" fmla="*/ 0 h 426"/>
              <a:gd name="T17" fmla="*/ 39 w 39"/>
              <a:gd name="T18" fmla="*/ 426 h 426"/>
            </a:gdLst>
            <a:ahLst/>
            <a:cxnLst>
              <a:cxn ang="T10">
                <a:pos x="T0" y="T1"/>
              </a:cxn>
              <a:cxn ang="T11">
                <a:pos x="T2" y="T3"/>
              </a:cxn>
              <a:cxn ang="T12">
                <a:pos x="T4" y="T5"/>
              </a:cxn>
              <a:cxn ang="T13">
                <a:pos x="T6" y="T7"/>
              </a:cxn>
              <a:cxn ang="T14">
                <a:pos x="T8" y="T9"/>
              </a:cxn>
            </a:cxnLst>
            <a:rect l="T15" t="T16" r="T17" b="T18"/>
            <a:pathLst>
              <a:path w="39" h="426">
                <a:moveTo>
                  <a:pt x="39" y="69"/>
                </a:moveTo>
                <a:lnTo>
                  <a:pt x="39" y="426"/>
                </a:lnTo>
                <a:lnTo>
                  <a:pt x="0" y="356"/>
                </a:lnTo>
                <a:lnTo>
                  <a:pt x="0" y="0"/>
                </a:lnTo>
                <a:lnTo>
                  <a:pt x="39" y="69"/>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47" name="Freeform 130"/>
          <p:cNvSpPr>
            <a:spLocks/>
          </p:cNvSpPr>
          <p:nvPr/>
        </p:nvSpPr>
        <p:spPr bwMode="auto">
          <a:xfrm>
            <a:off x="3033713" y="1271588"/>
            <a:ext cx="60325" cy="1227137"/>
          </a:xfrm>
          <a:custGeom>
            <a:avLst/>
            <a:gdLst>
              <a:gd name="T0" fmla="*/ 38 w 38"/>
              <a:gd name="T1" fmla="*/ 0 h 773"/>
              <a:gd name="T2" fmla="*/ 38 w 38"/>
              <a:gd name="T3" fmla="*/ 359 h 773"/>
              <a:gd name="T4" fmla="*/ 0 w 38"/>
              <a:gd name="T5" fmla="*/ 773 h 773"/>
              <a:gd name="T6" fmla="*/ 0 w 38"/>
              <a:gd name="T7" fmla="*/ 416 h 773"/>
              <a:gd name="T8" fmla="*/ 38 w 38"/>
              <a:gd name="T9" fmla="*/ 0 h 773"/>
              <a:gd name="T10" fmla="*/ 0 60000 65536"/>
              <a:gd name="T11" fmla="*/ 0 60000 65536"/>
              <a:gd name="T12" fmla="*/ 0 60000 65536"/>
              <a:gd name="T13" fmla="*/ 0 60000 65536"/>
              <a:gd name="T14" fmla="*/ 0 60000 65536"/>
              <a:gd name="T15" fmla="*/ 0 w 38"/>
              <a:gd name="T16" fmla="*/ 0 h 773"/>
              <a:gd name="T17" fmla="*/ 38 w 38"/>
              <a:gd name="T18" fmla="*/ 773 h 773"/>
            </a:gdLst>
            <a:ahLst/>
            <a:cxnLst>
              <a:cxn ang="T10">
                <a:pos x="T0" y="T1"/>
              </a:cxn>
              <a:cxn ang="T11">
                <a:pos x="T2" y="T3"/>
              </a:cxn>
              <a:cxn ang="T12">
                <a:pos x="T4" y="T5"/>
              </a:cxn>
              <a:cxn ang="T13">
                <a:pos x="T6" y="T7"/>
              </a:cxn>
              <a:cxn ang="T14">
                <a:pos x="T8" y="T9"/>
              </a:cxn>
            </a:cxnLst>
            <a:rect l="T15" t="T16" r="T17" b="T18"/>
            <a:pathLst>
              <a:path w="38" h="773">
                <a:moveTo>
                  <a:pt x="38" y="0"/>
                </a:moveTo>
                <a:lnTo>
                  <a:pt x="38" y="359"/>
                </a:lnTo>
                <a:lnTo>
                  <a:pt x="0" y="773"/>
                </a:lnTo>
                <a:lnTo>
                  <a:pt x="0" y="416"/>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48" name="Freeform 131"/>
          <p:cNvSpPr>
            <a:spLocks/>
          </p:cNvSpPr>
          <p:nvPr/>
        </p:nvSpPr>
        <p:spPr bwMode="auto">
          <a:xfrm>
            <a:off x="3094038" y="1271588"/>
            <a:ext cx="60325" cy="1039812"/>
          </a:xfrm>
          <a:custGeom>
            <a:avLst/>
            <a:gdLst>
              <a:gd name="T0" fmla="*/ 38 w 38"/>
              <a:gd name="T1" fmla="*/ 296 h 655"/>
              <a:gd name="T2" fmla="*/ 38 w 38"/>
              <a:gd name="T3" fmla="*/ 655 h 655"/>
              <a:gd name="T4" fmla="*/ 0 w 38"/>
              <a:gd name="T5" fmla="*/ 359 h 655"/>
              <a:gd name="T6" fmla="*/ 0 w 38"/>
              <a:gd name="T7" fmla="*/ 0 h 655"/>
              <a:gd name="T8" fmla="*/ 38 w 38"/>
              <a:gd name="T9" fmla="*/ 296 h 655"/>
              <a:gd name="T10" fmla="*/ 0 60000 65536"/>
              <a:gd name="T11" fmla="*/ 0 60000 65536"/>
              <a:gd name="T12" fmla="*/ 0 60000 65536"/>
              <a:gd name="T13" fmla="*/ 0 60000 65536"/>
              <a:gd name="T14" fmla="*/ 0 60000 65536"/>
              <a:gd name="T15" fmla="*/ 0 w 38"/>
              <a:gd name="T16" fmla="*/ 0 h 655"/>
              <a:gd name="T17" fmla="*/ 38 w 38"/>
              <a:gd name="T18" fmla="*/ 655 h 655"/>
            </a:gdLst>
            <a:ahLst/>
            <a:cxnLst>
              <a:cxn ang="T10">
                <a:pos x="T0" y="T1"/>
              </a:cxn>
              <a:cxn ang="T11">
                <a:pos x="T2" y="T3"/>
              </a:cxn>
              <a:cxn ang="T12">
                <a:pos x="T4" y="T5"/>
              </a:cxn>
              <a:cxn ang="T13">
                <a:pos x="T6" y="T7"/>
              </a:cxn>
              <a:cxn ang="T14">
                <a:pos x="T8" y="T9"/>
              </a:cxn>
            </a:cxnLst>
            <a:rect l="T15" t="T16" r="T17" b="T18"/>
            <a:pathLst>
              <a:path w="38" h="655">
                <a:moveTo>
                  <a:pt x="38" y="296"/>
                </a:moveTo>
                <a:lnTo>
                  <a:pt x="38" y="655"/>
                </a:lnTo>
                <a:lnTo>
                  <a:pt x="0" y="359"/>
                </a:lnTo>
                <a:lnTo>
                  <a:pt x="0" y="0"/>
                </a:lnTo>
                <a:lnTo>
                  <a:pt x="38" y="296"/>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49" name="Freeform 132"/>
          <p:cNvSpPr>
            <a:spLocks/>
          </p:cNvSpPr>
          <p:nvPr/>
        </p:nvSpPr>
        <p:spPr bwMode="auto">
          <a:xfrm>
            <a:off x="3154363" y="1741488"/>
            <a:ext cx="58737" cy="862012"/>
          </a:xfrm>
          <a:custGeom>
            <a:avLst/>
            <a:gdLst>
              <a:gd name="T0" fmla="*/ 37 w 37"/>
              <a:gd name="T1" fmla="*/ 183 h 543"/>
              <a:gd name="T2" fmla="*/ 37 w 37"/>
              <a:gd name="T3" fmla="*/ 543 h 543"/>
              <a:gd name="T4" fmla="*/ 0 w 37"/>
              <a:gd name="T5" fmla="*/ 359 h 543"/>
              <a:gd name="T6" fmla="*/ 0 w 37"/>
              <a:gd name="T7" fmla="*/ 0 h 543"/>
              <a:gd name="T8" fmla="*/ 37 w 37"/>
              <a:gd name="T9" fmla="*/ 183 h 543"/>
              <a:gd name="T10" fmla="*/ 0 60000 65536"/>
              <a:gd name="T11" fmla="*/ 0 60000 65536"/>
              <a:gd name="T12" fmla="*/ 0 60000 65536"/>
              <a:gd name="T13" fmla="*/ 0 60000 65536"/>
              <a:gd name="T14" fmla="*/ 0 60000 65536"/>
              <a:gd name="T15" fmla="*/ 0 w 37"/>
              <a:gd name="T16" fmla="*/ 0 h 543"/>
              <a:gd name="T17" fmla="*/ 37 w 37"/>
              <a:gd name="T18" fmla="*/ 543 h 543"/>
            </a:gdLst>
            <a:ahLst/>
            <a:cxnLst>
              <a:cxn ang="T10">
                <a:pos x="T0" y="T1"/>
              </a:cxn>
              <a:cxn ang="T11">
                <a:pos x="T2" y="T3"/>
              </a:cxn>
              <a:cxn ang="T12">
                <a:pos x="T4" y="T5"/>
              </a:cxn>
              <a:cxn ang="T13">
                <a:pos x="T6" y="T7"/>
              </a:cxn>
              <a:cxn ang="T14">
                <a:pos x="T8" y="T9"/>
              </a:cxn>
            </a:cxnLst>
            <a:rect l="T15" t="T16" r="T17" b="T18"/>
            <a:pathLst>
              <a:path w="37" h="543">
                <a:moveTo>
                  <a:pt x="37" y="183"/>
                </a:moveTo>
                <a:lnTo>
                  <a:pt x="37" y="543"/>
                </a:lnTo>
                <a:lnTo>
                  <a:pt x="0" y="359"/>
                </a:lnTo>
                <a:lnTo>
                  <a:pt x="0" y="0"/>
                </a:lnTo>
                <a:lnTo>
                  <a:pt x="37" y="183"/>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50" name="Freeform 133"/>
          <p:cNvSpPr>
            <a:spLocks/>
          </p:cNvSpPr>
          <p:nvPr/>
        </p:nvSpPr>
        <p:spPr bwMode="auto">
          <a:xfrm>
            <a:off x="3213100" y="1782763"/>
            <a:ext cx="60325" cy="820737"/>
          </a:xfrm>
          <a:custGeom>
            <a:avLst/>
            <a:gdLst>
              <a:gd name="T0" fmla="*/ 38 w 38"/>
              <a:gd name="T1" fmla="*/ 0 h 517"/>
              <a:gd name="T2" fmla="*/ 38 w 38"/>
              <a:gd name="T3" fmla="*/ 360 h 517"/>
              <a:gd name="T4" fmla="*/ 0 w 38"/>
              <a:gd name="T5" fmla="*/ 517 h 517"/>
              <a:gd name="T6" fmla="*/ 0 w 38"/>
              <a:gd name="T7" fmla="*/ 157 h 517"/>
              <a:gd name="T8" fmla="*/ 38 w 38"/>
              <a:gd name="T9" fmla="*/ 0 h 517"/>
              <a:gd name="T10" fmla="*/ 0 60000 65536"/>
              <a:gd name="T11" fmla="*/ 0 60000 65536"/>
              <a:gd name="T12" fmla="*/ 0 60000 65536"/>
              <a:gd name="T13" fmla="*/ 0 60000 65536"/>
              <a:gd name="T14" fmla="*/ 0 60000 65536"/>
              <a:gd name="T15" fmla="*/ 0 w 38"/>
              <a:gd name="T16" fmla="*/ 0 h 517"/>
              <a:gd name="T17" fmla="*/ 38 w 38"/>
              <a:gd name="T18" fmla="*/ 517 h 517"/>
            </a:gdLst>
            <a:ahLst/>
            <a:cxnLst>
              <a:cxn ang="T10">
                <a:pos x="T0" y="T1"/>
              </a:cxn>
              <a:cxn ang="T11">
                <a:pos x="T2" y="T3"/>
              </a:cxn>
              <a:cxn ang="T12">
                <a:pos x="T4" y="T5"/>
              </a:cxn>
              <a:cxn ang="T13">
                <a:pos x="T6" y="T7"/>
              </a:cxn>
              <a:cxn ang="T14">
                <a:pos x="T8" y="T9"/>
              </a:cxn>
            </a:cxnLst>
            <a:rect l="T15" t="T16" r="T17" b="T18"/>
            <a:pathLst>
              <a:path w="38" h="517">
                <a:moveTo>
                  <a:pt x="38" y="0"/>
                </a:moveTo>
                <a:lnTo>
                  <a:pt x="38" y="360"/>
                </a:lnTo>
                <a:lnTo>
                  <a:pt x="0" y="517"/>
                </a:lnTo>
                <a:lnTo>
                  <a:pt x="0" y="157"/>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51" name="Freeform 134"/>
          <p:cNvSpPr>
            <a:spLocks/>
          </p:cNvSpPr>
          <p:nvPr/>
        </p:nvSpPr>
        <p:spPr bwMode="auto">
          <a:xfrm>
            <a:off x="3273425" y="1782763"/>
            <a:ext cx="58738" cy="766762"/>
          </a:xfrm>
          <a:custGeom>
            <a:avLst/>
            <a:gdLst>
              <a:gd name="T0" fmla="*/ 37 w 37"/>
              <a:gd name="T1" fmla="*/ 121 h 483"/>
              <a:gd name="T2" fmla="*/ 37 w 37"/>
              <a:gd name="T3" fmla="*/ 483 h 483"/>
              <a:gd name="T4" fmla="*/ 0 w 37"/>
              <a:gd name="T5" fmla="*/ 360 h 483"/>
              <a:gd name="T6" fmla="*/ 0 w 37"/>
              <a:gd name="T7" fmla="*/ 0 h 483"/>
              <a:gd name="T8" fmla="*/ 37 w 37"/>
              <a:gd name="T9" fmla="*/ 121 h 483"/>
              <a:gd name="T10" fmla="*/ 0 60000 65536"/>
              <a:gd name="T11" fmla="*/ 0 60000 65536"/>
              <a:gd name="T12" fmla="*/ 0 60000 65536"/>
              <a:gd name="T13" fmla="*/ 0 60000 65536"/>
              <a:gd name="T14" fmla="*/ 0 60000 65536"/>
              <a:gd name="T15" fmla="*/ 0 w 37"/>
              <a:gd name="T16" fmla="*/ 0 h 483"/>
              <a:gd name="T17" fmla="*/ 37 w 37"/>
              <a:gd name="T18" fmla="*/ 483 h 483"/>
            </a:gdLst>
            <a:ahLst/>
            <a:cxnLst>
              <a:cxn ang="T10">
                <a:pos x="T0" y="T1"/>
              </a:cxn>
              <a:cxn ang="T11">
                <a:pos x="T2" y="T3"/>
              </a:cxn>
              <a:cxn ang="T12">
                <a:pos x="T4" y="T5"/>
              </a:cxn>
              <a:cxn ang="T13">
                <a:pos x="T6" y="T7"/>
              </a:cxn>
              <a:cxn ang="T14">
                <a:pos x="T8" y="T9"/>
              </a:cxn>
            </a:cxnLst>
            <a:rect l="T15" t="T16" r="T17" b="T18"/>
            <a:pathLst>
              <a:path w="37" h="483">
                <a:moveTo>
                  <a:pt x="37" y="121"/>
                </a:moveTo>
                <a:lnTo>
                  <a:pt x="37" y="483"/>
                </a:lnTo>
                <a:lnTo>
                  <a:pt x="0" y="360"/>
                </a:lnTo>
                <a:lnTo>
                  <a:pt x="0" y="0"/>
                </a:lnTo>
                <a:lnTo>
                  <a:pt x="37" y="121"/>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52" name="Freeform 135"/>
          <p:cNvSpPr>
            <a:spLocks/>
          </p:cNvSpPr>
          <p:nvPr/>
        </p:nvSpPr>
        <p:spPr bwMode="auto">
          <a:xfrm>
            <a:off x="3332163" y="1235075"/>
            <a:ext cx="63500" cy="1314450"/>
          </a:xfrm>
          <a:custGeom>
            <a:avLst/>
            <a:gdLst>
              <a:gd name="T0" fmla="*/ 40 w 40"/>
              <a:gd name="T1" fmla="*/ 0 h 828"/>
              <a:gd name="T2" fmla="*/ 40 w 40"/>
              <a:gd name="T3" fmla="*/ 363 h 828"/>
              <a:gd name="T4" fmla="*/ 0 w 40"/>
              <a:gd name="T5" fmla="*/ 828 h 828"/>
              <a:gd name="T6" fmla="*/ 0 w 40"/>
              <a:gd name="T7" fmla="*/ 466 h 828"/>
              <a:gd name="T8" fmla="*/ 40 w 40"/>
              <a:gd name="T9" fmla="*/ 0 h 828"/>
              <a:gd name="T10" fmla="*/ 0 60000 65536"/>
              <a:gd name="T11" fmla="*/ 0 60000 65536"/>
              <a:gd name="T12" fmla="*/ 0 60000 65536"/>
              <a:gd name="T13" fmla="*/ 0 60000 65536"/>
              <a:gd name="T14" fmla="*/ 0 60000 65536"/>
              <a:gd name="T15" fmla="*/ 0 w 40"/>
              <a:gd name="T16" fmla="*/ 0 h 828"/>
              <a:gd name="T17" fmla="*/ 40 w 40"/>
              <a:gd name="T18" fmla="*/ 828 h 828"/>
            </a:gdLst>
            <a:ahLst/>
            <a:cxnLst>
              <a:cxn ang="T10">
                <a:pos x="T0" y="T1"/>
              </a:cxn>
              <a:cxn ang="T11">
                <a:pos x="T2" y="T3"/>
              </a:cxn>
              <a:cxn ang="T12">
                <a:pos x="T4" y="T5"/>
              </a:cxn>
              <a:cxn ang="T13">
                <a:pos x="T6" y="T7"/>
              </a:cxn>
              <a:cxn ang="T14">
                <a:pos x="T8" y="T9"/>
              </a:cxn>
            </a:cxnLst>
            <a:rect l="T15" t="T16" r="T17" b="T18"/>
            <a:pathLst>
              <a:path w="40" h="828">
                <a:moveTo>
                  <a:pt x="40" y="0"/>
                </a:moveTo>
                <a:lnTo>
                  <a:pt x="40" y="363"/>
                </a:lnTo>
                <a:lnTo>
                  <a:pt x="0" y="828"/>
                </a:lnTo>
                <a:lnTo>
                  <a:pt x="0" y="466"/>
                </a:lnTo>
                <a:lnTo>
                  <a:pt x="40"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53" name="Freeform 136"/>
          <p:cNvSpPr>
            <a:spLocks/>
          </p:cNvSpPr>
          <p:nvPr/>
        </p:nvSpPr>
        <p:spPr bwMode="auto">
          <a:xfrm>
            <a:off x="3395663" y="1235075"/>
            <a:ext cx="58737" cy="1087438"/>
          </a:xfrm>
          <a:custGeom>
            <a:avLst/>
            <a:gdLst>
              <a:gd name="T0" fmla="*/ 37 w 37"/>
              <a:gd name="T1" fmla="*/ 321 h 685"/>
              <a:gd name="T2" fmla="*/ 37 w 37"/>
              <a:gd name="T3" fmla="*/ 685 h 685"/>
              <a:gd name="T4" fmla="*/ 0 w 37"/>
              <a:gd name="T5" fmla="*/ 363 h 685"/>
              <a:gd name="T6" fmla="*/ 0 w 37"/>
              <a:gd name="T7" fmla="*/ 0 h 685"/>
              <a:gd name="T8" fmla="*/ 37 w 37"/>
              <a:gd name="T9" fmla="*/ 321 h 685"/>
              <a:gd name="T10" fmla="*/ 0 60000 65536"/>
              <a:gd name="T11" fmla="*/ 0 60000 65536"/>
              <a:gd name="T12" fmla="*/ 0 60000 65536"/>
              <a:gd name="T13" fmla="*/ 0 60000 65536"/>
              <a:gd name="T14" fmla="*/ 0 60000 65536"/>
              <a:gd name="T15" fmla="*/ 0 w 37"/>
              <a:gd name="T16" fmla="*/ 0 h 685"/>
              <a:gd name="T17" fmla="*/ 37 w 37"/>
              <a:gd name="T18" fmla="*/ 685 h 685"/>
            </a:gdLst>
            <a:ahLst/>
            <a:cxnLst>
              <a:cxn ang="T10">
                <a:pos x="T0" y="T1"/>
              </a:cxn>
              <a:cxn ang="T11">
                <a:pos x="T2" y="T3"/>
              </a:cxn>
              <a:cxn ang="T12">
                <a:pos x="T4" y="T5"/>
              </a:cxn>
              <a:cxn ang="T13">
                <a:pos x="T6" y="T7"/>
              </a:cxn>
              <a:cxn ang="T14">
                <a:pos x="T8" y="T9"/>
              </a:cxn>
            </a:cxnLst>
            <a:rect l="T15" t="T16" r="T17" b="T18"/>
            <a:pathLst>
              <a:path w="37" h="685">
                <a:moveTo>
                  <a:pt x="37" y="321"/>
                </a:moveTo>
                <a:lnTo>
                  <a:pt x="37" y="685"/>
                </a:lnTo>
                <a:lnTo>
                  <a:pt x="0" y="363"/>
                </a:lnTo>
                <a:lnTo>
                  <a:pt x="0" y="0"/>
                </a:lnTo>
                <a:lnTo>
                  <a:pt x="37" y="321"/>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54" name="Freeform 137"/>
          <p:cNvSpPr>
            <a:spLocks/>
          </p:cNvSpPr>
          <p:nvPr/>
        </p:nvSpPr>
        <p:spPr bwMode="auto">
          <a:xfrm>
            <a:off x="3454400" y="1625600"/>
            <a:ext cx="60325" cy="696913"/>
          </a:xfrm>
          <a:custGeom>
            <a:avLst/>
            <a:gdLst>
              <a:gd name="T0" fmla="*/ 38 w 38"/>
              <a:gd name="T1" fmla="*/ 0 h 439"/>
              <a:gd name="T2" fmla="*/ 38 w 38"/>
              <a:gd name="T3" fmla="*/ 365 h 439"/>
              <a:gd name="T4" fmla="*/ 0 w 38"/>
              <a:gd name="T5" fmla="*/ 439 h 439"/>
              <a:gd name="T6" fmla="*/ 0 w 38"/>
              <a:gd name="T7" fmla="*/ 75 h 439"/>
              <a:gd name="T8" fmla="*/ 38 w 38"/>
              <a:gd name="T9" fmla="*/ 0 h 439"/>
              <a:gd name="T10" fmla="*/ 0 60000 65536"/>
              <a:gd name="T11" fmla="*/ 0 60000 65536"/>
              <a:gd name="T12" fmla="*/ 0 60000 65536"/>
              <a:gd name="T13" fmla="*/ 0 60000 65536"/>
              <a:gd name="T14" fmla="*/ 0 60000 65536"/>
              <a:gd name="T15" fmla="*/ 0 w 38"/>
              <a:gd name="T16" fmla="*/ 0 h 439"/>
              <a:gd name="T17" fmla="*/ 38 w 38"/>
              <a:gd name="T18" fmla="*/ 439 h 439"/>
            </a:gdLst>
            <a:ahLst/>
            <a:cxnLst>
              <a:cxn ang="T10">
                <a:pos x="T0" y="T1"/>
              </a:cxn>
              <a:cxn ang="T11">
                <a:pos x="T2" y="T3"/>
              </a:cxn>
              <a:cxn ang="T12">
                <a:pos x="T4" y="T5"/>
              </a:cxn>
              <a:cxn ang="T13">
                <a:pos x="T6" y="T7"/>
              </a:cxn>
              <a:cxn ang="T14">
                <a:pos x="T8" y="T9"/>
              </a:cxn>
            </a:cxnLst>
            <a:rect l="T15" t="T16" r="T17" b="T18"/>
            <a:pathLst>
              <a:path w="38" h="439">
                <a:moveTo>
                  <a:pt x="38" y="0"/>
                </a:moveTo>
                <a:lnTo>
                  <a:pt x="38" y="365"/>
                </a:lnTo>
                <a:lnTo>
                  <a:pt x="0" y="439"/>
                </a:lnTo>
                <a:lnTo>
                  <a:pt x="0" y="75"/>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55" name="Freeform 138"/>
          <p:cNvSpPr>
            <a:spLocks/>
          </p:cNvSpPr>
          <p:nvPr/>
        </p:nvSpPr>
        <p:spPr bwMode="auto">
          <a:xfrm>
            <a:off x="3514725" y="1538288"/>
            <a:ext cx="60325" cy="666750"/>
          </a:xfrm>
          <a:custGeom>
            <a:avLst/>
            <a:gdLst>
              <a:gd name="T0" fmla="*/ 38 w 38"/>
              <a:gd name="T1" fmla="*/ 0 h 420"/>
              <a:gd name="T2" fmla="*/ 38 w 38"/>
              <a:gd name="T3" fmla="*/ 366 h 420"/>
              <a:gd name="T4" fmla="*/ 0 w 38"/>
              <a:gd name="T5" fmla="*/ 420 h 420"/>
              <a:gd name="T6" fmla="*/ 0 w 38"/>
              <a:gd name="T7" fmla="*/ 55 h 420"/>
              <a:gd name="T8" fmla="*/ 38 w 38"/>
              <a:gd name="T9" fmla="*/ 0 h 420"/>
              <a:gd name="T10" fmla="*/ 0 60000 65536"/>
              <a:gd name="T11" fmla="*/ 0 60000 65536"/>
              <a:gd name="T12" fmla="*/ 0 60000 65536"/>
              <a:gd name="T13" fmla="*/ 0 60000 65536"/>
              <a:gd name="T14" fmla="*/ 0 60000 65536"/>
              <a:gd name="T15" fmla="*/ 0 w 38"/>
              <a:gd name="T16" fmla="*/ 0 h 420"/>
              <a:gd name="T17" fmla="*/ 38 w 38"/>
              <a:gd name="T18" fmla="*/ 420 h 420"/>
            </a:gdLst>
            <a:ahLst/>
            <a:cxnLst>
              <a:cxn ang="T10">
                <a:pos x="T0" y="T1"/>
              </a:cxn>
              <a:cxn ang="T11">
                <a:pos x="T2" y="T3"/>
              </a:cxn>
              <a:cxn ang="T12">
                <a:pos x="T4" y="T5"/>
              </a:cxn>
              <a:cxn ang="T13">
                <a:pos x="T6" y="T7"/>
              </a:cxn>
              <a:cxn ang="T14">
                <a:pos x="T8" y="T9"/>
              </a:cxn>
            </a:cxnLst>
            <a:rect l="T15" t="T16" r="T17" b="T18"/>
            <a:pathLst>
              <a:path w="38" h="420">
                <a:moveTo>
                  <a:pt x="38" y="0"/>
                </a:moveTo>
                <a:lnTo>
                  <a:pt x="38" y="366"/>
                </a:lnTo>
                <a:lnTo>
                  <a:pt x="0" y="420"/>
                </a:lnTo>
                <a:lnTo>
                  <a:pt x="0" y="55"/>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56" name="Freeform 139"/>
          <p:cNvSpPr>
            <a:spLocks/>
          </p:cNvSpPr>
          <p:nvPr/>
        </p:nvSpPr>
        <p:spPr bwMode="auto">
          <a:xfrm>
            <a:off x="3575050" y="1538288"/>
            <a:ext cx="58738" cy="965200"/>
          </a:xfrm>
          <a:custGeom>
            <a:avLst/>
            <a:gdLst>
              <a:gd name="T0" fmla="*/ 37 w 37"/>
              <a:gd name="T1" fmla="*/ 244 h 608"/>
              <a:gd name="T2" fmla="*/ 37 w 37"/>
              <a:gd name="T3" fmla="*/ 608 h 608"/>
              <a:gd name="T4" fmla="*/ 0 w 37"/>
              <a:gd name="T5" fmla="*/ 366 h 608"/>
              <a:gd name="T6" fmla="*/ 0 w 37"/>
              <a:gd name="T7" fmla="*/ 0 h 608"/>
              <a:gd name="T8" fmla="*/ 37 w 37"/>
              <a:gd name="T9" fmla="*/ 244 h 608"/>
              <a:gd name="T10" fmla="*/ 0 60000 65536"/>
              <a:gd name="T11" fmla="*/ 0 60000 65536"/>
              <a:gd name="T12" fmla="*/ 0 60000 65536"/>
              <a:gd name="T13" fmla="*/ 0 60000 65536"/>
              <a:gd name="T14" fmla="*/ 0 60000 65536"/>
              <a:gd name="T15" fmla="*/ 0 w 37"/>
              <a:gd name="T16" fmla="*/ 0 h 608"/>
              <a:gd name="T17" fmla="*/ 37 w 37"/>
              <a:gd name="T18" fmla="*/ 608 h 608"/>
            </a:gdLst>
            <a:ahLst/>
            <a:cxnLst>
              <a:cxn ang="T10">
                <a:pos x="T0" y="T1"/>
              </a:cxn>
              <a:cxn ang="T11">
                <a:pos x="T2" y="T3"/>
              </a:cxn>
              <a:cxn ang="T12">
                <a:pos x="T4" y="T5"/>
              </a:cxn>
              <a:cxn ang="T13">
                <a:pos x="T6" y="T7"/>
              </a:cxn>
              <a:cxn ang="T14">
                <a:pos x="T8" y="T9"/>
              </a:cxn>
            </a:cxnLst>
            <a:rect l="T15" t="T16" r="T17" b="T18"/>
            <a:pathLst>
              <a:path w="37" h="608">
                <a:moveTo>
                  <a:pt x="37" y="244"/>
                </a:moveTo>
                <a:lnTo>
                  <a:pt x="37" y="608"/>
                </a:lnTo>
                <a:lnTo>
                  <a:pt x="0" y="366"/>
                </a:lnTo>
                <a:lnTo>
                  <a:pt x="0" y="0"/>
                </a:lnTo>
                <a:lnTo>
                  <a:pt x="37" y="244"/>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57" name="Freeform 140"/>
          <p:cNvSpPr>
            <a:spLocks/>
          </p:cNvSpPr>
          <p:nvPr/>
        </p:nvSpPr>
        <p:spPr bwMode="auto">
          <a:xfrm>
            <a:off x="3633788" y="1895475"/>
            <a:ext cx="60325" cy="608013"/>
          </a:xfrm>
          <a:custGeom>
            <a:avLst/>
            <a:gdLst>
              <a:gd name="T0" fmla="*/ 38 w 38"/>
              <a:gd name="T1" fmla="*/ 0 h 383"/>
              <a:gd name="T2" fmla="*/ 38 w 38"/>
              <a:gd name="T3" fmla="*/ 364 h 383"/>
              <a:gd name="T4" fmla="*/ 0 w 38"/>
              <a:gd name="T5" fmla="*/ 383 h 383"/>
              <a:gd name="T6" fmla="*/ 0 w 38"/>
              <a:gd name="T7" fmla="*/ 19 h 383"/>
              <a:gd name="T8" fmla="*/ 38 w 38"/>
              <a:gd name="T9" fmla="*/ 0 h 383"/>
              <a:gd name="T10" fmla="*/ 0 60000 65536"/>
              <a:gd name="T11" fmla="*/ 0 60000 65536"/>
              <a:gd name="T12" fmla="*/ 0 60000 65536"/>
              <a:gd name="T13" fmla="*/ 0 60000 65536"/>
              <a:gd name="T14" fmla="*/ 0 60000 65536"/>
              <a:gd name="T15" fmla="*/ 0 w 38"/>
              <a:gd name="T16" fmla="*/ 0 h 383"/>
              <a:gd name="T17" fmla="*/ 38 w 38"/>
              <a:gd name="T18" fmla="*/ 383 h 383"/>
            </a:gdLst>
            <a:ahLst/>
            <a:cxnLst>
              <a:cxn ang="T10">
                <a:pos x="T0" y="T1"/>
              </a:cxn>
              <a:cxn ang="T11">
                <a:pos x="T2" y="T3"/>
              </a:cxn>
              <a:cxn ang="T12">
                <a:pos x="T4" y="T5"/>
              </a:cxn>
              <a:cxn ang="T13">
                <a:pos x="T6" y="T7"/>
              </a:cxn>
              <a:cxn ang="T14">
                <a:pos x="T8" y="T9"/>
              </a:cxn>
            </a:cxnLst>
            <a:rect l="T15" t="T16" r="T17" b="T18"/>
            <a:pathLst>
              <a:path w="38" h="383">
                <a:moveTo>
                  <a:pt x="38" y="0"/>
                </a:moveTo>
                <a:lnTo>
                  <a:pt x="38" y="364"/>
                </a:lnTo>
                <a:lnTo>
                  <a:pt x="0" y="383"/>
                </a:lnTo>
                <a:lnTo>
                  <a:pt x="0" y="19"/>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58" name="Freeform 141"/>
          <p:cNvSpPr>
            <a:spLocks/>
          </p:cNvSpPr>
          <p:nvPr/>
        </p:nvSpPr>
        <p:spPr bwMode="auto">
          <a:xfrm>
            <a:off x="3694113" y="1343025"/>
            <a:ext cx="61912" cy="1130300"/>
          </a:xfrm>
          <a:custGeom>
            <a:avLst/>
            <a:gdLst>
              <a:gd name="T0" fmla="*/ 39 w 39"/>
              <a:gd name="T1" fmla="*/ 0 h 712"/>
              <a:gd name="T2" fmla="*/ 39 w 39"/>
              <a:gd name="T3" fmla="*/ 364 h 712"/>
              <a:gd name="T4" fmla="*/ 0 w 39"/>
              <a:gd name="T5" fmla="*/ 712 h 712"/>
              <a:gd name="T6" fmla="*/ 0 w 39"/>
              <a:gd name="T7" fmla="*/ 348 h 712"/>
              <a:gd name="T8" fmla="*/ 39 w 39"/>
              <a:gd name="T9" fmla="*/ 0 h 712"/>
              <a:gd name="T10" fmla="*/ 0 60000 65536"/>
              <a:gd name="T11" fmla="*/ 0 60000 65536"/>
              <a:gd name="T12" fmla="*/ 0 60000 65536"/>
              <a:gd name="T13" fmla="*/ 0 60000 65536"/>
              <a:gd name="T14" fmla="*/ 0 60000 65536"/>
              <a:gd name="T15" fmla="*/ 0 w 39"/>
              <a:gd name="T16" fmla="*/ 0 h 712"/>
              <a:gd name="T17" fmla="*/ 39 w 39"/>
              <a:gd name="T18" fmla="*/ 712 h 712"/>
            </a:gdLst>
            <a:ahLst/>
            <a:cxnLst>
              <a:cxn ang="T10">
                <a:pos x="T0" y="T1"/>
              </a:cxn>
              <a:cxn ang="T11">
                <a:pos x="T2" y="T3"/>
              </a:cxn>
              <a:cxn ang="T12">
                <a:pos x="T4" y="T5"/>
              </a:cxn>
              <a:cxn ang="T13">
                <a:pos x="T6" y="T7"/>
              </a:cxn>
              <a:cxn ang="T14">
                <a:pos x="T8" y="T9"/>
              </a:cxn>
            </a:cxnLst>
            <a:rect l="T15" t="T16" r="T17" b="T18"/>
            <a:pathLst>
              <a:path w="39" h="712">
                <a:moveTo>
                  <a:pt x="39" y="0"/>
                </a:moveTo>
                <a:lnTo>
                  <a:pt x="39" y="364"/>
                </a:lnTo>
                <a:lnTo>
                  <a:pt x="0" y="712"/>
                </a:lnTo>
                <a:lnTo>
                  <a:pt x="0" y="348"/>
                </a:lnTo>
                <a:lnTo>
                  <a:pt x="39"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59" name="Freeform 142"/>
          <p:cNvSpPr>
            <a:spLocks/>
          </p:cNvSpPr>
          <p:nvPr/>
        </p:nvSpPr>
        <p:spPr bwMode="auto">
          <a:xfrm>
            <a:off x="3756025" y="1343025"/>
            <a:ext cx="60325" cy="1101725"/>
          </a:xfrm>
          <a:custGeom>
            <a:avLst/>
            <a:gdLst>
              <a:gd name="T0" fmla="*/ 38 w 38"/>
              <a:gd name="T1" fmla="*/ 330 h 694"/>
              <a:gd name="T2" fmla="*/ 38 w 38"/>
              <a:gd name="T3" fmla="*/ 694 h 694"/>
              <a:gd name="T4" fmla="*/ 0 w 38"/>
              <a:gd name="T5" fmla="*/ 364 h 694"/>
              <a:gd name="T6" fmla="*/ 0 w 38"/>
              <a:gd name="T7" fmla="*/ 0 h 694"/>
              <a:gd name="T8" fmla="*/ 38 w 38"/>
              <a:gd name="T9" fmla="*/ 330 h 694"/>
              <a:gd name="T10" fmla="*/ 0 60000 65536"/>
              <a:gd name="T11" fmla="*/ 0 60000 65536"/>
              <a:gd name="T12" fmla="*/ 0 60000 65536"/>
              <a:gd name="T13" fmla="*/ 0 60000 65536"/>
              <a:gd name="T14" fmla="*/ 0 60000 65536"/>
              <a:gd name="T15" fmla="*/ 0 w 38"/>
              <a:gd name="T16" fmla="*/ 0 h 694"/>
              <a:gd name="T17" fmla="*/ 38 w 38"/>
              <a:gd name="T18" fmla="*/ 694 h 694"/>
            </a:gdLst>
            <a:ahLst/>
            <a:cxnLst>
              <a:cxn ang="T10">
                <a:pos x="T0" y="T1"/>
              </a:cxn>
              <a:cxn ang="T11">
                <a:pos x="T2" y="T3"/>
              </a:cxn>
              <a:cxn ang="T12">
                <a:pos x="T4" y="T5"/>
              </a:cxn>
              <a:cxn ang="T13">
                <a:pos x="T6" y="T7"/>
              </a:cxn>
              <a:cxn ang="T14">
                <a:pos x="T8" y="T9"/>
              </a:cxn>
            </a:cxnLst>
            <a:rect l="T15" t="T16" r="T17" b="T18"/>
            <a:pathLst>
              <a:path w="38" h="694">
                <a:moveTo>
                  <a:pt x="38" y="330"/>
                </a:moveTo>
                <a:lnTo>
                  <a:pt x="38" y="694"/>
                </a:lnTo>
                <a:lnTo>
                  <a:pt x="0" y="364"/>
                </a:lnTo>
                <a:lnTo>
                  <a:pt x="0" y="0"/>
                </a:lnTo>
                <a:lnTo>
                  <a:pt x="38" y="33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60" name="Freeform 143"/>
          <p:cNvSpPr>
            <a:spLocks/>
          </p:cNvSpPr>
          <p:nvPr/>
        </p:nvSpPr>
        <p:spPr bwMode="auto">
          <a:xfrm>
            <a:off x="3816350" y="1589088"/>
            <a:ext cx="58738" cy="855662"/>
          </a:xfrm>
          <a:custGeom>
            <a:avLst/>
            <a:gdLst>
              <a:gd name="T0" fmla="*/ 37 w 37"/>
              <a:gd name="T1" fmla="*/ 0 h 539"/>
              <a:gd name="T2" fmla="*/ 37 w 37"/>
              <a:gd name="T3" fmla="*/ 366 h 539"/>
              <a:gd name="T4" fmla="*/ 0 w 37"/>
              <a:gd name="T5" fmla="*/ 539 h 539"/>
              <a:gd name="T6" fmla="*/ 0 w 37"/>
              <a:gd name="T7" fmla="*/ 175 h 539"/>
              <a:gd name="T8" fmla="*/ 37 w 37"/>
              <a:gd name="T9" fmla="*/ 0 h 539"/>
              <a:gd name="T10" fmla="*/ 0 60000 65536"/>
              <a:gd name="T11" fmla="*/ 0 60000 65536"/>
              <a:gd name="T12" fmla="*/ 0 60000 65536"/>
              <a:gd name="T13" fmla="*/ 0 60000 65536"/>
              <a:gd name="T14" fmla="*/ 0 60000 65536"/>
              <a:gd name="T15" fmla="*/ 0 w 37"/>
              <a:gd name="T16" fmla="*/ 0 h 539"/>
              <a:gd name="T17" fmla="*/ 37 w 37"/>
              <a:gd name="T18" fmla="*/ 539 h 539"/>
            </a:gdLst>
            <a:ahLst/>
            <a:cxnLst>
              <a:cxn ang="T10">
                <a:pos x="T0" y="T1"/>
              </a:cxn>
              <a:cxn ang="T11">
                <a:pos x="T2" y="T3"/>
              </a:cxn>
              <a:cxn ang="T12">
                <a:pos x="T4" y="T5"/>
              </a:cxn>
              <a:cxn ang="T13">
                <a:pos x="T6" y="T7"/>
              </a:cxn>
              <a:cxn ang="T14">
                <a:pos x="T8" y="T9"/>
              </a:cxn>
            </a:cxnLst>
            <a:rect l="T15" t="T16" r="T17" b="T18"/>
            <a:pathLst>
              <a:path w="37" h="539">
                <a:moveTo>
                  <a:pt x="37" y="0"/>
                </a:moveTo>
                <a:lnTo>
                  <a:pt x="37" y="366"/>
                </a:lnTo>
                <a:lnTo>
                  <a:pt x="0" y="539"/>
                </a:lnTo>
                <a:lnTo>
                  <a:pt x="0" y="175"/>
                </a:lnTo>
                <a:lnTo>
                  <a:pt x="37"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61" name="Freeform 144"/>
          <p:cNvSpPr>
            <a:spLocks/>
          </p:cNvSpPr>
          <p:nvPr/>
        </p:nvSpPr>
        <p:spPr bwMode="auto">
          <a:xfrm>
            <a:off x="3875088" y="1589088"/>
            <a:ext cx="60325" cy="1096962"/>
          </a:xfrm>
          <a:custGeom>
            <a:avLst/>
            <a:gdLst>
              <a:gd name="T0" fmla="*/ 38 w 38"/>
              <a:gd name="T1" fmla="*/ 323 h 691"/>
              <a:gd name="T2" fmla="*/ 38 w 38"/>
              <a:gd name="T3" fmla="*/ 691 h 691"/>
              <a:gd name="T4" fmla="*/ 0 w 38"/>
              <a:gd name="T5" fmla="*/ 366 h 691"/>
              <a:gd name="T6" fmla="*/ 0 w 38"/>
              <a:gd name="T7" fmla="*/ 0 h 691"/>
              <a:gd name="T8" fmla="*/ 38 w 38"/>
              <a:gd name="T9" fmla="*/ 323 h 691"/>
              <a:gd name="T10" fmla="*/ 0 60000 65536"/>
              <a:gd name="T11" fmla="*/ 0 60000 65536"/>
              <a:gd name="T12" fmla="*/ 0 60000 65536"/>
              <a:gd name="T13" fmla="*/ 0 60000 65536"/>
              <a:gd name="T14" fmla="*/ 0 60000 65536"/>
              <a:gd name="T15" fmla="*/ 0 w 38"/>
              <a:gd name="T16" fmla="*/ 0 h 691"/>
              <a:gd name="T17" fmla="*/ 38 w 38"/>
              <a:gd name="T18" fmla="*/ 691 h 691"/>
            </a:gdLst>
            <a:ahLst/>
            <a:cxnLst>
              <a:cxn ang="T10">
                <a:pos x="T0" y="T1"/>
              </a:cxn>
              <a:cxn ang="T11">
                <a:pos x="T2" y="T3"/>
              </a:cxn>
              <a:cxn ang="T12">
                <a:pos x="T4" y="T5"/>
              </a:cxn>
              <a:cxn ang="T13">
                <a:pos x="T6" y="T7"/>
              </a:cxn>
              <a:cxn ang="T14">
                <a:pos x="T8" y="T9"/>
              </a:cxn>
            </a:cxnLst>
            <a:rect l="T15" t="T16" r="T17" b="T18"/>
            <a:pathLst>
              <a:path w="38" h="691">
                <a:moveTo>
                  <a:pt x="38" y="323"/>
                </a:moveTo>
                <a:lnTo>
                  <a:pt x="38" y="691"/>
                </a:lnTo>
                <a:lnTo>
                  <a:pt x="0" y="366"/>
                </a:lnTo>
                <a:lnTo>
                  <a:pt x="0" y="0"/>
                </a:lnTo>
                <a:lnTo>
                  <a:pt x="38" y="323"/>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62" name="Freeform 145"/>
          <p:cNvSpPr>
            <a:spLocks/>
          </p:cNvSpPr>
          <p:nvPr/>
        </p:nvSpPr>
        <p:spPr bwMode="auto">
          <a:xfrm>
            <a:off x="3935413" y="1079500"/>
            <a:ext cx="60325" cy="1606550"/>
          </a:xfrm>
          <a:custGeom>
            <a:avLst/>
            <a:gdLst>
              <a:gd name="T0" fmla="*/ 38 w 38"/>
              <a:gd name="T1" fmla="*/ 0 h 1012"/>
              <a:gd name="T2" fmla="*/ 38 w 38"/>
              <a:gd name="T3" fmla="*/ 369 h 1012"/>
              <a:gd name="T4" fmla="*/ 0 w 38"/>
              <a:gd name="T5" fmla="*/ 1012 h 1012"/>
              <a:gd name="T6" fmla="*/ 0 w 38"/>
              <a:gd name="T7" fmla="*/ 644 h 1012"/>
              <a:gd name="T8" fmla="*/ 38 w 38"/>
              <a:gd name="T9" fmla="*/ 0 h 1012"/>
              <a:gd name="T10" fmla="*/ 0 60000 65536"/>
              <a:gd name="T11" fmla="*/ 0 60000 65536"/>
              <a:gd name="T12" fmla="*/ 0 60000 65536"/>
              <a:gd name="T13" fmla="*/ 0 60000 65536"/>
              <a:gd name="T14" fmla="*/ 0 60000 65536"/>
              <a:gd name="T15" fmla="*/ 0 w 38"/>
              <a:gd name="T16" fmla="*/ 0 h 1012"/>
              <a:gd name="T17" fmla="*/ 38 w 38"/>
              <a:gd name="T18" fmla="*/ 1012 h 1012"/>
            </a:gdLst>
            <a:ahLst/>
            <a:cxnLst>
              <a:cxn ang="T10">
                <a:pos x="T0" y="T1"/>
              </a:cxn>
              <a:cxn ang="T11">
                <a:pos x="T2" y="T3"/>
              </a:cxn>
              <a:cxn ang="T12">
                <a:pos x="T4" y="T5"/>
              </a:cxn>
              <a:cxn ang="T13">
                <a:pos x="T6" y="T7"/>
              </a:cxn>
              <a:cxn ang="T14">
                <a:pos x="T8" y="T9"/>
              </a:cxn>
            </a:cxnLst>
            <a:rect l="T15" t="T16" r="T17" b="T18"/>
            <a:pathLst>
              <a:path w="38" h="1012">
                <a:moveTo>
                  <a:pt x="38" y="0"/>
                </a:moveTo>
                <a:lnTo>
                  <a:pt x="38" y="369"/>
                </a:lnTo>
                <a:lnTo>
                  <a:pt x="0" y="1012"/>
                </a:lnTo>
                <a:lnTo>
                  <a:pt x="0" y="644"/>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63" name="Freeform 146"/>
          <p:cNvSpPr>
            <a:spLocks/>
          </p:cNvSpPr>
          <p:nvPr/>
        </p:nvSpPr>
        <p:spPr bwMode="auto">
          <a:xfrm>
            <a:off x="3995738" y="1079500"/>
            <a:ext cx="58737" cy="982663"/>
          </a:xfrm>
          <a:custGeom>
            <a:avLst/>
            <a:gdLst>
              <a:gd name="T0" fmla="*/ 37 w 37"/>
              <a:gd name="T1" fmla="*/ 248 h 619"/>
              <a:gd name="T2" fmla="*/ 37 w 37"/>
              <a:gd name="T3" fmla="*/ 619 h 619"/>
              <a:gd name="T4" fmla="*/ 0 w 37"/>
              <a:gd name="T5" fmla="*/ 369 h 619"/>
              <a:gd name="T6" fmla="*/ 0 w 37"/>
              <a:gd name="T7" fmla="*/ 0 h 619"/>
              <a:gd name="T8" fmla="*/ 37 w 37"/>
              <a:gd name="T9" fmla="*/ 248 h 619"/>
              <a:gd name="T10" fmla="*/ 0 60000 65536"/>
              <a:gd name="T11" fmla="*/ 0 60000 65536"/>
              <a:gd name="T12" fmla="*/ 0 60000 65536"/>
              <a:gd name="T13" fmla="*/ 0 60000 65536"/>
              <a:gd name="T14" fmla="*/ 0 60000 65536"/>
              <a:gd name="T15" fmla="*/ 0 w 37"/>
              <a:gd name="T16" fmla="*/ 0 h 619"/>
              <a:gd name="T17" fmla="*/ 37 w 37"/>
              <a:gd name="T18" fmla="*/ 619 h 619"/>
            </a:gdLst>
            <a:ahLst/>
            <a:cxnLst>
              <a:cxn ang="T10">
                <a:pos x="T0" y="T1"/>
              </a:cxn>
              <a:cxn ang="T11">
                <a:pos x="T2" y="T3"/>
              </a:cxn>
              <a:cxn ang="T12">
                <a:pos x="T4" y="T5"/>
              </a:cxn>
              <a:cxn ang="T13">
                <a:pos x="T6" y="T7"/>
              </a:cxn>
              <a:cxn ang="T14">
                <a:pos x="T8" y="T9"/>
              </a:cxn>
            </a:cxnLst>
            <a:rect l="T15" t="T16" r="T17" b="T18"/>
            <a:pathLst>
              <a:path w="37" h="619">
                <a:moveTo>
                  <a:pt x="37" y="248"/>
                </a:moveTo>
                <a:lnTo>
                  <a:pt x="37" y="619"/>
                </a:lnTo>
                <a:lnTo>
                  <a:pt x="0" y="369"/>
                </a:lnTo>
                <a:lnTo>
                  <a:pt x="0" y="0"/>
                </a:lnTo>
                <a:lnTo>
                  <a:pt x="37" y="248"/>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64" name="Freeform 147"/>
          <p:cNvSpPr>
            <a:spLocks/>
          </p:cNvSpPr>
          <p:nvPr/>
        </p:nvSpPr>
        <p:spPr bwMode="auto">
          <a:xfrm>
            <a:off x="4054475" y="1473200"/>
            <a:ext cx="61913" cy="1185863"/>
          </a:xfrm>
          <a:custGeom>
            <a:avLst/>
            <a:gdLst>
              <a:gd name="T0" fmla="*/ 39 w 39"/>
              <a:gd name="T1" fmla="*/ 376 h 747"/>
              <a:gd name="T2" fmla="*/ 39 w 39"/>
              <a:gd name="T3" fmla="*/ 747 h 747"/>
              <a:gd name="T4" fmla="*/ 0 w 39"/>
              <a:gd name="T5" fmla="*/ 371 h 747"/>
              <a:gd name="T6" fmla="*/ 0 w 39"/>
              <a:gd name="T7" fmla="*/ 0 h 747"/>
              <a:gd name="T8" fmla="*/ 39 w 39"/>
              <a:gd name="T9" fmla="*/ 376 h 747"/>
              <a:gd name="T10" fmla="*/ 0 60000 65536"/>
              <a:gd name="T11" fmla="*/ 0 60000 65536"/>
              <a:gd name="T12" fmla="*/ 0 60000 65536"/>
              <a:gd name="T13" fmla="*/ 0 60000 65536"/>
              <a:gd name="T14" fmla="*/ 0 60000 65536"/>
              <a:gd name="T15" fmla="*/ 0 w 39"/>
              <a:gd name="T16" fmla="*/ 0 h 747"/>
              <a:gd name="T17" fmla="*/ 39 w 39"/>
              <a:gd name="T18" fmla="*/ 747 h 747"/>
            </a:gdLst>
            <a:ahLst/>
            <a:cxnLst>
              <a:cxn ang="T10">
                <a:pos x="T0" y="T1"/>
              </a:cxn>
              <a:cxn ang="T11">
                <a:pos x="T2" y="T3"/>
              </a:cxn>
              <a:cxn ang="T12">
                <a:pos x="T4" y="T5"/>
              </a:cxn>
              <a:cxn ang="T13">
                <a:pos x="T6" y="T7"/>
              </a:cxn>
              <a:cxn ang="T14">
                <a:pos x="T8" y="T9"/>
              </a:cxn>
            </a:cxnLst>
            <a:rect l="T15" t="T16" r="T17" b="T18"/>
            <a:pathLst>
              <a:path w="39" h="747">
                <a:moveTo>
                  <a:pt x="39" y="376"/>
                </a:moveTo>
                <a:lnTo>
                  <a:pt x="39" y="747"/>
                </a:lnTo>
                <a:lnTo>
                  <a:pt x="0" y="371"/>
                </a:lnTo>
                <a:lnTo>
                  <a:pt x="0" y="0"/>
                </a:lnTo>
                <a:lnTo>
                  <a:pt x="39" y="376"/>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65" name="Freeform 148"/>
          <p:cNvSpPr>
            <a:spLocks/>
          </p:cNvSpPr>
          <p:nvPr/>
        </p:nvSpPr>
        <p:spPr bwMode="auto">
          <a:xfrm>
            <a:off x="4116388" y="2070100"/>
            <a:ext cx="60325" cy="590550"/>
          </a:xfrm>
          <a:custGeom>
            <a:avLst/>
            <a:gdLst>
              <a:gd name="T0" fmla="*/ 38 w 38"/>
              <a:gd name="T1" fmla="*/ 0 h 372"/>
              <a:gd name="T2" fmla="*/ 38 w 38"/>
              <a:gd name="T3" fmla="*/ 372 h 372"/>
              <a:gd name="T4" fmla="*/ 0 w 38"/>
              <a:gd name="T5" fmla="*/ 371 h 372"/>
              <a:gd name="T6" fmla="*/ 0 w 38"/>
              <a:gd name="T7" fmla="*/ 0 h 372"/>
              <a:gd name="T8" fmla="*/ 38 w 38"/>
              <a:gd name="T9" fmla="*/ 0 h 372"/>
              <a:gd name="T10" fmla="*/ 0 60000 65536"/>
              <a:gd name="T11" fmla="*/ 0 60000 65536"/>
              <a:gd name="T12" fmla="*/ 0 60000 65536"/>
              <a:gd name="T13" fmla="*/ 0 60000 65536"/>
              <a:gd name="T14" fmla="*/ 0 60000 65536"/>
              <a:gd name="T15" fmla="*/ 0 w 38"/>
              <a:gd name="T16" fmla="*/ 0 h 372"/>
              <a:gd name="T17" fmla="*/ 38 w 38"/>
              <a:gd name="T18" fmla="*/ 372 h 372"/>
            </a:gdLst>
            <a:ahLst/>
            <a:cxnLst>
              <a:cxn ang="T10">
                <a:pos x="T0" y="T1"/>
              </a:cxn>
              <a:cxn ang="T11">
                <a:pos x="T2" y="T3"/>
              </a:cxn>
              <a:cxn ang="T12">
                <a:pos x="T4" y="T5"/>
              </a:cxn>
              <a:cxn ang="T13">
                <a:pos x="T6" y="T7"/>
              </a:cxn>
              <a:cxn ang="T14">
                <a:pos x="T8" y="T9"/>
              </a:cxn>
            </a:cxnLst>
            <a:rect l="T15" t="T16" r="T17" b="T18"/>
            <a:pathLst>
              <a:path w="38" h="372">
                <a:moveTo>
                  <a:pt x="38" y="0"/>
                </a:moveTo>
                <a:lnTo>
                  <a:pt x="38" y="372"/>
                </a:lnTo>
                <a:lnTo>
                  <a:pt x="0" y="371"/>
                </a:lnTo>
                <a:lnTo>
                  <a:pt x="0" y="0"/>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66" name="Freeform 149"/>
          <p:cNvSpPr>
            <a:spLocks/>
          </p:cNvSpPr>
          <p:nvPr/>
        </p:nvSpPr>
        <p:spPr bwMode="auto">
          <a:xfrm>
            <a:off x="4176713" y="2070100"/>
            <a:ext cx="60325" cy="1011238"/>
          </a:xfrm>
          <a:custGeom>
            <a:avLst/>
            <a:gdLst>
              <a:gd name="T0" fmla="*/ 38 w 38"/>
              <a:gd name="T1" fmla="*/ 263 h 637"/>
              <a:gd name="T2" fmla="*/ 38 w 38"/>
              <a:gd name="T3" fmla="*/ 637 h 637"/>
              <a:gd name="T4" fmla="*/ 0 w 38"/>
              <a:gd name="T5" fmla="*/ 372 h 637"/>
              <a:gd name="T6" fmla="*/ 0 w 38"/>
              <a:gd name="T7" fmla="*/ 0 h 637"/>
              <a:gd name="T8" fmla="*/ 38 w 38"/>
              <a:gd name="T9" fmla="*/ 263 h 637"/>
              <a:gd name="T10" fmla="*/ 0 60000 65536"/>
              <a:gd name="T11" fmla="*/ 0 60000 65536"/>
              <a:gd name="T12" fmla="*/ 0 60000 65536"/>
              <a:gd name="T13" fmla="*/ 0 60000 65536"/>
              <a:gd name="T14" fmla="*/ 0 60000 65536"/>
              <a:gd name="T15" fmla="*/ 0 w 38"/>
              <a:gd name="T16" fmla="*/ 0 h 637"/>
              <a:gd name="T17" fmla="*/ 38 w 38"/>
              <a:gd name="T18" fmla="*/ 637 h 637"/>
            </a:gdLst>
            <a:ahLst/>
            <a:cxnLst>
              <a:cxn ang="T10">
                <a:pos x="T0" y="T1"/>
              </a:cxn>
              <a:cxn ang="T11">
                <a:pos x="T2" y="T3"/>
              </a:cxn>
              <a:cxn ang="T12">
                <a:pos x="T4" y="T5"/>
              </a:cxn>
              <a:cxn ang="T13">
                <a:pos x="T6" y="T7"/>
              </a:cxn>
              <a:cxn ang="T14">
                <a:pos x="T8" y="T9"/>
              </a:cxn>
            </a:cxnLst>
            <a:rect l="T15" t="T16" r="T17" b="T18"/>
            <a:pathLst>
              <a:path w="38" h="637">
                <a:moveTo>
                  <a:pt x="38" y="263"/>
                </a:moveTo>
                <a:lnTo>
                  <a:pt x="38" y="637"/>
                </a:lnTo>
                <a:lnTo>
                  <a:pt x="0" y="372"/>
                </a:lnTo>
                <a:lnTo>
                  <a:pt x="0" y="0"/>
                </a:lnTo>
                <a:lnTo>
                  <a:pt x="38" y="263"/>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67" name="Freeform 150"/>
          <p:cNvSpPr>
            <a:spLocks/>
          </p:cNvSpPr>
          <p:nvPr/>
        </p:nvSpPr>
        <p:spPr bwMode="auto">
          <a:xfrm>
            <a:off x="4237038" y="2473325"/>
            <a:ext cx="58737" cy="608013"/>
          </a:xfrm>
          <a:custGeom>
            <a:avLst/>
            <a:gdLst>
              <a:gd name="T0" fmla="*/ 37 w 37"/>
              <a:gd name="T1" fmla="*/ 0 h 383"/>
              <a:gd name="T2" fmla="*/ 37 w 37"/>
              <a:gd name="T3" fmla="*/ 373 h 383"/>
              <a:gd name="T4" fmla="*/ 0 w 37"/>
              <a:gd name="T5" fmla="*/ 383 h 383"/>
              <a:gd name="T6" fmla="*/ 0 w 37"/>
              <a:gd name="T7" fmla="*/ 9 h 383"/>
              <a:gd name="T8" fmla="*/ 37 w 37"/>
              <a:gd name="T9" fmla="*/ 0 h 383"/>
              <a:gd name="T10" fmla="*/ 0 60000 65536"/>
              <a:gd name="T11" fmla="*/ 0 60000 65536"/>
              <a:gd name="T12" fmla="*/ 0 60000 65536"/>
              <a:gd name="T13" fmla="*/ 0 60000 65536"/>
              <a:gd name="T14" fmla="*/ 0 60000 65536"/>
              <a:gd name="T15" fmla="*/ 0 w 37"/>
              <a:gd name="T16" fmla="*/ 0 h 383"/>
              <a:gd name="T17" fmla="*/ 37 w 37"/>
              <a:gd name="T18" fmla="*/ 383 h 383"/>
            </a:gdLst>
            <a:ahLst/>
            <a:cxnLst>
              <a:cxn ang="T10">
                <a:pos x="T0" y="T1"/>
              </a:cxn>
              <a:cxn ang="T11">
                <a:pos x="T2" y="T3"/>
              </a:cxn>
              <a:cxn ang="T12">
                <a:pos x="T4" y="T5"/>
              </a:cxn>
              <a:cxn ang="T13">
                <a:pos x="T6" y="T7"/>
              </a:cxn>
              <a:cxn ang="T14">
                <a:pos x="T8" y="T9"/>
              </a:cxn>
            </a:cxnLst>
            <a:rect l="T15" t="T16" r="T17" b="T18"/>
            <a:pathLst>
              <a:path w="37" h="383">
                <a:moveTo>
                  <a:pt x="37" y="0"/>
                </a:moveTo>
                <a:lnTo>
                  <a:pt x="37" y="373"/>
                </a:lnTo>
                <a:lnTo>
                  <a:pt x="0" y="383"/>
                </a:lnTo>
                <a:lnTo>
                  <a:pt x="0" y="9"/>
                </a:lnTo>
                <a:lnTo>
                  <a:pt x="37"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68" name="Freeform 151"/>
          <p:cNvSpPr>
            <a:spLocks/>
          </p:cNvSpPr>
          <p:nvPr/>
        </p:nvSpPr>
        <p:spPr bwMode="auto">
          <a:xfrm>
            <a:off x="4295775" y="2089150"/>
            <a:ext cx="60325" cy="976313"/>
          </a:xfrm>
          <a:custGeom>
            <a:avLst/>
            <a:gdLst>
              <a:gd name="T0" fmla="*/ 38 w 38"/>
              <a:gd name="T1" fmla="*/ 0 h 615"/>
              <a:gd name="T2" fmla="*/ 38 w 38"/>
              <a:gd name="T3" fmla="*/ 372 h 615"/>
              <a:gd name="T4" fmla="*/ 0 w 38"/>
              <a:gd name="T5" fmla="*/ 615 h 615"/>
              <a:gd name="T6" fmla="*/ 0 w 38"/>
              <a:gd name="T7" fmla="*/ 242 h 615"/>
              <a:gd name="T8" fmla="*/ 38 w 38"/>
              <a:gd name="T9" fmla="*/ 0 h 615"/>
              <a:gd name="T10" fmla="*/ 0 60000 65536"/>
              <a:gd name="T11" fmla="*/ 0 60000 65536"/>
              <a:gd name="T12" fmla="*/ 0 60000 65536"/>
              <a:gd name="T13" fmla="*/ 0 60000 65536"/>
              <a:gd name="T14" fmla="*/ 0 60000 65536"/>
              <a:gd name="T15" fmla="*/ 0 w 38"/>
              <a:gd name="T16" fmla="*/ 0 h 615"/>
              <a:gd name="T17" fmla="*/ 38 w 38"/>
              <a:gd name="T18" fmla="*/ 615 h 615"/>
            </a:gdLst>
            <a:ahLst/>
            <a:cxnLst>
              <a:cxn ang="T10">
                <a:pos x="T0" y="T1"/>
              </a:cxn>
              <a:cxn ang="T11">
                <a:pos x="T2" y="T3"/>
              </a:cxn>
              <a:cxn ang="T12">
                <a:pos x="T4" y="T5"/>
              </a:cxn>
              <a:cxn ang="T13">
                <a:pos x="T6" y="T7"/>
              </a:cxn>
              <a:cxn ang="T14">
                <a:pos x="T8" y="T9"/>
              </a:cxn>
            </a:cxnLst>
            <a:rect l="T15" t="T16" r="T17" b="T18"/>
            <a:pathLst>
              <a:path w="38" h="615">
                <a:moveTo>
                  <a:pt x="38" y="0"/>
                </a:moveTo>
                <a:lnTo>
                  <a:pt x="38" y="372"/>
                </a:lnTo>
                <a:lnTo>
                  <a:pt x="0" y="615"/>
                </a:lnTo>
                <a:lnTo>
                  <a:pt x="0" y="242"/>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69" name="Freeform 152"/>
          <p:cNvSpPr>
            <a:spLocks/>
          </p:cNvSpPr>
          <p:nvPr/>
        </p:nvSpPr>
        <p:spPr bwMode="auto">
          <a:xfrm>
            <a:off x="4356100" y="1839913"/>
            <a:ext cx="60325" cy="839787"/>
          </a:xfrm>
          <a:custGeom>
            <a:avLst/>
            <a:gdLst>
              <a:gd name="T0" fmla="*/ 38 w 38"/>
              <a:gd name="T1" fmla="*/ 0 h 529"/>
              <a:gd name="T2" fmla="*/ 38 w 38"/>
              <a:gd name="T3" fmla="*/ 372 h 529"/>
              <a:gd name="T4" fmla="*/ 0 w 38"/>
              <a:gd name="T5" fmla="*/ 529 h 529"/>
              <a:gd name="T6" fmla="*/ 0 w 38"/>
              <a:gd name="T7" fmla="*/ 157 h 529"/>
              <a:gd name="T8" fmla="*/ 38 w 38"/>
              <a:gd name="T9" fmla="*/ 0 h 529"/>
              <a:gd name="T10" fmla="*/ 0 60000 65536"/>
              <a:gd name="T11" fmla="*/ 0 60000 65536"/>
              <a:gd name="T12" fmla="*/ 0 60000 65536"/>
              <a:gd name="T13" fmla="*/ 0 60000 65536"/>
              <a:gd name="T14" fmla="*/ 0 60000 65536"/>
              <a:gd name="T15" fmla="*/ 0 w 38"/>
              <a:gd name="T16" fmla="*/ 0 h 529"/>
              <a:gd name="T17" fmla="*/ 38 w 38"/>
              <a:gd name="T18" fmla="*/ 529 h 529"/>
            </a:gdLst>
            <a:ahLst/>
            <a:cxnLst>
              <a:cxn ang="T10">
                <a:pos x="T0" y="T1"/>
              </a:cxn>
              <a:cxn ang="T11">
                <a:pos x="T2" y="T3"/>
              </a:cxn>
              <a:cxn ang="T12">
                <a:pos x="T4" y="T5"/>
              </a:cxn>
              <a:cxn ang="T13">
                <a:pos x="T6" y="T7"/>
              </a:cxn>
              <a:cxn ang="T14">
                <a:pos x="T8" y="T9"/>
              </a:cxn>
            </a:cxnLst>
            <a:rect l="T15" t="T16" r="T17" b="T18"/>
            <a:pathLst>
              <a:path w="38" h="529">
                <a:moveTo>
                  <a:pt x="38" y="0"/>
                </a:moveTo>
                <a:lnTo>
                  <a:pt x="38" y="372"/>
                </a:lnTo>
                <a:lnTo>
                  <a:pt x="0" y="529"/>
                </a:lnTo>
                <a:lnTo>
                  <a:pt x="0" y="157"/>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70" name="Freeform 153"/>
          <p:cNvSpPr>
            <a:spLocks/>
          </p:cNvSpPr>
          <p:nvPr/>
        </p:nvSpPr>
        <p:spPr bwMode="auto">
          <a:xfrm>
            <a:off x="4416425" y="1663700"/>
            <a:ext cx="61913" cy="766763"/>
          </a:xfrm>
          <a:custGeom>
            <a:avLst/>
            <a:gdLst>
              <a:gd name="T0" fmla="*/ 39 w 39"/>
              <a:gd name="T1" fmla="*/ 0 h 483"/>
              <a:gd name="T2" fmla="*/ 39 w 39"/>
              <a:gd name="T3" fmla="*/ 374 h 483"/>
              <a:gd name="T4" fmla="*/ 0 w 39"/>
              <a:gd name="T5" fmla="*/ 483 h 483"/>
              <a:gd name="T6" fmla="*/ 0 w 39"/>
              <a:gd name="T7" fmla="*/ 111 h 483"/>
              <a:gd name="T8" fmla="*/ 39 w 39"/>
              <a:gd name="T9" fmla="*/ 0 h 483"/>
              <a:gd name="T10" fmla="*/ 0 60000 65536"/>
              <a:gd name="T11" fmla="*/ 0 60000 65536"/>
              <a:gd name="T12" fmla="*/ 0 60000 65536"/>
              <a:gd name="T13" fmla="*/ 0 60000 65536"/>
              <a:gd name="T14" fmla="*/ 0 60000 65536"/>
              <a:gd name="T15" fmla="*/ 0 w 39"/>
              <a:gd name="T16" fmla="*/ 0 h 483"/>
              <a:gd name="T17" fmla="*/ 39 w 39"/>
              <a:gd name="T18" fmla="*/ 483 h 483"/>
            </a:gdLst>
            <a:ahLst/>
            <a:cxnLst>
              <a:cxn ang="T10">
                <a:pos x="T0" y="T1"/>
              </a:cxn>
              <a:cxn ang="T11">
                <a:pos x="T2" y="T3"/>
              </a:cxn>
              <a:cxn ang="T12">
                <a:pos x="T4" y="T5"/>
              </a:cxn>
              <a:cxn ang="T13">
                <a:pos x="T6" y="T7"/>
              </a:cxn>
              <a:cxn ang="T14">
                <a:pos x="T8" y="T9"/>
              </a:cxn>
            </a:cxnLst>
            <a:rect l="T15" t="T16" r="T17" b="T18"/>
            <a:pathLst>
              <a:path w="39" h="483">
                <a:moveTo>
                  <a:pt x="39" y="0"/>
                </a:moveTo>
                <a:lnTo>
                  <a:pt x="39" y="374"/>
                </a:lnTo>
                <a:lnTo>
                  <a:pt x="0" y="483"/>
                </a:lnTo>
                <a:lnTo>
                  <a:pt x="0" y="111"/>
                </a:lnTo>
                <a:lnTo>
                  <a:pt x="39"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71" name="Freeform 154"/>
          <p:cNvSpPr>
            <a:spLocks/>
          </p:cNvSpPr>
          <p:nvPr/>
        </p:nvSpPr>
        <p:spPr bwMode="auto">
          <a:xfrm>
            <a:off x="4478338" y="1663700"/>
            <a:ext cx="58737" cy="1268413"/>
          </a:xfrm>
          <a:custGeom>
            <a:avLst/>
            <a:gdLst>
              <a:gd name="T0" fmla="*/ 37 w 37"/>
              <a:gd name="T1" fmla="*/ 423 h 799"/>
              <a:gd name="T2" fmla="*/ 37 w 37"/>
              <a:gd name="T3" fmla="*/ 799 h 799"/>
              <a:gd name="T4" fmla="*/ 0 w 37"/>
              <a:gd name="T5" fmla="*/ 374 h 799"/>
              <a:gd name="T6" fmla="*/ 0 w 37"/>
              <a:gd name="T7" fmla="*/ 0 h 799"/>
              <a:gd name="T8" fmla="*/ 37 w 37"/>
              <a:gd name="T9" fmla="*/ 423 h 799"/>
              <a:gd name="T10" fmla="*/ 0 60000 65536"/>
              <a:gd name="T11" fmla="*/ 0 60000 65536"/>
              <a:gd name="T12" fmla="*/ 0 60000 65536"/>
              <a:gd name="T13" fmla="*/ 0 60000 65536"/>
              <a:gd name="T14" fmla="*/ 0 60000 65536"/>
              <a:gd name="T15" fmla="*/ 0 w 37"/>
              <a:gd name="T16" fmla="*/ 0 h 799"/>
              <a:gd name="T17" fmla="*/ 37 w 37"/>
              <a:gd name="T18" fmla="*/ 799 h 799"/>
            </a:gdLst>
            <a:ahLst/>
            <a:cxnLst>
              <a:cxn ang="T10">
                <a:pos x="T0" y="T1"/>
              </a:cxn>
              <a:cxn ang="T11">
                <a:pos x="T2" y="T3"/>
              </a:cxn>
              <a:cxn ang="T12">
                <a:pos x="T4" y="T5"/>
              </a:cxn>
              <a:cxn ang="T13">
                <a:pos x="T6" y="T7"/>
              </a:cxn>
              <a:cxn ang="T14">
                <a:pos x="T8" y="T9"/>
              </a:cxn>
            </a:cxnLst>
            <a:rect l="T15" t="T16" r="T17" b="T18"/>
            <a:pathLst>
              <a:path w="37" h="799">
                <a:moveTo>
                  <a:pt x="37" y="423"/>
                </a:moveTo>
                <a:lnTo>
                  <a:pt x="37" y="799"/>
                </a:lnTo>
                <a:lnTo>
                  <a:pt x="0" y="374"/>
                </a:lnTo>
                <a:lnTo>
                  <a:pt x="0" y="0"/>
                </a:lnTo>
                <a:lnTo>
                  <a:pt x="37" y="423"/>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72" name="Freeform 155"/>
          <p:cNvSpPr>
            <a:spLocks/>
          </p:cNvSpPr>
          <p:nvPr/>
        </p:nvSpPr>
        <p:spPr bwMode="auto">
          <a:xfrm>
            <a:off x="4537075" y="1749425"/>
            <a:ext cx="60325" cy="1182688"/>
          </a:xfrm>
          <a:custGeom>
            <a:avLst/>
            <a:gdLst>
              <a:gd name="T0" fmla="*/ 38 w 38"/>
              <a:gd name="T1" fmla="*/ 0 h 745"/>
              <a:gd name="T2" fmla="*/ 38 w 38"/>
              <a:gd name="T3" fmla="*/ 378 h 745"/>
              <a:gd name="T4" fmla="*/ 0 w 38"/>
              <a:gd name="T5" fmla="*/ 745 h 745"/>
              <a:gd name="T6" fmla="*/ 0 w 38"/>
              <a:gd name="T7" fmla="*/ 369 h 745"/>
              <a:gd name="T8" fmla="*/ 38 w 38"/>
              <a:gd name="T9" fmla="*/ 0 h 745"/>
              <a:gd name="T10" fmla="*/ 0 60000 65536"/>
              <a:gd name="T11" fmla="*/ 0 60000 65536"/>
              <a:gd name="T12" fmla="*/ 0 60000 65536"/>
              <a:gd name="T13" fmla="*/ 0 60000 65536"/>
              <a:gd name="T14" fmla="*/ 0 60000 65536"/>
              <a:gd name="T15" fmla="*/ 0 w 38"/>
              <a:gd name="T16" fmla="*/ 0 h 745"/>
              <a:gd name="T17" fmla="*/ 38 w 38"/>
              <a:gd name="T18" fmla="*/ 745 h 745"/>
            </a:gdLst>
            <a:ahLst/>
            <a:cxnLst>
              <a:cxn ang="T10">
                <a:pos x="T0" y="T1"/>
              </a:cxn>
              <a:cxn ang="T11">
                <a:pos x="T2" y="T3"/>
              </a:cxn>
              <a:cxn ang="T12">
                <a:pos x="T4" y="T5"/>
              </a:cxn>
              <a:cxn ang="T13">
                <a:pos x="T6" y="T7"/>
              </a:cxn>
              <a:cxn ang="T14">
                <a:pos x="T8" y="T9"/>
              </a:cxn>
            </a:cxnLst>
            <a:rect l="T15" t="T16" r="T17" b="T18"/>
            <a:pathLst>
              <a:path w="38" h="745">
                <a:moveTo>
                  <a:pt x="38" y="0"/>
                </a:moveTo>
                <a:lnTo>
                  <a:pt x="38" y="378"/>
                </a:lnTo>
                <a:lnTo>
                  <a:pt x="0" y="745"/>
                </a:lnTo>
                <a:lnTo>
                  <a:pt x="0" y="369"/>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73" name="Freeform 156"/>
          <p:cNvSpPr>
            <a:spLocks/>
          </p:cNvSpPr>
          <p:nvPr/>
        </p:nvSpPr>
        <p:spPr bwMode="auto">
          <a:xfrm>
            <a:off x="4597400" y="1063625"/>
            <a:ext cx="60325" cy="1285875"/>
          </a:xfrm>
          <a:custGeom>
            <a:avLst/>
            <a:gdLst>
              <a:gd name="T0" fmla="*/ 38 w 38"/>
              <a:gd name="T1" fmla="*/ 0 h 810"/>
              <a:gd name="T2" fmla="*/ 38 w 38"/>
              <a:gd name="T3" fmla="*/ 378 h 810"/>
              <a:gd name="T4" fmla="*/ 0 w 38"/>
              <a:gd name="T5" fmla="*/ 810 h 810"/>
              <a:gd name="T6" fmla="*/ 0 w 38"/>
              <a:gd name="T7" fmla="*/ 432 h 810"/>
              <a:gd name="T8" fmla="*/ 38 w 38"/>
              <a:gd name="T9" fmla="*/ 0 h 810"/>
              <a:gd name="T10" fmla="*/ 0 60000 65536"/>
              <a:gd name="T11" fmla="*/ 0 60000 65536"/>
              <a:gd name="T12" fmla="*/ 0 60000 65536"/>
              <a:gd name="T13" fmla="*/ 0 60000 65536"/>
              <a:gd name="T14" fmla="*/ 0 60000 65536"/>
              <a:gd name="T15" fmla="*/ 0 w 38"/>
              <a:gd name="T16" fmla="*/ 0 h 810"/>
              <a:gd name="T17" fmla="*/ 38 w 38"/>
              <a:gd name="T18" fmla="*/ 810 h 810"/>
            </a:gdLst>
            <a:ahLst/>
            <a:cxnLst>
              <a:cxn ang="T10">
                <a:pos x="T0" y="T1"/>
              </a:cxn>
              <a:cxn ang="T11">
                <a:pos x="T2" y="T3"/>
              </a:cxn>
              <a:cxn ang="T12">
                <a:pos x="T4" y="T5"/>
              </a:cxn>
              <a:cxn ang="T13">
                <a:pos x="T6" y="T7"/>
              </a:cxn>
              <a:cxn ang="T14">
                <a:pos x="T8" y="T9"/>
              </a:cxn>
            </a:cxnLst>
            <a:rect l="T15" t="T16" r="T17" b="T18"/>
            <a:pathLst>
              <a:path w="38" h="810">
                <a:moveTo>
                  <a:pt x="38" y="0"/>
                </a:moveTo>
                <a:lnTo>
                  <a:pt x="38" y="378"/>
                </a:lnTo>
                <a:lnTo>
                  <a:pt x="0" y="810"/>
                </a:lnTo>
                <a:lnTo>
                  <a:pt x="0" y="432"/>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74" name="Freeform 157"/>
          <p:cNvSpPr>
            <a:spLocks/>
          </p:cNvSpPr>
          <p:nvPr/>
        </p:nvSpPr>
        <p:spPr bwMode="auto">
          <a:xfrm>
            <a:off x="4657725" y="1063625"/>
            <a:ext cx="58738" cy="1657350"/>
          </a:xfrm>
          <a:custGeom>
            <a:avLst/>
            <a:gdLst>
              <a:gd name="T0" fmla="*/ 37 w 37"/>
              <a:gd name="T1" fmla="*/ 668 h 1044"/>
              <a:gd name="T2" fmla="*/ 37 w 37"/>
              <a:gd name="T3" fmla="*/ 1044 h 1044"/>
              <a:gd name="T4" fmla="*/ 0 w 37"/>
              <a:gd name="T5" fmla="*/ 378 h 1044"/>
              <a:gd name="T6" fmla="*/ 0 w 37"/>
              <a:gd name="T7" fmla="*/ 0 h 1044"/>
              <a:gd name="T8" fmla="*/ 37 w 37"/>
              <a:gd name="T9" fmla="*/ 668 h 1044"/>
              <a:gd name="T10" fmla="*/ 0 60000 65536"/>
              <a:gd name="T11" fmla="*/ 0 60000 65536"/>
              <a:gd name="T12" fmla="*/ 0 60000 65536"/>
              <a:gd name="T13" fmla="*/ 0 60000 65536"/>
              <a:gd name="T14" fmla="*/ 0 60000 65536"/>
              <a:gd name="T15" fmla="*/ 0 w 37"/>
              <a:gd name="T16" fmla="*/ 0 h 1044"/>
              <a:gd name="T17" fmla="*/ 37 w 37"/>
              <a:gd name="T18" fmla="*/ 1044 h 1044"/>
            </a:gdLst>
            <a:ahLst/>
            <a:cxnLst>
              <a:cxn ang="T10">
                <a:pos x="T0" y="T1"/>
              </a:cxn>
              <a:cxn ang="T11">
                <a:pos x="T2" y="T3"/>
              </a:cxn>
              <a:cxn ang="T12">
                <a:pos x="T4" y="T5"/>
              </a:cxn>
              <a:cxn ang="T13">
                <a:pos x="T6" y="T7"/>
              </a:cxn>
              <a:cxn ang="T14">
                <a:pos x="T8" y="T9"/>
              </a:cxn>
            </a:cxnLst>
            <a:rect l="T15" t="T16" r="T17" b="T18"/>
            <a:pathLst>
              <a:path w="37" h="1044">
                <a:moveTo>
                  <a:pt x="37" y="668"/>
                </a:moveTo>
                <a:lnTo>
                  <a:pt x="37" y="1044"/>
                </a:lnTo>
                <a:lnTo>
                  <a:pt x="0" y="378"/>
                </a:lnTo>
                <a:lnTo>
                  <a:pt x="0" y="0"/>
                </a:lnTo>
                <a:lnTo>
                  <a:pt x="37" y="668"/>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75" name="Freeform 158"/>
          <p:cNvSpPr>
            <a:spLocks/>
          </p:cNvSpPr>
          <p:nvPr/>
        </p:nvSpPr>
        <p:spPr bwMode="auto">
          <a:xfrm>
            <a:off x="4716463" y="2124075"/>
            <a:ext cx="60325" cy="781050"/>
          </a:xfrm>
          <a:custGeom>
            <a:avLst/>
            <a:gdLst>
              <a:gd name="T0" fmla="*/ 38 w 38"/>
              <a:gd name="T1" fmla="*/ 113 h 492"/>
              <a:gd name="T2" fmla="*/ 38 w 38"/>
              <a:gd name="T3" fmla="*/ 492 h 492"/>
              <a:gd name="T4" fmla="*/ 0 w 38"/>
              <a:gd name="T5" fmla="*/ 376 h 492"/>
              <a:gd name="T6" fmla="*/ 0 w 38"/>
              <a:gd name="T7" fmla="*/ 0 h 492"/>
              <a:gd name="T8" fmla="*/ 38 w 38"/>
              <a:gd name="T9" fmla="*/ 113 h 492"/>
              <a:gd name="T10" fmla="*/ 0 60000 65536"/>
              <a:gd name="T11" fmla="*/ 0 60000 65536"/>
              <a:gd name="T12" fmla="*/ 0 60000 65536"/>
              <a:gd name="T13" fmla="*/ 0 60000 65536"/>
              <a:gd name="T14" fmla="*/ 0 60000 65536"/>
              <a:gd name="T15" fmla="*/ 0 w 38"/>
              <a:gd name="T16" fmla="*/ 0 h 492"/>
              <a:gd name="T17" fmla="*/ 38 w 38"/>
              <a:gd name="T18" fmla="*/ 492 h 492"/>
            </a:gdLst>
            <a:ahLst/>
            <a:cxnLst>
              <a:cxn ang="T10">
                <a:pos x="T0" y="T1"/>
              </a:cxn>
              <a:cxn ang="T11">
                <a:pos x="T2" y="T3"/>
              </a:cxn>
              <a:cxn ang="T12">
                <a:pos x="T4" y="T5"/>
              </a:cxn>
              <a:cxn ang="T13">
                <a:pos x="T6" y="T7"/>
              </a:cxn>
              <a:cxn ang="T14">
                <a:pos x="T8" y="T9"/>
              </a:cxn>
            </a:cxnLst>
            <a:rect l="T15" t="T16" r="T17" b="T18"/>
            <a:pathLst>
              <a:path w="38" h="492">
                <a:moveTo>
                  <a:pt x="38" y="113"/>
                </a:moveTo>
                <a:lnTo>
                  <a:pt x="38" y="492"/>
                </a:lnTo>
                <a:lnTo>
                  <a:pt x="0" y="376"/>
                </a:lnTo>
                <a:lnTo>
                  <a:pt x="0" y="0"/>
                </a:lnTo>
                <a:lnTo>
                  <a:pt x="38" y="113"/>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76" name="Freeform 159"/>
          <p:cNvSpPr>
            <a:spLocks/>
          </p:cNvSpPr>
          <p:nvPr/>
        </p:nvSpPr>
        <p:spPr bwMode="auto">
          <a:xfrm>
            <a:off x="4776788" y="1890713"/>
            <a:ext cx="61912" cy="1014412"/>
          </a:xfrm>
          <a:custGeom>
            <a:avLst/>
            <a:gdLst>
              <a:gd name="T0" fmla="*/ 39 w 39"/>
              <a:gd name="T1" fmla="*/ 0 h 639"/>
              <a:gd name="T2" fmla="*/ 39 w 39"/>
              <a:gd name="T3" fmla="*/ 379 h 639"/>
              <a:gd name="T4" fmla="*/ 0 w 39"/>
              <a:gd name="T5" fmla="*/ 639 h 639"/>
              <a:gd name="T6" fmla="*/ 0 w 39"/>
              <a:gd name="T7" fmla="*/ 260 h 639"/>
              <a:gd name="T8" fmla="*/ 39 w 39"/>
              <a:gd name="T9" fmla="*/ 0 h 639"/>
              <a:gd name="T10" fmla="*/ 0 60000 65536"/>
              <a:gd name="T11" fmla="*/ 0 60000 65536"/>
              <a:gd name="T12" fmla="*/ 0 60000 65536"/>
              <a:gd name="T13" fmla="*/ 0 60000 65536"/>
              <a:gd name="T14" fmla="*/ 0 60000 65536"/>
              <a:gd name="T15" fmla="*/ 0 w 39"/>
              <a:gd name="T16" fmla="*/ 0 h 639"/>
              <a:gd name="T17" fmla="*/ 39 w 39"/>
              <a:gd name="T18" fmla="*/ 639 h 639"/>
            </a:gdLst>
            <a:ahLst/>
            <a:cxnLst>
              <a:cxn ang="T10">
                <a:pos x="T0" y="T1"/>
              </a:cxn>
              <a:cxn ang="T11">
                <a:pos x="T2" y="T3"/>
              </a:cxn>
              <a:cxn ang="T12">
                <a:pos x="T4" y="T5"/>
              </a:cxn>
              <a:cxn ang="T13">
                <a:pos x="T6" y="T7"/>
              </a:cxn>
              <a:cxn ang="T14">
                <a:pos x="T8" y="T9"/>
              </a:cxn>
            </a:cxnLst>
            <a:rect l="T15" t="T16" r="T17" b="T18"/>
            <a:pathLst>
              <a:path w="39" h="639">
                <a:moveTo>
                  <a:pt x="39" y="0"/>
                </a:moveTo>
                <a:lnTo>
                  <a:pt x="39" y="379"/>
                </a:lnTo>
                <a:lnTo>
                  <a:pt x="0" y="639"/>
                </a:lnTo>
                <a:lnTo>
                  <a:pt x="0" y="260"/>
                </a:lnTo>
                <a:lnTo>
                  <a:pt x="39"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77" name="Freeform 160"/>
          <p:cNvSpPr>
            <a:spLocks/>
          </p:cNvSpPr>
          <p:nvPr/>
        </p:nvSpPr>
        <p:spPr bwMode="auto">
          <a:xfrm>
            <a:off x="4838700" y="1354138"/>
            <a:ext cx="60325" cy="1138237"/>
          </a:xfrm>
          <a:custGeom>
            <a:avLst/>
            <a:gdLst>
              <a:gd name="T0" fmla="*/ 38 w 38"/>
              <a:gd name="T1" fmla="*/ 0 h 717"/>
              <a:gd name="T2" fmla="*/ 38 w 38"/>
              <a:gd name="T3" fmla="*/ 379 h 717"/>
              <a:gd name="T4" fmla="*/ 0 w 38"/>
              <a:gd name="T5" fmla="*/ 717 h 717"/>
              <a:gd name="T6" fmla="*/ 0 w 38"/>
              <a:gd name="T7" fmla="*/ 338 h 717"/>
              <a:gd name="T8" fmla="*/ 38 w 38"/>
              <a:gd name="T9" fmla="*/ 0 h 717"/>
              <a:gd name="T10" fmla="*/ 0 60000 65536"/>
              <a:gd name="T11" fmla="*/ 0 60000 65536"/>
              <a:gd name="T12" fmla="*/ 0 60000 65536"/>
              <a:gd name="T13" fmla="*/ 0 60000 65536"/>
              <a:gd name="T14" fmla="*/ 0 60000 65536"/>
              <a:gd name="T15" fmla="*/ 0 w 38"/>
              <a:gd name="T16" fmla="*/ 0 h 717"/>
              <a:gd name="T17" fmla="*/ 38 w 38"/>
              <a:gd name="T18" fmla="*/ 717 h 717"/>
            </a:gdLst>
            <a:ahLst/>
            <a:cxnLst>
              <a:cxn ang="T10">
                <a:pos x="T0" y="T1"/>
              </a:cxn>
              <a:cxn ang="T11">
                <a:pos x="T2" y="T3"/>
              </a:cxn>
              <a:cxn ang="T12">
                <a:pos x="T4" y="T5"/>
              </a:cxn>
              <a:cxn ang="T13">
                <a:pos x="T6" y="T7"/>
              </a:cxn>
              <a:cxn ang="T14">
                <a:pos x="T8" y="T9"/>
              </a:cxn>
            </a:cxnLst>
            <a:rect l="T15" t="T16" r="T17" b="T18"/>
            <a:pathLst>
              <a:path w="38" h="717">
                <a:moveTo>
                  <a:pt x="38" y="0"/>
                </a:moveTo>
                <a:lnTo>
                  <a:pt x="38" y="379"/>
                </a:lnTo>
                <a:lnTo>
                  <a:pt x="0" y="717"/>
                </a:lnTo>
                <a:lnTo>
                  <a:pt x="0" y="338"/>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78" name="Freeform 161"/>
          <p:cNvSpPr>
            <a:spLocks/>
          </p:cNvSpPr>
          <p:nvPr/>
        </p:nvSpPr>
        <p:spPr bwMode="auto">
          <a:xfrm>
            <a:off x="4899025" y="1354138"/>
            <a:ext cx="58738" cy="850900"/>
          </a:xfrm>
          <a:custGeom>
            <a:avLst/>
            <a:gdLst>
              <a:gd name="T0" fmla="*/ 37 w 37"/>
              <a:gd name="T1" fmla="*/ 153 h 536"/>
              <a:gd name="T2" fmla="*/ 37 w 37"/>
              <a:gd name="T3" fmla="*/ 536 h 536"/>
              <a:gd name="T4" fmla="*/ 0 w 37"/>
              <a:gd name="T5" fmla="*/ 379 h 536"/>
              <a:gd name="T6" fmla="*/ 0 w 37"/>
              <a:gd name="T7" fmla="*/ 0 h 536"/>
              <a:gd name="T8" fmla="*/ 37 w 37"/>
              <a:gd name="T9" fmla="*/ 153 h 536"/>
              <a:gd name="T10" fmla="*/ 0 60000 65536"/>
              <a:gd name="T11" fmla="*/ 0 60000 65536"/>
              <a:gd name="T12" fmla="*/ 0 60000 65536"/>
              <a:gd name="T13" fmla="*/ 0 60000 65536"/>
              <a:gd name="T14" fmla="*/ 0 60000 65536"/>
              <a:gd name="T15" fmla="*/ 0 w 37"/>
              <a:gd name="T16" fmla="*/ 0 h 536"/>
              <a:gd name="T17" fmla="*/ 37 w 37"/>
              <a:gd name="T18" fmla="*/ 536 h 536"/>
            </a:gdLst>
            <a:ahLst/>
            <a:cxnLst>
              <a:cxn ang="T10">
                <a:pos x="T0" y="T1"/>
              </a:cxn>
              <a:cxn ang="T11">
                <a:pos x="T2" y="T3"/>
              </a:cxn>
              <a:cxn ang="T12">
                <a:pos x="T4" y="T5"/>
              </a:cxn>
              <a:cxn ang="T13">
                <a:pos x="T6" y="T7"/>
              </a:cxn>
              <a:cxn ang="T14">
                <a:pos x="T8" y="T9"/>
              </a:cxn>
            </a:cxnLst>
            <a:rect l="T15" t="T16" r="T17" b="T18"/>
            <a:pathLst>
              <a:path w="37" h="536">
                <a:moveTo>
                  <a:pt x="37" y="153"/>
                </a:moveTo>
                <a:lnTo>
                  <a:pt x="37" y="536"/>
                </a:lnTo>
                <a:lnTo>
                  <a:pt x="0" y="379"/>
                </a:lnTo>
                <a:lnTo>
                  <a:pt x="0" y="0"/>
                </a:lnTo>
                <a:lnTo>
                  <a:pt x="37" y="153"/>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79" name="Freeform 162"/>
          <p:cNvSpPr>
            <a:spLocks/>
          </p:cNvSpPr>
          <p:nvPr/>
        </p:nvSpPr>
        <p:spPr bwMode="auto">
          <a:xfrm>
            <a:off x="4957763" y="1597025"/>
            <a:ext cx="60325" cy="1128713"/>
          </a:xfrm>
          <a:custGeom>
            <a:avLst/>
            <a:gdLst>
              <a:gd name="T0" fmla="*/ 38 w 38"/>
              <a:gd name="T1" fmla="*/ 323 h 711"/>
              <a:gd name="T2" fmla="*/ 38 w 38"/>
              <a:gd name="T3" fmla="*/ 711 h 711"/>
              <a:gd name="T4" fmla="*/ 0 w 38"/>
              <a:gd name="T5" fmla="*/ 383 h 711"/>
              <a:gd name="T6" fmla="*/ 0 w 38"/>
              <a:gd name="T7" fmla="*/ 0 h 711"/>
              <a:gd name="T8" fmla="*/ 38 w 38"/>
              <a:gd name="T9" fmla="*/ 323 h 711"/>
              <a:gd name="T10" fmla="*/ 0 60000 65536"/>
              <a:gd name="T11" fmla="*/ 0 60000 65536"/>
              <a:gd name="T12" fmla="*/ 0 60000 65536"/>
              <a:gd name="T13" fmla="*/ 0 60000 65536"/>
              <a:gd name="T14" fmla="*/ 0 60000 65536"/>
              <a:gd name="T15" fmla="*/ 0 w 38"/>
              <a:gd name="T16" fmla="*/ 0 h 711"/>
              <a:gd name="T17" fmla="*/ 38 w 38"/>
              <a:gd name="T18" fmla="*/ 711 h 711"/>
            </a:gdLst>
            <a:ahLst/>
            <a:cxnLst>
              <a:cxn ang="T10">
                <a:pos x="T0" y="T1"/>
              </a:cxn>
              <a:cxn ang="T11">
                <a:pos x="T2" y="T3"/>
              </a:cxn>
              <a:cxn ang="T12">
                <a:pos x="T4" y="T5"/>
              </a:cxn>
              <a:cxn ang="T13">
                <a:pos x="T6" y="T7"/>
              </a:cxn>
              <a:cxn ang="T14">
                <a:pos x="T8" y="T9"/>
              </a:cxn>
            </a:cxnLst>
            <a:rect l="T15" t="T16" r="T17" b="T18"/>
            <a:pathLst>
              <a:path w="38" h="711">
                <a:moveTo>
                  <a:pt x="38" y="323"/>
                </a:moveTo>
                <a:lnTo>
                  <a:pt x="38" y="711"/>
                </a:lnTo>
                <a:lnTo>
                  <a:pt x="0" y="383"/>
                </a:lnTo>
                <a:lnTo>
                  <a:pt x="0" y="0"/>
                </a:lnTo>
                <a:lnTo>
                  <a:pt x="38" y="323"/>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80" name="Freeform 163"/>
          <p:cNvSpPr>
            <a:spLocks/>
          </p:cNvSpPr>
          <p:nvPr/>
        </p:nvSpPr>
        <p:spPr bwMode="auto">
          <a:xfrm>
            <a:off x="5018088" y="1646238"/>
            <a:ext cx="60325" cy="1079500"/>
          </a:xfrm>
          <a:custGeom>
            <a:avLst/>
            <a:gdLst>
              <a:gd name="T0" fmla="*/ 38 w 38"/>
              <a:gd name="T1" fmla="*/ 0 h 680"/>
              <a:gd name="T2" fmla="*/ 38 w 38"/>
              <a:gd name="T3" fmla="*/ 392 h 680"/>
              <a:gd name="T4" fmla="*/ 0 w 38"/>
              <a:gd name="T5" fmla="*/ 680 h 680"/>
              <a:gd name="T6" fmla="*/ 0 w 38"/>
              <a:gd name="T7" fmla="*/ 292 h 680"/>
              <a:gd name="T8" fmla="*/ 38 w 38"/>
              <a:gd name="T9" fmla="*/ 0 h 680"/>
              <a:gd name="T10" fmla="*/ 0 60000 65536"/>
              <a:gd name="T11" fmla="*/ 0 60000 65536"/>
              <a:gd name="T12" fmla="*/ 0 60000 65536"/>
              <a:gd name="T13" fmla="*/ 0 60000 65536"/>
              <a:gd name="T14" fmla="*/ 0 60000 65536"/>
              <a:gd name="T15" fmla="*/ 0 w 38"/>
              <a:gd name="T16" fmla="*/ 0 h 680"/>
              <a:gd name="T17" fmla="*/ 38 w 38"/>
              <a:gd name="T18" fmla="*/ 680 h 680"/>
            </a:gdLst>
            <a:ahLst/>
            <a:cxnLst>
              <a:cxn ang="T10">
                <a:pos x="T0" y="T1"/>
              </a:cxn>
              <a:cxn ang="T11">
                <a:pos x="T2" y="T3"/>
              </a:cxn>
              <a:cxn ang="T12">
                <a:pos x="T4" y="T5"/>
              </a:cxn>
              <a:cxn ang="T13">
                <a:pos x="T6" y="T7"/>
              </a:cxn>
              <a:cxn ang="T14">
                <a:pos x="T8" y="T9"/>
              </a:cxn>
            </a:cxnLst>
            <a:rect l="T15" t="T16" r="T17" b="T18"/>
            <a:pathLst>
              <a:path w="38" h="680">
                <a:moveTo>
                  <a:pt x="38" y="0"/>
                </a:moveTo>
                <a:lnTo>
                  <a:pt x="38" y="392"/>
                </a:lnTo>
                <a:lnTo>
                  <a:pt x="0" y="680"/>
                </a:lnTo>
                <a:lnTo>
                  <a:pt x="0" y="292"/>
                </a:lnTo>
                <a:lnTo>
                  <a:pt x="38"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81" name="Freeform 164"/>
          <p:cNvSpPr>
            <a:spLocks/>
          </p:cNvSpPr>
          <p:nvPr/>
        </p:nvSpPr>
        <p:spPr bwMode="auto">
          <a:xfrm>
            <a:off x="5078413" y="1646238"/>
            <a:ext cx="58737" cy="1058862"/>
          </a:xfrm>
          <a:custGeom>
            <a:avLst/>
            <a:gdLst>
              <a:gd name="T0" fmla="*/ 37 w 37"/>
              <a:gd name="T1" fmla="*/ 274 h 667"/>
              <a:gd name="T2" fmla="*/ 37 w 37"/>
              <a:gd name="T3" fmla="*/ 667 h 667"/>
              <a:gd name="T4" fmla="*/ 0 w 37"/>
              <a:gd name="T5" fmla="*/ 392 h 667"/>
              <a:gd name="T6" fmla="*/ 0 w 37"/>
              <a:gd name="T7" fmla="*/ 0 h 667"/>
              <a:gd name="T8" fmla="*/ 37 w 37"/>
              <a:gd name="T9" fmla="*/ 274 h 667"/>
              <a:gd name="T10" fmla="*/ 0 60000 65536"/>
              <a:gd name="T11" fmla="*/ 0 60000 65536"/>
              <a:gd name="T12" fmla="*/ 0 60000 65536"/>
              <a:gd name="T13" fmla="*/ 0 60000 65536"/>
              <a:gd name="T14" fmla="*/ 0 60000 65536"/>
              <a:gd name="T15" fmla="*/ 0 w 37"/>
              <a:gd name="T16" fmla="*/ 0 h 667"/>
              <a:gd name="T17" fmla="*/ 37 w 37"/>
              <a:gd name="T18" fmla="*/ 667 h 667"/>
            </a:gdLst>
            <a:ahLst/>
            <a:cxnLst>
              <a:cxn ang="T10">
                <a:pos x="T0" y="T1"/>
              </a:cxn>
              <a:cxn ang="T11">
                <a:pos x="T2" y="T3"/>
              </a:cxn>
              <a:cxn ang="T12">
                <a:pos x="T4" y="T5"/>
              </a:cxn>
              <a:cxn ang="T13">
                <a:pos x="T6" y="T7"/>
              </a:cxn>
              <a:cxn ang="T14">
                <a:pos x="T8" y="T9"/>
              </a:cxn>
            </a:cxnLst>
            <a:rect l="T15" t="T16" r="T17" b="T18"/>
            <a:pathLst>
              <a:path w="37" h="667">
                <a:moveTo>
                  <a:pt x="37" y="274"/>
                </a:moveTo>
                <a:lnTo>
                  <a:pt x="37" y="667"/>
                </a:lnTo>
                <a:lnTo>
                  <a:pt x="0" y="392"/>
                </a:lnTo>
                <a:lnTo>
                  <a:pt x="0" y="0"/>
                </a:lnTo>
                <a:lnTo>
                  <a:pt x="37" y="274"/>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82" name="Freeform 165"/>
          <p:cNvSpPr>
            <a:spLocks/>
          </p:cNvSpPr>
          <p:nvPr/>
        </p:nvSpPr>
        <p:spPr bwMode="auto">
          <a:xfrm>
            <a:off x="5137150" y="1887538"/>
            <a:ext cx="63500" cy="817562"/>
          </a:xfrm>
          <a:custGeom>
            <a:avLst/>
            <a:gdLst>
              <a:gd name="T0" fmla="*/ 40 w 40"/>
              <a:gd name="T1" fmla="*/ 0 h 515"/>
              <a:gd name="T2" fmla="*/ 40 w 40"/>
              <a:gd name="T3" fmla="*/ 397 h 515"/>
              <a:gd name="T4" fmla="*/ 0 w 40"/>
              <a:gd name="T5" fmla="*/ 515 h 515"/>
              <a:gd name="T6" fmla="*/ 0 w 40"/>
              <a:gd name="T7" fmla="*/ 122 h 515"/>
              <a:gd name="T8" fmla="*/ 40 w 40"/>
              <a:gd name="T9" fmla="*/ 0 h 515"/>
              <a:gd name="T10" fmla="*/ 0 60000 65536"/>
              <a:gd name="T11" fmla="*/ 0 60000 65536"/>
              <a:gd name="T12" fmla="*/ 0 60000 65536"/>
              <a:gd name="T13" fmla="*/ 0 60000 65536"/>
              <a:gd name="T14" fmla="*/ 0 60000 65536"/>
              <a:gd name="T15" fmla="*/ 0 w 40"/>
              <a:gd name="T16" fmla="*/ 0 h 515"/>
              <a:gd name="T17" fmla="*/ 40 w 40"/>
              <a:gd name="T18" fmla="*/ 515 h 515"/>
            </a:gdLst>
            <a:ahLst/>
            <a:cxnLst>
              <a:cxn ang="T10">
                <a:pos x="T0" y="T1"/>
              </a:cxn>
              <a:cxn ang="T11">
                <a:pos x="T2" y="T3"/>
              </a:cxn>
              <a:cxn ang="T12">
                <a:pos x="T4" y="T5"/>
              </a:cxn>
              <a:cxn ang="T13">
                <a:pos x="T6" y="T7"/>
              </a:cxn>
              <a:cxn ang="T14">
                <a:pos x="T8" y="T9"/>
              </a:cxn>
            </a:cxnLst>
            <a:rect l="T15" t="T16" r="T17" b="T18"/>
            <a:pathLst>
              <a:path w="40" h="515">
                <a:moveTo>
                  <a:pt x="40" y="0"/>
                </a:moveTo>
                <a:lnTo>
                  <a:pt x="40" y="397"/>
                </a:lnTo>
                <a:lnTo>
                  <a:pt x="0" y="515"/>
                </a:lnTo>
                <a:lnTo>
                  <a:pt x="0" y="122"/>
                </a:lnTo>
                <a:lnTo>
                  <a:pt x="40" y="0"/>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83" name="Freeform 166"/>
          <p:cNvSpPr>
            <a:spLocks/>
          </p:cNvSpPr>
          <p:nvPr/>
        </p:nvSpPr>
        <p:spPr bwMode="auto">
          <a:xfrm>
            <a:off x="5200650" y="1887538"/>
            <a:ext cx="58738" cy="955675"/>
          </a:xfrm>
          <a:custGeom>
            <a:avLst/>
            <a:gdLst>
              <a:gd name="T0" fmla="*/ 37 w 37"/>
              <a:gd name="T1" fmla="*/ 205 h 602"/>
              <a:gd name="T2" fmla="*/ 37 w 37"/>
              <a:gd name="T3" fmla="*/ 602 h 602"/>
              <a:gd name="T4" fmla="*/ 0 w 37"/>
              <a:gd name="T5" fmla="*/ 397 h 602"/>
              <a:gd name="T6" fmla="*/ 0 w 37"/>
              <a:gd name="T7" fmla="*/ 0 h 602"/>
              <a:gd name="T8" fmla="*/ 37 w 37"/>
              <a:gd name="T9" fmla="*/ 205 h 602"/>
              <a:gd name="T10" fmla="*/ 0 60000 65536"/>
              <a:gd name="T11" fmla="*/ 0 60000 65536"/>
              <a:gd name="T12" fmla="*/ 0 60000 65536"/>
              <a:gd name="T13" fmla="*/ 0 60000 65536"/>
              <a:gd name="T14" fmla="*/ 0 60000 65536"/>
              <a:gd name="T15" fmla="*/ 0 w 37"/>
              <a:gd name="T16" fmla="*/ 0 h 602"/>
              <a:gd name="T17" fmla="*/ 37 w 37"/>
              <a:gd name="T18" fmla="*/ 602 h 602"/>
            </a:gdLst>
            <a:ahLst/>
            <a:cxnLst>
              <a:cxn ang="T10">
                <a:pos x="T0" y="T1"/>
              </a:cxn>
              <a:cxn ang="T11">
                <a:pos x="T2" y="T3"/>
              </a:cxn>
              <a:cxn ang="T12">
                <a:pos x="T4" y="T5"/>
              </a:cxn>
              <a:cxn ang="T13">
                <a:pos x="T6" y="T7"/>
              </a:cxn>
              <a:cxn ang="T14">
                <a:pos x="T8" y="T9"/>
              </a:cxn>
            </a:cxnLst>
            <a:rect l="T15" t="T16" r="T17" b="T18"/>
            <a:pathLst>
              <a:path w="37" h="602">
                <a:moveTo>
                  <a:pt x="37" y="205"/>
                </a:moveTo>
                <a:lnTo>
                  <a:pt x="37" y="602"/>
                </a:lnTo>
                <a:lnTo>
                  <a:pt x="0" y="397"/>
                </a:lnTo>
                <a:lnTo>
                  <a:pt x="0" y="0"/>
                </a:lnTo>
                <a:lnTo>
                  <a:pt x="37" y="205"/>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84" name="Freeform 167"/>
          <p:cNvSpPr>
            <a:spLocks/>
          </p:cNvSpPr>
          <p:nvPr/>
        </p:nvSpPr>
        <p:spPr bwMode="auto">
          <a:xfrm>
            <a:off x="5259388" y="2212975"/>
            <a:ext cx="60325" cy="676275"/>
          </a:xfrm>
          <a:custGeom>
            <a:avLst/>
            <a:gdLst>
              <a:gd name="T0" fmla="*/ 38 w 38"/>
              <a:gd name="T1" fmla="*/ 29 h 426"/>
              <a:gd name="T2" fmla="*/ 38 w 38"/>
              <a:gd name="T3" fmla="*/ 426 h 426"/>
              <a:gd name="T4" fmla="*/ 0 w 38"/>
              <a:gd name="T5" fmla="*/ 397 h 426"/>
              <a:gd name="T6" fmla="*/ 0 w 38"/>
              <a:gd name="T7" fmla="*/ 0 h 426"/>
              <a:gd name="T8" fmla="*/ 38 w 38"/>
              <a:gd name="T9" fmla="*/ 29 h 426"/>
              <a:gd name="T10" fmla="*/ 0 60000 65536"/>
              <a:gd name="T11" fmla="*/ 0 60000 65536"/>
              <a:gd name="T12" fmla="*/ 0 60000 65536"/>
              <a:gd name="T13" fmla="*/ 0 60000 65536"/>
              <a:gd name="T14" fmla="*/ 0 60000 65536"/>
              <a:gd name="T15" fmla="*/ 0 w 38"/>
              <a:gd name="T16" fmla="*/ 0 h 426"/>
              <a:gd name="T17" fmla="*/ 38 w 38"/>
              <a:gd name="T18" fmla="*/ 426 h 426"/>
            </a:gdLst>
            <a:ahLst/>
            <a:cxnLst>
              <a:cxn ang="T10">
                <a:pos x="T0" y="T1"/>
              </a:cxn>
              <a:cxn ang="T11">
                <a:pos x="T2" y="T3"/>
              </a:cxn>
              <a:cxn ang="T12">
                <a:pos x="T4" y="T5"/>
              </a:cxn>
              <a:cxn ang="T13">
                <a:pos x="T6" y="T7"/>
              </a:cxn>
              <a:cxn ang="T14">
                <a:pos x="T8" y="T9"/>
              </a:cxn>
            </a:cxnLst>
            <a:rect l="T15" t="T16" r="T17" b="T18"/>
            <a:pathLst>
              <a:path w="38" h="426">
                <a:moveTo>
                  <a:pt x="38" y="29"/>
                </a:moveTo>
                <a:lnTo>
                  <a:pt x="38" y="426"/>
                </a:lnTo>
                <a:lnTo>
                  <a:pt x="0" y="397"/>
                </a:lnTo>
                <a:lnTo>
                  <a:pt x="0" y="0"/>
                </a:lnTo>
                <a:lnTo>
                  <a:pt x="38" y="29"/>
                </a:lnTo>
                <a:close/>
              </a:path>
            </a:pathLst>
          </a:custGeom>
          <a:solidFill>
            <a:srgbClr val="B3CC99"/>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85" name="Freeform 169"/>
          <p:cNvSpPr>
            <a:spLocks/>
          </p:cNvSpPr>
          <p:nvPr/>
        </p:nvSpPr>
        <p:spPr bwMode="auto">
          <a:xfrm>
            <a:off x="2312988" y="1362075"/>
            <a:ext cx="3006725" cy="1423988"/>
          </a:xfrm>
          <a:custGeom>
            <a:avLst/>
            <a:gdLst>
              <a:gd name="T0" fmla="*/ 0 w 1894"/>
              <a:gd name="T1" fmla="*/ 176 h 897"/>
              <a:gd name="T2" fmla="*/ 37 w 1894"/>
              <a:gd name="T3" fmla="*/ 398 h 897"/>
              <a:gd name="T4" fmla="*/ 75 w 1894"/>
              <a:gd name="T5" fmla="*/ 256 h 897"/>
              <a:gd name="T6" fmla="*/ 113 w 1894"/>
              <a:gd name="T7" fmla="*/ 383 h 897"/>
              <a:gd name="T8" fmla="*/ 150 w 1894"/>
              <a:gd name="T9" fmla="*/ 362 h 897"/>
              <a:gd name="T10" fmla="*/ 188 w 1894"/>
              <a:gd name="T11" fmla="*/ 535 h 897"/>
              <a:gd name="T12" fmla="*/ 227 w 1894"/>
              <a:gd name="T13" fmla="*/ 241 h 897"/>
              <a:gd name="T14" fmla="*/ 265 w 1894"/>
              <a:gd name="T15" fmla="*/ 172 h 897"/>
              <a:gd name="T16" fmla="*/ 302 w 1894"/>
              <a:gd name="T17" fmla="*/ 442 h 897"/>
              <a:gd name="T18" fmla="*/ 340 w 1894"/>
              <a:gd name="T19" fmla="*/ 362 h 897"/>
              <a:gd name="T20" fmla="*/ 377 w 1894"/>
              <a:gd name="T21" fmla="*/ 265 h 897"/>
              <a:gd name="T22" fmla="*/ 415 w 1894"/>
              <a:gd name="T23" fmla="*/ 468 h 897"/>
              <a:gd name="T24" fmla="*/ 454 w 1894"/>
              <a:gd name="T25" fmla="*/ 536 h 897"/>
              <a:gd name="T26" fmla="*/ 492 w 1894"/>
              <a:gd name="T27" fmla="*/ 123 h 897"/>
              <a:gd name="T28" fmla="*/ 530 w 1894"/>
              <a:gd name="T29" fmla="*/ 418 h 897"/>
              <a:gd name="T30" fmla="*/ 567 w 1894"/>
              <a:gd name="T31" fmla="*/ 603 h 897"/>
              <a:gd name="T32" fmla="*/ 605 w 1894"/>
              <a:gd name="T33" fmla="*/ 446 h 897"/>
              <a:gd name="T34" fmla="*/ 642 w 1894"/>
              <a:gd name="T35" fmla="*/ 567 h 897"/>
              <a:gd name="T36" fmla="*/ 682 w 1894"/>
              <a:gd name="T37" fmla="*/ 102 h 897"/>
              <a:gd name="T38" fmla="*/ 719 w 1894"/>
              <a:gd name="T39" fmla="*/ 424 h 897"/>
              <a:gd name="T40" fmla="*/ 757 w 1894"/>
              <a:gd name="T41" fmla="*/ 348 h 897"/>
              <a:gd name="T42" fmla="*/ 795 w 1894"/>
              <a:gd name="T43" fmla="*/ 294 h 897"/>
              <a:gd name="T44" fmla="*/ 832 w 1894"/>
              <a:gd name="T45" fmla="*/ 536 h 897"/>
              <a:gd name="T46" fmla="*/ 870 w 1894"/>
              <a:gd name="T47" fmla="*/ 518 h 897"/>
              <a:gd name="T48" fmla="*/ 909 w 1894"/>
              <a:gd name="T49" fmla="*/ 169 h 897"/>
              <a:gd name="T50" fmla="*/ 947 w 1894"/>
              <a:gd name="T51" fmla="*/ 499 h 897"/>
              <a:gd name="T52" fmla="*/ 984 w 1894"/>
              <a:gd name="T53" fmla="*/ 326 h 897"/>
              <a:gd name="T54" fmla="*/ 1022 w 1894"/>
              <a:gd name="T55" fmla="*/ 649 h 897"/>
              <a:gd name="T56" fmla="*/ 1060 w 1894"/>
              <a:gd name="T57" fmla="*/ 7 h 897"/>
              <a:gd name="T58" fmla="*/ 1097 w 1894"/>
              <a:gd name="T59" fmla="*/ 254 h 897"/>
              <a:gd name="T60" fmla="*/ 1136 w 1894"/>
              <a:gd name="T61" fmla="*/ 630 h 897"/>
              <a:gd name="T62" fmla="*/ 1174 w 1894"/>
              <a:gd name="T63" fmla="*/ 632 h 897"/>
              <a:gd name="T64" fmla="*/ 1212 w 1894"/>
              <a:gd name="T65" fmla="*/ 897 h 897"/>
              <a:gd name="T66" fmla="*/ 1249 w 1894"/>
              <a:gd name="T67" fmla="*/ 887 h 897"/>
              <a:gd name="T68" fmla="*/ 1287 w 1894"/>
              <a:gd name="T69" fmla="*/ 644 h 897"/>
              <a:gd name="T70" fmla="*/ 1325 w 1894"/>
              <a:gd name="T71" fmla="*/ 487 h 897"/>
              <a:gd name="T72" fmla="*/ 1364 w 1894"/>
              <a:gd name="T73" fmla="*/ 376 h 897"/>
              <a:gd name="T74" fmla="*/ 1401 w 1894"/>
              <a:gd name="T75" fmla="*/ 801 h 897"/>
              <a:gd name="T76" fmla="*/ 1439 w 1894"/>
              <a:gd name="T77" fmla="*/ 432 h 897"/>
              <a:gd name="T78" fmla="*/ 1477 w 1894"/>
              <a:gd name="T79" fmla="*/ 0 h 897"/>
              <a:gd name="T80" fmla="*/ 1514 w 1894"/>
              <a:gd name="T81" fmla="*/ 668 h 897"/>
              <a:gd name="T82" fmla="*/ 1552 w 1894"/>
              <a:gd name="T83" fmla="*/ 782 h 897"/>
              <a:gd name="T84" fmla="*/ 1591 w 1894"/>
              <a:gd name="T85" fmla="*/ 523 h 897"/>
              <a:gd name="T86" fmla="*/ 1629 w 1894"/>
              <a:gd name="T87" fmla="*/ 184 h 897"/>
              <a:gd name="T88" fmla="*/ 1666 w 1894"/>
              <a:gd name="T89" fmla="*/ 340 h 897"/>
              <a:gd name="T90" fmla="*/ 1704 w 1894"/>
              <a:gd name="T91" fmla="*/ 666 h 897"/>
              <a:gd name="T92" fmla="*/ 1742 w 1894"/>
              <a:gd name="T93" fmla="*/ 376 h 897"/>
              <a:gd name="T94" fmla="*/ 1779 w 1894"/>
              <a:gd name="T95" fmla="*/ 649 h 897"/>
              <a:gd name="T96" fmla="*/ 1819 w 1894"/>
              <a:gd name="T97" fmla="*/ 530 h 897"/>
              <a:gd name="T98" fmla="*/ 1856 w 1894"/>
              <a:gd name="T99" fmla="*/ 735 h 897"/>
              <a:gd name="T100" fmla="*/ 1894 w 1894"/>
              <a:gd name="T101" fmla="*/ 764 h 89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94"/>
              <a:gd name="T154" fmla="*/ 0 h 897"/>
              <a:gd name="T155" fmla="*/ 1894 w 1894"/>
              <a:gd name="T156" fmla="*/ 897 h 89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94" h="897">
                <a:moveTo>
                  <a:pt x="0" y="176"/>
                </a:moveTo>
                <a:lnTo>
                  <a:pt x="37" y="398"/>
                </a:lnTo>
                <a:lnTo>
                  <a:pt x="75" y="256"/>
                </a:lnTo>
                <a:lnTo>
                  <a:pt x="113" y="383"/>
                </a:lnTo>
                <a:lnTo>
                  <a:pt x="150" y="362"/>
                </a:lnTo>
                <a:lnTo>
                  <a:pt x="188" y="535"/>
                </a:lnTo>
                <a:lnTo>
                  <a:pt x="227" y="241"/>
                </a:lnTo>
                <a:lnTo>
                  <a:pt x="265" y="172"/>
                </a:lnTo>
                <a:lnTo>
                  <a:pt x="302" y="442"/>
                </a:lnTo>
                <a:lnTo>
                  <a:pt x="340" y="362"/>
                </a:lnTo>
                <a:lnTo>
                  <a:pt x="377" y="265"/>
                </a:lnTo>
                <a:lnTo>
                  <a:pt x="415" y="468"/>
                </a:lnTo>
                <a:lnTo>
                  <a:pt x="454" y="536"/>
                </a:lnTo>
                <a:lnTo>
                  <a:pt x="492" y="123"/>
                </a:lnTo>
                <a:lnTo>
                  <a:pt x="530" y="418"/>
                </a:lnTo>
                <a:lnTo>
                  <a:pt x="567" y="603"/>
                </a:lnTo>
                <a:lnTo>
                  <a:pt x="605" y="446"/>
                </a:lnTo>
                <a:lnTo>
                  <a:pt x="642" y="567"/>
                </a:lnTo>
                <a:lnTo>
                  <a:pt x="682" y="102"/>
                </a:lnTo>
                <a:lnTo>
                  <a:pt x="719" y="424"/>
                </a:lnTo>
                <a:lnTo>
                  <a:pt x="757" y="348"/>
                </a:lnTo>
                <a:lnTo>
                  <a:pt x="795" y="294"/>
                </a:lnTo>
                <a:lnTo>
                  <a:pt x="832" y="536"/>
                </a:lnTo>
                <a:lnTo>
                  <a:pt x="870" y="518"/>
                </a:lnTo>
                <a:lnTo>
                  <a:pt x="909" y="169"/>
                </a:lnTo>
                <a:lnTo>
                  <a:pt x="947" y="499"/>
                </a:lnTo>
                <a:lnTo>
                  <a:pt x="984" y="326"/>
                </a:lnTo>
                <a:lnTo>
                  <a:pt x="1022" y="649"/>
                </a:lnTo>
                <a:lnTo>
                  <a:pt x="1060" y="7"/>
                </a:lnTo>
                <a:lnTo>
                  <a:pt x="1097" y="254"/>
                </a:lnTo>
                <a:lnTo>
                  <a:pt x="1136" y="630"/>
                </a:lnTo>
                <a:lnTo>
                  <a:pt x="1174" y="632"/>
                </a:lnTo>
                <a:lnTo>
                  <a:pt x="1212" y="897"/>
                </a:lnTo>
                <a:lnTo>
                  <a:pt x="1249" y="887"/>
                </a:lnTo>
                <a:lnTo>
                  <a:pt x="1287" y="644"/>
                </a:lnTo>
                <a:lnTo>
                  <a:pt x="1325" y="487"/>
                </a:lnTo>
                <a:lnTo>
                  <a:pt x="1364" y="376"/>
                </a:lnTo>
                <a:lnTo>
                  <a:pt x="1401" y="801"/>
                </a:lnTo>
                <a:lnTo>
                  <a:pt x="1439" y="432"/>
                </a:lnTo>
                <a:lnTo>
                  <a:pt x="1477" y="0"/>
                </a:lnTo>
                <a:lnTo>
                  <a:pt x="1514" y="668"/>
                </a:lnTo>
                <a:lnTo>
                  <a:pt x="1552" y="782"/>
                </a:lnTo>
                <a:lnTo>
                  <a:pt x="1591" y="523"/>
                </a:lnTo>
                <a:lnTo>
                  <a:pt x="1629" y="184"/>
                </a:lnTo>
                <a:lnTo>
                  <a:pt x="1666" y="340"/>
                </a:lnTo>
                <a:lnTo>
                  <a:pt x="1704" y="666"/>
                </a:lnTo>
                <a:lnTo>
                  <a:pt x="1742" y="376"/>
                </a:lnTo>
                <a:lnTo>
                  <a:pt x="1779" y="649"/>
                </a:lnTo>
                <a:lnTo>
                  <a:pt x="1819" y="530"/>
                </a:lnTo>
                <a:lnTo>
                  <a:pt x="1856" y="735"/>
                </a:lnTo>
                <a:lnTo>
                  <a:pt x="1894" y="764"/>
                </a:lnTo>
              </a:path>
            </a:pathLst>
          </a:custGeom>
          <a:noFill/>
          <a:ln w="14288" cap="flat">
            <a:solidFill>
              <a:srgbClr val="00FF00"/>
            </a:solidFill>
            <a:prstDash val="solid"/>
            <a:miter lim="800000"/>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86" name="Text Box 170"/>
          <p:cNvSpPr txBox="1">
            <a:spLocks noChangeArrowheads="1"/>
          </p:cNvSpPr>
          <p:nvPr/>
        </p:nvSpPr>
        <p:spPr bwMode="auto">
          <a:xfrm>
            <a:off x="2103438" y="3176588"/>
            <a:ext cx="463550" cy="274637"/>
          </a:xfrm>
          <a:prstGeom prst="rect">
            <a:avLst/>
          </a:prstGeom>
          <a:noFill/>
          <a:ln w="9525">
            <a:noFill/>
            <a:miter lim="800000"/>
            <a:headEnd/>
            <a:tailEnd/>
          </a:ln>
        </p:spPr>
        <p:txBody>
          <a:bodyPr wrap="none">
            <a:spAutoFit/>
          </a:bodyPr>
          <a:lstStyle/>
          <a:p>
            <a:pPr eaLnBrk="1" hangingPunct="1"/>
            <a:r>
              <a:rPr lang="en-US" sz="1200" smtClean="0">
                <a:solidFill>
                  <a:srgbClr val="000000"/>
                </a:solidFill>
                <a:latin typeface="Arial Narrow" pitchFamily="34" charset="0"/>
                <a:ea typeface="ＭＳ Ｐゴシック" pitchFamily="34" charset="-128"/>
                <a:cs typeface="Arial" pitchFamily="34" charset="0"/>
              </a:rPr>
              <a:t>1960</a:t>
            </a:r>
            <a:endParaRPr lang="en-AU" sz="1200" smtClean="0">
              <a:solidFill>
                <a:srgbClr val="000000"/>
              </a:solidFill>
              <a:latin typeface="Arial Narrow" pitchFamily="34" charset="0"/>
              <a:ea typeface="ＭＳ Ｐゴシック" pitchFamily="34" charset="-128"/>
              <a:cs typeface="Arial" pitchFamily="34" charset="0"/>
            </a:endParaRPr>
          </a:p>
        </p:txBody>
      </p:sp>
      <p:sp>
        <p:nvSpPr>
          <p:cNvPr id="1187" name="Text Box 171"/>
          <p:cNvSpPr txBox="1">
            <a:spLocks noChangeArrowheads="1"/>
          </p:cNvSpPr>
          <p:nvPr/>
        </p:nvSpPr>
        <p:spPr bwMode="auto">
          <a:xfrm>
            <a:off x="5106988" y="3159125"/>
            <a:ext cx="463550" cy="274638"/>
          </a:xfrm>
          <a:prstGeom prst="rect">
            <a:avLst/>
          </a:prstGeom>
          <a:noFill/>
          <a:ln w="9525">
            <a:noFill/>
            <a:miter lim="800000"/>
            <a:headEnd/>
            <a:tailEnd/>
          </a:ln>
        </p:spPr>
        <p:txBody>
          <a:bodyPr wrap="none">
            <a:spAutoFit/>
          </a:bodyPr>
          <a:lstStyle/>
          <a:p>
            <a:pPr eaLnBrk="1" hangingPunct="1"/>
            <a:r>
              <a:rPr lang="en-US" sz="1200" smtClean="0">
                <a:solidFill>
                  <a:srgbClr val="000000"/>
                </a:solidFill>
                <a:latin typeface="Arial Narrow" pitchFamily="34" charset="0"/>
                <a:ea typeface="ＭＳ Ｐゴシック" pitchFamily="34" charset="-128"/>
                <a:cs typeface="Arial" pitchFamily="34" charset="0"/>
              </a:rPr>
              <a:t>2010</a:t>
            </a:r>
            <a:endParaRPr lang="en-AU" sz="1200" smtClean="0">
              <a:solidFill>
                <a:srgbClr val="000000"/>
              </a:solidFill>
              <a:latin typeface="Arial Narrow" pitchFamily="34" charset="0"/>
              <a:ea typeface="ＭＳ Ｐゴシック" pitchFamily="34" charset="-128"/>
              <a:cs typeface="Arial" pitchFamily="34" charset="0"/>
            </a:endParaRPr>
          </a:p>
        </p:txBody>
      </p:sp>
      <p:sp>
        <p:nvSpPr>
          <p:cNvPr id="1188" name="Text Box 172"/>
          <p:cNvSpPr txBox="1">
            <a:spLocks noChangeArrowheads="1"/>
          </p:cNvSpPr>
          <p:nvPr/>
        </p:nvSpPr>
        <p:spPr bwMode="auto">
          <a:xfrm>
            <a:off x="2705100" y="3159125"/>
            <a:ext cx="463550" cy="274638"/>
          </a:xfrm>
          <a:prstGeom prst="rect">
            <a:avLst/>
          </a:prstGeom>
          <a:noFill/>
          <a:ln w="9525">
            <a:noFill/>
            <a:miter lim="800000"/>
            <a:headEnd/>
            <a:tailEnd/>
          </a:ln>
        </p:spPr>
        <p:txBody>
          <a:bodyPr wrap="none">
            <a:spAutoFit/>
          </a:bodyPr>
          <a:lstStyle/>
          <a:p>
            <a:pPr eaLnBrk="1" hangingPunct="1"/>
            <a:r>
              <a:rPr lang="en-US" sz="1200" smtClean="0">
                <a:solidFill>
                  <a:srgbClr val="000000"/>
                </a:solidFill>
                <a:latin typeface="Arial Narrow" pitchFamily="34" charset="0"/>
                <a:ea typeface="ＭＳ Ｐゴシック" pitchFamily="34" charset="-128"/>
                <a:cs typeface="Arial" pitchFamily="34" charset="0"/>
              </a:rPr>
              <a:t>1970</a:t>
            </a:r>
            <a:endParaRPr lang="en-AU" sz="1200" smtClean="0">
              <a:solidFill>
                <a:srgbClr val="000000"/>
              </a:solidFill>
              <a:latin typeface="Arial Narrow" pitchFamily="34" charset="0"/>
              <a:ea typeface="ＭＳ Ｐゴシック" pitchFamily="34" charset="-128"/>
              <a:cs typeface="Arial" pitchFamily="34" charset="0"/>
            </a:endParaRPr>
          </a:p>
        </p:txBody>
      </p:sp>
      <p:sp>
        <p:nvSpPr>
          <p:cNvPr id="1189" name="Text Box 173"/>
          <p:cNvSpPr txBox="1">
            <a:spLocks noChangeArrowheads="1"/>
          </p:cNvSpPr>
          <p:nvPr/>
        </p:nvSpPr>
        <p:spPr bwMode="auto">
          <a:xfrm>
            <a:off x="3913188" y="3176588"/>
            <a:ext cx="463550" cy="274637"/>
          </a:xfrm>
          <a:prstGeom prst="rect">
            <a:avLst/>
          </a:prstGeom>
          <a:noFill/>
          <a:ln w="9525">
            <a:noFill/>
            <a:miter lim="800000"/>
            <a:headEnd/>
            <a:tailEnd/>
          </a:ln>
        </p:spPr>
        <p:txBody>
          <a:bodyPr wrap="none">
            <a:spAutoFit/>
          </a:bodyPr>
          <a:lstStyle/>
          <a:p>
            <a:pPr eaLnBrk="1" hangingPunct="1"/>
            <a:r>
              <a:rPr lang="en-US" sz="1200" smtClean="0">
                <a:solidFill>
                  <a:srgbClr val="000000"/>
                </a:solidFill>
                <a:latin typeface="Arial Narrow" pitchFamily="34" charset="0"/>
                <a:ea typeface="ＭＳ Ｐゴシック" pitchFamily="34" charset="-128"/>
                <a:cs typeface="Arial" pitchFamily="34" charset="0"/>
              </a:rPr>
              <a:t>1990</a:t>
            </a:r>
            <a:endParaRPr lang="en-AU" sz="1200" smtClean="0">
              <a:solidFill>
                <a:srgbClr val="000000"/>
              </a:solidFill>
              <a:latin typeface="Arial Narrow" pitchFamily="34" charset="0"/>
              <a:ea typeface="ＭＳ Ｐゴシック" pitchFamily="34" charset="-128"/>
              <a:cs typeface="Arial" pitchFamily="34" charset="0"/>
            </a:endParaRPr>
          </a:p>
        </p:txBody>
      </p:sp>
      <p:sp>
        <p:nvSpPr>
          <p:cNvPr id="1190" name="Text Box 174"/>
          <p:cNvSpPr txBox="1">
            <a:spLocks noChangeArrowheads="1"/>
          </p:cNvSpPr>
          <p:nvPr/>
        </p:nvSpPr>
        <p:spPr bwMode="auto">
          <a:xfrm>
            <a:off x="4519613" y="3170238"/>
            <a:ext cx="463550" cy="274637"/>
          </a:xfrm>
          <a:prstGeom prst="rect">
            <a:avLst/>
          </a:prstGeom>
          <a:noFill/>
          <a:ln w="9525">
            <a:noFill/>
            <a:miter lim="800000"/>
            <a:headEnd/>
            <a:tailEnd/>
          </a:ln>
        </p:spPr>
        <p:txBody>
          <a:bodyPr wrap="none">
            <a:spAutoFit/>
          </a:bodyPr>
          <a:lstStyle/>
          <a:p>
            <a:pPr eaLnBrk="1" hangingPunct="1"/>
            <a:r>
              <a:rPr lang="en-US" sz="1200" smtClean="0">
                <a:solidFill>
                  <a:srgbClr val="000000"/>
                </a:solidFill>
                <a:latin typeface="Arial Narrow" pitchFamily="34" charset="0"/>
                <a:ea typeface="ＭＳ Ｐゴシック" pitchFamily="34" charset="-128"/>
                <a:cs typeface="Arial" pitchFamily="34" charset="0"/>
              </a:rPr>
              <a:t>2000</a:t>
            </a:r>
            <a:endParaRPr lang="en-AU" sz="1200" smtClean="0">
              <a:solidFill>
                <a:srgbClr val="000000"/>
              </a:solidFill>
              <a:latin typeface="Arial Narrow" pitchFamily="34" charset="0"/>
              <a:ea typeface="ＭＳ Ｐゴシック" pitchFamily="34" charset="-128"/>
              <a:cs typeface="Arial" pitchFamily="34" charset="0"/>
            </a:endParaRPr>
          </a:p>
        </p:txBody>
      </p:sp>
      <p:sp>
        <p:nvSpPr>
          <p:cNvPr id="1191" name="Text Box 175"/>
          <p:cNvSpPr txBox="1">
            <a:spLocks noChangeArrowheads="1"/>
          </p:cNvSpPr>
          <p:nvPr/>
        </p:nvSpPr>
        <p:spPr bwMode="auto">
          <a:xfrm>
            <a:off x="3321050" y="3168650"/>
            <a:ext cx="463550" cy="274638"/>
          </a:xfrm>
          <a:prstGeom prst="rect">
            <a:avLst/>
          </a:prstGeom>
          <a:noFill/>
          <a:ln w="9525">
            <a:noFill/>
            <a:miter lim="800000"/>
            <a:headEnd/>
            <a:tailEnd/>
          </a:ln>
        </p:spPr>
        <p:txBody>
          <a:bodyPr wrap="none">
            <a:spAutoFit/>
          </a:bodyPr>
          <a:lstStyle/>
          <a:p>
            <a:pPr eaLnBrk="1" hangingPunct="1"/>
            <a:r>
              <a:rPr lang="en-US" sz="1200" smtClean="0">
                <a:solidFill>
                  <a:srgbClr val="000000"/>
                </a:solidFill>
                <a:latin typeface="Arial Narrow" pitchFamily="34" charset="0"/>
                <a:ea typeface="ＭＳ Ｐゴシック" pitchFamily="34" charset="-128"/>
                <a:cs typeface="Arial" pitchFamily="34" charset="0"/>
              </a:rPr>
              <a:t>1980</a:t>
            </a:r>
            <a:endParaRPr lang="en-AU" sz="1200" smtClean="0">
              <a:solidFill>
                <a:srgbClr val="000000"/>
              </a:solidFill>
              <a:latin typeface="Arial Narrow" pitchFamily="34" charset="0"/>
              <a:ea typeface="ＭＳ Ｐゴシック" pitchFamily="34" charset="-128"/>
              <a:cs typeface="Arial" pitchFamily="34" charset="0"/>
            </a:endParaRPr>
          </a:p>
        </p:txBody>
      </p:sp>
      <p:sp>
        <p:nvSpPr>
          <p:cNvPr id="1192" name="Text Box 176"/>
          <p:cNvSpPr txBox="1">
            <a:spLocks noChangeArrowheads="1"/>
          </p:cNvSpPr>
          <p:nvPr/>
        </p:nvSpPr>
        <p:spPr bwMode="auto">
          <a:xfrm>
            <a:off x="2016125" y="1355725"/>
            <a:ext cx="254000" cy="274638"/>
          </a:xfrm>
          <a:prstGeom prst="rect">
            <a:avLst/>
          </a:prstGeom>
          <a:noFill/>
          <a:ln w="9525">
            <a:noFill/>
            <a:miter lim="800000"/>
            <a:headEnd/>
            <a:tailEnd/>
          </a:ln>
        </p:spPr>
        <p:txBody>
          <a:bodyPr wrap="none">
            <a:spAutoFit/>
          </a:bodyPr>
          <a:lstStyle/>
          <a:p>
            <a:pPr eaLnBrk="1" hangingPunct="1"/>
            <a:r>
              <a:rPr lang="en-US" sz="1200" smtClean="0">
                <a:solidFill>
                  <a:srgbClr val="000000"/>
                </a:solidFill>
                <a:latin typeface="Arial Narrow" pitchFamily="34" charset="0"/>
                <a:ea typeface="ＭＳ Ｐゴシック" pitchFamily="34" charset="-128"/>
                <a:cs typeface="Arial" pitchFamily="34" charset="0"/>
              </a:rPr>
              <a:t>0</a:t>
            </a:r>
            <a:endParaRPr lang="en-AU" sz="1200" smtClean="0">
              <a:solidFill>
                <a:srgbClr val="000000"/>
              </a:solidFill>
              <a:latin typeface="Arial Narrow" pitchFamily="34" charset="0"/>
              <a:ea typeface="ＭＳ Ｐゴシック" pitchFamily="34" charset="-128"/>
              <a:cs typeface="Arial" pitchFamily="34" charset="0"/>
            </a:endParaRPr>
          </a:p>
        </p:txBody>
      </p:sp>
      <p:sp>
        <p:nvSpPr>
          <p:cNvPr id="1193" name="Text Box 177"/>
          <p:cNvSpPr txBox="1">
            <a:spLocks noChangeArrowheads="1"/>
          </p:cNvSpPr>
          <p:nvPr/>
        </p:nvSpPr>
        <p:spPr bwMode="auto">
          <a:xfrm>
            <a:off x="2014538" y="744538"/>
            <a:ext cx="254000" cy="274637"/>
          </a:xfrm>
          <a:prstGeom prst="rect">
            <a:avLst/>
          </a:prstGeom>
          <a:noFill/>
          <a:ln w="9525">
            <a:noFill/>
            <a:miter lim="800000"/>
            <a:headEnd/>
            <a:tailEnd/>
          </a:ln>
        </p:spPr>
        <p:txBody>
          <a:bodyPr wrap="none">
            <a:spAutoFit/>
          </a:bodyPr>
          <a:lstStyle/>
          <a:p>
            <a:pPr eaLnBrk="1" hangingPunct="1"/>
            <a:r>
              <a:rPr lang="en-US" sz="1200" smtClean="0">
                <a:solidFill>
                  <a:srgbClr val="000000"/>
                </a:solidFill>
                <a:latin typeface="Arial Narrow" pitchFamily="34" charset="0"/>
                <a:ea typeface="ＭＳ Ｐゴシック" pitchFamily="34" charset="-128"/>
                <a:cs typeface="Arial" pitchFamily="34" charset="0"/>
              </a:rPr>
              <a:t>2</a:t>
            </a:r>
            <a:endParaRPr lang="en-AU" sz="1200" smtClean="0">
              <a:solidFill>
                <a:srgbClr val="000000"/>
              </a:solidFill>
              <a:latin typeface="Arial Narrow" pitchFamily="34" charset="0"/>
              <a:ea typeface="ＭＳ Ｐゴシック" pitchFamily="34" charset="-128"/>
              <a:cs typeface="Arial" pitchFamily="34" charset="0"/>
            </a:endParaRPr>
          </a:p>
        </p:txBody>
      </p:sp>
      <p:sp>
        <p:nvSpPr>
          <p:cNvPr id="1194" name="Text Box 178"/>
          <p:cNvSpPr txBox="1">
            <a:spLocks noChangeArrowheads="1"/>
          </p:cNvSpPr>
          <p:nvPr/>
        </p:nvSpPr>
        <p:spPr bwMode="auto">
          <a:xfrm>
            <a:off x="1984375" y="1981200"/>
            <a:ext cx="295275" cy="274638"/>
          </a:xfrm>
          <a:prstGeom prst="rect">
            <a:avLst/>
          </a:prstGeom>
          <a:noFill/>
          <a:ln w="9525">
            <a:noFill/>
            <a:miter lim="800000"/>
            <a:headEnd/>
            <a:tailEnd/>
          </a:ln>
        </p:spPr>
        <p:txBody>
          <a:bodyPr wrap="none">
            <a:spAutoFit/>
          </a:bodyPr>
          <a:lstStyle/>
          <a:p>
            <a:pPr eaLnBrk="1" hangingPunct="1"/>
            <a:r>
              <a:rPr lang="en-US" sz="1200" smtClean="0">
                <a:solidFill>
                  <a:srgbClr val="000000"/>
                </a:solidFill>
                <a:latin typeface="Arial Narrow" pitchFamily="34" charset="0"/>
                <a:ea typeface="ＭＳ Ｐゴシック" pitchFamily="34" charset="-128"/>
                <a:cs typeface="Arial" pitchFamily="34" charset="0"/>
              </a:rPr>
              <a:t>-2</a:t>
            </a:r>
            <a:endParaRPr lang="en-AU" sz="1200" smtClean="0">
              <a:solidFill>
                <a:srgbClr val="000000"/>
              </a:solidFill>
              <a:latin typeface="Arial Narrow" pitchFamily="34" charset="0"/>
              <a:ea typeface="ＭＳ Ｐゴシック" pitchFamily="34" charset="-128"/>
              <a:cs typeface="Arial" pitchFamily="34" charset="0"/>
            </a:endParaRPr>
          </a:p>
        </p:txBody>
      </p:sp>
      <p:sp>
        <p:nvSpPr>
          <p:cNvPr id="1195" name="Text Box 179"/>
          <p:cNvSpPr txBox="1">
            <a:spLocks noChangeArrowheads="1"/>
          </p:cNvSpPr>
          <p:nvPr/>
        </p:nvSpPr>
        <p:spPr bwMode="auto">
          <a:xfrm>
            <a:off x="1982788" y="2608263"/>
            <a:ext cx="295275" cy="274637"/>
          </a:xfrm>
          <a:prstGeom prst="rect">
            <a:avLst/>
          </a:prstGeom>
          <a:noFill/>
          <a:ln w="9525">
            <a:noFill/>
            <a:miter lim="800000"/>
            <a:headEnd/>
            <a:tailEnd/>
          </a:ln>
        </p:spPr>
        <p:txBody>
          <a:bodyPr wrap="none">
            <a:spAutoFit/>
          </a:bodyPr>
          <a:lstStyle/>
          <a:p>
            <a:pPr eaLnBrk="1" hangingPunct="1"/>
            <a:r>
              <a:rPr lang="en-US" sz="1200" smtClean="0">
                <a:solidFill>
                  <a:srgbClr val="000000"/>
                </a:solidFill>
                <a:latin typeface="Arial Narrow" pitchFamily="34" charset="0"/>
                <a:ea typeface="ＭＳ Ｐゴシック" pitchFamily="34" charset="-128"/>
                <a:cs typeface="Arial" pitchFamily="34" charset="0"/>
              </a:rPr>
              <a:t>-4</a:t>
            </a:r>
            <a:endParaRPr lang="en-AU" sz="1200" smtClean="0">
              <a:solidFill>
                <a:srgbClr val="000000"/>
              </a:solidFill>
              <a:latin typeface="Arial Narrow" pitchFamily="34" charset="0"/>
              <a:ea typeface="ＭＳ Ｐゴシック" pitchFamily="34" charset="-128"/>
              <a:cs typeface="Arial" pitchFamily="34" charset="0"/>
            </a:endParaRPr>
          </a:p>
        </p:txBody>
      </p:sp>
      <p:sp>
        <p:nvSpPr>
          <p:cNvPr id="1196" name="Text Box 180"/>
          <p:cNvSpPr txBox="1">
            <a:spLocks noChangeArrowheads="1"/>
          </p:cNvSpPr>
          <p:nvPr/>
        </p:nvSpPr>
        <p:spPr bwMode="auto">
          <a:xfrm>
            <a:off x="1981200" y="3063875"/>
            <a:ext cx="295275" cy="274638"/>
          </a:xfrm>
          <a:prstGeom prst="rect">
            <a:avLst/>
          </a:prstGeom>
          <a:noFill/>
          <a:ln w="9525">
            <a:noFill/>
            <a:miter lim="800000"/>
            <a:headEnd/>
            <a:tailEnd/>
          </a:ln>
        </p:spPr>
        <p:txBody>
          <a:bodyPr wrap="none">
            <a:spAutoFit/>
          </a:bodyPr>
          <a:lstStyle/>
          <a:p>
            <a:pPr eaLnBrk="1" hangingPunct="1"/>
            <a:r>
              <a:rPr lang="en-US" sz="1200" smtClean="0">
                <a:solidFill>
                  <a:srgbClr val="000000"/>
                </a:solidFill>
                <a:latin typeface="Arial Narrow" pitchFamily="34" charset="0"/>
                <a:ea typeface="ＭＳ Ｐゴシック" pitchFamily="34" charset="-128"/>
                <a:cs typeface="Arial" pitchFamily="34" charset="0"/>
              </a:rPr>
              <a:t>-6</a:t>
            </a:r>
            <a:endParaRPr lang="en-AU" sz="1200" smtClean="0">
              <a:solidFill>
                <a:srgbClr val="000000"/>
              </a:solidFill>
              <a:latin typeface="Arial Narrow" pitchFamily="34" charset="0"/>
              <a:ea typeface="ＭＳ Ｐゴシック" pitchFamily="34" charset="-128"/>
              <a:cs typeface="Arial" pitchFamily="34" charset="0"/>
            </a:endParaRPr>
          </a:p>
        </p:txBody>
      </p:sp>
      <p:sp>
        <p:nvSpPr>
          <p:cNvPr id="1197" name="AutoShape 182"/>
          <p:cNvSpPr>
            <a:spLocks noChangeAspect="1" noChangeArrowheads="1" noTextEdit="1"/>
          </p:cNvSpPr>
          <p:nvPr/>
        </p:nvSpPr>
        <p:spPr bwMode="auto">
          <a:xfrm>
            <a:off x="1982788" y="3514725"/>
            <a:ext cx="3500437" cy="2527300"/>
          </a:xfrm>
          <a:prstGeom prst="rect">
            <a:avLst/>
          </a:prstGeom>
          <a:noFill/>
          <a:ln w="9525">
            <a:noFill/>
            <a:miter lim="800000"/>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98" name="Freeform 185"/>
          <p:cNvSpPr>
            <a:spLocks/>
          </p:cNvSpPr>
          <p:nvPr/>
        </p:nvSpPr>
        <p:spPr bwMode="auto">
          <a:xfrm>
            <a:off x="2305050" y="4570413"/>
            <a:ext cx="3019425" cy="400050"/>
          </a:xfrm>
          <a:custGeom>
            <a:avLst/>
            <a:gdLst>
              <a:gd name="T0" fmla="*/ 0 w 1902"/>
              <a:gd name="T1" fmla="*/ 43 h 252"/>
              <a:gd name="T2" fmla="*/ 37 w 1902"/>
              <a:gd name="T3" fmla="*/ 25 h 252"/>
              <a:gd name="T4" fmla="*/ 75 w 1902"/>
              <a:gd name="T5" fmla="*/ 0 h 252"/>
              <a:gd name="T6" fmla="*/ 113 w 1902"/>
              <a:gd name="T7" fmla="*/ 1 h 252"/>
              <a:gd name="T8" fmla="*/ 151 w 1902"/>
              <a:gd name="T9" fmla="*/ 34 h 252"/>
              <a:gd name="T10" fmla="*/ 189 w 1902"/>
              <a:gd name="T11" fmla="*/ 75 h 252"/>
              <a:gd name="T12" fmla="*/ 228 w 1902"/>
              <a:gd name="T13" fmla="*/ 115 h 252"/>
              <a:gd name="T14" fmla="*/ 266 w 1902"/>
              <a:gd name="T15" fmla="*/ 110 h 252"/>
              <a:gd name="T16" fmla="*/ 304 w 1902"/>
              <a:gd name="T17" fmla="*/ 70 h 252"/>
              <a:gd name="T18" fmla="*/ 341 w 1902"/>
              <a:gd name="T19" fmla="*/ 63 h 252"/>
              <a:gd name="T20" fmla="*/ 379 w 1902"/>
              <a:gd name="T21" fmla="*/ 70 h 252"/>
              <a:gd name="T22" fmla="*/ 417 w 1902"/>
              <a:gd name="T23" fmla="*/ 53 h 252"/>
              <a:gd name="T24" fmla="*/ 456 w 1902"/>
              <a:gd name="T25" fmla="*/ 72 h 252"/>
              <a:gd name="T26" fmla="*/ 494 w 1902"/>
              <a:gd name="T27" fmla="*/ 111 h 252"/>
              <a:gd name="T28" fmla="*/ 532 w 1902"/>
              <a:gd name="T29" fmla="*/ 103 h 252"/>
              <a:gd name="T30" fmla="*/ 570 w 1902"/>
              <a:gd name="T31" fmla="*/ 82 h 252"/>
              <a:gd name="T32" fmla="*/ 608 w 1902"/>
              <a:gd name="T33" fmla="*/ 103 h 252"/>
              <a:gd name="T34" fmla="*/ 645 w 1902"/>
              <a:gd name="T35" fmla="*/ 113 h 252"/>
              <a:gd name="T36" fmla="*/ 685 w 1902"/>
              <a:gd name="T37" fmla="*/ 123 h 252"/>
              <a:gd name="T38" fmla="*/ 723 w 1902"/>
              <a:gd name="T39" fmla="*/ 130 h 252"/>
              <a:gd name="T40" fmla="*/ 760 w 1902"/>
              <a:gd name="T41" fmla="*/ 96 h 252"/>
              <a:gd name="T42" fmla="*/ 798 w 1902"/>
              <a:gd name="T43" fmla="*/ 123 h 252"/>
              <a:gd name="T44" fmla="*/ 836 w 1902"/>
              <a:gd name="T45" fmla="*/ 137 h 252"/>
              <a:gd name="T46" fmla="*/ 874 w 1902"/>
              <a:gd name="T47" fmla="*/ 151 h 252"/>
              <a:gd name="T48" fmla="*/ 913 w 1902"/>
              <a:gd name="T49" fmla="*/ 189 h 252"/>
              <a:gd name="T50" fmla="*/ 951 w 1902"/>
              <a:gd name="T51" fmla="*/ 159 h 252"/>
              <a:gd name="T52" fmla="*/ 989 w 1902"/>
              <a:gd name="T53" fmla="*/ 159 h 252"/>
              <a:gd name="T54" fmla="*/ 1027 w 1902"/>
              <a:gd name="T55" fmla="*/ 165 h 252"/>
              <a:gd name="T56" fmla="*/ 1064 w 1902"/>
              <a:gd name="T57" fmla="*/ 158 h 252"/>
              <a:gd name="T58" fmla="*/ 1102 w 1902"/>
              <a:gd name="T59" fmla="*/ 147 h 252"/>
              <a:gd name="T60" fmla="*/ 1142 w 1902"/>
              <a:gd name="T61" fmla="*/ 140 h 252"/>
              <a:gd name="T62" fmla="*/ 1179 w 1902"/>
              <a:gd name="T63" fmla="*/ 173 h 252"/>
              <a:gd name="T64" fmla="*/ 1217 w 1902"/>
              <a:gd name="T65" fmla="*/ 190 h 252"/>
              <a:gd name="T66" fmla="*/ 1255 w 1902"/>
              <a:gd name="T67" fmla="*/ 218 h 252"/>
              <a:gd name="T68" fmla="*/ 1293 w 1902"/>
              <a:gd name="T69" fmla="*/ 221 h 252"/>
              <a:gd name="T70" fmla="*/ 1331 w 1902"/>
              <a:gd name="T71" fmla="*/ 197 h 252"/>
              <a:gd name="T72" fmla="*/ 1370 w 1902"/>
              <a:gd name="T73" fmla="*/ 180 h 252"/>
              <a:gd name="T74" fmla="*/ 1408 w 1902"/>
              <a:gd name="T75" fmla="*/ 175 h 252"/>
              <a:gd name="T76" fmla="*/ 1446 w 1902"/>
              <a:gd name="T77" fmla="*/ 183 h 252"/>
              <a:gd name="T78" fmla="*/ 1483 w 1902"/>
              <a:gd name="T79" fmla="*/ 214 h 252"/>
              <a:gd name="T80" fmla="*/ 1521 w 1902"/>
              <a:gd name="T81" fmla="*/ 182 h 252"/>
              <a:gd name="T82" fmla="*/ 1559 w 1902"/>
              <a:gd name="T83" fmla="*/ 158 h 252"/>
              <a:gd name="T84" fmla="*/ 1598 w 1902"/>
              <a:gd name="T85" fmla="*/ 132 h 252"/>
              <a:gd name="T86" fmla="*/ 1636 w 1902"/>
              <a:gd name="T87" fmla="*/ 237 h 252"/>
              <a:gd name="T88" fmla="*/ 1674 w 1902"/>
              <a:gd name="T89" fmla="*/ 228 h 252"/>
              <a:gd name="T90" fmla="*/ 1712 w 1902"/>
              <a:gd name="T91" fmla="*/ 219 h 252"/>
              <a:gd name="T92" fmla="*/ 1750 w 1902"/>
              <a:gd name="T93" fmla="*/ 237 h 252"/>
              <a:gd name="T94" fmla="*/ 1787 w 1902"/>
              <a:gd name="T95" fmla="*/ 242 h 252"/>
              <a:gd name="T96" fmla="*/ 1827 w 1902"/>
              <a:gd name="T97" fmla="*/ 252 h 252"/>
              <a:gd name="T98" fmla="*/ 1865 w 1902"/>
              <a:gd name="T99" fmla="*/ 218 h 252"/>
              <a:gd name="T100" fmla="*/ 1902 w 1902"/>
              <a:gd name="T101" fmla="*/ 230 h 2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02"/>
              <a:gd name="T154" fmla="*/ 0 h 252"/>
              <a:gd name="T155" fmla="*/ 1902 w 1902"/>
              <a:gd name="T156" fmla="*/ 252 h 25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02" h="252">
                <a:moveTo>
                  <a:pt x="0" y="43"/>
                </a:moveTo>
                <a:lnTo>
                  <a:pt x="37" y="25"/>
                </a:lnTo>
                <a:lnTo>
                  <a:pt x="75" y="0"/>
                </a:lnTo>
                <a:lnTo>
                  <a:pt x="113" y="1"/>
                </a:lnTo>
                <a:lnTo>
                  <a:pt x="151" y="34"/>
                </a:lnTo>
                <a:lnTo>
                  <a:pt x="189" y="75"/>
                </a:lnTo>
                <a:lnTo>
                  <a:pt x="228" y="115"/>
                </a:lnTo>
                <a:lnTo>
                  <a:pt x="266" y="110"/>
                </a:lnTo>
                <a:lnTo>
                  <a:pt x="304" y="70"/>
                </a:lnTo>
                <a:lnTo>
                  <a:pt x="341" y="63"/>
                </a:lnTo>
                <a:lnTo>
                  <a:pt x="379" y="70"/>
                </a:lnTo>
                <a:lnTo>
                  <a:pt x="417" y="53"/>
                </a:lnTo>
                <a:lnTo>
                  <a:pt x="456" y="72"/>
                </a:lnTo>
                <a:lnTo>
                  <a:pt x="494" y="111"/>
                </a:lnTo>
                <a:lnTo>
                  <a:pt x="532" y="103"/>
                </a:lnTo>
                <a:lnTo>
                  <a:pt x="570" y="82"/>
                </a:lnTo>
                <a:lnTo>
                  <a:pt x="608" y="103"/>
                </a:lnTo>
                <a:lnTo>
                  <a:pt x="645" y="113"/>
                </a:lnTo>
                <a:lnTo>
                  <a:pt x="685" y="123"/>
                </a:lnTo>
                <a:lnTo>
                  <a:pt x="723" y="130"/>
                </a:lnTo>
                <a:lnTo>
                  <a:pt x="760" y="96"/>
                </a:lnTo>
                <a:lnTo>
                  <a:pt x="798" y="123"/>
                </a:lnTo>
                <a:lnTo>
                  <a:pt x="836" y="137"/>
                </a:lnTo>
                <a:lnTo>
                  <a:pt x="874" y="151"/>
                </a:lnTo>
                <a:lnTo>
                  <a:pt x="913" y="189"/>
                </a:lnTo>
                <a:lnTo>
                  <a:pt x="951" y="159"/>
                </a:lnTo>
                <a:lnTo>
                  <a:pt x="989" y="159"/>
                </a:lnTo>
                <a:lnTo>
                  <a:pt x="1027" y="165"/>
                </a:lnTo>
                <a:lnTo>
                  <a:pt x="1064" y="158"/>
                </a:lnTo>
                <a:lnTo>
                  <a:pt x="1102" y="147"/>
                </a:lnTo>
                <a:lnTo>
                  <a:pt x="1142" y="140"/>
                </a:lnTo>
                <a:lnTo>
                  <a:pt x="1179" y="173"/>
                </a:lnTo>
                <a:lnTo>
                  <a:pt x="1217" y="190"/>
                </a:lnTo>
                <a:lnTo>
                  <a:pt x="1255" y="218"/>
                </a:lnTo>
                <a:lnTo>
                  <a:pt x="1293" y="221"/>
                </a:lnTo>
                <a:lnTo>
                  <a:pt x="1331" y="197"/>
                </a:lnTo>
                <a:lnTo>
                  <a:pt x="1370" y="180"/>
                </a:lnTo>
                <a:lnTo>
                  <a:pt x="1408" y="175"/>
                </a:lnTo>
                <a:lnTo>
                  <a:pt x="1446" y="183"/>
                </a:lnTo>
                <a:lnTo>
                  <a:pt x="1483" y="214"/>
                </a:lnTo>
                <a:lnTo>
                  <a:pt x="1521" y="182"/>
                </a:lnTo>
                <a:lnTo>
                  <a:pt x="1559" y="158"/>
                </a:lnTo>
                <a:lnTo>
                  <a:pt x="1598" y="132"/>
                </a:lnTo>
                <a:lnTo>
                  <a:pt x="1636" y="237"/>
                </a:lnTo>
                <a:lnTo>
                  <a:pt x="1674" y="228"/>
                </a:lnTo>
                <a:lnTo>
                  <a:pt x="1712" y="219"/>
                </a:lnTo>
                <a:lnTo>
                  <a:pt x="1750" y="237"/>
                </a:lnTo>
                <a:lnTo>
                  <a:pt x="1787" y="242"/>
                </a:lnTo>
                <a:lnTo>
                  <a:pt x="1827" y="252"/>
                </a:lnTo>
                <a:lnTo>
                  <a:pt x="1865" y="218"/>
                </a:lnTo>
                <a:lnTo>
                  <a:pt x="1902" y="230"/>
                </a:lnTo>
              </a:path>
            </a:pathLst>
          </a:custGeom>
          <a:noFill/>
          <a:ln w="14288" cap="flat">
            <a:solidFill>
              <a:srgbClr val="0000FF"/>
            </a:solidFill>
            <a:prstDash val="solid"/>
            <a:miter lim="800000"/>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199" name="Freeform 186"/>
          <p:cNvSpPr>
            <a:spLocks/>
          </p:cNvSpPr>
          <p:nvPr/>
        </p:nvSpPr>
        <p:spPr bwMode="auto">
          <a:xfrm>
            <a:off x="2305050" y="4452938"/>
            <a:ext cx="58738" cy="339725"/>
          </a:xfrm>
          <a:custGeom>
            <a:avLst/>
            <a:gdLst>
              <a:gd name="T0" fmla="*/ 37 w 37"/>
              <a:gd name="T1" fmla="*/ 0 h 214"/>
              <a:gd name="T2" fmla="*/ 37 w 37"/>
              <a:gd name="T3" fmla="*/ 197 h 214"/>
              <a:gd name="T4" fmla="*/ 0 w 37"/>
              <a:gd name="T5" fmla="*/ 214 h 214"/>
              <a:gd name="T6" fmla="*/ 0 w 37"/>
              <a:gd name="T7" fmla="*/ 17 h 214"/>
              <a:gd name="T8" fmla="*/ 37 w 37"/>
              <a:gd name="T9" fmla="*/ 0 h 214"/>
              <a:gd name="T10" fmla="*/ 0 60000 65536"/>
              <a:gd name="T11" fmla="*/ 0 60000 65536"/>
              <a:gd name="T12" fmla="*/ 0 60000 65536"/>
              <a:gd name="T13" fmla="*/ 0 60000 65536"/>
              <a:gd name="T14" fmla="*/ 0 60000 65536"/>
              <a:gd name="T15" fmla="*/ 0 w 37"/>
              <a:gd name="T16" fmla="*/ 0 h 214"/>
              <a:gd name="T17" fmla="*/ 37 w 37"/>
              <a:gd name="T18" fmla="*/ 214 h 214"/>
            </a:gdLst>
            <a:ahLst/>
            <a:cxnLst>
              <a:cxn ang="T10">
                <a:pos x="T0" y="T1"/>
              </a:cxn>
              <a:cxn ang="T11">
                <a:pos x="T2" y="T3"/>
              </a:cxn>
              <a:cxn ang="T12">
                <a:pos x="T4" y="T5"/>
              </a:cxn>
              <a:cxn ang="T13">
                <a:pos x="T6" y="T7"/>
              </a:cxn>
              <a:cxn ang="T14">
                <a:pos x="T8" y="T9"/>
              </a:cxn>
            </a:cxnLst>
            <a:rect l="T15" t="T16" r="T17" b="T18"/>
            <a:pathLst>
              <a:path w="37" h="214">
                <a:moveTo>
                  <a:pt x="37" y="0"/>
                </a:moveTo>
                <a:lnTo>
                  <a:pt x="37" y="197"/>
                </a:lnTo>
                <a:lnTo>
                  <a:pt x="0" y="214"/>
                </a:lnTo>
                <a:lnTo>
                  <a:pt x="0" y="17"/>
                </a:lnTo>
                <a:lnTo>
                  <a:pt x="37"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00" name="Freeform 187"/>
          <p:cNvSpPr>
            <a:spLocks/>
          </p:cNvSpPr>
          <p:nvPr/>
        </p:nvSpPr>
        <p:spPr bwMode="auto">
          <a:xfrm>
            <a:off x="2363788" y="4414838"/>
            <a:ext cx="60325" cy="350837"/>
          </a:xfrm>
          <a:custGeom>
            <a:avLst/>
            <a:gdLst>
              <a:gd name="T0" fmla="*/ 38 w 38"/>
              <a:gd name="T1" fmla="*/ 0 h 221"/>
              <a:gd name="T2" fmla="*/ 38 w 38"/>
              <a:gd name="T3" fmla="*/ 197 h 221"/>
              <a:gd name="T4" fmla="*/ 0 w 38"/>
              <a:gd name="T5" fmla="*/ 221 h 221"/>
              <a:gd name="T6" fmla="*/ 0 w 38"/>
              <a:gd name="T7" fmla="*/ 24 h 221"/>
              <a:gd name="T8" fmla="*/ 38 w 38"/>
              <a:gd name="T9" fmla="*/ 0 h 221"/>
              <a:gd name="T10" fmla="*/ 0 60000 65536"/>
              <a:gd name="T11" fmla="*/ 0 60000 65536"/>
              <a:gd name="T12" fmla="*/ 0 60000 65536"/>
              <a:gd name="T13" fmla="*/ 0 60000 65536"/>
              <a:gd name="T14" fmla="*/ 0 60000 65536"/>
              <a:gd name="T15" fmla="*/ 0 w 38"/>
              <a:gd name="T16" fmla="*/ 0 h 221"/>
              <a:gd name="T17" fmla="*/ 38 w 38"/>
              <a:gd name="T18" fmla="*/ 221 h 221"/>
            </a:gdLst>
            <a:ahLst/>
            <a:cxnLst>
              <a:cxn ang="T10">
                <a:pos x="T0" y="T1"/>
              </a:cxn>
              <a:cxn ang="T11">
                <a:pos x="T2" y="T3"/>
              </a:cxn>
              <a:cxn ang="T12">
                <a:pos x="T4" y="T5"/>
              </a:cxn>
              <a:cxn ang="T13">
                <a:pos x="T6" y="T7"/>
              </a:cxn>
              <a:cxn ang="T14">
                <a:pos x="T8" y="T9"/>
              </a:cxn>
            </a:cxnLst>
            <a:rect l="T15" t="T16" r="T17" b="T18"/>
            <a:pathLst>
              <a:path w="38" h="221">
                <a:moveTo>
                  <a:pt x="38" y="0"/>
                </a:moveTo>
                <a:lnTo>
                  <a:pt x="38" y="197"/>
                </a:lnTo>
                <a:lnTo>
                  <a:pt x="0" y="221"/>
                </a:lnTo>
                <a:lnTo>
                  <a:pt x="0" y="24"/>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01" name="Freeform 188"/>
          <p:cNvSpPr>
            <a:spLocks/>
          </p:cNvSpPr>
          <p:nvPr/>
        </p:nvSpPr>
        <p:spPr bwMode="auto">
          <a:xfrm>
            <a:off x="2424113" y="4414838"/>
            <a:ext cx="60325" cy="315912"/>
          </a:xfrm>
          <a:custGeom>
            <a:avLst/>
            <a:gdLst>
              <a:gd name="T0" fmla="*/ 38 w 38"/>
              <a:gd name="T1" fmla="*/ 1 h 199"/>
              <a:gd name="T2" fmla="*/ 38 w 38"/>
              <a:gd name="T3" fmla="*/ 199 h 199"/>
              <a:gd name="T4" fmla="*/ 0 w 38"/>
              <a:gd name="T5" fmla="*/ 197 h 199"/>
              <a:gd name="T6" fmla="*/ 0 w 38"/>
              <a:gd name="T7" fmla="*/ 0 h 199"/>
              <a:gd name="T8" fmla="*/ 38 w 38"/>
              <a:gd name="T9" fmla="*/ 1 h 199"/>
              <a:gd name="T10" fmla="*/ 0 60000 65536"/>
              <a:gd name="T11" fmla="*/ 0 60000 65536"/>
              <a:gd name="T12" fmla="*/ 0 60000 65536"/>
              <a:gd name="T13" fmla="*/ 0 60000 65536"/>
              <a:gd name="T14" fmla="*/ 0 60000 65536"/>
              <a:gd name="T15" fmla="*/ 0 w 38"/>
              <a:gd name="T16" fmla="*/ 0 h 199"/>
              <a:gd name="T17" fmla="*/ 38 w 38"/>
              <a:gd name="T18" fmla="*/ 199 h 199"/>
            </a:gdLst>
            <a:ahLst/>
            <a:cxnLst>
              <a:cxn ang="T10">
                <a:pos x="T0" y="T1"/>
              </a:cxn>
              <a:cxn ang="T11">
                <a:pos x="T2" y="T3"/>
              </a:cxn>
              <a:cxn ang="T12">
                <a:pos x="T4" y="T5"/>
              </a:cxn>
              <a:cxn ang="T13">
                <a:pos x="T6" y="T7"/>
              </a:cxn>
              <a:cxn ang="T14">
                <a:pos x="T8" y="T9"/>
              </a:cxn>
            </a:cxnLst>
            <a:rect l="T15" t="T16" r="T17" b="T18"/>
            <a:pathLst>
              <a:path w="38" h="199">
                <a:moveTo>
                  <a:pt x="38" y="1"/>
                </a:moveTo>
                <a:lnTo>
                  <a:pt x="38" y="199"/>
                </a:lnTo>
                <a:lnTo>
                  <a:pt x="0" y="197"/>
                </a:lnTo>
                <a:lnTo>
                  <a:pt x="0" y="0"/>
                </a:lnTo>
                <a:lnTo>
                  <a:pt x="38" y="1"/>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02" name="Freeform 189"/>
          <p:cNvSpPr>
            <a:spLocks/>
          </p:cNvSpPr>
          <p:nvPr/>
        </p:nvSpPr>
        <p:spPr bwMode="auto">
          <a:xfrm>
            <a:off x="2484438" y="4416425"/>
            <a:ext cx="60325" cy="366713"/>
          </a:xfrm>
          <a:custGeom>
            <a:avLst/>
            <a:gdLst>
              <a:gd name="T0" fmla="*/ 38 w 38"/>
              <a:gd name="T1" fmla="*/ 33 h 231"/>
              <a:gd name="T2" fmla="*/ 38 w 38"/>
              <a:gd name="T3" fmla="*/ 231 h 231"/>
              <a:gd name="T4" fmla="*/ 0 w 38"/>
              <a:gd name="T5" fmla="*/ 198 h 231"/>
              <a:gd name="T6" fmla="*/ 0 w 38"/>
              <a:gd name="T7" fmla="*/ 0 h 231"/>
              <a:gd name="T8" fmla="*/ 38 w 38"/>
              <a:gd name="T9" fmla="*/ 33 h 231"/>
              <a:gd name="T10" fmla="*/ 0 60000 65536"/>
              <a:gd name="T11" fmla="*/ 0 60000 65536"/>
              <a:gd name="T12" fmla="*/ 0 60000 65536"/>
              <a:gd name="T13" fmla="*/ 0 60000 65536"/>
              <a:gd name="T14" fmla="*/ 0 60000 65536"/>
              <a:gd name="T15" fmla="*/ 0 w 38"/>
              <a:gd name="T16" fmla="*/ 0 h 231"/>
              <a:gd name="T17" fmla="*/ 38 w 38"/>
              <a:gd name="T18" fmla="*/ 231 h 231"/>
            </a:gdLst>
            <a:ahLst/>
            <a:cxnLst>
              <a:cxn ang="T10">
                <a:pos x="T0" y="T1"/>
              </a:cxn>
              <a:cxn ang="T11">
                <a:pos x="T2" y="T3"/>
              </a:cxn>
              <a:cxn ang="T12">
                <a:pos x="T4" y="T5"/>
              </a:cxn>
              <a:cxn ang="T13">
                <a:pos x="T6" y="T7"/>
              </a:cxn>
              <a:cxn ang="T14">
                <a:pos x="T8" y="T9"/>
              </a:cxn>
            </a:cxnLst>
            <a:rect l="T15" t="T16" r="T17" b="T18"/>
            <a:pathLst>
              <a:path w="38" h="231">
                <a:moveTo>
                  <a:pt x="38" y="33"/>
                </a:moveTo>
                <a:lnTo>
                  <a:pt x="38" y="231"/>
                </a:lnTo>
                <a:lnTo>
                  <a:pt x="0" y="198"/>
                </a:lnTo>
                <a:lnTo>
                  <a:pt x="0" y="0"/>
                </a:lnTo>
                <a:lnTo>
                  <a:pt x="38" y="33"/>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03" name="Freeform 190"/>
          <p:cNvSpPr>
            <a:spLocks/>
          </p:cNvSpPr>
          <p:nvPr/>
        </p:nvSpPr>
        <p:spPr bwMode="auto">
          <a:xfrm>
            <a:off x="2544763" y="4468813"/>
            <a:ext cx="60325" cy="376237"/>
          </a:xfrm>
          <a:custGeom>
            <a:avLst/>
            <a:gdLst>
              <a:gd name="T0" fmla="*/ 38 w 38"/>
              <a:gd name="T1" fmla="*/ 40 h 237"/>
              <a:gd name="T2" fmla="*/ 38 w 38"/>
              <a:gd name="T3" fmla="*/ 237 h 237"/>
              <a:gd name="T4" fmla="*/ 0 w 38"/>
              <a:gd name="T5" fmla="*/ 198 h 237"/>
              <a:gd name="T6" fmla="*/ 0 w 38"/>
              <a:gd name="T7" fmla="*/ 0 h 237"/>
              <a:gd name="T8" fmla="*/ 38 w 38"/>
              <a:gd name="T9" fmla="*/ 40 h 237"/>
              <a:gd name="T10" fmla="*/ 0 60000 65536"/>
              <a:gd name="T11" fmla="*/ 0 60000 65536"/>
              <a:gd name="T12" fmla="*/ 0 60000 65536"/>
              <a:gd name="T13" fmla="*/ 0 60000 65536"/>
              <a:gd name="T14" fmla="*/ 0 60000 65536"/>
              <a:gd name="T15" fmla="*/ 0 w 38"/>
              <a:gd name="T16" fmla="*/ 0 h 237"/>
              <a:gd name="T17" fmla="*/ 38 w 38"/>
              <a:gd name="T18" fmla="*/ 237 h 237"/>
            </a:gdLst>
            <a:ahLst/>
            <a:cxnLst>
              <a:cxn ang="T10">
                <a:pos x="T0" y="T1"/>
              </a:cxn>
              <a:cxn ang="T11">
                <a:pos x="T2" y="T3"/>
              </a:cxn>
              <a:cxn ang="T12">
                <a:pos x="T4" y="T5"/>
              </a:cxn>
              <a:cxn ang="T13">
                <a:pos x="T6" y="T7"/>
              </a:cxn>
              <a:cxn ang="T14">
                <a:pos x="T8" y="T9"/>
              </a:cxn>
            </a:cxnLst>
            <a:rect l="T15" t="T16" r="T17" b="T18"/>
            <a:pathLst>
              <a:path w="38" h="237">
                <a:moveTo>
                  <a:pt x="38" y="40"/>
                </a:moveTo>
                <a:lnTo>
                  <a:pt x="38" y="237"/>
                </a:lnTo>
                <a:lnTo>
                  <a:pt x="0" y="198"/>
                </a:lnTo>
                <a:lnTo>
                  <a:pt x="0" y="0"/>
                </a:lnTo>
                <a:lnTo>
                  <a:pt x="38" y="4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04" name="Freeform 191"/>
          <p:cNvSpPr>
            <a:spLocks/>
          </p:cNvSpPr>
          <p:nvPr/>
        </p:nvSpPr>
        <p:spPr bwMode="auto">
          <a:xfrm>
            <a:off x="2605088" y="4532313"/>
            <a:ext cx="61912" cy="377825"/>
          </a:xfrm>
          <a:custGeom>
            <a:avLst/>
            <a:gdLst>
              <a:gd name="T0" fmla="*/ 39 w 39"/>
              <a:gd name="T1" fmla="*/ 41 h 238"/>
              <a:gd name="T2" fmla="*/ 39 w 39"/>
              <a:gd name="T3" fmla="*/ 238 h 238"/>
              <a:gd name="T4" fmla="*/ 0 w 39"/>
              <a:gd name="T5" fmla="*/ 197 h 238"/>
              <a:gd name="T6" fmla="*/ 0 w 39"/>
              <a:gd name="T7" fmla="*/ 0 h 238"/>
              <a:gd name="T8" fmla="*/ 39 w 39"/>
              <a:gd name="T9" fmla="*/ 41 h 238"/>
              <a:gd name="T10" fmla="*/ 0 60000 65536"/>
              <a:gd name="T11" fmla="*/ 0 60000 65536"/>
              <a:gd name="T12" fmla="*/ 0 60000 65536"/>
              <a:gd name="T13" fmla="*/ 0 60000 65536"/>
              <a:gd name="T14" fmla="*/ 0 60000 65536"/>
              <a:gd name="T15" fmla="*/ 0 w 39"/>
              <a:gd name="T16" fmla="*/ 0 h 238"/>
              <a:gd name="T17" fmla="*/ 39 w 39"/>
              <a:gd name="T18" fmla="*/ 238 h 238"/>
            </a:gdLst>
            <a:ahLst/>
            <a:cxnLst>
              <a:cxn ang="T10">
                <a:pos x="T0" y="T1"/>
              </a:cxn>
              <a:cxn ang="T11">
                <a:pos x="T2" y="T3"/>
              </a:cxn>
              <a:cxn ang="T12">
                <a:pos x="T4" y="T5"/>
              </a:cxn>
              <a:cxn ang="T13">
                <a:pos x="T6" y="T7"/>
              </a:cxn>
              <a:cxn ang="T14">
                <a:pos x="T8" y="T9"/>
              </a:cxn>
            </a:cxnLst>
            <a:rect l="T15" t="T16" r="T17" b="T18"/>
            <a:pathLst>
              <a:path w="39" h="238">
                <a:moveTo>
                  <a:pt x="39" y="41"/>
                </a:moveTo>
                <a:lnTo>
                  <a:pt x="39" y="238"/>
                </a:lnTo>
                <a:lnTo>
                  <a:pt x="0" y="197"/>
                </a:lnTo>
                <a:lnTo>
                  <a:pt x="0" y="0"/>
                </a:lnTo>
                <a:lnTo>
                  <a:pt x="39" y="41"/>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05" name="Freeform 192"/>
          <p:cNvSpPr>
            <a:spLocks/>
          </p:cNvSpPr>
          <p:nvPr/>
        </p:nvSpPr>
        <p:spPr bwMode="auto">
          <a:xfrm>
            <a:off x="2667000" y="4589463"/>
            <a:ext cx="60325" cy="320675"/>
          </a:xfrm>
          <a:custGeom>
            <a:avLst/>
            <a:gdLst>
              <a:gd name="T0" fmla="*/ 38 w 38"/>
              <a:gd name="T1" fmla="*/ 0 h 202"/>
              <a:gd name="T2" fmla="*/ 38 w 38"/>
              <a:gd name="T3" fmla="*/ 197 h 202"/>
              <a:gd name="T4" fmla="*/ 0 w 38"/>
              <a:gd name="T5" fmla="*/ 202 h 202"/>
              <a:gd name="T6" fmla="*/ 0 w 38"/>
              <a:gd name="T7" fmla="*/ 5 h 202"/>
              <a:gd name="T8" fmla="*/ 38 w 38"/>
              <a:gd name="T9" fmla="*/ 0 h 202"/>
              <a:gd name="T10" fmla="*/ 0 60000 65536"/>
              <a:gd name="T11" fmla="*/ 0 60000 65536"/>
              <a:gd name="T12" fmla="*/ 0 60000 65536"/>
              <a:gd name="T13" fmla="*/ 0 60000 65536"/>
              <a:gd name="T14" fmla="*/ 0 60000 65536"/>
              <a:gd name="T15" fmla="*/ 0 w 38"/>
              <a:gd name="T16" fmla="*/ 0 h 202"/>
              <a:gd name="T17" fmla="*/ 38 w 38"/>
              <a:gd name="T18" fmla="*/ 202 h 202"/>
            </a:gdLst>
            <a:ahLst/>
            <a:cxnLst>
              <a:cxn ang="T10">
                <a:pos x="T0" y="T1"/>
              </a:cxn>
              <a:cxn ang="T11">
                <a:pos x="T2" y="T3"/>
              </a:cxn>
              <a:cxn ang="T12">
                <a:pos x="T4" y="T5"/>
              </a:cxn>
              <a:cxn ang="T13">
                <a:pos x="T6" y="T7"/>
              </a:cxn>
              <a:cxn ang="T14">
                <a:pos x="T8" y="T9"/>
              </a:cxn>
            </a:cxnLst>
            <a:rect l="T15" t="T16" r="T17" b="T18"/>
            <a:pathLst>
              <a:path w="38" h="202">
                <a:moveTo>
                  <a:pt x="38" y="0"/>
                </a:moveTo>
                <a:lnTo>
                  <a:pt x="38" y="197"/>
                </a:lnTo>
                <a:lnTo>
                  <a:pt x="0" y="202"/>
                </a:lnTo>
                <a:lnTo>
                  <a:pt x="0" y="5"/>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06" name="Freeform 193"/>
          <p:cNvSpPr>
            <a:spLocks/>
          </p:cNvSpPr>
          <p:nvPr/>
        </p:nvSpPr>
        <p:spPr bwMode="auto">
          <a:xfrm>
            <a:off x="2727325" y="4525963"/>
            <a:ext cx="60325" cy="376237"/>
          </a:xfrm>
          <a:custGeom>
            <a:avLst/>
            <a:gdLst>
              <a:gd name="T0" fmla="*/ 38 w 38"/>
              <a:gd name="T1" fmla="*/ 0 h 237"/>
              <a:gd name="T2" fmla="*/ 38 w 38"/>
              <a:gd name="T3" fmla="*/ 198 h 237"/>
              <a:gd name="T4" fmla="*/ 0 w 38"/>
              <a:gd name="T5" fmla="*/ 237 h 237"/>
              <a:gd name="T6" fmla="*/ 0 w 38"/>
              <a:gd name="T7" fmla="*/ 40 h 237"/>
              <a:gd name="T8" fmla="*/ 38 w 38"/>
              <a:gd name="T9" fmla="*/ 0 h 237"/>
              <a:gd name="T10" fmla="*/ 0 60000 65536"/>
              <a:gd name="T11" fmla="*/ 0 60000 65536"/>
              <a:gd name="T12" fmla="*/ 0 60000 65536"/>
              <a:gd name="T13" fmla="*/ 0 60000 65536"/>
              <a:gd name="T14" fmla="*/ 0 60000 65536"/>
              <a:gd name="T15" fmla="*/ 0 w 38"/>
              <a:gd name="T16" fmla="*/ 0 h 237"/>
              <a:gd name="T17" fmla="*/ 38 w 38"/>
              <a:gd name="T18" fmla="*/ 237 h 237"/>
            </a:gdLst>
            <a:ahLst/>
            <a:cxnLst>
              <a:cxn ang="T10">
                <a:pos x="T0" y="T1"/>
              </a:cxn>
              <a:cxn ang="T11">
                <a:pos x="T2" y="T3"/>
              </a:cxn>
              <a:cxn ang="T12">
                <a:pos x="T4" y="T5"/>
              </a:cxn>
              <a:cxn ang="T13">
                <a:pos x="T6" y="T7"/>
              </a:cxn>
              <a:cxn ang="T14">
                <a:pos x="T8" y="T9"/>
              </a:cxn>
            </a:cxnLst>
            <a:rect l="T15" t="T16" r="T17" b="T18"/>
            <a:pathLst>
              <a:path w="38" h="237">
                <a:moveTo>
                  <a:pt x="38" y="0"/>
                </a:moveTo>
                <a:lnTo>
                  <a:pt x="38" y="198"/>
                </a:lnTo>
                <a:lnTo>
                  <a:pt x="0" y="237"/>
                </a:lnTo>
                <a:lnTo>
                  <a:pt x="0" y="40"/>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07" name="Freeform 194"/>
          <p:cNvSpPr>
            <a:spLocks/>
          </p:cNvSpPr>
          <p:nvPr/>
        </p:nvSpPr>
        <p:spPr bwMode="auto">
          <a:xfrm>
            <a:off x="2787650" y="4514850"/>
            <a:ext cx="58738" cy="325438"/>
          </a:xfrm>
          <a:custGeom>
            <a:avLst/>
            <a:gdLst>
              <a:gd name="T0" fmla="*/ 37 w 37"/>
              <a:gd name="T1" fmla="*/ 0 h 205"/>
              <a:gd name="T2" fmla="*/ 37 w 37"/>
              <a:gd name="T3" fmla="*/ 198 h 205"/>
              <a:gd name="T4" fmla="*/ 0 w 37"/>
              <a:gd name="T5" fmla="*/ 205 h 205"/>
              <a:gd name="T6" fmla="*/ 0 w 37"/>
              <a:gd name="T7" fmla="*/ 7 h 205"/>
              <a:gd name="T8" fmla="*/ 37 w 37"/>
              <a:gd name="T9" fmla="*/ 0 h 205"/>
              <a:gd name="T10" fmla="*/ 0 60000 65536"/>
              <a:gd name="T11" fmla="*/ 0 60000 65536"/>
              <a:gd name="T12" fmla="*/ 0 60000 65536"/>
              <a:gd name="T13" fmla="*/ 0 60000 65536"/>
              <a:gd name="T14" fmla="*/ 0 60000 65536"/>
              <a:gd name="T15" fmla="*/ 0 w 37"/>
              <a:gd name="T16" fmla="*/ 0 h 205"/>
              <a:gd name="T17" fmla="*/ 37 w 37"/>
              <a:gd name="T18" fmla="*/ 205 h 205"/>
            </a:gdLst>
            <a:ahLst/>
            <a:cxnLst>
              <a:cxn ang="T10">
                <a:pos x="T0" y="T1"/>
              </a:cxn>
              <a:cxn ang="T11">
                <a:pos x="T2" y="T3"/>
              </a:cxn>
              <a:cxn ang="T12">
                <a:pos x="T4" y="T5"/>
              </a:cxn>
              <a:cxn ang="T13">
                <a:pos x="T6" y="T7"/>
              </a:cxn>
              <a:cxn ang="T14">
                <a:pos x="T8" y="T9"/>
              </a:cxn>
            </a:cxnLst>
            <a:rect l="T15" t="T16" r="T17" b="T18"/>
            <a:pathLst>
              <a:path w="37" h="205">
                <a:moveTo>
                  <a:pt x="37" y="0"/>
                </a:moveTo>
                <a:lnTo>
                  <a:pt x="37" y="198"/>
                </a:lnTo>
                <a:lnTo>
                  <a:pt x="0" y="205"/>
                </a:lnTo>
                <a:lnTo>
                  <a:pt x="0" y="7"/>
                </a:lnTo>
                <a:lnTo>
                  <a:pt x="37"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08" name="Freeform 195"/>
          <p:cNvSpPr>
            <a:spLocks/>
          </p:cNvSpPr>
          <p:nvPr/>
        </p:nvSpPr>
        <p:spPr bwMode="auto">
          <a:xfrm>
            <a:off x="2846388" y="4514850"/>
            <a:ext cx="60325" cy="322263"/>
          </a:xfrm>
          <a:custGeom>
            <a:avLst/>
            <a:gdLst>
              <a:gd name="T0" fmla="*/ 38 w 38"/>
              <a:gd name="T1" fmla="*/ 5 h 203"/>
              <a:gd name="T2" fmla="*/ 38 w 38"/>
              <a:gd name="T3" fmla="*/ 203 h 203"/>
              <a:gd name="T4" fmla="*/ 0 w 38"/>
              <a:gd name="T5" fmla="*/ 198 h 203"/>
              <a:gd name="T6" fmla="*/ 0 w 38"/>
              <a:gd name="T7" fmla="*/ 0 h 203"/>
              <a:gd name="T8" fmla="*/ 38 w 38"/>
              <a:gd name="T9" fmla="*/ 5 h 203"/>
              <a:gd name="T10" fmla="*/ 0 60000 65536"/>
              <a:gd name="T11" fmla="*/ 0 60000 65536"/>
              <a:gd name="T12" fmla="*/ 0 60000 65536"/>
              <a:gd name="T13" fmla="*/ 0 60000 65536"/>
              <a:gd name="T14" fmla="*/ 0 60000 65536"/>
              <a:gd name="T15" fmla="*/ 0 w 38"/>
              <a:gd name="T16" fmla="*/ 0 h 203"/>
              <a:gd name="T17" fmla="*/ 38 w 38"/>
              <a:gd name="T18" fmla="*/ 203 h 203"/>
            </a:gdLst>
            <a:ahLst/>
            <a:cxnLst>
              <a:cxn ang="T10">
                <a:pos x="T0" y="T1"/>
              </a:cxn>
              <a:cxn ang="T11">
                <a:pos x="T2" y="T3"/>
              </a:cxn>
              <a:cxn ang="T12">
                <a:pos x="T4" y="T5"/>
              </a:cxn>
              <a:cxn ang="T13">
                <a:pos x="T6" y="T7"/>
              </a:cxn>
              <a:cxn ang="T14">
                <a:pos x="T8" y="T9"/>
              </a:cxn>
            </a:cxnLst>
            <a:rect l="T15" t="T16" r="T17" b="T18"/>
            <a:pathLst>
              <a:path w="38" h="203">
                <a:moveTo>
                  <a:pt x="38" y="5"/>
                </a:moveTo>
                <a:lnTo>
                  <a:pt x="38" y="203"/>
                </a:lnTo>
                <a:lnTo>
                  <a:pt x="0" y="198"/>
                </a:lnTo>
                <a:lnTo>
                  <a:pt x="0" y="0"/>
                </a:lnTo>
                <a:lnTo>
                  <a:pt x="38" y="5"/>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09" name="Freeform 196"/>
          <p:cNvSpPr>
            <a:spLocks/>
          </p:cNvSpPr>
          <p:nvPr/>
        </p:nvSpPr>
        <p:spPr bwMode="auto">
          <a:xfrm>
            <a:off x="2906713" y="4495800"/>
            <a:ext cx="60325" cy="341313"/>
          </a:xfrm>
          <a:custGeom>
            <a:avLst/>
            <a:gdLst>
              <a:gd name="T0" fmla="*/ 38 w 38"/>
              <a:gd name="T1" fmla="*/ 0 h 215"/>
              <a:gd name="T2" fmla="*/ 38 w 38"/>
              <a:gd name="T3" fmla="*/ 198 h 215"/>
              <a:gd name="T4" fmla="*/ 0 w 38"/>
              <a:gd name="T5" fmla="*/ 215 h 215"/>
              <a:gd name="T6" fmla="*/ 0 w 38"/>
              <a:gd name="T7" fmla="*/ 17 h 215"/>
              <a:gd name="T8" fmla="*/ 38 w 38"/>
              <a:gd name="T9" fmla="*/ 0 h 215"/>
              <a:gd name="T10" fmla="*/ 0 60000 65536"/>
              <a:gd name="T11" fmla="*/ 0 60000 65536"/>
              <a:gd name="T12" fmla="*/ 0 60000 65536"/>
              <a:gd name="T13" fmla="*/ 0 60000 65536"/>
              <a:gd name="T14" fmla="*/ 0 60000 65536"/>
              <a:gd name="T15" fmla="*/ 0 w 38"/>
              <a:gd name="T16" fmla="*/ 0 h 215"/>
              <a:gd name="T17" fmla="*/ 38 w 38"/>
              <a:gd name="T18" fmla="*/ 215 h 215"/>
            </a:gdLst>
            <a:ahLst/>
            <a:cxnLst>
              <a:cxn ang="T10">
                <a:pos x="T0" y="T1"/>
              </a:cxn>
              <a:cxn ang="T11">
                <a:pos x="T2" y="T3"/>
              </a:cxn>
              <a:cxn ang="T12">
                <a:pos x="T4" y="T5"/>
              </a:cxn>
              <a:cxn ang="T13">
                <a:pos x="T6" y="T7"/>
              </a:cxn>
              <a:cxn ang="T14">
                <a:pos x="T8" y="T9"/>
              </a:cxn>
            </a:cxnLst>
            <a:rect l="T15" t="T16" r="T17" b="T18"/>
            <a:pathLst>
              <a:path w="38" h="215">
                <a:moveTo>
                  <a:pt x="38" y="0"/>
                </a:moveTo>
                <a:lnTo>
                  <a:pt x="38" y="198"/>
                </a:lnTo>
                <a:lnTo>
                  <a:pt x="0" y="215"/>
                </a:lnTo>
                <a:lnTo>
                  <a:pt x="0" y="17"/>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10" name="Freeform 197"/>
          <p:cNvSpPr>
            <a:spLocks/>
          </p:cNvSpPr>
          <p:nvPr/>
        </p:nvSpPr>
        <p:spPr bwMode="auto">
          <a:xfrm>
            <a:off x="2967038" y="4495800"/>
            <a:ext cx="61912" cy="346075"/>
          </a:xfrm>
          <a:custGeom>
            <a:avLst/>
            <a:gdLst>
              <a:gd name="T0" fmla="*/ 39 w 39"/>
              <a:gd name="T1" fmla="*/ 21 h 218"/>
              <a:gd name="T2" fmla="*/ 39 w 39"/>
              <a:gd name="T3" fmla="*/ 218 h 218"/>
              <a:gd name="T4" fmla="*/ 0 w 39"/>
              <a:gd name="T5" fmla="*/ 198 h 218"/>
              <a:gd name="T6" fmla="*/ 0 w 39"/>
              <a:gd name="T7" fmla="*/ 0 h 218"/>
              <a:gd name="T8" fmla="*/ 39 w 39"/>
              <a:gd name="T9" fmla="*/ 21 h 218"/>
              <a:gd name="T10" fmla="*/ 0 60000 65536"/>
              <a:gd name="T11" fmla="*/ 0 60000 65536"/>
              <a:gd name="T12" fmla="*/ 0 60000 65536"/>
              <a:gd name="T13" fmla="*/ 0 60000 65536"/>
              <a:gd name="T14" fmla="*/ 0 60000 65536"/>
              <a:gd name="T15" fmla="*/ 0 w 39"/>
              <a:gd name="T16" fmla="*/ 0 h 218"/>
              <a:gd name="T17" fmla="*/ 39 w 39"/>
              <a:gd name="T18" fmla="*/ 218 h 218"/>
            </a:gdLst>
            <a:ahLst/>
            <a:cxnLst>
              <a:cxn ang="T10">
                <a:pos x="T0" y="T1"/>
              </a:cxn>
              <a:cxn ang="T11">
                <a:pos x="T2" y="T3"/>
              </a:cxn>
              <a:cxn ang="T12">
                <a:pos x="T4" y="T5"/>
              </a:cxn>
              <a:cxn ang="T13">
                <a:pos x="T6" y="T7"/>
              </a:cxn>
              <a:cxn ang="T14">
                <a:pos x="T8" y="T9"/>
              </a:cxn>
            </a:cxnLst>
            <a:rect l="T15" t="T16" r="T17" b="T18"/>
            <a:pathLst>
              <a:path w="39" h="218">
                <a:moveTo>
                  <a:pt x="39" y="21"/>
                </a:moveTo>
                <a:lnTo>
                  <a:pt x="39" y="218"/>
                </a:lnTo>
                <a:lnTo>
                  <a:pt x="0" y="198"/>
                </a:lnTo>
                <a:lnTo>
                  <a:pt x="0" y="0"/>
                </a:lnTo>
                <a:lnTo>
                  <a:pt x="39" y="21"/>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11" name="Freeform 198"/>
          <p:cNvSpPr>
            <a:spLocks/>
          </p:cNvSpPr>
          <p:nvPr/>
        </p:nvSpPr>
        <p:spPr bwMode="auto">
          <a:xfrm>
            <a:off x="3028950" y="4529138"/>
            <a:ext cx="60325" cy="373062"/>
          </a:xfrm>
          <a:custGeom>
            <a:avLst/>
            <a:gdLst>
              <a:gd name="T0" fmla="*/ 38 w 38"/>
              <a:gd name="T1" fmla="*/ 38 h 235"/>
              <a:gd name="T2" fmla="*/ 38 w 38"/>
              <a:gd name="T3" fmla="*/ 235 h 235"/>
              <a:gd name="T4" fmla="*/ 0 w 38"/>
              <a:gd name="T5" fmla="*/ 197 h 235"/>
              <a:gd name="T6" fmla="*/ 0 w 38"/>
              <a:gd name="T7" fmla="*/ 0 h 235"/>
              <a:gd name="T8" fmla="*/ 38 w 38"/>
              <a:gd name="T9" fmla="*/ 38 h 235"/>
              <a:gd name="T10" fmla="*/ 0 60000 65536"/>
              <a:gd name="T11" fmla="*/ 0 60000 65536"/>
              <a:gd name="T12" fmla="*/ 0 60000 65536"/>
              <a:gd name="T13" fmla="*/ 0 60000 65536"/>
              <a:gd name="T14" fmla="*/ 0 60000 65536"/>
              <a:gd name="T15" fmla="*/ 0 w 38"/>
              <a:gd name="T16" fmla="*/ 0 h 235"/>
              <a:gd name="T17" fmla="*/ 38 w 38"/>
              <a:gd name="T18" fmla="*/ 235 h 235"/>
            </a:gdLst>
            <a:ahLst/>
            <a:cxnLst>
              <a:cxn ang="T10">
                <a:pos x="T0" y="T1"/>
              </a:cxn>
              <a:cxn ang="T11">
                <a:pos x="T2" y="T3"/>
              </a:cxn>
              <a:cxn ang="T12">
                <a:pos x="T4" y="T5"/>
              </a:cxn>
              <a:cxn ang="T13">
                <a:pos x="T6" y="T7"/>
              </a:cxn>
              <a:cxn ang="T14">
                <a:pos x="T8" y="T9"/>
              </a:cxn>
            </a:cxnLst>
            <a:rect l="T15" t="T16" r="T17" b="T18"/>
            <a:pathLst>
              <a:path w="38" h="235">
                <a:moveTo>
                  <a:pt x="38" y="38"/>
                </a:moveTo>
                <a:lnTo>
                  <a:pt x="38" y="235"/>
                </a:lnTo>
                <a:lnTo>
                  <a:pt x="0" y="197"/>
                </a:lnTo>
                <a:lnTo>
                  <a:pt x="0" y="0"/>
                </a:lnTo>
                <a:lnTo>
                  <a:pt x="38" y="38"/>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12" name="Freeform 199"/>
          <p:cNvSpPr>
            <a:spLocks/>
          </p:cNvSpPr>
          <p:nvPr/>
        </p:nvSpPr>
        <p:spPr bwMode="auto">
          <a:xfrm>
            <a:off x="3089275" y="4575175"/>
            <a:ext cx="60325" cy="327025"/>
          </a:xfrm>
          <a:custGeom>
            <a:avLst/>
            <a:gdLst>
              <a:gd name="T0" fmla="*/ 38 w 38"/>
              <a:gd name="T1" fmla="*/ 0 h 206"/>
              <a:gd name="T2" fmla="*/ 38 w 38"/>
              <a:gd name="T3" fmla="*/ 198 h 206"/>
              <a:gd name="T4" fmla="*/ 0 w 38"/>
              <a:gd name="T5" fmla="*/ 206 h 206"/>
              <a:gd name="T6" fmla="*/ 0 w 38"/>
              <a:gd name="T7" fmla="*/ 9 h 206"/>
              <a:gd name="T8" fmla="*/ 38 w 38"/>
              <a:gd name="T9" fmla="*/ 0 h 206"/>
              <a:gd name="T10" fmla="*/ 0 60000 65536"/>
              <a:gd name="T11" fmla="*/ 0 60000 65536"/>
              <a:gd name="T12" fmla="*/ 0 60000 65536"/>
              <a:gd name="T13" fmla="*/ 0 60000 65536"/>
              <a:gd name="T14" fmla="*/ 0 60000 65536"/>
              <a:gd name="T15" fmla="*/ 0 w 38"/>
              <a:gd name="T16" fmla="*/ 0 h 206"/>
              <a:gd name="T17" fmla="*/ 38 w 38"/>
              <a:gd name="T18" fmla="*/ 206 h 206"/>
            </a:gdLst>
            <a:ahLst/>
            <a:cxnLst>
              <a:cxn ang="T10">
                <a:pos x="T0" y="T1"/>
              </a:cxn>
              <a:cxn ang="T11">
                <a:pos x="T2" y="T3"/>
              </a:cxn>
              <a:cxn ang="T12">
                <a:pos x="T4" y="T5"/>
              </a:cxn>
              <a:cxn ang="T13">
                <a:pos x="T6" y="T7"/>
              </a:cxn>
              <a:cxn ang="T14">
                <a:pos x="T8" y="T9"/>
              </a:cxn>
            </a:cxnLst>
            <a:rect l="T15" t="T16" r="T17" b="T18"/>
            <a:pathLst>
              <a:path w="38" h="206">
                <a:moveTo>
                  <a:pt x="38" y="0"/>
                </a:moveTo>
                <a:lnTo>
                  <a:pt x="38" y="198"/>
                </a:lnTo>
                <a:lnTo>
                  <a:pt x="0" y="206"/>
                </a:lnTo>
                <a:lnTo>
                  <a:pt x="0" y="9"/>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13" name="Freeform 200"/>
          <p:cNvSpPr>
            <a:spLocks/>
          </p:cNvSpPr>
          <p:nvPr/>
        </p:nvSpPr>
        <p:spPr bwMode="auto">
          <a:xfrm>
            <a:off x="3149600" y="4545013"/>
            <a:ext cx="60325" cy="344487"/>
          </a:xfrm>
          <a:custGeom>
            <a:avLst/>
            <a:gdLst>
              <a:gd name="T0" fmla="*/ 38 w 38"/>
              <a:gd name="T1" fmla="*/ 0 h 217"/>
              <a:gd name="T2" fmla="*/ 38 w 38"/>
              <a:gd name="T3" fmla="*/ 198 h 217"/>
              <a:gd name="T4" fmla="*/ 0 w 38"/>
              <a:gd name="T5" fmla="*/ 217 h 217"/>
              <a:gd name="T6" fmla="*/ 0 w 38"/>
              <a:gd name="T7" fmla="*/ 19 h 217"/>
              <a:gd name="T8" fmla="*/ 38 w 38"/>
              <a:gd name="T9" fmla="*/ 0 h 217"/>
              <a:gd name="T10" fmla="*/ 0 60000 65536"/>
              <a:gd name="T11" fmla="*/ 0 60000 65536"/>
              <a:gd name="T12" fmla="*/ 0 60000 65536"/>
              <a:gd name="T13" fmla="*/ 0 60000 65536"/>
              <a:gd name="T14" fmla="*/ 0 60000 65536"/>
              <a:gd name="T15" fmla="*/ 0 w 38"/>
              <a:gd name="T16" fmla="*/ 0 h 217"/>
              <a:gd name="T17" fmla="*/ 38 w 38"/>
              <a:gd name="T18" fmla="*/ 217 h 217"/>
            </a:gdLst>
            <a:ahLst/>
            <a:cxnLst>
              <a:cxn ang="T10">
                <a:pos x="T0" y="T1"/>
              </a:cxn>
              <a:cxn ang="T11">
                <a:pos x="T2" y="T3"/>
              </a:cxn>
              <a:cxn ang="T12">
                <a:pos x="T4" y="T5"/>
              </a:cxn>
              <a:cxn ang="T13">
                <a:pos x="T6" y="T7"/>
              </a:cxn>
              <a:cxn ang="T14">
                <a:pos x="T8" y="T9"/>
              </a:cxn>
            </a:cxnLst>
            <a:rect l="T15" t="T16" r="T17" b="T18"/>
            <a:pathLst>
              <a:path w="38" h="217">
                <a:moveTo>
                  <a:pt x="38" y="0"/>
                </a:moveTo>
                <a:lnTo>
                  <a:pt x="38" y="198"/>
                </a:lnTo>
                <a:lnTo>
                  <a:pt x="0" y="217"/>
                </a:lnTo>
                <a:lnTo>
                  <a:pt x="0" y="19"/>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14" name="Freeform 201"/>
          <p:cNvSpPr>
            <a:spLocks/>
          </p:cNvSpPr>
          <p:nvPr/>
        </p:nvSpPr>
        <p:spPr bwMode="auto">
          <a:xfrm>
            <a:off x="3209925" y="4545013"/>
            <a:ext cx="60325" cy="344487"/>
          </a:xfrm>
          <a:custGeom>
            <a:avLst/>
            <a:gdLst>
              <a:gd name="T0" fmla="*/ 38 w 38"/>
              <a:gd name="T1" fmla="*/ 19 h 217"/>
              <a:gd name="T2" fmla="*/ 38 w 38"/>
              <a:gd name="T3" fmla="*/ 217 h 217"/>
              <a:gd name="T4" fmla="*/ 0 w 38"/>
              <a:gd name="T5" fmla="*/ 198 h 217"/>
              <a:gd name="T6" fmla="*/ 0 w 38"/>
              <a:gd name="T7" fmla="*/ 0 h 217"/>
              <a:gd name="T8" fmla="*/ 38 w 38"/>
              <a:gd name="T9" fmla="*/ 19 h 217"/>
              <a:gd name="T10" fmla="*/ 0 60000 65536"/>
              <a:gd name="T11" fmla="*/ 0 60000 65536"/>
              <a:gd name="T12" fmla="*/ 0 60000 65536"/>
              <a:gd name="T13" fmla="*/ 0 60000 65536"/>
              <a:gd name="T14" fmla="*/ 0 60000 65536"/>
              <a:gd name="T15" fmla="*/ 0 w 38"/>
              <a:gd name="T16" fmla="*/ 0 h 217"/>
              <a:gd name="T17" fmla="*/ 38 w 38"/>
              <a:gd name="T18" fmla="*/ 217 h 217"/>
            </a:gdLst>
            <a:ahLst/>
            <a:cxnLst>
              <a:cxn ang="T10">
                <a:pos x="T0" y="T1"/>
              </a:cxn>
              <a:cxn ang="T11">
                <a:pos x="T2" y="T3"/>
              </a:cxn>
              <a:cxn ang="T12">
                <a:pos x="T4" y="T5"/>
              </a:cxn>
              <a:cxn ang="T13">
                <a:pos x="T6" y="T7"/>
              </a:cxn>
              <a:cxn ang="T14">
                <a:pos x="T8" y="T9"/>
              </a:cxn>
            </a:cxnLst>
            <a:rect l="T15" t="T16" r="T17" b="T18"/>
            <a:pathLst>
              <a:path w="38" h="217">
                <a:moveTo>
                  <a:pt x="38" y="19"/>
                </a:moveTo>
                <a:lnTo>
                  <a:pt x="38" y="217"/>
                </a:lnTo>
                <a:lnTo>
                  <a:pt x="0" y="198"/>
                </a:lnTo>
                <a:lnTo>
                  <a:pt x="0" y="0"/>
                </a:lnTo>
                <a:lnTo>
                  <a:pt x="38" y="19"/>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15" name="Freeform 202"/>
          <p:cNvSpPr>
            <a:spLocks/>
          </p:cNvSpPr>
          <p:nvPr/>
        </p:nvSpPr>
        <p:spPr bwMode="auto">
          <a:xfrm>
            <a:off x="3270250" y="4575175"/>
            <a:ext cx="58738" cy="333375"/>
          </a:xfrm>
          <a:custGeom>
            <a:avLst/>
            <a:gdLst>
              <a:gd name="T0" fmla="*/ 37 w 37"/>
              <a:gd name="T1" fmla="*/ 12 h 210"/>
              <a:gd name="T2" fmla="*/ 37 w 37"/>
              <a:gd name="T3" fmla="*/ 210 h 210"/>
              <a:gd name="T4" fmla="*/ 0 w 37"/>
              <a:gd name="T5" fmla="*/ 198 h 210"/>
              <a:gd name="T6" fmla="*/ 0 w 37"/>
              <a:gd name="T7" fmla="*/ 0 h 210"/>
              <a:gd name="T8" fmla="*/ 37 w 37"/>
              <a:gd name="T9" fmla="*/ 12 h 210"/>
              <a:gd name="T10" fmla="*/ 0 60000 65536"/>
              <a:gd name="T11" fmla="*/ 0 60000 65536"/>
              <a:gd name="T12" fmla="*/ 0 60000 65536"/>
              <a:gd name="T13" fmla="*/ 0 60000 65536"/>
              <a:gd name="T14" fmla="*/ 0 60000 65536"/>
              <a:gd name="T15" fmla="*/ 0 w 37"/>
              <a:gd name="T16" fmla="*/ 0 h 210"/>
              <a:gd name="T17" fmla="*/ 37 w 37"/>
              <a:gd name="T18" fmla="*/ 210 h 210"/>
            </a:gdLst>
            <a:ahLst/>
            <a:cxnLst>
              <a:cxn ang="T10">
                <a:pos x="T0" y="T1"/>
              </a:cxn>
              <a:cxn ang="T11">
                <a:pos x="T2" y="T3"/>
              </a:cxn>
              <a:cxn ang="T12">
                <a:pos x="T4" y="T5"/>
              </a:cxn>
              <a:cxn ang="T13">
                <a:pos x="T6" y="T7"/>
              </a:cxn>
              <a:cxn ang="T14">
                <a:pos x="T8" y="T9"/>
              </a:cxn>
            </a:cxnLst>
            <a:rect l="T15" t="T16" r="T17" b="T18"/>
            <a:pathLst>
              <a:path w="37" h="210">
                <a:moveTo>
                  <a:pt x="37" y="12"/>
                </a:moveTo>
                <a:lnTo>
                  <a:pt x="37" y="210"/>
                </a:lnTo>
                <a:lnTo>
                  <a:pt x="0" y="198"/>
                </a:lnTo>
                <a:lnTo>
                  <a:pt x="0" y="0"/>
                </a:lnTo>
                <a:lnTo>
                  <a:pt x="37" y="12"/>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16" name="Freeform 203"/>
          <p:cNvSpPr>
            <a:spLocks/>
          </p:cNvSpPr>
          <p:nvPr/>
        </p:nvSpPr>
        <p:spPr bwMode="auto">
          <a:xfrm>
            <a:off x="3328988" y="4594225"/>
            <a:ext cx="63500" cy="327025"/>
          </a:xfrm>
          <a:custGeom>
            <a:avLst/>
            <a:gdLst>
              <a:gd name="T0" fmla="*/ 40 w 40"/>
              <a:gd name="T1" fmla="*/ 9 h 206"/>
              <a:gd name="T2" fmla="*/ 40 w 40"/>
              <a:gd name="T3" fmla="*/ 206 h 206"/>
              <a:gd name="T4" fmla="*/ 0 w 40"/>
              <a:gd name="T5" fmla="*/ 198 h 206"/>
              <a:gd name="T6" fmla="*/ 0 w 40"/>
              <a:gd name="T7" fmla="*/ 0 h 206"/>
              <a:gd name="T8" fmla="*/ 40 w 40"/>
              <a:gd name="T9" fmla="*/ 9 h 206"/>
              <a:gd name="T10" fmla="*/ 0 60000 65536"/>
              <a:gd name="T11" fmla="*/ 0 60000 65536"/>
              <a:gd name="T12" fmla="*/ 0 60000 65536"/>
              <a:gd name="T13" fmla="*/ 0 60000 65536"/>
              <a:gd name="T14" fmla="*/ 0 60000 65536"/>
              <a:gd name="T15" fmla="*/ 0 w 40"/>
              <a:gd name="T16" fmla="*/ 0 h 206"/>
              <a:gd name="T17" fmla="*/ 40 w 40"/>
              <a:gd name="T18" fmla="*/ 206 h 206"/>
            </a:gdLst>
            <a:ahLst/>
            <a:cxnLst>
              <a:cxn ang="T10">
                <a:pos x="T0" y="T1"/>
              </a:cxn>
              <a:cxn ang="T11">
                <a:pos x="T2" y="T3"/>
              </a:cxn>
              <a:cxn ang="T12">
                <a:pos x="T4" y="T5"/>
              </a:cxn>
              <a:cxn ang="T13">
                <a:pos x="T6" y="T7"/>
              </a:cxn>
              <a:cxn ang="T14">
                <a:pos x="T8" y="T9"/>
              </a:cxn>
            </a:cxnLst>
            <a:rect l="T15" t="T16" r="T17" b="T18"/>
            <a:pathLst>
              <a:path w="40" h="206">
                <a:moveTo>
                  <a:pt x="40" y="9"/>
                </a:moveTo>
                <a:lnTo>
                  <a:pt x="40" y="206"/>
                </a:lnTo>
                <a:lnTo>
                  <a:pt x="0" y="198"/>
                </a:lnTo>
                <a:lnTo>
                  <a:pt x="0" y="0"/>
                </a:lnTo>
                <a:lnTo>
                  <a:pt x="40" y="9"/>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17" name="Freeform 204"/>
          <p:cNvSpPr>
            <a:spLocks/>
          </p:cNvSpPr>
          <p:nvPr/>
        </p:nvSpPr>
        <p:spPr bwMode="auto">
          <a:xfrm>
            <a:off x="3392488" y="4608513"/>
            <a:ext cx="60325" cy="323850"/>
          </a:xfrm>
          <a:custGeom>
            <a:avLst/>
            <a:gdLst>
              <a:gd name="T0" fmla="*/ 38 w 38"/>
              <a:gd name="T1" fmla="*/ 7 h 204"/>
              <a:gd name="T2" fmla="*/ 38 w 38"/>
              <a:gd name="T3" fmla="*/ 204 h 204"/>
              <a:gd name="T4" fmla="*/ 0 w 38"/>
              <a:gd name="T5" fmla="*/ 197 h 204"/>
              <a:gd name="T6" fmla="*/ 0 w 38"/>
              <a:gd name="T7" fmla="*/ 0 h 204"/>
              <a:gd name="T8" fmla="*/ 38 w 38"/>
              <a:gd name="T9" fmla="*/ 7 h 204"/>
              <a:gd name="T10" fmla="*/ 0 60000 65536"/>
              <a:gd name="T11" fmla="*/ 0 60000 65536"/>
              <a:gd name="T12" fmla="*/ 0 60000 65536"/>
              <a:gd name="T13" fmla="*/ 0 60000 65536"/>
              <a:gd name="T14" fmla="*/ 0 60000 65536"/>
              <a:gd name="T15" fmla="*/ 0 w 38"/>
              <a:gd name="T16" fmla="*/ 0 h 204"/>
              <a:gd name="T17" fmla="*/ 38 w 38"/>
              <a:gd name="T18" fmla="*/ 204 h 204"/>
            </a:gdLst>
            <a:ahLst/>
            <a:cxnLst>
              <a:cxn ang="T10">
                <a:pos x="T0" y="T1"/>
              </a:cxn>
              <a:cxn ang="T11">
                <a:pos x="T2" y="T3"/>
              </a:cxn>
              <a:cxn ang="T12">
                <a:pos x="T4" y="T5"/>
              </a:cxn>
              <a:cxn ang="T13">
                <a:pos x="T6" y="T7"/>
              </a:cxn>
              <a:cxn ang="T14">
                <a:pos x="T8" y="T9"/>
              </a:cxn>
            </a:cxnLst>
            <a:rect l="T15" t="T16" r="T17" b="T18"/>
            <a:pathLst>
              <a:path w="38" h="204">
                <a:moveTo>
                  <a:pt x="38" y="7"/>
                </a:moveTo>
                <a:lnTo>
                  <a:pt x="38" y="204"/>
                </a:lnTo>
                <a:lnTo>
                  <a:pt x="0" y="197"/>
                </a:lnTo>
                <a:lnTo>
                  <a:pt x="0" y="0"/>
                </a:lnTo>
                <a:lnTo>
                  <a:pt x="38" y="7"/>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18" name="Freeform 205"/>
          <p:cNvSpPr>
            <a:spLocks/>
          </p:cNvSpPr>
          <p:nvPr/>
        </p:nvSpPr>
        <p:spPr bwMode="auto">
          <a:xfrm>
            <a:off x="3452813" y="4567238"/>
            <a:ext cx="58737" cy="365125"/>
          </a:xfrm>
          <a:custGeom>
            <a:avLst/>
            <a:gdLst>
              <a:gd name="T0" fmla="*/ 37 w 37"/>
              <a:gd name="T1" fmla="*/ 0 h 230"/>
              <a:gd name="T2" fmla="*/ 37 w 37"/>
              <a:gd name="T3" fmla="*/ 196 h 230"/>
              <a:gd name="T4" fmla="*/ 0 w 37"/>
              <a:gd name="T5" fmla="*/ 230 h 230"/>
              <a:gd name="T6" fmla="*/ 0 w 37"/>
              <a:gd name="T7" fmla="*/ 33 h 230"/>
              <a:gd name="T8" fmla="*/ 37 w 37"/>
              <a:gd name="T9" fmla="*/ 0 h 230"/>
              <a:gd name="T10" fmla="*/ 0 60000 65536"/>
              <a:gd name="T11" fmla="*/ 0 60000 65536"/>
              <a:gd name="T12" fmla="*/ 0 60000 65536"/>
              <a:gd name="T13" fmla="*/ 0 60000 65536"/>
              <a:gd name="T14" fmla="*/ 0 60000 65536"/>
              <a:gd name="T15" fmla="*/ 0 w 37"/>
              <a:gd name="T16" fmla="*/ 0 h 230"/>
              <a:gd name="T17" fmla="*/ 37 w 37"/>
              <a:gd name="T18" fmla="*/ 230 h 230"/>
            </a:gdLst>
            <a:ahLst/>
            <a:cxnLst>
              <a:cxn ang="T10">
                <a:pos x="T0" y="T1"/>
              </a:cxn>
              <a:cxn ang="T11">
                <a:pos x="T2" y="T3"/>
              </a:cxn>
              <a:cxn ang="T12">
                <a:pos x="T4" y="T5"/>
              </a:cxn>
              <a:cxn ang="T13">
                <a:pos x="T6" y="T7"/>
              </a:cxn>
              <a:cxn ang="T14">
                <a:pos x="T8" y="T9"/>
              </a:cxn>
            </a:cxnLst>
            <a:rect l="T15" t="T16" r="T17" b="T18"/>
            <a:pathLst>
              <a:path w="37" h="230">
                <a:moveTo>
                  <a:pt x="37" y="0"/>
                </a:moveTo>
                <a:lnTo>
                  <a:pt x="37" y="196"/>
                </a:lnTo>
                <a:lnTo>
                  <a:pt x="0" y="230"/>
                </a:lnTo>
                <a:lnTo>
                  <a:pt x="0" y="33"/>
                </a:lnTo>
                <a:lnTo>
                  <a:pt x="37"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19" name="Freeform 206"/>
          <p:cNvSpPr>
            <a:spLocks/>
          </p:cNvSpPr>
          <p:nvPr/>
        </p:nvSpPr>
        <p:spPr bwMode="auto">
          <a:xfrm>
            <a:off x="3511550" y="4567238"/>
            <a:ext cx="60325" cy="357187"/>
          </a:xfrm>
          <a:custGeom>
            <a:avLst/>
            <a:gdLst>
              <a:gd name="T0" fmla="*/ 38 w 38"/>
              <a:gd name="T1" fmla="*/ 27 h 225"/>
              <a:gd name="T2" fmla="*/ 38 w 38"/>
              <a:gd name="T3" fmla="*/ 225 h 225"/>
              <a:gd name="T4" fmla="*/ 0 w 38"/>
              <a:gd name="T5" fmla="*/ 196 h 225"/>
              <a:gd name="T6" fmla="*/ 0 w 38"/>
              <a:gd name="T7" fmla="*/ 0 h 225"/>
              <a:gd name="T8" fmla="*/ 38 w 38"/>
              <a:gd name="T9" fmla="*/ 27 h 225"/>
              <a:gd name="T10" fmla="*/ 0 60000 65536"/>
              <a:gd name="T11" fmla="*/ 0 60000 65536"/>
              <a:gd name="T12" fmla="*/ 0 60000 65536"/>
              <a:gd name="T13" fmla="*/ 0 60000 65536"/>
              <a:gd name="T14" fmla="*/ 0 60000 65536"/>
              <a:gd name="T15" fmla="*/ 0 w 38"/>
              <a:gd name="T16" fmla="*/ 0 h 225"/>
              <a:gd name="T17" fmla="*/ 38 w 38"/>
              <a:gd name="T18" fmla="*/ 225 h 225"/>
            </a:gdLst>
            <a:ahLst/>
            <a:cxnLst>
              <a:cxn ang="T10">
                <a:pos x="T0" y="T1"/>
              </a:cxn>
              <a:cxn ang="T11">
                <a:pos x="T2" y="T3"/>
              </a:cxn>
              <a:cxn ang="T12">
                <a:pos x="T4" y="T5"/>
              </a:cxn>
              <a:cxn ang="T13">
                <a:pos x="T6" y="T7"/>
              </a:cxn>
              <a:cxn ang="T14">
                <a:pos x="T8" y="T9"/>
              </a:cxn>
            </a:cxnLst>
            <a:rect l="T15" t="T16" r="T17" b="T18"/>
            <a:pathLst>
              <a:path w="38" h="225">
                <a:moveTo>
                  <a:pt x="38" y="27"/>
                </a:moveTo>
                <a:lnTo>
                  <a:pt x="38" y="225"/>
                </a:lnTo>
                <a:lnTo>
                  <a:pt x="0" y="196"/>
                </a:lnTo>
                <a:lnTo>
                  <a:pt x="0" y="0"/>
                </a:lnTo>
                <a:lnTo>
                  <a:pt x="38" y="27"/>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20" name="Freeform 207"/>
          <p:cNvSpPr>
            <a:spLocks/>
          </p:cNvSpPr>
          <p:nvPr/>
        </p:nvSpPr>
        <p:spPr bwMode="auto">
          <a:xfrm>
            <a:off x="3571875" y="4610100"/>
            <a:ext cx="60325" cy="336550"/>
          </a:xfrm>
          <a:custGeom>
            <a:avLst/>
            <a:gdLst>
              <a:gd name="T0" fmla="*/ 38 w 38"/>
              <a:gd name="T1" fmla="*/ 14 h 212"/>
              <a:gd name="T2" fmla="*/ 38 w 38"/>
              <a:gd name="T3" fmla="*/ 212 h 212"/>
              <a:gd name="T4" fmla="*/ 0 w 38"/>
              <a:gd name="T5" fmla="*/ 198 h 212"/>
              <a:gd name="T6" fmla="*/ 0 w 38"/>
              <a:gd name="T7" fmla="*/ 0 h 212"/>
              <a:gd name="T8" fmla="*/ 38 w 38"/>
              <a:gd name="T9" fmla="*/ 14 h 212"/>
              <a:gd name="T10" fmla="*/ 0 60000 65536"/>
              <a:gd name="T11" fmla="*/ 0 60000 65536"/>
              <a:gd name="T12" fmla="*/ 0 60000 65536"/>
              <a:gd name="T13" fmla="*/ 0 60000 65536"/>
              <a:gd name="T14" fmla="*/ 0 60000 65536"/>
              <a:gd name="T15" fmla="*/ 0 w 38"/>
              <a:gd name="T16" fmla="*/ 0 h 212"/>
              <a:gd name="T17" fmla="*/ 38 w 38"/>
              <a:gd name="T18" fmla="*/ 212 h 212"/>
            </a:gdLst>
            <a:ahLst/>
            <a:cxnLst>
              <a:cxn ang="T10">
                <a:pos x="T0" y="T1"/>
              </a:cxn>
              <a:cxn ang="T11">
                <a:pos x="T2" y="T3"/>
              </a:cxn>
              <a:cxn ang="T12">
                <a:pos x="T4" y="T5"/>
              </a:cxn>
              <a:cxn ang="T13">
                <a:pos x="T6" y="T7"/>
              </a:cxn>
              <a:cxn ang="T14">
                <a:pos x="T8" y="T9"/>
              </a:cxn>
            </a:cxnLst>
            <a:rect l="T15" t="T16" r="T17" b="T18"/>
            <a:pathLst>
              <a:path w="38" h="212">
                <a:moveTo>
                  <a:pt x="38" y="14"/>
                </a:moveTo>
                <a:lnTo>
                  <a:pt x="38" y="212"/>
                </a:lnTo>
                <a:lnTo>
                  <a:pt x="0" y="198"/>
                </a:lnTo>
                <a:lnTo>
                  <a:pt x="0" y="0"/>
                </a:lnTo>
                <a:lnTo>
                  <a:pt x="38" y="14"/>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21" name="Freeform 208"/>
          <p:cNvSpPr>
            <a:spLocks/>
          </p:cNvSpPr>
          <p:nvPr/>
        </p:nvSpPr>
        <p:spPr bwMode="auto">
          <a:xfrm>
            <a:off x="3632200" y="4632325"/>
            <a:ext cx="60325" cy="333375"/>
          </a:xfrm>
          <a:custGeom>
            <a:avLst/>
            <a:gdLst>
              <a:gd name="T0" fmla="*/ 38 w 38"/>
              <a:gd name="T1" fmla="*/ 12 h 210"/>
              <a:gd name="T2" fmla="*/ 38 w 38"/>
              <a:gd name="T3" fmla="*/ 210 h 210"/>
              <a:gd name="T4" fmla="*/ 0 w 38"/>
              <a:gd name="T5" fmla="*/ 198 h 210"/>
              <a:gd name="T6" fmla="*/ 0 w 38"/>
              <a:gd name="T7" fmla="*/ 0 h 210"/>
              <a:gd name="T8" fmla="*/ 38 w 38"/>
              <a:gd name="T9" fmla="*/ 12 h 210"/>
              <a:gd name="T10" fmla="*/ 0 60000 65536"/>
              <a:gd name="T11" fmla="*/ 0 60000 65536"/>
              <a:gd name="T12" fmla="*/ 0 60000 65536"/>
              <a:gd name="T13" fmla="*/ 0 60000 65536"/>
              <a:gd name="T14" fmla="*/ 0 60000 65536"/>
              <a:gd name="T15" fmla="*/ 0 w 38"/>
              <a:gd name="T16" fmla="*/ 0 h 210"/>
              <a:gd name="T17" fmla="*/ 38 w 38"/>
              <a:gd name="T18" fmla="*/ 210 h 210"/>
            </a:gdLst>
            <a:ahLst/>
            <a:cxnLst>
              <a:cxn ang="T10">
                <a:pos x="T0" y="T1"/>
              </a:cxn>
              <a:cxn ang="T11">
                <a:pos x="T2" y="T3"/>
              </a:cxn>
              <a:cxn ang="T12">
                <a:pos x="T4" y="T5"/>
              </a:cxn>
              <a:cxn ang="T13">
                <a:pos x="T6" y="T7"/>
              </a:cxn>
              <a:cxn ang="T14">
                <a:pos x="T8" y="T9"/>
              </a:cxn>
            </a:cxnLst>
            <a:rect l="T15" t="T16" r="T17" b="T18"/>
            <a:pathLst>
              <a:path w="38" h="210">
                <a:moveTo>
                  <a:pt x="38" y="12"/>
                </a:moveTo>
                <a:lnTo>
                  <a:pt x="38" y="210"/>
                </a:lnTo>
                <a:lnTo>
                  <a:pt x="0" y="198"/>
                </a:lnTo>
                <a:lnTo>
                  <a:pt x="0" y="0"/>
                </a:lnTo>
                <a:lnTo>
                  <a:pt x="38" y="12"/>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22" name="Freeform 209"/>
          <p:cNvSpPr>
            <a:spLocks/>
          </p:cNvSpPr>
          <p:nvPr/>
        </p:nvSpPr>
        <p:spPr bwMode="auto">
          <a:xfrm>
            <a:off x="3692525" y="4651375"/>
            <a:ext cx="61913" cy="376238"/>
          </a:xfrm>
          <a:custGeom>
            <a:avLst/>
            <a:gdLst>
              <a:gd name="T0" fmla="*/ 39 w 39"/>
              <a:gd name="T1" fmla="*/ 40 h 237"/>
              <a:gd name="T2" fmla="*/ 39 w 39"/>
              <a:gd name="T3" fmla="*/ 237 h 237"/>
              <a:gd name="T4" fmla="*/ 0 w 39"/>
              <a:gd name="T5" fmla="*/ 198 h 237"/>
              <a:gd name="T6" fmla="*/ 0 w 39"/>
              <a:gd name="T7" fmla="*/ 0 h 237"/>
              <a:gd name="T8" fmla="*/ 39 w 39"/>
              <a:gd name="T9" fmla="*/ 40 h 237"/>
              <a:gd name="T10" fmla="*/ 0 60000 65536"/>
              <a:gd name="T11" fmla="*/ 0 60000 65536"/>
              <a:gd name="T12" fmla="*/ 0 60000 65536"/>
              <a:gd name="T13" fmla="*/ 0 60000 65536"/>
              <a:gd name="T14" fmla="*/ 0 60000 65536"/>
              <a:gd name="T15" fmla="*/ 0 w 39"/>
              <a:gd name="T16" fmla="*/ 0 h 237"/>
              <a:gd name="T17" fmla="*/ 39 w 39"/>
              <a:gd name="T18" fmla="*/ 237 h 237"/>
            </a:gdLst>
            <a:ahLst/>
            <a:cxnLst>
              <a:cxn ang="T10">
                <a:pos x="T0" y="T1"/>
              </a:cxn>
              <a:cxn ang="T11">
                <a:pos x="T2" y="T3"/>
              </a:cxn>
              <a:cxn ang="T12">
                <a:pos x="T4" y="T5"/>
              </a:cxn>
              <a:cxn ang="T13">
                <a:pos x="T6" y="T7"/>
              </a:cxn>
              <a:cxn ang="T14">
                <a:pos x="T8" y="T9"/>
              </a:cxn>
            </a:cxnLst>
            <a:rect l="T15" t="T16" r="T17" b="T18"/>
            <a:pathLst>
              <a:path w="39" h="237">
                <a:moveTo>
                  <a:pt x="39" y="40"/>
                </a:moveTo>
                <a:lnTo>
                  <a:pt x="39" y="237"/>
                </a:lnTo>
                <a:lnTo>
                  <a:pt x="0" y="198"/>
                </a:lnTo>
                <a:lnTo>
                  <a:pt x="0" y="0"/>
                </a:lnTo>
                <a:lnTo>
                  <a:pt x="39" y="4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23" name="Freeform 210"/>
          <p:cNvSpPr>
            <a:spLocks/>
          </p:cNvSpPr>
          <p:nvPr/>
        </p:nvSpPr>
        <p:spPr bwMode="auto">
          <a:xfrm>
            <a:off x="3754438" y="4665663"/>
            <a:ext cx="60325" cy="361950"/>
          </a:xfrm>
          <a:custGeom>
            <a:avLst/>
            <a:gdLst>
              <a:gd name="T0" fmla="*/ 38 w 38"/>
              <a:gd name="T1" fmla="*/ 0 h 228"/>
              <a:gd name="T2" fmla="*/ 38 w 38"/>
              <a:gd name="T3" fmla="*/ 197 h 228"/>
              <a:gd name="T4" fmla="*/ 0 w 38"/>
              <a:gd name="T5" fmla="*/ 228 h 228"/>
              <a:gd name="T6" fmla="*/ 0 w 38"/>
              <a:gd name="T7" fmla="*/ 31 h 228"/>
              <a:gd name="T8" fmla="*/ 38 w 38"/>
              <a:gd name="T9" fmla="*/ 0 h 228"/>
              <a:gd name="T10" fmla="*/ 0 60000 65536"/>
              <a:gd name="T11" fmla="*/ 0 60000 65536"/>
              <a:gd name="T12" fmla="*/ 0 60000 65536"/>
              <a:gd name="T13" fmla="*/ 0 60000 65536"/>
              <a:gd name="T14" fmla="*/ 0 60000 65536"/>
              <a:gd name="T15" fmla="*/ 0 w 38"/>
              <a:gd name="T16" fmla="*/ 0 h 228"/>
              <a:gd name="T17" fmla="*/ 38 w 38"/>
              <a:gd name="T18" fmla="*/ 228 h 228"/>
            </a:gdLst>
            <a:ahLst/>
            <a:cxnLst>
              <a:cxn ang="T10">
                <a:pos x="T0" y="T1"/>
              </a:cxn>
              <a:cxn ang="T11">
                <a:pos x="T2" y="T3"/>
              </a:cxn>
              <a:cxn ang="T12">
                <a:pos x="T4" y="T5"/>
              </a:cxn>
              <a:cxn ang="T13">
                <a:pos x="T6" y="T7"/>
              </a:cxn>
              <a:cxn ang="T14">
                <a:pos x="T8" y="T9"/>
              </a:cxn>
            </a:cxnLst>
            <a:rect l="T15" t="T16" r="T17" b="T18"/>
            <a:pathLst>
              <a:path w="38" h="228">
                <a:moveTo>
                  <a:pt x="38" y="0"/>
                </a:moveTo>
                <a:lnTo>
                  <a:pt x="38" y="197"/>
                </a:lnTo>
                <a:lnTo>
                  <a:pt x="0" y="228"/>
                </a:lnTo>
                <a:lnTo>
                  <a:pt x="0" y="31"/>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24" name="Rectangle 211"/>
          <p:cNvSpPr>
            <a:spLocks noChangeArrowheads="1"/>
          </p:cNvSpPr>
          <p:nvPr/>
        </p:nvSpPr>
        <p:spPr bwMode="auto">
          <a:xfrm>
            <a:off x="3814763" y="4665663"/>
            <a:ext cx="60325" cy="312737"/>
          </a:xfrm>
          <a:prstGeom prst="rect">
            <a:avLst/>
          </a:prstGeom>
          <a:solidFill>
            <a:srgbClr val="B3B3FF"/>
          </a:solidFill>
          <a:ln w="9525">
            <a:noFill/>
            <a:miter lim="800000"/>
            <a:headEnd/>
            <a:tailEnd/>
          </a:ln>
        </p:spPr>
        <p:txBody>
          <a:bodyPr/>
          <a:lstStyle/>
          <a:p>
            <a:pPr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25" name="Freeform 212"/>
          <p:cNvSpPr>
            <a:spLocks/>
          </p:cNvSpPr>
          <p:nvPr/>
        </p:nvSpPr>
        <p:spPr bwMode="auto">
          <a:xfrm>
            <a:off x="3875088" y="4665663"/>
            <a:ext cx="60325" cy="323850"/>
          </a:xfrm>
          <a:custGeom>
            <a:avLst/>
            <a:gdLst>
              <a:gd name="T0" fmla="*/ 38 w 38"/>
              <a:gd name="T1" fmla="*/ 7 h 204"/>
              <a:gd name="T2" fmla="*/ 38 w 38"/>
              <a:gd name="T3" fmla="*/ 204 h 204"/>
              <a:gd name="T4" fmla="*/ 0 w 38"/>
              <a:gd name="T5" fmla="*/ 197 h 204"/>
              <a:gd name="T6" fmla="*/ 0 w 38"/>
              <a:gd name="T7" fmla="*/ 0 h 204"/>
              <a:gd name="T8" fmla="*/ 38 w 38"/>
              <a:gd name="T9" fmla="*/ 7 h 204"/>
              <a:gd name="T10" fmla="*/ 0 60000 65536"/>
              <a:gd name="T11" fmla="*/ 0 60000 65536"/>
              <a:gd name="T12" fmla="*/ 0 60000 65536"/>
              <a:gd name="T13" fmla="*/ 0 60000 65536"/>
              <a:gd name="T14" fmla="*/ 0 60000 65536"/>
              <a:gd name="T15" fmla="*/ 0 w 38"/>
              <a:gd name="T16" fmla="*/ 0 h 204"/>
              <a:gd name="T17" fmla="*/ 38 w 38"/>
              <a:gd name="T18" fmla="*/ 204 h 204"/>
            </a:gdLst>
            <a:ahLst/>
            <a:cxnLst>
              <a:cxn ang="T10">
                <a:pos x="T0" y="T1"/>
              </a:cxn>
              <a:cxn ang="T11">
                <a:pos x="T2" y="T3"/>
              </a:cxn>
              <a:cxn ang="T12">
                <a:pos x="T4" y="T5"/>
              </a:cxn>
              <a:cxn ang="T13">
                <a:pos x="T6" y="T7"/>
              </a:cxn>
              <a:cxn ang="T14">
                <a:pos x="T8" y="T9"/>
              </a:cxn>
            </a:cxnLst>
            <a:rect l="T15" t="T16" r="T17" b="T18"/>
            <a:pathLst>
              <a:path w="38" h="204">
                <a:moveTo>
                  <a:pt x="38" y="7"/>
                </a:moveTo>
                <a:lnTo>
                  <a:pt x="38" y="204"/>
                </a:lnTo>
                <a:lnTo>
                  <a:pt x="0" y="197"/>
                </a:lnTo>
                <a:lnTo>
                  <a:pt x="0" y="0"/>
                </a:lnTo>
                <a:lnTo>
                  <a:pt x="38" y="7"/>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26" name="Freeform 213"/>
          <p:cNvSpPr>
            <a:spLocks/>
          </p:cNvSpPr>
          <p:nvPr/>
        </p:nvSpPr>
        <p:spPr bwMode="auto">
          <a:xfrm>
            <a:off x="3935413" y="4662488"/>
            <a:ext cx="58737" cy="327025"/>
          </a:xfrm>
          <a:custGeom>
            <a:avLst/>
            <a:gdLst>
              <a:gd name="T0" fmla="*/ 37 w 37"/>
              <a:gd name="T1" fmla="*/ 0 h 206"/>
              <a:gd name="T2" fmla="*/ 37 w 37"/>
              <a:gd name="T3" fmla="*/ 198 h 206"/>
              <a:gd name="T4" fmla="*/ 0 w 37"/>
              <a:gd name="T5" fmla="*/ 206 h 206"/>
              <a:gd name="T6" fmla="*/ 0 w 37"/>
              <a:gd name="T7" fmla="*/ 9 h 206"/>
              <a:gd name="T8" fmla="*/ 37 w 37"/>
              <a:gd name="T9" fmla="*/ 0 h 206"/>
              <a:gd name="T10" fmla="*/ 0 60000 65536"/>
              <a:gd name="T11" fmla="*/ 0 60000 65536"/>
              <a:gd name="T12" fmla="*/ 0 60000 65536"/>
              <a:gd name="T13" fmla="*/ 0 60000 65536"/>
              <a:gd name="T14" fmla="*/ 0 60000 65536"/>
              <a:gd name="T15" fmla="*/ 0 w 37"/>
              <a:gd name="T16" fmla="*/ 0 h 206"/>
              <a:gd name="T17" fmla="*/ 37 w 37"/>
              <a:gd name="T18" fmla="*/ 206 h 206"/>
            </a:gdLst>
            <a:ahLst/>
            <a:cxnLst>
              <a:cxn ang="T10">
                <a:pos x="T0" y="T1"/>
              </a:cxn>
              <a:cxn ang="T11">
                <a:pos x="T2" y="T3"/>
              </a:cxn>
              <a:cxn ang="T12">
                <a:pos x="T4" y="T5"/>
              </a:cxn>
              <a:cxn ang="T13">
                <a:pos x="T6" y="T7"/>
              </a:cxn>
              <a:cxn ang="T14">
                <a:pos x="T8" y="T9"/>
              </a:cxn>
            </a:cxnLst>
            <a:rect l="T15" t="T16" r="T17" b="T18"/>
            <a:pathLst>
              <a:path w="37" h="206">
                <a:moveTo>
                  <a:pt x="37" y="0"/>
                </a:moveTo>
                <a:lnTo>
                  <a:pt x="37" y="198"/>
                </a:lnTo>
                <a:lnTo>
                  <a:pt x="0" y="206"/>
                </a:lnTo>
                <a:lnTo>
                  <a:pt x="0" y="9"/>
                </a:lnTo>
                <a:lnTo>
                  <a:pt x="37"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27" name="Freeform 214"/>
          <p:cNvSpPr>
            <a:spLocks/>
          </p:cNvSpPr>
          <p:nvPr/>
        </p:nvSpPr>
        <p:spPr bwMode="auto">
          <a:xfrm>
            <a:off x="3994150" y="4646613"/>
            <a:ext cx="60325" cy="330200"/>
          </a:xfrm>
          <a:custGeom>
            <a:avLst/>
            <a:gdLst>
              <a:gd name="T0" fmla="*/ 38 w 38"/>
              <a:gd name="T1" fmla="*/ 0 h 208"/>
              <a:gd name="T2" fmla="*/ 38 w 38"/>
              <a:gd name="T3" fmla="*/ 197 h 208"/>
              <a:gd name="T4" fmla="*/ 0 w 38"/>
              <a:gd name="T5" fmla="*/ 208 h 208"/>
              <a:gd name="T6" fmla="*/ 0 w 38"/>
              <a:gd name="T7" fmla="*/ 10 h 208"/>
              <a:gd name="T8" fmla="*/ 38 w 38"/>
              <a:gd name="T9" fmla="*/ 0 h 208"/>
              <a:gd name="T10" fmla="*/ 0 60000 65536"/>
              <a:gd name="T11" fmla="*/ 0 60000 65536"/>
              <a:gd name="T12" fmla="*/ 0 60000 65536"/>
              <a:gd name="T13" fmla="*/ 0 60000 65536"/>
              <a:gd name="T14" fmla="*/ 0 60000 65536"/>
              <a:gd name="T15" fmla="*/ 0 w 38"/>
              <a:gd name="T16" fmla="*/ 0 h 208"/>
              <a:gd name="T17" fmla="*/ 38 w 38"/>
              <a:gd name="T18" fmla="*/ 208 h 208"/>
            </a:gdLst>
            <a:ahLst/>
            <a:cxnLst>
              <a:cxn ang="T10">
                <a:pos x="T0" y="T1"/>
              </a:cxn>
              <a:cxn ang="T11">
                <a:pos x="T2" y="T3"/>
              </a:cxn>
              <a:cxn ang="T12">
                <a:pos x="T4" y="T5"/>
              </a:cxn>
              <a:cxn ang="T13">
                <a:pos x="T6" y="T7"/>
              </a:cxn>
              <a:cxn ang="T14">
                <a:pos x="T8" y="T9"/>
              </a:cxn>
            </a:cxnLst>
            <a:rect l="T15" t="T16" r="T17" b="T18"/>
            <a:pathLst>
              <a:path w="38" h="208">
                <a:moveTo>
                  <a:pt x="38" y="0"/>
                </a:moveTo>
                <a:lnTo>
                  <a:pt x="38" y="197"/>
                </a:lnTo>
                <a:lnTo>
                  <a:pt x="0" y="208"/>
                </a:lnTo>
                <a:lnTo>
                  <a:pt x="0" y="10"/>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28" name="Freeform 215"/>
          <p:cNvSpPr>
            <a:spLocks/>
          </p:cNvSpPr>
          <p:nvPr/>
        </p:nvSpPr>
        <p:spPr bwMode="auto">
          <a:xfrm>
            <a:off x="4054475" y="4635500"/>
            <a:ext cx="63500" cy="323850"/>
          </a:xfrm>
          <a:custGeom>
            <a:avLst/>
            <a:gdLst>
              <a:gd name="T0" fmla="*/ 40 w 40"/>
              <a:gd name="T1" fmla="*/ 0 h 204"/>
              <a:gd name="T2" fmla="*/ 40 w 40"/>
              <a:gd name="T3" fmla="*/ 197 h 204"/>
              <a:gd name="T4" fmla="*/ 0 w 40"/>
              <a:gd name="T5" fmla="*/ 204 h 204"/>
              <a:gd name="T6" fmla="*/ 0 w 40"/>
              <a:gd name="T7" fmla="*/ 7 h 204"/>
              <a:gd name="T8" fmla="*/ 40 w 40"/>
              <a:gd name="T9" fmla="*/ 0 h 204"/>
              <a:gd name="T10" fmla="*/ 0 60000 65536"/>
              <a:gd name="T11" fmla="*/ 0 60000 65536"/>
              <a:gd name="T12" fmla="*/ 0 60000 65536"/>
              <a:gd name="T13" fmla="*/ 0 60000 65536"/>
              <a:gd name="T14" fmla="*/ 0 60000 65536"/>
              <a:gd name="T15" fmla="*/ 0 w 40"/>
              <a:gd name="T16" fmla="*/ 0 h 204"/>
              <a:gd name="T17" fmla="*/ 40 w 40"/>
              <a:gd name="T18" fmla="*/ 204 h 204"/>
            </a:gdLst>
            <a:ahLst/>
            <a:cxnLst>
              <a:cxn ang="T10">
                <a:pos x="T0" y="T1"/>
              </a:cxn>
              <a:cxn ang="T11">
                <a:pos x="T2" y="T3"/>
              </a:cxn>
              <a:cxn ang="T12">
                <a:pos x="T4" y="T5"/>
              </a:cxn>
              <a:cxn ang="T13">
                <a:pos x="T6" y="T7"/>
              </a:cxn>
              <a:cxn ang="T14">
                <a:pos x="T8" y="T9"/>
              </a:cxn>
            </a:cxnLst>
            <a:rect l="T15" t="T16" r="T17" b="T18"/>
            <a:pathLst>
              <a:path w="40" h="204">
                <a:moveTo>
                  <a:pt x="40" y="0"/>
                </a:moveTo>
                <a:lnTo>
                  <a:pt x="40" y="197"/>
                </a:lnTo>
                <a:lnTo>
                  <a:pt x="0" y="204"/>
                </a:lnTo>
                <a:lnTo>
                  <a:pt x="0" y="7"/>
                </a:lnTo>
                <a:lnTo>
                  <a:pt x="40"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29" name="Freeform 216"/>
          <p:cNvSpPr>
            <a:spLocks/>
          </p:cNvSpPr>
          <p:nvPr/>
        </p:nvSpPr>
        <p:spPr bwMode="auto">
          <a:xfrm>
            <a:off x="4117975" y="4635500"/>
            <a:ext cx="58738" cy="365125"/>
          </a:xfrm>
          <a:custGeom>
            <a:avLst/>
            <a:gdLst>
              <a:gd name="T0" fmla="*/ 37 w 37"/>
              <a:gd name="T1" fmla="*/ 33 h 230"/>
              <a:gd name="T2" fmla="*/ 37 w 37"/>
              <a:gd name="T3" fmla="*/ 230 h 230"/>
              <a:gd name="T4" fmla="*/ 0 w 37"/>
              <a:gd name="T5" fmla="*/ 197 h 230"/>
              <a:gd name="T6" fmla="*/ 0 w 37"/>
              <a:gd name="T7" fmla="*/ 0 h 230"/>
              <a:gd name="T8" fmla="*/ 37 w 37"/>
              <a:gd name="T9" fmla="*/ 33 h 230"/>
              <a:gd name="T10" fmla="*/ 0 60000 65536"/>
              <a:gd name="T11" fmla="*/ 0 60000 65536"/>
              <a:gd name="T12" fmla="*/ 0 60000 65536"/>
              <a:gd name="T13" fmla="*/ 0 60000 65536"/>
              <a:gd name="T14" fmla="*/ 0 60000 65536"/>
              <a:gd name="T15" fmla="*/ 0 w 37"/>
              <a:gd name="T16" fmla="*/ 0 h 230"/>
              <a:gd name="T17" fmla="*/ 37 w 37"/>
              <a:gd name="T18" fmla="*/ 230 h 230"/>
            </a:gdLst>
            <a:ahLst/>
            <a:cxnLst>
              <a:cxn ang="T10">
                <a:pos x="T0" y="T1"/>
              </a:cxn>
              <a:cxn ang="T11">
                <a:pos x="T2" y="T3"/>
              </a:cxn>
              <a:cxn ang="T12">
                <a:pos x="T4" y="T5"/>
              </a:cxn>
              <a:cxn ang="T13">
                <a:pos x="T6" y="T7"/>
              </a:cxn>
              <a:cxn ang="T14">
                <a:pos x="T8" y="T9"/>
              </a:cxn>
            </a:cxnLst>
            <a:rect l="T15" t="T16" r="T17" b="T18"/>
            <a:pathLst>
              <a:path w="37" h="230">
                <a:moveTo>
                  <a:pt x="37" y="33"/>
                </a:moveTo>
                <a:lnTo>
                  <a:pt x="37" y="230"/>
                </a:lnTo>
                <a:lnTo>
                  <a:pt x="0" y="197"/>
                </a:lnTo>
                <a:lnTo>
                  <a:pt x="0" y="0"/>
                </a:lnTo>
                <a:lnTo>
                  <a:pt x="37" y="33"/>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30" name="Freeform 217"/>
          <p:cNvSpPr>
            <a:spLocks/>
          </p:cNvSpPr>
          <p:nvPr/>
        </p:nvSpPr>
        <p:spPr bwMode="auto">
          <a:xfrm>
            <a:off x="4176713" y="4687888"/>
            <a:ext cx="60325" cy="342900"/>
          </a:xfrm>
          <a:custGeom>
            <a:avLst/>
            <a:gdLst>
              <a:gd name="T0" fmla="*/ 38 w 38"/>
              <a:gd name="T1" fmla="*/ 18 h 216"/>
              <a:gd name="T2" fmla="*/ 38 w 38"/>
              <a:gd name="T3" fmla="*/ 216 h 216"/>
              <a:gd name="T4" fmla="*/ 0 w 38"/>
              <a:gd name="T5" fmla="*/ 197 h 216"/>
              <a:gd name="T6" fmla="*/ 0 w 38"/>
              <a:gd name="T7" fmla="*/ 0 h 216"/>
              <a:gd name="T8" fmla="*/ 38 w 38"/>
              <a:gd name="T9" fmla="*/ 18 h 216"/>
              <a:gd name="T10" fmla="*/ 0 60000 65536"/>
              <a:gd name="T11" fmla="*/ 0 60000 65536"/>
              <a:gd name="T12" fmla="*/ 0 60000 65536"/>
              <a:gd name="T13" fmla="*/ 0 60000 65536"/>
              <a:gd name="T14" fmla="*/ 0 60000 65536"/>
              <a:gd name="T15" fmla="*/ 0 w 38"/>
              <a:gd name="T16" fmla="*/ 0 h 216"/>
              <a:gd name="T17" fmla="*/ 38 w 38"/>
              <a:gd name="T18" fmla="*/ 216 h 216"/>
            </a:gdLst>
            <a:ahLst/>
            <a:cxnLst>
              <a:cxn ang="T10">
                <a:pos x="T0" y="T1"/>
              </a:cxn>
              <a:cxn ang="T11">
                <a:pos x="T2" y="T3"/>
              </a:cxn>
              <a:cxn ang="T12">
                <a:pos x="T4" y="T5"/>
              </a:cxn>
              <a:cxn ang="T13">
                <a:pos x="T6" y="T7"/>
              </a:cxn>
              <a:cxn ang="T14">
                <a:pos x="T8" y="T9"/>
              </a:cxn>
            </a:cxnLst>
            <a:rect l="T15" t="T16" r="T17" b="T18"/>
            <a:pathLst>
              <a:path w="38" h="216">
                <a:moveTo>
                  <a:pt x="38" y="18"/>
                </a:moveTo>
                <a:lnTo>
                  <a:pt x="38" y="216"/>
                </a:lnTo>
                <a:lnTo>
                  <a:pt x="0" y="197"/>
                </a:lnTo>
                <a:lnTo>
                  <a:pt x="0" y="0"/>
                </a:lnTo>
                <a:lnTo>
                  <a:pt x="38" y="18"/>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31" name="Freeform 218"/>
          <p:cNvSpPr>
            <a:spLocks/>
          </p:cNvSpPr>
          <p:nvPr/>
        </p:nvSpPr>
        <p:spPr bwMode="auto">
          <a:xfrm>
            <a:off x="4237038" y="4716463"/>
            <a:ext cx="60325" cy="357187"/>
          </a:xfrm>
          <a:custGeom>
            <a:avLst/>
            <a:gdLst>
              <a:gd name="T0" fmla="*/ 38 w 38"/>
              <a:gd name="T1" fmla="*/ 28 h 225"/>
              <a:gd name="T2" fmla="*/ 38 w 38"/>
              <a:gd name="T3" fmla="*/ 225 h 225"/>
              <a:gd name="T4" fmla="*/ 0 w 38"/>
              <a:gd name="T5" fmla="*/ 198 h 225"/>
              <a:gd name="T6" fmla="*/ 0 w 38"/>
              <a:gd name="T7" fmla="*/ 0 h 225"/>
              <a:gd name="T8" fmla="*/ 38 w 38"/>
              <a:gd name="T9" fmla="*/ 28 h 225"/>
              <a:gd name="T10" fmla="*/ 0 60000 65536"/>
              <a:gd name="T11" fmla="*/ 0 60000 65536"/>
              <a:gd name="T12" fmla="*/ 0 60000 65536"/>
              <a:gd name="T13" fmla="*/ 0 60000 65536"/>
              <a:gd name="T14" fmla="*/ 0 60000 65536"/>
              <a:gd name="T15" fmla="*/ 0 w 38"/>
              <a:gd name="T16" fmla="*/ 0 h 225"/>
              <a:gd name="T17" fmla="*/ 38 w 38"/>
              <a:gd name="T18" fmla="*/ 225 h 225"/>
            </a:gdLst>
            <a:ahLst/>
            <a:cxnLst>
              <a:cxn ang="T10">
                <a:pos x="T0" y="T1"/>
              </a:cxn>
              <a:cxn ang="T11">
                <a:pos x="T2" y="T3"/>
              </a:cxn>
              <a:cxn ang="T12">
                <a:pos x="T4" y="T5"/>
              </a:cxn>
              <a:cxn ang="T13">
                <a:pos x="T6" y="T7"/>
              </a:cxn>
              <a:cxn ang="T14">
                <a:pos x="T8" y="T9"/>
              </a:cxn>
            </a:cxnLst>
            <a:rect l="T15" t="T16" r="T17" b="T18"/>
            <a:pathLst>
              <a:path w="38" h="225">
                <a:moveTo>
                  <a:pt x="38" y="28"/>
                </a:moveTo>
                <a:lnTo>
                  <a:pt x="38" y="225"/>
                </a:lnTo>
                <a:lnTo>
                  <a:pt x="0" y="198"/>
                </a:lnTo>
                <a:lnTo>
                  <a:pt x="0" y="0"/>
                </a:lnTo>
                <a:lnTo>
                  <a:pt x="38" y="28"/>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32" name="Freeform 219"/>
          <p:cNvSpPr>
            <a:spLocks/>
          </p:cNvSpPr>
          <p:nvPr/>
        </p:nvSpPr>
        <p:spPr bwMode="auto">
          <a:xfrm>
            <a:off x="4297363" y="4760913"/>
            <a:ext cx="60325" cy="315912"/>
          </a:xfrm>
          <a:custGeom>
            <a:avLst/>
            <a:gdLst>
              <a:gd name="T0" fmla="*/ 38 w 38"/>
              <a:gd name="T1" fmla="*/ 2 h 199"/>
              <a:gd name="T2" fmla="*/ 38 w 38"/>
              <a:gd name="T3" fmla="*/ 199 h 199"/>
              <a:gd name="T4" fmla="*/ 0 w 38"/>
              <a:gd name="T5" fmla="*/ 197 h 199"/>
              <a:gd name="T6" fmla="*/ 0 w 38"/>
              <a:gd name="T7" fmla="*/ 0 h 199"/>
              <a:gd name="T8" fmla="*/ 38 w 38"/>
              <a:gd name="T9" fmla="*/ 2 h 199"/>
              <a:gd name="T10" fmla="*/ 0 60000 65536"/>
              <a:gd name="T11" fmla="*/ 0 60000 65536"/>
              <a:gd name="T12" fmla="*/ 0 60000 65536"/>
              <a:gd name="T13" fmla="*/ 0 60000 65536"/>
              <a:gd name="T14" fmla="*/ 0 60000 65536"/>
              <a:gd name="T15" fmla="*/ 0 w 38"/>
              <a:gd name="T16" fmla="*/ 0 h 199"/>
              <a:gd name="T17" fmla="*/ 38 w 38"/>
              <a:gd name="T18" fmla="*/ 199 h 199"/>
            </a:gdLst>
            <a:ahLst/>
            <a:cxnLst>
              <a:cxn ang="T10">
                <a:pos x="T0" y="T1"/>
              </a:cxn>
              <a:cxn ang="T11">
                <a:pos x="T2" y="T3"/>
              </a:cxn>
              <a:cxn ang="T12">
                <a:pos x="T4" y="T5"/>
              </a:cxn>
              <a:cxn ang="T13">
                <a:pos x="T6" y="T7"/>
              </a:cxn>
              <a:cxn ang="T14">
                <a:pos x="T8" y="T9"/>
              </a:cxn>
            </a:cxnLst>
            <a:rect l="T15" t="T16" r="T17" b="T18"/>
            <a:pathLst>
              <a:path w="38" h="199">
                <a:moveTo>
                  <a:pt x="38" y="2"/>
                </a:moveTo>
                <a:lnTo>
                  <a:pt x="38" y="199"/>
                </a:lnTo>
                <a:lnTo>
                  <a:pt x="0" y="197"/>
                </a:lnTo>
                <a:lnTo>
                  <a:pt x="0" y="0"/>
                </a:lnTo>
                <a:lnTo>
                  <a:pt x="38" y="2"/>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33" name="Freeform 220"/>
          <p:cNvSpPr>
            <a:spLocks/>
          </p:cNvSpPr>
          <p:nvPr/>
        </p:nvSpPr>
        <p:spPr bwMode="auto">
          <a:xfrm>
            <a:off x="4357688" y="4725988"/>
            <a:ext cx="60325" cy="350837"/>
          </a:xfrm>
          <a:custGeom>
            <a:avLst/>
            <a:gdLst>
              <a:gd name="T0" fmla="*/ 38 w 38"/>
              <a:gd name="T1" fmla="*/ 0 h 221"/>
              <a:gd name="T2" fmla="*/ 38 w 38"/>
              <a:gd name="T3" fmla="*/ 197 h 221"/>
              <a:gd name="T4" fmla="*/ 0 w 38"/>
              <a:gd name="T5" fmla="*/ 221 h 221"/>
              <a:gd name="T6" fmla="*/ 0 w 38"/>
              <a:gd name="T7" fmla="*/ 24 h 221"/>
              <a:gd name="T8" fmla="*/ 38 w 38"/>
              <a:gd name="T9" fmla="*/ 0 h 221"/>
              <a:gd name="T10" fmla="*/ 0 60000 65536"/>
              <a:gd name="T11" fmla="*/ 0 60000 65536"/>
              <a:gd name="T12" fmla="*/ 0 60000 65536"/>
              <a:gd name="T13" fmla="*/ 0 60000 65536"/>
              <a:gd name="T14" fmla="*/ 0 60000 65536"/>
              <a:gd name="T15" fmla="*/ 0 w 38"/>
              <a:gd name="T16" fmla="*/ 0 h 221"/>
              <a:gd name="T17" fmla="*/ 38 w 38"/>
              <a:gd name="T18" fmla="*/ 221 h 221"/>
            </a:gdLst>
            <a:ahLst/>
            <a:cxnLst>
              <a:cxn ang="T10">
                <a:pos x="T0" y="T1"/>
              </a:cxn>
              <a:cxn ang="T11">
                <a:pos x="T2" y="T3"/>
              </a:cxn>
              <a:cxn ang="T12">
                <a:pos x="T4" y="T5"/>
              </a:cxn>
              <a:cxn ang="T13">
                <a:pos x="T6" y="T7"/>
              </a:cxn>
              <a:cxn ang="T14">
                <a:pos x="T8" y="T9"/>
              </a:cxn>
            </a:cxnLst>
            <a:rect l="T15" t="T16" r="T17" b="T18"/>
            <a:pathLst>
              <a:path w="38" h="221">
                <a:moveTo>
                  <a:pt x="38" y="0"/>
                </a:moveTo>
                <a:lnTo>
                  <a:pt x="38" y="197"/>
                </a:lnTo>
                <a:lnTo>
                  <a:pt x="0" y="221"/>
                </a:lnTo>
                <a:lnTo>
                  <a:pt x="0" y="24"/>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34" name="Freeform 221"/>
          <p:cNvSpPr>
            <a:spLocks/>
          </p:cNvSpPr>
          <p:nvPr/>
        </p:nvSpPr>
        <p:spPr bwMode="auto">
          <a:xfrm>
            <a:off x="4418013" y="4700588"/>
            <a:ext cx="61912" cy="338137"/>
          </a:xfrm>
          <a:custGeom>
            <a:avLst/>
            <a:gdLst>
              <a:gd name="T0" fmla="*/ 39 w 39"/>
              <a:gd name="T1" fmla="*/ 0 h 213"/>
              <a:gd name="T2" fmla="*/ 39 w 39"/>
              <a:gd name="T3" fmla="*/ 198 h 213"/>
              <a:gd name="T4" fmla="*/ 0 w 39"/>
              <a:gd name="T5" fmla="*/ 213 h 213"/>
              <a:gd name="T6" fmla="*/ 0 w 39"/>
              <a:gd name="T7" fmla="*/ 16 h 213"/>
              <a:gd name="T8" fmla="*/ 39 w 39"/>
              <a:gd name="T9" fmla="*/ 0 h 213"/>
              <a:gd name="T10" fmla="*/ 0 60000 65536"/>
              <a:gd name="T11" fmla="*/ 0 60000 65536"/>
              <a:gd name="T12" fmla="*/ 0 60000 65536"/>
              <a:gd name="T13" fmla="*/ 0 60000 65536"/>
              <a:gd name="T14" fmla="*/ 0 60000 65536"/>
              <a:gd name="T15" fmla="*/ 0 w 39"/>
              <a:gd name="T16" fmla="*/ 0 h 213"/>
              <a:gd name="T17" fmla="*/ 39 w 39"/>
              <a:gd name="T18" fmla="*/ 213 h 213"/>
            </a:gdLst>
            <a:ahLst/>
            <a:cxnLst>
              <a:cxn ang="T10">
                <a:pos x="T0" y="T1"/>
              </a:cxn>
              <a:cxn ang="T11">
                <a:pos x="T2" y="T3"/>
              </a:cxn>
              <a:cxn ang="T12">
                <a:pos x="T4" y="T5"/>
              </a:cxn>
              <a:cxn ang="T13">
                <a:pos x="T6" y="T7"/>
              </a:cxn>
              <a:cxn ang="T14">
                <a:pos x="T8" y="T9"/>
              </a:cxn>
            </a:cxnLst>
            <a:rect l="T15" t="T16" r="T17" b="T18"/>
            <a:pathLst>
              <a:path w="39" h="213">
                <a:moveTo>
                  <a:pt x="39" y="0"/>
                </a:moveTo>
                <a:lnTo>
                  <a:pt x="39" y="198"/>
                </a:lnTo>
                <a:lnTo>
                  <a:pt x="0" y="213"/>
                </a:lnTo>
                <a:lnTo>
                  <a:pt x="0" y="16"/>
                </a:lnTo>
                <a:lnTo>
                  <a:pt x="39"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35" name="Freeform 222"/>
          <p:cNvSpPr>
            <a:spLocks/>
          </p:cNvSpPr>
          <p:nvPr/>
        </p:nvSpPr>
        <p:spPr bwMode="auto">
          <a:xfrm>
            <a:off x="4479925" y="4689475"/>
            <a:ext cx="60325" cy="325438"/>
          </a:xfrm>
          <a:custGeom>
            <a:avLst/>
            <a:gdLst>
              <a:gd name="T0" fmla="*/ 38 w 38"/>
              <a:gd name="T1" fmla="*/ 0 h 205"/>
              <a:gd name="T2" fmla="*/ 38 w 38"/>
              <a:gd name="T3" fmla="*/ 198 h 205"/>
              <a:gd name="T4" fmla="*/ 0 w 38"/>
              <a:gd name="T5" fmla="*/ 205 h 205"/>
              <a:gd name="T6" fmla="*/ 0 w 38"/>
              <a:gd name="T7" fmla="*/ 7 h 205"/>
              <a:gd name="T8" fmla="*/ 38 w 38"/>
              <a:gd name="T9" fmla="*/ 0 h 205"/>
              <a:gd name="T10" fmla="*/ 0 60000 65536"/>
              <a:gd name="T11" fmla="*/ 0 60000 65536"/>
              <a:gd name="T12" fmla="*/ 0 60000 65536"/>
              <a:gd name="T13" fmla="*/ 0 60000 65536"/>
              <a:gd name="T14" fmla="*/ 0 60000 65536"/>
              <a:gd name="T15" fmla="*/ 0 w 38"/>
              <a:gd name="T16" fmla="*/ 0 h 205"/>
              <a:gd name="T17" fmla="*/ 38 w 38"/>
              <a:gd name="T18" fmla="*/ 205 h 205"/>
            </a:gdLst>
            <a:ahLst/>
            <a:cxnLst>
              <a:cxn ang="T10">
                <a:pos x="T0" y="T1"/>
              </a:cxn>
              <a:cxn ang="T11">
                <a:pos x="T2" y="T3"/>
              </a:cxn>
              <a:cxn ang="T12">
                <a:pos x="T4" y="T5"/>
              </a:cxn>
              <a:cxn ang="T13">
                <a:pos x="T6" y="T7"/>
              </a:cxn>
              <a:cxn ang="T14">
                <a:pos x="T8" y="T9"/>
              </a:cxn>
            </a:cxnLst>
            <a:rect l="T15" t="T16" r="T17" b="T18"/>
            <a:pathLst>
              <a:path w="38" h="205">
                <a:moveTo>
                  <a:pt x="38" y="0"/>
                </a:moveTo>
                <a:lnTo>
                  <a:pt x="38" y="198"/>
                </a:lnTo>
                <a:lnTo>
                  <a:pt x="0" y="205"/>
                </a:lnTo>
                <a:lnTo>
                  <a:pt x="0" y="7"/>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36" name="Freeform 223"/>
          <p:cNvSpPr>
            <a:spLocks/>
          </p:cNvSpPr>
          <p:nvPr/>
        </p:nvSpPr>
        <p:spPr bwMode="auto">
          <a:xfrm>
            <a:off x="4540250" y="4689475"/>
            <a:ext cx="60325" cy="330200"/>
          </a:xfrm>
          <a:custGeom>
            <a:avLst/>
            <a:gdLst>
              <a:gd name="T0" fmla="*/ 38 w 38"/>
              <a:gd name="T1" fmla="*/ 11 h 208"/>
              <a:gd name="T2" fmla="*/ 38 w 38"/>
              <a:gd name="T3" fmla="*/ 208 h 208"/>
              <a:gd name="T4" fmla="*/ 0 w 38"/>
              <a:gd name="T5" fmla="*/ 198 h 208"/>
              <a:gd name="T6" fmla="*/ 0 w 38"/>
              <a:gd name="T7" fmla="*/ 0 h 208"/>
              <a:gd name="T8" fmla="*/ 38 w 38"/>
              <a:gd name="T9" fmla="*/ 11 h 208"/>
              <a:gd name="T10" fmla="*/ 0 60000 65536"/>
              <a:gd name="T11" fmla="*/ 0 60000 65536"/>
              <a:gd name="T12" fmla="*/ 0 60000 65536"/>
              <a:gd name="T13" fmla="*/ 0 60000 65536"/>
              <a:gd name="T14" fmla="*/ 0 60000 65536"/>
              <a:gd name="T15" fmla="*/ 0 w 38"/>
              <a:gd name="T16" fmla="*/ 0 h 208"/>
              <a:gd name="T17" fmla="*/ 38 w 38"/>
              <a:gd name="T18" fmla="*/ 208 h 208"/>
            </a:gdLst>
            <a:ahLst/>
            <a:cxnLst>
              <a:cxn ang="T10">
                <a:pos x="T0" y="T1"/>
              </a:cxn>
              <a:cxn ang="T11">
                <a:pos x="T2" y="T3"/>
              </a:cxn>
              <a:cxn ang="T12">
                <a:pos x="T4" y="T5"/>
              </a:cxn>
              <a:cxn ang="T13">
                <a:pos x="T6" y="T7"/>
              </a:cxn>
              <a:cxn ang="T14">
                <a:pos x="T8" y="T9"/>
              </a:cxn>
            </a:cxnLst>
            <a:rect l="T15" t="T16" r="T17" b="T18"/>
            <a:pathLst>
              <a:path w="38" h="208">
                <a:moveTo>
                  <a:pt x="38" y="11"/>
                </a:moveTo>
                <a:lnTo>
                  <a:pt x="38" y="208"/>
                </a:lnTo>
                <a:lnTo>
                  <a:pt x="0" y="198"/>
                </a:lnTo>
                <a:lnTo>
                  <a:pt x="0" y="0"/>
                </a:lnTo>
                <a:lnTo>
                  <a:pt x="38" y="11"/>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37" name="Freeform 224"/>
          <p:cNvSpPr>
            <a:spLocks/>
          </p:cNvSpPr>
          <p:nvPr/>
        </p:nvSpPr>
        <p:spPr bwMode="auto">
          <a:xfrm>
            <a:off x="4600575" y="4706938"/>
            <a:ext cx="58738" cy="361950"/>
          </a:xfrm>
          <a:custGeom>
            <a:avLst/>
            <a:gdLst>
              <a:gd name="T0" fmla="*/ 37 w 37"/>
              <a:gd name="T1" fmla="*/ 30 h 228"/>
              <a:gd name="T2" fmla="*/ 37 w 37"/>
              <a:gd name="T3" fmla="*/ 228 h 228"/>
              <a:gd name="T4" fmla="*/ 0 w 37"/>
              <a:gd name="T5" fmla="*/ 197 h 228"/>
              <a:gd name="T6" fmla="*/ 0 w 37"/>
              <a:gd name="T7" fmla="*/ 0 h 228"/>
              <a:gd name="T8" fmla="*/ 37 w 37"/>
              <a:gd name="T9" fmla="*/ 30 h 228"/>
              <a:gd name="T10" fmla="*/ 0 60000 65536"/>
              <a:gd name="T11" fmla="*/ 0 60000 65536"/>
              <a:gd name="T12" fmla="*/ 0 60000 65536"/>
              <a:gd name="T13" fmla="*/ 0 60000 65536"/>
              <a:gd name="T14" fmla="*/ 0 60000 65536"/>
              <a:gd name="T15" fmla="*/ 0 w 37"/>
              <a:gd name="T16" fmla="*/ 0 h 228"/>
              <a:gd name="T17" fmla="*/ 37 w 37"/>
              <a:gd name="T18" fmla="*/ 228 h 228"/>
            </a:gdLst>
            <a:ahLst/>
            <a:cxnLst>
              <a:cxn ang="T10">
                <a:pos x="T0" y="T1"/>
              </a:cxn>
              <a:cxn ang="T11">
                <a:pos x="T2" y="T3"/>
              </a:cxn>
              <a:cxn ang="T12">
                <a:pos x="T4" y="T5"/>
              </a:cxn>
              <a:cxn ang="T13">
                <a:pos x="T6" y="T7"/>
              </a:cxn>
              <a:cxn ang="T14">
                <a:pos x="T8" y="T9"/>
              </a:cxn>
            </a:cxnLst>
            <a:rect l="T15" t="T16" r="T17" b="T18"/>
            <a:pathLst>
              <a:path w="37" h="228">
                <a:moveTo>
                  <a:pt x="37" y="30"/>
                </a:moveTo>
                <a:lnTo>
                  <a:pt x="37" y="228"/>
                </a:lnTo>
                <a:lnTo>
                  <a:pt x="0" y="197"/>
                </a:lnTo>
                <a:lnTo>
                  <a:pt x="0" y="0"/>
                </a:lnTo>
                <a:lnTo>
                  <a:pt x="37" y="3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38" name="Freeform 225"/>
          <p:cNvSpPr>
            <a:spLocks/>
          </p:cNvSpPr>
          <p:nvPr/>
        </p:nvSpPr>
        <p:spPr bwMode="auto">
          <a:xfrm>
            <a:off x="4659313" y="4700588"/>
            <a:ext cx="60325" cy="368300"/>
          </a:xfrm>
          <a:custGeom>
            <a:avLst/>
            <a:gdLst>
              <a:gd name="T0" fmla="*/ 38 w 38"/>
              <a:gd name="T1" fmla="*/ 0 h 232"/>
              <a:gd name="T2" fmla="*/ 38 w 38"/>
              <a:gd name="T3" fmla="*/ 198 h 232"/>
              <a:gd name="T4" fmla="*/ 0 w 38"/>
              <a:gd name="T5" fmla="*/ 232 h 232"/>
              <a:gd name="T6" fmla="*/ 0 w 38"/>
              <a:gd name="T7" fmla="*/ 34 h 232"/>
              <a:gd name="T8" fmla="*/ 38 w 38"/>
              <a:gd name="T9" fmla="*/ 0 h 232"/>
              <a:gd name="T10" fmla="*/ 0 60000 65536"/>
              <a:gd name="T11" fmla="*/ 0 60000 65536"/>
              <a:gd name="T12" fmla="*/ 0 60000 65536"/>
              <a:gd name="T13" fmla="*/ 0 60000 65536"/>
              <a:gd name="T14" fmla="*/ 0 60000 65536"/>
              <a:gd name="T15" fmla="*/ 0 w 38"/>
              <a:gd name="T16" fmla="*/ 0 h 232"/>
              <a:gd name="T17" fmla="*/ 38 w 38"/>
              <a:gd name="T18" fmla="*/ 232 h 232"/>
            </a:gdLst>
            <a:ahLst/>
            <a:cxnLst>
              <a:cxn ang="T10">
                <a:pos x="T0" y="T1"/>
              </a:cxn>
              <a:cxn ang="T11">
                <a:pos x="T2" y="T3"/>
              </a:cxn>
              <a:cxn ang="T12">
                <a:pos x="T4" y="T5"/>
              </a:cxn>
              <a:cxn ang="T13">
                <a:pos x="T6" y="T7"/>
              </a:cxn>
              <a:cxn ang="T14">
                <a:pos x="T8" y="T9"/>
              </a:cxn>
            </a:cxnLst>
            <a:rect l="T15" t="T16" r="T17" b="T18"/>
            <a:pathLst>
              <a:path w="38" h="232">
                <a:moveTo>
                  <a:pt x="38" y="0"/>
                </a:moveTo>
                <a:lnTo>
                  <a:pt x="38" y="198"/>
                </a:lnTo>
                <a:lnTo>
                  <a:pt x="0" y="232"/>
                </a:lnTo>
                <a:lnTo>
                  <a:pt x="0" y="34"/>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39" name="Freeform 226"/>
          <p:cNvSpPr>
            <a:spLocks/>
          </p:cNvSpPr>
          <p:nvPr/>
        </p:nvSpPr>
        <p:spPr bwMode="auto">
          <a:xfrm>
            <a:off x="4719638" y="4665663"/>
            <a:ext cx="60325" cy="349250"/>
          </a:xfrm>
          <a:custGeom>
            <a:avLst/>
            <a:gdLst>
              <a:gd name="T0" fmla="*/ 38 w 38"/>
              <a:gd name="T1" fmla="*/ 0 h 220"/>
              <a:gd name="T2" fmla="*/ 38 w 38"/>
              <a:gd name="T3" fmla="*/ 197 h 220"/>
              <a:gd name="T4" fmla="*/ 0 w 38"/>
              <a:gd name="T5" fmla="*/ 220 h 220"/>
              <a:gd name="T6" fmla="*/ 0 w 38"/>
              <a:gd name="T7" fmla="*/ 22 h 220"/>
              <a:gd name="T8" fmla="*/ 38 w 38"/>
              <a:gd name="T9" fmla="*/ 0 h 220"/>
              <a:gd name="T10" fmla="*/ 0 60000 65536"/>
              <a:gd name="T11" fmla="*/ 0 60000 65536"/>
              <a:gd name="T12" fmla="*/ 0 60000 65536"/>
              <a:gd name="T13" fmla="*/ 0 60000 65536"/>
              <a:gd name="T14" fmla="*/ 0 60000 65536"/>
              <a:gd name="T15" fmla="*/ 0 w 38"/>
              <a:gd name="T16" fmla="*/ 0 h 220"/>
              <a:gd name="T17" fmla="*/ 38 w 38"/>
              <a:gd name="T18" fmla="*/ 220 h 220"/>
            </a:gdLst>
            <a:ahLst/>
            <a:cxnLst>
              <a:cxn ang="T10">
                <a:pos x="T0" y="T1"/>
              </a:cxn>
              <a:cxn ang="T11">
                <a:pos x="T2" y="T3"/>
              </a:cxn>
              <a:cxn ang="T12">
                <a:pos x="T4" y="T5"/>
              </a:cxn>
              <a:cxn ang="T13">
                <a:pos x="T6" y="T7"/>
              </a:cxn>
              <a:cxn ang="T14">
                <a:pos x="T8" y="T9"/>
              </a:cxn>
            </a:cxnLst>
            <a:rect l="T15" t="T16" r="T17" b="T18"/>
            <a:pathLst>
              <a:path w="38" h="220">
                <a:moveTo>
                  <a:pt x="38" y="0"/>
                </a:moveTo>
                <a:lnTo>
                  <a:pt x="38" y="197"/>
                </a:lnTo>
                <a:lnTo>
                  <a:pt x="0" y="220"/>
                </a:lnTo>
                <a:lnTo>
                  <a:pt x="0" y="22"/>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40" name="Freeform 227"/>
          <p:cNvSpPr>
            <a:spLocks/>
          </p:cNvSpPr>
          <p:nvPr/>
        </p:nvSpPr>
        <p:spPr bwMode="auto">
          <a:xfrm>
            <a:off x="4779963" y="4624388"/>
            <a:ext cx="61912" cy="354012"/>
          </a:xfrm>
          <a:custGeom>
            <a:avLst/>
            <a:gdLst>
              <a:gd name="T0" fmla="*/ 39 w 39"/>
              <a:gd name="T1" fmla="*/ 0 h 223"/>
              <a:gd name="T2" fmla="*/ 39 w 39"/>
              <a:gd name="T3" fmla="*/ 198 h 223"/>
              <a:gd name="T4" fmla="*/ 0 w 39"/>
              <a:gd name="T5" fmla="*/ 223 h 223"/>
              <a:gd name="T6" fmla="*/ 0 w 39"/>
              <a:gd name="T7" fmla="*/ 26 h 223"/>
              <a:gd name="T8" fmla="*/ 39 w 39"/>
              <a:gd name="T9" fmla="*/ 0 h 223"/>
              <a:gd name="T10" fmla="*/ 0 60000 65536"/>
              <a:gd name="T11" fmla="*/ 0 60000 65536"/>
              <a:gd name="T12" fmla="*/ 0 60000 65536"/>
              <a:gd name="T13" fmla="*/ 0 60000 65536"/>
              <a:gd name="T14" fmla="*/ 0 60000 65536"/>
              <a:gd name="T15" fmla="*/ 0 w 39"/>
              <a:gd name="T16" fmla="*/ 0 h 223"/>
              <a:gd name="T17" fmla="*/ 39 w 39"/>
              <a:gd name="T18" fmla="*/ 223 h 223"/>
            </a:gdLst>
            <a:ahLst/>
            <a:cxnLst>
              <a:cxn ang="T10">
                <a:pos x="T0" y="T1"/>
              </a:cxn>
              <a:cxn ang="T11">
                <a:pos x="T2" y="T3"/>
              </a:cxn>
              <a:cxn ang="T12">
                <a:pos x="T4" y="T5"/>
              </a:cxn>
              <a:cxn ang="T13">
                <a:pos x="T6" y="T7"/>
              </a:cxn>
              <a:cxn ang="T14">
                <a:pos x="T8" y="T9"/>
              </a:cxn>
            </a:cxnLst>
            <a:rect l="T15" t="T16" r="T17" b="T18"/>
            <a:pathLst>
              <a:path w="39" h="223">
                <a:moveTo>
                  <a:pt x="39" y="0"/>
                </a:moveTo>
                <a:lnTo>
                  <a:pt x="39" y="198"/>
                </a:lnTo>
                <a:lnTo>
                  <a:pt x="0" y="223"/>
                </a:lnTo>
                <a:lnTo>
                  <a:pt x="0" y="26"/>
                </a:lnTo>
                <a:lnTo>
                  <a:pt x="39"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41" name="Freeform 228"/>
          <p:cNvSpPr>
            <a:spLocks/>
          </p:cNvSpPr>
          <p:nvPr/>
        </p:nvSpPr>
        <p:spPr bwMode="auto">
          <a:xfrm>
            <a:off x="4841875" y="4624388"/>
            <a:ext cx="60325" cy="477837"/>
          </a:xfrm>
          <a:custGeom>
            <a:avLst/>
            <a:gdLst>
              <a:gd name="T0" fmla="*/ 38 w 38"/>
              <a:gd name="T1" fmla="*/ 103 h 301"/>
              <a:gd name="T2" fmla="*/ 38 w 38"/>
              <a:gd name="T3" fmla="*/ 301 h 301"/>
              <a:gd name="T4" fmla="*/ 0 w 38"/>
              <a:gd name="T5" fmla="*/ 198 h 301"/>
              <a:gd name="T6" fmla="*/ 0 w 38"/>
              <a:gd name="T7" fmla="*/ 0 h 301"/>
              <a:gd name="T8" fmla="*/ 38 w 38"/>
              <a:gd name="T9" fmla="*/ 103 h 301"/>
              <a:gd name="T10" fmla="*/ 0 60000 65536"/>
              <a:gd name="T11" fmla="*/ 0 60000 65536"/>
              <a:gd name="T12" fmla="*/ 0 60000 65536"/>
              <a:gd name="T13" fmla="*/ 0 60000 65536"/>
              <a:gd name="T14" fmla="*/ 0 60000 65536"/>
              <a:gd name="T15" fmla="*/ 0 w 38"/>
              <a:gd name="T16" fmla="*/ 0 h 301"/>
              <a:gd name="T17" fmla="*/ 38 w 38"/>
              <a:gd name="T18" fmla="*/ 301 h 301"/>
            </a:gdLst>
            <a:ahLst/>
            <a:cxnLst>
              <a:cxn ang="T10">
                <a:pos x="T0" y="T1"/>
              </a:cxn>
              <a:cxn ang="T11">
                <a:pos x="T2" y="T3"/>
              </a:cxn>
              <a:cxn ang="T12">
                <a:pos x="T4" y="T5"/>
              </a:cxn>
              <a:cxn ang="T13">
                <a:pos x="T6" y="T7"/>
              </a:cxn>
              <a:cxn ang="T14">
                <a:pos x="T8" y="T9"/>
              </a:cxn>
            </a:cxnLst>
            <a:rect l="T15" t="T16" r="T17" b="T18"/>
            <a:pathLst>
              <a:path w="38" h="301">
                <a:moveTo>
                  <a:pt x="38" y="103"/>
                </a:moveTo>
                <a:lnTo>
                  <a:pt x="38" y="301"/>
                </a:lnTo>
                <a:lnTo>
                  <a:pt x="0" y="198"/>
                </a:lnTo>
                <a:lnTo>
                  <a:pt x="0" y="0"/>
                </a:lnTo>
                <a:lnTo>
                  <a:pt x="38" y="103"/>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42" name="Freeform 229"/>
          <p:cNvSpPr>
            <a:spLocks/>
          </p:cNvSpPr>
          <p:nvPr/>
        </p:nvSpPr>
        <p:spPr bwMode="auto">
          <a:xfrm>
            <a:off x="4902200" y="4776788"/>
            <a:ext cx="60325" cy="325437"/>
          </a:xfrm>
          <a:custGeom>
            <a:avLst/>
            <a:gdLst>
              <a:gd name="T0" fmla="*/ 38 w 38"/>
              <a:gd name="T1" fmla="*/ 0 h 205"/>
              <a:gd name="T2" fmla="*/ 38 w 38"/>
              <a:gd name="T3" fmla="*/ 198 h 205"/>
              <a:gd name="T4" fmla="*/ 0 w 38"/>
              <a:gd name="T5" fmla="*/ 205 h 205"/>
              <a:gd name="T6" fmla="*/ 0 w 38"/>
              <a:gd name="T7" fmla="*/ 7 h 205"/>
              <a:gd name="T8" fmla="*/ 38 w 38"/>
              <a:gd name="T9" fmla="*/ 0 h 205"/>
              <a:gd name="T10" fmla="*/ 0 60000 65536"/>
              <a:gd name="T11" fmla="*/ 0 60000 65536"/>
              <a:gd name="T12" fmla="*/ 0 60000 65536"/>
              <a:gd name="T13" fmla="*/ 0 60000 65536"/>
              <a:gd name="T14" fmla="*/ 0 60000 65536"/>
              <a:gd name="T15" fmla="*/ 0 w 38"/>
              <a:gd name="T16" fmla="*/ 0 h 205"/>
              <a:gd name="T17" fmla="*/ 38 w 38"/>
              <a:gd name="T18" fmla="*/ 205 h 205"/>
            </a:gdLst>
            <a:ahLst/>
            <a:cxnLst>
              <a:cxn ang="T10">
                <a:pos x="T0" y="T1"/>
              </a:cxn>
              <a:cxn ang="T11">
                <a:pos x="T2" y="T3"/>
              </a:cxn>
              <a:cxn ang="T12">
                <a:pos x="T4" y="T5"/>
              </a:cxn>
              <a:cxn ang="T13">
                <a:pos x="T6" y="T7"/>
              </a:cxn>
              <a:cxn ang="T14">
                <a:pos x="T8" y="T9"/>
              </a:cxn>
            </a:cxnLst>
            <a:rect l="T15" t="T16" r="T17" b="T18"/>
            <a:pathLst>
              <a:path w="38" h="205">
                <a:moveTo>
                  <a:pt x="38" y="0"/>
                </a:moveTo>
                <a:lnTo>
                  <a:pt x="38" y="198"/>
                </a:lnTo>
                <a:lnTo>
                  <a:pt x="0" y="205"/>
                </a:lnTo>
                <a:lnTo>
                  <a:pt x="0" y="7"/>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43" name="Freeform 230"/>
          <p:cNvSpPr>
            <a:spLocks/>
          </p:cNvSpPr>
          <p:nvPr/>
        </p:nvSpPr>
        <p:spPr bwMode="auto">
          <a:xfrm>
            <a:off x="4962525" y="4764088"/>
            <a:ext cx="60325" cy="327025"/>
          </a:xfrm>
          <a:custGeom>
            <a:avLst/>
            <a:gdLst>
              <a:gd name="T0" fmla="*/ 38 w 38"/>
              <a:gd name="T1" fmla="*/ 0 h 206"/>
              <a:gd name="T2" fmla="*/ 38 w 38"/>
              <a:gd name="T3" fmla="*/ 197 h 206"/>
              <a:gd name="T4" fmla="*/ 0 w 38"/>
              <a:gd name="T5" fmla="*/ 206 h 206"/>
              <a:gd name="T6" fmla="*/ 0 w 38"/>
              <a:gd name="T7" fmla="*/ 8 h 206"/>
              <a:gd name="T8" fmla="*/ 38 w 38"/>
              <a:gd name="T9" fmla="*/ 0 h 206"/>
              <a:gd name="T10" fmla="*/ 0 60000 65536"/>
              <a:gd name="T11" fmla="*/ 0 60000 65536"/>
              <a:gd name="T12" fmla="*/ 0 60000 65536"/>
              <a:gd name="T13" fmla="*/ 0 60000 65536"/>
              <a:gd name="T14" fmla="*/ 0 60000 65536"/>
              <a:gd name="T15" fmla="*/ 0 w 38"/>
              <a:gd name="T16" fmla="*/ 0 h 206"/>
              <a:gd name="T17" fmla="*/ 38 w 38"/>
              <a:gd name="T18" fmla="*/ 206 h 206"/>
            </a:gdLst>
            <a:ahLst/>
            <a:cxnLst>
              <a:cxn ang="T10">
                <a:pos x="T0" y="T1"/>
              </a:cxn>
              <a:cxn ang="T11">
                <a:pos x="T2" y="T3"/>
              </a:cxn>
              <a:cxn ang="T12">
                <a:pos x="T4" y="T5"/>
              </a:cxn>
              <a:cxn ang="T13">
                <a:pos x="T6" y="T7"/>
              </a:cxn>
              <a:cxn ang="T14">
                <a:pos x="T8" y="T9"/>
              </a:cxn>
            </a:cxnLst>
            <a:rect l="T15" t="T16" r="T17" b="T18"/>
            <a:pathLst>
              <a:path w="38" h="206">
                <a:moveTo>
                  <a:pt x="38" y="0"/>
                </a:moveTo>
                <a:lnTo>
                  <a:pt x="38" y="197"/>
                </a:lnTo>
                <a:lnTo>
                  <a:pt x="0" y="206"/>
                </a:lnTo>
                <a:lnTo>
                  <a:pt x="0" y="8"/>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44" name="Freeform 231"/>
          <p:cNvSpPr>
            <a:spLocks/>
          </p:cNvSpPr>
          <p:nvPr/>
        </p:nvSpPr>
        <p:spPr bwMode="auto">
          <a:xfrm>
            <a:off x="5022850" y="4764088"/>
            <a:ext cx="60325" cy="338137"/>
          </a:xfrm>
          <a:custGeom>
            <a:avLst/>
            <a:gdLst>
              <a:gd name="T0" fmla="*/ 38 w 38"/>
              <a:gd name="T1" fmla="*/ 15 h 213"/>
              <a:gd name="T2" fmla="*/ 38 w 38"/>
              <a:gd name="T3" fmla="*/ 213 h 213"/>
              <a:gd name="T4" fmla="*/ 0 w 38"/>
              <a:gd name="T5" fmla="*/ 197 h 213"/>
              <a:gd name="T6" fmla="*/ 0 w 38"/>
              <a:gd name="T7" fmla="*/ 0 h 213"/>
              <a:gd name="T8" fmla="*/ 38 w 38"/>
              <a:gd name="T9" fmla="*/ 15 h 213"/>
              <a:gd name="T10" fmla="*/ 0 60000 65536"/>
              <a:gd name="T11" fmla="*/ 0 60000 65536"/>
              <a:gd name="T12" fmla="*/ 0 60000 65536"/>
              <a:gd name="T13" fmla="*/ 0 60000 65536"/>
              <a:gd name="T14" fmla="*/ 0 60000 65536"/>
              <a:gd name="T15" fmla="*/ 0 w 38"/>
              <a:gd name="T16" fmla="*/ 0 h 213"/>
              <a:gd name="T17" fmla="*/ 38 w 38"/>
              <a:gd name="T18" fmla="*/ 213 h 213"/>
            </a:gdLst>
            <a:ahLst/>
            <a:cxnLst>
              <a:cxn ang="T10">
                <a:pos x="T0" y="T1"/>
              </a:cxn>
              <a:cxn ang="T11">
                <a:pos x="T2" y="T3"/>
              </a:cxn>
              <a:cxn ang="T12">
                <a:pos x="T4" y="T5"/>
              </a:cxn>
              <a:cxn ang="T13">
                <a:pos x="T6" y="T7"/>
              </a:cxn>
              <a:cxn ang="T14">
                <a:pos x="T8" y="T9"/>
              </a:cxn>
            </a:cxnLst>
            <a:rect l="T15" t="T16" r="T17" b="T18"/>
            <a:pathLst>
              <a:path w="38" h="213">
                <a:moveTo>
                  <a:pt x="38" y="15"/>
                </a:moveTo>
                <a:lnTo>
                  <a:pt x="38" y="213"/>
                </a:lnTo>
                <a:lnTo>
                  <a:pt x="0" y="197"/>
                </a:lnTo>
                <a:lnTo>
                  <a:pt x="0" y="0"/>
                </a:lnTo>
                <a:lnTo>
                  <a:pt x="38" y="15"/>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45" name="Freeform 232"/>
          <p:cNvSpPr>
            <a:spLocks/>
          </p:cNvSpPr>
          <p:nvPr/>
        </p:nvSpPr>
        <p:spPr bwMode="auto">
          <a:xfrm>
            <a:off x="5083175" y="4787900"/>
            <a:ext cx="58738" cy="322263"/>
          </a:xfrm>
          <a:custGeom>
            <a:avLst/>
            <a:gdLst>
              <a:gd name="T0" fmla="*/ 37 w 37"/>
              <a:gd name="T1" fmla="*/ 5 h 203"/>
              <a:gd name="T2" fmla="*/ 37 w 37"/>
              <a:gd name="T3" fmla="*/ 203 h 203"/>
              <a:gd name="T4" fmla="*/ 0 w 37"/>
              <a:gd name="T5" fmla="*/ 198 h 203"/>
              <a:gd name="T6" fmla="*/ 0 w 37"/>
              <a:gd name="T7" fmla="*/ 0 h 203"/>
              <a:gd name="T8" fmla="*/ 37 w 37"/>
              <a:gd name="T9" fmla="*/ 5 h 203"/>
              <a:gd name="T10" fmla="*/ 0 60000 65536"/>
              <a:gd name="T11" fmla="*/ 0 60000 65536"/>
              <a:gd name="T12" fmla="*/ 0 60000 65536"/>
              <a:gd name="T13" fmla="*/ 0 60000 65536"/>
              <a:gd name="T14" fmla="*/ 0 60000 65536"/>
              <a:gd name="T15" fmla="*/ 0 w 37"/>
              <a:gd name="T16" fmla="*/ 0 h 203"/>
              <a:gd name="T17" fmla="*/ 37 w 37"/>
              <a:gd name="T18" fmla="*/ 203 h 203"/>
            </a:gdLst>
            <a:ahLst/>
            <a:cxnLst>
              <a:cxn ang="T10">
                <a:pos x="T0" y="T1"/>
              </a:cxn>
              <a:cxn ang="T11">
                <a:pos x="T2" y="T3"/>
              </a:cxn>
              <a:cxn ang="T12">
                <a:pos x="T4" y="T5"/>
              </a:cxn>
              <a:cxn ang="T13">
                <a:pos x="T6" y="T7"/>
              </a:cxn>
              <a:cxn ang="T14">
                <a:pos x="T8" y="T9"/>
              </a:cxn>
            </a:cxnLst>
            <a:rect l="T15" t="T16" r="T17" b="T18"/>
            <a:pathLst>
              <a:path w="37" h="203">
                <a:moveTo>
                  <a:pt x="37" y="5"/>
                </a:moveTo>
                <a:lnTo>
                  <a:pt x="37" y="203"/>
                </a:lnTo>
                <a:lnTo>
                  <a:pt x="0" y="198"/>
                </a:lnTo>
                <a:lnTo>
                  <a:pt x="0" y="0"/>
                </a:lnTo>
                <a:lnTo>
                  <a:pt x="37" y="5"/>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46" name="Freeform 233"/>
          <p:cNvSpPr>
            <a:spLocks/>
          </p:cNvSpPr>
          <p:nvPr/>
        </p:nvSpPr>
        <p:spPr bwMode="auto">
          <a:xfrm>
            <a:off x="5141913" y="4795838"/>
            <a:ext cx="63500" cy="333375"/>
          </a:xfrm>
          <a:custGeom>
            <a:avLst/>
            <a:gdLst>
              <a:gd name="T0" fmla="*/ 40 w 40"/>
              <a:gd name="T1" fmla="*/ 12 h 210"/>
              <a:gd name="T2" fmla="*/ 40 w 40"/>
              <a:gd name="T3" fmla="*/ 210 h 210"/>
              <a:gd name="T4" fmla="*/ 0 w 40"/>
              <a:gd name="T5" fmla="*/ 198 h 210"/>
              <a:gd name="T6" fmla="*/ 0 w 40"/>
              <a:gd name="T7" fmla="*/ 0 h 210"/>
              <a:gd name="T8" fmla="*/ 40 w 40"/>
              <a:gd name="T9" fmla="*/ 12 h 210"/>
              <a:gd name="T10" fmla="*/ 0 60000 65536"/>
              <a:gd name="T11" fmla="*/ 0 60000 65536"/>
              <a:gd name="T12" fmla="*/ 0 60000 65536"/>
              <a:gd name="T13" fmla="*/ 0 60000 65536"/>
              <a:gd name="T14" fmla="*/ 0 60000 65536"/>
              <a:gd name="T15" fmla="*/ 0 w 40"/>
              <a:gd name="T16" fmla="*/ 0 h 210"/>
              <a:gd name="T17" fmla="*/ 40 w 40"/>
              <a:gd name="T18" fmla="*/ 210 h 210"/>
            </a:gdLst>
            <a:ahLst/>
            <a:cxnLst>
              <a:cxn ang="T10">
                <a:pos x="T0" y="T1"/>
              </a:cxn>
              <a:cxn ang="T11">
                <a:pos x="T2" y="T3"/>
              </a:cxn>
              <a:cxn ang="T12">
                <a:pos x="T4" y="T5"/>
              </a:cxn>
              <a:cxn ang="T13">
                <a:pos x="T6" y="T7"/>
              </a:cxn>
              <a:cxn ang="T14">
                <a:pos x="T8" y="T9"/>
              </a:cxn>
            </a:cxnLst>
            <a:rect l="T15" t="T16" r="T17" b="T18"/>
            <a:pathLst>
              <a:path w="40" h="210">
                <a:moveTo>
                  <a:pt x="40" y="12"/>
                </a:moveTo>
                <a:lnTo>
                  <a:pt x="40" y="210"/>
                </a:lnTo>
                <a:lnTo>
                  <a:pt x="0" y="198"/>
                </a:lnTo>
                <a:lnTo>
                  <a:pt x="0" y="0"/>
                </a:lnTo>
                <a:lnTo>
                  <a:pt x="40" y="12"/>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47" name="Freeform 234"/>
          <p:cNvSpPr>
            <a:spLocks/>
          </p:cNvSpPr>
          <p:nvPr/>
        </p:nvSpPr>
        <p:spPr bwMode="auto">
          <a:xfrm>
            <a:off x="5205413" y="4757738"/>
            <a:ext cx="60325" cy="371475"/>
          </a:xfrm>
          <a:custGeom>
            <a:avLst/>
            <a:gdLst>
              <a:gd name="T0" fmla="*/ 38 w 38"/>
              <a:gd name="T1" fmla="*/ 0 h 234"/>
              <a:gd name="T2" fmla="*/ 38 w 38"/>
              <a:gd name="T3" fmla="*/ 198 h 234"/>
              <a:gd name="T4" fmla="*/ 0 w 38"/>
              <a:gd name="T5" fmla="*/ 234 h 234"/>
              <a:gd name="T6" fmla="*/ 0 w 38"/>
              <a:gd name="T7" fmla="*/ 36 h 234"/>
              <a:gd name="T8" fmla="*/ 38 w 38"/>
              <a:gd name="T9" fmla="*/ 0 h 234"/>
              <a:gd name="T10" fmla="*/ 0 60000 65536"/>
              <a:gd name="T11" fmla="*/ 0 60000 65536"/>
              <a:gd name="T12" fmla="*/ 0 60000 65536"/>
              <a:gd name="T13" fmla="*/ 0 60000 65536"/>
              <a:gd name="T14" fmla="*/ 0 60000 65536"/>
              <a:gd name="T15" fmla="*/ 0 w 38"/>
              <a:gd name="T16" fmla="*/ 0 h 234"/>
              <a:gd name="T17" fmla="*/ 38 w 38"/>
              <a:gd name="T18" fmla="*/ 234 h 234"/>
            </a:gdLst>
            <a:ahLst/>
            <a:cxnLst>
              <a:cxn ang="T10">
                <a:pos x="T0" y="T1"/>
              </a:cxn>
              <a:cxn ang="T11">
                <a:pos x="T2" y="T3"/>
              </a:cxn>
              <a:cxn ang="T12">
                <a:pos x="T4" y="T5"/>
              </a:cxn>
              <a:cxn ang="T13">
                <a:pos x="T6" y="T7"/>
              </a:cxn>
              <a:cxn ang="T14">
                <a:pos x="T8" y="T9"/>
              </a:cxn>
            </a:cxnLst>
            <a:rect l="T15" t="T16" r="T17" b="T18"/>
            <a:pathLst>
              <a:path w="38" h="234">
                <a:moveTo>
                  <a:pt x="38" y="0"/>
                </a:moveTo>
                <a:lnTo>
                  <a:pt x="38" y="198"/>
                </a:lnTo>
                <a:lnTo>
                  <a:pt x="0" y="234"/>
                </a:lnTo>
                <a:lnTo>
                  <a:pt x="0" y="36"/>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48" name="Freeform 235"/>
          <p:cNvSpPr>
            <a:spLocks/>
          </p:cNvSpPr>
          <p:nvPr/>
        </p:nvSpPr>
        <p:spPr bwMode="auto">
          <a:xfrm>
            <a:off x="5265738" y="4757738"/>
            <a:ext cx="58737" cy="333375"/>
          </a:xfrm>
          <a:custGeom>
            <a:avLst/>
            <a:gdLst>
              <a:gd name="T0" fmla="*/ 37 w 37"/>
              <a:gd name="T1" fmla="*/ 12 h 210"/>
              <a:gd name="T2" fmla="*/ 37 w 37"/>
              <a:gd name="T3" fmla="*/ 210 h 210"/>
              <a:gd name="T4" fmla="*/ 0 w 37"/>
              <a:gd name="T5" fmla="*/ 198 h 210"/>
              <a:gd name="T6" fmla="*/ 0 w 37"/>
              <a:gd name="T7" fmla="*/ 0 h 210"/>
              <a:gd name="T8" fmla="*/ 37 w 37"/>
              <a:gd name="T9" fmla="*/ 12 h 210"/>
              <a:gd name="T10" fmla="*/ 0 60000 65536"/>
              <a:gd name="T11" fmla="*/ 0 60000 65536"/>
              <a:gd name="T12" fmla="*/ 0 60000 65536"/>
              <a:gd name="T13" fmla="*/ 0 60000 65536"/>
              <a:gd name="T14" fmla="*/ 0 60000 65536"/>
              <a:gd name="T15" fmla="*/ 0 w 37"/>
              <a:gd name="T16" fmla="*/ 0 h 210"/>
              <a:gd name="T17" fmla="*/ 37 w 37"/>
              <a:gd name="T18" fmla="*/ 210 h 210"/>
            </a:gdLst>
            <a:ahLst/>
            <a:cxnLst>
              <a:cxn ang="T10">
                <a:pos x="T0" y="T1"/>
              </a:cxn>
              <a:cxn ang="T11">
                <a:pos x="T2" y="T3"/>
              </a:cxn>
              <a:cxn ang="T12">
                <a:pos x="T4" y="T5"/>
              </a:cxn>
              <a:cxn ang="T13">
                <a:pos x="T6" y="T7"/>
              </a:cxn>
              <a:cxn ang="T14">
                <a:pos x="T8" y="T9"/>
              </a:cxn>
            </a:cxnLst>
            <a:rect l="T15" t="T16" r="T17" b="T18"/>
            <a:pathLst>
              <a:path w="37" h="210">
                <a:moveTo>
                  <a:pt x="37" y="12"/>
                </a:moveTo>
                <a:lnTo>
                  <a:pt x="37" y="210"/>
                </a:lnTo>
                <a:lnTo>
                  <a:pt x="0" y="198"/>
                </a:lnTo>
                <a:lnTo>
                  <a:pt x="0" y="0"/>
                </a:lnTo>
                <a:lnTo>
                  <a:pt x="37" y="12"/>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49" name="Freeform 236"/>
          <p:cNvSpPr>
            <a:spLocks noEditPoints="1"/>
          </p:cNvSpPr>
          <p:nvPr/>
        </p:nvSpPr>
        <p:spPr bwMode="auto">
          <a:xfrm>
            <a:off x="2211388" y="3556000"/>
            <a:ext cx="3263900" cy="2349500"/>
          </a:xfrm>
          <a:custGeom>
            <a:avLst/>
            <a:gdLst>
              <a:gd name="T0" fmla="*/ 21 w 2056"/>
              <a:gd name="T1" fmla="*/ 690 h 1480"/>
              <a:gd name="T2" fmla="*/ 0 w 2056"/>
              <a:gd name="T3" fmla="*/ 1381 h 1480"/>
              <a:gd name="T4" fmla="*/ 0 w 2056"/>
              <a:gd name="T5" fmla="*/ 493 h 1480"/>
              <a:gd name="T6" fmla="*/ 2056 w 2056"/>
              <a:gd name="T7" fmla="*/ 1480 h 1480"/>
              <a:gd name="T8" fmla="*/ 2056 w 2056"/>
              <a:gd name="T9" fmla="*/ 395 h 1480"/>
              <a:gd name="T10" fmla="*/ 2056 w 2056"/>
              <a:gd name="T11" fmla="*/ 1085 h 1480"/>
              <a:gd name="T12" fmla="*/ 2037 w 2056"/>
              <a:gd name="T13" fmla="*/ 197 h 1480"/>
              <a:gd name="T14" fmla="*/ 191 w 2056"/>
              <a:gd name="T15" fmla="*/ 0 h 1480"/>
              <a:gd name="T16" fmla="*/ 572 w 2056"/>
              <a:gd name="T17" fmla="*/ 0 h 1480"/>
              <a:gd name="T18" fmla="*/ 914 w 2056"/>
              <a:gd name="T19" fmla="*/ 19 h 1480"/>
              <a:gd name="T20" fmla="*/ 1257 w 2056"/>
              <a:gd name="T21" fmla="*/ 19 h 1480"/>
              <a:gd name="T22" fmla="*/ 1599 w 2056"/>
              <a:gd name="T23" fmla="*/ 0 h 1480"/>
              <a:gd name="T24" fmla="*/ 1980 w 2056"/>
              <a:gd name="T25" fmla="*/ 0 h 1480"/>
              <a:gd name="T26" fmla="*/ 191 w 2056"/>
              <a:gd name="T27" fmla="*/ 19 h 1480"/>
              <a:gd name="T28" fmla="*/ 534 w 2056"/>
              <a:gd name="T29" fmla="*/ 0 h 1480"/>
              <a:gd name="T30" fmla="*/ 914 w 2056"/>
              <a:gd name="T31" fmla="*/ 0 h 1480"/>
              <a:gd name="T32" fmla="*/ 1257 w 2056"/>
              <a:gd name="T33" fmla="*/ 0 h 1480"/>
              <a:gd name="T34" fmla="*/ 1599 w 2056"/>
              <a:gd name="T35" fmla="*/ 48 h 1480"/>
              <a:gd name="T36" fmla="*/ 1942 w 2056"/>
              <a:gd name="T37" fmla="*/ 0 h 1480"/>
              <a:gd name="T38" fmla="*/ 191 w 2056"/>
              <a:gd name="T39" fmla="*/ 1480 h 1480"/>
              <a:gd name="T40" fmla="*/ 534 w 2056"/>
              <a:gd name="T41" fmla="*/ 1460 h 1480"/>
              <a:gd name="T42" fmla="*/ 876 w 2056"/>
              <a:gd name="T43" fmla="*/ 1480 h 1480"/>
              <a:gd name="T44" fmla="*/ 1220 w 2056"/>
              <a:gd name="T45" fmla="*/ 1480 h 1480"/>
              <a:gd name="T46" fmla="*/ 1599 w 2056"/>
              <a:gd name="T47" fmla="*/ 1480 h 1480"/>
              <a:gd name="T48" fmla="*/ 1942 w 2056"/>
              <a:gd name="T49" fmla="*/ 1460 h 1480"/>
              <a:gd name="T50" fmla="*/ 153 w 2056"/>
              <a:gd name="T51" fmla="*/ 1480 h 1480"/>
              <a:gd name="T52" fmla="*/ 534 w 2056"/>
              <a:gd name="T53" fmla="*/ 1480 h 1480"/>
              <a:gd name="T54" fmla="*/ 876 w 2056"/>
              <a:gd name="T55" fmla="*/ 1460 h 1480"/>
              <a:gd name="T56" fmla="*/ 1220 w 2056"/>
              <a:gd name="T57" fmla="*/ 1432 h 1480"/>
              <a:gd name="T58" fmla="*/ 1561 w 2056"/>
              <a:gd name="T59" fmla="*/ 1480 h 1480"/>
              <a:gd name="T60" fmla="*/ 1942 w 2056"/>
              <a:gd name="T61" fmla="*/ 1480 h 1480"/>
              <a:gd name="T62" fmla="*/ 21 w 2056"/>
              <a:gd name="T63" fmla="*/ 1085 h 1480"/>
              <a:gd name="T64" fmla="*/ 0 w 2056"/>
              <a:gd name="T65" fmla="*/ 197 h 1480"/>
              <a:gd name="T66" fmla="*/ 0 w 2056"/>
              <a:gd name="T67" fmla="*/ 888 h 1480"/>
              <a:gd name="T68" fmla="*/ 50 w 2056"/>
              <a:gd name="T69" fmla="*/ 0 h 1480"/>
              <a:gd name="T70" fmla="*/ 2056 w 2056"/>
              <a:gd name="T71" fmla="*/ 790 h 1480"/>
              <a:gd name="T72" fmla="*/ 2037 w 2056"/>
              <a:gd name="T73" fmla="*/ 1283 h 1480"/>
              <a:gd name="T74" fmla="*/ 2037 w 2056"/>
              <a:gd name="T75" fmla="*/ 592 h 1480"/>
              <a:gd name="T76" fmla="*/ 0 w 2056"/>
              <a:gd name="T77" fmla="*/ 0 h 1480"/>
              <a:gd name="T78" fmla="*/ 419 w 2056"/>
              <a:gd name="T79" fmla="*/ 0 h 1480"/>
              <a:gd name="T80" fmla="*/ 763 w 2056"/>
              <a:gd name="T81" fmla="*/ 19 h 1480"/>
              <a:gd name="T82" fmla="*/ 1104 w 2056"/>
              <a:gd name="T83" fmla="*/ 0 h 1480"/>
              <a:gd name="T84" fmla="*/ 1448 w 2056"/>
              <a:gd name="T85" fmla="*/ 0 h 1480"/>
              <a:gd name="T86" fmla="*/ 1827 w 2056"/>
              <a:gd name="T87" fmla="*/ 0 h 1480"/>
              <a:gd name="T88" fmla="*/ 0 w 2056"/>
              <a:gd name="T89" fmla="*/ 0 h 1480"/>
              <a:gd name="T90" fmla="*/ 381 w 2056"/>
              <a:gd name="T91" fmla="*/ 0 h 1480"/>
              <a:gd name="T92" fmla="*/ 763 w 2056"/>
              <a:gd name="T93" fmla="*/ 0 h 1480"/>
              <a:gd name="T94" fmla="*/ 1104 w 2056"/>
              <a:gd name="T95" fmla="*/ 19 h 1480"/>
              <a:gd name="T96" fmla="*/ 1448 w 2056"/>
              <a:gd name="T97" fmla="*/ 19 h 1480"/>
              <a:gd name="T98" fmla="*/ 1790 w 2056"/>
              <a:gd name="T99" fmla="*/ 0 h 1480"/>
              <a:gd name="T100" fmla="*/ 0 w 2056"/>
              <a:gd name="T101" fmla="*/ 1460 h 1480"/>
              <a:gd name="T102" fmla="*/ 381 w 2056"/>
              <a:gd name="T103" fmla="*/ 1460 h 1480"/>
              <a:gd name="T104" fmla="*/ 725 w 2056"/>
              <a:gd name="T105" fmla="*/ 1480 h 1480"/>
              <a:gd name="T106" fmla="*/ 1104 w 2056"/>
              <a:gd name="T107" fmla="*/ 1480 h 1480"/>
              <a:gd name="T108" fmla="*/ 1448 w 2056"/>
              <a:gd name="T109" fmla="*/ 1480 h 1480"/>
              <a:gd name="T110" fmla="*/ 1790 w 2056"/>
              <a:gd name="T111" fmla="*/ 1460 h 1480"/>
              <a:gd name="T112" fmla="*/ 0 w 2056"/>
              <a:gd name="T113" fmla="*/ 1480 h 1480"/>
              <a:gd name="T114" fmla="*/ 381 w 2056"/>
              <a:gd name="T115" fmla="*/ 1480 h 1480"/>
              <a:gd name="T116" fmla="*/ 725 w 2056"/>
              <a:gd name="T117" fmla="*/ 1460 h 1480"/>
              <a:gd name="T118" fmla="*/ 1067 w 2056"/>
              <a:gd name="T119" fmla="*/ 1480 h 1480"/>
              <a:gd name="T120" fmla="*/ 1410 w 2056"/>
              <a:gd name="T121" fmla="*/ 1480 h 1480"/>
              <a:gd name="T122" fmla="*/ 1790 w 2056"/>
              <a:gd name="T123" fmla="*/ 1480 h 1480"/>
              <a:gd name="T124" fmla="*/ 2056 w 2056"/>
              <a:gd name="T125" fmla="*/ 0 h 14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56"/>
              <a:gd name="T190" fmla="*/ 0 h 1480"/>
              <a:gd name="T191" fmla="*/ 2056 w 2056"/>
              <a:gd name="T192" fmla="*/ 1480 h 14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56" h="1480">
                <a:moveTo>
                  <a:pt x="0" y="1183"/>
                </a:moveTo>
                <a:lnTo>
                  <a:pt x="0" y="1283"/>
                </a:lnTo>
                <a:lnTo>
                  <a:pt x="21" y="1283"/>
                </a:lnTo>
                <a:lnTo>
                  <a:pt x="0" y="1283"/>
                </a:lnTo>
                <a:lnTo>
                  <a:pt x="0" y="1381"/>
                </a:lnTo>
                <a:lnTo>
                  <a:pt x="21" y="1381"/>
                </a:lnTo>
                <a:lnTo>
                  <a:pt x="0" y="1381"/>
                </a:lnTo>
                <a:lnTo>
                  <a:pt x="0" y="1480"/>
                </a:lnTo>
                <a:lnTo>
                  <a:pt x="21" y="1480"/>
                </a:lnTo>
                <a:lnTo>
                  <a:pt x="0" y="1480"/>
                </a:lnTo>
                <a:lnTo>
                  <a:pt x="0" y="1183"/>
                </a:lnTo>
                <a:lnTo>
                  <a:pt x="50" y="1183"/>
                </a:lnTo>
                <a:lnTo>
                  <a:pt x="0" y="1183"/>
                </a:lnTo>
                <a:lnTo>
                  <a:pt x="0" y="1085"/>
                </a:lnTo>
                <a:lnTo>
                  <a:pt x="21" y="1085"/>
                </a:lnTo>
                <a:lnTo>
                  <a:pt x="0" y="1085"/>
                </a:lnTo>
                <a:lnTo>
                  <a:pt x="0" y="986"/>
                </a:lnTo>
                <a:lnTo>
                  <a:pt x="21" y="986"/>
                </a:lnTo>
                <a:lnTo>
                  <a:pt x="0" y="986"/>
                </a:lnTo>
                <a:lnTo>
                  <a:pt x="0" y="888"/>
                </a:lnTo>
                <a:lnTo>
                  <a:pt x="21" y="888"/>
                </a:lnTo>
                <a:lnTo>
                  <a:pt x="0" y="888"/>
                </a:lnTo>
                <a:lnTo>
                  <a:pt x="0" y="790"/>
                </a:lnTo>
                <a:lnTo>
                  <a:pt x="50" y="790"/>
                </a:lnTo>
                <a:lnTo>
                  <a:pt x="0" y="790"/>
                </a:lnTo>
                <a:lnTo>
                  <a:pt x="0" y="690"/>
                </a:lnTo>
                <a:lnTo>
                  <a:pt x="21" y="690"/>
                </a:lnTo>
                <a:lnTo>
                  <a:pt x="0" y="690"/>
                </a:lnTo>
                <a:lnTo>
                  <a:pt x="0" y="592"/>
                </a:lnTo>
                <a:lnTo>
                  <a:pt x="21" y="592"/>
                </a:lnTo>
                <a:lnTo>
                  <a:pt x="0" y="592"/>
                </a:lnTo>
                <a:lnTo>
                  <a:pt x="0" y="493"/>
                </a:lnTo>
                <a:lnTo>
                  <a:pt x="21" y="493"/>
                </a:lnTo>
                <a:lnTo>
                  <a:pt x="0" y="493"/>
                </a:lnTo>
                <a:lnTo>
                  <a:pt x="0" y="395"/>
                </a:lnTo>
                <a:lnTo>
                  <a:pt x="50" y="395"/>
                </a:lnTo>
                <a:lnTo>
                  <a:pt x="0" y="395"/>
                </a:lnTo>
                <a:lnTo>
                  <a:pt x="0" y="295"/>
                </a:lnTo>
                <a:lnTo>
                  <a:pt x="21" y="295"/>
                </a:lnTo>
                <a:lnTo>
                  <a:pt x="0" y="295"/>
                </a:lnTo>
                <a:lnTo>
                  <a:pt x="0" y="197"/>
                </a:lnTo>
                <a:lnTo>
                  <a:pt x="21" y="197"/>
                </a:lnTo>
                <a:lnTo>
                  <a:pt x="0" y="197"/>
                </a:lnTo>
                <a:lnTo>
                  <a:pt x="0" y="98"/>
                </a:lnTo>
                <a:lnTo>
                  <a:pt x="21" y="98"/>
                </a:lnTo>
                <a:lnTo>
                  <a:pt x="0" y="98"/>
                </a:lnTo>
                <a:lnTo>
                  <a:pt x="0" y="0"/>
                </a:lnTo>
                <a:lnTo>
                  <a:pt x="50" y="0"/>
                </a:lnTo>
                <a:lnTo>
                  <a:pt x="0" y="0"/>
                </a:lnTo>
                <a:moveTo>
                  <a:pt x="0" y="1183"/>
                </a:moveTo>
                <a:lnTo>
                  <a:pt x="0" y="1283"/>
                </a:lnTo>
                <a:lnTo>
                  <a:pt x="21" y="1283"/>
                </a:lnTo>
                <a:lnTo>
                  <a:pt x="0" y="1283"/>
                </a:lnTo>
                <a:lnTo>
                  <a:pt x="0" y="1381"/>
                </a:lnTo>
                <a:lnTo>
                  <a:pt x="21" y="1381"/>
                </a:lnTo>
                <a:lnTo>
                  <a:pt x="0" y="1381"/>
                </a:lnTo>
                <a:lnTo>
                  <a:pt x="0" y="1480"/>
                </a:lnTo>
                <a:lnTo>
                  <a:pt x="21" y="1480"/>
                </a:lnTo>
                <a:lnTo>
                  <a:pt x="0" y="1480"/>
                </a:lnTo>
                <a:lnTo>
                  <a:pt x="0" y="1183"/>
                </a:lnTo>
                <a:lnTo>
                  <a:pt x="50" y="1183"/>
                </a:lnTo>
                <a:lnTo>
                  <a:pt x="0" y="1183"/>
                </a:lnTo>
                <a:lnTo>
                  <a:pt x="0" y="1085"/>
                </a:lnTo>
                <a:lnTo>
                  <a:pt x="21" y="1085"/>
                </a:lnTo>
                <a:lnTo>
                  <a:pt x="0" y="1085"/>
                </a:lnTo>
                <a:lnTo>
                  <a:pt x="0" y="986"/>
                </a:lnTo>
                <a:lnTo>
                  <a:pt x="21" y="986"/>
                </a:lnTo>
                <a:lnTo>
                  <a:pt x="0" y="986"/>
                </a:lnTo>
                <a:lnTo>
                  <a:pt x="0" y="888"/>
                </a:lnTo>
                <a:lnTo>
                  <a:pt x="21" y="888"/>
                </a:lnTo>
                <a:lnTo>
                  <a:pt x="0" y="888"/>
                </a:lnTo>
                <a:lnTo>
                  <a:pt x="0" y="790"/>
                </a:lnTo>
                <a:lnTo>
                  <a:pt x="50" y="790"/>
                </a:lnTo>
                <a:lnTo>
                  <a:pt x="0" y="790"/>
                </a:lnTo>
                <a:lnTo>
                  <a:pt x="0" y="690"/>
                </a:lnTo>
                <a:lnTo>
                  <a:pt x="21" y="690"/>
                </a:lnTo>
                <a:lnTo>
                  <a:pt x="0" y="690"/>
                </a:lnTo>
                <a:lnTo>
                  <a:pt x="0" y="592"/>
                </a:lnTo>
                <a:lnTo>
                  <a:pt x="21" y="592"/>
                </a:lnTo>
                <a:lnTo>
                  <a:pt x="0" y="592"/>
                </a:lnTo>
                <a:lnTo>
                  <a:pt x="0" y="493"/>
                </a:lnTo>
                <a:lnTo>
                  <a:pt x="21" y="493"/>
                </a:lnTo>
                <a:lnTo>
                  <a:pt x="0" y="493"/>
                </a:lnTo>
                <a:lnTo>
                  <a:pt x="0" y="395"/>
                </a:lnTo>
                <a:lnTo>
                  <a:pt x="50" y="395"/>
                </a:lnTo>
                <a:lnTo>
                  <a:pt x="0" y="395"/>
                </a:lnTo>
                <a:lnTo>
                  <a:pt x="0" y="295"/>
                </a:lnTo>
                <a:lnTo>
                  <a:pt x="21" y="295"/>
                </a:lnTo>
                <a:lnTo>
                  <a:pt x="0" y="295"/>
                </a:lnTo>
                <a:lnTo>
                  <a:pt x="0" y="197"/>
                </a:lnTo>
                <a:lnTo>
                  <a:pt x="21" y="197"/>
                </a:lnTo>
                <a:lnTo>
                  <a:pt x="0" y="197"/>
                </a:lnTo>
                <a:lnTo>
                  <a:pt x="0" y="98"/>
                </a:lnTo>
                <a:lnTo>
                  <a:pt x="21" y="98"/>
                </a:lnTo>
                <a:lnTo>
                  <a:pt x="0" y="98"/>
                </a:lnTo>
                <a:lnTo>
                  <a:pt x="0" y="0"/>
                </a:lnTo>
                <a:lnTo>
                  <a:pt x="50" y="0"/>
                </a:lnTo>
                <a:lnTo>
                  <a:pt x="0" y="0"/>
                </a:lnTo>
                <a:moveTo>
                  <a:pt x="2056" y="1183"/>
                </a:moveTo>
                <a:lnTo>
                  <a:pt x="2056" y="1283"/>
                </a:lnTo>
                <a:lnTo>
                  <a:pt x="2037" y="1283"/>
                </a:lnTo>
                <a:lnTo>
                  <a:pt x="2056" y="1283"/>
                </a:lnTo>
                <a:lnTo>
                  <a:pt x="2056" y="1381"/>
                </a:lnTo>
                <a:lnTo>
                  <a:pt x="2037" y="1381"/>
                </a:lnTo>
                <a:lnTo>
                  <a:pt x="2056" y="1381"/>
                </a:lnTo>
                <a:lnTo>
                  <a:pt x="2056" y="1480"/>
                </a:lnTo>
                <a:lnTo>
                  <a:pt x="2037" y="1480"/>
                </a:lnTo>
                <a:lnTo>
                  <a:pt x="2056" y="1480"/>
                </a:lnTo>
                <a:lnTo>
                  <a:pt x="2056" y="1183"/>
                </a:lnTo>
                <a:lnTo>
                  <a:pt x="2008" y="1183"/>
                </a:lnTo>
                <a:lnTo>
                  <a:pt x="2056" y="1183"/>
                </a:lnTo>
                <a:lnTo>
                  <a:pt x="2056" y="1085"/>
                </a:lnTo>
                <a:lnTo>
                  <a:pt x="2037" y="1085"/>
                </a:lnTo>
                <a:lnTo>
                  <a:pt x="2056" y="1085"/>
                </a:lnTo>
                <a:lnTo>
                  <a:pt x="2056" y="986"/>
                </a:lnTo>
                <a:lnTo>
                  <a:pt x="2037" y="986"/>
                </a:lnTo>
                <a:lnTo>
                  <a:pt x="2056" y="986"/>
                </a:lnTo>
                <a:lnTo>
                  <a:pt x="2056" y="888"/>
                </a:lnTo>
                <a:lnTo>
                  <a:pt x="2037" y="888"/>
                </a:lnTo>
                <a:lnTo>
                  <a:pt x="2056" y="888"/>
                </a:lnTo>
                <a:lnTo>
                  <a:pt x="2056" y="790"/>
                </a:lnTo>
                <a:lnTo>
                  <a:pt x="2008" y="790"/>
                </a:lnTo>
                <a:lnTo>
                  <a:pt x="2056" y="790"/>
                </a:lnTo>
                <a:lnTo>
                  <a:pt x="2056" y="690"/>
                </a:lnTo>
                <a:lnTo>
                  <a:pt x="2037" y="690"/>
                </a:lnTo>
                <a:lnTo>
                  <a:pt x="2056" y="690"/>
                </a:lnTo>
                <a:lnTo>
                  <a:pt x="2056" y="592"/>
                </a:lnTo>
                <a:lnTo>
                  <a:pt x="2037" y="592"/>
                </a:lnTo>
                <a:lnTo>
                  <a:pt x="2056" y="592"/>
                </a:lnTo>
                <a:lnTo>
                  <a:pt x="2056" y="493"/>
                </a:lnTo>
                <a:lnTo>
                  <a:pt x="2037" y="493"/>
                </a:lnTo>
                <a:lnTo>
                  <a:pt x="2056" y="493"/>
                </a:lnTo>
                <a:lnTo>
                  <a:pt x="2056" y="395"/>
                </a:lnTo>
                <a:lnTo>
                  <a:pt x="2008" y="395"/>
                </a:lnTo>
                <a:lnTo>
                  <a:pt x="2056" y="395"/>
                </a:lnTo>
                <a:lnTo>
                  <a:pt x="2056" y="295"/>
                </a:lnTo>
                <a:lnTo>
                  <a:pt x="2037" y="295"/>
                </a:lnTo>
                <a:lnTo>
                  <a:pt x="2056" y="295"/>
                </a:lnTo>
                <a:lnTo>
                  <a:pt x="2056" y="197"/>
                </a:lnTo>
                <a:lnTo>
                  <a:pt x="2037" y="197"/>
                </a:lnTo>
                <a:lnTo>
                  <a:pt x="2056" y="197"/>
                </a:lnTo>
                <a:lnTo>
                  <a:pt x="2056" y="98"/>
                </a:lnTo>
                <a:lnTo>
                  <a:pt x="2037" y="98"/>
                </a:lnTo>
                <a:lnTo>
                  <a:pt x="2056" y="98"/>
                </a:lnTo>
                <a:lnTo>
                  <a:pt x="2056" y="0"/>
                </a:lnTo>
                <a:lnTo>
                  <a:pt x="2008" y="0"/>
                </a:lnTo>
                <a:lnTo>
                  <a:pt x="2056" y="0"/>
                </a:lnTo>
                <a:moveTo>
                  <a:pt x="2056" y="1183"/>
                </a:moveTo>
                <a:lnTo>
                  <a:pt x="2056" y="1283"/>
                </a:lnTo>
                <a:lnTo>
                  <a:pt x="2037" y="1283"/>
                </a:lnTo>
                <a:lnTo>
                  <a:pt x="2056" y="1283"/>
                </a:lnTo>
                <a:lnTo>
                  <a:pt x="2056" y="1381"/>
                </a:lnTo>
                <a:lnTo>
                  <a:pt x="2037" y="1381"/>
                </a:lnTo>
                <a:lnTo>
                  <a:pt x="2056" y="1381"/>
                </a:lnTo>
                <a:lnTo>
                  <a:pt x="2056" y="1480"/>
                </a:lnTo>
                <a:lnTo>
                  <a:pt x="2037" y="1480"/>
                </a:lnTo>
                <a:lnTo>
                  <a:pt x="2056" y="1480"/>
                </a:lnTo>
                <a:lnTo>
                  <a:pt x="2056" y="1183"/>
                </a:lnTo>
                <a:lnTo>
                  <a:pt x="2008" y="1183"/>
                </a:lnTo>
                <a:lnTo>
                  <a:pt x="2056" y="1183"/>
                </a:lnTo>
                <a:lnTo>
                  <a:pt x="2056" y="1085"/>
                </a:lnTo>
                <a:lnTo>
                  <a:pt x="2037" y="1085"/>
                </a:lnTo>
                <a:lnTo>
                  <a:pt x="2056" y="1085"/>
                </a:lnTo>
                <a:lnTo>
                  <a:pt x="2056" y="986"/>
                </a:lnTo>
                <a:lnTo>
                  <a:pt x="2037" y="986"/>
                </a:lnTo>
                <a:lnTo>
                  <a:pt x="2056" y="986"/>
                </a:lnTo>
                <a:lnTo>
                  <a:pt x="2056" y="888"/>
                </a:lnTo>
                <a:lnTo>
                  <a:pt x="2037" y="888"/>
                </a:lnTo>
                <a:lnTo>
                  <a:pt x="2056" y="888"/>
                </a:lnTo>
                <a:lnTo>
                  <a:pt x="2056" y="790"/>
                </a:lnTo>
                <a:lnTo>
                  <a:pt x="2008" y="790"/>
                </a:lnTo>
                <a:lnTo>
                  <a:pt x="2056" y="790"/>
                </a:lnTo>
                <a:lnTo>
                  <a:pt x="2056" y="690"/>
                </a:lnTo>
                <a:lnTo>
                  <a:pt x="2037" y="690"/>
                </a:lnTo>
                <a:lnTo>
                  <a:pt x="2056" y="690"/>
                </a:lnTo>
                <a:lnTo>
                  <a:pt x="2056" y="592"/>
                </a:lnTo>
                <a:lnTo>
                  <a:pt x="2037" y="592"/>
                </a:lnTo>
                <a:lnTo>
                  <a:pt x="2056" y="592"/>
                </a:lnTo>
                <a:lnTo>
                  <a:pt x="2056" y="493"/>
                </a:lnTo>
                <a:lnTo>
                  <a:pt x="2037" y="493"/>
                </a:lnTo>
                <a:lnTo>
                  <a:pt x="2056" y="493"/>
                </a:lnTo>
                <a:lnTo>
                  <a:pt x="2056" y="395"/>
                </a:lnTo>
                <a:lnTo>
                  <a:pt x="2008" y="395"/>
                </a:lnTo>
                <a:lnTo>
                  <a:pt x="2056" y="395"/>
                </a:lnTo>
                <a:lnTo>
                  <a:pt x="2056" y="295"/>
                </a:lnTo>
                <a:lnTo>
                  <a:pt x="2037" y="295"/>
                </a:lnTo>
                <a:lnTo>
                  <a:pt x="2056" y="295"/>
                </a:lnTo>
                <a:lnTo>
                  <a:pt x="2056" y="197"/>
                </a:lnTo>
                <a:lnTo>
                  <a:pt x="2037" y="197"/>
                </a:lnTo>
                <a:lnTo>
                  <a:pt x="2056" y="197"/>
                </a:lnTo>
                <a:lnTo>
                  <a:pt x="2056" y="98"/>
                </a:lnTo>
                <a:lnTo>
                  <a:pt x="2037" y="98"/>
                </a:lnTo>
                <a:lnTo>
                  <a:pt x="2056" y="98"/>
                </a:lnTo>
                <a:lnTo>
                  <a:pt x="2056" y="0"/>
                </a:lnTo>
                <a:lnTo>
                  <a:pt x="2008" y="0"/>
                </a:lnTo>
                <a:lnTo>
                  <a:pt x="2056" y="0"/>
                </a:lnTo>
                <a:moveTo>
                  <a:pt x="78" y="0"/>
                </a:moveTo>
                <a:lnTo>
                  <a:pt x="40" y="0"/>
                </a:lnTo>
                <a:lnTo>
                  <a:pt x="40" y="19"/>
                </a:lnTo>
                <a:lnTo>
                  <a:pt x="40" y="0"/>
                </a:lnTo>
                <a:lnTo>
                  <a:pt x="0" y="0"/>
                </a:lnTo>
                <a:lnTo>
                  <a:pt x="0" y="19"/>
                </a:lnTo>
                <a:lnTo>
                  <a:pt x="0" y="0"/>
                </a:lnTo>
                <a:lnTo>
                  <a:pt x="78" y="0"/>
                </a:lnTo>
                <a:lnTo>
                  <a:pt x="78" y="48"/>
                </a:lnTo>
                <a:lnTo>
                  <a:pt x="78" y="0"/>
                </a:lnTo>
                <a:lnTo>
                  <a:pt x="115" y="0"/>
                </a:lnTo>
                <a:lnTo>
                  <a:pt x="115" y="19"/>
                </a:lnTo>
                <a:lnTo>
                  <a:pt x="115" y="0"/>
                </a:lnTo>
                <a:lnTo>
                  <a:pt x="153" y="0"/>
                </a:lnTo>
                <a:lnTo>
                  <a:pt x="153" y="19"/>
                </a:lnTo>
                <a:lnTo>
                  <a:pt x="153" y="0"/>
                </a:lnTo>
                <a:lnTo>
                  <a:pt x="191" y="0"/>
                </a:lnTo>
                <a:lnTo>
                  <a:pt x="191" y="19"/>
                </a:lnTo>
                <a:lnTo>
                  <a:pt x="191" y="0"/>
                </a:lnTo>
                <a:lnTo>
                  <a:pt x="229" y="0"/>
                </a:lnTo>
                <a:lnTo>
                  <a:pt x="229" y="19"/>
                </a:lnTo>
                <a:lnTo>
                  <a:pt x="229" y="0"/>
                </a:lnTo>
                <a:lnTo>
                  <a:pt x="268" y="0"/>
                </a:lnTo>
                <a:lnTo>
                  <a:pt x="268" y="19"/>
                </a:lnTo>
                <a:lnTo>
                  <a:pt x="268" y="0"/>
                </a:lnTo>
                <a:lnTo>
                  <a:pt x="306" y="0"/>
                </a:lnTo>
                <a:lnTo>
                  <a:pt x="306" y="19"/>
                </a:lnTo>
                <a:lnTo>
                  <a:pt x="306" y="0"/>
                </a:lnTo>
                <a:lnTo>
                  <a:pt x="344" y="0"/>
                </a:lnTo>
                <a:lnTo>
                  <a:pt x="344" y="19"/>
                </a:lnTo>
                <a:lnTo>
                  <a:pt x="344" y="0"/>
                </a:lnTo>
                <a:lnTo>
                  <a:pt x="381" y="0"/>
                </a:lnTo>
                <a:lnTo>
                  <a:pt x="381" y="19"/>
                </a:lnTo>
                <a:lnTo>
                  <a:pt x="381" y="0"/>
                </a:lnTo>
                <a:lnTo>
                  <a:pt x="419" y="0"/>
                </a:lnTo>
                <a:lnTo>
                  <a:pt x="419" y="19"/>
                </a:lnTo>
                <a:lnTo>
                  <a:pt x="419" y="0"/>
                </a:lnTo>
                <a:lnTo>
                  <a:pt x="457" y="0"/>
                </a:lnTo>
                <a:lnTo>
                  <a:pt x="457" y="48"/>
                </a:lnTo>
                <a:lnTo>
                  <a:pt x="457" y="0"/>
                </a:lnTo>
                <a:lnTo>
                  <a:pt x="497" y="0"/>
                </a:lnTo>
                <a:lnTo>
                  <a:pt x="497" y="19"/>
                </a:lnTo>
                <a:lnTo>
                  <a:pt x="497" y="0"/>
                </a:lnTo>
                <a:lnTo>
                  <a:pt x="534" y="0"/>
                </a:lnTo>
                <a:lnTo>
                  <a:pt x="534" y="19"/>
                </a:lnTo>
                <a:lnTo>
                  <a:pt x="534" y="0"/>
                </a:lnTo>
                <a:lnTo>
                  <a:pt x="572" y="0"/>
                </a:lnTo>
                <a:lnTo>
                  <a:pt x="572" y="19"/>
                </a:lnTo>
                <a:lnTo>
                  <a:pt x="572" y="0"/>
                </a:lnTo>
                <a:lnTo>
                  <a:pt x="610" y="0"/>
                </a:lnTo>
                <a:lnTo>
                  <a:pt x="610" y="19"/>
                </a:lnTo>
                <a:lnTo>
                  <a:pt x="610" y="0"/>
                </a:lnTo>
                <a:lnTo>
                  <a:pt x="648" y="0"/>
                </a:lnTo>
                <a:lnTo>
                  <a:pt x="648" y="19"/>
                </a:lnTo>
                <a:lnTo>
                  <a:pt x="648" y="0"/>
                </a:lnTo>
                <a:lnTo>
                  <a:pt x="685" y="0"/>
                </a:lnTo>
                <a:lnTo>
                  <a:pt x="685" y="19"/>
                </a:lnTo>
                <a:lnTo>
                  <a:pt x="685" y="0"/>
                </a:lnTo>
                <a:lnTo>
                  <a:pt x="725" y="0"/>
                </a:lnTo>
                <a:lnTo>
                  <a:pt x="725" y="19"/>
                </a:lnTo>
                <a:lnTo>
                  <a:pt x="725" y="0"/>
                </a:lnTo>
                <a:lnTo>
                  <a:pt x="763" y="0"/>
                </a:lnTo>
                <a:lnTo>
                  <a:pt x="763" y="19"/>
                </a:lnTo>
                <a:lnTo>
                  <a:pt x="763" y="0"/>
                </a:lnTo>
                <a:lnTo>
                  <a:pt x="800" y="0"/>
                </a:lnTo>
                <a:lnTo>
                  <a:pt x="800" y="19"/>
                </a:lnTo>
                <a:lnTo>
                  <a:pt x="800" y="0"/>
                </a:lnTo>
                <a:lnTo>
                  <a:pt x="838" y="0"/>
                </a:lnTo>
                <a:lnTo>
                  <a:pt x="838" y="48"/>
                </a:lnTo>
                <a:lnTo>
                  <a:pt x="838" y="0"/>
                </a:lnTo>
                <a:lnTo>
                  <a:pt x="876" y="0"/>
                </a:lnTo>
                <a:lnTo>
                  <a:pt x="876" y="19"/>
                </a:lnTo>
                <a:lnTo>
                  <a:pt x="876" y="0"/>
                </a:lnTo>
                <a:lnTo>
                  <a:pt x="914" y="0"/>
                </a:lnTo>
                <a:lnTo>
                  <a:pt x="914" y="19"/>
                </a:lnTo>
                <a:lnTo>
                  <a:pt x="914" y="0"/>
                </a:lnTo>
                <a:lnTo>
                  <a:pt x="953" y="0"/>
                </a:lnTo>
                <a:lnTo>
                  <a:pt x="953" y="19"/>
                </a:lnTo>
                <a:lnTo>
                  <a:pt x="953" y="0"/>
                </a:lnTo>
                <a:lnTo>
                  <a:pt x="991" y="0"/>
                </a:lnTo>
                <a:lnTo>
                  <a:pt x="991" y="19"/>
                </a:lnTo>
                <a:lnTo>
                  <a:pt x="991" y="0"/>
                </a:lnTo>
                <a:lnTo>
                  <a:pt x="1029" y="0"/>
                </a:lnTo>
                <a:lnTo>
                  <a:pt x="1029" y="19"/>
                </a:lnTo>
                <a:lnTo>
                  <a:pt x="1029" y="0"/>
                </a:lnTo>
                <a:lnTo>
                  <a:pt x="1067" y="0"/>
                </a:lnTo>
                <a:lnTo>
                  <a:pt x="1067" y="19"/>
                </a:lnTo>
                <a:lnTo>
                  <a:pt x="1067" y="0"/>
                </a:lnTo>
                <a:lnTo>
                  <a:pt x="1104" y="0"/>
                </a:lnTo>
                <a:lnTo>
                  <a:pt x="1104" y="19"/>
                </a:lnTo>
                <a:lnTo>
                  <a:pt x="1104" y="0"/>
                </a:lnTo>
                <a:lnTo>
                  <a:pt x="1142" y="0"/>
                </a:lnTo>
                <a:lnTo>
                  <a:pt x="1142" y="19"/>
                </a:lnTo>
                <a:lnTo>
                  <a:pt x="1142" y="0"/>
                </a:lnTo>
                <a:lnTo>
                  <a:pt x="1182" y="0"/>
                </a:lnTo>
                <a:lnTo>
                  <a:pt x="1182" y="19"/>
                </a:lnTo>
                <a:lnTo>
                  <a:pt x="1182" y="0"/>
                </a:lnTo>
                <a:lnTo>
                  <a:pt x="1220" y="0"/>
                </a:lnTo>
                <a:lnTo>
                  <a:pt x="1220" y="48"/>
                </a:lnTo>
                <a:moveTo>
                  <a:pt x="1220" y="48"/>
                </a:moveTo>
                <a:lnTo>
                  <a:pt x="1220" y="0"/>
                </a:lnTo>
                <a:lnTo>
                  <a:pt x="1257" y="0"/>
                </a:lnTo>
                <a:lnTo>
                  <a:pt x="1257" y="19"/>
                </a:lnTo>
                <a:lnTo>
                  <a:pt x="1257" y="0"/>
                </a:lnTo>
                <a:lnTo>
                  <a:pt x="1295" y="0"/>
                </a:lnTo>
                <a:lnTo>
                  <a:pt x="1295" y="19"/>
                </a:lnTo>
                <a:lnTo>
                  <a:pt x="1295" y="0"/>
                </a:lnTo>
                <a:lnTo>
                  <a:pt x="1333" y="0"/>
                </a:lnTo>
                <a:lnTo>
                  <a:pt x="1333" y="19"/>
                </a:lnTo>
                <a:lnTo>
                  <a:pt x="1333" y="0"/>
                </a:lnTo>
                <a:lnTo>
                  <a:pt x="1371" y="0"/>
                </a:lnTo>
                <a:lnTo>
                  <a:pt x="1371" y="19"/>
                </a:lnTo>
                <a:lnTo>
                  <a:pt x="1371" y="0"/>
                </a:lnTo>
                <a:lnTo>
                  <a:pt x="1410" y="0"/>
                </a:lnTo>
                <a:lnTo>
                  <a:pt x="1410" y="19"/>
                </a:lnTo>
                <a:lnTo>
                  <a:pt x="1410" y="0"/>
                </a:lnTo>
                <a:lnTo>
                  <a:pt x="1448" y="0"/>
                </a:lnTo>
                <a:lnTo>
                  <a:pt x="1448" y="19"/>
                </a:lnTo>
                <a:lnTo>
                  <a:pt x="1448" y="0"/>
                </a:lnTo>
                <a:lnTo>
                  <a:pt x="1486" y="0"/>
                </a:lnTo>
                <a:lnTo>
                  <a:pt x="1486" y="19"/>
                </a:lnTo>
                <a:lnTo>
                  <a:pt x="1486" y="0"/>
                </a:lnTo>
                <a:lnTo>
                  <a:pt x="1523" y="0"/>
                </a:lnTo>
                <a:lnTo>
                  <a:pt x="1523" y="19"/>
                </a:lnTo>
                <a:lnTo>
                  <a:pt x="1523" y="0"/>
                </a:lnTo>
                <a:lnTo>
                  <a:pt x="1561" y="0"/>
                </a:lnTo>
                <a:lnTo>
                  <a:pt x="1561" y="19"/>
                </a:lnTo>
                <a:lnTo>
                  <a:pt x="1561" y="0"/>
                </a:lnTo>
                <a:lnTo>
                  <a:pt x="1599" y="0"/>
                </a:lnTo>
                <a:lnTo>
                  <a:pt x="1599" y="48"/>
                </a:lnTo>
                <a:lnTo>
                  <a:pt x="1599" y="0"/>
                </a:lnTo>
                <a:lnTo>
                  <a:pt x="1639" y="0"/>
                </a:lnTo>
                <a:lnTo>
                  <a:pt x="1639" y="19"/>
                </a:lnTo>
                <a:lnTo>
                  <a:pt x="1639" y="0"/>
                </a:lnTo>
                <a:lnTo>
                  <a:pt x="1676" y="0"/>
                </a:lnTo>
                <a:lnTo>
                  <a:pt x="1676" y="19"/>
                </a:lnTo>
                <a:lnTo>
                  <a:pt x="1676" y="0"/>
                </a:lnTo>
                <a:lnTo>
                  <a:pt x="1714" y="0"/>
                </a:lnTo>
                <a:lnTo>
                  <a:pt x="1714" y="19"/>
                </a:lnTo>
                <a:lnTo>
                  <a:pt x="1714" y="0"/>
                </a:lnTo>
                <a:lnTo>
                  <a:pt x="1752" y="0"/>
                </a:lnTo>
                <a:lnTo>
                  <a:pt x="1752" y="19"/>
                </a:lnTo>
                <a:lnTo>
                  <a:pt x="1752" y="0"/>
                </a:lnTo>
                <a:lnTo>
                  <a:pt x="1790" y="0"/>
                </a:lnTo>
                <a:lnTo>
                  <a:pt x="1790" y="19"/>
                </a:lnTo>
                <a:lnTo>
                  <a:pt x="1790" y="0"/>
                </a:lnTo>
                <a:lnTo>
                  <a:pt x="1827" y="0"/>
                </a:lnTo>
                <a:lnTo>
                  <a:pt x="1827" y="19"/>
                </a:lnTo>
                <a:lnTo>
                  <a:pt x="1827" y="0"/>
                </a:lnTo>
                <a:lnTo>
                  <a:pt x="1867" y="0"/>
                </a:lnTo>
                <a:lnTo>
                  <a:pt x="1867" y="19"/>
                </a:lnTo>
                <a:lnTo>
                  <a:pt x="1867" y="0"/>
                </a:lnTo>
                <a:lnTo>
                  <a:pt x="1905" y="0"/>
                </a:lnTo>
                <a:lnTo>
                  <a:pt x="1905" y="19"/>
                </a:lnTo>
                <a:lnTo>
                  <a:pt x="1905" y="0"/>
                </a:lnTo>
                <a:lnTo>
                  <a:pt x="1942" y="0"/>
                </a:lnTo>
                <a:lnTo>
                  <a:pt x="1942" y="19"/>
                </a:lnTo>
                <a:lnTo>
                  <a:pt x="1942" y="0"/>
                </a:lnTo>
                <a:lnTo>
                  <a:pt x="1980" y="0"/>
                </a:lnTo>
                <a:lnTo>
                  <a:pt x="1980" y="48"/>
                </a:lnTo>
                <a:lnTo>
                  <a:pt x="1980" y="0"/>
                </a:lnTo>
                <a:lnTo>
                  <a:pt x="2018" y="0"/>
                </a:lnTo>
                <a:lnTo>
                  <a:pt x="2018" y="19"/>
                </a:lnTo>
                <a:lnTo>
                  <a:pt x="2018" y="0"/>
                </a:lnTo>
                <a:lnTo>
                  <a:pt x="2056" y="0"/>
                </a:lnTo>
                <a:lnTo>
                  <a:pt x="2056" y="19"/>
                </a:lnTo>
                <a:lnTo>
                  <a:pt x="2056" y="0"/>
                </a:lnTo>
                <a:moveTo>
                  <a:pt x="78" y="0"/>
                </a:moveTo>
                <a:lnTo>
                  <a:pt x="40" y="0"/>
                </a:lnTo>
                <a:lnTo>
                  <a:pt x="40" y="19"/>
                </a:lnTo>
                <a:lnTo>
                  <a:pt x="40" y="0"/>
                </a:lnTo>
                <a:lnTo>
                  <a:pt x="0" y="0"/>
                </a:lnTo>
                <a:lnTo>
                  <a:pt x="0" y="19"/>
                </a:lnTo>
                <a:lnTo>
                  <a:pt x="0" y="0"/>
                </a:lnTo>
                <a:lnTo>
                  <a:pt x="78" y="0"/>
                </a:lnTo>
                <a:lnTo>
                  <a:pt x="78" y="48"/>
                </a:lnTo>
                <a:lnTo>
                  <a:pt x="78" y="0"/>
                </a:lnTo>
                <a:lnTo>
                  <a:pt x="115" y="0"/>
                </a:lnTo>
                <a:lnTo>
                  <a:pt x="115" y="19"/>
                </a:lnTo>
                <a:lnTo>
                  <a:pt x="115" y="0"/>
                </a:lnTo>
                <a:lnTo>
                  <a:pt x="153" y="0"/>
                </a:lnTo>
                <a:lnTo>
                  <a:pt x="153" y="19"/>
                </a:lnTo>
                <a:lnTo>
                  <a:pt x="153" y="0"/>
                </a:lnTo>
                <a:lnTo>
                  <a:pt x="191" y="0"/>
                </a:lnTo>
                <a:lnTo>
                  <a:pt x="191" y="19"/>
                </a:lnTo>
                <a:lnTo>
                  <a:pt x="191" y="0"/>
                </a:lnTo>
                <a:lnTo>
                  <a:pt x="229" y="0"/>
                </a:lnTo>
                <a:lnTo>
                  <a:pt x="229" y="19"/>
                </a:lnTo>
                <a:lnTo>
                  <a:pt x="229" y="0"/>
                </a:lnTo>
                <a:lnTo>
                  <a:pt x="268" y="0"/>
                </a:lnTo>
                <a:lnTo>
                  <a:pt x="268" y="19"/>
                </a:lnTo>
                <a:lnTo>
                  <a:pt x="268" y="0"/>
                </a:lnTo>
                <a:lnTo>
                  <a:pt x="306" y="0"/>
                </a:lnTo>
                <a:lnTo>
                  <a:pt x="306" y="19"/>
                </a:lnTo>
                <a:lnTo>
                  <a:pt x="306" y="0"/>
                </a:lnTo>
                <a:lnTo>
                  <a:pt x="344" y="0"/>
                </a:lnTo>
                <a:lnTo>
                  <a:pt x="344" y="19"/>
                </a:lnTo>
                <a:lnTo>
                  <a:pt x="344" y="0"/>
                </a:lnTo>
                <a:lnTo>
                  <a:pt x="381" y="0"/>
                </a:lnTo>
                <a:lnTo>
                  <a:pt x="381" y="19"/>
                </a:lnTo>
                <a:lnTo>
                  <a:pt x="381" y="0"/>
                </a:lnTo>
                <a:lnTo>
                  <a:pt x="419" y="0"/>
                </a:lnTo>
                <a:lnTo>
                  <a:pt x="419" y="19"/>
                </a:lnTo>
                <a:lnTo>
                  <a:pt x="419" y="0"/>
                </a:lnTo>
                <a:lnTo>
                  <a:pt x="457" y="0"/>
                </a:lnTo>
                <a:lnTo>
                  <a:pt x="457" y="48"/>
                </a:lnTo>
                <a:lnTo>
                  <a:pt x="457" y="0"/>
                </a:lnTo>
                <a:lnTo>
                  <a:pt x="497" y="0"/>
                </a:lnTo>
                <a:lnTo>
                  <a:pt x="497" y="19"/>
                </a:lnTo>
                <a:lnTo>
                  <a:pt x="497" y="0"/>
                </a:lnTo>
                <a:lnTo>
                  <a:pt x="534" y="0"/>
                </a:lnTo>
                <a:lnTo>
                  <a:pt x="534" y="19"/>
                </a:lnTo>
                <a:lnTo>
                  <a:pt x="534" y="0"/>
                </a:lnTo>
                <a:lnTo>
                  <a:pt x="572" y="0"/>
                </a:lnTo>
                <a:lnTo>
                  <a:pt x="572" y="19"/>
                </a:lnTo>
                <a:lnTo>
                  <a:pt x="572" y="0"/>
                </a:lnTo>
                <a:lnTo>
                  <a:pt x="610" y="0"/>
                </a:lnTo>
                <a:lnTo>
                  <a:pt x="610" y="19"/>
                </a:lnTo>
                <a:lnTo>
                  <a:pt x="610" y="0"/>
                </a:lnTo>
                <a:lnTo>
                  <a:pt x="648" y="0"/>
                </a:lnTo>
                <a:lnTo>
                  <a:pt x="648" y="19"/>
                </a:lnTo>
                <a:lnTo>
                  <a:pt x="648" y="0"/>
                </a:lnTo>
                <a:lnTo>
                  <a:pt x="685" y="0"/>
                </a:lnTo>
                <a:lnTo>
                  <a:pt x="685" y="19"/>
                </a:lnTo>
                <a:lnTo>
                  <a:pt x="685" y="0"/>
                </a:lnTo>
                <a:lnTo>
                  <a:pt x="725" y="0"/>
                </a:lnTo>
                <a:lnTo>
                  <a:pt x="725" y="19"/>
                </a:lnTo>
                <a:lnTo>
                  <a:pt x="725" y="0"/>
                </a:lnTo>
                <a:lnTo>
                  <a:pt x="763" y="0"/>
                </a:lnTo>
                <a:lnTo>
                  <a:pt x="763" y="19"/>
                </a:lnTo>
                <a:lnTo>
                  <a:pt x="763" y="0"/>
                </a:lnTo>
                <a:lnTo>
                  <a:pt x="800" y="0"/>
                </a:lnTo>
                <a:lnTo>
                  <a:pt x="800" y="19"/>
                </a:lnTo>
                <a:lnTo>
                  <a:pt x="800" y="0"/>
                </a:lnTo>
                <a:lnTo>
                  <a:pt x="838" y="0"/>
                </a:lnTo>
                <a:lnTo>
                  <a:pt x="838" y="48"/>
                </a:lnTo>
                <a:lnTo>
                  <a:pt x="838" y="0"/>
                </a:lnTo>
                <a:lnTo>
                  <a:pt x="876" y="0"/>
                </a:lnTo>
                <a:lnTo>
                  <a:pt x="876" y="19"/>
                </a:lnTo>
                <a:lnTo>
                  <a:pt x="876" y="0"/>
                </a:lnTo>
                <a:lnTo>
                  <a:pt x="914" y="0"/>
                </a:lnTo>
                <a:lnTo>
                  <a:pt x="914" y="19"/>
                </a:lnTo>
                <a:lnTo>
                  <a:pt x="914" y="0"/>
                </a:lnTo>
                <a:lnTo>
                  <a:pt x="953" y="0"/>
                </a:lnTo>
                <a:lnTo>
                  <a:pt x="953" y="19"/>
                </a:lnTo>
                <a:lnTo>
                  <a:pt x="953" y="0"/>
                </a:lnTo>
                <a:lnTo>
                  <a:pt x="991" y="0"/>
                </a:lnTo>
                <a:lnTo>
                  <a:pt x="991" y="19"/>
                </a:lnTo>
                <a:lnTo>
                  <a:pt x="991" y="0"/>
                </a:lnTo>
                <a:lnTo>
                  <a:pt x="1029" y="0"/>
                </a:lnTo>
                <a:lnTo>
                  <a:pt x="1029" y="19"/>
                </a:lnTo>
                <a:lnTo>
                  <a:pt x="1029" y="0"/>
                </a:lnTo>
                <a:lnTo>
                  <a:pt x="1067" y="0"/>
                </a:lnTo>
                <a:lnTo>
                  <a:pt x="1067" y="19"/>
                </a:lnTo>
                <a:lnTo>
                  <a:pt x="1067" y="0"/>
                </a:lnTo>
                <a:lnTo>
                  <a:pt x="1104" y="0"/>
                </a:lnTo>
                <a:lnTo>
                  <a:pt x="1104" y="19"/>
                </a:lnTo>
                <a:lnTo>
                  <a:pt x="1104" y="0"/>
                </a:lnTo>
                <a:lnTo>
                  <a:pt x="1142" y="0"/>
                </a:lnTo>
                <a:lnTo>
                  <a:pt x="1142" y="19"/>
                </a:lnTo>
                <a:lnTo>
                  <a:pt x="1142" y="0"/>
                </a:lnTo>
                <a:lnTo>
                  <a:pt x="1182" y="0"/>
                </a:lnTo>
                <a:lnTo>
                  <a:pt x="1182" y="19"/>
                </a:lnTo>
                <a:lnTo>
                  <a:pt x="1182" y="0"/>
                </a:lnTo>
                <a:lnTo>
                  <a:pt x="1220" y="0"/>
                </a:lnTo>
                <a:lnTo>
                  <a:pt x="1220" y="48"/>
                </a:lnTo>
                <a:moveTo>
                  <a:pt x="1220" y="48"/>
                </a:moveTo>
                <a:lnTo>
                  <a:pt x="1220" y="0"/>
                </a:lnTo>
                <a:lnTo>
                  <a:pt x="1257" y="0"/>
                </a:lnTo>
                <a:lnTo>
                  <a:pt x="1257" y="19"/>
                </a:lnTo>
                <a:lnTo>
                  <a:pt x="1257" y="0"/>
                </a:lnTo>
                <a:lnTo>
                  <a:pt x="1295" y="0"/>
                </a:lnTo>
                <a:lnTo>
                  <a:pt x="1295" y="19"/>
                </a:lnTo>
                <a:lnTo>
                  <a:pt x="1295" y="0"/>
                </a:lnTo>
                <a:lnTo>
                  <a:pt x="1333" y="0"/>
                </a:lnTo>
                <a:lnTo>
                  <a:pt x="1333" y="19"/>
                </a:lnTo>
                <a:lnTo>
                  <a:pt x="1333" y="0"/>
                </a:lnTo>
                <a:lnTo>
                  <a:pt x="1371" y="0"/>
                </a:lnTo>
                <a:lnTo>
                  <a:pt x="1371" y="19"/>
                </a:lnTo>
                <a:lnTo>
                  <a:pt x="1371" y="0"/>
                </a:lnTo>
                <a:lnTo>
                  <a:pt x="1410" y="0"/>
                </a:lnTo>
                <a:lnTo>
                  <a:pt x="1410" y="19"/>
                </a:lnTo>
                <a:lnTo>
                  <a:pt x="1410" y="0"/>
                </a:lnTo>
                <a:lnTo>
                  <a:pt x="1448" y="0"/>
                </a:lnTo>
                <a:lnTo>
                  <a:pt x="1448" y="19"/>
                </a:lnTo>
                <a:lnTo>
                  <a:pt x="1448" y="0"/>
                </a:lnTo>
                <a:lnTo>
                  <a:pt x="1486" y="0"/>
                </a:lnTo>
                <a:lnTo>
                  <a:pt x="1486" y="19"/>
                </a:lnTo>
                <a:lnTo>
                  <a:pt x="1486" y="0"/>
                </a:lnTo>
                <a:lnTo>
                  <a:pt x="1523" y="0"/>
                </a:lnTo>
                <a:lnTo>
                  <a:pt x="1523" y="19"/>
                </a:lnTo>
                <a:lnTo>
                  <a:pt x="1523" y="0"/>
                </a:lnTo>
                <a:lnTo>
                  <a:pt x="1561" y="0"/>
                </a:lnTo>
                <a:lnTo>
                  <a:pt x="1561" y="19"/>
                </a:lnTo>
                <a:lnTo>
                  <a:pt x="1561" y="0"/>
                </a:lnTo>
                <a:lnTo>
                  <a:pt x="1599" y="0"/>
                </a:lnTo>
                <a:lnTo>
                  <a:pt x="1599" y="48"/>
                </a:lnTo>
                <a:lnTo>
                  <a:pt x="1599" y="0"/>
                </a:lnTo>
                <a:lnTo>
                  <a:pt x="1639" y="0"/>
                </a:lnTo>
                <a:lnTo>
                  <a:pt x="1639" y="19"/>
                </a:lnTo>
                <a:lnTo>
                  <a:pt x="1639" y="0"/>
                </a:lnTo>
                <a:lnTo>
                  <a:pt x="1676" y="0"/>
                </a:lnTo>
                <a:lnTo>
                  <a:pt x="1676" y="19"/>
                </a:lnTo>
                <a:lnTo>
                  <a:pt x="1676" y="0"/>
                </a:lnTo>
                <a:lnTo>
                  <a:pt x="1714" y="0"/>
                </a:lnTo>
                <a:lnTo>
                  <a:pt x="1714" y="19"/>
                </a:lnTo>
                <a:lnTo>
                  <a:pt x="1714" y="0"/>
                </a:lnTo>
                <a:lnTo>
                  <a:pt x="1752" y="0"/>
                </a:lnTo>
                <a:lnTo>
                  <a:pt x="1752" y="19"/>
                </a:lnTo>
                <a:lnTo>
                  <a:pt x="1752" y="0"/>
                </a:lnTo>
                <a:lnTo>
                  <a:pt x="1790" y="0"/>
                </a:lnTo>
                <a:lnTo>
                  <a:pt x="1790" y="19"/>
                </a:lnTo>
                <a:lnTo>
                  <a:pt x="1790" y="0"/>
                </a:lnTo>
                <a:lnTo>
                  <a:pt x="1827" y="0"/>
                </a:lnTo>
                <a:lnTo>
                  <a:pt x="1827" y="19"/>
                </a:lnTo>
                <a:lnTo>
                  <a:pt x="1827" y="0"/>
                </a:lnTo>
                <a:lnTo>
                  <a:pt x="1867" y="0"/>
                </a:lnTo>
                <a:lnTo>
                  <a:pt x="1867" y="19"/>
                </a:lnTo>
                <a:lnTo>
                  <a:pt x="1867" y="0"/>
                </a:lnTo>
                <a:lnTo>
                  <a:pt x="1905" y="0"/>
                </a:lnTo>
                <a:lnTo>
                  <a:pt x="1905" y="19"/>
                </a:lnTo>
                <a:lnTo>
                  <a:pt x="1905" y="0"/>
                </a:lnTo>
                <a:lnTo>
                  <a:pt x="1942" y="0"/>
                </a:lnTo>
                <a:lnTo>
                  <a:pt x="1942" y="19"/>
                </a:lnTo>
                <a:lnTo>
                  <a:pt x="1942" y="0"/>
                </a:lnTo>
                <a:lnTo>
                  <a:pt x="1980" y="0"/>
                </a:lnTo>
                <a:lnTo>
                  <a:pt x="1980" y="48"/>
                </a:lnTo>
                <a:lnTo>
                  <a:pt x="1980" y="0"/>
                </a:lnTo>
                <a:lnTo>
                  <a:pt x="2018" y="0"/>
                </a:lnTo>
                <a:lnTo>
                  <a:pt x="2018" y="19"/>
                </a:lnTo>
                <a:lnTo>
                  <a:pt x="2018" y="0"/>
                </a:lnTo>
                <a:lnTo>
                  <a:pt x="2056" y="0"/>
                </a:lnTo>
                <a:lnTo>
                  <a:pt x="2056" y="19"/>
                </a:lnTo>
                <a:lnTo>
                  <a:pt x="2056" y="0"/>
                </a:lnTo>
                <a:moveTo>
                  <a:pt x="78" y="1480"/>
                </a:moveTo>
                <a:lnTo>
                  <a:pt x="40" y="1480"/>
                </a:lnTo>
                <a:lnTo>
                  <a:pt x="40" y="1460"/>
                </a:lnTo>
                <a:lnTo>
                  <a:pt x="40" y="1480"/>
                </a:lnTo>
                <a:lnTo>
                  <a:pt x="0" y="1480"/>
                </a:lnTo>
                <a:lnTo>
                  <a:pt x="0" y="1460"/>
                </a:lnTo>
                <a:lnTo>
                  <a:pt x="0" y="1480"/>
                </a:lnTo>
                <a:lnTo>
                  <a:pt x="78" y="1480"/>
                </a:lnTo>
                <a:lnTo>
                  <a:pt x="78" y="1432"/>
                </a:lnTo>
                <a:lnTo>
                  <a:pt x="78" y="1480"/>
                </a:lnTo>
                <a:lnTo>
                  <a:pt x="115" y="1480"/>
                </a:lnTo>
                <a:lnTo>
                  <a:pt x="115" y="1460"/>
                </a:lnTo>
                <a:lnTo>
                  <a:pt x="115" y="1480"/>
                </a:lnTo>
                <a:lnTo>
                  <a:pt x="153" y="1480"/>
                </a:lnTo>
                <a:lnTo>
                  <a:pt x="153" y="1460"/>
                </a:lnTo>
                <a:lnTo>
                  <a:pt x="153" y="1480"/>
                </a:lnTo>
                <a:lnTo>
                  <a:pt x="191" y="1480"/>
                </a:lnTo>
                <a:lnTo>
                  <a:pt x="191" y="1460"/>
                </a:lnTo>
                <a:lnTo>
                  <a:pt x="191" y="1480"/>
                </a:lnTo>
                <a:lnTo>
                  <a:pt x="229" y="1480"/>
                </a:lnTo>
                <a:lnTo>
                  <a:pt x="229" y="1460"/>
                </a:lnTo>
                <a:lnTo>
                  <a:pt x="229" y="1480"/>
                </a:lnTo>
                <a:lnTo>
                  <a:pt x="268" y="1480"/>
                </a:lnTo>
                <a:lnTo>
                  <a:pt x="268" y="1460"/>
                </a:lnTo>
                <a:lnTo>
                  <a:pt x="268" y="1480"/>
                </a:lnTo>
                <a:lnTo>
                  <a:pt x="306" y="1480"/>
                </a:lnTo>
                <a:lnTo>
                  <a:pt x="306" y="1460"/>
                </a:lnTo>
                <a:lnTo>
                  <a:pt x="306" y="1480"/>
                </a:lnTo>
                <a:lnTo>
                  <a:pt x="344" y="1480"/>
                </a:lnTo>
                <a:lnTo>
                  <a:pt x="344" y="1460"/>
                </a:lnTo>
                <a:lnTo>
                  <a:pt x="344" y="1480"/>
                </a:lnTo>
                <a:lnTo>
                  <a:pt x="381" y="1480"/>
                </a:lnTo>
                <a:lnTo>
                  <a:pt x="381" y="1460"/>
                </a:lnTo>
                <a:lnTo>
                  <a:pt x="381" y="1480"/>
                </a:lnTo>
                <a:lnTo>
                  <a:pt x="419" y="1480"/>
                </a:lnTo>
                <a:lnTo>
                  <a:pt x="419" y="1460"/>
                </a:lnTo>
                <a:lnTo>
                  <a:pt x="419" y="1480"/>
                </a:lnTo>
                <a:lnTo>
                  <a:pt x="457" y="1480"/>
                </a:lnTo>
                <a:lnTo>
                  <a:pt x="457" y="1432"/>
                </a:lnTo>
                <a:lnTo>
                  <a:pt x="457" y="1480"/>
                </a:lnTo>
                <a:lnTo>
                  <a:pt x="497" y="1480"/>
                </a:lnTo>
                <a:lnTo>
                  <a:pt x="497" y="1460"/>
                </a:lnTo>
                <a:lnTo>
                  <a:pt x="497" y="1480"/>
                </a:lnTo>
                <a:lnTo>
                  <a:pt x="534" y="1480"/>
                </a:lnTo>
                <a:lnTo>
                  <a:pt x="534" y="1460"/>
                </a:lnTo>
                <a:lnTo>
                  <a:pt x="534" y="1480"/>
                </a:lnTo>
                <a:lnTo>
                  <a:pt x="572" y="1480"/>
                </a:lnTo>
                <a:lnTo>
                  <a:pt x="572" y="1460"/>
                </a:lnTo>
                <a:lnTo>
                  <a:pt x="572" y="1480"/>
                </a:lnTo>
                <a:lnTo>
                  <a:pt x="610" y="1480"/>
                </a:lnTo>
                <a:lnTo>
                  <a:pt x="610" y="1460"/>
                </a:lnTo>
                <a:lnTo>
                  <a:pt x="610" y="1480"/>
                </a:lnTo>
                <a:lnTo>
                  <a:pt x="648" y="1480"/>
                </a:lnTo>
                <a:lnTo>
                  <a:pt x="648" y="1460"/>
                </a:lnTo>
                <a:lnTo>
                  <a:pt x="648" y="1480"/>
                </a:lnTo>
                <a:lnTo>
                  <a:pt x="685" y="1480"/>
                </a:lnTo>
                <a:lnTo>
                  <a:pt x="685" y="1460"/>
                </a:lnTo>
                <a:lnTo>
                  <a:pt x="685" y="1480"/>
                </a:lnTo>
                <a:lnTo>
                  <a:pt x="725" y="1480"/>
                </a:lnTo>
                <a:lnTo>
                  <a:pt x="725" y="1460"/>
                </a:lnTo>
                <a:lnTo>
                  <a:pt x="725" y="1480"/>
                </a:lnTo>
                <a:lnTo>
                  <a:pt x="763" y="1480"/>
                </a:lnTo>
                <a:lnTo>
                  <a:pt x="763" y="1460"/>
                </a:lnTo>
                <a:lnTo>
                  <a:pt x="763" y="1480"/>
                </a:lnTo>
                <a:lnTo>
                  <a:pt x="800" y="1480"/>
                </a:lnTo>
                <a:lnTo>
                  <a:pt x="800" y="1460"/>
                </a:lnTo>
                <a:lnTo>
                  <a:pt x="800" y="1480"/>
                </a:lnTo>
                <a:lnTo>
                  <a:pt x="838" y="1480"/>
                </a:lnTo>
                <a:lnTo>
                  <a:pt x="838" y="1432"/>
                </a:lnTo>
                <a:lnTo>
                  <a:pt x="838" y="1480"/>
                </a:lnTo>
                <a:lnTo>
                  <a:pt x="876" y="1480"/>
                </a:lnTo>
                <a:lnTo>
                  <a:pt x="876" y="1460"/>
                </a:lnTo>
                <a:lnTo>
                  <a:pt x="876" y="1480"/>
                </a:lnTo>
                <a:lnTo>
                  <a:pt x="914" y="1480"/>
                </a:lnTo>
                <a:lnTo>
                  <a:pt x="914" y="1460"/>
                </a:lnTo>
                <a:lnTo>
                  <a:pt x="914" y="1480"/>
                </a:lnTo>
                <a:lnTo>
                  <a:pt x="953" y="1480"/>
                </a:lnTo>
                <a:lnTo>
                  <a:pt x="953" y="1460"/>
                </a:lnTo>
                <a:lnTo>
                  <a:pt x="953" y="1480"/>
                </a:lnTo>
                <a:lnTo>
                  <a:pt x="991" y="1480"/>
                </a:lnTo>
                <a:lnTo>
                  <a:pt x="991" y="1460"/>
                </a:lnTo>
                <a:lnTo>
                  <a:pt x="991" y="1480"/>
                </a:lnTo>
                <a:lnTo>
                  <a:pt x="1029" y="1480"/>
                </a:lnTo>
                <a:lnTo>
                  <a:pt x="1029" y="1460"/>
                </a:lnTo>
                <a:lnTo>
                  <a:pt x="1029" y="1480"/>
                </a:lnTo>
                <a:lnTo>
                  <a:pt x="1067" y="1480"/>
                </a:lnTo>
                <a:lnTo>
                  <a:pt x="1067" y="1460"/>
                </a:lnTo>
                <a:lnTo>
                  <a:pt x="1067" y="1480"/>
                </a:lnTo>
                <a:lnTo>
                  <a:pt x="1104" y="1480"/>
                </a:lnTo>
                <a:lnTo>
                  <a:pt x="1104" y="1460"/>
                </a:lnTo>
                <a:lnTo>
                  <a:pt x="1104" y="1480"/>
                </a:lnTo>
                <a:lnTo>
                  <a:pt x="1142" y="1480"/>
                </a:lnTo>
                <a:lnTo>
                  <a:pt x="1142" y="1460"/>
                </a:lnTo>
                <a:lnTo>
                  <a:pt x="1142" y="1480"/>
                </a:lnTo>
                <a:lnTo>
                  <a:pt x="1182" y="1480"/>
                </a:lnTo>
                <a:lnTo>
                  <a:pt x="1182" y="1460"/>
                </a:lnTo>
                <a:lnTo>
                  <a:pt x="1182" y="1480"/>
                </a:lnTo>
                <a:lnTo>
                  <a:pt x="1220" y="1480"/>
                </a:lnTo>
                <a:lnTo>
                  <a:pt x="1220" y="1432"/>
                </a:lnTo>
                <a:moveTo>
                  <a:pt x="1220" y="1432"/>
                </a:moveTo>
                <a:lnTo>
                  <a:pt x="1220" y="1480"/>
                </a:lnTo>
                <a:lnTo>
                  <a:pt x="1257" y="1480"/>
                </a:lnTo>
                <a:lnTo>
                  <a:pt x="1257" y="1460"/>
                </a:lnTo>
                <a:lnTo>
                  <a:pt x="1257" y="1480"/>
                </a:lnTo>
                <a:lnTo>
                  <a:pt x="1295" y="1480"/>
                </a:lnTo>
                <a:lnTo>
                  <a:pt x="1295" y="1460"/>
                </a:lnTo>
                <a:lnTo>
                  <a:pt x="1295" y="1480"/>
                </a:lnTo>
                <a:lnTo>
                  <a:pt x="1333" y="1480"/>
                </a:lnTo>
                <a:lnTo>
                  <a:pt x="1333" y="1460"/>
                </a:lnTo>
                <a:lnTo>
                  <a:pt x="1333" y="1480"/>
                </a:lnTo>
                <a:lnTo>
                  <a:pt x="1371" y="1480"/>
                </a:lnTo>
                <a:lnTo>
                  <a:pt x="1371" y="1460"/>
                </a:lnTo>
                <a:lnTo>
                  <a:pt x="1371" y="1480"/>
                </a:lnTo>
                <a:lnTo>
                  <a:pt x="1410" y="1480"/>
                </a:lnTo>
                <a:lnTo>
                  <a:pt x="1410" y="1460"/>
                </a:lnTo>
                <a:lnTo>
                  <a:pt x="1410" y="1480"/>
                </a:lnTo>
                <a:lnTo>
                  <a:pt x="1448" y="1480"/>
                </a:lnTo>
                <a:lnTo>
                  <a:pt x="1448" y="1460"/>
                </a:lnTo>
                <a:lnTo>
                  <a:pt x="1448" y="1480"/>
                </a:lnTo>
                <a:lnTo>
                  <a:pt x="1486" y="1480"/>
                </a:lnTo>
                <a:lnTo>
                  <a:pt x="1486" y="1460"/>
                </a:lnTo>
                <a:lnTo>
                  <a:pt x="1486" y="1480"/>
                </a:lnTo>
                <a:lnTo>
                  <a:pt x="1523" y="1480"/>
                </a:lnTo>
                <a:lnTo>
                  <a:pt x="1523" y="1460"/>
                </a:lnTo>
                <a:lnTo>
                  <a:pt x="1523" y="1480"/>
                </a:lnTo>
                <a:lnTo>
                  <a:pt x="1561" y="1480"/>
                </a:lnTo>
                <a:lnTo>
                  <a:pt x="1561" y="1460"/>
                </a:lnTo>
                <a:lnTo>
                  <a:pt x="1561" y="1480"/>
                </a:lnTo>
                <a:lnTo>
                  <a:pt x="1599" y="1480"/>
                </a:lnTo>
                <a:lnTo>
                  <a:pt x="1599" y="1432"/>
                </a:lnTo>
                <a:lnTo>
                  <a:pt x="1599" y="1480"/>
                </a:lnTo>
                <a:lnTo>
                  <a:pt x="1639" y="1480"/>
                </a:lnTo>
                <a:lnTo>
                  <a:pt x="1639" y="1460"/>
                </a:lnTo>
                <a:lnTo>
                  <a:pt x="1639" y="1480"/>
                </a:lnTo>
                <a:lnTo>
                  <a:pt x="1676" y="1480"/>
                </a:lnTo>
                <a:lnTo>
                  <a:pt x="1676" y="1460"/>
                </a:lnTo>
                <a:lnTo>
                  <a:pt x="1676" y="1480"/>
                </a:lnTo>
                <a:lnTo>
                  <a:pt x="1714" y="1480"/>
                </a:lnTo>
                <a:lnTo>
                  <a:pt x="1714" y="1460"/>
                </a:lnTo>
                <a:lnTo>
                  <a:pt x="1714" y="1480"/>
                </a:lnTo>
                <a:lnTo>
                  <a:pt x="1752" y="1480"/>
                </a:lnTo>
                <a:lnTo>
                  <a:pt x="1752" y="1460"/>
                </a:lnTo>
                <a:lnTo>
                  <a:pt x="1752" y="1480"/>
                </a:lnTo>
                <a:lnTo>
                  <a:pt x="1790" y="1480"/>
                </a:lnTo>
                <a:lnTo>
                  <a:pt x="1790" y="1460"/>
                </a:lnTo>
                <a:lnTo>
                  <a:pt x="1790" y="1480"/>
                </a:lnTo>
                <a:lnTo>
                  <a:pt x="1827" y="1480"/>
                </a:lnTo>
                <a:lnTo>
                  <a:pt x="1827" y="1460"/>
                </a:lnTo>
                <a:lnTo>
                  <a:pt x="1827" y="1480"/>
                </a:lnTo>
                <a:lnTo>
                  <a:pt x="1867" y="1480"/>
                </a:lnTo>
                <a:lnTo>
                  <a:pt x="1867" y="1460"/>
                </a:lnTo>
                <a:lnTo>
                  <a:pt x="1867" y="1480"/>
                </a:lnTo>
                <a:lnTo>
                  <a:pt x="1905" y="1480"/>
                </a:lnTo>
                <a:lnTo>
                  <a:pt x="1905" y="1460"/>
                </a:lnTo>
                <a:lnTo>
                  <a:pt x="1905" y="1480"/>
                </a:lnTo>
                <a:lnTo>
                  <a:pt x="1942" y="1480"/>
                </a:lnTo>
                <a:lnTo>
                  <a:pt x="1942" y="1460"/>
                </a:lnTo>
                <a:lnTo>
                  <a:pt x="1942" y="1480"/>
                </a:lnTo>
                <a:lnTo>
                  <a:pt x="1980" y="1480"/>
                </a:lnTo>
                <a:lnTo>
                  <a:pt x="1980" y="1432"/>
                </a:lnTo>
                <a:lnTo>
                  <a:pt x="1980" y="1480"/>
                </a:lnTo>
                <a:lnTo>
                  <a:pt x="2018" y="1480"/>
                </a:lnTo>
                <a:lnTo>
                  <a:pt x="2018" y="1460"/>
                </a:lnTo>
                <a:lnTo>
                  <a:pt x="2018" y="1480"/>
                </a:lnTo>
                <a:lnTo>
                  <a:pt x="2056" y="1480"/>
                </a:lnTo>
                <a:lnTo>
                  <a:pt x="2056" y="1460"/>
                </a:lnTo>
                <a:lnTo>
                  <a:pt x="2056" y="1480"/>
                </a:lnTo>
                <a:moveTo>
                  <a:pt x="78" y="1480"/>
                </a:moveTo>
                <a:lnTo>
                  <a:pt x="40" y="1480"/>
                </a:lnTo>
                <a:lnTo>
                  <a:pt x="40" y="1460"/>
                </a:lnTo>
                <a:lnTo>
                  <a:pt x="40" y="1480"/>
                </a:lnTo>
                <a:lnTo>
                  <a:pt x="0" y="1480"/>
                </a:lnTo>
                <a:lnTo>
                  <a:pt x="0" y="1460"/>
                </a:lnTo>
                <a:lnTo>
                  <a:pt x="0" y="1480"/>
                </a:lnTo>
                <a:lnTo>
                  <a:pt x="78" y="1480"/>
                </a:lnTo>
                <a:lnTo>
                  <a:pt x="78" y="1432"/>
                </a:lnTo>
                <a:lnTo>
                  <a:pt x="78" y="1480"/>
                </a:lnTo>
                <a:lnTo>
                  <a:pt x="115" y="1480"/>
                </a:lnTo>
                <a:lnTo>
                  <a:pt x="115" y="1460"/>
                </a:lnTo>
                <a:lnTo>
                  <a:pt x="115" y="1480"/>
                </a:lnTo>
                <a:lnTo>
                  <a:pt x="153" y="1480"/>
                </a:lnTo>
                <a:lnTo>
                  <a:pt x="153" y="1460"/>
                </a:lnTo>
                <a:lnTo>
                  <a:pt x="153" y="1480"/>
                </a:lnTo>
                <a:lnTo>
                  <a:pt x="191" y="1480"/>
                </a:lnTo>
                <a:lnTo>
                  <a:pt x="191" y="1460"/>
                </a:lnTo>
                <a:lnTo>
                  <a:pt x="191" y="1480"/>
                </a:lnTo>
                <a:lnTo>
                  <a:pt x="229" y="1480"/>
                </a:lnTo>
                <a:lnTo>
                  <a:pt x="229" y="1460"/>
                </a:lnTo>
                <a:lnTo>
                  <a:pt x="229" y="1480"/>
                </a:lnTo>
                <a:lnTo>
                  <a:pt x="268" y="1480"/>
                </a:lnTo>
                <a:lnTo>
                  <a:pt x="268" y="1460"/>
                </a:lnTo>
                <a:lnTo>
                  <a:pt x="268" y="1480"/>
                </a:lnTo>
                <a:lnTo>
                  <a:pt x="306" y="1480"/>
                </a:lnTo>
                <a:lnTo>
                  <a:pt x="306" y="1460"/>
                </a:lnTo>
                <a:lnTo>
                  <a:pt x="306" y="1480"/>
                </a:lnTo>
                <a:lnTo>
                  <a:pt x="344" y="1480"/>
                </a:lnTo>
                <a:lnTo>
                  <a:pt x="344" y="1460"/>
                </a:lnTo>
                <a:lnTo>
                  <a:pt x="344" y="1480"/>
                </a:lnTo>
                <a:lnTo>
                  <a:pt x="381" y="1480"/>
                </a:lnTo>
                <a:lnTo>
                  <a:pt x="381" y="1460"/>
                </a:lnTo>
                <a:lnTo>
                  <a:pt x="381" y="1480"/>
                </a:lnTo>
                <a:lnTo>
                  <a:pt x="419" y="1480"/>
                </a:lnTo>
                <a:lnTo>
                  <a:pt x="419" y="1460"/>
                </a:lnTo>
                <a:lnTo>
                  <a:pt x="419" y="1480"/>
                </a:lnTo>
                <a:lnTo>
                  <a:pt x="457" y="1480"/>
                </a:lnTo>
                <a:lnTo>
                  <a:pt x="457" y="1432"/>
                </a:lnTo>
                <a:lnTo>
                  <a:pt x="457" y="1480"/>
                </a:lnTo>
                <a:lnTo>
                  <a:pt x="497" y="1480"/>
                </a:lnTo>
                <a:lnTo>
                  <a:pt x="497" y="1460"/>
                </a:lnTo>
                <a:lnTo>
                  <a:pt x="497" y="1480"/>
                </a:lnTo>
                <a:lnTo>
                  <a:pt x="534" y="1480"/>
                </a:lnTo>
                <a:lnTo>
                  <a:pt x="534" y="1460"/>
                </a:lnTo>
                <a:lnTo>
                  <a:pt x="534" y="1480"/>
                </a:lnTo>
                <a:lnTo>
                  <a:pt x="572" y="1480"/>
                </a:lnTo>
                <a:lnTo>
                  <a:pt x="572" y="1460"/>
                </a:lnTo>
                <a:lnTo>
                  <a:pt x="572" y="1480"/>
                </a:lnTo>
                <a:lnTo>
                  <a:pt x="610" y="1480"/>
                </a:lnTo>
                <a:lnTo>
                  <a:pt x="610" y="1460"/>
                </a:lnTo>
                <a:lnTo>
                  <a:pt x="610" y="1480"/>
                </a:lnTo>
                <a:lnTo>
                  <a:pt x="648" y="1480"/>
                </a:lnTo>
                <a:lnTo>
                  <a:pt x="648" y="1460"/>
                </a:lnTo>
                <a:lnTo>
                  <a:pt x="648" y="1480"/>
                </a:lnTo>
                <a:lnTo>
                  <a:pt x="685" y="1480"/>
                </a:lnTo>
                <a:lnTo>
                  <a:pt x="685" y="1460"/>
                </a:lnTo>
                <a:lnTo>
                  <a:pt x="685" y="1480"/>
                </a:lnTo>
                <a:lnTo>
                  <a:pt x="725" y="1480"/>
                </a:lnTo>
                <a:lnTo>
                  <a:pt x="725" y="1460"/>
                </a:lnTo>
                <a:lnTo>
                  <a:pt x="725" y="1480"/>
                </a:lnTo>
                <a:lnTo>
                  <a:pt x="763" y="1480"/>
                </a:lnTo>
                <a:lnTo>
                  <a:pt x="763" y="1460"/>
                </a:lnTo>
                <a:lnTo>
                  <a:pt x="763" y="1480"/>
                </a:lnTo>
                <a:lnTo>
                  <a:pt x="800" y="1480"/>
                </a:lnTo>
                <a:lnTo>
                  <a:pt x="800" y="1460"/>
                </a:lnTo>
                <a:lnTo>
                  <a:pt x="800" y="1480"/>
                </a:lnTo>
                <a:lnTo>
                  <a:pt x="838" y="1480"/>
                </a:lnTo>
                <a:lnTo>
                  <a:pt x="838" y="1432"/>
                </a:lnTo>
                <a:lnTo>
                  <a:pt x="838" y="1480"/>
                </a:lnTo>
                <a:lnTo>
                  <a:pt x="876" y="1480"/>
                </a:lnTo>
                <a:lnTo>
                  <a:pt x="876" y="1460"/>
                </a:lnTo>
                <a:lnTo>
                  <a:pt x="876" y="1480"/>
                </a:lnTo>
                <a:lnTo>
                  <a:pt x="914" y="1480"/>
                </a:lnTo>
                <a:lnTo>
                  <a:pt x="914" y="1460"/>
                </a:lnTo>
                <a:lnTo>
                  <a:pt x="914" y="1480"/>
                </a:lnTo>
                <a:lnTo>
                  <a:pt x="953" y="1480"/>
                </a:lnTo>
                <a:lnTo>
                  <a:pt x="953" y="1460"/>
                </a:lnTo>
                <a:lnTo>
                  <a:pt x="953" y="1480"/>
                </a:lnTo>
                <a:lnTo>
                  <a:pt x="991" y="1480"/>
                </a:lnTo>
                <a:lnTo>
                  <a:pt x="991" y="1460"/>
                </a:lnTo>
                <a:lnTo>
                  <a:pt x="991" y="1480"/>
                </a:lnTo>
                <a:lnTo>
                  <a:pt x="1029" y="1480"/>
                </a:lnTo>
                <a:lnTo>
                  <a:pt x="1029" y="1460"/>
                </a:lnTo>
                <a:lnTo>
                  <a:pt x="1029" y="1480"/>
                </a:lnTo>
                <a:lnTo>
                  <a:pt x="1067" y="1480"/>
                </a:lnTo>
                <a:lnTo>
                  <a:pt x="1067" y="1460"/>
                </a:lnTo>
                <a:lnTo>
                  <a:pt x="1067" y="1480"/>
                </a:lnTo>
                <a:lnTo>
                  <a:pt x="1104" y="1480"/>
                </a:lnTo>
                <a:lnTo>
                  <a:pt x="1104" y="1460"/>
                </a:lnTo>
                <a:lnTo>
                  <a:pt x="1104" y="1480"/>
                </a:lnTo>
                <a:lnTo>
                  <a:pt x="1142" y="1480"/>
                </a:lnTo>
                <a:lnTo>
                  <a:pt x="1142" y="1460"/>
                </a:lnTo>
                <a:lnTo>
                  <a:pt x="1142" y="1480"/>
                </a:lnTo>
                <a:lnTo>
                  <a:pt x="1182" y="1480"/>
                </a:lnTo>
                <a:lnTo>
                  <a:pt x="1182" y="1460"/>
                </a:lnTo>
                <a:lnTo>
                  <a:pt x="1182" y="1480"/>
                </a:lnTo>
                <a:lnTo>
                  <a:pt x="1220" y="1480"/>
                </a:lnTo>
                <a:lnTo>
                  <a:pt x="1220" y="1432"/>
                </a:lnTo>
                <a:moveTo>
                  <a:pt x="1220" y="1432"/>
                </a:moveTo>
                <a:lnTo>
                  <a:pt x="1220" y="1480"/>
                </a:lnTo>
                <a:lnTo>
                  <a:pt x="1257" y="1480"/>
                </a:lnTo>
                <a:lnTo>
                  <a:pt x="1257" y="1460"/>
                </a:lnTo>
                <a:lnTo>
                  <a:pt x="1257" y="1480"/>
                </a:lnTo>
                <a:lnTo>
                  <a:pt x="1295" y="1480"/>
                </a:lnTo>
                <a:lnTo>
                  <a:pt x="1295" y="1460"/>
                </a:lnTo>
                <a:lnTo>
                  <a:pt x="1295" y="1480"/>
                </a:lnTo>
                <a:lnTo>
                  <a:pt x="1333" y="1480"/>
                </a:lnTo>
                <a:lnTo>
                  <a:pt x="1333" y="1460"/>
                </a:lnTo>
                <a:lnTo>
                  <a:pt x="1333" y="1480"/>
                </a:lnTo>
                <a:lnTo>
                  <a:pt x="1371" y="1480"/>
                </a:lnTo>
                <a:lnTo>
                  <a:pt x="1371" y="1460"/>
                </a:lnTo>
                <a:lnTo>
                  <a:pt x="1371" y="1480"/>
                </a:lnTo>
                <a:lnTo>
                  <a:pt x="1410" y="1480"/>
                </a:lnTo>
                <a:lnTo>
                  <a:pt x="1410" y="1460"/>
                </a:lnTo>
                <a:lnTo>
                  <a:pt x="1410" y="1480"/>
                </a:lnTo>
                <a:lnTo>
                  <a:pt x="1448" y="1480"/>
                </a:lnTo>
                <a:lnTo>
                  <a:pt x="1448" y="1460"/>
                </a:lnTo>
                <a:lnTo>
                  <a:pt x="1448" y="1480"/>
                </a:lnTo>
                <a:lnTo>
                  <a:pt x="1486" y="1480"/>
                </a:lnTo>
                <a:lnTo>
                  <a:pt x="1486" y="1460"/>
                </a:lnTo>
                <a:lnTo>
                  <a:pt x="1486" y="1480"/>
                </a:lnTo>
                <a:lnTo>
                  <a:pt x="1523" y="1480"/>
                </a:lnTo>
                <a:lnTo>
                  <a:pt x="1523" y="1460"/>
                </a:lnTo>
                <a:lnTo>
                  <a:pt x="1523" y="1480"/>
                </a:lnTo>
                <a:lnTo>
                  <a:pt x="1561" y="1480"/>
                </a:lnTo>
                <a:lnTo>
                  <a:pt x="1561" y="1460"/>
                </a:lnTo>
                <a:lnTo>
                  <a:pt x="1561" y="1480"/>
                </a:lnTo>
                <a:lnTo>
                  <a:pt x="1599" y="1480"/>
                </a:lnTo>
                <a:lnTo>
                  <a:pt x="1599" y="1432"/>
                </a:lnTo>
                <a:lnTo>
                  <a:pt x="1599" y="1480"/>
                </a:lnTo>
                <a:lnTo>
                  <a:pt x="1639" y="1480"/>
                </a:lnTo>
                <a:lnTo>
                  <a:pt x="1639" y="1460"/>
                </a:lnTo>
                <a:lnTo>
                  <a:pt x="1639" y="1480"/>
                </a:lnTo>
                <a:lnTo>
                  <a:pt x="1676" y="1480"/>
                </a:lnTo>
                <a:lnTo>
                  <a:pt x="1676" y="1460"/>
                </a:lnTo>
                <a:lnTo>
                  <a:pt x="1676" y="1480"/>
                </a:lnTo>
                <a:lnTo>
                  <a:pt x="1714" y="1480"/>
                </a:lnTo>
                <a:lnTo>
                  <a:pt x="1714" y="1460"/>
                </a:lnTo>
                <a:lnTo>
                  <a:pt x="1714" y="1480"/>
                </a:lnTo>
                <a:lnTo>
                  <a:pt x="1752" y="1480"/>
                </a:lnTo>
                <a:lnTo>
                  <a:pt x="1752" y="1460"/>
                </a:lnTo>
                <a:lnTo>
                  <a:pt x="1752" y="1480"/>
                </a:lnTo>
                <a:lnTo>
                  <a:pt x="1790" y="1480"/>
                </a:lnTo>
                <a:lnTo>
                  <a:pt x="1790" y="1460"/>
                </a:lnTo>
                <a:lnTo>
                  <a:pt x="1790" y="1480"/>
                </a:lnTo>
                <a:lnTo>
                  <a:pt x="1827" y="1480"/>
                </a:lnTo>
                <a:lnTo>
                  <a:pt x="1827" y="1460"/>
                </a:lnTo>
                <a:lnTo>
                  <a:pt x="1827" y="1480"/>
                </a:lnTo>
                <a:lnTo>
                  <a:pt x="1867" y="1480"/>
                </a:lnTo>
                <a:lnTo>
                  <a:pt x="1867" y="1460"/>
                </a:lnTo>
                <a:lnTo>
                  <a:pt x="1867" y="1480"/>
                </a:lnTo>
                <a:lnTo>
                  <a:pt x="1905" y="1480"/>
                </a:lnTo>
                <a:lnTo>
                  <a:pt x="1905" y="1460"/>
                </a:lnTo>
                <a:lnTo>
                  <a:pt x="1905" y="1480"/>
                </a:lnTo>
                <a:lnTo>
                  <a:pt x="1942" y="1480"/>
                </a:lnTo>
                <a:lnTo>
                  <a:pt x="1942" y="1460"/>
                </a:lnTo>
                <a:lnTo>
                  <a:pt x="1942" y="1480"/>
                </a:lnTo>
                <a:lnTo>
                  <a:pt x="1980" y="1480"/>
                </a:lnTo>
                <a:lnTo>
                  <a:pt x="1980" y="1432"/>
                </a:lnTo>
                <a:lnTo>
                  <a:pt x="1980" y="1480"/>
                </a:lnTo>
                <a:lnTo>
                  <a:pt x="2018" y="1480"/>
                </a:lnTo>
                <a:lnTo>
                  <a:pt x="2018" y="1460"/>
                </a:lnTo>
                <a:lnTo>
                  <a:pt x="2018" y="1480"/>
                </a:lnTo>
                <a:lnTo>
                  <a:pt x="2056" y="1480"/>
                </a:lnTo>
                <a:lnTo>
                  <a:pt x="2056" y="1460"/>
                </a:lnTo>
                <a:lnTo>
                  <a:pt x="2056" y="1480"/>
                </a:lnTo>
                <a:moveTo>
                  <a:pt x="0" y="1183"/>
                </a:moveTo>
                <a:lnTo>
                  <a:pt x="0" y="1283"/>
                </a:lnTo>
                <a:lnTo>
                  <a:pt x="21" y="1283"/>
                </a:lnTo>
                <a:lnTo>
                  <a:pt x="0" y="1283"/>
                </a:lnTo>
                <a:lnTo>
                  <a:pt x="0" y="1381"/>
                </a:lnTo>
                <a:lnTo>
                  <a:pt x="21" y="1381"/>
                </a:lnTo>
                <a:lnTo>
                  <a:pt x="0" y="1381"/>
                </a:lnTo>
                <a:lnTo>
                  <a:pt x="0" y="1480"/>
                </a:lnTo>
                <a:lnTo>
                  <a:pt x="21" y="1480"/>
                </a:lnTo>
                <a:lnTo>
                  <a:pt x="0" y="1480"/>
                </a:lnTo>
                <a:lnTo>
                  <a:pt x="0" y="1183"/>
                </a:lnTo>
                <a:lnTo>
                  <a:pt x="50" y="1183"/>
                </a:lnTo>
                <a:lnTo>
                  <a:pt x="0" y="1183"/>
                </a:lnTo>
                <a:lnTo>
                  <a:pt x="0" y="1085"/>
                </a:lnTo>
                <a:lnTo>
                  <a:pt x="21" y="1085"/>
                </a:lnTo>
                <a:lnTo>
                  <a:pt x="0" y="1085"/>
                </a:lnTo>
                <a:lnTo>
                  <a:pt x="0" y="986"/>
                </a:lnTo>
                <a:lnTo>
                  <a:pt x="21" y="986"/>
                </a:lnTo>
                <a:lnTo>
                  <a:pt x="0" y="986"/>
                </a:lnTo>
                <a:lnTo>
                  <a:pt x="0" y="888"/>
                </a:lnTo>
                <a:lnTo>
                  <a:pt x="21" y="888"/>
                </a:lnTo>
                <a:lnTo>
                  <a:pt x="0" y="888"/>
                </a:lnTo>
                <a:lnTo>
                  <a:pt x="0" y="790"/>
                </a:lnTo>
                <a:lnTo>
                  <a:pt x="50" y="790"/>
                </a:lnTo>
                <a:lnTo>
                  <a:pt x="0" y="790"/>
                </a:lnTo>
                <a:lnTo>
                  <a:pt x="0" y="690"/>
                </a:lnTo>
                <a:lnTo>
                  <a:pt x="21" y="690"/>
                </a:lnTo>
                <a:lnTo>
                  <a:pt x="0" y="690"/>
                </a:lnTo>
                <a:lnTo>
                  <a:pt x="0" y="592"/>
                </a:lnTo>
                <a:lnTo>
                  <a:pt x="21" y="592"/>
                </a:lnTo>
                <a:lnTo>
                  <a:pt x="0" y="592"/>
                </a:lnTo>
                <a:lnTo>
                  <a:pt x="0" y="493"/>
                </a:lnTo>
                <a:lnTo>
                  <a:pt x="21" y="493"/>
                </a:lnTo>
                <a:lnTo>
                  <a:pt x="0" y="493"/>
                </a:lnTo>
                <a:lnTo>
                  <a:pt x="0" y="395"/>
                </a:lnTo>
                <a:lnTo>
                  <a:pt x="50" y="395"/>
                </a:lnTo>
                <a:lnTo>
                  <a:pt x="0" y="395"/>
                </a:lnTo>
                <a:lnTo>
                  <a:pt x="0" y="295"/>
                </a:lnTo>
                <a:lnTo>
                  <a:pt x="21" y="295"/>
                </a:lnTo>
                <a:lnTo>
                  <a:pt x="0" y="295"/>
                </a:lnTo>
                <a:lnTo>
                  <a:pt x="0" y="197"/>
                </a:lnTo>
                <a:lnTo>
                  <a:pt x="21" y="197"/>
                </a:lnTo>
                <a:lnTo>
                  <a:pt x="0" y="197"/>
                </a:lnTo>
                <a:lnTo>
                  <a:pt x="0" y="98"/>
                </a:lnTo>
                <a:lnTo>
                  <a:pt x="21" y="98"/>
                </a:lnTo>
                <a:lnTo>
                  <a:pt x="0" y="98"/>
                </a:lnTo>
                <a:lnTo>
                  <a:pt x="0" y="0"/>
                </a:lnTo>
                <a:lnTo>
                  <a:pt x="50" y="0"/>
                </a:lnTo>
                <a:lnTo>
                  <a:pt x="0" y="0"/>
                </a:lnTo>
                <a:moveTo>
                  <a:pt x="0" y="1183"/>
                </a:moveTo>
                <a:lnTo>
                  <a:pt x="0" y="1283"/>
                </a:lnTo>
                <a:lnTo>
                  <a:pt x="21" y="1283"/>
                </a:lnTo>
                <a:lnTo>
                  <a:pt x="0" y="1283"/>
                </a:lnTo>
                <a:lnTo>
                  <a:pt x="0" y="1381"/>
                </a:lnTo>
                <a:lnTo>
                  <a:pt x="21" y="1381"/>
                </a:lnTo>
                <a:lnTo>
                  <a:pt x="0" y="1381"/>
                </a:lnTo>
                <a:lnTo>
                  <a:pt x="0" y="1480"/>
                </a:lnTo>
                <a:lnTo>
                  <a:pt x="21" y="1480"/>
                </a:lnTo>
                <a:lnTo>
                  <a:pt x="0" y="1480"/>
                </a:lnTo>
                <a:lnTo>
                  <a:pt x="0" y="1183"/>
                </a:lnTo>
                <a:lnTo>
                  <a:pt x="50" y="1183"/>
                </a:lnTo>
                <a:lnTo>
                  <a:pt x="0" y="1183"/>
                </a:lnTo>
                <a:lnTo>
                  <a:pt x="0" y="1085"/>
                </a:lnTo>
                <a:lnTo>
                  <a:pt x="21" y="1085"/>
                </a:lnTo>
                <a:lnTo>
                  <a:pt x="0" y="1085"/>
                </a:lnTo>
                <a:lnTo>
                  <a:pt x="0" y="986"/>
                </a:lnTo>
                <a:lnTo>
                  <a:pt x="21" y="986"/>
                </a:lnTo>
                <a:lnTo>
                  <a:pt x="0" y="986"/>
                </a:lnTo>
                <a:lnTo>
                  <a:pt x="0" y="888"/>
                </a:lnTo>
                <a:lnTo>
                  <a:pt x="21" y="888"/>
                </a:lnTo>
                <a:lnTo>
                  <a:pt x="0" y="888"/>
                </a:lnTo>
                <a:lnTo>
                  <a:pt x="0" y="790"/>
                </a:lnTo>
                <a:lnTo>
                  <a:pt x="50" y="790"/>
                </a:lnTo>
                <a:lnTo>
                  <a:pt x="0" y="790"/>
                </a:lnTo>
                <a:lnTo>
                  <a:pt x="0" y="690"/>
                </a:lnTo>
                <a:lnTo>
                  <a:pt x="21" y="690"/>
                </a:lnTo>
                <a:lnTo>
                  <a:pt x="0" y="690"/>
                </a:lnTo>
                <a:lnTo>
                  <a:pt x="0" y="592"/>
                </a:lnTo>
                <a:lnTo>
                  <a:pt x="21" y="592"/>
                </a:lnTo>
                <a:lnTo>
                  <a:pt x="0" y="592"/>
                </a:lnTo>
                <a:lnTo>
                  <a:pt x="0" y="493"/>
                </a:lnTo>
                <a:lnTo>
                  <a:pt x="21" y="493"/>
                </a:lnTo>
                <a:lnTo>
                  <a:pt x="0" y="493"/>
                </a:lnTo>
                <a:lnTo>
                  <a:pt x="0" y="395"/>
                </a:lnTo>
                <a:lnTo>
                  <a:pt x="50" y="395"/>
                </a:lnTo>
                <a:lnTo>
                  <a:pt x="0" y="395"/>
                </a:lnTo>
                <a:lnTo>
                  <a:pt x="0" y="295"/>
                </a:lnTo>
                <a:lnTo>
                  <a:pt x="21" y="295"/>
                </a:lnTo>
                <a:lnTo>
                  <a:pt x="0" y="295"/>
                </a:lnTo>
                <a:lnTo>
                  <a:pt x="0" y="197"/>
                </a:lnTo>
                <a:lnTo>
                  <a:pt x="21" y="197"/>
                </a:lnTo>
                <a:lnTo>
                  <a:pt x="0" y="197"/>
                </a:lnTo>
                <a:lnTo>
                  <a:pt x="0" y="98"/>
                </a:lnTo>
                <a:lnTo>
                  <a:pt x="21" y="98"/>
                </a:lnTo>
                <a:lnTo>
                  <a:pt x="0" y="98"/>
                </a:lnTo>
                <a:lnTo>
                  <a:pt x="0" y="0"/>
                </a:lnTo>
                <a:lnTo>
                  <a:pt x="50" y="0"/>
                </a:lnTo>
                <a:lnTo>
                  <a:pt x="0" y="0"/>
                </a:lnTo>
                <a:moveTo>
                  <a:pt x="2056" y="1183"/>
                </a:moveTo>
                <a:lnTo>
                  <a:pt x="2056" y="1283"/>
                </a:lnTo>
                <a:lnTo>
                  <a:pt x="2037" y="1283"/>
                </a:lnTo>
                <a:lnTo>
                  <a:pt x="2056" y="1283"/>
                </a:lnTo>
                <a:lnTo>
                  <a:pt x="2056" y="1381"/>
                </a:lnTo>
                <a:lnTo>
                  <a:pt x="2037" y="1381"/>
                </a:lnTo>
                <a:lnTo>
                  <a:pt x="2056" y="1381"/>
                </a:lnTo>
                <a:lnTo>
                  <a:pt x="2056" y="1480"/>
                </a:lnTo>
                <a:lnTo>
                  <a:pt x="2037" y="1480"/>
                </a:lnTo>
                <a:lnTo>
                  <a:pt x="2056" y="1480"/>
                </a:lnTo>
                <a:lnTo>
                  <a:pt x="2056" y="1183"/>
                </a:lnTo>
                <a:lnTo>
                  <a:pt x="2008" y="1183"/>
                </a:lnTo>
                <a:lnTo>
                  <a:pt x="2056" y="1183"/>
                </a:lnTo>
                <a:lnTo>
                  <a:pt x="2056" y="1085"/>
                </a:lnTo>
                <a:lnTo>
                  <a:pt x="2037" y="1085"/>
                </a:lnTo>
                <a:lnTo>
                  <a:pt x="2056" y="1085"/>
                </a:lnTo>
                <a:lnTo>
                  <a:pt x="2056" y="986"/>
                </a:lnTo>
                <a:lnTo>
                  <a:pt x="2037" y="986"/>
                </a:lnTo>
                <a:lnTo>
                  <a:pt x="2056" y="986"/>
                </a:lnTo>
                <a:lnTo>
                  <a:pt x="2056" y="888"/>
                </a:lnTo>
                <a:lnTo>
                  <a:pt x="2037" y="888"/>
                </a:lnTo>
                <a:lnTo>
                  <a:pt x="2056" y="888"/>
                </a:lnTo>
                <a:lnTo>
                  <a:pt x="2056" y="790"/>
                </a:lnTo>
                <a:lnTo>
                  <a:pt x="2008" y="790"/>
                </a:lnTo>
                <a:lnTo>
                  <a:pt x="2056" y="790"/>
                </a:lnTo>
                <a:lnTo>
                  <a:pt x="2056" y="690"/>
                </a:lnTo>
                <a:lnTo>
                  <a:pt x="2037" y="690"/>
                </a:lnTo>
                <a:lnTo>
                  <a:pt x="2056" y="690"/>
                </a:lnTo>
                <a:lnTo>
                  <a:pt x="2056" y="592"/>
                </a:lnTo>
                <a:lnTo>
                  <a:pt x="2037" y="592"/>
                </a:lnTo>
                <a:lnTo>
                  <a:pt x="2056" y="592"/>
                </a:lnTo>
                <a:lnTo>
                  <a:pt x="2056" y="493"/>
                </a:lnTo>
                <a:lnTo>
                  <a:pt x="2037" y="493"/>
                </a:lnTo>
                <a:lnTo>
                  <a:pt x="2056" y="493"/>
                </a:lnTo>
                <a:lnTo>
                  <a:pt x="2056" y="395"/>
                </a:lnTo>
                <a:lnTo>
                  <a:pt x="2008" y="395"/>
                </a:lnTo>
                <a:lnTo>
                  <a:pt x="2056" y="395"/>
                </a:lnTo>
                <a:lnTo>
                  <a:pt x="2056" y="295"/>
                </a:lnTo>
                <a:lnTo>
                  <a:pt x="2037" y="295"/>
                </a:lnTo>
                <a:lnTo>
                  <a:pt x="2056" y="295"/>
                </a:lnTo>
                <a:lnTo>
                  <a:pt x="2056" y="197"/>
                </a:lnTo>
                <a:lnTo>
                  <a:pt x="2037" y="197"/>
                </a:lnTo>
                <a:lnTo>
                  <a:pt x="2056" y="197"/>
                </a:lnTo>
                <a:lnTo>
                  <a:pt x="2056" y="98"/>
                </a:lnTo>
                <a:lnTo>
                  <a:pt x="2037" y="98"/>
                </a:lnTo>
                <a:lnTo>
                  <a:pt x="2056" y="98"/>
                </a:lnTo>
                <a:lnTo>
                  <a:pt x="2056" y="0"/>
                </a:lnTo>
                <a:lnTo>
                  <a:pt x="2008" y="0"/>
                </a:lnTo>
                <a:lnTo>
                  <a:pt x="2056" y="0"/>
                </a:lnTo>
                <a:moveTo>
                  <a:pt x="2056" y="1183"/>
                </a:moveTo>
                <a:lnTo>
                  <a:pt x="2056" y="1283"/>
                </a:lnTo>
                <a:lnTo>
                  <a:pt x="2037" y="1283"/>
                </a:lnTo>
                <a:lnTo>
                  <a:pt x="2056" y="1283"/>
                </a:lnTo>
                <a:lnTo>
                  <a:pt x="2056" y="1381"/>
                </a:lnTo>
                <a:lnTo>
                  <a:pt x="2037" y="1381"/>
                </a:lnTo>
                <a:lnTo>
                  <a:pt x="2056" y="1381"/>
                </a:lnTo>
                <a:lnTo>
                  <a:pt x="2056" y="1480"/>
                </a:lnTo>
                <a:lnTo>
                  <a:pt x="2037" y="1480"/>
                </a:lnTo>
                <a:lnTo>
                  <a:pt x="2056" y="1480"/>
                </a:lnTo>
                <a:lnTo>
                  <a:pt x="2056" y="1183"/>
                </a:lnTo>
                <a:lnTo>
                  <a:pt x="2008" y="1183"/>
                </a:lnTo>
                <a:lnTo>
                  <a:pt x="2056" y="1183"/>
                </a:lnTo>
                <a:lnTo>
                  <a:pt x="2056" y="1085"/>
                </a:lnTo>
                <a:lnTo>
                  <a:pt x="2037" y="1085"/>
                </a:lnTo>
                <a:lnTo>
                  <a:pt x="2056" y="1085"/>
                </a:lnTo>
                <a:lnTo>
                  <a:pt x="2056" y="986"/>
                </a:lnTo>
                <a:lnTo>
                  <a:pt x="2037" y="986"/>
                </a:lnTo>
                <a:lnTo>
                  <a:pt x="2056" y="986"/>
                </a:lnTo>
                <a:lnTo>
                  <a:pt x="2056" y="888"/>
                </a:lnTo>
                <a:lnTo>
                  <a:pt x="2037" y="888"/>
                </a:lnTo>
                <a:lnTo>
                  <a:pt x="2056" y="888"/>
                </a:lnTo>
                <a:lnTo>
                  <a:pt x="2056" y="790"/>
                </a:lnTo>
                <a:lnTo>
                  <a:pt x="2008" y="790"/>
                </a:lnTo>
                <a:lnTo>
                  <a:pt x="2056" y="790"/>
                </a:lnTo>
                <a:lnTo>
                  <a:pt x="2056" y="690"/>
                </a:lnTo>
                <a:lnTo>
                  <a:pt x="2037" y="690"/>
                </a:lnTo>
                <a:lnTo>
                  <a:pt x="2056" y="690"/>
                </a:lnTo>
                <a:lnTo>
                  <a:pt x="2056" y="592"/>
                </a:lnTo>
                <a:lnTo>
                  <a:pt x="2037" y="592"/>
                </a:lnTo>
                <a:lnTo>
                  <a:pt x="2056" y="592"/>
                </a:lnTo>
                <a:lnTo>
                  <a:pt x="2056" y="493"/>
                </a:lnTo>
                <a:lnTo>
                  <a:pt x="2037" y="493"/>
                </a:lnTo>
                <a:lnTo>
                  <a:pt x="2056" y="493"/>
                </a:lnTo>
                <a:lnTo>
                  <a:pt x="2056" y="395"/>
                </a:lnTo>
                <a:lnTo>
                  <a:pt x="2008" y="395"/>
                </a:lnTo>
                <a:lnTo>
                  <a:pt x="2056" y="395"/>
                </a:lnTo>
                <a:lnTo>
                  <a:pt x="2056" y="295"/>
                </a:lnTo>
                <a:lnTo>
                  <a:pt x="2037" y="295"/>
                </a:lnTo>
                <a:lnTo>
                  <a:pt x="2056" y="295"/>
                </a:lnTo>
                <a:lnTo>
                  <a:pt x="2056" y="197"/>
                </a:lnTo>
                <a:lnTo>
                  <a:pt x="2037" y="197"/>
                </a:lnTo>
                <a:lnTo>
                  <a:pt x="2056" y="197"/>
                </a:lnTo>
                <a:lnTo>
                  <a:pt x="2056" y="98"/>
                </a:lnTo>
                <a:lnTo>
                  <a:pt x="2037" y="98"/>
                </a:lnTo>
                <a:lnTo>
                  <a:pt x="2056" y="98"/>
                </a:lnTo>
                <a:lnTo>
                  <a:pt x="2056" y="0"/>
                </a:lnTo>
                <a:lnTo>
                  <a:pt x="2008" y="0"/>
                </a:lnTo>
                <a:lnTo>
                  <a:pt x="2056" y="0"/>
                </a:lnTo>
                <a:moveTo>
                  <a:pt x="78" y="0"/>
                </a:moveTo>
                <a:lnTo>
                  <a:pt x="40" y="0"/>
                </a:lnTo>
                <a:lnTo>
                  <a:pt x="40" y="19"/>
                </a:lnTo>
                <a:lnTo>
                  <a:pt x="40" y="0"/>
                </a:lnTo>
                <a:lnTo>
                  <a:pt x="0" y="0"/>
                </a:lnTo>
                <a:lnTo>
                  <a:pt x="0" y="19"/>
                </a:lnTo>
                <a:lnTo>
                  <a:pt x="0" y="0"/>
                </a:lnTo>
                <a:lnTo>
                  <a:pt x="78" y="0"/>
                </a:lnTo>
                <a:lnTo>
                  <a:pt x="78" y="48"/>
                </a:lnTo>
                <a:lnTo>
                  <a:pt x="78" y="0"/>
                </a:lnTo>
                <a:lnTo>
                  <a:pt x="115" y="0"/>
                </a:lnTo>
                <a:lnTo>
                  <a:pt x="115" y="19"/>
                </a:lnTo>
                <a:lnTo>
                  <a:pt x="115" y="0"/>
                </a:lnTo>
                <a:lnTo>
                  <a:pt x="153" y="0"/>
                </a:lnTo>
                <a:lnTo>
                  <a:pt x="153" y="19"/>
                </a:lnTo>
                <a:lnTo>
                  <a:pt x="153" y="0"/>
                </a:lnTo>
                <a:lnTo>
                  <a:pt x="191" y="0"/>
                </a:lnTo>
                <a:lnTo>
                  <a:pt x="191" y="19"/>
                </a:lnTo>
                <a:lnTo>
                  <a:pt x="191" y="0"/>
                </a:lnTo>
                <a:lnTo>
                  <a:pt x="229" y="0"/>
                </a:lnTo>
                <a:lnTo>
                  <a:pt x="229" y="19"/>
                </a:lnTo>
                <a:lnTo>
                  <a:pt x="229" y="0"/>
                </a:lnTo>
                <a:lnTo>
                  <a:pt x="268" y="0"/>
                </a:lnTo>
                <a:lnTo>
                  <a:pt x="268" y="19"/>
                </a:lnTo>
                <a:lnTo>
                  <a:pt x="268" y="0"/>
                </a:lnTo>
                <a:lnTo>
                  <a:pt x="306" y="0"/>
                </a:lnTo>
                <a:lnTo>
                  <a:pt x="306" y="19"/>
                </a:lnTo>
                <a:lnTo>
                  <a:pt x="306" y="0"/>
                </a:lnTo>
                <a:lnTo>
                  <a:pt x="344" y="0"/>
                </a:lnTo>
                <a:lnTo>
                  <a:pt x="344" y="19"/>
                </a:lnTo>
                <a:lnTo>
                  <a:pt x="344" y="0"/>
                </a:lnTo>
                <a:lnTo>
                  <a:pt x="381" y="0"/>
                </a:lnTo>
                <a:lnTo>
                  <a:pt x="381" y="19"/>
                </a:lnTo>
                <a:lnTo>
                  <a:pt x="381" y="0"/>
                </a:lnTo>
                <a:lnTo>
                  <a:pt x="419" y="0"/>
                </a:lnTo>
                <a:lnTo>
                  <a:pt x="419" y="19"/>
                </a:lnTo>
                <a:lnTo>
                  <a:pt x="419" y="0"/>
                </a:lnTo>
                <a:lnTo>
                  <a:pt x="457" y="0"/>
                </a:lnTo>
                <a:lnTo>
                  <a:pt x="457" y="48"/>
                </a:lnTo>
                <a:lnTo>
                  <a:pt x="457" y="0"/>
                </a:lnTo>
                <a:lnTo>
                  <a:pt x="497" y="0"/>
                </a:lnTo>
                <a:lnTo>
                  <a:pt x="497" y="19"/>
                </a:lnTo>
                <a:lnTo>
                  <a:pt x="497" y="0"/>
                </a:lnTo>
                <a:lnTo>
                  <a:pt x="534" y="0"/>
                </a:lnTo>
                <a:lnTo>
                  <a:pt x="534" y="19"/>
                </a:lnTo>
                <a:lnTo>
                  <a:pt x="534" y="0"/>
                </a:lnTo>
                <a:lnTo>
                  <a:pt x="572" y="0"/>
                </a:lnTo>
                <a:lnTo>
                  <a:pt x="572" y="19"/>
                </a:lnTo>
                <a:lnTo>
                  <a:pt x="572" y="0"/>
                </a:lnTo>
                <a:lnTo>
                  <a:pt x="610" y="0"/>
                </a:lnTo>
                <a:lnTo>
                  <a:pt x="610" y="19"/>
                </a:lnTo>
                <a:lnTo>
                  <a:pt x="610" y="0"/>
                </a:lnTo>
                <a:lnTo>
                  <a:pt x="648" y="0"/>
                </a:lnTo>
                <a:lnTo>
                  <a:pt x="648" y="19"/>
                </a:lnTo>
                <a:lnTo>
                  <a:pt x="648" y="0"/>
                </a:lnTo>
                <a:lnTo>
                  <a:pt x="685" y="0"/>
                </a:lnTo>
                <a:lnTo>
                  <a:pt x="685" y="19"/>
                </a:lnTo>
                <a:lnTo>
                  <a:pt x="685" y="0"/>
                </a:lnTo>
                <a:lnTo>
                  <a:pt x="725" y="0"/>
                </a:lnTo>
                <a:lnTo>
                  <a:pt x="725" y="19"/>
                </a:lnTo>
                <a:lnTo>
                  <a:pt x="725" y="0"/>
                </a:lnTo>
                <a:lnTo>
                  <a:pt x="763" y="0"/>
                </a:lnTo>
                <a:lnTo>
                  <a:pt x="763" y="19"/>
                </a:lnTo>
                <a:lnTo>
                  <a:pt x="763" y="0"/>
                </a:lnTo>
                <a:lnTo>
                  <a:pt x="800" y="0"/>
                </a:lnTo>
                <a:lnTo>
                  <a:pt x="800" y="19"/>
                </a:lnTo>
                <a:lnTo>
                  <a:pt x="800" y="0"/>
                </a:lnTo>
                <a:lnTo>
                  <a:pt x="838" y="0"/>
                </a:lnTo>
                <a:lnTo>
                  <a:pt x="838" y="48"/>
                </a:lnTo>
                <a:lnTo>
                  <a:pt x="838" y="0"/>
                </a:lnTo>
                <a:lnTo>
                  <a:pt x="876" y="0"/>
                </a:lnTo>
                <a:lnTo>
                  <a:pt x="876" y="19"/>
                </a:lnTo>
                <a:lnTo>
                  <a:pt x="876" y="0"/>
                </a:lnTo>
                <a:lnTo>
                  <a:pt x="914" y="0"/>
                </a:lnTo>
                <a:lnTo>
                  <a:pt x="914" y="19"/>
                </a:lnTo>
                <a:lnTo>
                  <a:pt x="914" y="0"/>
                </a:lnTo>
                <a:lnTo>
                  <a:pt x="953" y="0"/>
                </a:lnTo>
                <a:lnTo>
                  <a:pt x="953" y="19"/>
                </a:lnTo>
                <a:lnTo>
                  <a:pt x="953" y="0"/>
                </a:lnTo>
                <a:lnTo>
                  <a:pt x="991" y="0"/>
                </a:lnTo>
                <a:lnTo>
                  <a:pt x="991" y="19"/>
                </a:lnTo>
                <a:lnTo>
                  <a:pt x="991" y="0"/>
                </a:lnTo>
                <a:lnTo>
                  <a:pt x="1029" y="0"/>
                </a:lnTo>
                <a:lnTo>
                  <a:pt x="1029" y="19"/>
                </a:lnTo>
                <a:lnTo>
                  <a:pt x="1029" y="0"/>
                </a:lnTo>
                <a:lnTo>
                  <a:pt x="1067" y="0"/>
                </a:lnTo>
                <a:lnTo>
                  <a:pt x="1067" y="19"/>
                </a:lnTo>
                <a:lnTo>
                  <a:pt x="1067" y="0"/>
                </a:lnTo>
                <a:lnTo>
                  <a:pt x="1104" y="0"/>
                </a:lnTo>
                <a:lnTo>
                  <a:pt x="1104" y="19"/>
                </a:lnTo>
                <a:lnTo>
                  <a:pt x="1104" y="0"/>
                </a:lnTo>
                <a:lnTo>
                  <a:pt x="1142" y="0"/>
                </a:lnTo>
                <a:lnTo>
                  <a:pt x="1142" y="19"/>
                </a:lnTo>
                <a:lnTo>
                  <a:pt x="1142" y="0"/>
                </a:lnTo>
                <a:lnTo>
                  <a:pt x="1182" y="0"/>
                </a:lnTo>
                <a:lnTo>
                  <a:pt x="1182" y="19"/>
                </a:lnTo>
                <a:lnTo>
                  <a:pt x="1182" y="0"/>
                </a:lnTo>
                <a:lnTo>
                  <a:pt x="1220" y="0"/>
                </a:lnTo>
                <a:lnTo>
                  <a:pt x="1220" y="48"/>
                </a:lnTo>
                <a:moveTo>
                  <a:pt x="1220" y="48"/>
                </a:moveTo>
                <a:lnTo>
                  <a:pt x="1220" y="0"/>
                </a:lnTo>
                <a:lnTo>
                  <a:pt x="1257" y="0"/>
                </a:lnTo>
                <a:lnTo>
                  <a:pt x="1257" y="19"/>
                </a:lnTo>
                <a:lnTo>
                  <a:pt x="1257" y="0"/>
                </a:lnTo>
                <a:lnTo>
                  <a:pt x="1295" y="0"/>
                </a:lnTo>
                <a:lnTo>
                  <a:pt x="1295" y="19"/>
                </a:lnTo>
                <a:lnTo>
                  <a:pt x="1295" y="0"/>
                </a:lnTo>
                <a:lnTo>
                  <a:pt x="1333" y="0"/>
                </a:lnTo>
                <a:lnTo>
                  <a:pt x="1333" y="19"/>
                </a:lnTo>
                <a:lnTo>
                  <a:pt x="1333" y="0"/>
                </a:lnTo>
                <a:lnTo>
                  <a:pt x="1371" y="0"/>
                </a:lnTo>
                <a:lnTo>
                  <a:pt x="1371" y="19"/>
                </a:lnTo>
                <a:lnTo>
                  <a:pt x="1371" y="0"/>
                </a:lnTo>
                <a:lnTo>
                  <a:pt x="1410" y="0"/>
                </a:lnTo>
                <a:lnTo>
                  <a:pt x="1410" y="19"/>
                </a:lnTo>
                <a:lnTo>
                  <a:pt x="1410" y="0"/>
                </a:lnTo>
                <a:lnTo>
                  <a:pt x="1448" y="0"/>
                </a:lnTo>
                <a:lnTo>
                  <a:pt x="1448" y="19"/>
                </a:lnTo>
                <a:lnTo>
                  <a:pt x="1448" y="0"/>
                </a:lnTo>
                <a:lnTo>
                  <a:pt x="1486" y="0"/>
                </a:lnTo>
                <a:lnTo>
                  <a:pt x="1486" y="19"/>
                </a:lnTo>
                <a:lnTo>
                  <a:pt x="1486" y="0"/>
                </a:lnTo>
                <a:lnTo>
                  <a:pt x="1523" y="0"/>
                </a:lnTo>
                <a:lnTo>
                  <a:pt x="1523" y="19"/>
                </a:lnTo>
                <a:lnTo>
                  <a:pt x="1523" y="0"/>
                </a:lnTo>
                <a:lnTo>
                  <a:pt x="1561" y="0"/>
                </a:lnTo>
                <a:lnTo>
                  <a:pt x="1561" y="19"/>
                </a:lnTo>
                <a:lnTo>
                  <a:pt x="1561" y="0"/>
                </a:lnTo>
                <a:lnTo>
                  <a:pt x="1599" y="0"/>
                </a:lnTo>
                <a:lnTo>
                  <a:pt x="1599" y="48"/>
                </a:lnTo>
                <a:lnTo>
                  <a:pt x="1599" y="0"/>
                </a:lnTo>
                <a:lnTo>
                  <a:pt x="1639" y="0"/>
                </a:lnTo>
                <a:lnTo>
                  <a:pt x="1639" y="19"/>
                </a:lnTo>
                <a:lnTo>
                  <a:pt x="1639" y="0"/>
                </a:lnTo>
                <a:lnTo>
                  <a:pt x="1676" y="0"/>
                </a:lnTo>
                <a:lnTo>
                  <a:pt x="1676" y="19"/>
                </a:lnTo>
                <a:lnTo>
                  <a:pt x="1676" y="0"/>
                </a:lnTo>
                <a:lnTo>
                  <a:pt x="1714" y="0"/>
                </a:lnTo>
                <a:lnTo>
                  <a:pt x="1714" y="19"/>
                </a:lnTo>
                <a:lnTo>
                  <a:pt x="1714" y="0"/>
                </a:lnTo>
                <a:lnTo>
                  <a:pt x="1752" y="0"/>
                </a:lnTo>
                <a:lnTo>
                  <a:pt x="1752" y="19"/>
                </a:lnTo>
                <a:lnTo>
                  <a:pt x="1752" y="0"/>
                </a:lnTo>
                <a:lnTo>
                  <a:pt x="1790" y="0"/>
                </a:lnTo>
                <a:lnTo>
                  <a:pt x="1790" y="19"/>
                </a:lnTo>
                <a:lnTo>
                  <a:pt x="1790" y="0"/>
                </a:lnTo>
                <a:lnTo>
                  <a:pt x="1827" y="0"/>
                </a:lnTo>
                <a:lnTo>
                  <a:pt x="1827" y="19"/>
                </a:lnTo>
                <a:lnTo>
                  <a:pt x="1827" y="0"/>
                </a:lnTo>
                <a:lnTo>
                  <a:pt x="1867" y="0"/>
                </a:lnTo>
                <a:lnTo>
                  <a:pt x="1867" y="19"/>
                </a:lnTo>
                <a:lnTo>
                  <a:pt x="1867" y="0"/>
                </a:lnTo>
                <a:lnTo>
                  <a:pt x="1905" y="0"/>
                </a:lnTo>
                <a:lnTo>
                  <a:pt x="1905" y="19"/>
                </a:lnTo>
                <a:lnTo>
                  <a:pt x="1905" y="0"/>
                </a:lnTo>
                <a:lnTo>
                  <a:pt x="1942" y="0"/>
                </a:lnTo>
                <a:lnTo>
                  <a:pt x="1942" y="19"/>
                </a:lnTo>
                <a:lnTo>
                  <a:pt x="1942" y="0"/>
                </a:lnTo>
                <a:lnTo>
                  <a:pt x="1980" y="0"/>
                </a:lnTo>
                <a:lnTo>
                  <a:pt x="1980" y="48"/>
                </a:lnTo>
                <a:lnTo>
                  <a:pt x="1980" y="0"/>
                </a:lnTo>
                <a:lnTo>
                  <a:pt x="2018" y="0"/>
                </a:lnTo>
                <a:lnTo>
                  <a:pt x="2018" y="19"/>
                </a:lnTo>
                <a:lnTo>
                  <a:pt x="2018" y="0"/>
                </a:lnTo>
                <a:lnTo>
                  <a:pt x="2056" y="0"/>
                </a:lnTo>
                <a:lnTo>
                  <a:pt x="2056" y="19"/>
                </a:lnTo>
                <a:lnTo>
                  <a:pt x="2056" y="0"/>
                </a:lnTo>
                <a:moveTo>
                  <a:pt x="78" y="0"/>
                </a:moveTo>
                <a:lnTo>
                  <a:pt x="40" y="0"/>
                </a:lnTo>
                <a:lnTo>
                  <a:pt x="40" y="19"/>
                </a:lnTo>
                <a:lnTo>
                  <a:pt x="40" y="0"/>
                </a:lnTo>
                <a:lnTo>
                  <a:pt x="0" y="0"/>
                </a:lnTo>
                <a:lnTo>
                  <a:pt x="0" y="19"/>
                </a:lnTo>
                <a:lnTo>
                  <a:pt x="0" y="0"/>
                </a:lnTo>
                <a:lnTo>
                  <a:pt x="78" y="0"/>
                </a:lnTo>
                <a:lnTo>
                  <a:pt x="78" y="48"/>
                </a:lnTo>
                <a:lnTo>
                  <a:pt x="78" y="0"/>
                </a:lnTo>
                <a:lnTo>
                  <a:pt x="115" y="0"/>
                </a:lnTo>
                <a:lnTo>
                  <a:pt x="115" y="19"/>
                </a:lnTo>
                <a:lnTo>
                  <a:pt x="115" y="0"/>
                </a:lnTo>
                <a:lnTo>
                  <a:pt x="153" y="0"/>
                </a:lnTo>
                <a:lnTo>
                  <a:pt x="153" y="19"/>
                </a:lnTo>
                <a:lnTo>
                  <a:pt x="153" y="0"/>
                </a:lnTo>
                <a:lnTo>
                  <a:pt x="191" y="0"/>
                </a:lnTo>
                <a:lnTo>
                  <a:pt x="191" y="19"/>
                </a:lnTo>
                <a:lnTo>
                  <a:pt x="191" y="0"/>
                </a:lnTo>
                <a:lnTo>
                  <a:pt x="229" y="0"/>
                </a:lnTo>
                <a:lnTo>
                  <a:pt x="229" y="19"/>
                </a:lnTo>
                <a:lnTo>
                  <a:pt x="229" y="0"/>
                </a:lnTo>
                <a:lnTo>
                  <a:pt x="268" y="0"/>
                </a:lnTo>
                <a:lnTo>
                  <a:pt x="268" y="19"/>
                </a:lnTo>
                <a:lnTo>
                  <a:pt x="268" y="0"/>
                </a:lnTo>
                <a:lnTo>
                  <a:pt x="306" y="0"/>
                </a:lnTo>
                <a:lnTo>
                  <a:pt x="306" y="19"/>
                </a:lnTo>
                <a:lnTo>
                  <a:pt x="306" y="0"/>
                </a:lnTo>
                <a:lnTo>
                  <a:pt x="344" y="0"/>
                </a:lnTo>
                <a:lnTo>
                  <a:pt x="344" y="19"/>
                </a:lnTo>
                <a:lnTo>
                  <a:pt x="344" y="0"/>
                </a:lnTo>
                <a:lnTo>
                  <a:pt x="381" y="0"/>
                </a:lnTo>
                <a:lnTo>
                  <a:pt x="381" y="19"/>
                </a:lnTo>
                <a:lnTo>
                  <a:pt x="381" y="0"/>
                </a:lnTo>
                <a:lnTo>
                  <a:pt x="419" y="0"/>
                </a:lnTo>
                <a:lnTo>
                  <a:pt x="419" y="19"/>
                </a:lnTo>
                <a:lnTo>
                  <a:pt x="419" y="0"/>
                </a:lnTo>
                <a:lnTo>
                  <a:pt x="457" y="0"/>
                </a:lnTo>
                <a:lnTo>
                  <a:pt x="457" y="48"/>
                </a:lnTo>
                <a:lnTo>
                  <a:pt x="457" y="0"/>
                </a:lnTo>
                <a:lnTo>
                  <a:pt x="497" y="0"/>
                </a:lnTo>
                <a:lnTo>
                  <a:pt x="497" y="19"/>
                </a:lnTo>
                <a:lnTo>
                  <a:pt x="497" y="0"/>
                </a:lnTo>
                <a:lnTo>
                  <a:pt x="534" y="0"/>
                </a:lnTo>
                <a:lnTo>
                  <a:pt x="534" y="19"/>
                </a:lnTo>
                <a:lnTo>
                  <a:pt x="534" y="0"/>
                </a:lnTo>
                <a:lnTo>
                  <a:pt x="572" y="0"/>
                </a:lnTo>
                <a:lnTo>
                  <a:pt x="572" y="19"/>
                </a:lnTo>
                <a:lnTo>
                  <a:pt x="572" y="0"/>
                </a:lnTo>
                <a:lnTo>
                  <a:pt x="610" y="0"/>
                </a:lnTo>
                <a:lnTo>
                  <a:pt x="610" y="19"/>
                </a:lnTo>
                <a:lnTo>
                  <a:pt x="610" y="0"/>
                </a:lnTo>
                <a:lnTo>
                  <a:pt x="648" y="0"/>
                </a:lnTo>
                <a:lnTo>
                  <a:pt x="648" y="19"/>
                </a:lnTo>
                <a:lnTo>
                  <a:pt x="648" y="0"/>
                </a:lnTo>
                <a:lnTo>
                  <a:pt x="685" y="0"/>
                </a:lnTo>
                <a:lnTo>
                  <a:pt x="685" y="19"/>
                </a:lnTo>
                <a:lnTo>
                  <a:pt x="685" y="0"/>
                </a:lnTo>
                <a:lnTo>
                  <a:pt x="725" y="0"/>
                </a:lnTo>
                <a:lnTo>
                  <a:pt x="725" y="19"/>
                </a:lnTo>
                <a:lnTo>
                  <a:pt x="725" y="0"/>
                </a:lnTo>
                <a:lnTo>
                  <a:pt x="763" y="0"/>
                </a:lnTo>
                <a:lnTo>
                  <a:pt x="763" y="19"/>
                </a:lnTo>
                <a:lnTo>
                  <a:pt x="763" y="0"/>
                </a:lnTo>
                <a:lnTo>
                  <a:pt x="800" y="0"/>
                </a:lnTo>
                <a:lnTo>
                  <a:pt x="800" y="19"/>
                </a:lnTo>
                <a:lnTo>
                  <a:pt x="800" y="0"/>
                </a:lnTo>
                <a:lnTo>
                  <a:pt x="838" y="0"/>
                </a:lnTo>
                <a:lnTo>
                  <a:pt x="838" y="48"/>
                </a:lnTo>
                <a:lnTo>
                  <a:pt x="838" y="0"/>
                </a:lnTo>
                <a:lnTo>
                  <a:pt x="876" y="0"/>
                </a:lnTo>
                <a:lnTo>
                  <a:pt x="876" y="19"/>
                </a:lnTo>
                <a:lnTo>
                  <a:pt x="876" y="0"/>
                </a:lnTo>
                <a:lnTo>
                  <a:pt x="914" y="0"/>
                </a:lnTo>
                <a:lnTo>
                  <a:pt x="914" y="19"/>
                </a:lnTo>
                <a:lnTo>
                  <a:pt x="914" y="0"/>
                </a:lnTo>
                <a:lnTo>
                  <a:pt x="953" y="0"/>
                </a:lnTo>
                <a:lnTo>
                  <a:pt x="953" y="19"/>
                </a:lnTo>
                <a:lnTo>
                  <a:pt x="953" y="0"/>
                </a:lnTo>
                <a:lnTo>
                  <a:pt x="991" y="0"/>
                </a:lnTo>
                <a:lnTo>
                  <a:pt x="991" y="19"/>
                </a:lnTo>
                <a:lnTo>
                  <a:pt x="991" y="0"/>
                </a:lnTo>
                <a:lnTo>
                  <a:pt x="1029" y="0"/>
                </a:lnTo>
                <a:lnTo>
                  <a:pt x="1029" y="19"/>
                </a:lnTo>
                <a:lnTo>
                  <a:pt x="1029" y="0"/>
                </a:lnTo>
                <a:lnTo>
                  <a:pt x="1067" y="0"/>
                </a:lnTo>
                <a:lnTo>
                  <a:pt x="1067" y="19"/>
                </a:lnTo>
                <a:lnTo>
                  <a:pt x="1067" y="0"/>
                </a:lnTo>
                <a:lnTo>
                  <a:pt x="1104" y="0"/>
                </a:lnTo>
                <a:lnTo>
                  <a:pt x="1104" y="19"/>
                </a:lnTo>
                <a:lnTo>
                  <a:pt x="1104" y="0"/>
                </a:lnTo>
                <a:lnTo>
                  <a:pt x="1142" y="0"/>
                </a:lnTo>
                <a:lnTo>
                  <a:pt x="1142" y="19"/>
                </a:lnTo>
                <a:lnTo>
                  <a:pt x="1142" y="0"/>
                </a:lnTo>
                <a:lnTo>
                  <a:pt x="1182" y="0"/>
                </a:lnTo>
                <a:lnTo>
                  <a:pt x="1182" y="19"/>
                </a:lnTo>
                <a:lnTo>
                  <a:pt x="1182" y="0"/>
                </a:lnTo>
                <a:lnTo>
                  <a:pt x="1220" y="0"/>
                </a:lnTo>
                <a:lnTo>
                  <a:pt x="1220" y="48"/>
                </a:lnTo>
                <a:moveTo>
                  <a:pt x="1220" y="48"/>
                </a:moveTo>
                <a:lnTo>
                  <a:pt x="1220" y="0"/>
                </a:lnTo>
                <a:lnTo>
                  <a:pt x="1257" y="0"/>
                </a:lnTo>
                <a:lnTo>
                  <a:pt x="1257" y="19"/>
                </a:lnTo>
                <a:lnTo>
                  <a:pt x="1257" y="0"/>
                </a:lnTo>
                <a:lnTo>
                  <a:pt x="1295" y="0"/>
                </a:lnTo>
                <a:lnTo>
                  <a:pt x="1295" y="19"/>
                </a:lnTo>
                <a:lnTo>
                  <a:pt x="1295" y="0"/>
                </a:lnTo>
                <a:lnTo>
                  <a:pt x="1333" y="0"/>
                </a:lnTo>
                <a:lnTo>
                  <a:pt x="1333" y="19"/>
                </a:lnTo>
                <a:lnTo>
                  <a:pt x="1333" y="0"/>
                </a:lnTo>
                <a:lnTo>
                  <a:pt x="1371" y="0"/>
                </a:lnTo>
                <a:lnTo>
                  <a:pt x="1371" y="19"/>
                </a:lnTo>
                <a:lnTo>
                  <a:pt x="1371" y="0"/>
                </a:lnTo>
                <a:lnTo>
                  <a:pt x="1410" y="0"/>
                </a:lnTo>
                <a:lnTo>
                  <a:pt x="1410" y="19"/>
                </a:lnTo>
                <a:lnTo>
                  <a:pt x="1410" y="0"/>
                </a:lnTo>
                <a:lnTo>
                  <a:pt x="1448" y="0"/>
                </a:lnTo>
                <a:lnTo>
                  <a:pt x="1448" y="19"/>
                </a:lnTo>
                <a:lnTo>
                  <a:pt x="1448" y="0"/>
                </a:lnTo>
                <a:lnTo>
                  <a:pt x="1486" y="0"/>
                </a:lnTo>
                <a:lnTo>
                  <a:pt x="1486" y="19"/>
                </a:lnTo>
                <a:lnTo>
                  <a:pt x="1486" y="0"/>
                </a:lnTo>
                <a:lnTo>
                  <a:pt x="1523" y="0"/>
                </a:lnTo>
                <a:lnTo>
                  <a:pt x="1523" y="19"/>
                </a:lnTo>
                <a:lnTo>
                  <a:pt x="1523" y="0"/>
                </a:lnTo>
                <a:lnTo>
                  <a:pt x="1561" y="0"/>
                </a:lnTo>
                <a:lnTo>
                  <a:pt x="1561" y="19"/>
                </a:lnTo>
                <a:lnTo>
                  <a:pt x="1561" y="0"/>
                </a:lnTo>
                <a:lnTo>
                  <a:pt x="1599" y="0"/>
                </a:lnTo>
                <a:lnTo>
                  <a:pt x="1599" y="48"/>
                </a:lnTo>
                <a:lnTo>
                  <a:pt x="1599" y="0"/>
                </a:lnTo>
                <a:lnTo>
                  <a:pt x="1639" y="0"/>
                </a:lnTo>
                <a:lnTo>
                  <a:pt x="1639" y="19"/>
                </a:lnTo>
                <a:lnTo>
                  <a:pt x="1639" y="0"/>
                </a:lnTo>
                <a:lnTo>
                  <a:pt x="1676" y="0"/>
                </a:lnTo>
                <a:lnTo>
                  <a:pt x="1676" y="19"/>
                </a:lnTo>
                <a:lnTo>
                  <a:pt x="1676" y="0"/>
                </a:lnTo>
                <a:lnTo>
                  <a:pt x="1714" y="0"/>
                </a:lnTo>
                <a:lnTo>
                  <a:pt x="1714" y="19"/>
                </a:lnTo>
                <a:lnTo>
                  <a:pt x="1714" y="0"/>
                </a:lnTo>
                <a:lnTo>
                  <a:pt x="1752" y="0"/>
                </a:lnTo>
                <a:lnTo>
                  <a:pt x="1752" y="19"/>
                </a:lnTo>
                <a:lnTo>
                  <a:pt x="1752" y="0"/>
                </a:lnTo>
                <a:lnTo>
                  <a:pt x="1790" y="0"/>
                </a:lnTo>
                <a:lnTo>
                  <a:pt x="1790" y="19"/>
                </a:lnTo>
                <a:lnTo>
                  <a:pt x="1790" y="0"/>
                </a:lnTo>
                <a:lnTo>
                  <a:pt x="1827" y="0"/>
                </a:lnTo>
                <a:lnTo>
                  <a:pt x="1827" y="19"/>
                </a:lnTo>
                <a:lnTo>
                  <a:pt x="1827" y="0"/>
                </a:lnTo>
                <a:lnTo>
                  <a:pt x="1867" y="0"/>
                </a:lnTo>
                <a:lnTo>
                  <a:pt x="1867" y="19"/>
                </a:lnTo>
                <a:lnTo>
                  <a:pt x="1867" y="0"/>
                </a:lnTo>
                <a:lnTo>
                  <a:pt x="1905" y="0"/>
                </a:lnTo>
                <a:lnTo>
                  <a:pt x="1905" y="19"/>
                </a:lnTo>
                <a:lnTo>
                  <a:pt x="1905" y="0"/>
                </a:lnTo>
                <a:lnTo>
                  <a:pt x="1942" y="0"/>
                </a:lnTo>
                <a:lnTo>
                  <a:pt x="1942" y="19"/>
                </a:lnTo>
                <a:lnTo>
                  <a:pt x="1942" y="0"/>
                </a:lnTo>
                <a:lnTo>
                  <a:pt x="1980" y="0"/>
                </a:lnTo>
                <a:lnTo>
                  <a:pt x="1980" y="48"/>
                </a:lnTo>
                <a:lnTo>
                  <a:pt x="1980" y="0"/>
                </a:lnTo>
                <a:lnTo>
                  <a:pt x="2018" y="0"/>
                </a:lnTo>
                <a:lnTo>
                  <a:pt x="2018" y="19"/>
                </a:lnTo>
                <a:lnTo>
                  <a:pt x="2018" y="0"/>
                </a:lnTo>
                <a:lnTo>
                  <a:pt x="2056" y="0"/>
                </a:lnTo>
                <a:lnTo>
                  <a:pt x="2056" y="19"/>
                </a:lnTo>
                <a:lnTo>
                  <a:pt x="2056" y="0"/>
                </a:lnTo>
                <a:moveTo>
                  <a:pt x="78" y="1480"/>
                </a:moveTo>
                <a:lnTo>
                  <a:pt x="40" y="1480"/>
                </a:lnTo>
                <a:lnTo>
                  <a:pt x="40" y="1460"/>
                </a:lnTo>
                <a:lnTo>
                  <a:pt x="40" y="1480"/>
                </a:lnTo>
                <a:lnTo>
                  <a:pt x="0" y="1480"/>
                </a:lnTo>
                <a:lnTo>
                  <a:pt x="0" y="1460"/>
                </a:lnTo>
                <a:lnTo>
                  <a:pt x="0" y="1480"/>
                </a:lnTo>
                <a:lnTo>
                  <a:pt x="78" y="1480"/>
                </a:lnTo>
                <a:lnTo>
                  <a:pt x="78" y="1432"/>
                </a:lnTo>
                <a:lnTo>
                  <a:pt x="78" y="1480"/>
                </a:lnTo>
                <a:lnTo>
                  <a:pt x="115" y="1480"/>
                </a:lnTo>
                <a:lnTo>
                  <a:pt x="115" y="1460"/>
                </a:lnTo>
                <a:lnTo>
                  <a:pt x="115" y="1480"/>
                </a:lnTo>
                <a:lnTo>
                  <a:pt x="153" y="1480"/>
                </a:lnTo>
                <a:lnTo>
                  <a:pt x="153" y="1460"/>
                </a:lnTo>
                <a:lnTo>
                  <a:pt x="153" y="1480"/>
                </a:lnTo>
                <a:lnTo>
                  <a:pt x="191" y="1480"/>
                </a:lnTo>
                <a:lnTo>
                  <a:pt x="191" y="1460"/>
                </a:lnTo>
                <a:lnTo>
                  <a:pt x="191" y="1480"/>
                </a:lnTo>
                <a:lnTo>
                  <a:pt x="229" y="1480"/>
                </a:lnTo>
                <a:lnTo>
                  <a:pt x="229" y="1460"/>
                </a:lnTo>
                <a:lnTo>
                  <a:pt x="229" y="1480"/>
                </a:lnTo>
                <a:lnTo>
                  <a:pt x="268" y="1480"/>
                </a:lnTo>
                <a:lnTo>
                  <a:pt x="268" y="1460"/>
                </a:lnTo>
                <a:lnTo>
                  <a:pt x="268" y="1480"/>
                </a:lnTo>
                <a:lnTo>
                  <a:pt x="306" y="1480"/>
                </a:lnTo>
                <a:lnTo>
                  <a:pt x="306" y="1460"/>
                </a:lnTo>
                <a:lnTo>
                  <a:pt x="306" y="1480"/>
                </a:lnTo>
                <a:lnTo>
                  <a:pt x="344" y="1480"/>
                </a:lnTo>
                <a:lnTo>
                  <a:pt x="344" y="1460"/>
                </a:lnTo>
                <a:lnTo>
                  <a:pt x="344" y="1480"/>
                </a:lnTo>
                <a:lnTo>
                  <a:pt x="381" y="1480"/>
                </a:lnTo>
                <a:lnTo>
                  <a:pt x="381" y="1460"/>
                </a:lnTo>
                <a:lnTo>
                  <a:pt x="381" y="1480"/>
                </a:lnTo>
                <a:lnTo>
                  <a:pt x="419" y="1480"/>
                </a:lnTo>
                <a:lnTo>
                  <a:pt x="419" y="1460"/>
                </a:lnTo>
                <a:lnTo>
                  <a:pt x="419" y="1480"/>
                </a:lnTo>
                <a:lnTo>
                  <a:pt x="457" y="1480"/>
                </a:lnTo>
                <a:lnTo>
                  <a:pt x="457" y="1432"/>
                </a:lnTo>
                <a:lnTo>
                  <a:pt x="457" y="1480"/>
                </a:lnTo>
                <a:lnTo>
                  <a:pt x="497" y="1480"/>
                </a:lnTo>
                <a:lnTo>
                  <a:pt x="497" y="1460"/>
                </a:lnTo>
                <a:lnTo>
                  <a:pt x="497" y="1480"/>
                </a:lnTo>
                <a:lnTo>
                  <a:pt x="534" y="1480"/>
                </a:lnTo>
                <a:lnTo>
                  <a:pt x="534" y="1460"/>
                </a:lnTo>
                <a:lnTo>
                  <a:pt x="534" y="1480"/>
                </a:lnTo>
                <a:lnTo>
                  <a:pt x="572" y="1480"/>
                </a:lnTo>
                <a:lnTo>
                  <a:pt x="572" y="1460"/>
                </a:lnTo>
                <a:lnTo>
                  <a:pt x="572" y="1480"/>
                </a:lnTo>
                <a:lnTo>
                  <a:pt x="610" y="1480"/>
                </a:lnTo>
                <a:lnTo>
                  <a:pt x="610" y="1460"/>
                </a:lnTo>
                <a:lnTo>
                  <a:pt x="610" y="1480"/>
                </a:lnTo>
                <a:lnTo>
                  <a:pt x="648" y="1480"/>
                </a:lnTo>
                <a:lnTo>
                  <a:pt x="648" y="1460"/>
                </a:lnTo>
                <a:lnTo>
                  <a:pt x="648" y="1480"/>
                </a:lnTo>
                <a:lnTo>
                  <a:pt x="685" y="1480"/>
                </a:lnTo>
                <a:lnTo>
                  <a:pt x="685" y="1460"/>
                </a:lnTo>
                <a:lnTo>
                  <a:pt x="685" y="1480"/>
                </a:lnTo>
                <a:lnTo>
                  <a:pt x="725" y="1480"/>
                </a:lnTo>
                <a:lnTo>
                  <a:pt x="725" y="1460"/>
                </a:lnTo>
                <a:lnTo>
                  <a:pt x="725" y="1480"/>
                </a:lnTo>
                <a:lnTo>
                  <a:pt x="763" y="1480"/>
                </a:lnTo>
                <a:lnTo>
                  <a:pt x="763" y="1460"/>
                </a:lnTo>
                <a:lnTo>
                  <a:pt x="763" y="1480"/>
                </a:lnTo>
                <a:lnTo>
                  <a:pt x="800" y="1480"/>
                </a:lnTo>
                <a:lnTo>
                  <a:pt x="800" y="1460"/>
                </a:lnTo>
                <a:lnTo>
                  <a:pt x="800" y="1480"/>
                </a:lnTo>
                <a:lnTo>
                  <a:pt x="838" y="1480"/>
                </a:lnTo>
                <a:lnTo>
                  <a:pt x="838" y="1432"/>
                </a:lnTo>
                <a:lnTo>
                  <a:pt x="838" y="1480"/>
                </a:lnTo>
                <a:lnTo>
                  <a:pt x="876" y="1480"/>
                </a:lnTo>
                <a:lnTo>
                  <a:pt x="876" y="1460"/>
                </a:lnTo>
                <a:lnTo>
                  <a:pt x="876" y="1480"/>
                </a:lnTo>
                <a:lnTo>
                  <a:pt x="914" y="1480"/>
                </a:lnTo>
                <a:lnTo>
                  <a:pt x="914" y="1460"/>
                </a:lnTo>
                <a:lnTo>
                  <a:pt x="914" y="1480"/>
                </a:lnTo>
                <a:lnTo>
                  <a:pt x="953" y="1480"/>
                </a:lnTo>
                <a:lnTo>
                  <a:pt x="953" y="1460"/>
                </a:lnTo>
                <a:lnTo>
                  <a:pt x="953" y="1480"/>
                </a:lnTo>
                <a:lnTo>
                  <a:pt x="991" y="1480"/>
                </a:lnTo>
                <a:lnTo>
                  <a:pt x="991" y="1460"/>
                </a:lnTo>
                <a:lnTo>
                  <a:pt x="991" y="1480"/>
                </a:lnTo>
                <a:lnTo>
                  <a:pt x="1029" y="1480"/>
                </a:lnTo>
                <a:lnTo>
                  <a:pt x="1029" y="1460"/>
                </a:lnTo>
                <a:lnTo>
                  <a:pt x="1029" y="1480"/>
                </a:lnTo>
                <a:lnTo>
                  <a:pt x="1067" y="1480"/>
                </a:lnTo>
                <a:lnTo>
                  <a:pt x="1067" y="1460"/>
                </a:lnTo>
                <a:lnTo>
                  <a:pt x="1067" y="1480"/>
                </a:lnTo>
                <a:lnTo>
                  <a:pt x="1104" y="1480"/>
                </a:lnTo>
                <a:lnTo>
                  <a:pt x="1104" y="1460"/>
                </a:lnTo>
                <a:lnTo>
                  <a:pt x="1104" y="1480"/>
                </a:lnTo>
                <a:lnTo>
                  <a:pt x="1142" y="1480"/>
                </a:lnTo>
                <a:lnTo>
                  <a:pt x="1142" y="1460"/>
                </a:lnTo>
                <a:lnTo>
                  <a:pt x="1142" y="1480"/>
                </a:lnTo>
                <a:lnTo>
                  <a:pt x="1182" y="1480"/>
                </a:lnTo>
                <a:lnTo>
                  <a:pt x="1182" y="1460"/>
                </a:lnTo>
                <a:lnTo>
                  <a:pt x="1182" y="1480"/>
                </a:lnTo>
                <a:lnTo>
                  <a:pt x="1220" y="1480"/>
                </a:lnTo>
                <a:lnTo>
                  <a:pt x="1220" y="1432"/>
                </a:lnTo>
                <a:moveTo>
                  <a:pt x="1220" y="1432"/>
                </a:moveTo>
                <a:lnTo>
                  <a:pt x="1220" y="1480"/>
                </a:lnTo>
                <a:lnTo>
                  <a:pt x="1257" y="1480"/>
                </a:lnTo>
                <a:lnTo>
                  <a:pt x="1257" y="1460"/>
                </a:lnTo>
                <a:lnTo>
                  <a:pt x="1257" y="1480"/>
                </a:lnTo>
                <a:lnTo>
                  <a:pt x="1295" y="1480"/>
                </a:lnTo>
                <a:lnTo>
                  <a:pt x="1295" y="1460"/>
                </a:lnTo>
                <a:lnTo>
                  <a:pt x="1295" y="1480"/>
                </a:lnTo>
                <a:lnTo>
                  <a:pt x="1333" y="1480"/>
                </a:lnTo>
                <a:lnTo>
                  <a:pt x="1333" y="1460"/>
                </a:lnTo>
                <a:lnTo>
                  <a:pt x="1333" y="1480"/>
                </a:lnTo>
                <a:lnTo>
                  <a:pt x="1371" y="1480"/>
                </a:lnTo>
                <a:lnTo>
                  <a:pt x="1371" y="1460"/>
                </a:lnTo>
                <a:lnTo>
                  <a:pt x="1371" y="1480"/>
                </a:lnTo>
                <a:lnTo>
                  <a:pt x="1410" y="1480"/>
                </a:lnTo>
                <a:lnTo>
                  <a:pt x="1410" y="1460"/>
                </a:lnTo>
                <a:lnTo>
                  <a:pt x="1410" y="1480"/>
                </a:lnTo>
                <a:lnTo>
                  <a:pt x="1448" y="1480"/>
                </a:lnTo>
                <a:lnTo>
                  <a:pt x="1448" y="1460"/>
                </a:lnTo>
                <a:lnTo>
                  <a:pt x="1448" y="1480"/>
                </a:lnTo>
                <a:lnTo>
                  <a:pt x="1486" y="1480"/>
                </a:lnTo>
                <a:lnTo>
                  <a:pt x="1486" y="1460"/>
                </a:lnTo>
                <a:lnTo>
                  <a:pt x="1486" y="1480"/>
                </a:lnTo>
                <a:lnTo>
                  <a:pt x="1523" y="1480"/>
                </a:lnTo>
                <a:lnTo>
                  <a:pt x="1523" y="1460"/>
                </a:lnTo>
                <a:lnTo>
                  <a:pt x="1523" y="1480"/>
                </a:lnTo>
                <a:lnTo>
                  <a:pt x="1561" y="1480"/>
                </a:lnTo>
                <a:lnTo>
                  <a:pt x="1561" y="1460"/>
                </a:lnTo>
                <a:lnTo>
                  <a:pt x="1561" y="1480"/>
                </a:lnTo>
                <a:lnTo>
                  <a:pt x="1599" y="1480"/>
                </a:lnTo>
                <a:lnTo>
                  <a:pt x="1599" y="1432"/>
                </a:lnTo>
                <a:lnTo>
                  <a:pt x="1599" y="1480"/>
                </a:lnTo>
                <a:lnTo>
                  <a:pt x="1639" y="1480"/>
                </a:lnTo>
                <a:lnTo>
                  <a:pt x="1639" y="1460"/>
                </a:lnTo>
                <a:lnTo>
                  <a:pt x="1639" y="1480"/>
                </a:lnTo>
                <a:lnTo>
                  <a:pt x="1676" y="1480"/>
                </a:lnTo>
                <a:lnTo>
                  <a:pt x="1676" y="1460"/>
                </a:lnTo>
                <a:lnTo>
                  <a:pt x="1676" y="1480"/>
                </a:lnTo>
                <a:lnTo>
                  <a:pt x="1714" y="1480"/>
                </a:lnTo>
                <a:lnTo>
                  <a:pt x="1714" y="1460"/>
                </a:lnTo>
                <a:lnTo>
                  <a:pt x="1714" y="1480"/>
                </a:lnTo>
                <a:lnTo>
                  <a:pt x="1752" y="1480"/>
                </a:lnTo>
                <a:lnTo>
                  <a:pt x="1752" y="1460"/>
                </a:lnTo>
                <a:lnTo>
                  <a:pt x="1752" y="1480"/>
                </a:lnTo>
                <a:lnTo>
                  <a:pt x="1790" y="1480"/>
                </a:lnTo>
                <a:lnTo>
                  <a:pt x="1790" y="1460"/>
                </a:lnTo>
                <a:lnTo>
                  <a:pt x="1790" y="1480"/>
                </a:lnTo>
                <a:lnTo>
                  <a:pt x="1827" y="1480"/>
                </a:lnTo>
                <a:lnTo>
                  <a:pt x="1827" y="1460"/>
                </a:lnTo>
                <a:lnTo>
                  <a:pt x="1827" y="1480"/>
                </a:lnTo>
                <a:lnTo>
                  <a:pt x="1867" y="1480"/>
                </a:lnTo>
                <a:lnTo>
                  <a:pt x="1867" y="1460"/>
                </a:lnTo>
                <a:lnTo>
                  <a:pt x="1867" y="1480"/>
                </a:lnTo>
                <a:lnTo>
                  <a:pt x="1905" y="1480"/>
                </a:lnTo>
                <a:lnTo>
                  <a:pt x="1905" y="1460"/>
                </a:lnTo>
                <a:lnTo>
                  <a:pt x="1905" y="1480"/>
                </a:lnTo>
                <a:lnTo>
                  <a:pt x="1942" y="1480"/>
                </a:lnTo>
                <a:lnTo>
                  <a:pt x="1942" y="1460"/>
                </a:lnTo>
                <a:lnTo>
                  <a:pt x="1942" y="1480"/>
                </a:lnTo>
                <a:lnTo>
                  <a:pt x="1980" y="1480"/>
                </a:lnTo>
                <a:lnTo>
                  <a:pt x="1980" y="1432"/>
                </a:lnTo>
                <a:lnTo>
                  <a:pt x="1980" y="1480"/>
                </a:lnTo>
                <a:lnTo>
                  <a:pt x="2018" y="1480"/>
                </a:lnTo>
                <a:lnTo>
                  <a:pt x="2018" y="1460"/>
                </a:lnTo>
                <a:lnTo>
                  <a:pt x="2018" y="1480"/>
                </a:lnTo>
                <a:lnTo>
                  <a:pt x="2056" y="1480"/>
                </a:lnTo>
                <a:lnTo>
                  <a:pt x="2056" y="1460"/>
                </a:lnTo>
                <a:lnTo>
                  <a:pt x="2056" y="1480"/>
                </a:lnTo>
                <a:moveTo>
                  <a:pt x="78" y="1480"/>
                </a:moveTo>
                <a:lnTo>
                  <a:pt x="40" y="1480"/>
                </a:lnTo>
                <a:lnTo>
                  <a:pt x="40" y="1460"/>
                </a:lnTo>
                <a:lnTo>
                  <a:pt x="40" y="1480"/>
                </a:lnTo>
                <a:lnTo>
                  <a:pt x="0" y="1480"/>
                </a:lnTo>
                <a:lnTo>
                  <a:pt x="0" y="1460"/>
                </a:lnTo>
                <a:lnTo>
                  <a:pt x="0" y="1480"/>
                </a:lnTo>
                <a:lnTo>
                  <a:pt x="78" y="1480"/>
                </a:lnTo>
                <a:lnTo>
                  <a:pt x="78" y="1432"/>
                </a:lnTo>
                <a:lnTo>
                  <a:pt x="78" y="1480"/>
                </a:lnTo>
                <a:lnTo>
                  <a:pt x="115" y="1480"/>
                </a:lnTo>
                <a:lnTo>
                  <a:pt x="115" y="1460"/>
                </a:lnTo>
                <a:lnTo>
                  <a:pt x="115" y="1480"/>
                </a:lnTo>
                <a:lnTo>
                  <a:pt x="153" y="1480"/>
                </a:lnTo>
                <a:lnTo>
                  <a:pt x="153" y="1460"/>
                </a:lnTo>
                <a:lnTo>
                  <a:pt x="153" y="1480"/>
                </a:lnTo>
                <a:lnTo>
                  <a:pt x="191" y="1480"/>
                </a:lnTo>
                <a:lnTo>
                  <a:pt x="191" y="1460"/>
                </a:lnTo>
                <a:lnTo>
                  <a:pt x="191" y="1480"/>
                </a:lnTo>
                <a:lnTo>
                  <a:pt x="229" y="1480"/>
                </a:lnTo>
                <a:lnTo>
                  <a:pt x="229" y="1460"/>
                </a:lnTo>
                <a:lnTo>
                  <a:pt x="229" y="1480"/>
                </a:lnTo>
                <a:lnTo>
                  <a:pt x="268" y="1480"/>
                </a:lnTo>
                <a:lnTo>
                  <a:pt x="268" y="1460"/>
                </a:lnTo>
                <a:lnTo>
                  <a:pt x="268" y="1480"/>
                </a:lnTo>
                <a:lnTo>
                  <a:pt x="306" y="1480"/>
                </a:lnTo>
                <a:lnTo>
                  <a:pt x="306" y="1460"/>
                </a:lnTo>
                <a:lnTo>
                  <a:pt x="306" y="1480"/>
                </a:lnTo>
                <a:lnTo>
                  <a:pt x="344" y="1480"/>
                </a:lnTo>
                <a:lnTo>
                  <a:pt x="344" y="1460"/>
                </a:lnTo>
                <a:lnTo>
                  <a:pt x="344" y="1480"/>
                </a:lnTo>
                <a:lnTo>
                  <a:pt x="381" y="1480"/>
                </a:lnTo>
                <a:lnTo>
                  <a:pt x="381" y="1460"/>
                </a:lnTo>
                <a:lnTo>
                  <a:pt x="381" y="1480"/>
                </a:lnTo>
                <a:lnTo>
                  <a:pt x="419" y="1480"/>
                </a:lnTo>
                <a:lnTo>
                  <a:pt x="419" y="1460"/>
                </a:lnTo>
                <a:lnTo>
                  <a:pt x="419" y="1480"/>
                </a:lnTo>
                <a:lnTo>
                  <a:pt x="457" y="1480"/>
                </a:lnTo>
                <a:lnTo>
                  <a:pt x="457" y="1432"/>
                </a:lnTo>
                <a:lnTo>
                  <a:pt x="457" y="1480"/>
                </a:lnTo>
                <a:lnTo>
                  <a:pt x="497" y="1480"/>
                </a:lnTo>
                <a:lnTo>
                  <a:pt x="497" y="1460"/>
                </a:lnTo>
                <a:lnTo>
                  <a:pt x="497" y="1480"/>
                </a:lnTo>
                <a:lnTo>
                  <a:pt x="534" y="1480"/>
                </a:lnTo>
                <a:lnTo>
                  <a:pt x="534" y="1460"/>
                </a:lnTo>
                <a:lnTo>
                  <a:pt x="534" y="1480"/>
                </a:lnTo>
                <a:lnTo>
                  <a:pt x="572" y="1480"/>
                </a:lnTo>
                <a:lnTo>
                  <a:pt x="572" y="1460"/>
                </a:lnTo>
                <a:lnTo>
                  <a:pt x="572" y="1480"/>
                </a:lnTo>
                <a:lnTo>
                  <a:pt x="610" y="1480"/>
                </a:lnTo>
                <a:lnTo>
                  <a:pt x="610" y="1460"/>
                </a:lnTo>
                <a:lnTo>
                  <a:pt x="610" y="1480"/>
                </a:lnTo>
                <a:lnTo>
                  <a:pt x="648" y="1480"/>
                </a:lnTo>
                <a:lnTo>
                  <a:pt x="648" y="1460"/>
                </a:lnTo>
                <a:lnTo>
                  <a:pt x="648" y="1480"/>
                </a:lnTo>
                <a:lnTo>
                  <a:pt x="685" y="1480"/>
                </a:lnTo>
                <a:lnTo>
                  <a:pt x="685" y="1460"/>
                </a:lnTo>
                <a:lnTo>
                  <a:pt x="685" y="1480"/>
                </a:lnTo>
                <a:lnTo>
                  <a:pt x="725" y="1480"/>
                </a:lnTo>
                <a:lnTo>
                  <a:pt x="725" y="1460"/>
                </a:lnTo>
                <a:lnTo>
                  <a:pt x="725" y="1480"/>
                </a:lnTo>
                <a:lnTo>
                  <a:pt x="763" y="1480"/>
                </a:lnTo>
                <a:lnTo>
                  <a:pt x="763" y="1460"/>
                </a:lnTo>
                <a:lnTo>
                  <a:pt x="763" y="1480"/>
                </a:lnTo>
                <a:lnTo>
                  <a:pt x="800" y="1480"/>
                </a:lnTo>
                <a:lnTo>
                  <a:pt x="800" y="1460"/>
                </a:lnTo>
                <a:lnTo>
                  <a:pt x="800" y="1480"/>
                </a:lnTo>
                <a:lnTo>
                  <a:pt x="838" y="1480"/>
                </a:lnTo>
                <a:lnTo>
                  <a:pt x="838" y="1432"/>
                </a:lnTo>
                <a:lnTo>
                  <a:pt x="838" y="1480"/>
                </a:lnTo>
                <a:lnTo>
                  <a:pt x="876" y="1480"/>
                </a:lnTo>
                <a:lnTo>
                  <a:pt x="876" y="1460"/>
                </a:lnTo>
                <a:lnTo>
                  <a:pt x="876" y="1480"/>
                </a:lnTo>
                <a:lnTo>
                  <a:pt x="914" y="1480"/>
                </a:lnTo>
                <a:lnTo>
                  <a:pt x="914" y="1460"/>
                </a:lnTo>
                <a:lnTo>
                  <a:pt x="914" y="1480"/>
                </a:lnTo>
                <a:lnTo>
                  <a:pt x="953" y="1480"/>
                </a:lnTo>
                <a:lnTo>
                  <a:pt x="953" y="1460"/>
                </a:lnTo>
                <a:lnTo>
                  <a:pt x="953" y="1480"/>
                </a:lnTo>
                <a:lnTo>
                  <a:pt x="991" y="1480"/>
                </a:lnTo>
                <a:lnTo>
                  <a:pt x="991" y="1460"/>
                </a:lnTo>
                <a:lnTo>
                  <a:pt x="991" y="1480"/>
                </a:lnTo>
                <a:lnTo>
                  <a:pt x="1029" y="1480"/>
                </a:lnTo>
                <a:lnTo>
                  <a:pt x="1029" y="1460"/>
                </a:lnTo>
                <a:lnTo>
                  <a:pt x="1029" y="1480"/>
                </a:lnTo>
                <a:lnTo>
                  <a:pt x="1067" y="1480"/>
                </a:lnTo>
                <a:lnTo>
                  <a:pt x="1067" y="1460"/>
                </a:lnTo>
                <a:lnTo>
                  <a:pt x="1067" y="1480"/>
                </a:lnTo>
                <a:lnTo>
                  <a:pt x="1104" y="1480"/>
                </a:lnTo>
                <a:lnTo>
                  <a:pt x="1104" y="1460"/>
                </a:lnTo>
                <a:lnTo>
                  <a:pt x="1104" y="1480"/>
                </a:lnTo>
                <a:lnTo>
                  <a:pt x="1142" y="1480"/>
                </a:lnTo>
                <a:lnTo>
                  <a:pt x="1142" y="1460"/>
                </a:lnTo>
                <a:lnTo>
                  <a:pt x="1142" y="1480"/>
                </a:lnTo>
                <a:lnTo>
                  <a:pt x="1182" y="1480"/>
                </a:lnTo>
                <a:lnTo>
                  <a:pt x="1182" y="1460"/>
                </a:lnTo>
                <a:lnTo>
                  <a:pt x="1182" y="1480"/>
                </a:lnTo>
                <a:lnTo>
                  <a:pt x="1220" y="1480"/>
                </a:lnTo>
                <a:lnTo>
                  <a:pt x="1220" y="1432"/>
                </a:lnTo>
                <a:moveTo>
                  <a:pt x="1220" y="1432"/>
                </a:moveTo>
                <a:lnTo>
                  <a:pt x="1220" y="1480"/>
                </a:lnTo>
                <a:lnTo>
                  <a:pt x="1257" y="1480"/>
                </a:lnTo>
                <a:lnTo>
                  <a:pt x="1257" y="1460"/>
                </a:lnTo>
                <a:lnTo>
                  <a:pt x="1257" y="1480"/>
                </a:lnTo>
                <a:lnTo>
                  <a:pt x="1295" y="1480"/>
                </a:lnTo>
                <a:lnTo>
                  <a:pt x="1295" y="1460"/>
                </a:lnTo>
                <a:lnTo>
                  <a:pt x="1295" y="1480"/>
                </a:lnTo>
                <a:lnTo>
                  <a:pt x="1333" y="1480"/>
                </a:lnTo>
                <a:lnTo>
                  <a:pt x="1333" y="1460"/>
                </a:lnTo>
                <a:lnTo>
                  <a:pt x="1333" y="1480"/>
                </a:lnTo>
                <a:lnTo>
                  <a:pt x="1371" y="1480"/>
                </a:lnTo>
                <a:lnTo>
                  <a:pt x="1371" y="1460"/>
                </a:lnTo>
                <a:lnTo>
                  <a:pt x="1371" y="1480"/>
                </a:lnTo>
                <a:lnTo>
                  <a:pt x="1410" y="1480"/>
                </a:lnTo>
                <a:lnTo>
                  <a:pt x="1410" y="1460"/>
                </a:lnTo>
                <a:lnTo>
                  <a:pt x="1410" y="1480"/>
                </a:lnTo>
                <a:lnTo>
                  <a:pt x="1448" y="1480"/>
                </a:lnTo>
                <a:lnTo>
                  <a:pt x="1448" y="1460"/>
                </a:lnTo>
                <a:lnTo>
                  <a:pt x="1448" y="1480"/>
                </a:lnTo>
                <a:lnTo>
                  <a:pt x="1486" y="1480"/>
                </a:lnTo>
                <a:lnTo>
                  <a:pt x="1486" y="1460"/>
                </a:lnTo>
                <a:lnTo>
                  <a:pt x="1486" y="1480"/>
                </a:lnTo>
                <a:lnTo>
                  <a:pt x="1523" y="1480"/>
                </a:lnTo>
                <a:lnTo>
                  <a:pt x="1523" y="1460"/>
                </a:lnTo>
                <a:lnTo>
                  <a:pt x="1523" y="1480"/>
                </a:lnTo>
                <a:lnTo>
                  <a:pt x="1561" y="1480"/>
                </a:lnTo>
                <a:lnTo>
                  <a:pt x="1561" y="1460"/>
                </a:lnTo>
                <a:lnTo>
                  <a:pt x="1561" y="1480"/>
                </a:lnTo>
                <a:lnTo>
                  <a:pt x="1599" y="1480"/>
                </a:lnTo>
                <a:lnTo>
                  <a:pt x="1599" y="1432"/>
                </a:lnTo>
                <a:lnTo>
                  <a:pt x="1599" y="1480"/>
                </a:lnTo>
                <a:lnTo>
                  <a:pt x="1639" y="1480"/>
                </a:lnTo>
                <a:lnTo>
                  <a:pt x="1639" y="1460"/>
                </a:lnTo>
                <a:lnTo>
                  <a:pt x="1639" y="1480"/>
                </a:lnTo>
                <a:lnTo>
                  <a:pt x="1676" y="1480"/>
                </a:lnTo>
                <a:lnTo>
                  <a:pt x="1676" y="1460"/>
                </a:lnTo>
                <a:lnTo>
                  <a:pt x="1676" y="1480"/>
                </a:lnTo>
                <a:lnTo>
                  <a:pt x="1714" y="1480"/>
                </a:lnTo>
                <a:lnTo>
                  <a:pt x="1714" y="1460"/>
                </a:lnTo>
                <a:lnTo>
                  <a:pt x="1714" y="1480"/>
                </a:lnTo>
                <a:lnTo>
                  <a:pt x="1752" y="1480"/>
                </a:lnTo>
                <a:lnTo>
                  <a:pt x="1752" y="1460"/>
                </a:lnTo>
                <a:lnTo>
                  <a:pt x="1752" y="1480"/>
                </a:lnTo>
                <a:lnTo>
                  <a:pt x="1790" y="1480"/>
                </a:lnTo>
                <a:lnTo>
                  <a:pt x="1790" y="1460"/>
                </a:lnTo>
                <a:lnTo>
                  <a:pt x="1790" y="1480"/>
                </a:lnTo>
                <a:lnTo>
                  <a:pt x="1827" y="1480"/>
                </a:lnTo>
                <a:lnTo>
                  <a:pt x="1827" y="1460"/>
                </a:lnTo>
                <a:lnTo>
                  <a:pt x="1827" y="1480"/>
                </a:lnTo>
                <a:lnTo>
                  <a:pt x="1867" y="1480"/>
                </a:lnTo>
                <a:lnTo>
                  <a:pt x="1867" y="1460"/>
                </a:lnTo>
                <a:lnTo>
                  <a:pt x="1867" y="1480"/>
                </a:lnTo>
                <a:lnTo>
                  <a:pt x="1905" y="1480"/>
                </a:lnTo>
                <a:lnTo>
                  <a:pt x="1905" y="1460"/>
                </a:lnTo>
                <a:lnTo>
                  <a:pt x="1905" y="1480"/>
                </a:lnTo>
                <a:lnTo>
                  <a:pt x="1942" y="1480"/>
                </a:lnTo>
                <a:lnTo>
                  <a:pt x="1942" y="1460"/>
                </a:lnTo>
                <a:lnTo>
                  <a:pt x="1942" y="1480"/>
                </a:lnTo>
                <a:lnTo>
                  <a:pt x="1980" y="1480"/>
                </a:lnTo>
                <a:lnTo>
                  <a:pt x="1980" y="1432"/>
                </a:lnTo>
                <a:lnTo>
                  <a:pt x="1980" y="1480"/>
                </a:lnTo>
                <a:lnTo>
                  <a:pt x="2018" y="1480"/>
                </a:lnTo>
                <a:lnTo>
                  <a:pt x="2018" y="1460"/>
                </a:lnTo>
                <a:lnTo>
                  <a:pt x="2018" y="1480"/>
                </a:lnTo>
                <a:lnTo>
                  <a:pt x="2056" y="1480"/>
                </a:lnTo>
                <a:lnTo>
                  <a:pt x="2056" y="1460"/>
                </a:lnTo>
                <a:lnTo>
                  <a:pt x="2056" y="1480"/>
                </a:lnTo>
                <a:moveTo>
                  <a:pt x="0" y="1480"/>
                </a:moveTo>
                <a:lnTo>
                  <a:pt x="0" y="0"/>
                </a:lnTo>
                <a:moveTo>
                  <a:pt x="2056" y="1480"/>
                </a:moveTo>
                <a:lnTo>
                  <a:pt x="2056" y="0"/>
                </a:lnTo>
                <a:moveTo>
                  <a:pt x="0" y="0"/>
                </a:moveTo>
                <a:lnTo>
                  <a:pt x="2056" y="0"/>
                </a:lnTo>
                <a:moveTo>
                  <a:pt x="0" y="1480"/>
                </a:moveTo>
                <a:lnTo>
                  <a:pt x="2056" y="1480"/>
                </a:lnTo>
              </a:path>
            </a:pathLst>
          </a:custGeom>
          <a:noFill/>
          <a:ln w="12700" cap="flat">
            <a:solidFill>
              <a:srgbClr val="000000"/>
            </a:solidFill>
            <a:prstDash val="solid"/>
            <a:miter lim="800000"/>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50" name="Freeform 237"/>
          <p:cNvSpPr>
            <a:spLocks/>
          </p:cNvSpPr>
          <p:nvPr/>
        </p:nvSpPr>
        <p:spPr bwMode="auto">
          <a:xfrm>
            <a:off x="2305050" y="4452938"/>
            <a:ext cx="58738" cy="339725"/>
          </a:xfrm>
          <a:custGeom>
            <a:avLst/>
            <a:gdLst>
              <a:gd name="T0" fmla="*/ 37 w 37"/>
              <a:gd name="T1" fmla="*/ 0 h 214"/>
              <a:gd name="T2" fmla="*/ 37 w 37"/>
              <a:gd name="T3" fmla="*/ 197 h 214"/>
              <a:gd name="T4" fmla="*/ 0 w 37"/>
              <a:gd name="T5" fmla="*/ 214 h 214"/>
              <a:gd name="T6" fmla="*/ 0 w 37"/>
              <a:gd name="T7" fmla="*/ 17 h 214"/>
              <a:gd name="T8" fmla="*/ 37 w 37"/>
              <a:gd name="T9" fmla="*/ 0 h 214"/>
              <a:gd name="T10" fmla="*/ 0 60000 65536"/>
              <a:gd name="T11" fmla="*/ 0 60000 65536"/>
              <a:gd name="T12" fmla="*/ 0 60000 65536"/>
              <a:gd name="T13" fmla="*/ 0 60000 65536"/>
              <a:gd name="T14" fmla="*/ 0 60000 65536"/>
              <a:gd name="T15" fmla="*/ 0 w 37"/>
              <a:gd name="T16" fmla="*/ 0 h 214"/>
              <a:gd name="T17" fmla="*/ 37 w 37"/>
              <a:gd name="T18" fmla="*/ 214 h 214"/>
            </a:gdLst>
            <a:ahLst/>
            <a:cxnLst>
              <a:cxn ang="T10">
                <a:pos x="T0" y="T1"/>
              </a:cxn>
              <a:cxn ang="T11">
                <a:pos x="T2" y="T3"/>
              </a:cxn>
              <a:cxn ang="T12">
                <a:pos x="T4" y="T5"/>
              </a:cxn>
              <a:cxn ang="T13">
                <a:pos x="T6" y="T7"/>
              </a:cxn>
              <a:cxn ang="T14">
                <a:pos x="T8" y="T9"/>
              </a:cxn>
            </a:cxnLst>
            <a:rect l="T15" t="T16" r="T17" b="T18"/>
            <a:pathLst>
              <a:path w="37" h="214">
                <a:moveTo>
                  <a:pt x="37" y="0"/>
                </a:moveTo>
                <a:lnTo>
                  <a:pt x="37" y="197"/>
                </a:lnTo>
                <a:lnTo>
                  <a:pt x="0" y="214"/>
                </a:lnTo>
                <a:lnTo>
                  <a:pt x="0" y="17"/>
                </a:lnTo>
                <a:lnTo>
                  <a:pt x="37"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51" name="Freeform 238"/>
          <p:cNvSpPr>
            <a:spLocks/>
          </p:cNvSpPr>
          <p:nvPr/>
        </p:nvSpPr>
        <p:spPr bwMode="auto">
          <a:xfrm>
            <a:off x="2363788" y="4414838"/>
            <a:ext cx="60325" cy="350837"/>
          </a:xfrm>
          <a:custGeom>
            <a:avLst/>
            <a:gdLst>
              <a:gd name="T0" fmla="*/ 38 w 38"/>
              <a:gd name="T1" fmla="*/ 0 h 221"/>
              <a:gd name="T2" fmla="*/ 38 w 38"/>
              <a:gd name="T3" fmla="*/ 197 h 221"/>
              <a:gd name="T4" fmla="*/ 0 w 38"/>
              <a:gd name="T5" fmla="*/ 221 h 221"/>
              <a:gd name="T6" fmla="*/ 0 w 38"/>
              <a:gd name="T7" fmla="*/ 24 h 221"/>
              <a:gd name="T8" fmla="*/ 38 w 38"/>
              <a:gd name="T9" fmla="*/ 0 h 221"/>
              <a:gd name="T10" fmla="*/ 0 60000 65536"/>
              <a:gd name="T11" fmla="*/ 0 60000 65536"/>
              <a:gd name="T12" fmla="*/ 0 60000 65536"/>
              <a:gd name="T13" fmla="*/ 0 60000 65536"/>
              <a:gd name="T14" fmla="*/ 0 60000 65536"/>
              <a:gd name="T15" fmla="*/ 0 w 38"/>
              <a:gd name="T16" fmla="*/ 0 h 221"/>
              <a:gd name="T17" fmla="*/ 38 w 38"/>
              <a:gd name="T18" fmla="*/ 221 h 221"/>
            </a:gdLst>
            <a:ahLst/>
            <a:cxnLst>
              <a:cxn ang="T10">
                <a:pos x="T0" y="T1"/>
              </a:cxn>
              <a:cxn ang="T11">
                <a:pos x="T2" y="T3"/>
              </a:cxn>
              <a:cxn ang="T12">
                <a:pos x="T4" y="T5"/>
              </a:cxn>
              <a:cxn ang="T13">
                <a:pos x="T6" y="T7"/>
              </a:cxn>
              <a:cxn ang="T14">
                <a:pos x="T8" y="T9"/>
              </a:cxn>
            </a:cxnLst>
            <a:rect l="T15" t="T16" r="T17" b="T18"/>
            <a:pathLst>
              <a:path w="38" h="221">
                <a:moveTo>
                  <a:pt x="38" y="0"/>
                </a:moveTo>
                <a:lnTo>
                  <a:pt x="38" y="197"/>
                </a:lnTo>
                <a:lnTo>
                  <a:pt x="0" y="221"/>
                </a:lnTo>
                <a:lnTo>
                  <a:pt x="0" y="24"/>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52" name="Freeform 239"/>
          <p:cNvSpPr>
            <a:spLocks/>
          </p:cNvSpPr>
          <p:nvPr/>
        </p:nvSpPr>
        <p:spPr bwMode="auto">
          <a:xfrm>
            <a:off x="2424113" y="4414838"/>
            <a:ext cx="60325" cy="315912"/>
          </a:xfrm>
          <a:custGeom>
            <a:avLst/>
            <a:gdLst>
              <a:gd name="T0" fmla="*/ 38 w 38"/>
              <a:gd name="T1" fmla="*/ 1 h 199"/>
              <a:gd name="T2" fmla="*/ 38 w 38"/>
              <a:gd name="T3" fmla="*/ 199 h 199"/>
              <a:gd name="T4" fmla="*/ 0 w 38"/>
              <a:gd name="T5" fmla="*/ 197 h 199"/>
              <a:gd name="T6" fmla="*/ 0 w 38"/>
              <a:gd name="T7" fmla="*/ 0 h 199"/>
              <a:gd name="T8" fmla="*/ 38 w 38"/>
              <a:gd name="T9" fmla="*/ 1 h 199"/>
              <a:gd name="T10" fmla="*/ 0 60000 65536"/>
              <a:gd name="T11" fmla="*/ 0 60000 65536"/>
              <a:gd name="T12" fmla="*/ 0 60000 65536"/>
              <a:gd name="T13" fmla="*/ 0 60000 65536"/>
              <a:gd name="T14" fmla="*/ 0 60000 65536"/>
              <a:gd name="T15" fmla="*/ 0 w 38"/>
              <a:gd name="T16" fmla="*/ 0 h 199"/>
              <a:gd name="T17" fmla="*/ 38 w 38"/>
              <a:gd name="T18" fmla="*/ 199 h 199"/>
            </a:gdLst>
            <a:ahLst/>
            <a:cxnLst>
              <a:cxn ang="T10">
                <a:pos x="T0" y="T1"/>
              </a:cxn>
              <a:cxn ang="T11">
                <a:pos x="T2" y="T3"/>
              </a:cxn>
              <a:cxn ang="T12">
                <a:pos x="T4" y="T5"/>
              </a:cxn>
              <a:cxn ang="T13">
                <a:pos x="T6" y="T7"/>
              </a:cxn>
              <a:cxn ang="T14">
                <a:pos x="T8" y="T9"/>
              </a:cxn>
            </a:cxnLst>
            <a:rect l="T15" t="T16" r="T17" b="T18"/>
            <a:pathLst>
              <a:path w="38" h="199">
                <a:moveTo>
                  <a:pt x="38" y="1"/>
                </a:moveTo>
                <a:lnTo>
                  <a:pt x="38" y="199"/>
                </a:lnTo>
                <a:lnTo>
                  <a:pt x="0" y="197"/>
                </a:lnTo>
                <a:lnTo>
                  <a:pt x="0" y="0"/>
                </a:lnTo>
                <a:lnTo>
                  <a:pt x="38" y="1"/>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53" name="Freeform 240"/>
          <p:cNvSpPr>
            <a:spLocks/>
          </p:cNvSpPr>
          <p:nvPr/>
        </p:nvSpPr>
        <p:spPr bwMode="auto">
          <a:xfrm>
            <a:off x="2484438" y="4416425"/>
            <a:ext cx="60325" cy="366713"/>
          </a:xfrm>
          <a:custGeom>
            <a:avLst/>
            <a:gdLst>
              <a:gd name="T0" fmla="*/ 38 w 38"/>
              <a:gd name="T1" fmla="*/ 33 h 231"/>
              <a:gd name="T2" fmla="*/ 38 w 38"/>
              <a:gd name="T3" fmla="*/ 231 h 231"/>
              <a:gd name="T4" fmla="*/ 0 w 38"/>
              <a:gd name="T5" fmla="*/ 198 h 231"/>
              <a:gd name="T6" fmla="*/ 0 w 38"/>
              <a:gd name="T7" fmla="*/ 0 h 231"/>
              <a:gd name="T8" fmla="*/ 38 w 38"/>
              <a:gd name="T9" fmla="*/ 33 h 231"/>
              <a:gd name="T10" fmla="*/ 0 60000 65536"/>
              <a:gd name="T11" fmla="*/ 0 60000 65536"/>
              <a:gd name="T12" fmla="*/ 0 60000 65536"/>
              <a:gd name="T13" fmla="*/ 0 60000 65536"/>
              <a:gd name="T14" fmla="*/ 0 60000 65536"/>
              <a:gd name="T15" fmla="*/ 0 w 38"/>
              <a:gd name="T16" fmla="*/ 0 h 231"/>
              <a:gd name="T17" fmla="*/ 38 w 38"/>
              <a:gd name="T18" fmla="*/ 231 h 231"/>
            </a:gdLst>
            <a:ahLst/>
            <a:cxnLst>
              <a:cxn ang="T10">
                <a:pos x="T0" y="T1"/>
              </a:cxn>
              <a:cxn ang="T11">
                <a:pos x="T2" y="T3"/>
              </a:cxn>
              <a:cxn ang="T12">
                <a:pos x="T4" y="T5"/>
              </a:cxn>
              <a:cxn ang="T13">
                <a:pos x="T6" y="T7"/>
              </a:cxn>
              <a:cxn ang="T14">
                <a:pos x="T8" y="T9"/>
              </a:cxn>
            </a:cxnLst>
            <a:rect l="T15" t="T16" r="T17" b="T18"/>
            <a:pathLst>
              <a:path w="38" h="231">
                <a:moveTo>
                  <a:pt x="38" y="33"/>
                </a:moveTo>
                <a:lnTo>
                  <a:pt x="38" y="231"/>
                </a:lnTo>
                <a:lnTo>
                  <a:pt x="0" y="198"/>
                </a:lnTo>
                <a:lnTo>
                  <a:pt x="0" y="0"/>
                </a:lnTo>
                <a:lnTo>
                  <a:pt x="38" y="33"/>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54" name="Freeform 241"/>
          <p:cNvSpPr>
            <a:spLocks/>
          </p:cNvSpPr>
          <p:nvPr/>
        </p:nvSpPr>
        <p:spPr bwMode="auto">
          <a:xfrm>
            <a:off x="2544763" y="4468813"/>
            <a:ext cx="60325" cy="376237"/>
          </a:xfrm>
          <a:custGeom>
            <a:avLst/>
            <a:gdLst>
              <a:gd name="T0" fmla="*/ 38 w 38"/>
              <a:gd name="T1" fmla="*/ 40 h 237"/>
              <a:gd name="T2" fmla="*/ 38 w 38"/>
              <a:gd name="T3" fmla="*/ 237 h 237"/>
              <a:gd name="T4" fmla="*/ 0 w 38"/>
              <a:gd name="T5" fmla="*/ 198 h 237"/>
              <a:gd name="T6" fmla="*/ 0 w 38"/>
              <a:gd name="T7" fmla="*/ 0 h 237"/>
              <a:gd name="T8" fmla="*/ 38 w 38"/>
              <a:gd name="T9" fmla="*/ 40 h 237"/>
              <a:gd name="T10" fmla="*/ 0 60000 65536"/>
              <a:gd name="T11" fmla="*/ 0 60000 65536"/>
              <a:gd name="T12" fmla="*/ 0 60000 65536"/>
              <a:gd name="T13" fmla="*/ 0 60000 65536"/>
              <a:gd name="T14" fmla="*/ 0 60000 65536"/>
              <a:gd name="T15" fmla="*/ 0 w 38"/>
              <a:gd name="T16" fmla="*/ 0 h 237"/>
              <a:gd name="T17" fmla="*/ 38 w 38"/>
              <a:gd name="T18" fmla="*/ 237 h 237"/>
            </a:gdLst>
            <a:ahLst/>
            <a:cxnLst>
              <a:cxn ang="T10">
                <a:pos x="T0" y="T1"/>
              </a:cxn>
              <a:cxn ang="T11">
                <a:pos x="T2" y="T3"/>
              </a:cxn>
              <a:cxn ang="T12">
                <a:pos x="T4" y="T5"/>
              </a:cxn>
              <a:cxn ang="T13">
                <a:pos x="T6" y="T7"/>
              </a:cxn>
              <a:cxn ang="T14">
                <a:pos x="T8" y="T9"/>
              </a:cxn>
            </a:cxnLst>
            <a:rect l="T15" t="T16" r="T17" b="T18"/>
            <a:pathLst>
              <a:path w="38" h="237">
                <a:moveTo>
                  <a:pt x="38" y="40"/>
                </a:moveTo>
                <a:lnTo>
                  <a:pt x="38" y="237"/>
                </a:lnTo>
                <a:lnTo>
                  <a:pt x="0" y="198"/>
                </a:lnTo>
                <a:lnTo>
                  <a:pt x="0" y="0"/>
                </a:lnTo>
                <a:lnTo>
                  <a:pt x="38" y="4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55" name="Freeform 242"/>
          <p:cNvSpPr>
            <a:spLocks/>
          </p:cNvSpPr>
          <p:nvPr/>
        </p:nvSpPr>
        <p:spPr bwMode="auto">
          <a:xfrm>
            <a:off x="2605088" y="4532313"/>
            <a:ext cx="61912" cy="377825"/>
          </a:xfrm>
          <a:custGeom>
            <a:avLst/>
            <a:gdLst>
              <a:gd name="T0" fmla="*/ 39 w 39"/>
              <a:gd name="T1" fmla="*/ 41 h 238"/>
              <a:gd name="T2" fmla="*/ 39 w 39"/>
              <a:gd name="T3" fmla="*/ 238 h 238"/>
              <a:gd name="T4" fmla="*/ 0 w 39"/>
              <a:gd name="T5" fmla="*/ 197 h 238"/>
              <a:gd name="T6" fmla="*/ 0 w 39"/>
              <a:gd name="T7" fmla="*/ 0 h 238"/>
              <a:gd name="T8" fmla="*/ 39 w 39"/>
              <a:gd name="T9" fmla="*/ 41 h 238"/>
              <a:gd name="T10" fmla="*/ 0 60000 65536"/>
              <a:gd name="T11" fmla="*/ 0 60000 65536"/>
              <a:gd name="T12" fmla="*/ 0 60000 65536"/>
              <a:gd name="T13" fmla="*/ 0 60000 65536"/>
              <a:gd name="T14" fmla="*/ 0 60000 65536"/>
              <a:gd name="T15" fmla="*/ 0 w 39"/>
              <a:gd name="T16" fmla="*/ 0 h 238"/>
              <a:gd name="T17" fmla="*/ 39 w 39"/>
              <a:gd name="T18" fmla="*/ 238 h 238"/>
            </a:gdLst>
            <a:ahLst/>
            <a:cxnLst>
              <a:cxn ang="T10">
                <a:pos x="T0" y="T1"/>
              </a:cxn>
              <a:cxn ang="T11">
                <a:pos x="T2" y="T3"/>
              </a:cxn>
              <a:cxn ang="T12">
                <a:pos x="T4" y="T5"/>
              </a:cxn>
              <a:cxn ang="T13">
                <a:pos x="T6" y="T7"/>
              </a:cxn>
              <a:cxn ang="T14">
                <a:pos x="T8" y="T9"/>
              </a:cxn>
            </a:cxnLst>
            <a:rect l="T15" t="T16" r="T17" b="T18"/>
            <a:pathLst>
              <a:path w="39" h="238">
                <a:moveTo>
                  <a:pt x="39" y="41"/>
                </a:moveTo>
                <a:lnTo>
                  <a:pt x="39" y="238"/>
                </a:lnTo>
                <a:lnTo>
                  <a:pt x="0" y="197"/>
                </a:lnTo>
                <a:lnTo>
                  <a:pt x="0" y="0"/>
                </a:lnTo>
                <a:lnTo>
                  <a:pt x="39" y="41"/>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56" name="Freeform 243"/>
          <p:cNvSpPr>
            <a:spLocks/>
          </p:cNvSpPr>
          <p:nvPr/>
        </p:nvSpPr>
        <p:spPr bwMode="auto">
          <a:xfrm>
            <a:off x="2667000" y="4589463"/>
            <a:ext cx="60325" cy="320675"/>
          </a:xfrm>
          <a:custGeom>
            <a:avLst/>
            <a:gdLst>
              <a:gd name="T0" fmla="*/ 38 w 38"/>
              <a:gd name="T1" fmla="*/ 0 h 202"/>
              <a:gd name="T2" fmla="*/ 38 w 38"/>
              <a:gd name="T3" fmla="*/ 197 h 202"/>
              <a:gd name="T4" fmla="*/ 0 w 38"/>
              <a:gd name="T5" fmla="*/ 202 h 202"/>
              <a:gd name="T6" fmla="*/ 0 w 38"/>
              <a:gd name="T7" fmla="*/ 5 h 202"/>
              <a:gd name="T8" fmla="*/ 38 w 38"/>
              <a:gd name="T9" fmla="*/ 0 h 202"/>
              <a:gd name="T10" fmla="*/ 0 60000 65536"/>
              <a:gd name="T11" fmla="*/ 0 60000 65536"/>
              <a:gd name="T12" fmla="*/ 0 60000 65536"/>
              <a:gd name="T13" fmla="*/ 0 60000 65536"/>
              <a:gd name="T14" fmla="*/ 0 60000 65536"/>
              <a:gd name="T15" fmla="*/ 0 w 38"/>
              <a:gd name="T16" fmla="*/ 0 h 202"/>
              <a:gd name="T17" fmla="*/ 38 w 38"/>
              <a:gd name="T18" fmla="*/ 202 h 202"/>
            </a:gdLst>
            <a:ahLst/>
            <a:cxnLst>
              <a:cxn ang="T10">
                <a:pos x="T0" y="T1"/>
              </a:cxn>
              <a:cxn ang="T11">
                <a:pos x="T2" y="T3"/>
              </a:cxn>
              <a:cxn ang="T12">
                <a:pos x="T4" y="T5"/>
              </a:cxn>
              <a:cxn ang="T13">
                <a:pos x="T6" y="T7"/>
              </a:cxn>
              <a:cxn ang="T14">
                <a:pos x="T8" y="T9"/>
              </a:cxn>
            </a:cxnLst>
            <a:rect l="T15" t="T16" r="T17" b="T18"/>
            <a:pathLst>
              <a:path w="38" h="202">
                <a:moveTo>
                  <a:pt x="38" y="0"/>
                </a:moveTo>
                <a:lnTo>
                  <a:pt x="38" y="197"/>
                </a:lnTo>
                <a:lnTo>
                  <a:pt x="0" y="202"/>
                </a:lnTo>
                <a:lnTo>
                  <a:pt x="0" y="5"/>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57" name="Freeform 244"/>
          <p:cNvSpPr>
            <a:spLocks/>
          </p:cNvSpPr>
          <p:nvPr/>
        </p:nvSpPr>
        <p:spPr bwMode="auto">
          <a:xfrm>
            <a:off x="2727325" y="4525963"/>
            <a:ext cx="60325" cy="376237"/>
          </a:xfrm>
          <a:custGeom>
            <a:avLst/>
            <a:gdLst>
              <a:gd name="T0" fmla="*/ 38 w 38"/>
              <a:gd name="T1" fmla="*/ 0 h 237"/>
              <a:gd name="T2" fmla="*/ 38 w 38"/>
              <a:gd name="T3" fmla="*/ 198 h 237"/>
              <a:gd name="T4" fmla="*/ 0 w 38"/>
              <a:gd name="T5" fmla="*/ 237 h 237"/>
              <a:gd name="T6" fmla="*/ 0 w 38"/>
              <a:gd name="T7" fmla="*/ 40 h 237"/>
              <a:gd name="T8" fmla="*/ 38 w 38"/>
              <a:gd name="T9" fmla="*/ 0 h 237"/>
              <a:gd name="T10" fmla="*/ 0 60000 65536"/>
              <a:gd name="T11" fmla="*/ 0 60000 65536"/>
              <a:gd name="T12" fmla="*/ 0 60000 65536"/>
              <a:gd name="T13" fmla="*/ 0 60000 65536"/>
              <a:gd name="T14" fmla="*/ 0 60000 65536"/>
              <a:gd name="T15" fmla="*/ 0 w 38"/>
              <a:gd name="T16" fmla="*/ 0 h 237"/>
              <a:gd name="T17" fmla="*/ 38 w 38"/>
              <a:gd name="T18" fmla="*/ 237 h 237"/>
            </a:gdLst>
            <a:ahLst/>
            <a:cxnLst>
              <a:cxn ang="T10">
                <a:pos x="T0" y="T1"/>
              </a:cxn>
              <a:cxn ang="T11">
                <a:pos x="T2" y="T3"/>
              </a:cxn>
              <a:cxn ang="T12">
                <a:pos x="T4" y="T5"/>
              </a:cxn>
              <a:cxn ang="T13">
                <a:pos x="T6" y="T7"/>
              </a:cxn>
              <a:cxn ang="T14">
                <a:pos x="T8" y="T9"/>
              </a:cxn>
            </a:cxnLst>
            <a:rect l="T15" t="T16" r="T17" b="T18"/>
            <a:pathLst>
              <a:path w="38" h="237">
                <a:moveTo>
                  <a:pt x="38" y="0"/>
                </a:moveTo>
                <a:lnTo>
                  <a:pt x="38" y="198"/>
                </a:lnTo>
                <a:lnTo>
                  <a:pt x="0" y="237"/>
                </a:lnTo>
                <a:lnTo>
                  <a:pt x="0" y="40"/>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58" name="Freeform 245"/>
          <p:cNvSpPr>
            <a:spLocks/>
          </p:cNvSpPr>
          <p:nvPr/>
        </p:nvSpPr>
        <p:spPr bwMode="auto">
          <a:xfrm>
            <a:off x="2787650" y="4514850"/>
            <a:ext cx="58738" cy="325438"/>
          </a:xfrm>
          <a:custGeom>
            <a:avLst/>
            <a:gdLst>
              <a:gd name="T0" fmla="*/ 37 w 37"/>
              <a:gd name="T1" fmla="*/ 0 h 205"/>
              <a:gd name="T2" fmla="*/ 37 w 37"/>
              <a:gd name="T3" fmla="*/ 198 h 205"/>
              <a:gd name="T4" fmla="*/ 0 w 37"/>
              <a:gd name="T5" fmla="*/ 205 h 205"/>
              <a:gd name="T6" fmla="*/ 0 w 37"/>
              <a:gd name="T7" fmla="*/ 7 h 205"/>
              <a:gd name="T8" fmla="*/ 37 w 37"/>
              <a:gd name="T9" fmla="*/ 0 h 205"/>
              <a:gd name="T10" fmla="*/ 0 60000 65536"/>
              <a:gd name="T11" fmla="*/ 0 60000 65536"/>
              <a:gd name="T12" fmla="*/ 0 60000 65536"/>
              <a:gd name="T13" fmla="*/ 0 60000 65536"/>
              <a:gd name="T14" fmla="*/ 0 60000 65536"/>
              <a:gd name="T15" fmla="*/ 0 w 37"/>
              <a:gd name="T16" fmla="*/ 0 h 205"/>
              <a:gd name="T17" fmla="*/ 37 w 37"/>
              <a:gd name="T18" fmla="*/ 205 h 205"/>
            </a:gdLst>
            <a:ahLst/>
            <a:cxnLst>
              <a:cxn ang="T10">
                <a:pos x="T0" y="T1"/>
              </a:cxn>
              <a:cxn ang="T11">
                <a:pos x="T2" y="T3"/>
              </a:cxn>
              <a:cxn ang="T12">
                <a:pos x="T4" y="T5"/>
              </a:cxn>
              <a:cxn ang="T13">
                <a:pos x="T6" y="T7"/>
              </a:cxn>
              <a:cxn ang="T14">
                <a:pos x="T8" y="T9"/>
              </a:cxn>
            </a:cxnLst>
            <a:rect l="T15" t="T16" r="T17" b="T18"/>
            <a:pathLst>
              <a:path w="37" h="205">
                <a:moveTo>
                  <a:pt x="37" y="0"/>
                </a:moveTo>
                <a:lnTo>
                  <a:pt x="37" y="198"/>
                </a:lnTo>
                <a:lnTo>
                  <a:pt x="0" y="205"/>
                </a:lnTo>
                <a:lnTo>
                  <a:pt x="0" y="7"/>
                </a:lnTo>
                <a:lnTo>
                  <a:pt x="37"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59" name="Freeform 246"/>
          <p:cNvSpPr>
            <a:spLocks/>
          </p:cNvSpPr>
          <p:nvPr/>
        </p:nvSpPr>
        <p:spPr bwMode="auto">
          <a:xfrm>
            <a:off x="2846388" y="4514850"/>
            <a:ext cx="60325" cy="322263"/>
          </a:xfrm>
          <a:custGeom>
            <a:avLst/>
            <a:gdLst>
              <a:gd name="T0" fmla="*/ 38 w 38"/>
              <a:gd name="T1" fmla="*/ 5 h 203"/>
              <a:gd name="T2" fmla="*/ 38 w 38"/>
              <a:gd name="T3" fmla="*/ 203 h 203"/>
              <a:gd name="T4" fmla="*/ 0 w 38"/>
              <a:gd name="T5" fmla="*/ 198 h 203"/>
              <a:gd name="T6" fmla="*/ 0 w 38"/>
              <a:gd name="T7" fmla="*/ 0 h 203"/>
              <a:gd name="T8" fmla="*/ 38 w 38"/>
              <a:gd name="T9" fmla="*/ 5 h 203"/>
              <a:gd name="T10" fmla="*/ 0 60000 65536"/>
              <a:gd name="T11" fmla="*/ 0 60000 65536"/>
              <a:gd name="T12" fmla="*/ 0 60000 65536"/>
              <a:gd name="T13" fmla="*/ 0 60000 65536"/>
              <a:gd name="T14" fmla="*/ 0 60000 65536"/>
              <a:gd name="T15" fmla="*/ 0 w 38"/>
              <a:gd name="T16" fmla="*/ 0 h 203"/>
              <a:gd name="T17" fmla="*/ 38 w 38"/>
              <a:gd name="T18" fmla="*/ 203 h 203"/>
            </a:gdLst>
            <a:ahLst/>
            <a:cxnLst>
              <a:cxn ang="T10">
                <a:pos x="T0" y="T1"/>
              </a:cxn>
              <a:cxn ang="T11">
                <a:pos x="T2" y="T3"/>
              </a:cxn>
              <a:cxn ang="T12">
                <a:pos x="T4" y="T5"/>
              </a:cxn>
              <a:cxn ang="T13">
                <a:pos x="T6" y="T7"/>
              </a:cxn>
              <a:cxn ang="T14">
                <a:pos x="T8" y="T9"/>
              </a:cxn>
            </a:cxnLst>
            <a:rect l="T15" t="T16" r="T17" b="T18"/>
            <a:pathLst>
              <a:path w="38" h="203">
                <a:moveTo>
                  <a:pt x="38" y="5"/>
                </a:moveTo>
                <a:lnTo>
                  <a:pt x="38" y="203"/>
                </a:lnTo>
                <a:lnTo>
                  <a:pt x="0" y="198"/>
                </a:lnTo>
                <a:lnTo>
                  <a:pt x="0" y="0"/>
                </a:lnTo>
                <a:lnTo>
                  <a:pt x="38" y="5"/>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60" name="Freeform 247"/>
          <p:cNvSpPr>
            <a:spLocks/>
          </p:cNvSpPr>
          <p:nvPr/>
        </p:nvSpPr>
        <p:spPr bwMode="auto">
          <a:xfrm>
            <a:off x="2906713" y="4495800"/>
            <a:ext cx="60325" cy="341313"/>
          </a:xfrm>
          <a:custGeom>
            <a:avLst/>
            <a:gdLst>
              <a:gd name="T0" fmla="*/ 38 w 38"/>
              <a:gd name="T1" fmla="*/ 0 h 215"/>
              <a:gd name="T2" fmla="*/ 38 w 38"/>
              <a:gd name="T3" fmla="*/ 198 h 215"/>
              <a:gd name="T4" fmla="*/ 0 w 38"/>
              <a:gd name="T5" fmla="*/ 215 h 215"/>
              <a:gd name="T6" fmla="*/ 0 w 38"/>
              <a:gd name="T7" fmla="*/ 17 h 215"/>
              <a:gd name="T8" fmla="*/ 38 w 38"/>
              <a:gd name="T9" fmla="*/ 0 h 215"/>
              <a:gd name="T10" fmla="*/ 0 60000 65536"/>
              <a:gd name="T11" fmla="*/ 0 60000 65536"/>
              <a:gd name="T12" fmla="*/ 0 60000 65536"/>
              <a:gd name="T13" fmla="*/ 0 60000 65536"/>
              <a:gd name="T14" fmla="*/ 0 60000 65536"/>
              <a:gd name="T15" fmla="*/ 0 w 38"/>
              <a:gd name="T16" fmla="*/ 0 h 215"/>
              <a:gd name="T17" fmla="*/ 38 w 38"/>
              <a:gd name="T18" fmla="*/ 215 h 215"/>
            </a:gdLst>
            <a:ahLst/>
            <a:cxnLst>
              <a:cxn ang="T10">
                <a:pos x="T0" y="T1"/>
              </a:cxn>
              <a:cxn ang="T11">
                <a:pos x="T2" y="T3"/>
              </a:cxn>
              <a:cxn ang="T12">
                <a:pos x="T4" y="T5"/>
              </a:cxn>
              <a:cxn ang="T13">
                <a:pos x="T6" y="T7"/>
              </a:cxn>
              <a:cxn ang="T14">
                <a:pos x="T8" y="T9"/>
              </a:cxn>
            </a:cxnLst>
            <a:rect l="T15" t="T16" r="T17" b="T18"/>
            <a:pathLst>
              <a:path w="38" h="215">
                <a:moveTo>
                  <a:pt x="38" y="0"/>
                </a:moveTo>
                <a:lnTo>
                  <a:pt x="38" y="198"/>
                </a:lnTo>
                <a:lnTo>
                  <a:pt x="0" y="215"/>
                </a:lnTo>
                <a:lnTo>
                  <a:pt x="0" y="17"/>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61" name="Freeform 248"/>
          <p:cNvSpPr>
            <a:spLocks/>
          </p:cNvSpPr>
          <p:nvPr/>
        </p:nvSpPr>
        <p:spPr bwMode="auto">
          <a:xfrm>
            <a:off x="2967038" y="4495800"/>
            <a:ext cx="61912" cy="346075"/>
          </a:xfrm>
          <a:custGeom>
            <a:avLst/>
            <a:gdLst>
              <a:gd name="T0" fmla="*/ 39 w 39"/>
              <a:gd name="T1" fmla="*/ 21 h 218"/>
              <a:gd name="T2" fmla="*/ 39 w 39"/>
              <a:gd name="T3" fmla="*/ 218 h 218"/>
              <a:gd name="T4" fmla="*/ 0 w 39"/>
              <a:gd name="T5" fmla="*/ 198 h 218"/>
              <a:gd name="T6" fmla="*/ 0 w 39"/>
              <a:gd name="T7" fmla="*/ 0 h 218"/>
              <a:gd name="T8" fmla="*/ 39 w 39"/>
              <a:gd name="T9" fmla="*/ 21 h 218"/>
              <a:gd name="T10" fmla="*/ 0 60000 65536"/>
              <a:gd name="T11" fmla="*/ 0 60000 65536"/>
              <a:gd name="T12" fmla="*/ 0 60000 65536"/>
              <a:gd name="T13" fmla="*/ 0 60000 65536"/>
              <a:gd name="T14" fmla="*/ 0 60000 65536"/>
              <a:gd name="T15" fmla="*/ 0 w 39"/>
              <a:gd name="T16" fmla="*/ 0 h 218"/>
              <a:gd name="T17" fmla="*/ 39 w 39"/>
              <a:gd name="T18" fmla="*/ 218 h 218"/>
            </a:gdLst>
            <a:ahLst/>
            <a:cxnLst>
              <a:cxn ang="T10">
                <a:pos x="T0" y="T1"/>
              </a:cxn>
              <a:cxn ang="T11">
                <a:pos x="T2" y="T3"/>
              </a:cxn>
              <a:cxn ang="T12">
                <a:pos x="T4" y="T5"/>
              </a:cxn>
              <a:cxn ang="T13">
                <a:pos x="T6" y="T7"/>
              </a:cxn>
              <a:cxn ang="T14">
                <a:pos x="T8" y="T9"/>
              </a:cxn>
            </a:cxnLst>
            <a:rect l="T15" t="T16" r="T17" b="T18"/>
            <a:pathLst>
              <a:path w="39" h="218">
                <a:moveTo>
                  <a:pt x="39" y="21"/>
                </a:moveTo>
                <a:lnTo>
                  <a:pt x="39" y="218"/>
                </a:lnTo>
                <a:lnTo>
                  <a:pt x="0" y="198"/>
                </a:lnTo>
                <a:lnTo>
                  <a:pt x="0" y="0"/>
                </a:lnTo>
                <a:lnTo>
                  <a:pt x="39" y="21"/>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62" name="Freeform 249"/>
          <p:cNvSpPr>
            <a:spLocks/>
          </p:cNvSpPr>
          <p:nvPr/>
        </p:nvSpPr>
        <p:spPr bwMode="auto">
          <a:xfrm>
            <a:off x="3028950" y="4529138"/>
            <a:ext cx="60325" cy="373062"/>
          </a:xfrm>
          <a:custGeom>
            <a:avLst/>
            <a:gdLst>
              <a:gd name="T0" fmla="*/ 38 w 38"/>
              <a:gd name="T1" fmla="*/ 38 h 235"/>
              <a:gd name="T2" fmla="*/ 38 w 38"/>
              <a:gd name="T3" fmla="*/ 235 h 235"/>
              <a:gd name="T4" fmla="*/ 0 w 38"/>
              <a:gd name="T5" fmla="*/ 197 h 235"/>
              <a:gd name="T6" fmla="*/ 0 w 38"/>
              <a:gd name="T7" fmla="*/ 0 h 235"/>
              <a:gd name="T8" fmla="*/ 38 w 38"/>
              <a:gd name="T9" fmla="*/ 38 h 235"/>
              <a:gd name="T10" fmla="*/ 0 60000 65536"/>
              <a:gd name="T11" fmla="*/ 0 60000 65536"/>
              <a:gd name="T12" fmla="*/ 0 60000 65536"/>
              <a:gd name="T13" fmla="*/ 0 60000 65536"/>
              <a:gd name="T14" fmla="*/ 0 60000 65536"/>
              <a:gd name="T15" fmla="*/ 0 w 38"/>
              <a:gd name="T16" fmla="*/ 0 h 235"/>
              <a:gd name="T17" fmla="*/ 38 w 38"/>
              <a:gd name="T18" fmla="*/ 235 h 235"/>
            </a:gdLst>
            <a:ahLst/>
            <a:cxnLst>
              <a:cxn ang="T10">
                <a:pos x="T0" y="T1"/>
              </a:cxn>
              <a:cxn ang="T11">
                <a:pos x="T2" y="T3"/>
              </a:cxn>
              <a:cxn ang="T12">
                <a:pos x="T4" y="T5"/>
              </a:cxn>
              <a:cxn ang="T13">
                <a:pos x="T6" y="T7"/>
              </a:cxn>
              <a:cxn ang="T14">
                <a:pos x="T8" y="T9"/>
              </a:cxn>
            </a:cxnLst>
            <a:rect l="T15" t="T16" r="T17" b="T18"/>
            <a:pathLst>
              <a:path w="38" h="235">
                <a:moveTo>
                  <a:pt x="38" y="38"/>
                </a:moveTo>
                <a:lnTo>
                  <a:pt x="38" y="235"/>
                </a:lnTo>
                <a:lnTo>
                  <a:pt x="0" y="197"/>
                </a:lnTo>
                <a:lnTo>
                  <a:pt x="0" y="0"/>
                </a:lnTo>
                <a:lnTo>
                  <a:pt x="38" y="38"/>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63" name="Freeform 250"/>
          <p:cNvSpPr>
            <a:spLocks/>
          </p:cNvSpPr>
          <p:nvPr/>
        </p:nvSpPr>
        <p:spPr bwMode="auto">
          <a:xfrm>
            <a:off x="3089275" y="4575175"/>
            <a:ext cx="60325" cy="327025"/>
          </a:xfrm>
          <a:custGeom>
            <a:avLst/>
            <a:gdLst>
              <a:gd name="T0" fmla="*/ 38 w 38"/>
              <a:gd name="T1" fmla="*/ 0 h 206"/>
              <a:gd name="T2" fmla="*/ 38 w 38"/>
              <a:gd name="T3" fmla="*/ 198 h 206"/>
              <a:gd name="T4" fmla="*/ 0 w 38"/>
              <a:gd name="T5" fmla="*/ 206 h 206"/>
              <a:gd name="T6" fmla="*/ 0 w 38"/>
              <a:gd name="T7" fmla="*/ 9 h 206"/>
              <a:gd name="T8" fmla="*/ 38 w 38"/>
              <a:gd name="T9" fmla="*/ 0 h 206"/>
              <a:gd name="T10" fmla="*/ 0 60000 65536"/>
              <a:gd name="T11" fmla="*/ 0 60000 65536"/>
              <a:gd name="T12" fmla="*/ 0 60000 65536"/>
              <a:gd name="T13" fmla="*/ 0 60000 65536"/>
              <a:gd name="T14" fmla="*/ 0 60000 65536"/>
              <a:gd name="T15" fmla="*/ 0 w 38"/>
              <a:gd name="T16" fmla="*/ 0 h 206"/>
              <a:gd name="T17" fmla="*/ 38 w 38"/>
              <a:gd name="T18" fmla="*/ 206 h 206"/>
            </a:gdLst>
            <a:ahLst/>
            <a:cxnLst>
              <a:cxn ang="T10">
                <a:pos x="T0" y="T1"/>
              </a:cxn>
              <a:cxn ang="T11">
                <a:pos x="T2" y="T3"/>
              </a:cxn>
              <a:cxn ang="T12">
                <a:pos x="T4" y="T5"/>
              </a:cxn>
              <a:cxn ang="T13">
                <a:pos x="T6" y="T7"/>
              </a:cxn>
              <a:cxn ang="T14">
                <a:pos x="T8" y="T9"/>
              </a:cxn>
            </a:cxnLst>
            <a:rect l="T15" t="T16" r="T17" b="T18"/>
            <a:pathLst>
              <a:path w="38" h="206">
                <a:moveTo>
                  <a:pt x="38" y="0"/>
                </a:moveTo>
                <a:lnTo>
                  <a:pt x="38" y="198"/>
                </a:lnTo>
                <a:lnTo>
                  <a:pt x="0" y="206"/>
                </a:lnTo>
                <a:lnTo>
                  <a:pt x="0" y="9"/>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64" name="Freeform 251"/>
          <p:cNvSpPr>
            <a:spLocks/>
          </p:cNvSpPr>
          <p:nvPr/>
        </p:nvSpPr>
        <p:spPr bwMode="auto">
          <a:xfrm>
            <a:off x="3149600" y="4545013"/>
            <a:ext cx="60325" cy="344487"/>
          </a:xfrm>
          <a:custGeom>
            <a:avLst/>
            <a:gdLst>
              <a:gd name="T0" fmla="*/ 38 w 38"/>
              <a:gd name="T1" fmla="*/ 0 h 217"/>
              <a:gd name="T2" fmla="*/ 38 w 38"/>
              <a:gd name="T3" fmla="*/ 198 h 217"/>
              <a:gd name="T4" fmla="*/ 0 w 38"/>
              <a:gd name="T5" fmla="*/ 217 h 217"/>
              <a:gd name="T6" fmla="*/ 0 w 38"/>
              <a:gd name="T7" fmla="*/ 19 h 217"/>
              <a:gd name="T8" fmla="*/ 38 w 38"/>
              <a:gd name="T9" fmla="*/ 0 h 217"/>
              <a:gd name="T10" fmla="*/ 0 60000 65536"/>
              <a:gd name="T11" fmla="*/ 0 60000 65536"/>
              <a:gd name="T12" fmla="*/ 0 60000 65536"/>
              <a:gd name="T13" fmla="*/ 0 60000 65536"/>
              <a:gd name="T14" fmla="*/ 0 60000 65536"/>
              <a:gd name="T15" fmla="*/ 0 w 38"/>
              <a:gd name="T16" fmla="*/ 0 h 217"/>
              <a:gd name="T17" fmla="*/ 38 w 38"/>
              <a:gd name="T18" fmla="*/ 217 h 217"/>
            </a:gdLst>
            <a:ahLst/>
            <a:cxnLst>
              <a:cxn ang="T10">
                <a:pos x="T0" y="T1"/>
              </a:cxn>
              <a:cxn ang="T11">
                <a:pos x="T2" y="T3"/>
              </a:cxn>
              <a:cxn ang="T12">
                <a:pos x="T4" y="T5"/>
              </a:cxn>
              <a:cxn ang="T13">
                <a:pos x="T6" y="T7"/>
              </a:cxn>
              <a:cxn ang="T14">
                <a:pos x="T8" y="T9"/>
              </a:cxn>
            </a:cxnLst>
            <a:rect l="T15" t="T16" r="T17" b="T18"/>
            <a:pathLst>
              <a:path w="38" h="217">
                <a:moveTo>
                  <a:pt x="38" y="0"/>
                </a:moveTo>
                <a:lnTo>
                  <a:pt x="38" y="198"/>
                </a:lnTo>
                <a:lnTo>
                  <a:pt x="0" y="217"/>
                </a:lnTo>
                <a:lnTo>
                  <a:pt x="0" y="19"/>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65" name="Freeform 252"/>
          <p:cNvSpPr>
            <a:spLocks/>
          </p:cNvSpPr>
          <p:nvPr/>
        </p:nvSpPr>
        <p:spPr bwMode="auto">
          <a:xfrm>
            <a:off x="3209925" y="4545013"/>
            <a:ext cx="60325" cy="344487"/>
          </a:xfrm>
          <a:custGeom>
            <a:avLst/>
            <a:gdLst>
              <a:gd name="T0" fmla="*/ 38 w 38"/>
              <a:gd name="T1" fmla="*/ 19 h 217"/>
              <a:gd name="T2" fmla="*/ 38 w 38"/>
              <a:gd name="T3" fmla="*/ 217 h 217"/>
              <a:gd name="T4" fmla="*/ 0 w 38"/>
              <a:gd name="T5" fmla="*/ 198 h 217"/>
              <a:gd name="T6" fmla="*/ 0 w 38"/>
              <a:gd name="T7" fmla="*/ 0 h 217"/>
              <a:gd name="T8" fmla="*/ 38 w 38"/>
              <a:gd name="T9" fmla="*/ 19 h 217"/>
              <a:gd name="T10" fmla="*/ 0 60000 65536"/>
              <a:gd name="T11" fmla="*/ 0 60000 65536"/>
              <a:gd name="T12" fmla="*/ 0 60000 65536"/>
              <a:gd name="T13" fmla="*/ 0 60000 65536"/>
              <a:gd name="T14" fmla="*/ 0 60000 65536"/>
              <a:gd name="T15" fmla="*/ 0 w 38"/>
              <a:gd name="T16" fmla="*/ 0 h 217"/>
              <a:gd name="T17" fmla="*/ 38 w 38"/>
              <a:gd name="T18" fmla="*/ 217 h 217"/>
            </a:gdLst>
            <a:ahLst/>
            <a:cxnLst>
              <a:cxn ang="T10">
                <a:pos x="T0" y="T1"/>
              </a:cxn>
              <a:cxn ang="T11">
                <a:pos x="T2" y="T3"/>
              </a:cxn>
              <a:cxn ang="T12">
                <a:pos x="T4" y="T5"/>
              </a:cxn>
              <a:cxn ang="T13">
                <a:pos x="T6" y="T7"/>
              </a:cxn>
              <a:cxn ang="T14">
                <a:pos x="T8" y="T9"/>
              </a:cxn>
            </a:cxnLst>
            <a:rect l="T15" t="T16" r="T17" b="T18"/>
            <a:pathLst>
              <a:path w="38" h="217">
                <a:moveTo>
                  <a:pt x="38" y="19"/>
                </a:moveTo>
                <a:lnTo>
                  <a:pt x="38" y="217"/>
                </a:lnTo>
                <a:lnTo>
                  <a:pt x="0" y="198"/>
                </a:lnTo>
                <a:lnTo>
                  <a:pt x="0" y="0"/>
                </a:lnTo>
                <a:lnTo>
                  <a:pt x="38" y="19"/>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66" name="Freeform 253"/>
          <p:cNvSpPr>
            <a:spLocks/>
          </p:cNvSpPr>
          <p:nvPr/>
        </p:nvSpPr>
        <p:spPr bwMode="auto">
          <a:xfrm>
            <a:off x="3270250" y="4575175"/>
            <a:ext cx="58738" cy="333375"/>
          </a:xfrm>
          <a:custGeom>
            <a:avLst/>
            <a:gdLst>
              <a:gd name="T0" fmla="*/ 37 w 37"/>
              <a:gd name="T1" fmla="*/ 12 h 210"/>
              <a:gd name="T2" fmla="*/ 37 w 37"/>
              <a:gd name="T3" fmla="*/ 210 h 210"/>
              <a:gd name="T4" fmla="*/ 0 w 37"/>
              <a:gd name="T5" fmla="*/ 198 h 210"/>
              <a:gd name="T6" fmla="*/ 0 w 37"/>
              <a:gd name="T7" fmla="*/ 0 h 210"/>
              <a:gd name="T8" fmla="*/ 37 w 37"/>
              <a:gd name="T9" fmla="*/ 12 h 210"/>
              <a:gd name="T10" fmla="*/ 0 60000 65536"/>
              <a:gd name="T11" fmla="*/ 0 60000 65536"/>
              <a:gd name="T12" fmla="*/ 0 60000 65536"/>
              <a:gd name="T13" fmla="*/ 0 60000 65536"/>
              <a:gd name="T14" fmla="*/ 0 60000 65536"/>
              <a:gd name="T15" fmla="*/ 0 w 37"/>
              <a:gd name="T16" fmla="*/ 0 h 210"/>
              <a:gd name="T17" fmla="*/ 37 w 37"/>
              <a:gd name="T18" fmla="*/ 210 h 210"/>
            </a:gdLst>
            <a:ahLst/>
            <a:cxnLst>
              <a:cxn ang="T10">
                <a:pos x="T0" y="T1"/>
              </a:cxn>
              <a:cxn ang="T11">
                <a:pos x="T2" y="T3"/>
              </a:cxn>
              <a:cxn ang="T12">
                <a:pos x="T4" y="T5"/>
              </a:cxn>
              <a:cxn ang="T13">
                <a:pos x="T6" y="T7"/>
              </a:cxn>
              <a:cxn ang="T14">
                <a:pos x="T8" y="T9"/>
              </a:cxn>
            </a:cxnLst>
            <a:rect l="T15" t="T16" r="T17" b="T18"/>
            <a:pathLst>
              <a:path w="37" h="210">
                <a:moveTo>
                  <a:pt x="37" y="12"/>
                </a:moveTo>
                <a:lnTo>
                  <a:pt x="37" y="210"/>
                </a:lnTo>
                <a:lnTo>
                  <a:pt x="0" y="198"/>
                </a:lnTo>
                <a:lnTo>
                  <a:pt x="0" y="0"/>
                </a:lnTo>
                <a:lnTo>
                  <a:pt x="37" y="12"/>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67" name="Freeform 254"/>
          <p:cNvSpPr>
            <a:spLocks/>
          </p:cNvSpPr>
          <p:nvPr/>
        </p:nvSpPr>
        <p:spPr bwMode="auto">
          <a:xfrm>
            <a:off x="3328988" y="4594225"/>
            <a:ext cx="63500" cy="327025"/>
          </a:xfrm>
          <a:custGeom>
            <a:avLst/>
            <a:gdLst>
              <a:gd name="T0" fmla="*/ 40 w 40"/>
              <a:gd name="T1" fmla="*/ 9 h 206"/>
              <a:gd name="T2" fmla="*/ 40 w 40"/>
              <a:gd name="T3" fmla="*/ 206 h 206"/>
              <a:gd name="T4" fmla="*/ 0 w 40"/>
              <a:gd name="T5" fmla="*/ 198 h 206"/>
              <a:gd name="T6" fmla="*/ 0 w 40"/>
              <a:gd name="T7" fmla="*/ 0 h 206"/>
              <a:gd name="T8" fmla="*/ 40 w 40"/>
              <a:gd name="T9" fmla="*/ 9 h 206"/>
              <a:gd name="T10" fmla="*/ 0 60000 65536"/>
              <a:gd name="T11" fmla="*/ 0 60000 65536"/>
              <a:gd name="T12" fmla="*/ 0 60000 65536"/>
              <a:gd name="T13" fmla="*/ 0 60000 65536"/>
              <a:gd name="T14" fmla="*/ 0 60000 65536"/>
              <a:gd name="T15" fmla="*/ 0 w 40"/>
              <a:gd name="T16" fmla="*/ 0 h 206"/>
              <a:gd name="T17" fmla="*/ 40 w 40"/>
              <a:gd name="T18" fmla="*/ 206 h 206"/>
            </a:gdLst>
            <a:ahLst/>
            <a:cxnLst>
              <a:cxn ang="T10">
                <a:pos x="T0" y="T1"/>
              </a:cxn>
              <a:cxn ang="T11">
                <a:pos x="T2" y="T3"/>
              </a:cxn>
              <a:cxn ang="T12">
                <a:pos x="T4" y="T5"/>
              </a:cxn>
              <a:cxn ang="T13">
                <a:pos x="T6" y="T7"/>
              </a:cxn>
              <a:cxn ang="T14">
                <a:pos x="T8" y="T9"/>
              </a:cxn>
            </a:cxnLst>
            <a:rect l="T15" t="T16" r="T17" b="T18"/>
            <a:pathLst>
              <a:path w="40" h="206">
                <a:moveTo>
                  <a:pt x="40" y="9"/>
                </a:moveTo>
                <a:lnTo>
                  <a:pt x="40" y="206"/>
                </a:lnTo>
                <a:lnTo>
                  <a:pt x="0" y="198"/>
                </a:lnTo>
                <a:lnTo>
                  <a:pt x="0" y="0"/>
                </a:lnTo>
                <a:lnTo>
                  <a:pt x="40" y="9"/>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68" name="Freeform 255"/>
          <p:cNvSpPr>
            <a:spLocks/>
          </p:cNvSpPr>
          <p:nvPr/>
        </p:nvSpPr>
        <p:spPr bwMode="auto">
          <a:xfrm>
            <a:off x="3392488" y="4608513"/>
            <a:ext cx="60325" cy="323850"/>
          </a:xfrm>
          <a:custGeom>
            <a:avLst/>
            <a:gdLst>
              <a:gd name="T0" fmla="*/ 38 w 38"/>
              <a:gd name="T1" fmla="*/ 7 h 204"/>
              <a:gd name="T2" fmla="*/ 38 w 38"/>
              <a:gd name="T3" fmla="*/ 204 h 204"/>
              <a:gd name="T4" fmla="*/ 0 w 38"/>
              <a:gd name="T5" fmla="*/ 197 h 204"/>
              <a:gd name="T6" fmla="*/ 0 w 38"/>
              <a:gd name="T7" fmla="*/ 0 h 204"/>
              <a:gd name="T8" fmla="*/ 38 w 38"/>
              <a:gd name="T9" fmla="*/ 7 h 204"/>
              <a:gd name="T10" fmla="*/ 0 60000 65536"/>
              <a:gd name="T11" fmla="*/ 0 60000 65536"/>
              <a:gd name="T12" fmla="*/ 0 60000 65536"/>
              <a:gd name="T13" fmla="*/ 0 60000 65536"/>
              <a:gd name="T14" fmla="*/ 0 60000 65536"/>
              <a:gd name="T15" fmla="*/ 0 w 38"/>
              <a:gd name="T16" fmla="*/ 0 h 204"/>
              <a:gd name="T17" fmla="*/ 38 w 38"/>
              <a:gd name="T18" fmla="*/ 204 h 204"/>
            </a:gdLst>
            <a:ahLst/>
            <a:cxnLst>
              <a:cxn ang="T10">
                <a:pos x="T0" y="T1"/>
              </a:cxn>
              <a:cxn ang="T11">
                <a:pos x="T2" y="T3"/>
              </a:cxn>
              <a:cxn ang="T12">
                <a:pos x="T4" y="T5"/>
              </a:cxn>
              <a:cxn ang="T13">
                <a:pos x="T6" y="T7"/>
              </a:cxn>
              <a:cxn ang="T14">
                <a:pos x="T8" y="T9"/>
              </a:cxn>
            </a:cxnLst>
            <a:rect l="T15" t="T16" r="T17" b="T18"/>
            <a:pathLst>
              <a:path w="38" h="204">
                <a:moveTo>
                  <a:pt x="38" y="7"/>
                </a:moveTo>
                <a:lnTo>
                  <a:pt x="38" y="204"/>
                </a:lnTo>
                <a:lnTo>
                  <a:pt x="0" y="197"/>
                </a:lnTo>
                <a:lnTo>
                  <a:pt x="0" y="0"/>
                </a:lnTo>
                <a:lnTo>
                  <a:pt x="38" y="7"/>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69" name="Freeform 256"/>
          <p:cNvSpPr>
            <a:spLocks/>
          </p:cNvSpPr>
          <p:nvPr/>
        </p:nvSpPr>
        <p:spPr bwMode="auto">
          <a:xfrm>
            <a:off x="3452813" y="4567238"/>
            <a:ext cx="58737" cy="365125"/>
          </a:xfrm>
          <a:custGeom>
            <a:avLst/>
            <a:gdLst>
              <a:gd name="T0" fmla="*/ 37 w 37"/>
              <a:gd name="T1" fmla="*/ 0 h 230"/>
              <a:gd name="T2" fmla="*/ 37 w 37"/>
              <a:gd name="T3" fmla="*/ 196 h 230"/>
              <a:gd name="T4" fmla="*/ 0 w 37"/>
              <a:gd name="T5" fmla="*/ 230 h 230"/>
              <a:gd name="T6" fmla="*/ 0 w 37"/>
              <a:gd name="T7" fmla="*/ 33 h 230"/>
              <a:gd name="T8" fmla="*/ 37 w 37"/>
              <a:gd name="T9" fmla="*/ 0 h 230"/>
              <a:gd name="T10" fmla="*/ 0 60000 65536"/>
              <a:gd name="T11" fmla="*/ 0 60000 65536"/>
              <a:gd name="T12" fmla="*/ 0 60000 65536"/>
              <a:gd name="T13" fmla="*/ 0 60000 65536"/>
              <a:gd name="T14" fmla="*/ 0 60000 65536"/>
              <a:gd name="T15" fmla="*/ 0 w 37"/>
              <a:gd name="T16" fmla="*/ 0 h 230"/>
              <a:gd name="T17" fmla="*/ 37 w 37"/>
              <a:gd name="T18" fmla="*/ 230 h 230"/>
            </a:gdLst>
            <a:ahLst/>
            <a:cxnLst>
              <a:cxn ang="T10">
                <a:pos x="T0" y="T1"/>
              </a:cxn>
              <a:cxn ang="T11">
                <a:pos x="T2" y="T3"/>
              </a:cxn>
              <a:cxn ang="T12">
                <a:pos x="T4" y="T5"/>
              </a:cxn>
              <a:cxn ang="T13">
                <a:pos x="T6" y="T7"/>
              </a:cxn>
              <a:cxn ang="T14">
                <a:pos x="T8" y="T9"/>
              </a:cxn>
            </a:cxnLst>
            <a:rect l="T15" t="T16" r="T17" b="T18"/>
            <a:pathLst>
              <a:path w="37" h="230">
                <a:moveTo>
                  <a:pt x="37" y="0"/>
                </a:moveTo>
                <a:lnTo>
                  <a:pt x="37" y="196"/>
                </a:lnTo>
                <a:lnTo>
                  <a:pt x="0" y="230"/>
                </a:lnTo>
                <a:lnTo>
                  <a:pt x="0" y="33"/>
                </a:lnTo>
                <a:lnTo>
                  <a:pt x="37"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70" name="Freeform 257"/>
          <p:cNvSpPr>
            <a:spLocks/>
          </p:cNvSpPr>
          <p:nvPr/>
        </p:nvSpPr>
        <p:spPr bwMode="auto">
          <a:xfrm>
            <a:off x="3511550" y="4567238"/>
            <a:ext cx="60325" cy="357187"/>
          </a:xfrm>
          <a:custGeom>
            <a:avLst/>
            <a:gdLst>
              <a:gd name="T0" fmla="*/ 38 w 38"/>
              <a:gd name="T1" fmla="*/ 27 h 225"/>
              <a:gd name="T2" fmla="*/ 38 w 38"/>
              <a:gd name="T3" fmla="*/ 225 h 225"/>
              <a:gd name="T4" fmla="*/ 0 w 38"/>
              <a:gd name="T5" fmla="*/ 196 h 225"/>
              <a:gd name="T6" fmla="*/ 0 w 38"/>
              <a:gd name="T7" fmla="*/ 0 h 225"/>
              <a:gd name="T8" fmla="*/ 38 w 38"/>
              <a:gd name="T9" fmla="*/ 27 h 225"/>
              <a:gd name="T10" fmla="*/ 0 60000 65536"/>
              <a:gd name="T11" fmla="*/ 0 60000 65536"/>
              <a:gd name="T12" fmla="*/ 0 60000 65536"/>
              <a:gd name="T13" fmla="*/ 0 60000 65536"/>
              <a:gd name="T14" fmla="*/ 0 60000 65536"/>
              <a:gd name="T15" fmla="*/ 0 w 38"/>
              <a:gd name="T16" fmla="*/ 0 h 225"/>
              <a:gd name="T17" fmla="*/ 38 w 38"/>
              <a:gd name="T18" fmla="*/ 225 h 225"/>
            </a:gdLst>
            <a:ahLst/>
            <a:cxnLst>
              <a:cxn ang="T10">
                <a:pos x="T0" y="T1"/>
              </a:cxn>
              <a:cxn ang="T11">
                <a:pos x="T2" y="T3"/>
              </a:cxn>
              <a:cxn ang="T12">
                <a:pos x="T4" y="T5"/>
              </a:cxn>
              <a:cxn ang="T13">
                <a:pos x="T6" y="T7"/>
              </a:cxn>
              <a:cxn ang="T14">
                <a:pos x="T8" y="T9"/>
              </a:cxn>
            </a:cxnLst>
            <a:rect l="T15" t="T16" r="T17" b="T18"/>
            <a:pathLst>
              <a:path w="38" h="225">
                <a:moveTo>
                  <a:pt x="38" y="27"/>
                </a:moveTo>
                <a:lnTo>
                  <a:pt x="38" y="225"/>
                </a:lnTo>
                <a:lnTo>
                  <a:pt x="0" y="196"/>
                </a:lnTo>
                <a:lnTo>
                  <a:pt x="0" y="0"/>
                </a:lnTo>
                <a:lnTo>
                  <a:pt x="38" y="27"/>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71" name="Freeform 258"/>
          <p:cNvSpPr>
            <a:spLocks/>
          </p:cNvSpPr>
          <p:nvPr/>
        </p:nvSpPr>
        <p:spPr bwMode="auto">
          <a:xfrm>
            <a:off x="3571875" y="4610100"/>
            <a:ext cx="60325" cy="336550"/>
          </a:xfrm>
          <a:custGeom>
            <a:avLst/>
            <a:gdLst>
              <a:gd name="T0" fmla="*/ 38 w 38"/>
              <a:gd name="T1" fmla="*/ 14 h 212"/>
              <a:gd name="T2" fmla="*/ 38 w 38"/>
              <a:gd name="T3" fmla="*/ 212 h 212"/>
              <a:gd name="T4" fmla="*/ 0 w 38"/>
              <a:gd name="T5" fmla="*/ 198 h 212"/>
              <a:gd name="T6" fmla="*/ 0 w 38"/>
              <a:gd name="T7" fmla="*/ 0 h 212"/>
              <a:gd name="T8" fmla="*/ 38 w 38"/>
              <a:gd name="T9" fmla="*/ 14 h 212"/>
              <a:gd name="T10" fmla="*/ 0 60000 65536"/>
              <a:gd name="T11" fmla="*/ 0 60000 65536"/>
              <a:gd name="T12" fmla="*/ 0 60000 65536"/>
              <a:gd name="T13" fmla="*/ 0 60000 65536"/>
              <a:gd name="T14" fmla="*/ 0 60000 65536"/>
              <a:gd name="T15" fmla="*/ 0 w 38"/>
              <a:gd name="T16" fmla="*/ 0 h 212"/>
              <a:gd name="T17" fmla="*/ 38 w 38"/>
              <a:gd name="T18" fmla="*/ 212 h 212"/>
            </a:gdLst>
            <a:ahLst/>
            <a:cxnLst>
              <a:cxn ang="T10">
                <a:pos x="T0" y="T1"/>
              </a:cxn>
              <a:cxn ang="T11">
                <a:pos x="T2" y="T3"/>
              </a:cxn>
              <a:cxn ang="T12">
                <a:pos x="T4" y="T5"/>
              </a:cxn>
              <a:cxn ang="T13">
                <a:pos x="T6" y="T7"/>
              </a:cxn>
              <a:cxn ang="T14">
                <a:pos x="T8" y="T9"/>
              </a:cxn>
            </a:cxnLst>
            <a:rect l="T15" t="T16" r="T17" b="T18"/>
            <a:pathLst>
              <a:path w="38" h="212">
                <a:moveTo>
                  <a:pt x="38" y="14"/>
                </a:moveTo>
                <a:lnTo>
                  <a:pt x="38" y="212"/>
                </a:lnTo>
                <a:lnTo>
                  <a:pt x="0" y="198"/>
                </a:lnTo>
                <a:lnTo>
                  <a:pt x="0" y="0"/>
                </a:lnTo>
                <a:lnTo>
                  <a:pt x="38" y="14"/>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72" name="Freeform 259"/>
          <p:cNvSpPr>
            <a:spLocks/>
          </p:cNvSpPr>
          <p:nvPr/>
        </p:nvSpPr>
        <p:spPr bwMode="auto">
          <a:xfrm>
            <a:off x="3632200" y="4632325"/>
            <a:ext cx="60325" cy="333375"/>
          </a:xfrm>
          <a:custGeom>
            <a:avLst/>
            <a:gdLst>
              <a:gd name="T0" fmla="*/ 38 w 38"/>
              <a:gd name="T1" fmla="*/ 12 h 210"/>
              <a:gd name="T2" fmla="*/ 38 w 38"/>
              <a:gd name="T3" fmla="*/ 210 h 210"/>
              <a:gd name="T4" fmla="*/ 0 w 38"/>
              <a:gd name="T5" fmla="*/ 198 h 210"/>
              <a:gd name="T6" fmla="*/ 0 w 38"/>
              <a:gd name="T7" fmla="*/ 0 h 210"/>
              <a:gd name="T8" fmla="*/ 38 w 38"/>
              <a:gd name="T9" fmla="*/ 12 h 210"/>
              <a:gd name="T10" fmla="*/ 0 60000 65536"/>
              <a:gd name="T11" fmla="*/ 0 60000 65536"/>
              <a:gd name="T12" fmla="*/ 0 60000 65536"/>
              <a:gd name="T13" fmla="*/ 0 60000 65536"/>
              <a:gd name="T14" fmla="*/ 0 60000 65536"/>
              <a:gd name="T15" fmla="*/ 0 w 38"/>
              <a:gd name="T16" fmla="*/ 0 h 210"/>
              <a:gd name="T17" fmla="*/ 38 w 38"/>
              <a:gd name="T18" fmla="*/ 210 h 210"/>
            </a:gdLst>
            <a:ahLst/>
            <a:cxnLst>
              <a:cxn ang="T10">
                <a:pos x="T0" y="T1"/>
              </a:cxn>
              <a:cxn ang="T11">
                <a:pos x="T2" y="T3"/>
              </a:cxn>
              <a:cxn ang="T12">
                <a:pos x="T4" y="T5"/>
              </a:cxn>
              <a:cxn ang="T13">
                <a:pos x="T6" y="T7"/>
              </a:cxn>
              <a:cxn ang="T14">
                <a:pos x="T8" y="T9"/>
              </a:cxn>
            </a:cxnLst>
            <a:rect l="T15" t="T16" r="T17" b="T18"/>
            <a:pathLst>
              <a:path w="38" h="210">
                <a:moveTo>
                  <a:pt x="38" y="12"/>
                </a:moveTo>
                <a:lnTo>
                  <a:pt x="38" y="210"/>
                </a:lnTo>
                <a:lnTo>
                  <a:pt x="0" y="198"/>
                </a:lnTo>
                <a:lnTo>
                  <a:pt x="0" y="0"/>
                </a:lnTo>
                <a:lnTo>
                  <a:pt x="38" y="12"/>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73" name="Freeform 260"/>
          <p:cNvSpPr>
            <a:spLocks/>
          </p:cNvSpPr>
          <p:nvPr/>
        </p:nvSpPr>
        <p:spPr bwMode="auto">
          <a:xfrm>
            <a:off x="3692525" y="4651375"/>
            <a:ext cx="61913" cy="376238"/>
          </a:xfrm>
          <a:custGeom>
            <a:avLst/>
            <a:gdLst>
              <a:gd name="T0" fmla="*/ 39 w 39"/>
              <a:gd name="T1" fmla="*/ 40 h 237"/>
              <a:gd name="T2" fmla="*/ 39 w 39"/>
              <a:gd name="T3" fmla="*/ 237 h 237"/>
              <a:gd name="T4" fmla="*/ 0 w 39"/>
              <a:gd name="T5" fmla="*/ 198 h 237"/>
              <a:gd name="T6" fmla="*/ 0 w 39"/>
              <a:gd name="T7" fmla="*/ 0 h 237"/>
              <a:gd name="T8" fmla="*/ 39 w 39"/>
              <a:gd name="T9" fmla="*/ 40 h 237"/>
              <a:gd name="T10" fmla="*/ 0 60000 65536"/>
              <a:gd name="T11" fmla="*/ 0 60000 65536"/>
              <a:gd name="T12" fmla="*/ 0 60000 65536"/>
              <a:gd name="T13" fmla="*/ 0 60000 65536"/>
              <a:gd name="T14" fmla="*/ 0 60000 65536"/>
              <a:gd name="T15" fmla="*/ 0 w 39"/>
              <a:gd name="T16" fmla="*/ 0 h 237"/>
              <a:gd name="T17" fmla="*/ 39 w 39"/>
              <a:gd name="T18" fmla="*/ 237 h 237"/>
            </a:gdLst>
            <a:ahLst/>
            <a:cxnLst>
              <a:cxn ang="T10">
                <a:pos x="T0" y="T1"/>
              </a:cxn>
              <a:cxn ang="T11">
                <a:pos x="T2" y="T3"/>
              </a:cxn>
              <a:cxn ang="T12">
                <a:pos x="T4" y="T5"/>
              </a:cxn>
              <a:cxn ang="T13">
                <a:pos x="T6" y="T7"/>
              </a:cxn>
              <a:cxn ang="T14">
                <a:pos x="T8" y="T9"/>
              </a:cxn>
            </a:cxnLst>
            <a:rect l="T15" t="T16" r="T17" b="T18"/>
            <a:pathLst>
              <a:path w="39" h="237">
                <a:moveTo>
                  <a:pt x="39" y="40"/>
                </a:moveTo>
                <a:lnTo>
                  <a:pt x="39" y="237"/>
                </a:lnTo>
                <a:lnTo>
                  <a:pt x="0" y="198"/>
                </a:lnTo>
                <a:lnTo>
                  <a:pt x="0" y="0"/>
                </a:lnTo>
                <a:lnTo>
                  <a:pt x="39" y="4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74" name="Freeform 261"/>
          <p:cNvSpPr>
            <a:spLocks/>
          </p:cNvSpPr>
          <p:nvPr/>
        </p:nvSpPr>
        <p:spPr bwMode="auto">
          <a:xfrm>
            <a:off x="3754438" y="4665663"/>
            <a:ext cx="60325" cy="361950"/>
          </a:xfrm>
          <a:custGeom>
            <a:avLst/>
            <a:gdLst>
              <a:gd name="T0" fmla="*/ 38 w 38"/>
              <a:gd name="T1" fmla="*/ 0 h 228"/>
              <a:gd name="T2" fmla="*/ 38 w 38"/>
              <a:gd name="T3" fmla="*/ 197 h 228"/>
              <a:gd name="T4" fmla="*/ 0 w 38"/>
              <a:gd name="T5" fmla="*/ 228 h 228"/>
              <a:gd name="T6" fmla="*/ 0 w 38"/>
              <a:gd name="T7" fmla="*/ 31 h 228"/>
              <a:gd name="T8" fmla="*/ 38 w 38"/>
              <a:gd name="T9" fmla="*/ 0 h 228"/>
              <a:gd name="T10" fmla="*/ 0 60000 65536"/>
              <a:gd name="T11" fmla="*/ 0 60000 65536"/>
              <a:gd name="T12" fmla="*/ 0 60000 65536"/>
              <a:gd name="T13" fmla="*/ 0 60000 65536"/>
              <a:gd name="T14" fmla="*/ 0 60000 65536"/>
              <a:gd name="T15" fmla="*/ 0 w 38"/>
              <a:gd name="T16" fmla="*/ 0 h 228"/>
              <a:gd name="T17" fmla="*/ 38 w 38"/>
              <a:gd name="T18" fmla="*/ 228 h 228"/>
            </a:gdLst>
            <a:ahLst/>
            <a:cxnLst>
              <a:cxn ang="T10">
                <a:pos x="T0" y="T1"/>
              </a:cxn>
              <a:cxn ang="T11">
                <a:pos x="T2" y="T3"/>
              </a:cxn>
              <a:cxn ang="T12">
                <a:pos x="T4" y="T5"/>
              </a:cxn>
              <a:cxn ang="T13">
                <a:pos x="T6" y="T7"/>
              </a:cxn>
              <a:cxn ang="T14">
                <a:pos x="T8" y="T9"/>
              </a:cxn>
            </a:cxnLst>
            <a:rect l="T15" t="T16" r="T17" b="T18"/>
            <a:pathLst>
              <a:path w="38" h="228">
                <a:moveTo>
                  <a:pt x="38" y="0"/>
                </a:moveTo>
                <a:lnTo>
                  <a:pt x="38" y="197"/>
                </a:lnTo>
                <a:lnTo>
                  <a:pt x="0" y="228"/>
                </a:lnTo>
                <a:lnTo>
                  <a:pt x="0" y="31"/>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75" name="Rectangle 262"/>
          <p:cNvSpPr>
            <a:spLocks noChangeArrowheads="1"/>
          </p:cNvSpPr>
          <p:nvPr/>
        </p:nvSpPr>
        <p:spPr bwMode="auto">
          <a:xfrm>
            <a:off x="3814763" y="4665663"/>
            <a:ext cx="60325" cy="312737"/>
          </a:xfrm>
          <a:prstGeom prst="rect">
            <a:avLst/>
          </a:prstGeom>
          <a:solidFill>
            <a:srgbClr val="B3B3FF"/>
          </a:solidFill>
          <a:ln w="9525">
            <a:noFill/>
            <a:miter lim="800000"/>
            <a:headEnd/>
            <a:tailEnd/>
          </a:ln>
        </p:spPr>
        <p:txBody>
          <a:bodyPr/>
          <a:lstStyle/>
          <a:p>
            <a:pPr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76" name="Freeform 263"/>
          <p:cNvSpPr>
            <a:spLocks/>
          </p:cNvSpPr>
          <p:nvPr/>
        </p:nvSpPr>
        <p:spPr bwMode="auto">
          <a:xfrm>
            <a:off x="3875088" y="4665663"/>
            <a:ext cx="60325" cy="323850"/>
          </a:xfrm>
          <a:custGeom>
            <a:avLst/>
            <a:gdLst>
              <a:gd name="T0" fmla="*/ 38 w 38"/>
              <a:gd name="T1" fmla="*/ 7 h 204"/>
              <a:gd name="T2" fmla="*/ 38 w 38"/>
              <a:gd name="T3" fmla="*/ 204 h 204"/>
              <a:gd name="T4" fmla="*/ 0 w 38"/>
              <a:gd name="T5" fmla="*/ 197 h 204"/>
              <a:gd name="T6" fmla="*/ 0 w 38"/>
              <a:gd name="T7" fmla="*/ 0 h 204"/>
              <a:gd name="T8" fmla="*/ 38 w 38"/>
              <a:gd name="T9" fmla="*/ 7 h 204"/>
              <a:gd name="T10" fmla="*/ 0 60000 65536"/>
              <a:gd name="T11" fmla="*/ 0 60000 65536"/>
              <a:gd name="T12" fmla="*/ 0 60000 65536"/>
              <a:gd name="T13" fmla="*/ 0 60000 65536"/>
              <a:gd name="T14" fmla="*/ 0 60000 65536"/>
              <a:gd name="T15" fmla="*/ 0 w 38"/>
              <a:gd name="T16" fmla="*/ 0 h 204"/>
              <a:gd name="T17" fmla="*/ 38 w 38"/>
              <a:gd name="T18" fmla="*/ 204 h 204"/>
            </a:gdLst>
            <a:ahLst/>
            <a:cxnLst>
              <a:cxn ang="T10">
                <a:pos x="T0" y="T1"/>
              </a:cxn>
              <a:cxn ang="T11">
                <a:pos x="T2" y="T3"/>
              </a:cxn>
              <a:cxn ang="T12">
                <a:pos x="T4" y="T5"/>
              </a:cxn>
              <a:cxn ang="T13">
                <a:pos x="T6" y="T7"/>
              </a:cxn>
              <a:cxn ang="T14">
                <a:pos x="T8" y="T9"/>
              </a:cxn>
            </a:cxnLst>
            <a:rect l="T15" t="T16" r="T17" b="T18"/>
            <a:pathLst>
              <a:path w="38" h="204">
                <a:moveTo>
                  <a:pt x="38" y="7"/>
                </a:moveTo>
                <a:lnTo>
                  <a:pt x="38" y="204"/>
                </a:lnTo>
                <a:lnTo>
                  <a:pt x="0" y="197"/>
                </a:lnTo>
                <a:lnTo>
                  <a:pt x="0" y="0"/>
                </a:lnTo>
                <a:lnTo>
                  <a:pt x="38" y="7"/>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77" name="Freeform 264"/>
          <p:cNvSpPr>
            <a:spLocks/>
          </p:cNvSpPr>
          <p:nvPr/>
        </p:nvSpPr>
        <p:spPr bwMode="auto">
          <a:xfrm>
            <a:off x="3935413" y="4662488"/>
            <a:ext cx="58737" cy="327025"/>
          </a:xfrm>
          <a:custGeom>
            <a:avLst/>
            <a:gdLst>
              <a:gd name="T0" fmla="*/ 37 w 37"/>
              <a:gd name="T1" fmla="*/ 0 h 206"/>
              <a:gd name="T2" fmla="*/ 37 w 37"/>
              <a:gd name="T3" fmla="*/ 198 h 206"/>
              <a:gd name="T4" fmla="*/ 0 w 37"/>
              <a:gd name="T5" fmla="*/ 206 h 206"/>
              <a:gd name="T6" fmla="*/ 0 w 37"/>
              <a:gd name="T7" fmla="*/ 9 h 206"/>
              <a:gd name="T8" fmla="*/ 37 w 37"/>
              <a:gd name="T9" fmla="*/ 0 h 206"/>
              <a:gd name="T10" fmla="*/ 0 60000 65536"/>
              <a:gd name="T11" fmla="*/ 0 60000 65536"/>
              <a:gd name="T12" fmla="*/ 0 60000 65536"/>
              <a:gd name="T13" fmla="*/ 0 60000 65536"/>
              <a:gd name="T14" fmla="*/ 0 60000 65536"/>
              <a:gd name="T15" fmla="*/ 0 w 37"/>
              <a:gd name="T16" fmla="*/ 0 h 206"/>
              <a:gd name="T17" fmla="*/ 37 w 37"/>
              <a:gd name="T18" fmla="*/ 206 h 206"/>
            </a:gdLst>
            <a:ahLst/>
            <a:cxnLst>
              <a:cxn ang="T10">
                <a:pos x="T0" y="T1"/>
              </a:cxn>
              <a:cxn ang="T11">
                <a:pos x="T2" y="T3"/>
              </a:cxn>
              <a:cxn ang="T12">
                <a:pos x="T4" y="T5"/>
              </a:cxn>
              <a:cxn ang="T13">
                <a:pos x="T6" y="T7"/>
              </a:cxn>
              <a:cxn ang="T14">
                <a:pos x="T8" y="T9"/>
              </a:cxn>
            </a:cxnLst>
            <a:rect l="T15" t="T16" r="T17" b="T18"/>
            <a:pathLst>
              <a:path w="37" h="206">
                <a:moveTo>
                  <a:pt x="37" y="0"/>
                </a:moveTo>
                <a:lnTo>
                  <a:pt x="37" y="198"/>
                </a:lnTo>
                <a:lnTo>
                  <a:pt x="0" y="206"/>
                </a:lnTo>
                <a:lnTo>
                  <a:pt x="0" y="9"/>
                </a:lnTo>
                <a:lnTo>
                  <a:pt x="37"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78" name="Freeform 265"/>
          <p:cNvSpPr>
            <a:spLocks/>
          </p:cNvSpPr>
          <p:nvPr/>
        </p:nvSpPr>
        <p:spPr bwMode="auto">
          <a:xfrm>
            <a:off x="3994150" y="4646613"/>
            <a:ext cx="60325" cy="330200"/>
          </a:xfrm>
          <a:custGeom>
            <a:avLst/>
            <a:gdLst>
              <a:gd name="T0" fmla="*/ 38 w 38"/>
              <a:gd name="T1" fmla="*/ 0 h 208"/>
              <a:gd name="T2" fmla="*/ 38 w 38"/>
              <a:gd name="T3" fmla="*/ 197 h 208"/>
              <a:gd name="T4" fmla="*/ 0 w 38"/>
              <a:gd name="T5" fmla="*/ 208 h 208"/>
              <a:gd name="T6" fmla="*/ 0 w 38"/>
              <a:gd name="T7" fmla="*/ 10 h 208"/>
              <a:gd name="T8" fmla="*/ 38 w 38"/>
              <a:gd name="T9" fmla="*/ 0 h 208"/>
              <a:gd name="T10" fmla="*/ 0 60000 65536"/>
              <a:gd name="T11" fmla="*/ 0 60000 65536"/>
              <a:gd name="T12" fmla="*/ 0 60000 65536"/>
              <a:gd name="T13" fmla="*/ 0 60000 65536"/>
              <a:gd name="T14" fmla="*/ 0 60000 65536"/>
              <a:gd name="T15" fmla="*/ 0 w 38"/>
              <a:gd name="T16" fmla="*/ 0 h 208"/>
              <a:gd name="T17" fmla="*/ 38 w 38"/>
              <a:gd name="T18" fmla="*/ 208 h 208"/>
            </a:gdLst>
            <a:ahLst/>
            <a:cxnLst>
              <a:cxn ang="T10">
                <a:pos x="T0" y="T1"/>
              </a:cxn>
              <a:cxn ang="T11">
                <a:pos x="T2" y="T3"/>
              </a:cxn>
              <a:cxn ang="T12">
                <a:pos x="T4" y="T5"/>
              </a:cxn>
              <a:cxn ang="T13">
                <a:pos x="T6" y="T7"/>
              </a:cxn>
              <a:cxn ang="T14">
                <a:pos x="T8" y="T9"/>
              </a:cxn>
            </a:cxnLst>
            <a:rect l="T15" t="T16" r="T17" b="T18"/>
            <a:pathLst>
              <a:path w="38" h="208">
                <a:moveTo>
                  <a:pt x="38" y="0"/>
                </a:moveTo>
                <a:lnTo>
                  <a:pt x="38" y="197"/>
                </a:lnTo>
                <a:lnTo>
                  <a:pt x="0" y="208"/>
                </a:lnTo>
                <a:lnTo>
                  <a:pt x="0" y="10"/>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79" name="Freeform 266"/>
          <p:cNvSpPr>
            <a:spLocks/>
          </p:cNvSpPr>
          <p:nvPr/>
        </p:nvSpPr>
        <p:spPr bwMode="auto">
          <a:xfrm>
            <a:off x="4054475" y="4635500"/>
            <a:ext cx="63500" cy="323850"/>
          </a:xfrm>
          <a:custGeom>
            <a:avLst/>
            <a:gdLst>
              <a:gd name="T0" fmla="*/ 40 w 40"/>
              <a:gd name="T1" fmla="*/ 0 h 204"/>
              <a:gd name="T2" fmla="*/ 40 w 40"/>
              <a:gd name="T3" fmla="*/ 197 h 204"/>
              <a:gd name="T4" fmla="*/ 0 w 40"/>
              <a:gd name="T5" fmla="*/ 204 h 204"/>
              <a:gd name="T6" fmla="*/ 0 w 40"/>
              <a:gd name="T7" fmla="*/ 7 h 204"/>
              <a:gd name="T8" fmla="*/ 40 w 40"/>
              <a:gd name="T9" fmla="*/ 0 h 204"/>
              <a:gd name="T10" fmla="*/ 0 60000 65536"/>
              <a:gd name="T11" fmla="*/ 0 60000 65536"/>
              <a:gd name="T12" fmla="*/ 0 60000 65536"/>
              <a:gd name="T13" fmla="*/ 0 60000 65536"/>
              <a:gd name="T14" fmla="*/ 0 60000 65536"/>
              <a:gd name="T15" fmla="*/ 0 w 40"/>
              <a:gd name="T16" fmla="*/ 0 h 204"/>
              <a:gd name="T17" fmla="*/ 40 w 40"/>
              <a:gd name="T18" fmla="*/ 204 h 204"/>
            </a:gdLst>
            <a:ahLst/>
            <a:cxnLst>
              <a:cxn ang="T10">
                <a:pos x="T0" y="T1"/>
              </a:cxn>
              <a:cxn ang="T11">
                <a:pos x="T2" y="T3"/>
              </a:cxn>
              <a:cxn ang="T12">
                <a:pos x="T4" y="T5"/>
              </a:cxn>
              <a:cxn ang="T13">
                <a:pos x="T6" y="T7"/>
              </a:cxn>
              <a:cxn ang="T14">
                <a:pos x="T8" y="T9"/>
              </a:cxn>
            </a:cxnLst>
            <a:rect l="T15" t="T16" r="T17" b="T18"/>
            <a:pathLst>
              <a:path w="40" h="204">
                <a:moveTo>
                  <a:pt x="40" y="0"/>
                </a:moveTo>
                <a:lnTo>
                  <a:pt x="40" y="197"/>
                </a:lnTo>
                <a:lnTo>
                  <a:pt x="0" y="204"/>
                </a:lnTo>
                <a:lnTo>
                  <a:pt x="0" y="7"/>
                </a:lnTo>
                <a:lnTo>
                  <a:pt x="40"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80" name="Freeform 267"/>
          <p:cNvSpPr>
            <a:spLocks/>
          </p:cNvSpPr>
          <p:nvPr/>
        </p:nvSpPr>
        <p:spPr bwMode="auto">
          <a:xfrm>
            <a:off x="4117975" y="4635500"/>
            <a:ext cx="58738" cy="365125"/>
          </a:xfrm>
          <a:custGeom>
            <a:avLst/>
            <a:gdLst>
              <a:gd name="T0" fmla="*/ 37 w 37"/>
              <a:gd name="T1" fmla="*/ 33 h 230"/>
              <a:gd name="T2" fmla="*/ 37 w 37"/>
              <a:gd name="T3" fmla="*/ 230 h 230"/>
              <a:gd name="T4" fmla="*/ 0 w 37"/>
              <a:gd name="T5" fmla="*/ 197 h 230"/>
              <a:gd name="T6" fmla="*/ 0 w 37"/>
              <a:gd name="T7" fmla="*/ 0 h 230"/>
              <a:gd name="T8" fmla="*/ 37 w 37"/>
              <a:gd name="T9" fmla="*/ 33 h 230"/>
              <a:gd name="T10" fmla="*/ 0 60000 65536"/>
              <a:gd name="T11" fmla="*/ 0 60000 65536"/>
              <a:gd name="T12" fmla="*/ 0 60000 65536"/>
              <a:gd name="T13" fmla="*/ 0 60000 65536"/>
              <a:gd name="T14" fmla="*/ 0 60000 65536"/>
              <a:gd name="T15" fmla="*/ 0 w 37"/>
              <a:gd name="T16" fmla="*/ 0 h 230"/>
              <a:gd name="T17" fmla="*/ 37 w 37"/>
              <a:gd name="T18" fmla="*/ 230 h 230"/>
            </a:gdLst>
            <a:ahLst/>
            <a:cxnLst>
              <a:cxn ang="T10">
                <a:pos x="T0" y="T1"/>
              </a:cxn>
              <a:cxn ang="T11">
                <a:pos x="T2" y="T3"/>
              </a:cxn>
              <a:cxn ang="T12">
                <a:pos x="T4" y="T5"/>
              </a:cxn>
              <a:cxn ang="T13">
                <a:pos x="T6" y="T7"/>
              </a:cxn>
              <a:cxn ang="T14">
                <a:pos x="T8" y="T9"/>
              </a:cxn>
            </a:cxnLst>
            <a:rect l="T15" t="T16" r="T17" b="T18"/>
            <a:pathLst>
              <a:path w="37" h="230">
                <a:moveTo>
                  <a:pt x="37" y="33"/>
                </a:moveTo>
                <a:lnTo>
                  <a:pt x="37" y="230"/>
                </a:lnTo>
                <a:lnTo>
                  <a:pt x="0" y="197"/>
                </a:lnTo>
                <a:lnTo>
                  <a:pt x="0" y="0"/>
                </a:lnTo>
                <a:lnTo>
                  <a:pt x="37" y="33"/>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81" name="Freeform 268"/>
          <p:cNvSpPr>
            <a:spLocks/>
          </p:cNvSpPr>
          <p:nvPr/>
        </p:nvSpPr>
        <p:spPr bwMode="auto">
          <a:xfrm>
            <a:off x="4176713" y="4687888"/>
            <a:ext cx="60325" cy="342900"/>
          </a:xfrm>
          <a:custGeom>
            <a:avLst/>
            <a:gdLst>
              <a:gd name="T0" fmla="*/ 38 w 38"/>
              <a:gd name="T1" fmla="*/ 18 h 216"/>
              <a:gd name="T2" fmla="*/ 38 w 38"/>
              <a:gd name="T3" fmla="*/ 216 h 216"/>
              <a:gd name="T4" fmla="*/ 0 w 38"/>
              <a:gd name="T5" fmla="*/ 197 h 216"/>
              <a:gd name="T6" fmla="*/ 0 w 38"/>
              <a:gd name="T7" fmla="*/ 0 h 216"/>
              <a:gd name="T8" fmla="*/ 38 w 38"/>
              <a:gd name="T9" fmla="*/ 18 h 216"/>
              <a:gd name="T10" fmla="*/ 0 60000 65536"/>
              <a:gd name="T11" fmla="*/ 0 60000 65536"/>
              <a:gd name="T12" fmla="*/ 0 60000 65536"/>
              <a:gd name="T13" fmla="*/ 0 60000 65536"/>
              <a:gd name="T14" fmla="*/ 0 60000 65536"/>
              <a:gd name="T15" fmla="*/ 0 w 38"/>
              <a:gd name="T16" fmla="*/ 0 h 216"/>
              <a:gd name="T17" fmla="*/ 38 w 38"/>
              <a:gd name="T18" fmla="*/ 216 h 216"/>
            </a:gdLst>
            <a:ahLst/>
            <a:cxnLst>
              <a:cxn ang="T10">
                <a:pos x="T0" y="T1"/>
              </a:cxn>
              <a:cxn ang="T11">
                <a:pos x="T2" y="T3"/>
              </a:cxn>
              <a:cxn ang="T12">
                <a:pos x="T4" y="T5"/>
              </a:cxn>
              <a:cxn ang="T13">
                <a:pos x="T6" y="T7"/>
              </a:cxn>
              <a:cxn ang="T14">
                <a:pos x="T8" y="T9"/>
              </a:cxn>
            </a:cxnLst>
            <a:rect l="T15" t="T16" r="T17" b="T18"/>
            <a:pathLst>
              <a:path w="38" h="216">
                <a:moveTo>
                  <a:pt x="38" y="18"/>
                </a:moveTo>
                <a:lnTo>
                  <a:pt x="38" y="216"/>
                </a:lnTo>
                <a:lnTo>
                  <a:pt x="0" y="197"/>
                </a:lnTo>
                <a:lnTo>
                  <a:pt x="0" y="0"/>
                </a:lnTo>
                <a:lnTo>
                  <a:pt x="38" y="18"/>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82" name="Freeform 269"/>
          <p:cNvSpPr>
            <a:spLocks/>
          </p:cNvSpPr>
          <p:nvPr/>
        </p:nvSpPr>
        <p:spPr bwMode="auto">
          <a:xfrm>
            <a:off x="4237038" y="4716463"/>
            <a:ext cx="60325" cy="357187"/>
          </a:xfrm>
          <a:custGeom>
            <a:avLst/>
            <a:gdLst>
              <a:gd name="T0" fmla="*/ 38 w 38"/>
              <a:gd name="T1" fmla="*/ 28 h 225"/>
              <a:gd name="T2" fmla="*/ 38 w 38"/>
              <a:gd name="T3" fmla="*/ 225 h 225"/>
              <a:gd name="T4" fmla="*/ 0 w 38"/>
              <a:gd name="T5" fmla="*/ 198 h 225"/>
              <a:gd name="T6" fmla="*/ 0 w 38"/>
              <a:gd name="T7" fmla="*/ 0 h 225"/>
              <a:gd name="T8" fmla="*/ 38 w 38"/>
              <a:gd name="T9" fmla="*/ 28 h 225"/>
              <a:gd name="T10" fmla="*/ 0 60000 65536"/>
              <a:gd name="T11" fmla="*/ 0 60000 65536"/>
              <a:gd name="T12" fmla="*/ 0 60000 65536"/>
              <a:gd name="T13" fmla="*/ 0 60000 65536"/>
              <a:gd name="T14" fmla="*/ 0 60000 65536"/>
              <a:gd name="T15" fmla="*/ 0 w 38"/>
              <a:gd name="T16" fmla="*/ 0 h 225"/>
              <a:gd name="T17" fmla="*/ 38 w 38"/>
              <a:gd name="T18" fmla="*/ 225 h 225"/>
            </a:gdLst>
            <a:ahLst/>
            <a:cxnLst>
              <a:cxn ang="T10">
                <a:pos x="T0" y="T1"/>
              </a:cxn>
              <a:cxn ang="T11">
                <a:pos x="T2" y="T3"/>
              </a:cxn>
              <a:cxn ang="T12">
                <a:pos x="T4" y="T5"/>
              </a:cxn>
              <a:cxn ang="T13">
                <a:pos x="T6" y="T7"/>
              </a:cxn>
              <a:cxn ang="T14">
                <a:pos x="T8" y="T9"/>
              </a:cxn>
            </a:cxnLst>
            <a:rect l="T15" t="T16" r="T17" b="T18"/>
            <a:pathLst>
              <a:path w="38" h="225">
                <a:moveTo>
                  <a:pt x="38" y="28"/>
                </a:moveTo>
                <a:lnTo>
                  <a:pt x="38" y="225"/>
                </a:lnTo>
                <a:lnTo>
                  <a:pt x="0" y="198"/>
                </a:lnTo>
                <a:lnTo>
                  <a:pt x="0" y="0"/>
                </a:lnTo>
                <a:lnTo>
                  <a:pt x="38" y="28"/>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83" name="Freeform 270"/>
          <p:cNvSpPr>
            <a:spLocks/>
          </p:cNvSpPr>
          <p:nvPr/>
        </p:nvSpPr>
        <p:spPr bwMode="auto">
          <a:xfrm>
            <a:off x="4297363" y="4760913"/>
            <a:ext cx="60325" cy="315912"/>
          </a:xfrm>
          <a:custGeom>
            <a:avLst/>
            <a:gdLst>
              <a:gd name="T0" fmla="*/ 38 w 38"/>
              <a:gd name="T1" fmla="*/ 2 h 199"/>
              <a:gd name="T2" fmla="*/ 38 w 38"/>
              <a:gd name="T3" fmla="*/ 199 h 199"/>
              <a:gd name="T4" fmla="*/ 0 w 38"/>
              <a:gd name="T5" fmla="*/ 197 h 199"/>
              <a:gd name="T6" fmla="*/ 0 w 38"/>
              <a:gd name="T7" fmla="*/ 0 h 199"/>
              <a:gd name="T8" fmla="*/ 38 w 38"/>
              <a:gd name="T9" fmla="*/ 2 h 199"/>
              <a:gd name="T10" fmla="*/ 0 60000 65536"/>
              <a:gd name="T11" fmla="*/ 0 60000 65536"/>
              <a:gd name="T12" fmla="*/ 0 60000 65536"/>
              <a:gd name="T13" fmla="*/ 0 60000 65536"/>
              <a:gd name="T14" fmla="*/ 0 60000 65536"/>
              <a:gd name="T15" fmla="*/ 0 w 38"/>
              <a:gd name="T16" fmla="*/ 0 h 199"/>
              <a:gd name="T17" fmla="*/ 38 w 38"/>
              <a:gd name="T18" fmla="*/ 199 h 199"/>
            </a:gdLst>
            <a:ahLst/>
            <a:cxnLst>
              <a:cxn ang="T10">
                <a:pos x="T0" y="T1"/>
              </a:cxn>
              <a:cxn ang="T11">
                <a:pos x="T2" y="T3"/>
              </a:cxn>
              <a:cxn ang="T12">
                <a:pos x="T4" y="T5"/>
              </a:cxn>
              <a:cxn ang="T13">
                <a:pos x="T6" y="T7"/>
              </a:cxn>
              <a:cxn ang="T14">
                <a:pos x="T8" y="T9"/>
              </a:cxn>
            </a:cxnLst>
            <a:rect l="T15" t="T16" r="T17" b="T18"/>
            <a:pathLst>
              <a:path w="38" h="199">
                <a:moveTo>
                  <a:pt x="38" y="2"/>
                </a:moveTo>
                <a:lnTo>
                  <a:pt x="38" y="199"/>
                </a:lnTo>
                <a:lnTo>
                  <a:pt x="0" y="197"/>
                </a:lnTo>
                <a:lnTo>
                  <a:pt x="0" y="0"/>
                </a:lnTo>
                <a:lnTo>
                  <a:pt x="38" y="2"/>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84" name="Freeform 271"/>
          <p:cNvSpPr>
            <a:spLocks/>
          </p:cNvSpPr>
          <p:nvPr/>
        </p:nvSpPr>
        <p:spPr bwMode="auto">
          <a:xfrm>
            <a:off x="4357688" y="4725988"/>
            <a:ext cx="60325" cy="350837"/>
          </a:xfrm>
          <a:custGeom>
            <a:avLst/>
            <a:gdLst>
              <a:gd name="T0" fmla="*/ 38 w 38"/>
              <a:gd name="T1" fmla="*/ 0 h 221"/>
              <a:gd name="T2" fmla="*/ 38 w 38"/>
              <a:gd name="T3" fmla="*/ 197 h 221"/>
              <a:gd name="T4" fmla="*/ 0 w 38"/>
              <a:gd name="T5" fmla="*/ 221 h 221"/>
              <a:gd name="T6" fmla="*/ 0 w 38"/>
              <a:gd name="T7" fmla="*/ 24 h 221"/>
              <a:gd name="T8" fmla="*/ 38 w 38"/>
              <a:gd name="T9" fmla="*/ 0 h 221"/>
              <a:gd name="T10" fmla="*/ 0 60000 65536"/>
              <a:gd name="T11" fmla="*/ 0 60000 65536"/>
              <a:gd name="T12" fmla="*/ 0 60000 65536"/>
              <a:gd name="T13" fmla="*/ 0 60000 65536"/>
              <a:gd name="T14" fmla="*/ 0 60000 65536"/>
              <a:gd name="T15" fmla="*/ 0 w 38"/>
              <a:gd name="T16" fmla="*/ 0 h 221"/>
              <a:gd name="T17" fmla="*/ 38 w 38"/>
              <a:gd name="T18" fmla="*/ 221 h 221"/>
            </a:gdLst>
            <a:ahLst/>
            <a:cxnLst>
              <a:cxn ang="T10">
                <a:pos x="T0" y="T1"/>
              </a:cxn>
              <a:cxn ang="T11">
                <a:pos x="T2" y="T3"/>
              </a:cxn>
              <a:cxn ang="T12">
                <a:pos x="T4" y="T5"/>
              </a:cxn>
              <a:cxn ang="T13">
                <a:pos x="T6" y="T7"/>
              </a:cxn>
              <a:cxn ang="T14">
                <a:pos x="T8" y="T9"/>
              </a:cxn>
            </a:cxnLst>
            <a:rect l="T15" t="T16" r="T17" b="T18"/>
            <a:pathLst>
              <a:path w="38" h="221">
                <a:moveTo>
                  <a:pt x="38" y="0"/>
                </a:moveTo>
                <a:lnTo>
                  <a:pt x="38" y="197"/>
                </a:lnTo>
                <a:lnTo>
                  <a:pt x="0" y="221"/>
                </a:lnTo>
                <a:lnTo>
                  <a:pt x="0" y="24"/>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85" name="Freeform 272"/>
          <p:cNvSpPr>
            <a:spLocks/>
          </p:cNvSpPr>
          <p:nvPr/>
        </p:nvSpPr>
        <p:spPr bwMode="auto">
          <a:xfrm>
            <a:off x="4418013" y="4700588"/>
            <a:ext cx="61912" cy="338137"/>
          </a:xfrm>
          <a:custGeom>
            <a:avLst/>
            <a:gdLst>
              <a:gd name="T0" fmla="*/ 39 w 39"/>
              <a:gd name="T1" fmla="*/ 0 h 213"/>
              <a:gd name="T2" fmla="*/ 39 w 39"/>
              <a:gd name="T3" fmla="*/ 198 h 213"/>
              <a:gd name="T4" fmla="*/ 0 w 39"/>
              <a:gd name="T5" fmla="*/ 213 h 213"/>
              <a:gd name="T6" fmla="*/ 0 w 39"/>
              <a:gd name="T7" fmla="*/ 16 h 213"/>
              <a:gd name="T8" fmla="*/ 39 w 39"/>
              <a:gd name="T9" fmla="*/ 0 h 213"/>
              <a:gd name="T10" fmla="*/ 0 60000 65536"/>
              <a:gd name="T11" fmla="*/ 0 60000 65536"/>
              <a:gd name="T12" fmla="*/ 0 60000 65536"/>
              <a:gd name="T13" fmla="*/ 0 60000 65536"/>
              <a:gd name="T14" fmla="*/ 0 60000 65536"/>
              <a:gd name="T15" fmla="*/ 0 w 39"/>
              <a:gd name="T16" fmla="*/ 0 h 213"/>
              <a:gd name="T17" fmla="*/ 39 w 39"/>
              <a:gd name="T18" fmla="*/ 213 h 213"/>
            </a:gdLst>
            <a:ahLst/>
            <a:cxnLst>
              <a:cxn ang="T10">
                <a:pos x="T0" y="T1"/>
              </a:cxn>
              <a:cxn ang="T11">
                <a:pos x="T2" y="T3"/>
              </a:cxn>
              <a:cxn ang="T12">
                <a:pos x="T4" y="T5"/>
              </a:cxn>
              <a:cxn ang="T13">
                <a:pos x="T6" y="T7"/>
              </a:cxn>
              <a:cxn ang="T14">
                <a:pos x="T8" y="T9"/>
              </a:cxn>
            </a:cxnLst>
            <a:rect l="T15" t="T16" r="T17" b="T18"/>
            <a:pathLst>
              <a:path w="39" h="213">
                <a:moveTo>
                  <a:pt x="39" y="0"/>
                </a:moveTo>
                <a:lnTo>
                  <a:pt x="39" y="198"/>
                </a:lnTo>
                <a:lnTo>
                  <a:pt x="0" y="213"/>
                </a:lnTo>
                <a:lnTo>
                  <a:pt x="0" y="16"/>
                </a:lnTo>
                <a:lnTo>
                  <a:pt x="39"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86" name="Freeform 273"/>
          <p:cNvSpPr>
            <a:spLocks/>
          </p:cNvSpPr>
          <p:nvPr/>
        </p:nvSpPr>
        <p:spPr bwMode="auto">
          <a:xfrm>
            <a:off x="4479925" y="4689475"/>
            <a:ext cx="60325" cy="325438"/>
          </a:xfrm>
          <a:custGeom>
            <a:avLst/>
            <a:gdLst>
              <a:gd name="T0" fmla="*/ 38 w 38"/>
              <a:gd name="T1" fmla="*/ 0 h 205"/>
              <a:gd name="T2" fmla="*/ 38 w 38"/>
              <a:gd name="T3" fmla="*/ 198 h 205"/>
              <a:gd name="T4" fmla="*/ 0 w 38"/>
              <a:gd name="T5" fmla="*/ 205 h 205"/>
              <a:gd name="T6" fmla="*/ 0 w 38"/>
              <a:gd name="T7" fmla="*/ 7 h 205"/>
              <a:gd name="T8" fmla="*/ 38 w 38"/>
              <a:gd name="T9" fmla="*/ 0 h 205"/>
              <a:gd name="T10" fmla="*/ 0 60000 65536"/>
              <a:gd name="T11" fmla="*/ 0 60000 65536"/>
              <a:gd name="T12" fmla="*/ 0 60000 65536"/>
              <a:gd name="T13" fmla="*/ 0 60000 65536"/>
              <a:gd name="T14" fmla="*/ 0 60000 65536"/>
              <a:gd name="T15" fmla="*/ 0 w 38"/>
              <a:gd name="T16" fmla="*/ 0 h 205"/>
              <a:gd name="T17" fmla="*/ 38 w 38"/>
              <a:gd name="T18" fmla="*/ 205 h 205"/>
            </a:gdLst>
            <a:ahLst/>
            <a:cxnLst>
              <a:cxn ang="T10">
                <a:pos x="T0" y="T1"/>
              </a:cxn>
              <a:cxn ang="T11">
                <a:pos x="T2" y="T3"/>
              </a:cxn>
              <a:cxn ang="T12">
                <a:pos x="T4" y="T5"/>
              </a:cxn>
              <a:cxn ang="T13">
                <a:pos x="T6" y="T7"/>
              </a:cxn>
              <a:cxn ang="T14">
                <a:pos x="T8" y="T9"/>
              </a:cxn>
            </a:cxnLst>
            <a:rect l="T15" t="T16" r="T17" b="T18"/>
            <a:pathLst>
              <a:path w="38" h="205">
                <a:moveTo>
                  <a:pt x="38" y="0"/>
                </a:moveTo>
                <a:lnTo>
                  <a:pt x="38" y="198"/>
                </a:lnTo>
                <a:lnTo>
                  <a:pt x="0" y="205"/>
                </a:lnTo>
                <a:lnTo>
                  <a:pt x="0" y="7"/>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87" name="Freeform 274"/>
          <p:cNvSpPr>
            <a:spLocks/>
          </p:cNvSpPr>
          <p:nvPr/>
        </p:nvSpPr>
        <p:spPr bwMode="auto">
          <a:xfrm>
            <a:off x="4540250" y="4689475"/>
            <a:ext cx="60325" cy="330200"/>
          </a:xfrm>
          <a:custGeom>
            <a:avLst/>
            <a:gdLst>
              <a:gd name="T0" fmla="*/ 38 w 38"/>
              <a:gd name="T1" fmla="*/ 11 h 208"/>
              <a:gd name="T2" fmla="*/ 38 w 38"/>
              <a:gd name="T3" fmla="*/ 208 h 208"/>
              <a:gd name="T4" fmla="*/ 0 w 38"/>
              <a:gd name="T5" fmla="*/ 198 h 208"/>
              <a:gd name="T6" fmla="*/ 0 w 38"/>
              <a:gd name="T7" fmla="*/ 0 h 208"/>
              <a:gd name="T8" fmla="*/ 38 w 38"/>
              <a:gd name="T9" fmla="*/ 11 h 208"/>
              <a:gd name="T10" fmla="*/ 0 60000 65536"/>
              <a:gd name="T11" fmla="*/ 0 60000 65536"/>
              <a:gd name="T12" fmla="*/ 0 60000 65536"/>
              <a:gd name="T13" fmla="*/ 0 60000 65536"/>
              <a:gd name="T14" fmla="*/ 0 60000 65536"/>
              <a:gd name="T15" fmla="*/ 0 w 38"/>
              <a:gd name="T16" fmla="*/ 0 h 208"/>
              <a:gd name="T17" fmla="*/ 38 w 38"/>
              <a:gd name="T18" fmla="*/ 208 h 208"/>
            </a:gdLst>
            <a:ahLst/>
            <a:cxnLst>
              <a:cxn ang="T10">
                <a:pos x="T0" y="T1"/>
              </a:cxn>
              <a:cxn ang="T11">
                <a:pos x="T2" y="T3"/>
              </a:cxn>
              <a:cxn ang="T12">
                <a:pos x="T4" y="T5"/>
              </a:cxn>
              <a:cxn ang="T13">
                <a:pos x="T6" y="T7"/>
              </a:cxn>
              <a:cxn ang="T14">
                <a:pos x="T8" y="T9"/>
              </a:cxn>
            </a:cxnLst>
            <a:rect l="T15" t="T16" r="T17" b="T18"/>
            <a:pathLst>
              <a:path w="38" h="208">
                <a:moveTo>
                  <a:pt x="38" y="11"/>
                </a:moveTo>
                <a:lnTo>
                  <a:pt x="38" y="208"/>
                </a:lnTo>
                <a:lnTo>
                  <a:pt x="0" y="198"/>
                </a:lnTo>
                <a:lnTo>
                  <a:pt x="0" y="0"/>
                </a:lnTo>
                <a:lnTo>
                  <a:pt x="38" y="11"/>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88" name="Freeform 275"/>
          <p:cNvSpPr>
            <a:spLocks/>
          </p:cNvSpPr>
          <p:nvPr/>
        </p:nvSpPr>
        <p:spPr bwMode="auto">
          <a:xfrm>
            <a:off x="4600575" y="4706938"/>
            <a:ext cx="58738" cy="361950"/>
          </a:xfrm>
          <a:custGeom>
            <a:avLst/>
            <a:gdLst>
              <a:gd name="T0" fmla="*/ 37 w 37"/>
              <a:gd name="T1" fmla="*/ 30 h 228"/>
              <a:gd name="T2" fmla="*/ 37 w 37"/>
              <a:gd name="T3" fmla="*/ 228 h 228"/>
              <a:gd name="T4" fmla="*/ 0 w 37"/>
              <a:gd name="T5" fmla="*/ 197 h 228"/>
              <a:gd name="T6" fmla="*/ 0 w 37"/>
              <a:gd name="T7" fmla="*/ 0 h 228"/>
              <a:gd name="T8" fmla="*/ 37 w 37"/>
              <a:gd name="T9" fmla="*/ 30 h 228"/>
              <a:gd name="T10" fmla="*/ 0 60000 65536"/>
              <a:gd name="T11" fmla="*/ 0 60000 65536"/>
              <a:gd name="T12" fmla="*/ 0 60000 65536"/>
              <a:gd name="T13" fmla="*/ 0 60000 65536"/>
              <a:gd name="T14" fmla="*/ 0 60000 65536"/>
              <a:gd name="T15" fmla="*/ 0 w 37"/>
              <a:gd name="T16" fmla="*/ 0 h 228"/>
              <a:gd name="T17" fmla="*/ 37 w 37"/>
              <a:gd name="T18" fmla="*/ 228 h 228"/>
            </a:gdLst>
            <a:ahLst/>
            <a:cxnLst>
              <a:cxn ang="T10">
                <a:pos x="T0" y="T1"/>
              </a:cxn>
              <a:cxn ang="T11">
                <a:pos x="T2" y="T3"/>
              </a:cxn>
              <a:cxn ang="T12">
                <a:pos x="T4" y="T5"/>
              </a:cxn>
              <a:cxn ang="T13">
                <a:pos x="T6" y="T7"/>
              </a:cxn>
              <a:cxn ang="T14">
                <a:pos x="T8" y="T9"/>
              </a:cxn>
            </a:cxnLst>
            <a:rect l="T15" t="T16" r="T17" b="T18"/>
            <a:pathLst>
              <a:path w="37" h="228">
                <a:moveTo>
                  <a:pt x="37" y="30"/>
                </a:moveTo>
                <a:lnTo>
                  <a:pt x="37" y="228"/>
                </a:lnTo>
                <a:lnTo>
                  <a:pt x="0" y="197"/>
                </a:lnTo>
                <a:lnTo>
                  <a:pt x="0" y="0"/>
                </a:lnTo>
                <a:lnTo>
                  <a:pt x="37" y="3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89" name="Freeform 276"/>
          <p:cNvSpPr>
            <a:spLocks/>
          </p:cNvSpPr>
          <p:nvPr/>
        </p:nvSpPr>
        <p:spPr bwMode="auto">
          <a:xfrm>
            <a:off x="4659313" y="4700588"/>
            <a:ext cx="60325" cy="368300"/>
          </a:xfrm>
          <a:custGeom>
            <a:avLst/>
            <a:gdLst>
              <a:gd name="T0" fmla="*/ 38 w 38"/>
              <a:gd name="T1" fmla="*/ 0 h 232"/>
              <a:gd name="T2" fmla="*/ 38 w 38"/>
              <a:gd name="T3" fmla="*/ 198 h 232"/>
              <a:gd name="T4" fmla="*/ 0 w 38"/>
              <a:gd name="T5" fmla="*/ 232 h 232"/>
              <a:gd name="T6" fmla="*/ 0 w 38"/>
              <a:gd name="T7" fmla="*/ 34 h 232"/>
              <a:gd name="T8" fmla="*/ 38 w 38"/>
              <a:gd name="T9" fmla="*/ 0 h 232"/>
              <a:gd name="T10" fmla="*/ 0 60000 65536"/>
              <a:gd name="T11" fmla="*/ 0 60000 65536"/>
              <a:gd name="T12" fmla="*/ 0 60000 65536"/>
              <a:gd name="T13" fmla="*/ 0 60000 65536"/>
              <a:gd name="T14" fmla="*/ 0 60000 65536"/>
              <a:gd name="T15" fmla="*/ 0 w 38"/>
              <a:gd name="T16" fmla="*/ 0 h 232"/>
              <a:gd name="T17" fmla="*/ 38 w 38"/>
              <a:gd name="T18" fmla="*/ 232 h 232"/>
            </a:gdLst>
            <a:ahLst/>
            <a:cxnLst>
              <a:cxn ang="T10">
                <a:pos x="T0" y="T1"/>
              </a:cxn>
              <a:cxn ang="T11">
                <a:pos x="T2" y="T3"/>
              </a:cxn>
              <a:cxn ang="T12">
                <a:pos x="T4" y="T5"/>
              </a:cxn>
              <a:cxn ang="T13">
                <a:pos x="T6" y="T7"/>
              </a:cxn>
              <a:cxn ang="T14">
                <a:pos x="T8" y="T9"/>
              </a:cxn>
            </a:cxnLst>
            <a:rect l="T15" t="T16" r="T17" b="T18"/>
            <a:pathLst>
              <a:path w="38" h="232">
                <a:moveTo>
                  <a:pt x="38" y="0"/>
                </a:moveTo>
                <a:lnTo>
                  <a:pt x="38" y="198"/>
                </a:lnTo>
                <a:lnTo>
                  <a:pt x="0" y="232"/>
                </a:lnTo>
                <a:lnTo>
                  <a:pt x="0" y="34"/>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90" name="Freeform 277"/>
          <p:cNvSpPr>
            <a:spLocks/>
          </p:cNvSpPr>
          <p:nvPr/>
        </p:nvSpPr>
        <p:spPr bwMode="auto">
          <a:xfrm>
            <a:off x="4719638" y="4665663"/>
            <a:ext cx="60325" cy="349250"/>
          </a:xfrm>
          <a:custGeom>
            <a:avLst/>
            <a:gdLst>
              <a:gd name="T0" fmla="*/ 38 w 38"/>
              <a:gd name="T1" fmla="*/ 0 h 220"/>
              <a:gd name="T2" fmla="*/ 38 w 38"/>
              <a:gd name="T3" fmla="*/ 197 h 220"/>
              <a:gd name="T4" fmla="*/ 0 w 38"/>
              <a:gd name="T5" fmla="*/ 220 h 220"/>
              <a:gd name="T6" fmla="*/ 0 w 38"/>
              <a:gd name="T7" fmla="*/ 22 h 220"/>
              <a:gd name="T8" fmla="*/ 38 w 38"/>
              <a:gd name="T9" fmla="*/ 0 h 220"/>
              <a:gd name="T10" fmla="*/ 0 60000 65536"/>
              <a:gd name="T11" fmla="*/ 0 60000 65536"/>
              <a:gd name="T12" fmla="*/ 0 60000 65536"/>
              <a:gd name="T13" fmla="*/ 0 60000 65536"/>
              <a:gd name="T14" fmla="*/ 0 60000 65536"/>
              <a:gd name="T15" fmla="*/ 0 w 38"/>
              <a:gd name="T16" fmla="*/ 0 h 220"/>
              <a:gd name="T17" fmla="*/ 38 w 38"/>
              <a:gd name="T18" fmla="*/ 220 h 220"/>
            </a:gdLst>
            <a:ahLst/>
            <a:cxnLst>
              <a:cxn ang="T10">
                <a:pos x="T0" y="T1"/>
              </a:cxn>
              <a:cxn ang="T11">
                <a:pos x="T2" y="T3"/>
              </a:cxn>
              <a:cxn ang="T12">
                <a:pos x="T4" y="T5"/>
              </a:cxn>
              <a:cxn ang="T13">
                <a:pos x="T6" y="T7"/>
              </a:cxn>
              <a:cxn ang="T14">
                <a:pos x="T8" y="T9"/>
              </a:cxn>
            </a:cxnLst>
            <a:rect l="T15" t="T16" r="T17" b="T18"/>
            <a:pathLst>
              <a:path w="38" h="220">
                <a:moveTo>
                  <a:pt x="38" y="0"/>
                </a:moveTo>
                <a:lnTo>
                  <a:pt x="38" y="197"/>
                </a:lnTo>
                <a:lnTo>
                  <a:pt x="0" y="220"/>
                </a:lnTo>
                <a:lnTo>
                  <a:pt x="0" y="22"/>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91" name="Freeform 278"/>
          <p:cNvSpPr>
            <a:spLocks/>
          </p:cNvSpPr>
          <p:nvPr/>
        </p:nvSpPr>
        <p:spPr bwMode="auto">
          <a:xfrm>
            <a:off x="4779963" y="4624388"/>
            <a:ext cx="61912" cy="354012"/>
          </a:xfrm>
          <a:custGeom>
            <a:avLst/>
            <a:gdLst>
              <a:gd name="T0" fmla="*/ 39 w 39"/>
              <a:gd name="T1" fmla="*/ 0 h 223"/>
              <a:gd name="T2" fmla="*/ 39 w 39"/>
              <a:gd name="T3" fmla="*/ 198 h 223"/>
              <a:gd name="T4" fmla="*/ 0 w 39"/>
              <a:gd name="T5" fmla="*/ 223 h 223"/>
              <a:gd name="T6" fmla="*/ 0 w 39"/>
              <a:gd name="T7" fmla="*/ 26 h 223"/>
              <a:gd name="T8" fmla="*/ 39 w 39"/>
              <a:gd name="T9" fmla="*/ 0 h 223"/>
              <a:gd name="T10" fmla="*/ 0 60000 65536"/>
              <a:gd name="T11" fmla="*/ 0 60000 65536"/>
              <a:gd name="T12" fmla="*/ 0 60000 65536"/>
              <a:gd name="T13" fmla="*/ 0 60000 65536"/>
              <a:gd name="T14" fmla="*/ 0 60000 65536"/>
              <a:gd name="T15" fmla="*/ 0 w 39"/>
              <a:gd name="T16" fmla="*/ 0 h 223"/>
              <a:gd name="T17" fmla="*/ 39 w 39"/>
              <a:gd name="T18" fmla="*/ 223 h 223"/>
            </a:gdLst>
            <a:ahLst/>
            <a:cxnLst>
              <a:cxn ang="T10">
                <a:pos x="T0" y="T1"/>
              </a:cxn>
              <a:cxn ang="T11">
                <a:pos x="T2" y="T3"/>
              </a:cxn>
              <a:cxn ang="T12">
                <a:pos x="T4" y="T5"/>
              </a:cxn>
              <a:cxn ang="T13">
                <a:pos x="T6" y="T7"/>
              </a:cxn>
              <a:cxn ang="T14">
                <a:pos x="T8" y="T9"/>
              </a:cxn>
            </a:cxnLst>
            <a:rect l="T15" t="T16" r="T17" b="T18"/>
            <a:pathLst>
              <a:path w="39" h="223">
                <a:moveTo>
                  <a:pt x="39" y="0"/>
                </a:moveTo>
                <a:lnTo>
                  <a:pt x="39" y="198"/>
                </a:lnTo>
                <a:lnTo>
                  <a:pt x="0" y="223"/>
                </a:lnTo>
                <a:lnTo>
                  <a:pt x="0" y="26"/>
                </a:lnTo>
                <a:lnTo>
                  <a:pt x="39"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92" name="Freeform 279"/>
          <p:cNvSpPr>
            <a:spLocks/>
          </p:cNvSpPr>
          <p:nvPr/>
        </p:nvSpPr>
        <p:spPr bwMode="auto">
          <a:xfrm>
            <a:off x="4841875" y="4624388"/>
            <a:ext cx="60325" cy="477837"/>
          </a:xfrm>
          <a:custGeom>
            <a:avLst/>
            <a:gdLst>
              <a:gd name="T0" fmla="*/ 38 w 38"/>
              <a:gd name="T1" fmla="*/ 103 h 301"/>
              <a:gd name="T2" fmla="*/ 38 w 38"/>
              <a:gd name="T3" fmla="*/ 301 h 301"/>
              <a:gd name="T4" fmla="*/ 0 w 38"/>
              <a:gd name="T5" fmla="*/ 198 h 301"/>
              <a:gd name="T6" fmla="*/ 0 w 38"/>
              <a:gd name="T7" fmla="*/ 0 h 301"/>
              <a:gd name="T8" fmla="*/ 38 w 38"/>
              <a:gd name="T9" fmla="*/ 103 h 301"/>
              <a:gd name="T10" fmla="*/ 0 60000 65536"/>
              <a:gd name="T11" fmla="*/ 0 60000 65536"/>
              <a:gd name="T12" fmla="*/ 0 60000 65536"/>
              <a:gd name="T13" fmla="*/ 0 60000 65536"/>
              <a:gd name="T14" fmla="*/ 0 60000 65536"/>
              <a:gd name="T15" fmla="*/ 0 w 38"/>
              <a:gd name="T16" fmla="*/ 0 h 301"/>
              <a:gd name="T17" fmla="*/ 38 w 38"/>
              <a:gd name="T18" fmla="*/ 301 h 301"/>
            </a:gdLst>
            <a:ahLst/>
            <a:cxnLst>
              <a:cxn ang="T10">
                <a:pos x="T0" y="T1"/>
              </a:cxn>
              <a:cxn ang="T11">
                <a:pos x="T2" y="T3"/>
              </a:cxn>
              <a:cxn ang="T12">
                <a:pos x="T4" y="T5"/>
              </a:cxn>
              <a:cxn ang="T13">
                <a:pos x="T6" y="T7"/>
              </a:cxn>
              <a:cxn ang="T14">
                <a:pos x="T8" y="T9"/>
              </a:cxn>
            </a:cxnLst>
            <a:rect l="T15" t="T16" r="T17" b="T18"/>
            <a:pathLst>
              <a:path w="38" h="301">
                <a:moveTo>
                  <a:pt x="38" y="103"/>
                </a:moveTo>
                <a:lnTo>
                  <a:pt x="38" y="301"/>
                </a:lnTo>
                <a:lnTo>
                  <a:pt x="0" y="198"/>
                </a:lnTo>
                <a:lnTo>
                  <a:pt x="0" y="0"/>
                </a:lnTo>
                <a:lnTo>
                  <a:pt x="38" y="103"/>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93" name="Freeform 280"/>
          <p:cNvSpPr>
            <a:spLocks/>
          </p:cNvSpPr>
          <p:nvPr/>
        </p:nvSpPr>
        <p:spPr bwMode="auto">
          <a:xfrm>
            <a:off x="4902200" y="4776788"/>
            <a:ext cx="60325" cy="325437"/>
          </a:xfrm>
          <a:custGeom>
            <a:avLst/>
            <a:gdLst>
              <a:gd name="T0" fmla="*/ 38 w 38"/>
              <a:gd name="T1" fmla="*/ 0 h 205"/>
              <a:gd name="T2" fmla="*/ 38 w 38"/>
              <a:gd name="T3" fmla="*/ 198 h 205"/>
              <a:gd name="T4" fmla="*/ 0 w 38"/>
              <a:gd name="T5" fmla="*/ 205 h 205"/>
              <a:gd name="T6" fmla="*/ 0 w 38"/>
              <a:gd name="T7" fmla="*/ 7 h 205"/>
              <a:gd name="T8" fmla="*/ 38 w 38"/>
              <a:gd name="T9" fmla="*/ 0 h 205"/>
              <a:gd name="T10" fmla="*/ 0 60000 65536"/>
              <a:gd name="T11" fmla="*/ 0 60000 65536"/>
              <a:gd name="T12" fmla="*/ 0 60000 65536"/>
              <a:gd name="T13" fmla="*/ 0 60000 65536"/>
              <a:gd name="T14" fmla="*/ 0 60000 65536"/>
              <a:gd name="T15" fmla="*/ 0 w 38"/>
              <a:gd name="T16" fmla="*/ 0 h 205"/>
              <a:gd name="T17" fmla="*/ 38 w 38"/>
              <a:gd name="T18" fmla="*/ 205 h 205"/>
            </a:gdLst>
            <a:ahLst/>
            <a:cxnLst>
              <a:cxn ang="T10">
                <a:pos x="T0" y="T1"/>
              </a:cxn>
              <a:cxn ang="T11">
                <a:pos x="T2" y="T3"/>
              </a:cxn>
              <a:cxn ang="T12">
                <a:pos x="T4" y="T5"/>
              </a:cxn>
              <a:cxn ang="T13">
                <a:pos x="T6" y="T7"/>
              </a:cxn>
              <a:cxn ang="T14">
                <a:pos x="T8" y="T9"/>
              </a:cxn>
            </a:cxnLst>
            <a:rect l="T15" t="T16" r="T17" b="T18"/>
            <a:pathLst>
              <a:path w="38" h="205">
                <a:moveTo>
                  <a:pt x="38" y="0"/>
                </a:moveTo>
                <a:lnTo>
                  <a:pt x="38" y="198"/>
                </a:lnTo>
                <a:lnTo>
                  <a:pt x="0" y="205"/>
                </a:lnTo>
                <a:lnTo>
                  <a:pt x="0" y="7"/>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94" name="Freeform 281"/>
          <p:cNvSpPr>
            <a:spLocks/>
          </p:cNvSpPr>
          <p:nvPr/>
        </p:nvSpPr>
        <p:spPr bwMode="auto">
          <a:xfrm>
            <a:off x="4962525" y="4764088"/>
            <a:ext cx="60325" cy="327025"/>
          </a:xfrm>
          <a:custGeom>
            <a:avLst/>
            <a:gdLst>
              <a:gd name="T0" fmla="*/ 38 w 38"/>
              <a:gd name="T1" fmla="*/ 0 h 206"/>
              <a:gd name="T2" fmla="*/ 38 w 38"/>
              <a:gd name="T3" fmla="*/ 197 h 206"/>
              <a:gd name="T4" fmla="*/ 0 w 38"/>
              <a:gd name="T5" fmla="*/ 206 h 206"/>
              <a:gd name="T6" fmla="*/ 0 w 38"/>
              <a:gd name="T7" fmla="*/ 8 h 206"/>
              <a:gd name="T8" fmla="*/ 38 w 38"/>
              <a:gd name="T9" fmla="*/ 0 h 206"/>
              <a:gd name="T10" fmla="*/ 0 60000 65536"/>
              <a:gd name="T11" fmla="*/ 0 60000 65536"/>
              <a:gd name="T12" fmla="*/ 0 60000 65536"/>
              <a:gd name="T13" fmla="*/ 0 60000 65536"/>
              <a:gd name="T14" fmla="*/ 0 60000 65536"/>
              <a:gd name="T15" fmla="*/ 0 w 38"/>
              <a:gd name="T16" fmla="*/ 0 h 206"/>
              <a:gd name="T17" fmla="*/ 38 w 38"/>
              <a:gd name="T18" fmla="*/ 206 h 206"/>
            </a:gdLst>
            <a:ahLst/>
            <a:cxnLst>
              <a:cxn ang="T10">
                <a:pos x="T0" y="T1"/>
              </a:cxn>
              <a:cxn ang="T11">
                <a:pos x="T2" y="T3"/>
              </a:cxn>
              <a:cxn ang="T12">
                <a:pos x="T4" y="T5"/>
              </a:cxn>
              <a:cxn ang="T13">
                <a:pos x="T6" y="T7"/>
              </a:cxn>
              <a:cxn ang="T14">
                <a:pos x="T8" y="T9"/>
              </a:cxn>
            </a:cxnLst>
            <a:rect l="T15" t="T16" r="T17" b="T18"/>
            <a:pathLst>
              <a:path w="38" h="206">
                <a:moveTo>
                  <a:pt x="38" y="0"/>
                </a:moveTo>
                <a:lnTo>
                  <a:pt x="38" y="197"/>
                </a:lnTo>
                <a:lnTo>
                  <a:pt x="0" y="206"/>
                </a:lnTo>
                <a:lnTo>
                  <a:pt x="0" y="8"/>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95" name="Freeform 282"/>
          <p:cNvSpPr>
            <a:spLocks/>
          </p:cNvSpPr>
          <p:nvPr/>
        </p:nvSpPr>
        <p:spPr bwMode="auto">
          <a:xfrm>
            <a:off x="5022850" y="4764088"/>
            <a:ext cx="60325" cy="338137"/>
          </a:xfrm>
          <a:custGeom>
            <a:avLst/>
            <a:gdLst>
              <a:gd name="T0" fmla="*/ 38 w 38"/>
              <a:gd name="T1" fmla="*/ 15 h 213"/>
              <a:gd name="T2" fmla="*/ 38 w 38"/>
              <a:gd name="T3" fmla="*/ 213 h 213"/>
              <a:gd name="T4" fmla="*/ 0 w 38"/>
              <a:gd name="T5" fmla="*/ 197 h 213"/>
              <a:gd name="T6" fmla="*/ 0 w 38"/>
              <a:gd name="T7" fmla="*/ 0 h 213"/>
              <a:gd name="T8" fmla="*/ 38 w 38"/>
              <a:gd name="T9" fmla="*/ 15 h 213"/>
              <a:gd name="T10" fmla="*/ 0 60000 65536"/>
              <a:gd name="T11" fmla="*/ 0 60000 65536"/>
              <a:gd name="T12" fmla="*/ 0 60000 65536"/>
              <a:gd name="T13" fmla="*/ 0 60000 65536"/>
              <a:gd name="T14" fmla="*/ 0 60000 65536"/>
              <a:gd name="T15" fmla="*/ 0 w 38"/>
              <a:gd name="T16" fmla="*/ 0 h 213"/>
              <a:gd name="T17" fmla="*/ 38 w 38"/>
              <a:gd name="T18" fmla="*/ 213 h 213"/>
            </a:gdLst>
            <a:ahLst/>
            <a:cxnLst>
              <a:cxn ang="T10">
                <a:pos x="T0" y="T1"/>
              </a:cxn>
              <a:cxn ang="T11">
                <a:pos x="T2" y="T3"/>
              </a:cxn>
              <a:cxn ang="T12">
                <a:pos x="T4" y="T5"/>
              </a:cxn>
              <a:cxn ang="T13">
                <a:pos x="T6" y="T7"/>
              </a:cxn>
              <a:cxn ang="T14">
                <a:pos x="T8" y="T9"/>
              </a:cxn>
            </a:cxnLst>
            <a:rect l="T15" t="T16" r="T17" b="T18"/>
            <a:pathLst>
              <a:path w="38" h="213">
                <a:moveTo>
                  <a:pt x="38" y="15"/>
                </a:moveTo>
                <a:lnTo>
                  <a:pt x="38" y="213"/>
                </a:lnTo>
                <a:lnTo>
                  <a:pt x="0" y="197"/>
                </a:lnTo>
                <a:lnTo>
                  <a:pt x="0" y="0"/>
                </a:lnTo>
                <a:lnTo>
                  <a:pt x="38" y="15"/>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96" name="Freeform 283"/>
          <p:cNvSpPr>
            <a:spLocks/>
          </p:cNvSpPr>
          <p:nvPr/>
        </p:nvSpPr>
        <p:spPr bwMode="auto">
          <a:xfrm>
            <a:off x="5083175" y="4787900"/>
            <a:ext cx="58738" cy="322263"/>
          </a:xfrm>
          <a:custGeom>
            <a:avLst/>
            <a:gdLst>
              <a:gd name="T0" fmla="*/ 37 w 37"/>
              <a:gd name="T1" fmla="*/ 5 h 203"/>
              <a:gd name="T2" fmla="*/ 37 w 37"/>
              <a:gd name="T3" fmla="*/ 203 h 203"/>
              <a:gd name="T4" fmla="*/ 0 w 37"/>
              <a:gd name="T5" fmla="*/ 198 h 203"/>
              <a:gd name="T6" fmla="*/ 0 w 37"/>
              <a:gd name="T7" fmla="*/ 0 h 203"/>
              <a:gd name="T8" fmla="*/ 37 w 37"/>
              <a:gd name="T9" fmla="*/ 5 h 203"/>
              <a:gd name="T10" fmla="*/ 0 60000 65536"/>
              <a:gd name="T11" fmla="*/ 0 60000 65536"/>
              <a:gd name="T12" fmla="*/ 0 60000 65536"/>
              <a:gd name="T13" fmla="*/ 0 60000 65536"/>
              <a:gd name="T14" fmla="*/ 0 60000 65536"/>
              <a:gd name="T15" fmla="*/ 0 w 37"/>
              <a:gd name="T16" fmla="*/ 0 h 203"/>
              <a:gd name="T17" fmla="*/ 37 w 37"/>
              <a:gd name="T18" fmla="*/ 203 h 203"/>
            </a:gdLst>
            <a:ahLst/>
            <a:cxnLst>
              <a:cxn ang="T10">
                <a:pos x="T0" y="T1"/>
              </a:cxn>
              <a:cxn ang="T11">
                <a:pos x="T2" y="T3"/>
              </a:cxn>
              <a:cxn ang="T12">
                <a:pos x="T4" y="T5"/>
              </a:cxn>
              <a:cxn ang="T13">
                <a:pos x="T6" y="T7"/>
              </a:cxn>
              <a:cxn ang="T14">
                <a:pos x="T8" y="T9"/>
              </a:cxn>
            </a:cxnLst>
            <a:rect l="T15" t="T16" r="T17" b="T18"/>
            <a:pathLst>
              <a:path w="37" h="203">
                <a:moveTo>
                  <a:pt x="37" y="5"/>
                </a:moveTo>
                <a:lnTo>
                  <a:pt x="37" y="203"/>
                </a:lnTo>
                <a:lnTo>
                  <a:pt x="0" y="198"/>
                </a:lnTo>
                <a:lnTo>
                  <a:pt x="0" y="0"/>
                </a:lnTo>
                <a:lnTo>
                  <a:pt x="37" y="5"/>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97" name="Freeform 284"/>
          <p:cNvSpPr>
            <a:spLocks/>
          </p:cNvSpPr>
          <p:nvPr/>
        </p:nvSpPr>
        <p:spPr bwMode="auto">
          <a:xfrm>
            <a:off x="5141913" y="4795838"/>
            <a:ext cx="63500" cy="333375"/>
          </a:xfrm>
          <a:custGeom>
            <a:avLst/>
            <a:gdLst>
              <a:gd name="T0" fmla="*/ 40 w 40"/>
              <a:gd name="T1" fmla="*/ 12 h 210"/>
              <a:gd name="T2" fmla="*/ 40 w 40"/>
              <a:gd name="T3" fmla="*/ 210 h 210"/>
              <a:gd name="T4" fmla="*/ 0 w 40"/>
              <a:gd name="T5" fmla="*/ 198 h 210"/>
              <a:gd name="T6" fmla="*/ 0 w 40"/>
              <a:gd name="T7" fmla="*/ 0 h 210"/>
              <a:gd name="T8" fmla="*/ 40 w 40"/>
              <a:gd name="T9" fmla="*/ 12 h 210"/>
              <a:gd name="T10" fmla="*/ 0 60000 65536"/>
              <a:gd name="T11" fmla="*/ 0 60000 65536"/>
              <a:gd name="T12" fmla="*/ 0 60000 65536"/>
              <a:gd name="T13" fmla="*/ 0 60000 65536"/>
              <a:gd name="T14" fmla="*/ 0 60000 65536"/>
              <a:gd name="T15" fmla="*/ 0 w 40"/>
              <a:gd name="T16" fmla="*/ 0 h 210"/>
              <a:gd name="T17" fmla="*/ 40 w 40"/>
              <a:gd name="T18" fmla="*/ 210 h 210"/>
            </a:gdLst>
            <a:ahLst/>
            <a:cxnLst>
              <a:cxn ang="T10">
                <a:pos x="T0" y="T1"/>
              </a:cxn>
              <a:cxn ang="T11">
                <a:pos x="T2" y="T3"/>
              </a:cxn>
              <a:cxn ang="T12">
                <a:pos x="T4" y="T5"/>
              </a:cxn>
              <a:cxn ang="T13">
                <a:pos x="T6" y="T7"/>
              </a:cxn>
              <a:cxn ang="T14">
                <a:pos x="T8" y="T9"/>
              </a:cxn>
            </a:cxnLst>
            <a:rect l="T15" t="T16" r="T17" b="T18"/>
            <a:pathLst>
              <a:path w="40" h="210">
                <a:moveTo>
                  <a:pt x="40" y="12"/>
                </a:moveTo>
                <a:lnTo>
                  <a:pt x="40" y="210"/>
                </a:lnTo>
                <a:lnTo>
                  <a:pt x="0" y="198"/>
                </a:lnTo>
                <a:lnTo>
                  <a:pt x="0" y="0"/>
                </a:lnTo>
                <a:lnTo>
                  <a:pt x="40" y="12"/>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98" name="Freeform 285"/>
          <p:cNvSpPr>
            <a:spLocks/>
          </p:cNvSpPr>
          <p:nvPr/>
        </p:nvSpPr>
        <p:spPr bwMode="auto">
          <a:xfrm>
            <a:off x="5205413" y="4757738"/>
            <a:ext cx="60325" cy="371475"/>
          </a:xfrm>
          <a:custGeom>
            <a:avLst/>
            <a:gdLst>
              <a:gd name="T0" fmla="*/ 38 w 38"/>
              <a:gd name="T1" fmla="*/ 0 h 234"/>
              <a:gd name="T2" fmla="*/ 38 w 38"/>
              <a:gd name="T3" fmla="*/ 198 h 234"/>
              <a:gd name="T4" fmla="*/ 0 w 38"/>
              <a:gd name="T5" fmla="*/ 234 h 234"/>
              <a:gd name="T6" fmla="*/ 0 w 38"/>
              <a:gd name="T7" fmla="*/ 36 h 234"/>
              <a:gd name="T8" fmla="*/ 38 w 38"/>
              <a:gd name="T9" fmla="*/ 0 h 234"/>
              <a:gd name="T10" fmla="*/ 0 60000 65536"/>
              <a:gd name="T11" fmla="*/ 0 60000 65536"/>
              <a:gd name="T12" fmla="*/ 0 60000 65536"/>
              <a:gd name="T13" fmla="*/ 0 60000 65536"/>
              <a:gd name="T14" fmla="*/ 0 60000 65536"/>
              <a:gd name="T15" fmla="*/ 0 w 38"/>
              <a:gd name="T16" fmla="*/ 0 h 234"/>
              <a:gd name="T17" fmla="*/ 38 w 38"/>
              <a:gd name="T18" fmla="*/ 234 h 234"/>
            </a:gdLst>
            <a:ahLst/>
            <a:cxnLst>
              <a:cxn ang="T10">
                <a:pos x="T0" y="T1"/>
              </a:cxn>
              <a:cxn ang="T11">
                <a:pos x="T2" y="T3"/>
              </a:cxn>
              <a:cxn ang="T12">
                <a:pos x="T4" y="T5"/>
              </a:cxn>
              <a:cxn ang="T13">
                <a:pos x="T6" y="T7"/>
              </a:cxn>
              <a:cxn ang="T14">
                <a:pos x="T8" y="T9"/>
              </a:cxn>
            </a:cxnLst>
            <a:rect l="T15" t="T16" r="T17" b="T18"/>
            <a:pathLst>
              <a:path w="38" h="234">
                <a:moveTo>
                  <a:pt x="38" y="0"/>
                </a:moveTo>
                <a:lnTo>
                  <a:pt x="38" y="198"/>
                </a:lnTo>
                <a:lnTo>
                  <a:pt x="0" y="234"/>
                </a:lnTo>
                <a:lnTo>
                  <a:pt x="0" y="36"/>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299" name="Freeform 286"/>
          <p:cNvSpPr>
            <a:spLocks/>
          </p:cNvSpPr>
          <p:nvPr/>
        </p:nvSpPr>
        <p:spPr bwMode="auto">
          <a:xfrm>
            <a:off x="5265738" y="4757738"/>
            <a:ext cx="58737" cy="333375"/>
          </a:xfrm>
          <a:custGeom>
            <a:avLst/>
            <a:gdLst>
              <a:gd name="T0" fmla="*/ 37 w 37"/>
              <a:gd name="T1" fmla="*/ 12 h 210"/>
              <a:gd name="T2" fmla="*/ 37 w 37"/>
              <a:gd name="T3" fmla="*/ 210 h 210"/>
              <a:gd name="T4" fmla="*/ 0 w 37"/>
              <a:gd name="T5" fmla="*/ 198 h 210"/>
              <a:gd name="T6" fmla="*/ 0 w 37"/>
              <a:gd name="T7" fmla="*/ 0 h 210"/>
              <a:gd name="T8" fmla="*/ 37 w 37"/>
              <a:gd name="T9" fmla="*/ 12 h 210"/>
              <a:gd name="T10" fmla="*/ 0 60000 65536"/>
              <a:gd name="T11" fmla="*/ 0 60000 65536"/>
              <a:gd name="T12" fmla="*/ 0 60000 65536"/>
              <a:gd name="T13" fmla="*/ 0 60000 65536"/>
              <a:gd name="T14" fmla="*/ 0 60000 65536"/>
              <a:gd name="T15" fmla="*/ 0 w 37"/>
              <a:gd name="T16" fmla="*/ 0 h 210"/>
              <a:gd name="T17" fmla="*/ 37 w 37"/>
              <a:gd name="T18" fmla="*/ 210 h 210"/>
            </a:gdLst>
            <a:ahLst/>
            <a:cxnLst>
              <a:cxn ang="T10">
                <a:pos x="T0" y="T1"/>
              </a:cxn>
              <a:cxn ang="T11">
                <a:pos x="T2" y="T3"/>
              </a:cxn>
              <a:cxn ang="T12">
                <a:pos x="T4" y="T5"/>
              </a:cxn>
              <a:cxn ang="T13">
                <a:pos x="T6" y="T7"/>
              </a:cxn>
              <a:cxn ang="T14">
                <a:pos x="T8" y="T9"/>
              </a:cxn>
            </a:cxnLst>
            <a:rect l="T15" t="T16" r="T17" b="T18"/>
            <a:pathLst>
              <a:path w="37" h="210">
                <a:moveTo>
                  <a:pt x="37" y="12"/>
                </a:moveTo>
                <a:lnTo>
                  <a:pt x="37" y="210"/>
                </a:lnTo>
                <a:lnTo>
                  <a:pt x="0" y="198"/>
                </a:lnTo>
                <a:lnTo>
                  <a:pt x="0" y="0"/>
                </a:lnTo>
                <a:lnTo>
                  <a:pt x="37" y="12"/>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00" name="Freeform 288"/>
          <p:cNvSpPr>
            <a:spLocks/>
          </p:cNvSpPr>
          <p:nvPr/>
        </p:nvSpPr>
        <p:spPr bwMode="auto">
          <a:xfrm>
            <a:off x="2305050" y="4452938"/>
            <a:ext cx="58738" cy="339725"/>
          </a:xfrm>
          <a:custGeom>
            <a:avLst/>
            <a:gdLst>
              <a:gd name="T0" fmla="*/ 37 w 37"/>
              <a:gd name="T1" fmla="*/ 0 h 214"/>
              <a:gd name="T2" fmla="*/ 37 w 37"/>
              <a:gd name="T3" fmla="*/ 197 h 214"/>
              <a:gd name="T4" fmla="*/ 0 w 37"/>
              <a:gd name="T5" fmla="*/ 214 h 214"/>
              <a:gd name="T6" fmla="*/ 0 w 37"/>
              <a:gd name="T7" fmla="*/ 17 h 214"/>
              <a:gd name="T8" fmla="*/ 37 w 37"/>
              <a:gd name="T9" fmla="*/ 0 h 214"/>
              <a:gd name="T10" fmla="*/ 0 60000 65536"/>
              <a:gd name="T11" fmla="*/ 0 60000 65536"/>
              <a:gd name="T12" fmla="*/ 0 60000 65536"/>
              <a:gd name="T13" fmla="*/ 0 60000 65536"/>
              <a:gd name="T14" fmla="*/ 0 60000 65536"/>
              <a:gd name="T15" fmla="*/ 0 w 37"/>
              <a:gd name="T16" fmla="*/ 0 h 214"/>
              <a:gd name="T17" fmla="*/ 37 w 37"/>
              <a:gd name="T18" fmla="*/ 214 h 214"/>
            </a:gdLst>
            <a:ahLst/>
            <a:cxnLst>
              <a:cxn ang="T10">
                <a:pos x="T0" y="T1"/>
              </a:cxn>
              <a:cxn ang="T11">
                <a:pos x="T2" y="T3"/>
              </a:cxn>
              <a:cxn ang="T12">
                <a:pos x="T4" y="T5"/>
              </a:cxn>
              <a:cxn ang="T13">
                <a:pos x="T6" y="T7"/>
              </a:cxn>
              <a:cxn ang="T14">
                <a:pos x="T8" y="T9"/>
              </a:cxn>
            </a:cxnLst>
            <a:rect l="T15" t="T16" r="T17" b="T18"/>
            <a:pathLst>
              <a:path w="37" h="214">
                <a:moveTo>
                  <a:pt x="37" y="0"/>
                </a:moveTo>
                <a:lnTo>
                  <a:pt x="37" y="197"/>
                </a:lnTo>
                <a:lnTo>
                  <a:pt x="0" y="214"/>
                </a:lnTo>
                <a:lnTo>
                  <a:pt x="0" y="17"/>
                </a:lnTo>
                <a:lnTo>
                  <a:pt x="37"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01" name="Freeform 289"/>
          <p:cNvSpPr>
            <a:spLocks/>
          </p:cNvSpPr>
          <p:nvPr/>
        </p:nvSpPr>
        <p:spPr bwMode="auto">
          <a:xfrm>
            <a:off x="2363788" y="4414838"/>
            <a:ext cx="60325" cy="350837"/>
          </a:xfrm>
          <a:custGeom>
            <a:avLst/>
            <a:gdLst>
              <a:gd name="T0" fmla="*/ 38 w 38"/>
              <a:gd name="T1" fmla="*/ 0 h 221"/>
              <a:gd name="T2" fmla="*/ 38 w 38"/>
              <a:gd name="T3" fmla="*/ 197 h 221"/>
              <a:gd name="T4" fmla="*/ 0 w 38"/>
              <a:gd name="T5" fmla="*/ 221 h 221"/>
              <a:gd name="T6" fmla="*/ 0 w 38"/>
              <a:gd name="T7" fmla="*/ 24 h 221"/>
              <a:gd name="T8" fmla="*/ 38 w 38"/>
              <a:gd name="T9" fmla="*/ 0 h 221"/>
              <a:gd name="T10" fmla="*/ 0 60000 65536"/>
              <a:gd name="T11" fmla="*/ 0 60000 65536"/>
              <a:gd name="T12" fmla="*/ 0 60000 65536"/>
              <a:gd name="T13" fmla="*/ 0 60000 65536"/>
              <a:gd name="T14" fmla="*/ 0 60000 65536"/>
              <a:gd name="T15" fmla="*/ 0 w 38"/>
              <a:gd name="T16" fmla="*/ 0 h 221"/>
              <a:gd name="T17" fmla="*/ 38 w 38"/>
              <a:gd name="T18" fmla="*/ 221 h 221"/>
            </a:gdLst>
            <a:ahLst/>
            <a:cxnLst>
              <a:cxn ang="T10">
                <a:pos x="T0" y="T1"/>
              </a:cxn>
              <a:cxn ang="T11">
                <a:pos x="T2" y="T3"/>
              </a:cxn>
              <a:cxn ang="T12">
                <a:pos x="T4" y="T5"/>
              </a:cxn>
              <a:cxn ang="T13">
                <a:pos x="T6" y="T7"/>
              </a:cxn>
              <a:cxn ang="T14">
                <a:pos x="T8" y="T9"/>
              </a:cxn>
            </a:cxnLst>
            <a:rect l="T15" t="T16" r="T17" b="T18"/>
            <a:pathLst>
              <a:path w="38" h="221">
                <a:moveTo>
                  <a:pt x="38" y="0"/>
                </a:moveTo>
                <a:lnTo>
                  <a:pt x="38" y="197"/>
                </a:lnTo>
                <a:lnTo>
                  <a:pt x="0" y="221"/>
                </a:lnTo>
                <a:lnTo>
                  <a:pt x="0" y="24"/>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02" name="Freeform 290"/>
          <p:cNvSpPr>
            <a:spLocks/>
          </p:cNvSpPr>
          <p:nvPr/>
        </p:nvSpPr>
        <p:spPr bwMode="auto">
          <a:xfrm>
            <a:off x="2424113" y="4414838"/>
            <a:ext cx="60325" cy="315912"/>
          </a:xfrm>
          <a:custGeom>
            <a:avLst/>
            <a:gdLst>
              <a:gd name="T0" fmla="*/ 38 w 38"/>
              <a:gd name="T1" fmla="*/ 1 h 199"/>
              <a:gd name="T2" fmla="*/ 38 w 38"/>
              <a:gd name="T3" fmla="*/ 199 h 199"/>
              <a:gd name="T4" fmla="*/ 0 w 38"/>
              <a:gd name="T5" fmla="*/ 197 h 199"/>
              <a:gd name="T6" fmla="*/ 0 w 38"/>
              <a:gd name="T7" fmla="*/ 0 h 199"/>
              <a:gd name="T8" fmla="*/ 38 w 38"/>
              <a:gd name="T9" fmla="*/ 1 h 199"/>
              <a:gd name="T10" fmla="*/ 0 60000 65536"/>
              <a:gd name="T11" fmla="*/ 0 60000 65536"/>
              <a:gd name="T12" fmla="*/ 0 60000 65536"/>
              <a:gd name="T13" fmla="*/ 0 60000 65536"/>
              <a:gd name="T14" fmla="*/ 0 60000 65536"/>
              <a:gd name="T15" fmla="*/ 0 w 38"/>
              <a:gd name="T16" fmla="*/ 0 h 199"/>
              <a:gd name="T17" fmla="*/ 38 w 38"/>
              <a:gd name="T18" fmla="*/ 199 h 199"/>
            </a:gdLst>
            <a:ahLst/>
            <a:cxnLst>
              <a:cxn ang="T10">
                <a:pos x="T0" y="T1"/>
              </a:cxn>
              <a:cxn ang="T11">
                <a:pos x="T2" y="T3"/>
              </a:cxn>
              <a:cxn ang="T12">
                <a:pos x="T4" y="T5"/>
              </a:cxn>
              <a:cxn ang="T13">
                <a:pos x="T6" y="T7"/>
              </a:cxn>
              <a:cxn ang="T14">
                <a:pos x="T8" y="T9"/>
              </a:cxn>
            </a:cxnLst>
            <a:rect l="T15" t="T16" r="T17" b="T18"/>
            <a:pathLst>
              <a:path w="38" h="199">
                <a:moveTo>
                  <a:pt x="38" y="1"/>
                </a:moveTo>
                <a:lnTo>
                  <a:pt x="38" y="199"/>
                </a:lnTo>
                <a:lnTo>
                  <a:pt x="0" y="197"/>
                </a:lnTo>
                <a:lnTo>
                  <a:pt x="0" y="0"/>
                </a:lnTo>
                <a:lnTo>
                  <a:pt x="38" y="1"/>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03" name="Freeform 291"/>
          <p:cNvSpPr>
            <a:spLocks/>
          </p:cNvSpPr>
          <p:nvPr/>
        </p:nvSpPr>
        <p:spPr bwMode="auto">
          <a:xfrm>
            <a:off x="2484438" y="4416425"/>
            <a:ext cx="60325" cy="366713"/>
          </a:xfrm>
          <a:custGeom>
            <a:avLst/>
            <a:gdLst>
              <a:gd name="T0" fmla="*/ 38 w 38"/>
              <a:gd name="T1" fmla="*/ 33 h 231"/>
              <a:gd name="T2" fmla="*/ 38 w 38"/>
              <a:gd name="T3" fmla="*/ 231 h 231"/>
              <a:gd name="T4" fmla="*/ 0 w 38"/>
              <a:gd name="T5" fmla="*/ 198 h 231"/>
              <a:gd name="T6" fmla="*/ 0 w 38"/>
              <a:gd name="T7" fmla="*/ 0 h 231"/>
              <a:gd name="T8" fmla="*/ 38 w 38"/>
              <a:gd name="T9" fmla="*/ 33 h 231"/>
              <a:gd name="T10" fmla="*/ 0 60000 65536"/>
              <a:gd name="T11" fmla="*/ 0 60000 65536"/>
              <a:gd name="T12" fmla="*/ 0 60000 65536"/>
              <a:gd name="T13" fmla="*/ 0 60000 65536"/>
              <a:gd name="T14" fmla="*/ 0 60000 65536"/>
              <a:gd name="T15" fmla="*/ 0 w 38"/>
              <a:gd name="T16" fmla="*/ 0 h 231"/>
              <a:gd name="T17" fmla="*/ 38 w 38"/>
              <a:gd name="T18" fmla="*/ 231 h 231"/>
            </a:gdLst>
            <a:ahLst/>
            <a:cxnLst>
              <a:cxn ang="T10">
                <a:pos x="T0" y="T1"/>
              </a:cxn>
              <a:cxn ang="T11">
                <a:pos x="T2" y="T3"/>
              </a:cxn>
              <a:cxn ang="T12">
                <a:pos x="T4" y="T5"/>
              </a:cxn>
              <a:cxn ang="T13">
                <a:pos x="T6" y="T7"/>
              </a:cxn>
              <a:cxn ang="T14">
                <a:pos x="T8" y="T9"/>
              </a:cxn>
            </a:cxnLst>
            <a:rect l="T15" t="T16" r="T17" b="T18"/>
            <a:pathLst>
              <a:path w="38" h="231">
                <a:moveTo>
                  <a:pt x="38" y="33"/>
                </a:moveTo>
                <a:lnTo>
                  <a:pt x="38" y="231"/>
                </a:lnTo>
                <a:lnTo>
                  <a:pt x="0" y="198"/>
                </a:lnTo>
                <a:lnTo>
                  <a:pt x="0" y="0"/>
                </a:lnTo>
                <a:lnTo>
                  <a:pt x="38" y="33"/>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04" name="Freeform 292"/>
          <p:cNvSpPr>
            <a:spLocks/>
          </p:cNvSpPr>
          <p:nvPr/>
        </p:nvSpPr>
        <p:spPr bwMode="auto">
          <a:xfrm>
            <a:off x="2544763" y="4468813"/>
            <a:ext cx="60325" cy="376237"/>
          </a:xfrm>
          <a:custGeom>
            <a:avLst/>
            <a:gdLst>
              <a:gd name="T0" fmla="*/ 38 w 38"/>
              <a:gd name="T1" fmla="*/ 40 h 237"/>
              <a:gd name="T2" fmla="*/ 38 w 38"/>
              <a:gd name="T3" fmla="*/ 237 h 237"/>
              <a:gd name="T4" fmla="*/ 0 w 38"/>
              <a:gd name="T5" fmla="*/ 198 h 237"/>
              <a:gd name="T6" fmla="*/ 0 w 38"/>
              <a:gd name="T7" fmla="*/ 0 h 237"/>
              <a:gd name="T8" fmla="*/ 38 w 38"/>
              <a:gd name="T9" fmla="*/ 40 h 237"/>
              <a:gd name="T10" fmla="*/ 0 60000 65536"/>
              <a:gd name="T11" fmla="*/ 0 60000 65536"/>
              <a:gd name="T12" fmla="*/ 0 60000 65536"/>
              <a:gd name="T13" fmla="*/ 0 60000 65536"/>
              <a:gd name="T14" fmla="*/ 0 60000 65536"/>
              <a:gd name="T15" fmla="*/ 0 w 38"/>
              <a:gd name="T16" fmla="*/ 0 h 237"/>
              <a:gd name="T17" fmla="*/ 38 w 38"/>
              <a:gd name="T18" fmla="*/ 237 h 237"/>
            </a:gdLst>
            <a:ahLst/>
            <a:cxnLst>
              <a:cxn ang="T10">
                <a:pos x="T0" y="T1"/>
              </a:cxn>
              <a:cxn ang="T11">
                <a:pos x="T2" y="T3"/>
              </a:cxn>
              <a:cxn ang="T12">
                <a:pos x="T4" y="T5"/>
              </a:cxn>
              <a:cxn ang="T13">
                <a:pos x="T6" y="T7"/>
              </a:cxn>
              <a:cxn ang="T14">
                <a:pos x="T8" y="T9"/>
              </a:cxn>
            </a:cxnLst>
            <a:rect l="T15" t="T16" r="T17" b="T18"/>
            <a:pathLst>
              <a:path w="38" h="237">
                <a:moveTo>
                  <a:pt x="38" y="40"/>
                </a:moveTo>
                <a:lnTo>
                  <a:pt x="38" y="237"/>
                </a:lnTo>
                <a:lnTo>
                  <a:pt x="0" y="198"/>
                </a:lnTo>
                <a:lnTo>
                  <a:pt x="0" y="0"/>
                </a:lnTo>
                <a:lnTo>
                  <a:pt x="38" y="4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05" name="Freeform 293"/>
          <p:cNvSpPr>
            <a:spLocks/>
          </p:cNvSpPr>
          <p:nvPr/>
        </p:nvSpPr>
        <p:spPr bwMode="auto">
          <a:xfrm>
            <a:off x="2605088" y="4532313"/>
            <a:ext cx="61912" cy="377825"/>
          </a:xfrm>
          <a:custGeom>
            <a:avLst/>
            <a:gdLst>
              <a:gd name="T0" fmla="*/ 39 w 39"/>
              <a:gd name="T1" fmla="*/ 41 h 238"/>
              <a:gd name="T2" fmla="*/ 39 w 39"/>
              <a:gd name="T3" fmla="*/ 238 h 238"/>
              <a:gd name="T4" fmla="*/ 0 w 39"/>
              <a:gd name="T5" fmla="*/ 197 h 238"/>
              <a:gd name="T6" fmla="*/ 0 w 39"/>
              <a:gd name="T7" fmla="*/ 0 h 238"/>
              <a:gd name="T8" fmla="*/ 39 w 39"/>
              <a:gd name="T9" fmla="*/ 41 h 238"/>
              <a:gd name="T10" fmla="*/ 0 60000 65536"/>
              <a:gd name="T11" fmla="*/ 0 60000 65536"/>
              <a:gd name="T12" fmla="*/ 0 60000 65536"/>
              <a:gd name="T13" fmla="*/ 0 60000 65536"/>
              <a:gd name="T14" fmla="*/ 0 60000 65536"/>
              <a:gd name="T15" fmla="*/ 0 w 39"/>
              <a:gd name="T16" fmla="*/ 0 h 238"/>
              <a:gd name="T17" fmla="*/ 39 w 39"/>
              <a:gd name="T18" fmla="*/ 238 h 238"/>
            </a:gdLst>
            <a:ahLst/>
            <a:cxnLst>
              <a:cxn ang="T10">
                <a:pos x="T0" y="T1"/>
              </a:cxn>
              <a:cxn ang="T11">
                <a:pos x="T2" y="T3"/>
              </a:cxn>
              <a:cxn ang="T12">
                <a:pos x="T4" y="T5"/>
              </a:cxn>
              <a:cxn ang="T13">
                <a:pos x="T6" y="T7"/>
              </a:cxn>
              <a:cxn ang="T14">
                <a:pos x="T8" y="T9"/>
              </a:cxn>
            </a:cxnLst>
            <a:rect l="T15" t="T16" r="T17" b="T18"/>
            <a:pathLst>
              <a:path w="39" h="238">
                <a:moveTo>
                  <a:pt x="39" y="41"/>
                </a:moveTo>
                <a:lnTo>
                  <a:pt x="39" y="238"/>
                </a:lnTo>
                <a:lnTo>
                  <a:pt x="0" y="197"/>
                </a:lnTo>
                <a:lnTo>
                  <a:pt x="0" y="0"/>
                </a:lnTo>
                <a:lnTo>
                  <a:pt x="39" y="41"/>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06" name="Freeform 294"/>
          <p:cNvSpPr>
            <a:spLocks/>
          </p:cNvSpPr>
          <p:nvPr/>
        </p:nvSpPr>
        <p:spPr bwMode="auto">
          <a:xfrm>
            <a:off x="2667000" y="4589463"/>
            <a:ext cx="60325" cy="320675"/>
          </a:xfrm>
          <a:custGeom>
            <a:avLst/>
            <a:gdLst>
              <a:gd name="T0" fmla="*/ 38 w 38"/>
              <a:gd name="T1" fmla="*/ 0 h 202"/>
              <a:gd name="T2" fmla="*/ 38 w 38"/>
              <a:gd name="T3" fmla="*/ 197 h 202"/>
              <a:gd name="T4" fmla="*/ 0 w 38"/>
              <a:gd name="T5" fmla="*/ 202 h 202"/>
              <a:gd name="T6" fmla="*/ 0 w 38"/>
              <a:gd name="T7" fmla="*/ 5 h 202"/>
              <a:gd name="T8" fmla="*/ 38 w 38"/>
              <a:gd name="T9" fmla="*/ 0 h 202"/>
              <a:gd name="T10" fmla="*/ 0 60000 65536"/>
              <a:gd name="T11" fmla="*/ 0 60000 65536"/>
              <a:gd name="T12" fmla="*/ 0 60000 65536"/>
              <a:gd name="T13" fmla="*/ 0 60000 65536"/>
              <a:gd name="T14" fmla="*/ 0 60000 65536"/>
              <a:gd name="T15" fmla="*/ 0 w 38"/>
              <a:gd name="T16" fmla="*/ 0 h 202"/>
              <a:gd name="T17" fmla="*/ 38 w 38"/>
              <a:gd name="T18" fmla="*/ 202 h 202"/>
            </a:gdLst>
            <a:ahLst/>
            <a:cxnLst>
              <a:cxn ang="T10">
                <a:pos x="T0" y="T1"/>
              </a:cxn>
              <a:cxn ang="T11">
                <a:pos x="T2" y="T3"/>
              </a:cxn>
              <a:cxn ang="T12">
                <a:pos x="T4" y="T5"/>
              </a:cxn>
              <a:cxn ang="T13">
                <a:pos x="T6" y="T7"/>
              </a:cxn>
              <a:cxn ang="T14">
                <a:pos x="T8" y="T9"/>
              </a:cxn>
            </a:cxnLst>
            <a:rect l="T15" t="T16" r="T17" b="T18"/>
            <a:pathLst>
              <a:path w="38" h="202">
                <a:moveTo>
                  <a:pt x="38" y="0"/>
                </a:moveTo>
                <a:lnTo>
                  <a:pt x="38" y="197"/>
                </a:lnTo>
                <a:lnTo>
                  <a:pt x="0" y="202"/>
                </a:lnTo>
                <a:lnTo>
                  <a:pt x="0" y="5"/>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07" name="Freeform 295"/>
          <p:cNvSpPr>
            <a:spLocks/>
          </p:cNvSpPr>
          <p:nvPr/>
        </p:nvSpPr>
        <p:spPr bwMode="auto">
          <a:xfrm>
            <a:off x="2727325" y="4525963"/>
            <a:ext cx="60325" cy="376237"/>
          </a:xfrm>
          <a:custGeom>
            <a:avLst/>
            <a:gdLst>
              <a:gd name="T0" fmla="*/ 38 w 38"/>
              <a:gd name="T1" fmla="*/ 0 h 237"/>
              <a:gd name="T2" fmla="*/ 38 w 38"/>
              <a:gd name="T3" fmla="*/ 198 h 237"/>
              <a:gd name="T4" fmla="*/ 0 w 38"/>
              <a:gd name="T5" fmla="*/ 237 h 237"/>
              <a:gd name="T6" fmla="*/ 0 w 38"/>
              <a:gd name="T7" fmla="*/ 40 h 237"/>
              <a:gd name="T8" fmla="*/ 38 w 38"/>
              <a:gd name="T9" fmla="*/ 0 h 237"/>
              <a:gd name="T10" fmla="*/ 0 60000 65536"/>
              <a:gd name="T11" fmla="*/ 0 60000 65536"/>
              <a:gd name="T12" fmla="*/ 0 60000 65536"/>
              <a:gd name="T13" fmla="*/ 0 60000 65536"/>
              <a:gd name="T14" fmla="*/ 0 60000 65536"/>
              <a:gd name="T15" fmla="*/ 0 w 38"/>
              <a:gd name="T16" fmla="*/ 0 h 237"/>
              <a:gd name="T17" fmla="*/ 38 w 38"/>
              <a:gd name="T18" fmla="*/ 237 h 237"/>
            </a:gdLst>
            <a:ahLst/>
            <a:cxnLst>
              <a:cxn ang="T10">
                <a:pos x="T0" y="T1"/>
              </a:cxn>
              <a:cxn ang="T11">
                <a:pos x="T2" y="T3"/>
              </a:cxn>
              <a:cxn ang="T12">
                <a:pos x="T4" y="T5"/>
              </a:cxn>
              <a:cxn ang="T13">
                <a:pos x="T6" y="T7"/>
              </a:cxn>
              <a:cxn ang="T14">
                <a:pos x="T8" y="T9"/>
              </a:cxn>
            </a:cxnLst>
            <a:rect l="T15" t="T16" r="T17" b="T18"/>
            <a:pathLst>
              <a:path w="38" h="237">
                <a:moveTo>
                  <a:pt x="38" y="0"/>
                </a:moveTo>
                <a:lnTo>
                  <a:pt x="38" y="198"/>
                </a:lnTo>
                <a:lnTo>
                  <a:pt x="0" y="237"/>
                </a:lnTo>
                <a:lnTo>
                  <a:pt x="0" y="40"/>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08" name="Freeform 296"/>
          <p:cNvSpPr>
            <a:spLocks/>
          </p:cNvSpPr>
          <p:nvPr/>
        </p:nvSpPr>
        <p:spPr bwMode="auto">
          <a:xfrm>
            <a:off x="2787650" y="4514850"/>
            <a:ext cx="58738" cy="325438"/>
          </a:xfrm>
          <a:custGeom>
            <a:avLst/>
            <a:gdLst>
              <a:gd name="T0" fmla="*/ 37 w 37"/>
              <a:gd name="T1" fmla="*/ 0 h 205"/>
              <a:gd name="T2" fmla="*/ 37 w 37"/>
              <a:gd name="T3" fmla="*/ 198 h 205"/>
              <a:gd name="T4" fmla="*/ 0 w 37"/>
              <a:gd name="T5" fmla="*/ 205 h 205"/>
              <a:gd name="T6" fmla="*/ 0 w 37"/>
              <a:gd name="T7" fmla="*/ 7 h 205"/>
              <a:gd name="T8" fmla="*/ 37 w 37"/>
              <a:gd name="T9" fmla="*/ 0 h 205"/>
              <a:gd name="T10" fmla="*/ 0 60000 65536"/>
              <a:gd name="T11" fmla="*/ 0 60000 65536"/>
              <a:gd name="T12" fmla="*/ 0 60000 65536"/>
              <a:gd name="T13" fmla="*/ 0 60000 65536"/>
              <a:gd name="T14" fmla="*/ 0 60000 65536"/>
              <a:gd name="T15" fmla="*/ 0 w 37"/>
              <a:gd name="T16" fmla="*/ 0 h 205"/>
              <a:gd name="T17" fmla="*/ 37 w 37"/>
              <a:gd name="T18" fmla="*/ 205 h 205"/>
            </a:gdLst>
            <a:ahLst/>
            <a:cxnLst>
              <a:cxn ang="T10">
                <a:pos x="T0" y="T1"/>
              </a:cxn>
              <a:cxn ang="T11">
                <a:pos x="T2" y="T3"/>
              </a:cxn>
              <a:cxn ang="T12">
                <a:pos x="T4" y="T5"/>
              </a:cxn>
              <a:cxn ang="T13">
                <a:pos x="T6" y="T7"/>
              </a:cxn>
              <a:cxn ang="T14">
                <a:pos x="T8" y="T9"/>
              </a:cxn>
            </a:cxnLst>
            <a:rect l="T15" t="T16" r="T17" b="T18"/>
            <a:pathLst>
              <a:path w="37" h="205">
                <a:moveTo>
                  <a:pt x="37" y="0"/>
                </a:moveTo>
                <a:lnTo>
                  <a:pt x="37" y="198"/>
                </a:lnTo>
                <a:lnTo>
                  <a:pt x="0" y="205"/>
                </a:lnTo>
                <a:lnTo>
                  <a:pt x="0" y="7"/>
                </a:lnTo>
                <a:lnTo>
                  <a:pt x="37"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09" name="Freeform 297"/>
          <p:cNvSpPr>
            <a:spLocks/>
          </p:cNvSpPr>
          <p:nvPr/>
        </p:nvSpPr>
        <p:spPr bwMode="auto">
          <a:xfrm>
            <a:off x="2846388" y="4514850"/>
            <a:ext cx="60325" cy="322263"/>
          </a:xfrm>
          <a:custGeom>
            <a:avLst/>
            <a:gdLst>
              <a:gd name="T0" fmla="*/ 38 w 38"/>
              <a:gd name="T1" fmla="*/ 5 h 203"/>
              <a:gd name="T2" fmla="*/ 38 w 38"/>
              <a:gd name="T3" fmla="*/ 203 h 203"/>
              <a:gd name="T4" fmla="*/ 0 w 38"/>
              <a:gd name="T5" fmla="*/ 198 h 203"/>
              <a:gd name="T6" fmla="*/ 0 w 38"/>
              <a:gd name="T7" fmla="*/ 0 h 203"/>
              <a:gd name="T8" fmla="*/ 38 w 38"/>
              <a:gd name="T9" fmla="*/ 5 h 203"/>
              <a:gd name="T10" fmla="*/ 0 60000 65536"/>
              <a:gd name="T11" fmla="*/ 0 60000 65536"/>
              <a:gd name="T12" fmla="*/ 0 60000 65536"/>
              <a:gd name="T13" fmla="*/ 0 60000 65536"/>
              <a:gd name="T14" fmla="*/ 0 60000 65536"/>
              <a:gd name="T15" fmla="*/ 0 w 38"/>
              <a:gd name="T16" fmla="*/ 0 h 203"/>
              <a:gd name="T17" fmla="*/ 38 w 38"/>
              <a:gd name="T18" fmla="*/ 203 h 203"/>
            </a:gdLst>
            <a:ahLst/>
            <a:cxnLst>
              <a:cxn ang="T10">
                <a:pos x="T0" y="T1"/>
              </a:cxn>
              <a:cxn ang="T11">
                <a:pos x="T2" y="T3"/>
              </a:cxn>
              <a:cxn ang="T12">
                <a:pos x="T4" y="T5"/>
              </a:cxn>
              <a:cxn ang="T13">
                <a:pos x="T6" y="T7"/>
              </a:cxn>
              <a:cxn ang="T14">
                <a:pos x="T8" y="T9"/>
              </a:cxn>
            </a:cxnLst>
            <a:rect l="T15" t="T16" r="T17" b="T18"/>
            <a:pathLst>
              <a:path w="38" h="203">
                <a:moveTo>
                  <a:pt x="38" y="5"/>
                </a:moveTo>
                <a:lnTo>
                  <a:pt x="38" y="203"/>
                </a:lnTo>
                <a:lnTo>
                  <a:pt x="0" y="198"/>
                </a:lnTo>
                <a:lnTo>
                  <a:pt x="0" y="0"/>
                </a:lnTo>
                <a:lnTo>
                  <a:pt x="38" y="5"/>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10" name="Freeform 298"/>
          <p:cNvSpPr>
            <a:spLocks/>
          </p:cNvSpPr>
          <p:nvPr/>
        </p:nvSpPr>
        <p:spPr bwMode="auto">
          <a:xfrm>
            <a:off x="2906713" y="4495800"/>
            <a:ext cx="60325" cy="341313"/>
          </a:xfrm>
          <a:custGeom>
            <a:avLst/>
            <a:gdLst>
              <a:gd name="T0" fmla="*/ 38 w 38"/>
              <a:gd name="T1" fmla="*/ 0 h 215"/>
              <a:gd name="T2" fmla="*/ 38 w 38"/>
              <a:gd name="T3" fmla="*/ 198 h 215"/>
              <a:gd name="T4" fmla="*/ 0 w 38"/>
              <a:gd name="T5" fmla="*/ 215 h 215"/>
              <a:gd name="T6" fmla="*/ 0 w 38"/>
              <a:gd name="T7" fmla="*/ 17 h 215"/>
              <a:gd name="T8" fmla="*/ 38 w 38"/>
              <a:gd name="T9" fmla="*/ 0 h 215"/>
              <a:gd name="T10" fmla="*/ 0 60000 65536"/>
              <a:gd name="T11" fmla="*/ 0 60000 65536"/>
              <a:gd name="T12" fmla="*/ 0 60000 65536"/>
              <a:gd name="T13" fmla="*/ 0 60000 65536"/>
              <a:gd name="T14" fmla="*/ 0 60000 65536"/>
              <a:gd name="T15" fmla="*/ 0 w 38"/>
              <a:gd name="T16" fmla="*/ 0 h 215"/>
              <a:gd name="T17" fmla="*/ 38 w 38"/>
              <a:gd name="T18" fmla="*/ 215 h 215"/>
            </a:gdLst>
            <a:ahLst/>
            <a:cxnLst>
              <a:cxn ang="T10">
                <a:pos x="T0" y="T1"/>
              </a:cxn>
              <a:cxn ang="T11">
                <a:pos x="T2" y="T3"/>
              </a:cxn>
              <a:cxn ang="T12">
                <a:pos x="T4" y="T5"/>
              </a:cxn>
              <a:cxn ang="T13">
                <a:pos x="T6" y="T7"/>
              </a:cxn>
              <a:cxn ang="T14">
                <a:pos x="T8" y="T9"/>
              </a:cxn>
            </a:cxnLst>
            <a:rect l="T15" t="T16" r="T17" b="T18"/>
            <a:pathLst>
              <a:path w="38" h="215">
                <a:moveTo>
                  <a:pt x="38" y="0"/>
                </a:moveTo>
                <a:lnTo>
                  <a:pt x="38" y="198"/>
                </a:lnTo>
                <a:lnTo>
                  <a:pt x="0" y="215"/>
                </a:lnTo>
                <a:lnTo>
                  <a:pt x="0" y="17"/>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11" name="Freeform 299"/>
          <p:cNvSpPr>
            <a:spLocks/>
          </p:cNvSpPr>
          <p:nvPr/>
        </p:nvSpPr>
        <p:spPr bwMode="auto">
          <a:xfrm>
            <a:off x="2967038" y="4495800"/>
            <a:ext cx="61912" cy="346075"/>
          </a:xfrm>
          <a:custGeom>
            <a:avLst/>
            <a:gdLst>
              <a:gd name="T0" fmla="*/ 39 w 39"/>
              <a:gd name="T1" fmla="*/ 21 h 218"/>
              <a:gd name="T2" fmla="*/ 39 w 39"/>
              <a:gd name="T3" fmla="*/ 218 h 218"/>
              <a:gd name="T4" fmla="*/ 0 w 39"/>
              <a:gd name="T5" fmla="*/ 198 h 218"/>
              <a:gd name="T6" fmla="*/ 0 w 39"/>
              <a:gd name="T7" fmla="*/ 0 h 218"/>
              <a:gd name="T8" fmla="*/ 39 w 39"/>
              <a:gd name="T9" fmla="*/ 21 h 218"/>
              <a:gd name="T10" fmla="*/ 0 60000 65536"/>
              <a:gd name="T11" fmla="*/ 0 60000 65536"/>
              <a:gd name="T12" fmla="*/ 0 60000 65536"/>
              <a:gd name="T13" fmla="*/ 0 60000 65536"/>
              <a:gd name="T14" fmla="*/ 0 60000 65536"/>
              <a:gd name="T15" fmla="*/ 0 w 39"/>
              <a:gd name="T16" fmla="*/ 0 h 218"/>
              <a:gd name="T17" fmla="*/ 39 w 39"/>
              <a:gd name="T18" fmla="*/ 218 h 218"/>
            </a:gdLst>
            <a:ahLst/>
            <a:cxnLst>
              <a:cxn ang="T10">
                <a:pos x="T0" y="T1"/>
              </a:cxn>
              <a:cxn ang="T11">
                <a:pos x="T2" y="T3"/>
              </a:cxn>
              <a:cxn ang="T12">
                <a:pos x="T4" y="T5"/>
              </a:cxn>
              <a:cxn ang="T13">
                <a:pos x="T6" y="T7"/>
              </a:cxn>
              <a:cxn ang="T14">
                <a:pos x="T8" y="T9"/>
              </a:cxn>
            </a:cxnLst>
            <a:rect l="T15" t="T16" r="T17" b="T18"/>
            <a:pathLst>
              <a:path w="39" h="218">
                <a:moveTo>
                  <a:pt x="39" y="21"/>
                </a:moveTo>
                <a:lnTo>
                  <a:pt x="39" y="218"/>
                </a:lnTo>
                <a:lnTo>
                  <a:pt x="0" y="198"/>
                </a:lnTo>
                <a:lnTo>
                  <a:pt x="0" y="0"/>
                </a:lnTo>
                <a:lnTo>
                  <a:pt x="39" y="21"/>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12" name="Freeform 300"/>
          <p:cNvSpPr>
            <a:spLocks/>
          </p:cNvSpPr>
          <p:nvPr/>
        </p:nvSpPr>
        <p:spPr bwMode="auto">
          <a:xfrm>
            <a:off x="3028950" y="4529138"/>
            <a:ext cx="60325" cy="373062"/>
          </a:xfrm>
          <a:custGeom>
            <a:avLst/>
            <a:gdLst>
              <a:gd name="T0" fmla="*/ 38 w 38"/>
              <a:gd name="T1" fmla="*/ 38 h 235"/>
              <a:gd name="T2" fmla="*/ 38 w 38"/>
              <a:gd name="T3" fmla="*/ 235 h 235"/>
              <a:gd name="T4" fmla="*/ 0 w 38"/>
              <a:gd name="T5" fmla="*/ 197 h 235"/>
              <a:gd name="T6" fmla="*/ 0 w 38"/>
              <a:gd name="T7" fmla="*/ 0 h 235"/>
              <a:gd name="T8" fmla="*/ 38 w 38"/>
              <a:gd name="T9" fmla="*/ 38 h 235"/>
              <a:gd name="T10" fmla="*/ 0 60000 65536"/>
              <a:gd name="T11" fmla="*/ 0 60000 65536"/>
              <a:gd name="T12" fmla="*/ 0 60000 65536"/>
              <a:gd name="T13" fmla="*/ 0 60000 65536"/>
              <a:gd name="T14" fmla="*/ 0 60000 65536"/>
              <a:gd name="T15" fmla="*/ 0 w 38"/>
              <a:gd name="T16" fmla="*/ 0 h 235"/>
              <a:gd name="T17" fmla="*/ 38 w 38"/>
              <a:gd name="T18" fmla="*/ 235 h 235"/>
            </a:gdLst>
            <a:ahLst/>
            <a:cxnLst>
              <a:cxn ang="T10">
                <a:pos x="T0" y="T1"/>
              </a:cxn>
              <a:cxn ang="T11">
                <a:pos x="T2" y="T3"/>
              </a:cxn>
              <a:cxn ang="T12">
                <a:pos x="T4" y="T5"/>
              </a:cxn>
              <a:cxn ang="T13">
                <a:pos x="T6" y="T7"/>
              </a:cxn>
              <a:cxn ang="T14">
                <a:pos x="T8" y="T9"/>
              </a:cxn>
            </a:cxnLst>
            <a:rect l="T15" t="T16" r="T17" b="T18"/>
            <a:pathLst>
              <a:path w="38" h="235">
                <a:moveTo>
                  <a:pt x="38" y="38"/>
                </a:moveTo>
                <a:lnTo>
                  <a:pt x="38" y="235"/>
                </a:lnTo>
                <a:lnTo>
                  <a:pt x="0" y="197"/>
                </a:lnTo>
                <a:lnTo>
                  <a:pt x="0" y="0"/>
                </a:lnTo>
                <a:lnTo>
                  <a:pt x="38" y="38"/>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13" name="Freeform 301"/>
          <p:cNvSpPr>
            <a:spLocks/>
          </p:cNvSpPr>
          <p:nvPr/>
        </p:nvSpPr>
        <p:spPr bwMode="auto">
          <a:xfrm>
            <a:off x="3089275" y="4575175"/>
            <a:ext cx="60325" cy="327025"/>
          </a:xfrm>
          <a:custGeom>
            <a:avLst/>
            <a:gdLst>
              <a:gd name="T0" fmla="*/ 38 w 38"/>
              <a:gd name="T1" fmla="*/ 0 h 206"/>
              <a:gd name="T2" fmla="*/ 38 w 38"/>
              <a:gd name="T3" fmla="*/ 198 h 206"/>
              <a:gd name="T4" fmla="*/ 0 w 38"/>
              <a:gd name="T5" fmla="*/ 206 h 206"/>
              <a:gd name="T6" fmla="*/ 0 w 38"/>
              <a:gd name="T7" fmla="*/ 9 h 206"/>
              <a:gd name="T8" fmla="*/ 38 w 38"/>
              <a:gd name="T9" fmla="*/ 0 h 206"/>
              <a:gd name="T10" fmla="*/ 0 60000 65536"/>
              <a:gd name="T11" fmla="*/ 0 60000 65536"/>
              <a:gd name="T12" fmla="*/ 0 60000 65536"/>
              <a:gd name="T13" fmla="*/ 0 60000 65536"/>
              <a:gd name="T14" fmla="*/ 0 60000 65536"/>
              <a:gd name="T15" fmla="*/ 0 w 38"/>
              <a:gd name="T16" fmla="*/ 0 h 206"/>
              <a:gd name="T17" fmla="*/ 38 w 38"/>
              <a:gd name="T18" fmla="*/ 206 h 206"/>
            </a:gdLst>
            <a:ahLst/>
            <a:cxnLst>
              <a:cxn ang="T10">
                <a:pos x="T0" y="T1"/>
              </a:cxn>
              <a:cxn ang="T11">
                <a:pos x="T2" y="T3"/>
              </a:cxn>
              <a:cxn ang="T12">
                <a:pos x="T4" y="T5"/>
              </a:cxn>
              <a:cxn ang="T13">
                <a:pos x="T6" y="T7"/>
              </a:cxn>
              <a:cxn ang="T14">
                <a:pos x="T8" y="T9"/>
              </a:cxn>
            </a:cxnLst>
            <a:rect l="T15" t="T16" r="T17" b="T18"/>
            <a:pathLst>
              <a:path w="38" h="206">
                <a:moveTo>
                  <a:pt x="38" y="0"/>
                </a:moveTo>
                <a:lnTo>
                  <a:pt x="38" y="198"/>
                </a:lnTo>
                <a:lnTo>
                  <a:pt x="0" y="206"/>
                </a:lnTo>
                <a:lnTo>
                  <a:pt x="0" y="9"/>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14" name="Freeform 302"/>
          <p:cNvSpPr>
            <a:spLocks/>
          </p:cNvSpPr>
          <p:nvPr/>
        </p:nvSpPr>
        <p:spPr bwMode="auto">
          <a:xfrm>
            <a:off x="3149600" y="4545013"/>
            <a:ext cx="60325" cy="344487"/>
          </a:xfrm>
          <a:custGeom>
            <a:avLst/>
            <a:gdLst>
              <a:gd name="T0" fmla="*/ 38 w 38"/>
              <a:gd name="T1" fmla="*/ 0 h 217"/>
              <a:gd name="T2" fmla="*/ 38 w 38"/>
              <a:gd name="T3" fmla="*/ 198 h 217"/>
              <a:gd name="T4" fmla="*/ 0 w 38"/>
              <a:gd name="T5" fmla="*/ 217 h 217"/>
              <a:gd name="T6" fmla="*/ 0 w 38"/>
              <a:gd name="T7" fmla="*/ 19 h 217"/>
              <a:gd name="T8" fmla="*/ 38 w 38"/>
              <a:gd name="T9" fmla="*/ 0 h 217"/>
              <a:gd name="T10" fmla="*/ 0 60000 65536"/>
              <a:gd name="T11" fmla="*/ 0 60000 65536"/>
              <a:gd name="T12" fmla="*/ 0 60000 65536"/>
              <a:gd name="T13" fmla="*/ 0 60000 65536"/>
              <a:gd name="T14" fmla="*/ 0 60000 65536"/>
              <a:gd name="T15" fmla="*/ 0 w 38"/>
              <a:gd name="T16" fmla="*/ 0 h 217"/>
              <a:gd name="T17" fmla="*/ 38 w 38"/>
              <a:gd name="T18" fmla="*/ 217 h 217"/>
            </a:gdLst>
            <a:ahLst/>
            <a:cxnLst>
              <a:cxn ang="T10">
                <a:pos x="T0" y="T1"/>
              </a:cxn>
              <a:cxn ang="T11">
                <a:pos x="T2" y="T3"/>
              </a:cxn>
              <a:cxn ang="T12">
                <a:pos x="T4" y="T5"/>
              </a:cxn>
              <a:cxn ang="T13">
                <a:pos x="T6" y="T7"/>
              </a:cxn>
              <a:cxn ang="T14">
                <a:pos x="T8" y="T9"/>
              </a:cxn>
            </a:cxnLst>
            <a:rect l="T15" t="T16" r="T17" b="T18"/>
            <a:pathLst>
              <a:path w="38" h="217">
                <a:moveTo>
                  <a:pt x="38" y="0"/>
                </a:moveTo>
                <a:lnTo>
                  <a:pt x="38" y="198"/>
                </a:lnTo>
                <a:lnTo>
                  <a:pt x="0" y="217"/>
                </a:lnTo>
                <a:lnTo>
                  <a:pt x="0" y="19"/>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15" name="Freeform 303"/>
          <p:cNvSpPr>
            <a:spLocks/>
          </p:cNvSpPr>
          <p:nvPr/>
        </p:nvSpPr>
        <p:spPr bwMode="auto">
          <a:xfrm>
            <a:off x="3209925" y="4545013"/>
            <a:ext cx="60325" cy="344487"/>
          </a:xfrm>
          <a:custGeom>
            <a:avLst/>
            <a:gdLst>
              <a:gd name="T0" fmla="*/ 38 w 38"/>
              <a:gd name="T1" fmla="*/ 19 h 217"/>
              <a:gd name="T2" fmla="*/ 38 w 38"/>
              <a:gd name="T3" fmla="*/ 217 h 217"/>
              <a:gd name="T4" fmla="*/ 0 w 38"/>
              <a:gd name="T5" fmla="*/ 198 h 217"/>
              <a:gd name="T6" fmla="*/ 0 w 38"/>
              <a:gd name="T7" fmla="*/ 0 h 217"/>
              <a:gd name="T8" fmla="*/ 38 w 38"/>
              <a:gd name="T9" fmla="*/ 19 h 217"/>
              <a:gd name="T10" fmla="*/ 0 60000 65536"/>
              <a:gd name="T11" fmla="*/ 0 60000 65536"/>
              <a:gd name="T12" fmla="*/ 0 60000 65536"/>
              <a:gd name="T13" fmla="*/ 0 60000 65536"/>
              <a:gd name="T14" fmla="*/ 0 60000 65536"/>
              <a:gd name="T15" fmla="*/ 0 w 38"/>
              <a:gd name="T16" fmla="*/ 0 h 217"/>
              <a:gd name="T17" fmla="*/ 38 w 38"/>
              <a:gd name="T18" fmla="*/ 217 h 217"/>
            </a:gdLst>
            <a:ahLst/>
            <a:cxnLst>
              <a:cxn ang="T10">
                <a:pos x="T0" y="T1"/>
              </a:cxn>
              <a:cxn ang="T11">
                <a:pos x="T2" y="T3"/>
              </a:cxn>
              <a:cxn ang="T12">
                <a:pos x="T4" y="T5"/>
              </a:cxn>
              <a:cxn ang="T13">
                <a:pos x="T6" y="T7"/>
              </a:cxn>
              <a:cxn ang="T14">
                <a:pos x="T8" y="T9"/>
              </a:cxn>
            </a:cxnLst>
            <a:rect l="T15" t="T16" r="T17" b="T18"/>
            <a:pathLst>
              <a:path w="38" h="217">
                <a:moveTo>
                  <a:pt x="38" y="19"/>
                </a:moveTo>
                <a:lnTo>
                  <a:pt x="38" y="217"/>
                </a:lnTo>
                <a:lnTo>
                  <a:pt x="0" y="198"/>
                </a:lnTo>
                <a:lnTo>
                  <a:pt x="0" y="0"/>
                </a:lnTo>
                <a:lnTo>
                  <a:pt x="38" y="19"/>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16" name="Freeform 304"/>
          <p:cNvSpPr>
            <a:spLocks/>
          </p:cNvSpPr>
          <p:nvPr/>
        </p:nvSpPr>
        <p:spPr bwMode="auto">
          <a:xfrm>
            <a:off x="3270250" y="4575175"/>
            <a:ext cx="58738" cy="333375"/>
          </a:xfrm>
          <a:custGeom>
            <a:avLst/>
            <a:gdLst>
              <a:gd name="T0" fmla="*/ 37 w 37"/>
              <a:gd name="T1" fmla="*/ 12 h 210"/>
              <a:gd name="T2" fmla="*/ 37 w 37"/>
              <a:gd name="T3" fmla="*/ 210 h 210"/>
              <a:gd name="T4" fmla="*/ 0 w 37"/>
              <a:gd name="T5" fmla="*/ 198 h 210"/>
              <a:gd name="T6" fmla="*/ 0 w 37"/>
              <a:gd name="T7" fmla="*/ 0 h 210"/>
              <a:gd name="T8" fmla="*/ 37 w 37"/>
              <a:gd name="T9" fmla="*/ 12 h 210"/>
              <a:gd name="T10" fmla="*/ 0 60000 65536"/>
              <a:gd name="T11" fmla="*/ 0 60000 65536"/>
              <a:gd name="T12" fmla="*/ 0 60000 65536"/>
              <a:gd name="T13" fmla="*/ 0 60000 65536"/>
              <a:gd name="T14" fmla="*/ 0 60000 65536"/>
              <a:gd name="T15" fmla="*/ 0 w 37"/>
              <a:gd name="T16" fmla="*/ 0 h 210"/>
              <a:gd name="T17" fmla="*/ 37 w 37"/>
              <a:gd name="T18" fmla="*/ 210 h 210"/>
            </a:gdLst>
            <a:ahLst/>
            <a:cxnLst>
              <a:cxn ang="T10">
                <a:pos x="T0" y="T1"/>
              </a:cxn>
              <a:cxn ang="T11">
                <a:pos x="T2" y="T3"/>
              </a:cxn>
              <a:cxn ang="T12">
                <a:pos x="T4" y="T5"/>
              </a:cxn>
              <a:cxn ang="T13">
                <a:pos x="T6" y="T7"/>
              </a:cxn>
              <a:cxn ang="T14">
                <a:pos x="T8" y="T9"/>
              </a:cxn>
            </a:cxnLst>
            <a:rect l="T15" t="T16" r="T17" b="T18"/>
            <a:pathLst>
              <a:path w="37" h="210">
                <a:moveTo>
                  <a:pt x="37" y="12"/>
                </a:moveTo>
                <a:lnTo>
                  <a:pt x="37" y="210"/>
                </a:lnTo>
                <a:lnTo>
                  <a:pt x="0" y="198"/>
                </a:lnTo>
                <a:lnTo>
                  <a:pt x="0" y="0"/>
                </a:lnTo>
                <a:lnTo>
                  <a:pt x="37" y="12"/>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17" name="Freeform 305"/>
          <p:cNvSpPr>
            <a:spLocks/>
          </p:cNvSpPr>
          <p:nvPr/>
        </p:nvSpPr>
        <p:spPr bwMode="auto">
          <a:xfrm>
            <a:off x="3328988" y="4594225"/>
            <a:ext cx="63500" cy="327025"/>
          </a:xfrm>
          <a:custGeom>
            <a:avLst/>
            <a:gdLst>
              <a:gd name="T0" fmla="*/ 40 w 40"/>
              <a:gd name="T1" fmla="*/ 9 h 206"/>
              <a:gd name="T2" fmla="*/ 40 w 40"/>
              <a:gd name="T3" fmla="*/ 206 h 206"/>
              <a:gd name="T4" fmla="*/ 0 w 40"/>
              <a:gd name="T5" fmla="*/ 198 h 206"/>
              <a:gd name="T6" fmla="*/ 0 w 40"/>
              <a:gd name="T7" fmla="*/ 0 h 206"/>
              <a:gd name="T8" fmla="*/ 40 w 40"/>
              <a:gd name="T9" fmla="*/ 9 h 206"/>
              <a:gd name="T10" fmla="*/ 0 60000 65536"/>
              <a:gd name="T11" fmla="*/ 0 60000 65536"/>
              <a:gd name="T12" fmla="*/ 0 60000 65536"/>
              <a:gd name="T13" fmla="*/ 0 60000 65536"/>
              <a:gd name="T14" fmla="*/ 0 60000 65536"/>
              <a:gd name="T15" fmla="*/ 0 w 40"/>
              <a:gd name="T16" fmla="*/ 0 h 206"/>
              <a:gd name="T17" fmla="*/ 40 w 40"/>
              <a:gd name="T18" fmla="*/ 206 h 206"/>
            </a:gdLst>
            <a:ahLst/>
            <a:cxnLst>
              <a:cxn ang="T10">
                <a:pos x="T0" y="T1"/>
              </a:cxn>
              <a:cxn ang="T11">
                <a:pos x="T2" y="T3"/>
              </a:cxn>
              <a:cxn ang="T12">
                <a:pos x="T4" y="T5"/>
              </a:cxn>
              <a:cxn ang="T13">
                <a:pos x="T6" y="T7"/>
              </a:cxn>
              <a:cxn ang="T14">
                <a:pos x="T8" y="T9"/>
              </a:cxn>
            </a:cxnLst>
            <a:rect l="T15" t="T16" r="T17" b="T18"/>
            <a:pathLst>
              <a:path w="40" h="206">
                <a:moveTo>
                  <a:pt x="40" y="9"/>
                </a:moveTo>
                <a:lnTo>
                  <a:pt x="40" y="206"/>
                </a:lnTo>
                <a:lnTo>
                  <a:pt x="0" y="198"/>
                </a:lnTo>
                <a:lnTo>
                  <a:pt x="0" y="0"/>
                </a:lnTo>
                <a:lnTo>
                  <a:pt x="40" y="9"/>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18" name="Freeform 306"/>
          <p:cNvSpPr>
            <a:spLocks/>
          </p:cNvSpPr>
          <p:nvPr/>
        </p:nvSpPr>
        <p:spPr bwMode="auto">
          <a:xfrm>
            <a:off x="3392488" y="4608513"/>
            <a:ext cx="60325" cy="323850"/>
          </a:xfrm>
          <a:custGeom>
            <a:avLst/>
            <a:gdLst>
              <a:gd name="T0" fmla="*/ 38 w 38"/>
              <a:gd name="T1" fmla="*/ 7 h 204"/>
              <a:gd name="T2" fmla="*/ 38 w 38"/>
              <a:gd name="T3" fmla="*/ 204 h 204"/>
              <a:gd name="T4" fmla="*/ 0 w 38"/>
              <a:gd name="T5" fmla="*/ 197 h 204"/>
              <a:gd name="T6" fmla="*/ 0 w 38"/>
              <a:gd name="T7" fmla="*/ 0 h 204"/>
              <a:gd name="T8" fmla="*/ 38 w 38"/>
              <a:gd name="T9" fmla="*/ 7 h 204"/>
              <a:gd name="T10" fmla="*/ 0 60000 65536"/>
              <a:gd name="T11" fmla="*/ 0 60000 65536"/>
              <a:gd name="T12" fmla="*/ 0 60000 65536"/>
              <a:gd name="T13" fmla="*/ 0 60000 65536"/>
              <a:gd name="T14" fmla="*/ 0 60000 65536"/>
              <a:gd name="T15" fmla="*/ 0 w 38"/>
              <a:gd name="T16" fmla="*/ 0 h 204"/>
              <a:gd name="T17" fmla="*/ 38 w 38"/>
              <a:gd name="T18" fmla="*/ 204 h 204"/>
            </a:gdLst>
            <a:ahLst/>
            <a:cxnLst>
              <a:cxn ang="T10">
                <a:pos x="T0" y="T1"/>
              </a:cxn>
              <a:cxn ang="T11">
                <a:pos x="T2" y="T3"/>
              </a:cxn>
              <a:cxn ang="T12">
                <a:pos x="T4" y="T5"/>
              </a:cxn>
              <a:cxn ang="T13">
                <a:pos x="T6" y="T7"/>
              </a:cxn>
              <a:cxn ang="T14">
                <a:pos x="T8" y="T9"/>
              </a:cxn>
            </a:cxnLst>
            <a:rect l="T15" t="T16" r="T17" b="T18"/>
            <a:pathLst>
              <a:path w="38" h="204">
                <a:moveTo>
                  <a:pt x="38" y="7"/>
                </a:moveTo>
                <a:lnTo>
                  <a:pt x="38" y="204"/>
                </a:lnTo>
                <a:lnTo>
                  <a:pt x="0" y="197"/>
                </a:lnTo>
                <a:lnTo>
                  <a:pt x="0" y="0"/>
                </a:lnTo>
                <a:lnTo>
                  <a:pt x="38" y="7"/>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19" name="Freeform 307"/>
          <p:cNvSpPr>
            <a:spLocks/>
          </p:cNvSpPr>
          <p:nvPr/>
        </p:nvSpPr>
        <p:spPr bwMode="auto">
          <a:xfrm>
            <a:off x="3452813" y="4567238"/>
            <a:ext cx="58737" cy="365125"/>
          </a:xfrm>
          <a:custGeom>
            <a:avLst/>
            <a:gdLst>
              <a:gd name="T0" fmla="*/ 37 w 37"/>
              <a:gd name="T1" fmla="*/ 0 h 230"/>
              <a:gd name="T2" fmla="*/ 37 w 37"/>
              <a:gd name="T3" fmla="*/ 196 h 230"/>
              <a:gd name="T4" fmla="*/ 0 w 37"/>
              <a:gd name="T5" fmla="*/ 230 h 230"/>
              <a:gd name="T6" fmla="*/ 0 w 37"/>
              <a:gd name="T7" fmla="*/ 33 h 230"/>
              <a:gd name="T8" fmla="*/ 37 w 37"/>
              <a:gd name="T9" fmla="*/ 0 h 230"/>
              <a:gd name="T10" fmla="*/ 0 60000 65536"/>
              <a:gd name="T11" fmla="*/ 0 60000 65536"/>
              <a:gd name="T12" fmla="*/ 0 60000 65536"/>
              <a:gd name="T13" fmla="*/ 0 60000 65536"/>
              <a:gd name="T14" fmla="*/ 0 60000 65536"/>
              <a:gd name="T15" fmla="*/ 0 w 37"/>
              <a:gd name="T16" fmla="*/ 0 h 230"/>
              <a:gd name="T17" fmla="*/ 37 w 37"/>
              <a:gd name="T18" fmla="*/ 230 h 230"/>
            </a:gdLst>
            <a:ahLst/>
            <a:cxnLst>
              <a:cxn ang="T10">
                <a:pos x="T0" y="T1"/>
              </a:cxn>
              <a:cxn ang="T11">
                <a:pos x="T2" y="T3"/>
              </a:cxn>
              <a:cxn ang="T12">
                <a:pos x="T4" y="T5"/>
              </a:cxn>
              <a:cxn ang="T13">
                <a:pos x="T6" y="T7"/>
              </a:cxn>
              <a:cxn ang="T14">
                <a:pos x="T8" y="T9"/>
              </a:cxn>
            </a:cxnLst>
            <a:rect l="T15" t="T16" r="T17" b="T18"/>
            <a:pathLst>
              <a:path w="37" h="230">
                <a:moveTo>
                  <a:pt x="37" y="0"/>
                </a:moveTo>
                <a:lnTo>
                  <a:pt x="37" y="196"/>
                </a:lnTo>
                <a:lnTo>
                  <a:pt x="0" y="230"/>
                </a:lnTo>
                <a:lnTo>
                  <a:pt x="0" y="33"/>
                </a:lnTo>
                <a:lnTo>
                  <a:pt x="37"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20" name="Freeform 308"/>
          <p:cNvSpPr>
            <a:spLocks/>
          </p:cNvSpPr>
          <p:nvPr/>
        </p:nvSpPr>
        <p:spPr bwMode="auto">
          <a:xfrm>
            <a:off x="3511550" y="4567238"/>
            <a:ext cx="60325" cy="357187"/>
          </a:xfrm>
          <a:custGeom>
            <a:avLst/>
            <a:gdLst>
              <a:gd name="T0" fmla="*/ 38 w 38"/>
              <a:gd name="T1" fmla="*/ 27 h 225"/>
              <a:gd name="T2" fmla="*/ 38 w 38"/>
              <a:gd name="T3" fmla="*/ 225 h 225"/>
              <a:gd name="T4" fmla="*/ 0 w 38"/>
              <a:gd name="T5" fmla="*/ 196 h 225"/>
              <a:gd name="T6" fmla="*/ 0 w 38"/>
              <a:gd name="T7" fmla="*/ 0 h 225"/>
              <a:gd name="T8" fmla="*/ 38 w 38"/>
              <a:gd name="T9" fmla="*/ 27 h 225"/>
              <a:gd name="T10" fmla="*/ 0 60000 65536"/>
              <a:gd name="T11" fmla="*/ 0 60000 65536"/>
              <a:gd name="T12" fmla="*/ 0 60000 65536"/>
              <a:gd name="T13" fmla="*/ 0 60000 65536"/>
              <a:gd name="T14" fmla="*/ 0 60000 65536"/>
              <a:gd name="T15" fmla="*/ 0 w 38"/>
              <a:gd name="T16" fmla="*/ 0 h 225"/>
              <a:gd name="T17" fmla="*/ 38 w 38"/>
              <a:gd name="T18" fmla="*/ 225 h 225"/>
            </a:gdLst>
            <a:ahLst/>
            <a:cxnLst>
              <a:cxn ang="T10">
                <a:pos x="T0" y="T1"/>
              </a:cxn>
              <a:cxn ang="T11">
                <a:pos x="T2" y="T3"/>
              </a:cxn>
              <a:cxn ang="T12">
                <a:pos x="T4" y="T5"/>
              </a:cxn>
              <a:cxn ang="T13">
                <a:pos x="T6" y="T7"/>
              </a:cxn>
              <a:cxn ang="T14">
                <a:pos x="T8" y="T9"/>
              </a:cxn>
            </a:cxnLst>
            <a:rect l="T15" t="T16" r="T17" b="T18"/>
            <a:pathLst>
              <a:path w="38" h="225">
                <a:moveTo>
                  <a:pt x="38" y="27"/>
                </a:moveTo>
                <a:lnTo>
                  <a:pt x="38" y="225"/>
                </a:lnTo>
                <a:lnTo>
                  <a:pt x="0" y="196"/>
                </a:lnTo>
                <a:lnTo>
                  <a:pt x="0" y="0"/>
                </a:lnTo>
                <a:lnTo>
                  <a:pt x="38" y="27"/>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21" name="Freeform 309"/>
          <p:cNvSpPr>
            <a:spLocks/>
          </p:cNvSpPr>
          <p:nvPr/>
        </p:nvSpPr>
        <p:spPr bwMode="auto">
          <a:xfrm>
            <a:off x="3571875" y="4610100"/>
            <a:ext cx="60325" cy="336550"/>
          </a:xfrm>
          <a:custGeom>
            <a:avLst/>
            <a:gdLst>
              <a:gd name="T0" fmla="*/ 38 w 38"/>
              <a:gd name="T1" fmla="*/ 14 h 212"/>
              <a:gd name="T2" fmla="*/ 38 w 38"/>
              <a:gd name="T3" fmla="*/ 212 h 212"/>
              <a:gd name="T4" fmla="*/ 0 w 38"/>
              <a:gd name="T5" fmla="*/ 198 h 212"/>
              <a:gd name="T6" fmla="*/ 0 w 38"/>
              <a:gd name="T7" fmla="*/ 0 h 212"/>
              <a:gd name="T8" fmla="*/ 38 w 38"/>
              <a:gd name="T9" fmla="*/ 14 h 212"/>
              <a:gd name="T10" fmla="*/ 0 60000 65536"/>
              <a:gd name="T11" fmla="*/ 0 60000 65536"/>
              <a:gd name="T12" fmla="*/ 0 60000 65536"/>
              <a:gd name="T13" fmla="*/ 0 60000 65536"/>
              <a:gd name="T14" fmla="*/ 0 60000 65536"/>
              <a:gd name="T15" fmla="*/ 0 w 38"/>
              <a:gd name="T16" fmla="*/ 0 h 212"/>
              <a:gd name="T17" fmla="*/ 38 w 38"/>
              <a:gd name="T18" fmla="*/ 212 h 212"/>
            </a:gdLst>
            <a:ahLst/>
            <a:cxnLst>
              <a:cxn ang="T10">
                <a:pos x="T0" y="T1"/>
              </a:cxn>
              <a:cxn ang="T11">
                <a:pos x="T2" y="T3"/>
              </a:cxn>
              <a:cxn ang="T12">
                <a:pos x="T4" y="T5"/>
              </a:cxn>
              <a:cxn ang="T13">
                <a:pos x="T6" y="T7"/>
              </a:cxn>
              <a:cxn ang="T14">
                <a:pos x="T8" y="T9"/>
              </a:cxn>
            </a:cxnLst>
            <a:rect l="T15" t="T16" r="T17" b="T18"/>
            <a:pathLst>
              <a:path w="38" h="212">
                <a:moveTo>
                  <a:pt x="38" y="14"/>
                </a:moveTo>
                <a:lnTo>
                  <a:pt x="38" y="212"/>
                </a:lnTo>
                <a:lnTo>
                  <a:pt x="0" y="198"/>
                </a:lnTo>
                <a:lnTo>
                  <a:pt x="0" y="0"/>
                </a:lnTo>
                <a:lnTo>
                  <a:pt x="38" y="14"/>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22" name="Freeform 310"/>
          <p:cNvSpPr>
            <a:spLocks/>
          </p:cNvSpPr>
          <p:nvPr/>
        </p:nvSpPr>
        <p:spPr bwMode="auto">
          <a:xfrm>
            <a:off x="3632200" y="4632325"/>
            <a:ext cx="60325" cy="333375"/>
          </a:xfrm>
          <a:custGeom>
            <a:avLst/>
            <a:gdLst>
              <a:gd name="T0" fmla="*/ 38 w 38"/>
              <a:gd name="T1" fmla="*/ 12 h 210"/>
              <a:gd name="T2" fmla="*/ 38 w 38"/>
              <a:gd name="T3" fmla="*/ 210 h 210"/>
              <a:gd name="T4" fmla="*/ 0 w 38"/>
              <a:gd name="T5" fmla="*/ 198 h 210"/>
              <a:gd name="T6" fmla="*/ 0 w 38"/>
              <a:gd name="T7" fmla="*/ 0 h 210"/>
              <a:gd name="T8" fmla="*/ 38 w 38"/>
              <a:gd name="T9" fmla="*/ 12 h 210"/>
              <a:gd name="T10" fmla="*/ 0 60000 65536"/>
              <a:gd name="T11" fmla="*/ 0 60000 65536"/>
              <a:gd name="T12" fmla="*/ 0 60000 65536"/>
              <a:gd name="T13" fmla="*/ 0 60000 65536"/>
              <a:gd name="T14" fmla="*/ 0 60000 65536"/>
              <a:gd name="T15" fmla="*/ 0 w 38"/>
              <a:gd name="T16" fmla="*/ 0 h 210"/>
              <a:gd name="T17" fmla="*/ 38 w 38"/>
              <a:gd name="T18" fmla="*/ 210 h 210"/>
            </a:gdLst>
            <a:ahLst/>
            <a:cxnLst>
              <a:cxn ang="T10">
                <a:pos x="T0" y="T1"/>
              </a:cxn>
              <a:cxn ang="T11">
                <a:pos x="T2" y="T3"/>
              </a:cxn>
              <a:cxn ang="T12">
                <a:pos x="T4" y="T5"/>
              </a:cxn>
              <a:cxn ang="T13">
                <a:pos x="T6" y="T7"/>
              </a:cxn>
              <a:cxn ang="T14">
                <a:pos x="T8" y="T9"/>
              </a:cxn>
            </a:cxnLst>
            <a:rect l="T15" t="T16" r="T17" b="T18"/>
            <a:pathLst>
              <a:path w="38" h="210">
                <a:moveTo>
                  <a:pt x="38" y="12"/>
                </a:moveTo>
                <a:lnTo>
                  <a:pt x="38" y="210"/>
                </a:lnTo>
                <a:lnTo>
                  <a:pt x="0" y="198"/>
                </a:lnTo>
                <a:lnTo>
                  <a:pt x="0" y="0"/>
                </a:lnTo>
                <a:lnTo>
                  <a:pt x="38" y="12"/>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23" name="Freeform 311"/>
          <p:cNvSpPr>
            <a:spLocks/>
          </p:cNvSpPr>
          <p:nvPr/>
        </p:nvSpPr>
        <p:spPr bwMode="auto">
          <a:xfrm>
            <a:off x="3692525" y="4651375"/>
            <a:ext cx="61913" cy="376238"/>
          </a:xfrm>
          <a:custGeom>
            <a:avLst/>
            <a:gdLst>
              <a:gd name="T0" fmla="*/ 39 w 39"/>
              <a:gd name="T1" fmla="*/ 40 h 237"/>
              <a:gd name="T2" fmla="*/ 39 w 39"/>
              <a:gd name="T3" fmla="*/ 237 h 237"/>
              <a:gd name="T4" fmla="*/ 0 w 39"/>
              <a:gd name="T5" fmla="*/ 198 h 237"/>
              <a:gd name="T6" fmla="*/ 0 w 39"/>
              <a:gd name="T7" fmla="*/ 0 h 237"/>
              <a:gd name="T8" fmla="*/ 39 w 39"/>
              <a:gd name="T9" fmla="*/ 40 h 237"/>
              <a:gd name="T10" fmla="*/ 0 60000 65536"/>
              <a:gd name="T11" fmla="*/ 0 60000 65536"/>
              <a:gd name="T12" fmla="*/ 0 60000 65536"/>
              <a:gd name="T13" fmla="*/ 0 60000 65536"/>
              <a:gd name="T14" fmla="*/ 0 60000 65536"/>
              <a:gd name="T15" fmla="*/ 0 w 39"/>
              <a:gd name="T16" fmla="*/ 0 h 237"/>
              <a:gd name="T17" fmla="*/ 39 w 39"/>
              <a:gd name="T18" fmla="*/ 237 h 237"/>
            </a:gdLst>
            <a:ahLst/>
            <a:cxnLst>
              <a:cxn ang="T10">
                <a:pos x="T0" y="T1"/>
              </a:cxn>
              <a:cxn ang="T11">
                <a:pos x="T2" y="T3"/>
              </a:cxn>
              <a:cxn ang="T12">
                <a:pos x="T4" y="T5"/>
              </a:cxn>
              <a:cxn ang="T13">
                <a:pos x="T6" y="T7"/>
              </a:cxn>
              <a:cxn ang="T14">
                <a:pos x="T8" y="T9"/>
              </a:cxn>
            </a:cxnLst>
            <a:rect l="T15" t="T16" r="T17" b="T18"/>
            <a:pathLst>
              <a:path w="39" h="237">
                <a:moveTo>
                  <a:pt x="39" y="40"/>
                </a:moveTo>
                <a:lnTo>
                  <a:pt x="39" y="237"/>
                </a:lnTo>
                <a:lnTo>
                  <a:pt x="0" y="198"/>
                </a:lnTo>
                <a:lnTo>
                  <a:pt x="0" y="0"/>
                </a:lnTo>
                <a:lnTo>
                  <a:pt x="39" y="4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24" name="Freeform 312"/>
          <p:cNvSpPr>
            <a:spLocks/>
          </p:cNvSpPr>
          <p:nvPr/>
        </p:nvSpPr>
        <p:spPr bwMode="auto">
          <a:xfrm>
            <a:off x="3754438" y="4665663"/>
            <a:ext cx="60325" cy="361950"/>
          </a:xfrm>
          <a:custGeom>
            <a:avLst/>
            <a:gdLst>
              <a:gd name="T0" fmla="*/ 38 w 38"/>
              <a:gd name="T1" fmla="*/ 0 h 228"/>
              <a:gd name="T2" fmla="*/ 38 w 38"/>
              <a:gd name="T3" fmla="*/ 197 h 228"/>
              <a:gd name="T4" fmla="*/ 0 w 38"/>
              <a:gd name="T5" fmla="*/ 228 h 228"/>
              <a:gd name="T6" fmla="*/ 0 w 38"/>
              <a:gd name="T7" fmla="*/ 31 h 228"/>
              <a:gd name="T8" fmla="*/ 38 w 38"/>
              <a:gd name="T9" fmla="*/ 0 h 228"/>
              <a:gd name="T10" fmla="*/ 0 60000 65536"/>
              <a:gd name="T11" fmla="*/ 0 60000 65536"/>
              <a:gd name="T12" fmla="*/ 0 60000 65536"/>
              <a:gd name="T13" fmla="*/ 0 60000 65536"/>
              <a:gd name="T14" fmla="*/ 0 60000 65536"/>
              <a:gd name="T15" fmla="*/ 0 w 38"/>
              <a:gd name="T16" fmla="*/ 0 h 228"/>
              <a:gd name="T17" fmla="*/ 38 w 38"/>
              <a:gd name="T18" fmla="*/ 228 h 228"/>
            </a:gdLst>
            <a:ahLst/>
            <a:cxnLst>
              <a:cxn ang="T10">
                <a:pos x="T0" y="T1"/>
              </a:cxn>
              <a:cxn ang="T11">
                <a:pos x="T2" y="T3"/>
              </a:cxn>
              <a:cxn ang="T12">
                <a:pos x="T4" y="T5"/>
              </a:cxn>
              <a:cxn ang="T13">
                <a:pos x="T6" y="T7"/>
              </a:cxn>
              <a:cxn ang="T14">
                <a:pos x="T8" y="T9"/>
              </a:cxn>
            </a:cxnLst>
            <a:rect l="T15" t="T16" r="T17" b="T18"/>
            <a:pathLst>
              <a:path w="38" h="228">
                <a:moveTo>
                  <a:pt x="38" y="0"/>
                </a:moveTo>
                <a:lnTo>
                  <a:pt x="38" y="197"/>
                </a:lnTo>
                <a:lnTo>
                  <a:pt x="0" y="228"/>
                </a:lnTo>
                <a:lnTo>
                  <a:pt x="0" y="31"/>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25" name="Rectangle 313"/>
          <p:cNvSpPr>
            <a:spLocks noChangeArrowheads="1"/>
          </p:cNvSpPr>
          <p:nvPr/>
        </p:nvSpPr>
        <p:spPr bwMode="auto">
          <a:xfrm>
            <a:off x="3814763" y="4665663"/>
            <a:ext cx="60325" cy="312737"/>
          </a:xfrm>
          <a:prstGeom prst="rect">
            <a:avLst/>
          </a:prstGeom>
          <a:solidFill>
            <a:srgbClr val="B3B3FF"/>
          </a:solidFill>
          <a:ln w="9525">
            <a:noFill/>
            <a:miter lim="800000"/>
            <a:headEnd/>
            <a:tailEnd/>
          </a:ln>
        </p:spPr>
        <p:txBody>
          <a:bodyPr/>
          <a:lstStyle/>
          <a:p>
            <a:pPr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26" name="Freeform 314"/>
          <p:cNvSpPr>
            <a:spLocks/>
          </p:cNvSpPr>
          <p:nvPr/>
        </p:nvSpPr>
        <p:spPr bwMode="auto">
          <a:xfrm>
            <a:off x="3875088" y="4665663"/>
            <a:ext cx="60325" cy="323850"/>
          </a:xfrm>
          <a:custGeom>
            <a:avLst/>
            <a:gdLst>
              <a:gd name="T0" fmla="*/ 38 w 38"/>
              <a:gd name="T1" fmla="*/ 7 h 204"/>
              <a:gd name="T2" fmla="*/ 38 w 38"/>
              <a:gd name="T3" fmla="*/ 204 h 204"/>
              <a:gd name="T4" fmla="*/ 0 w 38"/>
              <a:gd name="T5" fmla="*/ 197 h 204"/>
              <a:gd name="T6" fmla="*/ 0 w 38"/>
              <a:gd name="T7" fmla="*/ 0 h 204"/>
              <a:gd name="T8" fmla="*/ 38 w 38"/>
              <a:gd name="T9" fmla="*/ 7 h 204"/>
              <a:gd name="T10" fmla="*/ 0 60000 65536"/>
              <a:gd name="T11" fmla="*/ 0 60000 65536"/>
              <a:gd name="T12" fmla="*/ 0 60000 65536"/>
              <a:gd name="T13" fmla="*/ 0 60000 65536"/>
              <a:gd name="T14" fmla="*/ 0 60000 65536"/>
              <a:gd name="T15" fmla="*/ 0 w 38"/>
              <a:gd name="T16" fmla="*/ 0 h 204"/>
              <a:gd name="T17" fmla="*/ 38 w 38"/>
              <a:gd name="T18" fmla="*/ 204 h 204"/>
            </a:gdLst>
            <a:ahLst/>
            <a:cxnLst>
              <a:cxn ang="T10">
                <a:pos x="T0" y="T1"/>
              </a:cxn>
              <a:cxn ang="T11">
                <a:pos x="T2" y="T3"/>
              </a:cxn>
              <a:cxn ang="T12">
                <a:pos x="T4" y="T5"/>
              </a:cxn>
              <a:cxn ang="T13">
                <a:pos x="T6" y="T7"/>
              </a:cxn>
              <a:cxn ang="T14">
                <a:pos x="T8" y="T9"/>
              </a:cxn>
            </a:cxnLst>
            <a:rect l="T15" t="T16" r="T17" b="T18"/>
            <a:pathLst>
              <a:path w="38" h="204">
                <a:moveTo>
                  <a:pt x="38" y="7"/>
                </a:moveTo>
                <a:lnTo>
                  <a:pt x="38" y="204"/>
                </a:lnTo>
                <a:lnTo>
                  <a:pt x="0" y="197"/>
                </a:lnTo>
                <a:lnTo>
                  <a:pt x="0" y="0"/>
                </a:lnTo>
                <a:lnTo>
                  <a:pt x="38" y="7"/>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27" name="Freeform 315"/>
          <p:cNvSpPr>
            <a:spLocks/>
          </p:cNvSpPr>
          <p:nvPr/>
        </p:nvSpPr>
        <p:spPr bwMode="auto">
          <a:xfrm>
            <a:off x="3935413" y="4662488"/>
            <a:ext cx="58737" cy="327025"/>
          </a:xfrm>
          <a:custGeom>
            <a:avLst/>
            <a:gdLst>
              <a:gd name="T0" fmla="*/ 37 w 37"/>
              <a:gd name="T1" fmla="*/ 0 h 206"/>
              <a:gd name="T2" fmla="*/ 37 w 37"/>
              <a:gd name="T3" fmla="*/ 198 h 206"/>
              <a:gd name="T4" fmla="*/ 0 w 37"/>
              <a:gd name="T5" fmla="*/ 206 h 206"/>
              <a:gd name="T6" fmla="*/ 0 w 37"/>
              <a:gd name="T7" fmla="*/ 9 h 206"/>
              <a:gd name="T8" fmla="*/ 37 w 37"/>
              <a:gd name="T9" fmla="*/ 0 h 206"/>
              <a:gd name="T10" fmla="*/ 0 60000 65536"/>
              <a:gd name="T11" fmla="*/ 0 60000 65536"/>
              <a:gd name="T12" fmla="*/ 0 60000 65536"/>
              <a:gd name="T13" fmla="*/ 0 60000 65536"/>
              <a:gd name="T14" fmla="*/ 0 60000 65536"/>
              <a:gd name="T15" fmla="*/ 0 w 37"/>
              <a:gd name="T16" fmla="*/ 0 h 206"/>
              <a:gd name="T17" fmla="*/ 37 w 37"/>
              <a:gd name="T18" fmla="*/ 206 h 206"/>
            </a:gdLst>
            <a:ahLst/>
            <a:cxnLst>
              <a:cxn ang="T10">
                <a:pos x="T0" y="T1"/>
              </a:cxn>
              <a:cxn ang="T11">
                <a:pos x="T2" y="T3"/>
              </a:cxn>
              <a:cxn ang="T12">
                <a:pos x="T4" y="T5"/>
              </a:cxn>
              <a:cxn ang="T13">
                <a:pos x="T6" y="T7"/>
              </a:cxn>
              <a:cxn ang="T14">
                <a:pos x="T8" y="T9"/>
              </a:cxn>
            </a:cxnLst>
            <a:rect l="T15" t="T16" r="T17" b="T18"/>
            <a:pathLst>
              <a:path w="37" h="206">
                <a:moveTo>
                  <a:pt x="37" y="0"/>
                </a:moveTo>
                <a:lnTo>
                  <a:pt x="37" y="198"/>
                </a:lnTo>
                <a:lnTo>
                  <a:pt x="0" y="206"/>
                </a:lnTo>
                <a:lnTo>
                  <a:pt x="0" y="9"/>
                </a:lnTo>
                <a:lnTo>
                  <a:pt x="37"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28" name="Freeform 316"/>
          <p:cNvSpPr>
            <a:spLocks/>
          </p:cNvSpPr>
          <p:nvPr/>
        </p:nvSpPr>
        <p:spPr bwMode="auto">
          <a:xfrm>
            <a:off x="3994150" y="4646613"/>
            <a:ext cx="60325" cy="330200"/>
          </a:xfrm>
          <a:custGeom>
            <a:avLst/>
            <a:gdLst>
              <a:gd name="T0" fmla="*/ 38 w 38"/>
              <a:gd name="T1" fmla="*/ 0 h 208"/>
              <a:gd name="T2" fmla="*/ 38 w 38"/>
              <a:gd name="T3" fmla="*/ 197 h 208"/>
              <a:gd name="T4" fmla="*/ 0 w 38"/>
              <a:gd name="T5" fmla="*/ 208 h 208"/>
              <a:gd name="T6" fmla="*/ 0 w 38"/>
              <a:gd name="T7" fmla="*/ 10 h 208"/>
              <a:gd name="T8" fmla="*/ 38 w 38"/>
              <a:gd name="T9" fmla="*/ 0 h 208"/>
              <a:gd name="T10" fmla="*/ 0 60000 65536"/>
              <a:gd name="T11" fmla="*/ 0 60000 65536"/>
              <a:gd name="T12" fmla="*/ 0 60000 65536"/>
              <a:gd name="T13" fmla="*/ 0 60000 65536"/>
              <a:gd name="T14" fmla="*/ 0 60000 65536"/>
              <a:gd name="T15" fmla="*/ 0 w 38"/>
              <a:gd name="T16" fmla="*/ 0 h 208"/>
              <a:gd name="T17" fmla="*/ 38 w 38"/>
              <a:gd name="T18" fmla="*/ 208 h 208"/>
            </a:gdLst>
            <a:ahLst/>
            <a:cxnLst>
              <a:cxn ang="T10">
                <a:pos x="T0" y="T1"/>
              </a:cxn>
              <a:cxn ang="T11">
                <a:pos x="T2" y="T3"/>
              </a:cxn>
              <a:cxn ang="T12">
                <a:pos x="T4" y="T5"/>
              </a:cxn>
              <a:cxn ang="T13">
                <a:pos x="T6" y="T7"/>
              </a:cxn>
              <a:cxn ang="T14">
                <a:pos x="T8" y="T9"/>
              </a:cxn>
            </a:cxnLst>
            <a:rect l="T15" t="T16" r="T17" b="T18"/>
            <a:pathLst>
              <a:path w="38" h="208">
                <a:moveTo>
                  <a:pt x="38" y="0"/>
                </a:moveTo>
                <a:lnTo>
                  <a:pt x="38" y="197"/>
                </a:lnTo>
                <a:lnTo>
                  <a:pt x="0" y="208"/>
                </a:lnTo>
                <a:lnTo>
                  <a:pt x="0" y="10"/>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29" name="Freeform 317"/>
          <p:cNvSpPr>
            <a:spLocks/>
          </p:cNvSpPr>
          <p:nvPr/>
        </p:nvSpPr>
        <p:spPr bwMode="auto">
          <a:xfrm>
            <a:off x="4054475" y="4635500"/>
            <a:ext cx="63500" cy="323850"/>
          </a:xfrm>
          <a:custGeom>
            <a:avLst/>
            <a:gdLst>
              <a:gd name="T0" fmla="*/ 40 w 40"/>
              <a:gd name="T1" fmla="*/ 0 h 204"/>
              <a:gd name="T2" fmla="*/ 40 w 40"/>
              <a:gd name="T3" fmla="*/ 197 h 204"/>
              <a:gd name="T4" fmla="*/ 0 w 40"/>
              <a:gd name="T5" fmla="*/ 204 h 204"/>
              <a:gd name="T6" fmla="*/ 0 w 40"/>
              <a:gd name="T7" fmla="*/ 7 h 204"/>
              <a:gd name="T8" fmla="*/ 40 w 40"/>
              <a:gd name="T9" fmla="*/ 0 h 204"/>
              <a:gd name="T10" fmla="*/ 0 60000 65536"/>
              <a:gd name="T11" fmla="*/ 0 60000 65536"/>
              <a:gd name="T12" fmla="*/ 0 60000 65536"/>
              <a:gd name="T13" fmla="*/ 0 60000 65536"/>
              <a:gd name="T14" fmla="*/ 0 60000 65536"/>
              <a:gd name="T15" fmla="*/ 0 w 40"/>
              <a:gd name="T16" fmla="*/ 0 h 204"/>
              <a:gd name="T17" fmla="*/ 40 w 40"/>
              <a:gd name="T18" fmla="*/ 204 h 204"/>
            </a:gdLst>
            <a:ahLst/>
            <a:cxnLst>
              <a:cxn ang="T10">
                <a:pos x="T0" y="T1"/>
              </a:cxn>
              <a:cxn ang="T11">
                <a:pos x="T2" y="T3"/>
              </a:cxn>
              <a:cxn ang="T12">
                <a:pos x="T4" y="T5"/>
              </a:cxn>
              <a:cxn ang="T13">
                <a:pos x="T6" y="T7"/>
              </a:cxn>
              <a:cxn ang="T14">
                <a:pos x="T8" y="T9"/>
              </a:cxn>
            </a:cxnLst>
            <a:rect l="T15" t="T16" r="T17" b="T18"/>
            <a:pathLst>
              <a:path w="40" h="204">
                <a:moveTo>
                  <a:pt x="40" y="0"/>
                </a:moveTo>
                <a:lnTo>
                  <a:pt x="40" y="197"/>
                </a:lnTo>
                <a:lnTo>
                  <a:pt x="0" y="204"/>
                </a:lnTo>
                <a:lnTo>
                  <a:pt x="0" y="7"/>
                </a:lnTo>
                <a:lnTo>
                  <a:pt x="40"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30" name="Freeform 318"/>
          <p:cNvSpPr>
            <a:spLocks/>
          </p:cNvSpPr>
          <p:nvPr/>
        </p:nvSpPr>
        <p:spPr bwMode="auto">
          <a:xfrm>
            <a:off x="4117975" y="4635500"/>
            <a:ext cx="58738" cy="365125"/>
          </a:xfrm>
          <a:custGeom>
            <a:avLst/>
            <a:gdLst>
              <a:gd name="T0" fmla="*/ 37 w 37"/>
              <a:gd name="T1" fmla="*/ 33 h 230"/>
              <a:gd name="T2" fmla="*/ 37 w 37"/>
              <a:gd name="T3" fmla="*/ 230 h 230"/>
              <a:gd name="T4" fmla="*/ 0 w 37"/>
              <a:gd name="T5" fmla="*/ 197 h 230"/>
              <a:gd name="T6" fmla="*/ 0 w 37"/>
              <a:gd name="T7" fmla="*/ 0 h 230"/>
              <a:gd name="T8" fmla="*/ 37 w 37"/>
              <a:gd name="T9" fmla="*/ 33 h 230"/>
              <a:gd name="T10" fmla="*/ 0 60000 65536"/>
              <a:gd name="T11" fmla="*/ 0 60000 65536"/>
              <a:gd name="T12" fmla="*/ 0 60000 65536"/>
              <a:gd name="T13" fmla="*/ 0 60000 65536"/>
              <a:gd name="T14" fmla="*/ 0 60000 65536"/>
              <a:gd name="T15" fmla="*/ 0 w 37"/>
              <a:gd name="T16" fmla="*/ 0 h 230"/>
              <a:gd name="T17" fmla="*/ 37 w 37"/>
              <a:gd name="T18" fmla="*/ 230 h 230"/>
            </a:gdLst>
            <a:ahLst/>
            <a:cxnLst>
              <a:cxn ang="T10">
                <a:pos x="T0" y="T1"/>
              </a:cxn>
              <a:cxn ang="T11">
                <a:pos x="T2" y="T3"/>
              </a:cxn>
              <a:cxn ang="T12">
                <a:pos x="T4" y="T5"/>
              </a:cxn>
              <a:cxn ang="T13">
                <a:pos x="T6" y="T7"/>
              </a:cxn>
              <a:cxn ang="T14">
                <a:pos x="T8" y="T9"/>
              </a:cxn>
            </a:cxnLst>
            <a:rect l="T15" t="T16" r="T17" b="T18"/>
            <a:pathLst>
              <a:path w="37" h="230">
                <a:moveTo>
                  <a:pt x="37" y="33"/>
                </a:moveTo>
                <a:lnTo>
                  <a:pt x="37" y="230"/>
                </a:lnTo>
                <a:lnTo>
                  <a:pt x="0" y="197"/>
                </a:lnTo>
                <a:lnTo>
                  <a:pt x="0" y="0"/>
                </a:lnTo>
                <a:lnTo>
                  <a:pt x="37" y="33"/>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31" name="Freeform 319"/>
          <p:cNvSpPr>
            <a:spLocks/>
          </p:cNvSpPr>
          <p:nvPr/>
        </p:nvSpPr>
        <p:spPr bwMode="auto">
          <a:xfrm>
            <a:off x="4176713" y="4687888"/>
            <a:ext cx="60325" cy="342900"/>
          </a:xfrm>
          <a:custGeom>
            <a:avLst/>
            <a:gdLst>
              <a:gd name="T0" fmla="*/ 38 w 38"/>
              <a:gd name="T1" fmla="*/ 18 h 216"/>
              <a:gd name="T2" fmla="*/ 38 w 38"/>
              <a:gd name="T3" fmla="*/ 216 h 216"/>
              <a:gd name="T4" fmla="*/ 0 w 38"/>
              <a:gd name="T5" fmla="*/ 197 h 216"/>
              <a:gd name="T6" fmla="*/ 0 w 38"/>
              <a:gd name="T7" fmla="*/ 0 h 216"/>
              <a:gd name="T8" fmla="*/ 38 w 38"/>
              <a:gd name="T9" fmla="*/ 18 h 216"/>
              <a:gd name="T10" fmla="*/ 0 60000 65536"/>
              <a:gd name="T11" fmla="*/ 0 60000 65536"/>
              <a:gd name="T12" fmla="*/ 0 60000 65536"/>
              <a:gd name="T13" fmla="*/ 0 60000 65536"/>
              <a:gd name="T14" fmla="*/ 0 60000 65536"/>
              <a:gd name="T15" fmla="*/ 0 w 38"/>
              <a:gd name="T16" fmla="*/ 0 h 216"/>
              <a:gd name="T17" fmla="*/ 38 w 38"/>
              <a:gd name="T18" fmla="*/ 216 h 216"/>
            </a:gdLst>
            <a:ahLst/>
            <a:cxnLst>
              <a:cxn ang="T10">
                <a:pos x="T0" y="T1"/>
              </a:cxn>
              <a:cxn ang="T11">
                <a:pos x="T2" y="T3"/>
              </a:cxn>
              <a:cxn ang="T12">
                <a:pos x="T4" y="T5"/>
              </a:cxn>
              <a:cxn ang="T13">
                <a:pos x="T6" y="T7"/>
              </a:cxn>
              <a:cxn ang="T14">
                <a:pos x="T8" y="T9"/>
              </a:cxn>
            </a:cxnLst>
            <a:rect l="T15" t="T16" r="T17" b="T18"/>
            <a:pathLst>
              <a:path w="38" h="216">
                <a:moveTo>
                  <a:pt x="38" y="18"/>
                </a:moveTo>
                <a:lnTo>
                  <a:pt x="38" y="216"/>
                </a:lnTo>
                <a:lnTo>
                  <a:pt x="0" y="197"/>
                </a:lnTo>
                <a:lnTo>
                  <a:pt x="0" y="0"/>
                </a:lnTo>
                <a:lnTo>
                  <a:pt x="38" y="18"/>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32" name="Freeform 320"/>
          <p:cNvSpPr>
            <a:spLocks/>
          </p:cNvSpPr>
          <p:nvPr/>
        </p:nvSpPr>
        <p:spPr bwMode="auto">
          <a:xfrm>
            <a:off x="4237038" y="4716463"/>
            <a:ext cx="60325" cy="357187"/>
          </a:xfrm>
          <a:custGeom>
            <a:avLst/>
            <a:gdLst>
              <a:gd name="T0" fmla="*/ 38 w 38"/>
              <a:gd name="T1" fmla="*/ 28 h 225"/>
              <a:gd name="T2" fmla="*/ 38 w 38"/>
              <a:gd name="T3" fmla="*/ 225 h 225"/>
              <a:gd name="T4" fmla="*/ 0 w 38"/>
              <a:gd name="T5" fmla="*/ 198 h 225"/>
              <a:gd name="T6" fmla="*/ 0 w 38"/>
              <a:gd name="T7" fmla="*/ 0 h 225"/>
              <a:gd name="T8" fmla="*/ 38 w 38"/>
              <a:gd name="T9" fmla="*/ 28 h 225"/>
              <a:gd name="T10" fmla="*/ 0 60000 65536"/>
              <a:gd name="T11" fmla="*/ 0 60000 65536"/>
              <a:gd name="T12" fmla="*/ 0 60000 65536"/>
              <a:gd name="T13" fmla="*/ 0 60000 65536"/>
              <a:gd name="T14" fmla="*/ 0 60000 65536"/>
              <a:gd name="T15" fmla="*/ 0 w 38"/>
              <a:gd name="T16" fmla="*/ 0 h 225"/>
              <a:gd name="T17" fmla="*/ 38 w 38"/>
              <a:gd name="T18" fmla="*/ 225 h 225"/>
            </a:gdLst>
            <a:ahLst/>
            <a:cxnLst>
              <a:cxn ang="T10">
                <a:pos x="T0" y="T1"/>
              </a:cxn>
              <a:cxn ang="T11">
                <a:pos x="T2" y="T3"/>
              </a:cxn>
              <a:cxn ang="T12">
                <a:pos x="T4" y="T5"/>
              </a:cxn>
              <a:cxn ang="T13">
                <a:pos x="T6" y="T7"/>
              </a:cxn>
              <a:cxn ang="T14">
                <a:pos x="T8" y="T9"/>
              </a:cxn>
            </a:cxnLst>
            <a:rect l="T15" t="T16" r="T17" b="T18"/>
            <a:pathLst>
              <a:path w="38" h="225">
                <a:moveTo>
                  <a:pt x="38" y="28"/>
                </a:moveTo>
                <a:lnTo>
                  <a:pt x="38" y="225"/>
                </a:lnTo>
                <a:lnTo>
                  <a:pt x="0" y="198"/>
                </a:lnTo>
                <a:lnTo>
                  <a:pt x="0" y="0"/>
                </a:lnTo>
                <a:lnTo>
                  <a:pt x="38" y="28"/>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33" name="Freeform 321"/>
          <p:cNvSpPr>
            <a:spLocks/>
          </p:cNvSpPr>
          <p:nvPr/>
        </p:nvSpPr>
        <p:spPr bwMode="auto">
          <a:xfrm>
            <a:off x="4297363" y="4760913"/>
            <a:ext cx="60325" cy="315912"/>
          </a:xfrm>
          <a:custGeom>
            <a:avLst/>
            <a:gdLst>
              <a:gd name="T0" fmla="*/ 38 w 38"/>
              <a:gd name="T1" fmla="*/ 2 h 199"/>
              <a:gd name="T2" fmla="*/ 38 w 38"/>
              <a:gd name="T3" fmla="*/ 199 h 199"/>
              <a:gd name="T4" fmla="*/ 0 w 38"/>
              <a:gd name="T5" fmla="*/ 197 h 199"/>
              <a:gd name="T6" fmla="*/ 0 w 38"/>
              <a:gd name="T7" fmla="*/ 0 h 199"/>
              <a:gd name="T8" fmla="*/ 38 w 38"/>
              <a:gd name="T9" fmla="*/ 2 h 199"/>
              <a:gd name="T10" fmla="*/ 0 60000 65536"/>
              <a:gd name="T11" fmla="*/ 0 60000 65536"/>
              <a:gd name="T12" fmla="*/ 0 60000 65536"/>
              <a:gd name="T13" fmla="*/ 0 60000 65536"/>
              <a:gd name="T14" fmla="*/ 0 60000 65536"/>
              <a:gd name="T15" fmla="*/ 0 w 38"/>
              <a:gd name="T16" fmla="*/ 0 h 199"/>
              <a:gd name="T17" fmla="*/ 38 w 38"/>
              <a:gd name="T18" fmla="*/ 199 h 199"/>
            </a:gdLst>
            <a:ahLst/>
            <a:cxnLst>
              <a:cxn ang="T10">
                <a:pos x="T0" y="T1"/>
              </a:cxn>
              <a:cxn ang="T11">
                <a:pos x="T2" y="T3"/>
              </a:cxn>
              <a:cxn ang="T12">
                <a:pos x="T4" y="T5"/>
              </a:cxn>
              <a:cxn ang="T13">
                <a:pos x="T6" y="T7"/>
              </a:cxn>
              <a:cxn ang="T14">
                <a:pos x="T8" y="T9"/>
              </a:cxn>
            </a:cxnLst>
            <a:rect l="T15" t="T16" r="T17" b="T18"/>
            <a:pathLst>
              <a:path w="38" h="199">
                <a:moveTo>
                  <a:pt x="38" y="2"/>
                </a:moveTo>
                <a:lnTo>
                  <a:pt x="38" y="199"/>
                </a:lnTo>
                <a:lnTo>
                  <a:pt x="0" y="197"/>
                </a:lnTo>
                <a:lnTo>
                  <a:pt x="0" y="0"/>
                </a:lnTo>
                <a:lnTo>
                  <a:pt x="38" y="2"/>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34" name="Freeform 322"/>
          <p:cNvSpPr>
            <a:spLocks/>
          </p:cNvSpPr>
          <p:nvPr/>
        </p:nvSpPr>
        <p:spPr bwMode="auto">
          <a:xfrm>
            <a:off x="4357688" y="4725988"/>
            <a:ext cx="60325" cy="350837"/>
          </a:xfrm>
          <a:custGeom>
            <a:avLst/>
            <a:gdLst>
              <a:gd name="T0" fmla="*/ 38 w 38"/>
              <a:gd name="T1" fmla="*/ 0 h 221"/>
              <a:gd name="T2" fmla="*/ 38 w 38"/>
              <a:gd name="T3" fmla="*/ 197 h 221"/>
              <a:gd name="T4" fmla="*/ 0 w 38"/>
              <a:gd name="T5" fmla="*/ 221 h 221"/>
              <a:gd name="T6" fmla="*/ 0 w 38"/>
              <a:gd name="T7" fmla="*/ 24 h 221"/>
              <a:gd name="T8" fmla="*/ 38 w 38"/>
              <a:gd name="T9" fmla="*/ 0 h 221"/>
              <a:gd name="T10" fmla="*/ 0 60000 65536"/>
              <a:gd name="T11" fmla="*/ 0 60000 65536"/>
              <a:gd name="T12" fmla="*/ 0 60000 65536"/>
              <a:gd name="T13" fmla="*/ 0 60000 65536"/>
              <a:gd name="T14" fmla="*/ 0 60000 65536"/>
              <a:gd name="T15" fmla="*/ 0 w 38"/>
              <a:gd name="T16" fmla="*/ 0 h 221"/>
              <a:gd name="T17" fmla="*/ 38 w 38"/>
              <a:gd name="T18" fmla="*/ 221 h 221"/>
            </a:gdLst>
            <a:ahLst/>
            <a:cxnLst>
              <a:cxn ang="T10">
                <a:pos x="T0" y="T1"/>
              </a:cxn>
              <a:cxn ang="T11">
                <a:pos x="T2" y="T3"/>
              </a:cxn>
              <a:cxn ang="T12">
                <a:pos x="T4" y="T5"/>
              </a:cxn>
              <a:cxn ang="T13">
                <a:pos x="T6" y="T7"/>
              </a:cxn>
              <a:cxn ang="T14">
                <a:pos x="T8" y="T9"/>
              </a:cxn>
            </a:cxnLst>
            <a:rect l="T15" t="T16" r="T17" b="T18"/>
            <a:pathLst>
              <a:path w="38" h="221">
                <a:moveTo>
                  <a:pt x="38" y="0"/>
                </a:moveTo>
                <a:lnTo>
                  <a:pt x="38" y="197"/>
                </a:lnTo>
                <a:lnTo>
                  <a:pt x="0" y="221"/>
                </a:lnTo>
                <a:lnTo>
                  <a:pt x="0" y="24"/>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35" name="Freeform 323"/>
          <p:cNvSpPr>
            <a:spLocks/>
          </p:cNvSpPr>
          <p:nvPr/>
        </p:nvSpPr>
        <p:spPr bwMode="auto">
          <a:xfrm>
            <a:off x="4418013" y="4700588"/>
            <a:ext cx="61912" cy="338137"/>
          </a:xfrm>
          <a:custGeom>
            <a:avLst/>
            <a:gdLst>
              <a:gd name="T0" fmla="*/ 39 w 39"/>
              <a:gd name="T1" fmla="*/ 0 h 213"/>
              <a:gd name="T2" fmla="*/ 39 w 39"/>
              <a:gd name="T3" fmla="*/ 198 h 213"/>
              <a:gd name="T4" fmla="*/ 0 w 39"/>
              <a:gd name="T5" fmla="*/ 213 h 213"/>
              <a:gd name="T6" fmla="*/ 0 w 39"/>
              <a:gd name="T7" fmla="*/ 16 h 213"/>
              <a:gd name="T8" fmla="*/ 39 w 39"/>
              <a:gd name="T9" fmla="*/ 0 h 213"/>
              <a:gd name="T10" fmla="*/ 0 60000 65536"/>
              <a:gd name="T11" fmla="*/ 0 60000 65536"/>
              <a:gd name="T12" fmla="*/ 0 60000 65536"/>
              <a:gd name="T13" fmla="*/ 0 60000 65536"/>
              <a:gd name="T14" fmla="*/ 0 60000 65536"/>
              <a:gd name="T15" fmla="*/ 0 w 39"/>
              <a:gd name="T16" fmla="*/ 0 h 213"/>
              <a:gd name="T17" fmla="*/ 39 w 39"/>
              <a:gd name="T18" fmla="*/ 213 h 213"/>
            </a:gdLst>
            <a:ahLst/>
            <a:cxnLst>
              <a:cxn ang="T10">
                <a:pos x="T0" y="T1"/>
              </a:cxn>
              <a:cxn ang="T11">
                <a:pos x="T2" y="T3"/>
              </a:cxn>
              <a:cxn ang="T12">
                <a:pos x="T4" y="T5"/>
              </a:cxn>
              <a:cxn ang="T13">
                <a:pos x="T6" y="T7"/>
              </a:cxn>
              <a:cxn ang="T14">
                <a:pos x="T8" y="T9"/>
              </a:cxn>
            </a:cxnLst>
            <a:rect l="T15" t="T16" r="T17" b="T18"/>
            <a:pathLst>
              <a:path w="39" h="213">
                <a:moveTo>
                  <a:pt x="39" y="0"/>
                </a:moveTo>
                <a:lnTo>
                  <a:pt x="39" y="198"/>
                </a:lnTo>
                <a:lnTo>
                  <a:pt x="0" y="213"/>
                </a:lnTo>
                <a:lnTo>
                  <a:pt x="0" y="16"/>
                </a:lnTo>
                <a:lnTo>
                  <a:pt x="39"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36" name="Freeform 324"/>
          <p:cNvSpPr>
            <a:spLocks/>
          </p:cNvSpPr>
          <p:nvPr/>
        </p:nvSpPr>
        <p:spPr bwMode="auto">
          <a:xfrm>
            <a:off x="4479925" y="4689475"/>
            <a:ext cx="60325" cy="325438"/>
          </a:xfrm>
          <a:custGeom>
            <a:avLst/>
            <a:gdLst>
              <a:gd name="T0" fmla="*/ 38 w 38"/>
              <a:gd name="T1" fmla="*/ 0 h 205"/>
              <a:gd name="T2" fmla="*/ 38 w 38"/>
              <a:gd name="T3" fmla="*/ 198 h 205"/>
              <a:gd name="T4" fmla="*/ 0 w 38"/>
              <a:gd name="T5" fmla="*/ 205 h 205"/>
              <a:gd name="T6" fmla="*/ 0 w 38"/>
              <a:gd name="T7" fmla="*/ 7 h 205"/>
              <a:gd name="T8" fmla="*/ 38 w 38"/>
              <a:gd name="T9" fmla="*/ 0 h 205"/>
              <a:gd name="T10" fmla="*/ 0 60000 65536"/>
              <a:gd name="T11" fmla="*/ 0 60000 65536"/>
              <a:gd name="T12" fmla="*/ 0 60000 65536"/>
              <a:gd name="T13" fmla="*/ 0 60000 65536"/>
              <a:gd name="T14" fmla="*/ 0 60000 65536"/>
              <a:gd name="T15" fmla="*/ 0 w 38"/>
              <a:gd name="T16" fmla="*/ 0 h 205"/>
              <a:gd name="T17" fmla="*/ 38 w 38"/>
              <a:gd name="T18" fmla="*/ 205 h 205"/>
            </a:gdLst>
            <a:ahLst/>
            <a:cxnLst>
              <a:cxn ang="T10">
                <a:pos x="T0" y="T1"/>
              </a:cxn>
              <a:cxn ang="T11">
                <a:pos x="T2" y="T3"/>
              </a:cxn>
              <a:cxn ang="T12">
                <a:pos x="T4" y="T5"/>
              </a:cxn>
              <a:cxn ang="T13">
                <a:pos x="T6" y="T7"/>
              </a:cxn>
              <a:cxn ang="T14">
                <a:pos x="T8" y="T9"/>
              </a:cxn>
            </a:cxnLst>
            <a:rect l="T15" t="T16" r="T17" b="T18"/>
            <a:pathLst>
              <a:path w="38" h="205">
                <a:moveTo>
                  <a:pt x="38" y="0"/>
                </a:moveTo>
                <a:lnTo>
                  <a:pt x="38" y="198"/>
                </a:lnTo>
                <a:lnTo>
                  <a:pt x="0" y="205"/>
                </a:lnTo>
                <a:lnTo>
                  <a:pt x="0" y="7"/>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37" name="Freeform 325"/>
          <p:cNvSpPr>
            <a:spLocks/>
          </p:cNvSpPr>
          <p:nvPr/>
        </p:nvSpPr>
        <p:spPr bwMode="auto">
          <a:xfrm>
            <a:off x="4540250" y="4689475"/>
            <a:ext cx="60325" cy="330200"/>
          </a:xfrm>
          <a:custGeom>
            <a:avLst/>
            <a:gdLst>
              <a:gd name="T0" fmla="*/ 38 w 38"/>
              <a:gd name="T1" fmla="*/ 11 h 208"/>
              <a:gd name="T2" fmla="*/ 38 w 38"/>
              <a:gd name="T3" fmla="*/ 208 h 208"/>
              <a:gd name="T4" fmla="*/ 0 w 38"/>
              <a:gd name="T5" fmla="*/ 198 h 208"/>
              <a:gd name="T6" fmla="*/ 0 w 38"/>
              <a:gd name="T7" fmla="*/ 0 h 208"/>
              <a:gd name="T8" fmla="*/ 38 w 38"/>
              <a:gd name="T9" fmla="*/ 11 h 208"/>
              <a:gd name="T10" fmla="*/ 0 60000 65536"/>
              <a:gd name="T11" fmla="*/ 0 60000 65536"/>
              <a:gd name="T12" fmla="*/ 0 60000 65536"/>
              <a:gd name="T13" fmla="*/ 0 60000 65536"/>
              <a:gd name="T14" fmla="*/ 0 60000 65536"/>
              <a:gd name="T15" fmla="*/ 0 w 38"/>
              <a:gd name="T16" fmla="*/ 0 h 208"/>
              <a:gd name="T17" fmla="*/ 38 w 38"/>
              <a:gd name="T18" fmla="*/ 208 h 208"/>
            </a:gdLst>
            <a:ahLst/>
            <a:cxnLst>
              <a:cxn ang="T10">
                <a:pos x="T0" y="T1"/>
              </a:cxn>
              <a:cxn ang="T11">
                <a:pos x="T2" y="T3"/>
              </a:cxn>
              <a:cxn ang="T12">
                <a:pos x="T4" y="T5"/>
              </a:cxn>
              <a:cxn ang="T13">
                <a:pos x="T6" y="T7"/>
              </a:cxn>
              <a:cxn ang="T14">
                <a:pos x="T8" y="T9"/>
              </a:cxn>
            </a:cxnLst>
            <a:rect l="T15" t="T16" r="T17" b="T18"/>
            <a:pathLst>
              <a:path w="38" h="208">
                <a:moveTo>
                  <a:pt x="38" y="11"/>
                </a:moveTo>
                <a:lnTo>
                  <a:pt x="38" y="208"/>
                </a:lnTo>
                <a:lnTo>
                  <a:pt x="0" y="198"/>
                </a:lnTo>
                <a:lnTo>
                  <a:pt x="0" y="0"/>
                </a:lnTo>
                <a:lnTo>
                  <a:pt x="38" y="11"/>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38" name="Freeform 326"/>
          <p:cNvSpPr>
            <a:spLocks/>
          </p:cNvSpPr>
          <p:nvPr/>
        </p:nvSpPr>
        <p:spPr bwMode="auto">
          <a:xfrm>
            <a:off x="4600575" y="4706938"/>
            <a:ext cx="58738" cy="361950"/>
          </a:xfrm>
          <a:custGeom>
            <a:avLst/>
            <a:gdLst>
              <a:gd name="T0" fmla="*/ 37 w 37"/>
              <a:gd name="T1" fmla="*/ 30 h 228"/>
              <a:gd name="T2" fmla="*/ 37 w 37"/>
              <a:gd name="T3" fmla="*/ 228 h 228"/>
              <a:gd name="T4" fmla="*/ 0 w 37"/>
              <a:gd name="T5" fmla="*/ 197 h 228"/>
              <a:gd name="T6" fmla="*/ 0 w 37"/>
              <a:gd name="T7" fmla="*/ 0 h 228"/>
              <a:gd name="T8" fmla="*/ 37 w 37"/>
              <a:gd name="T9" fmla="*/ 30 h 228"/>
              <a:gd name="T10" fmla="*/ 0 60000 65536"/>
              <a:gd name="T11" fmla="*/ 0 60000 65536"/>
              <a:gd name="T12" fmla="*/ 0 60000 65536"/>
              <a:gd name="T13" fmla="*/ 0 60000 65536"/>
              <a:gd name="T14" fmla="*/ 0 60000 65536"/>
              <a:gd name="T15" fmla="*/ 0 w 37"/>
              <a:gd name="T16" fmla="*/ 0 h 228"/>
              <a:gd name="T17" fmla="*/ 37 w 37"/>
              <a:gd name="T18" fmla="*/ 228 h 228"/>
            </a:gdLst>
            <a:ahLst/>
            <a:cxnLst>
              <a:cxn ang="T10">
                <a:pos x="T0" y="T1"/>
              </a:cxn>
              <a:cxn ang="T11">
                <a:pos x="T2" y="T3"/>
              </a:cxn>
              <a:cxn ang="T12">
                <a:pos x="T4" y="T5"/>
              </a:cxn>
              <a:cxn ang="T13">
                <a:pos x="T6" y="T7"/>
              </a:cxn>
              <a:cxn ang="T14">
                <a:pos x="T8" y="T9"/>
              </a:cxn>
            </a:cxnLst>
            <a:rect l="T15" t="T16" r="T17" b="T18"/>
            <a:pathLst>
              <a:path w="37" h="228">
                <a:moveTo>
                  <a:pt x="37" y="30"/>
                </a:moveTo>
                <a:lnTo>
                  <a:pt x="37" y="228"/>
                </a:lnTo>
                <a:lnTo>
                  <a:pt x="0" y="197"/>
                </a:lnTo>
                <a:lnTo>
                  <a:pt x="0" y="0"/>
                </a:lnTo>
                <a:lnTo>
                  <a:pt x="37" y="3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39" name="Freeform 327"/>
          <p:cNvSpPr>
            <a:spLocks/>
          </p:cNvSpPr>
          <p:nvPr/>
        </p:nvSpPr>
        <p:spPr bwMode="auto">
          <a:xfrm>
            <a:off x="4659313" y="4700588"/>
            <a:ext cx="60325" cy="368300"/>
          </a:xfrm>
          <a:custGeom>
            <a:avLst/>
            <a:gdLst>
              <a:gd name="T0" fmla="*/ 38 w 38"/>
              <a:gd name="T1" fmla="*/ 0 h 232"/>
              <a:gd name="T2" fmla="*/ 38 w 38"/>
              <a:gd name="T3" fmla="*/ 198 h 232"/>
              <a:gd name="T4" fmla="*/ 0 w 38"/>
              <a:gd name="T5" fmla="*/ 232 h 232"/>
              <a:gd name="T6" fmla="*/ 0 w 38"/>
              <a:gd name="T7" fmla="*/ 34 h 232"/>
              <a:gd name="T8" fmla="*/ 38 w 38"/>
              <a:gd name="T9" fmla="*/ 0 h 232"/>
              <a:gd name="T10" fmla="*/ 0 60000 65536"/>
              <a:gd name="T11" fmla="*/ 0 60000 65536"/>
              <a:gd name="T12" fmla="*/ 0 60000 65536"/>
              <a:gd name="T13" fmla="*/ 0 60000 65536"/>
              <a:gd name="T14" fmla="*/ 0 60000 65536"/>
              <a:gd name="T15" fmla="*/ 0 w 38"/>
              <a:gd name="T16" fmla="*/ 0 h 232"/>
              <a:gd name="T17" fmla="*/ 38 w 38"/>
              <a:gd name="T18" fmla="*/ 232 h 232"/>
            </a:gdLst>
            <a:ahLst/>
            <a:cxnLst>
              <a:cxn ang="T10">
                <a:pos x="T0" y="T1"/>
              </a:cxn>
              <a:cxn ang="T11">
                <a:pos x="T2" y="T3"/>
              </a:cxn>
              <a:cxn ang="T12">
                <a:pos x="T4" y="T5"/>
              </a:cxn>
              <a:cxn ang="T13">
                <a:pos x="T6" y="T7"/>
              </a:cxn>
              <a:cxn ang="T14">
                <a:pos x="T8" y="T9"/>
              </a:cxn>
            </a:cxnLst>
            <a:rect l="T15" t="T16" r="T17" b="T18"/>
            <a:pathLst>
              <a:path w="38" h="232">
                <a:moveTo>
                  <a:pt x="38" y="0"/>
                </a:moveTo>
                <a:lnTo>
                  <a:pt x="38" y="198"/>
                </a:lnTo>
                <a:lnTo>
                  <a:pt x="0" y="232"/>
                </a:lnTo>
                <a:lnTo>
                  <a:pt x="0" y="34"/>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40" name="Freeform 328"/>
          <p:cNvSpPr>
            <a:spLocks/>
          </p:cNvSpPr>
          <p:nvPr/>
        </p:nvSpPr>
        <p:spPr bwMode="auto">
          <a:xfrm>
            <a:off x="4719638" y="4665663"/>
            <a:ext cx="60325" cy="349250"/>
          </a:xfrm>
          <a:custGeom>
            <a:avLst/>
            <a:gdLst>
              <a:gd name="T0" fmla="*/ 38 w 38"/>
              <a:gd name="T1" fmla="*/ 0 h 220"/>
              <a:gd name="T2" fmla="*/ 38 w 38"/>
              <a:gd name="T3" fmla="*/ 197 h 220"/>
              <a:gd name="T4" fmla="*/ 0 w 38"/>
              <a:gd name="T5" fmla="*/ 220 h 220"/>
              <a:gd name="T6" fmla="*/ 0 w 38"/>
              <a:gd name="T7" fmla="*/ 22 h 220"/>
              <a:gd name="T8" fmla="*/ 38 w 38"/>
              <a:gd name="T9" fmla="*/ 0 h 220"/>
              <a:gd name="T10" fmla="*/ 0 60000 65536"/>
              <a:gd name="T11" fmla="*/ 0 60000 65536"/>
              <a:gd name="T12" fmla="*/ 0 60000 65536"/>
              <a:gd name="T13" fmla="*/ 0 60000 65536"/>
              <a:gd name="T14" fmla="*/ 0 60000 65536"/>
              <a:gd name="T15" fmla="*/ 0 w 38"/>
              <a:gd name="T16" fmla="*/ 0 h 220"/>
              <a:gd name="T17" fmla="*/ 38 w 38"/>
              <a:gd name="T18" fmla="*/ 220 h 220"/>
            </a:gdLst>
            <a:ahLst/>
            <a:cxnLst>
              <a:cxn ang="T10">
                <a:pos x="T0" y="T1"/>
              </a:cxn>
              <a:cxn ang="T11">
                <a:pos x="T2" y="T3"/>
              </a:cxn>
              <a:cxn ang="T12">
                <a:pos x="T4" y="T5"/>
              </a:cxn>
              <a:cxn ang="T13">
                <a:pos x="T6" y="T7"/>
              </a:cxn>
              <a:cxn ang="T14">
                <a:pos x="T8" y="T9"/>
              </a:cxn>
            </a:cxnLst>
            <a:rect l="T15" t="T16" r="T17" b="T18"/>
            <a:pathLst>
              <a:path w="38" h="220">
                <a:moveTo>
                  <a:pt x="38" y="0"/>
                </a:moveTo>
                <a:lnTo>
                  <a:pt x="38" y="197"/>
                </a:lnTo>
                <a:lnTo>
                  <a:pt x="0" y="220"/>
                </a:lnTo>
                <a:lnTo>
                  <a:pt x="0" y="22"/>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41" name="Freeform 329"/>
          <p:cNvSpPr>
            <a:spLocks/>
          </p:cNvSpPr>
          <p:nvPr/>
        </p:nvSpPr>
        <p:spPr bwMode="auto">
          <a:xfrm>
            <a:off x="4779963" y="4624388"/>
            <a:ext cx="61912" cy="354012"/>
          </a:xfrm>
          <a:custGeom>
            <a:avLst/>
            <a:gdLst>
              <a:gd name="T0" fmla="*/ 39 w 39"/>
              <a:gd name="T1" fmla="*/ 0 h 223"/>
              <a:gd name="T2" fmla="*/ 39 w 39"/>
              <a:gd name="T3" fmla="*/ 198 h 223"/>
              <a:gd name="T4" fmla="*/ 0 w 39"/>
              <a:gd name="T5" fmla="*/ 223 h 223"/>
              <a:gd name="T6" fmla="*/ 0 w 39"/>
              <a:gd name="T7" fmla="*/ 26 h 223"/>
              <a:gd name="T8" fmla="*/ 39 w 39"/>
              <a:gd name="T9" fmla="*/ 0 h 223"/>
              <a:gd name="T10" fmla="*/ 0 60000 65536"/>
              <a:gd name="T11" fmla="*/ 0 60000 65536"/>
              <a:gd name="T12" fmla="*/ 0 60000 65536"/>
              <a:gd name="T13" fmla="*/ 0 60000 65536"/>
              <a:gd name="T14" fmla="*/ 0 60000 65536"/>
              <a:gd name="T15" fmla="*/ 0 w 39"/>
              <a:gd name="T16" fmla="*/ 0 h 223"/>
              <a:gd name="T17" fmla="*/ 39 w 39"/>
              <a:gd name="T18" fmla="*/ 223 h 223"/>
            </a:gdLst>
            <a:ahLst/>
            <a:cxnLst>
              <a:cxn ang="T10">
                <a:pos x="T0" y="T1"/>
              </a:cxn>
              <a:cxn ang="T11">
                <a:pos x="T2" y="T3"/>
              </a:cxn>
              <a:cxn ang="T12">
                <a:pos x="T4" y="T5"/>
              </a:cxn>
              <a:cxn ang="T13">
                <a:pos x="T6" y="T7"/>
              </a:cxn>
              <a:cxn ang="T14">
                <a:pos x="T8" y="T9"/>
              </a:cxn>
            </a:cxnLst>
            <a:rect l="T15" t="T16" r="T17" b="T18"/>
            <a:pathLst>
              <a:path w="39" h="223">
                <a:moveTo>
                  <a:pt x="39" y="0"/>
                </a:moveTo>
                <a:lnTo>
                  <a:pt x="39" y="198"/>
                </a:lnTo>
                <a:lnTo>
                  <a:pt x="0" y="223"/>
                </a:lnTo>
                <a:lnTo>
                  <a:pt x="0" y="26"/>
                </a:lnTo>
                <a:lnTo>
                  <a:pt x="39"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42" name="Freeform 330"/>
          <p:cNvSpPr>
            <a:spLocks/>
          </p:cNvSpPr>
          <p:nvPr/>
        </p:nvSpPr>
        <p:spPr bwMode="auto">
          <a:xfrm>
            <a:off x="4841875" y="4624388"/>
            <a:ext cx="60325" cy="477837"/>
          </a:xfrm>
          <a:custGeom>
            <a:avLst/>
            <a:gdLst>
              <a:gd name="T0" fmla="*/ 38 w 38"/>
              <a:gd name="T1" fmla="*/ 103 h 301"/>
              <a:gd name="T2" fmla="*/ 38 w 38"/>
              <a:gd name="T3" fmla="*/ 301 h 301"/>
              <a:gd name="T4" fmla="*/ 0 w 38"/>
              <a:gd name="T5" fmla="*/ 198 h 301"/>
              <a:gd name="T6" fmla="*/ 0 w 38"/>
              <a:gd name="T7" fmla="*/ 0 h 301"/>
              <a:gd name="T8" fmla="*/ 38 w 38"/>
              <a:gd name="T9" fmla="*/ 103 h 301"/>
              <a:gd name="T10" fmla="*/ 0 60000 65536"/>
              <a:gd name="T11" fmla="*/ 0 60000 65536"/>
              <a:gd name="T12" fmla="*/ 0 60000 65536"/>
              <a:gd name="T13" fmla="*/ 0 60000 65536"/>
              <a:gd name="T14" fmla="*/ 0 60000 65536"/>
              <a:gd name="T15" fmla="*/ 0 w 38"/>
              <a:gd name="T16" fmla="*/ 0 h 301"/>
              <a:gd name="T17" fmla="*/ 38 w 38"/>
              <a:gd name="T18" fmla="*/ 301 h 301"/>
            </a:gdLst>
            <a:ahLst/>
            <a:cxnLst>
              <a:cxn ang="T10">
                <a:pos x="T0" y="T1"/>
              </a:cxn>
              <a:cxn ang="T11">
                <a:pos x="T2" y="T3"/>
              </a:cxn>
              <a:cxn ang="T12">
                <a:pos x="T4" y="T5"/>
              </a:cxn>
              <a:cxn ang="T13">
                <a:pos x="T6" y="T7"/>
              </a:cxn>
              <a:cxn ang="T14">
                <a:pos x="T8" y="T9"/>
              </a:cxn>
            </a:cxnLst>
            <a:rect l="T15" t="T16" r="T17" b="T18"/>
            <a:pathLst>
              <a:path w="38" h="301">
                <a:moveTo>
                  <a:pt x="38" y="103"/>
                </a:moveTo>
                <a:lnTo>
                  <a:pt x="38" y="301"/>
                </a:lnTo>
                <a:lnTo>
                  <a:pt x="0" y="198"/>
                </a:lnTo>
                <a:lnTo>
                  <a:pt x="0" y="0"/>
                </a:lnTo>
                <a:lnTo>
                  <a:pt x="38" y="103"/>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43" name="Freeform 331"/>
          <p:cNvSpPr>
            <a:spLocks/>
          </p:cNvSpPr>
          <p:nvPr/>
        </p:nvSpPr>
        <p:spPr bwMode="auto">
          <a:xfrm>
            <a:off x="4902200" y="4776788"/>
            <a:ext cx="60325" cy="325437"/>
          </a:xfrm>
          <a:custGeom>
            <a:avLst/>
            <a:gdLst>
              <a:gd name="T0" fmla="*/ 38 w 38"/>
              <a:gd name="T1" fmla="*/ 0 h 205"/>
              <a:gd name="T2" fmla="*/ 38 w 38"/>
              <a:gd name="T3" fmla="*/ 198 h 205"/>
              <a:gd name="T4" fmla="*/ 0 w 38"/>
              <a:gd name="T5" fmla="*/ 205 h 205"/>
              <a:gd name="T6" fmla="*/ 0 w 38"/>
              <a:gd name="T7" fmla="*/ 7 h 205"/>
              <a:gd name="T8" fmla="*/ 38 w 38"/>
              <a:gd name="T9" fmla="*/ 0 h 205"/>
              <a:gd name="T10" fmla="*/ 0 60000 65536"/>
              <a:gd name="T11" fmla="*/ 0 60000 65536"/>
              <a:gd name="T12" fmla="*/ 0 60000 65536"/>
              <a:gd name="T13" fmla="*/ 0 60000 65536"/>
              <a:gd name="T14" fmla="*/ 0 60000 65536"/>
              <a:gd name="T15" fmla="*/ 0 w 38"/>
              <a:gd name="T16" fmla="*/ 0 h 205"/>
              <a:gd name="T17" fmla="*/ 38 w 38"/>
              <a:gd name="T18" fmla="*/ 205 h 205"/>
            </a:gdLst>
            <a:ahLst/>
            <a:cxnLst>
              <a:cxn ang="T10">
                <a:pos x="T0" y="T1"/>
              </a:cxn>
              <a:cxn ang="T11">
                <a:pos x="T2" y="T3"/>
              </a:cxn>
              <a:cxn ang="T12">
                <a:pos x="T4" y="T5"/>
              </a:cxn>
              <a:cxn ang="T13">
                <a:pos x="T6" y="T7"/>
              </a:cxn>
              <a:cxn ang="T14">
                <a:pos x="T8" y="T9"/>
              </a:cxn>
            </a:cxnLst>
            <a:rect l="T15" t="T16" r="T17" b="T18"/>
            <a:pathLst>
              <a:path w="38" h="205">
                <a:moveTo>
                  <a:pt x="38" y="0"/>
                </a:moveTo>
                <a:lnTo>
                  <a:pt x="38" y="198"/>
                </a:lnTo>
                <a:lnTo>
                  <a:pt x="0" y="205"/>
                </a:lnTo>
                <a:lnTo>
                  <a:pt x="0" y="7"/>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44" name="Freeform 332"/>
          <p:cNvSpPr>
            <a:spLocks/>
          </p:cNvSpPr>
          <p:nvPr/>
        </p:nvSpPr>
        <p:spPr bwMode="auto">
          <a:xfrm>
            <a:off x="4962525" y="4764088"/>
            <a:ext cx="60325" cy="327025"/>
          </a:xfrm>
          <a:custGeom>
            <a:avLst/>
            <a:gdLst>
              <a:gd name="T0" fmla="*/ 38 w 38"/>
              <a:gd name="T1" fmla="*/ 0 h 206"/>
              <a:gd name="T2" fmla="*/ 38 w 38"/>
              <a:gd name="T3" fmla="*/ 197 h 206"/>
              <a:gd name="T4" fmla="*/ 0 w 38"/>
              <a:gd name="T5" fmla="*/ 206 h 206"/>
              <a:gd name="T6" fmla="*/ 0 w 38"/>
              <a:gd name="T7" fmla="*/ 8 h 206"/>
              <a:gd name="T8" fmla="*/ 38 w 38"/>
              <a:gd name="T9" fmla="*/ 0 h 206"/>
              <a:gd name="T10" fmla="*/ 0 60000 65536"/>
              <a:gd name="T11" fmla="*/ 0 60000 65536"/>
              <a:gd name="T12" fmla="*/ 0 60000 65536"/>
              <a:gd name="T13" fmla="*/ 0 60000 65536"/>
              <a:gd name="T14" fmla="*/ 0 60000 65536"/>
              <a:gd name="T15" fmla="*/ 0 w 38"/>
              <a:gd name="T16" fmla="*/ 0 h 206"/>
              <a:gd name="T17" fmla="*/ 38 w 38"/>
              <a:gd name="T18" fmla="*/ 206 h 206"/>
            </a:gdLst>
            <a:ahLst/>
            <a:cxnLst>
              <a:cxn ang="T10">
                <a:pos x="T0" y="T1"/>
              </a:cxn>
              <a:cxn ang="T11">
                <a:pos x="T2" y="T3"/>
              </a:cxn>
              <a:cxn ang="T12">
                <a:pos x="T4" y="T5"/>
              </a:cxn>
              <a:cxn ang="T13">
                <a:pos x="T6" y="T7"/>
              </a:cxn>
              <a:cxn ang="T14">
                <a:pos x="T8" y="T9"/>
              </a:cxn>
            </a:cxnLst>
            <a:rect l="T15" t="T16" r="T17" b="T18"/>
            <a:pathLst>
              <a:path w="38" h="206">
                <a:moveTo>
                  <a:pt x="38" y="0"/>
                </a:moveTo>
                <a:lnTo>
                  <a:pt x="38" y="197"/>
                </a:lnTo>
                <a:lnTo>
                  <a:pt x="0" y="206"/>
                </a:lnTo>
                <a:lnTo>
                  <a:pt x="0" y="8"/>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45" name="Freeform 333"/>
          <p:cNvSpPr>
            <a:spLocks/>
          </p:cNvSpPr>
          <p:nvPr/>
        </p:nvSpPr>
        <p:spPr bwMode="auto">
          <a:xfrm>
            <a:off x="5022850" y="4764088"/>
            <a:ext cx="60325" cy="338137"/>
          </a:xfrm>
          <a:custGeom>
            <a:avLst/>
            <a:gdLst>
              <a:gd name="T0" fmla="*/ 38 w 38"/>
              <a:gd name="T1" fmla="*/ 15 h 213"/>
              <a:gd name="T2" fmla="*/ 38 w 38"/>
              <a:gd name="T3" fmla="*/ 213 h 213"/>
              <a:gd name="T4" fmla="*/ 0 w 38"/>
              <a:gd name="T5" fmla="*/ 197 h 213"/>
              <a:gd name="T6" fmla="*/ 0 w 38"/>
              <a:gd name="T7" fmla="*/ 0 h 213"/>
              <a:gd name="T8" fmla="*/ 38 w 38"/>
              <a:gd name="T9" fmla="*/ 15 h 213"/>
              <a:gd name="T10" fmla="*/ 0 60000 65536"/>
              <a:gd name="T11" fmla="*/ 0 60000 65536"/>
              <a:gd name="T12" fmla="*/ 0 60000 65536"/>
              <a:gd name="T13" fmla="*/ 0 60000 65536"/>
              <a:gd name="T14" fmla="*/ 0 60000 65536"/>
              <a:gd name="T15" fmla="*/ 0 w 38"/>
              <a:gd name="T16" fmla="*/ 0 h 213"/>
              <a:gd name="T17" fmla="*/ 38 w 38"/>
              <a:gd name="T18" fmla="*/ 213 h 213"/>
            </a:gdLst>
            <a:ahLst/>
            <a:cxnLst>
              <a:cxn ang="T10">
                <a:pos x="T0" y="T1"/>
              </a:cxn>
              <a:cxn ang="T11">
                <a:pos x="T2" y="T3"/>
              </a:cxn>
              <a:cxn ang="T12">
                <a:pos x="T4" y="T5"/>
              </a:cxn>
              <a:cxn ang="T13">
                <a:pos x="T6" y="T7"/>
              </a:cxn>
              <a:cxn ang="T14">
                <a:pos x="T8" y="T9"/>
              </a:cxn>
            </a:cxnLst>
            <a:rect l="T15" t="T16" r="T17" b="T18"/>
            <a:pathLst>
              <a:path w="38" h="213">
                <a:moveTo>
                  <a:pt x="38" y="15"/>
                </a:moveTo>
                <a:lnTo>
                  <a:pt x="38" y="213"/>
                </a:lnTo>
                <a:lnTo>
                  <a:pt x="0" y="197"/>
                </a:lnTo>
                <a:lnTo>
                  <a:pt x="0" y="0"/>
                </a:lnTo>
                <a:lnTo>
                  <a:pt x="38" y="15"/>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46" name="Freeform 334"/>
          <p:cNvSpPr>
            <a:spLocks/>
          </p:cNvSpPr>
          <p:nvPr/>
        </p:nvSpPr>
        <p:spPr bwMode="auto">
          <a:xfrm>
            <a:off x="5083175" y="4787900"/>
            <a:ext cx="58738" cy="322263"/>
          </a:xfrm>
          <a:custGeom>
            <a:avLst/>
            <a:gdLst>
              <a:gd name="T0" fmla="*/ 37 w 37"/>
              <a:gd name="T1" fmla="*/ 5 h 203"/>
              <a:gd name="T2" fmla="*/ 37 w 37"/>
              <a:gd name="T3" fmla="*/ 203 h 203"/>
              <a:gd name="T4" fmla="*/ 0 w 37"/>
              <a:gd name="T5" fmla="*/ 198 h 203"/>
              <a:gd name="T6" fmla="*/ 0 w 37"/>
              <a:gd name="T7" fmla="*/ 0 h 203"/>
              <a:gd name="T8" fmla="*/ 37 w 37"/>
              <a:gd name="T9" fmla="*/ 5 h 203"/>
              <a:gd name="T10" fmla="*/ 0 60000 65536"/>
              <a:gd name="T11" fmla="*/ 0 60000 65536"/>
              <a:gd name="T12" fmla="*/ 0 60000 65536"/>
              <a:gd name="T13" fmla="*/ 0 60000 65536"/>
              <a:gd name="T14" fmla="*/ 0 60000 65536"/>
              <a:gd name="T15" fmla="*/ 0 w 37"/>
              <a:gd name="T16" fmla="*/ 0 h 203"/>
              <a:gd name="T17" fmla="*/ 37 w 37"/>
              <a:gd name="T18" fmla="*/ 203 h 203"/>
            </a:gdLst>
            <a:ahLst/>
            <a:cxnLst>
              <a:cxn ang="T10">
                <a:pos x="T0" y="T1"/>
              </a:cxn>
              <a:cxn ang="T11">
                <a:pos x="T2" y="T3"/>
              </a:cxn>
              <a:cxn ang="T12">
                <a:pos x="T4" y="T5"/>
              </a:cxn>
              <a:cxn ang="T13">
                <a:pos x="T6" y="T7"/>
              </a:cxn>
              <a:cxn ang="T14">
                <a:pos x="T8" y="T9"/>
              </a:cxn>
            </a:cxnLst>
            <a:rect l="T15" t="T16" r="T17" b="T18"/>
            <a:pathLst>
              <a:path w="37" h="203">
                <a:moveTo>
                  <a:pt x="37" y="5"/>
                </a:moveTo>
                <a:lnTo>
                  <a:pt x="37" y="203"/>
                </a:lnTo>
                <a:lnTo>
                  <a:pt x="0" y="198"/>
                </a:lnTo>
                <a:lnTo>
                  <a:pt x="0" y="0"/>
                </a:lnTo>
                <a:lnTo>
                  <a:pt x="37" y="5"/>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47" name="Freeform 335"/>
          <p:cNvSpPr>
            <a:spLocks/>
          </p:cNvSpPr>
          <p:nvPr/>
        </p:nvSpPr>
        <p:spPr bwMode="auto">
          <a:xfrm>
            <a:off x="5141913" y="4795838"/>
            <a:ext cx="63500" cy="333375"/>
          </a:xfrm>
          <a:custGeom>
            <a:avLst/>
            <a:gdLst>
              <a:gd name="T0" fmla="*/ 40 w 40"/>
              <a:gd name="T1" fmla="*/ 12 h 210"/>
              <a:gd name="T2" fmla="*/ 40 w 40"/>
              <a:gd name="T3" fmla="*/ 210 h 210"/>
              <a:gd name="T4" fmla="*/ 0 w 40"/>
              <a:gd name="T5" fmla="*/ 198 h 210"/>
              <a:gd name="T6" fmla="*/ 0 w 40"/>
              <a:gd name="T7" fmla="*/ 0 h 210"/>
              <a:gd name="T8" fmla="*/ 40 w 40"/>
              <a:gd name="T9" fmla="*/ 12 h 210"/>
              <a:gd name="T10" fmla="*/ 0 60000 65536"/>
              <a:gd name="T11" fmla="*/ 0 60000 65536"/>
              <a:gd name="T12" fmla="*/ 0 60000 65536"/>
              <a:gd name="T13" fmla="*/ 0 60000 65536"/>
              <a:gd name="T14" fmla="*/ 0 60000 65536"/>
              <a:gd name="T15" fmla="*/ 0 w 40"/>
              <a:gd name="T16" fmla="*/ 0 h 210"/>
              <a:gd name="T17" fmla="*/ 40 w 40"/>
              <a:gd name="T18" fmla="*/ 210 h 210"/>
            </a:gdLst>
            <a:ahLst/>
            <a:cxnLst>
              <a:cxn ang="T10">
                <a:pos x="T0" y="T1"/>
              </a:cxn>
              <a:cxn ang="T11">
                <a:pos x="T2" y="T3"/>
              </a:cxn>
              <a:cxn ang="T12">
                <a:pos x="T4" y="T5"/>
              </a:cxn>
              <a:cxn ang="T13">
                <a:pos x="T6" y="T7"/>
              </a:cxn>
              <a:cxn ang="T14">
                <a:pos x="T8" y="T9"/>
              </a:cxn>
            </a:cxnLst>
            <a:rect l="T15" t="T16" r="T17" b="T18"/>
            <a:pathLst>
              <a:path w="40" h="210">
                <a:moveTo>
                  <a:pt x="40" y="12"/>
                </a:moveTo>
                <a:lnTo>
                  <a:pt x="40" y="210"/>
                </a:lnTo>
                <a:lnTo>
                  <a:pt x="0" y="198"/>
                </a:lnTo>
                <a:lnTo>
                  <a:pt x="0" y="0"/>
                </a:lnTo>
                <a:lnTo>
                  <a:pt x="40" y="12"/>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48" name="Freeform 336"/>
          <p:cNvSpPr>
            <a:spLocks/>
          </p:cNvSpPr>
          <p:nvPr/>
        </p:nvSpPr>
        <p:spPr bwMode="auto">
          <a:xfrm>
            <a:off x="5205413" y="4757738"/>
            <a:ext cx="60325" cy="371475"/>
          </a:xfrm>
          <a:custGeom>
            <a:avLst/>
            <a:gdLst>
              <a:gd name="T0" fmla="*/ 38 w 38"/>
              <a:gd name="T1" fmla="*/ 0 h 234"/>
              <a:gd name="T2" fmla="*/ 38 w 38"/>
              <a:gd name="T3" fmla="*/ 198 h 234"/>
              <a:gd name="T4" fmla="*/ 0 w 38"/>
              <a:gd name="T5" fmla="*/ 234 h 234"/>
              <a:gd name="T6" fmla="*/ 0 w 38"/>
              <a:gd name="T7" fmla="*/ 36 h 234"/>
              <a:gd name="T8" fmla="*/ 38 w 38"/>
              <a:gd name="T9" fmla="*/ 0 h 234"/>
              <a:gd name="T10" fmla="*/ 0 60000 65536"/>
              <a:gd name="T11" fmla="*/ 0 60000 65536"/>
              <a:gd name="T12" fmla="*/ 0 60000 65536"/>
              <a:gd name="T13" fmla="*/ 0 60000 65536"/>
              <a:gd name="T14" fmla="*/ 0 60000 65536"/>
              <a:gd name="T15" fmla="*/ 0 w 38"/>
              <a:gd name="T16" fmla="*/ 0 h 234"/>
              <a:gd name="T17" fmla="*/ 38 w 38"/>
              <a:gd name="T18" fmla="*/ 234 h 234"/>
            </a:gdLst>
            <a:ahLst/>
            <a:cxnLst>
              <a:cxn ang="T10">
                <a:pos x="T0" y="T1"/>
              </a:cxn>
              <a:cxn ang="T11">
                <a:pos x="T2" y="T3"/>
              </a:cxn>
              <a:cxn ang="T12">
                <a:pos x="T4" y="T5"/>
              </a:cxn>
              <a:cxn ang="T13">
                <a:pos x="T6" y="T7"/>
              </a:cxn>
              <a:cxn ang="T14">
                <a:pos x="T8" y="T9"/>
              </a:cxn>
            </a:cxnLst>
            <a:rect l="T15" t="T16" r="T17" b="T18"/>
            <a:pathLst>
              <a:path w="38" h="234">
                <a:moveTo>
                  <a:pt x="38" y="0"/>
                </a:moveTo>
                <a:lnTo>
                  <a:pt x="38" y="198"/>
                </a:lnTo>
                <a:lnTo>
                  <a:pt x="0" y="234"/>
                </a:lnTo>
                <a:lnTo>
                  <a:pt x="0" y="36"/>
                </a:lnTo>
                <a:lnTo>
                  <a:pt x="38" y="0"/>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49" name="Freeform 337"/>
          <p:cNvSpPr>
            <a:spLocks/>
          </p:cNvSpPr>
          <p:nvPr/>
        </p:nvSpPr>
        <p:spPr bwMode="auto">
          <a:xfrm>
            <a:off x="5265738" y="4757738"/>
            <a:ext cx="58737" cy="333375"/>
          </a:xfrm>
          <a:custGeom>
            <a:avLst/>
            <a:gdLst>
              <a:gd name="T0" fmla="*/ 37 w 37"/>
              <a:gd name="T1" fmla="*/ 12 h 210"/>
              <a:gd name="T2" fmla="*/ 37 w 37"/>
              <a:gd name="T3" fmla="*/ 210 h 210"/>
              <a:gd name="T4" fmla="*/ 0 w 37"/>
              <a:gd name="T5" fmla="*/ 198 h 210"/>
              <a:gd name="T6" fmla="*/ 0 w 37"/>
              <a:gd name="T7" fmla="*/ 0 h 210"/>
              <a:gd name="T8" fmla="*/ 37 w 37"/>
              <a:gd name="T9" fmla="*/ 12 h 210"/>
              <a:gd name="T10" fmla="*/ 0 60000 65536"/>
              <a:gd name="T11" fmla="*/ 0 60000 65536"/>
              <a:gd name="T12" fmla="*/ 0 60000 65536"/>
              <a:gd name="T13" fmla="*/ 0 60000 65536"/>
              <a:gd name="T14" fmla="*/ 0 60000 65536"/>
              <a:gd name="T15" fmla="*/ 0 w 37"/>
              <a:gd name="T16" fmla="*/ 0 h 210"/>
              <a:gd name="T17" fmla="*/ 37 w 37"/>
              <a:gd name="T18" fmla="*/ 210 h 210"/>
            </a:gdLst>
            <a:ahLst/>
            <a:cxnLst>
              <a:cxn ang="T10">
                <a:pos x="T0" y="T1"/>
              </a:cxn>
              <a:cxn ang="T11">
                <a:pos x="T2" y="T3"/>
              </a:cxn>
              <a:cxn ang="T12">
                <a:pos x="T4" y="T5"/>
              </a:cxn>
              <a:cxn ang="T13">
                <a:pos x="T6" y="T7"/>
              </a:cxn>
              <a:cxn ang="T14">
                <a:pos x="T8" y="T9"/>
              </a:cxn>
            </a:cxnLst>
            <a:rect l="T15" t="T16" r="T17" b="T18"/>
            <a:pathLst>
              <a:path w="37" h="210">
                <a:moveTo>
                  <a:pt x="37" y="12"/>
                </a:moveTo>
                <a:lnTo>
                  <a:pt x="37" y="210"/>
                </a:lnTo>
                <a:lnTo>
                  <a:pt x="0" y="198"/>
                </a:lnTo>
                <a:lnTo>
                  <a:pt x="0" y="0"/>
                </a:lnTo>
                <a:lnTo>
                  <a:pt x="37" y="12"/>
                </a:lnTo>
                <a:close/>
              </a:path>
            </a:pathLst>
          </a:custGeom>
          <a:solidFill>
            <a:srgbClr val="B3B3FF"/>
          </a:solidFill>
          <a:ln w="9525">
            <a:noFill/>
            <a:round/>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50" name="Freeform 339"/>
          <p:cNvSpPr>
            <a:spLocks/>
          </p:cNvSpPr>
          <p:nvPr/>
        </p:nvSpPr>
        <p:spPr bwMode="auto">
          <a:xfrm>
            <a:off x="2305050" y="4570413"/>
            <a:ext cx="3019425" cy="400050"/>
          </a:xfrm>
          <a:custGeom>
            <a:avLst/>
            <a:gdLst>
              <a:gd name="T0" fmla="*/ 0 w 1902"/>
              <a:gd name="T1" fmla="*/ 43 h 252"/>
              <a:gd name="T2" fmla="*/ 37 w 1902"/>
              <a:gd name="T3" fmla="*/ 25 h 252"/>
              <a:gd name="T4" fmla="*/ 75 w 1902"/>
              <a:gd name="T5" fmla="*/ 0 h 252"/>
              <a:gd name="T6" fmla="*/ 113 w 1902"/>
              <a:gd name="T7" fmla="*/ 1 h 252"/>
              <a:gd name="T8" fmla="*/ 151 w 1902"/>
              <a:gd name="T9" fmla="*/ 34 h 252"/>
              <a:gd name="T10" fmla="*/ 189 w 1902"/>
              <a:gd name="T11" fmla="*/ 75 h 252"/>
              <a:gd name="T12" fmla="*/ 228 w 1902"/>
              <a:gd name="T13" fmla="*/ 115 h 252"/>
              <a:gd name="T14" fmla="*/ 266 w 1902"/>
              <a:gd name="T15" fmla="*/ 110 h 252"/>
              <a:gd name="T16" fmla="*/ 304 w 1902"/>
              <a:gd name="T17" fmla="*/ 70 h 252"/>
              <a:gd name="T18" fmla="*/ 341 w 1902"/>
              <a:gd name="T19" fmla="*/ 63 h 252"/>
              <a:gd name="T20" fmla="*/ 379 w 1902"/>
              <a:gd name="T21" fmla="*/ 70 h 252"/>
              <a:gd name="T22" fmla="*/ 417 w 1902"/>
              <a:gd name="T23" fmla="*/ 53 h 252"/>
              <a:gd name="T24" fmla="*/ 456 w 1902"/>
              <a:gd name="T25" fmla="*/ 72 h 252"/>
              <a:gd name="T26" fmla="*/ 494 w 1902"/>
              <a:gd name="T27" fmla="*/ 111 h 252"/>
              <a:gd name="T28" fmla="*/ 532 w 1902"/>
              <a:gd name="T29" fmla="*/ 103 h 252"/>
              <a:gd name="T30" fmla="*/ 570 w 1902"/>
              <a:gd name="T31" fmla="*/ 82 h 252"/>
              <a:gd name="T32" fmla="*/ 608 w 1902"/>
              <a:gd name="T33" fmla="*/ 103 h 252"/>
              <a:gd name="T34" fmla="*/ 645 w 1902"/>
              <a:gd name="T35" fmla="*/ 113 h 252"/>
              <a:gd name="T36" fmla="*/ 685 w 1902"/>
              <a:gd name="T37" fmla="*/ 123 h 252"/>
              <a:gd name="T38" fmla="*/ 723 w 1902"/>
              <a:gd name="T39" fmla="*/ 130 h 252"/>
              <a:gd name="T40" fmla="*/ 760 w 1902"/>
              <a:gd name="T41" fmla="*/ 96 h 252"/>
              <a:gd name="T42" fmla="*/ 798 w 1902"/>
              <a:gd name="T43" fmla="*/ 123 h 252"/>
              <a:gd name="T44" fmla="*/ 836 w 1902"/>
              <a:gd name="T45" fmla="*/ 137 h 252"/>
              <a:gd name="T46" fmla="*/ 874 w 1902"/>
              <a:gd name="T47" fmla="*/ 151 h 252"/>
              <a:gd name="T48" fmla="*/ 913 w 1902"/>
              <a:gd name="T49" fmla="*/ 189 h 252"/>
              <a:gd name="T50" fmla="*/ 951 w 1902"/>
              <a:gd name="T51" fmla="*/ 159 h 252"/>
              <a:gd name="T52" fmla="*/ 989 w 1902"/>
              <a:gd name="T53" fmla="*/ 159 h 252"/>
              <a:gd name="T54" fmla="*/ 1027 w 1902"/>
              <a:gd name="T55" fmla="*/ 165 h 252"/>
              <a:gd name="T56" fmla="*/ 1064 w 1902"/>
              <a:gd name="T57" fmla="*/ 158 h 252"/>
              <a:gd name="T58" fmla="*/ 1102 w 1902"/>
              <a:gd name="T59" fmla="*/ 147 h 252"/>
              <a:gd name="T60" fmla="*/ 1142 w 1902"/>
              <a:gd name="T61" fmla="*/ 140 h 252"/>
              <a:gd name="T62" fmla="*/ 1179 w 1902"/>
              <a:gd name="T63" fmla="*/ 173 h 252"/>
              <a:gd name="T64" fmla="*/ 1217 w 1902"/>
              <a:gd name="T65" fmla="*/ 190 h 252"/>
              <a:gd name="T66" fmla="*/ 1255 w 1902"/>
              <a:gd name="T67" fmla="*/ 218 h 252"/>
              <a:gd name="T68" fmla="*/ 1293 w 1902"/>
              <a:gd name="T69" fmla="*/ 221 h 252"/>
              <a:gd name="T70" fmla="*/ 1331 w 1902"/>
              <a:gd name="T71" fmla="*/ 197 h 252"/>
              <a:gd name="T72" fmla="*/ 1370 w 1902"/>
              <a:gd name="T73" fmla="*/ 180 h 252"/>
              <a:gd name="T74" fmla="*/ 1408 w 1902"/>
              <a:gd name="T75" fmla="*/ 175 h 252"/>
              <a:gd name="T76" fmla="*/ 1446 w 1902"/>
              <a:gd name="T77" fmla="*/ 183 h 252"/>
              <a:gd name="T78" fmla="*/ 1483 w 1902"/>
              <a:gd name="T79" fmla="*/ 214 h 252"/>
              <a:gd name="T80" fmla="*/ 1521 w 1902"/>
              <a:gd name="T81" fmla="*/ 182 h 252"/>
              <a:gd name="T82" fmla="*/ 1559 w 1902"/>
              <a:gd name="T83" fmla="*/ 158 h 252"/>
              <a:gd name="T84" fmla="*/ 1598 w 1902"/>
              <a:gd name="T85" fmla="*/ 132 h 252"/>
              <a:gd name="T86" fmla="*/ 1636 w 1902"/>
              <a:gd name="T87" fmla="*/ 237 h 252"/>
              <a:gd name="T88" fmla="*/ 1674 w 1902"/>
              <a:gd name="T89" fmla="*/ 228 h 252"/>
              <a:gd name="T90" fmla="*/ 1712 w 1902"/>
              <a:gd name="T91" fmla="*/ 219 h 252"/>
              <a:gd name="T92" fmla="*/ 1750 w 1902"/>
              <a:gd name="T93" fmla="*/ 237 h 252"/>
              <a:gd name="T94" fmla="*/ 1787 w 1902"/>
              <a:gd name="T95" fmla="*/ 242 h 252"/>
              <a:gd name="T96" fmla="*/ 1827 w 1902"/>
              <a:gd name="T97" fmla="*/ 252 h 252"/>
              <a:gd name="T98" fmla="*/ 1865 w 1902"/>
              <a:gd name="T99" fmla="*/ 218 h 252"/>
              <a:gd name="T100" fmla="*/ 1902 w 1902"/>
              <a:gd name="T101" fmla="*/ 230 h 2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02"/>
              <a:gd name="T154" fmla="*/ 0 h 252"/>
              <a:gd name="T155" fmla="*/ 1902 w 1902"/>
              <a:gd name="T156" fmla="*/ 252 h 25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02" h="252">
                <a:moveTo>
                  <a:pt x="0" y="43"/>
                </a:moveTo>
                <a:lnTo>
                  <a:pt x="37" y="25"/>
                </a:lnTo>
                <a:lnTo>
                  <a:pt x="75" y="0"/>
                </a:lnTo>
                <a:lnTo>
                  <a:pt x="113" y="1"/>
                </a:lnTo>
                <a:lnTo>
                  <a:pt x="151" y="34"/>
                </a:lnTo>
                <a:lnTo>
                  <a:pt x="189" y="75"/>
                </a:lnTo>
                <a:lnTo>
                  <a:pt x="228" y="115"/>
                </a:lnTo>
                <a:lnTo>
                  <a:pt x="266" y="110"/>
                </a:lnTo>
                <a:lnTo>
                  <a:pt x="304" y="70"/>
                </a:lnTo>
                <a:lnTo>
                  <a:pt x="341" y="63"/>
                </a:lnTo>
                <a:lnTo>
                  <a:pt x="379" y="70"/>
                </a:lnTo>
                <a:lnTo>
                  <a:pt x="417" y="53"/>
                </a:lnTo>
                <a:lnTo>
                  <a:pt x="456" y="72"/>
                </a:lnTo>
                <a:lnTo>
                  <a:pt x="494" y="111"/>
                </a:lnTo>
                <a:lnTo>
                  <a:pt x="532" y="103"/>
                </a:lnTo>
                <a:lnTo>
                  <a:pt x="570" y="82"/>
                </a:lnTo>
                <a:lnTo>
                  <a:pt x="608" y="103"/>
                </a:lnTo>
                <a:lnTo>
                  <a:pt x="645" y="113"/>
                </a:lnTo>
                <a:lnTo>
                  <a:pt x="685" y="123"/>
                </a:lnTo>
                <a:lnTo>
                  <a:pt x="723" y="130"/>
                </a:lnTo>
                <a:lnTo>
                  <a:pt x="760" y="96"/>
                </a:lnTo>
                <a:lnTo>
                  <a:pt x="798" y="123"/>
                </a:lnTo>
                <a:lnTo>
                  <a:pt x="836" y="137"/>
                </a:lnTo>
                <a:lnTo>
                  <a:pt x="874" y="151"/>
                </a:lnTo>
                <a:lnTo>
                  <a:pt x="913" y="189"/>
                </a:lnTo>
                <a:lnTo>
                  <a:pt x="951" y="159"/>
                </a:lnTo>
                <a:lnTo>
                  <a:pt x="989" y="159"/>
                </a:lnTo>
                <a:lnTo>
                  <a:pt x="1027" y="165"/>
                </a:lnTo>
                <a:lnTo>
                  <a:pt x="1064" y="158"/>
                </a:lnTo>
                <a:lnTo>
                  <a:pt x="1102" y="147"/>
                </a:lnTo>
                <a:lnTo>
                  <a:pt x="1142" y="140"/>
                </a:lnTo>
                <a:lnTo>
                  <a:pt x="1179" y="173"/>
                </a:lnTo>
                <a:lnTo>
                  <a:pt x="1217" y="190"/>
                </a:lnTo>
                <a:lnTo>
                  <a:pt x="1255" y="218"/>
                </a:lnTo>
                <a:lnTo>
                  <a:pt x="1293" y="221"/>
                </a:lnTo>
                <a:lnTo>
                  <a:pt x="1331" y="197"/>
                </a:lnTo>
                <a:lnTo>
                  <a:pt x="1370" y="180"/>
                </a:lnTo>
                <a:lnTo>
                  <a:pt x="1408" y="175"/>
                </a:lnTo>
                <a:lnTo>
                  <a:pt x="1446" y="183"/>
                </a:lnTo>
                <a:lnTo>
                  <a:pt x="1483" y="214"/>
                </a:lnTo>
                <a:lnTo>
                  <a:pt x="1521" y="182"/>
                </a:lnTo>
                <a:lnTo>
                  <a:pt x="1559" y="158"/>
                </a:lnTo>
                <a:lnTo>
                  <a:pt x="1598" y="132"/>
                </a:lnTo>
                <a:lnTo>
                  <a:pt x="1636" y="237"/>
                </a:lnTo>
                <a:lnTo>
                  <a:pt x="1674" y="228"/>
                </a:lnTo>
                <a:lnTo>
                  <a:pt x="1712" y="219"/>
                </a:lnTo>
                <a:lnTo>
                  <a:pt x="1750" y="237"/>
                </a:lnTo>
                <a:lnTo>
                  <a:pt x="1787" y="242"/>
                </a:lnTo>
                <a:lnTo>
                  <a:pt x="1827" y="252"/>
                </a:lnTo>
                <a:lnTo>
                  <a:pt x="1865" y="218"/>
                </a:lnTo>
                <a:lnTo>
                  <a:pt x="1902" y="230"/>
                </a:lnTo>
              </a:path>
            </a:pathLst>
          </a:custGeom>
          <a:noFill/>
          <a:ln w="14288" cap="flat">
            <a:solidFill>
              <a:srgbClr val="0000FF"/>
            </a:solidFill>
            <a:prstDash val="solid"/>
            <a:miter lim="800000"/>
            <a:headEnd/>
            <a:tailEnd/>
          </a:ln>
        </p:spPr>
        <p:txBody>
          <a:bodyPr/>
          <a:lstStyle/>
          <a:p>
            <a:pPr defTabSz="457200" eaLnBrk="1" hangingPunct="1"/>
            <a:endParaRPr lang="en-US" smtClean="0">
              <a:solidFill>
                <a:srgbClr val="000000"/>
              </a:solidFill>
              <a:latin typeface="Arial" pitchFamily="34" charset="0"/>
              <a:ea typeface="ＭＳ Ｐゴシック" pitchFamily="34" charset="-128"/>
              <a:cs typeface="Arial" pitchFamily="34" charset="0"/>
            </a:endParaRPr>
          </a:p>
        </p:txBody>
      </p:sp>
      <p:sp>
        <p:nvSpPr>
          <p:cNvPr id="1351" name="Text Box 340"/>
          <p:cNvSpPr txBox="1">
            <a:spLocks noChangeArrowheads="1"/>
          </p:cNvSpPr>
          <p:nvPr/>
        </p:nvSpPr>
        <p:spPr bwMode="auto">
          <a:xfrm>
            <a:off x="2117725" y="5870575"/>
            <a:ext cx="463550" cy="274638"/>
          </a:xfrm>
          <a:prstGeom prst="rect">
            <a:avLst/>
          </a:prstGeom>
          <a:noFill/>
          <a:ln w="9525">
            <a:noFill/>
            <a:miter lim="800000"/>
            <a:headEnd/>
            <a:tailEnd/>
          </a:ln>
        </p:spPr>
        <p:txBody>
          <a:bodyPr wrap="none">
            <a:spAutoFit/>
          </a:bodyPr>
          <a:lstStyle/>
          <a:p>
            <a:pPr eaLnBrk="1" hangingPunct="1"/>
            <a:r>
              <a:rPr lang="en-US" sz="1200" smtClean="0">
                <a:solidFill>
                  <a:srgbClr val="000000"/>
                </a:solidFill>
                <a:latin typeface="Arial Narrow" pitchFamily="34" charset="0"/>
                <a:ea typeface="ＭＳ Ｐゴシック" pitchFamily="34" charset="-128"/>
                <a:cs typeface="Arial" pitchFamily="34" charset="0"/>
              </a:rPr>
              <a:t>1960</a:t>
            </a:r>
            <a:endParaRPr lang="en-AU" sz="1200" smtClean="0">
              <a:solidFill>
                <a:srgbClr val="000000"/>
              </a:solidFill>
              <a:latin typeface="Arial Narrow" pitchFamily="34" charset="0"/>
              <a:ea typeface="ＭＳ Ｐゴシック" pitchFamily="34" charset="-128"/>
              <a:cs typeface="Arial" pitchFamily="34" charset="0"/>
            </a:endParaRPr>
          </a:p>
        </p:txBody>
      </p:sp>
      <p:sp>
        <p:nvSpPr>
          <p:cNvPr id="1352" name="Text Box 341"/>
          <p:cNvSpPr txBox="1">
            <a:spLocks noChangeArrowheads="1"/>
          </p:cNvSpPr>
          <p:nvPr/>
        </p:nvSpPr>
        <p:spPr bwMode="auto">
          <a:xfrm>
            <a:off x="5121275" y="5853113"/>
            <a:ext cx="463550" cy="274637"/>
          </a:xfrm>
          <a:prstGeom prst="rect">
            <a:avLst/>
          </a:prstGeom>
          <a:noFill/>
          <a:ln w="9525">
            <a:noFill/>
            <a:miter lim="800000"/>
            <a:headEnd/>
            <a:tailEnd/>
          </a:ln>
        </p:spPr>
        <p:txBody>
          <a:bodyPr wrap="none">
            <a:spAutoFit/>
          </a:bodyPr>
          <a:lstStyle/>
          <a:p>
            <a:pPr eaLnBrk="1" hangingPunct="1"/>
            <a:r>
              <a:rPr lang="en-US" sz="1200" smtClean="0">
                <a:solidFill>
                  <a:srgbClr val="000000"/>
                </a:solidFill>
                <a:latin typeface="Arial Narrow" pitchFamily="34" charset="0"/>
                <a:ea typeface="ＭＳ Ｐゴシック" pitchFamily="34" charset="-128"/>
                <a:cs typeface="Arial" pitchFamily="34" charset="0"/>
              </a:rPr>
              <a:t>2010</a:t>
            </a:r>
            <a:endParaRPr lang="en-AU" sz="1200" smtClean="0">
              <a:solidFill>
                <a:srgbClr val="000000"/>
              </a:solidFill>
              <a:latin typeface="Arial Narrow" pitchFamily="34" charset="0"/>
              <a:ea typeface="ＭＳ Ｐゴシック" pitchFamily="34" charset="-128"/>
              <a:cs typeface="Arial" pitchFamily="34" charset="0"/>
            </a:endParaRPr>
          </a:p>
        </p:txBody>
      </p:sp>
      <p:sp>
        <p:nvSpPr>
          <p:cNvPr id="1353" name="Text Box 342"/>
          <p:cNvSpPr txBox="1">
            <a:spLocks noChangeArrowheads="1"/>
          </p:cNvSpPr>
          <p:nvPr/>
        </p:nvSpPr>
        <p:spPr bwMode="auto">
          <a:xfrm>
            <a:off x="2719388" y="5853113"/>
            <a:ext cx="463550" cy="274637"/>
          </a:xfrm>
          <a:prstGeom prst="rect">
            <a:avLst/>
          </a:prstGeom>
          <a:noFill/>
          <a:ln w="9525">
            <a:noFill/>
            <a:miter lim="800000"/>
            <a:headEnd/>
            <a:tailEnd/>
          </a:ln>
        </p:spPr>
        <p:txBody>
          <a:bodyPr wrap="none">
            <a:spAutoFit/>
          </a:bodyPr>
          <a:lstStyle/>
          <a:p>
            <a:pPr eaLnBrk="1" hangingPunct="1"/>
            <a:r>
              <a:rPr lang="en-US" sz="1200" smtClean="0">
                <a:solidFill>
                  <a:srgbClr val="000000"/>
                </a:solidFill>
                <a:latin typeface="Arial Narrow" pitchFamily="34" charset="0"/>
                <a:ea typeface="ＭＳ Ｐゴシック" pitchFamily="34" charset="-128"/>
                <a:cs typeface="Arial" pitchFamily="34" charset="0"/>
              </a:rPr>
              <a:t>1970</a:t>
            </a:r>
            <a:endParaRPr lang="en-AU" sz="1200" smtClean="0">
              <a:solidFill>
                <a:srgbClr val="000000"/>
              </a:solidFill>
              <a:latin typeface="Arial Narrow" pitchFamily="34" charset="0"/>
              <a:ea typeface="ＭＳ Ｐゴシック" pitchFamily="34" charset="-128"/>
              <a:cs typeface="Arial" pitchFamily="34" charset="0"/>
            </a:endParaRPr>
          </a:p>
        </p:txBody>
      </p:sp>
      <p:sp>
        <p:nvSpPr>
          <p:cNvPr id="1354" name="Text Box 343"/>
          <p:cNvSpPr txBox="1">
            <a:spLocks noChangeArrowheads="1"/>
          </p:cNvSpPr>
          <p:nvPr/>
        </p:nvSpPr>
        <p:spPr bwMode="auto">
          <a:xfrm>
            <a:off x="3927475" y="5870575"/>
            <a:ext cx="463550" cy="274638"/>
          </a:xfrm>
          <a:prstGeom prst="rect">
            <a:avLst/>
          </a:prstGeom>
          <a:noFill/>
          <a:ln w="9525">
            <a:noFill/>
            <a:miter lim="800000"/>
            <a:headEnd/>
            <a:tailEnd/>
          </a:ln>
        </p:spPr>
        <p:txBody>
          <a:bodyPr wrap="none">
            <a:spAutoFit/>
          </a:bodyPr>
          <a:lstStyle/>
          <a:p>
            <a:pPr eaLnBrk="1" hangingPunct="1"/>
            <a:r>
              <a:rPr lang="en-US" sz="1200" smtClean="0">
                <a:solidFill>
                  <a:srgbClr val="000000"/>
                </a:solidFill>
                <a:latin typeface="Arial Narrow" pitchFamily="34" charset="0"/>
                <a:ea typeface="ＭＳ Ｐゴシック" pitchFamily="34" charset="-128"/>
                <a:cs typeface="Arial" pitchFamily="34" charset="0"/>
              </a:rPr>
              <a:t>1990</a:t>
            </a:r>
            <a:endParaRPr lang="en-AU" sz="1200" smtClean="0">
              <a:solidFill>
                <a:srgbClr val="000000"/>
              </a:solidFill>
              <a:latin typeface="Arial Narrow" pitchFamily="34" charset="0"/>
              <a:ea typeface="ＭＳ Ｐゴシック" pitchFamily="34" charset="-128"/>
              <a:cs typeface="Arial" pitchFamily="34" charset="0"/>
            </a:endParaRPr>
          </a:p>
        </p:txBody>
      </p:sp>
      <p:sp>
        <p:nvSpPr>
          <p:cNvPr id="1355" name="Text Box 344"/>
          <p:cNvSpPr txBox="1">
            <a:spLocks noChangeArrowheads="1"/>
          </p:cNvSpPr>
          <p:nvPr/>
        </p:nvSpPr>
        <p:spPr bwMode="auto">
          <a:xfrm>
            <a:off x="4533900" y="5864225"/>
            <a:ext cx="463550" cy="274638"/>
          </a:xfrm>
          <a:prstGeom prst="rect">
            <a:avLst/>
          </a:prstGeom>
          <a:noFill/>
          <a:ln w="9525">
            <a:noFill/>
            <a:miter lim="800000"/>
            <a:headEnd/>
            <a:tailEnd/>
          </a:ln>
        </p:spPr>
        <p:txBody>
          <a:bodyPr wrap="none">
            <a:spAutoFit/>
          </a:bodyPr>
          <a:lstStyle/>
          <a:p>
            <a:pPr eaLnBrk="1" hangingPunct="1"/>
            <a:r>
              <a:rPr lang="en-US" sz="1200" smtClean="0">
                <a:solidFill>
                  <a:srgbClr val="000000"/>
                </a:solidFill>
                <a:latin typeface="Arial Narrow" pitchFamily="34" charset="0"/>
                <a:ea typeface="ＭＳ Ｐゴシック" pitchFamily="34" charset="-128"/>
                <a:cs typeface="Arial" pitchFamily="34" charset="0"/>
              </a:rPr>
              <a:t>2000</a:t>
            </a:r>
            <a:endParaRPr lang="en-AU" sz="1200" smtClean="0">
              <a:solidFill>
                <a:srgbClr val="000000"/>
              </a:solidFill>
              <a:latin typeface="Arial Narrow" pitchFamily="34" charset="0"/>
              <a:ea typeface="ＭＳ Ｐゴシック" pitchFamily="34" charset="-128"/>
              <a:cs typeface="Arial" pitchFamily="34" charset="0"/>
            </a:endParaRPr>
          </a:p>
        </p:txBody>
      </p:sp>
      <p:sp>
        <p:nvSpPr>
          <p:cNvPr id="1356" name="Text Box 345"/>
          <p:cNvSpPr txBox="1">
            <a:spLocks noChangeArrowheads="1"/>
          </p:cNvSpPr>
          <p:nvPr/>
        </p:nvSpPr>
        <p:spPr bwMode="auto">
          <a:xfrm>
            <a:off x="3335338" y="5862638"/>
            <a:ext cx="463550" cy="274637"/>
          </a:xfrm>
          <a:prstGeom prst="rect">
            <a:avLst/>
          </a:prstGeom>
          <a:noFill/>
          <a:ln w="9525">
            <a:noFill/>
            <a:miter lim="800000"/>
            <a:headEnd/>
            <a:tailEnd/>
          </a:ln>
        </p:spPr>
        <p:txBody>
          <a:bodyPr wrap="none">
            <a:spAutoFit/>
          </a:bodyPr>
          <a:lstStyle/>
          <a:p>
            <a:pPr eaLnBrk="1" hangingPunct="1"/>
            <a:r>
              <a:rPr lang="en-US" sz="1200" smtClean="0">
                <a:solidFill>
                  <a:srgbClr val="000000"/>
                </a:solidFill>
                <a:latin typeface="Arial Narrow" pitchFamily="34" charset="0"/>
                <a:ea typeface="ＭＳ Ｐゴシック" pitchFamily="34" charset="-128"/>
                <a:cs typeface="Arial" pitchFamily="34" charset="0"/>
              </a:rPr>
              <a:t>1980</a:t>
            </a:r>
            <a:endParaRPr lang="en-AU" sz="1200" smtClean="0">
              <a:solidFill>
                <a:srgbClr val="000000"/>
              </a:solidFill>
              <a:latin typeface="Arial Narrow" pitchFamily="34" charset="0"/>
              <a:ea typeface="ＭＳ Ｐゴシック" pitchFamily="34" charset="-128"/>
              <a:cs typeface="Arial" pitchFamily="34" charset="0"/>
            </a:endParaRPr>
          </a:p>
        </p:txBody>
      </p:sp>
      <p:sp>
        <p:nvSpPr>
          <p:cNvPr id="1357" name="Text Box 351"/>
          <p:cNvSpPr txBox="1">
            <a:spLocks noChangeArrowheads="1"/>
          </p:cNvSpPr>
          <p:nvPr/>
        </p:nvSpPr>
        <p:spPr bwMode="auto">
          <a:xfrm>
            <a:off x="2005013" y="4049713"/>
            <a:ext cx="254000" cy="274637"/>
          </a:xfrm>
          <a:prstGeom prst="rect">
            <a:avLst/>
          </a:prstGeom>
          <a:noFill/>
          <a:ln w="9525">
            <a:noFill/>
            <a:miter lim="800000"/>
            <a:headEnd/>
            <a:tailEnd/>
          </a:ln>
        </p:spPr>
        <p:txBody>
          <a:bodyPr wrap="none">
            <a:spAutoFit/>
          </a:bodyPr>
          <a:lstStyle/>
          <a:p>
            <a:pPr eaLnBrk="1" hangingPunct="1"/>
            <a:r>
              <a:rPr lang="en-US" sz="1200" smtClean="0">
                <a:solidFill>
                  <a:srgbClr val="000000"/>
                </a:solidFill>
                <a:latin typeface="Arial Narrow" pitchFamily="34" charset="0"/>
                <a:ea typeface="ＭＳ Ｐゴシック" pitchFamily="34" charset="-128"/>
                <a:cs typeface="Arial" pitchFamily="34" charset="0"/>
              </a:rPr>
              <a:t>0</a:t>
            </a:r>
            <a:endParaRPr lang="en-AU" sz="1200" smtClean="0">
              <a:solidFill>
                <a:srgbClr val="000000"/>
              </a:solidFill>
              <a:latin typeface="Arial Narrow" pitchFamily="34" charset="0"/>
              <a:ea typeface="ＭＳ Ｐゴシック" pitchFamily="34" charset="-128"/>
              <a:cs typeface="Arial" pitchFamily="34" charset="0"/>
            </a:endParaRPr>
          </a:p>
        </p:txBody>
      </p:sp>
      <p:sp>
        <p:nvSpPr>
          <p:cNvPr id="1358" name="Text Box 352"/>
          <p:cNvSpPr txBox="1">
            <a:spLocks noChangeArrowheads="1"/>
          </p:cNvSpPr>
          <p:nvPr/>
        </p:nvSpPr>
        <p:spPr bwMode="auto">
          <a:xfrm>
            <a:off x="2003425" y="3438525"/>
            <a:ext cx="254000" cy="274638"/>
          </a:xfrm>
          <a:prstGeom prst="rect">
            <a:avLst/>
          </a:prstGeom>
          <a:noFill/>
          <a:ln w="9525">
            <a:noFill/>
            <a:miter lim="800000"/>
            <a:headEnd/>
            <a:tailEnd/>
          </a:ln>
        </p:spPr>
        <p:txBody>
          <a:bodyPr wrap="none">
            <a:spAutoFit/>
          </a:bodyPr>
          <a:lstStyle/>
          <a:p>
            <a:pPr eaLnBrk="1" hangingPunct="1"/>
            <a:r>
              <a:rPr lang="en-US" sz="1200" smtClean="0">
                <a:solidFill>
                  <a:srgbClr val="000000"/>
                </a:solidFill>
                <a:latin typeface="Arial Narrow" pitchFamily="34" charset="0"/>
                <a:ea typeface="ＭＳ Ｐゴシック" pitchFamily="34" charset="-128"/>
                <a:cs typeface="Arial" pitchFamily="34" charset="0"/>
              </a:rPr>
              <a:t>2</a:t>
            </a:r>
            <a:endParaRPr lang="en-AU" sz="1200" smtClean="0">
              <a:solidFill>
                <a:srgbClr val="000000"/>
              </a:solidFill>
              <a:latin typeface="Arial Narrow" pitchFamily="34" charset="0"/>
              <a:ea typeface="ＭＳ Ｐゴシック" pitchFamily="34" charset="-128"/>
              <a:cs typeface="Arial" pitchFamily="34" charset="0"/>
            </a:endParaRPr>
          </a:p>
        </p:txBody>
      </p:sp>
      <p:sp>
        <p:nvSpPr>
          <p:cNvPr id="1359" name="Text Box 353"/>
          <p:cNvSpPr txBox="1">
            <a:spLocks noChangeArrowheads="1"/>
          </p:cNvSpPr>
          <p:nvPr/>
        </p:nvSpPr>
        <p:spPr bwMode="auto">
          <a:xfrm>
            <a:off x="1973263" y="4675188"/>
            <a:ext cx="295275" cy="274637"/>
          </a:xfrm>
          <a:prstGeom prst="rect">
            <a:avLst/>
          </a:prstGeom>
          <a:noFill/>
          <a:ln w="9525">
            <a:noFill/>
            <a:miter lim="800000"/>
            <a:headEnd/>
            <a:tailEnd/>
          </a:ln>
        </p:spPr>
        <p:txBody>
          <a:bodyPr wrap="none">
            <a:spAutoFit/>
          </a:bodyPr>
          <a:lstStyle/>
          <a:p>
            <a:pPr eaLnBrk="1" hangingPunct="1"/>
            <a:r>
              <a:rPr lang="en-US" sz="1200" smtClean="0">
                <a:solidFill>
                  <a:srgbClr val="000000"/>
                </a:solidFill>
                <a:latin typeface="Arial Narrow" pitchFamily="34" charset="0"/>
                <a:ea typeface="ＭＳ Ｐゴシック" pitchFamily="34" charset="-128"/>
                <a:cs typeface="Arial" pitchFamily="34" charset="0"/>
              </a:rPr>
              <a:t>-2</a:t>
            </a:r>
            <a:endParaRPr lang="en-AU" sz="1200" smtClean="0">
              <a:solidFill>
                <a:srgbClr val="000000"/>
              </a:solidFill>
              <a:latin typeface="Arial Narrow" pitchFamily="34" charset="0"/>
              <a:ea typeface="ＭＳ Ｐゴシック" pitchFamily="34" charset="-128"/>
              <a:cs typeface="Arial" pitchFamily="34" charset="0"/>
            </a:endParaRPr>
          </a:p>
        </p:txBody>
      </p:sp>
      <p:sp>
        <p:nvSpPr>
          <p:cNvPr id="1360" name="Text Box 354"/>
          <p:cNvSpPr txBox="1">
            <a:spLocks noChangeArrowheads="1"/>
          </p:cNvSpPr>
          <p:nvPr/>
        </p:nvSpPr>
        <p:spPr bwMode="auto">
          <a:xfrm>
            <a:off x="1971675" y="5302250"/>
            <a:ext cx="295275" cy="274638"/>
          </a:xfrm>
          <a:prstGeom prst="rect">
            <a:avLst/>
          </a:prstGeom>
          <a:noFill/>
          <a:ln w="9525">
            <a:noFill/>
            <a:miter lim="800000"/>
            <a:headEnd/>
            <a:tailEnd/>
          </a:ln>
        </p:spPr>
        <p:txBody>
          <a:bodyPr wrap="none">
            <a:spAutoFit/>
          </a:bodyPr>
          <a:lstStyle/>
          <a:p>
            <a:pPr eaLnBrk="1" hangingPunct="1"/>
            <a:r>
              <a:rPr lang="en-US" sz="1200" smtClean="0">
                <a:solidFill>
                  <a:srgbClr val="000000"/>
                </a:solidFill>
                <a:latin typeface="Arial Narrow" pitchFamily="34" charset="0"/>
                <a:ea typeface="ＭＳ Ｐゴシック" pitchFamily="34" charset="-128"/>
                <a:cs typeface="Arial" pitchFamily="34" charset="0"/>
              </a:rPr>
              <a:t>-4</a:t>
            </a:r>
            <a:endParaRPr lang="en-AU" sz="1200" smtClean="0">
              <a:solidFill>
                <a:srgbClr val="000000"/>
              </a:solidFill>
              <a:latin typeface="Arial Narrow" pitchFamily="34" charset="0"/>
              <a:ea typeface="ＭＳ Ｐゴシック" pitchFamily="34" charset="-128"/>
              <a:cs typeface="Arial" pitchFamily="34" charset="0"/>
            </a:endParaRPr>
          </a:p>
        </p:txBody>
      </p:sp>
      <p:sp>
        <p:nvSpPr>
          <p:cNvPr id="1361" name="Text Box 355"/>
          <p:cNvSpPr txBox="1">
            <a:spLocks noChangeArrowheads="1"/>
          </p:cNvSpPr>
          <p:nvPr/>
        </p:nvSpPr>
        <p:spPr bwMode="auto">
          <a:xfrm>
            <a:off x="1970088" y="5757863"/>
            <a:ext cx="295275" cy="274637"/>
          </a:xfrm>
          <a:prstGeom prst="rect">
            <a:avLst/>
          </a:prstGeom>
          <a:noFill/>
          <a:ln w="9525">
            <a:noFill/>
            <a:miter lim="800000"/>
            <a:headEnd/>
            <a:tailEnd/>
          </a:ln>
        </p:spPr>
        <p:txBody>
          <a:bodyPr wrap="none">
            <a:spAutoFit/>
          </a:bodyPr>
          <a:lstStyle/>
          <a:p>
            <a:pPr eaLnBrk="1" hangingPunct="1"/>
            <a:r>
              <a:rPr lang="en-US" sz="1200" smtClean="0">
                <a:solidFill>
                  <a:srgbClr val="000000"/>
                </a:solidFill>
                <a:latin typeface="Arial Narrow" pitchFamily="34" charset="0"/>
                <a:ea typeface="ＭＳ Ｐゴシック" pitchFamily="34" charset="-128"/>
                <a:cs typeface="Arial" pitchFamily="34" charset="0"/>
              </a:rPr>
              <a:t>-6</a:t>
            </a:r>
            <a:endParaRPr lang="en-AU" sz="1200" smtClean="0">
              <a:solidFill>
                <a:srgbClr val="000000"/>
              </a:solidFill>
              <a:latin typeface="Arial Narrow" pitchFamily="34" charset="0"/>
              <a:ea typeface="ＭＳ Ｐゴシック" pitchFamily="34" charset="-128"/>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Title 1"/>
          <p:cNvSpPr>
            <a:spLocks noGrp="1"/>
          </p:cNvSpPr>
          <p:nvPr>
            <p:ph type="title"/>
          </p:nvPr>
        </p:nvSpPr>
        <p:spPr>
          <a:xfrm>
            <a:off x="457200" y="-152400"/>
            <a:ext cx="8229600" cy="1143000"/>
          </a:xfrm>
        </p:spPr>
        <p:txBody>
          <a:bodyPr/>
          <a:lstStyle/>
          <a:p>
            <a:r>
              <a:rPr lang="en-US" dirty="0" smtClean="0"/>
              <a:t>PLANETARY BOUNDARIES</a:t>
            </a:r>
            <a:br>
              <a:rPr lang="en-US" dirty="0" smtClean="0"/>
            </a:br>
            <a:r>
              <a:rPr lang="en-US" sz="2000" dirty="0" smtClean="0"/>
              <a:t>Rockstrom et al. </a:t>
            </a:r>
            <a:r>
              <a:rPr lang="en-US" sz="2000" i="1" dirty="0" smtClean="0"/>
              <a:t>Nature</a:t>
            </a:r>
            <a:r>
              <a:rPr lang="en-US" sz="2000" dirty="0" smtClean="0"/>
              <a:t> 2009</a:t>
            </a:r>
          </a:p>
        </p:txBody>
      </p:sp>
      <p:pic>
        <p:nvPicPr>
          <p:cNvPr id="271363" name="Content Placeholder 3" descr="planetaryboundary.jpg"/>
          <p:cNvPicPr>
            <a:picLocks noGrp="1" noChangeAspect="1"/>
          </p:cNvPicPr>
          <p:nvPr>
            <p:ph idx="1"/>
          </p:nvPr>
        </p:nvPicPr>
        <p:blipFill>
          <a:blip r:embed="rId3" cstate="print"/>
          <a:srcRect/>
          <a:stretch>
            <a:fillRect/>
          </a:stretch>
        </p:blipFill>
        <p:spPr>
          <a:xfrm>
            <a:off x="0" y="914400"/>
            <a:ext cx="9144000" cy="5943600"/>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subTitle" idx="1"/>
          </p:nvPr>
        </p:nvSpPr>
        <p:spPr>
          <a:xfrm>
            <a:off x="1295400" y="0"/>
            <a:ext cx="6400800" cy="609600"/>
          </a:xfrm>
        </p:spPr>
        <p:txBody>
          <a:bodyPr/>
          <a:lstStyle/>
          <a:p>
            <a:pPr eaLnBrk="1" hangingPunct="1">
              <a:defRPr/>
            </a:pPr>
            <a:r>
              <a:rPr lang="en-US" sz="2400" u="sng" smtClean="0">
                <a:latin typeface="Arial Black" pitchFamily="34" charset="0"/>
              </a:rPr>
              <a:t>Terrestrial Carbon Monitor</a:t>
            </a:r>
          </a:p>
        </p:txBody>
      </p:sp>
      <p:pic>
        <p:nvPicPr>
          <p:cNvPr id="1029" name="Picture 3" descr="ranga-gimms"/>
          <p:cNvPicPr>
            <a:picLocks noGrp="1" noChangeAspect="1" noChangeArrowheads="1"/>
          </p:cNvPicPr>
          <p:nvPr>
            <p:ph type="ctrTitle"/>
          </p:nvPr>
        </p:nvPicPr>
        <p:blipFill>
          <a:blip r:embed="rId4" cstate="print">
            <a:lum contrast="-26000"/>
          </a:blip>
          <a:srcRect/>
          <a:stretch>
            <a:fillRect/>
          </a:stretch>
        </p:blipFill>
        <p:spPr>
          <a:xfrm>
            <a:off x="0" y="1905000"/>
            <a:ext cx="1779588" cy="1296988"/>
          </a:xfrm>
        </p:spPr>
      </p:pic>
      <p:sp>
        <p:nvSpPr>
          <p:cNvPr id="1030" name="Text Box 16"/>
          <p:cNvSpPr txBox="1">
            <a:spLocks noChangeArrowheads="1"/>
          </p:cNvSpPr>
          <p:nvPr/>
        </p:nvSpPr>
        <p:spPr bwMode="auto">
          <a:xfrm>
            <a:off x="0" y="4797425"/>
            <a:ext cx="2092325" cy="396875"/>
          </a:xfrm>
          <a:prstGeom prst="rect">
            <a:avLst/>
          </a:prstGeom>
          <a:noFill/>
          <a:ln w="9525">
            <a:noFill/>
            <a:miter lim="800000"/>
            <a:headEnd/>
            <a:tailEnd/>
          </a:ln>
        </p:spPr>
        <p:txBody>
          <a:bodyPr wrap="none">
            <a:spAutoFit/>
          </a:bodyPr>
          <a:lstStyle/>
          <a:p>
            <a:r>
              <a:rPr lang="en-US" sz="2000" b="1" u="sng">
                <a:solidFill>
                  <a:srgbClr val="EAEAEA"/>
                </a:solidFill>
              </a:rPr>
              <a:t>GROUND DATA</a:t>
            </a:r>
          </a:p>
        </p:txBody>
      </p:sp>
      <p:sp>
        <p:nvSpPr>
          <p:cNvPr id="1031" name="Text Box 17"/>
          <p:cNvSpPr txBox="1">
            <a:spLocks noChangeArrowheads="1"/>
          </p:cNvSpPr>
          <p:nvPr/>
        </p:nvSpPr>
        <p:spPr bwMode="auto">
          <a:xfrm>
            <a:off x="0" y="1520825"/>
            <a:ext cx="2365375" cy="369888"/>
          </a:xfrm>
          <a:prstGeom prst="rect">
            <a:avLst/>
          </a:prstGeom>
          <a:noFill/>
          <a:ln w="9525">
            <a:noFill/>
            <a:miter lim="800000"/>
            <a:headEnd/>
            <a:tailEnd/>
          </a:ln>
        </p:spPr>
        <p:txBody>
          <a:bodyPr wrap="none">
            <a:spAutoFit/>
          </a:bodyPr>
          <a:lstStyle/>
          <a:p>
            <a:r>
              <a:rPr lang="en-US" b="1" u="sng">
                <a:solidFill>
                  <a:srgbClr val="EAEAEA"/>
                </a:solidFill>
              </a:rPr>
              <a:t>SATELLITE DATA</a:t>
            </a:r>
          </a:p>
        </p:txBody>
      </p:sp>
      <p:sp>
        <p:nvSpPr>
          <p:cNvPr id="1032" name="Line 20"/>
          <p:cNvSpPr>
            <a:spLocks noChangeShapeType="1"/>
          </p:cNvSpPr>
          <p:nvPr/>
        </p:nvSpPr>
        <p:spPr bwMode="auto">
          <a:xfrm>
            <a:off x="0" y="4800600"/>
            <a:ext cx="9144000" cy="0"/>
          </a:xfrm>
          <a:prstGeom prst="line">
            <a:avLst/>
          </a:prstGeom>
          <a:noFill/>
          <a:ln w="38100">
            <a:solidFill>
              <a:schemeClr val="tx1"/>
            </a:solidFill>
            <a:round/>
            <a:headEnd/>
            <a:tailEnd/>
          </a:ln>
        </p:spPr>
        <p:txBody>
          <a:bodyPr/>
          <a:lstStyle/>
          <a:p>
            <a:pPr eaLnBrk="1" hangingPunct="1"/>
            <a:endParaRPr lang="en-US">
              <a:solidFill>
                <a:srgbClr val="EAEAEA"/>
              </a:solidFill>
              <a:latin typeface="Arial" pitchFamily="34" charset="0"/>
            </a:endParaRPr>
          </a:p>
        </p:txBody>
      </p:sp>
      <p:grpSp>
        <p:nvGrpSpPr>
          <p:cNvPr id="2" name="Group 25"/>
          <p:cNvGrpSpPr>
            <a:grpSpLocks/>
          </p:cNvGrpSpPr>
          <p:nvPr/>
        </p:nvGrpSpPr>
        <p:grpSpPr bwMode="auto">
          <a:xfrm>
            <a:off x="457200" y="381000"/>
            <a:ext cx="8534400" cy="6392863"/>
            <a:chOff x="288" y="207"/>
            <a:chExt cx="5376" cy="4027"/>
          </a:xfrm>
        </p:grpSpPr>
        <p:pic>
          <p:nvPicPr>
            <p:cNvPr id="1035" name="Picture 4" descr="lowfig4"/>
            <p:cNvPicPr>
              <a:picLocks noChangeAspect="1" noChangeArrowheads="1"/>
            </p:cNvPicPr>
            <p:nvPr/>
          </p:nvPicPr>
          <p:blipFill>
            <a:blip r:embed="rId5" cstate="print"/>
            <a:srcRect/>
            <a:stretch>
              <a:fillRect/>
            </a:stretch>
          </p:blipFill>
          <p:spPr bwMode="auto">
            <a:xfrm>
              <a:off x="288" y="3312"/>
              <a:ext cx="1200" cy="922"/>
            </a:xfrm>
            <a:prstGeom prst="rect">
              <a:avLst/>
            </a:prstGeom>
            <a:noFill/>
            <a:ln w="9525">
              <a:noFill/>
              <a:miter lim="800000"/>
              <a:headEnd/>
              <a:tailEnd/>
            </a:ln>
          </p:spPr>
        </p:pic>
        <p:pic>
          <p:nvPicPr>
            <p:cNvPr id="1036" name="Picture 5" descr="NAModisLandcover"/>
            <p:cNvPicPr>
              <a:picLocks noChangeAspect="1" noChangeArrowheads="1"/>
            </p:cNvPicPr>
            <p:nvPr/>
          </p:nvPicPr>
          <p:blipFill>
            <a:blip r:embed="rId6" cstate="print"/>
            <a:srcRect/>
            <a:stretch>
              <a:fillRect/>
            </a:stretch>
          </p:blipFill>
          <p:spPr bwMode="auto">
            <a:xfrm>
              <a:off x="3360" y="384"/>
              <a:ext cx="1008" cy="756"/>
            </a:xfrm>
            <a:prstGeom prst="rect">
              <a:avLst/>
            </a:prstGeom>
            <a:noFill/>
            <a:ln w="9525">
              <a:noFill/>
              <a:miter lim="800000"/>
              <a:headEnd/>
              <a:tailEnd/>
            </a:ln>
          </p:spPr>
        </p:pic>
        <p:pic>
          <p:nvPicPr>
            <p:cNvPr id="1037" name="Picture 6" descr="Disturbance_concept_dia_2"/>
            <p:cNvPicPr>
              <a:picLocks noChangeAspect="1" noChangeArrowheads="1"/>
            </p:cNvPicPr>
            <p:nvPr/>
          </p:nvPicPr>
          <p:blipFill>
            <a:blip r:embed="rId7" cstate="print"/>
            <a:srcRect/>
            <a:stretch>
              <a:fillRect/>
            </a:stretch>
          </p:blipFill>
          <p:spPr bwMode="auto">
            <a:xfrm>
              <a:off x="4560" y="384"/>
              <a:ext cx="1056" cy="796"/>
            </a:xfrm>
            <a:prstGeom prst="rect">
              <a:avLst/>
            </a:prstGeom>
            <a:noFill/>
            <a:ln w="9525">
              <a:noFill/>
              <a:miter lim="800000"/>
              <a:headEnd/>
              <a:tailEnd/>
            </a:ln>
          </p:spPr>
        </p:pic>
        <p:graphicFrame>
          <p:nvGraphicFramePr>
            <p:cNvPr id="1026" name="Object 7"/>
            <p:cNvGraphicFramePr>
              <a:graphicFrameLocks noChangeAspect="1"/>
            </p:cNvGraphicFramePr>
            <p:nvPr/>
          </p:nvGraphicFramePr>
          <p:xfrm>
            <a:off x="4656" y="1296"/>
            <a:ext cx="1008" cy="772"/>
          </p:xfrm>
          <a:graphic>
            <a:graphicData uri="http://schemas.openxmlformats.org/presentationml/2006/ole">
              <p:oleObj spid="_x0000_s1172482" name="Chart" r:id="rId8" imgW="5988960" imgH="2247840" progId="Excel.Sheet.8">
                <p:embed/>
              </p:oleObj>
            </a:graphicData>
          </a:graphic>
        </p:graphicFrame>
        <p:pic>
          <p:nvPicPr>
            <p:cNvPr id="1038" name="Picture 8" descr="MOD17A3"/>
            <p:cNvPicPr>
              <a:picLocks noChangeAspect="1" noChangeArrowheads="1"/>
            </p:cNvPicPr>
            <p:nvPr/>
          </p:nvPicPr>
          <p:blipFill>
            <a:blip r:embed="rId9" cstate="print"/>
            <a:srcRect/>
            <a:stretch>
              <a:fillRect/>
            </a:stretch>
          </p:blipFill>
          <p:spPr bwMode="auto">
            <a:xfrm>
              <a:off x="3360" y="2304"/>
              <a:ext cx="1008" cy="647"/>
            </a:xfrm>
            <a:prstGeom prst="rect">
              <a:avLst/>
            </a:prstGeom>
            <a:noFill/>
            <a:ln w="9525">
              <a:noFill/>
              <a:miter lim="800000"/>
              <a:headEnd/>
              <a:tailEnd/>
            </a:ln>
          </p:spPr>
        </p:pic>
        <p:sp>
          <p:nvSpPr>
            <p:cNvPr id="1039" name="Line 9"/>
            <p:cNvSpPr>
              <a:spLocks noChangeShapeType="1"/>
            </p:cNvSpPr>
            <p:nvPr/>
          </p:nvSpPr>
          <p:spPr bwMode="auto">
            <a:xfrm flipV="1">
              <a:off x="1104" y="768"/>
              <a:ext cx="1104" cy="480"/>
            </a:xfrm>
            <a:prstGeom prst="line">
              <a:avLst/>
            </a:prstGeom>
            <a:noFill/>
            <a:ln w="19050">
              <a:solidFill>
                <a:schemeClr val="tx1"/>
              </a:solidFill>
              <a:round/>
              <a:headEnd/>
              <a:tailEnd type="triangle" w="med" len="med"/>
            </a:ln>
          </p:spPr>
          <p:txBody>
            <a:bodyPr/>
            <a:lstStyle/>
            <a:p>
              <a:pPr eaLnBrk="1" hangingPunct="1"/>
              <a:endParaRPr lang="en-US">
                <a:solidFill>
                  <a:srgbClr val="EAEAEA"/>
                </a:solidFill>
                <a:latin typeface="Arial" pitchFamily="34" charset="0"/>
              </a:endParaRPr>
            </a:p>
          </p:txBody>
        </p:sp>
        <p:sp>
          <p:nvSpPr>
            <p:cNvPr id="1040" name="Line 10"/>
            <p:cNvSpPr>
              <a:spLocks noChangeShapeType="1"/>
            </p:cNvSpPr>
            <p:nvPr/>
          </p:nvSpPr>
          <p:spPr bwMode="auto">
            <a:xfrm>
              <a:off x="1152" y="1584"/>
              <a:ext cx="816" cy="0"/>
            </a:xfrm>
            <a:prstGeom prst="line">
              <a:avLst/>
            </a:prstGeom>
            <a:noFill/>
            <a:ln w="19050">
              <a:solidFill>
                <a:schemeClr val="tx1"/>
              </a:solidFill>
              <a:round/>
              <a:headEnd/>
              <a:tailEnd type="triangle" w="med" len="med"/>
            </a:ln>
          </p:spPr>
          <p:txBody>
            <a:bodyPr/>
            <a:lstStyle/>
            <a:p>
              <a:pPr eaLnBrk="1" hangingPunct="1"/>
              <a:endParaRPr lang="en-US">
                <a:solidFill>
                  <a:srgbClr val="EAEAEA"/>
                </a:solidFill>
                <a:latin typeface="Arial" pitchFamily="34" charset="0"/>
              </a:endParaRPr>
            </a:p>
          </p:txBody>
        </p:sp>
        <p:sp>
          <p:nvSpPr>
            <p:cNvPr id="1041" name="Line 11"/>
            <p:cNvSpPr>
              <a:spLocks noChangeShapeType="1"/>
            </p:cNvSpPr>
            <p:nvPr/>
          </p:nvSpPr>
          <p:spPr bwMode="auto">
            <a:xfrm>
              <a:off x="1056" y="1920"/>
              <a:ext cx="672" cy="576"/>
            </a:xfrm>
            <a:prstGeom prst="line">
              <a:avLst/>
            </a:prstGeom>
            <a:noFill/>
            <a:ln w="19050">
              <a:solidFill>
                <a:schemeClr val="tx1"/>
              </a:solidFill>
              <a:round/>
              <a:headEnd/>
              <a:tailEnd type="triangle" w="med" len="med"/>
            </a:ln>
          </p:spPr>
          <p:txBody>
            <a:bodyPr/>
            <a:lstStyle/>
            <a:p>
              <a:pPr eaLnBrk="1" hangingPunct="1"/>
              <a:endParaRPr lang="en-US">
                <a:solidFill>
                  <a:srgbClr val="EAEAEA"/>
                </a:solidFill>
                <a:latin typeface="Arial" pitchFamily="34" charset="0"/>
              </a:endParaRPr>
            </a:p>
          </p:txBody>
        </p:sp>
        <p:pic>
          <p:nvPicPr>
            <p:cNvPr id="1042" name="Picture 12" descr="2003_npp_month_anomaly_sd_05"/>
            <p:cNvPicPr>
              <a:picLocks noChangeAspect="1" noChangeArrowheads="1"/>
            </p:cNvPicPr>
            <p:nvPr/>
          </p:nvPicPr>
          <p:blipFill>
            <a:blip r:embed="rId10" cstate="print"/>
            <a:srcRect/>
            <a:stretch>
              <a:fillRect/>
            </a:stretch>
          </p:blipFill>
          <p:spPr bwMode="auto">
            <a:xfrm>
              <a:off x="4704" y="2304"/>
              <a:ext cx="912" cy="648"/>
            </a:xfrm>
            <a:prstGeom prst="rect">
              <a:avLst/>
            </a:prstGeom>
            <a:noFill/>
            <a:ln w="9525">
              <a:noFill/>
              <a:miter lim="800000"/>
              <a:headEnd/>
              <a:tailEnd/>
            </a:ln>
          </p:spPr>
        </p:pic>
        <p:sp>
          <p:nvSpPr>
            <p:cNvPr id="1043" name="Text Box 13"/>
            <p:cNvSpPr txBox="1">
              <a:spLocks noChangeArrowheads="1"/>
            </p:cNvSpPr>
            <p:nvPr/>
          </p:nvSpPr>
          <p:spPr bwMode="auto">
            <a:xfrm>
              <a:off x="2198" y="614"/>
              <a:ext cx="924" cy="212"/>
            </a:xfrm>
            <a:prstGeom prst="rect">
              <a:avLst/>
            </a:prstGeom>
            <a:noFill/>
            <a:ln w="9525">
              <a:noFill/>
              <a:miter lim="800000"/>
              <a:headEnd/>
              <a:tailEnd/>
            </a:ln>
          </p:spPr>
          <p:txBody>
            <a:bodyPr wrap="none">
              <a:spAutoFit/>
            </a:bodyPr>
            <a:lstStyle/>
            <a:p>
              <a:r>
                <a:rPr lang="en-US" sz="1600" b="1">
                  <a:solidFill>
                    <a:srgbClr val="EAEAEA"/>
                  </a:solidFill>
                </a:rPr>
                <a:t>LANDCOVER</a:t>
              </a:r>
            </a:p>
          </p:txBody>
        </p:sp>
        <p:sp>
          <p:nvSpPr>
            <p:cNvPr id="1044" name="Text Box 14"/>
            <p:cNvSpPr txBox="1">
              <a:spLocks noChangeArrowheads="1"/>
            </p:cNvSpPr>
            <p:nvPr/>
          </p:nvSpPr>
          <p:spPr bwMode="auto">
            <a:xfrm>
              <a:off x="1920" y="1455"/>
              <a:ext cx="1332" cy="212"/>
            </a:xfrm>
            <a:prstGeom prst="rect">
              <a:avLst/>
            </a:prstGeom>
            <a:noFill/>
            <a:ln w="9525">
              <a:noFill/>
              <a:miter lim="800000"/>
              <a:headEnd/>
              <a:tailEnd/>
            </a:ln>
          </p:spPr>
          <p:txBody>
            <a:bodyPr wrap="none">
              <a:spAutoFit/>
            </a:bodyPr>
            <a:lstStyle/>
            <a:p>
              <a:r>
                <a:rPr lang="en-US" sz="1600" b="1">
                  <a:solidFill>
                    <a:srgbClr val="EAEAEA"/>
                  </a:solidFill>
                </a:rPr>
                <a:t>GROWING SEASON</a:t>
              </a:r>
            </a:p>
          </p:txBody>
        </p:sp>
        <p:sp>
          <p:nvSpPr>
            <p:cNvPr id="1045" name="Text Box 15"/>
            <p:cNvSpPr txBox="1">
              <a:spLocks noChangeArrowheads="1"/>
            </p:cNvSpPr>
            <p:nvPr/>
          </p:nvSpPr>
          <p:spPr bwMode="auto">
            <a:xfrm>
              <a:off x="1584" y="2511"/>
              <a:ext cx="1600" cy="212"/>
            </a:xfrm>
            <a:prstGeom prst="rect">
              <a:avLst/>
            </a:prstGeom>
            <a:noFill/>
            <a:ln w="9525">
              <a:noFill/>
              <a:miter lim="800000"/>
              <a:headEnd/>
              <a:tailEnd/>
            </a:ln>
          </p:spPr>
          <p:txBody>
            <a:bodyPr wrap="none">
              <a:spAutoFit/>
            </a:bodyPr>
            <a:lstStyle/>
            <a:p>
              <a:r>
                <a:rPr lang="en-US" sz="1600" b="1">
                  <a:solidFill>
                    <a:srgbClr val="EAEAEA"/>
                  </a:solidFill>
                </a:rPr>
                <a:t>PRIMARY PRODUCTION</a:t>
              </a:r>
            </a:p>
          </p:txBody>
        </p:sp>
        <p:graphicFrame>
          <p:nvGraphicFramePr>
            <p:cNvPr id="1027" name="Object 19"/>
            <p:cNvGraphicFramePr>
              <a:graphicFrameLocks noChangeAspect="1"/>
            </p:cNvGraphicFramePr>
            <p:nvPr/>
          </p:nvGraphicFramePr>
          <p:xfrm>
            <a:off x="4080" y="3167"/>
            <a:ext cx="1488" cy="1002"/>
          </p:xfrm>
          <a:graphic>
            <a:graphicData uri="http://schemas.openxmlformats.org/presentationml/2006/ole">
              <p:oleObj spid="_x0000_s1172483" r:id="rId11" imgW="6398057" imgH="4307738" progId="">
                <p:embed/>
              </p:oleObj>
            </a:graphicData>
          </a:graphic>
        </p:graphicFrame>
        <p:pic>
          <p:nvPicPr>
            <p:cNvPr id="1046" name="Picture 21" descr="globalegsl"/>
            <p:cNvPicPr>
              <a:picLocks noChangeAspect="1" noChangeArrowheads="1"/>
            </p:cNvPicPr>
            <p:nvPr/>
          </p:nvPicPr>
          <p:blipFill>
            <a:blip r:embed="rId12" cstate="print"/>
            <a:srcRect/>
            <a:stretch>
              <a:fillRect/>
            </a:stretch>
          </p:blipFill>
          <p:spPr bwMode="auto">
            <a:xfrm>
              <a:off x="3408" y="1344"/>
              <a:ext cx="960" cy="720"/>
            </a:xfrm>
            <a:prstGeom prst="rect">
              <a:avLst/>
            </a:prstGeom>
            <a:noFill/>
            <a:ln w="9525">
              <a:noFill/>
              <a:miter lim="800000"/>
              <a:headEnd/>
              <a:tailEnd/>
            </a:ln>
          </p:spPr>
        </p:pic>
        <p:sp>
          <p:nvSpPr>
            <p:cNvPr id="1047" name="Text Box 22"/>
            <p:cNvSpPr txBox="1">
              <a:spLocks noChangeArrowheads="1"/>
            </p:cNvSpPr>
            <p:nvPr/>
          </p:nvSpPr>
          <p:spPr bwMode="auto">
            <a:xfrm>
              <a:off x="4800" y="207"/>
              <a:ext cx="584" cy="212"/>
            </a:xfrm>
            <a:prstGeom prst="rect">
              <a:avLst/>
            </a:prstGeom>
            <a:noFill/>
            <a:ln w="9525">
              <a:noFill/>
              <a:miter lim="800000"/>
              <a:headEnd/>
              <a:tailEnd/>
            </a:ln>
          </p:spPr>
          <p:txBody>
            <a:bodyPr wrap="none">
              <a:spAutoFit/>
            </a:bodyPr>
            <a:lstStyle/>
            <a:p>
              <a:r>
                <a:rPr lang="en-US" sz="1600" b="1" u="sng">
                  <a:solidFill>
                    <a:srgbClr val="EAEAEA"/>
                  </a:solidFill>
                </a:rPr>
                <a:t>Change</a:t>
              </a:r>
            </a:p>
          </p:txBody>
        </p:sp>
        <p:sp>
          <p:nvSpPr>
            <p:cNvPr id="1048" name="Text Box 23"/>
            <p:cNvSpPr txBox="1">
              <a:spLocks noChangeArrowheads="1"/>
            </p:cNvSpPr>
            <p:nvPr/>
          </p:nvSpPr>
          <p:spPr bwMode="auto">
            <a:xfrm>
              <a:off x="3600" y="207"/>
              <a:ext cx="429" cy="212"/>
            </a:xfrm>
            <a:prstGeom prst="rect">
              <a:avLst/>
            </a:prstGeom>
            <a:noFill/>
            <a:ln w="9525">
              <a:noFill/>
              <a:miter lim="800000"/>
              <a:headEnd/>
              <a:tailEnd/>
            </a:ln>
          </p:spPr>
          <p:txBody>
            <a:bodyPr wrap="none">
              <a:spAutoFit/>
            </a:bodyPr>
            <a:lstStyle/>
            <a:p>
              <a:r>
                <a:rPr lang="en-US" sz="1600" b="1" u="sng">
                  <a:solidFill>
                    <a:srgbClr val="EAEAEA"/>
                  </a:solidFill>
                </a:rPr>
                <a:t>State</a:t>
              </a:r>
            </a:p>
          </p:txBody>
        </p:sp>
        <p:pic>
          <p:nvPicPr>
            <p:cNvPr id="1049" name="Picture 24" descr="igbp-fluxnet-networks2006"/>
            <p:cNvPicPr>
              <a:picLocks noChangeAspect="1" noChangeArrowheads="1"/>
            </p:cNvPicPr>
            <p:nvPr/>
          </p:nvPicPr>
          <p:blipFill>
            <a:blip r:embed="rId13" cstate="print"/>
            <a:srcRect/>
            <a:stretch>
              <a:fillRect/>
            </a:stretch>
          </p:blipFill>
          <p:spPr bwMode="auto">
            <a:xfrm>
              <a:off x="1968" y="3168"/>
              <a:ext cx="1920" cy="1017"/>
            </a:xfrm>
            <a:prstGeom prst="rect">
              <a:avLst/>
            </a:prstGeom>
            <a:noFill/>
            <a:ln w="9525">
              <a:noFill/>
              <a:miter lim="800000"/>
              <a:headEnd/>
              <a:tailEnd/>
            </a:ln>
          </p:spPr>
        </p:pic>
      </p:grpSp>
      <p:pic>
        <p:nvPicPr>
          <p:cNvPr id="1034" name="Picture 26" descr="fluxnet_networks_country_small08"/>
          <p:cNvPicPr>
            <a:picLocks noChangeAspect="1" noChangeArrowheads="1"/>
          </p:cNvPicPr>
          <p:nvPr/>
        </p:nvPicPr>
        <p:blipFill>
          <a:blip r:embed="rId14" cstate="print"/>
          <a:srcRect/>
          <a:stretch>
            <a:fillRect/>
          </a:stretch>
        </p:blipFill>
        <p:spPr bwMode="auto">
          <a:xfrm>
            <a:off x="3124200" y="4953000"/>
            <a:ext cx="3043238"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28575" y="0"/>
            <a:ext cx="9172575" cy="822325"/>
          </a:xfrm>
          <a:prstGeom prst="rect">
            <a:avLst/>
          </a:prstGeom>
          <a:solidFill>
            <a:schemeClr val="accent1"/>
          </a:solidFill>
          <a:ln w="9525">
            <a:noFill/>
            <a:miter lim="800000"/>
            <a:headEnd/>
            <a:tailEnd/>
          </a:ln>
        </p:spPr>
        <p:txBody>
          <a:bodyPr wrap="none">
            <a:spAutoFit/>
          </a:bodyPr>
          <a:lstStyle/>
          <a:p>
            <a:pPr eaLnBrk="1" hangingPunct="1"/>
            <a:r>
              <a:rPr lang="en-US" sz="2400" b="1">
                <a:latin typeface="Times New Roman" pitchFamily="18" charset="0"/>
              </a:rPr>
              <a:t>Potential climate limits to plant growth derived from long-term</a:t>
            </a:r>
          </a:p>
          <a:p>
            <a:pPr eaLnBrk="1" hangingPunct="1"/>
            <a:r>
              <a:rPr lang="en-US" sz="2400" b="1">
                <a:latin typeface="Times New Roman" pitchFamily="18" charset="0"/>
              </a:rPr>
              <a:t>monthly statistics of minimum temperature, cloud cover and rainfall.</a:t>
            </a:r>
          </a:p>
        </p:txBody>
      </p:sp>
      <p:sp>
        <p:nvSpPr>
          <p:cNvPr id="38915" name="Text Box 3"/>
          <p:cNvSpPr txBox="1">
            <a:spLocks noChangeArrowheads="1"/>
          </p:cNvSpPr>
          <p:nvPr/>
        </p:nvSpPr>
        <p:spPr bwMode="auto">
          <a:xfrm>
            <a:off x="7519988" y="6334125"/>
            <a:ext cx="1624012" cy="523875"/>
          </a:xfrm>
          <a:prstGeom prst="rect">
            <a:avLst/>
          </a:prstGeom>
          <a:noFill/>
          <a:ln w="9525">
            <a:noFill/>
            <a:miter lim="800000"/>
            <a:headEnd/>
            <a:tailEnd/>
          </a:ln>
        </p:spPr>
        <p:txBody>
          <a:bodyPr wrap="none">
            <a:spAutoFit/>
          </a:bodyPr>
          <a:lstStyle/>
          <a:p>
            <a:pPr eaLnBrk="1" hangingPunct="1"/>
            <a:r>
              <a:rPr lang="en-US" sz="1400" b="1">
                <a:latin typeface="Times New Roman" pitchFamily="18" charset="0"/>
              </a:rPr>
              <a:t>Nemani et al. 2003</a:t>
            </a:r>
          </a:p>
          <a:p>
            <a:pPr eaLnBrk="1" hangingPunct="1"/>
            <a:r>
              <a:rPr lang="en-US" sz="1400" b="1">
                <a:latin typeface="Times New Roman" pitchFamily="18" charset="0"/>
              </a:rPr>
              <a:t>Running et al 2004</a:t>
            </a:r>
          </a:p>
        </p:txBody>
      </p:sp>
      <p:pic>
        <p:nvPicPr>
          <p:cNvPr id="38916" name="Picture 4" descr="limits_bump_lrg"/>
          <p:cNvPicPr>
            <a:picLocks noChangeAspect="1" noChangeArrowheads="1"/>
          </p:cNvPicPr>
          <p:nvPr/>
        </p:nvPicPr>
        <p:blipFill>
          <a:blip r:embed="rId3" cstate="print"/>
          <a:srcRect/>
          <a:stretch>
            <a:fillRect/>
          </a:stretch>
        </p:blipFill>
        <p:spPr bwMode="auto">
          <a:xfrm>
            <a:off x="0" y="762000"/>
            <a:ext cx="9144000" cy="5257800"/>
          </a:xfrm>
          <a:prstGeom prst="rect">
            <a:avLst/>
          </a:prstGeom>
          <a:noFill/>
          <a:ln w="9525">
            <a:noFill/>
            <a:miter lim="800000"/>
            <a:headEnd/>
            <a:tailEnd/>
          </a:ln>
        </p:spPr>
      </p:pic>
      <p:sp>
        <p:nvSpPr>
          <p:cNvPr id="38917" name="Text Box 5"/>
          <p:cNvSpPr txBox="1">
            <a:spLocks noChangeArrowheads="1"/>
          </p:cNvSpPr>
          <p:nvPr/>
        </p:nvSpPr>
        <p:spPr bwMode="auto">
          <a:xfrm>
            <a:off x="0" y="6019800"/>
            <a:ext cx="7410450" cy="457200"/>
          </a:xfrm>
          <a:prstGeom prst="rect">
            <a:avLst/>
          </a:prstGeom>
          <a:noFill/>
          <a:ln w="9525">
            <a:noFill/>
            <a:miter lim="800000"/>
            <a:headEnd/>
            <a:tailEnd/>
          </a:ln>
        </p:spPr>
        <p:txBody>
          <a:bodyPr wrap="none">
            <a:spAutoFit/>
          </a:bodyPr>
          <a:lstStyle/>
          <a:p>
            <a:r>
              <a:rPr lang="en-US" sz="2400">
                <a:latin typeface="Arial" charset="0"/>
              </a:rPr>
              <a:t>  Water = 40%, Temperature = 33%, Radiation = 27%</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ctrTitle"/>
          </p:nvPr>
        </p:nvSpPr>
        <p:spPr>
          <a:xfrm>
            <a:off x="1600200" y="-152400"/>
            <a:ext cx="6324600" cy="762000"/>
          </a:xfrm>
        </p:spPr>
        <p:txBody>
          <a:bodyPr/>
          <a:lstStyle/>
          <a:p>
            <a:pPr eaLnBrk="1" hangingPunct="1"/>
            <a:r>
              <a:rPr lang="en-US" sz="2800" smtClean="0"/>
              <a:t>Seasonal Growing Season Constraints</a:t>
            </a:r>
          </a:p>
        </p:txBody>
      </p:sp>
      <p:sp>
        <p:nvSpPr>
          <p:cNvPr id="250883" name="Rectangle 3"/>
          <p:cNvSpPr>
            <a:spLocks noGrp="1" noChangeArrowheads="1"/>
          </p:cNvSpPr>
          <p:nvPr>
            <p:ph type="subTitle" idx="1"/>
          </p:nvPr>
        </p:nvSpPr>
        <p:spPr>
          <a:xfrm>
            <a:off x="4114800" y="6553200"/>
            <a:ext cx="4876800" cy="304800"/>
          </a:xfrm>
        </p:spPr>
        <p:txBody>
          <a:bodyPr/>
          <a:lstStyle/>
          <a:p>
            <a:pPr eaLnBrk="1" hangingPunct="1">
              <a:lnSpc>
                <a:spcPct val="80000"/>
              </a:lnSpc>
            </a:pPr>
            <a:r>
              <a:rPr lang="en-US" sz="1400" b="1" smtClean="0"/>
              <a:t>Jolly, Nemani, Running. Global Change Biology 2005</a:t>
            </a:r>
          </a:p>
        </p:txBody>
      </p:sp>
      <p:pic>
        <p:nvPicPr>
          <p:cNvPr id="250884" name="Picture 4" descr="LegendPhenLimits"/>
          <p:cNvPicPr>
            <a:picLocks noChangeAspect="1" noChangeArrowheads="1"/>
          </p:cNvPicPr>
          <p:nvPr/>
        </p:nvPicPr>
        <p:blipFill>
          <a:blip r:embed="rId3" cstate="print"/>
          <a:srcRect/>
          <a:stretch>
            <a:fillRect/>
          </a:stretch>
        </p:blipFill>
        <p:spPr bwMode="auto">
          <a:xfrm>
            <a:off x="0" y="5837238"/>
            <a:ext cx="2960688" cy="1020762"/>
          </a:xfrm>
          <a:prstGeom prst="rect">
            <a:avLst/>
          </a:prstGeom>
          <a:noFill/>
          <a:ln w="9525">
            <a:noFill/>
            <a:miter lim="800000"/>
            <a:headEnd/>
            <a:tailEnd/>
          </a:ln>
        </p:spPr>
      </p:pic>
      <p:pic>
        <p:nvPicPr>
          <p:cNvPr id="250885" name="Picture 5" descr="limits_228870_graph"/>
          <p:cNvPicPr>
            <a:picLocks noChangeAspect="1" noChangeArrowheads="1"/>
          </p:cNvPicPr>
          <p:nvPr/>
        </p:nvPicPr>
        <p:blipFill>
          <a:blip r:embed="rId4" cstate="print"/>
          <a:srcRect/>
          <a:stretch>
            <a:fillRect/>
          </a:stretch>
        </p:blipFill>
        <p:spPr bwMode="auto">
          <a:xfrm>
            <a:off x="838200" y="457200"/>
            <a:ext cx="6308725" cy="2514600"/>
          </a:xfrm>
          <a:prstGeom prst="rect">
            <a:avLst/>
          </a:prstGeom>
          <a:noFill/>
          <a:ln w="9525">
            <a:noFill/>
            <a:miter lim="800000"/>
            <a:headEnd/>
            <a:tailEnd/>
          </a:ln>
        </p:spPr>
      </p:pic>
      <p:pic>
        <p:nvPicPr>
          <p:cNvPr id="250886" name="Picture 6" descr="limits_682260_graph"/>
          <p:cNvPicPr>
            <a:picLocks noChangeAspect="1" noChangeArrowheads="1"/>
          </p:cNvPicPr>
          <p:nvPr/>
        </p:nvPicPr>
        <p:blipFill>
          <a:blip r:embed="rId5" cstate="print"/>
          <a:srcRect/>
          <a:stretch>
            <a:fillRect/>
          </a:stretch>
        </p:blipFill>
        <p:spPr bwMode="auto">
          <a:xfrm>
            <a:off x="838200" y="2971800"/>
            <a:ext cx="6324600" cy="2590800"/>
          </a:xfrm>
          <a:prstGeom prst="rect">
            <a:avLst/>
          </a:prstGeom>
          <a:noFill/>
          <a:ln w="9525">
            <a:noFill/>
            <a:miter lim="800000"/>
            <a:headEnd/>
            <a:tailEnd/>
          </a:ln>
        </p:spPr>
      </p:pic>
      <p:sp>
        <p:nvSpPr>
          <p:cNvPr id="250887" name="Text Box 7"/>
          <p:cNvSpPr txBox="1">
            <a:spLocks noChangeArrowheads="1"/>
          </p:cNvSpPr>
          <p:nvPr/>
        </p:nvSpPr>
        <p:spPr bwMode="auto">
          <a:xfrm>
            <a:off x="7239000" y="762000"/>
            <a:ext cx="1670050" cy="366713"/>
          </a:xfrm>
          <a:prstGeom prst="rect">
            <a:avLst/>
          </a:prstGeom>
          <a:noFill/>
          <a:ln w="9525">
            <a:noFill/>
            <a:miter lim="800000"/>
            <a:headEnd/>
            <a:tailEnd/>
          </a:ln>
        </p:spPr>
        <p:txBody>
          <a:bodyPr wrap="none">
            <a:spAutoFit/>
          </a:bodyPr>
          <a:lstStyle/>
          <a:p>
            <a:pPr algn="r" eaLnBrk="1" hangingPunct="1"/>
            <a:r>
              <a:rPr lang="en-US">
                <a:solidFill>
                  <a:srgbClr val="000000"/>
                </a:solidFill>
                <a:latin typeface="Arial" pitchFamily="34" charset="0"/>
              </a:rPr>
              <a:t>Russia, Boreal</a:t>
            </a:r>
          </a:p>
        </p:txBody>
      </p:sp>
      <p:sp>
        <p:nvSpPr>
          <p:cNvPr id="250888" name="Text Box 8"/>
          <p:cNvSpPr txBox="1">
            <a:spLocks noChangeArrowheads="1"/>
          </p:cNvSpPr>
          <p:nvPr/>
        </p:nvSpPr>
        <p:spPr bwMode="auto">
          <a:xfrm>
            <a:off x="7086600" y="3276600"/>
            <a:ext cx="1924050" cy="366713"/>
          </a:xfrm>
          <a:prstGeom prst="rect">
            <a:avLst/>
          </a:prstGeom>
          <a:noFill/>
          <a:ln w="9525">
            <a:noFill/>
            <a:miter lim="800000"/>
            <a:headEnd/>
            <a:tailEnd/>
          </a:ln>
        </p:spPr>
        <p:txBody>
          <a:bodyPr wrap="none">
            <a:spAutoFit/>
          </a:bodyPr>
          <a:lstStyle/>
          <a:p>
            <a:pPr algn="r" eaLnBrk="1" hangingPunct="1"/>
            <a:r>
              <a:rPr lang="en-US">
                <a:solidFill>
                  <a:srgbClr val="000000"/>
                </a:solidFill>
                <a:latin typeface="Arial" pitchFamily="34" charset="0"/>
              </a:rPr>
              <a:t>Africa, Savannah</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alpha val="79000"/>
              </a:schemeClr>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sp>
        <p:nvSpPr>
          <p:cNvPr id="46082" name="Line 2"/>
          <p:cNvSpPr>
            <a:spLocks noChangeShapeType="1"/>
          </p:cNvSpPr>
          <p:nvPr/>
        </p:nvSpPr>
        <p:spPr bwMode="auto">
          <a:xfrm>
            <a:off x="6781800" y="1543050"/>
            <a:ext cx="990600" cy="3533775"/>
          </a:xfrm>
          <a:prstGeom prst="line">
            <a:avLst/>
          </a:prstGeom>
          <a:noFill/>
          <a:ln w="63500">
            <a:solidFill>
              <a:srgbClr val="660033"/>
            </a:solidFill>
            <a:round/>
            <a:headEnd type="triangle" w="med" len="med"/>
            <a:tailEnd/>
          </a:ln>
        </p:spPr>
        <p:txBody>
          <a:bodyPr/>
          <a:lstStyle/>
          <a:p>
            <a:endParaRPr lang="en-US"/>
          </a:p>
        </p:txBody>
      </p:sp>
      <p:grpSp>
        <p:nvGrpSpPr>
          <p:cNvPr id="2" name="Group 3"/>
          <p:cNvGrpSpPr>
            <a:grpSpLocks/>
          </p:cNvGrpSpPr>
          <p:nvPr/>
        </p:nvGrpSpPr>
        <p:grpSpPr bwMode="auto">
          <a:xfrm>
            <a:off x="5972175" y="4667250"/>
            <a:ext cx="3048000" cy="1981200"/>
            <a:chOff x="3762" y="2940"/>
            <a:chExt cx="1920" cy="1248"/>
          </a:xfrm>
        </p:grpSpPr>
        <p:sp>
          <p:nvSpPr>
            <p:cNvPr id="46106" name="Text Box 4"/>
            <p:cNvSpPr txBox="1">
              <a:spLocks noChangeArrowheads="1"/>
            </p:cNvSpPr>
            <p:nvPr/>
          </p:nvSpPr>
          <p:spPr bwMode="auto">
            <a:xfrm>
              <a:off x="3762" y="3900"/>
              <a:ext cx="511" cy="288"/>
            </a:xfrm>
            <a:prstGeom prst="rect">
              <a:avLst/>
            </a:prstGeom>
            <a:noFill/>
            <a:ln w="9525">
              <a:noFill/>
              <a:miter lim="800000"/>
              <a:headEnd/>
              <a:tailEnd/>
            </a:ln>
          </p:spPr>
          <p:txBody>
            <a:bodyPr wrap="none">
              <a:spAutoFit/>
            </a:bodyPr>
            <a:lstStyle/>
            <a:p>
              <a:pPr eaLnBrk="1" hangingPunct="1"/>
              <a:r>
                <a:rPr lang="en-US" sz="2400" b="1">
                  <a:solidFill>
                    <a:srgbClr val="660033"/>
                  </a:solidFill>
                  <a:latin typeface="Arial" charset="0"/>
                </a:rPr>
                <a:t>VPD</a:t>
              </a:r>
            </a:p>
          </p:txBody>
        </p:sp>
        <p:pic>
          <p:nvPicPr>
            <p:cNvPr id="46107" name="Picture 5" descr="VPDavg_DAO2002_D168_outlined"/>
            <p:cNvPicPr>
              <a:picLocks noChangeAspect="1" noChangeArrowheads="1"/>
            </p:cNvPicPr>
            <p:nvPr/>
          </p:nvPicPr>
          <p:blipFill>
            <a:blip r:embed="rId3" cstate="print"/>
            <a:srcRect/>
            <a:stretch>
              <a:fillRect/>
            </a:stretch>
          </p:blipFill>
          <p:spPr bwMode="auto">
            <a:xfrm>
              <a:off x="3762" y="2940"/>
              <a:ext cx="1920" cy="1013"/>
            </a:xfrm>
            <a:prstGeom prst="rect">
              <a:avLst/>
            </a:prstGeom>
            <a:noFill/>
            <a:ln w="9525">
              <a:solidFill>
                <a:srgbClr val="00FF00"/>
              </a:solidFill>
              <a:miter lim="800000"/>
              <a:headEnd/>
              <a:tailEnd/>
            </a:ln>
          </p:spPr>
        </p:pic>
        <p:sp>
          <p:nvSpPr>
            <p:cNvPr id="46108" name="Rectangle 6"/>
            <p:cNvSpPr>
              <a:spLocks noChangeArrowheads="1"/>
            </p:cNvSpPr>
            <p:nvPr/>
          </p:nvSpPr>
          <p:spPr bwMode="auto">
            <a:xfrm>
              <a:off x="3762" y="2940"/>
              <a:ext cx="1920" cy="1008"/>
            </a:xfrm>
            <a:prstGeom prst="rect">
              <a:avLst/>
            </a:prstGeom>
            <a:noFill/>
            <a:ln w="38100">
              <a:solidFill>
                <a:srgbClr val="660033"/>
              </a:solidFill>
              <a:miter lim="800000"/>
              <a:headEnd/>
              <a:tailEnd/>
            </a:ln>
          </p:spPr>
          <p:txBody>
            <a:bodyPr wrap="none" anchor="ctr"/>
            <a:lstStyle/>
            <a:p>
              <a:endParaRPr lang="en-US"/>
            </a:p>
          </p:txBody>
        </p:sp>
      </p:grpSp>
      <p:grpSp>
        <p:nvGrpSpPr>
          <p:cNvPr id="3" name="Group 7"/>
          <p:cNvGrpSpPr>
            <a:grpSpLocks/>
          </p:cNvGrpSpPr>
          <p:nvPr/>
        </p:nvGrpSpPr>
        <p:grpSpPr bwMode="auto">
          <a:xfrm>
            <a:off x="3733800" y="3990975"/>
            <a:ext cx="3276600" cy="2060575"/>
            <a:chOff x="2352" y="2514"/>
            <a:chExt cx="2064" cy="1298"/>
          </a:xfrm>
        </p:grpSpPr>
        <p:sp>
          <p:nvSpPr>
            <p:cNvPr id="46103" name="Text Box 8"/>
            <p:cNvSpPr txBox="1">
              <a:spLocks noChangeArrowheads="1"/>
            </p:cNvSpPr>
            <p:nvPr/>
          </p:nvSpPr>
          <p:spPr bwMode="auto">
            <a:xfrm>
              <a:off x="2352" y="3524"/>
              <a:ext cx="1280" cy="288"/>
            </a:xfrm>
            <a:prstGeom prst="rect">
              <a:avLst/>
            </a:prstGeom>
            <a:noFill/>
            <a:ln w="9525">
              <a:noFill/>
              <a:miter lim="800000"/>
              <a:headEnd/>
              <a:tailEnd/>
            </a:ln>
          </p:spPr>
          <p:txBody>
            <a:bodyPr wrap="none">
              <a:spAutoFit/>
            </a:bodyPr>
            <a:lstStyle/>
            <a:p>
              <a:pPr eaLnBrk="1" hangingPunct="1"/>
              <a:r>
                <a:rPr lang="en-US" sz="2400" b="1">
                  <a:solidFill>
                    <a:srgbClr val="660033"/>
                  </a:solidFill>
                  <a:latin typeface="Arial" charset="0"/>
                </a:rPr>
                <a:t>Temperature</a:t>
              </a:r>
            </a:p>
          </p:txBody>
        </p:sp>
        <p:pic>
          <p:nvPicPr>
            <p:cNvPr id="46104" name="Picture 9" descr="Tavg_DAO2002_D168_outlined"/>
            <p:cNvPicPr>
              <a:picLocks noChangeAspect="1" noChangeArrowheads="1"/>
            </p:cNvPicPr>
            <p:nvPr/>
          </p:nvPicPr>
          <p:blipFill>
            <a:blip r:embed="rId4" cstate="print"/>
            <a:srcRect/>
            <a:stretch>
              <a:fillRect/>
            </a:stretch>
          </p:blipFill>
          <p:spPr bwMode="auto">
            <a:xfrm>
              <a:off x="2352" y="2522"/>
              <a:ext cx="2064" cy="1038"/>
            </a:xfrm>
            <a:prstGeom prst="rect">
              <a:avLst/>
            </a:prstGeom>
            <a:noFill/>
            <a:ln w="9525">
              <a:solidFill>
                <a:srgbClr val="00FF00"/>
              </a:solidFill>
              <a:miter lim="800000"/>
              <a:headEnd/>
              <a:tailEnd/>
            </a:ln>
          </p:spPr>
        </p:pic>
        <p:sp>
          <p:nvSpPr>
            <p:cNvPr id="46105" name="Rectangle 10"/>
            <p:cNvSpPr>
              <a:spLocks noChangeArrowheads="1"/>
            </p:cNvSpPr>
            <p:nvPr/>
          </p:nvSpPr>
          <p:spPr bwMode="auto">
            <a:xfrm>
              <a:off x="2352" y="2514"/>
              <a:ext cx="2064" cy="1056"/>
            </a:xfrm>
            <a:prstGeom prst="rect">
              <a:avLst/>
            </a:prstGeom>
            <a:noFill/>
            <a:ln w="38100">
              <a:solidFill>
                <a:srgbClr val="660033"/>
              </a:solidFill>
              <a:miter lim="800000"/>
              <a:headEnd/>
              <a:tailEnd/>
            </a:ln>
          </p:spPr>
          <p:txBody>
            <a:bodyPr wrap="none" anchor="ctr"/>
            <a:lstStyle/>
            <a:p>
              <a:endParaRPr lang="en-US"/>
            </a:p>
          </p:txBody>
        </p:sp>
      </p:grpSp>
      <p:sp>
        <p:nvSpPr>
          <p:cNvPr id="138251" name="Rectangle 11"/>
          <p:cNvSpPr>
            <a:spLocks noChangeArrowheads="1"/>
          </p:cNvSpPr>
          <p:nvPr/>
        </p:nvSpPr>
        <p:spPr bwMode="auto">
          <a:xfrm>
            <a:off x="381000" y="19050"/>
            <a:ext cx="8763000" cy="1447800"/>
          </a:xfrm>
          <a:prstGeom prst="rect">
            <a:avLst/>
          </a:prstGeom>
          <a:noFill/>
          <a:ln w="9525">
            <a:noFill/>
            <a:miter lim="800000"/>
            <a:headEnd/>
            <a:tailEnd/>
          </a:ln>
          <a:effectLst/>
        </p:spPr>
        <p:txBody>
          <a:bodyPr/>
          <a:lstStyle/>
          <a:p>
            <a:pPr marL="342900" indent="-342900" algn="ctr" eaLnBrk="1" hangingPunct="1">
              <a:lnSpc>
                <a:spcPct val="90000"/>
              </a:lnSpc>
              <a:spcBef>
                <a:spcPct val="20000"/>
              </a:spcBef>
              <a:buClr>
                <a:schemeClr val="hlink"/>
              </a:buClr>
              <a:buSzPct val="70000"/>
              <a:buFont typeface="Wingdings" pitchFamily="2" charset="2"/>
              <a:buNone/>
              <a:tabLst>
                <a:tab pos="3770313" algn="l"/>
              </a:tabLst>
              <a:defRPr/>
            </a:pPr>
            <a:r>
              <a:rPr lang="en-US" sz="3200" b="1">
                <a:effectLst>
                  <a:outerShdw blurRad="38100" dist="38100" dir="2700000" algn="tl">
                    <a:srgbClr val="000000"/>
                  </a:outerShdw>
                </a:effectLst>
              </a:rPr>
              <a:t>GPP = Light  X  Conversion Efficiency</a:t>
            </a:r>
          </a:p>
          <a:p>
            <a:pPr marL="342900" indent="-342900" algn="ctr" eaLnBrk="1" hangingPunct="1">
              <a:lnSpc>
                <a:spcPct val="90000"/>
              </a:lnSpc>
              <a:spcBef>
                <a:spcPct val="20000"/>
              </a:spcBef>
              <a:buClr>
                <a:schemeClr val="hlink"/>
              </a:buClr>
              <a:buSzPct val="70000"/>
              <a:buFont typeface="Wingdings" pitchFamily="2" charset="2"/>
              <a:buNone/>
              <a:tabLst>
                <a:tab pos="3770313" algn="l"/>
              </a:tabLst>
              <a:defRPr/>
            </a:pPr>
            <a:endParaRPr lang="en-US" sz="2400" b="1">
              <a:solidFill>
                <a:schemeClr val="bg1"/>
              </a:solidFill>
              <a:effectLst>
                <a:outerShdw blurRad="38100" dist="38100" dir="2700000" algn="tl">
                  <a:srgbClr val="000000"/>
                </a:outerShdw>
              </a:effectLst>
            </a:endParaRPr>
          </a:p>
          <a:p>
            <a:pPr marL="342900" indent="-342900" algn="ctr" eaLnBrk="1" hangingPunct="1">
              <a:lnSpc>
                <a:spcPct val="90000"/>
              </a:lnSpc>
              <a:spcBef>
                <a:spcPct val="20000"/>
              </a:spcBef>
              <a:buClr>
                <a:schemeClr val="hlink"/>
              </a:buClr>
              <a:buSzPct val="70000"/>
              <a:buFont typeface="Wingdings" pitchFamily="2" charset="2"/>
              <a:buNone/>
              <a:tabLst>
                <a:tab pos="3770313" algn="l"/>
              </a:tabLst>
              <a:defRPr/>
            </a:pPr>
            <a:r>
              <a:rPr lang="en-US" sz="3600" b="1">
                <a:effectLst>
                  <a:outerShdw blurRad="38100" dist="38100" dir="2700000" algn="tl">
                    <a:srgbClr val="000000"/>
                  </a:outerShdw>
                </a:effectLst>
              </a:rPr>
              <a:t>GPP</a:t>
            </a:r>
            <a:r>
              <a:rPr lang="en-US" sz="3200" b="1">
                <a:effectLst>
                  <a:outerShdw blurRad="38100" dist="38100" dir="2700000" algn="tl">
                    <a:srgbClr val="000000"/>
                  </a:outerShdw>
                </a:effectLst>
              </a:rPr>
              <a:t> </a:t>
            </a:r>
            <a:r>
              <a:rPr lang="en-US" sz="3600" b="1">
                <a:effectLst>
                  <a:outerShdw blurRad="38100" dist="38100" dir="2700000" algn="tl">
                    <a:srgbClr val="000000"/>
                  </a:outerShdw>
                </a:effectLst>
              </a:rPr>
              <a:t>=</a:t>
            </a:r>
            <a:r>
              <a:rPr lang="en-US" sz="3600" b="1">
                <a:solidFill>
                  <a:srgbClr val="FF3300"/>
                </a:solidFill>
                <a:effectLst>
                  <a:outerShdw blurRad="38100" dist="38100" dir="2700000" algn="tl">
                    <a:srgbClr val="000000"/>
                  </a:outerShdw>
                </a:effectLst>
              </a:rPr>
              <a:t> </a:t>
            </a:r>
            <a:r>
              <a:rPr lang="en-US" sz="3600" b="1">
                <a:solidFill>
                  <a:srgbClr val="FF0000"/>
                </a:solidFill>
                <a:effectLst>
                  <a:outerShdw blurRad="38100" dist="38100" dir="2700000" algn="tl">
                    <a:srgbClr val="000000"/>
                  </a:outerShdw>
                </a:effectLst>
              </a:rPr>
              <a:t>f (PAR)</a:t>
            </a:r>
            <a:r>
              <a:rPr lang="en-US" sz="3600" b="1">
                <a:solidFill>
                  <a:schemeClr val="bg1"/>
                </a:solidFill>
                <a:effectLst>
                  <a:outerShdw blurRad="38100" dist="38100" dir="2700000" algn="tl">
                    <a:srgbClr val="000000"/>
                  </a:outerShdw>
                </a:effectLst>
              </a:rPr>
              <a:t>   </a:t>
            </a:r>
            <a:r>
              <a:rPr lang="en-US" sz="3600" b="1">
                <a:effectLst>
                  <a:outerShdw blurRad="38100" dist="38100" dir="2700000" algn="tl">
                    <a:srgbClr val="000000"/>
                  </a:outerShdw>
                </a:effectLst>
              </a:rPr>
              <a:t>x</a:t>
            </a:r>
            <a:r>
              <a:rPr lang="en-US" sz="3200" b="1">
                <a:effectLst>
                  <a:outerShdw blurRad="38100" dist="38100" dir="2700000" algn="tl">
                    <a:srgbClr val="000000"/>
                  </a:outerShdw>
                </a:effectLst>
              </a:rPr>
              <a:t>   </a:t>
            </a:r>
            <a:r>
              <a:rPr lang="en-US" sz="6000" b="1" i="1" baseline="4000">
                <a:solidFill>
                  <a:srgbClr val="FF0000"/>
                </a:solidFill>
                <a:effectLst>
                  <a:outerShdw blurRad="38100" dist="38100" dir="2700000" algn="tl">
                    <a:srgbClr val="000000"/>
                  </a:outerShdw>
                </a:effectLst>
                <a:sym typeface="Symbol" pitchFamily="18" charset="2"/>
              </a:rPr>
              <a:t></a:t>
            </a:r>
          </a:p>
        </p:txBody>
      </p:sp>
      <p:sp>
        <p:nvSpPr>
          <p:cNvPr id="46086" name="Line 12"/>
          <p:cNvSpPr>
            <a:spLocks noChangeShapeType="1"/>
          </p:cNvSpPr>
          <p:nvPr/>
        </p:nvSpPr>
        <p:spPr bwMode="auto">
          <a:xfrm>
            <a:off x="3429000" y="476250"/>
            <a:ext cx="838200" cy="609600"/>
          </a:xfrm>
          <a:prstGeom prst="line">
            <a:avLst/>
          </a:prstGeom>
          <a:noFill/>
          <a:ln w="50800">
            <a:solidFill>
              <a:srgbClr val="333300"/>
            </a:solidFill>
            <a:round/>
            <a:headEnd/>
            <a:tailEnd type="triangle" w="med" len="med"/>
          </a:ln>
        </p:spPr>
        <p:txBody>
          <a:bodyPr/>
          <a:lstStyle/>
          <a:p>
            <a:endParaRPr lang="en-US"/>
          </a:p>
        </p:txBody>
      </p:sp>
      <p:sp>
        <p:nvSpPr>
          <p:cNvPr id="46087" name="Line 13"/>
          <p:cNvSpPr>
            <a:spLocks noChangeShapeType="1"/>
          </p:cNvSpPr>
          <p:nvPr/>
        </p:nvSpPr>
        <p:spPr bwMode="auto">
          <a:xfrm>
            <a:off x="5943600" y="476250"/>
            <a:ext cx="762000" cy="609600"/>
          </a:xfrm>
          <a:prstGeom prst="line">
            <a:avLst/>
          </a:prstGeom>
          <a:noFill/>
          <a:ln w="50800">
            <a:solidFill>
              <a:srgbClr val="333300"/>
            </a:solidFill>
            <a:round/>
            <a:headEnd/>
            <a:tailEnd type="triangle" w="med" len="med"/>
          </a:ln>
        </p:spPr>
        <p:txBody>
          <a:bodyPr/>
          <a:lstStyle/>
          <a:p>
            <a:endParaRPr lang="en-US"/>
          </a:p>
        </p:txBody>
      </p:sp>
      <p:sp>
        <p:nvSpPr>
          <p:cNvPr id="46088" name="Line 14"/>
          <p:cNvSpPr>
            <a:spLocks noChangeShapeType="1"/>
          </p:cNvSpPr>
          <p:nvPr/>
        </p:nvSpPr>
        <p:spPr bwMode="auto">
          <a:xfrm flipV="1">
            <a:off x="3429000" y="1695450"/>
            <a:ext cx="838200" cy="1600200"/>
          </a:xfrm>
          <a:prstGeom prst="line">
            <a:avLst/>
          </a:prstGeom>
          <a:noFill/>
          <a:ln w="63500">
            <a:solidFill>
              <a:srgbClr val="660033"/>
            </a:solidFill>
            <a:round/>
            <a:headEnd/>
            <a:tailEnd type="stealth" w="med" len="med"/>
          </a:ln>
        </p:spPr>
        <p:txBody>
          <a:bodyPr/>
          <a:lstStyle/>
          <a:p>
            <a:endParaRPr lang="en-US"/>
          </a:p>
        </p:txBody>
      </p:sp>
      <p:sp>
        <p:nvSpPr>
          <p:cNvPr id="46089" name="Line 15"/>
          <p:cNvSpPr>
            <a:spLocks noChangeShapeType="1"/>
          </p:cNvSpPr>
          <p:nvPr/>
        </p:nvSpPr>
        <p:spPr bwMode="auto">
          <a:xfrm flipH="1">
            <a:off x="5334000" y="1543050"/>
            <a:ext cx="1371600" cy="2438400"/>
          </a:xfrm>
          <a:prstGeom prst="line">
            <a:avLst/>
          </a:prstGeom>
          <a:noFill/>
          <a:ln w="63500">
            <a:solidFill>
              <a:srgbClr val="660033"/>
            </a:solidFill>
            <a:round/>
            <a:headEnd type="triangle" w="med" len="med"/>
            <a:tailEnd/>
          </a:ln>
        </p:spPr>
        <p:txBody>
          <a:bodyPr/>
          <a:lstStyle/>
          <a:p>
            <a:endParaRPr lang="en-US"/>
          </a:p>
        </p:txBody>
      </p:sp>
      <p:grpSp>
        <p:nvGrpSpPr>
          <p:cNvPr id="4" name="Group 16"/>
          <p:cNvGrpSpPr>
            <a:grpSpLocks/>
          </p:cNvGrpSpPr>
          <p:nvPr/>
        </p:nvGrpSpPr>
        <p:grpSpPr bwMode="auto">
          <a:xfrm>
            <a:off x="1295400" y="1295400"/>
            <a:ext cx="685800" cy="381000"/>
            <a:chOff x="1200" y="1056"/>
            <a:chExt cx="432" cy="240"/>
          </a:xfrm>
        </p:grpSpPr>
        <p:sp>
          <p:nvSpPr>
            <p:cNvPr id="46101" name="Line 17"/>
            <p:cNvSpPr>
              <a:spLocks noChangeShapeType="1"/>
            </p:cNvSpPr>
            <p:nvPr/>
          </p:nvSpPr>
          <p:spPr bwMode="auto">
            <a:xfrm flipH="1">
              <a:off x="1200" y="1056"/>
              <a:ext cx="432" cy="0"/>
            </a:xfrm>
            <a:prstGeom prst="line">
              <a:avLst/>
            </a:prstGeom>
            <a:noFill/>
            <a:ln w="38100">
              <a:solidFill>
                <a:srgbClr val="333300"/>
              </a:solidFill>
              <a:round/>
              <a:headEnd/>
              <a:tailEnd/>
            </a:ln>
          </p:spPr>
          <p:txBody>
            <a:bodyPr/>
            <a:lstStyle/>
            <a:p>
              <a:endParaRPr lang="en-US"/>
            </a:p>
          </p:txBody>
        </p:sp>
        <p:sp>
          <p:nvSpPr>
            <p:cNvPr id="46102" name="Line 18"/>
            <p:cNvSpPr>
              <a:spLocks noChangeShapeType="1"/>
            </p:cNvSpPr>
            <p:nvPr/>
          </p:nvSpPr>
          <p:spPr bwMode="auto">
            <a:xfrm>
              <a:off x="1200" y="1056"/>
              <a:ext cx="0" cy="240"/>
            </a:xfrm>
            <a:prstGeom prst="line">
              <a:avLst/>
            </a:prstGeom>
            <a:noFill/>
            <a:ln w="38100">
              <a:solidFill>
                <a:srgbClr val="333300"/>
              </a:solidFill>
              <a:round/>
              <a:headEnd/>
              <a:tailEnd type="triangle" w="med" len="med"/>
            </a:ln>
          </p:spPr>
          <p:txBody>
            <a:bodyPr/>
            <a:lstStyle/>
            <a:p>
              <a:endParaRPr lang="en-US"/>
            </a:p>
          </p:txBody>
        </p:sp>
      </p:grpSp>
      <p:grpSp>
        <p:nvGrpSpPr>
          <p:cNvPr id="5" name="Group 19"/>
          <p:cNvGrpSpPr>
            <a:grpSpLocks/>
          </p:cNvGrpSpPr>
          <p:nvPr/>
        </p:nvGrpSpPr>
        <p:grpSpPr bwMode="auto">
          <a:xfrm>
            <a:off x="1666875" y="3241675"/>
            <a:ext cx="3200400" cy="2092325"/>
            <a:chOff x="1050" y="2042"/>
            <a:chExt cx="2016" cy="1318"/>
          </a:xfrm>
        </p:grpSpPr>
        <p:pic>
          <p:nvPicPr>
            <p:cNvPr id="46098" name="Picture 20" descr="mod15_BU_v4_4km_2003_apr_fpar"/>
            <p:cNvPicPr>
              <a:picLocks noChangeArrowheads="1"/>
            </p:cNvPicPr>
            <p:nvPr/>
          </p:nvPicPr>
          <p:blipFill>
            <a:blip r:embed="rId5" cstate="print"/>
            <a:srcRect/>
            <a:stretch>
              <a:fillRect/>
            </a:stretch>
          </p:blipFill>
          <p:spPr bwMode="auto">
            <a:xfrm>
              <a:off x="1051" y="2042"/>
              <a:ext cx="2015" cy="1054"/>
            </a:xfrm>
            <a:prstGeom prst="rect">
              <a:avLst/>
            </a:prstGeom>
            <a:noFill/>
            <a:ln w="9525">
              <a:noFill/>
              <a:miter lim="800000"/>
              <a:headEnd/>
              <a:tailEnd/>
            </a:ln>
          </p:spPr>
        </p:pic>
        <p:sp>
          <p:nvSpPr>
            <p:cNvPr id="46099" name="Text Box 21"/>
            <p:cNvSpPr txBox="1">
              <a:spLocks noChangeArrowheads="1"/>
            </p:cNvSpPr>
            <p:nvPr/>
          </p:nvSpPr>
          <p:spPr bwMode="auto">
            <a:xfrm>
              <a:off x="1050" y="3072"/>
              <a:ext cx="1098" cy="288"/>
            </a:xfrm>
            <a:prstGeom prst="rect">
              <a:avLst/>
            </a:prstGeom>
            <a:noFill/>
            <a:ln w="9525">
              <a:noFill/>
              <a:miter lim="800000"/>
              <a:headEnd/>
              <a:tailEnd/>
            </a:ln>
          </p:spPr>
          <p:txBody>
            <a:bodyPr wrap="none">
              <a:spAutoFit/>
            </a:bodyPr>
            <a:lstStyle/>
            <a:p>
              <a:pPr eaLnBrk="1" hangingPunct="1"/>
              <a:r>
                <a:rPr lang="en-US" sz="2400" b="1">
                  <a:solidFill>
                    <a:srgbClr val="660033"/>
                  </a:solidFill>
                  <a:latin typeface="Arial" charset="0"/>
                </a:rPr>
                <a:t>fPAR, PAR</a:t>
              </a:r>
            </a:p>
          </p:txBody>
        </p:sp>
        <p:sp>
          <p:nvSpPr>
            <p:cNvPr id="46100" name="Rectangle 22"/>
            <p:cNvSpPr>
              <a:spLocks noChangeArrowheads="1"/>
            </p:cNvSpPr>
            <p:nvPr/>
          </p:nvSpPr>
          <p:spPr bwMode="auto">
            <a:xfrm>
              <a:off x="1050" y="2043"/>
              <a:ext cx="2016" cy="1056"/>
            </a:xfrm>
            <a:prstGeom prst="rect">
              <a:avLst/>
            </a:prstGeom>
            <a:noFill/>
            <a:ln w="38100">
              <a:solidFill>
                <a:srgbClr val="660033"/>
              </a:solidFill>
              <a:miter lim="800000"/>
              <a:headEnd/>
              <a:tailEnd/>
            </a:ln>
          </p:spPr>
          <p:txBody>
            <a:bodyPr wrap="none" anchor="ctr"/>
            <a:lstStyle/>
            <a:p>
              <a:endParaRPr lang="en-US"/>
            </a:p>
          </p:txBody>
        </p:sp>
      </p:grpSp>
      <p:grpSp>
        <p:nvGrpSpPr>
          <p:cNvPr id="6" name="Group 23"/>
          <p:cNvGrpSpPr>
            <a:grpSpLocks/>
          </p:cNvGrpSpPr>
          <p:nvPr/>
        </p:nvGrpSpPr>
        <p:grpSpPr bwMode="auto">
          <a:xfrm>
            <a:off x="163513" y="1720850"/>
            <a:ext cx="3132137" cy="2119313"/>
            <a:chOff x="103" y="1084"/>
            <a:chExt cx="1973" cy="1335"/>
          </a:xfrm>
        </p:grpSpPr>
        <p:pic>
          <p:nvPicPr>
            <p:cNvPr id="46095" name="Picture 24" descr="MOD17A2"/>
            <p:cNvPicPr>
              <a:picLocks noChangeAspect="1" noChangeArrowheads="1"/>
            </p:cNvPicPr>
            <p:nvPr/>
          </p:nvPicPr>
          <p:blipFill>
            <a:blip r:embed="rId6" cstate="print"/>
            <a:srcRect/>
            <a:stretch>
              <a:fillRect/>
            </a:stretch>
          </p:blipFill>
          <p:spPr bwMode="auto">
            <a:xfrm>
              <a:off x="117" y="1087"/>
              <a:ext cx="1952" cy="1037"/>
            </a:xfrm>
            <a:prstGeom prst="rect">
              <a:avLst/>
            </a:prstGeom>
            <a:noFill/>
            <a:ln w="9525">
              <a:solidFill>
                <a:srgbClr val="00FF00"/>
              </a:solidFill>
              <a:miter lim="800000"/>
              <a:headEnd/>
              <a:tailEnd/>
            </a:ln>
          </p:spPr>
        </p:pic>
        <p:sp>
          <p:nvSpPr>
            <p:cNvPr id="46096" name="Rectangle 25"/>
            <p:cNvSpPr>
              <a:spLocks noChangeArrowheads="1"/>
            </p:cNvSpPr>
            <p:nvPr/>
          </p:nvSpPr>
          <p:spPr bwMode="auto">
            <a:xfrm>
              <a:off x="108" y="1084"/>
              <a:ext cx="1968" cy="1051"/>
            </a:xfrm>
            <a:prstGeom prst="rect">
              <a:avLst/>
            </a:prstGeom>
            <a:noFill/>
            <a:ln w="38100">
              <a:solidFill>
                <a:srgbClr val="660033"/>
              </a:solidFill>
              <a:miter lim="800000"/>
              <a:headEnd/>
              <a:tailEnd/>
            </a:ln>
          </p:spPr>
          <p:txBody>
            <a:bodyPr wrap="none" anchor="ctr"/>
            <a:lstStyle/>
            <a:p>
              <a:endParaRPr lang="en-US"/>
            </a:p>
          </p:txBody>
        </p:sp>
        <p:sp>
          <p:nvSpPr>
            <p:cNvPr id="46097" name="Text Box 26"/>
            <p:cNvSpPr txBox="1">
              <a:spLocks noChangeArrowheads="1"/>
            </p:cNvSpPr>
            <p:nvPr/>
          </p:nvSpPr>
          <p:spPr bwMode="auto">
            <a:xfrm>
              <a:off x="103" y="2092"/>
              <a:ext cx="588" cy="327"/>
            </a:xfrm>
            <a:prstGeom prst="rect">
              <a:avLst/>
            </a:prstGeom>
            <a:noFill/>
            <a:ln w="9525">
              <a:noFill/>
              <a:miter lim="800000"/>
              <a:headEnd/>
              <a:tailEnd/>
            </a:ln>
          </p:spPr>
          <p:txBody>
            <a:bodyPr wrap="none">
              <a:spAutoFit/>
            </a:bodyPr>
            <a:lstStyle/>
            <a:p>
              <a:pPr eaLnBrk="1" hangingPunct="1"/>
              <a:r>
                <a:rPr lang="en-US" sz="2800" b="1" i="1">
                  <a:solidFill>
                    <a:srgbClr val="660033"/>
                  </a:solidFill>
                  <a:latin typeface="Arial" charset="0"/>
                </a:rPr>
                <a:t>GPP</a:t>
              </a:r>
            </a:p>
          </p:txBody>
        </p:sp>
      </p:grpSp>
      <p:sp>
        <p:nvSpPr>
          <p:cNvPr id="46093" name="Line 27"/>
          <p:cNvSpPr>
            <a:spLocks noChangeShapeType="1"/>
          </p:cNvSpPr>
          <p:nvPr/>
        </p:nvSpPr>
        <p:spPr bwMode="auto">
          <a:xfrm>
            <a:off x="6934200" y="1524000"/>
            <a:ext cx="914400" cy="1104900"/>
          </a:xfrm>
          <a:prstGeom prst="line">
            <a:avLst/>
          </a:prstGeom>
          <a:noFill/>
          <a:ln w="63500">
            <a:solidFill>
              <a:srgbClr val="660033"/>
            </a:solidFill>
            <a:round/>
            <a:headEnd type="triangle" w="med" len="med"/>
            <a:tailEnd/>
          </a:ln>
        </p:spPr>
        <p:txBody>
          <a:bodyPr/>
          <a:lstStyle/>
          <a:p>
            <a:endParaRPr lang="en-US"/>
          </a:p>
        </p:txBody>
      </p:sp>
      <p:sp>
        <p:nvSpPr>
          <p:cNvPr id="46094" name="Rectangle 28"/>
          <p:cNvSpPr>
            <a:spLocks noChangeArrowheads="1"/>
          </p:cNvSpPr>
          <p:nvPr/>
        </p:nvSpPr>
        <p:spPr bwMode="auto">
          <a:xfrm>
            <a:off x="7639050" y="2587625"/>
            <a:ext cx="1573213" cy="1311275"/>
          </a:xfrm>
          <a:prstGeom prst="rect">
            <a:avLst/>
          </a:prstGeom>
          <a:noFill/>
          <a:ln w="9525">
            <a:noFill/>
            <a:miter lim="800000"/>
            <a:headEnd/>
            <a:tailEnd/>
          </a:ln>
        </p:spPr>
        <p:txBody>
          <a:bodyPr wrap="none">
            <a:spAutoFit/>
          </a:bodyPr>
          <a:lstStyle/>
          <a:p>
            <a:pPr eaLnBrk="1" hangingPunct="1"/>
            <a:r>
              <a:rPr lang="en-US" sz="2000" b="1">
                <a:solidFill>
                  <a:srgbClr val="660033"/>
                </a:solidFill>
                <a:latin typeface="Arial" charset="0"/>
              </a:rPr>
              <a:t>Biome</a:t>
            </a:r>
          </a:p>
          <a:p>
            <a:pPr eaLnBrk="1" hangingPunct="1"/>
            <a:r>
              <a:rPr lang="en-US" sz="2000" b="1">
                <a:solidFill>
                  <a:srgbClr val="660033"/>
                </a:solidFill>
                <a:latin typeface="Arial" charset="0"/>
              </a:rPr>
              <a:t>Properties</a:t>
            </a:r>
          </a:p>
          <a:p>
            <a:pPr eaLnBrk="1" hangingPunct="1"/>
            <a:r>
              <a:rPr lang="en-US" sz="2000" b="1">
                <a:solidFill>
                  <a:srgbClr val="660033"/>
                </a:solidFill>
                <a:latin typeface="Arial" charset="0"/>
              </a:rPr>
              <a:t>Look-Up</a:t>
            </a:r>
          </a:p>
          <a:p>
            <a:pPr eaLnBrk="1" hangingPunct="1"/>
            <a:r>
              <a:rPr lang="en-US" sz="2000" b="1">
                <a:solidFill>
                  <a:srgbClr val="660033"/>
                </a:solidFill>
                <a:latin typeface="Arial" charset="0"/>
              </a:rPr>
              <a:t>Table (</a:t>
            </a:r>
            <a:r>
              <a:rPr lang="en-US" sz="2000" i="1">
                <a:solidFill>
                  <a:srgbClr val="660033"/>
                </a:solidFill>
                <a:latin typeface="Arial" charset="0"/>
                <a:sym typeface="Symbol" pitchFamily="18" charset="2"/>
              </a:rPr>
              <a:t></a:t>
            </a:r>
            <a:r>
              <a:rPr lang="en-US" sz="2000" b="1" i="1" baseline="-25000">
                <a:solidFill>
                  <a:srgbClr val="660033"/>
                </a:solidFill>
                <a:latin typeface="Arial" charset="0"/>
                <a:sym typeface="Symbol" pitchFamily="18" charset="2"/>
              </a:rPr>
              <a:t>max </a:t>
            </a:r>
            <a:r>
              <a:rPr lang="en-US" sz="2000" b="1" i="1">
                <a:solidFill>
                  <a:srgbClr val="660033"/>
                </a:solidFill>
                <a:latin typeface="Arial" charset="0"/>
                <a:sym typeface="Symbol" pitchFamily="18" charset="2"/>
              </a:rPr>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0" y="76200"/>
            <a:ext cx="9144000" cy="533400"/>
          </a:xfrm>
          <a:prstGeom prst="rect">
            <a:avLst/>
          </a:prstGeom>
          <a:noFill/>
          <a:ln w="9525">
            <a:noFill/>
            <a:miter lim="800000"/>
            <a:headEnd/>
            <a:tailEnd/>
          </a:ln>
        </p:spPr>
        <p:txBody>
          <a:bodyPr anchor="ctr"/>
          <a:lstStyle/>
          <a:p>
            <a:pPr algn="ctr"/>
            <a:r>
              <a:rPr lang="en-AU" sz="3200" b="1" dirty="0" smtClean="0">
                <a:solidFill>
                  <a:srgbClr val="F8F8F8"/>
                </a:solidFill>
                <a:latin typeface="Arial Narrow" pitchFamily="34" charset="0"/>
              </a:rPr>
              <a:t>Net Primary Production </a:t>
            </a:r>
            <a:r>
              <a:rPr lang="en-AU" sz="3200" b="1" dirty="0">
                <a:solidFill>
                  <a:srgbClr val="F8F8F8"/>
                </a:solidFill>
                <a:latin typeface="Arial Narrow" pitchFamily="34" charset="0"/>
              </a:rPr>
              <a:t>trend (</a:t>
            </a:r>
            <a:r>
              <a:rPr lang="en-AU" sz="3200" b="1" dirty="0" smtClean="0">
                <a:solidFill>
                  <a:srgbClr val="F8F8F8"/>
                </a:solidFill>
                <a:latin typeface="Arial Narrow" pitchFamily="34" charset="0"/>
              </a:rPr>
              <a:t>2000-2010)</a:t>
            </a:r>
            <a:endParaRPr lang="en-GB" sz="3200" b="1" baseline="-25000" dirty="0">
              <a:solidFill>
                <a:srgbClr val="F8F8F8"/>
              </a:solidFill>
              <a:latin typeface="Arial Narrow" pitchFamily="34" charset="0"/>
            </a:endParaRPr>
          </a:p>
        </p:txBody>
      </p:sp>
      <p:sp>
        <p:nvSpPr>
          <p:cNvPr id="7" name="Rectangle 2"/>
          <p:cNvSpPr txBox="1">
            <a:spLocks noChangeArrowheads="1"/>
          </p:cNvSpPr>
          <p:nvPr/>
        </p:nvSpPr>
        <p:spPr bwMode="auto">
          <a:xfrm>
            <a:off x="4800600" y="6324600"/>
            <a:ext cx="4495800" cy="533400"/>
          </a:xfrm>
          <a:prstGeom prst="rect">
            <a:avLst/>
          </a:prstGeom>
          <a:noFill/>
          <a:ln w="9525">
            <a:noFill/>
            <a:miter lim="800000"/>
            <a:headEnd/>
            <a:tailEnd/>
          </a:ln>
        </p:spPr>
        <p:txBody>
          <a:bodyPr anchor="ctr"/>
          <a:lstStyle/>
          <a:p>
            <a:pPr algn="ctr">
              <a:defRPr/>
            </a:pPr>
            <a:r>
              <a:rPr lang="en-US" sz="2000" kern="0" dirty="0"/>
              <a:t>Zhao &amp; Running 2010, </a:t>
            </a:r>
            <a:r>
              <a:rPr lang="en-US" sz="2000" i="1" kern="0" dirty="0"/>
              <a:t>Science</a:t>
            </a:r>
          </a:p>
        </p:txBody>
      </p:sp>
      <p:pic>
        <p:nvPicPr>
          <p:cNvPr id="5" name="Picture 4" descr="NPP_trend_00_10.jpg"/>
          <p:cNvPicPr>
            <a:picLocks noChangeAspect="1"/>
          </p:cNvPicPr>
          <p:nvPr/>
        </p:nvPicPr>
        <p:blipFill>
          <a:blip r:embed="rId3" cstate="print"/>
          <a:stretch>
            <a:fillRect/>
          </a:stretch>
        </p:blipFill>
        <p:spPr>
          <a:xfrm>
            <a:off x="0" y="685800"/>
            <a:ext cx="9144000" cy="54864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1521" y="0"/>
            <a:ext cx="9113393" cy="954107"/>
          </a:xfrm>
          <a:prstGeom prst="rect">
            <a:avLst/>
          </a:prstGeom>
          <a:noFill/>
        </p:spPr>
        <p:txBody>
          <a:bodyPr wrap="none" rtlCol="0">
            <a:spAutoFit/>
          </a:bodyPr>
          <a:lstStyle/>
          <a:p>
            <a:pPr algn="ctr"/>
            <a:r>
              <a:rPr lang="en-US" sz="2800" b="1" dirty="0" smtClean="0"/>
              <a:t>Global NPP Trend</a:t>
            </a:r>
          </a:p>
          <a:p>
            <a:pPr algn="ctr"/>
            <a:r>
              <a:rPr lang="en-US" sz="2800" b="1" dirty="0" smtClean="0"/>
              <a:t>From + in the 1980s-90s to a – in the 2000s</a:t>
            </a:r>
            <a:endParaRPr lang="en-US" sz="2800" b="1" dirty="0"/>
          </a:p>
        </p:txBody>
      </p:sp>
      <p:pic>
        <p:nvPicPr>
          <p:cNvPr id="116326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3717" y="915988"/>
            <a:ext cx="9040283" cy="58658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295400" y="42863"/>
            <a:ext cx="6553200" cy="566737"/>
          </a:xfrm>
        </p:spPr>
        <p:txBody>
          <a:bodyPr/>
          <a:lstStyle/>
          <a:p>
            <a:pPr eaLnBrk="1" hangingPunct="1"/>
            <a:r>
              <a:rPr lang="en-US" smtClean="0"/>
              <a:t>Consistency in changes between vegetation indices and NPP</a:t>
            </a:r>
          </a:p>
        </p:txBody>
      </p:sp>
      <p:sp>
        <p:nvSpPr>
          <p:cNvPr id="3075" name="Text Placeholder 3"/>
          <p:cNvSpPr>
            <a:spLocks noGrp="1"/>
          </p:cNvSpPr>
          <p:nvPr>
            <p:ph type="body" sz="half" idx="2"/>
          </p:nvPr>
        </p:nvSpPr>
        <p:spPr/>
        <p:txBody>
          <a:bodyPr/>
          <a:lstStyle/>
          <a:p>
            <a:pPr eaLnBrk="1" hangingPunct="1"/>
            <a:endParaRPr lang="en-US" smtClean="0"/>
          </a:p>
        </p:txBody>
      </p:sp>
      <p:pic>
        <p:nvPicPr>
          <p:cNvPr id="3076" name="Picture 6" descr="Fig1.pn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52600" y="609600"/>
            <a:ext cx="6477000" cy="5962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txBox="1">
            <a:spLocks/>
          </p:cNvSpPr>
          <p:nvPr/>
        </p:nvSpPr>
        <p:spPr>
          <a:xfrm>
            <a:off x="609600" y="1033463"/>
            <a:ext cx="914400" cy="566737"/>
          </a:xfrm>
          <a:prstGeom prst="rect">
            <a:avLst/>
          </a:prstGeom>
        </p:spPr>
        <p:txBody>
          <a:bodyPr anchor="b">
            <a:normAutofit/>
          </a:bodyPr>
          <a:lstStyle/>
          <a:p>
            <a:pPr eaLnBrk="1" fontAlgn="auto" hangingPunct="1">
              <a:spcAft>
                <a:spcPts val="0"/>
              </a:spcAft>
              <a:defRPr/>
            </a:pPr>
            <a:r>
              <a:rPr lang="en-US" sz="2000" b="1" dirty="0">
                <a:solidFill>
                  <a:prstClr val="black"/>
                </a:solidFill>
                <a:latin typeface="Calibri"/>
              </a:rPr>
              <a:t>FPAR</a:t>
            </a:r>
          </a:p>
        </p:txBody>
      </p:sp>
      <p:sp>
        <p:nvSpPr>
          <p:cNvPr id="9" name="Title 1"/>
          <p:cNvSpPr txBox="1">
            <a:spLocks/>
          </p:cNvSpPr>
          <p:nvPr/>
        </p:nvSpPr>
        <p:spPr>
          <a:xfrm>
            <a:off x="685800" y="3048000"/>
            <a:ext cx="914400" cy="566738"/>
          </a:xfrm>
          <a:prstGeom prst="rect">
            <a:avLst/>
          </a:prstGeom>
        </p:spPr>
        <p:txBody>
          <a:bodyPr anchor="b">
            <a:normAutofit/>
          </a:bodyPr>
          <a:lstStyle/>
          <a:p>
            <a:pPr eaLnBrk="1" fontAlgn="auto" hangingPunct="1">
              <a:spcAft>
                <a:spcPts val="0"/>
              </a:spcAft>
              <a:defRPr/>
            </a:pPr>
            <a:r>
              <a:rPr lang="en-US" sz="2000" b="1" dirty="0">
                <a:solidFill>
                  <a:prstClr val="black"/>
                </a:solidFill>
                <a:latin typeface="Calibri"/>
              </a:rPr>
              <a:t>NDVI</a:t>
            </a:r>
          </a:p>
        </p:txBody>
      </p:sp>
      <p:sp>
        <p:nvSpPr>
          <p:cNvPr id="10" name="Title 1"/>
          <p:cNvSpPr txBox="1">
            <a:spLocks/>
          </p:cNvSpPr>
          <p:nvPr/>
        </p:nvSpPr>
        <p:spPr>
          <a:xfrm>
            <a:off x="685800" y="5029200"/>
            <a:ext cx="914400" cy="566738"/>
          </a:xfrm>
          <a:prstGeom prst="rect">
            <a:avLst/>
          </a:prstGeom>
        </p:spPr>
        <p:txBody>
          <a:bodyPr anchor="b">
            <a:normAutofit/>
          </a:bodyPr>
          <a:lstStyle/>
          <a:p>
            <a:pPr eaLnBrk="1" fontAlgn="auto" hangingPunct="1">
              <a:spcAft>
                <a:spcPts val="0"/>
              </a:spcAft>
              <a:defRPr/>
            </a:pPr>
            <a:r>
              <a:rPr lang="en-US" sz="2000" b="1" dirty="0">
                <a:solidFill>
                  <a:prstClr val="black"/>
                </a:solidFill>
                <a:latin typeface="Calibri"/>
              </a:rPr>
              <a:t>EVI</a:t>
            </a:r>
          </a:p>
        </p:txBody>
      </p:sp>
    </p:spTree>
    <p:extLst>
      <p:ext uri="{BB962C8B-B14F-4D97-AF65-F5344CB8AC3E}">
        <p14:creationId xmlns="" xmlns:p14="http://schemas.microsoft.com/office/powerpoint/2010/main" val="1807929814"/>
      </p:ext>
    </p:extLst>
  </p:cSld>
  <p:clrMapOvr>
    <a:masterClrMapping/>
  </p:clrMapOvr>
  <p:timing>
    <p:tnLst>
      <p:par>
        <p:cTn id="1" dur="indefinite" restart="never" nodeType="tmRoot"/>
      </p:par>
    </p:tnLst>
  </p:timing>
</p:sld>
</file>

<file path=ppt/theme/theme1.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15179</TotalTime>
  <Words>1355</Words>
  <Application>Microsoft Office PowerPoint</Application>
  <PresentationFormat>On-screen Show (4:3)</PresentationFormat>
  <Paragraphs>255</Paragraphs>
  <Slides>31</Slides>
  <Notes>30</Notes>
  <HiddenSlides>0</HiddenSlides>
  <MMClips>0</MMClips>
  <ScaleCrop>false</ScaleCrop>
  <HeadingPairs>
    <vt:vector size="6" baseType="variant">
      <vt:variant>
        <vt:lpstr>Theme</vt:lpstr>
      </vt:variant>
      <vt:variant>
        <vt:i4>17</vt:i4>
      </vt:variant>
      <vt:variant>
        <vt:lpstr>Embedded OLE Servers</vt:lpstr>
      </vt:variant>
      <vt:variant>
        <vt:i4>3</vt:i4>
      </vt:variant>
      <vt:variant>
        <vt:lpstr>Slide Titles</vt:lpstr>
      </vt:variant>
      <vt:variant>
        <vt:i4>31</vt:i4>
      </vt:variant>
    </vt:vector>
  </HeadingPairs>
  <TitlesOfParts>
    <vt:vector size="51" baseType="lpstr">
      <vt:lpstr>Cliff</vt:lpstr>
      <vt:lpstr>Office Theme</vt:lpstr>
      <vt:lpstr>13_Default Design</vt:lpstr>
      <vt:lpstr>18_Default Design</vt:lpstr>
      <vt:lpstr>2_Cliff</vt:lpstr>
      <vt:lpstr>3_Default Design</vt:lpstr>
      <vt:lpstr>1_Office Theme</vt:lpstr>
      <vt:lpstr>16_Default Design</vt:lpstr>
      <vt:lpstr>8_Default Design</vt:lpstr>
      <vt:lpstr>Clouds</vt:lpstr>
      <vt:lpstr>11_Office Theme</vt:lpstr>
      <vt:lpstr>3_Office Theme</vt:lpstr>
      <vt:lpstr>5_Office Theme</vt:lpstr>
      <vt:lpstr>1_Default Design</vt:lpstr>
      <vt:lpstr>4_Office Theme</vt:lpstr>
      <vt:lpstr>4_Default Design</vt:lpstr>
      <vt:lpstr>2_Default Design</vt:lpstr>
      <vt:lpstr>Image</vt:lpstr>
      <vt:lpstr>SPW 9.0 Graph</vt:lpstr>
      <vt:lpstr>Chart</vt:lpstr>
      <vt:lpstr>Slide 1</vt:lpstr>
      <vt:lpstr>Slide 2</vt:lpstr>
      <vt:lpstr>Slide 3</vt:lpstr>
      <vt:lpstr>Slide 4</vt:lpstr>
      <vt:lpstr>Seasonal Growing Season Constraints</vt:lpstr>
      <vt:lpstr>Slide 6</vt:lpstr>
      <vt:lpstr>Slide 7</vt:lpstr>
      <vt:lpstr>Slide 8</vt:lpstr>
      <vt:lpstr>Consistency in changes between vegetation indices and NPP</vt:lpstr>
      <vt:lpstr>Slide 10</vt:lpstr>
      <vt:lpstr>MODIS Annual Disturbance Index</vt:lpstr>
      <vt:lpstr>Monitoring Vegetation Phenology using AMSR-E Optical Depths: Comparison with MODIS LAI &amp; Tower CO2 fluxes</vt:lpstr>
      <vt:lpstr>Slide 13</vt:lpstr>
      <vt:lpstr>Slide 14</vt:lpstr>
      <vt:lpstr>How will Biospheric Production meet  a population increase of 40% and multiple new demands from  2011 - 2050? </vt:lpstr>
      <vt:lpstr>Land area is NOT increasing </vt:lpstr>
      <vt:lpstr>Irrigated Land Area is NOT Increasing</vt:lpstr>
      <vt:lpstr>Global Water Availability Risk</vt:lpstr>
      <vt:lpstr>Slide 19</vt:lpstr>
      <vt:lpstr>MODIS ET (MOD 16) </vt:lpstr>
      <vt:lpstr>Nitrogen Loading is already  damaging the biosphere N Deposition rates ( 0 – 60kg/ha/yr ) </vt:lpstr>
      <vt:lpstr>Future Phosphorus Limitations ?</vt:lpstr>
      <vt:lpstr>Per Capita Agricultural Production trends. Global 14% Per capita reduction projected by 2030 </vt:lpstr>
      <vt:lpstr>IS OUR CURRENT BIOSPHERIC CONSUMPTION OF NPP Sustainable*?</vt:lpstr>
      <vt:lpstr>Current Global Bioenergy Potential Estimates</vt:lpstr>
      <vt:lpstr>Methods</vt:lpstr>
      <vt:lpstr>Slide 27</vt:lpstr>
      <vt:lpstr>Low Productivity Areas</vt:lpstr>
      <vt:lpstr>Current Global Bioenergy Potential Estimates</vt:lpstr>
      <vt:lpstr>PLANETARY BOUNDARIES Rockstrom et al. Nature 2009</vt:lpstr>
      <vt:lpstr>Slide 31</vt:lpstr>
    </vt:vector>
  </TitlesOfParts>
  <Company>us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Comparison of GPP from Terra-MODIS and AmeriFlux Network Towers</dc:title>
  <dc:creator>Faith Ann Heinsch</dc:creator>
  <cp:lastModifiedBy>steve.running</cp:lastModifiedBy>
  <cp:revision>472</cp:revision>
  <dcterms:created xsi:type="dcterms:W3CDTF">2005-08-08T17:46:19Z</dcterms:created>
  <dcterms:modified xsi:type="dcterms:W3CDTF">2011-05-17T16:45:51Z</dcterms:modified>
</cp:coreProperties>
</file>