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18"/>
  </p:notesMasterIdLst>
  <p:handoutMasterIdLst>
    <p:handoutMasterId r:id="rId19"/>
  </p:handoutMasterIdLst>
  <p:sldIdLst>
    <p:sldId id="256" r:id="rId2"/>
    <p:sldId id="375" r:id="rId3"/>
    <p:sldId id="348" r:id="rId4"/>
    <p:sldId id="303" r:id="rId5"/>
    <p:sldId id="328" r:id="rId6"/>
    <p:sldId id="340" r:id="rId7"/>
    <p:sldId id="343" r:id="rId8"/>
    <p:sldId id="372" r:id="rId9"/>
    <p:sldId id="332" r:id="rId10"/>
    <p:sldId id="326" r:id="rId11"/>
    <p:sldId id="376" r:id="rId12"/>
    <p:sldId id="378" r:id="rId13"/>
    <p:sldId id="380" r:id="rId14"/>
    <p:sldId id="381" r:id="rId15"/>
    <p:sldId id="339" r:id="rId16"/>
    <p:sldId id="341" r:id="rId17"/>
  </p:sldIdLst>
  <p:sldSz cx="9144000" cy="6858000" type="screen4x3"/>
  <p:notesSz cx="7010400" cy="9296400"/>
  <p:embeddedFontLst>
    <p:embeddedFont>
      <p:font typeface="Calibri" pitchFamily="34" charset="0"/>
      <p:regular r:id="rId20"/>
      <p:bold r:id="rId21"/>
      <p:italic r:id="rId22"/>
      <p:boldItalic r:id="rId23"/>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0066CC"/>
    <a:srgbClr val="FFCC00"/>
    <a:srgbClr val="0000FF"/>
    <a:srgbClr val="CC0066"/>
    <a:srgbClr val="66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58" autoAdjust="0"/>
  </p:normalViewPr>
  <p:slideViewPr>
    <p:cSldViewPr>
      <p:cViewPr varScale="1">
        <p:scale>
          <a:sx n="87" d="100"/>
          <a:sy n="87" d="100"/>
        </p:scale>
        <p:origin x="-1253" y="-91"/>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67" tIns="46584" rIns="93167" bIns="46584" rtlCol="0"/>
          <a:lstStyle>
            <a:lvl1pPr algn="l">
              <a:defRPr sz="1200">
                <a:latin typeface="Arial" pitchFamily="34"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67" tIns="46584" rIns="93167" bIns="46584" rtlCol="0"/>
          <a:lstStyle>
            <a:lvl1pPr algn="r">
              <a:defRPr sz="1200">
                <a:latin typeface="Arial" pitchFamily="34" charset="0"/>
              </a:defRPr>
            </a:lvl1pPr>
          </a:lstStyle>
          <a:p>
            <a:pPr>
              <a:defRPr/>
            </a:pPr>
            <a:fld id="{107EF0EE-32B1-46F5-B7B9-8B8EA1ECF395}" type="datetimeFigureOut">
              <a:rPr lang="en-US"/>
              <a:pPr>
                <a:defRPr/>
              </a:pPr>
              <a:t>5/18/2011</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67" tIns="46584" rIns="93167" bIns="46584" rtlCol="0" anchor="b"/>
          <a:lstStyle>
            <a:lvl1pPr algn="l">
              <a:defRPr sz="1200">
                <a:latin typeface="Arial" pitchFamily="34"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67" tIns="46584" rIns="93167" bIns="46584" rtlCol="0" anchor="b"/>
          <a:lstStyle>
            <a:lvl1pPr algn="r">
              <a:defRPr sz="1200">
                <a:latin typeface="Arial" pitchFamily="34" charset="0"/>
              </a:defRPr>
            </a:lvl1pPr>
          </a:lstStyle>
          <a:p>
            <a:pPr>
              <a:defRPr/>
            </a:pPr>
            <a:fld id="{C91BD8DA-EC7C-4DCA-9D68-4E6ECCB20FAF}"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67" tIns="46584" rIns="93167" bIns="46584" rtlCol="0"/>
          <a:lstStyle>
            <a:lvl1pPr algn="l">
              <a:defRPr sz="1200">
                <a:latin typeface="Arial" pitchFamily="34"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67" tIns="46584" rIns="93167" bIns="46584" rtlCol="0"/>
          <a:lstStyle>
            <a:lvl1pPr algn="r">
              <a:defRPr sz="1200">
                <a:latin typeface="Arial" pitchFamily="34" charset="0"/>
              </a:defRPr>
            </a:lvl1pPr>
          </a:lstStyle>
          <a:p>
            <a:pPr>
              <a:defRPr/>
            </a:pPr>
            <a:fld id="{D3E60E76-6D2E-460B-8D8D-2DC6990BF829}" type="datetimeFigureOut">
              <a:rPr lang="en-US"/>
              <a:pPr>
                <a:defRPr/>
              </a:pPr>
              <a:t>5/18/2011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4" rIns="93167" bIns="46584"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67" tIns="46584" rIns="93167" bIns="4658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67" tIns="46584" rIns="93167" bIns="46584" rtlCol="0" anchor="b"/>
          <a:lstStyle>
            <a:lvl1pPr algn="l">
              <a:defRPr sz="1200">
                <a:latin typeface="Arial" pitchFamily="34"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67" tIns="46584" rIns="93167" bIns="46584" rtlCol="0" anchor="b"/>
          <a:lstStyle>
            <a:lvl1pPr algn="r">
              <a:defRPr sz="1200">
                <a:latin typeface="Arial" pitchFamily="34" charset="0"/>
              </a:defRPr>
            </a:lvl1pPr>
          </a:lstStyle>
          <a:p>
            <a:pPr>
              <a:defRPr/>
            </a:pPr>
            <a:fld id="{DB37049D-708C-471D-8B86-80FC7281C26E}"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3DECE74-6AFD-4C7F-B6AA-39BB2BB4137A}" type="slidenum">
              <a:rPr lang="en-US" smtClean="0"/>
              <a:pPr/>
              <a:t>2</a:t>
            </a:fld>
            <a:endParaRPr lang="en-US" smtClean="0"/>
          </a:p>
        </p:txBody>
      </p:sp>
      <p:sp>
        <p:nvSpPr>
          <p:cNvPr id="75779" name="Rectangle 2"/>
          <p:cNvSpPr>
            <a:spLocks noGrp="1" noRot="1" noChangeAspect="1" noChangeArrowheads="1" noTextEdit="1"/>
          </p:cNvSpPr>
          <p:nvPr>
            <p:ph type="sldImg"/>
          </p:nvPr>
        </p:nvSpPr>
        <p:spPr bwMode="auto">
          <a:xfrm>
            <a:off x="1181100" y="698500"/>
            <a:ext cx="4649788" cy="3487738"/>
          </a:xfrm>
          <a:noFill/>
          <a:ln>
            <a:solidFill>
              <a:srgbClr val="000000"/>
            </a:solidFill>
            <a:miter lim="800000"/>
            <a:headEnd/>
            <a:tailEnd/>
          </a:ln>
        </p:spPr>
      </p:sp>
      <p:sp>
        <p:nvSpPr>
          <p:cNvPr id="75780" name="Rectangle 3"/>
          <p:cNvSpPr>
            <a:spLocks noGrp="1" noChangeArrowheads="1"/>
          </p:cNvSpPr>
          <p:nvPr>
            <p:ph type="body" idx="1"/>
          </p:nvPr>
        </p:nvSpPr>
        <p:spPr bwMode="auto">
          <a:xfrm>
            <a:off x="935038" y="4416425"/>
            <a:ext cx="5140325" cy="4181475"/>
          </a:xfrm>
          <a:noFill/>
        </p:spPr>
        <p:txBody>
          <a:bodyPr wrap="square" lIns="92287" tIns="46144" rIns="92287" bIns="46144"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8A05BFF-E24A-417E-A338-8CA1C1CFD851}" type="slidenum">
              <a:rPr lang="en-US" smtClean="0"/>
              <a:pPr/>
              <a:t>8</a:t>
            </a:fld>
            <a:endParaRPr lang="en-US" smtClean="0"/>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xfrm>
            <a:off x="1182688" y="696913"/>
            <a:ext cx="4648200" cy="3486150"/>
          </a:xfrm>
        </p:spPr>
      </p:sp>
      <p:sp>
        <p:nvSpPr>
          <p:cNvPr id="233475" name="Rectangle 3"/>
          <p:cNvSpPr>
            <a:spLocks noGrp="1" noChangeArrowheads="1"/>
          </p:cNvSpPr>
          <p:nvPr>
            <p:ph type="body" idx="1"/>
          </p:nvPr>
        </p:nvSpPr>
        <p:spPr bwMode="auto">
          <a:xfrm>
            <a:off x="701675" y="4416425"/>
            <a:ext cx="5607050" cy="4183063"/>
          </a:xfrm>
          <a:prstGeom prst="rect">
            <a:avLst/>
          </a:prstGeom>
          <a:solidFill>
            <a:srgbClr val="FFFFFF"/>
          </a:solidFill>
          <a:ln>
            <a:solidFill>
              <a:srgbClr val="000000"/>
            </a:solidFill>
            <a:miter lim="800000"/>
            <a:headEnd/>
            <a:tailEnd/>
          </a:ln>
        </p:spPr>
        <p:txBody>
          <a:bodyPr lIns="91901" tIns="45951" rIns="91901" bIns="45951"/>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xfrm>
            <a:off x="1182688" y="696913"/>
            <a:ext cx="4648200" cy="3486150"/>
          </a:xfrm>
        </p:spPr>
      </p:sp>
      <p:sp>
        <p:nvSpPr>
          <p:cNvPr id="231427" name="Rectangle 3"/>
          <p:cNvSpPr>
            <a:spLocks noGrp="1" noChangeArrowheads="1"/>
          </p:cNvSpPr>
          <p:nvPr>
            <p:ph type="body" idx="1"/>
          </p:nvPr>
        </p:nvSpPr>
        <p:spPr bwMode="auto">
          <a:xfrm>
            <a:off x="701675" y="4416425"/>
            <a:ext cx="5607050" cy="4183063"/>
          </a:xfrm>
          <a:prstGeom prst="rect">
            <a:avLst/>
          </a:prstGeom>
          <a:solidFill>
            <a:srgbClr val="FFFFFF"/>
          </a:solidFill>
          <a:ln>
            <a:solidFill>
              <a:srgbClr val="000000"/>
            </a:solidFill>
            <a:miter lim="800000"/>
            <a:headEnd/>
            <a:tailEnd/>
          </a:ln>
        </p:spPr>
        <p:txBody>
          <a:bodyPr lIns="91901" tIns="45951" rIns="91901" bIns="45951"/>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3DECE74-6AFD-4C7F-B6AA-39BB2BB4137A}" type="slidenum">
              <a:rPr lang="en-US" smtClean="0"/>
              <a:pPr/>
              <a:t>13</a:t>
            </a:fld>
            <a:endParaRPr lang="en-US" smtClean="0"/>
          </a:p>
        </p:txBody>
      </p:sp>
      <p:sp>
        <p:nvSpPr>
          <p:cNvPr id="75779" name="Rectangle 2"/>
          <p:cNvSpPr>
            <a:spLocks noGrp="1" noRot="1" noChangeAspect="1" noChangeArrowheads="1" noTextEdit="1"/>
          </p:cNvSpPr>
          <p:nvPr>
            <p:ph type="sldImg"/>
          </p:nvPr>
        </p:nvSpPr>
        <p:spPr bwMode="auto">
          <a:xfrm>
            <a:off x="1181100" y="698500"/>
            <a:ext cx="4649788" cy="3487738"/>
          </a:xfrm>
          <a:noFill/>
          <a:ln>
            <a:solidFill>
              <a:srgbClr val="000000"/>
            </a:solidFill>
            <a:miter lim="800000"/>
            <a:headEnd/>
            <a:tailEnd/>
          </a:ln>
        </p:spPr>
      </p:sp>
      <p:sp>
        <p:nvSpPr>
          <p:cNvPr id="75780" name="Rectangle 3"/>
          <p:cNvSpPr>
            <a:spLocks noGrp="1" noChangeArrowheads="1"/>
          </p:cNvSpPr>
          <p:nvPr>
            <p:ph type="body" idx="1"/>
          </p:nvPr>
        </p:nvSpPr>
        <p:spPr bwMode="auto">
          <a:xfrm>
            <a:off x="935038" y="4416425"/>
            <a:ext cx="5140325" cy="4181475"/>
          </a:xfrm>
          <a:noFill/>
        </p:spPr>
        <p:txBody>
          <a:bodyPr wrap="square" lIns="92287" tIns="46144" rIns="92287" bIns="46144" numCol="1" anchor="t" anchorCtr="0" compatLnSpc="1">
            <a:prstTxWarp prst="textNoShape">
              <a:avLst/>
            </a:prstTxWarp>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7B33B61-9E45-433D-A08E-1FF513C8FD27}" type="datetime1">
              <a:rPr lang="en-US"/>
              <a:pPr>
                <a:defRPr/>
              </a:pPr>
              <a:t>5/18/2011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8B04D8-FEE3-443D-B39D-F8D91B7CA89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B145A2D-AA84-43D6-8E26-28A81F8D8E7C}" type="datetime1">
              <a:rPr lang="en-US"/>
              <a:pPr>
                <a:defRPr/>
              </a:pPr>
              <a:t>5/18/2011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424E06-1B9C-4576-AEC9-A330EABE444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773D2A3-FDA4-48CE-A414-667514AA4CC9}" type="datetime1">
              <a:rPr lang="en-US"/>
              <a:pPr>
                <a:defRPr/>
              </a:pPr>
              <a:t>5/18/2011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A1DCC0-E021-408D-8781-4C1F6FB4BDB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ECFD62-95D5-4DC4-9CBE-D4936E68FED8}" type="datetime1">
              <a:rPr lang="en-US"/>
              <a:pPr>
                <a:defRPr/>
              </a:pPr>
              <a:t>5/18/2011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71D753-D17B-4FD6-9F20-981A080970E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26B2BF9-42A5-4F64-9AAA-80B3E1C3B7C9}" type="datetime1">
              <a:rPr lang="en-US"/>
              <a:pPr>
                <a:defRPr/>
              </a:pPr>
              <a:t>5/18/2011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93E2B8-6265-447F-A915-C097EE5FA65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7AAF416-E5EF-48B2-8C76-950D50C99B17}" type="datetime1">
              <a:rPr lang="en-US"/>
              <a:pPr>
                <a:defRPr/>
              </a:pPr>
              <a:t>5/18/2011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6C5CBA-84CE-41B1-91BC-1EACDAE2043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0B846AB-E145-4861-BD1B-1EB61E29E9CB}" type="datetime1">
              <a:rPr lang="en-US"/>
              <a:pPr>
                <a:defRPr/>
              </a:pPr>
              <a:t>5/18/2011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EB009D6-C62D-4980-92AE-E1CA4B04D87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6B3F18F-F420-44CC-BE72-C7A4E0051F8F}" type="datetime1">
              <a:rPr lang="en-US"/>
              <a:pPr>
                <a:defRPr/>
              </a:pPr>
              <a:t>5/18/2011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2992719-0569-4155-9E11-AE0906F623C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EFEB9DE-F5CC-427C-9BCB-474C1DFDFA5F}" type="datetime1">
              <a:rPr lang="en-US"/>
              <a:pPr>
                <a:defRPr/>
              </a:pPr>
              <a:t>5/18/2011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098DE75-EE72-47CF-A6D0-4A5B59243AD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7BFF18A-368E-4741-B539-916F10C457D0}" type="datetime1">
              <a:rPr lang="en-US"/>
              <a:pPr>
                <a:defRPr/>
              </a:pPr>
              <a:t>5/18/2011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5A72E5A-C812-4E39-9EE8-04C923C41E1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DDB227-42FB-4721-83F6-ED864DD9D8C1}" type="datetime1">
              <a:rPr lang="en-US"/>
              <a:pPr>
                <a:defRPr/>
              </a:pPr>
              <a:t>5/18/2011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E30899A-446B-4DE4-A55B-51CB199127E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5F54260-65CC-49E7-A99D-AD39E90ADE6D}" type="datetime1">
              <a:rPr lang="en-US"/>
              <a:pPr>
                <a:defRPr/>
              </a:pPr>
              <a:t>5/18/2011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6D2FAB4-44A0-4639-9E78-CF07E840184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3.wmf"/><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wmf"/><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dirty="0" smtClean="0"/>
          </a:p>
        </p:txBody>
      </p:sp>
      <p:pic>
        <p:nvPicPr>
          <p:cNvPr id="5124" name="Picture 3"/>
          <p:cNvPicPr>
            <a:picLocks noChangeAspect="1" noChangeArrowheads="1"/>
          </p:cNvPicPr>
          <p:nvPr/>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5" name="TextBox 4"/>
          <p:cNvSpPr txBox="1"/>
          <p:nvPr/>
        </p:nvSpPr>
        <p:spPr>
          <a:xfrm>
            <a:off x="3429000" y="2425005"/>
            <a:ext cx="5867400" cy="1384995"/>
          </a:xfrm>
          <a:prstGeom prst="rect">
            <a:avLst/>
          </a:prstGeom>
          <a:noFill/>
        </p:spPr>
        <p:txBody>
          <a:bodyPr>
            <a:spAutoFit/>
          </a:bodyPr>
          <a:lstStyle/>
          <a:p>
            <a:pPr algn="ctr">
              <a:defRPr/>
            </a:pPr>
            <a:r>
              <a:rPr lang="en-GB" sz="2800" b="1" dirty="0">
                <a:solidFill>
                  <a:schemeClr val="bg1"/>
                </a:solidFill>
                <a:latin typeface="+mj-lt"/>
              </a:rPr>
              <a:t>Diane E. Wickland</a:t>
            </a:r>
          </a:p>
          <a:p>
            <a:pPr algn="ctr">
              <a:defRPr/>
            </a:pPr>
            <a:r>
              <a:rPr lang="en-GB" sz="2800" b="1" dirty="0" smtClean="0">
                <a:solidFill>
                  <a:schemeClr val="bg1"/>
                </a:solidFill>
                <a:latin typeface="+mj-lt"/>
              </a:rPr>
              <a:t>NPP </a:t>
            </a:r>
            <a:r>
              <a:rPr lang="en-GB" sz="2800" b="1" dirty="0">
                <a:solidFill>
                  <a:schemeClr val="bg1"/>
                </a:solidFill>
                <a:latin typeface="+mj-lt"/>
              </a:rPr>
              <a:t>Program Scientist</a:t>
            </a:r>
          </a:p>
          <a:p>
            <a:pPr algn="ctr">
              <a:defRPr/>
            </a:pPr>
            <a:r>
              <a:rPr lang="en-GB" sz="2800" b="1" dirty="0">
                <a:solidFill>
                  <a:schemeClr val="bg1"/>
                </a:solidFill>
                <a:latin typeface="+mj-lt"/>
              </a:rPr>
              <a:t>     </a:t>
            </a:r>
            <a:endParaRPr lang="en-US" dirty="0">
              <a:solidFill>
                <a:schemeClr val="bg1"/>
              </a:solidFill>
            </a:endParaRPr>
          </a:p>
        </p:txBody>
      </p:sp>
      <p:sp>
        <p:nvSpPr>
          <p:cNvPr id="6" name="Rectangle 5"/>
          <p:cNvSpPr/>
          <p:nvPr/>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TextBox 6"/>
          <p:cNvSpPr txBox="1"/>
          <p:nvPr/>
        </p:nvSpPr>
        <p:spPr>
          <a:xfrm>
            <a:off x="1066800" y="304800"/>
            <a:ext cx="7086600" cy="2057400"/>
          </a:xfrm>
          <a:prstGeom prst="rect">
            <a:avLst/>
          </a:prstGeom>
          <a:noFill/>
        </p:spPr>
        <p:txBody>
          <a:bodyPr wrap="square">
            <a:spAutoFit/>
          </a:bodyPr>
          <a:lstStyle/>
          <a:p>
            <a:pPr algn="ctr">
              <a:defRPr/>
            </a:pPr>
            <a:r>
              <a:rPr lang="en-US" sz="4400" b="1" dirty="0" smtClean="0">
                <a:solidFill>
                  <a:srgbClr val="FFCC00"/>
                </a:solidFill>
                <a:latin typeface="+mj-lt"/>
              </a:rPr>
              <a:t>NPP Science:  </a:t>
            </a:r>
            <a:r>
              <a:rPr lang="en-US" sz="4400" b="1" i="1" dirty="0" smtClean="0">
                <a:solidFill>
                  <a:srgbClr val="FFCC00"/>
                </a:solidFill>
                <a:latin typeface="+mj-lt"/>
              </a:rPr>
              <a:t>HQ Perspective on VIIRS</a:t>
            </a:r>
            <a:r>
              <a:rPr lang="en-US" sz="4400" b="1" dirty="0">
                <a:solidFill>
                  <a:srgbClr val="003399"/>
                </a:solidFill>
                <a:latin typeface="Arial" charset="0"/>
              </a:rPr>
              <a:t/>
            </a:r>
            <a:br>
              <a:rPr lang="en-US" sz="4400" b="1" dirty="0">
                <a:solidFill>
                  <a:srgbClr val="003399"/>
                </a:solidFill>
                <a:latin typeface="Arial" charset="0"/>
              </a:rPr>
            </a:br>
            <a:endParaRPr lang="en-US" sz="3600" dirty="0">
              <a:latin typeface="+mj-lt"/>
            </a:endParaRPr>
          </a:p>
        </p:txBody>
      </p:sp>
      <p:sp>
        <p:nvSpPr>
          <p:cNvPr id="8" name="TextBox 7"/>
          <p:cNvSpPr txBox="1"/>
          <p:nvPr/>
        </p:nvSpPr>
        <p:spPr>
          <a:xfrm>
            <a:off x="6553200" y="4191000"/>
            <a:ext cx="2667000" cy="523220"/>
          </a:xfrm>
          <a:prstGeom prst="rect">
            <a:avLst/>
          </a:prstGeom>
          <a:noFill/>
        </p:spPr>
        <p:txBody>
          <a:bodyPr>
            <a:spAutoFit/>
          </a:bodyPr>
          <a:lstStyle/>
          <a:p>
            <a:pPr algn="ctr">
              <a:defRPr/>
            </a:pPr>
            <a:r>
              <a:rPr lang="en-US" sz="2800" b="1" dirty="0" smtClean="0">
                <a:solidFill>
                  <a:schemeClr val="bg1"/>
                </a:solidFill>
                <a:latin typeface="+mj-lt"/>
              </a:rPr>
              <a:t>May 18, 2011</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p:cNvPicPr>
            <a:picLocks noChangeAspect="1" noChangeArrowheads="1"/>
          </p:cNvPicPr>
          <p:nvPr/>
        </p:nvPicPr>
        <p:blipFill>
          <a:blip r:embed="rId2" cstate="print"/>
          <a:srcRect l="17" t="24438" b="59315"/>
          <a:stretch>
            <a:fillRect/>
          </a:stretch>
        </p:blipFill>
        <p:spPr bwMode="auto">
          <a:xfrm>
            <a:off x="0" y="0"/>
            <a:ext cx="9144000" cy="990600"/>
          </a:xfrm>
          <a:prstGeom prst="rect">
            <a:avLst/>
          </a:prstGeom>
          <a:noFill/>
          <a:ln w="9525">
            <a:noFill/>
            <a:miter lim="800000"/>
            <a:headEnd/>
            <a:tailEnd/>
          </a:ln>
        </p:spPr>
      </p:pic>
      <p:sp>
        <p:nvSpPr>
          <p:cNvPr id="2" name="Slide Number Placeholder 3"/>
          <p:cNvSpPr>
            <a:spLocks noGrp="1"/>
          </p:cNvSpPr>
          <p:nvPr>
            <p:ph type="sldNum" sz="quarter" idx="12"/>
          </p:nvPr>
        </p:nvSpPr>
        <p:spPr>
          <a:xfrm>
            <a:off x="457200" y="6356350"/>
            <a:ext cx="2133600" cy="365125"/>
          </a:xfrm>
        </p:spPr>
        <p:txBody>
          <a:bodyPr/>
          <a:lstStyle/>
          <a:p>
            <a:pPr algn="l">
              <a:defRPr/>
            </a:pPr>
            <a:fld id="{1DE07FC7-F500-4562-A293-241697903162}" type="slidenum">
              <a:rPr lang="en-US"/>
              <a:pPr algn="l">
                <a:defRPr/>
              </a:pPr>
              <a:t>10</a:t>
            </a:fld>
            <a:endParaRPr lang="en-US" dirty="0"/>
          </a:p>
        </p:txBody>
      </p:sp>
      <p:sp>
        <p:nvSpPr>
          <p:cNvPr id="25604" name="Rectangle 5"/>
          <p:cNvSpPr>
            <a:spLocks noChangeArrowheads="1"/>
          </p:cNvSpPr>
          <p:nvPr/>
        </p:nvSpPr>
        <p:spPr bwMode="auto">
          <a:xfrm>
            <a:off x="0" y="5741988"/>
            <a:ext cx="1452563" cy="1116012"/>
          </a:xfrm>
          <a:prstGeom prst="rect">
            <a:avLst/>
          </a:prstGeom>
          <a:solidFill>
            <a:schemeClr val="bg1"/>
          </a:solidFill>
          <a:ln w="9525">
            <a:noFill/>
            <a:miter lim="800000"/>
            <a:headEnd/>
            <a:tailEnd/>
          </a:ln>
        </p:spPr>
        <p:txBody>
          <a:bodyPr wrap="none" anchor="ctr"/>
          <a:lstStyle/>
          <a:p>
            <a:endParaRPr lang="en-US"/>
          </a:p>
        </p:txBody>
      </p:sp>
      <p:sp>
        <p:nvSpPr>
          <p:cNvPr id="25605" name="Rectangle 2"/>
          <p:cNvSpPr>
            <a:spLocks noGrp="1" noChangeArrowheads="1"/>
          </p:cNvSpPr>
          <p:nvPr>
            <p:ph type="title"/>
          </p:nvPr>
        </p:nvSpPr>
        <p:spPr>
          <a:xfrm>
            <a:off x="1905000" y="-152400"/>
            <a:ext cx="6858000" cy="1295400"/>
          </a:xfrm>
        </p:spPr>
        <p:txBody>
          <a:bodyPr/>
          <a:lstStyle/>
          <a:p>
            <a:pPr eaLnBrk="1" hangingPunct="1"/>
            <a:r>
              <a:rPr lang="en-US" sz="3200" b="1" dirty="0" smtClean="0">
                <a:solidFill>
                  <a:srgbClr val="FFCC00"/>
                </a:solidFill>
              </a:rPr>
              <a:t>NPP Science Team Proposals Solicited (A.22  of ROSES-2010)</a:t>
            </a:r>
            <a:endParaRPr lang="en-US" sz="3200" b="1" dirty="0" smtClean="0">
              <a:solidFill>
                <a:srgbClr val="FFC000"/>
              </a:solidFill>
            </a:endParaRPr>
          </a:p>
        </p:txBody>
      </p:sp>
      <p:sp>
        <p:nvSpPr>
          <p:cNvPr id="3" name="Rectangle 3"/>
          <p:cNvSpPr>
            <a:spLocks noGrp="1" noChangeArrowheads="1"/>
          </p:cNvSpPr>
          <p:nvPr>
            <p:ph type="body" idx="1"/>
          </p:nvPr>
        </p:nvSpPr>
        <p:spPr>
          <a:xfrm>
            <a:off x="228600" y="1295400"/>
            <a:ext cx="8610600" cy="5105400"/>
          </a:xfrm>
        </p:spPr>
        <p:txBody>
          <a:bodyPr/>
          <a:lstStyle/>
          <a:p>
            <a:pPr marL="0" indent="0">
              <a:buFont typeface="Arial" charset="0"/>
              <a:buNone/>
              <a:defRPr/>
            </a:pPr>
            <a:r>
              <a:rPr lang="en-US" sz="2400" b="1" dirty="0" smtClean="0"/>
              <a:t>This solicitation requested proposals from members of the scientific community to participate in the NPP Science Team. NASA requested investigations for: </a:t>
            </a:r>
          </a:p>
          <a:p>
            <a:pPr marL="0" indent="0">
              <a:buFont typeface="Arial" charset="0"/>
              <a:buNone/>
              <a:defRPr/>
            </a:pPr>
            <a:endParaRPr lang="en-US" sz="800" b="1" dirty="0" smtClean="0"/>
          </a:p>
          <a:p>
            <a:pPr marL="0" indent="0">
              <a:buClr>
                <a:srgbClr val="0066CC"/>
              </a:buClr>
              <a:buSzPct val="90000"/>
              <a:buFont typeface="Wingdings" pitchFamily="2" charset="2"/>
              <a:buChar char="v"/>
              <a:defRPr/>
            </a:pPr>
            <a:r>
              <a:rPr lang="en-US" sz="2000" dirty="0" smtClean="0"/>
              <a:t> New and successor investigations to continue </a:t>
            </a:r>
            <a:r>
              <a:rPr lang="en-US" sz="2000" b="1" dirty="0" smtClean="0"/>
              <a:t>the evaluation of </a:t>
            </a:r>
            <a:r>
              <a:rPr lang="en-US" sz="2000" b="1" dirty="0" smtClean="0"/>
              <a:t>NPP/JPSS </a:t>
            </a:r>
            <a:r>
              <a:rPr lang="en-US" sz="2000" b="1" dirty="0" smtClean="0"/>
              <a:t>Environmental Data Records (EDRs)</a:t>
            </a:r>
            <a:r>
              <a:rPr lang="en-US" sz="2000" dirty="0" smtClean="0"/>
              <a:t>, to </a:t>
            </a:r>
            <a:r>
              <a:rPr lang="en-US" sz="2000" b="1" dirty="0" smtClean="0"/>
              <a:t>demonstrate the suitability </a:t>
            </a:r>
            <a:r>
              <a:rPr lang="en-US" sz="2000" dirty="0" smtClean="0"/>
              <a:t>of these data sets for use as ESDRs and/or CDRs, and to </a:t>
            </a:r>
            <a:r>
              <a:rPr lang="en-US" sz="2000" b="1" dirty="0" smtClean="0"/>
              <a:t>develop and evaluate improvements to EDR algorithms that could make them more suitable as ESDRs or CDRs</a:t>
            </a:r>
            <a:r>
              <a:rPr lang="en-US" sz="2000" dirty="0" smtClean="0"/>
              <a:t>; </a:t>
            </a:r>
          </a:p>
          <a:p>
            <a:pPr marL="0" indent="0">
              <a:buClr>
                <a:srgbClr val="0066CC"/>
              </a:buClr>
              <a:buSzPct val="90000"/>
              <a:buFont typeface="Wingdings" pitchFamily="2" charset="2"/>
              <a:buChar char="v"/>
              <a:defRPr/>
            </a:pPr>
            <a:r>
              <a:rPr lang="en-US" sz="2000" dirty="0" smtClean="0"/>
              <a:t> New investigations to develop scientific approaches for </a:t>
            </a:r>
            <a:r>
              <a:rPr lang="en-US" sz="2000" b="1" dirty="0" smtClean="0"/>
              <a:t>continuing key ESDRs begun by EOS that cannot be continued by </a:t>
            </a:r>
            <a:r>
              <a:rPr lang="en-US" sz="2000" b="1" dirty="0" smtClean="0"/>
              <a:t>NPP/JPSS</a:t>
            </a:r>
            <a:r>
              <a:rPr lang="en-US" sz="2000" dirty="0" smtClean="0"/>
              <a:t> </a:t>
            </a:r>
            <a:r>
              <a:rPr lang="en-US" sz="2000" dirty="0" smtClean="0"/>
              <a:t>due either to their omission from the initial plans for </a:t>
            </a:r>
            <a:r>
              <a:rPr lang="en-US" sz="2000" dirty="0" smtClean="0"/>
              <a:t>NPP/JPSS </a:t>
            </a:r>
            <a:r>
              <a:rPr lang="en-US" sz="2000" dirty="0" smtClean="0"/>
              <a:t>or to known performance limitations of the instruments currently in development; and </a:t>
            </a:r>
          </a:p>
          <a:p>
            <a:pPr marL="0" indent="0">
              <a:buClr>
                <a:srgbClr val="0066CC"/>
              </a:buClr>
              <a:buSzPct val="90000"/>
              <a:buFont typeface="Wingdings" pitchFamily="2" charset="2"/>
              <a:buChar char="v"/>
              <a:defRPr/>
            </a:pPr>
            <a:r>
              <a:rPr lang="en-US" sz="2000" dirty="0" smtClean="0"/>
              <a:t> New investigations to develop and demonstrate innovative and practical </a:t>
            </a:r>
            <a:r>
              <a:rPr lang="en-US" sz="2000" b="1" dirty="0" smtClean="0"/>
              <a:t>applications</a:t>
            </a:r>
            <a:r>
              <a:rPr lang="en-US" sz="2000" dirty="0" smtClean="0"/>
              <a:t> of NPP data. </a:t>
            </a:r>
          </a:p>
        </p:txBody>
      </p:sp>
      <p:pic>
        <p:nvPicPr>
          <p:cNvPr id="7" name="Picture 68"/>
          <p:cNvPicPr>
            <a:picLocks noChangeArrowheads="1"/>
          </p:cNvPicPr>
          <p:nvPr/>
        </p:nvPicPr>
        <p:blipFill>
          <a:blip r:embed="rId3" cstate="print"/>
          <a:srcRect/>
          <a:stretch>
            <a:fillRect/>
          </a:stretch>
        </p:blipFill>
        <p:spPr bwMode="auto">
          <a:xfrm>
            <a:off x="8001000" y="5867400"/>
            <a:ext cx="1143000" cy="9906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3" cstate="print"/>
          <a:srcRect l="17" t="24438" b="59315"/>
          <a:stretch>
            <a:fillRect/>
          </a:stretch>
        </p:blipFill>
        <p:spPr bwMode="auto">
          <a:xfrm>
            <a:off x="0" y="0"/>
            <a:ext cx="9144000" cy="990600"/>
          </a:xfrm>
          <a:prstGeom prst="rect">
            <a:avLst/>
          </a:prstGeom>
          <a:noFill/>
          <a:ln w="9525">
            <a:noFill/>
            <a:miter lim="800000"/>
            <a:headEnd/>
            <a:tailEnd/>
          </a:ln>
        </p:spPr>
      </p:pic>
      <p:sp>
        <p:nvSpPr>
          <p:cNvPr id="232450" name="Rectangle 2"/>
          <p:cNvSpPr>
            <a:spLocks noChangeArrowheads="1"/>
          </p:cNvSpPr>
          <p:nvPr/>
        </p:nvSpPr>
        <p:spPr bwMode="auto">
          <a:xfrm>
            <a:off x="1295400" y="47625"/>
            <a:ext cx="8077200" cy="1505540"/>
          </a:xfrm>
          <a:prstGeom prst="rect">
            <a:avLst/>
          </a:prstGeom>
          <a:noFill/>
          <a:ln w="12700">
            <a:noFill/>
            <a:miter lim="800000"/>
            <a:headEnd/>
            <a:tailEnd/>
          </a:ln>
          <a:effectLst/>
        </p:spPr>
        <p:txBody>
          <a:bodyPr wrap="square" lIns="90487" tIns="44450" rIns="90487" bIns="44450">
            <a:spAutoFit/>
          </a:bodyPr>
          <a:lstStyle/>
          <a:p>
            <a:pPr algn="ctr"/>
            <a:r>
              <a:rPr lang="en-US" sz="3200" b="1" dirty="0" smtClean="0">
                <a:solidFill>
                  <a:srgbClr val="FFCC00"/>
                </a:solidFill>
                <a:latin typeface="Arial" charset="0"/>
              </a:rPr>
              <a:t>NPP Science Team - Key </a:t>
            </a:r>
            <a:r>
              <a:rPr lang="en-US" sz="3200" b="1" dirty="0">
                <a:solidFill>
                  <a:srgbClr val="FFCC00"/>
                </a:solidFill>
                <a:latin typeface="Arial" charset="0"/>
              </a:rPr>
              <a:t>Statistics</a:t>
            </a:r>
          </a:p>
          <a:p>
            <a:pPr algn="ctr"/>
            <a:endParaRPr lang="en-US" sz="3200" b="1" dirty="0">
              <a:solidFill>
                <a:schemeClr val="bg1"/>
              </a:solidFill>
              <a:latin typeface="Arial" charset="0"/>
            </a:endParaRPr>
          </a:p>
          <a:p>
            <a:pPr algn="ctr"/>
            <a:endParaRPr lang="en-US" sz="2800" b="1" dirty="0">
              <a:solidFill>
                <a:schemeClr val="bg1"/>
              </a:solidFill>
              <a:latin typeface="Arial" charset="0"/>
            </a:endParaRPr>
          </a:p>
        </p:txBody>
      </p:sp>
      <p:sp>
        <p:nvSpPr>
          <p:cNvPr id="232453" name="Rectangle 5"/>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dirty="0"/>
              <a:t> </a:t>
            </a:r>
            <a:endParaRPr lang="en-US" sz="2800" dirty="0"/>
          </a:p>
        </p:txBody>
      </p:sp>
      <p:sp>
        <p:nvSpPr>
          <p:cNvPr id="232454" name="Text Box 6"/>
          <p:cNvSpPr txBox="1">
            <a:spLocks noChangeArrowheads="1"/>
          </p:cNvSpPr>
          <p:nvPr/>
        </p:nvSpPr>
        <p:spPr bwMode="auto">
          <a:xfrm>
            <a:off x="152400" y="914400"/>
            <a:ext cx="8763000" cy="457200"/>
          </a:xfrm>
          <a:prstGeom prst="rect">
            <a:avLst/>
          </a:prstGeom>
          <a:noFill/>
          <a:ln w="12700">
            <a:noFill/>
            <a:miter lim="800000"/>
            <a:headEnd/>
            <a:tailEnd/>
          </a:ln>
          <a:effectLst/>
        </p:spPr>
        <p:txBody>
          <a:bodyPr>
            <a:spAutoFit/>
          </a:bodyPr>
          <a:lstStyle/>
          <a:p>
            <a:pPr>
              <a:spcBef>
                <a:spcPct val="20000"/>
              </a:spcBef>
            </a:pPr>
            <a:endParaRPr lang="en-US" b="1">
              <a:latin typeface="Arial" charset="0"/>
            </a:endParaRPr>
          </a:p>
        </p:txBody>
      </p:sp>
      <p:sp>
        <p:nvSpPr>
          <p:cNvPr id="232456" name="Rectangle 8"/>
          <p:cNvSpPr>
            <a:spLocks noChangeArrowheads="1"/>
          </p:cNvSpPr>
          <p:nvPr/>
        </p:nvSpPr>
        <p:spPr bwMode="auto">
          <a:xfrm>
            <a:off x="152400" y="1146175"/>
            <a:ext cx="8763000" cy="2000548"/>
          </a:xfrm>
          <a:prstGeom prst="rect">
            <a:avLst/>
          </a:prstGeom>
          <a:noFill/>
          <a:ln w="12700">
            <a:noFill/>
            <a:miter lim="800000"/>
            <a:headEnd/>
            <a:tailEnd/>
          </a:ln>
          <a:effectLst/>
        </p:spPr>
        <p:txBody>
          <a:bodyPr>
            <a:spAutoFit/>
          </a:bodyPr>
          <a:lstStyle/>
          <a:p>
            <a:r>
              <a:rPr lang="en-US" sz="2000" b="1" dirty="0" smtClean="0">
                <a:latin typeface="Arial" charset="0"/>
              </a:rPr>
              <a:t>Number of Proposals:</a:t>
            </a:r>
            <a:r>
              <a:rPr lang="en-US" sz="2000" b="1" dirty="0">
                <a:latin typeface="Arial" charset="0"/>
              </a:rPr>
              <a:t>	</a:t>
            </a:r>
            <a:r>
              <a:rPr lang="en-US" sz="2000" b="1" dirty="0" smtClean="0">
                <a:latin typeface="Arial" charset="0"/>
              </a:rPr>
              <a:t>Submitted</a:t>
            </a:r>
            <a:r>
              <a:rPr lang="en-US" sz="2000" b="1" dirty="0">
                <a:latin typeface="Arial" charset="0"/>
              </a:rPr>
              <a:t>	</a:t>
            </a:r>
            <a:r>
              <a:rPr lang="en-US" sz="2000" b="1" dirty="0" smtClean="0">
                <a:latin typeface="Arial" charset="0"/>
              </a:rPr>
              <a:t>Recommended     </a:t>
            </a:r>
            <a:r>
              <a:rPr lang="en-US" sz="2000" b="1" dirty="0">
                <a:latin typeface="Arial" charset="0"/>
              </a:rPr>
              <a:t>Percentage</a:t>
            </a:r>
          </a:p>
          <a:p>
            <a:endParaRPr lang="en-US" b="1" dirty="0">
              <a:latin typeface="Arial" charset="0"/>
            </a:endParaRPr>
          </a:p>
          <a:p>
            <a:r>
              <a:rPr lang="en-US" sz="2000" b="1" dirty="0" smtClean="0">
                <a:latin typeface="Arial" charset="0"/>
              </a:rPr>
              <a:t>	</a:t>
            </a:r>
            <a:r>
              <a:rPr lang="en-US" sz="2000" b="1" dirty="0">
                <a:latin typeface="Arial" charset="0"/>
              </a:rPr>
              <a:t>	  </a:t>
            </a:r>
            <a:r>
              <a:rPr lang="en-US" sz="2000" b="1" dirty="0" smtClean="0">
                <a:latin typeface="Arial" charset="0"/>
              </a:rPr>
              <a:t>	       72</a:t>
            </a:r>
            <a:r>
              <a:rPr lang="en-US" sz="2000" b="1" dirty="0">
                <a:latin typeface="Arial" charset="0"/>
              </a:rPr>
              <a:t>		</a:t>
            </a:r>
            <a:r>
              <a:rPr lang="en-US" sz="2000" b="1" dirty="0" smtClean="0">
                <a:latin typeface="Arial" charset="0"/>
              </a:rPr>
              <a:t>          34</a:t>
            </a:r>
            <a:r>
              <a:rPr lang="en-US" sz="2000" b="1" dirty="0">
                <a:latin typeface="Arial" charset="0"/>
              </a:rPr>
              <a:t>		</a:t>
            </a:r>
            <a:r>
              <a:rPr lang="en-US" sz="2000" b="1" dirty="0" smtClean="0"/>
              <a:t>47</a:t>
            </a:r>
            <a:r>
              <a:rPr lang="en-US" sz="2000" b="1" dirty="0" smtClean="0">
                <a:latin typeface="Arial" charset="0"/>
              </a:rPr>
              <a:t>%</a:t>
            </a:r>
          </a:p>
          <a:p>
            <a:endParaRPr lang="en-US" b="1" dirty="0" smtClean="0"/>
          </a:p>
          <a:p>
            <a:r>
              <a:rPr lang="en-US" dirty="0">
                <a:latin typeface="Arial" charset="0"/>
              </a:rPr>
              <a:t>		</a:t>
            </a:r>
          </a:p>
          <a:p>
            <a:pPr>
              <a:spcBef>
                <a:spcPct val="50000"/>
              </a:spcBef>
              <a:buSzPct val="100000"/>
              <a:buFontTx/>
              <a:buChar char="•"/>
            </a:pPr>
            <a:endParaRPr lang="en-US" sz="2000" dirty="0">
              <a:latin typeface="Arial" charset="0"/>
            </a:endParaRPr>
          </a:p>
        </p:txBody>
      </p:sp>
      <p:sp>
        <p:nvSpPr>
          <p:cNvPr id="11" name="Text Box 8"/>
          <p:cNvSpPr txBox="1">
            <a:spLocks noChangeArrowheads="1"/>
          </p:cNvSpPr>
          <p:nvPr/>
        </p:nvSpPr>
        <p:spPr bwMode="auto">
          <a:xfrm>
            <a:off x="1143000" y="2723614"/>
            <a:ext cx="8229600" cy="3600986"/>
          </a:xfrm>
          <a:prstGeom prst="rect">
            <a:avLst/>
          </a:prstGeom>
          <a:noFill/>
          <a:ln w="12700">
            <a:noFill/>
            <a:miter lim="800000"/>
            <a:headEnd/>
            <a:tailEnd/>
          </a:ln>
          <a:effectLst/>
        </p:spPr>
        <p:txBody>
          <a:bodyPr>
            <a:spAutoFit/>
          </a:bodyPr>
          <a:lstStyle/>
          <a:p>
            <a:r>
              <a:rPr lang="en-US" sz="2400" b="1" dirty="0" smtClean="0">
                <a:latin typeface="Arial" charset="0"/>
              </a:rPr>
              <a:t>Balance Across Types Recommended:</a:t>
            </a:r>
          </a:p>
          <a:p>
            <a:pPr>
              <a:buClr>
                <a:schemeClr val="tx1"/>
              </a:buClr>
              <a:defRPr/>
            </a:pPr>
            <a:endParaRPr lang="en-US" sz="2400" b="1" dirty="0" smtClean="0"/>
          </a:p>
          <a:p>
            <a:pPr>
              <a:buClr>
                <a:schemeClr val="tx1"/>
              </a:buClr>
              <a:buFont typeface="+mj-lt"/>
              <a:buAutoNum type="arabicPeriod"/>
              <a:defRPr/>
            </a:pPr>
            <a:r>
              <a:rPr lang="en-US" sz="2400" b="1" dirty="0" smtClean="0"/>
              <a:t> EDR Evaluation:</a:t>
            </a:r>
          </a:p>
          <a:p>
            <a:pPr lvl="1">
              <a:buClr>
                <a:schemeClr val="tx1"/>
              </a:buClr>
              <a:defRPr/>
            </a:pPr>
            <a:r>
              <a:rPr lang="en-US" sz="2400" b="1" dirty="0" smtClean="0"/>
              <a:t>a. EDR Evaluation and Improvement:  </a:t>
            </a:r>
            <a:r>
              <a:rPr lang="en-US" sz="2400" b="1" dirty="0" smtClean="0">
                <a:solidFill>
                  <a:srgbClr val="FF0000"/>
                </a:solidFill>
              </a:rPr>
              <a:t>17</a:t>
            </a:r>
          </a:p>
          <a:p>
            <a:pPr lvl="1">
              <a:buClr>
                <a:schemeClr val="tx1"/>
              </a:buClr>
              <a:defRPr/>
            </a:pPr>
            <a:r>
              <a:rPr lang="en-US" sz="2400" b="1" dirty="0" smtClean="0"/>
              <a:t>b. Cal/Val:  </a:t>
            </a:r>
            <a:r>
              <a:rPr lang="en-US" sz="2400" b="1" dirty="0" smtClean="0">
                <a:solidFill>
                  <a:srgbClr val="FF0000"/>
                </a:solidFill>
              </a:rPr>
              <a:t>5 ½</a:t>
            </a:r>
            <a:r>
              <a:rPr lang="en-US" sz="2400" b="1" dirty="0" smtClean="0"/>
              <a:t> </a:t>
            </a:r>
          </a:p>
          <a:p>
            <a:pPr lvl="1">
              <a:buClr>
                <a:schemeClr val="tx1"/>
              </a:buClr>
              <a:defRPr/>
            </a:pPr>
            <a:r>
              <a:rPr lang="en-US" sz="2400" b="1" dirty="0" smtClean="0"/>
              <a:t>c. New product using NPP data:  </a:t>
            </a:r>
            <a:r>
              <a:rPr lang="en-US" sz="2400" b="1" dirty="0" smtClean="0">
                <a:solidFill>
                  <a:srgbClr val="FF0000"/>
                </a:solidFill>
              </a:rPr>
              <a:t>8 ½</a:t>
            </a:r>
            <a:r>
              <a:rPr lang="en-US" sz="2400" b="1" dirty="0" smtClean="0"/>
              <a:t> </a:t>
            </a:r>
          </a:p>
          <a:p>
            <a:pPr>
              <a:buClr>
                <a:schemeClr val="tx1"/>
              </a:buClr>
              <a:buFont typeface="+mj-lt"/>
              <a:buAutoNum type="arabicPeriod"/>
              <a:defRPr/>
            </a:pPr>
            <a:r>
              <a:rPr lang="en-US" sz="2400" b="1" dirty="0" smtClean="0"/>
              <a:t> Continuity product using non-NPP data: </a:t>
            </a:r>
            <a:r>
              <a:rPr lang="en-US" sz="2400" b="1" dirty="0" smtClean="0">
                <a:solidFill>
                  <a:srgbClr val="FF0000"/>
                </a:solidFill>
              </a:rPr>
              <a:t>0</a:t>
            </a:r>
          </a:p>
          <a:p>
            <a:pPr>
              <a:buClr>
                <a:schemeClr val="tx1"/>
              </a:buClr>
              <a:buFont typeface="+mj-lt"/>
              <a:buAutoNum type="arabicPeriod"/>
              <a:defRPr/>
            </a:pPr>
            <a:r>
              <a:rPr lang="en-US" sz="2400" b="1" dirty="0" smtClean="0"/>
              <a:t> Innovative and Practical Applications:  </a:t>
            </a:r>
            <a:r>
              <a:rPr lang="en-US" sz="2400" b="1" dirty="0" smtClean="0">
                <a:solidFill>
                  <a:srgbClr val="FF0000"/>
                </a:solidFill>
              </a:rPr>
              <a:t>3</a:t>
            </a:r>
            <a:endParaRPr lang="en-US" sz="2400" b="1" dirty="0" smtClean="0"/>
          </a:p>
          <a:p>
            <a:pPr>
              <a:spcBef>
                <a:spcPct val="50000"/>
              </a:spcBef>
              <a:tabLst>
                <a:tab pos="336550" algn="l"/>
              </a:tabLst>
            </a:pPr>
            <a:endParaRPr lang="en-US" sz="2400" dirty="0">
              <a:latin typeface="Arial" charset="0"/>
            </a:endParaRPr>
          </a:p>
        </p:txBody>
      </p:sp>
      <p:sp>
        <p:nvSpPr>
          <p:cNvPr id="12" name="Rectangle 11"/>
          <p:cNvSpPr/>
          <p:nvPr/>
        </p:nvSpPr>
        <p:spPr>
          <a:xfrm>
            <a:off x="1066800" y="2590800"/>
            <a:ext cx="6705600" cy="3429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68"/>
          <p:cNvPicPr>
            <a:picLocks noChangeArrowheads="1"/>
          </p:cNvPicPr>
          <p:nvPr/>
        </p:nvPicPr>
        <p:blipFill>
          <a:blip r:embed="rId4" cstate="print"/>
          <a:srcRect/>
          <a:stretch>
            <a:fillRect/>
          </a:stretch>
        </p:blipFill>
        <p:spPr bwMode="auto">
          <a:xfrm>
            <a:off x="8001000" y="5867400"/>
            <a:ext cx="1143000" cy="9906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cstate="print"/>
          <a:srcRect l="17" t="24438" b="59315"/>
          <a:stretch>
            <a:fillRect/>
          </a:stretch>
        </p:blipFill>
        <p:spPr bwMode="auto">
          <a:xfrm>
            <a:off x="0" y="0"/>
            <a:ext cx="9144000" cy="990600"/>
          </a:xfrm>
          <a:prstGeom prst="rect">
            <a:avLst/>
          </a:prstGeom>
          <a:noFill/>
          <a:ln w="9525">
            <a:noFill/>
            <a:miter lim="800000"/>
            <a:headEnd/>
            <a:tailEnd/>
          </a:ln>
        </p:spPr>
      </p:pic>
      <p:sp>
        <p:nvSpPr>
          <p:cNvPr id="230402" name="Rectangle 2"/>
          <p:cNvSpPr>
            <a:spLocks noChangeArrowheads="1"/>
          </p:cNvSpPr>
          <p:nvPr/>
        </p:nvSpPr>
        <p:spPr bwMode="auto">
          <a:xfrm>
            <a:off x="1066800" y="0"/>
            <a:ext cx="8458200" cy="1382430"/>
          </a:xfrm>
          <a:prstGeom prst="rect">
            <a:avLst/>
          </a:prstGeom>
          <a:noFill/>
          <a:ln w="12700">
            <a:noFill/>
            <a:miter lim="800000"/>
            <a:headEnd/>
            <a:tailEnd/>
          </a:ln>
          <a:effectLst/>
        </p:spPr>
        <p:txBody>
          <a:bodyPr lIns="90487" tIns="44450" rIns="90487" bIns="44450">
            <a:spAutoFit/>
          </a:bodyPr>
          <a:lstStyle/>
          <a:p>
            <a:pPr algn="ctr"/>
            <a:r>
              <a:rPr lang="en-US" sz="2800" b="1" dirty="0" smtClean="0">
                <a:solidFill>
                  <a:srgbClr val="FFCC00"/>
                </a:solidFill>
                <a:latin typeface="Arial" charset="0"/>
              </a:rPr>
              <a:t>A.22:  Recommended Balance </a:t>
            </a:r>
            <a:r>
              <a:rPr lang="en-US" sz="2800" b="1" dirty="0">
                <a:solidFill>
                  <a:srgbClr val="FFCC00"/>
                </a:solidFill>
                <a:latin typeface="Arial" charset="0"/>
              </a:rPr>
              <a:t>Across </a:t>
            </a:r>
            <a:r>
              <a:rPr lang="en-US" sz="2800" b="1" dirty="0" smtClean="0">
                <a:solidFill>
                  <a:srgbClr val="FFCC00"/>
                </a:solidFill>
                <a:latin typeface="Arial" charset="0"/>
              </a:rPr>
              <a:t>Disciplines and Instruments</a:t>
            </a:r>
            <a:endParaRPr lang="en-US" sz="2800" b="1" dirty="0">
              <a:solidFill>
                <a:srgbClr val="FFCC00"/>
              </a:solidFill>
              <a:latin typeface="Arial" charset="0"/>
            </a:endParaRPr>
          </a:p>
          <a:p>
            <a:pPr algn="ctr"/>
            <a:endParaRPr lang="en-US" sz="2800" b="1" dirty="0">
              <a:solidFill>
                <a:schemeClr val="bg1"/>
              </a:solidFill>
              <a:latin typeface="Arial" charset="0"/>
            </a:endParaRPr>
          </a:p>
        </p:txBody>
      </p:sp>
      <p:sp>
        <p:nvSpPr>
          <p:cNvPr id="230405" name="Rectangle 5"/>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dirty="0"/>
              <a:t> </a:t>
            </a:r>
            <a:r>
              <a:rPr lang="en-US" dirty="0" smtClean="0"/>
              <a:t> </a:t>
            </a:r>
            <a:endParaRPr lang="en-US" dirty="0"/>
          </a:p>
        </p:txBody>
      </p:sp>
      <p:sp>
        <p:nvSpPr>
          <p:cNvPr id="230406" name="Text Box 6"/>
          <p:cNvSpPr txBox="1">
            <a:spLocks noChangeArrowheads="1"/>
          </p:cNvSpPr>
          <p:nvPr/>
        </p:nvSpPr>
        <p:spPr bwMode="auto">
          <a:xfrm>
            <a:off x="152400" y="914400"/>
            <a:ext cx="8763000" cy="457200"/>
          </a:xfrm>
          <a:prstGeom prst="rect">
            <a:avLst/>
          </a:prstGeom>
          <a:noFill/>
          <a:ln w="12700">
            <a:noFill/>
            <a:miter lim="800000"/>
            <a:headEnd/>
            <a:tailEnd/>
          </a:ln>
          <a:effectLst/>
        </p:spPr>
        <p:txBody>
          <a:bodyPr>
            <a:spAutoFit/>
          </a:bodyPr>
          <a:lstStyle/>
          <a:p>
            <a:pPr>
              <a:spcBef>
                <a:spcPct val="20000"/>
              </a:spcBef>
            </a:pPr>
            <a:endParaRPr lang="en-US" b="1">
              <a:latin typeface="Arial" charset="0"/>
            </a:endParaRPr>
          </a:p>
        </p:txBody>
      </p:sp>
      <p:sp>
        <p:nvSpPr>
          <p:cNvPr id="230408" name="Text Box 8"/>
          <p:cNvSpPr txBox="1">
            <a:spLocks noChangeArrowheads="1"/>
          </p:cNvSpPr>
          <p:nvPr/>
        </p:nvSpPr>
        <p:spPr bwMode="auto">
          <a:xfrm>
            <a:off x="228600" y="1905000"/>
            <a:ext cx="4114800" cy="1938992"/>
          </a:xfrm>
          <a:prstGeom prst="rect">
            <a:avLst/>
          </a:prstGeom>
          <a:noFill/>
          <a:ln w="12700">
            <a:noFill/>
            <a:miter lim="800000"/>
            <a:headEnd/>
            <a:tailEnd/>
          </a:ln>
          <a:effectLst/>
        </p:spPr>
        <p:txBody>
          <a:bodyPr wrap="square">
            <a:spAutoFit/>
          </a:bodyPr>
          <a:lstStyle/>
          <a:p>
            <a:pPr>
              <a:buClr>
                <a:srgbClr val="0066CC"/>
              </a:buClr>
              <a:buFont typeface="Wingdings" pitchFamily="2" charset="2"/>
              <a:buChar char="v"/>
              <a:defRPr/>
            </a:pPr>
            <a:r>
              <a:rPr lang="en-US" sz="2400" b="1" dirty="0" smtClean="0"/>
              <a:t> Land:  </a:t>
            </a:r>
            <a:r>
              <a:rPr lang="en-US" sz="2400" b="1" dirty="0" smtClean="0">
                <a:solidFill>
                  <a:srgbClr val="FF0000"/>
                </a:solidFill>
              </a:rPr>
              <a:t>13</a:t>
            </a:r>
          </a:p>
          <a:p>
            <a:pPr>
              <a:buClr>
                <a:srgbClr val="0066CC"/>
              </a:buClr>
              <a:defRPr/>
            </a:pPr>
            <a:endParaRPr lang="en-US" sz="2400" b="1" dirty="0" smtClean="0"/>
          </a:p>
          <a:p>
            <a:pPr>
              <a:buClr>
                <a:srgbClr val="0066CC"/>
              </a:buClr>
              <a:buFont typeface="Wingdings" pitchFamily="2" charset="2"/>
              <a:buChar char="v"/>
              <a:defRPr/>
            </a:pPr>
            <a:r>
              <a:rPr lang="en-US" sz="2400" b="1" dirty="0" smtClean="0"/>
              <a:t> Ocean:  </a:t>
            </a:r>
            <a:r>
              <a:rPr lang="en-US" sz="2400" b="1" dirty="0" smtClean="0">
                <a:solidFill>
                  <a:srgbClr val="FF0000"/>
                </a:solidFill>
              </a:rPr>
              <a:t>7</a:t>
            </a:r>
          </a:p>
          <a:p>
            <a:pPr>
              <a:buClr>
                <a:srgbClr val="0066CC"/>
              </a:buClr>
              <a:buFont typeface="Wingdings" pitchFamily="2" charset="2"/>
              <a:buChar char="v"/>
              <a:defRPr/>
            </a:pPr>
            <a:endParaRPr lang="en-US" sz="2400" b="1" dirty="0" smtClean="0">
              <a:solidFill>
                <a:srgbClr val="FF0000"/>
              </a:solidFill>
            </a:endParaRPr>
          </a:p>
          <a:p>
            <a:pPr>
              <a:buClr>
                <a:srgbClr val="0066CC"/>
              </a:buClr>
              <a:buFont typeface="Wingdings" pitchFamily="2" charset="2"/>
              <a:buChar char="v"/>
              <a:defRPr/>
            </a:pPr>
            <a:r>
              <a:rPr lang="en-US" sz="2400" b="1" dirty="0" smtClean="0"/>
              <a:t> Atmosphere:  </a:t>
            </a:r>
            <a:r>
              <a:rPr lang="en-US" sz="2400" b="1" dirty="0" smtClean="0">
                <a:solidFill>
                  <a:srgbClr val="FF0000"/>
                </a:solidFill>
              </a:rPr>
              <a:t>13</a:t>
            </a:r>
          </a:p>
        </p:txBody>
      </p:sp>
      <p:sp>
        <p:nvSpPr>
          <p:cNvPr id="7" name="TextBox 6"/>
          <p:cNvSpPr txBox="1"/>
          <p:nvPr/>
        </p:nvSpPr>
        <p:spPr>
          <a:xfrm>
            <a:off x="4876800" y="1612880"/>
            <a:ext cx="3962400" cy="3416320"/>
          </a:xfrm>
          <a:prstGeom prst="rect">
            <a:avLst/>
          </a:prstGeom>
          <a:noFill/>
        </p:spPr>
        <p:txBody>
          <a:bodyPr wrap="square" rtlCol="0">
            <a:spAutoFit/>
          </a:bodyPr>
          <a:lstStyle/>
          <a:p>
            <a:pPr>
              <a:buClr>
                <a:srgbClr val="3333CC"/>
              </a:buClr>
              <a:buSzPct val="90000"/>
              <a:buFont typeface="Wingdings" pitchFamily="2" charset="2"/>
              <a:buChar char="v"/>
            </a:pPr>
            <a:r>
              <a:rPr lang="en-US" sz="2400" b="1" dirty="0" smtClean="0"/>
              <a:t> VIIRS:  </a:t>
            </a:r>
            <a:r>
              <a:rPr lang="en-US" sz="2400" b="1" dirty="0" smtClean="0">
                <a:solidFill>
                  <a:srgbClr val="FF0000"/>
                </a:solidFill>
              </a:rPr>
              <a:t>26</a:t>
            </a:r>
          </a:p>
          <a:p>
            <a:pPr>
              <a:buClr>
                <a:srgbClr val="3333CC"/>
              </a:buClr>
              <a:buSzPct val="90000"/>
            </a:pPr>
            <a:endParaRPr lang="en-US" sz="2400" b="1" dirty="0" smtClean="0"/>
          </a:p>
          <a:p>
            <a:pPr>
              <a:buClr>
                <a:srgbClr val="3333CC"/>
              </a:buClr>
              <a:buSzPct val="90000"/>
              <a:buFont typeface="Wingdings" pitchFamily="2" charset="2"/>
              <a:buChar char="v"/>
            </a:pPr>
            <a:r>
              <a:rPr lang="en-US" sz="2400" b="1" dirty="0" smtClean="0"/>
              <a:t> ATMS:  </a:t>
            </a:r>
            <a:r>
              <a:rPr lang="en-US" sz="2400" b="1" dirty="0" smtClean="0">
                <a:solidFill>
                  <a:srgbClr val="FF0000"/>
                </a:solidFill>
              </a:rPr>
              <a:t>2 ½</a:t>
            </a:r>
            <a:r>
              <a:rPr lang="en-US" sz="2400" b="1" dirty="0" smtClean="0"/>
              <a:t> </a:t>
            </a:r>
          </a:p>
          <a:p>
            <a:pPr>
              <a:buClr>
                <a:srgbClr val="3333CC"/>
              </a:buClr>
              <a:buSzPct val="90000"/>
            </a:pPr>
            <a:endParaRPr lang="en-US" sz="2400" b="1" dirty="0" smtClean="0"/>
          </a:p>
          <a:p>
            <a:pPr>
              <a:buClr>
                <a:srgbClr val="3333CC"/>
              </a:buClr>
              <a:buSzPct val="90000"/>
              <a:buFont typeface="Wingdings" pitchFamily="2" charset="2"/>
              <a:buChar char="v"/>
            </a:pPr>
            <a:r>
              <a:rPr lang="en-US" sz="2400" b="1" dirty="0" smtClean="0"/>
              <a:t> </a:t>
            </a:r>
            <a:r>
              <a:rPr lang="en-US" sz="2400" b="1" dirty="0" err="1" smtClean="0"/>
              <a:t>CrIS</a:t>
            </a:r>
            <a:r>
              <a:rPr lang="en-US" sz="2400" b="1" dirty="0" smtClean="0"/>
              <a:t>:  </a:t>
            </a:r>
            <a:r>
              <a:rPr lang="en-US" sz="2400" b="1" dirty="0" smtClean="0">
                <a:solidFill>
                  <a:srgbClr val="FF0000"/>
                </a:solidFill>
              </a:rPr>
              <a:t>2 ½</a:t>
            </a:r>
            <a:r>
              <a:rPr lang="en-US" sz="2400" b="1" dirty="0" smtClean="0"/>
              <a:t> </a:t>
            </a:r>
          </a:p>
          <a:p>
            <a:pPr>
              <a:buClr>
                <a:srgbClr val="3333CC"/>
              </a:buClr>
              <a:buSzPct val="90000"/>
            </a:pPr>
            <a:endParaRPr lang="en-US" sz="2400" b="1" dirty="0" smtClean="0"/>
          </a:p>
          <a:p>
            <a:pPr>
              <a:buClr>
                <a:srgbClr val="3333CC"/>
              </a:buClr>
              <a:buSzPct val="90000"/>
              <a:buFont typeface="Wingdings" pitchFamily="2" charset="2"/>
              <a:buChar char="v"/>
            </a:pPr>
            <a:r>
              <a:rPr lang="en-US" sz="2400" b="1" dirty="0" smtClean="0"/>
              <a:t> OMPS:  </a:t>
            </a:r>
            <a:r>
              <a:rPr lang="en-US" sz="2400" b="1" dirty="0" smtClean="0">
                <a:solidFill>
                  <a:srgbClr val="FF0000"/>
                </a:solidFill>
              </a:rPr>
              <a:t>3</a:t>
            </a:r>
          </a:p>
          <a:p>
            <a:pPr>
              <a:buClr>
                <a:srgbClr val="3333CC"/>
              </a:buClr>
              <a:buSzPct val="90000"/>
            </a:pPr>
            <a:endParaRPr lang="en-US" sz="2400" b="1" dirty="0" smtClean="0"/>
          </a:p>
          <a:p>
            <a:pPr>
              <a:buClr>
                <a:srgbClr val="3333CC"/>
              </a:buClr>
              <a:buSzPct val="90000"/>
              <a:buFont typeface="Wingdings" pitchFamily="2" charset="2"/>
              <a:buChar char="v"/>
            </a:pPr>
            <a:r>
              <a:rPr lang="en-US" sz="2400" b="1" dirty="0" smtClean="0"/>
              <a:t> CERES:  </a:t>
            </a:r>
            <a:r>
              <a:rPr lang="en-US" sz="2400" b="1" dirty="0" smtClean="0">
                <a:solidFill>
                  <a:srgbClr val="FF0000"/>
                </a:solidFill>
              </a:rPr>
              <a:t>0</a:t>
            </a:r>
            <a:r>
              <a:rPr lang="en-US" sz="2400" b="1" dirty="0" smtClean="0"/>
              <a:t> </a:t>
            </a:r>
            <a:r>
              <a:rPr lang="en-US" sz="2000" b="1" dirty="0" smtClean="0"/>
              <a:t>(not called for)</a:t>
            </a:r>
            <a:endParaRPr lang="en-US" sz="2000" b="1" dirty="0"/>
          </a:p>
        </p:txBody>
      </p:sp>
      <p:pic>
        <p:nvPicPr>
          <p:cNvPr id="9" name="Picture 68"/>
          <p:cNvPicPr>
            <a:picLocks noChangeArrowheads="1"/>
          </p:cNvPicPr>
          <p:nvPr/>
        </p:nvPicPr>
        <p:blipFill>
          <a:blip r:embed="rId4" cstate="print"/>
          <a:srcRect/>
          <a:stretch>
            <a:fillRect/>
          </a:stretch>
        </p:blipFill>
        <p:spPr bwMode="auto">
          <a:xfrm>
            <a:off x="8001000" y="5867400"/>
            <a:ext cx="1143000" cy="9906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9"/>
          <p:cNvPicPr>
            <a:picLocks noChangeAspect="1" noChangeArrowheads="1"/>
          </p:cNvPicPr>
          <p:nvPr/>
        </p:nvPicPr>
        <p:blipFill>
          <a:blip r:embed="rId3" cstate="print"/>
          <a:srcRect l="17" t="24438" b="59315"/>
          <a:stretch>
            <a:fillRect/>
          </a:stretch>
        </p:blipFill>
        <p:spPr bwMode="auto">
          <a:xfrm>
            <a:off x="0" y="-76200"/>
            <a:ext cx="9144000" cy="990600"/>
          </a:xfrm>
          <a:prstGeom prst="rect">
            <a:avLst/>
          </a:prstGeom>
          <a:noFill/>
          <a:ln w="9525">
            <a:noFill/>
            <a:miter lim="800000"/>
            <a:headEnd/>
            <a:tailEnd/>
          </a:ln>
        </p:spPr>
      </p:pic>
      <p:sp>
        <p:nvSpPr>
          <p:cNvPr id="20482" name="Slide Number Placeholder 5"/>
          <p:cNvSpPr>
            <a:spLocks noGrp="1"/>
          </p:cNvSpPr>
          <p:nvPr>
            <p:ph type="sldNum" sz="quarter" idx="4294967295"/>
          </p:nvPr>
        </p:nvSpPr>
        <p:spPr>
          <a:xfrm>
            <a:off x="7162800" y="6400800"/>
            <a:ext cx="1905000" cy="381000"/>
          </a:xfrm>
        </p:spPr>
        <p:txBody>
          <a:bodyPr/>
          <a:lstStyle/>
          <a:p>
            <a:pPr>
              <a:defRPr/>
            </a:pPr>
            <a:fld id="{56161DD1-A8CC-4916-B929-BD23D04AAE40}" type="slidenum">
              <a:rPr lang="en-US">
                <a:latin typeface="+mj-lt"/>
              </a:rPr>
              <a:pPr>
                <a:defRPr/>
              </a:pPr>
              <a:t>13</a:t>
            </a:fld>
            <a:endParaRPr lang="en-US" dirty="0">
              <a:latin typeface="+mj-lt"/>
            </a:endParaRPr>
          </a:p>
        </p:txBody>
      </p:sp>
      <p:pic>
        <p:nvPicPr>
          <p:cNvPr id="63492" name="Picture 2" descr="07-1600d-NPP"/>
          <p:cNvPicPr>
            <a:picLocks noChangeAspect="1" noChangeArrowheads="1"/>
          </p:cNvPicPr>
          <p:nvPr/>
        </p:nvPicPr>
        <p:blipFill>
          <a:blip r:embed="rId4" cstate="print"/>
          <a:srcRect/>
          <a:stretch>
            <a:fillRect/>
          </a:stretch>
        </p:blipFill>
        <p:spPr bwMode="auto">
          <a:xfrm>
            <a:off x="2598738" y="971550"/>
            <a:ext cx="3756025" cy="5257800"/>
          </a:xfrm>
          <a:prstGeom prst="rect">
            <a:avLst/>
          </a:prstGeom>
          <a:noFill/>
          <a:ln w="9525">
            <a:noFill/>
            <a:miter lim="800000"/>
            <a:headEnd/>
            <a:tailEnd/>
          </a:ln>
        </p:spPr>
      </p:pic>
      <p:sp>
        <p:nvSpPr>
          <p:cNvPr id="63493" name="Rectangle 3"/>
          <p:cNvSpPr>
            <a:spLocks noGrp="1" noChangeArrowheads="1"/>
          </p:cNvSpPr>
          <p:nvPr>
            <p:ph type="title"/>
          </p:nvPr>
        </p:nvSpPr>
        <p:spPr>
          <a:xfrm>
            <a:off x="2362200" y="0"/>
            <a:ext cx="6324600" cy="762000"/>
          </a:xfrm>
        </p:spPr>
        <p:txBody>
          <a:bodyPr/>
          <a:lstStyle/>
          <a:p>
            <a:r>
              <a:rPr lang="en-US" sz="3200" b="1" dirty="0" smtClean="0">
                <a:solidFill>
                  <a:srgbClr val="FFCC00"/>
                </a:solidFill>
              </a:rPr>
              <a:t>NPP Satellite Scheduled for Launch</a:t>
            </a:r>
          </a:p>
        </p:txBody>
      </p:sp>
      <p:sp>
        <p:nvSpPr>
          <p:cNvPr id="63494" name="Rectangle 4"/>
          <p:cNvSpPr>
            <a:spLocks noChangeArrowheads="1"/>
          </p:cNvSpPr>
          <p:nvPr/>
        </p:nvSpPr>
        <p:spPr bwMode="auto">
          <a:xfrm>
            <a:off x="6284913" y="1054100"/>
            <a:ext cx="2844800" cy="1306513"/>
          </a:xfrm>
          <a:prstGeom prst="rect">
            <a:avLst/>
          </a:prstGeom>
          <a:noFill/>
          <a:ln w="9525">
            <a:noFill/>
            <a:miter lim="800000"/>
            <a:headEnd/>
            <a:tailEnd/>
          </a:ln>
        </p:spPr>
        <p:txBody>
          <a:bodyPr/>
          <a:lstStyle/>
          <a:p>
            <a:pPr marL="342900" indent="-342900">
              <a:spcBef>
                <a:spcPct val="20000"/>
              </a:spcBef>
            </a:pPr>
            <a:r>
              <a:rPr lang="en-US" sz="2000" b="1"/>
              <a:t>Nadir facing antennas</a:t>
            </a:r>
          </a:p>
          <a:p>
            <a:pPr marL="742950" lvl="1" indent="-285750">
              <a:spcBef>
                <a:spcPct val="20000"/>
              </a:spcBef>
              <a:buFontTx/>
              <a:buChar char="–"/>
            </a:pPr>
            <a:r>
              <a:rPr lang="en-US" sz="1600" b="1"/>
              <a:t>T&amp;C</a:t>
            </a:r>
          </a:p>
          <a:p>
            <a:pPr marL="742950" lvl="1" indent="-285750">
              <a:spcBef>
                <a:spcPct val="20000"/>
              </a:spcBef>
              <a:buFontTx/>
              <a:buChar char="–"/>
            </a:pPr>
            <a:r>
              <a:rPr lang="en-US" sz="1600" b="1"/>
              <a:t>HRD</a:t>
            </a:r>
          </a:p>
          <a:p>
            <a:pPr marL="742950" lvl="1" indent="-285750">
              <a:spcBef>
                <a:spcPct val="20000"/>
              </a:spcBef>
              <a:buFontTx/>
              <a:buChar char="–"/>
            </a:pPr>
            <a:r>
              <a:rPr lang="en-US" sz="1600" b="1"/>
              <a:t>SMD</a:t>
            </a:r>
          </a:p>
        </p:txBody>
      </p:sp>
      <p:sp>
        <p:nvSpPr>
          <p:cNvPr id="63495" name="Rectangle 5"/>
          <p:cNvSpPr>
            <a:spLocks noChangeArrowheads="1"/>
          </p:cNvSpPr>
          <p:nvPr/>
        </p:nvSpPr>
        <p:spPr bwMode="auto">
          <a:xfrm>
            <a:off x="7073900" y="2781300"/>
            <a:ext cx="1054100" cy="366713"/>
          </a:xfrm>
          <a:prstGeom prst="rect">
            <a:avLst/>
          </a:prstGeom>
          <a:noFill/>
          <a:ln w="9525">
            <a:noFill/>
            <a:miter lim="800000"/>
            <a:headEnd/>
            <a:tailEnd/>
          </a:ln>
        </p:spPr>
        <p:txBody>
          <a:bodyPr/>
          <a:lstStyle/>
          <a:p>
            <a:pPr marL="342900" indent="-342900">
              <a:spcBef>
                <a:spcPct val="20000"/>
              </a:spcBef>
            </a:pPr>
            <a:r>
              <a:rPr lang="en-US" sz="2000" b="1"/>
              <a:t>VIIRS</a:t>
            </a:r>
          </a:p>
        </p:txBody>
      </p:sp>
      <p:sp>
        <p:nvSpPr>
          <p:cNvPr id="63496" name="Rectangle 6"/>
          <p:cNvSpPr>
            <a:spLocks noChangeArrowheads="1"/>
          </p:cNvSpPr>
          <p:nvPr/>
        </p:nvSpPr>
        <p:spPr bwMode="auto">
          <a:xfrm>
            <a:off x="7048500" y="3632200"/>
            <a:ext cx="1054100" cy="366713"/>
          </a:xfrm>
          <a:prstGeom prst="rect">
            <a:avLst/>
          </a:prstGeom>
          <a:noFill/>
          <a:ln w="9525">
            <a:noFill/>
            <a:miter lim="800000"/>
            <a:headEnd/>
            <a:tailEnd/>
          </a:ln>
        </p:spPr>
        <p:txBody>
          <a:bodyPr/>
          <a:lstStyle/>
          <a:p>
            <a:pPr marL="342900" indent="-342900">
              <a:spcBef>
                <a:spcPct val="20000"/>
              </a:spcBef>
            </a:pPr>
            <a:r>
              <a:rPr lang="en-US" sz="2000" b="1"/>
              <a:t>CrIS</a:t>
            </a:r>
          </a:p>
        </p:txBody>
      </p:sp>
      <p:sp>
        <p:nvSpPr>
          <p:cNvPr id="63497" name="Rectangle 7"/>
          <p:cNvSpPr>
            <a:spLocks noChangeArrowheads="1"/>
          </p:cNvSpPr>
          <p:nvPr/>
        </p:nvSpPr>
        <p:spPr bwMode="auto">
          <a:xfrm>
            <a:off x="7035800" y="4305300"/>
            <a:ext cx="1054100" cy="366713"/>
          </a:xfrm>
          <a:prstGeom prst="rect">
            <a:avLst/>
          </a:prstGeom>
          <a:noFill/>
          <a:ln w="9525">
            <a:noFill/>
            <a:miter lim="800000"/>
            <a:headEnd/>
            <a:tailEnd/>
          </a:ln>
        </p:spPr>
        <p:txBody>
          <a:bodyPr/>
          <a:lstStyle/>
          <a:p>
            <a:pPr marL="342900" indent="-342900">
              <a:spcBef>
                <a:spcPct val="20000"/>
              </a:spcBef>
            </a:pPr>
            <a:r>
              <a:rPr lang="en-US" sz="2000" b="1"/>
              <a:t>ATMS</a:t>
            </a:r>
          </a:p>
        </p:txBody>
      </p:sp>
      <p:sp>
        <p:nvSpPr>
          <p:cNvPr id="63498" name="Rectangle 8"/>
          <p:cNvSpPr>
            <a:spLocks noChangeArrowheads="1"/>
          </p:cNvSpPr>
          <p:nvPr/>
        </p:nvSpPr>
        <p:spPr bwMode="auto">
          <a:xfrm>
            <a:off x="7048500" y="5041900"/>
            <a:ext cx="1054100" cy="366713"/>
          </a:xfrm>
          <a:prstGeom prst="rect">
            <a:avLst/>
          </a:prstGeom>
          <a:noFill/>
          <a:ln w="9525">
            <a:noFill/>
            <a:miter lim="800000"/>
            <a:headEnd/>
            <a:tailEnd/>
          </a:ln>
        </p:spPr>
        <p:txBody>
          <a:bodyPr/>
          <a:lstStyle/>
          <a:p>
            <a:pPr marL="342900" indent="-342900">
              <a:spcBef>
                <a:spcPct val="20000"/>
              </a:spcBef>
            </a:pPr>
            <a:r>
              <a:rPr lang="en-US" sz="2000" b="1"/>
              <a:t>OMPS</a:t>
            </a:r>
          </a:p>
        </p:txBody>
      </p:sp>
      <p:sp>
        <p:nvSpPr>
          <p:cNvPr id="63499" name="Line 9"/>
          <p:cNvSpPr>
            <a:spLocks noChangeShapeType="1"/>
          </p:cNvSpPr>
          <p:nvPr/>
        </p:nvSpPr>
        <p:spPr bwMode="auto">
          <a:xfrm flipH="1" flipV="1">
            <a:off x="5072063" y="2212975"/>
            <a:ext cx="1963737" cy="779463"/>
          </a:xfrm>
          <a:prstGeom prst="line">
            <a:avLst/>
          </a:prstGeom>
          <a:noFill/>
          <a:ln w="28575">
            <a:solidFill>
              <a:schemeClr val="accent2"/>
            </a:solidFill>
            <a:round/>
            <a:headEnd/>
            <a:tailEnd type="triangle" w="med" len="med"/>
          </a:ln>
        </p:spPr>
        <p:txBody>
          <a:bodyPr lIns="101882" tIns="50941" rIns="101882" bIns="50941">
            <a:spAutoFit/>
          </a:bodyPr>
          <a:lstStyle/>
          <a:p>
            <a:endParaRPr lang="en-US"/>
          </a:p>
        </p:txBody>
      </p:sp>
      <p:sp>
        <p:nvSpPr>
          <p:cNvPr id="63500" name="Line 10"/>
          <p:cNvSpPr>
            <a:spLocks noChangeShapeType="1"/>
          </p:cNvSpPr>
          <p:nvPr/>
        </p:nvSpPr>
        <p:spPr bwMode="auto">
          <a:xfrm flipH="1" flipV="1">
            <a:off x="5219700" y="2603500"/>
            <a:ext cx="1816100" cy="388938"/>
          </a:xfrm>
          <a:prstGeom prst="line">
            <a:avLst/>
          </a:prstGeom>
          <a:noFill/>
          <a:ln w="28575">
            <a:solidFill>
              <a:schemeClr val="accent2"/>
            </a:solidFill>
            <a:round/>
            <a:headEnd/>
            <a:tailEnd type="triangle" w="med" len="med"/>
          </a:ln>
        </p:spPr>
        <p:txBody>
          <a:bodyPr lIns="101882" tIns="50941" rIns="101882" bIns="50941">
            <a:spAutoFit/>
          </a:bodyPr>
          <a:lstStyle/>
          <a:p>
            <a:endParaRPr lang="en-US"/>
          </a:p>
        </p:txBody>
      </p:sp>
      <p:sp>
        <p:nvSpPr>
          <p:cNvPr id="63501" name="Line 11"/>
          <p:cNvSpPr>
            <a:spLocks noChangeShapeType="1"/>
          </p:cNvSpPr>
          <p:nvPr/>
        </p:nvSpPr>
        <p:spPr bwMode="auto">
          <a:xfrm flipH="1" flipV="1">
            <a:off x="4970463" y="3249613"/>
            <a:ext cx="2103437" cy="660400"/>
          </a:xfrm>
          <a:prstGeom prst="line">
            <a:avLst/>
          </a:prstGeom>
          <a:noFill/>
          <a:ln w="28575">
            <a:solidFill>
              <a:schemeClr val="accent2"/>
            </a:solidFill>
            <a:round/>
            <a:headEnd/>
            <a:tailEnd type="triangle" w="med" len="med"/>
          </a:ln>
        </p:spPr>
        <p:txBody>
          <a:bodyPr lIns="101882" tIns="50941" rIns="101882" bIns="50941">
            <a:spAutoFit/>
          </a:bodyPr>
          <a:lstStyle/>
          <a:p>
            <a:endParaRPr lang="en-US"/>
          </a:p>
        </p:txBody>
      </p:sp>
      <p:sp>
        <p:nvSpPr>
          <p:cNvPr id="63502" name="Line 12"/>
          <p:cNvSpPr>
            <a:spLocks noChangeShapeType="1"/>
          </p:cNvSpPr>
          <p:nvPr/>
        </p:nvSpPr>
        <p:spPr bwMode="auto">
          <a:xfrm flipH="1" flipV="1">
            <a:off x="4970463" y="4241800"/>
            <a:ext cx="2078037" cy="261938"/>
          </a:xfrm>
          <a:prstGeom prst="line">
            <a:avLst/>
          </a:prstGeom>
          <a:noFill/>
          <a:ln w="28575">
            <a:solidFill>
              <a:schemeClr val="accent2"/>
            </a:solidFill>
            <a:round/>
            <a:headEnd/>
            <a:tailEnd type="triangle" w="med" len="med"/>
          </a:ln>
        </p:spPr>
        <p:txBody>
          <a:bodyPr lIns="101882" tIns="50941" rIns="101882" bIns="50941">
            <a:spAutoFit/>
          </a:bodyPr>
          <a:lstStyle/>
          <a:p>
            <a:endParaRPr lang="en-US"/>
          </a:p>
        </p:txBody>
      </p:sp>
      <p:sp>
        <p:nvSpPr>
          <p:cNvPr id="63503" name="Line 13"/>
          <p:cNvSpPr>
            <a:spLocks noChangeShapeType="1"/>
          </p:cNvSpPr>
          <p:nvPr/>
        </p:nvSpPr>
        <p:spPr bwMode="auto">
          <a:xfrm flipH="1" flipV="1">
            <a:off x="5207000" y="4672013"/>
            <a:ext cx="1828800" cy="528637"/>
          </a:xfrm>
          <a:prstGeom prst="line">
            <a:avLst/>
          </a:prstGeom>
          <a:noFill/>
          <a:ln w="28575">
            <a:solidFill>
              <a:schemeClr val="accent2"/>
            </a:solidFill>
            <a:round/>
            <a:headEnd/>
            <a:tailEnd type="triangle" w="med" len="med"/>
          </a:ln>
        </p:spPr>
        <p:txBody>
          <a:bodyPr lIns="101882" tIns="50941" rIns="101882" bIns="50941">
            <a:spAutoFit/>
          </a:bodyPr>
          <a:lstStyle/>
          <a:p>
            <a:endParaRPr lang="en-US"/>
          </a:p>
        </p:txBody>
      </p:sp>
      <p:sp>
        <p:nvSpPr>
          <p:cNvPr id="63504" name="Line 14"/>
          <p:cNvSpPr>
            <a:spLocks noChangeShapeType="1"/>
          </p:cNvSpPr>
          <p:nvPr/>
        </p:nvSpPr>
        <p:spPr bwMode="auto">
          <a:xfrm flipH="1" flipV="1">
            <a:off x="4811713" y="5200650"/>
            <a:ext cx="2224087" cy="74613"/>
          </a:xfrm>
          <a:prstGeom prst="line">
            <a:avLst/>
          </a:prstGeom>
          <a:noFill/>
          <a:ln w="28575">
            <a:solidFill>
              <a:schemeClr val="accent2"/>
            </a:solidFill>
            <a:round/>
            <a:headEnd/>
            <a:tailEnd type="triangle" w="med" len="med"/>
          </a:ln>
        </p:spPr>
        <p:txBody>
          <a:bodyPr lIns="101882" tIns="50941" rIns="101882" bIns="50941">
            <a:spAutoFit/>
          </a:bodyPr>
          <a:lstStyle/>
          <a:p>
            <a:endParaRPr lang="en-US"/>
          </a:p>
        </p:txBody>
      </p:sp>
      <p:sp>
        <p:nvSpPr>
          <p:cNvPr id="63505" name="Rectangle 4"/>
          <p:cNvSpPr>
            <a:spLocks noChangeArrowheads="1"/>
          </p:cNvSpPr>
          <p:nvPr/>
        </p:nvSpPr>
        <p:spPr bwMode="auto">
          <a:xfrm>
            <a:off x="152400" y="1066800"/>
            <a:ext cx="2190750" cy="1457325"/>
          </a:xfrm>
          <a:prstGeom prst="rect">
            <a:avLst/>
          </a:prstGeom>
          <a:noFill/>
          <a:ln w="9525">
            <a:noFill/>
            <a:miter lim="800000"/>
            <a:headEnd/>
            <a:tailEnd/>
          </a:ln>
        </p:spPr>
        <p:txBody>
          <a:bodyPr/>
          <a:lstStyle/>
          <a:p>
            <a:pPr marL="3175" indent="-3175">
              <a:spcBef>
                <a:spcPct val="20000"/>
              </a:spcBef>
            </a:pPr>
            <a:endParaRPr lang="en-US" b="1" dirty="0"/>
          </a:p>
        </p:txBody>
      </p:sp>
      <p:sp>
        <p:nvSpPr>
          <p:cNvPr id="63506" name="Rectangle 5"/>
          <p:cNvSpPr>
            <a:spLocks noChangeArrowheads="1"/>
          </p:cNvSpPr>
          <p:nvPr/>
        </p:nvSpPr>
        <p:spPr bwMode="auto">
          <a:xfrm>
            <a:off x="152400" y="4232275"/>
            <a:ext cx="2362200" cy="1711325"/>
          </a:xfrm>
          <a:prstGeom prst="rect">
            <a:avLst/>
          </a:prstGeom>
          <a:noFill/>
          <a:ln w="9525">
            <a:noFill/>
            <a:miter lim="800000"/>
            <a:headEnd/>
            <a:tailEnd/>
          </a:ln>
        </p:spPr>
        <p:txBody>
          <a:bodyPr/>
          <a:lstStyle/>
          <a:p>
            <a:pPr marL="63500" indent="-3175">
              <a:spcBef>
                <a:spcPct val="20000"/>
              </a:spcBef>
              <a:buClr>
                <a:schemeClr val="accent2"/>
              </a:buClr>
              <a:buFont typeface="Wingdings" pitchFamily="2" charset="2"/>
              <a:buNone/>
            </a:pPr>
            <a:endParaRPr lang="en-US" b="1" dirty="0"/>
          </a:p>
        </p:txBody>
      </p:sp>
      <p:sp>
        <p:nvSpPr>
          <p:cNvPr id="63507" name="Rectangle 6"/>
          <p:cNvSpPr>
            <a:spLocks noChangeArrowheads="1"/>
          </p:cNvSpPr>
          <p:nvPr/>
        </p:nvSpPr>
        <p:spPr bwMode="auto">
          <a:xfrm>
            <a:off x="0" y="2593975"/>
            <a:ext cx="2808288" cy="1306513"/>
          </a:xfrm>
          <a:prstGeom prst="rect">
            <a:avLst/>
          </a:prstGeom>
          <a:noFill/>
          <a:ln w="9525">
            <a:noFill/>
            <a:miter lim="800000"/>
            <a:headEnd/>
            <a:tailEnd/>
          </a:ln>
        </p:spPr>
        <p:txBody>
          <a:bodyPr/>
          <a:lstStyle/>
          <a:p>
            <a:pPr marL="112713" indent="-3175">
              <a:spcBef>
                <a:spcPct val="20000"/>
              </a:spcBef>
              <a:buClr>
                <a:schemeClr val="accent2"/>
              </a:buClr>
              <a:buFont typeface="Wingdings" pitchFamily="2" charset="2"/>
              <a:buNone/>
            </a:pPr>
            <a:endParaRPr lang="en-US" b="1" dirty="0"/>
          </a:p>
        </p:txBody>
      </p:sp>
      <p:pic>
        <p:nvPicPr>
          <p:cNvPr id="20" name="Picture 68"/>
          <p:cNvPicPr>
            <a:picLocks noChangeArrowheads="1"/>
          </p:cNvPicPr>
          <p:nvPr/>
        </p:nvPicPr>
        <p:blipFill>
          <a:blip r:embed="rId5" cstate="print"/>
          <a:srcRect/>
          <a:stretch>
            <a:fillRect/>
          </a:stretch>
        </p:blipFill>
        <p:spPr bwMode="auto">
          <a:xfrm>
            <a:off x="8001000" y="5867400"/>
            <a:ext cx="1143000" cy="990600"/>
          </a:xfrm>
          <a:prstGeom prst="rect">
            <a:avLst/>
          </a:prstGeom>
          <a:noFill/>
          <a:ln w="9525">
            <a:noFill/>
            <a:miter lim="800000"/>
            <a:headEnd/>
            <a:tailEnd/>
          </a:ln>
          <a:effectLst/>
        </p:spPr>
      </p:pic>
      <p:sp>
        <p:nvSpPr>
          <p:cNvPr id="21" name="TextBox 20"/>
          <p:cNvSpPr txBox="1"/>
          <p:nvPr/>
        </p:nvSpPr>
        <p:spPr>
          <a:xfrm>
            <a:off x="152400" y="2457271"/>
            <a:ext cx="2362200" cy="1200329"/>
          </a:xfrm>
          <a:prstGeom prst="rect">
            <a:avLst/>
          </a:prstGeom>
          <a:noFill/>
        </p:spPr>
        <p:txBody>
          <a:bodyPr wrap="square" rtlCol="0">
            <a:spAutoFit/>
          </a:bodyPr>
          <a:lstStyle/>
          <a:p>
            <a:r>
              <a:rPr lang="en-US" sz="2400" b="1" dirty="0" smtClean="0">
                <a:latin typeface="+mj-lt"/>
              </a:rPr>
              <a:t>Launch Readiness Date:  October 25, 2011</a:t>
            </a:r>
          </a:p>
        </p:txBody>
      </p:sp>
      <p:sp>
        <p:nvSpPr>
          <p:cNvPr id="22" name="Rectangle 21"/>
          <p:cNvSpPr/>
          <p:nvPr/>
        </p:nvSpPr>
        <p:spPr>
          <a:xfrm>
            <a:off x="152400" y="2438400"/>
            <a:ext cx="2362200" cy="1219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noChangeArrowheads="1"/>
          </p:cNvPicPr>
          <p:nvPr/>
        </p:nvPicPr>
        <p:blipFill>
          <a:blip r:embed="rId2" cstate="print"/>
          <a:srcRect/>
          <a:stretch>
            <a:fillRect/>
          </a:stretch>
        </p:blipFill>
        <p:spPr bwMode="auto">
          <a:xfrm>
            <a:off x="-1588" y="0"/>
            <a:ext cx="9145588" cy="6859588"/>
          </a:xfrm>
          <a:prstGeom prst="rect">
            <a:avLst/>
          </a:prstGeom>
          <a:noFill/>
          <a:ln w="9525">
            <a:noFill/>
            <a:miter lim="800000"/>
            <a:headEnd/>
            <a:tailEnd/>
          </a:ln>
        </p:spPr>
      </p:pic>
      <p:sp>
        <p:nvSpPr>
          <p:cNvPr id="3" name="Rectangle 2"/>
          <p:cNvSpPr/>
          <p:nvPr/>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TextBox 3"/>
          <p:cNvSpPr txBox="1"/>
          <p:nvPr/>
        </p:nvSpPr>
        <p:spPr>
          <a:xfrm>
            <a:off x="5181600" y="2514601"/>
            <a:ext cx="3505200" cy="830997"/>
          </a:xfrm>
          <a:prstGeom prst="rect">
            <a:avLst/>
          </a:prstGeom>
          <a:noFill/>
        </p:spPr>
        <p:txBody>
          <a:bodyPr wrap="square">
            <a:spAutoFit/>
          </a:bodyPr>
          <a:lstStyle/>
          <a:p>
            <a:pPr algn="ctr">
              <a:defRPr/>
            </a:pPr>
            <a:r>
              <a:rPr lang="en-US" sz="4800" b="1" dirty="0" smtClean="0">
                <a:solidFill>
                  <a:srgbClr val="FFCC00"/>
                </a:solidFill>
              </a:rPr>
              <a:t>End</a:t>
            </a:r>
            <a:endParaRPr lang="en-US" sz="4800" dirty="0">
              <a:solidFill>
                <a:srgbClr val="FFCC00"/>
              </a:solidFill>
              <a:latin typeface="+mj-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p:cNvPicPr>
            <a:picLocks noChangeAspect="1" noChangeArrowheads="1"/>
          </p:cNvPicPr>
          <p:nvPr/>
        </p:nvPicPr>
        <p:blipFill>
          <a:blip r:embed="rId2" cstate="print"/>
          <a:srcRect l="17" t="24438" b="59315"/>
          <a:stretch>
            <a:fillRect/>
          </a:stretch>
        </p:blipFill>
        <p:spPr bwMode="auto">
          <a:xfrm>
            <a:off x="0" y="0"/>
            <a:ext cx="9144000" cy="990600"/>
          </a:xfrm>
          <a:prstGeom prst="rect">
            <a:avLst/>
          </a:prstGeom>
          <a:noFill/>
          <a:ln w="9525">
            <a:noFill/>
            <a:miter lim="800000"/>
            <a:headEnd/>
            <a:tailEnd/>
          </a:ln>
        </p:spPr>
      </p:pic>
      <p:sp>
        <p:nvSpPr>
          <p:cNvPr id="13314" name="Slide Number Placeholder 3"/>
          <p:cNvSpPr>
            <a:spLocks noGrp="1"/>
          </p:cNvSpPr>
          <p:nvPr>
            <p:ph type="sldNum" sz="quarter" idx="12"/>
          </p:nvPr>
        </p:nvSpPr>
        <p:spPr>
          <a:xfrm>
            <a:off x="457200" y="6356350"/>
            <a:ext cx="2133600" cy="365125"/>
          </a:xfrm>
        </p:spPr>
        <p:txBody>
          <a:bodyPr/>
          <a:lstStyle/>
          <a:p>
            <a:pPr algn="l">
              <a:defRPr/>
            </a:pPr>
            <a:fld id="{7D68A0E7-4118-451C-A0D1-FEA74691A441}" type="slidenum">
              <a:rPr lang="en-US"/>
              <a:pPr algn="l">
                <a:defRPr/>
              </a:pPr>
              <a:t>15</a:t>
            </a:fld>
            <a:endParaRPr lang="en-US" dirty="0"/>
          </a:p>
        </p:txBody>
      </p:sp>
      <p:sp>
        <p:nvSpPr>
          <p:cNvPr id="11268" name="Rectangle 5"/>
          <p:cNvSpPr>
            <a:spLocks noChangeArrowheads="1"/>
          </p:cNvSpPr>
          <p:nvPr/>
        </p:nvSpPr>
        <p:spPr bwMode="auto">
          <a:xfrm>
            <a:off x="0" y="5741988"/>
            <a:ext cx="1452563" cy="1116012"/>
          </a:xfrm>
          <a:prstGeom prst="rect">
            <a:avLst/>
          </a:prstGeom>
          <a:solidFill>
            <a:schemeClr val="bg1"/>
          </a:solidFill>
          <a:ln w="9525">
            <a:noFill/>
            <a:miter lim="800000"/>
            <a:headEnd/>
            <a:tailEnd/>
          </a:ln>
        </p:spPr>
        <p:txBody>
          <a:bodyPr wrap="none" anchor="ctr"/>
          <a:lstStyle/>
          <a:p>
            <a:endParaRPr lang="en-US"/>
          </a:p>
        </p:txBody>
      </p:sp>
      <p:sp>
        <p:nvSpPr>
          <p:cNvPr id="11269" name="Rectangle 2"/>
          <p:cNvSpPr>
            <a:spLocks noGrp="1" noChangeArrowheads="1"/>
          </p:cNvSpPr>
          <p:nvPr>
            <p:ph type="title"/>
          </p:nvPr>
        </p:nvSpPr>
        <p:spPr>
          <a:xfrm>
            <a:off x="1371600" y="-152400"/>
            <a:ext cx="8229600" cy="1143000"/>
          </a:xfrm>
        </p:spPr>
        <p:txBody>
          <a:bodyPr/>
          <a:lstStyle/>
          <a:p>
            <a:pPr eaLnBrk="1" hangingPunct="1"/>
            <a:r>
              <a:rPr lang="en-US" sz="3200" b="1" smtClean="0">
                <a:solidFill>
                  <a:srgbClr val="FFC000"/>
                </a:solidFill>
              </a:rPr>
              <a:t>NASA NPP Rationale</a:t>
            </a:r>
          </a:p>
        </p:txBody>
      </p:sp>
      <p:sp>
        <p:nvSpPr>
          <p:cNvPr id="11270" name="Rectangle 3"/>
          <p:cNvSpPr>
            <a:spLocks noGrp="1" noChangeArrowheads="1"/>
          </p:cNvSpPr>
          <p:nvPr>
            <p:ph type="body" idx="1"/>
          </p:nvPr>
        </p:nvSpPr>
        <p:spPr>
          <a:xfrm>
            <a:off x="228600" y="1204913"/>
            <a:ext cx="8610600" cy="5805487"/>
          </a:xfrm>
        </p:spPr>
        <p:txBody>
          <a:bodyPr/>
          <a:lstStyle/>
          <a:p>
            <a:pPr marL="0" indent="0">
              <a:buClr>
                <a:srgbClr val="0066CC"/>
              </a:buClr>
              <a:buSzPct val="90000"/>
              <a:buFont typeface="Wingdings" pitchFamily="2" charset="2"/>
              <a:buChar char="v"/>
            </a:pPr>
            <a:r>
              <a:rPr lang="en-US" sz="2400" dirty="0" smtClean="0"/>
              <a:t> </a:t>
            </a:r>
            <a:r>
              <a:rPr lang="en-US" sz="2400" b="1" dirty="0" smtClean="0"/>
              <a:t>NPP </a:t>
            </a:r>
            <a:r>
              <a:rPr lang="en-US" sz="2400" b="1" dirty="0" smtClean="0"/>
              <a:t>will provide a bridge to ensure data continuity between the NASA EOS research satellites and the JPSS operational environmental satellite system. </a:t>
            </a:r>
          </a:p>
          <a:p>
            <a:pPr marL="400050" lvl="1" indent="0">
              <a:buClr>
                <a:srgbClr val="0066CC"/>
              </a:buClr>
              <a:buSzPct val="90000"/>
              <a:buFont typeface="Wingdings" pitchFamily="2" charset="2"/>
              <a:buChar char="v"/>
            </a:pPr>
            <a:r>
              <a:rPr lang="en-US" sz="2000" b="1" dirty="0" smtClean="0"/>
              <a:t> NPP is the first satellite mission to address the challenge of continuing a climate-quality time series of observations for a wide range of land, ocean, and atmospheric science data sets while simultaneously preparing to address operational requirements for meteorological observations. </a:t>
            </a:r>
          </a:p>
          <a:p>
            <a:pPr marL="400050" lvl="1" indent="0">
              <a:buClr>
                <a:srgbClr val="0066CC"/>
              </a:buClr>
              <a:buSzPct val="90000"/>
              <a:buFont typeface="Wingdings" pitchFamily="2" charset="2"/>
              <a:buChar char="v"/>
            </a:pPr>
            <a:r>
              <a:rPr lang="en-US" sz="2000" b="1" dirty="0" smtClean="0"/>
              <a:t> NPP builds on the tremendous success of NASA’s EOS program in providing time series data products that have proven invaluable for delivering a wealth of information on global change trends within the Earth system.</a:t>
            </a:r>
          </a:p>
          <a:p>
            <a:pPr marL="400050" lvl="1" indent="0">
              <a:buClr>
                <a:srgbClr val="0066CC"/>
              </a:buClr>
              <a:buSzPct val="90000"/>
              <a:buFont typeface="Wingdings" pitchFamily="2" charset="2"/>
              <a:buChar char="v"/>
            </a:pPr>
            <a:r>
              <a:rPr lang="en-US" sz="2000" b="1" dirty="0" smtClean="0"/>
              <a:t> NASA’s primary interest in NPP center on ensuring the continuity of high-quality, continuous, well-characterized, long time series measurements of sufficient quality to answer critical Earth system science, global change, and/or applied sciences questions .</a:t>
            </a:r>
          </a:p>
        </p:txBody>
      </p:sp>
      <p:pic>
        <p:nvPicPr>
          <p:cNvPr id="7" name="Picture 68"/>
          <p:cNvPicPr>
            <a:picLocks noChangeArrowheads="1"/>
          </p:cNvPicPr>
          <p:nvPr/>
        </p:nvPicPr>
        <p:blipFill>
          <a:blip r:embed="rId3" cstate="print"/>
          <a:srcRect/>
          <a:stretch>
            <a:fillRect/>
          </a:stretch>
        </p:blipFill>
        <p:spPr bwMode="auto">
          <a:xfrm>
            <a:off x="8001000" y="5867400"/>
            <a:ext cx="1143000" cy="9906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p:cNvPicPr>
            <a:picLocks noChangeAspect="1" noChangeArrowheads="1"/>
          </p:cNvPicPr>
          <p:nvPr/>
        </p:nvPicPr>
        <p:blipFill>
          <a:blip r:embed="rId2" cstate="print"/>
          <a:srcRect l="17" t="24438" b="59315"/>
          <a:stretch>
            <a:fillRect/>
          </a:stretch>
        </p:blipFill>
        <p:spPr bwMode="auto">
          <a:xfrm>
            <a:off x="0" y="0"/>
            <a:ext cx="9144000" cy="990600"/>
          </a:xfrm>
          <a:prstGeom prst="rect">
            <a:avLst/>
          </a:prstGeom>
          <a:noFill/>
          <a:ln w="9525">
            <a:noFill/>
            <a:miter lim="800000"/>
            <a:headEnd/>
            <a:tailEnd/>
          </a:ln>
        </p:spPr>
      </p:pic>
      <p:sp>
        <p:nvSpPr>
          <p:cNvPr id="2" name="Slide Number Placeholder 3"/>
          <p:cNvSpPr>
            <a:spLocks noGrp="1"/>
          </p:cNvSpPr>
          <p:nvPr>
            <p:ph type="sldNum" sz="quarter" idx="12"/>
          </p:nvPr>
        </p:nvSpPr>
        <p:spPr>
          <a:xfrm>
            <a:off x="457200" y="6356350"/>
            <a:ext cx="2133600" cy="365125"/>
          </a:xfrm>
        </p:spPr>
        <p:txBody>
          <a:bodyPr/>
          <a:lstStyle/>
          <a:p>
            <a:pPr algn="l">
              <a:defRPr/>
            </a:pPr>
            <a:fld id="{4FD56917-9582-4759-8602-E170DCA3CE60}" type="slidenum">
              <a:rPr lang="en-US"/>
              <a:pPr algn="l">
                <a:defRPr/>
              </a:pPr>
              <a:t>16</a:t>
            </a:fld>
            <a:endParaRPr lang="en-US" dirty="0"/>
          </a:p>
        </p:txBody>
      </p:sp>
      <p:sp>
        <p:nvSpPr>
          <p:cNvPr id="17412" name="Rectangle 5"/>
          <p:cNvSpPr>
            <a:spLocks noChangeArrowheads="1"/>
          </p:cNvSpPr>
          <p:nvPr/>
        </p:nvSpPr>
        <p:spPr bwMode="auto">
          <a:xfrm>
            <a:off x="0" y="5741988"/>
            <a:ext cx="1452563" cy="1116012"/>
          </a:xfrm>
          <a:prstGeom prst="rect">
            <a:avLst/>
          </a:prstGeom>
          <a:solidFill>
            <a:schemeClr val="bg1"/>
          </a:solidFill>
          <a:ln w="9525">
            <a:noFill/>
            <a:miter lim="800000"/>
            <a:headEnd/>
            <a:tailEnd/>
          </a:ln>
        </p:spPr>
        <p:txBody>
          <a:bodyPr wrap="none" anchor="ctr"/>
          <a:lstStyle/>
          <a:p>
            <a:endParaRPr lang="en-US"/>
          </a:p>
        </p:txBody>
      </p:sp>
      <p:sp>
        <p:nvSpPr>
          <p:cNvPr id="17413" name="Rectangle 2"/>
          <p:cNvSpPr>
            <a:spLocks noGrp="1" noChangeArrowheads="1"/>
          </p:cNvSpPr>
          <p:nvPr>
            <p:ph type="title"/>
          </p:nvPr>
        </p:nvSpPr>
        <p:spPr>
          <a:xfrm>
            <a:off x="1371600" y="-152400"/>
            <a:ext cx="8229600" cy="1143000"/>
          </a:xfrm>
        </p:spPr>
        <p:txBody>
          <a:bodyPr/>
          <a:lstStyle/>
          <a:p>
            <a:pPr eaLnBrk="1" hangingPunct="1"/>
            <a:r>
              <a:rPr lang="en-US" sz="3200" b="1" dirty="0" smtClean="0">
                <a:solidFill>
                  <a:srgbClr val="FFC000"/>
                </a:solidFill>
              </a:rPr>
              <a:t>NPOESS Preparatory Project Roles</a:t>
            </a:r>
          </a:p>
        </p:txBody>
      </p:sp>
      <p:sp>
        <p:nvSpPr>
          <p:cNvPr id="17414" name="Rectangle 3"/>
          <p:cNvSpPr>
            <a:spLocks noGrp="1" noChangeArrowheads="1"/>
          </p:cNvSpPr>
          <p:nvPr>
            <p:ph type="body" idx="1"/>
          </p:nvPr>
        </p:nvSpPr>
        <p:spPr>
          <a:xfrm>
            <a:off x="381000" y="1295400"/>
            <a:ext cx="8458200" cy="4495800"/>
          </a:xfrm>
        </p:spPr>
        <p:txBody>
          <a:bodyPr/>
          <a:lstStyle/>
          <a:p>
            <a:pPr marL="0" indent="0">
              <a:buClr>
                <a:srgbClr val="0066CC"/>
              </a:buClr>
              <a:buSzPct val="90000"/>
              <a:buFont typeface="Arial" pitchFamily="34" charset="0"/>
              <a:buNone/>
            </a:pPr>
            <a:r>
              <a:rPr lang="en-US" b="1" dirty="0" smtClean="0"/>
              <a:t>Agency roles and responsibilities for NPP are as follows: </a:t>
            </a:r>
          </a:p>
          <a:p>
            <a:pPr marL="0" indent="0">
              <a:buClr>
                <a:srgbClr val="0066CC"/>
              </a:buClr>
              <a:buSzPct val="90000"/>
              <a:buFont typeface="Arial" pitchFamily="34" charset="0"/>
              <a:buNone/>
            </a:pPr>
            <a:endParaRPr lang="en-US" sz="800" b="1" dirty="0" smtClean="0"/>
          </a:p>
          <a:p>
            <a:pPr marL="0" indent="0">
              <a:buClr>
                <a:srgbClr val="0066CC"/>
              </a:buClr>
              <a:buSzPct val="90000"/>
              <a:buFont typeface="Arial" pitchFamily="34" charset="0"/>
              <a:buNone/>
            </a:pPr>
            <a:endParaRPr lang="en-US" sz="800" dirty="0" smtClean="0"/>
          </a:p>
          <a:p>
            <a:pPr marL="0" indent="0">
              <a:buClr>
                <a:srgbClr val="0066CC"/>
              </a:buClr>
              <a:buSzPct val="90000"/>
              <a:buFont typeface="Wingdings" pitchFamily="2" charset="2"/>
              <a:buChar char="v"/>
            </a:pPr>
            <a:r>
              <a:rPr lang="en-US" sz="2800" b="1" dirty="0" smtClean="0"/>
              <a:t> NASA provides the ATMS and CERES instruments, spacecraft, and launch services. </a:t>
            </a:r>
          </a:p>
          <a:p>
            <a:pPr marL="0" indent="0">
              <a:buClr>
                <a:srgbClr val="0066CC"/>
              </a:buClr>
              <a:buSzPct val="90000"/>
              <a:buFont typeface="Wingdings" pitchFamily="2" charset="2"/>
              <a:buChar char="v"/>
            </a:pPr>
            <a:r>
              <a:rPr lang="en-US" sz="2800" b="1" dirty="0" smtClean="0"/>
              <a:t> JPSS (formerly the IPO) provides the </a:t>
            </a:r>
            <a:r>
              <a:rPr lang="en-US" sz="2800" b="1" dirty="0" err="1" smtClean="0"/>
              <a:t>CrIS</a:t>
            </a:r>
            <a:r>
              <a:rPr lang="en-US" sz="2800" b="1" dirty="0" smtClean="0"/>
              <a:t>, VIIRS, and OMPS nadir instruments; Command Control and Communications Segment (C3S); and the Interface Data Processing Segment (IDPS). </a:t>
            </a:r>
          </a:p>
          <a:p>
            <a:pPr marL="0" indent="0">
              <a:buClr>
                <a:srgbClr val="0066CC"/>
              </a:buClr>
              <a:buSzPct val="90000"/>
              <a:buFont typeface="Wingdings" pitchFamily="2" charset="2"/>
              <a:buChar char="v"/>
            </a:pPr>
            <a:r>
              <a:rPr lang="en-US" sz="2800" b="1" dirty="0" smtClean="0"/>
              <a:t> NOAA provides the data Archive and Distribution Segment (ADS) and the OMPS limb capability</a:t>
            </a:r>
            <a:endParaRPr lang="en-US" sz="2400" b="1" dirty="0" smtClean="0"/>
          </a:p>
        </p:txBody>
      </p:sp>
      <p:pic>
        <p:nvPicPr>
          <p:cNvPr id="7" name="Picture 68"/>
          <p:cNvPicPr>
            <a:picLocks noChangeArrowheads="1"/>
          </p:cNvPicPr>
          <p:nvPr/>
        </p:nvPicPr>
        <p:blipFill>
          <a:blip r:embed="rId3" cstate="print"/>
          <a:srcRect/>
          <a:stretch>
            <a:fillRect/>
          </a:stretch>
        </p:blipFill>
        <p:spPr bwMode="auto">
          <a:xfrm>
            <a:off x="8001000" y="5867400"/>
            <a:ext cx="1143000" cy="9906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9"/>
          <p:cNvPicPr>
            <a:picLocks noChangeAspect="1" noChangeArrowheads="1"/>
          </p:cNvPicPr>
          <p:nvPr/>
        </p:nvPicPr>
        <p:blipFill>
          <a:blip r:embed="rId3" cstate="print"/>
          <a:srcRect l="17" t="24438" b="59315"/>
          <a:stretch>
            <a:fillRect/>
          </a:stretch>
        </p:blipFill>
        <p:spPr bwMode="auto">
          <a:xfrm>
            <a:off x="0" y="-76200"/>
            <a:ext cx="9144000" cy="990600"/>
          </a:xfrm>
          <a:prstGeom prst="rect">
            <a:avLst/>
          </a:prstGeom>
          <a:noFill/>
          <a:ln w="9525">
            <a:noFill/>
            <a:miter lim="800000"/>
            <a:headEnd/>
            <a:tailEnd/>
          </a:ln>
        </p:spPr>
      </p:pic>
      <p:sp>
        <p:nvSpPr>
          <p:cNvPr id="20482" name="Slide Number Placeholder 5"/>
          <p:cNvSpPr>
            <a:spLocks noGrp="1"/>
          </p:cNvSpPr>
          <p:nvPr>
            <p:ph type="sldNum" sz="quarter" idx="4294967295"/>
          </p:nvPr>
        </p:nvSpPr>
        <p:spPr>
          <a:xfrm>
            <a:off x="7162800" y="6400800"/>
            <a:ext cx="1905000" cy="381000"/>
          </a:xfrm>
        </p:spPr>
        <p:txBody>
          <a:bodyPr/>
          <a:lstStyle/>
          <a:p>
            <a:pPr>
              <a:defRPr/>
            </a:pPr>
            <a:fld id="{56161DD1-A8CC-4916-B929-BD23D04AAE40}" type="slidenum">
              <a:rPr lang="en-US">
                <a:latin typeface="+mj-lt"/>
              </a:rPr>
              <a:pPr>
                <a:defRPr/>
              </a:pPr>
              <a:t>2</a:t>
            </a:fld>
            <a:endParaRPr lang="en-US" dirty="0">
              <a:latin typeface="+mj-lt"/>
            </a:endParaRPr>
          </a:p>
        </p:txBody>
      </p:sp>
      <p:pic>
        <p:nvPicPr>
          <p:cNvPr id="63492" name="Picture 2" descr="07-1600d-NPP"/>
          <p:cNvPicPr>
            <a:picLocks noChangeAspect="1" noChangeArrowheads="1"/>
          </p:cNvPicPr>
          <p:nvPr/>
        </p:nvPicPr>
        <p:blipFill>
          <a:blip r:embed="rId4" cstate="print"/>
          <a:srcRect/>
          <a:stretch>
            <a:fillRect/>
          </a:stretch>
        </p:blipFill>
        <p:spPr bwMode="auto">
          <a:xfrm>
            <a:off x="2598738" y="971550"/>
            <a:ext cx="3756025" cy="5257800"/>
          </a:xfrm>
          <a:prstGeom prst="rect">
            <a:avLst/>
          </a:prstGeom>
          <a:noFill/>
          <a:ln w="9525">
            <a:noFill/>
            <a:miter lim="800000"/>
            <a:headEnd/>
            <a:tailEnd/>
          </a:ln>
        </p:spPr>
      </p:pic>
      <p:sp>
        <p:nvSpPr>
          <p:cNvPr id="63493" name="Rectangle 3"/>
          <p:cNvSpPr>
            <a:spLocks noGrp="1" noChangeArrowheads="1"/>
          </p:cNvSpPr>
          <p:nvPr>
            <p:ph type="title"/>
          </p:nvPr>
        </p:nvSpPr>
        <p:spPr>
          <a:xfrm>
            <a:off x="2819400" y="0"/>
            <a:ext cx="6324600" cy="762000"/>
          </a:xfrm>
        </p:spPr>
        <p:txBody>
          <a:bodyPr/>
          <a:lstStyle/>
          <a:p>
            <a:r>
              <a:rPr lang="en-US" sz="3200" b="1" smtClean="0">
                <a:solidFill>
                  <a:srgbClr val="FFCC00"/>
                </a:solidFill>
              </a:rPr>
              <a:t>NPP Satellite - Nadir Deck View</a:t>
            </a:r>
          </a:p>
        </p:txBody>
      </p:sp>
      <p:sp>
        <p:nvSpPr>
          <p:cNvPr id="63494" name="Rectangle 4"/>
          <p:cNvSpPr>
            <a:spLocks noChangeArrowheads="1"/>
          </p:cNvSpPr>
          <p:nvPr/>
        </p:nvSpPr>
        <p:spPr bwMode="auto">
          <a:xfrm>
            <a:off x="6284913" y="1054100"/>
            <a:ext cx="2844800" cy="1306513"/>
          </a:xfrm>
          <a:prstGeom prst="rect">
            <a:avLst/>
          </a:prstGeom>
          <a:noFill/>
          <a:ln w="9525">
            <a:noFill/>
            <a:miter lim="800000"/>
            <a:headEnd/>
            <a:tailEnd/>
          </a:ln>
        </p:spPr>
        <p:txBody>
          <a:bodyPr/>
          <a:lstStyle/>
          <a:p>
            <a:pPr marL="342900" indent="-342900">
              <a:spcBef>
                <a:spcPct val="20000"/>
              </a:spcBef>
            </a:pPr>
            <a:r>
              <a:rPr lang="en-US" sz="2000" b="1"/>
              <a:t>Nadir facing antennas</a:t>
            </a:r>
          </a:p>
          <a:p>
            <a:pPr marL="742950" lvl="1" indent="-285750">
              <a:spcBef>
                <a:spcPct val="20000"/>
              </a:spcBef>
              <a:buFontTx/>
              <a:buChar char="–"/>
            </a:pPr>
            <a:r>
              <a:rPr lang="en-US" sz="1600" b="1"/>
              <a:t>T&amp;C</a:t>
            </a:r>
          </a:p>
          <a:p>
            <a:pPr marL="742950" lvl="1" indent="-285750">
              <a:spcBef>
                <a:spcPct val="20000"/>
              </a:spcBef>
              <a:buFontTx/>
              <a:buChar char="–"/>
            </a:pPr>
            <a:r>
              <a:rPr lang="en-US" sz="1600" b="1"/>
              <a:t>HRD</a:t>
            </a:r>
          </a:p>
          <a:p>
            <a:pPr marL="742950" lvl="1" indent="-285750">
              <a:spcBef>
                <a:spcPct val="20000"/>
              </a:spcBef>
              <a:buFontTx/>
              <a:buChar char="–"/>
            </a:pPr>
            <a:r>
              <a:rPr lang="en-US" sz="1600" b="1"/>
              <a:t>SMD</a:t>
            </a:r>
          </a:p>
        </p:txBody>
      </p:sp>
      <p:sp>
        <p:nvSpPr>
          <p:cNvPr id="63495" name="Rectangle 5"/>
          <p:cNvSpPr>
            <a:spLocks noChangeArrowheads="1"/>
          </p:cNvSpPr>
          <p:nvPr/>
        </p:nvSpPr>
        <p:spPr bwMode="auto">
          <a:xfrm>
            <a:off x="7073900" y="2781300"/>
            <a:ext cx="1054100" cy="366713"/>
          </a:xfrm>
          <a:prstGeom prst="rect">
            <a:avLst/>
          </a:prstGeom>
          <a:noFill/>
          <a:ln w="9525">
            <a:noFill/>
            <a:miter lim="800000"/>
            <a:headEnd/>
            <a:tailEnd/>
          </a:ln>
        </p:spPr>
        <p:txBody>
          <a:bodyPr/>
          <a:lstStyle/>
          <a:p>
            <a:pPr marL="342900" indent="-342900">
              <a:spcBef>
                <a:spcPct val="20000"/>
              </a:spcBef>
            </a:pPr>
            <a:r>
              <a:rPr lang="en-US" sz="2000" b="1"/>
              <a:t>VIIRS</a:t>
            </a:r>
          </a:p>
        </p:txBody>
      </p:sp>
      <p:sp>
        <p:nvSpPr>
          <p:cNvPr id="63496" name="Rectangle 6"/>
          <p:cNvSpPr>
            <a:spLocks noChangeArrowheads="1"/>
          </p:cNvSpPr>
          <p:nvPr/>
        </p:nvSpPr>
        <p:spPr bwMode="auto">
          <a:xfrm>
            <a:off x="7048500" y="3632200"/>
            <a:ext cx="1054100" cy="366713"/>
          </a:xfrm>
          <a:prstGeom prst="rect">
            <a:avLst/>
          </a:prstGeom>
          <a:noFill/>
          <a:ln w="9525">
            <a:noFill/>
            <a:miter lim="800000"/>
            <a:headEnd/>
            <a:tailEnd/>
          </a:ln>
        </p:spPr>
        <p:txBody>
          <a:bodyPr/>
          <a:lstStyle/>
          <a:p>
            <a:pPr marL="342900" indent="-342900">
              <a:spcBef>
                <a:spcPct val="20000"/>
              </a:spcBef>
            </a:pPr>
            <a:r>
              <a:rPr lang="en-US" sz="2000" b="1"/>
              <a:t>CrIS</a:t>
            </a:r>
          </a:p>
        </p:txBody>
      </p:sp>
      <p:sp>
        <p:nvSpPr>
          <p:cNvPr id="63497" name="Rectangle 7"/>
          <p:cNvSpPr>
            <a:spLocks noChangeArrowheads="1"/>
          </p:cNvSpPr>
          <p:nvPr/>
        </p:nvSpPr>
        <p:spPr bwMode="auto">
          <a:xfrm>
            <a:off x="7035800" y="4305300"/>
            <a:ext cx="1054100" cy="366713"/>
          </a:xfrm>
          <a:prstGeom prst="rect">
            <a:avLst/>
          </a:prstGeom>
          <a:noFill/>
          <a:ln w="9525">
            <a:noFill/>
            <a:miter lim="800000"/>
            <a:headEnd/>
            <a:tailEnd/>
          </a:ln>
        </p:spPr>
        <p:txBody>
          <a:bodyPr/>
          <a:lstStyle/>
          <a:p>
            <a:pPr marL="342900" indent="-342900">
              <a:spcBef>
                <a:spcPct val="20000"/>
              </a:spcBef>
            </a:pPr>
            <a:r>
              <a:rPr lang="en-US" sz="2000" b="1"/>
              <a:t>ATMS</a:t>
            </a:r>
          </a:p>
        </p:txBody>
      </p:sp>
      <p:sp>
        <p:nvSpPr>
          <p:cNvPr id="63498" name="Rectangle 8"/>
          <p:cNvSpPr>
            <a:spLocks noChangeArrowheads="1"/>
          </p:cNvSpPr>
          <p:nvPr/>
        </p:nvSpPr>
        <p:spPr bwMode="auto">
          <a:xfrm>
            <a:off x="7048500" y="5041900"/>
            <a:ext cx="1054100" cy="366713"/>
          </a:xfrm>
          <a:prstGeom prst="rect">
            <a:avLst/>
          </a:prstGeom>
          <a:noFill/>
          <a:ln w="9525">
            <a:noFill/>
            <a:miter lim="800000"/>
            <a:headEnd/>
            <a:tailEnd/>
          </a:ln>
        </p:spPr>
        <p:txBody>
          <a:bodyPr/>
          <a:lstStyle/>
          <a:p>
            <a:pPr marL="342900" indent="-342900">
              <a:spcBef>
                <a:spcPct val="20000"/>
              </a:spcBef>
            </a:pPr>
            <a:r>
              <a:rPr lang="en-US" sz="2000" b="1"/>
              <a:t>OMPS</a:t>
            </a:r>
          </a:p>
        </p:txBody>
      </p:sp>
      <p:sp>
        <p:nvSpPr>
          <p:cNvPr id="63499" name="Line 9"/>
          <p:cNvSpPr>
            <a:spLocks noChangeShapeType="1"/>
          </p:cNvSpPr>
          <p:nvPr/>
        </p:nvSpPr>
        <p:spPr bwMode="auto">
          <a:xfrm flipH="1" flipV="1">
            <a:off x="5072063" y="2212975"/>
            <a:ext cx="1963737" cy="779463"/>
          </a:xfrm>
          <a:prstGeom prst="line">
            <a:avLst/>
          </a:prstGeom>
          <a:noFill/>
          <a:ln w="28575">
            <a:solidFill>
              <a:schemeClr val="accent2"/>
            </a:solidFill>
            <a:round/>
            <a:headEnd/>
            <a:tailEnd type="triangle" w="med" len="med"/>
          </a:ln>
        </p:spPr>
        <p:txBody>
          <a:bodyPr lIns="101882" tIns="50941" rIns="101882" bIns="50941">
            <a:spAutoFit/>
          </a:bodyPr>
          <a:lstStyle/>
          <a:p>
            <a:endParaRPr lang="en-US"/>
          </a:p>
        </p:txBody>
      </p:sp>
      <p:sp>
        <p:nvSpPr>
          <p:cNvPr id="63500" name="Line 10"/>
          <p:cNvSpPr>
            <a:spLocks noChangeShapeType="1"/>
          </p:cNvSpPr>
          <p:nvPr/>
        </p:nvSpPr>
        <p:spPr bwMode="auto">
          <a:xfrm flipH="1" flipV="1">
            <a:off x="5219700" y="2603500"/>
            <a:ext cx="1816100" cy="388938"/>
          </a:xfrm>
          <a:prstGeom prst="line">
            <a:avLst/>
          </a:prstGeom>
          <a:noFill/>
          <a:ln w="28575">
            <a:solidFill>
              <a:schemeClr val="accent2"/>
            </a:solidFill>
            <a:round/>
            <a:headEnd/>
            <a:tailEnd type="triangle" w="med" len="med"/>
          </a:ln>
        </p:spPr>
        <p:txBody>
          <a:bodyPr lIns="101882" tIns="50941" rIns="101882" bIns="50941">
            <a:spAutoFit/>
          </a:bodyPr>
          <a:lstStyle/>
          <a:p>
            <a:endParaRPr lang="en-US"/>
          </a:p>
        </p:txBody>
      </p:sp>
      <p:sp>
        <p:nvSpPr>
          <p:cNvPr id="63501" name="Line 11"/>
          <p:cNvSpPr>
            <a:spLocks noChangeShapeType="1"/>
          </p:cNvSpPr>
          <p:nvPr/>
        </p:nvSpPr>
        <p:spPr bwMode="auto">
          <a:xfrm flipH="1" flipV="1">
            <a:off x="4970463" y="3249613"/>
            <a:ext cx="2103437" cy="660400"/>
          </a:xfrm>
          <a:prstGeom prst="line">
            <a:avLst/>
          </a:prstGeom>
          <a:noFill/>
          <a:ln w="28575">
            <a:solidFill>
              <a:schemeClr val="accent2"/>
            </a:solidFill>
            <a:round/>
            <a:headEnd/>
            <a:tailEnd type="triangle" w="med" len="med"/>
          </a:ln>
        </p:spPr>
        <p:txBody>
          <a:bodyPr lIns="101882" tIns="50941" rIns="101882" bIns="50941">
            <a:spAutoFit/>
          </a:bodyPr>
          <a:lstStyle/>
          <a:p>
            <a:endParaRPr lang="en-US"/>
          </a:p>
        </p:txBody>
      </p:sp>
      <p:sp>
        <p:nvSpPr>
          <p:cNvPr id="63502" name="Line 12"/>
          <p:cNvSpPr>
            <a:spLocks noChangeShapeType="1"/>
          </p:cNvSpPr>
          <p:nvPr/>
        </p:nvSpPr>
        <p:spPr bwMode="auto">
          <a:xfrm flipH="1" flipV="1">
            <a:off x="4970463" y="4241800"/>
            <a:ext cx="2078037" cy="261938"/>
          </a:xfrm>
          <a:prstGeom prst="line">
            <a:avLst/>
          </a:prstGeom>
          <a:noFill/>
          <a:ln w="28575">
            <a:solidFill>
              <a:schemeClr val="accent2"/>
            </a:solidFill>
            <a:round/>
            <a:headEnd/>
            <a:tailEnd type="triangle" w="med" len="med"/>
          </a:ln>
        </p:spPr>
        <p:txBody>
          <a:bodyPr lIns="101882" tIns="50941" rIns="101882" bIns="50941">
            <a:spAutoFit/>
          </a:bodyPr>
          <a:lstStyle/>
          <a:p>
            <a:endParaRPr lang="en-US"/>
          </a:p>
        </p:txBody>
      </p:sp>
      <p:sp>
        <p:nvSpPr>
          <p:cNvPr id="63503" name="Line 13"/>
          <p:cNvSpPr>
            <a:spLocks noChangeShapeType="1"/>
          </p:cNvSpPr>
          <p:nvPr/>
        </p:nvSpPr>
        <p:spPr bwMode="auto">
          <a:xfrm flipH="1" flipV="1">
            <a:off x="5207000" y="4672013"/>
            <a:ext cx="1828800" cy="528637"/>
          </a:xfrm>
          <a:prstGeom prst="line">
            <a:avLst/>
          </a:prstGeom>
          <a:noFill/>
          <a:ln w="28575">
            <a:solidFill>
              <a:schemeClr val="accent2"/>
            </a:solidFill>
            <a:round/>
            <a:headEnd/>
            <a:tailEnd type="triangle" w="med" len="med"/>
          </a:ln>
        </p:spPr>
        <p:txBody>
          <a:bodyPr lIns="101882" tIns="50941" rIns="101882" bIns="50941">
            <a:spAutoFit/>
          </a:bodyPr>
          <a:lstStyle/>
          <a:p>
            <a:endParaRPr lang="en-US"/>
          </a:p>
        </p:txBody>
      </p:sp>
      <p:sp>
        <p:nvSpPr>
          <p:cNvPr id="63504" name="Line 14"/>
          <p:cNvSpPr>
            <a:spLocks noChangeShapeType="1"/>
          </p:cNvSpPr>
          <p:nvPr/>
        </p:nvSpPr>
        <p:spPr bwMode="auto">
          <a:xfrm flipH="1" flipV="1">
            <a:off x="4811713" y="5200650"/>
            <a:ext cx="2224087" cy="74613"/>
          </a:xfrm>
          <a:prstGeom prst="line">
            <a:avLst/>
          </a:prstGeom>
          <a:noFill/>
          <a:ln w="28575">
            <a:solidFill>
              <a:schemeClr val="accent2"/>
            </a:solidFill>
            <a:round/>
            <a:headEnd/>
            <a:tailEnd type="triangle" w="med" len="med"/>
          </a:ln>
        </p:spPr>
        <p:txBody>
          <a:bodyPr lIns="101882" tIns="50941" rIns="101882" bIns="50941">
            <a:spAutoFit/>
          </a:bodyPr>
          <a:lstStyle/>
          <a:p>
            <a:endParaRPr lang="en-US"/>
          </a:p>
        </p:txBody>
      </p:sp>
      <p:sp>
        <p:nvSpPr>
          <p:cNvPr id="63505" name="Rectangle 4"/>
          <p:cNvSpPr>
            <a:spLocks noChangeArrowheads="1"/>
          </p:cNvSpPr>
          <p:nvPr/>
        </p:nvSpPr>
        <p:spPr bwMode="auto">
          <a:xfrm>
            <a:off x="152400" y="1066800"/>
            <a:ext cx="2190750" cy="1457325"/>
          </a:xfrm>
          <a:prstGeom prst="rect">
            <a:avLst/>
          </a:prstGeom>
          <a:noFill/>
          <a:ln w="9525">
            <a:noFill/>
            <a:miter lim="800000"/>
            <a:headEnd/>
            <a:tailEnd/>
          </a:ln>
        </p:spPr>
        <p:txBody>
          <a:bodyPr/>
          <a:lstStyle/>
          <a:p>
            <a:pPr marL="3175" indent="-3175">
              <a:spcBef>
                <a:spcPct val="20000"/>
              </a:spcBef>
            </a:pPr>
            <a:r>
              <a:rPr lang="en-US" b="1"/>
              <a:t>Instruments lined up along cold facing panel</a:t>
            </a:r>
          </a:p>
        </p:txBody>
      </p:sp>
      <p:sp>
        <p:nvSpPr>
          <p:cNvPr id="63506" name="Rectangle 5"/>
          <p:cNvSpPr>
            <a:spLocks noChangeArrowheads="1"/>
          </p:cNvSpPr>
          <p:nvPr/>
        </p:nvSpPr>
        <p:spPr bwMode="auto">
          <a:xfrm>
            <a:off x="152400" y="4232275"/>
            <a:ext cx="2362200" cy="1711325"/>
          </a:xfrm>
          <a:prstGeom prst="rect">
            <a:avLst/>
          </a:prstGeom>
          <a:noFill/>
          <a:ln w="9525">
            <a:noFill/>
            <a:miter lim="800000"/>
            <a:headEnd/>
            <a:tailEnd/>
          </a:ln>
        </p:spPr>
        <p:txBody>
          <a:bodyPr/>
          <a:lstStyle/>
          <a:p>
            <a:pPr marL="63500" indent="-3175">
              <a:spcBef>
                <a:spcPct val="20000"/>
              </a:spcBef>
              <a:buClr>
                <a:schemeClr val="accent2"/>
              </a:buClr>
              <a:buFont typeface="Wingdings" pitchFamily="2" charset="2"/>
              <a:buNone/>
            </a:pPr>
            <a:r>
              <a:rPr lang="en-US" b="1"/>
              <a:t>ATMS and VIIRS EM heat pipe radiators mounted to cold facing panel</a:t>
            </a:r>
          </a:p>
        </p:txBody>
      </p:sp>
      <p:sp>
        <p:nvSpPr>
          <p:cNvPr id="63507" name="Rectangle 6"/>
          <p:cNvSpPr>
            <a:spLocks noChangeArrowheads="1"/>
          </p:cNvSpPr>
          <p:nvPr/>
        </p:nvSpPr>
        <p:spPr bwMode="auto">
          <a:xfrm>
            <a:off x="0" y="2593975"/>
            <a:ext cx="2808288" cy="1306513"/>
          </a:xfrm>
          <a:prstGeom prst="rect">
            <a:avLst/>
          </a:prstGeom>
          <a:noFill/>
          <a:ln w="9525">
            <a:noFill/>
            <a:miter lim="800000"/>
            <a:headEnd/>
            <a:tailEnd/>
          </a:ln>
        </p:spPr>
        <p:txBody>
          <a:bodyPr/>
          <a:lstStyle/>
          <a:p>
            <a:pPr marL="112713" indent="-3175">
              <a:spcBef>
                <a:spcPct val="20000"/>
              </a:spcBef>
              <a:buClr>
                <a:schemeClr val="accent2"/>
              </a:buClr>
              <a:buFont typeface="Wingdings" pitchFamily="2" charset="2"/>
              <a:buNone/>
            </a:pPr>
            <a:r>
              <a:rPr lang="en-US" b="1"/>
              <a:t>CrIS and VIIRS cyro-radiators FOV to cold space on cold facing side </a:t>
            </a:r>
          </a:p>
        </p:txBody>
      </p:sp>
      <p:pic>
        <p:nvPicPr>
          <p:cNvPr id="20" name="Picture 68"/>
          <p:cNvPicPr>
            <a:picLocks noChangeArrowheads="1"/>
          </p:cNvPicPr>
          <p:nvPr/>
        </p:nvPicPr>
        <p:blipFill>
          <a:blip r:embed="rId5" cstate="print"/>
          <a:srcRect/>
          <a:stretch>
            <a:fillRect/>
          </a:stretch>
        </p:blipFill>
        <p:spPr bwMode="auto">
          <a:xfrm>
            <a:off x="8001000" y="5867400"/>
            <a:ext cx="1143000" cy="990600"/>
          </a:xfrm>
          <a:prstGeom prst="rect">
            <a:avLst/>
          </a:prstGeom>
          <a:noFill/>
          <a:ln w="9525">
            <a:noFill/>
            <a:miter lim="800000"/>
            <a:headEnd/>
            <a:tailEnd/>
          </a:ln>
          <a:effectLst/>
        </p:spPr>
      </p:pic>
      <p:sp>
        <p:nvSpPr>
          <p:cNvPr id="21" name="Oval 20"/>
          <p:cNvSpPr/>
          <p:nvPr/>
        </p:nvSpPr>
        <p:spPr>
          <a:xfrm>
            <a:off x="7010400" y="2590800"/>
            <a:ext cx="990600" cy="762000"/>
          </a:xfrm>
          <a:prstGeom prst="ellipse">
            <a:avLst/>
          </a:prstGeom>
          <a:noFill/>
          <a:ln w="3810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noChangeArrowheads="1"/>
          </p:cNvPicPr>
          <p:nvPr/>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3" name="Rectangle 2"/>
          <p:cNvSpPr/>
          <p:nvPr/>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TextBox 3"/>
          <p:cNvSpPr txBox="1"/>
          <p:nvPr/>
        </p:nvSpPr>
        <p:spPr>
          <a:xfrm>
            <a:off x="1524000" y="715963"/>
            <a:ext cx="7315200" cy="1570037"/>
          </a:xfrm>
          <a:prstGeom prst="rect">
            <a:avLst/>
          </a:prstGeom>
          <a:noFill/>
        </p:spPr>
        <p:txBody>
          <a:bodyPr>
            <a:spAutoFit/>
          </a:bodyPr>
          <a:lstStyle/>
          <a:p>
            <a:pPr algn="ctr">
              <a:defRPr/>
            </a:pPr>
            <a:r>
              <a:rPr lang="en-US" sz="4800" dirty="0">
                <a:solidFill>
                  <a:srgbClr val="FFCC00"/>
                </a:solidFill>
                <a:latin typeface="+mj-lt"/>
              </a:rPr>
              <a:t>NPP is a NASA mission, but it is a little different . . .</a:t>
            </a:r>
          </a:p>
        </p:txBody>
      </p:sp>
      <p:pic>
        <p:nvPicPr>
          <p:cNvPr id="8197" name="Picture 7"/>
          <p:cNvPicPr>
            <a:picLocks noChangeAspect="1" noChangeArrowheads="1"/>
          </p:cNvPicPr>
          <p:nvPr/>
        </p:nvPicPr>
        <p:blipFill>
          <a:blip r:embed="rId3" cstate="print"/>
          <a:srcRect/>
          <a:stretch>
            <a:fillRect/>
          </a:stretch>
        </p:blipFill>
        <p:spPr bwMode="auto">
          <a:xfrm>
            <a:off x="6705600" y="2784475"/>
            <a:ext cx="2286000" cy="2244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p:cNvPicPr>
            <a:picLocks noChangeAspect="1" noChangeArrowheads="1"/>
          </p:cNvPicPr>
          <p:nvPr/>
        </p:nvPicPr>
        <p:blipFill>
          <a:blip r:embed="rId2" cstate="print"/>
          <a:srcRect l="17" t="24438" b="59315"/>
          <a:stretch>
            <a:fillRect/>
          </a:stretch>
        </p:blipFill>
        <p:spPr bwMode="auto">
          <a:xfrm>
            <a:off x="0" y="0"/>
            <a:ext cx="9144000" cy="990600"/>
          </a:xfrm>
          <a:prstGeom prst="rect">
            <a:avLst/>
          </a:prstGeom>
          <a:noFill/>
          <a:ln w="9525">
            <a:noFill/>
            <a:miter lim="800000"/>
            <a:headEnd/>
            <a:tailEnd/>
          </a:ln>
        </p:spPr>
      </p:pic>
      <p:sp>
        <p:nvSpPr>
          <p:cNvPr id="13314" name="Slide Number Placeholder 3"/>
          <p:cNvSpPr>
            <a:spLocks noGrp="1"/>
          </p:cNvSpPr>
          <p:nvPr>
            <p:ph type="sldNum" sz="quarter" idx="12"/>
          </p:nvPr>
        </p:nvSpPr>
        <p:spPr>
          <a:xfrm>
            <a:off x="457200" y="6356350"/>
            <a:ext cx="2133600" cy="365125"/>
          </a:xfrm>
        </p:spPr>
        <p:txBody>
          <a:bodyPr/>
          <a:lstStyle/>
          <a:p>
            <a:pPr algn="l">
              <a:defRPr/>
            </a:pPr>
            <a:fld id="{9DEABF81-C680-4454-9AC9-6805D59FB760}" type="slidenum">
              <a:rPr lang="en-US"/>
              <a:pPr algn="l">
                <a:defRPr/>
              </a:pPr>
              <a:t>4</a:t>
            </a:fld>
            <a:endParaRPr lang="en-US" dirty="0"/>
          </a:p>
        </p:txBody>
      </p:sp>
      <p:sp>
        <p:nvSpPr>
          <p:cNvPr id="9220" name="Rectangle 5"/>
          <p:cNvSpPr>
            <a:spLocks noChangeArrowheads="1"/>
          </p:cNvSpPr>
          <p:nvPr/>
        </p:nvSpPr>
        <p:spPr bwMode="auto">
          <a:xfrm>
            <a:off x="0" y="5741988"/>
            <a:ext cx="1452563" cy="1116012"/>
          </a:xfrm>
          <a:prstGeom prst="rect">
            <a:avLst/>
          </a:prstGeom>
          <a:solidFill>
            <a:schemeClr val="bg1"/>
          </a:solidFill>
          <a:ln w="9525">
            <a:noFill/>
            <a:miter lim="800000"/>
            <a:headEnd/>
            <a:tailEnd/>
          </a:ln>
        </p:spPr>
        <p:txBody>
          <a:bodyPr wrap="none" anchor="ctr"/>
          <a:lstStyle/>
          <a:p>
            <a:endParaRPr lang="en-US"/>
          </a:p>
        </p:txBody>
      </p:sp>
      <p:sp>
        <p:nvSpPr>
          <p:cNvPr id="9221" name="Rectangle 2"/>
          <p:cNvSpPr>
            <a:spLocks noGrp="1" noChangeArrowheads="1"/>
          </p:cNvSpPr>
          <p:nvPr>
            <p:ph type="title"/>
          </p:nvPr>
        </p:nvSpPr>
        <p:spPr>
          <a:xfrm>
            <a:off x="1371600" y="-152400"/>
            <a:ext cx="8229600" cy="1143000"/>
          </a:xfrm>
        </p:spPr>
        <p:txBody>
          <a:bodyPr/>
          <a:lstStyle/>
          <a:p>
            <a:pPr eaLnBrk="1" hangingPunct="1"/>
            <a:r>
              <a:rPr lang="en-US" sz="3200" b="1" smtClean="0">
                <a:solidFill>
                  <a:srgbClr val="FFC000"/>
                </a:solidFill>
              </a:rPr>
              <a:t>NPOESS, JPSS, and NPP</a:t>
            </a:r>
          </a:p>
        </p:txBody>
      </p:sp>
      <p:sp>
        <p:nvSpPr>
          <p:cNvPr id="6150" name="Rectangle 3"/>
          <p:cNvSpPr>
            <a:spLocks noGrp="1" noChangeArrowheads="1"/>
          </p:cNvSpPr>
          <p:nvPr>
            <p:ph type="body" idx="1"/>
          </p:nvPr>
        </p:nvSpPr>
        <p:spPr>
          <a:xfrm>
            <a:off x="228600" y="1066800"/>
            <a:ext cx="8763000" cy="5334000"/>
          </a:xfrm>
        </p:spPr>
        <p:txBody>
          <a:bodyPr/>
          <a:lstStyle/>
          <a:p>
            <a:pPr marL="0" indent="0">
              <a:buClr>
                <a:srgbClr val="0066CC"/>
              </a:buClr>
              <a:buSzPct val="90000"/>
              <a:buFont typeface="Wingdings" pitchFamily="2" charset="2"/>
              <a:buChar char="v"/>
              <a:defRPr/>
            </a:pPr>
            <a:r>
              <a:rPr lang="en-US" sz="2400" b="1" dirty="0" smtClean="0"/>
              <a:t> NPP and NPOESS have a long, complicated history</a:t>
            </a:r>
          </a:p>
          <a:p>
            <a:pPr marL="0" indent="0">
              <a:buClr>
                <a:srgbClr val="0066CC"/>
              </a:buClr>
              <a:buSzPct val="90000"/>
              <a:buFont typeface="Wingdings" pitchFamily="2" charset="2"/>
              <a:buChar char="v"/>
              <a:defRPr/>
            </a:pPr>
            <a:endParaRPr lang="en-US" sz="800" b="1" dirty="0" smtClean="0"/>
          </a:p>
          <a:p>
            <a:pPr marL="0" indent="0">
              <a:buClr>
                <a:srgbClr val="0066CC"/>
              </a:buClr>
              <a:buSzPct val="90000"/>
              <a:buFont typeface="Wingdings" pitchFamily="2" charset="2"/>
              <a:buChar char="v"/>
              <a:defRPr/>
            </a:pPr>
            <a:r>
              <a:rPr lang="en-US" sz="2400" b="1" dirty="0" smtClean="0"/>
              <a:t> The tri-agency NPOESS partnership (DOD, NOAA, NASA) has been dissolved</a:t>
            </a:r>
          </a:p>
          <a:p>
            <a:pPr marL="400050" lvl="1" indent="0">
              <a:buClr>
                <a:srgbClr val="0066CC"/>
              </a:buClr>
              <a:buSzPct val="90000"/>
              <a:buFont typeface="Wingdings" pitchFamily="2" charset="2"/>
              <a:buChar char="v"/>
              <a:defRPr/>
            </a:pPr>
            <a:r>
              <a:rPr lang="en-US" sz="2000" b="1" dirty="0" smtClean="0"/>
              <a:t>  “NPOESS” is no more</a:t>
            </a:r>
          </a:p>
          <a:p>
            <a:pPr marL="400050" lvl="1" indent="0">
              <a:buClr>
                <a:srgbClr val="0066CC"/>
              </a:buClr>
              <a:buSzPct val="90000"/>
              <a:buFont typeface="Wingdings" pitchFamily="2" charset="2"/>
              <a:buChar char="v"/>
              <a:defRPr/>
            </a:pPr>
            <a:r>
              <a:rPr lang="en-US" sz="2000" b="1" dirty="0" smtClean="0"/>
              <a:t> The NOAA-NASA partnership continues under the Joint Polar Satellite System (JPSS) – afternoon platform series</a:t>
            </a:r>
          </a:p>
          <a:p>
            <a:pPr marL="400050" lvl="1" indent="0">
              <a:buClr>
                <a:srgbClr val="0066CC"/>
              </a:buClr>
              <a:buSzPct val="90000"/>
              <a:buFont typeface="Wingdings" pitchFamily="2" charset="2"/>
              <a:buChar char="v"/>
              <a:defRPr/>
            </a:pPr>
            <a:r>
              <a:rPr lang="en-US" sz="2000" b="1" dirty="0" smtClean="0"/>
              <a:t> DOD is continuing alone -- early morning platform series</a:t>
            </a:r>
          </a:p>
          <a:p>
            <a:pPr marL="0" indent="0">
              <a:buClr>
                <a:srgbClr val="0066CC"/>
              </a:buClr>
              <a:buSzPct val="90000"/>
              <a:buFont typeface="Arial" charset="0"/>
              <a:buNone/>
              <a:defRPr/>
            </a:pPr>
            <a:endParaRPr lang="en-US" sz="800" b="1" dirty="0" smtClean="0"/>
          </a:p>
          <a:p>
            <a:pPr marL="0" lvl="1" indent="0">
              <a:buClr>
                <a:srgbClr val="0066CC"/>
              </a:buClr>
              <a:buSzPct val="90000"/>
              <a:buFont typeface="Wingdings" pitchFamily="2" charset="2"/>
              <a:buChar char="v"/>
              <a:defRPr/>
            </a:pPr>
            <a:r>
              <a:rPr lang="en-US" sz="2400" b="1" dirty="0" smtClean="0"/>
              <a:t> NASA’s NPP mission has not changed its name – it is still the NPOESS Preparatory Project.</a:t>
            </a:r>
          </a:p>
          <a:p>
            <a:pPr marL="0" indent="0">
              <a:buClr>
                <a:srgbClr val="0066CC"/>
              </a:buClr>
              <a:buSzPct val="90000"/>
              <a:buFont typeface="Wingdings" pitchFamily="2" charset="2"/>
              <a:buChar char="v"/>
              <a:defRPr/>
            </a:pPr>
            <a:endParaRPr lang="en-US" sz="800" b="1" dirty="0" smtClean="0"/>
          </a:p>
          <a:p>
            <a:pPr marL="0" indent="0">
              <a:buClr>
                <a:srgbClr val="0066CC"/>
              </a:buClr>
              <a:buSzPct val="90000"/>
              <a:buFont typeface="Wingdings" pitchFamily="2" charset="2"/>
              <a:buChar char="v"/>
              <a:defRPr/>
            </a:pPr>
            <a:r>
              <a:rPr lang="en-US" sz="2400" b="1" dirty="0" smtClean="0"/>
              <a:t> The roles and responsibilities of the NPP Science Team have not changed (at its core, the primary work remains EDR evaluation and </a:t>
            </a:r>
            <a:r>
              <a:rPr lang="en-US" sz="2400" b="1" dirty="0" smtClean="0"/>
              <a:t>related algorithm </a:t>
            </a:r>
            <a:r>
              <a:rPr lang="en-US" sz="2400" b="1" dirty="0" smtClean="0"/>
              <a:t>improvements for climate science!)</a:t>
            </a:r>
          </a:p>
        </p:txBody>
      </p:sp>
      <p:pic>
        <p:nvPicPr>
          <p:cNvPr id="7" name="Picture 68"/>
          <p:cNvPicPr>
            <a:picLocks noChangeArrowheads="1"/>
          </p:cNvPicPr>
          <p:nvPr/>
        </p:nvPicPr>
        <p:blipFill>
          <a:blip r:embed="rId3" cstate="print"/>
          <a:srcRect/>
          <a:stretch>
            <a:fillRect/>
          </a:stretch>
        </p:blipFill>
        <p:spPr bwMode="auto">
          <a:xfrm>
            <a:off x="8001000" y="5867400"/>
            <a:ext cx="1143000" cy="9906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p:cNvPicPr>
            <a:picLocks noChangeAspect="1" noChangeArrowheads="1"/>
          </p:cNvPicPr>
          <p:nvPr/>
        </p:nvPicPr>
        <p:blipFill>
          <a:blip r:embed="rId2" cstate="print"/>
          <a:srcRect l="17" t="24438" b="59315"/>
          <a:stretch>
            <a:fillRect/>
          </a:stretch>
        </p:blipFill>
        <p:spPr bwMode="auto">
          <a:xfrm>
            <a:off x="0" y="0"/>
            <a:ext cx="9144000" cy="990600"/>
          </a:xfrm>
          <a:prstGeom prst="rect">
            <a:avLst/>
          </a:prstGeom>
          <a:noFill/>
          <a:ln w="9525">
            <a:noFill/>
            <a:miter lim="800000"/>
            <a:headEnd/>
            <a:tailEnd/>
          </a:ln>
        </p:spPr>
      </p:pic>
      <p:sp>
        <p:nvSpPr>
          <p:cNvPr id="13314" name="Slide Number Placeholder 3"/>
          <p:cNvSpPr>
            <a:spLocks noGrp="1"/>
          </p:cNvSpPr>
          <p:nvPr>
            <p:ph type="sldNum" sz="quarter" idx="12"/>
          </p:nvPr>
        </p:nvSpPr>
        <p:spPr>
          <a:xfrm>
            <a:off x="457200" y="6356350"/>
            <a:ext cx="2133600" cy="365125"/>
          </a:xfrm>
        </p:spPr>
        <p:txBody>
          <a:bodyPr/>
          <a:lstStyle/>
          <a:p>
            <a:pPr algn="l">
              <a:defRPr/>
            </a:pPr>
            <a:fld id="{7573C25D-962D-4720-A83B-78AE9A6E1C0E}" type="slidenum">
              <a:rPr lang="en-US"/>
              <a:pPr algn="l">
                <a:defRPr/>
              </a:pPr>
              <a:t>5</a:t>
            </a:fld>
            <a:endParaRPr lang="en-US" dirty="0"/>
          </a:p>
        </p:txBody>
      </p:sp>
      <p:sp>
        <p:nvSpPr>
          <p:cNvPr id="12292" name="Rectangle 5"/>
          <p:cNvSpPr>
            <a:spLocks noChangeArrowheads="1"/>
          </p:cNvSpPr>
          <p:nvPr/>
        </p:nvSpPr>
        <p:spPr bwMode="auto">
          <a:xfrm>
            <a:off x="0" y="5741988"/>
            <a:ext cx="1452563" cy="1116012"/>
          </a:xfrm>
          <a:prstGeom prst="rect">
            <a:avLst/>
          </a:prstGeom>
          <a:solidFill>
            <a:schemeClr val="bg1"/>
          </a:solidFill>
          <a:ln w="9525">
            <a:noFill/>
            <a:miter lim="800000"/>
            <a:headEnd/>
            <a:tailEnd/>
          </a:ln>
        </p:spPr>
        <p:txBody>
          <a:bodyPr wrap="none" anchor="ctr"/>
          <a:lstStyle/>
          <a:p>
            <a:endParaRPr lang="en-US"/>
          </a:p>
        </p:txBody>
      </p:sp>
      <p:sp>
        <p:nvSpPr>
          <p:cNvPr id="12293" name="Rectangle 2"/>
          <p:cNvSpPr>
            <a:spLocks noGrp="1" noChangeArrowheads="1"/>
          </p:cNvSpPr>
          <p:nvPr>
            <p:ph type="title"/>
          </p:nvPr>
        </p:nvSpPr>
        <p:spPr>
          <a:xfrm>
            <a:off x="1371600" y="-152400"/>
            <a:ext cx="8229600" cy="1143000"/>
          </a:xfrm>
        </p:spPr>
        <p:txBody>
          <a:bodyPr/>
          <a:lstStyle/>
          <a:p>
            <a:pPr eaLnBrk="1" hangingPunct="1"/>
            <a:r>
              <a:rPr lang="en-US" sz="3200" b="1" dirty="0" smtClean="0">
                <a:solidFill>
                  <a:srgbClr val="FFC000"/>
                </a:solidFill>
              </a:rPr>
              <a:t>NPP Goals</a:t>
            </a:r>
            <a:endParaRPr lang="en-US" sz="3200" b="1" dirty="0" smtClean="0">
              <a:solidFill>
                <a:srgbClr val="FFC000"/>
              </a:solidFill>
            </a:endParaRPr>
          </a:p>
        </p:txBody>
      </p:sp>
      <p:sp>
        <p:nvSpPr>
          <p:cNvPr id="13317" name="Rectangle 3"/>
          <p:cNvSpPr>
            <a:spLocks noGrp="1" noChangeArrowheads="1"/>
          </p:cNvSpPr>
          <p:nvPr>
            <p:ph type="body" idx="1"/>
          </p:nvPr>
        </p:nvSpPr>
        <p:spPr>
          <a:xfrm>
            <a:off x="304800" y="1281113"/>
            <a:ext cx="8534400" cy="5576887"/>
          </a:xfrm>
        </p:spPr>
        <p:txBody>
          <a:bodyPr/>
          <a:lstStyle/>
          <a:p>
            <a:pPr>
              <a:buFont typeface="Arial" charset="0"/>
              <a:buNone/>
              <a:defRPr/>
            </a:pPr>
            <a:r>
              <a:rPr lang="en-US" sz="2800" b="1" dirty="0" smtClean="0"/>
              <a:t>The NPP mission has two major goals: </a:t>
            </a:r>
          </a:p>
          <a:p>
            <a:pPr>
              <a:buFont typeface="Arial" charset="0"/>
              <a:buNone/>
              <a:defRPr/>
            </a:pPr>
            <a:endParaRPr lang="en-US" sz="800" b="1" dirty="0" smtClean="0"/>
          </a:p>
          <a:p>
            <a:pPr marL="0" indent="0">
              <a:buClr>
                <a:srgbClr val="0066CC"/>
              </a:buClr>
              <a:buSzPct val="90000"/>
              <a:buFont typeface="Wingdings" pitchFamily="2" charset="2"/>
              <a:buChar char="v"/>
              <a:defRPr/>
            </a:pPr>
            <a:r>
              <a:rPr lang="en-US" sz="2400" b="1" dirty="0" smtClean="0"/>
              <a:t> To provide a continuation of the EOS record of climate-quality observations after EOS Terra, Aqua, and Aura (i.e., it will extend key Earth system data records and/or climate data records of equal or better quality and uncertainty in comparison to those of the Terra, Aqua, and Aura sensors), and </a:t>
            </a:r>
          </a:p>
          <a:p>
            <a:pPr marL="0" indent="0">
              <a:buClr>
                <a:srgbClr val="0066CC"/>
              </a:buClr>
              <a:buSzPct val="90000"/>
              <a:buFont typeface="Wingdings" pitchFamily="2" charset="2"/>
              <a:buChar char="v"/>
              <a:defRPr/>
            </a:pPr>
            <a:r>
              <a:rPr lang="en-US" sz="2400" b="1" dirty="0" smtClean="0"/>
              <a:t> To provide risk reduction for </a:t>
            </a:r>
            <a:r>
              <a:rPr lang="en-US" sz="2400" b="1" dirty="0" smtClean="0"/>
              <a:t>JPSS </a:t>
            </a:r>
            <a:r>
              <a:rPr lang="en-US" sz="2400" b="1" dirty="0" smtClean="0"/>
              <a:t>instruments, algorithms, ground data processing, archive, and distribution prior to the launch of the first </a:t>
            </a:r>
            <a:r>
              <a:rPr lang="en-US" sz="2400" b="1" dirty="0" smtClean="0"/>
              <a:t>JPSS </a:t>
            </a:r>
            <a:r>
              <a:rPr lang="en-US" sz="2400" b="1" dirty="0" smtClean="0"/>
              <a:t>spacecraft (but note that there are now plans to use NPP data operationally)</a:t>
            </a:r>
          </a:p>
        </p:txBody>
      </p:sp>
      <p:pic>
        <p:nvPicPr>
          <p:cNvPr id="7" name="Picture 68"/>
          <p:cNvPicPr>
            <a:picLocks noChangeArrowheads="1"/>
          </p:cNvPicPr>
          <p:nvPr/>
        </p:nvPicPr>
        <p:blipFill>
          <a:blip r:embed="rId3" cstate="print"/>
          <a:srcRect/>
          <a:stretch>
            <a:fillRect/>
          </a:stretch>
        </p:blipFill>
        <p:spPr bwMode="auto">
          <a:xfrm>
            <a:off x="8001000" y="5867400"/>
            <a:ext cx="1143000" cy="9906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p:cNvPicPr>
            <a:picLocks noChangeAspect="1" noChangeArrowheads="1"/>
          </p:cNvPicPr>
          <p:nvPr/>
        </p:nvPicPr>
        <p:blipFill>
          <a:blip r:embed="rId2" cstate="print"/>
          <a:srcRect l="17" t="24438" b="59315"/>
          <a:stretch>
            <a:fillRect/>
          </a:stretch>
        </p:blipFill>
        <p:spPr bwMode="auto">
          <a:xfrm>
            <a:off x="0" y="0"/>
            <a:ext cx="9144000" cy="990600"/>
          </a:xfrm>
          <a:prstGeom prst="rect">
            <a:avLst/>
          </a:prstGeom>
          <a:noFill/>
          <a:ln w="9525">
            <a:noFill/>
            <a:miter lim="800000"/>
            <a:headEnd/>
            <a:tailEnd/>
          </a:ln>
        </p:spPr>
      </p:pic>
      <p:sp>
        <p:nvSpPr>
          <p:cNvPr id="2" name="Slide Number Placeholder 3"/>
          <p:cNvSpPr>
            <a:spLocks noGrp="1"/>
          </p:cNvSpPr>
          <p:nvPr>
            <p:ph type="sldNum" sz="quarter" idx="12"/>
          </p:nvPr>
        </p:nvSpPr>
        <p:spPr>
          <a:xfrm>
            <a:off x="457200" y="6356350"/>
            <a:ext cx="2133600" cy="365125"/>
          </a:xfrm>
        </p:spPr>
        <p:txBody>
          <a:bodyPr/>
          <a:lstStyle/>
          <a:p>
            <a:pPr algn="l">
              <a:defRPr/>
            </a:pPr>
            <a:fld id="{19A4BF97-3671-45E7-88CA-86E166392515}" type="slidenum">
              <a:rPr lang="en-US"/>
              <a:pPr algn="l">
                <a:defRPr/>
              </a:pPr>
              <a:t>6</a:t>
            </a:fld>
            <a:endParaRPr lang="en-US" dirty="0"/>
          </a:p>
        </p:txBody>
      </p:sp>
      <p:sp>
        <p:nvSpPr>
          <p:cNvPr id="13316" name="Rectangle 5"/>
          <p:cNvSpPr>
            <a:spLocks noChangeArrowheads="1"/>
          </p:cNvSpPr>
          <p:nvPr/>
        </p:nvSpPr>
        <p:spPr bwMode="auto">
          <a:xfrm>
            <a:off x="0" y="5741988"/>
            <a:ext cx="1452563" cy="1116012"/>
          </a:xfrm>
          <a:prstGeom prst="rect">
            <a:avLst/>
          </a:prstGeom>
          <a:solidFill>
            <a:schemeClr val="bg1"/>
          </a:solidFill>
          <a:ln w="9525">
            <a:noFill/>
            <a:miter lim="800000"/>
            <a:headEnd/>
            <a:tailEnd/>
          </a:ln>
        </p:spPr>
        <p:txBody>
          <a:bodyPr wrap="none" anchor="ctr"/>
          <a:lstStyle/>
          <a:p>
            <a:endParaRPr lang="en-US"/>
          </a:p>
        </p:txBody>
      </p:sp>
      <p:sp>
        <p:nvSpPr>
          <p:cNvPr id="13317" name="Rectangle 2"/>
          <p:cNvSpPr>
            <a:spLocks noGrp="1" noChangeArrowheads="1"/>
          </p:cNvSpPr>
          <p:nvPr>
            <p:ph type="title"/>
          </p:nvPr>
        </p:nvSpPr>
        <p:spPr>
          <a:xfrm>
            <a:off x="1371600" y="-152400"/>
            <a:ext cx="8229600" cy="1143000"/>
          </a:xfrm>
        </p:spPr>
        <p:txBody>
          <a:bodyPr/>
          <a:lstStyle/>
          <a:p>
            <a:pPr eaLnBrk="1" hangingPunct="1"/>
            <a:r>
              <a:rPr lang="en-US" sz="3200" b="1" dirty="0" smtClean="0">
                <a:solidFill>
                  <a:srgbClr val="FFC000"/>
                </a:solidFill>
              </a:rPr>
              <a:t>NPP </a:t>
            </a:r>
            <a:r>
              <a:rPr lang="en-US" sz="3200" b="1" dirty="0" smtClean="0">
                <a:solidFill>
                  <a:srgbClr val="FFC000"/>
                </a:solidFill>
              </a:rPr>
              <a:t>Instruments</a:t>
            </a:r>
          </a:p>
        </p:txBody>
      </p:sp>
      <p:sp>
        <p:nvSpPr>
          <p:cNvPr id="13318" name="Rectangle 3"/>
          <p:cNvSpPr>
            <a:spLocks noGrp="1" noChangeArrowheads="1"/>
          </p:cNvSpPr>
          <p:nvPr>
            <p:ph type="body" idx="1"/>
          </p:nvPr>
        </p:nvSpPr>
        <p:spPr>
          <a:xfrm>
            <a:off x="228600" y="1295400"/>
            <a:ext cx="8610600" cy="4495800"/>
          </a:xfrm>
        </p:spPr>
        <p:txBody>
          <a:bodyPr/>
          <a:lstStyle/>
          <a:p>
            <a:pPr marL="0" indent="0">
              <a:buClr>
                <a:srgbClr val="0066CC"/>
              </a:buClr>
              <a:buSzPct val="90000"/>
              <a:buFont typeface="Arial" pitchFamily="34" charset="0"/>
              <a:buNone/>
            </a:pPr>
            <a:r>
              <a:rPr lang="en-US" b="1" smtClean="0"/>
              <a:t>Five sensors will be flown on the NPP mission:</a:t>
            </a:r>
          </a:p>
          <a:p>
            <a:pPr marL="0" indent="0">
              <a:buClr>
                <a:srgbClr val="0066CC"/>
              </a:buClr>
              <a:buSzPct val="90000"/>
              <a:buFont typeface="Arial" pitchFamily="34" charset="0"/>
              <a:buNone/>
            </a:pPr>
            <a:r>
              <a:rPr lang="en-US" sz="800" b="1" smtClean="0"/>
              <a:t> </a:t>
            </a:r>
          </a:p>
          <a:p>
            <a:pPr marL="0" indent="0">
              <a:buClr>
                <a:srgbClr val="0066CC"/>
              </a:buClr>
              <a:buSzPct val="90000"/>
              <a:buFont typeface="Wingdings" pitchFamily="2" charset="2"/>
              <a:buChar char="v"/>
            </a:pPr>
            <a:r>
              <a:rPr lang="en-US" sz="2800" smtClean="0"/>
              <a:t> </a:t>
            </a:r>
            <a:r>
              <a:rPr lang="en-US" sz="2800" b="1" smtClean="0"/>
              <a:t>Visible Infrared Imaging Radiometer Suite (VIIRS)</a:t>
            </a:r>
          </a:p>
          <a:p>
            <a:pPr marL="0" indent="0">
              <a:buClr>
                <a:srgbClr val="0066CC"/>
              </a:buClr>
              <a:buSzPct val="90000"/>
              <a:buFont typeface="Wingdings" pitchFamily="2" charset="2"/>
              <a:buChar char="v"/>
            </a:pPr>
            <a:r>
              <a:rPr lang="en-US" sz="2800" b="1" smtClean="0"/>
              <a:t> Cross-track Infrared Sounder (CrIS)*</a:t>
            </a:r>
          </a:p>
          <a:p>
            <a:pPr marL="0" indent="0">
              <a:buClr>
                <a:srgbClr val="0066CC"/>
              </a:buClr>
              <a:buSzPct val="90000"/>
              <a:buFont typeface="Wingdings" pitchFamily="2" charset="2"/>
              <a:buChar char="v"/>
            </a:pPr>
            <a:r>
              <a:rPr lang="en-US" sz="2800" b="1" smtClean="0"/>
              <a:t> Advanced Technology Microwave Sounder (ATMS)*</a:t>
            </a:r>
          </a:p>
          <a:p>
            <a:pPr marL="0" indent="0">
              <a:buClr>
                <a:srgbClr val="0066CC"/>
              </a:buClr>
              <a:buSzPct val="90000"/>
              <a:buFont typeface="Wingdings" pitchFamily="2" charset="2"/>
              <a:buChar char="v"/>
            </a:pPr>
            <a:r>
              <a:rPr lang="en-US" sz="2800" b="1" smtClean="0"/>
              <a:t> Ozone Mapping and Profiler Suite (OMPS), and</a:t>
            </a:r>
          </a:p>
          <a:p>
            <a:pPr marL="0" indent="0">
              <a:buClr>
                <a:srgbClr val="0066CC"/>
              </a:buClr>
              <a:buSzPct val="90000"/>
              <a:buFont typeface="Wingdings" pitchFamily="2" charset="2"/>
              <a:buChar char="v"/>
            </a:pPr>
            <a:r>
              <a:rPr lang="en-US" sz="2800" b="1" smtClean="0"/>
              <a:t> Clouds and the Earth's Radiant Energy System (CERES)</a:t>
            </a:r>
          </a:p>
          <a:p>
            <a:pPr marL="0" indent="0">
              <a:buClr>
                <a:srgbClr val="0066CC"/>
              </a:buClr>
              <a:buSzPct val="90000"/>
              <a:buFont typeface="Arial" pitchFamily="34" charset="0"/>
              <a:buNone/>
            </a:pPr>
            <a:endParaRPr lang="en-US" sz="800" smtClean="0"/>
          </a:p>
          <a:p>
            <a:pPr marL="0" indent="0">
              <a:buClr>
                <a:srgbClr val="0066CC"/>
              </a:buClr>
              <a:buSzPct val="90000"/>
              <a:buFont typeface="Arial" pitchFamily="34" charset="0"/>
              <a:buNone/>
            </a:pPr>
            <a:endParaRPr lang="en-US" sz="800" smtClean="0"/>
          </a:p>
          <a:p>
            <a:pPr marL="0" indent="0">
              <a:buClr>
                <a:srgbClr val="0066CC"/>
              </a:buClr>
              <a:buSzPct val="90000"/>
              <a:buFont typeface="Arial" pitchFamily="34" charset="0"/>
              <a:buNone/>
            </a:pPr>
            <a:r>
              <a:rPr lang="en-US" sz="2400" i="1" smtClean="0"/>
              <a:t>* CrIS and ATMS together are referred to as CrIMSS</a:t>
            </a:r>
          </a:p>
        </p:txBody>
      </p:sp>
      <p:pic>
        <p:nvPicPr>
          <p:cNvPr id="7" name="Picture 68"/>
          <p:cNvPicPr>
            <a:picLocks noChangeArrowheads="1"/>
          </p:cNvPicPr>
          <p:nvPr/>
        </p:nvPicPr>
        <p:blipFill>
          <a:blip r:embed="rId3" cstate="print"/>
          <a:srcRect/>
          <a:stretch>
            <a:fillRect/>
          </a:stretch>
        </p:blipFill>
        <p:spPr bwMode="auto">
          <a:xfrm>
            <a:off x="8001000" y="5867400"/>
            <a:ext cx="1143000" cy="9906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p:cNvPicPr>
            <a:picLocks noChangeAspect="1" noChangeArrowheads="1"/>
          </p:cNvPicPr>
          <p:nvPr/>
        </p:nvPicPr>
        <p:blipFill>
          <a:blip r:embed="rId2" cstate="print"/>
          <a:srcRect l="17" t="24438" b="59315"/>
          <a:stretch>
            <a:fillRect/>
          </a:stretch>
        </p:blipFill>
        <p:spPr bwMode="auto">
          <a:xfrm>
            <a:off x="0" y="0"/>
            <a:ext cx="9144000" cy="990600"/>
          </a:xfrm>
          <a:prstGeom prst="rect">
            <a:avLst/>
          </a:prstGeom>
          <a:noFill/>
          <a:ln w="9525">
            <a:noFill/>
            <a:miter lim="800000"/>
            <a:headEnd/>
            <a:tailEnd/>
          </a:ln>
        </p:spPr>
      </p:pic>
      <p:sp>
        <p:nvSpPr>
          <p:cNvPr id="13314" name="Slide Number Placeholder 3"/>
          <p:cNvSpPr>
            <a:spLocks noGrp="1"/>
          </p:cNvSpPr>
          <p:nvPr>
            <p:ph type="sldNum" sz="quarter" idx="12"/>
          </p:nvPr>
        </p:nvSpPr>
        <p:spPr>
          <a:xfrm>
            <a:off x="457200" y="6356350"/>
            <a:ext cx="2133600" cy="365125"/>
          </a:xfrm>
        </p:spPr>
        <p:txBody>
          <a:bodyPr/>
          <a:lstStyle/>
          <a:p>
            <a:pPr algn="l">
              <a:defRPr/>
            </a:pPr>
            <a:fld id="{B058EE53-DCD3-4449-BC1C-BA4CAABFD3C3}" type="slidenum">
              <a:rPr lang="en-US"/>
              <a:pPr algn="l">
                <a:defRPr/>
              </a:pPr>
              <a:t>7</a:t>
            </a:fld>
            <a:endParaRPr lang="en-US" dirty="0"/>
          </a:p>
        </p:txBody>
      </p:sp>
      <p:sp>
        <p:nvSpPr>
          <p:cNvPr id="19460" name="Rectangle 5"/>
          <p:cNvSpPr>
            <a:spLocks noChangeArrowheads="1"/>
          </p:cNvSpPr>
          <p:nvPr/>
        </p:nvSpPr>
        <p:spPr bwMode="auto">
          <a:xfrm>
            <a:off x="0" y="5741988"/>
            <a:ext cx="1452563" cy="1116012"/>
          </a:xfrm>
          <a:prstGeom prst="rect">
            <a:avLst/>
          </a:prstGeom>
          <a:solidFill>
            <a:schemeClr val="bg1"/>
          </a:solidFill>
          <a:ln w="9525">
            <a:noFill/>
            <a:miter lim="800000"/>
            <a:headEnd/>
            <a:tailEnd/>
          </a:ln>
        </p:spPr>
        <p:txBody>
          <a:bodyPr wrap="none" anchor="ctr"/>
          <a:lstStyle/>
          <a:p>
            <a:endParaRPr lang="en-US"/>
          </a:p>
        </p:txBody>
      </p:sp>
      <p:sp>
        <p:nvSpPr>
          <p:cNvPr id="19461" name="Rectangle 2"/>
          <p:cNvSpPr>
            <a:spLocks noGrp="1" noChangeArrowheads="1"/>
          </p:cNvSpPr>
          <p:nvPr>
            <p:ph type="title"/>
          </p:nvPr>
        </p:nvSpPr>
        <p:spPr>
          <a:xfrm>
            <a:off x="1371600" y="-152400"/>
            <a:ext cx="8229600" cy="1143000"/>
          </a:xfrm>
        </p:spPr>
        <p:txBody>
          <a:bodyPr/>
          <a:lstStyle/>
          <a:p>
            <a:pPr eaLnBrk="1" hangingPunct="1"/>
            <a:r>
              <a:rPr lang="en-US" sz="3200" b="1" dirty="0" smtClean="0">
                <a:solidFill>
                  <a:srgbClr val="FFC000"/>
                </a:solidFill>
              </a:rPr>
              <a:t>NPP PEATEs</a:t>
            </a:r>
            <a:endParaRPr lang="en-US" sz="3200" b="1" dirty="0" smtClean="0">
              <a:solidFill>
                <a:srgbClr val="FFC000"/>
              </a:solidFill>
            </a:endParaRPr>
          </a:p>
        </p:txBody>
      </p:sp>
      <p:sp>
        <p:nvSpPr>
          <p:cNvPr id="19462" name="Rectangle 3"/>
          <p:cNvSpPr>
            <a:spLocks noGrp="1" noChangeArrowheads="1"/>
          </p:cNvSpPr>
          <p:nvPr>
            <p:ph type="body" idx="1"/>
          </p:nvPr>
        </p:nvSpPr>
        <p:spPr>
          <a:xfrm>
            <a:off x="152400" y="1219200"/>
            <a:ext cx="8763000" cy="4495800"/>
          </a:xfrm>
        </p:spPr>
        <p:txBody>
          <a:bodyPr/>
          <a:lstStyle/>
          <a:p>
            <a:pPr marL="0" indent="0">
              <a:buClr>
                <a:srgbClr val="0066CC"/>
              </a:buClr>
              <a:buSzPct val="90000"/>
              <a:buFont typeface="Arial" pitchFamily="34" charset="0"/>
              <a:buNone/>
            </a:pPr>
            <a:r>
              <a:rPr lang="en-US" sz="2800" b="1" dirty="0" smtClean="0"/>
              <a:t>As part of its Science Data Segment (SDS), NASA has developed several disciplinary Earth science Product Evaluation and Analysis Tool Elements (PEATEs) to support NPP Science Team members and the NPP Project staff in their evaluation of the EDRs</a:t>
            </a:r>
          </a:p>
          <a:p>
            <a:pPr marL="0" indent="0">
              <a:buClr>
                <a:srgbClr val="0066CC"/>
              </a:buClr>
              <a:buSzPct val="90000"/>
              <a:buFont typeface="Arial" pitchFamily="34" charset="0"/>
              <a:buNone/>
            </a:pPr>
            <a:r>
              <a:rPr lang="en-US" sz="800" b="1" dirty="0" smtClean="0"/>
              <a:t> </a:t>
            </a:r>
          </a:p>
          <a:p>
            <a:pPr marL="0" indent="0">
              <a:buClr>
                <a:srgbClr val="0066CC"/>
              </a:buClr>
              <a:buSzPct val="90000"/>
              <a:buFont typeface="Wingdings" pitchFamily="2" charset="2"/>
              <a:buChar char="v"/>
            </a:pPr>
            <a:r>
              <a:rPr lang="en-US" sz="2400" b="1" dirty="0" smtClean="0"/>
              <a:t> The PEATEs provide functions for the NPP Science Team and the NPP Instrument Calibration Support Element (NICSE) in support of their goals to evaluate SDR and EDR performance and to assess the suitability of operational EDRs for use in climate analyses. </a:t>
            </a:r>
          </a:p>
          <a:p>
            <a:pPr marL="0" indent="0">
              <a:buClr>
                <a:srgbClr val="0066CC"/>
              </a:buClr>
              <a:buSzPct val="90000"/>
              <a:buFont typeface="Wingdings" pitchFamily="2" charset="2"/>
              <a:buChar char="v"/>
            </a:pPr>
            <a:r>
              <a:rPr lang="en-US" sz="2400" b="1" dirty="0" smtClean="0"/>
              <a:t> The PEATEs also support development of improvements to the operational algorithms which generate SDR and EDR </a:t>
            </a:r>
            <a:r>
              <a:rPr lang="en-US" sz="2400" b="1" dirty="0" smtClean="0"/>
              <a:t>products. </a:t>
            </a:r>
            <a:endParaRPr lang="en-US" sz="2400" b="1" dirty="0" smtClean="0"/>
          </a:p>
        </p:txBody>
      </p:sp>
      <p:pic>
        <p:nvPicPr>
          <p:cNvPr id="7" name="Picture 68"/>
          <p:cNvPicPr>
            <a:picLocks noChangeArrowheads="1"/>
          </p:cNvPicPr>
          <p:nvPr/>
        </p:nvPicPr>
        <p:blipFill>
          <a:blip r:embed="rId3" cstate="print"/>
          <a:srcRect/>
          <a:stretch>
            <a:fillRect/>
          </a:stretch>
        </p:blipFill>
        <p:spPr bwMode="auto">
          <a:xfrm>
            <a:off x="8001000" y="5867400"/>
            <a:ext cx="1143000" cy="9906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p:cNvPicPr>
            <a:picLocks noChangeAspect="1" noChangeArrowheads="1"/>
          </p:cNvPicPr>
          <p:nvPr/>
        </p:nvPicPr>
        <p:blipFill>
          <a:blip r:embed="rId3" cstate="print"/>
          <a:srcRect l="17" t="24438" b="59315"/>
          <a:stretch>
            <a:fillRect/>
          </a:stretch>
        </p:blipFill>
        <p:spPr bwMode="auto">
          <a:xfrm>
            <a:off x="0" y="0"/>
            <a:ext cx="9144000" cy="990600"/>
          </a:xfrm>
          <a:prstGeom prst="rect">
            <a:avLst/>
          </a:prstGeom>
          <a:noFill/>
          <a:ln w="9525">
            <a:noFill/>
            <a:miter lim="800000"/>
            <a:headEnd/>
            <a:tailEnd/>
          </a:ln>
        </p:spPr>
      </p:pic>
      <p:sp>
        <p:nvSpPr>
          <p:cNvPr id="16386" name="Slide Number Placeholder 4"/>
          <p:cNvSpPr>
            <a:spLocks noGrp="1"/>
          </p:cNvSpPr>
          <p:nvPr>
            <p:ph type="sldNum" sz="quarter" idx="12"/>
          </p:nvPr>
        </p:nvSpPr>
        <p:spPr>
          <a:xfrm>
            <a:off x="6096000" y="6324600"/>
            <a:ext cx="2895600" cy="365125"/>
          </a:xfrm>
        </p:spPr>
        <p:txBody>
          <a:bodyPr/>
          <a:lstStyle/>
          <a:p>
            <a:pPr>
              <a:defRPr/>
            </a:pPr>
            <a:fld id="{5950B705-3F19-4486-9BF6-301905EE1EB3}" type="slidenum">
              <a:rPr lang="en-US"/>
              <a:pPr>
                <a:defRPr/>
              </a:pPr>
              <a:t>8</a:t>
            </a:fld>
            <a:endParaRPr lang="en-US" dirty="0"/>
          </a:p>
        </p:txBody>
      </p:sp>
      <p:sp>
        <p:nvSpPr>
          <p:cNvPr id="22532" name="Rectangle 2"/>
          <p:cNvSpPr>
            <a:spLocks noGrp="1" noChangeArrowheads="1"/>
          </p:cNvSpPr>
          <p:nvPr>
            <p:ph type="title"/>
          </p:nvPr>
        </p:nvSpPr>
        <p:spPr>
          <a:xfrm>
            <a:off x="4038600" y="0"/>
            <a:ext cx="4800600" cy="914400"/>
          </a:xfrm>
        </p:spPr>
        <p:txBody>
          <a:bodyPr/>
          <a:lstStyle/>
          <a:p>
            <a:r>
              <a:rPr lang="en-US" sz="3200" b="1" dirty="0" smtClean="0">
                <a:solidFill>
                  <a:srgbClr val="FFCC00"/>
                </a:solidFill>
              </a:rPr>
              <a:t>NPP / JPSS Data Products</a:t>
            </a:r>
          </a:p>
        </p:txBody>
      </p:sp>
      <p:pic>
        <p:nvPicPr>
          <p:cNvPr id="22533" name="Picture 4" descr="NPOESS Certified Program Bubbles NPP - V15"/>
          <p:cNvPicPr>
            <a:picLocks noChangeAspect="1" noChangeArrowheads="1"/>
          </p:cNvPicPr>
          <p:nvPr/>
        </p:nvPicPr>
        <p:blipFill>
          <a:blip r:embed="rId4" cstate="print"/>
          <a:srcRect/>
          <a:stretch>
            <a:fillRect/>
          </a:stretch>
        </p:blipFill>
        <p:spPr bwMode="auto">
          <a:xfrm>
            <a:off x="0" y="1066800"/>
            <a:ext cx="7315200" cy="5659438"/>
          </a:xfrm>
          <a:prstGeom prst="rect">
            <a:avLst/>
          </a:prstGeom>
          <a:noFill/>
          <a:ln w="9525">
            <a:noFill/>
            <a:miter lim="800000"/>
            <a:headEnd/>
            <a:tailEnd/>
          </a:ln>
        </p:spPr>
      </p:pic>
      <p:sp>
        <p:nvSpPr>
          <p:cNvPr id="22534" name="Text Box 5"/>
          <p:cNvSpPr txBox="1">
            <a:spLocks noChangeArrowheads="1"/>
          </p:cNvSpPr>
          <p:nvPr/>
        </p:nvSpPr>
        <p:spPr bwMode="auto">
          <a:xfrm>
            <a:off x="5867400" y="3132138"/>
            <a:ext cx="3276600" cy="933874"/>
          </a:xfrm>
          <a:prstGeom prst="rect">
            <a:avLst/>
          </a:prstGeom>
          <a:solidFill>
            <a:schemeClr val="bg1"/>
          </a:solidFill>
          <a:ln w="12700" algn="ctr">
            <a:noFill/>
            <a:miter lim="800000"/>
            <a:headEnd/>
            <a:tailEnd/>
          </a:ln>
        </p:spPr>
        <p:txBody>
          <a:bodyPr lIns="101882" tIns="50941" rIns="101882" bIns="50941">
            <a:spAutoFit/>
          </a:bodyPr>
          <a:lstStyle/>
          <a:p>
            <a:pPr marL="231775" indent="-231775"/>
            <a:r>
              <a:rPr lang="en-US" b="1" dirty="0"/>
              <a:t>NASA Data Products:</a:t>
            </a:r>
          </a:p>
          <a:p>
            <a:pPr marL="231775" indent="-231775">
              <a:buFont typeface="Arial" pitchFamily="34" charset="0"/>
              <a:buChar char="•"/>
            </a:pPr>
            <a:r>
              <a:rPr lang="en-US" b="1" dirty="0"/>
              <a:t>CERES data products</a:t>
            </a:r>
          </a:p>
          <a:p>
            <a:pPr marL="231775" indent="-231775">
              <a:buFont typeface="Arial" pitchFamily="34" charset="0"/>
              <a:buChar char="•"/>
            </a:pPr>
            <a:r>
              <a:rPr lang="en-US" b="1" dirty="0"/>
              <a:t>OMPS Limb ozone profile </a:t>
            </a:r>
          </a:p>
        </p:txBody>
      </p:sp>
      <p:sp>
        <p:nvSpPr>
          <p:cNvPr id="16391" name="Text Box 7"/>
          <p:cNvSpPr txBox="1">
            <a:spLocks noChangeArrowheads="1"/>
          </p:cNvSpPr>
          <p:nvPr/>
        </p:nvSpPr>
        <p:spPr bwMode="auto">
          <a:xfrm>
            <a:off x="3962400" y="1828800"/>
            <a:ext cx="4876800" cy="1025525"/>
          </a:xfrm>
          <a:prstGeom prst="rect">
            <a:avLst/>
          </a:prstGeom>
          <a:solidFill>
            <a:schemeClr val="bg1"/>
          </a:solidFill>
          <a:ln w="12700" algn="ctr">
            <a:noFill/>
            <a:miter lim="800000"/>
            <a:headEnd/>
            <a:tailEnd/>
          </a:ln>
        </p:spPr>
        <p:txBody>
          <a:bodyPr lIns="101882" tIns="50941" rIns="101882" bIns="50941">
            <a:spAutoFit/>
          </a:bodyPr>
          <a:lstStyle/>
          <a:p>
            <a:pPr>
              <a:defRPr/>
            </a:pPr>
            <a:r>
              <a:rPr lang="en-US" sz="2000" b="1" dirty="0">
                <a:latin typeface="+mj-lt"/>
              </a:rPr>
              <a:t>Many IDPS algorithms have early (collection 3) EOS heritage.  (EOS will be in Collection 6 by the time NPP data begins)  </a:t>
            </a:r>
          </a:p>
        </p:txBody>
      </p:sp>
      <p:pic>
        <p:nvPicPr>
          <p:cNvPr id="8" name="Picture 68"/>
          <p:cNvPicPr>
            <a:picLocks noChangeArrowheads="1"/>
          </p:cNvPicPr>
          <p:nvPr/>
        </p:nvPicPr>
        <p:blipFill>
          <a:blip r:embed="rId5" cstate="print"/>
          <a:srcRect/>
          <a:stretch>
            <a:fillRect/>
          </a:stretch>
        </p:blipFill>
        <p:spPr bwMode="auto">
          <a:xfrm>
            <a:off x="8001000" y="5867400"/>
            <a:ext cx="1143000" cy="99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noChangeArrowheads="1"/>
          </p:cNvPicPr>
          <p:nvPr/>
        </p:nvPicPr>
        <p:blipFill>
          <a:blip r:embed="rId2" cstate="print"/>
          <a:srcRect/>
          <a:stretch>
            <a:fillRect/>
          </a:stretch>
        </p:blipFill>
        <p:spPr bwMode="auto">
          <a:xfrm>
            <a:off x="-1588" y="-1588"/>
            <a:ext cx="9145588" cy="6859588"/>
          </a:xfrm>
          <a:prstGeom prst="rect">
            <a:avLst/>
          </a:prstGeom>
          <a:noFill/>
          <a:ln w="9525">
            <a:noFill/>
            <a:miter lim="800000"/>
            <a:headEnd/>
            <a:tailEnd/>
          </a:ln>
        </p:spPr>
      </p:pic>
      <p:sp>
        <p:nvSpPr>
          <p:cNvPr id="3" name="Rectangle 2"/>
          <p:cNvSpPr/>
          <p:nvPr/>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TextBox 3"/>
          <p:cNvSpPr txBox="1"/>
          <p:nvPr/>
        </p:nvSpPr>
        <p:spPr>
          <a:xfrm>
            <a:off x="2438400" y="663476"/>
            <a:ext cx="6477000" cy="2308324"/>
          </a:xfrm>
          <a:prstGeom prst="rect">
            <a:avLst/>
          </a:prstGeom>
          <a:noFill/>
        </p:spPr>
        <p:txBody>
          <a:bodyPr wrap="square">
            <a:spAutoFit/>
          </a:bodyPr>
          <a:lstStyle/>
          <a:p>
            <a:pPr algn="ctr">
              <a:defRPr/>
            </a:pPr>
            <a:r>
              <a:rPr lang="en-US" sz="4800" b="1" dirty="0" smtClean="0">
                <a:solidFill>
                  <a:srgbClr val="FFCC00"/>
                </a:solidFill>
              </a:rPr>
              <a:t>NPP </a:t>
            </a:r>
            <a:r>
              <a:rPr lang="en-US" sz="4800" b="1" dirty="0">
                <a:solidFill>
                  <a:srgbClr val="FFCC00"/>
                </a:solidFill>
              </a:rPr>
              <a:t>Science Team for Climate Data Records</a:t>
            </a:r>
            <a:endParaRPr lang="en-US" sz="4800" dirty="0">
              <a:solidFill>
                <a:srgbClr val="FFCC00"/>
              </a:solidFill>
              <a:latin typeface="+mj-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2196</TotalTime>
  <Words>1049</Words>
  <Application>Microsoft Office PowerPoint</Application>
  <PresentationFormat>On-screen Show (4:3)</PresentationFormat>
  <Paragraphs>129</Paragraphs>
  <Slides>16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Wingdings</vt:lpstr>
      <vt:lpstr>Office Theme</vt:lpstr>
      <vt:lpstr>Slide 1</vt:lpstr>
      <vt:lpstr>NPP Satellite - Nadir Deck View</vt:lpstr>
      <vt:lpstr>Slide 3</vt:lpstr>
      <vt:lpstr>NPOESS, JPSS, and NPP</vt:lpstr>
      <vt:lpstr>NPP Goals</vt:lpstr>
      <vt:lpstr>NPP Instruments</vt:lpstr>
      <vt:lpstr>NPP PEATEs</vt:lpstr>
      <vt:lpstr>NPP / JPSS Data Products</vt:lpstr>
      <vt:lpstr>Slide 9</vt:lpstr>
      <vt:lpstr>NPP Science Team Proposals Solicited (A.22  of ROSES-2010)</vt:lpstr>
      <vt:lpstr>Slide 11</vt:lpstr>
      <vt:lpstr>Slide 12</vt:lpstr>
      <vt:lpstr>NPP Satellite Scheduled for Launch</vt:lpstr>
      <vt:lpstr>Slide 14</vt:lpstr>
      <vt:lpstr>NASA NPP Rationale</vt:lpstr>
      <vt:lpstr>NPOESS Preparatory Project Roles</vt:lpstr>
    </vt:vector>
  </TitlesOfParts>
  <Company>NASA/ODIN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Diane E Wickland</dc:creator>
  <cp:lastModifiedBy>dwicklan</cp:lastModifiedBy>
  <cp:revision>265</cp:revision>
  <dcterms:created xsi:type="dcterms:W3CDTF">2010-07-04T16:49:31Z</dcterms:created>
  <dcterms:modified xsi:type="dcterms:W3CDTF">2011-05-18T11:34:53Z</dcterms:modified>
</cp:coreProperties>
</file>