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9" r:id="rId2"/>
    <p:sldMasterId id="2147483689" r:id="rId3"/>
  </p:sldMasterIdLst>
  <p:notesMasterIdLst>
    <p:notesMasterId r:id="rId52"/>
  </p:notesMasterIdLst>
  <p:sldIdLst>
    <p:sldId id="290" r:id="rId4"/>
    <p:sldId id="289" r:id="rId5"/>
    <p:sldId id="291" r:id="rId6"/>
    <p:sldId id="257" r:id="rId7"/>
    <p:sldId id="292" r:id="rId8"/>
    <p:sldId id="294" r:id="rId9"/>
    <p:sldId id="311" r:id="rId10"/>
    <p:sldId id="301" r:id="rId11"/>
    <p:sldId id="299" r:id="rId12"/>
    <p:sldId id="303" r:id="rId13"/>
    <p:sldId id="304" r:id="rId14"/>
    <p:sldId id="306" r:id="rId15"/>
    <p:sldId id="295" r:id="rId16"/>
    <p:sldId id="281" r:id="rId17"/>
    <p:sldId id="276" r:id="rId18"/>
    <p:sldId id="277" r:id="rId19"/>
    <p:sldId id="282" r:id="rId20"/>
    <p:sldId id="362" r:id="rId21"/>
    <p:sldId id="334" r:id="rId22"/>
    <p:sldId id="287" r:id="rId23"/>
    <p:sldId id="288" r:id="rId24"/>
    <p:sldId id="353" r:id="rId25"/>
    <p:sldId id="354" r:id="rId26"/>
    <p:sldId id="352" r:id="rId27"/>
    <p:sldId id="335" r:id="rId28"/>
    <p:sldId id="342" r:id="rId29"/>
    <p:sldId id="343" r:id="rId30"/>
    <p:sldId id="344" r:id="rId31"/>
    <p:sldId id="345" r:id="rId32"/>
    <p:sldId id="361" r:id="rId33"/>
    <p:sldId id="263" r:id="rId34"/>
    <p:sldId id="364" r:id="rId35"/>
    <p:sldId id="363" r:id="rId36"/>
    <p:sldId id="365" r:id="rId37"/>
    <p:sldId id="366" r:id="rId38"/>
    <p:sldId id="367" r:id="rId39"/>
    <p:sldId id="346" r:id="rId40"/>
    <p:sldId id="347" r:id="rId41"/>
    <p:sldId id="355" r:id="rId42"/>
    <p:sldId id="356" r:id="rId43"/>
    <p:sldId id="357" r:id="rId44"/>
    <p:sldId id="358" r:id="rId45"/>
    <p:sldId id="359" r:id="rId46"/>
    <p:sldId id="360" r:id="rId47"/>
    <p:sldId id="351" r:id="rId48"/>
    <p:sldId id="325" r:id="rId49"/>
    <p:sldId id="348" r:id="rId50"/>
    <p:sldId id="349"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D8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9150" autoAdjust="0"/>
  </p:normalViewPr>
  <p:slideViewPr>
    <p:cSldViewPr snapToGrid="0" snapToObjects="1">
      <p:cViewPr varScale="1">
        <p:scale>
          <a:sx n="101" d="100"/>
          <a:sy n="101" d="100"/>
        </p:scale>
        <p:origin x="-157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CFE419-AE63-914F-BDE6-039BC0F69AB2}" type="datetimeFigureOut">
              <a:rPr lang="en-US" smtClean="0"/>
              <a:pPr/>
              <a:t>5/7/12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2E71D5-C221-C249-A0CE-5F97CAC2CF68}" type="slidenum">
              <a:rPr lang="en-US" smtClean="0"/>
              <a:pPr/>
              <a:t>‹#›</a:t>
            </a:fld>
            <a:endParaRPr lang="en-US"/>
          </a:p>
        </p:txBody>
      </p:sp>
    </p:spTree>
    <p:extLst>
      <p:ext uri="{BB962C8B-B14F-4D97-AF65-F5344CB8AC3E}">
        <p14:creationId xmlns:p14="http://schemas.microsoft.com/office/powerpoint/2010/main" val="32990246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5755554A-3F18-423B-A5F4-44EFF48590CB}" type="slidenum">
              <a:rPr lang="en-US" smtClean="0">
                <a:latin typeface="Times New Roman" pitchFamily="18" charset="0"/>
              </a:rPr>
              <a:pPr/>
              <a:t>1</a:t>
            </a:fld>
            <a:endParaRPr lang="en-US" smtClean="0">
              <a:latin typeface="Times New Roman" pitchFamily="18" charset="0"/>
            </a:endParaRPr>
          </a:p>
        </p:txBody>
      </p:sp>
      <p:sp>
        <p:nvSpPr>
          <p:cNvPr id="107523" name="Rectangle 2"/>
          <p:cNvSpPr>
            <a:spLocks noGrp="1" noRot="1" noChangeAspect="1" noChangeArrowheads="1" noTextEdit="1"/>
          </p:cNvSpPr>
          <p:nvPr>
            <p:ph type="sldImg"/>
          </p:nvPr>
        </p:nvSpPr>
        <p:spPr>
          <a:xfrm>
            <a:off x="1144588" y="685800"/>
            <a:ext cx="4568825" cy="3427413"/>
          </a:xfrm>
          <a:ln/>
        </p:spPr>
      </p:sp>
      <p:sp>
        <p:nvSpPr>
          <p:cNvPr id="107524" name="Rectangle 3"/>
          <p:cNvSpPr>
            <a:spLocks noGrp="1" noChangeArrowheads="1"/>
          </p:cNvSpPr>
          <p:nvPr>
            <p:ph type="body" idx="1"/>
          </p:nvPr>
        </p:nvSpPr>
        <p:spPr>
          <a:xfrm>
            <a:off x="915294" y="4343704"/>
            <a:ext cx="5027414" cy="4113892"/>
          </a:xfrm>
          <a:noFill/>
          <a:ln/>
        </p:spPr>
        <p:txBody>
          <a:bodyPr lIns="90352" tIns="45176" rIns="90352" bIns="45176"/>
          <a:lstStyle/>
          <a:p>
            <a:endParaRPr 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1BC2B1D-32AC-48E1-B8ED-04FC5D583792}" type="slidenum">
              <a:rPr lang="en-US" smtClean="0">
                <a:solidFill>
                  <a:prstClr val="black"/>
                </a:solidFill>
              </a:rPr>
              <a:pPr>
                <a:defRPr/>
              </a:pPr>
              <a:t>15</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C0CD789-2611-4CD6-955A-0249716EAC7C}" type="slidenum">
              <a:rPr lang="en-US" smtClean="0">
                <a:solidFill>
                  <a:prstClr val="black"/>
                </a:solidFill>
              </a:rPr>
              <a:pPr>
                <a:defRPr/>
              </a:pPr>
              <a:t>16</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46">
              <a:defRPr/>
            </a:pPr>
            <a:r>
              <a:rPr lang="en-US" dirty="0" smtClean="0"/>
              <a:t>On behalf of the NPP/JPSS NOAA Cal/Val team, the first global dataset from CrIS was produced on Jan 20, 2012.  Attached are four figures.  The first is imagery from a single CrIS channel out of more than the 3000 channels that CrIS can generate.  Each channel is sensitive to a different part of the atmosphere as well as the surface.    The channel shown in this figure is a “window” channel at 900 cm-1 wavenumber (or 11.1 microns)  and is very sensitive to the Earth’s surface and clouds.  The second figure in the lower left is the spectrum of the myriad of CrIS channels in temperature units.    The spectrum is used to derive the vertical temperature and moisture (humidity) information needed by the National Weather Service to forecast weather, both calm and severe, up to 5 to 7 days in advance.      The figures to the right show the first temperature and humidity soundings generated by CrIS using a research algorithm developed by Dr. Bill Smith Sr..   It is fitting that Bill provided the first sounding, since Bill was a long-time friend and colleague of Professor Vern </a:t>
            </a:r>
            <a:r>
              <a:rPr lang="en-US" dirty="0" err="1" smtClean="0"/>
              <a:t>Soumi</a:t>
            </a:r>
            <a:r>
              <a:rPr lang="en-US" dirty="0" smtClean="0"/>
              <a:t>.      Bill started his career at NOAA in 1965 and is a pioneer in the profiling of the atmosphere from Earth remote sensing satellites and continues to remain very active in the sounding research community.</a:t>
            </a:r>
          </a:p>
          <a:p>
            <a:endParaRPr lang="en-US" dirty="0"/>
          </a:p>
        </p:txBody>
      </p:sp>
      <p:sp>
        <p:nvSpPr>
          <p:cNvPr id="4" name="Slide Number Placeholder 3"/>
          <p:cNvSpPr>
            <a:spLocks noGrp="1"/>
          </p:cNvSpPr>
          <p:nvPr>
            <p:ph type="sldNum" sz="quarter" idx="10"/>
          </p:nvPr>
        </p:nvSpPr>
        <p:spPr/>
        <p:txBody>
          <a:bodyPr/>
          <a:lstStyle/>
          <a:p>
            <a:fld id="{7852E7E2-3EAF-7246-A02B-4E53F3CA4076}" type="slidenum">
              <a:rPr lang="en-US" smtClean="0"/>
              <a:pPr/>
              <a:t>17</a:t>
            </a:fld>
            <a:endParaRPr lang="en-US"/>
          </a:p>
        </p:txBody>
      </p:sp>
    </p:spTree>
    <p:extLst>
      <p:ext uri="{BB962C8B-B14F-4D97-AF65-F5344CB8AC3E}">
        <p14:creationId xmlns:p14="http://schemas.microsoft.com/office/powerpoint/2010/main" val="2517333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4294967295"/>
          </p:nvPr>
        </p:nvSpPr>
        <p:spPr bwMode="auto">
          <a:xfrm>
            <a:off x="3884317" y="8686487"/>
            <a:ext cx="2972114" cy="455942"/>
          </a:xfrm>
          <a:prstGeom prst="rect">
            <a:avLst/>
          </a:prstGeom>
          <a:noFill/>
          <a:ln>
            <a:miter lim="800000"/>
            <a:headEnd/>
            <a:tailEnd/>
          </a:ln>
        </p:spPr>
        <p:txBody>
          <a:bodyPr lIns="86483" tIns="43242" rIns="86483" bIns="43242">
            <a:prstTxWarp prst="textNoShape">
              <a:avLst/>
            </a:prstTxWarp>
          </a:bodyPr>
          <a:lstStyle/>
          <a:p>
            <a:fld id="{F2081768-153D-1744-97A0-6DAF96E90DFE}" type="slidenum">
              <a:rPr lang="en-US"/>
              <a:pPr/>
              <a:t>18</a:t>
            </a:fld>
            <a:endParaRPr lang="en-US"/>
          </a:p>
        </p:txBody>
      </p:sp>
      <p:sp>
        <p:nvSpPr>
          <p:cNvPr id="53251" name="Rectangle 2"/>
          <p:cNvSpPr>
            <a:spLocks noGrp="1" noRot="1" noChangeAspect="1" noChangeArrowheads="1" noTextEdit="1"/>
          </p:cNvSpPr>
          <p:nvPr>
            <p:ph type="sldImg"/>
          </p:nvPr>
        </p:nvSpPr>
        <p:spPr>
          <a:xfrm>
            <a:off x="1154113" y="685800"/>
            <a:ext cx="4573587" cy="3432175"/>
          </a:xfrm>
          <a:ln/>
        </p:spPr>
      </p:sp>
      <p:sp>
        <p:nvSpPr>
          <p:cNvPr id="53252" name="Rectangle 3"/>
          <p:cNvSpPr>
            <a:spLocks noGrp="1" noChangeArrowheads="1"/>
          </p:cNvSpPr>
          <p:nvPr>
            <p:ph type="body" idx="1"/>
          </p:nvPr>
        </p:nvSpPr>
        <p:spPr>
          <a:xfrm>
            <a:off x="916913" y="4345602"/>
            <a:ext cx="5024176" cy="4114487"/>
          </a:xfrm>
          <a:noFill/>
          <a:ln w="9525"/>
        </p:spPr>
        <p:txBody>
          <a:bodyPr/>
          <a:lstStyle/>
          <a:p>
            <a:pPr eaLnBrk="1" hangingPunct="1"/>
            <a:r>
              <a:rPr lang="en-US">
                <a:latin typeface="Times New Roman" pitchFamily="-109" charset="0"/>
                <a:ea typeface="ＭＳ Ｐゴシック" pitchFamily="-109" charset="-128"/>
                <a:cs typeface="ＭＳ Ｐゴシック" pitchFamily="-109" charset="-128"/>
              </a:rPr>
              <a:t>The chart shows a map of the Global biosphere, land and ocean using SeaWiFS data.    These data are used to monitor biological productivity.  Changes in these data sets can be related to changes in how carbon moves through and is stored in the climate system and how the biosphere may be reacting to a changing climate.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miter lim="800000"/>
            <a:headEnd/>
            <a:tailEnd/>
          </a:ln>
        </p:spPr>
        <p:txBody>
          <a:bodyPr/>
          <a:lstStyle/>
          <a:p>
            <a:fld id="{30A9D33D-51D6-4ED7-8207-A652A0DCC243}" type="slidenum">
              <a:rPr lang="en-US">
                <a:solidFill>
                  <a:prstClr val="black"/>
                </a:solidFill>
                <a:latin typeface="Calibri"/>
              </a:rPr>
              <a:pPr/>
              <a:t>19</a:t>
            </a:fld>
            <a:endParaRPr lang="en-US" dirty="0">
              <a:solidFill>
                <a:prstClr val="black"/>
              </a:solidFill>
              <a:latin typeface="Calibri"/>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dirty="0" smtClean="0"/>
              <a:t>All examples use VIIRS global data sets kindly provided by either the U. of Wisconsin (CIMSS) via the NOAA IDPS or via the GRAVITE team effort.</a:t>
            </a:r>
          </a:p>
          <a:p>
            <a:pPr eaLnBrk="1" hangingPunct="1"/>
            <a:endParaRPr lang="en-US" dirty="0" smtClean="0"/>
          </a:p>
          <a:p>
            <a:pPr eaLnBrk="1" hangingPunct="1"/>
            <a:r>
              <a:rPr lang="en-US" dirty="0" smtClean="0"/>
              <a:t>This effort is a joint collaboration between the Naval Research Laboratory (NRL) Marine Meteorology Division, Monterey, CA and Dr. Steve Miller at the Cooperative Institute for Research in the Atmosphere (CIRA), located at Colorado State University (CSU) in Ft. Collins, CO.</a:t>
            </a:r>
          </a:p>
          <a:p>
            <a:pPr eaLnBrk="1" hangingPunct="1"/>
            <a:endParaRPr lang="en-US" dirty="0" smtClean="0"/>
          </a:p>
          <a:p>
            <a:pPr eaLnBrk="1" hangingPunct="1"/>
            <a:r>
              <a:rPr lang="en-US" dirty="0" smtClean="0"/>
              <a:t>This project is funded by the National Oceanic and Atmospheric Administration (NOAA), Joint Polar Satellite System (JPSS), Dr. Mitch Goldberg, Program Manager.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2D97995-6930-4745-91CB-8D6551366800}" type="slidenum">
              <a:rPr lang="en-US" smtClean="0"/>
              <a:pPr>
                <a:defRPr/>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2D97995-6930-4745-91CB-8D6551366800}" type="slidenum">
              <a:rPr lang="en-US" smtClean="0"/>
              <a:pPr>
                <a:defRPr/>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ln/>
        </p:spPr>
      </p:sp>
      <p:sp>
        <p:nvSpPr>
          <p:cNvPr id="768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849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600">
                <a:solidFill>
                  <a:schemeClr val="tx1"/>
                </a:solidFill>
                <a:latin typeface="Times" charset="0"/>
                <a:ea typeface="ＭＳ Ｐゴシック" charset="0"/>
                <a:cs typeface="ＭＳ Ｐゴシック" charset="0"/>
              </a:defRPr>
            </a:lvl1pPr>
            <a:lvl2pPr marL="702756" indent="-270291" defTabSz="912983" eaLnBrk="0" hangingPunct="0">
              <a:defRPr sz="2600">
                <a:solidFill>
                  <a:schemeClr val="tx1"/>
                </a:solidFill>
                <a:latin typeface="Times" charset="0"/>
                <a:ea typeface="ＭＳ Ｐゴシック" charset="0"/>
              </a:defRPr>
            </a:lvl2pPr>
            <a:lvl3pPr marL="1081164" indent="-216233" defTabSz="912983" eaLnBrk="0" hangingPunct="0">
              <a:defRPr sz="2600">
                <a:solidFill>
                  <a:schemeClr val="tx1"/>
                </a:solidFill>
                <a:latin typeface="Times" charset="0"/>
                <a:ea typeface="ＭＳ Ｐゴシック" charset="0"/>
              </a:defRPr>
            </a:lvl3pPr>
            <a:lvl4pPr marL="1513629" indent="-216233" defTabSz="912983" eaLnBrk="0" hangingPunct="0">
              <a:defRPr sz="2600">
                <a:solidFill>
                  <a:schemeClr val="tx1"/>
                </a:solidFill>
                <a:latin typeface="Times" charset="0"/>
                <a:ea typeface="ＭＳ Ｐゴシック" charset="0"/>
              </a:defRPr>
            </a:lvl4pPr>
            <a:lvl5pPr marL="1946095" indent="-216233" defTabSz="912983" eaLnBrk="0" hangingPunct="0">
              <a:defRPr sz="2600">
                <a:solidFill>
                  <a:schemeClr val="tx1"/>
                </a:solidFill>
                <a:latin typeface="Times" charset="0"/>
                <a:ea typeface="ＭＳ Ｐゴシック" charset="0"/>
              </a:defRPr>
            </a:lvl5pPr>
            <a:lvl6pPr marL="2378560" indent="-216233" defTabSz="912983" eaLnBrk="0" fontAlgn="base" hangingPunct="0">
              <a:spcBef>
                <a:spcPct val="0"/>
              </a:spcBef>
              <a:spcAft>
                <a:spcPct val="0"/>
              </a:spcAft>
              <a:defRPr sz="2600">
                <a:solidFill>
                  <a:schemeClr val="tx1"/>
                </a:solidFill>
                <a:latin typeface="Times" charset="0"/>
                <a:ea typeface="ＭＳ Ｐゴシック" charset="0"/>
              </a:defRPr>
            </a:lvl6pPr>
            <a:lvl7pPr marL="2811026" indent="-216233" defTabSz="912983" eaLnBrk="0" fontAlgn="base" hangingPunct="0">
              <a:spcBef>
                <a:spcPct val="0"/>
              </a:spcBef>
              <a:spcAft>
                <a:spcPct val="0"/>
              </a:spcAft>
              <a:defRPr sz="2600">
                <a:solidFill>
                  <a:schemeClr val="tx1"/>
                </a:solidFill>
                <a:latin typeface="Times" charset="0"/>
                <a:ea typeface="ＭＳ Ｐゴシック" charset="0"/>
              </a:defRPr>
            </a:lvl7pPr>
            <a:lvl8pPr marL="3243491" indent="-216233" defTabSz="912983" eaLnBrk="0" fontAlgn="base" hangingPunct="0">
              <a:spcBef>
                <a:spcPct val="0"/>
              </a:spcBef>
              <a:spcAft>
                <a:spcPct val="0"/>
              </a:spcAft>
              <a:defRPr sz="2600">
                <a:solidFill>
                  <a:schemeClr val="tx1"/>
                </a:solidFill>
                <a:latin typeface="Times" charset="0"/>
                <a:ea typeface="ＭＳ Ｐゴシック" charset="0"/>
              </a:defRPr>
            </a:lvl8pPr>
            <a:lvl9pPr marL="3675957" indent="-216233" defTabSz="912983" eaLnBrk="0" fontAlgn="base" hangingPunct="0">
              <a:spcBef>
                <a:spcPct val="0"/>
              </a:spcBef>
              <a:spcAft>
                <a:spcPct val="0"/>
              </a:spcAft>
              <a:defRPr sz="2600">
                <a:solidFill>
                  <a:schemeClr val="tx1"/>
                </a:solidFill>
                <a:latin typeface="Times" charset="0"/>
                <a:ea typeface="ＭＳ Ｐゴシック" charset="0"/>
              </a:defRPr>
            </a:lvl9pPr>
          </a:lstStyle>
          <a:p>
            <a:pPr eaLnBrk="1" hangingPunct="1"/>
            <a:fld id="{CC9EE146-4CC2-6F46-8FB7-4FF052124EDE}" type="slidenum">
              <a:rPr lang="en-US" sz="1200">
                <a:latin typeface="Arial" charset="0"/>
                <a:ea typeface="ヒラギノ角ゴ Pro W3" charset="0"/>
                <a:cs typeface="ヒラギノ角ゴ Pro W3" charset="0"/>
              </a:rPr>
              <a:pPr eaLnBrk="1" hangingPunct="1"/>
              <a:t>26</a:t>
            </a:fld>
            <a:endParaRPr lang="en-US" sz="1200">
              <a:latin typeface="Arial" charset="0"/>
              <a:ea typeface="ヒラギノ角ゴ Pro W3" charset="0"/>
              <a:cs typeface="ヒラギノ角ゴ Pro W3"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ln/>
        </p:spPr>
      </p:sp>
      <p:sp>
        <p:nvSpPr>
          <p:cNvPr id="870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870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600">
                <a:solidFill>
                  <a:schemeClr val="tx1"/>
                </a:solidFill>
                <a:latin typeface="Times" charset="0"/>
                <a:ea typeface="ＭＳ Ｐゴシック" charset="0"/>
                <a:cs typeface="ＭＳ Ｐゴシック" charset="0"/>
              </a:defRPr>
            </a:lvl1pPr>
            <a:lvl2pPr marL="702756" indent="-270291" defTabSz="912983" eaLnBrk="0" hangingPunct="0">
              <a:defRPr sz="2600">
                <a:solidFill>
                  <a:schemeClr val="tx1"/>
                </a:solidFill>
                <a:latin typeface="Times" charset="0"/>
                <a:ea typeface="ＭＳ Ｐゴシック" charset="0"/>
              </a:defRPr>
            </a:lvl2pPr>
            <a:lvl3pPr marL="1081164" indent="-216233" defTabSz="912983" eaLnBrk="0" hangingPunct="0">
              <a:defRPr sz="2600">
                <a:solidFill>
                  <a:schemeClr val="tx1"/>
                </a:solidFill>
                <a:latin typeface="Times" charset="0"/>
                <a:ea typeface="ＭＳ Ｐゴシック" charset="0"/>
              </a:defRPr>
            </a:lvl3pPr>
            <a:lvl4pPr marL="1513629" indent="-216233" defTabSz="912983" eaLnBrk="0" hangingPunct="0">
              <a:defRPr sz="2600">
                <a:solidFill>
                  <a:schemeClr val="tx1"/>
                </a:solidFill>
                <a:latin typeface="Times" charset="0"/>
                <a:ea typeface="ＭＳ Ｐゴシック" charset="0"/>
              </a:defRPr>
            </a:lvl4pPr>
            <a:lvl5pPr marL="1946095" indent="-216233" defTabSz="912983" eaLnBrk="0" hangingPunct="0">
              <a:defRPr sz="2600">
                <a:solidFill>
                  <a:schemeClr val="tx1"/>
                </a:solidFill>
                <a:latin typeface="Times" charset="0"/>
                <a:ea typeface="ＭＳ Ｐゴシック" charset="0"/>
              </a:defRPr>
            </a:lvl5pPr>
            <a:lvl6pPr marL="2378560" indent="-216233" defTabSz="912983" eaLnBrk="0" fontAlgn="base" hangingPunct="0">
              <a:spcBef>
                <a:spcPct val="0"/>
              </a:spcBef>
              <a:spcAft>
                <a:spcPct val="0"/>
              </a:spcAft>
              <a:defRPr sz="2600">
                <a:solidFill>
                  <a:schemeClr val="tx1"/>
                </a:solidFill>
                <a:latin typeface="Times" charset="0"/>
                <a:ea typeface="ＭＳ Ｐゴシック" charset="0"/>
              </a:defRPr>
            </a:lvl6pPr>
            <a:lvl7pPr marL="2811026" indent="-216233" defTabSz="912983" eaLnBrk="0" fontAlgn="base" hangingPunct="0">
              <a:spcBef>
                <a:spcPct val="0"/>
              </a:spcBef>
              <a:spcAft>
                <a:spcPct val="0"/>
              </a:spcAft>
              <a:defRPr sz="2600">
                <a:solidFill>
                  <a:schemeClr val="tx1"/>
                </a:solidFill>
                <a:latin typeface="Times" charset="0"/>
                <a:ea typeface="ＭＳ Ｐゴシック" charset="0"/>
              </a:defRPr>
            </a:lvl7pPr>
            <a:lvl8pPr marL="3243491" indent="-216233" defTabSz="912983" eaLnBrk="0" fontAlgn="base" hangingPunct="0">
              <a:spcBef>
                <a:spcPct val="0"/>
              </a:spcBef>
              <a:spcAft>
                <a:spcPct val="0"/>
              </a:spcAft>
              <a:defRPr sz="2600">
                <a:solidFill>
                  <a:schemeClr val="tx1"/>
                </a:solidFill>
                <a:latin typeface="Times" charset="0"/>
                <a:ea typeface="ＭＳ Ｐゴシック" charset="0"/>
              </a:defRPr>
            </a:lvl8pPr>
            <a:lvl9pPr marL="3675957" indent="-216233" defTabSz="912983" eaLnBrk="0" fontAlgn="base" hangingPunct="0">
              <a:spcBef>
                <a:spcPct val="0"/>
              </a:spcBef>
              <a:spcAft>
                <a:spcPct val="0"/>
              </a:spcAft>
              <a:defRPr sz="2600">
                <a:solidFill>
                  <a:schemeClr val="tx1"/>
                </a:solidFill>
                <a:latin typeface="Times" charset="0"/>
                <a:ea typeface="ＭＳ Ｐゴシック" charset="0"/>
              </a:defRPr>
            </a:lvl9pPr>
          </a:lstStyle>
          <a:p>
            <a:pPr eaLnBrk="1" hangingPunct="1"/>
            <a:fld id="{EE0F5271-EA07-0E45-9425-73796041C4FA}" type="slidenum">
              <a:rPr lang="en-US" sz="1200">
                <a:latin typeface="Arial" charset="0"/>
                <a:ea typeface="ヒラギノ角ゴ Pro W3" charset="0"/>
                <a:cs typeface="ヒラギノ角ゴ Pro W3" charset="0"/>
              </a:rPr>
              <a:pPr eaLnBrk="1" hangingPunct="1"/>
              <a:t>27</a:t>
            </a:fld>
            <a:endParaRPr lang="en-US" sz="1200">
              <a:latin typeface="Arial" charset="0"/>
              <a:ea typeface="ヒラギノ角ゴ Pro W3" charset="0"/>
              <a:cs typeface="ヒラギノ角ゴ Pro W3"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endParaRPr lang="en-US" smtClean="0">
              <a:latin typeface="Times New Roman" pitchFamily="18" charset="0"/>
            </a:endParaRPr>
          </a:p>
        </p:txBody>
      </p:sp>
      <p:sp>
        <p:nvSpPr>
          <p:cNvPr id="68612" name="Slide Number Placeholder 3"/>
          <p:cNvSpPr>
            <a:spLocks noGrp="1"/>
          </p:cNvSpPr>
          <p:nvPr>
            <p:ph type="sldNum" sz="quarter" idx="5"/>
          </p:nvPr>
        </p:nvSpPr>
        <p:spPr>
          <a:noFill/>
        </p:spPr>
        <p:txBody>
          <a:bodyPr/>
          <a:lstStyle/>
          <a:p>
            <a:fld id="{F8ABFF8E-FD97-4C3A-AC38-76A3B6551690}" type="slidenum">
              <a:rPr lang="en-US" smtClean="0">
                <a:latin typeface="Times New Roman" pitchFamily="18" charset="0"/>
              </a:rPr>
              <a:pPr/>
              <a:t>3</a:t>
            </a:fld>
            <a:endParaRPr lang="en-US"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890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600">
                <a:solidFill>
                  <a:schemeClr val="tx1"/>
                </a:solidFill>
                <a:latin typeface="Times" charset="0"/>
                <a:ea typeface="ＭＳ Ｐゴシック" charset="0"/>
                <a:cs typeface="ＭＳ Ｐゴシック" charset="0"/>
              </a:defRPr>
            </a:lvl1pPr>
            <a:lvl2pPr marL="702756" indent="-270291" defTabSz="912983" eaLnBrk="0" hangingPunct="0">
              <a:defRPr sz="2600">
                <a:solidFill>
                  <a:schemeClr val="tx1"/>
                </a:solidFill>
                <a:latin typeface="Times" charset="0"/>
                <a:ea typeface="ＭＳ Ｐゴシック" charset="0"/>
              </a:defRPr>
            </a:lvl2pPr>
            <a:lvl3pPr marL="1081164" indent="-216233" defTabSz="912983" eaLnBrk="0" hangingPunct="0">
              <a:defRPr sz="2600">
                <a:solidFill>
                  <a:schemeClr val="tx1"/>
                </a:solidFill>
                <a:latin typeface="Times" charset="0"/>
                <a:ea typeface="ＭＳ Ｐゴシック" charset="0"/>
              </a:defRPr>
            </a:lvl3pPr>
            <a:lvl4pPr marL="1513629" indent="-216233" defTabSz="912983" eaLnBrk="0" hangingPunct="0">
              <a:defRPr sz="2600">
                <a:solidFill>
                  <a:schemeClr val="tx1"/>
                </a:solidFill>
                <a:latin typeface="Times" charset="0"/>
                <a:ea typeface="ＭＳ Ｐゴシック" charset="0"/>
              </a:defRPr>
            </a:lvl4pPr>
            <a:lvl5pPr marL="1946095" indent="-216233" defTabSz="912983" eaLnBrk="0" hangingPunct="0">
              <a:defRPr sz="2600">
                <a:solidFill>
                  <a:schemeClr val="tx1"/>
                </a:solidFill>
                <a:latin typeface="Times" charset="0"/>
                <a:ea typeface="ＭＳ Ｐゴシック" charset="0"/>
              </a:defRPr>
            </a:lvl5pPr>
            <a:lvl6pPr marL="2378560" indent="-216233" defTabSz="912983" eaLnBrk="0" fontAlgn="base" hangingPunct="0">
              <a:spcBef>
                <a:spcPct val="0"/>
              </a:spcBef>
              <a:spcAft>
                <a:spcPct val="0"/>
              </a:spcAft>
              <a:defRPr sz="2600">
                <a:solidFill>
                  <a:schemeClr val="tx1"/>
                </a:solidFill>
                <a:latin typeface="Times" charset="0"/>
                <a:ea typeface="ＭＳ Ｐゴシック" charset="0"/>
              </a:defRPr>
            </a:lvl6pPr>
            <a:lvl7pPr marL="2811026" indent="-216233" defTabSz="912983" eaLnBrk="0" fontAlgn="base" hangingPunct="0">
              <a:spcBef>
                <a:spcPct val="0"/>
              </a:spcBef>
              <a:spcAft>
                <a:spcPct val="0"/>
              </a:spcAft>
              <a:defRPr sz="2600">
                <a:solidFill>
                  <a:schemeClr val="tx1"/>
                </a:solidFill>
                <a:latin typeface="Times" charset="0"/>
                <a:ea typeface="ＭＳ Ｐゴシック" charset="0"/>
              </a:defRPr>
            </a:lvl7pPr>
            <a:lvl8pPr marL="3243491" indent="-216233" defTabSz="912983" eaLnBrk="0" fontAlgn="base" hangingPunct="0">
              <a:spcBef>
                <a:spcPct val="0"/>
              </a:spcBef>
              <a:spcAft>
                <a:spcPct val="0"/>
              </a:spcAft>
              <a:defRPr sz="2600">
                <a:solidFill>
                  <a:schemeClr val="tx1"/>
                </a:solidFill>
                <a:latin typeface="Times" charset="0"/>
                <a:ea typeface="ＭＳ Ｐゴシック" charset="0"/>
              </a:defRPr>
            </a:lvl8pPr>
            <a:lvl9pPr marL="3675957" indent="-216233" defTabSz="912983" eaLnBrk="0" fontAlgn="base" hangingPunct="0">
              <a:spcBef>
                <a:spcPct val="0"/>
              </a:spcBef>
              <a:spcAft>
                <a:spcPct val="0"/>
              </a:spcAft>
              <a:defRPr sz="2600">
                <a:solidFill>
                  <a:schemeClr val="tx1"/>
                </a:solidFill>
                <a:latin typeface="Times" charset="0"/>
                <a:ea typeface="ＭＳ Ｐゴシック" charset="0"/>
              </a:defRPr>
            </a:lvl9pPr>
          </a:lstStyle>
          <a:p>
            <a:pPr eaLnBrk="1" hangingPunct="1"/>
            <a:fld id="{29AA2B51-AF0A-BB41-A425-C016D9C1BA9F}" type="slidenum">
              <a:rPr lang="en-US" sz="1200">
                <a:latin typeface="Arial" charset="0"/>
                <a:ea typeface="ヒラギノ角ゴ Pro W3" charset="0"/>
                <a:cs typeface="ヒラギノ角ゴ Pro W3" charset="0"/>
              </a:rPr>
              <a:pPr eaLnBrk="1" hangingPunct="1"/>
              <a:t>28</a:t>
            </a:fld>
            <a:endParaRPr lang="en-US" sz="1200">
              <a:latin typeface="Arial" charset="0"/>
              <a:ea typeface="ヒラギノ角ゴ Pro W3" charset="0"/>
              <a:cs typeface="ヒラギノ角ゴ Pro W3"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600">
                <a:solidFill>
                  <a:schemeClr val="tx1"/>
                </a:solidFill>
                <a:latin typeface="Times" charset="0"/>
                <a:ea typeface="ＭＳ Ｐゴシック" charset="0"/>
                <a:cs typeface="ＭＳ Ｐゴシック" charset="0"/>
              </a:defRPr>
            </a:lvl1pPr>
            <a:lvl2pPr marL="702756" indent="-270291" defTabSz="912983" eaLnBrk="0" hangingPunct="0">
              <a:defRPr sz="2600">
                <a:solidFill>
                  <a:schemeClr val="tx1"/>
                </a:solidFill>
                <a:latin typeface="Times" charset="0"/>
                <a:ea typeface="ＭＳ Ｐゴシック" charset="0"/>
              </a:defRPr>
            </a:lvl2pPr>
            <a:lvl3pPr marL="1081164" indent="-216233" defTabSz="912983" eaLnBrk="0" hangingPunct="0">
              <a:defRPr sz="2600">
                <a:solidFill>
                  <a:schemeClr val="tx1"/>
                </a:solidFill>
                <a:latin typeface="Times" charset="0"/>
                <a:ea typeface="ＭＳ Ｐゴシック" charset="0"/>
              </a:defRPr>
            </a:lvl3pPr>
            <a:lvl4pPr marL="1513629" indent="-216233" defTabSz="912983" eaLnBrk="0" hangingPunct="0">
              <a:defRPr sz="2600">
                <a:solidFill>
                  <a:schemeClr val="tx1"/>
                </a:solidFill>
                <a:latin typeface="Times" charset="0"/>
                <a:ea typeface="ＭＳ Ｐゴシック" charset="0"/>
              </a:defRPr>
            </a:lvl4pPr>
            <a:lvl5pPr marL="1946095" indent="-216233" defTabSz="912983" eaLnBrk="0" hangingPunct="0">
              <a:defRPr sz="2600">
                <a:solidFill>
                  <a:schemeClr val="tx1"/>
                </a:solidFill>
                <a:latin typeface="Times" charset="0"/>
                <a:ea typeface="ＭＳ Ｐゴシック" charset="0"/>
              </a:defRPr>
            </a:lvl5pPr>
            <a:lvl6pPr marL="2378560" indent="-216233" defTabSz="912983" eaLnBrk="0" fontAlgn="base" hangingPunct="0">
              <a:spcBef>
                <a:spcPct val="0"/>
              </a:spcBef>
              <a:spcAft>
                <a:spcPct val="0"/>
              </a:spcAft>
              <a:defRPr sz="2600">
                <a:solidFill>
                  <a:schemeClr val="tx1"/>
                </a:solidFill>
                <a:latin typeface="Times" charset="0"/>
                <a:ea typeface="ＭＳ Ｐゴシック" charset="0"/>
              </a:defRPr>
            </a:lvl6pPr>
            <a:lvl7pPr marL="2811026" indent="-216233" defTabSz="912983" eaLnBrk="0" fontAlgn="base" hangingPunct="0">
              <a:spcBef>
                <a:spcPct val="0"/>
              </a:spcBef>
              <a:spcAft>
                <a:spcPct val="0"/>
              </a:spcAft>
              <a:defRPr sz="2600">
                <a:solidFill>
                  <a:schemeClr val="tx1"/>
                </a:solidFill>
                <a:latin typeface="Times" charset="0"/>
                <a:ea typeface="ＭＳ Ｐゴシック" charset="0"/>
              </a:defRPr>
            </a:lvl7pPr>
            <a:lvl8pPr marL="3243491" indent="-216233" defTabSz="912983" eaLnBrk="0" fontAlgn="base" hangingPunct="0">
              <a:spcBef>
                <a:spcPct val="0"/>
              </a:spcBef>
              <a:spcAft>
                <a:spcPct val="0"/>
              </a:spcAft>
              <a:defRPr sz="2600">
                <a:solidFill>
                  <a:schemeClr val="tx1"/>
                </a:solidFill>
                <a:latin typeface="Times" charset="0"/>
                <a:ea typeface="ＭＳ Ｐゴシック" charset="0"/>
              </a:defRPr>
            </a:lvl8pPr>
            <a:lvl9pPr marL="3675957" indent="-216233" defTabSz="912983" eaLnBrk="0" fontAlgn="base" hangingPunct="0">
              <a:spcBef>
                <a:spcPct val="0"/>
              </a:spcBef>
              <a:spcAft>
                <a:spcPct val="0"/>
              </a:spcAft>
              <a:defRPr sz="2600">
                <a:solidFill>
                  <a:schemeClr val="tx1"/>
                </a:solidFill>
                <a:latin typeface="Times" charset="0"/>
                <a:ea typeface="ＭＳ Ｐゴシック" charset="0"/>
              </a:defRPr>
            </a:lvl9pPr>
          </a:lstStyle>
          <a:p>
            <a:pPr eaLnBrk="1" hangingPunct="1"/>
            <a:fld id="{0C74B94E-3557-B140-8F53-B0743C2DA73F}" type="slidenum">
              <a:rPr lang="en-US" sz="1200">
                <a:latin typeface="Arial" charset="0"/>
                <a:ea typeface="ヒラギノ角ゴ Pro W3" charset="0"/>
                <a:cs typeface="ヒラギノ角ゴ Pro W3" charset="0"/>
              </a:rPr>
              <a:pPr eaLnBrk="1" hangingPunct="1"/>
              <a:t>29</a:t>
            </a:fld>
            <a:endParaRPr lang="en-US" sz="1200">
              <a:latin typeface="Arial" charset="0"/>
              <a:ea typeface="ヒラギノ角ゴ Pro W3" charset="0"/>
              <a:cs typeface="ヒラギノ角ゴ Pro W3"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2E71D5-C221-C249-A0CE-5F97CAC2CF68}" type="slidenum">
              <a:rPr lang="en-US" smtClean="0"/>
              <a:pPr/>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2E71D5-C221-C249-A0CE-5F97CAC2CF68}" type="slidenum">
              <a:rPr lang="en-US" smtClean="0"/>
              <a:pPr/>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1D3EE7-DC86-497C-A41D-A9F605DB1D5A}" type="slidenum">
              <a:rPr lang="en-US" smtClean="0"/>
              <a:t>34</a:t>
            </a:fld>
            <a:endParaRPr lang="en-US"/>
          </a:p>
        </p:txBody>
      </p:sp>
    </p:spTree>
    <p:extLst>
      <p:ext uri="{BB962C8B-B14F-4D97-AF65-F5344CB8AC3E}">
        <p14:creationId xmlns:p14="http://schemas.microsoft.com/office/powerpoint/2010/main" val="1768786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600">
                <a:solidFill>
                  <a:schemeClr val="tx1"/>
                </a:solidFill>
                <a:latin typeface="Times" charset="0"/>
                <a:ea typeface="ＭＳ Ｐゴシック" charset="0"/>
                <a:cs typeface="ＭＳ Ｐゴシック" charset="0"/>
              </a:defRPr>
            </a:lvl1pPr>
            <a:lvl2pPr marL="702756" indent="-270291" defTabSz="912983" eaLnBrk="0" hangingPunct="0">
              <a:defRPr sz="2600">
                <a:solidFill>
                  <a:schemeClr val="tx1"/>
                </a:solidFill>
                <a:latin typeface="Times" charset="0"/>
                <a:ea typeface="ＭＳ Ｐゴシック" charset="0"/>
              </a:defRPr>
            </a:lvl2pPr>
            <a:lvl3pPr marL="1081164" indent="-216233" defTabSz="912983" eaLnBrk="0" hangingPunct="0">
              <a:defRPr sz="2600">
                <a:solidFill>
                  <a:schemeClr val="tx1"/>
                </a:solidFill>
                <a:latin typeface="Times" charset="0"/>
                <a:ea typeface="ＭＳ Ｐゴシック" charset="0"/>
              </a:defRPr>
            </a:lvl3pPr>
            <a:lvl4pPr marL="1513629" indent="-216233" defTabSz="912983" eaLnBrk="0" hangingPunct="0">
              <a:defRPr sz="2600">
                <a:solidFill>
                  <a:schemeClr val="tx1"/>
                </a:solidFill>
                <a:latin typeface="Times" charset="0"/>
                <a:ea typeface="ＭＳ Ｐゴシック" charset="0"/>
              </a:defRPr>
            </a:lvl4pPr>
            <a:lvl5pPr marL="1946095" indent="-216233" defTabSz="912983" eaLnBrk="0" hangingPunct="0">
              <a:defRPr sz="2600">
                <a:solidFill>
                  <a:schemeClr val="tx1"/>
                </a:solidFill>
                <a:latin typeface="Times" charset="0"/>
                <a:ea typeface="ＭＳ Ｐゴシック" charset="0"/>
              </a:defRPr>
            </a:lvl5pPr>
            <a:lvl6pPr marL="2378560" indent="-216233" defTabSz="912983" eaLnBrk="0" fontAlgn="base" hangingPunct="0">
              <a:spcBef>
                <a:spcPct val="0"/>
              </a:spcBef>
              <a:spcAft>
                <a:spcPct val="0"/>
              </a:spcAft>
              <a:defRPr sz="2600">
                <a:solidFill>
                  <a:schemeClr val="tx1"/>
                </a:solidFill>
                <a:latin typeface="Times" charset="0"/>
                <a:ea typeface="ＭＳ Ｐゴシック" charset="0"/>
              </a:defRPr>
            </a:lvl6pPr>
            <a:lvl7pPr marL="2811026" indent="-216233" defTabSz="912983" eaLnBrk="0" fontAlgn="base" hangingPunct="0">
              <a:spcBef>
                <a:spcPct val="0"/>
              </a:spcBef>
              <a:spcAft>
                <a:spcPct val="0"/>
              </a:spcAft>
              <a:defRPr sz="2600">
                <a:solidFill>
                  <a:schemeClr val="tx1"/>
                </a:solidFill>
                <a:latin typeface="Times" charset="0"/>
                <a:ea typeface="ＭＳ Ｐゴシック" charset="0"/>
              </a:defRPr>
            </a:lvl7pPr>
            <a:lvl8pPr marL="3243491" indent="-216233" defTabSz="912983" eaLnBrk="0" fontAlgn="base" hangingPunct="0">
              <a:spcBef>
                <a:spcPct val="0"/>
              </a:spcBef>
              <a:spcAft>
                <a:spcPct val="0"/>
              </a:spcAft>
              <a:defRPr sz="2600">
                <a:solidFill>
                  <a:schemeClr val="tx1"/>
                </a:solidFill>
                <a:latin typeface="Times" charset="0"/>
                <a:ea typeface="ＭＳ Ｐゴシック" charset="0"/>
              </a:defRPr>
            </a:lvl8pPr>
            <a:lvl9pPr marL="3675957" indent="-216233" defTabSz="912983" eaLnBrk="0" fontAlgn="base" hangingPunct="0">
              <a:spcBef>
                <a:spcPct val="0"/>
              </a:spcBef>
              <a:spcAft>
                <a:spcPct val="0"/>
              </a:spcAft>
              <a:defRPr sz="2600">
                <a:solidFill>
                  <a:schemeClr val="tx1"/>
                </a:solidFill>
                <a:latin typeface="Times" charset="0"/>
                <a:ea typeface="ＭＳ Ｐゴシック" charset="0"/>
              </a:defRPr>
            </a:lvl9pPr>
          </a:lstStyle>
          <a:p>
            <a:pPr eaLnBrk="1" hangingPunct="1"/>
            <a:fld id="{9FF1CD9C-075A-514B-B21D-738C4E62D18E}" type="slidenum">
              <a:rPr lang="en-US" sz="1200">
                <a:latin typeface="Arial" charset="0"/>
                <a:ea typeface="ヒラギノ角ゴ Pro W3" charset="0"/>
                <a:cs typeface="ヒラギノ角ゴ Pro W3" charset="0"/>
              </a:rPr>
              <a:pPr eaLnBrk="1" hangingPunct="1"/>
              <a:t>37</a:t>
            </a:fld>
            <a:endParaRPr lang="en-US" sz="1200">
              <a:latin typeface="Arial" charset="0"/>
              <a:ea typeface="ヒラギノ角ゴ Pro W3" charset="0"/>
              <a:cs typeface="ヒラギノ角ゴ Pro W3"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600">
                <a:solidFill>
                  <a:schemeClr val="tx1"/>
                </a:solidFill>
                <a:latin typeface="Times" charset="0"/>
                <a:ea typeface="ＭＳ Ｐゴシック" charset="0"/>
                <a:cs typeface="ＭＳ Ｐゴシック" charset="0"/>
              </a:defRPr>
            </a:lvl1pPr>
            <a:lvl2pPr marL="702756" indent="-270291" defTabSz="912983" eaLnBrk="0" hangingPunct="0">
              <a:defRPr sz="2600">
                <a:solidFill>
                  <a:schemeClr val="tx1"/>
                </a:solidFill>
                <a:latin typeface="Times" charset="0"/>
                <a:ea typeface="ＭＳ Ｐゴシック" charset="0"/>
              </a:defRPr>
            </a:lvl2pPr>
            <a:lvl3pPr marL="1081164" indent="-216233" defTabSz="912983" eaLnBrk="0" hangingPunct="0">
              <a:defRPr sz="2600">
                <a:solidFill>
                  <a:schemeClr val="tx1"/>
                </a:solidFill>
                <a:latin typeface="Times" charset="0"/>
                <a:ea typeface="ＭＳ Ｐゴシック" charset="0"/>
              </a:defRPr>
            </a:lvl3pPr>
            <a:lvl4pPr marL="1513629" indent="-216233" defTabSz="912983" eaLnBrk="0" hangingPunct="0">
              <a:defRPr sz="2600">
                <a:solidFill>
                  <a:schemeClr val="tx1"/>
                </a:solidFill>
                <a:latin typeface="Times" charset="0"/>
                <a:ea typeface="ＭＳ Ｐゴシック" charset="0"/>
              </a:defRPr>
            </a:lvl4pPr>
            <a:lvl5pPr marL="1946095" indent="-216233" defTabSz="912983" eaLnBrk="0" hangingPunct="0">
              <a:defRPr sz="2600">
                <a:solidFill>
                  <a:schemeClr val="tx1"/>
                </a:solidFill>
                <a:latin typeface="Times" charset="0"/>
                <a:ea typeface="ＭＳ Ｐゴシック" charset="0"/>
              </a:defRPr>
            </a:lvl5pPr>
            <a:lvl6pPr marL="2378560" indent="-216233" defTabSz="912983" eaLnBrk="0" fontAlgn="base" hangingPunct="0">
              <a:spcBef>
                <a:spcPct val="0"/>
              </a:spcBef>
              <a:spcAft>
                <a:spcPct val="0"/>
              </a:spcAft>
              <a:defRPr sz="2600">
                <a:solidFill>
                  <a:schemeClr val="tx1"/>
                </a:solidFill>
                <a:latin typeface="Times" charset="0"/>
                <a:ea typeface="ＭＳ Ｐゴシック" charset="0"/>
              </a:defRPr>
            </a:lvl6pPr>
            <a:lvl7pPr marL="2811026" indent="-216233" defTabSz="912983" eaLnBrk="0" fontAlgn="base" hangingPunct="0">
              <a:spcBef>
                <a:spcPct val="0"/>
              </a:spcBef>
              <a:spcAft>
                <a:spcPct val="0"/>
              </a:spcAft>
              <a:defRPr sz="2600">
                <a:solidFill>
                  <a:schemeClr val="tx1"/>
                </a:solidFill>
                <a:latin typeface="Times" charset="0"/>
                <a:ea typeface="ＭＳ Ｐゴシック" charset="0"/>
              </a:defRPr>
            </a:lvl7pPr>
            <a:lvl8pPr marL="3243491" indent="-216233" defTabSz="912983" eaLnBrk="0" fontAlgn="base" hangingPunct="0">
              <a:spcBef>
                <a:spcPct val="0"/>
              </a:spcBef>
              <a:spcAft>
                <a:spcPct val="0"/>
              </a:spcAft>
              <a:defRPr sz="2600">
                <a:solidFill>
                  <a:schemeClr val="tx1"/>
                </a:solidFill>
                <a:latin typeface="Times" charset="0"/>
                <a:ea typeface="ＭＳ Ｐゴシック" charset="0"/>
              </a:defRPr>
            </a:lvl8pPr>
            <a:lvl9pPr marL="3675957" indent="-216233" defTabSz="912983" eaLnBrk="0" fontAlgn="base" hangingPunct="0">
              <a:spcBef>
                <a:spcPct val="0"/>
              </a:spcBef>
              <a:spcAft>
                <a:spcPct val="0"/>
              </a:spcAft>
              <a:defRPr sz="2600">
                <a:solidFill>
                  <a:schemeClr val="tx1"/>
                </a:solidFill>
                <a:latin typeface="Times" charset="0"/>
                <a:ea typeface="ＭＳ Ｐゴシック" charset="0"/>
              </a:defRPr>
            </a:lvl9pPr>
          </a:lstStyle>
          <a:p>
            <a:pPr eaLnBrk="1" hangingPunct="1"/>
            <a:fld id="{DBB552CB-C902-EF47-8001-0EF5D75141BA}" type="slidenum">
              <a:rPr lang="en-US" sz="1200">
                <a:latin typeface="Arial" charset="0"/>
                <a:ea typeface="ヒラギノ角ゴ Pro W3" charset="0"/>
                <a:cs typeface="ヒラギノ角ゴ Pro W3" charset="0"/>
              </a:rPr>
              <a:pPr eaLnBrk="1" hangingPunct="1"/>
              <a:t>38</a:t>
            </a:fld>
            <a:endParaRPr lang="en-US" sz="1200">
              <a:latin typeface="Arial" charset="0"/>
              <a:ea typeface="ヒラギノ角ゴ Pro W3" charset="0"/>
              <a:cs typeface="ヒラギノ角ゴ Pro W3"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4294967295"/>
          </p:nvPr>
        </p:nvSpPr>
        <p:spPr bwMode="auto">
          <a:xfrm>
            <a:off x="3884317" y="8686487"/>
            <a:ext cx="2972114" cy="455942"/>
          </a:xfrm>
          <a:prstGeom prst="rect">
            <a:avLst/>
          </a:prstGeom>
          <a:noFill/>
          <a:ln>
            <a:miter lim="800000"/>
            <a:headEnd/>
            <a:tailEnd/>
          </a:ln>
        </p:spPr>
        <p:txBody>
          <a:bodyPr lIns="86483" tIns="43242" rIns="86483" bIns="43242">
            <a:prstTxWarp prst="textNoShape">
              <a:avLst/>
            </a:prstTxWarp>
          </a:bodyPr>
          <a:lstStyle/>
          <a:p>
            <a:fld id="{F2081768-153D-1744-97A0-6DAF96E90DFE}" type="slidenum">
              <a:rPr lang="en-US"/>
              <a:pPr/>
              <a:t>45</a:t>
            </a:fld>
            <a:endParaRPr lang="en-US"/>
          </a:p>
        </p:txBody>
      </p:sp>
      <p:sp>
        <p:nvSpPr>
          <p:cNvPr id="53251" name="Rectangle 2"/>
          <p:cNvSpPr>
            <a:spLocks noGrp="1" noRot="1" noChangeAspect="1" noChangeArrowheads="1" noTextEdit="1"/>
          </p:cNvSpPr>
          <p:nvPr>
            <p:ph type="sldImg"/>
          </p:nvPr>
        </p:nvSpPr>
        <p:spPr>
          <a:xfrm>
            <a:off x="1154113" y="685800"/>
            <a:ext cx="4573587" cy="3432175"/>
          </a:xfrm>
          <a:ln/>
        </p:spPr>
      </p:sp>
      <p:sp>
        <p:nvSpPr>
          <p:cNvPr id="53252" name="Rectangle 3"/>
          <p:cNvSpPr>
            <a:spLocks noGrp="1" noChangeArrowheads="1"/>
          </p:cNvSpPr>
          <p:nvPr>
            <p:ph type="body" idx="1"/>
          </p:nvPr>
        </p:nvSpPr>
        <p:spPr>
          <a:xfrm>
            <a:off x="916913" y="4345602"/>
            <a:ext cx="5024176" cy="4114487"/>
          </a:xfrm>
          <a:noFill/>
          <a:ln w="9525"/>
        </p:spPr>
        <p:txBody>
          <a:bodyPr/>
          <a:lstStyle/>
          <a:p>
            <a:pPr eaLnBrk="1" hangingPunct="1"/>
            <a:endParaRPr lang="en-US" dirty="0">
              <a:latin typeface="Times New Roman" pitchFamily="-109" charset="0"/>
              <a:ea typeface="ＭＳ Ｐゴシック" pitchFamily="-109" charset="-128"/>
              <a:cs typeface="ＭＳ Ｐゴシック" pitchFamily="-109"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4"/>
          <p:cNvSpPr>
            <a:spLocks noGrp="1" noChangeArrowheads="1"/>
          </p:cNvSpPr>
          <p:nvPr>
            <p:ph type="sldNum" sz="quarter"/>
          </p:nvPr>
        </p:nvSpPr>
        <p:spPr>
          <a:noFill/>
        </p:spPr>
        <p:txBody>
          <a:bodyPr/>
          <a:lstStyle/>
          <a:p>
            <a:fld id="{22DB1742-7E5A-4864-B2F5-A7F646ECA495}" type="slidenum">
              <a:rPr lang="en-GB" smtClean="0"/>
              <a:pPr/>
              <a:t>47</a:t>
            </a:fld>
            <a:endParaRPr lang="en-GB" smtClean="0"/>
          </a:p>
        </p:txBody>
      </p:sp>
      <p:sp>
        <p:nvSpPr>
          <p:cNvPr id="1638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0" hangingPunct="0">
              <a:lnSpc>
                <a:spcPct val="58000"/>
              </a:lnSpc>
              <a:buClr>
                <a:srgbClr val="000000"/>
              </a:buClr>
              <a:buSzPct val="100000"/>
              <a:buFont typeface="Arial" charset="0"/>
              <a:buNone/>
            </a:pPr>
            <a:endParaRPr lang="en-US"/>
          </a:p>
        </p:txBody>
      </p:sp>
      <p:sp>
        <p:nvSpPr>
          <p:cNvPr id="16388" name="Rectangle 2"/>
          <p:cNvSpPr>
            <a:spLocks noGrp="1" noChangeArrowheads="1"/>
          </p:cNvSpPr>
          <p:nvPr>
            <p:ph type="body"/>
          </p:nvPr>
        </p:nvSpPr>
        <p:spPr>
          <a:xfrm>
            <a:off x="685800" y="4343400"/>
            <a:ext cx="5475288" cy="4103688"/>
          </a:xfrm>
          <a:noFill/>
          <a:ln/>
        </p:spPr>
        <p:txBody>
          <a:bodyPr wrap="none" anchor="ct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2E71D5-C221-C249-A0CE-5F97CAC2CF68}"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E92DED8B-849D-43DB-92E1-9562535DEAF3}" type="slidenum">
              <a:rPr lang="en-US" smtClean="0">
                <a:latin typeface="Times New Roman" pitchFamily="18" charset="0"/>
              </a:rPr>
              <a:pPr/>
              <a:t>5</a:t>
            </a:fld>
            <a:endParaRPr lang="en-US" smtClean="0">
              <a:latin typeface="Times New Roman" pitchFamily="18" charset="0"/>
            </a:endParaRPr>
          </a:p>
        </p:txBody>
      </p:sp>
      <p:sp>
        <p:nvSpPr>
          <p:cNvPr id="79875" name="Rectangle 2"/>
          <p:cNvSpPr>
            <a:spLocks noGrp="1" noRot="1" noChangeAspect="1" noChangeArrowheads="1" noTextEdit="1"/>
          </p:cNvSpPr>
          <p:nvPr>
            <p:ph type="sldImg"/>
          </p:nvPr>
        </p:nvSpPr>
        <p:spPr>
          <a:xfrm>
            <a:off x="1147763" y="687388"/>
            <a:ext cx="4568825" cy="3427412"/>
          </a:xfrm>
          <a:ln/>
        </p:spPr>
      </p:sp>
      <p:sp>
        <p:nvSpPr>
          <p:cNvPr id="79876" name="Rectangle 3"/>
          <p:cNvSpPr>
            <a:spLocks noGrp="1" noChangeArrowheads="1"/>
          </p:cNvSpPr>
          <p:nvPr>
            <p:ph type="body" idx="1"/>
          </p:nvPr>
        </p:nvSpPr>
        <p:spPr>
          <a:xfrm>
            <a:off x="913805" y="4342191"/>
            <a:ext cx="5030391" cy="4113893"/>
          </a:xfrm>
          <a:no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behalf of the NPP/JPSS NOAA Cal/Val team, the first global dataset from CrIS was produced on Jan 20, 2012.  Attached are four figures.  The first is imagery from a single CrIS channel out of more than the 3000 channels that CrIS can generate.  Each channel is sensitive to a different part of the atmosphere as well as the surface.    The channel shown in this figure is a “window” channel at 900 cm-1 wavenumber (or 11.1 microns)  and is very sensitive to the Earth’s surface and clouds.  The second figure in the lower left is the spectrum of the myriad of CrIS channels in temperature units.    The spectrum is used to derive the vertical temperature and moisture (humidity) information needed by the National Weather Service to forecast weather, both calm and severe, up to 5 to 7 days in advance.      The figures to the right show the first temperature and humidity soundings generated by CrIS using a research algorithm developed by Dr. Bill Smith Sr..   It is fitting that Bill provided the first sounding, since Bill was a long-time friend and colleague of Professor Vern </a:t>
            </a:r>
            <a:r>
              <a:rPr lang="en-US" sz="1200" kern="1200" dirty="0" err="1" smtClean="0">
                <a:solidFill>
                  <a:schemeClr val="tx1"/>
                </a:solidFill>
                <a:effectLst/>
                <a:latin typeface="+mn-lt"/>
                <a:ea typeface="+mn-ea"/>
                <a:cs typeface="+mn-cs"/>
              </a:rPr>
              <a:t>Soumi</a:t>
            </a:r>
            <a:r>
              <a:rPr lang="en-US" sz="1200" kern="1200" dirty="0" smtClean="0">
                <a:solidFill>
                  <a:schemeClr val="tx1"/>
                </a:solidFill>
                <a:effectLst/>
                <a:latin typeface="+mn-lt"/>
                <a:ea typeface="+mn-ea"/>
                <a:cs typeface="+mn-cs"/>
              </a:rPr>
              <a:t>.      Bill started his career at NOAA in 1965 and is a pioneer in the profiling of the atmosphere from Earth remote sensing satellites and continues to remain very active in the sounding research</a:t>
            </a:r>
            <a:r>
              <a:rPr lang="en-US" sz="1200" kern="1200" baseline="0" dirty="0" smtClean="0">
                <a:solidFill>
                  <a:schemeClr val="tx1"/>
                </a:solidFill>
                <a:effectLst/>
                <a:latin typeface="+mn-lt"/>
                <a:ea typeface="+mn-ea"/>
                <a:cs typeface="+mn-cs"/>
              </a:rPr>
              <a:t> community.</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7852E7E2-3EAF-7246-A02B-4E53F3CA4076}" type="slidenum">
              <a:rPr lang="en-US" smtClean="0"/>
              <a:t>6</a:t>
            </a:fld>
            <a:endParaRPr lang="en-US"/>
          </a:p>
        </p:txBody>
      </p:sp>
    </p:spTree>
    <p:extLst>
      <p:ext uri="{BB962C8B-B14F-4D97-AF65-F5344CB8AC3E}">
        <p14:creationId xmlns:p14="http://schemas.microsoft.com/office/powerpoint/2010/main" val="1997827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45320038-615E-4C32-BB73-2D8F66149148}" type="slidenum">
              <a:rPr lang="en-US" smtClean="0">
                <a:latin typeface="Times New Roman" pitchFamily="18" charset="0"/>
              </a:rPr>
              <a:pPr/>
              <a:t>8</a:t>
            </a:fld>
            <a:endParaRPr lang="en-US" smtClean="0">
              <a:latin typeface="Times New Roman" pitchFamily="18"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686098" y="4343704"/>
            <a:ext cx="5485805" cy="4113892"/>
          </a:xfrm>
          <a:noFill/>
          <a:ln/>
        </p:spPr>
        <p:txBody>
          <a:bodyPr lIns="91421" tIns="45711" rIns="91421" bIns="45711"/>
          <a:lstStyle/>
          <a:p>
            <a:pPr eaLnBrk="1" hangingPunct="1"/>
            <a:endParaRPr 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pPr eaLnBrk="1" hangingPunct="1"/>
            <a:endParaRPr lang="en-US" smtClean="0">
              <a:latin typeface="Times New Roman" pitchFamily="18" charset="0"/>
            </a:endParaRPr>
          </a:p>
        </p:txBody>
      </p:sp>
      <p:sp>
        <p:nvSpPr>
          <p:cNvPr id="89092" name="Slide Number Placeholder 3"/>
          <p:cNvSpPr>
            <a:spLocks noGrp="1"/>
          </p:cNvSpPr>
          <p:nvPr>
            <p:ph type="sldNum" sz="quarter" idx="5"/>
          </p:nvPr>
        </p:nvSpPr>
        <p:spPr>
          <a:noFill/>
        </p:spPr>
        <p:txBody>
          <a:bodyPr/>
          <a:lstStyle/>
          <a:p>
            <a:fld id="{7B64C8AF-51D9-41C0-A424-953EDDBB1EDC}" type="slidenum">
              <a:rPr lang="en-US" smtClean="0">
                <a:latin typeface="Times New Roman" pitchFamily="18" charset="0"/>
              </a:rPr>
              <a:pPr/>
              <a:t>9</a:t>
            </a:fld>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4294967295"/>
          </p:nvPr>
        </p:nvSpPr>
        <p:spPr bwMode="auto">
          <a:xfrm>
            <a:off x="3884317" y="8686487"/>
            <a:ext cx="2972114" cy="455942"/>
          </a:xfrm>
          <a:prstGeom prst="rect">
            <a:avLst/>
          </a:prstGeom>
          <a:noFill/>
          <a:ln>
            <a:miter lim="800000"/>
            <a:headEnd/>
            <a:tailEnd/>
          </a:ln>
        </p:spPr>
        <p:txBody>
          <a:bodyPr lIns="86483" tIns="43242" rIns="86483" bIns="43242">
            <a:prstTxWarp prst="textNoShape">
              <a:avLst/>
            </a:prstTxWarp>
          </a:bodyPr>
          <a:lstStyle/>
          <a:p>
            <a:fld id="{F2081768-153D-1744-97A0-6DAF96E90DFE}" type="slidenum">
              <a:rPr lang="en-US"/>
              <a:pPr/>
              <a:t>13</a:t>
            </a:fld>
            <a:endParaRPr lang="en-US"/>
          </a:p>
        </p:txBody>
      </p:sp>
      <p:sp>
        <p:nvSpPr>
          <p:cNvPr id="53251" name="Rectangle 2"/>
          <p:cNvSpPr>
            <a:spLocks noGrp="1" noRot="1" noChangeAspect="1" noChangeArrowheads="1" noTextEdit="1"/>
          </p:cNvSpPr>
          <p:nvPr>
            <p:ph type="sldImg"/>
          </p:nvPr>
        </p:nvSpPr>
        <p:spPr>
          <a:xfrm>
            <a:off x="1154113" y="685800"/>
            <a:ext cx="4573587" cy="3432175"/>
          </a:xfrm>
          <a:ln/>
        </p:spPr>
      </p:sp>
      <p:sp>
        <p:nvSpPr>
          <p:cNvPr id="53252" name="Rectangle 3"/>
          <p:cNvSpPr>
            <a:spLocks noGrp="1" noChangeArrowheads="1"/>
          </p:cNvSpPr>
          <p:nvPr>
            <p:ph type="body" idx="1"/>
          </p:nvPr>
        </p:nvSpPr>
        <p:spPr>
          <a:xfrm>
            <a:off x="916913" y="4345602"/>
            <a:ext cx="5024176" cy="4114487"/>
          </a:xfrm>
          <a:noFill/>
          <a:ln w="9525"/>
        </p:spPr>
        <p:txBody>
          <a:bodyPr/>
          <a:lstStyle/>
          <a:p>
            <a:pPr eaLnBrk="1" hangingPunct="1"/>
            <a:r>
              <a:rPr lang="en-US">
                <a:latin typeface="Times New Roman" pitchFamily="-109" charset="0"/>
                <a:ea typeface="ＭＳ Ｐゴシック" pitchFamily="-109" charset="-128"/>
                <a:cs typeface="ＭＳ Ｐゴシック" pitchFamily="-109" charset="-128"/>
              </a:rPr>
              <a:t>The chart shows a map of the Global biosphere, land and ocean using SeaWiFS data.    These data are used to monitor biological productivity.  Changes in these data sets can be related to changes in how carbon moves through and is stored in the climate system and how the biosphere may be reacting to a changing climate.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46">
              <a:defRPr/>
            </a:pPr>
            <a:r>
              <a:rPr lang="en-US" dirty="0" smtClean="0"/>
              <a:t>On behalf of the NPP/JPSS NOAA Cal/Val team, the first global dataset from CrIS was produced on Jan 20, 2012.  Attached are four figures.  The first is imagery from a single CrIS channel out of more than the 3000 channels that CrIS can generate.  Each channel is sensitive to a different part of the atmosphere as well as the surface.    The channel shown in this figure is a “window” channel at 900 cm-1 wavenumber (or 11.1 microns)  and is very sensitive to the Earth’s surface and clouds.  The second figure in the lower left is the spectrum of the myriad of CrIS channels in temperature units.    The spectrum is used to derive the vertical temperature and moisture (humidity) information needed by the National Weather Service to forecast weather, both calm and severe, up to 5 to 7 days in advance.      The figures to the right show the first temperature and humidity soundings generated by CrIS using a research algorithm developed by Dr. Bill Smith Sr..   It is fitting that Bill provided the first sounding, since Bill was a long-time friend and colleague of Professor Vern </a:t>
            </a:r>
            <a:r>
              <a:rPr lang="en-US" dirty="0" err="1" smtClean="0"/>
              <a:t>Soumi</a:t>
            </a:r>
            <a:r>
              <a:rPr lang="en-US" dirty="0" smtClean="0"/>
              <a:t>.      Bill started his career at NOAA in 1965 and is a pioneer in the profiling of the atmosphere from Earth remote sensing satellites and continues to remain very active in the sounding research community.</a:t>
            </a:r>
          </a:p>
          <a:p>
            <a:endParaRPr lang="en-US" dirty="0"/>
          </a:p>
        </p:txBody>
      </p:sp>
      <p:sp>
        <p:nvSpPr>
          <p:cNvPr id="4" name="Slide Number Placeholder 3"/>
          <p:cNvSpPr>
            <a:spLocks noGrp="1"/>
          </p:cNvSpPr>
          <p:nvPr>
            <p:ph type="sldNum" sz="quarter" idx="10"/>
          </p:nvPr>
        </p:nvSpPr>
        <p:spPr/>
        <p:txBody>
          <a:bodyPr/>
          <a:lstStyle/>
          <a:p>
            <a:fld id="{7852E7E2-3EAF-7246-A02B-4E53F3CA4076}" type="slidenum">
              <a:rPr lang="en-US" smtClean="0"/>
              <a:pPr/>
              <a:t>14</a:t>
            </a:fld>
            <a:endParaRPr lang="en-US"/>
          </a:p>
        </p:txBody>
      </p:sp>
    </p:spTree>
    <p:extLst>
      <p:ext uri="{BB962C8B-B14F-4D97-AF65-F5344CB8AC3E}">
        <p14:creationId xmlns:p14="http://schemas.microsoft.com/office/powerpoint/2010/main" val="2517333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SRCover">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b="0" baseline="0"/>
            </a:lvl1pPr>
          </a:lstStyle>
          <a:p>
            <a:endParaRPr lang="en-US" dirty="0"/>
          </a:p>
        </p:txBody>
      </p:sp>
      <p:sp>
        <p:nvSpPr>
          <p:cNvPr id="7" name="Rectangle 6"/>
          <p:cNvSpPr/>
          <p:nvPr userDrawn="1"/>
        </p:nvSpPr>
        <p:spPr>
          <a:xfrm>
            <a:off x="228600" y="921657"/>
            <a:ext cx="8686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 name="Content Placeholder 2"/>
          <p:cNvSpPr>
            <a:spLocks noGrp="1"/>
          </p:cNvSpPr>
          <p:nvPr>
            <p:ph idx="1"/>
          </p:nvPr>
        </p:nvSpPr>
        <p:spPr>
          <a:xfrm>
            <a:off x="228600" y="1066800"/>
            <a:ext cx="8686800" cy="5334000"/>
          </a:xfrm>
          <a:ln w="38100" cap="flat" cmpd="thickThin">
            <a:noFill/>
            <a:round/>
          </a:ln>
        </p:spPr>
        <p:style>
          <a:lnRef idx="2">
            <a:schemeClr val="accent1"/>
          </a:lnRef>
          <a:fillRef idx="1">
            <a:schemeClr val="lt1"/>
          </a:fillRef>
          <a:effectRef idx="0">
            <a:schemeClr val="accent1"/>
          </a:effectRef>
          <a:fontRef idx="none"/>
        </p:style>
        <p:txBody>
          <a:bodyPr/>
          <a:lstStyle>
            <a:lvl1pPr algn="ctr">
              <a:buNone/>
              <a:defRPr/>
            </a:lvl1pPr>
            <a:lvl2pPr algn="ctr">
              <a:buNone/>
              <a:defRPr/>
            </a:lvl2pPr>
            <a:lvl3pPr algn="ctr">
              <a:buNone/>
              <a:defRPr/>
            </a:lvl3pPr>
            <a:lvl4pPr algn="ctr">
              <a:buNone/>
              <a:defRPr/>
            </a:lvl4pPr>
            <a:lvl5pPr algn="ct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60803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914400" fontAlgn="base">
              <a:spcBef>
                <a:spcPct val="0"/>
              </a:spcBef>
              <a:spcAft>
                <a:spcPct val="0"/>
              </a:spcAft>
              <a:defRPr/>
            </a:pPr>
            <a:endParaRPr lang="en-US" b="1">
              <a:solidFill>
                <a:srgbClr val="000000"/>
              </a:solidFill>
            </a:endParaRPr>
          </a:p>
        </p:txBody>
      </p:sp>
      <p:sp>
        <p:nvSpPr>
          <p:cNvPr id="6" name="Slide Number Placeholder 5"/>
          <p:cNvSpPr>
            <a:spLocks noGrp="1"/>
          </p:cNvSpPr>
          <p:nvPr>
            <p:ph type="sldNum" sz="quarter" idx="12"/>
          </p:nvPr>
        </p:nvSpPr>
        <p:spPr>
          <a:xfrm>
            <a:off x="6338888" y="6356350"/>
            <a:ext cx="2347912" cy="365125"/>
          </a:xfrm>
          <a:prstGeom prst="rect">
            <a:avLst/>
          </a:prstGeom>
        </p:spPr>
        <p:txBody>
          <a:bodyPr/>
          <a:lstStyle>
            <a:lvl1pPr>
              <a:defRPr/>
            </a:lvl1pPr>
          </a:lstStyle>
          <a:p>
            <a:pPr defTabSz="914400" fontAlgn="base">
              <a:spcBef>
                <a:spcPct val="0"/>
              </a:spcBef>
              <a:spcAft>
                <a:spcPct val="0"/>
              </a:spcAft>
              <a:defRPr/>
            </a:pPr>
            <a:fld id="{95B812CA-7E55-C540-B5A3-1D039CD44913}" type="slidenum">
              <a:rPr lang="en-US" b="1" smtClean="0">
                <a:solidFill>
                  <a:srgbClr val="000000"/>
                </a:solidFill>
              </a:rPr>
              <a:pPr defTabSz="914400" fontAlgn="base">
                <a:spcBef>
                  <a:spcPct val="0"/>
                </a:spcBef>
                <a:spcAft>
                  <a:spcPct val="0"/>
                </a:spcAft>
                <a:defRPr/>
              </a:pPr>
              <a:t>‹#›</a:t>
            </a:fld>
            <a:endParaRPr lang="en-US" b="1" dirty="0">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Subhead, &quot;Bang Box&quot;">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581597"/>
          </a:xfrm>
          <a:prstGeom prst="rect">
            <a:avLst/>
          </a:prstGeom>
        </p:spPr>
        <p:txBody>
          <a:bodyPr/>
          <a:lstStyle/>
          <a:p>
            <a:r>
              <a:rPr lang="en-US" dirty="0" smtClean="0"/>
              <a:t>Click to edit Master title style</a:t>
            </a:r>
            <a:endParaRPr lang="en-US" dirty="0"/>
          </a:p>
        </p:txBody>
      </p:sp>
      <p:sp>
        <p:nvSpPr>
          <p:cNvPr id="10" name="Text Placeholder 9"/>
          <p:cNvSpPr>
            <a:spLocks noGrp="1"/>
          </p:cNvSpPr>
          <p:nvPr>
            <p:ph type="body" sz="quarter" idx="14"/>
          </p:nvPr>
        </p:nvSpPr>
        <p:spPr>
          <a:xfrm>
            <a:off x="228600" y="685800"/>
            <a:ext cx="8229600" cy="609600"/>
          </a:xfrm>
          <a:prstGeom prst="rect">
            <a:avLst/>
          </a:prstGeom>
        </p:spPr>
        <p:txBody>
          <a:bodyPr vert="horz"/>
          <a:lstStyle>
            <a:lvl1pPr marL="3175" indent="-3175">
              <a:buNone/>
              <a:defRPr sz="2000" b="0" i="1">
                <a:solidFill>
                  <a:srgbClr val="8C8D8E"/>
                </a:solidFill>
                <a:latin typeface="+mn-lt"/>
              </a:defRPr>
            </a:lvl1pPr>
          </a:lstStyle>
          <a:p>
            <a:pPr lvl="0"/>
            <a:endParaRPr lang="en-US" dirty="0"/>
          </a:p>
        </p:txBody>
      </p:sp>
      <p:sp>
        <p:nvSpPr>
          <p:cNvPr id="7" name="Content Placeholder 6"/>
          <p:cNvSpPr>
            <a:spLocks noGrp="1"/>
          </p:cNvSpPr>
          <p:nvPr>
            <p:ph sz="quarter" idx="15"/>
          </p:nvPr>
        </p:nvSpPr>
        <p:spPr>
          <a:xfrm>
            <a:off x="228600" y="1371600"/>
            <a:ext cx="8077200" cy="4114800"/>
          </a:xfrm>
          <a:prstGeom prst="rect">
            <a:avLst/>
          </a:prstGeom>
        </p:spPr>
        <p:txBody>
          <a:bodyPr vert="horz"/>
          <a:lstStyle>
            <a:lvl1pPr marL="282575" indent="-282575">
              <a:buSzPct val="130000"/>
              <a:defRPr/>
            </a:lvl1pPr>
            <a:lvl2pPr marL="517525" indent="-227013">
              <a:defRPr sz="1800"/>
            </a:lvl2pPr>
            <a:lvl3pPr marL="800100" indent="-176213">
              <a:buSzPct val="125000"/>
              <a:defRPr sz="1800"/>
            </a:lvl3pPr>
            <a:lvl4pPr marL="1201738" indent="-228600">
              <a:defRPr sz="1800"/>
            </a:lvl4pPr>
            <a:lvl5pPr marL="1430338" indent="-176213">
              <a:buFont typeface="Arial"/>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7"/>
          <p:cNvSpPr>
            <a:spLocks noGrp="1"/>
          </p:cNvSpPr>
          <p:nvPr>
            <p:ph type="body" sz="quarter" idx="13"/>
          </p:nvPr>
        </p:nvSpPr>
        <p:spPr>
          <a:xfrm>
            <a:off x="228600" y="5795488"/>
            <a:ext cx="7057542" cy="492125"/>
          </a:xfrm>
          <a:prstGeom prst="rect">
            <a:avLst/>
          </a:prstGeom>
        </p:spPr>
        <p:txBody>
          <a:bodyPr vert="horz"/>
          <a:lstStyle>
            <a:lvl1pPr marL="225425" indent="-225425">
              <a:lnSpc>
                <a:spcPts val="1700"/>
              </a:lnSpc>
              <a:spcBef>
                <a:spcPts val="0"/>
              </a:spcBef>
              <a:buNone/>
              <a:defRPr sz="1600" b="1" i="1">
                <a:solidFill>
                  <a:srgbClr val="8B2346"/>
                </a:solidFill>
                <a:latin typeface="+mn-lt"/>
              </a:defRPr>
            </a:lvl1pPr>
          </a:lstStyle>
          <a:p>
            <a:pPr lvl="0"/>
            <a:endParaRPr lang="en-US" dirty="0"/>
          </a:p>
        </p:txBody>
      </p:sp>
    </p:spTree>
    <p:extLst>
      <p:ext uri="{BB962C8B-B14F-4D97-AF65-F5344CB8AC3E}">
        <p14:creationId xmlns:p14="http://schemas.microsoft.com/office/powerpoint/2010/main" val="772049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BE0D7B7-96DD-4ECE-92D5-292701BD87C5}" type="datetime1">
              <a:rPr lang="en-US" smtClean="0">
                <a:solidFill>
                  <a:srgbClr val="000000"/>
                </a:solidFill>
              </a:rPr>
              <a:pPr>
                <a:defRPr/>
              </a:pPr>
              <a:t>5/7/12</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9F0E4A-7459-48AA-9201-DAB18475E55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27011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86E7064-7BA9-4A4E-BD11-48840A5BF7A7}" type="datetime1">
              <a:rPr lang="en-US" smtClean="0">
                <a:solidFill>
                  <a:srgbClr val="000000"/>
                </a:solidFill>
              </a:rPr>
              <a:pPr>
                <a:defRPr/>
              </a:pPr>
              <a:t>5/7/12</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739B53-1F59-4439-966F-85FA783567B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90651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A0D6765-0984-42CE-8E9A-B63F1E99FE03}" type="datetime1">
              <a:rPr lang="en-US" smtClean="0">
                <a:solidFill>
                  <a:srgbClr val="000000"/>
                </a:solidFill>
              </a:rPr>
              <a:pPr>
                <a:defRPr/>
              </a:pPr>
              <a:t>5/7/12</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F3A8AF-2B10-4679-A7FD-DB570ADA144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12856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E2607F4-FB60-421F-B260-B25C8D9BF0AF}" type="datetime1">
              <a:rPr lang="en-US" smtClean="0">
                <a:solidFill>
                  <a:srgbClr val="000000"/>
                </a:solidFill>
              </a:rPr>
              <a:pPr>
                <a:defRPr/>
              </a:pPr>
              <a:t>5/7/12</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C87616-B6FC-4074-A219-A1F007F448D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20772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A90B556-6193-477B-8F0A-94CD2946505B}" type="datetime1">
              <a:rPr lang="en-US" smtClean="0">
                <a:solidFill>
                  <a:srgbClr val="000000"/>
                </a:solidFill>
              </a:rPr>
              <a:pPr>
                <a:defRPr/>
              </a:pPr>
              <a:t>5/7/12</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C9AA688-ABA6-4EEB-9F8F-4C4BB3159B4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64453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641FC054-E845-48E4-8CF1-B519B79B8AA6}" type="datetime1">
              <a:rPr lang="en-US" smtClean="0">
                <a:solidFill>
                  <a:srgbClr val="000000"/>
                </a:solidFill>
              </a:rPr>
              <a:pPr>
                <a:defRPr/>
              </a:pPr>
              <a:t>5/7/12</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16AD852-AA84-4001-B488-8CCF73B3B90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6212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DBEB2F6-D4AE-499E-94C0-DB0014343CFF}" type="datetime1">
              <a:rPr lang="en-US" smtClean="0">
                <a:solidFill>
                  <a:srgbClr val="000000"/>
                </a:solidFill>
              </a:rPr>
              <a:pPr>
                <a:defRPr/>
              </a:pPr>
              <a:t>5/7/12</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F16701-6E28-4525-84A4-43905D60AD7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6123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8399850-084A-4F43-98F9-57908B227658}" type="datetime1">
              <a:rPr lang="en-US" smtClean="0">
                <a:solidFill>
                  <a:srgbClr val="000000"/>
                </a:solidFill>
              </a:rPr>
              <a:pPr>
                <a:defRPr/>
              </a:pPr>
              <a:t>5/7/12</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3D024D-06A1-4B2B-B3CD-39EA85AB0DB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3132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36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Rectangle 6"/>
          <p:cNvSpPr/>
          <p:nvPr userDrawn="1"/>
        </p:nvSpPr>
        <p:spPr>
          <a:xfrm>
            <a:off x="0" y="914400"/>
            <a:ext cx="9144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Tree>
    <p:extLst>
      <p:ext uri="{BB962C8B-B14F-4D97-AF65-F5344CB8AC3E}">
        <p14:creationId xmlns:p14="http://schemas.microsoft.com/office/powerpoint/2010/main" val="1221124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51A4880-C1E1-4667-96DD-A9F46BFC0F4A}" type="datetime1">
              <a:rPr lang="en-US" smtClean="0">
                <a:solidFill>
                  <a:srgbClr val="000000"/>
                </a:solidFill>
              </a:rPr>
              <a:pPr>
                <a:defRPr/>
              </a:pPr>
              <a:t>5/7/12</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566A13-D30E-4933-B5B8-803EA41A45F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9261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197D1A1-D264-42E1-BE64-2F9075EB4CD7}" type="datetime1">
              <a:rPr lang="en-US" smtClean="0">
                <a:solidFill>
                  <a:srgbClr val="000000"/>
                </a:solidFill>
              </a:rPr>
              <a:pPr>
                <a:defRPr/>
              </a:pPr>
              <a:t>5/7/12</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922EFD-B124-427A-9F13-A5B938DDDDF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9059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066AAC5-D12A-4A0F-AADF-92E3A944DC51}" type="datetime1">
              <a:rPr lang="en-US" smtClean="0">
                <a:solidFill>
                  <a:srgbClr val="000000"/>
                </a:solidFill>
              </a:rPr>
              <a:pPr>
                <a:defRPr/>
              </a:pPr>
              <a:t>5/7/12</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9BA319-2F30-444D-B219-70BA9513E2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65382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E5E61A0-5AD5-454E-87C3-FDDEB536E16B}" type="datetime1">
              <a:rPr lang="en-US" smtClean="0">
                <a:solidFill>
                  <a:srgbClr val="000000"/>
                </a:solidFill>
              </a:rPr>
              <a:pPr>
                <a:defRPr/>
              </a:pPr>
              <a:t>5/7/12</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ECDC0B-7995-4D87-B42E-940B358AE6A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71107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143000"/>
            <a:ext cx="83820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27171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NoStatusDate">
    <p:spTree>
      <p:nvGrpSpPr>
        <p:cNvPr id="1" name=""/>
        <p:cNvGrpSpPr/>
        <p:nvPr/>
      </p:nvGrpSpPr>
      <p:grpSpPr>
        <a:xfrm>
          <a:off x="0" y="0"/>
          <a:ext cx="0" cy="0"/>
          <a:chOff x="0" y="0"/>
          <a:chExt cx="0" cy="0"/>
        </a:xfrm>
      </p:grpSpPr>
      <p:sp>
        <p:nvSpPr>
          <p:cNvPr id="7" name="Rectangle 6"/>
          <p:cNvSpPr/>
          <p:nvPr userDrawn="1"/>
        </p:nvSpPr>
        <p:spPr>
          <a:xfrm>
            <a:off x="0" y="91440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143000"/>
            <a:ext cx="83820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00296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0" y="1143000"/>
            <a:ext cx="4114800" cy="5257800"/>
          </a:xfrm>
        </p:spPr>
        <p:txBody>
          <a:bodyPr>
            <a:normAutofit/>
          </a:bodyPr>
          <a:lstStyle>
            <a:lvl1pPr>
              <a:defRPr sz="1800"/>
            </a:lvl1pPr>
            <a:lvl2pPr marL="517525" indent="-173038">
              <a:defRPr sz="1600"/>
            </a:lvl2pPr>
            <a:lvl3pPr marL="854075" indent="-171450">
              <a:defRPr sz="1400"/>
            </a:lvl3pPr>
            <a:lvl4pPr marL="1144588" indent="-173038">
              <a:defRPr sz="1400"/>
            </a:lvl4pPr>
            <a:lvl5pPr marL="1427163" indent="-173038">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525" indent="-173038">
              <a:defRPr sz="1600"/>
            </a:lvl2pPr>
            <a:lvl3pPr marL="854075" indent="-171450">
              <a:defRPr sz="1400"/>
            </a:lvl3pPr>
            <a:lvl4pPr marL="1144588" indent="-173038">
              <a:defRPr sz="1400"/>
            </a:lvl4pPr>
            <a:lvl5pPr marL="1427163" indent="-173038">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40695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661495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dirty="0">
              <a:solidFill>
                <a:prstClr val="black"/>
              </a:solidFill>
              <a:latin typeface="Calibri"/>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dirty="0">
              <a:solidFill>
                <a:prstClr val="black"/>
              </a:solidFill>
              <a:latin typeface="Calibri"/>
            </a:endParaRPr>
          </a:p>
        </p:txBody>
      </p:sp>
    </p:spTree>
    <p:extLst>
      <p:ext uri="{BB962C8B-B14F-4D97-AF65-F5344CB8AC3E}">
        <p14:creationId xmlns:p14="http://schemas.microsoft.com/office/powerpoint/2010/main" val="413584871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dirty="0">
              <a:solidFill>
                <a:prstClr val="black"/>
              </a:solidFill>
              <a:latin typeface="Calibri"/>
            </a:endParaRPr>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dirty="0">
              <a:solidFill>
                <a:prstClr val="black"/>
              </a:solidFill>
              <a:latin typeface="Calibri"/>
            </a:endParaRPr>
          </a:p>
        </p:txBody>
      </p:sp>
    </p:spTree>
    <p:extLst>
      <p:ext uri="{BB962C8B-B14F-4D97-AF65-F5344CB8AC3E}">
        <p14:creationId xmlns:p14="http://schemas.microsoft.com/office/powerpoint/2010/main" val="2641915096"/>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63246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0668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38100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152400" y="6477000"/>
            <a:ext cx="1905000" cy="457200"/>
          </a:xfrm>
          <a:prstGeom prst="rect">
            <a:avLst/>
          </a:prstGeom>
        </p:spPr>
        <p:txBody>
          <a:bodyPr/>
          <a:lstStyle>
            <a:lvl1pPr>
              <a:defRPr/>
            </a:lvl1pPr>
          </a:lstStyle>
          <a:p>
            <a:pPr>
              <a:defRPr/>
            </a:pPr>
            <a:r>
              <a:rPr lang="en-US" dirty="0" smtClean="0"/>
              <a:t>February 23, 2012</a:t>
            </a:r>
            <a:endParaRPr lang="en-US" dirty="0"/>
          </a:p>
        </p:txBody>
      </p:sp>
    </p:spTree>
    <p:extLst>
      <p:ext uri="{BB962C8B-B14F-4D97-AF65-F5344CB8AC3E}">
        <p14:creationId xmlns:p14="http://schemas.microsoft.com/office/powerpoint/2010/main" val="3173350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3.jpeg"/><Relationship Id="rId5" Type="http://schemas.openxmlformats.org/officeDocument/2006/relationships/image" Target="../media/image4.gif"/><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3.xml"/><Relationship Id="rId14"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tx2">
                <a:lumMod val="20000"/>
                <a:lumOff val="80000"/>
              </a:schemeClr>
            </a:gs>
            <a:gs pos="100000">
              <a:schemeClr val="tx2">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143000"/>
            <a:ext cx="8382000" cy="5181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8" descr="noaa-logo.png"/>
          <p:cNvPicPr>
            <a:picLocks noChangeAspect="1"/>
          </p:cNvPicPr>
          <p:nvPr/>
        </p:nvPicPr>
        <p:blipFill>
          <a:blip r:embed="rId11" cstate="screen"/>
          <a:srcRect/>
          <a:stretch>
            <a:fillRect/>
          </a:stretch>
        </p:blipFill>
        <p:spPr bwMode="auto">
          <a:xfrm>
            <a:off x="8348165" y="150904"/>
            <a:ext cx="676943" cy="685800"/>
          </a:xfrm>
          <a:prstGeom prst="rect">
            <a:avLst/>
          </a:prstGeom>
          <a:noFill/>
          <a:ln w="9525">
            <a:noFill/>
            <a:miter lim="800000"/>
            <a:headEnd/>
            <a:tailEnd/>
          </a:ln>
        </p:spPr>
      </p:pic>
      <p:pic>
        <p:nvPicPr>
          <p:cNvPr id="7" name="Picture 6" descr="NASA_logo"/>
          <p:cNvPicPr>
            <a:picLocks noChangeAspect="1" noChangeArrowheads="1"/>
          </p:cNvPicPr>
          <p:nvPr/>
        </p:nvPicPr>
        <p:blipFill>
          <a:blip r:embed="rId12" cstate="screen">
            <a:clrChange>
              <a:clrFrom>
                <a:srgbClr val="FFFFFF"/>
              </a:clrFrom>
              <a:clrTo>
                <a:srgbClr val="FFFFFF">
                  <a:alpha val="0"/>
                </a:srgbClr>
              </a:clrTo>
            </a:clrChange>
          </a:blip>
          <a:srcRect/>
          <a:stretch>
            <a:fillRect/>
          </a:stretch>
        </p:blipFill>
        <p:spPr bwMode="auto">
          <a:xfrm>
            <a:off x="73944" y="173764"/>
            <a:ext cx="752094" cy="640080"/>
          </a:xfrm>
          <a:prstGeom prst="rect">
            <a:avLst/>
          </a:prstGeom>
          <a:noFill/>
          <a:ln w="9525">
            <a:noFill/>
            <a:miter lim="800000"/>
            <a:headEnd/>
            <a:tailEnd/>
          </a:ln>
        </p:spPr>
      </p:pic>
      <p:sp>
        <p:nvSpPr>
          <p:cNvPr id="12" name="Rectangle 6"/>
          <p:cNvSpPr txBox="1">
            <a:spLocks noChangeArrowheads="1"/>
          </p:cNvSpPr>
          <p:nvPr/>
        </p:nvSpPr>
        <p:spPr>
          <a:xfrm>
            <a:off x="8153400" y="6474897"/>
            <a:ext cx="609600" cy="244475"/>
          </a:xfrm>
          <a:prstGeom prst="rect">
            <a:avLst/>
          </a:prstGeom>
          <a:noFill/>
        </p:spPr>
        <p:txBody>
          <a:bodyPr vert="horz" lIns="91440" tIns="45720" rIns="91440" bIns="45720" rtlCol="0" anchor="ctr"/>
          <a:lstStyle/>
          <a:p>
            <a:pPr algn="r" defTabSz="914400">
              <a:defRPr/>
            </a:pPr>
            <a:fld id="{E26DB64F-4809-4F8E-AF67-7C7D6AD14083}" type="slidenum">
              <a:rPr lang="en-US" sz="1000">
                <a:solidFill>
                  <a:prstClr val="black">
                    <a:tint val="75000"/>
                  </a:prstClr>
                </a:solidFill>
                <a:latin typeface="Arial" pitchFamily="34" charset="0"/>
              </a:rPr>
              <a:pPr algn="r" defTabSz="914400">
                <a:defRPr/>
              </a:pPr>
              <a:t>‹#›</a:t>
            </a:fld>
            <a:endParaRPr lang="en-US" sz="1000" dirty="0">
              <a:solidFill>
                <a:prstClr val="black">
                  <a:tint val="75000"/>
                </a:prstClr>
              </a:solidFill>
              <a:latin typeface="Arial" pitchFamily="34" charset="0"/>
            </a:endParaRPr>
          </a:p>
        </p:txBody>
      </p:sp>
    </p:spTree>
    <p:extLst>
      <p:ext uri="{BB962C8B-B14F-4D97-AF65-F5344CB8AC3E}">
        <p14:creationId xmlns:p14="http://schemas.microsoft.com/office/powerpoint/2010/main" val="243870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88" r:id="rId9"/>
  </p:sldLayoutIdLst>
  <p:hf sldNum="0" hdr="0" dt="0"/>
  <p:txStyles>
    <p:titleStyle>
      <a:lvl1pPr algn="ctr" defTabSz="914400" rtl="0" eaLnBrk="1" latinLnBrk="0" hangingPunct="1">
        <a:spcBef>
          <a:spcPct val="0"/>
        </a:spcBef>
        <a:buNone/>
        <a:defRPr sz="2400" b="0" kern="1200">
          <a:solidFill>
            <a:schemeClr val="tx1"/>
          </a:solidFill>
          <a:latin typeface="+mj-lt"/>
          <a:ea typeface="+mj-ea"/>
          <a:cs typeface="+mj-cs"/>
        </a:defRPr>
      </a:lvl1pPr>
    </p:titleStyle>
    <p:bodyStyle>
      <a:lvl1pPr marL="173038" indent="-173038"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341313" indent="-169863"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512763" indent="-1714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682625" indent="-169863"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854075" indent="-1714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tx2">
                <a:lumMod val="20000"/>
                <a:lumOff val="80000"/>
              </a:schemeClr>
            </a:gs>
            <a:gs pos="100000">
              <a:schemeClr val="tx2">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bwMode="auto">
          <a:xfrm>
            <a:off x="303213" y="1095375"/>
            <a:ext cx="8534400" cy="164306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387" name="Rectangle 3"/>
          <p:cNvSpPr>
            <a:spLocks noGrp="1" noChangeArrowheads="1"/>
          </p:cNvSpPr>
          <p:nvPr>
            <p:ph type="title"/>
          </p:nvPr>
        </p:nvSpPr>
        <p:spPr bwMode="auto">
          <a:xfrm>
            <a:off x="1088179" y="574675"/>
            <a:ext cx="5624512" cy="338138"/>
          </a:xfrm>
          <a:prstGeom prst="rect">
            <a:avLst/>
          </a:prstGeom>
          <a:noFill/>
          <a:ln w="12700">
            <a:noFill/>
            <a:miter lim="800000"/>
            <a:headEnd/>
            <a:tailEnd/>
          </a:ln>
        </p:spPr>
        <p:txBody>
          <a:bodyPr vert="horz" wrap="square" lIns="0" tIns="0" rIns="0" bIns="0" numCol="1" anchor="b" anchorCtr="0" compatLnSpc="1">
            <a:prstTxWarp prst="textNoShape">
              <a:avLst/>
            </a:prstTxWarp>
            <a:spAutoFit/>
          </a:bodyPr>
          <a:lstStyle/>
          <a:p>
            <a:pPr lvl="0"/>
            <a:r>
              <a:rPr lang="en-US" dirty="0" smtClean="0"/>
              <a:t>Click to edit Master title style</a:t>
            </a:r>
          </a:p>
        </p:txBody>
      </p:sp>
      <p:sp>
        <p:nvSpPr>
          <p:cNvPr id="438276" name="Rectangle 4"/>
          <p:cNvSpPr>
            <a:spLocks noGrp="1" noChangeArrowheads="1"/>
          </p:cNvSpPr>
          <p:nvPr>
            <p:ph type="dt" sz="half" idx="2"/>
          </p:nvPr>
        </p:nvSpPr>
        <p:spPr bwMode="auto">
          <a:xfrm>
            <a:off x="7164388" y="6630988"/>
            <a:ext cx="1187450" cy="177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0" hangingPunct="0">
              <a:defRPr sz="1000" b="0">
                <a:latin typeface="Arial" pitchFamily="34" charset="0"/>
                <a:ea typeface="ＭＳ Ｐゴシック" charset="-128"/>
              </a:defRPr>
            </a:lvl1pPr>
          </a:lstStyle>
          <a:p>
            <a:pPr defTabSz="914400" fontAlgn="base">
              <a:spcBef>
                <a:spcPct val="0"/>
              </a:spcBef>
              <a:spcAft>
                <a:spcPct val="0"/>
              </a:spcAft>
              <a:defRPr/>
            </a:pPr>
            <a:endParaRPr lang="en-US">
              <a:solidFill>
                <a:srgbClr val="000000"/>
              </a:solidFill>
            </a:endParaRPr>
          </a:p>
        </p:txBody>
      </p:sp>
      <p:sp>
        <p:nvSpPr>
          <p:cNvPr id="438277" name="Rectangle 5"/>
          <p:cNvSpPr>
            <a:spLocks noChangeArrowheads="1"/>
          </p:cNvSpPr>
          <p:nvPr/>
        </p:nvSpPr>
        <p:spPr bwMode="auto">
          <a:xfrm>
            <a:off x="8497888" y="6630988"/>
            <a:ext cx="644525" cy="173037"/>
          </a:xfrm>
          <a:prstGeom prst="rect">
            <a:avLst/>
          </a:prstGeom>
          <a:noFill/>
          <a:ln w="9525">
            <a:noFill/>
            <a:miter lim="800000"/>
            <a:headEnd/>
            <a:tailEnd/>
          </a:ln>
          <a:effectLst/>
        </p:spPr>
        <p:txBody>
          <a:bodyPr lIns="0" tIns="0" rIns="0" bIns="0"/>
          <a:lstStyle/>
          <a:p>
            <a:pPr defTabSz="914400" eaLnBrk="0" fontAlgn="base" hangingPunct="0">
              <a:spcBef>
                <a:spcPct val="0"/>
              </a:spcBef>
              <a:spcAft>
                <a:spcPct val="0"/>
              </a:spcAft>
              <a:defRPr/>
            </a:pPr>
            <a:r>
              <a:rPr lang="en-US" sz="1000">
                <a:solidFill>
                  <a:srgbClr val="000000"/>
                </a:solidFill>
                <a:ea typeface="ＭＳ Ｐゴシック" charset="-128"/>
              </a:rPr>
              <a:t>Page </a:t>
            </a:r>
            <a:fld id="{96A8EB43-2EDD-49D1-B823-71C0B9BEC744}" type="slidenum">
              <a:rPr lang="en-US" sz="1000">
                <a:solidFill>
                  <a:srgbClr val="000000"/>
                </a:solidFill>
                <a:ea typeface="ＭＳ Ｐゴシック" charset="-128"/>
              </a:rPr>
              <a:pPr defTabSz="914400" eaLnBrk="0" fontAlgn="base" hangingPunct="0">
                <a:spcBef>
                  <a:spcPct val="0"/>
                </a:spcBef>
                <a:spcAft>
                  <a:spcPct val="0"/>
                </a:spcAft>
                <a:defRPr/>
              </a:pPr>
              <a:t>‹#›</a:t>
            </a:fld>
            <a:endParaRPr lang="en-US" sz="1000">
              <a:solidFill>
                <a:srgbClr val="000000"/>
              </a:solidFill>
              <a:ea typeface="ＭＳ Ｐゴシック" charset="-128"/>
            </a:endParaRPr>
          </a:p>
        </p:txBody>
      </p:sp>
      <p:sp>
        <p:nvSpPr>
          <p:cNvPr id="438278" name="Line 6"/>
          <p:cNvSpPr>
            <a:spLocks noChangeShapeType="1"/>
          </p:cNvSpPr>
          <p:nvPr/>
        </p:nvSpPr>
        <p:spPr bwMode="auto">
          <a:xfrm>
            <a:off x="8426450" y="6608763"/>
            <a:ext cx="0" cy="200025"/>
          </a:xfrm>
          <a:prstGeom prst="line">
            <a:avLst/>
          </a:prstGeom>
          <a:noFill/>
          <a:ln w="12700">
            <a:solidFill>
              <a:schemeClr val="tx1"/>
            </a:solidFill>
            <a:round/>
            <a:headEnd/>
            <a:tailEnd/>
          </a:ln>
          <a:effectLst/>
        </p:spPr>
        <p:txBody>
          <a:bodyPr wrap="none" anchor="ctr"/>
          <a:lstStyle/>
          <a:p>
            <a:pPr defTabSz="914400" fontAlgn="base">
              <a:spcBef>
                <a:spcPct val="0"/>
              </a:spcBef>
              <a:spcAft>
                <a:spcPct val="0"/>
              </a:spcAft>
              <a:defRPr/>
            </a:pPr>
            <a:endParaRPr lang="en-US" sz="2400" b="1">
              <a:solidFill>
                <a:srgbClr val="000000"/>
              </a:solidFill>
            </a:endParaRPr>
          </a:p>
        </p:txBody>
      </p:sp>
      <p:sp>
        <p:nvSpPr>
          <p:cNvPr id="438279" name="Line 7"/>
          <p:cNvSpPr>
            <a:spLocks noChangeShapeType="1"/>
          </p:cNvSpPr>
          <p:nvPr/>
        </p:nvSpPr>
        <p:spPr bwMode="auto">
          <a:xfrm>
            <a:off x="4763" y="965200"/>
            <a:ext cx="9137650" cy="0"/>
          </a:xfrm>
          <a:prstGeom prst="line">
            <a:avLst/>
          </a:prstGeom>
          <a:noFill/>
          <a:ln w="12700">
            <a:solidFill>
              <a:srgbClr val="CE1126"/>
            </a:solidFill>
            <a:round/>
            <a:headEnd/>
            <a:tailEnd/>
          </a:ln>
          <a:effectLst/>
        </p:spPr>
        <p:txBody>
          <a:bodyPr wrap="none" anchor="ctr"/>
          <a:lstStyle/>
          <a:p>
            <a:pPr defTabSz="914400" fontAlgn="base">
              <a:spcBef>
                <a:spcPct val="0"/>
              </a:spcBef>
              <a:spcAft>
                <a:spcPct val="0"/>
              </a:spcAft>
              <a:defRPr/>
            </a:pPr>
            <a:endParaRPr lang="en-US" sz="2400" b="1">
              <a:solidFill>
                <a:srgbClr val="000000"/>
              </a:solidFill>
            </a:endParaRPr>
          </a:p>
        </p:txBody>
      </p:sp>
      <p:pic>
        <p:nvPicPr>
          <p:cNvPr id="16392" name="Picture 8" descr="SAS_V_RB"/>
          <p:cNvPicPr>
            <a:picLocks noChangeAspect="1" noChangeArrowheads="1"/>
          </p:cNvPicPr>
          <p:nvPr/>
        </p:nvPicPr>
        <p:blipFill>
          <a:blip r:embed="rId4" cstate="screen"/>
          <a:srcRect/>
          <a:stretch>
            <a:fillRect/>
          </a:stretch>
        </p:blipFill>
        <p:spPr bwMode="auto">
          <a:xfrm>
            <a:off x="6502400" y="219075"/>
            <a:ext cx="2403475" cy="449263"/>
          </a:xfrm>
          <a:prstGeom prst="rect">
            <a:avLst/>
          </a:prstGeom>
          <a:noFill/>
          <a:ln w="9525">
            <a:noFill/>
            <a:miter lim="800000"/>
            <a:headEnd/>
            <a:tailEnd/>
          </a:ln>
        </p:spPr>
      </p:pic>
      <p:pic>
        <p:nvPicPr>
          <p:cNvPr id="2050" name="Picture 2"/>
          <p:cNvPicPr>
            <a:picLocks noChangeAspect="1" noChangeArrowheads="1"/>
          </p:cNvPicPr>
          <p:nvPr/>
        </p:nvPicPr>
        <p:blipFill>
          <a:blip r:embed="rId5" cstate="screen"/>
          <a:srcRect/>
          <a:stretch>
            <a:fillRect/>
          </a:stretch>
        </p:blipFill>
        <p:spPr bwMode="auto">
          <a:xfrm>
            <a:off x="0" y="0"/>
            <a:ext cx="962025" cy="914400"/>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86" r:id="rId1"/>
    <p:sldLayoutId id="2147483687" r:id="rId2"/>
  </p:sldLayoutIdLst>
  <p:txStyles>
    <p:titleStyle>
      <a:lvl1pPr algn="l" rtl="0" eaLnBrk="0" fontAlgn="base" hangingPunct="0">
        <a:lnSpc>
          <a:spcPct val="85000"/>
        </a:lnSpc>
        <a:spcBef>
          <a:spcPct val="0"/>
        </a:spcBef>
        <a:spcAft>
          <a:spcPct val="0"/>
        </a:spcAft>
        <a:defRPr sz="2600" b="1">
          <a:solidFill>
            <a:schemeClr val="tx1"/>
          </a:solidFill>
          <a:latin typeface="+mj-lt"/>
          <a:ea typeface="+mj-ea"/>
          <a:cs typeface="+mj-cs"/>
        </a:defRPr>
      </a:lvl1pPr>
      <a:lvl2pPr algn="l" rtl="0" eaLnBrk="0" fontAlgn="base" hangingPunct="0">
        <a:lnSpc>
          <a:spcPct val="85000"/>
        </a:lnSpc>
        <a:spcBef>
          <a:spcPct val="0"/>
        </a:spcBef>
        <a:spcAft>
          <a:spcPct val="0"/>
        </a:spcAft>
        <a:defRPr sz="2600" b="1">
          <a:solidFill>
            <a:schemeClr val="tx1"/>
          </a:solidFill>
          <a:latin typeface="Arial" pitchFamily="34" charset="0"/>
        </a:defRPr>
      </a:lvl2pPr>
      <a:lvl3pPr algn="l" rtl="0" eaLnBrk="0" fontAlgn="base" hangingPunct="0">
        <a:lnSpc>
          <a:spcPct val="85000"/>
        </a:lnSpc>
        <a:spcBef>
          <a:spcPct val="0"/>
        </a:spcBef>
        <a:spcAft>
          <a:spcPct val="0"/>
        </a:spcAft>
        <a:defRPr sz="2600" b="1">
          <a:solidFill>
            <a:schemeClr val="tx1"/>
          </a:solidFill>
          <a:latin typeface="Arial" pitchFamily="34" charset="0"/>
        </a:defRPr>
      </a:lvl3pPr>
      <a:lvl4pPr algn="l" rtl="0" eaLnBrk="0" fontAlgn="base" hangingPunct="0">
        <a:lnSpc>
          <a:spcPct val="85000"/>
        </a:lnSpc>
        <a:spcBef>
          <a:spcPct val="0"/>
        </a:spcBef>
        <a:spcAft>
          <a:spcPct val="0"/>
        </a:spcAft>
        <a:defRPr sz="2600" b="1">
          <a:solidFill>
            <a:schemeClr val="tx1"/>
          </a:solidFill>
          <a:latin typeface="Arial" pitchFamily="34" charset="0"/>
        </a:defRPr>
      </a:lvl4pPr>
      <a:lvl5pPr algn="l" rtl="0" eaLnBrk="0" fontAlgn="base" hangingPunct="0">
        <a:lnSpc>
          <a:spcPct val="85000"/>
        </a:lnSpc>
        <a:spcBef>
          <a:spcPct val="0"/>
        </a:spcBef>
        <a:spcAft>
          <a:spcPct val="0"/>
        </a:spcAft>
        <a:defRPr sz="2600" b="1">
          <a:solidFill>
            <a:schemeClr val="tx1"/>
          </a:solidFill>
          <a:latin typeface="Arial" pitchFamily="34" charset="0"/>
        </a:defRPr>
      </a:lvl5pPr>
      <a:lvl6pPr marL="457200" algn="l" rtl="0" fontAlgn="base">
        <a:lnSpc>
          <a:spcPct val="85000"/>
        </a:lnSpc>
        <a:spcBef>
          <a:spcPct val="0"/>
        </a:spcBef>
        <a:spcAft>
          <a:spcPct val="0"/>
        </a:spcAft>
        <a:defRPr sz="2600" b="1">
          <a:solidFill>
            <a:schemeClr val="tx1"/>
          </a:solidFill>
          <a:latin typeface="Arial" pitchFamily="34" charset="0"/>
        </a:defRPr>
      </a:lvl6pPr>
      <a:lvl7pPr marL="914400" algn="l" rtl="0" fontAlgn="base">
        <a:lnSpc>
          <a:spcPct val="85000"/>
        </a:lnSpc>
        <a:spcBef>
          <a:spcPct val="0"/>
        </a:spcBef>
        <a:spcAft>
          <a:spcPct val="0"/>
        </a:spcAft>
        <a:defRPr sz="2600" b="1">
          <a:solidFill>
            <a:schemeClr val="tx1"/>
          </a:solidFill>
          <a:latin typeface="Arial" pitchFamily="34" charset="0"/>
        </a:defRPr>
      </a:lvl7pPr>
      <a:lvl8pPr marL="1371600" algn="l" rtl="0" fontAlgn="base">
        <a:lnSpc>
          <a:spcPct val="85000"/>
        </a:lnSpc>
        <a:spcBef>
          <a:spcPct val="0"/>
        </a:spcBef>
        <a:spcAft>
          <a:spcPct val="0"/>
        </a:spcAft>
        <a:defRPr sz="2600" b="1">
          <a:solidFill>
            <a:schemeClr val="tx1"/>
          </a:solidFill>
          <a:latin typeface="Arial" pitchFamily="34" charset="0"/>
        </a:defRPr>
      </a:lvl8pPr>
      <a:lvl9pPr marL="1828800" algn="l" rtl="0" fontAlgn="base">
        <a:lnSpc>
          <a:spcPct val="85000"/>
        </a:lnSpc>
        <a:spcBef>
          <a:spcPct val="0"/>
        </a:spcBef>
        <a:spcAft>
          <a:spcPct val="0"/>
        </a:spcAft>
        <a:defRPr sz="2600" b="1">
          <a:solidFill>
            <a:schemeClr val="tx1"/>
          </a:solidFill>
          <a:latin typeface="Arial" pitchFamily="34" charset="0"/>
        </a:defRPr>
      </a:lvl9pPr>
    </p:titleStyle>
    <p:bodyStyle>
      <a:lvl1pPr marL="233363" indent="-233363" algn="l" rtl="0" eaLnBrk="0" fontAlgn="base" hangingPunct="0">
        <a:lnSpc>
          <a:spcPct val="85000"/>
        </a:lnSpc>
        <a:spcBef>
          <a:spcPct val="0"/>
        </a:spcBef>
        <a:spcAft>
          <a:spcPct val="25000"/>
        </a:spcAft>
        <a:buClr>
          <a:schemeClr val="tx1"/>
        </a:buClr>
        <a:buFont typeface="Wingdings" pitchFamily="2" charset="2"/>
        <a:buChar char="§"/>
        <a:defRPr sz="2400">
          <a:solidFill>
            <a:schemeClr val="tx1"/>
          </a:solidFill>
          <a:latin typeface="+mn-lt"/>
          <a:ea typeface="+mn-ea"/>
          <a:cs typeface="+mn-cs"/>
        </a:defRPr>
      </a:lvl1pPr>
      <a:lvl2pPr marL="631825" indent="-233363" algn="l" rtl="0" eaLnBrk="0" fontAlgn="base" hangingPunct="0">
        <a:lnSpc>
          <a:spcPct val="85000"/>
        </a:lnSpc>
        <a:spcBef>
          <a:spcPct val="0"/>
        </a:spcBef>
        <a:spcAft>
          <a:spcPct val="25000"/>
        </a:spcAft>
        <a:buClr>
          <a:schemeClr val="tx1"/>
        </a:buClr>
        <a:buChar char="–"/>
        <a:defRPr sz="2000">
          <a:solidFill>
            <a:schemeClr val="tx1"/>
          </a:solidFill>
          <a:latin typeface="+mn-lt"/>
        </a:defRPr>
      </a:lvl2pPr>
      <a:lvl3pPr marL="1031875" indent="-176213" algn="l" rtl="0" eaLnBrk="0" fontAlgn="base" hangingPunct="0">
        <a:lnSpc>
          <a:spcPct val="85000"/>
        </a:lnSpc>
        <a:spcBef>
          <a:spcPct val="0"/>
        </a:spcBef>
        <a:spcAft>
          <a:spcPct val="25000"/>
        </a:spcAft>
        <a:buFont typeface="Times"/>
        <a:buChar char="•"/>
        <a:defRPr>
          <a:solidFill>
            <a:schemeClr val="tx1"/>
          </a:solidFill>
          <a:latin typeface="+mn-lt"/>
        </a:defRPr>
      </a:lvl3pPr>
      <a:lvl4pPr marL="1430338" indent="-233363" algn="l" rtl="0" eaLnBrk="0" fontAlgn="base" hangingPunct="0">
        <a:lnSpc>
          <a:spcPct val="85000"/>
        </a:lnSpc>
        <a:spcBef>
          <a:spcPct val="0"/>
        </a:spcBef>
        <a:spcAft>
          <a:spcPct val="25000"/>
        </a:spcAft>
        <a:buSzPct val="110000"/>
        <a:buChar char="–"/>
        <a:defRPr>
          <a:solidFill>
            <a:schemeClr val="tx1"/>
          </a:solidFill>
          <a:latin typeface="+mn-lt"/>
        </a:defRPr>
      </a:lvl4pPr>
      <a:lvl5pPr marL="1770063" indent="-165100" algn="l" rtl="0" eaLnBrk="0" fontAlgn="base" hangingPunct="0">
        <a:lnSpc>
          <a:spcPct val="85000"/>
        </a:lnSpc>
        <a:spcBef>
          <a:spcPct val="0"/>
        </a:spcBef>
        <a:spcAft>
          <a:spcPct val="25000"/>
        </a:spcAft>
        <a:buClr>
          <a:schemeClr val="tx1"/>
        </a:buClr>
        <a:buSzPct val="100000"/>
        <a:buFont typeface="Times"/>
        <a:buChar char="•"/>
        <a:defRPr>
          <a:solidFill>
            <a:schemeClr val="tx1"/>
          </a:solidFill>
          <a:latin typeface="+mn-lt"/>
        </a:defRPr>
      </a:lvl5pPr>
      <a:lvl6pPr marL="2227263" indent="-165100" algn="l" rtl="0" fontAlgn="base">
        <a:lnSpc>
          <a:spcPct val="85000"/>
        </a:lnSpc>
        <a:spcBef>
          <a:spcPct val="0"/>
        </a:spcBef>
        <a:spcAft>
          <a:spcPct val="25000"/>
        </a:spcAft>
        <a:buClr>
          <a:schemeClr val="tx1"/>
        </a:buClr>
        <a:buSzPct val="100000"/>
        <a:buFont typeface="Times" pitchFamily="18" charset="0"/>
        <a:buChar char="•"/>
        <a:defRPr>
          <a:solidFill>
            <a:schemeClr val="tx1"/>
          </a:solidFill>
          <a:latin typeface="+mn-lt"/>
        </a:defRPr>
      </a:lvl6pPr>
      <a:lvl7pPr marL="2684463" indent="-165100" algn="l" rtl="0" fontAlgn="base">
        <a:lnSpc>
          <a:spcPct val="85000"/>
        </a:lnSpc>
        <a:spcBef>
          <a:spcPct val="0"/>
        </a:spcBef>
        <a:spcAft>
          <a:spcPct val="25000"/>
        </a:spcAft>
        <a:buClr>
          <a:schemeClr val="tx1"/>
        </a:buClr>
        <a:buSzPct val="100000"/>
        <a:buFont typeface="Times" pitchFamily="18" charset="0"/>
        <a:buChar char="•"/>
        <a:defRPr>
          <a:solidFill>
            <a:schemeClr val="tx1"/>
          </a:solidFill>
          <a:latin typeface="+mn-lt"/>
        </a:defRPr>
      </a:lvl7pPr>
      <a:lvl8pPr marL="3141663" indent="-165100" algn="l" rtl="0" fontAlgn="base">
        <a:lnSpc>
          <a:spcPct val="85000"/>
        </a:lnSpc>
        <a:spcBef>
          <a:spcPct val="0"/>
        </a:spcBef>
        <a:spcAft>
          <a:spcPct val="25000"/>
        </a:spcAft>
        <a:buClr>
          <a:schemeClr val="tx1"/>
        </a:buClr>
        <a:buSzPct val="100000"/>
        <a:buFont typeface="Times" pitchFamily="18" charset="0"/>
        <a:buChar char="•"/>
        <a:defRPr>
          <a:solidFill>
            <a:schemeClr val="tx1"/>
          </a:solidFill>
          <a:latin typeface="+mn-lt"/>
        </a:defRPr>
      </a:lvl8pPr>
      <a:lvl9pPr marL="3598863" indent="-165100" algn="l" rtl="0" fontAlgn="base">
        <a:lnSpc>
          <a:spcPct val="85000"/>
        </a:lnSpc>
        <a:spcBef>
          <a:spcPct val="0"/>
        </a:spcBef>
        <a:spcAft>
          <a:spcPct val="25000"/>
        </a:spcAft>
        <a:buClr>
          <a:schemeClr val="tx1"/>
        </a:buClr>
        <a:buSzPct val="100000"/>
        <a:buFont typeface="Times" pitchFamily="18"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defTabSz="914400" fontAlgn="base">
              <a:spcBef>
                <a:spcPct val="0"/>
              </a:spcBef>
              <a:spcAft>
                <a:spcPct val="0"/>
              </a:spcAft>
              <a:defRPr/>
            </a:pPr>
            <a:fld id="{31E94FC4-0020-4438-906B-77FA135E5DB2}" type="datetime1">
              <a:rPr lang="en-US" smtClean="0">
                <a:solidFill>
                  <a:srgbClr val="000000"/>
                </a:solidFill>
              </a:rPr>
              <a:pPr defTabSz="914400" fontAlgn="base">
                <a:spcBef>
                  <a:spcPct val="0"/>
                </a:spcBef>
                <a:spcAft>
                  <a:spcPct val="0"/>
                </a:spcAft>
                <a:defRPr/>
              </a:pPr>
              <a:t>5/7/12</a:t>
            </a:fld>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defTabSz="914400"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D3474B37-17F0-4B7F-A015-2F7DEC179D82}" type="slidenum">
              <a:rPr lang="en-US">
                <a:solidFill>
                  <a:srgbClr val="000000"/>
                </a:solidFill>
              </a:rPr>
              <a:pPr defTabSz="914400" fontAlgn="base">
                <a:spcBef>
                  <a:spcPct val="0"/>
                </a:spcBef>
                <a:spcAft>
                  <a:spcPct val="0"/>
                </a:spcAft>
                <a:defRPr/>
              </a:pPr>
              <a:t>‹#›</a:t>
            </a:fld>
            <a:endParaRPr lang="en-US" dirty="0">
              <a:solidFill>
                <a:srgbClr val="000000"/>
              </a:solidFill>
            </a:endParaRPr>
          </a:p>
        </p:txBody>
      </p:sp>
      <p:pic>
        <p:nvPicPr>
          <p:cNvPr id="2" name="Picture 23" descr="NRL Black Gold"/>
          <p:cNvPicPr>
            <a:picLocks noChangeAspect="1" noChangeArrowheads="1"/>
          </p:cNvPicPr>
          <p:nvPr userDrawn="1"/>
        </p:nvPicPr>
        <p:blipFill>
          <a:blip r:embed="rId14" cstate="print">
            <a:clrChange>
              <a:clrFrom>
                <a:srgbClr val="FFFFFF"/>
              </a:clrFrom>
              <a:clrTo>
                <a:srgbClr val="FFFFFF">
                  <a:alpha val="0"/>
                </a:srgbClr>
              </a:clrTo>
            </a:clrChange>
          </a:blip>
          <a:srcRect/>
          <a:stretch>
            <a:fillRect/>
          </a:stretch>
        </p:blipFill>
        <p:spPr bwMode="auto">
          <a:xfrm>
            <a:off x="-47625" y="0"/>
            <a:ext cx="885825" cy="885825"/>
          </a:xfrm>
          <a:prstGeom prst="rect">
            <a:avLst/>
          </a:prstGeom>
          <a:noFill/>
          <a:ln w="9525">
            <a:noFill/>
            <a:miter lim="800000"/>
            <a:headEnd/>
            <a:tailEnd/>
          </a:ln>
        </p:spPr>
      </p:pic>
    </p:spTree>
    <p:extLst>
      <p:ext uri="{BB962C8B-B14F-4D97-AF65-F5344CB8AC3E}">
        <p14:creationId xmlns:p14="http://schemas.microsoft.com/office/powerpoint/2010/main" val="139494210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image" Target="../media/image24.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png"/><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38.jpeg"/><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5" Type="http://schemas.openxmlformats.org/officeDocument/2006/relationships/image" Target="../media/image48.emf"/><Relationship Id="rId1" Type="http://schemas.openxmlformats.org/officeDocument/2006/relationships/slideLayout" Target="../slideLayouts/slideLayout3.xml"/><Relationship Id="rId2" Type="http://schemas.openxmlformats.org/officeDocument/2006/relationships/image" Target="../media/image45.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www.class.ngdc.noaa.gov/"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8.xml"/><Relationship Id="rId2"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 Id="rId3"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1" Type="http://schemas.openxmlformats.org/officeDocument/2006/relationships/slideLayout" Target="../slideLayouts/slideLayout3.xml"/><Relationship Id="rId2"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81.png"/><Relationship Id="rId10" Type="http://schemas.openxmlformats.org/officeDocument/2006/relationships/image" Target="../media/image82.png"/><Relationship Id="rId1" Type="http://schemas.openxmlformats.org/officeDocument/2006/relationships/slideLayout" Target="../slideLayouts/slideLayout3.xml"/><Relationship Id="rId2"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3.xml"/><Relationship Id="rId2"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jpeg"/><Relationship Id="rId6" Type="http://schemas.openxmlformats.org/officeDocument/2006/relationships/image" Target="../media/image91.png"/><Relationship Id="rId7" Type="http://schemas.openxmlformats.org/officeDocument/2006/relationships/image" Target="../media/image92.jpeg"/><Relationship Id="rId8" Type="http://schemas.openxmlformats.org/officeDocument/2006/relationships/image" Target="../media/image93.png"/><Relationship Id="rId9"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1" Type="http://schemas.openxmlformats.org/officeDocument/2006/relationships/slideLayout" Target="../slideLayouts/slideLayout3.xml"/><Relationship Id="rId2" Type="http://schemas.openxmlformats.org/officeDocument/2006/relationships/image" Target="../media/image95.png"/></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8" Type="http://schemas.openxmlformats.org/officeDocument/2006/relationships/image" Target="../media/image107.png"/><Relationship Id="rId9" Type="http://schemas.openxmlformats.org/officeDocument/2006/relationships/image" Target="../media/image108.png"/><Relationship Id="rId1" Type="http://schemas.openxmlformats.org/officeDocument/2006/relationships/slideLayout" Target="../slideLayouts/slideLayout3.xml"/><Relationship Id="rId2"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09.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wmf"/><Relationship Id="rId3" Type="http://schemas.openxmlformats.org/officeDocument/2006/relationships/image" Target="../media/image112.w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gif"/><Relationship Id="rId5" Type="http://schemas.openxmlformats.org/officeDocument/2006/relationships/image" Target="../media/image18.gif"/><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4"/>
          <p:cNvSpPr>
            <a:spLocks noGrp="1"/>
          </p:cNvSpPr>
          <p:nvPr>
            <p:ph type="title"/>
          </p:nvPr>
        </p:nvSpPr>
        <p:spPr>
          <a:xfrm>
            <a:off x="1095375" y="101600"/>
            <a:ext cx="6689725" cy="989659"/>
          </a:xfrm>
        </p:spPr>
        <p:txBody>
          <a:bodyPr>
            <a:normAutofit fontScale="90000"/>
          </a:bodyPr>
          <a:lstStyle/>
          <a:p>
            <a:r>
              <a:rPr lang="en-US" dirty="0" smtClean="0"/>
              <a:t/>
            </a:r>
            <a:br>
              <a:rPr lang="en-US" dirty="0" smtClean="0"/>
            </a:br>
            <a:r>
              <a:rPr lang="en-US" dirty="0" err="1" smtClean="0"/>
              <a:t>Suomi</a:t>
            </a:r>
            <a:r>
              <a:rPr lang="en-US" dirty="0" smtClean="0"/>
              <a:t> NPP Status</a:t>
            </a:r>
            <a:r>
              <a:rPr lang="en-US" dirty="0"/>
              <a:t/>
            </a:r>
            <a:br>
              <a:rPr lang="en-US" dirty="0"/>
            </a:br>
            <a:r>
              <a:rPr lang="en-US" dirty="0" smtClean="0"/>
              <a:t>Jim Gleason NPP Project Scientist</a:t>
            </a:r>
            <a:br>
              <a:rPr lang="en-US" dirty="0" smtClean="0"/>
            </a:br>
            <a:r>
              <a:rPr lang="en-US" dirty="0" smtClean="0"/>
              <a:t>May 7, 2012</a:t>
            </a:r>
          </a:p>
        </p:txBody>
      </p:sp>
      <p:sp>
        <p:nvSpPr>
          <p:cNvPr id="49155" name="Slide Number Placeholder 5"/>
          <p:cNvSpPr txBox="1">
            <a:spLocks/>
          </p:cNvSpPr>
          <p:nvPr/>
        </p:nvSpPr>
        <p:spPr bwMode="auto">
          <a:xfrm>
            <a:off x="6553200" y="6397625"/>
            <a:ext cx="2133600" cy="365125"/>
          </a:xfrm>
          <a:prstGeom prst="rect">
            <a:avLst/>
          </a:prstGeom>
          <a:noFill/>
          <a:ln w="9525">
            <a:noFill/>
            <a:miter lim="800000"/>
            <a:headEnd/>
            <a:tailEnd/>
          </a:ln>
        </p:spPr>
        <p:txBody>
          <a:bodyPr/>
          <a:lstStyle/>
          <a:p>
            <a:pPr algn="r" eaLnBrk="0" hangingPunct="0"/>
            <a:fld id="{922562DE-B566-4928-8B84-C5F15D2516E8}" type="slidenum">
              <a:rPr lang="en-US" sz="1200">
                <a:latin typeface="Arial" pitchFamily="34" charset="0"/>
              </a:rPr>
              <a:pPr algn="r" eaLnBrk="0" hangingPunct="0"/>
              <a:t>1</a:t>
            </a:fld>
            <a:endParaRPr lang="en-US" sz="1200">
              <a:latin typeface="Arial" pitchFamily="34" charset="0"/>
            </a:endParaRPr>
          </a:p>
        </p:txBody>
      </p:sp>
      <p:pic>
        <p:nvPicPr>
          <p:cNvPr id="49157" name="Picture 3" descr="C:\Documents and Settings\jfgleaso\Desktop\6288532209_df5e064887_z.jpg"/>
          <p:cNvPicPr>
            <a:picLocks noChangeAspect="1" noChangeArrowheads="1"/>
          </p:cNvPicPr>
          <p:nvPr/>
        </p:nvPicPr>
        <p:blipFill>
          <a:blip r:embed="rId3" cstate="screen"/>
          <a:srcRect/>
          <a:stretch>
            <a:fillRect/>
          </a:stretch>
        </p:blipFill>
        <p:spPr bwMode="auto">
          <a:xfrm>
            <a:off x="0" y="1447800"/>
            <a:ext cx="3190875" cy="4610100"/>
          </a:xfrm>
          <a:prstGeom prst="rect">
            <a:avLst/>
          </a:prstGeom>
          <a:noFill/>
          <a:ln w="9525">
            <a:noFill/>
            <a:miter lim="800000"/>
            <a:headEnd/>
            <a:tailEnd/>
          </a:ln>
        </p:spPr>
      </p:pic>
      <p:pic>
        <p:nvPicPr>
          <p:cNvPr id="49158" name="Picture 4" descr="C:\Documents and Settings\jfgleaso\Desktop\6289052316_83af927595_z.jpg"/>
          <p:cNvPicPr>
            <a:picLocks noChangeAspect="1" noChangeArrowheads="1"/>
          </p:cNvPicPr>
          <p:nvPr/>
        </p:nvPicPr>
        <p:blipFill>
          <a:blip r:embed="rId4" cstate="screen"/>
          <a:srcRect/>
          <a:stretch>
            <a:fillRect/>
          </a:stretch>
        </p:blipFill>
        <p:spPr bwMode="auto">
          <a:xfrm>
            <a:off x="3009900" y="1670050"/>
            <a:ext cx="6134100" cy="4083050"/>
          </a:xfrm>
          <a:prstGeom prst="rect">
            <a:avLst/>
          </a:prstGeom>
          <a:noFill/>
          <a:ln w="9525">
            <a:noFill/>
            <a:miter lim="800000"/>
            <a:headEnd/>
            <a:tailEnd/>
          </a:ln>
        </p:spPr>
      </p:pic>
      <p:sp>
        <p:nvSpPr>
          <p:cNvPr id="2" name="TextBox 1"/>
          <p:cNvSpPr txBox="1"/>
          <p:nvPr/>
        </p:nvSpPr>
        <p:spPr>
          <a:xfrm>
            <a:off x="3190875" y="6284148"/>
            <a:ext cx="2159365" cy="369332"/>
          </a:xfrm>
          <a:prstGeom prst="rect">
            <a:avLst/>
          </a:prstGeom>
          <a:noFill/>
        </p:spPr>
        <p:txBody>
          <a:bodyPr wrap="none" rtlCol="0">
            <a:spAutoFit/>
          </a:bodyPr>
          <a:lstStyle/>
          <a:p>
            <a:r>
              <a:rPr lang="en-US" dirty="0" smtClean="0"/>
              <a:t>Launch: </a:t>
            </a:r>
            <a:r>
              <a:rPr lang="en-US" dirty="0"/>
              <a:t>Oct 28, 2011</a:t>
            </a:r>
          </a:p>
        </p:txBody>
      </p:sp>
    </p:spTree>
    <p:extLst>
      <p:ext uri="{BB962C8B-B14F-4D97-AF65-F5344CB8AC3E}">
        <p14:creationId xmlns:p14="http://schemas.microsoft.com/office/powerpoint/2010/main" val="31542226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NPP Instrument Status: VIIRS SDR (1)</a:t>
            </a:r>
            <a:endParaRPr lang="en-US" dirty="0"/>
          </a:p>
        </p:txBody>
      </p:sp>
      <p:sp>
        <p:nvSpPr>
          <p:cNvPr id="3" name="Content Placeholder 2"/>
          <p:cNvSpPr>
            <a:spLocks noGrp="1"/>
          </p:cNvSpPr>
          <p:nvPr>
            <p:ph idx="1"/>
          </p:nvPr>
        </p:nvSpPr>
        <p:spPr>
          <a:xfrm>
            <a:off x="228600" y="1219200"/>
            <a:ext cx="4038600" cy="5029200"/>
          </a:xfrm>
        </p:spPr>
        <p:txBody>
          <a:bodyPr>
            <a:normAutofit/>
          </a:bodyPr>
          <a:lstStyle/>
          <a:p>
            <a:r>
              <a:rPr lang="en-US" sz="1800" dirty="0">
                <a:latin typeface="Times New Roman" pitchFamily="18" charset="0"/>
                <a:cs typeface="Times New Roman" pitchFamily="18" charset="0"/>
              </a:rPr>
              <a:t>All band are producing excellent images with expected </a:t>
            </a:r>
            <a:r>
              <a:rPr lang="en-US" sz="1800" dirty="0" smtClean="0">
                <a:latin typeface="Times New Roman" pitchFamily="18" charset="0"/>
                <a:cs typeface="Times New Roman" pitchFamily="18" charset="0"/>
              </a:rPr>
              <a:t>quality</a:t>
            </a:r>
            <a:endParaRPr lang="en-US" sz="1800" dirty="0">
              <a:latin typeface="Times New Roman" pitchFamily="18" charset="0"/>
              <a:cs typeface="Times New Roman" pitchFamily="18" charset="0"/>
            </a:endParaRPr>
          </a:p>
          <a:p>
            <a:r>
              <a:rPr lang="en-US" sz="1800" dirty="0">
                <a:latin typeface="Times New Roman" pitchFamily="18" charset="0"/>
                <a:cs typeface="Times New Roman" pitchFamily="18" charset="0"/>
              </a:rPr>
              <a:t>All onboard calibrators (BB, SD, SDSM) are functioning normally, providing good quality data for SDR calibration</a:t>
            </a:r>
          </a:p>
          <a:p>
            <a:pPr marL="342900" lvl="1" indent="-342900">
              <a:buFont typeface="Arial" pitchFamily="34" charset="0"/>
              <a:buChar char="•"/>
            </a:pPr>
            <a:r>
              <a:rPr lang="en-US" sz="1800" dirty="0">
                <a:latin typeface="Times New Roman" pitchFamily="18" charset="0"/>
                <a:cs typeface="Times New Roman" pitchFamily="18" charset="0"/>
              </a:rPr>
              <a:t>Reflective Solar Band (RSB) LUT have been successfully updated on-orbit; </a:t>
            </a:r>
            <a:endParaRPr lang="en-US" sz="1800" dirty="0" smtClean="0">
              <a:latin typeface="Times New Roman" pitchFamily="18" charset="0"/>
              <a:cs typeface="Times New Roman" pitchFamily="18" charset="0"/>
            </a:endParaRPr>
          </a:p>
          <a:p>
            <a:pPr marL="342900" lvl="1" indent="-342900">
              <a:buFont typeface="Arial" pitchFamily="34" charset="0"/>
              <a:buChar char="•"/>
            </a:pPr>
            <a:r>
              <a:rPr lang="en-US" sz="1800" dirty="0" smtClean="0">
                <a:latin typeface="Times New Roman" pitchFamily="18" charset="0"/>
                <a:cs typeface="Times New Roman" pitchFamily="18" charset="0"/>
              </a:rPr>
              <a:t>VIIRS </a:t>
            </a:r>
            <a:r>
              <a:rPr lang="en-US" sz="1800" dirty="0">
                <a:latin typeface="Times New Roman" pitchFamily="18" charset="0"/>
                <a:cs typeface="Times New Roman" pitchFamily="18" charset="0"/>
              </a:rPr>
              <a:t>SDR Inter-comparisons show good agreement with Aqua/MODIS after the LUT updates</a:t>
            </a:r>
          </a:p>
          <a:p>
            <a:pPr marL="342900" lvl="1" indent="-342900">
              <a:buFont typeface="Arial" pitchFamily="34" charset="0"/>
              <a:buChar char="•"/>
            </a:pPr>
            <a:r>
              <a:rPr lang="en-US" sz="1800" dirty="0">
                <a:latin typeface="Times New Roman" pitchFamily="18" charset="0"/>
                <a:cs typeface="Times New Roman" pitchFamily="18" charset="0"/>
              </a:rPr>
              <a:t>Thermal Emissive Bands (TEB) response is stable, and consistent with pre-launch </a:t>
            </a:r>
            <a:r>
              <a:rPr lang="en-US" sz="1800" dirty="0" smtClean="0">
                <a:latin typeface="Times New Roman" pitchFamily="18" charset="0"/>
                <a:cs typeface="Times New Roman" pitchFamily="18" charset="0"/>
              </a:rPr>
              <a:t>analysis</a:t>
            </a:r>
            <a:endParaRPr lang="en-US" sz="18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p:txBody>
      </p:sp>
      <p:pic>
        <p:nvPicPr>
          <p:cNvPr id="4" name="Picture 2" descr="C:\Documents and Settings\jfgleaso\Desktop\New_orleans_desk\viirs_true_20120119_enh.png"/>
          <p:cNvPicPr>
            <a:picLocks noChangeAspect="1" noChangeArrowheads="1"/>
          </p:cNvPicPr>
          <p:nvPr/>
        </p:nvPicPr>
        <p:blipFill>
          <a:blip r:embed="rId2" cstate="screen"/>
          <a:srcRect/>
          <a:stretch>
            <a:fillRect/>
          </a:stretch>
        </p:blipFill>
        <p:spPr bwMode="auto">
          <a:xfrm>
            <a:off x="4343400" y="1143000"/>
            <a:ext cx="4343400" cy="5576537"/>
          </a:xfrm>
          <a:prstGeom prst="rect">
            <a:avLst/>
          </a:prstGeom>
          <a:noFill/>
        </p:spPr>
      </p:pic>
    </p:spTree>
    <p:extLst>
      <p:ext uri="{BB962C8B-B14F-4D97-AF65-F5344CB8AC3E}">
        <p14:creationId xmlns:p14="http://schemas.microsoft.com/office/powerpoint/2010/main" val="29961695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NPP Instrument Status: VIIRS SDR (2)</a:t>
            </a:r>
            <a:endParaRPr lang="en-US" dirty="0"/>
          </a:p>
        </p:txBody>
      </p:sp>
      <p:sp>
        <p:nvSpPr>
          <p:cNvPr id="3" name="Content Placeholder 2"/>
          <p:cNvSpPr>
            <a:spLocks noGrp="1"/>
          </p:cNvSpPr>
          <p:nvPr>
            <p:ph idx="1"/>
          </p:nvPr>
        </p:nvSpPr>
        <p:spPr>
          <a:xfrm>
            <a:off x="228600" y="1219200"/>
            <a:ext cx="4191000" cy="5029200"/>
          </a:xfrm>
        </p:spPr>
        <p:txBody>
          <a:bodyPr>
            <a:noAutofit/>
          </a:bodyPr>
          <a:lstStyle/>
          <a:p>
            <a:pPr marL="342900" lvl="1" indent="-342900">
              <a:buFont typeface="Arial" pitchFamily="34" charset="0"/>
              <a:buChar char="•"/>
            </a:pPr>
            <a:r>
              <a:rPr lang="en-US" sz="1800" dirty="0" smtClean="0">
                <a:latin typeface="Times New Roman" pitchFamily="18" charset="0"/>
                <a:cs typeface="Times New Roman" pitchFamily="18" charset="0"/>
              </a:rPr>
              <a:t>Noise </a:t>
            </a:r>
            <a:r>
              <a:rPr lang="en-US" sz="1800" dirty="0">
                <a:latin typeface="Times New Roman" pitchFamily="18" charset="0"/>
                <a:cs typeface="Times New Roman" pitchFamily="18" charset="0"/>
              </a:rPr>
              <a:t>(</a:t>
            </a:r>
            <a:r>
              <a:rPr lang="en-US" sz="1800" dirty="0" err="1">
                <a:latin typeface="Times New Roman" pitchFamily="18" charset="0"/>
                <a:cs typeface="Times New Roman" pitchFamily="18" charset="0"/>
              </a:rPr>
              <a:t>NEdT</a:t>
            </a:r>
            <a:r>
              <a:rPr lang="en-US" sz="1800" dirty="0">
                <a:latin typeface="Times New Roman" pitchFamily="18" charset="0"/>
                <a:cs typeface="Times New Roman" pitchFamily="18" charset="0"/>
              </a:rPr>
              <a:t>) meets the sensor requirements for all detectors and all bands , consistent with pre-launch values; </a:t>
            </a:r>
            <a:endParaRPr lang="en-US" sz="1800" dirty="0" smtClean="0">
              <a:latin typeface="Times New Roman" pitchFamily="18" charset="0"/>
              <a:cs typeface="Times New Roman" pitchFamily="18" charset="0"/>
            </a:endParaRPr>
          </a:p>
          <a:p>
            <a:pPr marL="342900" lvl="1" indent="-342900">
              <a:buFont typeface="Arial" pitchFamily="34" charset="0"/>
              <a:buChar char="•"/>
            </a:pPr>
            <a:r>
              <a:rPr lang="en-US" sz="1800" dirty="0" smtClean="0">
                <a:latin typeface="Times New Roman" pitchFamily="18" charset="0"/>
                <a:cs typeface="Times New Roman" pitchFamily="18" charset="0"/>
              </a:rPr>
              <a:t>On</a:t>
            </a:r>
            <a:r>
              <a:rPr lang="en-US" sz="1800" dirty="0">
                <a:latin typeface="Times New Roman" pitchFamily="18" charset="0"/>
                <a:cs typeface="Times New Roman" pitchFamily="18" charset="0"/>
              </a:rPr>
              <a:t>-orbit calibration coefficients consistent with pre-launch values, except for M13 which is currently being </a:t>
            </a:r>
            <a:r>
              <a:rPr lang="en-US" sz="1800" dirty="0" smtClean="0">
                <a:latin typeface="Times New Roman" pitchFamily="18" charset="0"/>
                <a:cs typeface="Times New Roman" pitchFamily="18" charset="0"/>
              </a:rPr>
              <a:t>updated</a:t>
            </a:r>
            <a:endParaRPr lang="en-US" sz="1800" dirty="0">
              <a:latin typeface="Times New Roman" pitchFamily="18" charset="0"/>
              <a:cs typeface="Times New Roman" pitchFamily="18" charset="0"/>
            </a:endParaRPr>
          </a:p>
          <a:p>
            <a:pPr marL="342900" lvl="1" indent="-342900">
              <a:buFont typeface="Arial" pitchFamily="34" charset="0"/>
              <a:buChar char="•"/>
            </a:pPr>
            <a:r>
              <a:rPr lang="en-US" sz="1800" dirty="0">
                <a:latin typeface="Times New Roman" pitchFamily="18" charset="0"/>
                <a:cs typeface="Times New Roman" pitchFamily="18" charset="0"/>
              </a:rPr>
              <a:t>Monitoring and trending shows all telemetry stable except the degradation in the NIR </a:t>
            </a:r>
            <a:r>
              <a:rPr lang="en-US" sz="1800" dirty="0" smtClean="0">
                <a:latin typeface="Times New Roman" pitchFamily="18" charset="0"/>
                <a:cs typeface="Times New Roman" pitchFamily="18" charset="0"/>
              </a:rPr>
              <a:t>bands</a:t>
            </a:r>
            <a:endParaRPr lang="en-US" sz="1800" dirty="0">
              <a:latin typeface="Times New Roman" pitchFamily="18" charset="0"/>
              <a:cs typeface="Times New Roman" pitchFamily="18" charset="0"/>
            </a:endParaRPr>
          </a:p>
          <a:p>
            <a:pPr marL="342900" lvl="1" indent="-342900">
              <a:buFont typeface="Arial" pitchFamily="34" charset="0"/>
              <a:buChar char="•"/>
            </a:pPr>
            <a:r>
              <a:rPr lang="en-US" sz="1800" dirty="0" err="1">
                <a:latin typeface="Times New Roman" pitchFamily="18" charset="0"/>
                <a:cs typeface="Times New Roman" pitchFamily="18" charset="0"/>
              </a:rPr>
              <a:t>Geolocation</a:t>
            </a:r>
            <a:r>
              <a:rPr lang="en-US" sz="1800" dirty="0">
                <a:latin typeface="Times New Roman" pitchFamily="18" charset="0"/>
                <a:cs typeface="Times New Roman" pitchFamily="18" charset="0"/>
              </a:rPr>
              <a:t> LUT table was updated on 2/</a:t>
            </a:r>
            <a:r>
              <a:rPr lang="en-US" sz="1800" dirty="0" smtClean="0">
                <a:latin typeface="Times New Roman" pitchFamily="18" charset="0"/>
                <a:cs typeface="Times New Roman" pitchFamily="18" charset="0"/>
              </a:rPr>
              <a:t>23, removed observed 1km offset</a:t>
            </a:r>
            <a:endParaRPr lang="en-US" sz="1800" dirty="0">
              <a:latin typeface="Times New Roman" pitchFamily="18" charset="0"/>
              <a:cs typeface="Times New Roman" pitchFamily="18" charset="0"/>
            </a:endParaRPr>
          </a:p>
          <a:p>
            <a:pPr marL="342900" lvl="1" indent="-342900">
              <a:buFont typeface="Arial" pitchFamily="34" charset="0"/>
              <a:buChar char="•"/>
            </a:pPr>
            <a:r>
              <a:rPr lang="en-US" sz="1800" dirty="0">
                <a:latin typeface="Times New Roman" pitchFamily="18" charset="0"/>
                <a:cs typeface="Times New Roman" pitchFamily="18" charset="0"/>
              </a:rPr>
              <a:t>An SDR Review meeting </a:t>
            </a:r>
            <a:r>
              <a:rPr lang="en-US" sz="1800" dirty="0" smtClean="0">
                <a:latin typeface="Times New Roman" pitchFamily="18" charset="0"/>
                <a:cs typeface="Times New Roman" pitchFamily="18" charset="0"/>
              </a:rPr>
              <a:t>was held in April </a:t>
            </a:r>
          </a:p>
          <a:p>
            <a:pPr marL="342900" lvl="1" indent="-342900">
              <a:buFont typeface="Arial" pitchFamily="34" charset="0"/>
              <a:buChar char="•"/>
            </a:pPr>
            <a:r>
              <a:rPr lang="en-US" b="1" dirty="0" smtClean="0">
                <a:latin typeface="Times New Roman" pitchFamily="18" charset="0"/>
                <a:cs typeface="Times New Roman" pitchFamily="18" charset="0"/>
              </a:rPr>
              <a:t>VIIRS </a:t>
            </a:r>
            <a:r>
              <a:rPr lang="en-US" b="1" dirty="0">
                <a:latin typeface="Times New Roman" pitchFamily="18" charset="0"/>
                <a:cs typeface="Times New Roman" pitchFamily="18" charset="0"/>
              </a:rPr>
              <a:t>SDR is in (de facto) beta status</a:t>
            </a:r>
          </a:p>
        </p:txBody>
      </p:sp>
      <p:pic>
        <p:nvPicPr>
          <p:cNvPr id="5" name="Picture 2" descr="C:\Documents and Settings\jfgleaso\Desktop\New_orleans_desk\viirs_ir_20120119.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0" y="1173480"/>
            <a:ext cx="4117303" cy="5455920"/>
          </a:xfrm>
          <a:prstGeom prst="rect">
            <a:avLst/>
          </a:prstGeom>
          <a:noFill/>
        </p:spPr>
      </p:pic>
    </p:spTree>
    <p:extLst>
      <p:ext uri="{BB962C8B-B14F-4D97-AF65-F5344CB8AC3E}">
        <p14:creationId xmlns:p14="http://schemas.microsoft.com/office/powerpoint/2010/main" val="10913251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VIIRS_DSM_for_TEB_dn_vs_frame_corr_agg_for_Jim_Ltyp_v1.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24400" y="4351913"/>
            <a:ext cx="4419600" cy="2008909"/>
          </a:xfrm>
          <a:prstGeom prst="rect">
            <a:avLst/>
          </a:prstGeom>
        </p:spPr>
      </p:pic>
      <p:sp>
        <p:nvSpPr>
          <p:cNvPr id="2" name="Title 1"/>
          <p:cNvSpPr>
            <a:spLocks noGrp="1"/>
          </p:cNvSpPr>
          <p:nvPr>
            <p:ph type="title"/>
          </p:nvPr>
        </p:nvSpPr>
        <p:spPr/>
        <p:txBody>
          <a:bodyPr/>
          <a:lstStyle/>
          <a:p>
            <a:r>
              <a:rPr lang="en-US" dirty="0" smtClean="0"/>
              <a:t>NPP Instrument Status: VIIRS Maneuvers</a:t>
            </a:r>
            <a:endParaRPr lang="en-US" dirty="0"/>
          </a:p>
        </p:txBody>
      </p:sp>
      <p:sp>
        <p:nvSpPr>
          <p:cNvPr id="3" name="Content Placeholder 2"/>
          <p:cNvSpPr>
            <a:spLocks noGrp="1"/>
          </p:cNvSpPr>
          <p:nvPr>
            <p:ph idx="1"/>
          </p:nvPr>
        </p:nvSpPr>
        <p:spPr>
          <a:xfrm>
            <a:off x="304800" y="1219200"/>
            <a:ext cx="4191000" cy="5029200"/>
          </a:xfrm>
        </p:spPr>
        <p:txBody>
          <a:bodyPr>
            <a:normAutofit/>
          </a:bodyPr>
          <a:lstStyle/>
          <a:p>
            <a:r>
              <a:rPr lang="en-US" sz="1800" dirty="0" smtClean="0">
                <a:latin typeface="Times New Roman" pitchFamily="18" charset="0"/>
                <a:cs typeface="Times New Roman" pitchFamily="18" charset="0"/>
              </a:rPr>
              <a:t>The </a:t>
            </a:r>
            <a:r>
              <a:rPr lang="en-US" sz="1800" dirty="0">
                <a:latin typeface="Times New Roman" pitchFamily="18" charset="0"/>
                <a:cs typeface="Times New Roman" pitchFamily="18" charset="0"/>
              </a:rPr>
              <a:t>following maneuvers have been performed successfully:</a:t>
            </a:r>
          </a:p>
          <a:p>
            <a:pPr lvl="1"/>
            <a:r>
              <a:rPr lang="en-US" sz="1800" dirty="0">
                <a:latin typeface="Times New Roman" pitchFamily="18" charset="0"/>
                <a:cs typeface="Times New Roman" pitchFamily="18" charset="0"/>
              </a:rPr>
              <a:t>Roll Lunar maneuver twice for RSB stability (1/4, 2/3)</a:t>
            </a:r>
          </a:p>
          <a:p>
            <a:pPr lvl="1"/>
            <a:r>
              <a:rPr lang="en-US" sz="1800" dirty="0">
                <a:latin typeface="Times New Roman" pitchFamily="18" charset="0"/>
                <a:cs typeface="Times New Roman" pitchFamily="18" charset="0"/>
              </a:rPr>
              <a:t>Yaw maneuver for SD and sun screen characterization (2/15-2/16)</a:t>
            </a:r>
          </a:p>
          <a:p>
            <a:pPr lvl="1"/>
            <a:r>
              <a:rPr lang="en-US" sz="1800" dirty="0">
                <a:latin typeface="Times New Roman" pitchFamily="18" charset="0"/>
                <a:cs typeface="Times New Roman" pitchFamily="18" charset="0"/>
              </a:rPr>
              <a:t>Pitch maneuver for TEB RVS characterization (2/20)</a:t>
            </a:r>
          </a:p>
          <a:p>
            <a:pPr lvl="1"/>
            <a:endParaRPr lang="en-US" sz="1400" dirty="0"/>
          </a:p>
        </p:txBody>
      </p:sp>
      <p:grpSp>
        <p:nvGrpSpPr>
          <p:cNvPr id="5" name="Group 4"/>
          <p:cNvGrpSpPr>
            <a:grpSpLocks noChangeAspect="1"/>
          </p:cNvGrpSpPr>
          <p:nvPr/>
        </p:nvGrpSpPr>
        <p:grpSpPr>
          <a:xfrm>
            <a:off x="4405044" y="1414890"/>
            <a:ext cx="2209800" cy="2121408"/>
            <a:chOff x="76200" y="2005584"/>
            <a:chExt cx="4419600" cy="4242816"/>
          </a:xfrm>
        </p:grpSpPr>
        <p:pic>
          <p:nvPicPr>
            <p:cNvPr id="6" name="Picture 5" descr="DSM_20120220_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2005584"/>
              <a:ext cx="4419600" cy="4242816"/>
            </a:xfrm>
            <a:prstGeom prst="rect">
              <a:avLst/>
            </a:prstGeom>
            <a:ln>
              <a:solidFill>
                <a:srgbClr val="0000FF"/>
              </a:solidFill>
            </a:ln>
          </p:spPr>
        </p:pic>
        <p:grpSp>
          <p:nvGrpSpPr>
            <p:cNvPr id="7" name="Group 6"/>
            <p:cNvGrpSpPr/>
            <p:nvPr/>
          </p:nvGrpSpPr>
          <p:grpSpPr>
            <a:xfrm>
              <a:off x="152400" y="2090934"/>
              <a:ext cx="1219200" cy="804666"/>
              <a:chOff x="76200" y="1664512"/>
              <a:chExt cx="1219200" cy="804666"/>
            </a:xfrm>
          </p:grpSpPr>
          <p:sp>
            <p:nvSpPr>
              <p:cNvPr id="8" name="Line 15"/>
              <p:cNvSpPr>
                <a:spLocks noChangeShapeType="1"/>
              </p:cNvSpPr>
              <p:nvPr/>
            </p:nvSpPr>
            <p:spPr bwMode="auto">
              <a:xfrm>
                <a:off x="269875" y="1816912"/>
                <a:ext cx="457200" cy="0"/>
              </a:xfrm>
              <a:prstGeom prst="line">
                <a:avLst/>
              </a:prstGeom>
              <a:noFill/>
              <a:ln w="9525">
                <a:solidFill>
                  <a:srgbClr val="FF0000"/>
                </a:solidFill>
                <a:round/>
                <a:headEnd/>
                <a:tailEnd type="triangle" w="sm" len="med"/>
              </a:ln>
              <a:effectLst/>
            </p:spPr>
            <p:txBody>
              <a:bodyPr/>
              <a:lstStyle/>
              <a:p>
                <a:endParaRPr lang="en-US">
                  <a:solidFill>
                    <a:srgbClr val="FF0000"/>
                  </a:solidFill>
                </a:endParaRPr>
              </a:p>
            </p:txBody>
          </p:sp>
          <p:sp>
            <p:nvSpPr>
              <p:cNvPr id="9" name="Line 16"/>
              <p:cNvSpPr>
                <a:spLocks noChangeShapeType="1"/>
              </p:cNvSpPr>
              <p:nvPr/>
            </p:nvSpPr>
            <p:spPr bwMode="auto">
              <a:xfrm>
                <a:off x="269875" y="1816912"/>
                <a:ext cx="0" cy="381000"/>
              </a:xfrm>
              <a:prstGeom prst="line">
                <a:avLst/>
              </a:prstGeom>
              <a:noFill/>
              <a:ln w="9525">
                <a:solidFill>
                  <a:srgbClr val="FF0000"/>
                </a:solidFill>
                <a:round/>
                <a:headEnd/>
                <a:tailEnd type="triangle" w="sm" len="med"/>
              </a:ln>
              <a:effectLst/>
            </p:spPr>
            <p:txBody>
              <a:bodyPr/>
              <a:lstStyle/>
              <a:p>
                <a:endParaRPr lang="en-US">
                  <a:solidFill>
                    <a:srgbClr val="FF0000"/>
                  </a:solidFill>
                </a:endParaRPr>
              </a:p>
            </p:txBody>
          </p:sp>
          <p:sp>
            <p:nvSpPr>
              <p:cNvPr id="10" name="Text Box 17"/>
              <p:cNvSpPr txBox="1">
                <a:spLocks noChangeArrowheads="1"/>
              </p:cNvSpPr>
              <p:nvPr/>
            </p:nvSpPr>
            <p:spPr bwMode="auto">
              <a:xfrm>
                <a:off x="727075" y="1664512"/>
                <a:ext cx="568325" cy="307777"/>
              </a:xfrm>
              <a:prstGeom prst="rect">
                <a:avLst/>
              </a:prstGeom>
              <a:noFill/>
              <a:ln w="9525">
                <a:noFill/>
                <a:miter lim="800000"/>
                <a:headEnd/>
                <a:tailEnd/>
              </a:ln>
              <a:effectLst/>
            </p:spPr>
            <p:txBody>
              <a:bodyPr wrap="square">
                <a:spAutoFit/>
              </a:bodyPr>
              <a:lstStyle/>
              <a:p>
                <a:r>
                  <a:rPr lang="en-US" sz="1400" dirty="0">
                    <a:solidFill>
                      <a:srgbClr val="FF0000"/>
                    </a:solidFill>
                  </a:rPr>
                  <a:t>scan</a:t>
                </a:r>
              </a:p>
            </p:txBody>
          </p:sp>
          <p:sp>
            <p:nvSpPr>
              <p:cNvPr id="11" name="Text Box 18"/>
              <p:cNvSpPr txBox="1">
                <a:spLocks noChangeArrowheads="1"/>
              </p:cNvSpPr>
              <p:nvPr/>
            </p:nvSpPr>
            <p:spPr bwMode="auto">
              <a:xfrm>
                <a:off x="76200" y="2161401"/>
                <a:ext cx="609600" cy="307777"/>
              </a:xfrm>
              <a:prstGeom prst="rect">
                <a:avLst/>
              </a:prstGeom>
              <a:noFill/>
              <a:ln w="9525">
                <a:noFill/>
                <a:miter lim="800000"/>
                <a:headEnd/>
                <a:tailEnd/>
              </a:ln>
              <a:effectLst/>
            </p:spPr>
            <p:txBody>
              <a:bodyPr wrap="square">
                <a:spAutoFit/>
              </a:bodyPr>
              <a:lstStyle/>
              <a:p>
                <a:r>
                  <a:rPr lang="en-US" sz="1400" dirty="0">
                    <a:solidFill>
                      <a:srgbClr val="FF0000"/>
                    </a:solidFill>
                  </a:rPr>
                  <a:t>track</a:t>
                </a:r>
              </a:p>
            </p:txBody>
          </p:sp>
        </p:grpSp>
      </p:grpSp>
      <p:grpSp>
        <p:nvGrpSpPr>
          <p:cNvPr id="12" name="Group 11"/>
          <p:cNvGrpSpPr>
            <a:grpSpLocks noChangeAspect="1"/>
          </p:cNvGrpSpPr>
          <p:nvPr/>
        </p:nvGrpSpPr>
        <p:grpSpPr>
          <a:xfrm>
            <a:off x="6880669" y="1414890"/>
            <a:ext cx="2209800" cy="2121408"/>
            <a:chOff x="4648200" y="2005584"/>
            <a:chExt cx="4419600" cy="4242816"/>
          </a:xfrm>
        </p:grpSpPr>
        <p:pic>
          <p:nvPicPr>
            <p:cNvPr id="13" name="Picture 12" descr="DSM_20120220_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8200" y="2005584"/>
              <a:ext cx="4419600" cy="4242816"/>
            </a:xfrm>
            <a:prstGeom prst="rect">
              <a:avLst/>
            </a:prstGeom>
            <a:ln>
              <a:solidFill>
                <a:srgbClr val="0000FF"/>
              </a:solidFill>
            </a:ln>
          </p:spPr>
        </p:pic>
        <p:grpSp>
          <p:nvGrpSpPr>
            <p:cNvPr id="14" name="Group 13"/>
            <p:cNvGrpSpPr/>
            <p:nvPr/>
          </p:nvGrpSpPr>
          <p:grpSpPr>
            <a:xfrm>
              <a:off x="4724400" y="2090934"/>
              <a:ext cx="1219200" cy="804666"/>
              <a:chOff x="76200" y="1664512"/>
              <a:chExt cx="1219200" cy="804666"/>
            </a:xfrm>
          </p:grpSpPr>
          <p:sp>
            <p:nvSpPr>
              <p:cNvPr id="15" name="Line 15"/>
              <p:cNvSpPr>
                <a:spLocks noChangeShapeType="1"/>
              </p:cNvSpPr>
              <p:nvPr/>
            </p:nvSpPr>
            <p:spPr bwMode="auto">
              <a:xfrm>
                <a:off x="269875" y="1816912"/>
                <a:ext cx="457200" cy="0"/>
              </a:xfrm>
              <a:prstGeom prst="line">
                <a:avLst/>
              </a:prstGeom>
              <a:noFill/>
              <a:ln w="9525">
                <a:solidFill>
                  <a:srgbClr val="FF0000"/>
                </a:solidFill>
                <a:round/>
                <a:headEnd/>
                <a:tailEnd type="triangle" w="sm" len="med"/>
              </a:ln>
              <a:effectLst/>
            </p:spPr>
            <p:txBody>
              <a:bodyPr/>
              <a:lstStyle/>
              <a:p>
                <a:endParaRPr lang="en-US">
                  <a:solidFill>
                    <a:srgbClr val="FF0000"/>
                  </a:solidFill>
                </a:endParaRPr>
              </a:p>
            </p:txBody>
          </p:sp>
          <p:sp>
            <p:nvSpPr>
              <p:cNvPr id="16" name="Line 16"/>
              <p:cNvSpPr>
                <a:spLocks noChangeShapeType="1"/>
              </p:cNvSpPr>
              <p:nvPr/>
            </p:nvSpPr>
            <p:spPr bwMode="auto">
              <a:xfrm>
                <a:off x="269875" y="1816912"/>
                <a:ext cx="0" cy="381000"/>
              </a:xfrm>
              <a:prstGeom prst="line">
                <a:avLst/>
              </a:prstGeom>
              <a:noFill/>
              <a:ln w="9525">
                <a:solidFill>
                  <a:srgbClr val="FF0000"/>
                </a:solidFill>
                <a:round/>
                <a:headEnd/>
                <a:tailEnd type="triangle" w="sm" len="med"/>
              </a:ln>
              <a:effectLst/>
            </p:spPr>
            <p:txBody>
              <a:bodyPr/>
              <a:lstStyle/>
              <a:p>
                <a:endParaRPr lang="en-US">
                  <a:solidFill>
                    <a:srgbClr val="FF0000"/>
                  </a:solidFill>
                </a:endParaRPr>
              </a:p>
            </p:txBody>
          </p:sp>
          <p:sp>
            <p:nvSpPr>
              <p:cNvPr id="17" name="Text Box 17"/>
              <p:cNvSpPr txBox="1">
                <a:spLocks noChangeArrowheads="1"/>
              </p:cNvSpPr>
              <p:nvPr/>
            </p:nvSpPr>
            <p:spPr bwMode="auto">
              <a:xfrm>
                <a:off x="727075" y="1664512"/>
                <a:ext cx="568325" cy="307777"/>
              </a:xfrm>
              <a:prstGeom prst="rect">
                <a:avLst/>
              </a:prstGeom>
              <a:noFill/>
              <a:ln w="9525">
                <a:noFill/>
                <a:miter lim="800000"/>
                <a:headEnd/>
                <a:tailEnd/>
              </a:ln>
              <a:effectLst/>
            </p:spPr>
            <p:txBody>
              <a:bodyPr wrap="square">
                <a:spAutoFit/>
              </a:bodyPr>
              <a:lstStyle/>
              <a:p>
                <a:r>
                  <a:rPr lang="en-US" sz="1400" dirty="0">
                    <a:solidFill>
                      <a:srgbClr val="FF0000"/>
                    </a:solidFill>
                  </a:rPr>
                  <a:t>scan</a:t>
                </a:r>
              </a:p>
            </p:txBody>
          </p:sp>
          <p:sp>
            <p:nvSpPr>
              <p:cNvPr id="18" name="Text Box 18"/>
              <p:cNvSpPr txBox="1">
                <a:spLocks noChangeArrowheads="1"/>
              </p:cNvSpPr>
              <p:nvPr/>
            </p:nvSpPr>
            <p:spPr bwMode="auto">
              <a:xfrm>
                <a:off x="76200" y="2161401"/>
                <a:ext cx="609600" cy="307777"/>
              </a:xfrm>
              <a:prstGeom prst="rect">
                <a:avLst/>
              </a:prstGeom>
              <a:noFill/>
              <a:ln w="9525">
                <a:noFill/>
                <a:miter lim="800000"/>
                <a:headEnd/>
                <a:tailEnd/>
              </a:ln>
              <a:effectLst/>
            </p:spPr>
            <p:txBody>
              <a:bodyPr wrap="square">
                <a:spAutoFit/>
              </a:bodyPr>
              <a:lstStyle/>
              <a:p>
                <a:r>
                  <a:rPr lang="en-US" sz="1400" dirty="0">
                    <a:solidFill>
                      <a:srgbClr val="FF0000"/>
                    </a:solidFill>
                  </a:rPr>
                  <a:t>track</a:t>
                </a:r>
              </a:p>
            </p:txBody>
          </p:sp>
        </p:grpSp>
      </p:grpSp>
      <p:sp>
        <p:nvSpPr>
          <p:cNvPr id="23" name="Text Box 7"/>
          <p:cNvSpPr txBox="1">
            <a:spLocks noChangeArrowheads="1"/>
          </p:cNvSpPr>
          <p:nvPr/>
        </p:nvSpPr>
        <p:spPr bwMode="auto">
          <a:xfrm>
            <a:off x="4390738" y="3505200"/>
            <a:ext cx="2238413" cy="338554"/>
          </a:xfrm>
          <a:prstGeom prst="rect">
            <a:avLst/>
          </a:prstGeom>
          <a:noFill/>
          <a:ln w="9525">
            <a:noFill/>
            <a:miter lim="800000"/>
            <a:headEnd/>
            <a:tailEnd/>
          </a:ln>
          <a:effectLst/>
        </p:spPr>
        <p:txBody>
          <a:bodyPr wrap="none">
            <a:spAutoFit/>
          </a:bodyPr>
          <a:lstStyle/>
          <a:p>
            <a:r>
              <a:rPr lang="en-US" sz="1600" dirty="0" smtClean="0"/>
              <a:t>Pitch started at 18:15:34</a:t>
            </a:r>
            <a:endParaRPr lang="en-US" sz="1600" dirty="0"/>
          </a:p>
        </p:txBody>
      </p:sp>
      <p:sp>
        <p:nvSpPr>
          <p:cNvPr id="24" name="Text Box 7"/>
          <p:cNvSpPr txBox="1">
            <a:spLocks noChangeArrowheads="1"/>
          </p:cNvSpPr>
          <p:nvPr/>
        </p:nvSpPr>
        <p:spPr bwMode="auto">
          <a:xfrm>
            <a:off x="6901278" y="3505200"/>
            <a:ext cx="2168583" cy="338554"/>
          </a:xfrm>
          <a:prstGeom prst="rect">
            <a:avLst/>
          </a:prstGeom>
          <a:noFill/>
          <a:ln w="9525">
            <a:noFill/>
            <a:miter lim="800000"/>
            <a:headEnd/>
            <a:tailEnd/>
          </a:ln>
          <a:effectLst/>
        </p:spPr>
        <p:txBody>
          <a:bodyPr wrap="none">
            <a:spAutoFit/>
          </a:bodyPr>
          <a:lstStyle/>
          <a:p>
            <a:r>
              <a:rPr lang="en-US" sz="1600" dirty="0" smtClean="0"/>
              <a:t>Pitch ended at 18:59:19</a:t>
            </a:r>
            <a:endParaRPr lang="en-US" sz="1600" dirty="0"/>
          </a:p>
        </p:txBody>
      </p:sp>
      <p:sp>
        <p:nvSpPr>
          <p:cNvPr id="25" name="TextBox 24"/>
          <p:cNvSpPr txBox="1"/>
          <p:nvPr/>
        </p:nvSpPr>
        <p:spPr>
          <a:xfrm>
            <a:off x="4267200" y="1066800"/>
            <a:ext cx="4951355" cy="369332"/>
          </a:xfrm>
          <a:prstGeom prst="rect">
            <a:avLst/>
          </a:prstGeom>
          <a:noFill/>
        </p:spPr>
        <p:txBody>
          <a:bodyPr wrap="none" rtlCol="0">
            <a:spAutoFit/>
          </a:bodyPr>
          <a:lstStyle/>
          <a:p>
            <a:r>
              <a:rPr lang="en-US" b="1" dirty="0" smtClean="0">
                <a:solidFill>
                  <a:srgbClr val="000000"/>
                </a:solidFill>
                <a:latin typeface="Times New Roman" pitchFamily="18" charset="0"/>
                <a:cs typeface="Times New Roman" pitchFamily="18" charset="0"/>
              </a:rPr>
              <a:t>Images of Band I5 SDR Brightness Temperature</a:t>
            </a:r>
            <a:endParaRPr lang="en-US" b="1" dirty="0">
              <a:solidFill>
                <a:srgbClr val="000000"/>
              </a:solidFill>
              <a:latin typeface="Times New Roman" pitchFamily="18" charset="0"/>
              <a:cs typeface="Times New Roman" pitchFamily="18" charset="0"/>
            </a:endParaRPr>
          </a:p>
        </p:txBody>
      </p:sp>
      <p:grpSp>
        <p:nvGrpSpPr>
          <p:cNvPr id="29" name="Group 28"/>
          <p:cNvGrpSpPr/>
          <p:nvPr/>
        </p:nvGrpSpPr>
        <p:grpSpPr>
          <a:xfrm>
            <a:off x="152400" y="4038600"/>
            <a:ext cx="4639250" cy="2170331"/>
            <a:chOff x="4267200" y="4419600"/>
            <a:chExt cx="4639250" cy="2170331"/>
          </a:xfrm>
        </p:grpSpPr>
        <p:pic>
          <p:nvPicPr>
            <p:cNvPr id="21" name="Picture 2"/>
            <p:cNvPicPr>
              <a:picLocks noChangeAspect="1" noChangeArrowheads="1"/>
            </p:cNvPicPr>
            <p:nvPr/>
          </p:nvPicPr>
          <p:blipFill>
            <a:blip r:embed="rId5" cstate="print"/>
            <a:srcRect/>
            <a:stretch>
              <a:fillRect/>
            </a:stretch>
          </p:blipFill>
          <p:spPr bwMode="auto">
            <a:xfrm rot="16200000">
              <a:off x="6219723" y="2924276"/>
              <a:ext cx="733629" cy="4638675"/>
            </a:xfrm>
            <a:prstGeom prst="rect">
              <a:avLst/>
            </a:prstGeom>
            <a:noFill/>
            <a:ln w="9525">
              <a:noFill/>
              <a:miter lim="800000"/>
              <a:headEnd/>
              <a:tailEnd/>
            </a:ln>
          </p:spPr>
        </p:pic>
        <p:sp>
          <p:nvSpPr>
            <p:cNvPr id="22" name="TextBox 21"/>
            <p:cNvSpPr txBox="1"/>
            <p:nvPr/>
          </p:nvSpPr>
          <p:spPr>
            <a:xfrm>
              <a:off x="5257800" y="4419600"/>
              <a:ext cx="2438400" cy="369332"/>
            </a:xfrm>
            <a:prstGeom prst="rect">
              <a:avLst/>
            </a:prstGeom>
            <a:noFill/>
          </p:spPr>
          <p:txBody>
            <a:bodyPr wrap="square" rtlCol="0">
              <a:spAutoFit/>
            </a:bodyPr>
            <a:lstStyle/>
            <a:p>
              <a:r>
                <a:rPr lang="en-US" dirty="0">
                  <a:latin typeface="Times New Roman" pitchFamily="18" charset="0"/>
                  <a:cs typeface="Times New Roman" pitchFamily="18" charset="0"/>
                </a:rPr>
                <a:t>L</a:t>
              </a:r>
              <a:r>
                <a:rPr lang="en-US" dirty="0" smtClean="0">
                  <a:latin typeface="Times New Roman" pitchFamily="18" charset="0"/>
                  <a:cs typeface="Times New Roman" pitchFamily="18" charset="0"/>
                </a:rPr>
                <a:t>unar Roll Maneuver</a:t>
              </a:r>
              <a:endParaRPr lang="en-US" dirty="0">
                <a:latin typeface="Times New Roman" pitchFamily="18" charset="0"/>
                <a:cs typeface="Times New Roman" pitchFamily="18" charset="0"/>
              </a:endParaRPr>
            </a:p>
          </p:txBody>
        </p:sp>
        <p:sp>
          <p:nvSpPr>
            <p:cNvPr id="28" name="TextBox 27"/>
            <p:cNvSpPr txBox="1"/>
            <p:nvPr/>
          </p:nvSpPr>
          <p:spPr>
            <a:xfrm>
              <a:off x="4419600" y="5943600"/>
              <a:ext cx="4486850" cy="646331"/>
            </a:xfrm>
            <a:prstGeom prst="rect">
              <a:avLst/>
            </a:prstGeom>
            <a:noFill/>
          </p:spPr>
          <p:txBody>
            <a:bodyPr wrap="none" rtlCol="0">
              <a:spAutoFit/>
            </a:bodyPr>
            <a:lstStyle/>
            <a:p>
              <a:r>
                <a:rPr lang="en-US" dirty="0" smtClean="0"/>
                <a:t>VIIRS Readout Timing modified for Lunar Rolls</a:t>
              </a:r>
            </a:p>
            <a:p>
              <a:r>
                <a:rPr lang="en-US" dirty="0" smtClean="0"/>
                <a:t>Sector Rotation tested Feb 22, 2012</a:t>
              </a:r>
              <a:endParaRPr lang="en-US" dirty="0"/>
            </a:p>
          </p:txBody>
        </p:sp>
      </p:grpSp>
      <p:sp>
        <p:nvSpPr>
          <p:cNvPr id="26" name="TextBox 25"/>
          <p:cNvSpPr txBox="1"/>
          <p:nvPr/>
        </p:nvSpPr>
        <p:spPr>
          <a:xfrm>
            <a:off x="5774338" y="3962400"/>
            <a:ext cx="2531462" cy="369332"/>
          </a:xfrm>
          <a:prstGeom prst="rect">
            <a:avLst/>
          </a:prstGeom>
          <a:noFill/>
        </p:spPr>
        <p:txBody>
          <a:bodyPr wrap="none" rtlCol="0">
            <a:spAutoFit/>
          </a:bodyPr>
          <a:lstStyle/>
          <a:p>
            <a:r>
              <a:rPr lang="en-US" b="1" dirty="0" smtClean="0">
                <a:solidFill>
                  <a:srgbClr val="000000"/>
                </a:solidFill>
                <a:latin typeface="Times New Roman" pitchFamily="18" charset="0"/>
                <a:cs typeface="Times New Roman" pitchFamily="18" charset="0"/>
              </a:rPr>
              <a:t>Response </a:t>
            </a:r>
            <a:r>
              <a:rPr lang="en-US" b="1" dirty="0" err="1" smtClean="0">
                <a:solidFill>
                  <a:srgbClr val="000000"/>
                </a:solidFill>
                <a:latin typeface="Times New Roman" pitchFamily="18" charset="0"/>
                <a:cs typeface="Times New Roman" pitchFamily="18" charset="0"/>
              </a:rPr>
              <a:t>vs</a:t>
            </a:r>
            <a:r>
              <a:rPr lang="en-US" b="1" dirty="0" smtClean="0">
                <a:solidFill>
                  <a:srgbClr val="000000"/>
                </a:solidFill>
                <a:latin typeface="Times New Roman" pitchFamily="18" charset="0"/>
                <a:cs typeface="Times New Roman" pitchFamily="18" charset="0"/>
              </a:rPr>
              <a:t> Scan Angle</a:t>
            </a:r>
            <a:endParaRPr lang="en-US" b="1" dirty="0">
              <a:solidFill>
                <a:srgbClr val="000000"/>
              </a:solidFill>
              <a:latin typeface="Times New Roman" pitchFamily="18" charset="0"/>
              <a:cs typeface="Times New Roman" pitchFamily="18" charset="0"/>
            </a:endParaRPr>
          </a:p>
        </p:txBody>
      </p:sp>
      <p:sp>
        <p:nvSpPr>
          <p:cNvPr id="31" name="TextBox 30"/>
          <p:cNvSpPr txBox="1"/>
          <p:nvPr/>
        </p:nvSpPr>
        <p:spPr>
          <a:xfrm>
            <a:off x="5325632" y="4572000"/>
            <a:ext cx="1379968" cy="307777"/>
          </a:xfrm>
          <a:prstGeom prst="rect">
            <a:avLst/>
          </a:prstGeom>
          <a:noFill/>
        </p:spPr>
        <p:txBody>
          <a:bodyPr wrap="none" rtlCol="0">
            <a:spAutoFit/>
          </a:bodyPr>
          <a:lstStyle/>
          <a:p>
            <a:r>
              <a:rPr lang="en-US" sz="1400" dirty="0" smtClean="0"/>
              <a:t>M15 </a:t>
            </a:r>
            <a:r>
              <a:rPr lang="en-US" sz="1400" dirty="0"/>
              <a:t> </a:t>
            </a:r>
            <a:r>
              <a:rPr lang="en-US" sz="1400" dirty="0" smtClean="0"/>
              <a:t>10.763 um</a:t>
            </a:r>
            <a:endParaRPr lang="en-US" sz="1400" dirty="0"/>
          </a:p>
        </p:txBody>
      </p:sp>
      <p:sp>
        <p:nvSpPr>
          <p:cNvPr id="32" name="TextBox 31"/>
          <p:cNvSpPr txBox="1"/>
          <p:nvPr/>
        </p:nvSpPr>
        <p:spPr>
          <a:xfrm>
            <a:off x="7467600" y="4572000"/>
            <a:ext cx="1379968" cy="307777"/>
          </a:xfrm>
          <a:prstGeom prst="rect">
            <a:avLst/>
          </a:prstGeom>
          <a:noFill/>
        </p:spPr>
        <p:txBody>
          <a:bodyPr wrap="none" rtlCol="0">
            <a:spAutoFit/>
          </a:bodyPr>
          <a:lstStyle/>
          <a:p>
            <a:r>
              <a:rPr lang="en-US" sz="1400" dirty="0" smtClean="0"/>
              <a:t>M16 </a:t>
            </a:r>
            <a:r>
              <a:rPr lang="en-US" sz="1400" dirty="0"/>
              <a:t> </a:t>
            </a:r>
            <a:r>
              <a:rPr lang="en-US" sz="1400" dirty="0" smtClean="0"/>
              <a:t>12.013 um</a:t>
            </a:r>
            <a:endParaRPr lang="en-US" sz="1400" dirty="0"/>
          </a:p>
        </p:txBody>
      </p:sp>
      <p:sp>
        <p:nvSpPr>
          <p:cNvPr id="4" name="TextBox 3"/>
          <p:cNvSpPr txBox="1"/>
          <p:nvPr/>
        </p:nvSpPr>
        <p:spPr>
          <a:xfrm>
            <a:off x="6812027" y="5090802"/>
            <a:ext cx="603250" cy="338554"/>
          </a:xfrm>
          <a:prstGeom prst="rect">
            <a:avLst/>
          </a:prstGeom>
          <a:solidFill>
            <a:schemeClr val="bg1"/>
          </a:solidFill>
        </p:spPr>
        <p:txBody>
          <a:bodyPr wrap="none" rtlCol="0">
            <a:spAutoFit/>
          </a:bodyPr>
          <a:lstStyle/>
          <a:p>
            <a:r>
              <a:rPr lang="en-US" sz="1600" dirty="0" smtClean="0"/>
              <a:t>300K</a:t>
            </a:r>
            <a:endParaRPr lang="en-US" sz="1600" dirty="0"/>
          </a:p>
        </p:txBody>
      </p:sp>
      <p:sp>
        <p:nvSpPr>
          <p:cNvPr id="36" name="TextBox 35"/>
          <p:cNvSpPr txBox="1"/>
          <p:nvPr/>
        </p:nvSpPr>
        <p:spPr>
          <a:xfrm>
            <a:off x="6812027" y="4684695"/>
            <a:ext cx="603250" cy="338554"/>
          </a:xfrm>
          <a:prstGeom prst="rect">
            <a:avLst/>
          </a:prstGeom>
          <a:solidFill>
            <a:schemeClr val="bg1"/>
          </a:solidFill>
        </p:spPr>
        <p:txBody>
          <a:bodyPr wrap="none" rtlCol="0">
            <a:spAutoFit/>
          </a:bodyPr>
          <a:lstStyle/>
          <a:p>
            <a:r>
              <a:rPr lang="en-US" sz="1600" dirty="0" smtClean="0"/>
              <a:t>302K</a:t>
            </a:r>
            <a:endParaRPr lang="en-US" sz="1600" dirty="0"/>
          </a:p>
        </p:txBody>
      </p:sp>
    </p:spTree>
    <p:extLst>
      <p:ext uri="{BB962C8B-B14F-4D97-AF65-F5344CB8AC3E}">
        <p14:creationId xmlns:p14="http://schemas.microsoft.com/office/powerpoint/2010/main" val="40437441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p:nvPr>
        </p:nvSpPr>
        <p:spPr bwMode="auto">
          <a:xfrm>
            <a:off x="928914" y="-1"/>
            <a:ext cx="7373257" cy="885371"/>
          </a:xfrm>
          <a:noFill/>
          <a:ln>
            <a:miter lim="800000"/>
            <a:headEnd/>
            <a:tailEnd/>
          </a:ln>
        </p:spPr>
        <p:txBody>
          <a:bodyPr vert="horz" wrap="square" lIns="91440" tIns="45720" rIns="91440" bIns="45720" numCol="1" anchor="t" anchorCtr="0" compatLnSpc="1">
            <a:prstTxWarp prst="textNoShape">
              <a:avLst/>
            </a:prstTxWarp>
          </a:bodyPr>
          <a:lstStyle/>
          <a:p>
            <a:r>
              <a:rPr lang="en-US" sz="2400" dirty="0" smtClean="0">
                <a:solidFill>
                  <a:schemeClr val="tx1"/>
                </a:solidFill>
              </a:rPr>
              <a:t>VIIRS</a:t>
            </a:r>
            <a:r>
              <a:rPr lang="en-US" sz="2400" dirty="0" smtClean="0"/>
              <a:t> M07 (0.865 microns) grey scaled</a:t>
            </a:r>
            <a:r>
              <a:rPr lang="en-US" sz="2400" dirty="0" smtClean="0">
                <a:solidFill>
                  <a:schemeClr val="tx1"/>
                </a:solidFill>
              </a:rPr>
              <a:t/>
            </a:r>
            <a:br>
              <a:rPr lang="en-US" sz="2400" dirty="0" smtClean="0">
                <a:solidFill>
                  <a:schemeClr val="tx1"/>
                </a:solidFill>
              </a:rPr>
            </a:br>
            <a:r>
              <a:rPr lang="en-US" sz="2400" dirty="0" smtClean="0"/>
              <a:t>19 January 2012</a:t>
            </a:r>
            <a:endParaRPr lang="en-US" sz="2400" dirty="0">
              <a:solidFill>
                <a:schemeClr val="tx1"/>
              </a:solidFill>
            </a:endParaRPr>
          </a:p>
        </p:txBody>
      </p:sp>
      <p:sp>
        <p:nvSpPr>
          <p:cNvPr id="10" name="TextBox 9"/>
          <p:cNvSpPr txBox="1"/>
          <p:nvPr/>
        </p:nvSpPr>
        <p:spPr>
          <a:xfrm>
            <a:off x="4800600" y="1030575"/>
            <a:ext cx="4343400" cy="5355312"/>
          </a:xfrm>
          <a:prstGeom prst="rect">
            <a:avLst/>
          </a:prstGeom>
          <a:noFill/>
        </p:spPr>
        <p:txBody>
          <a:bodyPr wrap="square" rtlCol="0">
            <a:spAutoFit/>
          </a:bodyPr>
          <a:lstStyle/>
          <a:p>
            <a:pPr>
              <a:buFont typeface="Arial" pitchFamily="34" charset="0"/>
              <a:buChar char="•"/>
            </a:pPr>
            <a:r>
              <a:rPr lang="en-US" sz="1800" b="1" dirty="0" smtClean="0"/>
              <a:t>VIIRS Data Anomaly</a:t>
            </a:r>
          </a:p>
          <a:p>
            <a:pPr>
              <a:buFont typeface="Arial" pitchFamily="34" charset="0"/>
              <a:buChar char="•"/>
            </a:pPr>
            <a:endParaRPr lang="en-US" sz="1800" b="1" dirty="0" smtClean="0"/>
          </a:p>
          <a:p>
            <a:pPr>
              <a:buFont typeface="Arial" pitchFamily="34" charset="0"/>
              <a:buChar char="•"/>
            </a:pPr>
            <a:r>
              <a:rPr lang="en-US" sz="1800" b="1" dirty="0" smtClean="0"/>
              <a:t>Degradation in M7/I2 observed after launch.</a:t>
            </a:r>
            <a:endParaRPr lang="en-US" sz="1800" b="1" dirty="0"/>
          </a:p>
          <a:p>
            <a:pPr>
              <a:buFont typeface="Arial" pitchFamily="34" charset="0"/>
              <a:buChar char="•"/>
            </a:pPr>
            <a:r>
              <a:rPr lang="en-US" sz="1800" b="1" dirty="0" smtClean="0"/>
              <a:t>Smaller effect in M6 &amp; M5.</a:t>
            </a:r>
            <a:endParaRPr lang="en-US" sz="1800" b="1" dirty="0"/>
          </a:p>
          <a:p>
            <a:pPr>
              <a:buFont typeface="Arial" pitchFamily="34" charset="0"/>
              <a:buChar char="•"/>
            </a:pPr>
            <a:r>
              <a:rPr lang="en-US" sz="1800" b="1" dirty="0" smtClean="0"/>
              <a:t>Commissioning paused while anomaly was studied.</a:t>
            </a:r>
          </a:p>
          <a:p>
            <a:pPr>
              <a:buFont typeface="Arial" pitchFamily="34" charset="0"/>
              <a:buChar char="•"/>
            </a:pPr>
            <a:endParaRPr lang="en-US" sz="1800" b="1" dirty="0"/>
          </a:p>
          <a:p>
            <a:pPr>
              <a:buFont typeface="Arial" pitchFamily="34" charset="0"/>
              <a:buChar char="•"/>
            </a:pPr>
            <a:r>
              <a:rPr lang="en-US" sz="1800" b="1" dirty="0" smtClean="0"/>
              <a:t>Degradation believed to be caused by an error in mirror coating process.  An inadvertent layer of tungsten film was put on telescope mirrors. </a:t>
            </a:r>
            <a:endParaRPr lang="en-US" sz="1800" b="1" dirty="0"/>
          </a:p>
          <a:p>
            <a:pPr>
              <a:buFont typeface="Arial" pitchFamily="34" charset="0"/>
              <a:buChar char="•"/>
            </a:pPr>
            <a:r>
              <a:rPr lang="en-US" sz="1800" b="1" dirty="0" smtClean="0"/>
              <a:t>Commissioning resumed Jan 18</a:t>
            </a:r>
          </a:p>
          <a:p>
            <a:pPr>
              <a:buFont typeface="Arial" pitchFamily="34" charset="0"/>
              <a:buChar char="•"/>
            </a:pPr>
            <a:endParaRPr lang="en-US" sz="1800" b="1" dirty="0"/>
          </a:p>
          <a:p>
            <a:pPr>
              <a:buFont typeface="Arial" pitchFamily="34" charset="0"/>
              <a:buChar char="•"/>
            </a:pPr>
            <a:r>
              <a:rPr lang="en-US" sz="1800" b="1" dirty="0" smtClean="0"/>
              <a:t>Degradation is slowing, should level off.</a:t>
            </a:r>
          </a:p>
          <a:p>
            <a:pPr>
              <a:buFont typeface="Arial" pitchFamily="34" charset="0"/>
              <a:buChar char="•"/>
            </a:pPr>
            <a:endParaRPr lang="en-US" sz="1800" b="1" dirty="0"/>
          </a:p>
          <a:p>
            <a:pPr>
              <a:buFont typeface="Arial" pitchFamily="34" charset="0"/>
              <a:buChar char="•"/>
            </a:pPr>
            <a:r>
              <a:rPr lang="en-US" sz="1800" b="1" dirty="0" smtClean="0"/>
              <a:t>No effect on VIIRS data products;</a:t>
            </a:r>
          </a:p>
          <a:p>
            <a:r>
              <a:rPr lang="en-US" sz="1800" b="1" dirty="0" smtClean="0"/>
              <a:t>VIIRS SNR in M7 expected to be above spec.  </a:t>
            </a:r>
            <a:endParaRPr lang="en-US" sz="1800" b="1" dirty="0"/>
          </a:p>
        </p:txBody>
      </p:sp>
      <p:pic>
        <p:nvPicPr>
          <p:cNvPr id="3074" name="Picture 2" descr="C:\Documents and Settings\jfgleaso\Desktop\New_orleans_desk\viirs_vis_20120119.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914400"/>
            <a:ext cx="4488561" cy="5762911"/>
          </a:xfrm>
          <a:prstGeom prst="rect">
            <a:avLst/>
          </a:prstGeom>
          <a:noFill/>
        </p:spPr>
      </p:pic>
    </p:spTree>
    <p:extLst>
      <p:ext uri="{BB962C8B-B14F-4D97-AF65-F5344CB8AC3E}">
        <p14:creationId xmlns:p14="http://schemas.microsoft.com/office/powerpoint/2010/main" val="2736906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screen"/>
          <a:srcRect/>
          <a:stretch>
            <a:fillRect/>
          </a:stretch>
        </p:blipFill>
        <p:spPr bwMode="auto">
          <a:xfrm>
            <a:off x="154379" y="558140"/>
            <a:ext cx="8989621" cy="4975761"/>
          </a:xfrm>
          <a:prstGeom prst="rect">
            <a:avLst/>
          </a:prstGeom>
          <a:noFill/>
          <a:ln w="9525">
            <a:noFill/>
            <a:miter lim="800000"/>
            <a:headEnd/>
            <a:tailEnd/>
          </a:ln>
        </p:spPr>
      </p:pic>
      <p:sp>
        <p:nvSpPr>
          <p:cNvPr id="6" name="TextBox 5"/>
          <p:cNvSpPr txBox="1"/>
          <p:nvPr/>
        </p:nvSpPr>
        <p:spPr>
          <a:xfrm rot="19137416">
            <a:off x="3409311" y="1540365"/>
            <a:ext cx="167551" cy="212584"/>
          </a:xfrm>
          <a:prstGeom prst="rect">
            <a:avLst/>
          </a:prstGeom>
          <a:noFill/>
        </p:spPr>
        <p:txBody>
          <a:bodyPr wrap="none" rtlCol="0">
            <a:spAutoFit/>
          </a:bodyPr>
          <a:lstStyle/>
          <a:p>
            <a:endParaRPr lang="en-US" sz="1050" b="1" dirty="0">
              <a:solidFill>
                <a:schemeClr val="bg1"/>
              </a:solidFill>
            </a:endParaRPr>
          </a:p>
        </p:txBody>
      </p:sp>
      <p:sp>
        <p:nvSpPr>
          <p:cNvPr id="7" name="TextBox 6"/>
          <p:cNvSpPr txBox="1"/>
          <p:nvPr/>
        </p:nvSpPr>
        <p:spPr>
          <a:xfrm>
            <a:off x="267119" y="5533901"/>
            <a:ext cx="8815555" cy="1200329"/>
          </a:xfrm>
          <a:prstGeom prst="rect">
            <a:avLst/>
          </a:prstGeom>
          <a:noFill/>
        </p:spPr>
        <p:txBody>
          <a:bodyPr wrap="none" rtlCol="0">
            <a:spAutoFit/>
          </a:bodyPr>
          <a:lstStyle/>
          <a:p>
            <a:r>
              <a:rPr lang="en-US" b="1" dirty="0" smtClean="0"/>
              <a:t>F is conversion factor that compares the measured VIIRS solar data to the predicted value. </a:t>
            </a:r>
          </a:p>
          <a:p>
            <a:r>
              <a:rPr lang="en-US" b="1" dirty="0" smtClean="0"/>
              <a:t>Data shows 1/F-factor.  Should be 1 for new instrument.</a:t>
            </a:r>
          </a:p>
          <a:p>
            <a:r>
              <a:rPr lang="en-US" b="1" dirty="0" smtClean="0"/>
              <a:t>Test periods used to diagnose VIIRS anomaly.  </a:t>
            </a:r>
          </a:p>
          <a:p>
            <a:r>
              <a:rPr lang="en-US" b="1" dirty="0" smtClean="0"/>
              <a:t>Data show anomaly depends on solar exposure; increases with light; stops in dark.</a:t>
            </a:r>
            <a:endParaRPr lang="en-US" b="1" dirty="0"/>
          </a:p>
        </p:txBody>
      </p:sp>
      <p:grpSp>
        <p:nvGrpSpPr>
          <p:cNvPr id="3" name="Group 8"/>
          <p:cNvGrpSpPr/>
          <p:nvPr/>
        </p:nvGrpSpPr>
        <p:grpSpPr>
          <a:xfrm>
            <a:off x="1460488" y="2742225"/>
            <a:ext cx="1661737" cy="615136"/>
            <a:chOff x="1749809" y="4028940"/>
            <a:chExt cx="1661737" cy="615136"/>
          </a:xfrm>
        </p:grpSpPr>
        <p:cxnSp>
          <p:nvCxnSpPr>
            <p:cNvPr id="9" name="Straight Arrow Connector 8"/>
            <p:cNvCxnSpPr/>
            <p:nvPr/>
          </p:nvCxnSpPr>
          <p:spPr>
            <a:xfrm flipV="1">
              <a:off x="3154751" y="4028940"/>
              <a:ext cx="0" cy="37984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749809" y="4382466"/>
              <a:ext cx="1661737" cy="261610"/>
            </a:xfrm>
            <a:prstGeom prst="rect">
              <a:avLst/>
            </a:prstGeom>
            <a:noFill/>
          </p:spPr>
          <p:txBody>
            <a:bodyPr wrap="square" rtlCol="0">
              <a:spAutoFit/>
            </a:bodyPr>
            <a:lstStyle/>
            <a:p>
              <a:pPr algn="ctr"/>
              <a:r>
                <a:rPr lang="en-US" sz="1100" b="1" dirty="0" smtClean="0">
                  <a:solidFill>
                    <a:srgbClr val="000000"/>
                  </a:solidFill>
                </a:rPr>
                <a:t>VIIRS 1394Anomaly</a:t>
              </a:r>
              <a:r>
                <a:rPr lang="en-US" sz="1000" b="1" dirty="0" smtClean="0">
                  <a:solidFill>
                    <a:srgbClr val="000000"/>
                  </a:solidFill>
                </a:rPr>
                <a:t> </a:t>
              </a:r>
              <a:endParaRPr lang="en-US" sz="1000" b="1" dirty="0">
                <a:solidFill>
                  <a:srgbClr val="000000"/>
                </a:solidFill>
              </a:endParaRPr>
            </a:p>
          </p:txBody>
        </p:sp>
      </p:grpSp>
      <p:grpSp>
        <p:nvGrpSpPr>
          <p:cNvPr id="4" name="Group 11"/>
          <p:cNvGrpSpPr/>
          <p:nvPr/>
        </p:nvGrpSpPr>
        <p:grpSpPr>
          <a:xfrm>
            <a:off x="1427025" y="3356775"/>
            <a:ext cx="1851649" cy="1544849"/>
            <a:chOff x="2145035" y="4297004"/>
            <a:chExt cx="1851649" cy="1544849"/>
          </a:xfrm>
        </p:grpSpPr>
        <p:cxnSp>
          <p:nvCxnSpPr>
            <p:cNvPr id="12" name="Straight Arrow Connector 11"/>
            <p:cNvCxnSpPr/>
            <p:nvPr/>
          </p:nvCxnSpPr>
          <p:spPr>
            <a:xfrm flipV="1">
              <a:off x="3822127" y="4297004"/>
              <a:ext cx="0" cy="37984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145035" y="4672302"/>
              <a:ext cx="1851649" cy="1169551"/>
            </a:xfrm>
            <a:prstGeom prst="rect">
              <a:avLst/>
            </a:prstGeom>
            <a:noFill/>
          </p:spPr>
          <p:txBody>
            <a:bodyPr wrap="square" rtlCol="0">
              <a:spAutoFit/>
            </a:bodyPr>
            <a:lstStyle/>
            <a:p>
              <a:pPr algn="ctr"/>
              <a:r>
                <a:rPr lang="en-US" sz="1400" b="1" dirty="0" smtClean="0">
                  <a:solidFill>
                    <a:srgbClr val="000000"/>
                  </a:solidFill>
                </a:rPr>
                <a:t>4 day Svalbard Line Outage – </a:t>
              </a:r>
            </a:p>
            <a:p>
              <a:pPr algn="ctr"/>
              <a:r>
                <a:rPr lang="en-US" sz="1400" b="1" dirty="0" smtClean="0">
                  <a:solidFill>
                    <a:srgbClr val="000000"/>
                  </a:solidFill>
                </a:rPr>
                <a:t>Telescope rotating – slope looks unchanged</a:t>
              </a:r>
              <a:endParaRPr lang="en-US" sz="1400" b="1" dirty="0">
                <a:solidFill>
                  <a:srgbClr val="000000"/>
                </a:solidFill>
              </a:endParaRPr>
            </a:p>
          </p:txBody>
        </p:sp>
      </p:grpSp>
      <p:grpSp>
        <p:nvGrpSpPr>
          <p:cNvPr id="5" name="Group 13"/>
          <p:cNvGrpSpPr/>
          <p:nvPr/>
        </p:nvGrpSpPr>
        <p:grpSpPr>
          <a:xfrm>
            <a:off x="2074225" y="1934700"/>
            <a:ext cx="794657" cy="1099441"/>
            <a:chOff x="2819400" y="2362200"/>
            <a:chExt cx="794657" cy="1099441"/>
          </a:xfrm>
        </p:grpSpPr>
        <p:sp>
          <p:nvSpPr>
            <p:cNvPr id="15" name="Rectangle 3"/>
            <p:cNvSpPr txBox="1">
              <a:spLocks noChangeArrowheads="1"/>
            </p:cNvSpPr>
            <p:nvPr/>
          </p:nvSpPr>
          <p:spPr bwMode="auto">
            <a:xfrm>
              <a:off x="2819400" y="2837750"/>
              <a:ext cx="794657" cy="623891"/>
            </a:xfrm>
            <a:prstGeom prst="rect">
              <a:avLst/>
            </a:prstGeom>
            <a:noFill/>
            <a:ln w="9525">
              <a:noFill/>
              <a:miter lim="800000"/>
              <a:headEnd/>
              <a:tailEnd/>
            </a:ln>
            <a:effectLst/>
          </p:spPr>
          <p:txBody>
            <a:bodyPr lIns="0" tIns="52528" rIns="0" bIns="52528"/>
            <a:lstStyle/>
            <a:p>
              <a:pPr algn="ctr" defTabSz="1019175">
                <a:spcAft>
                  <a:spcPts val="0"/>
                </a:spcAft>
                <a:defRPr/>
              </a:pPr>
              <a:r>
                <a:rPr lang="en-US" sz="1200" b="1" kern="0" dirty="0" smtClean="0">
                  <a:solidFill>
                    <a:srgbClr val="0000FF"/>
                  </a:solidFill>
                </a:rPr>
                <a:t>Door</a:t>
              </a:r>
            </a:p>
            <a:p>
              <a:pPr algn="ctr" defTabSz="1019175">
                <a:spcAft>
                  <a:spcPts val="0"/>
                </a:spcAft>
                <a:defRPr/>
              </a:pPr>
              <a:r>
                <a:rPr lang="en-US" sz="1200" b="1" kern="0" dirty="0" smtClean="0">
                  <a:solidFill>
                    <a:srgbClr val="0000FF"/>
                  </a:solidFill>
                </a:rPr>
                <a:t>Opened, Nov21</a:t>
              </a:r>
              <a:endParaRPr lang="en-US" sz="1200" b="1" kern="0" dirty="0">
                <a:solidFill>
                  <a:srgbClr val="0000FF"/>
                </a:solidFill>
              </a:endParaRPr>
            </a:p>
            <a:p>
              <a:pPr marL="687388" lvl="1" indent="-230188" algn="ctr" defTabSz="1019175">
                <a:buClr>
                  <a:srgbClr val="015385"/>
                </a:buClr>
                <a:defRPr/>
              </a:pPr>
              <a:r>
                <a:rPr lang="en-US" sz="1200" b="1" kern="0" dirty="0">
                  <a:solidFill>
                    <a:srgbClr val="0000FF"/>
                  </a:solidFill>
                </a:rPr>
                <a:t> </a:t>
              </a:r>
            </a:p>
            <a:p>
              <a:pPr marL="230188" indent="-230188" algn="ctr" defTabSz="1019175">
                <a:buClr>
                  <a:srgbClr val="015385"/>
                </a:buClr>
                <a:defRPr/>
              </a:pPr>
              <a:endParaRPr lang="en-US" sz="1200" b="1" kern="0" dirty="0">
                <a:solidFill>
                  <a:srgbClr val="0000FF"/>
                </a:solidFill>
                <a:latin typeface="Arial"/>
              </a:endParaRPr>
            </a:p>
            <a:p>
              <a:pPr marL="230188" indent="-230188" algn="ctr" defTabSz="1019175">
                <a:buClr>
                  <a:srgbClr val="015385"/>
                </a:buClr>
                <a:defRPr/>
              </a:pPr>
              <a:r>
                <a:rPr lang="en-US" sz="1200" b="1" kern="0" dirty="0">
                  <a:solidFill>
                    <a:srgbClr val="0000FF"/>
                  </a:solidFill>
                  <a:latin typeface="Arial"/>
                </a:rPr>
                <a:t> </a:t>
              </a:r>
            </a:p>
          </p:txBody>
        </p:sp>
        <p:cxnSp>
          <p:nvCxnSpPr>
            <p:cNvPr id="16" name="Straight Arrow Connector 15"/>
            <p:cNvCxnSpPr/>
            <p:nvPr/>
          </p:nvCxnSpPr>
          <p:spPr bwMode="auto">
            <a:xfrm flipV="1">
              <a:off x="3298388" y="2362200"/>
              <a:ext cx="0" cy="544286"/>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grpSp>
        <p:nvGrpSpPr>
          <p:cNvPr id="8" name="Group 17"/>
          <p:cNvGrpSpPr/>
          <p:nvPr/>
        </p:nvGrpSpPr>
        <p:grpSpPr>
          <a:xfrm>
            <a:off x="2667025" y="884003"/>
            <a:ext cx="1852823" cy="1012097"/>
            <a:chOff x="3596250" y="1121503"/>
            <a:chExt cx="1852823" cy="1012097"/>
          </a:xfrm>
        </p:grpSpPr>
        <p:sp>
          <p:nvSpPr>
            <p:cNvPr id="19" name="TextBox 18"/>
            <p:cNvSpPr txBox="1"/>
            <p:nvPr/>
          </p:nvSpPr>
          <p:spPr>
            <a:xfrm>
              <a:off x="3596250" y="1121503"/>
              <a:ext cx="1852823" cy="830997"/>
            </a:xfrm>
            <a:prstGeom prst="rect">
              <a:avLst/>
            </a:prstGeom>
            <a:noFill/>
          </p:spPr>
          <p:txBody>
            <a:bodyPr wrap="square" rtlCol="0">
              <a:spAutoFit/>
            </a:bodyPr>
            <a:lstStyle/>
            <a:p>
              <a:pPr algn="ctr"/>
              <a:r>
                <a:rPr lang="en-US" sz="1600" b="1" dirty="0" smtClean="0">
                  <a:solidFill>
                    <a:srgbClr val="000000"/>
                  </a:solidFill>
                </a:rPr>
                <a:t>12/9  Test #1</a:t>
              </a:r>
            </a:p>
            <a:p>
              <a:pPr algn="ctr"/>
              <a:r>
                <a:rPr lang="en-US" sz="1600" b="1" dirty="0" smtClean="0">
                  <a:solidFill>
                    <a:srgbClr val="000000"/>
                  </a:solidFill>
                </a:rPr>
                <a:t>Telescope stowed for 3 days</a:t>
              </a:r>
              <a:endParaRPr lang="en-US" sz="1600" b="1" dirty="0">
                <a:solidFill>
                  <a:srgbClr val="000000"/>
                </a:solidFill>
              </a:endParaRPr>
            </a:p>
          </p:txBody>
        </p:sp>
        <p:cxnSp>
          <p:nvCxnSpPr>
            <p:cNvPr id="20" name="Straight Arrow Connector 19"/>
            <p:cNvCxnSpPr/>
            <p:nvPr/>
          </p:nvCxnSpPr>
          <p:spPr>
            <a:xfrm>
              <a:off x="4800600" y="1828800"/>
              <a:ext cx="0" cy="304800"/>
            </a:xfrm>
            <a:prstGeom prst="straightConnector1">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1" name="Group 20"/>
          <p:cNvGrpSpPr/>
          <p:nvPr/>
        </p:nvGrpSpPr>
        <p:grpSpPr>
          <a:xfrm>
            <a:off x="3202623" y="2549240"/>
            <a:ext cx="2324146" cy="762000"/>
            <a:chOff x="4243177" y="2819400"/>
            <a:chExt cx="1852823" cy="762000"/>
          </a:xfrm>
        </p:grpSpPr>
        <p:sp>
          <p:nvSpPr>
            <p:cNvPr id="22" name="TextBox 21"/>
            <p:cNvSpPr txBox="1"/>
            <p:nvPr/>
          </p:nvSpPr>
          <p:spPr>
            <a:xfrm>
              <a:off x="4243177" y="2819400"/>
              <a:ext cx="1852823" cy="584775"/>
            </a:xfrm>
            <a:prstGeom prst="rect">
              <a:avLst/>
            </a:prstGeom>
            <a:noFill/>
          </p:spPr>
          <p:txBody>
            <a:bodyPr wrap="square" rtlCol="0">
              <a:spAutoFit/>
            </a:bodyPr>
            <a:lstStyle/>
            <a:p>
              <a:pPr algn="ctr"/>
              <a:r>
                <a:rPr lang="en-US" sz="1600" b="1" dirty="0" smtClean="0">
                  <a:solidFill>
                    <a:srgbClr val="000000"/>
                  </a:solidFill>
                </a:rPr>
                <a:t>12/19 Test #2</a:t>
              </a:r>
            </a:p>
            <a:p>
              <a:pPr algn="ctr"/>
              <a:r>
                <a:rPr lang="en-US" sz="1600" b="1" dirty="0" smtClean="0">
                  <a:solidFill>
                    <a:srgbClr val="000000"/>
                  </a:solidFill>
                </a:rPr>
                <a:t>Telescope night only</a:t>
              </a:r>
              <a:endParaRPr lang="en-US" sz="1600" b="1" dirty="0">
                <a:solidFill>
                  <a:srgbClr val="000000"/>
                </a:solidFill>
              </a:endParaRPr>
            </a:p>
          </p:txBody>
        </p:sp>
        <p:cxnSp>
          <p:nvCxnSpPr>
            <p:cNvPr id="23" name="Straight Arrow Connector 22"/>
            <p:cNvCxnSpPr/>
            <p:nvPr/>
          </p:nvCxnSpPr>
          <p:spPr>
            <a:xfrm>
              <a:off x="5181600" y="3352800"/>
              <a:ext cx="0" cy="228600"/>
            </a:xfrm>
            <a:prstGeom prst="straightConnector1">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4" name="Group 23"/>
          <p:cNvGrpSpPr/>
          <p:nvPr/>
        </p:nvGrpSpPr>
        <p:grpSpPr>
          <a:xfrm>
            <a:off x="3871375" y="3707443"/>
            <a:ext cx="1852823" cy="1121200"/>
            <a:chOff x="4953000" y="3603200"/>
            <a:chExt cx="1852823" cy="1121200"/>
          </a:xfrm>
        </p:grpSpPr>
        <p:sp>
          <p:nvSpPr>
            <p:cNvPr id="25" name="TextBox 24"/>
            <p:cNvSpPr txBox="1"/>
            <p:nvPr/>
          </p:nvSpPr>
          <p:spPr>
            <a:xfrm>
              <a:off x="4953000" y="3893403"/>
              <a:ext cx="1852823" cy="830997"/>
            </a:xfrm>
            <a:prstGeom prst="rect">
              <a:avLst/>
            </a:prstGeom>
            <a:noFill/>
          </p:spPr>
          <p:txBody>
            <a:bodyPr wrap="square" rtlCol="0">
              <a:spAutoFit/>
            </a:bodyPr>
            <a:lstStyle/>
            <a:p>
              <a:pPr algn="ctr"/>
              <a:r>
                <a:rPr lang="en-US" sz="1600" b="1" dirty="0" smtClean="0">
                  <a:solidFill>
                    <a:srgbClr val="000000"/>
                  </a:solidFill>
                </a:rPr>
                <a:t>12/28 Test #3</a:t>
              </a:r>
            </a:p>
            <a:p>
              <a:pPr algn="ctr"/>
              <a:r>
                <a:rPr lang="en-US" sz="1600" b="1" dirty="0" smtClean="0">
                  <a:solidFill>
                    <a:srgbClr val="000000"/>
                  </a:solidFill>
                </a:rPr>
                <a:t>Telescope stowed for 7 days</a:t>
              </a:r>
              <a:endParaRPr lang="en-US" sz="1600" b="1" dirty="0">
                <a:solidFill>
                  <a:srgbClr val="000000"/>
                </a:solidFill>
              </a:endParaRPr>
            </a:p>
          </p:txBody>
        </p:sp>
        <p:cxnSp>
          <p:nvCxnSpPr>
            <p:cNvPr id="26" name="Straight Arrow Connector 25"/>
            <p:cNvCxnSpPr/>
            <p:nvPr/>
          </p:nvCxnSpPr>
          <p:spPr>
            <a:xfrm rot="10800000">
              <a:off x="5826825" y="3603200"/>
              <a:ext cx="0" cy="304800"/>
            </a:xfrm>
            <a:prstGeom prst="straightConnector1">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8" name="Group 26"/>
          <p:cNvGrpSpPr/>
          <p:nvPr/>
        </p:nvGrpSpPr>
        <p:grpSpPr>
          <a:xfrm>
            <a:off x="4258598" y="951026"/>
            <a:ext cx="1815950" cy="1042554"/>
            <a:chOff x="5334000" y="1295401"/>
            <a:chExt cx="2462423" cy="1042554"/>
          </a:xfrm>
        </p:grpSpPr>
        <p:sp>
          <p:nvSpPr>
            <p:cNvPr id="28" name="TextBox 27"/>
            <p:cNvSpPr txBox="1"/>
            <p:nvPr/>
          </p:nvSpPr>
          <p:spPr>
            <a:xfrm>
              <a:off x="5334000" y="1295401"/>
              <a:ext cx="2462423" cy="830997"/>
            </a:xfrm>
            <a:prstGeom prst="rect">
              <a:avLst/>
            </a:prstGeom>
            <a:noFill/>
          </p:spPr>
          <p:txBody>
            <a:bodyPr wrap="square" rtlCol="0">
              <a:spAutoFit/>
            </a:bodyPr>
            <a:lstStyle/>
            <a:p>
              <a:pPr algn="ctr"/>
              <a:r>
                <a:rPr lang="en-US" sz="1600" b="1" dirty="0" smtClean="0">
                  <a:solidFill>
                    <a:srgbClr val="000000"/>
                  </a:solidFill>
                </a:rPr>
                <a:t>Jan 2 Test #4</a:t>
              </a:r>
            </a:p>
            <a:p>
              <a:pPr algn="ctr"/>
              <a:r>
                <a:rPr lang="en-US" sz="1600" b="1" dirty="0" smtClean="0">
                  <a:solidFill>
                    <a:srgbClr val="000000"/>
                  </a:solidFill>
                </a:rPr>
                <a:t>Telescope stowed for 4 days</a:t>
              </a:r>
              <a:endParaRPr lang="en-US" sz="1600" b="1" dirty="0">
                <a:solidFill>
                  <a:srgbClr val="000000"/>
                </a:solidFill>
              </a:endParaRPr>
            </a:p>
          </p:txBody>
        </p:sp>
        <p:cxnSp>
          <p:nvCxnSpPr>
            <p:cNvPr id="29" name="Straight Arrow Connector 28"/>
            <p:cNvCxnSpPr/>
            <p:nvPr/>
          </p:nvCxnSpPr>
          <p:spPr>
            <a:xfrm>
              <a:off x="6629400" y="2033155"/>
              <a:ext cx="0" cy="304800"/>
            </a:xfrm>
            <a:prstGeom prst="straightConnector1">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6805551" y="4140464"/>
            <a:ext cx="894797" cy="369332"/>
          </a:xfrm>
          <a:prstGeom prst="rect">
            <a:avLst/>
          </a:prstGeom>
          <a:noFill/>
        </p:spPr>
        <p:txBody>
          <a:bodyPr wrap="none" rtlCol="0">
            <a:spAutoFit/>
          </a:bodyPr>
          <a:lstStyle/>
          <a:p>
            <a:r>
              <a:rPr lang="en-US" dirty="0" smtClean="0"/>
              <a:t>865 nm</a:t>
            </a:r>
            <a:endParaRPr lang="en-US" dirty="0"/>
          </a:p>
        </p:txBody>
      </p:sp>
      <p:sp>
        <p:nvSpPr>
          <p:cNvPr id="31" name="TextBox 30"/>
          <p:cNvSpPr txBox="1"/>
          <p:nvPr/>
        </p:nvSpPr>
        <p:spPr>
          <a:xfrm>
            <a:off x="6805551" y="2673320"/>
            <a:ext cx="894797" cy="369332"/>
          </a:xfrm>
          <a:prstGeom prst="rect">
            <a:avLst/>
          </a:prstGeom>
          <a:noFill/>
        </p:spPr>
        <p:txBody>
          <a:bodyPr wrap="none" rtlCol="0">
            <a:spAutoFit/>
          </a:bodyPr>
          <a:lstStyle/>
          <a:p>
            <a:r>
              <a:rPr lang="en-US" dirty="0" smtClean="0"/>
              <a:t>746 nm</a:t>
            </a:r>
            <a:endParaRPr lang="en-US" dirty="0"/>
          </a:p>
        </p:txBody>
      </p:sp>
      <p:sp>
        <p:nvSpPr>
          <p:cNvPr id="32" name="TextBox 31"/>
          <p:cNvSpPr txBox="1"/>
          <p:nvPr/>
        </p:nvSpPr>
        <p:spPr>
          <a:xfrm>
            <a:off x="6805551" y="1756959"/>
            <a:ext cx="894797" cy="369332"/>
          </a:xfrm>
          <a:prstGeom prst="rect">
            <a:avLst/>
          </a:prstGeom>
          <a:noFill/>
        </p:spPr>
        <p:txBody>
          <a:bodyPr wrap="none" rtlCol="0">
            <a:spAutoFit/>
          </a:bodyPr>
          <a:lstStyle/>
          <a:p>
            <a:r>
              <a:rPr lang="en-US" dirty="0" smtClean="0"/>
              <a:t>672 nm</a:t>
            </a:r>
            <a:endParaRPr lang="en-US" dirty="0"/>
          </a:p>
        </p:txBody>
      </p:sp>
      <p:sp>
        <p:nvSpPr>
          <p:cNvPr id="17" name="Rectangle 2"/>
          <p:cNvSpPr>
            <a:spLocks noGrp="1" noChangeArrowheads="1"/>
          </p:cNvSpPr>
          <p:nvPr>
            <p:ph type="title"/>
          </p:nvPr>
        </p:nvSpPr>
        <p:spPr>
          <a:xfrm>
            <a:off x="961900" y="0"/>
            <a:ext cx="6886699" cy="884003"/>
          </a:xfrm>
          <a:solidFill>
            <a:schemeClr val="bg1"/>
          </a:solidFill>
        </p:spPr>
        <p:txBody>
          <a:bodyPr>
            <a:normAutofit/>
          </a:bodyPr>
          <a:lstStyle/>
          <a:p>
            <a:r>
              <a:rPr lang="en-US" dirty="0" smtClean="0"/>
              <a:t>VIIRS Anomaly</a:t>
            </a:r>
            <a:br>
              <a:rPr lang="en-US" dirty="0" smtClean="0"/>
            </a:br>
            <a:r>
              <a:rPr lang="en-US" dirty="0" smtClean="0"/>
              <a:t>Change in VIIRS Solar Data as a function orbit number</a:t>
            </a:r>
          </a:p>
        </p:txBody>
      </p:sp>
    </p:spTree>
    <p:extLst>
      <p:ext uri="{BB962C8B-B14F-4D97-AF65-F5344CB8AC3E}">
        <p14:creationId xmlns:p14="http://schemas.microsoft.com/office/powerpoint/2010/main" val="339049439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screen"/>
          <a:srcRect/>
          <a:stretch>
            <a:fillRect/>
          </a:stretch>
        </p:blipFill>
        <p:spPr bwMode="auto">
          <a:xfrm>
            <a:off x="947052" y="1240971"/>
            <a:ext cx="7671027" cy="5252354"/>
          </a:xfrm>
          <a:prstGeom prst="rect">
            <a:avLst/>
          </a:prstGeom>
          <a:noFill/>
          <a:ln w="9525">
            <a:noFill/>
            <a:miter lim="800000"/>
            <a:headEnd/>
            <a:tailEnd/>
          </a:ln>
        </p:spPr>
      </p:pic>
      <p:sp>
        <p:nvSpPr>
          <p:cNvPr id="27650" name="Title 1"/>
          <p:cNvSpPr>
            <a:spLocks noGrp="1"/>
          </p:cNvSpPr>
          <p:nvPr>
            <p:ph type="title"/>
          </p:nvPr>
        </p:nvSpPr>
        <p:spPr bwMode="auto">
          <a:xfrm>
            <a:off x="239468" y="228602"/>
            <a:ext cx="6999514" cy="72943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r>
              <a:rPr lang="en-US" sz="2400" dirty="0" smtClean="0">
                <a:latin typeface="Arial" charset="0"/>
                <a:cs typeface="Arial" charset="0"/>
              </a:rPr>
              <a:t>#2 Witness Mirror</a:t>
            </a:r>
            <a:r>
              <a:rPr lang="en-US" sz="2400" b="1" dirty="0" smtClean="0">
                <a:latin typeface="Arial" charset="0"/>
                <a:cs typeface="Arial" charset="0"/>
              </a:rPr>
              <a:t> Degradation with </a:t>
            </a:r>
            <a:br>
              <a:rPr lang="en-US" sz="2400" b="1" dirty="0" smtClean="0">
                <a:latin typeface="Arial" charset="0"/>
                <a:cs typeface="Arial" charset="0"/>
              </a:rPr>
            </a:br>
            <a:r>
              <a:rPr lang="en-US" sz="2400" b="1" dirty="0" smtClean="0">
                <a:latin typeface="Arial" charset="0"/>
                <a:cs typeface="Arial" charset="0"/>
              </a:rPr>
              <a:t> UV Exposure</a:t>
            </a:r>
          </a:p>
        </p:txBody>
      </p:sp>
      <p:cxnSp>
        <p:nvCxnSpPr>
          <p:cNvPr id="29" name="Straight Connector 28"/>
          <p:cNvCxnSpPr/>
          <p:nvPr/>
        </p:nvCxnSpPr>
        <p:spPr bwMode="auto">
          <a:xfrm>
            <a:off x="3091541" y="1055910"/>
            <a:ext cx="0" cy="22860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31" name="Straight Connector 30"/>
          <p:cNvCxnSpPr/>
          <p:nvPr/>
        </p:nvCxnSpPr>
        <p:spPr bwMode="auto">
          <a:xfrm>
            <a:off x="1480453" y="1034139"/>
            <a:ext cx="0" cy="22860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44" name="Straight Connector 43"/>
          <p:cNvCxnSpPr/>
          <p:nvPr/>
        </p:nvCxnSpPr>
        <p:spPr bwMode="auto">
          <a:xfrm>
            <a:off x="4060370" y="1045024"/>
            <a:ext cx="0" cy="22860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49" name="Straight Connector 48"/>
          <p:cNvCxnSpPr/>
          <p:nvPr/>
        </p:nvCxnSpPr>
        <p:spPr bwMode="auto">
          <a:xfrm>
            <a:off x="7619999" y="1045023"/>
            <a:ext cx="0" cy="22860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51" name="Straight Arrow Connector 50"/>
          <p:cNvCxnSpPr/>
          <p:nvPr/>
        </p:nvCxnSpPr>
        <p:spPr bwMode="auto">
          <a:xfrm>
            <a:off x="4114800" y="1186541"/>
            <a:ext cx="3450771" cy="0"/>
          </a:xfrm>
          <a:prstGeom prst="straightConnector1">
            <a:avLst/>
          </a:prstGeom>
          <a:solidFill>
            <a:schemeClr val="accent1"/>
          </a:solidFill>
          <a:ln w="19050" cap="flat" cmpd="sng" algn="ctr">
            <a:solidFill>
              <a:srgbClr val="FF0000"/>
            </a:solidFill>
            <a:prstDash val="solid"/>
            <a:round/>
            <a:headEnd type="arrow" w="med" len="med"/>
            <a:tailEnd type="arrow"/>
          </a:ln>
          <a:effectLst/>
        </p:spPr>
      </p:cxnSp>
      <p:sp>
        <p:nvSpPr>
          <p:cNvPr id="33" name="TextBox 32"/>
          <p:cNvSpPr txBox="1"/>
          <p:nvPr/>
        </p:nvSpPr>
        <p:spPr>
          <a:xfrm>
            <a:off x="5238076" y="1002266"/>
            <a:ext cx="1188146" cy="307777"/>
          </a:xfrm>
          <a:prstGeom prst="rect">
            <a:avLst/>
          </a:prstGeom>
          <a:solidFill>
            <a:schemeClr val="bg1"/>
          </a:solidFill>
        </p:spPr>
        <p:txBody>
          <a:bodyPr wrap="none" rtlCol="0">
            <a:spAutoFit/>
          </a:bodyPr>
          <a:lstStyle/>
          <a:p>
            <a:pPr algn="ctr" defTabSz="914400" fontAlgn="base">
              <a:spcBef>
                <a:spcPct val="0"/>
              </a:spcBef>
              <a:spcAft>
                <a:spcPct val="0"/>
              </a:spcAft>
            </a:pPr>
            <a:r>
              <a:rPr lang="en-US" sz="1400" b="1" dirty="0" smtClean="0">
                <a:solidFill>
                  <a:srgbClr val="333399"/>
                </a:solidFill>
              </a:rPr>
              <a:t>SWIR Bands</a:t>
            </a:r>
            <a:endParaRPr lang="en-US" sz="1400" b="1" dirty="0">
              <a:solidFill>
                <a:srgbClr val="333399"/>
              </a:solidFill>
            </a:endParaRPr>
          </a:p>
        </p:txBody>
      </p:sp>
      <p:cxnSp>
        <p:nvCxnSpPr>
          <p:cNvPr id="53" name="Straight Arrow Connector 52"/>
          <p:cNvCxnSpPr/>
          <p:nvPr/>
        </p:nvCxnSpPr>
        <p:spPr bwMode="auto">
          <a:xfrm>
            <a:off x="1480457" y="1153884"/>
            <a:ext cx="1600200" cy="0"/>
          </a:xfrm>
          <a:prstGeom prst="straightConnector1">
            <a:avLst/>
          </a:prstGeom>
          <a:solidFill>
            <a:schemeClr val="accent1"/>
          </a:solidFill>
          <a:ln w="19050" cap="flat" cmpd="sng" algn="ctr">
            <a:solidFill>
              <a:srgbClr val="FF0000"/>
            </a:solidFill>
            <a:prstDash val="solid"/>
            <a:round/>
            <a:headEnd type="arrow" w="med" len="med"/>
            <a:tailEnd type="arrow"/>
          </a:ln>
          <a:effectLst/>
        </p:spPr>
      </p:cxnSp>
      <p:sp>
        <p:nvSpPr>
          <p:cNvPr id="32" name="TextBox 31"/>
          <p:cNvSpPr txBox="1"/>
          <p:nvPr/>
        </p:nvSpPr>
        <p:spPr>
          <a:xfrm>
            <a:off x="1630716" y="1001482"/>
            <a:ext cx="1275769" cy="307777"/>
          </a:xfrm>
          <a:prstGeom prst="rect">
            <a:avLst/>
          </a:prstGeom>
          <a:solidFill>
            <a:schemeClr val="bg1"/>
          </a:solidFill>
        </p:spPr>
        <p:txBody>
          <a:bodyPr wrap="square" rtlCol="0">
            <a:spAutoFit/>
          </a:bodyPr>
          <a:lstStyle/>
          <a:p>
            <a:pPr algn="ctr" defTabSz="914400" fontAlgn="base">
              <a:spcBef>
                <a:spcPct val="0"/>
              </a:spcBef>
              <a:spcAft>
                <a:spcPct val="0"/>
              </a:spcAft>
            </a:pPr>
            <a:r>
              <a:rPr lang="en-US" sz="1400" b="1" dirty="0" smtClean="0">
                <a:solidFill>
                  <a:srgbClr val="333399"/>
                </a:solidFill>
              </a:rPr>
              <a:t>VNIR Bands</a:t>
            </a:r>
            <a:endParaRPr lang="en-US" sz="1400" b="1" dirty="0">
              <a:solidFill>
                <a:srgbClr val="333399"/>
              </a:solidFill>
            </a:endParaRPr>
          </a:p>
        </p:txBody>
      </p:sp>
      <p:sp>
        <p:nvSpPr>
          <p:cNvPr id="55" name="TextBox 54"/>
          <p:cNvSpPr txBox="1"/>
          <p:nvPr/>
        </p:nvSpPr>
        <p:spPr>
          <a:xfrm>
            <a:off x="1408288" y="2188805"/>
            <a:ext cx="378629" cy="253916"/>
          </a:xfrm>
          <a:prstGeom prst="rect">
            <a:avLst/>
          </a:prstGeom>
          <a:noFill/>
        </p:spPr>
        <p:txBody>
          <a:bodyPr wrap="none" rtlCol="0">
            <a:spAutoFit/>
          </a:bodyPr>
          <a:lstStyle/>
          <a:p>
            <a:pPr algn="ctr" defTabSz="914400" fontAlgn="base">
              <a:spcBef>
                <a:spcPct val="0"/>
              </a:spcBef>
              <a:spcAft>
                <a:spcPct val="0"/>
              </a:spcAft>
            </a:pPr>
            <a:r>
              <a:rPr lang="en-US" sz="1050" b="1" dirty="0" smtClean="0">
                <a:solidFill>
                  <a:srgbClr val="333399"/>
                </a:solidFill>
              </a:rPr>
              <a:t>M1</a:t>
            </a:r>
            <a:endParaRPr lang="en-US" sz="1050" b="1" dirty="0">
              <a:solidFill>
                <a:srgbClr val="333399"/>
              </a:solidFill>
            </a:endParaRPr>
          </a:p>
        </p:txBody>
      </p:sp>
      <p:sp>
        <p:nvSpPr>
          <p:cNvPr id="56" name="TextBox 55"/>
          <p:cNvSpPr txBox="1"/>
          <p:nvPr/>
        </p:nvSpPr>
        <p:spPr>
          <a:xfrm>
            <a:off x="2409423" y="4006725"/>
            <a:ext cx="535724" cy="253916"/>
          </a:xfrm>
          <a:prstGeom prst="rect">
            <a:avLst/>
          </a:prstGeom>
          <a:noFill/>
        </p:spPr>
        <p:txBody>
          <a:bodyPr wrap="none" rtlCol="0">
            <a:spAutoFit/>
          </a:bodyPr>
          <a:lstStyle/>
          <a:p>
            <a:pPr algn="ctr" defTabSz="914400" fontAlgn="base">
              <a:spcBef>
                <a:spcPct val="0"/>
              </a:spcBef>
              <a:spcAft>
                <a:spcPct val="0"/>
              </a:spcAft>
            </a:pPr>
            <a:r>
              <a:rPr lang="en-US" sz="1050" b="1" dirty="0" smtClean="0">
                <a:solidFill>
                  <a:srgbClr val="333399"/>
                </a:solidFill>
              </a:rPr>
              <a:t>M7/I2</a:t>
            </a:r>
            <a:endParaRPr lang="en-US" sz="1050" b="1" dirty="0">
              <a:solidFill>
                <a:srgbClr val="333399"/>
              </a:solidFill>
            </a:endParaRPr>
          </a:p>
        </p:txBody>
      </p:sp>
      <p:sp>
        <p:nvSpPr>
          <p:cNvPr id="57" name="TextBox 56"/>
          <p:cNvSpPr txBox="1"/>
          <p:nvPr/>
        </p:nvSpPr>
        <p:spPr>
          <a:xfrm>
            <a:off x="2128731" y="2972582"/>
            <a:ext cx="378630" cy="253916"/>
          </a:xfrm>
          <a:prstGeom prst="rect">
            <a:avLst/>
          </a:prstGeom>
          <a:noFill/>
        </p:spPr>
        <p:txBody>
          <a:bodyPr wrap="none" rtlCol="0">
            <a:spAutoFit/>
          </a:bodyPr>
          <a:lstStyle/>
          <a:p>
            <a:pPr algn="ctr" defTabSz="914400" fontAlgn="base">
              <a:spcBef>
                <a:spcPct val="0"/>
              </a:spcBef>
              <a:spcAft>
                <a:spcPct val="0"/>
              </a:spcAft>
            </a:pPr>
            <a:r>
              <a:rPr lang="en-US" sz="1050" b="1" dirty="0" smtClean="0">
                <a:solidFill>
                  <a:srgbClr val="333399"/>
                </a:solidFill>
              </a:rPr>
              <a:t>M6</a:t>
            </a:r>
            <a:endParaRPr lang="en-US" sz="1050" b="1" dirty="0">
              <a:solidFill>
                <a:srgbClr val="333399"/>
              </a:solidFill>
            </a:endParaRPr>
          </a:p>
        </p:txBody>
      </p:sp>
      <p:sp>
        <p:nvSpPr>
          <p:cNvPr id="58" name="TextBox 57"/>
          <p:cNvSpPr txBox="1"/>
          <p:nvPr/>
        </p:nvSpPr>
        <p:spPr>
          <a:xfrm>
            <a:off x="2120187" y="2417410"/>
            <a:ext cx="378630" cy="253916"/>
          </a:xfrm>
          <a:prstGeom prst="rect">
            <a:avLst/>
          </a:prstGeom>
          <a:noFill/>
        </p:spPr>
        <p:txBody>
          <a:bodyPr wrap="none" rtlCol="0">
            <a:spAutoFit/>
          </a:bodyPr>
          <a:lstStyle/>
          <a:p>
            <a:pPr algn="ctr" defTabSz="914400" fontAlgn="base">
              <a:spcBef>
                <a:spcPct val="0"/>
              </a:spcBef>
              <a:spcAft>
                <a:spcPct val="0"/>
              </a:spcAft>
            </a:pPr>
            <a:r>
              <a:rPr lang="en-US" sz="1050" b="1" dirty="0" smtClean="0">
                <a:solidFill>
                  <a:srgbClr val="333399"/>
                </a:solidFill>
              </a:rPr>
              <a:t>M5</a:t>
            </a:r>
            <a:endParaRPr lang="en-US" sz="1050" b="1" dirty="0">
              <a:solidFill>
                <a:srgbClr val="333399"/>
              </a:solidFill>
            </a:endParaRPr>
          </a:p>
        </p:txBody>
      </p:sp>
      <p:sp>
        <p:nvSpPr>
          <p:cNvPr id="59" name="TextBox 58"/>
          <p:cNvSpPr txBox="1"/>
          <p:nvPr/>
        </p:nvSpPr>
        <p:spPr>
          <a:xfrm>
            <a:off x="2072317" y="2025524"/>
            <a:ext cx="304892" cy="253916"/>
          </a:xfrm>
          <a:prstGeom prst="rect">
            <a:avLst/>
          </a:prstGeom>
          <a:noFill/>
        </p:spPr>
        <p:txBody>
          <a:bodyPr wrap="none" rtlCol="0">
            <a:spAutoFit/>
          </a:bodyPr>
          <a:lstStyle/>
          <a:p>
            <a:pPr algn="ctr" defTabSz="914400" fontAlgn="base">
              <a:spcBef>
                <a:spcPct val="0"/>
              </a:spcBef>
              <a:spcAft>
                <a:spcPct val="0"/>
              </a:spcAft>
            </a:pPr>
            <a:r>
              <a:rPr lang="en-US" sz="1050" b="1" dirty="0" smtClean="0">
                <a:solidFill>
                  <a:srgbClr val="333399"/>
                </a:solidFill>
              </a:rPr>
              <a:t>I1</a:t>
            </a:r>
            <a:endParaRPr lang="en-US" sz="1050" b="1" dirty="0">
              <a:solidFill>
                <a:srgbClr val="333399"/>
              </a:solidFill>
            </a:endParaRPr>
          </a:p>
        </p:txBody>
      </p:sp>
      <p:sp>
        <p:nvSpPr>
          <p:cNvPr id="60" name="TextBox 59"/>
          <p:cNvSpPr txBox="1"/>
          <p:nvPr/>
        </p:nvSpPr>
        <p:spPr>
          <a:xfrm>
            <a:off x="1802528" y="1949322"/>
            <a:ext cx="378630" cy="253916"/>
          </a:xfrm>
          <a:prstGeom prst="rect">
            <a:avLst/>
          </a:prstGeom>
          <a:noFill/>
        </p:spPr>
        <p:txBody>
          <a:bodyPr wrap="none" rtlCol="0">
            <a:spAutoFit/>
          </a:bodyPr>
          <a:lstStyle/>
          <a:p>
            <a:pPr algn="ctr" defTabSz="914400" fontAlgn="base">
              <a:spcBef>
                <a:spcPct val="0"/>
              </a:spcBef>
              <a:spcAft>
                <a:spcPct val="0"/>
              </a:spcAft>
            </a:pPr>
            <a:r>
              <a:rPr lang="en-US" sz="1050" b="1" dirty="0" smtClean="0">
                <a:solidFill>
                  <a:srgbClr val="333399"/>
                </a:solidFill>
              </a:rPr>
              <a:t>M4</a:t>
            </a:r>
            <a:endParaRPr lang="en-US" sz="1050" b="1" dirty="0">
              <a:solidFill>
                <a:srgbClr val="333399"/>
              </a:solidFill>
            </a:endParaRPr>
          </a:p>
        </p:txBody>
      </p:sp>
      <p:sp>
        <p:nvSpPr>
          <p:cNvPr id="61" name="TextBox 60"/>
          <p:cNvSpPr txBox="1"/>
          <p:nvPr/>
        </p:nvSpPr>
        <p:spPr>
          <a:xfrm>
            <a:off x="1619813" y="1568321"/>
            <a:ext cx="378630" cy="253916"/>
          </a:xfrm>
          <a:prstGeom prst="rect">
            <a:avLst/>
          </a:prstGeom>
          <a:noFill/>
        </p:spPr>
        <p:txBody>
          <a:bodyPr wrap="none" rtlCol="0">
            <a:spAutoFit/>
          </a:bodyPr>
          <a:lstStyle/>
          <a:p>
            <a:pPr algn="ctr" defTabSz="914400" fontAlgn="base">
              <a:spcBef>
                <a:spcPct val="0"/>
              </a:spcBef>
              <a:spcAft>
                <a:spcPct val="0"/>
              </a:spcAft>
            </a:pPr>
            <a:r>
              <a:rPr lang="en-US" sz="1050" b="1" dirty="0" smtClean="0">
                <a:solidFill>
                  <a:srgbClr val="333399"/>
                </a:solidFill>
              </a:rPr>
              <a:t>M3</a:t>
            </a:r>
            <a:endParaRPr lang="en-US" sz="1050" b="1" dirty="0">
              <a:solidFill>
                <a:srgbClr val="333399"/>
              </a:solidFill>
            </a:endParaRPr>
          </a:p>
        </p:txBody>
      </p:sp>
      <p:sp>
        <p:nvSpPr>
          <p:cNvPr id="62" name="TextBox 61"/>
          <p:cNvSpPr txBox="1"/>
          <p:nvPr/>
        </p:nvSpPr>
        <p:spPr>
          <a:xfrm>
            <a:off x="1462718" y="1992866"/>
            <a:ext cx="378629" cy="253916"/>
          </a:xfrm>
          <a:prstGeom prst="rect">
            <a:avLst/>
          </a:prstGeom>
          <a:noFill/>
        </p:spPr>
        <p:txBody>
          <a:bodyPr wrap="none" rtlCol="0">
            <a:spAutoFit/>
          </a:bodyPr>
          <a:lstStyle/>
          <a:p>
            <a:pPr algn="ctr" defTabSz="914400" fontAlgn="base">
              <a:spcBef>
                <a:spcPct val="0"/>
              </a:spcBef>
              <a:spcAft>
                <a:spcPct val="0"/>
              </a:spcAft>
            </a:pPr>
            <a:r>
              <a:rPr lang="en-US" sz="1050" b="1" dirty="0" smtClean="0">
                <a:solidFill>
                  <a:srgbClr val="333399"/>
                </a:solidFill>
              </a:rPr>
              <a:t>M2</a:t>
            </a:r>
            <a:endParaRPr lang="en-US" sz="1050" b="1" dirty="0">
              <a:solidFill>
                <a:srgbClr val="333399"/>
              </a:solidFill>
            </a:endParaRPr>
          </a:p>
        </p:txBody>
      </p:sp>
      <p:sp>
        <p:nvSpPr>
          <p:cNvPr id="63" name="TextBox 62"/>
          <p:cNvSpPr txBox="1"/>
          <p:nvPr/>
        </p:nvSpPr>
        <p:spPr>
          <a:xfrm>
            <a:off x="3837797" y="4453045"/>
            <a:ext cx="378630" cy="253916"/>
          </a:xfrm>
          <a:prstGeom prst="rect">
            <a:avLst/>
          </a:prstGeom>
          <a:noFill/>
        </p:spPr>
        <p:txBody>
          <a:bodyPr wrap="none" rtlCol="0">
            <a:spAutoFit/>
          </a:bodyPr>
          <a:lstStyle/>
          <a:p>
            <a:pPr algn="ctr" defTabSz="914400" fontAlgn="base">
              <a:spcBef>
                <a:spcPct val="0"/>
              </a:spcBef>
              <a:spcAft>
                <a:spcPct val="0"/>
              </a:spcAft>
            </a:pPr>
            <a:r>
              <a:rPr lang="en-US" sz="1050" b="1" dirty="0" smtClean="0">
                <a:solidFill>
                  <a:srgbClr val="333399"/>
                </a:solidFill>
              </a:rPr>
              <a:t>M8</a:t>
            </a:r>
            <a:endParaRPr lang="en-US" sz="1050" b="1" dirty="0">
              <a:solidFill>
                <a:srgbClr val="333399"/>
              </a:solidFill>
            </a:endParaRPr>
          </a:p>
        </p:txBody>
      </p:sp>
      <p:sp>
        <p:nvSpPr>
          <p:cNvPr id="64" name="TextBox 63"/>
          <p:cNvSpPr txBox="1"/>
          <p:nvPr/>
        </p:nvSpPr>
        <p:spPr>
          <a:xfrm>
            <a:off x="5064527" y="2700441"/>
            <a:ext cx="603050" cy="253916"/>
          </a:xfrm>
          <a:prstGeom prst="rect">
            <a:avLst/>
          </a:prstGeom>
          <a:noFill/>
        </p:spPr>
        <p:txBody>
          <a:bodyPr wrap="none" rtlCol="0">
            <a:spAutoFit/>
          </a:bodyPr>
          <a:lstStyle/>
          <a:p>
            <a:pPr algn="ctr" defTabSz="914400" fontAlgn="base">
              <a:spcBef>
                <a:spcPct val="0"/>
              </a:spcBef>
              <a:spcAft>
                <a:spcPct val="0"/>
              </a:spcAft>
            </a:pPr>
            <a:r>
              <a:rPr lang="en-US" sz="1050" b="1" dirty="0" smtClean="0">
                <a:solidFill>
                  <a:srgbClr val="333399"/>
                </a:solidFill>
              </a:rPr>
              <a:t>M10/I3</a:t>
            </a:r>
            <a:endParaRPr lang="en-US" sz="1050" b="1" dirty="0">
              <a:solidFill>
                <a:srgbClr val="333399"/>
              </a:solidFill>
            </a:endParaRPr>
          </a:p>
        </p:txBody>
      </p:sp>
      <p:sp>
        <p:nvSpPr>
          <p:cNvPr id="65" name="TextBox 64"/>
          <p:cNvSpPr txBox="1"/>
          <p:nvPr/>
        </p:nvSpPr>
        <p:spPr>
          <a:xfrm>
            <a:off x="4338541" y="3789017"/>
            <a:ext cx="378630" cy="253916"/>
          </a:xfrm>
          <a:prstGeom prst="rect">
            <a:avLst/>
          </a:prstGeom>
          <a:noFill/>
        </p:spPr>
        <p:txBody>
          <a:bodyPr wrap="none" rtlCol="0">
            <a:spAutoFit/>
          </a:bodyPr>
          <a:lstStyle/>
          <a:p>
            <a:pPr algn="ctr" defTabSz="914400" fontAlgn="base">
              <a:spcBef>
                <a:spcPct val="0"/>
              </a:spcBef>
              <a:spcAft>
                <a:spcPct val="0"/>
              </a:spcAft>
            </a:pPr>
            <a:r>
              <a:rPr lang="en-US" sz="1050" b="1" dirty="0" smtClean="0">
                <a:solidFill>
                  <a:srgbClr val="333399"/>
                </a:solidFill>
              </a:rPr>
              <a:t>M9</a:t>
            </a:r>
            <a:endParaRPr lang="en-US" sz="1050" b="1" dirty="0">
              <a:solidFill>
                <a:srgbClr val="333399"/>
              </a:solidFill>
            </a:endParaRPr>
          </a:p>
        </p:txBody>
      </p:sp>
      <p:sp>
        <p:nvSpPr>
          <p:cNvPr id="66" name="TextBox 65"/>
          <p:cNvSpPr txBox="1"/>
          <p:nvPr/>
        </p:nvSpPr>
        <p:spPr>
          <a:xfrm>
            <a:off x="7385539" y="2221472"/>
            <a:ext cx="445956" cy="253916"/>
          </a:xfrm>
          <a:prstGeom prst="rect">
            <a:avLst/>
          </a:prstGeom>
          <a:noFill/>
        </p:spPr>
        <p:txBody>
          <a:bodyPr wrap="none" rtlCol="0">
            <a:spAutoFit/>
          </a:bodyPr>
          <a:lstStyle/>
          <a:p>
            <a:pPr algn="ctr" defTabSz="914400" fontAlgn="base">
              <a:spcBef>
                <a:spcPct val="0"/>
              </a:spcBef>
              <a:spcAft>
                <a:spcPct val="0"/>
              </a:spcAft>
            </a:pPr>
            <a:r>
              <a:rPr lang="en-US" sz="1050" b="1" dirty="0" smtClean="0">
                <a:solidFill>
                  <a:srgbClr val="333399"/>
                </a:solidFill>
              </a:rPr>
              <a:t>M11</a:t>
            </a:r>
            <a:endParaRPr lang="en-US" sz="1050" b="1" dirty="0">
              <a:solidFill>
                <a:srgbClr val="333399"/>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screen"/>
          <a:srcRect/>
          <a:stretch>
            <a:fillRect/>
          </a:stretch>
        </p:blipFill>
        <p:spPr bwMode="auto">
          <a:xfrm>
            <a:off x="300789" y="1029381"/>
            <a:ext cx="8810553" cy="4261563"/>
          </a:xfrm>
          <a:prstGeom prst="rect">
            <a:avLst/>
          </a:prstGeom>
          <a:noFill/>
          <a:ln w="9525">
            <a:noFill/>
            <a:miter lim="800000"/>
            <a:headEnd/>
            <a:tailEnd/>
          </a:ln>
        </p:spPr>
      </p:pic>
      <p:sp>
        <p:nvSpPr>
          <p:cNvPr id="25" name="Title 1"/>
          <p:cNvSpPr txBox="1">
            <a:spLocks/>
          </p:cNvSpPr>
          <p:nvPr/>
        </p:nvSpPr>
        <p:spPr bwMode="auto">
          <a:xfrm>
            <a:off x="-136777" y="135621"/>
            <a:ext cx="7451725" cy="849313"/>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2500" lnSpcReduction="10000"/>
          </a:bodyPr>
          <a:lstStyle>
            <a:lvl1pPr algn="ctr" defTabSz="457200" rtl="0" eaLnBrk="0" fontAlgn="base" hangingPunct="0">
              <a:spcBef>
                <a:spcPct val="0"/>
              </a:spcBef>
              <a:spcAft>
                <a:spcPct val="0"/>
              </a:spcAft>
              <a:defRPr sz="2800" b="1" kern="1200">
                <a:solidFill>
                  <a:schemeClr val="tx2"/>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2800" b="1">
                <a:solidFill>
                  <a:schemeClr val="tx2"/>
                </a:solidFill>
                <a:latin typeface="Arial" charset="0"/>
                <a:ea typeface="ヒラギノ角ゴ Pro W3" charset="-128"/>
                <a:cs typeface="ヒラギノ角ゴ Pro W3" charset="-128"/>
              </a:defRPr>
            </a:lvl2pPr>
            <a:lvl3pPr algn="ctr" defTabSz="457200" rtl="0" eaLnBrk="0" fontAlgn="base" hangingPunct="0">
              <a:spcBef>
                <a:spcPct val="0"/>
              </a:spcBef>
              <a:spcAft>
                <a:spcPct val="0"/>
              </a:spcAft>
              <a:defRPr sz="2800" b="1">
                <a:solidFill>
                  <a:schemeClr val="tx2"/>
                </a:solidFill>
                <a:latin typeface="Arial" charset="0"/>
                <a:ea typeface="ヒラギノ角ゴ Pro W3" charset="-128"/>
                <a:cs typeface="ヒラギノ角ゴ Pro W3" charset="-128"/>
              </a:defRPr>
            </a:lvl3pPr>
            <a:lvl4pPr algn="ctr" defTabSz="457200" rtl="0" eaLnBrk="0" fontAlgn="base" hangingPunct="0">
              <a:spcBef>
                <a:spcPct val="0"/>
              </a:spcBef>
              <a:spcAft>
                <a:spcPct val="0"/>
              </a:spcAft>
              <a:defRPr sz="2800" b="1">
                <a:solidFill>
                  <a:schemeClr val="tx2"/>
                </a:solidFill>
                <a:latin typeface="Arial" charset="0"/>
                <a:ea typeface="ヒラギノ角ゴ Pro W3" charset="-128"/>
                <a:cs typeface="ヒラギノ角ゴ Pro W3" charset="-128"/>
              </a:defRPr>
            </a:lvl4pPr>
            <a:lvl5pPr algn="ctr" defTabSz="457200" rtl="0" eaLnBrk="0" fontAlgn="base" hangingPunct="0">
              <a:spcBef>
                <a:spcPct val="0"/>
              </a:spcBef>
              <a:spcAft>
                <a:spcPct val="0"/>
              </a:spcAft>
              <a:defRPr sz="2800" b="1">
                <a:solidFill>
                  <a:schemeClr val="tx2"/>
                </a:solidFill>
                <a:latin typeface="Arial" charset="0"/>
                <a:ea typeface="ヒラギノ角ゴ Pro W3" charset="-128"/>
                <a:cs typeface="ヒラギノ角ゴ Pro W3"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dirty="0" smtClean="0">
                <a:solidFill>
                  <a:srgbClr val="000000"/>
                </a:solidFill>
                <a:cs typeface="+mj-cs"/>
              </a:rPr>
              <a:t>SWIR Turn-on shows </a:t>
            </a:r>
          </a:p>
          <a:p>
            <a:pPr fontAlgn="auto">
              <a:spcAft>
                <a:spcPts val="0"/>
              </a:spcAft>
              <a:defRPr/>
            </a:pPr>
            <a:r>
              <a:rPr lang="en-US" dirty="0" smtClean="0">
                <a:solidFill>
                  <a:srgbClr val="000000"/>
                </a:solidFill>
                <a:cs typeface="+mj-cs"/>
              </a:rPr>
              <a:t>expected performance</a:t>
            </a:r>
          </a:p>
        </p:txBody>
      </p:sp>
      <p:sp>
        <p:nvSpPr>
          <p:cNvPr id="43" name="TextBox 42"/>
          <p:cNvSpPr txBox="1"/>
          <p:nvPr/>
        </p:nvSpPr>
        <p:spPr>
          <a:xfrm>
            <a:off x="3418114" y="5286694"/>
            <a:ext cx="5595257" cy="1077218"/>
          </a:xfrm>
          <a:prstGeom prst="rect">
            <a:avLst/>
          </a:prstGeom>
          <a:solidFill>
            <a:schemeClr val="bg1"/>
          </a:solidFill>
          <a:ln>
            <a:solidFill>
              <a:schemeClr val="tx1"/>
            </a:solidFill>
          </a:ln>
        </p:spPr>
        <p:txBody>
          <a:bodyPr wrap="square" rtlCol="0">
            <a:spAutoFit/>
          </a:bodyPr>
          <a:lstStyle/>
          <a:p>
            <a:pPr marL="174625" indent="-174625" defTabSz="914400" fontAlgn="base">
              <a:spcBef>
                <a:spcPct val="0"/>
              </a:spcBef>
              <a:spcAft>
                <a:spcPct val="0"/>
              </a:spcAft>
            </a:pPr>
            <a:r>
              <a:rPr lang="en-US" sz="1600" b="1" dirty="0" smtClean="0">
                <a:solidFill>
                  <a:srgbClr val="0000FF"/>
                </a:solidFill>
              </a:rPr>
              <a:t>Error Bars are +/-13% of predicted gain</a:t>
            </a:r>
          </a:p>
          <a:p>
            <a:pPr marL="282575" lvl="1" indent="-174625" defTabSz="914400" fontAlgn="base">
              <a:spcBef>
                <a:spcPct val="0"/>
              </a:spcBef>
              <a:spcAft>
                <a:spcPct val="0"/>
              </a:spcAft>
              <a:buFont typeface="Arial" pitchFamily="34" charset="0"/>
              <a:buChar char="•"/>
            </a:pPr>
            <a:r>
              <a:rPr lang="en-US" sz="1600" b="1" dirty="0" smtClean="0">
                <a:solidFill>
                  <a:srgbClr val="0000FF"/>
                </a:solidFill>
              </a:rPr>
              <a:t>Original based sensor-TV, nominal plateau RC2 P2</a:t>
            </a:r>
          </a:p>
          <a:p>
            <a:pPr marL="282575" lvl="1" indent="-174625" defTabSz="914400" fontAlgn="base">
              <a:spcBef>
                <a:spcPct val="0"/>
              </a:spcBef>
              <a:spcAft>
                <a:spcPct val="0"/>
              </a:spcAft>
              <a:buFont typeface="Arial" pitchFamily="34" charset="0"/>
              <a:buChar char="•"/>
            </a:pPr>
            <a:r>
              <a:rPr lang="en-US" sz="1600" b="1" dirty="0" smtClean="0">
                <a:solidFill>
                  <a:srgbClr val="0000FF"/>
                </a:solidFill>
              </a:rPr>
              <a:t>Degraded </a:t>
            </a:r>
            <a:r>
              <a:rPr lang="en-US" sz="1600" b="1" dirty="0" err="1" smtClean="0">
                <a:solidFill>
                  <a:srgbClr val="0000FF"/>
                </a:solidFill>
              </a:rPr>
              <a:t>thruput</a:t>
            </a:r>
            <a:r>
              <a:rPr lang="en-US" sz="1600" b="1" dirty="0" smtClean="0">
                <a:solidFill>
                  <a:srgbClr val="0000FF"/>
                </a:solidFill>
              </a:rPr>
              <a:t> reduces original by 24 hr UV exposure results for Witness#2</a:t>
            </a:r>
          </a:p>
        </p:txBody>
      </p:sp>
    </p:spTree>
    <p:extLst>
      <p:ext uri="{BB962C8B-B14F-4D97-AF65-F5344CB8AC3E}">
        <p14:creationId xmlns:p14="http://schemas.microsoft.com/office/powerpoint/2010/main" val="35089547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8556"/>
          <a:stretch/>
        </p:blipFill>
        <p:spPr>
          <a:xfrm>
            <a:off x="0" y="1033860"/>
            <a:ext cx="5562600" cy="4694021"/>
          </a:xfrm>
          <a:prstGeom prst="rect">
            <a:avLst/>
          </a:prstGeom>
        </p:spPr>
      </p:pic>
      <p:sp>
        <p:nvSpPr>
          <p:cNvPr id="17" name="Rectangle 2"/>
          <p:cNvSpPr>
            <a:spLocks noGrp="1" noChangeArrowheads="1"/>
          </p:cNvSpPr>
          <p:nvPr>
            <p:ph type="title"/>
          </p:nvPr>
        </p:nvSpPr>
        <p:spPr>
          <a:xfrm>
            <a:off x="457200" y="76200"/>
            <a:ext cx="7391400" cy="762000"/>
          </a:xfrm>
        </p:spPr>
        <p:txBody>
          <a:bodyPr>
            <a:normAutofit fontScale="90000"/>
          </a:bodyPr>
          <a:lstStyle/>
          <a:p>
            <a:r>
              <a:rPr lang="en-US" dirty="0" smtClean="0"/>
              <a:t>VIIRS Anomaly</a:t>
            </a:r>
            <a:br>
              <a:rPr lang="en-US" dirty="0" smtClean="0"/>
            </a:br>
            <a:r>
              <a:rPr lang="en-US" dirty="0" smtClean="0"/>
              <a:t>Change in VIIRS Solar Data as a function of UV exposure</a:t>
            </a:r>
          </a:p>
        </p:txBody>
      </p:sp>
      <p:sp>
        <p:nvSpPr>
          <p:cNvPr id="5" name="TextBox 4"/>
          <p:cNvSpPr txBox="1"/>
          <p:nvPr/>
        </p:nvSpPr>
        <p:spPr>
          <a:xfrm>
            <a:off x="3577059" y="4589215"/>
            <a:ext cx="894797" cy="369332"/>
          </a:xfrm>
          <a:prstGeom prst="rect">
            <a:avLst/>
          </a:prstGeom>
          <a:noFill/>
        </p:spPr>
        <p:txBody>
          <a:bodyPr wrap="none" rtlCol="0">
            <a:spAutoFit/>
          </a:bodyPr>
          <a:lstStyle/>
          <a:p>
            <a:r>
              <a:rPr lang="en-US" dirty="0" smtClean="0"/>
              <a:t>865 nm</a:t>
            </a:r>
            <a:endParaRPr lang="en-US" dirty="0"/>
          </a:p>
        </p:txBody>
      </p:sp>
      <p:sp>
        <p:nvSpPr>
          <p:cNvPr id="6" name="TextBox 5"/>
          <p:cNvSpPr txBox="1"/>
          <p:nvPr/>
        </p:nvSpPr>
        <p:spPr>
          <a:xfrm>
            <a:off x="2574427" y="3950913"/>
            <a:ext cx="894797" cy="369332"/>
          </a:xfrm>
          <a:prstGeom prst="rect">
            <a:avLst/>
          </a:prstGeom>
          <a:noFill/>
        </p:spPr>
        <p:txBody>
          <a:bodyPr wrap="none" rtlCol="0">
            <a:spAutoFit/>
          </a:bodyPr>
          <a:lstStyle/>
          <a:p>
            <a:r>
              <a:rPr lang="en-US" dirty="0" smtClean="0"/>
              <a:t>746 nm</a:t>
            </a:r>
            <a:endParaRPr lang="en-US" dirty="0"/>
          </a:p>
        </p:txBody>
      </p:sp>
      <p:sp>
        <p:nvSpPr>
          <p:cNvPr id="8" name="TextBox 7"/>
          <p:cNvSpPr txBox="1"/>
          <p:nvPr/>
        </p:nvSpPr>
        <p:spPr>
          <a:xfrm>
            <a:off x="5562600" y="1541310"/>
            <a:ext cx="3352800" cy="4247317"/>
          </a:xfrm>
          <a:prstGeom prst="rect">
            <a:avLst/>
          </a:prstGeom>
          <a:noFill/>
        </p:spPr>
        <p:txBody>
          <a:bodyPr wrap="square" rtlCol="0">
            <a:spAutoFit/>
          </a:bodyPr>
          <a:lstStyle/>
          <a:p>
            <a:r>
              <a:rPr lang="en-US" dirty="0" smtClean="0"/>
              <a:t>Anomaly depends on exposure to light, probably in the </a:t>
            </a:r>
            <a:r>
              <a:rPr lang="en-US" dirty="0" err="1" smtClean="0"/>
              <a:t>UltraViolet</a:t>
            </a:r>
            <a:r>
              <a:rPr lang="en-US" dirty="0" smtClean="0"/>
              <a:t> (UV) region.</a:t>
            </a:r>
          </a:p>
          <a:p>
            <a:endParaRPr lang="en-US" dirty="0" smtClean="0"/>
          </a:p>
          <a:p>
            <a:r>
              <a:rPr lang="en-US" dirty="0" smtClean="0"/>
              <a:t>Calculate amount of UV exposure in each orbit.  </a:t>
            </a:r>
            <a:r>
              <a:rPr lang="en-US" dirty="0" err="1" smtClean="0"/>
              <a:t>Replot</a:t>
            </a:r>
            <a:r>
              <a:rPr lang="en-US" dirty="0" smtClean="0"/>
              <a:t> data, converting x-axis from orbit number to UV exposure time.  </a:t>
            </a:r>
          </a:p>
          <a:p>
            <a:endParaRPr lang="en-US" dirty="0" smtClean="0"/>
          </a:p>
          <a:p>
            <a:r>
              <a:rPr lang="en-US" dirty="0" smtClean="0"/>
              <a:t>1 day UV exposure = 6.5 calendar days.</a:t>
            </a:r>
          </a:p>
          <a:p>
            <a:endParaRPr lang="en-US" dirty="0" smtClean="0"/>
          </a:p>
          <a:p>
            <a:r>
              <a:rPr lang="en-US" dirty="0" smtClean="0"/>
              <a:t>Data shows smooth dependence on UV exposure.</a:t>
            </a:r>
          </a:p>
          <a:p>
            <a:r>
              <a:rPr lang="en-US" dirty="0" smtClean="0"/>
              <a:t> </a:t>
            </a:r>
            <a:endParaRPr lang="en-US" dirty="0"/>
          </a:p>
        </p:txBody>
      </p:sp>
      <p:grpSp>
        <p:nvGrpSpPr>
          <p:cNvPr id="3" name="Group 11"/>
          <p:cNvGrpSpPr/>
          <p:nvPr/>
        </p:nvGrpSpPr>
        <p:grpSpPr>
          <a:xfrm>
            <a:off x="3426568" y="5788627"/>
            <a:ext cx="1344013" cy="703943"/>
            <a:chOff x="4699481" y="5985164"/>
            <a:chExt cx="1344013" cy="703943"/>
          </a:xfrm>
        </p:grpSpPr>
        <p:sp>
          <p:nvSpPr>
            <p:cNvPr id="9" name="TextBox 8"/>
            <p:cNvSpPr txBox="1"/>
            <p:nvPr/>
          </p:nvSpPr>
          <p:spPr>
            <a:xfrm>
              <a:off x="4699481" y="6319775"/>
              <a:ext cx="1344013" cy="369332"/>
            </a:xfrm>
            <a:prstGeom prst="rect">
              <a:avLst/>
            </a:prstGeom>
            <a:noFill/>
          </p:spPr>
          <p:txBody>
            <a:bodyPr wrap="none" rtlCol="0">
              <a:spAutoFit/>
            </a:bodyPr>
            <a:lstStyle/>
            <a:p>
              <a:r>
                <a:rPr lang="en-US" dirty="0" smtClean="0"/>
                <a:t>May 5, 2012</a:t>
              </a:r>
              <a:endParaRPr lang="en-US" dirty="0"/>
            </a:p>
          </p:txBody>
        </p:sp>
        <p:cxnSp>
          <p:nvCxnSpPr>
            <p:cNvPr id="11" name="Straight Arrow Connector 10"/>
            <p:cNvCxnSpPr/>
            <p:nvPr/>
          </p:nvCxnSpPr>
          <p:spPr>
            <a:xfrm flipV="1">
              <a:off x="5331950" y="5985164"/>
              <a:ext cx="7974" cy="334611"/>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04943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p:nvPr>
        </p:nvSpPr>
        <p:spPr bwMode="auto">
          <a:xfrm>
            <a:off x="928914" y="-1"/>
            <a:ext cx="7373257" cy="885371"/>
          </a:xfrm>
          <a:noFill/>
          <a:ln>
            <a:miter lim="800000"/>
            <a:headEnd/>
            <a:tailEnd/>
          </a:ln>
        </p:spPr>
        <p:txBody>
          <a:bodyPr vert="horz" wrap="square" lIns="91440" tIns="45720" rIns="91440" bIns="45720" numCol="1" anchor="t" anchorCtr="0" compatLnSpc="1">
            <a:prstTxWarp prst="textNoShape">
              <a:avLst/>
            </a:prstTxWarp>
          </a:bodyPr>
          <a:lstStyle/>
          <a:p>
            <a:r>
              <a:rPr lang="en-US" sz="2400" dirty="0" smtClean="0">
                <a:solidFill>
                  <a:schemeClr val="tx1"/>
                </a:solidFill>
              </a:rPr>
              <a:t>VIIRS Anomaly Conclusions</a:t>
            </a:r>
            <a:br>
              <a:rPr lang="en-US" sz="2400" dirty="0" smtClean="0">
                <a:solidFill>
                  <a:schemeClr val="tx1"/>
                </a:solidFill>
              </a:rPr>
            </a:br>
            <a:r>
              <a:rPr lang="en-US" sz="2400" dirty="0" smtClean="0">
                <a:solidFill>
                  <a:schemeClr val="tx1"/>
                </a:solidFill>
              </a:rPr>
              <a:t>VIIRS</a:t>
            </a:r>
            <a:r>
              <a:rPr lang="en-US" sz="2400" dirty="0" smtClean="0"/>
              <a:t> M07 (0.865 microns) grey scaled</a:t>
            </a:r>
            <a:endParaRPr lang="en-US" sz="2400" dirty="0">
              <a:solidFill>
                <a:schemeClr val="tx1"/>
              </a:solidFill>
            </a:endParaRPr>
          </a:p>
        </p:txBody>
      </p:sp>
      <p:sp>
        <p:nvSpPr>
          <p:cNvPr id="10" name="TextBox 9"/>
          <p:cNvSpPr txBox="1"/>
          <p:nvPr/>
        </p:nvSpPr>
        <p:spPr>
          <a:xfrm>
            <a:off x="4800600" y="1219200"/>
            <a:ext cx="4343400" cy="5355313"/>
          </a:xfrm>
          <a:prstGeom prst="rect">
            <a:avLst/>
          </a:prstGeom>
          <a:noFill/>
        </p:spPr>
        <p:txBody>
          <a:bodyPr wrap="square" rtlCol="0">
            <a:spAutoFit/>
          </a:bodyPr>
          <a:lstStyle/>
          <a:p>
            <a:pPr>
              <a:buFont typeface="Arial" pitchFamily="34" charset="0"/>
              <a:buChar char="•"/>
            </a:pPr>
            <a:r>
              <a:rPr lang="en-US" sz="1800" b="1" dirty="0" smtClean="0"/>
              <a:t>Tungsten Mirror contamination identified as root cause.  Limited to VIIRS FM1 mirror. </a:t>
            </a:r>
            <a:endParaRPr lang="en-US" sz="1800" b="1" dirty="0" smtClean="0"/>
          </a:p>
          <a:p>
            <a:pPr>
              <a:buFont typeface="Arial" pitchFamily="34" charset="0"/>
              <a:buChar char="•"/>
            </a:pPr>
            <a:endParaRPr lang="en-US" sz="1800" b="1" dirty="0" smtClean="0"/>
          </a:p>
          <a:p>
            <a:pPr>
              <a:buFont typeface="Arial" pitchFamily="34" charset="0"/>
              <a:buChar char="•"/>
            </a:pPr>
            <a:r>
              <a:rPr lang="en-US" b="1" dirty="0" smtClean="0"/>
              <a:t>Continuing to Monitor degradation</a:t>
            </a:r>
          </a:p>
          <a:p>
            <a:pPr>
              <a:buFont typeface="Arial" pitchFamily="34" charset="0"/>
              <a:buChar char="•"/>
            </a:pPr>
            <a:endParaRPr lang="en-US" sz="1800" b="1" dirty="0"/>
          </a:p>
          <a:p>
            <a:pPr>
              <a:buFont typeface="Arial" pitchFamily="34" charset="0"/>
              <a:buChar char="•"/>
            </a:pPr>
            <a:r>
              <a:rPr lang="en-US" b="1" dirty="0" smtClean="0"/>
              <a:t>Putting in weekly LUT updates</a:t>
            </a:r>
          </a:p>
          <a:p>
            <a:pPr>
              <a:buFont typeface="Arial" pitchFamily="34" charset="0"/>
              <a:buChar char="•"/>
            </a:pPr>
            <a:endParaRPr lang="en-US" sz="1800" b="1" dirty="0"/>
          </a:p>
          <a:p>
            <a:pPr>
              <a:buFont typeface="Arial" pitchFamily="34" charset="0"/>
              <a:buChar char="•"/>
            </a:pPr>
            <a:r>
              <a:rPr lang="en-US" b="1" dirty="0" smtClean="0"/>
              <a:t>Testing time-dependent predictive LUTs</a:t>
            </a:r>
          </a:p>
          <a:p>
            <a:pPr>
              <a:buFont typeface="Arial" pitchFamily="34" charset="0"/>
              <a:buChar char="•"/>
            </a:pPr>
            <a:endParaRPr lang="en-US" sz="1800" b="1" dirty="0"/>
          </a:p>
          <a:p>
            <a:pPr>
              <a:buFont typeface="Arial" pitchFamily="34" charset="0"/>
              <a:buChar char="•"/>
            </a:pPr>
            <a:r>
              <a:rPr lang="en-US" b="1" dirty="0" err="1" smtClean="0"/>
              <a:t>Bandpass</a:t>
            </a:r>
            <a:r>
              <a:rPr lang="en-US" b="1" dirty="0" smtClean="0"/>
              <a:t> effect (RSRs) studies ongoing </a:t>
            </a:r>
            <a:endParaRPr lang="en-US" sz="1800" b="1" dirty="0" smtClean="0"/>
          </a:p>
          <a:p>
            <a:pPr>
              <a:buFont typeface="Arial" pitchFamily="34" charset="0"/>
              <a:buChar char="•"/>
            </a:pPr>
            <a:endParaRPr lang="en-US" sz="1800" b="1" dirty="0"/>
          </a:p>
          <a:p>
            <a:pPr>
              <a:buFont typeface="Arial" pitchFamily="34" charset="0"/>
              <a:buChar char="•"/>
            </a:pPr>
            <a:r>
              <a:rPr lang="en-US" b="1" dirty="0"/>
              <a:t> </a:t>
            </a:r>
            <a:r>
              <a:rPr lang="en-US" sz="1800" b="1" dirty="0" smtClean="0"/>
              <a:t>VIIRS SNR in M7 expected to be above spec.  </a:t>
            </a:r>
          </a:p>
          <a:p>
            <a:endParaRPr lang="en-US" b="1" dirty="0"/>
          </a:p>
          <a:p>
            <a:endParaRPr lang="en-US" sz="1800" b="1" dirty="0" smtClean="0"/>
          </a:p>
          <a:p>
            <a:r>
              <a:rPr lang="en-US" b="1" dirty="0"/>
              <a:t>For M7/I2 865 nm High Gain </a:t>
            </a:r>
            <a:r>
              <a:rPr lang="en-US" b="1" dirty="0" smtClean="0"/>
              <a:t>SNR</a:t>
            </a:r>
            <a:endParaRPr lang="en-US" b="1" dirty="0"/>
          </a:p>
          <a:p>
            <a:r>
              <a:rPr lang="en-US" b="1" dirty="0"/>
              <a:t>					SNR    Margin</a:t>
            </a:r>
          </a:p>
          <a:p>
            <a:r>
              <a:rPr lang="en-US" b="1" dirty="0"/>
              <a:t>Specification 			215</a:t>
            </a:r>
          </a:p>
          <a:p>
            <a:r>
              <a:rPr lang="en-US" b="1" dirty="0"/>
              <a:t>Raytheon    			419      95</a:t>
            </a:r>
            <a:r>
              <a:rPr lang="en-US" b="1" dirty="0" smtClean="0"/>
              <a:t>%</a:t>
            </a:r>
            <a:endParaRPr lang="en-US" b="1" dirty="0"/>
          </a:p>
        </p:txBody>
      </p:sp>
      <p:pic>
        <p:nvPicPr>
          <p:cNvPr id="3074" name="Picture 2" descr="C:\Documents and Settings\jfgleaso\Desktop\New_orleans_desk\viirs_vis_20120119.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914400"/>
            <a:ext cx="4488561" cy="5762911"/>
          </a:xfrm>
          <a:prstGeom prst="rect">
            <a:avLst/>
          </a:prstGeom>
          <a:noFill/>
        </p:spPr>
      </p:pic>
    </p:spTree>
    <p:extLst>
      <p:ext uri="{BB962C8B-B14F-4D97-AF65-F5344CB8AC3E}">
        <p14:creationId xmlns:p14="http://schemas.microsoft.com/office/powerpoint/2010/main" val="232296226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4"/>
          <p:cNvSpPr txBox="1">
            <a:spLocks noChangeArrowheads="1"/>
          </p:cNvSpPr>
          <p:nvPr/>
        </p:nvSpPr>
        <p:spPr bwMode="auto">
          <a:xfrm>
            <a:off x="1438275" y="990600"/>
            <a:ext cx="5876925" cy="461963"/>
          </a:xfrm>
          <a:prstGeom prst="rect">
            <a:avLst/>
          </a:prstGeom>
          <a:noFill/>
          <a:ln w="9525">
            <a:noFill/>
            <a:miter lim="800000"/>
            <a:headEnd/>
            <a:tailEnd/>
          </a:ln>
        </p:spPr>
        <p:txBody>
          <a:bodyPr>
            <a:spAutoFit/>
          </a:bodyPr>
          <a:lstStyle/>
          <a:p>
            <a:pPr algn="ctr" defTabSz="914400" fontAlgn="base">
              <a:spcBef>
                <a:spcPct val="50000"/>
              </a:spcBef>
              <a:spcAft>
                <a:spcPct val="0"/>
              </a:spcAft>
            </a:pPr>
            <a:r>
              <a:rPr lang="en-US" sz="2400" b="1" dirty="0" smtClean="0">
                <a:solidFill>
                  <a:srgbClr val="FFFFFF"/>
                </a:solidFill>
                <a:latin typeface="Arial"/>
              </a:rPr>
              <a:t>Colorado</a:t>
            </a:r>
          </a:p>
        </p:txBody>
      </p:sp>
      <p:pic>
        <p:nvPicPr>
          <p:cNvPr id="12291" name="Picture 2"/>
          <p:cNvPicPr>
            <a:picLocks noChangeAspect="1"/>
          </p:cNvPicPr>
          <p:nvPr/>
        </p:nvPicPr>
        <p:blipFill>
          <a:blip r:embed="rId3" cstate="print"/>
          <a:srcRect/>
          <a:stretch>
            <a:fillRect/>
          </a:stretch>
        </p:blipFill>
        <p:spPr bwMode="auto">
          <a:xfrm>
            <a:off x="152400" y="1828800"/>
            <a:ext cx="4419600" cy="4419600"/>
          </a:xfrm>
          <a:prstGeom prst="rect">
            <a:avLst/>
          </a:prstGeom>
          <a:noFill/>
          <a:ln w="9525">
            <a:noFill/>
            <a:miter lim="800000"/>
            <a:headEnd/>
            <a:tailEnd/>
          </a:ln>
        </p:spPr>
      </p:pic>
      <p:pic>
        <p:nvPicPr>
          <p:cNvPr id="12292" name="Picture 5" descr="20111124.2028.NPP.VIIRS.true.West_Colorado_Area.HDF.jpg"/>
          <p:cNvPicPr>
            <a:picLocks noChangeAspect="1"/>
          </p:cNvPicPr>
          <p:nvPr/>
        </p:nvPicPr>
        <p:blipFill>
          <a:blip r:embed="rId4" cstate="print"/>
          <a:srcRect/>
          <a:stretch>
            <a:fillRect/>
          </a:stretch>
        </p:blipFill>
        <p:spPr bwMode="auto">
          <a:xfrm>
            <a:off x="4648200" y="1828800"/>
            <a:ext cx="4419600" cy="4419600"/>
          </a:xfrm>
          <a:prstGeom prst="rect">
            <a:avLst/>
          </a:prstGeom>
          <a:noFill/>
          <a:ln w="9525">
            <a:noFill/>
            <a:miter lim="800000"/>
            <a:headEnd/>
            <a:tailEnd/>
          </a:ln>
        </p:spPr>
      </p:pic>
      <p:sp>
        <p:nvSpPr>
          <p:cNvPr id="12293" name="TextBox 6"/>
          <p:cNvSpPr txBox="1">
            <a:spLocks noChangeArrowheads="1"/>
          </p:cNvSpPr>
          <p:nvPr/>
        </p:nvSpPr>
        <p:spPr bwMode="auto">
          <a:xfrm>
            <a:off x="152400" y="1447800"/>
            <a:ext cx="4164013" cy="369888"/>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dirty="0" smtClean="0">
                <a:solidFill>
                  <a:srgbClr val="FFFFFF"/>
                </a:solidFill>
                <a:latin typeface="Arial"/>
              </a:rPr>
              <a:t>11.24.2011 1845 Z, Near Edge of Scan</a:t>
            </a:r>
          </a:p>
        </p:txBody>
      </p:sp>
      <p:sp>
        <p:nvSpPr>
          <p:cNvPr id="12294" name="TextBox 7"/>
          <p:cNvSpPr txBox="1">
            <a:spLocks noChangeArrowheads="1"/>
          </p:cNvSpPr>
          <p:nvPr/>
        </p:nvSpPr>
        <p:spPr bwMode="auto">
          <a:xfrm>
            <a:off x="4602163" y="1447800"/>
            <a:ext cx="3663950" cy="369888"/>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dirty="0" smtClean="0">
                <a:solidFill>
                  <a:srgbClr val="FFFFFF"/>
                </a:solidFill>
                <a:latin typeface="Arial"/>
              </a:rPr>
              <a:t>11.24.2011 2028 UTC, Near Nadir</a:t>
            </a:r>
          </a:p>
        </p:txBody>
      </p:sp>
      <p:sp>
        <p:nvSpPr>
          <p:cNvPr id="12295" name="TextBox 8"/>
          <p:cNvSpPr txBox="1">
            <a:spLocks noChangeArrowheads="1"/>
          </p:cNvSpPr>
          <p:nvPr/>
        </p:nvSpPr>
        <p:spPr bwMode="auto">
          <a:xfrm>
            <a:off x="533400" y="6324600"/>
            <a:ext cx="8091488" cy="369888"/>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dirty="0" smtClean="0">
                <a:solidFill>
                  <a:srgbClr val="FFFFFF"/>
                </a:solidFill>
                <a:latin typeface="Arial"/>
                <a:sym typeface="Wingdings" pitchFamily="2" charset="2"/>
              </a:rPr>
              <a:t> VIIRS maintains similar spatial resolution quality at edge of 3000 km swath</a:t>
            </a:r>
            <a:endParaRPr lang="en-US" dirty="0" smtClean="0">
              <a:solidFill>
                <a:srgbClr val="FFFFFF"/>
              </a:solidFill>
              <a:latin typeface="Arial"/>
            </a:endParaRPr>
          </a:p>
        </p:txBody>
      </p:sp>
      <p:sp>
        <p:nvSpPr>
          <p:cNvPr id="12296" name="TextBox 20"/>
          <p:cNvSpPr txBox="1">
            <a:spLocks noChangeArrowheads="1"/>
          </p:cNvSpPr>
          <p:nvPr/>
        </p:nvSpPr>
        <p:spPr bwMode="auto">
          <a:xfrm>
            <a:off x="457200" y="152400"/>
            <a:ext cx="7704138" cy="584200"/>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sz="3200" b="1" dirty="0" smtClean="0">
                <a:solidFill>
                  <a:srgbClr val="FFFF00"/>
                </a:solidFill>
                <a:latin typeface="Arial"/>
              </a:rPr>
              <a:t>NPP VIIRS True Color Examples</a:t>
            </a:r>
            <a:endParaRPr lang="en-US" sz="3200" dirty="0" smtClean="0">
              <a:solidFill>
                <a:srgbClr val="FFFF00"/>
              </a:solidFill>
              <a:latin typeface="Arial"/>
            </a:endParaRPr>
          </a:p>
        </p:txBody>
      </p:sp>
      <p:sp>
        <p:nvSpPr>
          <p:cNvPr id="12297" name="Line 18"/>
          <p:cNvSpPr>
            <a:spLocks noChangeShapeType="1"/>
          </p:cNvSpPr>
          <p:nvPr/>
        </p:nvSpPr>
        <p:spPr bwMode="auto">
          <a:xfrm>
            <a:off x="0" y="914400"/>
            <a:ext cx="9144000" cy="0"/>
          </a:xfrm>
          <a:prstGeom prst="line">
            <a:avLst/>
          </a:prstGeom>
          <a:noFill/>
          <a:ln w="57150">
            <a:solidFill>
              <a:srgbClr val="00CC00"/>
            </a:solidFill>
            <a:round/>
            <a:headEnd/>
            <a:tailEnd/>
          </a:ln>
        </p:spPr>
        <p:txBody>
          <a:bodyPr wrap="none" anchor="ctr"/>
          <a:lstStyle/>
          <a:p>
            <a:pPr defTabSz="914400" fontAlgn="base">
              <a:spcBef>
                <a:spcPct val="0"/>
              </a:spcBef>
              <a:spcAft>
                <a:spcPct val="0"/>
              </a:spcAft>
            </a:pPr>
            <a:endParaRPr lang="en-US" dirty="0" smtClean="0">
              <a:solidFill>
                <a:srgbClr val="000000"/>
              </a:solidFill>
              <a:latin typeface="Arial"/>
            </a:endParaRPr>
          </a:p>
        </p:txBody>
      </p:sp>
      <p:pic>
        <p:nvPicPr>
          <p:cNvPr id="12298" name="Picture 5" descr="CIRA-logo-color-dkbg-2in.png"/>
          <p:cNvPicPr>
            <a:picLocks noChangeAspect="1"/>
          </p:cNvPicPr>
          <p:nvPr/>
        </p:nvPicPr>
        <p:blipFill>
          <a:blip r:embed="rId5" cstate="print"/>
          <a:srcRect/>
          <a:stretch>
            <a:fillRect/>
          </a:stretch>
        </p:blipFill>
        <p:spPr bwMode="auto">
          <a:xfrm>
            <a:off x="7683500" y="177800"/>
            <a:ext cx="1460500" cy="584200"/>
          </a:xfrm>
          <a:prstGeom prst="rect">
            <a:avLst/>
          </a:prstGeom>
          <a:noFill/>
          <a:ln w="9525">
            <a:noFill/>
            <a:miter lim="800000"/>
            <a:headEnd/>
            <a:tailEnd/>
          </a:ln>
        </p:spPr>
      </p:pic>
      <p:sp>
        <p:nvSpPr>
          <p:cNvPr id="11" name="Slide Number Placeholder 10"/>
          <p:cNvSpPr>
            <a:spLocks noGrp="1"/>
          </p:cNvSpPr>
          <p:nvPr>
            <p:ph type="sldNum" sz="quarter" idx="12"/>
          </p:nvPr>
        </p:nvSpPr>
        <p:spPr/>
        <p:txBody>
          <a:bodyPr/>
          <a:lstStyle/>
          <a:p>
            <a:pPr>
              <a:defRPr/>
            </a:pPr>
            <a:fld id="{B2F16701-6E28-4525-84A4-43905D60AD75}" type="slidenum">
              <a:rPr lang="en-US" smtClean="0">
                <a:solidFill>
                  <a:srgbClr val="000000"/>
                </a:solidFill>
              </a:rPr>
              <a:pPr>
                <a:defRPr/>
              </a:pPr>
              <a:t>19</a:t>
            </a:fld>
            <a:endParaRPr lang="en-US" dirty="0">
              <a:solidFill>
                <a:srgbClr val="000000"/>
              </a:solidFill>
            </a:endParaRPr>
          </a:p>
        </p:txBody>
      </p:sp>
    </p:spTree>
    <p:extLst>
      <p:ext uri="{BB962C8B-B14F-4D97-AF65-F5344CB8AC3E}">
        <p14:creationId xmlns:p14="http://schemas.microsoft.com/office/powerpoint/2010/main" val="12714739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Suomi</a:t>
            </a:r>
            <a:r>
              <a:rPr lang="en-US" dirty="0" smtClean="0"/>
              <a:t> </a:t>
            </a:r>
            <a:r>
              <a:rPr lang="en-US" dirty="0"/>
              <a:t>NPP/VIIRS Instrument Status and Science Results”</a:t>
            </a:r>
          </a:p>
        </p:txBody>
      </p:sp>
      <p:sp>
        <p:nvSpPr>
          <p:cNvPr id="3" name="Content Placeholder 2"/>
          <p:cNvSpPr>
            <a:spLocks noGrp="1"/>
          </p:cNvSpPr>
          <p:nvPr>
            <p:ph idx="1"/>
          </p:nvPr>
        </p:nvSpPr>
        <p:spPr>
          <a:xfrm>
            <a:off x="380999" y="728344"/>
            <a:ext cx="8547561" cy="1989549"/>
          </a:xfrm>
        </p:spPr>
        <p:txBody>
          <a:bodyPr>
            <a:normAutofit lnSpcReduction="10000"/>
          </a:bodyPr>
          <a:lstStyle/>
          <a:p>
            <a:pPr marL="0" indent="0" algn="ctr">
              <a:buNone/>
            </a:pPr>
            <a:r>
              <a:rPr lang="en-US" sz="2800" dirty="0" smtClean="0"/>
              <a:t>Jim Gleason</a:t>
            </a:r>
          </a:p>
          <a:p>
            <a:pPr marL="0" indent="0" algn="ctr">
              <a:buNone/>
            </a:pPr>
            <a:r>
              <a:rPr lang="en-US" sz="2800" dirty="0" smtClean="0"/>
              <a:t>NPP Project Scientist</a:t>
            </a:r>
          </a:p>
          <a:p>
            <a:pPr marL="0" indent="0" algn="ctr">
              <a:buNone/>
            </a:pPr>
            <a:endParaRPr lang="en-US" sz="2800" dirty="0" smtClean="0"/>
          </a:p>
          <a:p>
            <a:pPr marL="0" indent="0" algn="ctr">
              <a:buNone/>
            </a:pPr>
            <a:r>
              <a:rPr lang="en-US" sz="2800" dirty="0" smtClean="0"/>
              <a:t>JPSS VIIRS Operational Algorithm Team </a:t>
            </a:r>
          </a:p>
        </p:txBody>
      </p:sp>
      <p:sp>
        <p:nvSpPr>
          <p:cNvPr id="4" name="Content Placeholder 2"/>
          <p:cNvSpPr txBox="1">
            <a:spLocks/>
          </p:cNvSpPr>
          <p:nvPr/>
        </p:nvSpPr>
        <p:spPr>
          <a:xfrm>
            <a:off x="119405" y="2679019"/>
            <a:ext cx="4091648" cy="2700421"/>
          </a:xfrm>
          <a:prstGeom prst="rect">
            <a:avLst/>
          </a:prstGeom>
        </p:spPr>
        <p:txBody>
          <a:bodyPr vert="horz" lIns="91440" tIns="45720" rIns="91440" bIns="45720" rtlCol="0">
            <a:normAutofit/>
          </a:bodyPr>
          <a:lstStyle>
            <a:lvl1pPr marL="173038" indent="-173038"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341313" indent="-169863"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512763" indent="-1714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682625" indent="-169863"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854075" indent="-1714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t>VIIRS SDR</a:t>
            </a:r>
          </a:p>
          <a:p>
            <a:pPr marL="0" indent="0">
              <a:buFont typeface="Arial" pitchFamily="34" charset="0"/>
              <a:buNone/>
            </a:pPr>
            <a:r>
              <a:rPr lang="en-US" sz="2400" dirty="0" err="1" smtClean="0"/>
              <a:t>Changyoung</a:t>
            </a:r>
            <a:r>
              <a:rPr lang="en-US" sz="2400" dirty="0" smtClean="0"/>
              <a:t> Cao/NOAA/STAR</a:t>
            </a:r>
          </a:p>
          <a:p>
            <a:pPr marL="0" indent="0">
              <a:buFont typeface="Arial" pitchFamily="34" charset="0"/>
              <a:buNone/>
            </a:pPr>
            <a:r>
              <a:rPr lang="en-US" sz="2400" dirty="0" smtClean="0"/>
              <a:t>Frank </a:t>
            </a:r>
            <a:r>
              <a:rPr lang="en-US" sz="2400" dirty="0" err="1" smtClean="0"/>
              <a:t>DeLuccia</a:t>
            </a:r>
            <a:r>
              <a:rPr lang="en-US" sz="2400" dirty="0" smtClean="0"/>
              <a:t>/Aerospace</a:t>
            </a:r>
          </a:p>
          <a:p>
            <a:pPr marL="0" indent="0">
              <a:buFont typeface="Arial" pitchFamily="34" charset="0"/>
              <a:buNone/>
            </a:pPr>
            <a:r>
              <a:rPr lang="en-US" sz="2400" dirty="0" smtClean="0"/>
              <a:t>Jack </a:t>
            </a:r>
            <a:r>
              <a:rPr lang="en-US" sz="2400" dirty="0" err="1" smtClean="0"/>
              <a:t>Xiong</a:t>
            </a:r>
            <a:r>
              <a:rPr lang="en-US" sz="2400" dirty="0" smtClean="0"/>
              <a:t>/NASA</a:t>
            </a:r>
          </a:p>
          <a:p>
            <a:pPr marL="0" indent="0">
              <a:buFont typeface="Arial" pitchFamily="34" charset="0"/>
              <a:buNone/>
            </a:pPr>
            <a:r>
              <a:rPr lang="en-US" sz="2400" dirty="0" smtClean="0"/>
              <a:t>Robert Wolfe/NASA (Geo)</a:t>
            </a:r>
          </a:p>
          <a:p>
            <a:pPr marL="0" indent="0">
              <a:buFont typeface="Arial" pitchFamily="34" charset="0"/>
              <a:buNone/>
            </a:pPr>
            <a:endParaRPr lang="en-US" sz="2400" dirty="0"/>
          </a:p>
        </p:txBody>
      </p:sp>
      <p:sp>
        <p:nvSpPr>
          <p:cNvPr id="5" name="Content Placeholder 2"/>
          <p:cNvSpPr txBox="1">
            <a:spLocks/>
          </p:cNvSpPr>
          <p:nvPr/>
        </p:nvSpPr>
        <p:spPr>
          <a:xfrm>
            <a:off x="4211053" y="2679019"/>
            <a:ext cx="4717508" cy="3689712"/>
          </a:xfrm>
          <a:prstGeom prst="rect">
            <a:avLst/>
          </a:prstGeom>
        </p:spPr>
        <p:txBody>
          <a:bodyPr vert="horz" lIns="91440" tIns="45720" rIns="91440" bIns="45720" rtlCol="0">
            <a:normAutofit lnSpcReduction="10000"/>
          </a:bodyPr>
          <a:lstStyle>
            <a:lvl1pPr marL="173038" indent="-173038"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341313" indent="-169863"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512763" indent="-1714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682625" indent="-169863"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854075" indent="-1714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t>VIIRS EDR</a:t>
            </a:r>
          </a:p>
          <a:p>
            <a:pPr marL="0" indent="0">
              <a:buNone/>
            </a:pPr>
            <a:r>
              <a:rPr lang="en-US" sz="2400" dirty="0" smtClean="0"/>
              <a:t>Lead: </a:t>
            </a:r>
            <a:r>
              <a:rPr lang="en-US" sz="2400" dirty="0"/>
              <a:t>Ivan </a:t>
            </a:r>
            <a:r>
              <a:rPr lang="en-US" sz="2400" dirty="0" err="1"/>
              <a:t>Csiszar</a:t>
            </a:r>
            <a:r>
              <a:rPr lang="en-US" sz="2400" dirty="0" smtClean="0"/>
              <a:t>/NOAA/STAR</a:t>
            </a:r>
          </a:p>
          <a:p>
            <a:pPr marL="0" indent="0">
              <a:buNone/>
            </a:pPr>
            <a:r>
              <a:rPr lang="en-US" sz="2400" dirty="0" smtClean="0"/>
              <a:t>Clouds: A. </a:t>
            </a:r>
            <a:r>
              <a:rPr lang="en-US" sz="2400" dirty="0" err="1" smtClean="0"/>
              <a:t>Heidinger</a:t>
            </a:r>
            <a:r>
              <a:rPr lang="en-US" sz="2400" dirty="0"/>
              <a:t>/NOAA/</a:t>
            </a:r>
            <a:r>
              <a:rPr lang="en-US" sz="2400" dirty="0" smtClean="0"/>
              <a:t>STAR</a:t>
            </a:r>
          </a:p>
          <a:p>
            <a:pPr marL="0" indent="0">
              <a:buNone/>
            </a:pPr>
            <a:r>
              <a:rPr lang="en-US" sz="2400" dirty="0" smtClean="0"/>
              <a:t>Ocean Color: W. Wang</a:t>
            </a:r>
            <a:r>
              <a:rPr lang="en-US" sz="2400" dirty="0"/>
              <a:t>/NOAA/</a:t>
            </a:r>
            <a:r>
              <a:rPr lang="en-US" sz="2400" dirty="0" smtClean="0"/>
              <a:t>STAR</a:t>
            </a:r>
          </a:p>
          <a:p>
            <a:pPr marL="0" indent="0">
              <a:buNone/>
            </a:pPr>
            <a:r>
              <a:rPr lang="en-US" sz="2400" dirty="0" smtClean="0"/>
              <a:t>SST: </a:t>
            </a:r>
            <a:r>
              <a:rPr lang="en-US" altLang="zh-CN" sz="2400" dirty="0" smtClean="0">
                <a:ea typeface="宋体" charset="0"/>
                <a:cs typeface="宋体" charset="0"/>
              </a:rPr>
              <a:t>S. </a:t>
            </a:r>
            <a:r>
              <a:rPr lang="en-US" altLang="zh-CN" sz="2400" dirty="0" err="1" smtClean="0">
                <a:ea typeface="宋体" charset="0"/>
                <a:cs typeface="宋体" charset="0"/>
              </a:rPr>
              <a:t>Ignatov</a:t>
            </a:r>
            <a:r>
              <a:rPr lang="en-US" sz="2400" dirty="0"/>
              <a:t>/NOAA/</a:t>
            </a:r>
            <a:r>
              <a:rPr lang="en-US" sz="2400" dirty="0" smtClean="0"/>
              <a:t>STAR</a:t>
            </a:r>
            <a:endParaRPr lang="en-US" altLang="zh-CN" sz="2400" dirty="0" smtClean="0">
              <a:ea typeface="宋体" charset="0"/>
              <a:cs typeface="宋体" charset="0"/>
            </a:endParaRPr>
          </a:p>
          <a:p>
            <a:pPr marL="0" indent="0">
              <a:buNone/>
            </a:pPr>
            <a:r>
              <a:rPr lang="en-US" sz="2400" dirty="0" smtClean="0"/>
              <a:t>Imagery: D. </a:t>
            </a:r>
            <a:r>
              <a:rPr lang="en-US" sz="2400" dirty="0" err="1" smtClean="0"/>
              <a:t>Hilger</a:t>
            </a:r>
            <a:r>
              <a:rPr lang="en-US" sz="2400" dirty="0"/>
              <a:t>/NOAA/</a:t>
            </a:r>
            <a:r>
              <a:rPr lang="en-US" sz="2400" dirty="0" smtClean="0"/>
              <a:t>STAR</a:t>
            </a:r>
          </a:p>
          <a:p>
            <a:pPr marL="0" indent="0">
              <a:buNone/>
            </a:pPr>
            <a:r>
              <a:rPr lang="en-US" sz="2400" dirty="0" smtClean="0"/>
              <a:t>Aerosol: I. </a:t>
            </a:r>
            <a:r>
              <a:rPr lang="en-US" sz="2400" dirty="0"/>
              <a:t>Laszlo</a:t>
            </a:r>
            <a:r>
              <a:rPr lang="en-US" sz="2400" dirty="0" smtClean="0"/>
              <a:t> </a:t>
            </a:r>
            <a:r>
              <a:rPr lang="en-US" sz="2400" dirty="0"/>
              <a:t>/NOAA/</a:t>
            </a:r>
            <a:r>
              <a:rPr lang="en-US" sz="2400" dirty="0" smtClean="0"/>
              <a:t>STAR</a:t>
            </a:r>
          </a:p>
          <a:p>
            <a:pPr marL="0" indent="0">
              <a:buNone/>
            </a:pPr>
            <a:r>
              <a:rPr lang="en-US" sz="2400" dirty="0" smtClean="0"/>
              <a:t>Land: I. </a:t>
            </a:r>
            <a:r>
              <a:rPr lang="en-US" sz="2400" dirty="0" err="1" smtClean="0"/>
              <a:t>Csiszar</a:t>
            </a:r>
            <a:r>
              <a:rPr lang="en-US" sz="2400" dirty="0"/>
              <a:t>/NOAA/</a:t>
            </a:r>
            <a:r>
              <a:rPr lang="en-US" sz="2400" dirty="0" smtClean="0"/>
              <a:t>STAR</a:t>
            </a:r>
          </a:p>
          <a:p>
            <a:pPr marL="0" indent="0">
              <a:buNone/>
            </a:pPr>
            <a:r>
              <a:rPr lang="en-US" sz="2400" dirty="0" err="1" smtClean="0"/>
              <a:t>Cryo</a:t>
            </a:r>
            <a:r>
              <a:rPr lang="en-US" sz="2400" dirty="0" smtClean="0"/>
              <a:t>: J. Key</a:t>
            </a:r>
            <a:r>
              <a:rPr lang="en-US" sz="2400" dirty="0"/>
              <a:t>/NOAA/STAR</a:t>
            </a:r>
          </a:p>
          <a:p>
            <a:pPr marL="0" indent="0">
              <a:buNone/>
            </a:pPr>
            <a:endParaRPr lang="en-US" sz="2400" dirty="0"/>
          </a:p>
        </p:txBody>
      </p:sp>
    </p:spTree>
    <p:extLst>
      <p:ext uri="{BB962C8B-B14F-4D97-AF65-F5344CB8AC3E}">
        <p14:creationId xmlns:p14="http://schemas.microsoft.com/office/powerpoint/2010/main" val="3428305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F18201111270306.night.OIS.jpg"/>
          <p:cNvPicPr>
            <a:picLocks noChangeAspect="1"/>
          </p:cNvPicPr>
          <p:nvPr/>
        </p:nvPicPr>
        <p:blipFill>
          <a:blip r:embed="rId3" cstate="screen"/>
          <a:srcRect/>
          <a:stretch>
            <a:fillRect/>
          </a:stretch>
        </p:blipFill>
        <p:spPr bwMode="auto">
          <a:xfrm>
            <a:off x="228600" y="1458913"/>
            <a:ext cx="4675188" cy="3873500"/>
          </a:xfrm>
          <a:prstGeom prst="rect">
            <a:avLst/>
          </a:prstGeom>
          <a:noFill/>
          <a:ln w="9525">
            <a:solidFill>
              <a:schemeClr val="tx1"/>
            </a:solidFill>
            <a:miter lim="800000"/>
            <a:headEnd/>
            <a:tailEnd/>
          </a:ln>
        </p:spPr>
      </p:pic>
      <p:pic>
        <p:nvPicPr>
          <p:cNvPr id="12291" name="Picture 9"/>
          <p:cNvPicPr>
            <a:picLocks noChangeAspect="1" noChangeArrowheads="1"/>
          </p:cNvPicPr>
          <p:nvPr/>
        </p:nvPicPr>
        <p:blipFill>
          <a:blip r:embed="rId4" cstate="screen"/>
          <a:srcRect/>
          <a:stretch>
            <a:fillRect/>
          </a:stretch>
        </p:blipFill>
        <p:spPr bwMode="auto">
          <a:xfrm>
            <a:off x="5029200" y="1447800"/>
            <a:ext cx="3886200" cy="3886200"/>
          </a:xfrm>
          <a:prstGeom prst="rect">
            <a:avLst/>
          </a:prstGeom>
          <a:noFill/>
          <a:ln w="9525">
            <a:solidFill>
              <a:schemeClr val="tx1"/>
            </a:solidFill>
            <a:miter lim="800000"/>
            <a:headEnd/>
            <a:tailEnd/>
          </a:ln>
        </p:spPr>
      </p:pic>
      <p:sp>
        <p:nvSpPr>
          <p:cNvPr id="2" name="Title 3"/>
          <p:cNvSpPr txBox="1">
            <a:spLocks/>
          </p:cNvSpPr>
          <p:nvPr/>
        </p:nvSpPr>
        <p:spPr bwMode="auto">
          <a:xfrm>
            <a:off x="457200" y="-189431"/>
            <a:ext cx="8229600" cy="1143000"/>
          </a:xfrm>
          <a:prstGeom prst="rect">
            <a:avLst/>
          </a:prstGeom>
          <a:noFill/>
          <a:ln w="9525">
            <a:noFill/>
            <a:miter lim="800000"/>
            <a:headEnd/>
            <a:tailEnd/>
          </a:ln>
        </p:spPr>
        <p:txBody>
          <a:bodyPr anchor="ctr"/>
          <a:lstStyle/>
          <a:p>
            <a:pPr algn="ctr">
              <a:defRPr/>
            </a:pPr>
            <a:r>
              <a:rPr lang="en-US" sz="3600" dirty="0">
                <a:latin typeface="+mj-lt"/>
                <a:ea typeface="+mj-ea"/>
                <a:cs typeface="+mj-cs"/>
              </a:rPr>
              <a:t>Resolution Improvements: </a:t>
            </a:r>
            <a:r>
              <a:rPr lang="en-US" sz="3600" dirty="0" smtClean="0">
                <a:latin typeface="+mj-lt"/>
                <a:ea typeface="+mj-ea"/>
                <a:cs typeface="+mj-cs"/>
              </a:rPr>
              <a:t>OLS </a:t>
            </a:r>
            <a:r>
              <a:rPr lang="en-US" sz="3600" dirty="0">
                <a:latin typeface="+mj-lt"/>
                <a:ea typeface="+mj-ea"/>
                <a:cs typeface="+mj-cs"/>
              </a:rPr>
              <a:t>vs. DNB</a:t>
            </a:r>
          </a:p>
        </p:txBody>
      </p:sp>
      <p:sp>
        <p:nvSpPr>
          <p:cNvPr id="9" name="Text Box 8"/>
          <p:cNvSpPr txBox="1">
            <a:spLocks noChangeArrowheads="1"/>
          </p:cNvSpPr>
          <p:nvPr/>
        </p:nvSpPr>
        <p:spPr bwMode="auto">
          <a:xfrm>
            <a:off x="533400" y="5638800"/>
            <a:ext cx="7924800" cy="1169551"/>
          </a:xfrm>
          <a:prstGeom prst="rect">
            <a:avLst/>
          </a:prstGeom>
          <a:noFill/>
          <a:ln w="9525">
            <a:noFill/>
            <a:miter lim="800000"/>
            <a:headEnd/>
            <a:tailEnd/>
          </a:ln>
        </p:spPr>
        <p:txBody>
          <a:bodyPr>
            <a:spAutoFit/>
          </a:bodyPr>
          <a:lstStyle/>
          <a:p>
            <a:pPr marL="341313" indent="-341313">
              <a:spcBef>
                <a:spcPct val="50000"/>
              </a:spcBef>
              <a:buClr>
                <a:srgbClr val="FFFF00"/>
              </a:buClr>
              <a:buFont typeface="Wingdings" pitchFamily="2" charset="2"/>
              <a:buChar char="à"/>
            </a:pPr>
            <a:r>
              <a:rPr lang="en-US" sz="2000" dirty="0"/>
              <a:t>740 m instantaneous geometric field of view (DNB) vs.  ~5 km for the OLS results in dramatic spatial resolution improvements</a:t>
            </a:r>
            <a:r>
              <a:rPr lang="en-US" sz="2000" dirty="0" smtClean="0"/>
              <a:t>.</a:t>
            </a:r>
          </a:p>
          <a:p>
            <a:pPr marL="341313" indent="-341313">
              <a:spcBef>
                <a:spcPct val="50000"/>
              </a:spcBef>
              <a:buClr>
                <a:srgbClr val="FFFF00"/>
              </a:buClr>
              <a:buFont typeface="Wingdings" pitchFamily="2" charset="2"/>
              <a:buChar char="à"/>
            </a:pPr>
            <a:r>
              <a:rPr lang="en-US" sz="2000" dirty="0" smtClean="0"/>
              <a:t>DNB Imagery courtesy of Steven Miller CIRA/CSU</a:t>
            </a:r>
            <a:endParaRPr lang="en-US" sz="2000" dirty="0"/>
          </a:p>
        </p:txBody>
      </p:sp>
      <p:pic>
        <p:nvPicPr>
          <p:cNvPr id="12295" name="Picture 9" descr="http://www.bwfa-usa.org/sites/bwfa-usa.org/files/assets/images/noaa-logo_1024w1024h.jpg"/>
          <p:cNvPicPr>
            <a:picLocks noChangeAspect="1" noChangeArrowheads="1"/>
          </p:cNvPicPr>
          <p:nvPr/>
        </p:nvPicPr>
        <p:blipFill>
          <a:blip r:embed="rId5" cstate="screen"/>
          <a:srcRect/>
          <a:stretch>
            <a:fillRect/>
          </a:stretch>
        </p:blipFill>
        <p:spPr bwMode="auto">
          <a:xfrm>
            <a:off x="8545513" y="4964113"/>
            <a:ext cx="381000" cy="381000"/>
          </a:xfrm>
          <a:prstGeom prst="rect">
            <a:avLst/>
          </a:prstGeom>
          <a:noFill/>
          <a:ln w="9525">
            <a:noFill/>
            <a:miter lim="800000"/>
            <a:headEnd/>
            <a:tailEnd/>
          </a:ln>
        </p:spPr>
      </p:pic>
      <p:pic>
        <p:nvPicPr>
          <p:cNvPr id="12296" name="Picture 11" descr="http://www.bwfa-usa.org/sites/bwfa-usa.org/files/assets/images/noaa-logo_1024w1024h.jpg"/>
          <p:cNvPicPr>
            <a:picLocks noChangeAspect="1" noChangeArrowheads="1"/>
          </p:cNvPicPr>
          <p:nvPr/>
        </p:nvPicPr>
        <p:blipFill>
          <a:blip r:embed="rId5" cstate="screen"/>
          <a:srcRect/>
          <a:stretch>
            <a:fillRect/>
          </a:stretch>
        </p:blipFill>
        <p:spPr bwMode="auto">
          <a:xfrm>
            <a:off x="4529138" y="4964113"/>
            <a:ext cx="381000" cy="381000"/>
          </a:xfrm>
          <a:prstGeom prst="rect">
            <a:avLst/>
          </a:prstGeom>
          <a:noFill/>
          <a:ln w="9525">
            <a:noFill/>
            <a:miter lim="800000"/>
            <a:headEnd/>
            <a:tailEnd/>
          </a:ln>
        </p:spPr>
      </p:pic>
      <p:sp>
        <p:nvSpPr>
          <p:cNvPr id="13" name="Slide Number Placeholder 2"/>
          <p:cNvSpPr>
            <a:spLocks noGrp="1"/>
          </p:cNvSpPr>
          <p:nvPr>
            <p:ph type="sldNum" sz="quarter" idx="4294967295"/>
          </p:nvPr>
        </p:nvSpPr>
        <p:spPr>
          <a:xfrm>
            <a:off x="8664575" y="6597650"/>
            <a:ext cx="479425" cy="234950"/>
          </a:xfrm>
          <a:prstGeom prst="rect">
            <a:avLst/>
          </a:prstGeom>
        </p:spPr>
        <p:txBody>
          <a:bodyPr/>
          <a:lstStyle/>
          <a:p>
            <a:pPr>
              <a:defRPr/>
            </a:pPr>
            <a:fld id="{FF5BB186-0950-4040-AA65-C9A6BBCEF8D9}" type="slidenum">
              <a:rPr lang="en-US" smtClean="0"/>
              <a:pPr>
                <a:defRPr/>
              </a:pPr>
              <a:t>20</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auto">
          <a:xfrm>
            <a:off x="457200" y="-189431"/>
            <a:ext cx="8229600" cy="1143000"/>
          </a:xfrm>
          <a:prstGeom prst="rect">
            <a:avLst/>
          </a:prstGeom>
          <a:noFill/>
          <a:ln w="9525">
            <a:noFill/>
            <a:miter lim="800000"/>
            <a:headEnd/>
            <a:tailEnd/>
          </a:ln>
        </p:spPr>
        <p:txBody>
          <a:bodyPr anchor="ctr"/>
          <a:lstStyle/>
          <a:p>
            <a:pPr algn="ctr">
              <a:defRPr/>
            </a:pPr>
            <a:r>
              <a:rPr lang="en-US" sz="3600" dirty="0">
                <a:latin typeface="+mj-lt"/>
                <a:ea typeface="+mj-ea"/>
                <a:cs typeface="+mj-cs"/>
              </a:rPr>
              <a:t>Resolution Improvements: </a:t>
            </a:r>
            <a:r>
              <a:rPr lang="en-US" sz="3600" dirty="0" smtClean="0">
                <a:latin typeface="+mj-lt"/>
                <a:ea typeface="+mj-ea"/>
                <a:cs typeface="+mj-cs"/>
              </a:rPr>
              <a:t>OLS </a:t>
            </a:r>
            <a:r>
              <a:rPr lang="en-US" sz="3600" dirty="0">
                <a:latin typeface="+mj-lt"/>
                <a:ea typeface="+mj-ea"/>
                <a:cs typeface="+mj-cs"/>
              </a:rPr>
              <a:t>vs. DNB</a:t>
            </a:r>
          </a:p>
        </p:txBody>
      </p:sp>
      <p:pic>
        <p:nvPicPr>
          <p:cNvPr id="12298" name="Content Placeholder 5" descr="DNB_d20111127_t0952214_minus_d20111124_t1101567_geo.jpg"/>
          <p:cNvPicPr>
            <a:picLocks noChangeAspect="1"/>
          </p:cNvPicPr>
          <p:nvPr/>
        </p:nvPicPr>
        <p:blipFill>
          <a:blip r:embed="rId3" cstate="screen"/>
          <a:srcRect/>
          <a:stretch>
            <a:fillRect/>
          </a:stretch>
        </p:blipFill>
        <p:spPr bwMode="auto">
          <a:xfrm>
            <a:off x="228600" y="1447800"/>
            <a:ext cx="4675750" cy="3873120"/>
          </a:xfrm>
          <a:prstGeom prst="rect">
            <a:avLst/>
          </a:prstGeom>
          <a:noFill/>
          <a:ln w="9525">
            <a:solidFill>
              <a:schemeClr val="tx1"/>
            </a:solidFill>
            <a:miter lim="800000"/>
            <a:headEnd/>
            <a:tailEnd/>
          </a:ln>
        </p:spPr>
      </p:pic>
      <p:pic>
        <p:nvPicPr>
          <p:cNvPr id="12299" name="Picture 8"/>
          <p:cNvPicPr>
            <a:picLocks noChangeAspect="1" noChangeArrowheads="1"/>
          </p:cNvPicPr>
          <p:nvPr/>
        </p:nvPicPr>
        <p:blipFill>
          <a:blip r:embed="rId4" cstate="screen"/>
          <a:srcRect/>
          <a:stretch>
            <a:fillRect/>
          </a:stretch>
        </p:blipFill>
        <p:spPr bwMode="auto">
          <a:xfrm>
            <a:off x="5029200" y="1447800"/>
            <a:ext cx="3886200" cy="3886200"/>
          </a:xfrm>
          <a:prstGeom prst="rect">
            <a:avLst/>
          </a:prstGeom>
          <a:noFill/>
          <a:ln w="9525">
            <a:solidFill>
              <a:schemeClr val="tx1"/>
            </a:solidFill>
            <a:miter lim="800000"/>
            <a:headEnd/>
            <a:tailEnd/>
          </a:ln>
        </p:spPr>
      </p:pic>
      <p:pic>
        <p:nvPicPr>
          <p:cNvPr id="12295" name="Picture 9" descr="http://www.bwfa-usa.org/sites/bwfa-usa.org/files/assets/images/noaa-logo_1024w1024h.jpg"/>
          <p:cNvPicPr>
            <a:picLocks noChangeAspect="1" noChangeArrowheads="1"/>
          </p:cNvPicPr>
          <p:nvPr/>
        </p:nvPicPr>
        <p:blipFill>
          <a:blip r:embed="rId5" cstate="screen"/>
          <a:srcRect/>
          <a:stretch>
            <a:fillRect/>
          </a:stretch>
        </p:blipFill>
        <p:spPr bwMode="auto">
          <a:xfrm>
            <a:off x="8545513" y="4964113"/>
            <a:ext cx="381000" cy="381000"/>
          </a:xfrm>
          <a:prstGeom prst="rect">
            <a:avLst/>
          </a:prstGeom>
          <a:noFill/>
          <a:ln w="9525">
            <a:noFill/>
            <a:miter lim="800000"/>
            <a:headEnd/>
            <a:tailEnd/>
          </a:ln>
        </p:spPr>
      </p:pic>
      <p:pic>
        <p:nvPicPr>
          <p:cNvPr id="12296" name="Picture 11" descr="http://www.bwfa-usa.org/sites/bwfa-usa.org/files/assets/images/noaa-logo_1024w1024h.jpg"/>
          <p:cNvPicPr>
            <a:picLocks noChangeAspect="1" noChangeArrowheads="1"/>
          </p:cNvPicPr>
          <p:nvPr/>
        </p:nvPicPr>
        <p:blipFill>
          <a:blip r:embed="rId5" cstate="screen"/>
          <a:srcRect/>
          <a:stretch>
            <a:fillRect/>
          </a:stretch>
        </p:blipFill>
        <p:spPr bwMode="auto">
          <a:xfrm>
            <a:off x="4529138" y="4964113"/>
            <a:ext cx="381000" cy="381000"/>
          </a:xfrm>
          <a:prstGeom prst="rect">
            <a:avLst/>
          </a:prstGeom>
          <a:noFill/>
          <a:ln w="9525">
            <a:noFill/>
            <a:miter lim="800000"/>
            <a:headEnd/>
            <a:tailEnd/>
          </a:ln>
        </p:spPr>
      </p:pic>
      <p:sp>
        <p:nvSpPr>
          <p:cNvPr id="13" name="Slide Number Placeholder 2"/>
          <p:cNvSpPr>
            <a:spLocks noGrp="1"/>
          </p:cNvSpPr>
          <p:nvPr>
            <p:ph type="sldNum" sz="quarter" idx="4294967295"/>
          </p:nvPr>
        </p:nvSpPr>
        <p:spPr>
          <a:xfrm>
            <a:off x="8664575" y="6597650"/>
            <a:ext cx="479425" cy="234950"/>
          </a:xfrm>
          <a:prstGeom prst="rect">
            <a:avLst/>
          </a:prstGeom>
        </p:spPr>
        <p:txBody>
          <a:bodyPr/>
          <a:lstStyle/>
          <a:p>
            <a:pPr>
              <a:defRPr/>
            </a:pPr>
            <a:fld id="{FF5BB186-0950-4040-AA65-C9A6BBCEF8D9}" type="slidenum">
              <a:rPr lang="en-US" smtClean="0"/>
              <a:pPr>
                <a:defRPr/>
              </a:pPr>
              <a:t>21</a:t>
            </a:fld>
            <a:endParaRPr lang="en-US" dirty="0"/>
          </a:p>
        </p:txBody>
      </p:sp>
      <p:sp>
        <p:nvSpPr>
          <p:cNvPr id="10" name="Text Box 8"/>
          <p:cNvSpPr txBox="1">
            <a:spLocks noChangeArrowheads="1"/>
          </p:cNvSpPr>
          <p:nvPr/>
        </p:nvSpPr>
        <p:spPr bwMode="auto">
          <a:xfrm>
            <a:off x="533400" y="5638800"/>
            <a:ext cx="7924800" cy="1169551"/>
          </a:xfrm>
          <a:prstGeom prst="rect">
            <a:avLst/>
          </a:prstGeom>
          <a:noFill/>
          <a:ln w="9525">
            <a:noFill/>
            <a:miter lim="800000"/>
            <a:headEnd/>
            <a:tailEnd/>
          </a:ln>
        </p:spPr>
        <p:txBody>
          <a:bodyPr>
            <a:spAutoFit/>
          </a:bodyPr>
          <a:lstStyle/>
          <a:p>
            <a:pPr marL="341313" indent="-341313">
              <a:spcBef>
                <a:spcPct val="50000"/>
              </a:spcBef>
              <a:buClr>
                <a:srgbClr val="FFFF00"/>
              </a:buClr>
              <a:buFont typeface="Wingdings" pitchFamily="2" charset="2"/>
              <a:buChar char="à"/>
            </a:pPr>
            <a:r>
              <a:rPr lang="en-US" sz="2000" dirty="0"/>
              <a:t>740 m instantaneous geometric field of view (DNB) vs.  ~5 km for the OLS results in dramatic spatial resolution improvements</a:t>
            </a:r>
            <a:r>
              <a:rPr lang="en-US" sz="2000" dirty="0" smtClean="0"/>
              <a:t>.</a:t>
            </a:r>
          </a:p>
          <a:p>
            <a:pPr marL="341313" indent="-341313">
              <a:spcBef>
                <a:spcPct val="50000"/>
              </a:spcBef>
              <a:buClr>
                <a:srgbClr val="FFFF00"/>
              </a:buClr>
              <a:buFont typeface="Wingdings" pitchFamily="2" charset="2"/>
              <a:buChar char="à"/>
            </a:pPr>
            <a:r>
              <a:rPr lang="en-US" sz="2000" dirty="0" smtClean="0"/>
              <a:t>DNB Imagery courtesy of Steven Miller CIRA/CSU</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a:xfrm>
            <a:off x="228600" y="73025"/>
            <a:ext cx="6705600" cy="838200"/>
          </a:xfrm>
        </p:spPr>
        <p:txBody>
          <a:bodyPr/>
          <a:lstStyle/>
          <a:p>
            <a:r>
              <a:rPr lang="en-US">
                <a:latin typeface="Arial" charset="0"/>
              </a:rPr>
              <a:t>Night Time Scene – Pakistan/India Border</a:t>
            </a:r>
          </a:p>
        </p:txBody>
      </p:sp>
      <p:sp>
        <p:nvSpPr>
          <p:cNvPr id="196611" name="Content Placeholder 2"/>
          <p:cNvSpPr>
            <a:spLocks noGrp="1"/>
          </p:cNvSpPr>
          <p:nvPr>
            <p:ph idx="1"/>
          </p:nvPr>
        </p:nvSpPr>
        <p:spPr>
          <a:xfrm>
            <a:off x="304800" y="1212850"/>
            <a:ext cx="8382000" cy="4522788"/>
          </a:xfrm>
        </p:spPr>
        <p:txBody>
          <a:bodyPr/>
          <a:lstStyle/>
          <a:p>
            <a:r>
              <a:rPr lang="en-US">
                <a:latin typeface="Arial" charset="0"/>
              </a:rPr>
              <a:t>Sodium Vapor lamps along Pakistan/India border show geolocation error of ~5 km  to the east with Ops Geolocation</a:t>
            </a:r>
          </a:p>
          <a:p>
            <a:pPr lvl="1"/>
            <a:r>
              <a:rPr lang="en-US">
                <a:latin typeface="Arial" charset="0"/>
              </a:rPr>
              <a:t>Rev 001 DNB Geo LUT used for Jan 31, 2012 granule</a:t>
            </a:r>
          </a:p>
          <a:p>
            <a:pPr lvl="1"/>
            <a:r>
              <a:rPr lang="en-US">
                <a:latin typeface="Arial" charset="0"/>
              </a:rPr>
              <a:t>Highlighted region shown in detail on next slide</a:t>
            </a:r>
          </a:p>
        </p:txBody>
      </p:sp>
      <p:sp>
        <p:nvSpPr>
          <p:cNvPr id="196612" name="Slide Number Placeholder 3"/>
          <p:cNvSpPr>
            <a:spLocks noGrp="1"/>
          </p:cNvSpPr>
          <p:nvPr>
            <p:ph type="sldNum" sz="quarter" idx="4294967295"/>
          </p:nvPr>
        </p:nvSpPr>
        <p:spPr>
          <a:xfrm>
            <a:off x="28575" y="6477000"/>
            <a:ext cx="400050" cy="29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fld id="{3C6CC8B2-A038-604F-9AB8-DA3C994A06ED}" type="slidenum">
              <a:rPr lang="en-US" sz="1300">
                <a:solidFill>
                  <a:srgbClr val="000000"/>
                </a:solidFill>
                <a:latin typeface="Arial" charset="0"/>
              </a:rPr>
              <a:pPr eaLnBrk="1" hangingPunct="1"/>
              <a:t>22</a:t>
            </a:fld>
            <a:endParaRPr lang="en-US" sz="1300">
              <a:solidFill>
                <a:srgbClr val="000000"/>
              </a:solidFill>
              <a:latin typeface="Arial" charset="0"/>
            </a:endParaRPr>
          </a:p>
        </p:txBody>
      </p:sp>
      <p:grpSp>
        <p:nvGrpSpPr>
          <p:cNvPr id="196613" name="Group 10"/>
          <p:cNvGrpSpPr>
            <a:grpSpLocks/>
          </p:cNvGrpSpPr>
          <p:nvPr/>
        </p:nvGrpSpPr>
        <p:grpSpPr bwMode="auto">
          <a:xfrm>
            <a:off x="165100" y="2538413"/>
            <a:ext cx="8747125" cy="3705225"/>
            <a:chOff x="165376" y="2528922"/>
            <a:chExt cx="8746435" cy="3705268"/>
          </a:xfrm>
        </p:grpSpPr>
        <p:pic>
          <p:nvPicPr>
            <p:cNvPr id="196614" name="Picture 9" descr="d20120131_t2128288_fullGra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376" y="2802831"/>
              <a:ext cx="8746435" cy="3156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087872" y="4829236"/>
              <a:ext cx="373033" cy="368304"/>
            </a:xfrm>
            <a:prstGeom prst="rect">
              <a:avLst/>
            </a:prstGeom>
            <a:noFill/>
            <a:ln w="38100">
              <a:solidFill>
                <a:srgbClr val="00FFFF"/>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800" dirty="0">
                <a:solidFill>
                  <a:srgbClr val="000000"/>
                </a:solidFill>
                <a:latin typeface="Tahoma"/>
                <a:cs typeface="Arial"/>
              </a:endParaRPr>
            </a:p>
          </p:txBody>
        </p:sp>
        <p:sp>
          <p:nvSpPr>
            <p:cNvPr id="7" name="TextBox 6"/>
            <p:cNvSpPr txBox="1"/>
            <p:nvPr/>
          </p:nvSpPr>
          <p:spPr>
            <a:xfrm>
              <a:off x="3159165" y="2528922"/>
              <a:ext cx="2838226" cy="307979"/>
            </a:xfrm>
            <a:prstGeom prst="rect">
              <a:avLst/>
            </a:prstGeom>
            <a:noFill/>
          </p:spPr>
          <p:txBody>
            <a:bodyPr wrap="none">
              <a:spAutoFit/>
            </a:bodyPr>
            <a:lstStyle/>
            <a:p>
              <a:pPr>
                <a:defRPr/>
              </a:pPr>
              <a:r>
                <a:rPr lang="en-US" sz="1400" b="1" dirty="0">
                  <a:solidFill>
                    <a:srgbClr val="000000"/>
                  </a:solidFill>
                  <a:latin typeface="Arial" pitchFamily="34" charset="0"/>
                  <a:ea typeface="+mn-ea"/>
                  <a:cs typeface="Arial" pitchFamily="34" charset="0"/>
                </a:rPr>
                <a:t>d20120131_t2128288_e2129530</a:t>
              </a:r>
            </a:p>
          </p:txBody>
        </p:sp>
        <p:sp>
          <p:nvSpPr>
            <p:cNvPr id="8" name="TextBox 7"/>
            <p:cNvSpPr txBox="1"/>
            <p:nvPr/>
          </p:nvSpPr>
          <p:spPr>
            <a:xfrm>
              <a:off x="6491065" y="5957962"/>
              <a:ext cx="1346094" cy="276228"/>
            </a:xfrm>
            <a:prstGeom prst="rect">
              <a:avLst/>
            </a:prstGeom>
            <a:noFill/>
          </p:spPr>
          <p:txBody>
            <a:bodyPr wrap="none">
              <a:spAutoFit/>
            </a:bodyPr>
            <a:lstStyle/>
            <a:p>
              <a:pPr>
                <a:defRPr/>
              </a:pPr>
              <a:r>
                <a:rPr lang="en-US" sz="1200" b="1" i="1" dirty="0">
                  <a:solidFill>
                    <a:srgbClr val="000000"/>
                  </a:solidFill>
                  <a:latin typeface="Arial" pitchFamily="34" charset="0"/>
                  <a:ea typeface="+mn-ea"/>
                  <a:cs typeface="Arial" pitchFamily="34" charset="0"/>
                </a:rPr>
                <a:t>S. Weiss, NGAS</a:t>
              </a:r>
            </a:p>
          </p:txBody>
        </p:sp>
      </p:grpSp>
    </p:spTree>
    <p:extLst>
      <p:ext uri="{BB962C8B-B14F-4D97-AF65-F5344CB8AC3E}">
        <p14:creationId xmlns:p14="http://schemas.microsoft.com/office/powerpoint/2010/main" val="1051354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228600" y="73025"/>
            <a:ext cx="6705600" cy="838200"/>
          </a:xfrm>
        </p:spPr>
        <p:txBody>
          <a:bodyPr/>
          <a:lstStyle/>
          <a:p>
            <a:r>
              <a:rPr lang="en-US">
                <a:latin typeface="Arial" charset="0"/>
              </a:rPr>
              <a:t>DNB Geolocation Improvement with LUT Revisions – Pakistan/India Border</a:t>
            </a:r>
          </a:p>
        </p:txBody>
      </p:sp>
      <p:sp>
        <p:nvSpPr>
          <p:cNvPr id="197635" name="Slide Number Placeholder 3"/>
          <p:cNvSpPr>
            <a:spLocks noGrp="1"/>
          </p:cNvSpPr>
          <p:nvPr>
            <p:ph type="sldNum" sz="quarter" idx="4294967295"/>
          </p:nvPr>
        </p:nvSpPr>
        <p:spPr>
          <a:xfrm>
            <a:off x="28575" y="6477000"/>
            <a:ext cx="400050" cy="29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fld id="{B368123F-4B81-AB46-B802-BD89B6DE6533}" type="slidenum">
              <a:rPr lang="en-US" sz="1300">
                <a:solidFill>
                  <a:srgbClr val="000000"/>
                </a:solidFill>
                <a:latin typeface="Arial" charset="0"/>
              </a:rPr>
              <a:pPr eaLnBrk="1" hangingPunct="1"/>
              <a:t>23</a:t>
            </a:fld>
            <a:endParaRPr lang="en-US" sz="1300">
              <a:solidFill>
                <a:srgbClr val="000000"/>
              </a:solidFill>
              <a:latin typeface="Arial" charset="0"/>
            </a:endParaRPr>
          </a:p>
        </p:txBody>
      </p:sp>
      <p:grpSp>
        <p:nvGrpSpPr>
          <p:cNvPr id="197636" name="Group 26"/>
          <p:cNvGrpSpPr>
            <a:grpSpLocks/>
          </p:cNvGrpSpPr>
          <p:nvPr/>
        </p:nvGrpSpPr>
        <p:grpSpPr bwMode="auto">
          <a:xfrm>
            <a:off x="168275" y="1146175"/>
            <a:ext cx="8758238" cy="5335588"/>
            <a:chOff x="168963" y="1146329"/>
            <a:chExt cx="8757652" cy="5336056"/>
          </a:xfrm>
        </p:grpSpPr>
        <p:grpSp>
          <p:nvGrpSpPr>
            <p:cNvPr id="197637" name="Group 19"/>
            <p:cNvGrpSpPr>
              <a:grpSpLocks/>
            </p:cNvGrpSpPr>
            <p:nvPr/>
          </p:nvGrpSpPr>
          <p:grpSpPr bwMode="auto">
            <a:xfrm>
              <a:off x="168963" y="1146329"/>
              <a:ext cx="8757652" cy="5336056"/>
              <a:chOff x="168963" y="1146329"/>
              <a:chExt cx="8757652" cy="5336056"/>
            </a:xfrm>
          </p:grpSpPr>
          <p:sp>
            <p:nvSpPr>
              <p:cNvPr id="8" name="TextBox 7"/>
              <p:cNvSpPr txBox="1"/>
              <p:nvPr/>
            </p:nvSpPr>
            <p:spPr>
              <a:xfrm>
                <a:off x="543588" y="1146329"/>
                <a:ext cx="2095360" cy="308002"/>
              </a:xfrm>
              <a:prstGeom prst="rect">
                <a:avLst/>
              </a:prstGeom>
              <a:noFill/>
            </p:spPr>
            <p:txBody>
              <a:bodyPr wrap="none">
                <a:spAutoFit/>
              </a:bodyPr>
              <a:lstStyle/>
              <a:p>
                <a:pPr>
                  <a:defRPr/>
                </a:pPr>
                <a:r>
                  <a:rPr lang="en-US" sz="1400" b="1" u="sng" dirty="0">
                    <a:solidFill>
                      <a:srgbClr val="0000FF"/>
                    </a:solidFill>
                    <a:latin typeface="Arial" pitchFamily="34" charset="0"/>
                    <a:ea typeface="+mn-ea"/>
                    <a:cs typeface="Arial" pitchFamily="34" charset="0"/>
                  </a:rPr>
                  <a:t>DNB Geo LUT Rev 001</a:t>
                </a:r>
              </a:p>
            </p:txBody>
          </p:sp>
          <p:sp>
            <p:nvSpPr>
              <p:cNvPr id="9" name="TextBox 8"/>
              <p:cNvSpPr txBox="1"/>
              <p:nvPr/>
            </p:nvSpPr>
            <p:spPr>
              <a:xfrm>
                <a:off x="6172486" y="1146329"/>
                <a:ext cx="2663647" cy="308002"/>
              </a:xfrm>
              <a:prstGeom prst="rect">
                <a:avLst/>
              </a:prstGeom>
              <a:noFill/>
            </p:spPr>
            <p:txBody>
              <a:bodyPr wrap="none">
                <a:spAutoFit/>
              </a:bodyPr>
              <a:lstStyle/>
              <a:p>
                <a:pPr>
                  <a:defRPr/>
                </a:pPr>
                <a:r>
                  <a:rPr lang="en-US" sz="1400" b="1" u="sng" dirty="0">
                    <a:solidFill>
                      <a:srgbClr val="0000FF"/>
                    </a:solidFill>
                    <a:latin typeface="Arial" pitchFamily="34" charset="0"/>
                    <a:ea typeface="+mn-ea"/>
                    <a:cs typeface="Arial" pitchFamily="34" charset="0"/>
                  </a:rPr>
                  <a:t>NGAS DNB Geo LUT Rev 003</a:t>
                </a:r>
              </a:p>
            </p:txBody>
          </p:sp>
          <p:sp>
            <p:nvSpPr>
              <p:cNvPr id="14" name="TextBox 13"/>
              <p:cNvSpPr txBox="1"/>
              <p:nvPr/>
            </p:nvSpPr>
            <p:spPr>
              <a:xfrm>
                <a:off x="3519952" y="1146329"/>
                <a:ext cx="2096947" cy="308002"/>
              </a:xfrm>
              <a:prstGeom prst="rect">
                <a:avLst/>
              </a:prstGeom>
              <a:noFill/>
            </p:spPr>
            <p:txBody>
              <a:bodyPr wrap="none">
                <a:spAutoFit/>
              </a:bodyPr>
              <a:lstStyle/>
              <a:p>
                <a:pPr>
                  <a:defRPr/>
                </a:pPr>
                <a:r>
                  <a:rPr lang="en-US" sz="1400" b="1" u="sng" dirty="0">
                    <a:solidFill>
                      <a:srgbClr val="0000FF"/>
                    </a:solidFill>
                    <a:latin typeface="Arial" pitchFamily="34" charset="0"/>
                    <a:ea typeface="+mn-ea"/>
                    <a:cs typeface="Arial" pitchFamily="34" charset="0"/>
                  </a:rPr>
                  <a:t>DNB Geo LUT Rev 002</a:t>
                </a:r>
              </a:p>
            </p:txBody>
          </p:sp>
          <p:sp>
            <p:nvSpPr>
              <p:cNvPr id="12" name="TextBox 11"/>
              <p:cNvSpPr txBox="1"/>
              <p:nvPr/>
            </p:nvSpPr>
            <p:spPr>
              <a:xfrm>
                <a:off x="6799507" y="6042608"/>
                <a:ext cx="1346110" cy="276249"/>
              </a:xfrm>
              <a:prstGeom prst="rect">
                <a:avLst/>
              </a:prstGeom>
              <a:noFill/>
            </p:spPr>
            <p:txBody>
              <a:bodyPr wrap="none">
                <a:spAutoFit/>
              </a:bodyPr>
              <a:lstStyle/>
              <a:p>
                <a:pPr>
                  <a:defRPr/>
                </a:pPr>
                <a:r>
                  <a:rPr lang="en-US" sz="1200" b="1" i="1" dirty="0">
                    <a:solidFill>
                      <a:srgbClr val="000000"/>
                    </a:solidFill>
                    <a:latin typeface="Arial" pitchFamily="34" charset="0"/>
                    <a:ea typeface="+mn-ea"/>
                    <a:cs typeface="Arial" pitchFamily="34" charset="0"/>
                  </a:rPr>
                  <a:t>S. Weiss, NGAS</a:t>
                </a:r>
              </a:p>
            </p:txBody>
          </p:sp>
          <p:sp>
            <p:nvSpPr>
              <p:cNvPr id="13" name="Rectangle 12"/>
              <p:cNvSpPr/>
              <p:nvPr/>
            </p:nvSpPr>
            <p:spPr>
              <a:xfrm>
                <a:off x="3351688" y="6206136"/>
                <a:ext cx="2454111" cy="276249"/>
              </a:xfrm>
              <a:prstGeom prst="rect">
                <a:avLst/>
              </a:prstGeom>
            </p:spPr>
            <p:txBody>
              <a:bodyPr wrap="none">
                <a:spAutoFit/>
              </a:bodyPr>
              <a:lstStyle/>
              <a:p>
                <a:pPr>
                  <a:defRPr/>
                </a:pPr>
                <a:r>
                  <a:rPr lang="en-US" sz="1200" b="1" dirty="0">
                    <a:solidFill>
                      <a:srgbClr val="000000"/>
                    </a:solidFill>
                    <a:latin typeface="Arial" pitchFamily="34" charset="0"/>
                    <a:ea typeface="+mn-ea"/>
                    <a:cs typeface="Arial" pitchFamily="34" charset="0"/>
                  </a:rPr>
                  <a:t>d20120131_t2128288_e2129530</a:t>
                </a:r>
              </a:p>
            </p:txBody>
          </p:sp>
          <p:pic>
            <p:nvPicPr>
              <p:cNvPr id="197644" name="Picture 16" descr="d20120131_t2128288_LUT0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8963" y="1505527"/>
                <a:ext cx="2844657" cy="445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45" name="Picture 17" descr="d20120131_t2128288_LUT0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485" y="1500250"/>
                <a:ext cx="2849851" cy="44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46" name="Picture 18" descr="d20120131_t2128288_LUT00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1958" y="1505469"/>
                <a:ext cx="2844657" cy="445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Line Callout 2 23"/>
            <p:cNvSpPr/>
            <p:nvPr/>
          </p:nvSpPr>
          <p:spPr>
            <a:xfrm flipH="1">
              <a:off x="238808" y="1563879"/>
              <a:ext cx="765124" cy="612829"/>
            </a:xfrm>
            <a:prstGeom prst="borderCallout2">
              <a:avLst>
                <a:gd name="adj1" fmla="val 18750"/>
                <a:gd name="adj2" fmla="val -8333"/>
                <a:gd name="adj3" fmla="val 18750"/>
                <a:gd name="adj4" fmla="val -16667"/>
                <a:gd name="adj5" fmla="val 88380"/>
                <a:gd name="adj6" fmla="val -59797"/>
              </a:avLst>
            </a:prstGeom>
            <a:noFill/>
            <a:ln>
              <a:solidFill>
                <a:srgbClr val="00FFFF"/>
              </a:solidFill>
              <a:tailEnd type="stealth" w="lg" len="lg"/>
            </a:ln>
          </p:spPr>
          <p:style>
            <a:lnRef idx="2">
              <a:schemeClr val="accent1"/>
            </a:lnRef>
            <a:fillRef idx="1">
              <a:schemeClr val="lt1"/>
            </a:fillRef>
            <a:effectRef idx="0">
              <a:schemeClr val="accent1"/>
            </a:effectRef>
            <a:fontRef idx="minor">
              <a:schemeClr val="dk1"/>
            </a:fontRef>
          </p:style>
          <p:txBody>
            <a:bodyPr anchor="ctr"/>
            <a:lstStyle/>
            <a:p>
              <a:pPr>
                <a:defRPr/>
              </a:pPr>
              <a:r>
                <a:rPr lang="en-US" sz="1200" dirty="0">
                  <a:solidFill>
                    <a:srgbClr val="00FFFF"/>
                  </a:solidFill>
                  <a:latin typeface="Arial" pitchFamily="34" charset="0"/>
                  <a:cs typeface="Arial" pitchFamily="34" charset="0"/>
                </a:rPr>
                <a:t>Google Earth Border</a:t>
              </a:r>
            </a:p>
          </p:txBody>
        </p:sp>
      </p:grpSp>
    </p:spTree>
    <p:extLst>
      <p:ext uri="{BB962C8B-B14F-4D97-AF65-F5344CB8AC3E}">
        <p14:creationId xmlns:p14="http://schemas.microsoft.com/office/powerpoint/2010/main" val="684765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7752" y="996429"/>
            <a:ext cx="290230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7752" y="3227940"/>
            <a:ext cx="289934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596" y="996429"/>
            <a:ext cx="386796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596" y="3219148"/>
            <a:ext cx="386868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4294967295"/>
          </p:nvPr>
        </p:nvSpPr>
        <p:spPr>
          <a:xfrm>
            <a:off x="0" y="6498772"/>
            <a:ext cx="2895600" cy="228600"/>
          </a:xfrm>
          <a:prstGeom prst="rect">
            <a:avLst/>
          </a:prstGeom>
        </p:spPr>
        <p:txBody>
          <a:bodyPr/>
          <a:lstStyle/>
          <a:p>
            <a:pPr>
              <a:defRPr/>
            </a:pPr>
            <a:r>
              <a:rPr lang="da-DK" dirty="0" err="1" smtClean="0"/>
              <a:t>Wolfe</a:t>
            </a:r>
            <a:r>
              <a:rPr lang="da-DK" dirty="0" smtClean="0"/>
              <a:t> et. al., Apr. 17, 2012</a:t>
            </a:r>
            <a:endParaRPr lang="en-US" dirty="0"/>
          </a:p>
        </p:txBody>
      </p:sp>
      <p:sp>
        <p:nvSpPr>
          <p:cNvPr id="6" name="Slide Number Placeholder 4"/>
          <p:cNvSpPr>
            <a:spLocks noGrp="1"/>
          </p:cNvSpPr>
          <p:nvPr>
            <p:ph type="sldNum" sz="quarter" idx="4294967295"/>
          </p:nvPr>
        </p:nvSpPr>
        <p:spPr>
          <a:xfrm>
            <a:off x="7602657" y="5767709"/>
            <a:ext cx="1408176" cy="269875"/>
          </a:xfrm>
          <a:prstGeom prst="rect">
            <a:avLst/>
          </a:prstGeom>
        </p:spPr>
        <p:txBody>
          <a:bodyPr/>
          <a:lstStyle/>
          <a:p>
            <a:pPr>
              <a:defRPr/>
            </a:pPr>
            <a:r>
              <a:rPr lang="en-US" dirty="0" smtClean="0"/>
              <a:t>NICSE/GEO  </a:t>
            </a:r>
            <a:fld id="{8F452090-E433-4788-933B-499C5DBBA6AD}" type="slidenum">
              <a:rPr lang="en-US" smtClean="0"/>
              <a:pPr>
                <a:defRPr/>
              </a:pPr>
              <a:t>24</a:t>
            </a:fld>
            <a:endParaRPr lang="en-US" dirty="0"/>
          </a:p>
        </p:txBody>
      </p:sp>
      <p:sp>
        <p:nvSpPr>
          <p:cNvPr id="7" name="Title 1"/>
          <p:cNvSpPr>
            <a:spLocks noGrp="1"/>
          </p:cNvSpPr>
          <p:nvPr>
            <p:ph type="title"/>
          </p:nvPr>
        </p:nvSpPr>
        <p:spPr>
          <a:xfrm>
            <a:off x="810653" y="184022"/>
            <a:ext cx="7391400" cy="715962"/>
          </a:xfrm>
        </p:spPr>
        <p:txBody>
          <a:bodyPr/>
          <a:lstStyle/>
          <a:p>
            <a:r>
              <a:rPr lang="en-US" sz="3200" dirty="0" smtClean="0"/>
              <a:t>Geolocation Trending</a:t>
            </a:r>
            <a:endParaRPr lang="en-US" sz="3200" dirty="0"/>
          </a:p>
        </p:txBody>
      </p:sp>
      <p:sp>
        <p:nvSpPr>
          <p:cNvPr id="9" name="Rectangle 8"/>
          <p:cNvSpPr/>
          <p:nvPr/>
        </p:nvSpPr>
        <p:spPr>
          <a:xfrm>
            <a:off x="887208" y="1386655"/>
            <a:ext cx="2986723" cy="274320"/>
          </a:xfrm>
          <a:prstGeom prst="rect">
            <a:avLst/>
          </a:prstGeom>
          <a:no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0" name="Rectangle 9"/>
          <p:cNvSpPr/>
          <p:nvPr/>
        </p:nvSpPr>
        <p:spPr>
          <a:xfrm>
            <a:off x="887207" y="4810142"/>
            <a:ext cx="2986723" cy="274320"/>
          </a:xfrm>
          <a:prstGeom prst="rect">
            <a:avLst/>
          </a:prstGeom>
          <a:no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2" name="Rectangle 11"/>
          <p:cNvSpPr/>
          <p:nvPr/>
        </p:nvSpPr>
        <p:spPr>
          <a:xfrm>
            <a:off x="4697210" y="1192827"/>
            <a:ext cx="2035333" cy="1847088"/>
          </a:xfrm>
          <a:prstGeom prst="rect">
            <a:avLst/>
          </a:prstGeom>
          <a:no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4" name="Rectangle 13"/>
          <p:cNvSpPr/>
          <p:nvPr/>
        </p:nvSpPr>
        <p:spPr>
          <a:xfrm>
            <a:off x="4697210" y="3437968"/>
            <a:ext cx="2035333" cy="1847088"/>
          </a:xfrm>
          <a:prstGeom prst="rect">
            <a:avLst/>
          </a:prstGeom>
          <a:no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5" name="Rectangle 14"/>
          <p:cNvSpPr/>
          <p:nvPr/>
        </p:nvSpPr>
        <p:spPr>
          <a:xfrm>
            <a:off x="238826" y="5902647"/>
            <a:ext cx="201168" cy="201168"/>
          </a:xfrm>
          <a:prstGeom prst="rect">
            <a:avLst/>
          </a:prstGeom>
          <a:no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6" name="TextBox 15"/>
          <p:cNvSpPr txBox="1"/>
          <p:nvPr/>
        </p:nvSpPr>
        <p:spPr>
          <a:xfrm>
            <a:off x="452423" y="5873377"/>
            <a:ext cx="632190" cy="261610"/>
          </a:xfrm>
          <a:prstGeom prst="rect">
            <a:avLst/>
          </a:prstGeom>
          <a:solidFill>
            <a:schemeClr val="bg1"/>
          </a:solidFill>
        </p:spPr>
        <p:txBody>
          <a:bodyPr wrap="square" rtlCol="0">
            <a:spAutoFit/>
          </a:bodyPr>
          <a:lstStyle/>
          <a:p>
            <a:pPr>
              <a:spcAft>
                <a:spcPts val="600"/>
              </a:spcAft>
            </a:pPr>
            <a:r>
              <a:rPr lang="en-US" sz="1100" dirty="0" smtClean="0">
                <a:solidFill>
                  <a:srgbClr val="00B050"/>
                </a:solidFill>
                <a:latin typeface="+mn-lt"/>
                <a:cs typeface="Times New Roman" pitchFamily="18" charset="0"/>
              </a:rPr>
              <a:t>375 m</a:t>
            </a:r>
            <a:endParaRPr lang="en-US" sz="1100" dirty="0">
              <a:solidFill>
                <a:srgbClr val="00B050"/>
              </a:solidFill>
              <a:latin typeface="+mn-lt"/>
              <a:cs typeface="Times New Roman" pitchFamily="18" charset="0"/>
            </a:endParaRPr>
          </a:p>
        </p:txBody>
      </p:sp>
      <p:sp>
        <p:nvSpPr>
          <p:cNvPr id="17" name="TextBox 16"/>
          <p:cNvSpPr txBox="1"/>
          <p:nvPr/>
        </p:nvSpPr>
        <p:spPr>
          <a:xfrm>
            <a:off x="1010626" y="6028972"/>
            <a:ext cx="6991455" cy="523220"/>
          </a:xfrm>
          <a:prstGeom prst="rect">
            <a:avLst/>
          </a:prstGeom>
          <a:noFill/>
        </p:spPr>
        <p:txBody>
          <a:bodyPr wrap="square" rtlCol="0">
            <a:spAutoFit/>
          </a:bodyPr>
          <a:lstStyle/>
          <a:p>
            <a:pPr algn="ctr">
              <a:spcAft>
                <a:spcPts val="600"/>
              </a:spcAft>
            </a:pPr>
            <a:r>
              <a:rPr lang="en-US" sz="1400" dirty="0" smtClean="0">
                <a:solidFill>
                  <a:srgbClr val="0000FF"/>
                </a:solidFill>
                <a:latin typeface="+mn-lt"/>
                <a:cs typeface="Times New Roman" pitchFamily="18" charset="0"/>
              </a:rPr>
              <a:t>Nadir equivalent units; Cross-correlation &gt; 0.7;  </a:t>
            </a:r>
            <a:br>
              <a:rPr lang="en-US" sz="1400" dirty="0" smtClean="0">
                <a:solidFill>
                  <a:srgbClr val="0000FF"/>
                </a:solidFill>
                <a:latin typeface="+mn-lt"/>
                <a:cs typeface="Times New Roman" pitchFamily="18" charset="0"/>
              </a:rPr>
            </a:br>
            <a:r>
              <a:rPr lang="en-US" sz="1400" dirty="0" smtClean="0">
                <a:solidFill>
                  <a:srgbClr val="0000FF"/>
                </a:solidFill>
                <a:latin typeface="+mn-lt"/>
                <a:cs typeface="Times New Roman" pitchFamily="18" charset="0"/>
              </a:rPr>
              <a:t>Outliers are filtered (removed) based on daily 5, 4 and then 3 sigma test</a:t>
            </a:r>
          </a:p>
        </p:txBody>
      </p:sp>
      <p:graphicFrame>
        <p:nvGraphicFramePr>
          <p:cNvPr id="18" name="Table 17"/>
          <p:cNvGraphicFramePr>
            <a:graphicFrameLocks noGrp="1"/>
          </p:cNvGraphicFramePr>
          <p:nvPr>
            <p:extLst>
              <p:ext uri="{D42A27DB-BD31-4B8C-83A1-F6EECF244321}">
                <p14:modId xmlns:p14="http://schemas.microsoft.com/office/powerpoint/2010/main" val="4247946033"/>
              </p:ext>
            </p:extLst>
          </p:nvPr>
        </p:nvGraphicFramePr>
        <p:xfrm>
          <a:off x="7011087" y="2657270"/>
          <a:ext cx="1999746" cy="1127759"/>
        </p:xfrm>
        <a:graphic>
          <a:graphicData uri="http://schemas.openxmlformats.org/drawingml/2006/table">
            <a:tbl>
              <a:tblPr firstRow="1" bandRow="1">
                <a:tableStyleId>{21E4AEA4-8DFA-4A89-87EB-49C32662AFE0}</a:tableStyleId>
              </a:tblPr>
              <a:tblGrid>
                <a:gridCol w="668095"/>
                <a:gridCol w="603681"/>
                <a:gridCol w="727970"/>
              </a:tblGrid>
              <a:tr h="463468">
                <a:tc>
                  <a:txBody>
                    <a:bodyPr/>
                    <a:lstStyle/>
                    <a:p>
                      <a:pPr algn="ctr"/>
                      <a:endParaRPr lang="en-US" sz="1400" dirty="0"/>
                    </a:p>
                  </a:txBody>
                  <a:tcPr/>
                </a:tc>
                <a:tc>
                  <a:txBody>
                    <a:bodyPr/>
                    <a:lstStyle/>
                    <a:p>
                      <a:pPr algn="ctr"/>
                      <a:r>
                        <a:rPr lang="en-US" sz="1400" dirty="0" smtClean="0"/>
                        <a:t>Bias (m)</a:t>
                      </a:r>
                      <a:endParaRPr lang="en-US" sz="1400" dirty="0"/>
                    </a:p>
                  </a:txBody>
                  <a:tcPr/>
                </a:tc>
                <a:tc>
                  <a:txBody>
                    <a:bodyPr/>
                    <a:lstStyle/>
                    <a:p>
                      <a:pPr algn="ctr"/>
                      <a:r>
                        <a:rPr lang="en-US" sz="1400" dirty="0" smtClean="0"/>
                        <a:t>RMSE</a:t>
                      </a:r>
                      <a:r>
                        <a:rPr lang="en-US" sz="1400" baseline="0" dirty="0" smtClean="0"/>
                        <a:t> (m)</a:t>
                      </a:r>
                      <a:endParaRPr lang="en-US" sz="1400" dirty="0"/>
                    </a:p>
                  </a:txBody>
                  <a:tcPr/>
                </a:tc>
              </a:tr>
              <a:tr h="285106">
                <a:tc>
                  <a:txBody>
                    <a:bodyPr/>
                    <a:lstStyle/>
                    <a:p>
                      <a:pPr algn="ctr"/>
                      <a:r>
                        <a:rPr lang="en-US" sz="1400" dirty="0" smtClean="0"/>
                        <a:t>Track</a:t>
                      </a:r>
                      <a:endParaRPr lang="en-US" sz="1400" dirty="0"/>
                    </a:p>
                  </a:txBody>
                  <a:tcPr/>
                </a:tc>
                <a:tc>
                  <a:txBody>
                    <a:bodyPr/>
                    <a:lstStyle/>
                    <a:p>
                      <a:pPr algn="ctr"/>
                      <a:r>
                        <a:rPr lang="en-US" sz="1400" dirty="0" smtClean="0"/>
                        <a:t>-20</a:t>
                      </a:r>
                      <a:endParaRPr lang="en-US" sz="1400" dirty="0"/>
                    </a:p>
                  </a:txBody>
                  <a:tcPr/>
                </a:tc>
                <a:tc>
                  <a:txBody>
                    <a:bodyPr/>
                    <a:lstStyle/>
                    <a:p>
                      <a:pPr algn="ctr"/>
                      <a:r>
                        <a:rPr lang="en-US" sz="1400" dirty="0" smtClean="0"/>
                        <a:t>89</a:t>
                      </a:r>
                      <a:endParaRPr lang="en-US" sz="1400" dirty="0"/>
                    </a:p>
                  </a:txBody>
                  <a:tcPr/>
                </a:tc>
              </a:tr>
              <a:tr h="285106">
                <a:tc>
                  <a:txBody>
                    <a:bodyPr/>
                    <a:lstStyle/>
                    <a:p>
                      <a:pPr algn="ctr"/>
                      <a:r>
                        <a:rPr lang="en-US" sz="1400" dirty="0" smtClean="0"/>
                        <a:t>Scan</a:t>
                      </a:r>
                    </a:p>
                  </a:txBody>
                  <a:tcPr/>
                </a:tc>
                <a:tc>
                  <a:txBody>
                    <a:bodyPr/>
                    <a:lstStyle/>
                    <a:p>
                      <a:pPr algn="ctr"/>
                      <a:r>
                        <a:rPr lang="en-US" sz="1400" dirty="0" smtClean="0"/>
                        <a:t>-9</a:t>
                      </a:r>
                      <a:endParaRPr lang="en-US" sz="1400" dirty="0"/>
                    </a:p>
                  </a:txBody>
                  <a:tcPr/>
                </a:tc>
                <a:tc>
                  <a:txBody>
                    <a:bodyPr/>
                    <a:lstStyle/>
                    <a:p>
                      <a:pPr algn="ctr"/>
                      <a:r>
                        <a:rPr lang="en-US" sz="1400" dirty="0" smtClean="0"/>
                        <a:t>64</a:t>
                      </a:r>
                      <a:endParaRPr lang="en-US" sz="1400" dirty="0"/>
                    </a:p>
                  </a:txBody>
                  <a:tcPr/>
                </a:tc>
              </a:tr>
            </a:tbl>
          </a:graphicData>
        </a:graphic>
      </p:graphicFrame>
      <p:sp>
        <p:nvSpPr>
          <p:cNvPr id="19" name="Text Box 3"/>
          <p:cNvSpPr txBox="1">
            <a:spLocks noChangeArrowheads="1"/>
          </p:cNvSpPr>
          <p:nvPr/>
        </p:nvSpPr>
        <p:spPr bwMode="auto">
          <a:xfrm>
            <a:off x="6948938" y="1767043"/>
            <a:ext cx="2106286" cy="8051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
            <a:r>
              <a:rPr lang="en-US" sz="1600" dirty="0" smtClean="0">
                <a:latin typeface="+mn-lt"/>
                <a:cs typeface="Times New Roman" pitchFamily="18" charset="0"/>
              </a:rPr>
              <a:t>Error after </a:t>
            </a:r>
            <a:br>
              <a:rPr lang="en-US" sz="1600" dirty="0" smtClean="0">
                <a:latin typeface="+mn-lt"/>
                <a:cs typeface="Times New Roman" pitchFamily="18" charset="0"/>
              </a:rPr>
            </a:br>
            <a:r>
              <a:rPr lang="en-US" sz="1600" dirty="0" smtClean="0">
                <a:latin typeface="+mn-lt"/>
                <a:cs typeface="Times New Roman" pitchFamily="18" charset="0"/>
              </a:rPr>
              <a:t>LUT update </a:t>
            </a:r>
            <a:br>
              <a:rPr lang="en-US" sz="1600" dirty="0" smtClean="0">
                <a:latin typeface="+mn-lt"/>
                <a:cs typeface="Times New Roman" pitchFamily="18" charset="0"/>
              </a:rPr>
            </a:br>
            <a:r>
              <a:rPr lang="en-US" sz="1600" dirty="0" smtClean="0">
                <a:latin typeface="+mn-lt"/>
                <a:cs typeface="Times New Roman" pitchFamily="18" charset="0"/>
              </a:rPr>
              <a:t>(2/23/2012, </a:t>
            </a:r>
            <a:r>
              <a:rPr lang="en-US" sz="1600" dirty="0" err="1" smtClean="0">
                <a:latin typeface="+mn-lt"/>
                <a:cs typeface="Times New Roman" pitchFamily="18" charset="0"/>
              </a:rPr>
              <a:t>doy</a:t>
            </a:r>
            <a:r>
              <a:rPr lang="en-US" sz="1600" dirty="0" smtClean="0">
                <a:latin typeface="+mn-lt"/>
                <a:cs typeface="Times New Roman" pitchFamily="18" charset="0"/>
              </a:rPr>
              <a:t> 54)</a:t>
            </a:r>
          </a:p>
        </p:txBody>
      </p:sp>
      <p:sp>
        <p:nvSpPr>
          <p:cNvPr id="20" name="TextBox 19"/>
          <p:cNvSpPr txBox="1"/>
          <p:nvPr/>
        </p:nvSpPr>
        <p:spPr>
          <a:xfrm>
            <a:off x="6966693" y="3915859"/>
            <a:ext cx="2106287" cy="738664"/>
          </a:xfrm>
          <a:prstGeom prst="rect">
            <a:avLst/>
          </a:prstGeom>
          <a:noFill/>
        </p:spPr>
        <p:txBody>
          <a:bodyPr wrap="square" rtlCol="0">
            <a:spAutoFit/>
          </a:bodyPr>
          <a:lstStyle/>
          <a:p>
            <a:pPr algn="ctr">
              <a:spcAft>
                <a:spcPts val="600"/>
              </a:spcAft>
            </a:pPr>
            <a:r>
              <a:rPr lang="en-US" sz="1400" dirty="0" smtClean="0">
                <a:latin typeface="+mn-lt"/>
                <a:cs typeface="Times New Roman" pitchFamily="18" charset="0"/>
              </a:rPr>
              <a:t>41 days with average of</a:t>
            </a:r>
            <a:br>
              <a:rPr lang="en-US" sz="1400" dirty="0" smtClean="0">
                <a:latin typeface="+mn-lt"/>
                <a:cs typeface="Times New Roman" pitchFamily="18" charset="0"/>
              </a:rPr>
            </a:br>
            <a:r>
              <a:rPr lang="en-US" sz="1400" dirty="0" smtClean="0">
                <a:latin typeface="+mn-lt"/>
                <a:cs typeface="Times New Roman" pitchFamily="18" charset="0"/>
              </a:rPr>
              <a:t>136 matchups/day </a:t>
            </a:r>
            <a:br>
              <a:rPr lang="en-US" sz="1400" dirty="0" smtClean="0">
                <a:latin typeface="+mn-lt"/>
                <a:cs typeface="Times New Roman" pitchFamily="18" charset="0"/>
              </a:rPr>
            </a:br>
            <a:r>
              <a:rPr lang="en-US" sz="1400" dirty="0" smtClean="0">
                <a:latin typeface="+mn-lt"/>
                <a:cs typeface="Times New Roman" pitchFamily="18" charset="0"/>
              </a:rPr>
              <a:t>(minus 11 outliers/day)</a:t>
            </a:r>
          </a:p>
        </p:txBody>
      </p:sp>
      <p:cxnSp>
        <p:nvCxnSpPr>
          <p:cNvPr id="22" name="Straight Connector 21"/>
          <p:cNvCxnSpPr/>
          <p:nvPr/>
        </p:nvCxnSpPr>
        <p:spPr>
          <a:xfrm>
            <a:off x="2124172" y="1130661"/>
            <a:ext cx="0" cy="4218535"/>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rot="16200000">
            <a:off x="1251809" y="2815619"/>
            <a:ext cx="2033270" cy="276999"/>
          </a:xfrm>
          <a:prstGeom prst="rect">
            <a:avLst/>
          </a:prstGeom>
          <a:solidFill>
            <a:schemeClr val="accent3"/>
          </a:solidFill>
          <a:ln w="12700">
            <a:solidFill>
              <a:srgbClr val="FF0000"/>
            </a:solidFill>
          </a:ln>
        </p:spPr>
        <p:txBody>
          <a:bodyPr wrap="square">
            <a:spAutoFit/>
          </a:bodyPr>
          <a:lstStyle/>
          <a:p>
            <a:pPr algn="ctr"/>
            <a:r>
              <a:rPr lang="en-US" dirty="0" smtClean="0">
                <a:latin typeface="+mn-lt"/>
              </a:rPr>
              <a:t>Feb.  23, 2012 LUT update</a:t>
            </a:r>
            <a:endParaRPr lang="en-US" dirty="0">
              <a:latin typeface="+mn-lt"/>
            </a:endParaRPr>
          </a:p>
        </p:txBody>
      </p:sp>
      <p:cxnSp>
        <p:nvCxnSpPr>
          <p:cNvPr id="23" name="Straight Connector 22"/>
          <p:cNvCxnSpPr/>
          <p:nvPr/>
        </p:nvCxnSpPr>
        <p:spPr>
          <a:xfrm>
            <a:off x="4825706" y="1131355"/>
            <a:ext cx="0" cy="4224417"/>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124172" y="1192827"/>
            <a:ext cx="2701534" cy="193828"/>
          </a:xfrm>
          <a:prstGeom prst="line">
            <a:avLst/>
          </a:prstGeom>
          <a:ln w="25400">
            <a:solidFill>
              <a:srgbClr val="92D050">
                <a:alpha val="50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124172" y="1660975"/>
            <a:ext cx="2701534" cy="1378940"/>
          </a:xfrm>
          <a:prstGeom prst="line">
            <a:avLst/>
          </a:prstGeom>
          <a:ln w="25400">
            <a:solidFill>
              <a:srgbClr val="92D050">
                <a:alpha val="5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2129944" y="3437968"/>
            <a:ext cx="2695762" cy="1372174"/>
          </a:xfrm>
          <a:prstGeom prst="line">
            <a:avLst/>
          </a:prstGeom>
          <a:ln w="25400">
            <a:solidFill>
              <a:srgbClr val="92D050">
                <a:alpha val="50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129944" y="5084462"/>
            <a:ext cx="2695762" cy="264734"/>
          </a:xfrm>
          <a:prstGeom prst="line">
            <a:avLst/>
          </a:prstGeom>
          <a:ln w="25400">
            <a:solidFill>
              <a:srgbClr val="92D050">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579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8" descr="plot_viirs_moby_tseries_nl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6750" y="0"/>
            <a:ext cx="5937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TextBox 5"/>
          <p:cNvSpPr txBox="1">
            <a:spLocks noChangeArrowheads="1"/>
          </p:cNvSpPr>
          <p:nvPr/>
        </p:nvSpPr>
        <p:spPr bwMode="auto">
          <a:xfrm>
            <a:off x="152400" y="762000"/>
            <a:ext cx="28956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buFont typeface="Arial" charset="0"/>
              <a:buChar char="•"/>
            </a:pPr>
            <a:r>
              <a:rPr lang="en-US" sz="2000" dirty="0">
                <a:latin typeface="Calibri" charset="0"/>
              </a:rPr>
              <a:t> VIIRS OC data compared with the </a:t>
            </a:r>
            <a:r>
              <a:rPr lang="en-US" sz="2000" b="1" dirty="0">
                <a:latin typeface="Calibri" charset="0"/>
              </a:rPr>
              <a:t>MOBY in situ data</a:t>
            </a:r>
            <a:r>
              <a:rPr lang="en-US" sz="2000" dirty="0">
                <a:latin typeface="Calibri" charset="0"/>
              </a:rPr>
              <a:t>, showing that SDR data since </a:t>
            </a:r>
            <a:r>
              <a:rPr lang="en-US" sz="2000" b="1" dirty="0">
                <a:solidFill>
                  <a:srgbClr val="FF0000"/>
                </a:solidFill>
                <a:latin typeface="Calibri" charset="0"/>
              </a:rPr>
              <a:t>2/6/2012</a:t>
            </a:r>
            <a:r>
              <a:rPr lang="en-US" sz="2000" dirty="0">
                <a:latin typeface="Calibri" charset="0"/>
              </a:rPr>
              <a:t> are good and reasonable, before that SDR date were </a:t>
            </a:r>
            <a:r>
              <a:rPr lang="en-US" sz="2000" b="1" dirty="0">
                <a:latin typeface="Calibri" charset="0"/>
              </a:rPr>
              <a:t>poor/not reliable</a:t>
            </a:r>
            <a:r>
              <a:rPr lang="en-US" sz="2000" dirty="0">
                <a:latin typeface="Calibri" charset="0"/>
              </a:rPr>
              <a:t>.</a:t>
            </a:r>
            <a:r>
              <a:rPr lang="en-US" sz="2000" b="1" dirty="0">
                <a:latin typeface="Calibri" charset="0"/>
              </a:rPr>
              <a:t> </a:t>
            </a:r>
            <a:endParaRPr lang="en-US" sz="2000" dirty="0">
              <a:latin typeface="Calibri" charset="0"/>
            </a:endParaRPr>
          </a:p>
          <a:p>
            <a:pPr eaLnBrk="1" hangingPunct="1">
              <a:spcBef>
                <a:spcPct val="30000"/>
              </a:spcBef>
              <a:buFont typeface="Arial" charset="0"/>
              <a:buChar char="•"/>
            </a:pPr>
            <a:r>
              <a:rPr lang="en-US" sz="2000" dirty="0">
                <a:latin typeface="Calibri" charset="0"/>
              </a:rPr>
              <a:t> VIIRS ocean color products are good and reasonable from </a:t>
            </a:r>
            <a:r>
              <a:rPr lang="en-US" sz="2000" b="1" dirty="0">
                <a:solidFill>
                  <a:srgbClr val="FF0000"/>
                </a:solidFill>
                <a:latin typeface="Calibri" charset="0"/>
              </a:rPr>
              <a:t>2/6/2012</a:t>
            </a:r>
            <a:r>
              <a:rPr lang="en-US" sz="2000" dirty="0">
                <a:latin typeface="Calibri" charset="0"/>
              </a:rPr>
              <a:t>.</a:t>
            </a:r>
          </a:p>
          <a:p>
            <a:pPr eaLnBrk="1" hangingPunct="1">
              <a:spcBef>
                <a:spcPct val="30000"/>
              </a:spcBef>
              <a:buFont typeface="Arial" charset="0"/>
              <a:buChar char="•"/>
            </a:pPr>
            <a:r>
              <a:rPr lang="en-US" sz="2000" dirty="0">
                <a:latin typeface="Calibri" charset="0"/>
              </a:rPr>
              <a:t> Vicarious calibration is needed and will further improve ocean color products.</a:t>
            </a:r>
          </a:p>
        </p:txBody>
      </p:sp>
      <p:sp>
        <p:nvSpPr>
          <p:cNvPr id="75779" name="TextBox 5"/>
          <p:cNvSpPr txBox="1">
            <a:spLocks noChangeArrowheads="1"/>
          </p:cNvSpPr>
          <p:nvPr/>
        </p:nvSpPr>
        <p:spPr bwMode="auto">
          <a:xfrm>
            <a:off x="152400" y="6259250"/>
            <a:ext cx="26263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buFont typeface="Arial" charset="0"/>
              <a:buNone/>
            </a:pPr>
            <a:r>
              <a:rPr lang="en-US" sz="2400" b="1">
                <a:latin typeface="Calibri" charset="0"/>
              </a:rPr>
              <a:t>MOBY PI: Ken Voss</a:t>
            </a:r>
          </a:p>
        </p:txBody>
      </p:sp>
      <p:sp>
        <p:nvSpPr>
          <p:cNvPr id="75780" name="TextBox 5"/>
          <p:cNvSpPr txBox="1">
            <a:spLocks noChangeArrowheads="1"/>
          </p:cNvSpPr>
          <p:nvPr/>
        </p:nvSpPr>
        <p:spPr bwMode="auto">
          <a:xfrm>
            <a:off x="539750" y="228600"/>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algn="ctr" eaLnBrk="1" hangingPunct="1">
              <a:buFont typeface="Arial" charset="0"/>
              <a:buNone/>
            </a:pPr>
            <a:r>
              <a:rPr lang="en-US" sz="2000" b="1" dirty="0">
                <a:latin typeface="Calibri" charset="0"/>
              </a:rPr>
              <a:t>VIIRS </a:t>
            </a:r>
            <a:r>
              <a:rPr lang="en-US" sz="2000" dirty="0">
                <a:latin typeface="Calibri" charset="0"/>
              </a:rPr>
              <a:t>vs.</a:t>
            </a:r>
            <a:r>
              <a:rPr lang="en-US" sz="2000" b="1" dirty="0">
                <a:latin typeface="Calibri" charset="0"/>
              </a:rPr>
              <a:t> MOBY In Situ</a:t>
            </a:r>
            <a:endParaRPr lang="en-US" sz="2000" dirty="0">
              <a:latin typeface="Calibri" charset="0"/>
            </a:endParaRPr>
          </a:p>
        </p:txBody>
      </p:sp>
      <p:sp>
        <p:nvSpPr>
          <p:cNvPr id="75781" name="TextBox 5"/>
          <p:cNvSpPr txBox="1">
            <a:spLocks noChangeArrowheads="1"/>
          </p:cNvSpPr>
          <p:nvPr/>
        </p:nvSpPr>
        <p:spPr bwMode="auto">
          <a:xfrm>
            <a:off x="152400" y="5762655"/>
            <a:ext cx="2895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2400" b="1" dirty="0"/>
              <a:t>Data from M. Wang</a:t>
            </a:r>
          </a:p>
        </p:txBody>
      </p:sp>
      <p:sp>
        <p:nvSpPr>
          <p:cNvPr id="75782" name="TextBox 6"/>
          <p:cNvSpPr txBox="1">
            <a:spLocks noChangeArrowheads="1"/>
          </p:cNvSpPr>
          <p:nvPr/>
        </p:nvSpPr>
        <p:spPr bwMode="auto">
          <a:xfrm>
            <a:off x="8229600" y="457200"/>
            <a:ext cx="65087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2400" b="1"/>
              <a:t>412</a:t>
            </a:r>
          </a:p>
          <a:p>
            <a:pPr eaLnBrk="1" hangingPunct="1"/>
            <a:endParaRPr lang="en-US" sz="2400" b="1"/>
          </a:p>
          <a:p>
            <a:pPr eaLnBrk="1" hangingPunct="1"/>
            <a:endParaRPr lang="en-US" sz="2400" b="1"/>
          </a:p>
          <a:p>
            <a:pPr eaLnBrk="1" hangingPunct="1"/>
            <a:r>
              <a:rPr lang="en-US" sz="2400" b="1"/>
              <a:t>443</a:t>
            </a:r>
          </a:p>
          <a:p>
            <a:pPr eaLnBrk="1" hangingPunct="1"/>
            <a:endParaRPr lang="en-US" sz="2400" b="1"/>
          </a:p>
          <a:p>
            <a:pPr eaLnBrk="1" hangingPunct="1"/>
            <a:endParaRPr lang="en-US" sz="2400" b="1"/>
          </a:p>
          <a:p>
            <a:pPr eaLnBrk="1" hangingPunct="1"/>
            <a:endParaRPr lang="en-US" sz="2400" b="1"/>
          </a:p>
          <a:p>
            <a:pPr eaLnBrk="1" hangingPunct="1"/>
            <a:r>
              <a:rPr lang="en-US" sz="2400" b="1"/>
              <a:t>486</a:t>
            </a:r>
          </a:p>
          <a:p>
            <a:pPr eaLnBrk="1" hangingPunct="1"/>
            <a:endParaRPr lang="en-US" sz="2400" b="1"/>
          </a:p>
          <a:p>
            <a:pPr eaLnBrk="1" hangingPunct="1"/>
            <a:endParaRPr lang="en-US" sz="2400" b="1"/>
          </a:p>
          <a:p>
            <a:pPr eaLnBrk="1" hangingPunct="1"/>
            <a:r>
              <a:rPr lang="en-US" sz="2400" b="1"/>
              <a:t>555</a:t>
            </a:r>
          </a:p>
          <a:p>
            <a:pPr eaLnBrk="1" hangingPunct="1"/>
            <a:endParaRPr lang="en-US" sz="2400" b="1"/>
          </a:p>
          <a:p>
            <a:pPr eaLnBrk="1" hangingPunct="1"/>
            <a:endParaRPr lang="en-US" sz="2400" b="1"/>
          </a:p>
          <a:p>
            <a:pPr eaLnBrk="1" hangingPunct="1"/>
            <a:r>
              <a:rPr lang="en-US" sz="2400" b="1"/>
              <a:t>671</a:t>
            </a:r>
          </a:p>
        </p:txBody>
      </p:sp>
    </p:spTree>
    <p:extLst>
      <p:ext uri="{BB962C8B-B14F-4D97-AF65-F5344CB8AC3E}">
        <p14:creationId xmlns:p14="http://schemas.microsoft.com/office/powerpoint/2010/main" val="30445566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Number Placeholder 5"/>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fld id="{3C7FCE3E-AE14-564D-9308-76598A56C1E4}" type="slidenum">
              <a:rPr lang="en-US" sz="1400">
                <a:latin typeface="Arial" charset="0"/>
                <a:ea typeface="ヒラギノ角ゴ Pro W3" charset="0"/>
                <a:cs typeface="ヒラギノ角ゴ Pro W3" charset="0"/>
              </a:rPr>
              <a:pPr eaLnBrk="1" hangingPunct="1"/>
              <a:t>26</a:t>
            </a:fld>
            <a:endParaRPr lang="en-US" sz="1400">
              <a:latin typeface="Arial" charset="0"/>
              <a:ea typeface="ヒラギノ角ゴ Pro W3" charset="0"/>
              <a:cs typeface="ヒラギノ角ゴ Pro W3" charset="0"/>
            </a:endParaRPr>
          </a:p>
        </p:txBody>
      </p:sp>
      <p:sp>
        <p:nvSpPr>
          <p:cNvPr id="83970" name="Text Box 5"/>
          <p:cNvSpPr txBox="1">
            <a:spLocks noChangeArrowheads="1"/>
          </p:cNvSpPr>
          <p:nvPr/>
        </p:nvSpPr>
        <p:spPr bwMode="auto">
          <a:xfrm>
            <a:off x="1143000" y="15240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endParaRPr lang="en-US" sz="1800">
              <a:latin typeface="Arial" charset="0"/>
              <a:ea typeface="ヒラギノ角ゴ Pro W3" charset="0"/>
              <a:cs typeface="ヒラギノ角ゴ Pro W3" charset="0"/>
            </a:endParaRPr>
          </a:p>
        </p:txBody>
      </p:sp>
      <p:sp>
        <p:nvSpPr>
          <p:cNvPr id="83971" name="Rectangle 6"/>
          <p:cNvSpPr>
            <a:spLocks noChangeArrowheads="1"/>
          </p:cNvSpPr>
          <p:nvPr/>
        </p:nvSpPr>
        <p:spPr bwMode="auto">
          <a:xfrm>
            <a:off x="0" y="3341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83972" name="Text Box 8"/>
          <p:cNvSpPr txBox="1">
            <a:spLocks noChangeArrowheads="1"/>
          </p:cNvSpPr>
          <p:nvPr/>
        </p:nvSpPr>
        <p:spPr bwMode="auto">
          <a:xfrm>
            <a:off x="1752600" y="5802313"/>
            <a:ext cx="5943600" cy="646112"/>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buFont typeface="Arial" charset="0"/>
              <a:buChar char="•"/>
            </a:pPr>
            <a:r>
              <a:rPr lang="en-US" sz="1800" b="1" i="1">
                <a:solidFill>
                  <a:schemeClr val="bg1"/>
                </a:solidFill>
                <a:latin typeface="Arial" charset="0"/>
                <a:ea typeface="ヒラギノ角ゴ Pro W3" charset="0"/>
                <a:cs typeface="ヒラギノ角ゴ Pro W3" charset="0"/>
              </a:rPr>
              <a:t> Overall, deviation from reference flat &amp; close to 0</a:t>
            </a:r>
          </a:p>
          <a:p>
            <a:pPr eaLnBrk="1" hangingPunct="1">
              <a:buFont typeface="Arial" charset="0"/>
              <a:buChar char="•"/>
            </a:pPr>
            <a:r>
              <a:rPr lang="en-US" sz="1800" b="1" i="1">
                <a:solidFill>
                  <a:schemeClr val="bg1"/>
                </a:solidFill>
                <a:latin typeface="Arial" charset="0"/>
                <a:ea typeface="ヒラギノ角ゴ Pro W3" charset="0"/>
                <a:cs typeface="ヒラギノ角ゴ Pro W3" charset="0"/>
              </a:rPr>
              <a:t> Residual Cloud/Aerosol leakages in the Tropics</a:t>
            </a:r>
          </a:p>
        </p:txBody>
      </p:sp>
      <p:pic>
        <p:nvPicPr>
          <p:cNvPr id="83973" name="Picture 9" descr="20120320_0_VIIRS_ACSPO_HR_SST-OSTI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047750"/>
            <a:ext cx="83629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Rectangle 4"/>
          <p:cNvSpPr>
            <a:spLocks noChangeArrowheads="1"/>
          </p:cNvSpPr>
          <p:nvPr/>
        </p:nvSpPr>
        <p:spPr bwMode="auto">
          <a:xfrm>
            <a:off x="457200" y="228600"/>
            <a:ext cx="8305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a:t>NIGHT: ACSPO minus OSTIA</a:t>
            </a:r>
          </a:p>
          <a:p>
            <a:pPr algn="ctr"/>
            <a:r>
              <a:rPr lang="ja-JP" altLang="en-US" sz="2400" b="1"/>
              <a:t>‘</a:t>
            </a:r>
            <a:r>
              <a:rPr lang="en-US" altLang="ja-JP" sz="2400" b="1"/>
              <a:t>Confidently Clear</a:t>
            </a:r>
            <a:r>
              <a:rPr lang="ja-JP" altLang="en-US" sz="2400" b="1"/>
              <a:t>’</a:t>
            </a:r>
            <a:r>
              <a:rPr lang="en-US" altLang="ja-JP" sz="2400" b="1"/>
              <a:t> (No SST QFs are available in ACSPO)</a:t>
            </a:r>
            <a:endParaRPr lang="en-US" sz="1800" b="1"/>
          </a:p>
        </p:txBody>
      </p:sp>
      <p:sp>
        <p:nvSpPr>
          <p:cNvPr id="83975" name="Line 3"/>
          <p:cNvSpPr>
            <a:spLocks noChangeShapeType="1"/>
          </p:cNvSpPr>
          <p:nvPr/>
        </p:nvSpPr>
        <p:spPr bwMode="auto">
          <a:xfrm>
            <a:off x="1905000" y="990600"/>
            <a:ext cx="5867400" cy="0"/>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976" name="Date Placeholder 9"/>
          <p:cNvSpPr>
            <a:spLocks noGrp="1"/>
          </p:cNvSpPr>
          <p:nvPr>
            <p:ph type="dt" sz="quarter" idx="4294967295"/>
          </p:nvPr>
        </p:nvSpPr>
        <p:spPr>
          <a:xfrm>
            <a:off x="152400" y="64770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400">
                <a:latin typeface="Arial" charset="0"/>
                <a:ea typeface="ヒラギノ角ゴ Pro W3" charset="0"/>
                <a:cs typeface="ヒラギノ角ゴ Pro W3" charset="0"/>
              </a:rPr>
              <a:t>18 April 2012</a:t>
            </a:r>
          </a:p>
        </p:txBody>
      </p:sp>
      <p:sp>
        <p:nvSpPr>
          <p:cNvPr id="83977" name="TextBox 1"/>
          <p:cNvSpPr txBox="1">
            <a:spLocks noChangeArrowheads="1"/>
          </p:cNvSpPr>
          <p:nvPr/>
        </p:nvSpPr>
        <p:spPr bwMode="auto">
          <a:xfrm>
            <a:off x="1447800" y="6567488"/>
            <a:ext cx="7712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400">
                <a:solidFill>
                  <a:srgbClr val="000000"/>
                </a:solidFill>
              </a:rPr>
              <a:t>Advanced Clear-Sky Processor for Oceans  Operational Sea Surface Temperature and Sea Ice Analysis </a:t>
            </a:r>
          </a:p>
        </p:txBody>
      </p:sp>
    </p:spTree>
    <p:extLst>
      <p:ext uri="{BB962C8B-B14F-4D97-AF65-F5344CB8AC3E}">
        <p14:creationId xmlns:p14="http://schemas.microsoft.com/office/powerpoint/2010/main" val="9961918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Number Placeholder 5"/>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fld id="{C8694C37-3084-4F40-B5E3-36570D12842C}" type="slidenum">
              <a:rPr lang="en-US" sz="1400">
                <a:latin typeface="Arial" charset="0"/>
                <a:ea typeface="ヒラギノ角ゴ Pro W3" charset="0"/>
                <a:cs typeface="ヒラギノ角ゴ Pro W3" charset="0"/>
              </a:rPr>
              <a:pPr eaLnBrk="1" hangingPunct="1"/>
              <a:t>27</a:t>
            </a:fld>
            <a:endParaRPr lang="en-US" sz="1400">
              <a:latin typeface="Arial" charset="0"/>
              <a:ea typeface="ヒラギノ角ゴ Pro W3" charset="0"/>
              <a:cs typeface="ヒラギノ角ゴ Pro W3" charset="0"/>
            </a:endParaRPr>
          </a:p>
        </p:txBody>
      </p:sp>
      <p:sp>
        <p:nvSpPr>
          <p:cNvPr id="86018" name="Text Box 5"/>
          <p:cNvSpPr txBox="1">
            <a:spLocks noChangeArrowheads="1"/>
          </p:cNvSpPr>
          <p:nvPr/>
        </p:nvSpPr>
        <p:spPr bwMode="auto">
          <a:xfrm>
            <a:off x="1143000" y="15240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endParaRPr lang="en-US" sz="1800">
              <a:latin typeface="Arial" charset="0"/>
              <a:ea typeface="ヒラギノ角ゴ Pro W3" charset="0"/>
              <a:cs typeface="ヒラギノ角ゴ Pro W3" charset="0"/>
            </a:endParaRPr>
          </a:p>
        </p:txBody>
      </p:sp>
      <p:sp>
        <p:nvSpPr>
          <p:cNvPr id="86019" name="Rectangle 6"/>
          <p:cNvSpPr>
            <a:spLocks noChangeArrowheads="1"/>
          </p:cNvSpPr>
          <p:nvPr/>
        </p:nvSpPr>
        <p:spPr bwMode="auto">
          <a:xfrm>
            <a:off x="0" y="3341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86020" name="Line 3"/>
          <p:cNvSpPr>
            <a:spLocks noChangeShapeType="1"/>
          </p:cNvSpPr>
          <p:nvPr/>
        </p:nvSpPr>
        <p:spPr bwMode="auto">
          <a:xfrm>
            <a:off x="1905000" y="990600"/>
            <a:ext cx="5867400" cy="0"/>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21" name="Rectangle 4"/>
          <p:cNvSpPr>
            <a:spLocks noChangeArrowheads="1"/>
          </p:cNvSpPr>
          <p:nvPr/>
        </p:nvSpPr>
        <p:spPr bwMode="auto">
          <a:xfrm>
            <a:off x="457200" y="228600"/>
            <a:ext cx="83058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a:solidFill>
                  <a:srgbClr val="000000"/>
                </a:solidFill>
              </a:rPr>
              <a:t>NIGHT: IDPS minus OSTIA</a:t>
            </a:r>
          </a:p>
          <a:p>
            <a:pPr algn="ctr"/>
            <a:r>
              <a:rPr lang="en-US" sz="2400" b="1">
                <a:solidFill>
                  <a:srgbClr val="000000"/>
                </a:solidFill>
              </a:rPr>
              <a:t>VCM = </a:t>
            </a:r>
            <a:r>
              <a:rPr lang="ja-JP" altLang="en-US" sz="2400" b="1">
                <a:solidFill>
                  <a:srgbClr val="000000"/>
                </a:solidFill>
              </a:rPr>
              <a:t>‘</a:t>
            </a:r>
            <a:r>
              <a:rPr lang="en-US" altLang="ja-JP" sz="2400" b="1">
                <a:solidFill>
                  <a:srgbClr val="000000"/>
                </a:solidFill>
              </a:rPr>
              <a:t>Confidently clear</a:t>
            </a:r>
            <a:r>
              <a:rPr lang="ja-JP" altLang="en-US" sz="2400" b="1">
                <a:solidFill>
                  <a:srgbClr val="000000"/>
                </a:solidFill>
              </a:rPr>
              <a:t>’</a:t>
            </a:r>
            <a:r>
              <a:rPr lang="en-US" altLang="ja-JP" sz="2400" b="1">
                <a:solidFill>
                  <a:srgbClr val="000000"/>
                </a:solidFill>
              </a:rPr>
              <a:t> (SST QFs are available but not used)</a:t>
            </a:r>
            <a:endParaRPr lang="en-US" sz="1800" b="1">
              <a:solidFill>
                <a:srgbClr val="000000"/>
              </a:solidFill>
            </a:endParaRPr>
          </a:p>
        </p:txBody>
      </p:sp>
      <p:pic>
        <p:nvPicPr>
          <p:cNvPr id="86022" name="Picture 10" descr="20120320_0_VIIRS_IDPS_HR_SST-OSTI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047750"/>
            <a:ext cx="83629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Text Box 8"/>
          <p:cNvSpPr txBox="1">
            <a:spLocks noChangeArrowheads="1"/>
          </p:cNvSpPr>
          <p:nvPr/>
        </p:nvSpPr>
        <p:spPr bwMode="auto">
          <a:xfrm>
            <a:off x="1752600" y="5802313"/>
            <a:ext cx="6248400" cy="9239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buFont typeface="Arial" charset="0"/>
              <a:buChar char="•"/>
            </a:pPr>
            <a:r>
              <a:rPr lang="en-US" sz="1800" b="1" i="1">
                <a:solidFill>
                  <a:schemeClr val="bg1"/>
                </a:solidFill>
                <a:latin typeface="Arial" charset="0"/>
                <a:ea typeface="ヒラギノ角ゴ Pro W3" charset="0"/>
                <a:cs typeface="ヒラギノ角ゴ Pro W3" charset="0"/>
              </a:rPr>
              <a:t>More Cloud leakages than in ACSPO (also in Hi Lat)</a:t>
            </a:r>
          </a:p>
          <a:p>
            <a:pPr eaLnBrk="1" hangingPunct="1">
              <a:buFont typeface="Arial" charset="0"/>
              <a:buChar char="•"/>
            </a:pPr>
            <a:r>
              <a:rPr lang="en-US" sz="1800" b="1" i="1">
                <a:solidFill>
                  <a:schemeClr val="bg1"/>
                </a:solidFill>
                <a:latin typeface="Arial" charset="0"/>
                <a:ea typeface="ヒラギノ角ゴ Pro W3" charset="0"/>
                <a:cs typeface="ヒラギノ角ゴ Pro W3" charset="0"/>
              </a:rPr>
              <a:t>Some clear  pixels screened out (e.g., Amazon basin)</a:t>
            </a:r>
          </a:p>
          <a:p>
            <a:pPr eaLnBrk="1" hangingPunct="1">
              <a:buFont typeface="Arial" charset="0"/>
              <a:buChar char="•"/>
            </a:pPr>
            <a:r>
              <a:rPr lang="ja-JP" altLang="en-US" sz="1800" b="1" i="1">
                <a:solidFill>
                  <a:schemeClr val="bg1"/>
                </a:solidFill>
                <a:latin typeface="Arial" charset="0"/>
                <a:ea typeface="ヒラギノ角ゴ Pro W3" charset="0"/>
                <a:cs typeface="ヒラギノ角ゴ Pro W3" charset="0"/>
              </a:rPr>
              <a:t>“</a:t>
            </a:r>
            <a:r>
              <a:rPr lang="en-US" altLang="ja-JP" sz="1800" b="1" i="1">
                <a:solidFill>
                  <a:schemeClr val="bg1"/>
                </a:solidFill>
                <a:latin typeface="Arial" charset="0"/>
                <a:ea typeface="ヒラギノ角ゴ Pro W3" charset="0"/>
                <a:cs typeface="ヒラギノ角ゴ Pro W3" charset="0"/>
              </a:rPr>
              <a:t>Limb Cooling</a:t>
            </a:r>
            <a:r>
              <a:rPr lang="ja-JP" altLang="en-US" sz="1800" b="1" i="1">
                <a:solidFill>
                  <a:schemeClr val="bg1"/>
                </a:solidFill>
                <a:latin typeface="Arial" charset="0"/>
                <a:ea typeface="ヒラギノ角ゴ Pro W3" charset="0"/>
                <a:cs typeface="ヒラギノ角ゴ Pro W3" charset="0"/>
              </a:rPr>
              <a:t>”</a:t>
            </a:r>
            <a:r>
              <a:rPr lang="en-US" altLang="ja-JP" sz="1800" b="1" i="1">
                <a:solidFill>
                  <a:schemeClr val="bg1"/>
                </a:solidFill>
                <a:latin typeface="Arial" charset="0"/>
                <a:ea typeface="ヒラギノ角ゴ Pro W3" charset="0"/>
                <a:cs typeface="ヒラギノ角ゴ Pro W3" charset="0"/>
              </a:rPr>
              <a:t> - Need recalculate SST coefficients</a:t>
            </a:r>
            <a:endParaRPr lang="en-US" sz="1800" b="1" i="1">
              <a:solidFill>
                <a:schemeClr val="bg1"/>
              </a:solidFill>
              <a:latin typeface="Arial" charset="0"/>
              <a:ea typeface="ヒラギノ角ゴ Pro W3" charset="0"/>
              <a:cs typeface="ヒラギノ角ゴ Pro W3" charset="0"/>
            </a:endParaRPr>
          </a:p>
        </p:txBody>
      </p:sp>
      <p:sp>
        <p:nvSpPr>
          <p:cNvPr id="86024" name="Date Placeholder 9"/>
          <p:cNvSpPr>
            <a:spLocks noGrp="1"/>
          </p:cNvSpPr>
          <p:nvPr>
            <p:ph type="dt" sz="quarter" idx="4294967295"/>
          </p:nvPr>
        </p:nvSpPr>
        <p:spPr>
          <a:xfrm>
            <a:off x="152400" y="64770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400">
                <a:latin typeface="Arial" charset="0"/>
                <a:ea typeface="ヒラギノ角ゴ Pro W3" charset="0"/>
                <a:cs typeface="ヒラギノ角ゴ Pro W3" charset="0"/>
              </a:rPr>
              <a:t>18 April 2012</a:t>
            </a:r>
          </a:p>
        </p:txBody>
      </p:sp>
    </p:spTree>
    <p:extLst>
      <p:ext uri="{BB962C8B-B14F-4D97-AF65-F5344CB8AC3E}">
        <p14:creationId xmlns:p14="http://schemas.microsoft.com/office/powerpoint/2010/main" val="194155490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Number Placeholder 5"/>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fld id="{2347C9ED-5743-BF4D-A4DE-8749CFD94053}" type="slidenum">
              <a:rPr lang="en-US" sz="1400">
                <a:latin typeface="Arial" charset="0"/>
                <a:ea typeface="ヒラギノ角ゴ Pro W3" charset="0"/>
                <a:cs typeface="ヒラギノ角ゴ Pro W3" charset="0"/>
              </a:rPr>
              <a:pPr eaLnBrk="1" hangingPunct="1"/>
              <a:t>28</a:t>
            </a:fld>
            <a:endParaRPr lang="en-US" sz="1400">
              <a:latin typeface="Arial" charset="0"/>
              <a:ea typeface="ヒラギノ角ゴ Pro W3" charset="0"/>
              <a:cs typeface="ヒラギノ角ゴ Pro W3" charset="0"/>
            </a:endParaRPr>
          </a:p>
        </p:txBody>
      </p:sp>
      <p:sp>
        <p:nvSpPr>
          <p:cNvPr id="88066" name="Text Box 5"/>
          <p:cNvSpPr txBox="1">
            <a:spLocks noChangeArrowheads="1"/>
          </p:cNvSpPr>
          <p:nvPr/>
        </p:nvSpPr>
        <p:spPr bwMode="auto">
          <a:xfrm>
            <a:off x="1143000" y="15240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endParaRPr lang="en-US" sz="1800">
              <a:latin typeface="Arial" charset="0"/>
              <a:ea typeface="ヒラギノ角ゴ Pro W3" charset="0"/>
              <a:cs typeface="ヒラギノ角ゴ Pro W3" charset="0"/>
            </a:endParaRPr>
          </a:p>
        </p:txBody>
      </p:sp>
      <p:sp>
        <p:nvSpPr>
          <p:cNvPr id="88067" name="Rectangle 6"/>
          <p:cNvSpPr>
            <a:spLocks noChangeArrowheads="1"/>
          </p:cNvSpPr>
          <p:nvPr/>
        </p:nvSpPr>
        <p:spPr bwMode="auto">
          <a:xfrm>
            <a:off x="0" y="3341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88068" name="Text Box 8"/>
          <p:cNvSpPr txBox="1">
            <a:spLocks noChangeArrowheads="1"/>
          </p:cNvSpPr>
          <p:nvPr/>
        </p:nvSpPr>
        <p:spPr bwMode="auto">
          <a:xfrm>
            <a:off x="1752600" y="5802313"/>
            <a:ext cx="6629400" cy="9239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buFont typeface="Arial" charset="0"/>
              <a:buChar char="•"/>
            </a:pPr>
            <a:r>
              <a:rPr lang="en-US" sz="1800" b="1">
                <a:solidFill>
                  <a:schemeClr val="bg1"/>
                </a:solidFill>
                <a:latin typeface="Arial" charset="0"/>
                <a:ea typeface="ヒラギノ角ゴ Pro W3" charset="0"/>
                <a:cs typeface="ヒラギノ角ゴ Pro W3" charset="0"/>
              </a:rPr>
              <a:t>ACSPO shows a large cloud-free domain</a:t>
            </a:r>
          </a:p>
          <a:p>
            <a:pPr eaLnBrk="1" hangingPunct="1">
              <a:buFont typeface="Arial" charset="0"/>
              <a:buChar char="•"/>
            </a:pPr>
            <a:r>
              <a:rPr lang="en-US" sz="1800" b="1">
                <a:solidFill>
                  <a:schemeClr val="bg1"/>
                </a:solidFill>
                <a:latin typeface="Arial" charset="0"/>
                <a:ea typeface="ヒラギノ角ゴ Pro W3" charset="0"/>
                <a:cs typeface="ヒラギノ角ゴ Pro W3" charset="0"/>
              </a:rPr>
              <a:t>0.25° Reference SST fails to capture high local dynamics</a:t>
            </a:r>
          </a:p>
          <a:p>
            <a:pPr eaLnBrk="1" hangingPunct="1">
              <a:buFont typeface="Arial" charset="0"/>
              <a:buChar char="•"/>
            </a:pPr>
            <a:r>
              <a:rPr lang="en-US" sz="1800" b="1">
                <a:solidFill>
                  <a:schemeClr val="bg1"/>
                </a:solidFill>
                <a:latin typeface="Arial" charset="0"/>
                <a:ea typeface="ヒラギノ角ゴ Pro W3" charset="0"/>
                <a:cs typeface="ヒラギノ角ゴ Pro W3" charset="0"/>
              </a:rPr>
              <a:t>ACSPO screens out large warm deviations from Ref</a:t>
            </a:r>
          </a:p>
        </p:txBody>
      </p:sp>
      <p:sp>
        <p:nvSpPr>
          <p:cNvPr id="88069" name="Rectangle 4"/>
          <p:cNvSpPr>
            <a:spLocks noChangeArrowheads="1"/>
          </p:cNvSpPr>
          <p:nvPr/>
        </p:nvSpPr>
        <p:spPr bwMode="auto">
          <a:xfrm>
            <a:off x="457200" y="228600"/>
            <a:ext cx="8305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a:solidFill>
                  <a:srgbClr val="000000"/>
                </a:solidFill>
              </a:rPr>
              <a:t>NIGHT: ACSPO </a:t>
            </a:r>
            <a:r>
              <a:rPr lang="ja-JP" altLang="en-US" sz="2000" b="1">
                <a:solidFill>
                  <a:srgbClr val="000000"/>
                </a:solidFill>
              </a:rPr>
              <a:t>“</a:t>
            </a:r>
            <a:r>
              <a:rPr lang="en-US" altLang="ja-JP" sz="2000" b="1">
                <a:solidFill>
                  <a:srgbClr val="000000"/>
                </a:solidFill>
              </a:rPr>
              <a:t>Confidently Clear</a:t>
            </a:r>
            <a:r>
              <a:rPr lang="ja-JP" altLang="en-US" sz="2000" b="1">
                <a:solidFill>
                  <a:srgbClr val="000000"/>
                </a:solidFill>
              </a:rPr>
              <a:t>”</a:t>
            </a:r>
            <a:r>
              <a:rPr lang="en-US" altLang="ja-JP" sz="2000" b="1">
                <a:solidFill>
                  <a:srgbClr val="000000"/>
                </a:solidFill>
              </a:rPr>
              <a:t> - Reynolds SST</a:t>
            </a:r>
          </a:p>
          <a:p>
            <a:pPr algn="ctr"/>
            <a:r>
              <a:rPr lang="en-US" sz="2400" b="1">
                <a:solidFill>
                  <a:srgbClr val="000000"/>
                </a:solidFill>
              </a:rPr>
              <a:t>Swath Projection: South-East Australia, 17 March 2012</a:t>
            </a:r>
            <a:endParaRPr lang="en-US" sz="1800" b="1">
              <a:solidFill>
                <a:srgbClr val="000000"/>
              </a:solidFill>
            </a:endParaRPr>
          </a:p>
        </p:txBody>
      </p:sp>
      <p:sp>
        <p:nvSpPr>
          <p:cNvPr id="88070" name="Line 3"/>
          <p:cNvSpPr>
            <a:spLocks noChangeShapeType="1"/>
          </p:cNvSpPr>
          <p:nvPr/>
        </p:nvSpPr>
        <p:spPr bwMode="auto">
          <a:xfrm>
            <a:off x="1905000" y="990600"/>
            <a:ext cx="5867400" cy="0"/>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71" name="Date Placeholder 9"/>
          <p:cNvSpPr>
            <a:spLocks noGrp="1"/>
          </p:cNvSpPr>
          <p:nvPr>
            <p:ph type="dt" sz="quarter" idx="4294967295"/>
          </p:nvPr>
        </p:nvSpPr>
        <p:spPr>
          <a:xfrm>
            <a:off x="152400" y="64770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400">
                <a:latin typeface="Arial" charset="0"/>
                <a:ea typeface="ヒラギノ角ゴ Pro W3" charset="0"/>
                <a:cs typeface="ヒラギノ角ゴ Pro W3" charset="0"/>
              </a:rPr>
              <a:t>18 April 2012</a:t>
            </a:r>
          </a:p>
        </p:txBody>
      </p:sp>
      <p:pic>
        <p:nvPicPr>
          <p:cNvPr id="88072" name="Picture 9" descr="image_60_part_0_time_1720_NIGHT_ACSP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71563"/>
            <a:ext cx="8075613"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3" name="TextBox 10"/>
          <p:cNvSpPr txBox="1">
            <a:spLocks noChangeArrowheads="1"/>
          </p:cNvSpPr>
          <p:nvPr/>
        </p:nvSpPr>
        <p:spPr bwMode="auto">
          <a:xfrm>
            <a:off x="1166813" y="990600"/>
            <a:ext cx="7062787" cy="3079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400" b="1">
                <a:solidFill>
                  <a:schemeClr val="bg1"/>
                </a:solidFill>
                <a:latin typeface="Arial" charset="0"/>
                <a:ea typeface="ヒラギノ角ゴ Pro W3" charset="0"/>
                <a:cs typeface="ヒラギノ角ゴ Pro W3" charset="0"/>
              </a:rPr>
              <a:t>1,000 Lines × 1,784 central FOVs (scan edges excluded to keep swath projection)</a:t>
            </a:r>
          </a:p>
        </p:txBody>
      </p:sp>
    </p:spTree>
    <p:extLst>
      <p:ext uri="{BB962C8B-B14F-4D97-AF65-F5344CB8AC3E}">
        <p14:creationId xmlns:p14="http://schemas.microsoft.com/office/powerpoint/2010/main" val="389863043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1" descr="image_60_part_0_time_1720_NIGHT_IDPS_CONFIDENT_CLEA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066800"/>
            <a:ext cx="8075612"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Slide Number Placeholder 5"/>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fld id="{4E0CD138-66A3-A94F-945E-2133C240591E}" type="slidenum">
              <a:rPr lang="en-US" sz="1400">
                <a:latin typeface="Arial" charset="0"/>
                <a:ea typeface="ヒラギノ角ゴ Pro W3" charset="0"/>
                <a:cs typeface="ヒラギノ角ゴ Pro W3" charset="0"/>
              </a:rPr>
              <a:pPr eaLnBrk="1" hangingPunct="1"/>
              <a:t>29</a:t>
            </a:fld>
            <a:endParaRPr lang="en-US" sz="1400">
              <a:latin typeface="Arial" charset="0"/>
              <a:ea typeface="ヒラギノ角ゴ Pro W3" charset="0"/>
              <a:cs typeface="ヒラギノ角ゴ Pro W3" charset="0"/>
            </a:endParaRPr>
          </a:p>
        </p:txBody>
      </p:sp>
      <p:sp>
        <p:nvSpPr>
          <p:cNvPr id="90115" name="Text Box 5"/>
          <p:cNvSpPr txBox="1">
            <a:spLocks noChangeArrowheads="1"/>
          </p:cNvSpPr>
          <p:nvPr/>
        </p:nvSpPr>
        <p:spPr bwMode="auto">
          <a:xfrm>
            <a:off x="1143000" y="15240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endParaRPr lang="en-US" sz="1800">
              <a:latin typeface="Arial" charset="0"/>
              <a:ea typeface="ヒラギノ角ゴ Pro W3" charset="0"/>
              <a:cs typeface="ヒラギノ角ゴ Pro W3" charset="0"/>
            </a:endParaRPr>
          </a:p>
        </p:txBody>
      </p:sp>
      <p:sp>
        <p:nvSpPr>
          <p:cNvPr id="90116" name="Rectangle 6"/>
          <p:cNvSpPr>
            <a:spLocks noChangeArrowheads="1"/>
          </p:cNvSpPr>
          <p:nvPr/>
        </p:nvSpPr>
        <p:spPr bwMode="auto">
          <a:xfrm>
            <a:off x="0" y="3341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90117" name="Text Box 8"/>
          <p:cNvSpPr txBox="1">
            <a:spLocks noChangeArrowheads="1"/>
          </p:cNvSpPr>
          <p:nvPr/>
        </p:nvSpPr>
        <p:spPr bwMode="auto">
          <a:xfrm>
            <a:off x="1752600" y="5802313"/>
            <a:ext cx="6629400" cy="9239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buFont typeface="Arial" charset="0"/>
              <a:buChar char="•"/>
            </a:pPr>
            <a:r>
              <a:rPr lang="en-US" sz="1800" b="1">
                <a:solidFill>
                  <a:schemeClr val="bg1"/>
                </a:solidFill>
                <a:latin typeface="Arial" charset="0"/>
                <a:ea typeface="ヒラギノ角ゴ Pro W3" charset="0"/>
                <a:cs typeface="ヒラギノ角ゴ Pro W3" charset="0"/>
              </a:rPr>
              <a:t>IDPS VCM shows a much smaller cloud-free domain</a:t>
            </a:r>
          </a:p>
          <a:p>
            <a:pPr eaLnBrk="1" hangingPunct="1">
              <a:buFont typeface="Arial" charset="0"/>
              <a:buChar char="•"/>
            </a:pPr>
            <a:r>
              <a:rPr lang="ja-JP" altLang="en-US" sz="1800" b="1">
                <a:solidFill>
                  <a:schemeClr val="bg1"/>
                </a:solidFill>
                <a:latin typeface="Arial" charset="0"/>
                <a:ea typeface="ヒラギノ角ゴ Pro W3" charset="0"/>
                <a:cs typeface="ヒラギノ角ゴ Pro W3" charset="0"/>
              </a:rPr>
              <a:t>“</a:t>
            </a:r>
            <a:r>
              <a:rPr lang="en-US" altLang="ja-JP" sz="1800" b="1">
                <a:solidFill>
                  <a:schemeClr val="bg1"/>
                </a:solidFill>
                <a:latin typeface="Arial" charset="0"/>
                <a:ea typeface="ヒラギノ角ゴ Pro W3" charset="0"/>
                <a:cs typeface="ヒラギノ角ゴ Pro W3" charset="0"/>
              </a:rPr>
              <a:t>Salt-N-Pepper</a:t>
            </a:r>
            <a:r>
              <a:rPr lang="ja-JP" altLang="en-US" sz="1800" b="1">
                <a:solidFill>
                  <a:schemeClr val="bg1"/>
                </a:solidFill>
                <a:latin typeface="Arial" charset="0"/>
                <a:ea typeface="ヒラギノ角ゴ Pro W3" charset="0"/>
                <a:cs typeface="ヒラギノ角ゴ Pro W3" charset="0"/>
              </a:rPr>
              <a:t>”</a:t>
            </a:r>
            <a:r>
              <a:rPr lang="en-US" altLang="ja-JP" sz="1800" b="1">
                <a:solidFill>
                  <a:schemeClr val="bg1"/>
                </a:solidFill>
                <a:latin typeface="Arial" charset="0"/>
                <a:ea typeface="ヒラギノ角ゴ Pro W3" charset="0"/>
                <a:cs typeface="ヒラギノ角ゴ Pro W3" charset="0"/>
              </a:rPr>
              <a:t>, striping </a:t>
            </a:r>
          </a:p>
          <a:p>
            <a:pPr eaLnBrk="1" hangingPunct="1">
              <a:buFont typeface="Arial" charset="0"/>
              <a:buChar char="•"/>
            </a:pPr>
            <a:r>
              <a:rPr lang="en-US" sz="1800" b="1">
                <a:solidFill>
                  <a:schemeClr val="bg1"/>
                </a:solidFill>
                <a:latin typeface="Arial" charset="0"/>
                <a:ea typeface="ヒラギノ角ゴ Pro W3" charset="0"/>
                <a:cs typeface="ヒラギノ角ゴ Pro W3" charset="0"/>
              </a:rPr>
              <a:t>..but preserves large warm deviations from Reference</a:t>
            </a:r>
          </a:p>
        </p:txBody>
      </p:sp>
      <p:sp>
        <p:nvSpPr>
          <p:cNvPr id="90118" name="Rectangle 4"/>
          <p:cNvSpPr>
            <a:spLocks noChangeArrowheads="1"/>
          </p:cNvSpPr>
          <p:nvPr/>
        </p:nvSpPr>
        <p:spPr bwMode="auto">
          <a:xfrm>
            <a:off x="457200" y="228600"/>
            <a:ext cx="8305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a:solidFill>
                  <a:srgbClr val="000000"/>
                </a:solidFill>
              </a:rPr>
              <a:t>NIGHT: IDPS </a:t>
            </a:r>
            <a:r>
              <a:rPr lang="ja-JP" altLang="en-US" sz="2000" b="1">
                <a:solidFill>
                  <a:srgbClr val="000000"/>
                </a:solidFill>
              </a:rPr>
              <a:t>“</a:t>
            </a:r>
            <a:r>
              <a:rPr lang="en-US" altLang="ja-JP" sz="2000" b="1">
                <a:solidFill>
                  <a:srgbClr val="000000"/>
                </a:solidFill>
              </a:rPr>
              <a:t>Confidently Clear</a:t>
            </a:r>
            <a:r>
              <a:rPr lang="ja-JP" altLang="en-US" sz="2000" b="1">
                <a:solidFill>
                  <a:srgbClr val="000000"/>
                </a:solidFill>
              </a:rPr>
              <a:t>”</a:t>
            </a:r>
            <a:r>
              <a:rPr lang="en-US" altLang="ja-JP" sz="2000" b="1">
                <a:solidFill>
                  <a:srgbClr val="000000"/>
                </a:solidFill>
              </a:rPr>
              <a:t> - Reynolds SST</a:t>
            </a:r>
          </a:p>
          <a:p>
            <a:pPr algn="ctr"/>
            <a:r>
              <a:rPr lang="en-US" sz="2400" b="1">
                <a:solidFill>
                  <a:srgbClr val="000000"/>
                </a:solidFill>
              </a:rPr>
              <a:t>Swath Projection: South-East Australia, 17 March 2012</a:t>
            </a:r>
            <a:endParaRPr lang="en-US" sz="1800" b="1">
              <a:solidFill>
                <a:srgbClr val="000000"/>
              </a:solidFill>
            </a:endParaRPr>
          </a:p>
        </p:txBody>
      </p:sp>
      <p:sp>
        <p:nvSpPr>
          <p:cNvPr id="90119" name="Line 3"/>
          <p:cNvSpPr>
            <a:spLocks noChangeShapeType="1"/>
          </p:cNvSpPr>
          <p:nvPr/>
        </p:nvSpPr>
        <p:spPr bwMode="auto">
          <a:xfrm>
            <a:off x="1905000" y="990600"/>
            <a:ext cx="5867400" cy="0"/>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20" name="Date Placeholder 9"/>
          <p:cNvSpPr>
            <a:spLocks noGrp="1"/>
          </p:cNvSpPr>
          <p:nvPr>
            <p:ph type="dt" sz="quarter" idx="4294967295"/>
          </p:nvPr>
        </p:nvSpPr>
        <p:spPr>
          <a:xfrm>
            <a:off x="152400" y="64770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400">
                <a:latin typeface="Arial" charset="0"/>
                <a:ea typeface="ヒラギノ角ゴ Pro W3" charset="0"/>
                <a:cs typeface="ヒラギノ角ゴ Pro W3" charset="0"/>
              </a:rPr>
              <a:t>18 April 2012</a:t>
            </a:r>
          </a:p>
        </p:txBody>
      </p:sp>
      <p:sp>
        <p:nvSpPr>
          <p:cNvPr id="90121" name="TextBox 10"/>
          <p:cNvSpPr txBox="1">
            <a:spLocks noChangeArrowheads="1"/>
          </p:cNvSpPr>
          <p:nvPr/>
        </p:nvSpPr>
        <p:spPr bwMode="auto">
          <a:xfrm>
            <a:off x="1166813" y="990600"/>
            <a:ext cx="7062787" cy="3079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400" b="1">
                <a:solidFill>
                  <a:schemeClr val="bg1"/>
                </a:solidFill>
                <a:latin typeface="Arial" charset="0"/>
                <a:ea typeface="ヒラギノ角ゴ Pro W3" charset="0"/>
                <a:cs typeface="ヒラギノ角ゴ Pro W3" charset="0"/>
              </a:rPr>
              <a:t>1,000 Lines × 1,784 central FOVs (scan edges excluded to keep swath projection)</a:t>
            </a:r>
          </a:p>
        </p:txBody>
      </p:sp>
    </p:spTree>
    <p:extLst>
      <p:ext uri="{BB962C8B-B14F-4D97-AF65-F5344CB8AC3E}">
        <p14:creationId xmlns:p14="http://schemas.microsoft.com/office/powerpoint/2010/main" val="17289943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1"/>
          <p:cNvSpPr>
            <a:spLocks noGrp="1"/>
          </p:cNvSpPr>
          <p:nvPr>
            <p:ph type="sldNum" sz="quarter" idx="11"/>
          </p:nvPr>
        </p:nvSpPr>
        <p:spPr>
          <a:xfrm>
            <a:off x="7062788" y="6453188"/>
            <a:ext cx="1905000" cy="381000"/>
          </a:xfrm>
          <a:noFill/>
        </p:spPr>
        <p:txBody>
          <a:bodyPr/>
          <a:lstStyle/>
          <a:p>
            <a:pPr algn="l"/>
            <a:fld id="{5AE58501-F029-4EF9-8986-DDE87493F601}" type="slidenum">
              <a:rPr lang="en-US" smtClean="0">
                <a:solidFill>
                  <a:srgbClr val="0000A6"/>
                </a:solidFill>
                <a:latin typeface="Times New Roman" pitchFamily="18" charset="0"/>
                <a:ea typeface="ＭＳ Ｐゴシック" pitchFamily="-108" charset="-128"/>
              </a:rPr>
              <a:pPr algn="l"/>
              <a:t>3</a:t>
            </a:fld>
            <a:endParaRPr lang="en-US" smtClean="0">
              <a:solidFill>
                <a:srgbClr val="0000A6"/>
              </a:solidFill>
              <a:latin typeface="Times New Roman" pitchFamily="18" charset="0"/>
              <a:ea typeface="ＭＳ Ｐゴシック" pitchFamily="-108" charset="-128"/>
            </a:endParaRPr>
          </a:p>
        </p:txBody>
      </p:sp>
      <p:sp>
        <p:nvSpPr>
          <p:cNvPr id="8196" name="Rectangle 4"/>
          <p:cNvSpPr>
            <a:spLocks noChangeArrowheads="1"/>
          </p:cNvSpPr>
          <p:nvPr/>
        </p:nvSpPr>
        <p:spPr bwMode="auto">
          <a:xfrm>
            <a:off x="430213" y="152400"/>
            <a:ext cx="8232775" cy="614363"/>
          </a:xfrm>
          <a:prstGeom prst="rect">
            <a:avLst/>
          </a:prstGeom>
          <a:noFill/>
          <a:ln w="9525">
            <a:noFill/>
            <a:miter lim="800000"/>
            <a:headEnd/>
            <a:tailEnd/>
          </a:ln>
        </p:spPr>
        <p:txBody>
          <a:bodyPr>
            <a:spAutoFit/>
          </a:bodyPr>
          <a:lstStyle/>
          <a:p>
            <a:pPr marL="342900" indent="-342900" algn="ctr" eaLnBrk="0" hangingPunct="0">
              <a:lnSpc>
                <a:spcPct val="106000"/>
              </a:lnSpc>
              <a:spcAft>
                <a:spcPct val="53000"/>
              </a:spcAft>
              <a:buSzPct val="100000"/>
              <a:tabLst>
                <a:tab pos="2628900" algn="l"/>
              </a:tabLst>
              <a:defRPr/>
            </a:pPr>
            <a:r>
              <a:rPr lang="en-US" sz="3200" b="1" dirty="0">
                <a:latin typeface="+mn-lt"/>
                <a:cs typeface="Arial" pitchFamily="34" charset="0"/>
              </a:rPr>
              <a:t>NPP with 5 instruments</a:t>
            </a:r>
          </a:p>
        </p:txBody>
      </p:sp>
      <p:pic>
        <p:nvPicPr>
          <p:cNvPr id="16388" name="Picture 31" descr="image003.png"/>
          <p:cNvPicPr>
            <a:picLocks noChangeAspect="1"/>
          </p:cNvPicPr>
          <p:nvPr/>
        </p:nvPicPr>
        <p:blipFill>
          <a:blip r:embed="rId3" cstate="screen"/>
          <a:srcRect/>
          <a:stretch>
            <a:fillRect/>
          </a:stretch>
        </p:blipFill>
        <p:spPr bwMode="auto">
          <a:xfrm>
            <a:off x="482600" y="960438"/>
            <a:ext cx="8280400" cy="5897562"/>
          </a:xfrm>
          <a:prstGeom prst="rect">
            <a:avLst/>
          </a:prstGeom>
          <a:noFill/>
          <a:ln w="19050">
            <a:solidFill>
              <a:schemeClr val="bg1"/>
            </a:solidFill>
            <a:round/>
            <a:headEnd/>
            <a:tailEnd/>
          </a:ln>
        </p:spPr>
      </p:pic>
      <p:sp>
        <p:nvSpPr>
          <p:cNvPr id="2" name="TextBox 28"/>
          <p:cNvSpPr txBox="1">
            <a:spLocks noChangeArrowheads="1"/>
          </p:cNvSpPr>
          <p:nvPr/>
        </p:nvSpPr>
        <p:spPr bwMode="auto">
          <a:xfrm>
            <a:off x="4495800" y="1066800"/>
            <a:ext cx="1057275" cy="493713"/>
          </a:xfrm>
          <a:prstGeom prst="rect">
            <a:avLst/>
          </a:prstGeom>
          <a:solidFill>
            <a:schemeClr val="bg1"/>
          </a:solidFill>
          <a:ln w="9525">
            <a:noFill/>
            <a:miter lim="800000"/>
            <a:headEnd/>
            <a:tailEnd/>
          </a:ln>
        </p:spPr>
        <p:txBody>
          <a:bodyPr wrap="none">
            <a:spAutoFit/>
          </a:bodyPr>
          <a:lstStyle/>
          <a:p>
            <a:pPr eaLnBrk="0" hangingPunct="0">
              <a:defRPr/>
            </a:pPr>
            <a:r>
              <a:rPr lang="en-US" sz="2400" dirty="0">
                <a:latin typeface="+mj-lt"/>
                <a:ea typeface="ＭＳ Ｐゴシック" charset="-128"/>
                <a:cs typeface="ＭＳ Ｐゴシック" charset="-128"/>
              </a:rPr>
              <a:t>VIIRS</a:t>
            </a:r>
          </a:p>
        </p:txBody>
      </p:sp>
      <p:sp>
        <p:nvSpPr>
          <p:cNvPr id="28" name="TextBox 28"/>
          <p:cNvSpPr txBox="1">
            <a:spLocks noChangeArrowheads="1"/>
          </p:cNvSpPr>
          <p:nvPr/>
        </p:nvSpPr>
        <p:spPr bwMode="auto">
          <a:xfrm>
            <a:off x="3276600" y="1828800"/>
            <a:ext cx="896938" cy="493713"/>
          </a:xfrm>
          <a:prstGeom prst="rect">
            <a:avLst/>
          </a:prstGeom>
          <a:solidFill>
            <a:srgbClr val="FFFFFF"/>
          </a:solidFill>
          <a:ln w="9525">
            <a:noFill/>
            <a:miter lim="800000"/>
            <a:headEnd/>
            <a:tailEnd/>
          </a:ln>
        </p:spPr>
        <p:txBody>
          <a:bodyPr>
            <a:spAutoFit/>
          </a:bodyPr>
          <a:lstStyle/>
          <a:p>
            <a:pPr eaLnBrk="0" hangingPunct="0">
              <a:defRPr/>
            </a:pPr>
            <a:r>
              <a:rPr lang="en-US" sz="2400" dirty="0">
                <a:latin typeface="+mj-lt"/>
                <a:ea typeface="ＭＳ Ｐゴシック" charset="-128"/>
                <a:cs typeface="ＭＳ Ｐゴシック" charset="-128"/>
              </a:rPr>
              <a:t>CrIS</a:t>
            </a:r>
          </a:p>
        </p:txBody>
      </p:sp>
      <p:sp>
        <p:nvSpPr>
          <p:cNvPr id="29" name="TextBox 28"/>
          <p:cNvSpPr txBox="1">
            <a:spLocks noChangeArrowheads="1"/>
          </p:cNvSpPr>
          <p:nvPr/>
        </p:nvSpPr>
        <p:spPr bwMode="auto">
          <a:xfrm>
            <a:off x="1066800" y="3240088"/>
            <a:ext cx="1166813" cy="493712"/>
          </a:xfrm>
          <a:prstGeom prst="rect">
            <a:avLst/>
          </a:prstGeom>
          <a:solidFill>
            <a:srgbClr val="FFFFFF"/>
          </a:solidFill>
          <a:ln w="28575" cmpd="sng">
            <a:solidFill>
              <a:schemeClr val="bg1"/>
            </a:solidFill>
            <a:miter lim="800000"/>
            <a:headEnd/>
            <a:tailEnd/>
          </a:ln>
        </p:spPr>
        <p:txBody>
          <a:bodyPr wrap="none">
            <a:spAutoFit/>
          </a:bodyPr>
          <a:lstStyle/>
          <a:p>
            <a:pPr eaLnBrk="0" hangingPunct="0">
              <a:defRPr/>
            </a:pPr>
            <a:r>
              <a:rPr lang="en-US" sz="2400" dirty="0">
                <a:latin typeface="+mj-lt"/>
                <a:ea typeface="ＭＳ Ｐゴシック" charset="-128"/>
                <a:cs typeface="ＭＳ Ｐゴシック" charset="-128"/>
              </a:rPr>
              <a:t>OMPS</a:t>
            </a:r>
            <a:endParaRPr lang="en-US" sz="2000" dirty="0">
              <a:latin typeface="+mj-lt"/>
              <a:ea typeface="ＭＳ Ｐゴシック" charset="-128"/>
              <a:cs typeface="ＭＳ Ｐゴシック" charset="-128"/>
            </a:endParaRPr>
          </a:p>
        </p:txBody>
      </p:sp>
      <p:sp>
        <p:nvSpPr>
          <p:cNvPr id="30" name="TextBox 28"/>
          <p:cNvSpPr txBox="1">
            <a:spLocks noChangeArrowheads="1"/>
          </p:cNvSpPr>
          <p:nvPr/>
        </p:nvSpPr>
        <p:spPr bwMode="auto">
          <a:xfrm>
            <a:off x="2667000" y="5221288"/>
            <a:ext cx="1333500" cy="493712"/>
          </a:xfrm>
          <a:prstGeom prst="rect">
            <a:avLst/>
          </a:prstGeom>
          <a:solidFill>
            <a:srgbClr val="FFFFFF"/>
          </a:solidFill>
          <a:ln w="9525">
            <a:noFill/>
            <a:miter lim="800000"/>
            <a:headEnd/>
            <a:tailEnd/>
          </a:ln>
        </p:spPr>
        <p:txBody>
          <a:bodyPr wrap="none">
            <a:spAutoFit/>
          </a:bodyPr>
          <a:lstStyle/>
          <a:p>
            <a:pPr eaLnBrk="0" hangingPunct="0">
              <a:defRPr/>
            </a:pPr>
            <a:r>
              <a:rPr lang="en-US" sz="2400" dirty="0">
                <a:latin typeface="+mj-lt"/>
                <a:ea typeface="ＭＳ Ｐゴシック" charset="-128"/>
                <a:cs typeface="ＭＳ Ｐゴシック" charset="-128"/>
              </a:rPr>
              <a:t>CERES</a:t>
            </a:r>
          </a:p>
        </p:txBody>
      </p:sp>
      <p:sp>
        <p:nvSpPr>
          <p:cNvPr id="31" name="TextBox 28"/>
          <p:cNvSpPr txBox="1">
            <a:spLocks noChangeArrowheads="1"/>
          </p:cNvSpPr>
          <p:nvPr/>
        </p:nvSpPr>
        <p:spPr bwMode="auto">
          <a:xfrm>
            <a:off x="2209800" y="2662238"/>
            <a:ext cx="1016000" cy="461962"/>
          </a:xfrm>
          <a:prstGeom prst="rect">
            <a:avLst/>
          </a:prstGeom>
          <a:solidFill>
            <a:srgbClr val="FFFFFF"/>
          </a:solidFill>
          <a:ln w="9525">
            <a:noFill/>
            <a:miter lim="800000"/>
            <a:headEnd/>
            <a:tailEnd/>
          </a:ln>
        </p:spPr>
        <p:txBody>
          <a:bodyPr>
            <a:spAutoFit/>
          </a:bodyPr>
          <a:lstStyle/>
          <a:p>
            <a:pPr eaLnBrk="0" hangingPunct="0">
              <a:defRPr/>
            </a:pPr>
            <a:r>
              <a:rPr lang="en-US" sz="2400" dirty="0">
                <a:latin typeface="+mj-lt"/>
                <a:ea typeface="ＭＳ Ｐゴシック" charset="-128"/>
                <a:cs typeface="ＭＳ Ｐゴシック" charset="-128"/>
              </a:rPr>
              <a:t>ATMS</a:t>
            </a:r>
          </a:p>
        </p:txBody>
      </p:sp>
      <p:cxnSp>
        <p:nvCxnSpPr>
          <p:cNvPr id="16394" name="Straight Arrow Connector 33"/>
          <p:cNvCxnSpPr>
            <a:cxnSpLocks noChangeShapeType="1"/>
            <a:stCxn id="29" idx="2"/>
          </p:cNvCxnSpPr>
          <p:nvPr/>
        </p:nvCxnSpPr>
        <p:spPr bwMode="auto">
          <a:xfrm rot="16200000" flipH="1">
            <a:off x="1790700" y="3594100"/>
            <a:ext cx="282575" cy="561975"/>
          </a:xfrm>
          <a:prstGeom prst="straightConnector1">
            <a:avLst/>
          </a:prstGeom>
          <a:noFill/>
          <a:ln w="28575">
            <a:solidFill>
              <a:schemeClr val="bg1"/>
            </a:solidFill>
            <a:round/>
            <a:headEnd/>
            <a:tailEnd type="arrow" w="med" len="med"/>
          </a:ln>
        </p:spPr>
      </p:cxnSp>
      <p:cxnSp>
        <p:nvCxnSpPr>
          <p:cNvPr id="16395" name="Straight Arrow Connector 34"/>
          <p:cNvCxnSpPr>
            <a:cxnSpLocks noChangeShapeType="1"/>
            <a:stCxn id="29" idx="2"/>
          </p:cNvCxnSpPr>
          <p:nvPr/>
        </p:nvCxnSpPr>
        <p:spPr bwMode="auto">
          <a:xfrm rot="16200000" flipH="1">
            <a:off x="1526381" y="3858419"/>
            <a:ext cx="665163" cy="415925"/>
          </a:xfrm>
          <a:prstGeom prst="straightConnector1">
            <a:avLst/>
          </a:prstGeom>
          <a:noFill/>
          <a:ln w="28575">
            <a:solidFill>
              <a:schemeClr val="bg1"/>
            </a:solidFill>
            <a:round/>
            <a:headEnd/>
            <a:tailEnd type="arrow" w="med" len="med"/>
          </a:ln>
        </p:spPr>
      </p:cxnSp>
      <p:cxnSp>
        <p:nvCxnSpPr>
          <p:cNvPr id="16396" name="Straight Arrow Connector 35"/>
          <p:cNvCxnSpPr>
            <a:cxnSpLocks noChangeShapeType="1"/>
            <a:stCxn id="29" idx="2"/>
          </p:cNvCxnSpPr>
          <p:nvPr/>
        </p:nvCxnSpPr>
        <p:spPr bwMode="auto">
          <a:xfrm rot="16200000" flipH="1">
            <a:off x="1146175" y="4238625"/>
            <a:ext cx="1403350" cy="393700"/>
          </a:xfrm>
          <a:prstGeom prst="straightConnector1">
            <a:avLst/>
          </a:prstGeom>
          <a:noFill/>
          <a:ln w="28575">
            <a:solidFill>
              <a:schemeClr val="bg1"/>
            </a:solidFill>
            <a:round/>
            <a:headEnd/>
            <a:tailEnd type="arrow" w="med" len="med"/>
          </a:ln>
        </p:spPr>
      </p:cxnSp>
      <p:sp>
        <p:nvSpPr>
          <p:cNvPr id="14" name="TextBox 13"/>
          <p:cNvSpPr txBox="1"/>
          <p:nvPr/>
        </p:nvSpPr>
        <p:spPr>
          <a:xfrm>
            <a:off x="609600" y="990600"/>
            <a:ext cx="2209800" cy="1816100"/>
          </a:xfrm>
          <a:prstGeom prst="rect">
            <a:avLst/>
          </a:prstGeom>
          <a:noFill/>
        </p:spPr>
        <p:txBody>
          <a:bodyPr>
            <a:spAutoFit/>
          </a:bodyPr>
          <a:lstStyle/>
          <a:p>
            <a:pPr>
              <a:defRPr/>
            </a:pPr>
            <a:r>
              <a:rPr lang="en-US" b="1" dirty="0">
                <a:latin typeface="+mn-lt"/>
              </a:rPr>
              <a:t>13.2 ft long</a:t>
            </a:r>
          </a:p>
          <a:p>
            <a:pPr>
              <a:defRPr/>
            </a:pPr>
            <a:r>
              <a:rPr lang="en-US" b="1" dirty="0">
                <a:latin typeface="+mn-lt"/>
              </a:rPr>
              <a:t>8.5 ft wide </a:t>
            </a:r>
          </a:p>
          <a:p>
            <a:pPr>
              <a:defRPr/>
            </a:pPr>
            <a:r>
              <a:rPr lang="en-US" b="1" dirty="0">
                <a:latin typeface="+mn-lt"/>
              </a:rPr>
              <a:t>4,500 lbs</a:t>
            </a:r>
          </a:p>
          <a:p>
            <a:pPr>
              <a:defRPr/>
            </a:pPr>
            <a:endParaRPr lang="en-US" b="1" dirty="0"/>
          </a:p>
        </p:txBody>
      </p:sp>
    </p:spTree>
    <p:extLst>
      <p:ext uri="{BB962C8B-B14F-4D97-AF65-F5344CB8AC3E}">
        <p14:creationId xmlns:p14="http://schemas.microsoft.com/office/powerpoint/2010/main" val="1287543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fontScale="92500"/>
          </a:bodyPr>
          <a:lstStyle/>
          <a:p>
            <a:r>
              <a:rPr lang="en-US" sz="2800" dirty="0" smtClean="0"/>
              <a:t>Spacecraft in normal Mission Mode, all systems nominal</a:t>
            </a:r>
          </a:p>
          <a:p>
            <a:r>
              <a:rPr lang="en-US" sz="2800" dirty="0" smtClean="0"/>
              <a:t>Ground System performance nominal with data flowing to NESDIS and AFWA Centrals and to CLASS archive</a:t>
            </a:r>
          </a:p>
          <a:p>
            <a:pPr lvl="1"/>
            <a:r>
              <a:rPr lang="en-US" sz="2400" dirty="0" smtClean="0"/>
              <a:t>Get VIIRS data </a:t>
            </a:r>
            <a:r>
              <a:rPr lang="en-US" sz="2400" dirty="0"/>
              <a:t>from </a:t>
            </a:r>
            <a:r>
              <a:rPr lang="en-US" sz="2400" dirty="0">
                <a:hlinkClick r:id="rId3"/>
              </a:rPr>
              <a:t>http://www.class.ngdc.noaa.gov</a:t>
            </a:r>
            <a:r>
              <a:rPr lang="en-US" sz="2400" dirty="0" smtClean="0">
                <a:hlinkClick r:id="rId3"/>
              </a:rPr>
              <a:t>/</a:t>
            </a:r>
            <a:endParaRPr lang="en-US" sz="2800" dirty="0"/>
          </a:p>
          <a:p>
            <a:pPr lvl="1"/>
            <a:endParaRPr lang="en-US" sz="2800" dirty="0" smtClean="0"/>
          </a:p>
          <a:p>
            <a:pPr lvl="1"/>
            <a:r>
              <a:rPr lang="en-US" sz="2800" dirty="0"/>
              <a:t> </a:t>
            </a:r>
            <a:r>
              <a:rPr lang="en-US" sz="2800" dirty="0" smtClean="0"/>
              <a:t>VIIRS SDRs available shortly (</a:t>
            </a:r>
            <a:r>
              <a:rPr lang="en-US" sz="2800" i="1" dirty="0" smtClean="0"/>
              <a:t>finishing README file</a:t>
            </a:r>
            <a:r>
              <a:rPr lang="en-US" sz="2800" dirty="0" smtClean="0"/>
              <a:t>)</a:t>
            </a:r>
          </a:p>
          <a:p>
            <a:pPr lvl="1"/>
            <a:r>
              <a:rPr lang="en-US" sz="2800" dirty="0" smtClean="0"/>
              <a:t>VIIRS Radiometry and </a:t>
            </a:r>
            <a:r>
              <a:rPr lang="en-US" sz="2800" dirty="0" err="1" smtClean="0"/>
              <a:t>Geolocation</a:t>
            </a:r>
            <a:r>
              <a:rPr lang="en-US" sz="2800" dirty="0" smtClean="0"/>
              <a:t> are good.</a:t>
            </a:r>
          </a:p>
          <a:p>
            <a:r>
              <a:rPr lang="en-US" sz="2800" dirty="0" smtClean="0"/>
              <a:t>EDR Data Product Teams are busy.</a:t>
            </a:r>
          </a:p>
          <a:p>
            <a:pPr lvl="1"/>
            <a:r>
              <a:rPr lang="en-US" sz="2600" dirty="0" smtClean="0"/>
              <a:t>Tuning Cloud Mask</a:t>
            </a:r>
          </a:p>
          <a:p>
            <a:r>
              <a:rPr lang="en-US" sz="2800" dirty="0" smtClean="0"/>
              <a:t>Contact JPSS EDR team leads for more details.</a:t>
            </a:r>
          </a:p>
        </p:txBody>
      </p:sp>
    </p:spTree>
    <p:extLst>
      <p:ext uri="{BB962C8B-B14F-4D97-AF65-F5344CB8AC3E}">
        <p14:creationId xmlns:p14="http://schemas.microsoft.com/office/powerpoint/2010/main" val="686353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Questions?</a:t>
            </a:r>
            <a:endParaRPr lang="en-US" dirty="0"/>
          </a:p>
        </p:txBody>
      </p:sp>
      <p:sp>
        <p:nvSpPr>
          <p:cNvPr id="6" name="TextBox 5"/>
          <p:cNvSpPr txBox="1"/>
          <p:nvPr/>
        </p:nvSpPr>
        <p:spPr>
          <a:xfrm>
            <a:off x="4124325" y="3143250"/>
            <a:ext cx="1079142" cy="276999"/>
          </a:xfrm>
          <a:prstGeom prst="rect">
            <a:avLst/>
          </a:prstGeom>
          <a:noFill/>
        </p:spPr>
        <p:txBody>
          <a:bodyPr wrap="none" rtlCol="0">
            <a:spAutoFit/>
          </a:bodyPr>
          <a:lstStyle/>
          <a:p>
            <a:r>
              <a:rPr lang="en-US" sz="1200" dirty="0">
                <a:solidFill>
                  <a:prstClr val="white"/>
                </a:solidFill>
                <a:latin typeface="Calibri"/>
              </a:rPr>
              <a:t>Fishing boats</a:t>
            </a:r>
          </a:p>
        </p:txBody>
      </p:sp>
      <p:cxnSp>
        <p:nvCxnSpPr>
          <p:cNvPr id="9" name="Straight Arrow Connector 8"/>
          <p:cNvCxnSpPr/>
          <p:nvPr/>
        </p:nvCxnSpPr>
        <p:spPr>
          <a:xfrm flipH="1">
            <a:off x="3686175" y="3324225"/>
            <a:ext cx="428625" cy="381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C:\Documents and Settings\jfgleaso\Desktop\VIIRS_4Jan2012-web.jpg"/>
          <p:cNvPicPr>
            <a:picLocks noChangeAspect="1" noChangeArrowheads="1"/>
          </p:cNvPicPr>
          <p:nvPr/>
        </p:nvPicPr>
        <p:blipFill>
          <a:blip r:embed="rId3" cstate="screen"/>
          <a:srcRect/>
          <a:stretch>
            <a:fillRect/>
          </a:stretch>
        </p:blipFill>
        <p:spPr bwMode="auto">
          <a:xfrm>
            <a:off x="6201" y="1006475"/>
            <a:ext cx="4572000" cy="4572000"/>
          </a:xfrm>
          <a:prstGeom prst="rect">
            <a:avLst/>
          </a:prstGeom>
          <a:noFill/>
        </p:spPr>
      </p:pic>
      <p:pic>
        <p:nvPicPr>
          <p:cNvPr id="3" name="Picture 2"/>
          <p:cNvPicPr>
            <a:picLocks noChangeAspect="1" noChangeArrowheads="1"/>
          </p:cNvPicPr>
          <p:nvPr/>
        </p:nvPicPr>
        <p:blipFill>
          <a:blip r:embed="rId4" cstate="screen"/>
          <a:srcRect/>
          <a:stretch>
            <a:fillRect/>
          </a:stretch>
        </p:blipFill>
        <p:spPr bwMode="auto">
          <a:xfrm>
            <a:off x="4569509" y="1006475"/>
            <a:ext cx="4572000" cy="4572000"/>
          </a:xfrm>
          <a:prstGeom prst="rect">
            <a:avLst/>
          </a:prstGeom>
          <a:noFill/>
          <a:ln w="9525">
            <a:noFill/>
            <a:miter lim="800000"/>
            <a:headEnd/>
            <a:tailEnd/>
          </a:ln>
        </p:spPr>
      </p:pic>
    </p:spTree>
    <p:extLst>
      <p:ext uri="{BB962C8B-B14F-4D97-AF65-F5344CB8AC3E}">
        <p14:creationId xmlns:p14="http://schemas.microsoft.com/office/powerpoint/2010/main" val="249755953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NPP_VIIRS_RTA_WT_Degradation_M8"/>
          <p:cNvPicPr>
            <a:picLocks noGrp="1" noChangeAspect="1"/>
          </p:cNvPicPr>
          <p:nvPr isPhoto="1"/>
        </p:nvPicPr>
        <p:blipFill rotWithShape="1">
          <a:blip r:embed="rId2">
            <a:lum/>
            <a:extLst>
              <a:ext uri="{28A0092B-C50C-407E-A947-70E740481C1C}">
                <a14:useLocalDpi xmlns:a14="http://schemas.microsoft.com/office/drawing/2010/main" val="0"/>
              </a:ext>
            </a:extLst>
          </a:blip>
          <a:srcRect l="5146" t="4635" r="8379" b="7250"/>
          <a:stretch/>
        </p:blipFill>
        <p:spPr>
          <a:xfrm>
            <a:off x="4873752" y="2862072"/>
            <a:ext cx="3913632" cy="3081528"/>
          </a:xfrm>
          <a:prstGeom prst="rect">
            <a:avLst/>
          </a:prstGeom>
          <a:noFill/>
          <a:ln>
            <a:noFill/>
          </a:ln>
        </p:spPr>
      </p:pic>
      <p:pic>
        <p:nvPicPr>
          <p:cNvPr id="23" name="Picture 22" descr="NPP_VIIRS_RTA_WT_Degradation_M7"/>
          <p:cNvPicPr>
            <a:picLocks noGrp="1" noChangeAspect="1"/>
          </p:cNvPicPr>
          <p:nvPr isPhoto="1"/>
        </p:nvPicPr>
        <p:blipFill rotWithShape="1">
          <a:blip r:embed="rId3">
            <a:lum/>
            <a:extLst>
              <a:ext uri="{28A0092B-C50C-407E-A947-70E740481C1C}">
                <a14:useLocalDpi xmlns:a14="http://schemas.microsoft.com/office/drawing/2010/main" val="0"/>
              </a:ext>
            </a:extLst>
          </a:blip>
          <a:srcRect l="5651" t="4635" r="8884" b="7250"/>
          <a:stretch/>
        </p:blipFill>
        <p:spPr>
          <a:xfrm>
            <a:off x="841248" y="3730752"/>
            <a:ext cx="3867912" cy="3081528"/>
          </a:xfrm>
          <a:prstGeom prst="rect">
            <a:avLst/>
          </a:prstGeom>
          <a:noFill/>
          <a:ln>
            <a:noFill/>
          </a:ln>
        </p:spPr>
      </p:pic>
      <p:pic>
        <p:nvPicPr>
          <p:cNvPr id="2" name="Picture 1" descr="NPP_VIIRS_RTA_WT_Degradation"/>
          <p:cNvPicPr>
            <a:picLocks noGrp="1" noChangeAspect="1"/>
          </p:cNvPicPr>
          <p:nvPr isPhoto="1"/>
        </p:nvPicPr>
        <p:blipFill rotWithShape="1">
          <a:blip r:embed="rId4">
            <a:lum/>
            <a:extLst>
              <a:ext uri="{28A0092B-C50C-407E-A947-70E740481C1C}">
                <a14:useLocalDpi xmlns:a14="http://schemas.microsoft.com/office/drawing/2010/main" val="0"/>
              </a:ext>
            </a:extLst>
          </a:blip>
          <a:srcRect l="4669" t="3615" r="9820" b="8141"/>
          <a:stretch/>
        </p:blipFill>
        <p:spPr>
          <a:xfrm>
            <a:off x="23819" y="47364"/>
            <a:ext cx="4471981" cy="3566160"/>
          </a:xfrm>
          <a:prstGeom prst="rect">
            <a:avLst/>
          </a:prstGeom>
          <a:noFill/>
          <a:ln>
            <a:noFill/>
          </a:ln>
        </p:spPr>
      </p:pic>
      <p:sp>
        <p:nvSpPr>
          <p:cNvPr id="3" name="Title 5"/>
          <p:cNvSpPr txBox="1">
            <a:spLocks/>
          </p:cNvSpPr>
          <p:nvPr/>
        </p:nvSpPr>
        <p:spPr>
          <a:xfrm>
            <a:off x="4453820" y="76201"/>
            <a:ext cx="4649840" cy="121309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0070C0"/>
                </a:solidFill>
              </a:rPr>
              <a:t>RTA Mirror Reflectance </a:t>
            </a:r>
            <a:r>
              <a:rPr lang="en-US" sz="3200" dirty="0">
                <a:solidFill>
                  <a:srgbClr val="0070C0"/>
                </a:solidFill>
              </a:rPr>
              <a:t>D</a:t>
            </a:r>
            <a:r>
              <a:rPr lang="en-US" sz="3200" dirty="0" smtClean="0">
                <a:solidFill>
                  <a:srgbClr val="0070C0"/>
                </a:solidFill>
              </a:rPr>
              <a:t>egradation Anomaly</a:t>
            </a:r>
          </a:p>
          <a:p>
            <a:endParaRPr lang="en-US" sz="1600" dirty="0">
              <a:solidFill>
                <a:srgbClr val="0070C0"/>
              </a:solidFill>
            </a:endParaRPr>
          </a:p>
        </p:txBody>
      </p:sp>
      <p:sp>
        <p:nvSpPr>
          <p:cNvPr id="6" name="TextBox 5"/>
          <p:cNvSpPr txBox="1"/>
          <p:nvPr/>
        </p:nvSpPr>
        <p:spPr>
          <a:xfrm>
            <a:off x="1905000" y="485001"/>
            <a:ext cx="394660" cy="276999"/>
          </a:xfrm>
          <a:prstGeom prst="rect">
            <a:avLst/>
          </a:prstGeom>
          <a:noFill/>
        </p:spPr>
        <p:txBody>
          <a:bodyPr wrap="none" rtlCol="0">
            <a:spAutoFit/>
          </a:bodyPr>
          <a:lstStyle/>
          <a:p>
            <a:r>
              <a:rPr lang="en-US" sz="1200" dirty="0" smtClean="0"/>
              <a:t>M8</a:t>
            </a:r>
            <a:endParaRPr lang="en-US" sz="1200" dirty="0"/>
          </a:p>
        </p:txBody>
      </p:sp>
      <p:sp>
        <p:nvSpPr>
          <p:cNvPr id="7" name="TextBox 6"/>
          <p:cNvSpPr txBox="1"/>
          <p:nvPr/>
        </p:nvSpPr>
        <p:spPr>
          <a:xfrm>
            <a:off x="1219200" y="485001"/>
            <a:ext cx="394660" cy="276999"/>
          </a:xfrm>
          <a:prstGeom prst="rect">
            <a:avLst/>
          </a:prstGeom>
          <a:noFill/>
        </p:spPr>
        <p:txBody>
          <a:bodyPr wrap="none" rtlCol="0">
            <a:spAutoFit/>
          </a:bodyPr>
          <a:lstStyle/>
          <a:p>
            <a:r>
              <a:rPr lang="en-US" sz="1200" dirty="0" smtClean="0"/>
              <a:t>M7</a:t>
            </a:r>
            <a:endParaRPr lang="en-US" sz="1200" dirty="0"/>
          </a:p>
        </p:txBody>
      </p:sp>
      <p:cxnSp>
        <p:nvCxnSpPr>
          <p:cNvPr id="9" name="Straight Arrow Connector 8"/>
          <p:cNvCxnSpPr/>
          <p:nvPr/>
        </p:nvCxnSpPr>
        <p:spPr>
          <a:xfrm>
            <a:off x="2138190" y="2362200"/>
            <a:ext cx="4069870" cy="1341939"/>
          </a:xfrm>
          <a:prstGeom prst="straightConnector1">
            <a:avLst/>
          </a:prstGeom>
          <a:ln w="158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407565" y="2066365"/>
            <a:ext cx="685800" cy="2362200"/>
          </a:xfrm>
          <a:prstGeom prst="straightConnector1">
            <a:avLst/>
          </a:prstGeom>
          <a:ln w="158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029200" y="5966936"/>
            <a:ext cx="4114800" cy="738664"/>
          </a:xfrm>
          <a:prstGeom prst="rect">
            <a:avLst/>
          </a:prstGeom>
          <a:noFill/>
        </p:spPr>
        <p:txBody>
          <a:bodyPr wrap="square" rtlCol="0">
            <a:spAutoFit/>
          </a:bodyPr>
          <a:lstStyle/>
          <a:p>
            <a:r>
              <a:rPr lang="en-US" sz="1400" i="1" dirty="0" smtClean="0"/>
              <a:t>Reflectance degradation estimated using RTA primary  mirror “TWM” witness sample measurements extrapolated to 4 mirrors by power law</a:t>
            </a:r>
            <a:endParaRPr lang="en-US" sz="1400" i="1" dirty="0"/>
          </a:p>
        </p:txBody>
      </p:sp>
      <p:sp>
        <p:nvSpPr>
          <p:cNvPr id="16" name="TextBox 15"/>
          <p:cNvSpPr txBox="1"/>
          <p:nvPr/>
        </p:nvSpPr>
        <p:spPr>
          <a:xfrm>
            <a:off x="1383521" y="939665"/>
            <a:ext cx="655949" cy="261610"/>
          </a:xfrm>
          <a:prstGeom prst="rect">
            <a:avLst/>
          </a:prstGeom>
          <a:noFill/>
        </p:spPr>
        <p:txBody>
          <a:bodyPr wrap="none" rtlCol="0">
            <a:spAutoFit/>
          </a:bodyPr>
          <a:lstStyle/>
          <a:p>
            <a:r>
              <a:rPr lang="en-US" sz="1100" dirty="0" smtClean="0"/>
              <a:t>1 mirror</a:t>
            </a:r>
            <a:endParaRPr lang="en-US" sz="1100" dirty="0"/>
          </a:p>
        </p:txBody>
      </p:sp>
      <p:sp>
        <p:nvSpPr>
          <p:cNvPr id="17" name="TextBox 16"/>
          <p:cNvSpPr txBox="1"/>
          <p:nvPr/>
        </p:nvSpPr>
        <p:spPr>
          <a:xfrm>
            <a:off x="1383521" y="1289290"/>
            <a:ext cx="710451" cy="261610"/>
          </a:xfrm>
          <a:prstGeom prst="rect">
            <a:avLst/>
          </a:prstGeom>
          <a:noFill/>
        </p:spPr>
        <p:txBody>
          <a:bodyPr wrap="none" rtlCol="0">
            <a:spAutoFit/>
          </a:bodyPr>
          <a:lstStyle/>
          <a:p>
            <a:r>
              <a:rPr lang="en-US" sz="1100" dirty="0"/>
              <a:t>2</a:t>
            </a:r>
            <a:r>
              <a:rPr lang="en-US" sz="1100" dirty="0" smtClean="0"/>
              <a:t> mirrors</a:t>
            </a:r>
            <a:endParaRPr lang="en-US" sz="1100" dirty="0"/>
          </a:p>
        </p:txBody>
      </p:sp>
      <p:sp>
        <p:nvSpPr>
          <p:cNvPr id="18" name="TextBox 17"/>
          <p:cNvSpPr txBox="1"/>
          <p:nvPr/>
        </p:nvSpPr>
        <p:spPr>
          <a:xfrm>
            <a:off x="1396254" y="1559865"/>
            <a:ext cx="710451" cy="261610"/>
          </a:xfrm>
          <a:prstGeom prst="rect">
            <a:avLst/>
          </a:prstGeom>
          <a:noFill/>
        </p:spPr>
        <p:txBody>
          <a:bodyPr wrap="none" rtlCol="0">
            <a:spAutoFit/>
          </a:bodyPr>
          <a:lstStyle/>
          <a:p>
            <a:r>
              <a:rPr lang="en-US" sz="1100" dirty="0" smtClean="0"/>
              <a:t>3 mirrors</a:t>
            </a:r>
            <a:endParaRPr lang="en-US" sz="1100" dirty="0"/>
          </a:p>
        </p:txBody>
      </p:sp>
      <p:sp>
        <p:nvSpPr>
          <p:cNvPr id="19" name="TextBox 18"/>
          <p:cNvSpPr txBox="1"/>
          <p:nvPr/>
        </p:nvSpPr>
        <p:spPr>
          <a:xfrm>
            <a:off x="1405219" y="1822685"/>
            <a:ext cx="710451" cy="261610"/>
          </a:xfrm>
          <a:prstGeom prst="rect">
            <a:avLst/>
          </a:prstGeom>
          <a:noFill/>
        </p:spPr>
        <p:txBody>
          <a:bodyPr wrap="none" rtlCol="0">
            <a:spAutoFit/>
          </a:bodyPr>
          <a:lstStyle/>
          <a:p>
            <a:r>
              <a:rPr lang="en-US" sz="1100" dirty="0" smtClean="0"/>
              <a:t>4 mirrors</a:t>
            </a:r>
            <a:endParaRPr lang="en-US" sz="1100" dirty="0"/>
          </a:p>
        </p:txBody>
      </p:sp>
      <p:sp>
        <p:nvSpPr>
          <p:cNvPr id="21" name="TextBox 20"/>
          <p:cNvSpPr txBox="1"/>
          <p:nvPr/>
        </p:nvSpPr>
        <p:spPr>
          <a:xfrm>
            <a:off x="4876800" y="1188184"/>
            <a:ext cx="4038600" cy="1938992"/>
          </a:xfrm>
          <a:prstGeom prst="rect">
            <a:avLst/>
          </a:prstGeom>
          <a:solidFill>
            <a:schemeClr val="accent3">
              <a:lumMod val="20000"/>
              <a:lumOff val="80000"/>
            </a:schemeClr>
          </a:solidFill>
          <a:ln>
            <a:solidFill>
              <a:schemeClr val="tx1"/>
            </a:solidFill>
          </a:ln>
        </p:spPr>
        <p:txBody>
          <a:bodyPr wrap="square" rtlCol="0">
            <a:spAutoFit/>
          </a:bodyPr>
          <a:lstStyle/>
          <a:p>
            <a:r>
              <a:rPr lang="en-US" sz="2000" dirty="0" smtClean="0"/>
              <a:t>Degradation in the reflectance of the </a:t>
            </a:r>
            <a:r>
              <a:rPr lang="en-US" sz="2000" u="sng" dirty="0" smtClean="0"/>
              <a:t>4</a:t>
            </a:r>
            <a:r>
              <a:rPr lang="en-US" sz="2000" dirty="0" smtClean="0"/>
              <a:t> RTA mirrors modulates </a:t>
            </a:r>
            <a:r>
              <a:rPr lang="en-US" sz="2000" dirty="0" err="1" smtClean="0"/>
              <a:t>VisNIR</a:t>
            </a:r>
            <a:r>
              <a:rPr lang="en-US" sz="2000" dirty="0" smtClean="0"/>
              <a:t> and SWIR RSR.  Using NG Oct 2011 band averaged RSR, initial review suggests that radiometric impact &lt;0.5%.</a:t>
            </a:r>
          </a:p>
          <a:p>
            <a:endParaRPr lang="en-US" sz="2000" dirty="0"/>
          </a:p>
        </p:txBody>
      </p:sp>
      <p:sp>
        <p:nvSpPr>
          <p:cNvPr id="22" name="Date Placeholder 4"/>
          <p:cNvSpPr>
            <a:spLocks noGrp="1"/>
          </p:cNvSpPr>
          <p:nvPr>
            <p:ph type="dt" sz="half" idx="10"/>
          </p:nvPr>
        </p:nvSpPr>
        <p:spPr>
          <a:xfrm>
            <a:off x="0" y="6275261"/>
            <a:ext cx="1905000" cy="304800"/>
          </a:xfrm>
        </p:spPr>
        <p:txBody>
          <a:bodyPr/>
          <a:lstStyle/>
          <a:p>
            <a:r>
              <a:rPr lang="en-US" dirty="0" err="1" smtClean="0"/>
              <a:t>UWisc</a:t>
            </a:r>
            <a:r>
              <a:rPr lang="en-US" dirty="0" smtClean="0"/>
              <a:t>, 2012-04-17</a:t>
            </a:r>
            <a:endParaRPr lang="en-US" dirty="0"/>
          </a:p>
        </p:txBody>
      </p:sp>
      <p:cxnSp>
        <p:nvCxnSpPr>
          <p:cNvPr id="10" name="Straight Connector 9"/>
          <p:cNvCxnSpPr/>
          <p:nvPr/>
        </p:nvCxnSpPr>
        <p:spPr>
          <a:xfrm>
            <a:off x="152400" y="977150"/>
            <a:ext cx="4724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2027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IRS_SDR_RSR_ADL3_Oct2011_Comp_M1"/>
          <p:cNvPicPr>
            <a:picLocks noGrp="1" noChangeAspect="1"/>
          </p:cNvPicPr>
          <p:nvPr isPhoto="1"/>
        </p:nvPicPr>
        <p:blipFill rotWithShape="1">
          <a:blip r:embed="rId2">
            <a:lum/>
            <a:extLst>
              <a:ext uri="{28A0092B-C50C-407E-A947-70E740481C1C}">
                <a14:useLocalDpi xmlns:a14="http://schemas.microsoft.com/office/drawing/2010/main" val="0"/>
              </a:ext>
            </a:extLst>
          </a:blip>
          <a:srcRect l="1707" t="2501" r="7502" b="7499"/>
          <a:stretch/>
        </p:blipFill>
        <p:spPr>
          <a:xfrm>
            <a:off x="4275349" y="3208457"/>
            <a:ext cx="4565491" cy="3497143"/>
          </a:xfrm>
          <a:prstGeom prst="rect">
            <a:avLst/>
          </a:prstGeom>
          <a:noFill/>
          <a:ln>
            <a:noFill/>
          </a:ln>
        </p:spPr>
      </p:pic>
      <p:pic>
        <p:nvPicPr>
          <p:cNvPr id="5" name="Picture 4" descr="VIIRS_SDR_RSR_ADL3_Oct2011_Comp_M1_IB"/>
          <p:cNvPicPr>
            <a:picLocks noGrp="1" noChangeAspect="1"/>
          </p:cNvPicPr>
          <p:nvPr isPhoto="1"/>
        </p:nvPicPr>
        <p:blipFill rotWithShape="1">
          <a:blip r:embed="rId3">
            <a:lum/>
            <a:extLst>
              <a:ext uri="{28A0092B-C50C-407E-A947-70E740481C1C}">
                <a14:useLocalDpi xmlns:a14="http://schemas.microsoft.com/office/drawing/2010/main" val="0"/>
              </a:ext>
            </a:extLst>
          </a:blip>
          <a:srcRect l="3641" t="2453" r="8889" b="6982"/>
          <a:stretch/>
        </p:blipFill>
        <p:spPr>
          <a:xfrm>
            <a:off x="0" y="290902"/>
            <a:ext cx="4398492" cy="3519098"/>
          </a:xfrm>
          <a:prstGeom prst="rect">
            <a:avLst/>
          </a:prstGeom>
          <a:noFill/>
          <a:ln>
            <a:noFill/>
          </a:ln>
        </p:spPr>
      </p:pic>
      <p:sp>
        <p:nvSpPr>
          <p:cNvPr id="6" name="Title 5"/>
          <p:cNvSpPr>
            <a:spLocks noGrp="1"/>
          </p:cNvSpPr>
          <p:nvPr>
            <p:ph type="title"/>
          </p:nvPr>
        </p:nvSpPr>
        <p:spPr>
          <a:xfrm>
            <a:off x="4417960" y="533400"/>
            <a:ext cx="4649840" cy="2133600"/>
          </a:xfrm>
        </p:spPr>
        <p:txBody>
          <a:bodyPr>
            <a:noAutofit/>
          </a:bodyPr>
          <a:lstStyle/>
          <a:p>
            <a:r>
              <a:rPr lang="en-US" sz="3200" dirty="0" smtClean="0">
                <a:solidFill>
                  <a:srgbClr val="0070C0"/>
                </a:solidFill>
              </a:rPr>
              <a:t>NPP VIIRS At-Launch </a:t>
            </a:r>
            <a:r>
              <a:rPr lang="en-US" sz="3200" dirty="0" err="1" smtClean="0">
                <a:solidFill>
                  <a:srgbClr val="0070C0"/>
                </a:solidFill>
              </a:rPr>
              <a:t>VisNIR</a:t>
            </a:r>
            <a:r>
              <a:rPr lang="en-US" sz="3200" dirty="0" smtClean="0">
                <a:solidFill>
                  <a:srgbClr val="0070C0"/>
                </a:solidFill>
              </a:rPr>
              <a:t> RSR based upon preliminary Spacecraft Level RSR</a:t>
            </a:r>
            <a:endParaRPr lang="en-US" sz="3200" dirty="0">
              <a:solidFill>
                <a:srgbClr val="0070C0"/>
              </a:solidFill>
            </a:endParaRPr>
          </a:p>
        </p:txBody>
      </p:sp>
      <p:sp>
        <p:nvSpPr>
          <p:cNvPr id="7" name="TextBox 6"/>
          <p:cNvSpPr txBox="1"/>
          <p:nvPr/>
        </p:nvSpPr>
        <p:spPr>
          <a:xfrm>
            <a:off x="152401" y="4114800"/>
            <a:ext cx="4038600" cy="1938992"/>
          </a:xfrm>
          <a:prstGeom prst="rect">
            <a:avLst/>
          </a:prstGeom>
          <a:solidFill>
            <a:schemeClr val="accent3">
              <a:lumMod val="20000"/>
              <a:lumOff val="80000"/>
            </a:schemeClr>
          </a:solidFill>
          <a:ln>
            <a:solidFill>
              <a:schemeClr val="tx1"/>
            </a:solidFill>
          </a:ln>
        </p:spPr>
        <p:txBody>
          <a:bodyPr wrap="square" rtlCol="0">
            <a:spAutoFit/>
          </a:bodyPr>
          <a:lstStyle/>
          <a:p>
            <a:pPr algn="just"/>
            <a:r>
              <a:rPr lang="en-US" sz="2400" u="sng" dirty="0" smtClean="0"/>
              <a:t>In Process</a:t>
            </a:r>
            <a:r>
              <a:rPr lang="en-US" sz="2400" dirty="0" smtClean="0"/>
              <a:t>: update at-launch RSR with NG Oct 2011 RSR release, which is based upon </a:t>
            </a:r>
            <a:r>
              <a:rPr lang="en-US" sz="2400" i="1" dirty="0" smtClean="0"/>
              <a:t>final</a:t>
            </a:r>
            <a:r>
              <a:rPr lang="en-US" sz="2400" dirty="0" smtClean="0"/>
              <a:t> Govt. Team Spacecraft Level RSR.</a:t>
            </a:r>
            <a:endParaRPr lang="en-US" sz="2400" dirty="0"/>
          </a:p>
        </p:txBody>
      </p:sp>
      <p:sp>
        <p:nvSpPr>
          <p:cNvPr id="9" name="Date Placeholder 4"/>
          <p:cNvSpPr>
            <a:spLocks noGrp="1"/>
          </p:cNvSpPr>
          <p:nvPr>
            <p:ph type="dt" sz="half" idx="4294967295"/>
          </p:nvPr>
        </p:nvSpPr>
        <p:spPr>
          <a:xfrm>
            <a:off x="402349" y="6248400"/>
            <a:ext cx="3105628" cy="304800"/>
          </a:xfrm>
          <a:prstGeom prst="rect">
            <a:avLst/>
          </a:prstGeom>
        </p:spPr>
        <p:txBody>
          <a:bodyPr/>
          <a:lstStyle/>
          <a:p>
            <a:r>
              <a:rPr lang="en-US" dirty="0" err="1" smtClean="0"/>
              <a:t>UWisc</a:t>
            </a:r>
            <a:r>
              <a:rPr lang="en-US" dirty="0" smtClean="0"/>
              <a:t>, 2012-04-17</a:t>
            </a:r>
            <a:endParaRPr lang="en-US" dirty="0"/>
          </a:p>
        </p:txBody>
      </p:sp>
      <p:sp>
        <p:nvSpPr>
          <p:cNvPr id="10" name="Rectangle 9"/>
          <p:cNvSpPr/>
          <p:nvPr/>
        </p:nvSpPr>
        <p:spPr>
          <a:xfrm>
            <a:off x="5181600" y="3505200"/>
            <a:ext cx="3108960" cy="91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8200" y="609600"/>
            <a:ext cx="3108960" cy="91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953251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P_VIIRS_RTA_WT_Degradation_4Mirrors_M1_OOB"/>
          <p:cNvPicPr>
            <a:picLocks noGrp="1" noChangeAspect="1"/>
          </p:cNvPicPr>
          <p:nvPr isPhoto="1"/>
        </p:nvPicPr>
        <p:blipFill rotWithShape="1">
          <a:blip r:embed="rId3">
            <a:lum/>
            <a:extLst>
              <a:ext uri="{28A0092B-C50C-407E-A947-70E740481C1C}">
                <a14:useLocalDpi xmlns:a14="http://schemas.microsoft.com/office/drawing/2010/main" val="0"/>
              </a:ext>
            </a:extLst>
          </a:blip>
          <a:srcRect l="1812" t="2935" r="7267" b="7642"/>
          <a:stretch/>
        </p:blipFill>
        <p:spPr>
          <a:xfrm>
            <a:off x="91413" y="0"/>
            <a:ext cx="4480587" cy="3405228"/>
          </a:xfrm>
          <a:prstGeom prst="rect">
            <a:avLst/>
          </a:prstGeom>
          <a:noFill/>
          <a:ln>
            <a:noFill/>
          </a:ln>
        </p:spPr>
      </p:pic>
      <p:pic>
        <p:nvPicPr>
          <p:cNvPr id="3" name="Picture 2" descr="NPP_VIIRS_RTA_WT_Degradation_4Mirrors_M4_OOB"/>
          <p:cNvPicPr>
            <a:picLocks noGrp="1" noChangeAspect="1"/>
          </p:cNvPicPr>
          <p:nvPr isPhoto="1"/>
        </p:nvPicPr>
        <p:blipFill rotWithShape="1">
          <a:blip r:embed="rId4">
            <a:lum/>
            <a:extLst>
              <a:ext uri="{28A0092B-C50C-407E-A947-70E740481C1C}">
                <a14:useLocalDpi xmlns:a14="http://schemas.microsoft.com/office/drawing/2010/main" val="0"/>
              </a:ext>
            </a:extLst>
          </a:blip>
          <a:srcRect l="1812" t="2935" r="7267" b="7642"/>
          <a:stretch/>
        </p:blipFill>
        <p:spPr>
          <a:xfrm>
            <a:off x="4587213" y="0"/>
            <a:ext cx="4480587" cy="3405228"/>
          </a:xfrm>
          <a:prstGeom prst="rect">
            <a:avLst/>
          </a:prstGeom>
          <a:noFill/>
          <a:ln>
            <a:noFill/>
          </a:ln>
        </p:spPr>
      </p:pic>
      <p:pic>
        <p:nvPicPr>
          <p:cNvPr id="4" name="Picture 3" descr="NPP_VIIRS_RTA_WT_Degradation_4Mirrors_M7_OOB"/>
          <p:cNvPicPr>
            <a:picLocks noGrp="1" noChangeAspect="1"/>
          </p:cNvPicPr>
          <p:nvPr isPhoto="1"/>
        </p:nvPicPr>
        <p:blipFill rotWithShape="1">
          <a:blip r:embed="rId5">
            <a:lum/>
            <a:extLst>
              <a:ext uri="{28A0092B-C50C-407E-A947-70E740481C1C}">
                <a14:useLocalDpi xmlns:a14="http://schemas.microsoft.com/office/drawing/2010/main" val="0"/>
              </a:ext>
            </a:extLst>
          </a:blip>
          <a:srcRect l="1812" t="2935" r="7267" b="7642"/>
          <a:stretch/>
        </p:blipFill>
        <p:spPr>
          <a:xfrm>
            <a:off x="91413" y="3429000"/>
            <a:ext cx="4480587" cy="3405228"/>
          </a:xfrm>
          <a:prstGeom prst="rect">
            <a:avLst/>
          </a:prstGeom>
          <a:noFill/>
          <a:ln>
            <a:noFill/>
          </a:ln>
        </p:spPr>
      </p:pic>
      <p:pic>
        <p:nvPicPr>
          <p:cNvPr id="5" name="Picture 4" descr="NPP_VIIRS_RTA_WT_Degradation_4Mirrors_M8_OOB"/>
          <p:cNvPicPr>
            <a:picLocks noGrp="1" noChangeAspect="1"/>
          </p:cNvPicPr>
          <p:nvPr isPhoto="1"/>
        </p:nvPicPr>
        <p:blipFill rotWithShape="1">
          <a:blip r:embed="rId6">
            <a:lum/>
            <a:extLst>
              <a:ext uri="{28A0092B-C50C-407E-A947-70E740481C1C}">
                <a14:useLocalDpi xmlns:a14="http://schemas.microsoft.com/office/drawing/2010/main" val="0"/>
              </a:ext>
            </a:extLst>
          </a:blip>
          <a:srcRect l="1812" t="2935" r="7267" b="7642"/>
          <a:stretch/>
        </p:blipFill>
        <p:spPr>
          <a:xfrm>
            <a:off x="4587213" y="3429000"/>
            <a:ext cx="4480587" cy="3405228"/>
          </a:xfrm>
          <a:prstGeom prst="rect">
            <a:avLst/>
          </a:prstGeom>
          <a:noFill/>
          <a:ln>
            <a:noFill/>
          </a:ln>
        </p:spPr>
      </p:pic>
      <p:sp>
        <p:nvSpPr>
          <p:cNvPr id="6" name="Date Placeholder 4"/>
          <p:cNvSpPr>
            <a:spLocks noGrp="1"/>
          </p:cNvSpPr>
          <p:nvPr>
            <p:ph type="dt" sz="half" idx="10"/>
          </p:nvPr>
        </p:nvSpPr>
        <p:spPr>
          <a:xfrm>
            <a:off x="0" y="6553200"/>
            <a:ext cx="1905000" cy="304800"/>
          </a:xfrm>
        </p:spPr>
        <p:txBody>
          <a:bodyPr/>
          <a:lstStyle/>
          <a:p>
            <a:r>
              <a:rPr lang="en-US" dirty="0" err="1" smtClean="0"/>
              <a:t>UWisc</a:t>
            </a:r>
            <a:r>
              <a:rPr lang="en-US" dirty="0" smtClean="0"/>
              <a:t>, 2012-04-17</a:t>
            </a:r>
            <a:endParaRPr lang="en-US" dirty="0"/>
          </a:p>
        </p:txBody>
      </p:sp>
    </p:spTree>
    <p:extLst>
      <p:ext uri="{BB962C8B-B14F-4D97-AF65-F5344CB8AC3E}">
        <p14:creationId xmlns:p14="http://schemas.microsoft.com/office/powerpoint/2010/main" val="13746994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Date Placeholder 4"/>
          <p:cNvSpPr>
            <a:spLocks noGrp="1"/>
          </p:cNvSpPr>
          <p:nvPr>
            <p:ph type="dt" sz="half" idx="10"/>
          </p:nvPr>
        </p:nvSpPr>
        <p:spPr>
          <a:xfrm>
            <a:off x="134470" y="6262686"/>
            <a:ext cx="1905000" cy="304800"/>
          </a:xfrm>
        </p:spPr>
        <p:txBody>
          <a:bodyPr/>
          <a:lstStyle/>
          <a:p>
            <a:r>
              <a:rPr lang="en-US" dirty="0" err="1" smtClean="0"/>
              <a:t>UWisc</a:t>
            </a:r>
            <a:r>
              <a:rPr lang="en-US" dirty="0" smtClean="0"/>
              <a:t>, 2012-04-17</a:t>
            </a:r>
            <a:endParaRPr lang="en-US" dirty="0"/>
          </a:p>
        </p:txBody>
      </p:sp>
      <p:sp>
        <p:nvSpPr>
          <p:cNvPr id="4" name="TextBox 3"/>
          <p:cNvSpPr txBox="1"/>
          <p:nvPr/>
        </p:nvSpPr>
        <p:spPr>
          <a:xfrm>
            <a:off x="3276600" y="1371600"/>
            <a:ext cx="726481" cy="276999"/>
          </a:xfrm>
          <a:prstGeom prst="rect">
            <a:avLst/>
          </a:prstGeom>
          <a:noFill/>
        </p:spPr>
        <p:txBody>
          <a:bodyPr wrap="none" rtlCol="0">
            <a:spAutoFit/>
          </a:bodyPr>
          <a:lstStyle/>
          <a:p>
            <a:r>
              <a:rPr lang="en-US" sz="1200" dirty="0" smtClean="0">
                <a:solidFill>
                  <a:srgbClr val="FF0000"/>
                </a:solidFill>
              </a:rPr>
              <a:t>M bands</a:t>
            </a:r>
            <a:endParaRPr lang="en-US" sz="1200" dirty="0">
              <a:solidFill>
                <a:srgbClr val="FF0000"/>
              </a:solidFill>
            </a:endParaRPr>
          </a:p>
        </p:txBody>
      </p:sp>
      <p:sp>
        <p:nvSpPr>
          <p:cNvPr id="5" name="TextBox 4"/>
          <p:cNvSpPr txBox="1"/>
          <p:nvPr/>
        </p:nvSpPr>
        <p:spPr>
          <a:xfrm>
            <a:off x="3657600" y="1116366"/>
            <a:ext cx="633507" cy="276999"/>
          </a:xfrm>
          <a:prstGeom prst="rect">
            <a:avLst/>
          </a:prstGeom>
          <a:noFill/>
        </p:spPr>
        <p:txBody>
          <a:bodyPr wrap="none" rtlCol="0">
            <a:spAutoFit/>
          </a:bodyPr>
          <a:lstStyle/>
          <a:p>
            <a:r>
              <a:rPr lang="en-US" sz="1200" dirty="0">
                <a:solidFill>
                  <a:srgbClr val="7030A0"/>
                </a:solidFill>
              </a:rPr>
              <a:t>I</a:t>
            </a:r>
            <a:r>
              <a:rPr lang="en-US" sz="1200" dirty="0" smtClean="0">
                <a:solidFill>
                  <a:srgbClr val="7030A0"/>
                </a:solidFill>
              </a:rPr>
              <a:t> bands</a:t>
            </a:r>
            <a:endParaRPr lang="en-US" sz="1200" dirty="0">
              <a:solidFill>
                <a:srgbClr val="7030A0"/>
              </a:solidFill>
            </a:endParaRPr>
          </a:p>
        </p:txBody>
      </p:sp>
    </p:spTree>
    <p:extLst>
      <p:ext uri="{BB962C8B-B14F-4D97-AF65-F5344CB8AC3E}">
        <p14:creationId xmlns:p14="http://schemas.microsoft.com/office/powerpoint/2010/main" val="14782627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Date Placeholder 4"/>
          <p:cNvSpPr>
            <a:spLocks noGrp="1"/>
          </p:cNvSpPr>
          <p:nvPr>
            <p:ph type="dt" sz="half" idx="10"/>
          </p:nvPr>
        </p:nvSpPr>
        <p:spPr>
          <a:xfrm>
            <a:off x="134470" y="6248400"/>
            <a:ext cx="1905000" cy="304800"/>
          </a:xfrm>
        </p:spPr>
        <p:txBody>
          <a:bodyPr/>
          <a:lstStyle/>
          <a:p>
            <a:r>
              <a:rPr lang="en-US" dirty="0" err="1" smtClean="0"/>
              <a:t>UWisc</a:t>
            </a:r>
            <a:r>
              <a:rPr lang="en-US" dirty="0" smtClean="0"/>
              <a:t>, 2012-04-17</a:t>
            </a:r>
            <a:endParaRPr lang="en-US" dirty="0"/>
          </a:p>
        </p:txBody>
      </p:sp>
      <p:sp>
        <p:nvSpPr>
          <p:cNvPr id="4" name="TextBox 3"/>
          <p:cNvSpPr txBox="1"/>
          <p:nvPr/>
        </p:nvSpPr>
        <p:spPr>
          <a:xfrm>
            <a:off x="1405219" y="1295400"/>
            <a:ext cx="2179507" cy="400110"/>
          </a:xfrm>
          <a:prstGeom prst="rect">
            <a:avLst/>
          </a:prstGeom>
          <a:noFill/>
        </p:spPr>
        <p:txBody>
          <a:bodyPr wrap="none" rtlCol="0">
            <a:spAutoFit/>
          </a:bodyPr>
          <a:lstStyle/>
          <a:p>
            <a:r>
              <a:rPr lang="en-US" sz="2000" dirty="0" smtClean="0"/>
              <a:t>4 mirrors degraded</a:t>
            </a:r>
            <a:endParaRPr lang="en-US" sz="2000" dirty="0"/>
          </a:p>
        </p:txBody>
      </p:sp>
      <p:sp>
        <p:nvSpPr>
          <p:cNvPr id="5" name="TextBox 4"/>
          <p:cNvSpPr txBox="1"/>
          <p:nvPr/>
        </p:nvSpPr>
        <p:spPr>
          <a:xfrm>
            <a:off x="3276600" y="2161401"/>
            <a:ext cx="726481" cy="276999"/>
          </a:xfrm>
          <a:prstGeom prst="rect">
            <a:avLst/>
          </a:prstGeom>
          <a:noFill/>
        </p:spPr>
        <p:txBody>
          <a:bodyPr wrap="none" rtlCol="0">
            <a:spAutoFit/>
          </a:bodyPr>
          <a:lstStyle/>
          <a:p>
            <a:r>
              <a:rPr lang="en-US" sz="1200" dirty="0" smtClean="0">
                <a:solidFill>
                  <a:srgbClr val="FF0000"/>
                </a:solidFill>
              </a:rPr>
              <a:t>M bands</a:t>
            </a:r>
            <a:endParaRPr lang="en-US" sz="1200" dirty="0">
              <a:solidFill>
                <a:srgbClr val="FF0000"/>
              </a:solidFill>
            </a:endParaRPr>
          </a:p>
        </p:txBody>
      </p:sp>
      <p:sp>
        <p:nvSpPr>
          <p:cNvPr id="6" name="TextBox 5"/>
          <p:cNvSpPr txBox="1"/>
          <p:nvPr/>
        </p:nvSpPr>
        <p:spPr>
          <a:xfrm>
            <a:off x="4724400" y="2076323"/>
            <a:ext cx="633507" cy="276999"/>
          </a:xfrm>
          <a:prstGeom prst="rect">
            <a:avLst/>
          </a:prstGeom>
          <a:noFill/>
        </p:spPr>
        <p:txBody>
          <a:bodyPr wrap="none" rtlCol="0">
            <a:spAutoFit/>
          </a:bodyPr>
          <a:lstStyle/>
          <a:p>
            <a:r>
              <a:rPr lang="en-US" sz="1200" dirty="0">
                <a:solidFill>
                  <a:srgbClr val="7030A0"/>
                </a:solidFill>
              </a:rPr>
              <a:t>I</a:t>
            </a:r>
            <a:r>
              <a:rPr lang="en-US" sz="1200" dirty="0" smtClean="0">
                <a:solidFill>
                  <a:srgbClr val="7030A0"/>
                </a:solidFill>
              </a:rPr>
              <a:t> bands</a:t>
            </a:r>
            <a:endParaRPr lang="en-US" sz="1200" dirty="0">
              <a:solidFill>
                <a:srgbClr val="7030A0"/>
              </a:solidFill>
            </a:endParaRPr>
          </a:p>
        </p:txBody>
      </p:sp>
      <p:sp>
        <p:nvSpPr>
          <p:cNvPr id="7" name="TextBox 6"/>
          <p:cNvSpPr txBox="1"/>
          <p:nvPr/>
        </p:nvSpPr>
        <p:spPr>
          <a:xfrm>
            <a:off x="0" y="1154668"/>
            <a:ext cx="1041760" cy="369332"/>
          </a:xfrm>
          <a:prstGeom prst="rect">
            <a:avLst/>
          </a:prstGeom>
          <a:noFill/>
        </p:spPr>
        <p:txBody>
          <a:bodyPr wrap="none" rtlCol="0">
            <a:spAutoFit/>
          </a:bodyPr>
          <a:lstStyle/>
          <a:p>
            <a:r>
              <a:rPr lang="en-US" dirty="0" smtClean="0"/>
              <a:t>(Percent)</a:t>
            </a:r>
            <a:endParaRPr lang="en-US" dirty="0"/>
          </a:p>
        </p:txBody>
      </p:sp>
    </p:spTree>
    <p:extLst>
      <p:ext uri="{BB962C8B-B14F-4D97-AF65-F5344CB8AC3E}">
        <p14:creationId xmlns:p14="http://schemas.microsoft.com/office/powerpoint/2010/main" val="42394568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Number Placeholder 5"/>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fld id="{11EB5D00-51E4-6A48-BFB5-56CD9B95CE7B}" type="slidenum">
              <a:rPr lang="en-US" sz="1400">
                <a:latin typeface="Arial" charset="0"/>
                <a:ea typeface="ヒラギノ角ゴ Pro W3" charset="0"/>
                <a:cs typeface="ヒラギノ角ゴ Pro W3" charset="0"/>
              </a:rPr>
              <a:pPr eaLnBrk="1" hangingPunct="1"/>
              <a:t>37</a:t>
            </a:fld>
            <a:endParaRPr lang="en-US" sz="1400">
              <a:latin typeface="Arial" charset="0"/>
              <a:ea typeface="ヒラギノ角ゴ Pro W3" charset="0"/>
              <a:cs typeface="ヒラギノ角ゴ Pro W3" charset="0"/>
            </a:endParaRPr>
          </a:p>
        </p:txBody>
      </p:sp>
      <p:sp>
        <p:nvSpPr>
          <p:cNvPr id="92162" name="Text Box 5"/>
          <p:cNvSpPr txBox="1">
            <a:spLocks noChangeArrowheads="1"/>
          </p:cNvSpPr>
          <p:nvPr/>
        </p:nvSpPr>
        <p:spPr bwMode="auto">
          <a:xfrm>
            <a:off x="1143000" y="15240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endParaRPr lang="en-US" sz="1800">
              <a:latin typeface="Arial" charset="0"/>
              <a:ea typeface="ヒラギノ角ゴ Pro W3" charset="0"/>
              <a:cs typeface="ヒラギノ角ゴ Pro W3" charset="0"/>
            </a:endParaRPr>
          </a:p>
        </p:txBody>
      </p:sp>
      <p:sp>
        <p:nvSpPr>
          <p:cNvPr id="92163" name="Rectangle 6"/>
          <p:cNvSpPr>
            <a:spLocks noChangeArrowheads="1"/>
          </p:cNvSpPr>
          <p:nvPr/>
        </p:nvSpPr>
        <p:spPr bwMode="auto">
          <a:xfrm>
            <a:off x="0" y="3341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4341" name="Text Box 8"/>
          <p:cNvSpPr txBox="1">
            <a:spLocks noChangeArrowheads="1"/>
          </p:cNvSpPr>
          <p:nvPr/>
        </p:nvSpPr>
        <p:spPr bwMode="auto">
          <a:xfrm>
            <a:off x="1524000" y="5791200"/>
            <a:ext cx="6400800" cy="1016000"/>
          </a:xfrm>
          <a:prstGeom prst="rect">
            <a:avLst/>
          </a:prstGeom>
          <a:noFill/>
          <a:ln w="9525">
            <a:noFill/>
            <a:miter lim="800000"/>
            <a:headEnd/>
            <a:tailEnd/>
          </a:ln>
        </p:spPr>
        <p:txBody>
          <a:bodyPr>
            <a:spAutoFit/>
          </a:bodyPr>
          <a:lstStyle/>
          <a:p>
            <a:pPr marL="225425" indent="-225425">
              <a:buFont typeface="Arial" charset="0"/>
              <a:buChar char="•"/>
              <a:defRPr/>
            </a:pPr>
            <a:r>
              <a:rPr lang="en-US" sz="2000" b="1" i="1" dirty="0">
                <a:solidFill>
                  <a:srgbClr val="000000"/>
                </a:solidFill>
                <a:ea typeface="+mn-ea"/>
                <a:cs typeface="+mn-cs"/>
              </a:rPr>
              <a:t>Over most ocean, the </a:t>
            </a:r>
            <a:r>
              <a:rPr lang="el-GR" sz="2000" b="1" i="1" dirty="0">
                <a:solidFill>
                  <a:srgbClr val="000000"/>
                </a:solidFill>
                <a:ea typeface="+mn-ea"/>
                <a:cs typeface="+mn-cs"/>
              </a:rPr>
              <a:t>Δ</a:t>
            </a:r>
            <a:r>
              <a:rPr lang="en-US" sz="2000" b="1" i="1" dirty="0" err="1">
                <a:solidFill>
                  <a:srgbClr val="000000"/>
                </a:solidFill>
                <a:ea typeface="+mn-ea"/>
                <a:cs typeface="+mn-cs"/>
              </a:rPr>
              <a:t>Ts</a:t>
            </a:r>
            <a:r>
              <a:rPr lang="en-US" sz="2000" b="1" i="1" dirty="0">
                <a:solidFill>
                  <a:srgbClr val="000000"/>
                </a:solidFill>
                <a:ea typeface="+mn-ea"/>
                <a:cs typeface="+mn-cs"/>
              </a:rPr>
              <a:t> field is flat and  close to ~0</a:t>
            </a:r>
          </a:p>
          <a:p>
            <a:pPr marL="225425" indent="-225425">
              <a:buFont typeface="Arial" charset="0"/>
              <a:buChar char="•"/>
              <a:defRPr/>
            </a:pPr>
            <a:r>
              <a:rPr lang="en-US" sz="2000" b="1" i="1" dirty="0">
                <a:solidFill>
                  <a:srgbClr val="000000"/>
                </a:solidFill>
                <a:ea typeface="+mn-ea"/>
                <a:cs typeface="+mn-cs"/>
              </a:rPr>
              <a:t>Residual Cloud/Aerosol leakages seen in the Tropics</a:t>
            </a:r>
          </a:p>
          <a:p>
            <a:pPr marL="225425" indent="-225425">
              <a:buFont typeface="Arial" charset="0"/>
              <a:buChar char="•"/>
              <a:defRPr/>
            </a:pPr>
            <a:r>
              <a:rPr lang="en-US" sz="2000" b="1" i="1" dirty="0">
                <a:solidFill>
                  <a:srgbClr val="000000"/>
                </a:solidFill>
                <a:ea typeface="+mn-ea"/>
                <a:cs typeface="+mn-cs"/>
              </a:rPr>
              <a:t>Daytime positive anomalies – e.g., diurnal warming</a:t>
            </a:r>
          </a:p>
        </p:txBody>
      </p:sp>
      <p:pic>
        <p:nvPicPr>
          <p:cNvPr id="92165" name="Picture 10" descr="20120320_1_VIIRS_ACSPO_HR_SST-OSTI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047750"/>
            <a:ext cx="83629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Line 3"/>
          <p:cNvSpPr>
            <a:spLocks noChangeShapeType="1"/>
          </p:cNvSpPr>
          <p:nvPr/>
        </p:nvSpPr>
        <p:spPr bwMode="auto">
          <a:xfrm>
            <a:off x="1905000" y="990600"/>
            <a:ext cx="5867400" cy="0"/>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67" name="Rectangle 4"/>
          <p:cNvSpPr>
            <a:spLocks noChangeArrowheads="1"/>
          </p:cNvSpPr>
          <p:nvPr/>
        </p:nvSpPr>
        <p:spPr bwMode="auto">
          <a:xfrm>
            <a:off x="457200" y="228600"/>
            <a:ext cx="8305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a:solidFill>
                  <a:srgbClr val="000000"/>
                </a:solidFill>
              </a:rPr>
              <a:t>DAY: ACSPO minus OSTIA</a:t>
            </a:r>
          </a:p>
          <a:p>
            <a:pPr algn="ctr"/>
            <a:r>
              <a:rPr lang="ja-JP" altLang="en-US" sz="2400" b="1">
                <a:solidFill>
                  <a:srgbClr val="000000"/>
                </a:solidFill>
              </a:rPr>
              <a:t>‘</a:t>
            </a:r>
            <a:r>
              <a:rPr lang="en-US" altLang="ja-JP" sz="2400" b="1">
                <a:solidFill>
                  <a:srgbClr val="000000"/>
                </a:solidFill>
              </a:rPr>
              <a:t>Confidently Clear</a:t>
            </a:r>
            <a:r>
              <a:rPr lang="ja-JP" altLang="en-US" sz="2400" b="1">
                <a:solidFill>
                  <a:srgbClr val="000000"/>
                </a:solidFill>
              </a:rPr>
              <a:t>’</a:t>
            </a:r>
            <a:r>
              <a:rPr lang="en-US" altLang="ja-JP" sz="2400" b="1">
                <a:solidFill>
                  <a:srgbClr val="000000"/>
                </a:solidFill>
              </a:rPr>
              <a:t> (No SST QFs are available in ACSPO)</a:t>
            </a:r>
            <a:endParaRPr lang="en-US" sz="1800" b="1">
              <a:solidFill>
                <a:srgbClr val="000000"/>
              </a:solidFill>
            </a:endParaRPr>
          </a:p>
        </p:txBody>
      </p:sp>
      <p:sp>
        <p:nvSpPr>
          <p:cNvPr id="92168" name="Date Placeholder 9"/>
          <p:cNvSpPr>
            <a:spLocks noGrp="1"/>
          </p:cNvSpPr>
          <p:nvPr>
            <p:ph type="dt" sz="quarter" idx="4294967295"/>
          </p:nvPr>
        </p:nvSpPr>
        <p:spPr>
          <a:xfrm>
            <a:off x="152400" y="64770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400">
                <a:latin typeface="Arial" charset="0"/>
                <a:ea typeface="ヒラギノ角ゴ Pro W3" charset="0"/>
                <a:cs typeface="ヒラギノ角ゴ Pro W3" charset="0"/>
              </a:rPr>
              <a:t>18 April 2012</a:t>
            </a:r>
          </a:p>
        </p:txBody>
      </p:sp>
    </p:spTree>
    <p:extLst>
      <p:ext uri="{BB962C8B-B14F-4D97-AF65-F5344CB8AC3E}">
        <p14:creationId xmlns:p14="http://schemas.microsoft.com/office/powerpoint/2010/main" val="131125381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Number Placeholder 5"/>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fld id="{45F48F9B-8FAD-1F46-8497-47AEADAB8742}" type="slidenum">
              <a:rPr lang="en-US" sz="1400">
                <a:latin typeface="Arial" charset="0"/>
                <a:ea typeface="ヒラギノ角ゴ Pro W3" charset="0"/>
                <a:cs typeface="ヒラギノ角ゴ Pro W3" charset="0"/>
              </a:rPr>
              <a:pPr eaLnBrk="1" hangingPunct="1"/>
              <a:t>38</a:t>
            </a:fld>
            <a:endParaRPr lang="en-US" sz="1400">
              <a:latin typeface="Arial" charset="0"/>
              <a:ea typeface="ヒラギノ角ゴ Pro W3" charset="0"/>
              <a:cs typeface="ヒラギノ角ゴ Pro W3" charset="0"/>
            </a:endParaRPr>
          </a:p>
        </p:txBody>
      </p:sp>
      <p:sp>
        <p:nvSpPr>
          <p:cNvPr id="94210" name="Text Box 5"/>
          <p:cNvSpPr txBox="1">
            <a:spLocks noChangeArrowheads="1"/>
          </p:cNvSpPr>
          <p:nvPr/>
        </p:nvSpPr>
        <p:spPr bwMode="auto">
          <a:xfrm>
            <a:off x="1143000" y="15240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endParaRPr lang="en-US" sz="1800">
              <a:latin typeface="Arial" charset="0"/>
              <a:ea typeface="ヒラギノ角ゴ Pro W3" charset="0"/>
              <a:cs typeface="ヒラギノ角ゴ Pro W3" charset="0"/>
            </a:endParaRPr>
          </a:p>
        </p:txBody>
      </p:sp>
      <p:sp>
        <p:nvSpPr>
          <p:cNvPr id="94211" name="Rectangle 6"/>
          <p:cNvSpPr>
            <a:spLocks noChangeArrowheads="1"/>
          </p:cNvSpPr>
          <p:nvPr/>
        </p:nvSpPr>
        <p:spPr bwMode="auto">
          <a:xfrm>
            <a:off x="0" y="3341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pic>
        <p:nvPicPr>
          <p:cNvPr id="94212" name="Picture 10" descr="20120320_0_VIIRS_IDPS_HR_SST-OSTI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047750"/>
            <a:ext cx="83629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Line 3"/>
          <p:cNvSpPr>
            <a:spLocks noChangeShapeType="1"/>
          </p:cNvSpPr>
          <p:nvPr/>
        </p:nvSpPr>
        <p:spPr bwMode="auto">
          <a:xfrm>
            <a:off x="1905000" y="990600"/>
            <a:ext cx="5867400" cy="0"/>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9" name="Text Box 8"/>
          <p:cNvSpPr txBox="1">
            <a:spLocks noChangeArrowheads="1"/>
          </p:cNvSpPr>
          <p:nvPr/>
        </p:nvSpPr>
        <p:spPr bwMode="auto">
          <a:xfrm>
            <a:off x="1676400" y="5802313"/>
            <a:ext cx="6400800" cy="1016000"/>
          </a:xfrm>
          <a:prstGeom prst="rect">
            <a:avLst/>
          </a:prstGeom>
          <a:noFill/>
          <a:ln w="9525">
            <a:noFill/>
            <a:miter lim="800000"/>
            <a:headEnd/>
            <a:tailEnd/>
          </a:ln>
        </p:spPr>
        <p:txBody>
          <a:bodyPr>
            <a:spAutoFit/>
          </a:bodyPr>
          <a:lstStyle/>
          <a:p>
            <a:pPr marL="225425" indent="-225425">
              <a:buFont typeface="Arial" charset="0"/>
              <a:buChar char="•"/>
              <a:defRPr/>
            </a:pPr>
            <a:r>
              <a:rPr lang="en-US" sz="2000" b="1" i="1" dirty="0">
                <a:solidFill>
                  <a:srgbClr val="000000"/>
                </a:solidFill>
                <a:ea typeface="+mn-ea"/>
                <a:cs typeface="+mn-cs"/>
              </a:rPr>
              <a:t>Larger “CC” domain than in ACSPO, but..</a:t>
            </a:r>
          </a:p>
          <a:p>
            <a:pPr marL="225425" indent="-225425">
              <a:buFont typeface="Arial" charset="0"/>
              <a:buChar char="•"/>
              <a:defRPr/>
            </a:pPr>
            <a:r>
              <a:rPr lang="en-US" sz="2000" b="1" i="1" dirty="0">
                <a:solidFill>
                  <a:srgbClr val="000000"/>
                </a:solidFill>
                <a:ea typeface="+mn-ea"/>
                <a:cs typeface="+mn-cs"/>
              </a:rPr>
              <a:t>Very significant Cloud leakages, all over</a:t>
            </a:r>
          </a:p>
          <a:p>
            <a:pPr marL="225425" indent="-225425">
              <a:buFont typeface="Arial" charset="0"/>
              <a:buChar char="•"/>
              <a:defRPr/>
            </a:pPr>
            <a:r>
              <a:rPr lang="en-US" sz="2000" b="1" i="1" dirty="0">
                <a:solidFill>
                  <a:srgbClr val="000000"/>
                </a:solidFill>
                <a:ea typeface="+mn-ea"/>
                <a:cs typeface="+mn-cs"/>
              </a:rPr>
              <a:t>Some Limb cooling - Need recalculate SST coefficients</a:t>
            </a:r>
          </a:p>
        </p:txBody>
      </p:sp>
      <p:sp>
        <p:nvSpPr>
          <p:cNvPr id="94215" name="Rectangle 4"/>
          <p:cNvSpPr>
            <a:spLocks noChangeArrowheads="1"/>
          </p:cNvSpPr>
          <p:nvPr/>
        </p:nvSpPr>
        <p:spPr bwMode="auto">
          <a:xfrm>
            <a:off x="457200" y="228600"/>
            <a:ext cx="83058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b="1">
                <a:solidFill>
                  <a:srgbClr val="000000"/>
                </a:solidFill>
              </a:rPr>
              <a:t>DAY: IDPS minus OSTIA</a:t>
            </a:r>
          </a:p>
          <a:p>
            <a:pPr algn="ctr"/>
            <a:r>
              <a:rPr lang="en-US" sz="2000" b="1">
                <a:solidFill>
                  <a:srgbClr val="000000"/>
                </a:solidFill>
              </a:rPr>
              <a:t>VCM = </a:t>
            </a:r>
            <a:r>
              <a:rPr lang="ja-JP" altLang="en-US" sz="2000" b="1">
                <a:solidFill>
                  <a:srgbClr val="000000"/>
                </a:solidFill>
              </a:rPr>
              <a:t>‘</a:t>
            </a:r>
            <a:r>
              <a:rPr lang="en-US" altLang="ja-JP" sz="2000" b="1">
                <a:solidFill>
                  <a:srgbClr val="000000"/>
                </a:solidFill>
              </a:rPr>
              <a:t>Confidently clear</a:t>
            </a:r>
            <a:r>
              <a:rPr lang="ja-JP" altLang="en-US" sz="2000" b="1">
                <a:solidFill>
                  <a:srgbClr val="000000"/>
                </a:solidFill>
              </a:rPr>
              <a:t>’</a:t>
            </a:r>
            <a:r>
              <a:rPr lang="en-US" altLang="ja-JP" sz="2000" b="1">
                <a:solidFill>
                  <a:srgbClr val="000000"/>
                </a:solidFill>
              </a:rPr>
              <a:t> (SST QFs are available but not used)</a:t>
            </a:r>
            <a:endParaRPr lang="en-US" sz="1600" b="1">
              <a:solidFill>
                <a:srgbClr val="000000"/>
              </a:solidFill>
            </a:endParaRPr>
          </a:p>
        </p:txBody>
      </p:sp>
      <p:sp>
        <p:nvSpPr>
          <p:cNvPr id="94216" name="Date Placeholder 9"/>
          <p:cNvSpPr>
            <a:spLocks noGrp="1"/>
          </p:cNvSpPr>
          <p:nvPr>
            <p:ph type="dt" sz="quarter" idx="4294967295"/>
          </p:nvPr>
        </p:nvSpPr>
        <p:spPr>
          <a:xfrm>
            <a:off x="152400" y="64770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400">
                <a:latin typeface="Arial" charset="0"/>
                <a:ea typeface="ヒラギノ角ゴ Pro W3" charset="0"/>
                <a:cs typeface="ヒラギノ角ゴ Pro W3" charset="0"/>
              </a:rPr>
              <a:t>18 April 2012</a:t>
            </a:r>
          </a:p>
        </p:txBody>
      </p:sp>
    </p:spTree>
    <p:extLst>
      <p:ext uri="{BB962C8B-B14F-4D97-AF65-F5344CB8AC3E}">
        <p14:creationId xmlns:p14="http://schemas.microsoft.com/office/powerpoint/2010/main" val="15446041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Box 8"/>
          <p:cNvSpPr txBox="1">
            <a:spLocks noChangeArrowheads="1"/>
          </p:cNvSpPr>
          <p:nvPr/>
        </p:nvSpPr>
        <p:spPr bwMode="auto">
          <a:xfrm>
            <a:off x="7162800" y="4648200"/>
            <a:ext cx="893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a:solidFill>
                  <a:schemeClr val="bg1"/>
                </a:solidFill>
              </a:rPr>
              <a:t>MODIS </a:t>
            </a:r>
          </a:p>
        </p:txBody>
      </p:sp>
      <p:sp>
        <p:nvSpPr>
          <p:cNvPr id="11" name="TextBox 10"/>
          <p:cNvSpPr txBox="1"/>
          <p:nvPr/>
        </p:nvSpPr>
        <p:spPr>
          <a:xfrm>
            <a:off x="0" y="715963"/>
            <a:ext cx="5867400" cy="1570037"/>
          </a:xfrm>
          <a:prstGeom prst="rect">
            <a:avLst/>
          </a:prstGeom>
          <a:noFill/>
        </p:spPr>
        <p:txBody>
          <a:bodyPr lIns="91417" tIns="45709" rIns="91417" bIns="45709">
            <a:spAutoFit/>
          </a:bodyPr>
          <a:lstStyle/>
          <a:p>
            <a:pPr>
              <a:defRPr/>
            </a:pPr>
            <a:r>
              <a:rPr lang="en-US" sz="2400" b="1" dirty="0">
                <a:solidFill>
                  <a:srgbClr val="0000FF"/>
                </a:solidFill>
                <a:effectLst>
                  <a:outerShdw blurRad="38100" dist="38100" dir="2700000" algn="tl">
                    <a:srgbClr val="000000">
                      <a:alpha val="43137"/>
                    </a:srgbClr>
                  </a:outerShdw>
                </a:effectLst>
              </a:rPr>
              <a:t>MODIS-Aqua, VIIRS (APS &amp; IDPS)</a:t>
            </a:r>
          </a:p>
          <a:p>
            <a:pPr>
              <a:defRPr/>
            </a:pPr>
            <a:r>
              <a:rPr lang="en-US" sz="2400" b="1" dirty="0">
                <a:solidFill>
                  <a:srgbClr val="0000FF"/>
                </a:solidFill>
                <a:effectLst>
                  <a:outerShdw blurRad="38100" dist="38100" dir="2700000" algn="tl">
                    <a:srgbClr val="000000">
                      <a:alpha val="43137"/>
                    </a:srgbClr>
                  </a:outerShdw>
                </a:effectLst>
              </a:rPr>
              <a:t>Satellite Comparison </a:t>
            </a:r>
          </a:p>
          <a:p>
            <a:pPr>
              <a:defRPr/>
            </a:pPr>
            <a:endParaRPr lang="en-US" sz="1200" b="1" dirty="0">
              <a:effectLst>
                <a:outerShdw blurRad="38100" dist="38100" dir="2700000" algn="tl">
                  <a:srgbClr val="000000">
                    <a:alpha val="43137"/>
                  </a:srgbClr>
                </a:outerShdw>
              </a:effectLst>
            </a:endParaRPr>
          </a:p>
          <a:p>
            <a:pPr>
              <a:defRPr/>
            </a:pPr>
            <a:r>
              <a:rPr lang="en-US" sz="1800" b="1" dirty="0">
                <a:effectLst>
                  <a:outerShdw blurRad="38100" dist="38100" dir="2700000" algn="tl">
                    <a:srgbClr val="000000">
                      <a:alpha val="43137"/>
                    </a:srgbClr>
                  </a:outerShdw>
                </a:effectLst>
              </a:rPr>
              <a:t>Ocean features, retrieved </a:t>
            </a:r>
            <a:r>
              <a:rPr lang="en-US" sz="1800" b="1" dirty="0" err="1">
                <a:effectLst>
                  <a:outerShdw blurRad="38100" dist="38100" dir="2700000" algn="tl">
                    <a:srgbClr val="000000">
                      <a:alpha val="43137"/>
                    </a:srgbClr>
                  </a:outerShdw>
                </a:effectLst>
              </a:rPr>
              <a:t>nL</a:t>
            </a:r>
            <a:r>
              <a:rPr lang="en-US" sz="1800" b="1" baseline="-25000" dirty="0" err="1">
                <a:effectLst>
                  <a:outerShdw blurRad="38100" dist="38100" dir="2700000" algn="tl">
                    <a:srgbClr val="000000">
                      <a:alpha val="43137"/>
                    </a:srgbClr>
                  </a:outerShdw>
                </a:effectLst>
              </a:rPr>
              <a:t>W</a:t>
            </a:r>
            <a:r>
              <a:rPr lang="en-US" sz="1800" b="1" dirty="0">
                <a:effectLst>
                  <a:outerShdw blurRad="38100" dist="38100" dir="2700000" algn="tl">
                    <a:srgbClr val="000000">
                      <a:alpha val="43137"/>
                    </a:srgbClr>
                  </a:outerShdw>
                </a:effectLst>
              </a:rPr>
              <a:t> and chlorophyll</a:t>
            </a:r>
          </a:p>
          <a:p>
            <a:pPr>
              <a:defRPr/>
            </a:pPr>
            <a:r>
              <a:rPr lang="en-US" sz="1800" b="1" dirty="0">
                <a:effectLst>
                  <a:outerShdw blurRad="38100" dist="38100" dir="2700000" algn="tl">
                    <a:srgbClr val="000000">
                      <a:alpha val="43137"/>
                    </a:srgbClr>
                  </a:outerShdw>
                </a:effectLst>
              </a:rPr>
              <a:t>have been shown to provide similar quality. </a:t>
            </a:r>
          </a:p>
        </p:txBody>
      </p:sp>
      <p:pic>
        <p:nvPicPr>
          <p:cNvPr id="77827" name="Picture 27" descr="Y:\ladner\viirs\edr_compare\aqua.2012054.0223.D.L3_Mosaic.modis.GOM.v09.1000m.hdf_chl_oc3_nr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52400"/>
            <a:ext cx="38862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5791200" y="0"/>
            <a:ext cx="1292225" cy="338138"/>
          </a:xfrm>
          <a:prstGeom prst="rect">
            <a:avLst/>
          </a:prstGeom>
          <a:solidFill>
            <a:srgbClr val="FFC000"/>
          </a:solidFill>
        </p:spPr>
        <p:txBody>
          <a:bodyPr wrap="none" lIns="91417" tIns="45709" rIns="91417" bIns="45709">
            <a:spAutoFit/>
          </a:bodyPr>
          <a:lstStyle/>
          <a:p>
            <a:pPr>
              <a:defRPr/>
            </a:pPr>
            <a:r>
              <a:rPr lang="en-US" sz="1600" b="1" dirty="0">
                <a:effectLst>
                  <a:outerShdw blurRad="38100" dist="38100" dir="2700000" algn="tl">
                    <a:srgbClr val="000000">
                      <a:alpha val="43137"/>
                    </a:srgbClr>
                  </a:outerShdw>
                </a:effectLst>
              </a:rPr>
              <a:t>MODIS-Aqua  </a:t>
            </a:r>
          </a:p>
        </p:txBody>
      </p:sp>
      <p:pic>
        <p:nvPicPr>
          <p:cNvPr id="77829" name="Picture 4" descr="Y:\ladner\viirs\edr_compare\npp.2012054.0223.184115.D.L2.viirs.GOM.l07a-g00-std.750m.hdf.warp.hdf_chlor_a_nr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5163" y="2874963"/>
            <a:ext cx="4668837" cy="39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5410200" y="3200400"/>
            <a:ext cx="1979613" cy="338138"/>
          </a:xfrm>
          <a:prstGeom prst="rect">
            <a:avLst/>
          </a:prstGeom>
          <a:solidFill>
            <a:srgbClr val="FFC000"/>
          </a:solidFill>
        </p:spPr>
        <p:txBody>
          <a:bodyPr wrap="none" lIns="91417" tIns="45709" rIns="91417" bIns="45709">
            <a:spAutoFit/>
          </a:bodyPr>
          <a:lstStyle/>
          <a:p>
            <a:pPr>
              <a:defRPr/>
            </a:pPr>
            <a:r>
              <a:rPr lang="en-US" sz="1600" b="1" dirty="0">
                <a:effectLst>
                  <a:outerShdw blurRad="38100" dist="38100" dir="2700000" algn="tl">
                    <a:srgbClr val="000000">
                      <a:alpha val="43137"/>
                    </a:srgbClr>
                  </a:outerShdw>
                </a:effectLst>
              </a:rPr>
              <a:t>NPP- NRL processing </a:t>
            </a:r>
          </a:p>
        </p:txBody>
      </p:sp>
      <p:pic>
        <p:nvPicPr>
          <p:cNvPr id="77831" name="Picture 4" descr="Y:\ladner\viirs\edr_compare\VOCCO_npp_d20120223_t1840413_e1842055_b01680_c20120224010319537693_noaa_ops.h5.warp.hdf_chlor_a_idp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838450"/>
            <a:ext cx="41910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990600" y="3200400"/>
            <a:ext cx="1946275" cy="338138"/>
          </a:xfrm>
          <a:prstGeom prst="rect">
            <a:avLst/>
          </a:prstGeom>
          <a:solidFill>
            <a:srgbClr val="FFC000"/>
          </a:solidFill>
        </p:spPr>
        <p:txBody>
          <a:bodyPr wrap="none" lIns="91417" tIns="45709" rIns="91417" bIns="45709">
            <a:spAutoFit/>
          </a:bodyPr>
          <a:lstStyle/>
          <a:p>
            <a:pPr>
              <a:defRPr/>
            </a:pPr>
            <a:r>
              <a:rPr lang="en-US" sz="1600" b="1" dirty="0">
                <a:effectLst>
                  <a:outerShdw blurRad="38100" dist="38100" dir="2700000" algn="tl">
                    <a:srgbClr val="000000">
                      <a:alpha val="43137"/>
                    </a:srgbClr>
                  </a:outerShdw>
                </a:effectLst>
              </a:rPr>
              <a:t>NPP- IDPS  - VOCCO  </a:t>
            </a:r>
          </a:p>
        </p:txBody>
      </p:sp>
      <p:sp>
        <p:nvSpPr>
          <p:cNvPr id="21" name="Slide Number Placeholder 20"/>
          <p:cNvSpPr>
            <a:spLocks noGrp="1"/>
          </p:cNvSpPr>
          <p:nvPr>
            <p:ph type="sldNum" sz="quarter" idx="4294967295"/>
          </p:nvPr>
        </p:nvSpPr>
        <p:spPr>
          <a:xfrm>
            <a:off x="6553200" y="6356350"/>
            <a:ext cx="2133600" cy="365125"/>
          </a:xfrm>
          <a:prstGeom prst="rect">
            <a:avLst/>
          </a:prstGeom>
        </p:spPr>
        <p:txBody>
          <a:bodyPr/>
          <a:lstStyle/>
          <a:p>
            <a:pPr>
              <a:defRPr/>
            </a:pPr>
            <a:fld id="{250F117D-05EE-D14E-84EA-2ACD1F309B8A}" type="slidenum">
              <a:rPr lang="en-US" smtClean="0"/>
              <a:pPr>
                <a:defRPr/>
              </a:pPr>
              <a:t>39</a:t>
            </a:fld>
            <a:endParaRPr lang="en-US" dirty="0"/>
          </a:p>
        </p:txBody>
      </p:sp>
      <p:pic>
        <p:nvPicPr>
          <p:cNvPr id="22" name="Picture 21" descr="JPSS Logo5.png"/>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43400" y="0"/>
            <a:ext cx="685800" cy="609600"/>
          </a:xfrm>
          <a:prstGeom prst="rect">
            <a:avLst/>
          </a:prstGeom>
          <a:noFill/>
          <a:ln w="9525">
            <a:noFill/>
            <a:miter lim="800000"/>
            <a:headEnd/>
            <a:tailEnd/>
          </a:ln>
          <a:effectLst>
            <a:outerShdw blurRad="50800" dist="50800" dir="5400000" algn="ctr" rotWithShape="0">
              <a:srgbClr val="000000">
                <a:alpha val="57000"/>
              </a:srgbClr>
            </a:outerShdw>
          </a:effectLst>
        </p:spPr>
      </p:pic>
      <p:pic>
        <p:nvPicPr>
          <p:cNvPr id="77835" name="Picture 22" descr="nrl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762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838200" y="0"/>
            <a:ext cx="3429000" cy="738188"/>
          </a:xfrm>
          <a:prstGeom prst="rect">
            <a:avLst/>
          </a:prstGeom>
          <a:noFill/>
        </p:spPr>
        <p:txBody>
          <a:bodyPr>
            <a:spAutoFit/>
          </a:bodyPr>
          <a:lstStyle/>
          <a:p>
            <a:pPr>
              <a:defRPr/>
            </a:pPr>
            <a:r>
              <a:rPr lang="en-US" sz="2400" b="1" dirty="0">
                <a:effectLst>
                  <a:outerShdw blurRad="38100" dist="38100" dir="2700000" algn="tl">
                    <a:srgbClr val="000000">
                      <a:alpha val="43137"/>
                    </a:srgbClr>
                  </a:outerShdw>
                </a:effectLst>
              </a:rPr>
              <a:t>Example:  Feb. 28, 2012 </a:t>
            </a:r>
          </a:p>
          <a:p>
            <a:pPr>
              <a:defRPr/>
            </a:pPr>
            <a:endParaRPr lang="en-US" dirty="0"/>
          </a:p>
        </p:txBody>
      </p:sp>
    </p:spTree>
    <p:extLst>
      <p:ext uri="{BB962C8B-B14F-4D97-AF65-F5344CB8AC3E}">
        <p14:creationId xmlns:p14="http://schemas.microsoft.com/office/powerpoint/2010/main" val="18299511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NPP Status</a:t>
            </a:r>
            <a:endParaRPr lang="en-US" dirty="0"/>
          </a:p>
        </p:txBody>
      </p:sp>
      <p:sp>
        <p:nvSpPr>
          <p:cNvPr id="3" name="Content Placeholder 2"/>
          <p:cNvSpPr>
            <a:spLocks noGrp="1"/>
          </p:cNvSpPr>
          <p:nvPr>
            <p:ph idx="1"/>
          </p:nvPr>
        </p:nvSpPr>
        <p:spPr/>
        <p:txBody>
          <a:bodyPr>
            <a:normAutofit/>
          </a:bodyPr>
          <a:lstStyle/>
          <a:p>
            <a:r>
              <a:rPr lang="en-US" sz="2400" dirty="0" smtClean="0"/>
              <a:t>Spacecraft in normal Mission Mode, all systems nominal</a:t>
            </a:r>
          </a:p>
          <a:p>
            <a:r>
              <a:rPr lang="en-US" sz="2400" dirty="0" smtClean="0"/>
              <a:t>Ground System performance nominal with data flowing to NESDIS and AFWA Centrals and to CLASS archive</a:t>
            </a:r>
          </a:p>
          <a:p>
            <a:r>
              <a:rPr lang="en-US" sz="2400" dirty="0" smtClean="0"/>
              <a:t>All Instruments are in normal operational mode</a:t>
            </a:r>
          </a:p>
          <a:p>
            <a:pPr lvl="1"/>
            <a:r>
              <a:rPr lang="en-US" sz="2000" dirty="0" smtClean="0"/>
              <a:t>ATMS SDR data declared provisional (ready for broader use)</a:t>
            </a:r>
          </a:p>
          <a:p>
            <a:pPr lvl="1"/>
            <a:r>
              <a:rPr lang="en-US" sz="2000" dirty="0" smtClean="0"/>
              <a:t>ATMS SDR/TDR to be used operationally by NOAA NCEP in Spring of 2012</a:t>
            </a:r>
          </a:p>
          <a:p>
            <a:pPr lvl="1"/>
            <a:r>
              <a:rPr lang="en-US" sz="2000" dirty="0" smtClean="0"/>
              <a:t>VIIRS, </a:t>
            </a:r>
            <a:r>
              <a:rPr lang="en-US" sz="2000" dirty="0" err="1" smtClean="0"/>
              <a:t>CrIS</a:t>
            </a:r>
            <a:r>
              <a:rPr lang="en-US" sz="2000" dirty="0" smtClean="0"/>
              <a:t>, OMPS</a:t>
            </a:r>
            <a:r>
              <a:rPr lang="en-US" sz="2000" dirty="0"/>
              <a:t> </a:t>
            </a:r>
            <a:r>
              <a:rPr lang="en-US" sz="2000" dirty="0" smtClean="0"/>
              <a:t>SDRSs have reached beta status </a:t>
            </a:r>
          </a:p>
          <a:p>
            <a:pPr lvl="2"/>
            <a:r>
              <a:rPr lang="en-US" sz="1800" dirty="0" smtClean="0"/>
              <a:t>Public Access through NOAA CLASS</a:t>
            </a:r>
          </a:p>
          <a:p>
            <a:pPr lvl="1"/>
            <a:r>
              <a:rPr lang="en-US" sz="2000" dirty="0" smtClean="0"/>
              <a:t>Product Validation work ongoing.</a:t>
            </a:r>
          </a:p>
          <a:p>
            <a:pPr>
              <a:buNone/>
            </a:pPr>
            <a:endParaRPr lang="en-US" sz="2400" dirty="0" smtClean="0"/>
          </a:p>
        </p:txBody>
      </p:sp>
    </p:spTree>
    <p:extLst>
      <p:ext uri="{BB962C8B-B14F-4D97-AF65-F5344CB8AC3E}">
        <p14:creationId xmlns:p14="http://schemas.microsoft.com/office/powerpoint/2010/main" val="2430567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0"/>
            <a:ext cx="9144000" cy="1323975"/>
          </a:xfrm>
          <a:prstGeom prst="rect">
            <a:avLst/>
          </a:prstGeom>
          <a:solidFill>
            <a:srgbClr val="00B0F0"/>
          </a:solidFill>
        </p:spPr>
        <p:txBody>
          <a:bodyPr lIns="91417" tIns="45709" rIns="91417" bIns="45709">
            <a:spAutoFit/>
          </a:bodyPr>
          <a:lstStyle/>
          <a:p>
            <a:pPr algn="ctr">
              <a:defRPr/>
            </a:pPr>
            <a:r>
              <a:rPr lang="en-US" sz="2000" b="1" dirty="0">
                <a:solidFill>
                  <a:schemeClr val="bg1"/>
                </a:solidFill>
                <a:effectLst>
                  <a:outerShdw blurRad="38100" dist="38100" dir="2700000" algn="tl">
                    <a:srgbClr val="000000">
                      <a:alpha val="43137"/>
                    </a:srgbClr>
                  </a:outerShdw>
                </a:effectLst>
                <a:latin typeface="Arial" pitchFamily="34" charset="0"/>
              </a:rPr>
              <a:t>                VIIRS  products   - Initial Evaluation  </a:t>
            </a:r>
          </a:p>
          <a:p>
            <a:pPr algn="ctr">
              <a:defRPr/>
            </a:pPr>
            <a:r>
              <a:rPr lang="en-US" sz="2000" b="1" dirty="0">
                <a:solidFill>
                  <a:schemeClr val="bg1"/>
                </a:solidFill>
                <a:effectLst>
                  <a:outerShdw blurRad="38100" dist="38100" dir="2700000" algn="tl">
                    <a:srgbClr val="000000">
                      <a:alpha val="43137"/>
                    </a:srgbClr>
                  </a:outerShdw>
                </a:effectLst>
                <a:latin typeface="Arial" pitchFamily="34" charset="0"/>
              </a:rPr>
              <a:t>               Feb 23, 2012  - Florida </a:t>
            </a:r>
          </a:p>
          <a:p>
            <a:pPr algn="ctr">
              <a:defRPr/>
            </a:pPr>
            <a:endParaRPr lang="en-US" sz="2000" b="1" dirty="0">
              <a:solidFill>
                <a:schemeClr val="bg1"/>
              </a:solidFill>
              <a:effectLst>
                <a:outerShdw blurRad="38100" dist="38100" dir="2700000" algn="tl">
                  <a:srgbClr val="000000">
                    <a:alpha val="43137"/>
                  </a:srgbClr>
                </a:outerShdw>
              </a:effectLst>
              <a:latin typeface="Arial" pitchFamily="34" charset="0"/>
            </a:endParaRPr>
          </a:p>
          <a:p>
            <a:pPr algn="ctr">
              <a:defRPr/>
            </a:pPr>
            <a:r>
              <a:rPr lang="en-US" sz="2000" b="1" dirty="0">
                <a:solidFill>
                  <a:schemeClr val="bg1"/>
                </a:solidFill>
                <a:effectLst>
                  <a:outerShdw blurRad="38100" dist="38100" dir="2700000" algn="tl">
                    <a:srgbClr val="000000">
                      <a:alpha val="43137"/>
                    </a:srgbClr>
                  </a:outerShdw>
                </a:effectLst>
                <a:latin typeface="Arial" pitchFamily="34" charset="0"/>
              </a:rPr>
              <a:t>  </a:t>
            </a:r>
          </a:p>
        </p:txBody>
      </p:sp>
      <p:grpSp>
        <p:nvGrpSpPr>
          <p:cNvPr id="78850" name="Group 36"/>
          <p:cNvGrpSpPr>
            <a:grpSpLocks/>
          </p:cNvGrpSpPr>
          <p:nvPr/>
        </p:nvGrpSpPr>
        <p:grpSpPr bwMode="auto">
          <a:xfrm>
            <a:off x="0" y="4719638"/>
            <a:ext cx="9144000" cy="2138362"/>
            <a:chOff x="503818" y="4605050"/>
            <a:chExt cx="8640183" cy="2252950"/>
          </a:xfrm>
        </p:grpSpPr>
        <p:sp>
          <p:nvSpPr>
            <p:cNvPr id="10" name="TextBox 9"/>
            <p:cNvSpPr txBox="1"/>
            <p:nvPr/>
          </p:nvSpPr>
          <p:spPr>
            <a:xfrm>
              <a:off x="503818" y="4770634"/>
              <a:ext cx="2398551" cy="1005215"/>
            </a:xfrm>
            <a:prstGeom prst="rect">
              <a:avLst/>
            </a:prstGeom>
            <a:solidFill>
              <a:srgbClr val="FFC000"/>
            </a:solidFill>
          </p:spPr>
          <p:txBody>
            <a:bodyPr>
              <a:spAutoFit/>
            </a:bodyPr>
            <a:lstStyle/>
            <a:p>
              <a:pPr>
                <a:defRPr/>
              </a:pPr>
              <a:r>
                <a:rPr lang="en-US" sz="1400" b="1" dirty="0">
                  <a:effectLst>
                    <a:outerShdw blurRad="38100" dist="38100" dir="2700000" algn="tl">
                      <a:srgbClr val="000000">
                        <a:alpha val="43137"/>
                      </a:srgbClr>
                    </a:outerShdw>
                  </a:effectLst>
                  <a:latin typeface="Arial" pitchFamily="34" charset="0"/>
                </a:rPr>
                <a:t>Government Processing</a:t>
              </a:r>
            </a:p>
            <a:p>
              <a:pPr>
                <a:defRPr/>
              </a:pPr>
              <a:endParaRPr lang="en-US" sz="1400" b="1" dirty="0">
                <a:effectLst>
                  <a:outerShdw blurRad="38100" dist="38100" dir="2700000" algn="tl">
                    <a:srgbClr val="000000">
                      <a:alpha val="43137"/>
                    </a:srgbClr>
                  </a:outerShdw>
                </a:effectLst>
                <a:latin typeface="Arial" pitchFamily="34" charset="0"/>
              </a:endParaRPr>
            </a:p>
            <a:p>
              <a:pPr>
                <a:defRPr/>
              </a:pPr>
              <a:r>
                <a:rPr lang="en-US" sz="1400" b="1" dirty="0">
                  <a:effectLst>
                    <a:outerShdw blurRad="38100" dist="38100" dir="2700000" algn="tl">
                      <a:srgbClr val="000000">
                        <a:alpha val="43137"/>
                      </a:srgbClr>
                    </a:outerShdw>
                  </a:effectLst>
                  <a:latin typeface="Arial" pitchFamily="34" charset="0"/>
                </a:rPr>
                <a:t>MODIS  vs  NPP   APS </a:t>
              </a:r>
            </a:p>
            <a:p>
              <a:pPr>
                <a:defRPr/>
              </a:pPr>
              <a:endParaRPr lang="en-US" sz="1400" b="1" dirty="0">
                <a:effectLst>
                  <a:outerShdw blurRad="38100" dist="38100" dir="2700000" algn="tl">
                    <a:srgbClr val="000000">
                      <a:alpha val="43137"/>
                    </a:srgbClr>
                  </a:outerShdw>
                </a:effectLst>
                <a:latin typeface="Arial" pitchFamily="34" charset="0"/>
              </a:endParaRPr>
            </a:p>
          </p:txBody>
        </p:sp>
        <p:grpSp>
          <p:nvGrpSpPr>
            <p:cNvPr id="78868" name="Group 35"/>
            <p:cNvGrpSpPr>
              <a:grpSpLocks/>
            </p:cNvGrpSpPr>
            <p:nvPr/>
          </p:nvGrpSpPr>
          <p:grpSpPr bwMode="auto">
            <a:xfrm>
              <a:off x="3083716" y="4605050"/>
              <a:ext cx="6060285" cy="2252950"/>
              <a:chOff x="3083716" y="4605050"/>
              <a:chExt cx="6060285" cy="2252950"/>
            </a:xfrm>
          </p:grpSpPr>
          <p:pic>
            <p:nvPicPr>
              <p:cNvPr id="78869" name="Picture 30" descr="aqua_nrl_chl_oc3_x_npp_nrl_chlor_a_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6465" y="4605050"/>
                <a:ext cx="2897536" cy="225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70" name="Picture 28" descr="aqua_nrl_nLw_412_x_npp_nrl_nLw_410_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6784" y="4671152"/>
                <a:ext cx="2920459" cy="218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rot="16200000">
                <a:off x="5420553" y="5660399"/>
                <a:ext cx="1635773" cy="261006"/>
              </a:xfrm>
              <a:prstGeom prst="rect">
                <a:avLst/>
              </a:prstGeom>
              <a:noFill/>
            </p:spPr>
            <p:txBody>
              <a:bodyPr wrap="none">
                <a:spAutoFit/>
              </a:bodyPr>
              <a:lstStyle/>
              <a:p>
                <a:pPr>
                  <a:defRPr/>
                </a:pPr>
                <a:r>
                  <a:rPr lang="en-US" sz="1100" dirty="0">
                    <a:effectLst>
                      <a:outerShdw blurRad="38100" dist="38100" dir="2700000" algn="tl">
                        <a:srgbClr val="000000">
                          <a:alpha val="43137"/>
                        </a:srgbClr>
                      </a:outerShdw>
                    </a:effectLst>
                    <a:latin typeface="Arial" pitchFamily="34" charset="0"/>
                  </a:rPr>
                  <a:t>VIIRS   NRL   -CHL    </a:t>
                </a:r>
              </a:p>
            </p:txBody>
          </p:sp>
          <p:sp>
            <p:nvSpPr>
              <p:cNvPr id="78872" name="TextBox 22"/>
              <p:cNvSpPr txBox="1">
                <a:spLocks noChangeArrowheads="1"/>
              </p:cNvSpPr>
              <p:nvPr/>
            </p:nvSpPr>
            <p:spPr bwMode="auto">
              <a:xfrm rot="-5400000">
                <a:off x="2562426" y="5600925"/>
                <a:ext cx="1304171" cy="2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100" b="1"/>
                  <a:t>VIIRS  NRL   -412   </a:t>
                </a:r>
              </a:p>
            </p:txBody>
          </p:sp>
          <p:sp>
            <p:nvSpPr>
              <p:cNvPr id="78873" name="TextBox 23"/>
              <p:cNvSpPr txBox="1">
                <a:spLocks noChangeArrowheads="1"/>
              </p:cNvSpPr>
              <p:nvPr/>
            </p:nvSpPr>
            <p:spPr bwMode="auto">
              <a:xfrm>
                <a:off x="7268378" y="6301649"/>
                <a:ext cx="1121167" cy="32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400" b="1"/>
                  <a:t>MODIS   Chl   </a:t>
                </a:r>
              </a:p>
            </p:txBody>
          </p:sp>
          <p:sp>
            <p:nvSpPr>
              <p:cNvPr id="78874" name="TextBox 31"/>
              <p:cNvSpPr txBox="1">
                <a:spLocks noChangeArrowheads="1"/>
              </p:cNvSpPr>
              <p:nvPr/>
            </p:nvSpPr>
            <p:spPr bwMode="auto">
              <a:xfrm>
                <a:off x="4366320" y="6346983"/>
                <a:ext cx="1099961" cy="29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200" b="1"/>
                  <a:t>MODIS    -412   </a:t>
                </a:r>
              </a:p>
            </p:txBody>
          </p:sp>
        </p:grpSp>
      </p:grpSp>
      <p:pic>
        <p:nvPicPr>
          <p:cNvPr id="78851" name="Picture 4" descr="Y:\ladner\viirs\edr_compare\npp.2012054.0223.184115.D.L2.viirs.GOM.l07a-g00-std.750m.hdf.warp.hdf_chlor_a_nr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63688"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1"/>
          <p:cNvGrpSpPr>
            <a:grpSpLocks/>
          </p:cNvGrpSpPr>
          <p:nvPr/>
        </p:nvGrpSpPr>
        <p:grpSpPr bwMode="auto">
          <a:xfrm>
            <a:off x="381000" y="2286000"/>
            <a:ext cx="8763000" cy="2514600"/>
            <a:chOff x="922285" y="1777811"/>
            <a:chExt cx="8221715" cy="2839533"/>
          </a:xfrm>
        </p:grpSpPr>
        <p:grpSp>
          <p:nvGrpSpPr>
            <p:cNvPr id="6" name="Group 34"/>
            <p:cNvGrpSpPr/>
            <p:nvPr/>
          </p:nvGrpSpPr>
          <p:grpSpPr>
            <a:xfrm>
              <a:off x="922285" y="2414301"/>
              <a:ext cx="8221715" cy="2203043"/>
              <a:chOff x="922285" y="2588836"/>
              <a:chExt cx="8221715" cy="2203043"/>
            </a:xfrm>
            <a:solidFill>
              <a:schemeClr val="bg1"/>
            </a:solidFill>
          </p:grpSpPr>
          <p:sp>
            <p:nvSpPr>
              <p:cNvPr id="7" name="TextBox 6"/>
              <p:cNvSpPr txBox="1"/>
              <p:nvPr/>
            </p:nvSpPr>
            <p:spPr>
              <a:xfrm>
                <a:off x="922285" y="3415137"/>
                <a:ext cx="1692901" cy="573453"/>
              </a:xfrm>
              <a:prstGeom prst="rect">
                <a:avLst/>
              </a:prstGeom>
              <a:solidFill>
                <a:srgbClr val="FFC000"/>
              </a:solidFill>
            </p:spPr>
            <p:txBody>
              <a:bodyPr wrap="none">
                <a:spAutoFit/>
              </a:bodyPr>
              <a:lstStyle/>
              <a:p>
                <a:pPr>
                  <a:defRPr/>
                </a:pPr>
                <a:r>
                  <a:rPr lang="en-US" sz="1400" b="1" dirty="0">
                    <a:effectLst>
                      <a:outerShdw blurRad="38100" dist="38100" dir="2700000" algn="tl">
                        <a:srgbClr val="000000">
                          <a:alpha val="43137"/>
                        </a:srgbClr>
                      </a:outerShdw>
                    </a:effectLst>
                    <a:latin typeface="Arial" pitchFamily="34" charset="0"/>
                  </a:rPr>
                  <a:t>VIIRS Algorithms </a:t>
                </a:r>
              </a:p>
              <a:p>
                <a:pPr>
                  <a:defRPr/>
                </a:pPr>
                <a:r>
                  <a:rPr lang="en-US" sz="1400" b="1" dirty="0">
                    <a:effectLst>
                      <a:outerShdw blurRad="38100" dist="38100" dir="2700000" algn="tl">
                        <a:srgbClr val="000000">
                          <a:alpha val="43137"/>
                        </a:srgbClr>
                      </a:outerShdw>
                    </a:effectLst>
                    <a:latin typeface="Arial" pitchFamily="34" charset="0"/>
                  </a:rPr>
                  <a:t>IDPS  </a:t>
                </a:r>
                <a:r>
                  <a:rPr lang="en-US" sz="1400" b="1" dirty="0" err="1">
                    <a:effectLst>
                      <a:outerShdw blurRad="38100" dist="38100" dir="2700000" algn="tl">
                        <a:srgbClr val="000000">
                          <a:alpha val="43137"/>
                        </a:srgbClr>
                      </a:outerShdw>
                    </a:effectLst>
                    <a:latin typeface="Arial" pitchFamily="34" charset="0"/>
                  </a:rPr>
                  <a:t>vs</a:t>
                </a:r>
                <a:r>
                  <a:rPr lang="en-US" sz="1400" b="1" dirty="0">
                    <a:effectLst>
                      <a:outerShdw blurRad="38100" dist="38100" dir="2700000" algn="tl">
                        <a:srgbClr val="000000">
                          <a:alpha val="43137"/>
                        </a:srgbClr>
                      </a:outerShdw>
                    </a:effectLst>
                    <a:latin typeface="Arial" pitchFamily="34" charset="0"/>
                  </a:rPr>
                  <a:t>   APS </a:t>
                </a:r>
              </a:p>
            </p:txBody>
          </p:sp>
          <p:grpSp>
            <p:nvGrpSpPr>
              <p:cNvPr id="8" name="Group 33"/>
              <p:cNvGrpSpPr/>
              <p:nvPr/>
            </p:nvGrpSpPr>
            <p:grpSpPr>
              <a:xfrm>
                <a:off x="3003314" y="2588836"/>
                <a:ext cx="6140686" cy="2203043"/>
                <a:chOff x="3003314" y="2588836"/>
                <a:chExt cx="6140686" cy="2203043"/>
              </a:xfrm>
              <a:grpFill/>
            </p:grpSpPr>
            <p:grpSp>
              <p:nvGrpSpPr>
                <p:cNvPr id="9" name="Group 24"/>
                <p:cNvGrpSpPr/>
                <p:nvPr/>
              </p:nvGrpSpPr>
              <p:grpSpPr>
                <a:xfrm>
                  <a:off x="3003314" y="2588836"/>
                  <a:ext cx="2933817" cy="2141106"/>
                  <a:chOff x="3003314" y="2588836"/>
                  <a:chExt cx="2933817" cy="2141106"/>
                </a:xfrm>
                <a:grpFill/>
              </p:grpSpPr>
              <p:pic>
                <p:nvPicPr>
                  <p:cNvPr id="27" name="Picture 26" descr="npp_nrl_nLw_410_x_npp_idps_nlw_412_y.png"/>
                  <p:cNvPicPr>
                    <a:picLocks noChangeAspect="1"/>
                  </p:cNvPicPr>
                  <p:nvPr/>
                </p:nvPicPr>
                <p:blipFill>
                  <a:blip r:embed="rId5" cstate="print"/>
                  <a:stretch>
                    <a:fillRect/>
                  </a:stretch>
                </p:blipFill>
                <p:spPr>
                  <a:xfrm>
                    <a:off x="3003314" y="2588836"/>
                    <a:ext cx="2933817" cy="2141106"/>
                  </a:xfrm>
                  <a:prstGeom prst="rect">
                    <a:avLst/>
                  </a:prstGeom>
                  <a:grpFill/>
                </p:spPr>
              </p:pic>
              <p:sp>
                <p:nvSpPr>
                  <p:cNvPr id="18" name="TextBox 17"/>
                  <p:cNvSpPr txBox="1"/>
                  <p:nvPr/>
                </p:nvSpPr>
                <p:spPr>
                  <a:xfrm rot="16200000">
                    <a:off x="2653414" y="3491788"/>
                    <a:ext cx="1084360" cy="261620"/>
                  </a:xfrm>
                  <a:prstGeom prst="rect">
                    <a:avLst/>
                  </a:prstGeom>
                  <a:grpFill/>
                </p:spPr>
                <p:txBody>
                  <a:bodyPr wrap="none">
                    <a:spAutoFit/>
                  </a:bodyPr>
                  <a:lstStyle/>
                  <a:p>
                    <a:pPr>
                      <a:defRPr/>
                    </a:pPr>
                    <a:r>
                      <a:rPr lang="en-US" sz="1100" b="1" dirty="0">
                        <a:latin typeface="Arial" pitchFamily="34" charset="0"/>
                      </a:rPr>
                      <a:t>IDPS  -412   </a:t>
                    </a:r>
                  </a:p>
                </p:txBody>
              </p:sp>
              <p:sp>
                <p:nvSpPr>
                  <p:cNvPr id="20" name="TextBox 19"/>
                  <p:cNvSpPr txBox="1"/>
                  <p:nvPr/>
                </p:nvSpPr>
                <p:spPr>
                  <a:xfrm>
                    <a:off x="4446276" y="4225466"/>
                    <a:ext cx="989411" cy="286726"/>
                  </a:xfrm>
                  <a:prstGeom prst="rect">
                    <a:avLst/>
                  </a:prstGeom>
                  <a:grpFill/>
                </p:spPr>
                <p:txBody>
                  <a:bodyPr wrap="none">
                    <a:spAutoFit/>
                  </a:bodyPr>
                  <a:lstStyle/>
                  <a:p>
                    <a:pPr>
                      <a:defRPr/>
                    </a:pPr>
                    <a:r>
                      <a:rPr lang="en-US" sz="1100" b="1" dirty="0">
                        <a:latin typeface="Arial" pitchFamily="34" charset="0"/>
                      </a:rPr>
                      <a:t>APS   -412   </a:t>
                    </a:r>
                  </a:p>
                </p:txBody>
              </p:sp>
            </p:grpSp>
            <p:grpSp>
              <p:nvGrpSpPr>
                <p:cNvPr id="11" name="Group 32"/>
                <p:cNvGrpSpPr/>
                <p:nvPr/>
              </p:nvGrpSpPr>
              <p:grpSpPr>
                <a:xfrm>
                  <a:off x="5895044" y="2645884"/>
                  <a:ext cx="3248956" cy="2145995"/>
                  <a:chOff x="5895044" y="2612833"/>
                  <a:chExt cx="3248956" cy="2145995"/>
                </a:xfrm>
                <a:grpFill/>
              </p:grpSpPr>
              <p:pic>
                <p:nvPicPr>
                  <p:cNvPr id="28" name="Picture 27" descr="npp_nrl_chlor_a_x_npp_idps_chlor_a_y.png"/>
                  <p:cNvPicPr>
                    <a:picLocks noChangeAspect="1"/>
                  </p:cNvPicPr>
                  <p:nvPr/>
                </p:nvPicPr>
                <p:blipFill>
                  <a:blip r:embed="rId6" cstate="print"/>
                  <a:stretch>
                    <a:fillRect/>
                  </a:stretch>
                </p:blipFill>
                <p:spPr>
                  <a:xfrm>
                    <a:off x="5935130" y="2612833"/>
                    <a:ext cx="3208870" cy="2145995"/>
                  </a:xfrm>
                  <a:prstGeom prst="rect">
                    <a:avLst/>
                  </a:prstGeom>
                  <a:grpFill/>
                </p:spPr>
              </p:pic>
              <p:sp>
                <p:nvSpPr>
                  <p:cNvPr id="19" name="TextBox 18"/>
                  <p:cNvSpPr txBox="1"/>
                  <p:nvPr/>
                </p:nvSpPr>
                <p:spPr>
                  <a:xfrm rot="16200000">
                    <a:off x="5513541" y="3418828"/>
                    <a:ext cx="1024625" cy="261620"/>
                  </a:xfrm>
                  <a:prstGeom prst="rect">
                    <a:avLst/>
                  </a:prstGeom>
                  <a:grpFill/>
                </p:spPr>
                <p:txBody>
                  <a:bodyPr wrap="none">
                    <a:spAutoFit/>
                  </a:bodyPr>
                  <a:lstStyle/>
                  <a:p>
                    <a:pPr>
                      <a:defRPr/>
                    </a:pPr>
                    <a:r>
                      <a:rPr lang="en-US" sz="1100" b="1" dirty="0">
                        <a:latin typeface="Arial" pitchFamily="34" charset="0"/>
                      </a:rPr>
                      <a:t>IDPS  Chl   </a:t>
                    </a:r>
                  </a:p>
                </p:txBody>
              </p:sp>
              <p:sp>
                <p:nvSpPr>
                  <p:cNvPr id="21" name="TextBox 20"/>
                  <p:cNvSpPr txBox="1"/>
                  <p:nvPr/>
                </p:nvSpPr>
                <p:spPr>
                  <a:xfrm>
                    <a:off x="7229779" y="4137852"/>
                    <a:ext cx="1067921" cy="486566"/>
                  </a:xfrm>
                  <a:prstGeom prst="rect">
                    <a:avLst/>
                  </a:prstGeom>
                  <a:grpFill/>
                </p:spPr>
                <p:txBody>
                  <a:bodyPr>
                    <a:spAutoFit/>
                  </a:bodyPr>
                  <a:lstStyle/>
                  <a:p>
                    <a:pPr>
                      <a:defRPr/>
                    </a:pPr>
                    <a:r>
                      <a:rPr lang="en-US" sz="1100" b="1" dirty="0">
                        <a:latin typeface="Arial" pitchFamily="34" charset="0"/>
                      </a:rPr>
                      <a:t>APS  -Chlorophyll</a:t>
                    </a:r>
                  </a:p>
                </p:txBody>
              </p:sp>
            </p:grpSp>
          </p:grpSp>
        </p:grpSp>
        <p:sp>
          <p:nvSpPr>
            <p:cNvPr id="78866" name="TextBox 40"/>
            <p:cNvSpPr txBox="1">
              <a:spLocks noChangeArrowheads="1"/>
            </p:cNvSpPr>
            <p:nvPr/>
          </p:nvSpPr>
          <p:spPr bwMode="auto">
            <a:xfrm>
              <a:off x="3411059" y="1777811"/>
              <a:ext cx="4001057" cy="39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a:t>Comparison of APS and IDPS products ? </a:t>
              </a:r>
            </a:p>
          </p:txBody>
        </p:sp>
      </p:grpSp>
      <p:grpSp>
        <p:nvGrpSpPr>
          <p:cNvPr id="16" name="Group 37"/>
          <p:cNvGrpSpPr>
            <a:grpSpLocks/>
          </p:cNvGrpSpPr>
          <p:nvPr/>
        </p:nvGrpSpPr>
        <p:grpSpPr bwMode="auto">
          <a:xfrm>
            <a:off x="152400" y="838200"/>
            <a:ext cx="8991600" cy="1981200"/>
            <a:chOff x="457153" y="689276"/>
            <a:chExt cx="8686847" cy="2120025"/>
          </a:xfrm>
        </p:grpSpPr>
        <p:pic>
          <p:nvPicPr>
            <p:cNvPr id="78858" name="Picture 29" descr="aqua_nrl_nLw_412_x_npp_idps_nlw_412_y.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19366" y="689276"/>
              <a:ext cx="3124217" cy="212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9" name="Picture 25" descr="aqua_nrl_chl_oc3_x_npp_idps_chlor_a_y.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75116" y="689276"/>
              <a:ext cx="3268884" cy="204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57153" y="1672846"/>
              <a:ext cx="2311278" cy="954691"/>
            </a:xfrm>
            <a:prstGeom prst="rect">
              <a:avLst/>
            </a:prstGeom>
            <a:solidFill>
              <a:srgbClr val="FFC000"/>
            </a:solidFill>
          </p:spPr>
          <p:txBody>
            <a:bodyPr>
              <a:spAutoFit/>
            </a:bodyPr>
            <a:lstStyle/>
            <a:p>
              <a:pPr>
                <a:defRPr/>
              </a:pPr>
              <a:r>
                <a:rPr lang="en-US" sz="1400" b="1" dirty="0">
                  <a:effectLst>
                    <a:outerShdw blurRad="38100" dist="38100" dir="2700000" algn="tl">
                      <a:srgbClr val="000000">
                        <a:alpha val="43137"/>
                      </a:srgbClr>
                    </a:outerShdw>
                  </a:effectLst>
                  <a:latin typeface="Arial" pitchFamily="34" charset="0"/>
                </a:rPr>
                <a:t>MODIS  vs  IDPS –EDR’s </a:t>
              </a:r>
            </a:p>
            <a:p>
              <a:pPr>
                <a:defRPr/>
              </a:pPr>
              <a:r>
                <a:rPr lang="en-US" sz="1400" b="1" dirty="0">
                  <a:effectLst>
                    <a:outerShdw blurRad="38100" dist="38100" dir="2700000" algn="tl">
                      <a:srgbClr val="000000">
                        <a:alpha val="43137"/>
                      </a:srgbClr>
                    </a:outerShdw>
                  </a:effectLst>
                  <a:latin typeface="Arial" pitchFamily="34" charset="0"/>
                </a:rPr>
                <a:t>   </a:t>
              </a:r>
            </a:p>
            <a:p>
              <a:pPr>
                <a:defRPr/>
              </a:pPr>
              <a:r>
                <a:rPr lang="en-US" sz="1400" b="1" dirty="0">
                  <a:effectLst>
                    <a:outerShdw blurRad="38100" dist="38100" dir="2700000" algn="tl">
                      <a:srgbClr val="000000">
                        <a:alpha val="43137"/>
                      </a:srgbClr>
                    </a:outerShdw>
                  </a:effectLst>
                  <a:latin typeface="Arial" pitchFamily="34" charset="0"/>
                </a:rPr>
                <a:t>Feb 23 – 2012 – Florida</a:t>
              </a:r>
            </a:p>
          </p:txBody>
        </p:sp>
        <p:sp>
          <p:nvSpPr>
            <p:cNvPr id="78861" name="TextBox 13"/>
            <p:cNvSpPr txBox="1">
              <a:spLocks noChangeArrowheads="1"/>
            </p:cNvSpPr>
            <p:nvPr/>
          </p:nvSpPr>
          <p:spPr bwMode="auto">
            <a:xfrm>
              <a:off x="4319562" y="2321662"/>
              <a:ext cx="922052" cy="26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000" b="1">
                  <a:latin typeface="Arial" charset="0"/>
                </a:rPr>
                <a:t>MODIS 412  </a:t>
              </a:r>
            </a:p>
          </p:txBody>
        </p:sp>
        <p:sp>
          <p:nvSpPr>
            <p:cNvPr id="78862" name="TextBox 14"/>
            <p:cNvSpPr txBox="1">
              <a:spLocks noChangeArrowheads="1"/>
            </p:cNvSpPr>
            <p:nvPr/>
          </p:nvSpPr>
          <p:spPr bwMode="auto">
            <a:xfrm>
              <a:off x="7038964" y="2259410"/>
              <a:ext cx="1457458" cy="26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000" b="1">
                  <a:latin typeface="Arial" charset="0"/>
                </a:rPr>
                <a:t>MODIS Chlorophyll   </a:t>
              </a:r>
            </a:p>
          </p:txBody>
        </p:sp>
        <p:sp>
          <p:nvSpPr>
            <p:cNvPr id="78863" name="TextBox 15"/>
            <p:cNvSpPr txBox="1">
              <a:spLocks noChangeArrowheads="1"/>
            </p:cNvSpPr>
            <p:nvPr/>
          </p:nvSpPr>
          <p:spPr bwMode="auto">
            <a:xfrm rot="-5400000">
              <a:off x="2387018" y="1453679"/>
              <a:ext cx="1199926" cy="2616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100" b="1"/>
                <a:t>IDPS VIIRS 412  </a:t>
              </a:r>
            </a:p>
          </p:txBody>
        </p:sp>
        <p:sp>
          <p:nvSpPr>
            <p:cNvPr id="78864" name="TextBox 16"/>
            <p:cNvSpPr txBox="1">
              <a:spLocks noChangeArrowheads="1"/>
            </p:cNvSpPr>
            <p:nvPr/>
          </p:nvSpPr>
          <p:spPr bwMode="auto">
            <a:xfrm rot="-5400000">
              <a:off x="5609749" y="1416770"/>
              <a:ext cx="929281" cy="2616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100" b="1"/>
                <a:t>IDPS  VIIRS </a:t>
              </a:r>
            </a:p>
          </p:txBody>
        </p:sp>
      </p:grpSp>
      <p:sp>
        <p:nvSpPr>
          <p:cNvPr id="37" name="Slide Number Placeholder 36"/>
          <p:cNvSpPr>
            <a:spLocks noGrp="1"/>
          </p:cNvSpPr>
          <p:nvPr>
            <p:ph type="sldNum" sz="quarter" idx="4294967295"/>
          </p:nvPr>
        </p:nvSpPr>
        <p:spPr>
          <a:xfrm>
            <a:off x="7010400" y="6461125"/>
            <a:ext cx="2133600" cy="396875"/>
          </a:xfrm>
          <a:prstGeom prst="rect">
            <a:avLst/>
          </a:prstGeom>
        </p:spPr>
        <p:txBody>
          <a:bodyPr/>
          <a:lstStyle/>
          <a:p>
            <a:pPr>
              <a:defRPr/>
            </a:pPr>
            <a:fld id="{7244A814-0F80-3746-8ACB-4A75E5F9C1B9}" type="slidenum">
              <a:rPr lang="en-US" sz="1050" b="1" smtClean="0"/>
              <a:pPr>
                <a:defRPr/>
              </a:pPr>
              <a:t>40</a:t>
            </a:fld>
            <a:endParaRPr lang="en-US" sz="1050" b="1" dirty="0"/>
          </a:p>
        </p:txBody>
      </p:sp>
      <p:pic>
        <p:nvPicPr>
          <p:cNvPr id="38" name="Picture 37" descr="JPSS Logo5.png"/>
          <p:cNvPicPr/>
          <p:nvPr/>
        </p:nvPicPr>
        <p:blipFill>
          <a:blip r:embed="rId9" cstate="screen">
            <a:extLst>
              <a:ext uri="{28A0092B-C50C-407E-A947-70E740481C1C}">
                <a14:useLocalDpi xmlns:a14="http://schemas.microsoft.com/office/drawing/2010/main"/>
              </a:ext>
            </a:extLst>
          </a:blip>
          <a:srcRect/>
          <a:stretch>
            <a:fillRect/>
          </a:stretch>
        </p:blipFill>
        <p:spPr bwMode="auto">
          <a:xfrm>
            <a:off x="8229600" y="0"/>
            <a:ext cx="838200" cy="762000"/>
          </a:xfrm>
          <a:prstGeom prst="rect">
            <a:avLst/>
          </a:prstGeom>
          <a:noFill/>
          <a:ln w="9525">
            <a:noFill/>
            <a:miter lim="800000"/>
            <a:headEnd/>
            <a:tailEnd/>
          </a:ln>
          <a:effectLst>
            <a:outerShdw blurRad="50800" dist="50800" dir="5400000" algn="ctr" rotWithShape="0">
              <a:srgbClr val="000000">
                <a:alpha val="57000"/>
              </a:srgbClr>
            </a:outerShdw>
          </a:effectLst>
        </p:spPr>
      </p:pic>
      <p:pic>
        <p:nvPicPr>
          <p:cNvPr id="78856" name="Picture 38" descr="nrl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0200" y="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TextBox 39"/>
          <p:cNvSpPr txBox="1">
            <a:spLocks noChangeArrowheads="1"/>
          </p:cNvSpPr>
          <p:nvPr/>
        </p:nvSpPr>
        <p:spPr bwMode="auto">
          <a:xfrm>
            <a:off x="2239963" y="442913"/>
            <a:ext cx="691197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2000"/>
              <a:t> VIIRS products compare with existing  MODIS Products </a:t>
            </a:r>
          </a:p>
        </p:txBody>
      </p:sp>
    </p:spTree>
    <p:extLst>
      <p:ext uri="{BB962C8B-B14F-4D97-AF65-F5344CB8AC3E}">
        <p14:creationId xmlns:p14="http://schemas.microsoft.com/office/powerpoint/2010/main" val="130818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3" name="Group 19"/>
          <p:cNvGrpSpPr>
            <a:grpSpLocks/>
          </p:cNvGrpSpPr>
          <p:nvPr/>
        </p:nvGrpSpPr>
        <p:grpSpPr bwMode="auto">
          <a:xfrm>
            <a:off x="0" y="0"/>
            <a:ext cx="9144000" cy="6858000"/>
            <a:chOff x="0" y="0"/>
            <a:chExt cx="5760" cy="4320"/>
          </a:xfrm>
        </p:grpSpPr>
        <p:pic>
          <p:nvPicPr>
            <p:cNvPr id="7989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1" name="Picture 1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6" y="952"/>
              <a:ext cx="4488" cy="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874" name="Oval 7"/>
          <p:cNvSpPr>
            <a:spLocks noChangeArrowheads="1"/>
          </p:cNvSpPr>
          <p:nvPr/>
        </p:nvSpPr>
        <p:spPr bwMode="auto">
          <a:xfrm>
            <a:off x="7467600" y="1524000"/>
            <a:ext cx="533400" cy="609600"/>
          </a:xfrm>
          <a:prstGeom prst="ellipse">
            <a:avLst/>
          </a:pr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lIns="91417" tIns="45709" rIns="91417" bIns="45709" anchor="ctr"/>
          <a:lstStyle/>
          <a:p>
            <a:endParaRPr lang="en-US"/>
          </a:p>
        </p:txBody>
      </p:sp>
      <p:sp>
        <p:nvSpPr>
          <p:cNvPr id="79875" name="Oval 8"/>
          <p:cNvSpPr>
            <a:spLocks noChangeArrowheads="1"/>
          </p:cNvSpPr>
          <p:nvPr/>
        </p:nvSpPr>
        <p:spPr bwMode="auto">
          <a:xfrm>
            <a:off x="6248400" y="3352800"/>
            <a:ext cx="1066800" cy="609600"/>
          </a:xfrm>
          <a:prstGeom prst="ellipse">
            <a:avLst/>
          </a:pr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lIns="91417" tIns="45709" rIns="91417" bIns="45709" anchor="ctr"/>
          <a:lstStyle/>
          <a:p>
            <a:endParaRPr lang="en-US"/>
          </a:p>
        </p:txBody>
      </p:sp>
      <p:sp>
        <p:nvSpPr>
          <p:cNvPr id="79876" name="Oval 9"/>
          <p:cNvSpPr>
            <a:spLocks noChangeArrowheads="1"/>
          </p:cNvSpPr>
          <p:nvPr/>
        </p:nvSpPr>
        <p:spPr bwMode="auto">
          <a:xfrm>
            <a:off x="4419600" y="4191000"/>
            <a:ext cx="1295400" cy="609600"/>
          </a:xfrm>
          <a:prstGeom prst="ellipse">
            <a:avLst/>
          </a:pr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lIns="91417" tIns="45709" rIns="91417" bIns="45709" anchor="ctr"/>
          <a:lstStyle/>
          <a:p>
            <a:endParaRPr lang="en-US"/>
          </a:p>
        </p:txBody>
      </p:sp>
      <p:sp>
        <p:nvSpPr>
          <p:cNvPr id="79877" name="Oval 10"/>
          <p:cNvSpPr>
            <a:spLocks noChangeArrowheads="1"/>
          </p:cNvSpPr>
          <p:nvPr/>
        </p:nvSpPr>
        <p:spPr bwMode="auto">
          <a:xfrm rot="2224790">
            <a:off x="1893888" y="2767013"/>
            <a:ext cx="762000" cy="1622425"/>
          </a:xfrm>
          <a:prstGeom prst="ellipse">
            <a:avLst/>
          </a:pr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lIns="91417" tIns="45709" rIns="91417" bIns="45709" anchor="ctr"/>
          <a:lstStyle/>
          <a:p>
            <a:endParaRPr lang="en-US"/>
          </a:p>
        </p:txBody>
      </p:sp>
      <p:sp>
        <p:nvSpPr>
          <p:cNvPr id="79878" name="Oval 11"/>
          <p:cNvSpPr>
            <a:spLocks noChangeArrowheads="1"/>
          </p:cNvSpPr>
          <p:nvPr/>
        </p:nvSpPr>
        <p:spPr bwMode="auto">
          <a:xfrm rot="-2065919">
            <a:off x="3886200" y="2362200"/>
            <a:ext cx="1828800" cy="609600"/>
          </a:xfrm>
          <a:prstGeom prst="ellipse">
            <a:avLst/>
          </a:pr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lIns="91417" tIns="45709" rIns="91417" bIns="45709" anchor="ctr"/>
          <a:lstStyle/>
          <a:p>
            <a:endParaRPr lang="en-US"/>
          </a:p>
        </p:txBody>
      </p:sp>
      <p:sp>
        <p:nvSpPr>
          <p:cNvPr id="79879" name="Text Box 12"/>
          <p:cNvSpPr txBox="1">
            <a:spLocks noChangeArrowheads="1"/>
          </p:cNvSpPr>
          <p:nvPr/>
        </p:nvSpPr>
        <p:spPr bwMode="auto">
          <a:xfrm>
            <a:off x="8061325" y="1560513"/>
            <a:ext cx="617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a:solidFill>
                  <a:srgbClr val="FFFF00"/>
                </a:solidFill>
              </a:rPr>
              <a:t>27th</a:t>
            </a:r>
          </a:p>
        </p:txBody>
      </p:sp>
      <p:sp>
        <p:nvSpPr>
          <p:cNvPr id="79880" name="Text Box 13"/>
          <p:cNvSpPr txBox="1">
            <a:spLocks noChangeArrowheads="1"/>
          </p:cNvSpPr>
          <p:nvPr/>
        </p:nvSpPr>
        <p:spPr bwMode="auto">
          <a:xfrm>
            <a:off x="5410200" y="4800600"/>
            <a:ext cx="617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a:solidFill>
                  <a:srgbClr val="FFFF00"/>
                </a:solidFill>
              </a:rPr>
              <a:t>28th</a:t>
            </a:r>
          </a:p>
        </p:txBody>
      </p:sp>
      <p:sp>
        <p:nvSpPr>
          <p:cNvPr id="79881" name="Text Box 14"/>
          <p:cNvSpPr txBox="1">
            <a:spLocks noChangeArrowheads="1"/>
          </p:cNvSpPr>
          <p:nvPr/>
        </p:nvSpPr>
        <p:spPr bwMode="auto">
          <a:xfrm>
            <a:off x="1447800" y="2743200"/>
            <a:ext cx="617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a:solidFill>
                  <a:srgbClr val="FFFF00"/>
                </a:solidFill>
              </a:rPr>
              <a:t>29th</a:t>
            </a:r>
          </a:p>
        </p:txBody>
      </p:sp>
      <p:sp>
        <p:nvSpPr>
          <p:cNvPr id="79882" name="Text Box 15"/>
          <p:cNvSpPr txBox="1">
            <a:spLocks noChangeArrowheads="1"/>
          </p:cNvSpPr>
          <p:nvPr/>
        </p:nvSpPr>
        <p:spPr bwMode="auto">
          <a:xfrm>
            <a:off x="3962400" y="1981200"/>
            <a:ext cx="465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a:solidFill>
                  <a:srgbClr val="FFFF00"/>
                </a:solidFill>
              </a:rPr>
              <a:t>1st</a:t>
            </a:r>
          </a:p>
        </p:txBody>
      </p:sp>
      <p:sp>
        <p:nvSpPr>
          <p:cNvPr id="79883" name="Text Box 16"/>
          <p:cNvSpPr txBox="1">
            <a:spLocks noChangeArrowheads="1"/>
          </p:cNvSpPr>
          <p:nvPr/>
        </p:nvSpPr>
        <p:spPr bwMode="auto">
          <a:xfrm>
            <a:off x="7162800" y="3962400"/>
            <a:ext cx="544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a:solidFill>
                  <a:srgbClr val="FFFF00"/>
                </a:solidFill>
              </a:rPr>
              <a:t>2nd</a:t>
            </a:r>
          </a:p>
        </p:txBody>
      </p:sp>
      <p:sp>
        <p:nvSpPr>
          <p:cNvPr id="15" name="TextBox 14"/>
          <p:cNvSpPr txBox="1"/>
          <p:nvPr/>
        </p:nvSpPr>
        <p:spPr>
          <a:xfrm>
            <a:off x="0" y="838200"/>
            <a:ext cx="3717925" cy="1384300"/>
          </a:xfrm>
          <a:prstGeom prst="rect">
            <a:avLst/>
          </a:prstGeom>
          <a:noFill/>
        </p:spPr>
        <p:txBody>
          <a:bodyPr wrap="none" lIns="91417" tIns="45709" rIns="91417" bIns="45709">
            <a:spAutoFit/>
          </a:bodyPr>
          <a:lstStyle/>
          <a:p>
            <a:pPr>
              <a:defRPr/>
            </a:pPr>
            <a:r>
              <a:rPr lang="en-US" b="1" dirty="0">
                <a:solidFill>
                  <a:schemeClr val="bg1"/>
                </a:solidFill>
                <a:effectLst>
                  <a:outerShdw blurRad="38100" dist="38100" dir="2700000" algn="tl">
                    <a:srgbClr val="000000">
                      <a:alpha val="43137"/>
                    </a:srgbClr>
                  </a:outerShdw>
                </a:effectLst>
              </a:rPr>
              <a:t>Walton Smith Cruise </a:t>
            </a:r>
          </a:p>
          <a:p>
            <a:pPr>
              <a:defRPr/>
            </a:pPr>
            <a:r>
              <a:rPr lang="en-US" b="1" dirty="0">
                <a:solidFill>
                  <a:schemeClr val="bg1"/>
                </a:solidFill>
                <a:effectLst>
                  <a:outerShdw blurRad="38100" dist="38100" dir="2700000" algn="tl">
                    <a:srgbClr val="000000">
                      <a:alpha val="43137"/>
                    </a:srgbClr>
                  </a:outerShdw>
                </a:effectLst>
              </a:rPr>
              <a:t>Feb 28 – March 2 , 2012</a:t>
            </a:r>
          </a:p>
          <a:p>
            <a:pPr>
              <a:defRPr/>
            </a:pPr>
            <a:r>
              <a:rPr lang="en-US" b="1" dirty="0">
                <a:solidFill>
                  <a:schemeClr val="bg1"/>
                </a:solidFill>
                <a:effectLst>
                  <a:outerShdw blurRad="38100" dist="38100" dir="2700000" algn="tl">
                    <a:srgbClr val="000000">
                      <a:alpha val="43137"/>
                    </a:srgbClr>
                  </a:outerShdw>
                </a:effectLst>
              </a:rPr>
              <a:t>Station Locations  </a:t>
            </a:r>
          </a:p>
        </p:txBody>
      </p:sp>
      <p:sp>
        <p:nvSpPr>
          <p:cNvPr id="79885" name="TextBox 15"/>
          <p:cNvSpPr txBox="1">
            <a:spLocks noChangeArrowheads="1"/>
          </p:cNvSpPr>
          <p:nvPr/>
        </p:nvSpPr>
        <p:spPr bwMode="auto">
          <a:xfrm>
            <a:off x="6248400" y="5791200"/>
            <a:ext cx="26590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2400">
                <a:solidFill>
                  <a:schemeClr val="bg1"/>
                </a:solidFill>
              </a:rPr>
              <a:t>Ondrusek, Goode,  Wood  </a:t>
            </a:r>
          </a:p>
        </p:txBody>
      </p:sp>
      <p:sp>
        <p:nvSpPr>
          <p:cNvPr id="79886" name="TextBox 16"/>
          <p:cNvSpPr txBox="1">
            <a:spLocks noChangeArrowheads="1"/>
          </p:cNvSpPr>
          <p:nvPr/>
        </p:nvSpPr>
        <p:spPr bwMode="auto">
          <a:xfrm>
            <a:off x="228600" y="5486400"/>
            <a:ext cx="53276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2000" b="1" u="sng">
                <a:solidFill>
                  <a:schemeClr val="bg1"/>
                </a:solidFill>
              </a:rPr>
              <a:t>In situ Measurements</a:t>
            </a:r>
          </a:p>
          <a:p>
            <a:pPr eaLnBrk="1" hangingPunct="1"/>
            <a:r>
              <a:rPr lang="en-US" sz="2000">
                <a:solidFill>
                  <a:schemeClr val="bg1"/>
                </a:solidFill>
              </a:rPr>
              <a:t>Above water measurement  - ASD   RRS, </a:t>
            </a:r>
          </a:p>
          <a:p>
            <a:pPr eaLnBrk="1" hangingPunct="1"/>
            <a:r>
              <a:rPr lang="en-US" sz="2000">
                <a:solidFill>
                  <a:schemeClr val="bg1"/>
                </a:solidFill>
              </a:rPr>
              <a:t>In water measurement  -      HyperPro  - Multicast </a:t>
            </a:r>
          </a:p>
          <a:p>
            <a:pPr eaLnBrk="1" hangingPunct="1"/>
            <a:r>
              <a:rPr lang="en-US" sz="2000">
                <a:solidFill>
                  <a:schemeClr val="bg1"/>
                </a:solidFill>
              </a:rPr>
              <a:t>Waiting on the HPLC (Chlorophyll) </a:t>
            </a:r>
          </a:p>
        </p:txBody>
      </p:sp>
      <p:sp>
        <p:nvSpPr>
          <p:cNvPr id="18" name="Slide Number Placeholder 17"/>
          <p:cNvSpPr>
            <a:spLocks noGrp="1"/>
          </p:cNvSpPr>
          <p:nvPr>
            <p:ph type="sldNum" sz="quarter" idx="4294967295"/>
          </p:nvPr>
        </p:nvSpPr>
        <p:spPr>
          <a:xfrm>
            <a:off x="6553200" y="6356350"/>
            <a:ext cx="2133600" cy="365125"/>
          </a:xfrm>
          <a:prstGeom prst="rect">
            <a:avLst/>
          </a:prstGeom>
        </p:spPr>
        <p:txBody>
          <a:bodyPr/>
          <a:lstStyle/>
          <a:p>
            <a:pPr>
              <a:defRPr/>
            </a:pPr>
            <a:fld id="{D84ABC27-E6DE-1C41-BDF4-09AF3889A4B6}" type="slidenum">
              <a:rPr lang="en-US" smtClean="0"/>
              <a:pPr>
                <a:defRPr/>
              </a:pPr>
              <a:t>41</a:t>
            </a:fld>
            <a:endParaRPr lang="en-US" dirty="0"/>
          </a:p>
        </p:txBody>
      </p:sp>
      <p:pic>
        <p:nvPicPr>
          <p:cNvPr id="19" name="Picture 18" descr="JPSS Logo5.png"/>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29600" y="0"/>
            <a:ext cx="914400" cy="838200"/>
          </a:xfrm>
          <a:prstGeom prst="rect">
            <a:avLst/>
          </a:prstGeom>
          <a:noFill/>
          <a:ln w="9525">
            <a:noFill/>
            <a:miter lim="800000"/>
            <a:headEnd/>
            <a:tailEnd/>
          </a:ln>
          <a:effectLst>
            <a:outerShdw blurRad="50800" dist="50800" dir="5400000" algn="ctr" rotWithShape="0">
              <a:srgbClr val="000000">
                <a:alpha val="57000"/>
              </a:srgbClr>
            </a:outerShdw>
          </a:effectLst>
        </p:spPr>
      </p:pic>
      <p:pic>
        <p:nvPicPr>
          <p:cNvPr id="79889" name="Picture 19" descr="nrl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382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4978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9" descr="aqua.2012059.0228.D.L3_Mosaic.modis.SFR.v09.1000m.hdf_true_color_nr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52400"/>
            <a:ext cx="3276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865688"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8" descr="aqua.2012059.0228.D.L3_Mosaic.modis.SFR.v09.1000m.hdf_chl_oc3_nr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027488"/>
            <a:ext cx="2819400"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a:stCxn id="14" idx="6"/>
          </p:cNvCxnSpPr>
          <p:nvPr/>
        </p:nvCxnSpPr>
        <p:spPr>
          <a:xfrm>
            <a:off x="3810000" y="609600"/>
            <a:ext cx="2743200" cy="18288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2819400" y="457200"/>
            <a:ext cx="990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a:defRPr/>
            </a:pPr>
            <a:endParaRPr lang="en-US" dirty="0"/>
          </a:p>
        </p:txBody>
      </p:sp>
      <p:sp>
        <p:nvSpPr>
          <p:cNvPr id="80902" name="TextBox 16"/>
          <p:cNvSpPr txBox="1">
            <a:spLocks noChangeArrowheads="1"/>
          </p:cNvSpPr>
          <p:nvPr/>
        </p:nvSpPr>
        <p:spPr bwMode="auto">
          <a:xfrm>
            <a:off x="7391400" y="76200"/>
            <a:ext cx="839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a:solidFill>
                  <a:schemeClr val="bg1"/>
                </a:solidFill>
              </a:rPr>
              <a:t>MODIS</a:t>
            </a:r>
          </a:p>
          <a:p>
            <a:pPr eaLnBrk="1" hangingPunct="1"/>
            <a:r>
              <a:rPr lang="en-US">
                <a:solidFill>
                  <a:schemeClr val="bg1"/>
                </a:solidFill>
              </a:rPr>
              <a:t>Florida</a:t>
            </a:r>
          </a:p>
        </p:txBody>
      </p:sp>
      <p:sp>
        <p:nvSpPr>
          <p:cNvPr id="80903" name="TextBox 17"/>
          <p:cNvSpPr txBox="1">
            <a:spLocks noChangeArrowheads="1"/>
          </p:cNvSpPr>
          <p:nvPr/>
        </p:nvSpPr>
        <p:spPr bwMode="auto">
          <a:xfrm>
            <a:off x="7239000" y="1676400"/>
            <a:ext cx="606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a:solidFill>
                  <a:schemeClr val="bg1"/>
                </a:solidFill>
              </a:rPr>
              <a:t>Keys</a:t>
            </a:r>
          </a:p>
        </p:txBody>
      </p:sp>
      <p:pic>
        <p:nvPicPr>
          <p:cNvPr id="80904" name="Picture 18" descr="aqua.2012059.0228.D.L3_Mosaic.modis.SFR.v09.1000m.hdf_chl_oc3_nrl.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505200"/>
            <a:ext cx="3276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5" name="TextBox 20"/>
          <p:cNvSpPr txBox="1">
            <a:spLocks noChangeArrowheads="1"/>
          </p:cNvSpPr>
          <p:nvPr/>
        </p:nvSpPr>
        <p:spPr bwMode="auto">
          <a:xfrm>
            <a:off x="2667000" y="3657600"/>
            <a:ext cx="36195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200" b="1"/>
              <a:t>.01             .05              .3              1.6             8.4             45</a:t>
            </a:r>
          </a:p>
        </p:txBody>
      </p:sp>
      <p:sp>
        <p:nvSpPr>
          <p:cNvPr id="80906" name="TextBox 21"/>
          <p:cNvSpPr txBox="1">
            <a:spLocks noChangeArrowheads="1"/>
          </p:cNvSpPr>
          <p:nvPr/>
        </p:nvSpPr>
        <p:spPr bwMode="auto">
          <a:xfrm>
            <a:off x="4114800" y="3429000"/>
            <a:ext cx="657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200" b="1"/>
              <a:t>mg/m3</a:t>
            </a:r>
          </a:p>
        </p:txBody>
      </p:sp>
      <p:pic>
        <p:nvPicPr>
          <p:cNvPr id="80907" name="Picture 24" descr="npp.2012059.0228.D.L3_Mosaic.viirs.SFR.l07a-g00-std.750m.hdf_chlor_a_nrl.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4021138"/>
            <a:ext cx="2895600"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Picture 26" descr="VOCCO_npp_d20120228_t1845394_e1847036_b01751_c20120229164501764852_noaa_ops.h5.warp.hdf_chlor_a_idp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4027488"/>
            <a:ext cx="2819400"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9" name="TextBox 23"/>
          <p:cNvSpPr txBox="1">
            <a:spLocks noChangeArrowheads="1"/>
          </p:cNvSpPr>
          <p:nvPr/>
        </p:nvSpPr>
        <p:spPr bwMode="auto">
          <a:xfrm>
            <a:off x="1981200" y="3962400"/>
            <a:ext cx="7135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a:solidFill>
                  <a:schemeClr val="bg1"/>
                </a:solidFill>
              </a:rPr>
              <a:t>MODIS                                            NRL VIIRS                                        IDPS VIIRS</a:t>
            </a:r>
          </a:p>
          <a:p>
            <a:pPr eaLnBrk="1" hangingPunct="1"/>
            <a:r>
              <a:rPr lang="en-US">
                <a:solidFill>
                  <a:schemeClr val="bg1"/>
                </a:solidFill>
              </a:rPr>
              <a:t>Florida                                             Florida                                             Florida</a:t>
            </a:r>
          </a:p>
        </p:txBody>
      </p:sp>
      <p:sp>
        <p:nvSpPr>
          <p:cNvPr id="15" name="Slide Number Placeholder 14"/>
          <p:cNvSpPr>
            <a:spLocks noGrp="1"/>
          </p:cNvSpPr>
          <p:nvPr>
            <p:ph type="sldNum" sz="quarter" idx="4294967295"/>
          </p:nvPr>
        </p:nvSpPr>
        <p:spPr>
          <a:xfrm>
            <a:off x="6553200" y="6356350"/>
            <a:ext cx="2133600" cy="365125"/>
          </a:xfrm>
          <a:prstGeom prst="rect">
            <a:avLst/>
          </a:prstGeom>
        </p:spPr>
        <p:txBody>
          <a:bodyPr/>
          <a:lstStyle/>
          <a:p>
            <a:pPr>
              <a:defRPr/>
            </a:pPr>
            <a:fld id="{49CF1A0B-FBFF-DF42-B058-A244BF88B2B9}" type="slidenum">
              <a:rPr lang="en-US" smtClean="0"/>
              <a:pPr>
                <a:defRPr/>
              </a:pPr>
              <a:t>42</a:t>
            </a:fld>
            <a:endParaRPr lang="en-US" dirty="0"/>
          </a:p>
        </p:txBody>
      </p:sp>
      <p:pic>
        <p:nvPicPr>
          <p:cNvPr id="16" name="Picture 15" descr="JPSS Logo5.png"/>
          <p:cNvPicPr/>
          <p:nvPr/>
        </p:nvPicPr>
        <p:blipFill>
          <a:blip r:embed="rId8" cstate="screen">
            <a:extLst>
              <a:ext uri="{28A0092B-C50C-407E-A947-70E740481C1C}">
                <a14:useLocalDpi xmlns:a14="http://schemas.microsoft.com/office/drawing/2010/main"/>
              </a:ext>
            </a:extLst>
          </a:blip>
          <a:srcRect/>
          <a:stretch>
            <a:fillRect/>
          </a:stretch>
        </p:blipFill>
        <p:spPr bwMode="auto">
          <a:xfrm>
            <a:off x="8458200" y="0"/>
            <a:ext cx="685800" cy="533400"/>
          </a:xfrm>
          <a:prstGeom prst="rect">
            <a:avLst/>
          </a:prstGeom>
          <a:noFill/>
          <a:ln w="9525">
            <a:noFill/>
            <a:miter lim="800000"/>
            <a:headEnd/>
            <a:tailEnd/>
          </a:ln>
          <a:effectLst>
            <a:outerShdw blurRad="50800" dist="50800" dir="5400000" algn="ctr" rotWithShape="0">
              <a:srgbClr val="000000">
                <a:alpha val="57000"/>
              </a:srgbClr>
            </a:outerShdw>
          </a:effectLst>
        </p:spPr>
      </p:pic>
      <p:pic>
        <p:nvPicPr>
          <p:cNvPr id="80912" name="Picture 19" descr="nrl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22860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252105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16"/>
          <p:cNvGrpSpPr>
            <a:grpSpLocks/>
          </p:cNvGrpSpPr>
          <p:nvPr/>
        </p:nvGrpSpPr>
        <p:grpSpPr bwMode="auto">
          <a:xfrm>
            <a:off x="1981200" y="0"/>
            <a:ext cx="3402013" cy="3505200"/>
            <a:chOff x="228600" y="3124200"/>
            <a:chExt cx="2945270" cy="3175244"/>
          </a:xfrm>
        </p:grpSpPr>
        <p:pic>
          <p:nvPicPr>
            <p:cNvPr id="81936" name="Picture 2" descr="http://www7333.nrlssc.navy.mil/browse/lvl3/meris/ChesapeakeBay/2012/feb/envisat-1.2012059.0228.153213.D.L3.meris.CBY.v05.1200m.bb_560_qa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124200"/>
              <a:ext cx="2945270" cy="317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7" name="TextBox 4"/>
            <p:cNvSpPr txBox="1">
              <a:spLocks noChangeArrowheads="1"/>
            </p:cNvSpPr>
            <p:nvPr/>
          </p:nvSpPr>
          <p:spPr bwMode="auto">
            <a:xfrm>
              <a:off x="304800" y="3276600"/>
              <a:ext cx="1099935" cy="36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a:solidFill>
                    <a:schemeClr val="bg1"/>
                  </a:solidFill>
                </a:rPr>
                <a:t>  MERIS    </a:t>
              </a:r>
            </a:p>
          </p:txBody>
        </p:sp>
      </p:grpSp>
      <p:grpSp>
        <p:nvGrpSpPr>
          <p:cNvPr id="81922" name="Group 15"/>
          <p:cNvGrpSpPr>
            <a:grpSpLocks/>
          </p:cNvGrpSpPr>
          <p:nvPr/>
        </p:nvGrpSpPr>
        <p:grpSpPr bwMode="auto">
          <a:xfrm>
            <a:off x="5410200" y="0"/>
            <a:ext cx="3657600" cy="3429000"/>
            <a:chOff x="5560868" y="0"/>
            <a:chExt cx="3506932" cy="3276600"/>
          </a:xfrm>
        </p:grpSpPr>
        <p:pic>
          <p:nvPicPr>
            <p:cNvPr id="81934" name="Picture 4" descr="http://www7333.nrlssc.navy.mil/browse/lvl3/viirs/ChesapeakeBay/2012/feb/npp.2012059.0228.D.L3_Mosaic.viirs.CBY.l07a-g00-std.750m.bb_551_qa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868" y="0"/>
              <a:ext cx="350693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5" name="TextBox 6"/>
            <p:cNvSpPr txBox="1">
              <a:spLocks noChangeArrowheads="1"/>
            </p:cNvSpPr>
            <p:nvPr/>
          </p:nvSpPr>
          <p:spPr bwMode="auto">
            <a:xfrm>
              <a:off x="5791200" y="228600"/>
              <a:ext cx="1266839" cy="923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a:solidFill>
                    <a:schemeClr val="bg1"/>
                  </a:solidFill>
                </a:rPr>
                <a:t>NPP –VIIRS </a:t>
              </a:r>
            </a:p>
            <a:p>
              <a:pPr eaLnBrk="1" hangingPunct="1"/>
              <a:r>
                <a:rPr lang="en-US">
                  <a:solidFill>
                    <a:schemeClr val="bg1"/>
                  </a:solidFill>
                </a:rPr>
                <a:t> – NRL  7g </a:t>
              </a:r>
            </a:p>
            <a:p>
              <a:pPr eaLnBrk="1" hangingPunct="1"/>
              <a:r>
                <a:rPr lang="en-US">
                  <a:solidFill>
                    <a:schemeClr val="bg1"/>
                  </a:solidFill>
                </a:rPr>
                <a:t>L2gen</a:t>
              </a:r>
            </a:p>
          </p:txBody>
        </p:sp>
      </p:grpSp>
      <p:grpSp>
        <p:nvGrpSpPr>
          <p:cNvPr id="81923" name="Group 14"/>
          <p:cNvGrpSpPr>
            <a:grpSpLocks/>
          </p:cNvGrpSpPr>
          <p:nvPr/>
        </p:nvGrpSpPr>
        <p:grpSpPr bwMode="auto">
          <a:xfrm>
            <a:off x="5334000" y="3200400"/>
            <a:ext cx="3657600" cy="3657600"/>
            <a:chOff x="6096000" y="3298134"/>
            <a:chExt cx="3048000" cy="3263328"/>
          </a:xfrm>
        </p:grpSpPr>
        <p:pic>
          <p:nvPicPr>
            <p:cNvPr id="81932" name="Picture 6" descr="http://www7333.nrlssc.navy.mil/browse/lvl3/modis/ChesapeakeBay/2012/feb/aqua.2012059.0228.D.L3_Mosaic.modis.CBY.v09.1000m.bb_547_qa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298134"/>
              <a:ext cx="3048000" cy="326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3" name="TextBox 8"/>
            <p:cNvSpPr txBox="1">
              <a:spLocks noChangeArrowheads="1"/>
            </p:cNvSpPr>
            <p:nvPr/>
          </p:nvSpPr>
          <p:spPr bwMode="auto">
            <a:xfrm>
              <a:off x="6324600" y="3505200"/>
              <a:ext cx="893147" cy="36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a:solidFill>
                    <a:schemeClr val="bg1"/>
                  </a:solidFill>
                </a:rPr>
                <a:t>MODIS </a:t>
              </a:r>
            </a:p>
          </p:txBody>
        </p:sp>
      </p:grpSp>
      <p:sp>
        <p:nvSpPr>
          <p:cNvPr id="81924" name="Rectangle 9"/>
          <p:cNvSpPr>
            <a:spLocks noChangeArrowheads="1"/>
          </p:cNvSpPr>
          <p:nvPr/>
        </p:nvSpPr>
        <p:spPr bwMode="auto">
          <a:xfrm>
            <a:off x="76200" y="3048000"/>
            <a:ext cx="16240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p>
            <a:r>
              <a:rPr lang="en-US" sz="2000" b="1">
                <a:solidFill>
                  <a:srgbClr val="000000"/>
                </a:solidFill>
              </a:rPr>
              <a:t>Example:</a:t>
            </a:r>
          </a:p>
          <a:p>
            <a:r>
              <a:rPr lang="en-US" sz="2000" b="1">
                <a:solidFill>
                  <a:srgbClr val="000000"/>
                </a:solidFill>
              </a:rPr>
              <a:t>Feb 28 , 2012</a:t>
            </a:r>
          </a:p>
        </p:txBody>
      </p:sp>
      <p:sp>
        <p:nvSpPr>
          <p:cNvPr id="11" name="TextBox 10"/>
          <p:cNvSpPr txBox="1"/>
          <p:nvPr/>
        </p:nvSpPr>
        <p:spPr>
          <a:xfrm>
            <a:off x="0" y="1066800"/>
            <a:ext cx="2209800" cy="2246313"/>
          </a:xfrm>
          <a:prstGeom prst="rect">
            <a:avLst/>
          </a:prstGeom>
          <a:noFill/>
        </p:spPr>
        <p:txBody>
          <a:bodyPr lIns="91417" tIns="45709" rIns="91417" bIns="45709">
            <a:spAutoFit/>
          </a:bodyPr>
          <a:lstStyle/>
          <a:p>
            <a:pPr>
              <a:defRPr/>
            </a:pPr>
            <a:r>
              <a:rPr lang="en-US" sz="2000" b="1" dirty="0">
                <a:solidFill>
                  <a:srgbClr val="0000FF"/>
                </a:solidFill>
                <a:effectLst>
                  <a:outerShdw blurRad="38100" dist="38100" dir="2700000" algn="tl">
                    <a:srgbClr val="000000">
                      <a:alpha val="43137"/>
                    </a:srgbClr>
                  </a:outerShdw>
                </a:effectLst>
              </a:rPr>
              <a:t>Inter–satellite comparison:</a:t>
            </a:r>
          </a:p>
          <a:p>
            <a:pPr>
              <a:defRPr/>
            </a:pPr>
            <a:r>
              <a:rPr lang="en-US" sz="2000" b="1" dirty="0">
                <a:solidFill>
                  <a:srgbClr val="0000FF"/>
                </a:solidFill>
                <a:effectLst>
                  <a:outerShdw blurRad="38100" dist="38100" dir="2700000" algn="tl">
                    <a:srgbClr val="000000">
                      <a:alpha val="43137"/>
                    </a:srgbClr>
                  </a:outerShdw>
                </a:effectLst>
              </a:rPr>
              <a:t>Backscattering  </a:t>
            </a:r>
          </a:p>
          <a:p>
            <a:pPr>
              <a:defRPr/>
            </a:pPr>
            <a:r>
              <a:rPr lang="en-US" sz="2000" b="1" dirty="0">
                <a:solidFill>
                  <a:srgbClr val="0000FF"/>
                </a:solidFill>
                <a:effectLst>
                  <a:outerShdw blurRad="38100" dist="38100" dir="2700000" algn="tl">
                    <a:srgbClr val="000000">
                      <a:alpha val="43137"/>
                    </a:srgbClr>
                  </a:outerShdw>
                </a:effectLst>
              </a:rPr>
              <a:t>Particle at 551 </a:t>
            </a:r>
          </a:p>
          <a:p>
            <a:pPr>
              <a:defRPr/>
            </a:pPr>
            <a:endParaRPr lang="en-US" sz="2000" b="1" dirty="0">
              <a:effectLst>
                <a:outerShdw blurRad="38100" dist="38100" dir="2700000" algn="tl">
                  <a:srgbClr val="000000">
                    <a:alpha val="43137"/>
                  </a:srgbClr>
                </a:outerShdw>
              </a:effectLst>
            </a:endParaRPr>
          </a:p>
          <a:p>
            <a:pPr>
              <a:defRPr/>
            </a:pPr>
            <a:endParaRPr lang="en-US" sz="2000" b="1" dirty="0">
              <a:effectLst>
                <a:outerShdw blurRad="38100" dist="38100" dir="2700000" algn="tl">
                  <a:srgbClr val="000000">
                    <a:alpha val="43137"/>
                  </a:srgbClr>
                </a:outerShdw>
              </a:effectLst>
            </a:endParaRPr>
          </a:p>
          <a:p>
            <a:pPr>
              <a:defRPr/>
            </a:pPr>
            <a:endParaRPr lang="en-US" sz="2000" b="1" dirty="0">
              <a:effectLst>
                <a:outerShdw blurRad="38100" dist="38100" dir="2700000" algn="tl">
                  <a:srgbClr val="000000">
                    <a:alpha val="43137"/>
                  </a:srgbClr>
                </a:outerShdw>
              </a:effectLst>
            </a:endParaRPr>
          </a:p>
        </p:txBody>
      </p:sp>
      <p:sp>
        <p:nvSpPr>
          <p:cNvPr id="12" name="Slide Number Placeholder 11"/>
          <p:cNvSpPr>
            <a:spLocks noGrp="1"/>
          </p:cNvSpPr>
          <p:nvPr>
            <p:ph type="sldNum" sz="quarter" idx="4294967295"/>
          </p:nvPr>
        </p:nvSpPr>
        <p:spPr>
          <a:xfrm>
            <a:off x="6553200" y="6356350"/>
            <a:ext cx="2133600" cy="365125"/>
          </a:xfrm>
          <a:prstGeom prst="rect">
            <a:avLst/>
          </a:prstGeom>
        </p:spPr>
        <p:txBody>
          <a:bodyPr/>
          <a:lstStyle/>
          <a:p>
            <a:pPr>
              <a:defRPr/>
            </a:pPr>
            <a:fld id="{D7181A4E-AA49-454E-9FF7-379317386418}" type="slidenum">
              <a:rPr lang="en-US" smtClean="0"/>
              <a:pPr>
                <a:defRPr/>
              </a:pPr>
              <a:t>43</a:t>
            </a:fld>
            <a:endParaRPr lang="en-US" dirty="0"/>
          </a:p>
        </p:txBody>
      </p:sp>
      <p:pic>
        <p:nvPicPr>
          <p:cNvPr id="13" name="Picture 12" descr="JPSS Logo5.png"/>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609600" cy="533400"/>
          </a:xfrm>
          <a:prstGeom prst="rect">
            <a:avLst/>
          </a:prstGeom>
          <a:noFill/>
          <a:ln w="9525">
            <a:noFill/>
            <a:miter lim="800000"/>
            <a:headEnd/>
            <a:tailEnd/>
          </a:ln>
          <a:effectLst>
            <a:outerShdw blurRad="50800" dist="50800" dir="5400000" algn="ctr" rotWithShape="0">
              <a:srgbClr val="000000">
                <a:alpha val="57000"/>
              </a:srgbClr>
            </a:outerShdw>
          </a:effectLst>
        </p:spPr>
      </p:pic>
      <p:pic>
        <p:nvPicPr>
          <p:cNvPr id="81928" name="Picture 3" descr="Y:\ladner\viirs\edr_compare\CBY_20120228_Mosaic\VOCCO.npp.d20120228.CBY.L2_Mosaic.hdf_bb_551_idp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3155950"/>
            <a:ext cx="350520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9" name="TextBox 17"/>
          <p:cNvSpPr txBox="1">
            <a:spLocks noChangeArrowheads="1"/>
          </p:cNvSpPr>
          <p:nvPr/>
        </p:nvSpPr>
        <p:spPr bwMode="auto">
          <a:xfrm>
            <a:off x="2286000" y="3352800"/>
            <a:ext cx="9159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a:solidFill>
                  <a:schemeClr val="bg1"/>
                </a:solidFill>
              </a:rPr>
              <a:t>IDPS </a:t>
            </a:r>
          </a:p>
          <a:p>
            <a:pPr eaLnBrk="1" hangingPunct="1"/>
            <a:r>
              <a:rPr lang="en-US">
                <a:solidFill>
                  <a:schemeClr val="bg1"/>
                </a:solidFill>
              </a:rPr>
              <a:t>VOCCO </a:t>
            </a:r>
          </a:p>
        </p:txBody>
      </p:sp>
      <p:pic>
        <p:nvPicPr>
          <p:cNvPr id="81930" name="Picture 18" descr="nrl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7600" y="2819400"/>
            <a:ext cx="254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1" name="Picture 19" descr="nrl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4400" y="2743200"/>
            <a:ext cx="254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4426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5" descr="Y:\ladner\viirs\edr_compare\CBY_20120228_Mosaic\aqua_nrl_chl_oc3_x_npp_nrl_chlor_a_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4275" y="4800600"/>
            <a:ext cx="28797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6" name="Picture 6" descr="Y:\ladner\viirs\edr_compare\CBY_20120228_Mosaic\aqua_nrl_nLw_412_x_npp_nrl_nLw_410_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5010150"/>
            <a:ext cx="27432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4" descr="Y:\ladner\viirs\edr_compare\CBY_20120228_Mosaic\aqua_nrl_chl_oc3_x_npp_idps_chlor_a_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914400"/>
            <a:ext cx="2667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5" descr="Y:\ladner\viirs\edr_compare\CBY_20120228_Mosaic\aqua_nrl_nLw_412_x_npp_idps_nlw_412_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914400"/>
            <a:ext cx="27733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87338" y="1379538"/>
            <a:ext cx="1952625" cy="523875"/>
          </a:xfrm>
          <a:prstGeom prst="rect">
            <a:avLst/>
          </a:prstGeom>
          <a:solidFill>
            <a:srgbClr val="FFC000"/>
          </a:solidFill>
        </p:spPr>
        <p:txBody>
          <a:bodyPr wrap="none" lIns="91417" tIns="45709" rIns="91417" bIns="45709">
            <a:spAutoFit/>
          </a:bodyPr>
          <a:lstStyle/>
          <a:p>
            <a:pPr>
              <a:defRPr/>
            </a:pPr>
            <a:r>
              <a:rPr lang="en-US" sz="1400" b="1" dirty="0">
                <a:effectLst>
                  <a:outerShdw blurRad="38100" dist="38100" dir="2700000" algn="tl">
                    <a:srgbClr val="000000">
                      <a:alpha val="43137"/>
                    </a:srgbClr>
                  </a:outerShdw>
                </a:effectLst>
              </a:rPr>
              <a:t>MODIS  vs  IDPS –EDR’s </a:t>
            </a:r>
          </a:p>
          <a:p>
            <a:pPr>
              <a:defRPr/>
            </a:pPr>
            <a:r>
              <a:rPr lang="en-US" sz="1400" b="1" dirty="0">
                <a:effectLst>
                  <a:outerShdw blurRad="38100" dist="38100" dir="2700000" algn="tl">
                    <a:srgbClr val="000000">
                      <a:alpha val="43137"/>
                    </a:srgbClr>
                  </a:outerShdw>
                </a:effectLst>
              </a:rPr>
              <a:t> </a:t>
            </a:r>
          </a:p>
        </p:txBody>
      </p:sp>
      <p:grpSp>
        <p:nvGrpSpPr>
          <p:cNvPr id="82950" name="Group 30"/>
          <p:cNvGrpSpPr>
            <a:grpSpLocks/>
          </p:cNvGrpSpPr>
          <p:nvPr/>
        </p:nvGrpSpPr>
        <p:grpSpPr bwMode="auto">
          <a:xfrm>
            <a:off x="465138" y="2971800"/>
            <a:ext cx="8556625" cy="2057400"/>
            <a:chOff x="465666" y="2971800"/>
            <a:chExt cx="8556414" cy="2057400"/>
          </a:xfrm>
        </p:grpSpPr>
        <p:pic>
          <p:nvPicPr>
            <p:cNvPr id="82969" name="Picture 5" descr="Y:\ladner\viirs\edr_compare\CBY_20120228_Mosaic\npp_nrl_chlor_a_x_npp_idps_chlor_a_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971800"/>
              <a:ext cx="277368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0" name="Picture 6" descr="Y:\ladner\viirs\edr_compare\CBY_20120228_Mosaic\npp_nrl_nLw_410_x_npp_idps_nlw_412_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3048000"/>
              <a:ext cx="277368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65666" y="3479800"/>
              <a:ext cx="1741444" cy="307975"/>
            </a:xfrm>
            <a:prstGeom prst="rect">
              <a:avLst/>
            </a:prstGeom>
            <a:solidFill>
              <a:srgbClr val="FFC000"/>
            </a:solidFill>
          </p:spPr>
          <p:txBody>
            <a:bodyPr wrap="none">
              <a:spAutoFit/>
            </a:bodyPr>
            <a:lstStyle/>
            <a:p>
              <a:pPr>
                <a:defRPr/>
              </a:pPr>
              <a:r>
                <a:rPr lang="en-US" sz="1400" b="1" dirty="0">
                  <a:effectLst>
                    <a:outerShdw blurRad="38100" dist="38100" dir="2700000" algn="tl">
                      <a:srgbClr val="000000">
                        <a:alpha val="43137"/>
                      </a:srgbClr>
                    </a:outerShdw>
                  </a:effectLst>
                </a:rPr>
                <a:t>NPP  -  IDPS  </a:t>
              </a:r>
              <a:r>
                <a:rPr lang="en-US" sz="1400" b="1" dirty="0" err="1">
                  <a:effectLst>
                    <a:outerShdw blurRad="38100" dist="38100" dir="2700000" algn="tl">
                      <a:srgbClr val="000000">
                        <a:alpha val="43137"/>
                      </a:srgbClr>
                    </a:outerShdw>
                  </a:effectLst>
                </a:rPr>
                <a:t>vs</a:t>
              </a:r>
              <a:r>
                <a:rPr lang="en-US" sz="1400" b="1" dirty="0">
                  <a:effectLst>
                    <a:outerShdw blurRad="38100" dist="38100" dir="2700000" algn="tl">
                      <a:srgbClr val="000000">
                        <a:alpha val="43137"/>
                      </a:srgbClr>
                    </a:outerShdw>
                  </a:effectLst>
                </a:rPr>
                <a:t>   APS </a:t>
              </a:r>
            </a:p>
          </p:txBody>
        </p:sp>
      </p:grpSp>
      <p:sp>
        <p:nvSpPr>
          <p:cNvPr id="10" name="TextBox 9"/>
          <p:cNvSpPr txBox="1"/>
          <p:nvPr/>
        </p:nvSpPr>
        <p:spPr>
          <a:xfrm>
            <a:off x="449263" y="5105400"/>
            <a:ext cx="2397125" cy="738188"/>
          </a:xfrm>
          <a:prstGeom prst="rect">
            <a:avLst/>
          </a:prstGeom>
          <a:solidFill>
            <a:srgbClr val="FFC000"/>
          </a:solidFill>
        </p:spPr>
        <p:txBody>
          <a:bodyPr lIns="91417" tIns="45709" rIns="91417" bIns="45709">
            <a:spAutoFit/>
          </a:bodyPr>
          <a:lstStyle/>
          <a:p>
            <a:pPr>
              <a:defRPr/>
            </a:pPr>
            <a:r>
              <a:rPr lang="en-US" sz="1400" b="1" dirty="0">
                <a:effectLst>
                  <a:outerShdw blurRad="38100" dist="38100" dir="2700000" algn="tl">
                    <a:srgbClr val="000000">
                      <a:alpha val="43137"/>
                    </a:srgbClr>
                  </a:outerShdw>
                </a:effectLst>
              </a:rPr>
              <a:t>Government Processing</a:t>
            </a:r>
          </a:p>
          <a:p>
            <a:pPr>
              <a:defRPr/>
            </a:pPr>
            <a:r>
              <a:rPr lang="en-US" sz="1400" b="1" dirty="0">
                <a:effectLst>
                  <a:outerShdw blurRad="38100" dist="38100" dir="2700000" algn="tl">
                    <a:srgbClr val="000000">
                      <a:alpha val="43137"/>
                    </a:srgbClr>
                  </a:outerShdw>
                </a:effectLst>
              </a:rPr>
              <a:t> </a:t>
            </a:r>
          </a:p>
          <a:p>
            <a:pPr>
              <a:defRPr/>
            </a:pPr>
            <a:r>
              <a:rPr lang="en-US" sz="1400" b="1" dirty="0">
                <a:effectLst>
                  <a:outerShdw blurRad="38100" dist="38100" dir="2700000" algn="tl">
                    <a:srgbClr val="000000">
                      <a:alpha val="43137"/>
                    </a:srgbClr>
                  </a:outerShdw>
                </a:effectLst>
              </a:rPr>
              <a:t>MODIS  vs  NPP  APS </a:t>
            </a:r>
          </a:p>
        </p:txBody>
      </p:sp>
      <p:sp>
        <p:nvSpPr>
          <p:cNvPr id="13" name="TextBox 12"/>
          <p:cNvSpPr txBox="1"/>
          <p:nvPr/>
        </p:nvSpPr>
        <p:spPr>
          <a:xfrm>
            <a:off x="152400" y="0"/>
            <a:ext cx="8763000" cy="708025"/>
          </a:xfrm>
          <a:prstGeom prst="rect">
            <a:avLst/>
          </a:prstGeom>
          <a:solidFill>
            <a:srgbClr val="00B0F0"/>
          </a:solidFill>
        </p:spPr>
        <p:txBody>
          <a:bodyPr lIns="91417" tIns="45709" rIns="91417" bIns="45709">
            <a:spAutoFit/>
          </a:bodyPr>
          <a:lstStyle/>
          <a:p>
            <a:pPr algn="ctr">
              <a:defRPr/>
            </a:pPr>
            <a:r>
              <a:rPr lang="en-US" sz="2000" b="1" dirty="0">
                <a:solidFill>
                  <a:schemeClr val="bg1"/>
                </a:solidFill>
                <a:effectLst>
                  <a:outerShdw blurRad="38100" dist="38100" dir="2700000" algn="tl">
                    <a:srgbClr val="000000">
                      <a:alpha val="43137"/>
                    </a:srgbClr>
                  </a:outerShdw>
                </a:effectLst>
              </a:rPr>
              <a:t> VIIRS  products   - Initial Evaluation  </a:t>
            </a:r>
          </a:p>
          <a:p>
            <a:pPr algn="ctr">
              <a:defRPr/>
            </a:pPr>
            <a:r>
              <a:rPr lang="en-US" sz="2000" b="1" dirty="0">
                <a:solidFill>
                  <a:schemeClr val="bg1"/>
                </a:solidFill>
                <a:effectLst>
                  <a:outerShdw blurRad="38100" dist="38100" dir="2700000" algn="tl">
                    <a:srgbClr val="000000">
                      <a:alpha val="43137"/>
                    </a:srgbClr>
                  </a:outerShdw>
                </a:effectLst>
              </a:rPr>
              <a:t> 2-28  , 2012  - Chesapeake Bay    </a:t>
            </a:r>
          </a:p>
        </p:txBody>
      </p:sp>
      <p:sp>
        <p:nvSpPr>
          <p:cNvPr id="82953" name="TextBox 13"/>
          <p:cNvSpPr txBox="1">
            <a:spLocks noChangeArrowheads="1"/>
          </p:cNvSpPr>
          <p:nvPr/>
        </p:nvSpPr>
        <p:spPr bwMode="auto">
          <a:xfrm>
            <a:off x="4724400" y="2438400"/>
            <a:ext cx="8318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000"/>
              <a:t>MODIS 412  </a:t>
            </a:r>
          </a:p>
        </p:txBody>
      </p:sp>
      <p:sp>
        <p:nvSpPr>
          <p:cNvPr id="82954" name="TextBox 14"/>
          <p:cNvSpPr txBox="1">
            <a:spLocks noChangeArrowheads="1"/>
          </p:cNvSpPr>
          <p:nvPr/>
        </p:nvSpPr>
        <p:spPr bwMode="auto">
          <a:xfrm>
            <a:off x="7086600" y="2286000"/>
            <a:ext cx="12588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000"/>
              <a:t>MODIS Chlorophyll   </a:t>
            </a:r>
          </a:p>
        </p:txBody>
      </p:sp>
      <p:sp>
        <p:nvSpPr>
          <p:cNvPr id="82955" name="TextBox 15"/>
          <p:cNvSpPr txBox="1">
            <a:spLocks noChangeArrowheads="1"/>
          </p:cNvSpPr>
          <p:nvPr/>
        </p:nvSpPr>
        <p:spPr bwMode="auto">
          <a:xfrm rot="-5400000">
            <a:off x="2715419" y="1704181"/>
            <a:ext cx="10795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100"/>
              <a:t>IDPS VIIRS 412  </a:t>
            </a:r>
          </a:p>
        </p:txBody>
      </p:sp>
      <p:sp>
        <p:nvSpPr>
          <p:cNvPr id="82956" name="TextBox 16"/>
          <p:cNvSpPr txBox="1">
            <a:spLocks noChangeArrowheads="1"/>
          </p:cNvSpPr>
          <p:nvPr/>
        </p:nvSpPr>
        <p:spPr bwMode="auto">
          <a:xfrm rot="-5400000">
            <a:off x="5827713" y="1647825"/>
            <a:ext cx="7985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100"/>
              <a:t>IDPS VIIRS </a:t>
            </a:r>
          </a:p>
        </p:txBody>
      </p:sp>
      <p:sp>
        <p:nvSpPr>
          <p:cNvPr id="82957" name="TextBox 17"/>
          <p:cNvSpPr txBox="1">
            <a:spLocks noChangeArrowheads="1"/>
          </p:cNvSpPr>
          <p:nvPr/>
        </p:nvSpPr>
        <p:spPr bwMode="auto">
          <a:xfrm rot="-5400000">
            <a:off x="2830512" y="3973513"/>
            <a:ext cx="862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100"/>
              <a:t>IDPS  -412   </a:t>
            </a:r>
          </a:p>
        </p:txBody>
      </p:sp>
      <p:sp>
        <p:nvSpPr>
          <p:cNvPr id="82958" name="TextBox 18"/>
          <p:cNvSpPr txBox="1">
            <a:spLocks noChangeArrowheads="1"/>
          </p:cNvSpPr>
          <p:nvPr/>
        </p:nvSpPr>
        <p:spPr bwMode="auto">
          <a:xfrm rot="-5400000">
            <a:off x="6063456" y="3910807"/>
            <a:ext cx="7842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100"/>
              <a:t>IDPS  Chl   </a:t>
            </a:r>
          </a:p>
        </p:txBody>
      </p:sp>
      <p:sp>
        <p:nvSpPr>
          <p:cNvPr id="82959" name="TextBox 19"/>
          <p:cNvSpPr txBox="1">
            <a:spLocks noChangeArrowheads="1"/>
          </p:cNvSpPr>
          <p:nvPr/>
        </p:nvSpPr>
        <p:spPr bwMode="auto">
          <a:xfrm>
            <a:off x="4362450" y="4549775"/>
            <a:ext cx="8556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100"/>
              <a:t>APS   -412   </a:t>
            </a:r>
          </a:p>
        </p:txBody>
      </p:sp>
      <p:sp>
        <p:nvSpPr>
          <p:cNvPr id="82960" name="TextBox 20"/>
          <p:cNvSpPr txBox="1">
            <a:spLocks noChangeArrowheads="1"/>
          </p:cNvSpPr>
          <p:nvPr/>
        </p:nvSpPr>
        <p:spPr bwMode="auto">
          <a:xfrm>
            <a:off x="7292975" y="4506913"/>
            <a:ext cx="9255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100"/>
              <a:t>APS    -CHL    </a:t>
            </a:r>
          </a:p>
        </p:txBody>
      </p:sp>
      <p:sp>
        <p:nvSpPr>
          <p:cNvPr id="82961" name="TextBox 21"/>
          <p:cNvSpPr txBox="1">
            <a:spLocks noChangeArrowheads="1"/>
          </p:cNvSpPr>
          <p:nvPr/>
        </p:nvSpPr>
        <p:spPr bwMode="auto">
          <a:xfrm rot="-5400000">
            <a:off x="5754688" y="5695950"/>
            <a:ext cx="12493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100"/>
              <a:t>VIIRS   APS  -CHL    </a:t>
            </a:r>
          </a:p>
        </p:txBody>
      </p:sp>
      <p:sp>
        <p:nvSpPr>
          <p:cNvPr id="82962" name="TextBox 22"/>
          <p:cNvSpPr txBox="1">
            <a:spLocks noChangeArrowheads="1"/>
          </p:cNvSpPr>
          <p:nvPr/>
        </p:nvSpPr>
        <p:spPr bwMode="auto">
          <a:xfrm rot="-5400000">
            <a:off x="2720975" y="5737225"/>
            <a:ext cx="1220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100"/>
              <a:t>VIIRS  NRL   -412   </a:t>
            </a:r>
          </a:p>
        </p:txBody>
      </p:sp>
      <p:sp>
        <p:nvSpPr>
          <p:cNvPr id="82963" name="TextBox 23"/>
          <p:cNvSpPr txBox="1">
            <a:spLocks noChangeArrowheads="1"/>
          </p:cNvSpPr>
          <p:nvPr/>
        </p:nvSpPr>
        <p:spPr bwMode="auto">
          <a:xfrm>
            <a:off x="7543800" y="6400800"/>
            <a:ext cx="957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100"/>
              <a:t>MODIS   Chl   </a:t>
            </a:r>
          </a:p>
        </p:txBody>
      </p:sp>
      <p:sp>
        <p:nvSpPr>
          <p:cNvPr id="82964" name="TextBox 24"/>
          <p:cNvSpPr txBox="1">
            <a:spLocks noChangeArrowheads="1"/>
          </p:cNvSpPr>
          <p:nvPr/>
        </p:nvSpPr>
        <p:spPr bwMode="auto">
          <a:xfrm>
            <a:off x="4495800" y="6400800"/>
            <a:ext cx="1003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1100"/>
              <a:t>MODIS  -412   </a:t>
            </a:r>
          </a:p>
        </p:txBody>
      </p:sp>
      <p:sp>
        <p:nvSpPr>
          <p:cNvPr id="34" name="Rectangle 33"/>
          <p:cNvSpPr/>
          <p:nvPr/>
        </p:nvSpPr>
        <p:spPr>
          <a:xfrm>
            <a:off x="609600" y="2590800"/>
            <a:ext cx="1992313" cy="708025"/>
          </a:xfrm>
          <a:prstGeom prst="rect">
            <a:avLst/>
          </a:prstGeom>
        </p:spPr>
        <p:txBody>
          <a:bodyPr wrap="none" lIns="91417" tIns="45709" rIns="91417" bIns="45709">
            <a:spAutoFit/>
          </a:bodyPr>
          <a:lstStyle/>
          <a:p>
            <a:pPr>
              <a:defRPr/>
            </a:pPr>
            <a:r>
              <a:rPr lang="en-US" sz="2000" b="1" dirty="0">
                <a:effectLst>
                  <a:outerShdw blurRad="38100" dist="38100" dir="2700000" algn="tl">
                    <a:srgbClr val="000000">
                      <a:alpha val="43137"/>
                    </a:srgbClr>
                  </a:outerShdw>
                </a:effectLst>
              </a:rPr>
              <a:t>2-28  , 2012  - </a:t>
            </a:r>
          </a:p>
          <a:p>
            <a:pPr>
              <a:defRPr/>
            </a:pPr>
            <a:r>
              <a:rPr lang="en-US" sz="2000" b="1" dirty="0">
                <a:effectLst>
                  <a:outerShdw blurRad="38100" dist="38100" dir="2700000" algn="tl">
                    <a:srgbClr val="000000">
                      <a:alpha val="43137"/>
                    </a:srgbClr>
                  </a:outerShdw>
                </a:effectLst>
              </a:rPr>
              <a:t>Chesapeake Bay </a:t>
            </a:r>
            <a:endParaRPr lang="en-US" sz="2000" dirty="0"/>
          </a:p>
        </p:txBody>
      </p:sp>
      <p:sp>
        <p:nvSpPr>
          <p:cNvPr id="30" name="Slide Number Placeholder 29"/>
          <p:cNvSpPr>
            <a:spLocks noGrp="1"/>
          </p:cNvSpPr>
          <p:nvPr>
            <p:ph type="sldNum" sz="quarter" idx="4294967295"/>
          </p:nvPr>
        </p:nvSpPr>
        <p:spPr>
          <a:xfrm>
            <a:off x="6553200" y="6356350"/>
            <a:ext cx="2133600" cy="365125"/>
          </a:xfrm>
          <a:prstGeom prst="rect">
            <a:avLst/>
          </a:prstGeom>
        </p:spPr>
        <p:txBody>
          <a:bodyPr/>
          <a:lstStyle/>
          <a:p>
            <a:pPr>
              <a:defRPr/>
            </a:pPr>
            <a:fld id="{EC506743-3430-EC4C-8D55-0395B3FC4AF2}" type="slidenum">
              <a:rPr lang="en-US" smtClean="0"/>
              <a:pPr>
                <a:defRPr/>
              </a:pPr>
              <a:t>44</a:t>
            </a:fld>
            <a:endParaRPr lang="en-US" dirty="0"/>
          </a:p>
        </p:txBody>
      </p:sp>
      <p:pic>
        <p:nvPicPr>
          <p:cNvPr id="31" name="Picture 30" descr="JPSS Logo5.png"/>
          <p:cNvPicPr/>
          <p:nvPr/>
        </p:nvPicPr>
        <p:blipFill>
          <a:blip r:embed="rId8" cstate="screen">
            <a:extLst>
              <a:ext uri="{28A0092B-C50C-407E-A947-70E740481C1C}">
                <a14:useLocalDpi xmlns:a14="http://schemas.microsoft.com/office/drawing/2010/main"/>
              </a:ext>
            </a:extLst>
          </a:blip>
          <a:srcRect/>
          <a:stretch>
            <a:fillRect/>
          </a:stretch>
        </p:blipFill>
        <p:spPr bwMode="auto">
          <a:xfrm>
            <a:off x="8153400" y="0"/>
            <a:ext cx="762000" cy="685800"/>
          </a:xfrm>
          <a:prstGeom prst="rect">
            <a:avLst/>
          </a:prstGeom>
          <a:noFill/>
          <a:ln w="9525">
            <a:noFill/>
            <a:miter lim="800000"/>
            <a:headEnd/>
            <a:tailEnd/>
          </a:ln>
          <a:effectLst>
            <a:outerShdw blurRad="50800" dist="50800" dir="5400000" algn="ctr" rotWithShape="0">
              <a:srgbClr val="000000">
                <a:alpha val="57000"/>
              </a:srgbClr>
            </a:outerShdw>
          </a:effectLst>
        </p:spPr>
      </p:pic>
      <p:pic>
        <p:nvPicPr>
          <p:cNvPr id="82968" name="Picture 34" descr="nrl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0"/>
            <a:ext cx="711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67430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jfgleaso\Desktop\New_orleans_desk\viirs_true_20120119_enh.png"/>
          <p:cNvPicPr>
            <a:picLocks noChangeAspect="1" noChangeArrowheads="1"/>
          </p:cNvPicPr>
          <p:nvPr/>
        </p:nvPicPr>
        <p:blipFill>
          <a:blip r:embed="rId3" cstate="screen"/>
          <a:srcRect/>
          <a:stretch>
            <a:fillRect/>
          </a:stretch>
        </p:blipFill>
        <p:spPr bwMode="auto">
          <a:xfrm>
            <a:off x="0" y="938472"/>
            <a:ext cx="4488561" cy="5762911"/>
          </a:xfrm>
          <a:prstGeom prst="rect">
            <a:avLst/>
          </a:prstGeom>
          <a:noFill/>
        </p:spPr>
      </p:pic>
      <p:pic>
        <p:nvPicPr>
          <p:cNvPr id="7" name="Picture 2" descr="C:\Documents and Settings\jfgleaso\Desktop\New_orleans_desk\viirs_ir_20120119.png"/>
          <p:cNvPicPr>
            <a:picLocks noChangeAspect="1" noChangeArrowheads="1"/>
          </p:cNvPicPr>
          <p:nvPr/>
        </p:nvPicPr>
        <p:blipFill>
          <a:blip r:embed="rId4" cstate="screen"/>
          <a:srcRect/>
          <a:stretch>
            <a:fillRect/>
          </a:stretch>
        </p:blipFill>
        <p:spPr bwMode="auto">
          <a:xfrm>
            <a:off x="4620128" y="934665"/>
            <a:ext cx="4488561" cy="5762911"/>
          </a:xfrm>
          <a:prstGeom prst="rect">
            <a:avLst/>
          </a:prstGeom>
          <a:noFill/>
        </p:spPr>
      </p:pic>
      <p:sp>
        <p:nvSpPr>
          <p:cNvPr id="19459" name="Rectangle 3"/>
          <p:cNvSpPr>
            <a:spLocks noGrp="1" noChangeArrowheads="1"/>
          </p:cNvSpPr>
          <p:nvPr>
            <p:ph type="title"/>
          </p:nvPr>
        </p:nvSpPr>
        <p:spPr bwMode="auto">
          <a:xfrm>
            <a:off x="703943" y="76200"/>
            <a:ext cx="7373257" cy="1600201"/>
          </a:xfrm>
          <a:noFill/>
          <a:ln>
            <a:miter lim="800000"/>
            <a:headEnd/>
            <a:tailEnd/>
          </a:ln>
        </p:spPr>
        <p:txBody>
          <a:bodyPr vert="horz" wrap="square" lIns="91440" tIns="45720" rIns="91440" bIns="45720" numCol="1" anchor="t" anchorCtr="0" compatLnSpc="1">
            <a:prstTxWarp prst="textNoShape">
              <a:avLst/>
            </a:prstTxWarp>
          </a:bodyPr>
          <a:lstStyle/>
          <a:p>
            <a:r>
              <a:rPr lang="en-US" sz="2400" dirty="0" smtClean="0">
                <a:solidFill>
                  <a:schemeClr val="tx1"/>
                </a:solidFill>
              </a:rPr>
              <a:t>VIIRS </a:t>
            </a:r>
            <a:r>
              <a:rPr lang="en-US" sz="2400" dirty="0" smtClean="0"/>
              <a:t>M05/M04/M03 (red/green/blue)</a:t>
            </a:r>
            <a:br>
              <a:rPr lang="en-US" sz="2400" dirty="0" smtClean="0"/>
            </a:br>
            <a:r>
              <a:rPr lang="en-US" sz="2400" dirty="0" smtClean="0">
                <a:solidFill>
                  <a:schemeClr val="tx1"/>
                </a:solidFill>
              </a:rPr>
              <a:t> VIIRS</a:t>
            </a:r>
            <a:r>
              <a:rPr lang="en-US" sz="2400" dirty="0" smtClean="0"/>
              <a:t> M15 (10.76 microns) </a:t>
            </a:r>
            <a:br>
              <a:rPr lang="en-US" sz="2400" dirty="0" smtClean="0"/>
            </a:br>
            <a:r>
              <a:rPr lang="en-US" sz="2400" dirty="0" smtClean="0"/>
              <a:t>color scaled from 225K to 325K </a:t>
            </a:r>
            <a:r>
              <a:rPr lang="en-US" sz="2400" dirty="0" smtClean="0">
                <a:solidFill>
                  <a:schemeClr val="tx1"/>
                </a:solidFill>
              </a:rPr>
              <a:t/>
            </a:r>
            <a:br>
              <a:rPr lang="en-US" sz="2400" dirty="0" smtClean="0">
                <a:solidFill>
                  <a:schemeClr val="tx1"/>
                </a:solidFill>
              </a:rPr>
            </a:br>
            <a:r>
              <a:rPr lang="en-US" sz="2400" dirty="0" smtClean="0"/>
              <a:t> 19 January 2012</a:t>
            </a:r>
            <a:endParaRPr lang="en-US" sz="2400" dirty="0">
              <a:solidFill>
                <a:schemeClr val="tx1"/>
              </a:solidFill>
            </a:endParaRPr>
          </a:p>
        </p:txBody>
      </p:sp>
      <p:sp>
        <p:nvSpPr>
          <p:cNvPr id="10" name="TextBox 9"/>
          <p:cNvSpPr txBox="1"/>
          <p:nvPr/>
        </p:nvSpPr>
        <p:spPr>
          <a:xfrm>
            <a:off x="609600" y="6553200"/>
            <a:ext cx="7620000" cy="369332"/>
          </a:xfrm>
          <a:prstGeom prst="rect">
            <a:avLst/>
          </a:prstGeom>
          <a:noFill/>
        </p:spPr>
        <p:txBody>
          <a:bodyPr wrap="square" rtlCol="0">
            <a:spAutoFit/>
          </a:bodyPr>
          <a:lstStyle/>
          <a:p>
            <a:pPr algn="ctr"/>
            <a:r>
              <a:rPr lang="en-US" sz="1800" b="1" dirty="0" smtClean="0"/>
              <a:t>Data processed at UW/SSEC as part of the NASA NPP Science Team</a:t>
            </a:r>
            <a:endParaRPr lang="en-US" sz="1800" b="1" dirty="0"/>
          </a:p>
        </p:txBody>
      </p:sp>
    </p:spTree>
    <p:extLst>
      <p:ext uri="{BB962C8B-B14F-4D97-AF65-F5344CB8AC3E}">
        <p14:creationId xmlns:p14="http://schemas.microsoft.com/office/powerpoint/2010/main" val="151169944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NPP </a:t>
            </a:r>
            <a:r>
              <a:rPr lang="en-US" dirty="0" smtClean="0"/>
              <a:t>Science</a:t>
            </a:r>
            <a:endParaRPr lang="en-US" dirty="0"/>
          </a:p>
        </p:txBody>
      </p:sp>
      <p:sp>
        <p:nvSpPr>
          <p:cNvPr id="3" name="Content Placeholder 2"/>
          <p:cNvSpPr>
            <a:spLocks noGrp="1"/>
          </p:cNvSpPr>
          <p:nvPr>
            <p:ph idx="1"/>
          </p:nvPr>
        </p:nvSpPr>
        <p:spPr>
          <a:xfrm>
            <a:off x="1524000" y="3200400"/>
            <a:ext cx="6172200" cy="685800"/>
          </a:xfrm>
        </p:spPr>
        <p:txBody>
          <a:bodyPr>
            <a:noAutofit/>
          </a:bodyPr>
          <a:lstStyle/>
          <a:p>
            <a:pPr marL="0" indent="0" algn="ctr">
              <a:buNone/>
            </a:pPr>
            <a:r>
              <a:rPr lang="en-US" sz="3600" b="1" dirty="0" smtClean="0"/>
              <a:t>Backup Material</a:t>
            </a:r>
            <a:endParaRPr lang="en-US" sz="3600" b="1" dirty="0"/>
          </a:p>
        </p:txBody>
      </p:sp>
    </p:spTree>
    <p:extLst>
      <p:ext uri="{BB962C8B-B14F-4D97-AF65-F5344CB8AC3E}">
        <p14:creationId xmlns:p14="http://schemas.microsoft.com/office/powerpoint/2010/main" val="402240884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3"/>
          <p:cNvSpPr>
            <a:spLocks noGrp="1"/>
          </p:cNvSpPr>
          <p:nvPr>
            <p:ph type="sldNum" sz="quarter" idx="4294967295"/>
          </p:nvPr>
        </p:nvSpPr>
        <p:spPr>
          <a:xfrm>
            <a:off x="6553200" y="6356350"/>
            <a:ext cx="2133600" cy="365125"/>
          </a:xfrm>
          <a:prstGeom prst="rect">
            <a:avLst/>
          </a:prstGeom>
          <a:noFill/>
        </p:spPr>
        <p:txBody>
          <a:bodyPr/>
          <a:lstStyle/>
          <a:p>
            <a:fld id="{390F606A-C532-4A14-8A4F-B34BD0120032}" type="slidenum">
              <a:rPr lang="en-GB" smtClean="0"/>
              <a:pPr/>
              <a:t>47</a:t>
            </a:fld>
            <a:endParaRPr lang="en-GB" dirty="0" smtClean="0"/>
          </a:p>
        </p:txBody>
      </p:sp>
      <p:grpSp>
        <p:nvGrpSpPr>
          <p:cNvPr id="2" name="Group 2"/>
          <p:cNvGrpSpPr>
            <a:grpSpLocks/>
          </p:cNvGrpSpPr>
          <p:nvPr/>
        </p:nvGrpSpPr>
        <p:grpSpPr bwMode="auto">
          <a:xfrm>
            <a:off x="409575" y="612775"/>
            <a:ext cx="8374063" cy="73025"/>
            <a:chOff x="258" y="444"/>
            <a:chExt cx="5275" cy="46"/>
          </a:xfrm>
        </p:grpSpPr>
        <p:sp>
          <p:nvSpPr>
            <p:cNvPr id="3078" name="Line 3"/>
            <p:cNvSpPr>
              <a:spLocks noChangeShapeType="1"/>
            </p:cNvSpPr>
            <p:nvPr/>
          </p:nvSpPr>
          <p:spPr bwMode="auto">
            <a:xfrm>
              <a:off x="258" y="444"/>
              <a:ext cx="5276" cy="1"/>
            </a:xfrm>
            <a:prstGeom prst="line">
              <a:avLst/>
            </a:prstGeom>
            <a:noFill/>
            <a:ln w="50760">
              <a:solidFill>
                <a:srgbClr val="0000FF"/>
              </a:solidFill>
              <a:miter lim="800000"/>
              <a:headEnd/>
              <a:tailEnd/>
            </a:ln>
          </p:spPr>
          <p:txBody>
            <a:bodyPr/>
            <a:lstStyle/>
            <a:p>
              <a:endParaRPr lang="en-US"/>
            </a:p>
          </p:txBody>
        </p:sp>
        <p:sp>
          <p:nvSpPr>
            <p:cNvPr id="3079" name="Line 4"/>
            <p:cNvSpPr>
              <a:spLocks noChangeShapeType="1"/>
            </p:cNvSpPr>
            <p:nvPr/>
          </p:nvSpPr>
          <p:spPr bwMode="auto">
            <a:xfrm>
              <a:off x="258" y="490"/>
              <a:ext cx="5276" cy="1"/>
            </a:xfrm>
            <a:prstGeom prst="line">
              <a:avLst/>
            </a:prstGeom>
            <a:noFill/>
            <a:ln w="25560">
              <a:solidFill>
                <a:srgbClr val="0000FF"/>
              </a:solidFill>
              <a:miter lim="800000"/>
              <a:headEnd/>
              <a:tailEnd/>
            </a:ln>
          </p:spPr>
          <p:txBody>
            <a:bodyPr/>
            <a:lstStyle/>
            <a:p>
              <a:endParaRPr lang="en-US"/>
            </a:p>
          </p:txBody>
        </p:sp>
      </p:grpSp>
      <p:sp>
        <p:nvSpPr>
          <p:cNvPr id="15" name="TextBox 14"/>
          <p:cNvSpPr txBox="1"/>
          <p:nvPr/>
        </p:nvSpPr>
        <p:spPr>
          <a:xfrm>
            <a:off x="419100" y="71735"/>
            <a:ext cx="8305800" cy="461665"/>
          </a:xfrm>
          <a:prstGeom prst="rect">
            <a:avLst/>
          </a:prstGeom>
          <a:noFill/>
        </p:spPr>
        <p:txBody>
          <a:bodyPr wrap="square" rtlCol="0">
            <a:spAutoFit/>
          </a:bodyPr>
          <a:lstStyle/>
          <a:p>
            <a:pPr algn="ctr"/>
            <a:r>
              <a:rPr lang="en-US" sz="2400" b="1" dirty="0" smtClean="0">
                <a:latin typeface="Times New Roman" pitchFamily="18" charset="0"/>
                <a:cs typeface="Times New Roman" pitchFamily="18" charset="0"/>
              </a:rPr>
              <a:t>NPP VIIRS Pitch Maneuver on Feb 20, 2012, Orbit #1637</a:t>
            </a:r>
            <a:endParaRPr lang="en-US" sz="2400" b="1" dirty="0">
              <a:latin typeface="Times New Roman" pitchFamily="18" charset="0"/>
              <a:cs typeface="Times New Roman" pitchFamily="18" charset="0"/>
            </a:endParaRPr>
          </a:p>
        </p:txBody>
      </p:sp>
      <p:grpSp>
        <p:nvGrpSpPr>
          <p:cNvPr id="39" name="Group 38"/>
          <p:cNvGrpSpPr/>
          <p:nvPr/>
        </p:nvGrpSpPr>
        <p:grpSpPr>
          <a:xfrm>
            <a:off x="76200" y="2005584"/>
            <a:ext cx="4419600" cy="4242816"/>
            <a:chOff x="76200" y="2005584"/>
            <a:chExt cx="4419600" cy="4242816"/>
          </a:xfrm>
        </p:grpSpPr>
        <p:pic>
          <p:nvPicPr>
            <p:cNvPr id="18" name="Picture 17" descr="DSM_20120220_1.png"/>
            <p:cNvPicPr>
              <a:picLocks noChangeAspect="1"/>
            </p:cNvPicPr>
            <p:nvPr/>
          </p:nvPicPr>
          <p:blipFill>
            <a:blip r:embed="rId3" cstate="print"/>
            <a:stretch>
              <a:fillRect/>
            </a:stretch>
          </p:blipFill>
          <p:spPr>
            <a:xfrm>
              <a:off x="76200" y="2005584"/>
              <a:ext cx="4419600" cy="4242816"/>
            </a:xfrm>
            <a:prstGeom prst="rect">
              <a:avLst/>
            </a:prstGeom>
            <a:ln>
              <a:solidFill>
                <a:srgbClr val="0000FF"/>
              </a:solidFill>
            </a:ln>
          </p:spPr>
        </p:pic>
        <p:grpSp>
          <p:nvGrpSpPr>
            <p:cNvPr id="25" name="Group 24"/>
            <p:cNvGrpSpPr/>
            <p:nvPr/>
          </p:nvGrpSpPr>
          <p:grpSpPr>
            <a:xfrm>
              <a:off x="152400" y="2090934"/>
              <a:ext cx="1219200" cy="804666"/>
              <a:chOff x="76200" y="1664512"/>
              <a:chExt cx="1219200" cy="804666"/>
            </a:xfrm>
          </p:grpSpPr>
          <p:sp>
            <p:nvSpPr>
              <p:cNvPr id="20" name="Line 15"/>
              <p:cNvSpPr>
                <a:spLocks noChangeShapeType="1"/>
              </p:cNvSpPr>
              <p:nvPr/>
            </p:nvSpPr>
            <p:spPr bwMode="auto">
              <a:xfrm>
                <a:off x="269875" y="1816912"/>
                <a:ext cx="457200" cy="0"/>
              </a:xfrm>
              <a:prstGeom prst="line">
                <a:avLst/>
              </a:prstGeom>
              <a:noFill/>
              <a:ln w="9525">
                <a:solidFill>
                  <a:srgbClr val="FF0000"/>
                </a:solidFill>
                <a:round/>
                <a:headEnd/>
                <a:tailEnd type="triangle" w="sm" len="med"/>
              </a:ln>
              <a:effectLst/>
            </p:spPr>
            <p:txBody>
              <a:bodyPr/>
              <a:lstStyle/>
              <a:p>
                <a:endParaRPr lang="en-US">
                  <a:solidFill>
                    <a:srgbClr val="FF0000"/>
                  </a:solidFill>
                </a:endParaRPr>
              </a:p>
            </p:txBody>
          </p:sp>
          <p:sp>
            <p:nvSpPr>
              <p:cNvPr id="21" name="Line 16"/>
              <p:cNvSpPr>
                <a:spLocks noChangeShapeType="1"/>
              </p:cNvSpPr>
              <p:nvPr/>
            </p:nvSpPr>
            <p:spPr bwMode="auto">
              <a:xfrm>
                <a:off x="269875" y="1816912"/>
                <a:ext cx="0" cy="381000"/>
              </a:xfrm>
              <a:prstGeom prst="line">
                <a:avLst/>
              </a:prstGeom>
              <a:noFill/>
              <a:ln w="9525">
                <a:solidFill>
                  <a:srgbClr val="FF0000"/>
                </a:solidFill>
                <a:round/>
                <a:headEnd/>
                <a:tailEnd type="triangle" w="sm" len="med"/>
              </a:ln>
              <a:effectLst/>
            </p:spPr>
            <p:txBody>
              <a:bodyPr/>
              <a:lstStyle/>
              <a:p>
                <a:endParaRPr lang="en-US">
                  <a:solidFill>
                    <a:srgbClr val="FF0000"/>
                  </a:solidFill>
                </a:endParaRPr>
              </a:p>
            </p:txBody>
          </p:sp>
          <p:sp>
            <p:nvSpPr>
              <p:cNvPr id="22" name="Text Box 17"/>
              <p:cNvSpPr txBox="1">
                <a:spLocks noChangeArrowheads="1"/>
              </p:cNvSpPr>
              <p:nvPr/>
            </p:nvSpPr>
            <p:spPr bwMode="auto">
              <a:xfrm>
                <a:off x="727075" y="1664512"/>
                <a:ext cx="568325" cy="307777"/>
              </a:xfrm>
              <a:prstGeom prst="rect">
                <a:avLst/>
              </a:prstGeom>
              <a:noFill/>
              <a:ln w="9525">
                <a:noFill/>
                <a:miter lim="800000"/>
                <a:headEnd/>
                <a:tailEnd/>
              </a:ln>
              <a:effectLst/>
            </p:spPr>
            <p:txBody>
              <a:bodyPr wrap="square">
                <a:spAutoFit/>
              </a:bodyPr>
              <a:lstStyle/>
              <a:p>
                <a:r>
                  <a:rPr lang="en-US" sz="1400" dirty="0">
                    <a:solidFill>
                      <a:srgbClr val="FF0000"/>
                    </a:solidFill>
                  </a:rPr>
                  <a:t>scan</a:t>
                </a:r>
              </a:p>
            </p:txBody>
          </p:sp>
          <p:sp>
            <p:nvSpPr>
              <p:cNvPr id="23" name="Text Box 18"/>
              <p:cNvSpPr txBox="1">
                <a:spLocks noChangeArrowheads="1"/>
              </p:cNvSpPr>
              <p:nvPr/>
            </p:nvSpPr>
            <p:spPr bwMode="auto">
              <a:xfrm>
                <a:off x="76200" y="2161401"/>
                <a:ext cx="609600" cy="307777"/>
              </a:xfrm>
              <a:prstGeom prst="rect">
                <a:avLst/>
              </a:prstGeom>
              <a:noFill/>
              <a:ln w="9525">
                <a:noFill/>
                <a:miter lim="800000"/>
                <a:headEnd/>
                <a:tailEnd/>
              </a:ln>
              <a:effectLst/>
            </p:spPr>
            <p:txBody>
              <a:bodyPr wrap="square">
                <a:spAutoFit/>
              </a:bodyPr>
              <a:lstStyle/>
              <a:p>
                <a:r>
                  <a:rPr lang="en-US" sz="1400" dirty="0">
                    <a:solidFill>
                      <a:srgbClr val="FF0000"/>
                    </a:solidFill>
                  </a:rPr>
                  <a:t>track</a:t>
                </a:r>
              </a:p>
            </p:txBody>
          </p:sp>
        </p:grpSp>
      </p:grpSp>
      <p:sp>
        <p:nvSpPr>
          <p:cNvPr id="26" name="Text Box 7"/>
          <p:cNvSpPr txBox="1">
            <a:spLocks noChangeArrowheads="1"/>
          </p:cNvSpPr>
          <p:nvPr/>
        </p:nvSpPr>
        <p:spPr bwMode="auto">
          <a:xfrm>
            <a:off x="1011466" y="1600200"/>
            <a:ext cx="2569934" cy="338554"/>
          </a:xfrm>
          <a:prstGeom prst="rect">
            <a:avLst/>
          </a:prstGeom>
          <a:noFill/>
          <a:ln w="9525">
            <a:noFill/>
            <a:miter lim="800000"/>
            <a:headEnd/>
            <a:tailEnd/>
          </a:ln>
          <a:effectLst/>
        </p:spPr>
        <p:txBody>
          <a:bodyPr wrap="none">
            <a:spAutoFit/>
          </a:bodyPr>
          <a:lstStyle/>
          <a:p>
            <a:r>
              <a:rPr lang="en-US" sz="1600" b="1" dirty="0" smtClean="0"/>
              <a:t>GMT 18:22:02 – 18:27:44</a:t>
            </a:r>
            <a:endParaRPr lang="en-US" sz="1600" b="1" dirty="0"/>
          </a:p>
        </p:txBody>
      </p:sp>
      <p:sp>
        <p:nvSpPr>
          <p:cNvPr id="27" name="TextBox 26"/>
          <p:cNvSpPr txBox="1"/>
          <p:nvPr/>
        </p:nvSpPr>
        <p:spPr>
          <a:xfrm>
            <a:off x="2141207" y="685800"/>
            <a:ext cx="4951355" cy="369332"/>
          </a:xfrm>
          <a:prstGeom prst="rect">
            <a:avLst/>
          </a:prstGeom>
          <a:noFill/>
        </p:spPr>
        <p:txBody>
          <a:bodyPr wrap="none" rtlCol="0">
            <a:spAutoFit/>
          </a:bodyPr>
          <a:lstStyle/>
          <a:p>
            <a:r>
              <a:rPr lang="en-US" b="1" dirty="0" smtClean="0">
                <a:solidFill>
                  <a:srgbClr val="0000FF"/>
                </a:solidFill>
                <a:latin typeface="Times New Roman" pitchFamily="18" charset="0"/>
                <a:cs typeface="Times New Roman" pitchFamily="18" charset="0"/>
              </a:rPr>
              <a:t>Images of Band I5 SDR Brightness Temperature</a:t>
            </a:r>
            <a:endParaRPr lang="en-US" b="1" dirty="0">
              <a:solidFill>
                <a:srgbClr val="0000FF"/>
              </a:solidFill>
              <a:latin typeface="Times New Roman" pitchFamily="18" charset="0"/>
              <a:cs typeface="Times New Roman" pitchFamily="18" charset="0"/>
            </a:endParaRPr>
          </a:p>
        </p:txBody>
      </p:sp>
      <p:sp>
        <p:nvSpPr>
          <p:cNvPr id="28" name="Text Box 7"/>
          <p:cNvSpPr txBox="1">
            <a:spLocks noChangeArrowheads="1"/>
          </p:cNvSpPr>
          <p:nvPr/>
        </p:nvSpPr>
        <p:spPr bwMode="auto">
          <a:xfrm>
            <a:off x="5562600" y="1600200"/>
            <a:ext cx="2569934" cy="338554"/>
          </a:xfrm>
          <a:prstGeom prst="rect">
            <a:avLst/>
          </a:prstGeom>
          <a:noFill/>
          <a:ln w="9525">
            <a:noFill/>
            <a:miter lim="800000"/>
            <a:headEnd/>
            <a:tailEnd/>
          </a:ln>
          <a:effectLst/>
        </p:spPr>
        <p:txBody>
          <a:bodyPr wrap="none">
            <a:spAutoFit/>
          </a:bodyPr>
          <a:lstStyle/>
          <a:p>
            <a:r>
              <a:rPr lang="en-US" sz="1600" b="1" dirty="0" smtClean="0"/>
              <a:t>GMT 18:47:39 – 18:53:20</a:t>
            </a:r>
            <a:endParaRPr lang="en-US" sz="1600" b="1" dirty="0"/>
          </a:p>
        </p:txBody>
      </p:sp>
      <p:sp>
        <p:nvSpPr>
          <p:cNvPr id="30" name="Text Box 7"/>
          <p:cNvSpPr txBox="1">
            <a:spLocks noChangeArrowheads="1"/>
          </p:cNvSpPr>
          <p:nvPr/>
        </p:nvSpPr>
        <p:spPr bwMode="auto">
          <a:xfrm>
            <a:off x="880134" y="1219200"/>
            <a:ext cx="2853666" cy="338554"/>
          </a:xfrm>
          <a:prstGeom prst="rect">
            <a:avLst/>
          </a:prstGeom>
          <a:noFill/>
          <a:ln w="9525">
            <a:noFill/>
            <a:miter lim="800000"/>
            <a:headEnd/>
            <a:tailEnd/>
          </a:ln>
          <a:effectLst/>
        </p:spPr>
        <p:txBody>
          <a:bodyPr wrap="none">
            <a:spAutoFit/>
          </a:bodyPr>
          <a:lstStyle/>
          <a:p>
            <a:r>
              <a:rPr lang="en-US" sz="1600" b="1" dirty="0" smtClean="0"/>
              <a:t>4 granules at the beginning</a:t>
            </a:r>
            <a:endParaRPr lang="en-US" sz="1600" b="1" dirty="0"/>
          </a:p>
        </p:txBody>
      </p:sp>
      <p:sp>
        <p:nvSpPr>
          <p:cNvPr id="31" name="Text Box 7"/>
          <p:cNvSpPr txBox="1">
            <a:spLocks noChangeArrowheads="1"/>
          </p:cNvSpPr>
          <p:nvPr/>
        </p:nvSpPr>
        <p:spPr bwMode="auto">
          <a:xfrm>
            <a:off x="5589018" y="1219200"/>
            <a:ext cx="2488182" cy="338554"/>
          </a:xfrm>
          <a:prstGeom prst="rect">
            <a:avLst/>
          </a:prstGeom>
          <a:noFill/>
          <a:ln w="9525">
            <a:noFill/>
            <a:miter lim="800000"/>
            <a:headEnd/>
            <a:tailEnd/>
          </a:ln>
          <a:effectLst/>
        </p:spPr>
        <p:txBody>
          <a:bodyPr wrap="none">
            <a:spAutoFit/>
          </a:bodyPr>
          <a:lstStyle/>
          <a:p>
            <a:r>
              <a:rPr lang="en-US" sz="1600" b="1" dirty="0" smtClean="0"/>
              <a:t>4 granules near the end</a:t>
            </a:r>
            <a:endParaRPr lang="en-US" sz="1600" b="1" dirty="0"/>
          </a:p>
        </p:txBody>
      </p:sp>
      <p:sp>
        <p:nvSpPr>
          <p:cNvPr id="32" name="Text Box 7"/>
          <p:cNvSpPr txBox="1">
            <a:spLocks noChangeArrowheads="1"/>
          </p:cNvSpPr>
          <p:nvPr/>
        </p:nvSpPr>
        <p:spPr bwMode="auto">
          <a:xfrm>
            <a:off x="1093962" y="6290846"/>
            <a:ext cx="2411238" cy="338554"/>
          </a:xfrm>
          <a:prstGeom prst="rect">
            <a:avLst/>
          </a:prstGeom>
          <a:noFill/>
          <a:ln w="9525">
            <a:noFill/>
            <a:miter lim="800000"/>
            <a:headEnd/>
            <a:tailEnd/>
          </a:ln>
          <a:effectLst/>
        </p:spPr>
        <p:txBody>
          <a:bodyPr wrap="none">
            <a:spAutoFit/>
          </a:bodyPr>
          <a:lstStyle/>
          <a:p>
            <a:r>
              <a:rPr lang="en-US" sz="1600" dirty="0" smtClean="0">
                <a:solidFill>
                  <a:srgbClr val="0000FF"/>
                </a:solidFill>
              </a:rPr>
              <a:t>Pitch started at 18:15:34</a:t>
            </a:r>
            <a:endParaRPr lang="en-US" sz="1600" dirty="0">
              <a:solidFill>
                <a:srgbClr val="0000FF"/>
              </a:solidFill>
            </a:endParaRPr>
          </a:p>
        </p:txBody>
      </p:sp>
      <p:sp>
        <p:nvSpPr>
          <p:cNvPr id="33" name="Text Box 7"/>
          <p:cNvSpPr txBox="1">
            <a:spLocks noChangeArrowheads="1"/>
          </p:cNvSpPr>
          <p:nvPr/>
        </p:nvSpPr>
        <p:spPr bwMode="auto">
          <a:xfrm>
            <a:off x="5715000" y="6290846"/>
            <a:ext cx="2351926" cy="338554"/>
          </a:xfrm>
          <a:prstGeom prst="rect">
            <a:avLst/>
          </a:prstGeom>
          <a:noFill/>
          <a:ln w="9525">
            <a:noFill/>
            <a:miter lim="800000"/>
            <a:headEnd/>
            <a:tailEnd/>
          </a:ln>
          <a:effectLst/>
        </p:spPr>
        <p:txBody>
          <a:bodyPr wrap="none">
            <a:spAutoFit/>
          </a:bodyPr>
          <a:lstStyle/>
          <a:p>
            <a:r>
              <a:rPr lang="en-US" sz="1600" dirty="0" smtClean="0">
                <a:solidFill>
                  <a:srgbClr val="0000FF"/>
                </a:solidFill>
              </a:rPr>
              <a:t>Pitch ended at 18:59:19</a:t>
            </a:r>
            <a:endParaRPr lang="en-US" sz="1600" dirty="0">
              <a:solidFill>
                <a:srgbClr val="0000FF"/>
              </a:solidFill>
            </a:endParaRPr>
          </a:p>
        </p:txBody>
      </p:sp>
      <p:grpSp>
        <p:nvGrpSpPr>
          <p:cNvPr id="40" name="Group 39"/>
          <p:cNvGrpSpPr/>
          <p:nvPr/>
        </p:nvGrpSpPr>
        <p:grpSpPr>
          <a:xfrm>
            <a:off x="4648200" y="2005584"/>
            <a:ext cx="4419600" cy="4242816"/>
            <a:chOff x="4648200" y="2005584"/>
            <a:chExt cx="4419600" cy="4242816"/>
          </a:xfrm>
        </p:grpSpPr>
        <p:pic>
          <p:nvPicPr>
            <p:cNvPr id="19" name="Picture 18" descr="DSM_20120220_2.png"/>
            <p:cNvPicPr>
              <a:picLocks noChangeAspect="1"/>
            </p:cNvPicPr>
            <p:nvPr/>
          </p:nvPicPr>
          <p:blipFill>
            <a:blip r:embed="rId4" cstate="print"/>
            <a:stretch>
              <a:fillRect/>
            </a:stretch>
          </p:blipFill>
          <p:spPr>
            <a:xfrm>
              <a:off x="4648200" y="2005584"/>
              <a:ext cx="4419600" cy="4242816"/>
            </a:xfrm>
            <a:prstGeom prst="rect">
              <a:avLst/>
            </a:prstGeom>
            <a:ln>
              <a:solidFill>
                <a:srgbClr val="0000FF"/>
              </a:solidFill>
            </a:ln>
          </p:spPr>
        </p:pic>
        <p:grpSp>
          <p:nvGrpSpPr>
            <p:cNvPr id="34" name="Group 33"/>
            <p:cNvGrpSpPr/>
            <p:nvPr/>
          </p:nvGrpSpPr>
          <p:grpSpPr>
            <a:xfrm>
              <a:off x="4724400" y="2090934"/>
              <a:ext cx="1219200" cy="804666"/>
              <a:chOff x="76200" y="1664512"/>
              <a:chExt cx="1219200" cy="804666"/>
            </a:xfrm>
          </p:grpSpPr>
          <p:sp>
            <p:nvSpPr>
              <p:cNvPr id="35" name="Line 15"/>
              <p:cNvSpPr>
                <a:spLocks noChangeShapeType="1"/>
              </p:cNvSpPr>
              <p:nvPr/>
            </p:nvSpPr>
            <p:spPr bwMode="auto">
              <a:xfrm>
                <a:off x="269875" y="1816912"/>
                <a:ext cx="457200" cy="0"/>
              </a:xfrm>
              <a:prstGeom prst="line">
                <a:avLst/>
              </a:prstGeom>
              <a:noFill/>
              <a:ln w="9525">
                <a:solidFill>
                  <a:srgbClr val="FF0000"/>
                </a:solidFill>
                <a:round/>
                <a:headEnd/>
                <a:tailEnd type="triangle" w="sm" len="med"/>
              </a:ln>
              <a:effectLst/>
            </p:spPr>
            <p:txBody>
              <a:bodyPr/>
              <a:lstStyle/>
              <a:p>
                <a:endParaRPr lang="en-US">
                  <a:solidFill>
                    <a:srgbClr val="FF0000"/>
                  </a:solidFill>
                </a:endParaRPr>
              </a:p>
            </p:txBody>
          </p:sp>
          <p:sp>
            <p:nvSpPr>
              <p:cNvPr id="36" name="Line 16"/>
              <p:cNvSpPr>
                <a:spLocks noChangeShapeType="1"/>
              </p:cNvSpPr>
              <p:nvPr/>
            </p:nvSpPr>
            <p:spPr bwMode="auto">
              <a:xfrm>
                <a:off x="269875" y="1816912"/>
                <a:ext cx="0" cy="381000"/>
              </a:xfrm>
              <a:prstGeom prst="line">
                <a:avLst/>
              </a:prstGeom>
              <a:noFill/>
              <a:ln w="9525">
                <a:solidFill>
                  <a:srgbClr val="FF0000"/>
                </a:solidFill>
                <a:round/>
                <a:headEnd/>
                <a:tailEnd type="triangle" w="sm" len="med"/>
              </a:ln>
              <a:effectLst/>
            </p:spPr>
            <p:txBody>
              <a:bodyPr/>
              <a:lstStyle/>
              <a:p>
                <a:endParaRPr lang="en-US">
                  <a:solidFill>
                    <a:srgbClr val="FF0000"/>
                  </a:solidFill>
                </a:endParaRPr>
              </a:p>
            </p:txBody>
          </p:sp>
          <p:sp>
            <p:nvSpPr>
              <p:cNvPr id="37" name="Text Box 17"/>
              <p:cNvSpPr txBox="1">
                <a:spLocks noChangeArrowheads="1"/>
              </p:cNvSpPr>
              <p:nvPr/>
            </p:nvSpPr>
            <p:spPr bwMode="auto">
              <a:xfrm>
                <a:off x="727075" y="1664512"/>
                <a:ext cx="568325" cy="307777"/>
              </a:xfrm>
              <a:prstGeom prst="rect">
                <a:avLst/>
              </a:prstGeom>
              <a:noFill/>
              <a:ln w="9525">
                <a:noFill/>
                <a:miter lim="800000"/>
                <a:headEnd/>
                <a:tailEnd/>
              </a:ln>
              <a:effectLst/>
            </p:spPr>
            <p:txBody>
              <a:bodyPr wrap="square">
                <a:spAutoFit/>
              </a:bodyPr>
              <a:lstStyle/>
              <a:p>
                <a:r>
                  <a:rPr lang="en-US" sz="1400" dirty="0">
                    <a:solidFill>
                      <a:srgbClr val="FF0000"/>
                    </a:solidFill>
                  </a:rPr>
                  <a:t>scan</a:t>
                </a:r>
              </a:p>
            </p:txBody>
          </p:sp>
          <p:sp>
            <p:nvSpPr>
              <p:cNvPr id="38" name="Text Box 18"/>
              <p:cNvSpPr txBox="1">
                <a:spLocks noChangeArrowheads="1"/>
              </p:cNvSpPr>
              <p:nvPr/>
            </p:nvSpPr>
            <p:spPr bwMode="auto">
              <a:xfrm>
                <a:off x="76200" y="2161401"/>
                <a:ext cx="609600" cy="307777"/>
              </a:xfrm>
              <a:prstGeom prst="rect">
                <a:avLst/>
              </a:prstGeom>
              <a:noFill/>
              <a:ln w="9525">
                <a:noFill/>
                <a:miter lim="800000"/>
                <a:headEnd/>
                <a:tailEnd/>
              </a:ln>
              <a:effectLst/>
            </p:spPr>
            <p:txBody>
              <a:bodyPr wrap="square">
                <a:spAutoFit/>
              </a:bodyPr>
              <a:lstStyle/>
              <a:p>
                <a:r>
                  <a:rPr lang="en-US" sz="1400" dirty="0">
                    <a:solidFill>
                      <a:srgbClr val="FF0000"/>
                    </a:solidFill>
                  </a:rPr>
                  <a:t>track</a:t>
                </a:r>
              </a:p>
            </p:txBody>
          </p:sp>
        </p:grpSp>
      </p:grpSp>
    </p:spTree>
    <p:extLst>
      <p:ext uri="{BB962C8B-B14F-4D97-AF65-F5344CB8AC3E}">
        <p14:creationId xmlns:p14="http://schemas.microsoft.com/office/powerpoint/2010/main" val="14153033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391400" y="1143000"/>
            <a:ext cx="1600200" cy="646331"/>
          </a:xfrm>
          <a:prstGeom prst="rect">
            <a:avLst/>
          </a:prstGeom>
          <a:noFill/>
        </p:spPr>
        <p:txBody>
          <a:bodyPr wrap="square" rtlCol="0">
            <a:spAutoFit/>
          </a:bodyPr>
          <a:lstStyle/>
          <a:p>
            <a:r>
              <a:rPr lang="en-US" b="1" dirty="0" smtClean="0">
                <a:solidFill>
                  <a:srgbClr val="0000FF"/>
                </a:solidFill>
              </a:rPr>
              <a:t>Real deep space signals</a:t>
            </a:r>
            <a:endParaRPr lang="en-US" b="1" dirty="0">
              <a:solidFill>
                <a:srgbClr val="0000FF"/>
              </a:solidFill>
            </a:endParaRPr>
          </a:p>
        </p:txBody>
      </p:sp>
      <p:sp>
        <p:nvSpPr>
          <p:cNvPr id="8" name="TextBox 7"/>
          <p:cNvSpPr txBox="1"/>
          <p:nvPr/>
        </p:nvSpPr>
        <p:spPr>
          <a:xfrm>
            <a:off x="7391400" y="4071234"/>
            <a:ext cx="1600200" cy="923330"/>
          </a:xfrm>
          <a:prstGeom prst="rect">
            <a:avLst/>
          </a:prstGeom>
          <a:noFill/>
        </p:spPr>
        <p:txBody>
          <a:bodyPr wrap="square" rtlCol="0">
            <a:spAutoFit/>
          </a:bodyPr>
          <a:lstStyle/>
          <a:p>
            <a:r>
              <a:rPr lang="en-US" b="1" dirty="0" smtClean="0">
                <a:solidFill>
                  <a:srgbClr val="0000FF"/>
                </a:solidFill>
              </a:rPr>
              <a:t>Real deep space signals raised to </a:t>
            </a:r>
            <a:r>
              <a:rPr lang="en-US" b="1" dirty="0" err="1" smtClean="0">
                <a:solidFill>
                  <a:srgbClr val="0000FF"/>
                </a:solidFill>
              </a:rPr>
              <a:t>Ltyp</a:t>
            </a:r>
            <a:endParaRPr lang="en-US" b="1" dirty="0">
              <a:solidFill>
                <a:srgbClr val="0000FF"/>
              </a:solidFill>
            </a:endParaRPr>
          </a:p>
        </p:txBody>
      </p:sp>
      <p:cxnSp>
        <p:nvCxnSpPr>
          <p:cNvPr id="12" name="Straight Arrow Connector 11"/>
          <p:cNvCxnSpPr/>
          <p:nvPr/>
        </p:nvCxnSpPr>
        <p:spPr>
          <a:xfrm flipH="1">
            <a:off x="7239000" y="1905000"/>
            <a:ext cx="685800"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239000" y="5146964"/>
            <a:ext cx="685800"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13" descr="VIIRS_DSM_for_TEB_dn_vs_frame_corr_agg_for_Jim_Ltyp_v1.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3733800"/>
            <a:ext cx="6629400" cy="3013364"/>
          </a:xfrm>
          <a:prstGeom prst="rect">
            <a:avLst/>
          </a:prstGeom>
        </p:spPr>
      </p:pic>
      <p:pic>
        <p:nvPicPr>
          <p:cNvPr id="15" name="Picture 14" descr="VIIRS_DSM_for_TEB_dn_vs_frame_corr_agg_for_Jim_v1.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914400"/>
            <a:ext cx="6629400" cy="3013364"/>
          </a:xfrm>
          <a:prstGeom prst="rect">
            <a:avLst/>
          </a:prstGeom>
        </p:spPr>
      </p:pic>
      <p:sp>
        <p:nvSpPr>
          <p:cNvPr id="11" name="Title 10"/>
          <p:cNvSpPr>
            <a:spLocks noGrp="1"/>
          </p:cNvSpPr>
          <p:nvPr>
            <p:ph type="title"/>
          </p:nvPr>
        </p:nvSpPr>
        <p:spPr/>
        <p:txBody>
          <a:bodyPr>
            <a:normAutofit/>
          </a:bodyPr>
          <a:lstStyle/>
          <a:p>
            <a:r>
              <a:rPr lang="en-US" sz="2200" dirty="0" smtClean="0"/>
              <a:t>Brightness temperature profiles of pitch maneuver observed deep space  for M15, M16 (no TEB RVS correction is applied)</a:t>
            </a:r>
            <a:endParaRPr lang="en-US" dirty="0"/>
          </a:p>
        </p:txBody>
      </p:sp>
    </p:spTree>
    <p:extLst>
      <p:ext uri="{BB962C8B-B14F-4D97-AF65-F5344CB8AC3E}">
        <p14:creationId xmlns:p14="http://schemas.microsoft.com/office/powerpoint/2010/main" val="59273786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Grp="1" noChangeAspect="1"/>
          </p:cNvGraphicFramePr>
          <p:nvPr>
            <p:ph sz="half" idx="2"/>
            <p:extLst>
              <p:ext uri="{D42A27DB-BD31-4B8C-83A1-F6EECF244321}">
                <p14:modId xmlns:p14="http://schemas.microsoft.com/office/powerpoint/2010/main" val="2635984863"/>
              </p:ext>
            </p:extLst>
          </p:nvPr>
        </p:nvGraphicFramePr>
        <p:xfrm>
          <a:off x="762000" y="688623"/>
          <a:ext cx="2895600" cy="2587512"/>
        </p:xfrm>
        <a:graphic>
          <a:graphicData uri="http://schemas.openxmlformats.org/presentationml/2006/ole">
            <mc:AlternateContent xmlns:mc="http://schemas.openxmlformats.org/markup-compatibility/2006">
              <mc:Choice xmlns:v="urn:schemas-microsoft-com:vml" Requires="v">
                <p:oleObj spid="_x0000_s1047" name="PhotoImpact" r:id="rId4" imgW="4123952" imgH="3685039" progId="">
                  <p:embed/>
                </p:oleObj>
              </mc:Choice>
              <mc:Fallback>
                <p:oleObj name="PhotoImpact" r:id="rId4" imgW="4123952" imgH="368503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688623"/>
                        <a:ext cx="2895600" cy="258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27" name="Slide Number Placeholder 5"/>
          <p:cNvSpPr>
            <a:spLocks noGrp="1"/>
          </p:cNvSpPr>
          <p:nvPr>
            <p:ph type="sldNum" sz="quarter" idx="4294967295"/>
          </p:nvPr>
        </p:nvSpPr>
        <p:spPr>
          <a:xfrm>
            <a:off x="7162800" y="6467475"/>
            <a:ext cx="1905000" cy="381000"/>
          </a:xfrm>
          <a:prstGeom prst="rect">
            <a:avLst/>
          </a:prstGeom>
          <a:noFill/>
        </p:spPr>
        <p:txBody>
          <a:bodyPr/>
          <a:lstStyle/>
          <a:p>
            <a:r>
              <a:rPr lang="en-US" smtClean="0"/>
              <a:t> </a:t>
            </a:r>
            <a:fld id="{F3F9C21E-97FE-4D45-8A97-E0505099F749}" type="slidenum">
              <a:rPr lang="en-US" smtClean="0"/>
              <a:pPr/>
              <a:t>5</a:t>
            </a:fld>
            <a:endParaRPr lang="en-US" smtClean="0"/>
          </a:p>
        </p:txBody>
      </p:sp>
      <p:sp>
        <p:nvSpPr>
          <p:cNvPr id="1028" name="Rectangle 2"/>
          <p:cNvSpPr>
            <a:spLocks noGrp="1" noChangeArrowheads="1"/>
          </p:cNvSpPr>
          <p:nvPr>
            <p:ph type="title"/>
          </p:nvPr>
        </p:nvSpPr>
        <p:spPr>
          <a:xfrm>
            <a:off x="-152400" y="-41944"/>
            <a:ext cx="9144000" cy="762000"/>
          </a:xfrm>
        </p:spPr>
        <p:txBody>
          <a:bodyPr>
            <a:normAutofit fontScale="90000"/>
          </a:bodyPr>
          <a:lstStyle/>
          <a:p>
            <a:r>
              <a:rPr lang="en-US" sz="2400" dirty="0" smtClean="0"/>
              <a:t>Advanced Technology Microwave Sounder</a:t>
            </a:r>
            <a:br>
              <a:rPr lang="en-US" sz="2400" dirty="0" smtClean="0"/>
            </a:br>
            <a:r>
              <a:rPr lang="en-US" sz="2400" dirty="0" smtClean="0"/>
              <a:t>Northrop Grumman Electronic Systems</a:t>
            </a:r>
          </a:p>
        </p:txBody>
      </p:sp>
      <p:sp>
        <p:nvSpPr>
          <p:cNvPr id="1029" name="Rectangle 5"/>
          <p:cNvSpPr>
            <a:spLocks noChangeArrowheads="1"/>
          </p:cNvSpPr>
          <p:nvPr/>
        </p:nvSpPr>
        <p:spPr bwMode="auto">
          <a:xfrm>
            <a:off x="1222375" y="171450"/>
            <a:ext cx="6357938" cy="893763"/>
          </a:xfrm>
          <a:prstGeom prst="rect">
            <a:avLst/>
          </a:prstGeom>
          <a:noFill/>
          <a:ln w="9525">
            <a:noFill/>
            <a:miter lim="800000"/>
            <a:headEnd/>
            <a:tailEnd/>
          </a:ln>
        </p:spPr>
        <p:txBody>
          <a:bodyPr anchor="ctr"/>
          <a:lstStyle/>
          <a:p>
            <a:pPr algn="ctr" eaLnBrk="0" hangingPunct="0"/>
            <a:endParaRPr lang="en-US" dirty="0">
              <a:solidFill>
                <a:schemeClr val="tx2"/>
              </a:solidFill>
              <a:latin typeface="Arial" pitchFamily="34" charset="0"/>
            </a:endParaRPr>
          </a:p>
        </p:txBody>
      </p:sp>
      <p:sp>
        <p:nvSpPr>
          <p:cNvPr id="1030" name="Rectangle 6"/>
          <p:cNvSpPr>
            <a:spLocks noChangeArrowheads="1"/>
          </p:cNvSpPr>
          <p:nvPr/>
        </p:nvSpPr>
        <p:spPr bwMode="auto">
          <a:xfrm>
            <a:off x="1481138" y="1428750"/>
            <a:ext cx="0" cy="0"/>
          </a:xfrm>
          <a:prstGeom prst="rect">
            <a:avLst/>
          </a:prstGeom>
          <a:noFill/>
          <a:ln w="9525">
            <a:noFill/>
            <a:miter lim="800000"/>
            <a:headEnd/>
            <a:tailEnd/>
          </a:ln>
        </p:spPr>
        <p:txBody>
          <a:bodyPr>
            <a:spAutoFit/>
          </a:bodyPr>
          <a:lstStyle/>
          <a:p>
            <a:pPr eaLnBrk="0" hangingPunct="0"/>
            <a:endParaRPr lang="en-US"/>
          </a:p>
        </p:txBody>
      </p:sp>
      <p:sp>
        <p:nvSpPr>
          <p:cNvPr id="1031" name="Rectangle 7"/>
          <p:cNvSpPr>
            <a:spLocks noChangeArrowheads="1" noTextEdit="1"/>
          </p:cNvSpPr>
          <p:nvPr/>
        </p:nvSpPr>
        <p:spPr bwMode="auto">
          <a:xfrm>
            <a:off x="1481138" y="1566863"/>
            <a:ext cx="0" cy="0"/>
          </a:xfrm>
          <a:prstGeom prst="rect">
            <a:avLst/>
          </a:prstGeom>
          <a:noFill/>
          <a:ln w="9525">
            <a:noFill/>
            <a:miter lim="800000"/>
            <a:headEnd/>
            <a:tailEnd/>
          </a:ln>
        </p:spPr>
        <p:txBody>
          <a:bodyPr>
            <a:spAutoFit/>
          </a:bodyPr>
          <a:lstStyle/>
          <a:p>
            <a:endParaRPr lang="en-US"/>
          </a:p>
        </p:txBody>
      </p:sp>
      <p:sp>
        <p:nvSpPr>
          <p:cNvPr id="1032" name="Rectangle 8"/>
          <p:cNvSpPr>
            <a:spLocks noChangeArrowheads="1"/>
          </p:cNvSpPr>
          <p:nvPr/>
        </p:nvSpPr>
        <p:spPr bwMode="auto">
          <a:xfrm>
            <a:off x="3143250" y="2371725"/>
            <a:ext cx="0" cy="0"/>
          </a:xfrm>
          <a:prstGeom prst="rect">
            <a:avLst/>
          </a:prstGeom>
          <a:noFill/>
          <a:ln w="9525">
            <a:noFill/>
            <a:miter lim="800000"/>
            <a:headEnd/>
            <a:tailEnd/>
          </a:ln>
        </p:spPr>
        <p:txBody>
          <a:bodyPr>
            <a:spAutoFit/>
          </a:bodyPr>
          <a:lstStyle/>
          <a:p>
            <a:pPr eaLnBrk="0" hangingPunct="0"/>
            <a:endParaRPr lang="en-US"/>
          </a:p>
        </p:txBody>
      </p:sp>
      <p:sp>
        <p:nvSpPr>
          <p:cNvPr id="1033" name="Rectangle 9"/>
          <p:cNvSpPr>
            <a:spLocks noChangeArrowheads="1"/>
          </p:cNvSpPr>
          <p:nvPr/>
        </p:nvSpPr>
        <p:spPr bwMode="auto">
          <a:xfrm>
            <a:off x="762000" y="0"/>
            <a:ext cx="7772400" cy="838200"/>
          </a:xfrm>
          <a:prstGeom prst="rect">
            <a:avLst/>
          </a:prstGeom>
          <a:noFill/>
          <a:ln w="12700">
            <a:noFill/>
            <a:miter lim="800000"/>
            <a:headEnd/>
            <a:tailEnd/>
          </a:ln>
        </p:spPr>
        <p:txBody>
          <a:bodyPr lIns="101600" tIns="50800" rIns="101600" bIns="50800" anchor="ctr"/>
          <a:lstStyle/>
          <a:p>
            <a:pPr algn="ctr" eaLnBrk="0" hangingPunct="0"/>
            <a:endParaRPr lang="en-US" b="1">
              <a:solidFill>
                <a:schemeClr val="tx2"/>
              </a:solidFill>
              <a:latin typeface="Arial" pitchFamily="34" charset="0"/>
            </a:endParaRPr>
          </a:p>
        </p:txBody>
      </p:sp>
      <p:sp>
        <p:nvSpPr>
          <p:cNvPr id="1034" name="Text Box 10"/>
          <p:cNvSpPr txBox="1">
            <a:spLocks noChangeArrowheads="1"/>
          </p:cNvSpPr>
          <p:nvPr/>
        </p:nvSpPr>
        <p:spPr bwMode="auto">
          <a:xfrm>
            <a:off x="4816475" y="5030788"/>
            <a:ext cx="3671888" cy="406400"/>
          </a:xfrm>
          <a:prstGeom prst="rect">
            <a:avLst/>
          </a:prstGeom>
          <a:noFill/>
          <a:ln w="12700">
            <a:noFill/>
            <a:miter lim="800000"/>
            <a:headEnd/>
            <a:tailEnd/>
          </a:ln>
        </p:spPr>
        <p:txBody>
          <a:bodyPr lIns="101882" tIns="50941" rIns="101882" bIns="50941">
            <a:spAutoFit/>
          </a:bodyPr>
          <a:lstStyle/>
          <a:p>
            <a:pPr eaLnBrk="0" hangingPunct="0"/>
            <a:endParaRPr lang="en-US" sz="2000">
              <a:latin typeface="Arial" pitchFamily="34" charset="0"/>
            </a:endParaRPr>
          </a:p>
        </p:txBody>
      </p:sp>
      <p:sp>
        <p:nvSpPr>
          <p:cNvPr id="1035" name="Text Box 11"/>
          <p:cNvSpPr txBox="1">
            <a:spLocks noChangeArrowheads="1"/>
          </p:cNvSpPr>
          <p:nvPr/>
        </p:nvSpPr>
        <p:spPr bwMode="auto">
          <a:xfrm>
            <a:off x="4502150" y="5156200"/>
            <a:ext cx="4095750" cy="406400"/>
          </a:xfrm>
          <a:prstGeom prst="rect">
            <a:avLst/>
          </a:prstGeom>
          <a:noFill/>
          <a:ln w="12700">
            <a:noFill/>
            <a:miter lim="800000"/>
            <a:headEnd/>
            <a:tailEnd/>
          </a:ln>
        </p:spPr>
        <p:txBody>
          <a:bodyPr lIns="101882" tIns="50941" rIns="101882" bIns="50941">
            <a:spAutoFit/>
          </a:bodyPr>
          <a:lstStyle/>
          <a:p>
            <a:pPr eaLnBrk="0" hangingPunct="0"/>
            <a:endParaRPr lang="en-US" sz="2000">
              <a:latin typeface="Arial" pitchFamily="34" charset="0"/>
            </a:endParaRPr>
          </a:p>
        </p:txBody>
      </p:sp>
      <p:sp>
        <p:nvSpPr>
          <p:cNvPr id="1036" name="Text Box 12"/>
          <p:cNvSpPr txBox="1">
            <a:spLocks noChangeArrowheads="1"/>
          </p:cNvSpPr>
          <p:nvPr/>
        </p:nvSpPr>
        <p:spPr bwMode="auto">
          <a:xfrm>
            <a:off x="4911725" y="5156200"/>
            <a:ext cx="3656013" cy="406400"/>
          </a:xfrm>
          <a:prstGeom prst="rect">
            <a:avLst/>
          </a:prstGeom>
          <a:noFill/>
          <a:ln w="12700">
            <a:noFill/>
            <a:miter lim="800000"/>
            <a:headEnd/>
            <a:tailEnd/>
          </a:ln>
        </p:spPr>
        <p:txBody>
          <a:bodyPr lIns="101882" tIns="50941" rIns="101882" bIns="50941">
            <a:spAutoFit/>
          </a:bodyPr>
          <a:lstStyle/>
          <a:p>
            <a:pPr eaLnBrk="0" hangingPunct="0"/>
            <a:endParaRPr lang="en-US" sz="2000">
              <a:latin typeface="Arial" pitchFamily="34" charset="0"/>
            </a:endParaRPr>
          </a:p>
        </p:txBody>
      </p:sp>
      <p:sp>
        <p:nvSpPr>
          <p:cNvPr id="1037" name="Rectangle 3"/>
          <p:cNvSpPr>
            <a:spLocks noGrp="1" noChangeArrowheads="1"/>
          </p:cNvSpPr>
          <p:nvPr>
            <p:ph type="body" sz="half" idx="1"/>
          </p:nvPr>
        </p:nvSpPr>
        <p:spPr>
          <a:xfrm>
            <a:off x="0" y="2973649"/>
            <a:ext cx="3886200" cy="3874826"/>
          </a:xfrm>
        </p:spPr>
        <p:txBody>
          <a:bodyPr>
            <a:normAutofit lnSpcReduction="10000"/>
          </a:bodyPr>
          <a:lstStyle/>
          <a:p>
            <a:pPr eaLnBrk="1" hangingPunct="1">
              <a:buFontTx/>
              <a:buNone/>
            </a:pPr>
            <a:r>
              <a:rPr lang="en-US" sz="1800" u="sng" dirty="0" smtClean="0">
                <a:solidFill>
                  <a:srgbClr val="000000"/>
                </a:solidFill>
              </a:rPr>
              <a:t>Description</a:t>
            </a:r>
          </a:p>
          <a:p>
            <a:pPr eaLnBrk="1" hangingPunct="1"/>
            <a:r>
              <a:rPr lang="en-US" sz="1800" u="sng" dirty="0" smtClean="0">
                <a:solidFill>
                  <a:srgbClr val="000000"/>
                </a:solidFill>
              </a:rPr>
              <a:t>Purpose:</a:t>
            </a:r>
            <a:r>
              <a:rPr lang="en-US" sz="1800" b="0" dirty="0" smtClean="0">
                <a:solidFill>
                  <a:srgbClr val="000000"/>
                </a:solidFill>
              </a:rPr>
              <a:t>  In conjunction with </a:t>
            </a:r>
            <a:r>
              <a:rPr lang="en-US" sz="1800" b="0" dirty="0" err="1" smtClean="0">
                <a:solidFill>
                  <a:srgbClr val="000000"/>
                </a:solidFill>
              </a:rPr>
              <a:t>CrIS</a:t>
            </a:r>
            <a:r>
              <a:rPr lang="en-US" sz="1800" b="0" dirty="0" smtClean="0">
                <a:solidFill>
                  <a:srgbClr val="000000"/>
                </a:solidFill>
              </a:rPr>
              <a:t>, global observations of temperature and moisture profiles at high temporal resolution (~ daily).</a:t>
            </a:r>
          </a:p>
          <a:p>
            <a:pPr eaLnBrk="1" hangingPunct="1"/>
            <a:r>
              <a:rPr lang="en-US" sz="1800" u="sng" dirty="0" smtClean="0">
                <a:solidFill>
                  <a:srgbClr val="000000"/>
                </a:solidFill>
              </a:rPr>
              <a:t>Approach:</a:t>
            </a:r>
            <a:r>
              <a:rPr lang="en-US" sz="1800" b="0" dirty="0" smtClean="0">
                <a:solidFill>
                  <a:srgbClr val="000000"/>
                </a:solidFill>
              </a:rPr>
              <a:t> Scanning passive       microwave radiometer</a:t>
            </a:r>
          </a:p>
          <a:p>
            <a:pPr eaLnBrk="1" hangingPunct="1"/>
            <a:r>
              <a:rPr lang="en-US" sz="1800" b="0" dirty="0" smtClean="0">
                <a:solidFill>
                  <a:srgbClr val="000000"/>
                </a:solidFill>
              </a:rPr>
              <a:t>22 channels 23GHz  - 183GHz</a:t>
            </a:r>
          </a:p>
          <a:p>
            <a:pPr eaLnBrk="1" hangingPunct="1"/>
            <a:r>
              <a:rPr lang="en-US" sz="1800" u="sng" dirty="0" smtClean="0">
                <a:solidFill>
                  <a:srgbClr val="000000"/>
                </a:solidFill>
              </a:rPr>
              <a:t>Swath width:</a:t>
            </a:r>
            <a:r>
              <a:rPr lang="en-US" sz="1800" b="0" dirty="0" smtClean="0">
                <a:solidFill>
                  <a:srgbClr val="000000"/>
                </a:solidFill>
              </a:rPr>
              <a:t> 2300 km</a:t>
            </a:r>
          </a:p>
          <a:p>
            <a:pPr eaLnBrk="1" hangingPunct="1"/>
            <a:r>
              <a:rPr lang="en-US" dirty="0" smtClean="0">
                <a:solidFill>
                  <a:srgbClr val="000000"/>
                </a:solidFill>
              </a:rPr>
              <a:t>ATMS SDR ready for Provisionally Release</a:t>
            </a:r>
          </a:p>
          <a:p>
            <a:pPr eaLnBrk="1" hangingPunct="1"/>
            <a:r>
              <a:rPr lang="en-US" dirty="0" smtClean="0">
                <a:solidFill>
                  <a:srgbClr val="000000"/>
                </a:solidFill>
              </a:rPr>
              <a:t>ATMS data to be used by </a:t>
            </a:r>
          </a:p>
          <a:p>
            <a:pPr marL="0" indent="0" eaLnBrk="1" hangingPunct="1">
              <a:buNone/>
            </a:pPr>
            <a:r>
              <a:rPr lang="en-US" dirty="0">
                <a:solidFill>
                  <a:srgbClr val="000000"/>
                </a:solidFill>
              </a:rPr>
              <a:t> </a:t>
            </a:r>
            <a:r>
              <a:rPr lang="en-US" dirty="0" smtClean="0">
                <a:solidFill>
                  <a:srgbClr val="000000"/>
                </a:solidFill>
              </a:rPr>
              <a:t>   NCEP Spring 2012</a:t>
            </a:r>
          </a:p>
        </p:txBody>
      </p:sp>
      <p:pic>
        <p:nvPicPr>
          <p:cNvPr id="22" name="Picture 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230296" y="1923956"/>
            <a:ext cx="4549219" cy="27043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 name="Text Box 8"/>
          <p:cNvSpPr txBox="1">
            <a:spLocks noChangeArrowheads="1"/>
          </p:cNvSpPr>
          <p:nvPr/>
        </p:nvSpPr>
        <p:spPr bwMode="auto">
          <a:xfrm rot="16200000">
            <a:off x="2428862" y="2753542"/>
            <a:ext cx="3233267" cy="36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1" tIns="55215" rIns="81631" bIns="40816"/>
          <a:lstStyle>
            <a:lvl1pPr eaLnBrk="0" hangingPunct="0">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ＭＳ Ｐゴシック" charset="0"/>
                <a:cs typeface="DejaVu LGC Sans" charset="0"/>
              </a:defRPr>
            </a:lvl1pPr>
            <a:lvl2pPr eaLnBrk="0" hangingPunct="0">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DejaVu LGC Sans" charset="0"/>
                <a:cs typeface="DejaVu LGC Sans" charset="0"/>
              </a:defRPr>
            </a:lvl2pPr>
            <a:lvl3pPr eaLnBrk="0" hangingPunct="0">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DejaVu LGC Sans" charset="0"/>
                <a:cs typeface="DejaVu LGC Sans" charset="0"/>
              </a:defRPr>
            </a:lvl3pPr>
            <a:lvl4pPr eaLnBrk="0" hangingPunct="0">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DejaVu LGC Sans" charset="0"/>
                <a:cs typeface="DejaVu LGC Sans" charset="0"/>
              </a:defRPr>
            </a:lvl4pPr>
            <a:lvl5pPr eaLnBrk="0" hangingPunct="0">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DejaVu LGC Sans" charset="0"/>
                <a:cs typeface="DejaVu LGC Sans"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DejaVu LGC Sans" charset="0"/>
                <a:cs typeface="DejaVu LGC Sans"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DejaVu LGC Sans" charset="0"/>
                <a:cs typeface="DejaVu LGC Sans"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DejaVu LGC Sans" charset="0"/>
                <a:cs typeface="DejaVu LGC Sans"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DejaVu LGC Sans" charset="0"/>
                <a:cs typeface="DejaVu LGC Sans" charset="0"/>
              </a:defRPr>
            </a:lvl9pPr>
          </a:lstStyle>
          <a:p>
            <a:pPr defTabSz="414683" eaLnBrk="1"/>
            <a:r>
              <a:rPr lang="en-US" sz="1600" dirty="0" smtClean="0">
                <a:solidFill>
                  <a:srgbClr val="000000"/>
                </a:solidFill>
              </a:rPr>
              <a:t> </a:t>
            </a:r>
            <a:r>
              <a:rPr lang="en-US" sz="1600" dirty="0">
                <a:solidFill>
                  <a:srgbClr val="000000"/>
                </a:solidFill>
              </a:rPr>
              <a:t>Departure; All </a:t>
            </a:r>
            <a:r>
              <a:rPr lang="en-US" sz="1600" dirty="0" err="1">
                <a:solidFill>
                  <a:srgbClr val="000000"/>
                </a:solidFill>
              </a:rPr>
              <a:t>Obs</a:t>
            </a:r>
            <a:r>
              <a:rPr lang="en-US" sz="1600" dirty="0">
                <a:solidFill>
                  <a:srgbClr val="000000"/>
                </a:solidFill>
              </a:rPr>
              <a:t> over Sea (K)</a:t>
            </a:r>
          </a:p>
        </p:txBody>
      </p:sp>
      <p:sp>
        <p:nvSpPr>
          <p:cNvPr id="25" name="Text Box 10"/>
          <p:cNvSpPr txBox="1">
            <a:spLocks noChangeArrowheads="1"/>
          </p:cNvSpPr>
          <p:nvPr/>
        </p:nvSpPr>
        <p:spPr bwMode="auto">
          <a:xfrm>
            <a:off x="4975053" y="4630188"/>
            <a:ext cx="2093944" cy="294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1" tIns="55215" rIns="81631" bIns="40816"/>
          <a:lstStyle>
            <a:lvl1pPr eaLnBrk="0" hangingPunct="0">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ＭＳ Ｐゴシック" charset="0"/>
                <a:cs typeface="DejaVu LGC Sans" charset="0"/>
              </a:defRPr>
            </a:lvl1pPr>
            <a:lvl2pPr eaLnBrk="0" hangingPunct="0">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DejaVu LGC Sans" charset="0"/>
                <a:cs typeface="DejaVu LGC Sans" charset="0"/>
              </a:defRPr>
            </a:lvl2pPr>
            <a:lvl3pPr eaLnBrk="0" hangingPunct="0">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DejaVu LGC Sans" charset="0"/>
                <a:cs typeface="DejaVu LGC Sans" charset="0"/>
              </a:defRPr>
            </a:lvl3pPr>
            <a:lvl4pPr eaLnBrk="0" hangingPunct="0">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DejaVu LGC Sans" charset="0"/>
                <a:cs typeface="DejaVu LGC Sans" charset="0"/>
              </a:defRPr>
            </a:lvl4pPr>
            <a:lvl5pPr eaLnBrk="0" hangingPunct="0">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DejaVu LGC Sans" charset="0"/>
                <a:cs typeface="DejaVu LGC Sans"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DejaVu LGC Sans" charset="0"/>
                <a:cs typeface="DejaVu LGC Sans"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DejaVu LGC Sans" charset="0"/>
                <a:cs typeface="DejaVu LGC Sans"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DejaVu LGC Sans" charset="0"/>
                <a:cs typeface="DejaVu LGC Sans"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DejaVu LGC Sans" charset="0"/>
                <a:cs typeface="DejaVu LGC Sans" charset="0"/>
              </a:defRPr>
            </a:lvl9pPr>
          </a:lstStyle>
          <a:p>
            <a:pPr defTabSz="414683" eaLnBrk="1"/>
            <a:r>
              <a:rPr lang="en-US" sz="1600" dirty="0">
                <a:solidFill>
                  <a:srgbClr val="000000"/>
                </a:solidFill>
              </a:rPr>
              <a:t>Satellite Zenith Angle (degrees)</a:t>
            </a:r>
          </a:p>
        </p:txBody>
      </p:sp>
      <p:sp>
        <p:nvSpPr>
          <p:cNvPr id="26" name="Text Box 13"/>
          <p:cNvSpPr txBox="1">
            <a:spLocks noChangeArrowheads="1"/>
          </p:cNvSpPr>
          <p:nvPr/>
        </p:nvSpPr>
        <p:spPr bwMode="auto">
          <a:xfrm>
            <a:off x="4230297" y="5321967"/>
            <a:ext cx="4549218" cy="1145508"/>
          </a:xfrm>
          <a:prstGeom prst="rect">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1" tIns="55215" rIns="81631" bIns="40816"/>
          <a:lstStyle>
            <a:lvl1pPr eaLnBrk="0" hangingPunct="0">
              <a:lnSpc>
                <a:spcPct val="93000"/>
              </a:lnSpc>
              <a:buClr>
                <a:srgbClr val="000000"/>
              </a:buClr>
              <a:buSzPct val="100000"/>
              <a:buFont typeface="Times New Roman" charset="0"/>
              <a:tabLst>
                <a:tab pos="723900" algn="l"/>
                <a:tab pos="1447800" algn="l"/>
                <a:tab pos="2171700" algn="l"/>
              </a:tabLst>
              <a:defRPr>
                <a:solidFill>
                  <a:schemeClr val="tx1"/>
                </a:solidFill>
                <a:latin typeface="Arial" charset="0"/>
                <a:ea typeface="ＭＳ Ｐゴシック" charset="0"/>
                <a:cs typeface="DejaVu LGC Sans" charset="0"/>
              </a:defRPr>
            </a:lvl1pPr>
            <a:lvl2pPr eaLnBrk="0" hangingPunct="0">
              <a:lnSpc>
                <a:spcPct val="93000"/>
              </a:lnSpc>
              <a:buClr>
                <a:srgbClr val="000000"/>
              </a:buClr>
              <a:buSzPct val="100000"/>
              <a:buFont typeface="Times New Roman" charset="0"/>
              <a:tabLst>
                <a:tab pos="723900" algn="l"/>
                <a:tab pos="1447800" algn="l"/>
                <a:tab pos="2171700" algn="l"/>
              </a:tabLst>
              <a:defRPr>
                <a:solidFill>
                  <a:schemeClr val="tx1"/>
                </a:solidFill>
                <a:latin typeface="Arial" charset="0"/>
                <a:ea typeface="DejaVu LGC Sans" charset="0"/>
                <a:cs typeface="DejaVu LGC Sans" charset="0"/>
              </a:defRPr>
            </a:lvl2pPr>
            <a:lvl3pPr eaLnBrk="0" hangingPunct="0">
              <a:lnSpc>
                <a:spcPct val="93000"/>
              </a:lnSpc>
              <a:buClr>
                <a:srgbClr val="000000"/>
              </a:buClr>
              <a:buSzPct val="100000"/>
              <a:buFont typeface="Times New Roman" charset="0"/>
              <a:tabLst>
                <a:tab pos="723900" algn="l"/>
                <a:tab pos="1447800" algn="l"/>
                <a:tab pos="2171700" algn="l"/>
              </a:tabLst>
              <a:defRPr>
                <a:solidFill>
                  <a:schemeClr val="tx1"/>
                </a:solidFill>
                <a:latin typeface="Arial" charset="0"/>
                <a:ea typeface="DejaVu LGC Sans" charset="0"/>
                <a:cs typeface="DejaVu LGC Sans" charset="0"/>
              </a:defRPr>
            </a:lvl3pPr>
            <a:lvl4pPr eaLnBrk="0" hangingPunct="0">
              <a:lnSpc>
                <a:spcPct val="93000"/>
              </a:lnSpc>
              <a:buClr>
                <a:srgbClr val="000000"/>
              </a:buClr>
              <a:buSzPct val="100000"/>
              <a:buFont typeface="Times New Roman" charset="0"/>
              <a:tabLst>
                <a:tab pos="723900" algn="l"/>
                <a:tab pos="1447800" algn="l"/>
                <a:tab pos="2171700" algn="l"/>
              </a:tabLst>
              <a:defRPr>
                <a:solidFill>
                  <a:schemeClr val="tx1"/>
                </a:solidFill>
                <a:latin typeface="Arial" charset="0"/>
                <a:ea typeface="DejaVu LGC Sans" charset="0"/>
                <a:cs typeface="DejaVu LGC Sans" charset="0"/>
              </a:defRPr>
            </a:lvl4pPr>
            <a:lvl5pPr eaLnBrk="0" hangingPunct="0">
              <a:lnSpc>
                <a:spcPct val="93000"/>
              </a:lnSpc>
              <a:buClr>
                <a:srgbClr val="000000"/>
              </a:buClr>
              <a:buSzPct val="100000"/>
              <a:buFont typeface="Times New Roman" charset="0"/>
              <a:tabLst>
                <a:tab pos="723900" algn="l"/>
                <a:tab pos="1447800" algn="l"/>
                <a:tab pos="2171700" algn="l"/>
              </a:tabLst>
              <a:defRPr>
                <a:solidFill>
                  <a:schemeClr val="tx1"/>
                </a:solidFill>
                <a:latin typeface="Arial" charset="0"/>
                <a:ea typeface="DejaVu LGC Sans" charset="0"/>
                <a:cs typeface="DejaVu LGC Sans"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chemeClr val="tx1"/>
                </a:solidFill>
                <a:latin typeface="Arial" charset="0"/>
                <a:ea typeface="DejaVu LGC Sans" charset="0"/>
                <a:cs typeface="DejaVu LGC Sans"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chemeClr val="tx1"/>
                </a:solidFill>
                <a:latin typeface="Arial" charset="0"/>
                <a:ea typeface="DejaVu LGC Sans" charset="0"/>
                <a:cs typeface="DejaVu LGC Sans"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chemeClr val="tx1"/>
                </a:solidFill>
                <a:latin typeface="Arial" charset="0"/>
                <a:ea typeface="DejaVu LGC Sans" charset="0"/>
                <a:cs typeface="DejaVu LGC Sans"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chemeClr val="tx1"/>
                </a:solidFill>
                <a:latin typeface="Arial" charset="0"/>
                <a:ea typeface="DejaVu LGC Sans" charset="0"/>
                <a:cs typeface="DejaVu LGC Sans" charset="0"/>
              </a:defRPr>
            </a:lvl9pPr>
          </a:lstStyle>
          <a:p>
            <a:pPr defTabSz="414683" eaLnBrk="1"/>
            <a:r>
              <a:rPr lang="en-US" sz="1600" dirty="0">
                <a:solidFill>
                  <a:srgbClr val="0000FF"/>
                </a:solidFill>
              </a:rPr>
              <a:t>ATMS has much better </a:t>
            </a:r>
            <a:r>
              <a:rPr lang="en-US" sz="1600" dirty="0" smtClean="0">
                <a:solidFill>
                  <a:srgbClr val="0000FF"/>
                </a:solidFill>
              </a:rPr>
              <a:t> scan</a:t>
            </a:r>
            <a:r>
              <a:rPr lang="en-US" sz="1600" dirty="0">
                <a:solidFill>
                  <a:srgbClr val="0000FF"/>
                </a:solidFill>
              </a:rPr>
              <a:t>-dependent bias </a:t>
            </a:r>
            <a:r>
              <a:rPr lang="en-US" sz="1600" dirty="0" smtClean="0">
                <a:solidFill>
                  <a:srgbClr val="0000FF"/>
                </a:solidFill>
              </a:rPr>
              <a:t>and </a:t>
            </a:r>
            <a:r>
              <a:rPr lang="en-US" sz="1600" dirty="0">
                <a:solidFill>
                  <a:srgbClr val="0000FF"/>
                </a:solidFill>
              </a:rPr>
              <a:t>(after re-mapping</a:t>
            </a:r>
            <a:r>
              <a:rPr lang="en-US" sz="1600" dirty="0" smtClean="0">
                <a:solidFill>
                  <a:srgbClr val="0000FF"/>
                </a:solidFill>
              </a:rPr>
              <a:t>) noise </a:t>
            </a:r>
            <a:r>
              <a:rPr lang="en-US" sz="1600" dirty="0">
                <a:solidFill>
                  <a:srgbClr val="0000FF"/>
                </a:solidFill>
              </a:rPr>
              <a:t>levels are </a:t>
            </a:r>
            <a:r>
              <a:rPr lang="en-US" sz="1600" dirty="0" smtClean="0">
                <a:solidFill>
                  <a:srgbClr val="0000FF"/>
                </a:solidFill>
              </a:rPr>
              <a:t>equivalent</a:t>
            </a:r>
            <a:endParaRPr lang="en-US" sz="1600" dirty="0">
              <a:solidFill>
                <a:srgbClr val="0000FF"/>
              </a:solidFill>
            </a:endParaRPr>
          </a:p>
        </p:txBody>
      </p:sp>
      <p:sp>
        <p:nvSpPr>
          <p:cNvPr id="2" name="TextBox 1"/>
          <p:cNvSpPr txBox="1"/>
          <p:nvPr/>
        </p:nvSpPr>
        <p:spPr>
          <a:xfrm>
            <a:off x="5023793" y="1428750"/>
            <a:ext cx="2643096" cy="369332"/>
          </a:xfrm>
          <a:prstGeom prst="rect">
            <a:avLst/>
          </a:prstGeom>
          <a:noFill/>
        </p:spPr>
        <p:txBody>
          <a:bodyPr wrap="none" rtlCol="0">
            <a:spAutoFit/>
          </a:bodyPr>
          <a:lstStyle/>
          <a:p>
            <a:r>
              <a:rPr lang="en-US" dirty="0">
                <a:latin typeface="Arial" charset="0"/>
                <a:cs typeface="DejaVu LGC Sans" charset="0"/>
              </a:rPr>
              <a:t>AMSU-A </a:t>
            </a:r>
            <a:r>
              <a:rPr lang="en-US" dirty="0" err="1">
                <a:latin typeface="Arial" charset="0"/>
                <a:cs typeface="DejaVu LGC Sans" charset="0"/>
              </a:rPr>
              <a:t>vs</a:t>
            </a:r>
            <a:r>
              <a:rPr lang="en-US" dirty="0">
                <a:latin typeface="Arial" charset="0"/>
                <a:cs typeface="DejaVu LGC Sans" charset="0"/>
              </a:rPr>
              <a:t> ATMS Stats</a:t>
            </a:r>
            <a:endParaRPr lang="en-US" dirty="0"/>
          </a:p>
        </p:txBody>
      </p:sp>
    </p:spTree>
    <p:extLst>
      <p:ext uri="{BB962C8B-B14F-4D97-AF65-F5344CB8AC3E}">
        <p14:creationId xmlns:p14="http://schemas.microsoft.com/office/powerpoint/2010/main" val="1399619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9137416">
            <a:off x="3409311" y="1540365"/>
            <a:ext cx="167551" cy="212584"/>
          </a:xfrm>
          <a:prstGeom prst="rect">
            <a:avLst/>
          </a:prstGeom>
          <a:noFill/>
        </p:spPr>
        <p:txBody>
          <a:bodyPr wrap="none" rtlCol="0">
            <a:spAutoFit/>
          </a:bodyPr>
          <a:lstStyle/>
          <a:p>
            <a:endParaRPr lang="en-US" sz="1050" b="1" dirty="0">
              <a:solidFill>
                <a:schemeClr val="bg1"/>
              </a:solidFill>
            </a:endParaRPr>
          </a:p>
        </p:txBody>
      </p:sp>
      <p:pic>
        <p:nvPicPr>
          <p:cNvPr id="9" name="Picture 8" descr="sample_cris_20120120_a.ep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1867" y="4334828"/>
            <a:ext cx="5546349" cy="2415826"/>
          </a:xfrm>
          <a:prstGeom prst="rect">
            <a:avLst/>
          </a:prstGeom>
        </p:spPr>
      </p:pic>
      <p:pic>
        <p:nvPicPr>
          <p:cNvPr id="16" name="Picture 15" descr="ccast_900rad_20120120_a_new.png"/>
          <p:cNvPicPr>
            <a:picLocks noChangeAspect="1"/>
          </p:cNvPicPr>
          <p:nvPr/>
        </p:nvPicPr>
        <p:blipFill rotWithShape="1">
          <a:blip r:embed="rId4" cstate="print">
            <a:extLst>
              <a:ext uri="{28A0092B-C50C-407E-A947-70E740481C1C}">
                <a14:useLocalDpi xmlns:a14="http://schemas.microsoft.com/office/drawing/2010/main"/>
              </a:ext>
            </a:extLst>
          </a:blip>
          <a:srcRect l="13393" t="1" r="13215" b="2293"/>
          <a:stretch/>
        </p:blipFill>
        <p:spPr>
          <a:xfrm>
            <a:off x="1910777" y="263400"/>
            <a:ext cx="4026311" cy="4024606"/>
          </a:xfrm>
          <a:prstGeom prst="rect">
            <a:avLst/>
          </a:prstGeom>
        </p:spPr>
      </p:pic>
      <p:sp>
        <p:nvSpPr>
          <p:cNvPr id="30" name="TextBox 29"/>
          <p:cNvSpPr txBox="1"/>
          <p:nvPr/>
        </p:nvSpPr>
        <p:spPr>
          <a:xfrm>
            <a:off x="7865656" y="4494558"/>
            <a:ext cx="507286" cy="369332"/>
          </a:xfrm>
          <a:prstGeom prst="rect">
            <a:avLst/>
          </a:prstGeom>
          <a:solidFill>
            <a:schemeClr val="bg1"/>
          </a:solidFill>
        </p:spPr>
        <p:txBody>
          <a:bodyPr wrap="square" rtlCol="0">
            <a:spAutoFit/>
          </a:bodyPr>
          <a:lstStyle/>
          <a:p>
            <a:endParaRPr lang="en-US" dirty="0"/>
          </a:p>
        </p:txBody>
      </p:sp>
      <p:pic>
        <p:nvPicPr>
          <p:cNvPr id="2" name="Picture 1" descr="Twithou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44541" y="527894"/>
            <a:ext cx="2220033" cy="3171476"/>
          </a:xfrm>
          <a:prstGeom prst="rect">
            <a:avLst/>
          </a:prstGeom>
        </p:spPr>
      </p:pic>
      <p:sp>
        <p:nvSpPr>
          <p:cNvPr id="20" name="TextBox 19"/>
          <p:cNvSpPr txBox="1"/>
          <p:nvPr/>
        </p:nvSpPr>
        <p:spPr>
          <a:xfrm>
            <a:off x="7092896" y="1523983"/>
            <a:ext cx="1441420" cy="646331"/>
          </a:xfrm>
          <a:prstGeom prst="rect">
            <a:avLst/>
          </a:prstGeom>
          <a:noFill/>
        </p:spPr>
        <p:txBody>
          <a:bodyPr wrap="none" rtlCol="0">
            <a:spAutoFit/>
          </a:bodyPr>
          <a:lstStyle/>
          <a:p>
            <a:pPr algn="ctr"/>
            <a:r>
              <a:rPr lang="en-US" b="1" dirty="0" err="1" smtClean="0"/>
              <a:t>CrIS</a:t>
            </a:r>
            <a:endParaRPr lang="en-US" b="1" dirty="0" smtClean="0"/>
          </a:p>
          <a:p>
            <a:pPr algn="ctr"/>
            <a:r>
              <a:rPr lang="en-US" b="1" dirty="0" smtClean="0"/>
              <a:t>Temperature</a:t>
            </a:r>
            <a:endParaRPr lang="en-US" b="1" dirty="0"/>
          </a:p>
        </p:txBody>
      </p:sp>
      <p:cxnSp>
        <p:nvCxnSpPr>
          <p:cNvPr id="21" name="Straight Arrow Connector 20"/>
          <p:cNvCxnSpPr/>
          <p:nvPr/>
        </p:nvCxnSpPr>
        <p:spPr>
          <a:xfrm flipH="1">
            <a:off x="7507523" y="2113872"/>
            <a:ext cx="282219" cy="1846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3" name="Picture 2" descr="RHwithout.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38198" y="3682655"/>
            <a:ext cx="2226376" cy="3171476"/>
          </a:xfrm>
          <a:prstGeom prst="rect">
            <a:avLst/>
          </a:prstGeom>
        </p:spPr>
      </p:pic>
      <p:sp>
        <p:nvSpPr>
          <p:cNvPr id="22" name="TextBox 21"/>
          <p:cNvSpPr txBox="1"/>
          <p:nvPr/>
        </p:nvSpPr>
        <p:spPr>
          <a:xfrm>
            <a:off x="7375540" y="5089660"/>
            <a:ext cx="1069524" cy="646331"/>
          </a:xfrm>
          <a:prstGeom prst="rect">
            <a:avLst/>
          </a:prstGeom>
          <a:noFill/>
        </p:spPr>
        <p:txBody>
          <a:bodyPr wrap="none" rtlCol="0">
            <a:spAutoFit/>
          </a:bodyPr>
          <a:lstStyle/>
          <a:p>
            <a:pPr algn="ctr"/>
            <a:r>
              <a:rPr lang="en-US" b="1" dirty="0" err="1" smtClean="0"/>
              <a:t>CrIS</a:t>
            </a:r>
            <a:endParaRPr lang="en-US" b="1" dirty="0" smtClean="0"/>
          </a:p>
          <a:p>
            <a:pPr algn="ctr"/>
            <a:r>
              <a:rPr lang="en-US" b="1" dirty="0" smtClean="0"/>
              <a:t>Humidity</a:t>
            </a:r>
            <a:endParaRPr lang="en-US" b="1" dirty="0"/>
          </a:p>
        </p:txBody>
      </p:sp>
      <p:cxnSp>
        <p:nvCxnSpPr>
          <p:cNvPr id="23" name="Straight Arrow Connector 22"/>
          <p:cNvCxnSpPr/>
          <p:nvPr/>
        </p:nvCxnSpPr>
        <p:spPr>
          <a:xfrm flipH="1">
            <a:off x="7300560" y="5735991"/>
            <a:ext cx="413926" cy="33642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4" name="Straight Arrow Connector 33"/>
          <p:cNvCxnSpPr/>
          <p:nvPr/>
        </p:nvCxnSpPr>
        <p:spPr>
          <a:xfrm flipV="1">
            <a:off x="1639861" y="2682993"/>
            <a:ext cx="2128054" cy="1982489"/>
          </a:xfrm>
          <a:prstGeom prst="straightConnector1">
            <a:avLst/>
          </a:prstGeom>
          <a:ln w="28575"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329509" y="2681106"/>
            <a:ext cx="5776148" cy="2537470"/>
          </a:xfrm>
          <a:prstGeom prst="straightConnector1">
            <a:avLst/>
          </a:prstGeom>
          <a:ln w="28575"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003928" y="5444346"/>
            <a:ext cx="3922988" cy="962093"/>
          </a:xfrm>
          <a:prstGeom prst="straightConnector1">
            <a:avLst/>
          </a:prstGeom>
          <a:ln w="28575"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1917120" y="0"/>
            <a:ext cx="6617196" cy="646331"/>
          </a:xfrm>
          <a:prstGeom prst="rect">
            <a:avLst/>
          </a:prstGeom>
        </p:spPr>
        <p:txBody>
          <a:bodyPr wrap="square">
            <a:spAutoFit/>
          </a:bodyPr>
          <a:lstStyle/>
          <a:p>
            <a:pPr algn="ctr" defTabSz="457059" fontAlgn="auto">
              <a:spcBef>
                <a:spcPts val="0"/>
              </a:spcBef>
              <a:spcAft>
                <a:spcPts val="0"/>
              </a:spcAft>
            </a:pPr>
            <a:r>
              <a:rPr lang="en-US" dirty="0" err="1" smtClean="0">
                <a:solidFill>
                  <a:prstClr val="black"/>
                </a:solidFill>
              </a:rPr>
              <a:t>CrIS</a:t>
            </a:r>
            <a:r>
              <a:rPr lang="en-US" dirty="0" smtClean="0">
                <a:solidFill>
                  <a:prstClr val="black"/>
                </a:solidFill>
              </a:rPr>
              <a:t> Data and </a:t>
            </a:r>
            <a:r>
              <a:rPr lang="en-US" dirty="0" err="1" smtClean="0">
                <a:solidFill>
                  <a:prstClr val="black"/>
                </a:solidFill>
              </a:rPr>
              <a:t>Retreivals</a:t>
            </a:r>
            <a:r>
              <a:rPr lang="en-US" dirty="0" smtClean="0">
                <a:solidFill>
                  <a:prstClr val="black"/>
                </a:solidFill>
              </a:rPr>
              <a:t> </a:t>
            </a:r>
            <a:r>
              <a:rPr lang="en-US" dirty="0">
                <a:solidFill>
                  <a:prstClr val="black"/>
                </a:solidFill>
              </a:rPr>
              <a:t>for 20 Jan 2012, t1910005</a:t>
            </a:r>
          </a:p>
          <a:p>
            <a:pPr algn="ctr" defTabSz="457059" fontAlgn="auto">
              <a:spcBef>
                <a:spcPts val="0"/>
              </a:spcBef>
              <a:spcAft>
                <a:spcPts val="0"/>
              </a:spcAft>
            </a:pPr>
            <a:r>
              <a:rPr lang="en-US" i="1" dirty="0">
                <a:solidFill>
                  <a:prstClr val="black"/>
                </a:solidFill>
              </a:rPr>
              <a:t>Single profiles</a:t>
            </a:r>
          </a:p>
        </p:txBody>
      </p:sp>
    </p:spTree>
    <p:extLst>
      <p:ext uri="{BB962C8B-B14F-4D97-AF65-F5344CB8AC3E}">
        <p14:creationId xmlns:p14="http://schemas.microsoft.com/office/powerpoint/2010/main" val="34546237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NPP </a:t>
            </a:r>
            <a:r>
              <a:rPr lang="en-US" sz="3200" dirty="0" err="1" smtClean="0"/>
              <a:t>CrIS</a:t>
            </a:r>
            <a:r>
              <a:rPr lang="en-US" sz="3200" dirty="0" smtClean="0"/>
              <a:t> Instrument Status</a:t>
            </a:r>
            <a:endParaRPr lang="en-US" sz="3200" dirty="0"/>
          </a:p>
        </p:txBody>
      </p:sp>
      <p:sp>
        <p:nvSpPr>
          <p:cNvPr id="5" name="Content Placeholder 4"/>
          <p:cNvSpPr>
            <a:spLocks noGrp="1"/>
          </p:cNvSpPr>
          <p:nvPr>
            <p:ph idx="1"/>
          </p:nvPr>
        </p:nvSpPr>
        <p:spPr>
          <a:xfrm>
            <a:off x="228600" y="1371600"/>
            <a:ext cx="3657600" cy="4525963"/>
          </a:xfrm>
        </p:spPr>
        <p:txBody>
          <a:bodyPr>
            <a:noAutofit/>
          </a:bodyPr>
          <a:lstStyle/>
          <a:p>
            <a:pPr>
              <a:spcAft>
                <a:spcPts val="600"/>
              </a:spcAft>
            </a:pPr>
            <a:r>
              <a:rPr lang="en-US" sz="1600" dirty="0" err="1" smtClean="0"/>
              <a:t>Exelis</a:t>
            </a:r>
            <a:r>
              <a:rPr lang="en-US" sz="1600" dirty="0" smtClean="0"/>
              <a:t> successfully performed Early </a:t>
            </a:r>
            <a:r>
              <a:rPr lang="en-US" sz="1600" dirty="0" err="1" smtClean="0"/>
              <a:t>CrIS</a:t>
            </a:r>
            <a:r>
              <a:rPr lang="en-US" sz="1600" dirty="0" smtClean="0"/>
              <a:t> instrument checkout and tuning from 1/28/12 to 2/21/12</a:t>
            </a:r>
          </a:p>
          <a:p>
            <a:pPr>
              <a:spcAft>
                <a:spcPts val="600"/>
              </a:spcAft>
            </a:pPr>
            <a:r>
              <a:rPr lang="en-US" sz="1600" dirty="0" smtClean="0"/>
              <a:t>Initial analysis shows that the instrument performance reaches and exceeds the pre-launch TVAC performance and specifications</a:t>
            </a:r>
          </a:p>
          <a:p>
            <a:pPr>
              <a:spcAft>
                <a:spcPts val="600"/>
              </a:spcAft>
            </a:pPr>
            <a:r>
              <a:rPr lang="en-US" sz="1600" dirty="0" smtClean="0"/>
              <a:t>Calibration coefficient table (Engineering Packet) version 32 was uploaded to </a:t>
            </a:r>
            <a:r>
              <a:rPr lang="en-US" sz="1600" dirty="0" err="1" smtClean="0"/>
              <a:t>CrIS</a:t>
            </a:r>
            <a:r>
              <a:rPr lang="en-US" sz="1600" dirty="0" smtClean="0"/>
              <a:t> instrument on 1/31/12, which includes update of some calibration coefficients determined from on-orbit data</a:t>
            </a:r>
          </a:p>
          <a:p>
            <a:pPr>
              <a:spcAft>
                <a:spcPts val="600"/>
              </a:spcAft>
            </a:pPr>
            <a:r>
              <a:rPr lang="en-US" sz="1600" dirty="0" smtClean="0"/>
              <a:t>Good Science RDR data started flowing from GRAVITE to the users on 1/20/12 </a:t>
            </a:r>
          </a:p>
          <a:p>
            <a:pPr>
              <a:spcAft>
                <a:spcPts val="600"/>
              </a:spcAft>
            </a:pPr>
            <a:r>
              <a:rPr lang="en-US" sz="1600" dirty="0" smtClean="0"/>
              <a:t>Full spectral resolution data collection was performed successfully on 2/22/12 and 2/23/12</a:t>
            </a:r>
            <a:endParaRPr lang="en-US" sz="1600" dirty="0"/>
          </a:p>
        </p:txBody>
      </p:sp>
      <p:pic>
        <p:nvPicPr>
          <p:cNvPr id="6" name="Picture 2"/>
          <p:cNvPicPr>
            <a:picLocks noChangeAspect="1" noChangeArrowheads="1"/>
          </p:cNvPicPr>
          <p:nvPr/>
        </p:nvPicPr>
        <p:blipFill>
          <a:blip r:embed="rId2" cstate="print"/>
          <a:srcRect/>
          <a:stretch>
            <a:fillRect/>
          </a:stretch>
        </p:blipFill>
        <p:spPr bwMode="auto">
          <a:xfrm>
            <a:off x="3886200" y="1143977"/>
            <a:ext cx="5181600" cy="3535594"/>
          </a:xfrm>
          <a:prstGeom prst="rect">
            <a:avLst/>
          </a:prstGeom>
          <a:noFill/>
          <a:ln w="9525">
            <a:noFill/>
            <a:miter lim="800000"/>
            <a:headEnd/>
            <a:tailEnd/>
          </a:ln>
        </p:spPr>
      </p:pic>
      <p:sp>
        <p:nvSpPr>
          <p:cNvPr id="7" name="Rectangle 6"/>
          <p:cNvSpPr/>
          <p:nvPr/>
        </p:nvSpPr>
        <p:spPr>
          <a:xfrm>
            <a:off x="4080734" y="4648200"/>
            <a:ext cx="4987066" cy="18288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smtClean="0">
                <a:solidFill>
                  <a:schemeClr val="tx1"/>
                </a:solidFill>
              </a:rPr>
              <a:t>NEdN On-Orbit Data is Consistent with Ground Test Data (Black Lines); Much Better Than Spec Limits (Dashed Lines); Performance is Excellent.  The relatively poor performance of MW FOV 7 (Middle green curve) was noted during ground testing and understood. </a:t>
            </a:r>
          </a:p>
        </p:txBody>
      </p:sp>
    </p:spTree>
    <p:extLst>
      <p:ext uri="{BB962C8B-B14F-4D97-AF65-F5344CB8AC3E}">
        <p14:creationId xmlns:p14="http://schemas.microsoft.com/office/powerpoint/2010/main" val="1476064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2"/>
          <p:cNvSpPr>
            <a:spLocks noGrp="1"/>
          </p:cNvSpPr>
          <p:nvPr>
            <p:ph type="sldNum" sz="quarter" idx="11"/>
          </p:nvPr>
        </p:nvSpPr>
        <p:spPr>
          <a:noFill/>
        </p:spPr>
        <p:txBody>
          <a:bodyPr/>
          <a:lstStyle/>
          <a:p>
            <a:fld id="{57365237-117A-4021-81ED-C51D976670E3}" type="slidenum">
              <a:rPr lang="en-US" smtClean="0"/>
              <a:pPr/>
              <a:t>8</a:t>
            </a:fld>
            <a:endParaRPr lang="en-US" smtClean="0"/>
          </a:p>
        </p:txBody>
      </p:sp>
      <p:sp>
        <p:nvSpPr>
          <p:cNvPr id="39939" name="Rectangle 2"/>
          <p:cNvSpPr>
            <a:spLocks noGrp="1" noChangeArrowheads="1"/>
          </p:cNvSpPr>
          <p:nvPr>
            <p:ph type="title" idx="4294967295"/>
          </p:nvPr>
        </p:nvSpPr>
        <p:spPr>
          <a:xfrm>
            <a:off x="762000" y="76200"/>
            <a:ext cx="7391400" cy="762000"/>
          </a:xfrm>
        </p:spPr>
        <p:txBody>
          <a:bodyPr>
            <a:normAutofit fontScale="90000"/>
          </a:bodyPr>
          <a:lstStyle/>
          <a:p>
            <a:r>
              <a:rPr lang="en-US" dirty="0" smtClean="0">
                <a:solidFill>
                  <a:schemeClr val="tx1"/>
                </a:solidFill>
              </a:rPr>
              <a:t>CERES</a:t>
            </a:r>
            <a:r>
              <a:rPr lang="en-US" dirty="0" smtClean="0"/>
              <a:t> Flight Model 5</a:t>
            </a:r>
            <a:br>
              <a:rPr lang="en-US" dirty="0" smtClean="0"/>
            </a:br>
            <a:r>
              <a:rPr lang="en-US" dirty="0" smtClean="0"/>
              <a:t> Regular Operations: January 24, 2012</a:t>
            </a:r>
          </a:p>
        </p:txBody>
      </p:sp>
      <p:sp>
        <p:nvSpPr>
          <p:cNvPr id="39940" name="Line 3"/>
          <p:cNvSpPr>
            <a:spLocks noChangeShapeType="1"/>
          </p:cNvSpPr>
          <p:nvPr/>
        </p:nvSpPr>
        <p:spPr bwMode="auto">
          <a:xfrm>
            <a:off x="4314825" y="1154113"/>
            <a:ext cx="0" cy="5105400"/>
          </a:xfrm>
          <a:prstGeom prst="line">
            <a:avLst/>
          </a:prstGeom>
          <a:noFill/>
          <a:ln w="12700">
            <a:solidFill>
              <a:schemeClr val="tx1"/>
            </a:solidFill>
            <a:round/>
            <a:headEnd/>
            <a:tailEnd/>
          </a:ln>
        </p:spPr>
        <p:txBody>
          <a:bodyPr wrap="none" lIns="101882" tIns="50941" rIns="101882" bIns="50941">
            <a:spAutoFit/>
          </a:bodyPr>
          <a:lstStyle/>
          <a:p>
            <a:endParaRPr lang="en-US"/>
          </a:p>
        </p:txBody>
      </p:sp>
      <p:sp>
        <p:nvSpPr>
          <p:cNvPr id="39941" name="Line 4"/>
          <p:cNvSpPr>
            <a:spLocks noChangeShapeType="1"/>
          </p:cNvSpPr>
          <p:nvPr/>
        </p:nvSpPr>
        <p:spPr bwMode="auto">
          <a:xfrm>
            <a:off x="304800" y="3733800"/>
            <a:ext cx="4038600" cy="0"/>
          </a:xfrm>
          <a:prstGeom prst="line">
            <a:avLst/>
          </a:prstGeom>
          <a:noFill/>
          <a:ln w="12700">
            <a:solidFill>
              <a:schemeClr val="tx1"/>
            </a:solidFill>
            <a:round/>
            <a:headEnd/>
            <a:tailEnd/>
          </a:ln>
        </p:spPr>
        <p:txBody>
          <a:bodyPr lIns="101882" tIns="50941" rIns="101882" bIns="50941">
            <a:spAutoFit/>
          </a:bodyPr>
          <a:lstStyle/>
          <a:p>
            <a:endParaRPr lang="en-US"/>
          </a:p>
        </p:txBody>
      </p:sp>
      <p:pic>
        <p:nvPicPr>
          <p:cNvPr id="39942" name="Picture 7" descr="Instrument"/>
          <p:cNvPicPr>
            <a:picLocks noChangeAspect="1" noChangeArrowheads="1"/>
          </p:cNvPicPr>
          <p:nvPr/>
        </p:nvPicPr>
        <p:blipFill>
          <a:blip r:embed="rId3" cstate="screen"/>
          <a:srcRect/>
          <a:stretch>
            <a:fillRect/>
          </a:stretch>
        </p:blipFill>
        <p:spPr bwMode="auto">
          <a:xfrm>
            <a:off x="1338263" y="1066800"/>
            <a:ext cx="2173287" cy="2520950"/>
          </a:xfrm>
          <a:prstGeom prst="rect">
            <a:avLst/>
          </a:prstGeom>
          <a:noFill/>
          <a:ln w="9525">
            <a:noFill/>
            <a:miter lim="800000"/>
            <a:headEnd/>
            <a:tailEnd/>
          </a:ln>
        </p:spPr>
      </p:pic>
      <p:sp>
        <p:nvSpPr>
          <p:cNvPr id="39943" name="Rectangle 11"/>
          <p:cNvSpPr>
            <a:spLocks noChangeArrowheads="1"/>
          </p:cNvSpPr>
          <p:nvPr/>
        </p:nvSpPr>
        <p:spPr bwMode="auto">
          <a:xfrm>
            <a:off x="0" y="3657600"/>
            <a:ext cx="4318000" cy="2670175"/>
          </a:xfrm>
          <a:prstGeom prst="rect">
            <a:avLst/>
          </a:prstGeom>
          <a:noFill/>
          <a:ln w="9525">
            <a:noFill/>
            <a:miter lim="800000"/>
            <a:headEnd/>
            <a:tailEnd/>
          </a:ln>
        </p:spPr>
        <p:txBody>
          <a:bodyPr lIns="90488" tIns="44450" rIns="90488" bIns="44450"/>
          <a:lstStyle/>
          <a:p>
            <a:pPr marL="173038" indent="-173038" eaLnBrk="0" hangingPunct="0">
              <a:spcBef>
                <a:spcPct val="10000"/>
              </a:spcBef>
              <a:buClr>
                <a:schemeClr val="accent2"/>
              </a:buClr>
              <a:buFont typeface="Wingdings" pitchFamily="2" charset="2"/>
              <a:buNone/>
            </a:pPr>
            <a:r>
              <a:rPr lang="en-US" sz="1600" b="1">
                <a:latin typeface="Arial" pitchFamily="34" charset="0"/>
              </a:rPr>
              <a:t>CERES scanning radiometer measuring three spectral bands at TOA</a:t>
            </a:r>
          </a:p>
          <a:p>
            <a:pPr marL="511175" lvl="1" indent="-171450" eaLnBrk="0" hangingPunct="0">
              <a:spcBef>
                <a:spcPct val="10000"/>
              </a:spcBef>
              <a:buFontTx/>
              <a:buChar char="–"/>
            </a:pPr>
            <a:r>
              <a:rPr lang="en-US" sz="1400">
                <a:latin typeface="Arial" pitchFamily="34" charset="0"/>
              </a:rPr>
              <a:t>Total (0.3 to &gt;50 </a:t>
            </a:r>
            <a:r>
              <a:rPr lang="en-US" sz="1400">
                <a:latin typeface="Arial" pitchFamily="34" charset="0"/>
                <a:sym typeface="Symbol" pitchFamily="18" charset="2"/>
              </a:rPr>
              <a:t>m)</a:t>
            </a:r>
          </a:p>
          <a:p>
            <a:pPr marL="511175" lvl="1" indent="-171450" eaLnBrk="0" hangingPunct="0">
              <a:spcBef>
                <a:spcPct val="10000"/>
              </a:spcBef>
              <a:buFontTx/>
              <a:buChar char="–"/>
            </a:pPr>
            <a:r>
              <a:rPr lang="en-US" sz="1400">
                <a:latin typeface="Arial" pitchFamily="34" charset="0"/>
                <a:sym typeface="Symbol" pitchFamily="18" charset="2"/>
              </a:rPr>
              <a:t>Shortwave (0.3 to 5.0</a:t>
            </a:r>
            <a:r>
              <a:rPr lang="en-US" sz="1400">
                <a:latin typeface="Arial" pitchFamily="34" charset="0"/>
              </a:rPr>
              <a:t> </a:t>
            </a:r>
            <a:r>
              <a:rPr lang="en-US" sz="1400">
                <a:latin typeface="Arial" pitchFamily="34" charset="0"/>
                <a:sym typeface="Symbol" pitchFamily="18" charset="2"/>
              </a:rPr>
              <a:t>m)</a:t>
            </a:r>
          </a:p>
          <a:p>
            <a:pPr marL="511175" lvl="1" indent="-171450" eaLnBrk="0" hangingPunct="0">
              <a:spcBef>
                <a:spcPct val="10000"/>
              </a:spcBef>
              <a:buFontTx/>
              <a:buChar char="–"/>
            </a:pPr>
            <a:r>
              <a:rPr lang="en-US" sz="1400">
                <a:latin typeface="Arial" pitchFamily="34" charset="0"/>
                <a:sym typeface="Symbol" pitchFamily="18" charset="2"/>
              </a:rPr>
              <a:t>Longwave Bandpass (8 to 12</a:t>
            </a:r>
            <a:r>
              <a:rPr lang="en-US" sz="1400">
                <a:latin typeface="Arial" pitchFamily="34" charset="0"/>
              </a:rPr>
              <a:t> </a:t>
            </a:r>
            <a:r>
              <a:rPr lang="en-US" sz="1400">
                <a:latin typeface="Arial" pitchFamily="34" charset="0"/>
                <a:sym typeface="Symbol" pitchFamily="18" charset="2"/>
              </a:rPr>
              <a:t>m)</a:t>
            </a:r>
          </a:p>
          <a:p>
            <a:pPr marL="173038" indent="-173038" eaLnBrk="0" hangingPunct="0">
              <a:spcBef>
                <a:spcPct val="25000"/>
              </a:spcBef>
              <a:buClr>
                <a:schemeClr val="accent2"/>
              </a:buClr>
              <a:buFont typeface="Wingdings" pitchFamily="2" charset="2"/>
              <a:buNone/>
            </a:pPr>
            <a:r>
              <a:rPr lang="en-US" sz="1600" b="1">
                <a:latin typeface="Arial" pitchFamily="34" charset="0"/>
              </a:rPr>
              <a:t>Operations, Data Processing, Products, and Science are a continuation of experience developed on </a:t>
            </a:r>
          </a:p>
          <a:p>
            <a:pPr marL="511175" lvl="1" indent="-171450" eaLnBrk="0" hangingPunct="0">
              <a:spcBef>
                <a:spcPct val="15000"/>
              </a:spcBef>
              <a:buFontTx/>
              <a:buChar char="–"/>
            </a:pPr>
            <a:r>
              <a:rPr lang="en-US" sz="1400">
                <a:latin typeface="Arial" pitchFamily="34" charset="0"/>
              </a:rPr>
              <a:t>TRMM (1), EOS Terra (2), EOS Aqua (2)</a:t>
            </a:r>
          </a:p>
          <a:p>
            <a:pPr marL="173038" indent="-173038" eaLnBrk="0" hangingPunct="0">
              <a:spcBef>
                <a:spcPct val="15000"/>
              </a:spcBef>
              <a:buFontTx/>
              <a:buChar char="–"/>
            </a:pPr>
            <a:endParaRPr lang="en-US" sz="1600" b="1">
              <a:latin typeface="Arial" pitchFamily="34" charset="0"/>
            </a:endParaRPr>
          </a:p>
        </p:txBody>
      </p:sp>
      <p:sp>
        <p:nvSpPr>
          <p:cNvPr id="5131" name="Rectangle 18"/>
          <p:cNvSpPr>
            <a:spLocks noChangeArrowheads="1"/>
          </p:cNvSpPr>
          <p:nvPr/>
        </p:nvSpPr>
        <p:spPr bwMode="auto">
          <a:xfrm>
            <a:off x="4495800" y="823913"/>
            <a:ext cx="4419600" cy="471487"/>
          </a:xfrm>
          <a:prstGeom prst="rect">
            <a:avLst/>
          </a:prstGeom>
          <a:noFill/>
          <a:ln w="12700">
            <a:noFill/>
            <a:miter lim="800000"/>
            <a:headEnd/>
            <a:tailEnd/>
          </a:ln>
        </p:spPr>
        <p:txBody>
          <a:bodyPr lIns="101882" tIns="50941" rIns="101882" bIns="50941">
            <a:spAutoFit/>
          </a:bodyPr>
          <a:lstStyle/>
          <a:p>
            <a:pPr eaLnBrk="0" hangingPunct="0">
              <a:defRPr/>
            </a:pPr>
            <a:r>
              <a:rPr lang="en-US" sz="2400" b="1" dirty="0">
                <a:latin typeface="+mn-lt"/>
              </a:rPr>
              <a:t>Reflected Solar Energy</a:t>
            </a:r>
          </a:p>
        </p:txBody>
      </p:sp>
      <p:sp>
        <p:nvSpPr>
          <p:cNvPr id="13" name="Rectangle 18"/>
          <p:cNvSpPr>
            <a:spLocks noChangeArrowheads="1"/>
          </p:cNvSpPr>
          <p:nvPr/>
        </p:nvSpPr>
        <p:spPr bwMode="auto">
          <a:xfrm>
            <a:off x="4360863" y="6386513"/>
            <a:ext cx="4419600" cy="471487"/>
          </a:xfrm>
          <a:prstGeom prst="rect">
            <a:avLst/>
          </a:prstGeom>
          <a:noFill/>
          <a:ln w="12700">
            <a:noFill/>
            <a:miter lim="800000"/>
            <a:headEnd/>
            <a:tailEnd/>
          </a:ln>
        </p:spPr>
        <p:txBody>
          <a:bodyPr lIns="101882" tIns="50941" rIns="101882" bIns="50941">
            <a:spAutoFit/>
          </a:bodyPr>
          <a:lstStyle/>
          <a:p>
            <a:pPr eaLnBrk="0" hangingPunct="0">
              <a:defRPr/>
            </a:pPr>
            <a:r>
              <a:rPr lang="en-US" sz="2400" b="1" dirty="0">
                <a:latin typeface="+mn-lt"/>
              </a:rPr>
              <a:t>Emitted Thermal Energy</a:t>
            </a:r>
          </a:p>
        </p:txBody>
      </p:sp>
      <p:pic>
        <p:nvPicPr>
          <p:cNvPr id="12" name="Picture 2" descr="C:\Documents and Settings\jfgleaso\Desktop\First_light_LW_2012-01-26-27_merc.gif"/>
          <p:cNvPicPr>
            <a:picLocks noChangeAspect="1" noChangeArrowheads="1"/>
          </p:cNvPicPr>
          <p:nvPr/>
        </p:nvPicPr>
        <p:blipFill>
          <a:blip r:embed="rId4"/>
          <a:srcRect/>
          <a:stretch>
            <a:fillRect/>
          </a:stretch>
        </p:blipFill>
        <p:spPr bwMode="auto">
          <a:xfrm>
            <a:off x="4405312" y="3779720"/>
            <a:ext cx="4738688" cy="2676525"/>
          </a:xfrm>
          <a:prstGeom prst="rect">
            <a:avLst/>
          </a:prstGeom>
          <a:noFill/>
        </p:spPr>
      </p:pic>
      <p:pic>
        <p:nvPicPr>
          <p:cNvPr id="14" name="Picture 4" descr="C:\Documents and Settings\jfgleaso\Desktop\First_light_SW_2012-01-26-27_merc.gif"/>
          <p:cNvPicPr>
            <a:picLocks noChangeAspect="1" noChangeArrowheads="1"/>
          </p:cNvPicPr>
          <p:nvPr/>
        </p:nvPicPr>
        <p:blipFill>
          <a:blip r:embed="rId5"/>
          <a:srcRect/>
          <a:stretch>
            <a:fillRect/>
          </a:stretch>
        </p:blipFill>
        <p:spPr bwMode="auto">
          <a:xfrm>
            <a:off x="4405312" y="1198445"/>
            <a:ext cx="4633913" cy="2581275"/>
          </a:xfrm>
          <a:prstGeom prst="rect">
            <a:avLst/>
          </a:prstGeom>
          <a:noFill/>
        </p:spPr>
      </p:pic>
    </p:spTree>
    <p:extLst>
      <p:ext uri="{BB962C8B-B14F-4D97-AF65-F5344CB8AC3E}">
        <p14:creationId xmlns:p14="http://schemas.microsoft.com/office/powerpoint/2010/main" val="8426160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838200" y="76200"/>
            <a:ext cx="7391400" cy="762000"/>
          </a:xfrm>
        </p:spPr>
        <p:txBody>
          <a:bodyPr>
            <a:normAutofit/>
          </a:bodyPr>
          <a:lstStyle/>
          <a:p>
            <a:r>
              <a:rPr lang="en-US" dirty="0"/>
              <a:t>NPP Instrument Status: </a:t>
            </a:r>
            <a:r>
              <a:rPr lang="en-US" dirty="0" smtClean="0"/>
              <a:t>OMPS Nadir and Limb</a:t>
            </a:r>
          </a:p>
        </p:txBody>
      </p:sp>
      <p:sp>
        <p:nvSpPr>
          <p:cNvPr id="34819" name="Slide Number Placeholder 2"/>
          <p:cNvSpPr>
            <a:spLocks noGrp="1"/>
          </p:cNvSpPr>
          <p:nvPr>
            <p:ph type="sldNum" sz="quarter" idx="4294967295"/>
          </p:nvPr>
        </p:nvSpPr>
        <p:spPr>
          <a:xfrm>
            <a:off x="7162800" y="6467475"/>
            <a:ext cx="1905000" cy="381000"/>
          </a:xfrm>
          <a:prstGeom prst="rect">
            <a:avLst/>
          </a:prstGeom>
          <a:noFill/>
        </p:spPr>
        <p:txBody>
          <a:bodyPr/>
          <a:lstStyle/>
          <a:p>
            <a:fld id="{799552E8-2020-4615-B689-13272A6B5968}" type="slidenum">
              <a:rPr lang="en-US" smtClean="0"/>
              <a:pPr/>
              <a:t>9</a:t>
            </a:fld>
            <a:endParaRPr lang="en-US" smtClean="0"/>
          </a:p>
        </p:txBody>
      </p:sp>
      <p:pic>
        <p:nvPicPr>
          <p:cNvPr id="2" name="Picture 1" descr="o3_01-27.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3619" y="1433555"/>
            <a:ext cx="5086233" cy="2590800"/>
          </a:xfrm>
          <a:prstGeom prst="rect">
            <a:avLst/>
          </a:prstGeom>
        </p:spPr>
      </p:pic>
      <p:sp>
        <p:nvSpPr>
          <p:cNvPr id="12" name="TextBox 4"/>
          <p:cNvSpPr txBox="1">
            <a:spLocks noChangeArrowheads="1"/>
          </p:cNvSpPr>
          <p:nvPr/>
        </p:nvSpPr>
        <p:spPr bwMode="auto">
          <a:xfrm>
            <a:off x="347134" y="875197"/>
            <a:ext cx="5678310" cy="461665"/>
          </a:xfrm>
          <a:prstGeom prst="rect">
            <a:avLst/>
          </a:prstGeom>
          <a:noFill/>
          <a:ln w="9525">
            <a:noFill/>
            <a:miter lim="800000"/>
            <a:headEnd/>
            <a:tailEnd/>
          </a:ln>
        </p:spPr>
        <p:txBody>
          <a:bodyPr wrap="square">
            <a:spAutoFit/>
          </a:bodyPr>
          <a:lstStyle/>
          <a:p>
            <a:pPr algn="ctr" eaLnBrk="0" hangingPunct="0">
              <a:defRPr/>
            </a:pPr>
            <a:r>
              <a:rPr lang="en-US" sz="2400" b="1" dirty="0" smtClean="0"/>
              <a:t>Thirty Years of January 19</a:t>
            </a:r>
            <a:r>
              <a:rPr lang="en-US" sz="2400" b="1" baseline="30000" dirty="0" smtClean="0"/>
              <a:t>th</a:t>
            </a:r>
            <a:r>
              <a:rPr lang="en-US" sz="2400" b="1" dirty="0" smtClean="0"/>
              <a:t> ozone</a:t>
            </a:r>
          </a:p>
        </p:txBody>
      </p:sp>
      <p:pic>
        <p:nvPicPr>
          <p:cNvPr id="9" name="Picture 2" descr="C:\Documents and Settings\jfgleaso\Desktop\Orbit 1055_PRplotb.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27725"/>
          <a:stretch/>
        </p:blipFill>
        <p:spPr bwMode="auto">
          <a:xfrm>
            <a:off x="313619" y="4278167"/>
            <a:ext cx="5026967" cy="2289519"/>
          </a:xfrm>
          <a:prstGeom prst="rect">
            <a:avLst/>
          </a:prstGeom>
          <a:noFill/>
        </p:spPr>
      </p:pic>
      <p:pic>
        <p:nvPicPr>
          <p:cNvPr id="13" name="Picture 18"/>
          <p:cNvPicPr>
            <a:picLocks noChangeAspect="1" noChangeArrowheads="1"/>
          </p:cNvPicPr>
          <p:nvPr/>
        </p:nvPicPr>
        <p:blipFill>
          <a:blip r:embed="rId5" cstate="print"/>
          <a:srcRect/>
          <a:stretch>
            <a:fillRect/>
          </a:stretch>
        </p:blipFill>
        <p:spPr bwMode="auto">
          <a:xfrm>
            <a:off x="6025444" y="3060246"/>
            <a:ext cx="2555422" cy="3407229"/>
          </a:xfrm>
          <a:prstGeom prst="rect">
            <a:avLst/>
          </a:prstGeom>
          <a:noFill/>
          <a:ln w="9525">
            <a:noFill/>
            <a:miter lim="800000"/>
            <a:headEnd/>
            <a:tailEnd/>
          </a:ln>
        </p:spPr>
      </p:pic>
    </p:spTree>
    <p:extLst>
      <p:ext uri="{BB962C8B-B14F-4D97-AF65-F5344CB8AC3E}">
        <p14:creationId xmlns:p14="http://schemas.microsoft.com/office/powerpoint/2010/main" val="388072744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pitchFamily="34" charset="0"/>
          </a:defRPr>
        </a:defPPr>
      </a:lstStyle>
    </a:lnDef>
    <a:txDef>
      <a:spPr bwMode="auto">
        <a:noFill/>
        <a:ln w="9525">
          <a:noFill/>
          <a:miter lim="800000"/>
          <a:headEnd/>
          <a:tailEnd/>
        </a:ln>
      </a:spPr>
      <a:bodyPr lIns="91397" tIns="45698" rIns="91397" bIns="45698"/>
      <a:lstStyle>
        <a:defPPr marL="174625" indent="-174625">
          <a:buFont typeface="Arial" pitchFamily="34" charset="0"/>
          <a:buChar char="•"/>
          <a:defRPr dirty="0"/>
        </a:defPPr>
      </a:lstStyle>
    </a:tx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595</TotalTime>
  <Words>3704</Words>
  <Application>Microsoft Macintosh PowerPoint</Application>
  <PresentationFormat>On-screen Show (4:3)</PresentationFormat>
  <Paragraphs>499</Paragraphs>
  <Slides>48</Slides>
  <Notes>28</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48</vt:i4>
      </vt:variant>
    </vt:vector>
  </HeadingPairs>
  <TitlesOfParts>
    <vt:vector size="52" baseType="lpstr">
      <vt:lpstr>2_Office Theme</vt:lpstr>
      <vt:lpstr>2_Blank Presentation</vt:lpstr>
      <vt:lpstr>Default Design</vt:lpstr>
      <vt:lpstr>PhotoImpact</vt:lpstr>
      <vt:lpstr> Suomi NPP Status Jim Gleason NPP Project Scientist May 7, 2012</vt:lpstr>
      <vt:lpstr>Suomi NPP/VIIRS Instrument Status and Science Results”</vt:lpstr>
      <vt:lpstr>PowerPoint Presentation</vt:lpstr>
      <vt:lpstr>NPP Status</vt:lpstr>
      <vt:lpstr>Advanced Technology Microwave Sounder Northrop Grumman Electronic Systems</vt:lpstr>
      <vt:lpstr>PowerPoint Presentation</vt:lpstr>
      <vt:lpstr>NPP CrIS Instrument Status</vt:lpstr>
      <vt:lpstr>CERES Flight Model 5  Regular Operations: January 24, 2012</vt:lpstr>
      <vt:lpstr>NPP Instrument Status: OMPS Nadir and Limb</vt:lpstr>
      <vt:lpstr>NPP Instrument Status: VIIRS SDR (1)</vt:lpstr>
      <vt:lpstr>NPP Instrument Status: VIIRS SDR (2)</vt:lpstr>
      <vt:lpstr>NPP Instrument Status: VIIRS Maneuvers</vt:lpstr>
      <vt:lpstr>VIIRS M07 (0.865 microns) grey scaled 19 January 2012</vt:lpstr>
      <vt:lpstr>VIIRS Anomaly Change in VIIRS Solar Data as a function orbit number</vt:lpstr>
      <vt:lpstr>#2 Witness Mirror Degradation with   UV Exposure</vt:lpstr>
      <vt:lpstr>PowerPoint Presentation</vt:lpstr>
      <vt:lpstr>VIIRS Anomaly Change in VIIRS Solar Data as a function of UV exposure</vt:lpstr>
      <vt:lpstr>VIIRS Anomaly Conclusions VIIRS M07 (0.865 microns) grey scaled</vt:lpstr>
      <vt:lpstr>PowerPoint Presentation</vt:lpstr>
      <vt:lpstr>PowerPoint Presentation</vt:lpstr>
      <vt:lpstr>PowerPoint Presentation</vt:lpstr>
      <vt:lpstr>Night Time Scene – Pakistan/India Border</vt:lpstr>
      <vt:lpstr>DNB Geolocation Improvement with LUT Revisions – Pakistan/India Border</vt:lpstr>
      <vt:lpstr>Geolocation Trending</vt:lpstr>
      <vt:lpstr>PowerPoint Presentation</vt:lpstr>
      <vt:lpstr>PowerPoint Presentation</vt:lpstr>
      <vt:lpstr>PowerPoint Presentation</vt:lpstr>
      <vt:lpstr>PowerPoint Presentation</vt:lpstr>
      <vt:lpstr>PowerPoint Presentation</vt:lpstr>
      <vt:lpstr>Conclusions</vt:lpstr>
      <vt:lpstr>Questions?</vt:lpstr>
      <vt:lpstr>PowerPoint Presentation</vt:lpstr>
      <vt:lpstr>NPP VIIRS At-Launch VisNIR RSR based upon preliminary Spacecraft Level RSR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VIIRS M05/M04/M03 (red/green/blue)  VIIRS M15 (10.76 microns)  color scaled from 225K to 325K   19 January 2012</vt:lpstr>
      <vt:lpstr>NPP Science</vt:lpstr>
      <vt:lpstr>PowerPoint Presentation</vt:lpstr>
      <vt:lpstr>Brightness temperature profiles of pitch maneuver observed deep space  for M15, M16 (no TEB RVS correction is applied)</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NPP Status</dc:title>
  <dc:creator>Bryan Fafaul</dc:creator>
  <cp:lastModifiedBy>Gleason, James F. (GSFC-6140)</cp:lastModifiedBy>
  <cp:revision>34</cp:revision>
  <dcterms:created xsi:type="dcterms:W3CDTF">2012-01-31T12:10:00Z</dcterms:created>
  <dcterms:modified xsi:type="dcterms:W3CDTF">2012-05-07T13:30:01Z</dcterms:modified>
</cp:coreProperties>
</file>