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57" r:id="rId2"/>
    <p:sldId id="258" r:id="rId3"/>
    <p:sldId id="259" r:id="rId4"/>
    <p:sldId id="260" r:id="rId5"/>
    <p:sldId id="263" r:id="rId6"/>
    <p:sldId id="269" r:id="rId7"/>
    <p:sldId id="266" r:id="rId8"/>
    <p:sldId id="267" r:id="rId9"/>
    <p:sldId id="27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06" autoAdjust="0"/>
  </p:normalViewPr>
  <p:slideViewPr>
    <p:cSldViewPr snapToObjects="1">
      <p:cViewPr varScale="1">
        <p:scale>
          <a:sx n="74" d="100"/>
          <a:sy n="74" d="100"/>
        </p:scale>
        <p:origin x="-126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214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BBE547-A00B-3547-AEE8-93FDD8BD8EFE}" type="datetime1">
              <a:rPr lang="en-US" smtClean="0"/>
              <a:t>4/12/2013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7575D4-5FA0-7444-93F6-C47803ADECA9}" type="slidenum">
              <a:rPr lang="en-US" smtClean="0"/>
              <a:t>‹#›</a:t>
            </a:fld>
            <a:endParaRPr lang="en-US"/>
          </a:p>
        </p:txBody>
      </p:sp>
    </p:spTree>
    <p:extLst>
      <p:ext uri="{BB962C8B-B14F-4D97-AF65-F5344CB8AC3E}">
        <p14:creationId xmlns:p14="http://schemas.microsoft.com/office/powerpoint/2010/main" val="840708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5E504-596C-444F-A01C-9652E8C573D7}" type="datetime1">
              <a:rPr lang="en-US" smtClean="0"/>
              <a:t>4/12/2013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5C202A-0CB9-1842-BD73-3773935922A6}" type="slidenum">
              <a:rPr lang="en-US" smtClean="0"/>
              <a:t>‹#›</a:t>
            </a:fld>
            <a:endParaRPr lang="en-US"/>
          </a:p>
        </p:txBody>
      </p:sp>
    </p:spTree>
    <p:extLst>
      <p:ext uri="{BB962C8B-B14F-4D97-AF65-F5344CB8AC3E}">
        <p14:creationId xmlns:p14="http://schemas.microsoft.com/office/powerpoint/2010/main" val="38006310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C202A-0CB9-1842-BD73-3773935922A6}"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figure of MODIS swath on left, grey represents clear land, blue represents water, and purple represents cloud.  Pixels containing fires are shown in white (hard to see).  Small image in upper right shows fire pixels associated with the </a:t>
            </a:r>
            <a:r>
              <a:rPr lang="en-US" baseline="0" dirty="0" err="1" smtClean="0"/>
              <a:t>Deepwater</a:t>
            </a:r>
            <a:r>
              <a:rPr lang="en-US" baseline="0" dirty="0" smtClean="0"/>
              <a:t> Horizon Offshore Drilling Rig.  Small image in lower right is true color version showing smoke plumes (near edge of MODIS swath, hence the multiple views).</a:t>
            </a:r>
            <a:endParaRPr lang="en-US" dirty="0"/>
          </a:p>
        </p:txBody>
      </p:sp>
      <p:sp>
        <p:nvSpPr>
          <p:cNvPr id="4" name="Slide Number Placeholder 3"/>
          <p:cNvSpPr>
            <a:spLocks noGrp="1"/>
          </p:cNvSpPr>
          <p:nvPr>
            <p:ph type="sldNum" sz="quarter" idx="10"/>
          </p:nvPr>
        </p:nvSpPr>
        <p:spPr/>
        <p:txBody>
          <a:bodyPr/>
          <a:lstStyle/>
          <a:p>
            <a:fld id="{EE5C202A-0CB9-1842-BD73-3773935922A6}" type="slidenum">
              <a:rPr lang="en-US" smtClean="0"/>
              <a:t>5</a:t>
            </a:fld>
            <a:endParaRPr lang="en-US"/>
          </a:p>
        </p:txBody>
      </p:sp>
    </p:spTree>
    <p:extLst>
      <p:ext uri="{BB962C8B-B14F-4D97-AF65-F5344CB8AC3E}">
        <p14:creationId xmlns:p14="http://schemas.microsoft.com/office/powerpoint/2010/main" val="285124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C5 false fire</a:t>
            </a:r>
            <a:r>
              <a:rPr lang="en-US" baseline="0" dirty="0" smtClean="0"/>
              <a:t> caused by forest clearing in left image is eliminated in C6.</a:t>
            </a:r>
            <a:endParaRPr lang="en-US" dirty="0"/>
          </a:p>
        </p:txBody>
      </p:sp>
      <p:sp>
        <p:nvSpPr>
          <p:cNvPr id="4" name="Slide Number Placeholder 3"/>
          <p:cNvSpPr>
            <a:spLocks noGrp="1"/>
          </p:cNvSpPr>
          <p:nvPr>
            <p:ph type="sldNum" sz="quarter" idx="10"/>
          </p:nvPr>
        </p:nvSpPr>
        <p:spPr/>
        <p:txBody>
          <a:bodyPr/>
          <a:lstStyle/>
          <a:p>
            <a:fld id="{EE5C202A-0CB9-1842-BD73-3773935922A6}" type="slidenum">
              <a:rPr lang="en-US" smtClean="0"/>
              <a:t>6</a:t>
            </a:fld>
            <a:endParaRPr lang="en-US"/>
          </a:p>
        </p:txBody>
      </p:sp>
    </p:spTree>
    <p:extLst>
      <p:ext uri="{BB962C8B-B14F-4D97-AF65-F5344CB8AC3E}">
        <p14:creationId xmlns:p14="http://schemas.microsoft.com/office/powerpoint/2010/main" val="2261096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dots show fixed C5 thresholds for two different granules, one in the Amazon and another in the Sahara.  Black crosses</a:t>
            </a:r>
            <a:r>
              <a:rPr lang="en-US" baseline="0" dirty="0" smtClean="0"/>
              <a:t> show the corresponding dynamic C6 thresholds.</a:t>
            </a:r>
            <a:endParaRPr lang="en-US" dirty="0"/>
          </a:p>
        </p:txBody>
      </p:sp>
      <p:sp>
        <p:nvSpPr>
          <p:cNvPr id="4" name="Slide Number Placeholder 3"/>
          <p:cNvSpPr>
            <a:spLocks noGrp="1"/>
          </p:cNvSpPr>
          <p:nvPr>
            <p:ph type="sldNum" sz="quarter" idx="10"/>
          </p:nvPr>
        </p:nvSpPr>
        <p:spPr/>
        <p:txBody>
          <a:bodyPr/>
          <a:lstStyle/>
          <a:p>
            <a:fld id="{EE5C202A-0CB9-1842-BD73-3773935922A6}" type="slidenum">
              <a:rPr lang="en-US" smtClean="0"/>
              <a:t>8</a:t>
            </a:fld>
            <a:endParaRPr lang="en-US"/>
          </a:p>
        </p:txBody>
      </p:sp>
    </p:spTree>
    <p:extLst>
      <p:ext uri="{BB962C8B-B14F-4D97-AF65-F5344CB8AC3E}">
        <p14:creationId xmlns:p14="http://schemas.microsoft.com/office/powerpoint/2010/main" val="244921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a:prstGeom prst="rect">
            <a:avLst/>
          </a:prstGeom>
        </p:spPr>
        <p:txBody>
          <a:bodyPr/>
          <a:lstStyle>
            <a:lvl1pPr>
              <a:defRPr smtClean="0"/>
            </a:lvl1pPr>
          </a:lstStyle>
          <a:p>
            <a:fld id="{2A899314-ADE9-8643-A67F-D5DB98E00CF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MODIS Fire Product</a:t>
            </a:r>
            <a:br>
              <a:rPr lang="en-US" dirty="0" smtClean="0"/>
            </a:br>
            <a:r>
              <a:rPr lang="en-US" dirty="0" smtClean="0"/>
              <a:t>Collection 6 Improvements</a:t>
            </a:r>
            <a:endParaRPr lang="en-US" dirty="0"/>
          </a:p>
        </p:txBody>
      </p:sp>
      <p:sp>
        <p:nvSpPr>
          <p:cNvPr id="4" name="Subtitle 3"/>
          <p:cNvSpPr>
            <a:spLocks noGrp="1"/>
          </p:cNvSpPr>
          <p:nvPr>
            <p:ph type="subTitle" idx="1"/>
          </p:nvPr>
        </p:nvSpPr>
        <p:spPr>
          <a:xfrm>
            <a:off x="1371600" y="3886200"/>
            <a:ext cx="6400800" cy="2057400"/>
          </a:xfrm>
        </p:spPr>
        <p:txBody>
          <a:bodyPr/>
          <a:lstStyle/>
          <a:p>
            <a:pPr>
              <a:spcAft>
                <a:spcPts val="1200"/>
              </a:spcAft>
            </a:pPr>
            <a:r>
              <a:rPr lang="en-US" sz="2800" dirty="0" smtClean="0"/>
              <a:t>Louis Giglio</a:t>
            </a:r>
            <a:r>
              <a:rPr lang="en-US" sz="2800" baseline="30000" dirty="0" smtClean="0"/>
              <a:t>1</a:t>
            </a:r>
            <a:r>
              <a:rPr lang="en-US" sz="2800" dirty="0" smtClean="0"/>
              <a:t>, </a:t>
            </a:r>
            <a:r>
              <a:rPr lang="en-US" sz="2800" dirty="0" err="1" smtClean="0"/>
              <a:t>Wilfrid</a:t>
            </a:r>
            <a:r>
              <a:rPr lang="en-US" sz="2800" dirty="0" smtClean="0"/>
              <a:t> Schroeder</a:t>
            </a:r>
            <a:r>
              <a:rPr lang="en-US" sz="2800" baseline="30000" dirty="0" smtClean="0"/>
              <a:t>1</a:t>
            </a:r>
            <a:r>
              <a:rPr lang="en-US" sz="2800" dirty="0" smtClean="0"/>
              <a:t>, Ivan Csiszar</a:t>
            </a:r>
            <a:r>
              <a:rPr lang="en-US" sz="2800" baseline="30000" dirty="0" smtClean="0"/>
              <a:t>2</a:t>
            </a:r>
            <a:r>
              <a:rPr lang="en-US" sz="2800" dirty="0" smtClean="0"/>
              <a:t>, Chris Justice</a:t>
            </a:r>
            <a:r>
              <a:rPr lang="en-US" sz="2800" baseline="30000" dirty="0" smtClean="0"/>
              <a:t>1</a:t>
            </a:r>
          </a:p>
          <a:p>
            <a:r>
              <a:rPr lang="en-US" sz="2000" baseline="30000" dirty="0" smtClean="0"/>
              <a:t>1</a:t>
            </a:r>
            <a:r>
              <a:rPr lang="en-US" sz="2000" dirty="0" smtClean="0"/>
              <a:t>University of Maryland</a:t>
            </a:r>
          </a:p>
          <a:p>
            <a:r>
              <a:rPr lang="en-US" sz="2000" baseline="30000" dirty="0" smtClean="0"/>
              <a:t>2</a:t>
            </a:r>
            <a:r>
              <a:rPr lang="en-US" sz="2000" dirty="0" smtClean="0"/>
              <a:t>NOAA NESDIS</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04800" y="274638"/>
            <a:ext cx="8534400" cy="1143000"/>
          </a:xfrm>
        </p:spPr>
        <p:txBody>
          <a:bodyPr/>
          <a:lstStyle/>
          <a:p>
            <a:r>
              <a:rPr lang="en-US" dirty="0" smtClean="0"/>
              <a:t>Collection 6 Algorithm </a:t>
            </a:r>
            <a:r>
              <a:rPr lang="en-US" dirty="0"/>
              <a:t>Refinements</a:t>
            </a:r>
          </a:p>
        </p:txBody>
      </p:sp>
      <p:sp>
        <p:nvSpPr>
          <p:cNvPr id="93187" name="Rectangle 3"/>
          <p:cNvSpPr>
            <a:spLocks noGrp="1" noChangeArrowheads="1"/>
          </p:cNvSpPr>
          <p:nvPr>
            <p:ph type="body" idx="1"/>
          </p:nvPr>
        </p:nvSpPr>
        <p:spPr>
          <a:xfrm>
            <a:off x="457200" y="1600200"/>
            <a:ext cx="8229600" cy="4724400"/>
          </a:xfrm>
        </p:spPr>
        <p:txBody>
          <a:bodyPr/>
          <a:lstStyle/>
          <a:p>
            <a:pPr>
              <a:lnSpc>
                <a:spcPct val="90000"/>
              </a:lnSpc>
            </a:pPr>
            <a:r>
              <a:rPr lang="en-US" dirty="0" smtClean="0"/>
              <a:t>Processing extended to oceans and other large water bodies</a:t>
            </a:r>
          </a:p>
          <a:p>
            <a:pPr lvl="1">
              <a:lnSpc>
                <a:spcPct val="90000"/>
              </a:lnSpc>
            </a:pPr>
            <a:r>
              <a:rPr lang="en-US" dirty="0" smtClean="0"/>
              <a:t>Detect off-shore gas flaring</a:t>
            </a:r>
          </a:p>
          <a:p>
            <a:pPr>
              <a:lnSpc>
                <a:spcPct val="90000"/>
              </a:lnSpc>
            </a:pPr>
            <a:r>
              <a:rPr lang="en-US" dirty="0" smtClean="0"/>
              <a:t>Reduce false alarms in Amazon caused by small forest clearings</a:t>
            </a:r>
          </a:p>
          <a:p>
            <a:pPr>
              <a:lnSpc>
                <a:spcPct val="90000"/>
              </a:lnSpc>
            </a:pPr>
            <a:r>
              <a:rPr lang="en-US" dirty="0" smtClean="0"/>
              <a:t>Dynamically adjust potential fire thresholds</a:t>
            </a:r>
          </a:p>
          <a:p>
            <a:pPr lvl="1">
              <a:lnSpc>
                <a:spcPct val="90000"/>
              </a:lnSpc>
            </a:pPr>
            <a:r>
              <a:rPr lang="en-US" dirty="0" smtClean="0"/>
              <a:t>Detect smaller fires</a:t>
            </a:r>
          </a:p>
          <a:p>
            <a:pPr>
              <a:lnSpc>
                <a:spcPct val="90000"/>
              </a:lnSpc>
            </a:pPr>
            <a:r>
              <a:rPr lang="en-US" dirty="0" smtClean="0"/>
              <a:t>Improved cloud mask</a:t>
            </a:r>
          </a:p>
          <a:p>
            <a:pPr>
              <a:lnSpc>
                <a:spcPct val="90000"/>
              </a:lnSpc>
            </a:pPr>
            <a:r>
              <a:rPr lang="en-US" dirty="0" smtClean="0"/>
              <a:t>Assorted minor improvements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672BASE.A2003001.MYD14.900x450.gif"/>
          <p:cNvPicPr>
            <a:picLocks noChangeAspect="1"/>
          </p:cNvPicPr>
          <p:nvPr/>
        </p:nvPicPr>
        <p:blipFill>
          <a:blip r:embed="rId2"/>
          <a:stretch>
            <a:fillRect/>
          </a:stretch>
        </p:blipFill>
        <p:spPr>
          <a:xfrm>
            <a:off x="914400" y="1600200"/>
            <a:ext cx="7315200" cy="3657600"/>
          </a:xfrm>
          <a:prstGeom prst="rect">
            <a:avLst/>
          </a:prstGeom>
        </p:spPr>
      </p:pic>
      <p:sp>
        <p:nvSpPr>
          <p:cNvPr id="3" name="Text Box 3"/>
          <p:cNvSpPr txBox="1">
            <a:spLocks noChangeArrowheads="1"/>
          </p:cNvSpPr>
          <p:nvPr/>
        </p:nvSpPr>
        <p:spPr bwMode="auto">
          <a:xfrm>
            <a:off x="3086100" y="838200"/>
            <a:ext cx="2971800" cy="646331"/>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3600" dirty="0" smtClean="0">
                <a:effectLst/>
              </a:rPr>
              <a:t>Collection 5</a:t>
            </a:r>
            <a:endParaRPr lang="en-US" sz="3600" dirty="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6FIRENEW.A2003001.MYD14.900x450.gif"/>
          <p:cNvPicPr>
            <a:picLocks noChangeAspect="1"/>
          </p:cNvPicPr>
          <p:nvPr/>
        </p:nvPicPr>
        <p:blipFill>
          <a:blip r:embed="rId2"/>
          <a:stretch>
            <a:fillRect/>
          </a:stretch>
        </p:blipFill>
        <p:spPr>
          <a:xfrm>
            <a:off x="914400" y="1600200"/>
            <a:ext cx="7315200" cy="3657600"/>
          </a:xfrm>
          <a:prstGeom prst="rect">
            <a:avLst/>
          </a:prstGeom>
        </p:spPr>
      </p:pic>
      <p:sp>
        <p:nvSpPr>
          <p:cNvPr id="3" name="Text Box 3"/>
          <p:cNvSpPr txBox="1">
            <a:spLocks noChangeArrowheads="1"/>
          </p:cNvSpPr>
          <p:nvPr/>
        </p:nvSpPr>
        <p:spPr bwMode="auto">
          <a:xfrm>
            <a:off x="3086100" y="838200"/>
            <a:ext cx="2971800" cy="646331"/>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3600" dirty="0" smtClean="0">
                <a:effectLst/>
              </a:rPr>
              <a:t>Collection 6</a:t>
            </a:r>
            <a:endParaRPr lang="en-US" sz="3600" dirty="0">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14.A2010111.1605-fire-scroll.png"/>
          <p:cNvPicPr>
            <a:picLocks noChangeAspect="1"/>
          </p:cNvPicPr>
          <p:nvPr/>
        </p:nvPicPr>
        <p:blipFill>
          <a:blip r:embed="rId3"/>
          <a:stretch>
            <a:fillRect/>
          </a:stretch>
        </p:blipFill>
        <p:spPr>
          <a:xfrm>
            <a:off x="831937" y="762000"/>
            <a:ext cx="3663863" cy="5486400"/>
          </a:xfrm>
          <a:prstGeom prst="rect">
            <a:avLst/>
          </a:prstGeom>
          <a:ln>
            <a:solidFill>
              <a:schemeClr val="tx1"/>
            </a:solidFill>
          </a:ln>
        </p:spPr>
      </p:pic>
      <p:pic>
        <p:nvPicPr>
          <p:cNvPr id="4" name="Picture 3" descr="MOD14.A2010111.1605-fire-zoom.png"/>
          <p:cNvPicPr>
            <a:picLocks noChangeAspect="1"/>
          </p:cNvPicPr>
          <p:nvPr/>
        </p:nvPicPr>
        <p:blipFill>
          <a:blip r:embed="rId4"/>
          <a:stretch>
            <a:fillRect/>
          </a:stretch>
        </p:blipFill>
        <p:spPr>
          <a:xfrm>
            <a:off x="5324159" y="1209359"/>
            <a:ext cx="2143441" cy="2143441"/>
          </a:xfrm>
          <a:prstGeom prst="rect">
            <a:avLst/>
          </a:prstGeom>
          <a:ln>
            <a:solidFill>
              <a:schemeClr val="tx1"/>
            </a:solidFill>
          </a:ln>
        </p:spPr>
      </p:pic>
      <p:sp>
        <p:nvSpPr>
          <p:cNvPr id="5" name="TextBox 4"/>
          <p:cNvSpPr txBox="1"/>
          <p:nvPr/>
        </p:nvSpPr>
        <p:spPr>
          <a:xfrm>
            <a:off x="1320477" y="228600"/>
            <a:ext cx="6503046" cy="461665"/>
          </a:xfrm>
          <a:prstGeom prst="rect">
            <a:avLst/>
          </a:prstGeom>
          <a:noFill/>
        </p:spPr>
        <p:txBody>
          <a:bodyPr wrap="square" rtlCol="0">
            <a:spAutoFit/>
          </a:bodyPr>
          <a:lstStyle/>
          <a:p>
            <a:pPr algn="ctr"/>
            <a:r>
              <a:rPr lang="en-US" sz="2400" dirty="0" smtClean="0"/>
              <a:t>Deepwater Horizon Offshore Drilling Rig Fire</a:t>
            </a:r>
            <a:endParaRPr lang="en-US" sz="2400" dirty="0"/>
          </a:p>
        </p:txBody>
      </p:sp>
      <p:sp>
        <p:nvSpPr>
          <p:cNvPr id="7" name="TextBox 6"/>
          <p:cNvSpPr txBox="1"/>
          <p:nvPr/>
        </p:nvSpPr>
        <p:spPr>
          <a:xfrm>
            <a:off x="2196777" y="6248400"/>
            <a:ext cx="4750446" cy="400110"/>
          </a:xfrm>
          <a:prstGeom prst="rect">
            <a:avLst/>
          </a:prstGeom>
          <a:noFill/>
        </p:spPr>
        <p:txBody>
          <a:bodyPr wrap="square" rtlCol="0">
            <a:spAutoFit/>
          </a:bodyPr>
          <a:lstStyle/>
          <a:p>
            <a:pPr algn="ctr"/>
            <a:r>
              <a:rPr lang="en-US" sz="2000" dirty="0" smtClean="0"/>
              <a:t>Terra MODIS 2010111 16:05 (21 April 2010) </a:t>
            </a:r>
            <a:endParaRPr lang="en-US" sz="2000" dirty="0"/>
          </a:p>
        </p:txBody>
      </p:sp>
      <p:sp>
        <p:nvSpPr>
          <p:cNvPr id="8" name="TextBox 7"/>
          <p:cNvSpPr txBox="1"/>
          <p:nvPr/>
        </p:nvSpPr>
        <p:spPr>
          <a:xfrm>
            <a:off x="5705159" y="849868"/>
            <a:ext cx="1371600" cy="369332"/>
          </a:xfrm>
          <a:prstGeom prst="rect">
            <a:avLst/>
          </a:prstGeom>
          <a:noFill/>
        </p:spPr>
        <p:txBody>
          <a:bodyPr wrap="square" rtlCol="0">
            <a:spAutoFit/>
          </a:bodyPr>
          <a:lstStyle/>
          <a:p>
            <a:r>
              <a:rPr lang="en-US" dirty="0" smtClean="0"/>
              <a:t>C6 Fire Mask</a:t>
            </a:r>
            <a:endParaRPr lang="en-US" dirty="0"/>
          </a:p>
        </p:txBody>
      </p:sp>
      <p:pic>
        <p:nvPicPr>
          <p:cNvPr id="9" name="Picture 8" descr="crefl-zoom.png"/>
          <p:cNvPicPr>
            <a:picLocks noChangeAspect="1"/>
          </p:cNvPicPr>
          <p:nvPr/>
        </p:nvPicPr>
        <p:blipFill>
          <a:blip r:embed="rId5"/>
          <a:stretch>
            <a:fillRect/>
          </a:stretch>
        </p:blipFill>
        <p:spPr>
          <a:xfrm>
            <a:off x="5324159" y="3886200"/>
            <a:ext cx="2143441" cy="2161529"/>
          </a:xfrm>
          <a:prstGeom prst="rect">
            <a:avLst/>
          </a:prstGeom>
          <a:ln>
            <a:solidFill>
              <a:schemeClr val="tx1"/>
            </a:solidFill>
          </a:ln>
        </p:spPr>
      </p:pic>
      <p:sp>
        <p:nvSpPr>
          <p:cNvPr id="10" name="TextBox 9"/>
          <p:cNvSpPr txBox="1"/>
          <p:nvPr/>
        </p:nvSpPr>
        <p:spPr>
          <a:xfrm>
            <a:off x="5781359" y="3516868"/>
            <a:ext cx="1371600" cy="369332"/>
          </a:xfrm>
          <a:prstGeom prst="rect">
            <a:avLst/>
          </a:prstGeom>
          <a:noFill/>
        </p:spPr>
        <p:txBody>
          <a:bodyPr wrap="square" rtlCol="0">
            <a:spAutoFit/>
          </a:bodyPr>
          <a:lstStyle/>
          <a:p>
            <a:r>
              <a:rPr lang="en-US" dirty="0" smtClean="0"/>
              <a:t>True Color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D14.A2003233.1405.03.color.C5.PNG"/>
          <p:cNvPicPr>
            <a:picLocks noChangeAspect="1"/>
          </p:cNvPicPr>
          <p:nvPr/>
        </p:nvPicPr>
        <p:blipFill>
          <a:blip r:embed="rId3"/>
          <a:stretch>
            <a:fillRect/>
          </a:stretch>
        </p:blipFill>
        <p:spPr>
          <a:xfrm>
            <a:off x="762000" y="1752600"/>
            <a:ext cx="3474720" cy="3474720"/>
          </a:xfrm>
          <a:prstGeom prst="rect">
            <a:avLst/>
          </a:prstGeom>
        </p:spPr>
      </p:pic>
      <p:pic>
        <p:nvPicPr>
          <p:cNvPr id="5" name="Picture 4" descr="MOD14.A2003233.1405.03.color.C6.PNG"/>
          <p:cNvPicPr>
            <a:picLocks noChangeAspect="1"/>
          </p:cNvPicPr>
          <p:nvPr/>
        </p:nvPicPr>
        <p:blipFill>
          <a:blip r:embed="rId4"/>
          <a:stretch>
            <a:fillRect/>
          </a:stretch>
        </p:blipFill>
        <p:spPr>
          <a:xfrm>
            <a:off x="4831080" y="1752600"/>
            <a:ext cx="3474720" cy="3474720"/>
          </a:xfrm>
          <a:prstGeom prst="rect">
            <a:avLst/>
          </a:prstGeom>
        </p:spPr>
      </p:pic>
      <p:sp>
        <p:nvSpPr>
          <p:cNvPr id="6" name="TextBox 5"/>
          <p:cNvSpPr txBox="1"/>
          <p:nvPr/>
        </p:nvSpPr>
        <p:spPr>
          <a:xfrm>
            <a:off x="2171700" y="1219200"/>
            <a:ext cx="800100" cy="523220"/>
          </a:xfrm>
          <a:prstGeom prst="rect">
            <a:avLst/>
          </a:prstGeom>
          <a:noFill/>
        </p:spPr>
        <p:txBody>
          <a:bodyPr wrap="square" rtlCol="0">
            <a:spAutoFit/>
          </a:bodyPr>
          <a:lstStyle/>
          <a:p>
            <a:pPr algn="ctr"/>
            <a:r>
              <a:rPr lang="en-US" sz="2800" dirty="0" smtClean="0"/>
              <a:t>C5</a:t>
            </a:r>
            <a:endParaRPr lang="en-US" sz="2800" dirty="0"/>
          </a:p>
        </p:txBody>
      </p:sp>
      <p:sp>
        <p:nvSpPr>
          <p:cNvPr id="7" name="TextBox 6"/>
          <p:cNvSpPr txBox="1"/>
          <p:nvPr/>
        </p:nvSpPr>
        <p:spPr>
          <a:xfrm>
            <a:off x="6362700" y="1219200"/>
            <a:ext cx="647700" cy="523220"/>
          </a:xfrm>
          <a:prstGeom prst="rect">
            <a:avLst/>
          </a:prstGeom>
          <a:noFill/>
        </p:spPr>
        <p:txBody>
          <a:bodyPr wrap="square" rtlCol="0">
            <a:spAutoFit/>
          </a:bodyPr>
          <a:lstStyle/>
          <a:p>
            <a:pPr algn="ctr"/>
            <a:r>
              <a:rPr lang="en-US" sz="2800" dirty="0" smtClean="0"/>
              <a:t>C6</a:t>
            </a:r>
            <a:endParaRPr lang="en-US" sz="2800" dirty="0"/>
          </a:p>
        </p:txBody>
      </p:sp>
      <p:sp>
        <p:nvSpPr>
          <p:cNvPr id="8" name="TextBox 7"/>
          <p:cNvSpPr txBox="1"/>
          <p:nvPr/>
        </p:nvSpPr>
        <p:spPr>
          <a:xfrm>
            <a:off x="1524000" y="457200"/>
            <a:ext cx="6096000" cy="523220"/>
          </a:xfrm>
          <a:prstGeom prst="rect">
            <a:avLst/>
          </a:prstGeom>
          <a:noFill/>
        </p:spPr>
        <p:txBody>
          <a:bodyPr wrap="square" rtlCol="0">
            <a:spAutoFit/>
          </a:bodyPr>
          <a:lstStyle/>
          <a:p>
            <a:pPr algn="ctr"/>
            <a:r>
              <a:rPr lang="en-US" sz="2800" dirty="0" smtClean="0"/>
              <a:t>C6 Forest Clearing Rejection-Test</a:t>
            </a:r>
            <a:endParaRPr lang="en-US" sz="2800" dirty="0"/>
          </a:p>
        </p:txBody>
      </p:sp>
      <p:sp>
        <p:nvSpPr>
          <p:cNvPr id="9" name="TextBox 8"/>
          <p:cNvSpPr txBox="1"/>
          <p:nvPr/>
        </p:nvSpPr>
        <p:spPr>
          <a:xfrm>
            <a:off x="1066800" y="5638800"/>
            <a:ext cx="7086600" cy="646331"/>
          </a:xfrm>
          <a:prstGeom prst="rect">
            <a:avLst/>
          </a:prstGeom>
          <a:noFill/>
        </p:spPr>
        <p:txBody>
          <a:bodyPr wrap="square" rtlCol="0">
            <a:spAutoFit/>
          </a:bodyPr>
          <a:lstStyle/>
          <a:p>
            <a:r>
              <a:rPr lang="en-US" dirty="0" smtClean="0"/>
              <a:t>False color ASTER imagery superimposed with approximate edges of MODIS pixels (black grid).   MODIS fire pixels are outlined in red.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457200"/>
            <a:ext cx="6096000" cy="523220"/>
          </a:xfrm>
          <a:prstGeom prst="rect">
            <a:avLst/>
          </a:prstGeom>
          <a:noFill/>
        </p:spPr>
        <p:txBody>
          <a:bodyPr wrap="square" rtlCol="0">
            <a:spAutoFit/>
          </a:bodyPr>
          <a:lstStyle/>
          <a:p>
            <a:pPr algn="ctr"/>
            <a:r>
              <a:rPr lang="en-US" sz="2800" dirty="0" smtClean="0"/>
              <a:t>C6 Dynamic Potential-Fire Thresholds</a:t>
            </a:r>
            <a:endParaRPr lang="en-US" sz="2800" dirty="0"/>
          </a:p>
        </p:txBody>
      </p:sp>
      <p:sp>
        <p:nvSpPr>
          <p:cNvPr id="7" name="TextBox 6"/>
          <p:cNvSpPr txBox="1"/>
          <p:nvPr/>
        </p:nvSpPr>
        <p:spPr>
          <a:xfrm>
            <a:off x="838200" y="1371600"/>
            <a:ext cx="7467600" cy="4154983"/>
          </a:xfrm>
          <a:prstGeom prst="rect">
            <a:avLst/>
          </a:prstGeom>
          <a:noFill/>
        </p:spPr>
        <p:txBody>
          <a:bodyPr wrap="square" rtlCol="0">
            <a:spAutoFit/>
          </a:bodyPr>
          <a:lstStyle/>
          <a:p>
            <a:r>
              <a:rPr lang="en-US" sz="2400" dirty="0" smtClean="0"/>
              <a:t>Detection algorithm uses various thresholds to quickly identify obvious </a:t>
            </a:r>
            <a:r>
              <a:rPr lang="en-US" sz="2400" i="1" dirty="0" smtClean="0"/>
              <a:t>non</a:t>
            </a:r>
            <a:r>
              <a:rPr lang="en-US" sz="2400" dirty="0" smtClean="0"/>
              <a:t>-fire pixels.  These are known as “potential fire thresholds”.</a:t>
            </a:r>
          </a:p>
          <a:p>
            <a:endParaRPr lang="en-US" sz="2400" dirty="0" smtClean="0"/>
          </a:p>
          <a:p>
            <a:r>
              <a:rPr lang="en-US" sz="2400" dirty="0" smtClean="0"/>
              <a:t>Prior to Collection 6, fixed values were used for the potential fire thresholds, and these were applied globally.  However, these thresholds really should vary with scan angle, location, land cover type, season, etc.</a:t>
            </a:r>
          </a:p>
          <a:p>
            <a:endParaRPr lang="en-US" sz="2400" dirty="0" smtClean="0"/>
          </a:p>
          <a:p>
            <a:r>
              <a:rPr lang="en-US" sz="2400" dirty="0" smtClean="0"/>
              <a:t>For Collection 6, the potential fire thresholds are set dynamically.</a:t>
            </a:r>
          </a:p>
          <a:p>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295400"/>
            <a:ext cx="8458200" cy="4419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pf1.png"/>
          <p:cNvPicPr>
            <a:picLocks noChangeAspect="1"/>
          </p:cNvPicPr>
          <p:nvPr/>
        </p:nvPicPr>
        <p:blipFill>
          <a:blip r:embed="rId3"/>
          <a:stretch>
            <a:fillRect/>
          </a:stretch>
        </p:blipFill>
        <p:spPr>
          <a:xfrm>
            <a:off x="457200" y="1371600"/>
            <a:ext cx="8229600" cy="4212917"/>
          </a:xfrm>
          <a:prstGeom prst="rect">
            <a:avLst/>
          </a:prstGeom>
        </p:spPr>
      </p:pic>
      <p:sp>
        <p:nvSpPr>
          <p:cNvPr id="6" name="TextBox 5"/>
          <p:cNvSpPr txBox="1"/>
          <p:nvPr/>
        </p:nvSpPr>
        <p:spPr>
          <a:xfrm>
            <a:off x="1028700" y="457200"/>
            <a:ext cx="7086600" cy="523220"/>
          </a:xfrm>
          <a:prstGeom prst="rect">
            <a:avLst/>
          </a:prstGeom>
          <a:noFill/>
        </p:spPr>
        <p:txBody>
          <a:bodyPr wrap="square" rtlCol="0">
            <a:spAutoFit/>
          </a:bodyPr>
          <a:lstStyle/>
          <a:p>
            <a:pPr algn="ctr"/>
            <a:r>
              <a:rPr lang="en-US" sz="2800" dirty="0" smtClean="0"/>
              <a:t>C6 Dynamic Potential-Fire Threshold Examples</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274638"/>
            <a:ext cx="8229600" cy="1554162"/>
          </a:xfrm>
        </p:spPr>
        <p:txBody>
          <a:bodyPr/>
          <a:lstStyle/>
          <a:p>
            <a:r>
              <a:rPr lang="en-US" dirty="0" smtClean="0"/>
              <a:t>Collection 6 Higher-Level Product </a:t>
            </a:r>
            <a:r>
              <a:rPr lang="en-US" dirty="0"/>
              <a:t>Refinements</a:t>
            </a:r>
          </a:p>
        </p:txBody>
      </p:sp>
      <p:sp>
        <p:nvSpPr>
          <p:cNvPr id="93187" name="Rectangle 3"/>
          <p:cNvSpPr>
            <a:spLocks noGrp="1" noChangeArrowheads="1"/>
          </p:cNvSpPr>
          <p:nvPr>
            <p:ph type="body" idx="1"/>
          </p:nvPr>
        </p:nvSpPr>
        <p:spPr>
          <a:xfrm>
            <a:off x="457200" y="1981200"/>
            <a:ext cx="8229600" cy="4144963"/>
          </a:xfrm>
        </p:spPr>
        <p:txBody>
          <a:bodyPr/>
          <a:lstStyle/>
          <a:p>
            <a:pPr>
              <a:lnSpc>
                <a:spcPct val="90000"/>
              </a:lnSpc>
            </a:pPr>
            <a:r>
              <a:rPr lang="en-US" dirty="0" smtClean="0"/>
              <a:t>0.25° CMG product</a:t>
            </a:r>
          </a:p>
          <a:p>
            <a:pPr>
              <a:lnSpc>
                <a:spcPct val="90000"/>
              </a:lnSpc>
            </a:pPr>
            <a:r>
              <a:rPr lang="en-US" dirty="0" smtClean="0"/>
              <a:t>New CMG product layers</a:t>
            </a:r>
          </a:p>
          <a:p>
            <a:pPr lvl="1">
              <a:lnSpc>
                <a:spcPct val="90000"/>
              </a:lnSpc>
            </a:pPr>
            <a:r>
              <a:rPr lang="en-US" dirty="0" smtClean="0"/>
              <a:t>fire persistence</a:t>
            </a:r>
          </a:p>
          <a:p>
            <a:pPr>
              <a:lnSpc>
                <a:spcPct val="90000"/>
              </a:lnSpc>
            </a:pPr>
            <a:r>
              <a:rPr lang="en-US" dirty="0" smtClean="0"/>
              <a:t>Minor Level 3 product refinements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8">
      <a:dk1>
        <a:srgbClr val="FFFFFF"/>
      </a:dk1>
      <a:lt1>
        <a:srgbClr val="19191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TotalTime>
  <Words>341</Words>
  <Application>Microsoft Office PowerPoint</Application>
  <PresentationFormat>On-screen Show (4:3)</PresentationFormat>
  <Paragraphs>41</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1_Office Theme</vt:lpstr>
      <vt:lpstr>MODIS Fire Product Collection 6 Improvements</vt:lpstr>
      <vt:lpstr>Collection 6 Algorithm Refinements</vt:lpstr>
      <vt:lpstr>PowerPoint Presentation</vt:lpstr>
      <vt:lpstr>PowerPoint Presentation</vt:lpstr>
      <vt:lpstr>PowerPoint Presentation</vt:lpstr>
      <vt:lpstr>PowerPoint Presentation</vt:lpstr>
      <vt:lpstr>PowerPoint Presentation</vt:lpstr>
      <vt:lpstr>PowerPoint Presentation</vt:lpstr>
      <vt:lpstr>Collection 6 Higher-Level Product Refinements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Louis Giglio</dc:creator>
  <cp:lastModifiedBy>sdevadig</cp:lastModifiedBy>
  <cp:revision>64</cp:revision>
  <dcterms:created xsi:type="dcterms:W3CDTF">2011-05-19T15:10:27Z</dcterms:created>
  <dcterms:modified xsi:type="dcterms:W3CDTF">2013-04-12T19:19:15Z</dcterms:modified>
</cp:coreProperties>
</file>