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14" autoAdjust="0"/>
  </p:normalViewPr>
  <p:slideViewPr>
    <p:cSldViewPr>
      <p:cViewPr varScale="1">
        <p:scale>
          <a:sx n="146" d="100"/>
          <a:sy n="146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D8264-847C-436E-AD7C-70068127DC14}" type="datetimeFigureOut">
              <a:rPr lang="en-US" smtClean="0"/>
              <a:t>4/22/13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77A86-5018-4716-B85E-B9CF636B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9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77A86-5018-4716-B85E-B9CF636BC0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63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77A86-5018-4716-B85E-B9CF636BC0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63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MODIS_Logo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738" y="63500"/>
            <a:ext cx="74612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103188"/>
            <a:ext cx="8048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0" y="1016000"/>
            <a:ext cx="9144000" cy="1588"/>
          </a:xfrm>
          <a:prstGeom prst="line">
            <a:avLst/>
          </a:prstGeom>
          <a:noFill/>
          <a:ln w="324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6607175"/>
            <a:ext cx="9144000" cy="1588"/>
          </a:xfrm>
          <a:prstGeom prst="line">
            <a:avLst/>
          </a:prstGeom>
          <a:noFill/>
          <a:ln w="324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7164388" y="6653213"/>
            <a:ext cx="1903412" cy="388937"/>
            <a:chOff x="4512" y="4162"/>
            <a:chExt cx="1199" cy="245"/>
          </a:xfrm>
        </p:grpSpPr>
        <p:sp>
          <p:nvSpPr>
            <p:cNvPr id="9" name="AutoShape 16"/>
            <p:cNvSpPr>
              <a:spLocks noChangeArrowheads="1"/>
            </p:cNvSpPr>
            <p:nvPr/>
          </p:nvSpPr>
          <p:spPr bwMode="auto">
            <a:xfrm>
              <a:off x="4512" y="4162"/>
              <a:ext cx="1199" cy="245"/>
            </a:xfrm>
            <a:prstGeom prst="roundRect">
              <a:avLst>
                <a:gd name="adj" fmla="val 40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4512" y="4162"/>
              <a:ext cx="1199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lnSpc>
                  <a:spcPct val="96000"/>
                </a:lnSpc>
                <a:buClr>
                  <a:srgbClr val="001122"/>
                </a:buClr>
                <a:buSzPct val="100000"/>
                <a:buFont typeface="Times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fld id="{59346429-97C2-4B57-9268-366DCABD3E51}" type="slidenum">
                <a:rPr lang="en-GB" sz="1000" b="0">
                  <a:solidFill>
                    <a:srgbClr val="001122"/>
                  </a:solidFill>
                  <a:latin typeface="Times New Roman" pitchFamily="18" charset="0"/>
                </a:rPr>
                <a:pPr algn="r">
                  <a:lnSpc>
                    <a:spcPct val="96000"/>
                  </a:lnSpc>
                  <a:buClr>
                    <a:srgbClr val="001122"/>
                  </a:buClr>
                  <a:buSzPct val="100000"/>
                  <a:buFont typeface="Times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/>
                </a:pPr>
                <a:t>‹#›</a:t>
              </a:fld>
              <a:endParaRPr lang="en-GB" sz="1000" b="0">
                <a:solidFill>
                  <a:srgbClr val="001122"/>
                </a:solidFill>
                <a:latin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03188"/>
            <a:ext cx="70866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229600" cy="1470025"/>
          </a:xfrm>
        </p:spPr>
        <p:txBody>
          <a:bodyPr/>
          <a:lstStyle/>
          <a:p>
            <a:r>
              <a:rPr lang="en-US" b="1" dirty="0" smtClean="0"/>
              <a:t>MODAPS - Land Processing Status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6400800" cy="2286000"/>
          </a:xfrm>
        </p:spPr>
        <p:txBody>
          <a:bodyPr/>
          <a:lstStyle/>
          <a:p>
            <a:r>
              <a:rPr lang="en-US" sz="2400" dirty="0" smtClean="0"/>
              <a:t>Robert Wolfe and Ed Masuoka</a:t>
            </a:r>
          </a:p>
          <a:p>
            <a:r>
              <a:rPr lang="en-US" sz="2400" dirty="0" smtClean="0"/>
              <a:t>Code 619, NASA GSFC</a:t>
            </a:r>
          </a:p>
          <a:p>
            <a:r>
              <a:rPr lang="en-US" sz="2400" dirty="0" smtClean="0"/>
              <a:t>Sadashiva Devadiga</a:t>
            </a:r>
          </a:p>
          <a:p>
            <a:r>
              <a:rPr lang="en-US" sz="2400" dirty="0" smtClean="0"/>
              <a:t>Sigma Space</a:t>
            </a:r>
          </a:p>
          <a:p>
            <a:endParaRPr lang="en-US" sz="2400" dirty="0"/>
          </a:p>
          <a:p>
            <a:r>
              <a:rPr lang="en-US" sz="2400" dirty="0" smtClean="0"/>
              <a:t>MODIS Science Team Meeting</a:t>
            </a:r>
          </a:p>
          <a:p>
            <a:r>
              <a:rPr lang="en-US" sz="2400" dirty="0" smtClean="0"/>
              <a:t>April 15-17,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0313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6934200" cy="838200"/>
          </a:xfrm>
        </p:spPr>
        <p:txBody>
          <a:bodyPr/>
          <a:lstStyle/>
          <a:p>
            <a:pPr eaLnBrk="1" hangingPunct="1"/>
            <a:r>
              <a:rPr lang="en-US" b="1" dirty="0" smtClean="0"/>
              <a:t>Land Processing Status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1066800"/>
            <a:ext cx="8763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>
                <a:latin typeface="Times New Roman" pitchFamily="18" charset="0"/>
                <a:cs typeface="Times New Roman" pitchFamily="18" charset="0"/>
              </a:rPr>
              <a:t>Land C5 Forward processing is typically 1-2 days behind real time.</a:t>
            </a: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endParaRPr lang="en-US" altLang="en-US" sz="1100" b="1" kern="0" dirty="0">
              <a:latin typeface="Times New Roman" pitchFamily="18" charset="0"/>
              <a:cs typeface="Times New Roman" pitchFamily="18" charset="0"/>
            </a:endParaRP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>
                <a:latin typeface="Times New Roman" pitchFamily="18" charset="0"/>
                <a:cs typeface="Times New Roman" pitchFamily="18" charset="0"/>
              </a:rPr>
              <a:t>C4.1 LST (C4 LST algorithm with C5 L1 input) is processed for the duration of the C5</a:t>
            </a: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altLang="en-US" sz="11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>
                <a:latin typeface="Times New Roman" pitchFamily="18" charset="0"/>
                <a:cs typeface="Times New Roman" pitchFamily="18" charset="0"/>
              </a:rPr>
              <a:t>C51 Reprocessing</a:t>
            </a: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>
                <a:latin typeface="Times New Roman" pitchFamily="18" charset="0"/>
                <a:cs typeface="Times New Roman" pitchFamily="18" charset="0"/>
              </a:rPr>
              <a:t>Completed processing </a:t>
            </a: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Land Cover through </a:t>
            </a:r>
            <a:r>
              <a:rPr lang="en-US" altLang="en-US" sz="2000" b="1" kern="0" dirty="0">
                <a:latin typeface="Times New Roman" pitchFamily="18" charset="0"/>
                <a:cs typeface="Times New Roman" pitchFamily="18" charset="0"/>
              </a:rPr>
              <a:t>2011.</a:t>
            </a: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>
                <a:latin typeface="Times New Roman" pitchFamily="18" charset="0"/>
                <a:cs typeface="Times New Roman" pitchFamily="18" charset="0"/>
              </a:rPr>
              <a:t>Reprocessing of </a:t>
            </a: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Burned Area </a:t>
            </a:r>
            <a:r>
              <a:rPr lang="en-US" altLang="en-US" sz="2000" b="1" kern="0" dirty="0">
                <a:latin typeface="Times New Roman" pitchFamily="18" charset="0"/>
                <a:cs typeface="Times New Roman" pitchFamily="18" charset="0"/>
              </a:rPr>
              <a:t>completed. Product to be released to public after completion of review by the </a:t>
            </a: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Science Team</a:t>
            </a:r>
            <a:endParaRPr lang="en-US" altLang="en-US" sz="2000" b="1" kern="0" dirty="0">
              <a:latin typeface="Times New Roman" pitchFamily="18" charset="0"/>
              <a:cs typeface="Times New Roman" pitchFamily="18" charset="0"/>
            </a:endParaRP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>
                <a:latin typeface="Times New Roman" pitchFamily="18" charset="0"/>
                <a:cs typeface="Times New Roman" pitchFamily="18" charset="0"/>
              </a:rPr>
              <a:t>Processing of VCF pending generation of model </a:t>
            </a: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data</a:t>
            </a:r>
            <a:endParaRPr lang="en-US" altLang="en-US" sz="2000" b="1" kern="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altLang="en-US" sz="1100" b="1" kern="0" dirty="0">
              <a:latin typeface="Times New Roman" pitchFamily="18" charset="0"/>
              <a:cs typeface="Times New Roman" pitchFamily="18" charset="0"/>
            </a:endParaRP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>
                <a:latin typeface="Times New Roman" pitchFamily="18" charset="0"/>
                <a:cs typeface="Times New Roman" pitchFamily="18" charset="0"/>
              </a:rPr>
              <a:t>NRT </a:t>
            </a: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(LANCE-MODIS) </a:t>
            </a:r>
            <a:r>
              <a:rPr lang="en-US" altLang="en-US" sz="2000" b="1" kern="0" dirty="0">
                <a:latin typeface="Times New Roman" pitchFamily="18" charset="0"/>
                <a:cs typeface="Times New Roman" pitchFamily="18" charset="0"/>
              </a:rPr>
              <a:t>processing is typically 1.5 hours after observations. </a:t>
            </a: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altLang="en-US" sz="2000" b="1" kern="0" dirty="0">
                <a:latin typeface="Times New Roman" pitchFamily="18" charset="0"/>
                <a:cs typeface="Times New Roman" pitchFamily="18" charset="0"/>
              </a:rPr>
              <a:t>land L2 products generated and distributed</a:t>
            </a: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. Uses operational C5 land PGEs</a:t>
            </a:r>
            <a:endParaRPr lang="en-US" altLang="en-US" sz="2000" b="1" kern="0" dirty="0">
              <a:latin typeface="Times New Roman" pitchFamily="18" charset="0"/>
              <a:cs typeface="Times New Roman" pitchFamily="18" charset="0"/>
            </a:endParaRP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endParaRPr lang="en-US" altLang="en-US" sz="1100" b="1" kern="0" dirty="0">
              <a:latin typeface="Times New Roman" pitchFamily="18" charset="0"/>
              <a:cs typeface="Times New Roman" pitchFamily="18" charset="0"/>
            </a:endParaRP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>
                <a:latin typeface="Times New Roman" pitchFamily="18" charset="0"/>
                <a:cs typeface="Times New Roman" pitchFamily="18" charset="0"/>
              </a:rPr>
              <a:t>Land Products (except snow and sea_ice) are now also available through LAADS. </a:t>
            </a: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Products that are </a:t>
            </a:r>
            <a:r>
              <a:rPr lang="en-US" altLang="en-US" sz="2000" b="1" kern="0" dirty="0">
                <a:latin typeface="Times New Roman" pitchFamily="18" charset="0"/>
                <a:cs typeface="Times New Roman" pitchFamily="18" charset="0"/>
              </a:rPr>
              <a:t>not archived are generated </a:t>
            </a: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via </a:t>
            </a:r>
            <a:r>
              <a:rPr lang="en-US" altLang="en-US" sz="2000" b="1" kern="0" dirty="0">
                <a:latin typeface="Times New Roman" pitchFamily="18" charset="0"/>
                <a:cs typeface="Times New Roman" pitchFamily="18" charset="0"/>
              </a:rPr>
              <a:t>POD (Processing On Demand)</a:t>
            </a:r>
          </a:p>
        </p:txBody>
      </p:sp>
    </p:spTree>
    <p:extLst>
      <p:ext uri="{BB962C8B-B14F-4D97-AF65-F5344CB8AC3E}">
        <p14:creationId xmlns:p14="http://schemas.microsoft.com/office/powerpoint/2010/main" val="2004072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6934200" cy="838200"/>
          </a:xfrm>
        </p:spPr>
        <p:txBody>
          <a:bodyPr/>
          <a:lstStyle/>
          <a:p>
            <a:pPr eaLnBrk="1" hangingPunct="1"/>
            <a:r>
              <a:rPr lang="en-US" b="1" dirty="0" smtClean="0"/>
              <a:t>Level 1 Processing Status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1066800"/>
            <a:ext cx="876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C6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Aqua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L1B, Geolocation, Cloud Mask and Atmospheric Profile</a:t>
            </a: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eprocessing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started in Feb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Forward processing started on data day June 27, 2012</a:t>
            </a: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Data released to public on July 18, 2012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C6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Terra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L1B,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Geolocation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Cloud Mask  and Atmospheric Profile</a:t>
            </a: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eprocessing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started in Aug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Forward processing started on data day Sept 30, 2012</a:t>
            </a: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Data released to public on Nov 5, 2012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C6 and C5 forward processing of Terra and Aqua C6 L1B expected to continue for a year after completion of C6 Land reprocessing. </a:t>
            </a:r>
            <a:r>
              <a:rPr lang="en-US" sz="2000" dirty="0"/>
              <a:t/>
            </a:r>
            <a:br>
              <a:rPr lang="en-US" sz="2000" dirty="0"/>
            </a:br>
            <a:endParaRPr lang="en-US" altLang="en-US" sz="20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altLang="en-US" sz="1100" b="1" kern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47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6934200" cy="838200"/>
          </a:xfrm>
        </p:spPr>
        <p:txBody>
          <a:bodyPr/>
          <a:lstStyle/>
          <a:p>
            <a:pPr eaLnBrk="1" hangingPunct="1"/>
            <a:r>
              <a:rPr lang="en-US" b="1" dirty="0" smtClean="0"/>
              <a:t>C6 Processing Readiness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1066800"/>
            <a:ext cx="8686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Science testing of algorithm changes in progress</a:t>
            </a: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Land PGEs with C6 changes are being readied for production </a:t>
            </a:r>
          </a:p>
          <a:p>
            <a:pPr marL="1309688" lvl="2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Science Tests are being run to verify product specific changes and effect of these changes on downstream products</a:t>
            </a:r>
          </a:p>
          <a:p>
            <a:pPr marL="1309688" lvl="2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Test results are being evaluated by LDOPE and Science Team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Land Reprocessing currently projected to start end of June 2013</a:t>
            </a: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First tier of reprocessing will generate most L2/L2G and L3 products.</a:t>
            </a: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At 50x processing rate first tier of reprocessing will take 6 months </a:t>
            </a: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Second tier will generate new land products (e.g. MAIAC, Simon’s LST, new snow products)  and some higher order products like Burned Area, Vegetation Continuous Fields, and Land Cover.</a:t>
            </a: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MODAPS is ready to process the second tier products as C6 algorithms become available.</a:t>
            </a: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When first released the new algorithms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 at a Beta maturity.  It is likely that they will mature quickly to provisional without reprocessing, we will have to wait and see.  Validated maturity (even stage 1) will likely take a year.</a:t>
            </a:r>
            <a:br>
              <a:rPr 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altLang="en-US" sz="1600" b="1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altLang="en-US" sz="1100" b="1" kern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39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8229600" cy="1470025"/>
          </a:xfrm>
        </p:spPr>
        <p:txBody>
          <a:bodyPr/>
          <a:lstStyle/>
          <a:p>
            <a:r>
              <a:rPr lang="en-US" b="1" dirty="0" smtClean="0"/>
              <a:t>MODAPS C6 and Beyond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/>
          <a:lstStyle/>
          <a:p>
            <a:r>
              <a:rPr lang="en-US" sz="2400" dirty="0" smtClean="0"/>
              <a:t>Ed Masuoka </a:t>
            </a:r>
          </a:p>
          <a:p>
            <a:r>
              <a:rPr lang="en-US" sz="2400" dirty="0" smtClean="0"/>
              <a:t>NASA GSFC</a:t>
            </a:r>
          </a:p>
          <a:p>
            <a:endParaRPr lang="en-US" sz="2400" dirty="0"/>
          </a:p>
          <a:p>
            <a:r>
              <a:rPr lang="en-US" sz="2400" dirty="0" smtClean="0"/>
              <a:t>MODIS Science Team Meeting</a:t>
            </a:r>
          </a:p>
          <a:p>
            <a:r>
              <a:rPr lang="en-US" sz="2400" dirty="0" smtClean="0"/>
              <a:t>April 15-17,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4253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6934200" cy="838200"/>
          </a:xfrm>
        </p:spPr>
        <p:txBody>
          <a:bodyPr/>
          <a:lstStyle/>
          <a:p>
            <a:pPr eaLnBrk="1" hangingPunct="1"/>
            <a:r>
              <a:rPr lang="en-US" b="1" dirty="0" smtClean="0"/>
              <a:t>Collection 6 Processing Rates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1066800"/>
            <a:ext cx="876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altLang="en-US" sz="2000" b="1" dirty="0" smtClean="0">
                <a:latin typeface="Times New Roman" pitchFamily="18" charset="0"/>
                <a:cs typeface="Times New Roman" pitchFamily="18" charset="0"/>
              </a:rPr>
              <a:t>Plan to finish C6 Land by end of the calendar year</a:t>
            </a: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dirty="0" smtClean="0">
                <a:latin typeface="Times New Roman" pitchFamily="18" charset="0"/>
                <a:cs typeface="Times New Roman" pitchFamily="18" charset="0"/>
              </a:rPr>
              <a:t>24.5 data years from Terra/Aqua MODIS for C6 reprocessing</a:t>
            </a: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Level 1 products in LAADS will be used as the starting point for processing</a:t>
            </a: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>
                <a:latin typeface="Times New Roman" pitchFamily="18" charset="0"/>
                <a:cs typeface="Times New Roman" pitchFamily="18" charset="0"/>
              </a:rPr>
              <a:t>Current start date for Atmosphere reprocessing is end of April.</a:t>
            </a: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At 100x for Atmosphere products, C6 will take 90 days to complete. </a:t>
            </a:r>
            <a:endParaRPr lang="en-US" altLang="en-US" sz="2000" b="1" kern="0" dirty="0">
              <a:latin typeface="Times New Roman" pitchFamily="18" charset="0"/>
              <a:cs typeface="Times New Roman" pitchFamily="18" charset="0"/>
            </a:endParaRP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>
                <a:latin typeface="Times New Roman" pitchFamily="18" charset="0"/>
                <a:cs typeface="Times New Roman" pitchFamily="18" charset="0"/>
              </a:rPr>
              <a:t>Current start date for Land reprocessing is end of June.</a:t>
            </a: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At 50x for Land products, C6 will take 180 days to complete</a:t>
            </a: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do the reprocessing in reverse,  in 3 year increments. 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2010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present,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then 2007 to 2009, etc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0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altLang="en-US" sz="20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Retrieval of Level 1 products from the archive could be a bottleneck if: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Distribution of C6 Level 1 significantly increases (&gt;&gt;6TB/day)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Reprocessing campaigns overlap as this will increase the load on the archive 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en-US" sz="20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en-US" sz="1100" b="1" kern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313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7239000" cy="838200"/>
          </a:xfrm>
        </p:spPr>
        <p:txBody>
          <a:bodyPr/>
          <a:lstStyle/>
          <a:p>
            <a:pPr eaLnBrk="1" hangingPunct="1"/>
            <a:r>
              <a:rPr lang="en-US" b="1" dirty="0" smtClean="0"/>
              <a:t>Near Real-Time products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1066800"/>
            <a:ext cx="8763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Near Real-Time LANCE-MODIS  and will generate C6 products in parallel with C5  for 1 year to allow applications users time to transition.</a:t>
            </a:r>
            <a:endParaRPr lang="en-US" altLang="en-US" sz="1100" b="1" kern="0" dirty="0">
              <a:latin typeface="Times New Roman" pitchFamily="18" charset="0"/>
              <a:cs typeface="Times New Roman" pitchFamily="18" charset="0"/>
            </a:endParaRP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Running C6 in parallel with C5 in LANCE-MODIS systems will increase latency.  </a:t>
            </a:r>
            <a:r>
              <a:rPr lang="en-US" altLang="en-US" sz="20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 do not know how big this impact will be.</a:t>
            </a: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Will explore impact on latency using one NRT processing system (nrt2) to run both C5 and C6 while the other system (nrt1) runs C5 only.</a:t>
            </a: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 smtClean="0">
                <a:latin typeface="Times New Roman" pitchFamily="18" charset="0"/>
                <a:cs typeface="Times New Roman" pitchFamily="18" charset="0"/>
              </a:rPr>
              <a:t>If latency requirements can’t be met running both C5 and C6 on a system, we will run c6 on nrt2 and c5 on nrt1 until we can expand the resources of both near real time systems.  </a:t>
            </a:r>
            <a:r>
              <a:rPr lang="en-US" altLang="en-US" sz="20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eliminates the desired redundancy we have now with systems in two separate computing facilities making and distributing near real time MODIS products</a:t>
            </a:r>
            <a:endParaRPr lang="en-US" altLang="en-US" sz="20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65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6934200" cy="838200"/>
          </a:xfrm>
        </p:spPr>
        <p:txBody>
          <a:bodyPr/>
          <a:lstStyle/>
          <a:p>
            <a:pPr eaLnBrk="1" hangingPunct="1"/>
            <a:r>
              <a:rPr lang="en-US" b="1" dirty="0" smtClean="0"/>
              <a:t>VIIRS Reprocessing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850" y="1036320"/>
            <a:ext cx="8686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Reprocess VIIRS Level 1 data products with improved calibration and geolocation LUTs </a:t>
            </a: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Will start in May 2013</a:t>
            </a: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Reprocess Land products with “best of” algorithms for the first data year</a:t>
            </a:r>
          </a:p>
          <a:p>
            <a:pPr marL="852488" lvl="1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Will start in August 2013 </a:t>
            </a: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Product formats are comparable to MODIS Level 2 and Level 3</a:t>
            </a: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Distribution through LAADS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95288" indent="-395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VIIRS has a separate processing system from MODIS but resources can be shifted between MODIS and VIIRS reprocessing.  Reprocessing rate is 3.5x - 4x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endParaRPr lang="en-US" altLang="en-US" sz="20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altLang="en-US" sz="1100" b="1" kern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331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Blank Presentat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172</TotalTime>
  <Words>747</Words>
  <Application>Microsoft Macintosh PowerPoint</Application>
  <PresentationFormat>On-screen Show (4:3)</PresentationFormat>
  <Paragraphs>80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Theme1</vt:lpstr>
      <vt:lpstr>MODAPS - Land Processing Status</vt:lpstr>
      <vt:lpstr>Land Processing Status</vt:lpstr>
      <vt:lpstr>Level 1 Processing Status</vt:lpstr>
      <vt:lpstr>C6 Processing Readiness</vt:lpstr>
      <vt:lpstr>MODAPS C6 and Beyond</vt:lpstr>
      <vt:lpstr>Collection 6 Processing Rates</vt:lpstr>
      <vt:lpstr>Near Real-Time products</vt:lpstr>
      <vt:lpstr>VIIRS Reprocessing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MODAPS - Land Processing Status</dc:title>
  <dc:creator>sdevadig</dc:creator>
  <cp:lastModifiedBy>Brandon Maccherone</cp:lastModifiedBy>
  <cp:revision>16</cp:revision>
  <dcterms:created xsi:type="dcterms:W3CDTF">2013-04-16T03:27:32Z</dcterms:created>
  <dcterms:modified xsi:type="dcterms:W3CDTF">2013-04-22T15:45:01Z</dcterms:modified>
</cp:coreProperties>
</file>