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72" r:id="rId5"/>
    <p:sldId id="274" r:id="rId6"/>
    <p:sldId id="266" r:id="rId7"/>
    <p:sldId id="269" r:id="rId8"/>
    <p:sldId id="268" r:id="rId9"/>
    <p:sldId id="282" r:id="rId10"/>
    <p:sldId id="262" r:id="rId11"/>
    <p:sldId id="280" r:id="rId12"/>
    <p:sldId id="275" r:id="rId13"/>
    <p:sldId id="264" r:id="rId14"/>
    <p:sldId id="276" r:id="rId15"/>
    <p:sldId id="279" r:id="rId16"/>
    <p:sldId id="278" r:id="rId17"/>
    <p:sldId id="283" r:id="rId18"/>
    <p:sldId id="28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360E0-3B4A-C944-AB85-C9413A6E76B0}" type="datetimeFigureOut">
              <a:rPr lang="en-US" smtClean="0"/>
              <a:t>4/15/13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EADF1-CD54-C540-9E43-961EA1031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108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3093D-151F-534E-9151-511452D6D400}" type="datetimeFigureOut">
              <a:rPr lang="en-US" smtClean="0"/>
              <a:t>4/15/13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C4DD9-902D-7A4C-B2E4-7FAD53AAC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577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52BA0-F180-6042-9B3C-606A28C432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1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0BD6E-EFE9-0C43-BB4A-FE33D9FE09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83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19188-F087-E74A-94F4-4F12DD7FCD9F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31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731FC-E3B7-D247-9638-37ED515F52DA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6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BE9E-7927-0A46-9D60-406636802E3B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3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477F3-FF87-E74E-9C36-A7DACCD9A654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FAEA1-7E3D-4E43-AB64-BDBAE137489A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7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0EC13-497E-F54D-9089-248D0FDB2C74}" type="datetime1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0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B1CD2-5547-4745-9689-71EDE582FF7E}" type="datetime1">
              <a:rPr lang="en-US" smtClean="0"/>
              <a:t>4/15/13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5EB08-6FC8-294B-BA24-22C890152517}" type="datetime1">
              <a:rPr lang="en-US" smtClean="0"/>
              <a:t>4/15/13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8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27334-B12B-964B-B639-E443DBB62E1C}" type="datetime1">
              <a:rPr lang="en-US" smtClean="0"/>
              <a:t>4/15/13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9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A452-1243-544A-853A-FB04BBEBDAD6}" type="datetime1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3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0B22-DC68-D448-9624-7DF7FB5F57F5}" type="datetime1">
              <a:rPr lang="en-US" smtClean="0"/>
              <a:t>4/15/13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71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BDBBE-3126-604D-9552-F05A98FB6B8D}" type="datetime1">
              <a:rPr lang="en-US" smtClean="0"/>
              <a:t>4/15/13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E3745-D52D-1D40-A555-83AAD1E28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microsoft.com/office/2007/relationships/hdphoto" Target="../media/hdphoto4.wdp"/><Relationship Id="rId5" Type="http://schemas.openxmlformats.org/officeDocument/2006/relationships/image" Target="../media/image24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friedl:Dropbox:Main:Manuscripts:Eli-AFM:Rough%20Draft%209.doc!OLE_LINK2" TargetMode="External"/><Relationship Id="rId4" Type="http://schemas.openxmlformats.org/officeDocument/2006/relationships/image" Target="../media/image25.png"/><Relationship Id="rId5" Type="http://schemas.openxmlformats.org/officeDocument/2006/relationships/image" Target="../media/image2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oleObject" Target="???" TargetMode="External"/><Relationship Id="rId5" Type="http://schemas.openxmlformats.org/officeDocument/2006/relationships/image" Target="../media/image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8.w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08855"/>
            <a:ext cx="7772400" cy="187244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Recent Results and Collection 6 Refinements for the Land Cover and Land Cover Dynamics Products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4500" y="3886200"/>
            <a:ext cx="8432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Mark Friedl, Damien Sulla-</a:t>
            </a:r>
            <a:r>
              <a:rPr lang="en-US" i="1" dirty="0" err="1" smtClean="0"/>
              <a:t>Menashe</a:t>
            </a:r>
            <a:r>
              <a:rPr lang="en-US" i="1" dirty="0" smtClean="0"/>
              <a:t>, Josh Gray, Eli </a:t>
            </a:r>
            <a:r>
              <a:rPr lang="en-US" i="1" dirty="0" err="1" smtClean="0"/>
              <a:t>Melaas</a:t>
            </a:r>
            <a:r>
              <a:rPr lang="en-US" i="1" dirty="0" smtClean="0"/>
              <a:t>, </a:t>
            </a:r>
          </a:p>
          <a:p>
            <a:r>
              <a:rPr lang="en-US" i="1" dirty="0" err="1" smtClean="0"/>
              <a:t>Xioaman</a:t>
            </a:r>
            <a:r>
              <a:rPr lang="en-US" i="1" dirty="0" smtClean="0"/>
              <a:t> Huang, Curtis Woodcock</a:t>
            </a:r>
          </a:p>
          <a:p>
            <a:endParaRPr lang="en-US" i="1" dirty="0"/>
          </a:p>
          <a:p>
            <a:r>
              <a:rPr lang="en-US" i="1" dirty="0" smtClean="0"/>
              <a:t>Department of Earth and Environment</a:t>
            </a:r>
          </a:p>
          <a:p>
            <a:r>
              <a:rPr lang="en-US" i="1" dirty="0" smtClean="0"/>
              <a:t>Boston University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MCD12Q2 - Refinements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3813701"/>
            <a:ext cx="3479800" cy="2207152"/>
          </a:xfrm>
          <a:ln>
            <a:solidFill>
              <a:srgbClr val="4F81BD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i="1" dirty="0" smtClean="0"/>
              <a:t>Bias reduction for asymmetric phenology using generalized logistic function. </a:t>
            </a:r>
          </a:p>
        </p:txBody>
      </p:sp>
      <p:pic>
        <p:nvPicPr>
          <p:cNvPr id="4" name="Picture 3" descr="GenLogData_LogFi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2024"/>
          <a:stretch/>
        </p:blipFill>
        <p:spPr>
          <a:xfrm>
            <a:off x="4013200" y="1371600"/>
            <a:ext cx="4978400" cy="4649253"/>
          </a:xfrm>
          <a:prstGeom prst="rect">
            <a:avLst/>
          </a:prstGeom>
          <a:ln w="28575" cmpd="sng">
            <a:solidFill>
              <a:srgbClr val="4F81BD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10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20000" y="4038600"/>
            <a:ext cx="977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53100" y="4038600"/>
            <a:ext cx="50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logisti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381753"/>
            <a:ext cx="3416300" cy="2116690"/>
          </a:xfrm>
          <a:prstGeom prst="rect">
            <a:avLst/>
          </a:prstGeom>
          <a:noFill/>
          <a:ln w="38100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871127" y="3022600"/>
            <a:ext cx="0" cy="186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929472" y="1803400"/>
            <a:ext cx="8466" cy="14054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138333" y="3064928"/>
            <a:ext cx="0" cy="2895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153400" y="1684865"/>
            <a:ext cx="16933" cy="1635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88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i="1" dirty="0"/>
              <a:t>MCD12Q2 - Refinements</a:t>
            </a:r>
            <a:endParaRPr lang="en-US" dirty="0"/>
          </a:p>
        </p:txBody>
      </p:sp>
      <p:pic>
        <p:nvPicPr>
          <p:cNvPr id="4" name="Picture 3" descr="Segments_Loess_Decid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6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9" y="1714500"/>
            <a:ext cx="8102601" cy="4519659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10598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Smoothing </a:t>
            </a:r>
            <a:r>
              <a:rPr lang="en-US" sz="2400" i="1" dirty="0"/>
              <a:t>&amp;</a:t>
            </a:r>
            <a:r>
              <a:rPr lang="en-US" sz="2400" i="1" dirty="0" smtClean="0"/>
              <a:t> gap filling (snow, noise, missing data) via local regression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2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MCD12Q2 - Assessment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056" y="1744488"/>
            <a:ext cx="4425364" cy="1993079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8118"/>
          <a:stretch>
            <a:fillRect/>
          </a:stretch>
        </p:blipFill>
        <p:spPr bwMode="auto">
          <a:xfrm>
            <a:off x="533525" y="3838144"/>
            <a:ext cx="3744655" cy="2375591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</p:spPr>
      </p:pic>
      <p:pic>
        <p:nvPicPr>
          <p:cNvPr id="6" name="Picture 5" descr="FIg5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r="2783"/>
          <a:stretch/>
        </p:blipFill>
        <p:spPr>
          <a:xfrm>
            <a:off x="4420055" y="3838144"/>
            <a:ext cx="4425364" cy="2375961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535" y="1757187"/>
            <a:ext cx="3767638" cy="201593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i="1" dirty="0" smtClean="0"/>
              <a:t>Comparison with Webcam data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i="1" dirty="0" err="1" smtClean="0"/>
              <a:t>G</a:t>
            </a:r>
            <a:r>
              <a:rPr lang="en-US" i="1" baseline="-25000" dirty="0" err="1" smtClean="0"/>
              <a:t>cc</a:t>
            </a:r>
            <a:r>
              <a:rPr lang="en-US" i="1" dirty="0" smtClean="0"/>
              <a:t> </a:t>
            </a:r>
            <a:r>
              <a:rPr lang="en-US" dirty="0" smtClean="0"/>
              <a:t>time series from “</a:t>
            </a:r>
            <a:r>
              <a:rPr lang="en-US" dirty="0" err="1" smtClean="0"/>
              <a:t>Phenocams</a:t>
            </a:r>
            <a:r>
              <a:rPr lang="en-US" dirty="0" smtClean="0"/>
              <a:t>”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Using identical curvature change point methods to identify transitions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Across sites and across years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52675" y="3358968"/>
            <a:ext cx="171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/>
              <a:t>Hufkens</a:t>
            </a:r>
            <a:r>
              <a:rPr lang="en-US" sz="1200" i="1" dirty="0" smtClean="0"/>
              <a:t> et al, RSE, 2012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847875" y="6159500"/>
            <a:ext cx="201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Klosterman</a:t>
            </a:r>
            <a:r>
              <a:rPr lang="en-US" sz="1400" i="1" dirty="0" smtClean="0"/>
              <a:t> et al, in prep</a:t>
            </a:r>
            <a:endParaRPr lang="en-US" sz="1400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5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967" y="5994400"/>
            <a:ext cx="8530522" cy="914400"/>
          </a:xfrm>
        </p:spPr>
        <p:txBody>
          <a:bodyPr>
            <a:normAutofit/>
          </a:bodyPr>
          <a:lstStyle/>
          <a:p>
            <a:r>
              <a:rPr lang="en-US" sz="2800" i="1" dirty="0" smtClean="0"/>
              <a:t>Start of Spring from MODIS </a:t>
            </a:r>
            <a:r>
              <a:rPr lang="en-US" sz="2800" i="1" dirty="0" err="1" smtClean="0"/>
              <a:t>vs</a:t>
            </a:r>
            <a:r>
              <a:rPr lang="en-US" sz="2800" i="1" dirty="0" smtClean="0"/>
              <a:t> Landsat</a:t>
            </a:r>
            <a:endParaRPr lang="en-US" sz="2800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29" t="11065" r="23974" b="11065"/>
          <a:stretch/>
        </p:blipFill>
        <p:spPr>
          <a:xfrm>
            <a:off x="452967" y="1207025"/>
            <a:ext cx="2602040" cy="2196573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modis_vs_landsat_anual_anom_subplots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7273" r="6981" b="8370"/>
          <a:stretch/>
        </p:blipFill>
        <p:spPr>
          <a:xfrm>
            <a:off x="3356678" y="1207024"/>
            <a:ext cx="5634922" cy="480007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691468"/>
            <a:ext cx="2602040" cy="230293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095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smtClean="0"/>
              <a:t>MCD12Q2 - Assessment</a:t>
            </a:r>
            <a:endParaRPr lang="en-US" i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6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885"/>
            <a:ext cx="8229600" cy="1143000"/>
          </a:xfrm>
        </p:spPr>
        <p:txBody>
          <a:bodyPr>
            <a:normAutofit/>
          </a:bodyPr>
          <a:lstStyle/>
          <a:p>
            <a:r>
              <a:rPr lang="en-US" i="1" dirty="0"/>
              <a:t>MCD12Q2 – New Science Results</a:t>
            </a:r>
            <a:endParaRPr lang="en-US" dirty="0"/>
          </a:p>
        </p:txBody>
      </p:sp>
      <p:pic>
        <p:nvPicPr>
          <p:cNvPr id="5" name="Picture 4" descr="Hufkens1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8000"/>
                    </a14:imgEffect>
                    <a14:imgEffect>
                      <a14:saturation sat="183000"/>
                    </a14:imgEffect>
                    <a14:imgEffect>
                      <a14:brightnessContrast bright="-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4"/>
          <a:stretch/>
        </p:blipFill>
        <p:spPr>
          <a:xfrm>
            <a:off x="3757265" y="1557868"/>
            <a:ext cx="4929535" cy="368759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Hufkens2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93" y="1557867"/>
            <a:ext cx="3162207" cy="3687591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66700" y="5504406"/>
            <a:ext cx="8547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Carbon cost associated with early spring and late spring frosts based on MODIS and flux data</a:t>
            </a:r>
            <a:r>
              <a:rPr lang="en-US" sz="2400" i="1" dirty="0"/>
              <a:t>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Hufkens</a:t>
            </a:r>
            <a:r>
              <a:rPr lang="en-US" sz="2400" i="1" dirty="0" smtClean="0"/>
              <a:t> et al., GCB, 2012)</a:t>
            </a:r>
            <a:endParaRPr lang="en-US" sz="24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14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098800" y="2095500"/>
            <a:ext cx="12700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358900" y="3644900"/>
            <a:ext cx="12700" cy="571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358900" y="4216400"/>
            <a:ext cx="11557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790700" y="2667000"/>
            <a:ext cx="1320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83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MCD12Q2 – New Science Results</a:t>
            </a:r>
            <a:endParaRPr lang="en-US" i="1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656701"/>
              </p:ext>
            </p:extLst>
          </p:nvPr>
        </p:nvGraphicFramePr>
        <p:xfrm>
          <a:off x="3940259" y="1623135"/>
          <a:ext cx="5114841" cy="3300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7" name="Document" r:id="rId3" imgW="5473700" imgH="2895600" progId="Word.Document.12">
                  <p:link updateAutomatic="1"/>
                </p:oleObj>
              </mc:Choice>
              <mc:Fallback>
                <p:oleObj name="Document" r:id="rId3" imgW="5473700" imgH="28956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0259" y="1623135"/>
                        <a:ext cx="5114841" cy="3300776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4F81BD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1" y="1623135"/>
            <a:ext cx="3664878" cy="3305576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06400" y="5283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Comparison of Photosynthetic Start of Spring from Eddy Covariance </a:t>
            </a:r>
            <a:r>
              <a:rPr lang="en-US" sz="2400" i="1" dirty="0" err="1" smtClean="0"/>
              <a:t>vs</a:t>
            </a:r>
            <a:r>
              <a:rPr lang="en-US" sz="2400" i="1" dirty="0" smtClean="0"/>
              <a:t> MCD12Q2 (</a:t>
            </a:r>
            <a:r>
              <a:rPr lang="en-US" sz="2400" i="1" dirty="0" err="1" smtClean="0"/>
              <a:t>Melaas</a:t>
            </a:r>
            <a:r>
              <a:rPr lang="en-US" sz="2400" i="1" dirty="0" smtClean="0"/>
              <a:t> et al., AFM, 2013)</a:t>
            </a:r>
            <a:endParaRPr lang="en-US" sz="24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9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317" y="142353"/>
            <a:ext cx="8749310" cy="942404"/>
          </a:xfrm>
        </p:spPr>
        <p:txBody>
          <a:bodyPr>
            <a:noAutofit/>
          </a:bodyPr>
          <a:lstStyle/>
          <a:p>
            <a:r>
              <a:rPr lang="en-US" sz="3600" i="1" dirty="0"/>
              <a:t>MCD12Q2 – New Science Results</a:t>
            </a:r>
            <a:endParaRPr lang="en-US" sz="3600" dirty="0"/>
          </a:p>
        </p:txBody>
      </p:sp>
      <p:pic>
        <p:nvPicPr>
          <p:cNvPr id="4" name="Picture 3" descr="Bolton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7" y="1165590"/>
            <a:ext cx="4648073" cy="305097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 descr="Bolto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46" y="1165590"/>
            <a:ext cx="4015392" cy="3050976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bolton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t="36522" r="5631" b="35187"/>
          <a:stretch/>
        </p:blipFill>
        <p:spPr>
          <a:xfrm>
            <a:off x="229318" y="4312573"/>
            <a:ext cx="4648073" cy="2087062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36146" y="4337532"/>
            <a:ext cx="4015392" cy="206210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Significant information in phenology related to crop yields.  Upper left shows study region composed of major corn (left) and soybean (right) production counties in US.  Upper right shows correlation between “</a:t>
            </a:r>
            <a:r>
              <a:rPr lang="en-US" sz="1600" dirty="0" err="1" smtClean="0"/>
              <a:t>phenologically</a:t>
            </a:r>
            <a:r>
              <a:rPr lang="en-US" sz="1600" dirty="0" smtClean="0"/>
              <a:t>-adjusted” vegetation indices and yield.  Lower left plots yield 2005 anomalies versus predicted anomalies from MODIS.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817113" y="6420357"/>
            <a:ext cx="2721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Bolton and Friedl, AFM (2013)</a:t>
            </a:r>
            <a:endParaRPr lang="en-US" sz="16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4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MCD12Q2 - Summary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368"/>
              </a:spcBef>
            </a:pPr>
            <a:r>
              <a:rPr lang="en-US" dirty="0" smtClean="0"/>
              <a:t>Revised functional model for phenology</a:t>
            </a:r>
          </a:p>
          <a:p>
            <a:pPr lvl="1">
              <a:spcBef>
                <a:spcPts val="1368"/>
              </a:spcBef>
            </a:pPr>
            <a:r>
              <a:rPr lang="en-US" dirty="0" smtClean="0"/>
              <a:t>Reduces bias in product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Improved treatment for noise, missing data</a:t>
            </a:r>
          </a:p>
          <a:p>
            <a:pPr lvl="1">
              <a:spcBef>
                <a:spcPts val="1368"/>
              </a:spcBef>
            </a:pPr>
            <a:r>
              <a:rPr lang="en-US" dirty="0" smtClean="0"/>
              <a:t>Reduces noise in product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Extensive assessment and validation</a:t>
            </a:r>
          </a:p>
          <a:p>
            <a:pPr lvl="1">
              <a:spcBef>
                <a:spcPts val="1368"/>
              </a:spcBef>
            </a:pPr>
            <a:r>
              <a:rPr lang="en-US" dirty="0" smtClean="0"/>
              <a:t>Feeding back into algorithm revisions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79638"/>
            <a:ext cx="8229600" cy="1143000"/>
          </a:xfrm>
        </p:spPr>
        <p:txBody>
          <a:bodyPr/>
          <a:lstStyle/>
          <a:p>
            <a:r>
              <a:rPr lang="en-US" i="1" dirty="0" smtClean="0"/>
              <a:t>Questions?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5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MCD12 Products</a:t>
            </a:r>
            <a:endParaRPr lang="en-US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6577" y="1308099"/>
            <a:ext cx="4252721" cy="447675"/>
          </a:xfrm>
        </p:spPr>
        <p:txBody>
          <a:bodyPr>
            <a:normAutofit/>
          </a:bodyPr>
          <a:lstStyle/>
          <a:p>
            <a:pPr algn="ctr"/>
            <a:r>
              <a:rPr lang="en-US" sz="2000" b="0" i="1" dirty="0" smtClean="0"/>
              <a:t>MCD12Q1 – Global Land Cover Type</a:t>
            </a:r>
            <a:endParaRPr lang="en-US" sz="2000" b="0" i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86300" y="1303338"/>
            <a:ext cx="4432200" cy="452436"/>
          </a:xfrm>
        </p:spPr>
        <p:txBody>
          <a:bodyPr>
            <a:normAutofit fontScale="92500"/>
          </a:bodyPr>
          <a:lstStyle/>
          <a:p>
            <a:pPr algn="ctr"/>
            <a:r>
              <a:rPr lang="en-US" sz="2200" b="0" i="1" dirty="0" smtClean="0"/>
              <a:t>MCD12Q2 – Global Land Cover Dynamics</a:t>
            </a:r>
            <a:endParaRPr lang="en-US" sz="2200" b="0" i="1" dirty="0"/>
          </a:p>
        </p:txBody>
      </p:sp>
      <p:pic>
        <p:nvPicPr>
          <p:cNvPr id="8" name="Picture 7" descr="Slide1.jpg"/>
          <p:cNvPicPr>
            <a:picLocks noChangeAspect="1"/>
          </p:cNvPicPr>
          <p:nvPr/>
        </p:nvPicPr>
        <p:blipFill>
          <a:blip r:embed="rId3"/>
          <a:srcRect l="31667" t="22219" r="25000" b="18885"/>
          <a:stretch>
            <a:fillRect/>
          </a:stretch>
        </p:blipFill>
        <p:spPr>
          <a:xfrm>
            <a:off x="306576" y="1870074"/>
            <a:ext cx="4252723" cy="4146446"/>
          </a:xfrm>
          <a:prstGeom prst="rect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802748"/>
              </p:ext>
            </p:extLst>
          </p:nvPr>
        </p:nvGraphicFramePr>
        <p:xfrm>
          <a:off x="4686300" y="1870075"/>
          <a:ext cx="4330700" cy="4146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Document" r:id="rId4" imgW="5486400" imgH="3683000" progId="Word.Document.12">
                  <p:link updateAutomatic="1"/>
                </p:oleObj>
              </mc:Choice>
              <mc:Fallback>
                <p:oleObj name="Document" r:id="rId4" imgW="5486400" imgH="36830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1870075"/>
                        <a:ext cx="4330700" cy="4146445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4F81BD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0187" y="6114534"/>
            <a:ext cx="436003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North American land cover from MODIS</a:t>
            </a:r>
          </a:p>
          <a:p>
            <a:pPr algn="ctr"/>
            <a:r>
              <a:rPr lang="en-US" sz="1400" i="1" dirty="0" smtClean="0"/>
              <a:t>(MODIS Land Cover mage courtesy National Geographic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914900" y="6122769"/>
            <a:ext cx="38980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North American growing season length</a:t>
            </a:r>
          </a:p>
          <a:p>
            <a:pPr algn="ctr"/>
            <a:r>
              <a:rPr lang="en-US" sz="1400" i="1" dirty="0" smtClean="0"/>
              <a:t>(</a:t>
            </a:r>
            <a:r>
              <a:rPr lang="en-US" sz="1400" i="1" dirty="0" err="1" smtClean="0"/>
              <a:t>Ganguly</a:t>
            </a:r>
            <a:r>
              <a:rPr lang="en-US" sz="1400" i="1" dirty="0" smtClean="0"/>
              <a:t> et al., RSE, 2010)</a:t>
            </a:r>
            <a:endParaRPr lang="en-US" sz="1400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36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83" y="274638"/>
            <a:ext cx="8686800" cy="1143000"/>
          </a:xfrm>
        </p:spPr>
        <p:txBody>
          <a:bodyPr/>
          <a:lstStyle/>
          <a:p>
            <a:r>
              <a:rPr lang="en-US" i="1" dirty="0" smtClean="0"/>
              <a:t>MCD12Q1 - Refinements</a:t>
            </a:r>
            <a:endParaRPr lang="en-US" i="1" dirty="0"/>
          </a:p>
        </p:txBody>
      </p:sp>
      <p:pic>
        <p:nvPicPr>
          <p:cNvPr id="5" name="Picture 4" descr="step_changes_v2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83" y="1735138"/>
            <a:ext cx="8686800" cy="4153931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79783" y="1217583"/>
            <a:ext cx="868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Training site database for supervised classification completely revised, augmented</a:t>
            </a:r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9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9448" y="1617426"/>
            <a:ext cx="6356953" cy="4345329"/>
            <a:chOff x="0" y="0"/>
            <a:chExt cx="8807450" cy="4533900"/>
          </a:xfrm>
        </p:grpSpPr>
        <p:grpSp>
          <p:nvGrpSpPr>
            <p:cNvPr id="5" name="Group 4"/>
            <p:cNvGrpSpPr/>
            <p:nvPr/>
          </p:nvGrpSpPr>
          <p:grpSpPr>
            <a:xfrm>
              <a:off x="488950" y="0"/>
              <a:ext cx="5010150" cy="1212850"/>
              <a:chOff x="488950" y="0"/>
              <a:chExt cx="5010150" cy="1212850"/>
            </a:xfrm>
          </p:grpSpPr>
          <p:sp>
            <p:nvSpPr>
              <p:cNvPr id="47" name="Rectangle 46"/>
              <p:cNvSpPr>
                <a:spLocks noChangeArrowheads="1"/>
              </p:cNvSpPr>
              <p:nvPr/>
            </p:nvSpPr>
            <p:spPr bwMode="auto">
              <a:xfrm>
                <a:off x="488950" y="75565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99CC" mc:Ignorable="a14" a14:legacySpreadsheetColorIndex="45"/>
              </a:solidFill>
              <a:ln w="9525">
                <a:solidFill>
                  <a:srgbClr xmlns:mc="http://schemas.openxmlformats.org/markup-compatibility/2006" xmlns:a14="http://schemas.microsoft.com/office/drawing/2010/main" val="F20884" mc:Ignorable="a14" a14:legacySpreadsheetColorIndex="14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Vegetated</a:t>
                </a:r>
              </a:p>
            </p:txBody>
          </p:sp>
          <p:sp>
            <p:nvSpPr>
              <p:cNvPr id="48" name="Rectangle 47"/>
              <p:cNvSpPr>
                <a:spLocks noChangeArrowheads="1"/>
              </p:cNvSpPr>
              <p:nvPr/>
            </p:nvSpPr>
            <p:spPr bwMode="auto">
              <a:xfrm>
                <a:off x="4584700" y="74930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99CC" mc:Ignorable="a14" a14:legacySpreadsheetColorIndex="45"/>
              </a:solidFill>
              <a:ln w="9525">
                <a:solidFill>
                  <a:srgbClr xmlns:mc="http://schemas.openxmlformats.org/markup-compatibility/2006" xmlns:a14="http://schemas.microsoft.com/office/drawing/2010/main" val="F20884" mc:Ignorable="a14" a14:legacySpreadsheetColorIndex="14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Water</a:t>
                </a:r>
              </a:p>
            </p:txBody>
          </p:sp>
          <p:sp>
            <p:nvSpPr>
              <p:cNvPr id="49" name="Rectangle 48"/>
              <p:cNvSpPr>
                <a:spLocks noChangeArrowheads="1"/>
              </p:cNvSpPr>
              <p:nvPr/>
            </p:nvSpPr>
            <p:spPr bwMode="auto">
              <a:xfrm>
                <a:off x="3187700" y="75565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99CC" mc:Ignorable="a14" a14:legacySpreadsheetColorIndex="45"/>
              </a:solidFill>
              <a:ln w="9525">
                <a:solidFill>
                  <a:srgbClr xmlns:mc="http://schemas.openxmlformats.org/markup-compatibility/2006" xmlns:a14="http://schemas.microsoft.com/office/drawing/2010/main" val="F20884" mc:Ignorable="a14" a14:legacySpreadsheetColorIndex="14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Permanent Snow/Ice</a:t>
                </a:r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1866900" y="74930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FF99CC" mc:Ignorable="a14" a14:legacySpreadsheetColorIndex="45"/>
              </a:solidFill>
              <a:ln w="9525">
                <a:solidFill>
                  <a:srgbClr xmlns:mc="http://schemas.openxmlformats.org/markup-compatibility/2006" xmlns:a14="http://schemas.microsoft.com/office/drawing/2010/main" val="F20884" mc:Ignorable="a14" a14:legacySpreadsheetColorIndex="14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Barren</a:t>
                </a:r>
              </a:p>
            </p:txBody>
          </p:sp>
          <p:sp>
            <p:nvSpPr>
              <p:cNvPr id="51" name="Rectangle 50"/>
              <p:cNvSpPr>
                <a:spLocks noChangeArrowheads="1"/>
              </p:cNvSpPr>
              <p:nvPr/>
            </p:nvSpPr>
            <p:spPr bwMode="auto">
              <a:xfrm>
                <a:off x="2127250" y="0"/>
                <a:ext cx="1168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00CCFF" mc:Ignorable="a14" a14:legacySpreadsheetColorIndex="40"/>
              </a:solidFill>
              <a:ln w="9525">
                <a:solidFill>
                  <a:srgbClr xmlns:mc="http://schemas.openxmlformats.org/markup-compatibility/2006" xmlns:a14="http://schemas.microsoft.com/office/drawing/2010/main" val="3366FF" mc:Ignorable="a14" a14:legacySpreadsheetColorIndex="48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All Data</a:t>
                </a:r>
              </a:p>
            </p:txBody>
          </p:sp>
          <p:cxnSp>
            <p:nvCxnSpPr>
              <p:cNvPr id="52" name="AutoShape 17"/>
              <p:cNvCxnSpPr>
                <a:cxnSpLocks noChangeAspect="1" noChangeShapeType="1"/>
                <a:stCxn id="51" idx="2"/>
                <a:endCxn id="50" idx="0"/>
              </p:cNvCxnSpPr>
              <p:nvPr/>
            </p:nvCxnSpPr>
            <p:spPr bwMode="auto">
              <a:xfrm rot="5400000">
                <a:off x="2368550" y="406400"/>
                <a:ext cx="292100" cy="393700"/>
              </a:xfrm>
              <a:prstGeom prst="bentConnector3">
                <a:avLst>
                  <a:gd name="adj1" fmla="val 47826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18"/>
              <p:cNvCxnSpPr>
                <a:cxnSpLocks noChangeAspect="1" noChangeShapeType="1"/>
                <a:stCxn id="51" idx="2"/>
                <a:endCxn id="47" idx="0"/>
              </p:cNvCxnSpPr>
              <p:nvPr/>
            </p:nvCxnSpPr>
            <p:spPr bwMode="auto">
              <a:xfrm rot="5400000">
                <a:off x="1682750" y="-279400"/>
                <a:ext cx="304800" cy="17653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100"/>
              <p:cNvCxnSpPr>
                <a:cxnSpLocks noChangeAspect="1" noChangeShapeType="1"/>
                <a:stCxn id="51" idx="2"/>
                <a:endCxn id="48" idx="0"/>
              </p:cNvCxnSpPr>
              <p:nvPr/>
            </p:nvCxnSpPr>
            <p:spPr bwMode="auto">
              <a:xfrm rot="16200000" flipH="1">
                <a:off x="3727450" y="-558800"/>
                <a:ext cx="292100" cy="23368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101"/>
              <p:cNvCxnSpPr>
                <a:cxnSpLocks noChangeAspect="1" noChangeShapeType="1"/>
                <a:stCxn id="51" idx="2"/>
                <a:endCxn id="49" idx="0"/>
              </p:cNvCxnSpPr>
              <p:nvPr/>
            </p:nvCxnSpPr>
            <p:spPr bwMode="auto">
              <a:xfrm rot="16200000" flipH="1">
                <a:off x="3028950" y="139700"/>
                <a:ext cx="304800" cy="9398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" name="Group 5"/>
            <p:cNvGrpSpPr/>
            <p:nvPr/>
          </p:nvGrpSpPr>
          <p:grpSpPr>
            <a:xfrm>
              <a:off x="0" y="2260600"/>
              <a:ext cx="6115050" cy="2273300"/>
              <a:chOff x="0" y="2260600"/>
              <a:chExt cx="6115050" cy="2273300"/>
            </a:xfrm>
          </p:grpSpPr>
          <p:sp>
            <p:nvSpPr>
              <p:cNvPr id="37" name="Rectangle 36"/>
              <p:cNvSpPr>
                <a:spLocks noChangeArrowheads="1"/>
              </p:cNvSpPr>
              <p:nvPr/>
            </p:nvSpPr>
            <p:spPr bwMode="auto">
              <a:xfrm>
                <a:off x="0" y="4076700"/>
                <a:ext cx="914400" cy="457200"/>
              </a:xfrm>
              <a:prstGeom prst="rect">
                <a:avLst/>
              </a:prstGeom>
              <a:solidFill>
                <a:srgbClr val="FFE378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Evergreen Needleleaf</a:t>
                </a:r>
              </a:p>
            </p:txBody>
          </p:sp>
          <p:cxnSp>
            <p:nvCxnSpPr>
              <p:cNvPr id="38" name="AutoShape 57"/>
              <p:cNvCxnSpPr>
                <a:cxnSpLocks noChangeAspect="1" noChangeShapeType="1"/>
                <a:stCxn id="13" idx="2"/>
                <a:endCxn id="37" idx="0"/>
              </p:cNvCxnSpPr>
              <p:nvPr/>
            </p:nvCxnSpPr>
            <p:spPr bwMode="auto">
              <a:xfrm rot="5400000">
                <a:off x="-266700" y="2984500"/>
                <a:ext cx="1816100" cy="368300"/>
              </a:xfrm>
              <a:prstGeom prst="bentConnector3">
                <a:avLst>
                  <a:gd name="adj1" fmla="val 86713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Rectangle 38"/>
              <p:cNvSpPr>
                <a:spLocks noChangeArrowheads="1"/>
              </p:cNvSpPr>
              <p:nvPr/>
            </p:nvSpPr>
            <p:spPr bwMode="auto">
              <a:xfrm>
                <a:off x="1314450" y="4076700"/>
                <a:ext cx="914400" cy="457200"/>
              </a:xfrm>
              <a:prstGeom prst="rect">
                <a:avLst/>
              </a:prstGeom>
              <a:solidFill>
                <a:srgbClr val="FFE378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 Evergreen Broadleaf</a:t>
                </a:r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2622550" y="4076700"/>
                <a:ext cx="914400" cy="457200"/>
              </a:xfrm>
              <a:prstGeom prst="rect">
                <a:avLst/>
              </a:prstGeom>
              <a:solidFill>
                <a:srgbClr val="FFE378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Deciduous Needleleaf</a:t>
                </a:r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3905250" y="4076700"/>
                <a:ext cx="914400" cy="457200"/>
              </a:xfrm>
              <a:prstGeom prst="rect">
                <a:avLst/>
              </a:prstGeom>
              <a:solidFill>
                <a:srgbClr val="FFE378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Deciduous Broadleaf</a:t>
                </a:r>
              </a:p>
            </p:txBody>
          </p:sp>
          <p:sp>
            <p:nvSpPr>
              <p:cNvPr id="42" name="Rectangle 41"/>
              <p:cNvSpPr>
                <a:spLocks noChangeArrowheads="1"/>
              </p:cNvSpPr>
              <p:nvPr/>
            </p:nvSpPr>
            <p:spPr bwMode="auto">
              <a:xfrm>
                <a:off x="5200650" y="4076700"/>
                <a:ext cx="914400" cy="457200"/>
              </a:xfrm>
              <a:prstGeom prst="rect">
                <a:avLst/>
              </a:prstGeom>
              <a:solidFill>
                <a:srgbClr val="FFE378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Mixed</a:t>
                </a:r>
              </a:p>
            </p:txBody>
          </p:sp>
          <p:cxnSp>
            <p:nvCxnSpPr>
              <p:cNvPr id="43" name="AutoShape 57"/>
              <p:cNvCxnSpPr>
                <a:cxnSpLocks noChangeAspect="1" noChangeShapeType="1"/>
                <a:stCxn id="13" idx="2"/>
                <a:endCxn id="39" idx="0"/>
              </p:cNvCxnSpPr>
              <p:nvPr/>
            </p:nvCxnSpPr>
            <p:spPr bwMode="auto">
              <a:xfrm rot="16200000" flipH="1">
                <a:off x="390525" y="2695575"/>
                <a:ext cx="1816100" cy="946150"/>
              </a:xfrm>
              <a:prstGeom prst="bentConnector3">
                <a:avLst>
                  <a:gd name="adj1" fmla="val 86713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4" name="AutoShape 57"/>
              <p:cNvCxnSpPr>
                <a:cxnSpLocks noChangeAspect="1" noChangeShapeType="1"/>
                <a:stCxn id="13" idx="2"/>
                <a:endCxn id="40" idx="0"/>
              </p:cNvCxnSpPr>
              <p:nvPr/>
            </p:nvCxnSpPr>
            <p:spPr bwMode="auto">
              <a:xfrm rot="16200000" flipH="1">
                <a:off x="1044575" y="2041525"/>
                <a:ext cx="1816100" cy="2254250"/>
              </a:xfrm>
              <a:prstGeom prst="bentConnector3">
                <a:avLst>
                  <a:gd name="adj1" fmla="val 86713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AutoShape 57"/>
              <p:cNvCxnSpPr>
                <a:cxnSpLocks noChangeAspect="1" noChangeShapeType="1"/>
                <a:stCxn id="13" idx="2"/>
                <a:endCxn id="41" idx="0"/>
              </p:cNvCxnSpPr>
              <p:nvPr/>
            </p:nvCxnSpPr>
            <p:spPr bwMode="auto">
              <a:xfrm rot="16200000" flipH="1">
                <a:off x="1685925" y="1400175"/>
                <a:ext cx="1816100" cy="3536950"/>
              </a:xfrm>
              <a:prstGeom prst="bentConnector3">
                <a:avLst>
                  <a:gd name="adj1" fmla="val 86713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57"/>
              <p:cNvCxnSpPr>
                <a:cxnSpLocks noChangeAspect="1" noChangeShapeType="1"/>
                <a:stCxn id="13" idx="2"/>
                <a:endCxn id="42" idx="0"/>
              </p:cNvCxnSpPr>
              <p:nvPr/>
            </p:nvCxnSpPr>
            <p:spPr bwMode="auto">
              <a:xfrm rot="16200000" flipH="1">
                <a:off x="2333625" y="752475"/>
                <a:ext cx="1816100" cy="4832350"/>
              </a:xfrm>
              <a:prstGeom prst="bentConnector3">
                <a:avLst>
                  <a:gd name="adj1" fmla="val 86714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" name="Group 6"/>
            <p:cNvGrpSpPr/>
            <p:nvPr/>
          </p:nvGrpSpPr>
          <p:grpSpPr>
            <a:xfrm>
              <a:off x="1028700" y="2247900"/>
              <a:ext cx="6351702" cy="1193800"/>
              <a:chOff x="1028700" y="2247900"/>
              <a:chExt cx="6351702" cy="1193800"/>
            </a:xfrm>
          </p:grpSpPr>
          <p:cxnSp>
            <p:nvCxnSpPr>
              <p:cNvPr id="27" name="AutoShape 38"/>
              <p:cNvCxnSpPr>
                <a:cxnSpLocks noChangeAspect="1" noChangeShapeType="1"/>
                <a:stCxn id="11" idx="2"/>
                <a:endCxn id="28" idx="0"/>
              </p:cNvCxnSpPr>
              <p:nvPr/>
            </p:nvCxnSpPr>
            <p:spPr bwMode="auto">
              <a:xfrm rot="5400000">
                <a:off x="2746375" y="987425"/>
                <a:ext cx="717550" cy="3238500"/>
              </a:xfrm>
              <a:prstGeom prst="bentConnector3">
                <a:avLst>
                  <a:gd name="adj1" fmla="val 57965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1028700" y="2965450"/>
                <a:ext cx="914400" cy="457200"/>
              </a:xfrm>
              <a:prstGeom prst="rect">
                <a:avLst/>
              </a:prstGeom>
              <a:solidFill>
                <a:srgbClr val="FF9757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Dense Shrub</a:t>
                </a:r>
              </a:p>
            </p:txBody>
          </p:sp>
          <p:sp>
            <p:nvSpPr>
              <p:cNvPr id="29" name="Rectangle 28"/>
              <p:cNvSpPr>
                <a:spLocks noChangeArrowheads="1"/>
              </p:cNvSpPr>
              <p:nvPr/>
            </p:nvSpPr>
            <p:spPr bwMode="auto">
              <a:xfrm>
                <a:off x="4908550" y="2971800"/>
                <a:ext cx="914400" cy="457200"/>
              </a:xfrm>
              <a:prstGeom prst="rect">
                <a:avLst/>
              </a:prstGeom>
              <a:solidFill>
                <a:srgbClr val="FF9757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Sparse Shrub</a:t>
                </a:r>
              </a:p>
            </p:txBody>
          </p: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3625849" y="2965450"/>
                <a:ext cx="958850" cy="457200"/>
              </a:xfrm>
              <a:prstGeom prst="rect">
                <a:avLst/>
              </a:prstGeom>
              <a:solidFill>
                <a:srgbClr val="FF9757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Dense Herbaceous</a:t>
                </a:r>
              </a:p>
            </p:txBody>
          </p:sp>
          <p:sp>
            <p:nvSpPr>
              <p:cNvPr id="31" name="Rectangle 30"/>
              <p:cNvSpPr>
                <a:spLocks noChangeArrowheads="1"/>
              </p:cNvSpPr>
              <p:nvPr/>
            </p:nvSpPr>
            <p:spPr bwMode="auto">
              <a:xfrm>
                <a:off x="6330951" y="2984500"/>
                <a:ext cx="1049451" cy="457200"/>
              </a:xfrm>
              <a:prstGeom prst="rect">
                <a:avLst/>
              </a:prstGeom>
              <a:solidFill>
                <a:srgbClr val="FF9757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Sparse Herbaceous</a:t>
                </a:r>
              </a:p>
            </p:txBody>
          </p:sp>
          <p:sp>
            <p:nvSpPr>
              <p:cNvPr id="32" name="Rectangle 31"/>
              <p:cNvSpPr>
                <a:spLocks noChangeArrowheads="1"/>
              </p:cNvSpPr>
              <p:nvPr/>
            </p:nvSpPr>
            <p:spPr bwMode="auto">
              <a:xfrm>
                <a:off x="2330450" y="2965450"/>
                <a:ext cx="1085850" cy="457200"/>
              </a:xfrm>
              <a:prstGeom prst="rect">
                <a:avLst/>
              </a:prstGeom>
              <a:solidFill>
                <a:srgbClr val="FF9757"/>
              </a:solidFill>
              <a:ln w="9525">
                <a:solidFill>
                  <a:srgbClr xmlns:mc="http://schemas.openxmlformats.org/markup-compatibility/2006" xmlns:a14="http://schemas.microsoft.com/office/drawing/2010/main" val="FF9900" mc:Ignorable="a14" a14:legacySpreadsheetColorIndex="52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lnSpc>
                    <a:spcPts val="1100"/>
                  </a:lnSpc>
                  <a:defRPr sz="1000"/>
                </a:pPr>
                <a:r>
                  <a:rPr lang="en-US" sz="1000" b="0" i="0" u="none" strike="noStrike" baseline="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Shrub /Herbaceous Mix</a:t>
                </a:r>
              </a:p>
            </p:txBody>
          </p:sp>
          <p:cxnSp>
            <p:nvCxnSpPr>
              <p:cNvPr id="33" name="AutoShape 38"/>
              <p:cNvCxnSpPr>
                <a:cxnSpLocks noChangeAspect="1" noChangeShapeType="1"/>
                <a:stCxn id="11" idx="2"/>
                <a:endCxn id="32" idx="0"/>
              </p:cNvCxnSpPr>
              <p:nvPr/>
            </p:nvCxnSpPr>
            <p:spPr bwMode="auto">
              <a:xfrm rot="5400000">
                <a:off x="3440115" y="1681162"/>
                <a:ext cx="717549" cy="1851026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38"/>
              <p:cNvCxnSpPr>
                <a:cxnSpLocks noChangeAspect="1" noChangeShapeType="1"/>
                <a:stCxn id="11" idx="2"/>
                <a:endCxn id="30" idx="0"/>
              </p:cNvCxnSpPr>
              <p:nvPr/>
            </p:nvCxnSpPr>
            <p:spPr bwMode="auto">
              <a:xfrm rot="5400000">
                <a:off x="4056065" y="2297112"/>
                <a:ext cx="717549" cy="619127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AutoShape 38"/>
              <p:cNvCxnSpPr>
                <a:cxnSpLocks noChangeAspect="1" noChangeShapeType="1"/>
                <a:stCxn id="18" idx="2"/>
                <a:endCxn id="29" idx="0"/>
              </p:cNvCxnSpPr>
              <p:nvPr/>
            </p:nvCxnSpPr>
            <p:spPr bwMode="auto">
              <a:xfrm rot="5400000">
                <a:off x="5337175" y="2276475"/>
                <a:ext cx="723900" cy="666750"/>
              </a:xfrm>
              <a:prstGeom prst="bentConnector3">
                <a:avLst>
                  <a:gd name="adj1" fmla="val 57895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6" name="AutoShape 38"/>
              <p:cNvCxnSpPr>
                <a:cxnSpLocks noChangeAspect="1" noChangeShapeType="1"/>
                <a:stCxn id="18" idx="2"/>
                <a:endCxn id="31" idx="0"/>
              </p:cNvCxnSpPr>
              <p:nvPr/>
            </p:nvCxnSpPr>
            <p:spPr bwMode="auto">
              <a:xfrm rot="16200000" flipH="1">
                <a:off x="6075788" y="2204612"/>
                <a:ext cx="736599" cy="823175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" name="Group 7"/>
            <p:cNvGrpSpPr/>
            <p:nvPr/>
          </p:nvGrpSpPr>
          <p:grpSpPr>
            <a:xfrm>
              <a:off x="19050" y="234950"/>
              <a:ext cx="8788400" cy="3873500"/>
              <a:chOff x="19050" y="234950"/>
              <a:chExt cx="8788400" cy="3873500"/>
            </a:xfrm>
          </p:grpSpPr>
          <p:sp>
            <p:nvSpPr>
              <p:cNvPr id="20" name="Line 67"/>
              <p:cNvSpPr>
                <a:spLocks noChangeAspect="1" noChangeShapeType="1"/>
              </p:cNvSpPr>
              <p:nvPr/>
            </p:nvSpPr>
            <p:spPr bwMode="auto">
              <a:xfrm>
                <a:off x="57150" y="1377950"/>
                <a:ext cx="8470900" cy="12700"/>
              </a:xfrm>
              <a:prstGeom prst="line">
                <a:avLst/>
              </a:prstGeom>
              <a:noFill/>
              <a:ln w="254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1" name="Line 71"/>
              <p:cNvSpPr>
                <a:spLocks noChangeAspect="1" noChangeShapeType="1"/>
              </p:cNvSpPr>
              <p:nvPr/>
            </p:nvSpPr>
            <p:spPr bwMode="auto">
              <a:xfrm>
                <a:off x="19050" y="3689350"/>
                <a:ext cx="8483600" cy="12700"/>
              </a:xfrm>
              <a:prstGeom prst="line">
                <a:avLst/>
              </a:prstGeom>
              <a:noFill/>
              <a:ln w="254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" name="Text Box 73"/>
              <p:cNvSpPr txBox="1">
                <a:spLocks noChangeAspect="1" noChangeArrowheads="1"/>
              </p:cNvSpPr>
              <p:nvPr/>
            </p:nvSpPr>
            <p:spPr bwMode="auto">
              <a:xfrm>
                <a:off x="6737350" y="234950"/>
                <a:ext cx="1841500" cy="203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xmlns:mc="http://schemas.openxmlformats.org/markup-compatibility/2006" val="000000" mc:Ignorable="a14" a14:legacySpreadsheetColorIndex="64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576" tIns="32004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Vegetated and Nonvegetated Layer</a:t>
                </a:r>
              </a:p>
            </p:txBody>
          </p:sp>
          <p:sp>
            <p:nvSpPr>
              <p:cNvPr id="23" name="Text Box 75"/>
              <p:cNvSpPr txBox="1">
                <a:spLocks noChangeAspect="1" noChangeArrowheads="1"/>
              </p:cNvSpPr>
              <p:nvPr/>
            </p:nvSpPr>
            <p:spPr bwMode="auto">
              <a:xfrm>
                <a:off x="6851650" y="1517650"/>
                <a:ext cx="1854200" cy="26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xmlns:mc="http://schemas.openxmlformats.org/markup-compatibility/2006" val="000000" mc:Ignorable="a14" a14:legacySpreadsheetColorIndex="64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576" tIns="32004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en-US" sz="1000" b="0" i="0" u="none" strike="noStrike" baseline="0" dirty="0" smtClean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Tree </a:t>
                </a:r>
                <a:r>
                  <a:rPr lang="en-US" sz="1000" b="0" i="0" u="none" strike="noStrike" baseline="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and </a:t>
                </a:r>
                <a:r>
                  <a:rPr lang="en-US" sz="1000" b="0" i="0" u="none" strike="noStrike" baseline="0" dirty="0" smtClean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Ground Cover</a:t>
                </a:r>
                <a:endParaRPr lang="en-US" sz="1000" b="0" i="0" u="none" strike="noStrike" baseline="0" dirty="0">
                  <a:solidFill>
                    <a:srgbClr val="000000"/>
                  </a:solidFill>
                  <a:latin typeface="Times"/>
                  <a:ea typeface="Times"/>
                  <a:cs typeface="Times"/>
                </a:endParaRPr>
              </a:p>
            </p:txBody>
          </p:sp>
          <p:sp>
            <p:nvSpPr>
              <p:cNvPr id="24" name="Text Box 76"/>
              <p:cNvSpPr txBox="1">
                <a:spLocks noChangeAspect="1" noChangeArrowheads="1"/>
              </p:cNvSpPr>
              <p:nvPr/>
            </p:nvSpPr>
            <p:spPr bwMode="auto">
              <a:xfrm>
                <a:off x="6838950" y="3829050"/>
                <a:ext cx="1752600" cy="279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xmlns:mc="http://schemas.openxmlformats.org/markup-compatibility/2006" val="000000" mc:Ignorable="a14" a14:legacySpreadsheetColorIndex="64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576" tIns="32004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Leaf Type and Phenology Layer</a:t>
                </a:r>
              </a:p>
            </p:txBody>
          </p:sp>
          <p:sp>
            <p:nvSpPr>
              <p:cNvPr id="25" name="Line 67"/>
              <p:cNvSpPr>
                <a:spLocks noChangeAspect="1" noChangeShapeType="1"/>
              </p:cNvSpPr>
              <p:nvPr/>
            </p:nvSpPr>
            <p:spPr bwMode="auto">
              <a:xfrm>
                <a:off x="31750" y="2495550"/>
                <a:ext cx="8470900" cy="12700"/>
              </a:xfrm>
              <a:prstGeom prst="line">
                <a:avLst/>
              </a:prstGeom>
              <a:noFill/>
              <a:ln w="25400">
                <a:solidFill>
                  <a:srgbClr xmlns:mc="http://schemas.openxmlformats.org/markup-compatibility/2006" xmlns:a14="http://schemas.microsoft.com/office/drawing/2010/main" val="000000" mc:Ignorable="a14" a14:legacySpreadsheetColorIndex="64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6" name="Text Box 75"/>
              <p:cNvSpPr txBox="1">
                <a:spLocks noChangeAspect="1" noChangeArrowheads="1"/>
              </p:cNvSpPr>
              <p:nvPr/>
            </p:nvSpPr>
            <p:spPr bwMode="auto">
              <a:xfrm>
                <a:off x="6953250" y="2559050"/>
                <a:ext cx="1854200" cy="17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xmlns:mc="http://schemas.openxmlformats.org/markup-compatibility/2006" val="FFFFFF" mc:Ignorable="a14" a14:legacySpreadsheetColorIndex="9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xmlns:mc="http://schemas.openxmlformats.org/markup-compatibility/2006" val="000000" mc:Ignorable="a14" a14:legacySpreadsheetColorIndex="64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576" tIns="32004" rIns="0" bIns="0" anchor="t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Perennial and Annual Layer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368300" y="1212850"/>
              <a:ext cx="6121400" cy="1047750"/>
              <a:chOff x="368300" y="1212850"/>
              <a:chExt cx="6121400" cy="1047750"/>
            </a:xfrm>
          </p:grpSpPr>
          <p:sp>
            <p:nvSpPr>
              <p:cNvPr id="10" name="Rectangle 9"/>
              <p:cNvSpPr>
                <a:spLocks noChangeArrowheads="1"/>
              </p:cNvSpPr>
              <p:nvPr/>
            </p:nvSpPr>
            <p:spPr bwMode="auto">
              <a:xfrm>
                <a:off x="1676400" y="180340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EE257" mc:Ignorable="a14" a14:legacySpreadsheetColorIndex="27"/>
              </a:solidFill>
              <a:ln w="9525">
                <a:solidFill>
                  <a:srgbClr xmlns:mc="http://schemas.openxmlformats.org/markup-compatibility/2006" xmlns:a14="http://schemas.microsoft.com/office/drawing/2010/main" val="006411" mc:Ignorable="a14" a14:legacySpreadsheetColorIndex="17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Moderate Tree Canopy</a:t>
                </a:r>
              </a:p>
            </p:txBody>
          </p:sp>
          <p:sp>
            <p:nvSpPr>
              <p:cNvPr id="11" name="Rectangle 10"/>
              <p:cNvSpPr>
                <a:spLocks noChangeArrowheads="1"/>
              </p:cNvSpPr>
              <p:nvPr/>
            </p:nvSpPr>
            <p:spPr bwMode="auto">
              <a:xfrm>
                <a:off x="4267200" y="179070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EE257" mc:Ignorable="a14" a14:legacySpreadsheetColorIndex="27"/>
              </a:solidFill>
              <a:ln w="9525">
                <a:solidFill>
                  <a:srgbClr xmlns:mc="http://schemas.openxmlformats.org/markup-compatibility/2006" xmlns:a14="http://schemas.microsoft.com/office/drawing/2010/main" val="006411" mc:Ignorable="a14" a14:legacySpreadsheetColorIndex="17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Dense </a:t>
                </a:r>
                <a:r>
                  <a:rPr lang="en-US" sz="1000" b="0" i="0" u="none" strike="noStrike" baseline="0" dirty="0" smtClean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Ground Cover</a:t>
                </a:r>
                <a:endParaRPr lang="en-US" sz="1000" b="0" i="0" u="none" strike="noStrike" baseline="0" dirty="0">
                  <a:solidFill>
                    <a:srgbClr val="000000"/>
                  </a:solidFill>
                  <a:latin typeface="Times"/>
                  <a:ea typeface="Times"/>
                  <a:cs typeface="Times"/>
                </a:endParaRPr>
              </a:p>
            </p:txBody>
          </p:sp>
          <p:sp>
            <p:nvSpPr>
              <p:cNvPr id="12" name="Rectangle 11"/>
              <p:cNvSpPr>
                <a:spLocks noChangeArrowheads="1"/>
              </p:cNvSpPr>
              <p:nvPr/>
            </p:nvSpPr>
            <p:spPr bwMode="auto">
              <a:xfrm>
                <a:off x="2959100" y="179705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EE257" mc:Ignorable="a14" a14:legacySpreadsheetColorIndex="27"/>
              </a:solidFill>
              <a:ln w="9525">
                <a:solidFill>
                  <a:srgbClr xmlns:mc="http://schemas.openxmlformats.org/markup-compatibility/2006" xmlns:a14="http://schemas.microsoft.com/office/drawing/2010/main" val="006411" mc:Ignorable="a14" a14:legacySpreadsheetColorIndex="17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Sparse Tree Canopy</a:t>
                </a:r>
              </a:p>
            </p:txBody>
          </p:sp>
          <p:sp>
            <p:nvSpPr>
              <p:cNvPr id="13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68300" y="180340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EE257" mc:Ignorable="a14" a14:legacySpreadsheetColorIndex="27"/>
              </a:solidFill>
              <a:ln w="9525">
                <a:solidFill>
                  <a:srgbClr xmlns:mc="http://schemas.openxmlformats.org/markup-compatibility/2006" xmlns:a14="http://schemas.microsoft.com/office/drawing/2010/main" val="006411" mc:Ignorable="a14" a14:legacySpreadsheetColorIndex="17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Closed Tree Canopy</a:t>
                </a:r>
              </a:p>
            </p:txBody>
          </p:sp>
          <p:cxnSp>
            <p:nvCxnSpPr>
              <p:cNvPr id="14" name="AutoShape 36"/>
              <p:cNvCxnSpPr>
                <a:cxnSpLocks noChangeAspect="1" noChangeShapeType="1"/>
                <a:stCxn id="47" idx="2"/>
                <a:endCxn id="13" idx="0"/>
              </p:cNvCxnSpPr>
              <p:nvPr/>
            </p:nvCxnSpPr>
            <p:spPr bwMode="auto">
              <a:xfrm rot="5400000">
                <a:off x="590550" y="1447800"/>
                <a:ext cx="596900" cy="1270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AutoShape 38"/>
              <p:cNvCxnSpPr>
                <a:cxnSpLocks noChangeAspect="1" noChangeShapeType="1"/>
                <a:stCxn id="47" idx="2"/>
                <a:endCxn id="11" idx="0"/>
              </p:cNvCxnSpPr>
              <p:nvPr/>
            </p:nvCxnSpPr>
            <p:spPr bwMode="auto">
              <a:xfrm rot="16200000" flipH="1">
                <a:off x="2546350" y="-381000"/>
                <a:ext cx="584200" cy="3784600"/>
              </a:xfrm>
              <a:prstGeom prst="bentConnector3">
                <a:avLst>
                  <a:gd name="adj1" fmla="val 48913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AutoShape 39"/>
              <p:cNvCxnSpPr>
                <a:cxnSpLocks noChangeAspect="1" noChangeShapeType="1"/>
                <a:stCxn id="47" idx="2"/>
                <a:endCxn id="12" idx="0"/>
              </p:cNvCxnSpPr>
              <p:nvPr/>
            </p:nvCxnSpPr>
            <p:spPr bwMode="auto">
              <a:xfrm rot="16200000" flipH="1">
                <a:off x="1885950" y="266700"/>
                <a:ext cx="584200" cy="2476500"/>
              </a:xfrm>
              <a:prstGeom prst="bentConnector3">
                <a:avLst>
                  <a:gd name="adj1" fmla="val 50000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AutoShape 104"/>
              <p:cNvCxnSpPr>
                <a:cxnSpLocks noChangeAspect="1" noChangeShapeType="1"/>
                <a:stCxn id="47" idx="2"/>
                <a:endCxn id="10" idx="0"/>
              </p:cNvCxnSpPr>
              <p:nvPr/>
            </p:nvCxnSpPr>
            <p:spPr bwMode="auto">
              <a:xfrm rot="16200000" flipH="1">
                <a:off x="1250950" y="914400"/>
                <a:ext cx="596900" cy="1193800"/>
              </a:xfrm>
              <a:prstGeom prst="bentConnector3">
                <a:avLst>
                  <a:gd name="adj1" fmla="val 48937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18" name="Rectangle 17"/>
              <p:cNvSpPr>
                <a:spLocks noChangeArrowheads="1"/>
              </p:cNvSpPr>
              <p:nvPr/>
            </p:nvSpPr>
            <p:spPr bwMode="auto">
              <a:xfrm>
                <a:off x="5575300" y="1790700"/>
                <a:ext cx="914400" cy="457200"/>
              </a:xfrm>
              <a:prstGeom prst="rect">
                <a:avLst/>
              </a:prstGeom>
              <a:solidFill>
                <a:srgbClr xmlns:mc="http://schemas.openxmlformats.org/markup-compatibility/2006" xmlns:a14="http://schemas.microsoft.com/office/drawing/2010/main" val="4EE257" mc:Ignorable="a14" a14:legacySpreadsheetColorIndex="27"/>
              </a:solidFill>
              <a:ln w="9525">
                <a:solidFill>
                  <a:srgbClr xmlns:mc="http://schemas.openxmlformats.org/markup-compatibility/2006" xmlns:a14="http://schemas.microsoft.com/office/drawing/2010/main" val="006411" mc:Ignorable="a14" a14:legacySpreadsheetColorIndex="17"/>
                </a:solidFill>
                <a:miter lim="800000"/>
                <a:headEnd/>
                <a:tailEnd/>
              </a:ln>
            </p:spPr>
            <p:txBody>
              <a:bodyPr wrap="square" lIns="36576" tIns="32004" rIns="36576" bIns="32004" anchor="ctr" upright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>
                  <a:defRPr sz="1000"/>
                </a:pPr>
                <a:r>
                  <a:rPr lang="en-US" sz="1000" b="0" i="0" u="none" strike="noStrike" baseline="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Sparse </a:t>
                </a:r>
                <a:r>
                  <a:rPr lang="en-US" sz="1000" b="0" i="0" u="none" strike="noStrike" baseline="0" dirty="0" smtClean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Ground Cover</a:t>
                </a:r>
                <a:endParaRPr lang="en-US" sz="1000" b="0" i="0" u="none" strike="noStrike" baseline="0" dirty="0">
                  <a:solidFill>
                    <a:srgbClr val="000000"/>
                  </a:solidFill>
                  <a:latin typeface="Times"/>
                  <a:ea typeface="Times"/>
                  <a:cs typeface="Times"/>
                </a:endParaRPr>
              </a:p>
            </p:txBody>
          </p:sp>
          <p:cxnSp>
            <p:nvCxnSpPr>
              <p:cNvPr id="19" name="AutoShape 38"/>
              <p:cNvCxnSpPr>
                <a:cxnSpLocks noChangeAspect="1" noChangeShapeType="1"/>
                <a:stCxn id="47" idx="2"/>
                <a:endCxn id="18" idx="0"/>
              </p:cNvCxnSpPr>
              <p:nvPr/>
            </p:nvCxnSpPr>
            <p:spPr bwMode="auto">
              <a:xfrm rot="16200000" flipH="1">
                <a:off x="3200400" y="-1041400"/>
                <a:ext cx="577850" cy="5086350"/>
              </a:xfrm>
              <a:prstGeom prst="bentConnector3">
                <a:avLst>
                  <a:gd name="adj1" fmla="val 51099"/>
                </a:avLst>
              </a:prstGeom>
              <a:noFill/>
              <a:ln w="19050">
                <a:solidFill>
                  <a:srgbClr xmlns:mc="http://schemas.openxmlformats.org/markup-compatibility/2006" xmlns:a14="http://schemas.microsoft.com/office/drawing/2010/main" val="000000" mc:Ignorable="a14" a14:legacySpreadsheetColorIndex="8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" name="TextBox 1"/>
          <p:cNvSpPr txBox="1"/>
          <p:nvPr/>
        </p:nvSpPr>
        <p:spPr>
          <a:xfrm>
            <a:off x="1" y="104839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/>
              <a:t>MCD12Q1 - Refinements</a:t>
            </a:r>
            <a:endParaRPr lang="en-US" sz="4400" i="1" dirty="0"/>
          </a:p>
        </p:txBody>
      </p:sp>
      <p:sp>
        <p:nvSpPr>
          <p:cNvPr id="3" name="Rectangle 2"/>
          <p:cNvSpPr/>
          <p:nvPr/>
        </p:nvSpPr>
        <p:spPr>
          <a:xfrm>
            <a:off x="95102" y="1491553"/>
            <a:ext cx="6347967" cy="462258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 descr="igbp_leg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88" y="1470722"/>
            <a:ext cx="2400912" cy="315841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8052" y="84161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New LCCS Compliant Land Cover Layer</a:t>
            </a:r>
            <a:endParaRPr lang="en-US" sz="2800" i="1" dirty="0"/>
          </a:p>
        </p:txBody>
      </p:sp>
      <p:sp>
        <p:nvSpPr>
          <p:cNvPr id="61" name="Left-Up Arrow 60"/>
          <p:cNvSpPr/>
          <p:nvPr/>
        </p:nvSpPr>
        <p:spPr>
          <a:xfrm>
            <a:off x="6516401" y="4759429"/>
            <a:ext cx="1522191" cy="850392"/>
          </a:xfrm>
          <a:prstGeom prst="left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6675193" y="1508779"/>
            <a:ext cx="13633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IGBP Legend</a:t>
            </a:r>
            <a:endParaRPr lang="en-US" dirty="0"/>
          </a:p>
        </p:txBody>
      </p:sp>
      <p:sp>
        <p:nvSpPr>
          <p:cNvPr id="63" name="Slide Number Placeholder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000" y="254000"/>
            <a:ext cx="8801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/>
              <a:t>Preliminary C6 LCCS Product </a:t>
            </a:r>
          </a:p>
          <a:p>
            <a:pPr algn="ctr"/>
            <a:r>
              <a:rPr lang="en-US" sz="4000" i="1" dirty="0" smtClean="0"/>
              <a:t>North America</a:t>
            </a:r>
            <a:endParaRPr lang="en-US" sz="4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lccs_image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14500"/>
            <a:ext cx="5549900" cy="41275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7" name="Picture 6" descr="igbp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099" y="1714500"/>
            <a:ext cx="2794611" cy="36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6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gbp_maj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44" y="908458"/>
            <a:ext cx="5603655" cy="253928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6" name="Picture 5" descr="num_classes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45" y="3635809"/>
            <a:ext cx="5603655" cy="264542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99934" y="1322283"/>
            <a:ext cx="226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Majority class from 11 years of MCD12Q1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5759" y="4138923"/>
            <a:ext cx="2066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 of different class labels at each 500 m pixel</a:t>
            </a:r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>
            <a:off x="1708872" y="2108904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747534" y="5087419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03D2-DB27-D54B-B6C7-8CBA9EB80507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524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/>
              <a:t>MCD12Q1 Refinements: Land Cover Change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085" y="6341844"/>
            <a:ext cx="908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What is </a:t>
            </a:r>
            <a:r>
              <a:rPr lang="en-US" sz="2400" i="1" dirty="0" smtClean="0"/>
              <a:t>nature</a:t>
            </a:r>
            <a:r>
              <a:rPr lang="en-US" sz="2400" i="1" dirty="0"/>
              <a:t>, m</a:t>
            </a:r>
            <a:r>
              <a:rPr lang="en-US" sz="2400" i="1" dirty="0" smtClean="0"/>
              <a:t>agnitude </a:t>
            </a:r>
            <a:r>
              <a:rPr lang="en-US" sz="2400" i="1" dirty="0"/>
              <a:t>of </a:t>
            </a:r>
            <a:r>
              <a:rPr lang="en-US" sz="2400" i="1" dirty="0" smtClean="0"/>
              <a:t>detectable change?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2541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693" y="274638"/>
            <a:ext cx="8871505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Signatures of </a:t>
            </a:r>
            <a:r>
              <a:rPr lang="en-US" i="1" dirty="0"/>
              <a:t>LC Change in </a:t>
            </a:r>
            <a:r>
              <a:rPr lang="en-US" i="1" dirty="0" smtClean="0"/>
              <a:t>MODIS</a:t>
            </a:r>
            <a:endParaRPr lang="en-US" i="1" dirty="0"/>
          </a:p>
        </p:txBody>
      </p:sp>
      <p:pic>
        <p:nvPicPr>
          <p:cNvPr id="4" name="Picture 2" descr="C:\Documents and Settings\lenovo\桌面\xingu_modis_95_2.png"/>
          <p:cNvPicPr>
            <a:picLocks noChangeAspect="1" noChangeArrowheads="1"/>
          </p:cNvPicPr>
          <p:nvPr/>
        </p:nvPicPr>
        <p:blipFill>
          <a:blip r:embed="rId4"/>
          <a:srcRect l="10953" t="4000" r="635" b="8000"/>
          <a:stretch>
            <a:fillRect/>
          </a:stretch>
        </p:blipFill>
        <p:spPr bwMode="auto">
          <a:xfrm>
            <a:off x="4734589" y="3416300"/>
            <a:ext cx="4357915" cy="311310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pic>
        <p:nvPicPr>
          <p:cNvPr id="5" name="Picture 3" descr="C:\Documents and Settings\lenovo\桌面\pp1\xingu_p_accu_2003_2010_101512.png"/>
          <p:cNvPicPr>
            <a:picLocks noChangeAspect="1" noChangeArrowheads="1"/>
          </p:cNvPicPr>
          <p:nvPr/>
        </p:nvPicPr>
        <p:blipFill>
          <a:blip r:embed="rId5"/>
          <a:srcRect t="7812"/>
          <a:stretch>
            <a:fillRect/>
          </a:stretch>
        </p:blipFill>
        <p:spPr bwMode="auto">
          <a:xfrm>
            <a:off x="331734" y="3416300"/>
            <a:ext cx="4266747" cy="311310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</p:pic>
      <p:graphicFrame>
        <p:nvGraphicFramePr>
          <p:cNvPr id="6" name="对象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901944"/>
              </p:ext>
            </p:extLst>
          </p:nvPr>
        </p:nvGraphicFramePr>
        <p:xfrm>
          <a:off x="4938097" y="1797875"/>
          <a:ext cx="4043508" cy="53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公式" r:id="rId6" imgW="2222280" imgH="253800" progId="Equation.3">
                  <p:embed/>
                </p:oleObj>
              </mc:Choice>
              <mc:Fallback>
                <p:oleObj name="公式" r:id="rId6" imgW="222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8097" y="1797875"/>
                        <a:ext cx="4043508" cy="5385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248115"/>
              </p:ext>
            </p:extLst>
          </p:nvPr>
        </p:nvGraphicFramePr>
        <p:xfrm>
          <a:off x="5002465" y="2559022"/>
          <a:ext cx="3898503" cy="5339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公式" r:id="rId8" imgW="1854000" imgH="253800" progId="Equation.3">
                  <p:embed/>
                </p:oleObj>
              </mc:Choice>
              <mc:Fallback>
                <p:oleObj name="公式" r:id="rId8" imgW="1854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465" y="2559022"/>
                        <a:ext cx="3898503" cy="53395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31734" y="1583087"/>
            <a:ext cx="4266747" cy="169277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Land Cover Conversion: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Pre-processing &amp; feature extraction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Statistical metrics of change that exploit both spatial and temporal information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721362" y="1583087"/>
            <a:ext cx="4357914" cy="169277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997709" y="6495831"/>
            <a:ext cx="214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Huang et al., in prep</a:t>
            </a:r>
            <a:endParaRPr lang="en-US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03D2-DB27-D54B-B6C7-8CBA9EB805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8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Signatures </a:t>
            </a:r>
            <a:r>
              <a:rPr lang="en-US" i="1" dirty="0"/>
              <a:t>of </a:t>
            </a:r>
            <a:r>
              <a:rPr lang="en-US" i="1" dirty="0" smtClean="0"/>
              <a:t>LC Change </a:t>
            </a:r>
            <a:r>
              <a:rPr lang="en-US" i="1" dirty="0"/>
              <a:t>in </a:t>
            </a:r>
            <a:r>
              <a:rPr lang="en-US" i="1" dirty="0" smtClean="0"/>
              <a:t>MODIS</a:t>
            </a:r>
            <a:endParaRPr lang="en-US" i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1" y="4511187"/>
            <a:ext cx="4159430" cy="2018662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24" y="1781729"/>
            <a:ext cx="4592682" cy="4748120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0781" y="1781729"/>
            <a:ext cx="4159430" cy="2616101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Disturbance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How does area of land cover change affect detection of change?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How does land cover history (disturbance) affect detection of change?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How does noise in data affect detection of change?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258089" y="6529849"/>
            <a:ext cx="2794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Sulla-</a:t>
            </a:r>
            <a:r>
              <a:rPr lang="en-US" sz="1400" i="1" dirty="0" err="1" smtClean="0"/>
              <a:t>Menashe</a:t>
            </a:r>
            <a:r>
              <a:rPr lang="en-US" sz="1400" i="1" dirty="0" smtClean="0"/>
              <a:t> et al, in revision RSE</a:t>
            </a:r>
            <a:endParaRPr lang="en-US" sz="1400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E03D2-DB27-D54B-B6C7-8CBA9EB8050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74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MCD12Q1 Summary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368"/>
              </a:spcBef>
            </a:pPr>
            <a:r>
              <a:rPr lang="en-US" dirty="0" smtClean="0"/>
              <a:t>Improved training site database</a:t>
            </a:r>
          </a:p>
          <a:p>
            <a:pPr lvl="1">
              <a:spcBef>
                <a:spcPts val="1368"/>
              </a:spcBef>
            </a:pPr>
            <a:r>
              <a:rPr lang="en-US" dirty="0" smtClean="0"/>
              <a:t>Provides improved basis for mapping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New LCCS-based classification</a:t>
            </a:r>
          </a:p>
          <a:p>
            <a:pPr lvl="1">
              <a:spcBef>
                <a:spcPts val="1368"/>
              </a:spcBef>
            </a:pPr>
            <a:r>
              <a:rPr lang="en-US" dirty="0" smtClean="0"/>
              <a:t>Better framework for LC mapping</a:t>
            </a:r>
          </a:p>
          <a:p>
            <a:pPr>
              <a:spcBef>
                <a:spcPts val="1368"/>
              </a:spcBef>
            </a:pPr>
            <a:r>
              <a:rPr lang="en-US" dirty="0" smtClean="0"/>
              <a:t>Land cover time series</a:t>
            </a:r>
          </a:p>
          <a:p>
            <a:pPr lvl="1">
              <a:spcBef>
                <a:spcPts val="1368"/>
              </a:spcBef>
            </a:pPr>
            <a:r>
              <a:rPr lang="en-US" dirty="0" smtClean="0"/>
              <a:t>Explicit incorporation of change</a:t>
            </a:r>
          </a:p>
          <a:p>
            <a:pPr lvl="1">
              <a:spcBef>
                <a:spcPts val="1368"/>
              </a:spcBef>
            </a:pPr>
            <a:r>
              <a:rPr lang="en-US" dirty="0" smtClean="0"/>
              <a:t>Explicit definition of nature, magnitude of changes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3745-D52D-1D40-A555-83AAD1E285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4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2919</TotalTime>
  <Words>596</Words>
  <Application>Microsoft Macintosh PowerPoint</Application>
  <PresentationFormat>On-screen Show (4:3)</PresentationFormat>
  <Paragraphs>115</Paragraphs>
  <Slides>18</Slides>
  <Notes>2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Office Theme</vt:lpstr>
      <vt:lpstr>???</vt:lpstr>
      <vt:lpstr>Macintosh HD:Users:friedl:Dropbox:Main:Manuscripts:Eli-AFM:Rough Draft 9.doc!OLE_LINK2</vt:lpstr>
      <vt:lpstr>公式</vt:lpstr>
      <vt:lpstr>Recent Results and Collection 6 Refinements for the Land Cover and Land Cover Dynamics Products</vt:lpstr>
      <vt:lpstr>MCD12 Products</vt:lpstr>
      <vt:lpstr>MCD12Q1 - Refinements</vt:lpstr>
      <vt:lpstr>PowerPoint Presentation</vt:lpstr>
      <vt:lpstr>PowerPoint Presentation</vt:lpstr>
      <vt:lpstr>PowerPoint Presentation</vt:lpstr>
      <vt:lpstr>Signatures of LC Change in MODIS</vt:lpstr>
      <vt:lpstr>Signatures of LC Change in MODIS</vt:lpstr>
      <vt:lpstr>MCD12Q1 Summary</vt:lpstr>
      <vt:lpstr>MCD12Q2 - Refinements</vt:lpstr>
      <vt:lpstr>MCD12Q2 - Refinements</vt:lpstr>
      <vt:lpstr>MCD12Q2 - Assessment</vt:lpstr>
      <vt:lpstr>Start of Spring from MODIS vs Landsat</vt:lpstr>
      <vt:lpstr>MCD12Q2 – New Science Results</vt:lpstr>
      <vt:lpstr>MCD12Q2 – New Science Results</vt:lpstr>
      <vt:lpstr>MCD12Q2 – New Science Results</vt:lpstr>
      <vt:lpstr>MCD12Q2 - Summary</vt:lpstr>
      <vt:lpstr>Questions?</vt:lpstr>
    </vt:vector>
  </TitlesOfParts>
  <Company>Boston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Results and Collection 6 Refinements for the Land Cover and Land Cover Dynamics Products</dc:title>
  <dc:creator>Mark Friedl</dc:creator>
  <cp:lastModifiedBy>Mark Friedl</cp:lastModifiedBy>
  <cp:revision>32</cp:revision>
  <dcterms:created xsi:type="dcterms:W3CDTF">2013-04-08T19:16:14Z</dcterms:created>
  <dcterms:modified xsi:type="dcterms:W3CDTF">2013-04-15T19:32:16Z</dcterms:modified>
</cp:coreProperties>
</file>