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329" r:id="rId3"/>
    <p:sldId id="352" r:id="rId4"/>
    <p:sldId id="461" r:id="rId5"/>
    <p:sldId id="412" r:id="rId6"/>
    <p:sldId id="388" r:id="rId7"/>
    <p:sldId id="430" r:id="rId8"/>
    <p:sldId id="416" r:id="rId9"/>
    <p:sldId id="413" r:id="rId10"/>
    <p:sldId id="448" r:id="rId11"/>
    <p:sldId id="449" r:id="rId12"/>
    <p:sldId id="439" r:id="rId13"/>
    <p:sldId id="442" r:id="rId14"/>
    <p:sldId id="460" r:id="rId15"/>
    <p:sldId id="456" r:id="rId16"/>
    <p:sldId id="458" r:id="rId17"/>
    <p:sldId id="459" r:id="rId18"/>
    <p:sldId id="452" r:id="rId19"/>
    <p:sldId id="453" r:id="rId20"/>
    <p:sldId id="454" r:id="rId21"/>
    <p:sldId id="455" r:id="rId2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FFFFCC"/>
    <a:srgbClr val="FFCC99"/>
    <a:srgbClr val="00FFFF"/>
    <a:srgbClr val="FF0000"/>
    <a:srgbClr val="FF00FF"/>
    <a:srgbClr val="00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05" autoAdjust="0"/>
    <p:restoredTop sz="94346" autoAdjust="0"/>
  </p:normalViewPr>
  <p:slideViewPr>
    <p:cSldViewPr snapToGrid="0">
      <p:cViewPr varScale="1">
        <p:scale>
          <a:sx n="84" d="100"/>
          <a:sy n="84" d="100"/>
        </p:scale>
        <p:origin x="-41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4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762894-4FFD-4B3D-96A6-D8BDBE89410F}" type="datetimeFigureOut">
              <a:rPr lang="en-US"/>
              <a:pPr>
                <a:defRPr/>
              </a:pPr>
              <a:t>4/15/2013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80A526-ABD4-4FE1-98AB-09418D70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80A526-ABD4-4FE1-98AB-09418D70293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B6643-A763-4F5E-8DF0-861F8E3408D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8B2C-BC67-4074-8C4E-4C6B0628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91E8-70D6-4795-93A0-12148130B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0515-FC84-443E-9B2C-8C1C6A3FA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D9CE-28F6-438B-A668-D3721B36E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9D063-20EE-45BA-9C7A-7EDE79604B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06813-F761-435E-A4AD-5493BEB2E8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0B308-2E5A-45B3-B316-D288996271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7DA4D-5B2E-42C7-9671-C65EE0597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346CF-73FE-448B-88E5-F0D097748F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A2C82-14CA-459E-80F1-4AC8EBE28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41C1E-6A7C-4B75-8497-C49A31579F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F1821-592B-4284-8821-CC46BD0A0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FBA1B-5A51-4308-BB60-70E0E85368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4DB30-EA69-4517-9B39-9FD6A3BF9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2A7F-67D1-4E44-B4FB-9BCBC70D35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4418A-AF4A-42F6-9DB2-9EB8B0E5F4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8D712-EC4C-4327-A529-A04EC57948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E699-CAC9-42A9-9829-9545095F8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02313-DE00-4D83-AAD7-43BBED440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082-193D-4795-B523-822BDBAF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F2CD-B891-408A-B7DC-D9476128C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5DAD6-31E6-412E-AAE6-9C5A96083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1EC1-2B29-492F-9332-1A78AD048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C251-35AC-413B-95A6-3CAF9D26A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EFF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C78DA18C-7A26-402E-91AF-294B43832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F4410E-34FA-4465-A6CE-8E8E6D2A91F8}" type="slidenum">
              <a:rPr lang="en-US" i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i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ftp://ladsweb.nascom.nasa.gov/MAIAC/" TargetMode="Externa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1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60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7.png"/><Relationship Id="rId5" Type="http://schemas.openxmlformats.org/officeDocument/2006/relationships/image" Target="../media/image60.png"/><Relationship Id="rId4" Type="http://schemas.openxmlformats.org/officeDocument/2006/relationships/oleObject" Target="../embeddings/oleObject2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2.png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31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457200" y="490538"/>
            <a:ext cx="83454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en-US" sz="6000" dirty="0"/>
              <a:t>MAIAC </a:t>
            </a:r>
            <a:r>
              <a:rPr lang="en-US" sz="6000" dirty="0" smtClean="0"/>
              <a:t>Update</a:t>
            </a:r>
            <a:r>
              <a:rPr lang="en-US" sz="4800" b="1" dirty="0"/>
              <a:t/>
            </a:r>
            <a:br>
              <a:rPr lang="en-US" sz="4800" b="1" dirty="0"/>
            </a:br>
            <a:r>
              <a:rPr lang="en-US" sz="3600" b="1" dirty="0"/>
              <a:t> </a:t>
            </a:r>
            <a:r>
              <a:rPr lang="en-US" sz="800" dirty="0"/>
              <a:t/>
            </a:r>
            <a:br>
              <a:rPr lang="en-US" sz="800" dirty="0"/>
            </a:br>
            <a:r>
              <a:rPr lang="en-US" sz="800" dirty="0"/>
              <a:t/>
            </a:r>
            <a:br>
              <a:rPr lang="en-US" sz="800" dirty="0"/>
            </a:br>
            <a:r>
              <a:rPr lang="en-US" sz="2400" dirty="0"/>
              <a:t>Alexei </a:t>
            </a:r>
            <a:r>
              <a:rPr lang="en-US" sz="2400" dirty="0" err="1"/>
              <a:t>Lyapustin</a:t>
            </a:r>
            <a:r>
              <a:rPr lang="en-US" sz="2400" dirty="0"/>
              <a:t>, GSFC, code 613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err="1"/>
              <a:t>Yujie</a:t>
            </a:r>
            <a:r>
              <a:rPr lang="en-US" sz="2400" dirty="0"/>
              <a:t> Wang, Sergei </a:t>
            </a:r>
            <a:r>
              <a:rPr lang="en-US" sz="2400" dirty="0" err="1"/>
              <a:t>Korkin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 smtClean="0"/>
              <a:t>MODIS Science Team Meeting</a:t>
            </a:r>
          </a:p>
          <a:p>
            <a:pPr algn="ctr">
              <a:spcAft>
                <a:spcPct val="20000"/>
              </a:spcAft>
            </a:pPr>
            <a:r>
              <a:rPr lang="en-US" sz="2400" b="1" dirty="0" smtClean="0"/>
              <a:t>April 16, 2013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4.jpg"/>
          <p:cNvPicPr>
            <a:picLocks noChangeAspect="1"/>
          </p:cNvPicPr>
          <p:nvPr/>
        </p:nvPicPr>
        <p:blipFill>
          <a:blip r:embed="rId3" cstate="print"/>
          <a:srcRect t="67059"/>
          <a:stretch>
            <a:fillRect/>
          </a:stretch>
        </p:blipFill>
        <p:spPr>
          <a:xfrm>
            <a:off x="362417" y="140855"/>
            <a:ext cx="7030720" cy="3072388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7472465" y="708773"/>
            <a:ext cx="15128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CA" sz="1600" dirty="0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Removal of polluted air by weather system [</a:t>
            </a:r>
            <a:r>
              <a:rPr lang="en-CA" sz="1600" dirty="0" err="1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Lyapustin</a:t>
            </a:r>
            <a:r>
              <a:rPr lang="en-CA" sz="1600" dirty="0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et al., </a:t>
            </a:r>
            <a:r>
              <a:rPr lang="ru-RU" sz="1600" dirty="0" smtClean="0">
                <a:solidFill>
                  <a:srgbClr val="0000FF"/>
                </a:solidFill>
              </a:rPr>
              <a:t>2012</a:t>
            </a:r>
            <a:r>
              <a:rPr lang="en-US" sz="1600" dirty="0" smtClean="0">
                <a:solidFill>
                  <a:srgbClr val="0000FF"/>
                </a:solidFill>
              </a:rPr>
              <a:t>, ACP]</a:t>
            </a:r>
            <a:r>
              <a:rPr lang="en-CA" sz="1600" dirty="0" smtClean="0">
                <a:solidFill>
                  <a:srgbClr val="0000FF"/>
                </a:solidFill>
                <a:latin typeface="Verdana" pitchFamily="34" charset="0"/>
                <a:cs typeface="Calibri" pitchFamily="34" charset="0"/>
              </a:rPr>
              <a:t>.</a:t>
            </a:r>
            <a:endParaRPr lang="en-CA" sz="1600" dirty="0">
              <a:solidFill>
                <a:srgbClr val="0000FF"/>
              </a:solidFill>
            </a:endParaRP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434411" y="3466848"/>
            <a:ext cx="549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TOA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1223280" y="3474785"/>
            <a:ext cx="463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CM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1965525" y="3477960"/>
            <a:ext cx="554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AOT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3466171" y="3438273"/>
            <a:ext cx="5508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ym typeface="Symbol" pitchFamily="18" charset="2"/>
              </a:rPr>
              <a:t></a:t>
            </a:r>
            <a:r>
              <a:rPr lang="en-US" sz="1600" baseline="-25000" dirty="0"/>
              <a:t>0.47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2725926" y="3441448"/>
            <a:ext cx="625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ym typeface="Symbol" pitchFamily="18" charset="2"/>
              </a:rPr>
              <a:t></a:t>
            </a:r>
            <a:r>
              <a:rPr lang="en-US" sz="1600" baseline="-25000" dirty="0"/>
              <a:t>0.412</a:t>
            </a: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4236844" y="3441448"/>
            <a:ext cx="549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ym typeface="Symbol" pitchFamily="18" charset="2"/>
              </a:rPr>
              <a:t></a:t>
            </a:r>
            <a:r>
              <a:rPr lang="en-US" sz="1600" baseline="-25000" dirty="0"/>
              <a:t>0.66</a:t>
            </a:r>
          </a:p>
        </p:txBody>
      </p:sp>
      <p:graphicFrame>
        <p:nvGraphicFramePr>
          <p:cNvPr id="38" name="Object 6"/>
          <p:cNvGraphicFramePr>
            <a:graphicFrameLocks noChangeAspect="1"/>
          </p:cNvGraphicFramePr>
          <p:nvPr/>
        </p:nvGraphicFramePr>
        <p:xfrm>
          <a:off x="5892800" y="4000775"/>
          <a:ext cx="2959100" cy="434975"/>
        </p:xfrm>
        <a:graphic>
          <a:graphicData uri="http://schemas.openxmlformats.org/presentationml/2006/ole">
            <p:oleObj spid="_x0000_s78849" name="Equation" r:id="rId4" imgW="1638000" imgH="241200" progId="Equation.3">
              <p:embed/>
            </p:oleObj>
          </a:graphicData>
        </a:graphic>
      </p:graphicFrame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4971133" y="3435151"/>
            <a:ext cx="5501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ym typeface="Symbol" pitchFamily="18" charset="2"/>
              </a:rPr>
              <a:t></a:t>
            </a:r>
            <a:r>
              <a:rPr lang="en-US" sz="1600" baseline="-25000" dirty="0" smtClean="0"/>
              <a:t>2.13</a:t>
            </a:r>
            <a:endParaRPr lang="en-US" sz="1600" baseline="-25000" dirty="0"/>
          </a:p>
        </p:txBody>
      </p:sp>
      <p:sp>
        <p:nvSpPr>
          <p:cNvPr id="40" name="TextBox 39"/>
          <p:cNvSpPr txBox="1"/>
          <p:nvPr/>
        </p:nvSpPr>
        <p:spPr>
          <a:xfrm>
            <a:off x="5976145" y="3498902"/>
            <a:ext cx="2915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Backgr</a:t>
            </a:r>
            <a:r>
              <a:rPr lang="en-US" sz="2200" b="1" dirty="0" smtClean="0"/>
              <a:t>./Smoke/Dust</a:t>
            </a:r>
            <a:endParaRPr lang="en-US" sz="2200" b="1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5914631" y="4790103"/>
          <a:ext cx="301777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924"/>
                <a:gridCol w="1005924"/>
                <a:gridCol w="100592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Model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Abs.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</a:rPr>
                        <a:t>Size</a:t>
                      </a:r>
                      <a:endParaRPr lang="en-US" dirty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Backgr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Smoke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4" name="Straight Connector 43"/>
          <p:cNvCxnSpPr/>
          <p:nvPr/>
        </p:nvCxnSpPr>
        <p:spPr bwMode="auto">
          <a:xfrm flipV="1">
            <a:off x="302281" y="3249521"/>
            <a:ext cx="847898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6" name="Group 55"/>
          <p:cNvGrpSpPr/>
          <p:nvPr/>
        </p:nvGrpSpPr>
        <p:grpSpPr>
          <a:xfrm>
            <a:off x="354078" y="3747445"/>
            <a:ext cx="5332250" cy="3060406"/>
            <a:chOff x="354078" y="3747445"/>
            <a:chExt cx="5332250" cy="3060406"/>
          </a:xfrm>
        </p:grpSpPr>
        <p:grpSp>
          <p:nvGrpSpPr>
            <p:cNvPr id="46" name="Group 45"/>
            <p:cNvGrpSpPr/>
            <p:nvPr/>
          </p:nvGrpSpPr>
          <p:grpSpPr>
            <a:xfrm>
              <a:off x="354953" y="3747445"/>
              <a:ext cx="5331323" cy="755732"/>
              <a:chOff x="354953" y="3747445"/>
              <a:chExt cx="5331323" cy="755732"/>
            </a:xfrm>
          </p:grpSpPr>
          <p:pic>
            <p:nvPicPr>
              <p:cNvPr id="28" name="Picture 27" descr="Maiac.20112601910.305.bin.bmp"/>
              <p:cNvPicPr>
                <a:picLocks noChangeAspect="1"/>
              </p:cNvPicPr>
              <p:nvPr/>
            </p:nvPicPr>
            <p:blipFill>
              <a:blip r:embed="rId5" cstate="print"/>
              <a:srcRect t="16800" r="75040" b="66720"/>
              <a:stretch>
                <a:fillRect/>
              </a:stretch>
            </p:blipFill>
            <p:spPr>
              <a:xfrm>
                <a:off x="354953" y="3747445"/>
                <a:ext cx="2282342" cy="753466"/>
              </a:xfrm>
              <a:prstGeom prst="rect">
                <a:avLst/>
              </a:prstGeom>
            </p:spPr>
          </p:pic>
          <p:pic>
            <p:nvPicPr>
              <p:cNvPr id="29" name="Picture 28" descr="Maiac.20112601910.305.bin.bmp"/>
              <p:cNvPicPr>
                <a:picLocks noChangeAspect="1"/>
              </p:cNvPicPr>
              <p:nvPr/>
            </p:nvPicPr>
            <p:blipFill>
              <a:blip r:embed="rId5" cstate="print"/>
              <a:srcRect l="41676" t="16800" r="49986" b="66720"/>
              <a:stretch>
                <a:fillRect/>
              </a:stretch>
            </p:blipFill>
            <p:spPr>
              <a:xfrm>
                <a:off x="3397449" y="3748447"/>
                <a:ext cx="762384" cy="753466"/>
              </a:xfrm>
              <a:prstGeom prst="rect">
                <a:avLst/>
              </a:prstGeom>
            </p:spPr>
          </p:pic>
          <p:pic>
            <p:nvPicPr>
              <p:cNvPr id="24" name="Picture 23" descr="Maiac.20112601910.305.bin.bmp"/>
              <p:cNvPicPr>
                <a:picLocks noChangeAspect="1"/>
              </p:cNvPicPr>
              <p:nvPr/>
            </p:nvPicPr>
            <p:blipFill>
              <a:blip r:embed="rId5" cstate="print"/>
              <a:srcRect l="49986" t="16800" r="41676" b="66720"/>
              <a:stretch>
                <a:fillRect/>
              </a:stretch>
            </p:blipFill>
            <p:spPr>
              <a:xfrm>
                <a:off x="2639702" y="3749710"/>
                <a:ext cx="762373" cy="753466"/>
              </a:xfrm>
              <a:prstGeom prst="rect">
                <a:avLst/>
              </a:prstGeom>
            </p:spPr>
          </p:pic>
          <p:pic>
            <p:nvPicPr>
              <p:cNvPr id="26" name="Picture 25" descr="Maiac.20112601910.305.bin.bmp"/>
              <p:cNvPicPr>
                <a:picLocks noChangeAspect="1"/>
              </p:cNvPicPr>
              <p:nvPr/>
            </p:nvPicPr>
            <p:blipFill>
              <a:blip r:embed="rId5" cstate="print"/>
              <a:srcRect l="58297" t="16800" r="24960" b="66720"/>
              <a:stretch>
                <a:fillRect/>
              </a:stretch>
            </p:blipFill>
            <p:spPr>
              <a:xfrm>
                <a:off x="4155274" y="3749711"/>
                <a:ext cx="1531002" cy="753466"/>
              </a:xfrm>
              <a:prstGeom prst="rect">
                <a:avLst/>
              </a:prstGeom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354078" y="4501299"/>
              <a:ext cx="5328804" cy="761659"/>
              <a:chOff x="354078" y="4501299"/>
              <a:chExt cx="5328804" cy="761659"/>
            </a:xfrm>
          </p:grpSpPr>
          <p:pic>
            <p:nvPicPr>
              <p:cNvPr id="27" name="Picture 26" descr="Maiac.20072272125.77.bin.bmp"/>
              <p:cNvPicPr>
                <a:picLocks noChangeAspect="1"/>
              </p:cNvPicPr>
              <p:nvPr/>
            </p:nvPicPr>
            <p:blipFill>
              <a:blip r:embed="rId6" cstate="print"/>
              <a:srcRect r="57197" b="83520"/>
              <a:stretch>
                <a:fillRect/>
              </a:stretch>
            </p:blipFill>
            <p:spPr>
              <a:xfrm>
                <a:off x="354078" y="4507598"/>
                <a:ext cx="2288833" cy="755360"/>
              </a:xfrm>
              <a:prstGeom prst="rect">
                <a:avLst/>
              </a:prstGeom>
            </p:spPr>
          </p:pic>
          <p:pic>
            <p:nvPicPr>
              <p:cNvPr id="41" name="Picture 40" descr="Maiac.20072272125.77.bin.bmp"/>
              <p:cNvPicPr>
                <a:picLocks noChangeAspect="1"/>
              </p:cNvPicPr>
              <p:nvPr/>
            </p:nvPicPr>
            <p:blipFill>
              <a:blip r:embed="rId6" cstate="print"/>
              <a:srcRect l="57197" r="28703" b="83520"/>
              <a:stretch>
                <a:fillRect/>
              </a:stretch>
            </p:blipFill>
            <p:spPr>
              <a:xfrm>
                <a:off x="2643143" y="4501299"/>
                <a:ext cx="753955" cy="755360"/>
              </a:xfrm>
              <a:prstGeom prst="rect">
                <a:avLst/>
              </a:prstGeom>
            </p:spPr>
          </p:pic>
          <p:pic>
            <p:nvPicPr>
              <p:cNvPr id="43" name="Picture 42" descr="Maiac.20072272125.77.bin.bmp"/>
              <p:cNvPicPr>
                <a:picLocks noChangeAspect="1"/>
              </p:cNvPicPr>
              <p:nvPr/>
            </p:nvPicPr>
            <p:blipFill>
              <a:blip r:embed="rId6" cstate="print"/>
              <a:srcRect l="71444" b="83520"/>
              <a:stretch>
                <a:fillRect/>
              </a:stretch>
            </p:blipFill>
            <p:spPr>
              <a:xfrm>
                <a:off x="4155843" y="4501299"/>
                <a:ext cx="1527039" cy="755360"/>
              </a:xfrm>
              <a:prstGeom prst="rect">
                <a:avLst/>
              </a:prstGeom>
            </p:spPr>
          </p:pic>
          <p:pic>
            <p:nvPicPr>
              <p:cNvPr id="45" name="Picture 44" descr="Maiac.20072272125.77.bin.bmp"/>
              <p:cNvPicPr>
                <a:picLocks noChangeAspect="1"/>
              </p:cNvPicPr>
              <p:nvPr/>
            </p:nvPicPr>
            <p:blipFill>
              <a:blip r:embed="rId6" cstate="print"/>
              <a:srcRect l="42741" r="42950" b="83520"/>
              <a:stretch>
                <a:fillRect/>
              </a:stretch>
            </p:blipFill>
            <p:spPr>
              <a:xfrm>
                <a:off x="3390260" y="4502559"/>
                <a:ext cx="765146" cy="755360"/>
              </a:xfrm>
              <a:prstGeom prst="rect">
                <a:avLst/>
              </a:prstGeom>
            </p:spPr>
          </p:pic>
        </p:grpSp>
        <p:grpSp>
          <p:nvGrpSpPr>
            <p:cNvPr id="55" name="Group 54"/>
            <p:cNvGrpSpPr/>
            <p:nvPr/>
          </p:nvGrpSpPr>
          <p:grpSpPr>
            <a:xfrm>
              <a:off x="358390" y="5288802"/>
              <a:ext cx="5327938" cy="1519049"/>
              <a:chOff x="358390" y="5288802"/>
              <a:chExt cx="5327938" cy="1519049"/>
            </a:xfrm>
          </p:grpSpPr>
          <p:pic>
            <p:nvPicPr>
              <p:cNvPr id="50" name="Picture 49" descr="Maiac.20030771005.275.bin.bmp"/>
              <p:cNvPicPr>
                <a:picLocks noChangeAspect="1"/>
              </p:cNvPicPr>
              <p:nvPr/>
            </p:nvPicPr>
            <p:blipFill>
              <a:blip r:embed="rId7" cstate="print"/>
              <a:srcRect l="58419" t="66880" r="24960"/>
              <a:stretch>
                <a:fillRect/>
              </a:stretch>
            </p:blipFill>
            <p:spPr>
              <a:xfrm>
                <a:off x="4166506" y="5288802"/>
                <a:ext cx="1519822" cy="1514246"/>
              </a:xfrm>
              <a:prstGeom prst="rect">
                <a:avLst/>
              </a:prstGeom>
            </p:spPr>
          </p:pic>
          <p:pic>
            <p:nvPicPr>
              <p:cNvPr id="52" name="Picture 51" descr="Maiac.20030771005.275.bin.bmp"/>
              <p:cNvPicPr>
                <a:picLocks noChangeAspect="1"/>
              </p:cNvPicPr>
              <p:nvPr/>
            </p:nvPicPr>
            <p:blipFill>
              <a:blip r:embed="rId7" cstate="print"/>
              <a:srcRect t="66880" r="74960"/>
              <a:stretch>
                <a:fillRect/>
              </a:stretch>
            </p:blipFill>
            <p:spPr>
              <a:xfrm>
                <a:off x="358390" y="5289511"/>
                <a:ext cx="2289658" cy="1514246"/>
              </a:xfrm>
              <a:prstGeom prst="rect">
                <a:avLst/>
              </a:prstGeom>
            </p:spPr>
          </p:pic>
          <p:pic>
            <p:nvPicPr>
              <p:cNvPr id="53" name="Picture 52" descr="Maiac.20030771005.275.bin.bmp"/>
              <p:cNvPicPr>
                <a:picLocks noChangeAspect="1"/>
              </p:cNvPicPr>
              <p:nvPr/>
            </p:nvPicPr>
            <p:blipFill>
              <a:blip r:embed="rId7" cstate="print"/>
              <a:srcRect l="49986" t="66880" r="41676"/>
              <a:stretch>
                <a:fillRect/>
              </a:stretch>
            </p:blipFill>
            <p:spPr>
              <a:xfrm>
                <a:off x="2653297" y="5293605"/>
                <a:ext cx="762366" cy="1514246"/>
              </a:xfrm>
              <a:prstGeom prst="rect">
                <a:avLst/>
              </a:prstGeom>
            </p:spPr>
          </p:pic>
          <p:pic>
            <p:nvPicPr>
              <p:cNvPr id="54" name="Picture 53" descr="Maiac.20030771005.275.bin.bmp"/>
              <p:cNvPicPr>
                <a:picLocks noChangeAspect="1"/>
              </p:cNvPicPr>
              <p:nvPr/>
            </p:nvPicPr>
            <p:blipFill>
              <a:blip r:embed="rId7" cstate="print"/>
              <a:srcRect l="41676" t="66880" r="49986"/>
              <a:stretch>
                <a:fillRect/>
              </a:stretch>
            </p:blipFill>
            <p:spPr>
              <a:xfrm>
                <a:off x="3417261" y="5289511"/>
                <a:ext cx="762386" cy="151424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206813-F761-435E-A4AD-5493BEB2E88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924800" cy="627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543" y="0"/>
            <a:ext cx="8229600" cy="906843"/>
          </a:xfrm>
        </p:spPr>
        <p:txBody>
          <a:bodyPr/>
          <a:lstStyle/>
          <a:p>
            <a:r>
              <a:rPr lang="en-US" sz="3600" b="1" dirty="0" smtClean="0">
                <a:latin typeface="Arial Narrow" pitchFamily="34" charset="0"/>
                <a:cs typeface="Calibri" pitchFamily="34" charset="0"/>
              </a:rPr>
              <a:t>Amazonia: Comparison with MOD09</a:t>
            </a:r>
            <a:endParaRPr lang="en-US" sz="3600" b="1" dirty="0"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118788" name="AutoShape 4" descr="mailbox://C:/Users/thilker/AppData/Roaming/Thunderbird/Profiles/ok0muatb.default/Mail/Local%20Folders/NASA%20GSFC.sbd/Projects.sbd/open.sbd/11_09_AmazonNDVI?number=188423753&amp;part=1.2&amp;filename=eeihbig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18790" name="AutoShape 6" descr="mailbox://C:/Users/thilker/AppData/Roaming/Thunderbird/Profiles/ok0muatb.default/Mail/Local%20Folders/NASA%20GSFC.sbd/Projects.sbd/open.sbd/11_09_AmazonNDVI?number=188423753&amp;part=1.2&amp;filename=eeihbig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18792" name="AutoShape 8" descr="mailbox://C:/Users/thilker/AppData/Roaming/Thunderbird/Profiles/ok0muatb.default/Mail/Local%20Folders/NASA%20GSFC.sbd/Projects.sbd/open.sbd/11_09_AmazonNDVI?number=188423753&amp;part=1.2&amp;filename=eeihbig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i="0">
              <a:solidFill>
                <a:srgbClr val="000000"/>
              </a:solidFill>
            </a:endParaRPr>
          </a:p>
        </p:txBody>
      </p:sp>
      <p:pic>
        <p:nvPicPr>
          <p:cNvPr id="1187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526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6"/>
            <a:ext cx="8229600" cy="783345"/>
          </a:xfrm>
        </p:spPr>
        <p:txBody>
          <a:bodyPr/>
          <a:lstStyle/>
          <a:p>
            <a:r>
              <a:rPr lang="en-US" dirty="0" smtClean="0"/>
              <a:t>Cloud mask</a:t>
            </a:r>
            <a:endParaRPr lang="en-US" dirty="0"/>
          </a:p>
        </p:txBody>
      </p:sp>
      <p:pic>
        <p:nvPicPr>
          <p:cNvPr id="6" name="Picture 5" descr="D:\NASA\Projects\open\11_09_AmazonNDVI\Results\MAIAC\ScatterplotsDistributionBRFn\Cloud_frequency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4750"/>
            <a:ext cx="7848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/>
          <p:nvPr/>
        </p:nvGrpSpPr>
        <p:grpSpPr>
          <a:xfrm>
            <a:off x="990600" y="765150"/>
            <a:ext cx="7613073" cy="5410200"/>
            <a:chOff x="990600" y="1143000"/>
            <a:chExt cx="7613073" cy="5410200"/>
          </a:xfrm>
        </p:grpSpPr>
        <p:pic>
          <p:nvPicPr>
            <p:cNvPr id="131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0600" y="1295400"/>
              <a:ext cx="7613073" cy="525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752600" y="1143000"/>
              <a:ext cx="147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>
                  <a:solidFill>
                    <a:srgbClr val="000000"/>
                  </a:solidFill>
                </a:rPr>
                <a:t>MODIS TOA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14800" y="1143000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>
                  <a:solidFill>
                    <a:srgbClr val="000000"/>
                  </a:solidFill>
                </a:rPr>
                <a:t>MOD35 CM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8000" y="114300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>
                  <a:solidFill>
                    <a:srgbClr val="000000"/>
                  </a:solidFill>
                </a:rPr>
                <a:t>MAIAC CM</a:t>
              </a:r>
            </a:p>
          </p:txBody>
        </p:sp>
      </p:grp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370294" y="6089724"/>
            <a:ext cx="8773706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marR="0" lvl="0" indent="-1730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Hilker, T.,  A. I.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Lyapustin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C. J. Tucker, P. J. Sellers, F. G. Hall, Y. Wang, 2012: Remote Sensing of Tropical Ecosystems: Atmospheric Correction and Cloud Masking Matter. 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R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SE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http://dx.doi.org/10.1016/j.rse.2012.08.035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+mn-lt"/>
              <a:ea typeface="Times New Roman" pitchFamily="18" charset="0"/>
              <a:cs typeface="Arial" pitchFamily="34" charset="0"/>
            </a:endParaRPr>
          </a:p>
          <a:p>
            <a:pPr lvl="0" algn="just">
              <a:spcBef>
                <a:spcPts val="600"/>
              </a:spcBef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MAIAC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Terra&amp;Aqua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cs typeface="Arial" pitchFamily="34" charset="0"/>
              </a:rPr>
              <a:t> Amazon dataset is available </a:t>
            </a:r>
            <a:r>
              <a:rPr lang="en-US" sz="1200" dirty="0" smtClean="0">
                <a:solidFill>
                  <a:srgbClr val="FF0000"/>
                </a:solidFill>
              </a:rPr>
              <a:t>on the LAADS FTP site </a:t>
            </a:r>
            <a:r>
              <a:rPr lang="en-US" sz="1200" dirty="0" smtClean="0">
                <a:solidFill>
                  <a:srgbClr val="FF0000"/>
                </a:solidFill>
                <a:hlinkClick r:id="rId5"/>
              </a:rPr>
              <a:t>ftp://ladsweb.nascom.nasa.gov/MAIAC/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/>
          <p:cNvSpPr txBox="1">
            <a:spLocks noChangeArrowheads="1"/>
          </p:cNvSpPr>
          <p:nvPr/>
        </p:nvSpPr>
        <p:spPr bwMode="auto">
          <a:xfrm>
            <a:off x="538163" y="7938"/>
            <a:ext cx="803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WV-AOT-Clouds …</a:t>
            </a:r>
            <a:endParaRPr lang="en-US" sz="3200" b="1" dirty="0">
              <a:latin typeface="+mn-lt"/>
              <a:sym typeface="Symbol" pitchFamily="18" charset="2"/>
            </a:endParaRPr>
          </a:p>
        </p:txBody>
      </p:sp>
      <p:pic>
        <p:nvPicPr>
          <p:cNvPr id="4" name="Picture 3" descr="MAIACBMP.20112121730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2" y="536549"/>
            <a:ext cx="6298413" cy="6298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1064" y="3093195"/>
            <a:ext cx="1382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Sub-grid WV variability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5812" y="74058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AOT</a:t>
            </a:r>
            <a:r>
              <a:rPr lang="en-US" baseline="-25000" dirty="0" smtClean="0"/>
              <a:t>0.47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1618463" y="719178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TOA RGB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5516" y="416392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 WV</a:t>
            </a:r>
            <a:endParaRPr lang="en-US" dirty="0"/>
          </a:p>
        </p:txBody>
      </p:sp>
      <p:pic>
        <p:nvPicPr>
          <p:cNvPr id="9" name="Picture 8" descr="Scale0-1.bmp"/>
          <p:cNvPicPr>
            <a:picLocks noChangeAspect="1"/>
          </p:cNvPicPr>
          <p:nvPr/>
        </p:nvPicPr>
        <p:blipFill>
          <a:blip r:embed="rId3" cstate="print"/>
          <a:srcRect b="41744"/>
          <a:stretch>
            <a:fillRect/>
          </a:stretch>
        </p:blipFill>
        <p:spPr>
          <a:xfrm rot="16200000">
            <a:off x="6830136" y="5103348"/>
            <a:ext cx="1980952" cy="3062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7074329" y="4970985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   1    2     3    4     5 cm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5614869" y="3702942"/>
            <a:ext cx="2123524" cy="9295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717007" y="1314923"/>
            <a:ext cx="1193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Aqua:</a:t>
            </a:r>
          </a:p>
          <a:p>
            <a:pPr algn="ctr"/>
            <a:r>
              <a:rPr lang="en-US" dirty="0" smtClean="0"/>
              <a:t>2011,</a:t>
            </a:r>
          </a:p>
          <a:p>
            <a:pPr algn="ctr"/>
            <a:r>
              <a:rPr lang="en-US" dirty="0" smtClean="0"/>
              <a:t>DOY 212,</a:t>
            </a:r>
          </a:p>
          <a:p>
            <a:pPr algn="ctr"/>
            <a:r>
              <a:rPr lang="en-US" dirty="0" smtClean="0"/>
              <a:t>17:30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AIACBMP.20111531750_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8223" y="3682166"/>
            <a:ext cx="6095239" cy="3047619"/>
          </a:xfrm>
          <a:prstGeom prst="rect">
            <a:avLst/>
          </a:prstGeom>
        </p:spPr>
      </p:pic>
      <p:sp>
        <p:nvSpPr>
          <p:cNvPr id="2" name="Text Box 37"/>
          <p:cNvSpPr txBox="1">
            <a:spLocks noChangeArrowheads="1"/>
          </p:cNvSpPr>
          <p:nvPr/>
        </p:nvSpPr>
        <p:spPr bwMode="auto">
          <a:xfrm>
            <a:off x="538163" y="7938"/>
            <a:ext cx="80327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Mountain Waves in MODIS NIR WV</a:t>
            </a:r>
            <a:endParaRPr lang="en-US" sz="3200" b="1" dirty="0">
              <a:latin typeface="+mn-lt"/>
              <a:sym typeface="Symbol" pitchFamily="18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6780" y="5274799"/>
            <a:ext cx="1193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Aqua:</a:t>
            </a:r>
          </a:p>
          <a:p>
            <a:pPr algn="ctr"/>
            <a:r>
              <a:rPr lang="en-US" dirty="0" smtClean="0"/>
              <a:t>DOY 153,</a:t>
            </a:r>
          </a:p>
          <a:p>
            <a:pPr algn="ctr"/>
            <a:r>
              <a:rPr lang="en-US" dirty="0" smtClean="0"/>
              <a:t>17:50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 rot="19083977">
            <a:off x="4718747" y="5165340"/>
            <a:ext cx="1633783" cy="1378013"/>
          </a:xfrm>
          <a:prstGeom prst="ellipse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5114" y="3515278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TOA RGB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02227" y="360470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 WV</a:t>
            </a:r>
            <a:endParaRPr lang="en-US" dirty="0"/>
          </a:p>
        </p:txBody>
      </p:sp>
      <p:pic>
        <p:nvPicPr>
          <p:cNvPr id="12" name="Picture 11" descr="Scale0-1.bmp"/>
          <p:cNvPicPr>
            <a:picLocks noChangeAspect="1"/>
          </p:cNvPicPr>
          <p:nvPr/>
        </p:nvPicPr>
        <p:blipFill>
          <a:blip r:embed="rId3" cstate="print"/>
          <a:srcRect b="41744"/>
          <a:stretch>
            <a:fillRect/>
          </a:stretch>
        </p:blipFill>
        <p:spPr>
          <a:xfrm rot="16200000">
            <a:off x="6618540" y="3811101"/>
            <a:ext cx="1980952" cy="3062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6862733" y="3678738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   1    2     3    4     5 cm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496568" y="1382933"/>
            <a:ext cx="1162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Terra, 2011: DOY 153</a:t>
            </a:r>
          </a:p>
          <a:p>
            <a:pPr algn="ctr"/>
            <a:r>
              <a:rPr lang="en-US" dirty="0" smtClean="0"/>
              <a:t>16:10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791294" y="6295002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</a:t>
            </a:r>
            <a:r>
              <a:rPr lang="en-US" dirty="0" smtClean="0"/>
              <a:t>~3-5km</a:t>
            </a:r>
            <a:endParaRPr lang="en-US" dirty="0"/>
          </a:p>
        </p:txBody>
      </p:sp>
      <p:pic>
        <p:nvPicPr>
          <p:cNvPr id="21" name="Picture 20" descr="MAIACBMP.20111531610_4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8222" y="621573"/>
            <a:ext cx="6095239" cy="3047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/>
          <p:cNvSpPr txBox="1">
            <a:spLocks noChangeArrowheads="1"/>
          </p:cNvSpPr>
          <p:nvPr/>
        </p:nvSpPr>
        <p:spPr bwMode="auto">
          <a:xfrm>
            <a:off x="538163" y="7938"/>
            <a:ext cx="803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Mountain Waves in Water Vapor</a:t>
            </a:r>
            <a:endParaRPr lang="en-US" sz="3200" b="1" dirty="0">
              <a:latin typeface="+mn-lt"/>
              <a:sym typeface="Symbol" pitchFamily="18" charset="2"/>
            </a:endParaRPr>
          </a:p>
        </p:txBody>
      </p:sp>
      <p:pic>
        <p:nvPicPr>
          <p:cNvPr id="3" name="Picture 2" descr="Maiac.20110761820.35.bin.bmp"/>
          <p:cNvPicPr>
            <a:picLocks noChangeAspect="1"/>
          </p:cNvPicPr>
          <p:nvPr/>
        </p:nvPicPr>
        <p:blipFill>
          <a:blip r:embed="rId2" cstate="print"/>
          <a:srcRect t="16960" r="17110" b="66720"/>
          <a:stretch>
            <a:fillRect/>
          </a:stretch>
        </p:blipFill>
        <p:spPr>
          <a:xfrm>
            <a:off x="907256" y="901381"/>
            <a:ext cx="4737131" cy="932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17022" y="1014602"/>
            <a:ext cx="1347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Aqua: 2011</a:t>
            </a:r>
          </a:p>
          <a:p>
            <a:r>
              <a:rPr lang="en-US" dirty="0" smtClean="0"/>
              <a:t>DOY 77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7268" y="573695"/>
            <a:ext cx="454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         CM        AOT       CWV        T11 </a:t>
            </a:r>
            <a:endParaRPr lang="en-US" dirty="0"/>
          </a:p>
        </p:txBody>
      </p:sp>
      <p:pic>
        <p:nvPicPr>
          <p:cNvPr id="6" name="Picture 5" descr="Maiac.20110811840.41.bin.bmp"/>
          <p:cNvPicPr>
            <a:picLocks noChangeAspect="1"/>
          </p:cNvPicPr>
          <p:nvPr/>
        </p:nvPicPr>
        <p:blipFill>
          <a:blip r:embed="rId3" cstate="print"/>
          <a:srcRect t="33600" r="17110" b="50109"/>
          <a:stretch>
            <a:fillRect/>
          </a:stretch>
        </p:blipFill>
        <p:spPr>
          <a:xfrm>
            <a:off x="906843" y="1858440"/>
            <a:ext cx="4737131" cy="931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8091" y="1951459"/>
            <a:ext cx="1347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Aqua: 2011</a:t>
            </a:r>
          </a:p>
          <a:p>
            <a:r>
              <a:rPr lang="en-US" dirty="0" smtClean="0"/>
              <a:t>DOY 79</a:t>
            </a:r>
          </a:p>
        </p:txBody>
      </p:sp>
      <p:pic>
        <p:nvPicPr>
          <p:cNvPr id="12" name="Picture 11" descr="mtnwave_trapp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2161" y="3313757"/>
            <a:ext cx="3810000" cy="2667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2966" y="6172362"/>
            <a:ext cx="765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CWV can provide wave period and drag (dissipation) distance. How can this information be used? </a:t>
            </a:r>
            <a:endParaRPr lang="en-US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5" cstate="print"/>
          <a:srcRect l="5262" t="9443" r="56127"/>
          <a:stretch>
            <a:fillRect/>
          </a:stretch>
        </p:blipFill>
        <p:spPr bwMode="auto">
          <a:xfrm>
            <a:off x="4872864" y="3352693"/>
            <a:ext cx="2012937" cy="175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 l="56127" t="4721" r="5262" b="4721"/>
          <a:stretch>
            <a:fillRect/>
          </a:stretch>
        </p:blipFill>
        <p:spPr bwMode="auto">
          <a:xfrm>
            <a:off x="6903243" y="3351652"/>
            <a:ext cx="2012966" cy="175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967207" y="5269419"/>
            <a:ext cx="4076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MODIS Aqua WV BT (6.7</a:t>
            </a:r>
            <a:r>
              <a:rPr lang="en-US" sz="1200" dirty="0" smtClean="0">
                <a:sym typeface="Symbol"/>
              </a:rPr>
              <a:t>m), 12-28-04, from </a:t>
            </a:r>
            <a:r>
              <a:rPr lang="en-US" sz="1200" dirty="0" err="1" smtClean="0">
                <a:sym typeface="Symbol"/>
              </a:rPr>
              <a:t>Uhlenbrock</a:t>
            </a:r>
            <a:r>
              <a:rPr lang="en-US" sz="1200" dirty="0" smtClean="0">
                <a:sym typeface="Symbol"/>
              </a:rPr>
              <a:t> et al., Weather and forecasting, 22, 662-670, 2007.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06425" y="0"/>
            <a:ext cx="7902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What is Bright Surface?</a:t>
            </a:r>
            <a:endParaRPr lang="en-US" dirty="0"/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6269338" y="1223950"/>
          <a:ext cx="1554163" cy="660400"/>
        </p:xfrm>
        <a:graphic>
          <a:graphicData uri="http://schemas.openxmlformats.org/presentationml/2006/ole">
            <p:oleObj spid="_x0000_s68610" name="Equation" r:id="rId3" imgW="1104840" imgH="4698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64119" y="808601"/>
            <a:ext cx="84189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Sensitivity of measurements to AOT variations 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AOT uncertainty relates to surface BRDF uncertainty: 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Over land, uncertainty of </a:t>
            </a:r>
          </a:p>
          <a:p>
            <a:pPr marL="342900" indent="-342900"/>
            <a:r>
              <a:rPr lang="en-US" dirty="0" smtClean="0"/>
              <a:t>	AE(Blue, Red) is defined by </a:t>
            </a:r>
          </a:p>
          <a:p>
            <a:pPr marL="342900" indent="-342900"/>
            <a:r>
              <a:rPr lang="en-US" dirty="0" smtClean="0"/>
              <a:t>	the Red band retrieval: </a:t>
            </a:r>
            <a:endParaRPr lang="en-US" dirty="0"/>
          </a:p>
        </p:txBody>
      </p:sp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5638630" y="617092"/>
          <a:ext cx="2251075" cy="623887"/>
        </p:xfrm>
        <a:graphic>
          <a:graphicData uri="http://schemas.openxmlformats.org/presentationml/2006/ole">
            <p:oleObj spid="_x0000_s68611" name="Equation" r:id="rId4" imgW="1600200" imgH="444240" progId="Equation.3">
              <p:embed/>
            </p:oleObj>
          </a:graphicData>
        </a:graphic>
      </p:graphicFrame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858838" y="2816225"/>
          <a:ext cx="2252662" cy="677863"/>
        </p:xfrm>
        <a:graphic>
          <a:graphicData uri="http://schemas.openxmlformats.org/presentationml/2006/ole">
            <p:oleObj spid="_x0000_s68612" name="Equation" r:id="rId5" imgW="1600200" imgH="482400" progId="Equation.3">
              <p:embed/>
            </p:oleObj>
          </a:graphicData>
        </a:graphic>
      </p:graphicFrame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697870" y="3557338"/>
          <a:ext cx="2609850" cy="606425"/>
        </p:xfrm>
        <a:graphic>
          <a:graphicData uri="http://schemas.openxmlformats.org/presentationml/2006/ole">
            <p:oleObj spid="_x0000_s68613" name="Equation" r:id="rId6" imgW="1854000" imgH="431640" progId="Equation.3">
              <p:embed/>
            </p:oleObj>
          </a:graphicData>
        </a:graphic>
      </p:graphicFrame>
      <p:pic>
        <p:nvPicPr>
          <p:cNvPr id="8" name="Picture 7" descr="Maiac.20110661745.23.bin.bmp"/>
          <p:cNvPicPr>
            <a:picLocks noChangeAspect="1"/>
          </p:cNvPicPr>
          <p:nvPr/>
        </p:nvPicPr>
        <p:blipFill>
          <a:blip r:embed="rId7" cstate="print"/>
          <a:srcRect t="83360"/>
          <a:stretch>
            <a:fillRect/>
          </a:stretch>
        </p:blipFill>
        <p:spPr>
          <a:xfrm>
            <a:off x="3762601" y="2320273"/>
            <a:ext cx="4762500" cy="950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6719" y="2478706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DOY</a:t>
            </a:r>
          </a:p>
          <a:p>
            <a:pPr algn="ctr"/>
            <a:r>
              <a:rPr lang="en-US" sz="1400" dirty="0" smtClean="0"/>
              <a:t>66</a:t>
            </a:r>
            <a:endParaRPr lang="en-US" sz="1400" dirty="0"/>
          </a:p>
        </p:txBody>
      </p:sp>
      <p:pic>
        <p:nvPicPr>
          <p:cNvPr id="15" name="Picture 14" descr="Maiac.20111821855.161.bin.bmp"/>
          <p:cNvPicPr>
            <a:picLocks noChangeAspect="1"/>
          </p:cNvPicPr>
          <p:nvPr/>
        </p:nvPicPr>
        <p:blipFill>
          <a:blip r:embed="rId8" cstate="print"/>
          <a:srcRect t="49920" b="33600"/>
          <a:stretch>
            <a:fillRect/>
          </a:stretch>
        </p:blipFill>
        <p:spPr>
          <a:xfrm>
            <a:off x="3761814" y="3278775"/>
            <a:ext cx="4762500" cy="9418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55803" y="3515279"/>
            <a:ext cx="568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182,</a:t>
            </a:r>
          </a:p>
          <a:p>
            <a:r>
              <a:rPr lang="en-US" sz="1400" dirty="0" smtClean="0"/>
              <a:t>2011</a:t>
            </a:r>
            <a:endParaRPr lang="en-US" sz="1400" dirty="0"/>
          </a:p>
        </p:txBody>
      </p:sp>
      <p:pic>
        <p:nvPicPr>
          <p:cNvPr id="18" name="Picture 17" descr="Scale0-1.bmp"/>
          <p:cNvPicPr>
            <a:picLocks noChangeAspect="1"/>
          </p:cNvPicPr>
          <p:nvPr/>
        </p:nvPicPr>
        <p:blipFill>
          <a:blip r:embed="rId9" cstate="print"/>
          <a:srcRect l="5539" t="12523" r="5539" b="13915"/>
          <a:stretch>
            <a:fillRect/>
          </a:stretch>
        </p:blipFill>
        <p:spPr>
          <a:xfrm>
            <a:off x="5030228" y="6374593"/>
            <a:ext cx="2201878" cy="4834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flipH="1">
            <a:off x="3952701" y="2032464"/>
            <a:ext cx="4480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TOA             CM            AOT</a:t>
            </a:r>
            <a:r>
              <a:rPr lang="en-US" sz="1400" baseline="-25000" dirty="0" smtClean="0"/>
              <a:t>0.47</a:t>
            </a:r>
            <a:r>
              <a:rPr lang="en-US" sz="1400" dirty="0" smtClean="0"/>
              <a:t>      </a:t>
            </a:r>
            <a:r>
              <a:rPr lang="en-US" sz="1400" dirty="0" smtClean="0">
                <a:sym typeface="Symbol"/>
              </a:rPr>
              <a:t> (0-0.2)       BRF</a:t>
            </a:r>
            <a:r>
              <a:rPr lang="en-US" sz="1400" dirty="0" smtClean="0"/>
              <a:t>   </a:t>
            </a:r>
            <a:endParaRPr lang="en-US" sz="1400" dirty="0"/>
          </a:p>
        </p:txBody>
      </p:sp>
      <p:pic>
        <p:nvPicPr>
          <p:cNvPr id="20" name="Picture 19" descr="Maiac.20022421055.53.bin.bmp"/>
          <p:cNvPicPr>
            <a:picLocks noChangeAspect="1"/>
          </p:cNvPicPr>
          <p:nvPr/>
        </p:nvPicPr>
        <p:blipFill>
          <a:blip r:embed="rId10" cstate="print"/>
          <a:srcRect b="66720"/>
          <a:stretch>
            <a:fillRect/>
          </a:stretch>
        </p:blipFill>
        <p:spPr>
          <a:xfrm>
            <a:off x="3770168" y="4448254"/>
            <a:ext cx="4762500" cy="19019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75126" y="4604750"/>
            <a:ext cx="5822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2002</a:t>
            </a:r>
          </a:p>
          <a:p>
            <a:r>
              <a:rPr lang="en-US" sz="1400" dirty="0" smtClean="0"/>
              <a:t> 237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 238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6636700" y="4195026"/>
            <a:ext cx="995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ym typeface="Symbol"/>
              </a:rPr>
              <a:t>   (0-1)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2901898" y="3121051"/>
            <a:ext cx="137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Balt</a:t>
            </a:r>
            <a:r>
              <a:rPr lang="en-US" dirty="0" smtClean="0"/>
              <a:t>.-Wash.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730241" y="516270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Southern Israel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Scale0-1.bmp"/>
          <p:cNvPicPr>
            <a:picLocks noChangeAspect="1"/>
          </p:cNvPicPr>
          <p:nvPr/>
        </p:nvPicPr>
        <p:blipFill>
          <a:blip r:embed="rId3" cstate="print"/>
          <a:srcRect l="5539" t="13914" r="5539" b="20872"/>
          <a:stretch>
            <a:fillRect/>
          </a:stretch>
        </p:blipFill>
        <p:spPr bwMode="auto">
          <a:xfrm>
            <a:off x="1965325" y="6429375"/>
            <a:ext cx="22018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Maiac.20073511150.299.bin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8" y="2798763"/>
            <a:ext cx="68103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4437063" y="1166813"/>
          <a:ext cx="2651125" cy="639762"/>
        </p:xfrm>
        <a:graphic>
          <a:graphicData uri="http://schemas.openxmlformats.org/presentationml/2006/ole">
            <p:oleObj spid="_x0000_s55298" name="Equation" r:id="rId5" imgW="1473120" imgH="355320" progId="Equation.3">
              <p:embed/>
            </p:oleObj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6425" y="0"/>
            <a:ext cx="7902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Bright-I: Surface Characterization  </a:t>
            </a:r>
            <a:endParaRPr lang="en-US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677150" y="923925"/>
            <a:ext cx="1179513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Arial Narrow" pitchFamily="34" charset="0"/>
              </a:rPr>
              <a:t>Accept  if </a:t>
            </a:r>
          </a:p>
          <a:p>
            <a:pPr algn="ctr"/>
            <a:r>
              <a:rPr lang="en-US" b="1">
                <a:latin typeface="Arial Narrow" pitchFamily="34" charset="0"/>
              </a:rPr>
              <a:t>Cov</a:t>
            </a:r>
            <a:r>
              <a:rPr lang="en-US">
                <a:latin typeface="Arial Narrow" pitchFamily="34" charset="0"/>
              </a:rPr>
              <a:t>&gt;HIGH </a:t>
            </a:r>
          </a:p>
          <a:p>
            <a:pPr algn="ctr"/>
            <a:r>
              <a:rPr lang="en-US">
                <a:latin typeface="Arial Narrow" pitchFamily="34" charset="0"/>
              </a:rPr>
              <a:t>&amp; </a:t>
            </a:r>
            <a:r>
              <a:rPr lang="en-US" b="1">
                <a:latin typeface="Arial Narrow" pitchFamily="34" charset="0"/>
              </a:rPr>
              <a:t>rmse</a:t>
            </a:r>
            <a:r>
              <a:rPr lang="en-US">
                <a:latin typeface="Arial Narrow" pitchFamily="34" charset="0"/>
              </a:rPr>
              <a:t>&lt;1</a:t>
            </a:r>
          </a:p>
        </p:txBody>
      </p:sp>
      <p:sp>
        <p:nvSpPr>
          <p:cNvPr id="7" name="Right Arrow 5"/>
          <p:cNvSpPr>
            <a:spLocks noChangeArrowheads="1"/>
          </p:cNvSpPr>
          <p:nvPr/>
        </p:nvSpPr>
        <p:spPr bwMode="auto">
          <a:xfrm>
            <a:off x="7173913" y="1284288"/>
            <a:ext cx="484187" cy="211137"/>
          </a:xfrm>
          <a:prstGeom prst="rightArrow">
            <a:avLst>
              <a:gd name="adj1" fmla="val 50000"/>
              <a:gd name="adj2" fmla="val 5003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966788" y="554038"/>
            <a:ext cx="725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Analysis for 25×25 km</a:t>
            </a:r>
            <a:r>
              <a:rPr lang="en-US" u="sng" baseline="30000"/>
              <a:t>2</a:t>
            </a:r>
            <a:r>
              <a:rPr lang="en-US" u="sng"/>
              <a:t> blocks (includes both magnitude and contrast)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28613" y="2484438"/>
            <a:ext cx="549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TOA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89013" y="2492375"/>
            <a:ext cx="463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CM</a:t>
            </a: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570038" y="2497138"/>
            <a:ext cx="6175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R</a:t>
            </a:r>
            <a:r>
              <a:rPr lang="en-US" sz="1400" baseline="-25000"/>
              <a:t>0.412</a:t>
            </a: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5834063" y="2459038"/>
            <a:ext cx="6683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ym typeface="Symbol" pitchFamily="18" charset="2"/>
              </a:rPr>
              <a:t> </a:t>
            </a:r>
            <a:r>
              <a:rPr lang="en-US" sz="1400">
                <a:latin typeface="Arial Narrow" pitchFamily="34" charset="0"/>
                <a:sym typeface="Symbol" pitchFamily="18" charset="2"/>
              </a:rPr>
              <a:t>(0-4)</a:t>
            </a:r>
            <a:endParaRPr lang="en-US" sz="1400">
              <a:latin typeface="Arial Narrow" pitchFamily="34" charset="0"/>
            </a:endParaRP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463925" y="2493963"/>
            <a:ext cx="414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BT</a:t>
            </a: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6378575" y="2454275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ym typeface="Symbol" pitchFamily="18" charset="2"/>
              </a:rPr>
              <a:t> </a:t>
            </a:r>
            <a:r>
              <a:rPr lang="en-US" sz="1400">
                <a:latin typeface="Arial Narrow" pitchFamily="34" charset="0"/>
                <a:sym typeface="Symbol" pitchFamily="18" charset="2"/>
              </a:rPr>
              <a:t>(0-0.5)</a:t>
            </a:r>
            <a:endParaRPr lang="en-US" sz="1400">
              <a:latin typeface="Arial Narrow" pitchFamily="34" charset="0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2789238" y="2495550"/>
            <a:ext cx="554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AOT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073275" y="2490788"/>
            <a:ext cx="72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 Narrow" pitchFamily="34" charset="0"/>
                <a:sym typeface="Symbol" pitchFamily="18" charset="2"/>
              </a:rPr>
              <a:t>BRF</a:t>
            </a:r>
            <a:r>
              <a:rPr lang="en-US" sz="1400" baseline="-25000">
                <a:latin typeface="Arial Narrow" pitchFamily="34" charset="0"/>
              </a:rPr>
              <a:t>0.412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078288" y="2455863"/>
            <a:ext cx="5508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ym typeface="Symbol" pitchFamily="18" charset="2"/>
              </a:rPr>
              <a:t></a:t>
            </a:r>
            <a:r>
              <a:rPr lang="en-US" sz="1600" baseline="-25000" dirty="0"/>
              <a:t>0.47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4652963" y="2459038"/>
            <a:ext cx="625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ym typeface="Symbol" pitchFamily="18" charset="2"/>
              </a:rPr>
              <a:t></a:t>
            </a:r>
            <a:r>
              <a:rPr lang="en-US" sz="1600" baseline="-25000"/>
              <a:t>0.412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241925" y="2459038"/>
            <a:ext cx="549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ym typeface="Symbol" pitchFamily="18" charset="2"/>
              </a:rPr>
              <a:t></a:t>
            </a:r>
            <a:r>
              <a:rPr lang="en-US" sz="1600" baseline="-25000"/>
              <a:t>0.66</a:t>
            </a:r>
          </a:p>
        </p:txBody>
      </p:sp>
      <p:graphicFrame>
        <p:nvGraphicFramePr>
          <p:cNvPr id="20" name="Object 6"/>
          <p:cNvGraphicFramePr>
            <a:graphicFrameLocks noChangeAspect="1"/>
          </p:cNvGraphicFramePr>
          <p:nvPr/>
        </p:nvGraphicFramePr>
        <p:xfrm>
          <a:off x="182563" y="1001713"/>
          <a:ext cx="2316162" cy="869950"/>
        </p:xfrm>
        <a:graphic>
          <a:graphicData uri="http://schemas.openxmlformats.org/presentationml/2006/ole">
            <p:oleObj spid="_x0000_s55299" name="Equation" r:id="rId6" imgW="1282680" imgH="482400" progId="Equation.3">
              <p:embed/>
            </p:oleObj>
          </a:graphicData>
        </a:graphic>
      </p:graphicFrame>
      <p:graphicFrame>
        <p:nvGraphicFramePr>
          <p:cNvPr id="21" name="Object 6"/>
          <p:cNvGraphicFramePr>
            <a:graphicFrameLocks noChangeAspect="1"/>
          </p:cNvGraphicFramePr>
          <p:nvPr/>
        </p:nvGraphicFramePr>
        <p:xfrm>
          <a:off x="2643188" y="1155700"/>
          <a:ext cx="1658937" cy="620713"/>
        </p:xfrm>
        <a:graphic>
          <a:graphicData uri="http://schemas.openxmlformats.org/presentationml/2006/ole">
            <p:oleObj spid="_x0000_s55300" name="Equation" r:id="rId7" imgW="914400" imgH="342720" progId="Equation.3">
              <p:embed/>
            </p:oleObj>
          </a:graphicData>
        </a:graphic>
      </p:graphicFrame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276225" y="2068513"/>
            <a:ext cx="680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 Narrow" pitchFamily="34" charset="0"/>
              </a:rPr>
              <a:t>Example for Bodele Depression (150×150 km</a:t>
            </a:r>
            <a:r>
              <a:rPr lang="en-US" sz="2000" b="1" baseline="30000">
                <a:latin typeface="Arial Narrow" pitchFamily="34" charset="0"/>
              </a:rPr>
              <a:t>2</a:t>
            </a:r>
            <a:r>
              <a:rPr lang="en-US" sz="2000" b="1">
                <a:latin typeface="Arial Narrow" pitchFamily="34" charset="0"/>
              </a:rPr>
              <a:t>: DOY 344-351, 2007)</a:t>
            </a:r>
          </a:p>
        </p:txBody>
      </p:sp>
      <p:graphicFrame>
        <p:nvGraphicFramePr>
          <p:cNvPr id="23" name="Object 6"/>
          <p:cNvGraphicFramePr>
            <a:graphicFrameLocks noChangeAspect="1"/>
          </p:cNvGraphicFramePr>
          <p:nvPr/>
        </p:nvGraphicFramePr>
        <p:xfrm>
          <a:off x="7410450" y="2327275"/>
          <a:ext cx="1554163" cy="660400"/>
        </p:xfrm>
        <a:graphic>
          <a:graphicData uri="http://schemas.openxmlformats.org/presentationml/2006/ole">
            <p:oleObj spid="_x0000_s55301" name="Equation" r:id="rId8" imgW="1104840" imgH="469800" progId="Equation.3">
              <p:embed/>
            </p:oleObj>
          </a:graphicData>
        </a:graphic>
      </p:graphicFrame>
      <p:sp>
        <p:nvSpPr>
          <p:cNvPr id="24" name="TextBox 27"/>
          <p:cNvSpPr txBox="1">
            <a:spLocks noChangeArrowheads="1"/>
          </p:cNvSpPr>
          <p:nvPr/>
        </p:nvSpPr>
        <p:spPr bwMode="auto">
          <a:xfrm>
            <a:off x="7359650" y="3006725"/>
            <a:ext cx="1652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 Narrow" pitchFamily="34" charset="0"/>
              </a:rPr>
              <a:t>- AOT uncertainty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2762250" y="1168400"/>
          <a:ext cx="3451225" cy="615950"/>
        </p:xfrm>
        <a:graphic>
          <a:graphicData uri="http://schemas.openxmlformats.org/presentationml/2006/ole">
            <p:oleObj spid="_x0000_s56322" name="Equation" r:id="rId3" imgW="1917360" imgH="342720" progId="Equation.3">
              <p:embed/>
            </p:oleObj>
          </a:graphicData>
        </a:graphic>
      </p:graphicFrame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06425" y="0"/>
            <a:ext cx="7902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/>
              <a:t>Bright-II: Aerosol Retrieval  </a:t>
            </a:r>
            <a:endParaRPr lang="en-US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251575" y="1187450"/>
            <a:ext cx="254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Arial Narrow" pitchFamily="34" charset="0"/>
              </a:rPr>
              <a:t>for every pixel with </a:t>
            </a:r>
            <a:r>
              <a:rPr lang="en-US">
                <a:latin typeface="Arial Narrow" pitchFamily="34" charset="0"/>
                <a:sym typeface="Symbol" pitchFamily="18" charset="2"/>
              </a:rPr>
              <a:t></a:t>
            </a:r>
            <a:r>
              <a:rPr lang="en-US">
                <a:latin typeface="Arial Narrow" pitchFamily="34" charset="0"/>
              </a:rPr>
              <a:t>&gt;0.5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29000" y="554038"/>
            <a:ext cx="1600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Pixel Analysis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28613" y="2484438"/>
            <a:ext cx="549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TOA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989013" y="2492375"/>
            <a:ext cx="463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CM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1525588" y="2497138"/>
            <a:ext cx="6175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R</a:t>
            </a:r>
            <a:r>
              <a:rPr lang="en-US" sz="1400" baseline="-25000"/>
              <a:t>0.412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957888" y="2459038"/>
            <a:ext cx="2968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ym typeface="Symbol" pitchFamily="18" charset="2"/>
              </a:rPr>
              <a:t></a:t>
            </a:r>
            <a:endParaRPr lang="en-US" sz="1600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3463925" y="2493963"/>
            <a:ext cx="414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BT</a:t>
            </a: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378575" y="2454275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ym typeface="Symbol" pitchFamily="18" charset="2"/>
              </a:rPr>
              <a:t> </a:t>
            </a:r>
            <a:r>
              <a:rPr lang="en-US" sz="1400">
                <a:latin typeface="Arial Narrow" pitchFamily="34" charset="0"/>
                <a:sym typeface="Symbol" pitchFamily="18" charset="2"/>
              </a:rPr>
              <a:t>(0-0.5)</a:t>
            </a:r>
            <a:endParaRPr lang="en-US" sz="1400">
              <a:latin typeface="Arial Narrow" pitchFamily="34" charset="0"/>
            </a:endParaRP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2789238" y="2495550"/>
            <a:ext cx="554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AOT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073275" y="2490788"/>
            <a:ext cx="7239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Arial Narrow" pitchFamily="34" charset="0"/>
                <a:sym typeface="Symbol" pitchFamily="18" charset="2"/>
              </a:rPr>
              <a:t>BRF</a:t>
            </a:r>
            <a:r>
              <a:rPr lang="en-US" sz="1400" baseline="-25000">
                <a:latin typeface="Arial Narrow" pitchFamily="34" charset="0"/>
              </a:rPr>
              <a:t>0.412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078288" y="2455863"/>
            <a:ext cx="5508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ym typeface="Symbol" pitchFamily="18" charset="2"/>
              </a:rPr>
              <a:t></a:t>
            </a:r>
            <a:r>
              <a:rPr lang="en-US" sz="1600" baseline="-25000"/>
              <a:t>0.47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4652963" y="2459038"/>
            <a:ext cx="6254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ym typeface="Symbol" pitchFamily="18" charset="2"/>
              </a:rPr>
              <a:t></a:t>
            </a:r>
            <a:r>
              <a:rPr lang="en-US" sz="1600" baseline="-25000"/>
              <a:t>0.412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5241925" y="2459038"/>
            <a:ext cx="549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ym typeface="Symbol" pitchFamily="18" charset="2"/>
              </a:rPr>
              <a:t></a:t>
            </a:r>
            <a:r>
              <a:rPr lang="en-US" sz="1600" baseline="-25000"/>
              <a:t>0.66</a:t>
            </a: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182563" y="1001713"/>
          <a:ext cx="2316162" cy="869950"/>
        </p:xfrm>
        <a:graphic>
          <a:graphicData uri="http://schemas.openxmlformats.org/presentationml/2006/ole">
            <p:oleObj spid="_x0000_s56323" name="Equation" r:id="rId4" imgW="1282680" imgH="482400" progId="Equation.3">
              <p:embed/>
            </p:oleObj>
          </a:graphicData>
        </a:graphic>
      </p:graphicFrame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952500" y="2068513"/>
            <a:ext cx="6296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… Bodele Depression (</a:t>
            </a:r>
            <a:r>
              <a:rPr lang="en-US" sz="2000" b="1">
                <a:latin typeface="Arial Narrow" pitchFamily="34" charset="0"/>
              </a:rPr>
              <a:t>DOY 352-358, 2007 – Dust Storm)</a:t>
            </a:r>
            <a:endParaRPr lang="en-US" sz="2000" b="1"/>
          </a:p>
        </p:txBody>
      </p:sp>
      <p:pic>
        <p:nvPicPr>
          <p:cNvPr id="19" name="Picture 21" descr="Scale0-1.bmp"/>
          <p:cNvPicPr>
            <a:picLocks noChangeAspect="1"/>
          </p:cNvPicPr>
          <p:nvPr/>
        </p:nvPicPr>
        <p:blipFill>
          <a:blip r:embed="rId5" cstate="print"/>
          <a:srcRect l="5539" t="13914" r="5539" b="20872"/>
          <a:stretch>
            <a:fillRect/>
          </a:stretch>
        </p:blipFill>
        <p:spPr bwMode="auto">
          <a:xfrm>
            <a:off x="1974850" y="6429375"/>
            <a:ext cx="22018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4" descr="Maiac.20073571250.305.bin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813" y="2798763"/>
            <a:ext cx="68103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Tile.2007068.out_10KM.aot3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13" y="246063"/>
            <a:ext cx="279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1387475" y="6488113"/>
            <a:ext cx="1001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DOY 68</a:t>
            </a:r>
          </a:p>
        </p:txBody>
      </p:sp>
      <p:sp>
        <p:nvSpPr>
          <p:cNvPr id="4" name="TextBox 13"/>
          <p:cNvSpPr txBox="1">
            <a:spLocks noChangeArrowheads="1"/>
          </p:cNvSpPr>
          <p:nvPr/>
        </p:nvSpPr>
        <p:spPr bwMode="auto">
          <a:xfrm>
            <a:off x="549275" y="247650"/>
            <a:ext cx="835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MAIAC</a:t>
            </a:r>
          </a:p>
        </p:txBody>
      </p:sp>
      <p:grpSp>
        <p:nvGrpSpPr>
          <p:cNvPr id="5" name="Group 28"/>
          <p:cNvGrpSpPr>
            <a:grpSpLocks noChangeAspect="1"/>
          </p:cNvGrpSpPr>
          <p:nvPr/>
        </p:nvGrpSpPr>
        <p:grpSpPr bwMode="auto">
          <a:xfrm>
            <a:off x="3405188" y="6569075"/>
            <a:ext cx="2971800" cy="288925"/>
            <a:chOff x="1295400" y="1524000"/>
            <a:chExt cx="4953000" cy="484254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1447800" y="1524000"/>
              <a:ext cx="4495800" cy="228824"/>
              <a:chOff x="1828800" y="1828801"/>
              <a:chExt cx="5486400" cy="274589"/>
            </a:xfrm>
          </p:grpSpPr>
          <p:pic>
            <p:nvPicPr>
              <p:cNvPr id="8" name="Picture 31" descr="colorbar.bmp"/>
              <p:cNvPicPr>
                <a:picLocks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28800" y="1828801"/>
                <a:ext cx="5486400" cy="182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" name="Straight Connector 8"/>
              <p:cNvCxnSpPr/>
              <p:nvPr/>
            </p:nvCxnSpPr>
            <p:spPr>
              <a:xfrm rot="10800000" flipV="1">
                <a:off x="1839777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0800000">
                <a:off x="4574583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10800000">
                <a:off x="7309387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0800000" flipV="1">
                <a:off x="3202336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0800000" flipV="1">
                <a:off x="5943600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1295400" y="1691627"/>
              <a:ext cx="4953000" cy="3166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0              0.5              1.0             1.5            2.0</a:t>
              </a:r>
            </a:p>
          </p:txBody>
        </p:sp>
      </p:grpSp>
      <p:pic>
        <p:nvPicPr>
          <p:cNvPr id="14" name="Picture 37" descr="Tile.2007069.out_10KM.aot3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3763" y="246063"/>
            <a:ext cx="279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8" descr="Tile.2007070.out_10KM.aot3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8088" y="255588"/>
            <a:ext cx="279400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9" descr="MOD04_DeepBlue.2007068.out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525" y="3344863"/>
            <a:ext cx="2794000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0" descr="MOD04_DeepBlue.2007069.out.bmp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7413" y="3352800"/>
            <a:ext cx="279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1" descr="MOD04_DeepBlue.2007070.out.bmp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70625" y="3352800"/>
            <a:ext cx="279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3" descr="0309.gif"/>
          <p:cNvPicPr>
            <a:picLocks/>
          </p:cNvPicPr>
          <p:nvPr/>
        </p:nvPicPr>
        <p:blipFill>
          <a:blip r:embed="rId9" cstate="print"/>
          <a:srcRect l="4114" t="11520" r="4526" b="11520"/>
          <a:stretch>
            <a:fillRect/>
          </a:stretch>
        </p:blipFill>
        <p:spPr bwMode="auto">
          <a:xfrm>
            <a:off x="509588" y="4941888"/>
            <a:ext cx="2801937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4" descr="0310.gif"/>
          <p:cNvPicPr>
            <a:picLocks/>
          </p:cNvPicPr>
          <p:nvPr/>
        </p:nvPicPr>
        <p:blipFill>
          <a:blip r:embed="rId10" cstate="print"/>
          <a:srcRect l="4114" t="11520" r="4526" b="11520"/>
          <a:stretch>
            <a:fillRect/>
          </a:stretch>
        </p:blipFill>
        <p:spPr bwMode="auto">
          <a:xfrm>
            <a:off x="3429000" y="4941888"/>
            <a:ext cx="276225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5" descr="0311.gif"/>
          <p:cNvPicPr>
            <a:picLocks/>
          </p:cNvPicPr>
          <p:nvPr/>
        </p:nvPicPr>
        <p:blipFill>
          <a:blip r:embed="rId11" cstate="print"/>
          <a:srcRect l="4114" t="11520" r="4526" b="11520"/>
          <a:stretch>
            <a:fillRect/>
          </a:stretch>
        </p:blipFill>
        <p:spPr bwMode="auto">
          <a:xfrm>
            <a:off x="6269038" y="4941888"/>
            <a:ext cx="276225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561975" y="3392488"/>
            <a:ext cx="468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DB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530225" y="4943475"/>
            <a:ext cx="5730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OMI</a:t>
            </a: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7148513" y="6488113"/>
            <a:ext cx="1177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- DOY 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Box 4"/>
          <p:cNvSpPr txBox="1">
            <a:spLocks noChangeArrowheads="1"/>
          </p:cNvSpPr>
          <p:nvPr/>
        </p:nvSpPr>
        <p:spPr bwMode="auto">
          <a:xfrm>
            <a:off x="330200" y="790575"/>
            <a:ext cx="8632825" cy="524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Aft>
                <a:spcPct val="25000"/>
              </a:spcAft>
            </a:pPr>
            <a:r>
              <a:rPr lang="en-US" sz="2000" dirty="0"/>
              <a:t>	</a:t>
            </a:r>
            <a:r>
              <a:rPr lang="en-US" sz="2000" dirty="0" smtClean="0"/>
              <a:t>		</a:t>
            </a:r>
            <a:r>
              <a:rPr lang="en-US" sz="2000" b="1" dirty="0" smtClean="0"/>
              <a:t>Complete </a:t>
            </a:r>
            <a:r>
              <a:rPr lang="en-US" sz="2000" b="1" dirty="0"/>
              <a:t>Physical </a:t>
            </a:r>
            <a:r>
              <a:rPr lang="en-US" sz="2000" b="1" dirty="0" smtClean="0"/>
              <a:t>Model of RT (Deterministic): </a:t>
            </a:r>
            <a:endParaRPr lang="en-US" sz="2000" b="1" dirty="0"/>
          </a:p>
          <a:p>
            <a:pPr marL="231775" indent="-231775">
              <a:spcAft>
                <a:spcPts val="800"/>
              </a:spcAft>
            </a:pPr>
            <a:r>
              <a:rPr lang="en-US" sz="2000" dirty="0"/>
              <a:t>	- </a:t>
            </a:r>
            <a:r>
              <a:rPr lang="en-US" dirty="0" smtClean="0"/>
              <a:t>Anisotropic </a:t>
            </a:r>
            <a:r>
              <a:rPr lang="en-US" dirty="0"/>
              <a:t>surface</a:t>
            </a:r>
            <a:r>
              <a:rPr lang="en-US" dirty="0" smtClean="0"/>
              <a:t>;</a:t>
            </a:r>
          </a:p>
          <a:p>
            <a:pPr marL="231775" indent="-231775">
              <a:spcAft>
                <a:spcPts val="800"/>
              </a:spcAft>
            </a:pPr>
            <a:r>
              <a:rPr lang="en-US" dirty="0"/>
              <a:t>	</a:t>
            </a:r>
            <a:r>
              <a:rPr lang="en-US" dirty="0" smtClean="0"/>
              <a:t>- Retrieval of Spectral Regression Coefficient:</a:t>
            </a:r>
            <a:endParaRPr lang="en-US" dirty="0"/>
          </a:p>
          <a:p>
            <a:pPr marL="231775" indent="-231775">
              <a:spcAft>
                <a:spcPts val="800"/>
              </a:spcAft>
            </a:pPr>
            <a:r>
              <a:rPr lang="en-US" dirty="0"/>
              <a:t>	- </a:t>
            </a:r>
            <a:r>
              <a:rPr lang="en-US" dirty="0" smtClean="0"/>
              <a:t>Detection </a:t>
            </a:r>
            <a:r>
              <a:rPr lang="en-US" dirty="0"/>
              <a:t>and accommodation of seasonal and rapid surface change</a:t>
            </a:r>
            <a:r>
              <a:rPr lang="en-US" dirty="0" smtClean="0"/>
              <a:t>;</a:t>
            </a:r>
          </a:p>
          <a:p>
            <a:pPr marL="231775" indent="-231775">
              <a:spcAft>
                <a:spcPts val="800"/>
              </a:spcAft>
            </a:pPr>
            <a:r>
              <a:rPr lang="en-US" dirty="0" smtClean="0"/>
              <a:t>	- Storing “static” (surface) information;</a:t>
            </a:r>
            <a:endParaRPr lang="en-US" dirty="0"/>
          </a:p>
          <a:p>
            <a:pPr marL="231775" indent="-231775">
              <a:spcAft>
                <a:spcPts val="800"/>
              </a:spcAft>
            </a:pPr>
            <a:r>
              <a:rPr lang="en-US" dirty="0"/>
              <a:t>	- </a:t>
            </a:r>
            <a:r>
              <a:rPr lang="en-US" dirty="0" smtClean="0"/>
              <a:t>Synergy </a:t>
            </a:r>
            <a:r>
              <a:rPr lang="en-US" dirty="0"/>
              <a:t>among </a:t>
            </a:r>
            <a:r>
              <a:rPr lang="en-US" dirty="0" smtClean="0"/>
              <a:t>WV, CM</a:t>
            </a:r>
            <a:r>
              <a:rPr lang="en-US" dirty="0"/>
              <a:t>, aerosol and AC algorithms.</a:t>
            </a:r>
          </a:p>
          <a:p>
            <a:pPr marL="231775" indent="-231775">
              <a:spcAft>
                <a:spcPct val="25000"/>
              </a:spcAft>
            </a:pPr>
            <a:r>
              <a:rPr lang="en-US" dirty="0"/>
              <a:t>			</a:t>
            </a:r>
            <a:r>
              <a:rPr lang="en-US" b="1" dirty="0"/>
              <a:t>Explicit representation of BRF in RT</a:t>
            </a:r>
            <a:r>
              <a:rPr lang="en-US" dirty="0"/>
              <a:t>:</a:t>
            </a:r>
          </a:p>
          <a:p>
            <a:pPr marL="231775" indent="-231775">
              <a:spcAft>
                <a:spcPct val="25000"/>
              </a:spcAft>
            </a:pPr>
            <a:r>
              <a:rPr lang="en-US" sz="800" dirty="0"/>
              <a:t>	</a:t>
            </a:r>
            <a:endParaRPr lang="en-US" sz="1200" i="0" dirty="0">
              <a:solidFill>
                <a:srgbClr val="0000FF"/>
              </a:solidFill>
            </a:endParaRPr>
          </a:p>
          <a:p>
            <a:pPr marL="231775" indent="-231775">
              <a:spcAft>
                <a:spcPct val="25000"/>
              </a:spcAft>
            </a:pPr>
            <a:endParaRPr lang="en-US" sz="800" dirty="0"/>
          </a:p>
          <a:p>
            <a:pPr marL="231775" indent="-231775">
              <a:spcAft>
                <a:spcPct val="25000"/>
              </a:spcAft>
            </a:pPr>
            <a:endParaRPr lang="en-US" sz="800" dirty="0"/>
          </a:p>
          <a:p>
            <a:pPr marL="231775" indent="-231775">
              <a:spcAft>
                <a:spcPct val="25000"/>
              </a:spcAft>
            </a:pPr>
            <a:endParaRPr lang="en-US" sz="800" dirty="0"/>
          </a:p>
          <a:p>
            <a:pPr marL="231775" indent="-231775">
              <a:spcAft>
                <a:spcPct val="25000"/>
              </a:spcAft>
            </a:pPr>
            <a:endParaRPr lang="en-US" dirty="0" smtClean="0"/>
          </a:p>
          <a:p>
            <a:pPr marL="231775" indent="-231775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srgbClr val="0000FF"/>
                </a:solidFill>
              </a:rPr>
              <a:t>Lyapustin</a:t>
            </a:r>
            <a:r>
              <a:rPr lang="en-US" sz="1200" dirty="0" smtClean="0">
                <a:solidFill>
                  <a:srgbClr val="0000FF"/>
                </a:solidFill>
              </a:rPr>
              <a:t>, A., and Yu. </a:t>
            </a:r>
            <a:r>
              <a:rPr lang="en-US" sz="1200" dirty="0" err="1" smtClean="0">
                <a:solidFill>
                  <a:srgbClr val="0000FF"/>
                </a:solidFill>
              </a:rPr>
              <a:t>Knyazikhin</a:t>
            </a:r>
            <a:r>
              <a:rPr lang="en-US" sz="1200" i="0" dirty="0" smtClean="0">
                <a:solidFill>
                  <a:srgbClr val="0000FF"/>
                </a:solidFill>
              </a:rPr>
              <a:t>, Green’s function method in the </a:t>
            </a:r>
            <a:r>
              <a:rPr lang="en-US" sz="1200" i="0" dirty="0" err="1" smtClean="0">
                <a:solidFill>
                  <a:srgbClr val="0000FF"/>
                </a:solidFill>
              </a:rPr>
              <a:t>radiative</a:t>
            </a:r>
            <a:r>
              <a:rPr lang="en-US" sz="1200" i="0" dirty="0" smtClean="0">
                <a:solidFill>
                  <a:srgbClr val="0000FF"/>
                </a:solidFill>
              </a:rPr>
              <a:t> transfer problem. I: Homogeneous non-</a:t>
            </a:r>
            <a:r>
              <a:rPr lang="en-US" sz="1200" i="0" dirty="0" err="1" smtClean="0">
                <a:solidFill>
                  <a:srgbClr val="0000FF"/>
                </a:solidFill>
              </a:rPr>
              <a:t>Lambertian</a:t>
            </a:r>
            <a:r>
              <a:rPr lang="en-US" sz="1200" i="0" dirty="0" smtClean="0">
                <a:solidFill>
                  <a:srgbClr val="0000FF"/>
                </a:solidFill>
              </a:rPr>
              <a:t> surface, </a:t>
            </a:r>
            <a:r>
              <a:rPr lang="en-US" sz="1200" dirty="0" smtClean="0">
                <a:solidFill>
                  <a:srgbClr val="0000FF"/>
                </a:solidFill>
              </a:rPr>
              <a:t>Appl. Optics</a:t>
            </a:r>
            <a:r>
              <a:rPr lang="en-US" sz="1200" i="0" dirty="0" smtClean="0">
                <a:solidFill>
                  <a:srgbClr val="0000FF"/>
                </a:solidFill>
              </a:rPr>
              <a:t>, </a:t>
            </a:r>
            <a:r>
              <a:rPr lang="en-US" sz="1200" b="1" i="0" dirty="0" smtClean="0">
                <a:solidFill>
                  <a:srgbClr val="0000FF"/>
                </a:solidFill>
              </a:rPr>
              <a:t>40</a:t>
            </a:r>
            <a:r>
              <a:rPr lang="en-US" sz="1200" i="0" dirty="0" smtClean="0">
                <a:solidFill>
                  <a:srgbClr val="0000FF"/>
                </a:solidFill>
              </a:rPr>
              <a:t>, 3495-3501, 2001.</a:t>
            </a:r>
            <a:endParaRPr lang="en-US" sz="1200" b="1" dirty="0" smtClean="0"/>
          </a:p>
          <a:p>
            <a:pPr marL="231775" indent="-231775">
              <a:spcBef>
                <a:spcPts val="1200"/>
              </a:spcBef>
              <a:spcAft>
                <a:spcPct val="25000"/>
              </a:spcAft>
            </a:pPr>
            <a:r>
              <a:rPr lang="en-US" sz="2000" b="1" dirty="0" smtClean="0"/>
              <a:t>		        Plan</a:t>
            </a:r>
            <a:r>
              <a:rPr lang="en-US" dirty="0" smtClean="0"/>
              <a:t> </a:t>
            </a:r>
          </a:p>
          <a:p>
            <a:pPr marL="457200" indent="-228600">
              <a:spcAft>
                <a:spcPct val="25000"/>
              </a:spcAft>
              <a:buFontTx/>
              <a:buChar char="-"/>
            </a:pPr>
            <a:r>
              <a:rPr lang="en-US" dirty="0" smtClean="0"/>
              <a:t>Brief Overview of MAIAC</a:t>
            </a:r>
          </a:p>
          <a:p>
            <a:pPr marL="457200" indent="-228600">
              <a:spcAft>
                <a:spcPct val="25000"/>
              </a:spcAft>
              <a:buFontTx/>
              <a:buChar char="-"/>
            </a:pPr>
            <a:r>
              <a:rPr lang="en-US" dirty="0" smtClean="0"/>
              <a:t>Algorithm Developments (Aerosol Type Discrimination and Cloud Filtering)</a:t>
            </a:r>
          </a:p>
        </p:txBody>
      </p:sp>
      <p:sp>
        <p:nvSpPr>
          <p:cNvPr id="1035" name="Text Box 6"/>
          <p:cNvSpPr txBox="1">
            <a:spLocks noChangeArrowheads="1"/>
          </p:cNvSpPr>
          <p:nvPr/>
        </p:nvSpPr>
        <p:spPr bwMode="auto">
          <a:xfrm>
            <a:off x="1203325" y="55563"/>
            <a:ext cx="7664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1775" indent="-231775">
              <a:spcAft>
                <a:spcPct val="25000"/>
              </a:spcAft>
            </a:pPr>
            <a:r>
              <a:rPr lang="en-US" sz="3200" b="1" dirty="0" smtClean="0"/>
              <a:t>MAIAC </a:t>
            </a:r>
            <a:r>
              <a:rPr lang="en-US" sz="3200" dirty="0" smtClean="0"/>
              <a:t>= Time Series + Spatial Analysis</a:t>
            </a:r>
            <a:endParaRPr lang="en-US" sz="3200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5524315" y="1506524"/>
          <a:ext cx="1544638" cy="531812"/>
        </p:xfrm>
        <a:graphic>
          <a:graphicData uri="http://schemas.openxmlformats.org/presentationml/2006/ole">
            <p:oleObj spid="_x0000_s1026" name="Equation" r:id="rId3" imgW="736560" imgH="253800" progId="Equation.3">
              <p:embed/>
            </p:oleObj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1524000" y="3572739"/>
          <a:ext cx="4562475" cy="347662"/>
        </p:xfrm>
        <a:graphic>
          <a:graphicData uri="http://schemas.openxmlformats.org/presentationml/2006/ole">
            <p:oleObj spid="_x0000_s1027" name="Equation" r:id="rId4" imgW="3035160" imgH="228600" progId="Equation.3">
              <p:embed/>
            </p:oleObj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798147" y="4014064"/>
            <a:ext cx="7978775" cy="395287"/>
            <a:chOff x="736600" y="6081713"/>
            <a:chExt cx="7978775" cy="395287"/>
          </a:xfrm>
        </p:grpSpPr>
        <p:graphicFrame>
          <p:nvGraphicFramePr>
            <p:cNvPr id="1028" name="Object 6"/>
            <p:cNvGraphicFramePr>
              <a:graphicFrameLocks noChangeAspect="1"/>
            </p:cNvGraphicFramePr>
            <p:nvPr/>
          </p:nvGraphicFramePr>
          <p:xfrm>
            <a:off x="736600" y="6084888"/>
            <a:ext cx="985838" cy="290512"/>
          </p:xfrm>
          <a:graphic>
            <a:graphicData uri="http://schemas.openxmlformats.org/presentationml/2006/ole">
              <p:oleObj spid="_x0000_s1028" name="Equation" r:id="rId5" imgW="660240" imgH="190440" progId="Equation.3">
                <p:embed/>
              </p:oleObj>
            </a:graphicData>
          </a:graphic>
        </p:graphicFrame>
        <p:graphicFrame>
          <p:nvGraphicFramePr>
            <p:cNvPr id="1029" name="Object 7"/>
            <p:cNvGraphicFramePr>
              <a:graphicFrameLocks noChangeAspect="1"/>
            </p:cNvGraphicFramePr>
            <p:nvPr/>
          </p:nvGraphicFramePr>
          <p:xfrm>
            <a:off x="1743075" y="6081713"/>
            <a:ext cx="1371600" cy="366712"/>
          </p:xfrm>
          <a:graphic>
            <a:graphicData uri="http://schemas.openxmlformats.org/presentationml/2006/ole">
              <p:oleObj spid="_x0000_s1029" name="Equation" r:id="rId6" imgW="901440" imgH="241200" progId="Equation.3">
                <p:embed/>
              </p:oleObj>
            </a:graphicData>
          </a:graphic>
        </p:graphicFrame>
        <p:graphicFrame>
          <p:nvGraphicFramePr>
            <p:cNvPr id="1030" name="Object 8"/>
            <p:cNvGraphicFramePr>
              <a:graphicFrameLocks noChangeAspect="1"/>
            </p:cNvGraphicFramePr>
            <p:nvPr/>
          </p:nvGraphicFramePr>
          <p:xfrm>
            <a:off x="3105150" y="6081713"/>
            <a:ext cx="1638300" cy="366712"/>
          </p:xfrm>
          <a:graphic>
            <a:graphicData uri="http://schemas.openxmlformats.org/presentationml/2006/ole">
              <p:oleObj spid="_x0000_s1030" name="Equation" r:id="rId7" imgW="1091880" imgH="241200" progId="Equation.3">
                <p:embed/>
              </p:oleObj>
            </a:graphicData>
          </a:graphic>
        </p:graphicFrame>
        <p:graphicFrame>
          <p:nvGraphicFramePr>
            <p:cNvPr id="1031" name="Object 9"/>
            <p:cNvGraphicFramePr>
              <a:graphicFrameLocks noChangeAspect="1"/>
            </p:cNvGraphicFramePr>
            <p:nvPr/>
          </p:nvGraphicFramePr>
          <p:xfrm>
            <a:off x="4678363" y="6094413"/>
            <a:ext cx="1630362" cy="363537"/>
          </p:xfrm>
          <a:graphic>
            <a:graphicData uri="http://schemas.openxmlformats.org/presentationml/2006/ole">
              <p:oleObj spid="_x0000_s1031" name="Equation" r:id="rId8" imgW="1079280" imgH="241200" progId="Equation.3">
                <p:embed/>
              </p:oleObj>
            </a:graphicData>
          </a:graphic>
        </p:graphicFrame>
        <p:graphicFrame>
          <p:nvGraphicFramePr>
            <p:cNvPr id="1032" name="Object 10"/>
            <p:cNvGraphicFramePr>
              <a:graphicFrameLocks noChangeAspect="1"/>
            </p:cNvGraphicFramePr>
            <p:nvPr/>
          </p:nvGraphicFramePr>
          <p:xfrm>
            <a:off x="6218238" y="6105525"/>
            <a:ext cx="1476375" cy="368300"/>
          </p:xfrm>
          <a:graphic>
            <a:graphicData uri="http://schemas.openxmlformats.org/presentationml/2006/ole">
              <p:oleObj spid="_x0000_s1032" name="Equation" r:id="rId9" imgW="965160" imgH="241200" progId="Equation.3">
                <p:embed/>
              </p:oleObj>
            </a:graphicData>
          </a:graphic>
        </p:graphicFrame>
        <p:graphicFrame>
          <p:nvGraphicFramePr>
            <p:cNvPr id="1033" name="Object 11"/>
            <p:cNvGraphicFramePr>
              <a:graphicFrameLocks noChangeAspect="1"/>
            </p:cNvGraphicFramePr>
            <p:nvPr/>
          </p:nvGraphicFramePr>
          <p:xfrm>
            <a:off x="7783513" y="6110288"/>
            <a:ext cx="931862" cy="366712"/>
          </p:xfrm>
          <a:graphic>
            <a:graphicData uri="http://schemas.openxmlformats.org/presentationml/2006/ole">
              <p:oleObj spid="_x0000_s1033" name="Equation" r:id="rId10" imgW="609480" imgH="241200" progId="Equation.3">
                <p:embed/>
              </p:oleObj>
            </a:graphicData>
          </a:graphic>
        </p:graphicFrame>
      </p:grpSp>
      <p:sp>
        <p:nvSpPr>
          <p:cNvPr id="1036" name="TextBox 11"/>
          <p:cNvSpPr txBox="1">
            <a:spLocks noChangeArrowheads="1"/>
          </p:cNvSpPr>
          <p:nvPr/>
        </p:nvSpPr>
        <p:spPr bwMode="auto">
          <a:xfrm>
            <a:off x="6223000" y="3565247"/>
            <a:ext cx="2179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- RTLS BRF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/>
          <p:cNvSpPr txBox="1">
            <a:spLocks noChangeArrowheads="1"/>
          </p:cNvSpPr>
          <p:nvPr/>
        </p:nvSpPr>
        <p:spPr bwMode="auto">
          <a:xfrm>
            <a:off x="1358398" y="0"/>
            <a:ext cx="7170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/>
              <a:t>RGB NBRF, </a:t>
            </a:r>
            <a:r>
              <a:rPr lang="en-US" sz="3200" b="1" dirty="0"/>
              <a:t>5500×3000 km</a:t>
            </a:r>
            <a:r>
              <a:rPr lang="en-US" sz="3200" b="1" baseline="30000" dirty="0"/>
              <a:t>2</a:t>
            </a:r>
            <a:r>
              <a:rPr lang="en-US" sz="3200" b="1" dirty="0"/>
              <a:t>, 2007</a:t>
            </a:r>
            <a:endParaRPr lang="en-US" sz="3200" b="1" dirty="0">
              <a:sym typeface="Symbol" pitchFamily="18" charset="2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123950" y="6070600"/>
            <a:ext cx="6735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MAIAC NBRF (SZA=45</a:t>
            </a:r>
            <a:r>
              <a:rPr lang="en-US" sz="2400" i="0">
                <a:sym typeface="Symbol" pitchFamily="18" charset="2"/>
              </a:rPr>
              <a:t></a:t>
            </a:r>
            <a:r>
              <a:rPr lang="en-US" sz="2400">
                <a:sym typeface="Symbol" pitchFamily="18" charset="2"/>
              </a:rPr>
              <a:t>, </a:t>
            </a:r>
            <a:r>
              <a:rPr lang="en-US" sz="2400"/>
              <a:t>VZA=0</a:t>
            </a:r>
            <a:r>
              <a:rPr lang="en-US" sz="2400" i="0">
                <a:sym typeface="Symbol" pitchFamily="18" charset="2"/>
              </a:rPr>
              <a:t>), </a:t>
            </a:r>
            <a:r>
              <a:rPr lang="en-US" sz="2400">
                <a:sym typeface="Symbol" pitchFamily="18" charset="2"/>
              </a:rPr>
              <a:t>end of 2007 </a:t>
            </a:r>
            <a:endParaRPr lang="en-US" sz="2400"/>
          </a:p>
        </p:txBody>
      </p:sp>
      <p:pic>
        <p:nvPicPr>
          <p:cNvPr id="4" name="Picture 4" descr="NBRF.all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5038"/>
            <a:ext cx="91440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TOA_RGB_2007262.JPG"/>
          <p:cNvPicPr/>
          <p:nvPr/>
        </p:nvPicPr>
        <p:blipFill>
          <a:blip r:embed="rId2" cstate="print"/>
          <a:srcRect l="36000" r="3000" b="24000"/>
          <a:stretch>
            <a:fillRect/>
          </a:stretch>
        </p:blipFill>
        <p:spPr>
          <a:xfrm>
            <a:off x="903517" y="1004579"/>
            <a:ext cx="3625850" cy="2825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044" y="682423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MODIS, TOA RGB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30035" y="690687"/>
            <a:ext cx="3625850" cy="3143594"/>
            <a:chOff x="4530035" y="690687"/>
            <a:chExt cx="3625850" cy="3143594"/>
          </a:xfrm>
        </p:grpSpPr>
        <p:pic>
          <p:nvPicPr>
            <p:cNvPr id="4" name="Picture 3" descr="US_NBRF_2007262.JPG"/>
            <p:cNvPicPr/>
            <p:nvPr/>
          </p:nvPicPr>
          <p:blipFill>
            <a:blip r:embed="rId3" cstate="print"/>
            <a:srcRect l="36000" r="3000" b="24000"/>
            <a:stretch>
              <a:fillRect/>
            </a:stretch>
          </p:blipFill>
          <p:spPr>
            <a:xfrm>
              <a:off x="4530035" y="1011071"/>
              <a:ext cx="3625850" cy="28232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70152" y="690687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NBRF</a:t>
              </a:r>
              <a:endParaRPr lang="en-US" dirty="0"/>
            </a:p>
          </p:txBody>
        </p:sp>
      </p:grpSp>
      <p:pic>
        <p:nvPicPr>
          <p:cNvPr id="6" name="Picture 5" descr="US_AOT_2007262.JPG"/>
          <p:cNvPicPr/>
          <p:nvPr/>
        </p:nvPicPr>
        <p:blipFill>
          <a:blip r:embed="rId4" cstate="print"/>
          <a:srcRect l="36000" r="3000" b="24000"/>
          <a:stretch>
            <a:fillRect/>
          </a:stretch>
        </p:blipFill>
        <p:spPr>
          <a:xfrm>
            <a:off x="905595" y="3847848"/>
            <a:ext cx="3625850" cy="2825750"/>
          </a:xfrm>
          <a:prstGeom prst="rect">
            <a:avLst/>
          </a:prstGeom>
        </p:spPr>
      </p:pic>
      <p:pic>
        <p:nvPicPr>
          <p:cNvPr id="7" name="Picture 6" descr="US_BRF_2007262.JPG"/>
          <p:cNvPicPr/>
          <p:nvPr/>
        </p:nvPicPr>
        <p:blipFill>
          <a:blip r:embed="rId5" cstate="print"/>
          <a:srcRect l="36000" r="3000" b="24000"/>
          <a:stretch>
            <a:fillRect/>
          </a:stretch>
        </p:blipFill>
        <p:spPr>
          <a:xfrm>
            <a:off x="4525032" y="3846131"/>
            <a:ext cx="3625850" cy="2823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06" y="511127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56346" y="50790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BRF</a:t>
            </a:r>
            <a:endParaRPr lang="en-US" dirty="0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0" y="20638"/>
            <a:ext cx="914399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/>
              <a:t>Learning and Retaining “Static” Information</a:t>
            </a:r>
            <a:endParaRPr lang="en-U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022350" y="3175"/>
            <a:ext cx="75279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/>
              <a:t>  Multi-Angle Implementation of </a:t>
            </a:r>
          </a:p>
          <a:p>
            <a:r>
              <a:rPr lang="en-US" sz="3200" b="1"/>
              <a:t>Atmospheric Correction (MAIAC)</a:t>
            </a:r>
          </a:p>
        </p:txBody>
      </p:sp>
      <p:grpSp>
        <p:nvGrpSpPr>
          <p:cNvPr id="2053" name="Group 7"/>
          <p:cNvGrpSpPr>
            <a:grpSpLocks/>
          </p:cNvGrpSpPr>
          <p:nvPr/>
        </p:nvGrpSpPr>
        <p:grpSpPr bwMode="auto">
          <a:xfrm>
            <a:off x="231775" y="1098550"/>
            <a:ext cx="8721725" cy="3803650"/>
            <a:chOff x="146" y="829"/>
            <a:chExt cx="5494" cy="2396"/>
          </a:xfrm>
        </p:grpSpPr>
        <p:sp>
          <p:nvSpPr>
            <p:cNvPr id="2056" name="Text Box 8"/>
            <p:cNvSpPr txBox="1">
              <a:spLocks noChangeArrowheads="1"/>
            </p:cNvSpPr>
            <p:nvPr/>
          </p:nvSpPr>
          <p:spPr bwMode="auto">
            <a:xfrm>
              <a:off x="146" y="1526"/>
              <a:ext cx="586" cy="39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New Granule</a:t>
              </a:r>
              <a:endParaRPr lang="en-US" sz="1400"/>
            </a:p>
          </p:txBody>
        </p:sp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886" y="1550"/>
              <a:ext cx="865" cy="34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1. Grid L1B Data and Split in Tiles</a:t>
              </a:r>
              <a:endParaRPr lang="en-US" sz="1400"/>
            </a:p>
          </p:txBody>
        </p:sp>
        <p:sp>
          <p:nvSpPr>
            <p:cNvPr id="2058" name="Line 10"/>
            <p:cNvSpPr>
              <a:spLocks noChangeShapeType="1"/>
            </p:cNvSpPr>
            <p:nvPr/>
          </p:nvSpPr>
          <p:spPr bwMode="auto">
            <a:xfrm>
              <a:off x="1750" y="1721"/>
              <a:ext cx="1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3757" y="1473"/>
              <a:ext cx="969" cy="4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3. QB, LTP: Cloud Mask (Covariance-Based Algorithm)</a:t>
              </a:r>
              <a:endParaRPr lang="en-US" sz="1400"/>
            </a:p>
          </p:txBody>
        </p:sp>
        <p:sp>
          <p:nvSpPr>
            <p:cNvPr id="2060" name="Text Box 12"/>
            <p:cNvSpPr txBox="1">
              <a:spLocks noChangeArrowheads="1"/>
            </p:cNvSpPr>
            <p:nvPr/>
          </p:nvSpPr>
          <p:spPr bwMode="auto">
            <a:xfrm>
              <a:off x="2712" y="1480"/>
              <a:ext cx="878" cy="4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2. LTP: Retrieve</a:t>
              </a:r>
              <a:endParaRPr lang="en-US" sz="1400" i="0">
                <a:solidFill>
                  <a:srgbClr val="000000"/>
                </a:solidFill>
              </a:endParaRPr>
            </a:p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Water Vapor</a:t>
              </a:r>
              <a:endParaRPr lang="en-US" sz="1400" i="0">
                <a:solidFill>
                  <a:srgbClr val="000000"/>
                </a:solidFill>
              </a:endParaRPr>
            </a:p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(NIR Algorithm)</a:t>
              </a:r>
              <a:endParaRPr lang="en-US" sz="1400"/>
            </a:p>
          </p:txBody>
        </p:sp>
        <p:sp>
          <p:nvSpPr>
            <p:cNvPr id="2061" name="Line 13"/>
            <p:cNvSpPr>
              <a:spLocks noChangeShapeType="1"/>
            </p:cNvSpPr>
            <p:nvPr/>
          </p:nvSpPr>
          <p:spPr bwMode="auto">
            <a:xfrm>
              <a:off x="3590" y="1720"/>
              <a:ext cx="16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>
              <a:off x="5163" y="1926"/>
              <a:ext cx="0" cy="7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Text Box 15"/>
            <p:cNvSpPr txBox="1">
              <a:spLocks noChangeArrowheads="1"/>
            </p:cNvSpPr>
            <p:nvPr/>
          </p:nvSpPr>
          <p:spPr bwMode="auto">
            <a:xfrm>
              <a:off x="1797" y="1097"/>
              <a:ext cx="1035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Queue of K days</a:t>
              </a:r>
              <a:endParaRPr lang="en-US" sz="1400"/>
            </a:p>
          </p:txBody>
        </p:sp>
        <p:sp>
          <p:nvSpPr>
            <p:cNvPr id="2064" name="AutoShape 16"/>
            <p:cNvSpPr>
              <a:spLocks noChangeArrowheads="1"/>
            </p:cNvSpPr>
            <p:nvPr/>
          </p:nvSpPr>
          <p:spPr bwMode="auto">
            <a:xfrm>
              <a:off x="1944" y="1299"/>
              <a:ext cx="682" cy="97"/>
            </a:xfrm>
            <a:prstGeom prst="parallelogram">
              <a:avLst>
                <a:gd name="adj" fmla="val 17577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AutoShape 17"/>
            <p:cNvSpPr>
              <a:spLocks noChangeArrowheads="1"/>
            </p:cNvSpPr>
            <p:nvPr/>
          </p:nvSpPr>
          <p:spPr bwMode="auto">
            <a:xfrm>
              <a:off x="1938" y="1429"/>
              <a:ext cx="682" cy="97"/>
            </a:xfrm>
            <a:prstGeom prst="parallelogram">
              <a:avLst>
                <a:gd name="adj" fmla="val 17577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AutoShape 18"/>
            <p:cNvSpPr>
              <a:spLocks noChangeArrowheads="1"/>
            </p:cNvSpPr>
            <p:nvPr/>
          </p:nvSpPr>
          <p:spPr bwMode="auto">
            <a:xfrm>
              <a:off x="1938" y="1572"/>
              <a:ext cx="682" cy="97"/>
            </a:xfrm>
            <a:prstGeom prst="parallelogram">
              <a:avLst>
                <a:gd name="adj" fmla="val 175773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AutoShape 19"/>
            <p:cNvSpPr>
              <a:spLocks noChangeArrowheads="1"/>
            </p:cNvSpPr>
            <p:nvPr/>
          </p:nvSpPr>
          <p:spPr bwMode="auto">
            <a:xfrm>
              <a:off x="1931" y="1835"/>
              <a:ext cx="683" cy="97"/>
            </a:xfrm>
            <a:prstGeom prst="parallelogram">
              <a:avLst>
                <a:gd name="adj" fmla="val 17603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050" name="Object 20"/>
            <p:cNvGraphicFramePr>
              <a:graphicFrameLocks noChangeAspect="1"/>
            </p:cNvGraphicFramePr>
            <p:nvPr/>
          </p:nvGraphicFramePr>
          <p:xfrm>
            <a:off x="2359" y="1694"/>
            <a:ext cx="42" cy="105"/>
          </p:xfrm>
          <a:graphic>
            <a:graphicData uri="http://schemas.openxmlformats.org/presentationml/2006/ole">
              <p:oleObj spid="_x0000_s2050" name="Equation" r:id="rId3" imgW="75960" imgH="190440" progId="Equation.3">
                <p:embed/>
              </p:oleObj>
            </a:graphicData>
          </a:graphic>
        </p:graphicFrame>
        <p:graphicFrame>
          <p:nvGraphicFramePr>
            <p:cNvPr id="2051" name="Object 21"/>
            <p:cNvGraphicFramePr>
              <a:graphicFrameLocks noChangeAspect="1"/>
            </p:cNvGraphicFramePr>
            <p:nvPr/>
          </p:nvGraphicFramePr>
          <p:xfrm>
            <a:off x="2092" y="1694"/>
            <a:ext cx="42" cy="105"/>
          </p:xfrm>
          <a:graphic>
            <a:graphicData uri="http://schemas.openxmlformats.org/presentationml/2006/ole">
              <p:oleObj spid="_x0000_s2051" name="Equation" r:id="rId4" imgW="75960" imgH="190440" progId="Equation.3">
                <p:embed/>
              </p:oleObj>
            </a:graphicData>
          </a:graphic>
        </p:graphicFrame>
        <p:sp>
          <p:nvSpPr>
            <p:cNvPr id="2068" name="AutoShape 22"/>
            <p:cNvSpPr>
              <a:spLocks noChangeArrowheads="1"/>
            </p:cNvSpPr>
            <p:nvPr/>
          </p:nvSpPr>
          <p:spPr bwMode="auto">
            <a:xfrm>
              <a:off x="4893" y="1505"/>
              <a:ext cx="539" cy="42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8288" rIns="0"/>
            <a:lstStyle/>
            <a:p>
              <a:r>
                <a:rPr lang="en-US" sz="1400" i="0">
                  <a:latin typeface="Arial Narrow" pitchFamily="34" charset="0"/>
                </a:rPr>
                <a:t>Is B7 BRF known?</a:t>
              </a:r>
              <a:endParaRPr lang="en-US" sz="1400"/>
            </a:p>
          </p:txBody>
        </p:sp>
        <p:sp>
          <p:nvSpPr>
            <p:cNvPr id="2069" name="Line 23"/>
            <p:cNvSpPr>
              <a:spLocks noChangeShapeType="1"/>
            </p:cNvSpPr>
            <p:nvPr/>
          </p:nvSpPr>
          <p:spPr bwMode="auto">
            <a:xfrm>
              <a:off x="4727" y="1718"/>
              <a:ext cx="16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Line 24"/>
            <p:cNvSpPr>
              <a:spLocks noChangeShapeType="1"/>
            </p:cNvSpPr>
            <p:nvPr/>
          </p:nvSpPr>
          <p:spPr bwMode="auto">
            <a:xfrm>
              <a:off x="2544" y="1718"/>
              <a:ext cx="16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Line 25"/>
            <p:cNvSpPr>
              <a:spLocks noChangeShapeType="1"/>
            </p:cNvSpPr>
            <p:nvPr/>
          </p:nvSpPr>
          <p:spPr bwMode="auto">
            <a:xfrm>
              <a:off x="726" y="1718"/>
              <a:ext cx="16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Text Box 26"/>
            <p:cNvSpPr txBox="1">
              <a:spLocks noChangeArrowheads="1"/>
            </p:cNvSpPr>
            <p:nvPr/>
          </p:nvSpPr>
          <p:spPr bwMode="auto">
            <a:xfrm>
              <a:off x="5121" y="2168"/>
              <a:ext cx="40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i="0">
                  <a:latin typeface="Arial Narrow" pitchFamily="34" charset="0"/>
                </a:rPr>
                <a:t>Yes</a:t>
              </a:r>
              <a:endParaRPr lang="en-US" sz="1400"/>
            </a:p>
          </p:txBody>
        </p:sp>
        <p:sp>
          <p:nvSpPr>
            <p:cNvPr id="2073" name="Text Box 27"/>
            <p:cNvSpPr txBox="1">
              <a:spLocks noChangeArrowheads="1"/>
            </p:cNvSpPr>
            <p:nvPr/>
          </p:nvSpPr>
          <p:spPr bwMode="auto">
            <a:xfrm>
              <a:off x="2710" y="2223"/>
              <a:ext cx="1886" cy="25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54864" rIns="41148" bIns="20574"/>
            <a:lstStyle/>
            <a:p>
              <a:pPr algn="ctr"/>
              <a:r>
                <a:rPr lang="en-US" sz="1400" b="1" i="0">
                  <a:solidFill>
                    <a:srgbClr val="000000"/>
                  </a:solidFill>
                  <a:latin typeface="Arial Narrow" pitchFamily="34" charset="0"/>
                </a:rPr>
                <a:t>Use MODIS </a:t>
              </a:r>
              <a:r>
                <a:rPr lang="en-US" sz="1400" b="1">
                  <a:solidFill>
                    <a:srgbClr val="000000"/>
                  </a:solidFill>
                  <a:latin typeface="Arial Narrow" pitchFamily="34" charset="0"/>
                </a:rPr>
                <a:t>Dark Target</a:t>
              </a:r>
              <a:r>
                <a:rPr lang="en-US" sz="1400" b="1" i="0">
                  <a:solidFill>
                    <a:srgbClr val="000000"/>
                  </a:solidFill>
                  <a:latin typeface="Arial Narrow" pitchFamily="34" charset="0"/>
                </a:rPr>
                <a:t> Algorithm</a:t>
              </a:r>
              <a:endParaRPr lang="en-US" sz="1400" b="1"/>
            </a:p>
          </p:txBody>
        </p:sp>
        <p:sp>
          <p:nvSpPr>
            <p:cNvPr id="2074" name="Text Box 28"/>
            <p:cNvSpPr txBox="1">
              <a:spLocks noChangeArrowheads="1"/>
            </p:cNvSpPr>
            <p:nvPr/>
          </p:nvSpPr>
          <p:spPr bwMode="auto">
            <a:xfrm>
              <a:off x="272" y="2677"/>
              <a:ext cx="1346" cy="5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7. QP: Retrieve BRF and albedo in reflective bands.</a:t>
              </a:r>
              <a:endParaRPr lang="en-US" sz="1400" i="0">
                <a:solidFill>
                  <a:srgbClr val="000000"/>
                </a:solidFill>
              </a:endParaRPr>
            </a:p>
            <a:p>
              <a:pPr algn="ctr"/>
              <a:r>
                <a:rPr lang="en-US" sz="1400" b="1" i="0">
                  <a:solidFill>
                    <a:srgbClr val="000000"/>
                  </a:solidFill>
                  <a:latin typeface="Arial Narrow" pitchFamily="34" charset="0"/>
                </a:rPr>
                <a:t>Backup: Lambertian retrieval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  </a:t>
              </a:r>
              <a:endParaRPr lang="en-US" sz="1400"/>
            </a:p>
          </p:txBody>
        </p:sp>
        <p:sp>
          <p:nvSpPr>
            <p:cNvPr id="2075" name="Line 29"/>
            <p:cNvSpPr>
              <a:spLocks noChangeShapeType="1"/>
            </p:cNvSpPr>
            <p:nvPr/>
          </p:nvSpPr>
          <p:spPr bwMode="auto">
            <a:xfrm flipH="1">
              <a:off x="1625" y="2935"/>
              <a:ext cx="1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Text Box 30"/>
            <p:cNvSpPr txBox="1">
              <a:spLocks noChangeArrowheads="1"/>
            </p:cNvSpPr>
            <p:nvPr/>
          </p:nvSpPr>
          <p:spPr bwMode="auto">
            <a:xfrm>
              <a:off x="1791" y="2680"/>
              <a:ext cx="1050" cy="5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109728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6. LTP: Retrieve Fine Mode Fraction</a:t>
              </a:r>
              <a:endParaRPr lang="en-US" sz="1400"/>
            </a:p>
          </p:txBody>
        </p:sp>
        <p:sp>
          <p:nvSpPr>
            <p:cNvPr id="2077" name="Line 31"/>
            <p:cNvSpPr>
              <a:spLocks noChangeShapeType="1"/>
            </p:cNvSpPr>
            <p:nvPr/>
          </p:nvSpPr>
          <p:spPr bwMode="auto">
            <a:xfrm flipH="1">
              <a:off x="2840" y="2810"/>
              <a:ext cx="17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Text Box 32"/>
            <p:cNvSpPr txBox="1">
              <a:spLocks noChangeArrowheads="1"/>
            </p:cNvSpPr>
            <p:nvPr/>
          </p:nvSpPr>
          <p:spPr bwMode="auto">
            <a:xfrm>
              <a:off x="3010" y="2679"/>
              <a:ext cx="1206" cy="51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5. LTP: Retrieve B3 AOT using known surface BRF, 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</a:t>
              </a:r>
              <a:r>
                <a:rPr lang="en-US" sz="1400" i="0" baseline="-250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=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</a:t>
              </a:r>
              <a:r>
                <a:rPr lang="en-US" sz="1400" i="0" baseline="-25000">
                  <a:solidFill>
                    <a:srgbClr val="000000"/>
                  </a:solidFill>
                  <a:latin typeface="Arial Narrow" pitchFamily="34" charset="0"/>
                </a:rPr>
                <a:t>7</a:t>
              </a:r>
              <a:r>
                <a:rPr lang="en-US" sz="14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400" i="0" baseline="-250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endParaRPr lang="en-US" sz="1400"/>
            </a:p>
          </p:txBody>
        </p:sp>
        <p:sp>
          <p:nvSpPr>
            <p:cNvPr id="2079" name="Line 33"/>
            <p:cNvSpPr>
              <a:spLocks noChangeShapeType="1"/>
            </p:cNvSpPr>
            <p:nvPr/>
          </p:nvSpPr>
          <p:spPr bwMode="auto">
            <a:xfrm flipH="1">
              <a:off x="4223" y="2932"/>
              <a:ext cx="1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Text Box 34"/>
            <p:cNvSpPr txBox="1">
              <a:spLocks noChangeArrowheads="1"/>
            </p:cNvSpPr>
            <p:nvPr/>
          </p:nvSpPr>
          <p:spPr bwMode="auto">
            <a:xfrm>
              <a:off x="4398" y="2646"/>
              <a:ext cx="1242" cy="57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5486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4. QB: Retrieve Spectral Regression Coefficients in Blue band B3 (</a:t>
              </a:r>
              <a:r>
                <a:rPr lang="en-US" sz="14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400" i="0" baseline="-25000">
                  <a:solidFill>
                    <a:srgbClr val="000000"/>
                  </a:solidFill>
                  <a:latin typeface="Arial Narrow" pitchFamily="34" charset="0"/>
                </a:rPr>
                <a:t>B</a:t>
              </a:r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).</a:t>
              </a:r>
              <a:endParaRPr lang="en-US" sz="1400"/>
            </a:p>
          </p:txBody>
        </p:sp>
        <p:sp>
          <p:nvSpPr>
            <p:cNvPr id="2081" name="Line 35"/>
            <p:cNvSpPr>
              <a:spLocks noChangeShapeType="1"/>
            </p:cNvSpPr>
            <p:nvPr/>
          </p:nvSpPr>
          <p:spPr bwMode="auto">
            <a:xfrm flipH="1">
              <a:off x="4603" y="1919"/>
              <a:ext cx="311" cy="3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Text Box 36"/>
            <p:cNvSpPr txBox="1">
              <a:spLocks noChangeArrowheads="1"/>
            </p:cNvSpPr>
            <p:nvPr/>
          </p:nvSpPr>
          <p:spPr bwMode="auto">
            <a:xfrm>
              <a:off x="4720" y="1988"/>
              <a:ext cx="401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400" i="0">
                  <a:latin typeface="Arial Narrow" pitchFamily="34" charset="0"/>
                </a:rPr>
                <a:t>No</a:t>
              </a:r>
              <a:endParaRPr lang="en-US" sz="1400"/>
            </a:p>
          </p:txBody>
        </p:sp>
        <p:sp>
          <p:nvSpPr>
            <p:cNvPr id="2083" name="Line 37"/>
            <p:cNvSpPr>
              <a:spLocks noChangeShapeType="1"/>
            </p:cNvSpPr>
            <p:nvPr/>
          </p:nvSpPr>
          <p:spPr bwMode="auto">
            <a:xfrm flipH="1">
              <a:off x="1873" y="2347"/>
              <a:ext cx="83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Line 38"/>
            <p:cNvSpPr>
              <a:spLocks noChangeShapeType="1"/>
            </p:cNvSpPr>
            <p:nvPr/>
          </p:nvSpPr>
          <p:spPr bwMode="auto">
            <a:xfrm flipH="1">
              <a:off x="1569" y="2347"/>
              <a:ext cx="311" cy="3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Line 39"/>
            <p:cNvSpPr>
              <a:spLocks noChangeShapeType="1"/>
            </p:cNvSpPr>
            <p:nvPr/>
          </p:nvSpPr>
          <p:spPr bwMode="auto">
            <a:xfrm>
              <a:off x="2841" y="3059"/>
              <a:ext cx="17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Text Box 40"/>
            <p:cNvSpPr txBox="1">
              <a:spLocks noChangeArrowheads="1"/>
            </p:cNvSpPr>
            <p:nvPr/>
          </p:nvSpPr>
          <p:spPr bwMode="auto">
            <a:xfrm>
              <a:off x="4598" y="829"/>
              <a:ext cx="969" cy="4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41148" tIns="20574" rIns="41148" bIns="20574"/>
            <a:lstStyle/>
            <a:p>
              <a:pPr algn="ctr"/>
              <a:r>
                <a:rPr lang="en-US" sz="1400" i="0">
                  <a:solidFill>
                    <a:srgbClr val="000000"/>
                  </a:solidFill>
                  <a:latin typeface="Arial Narrow" pitchFamily="34" charset="0"/>
                </a:rPr>
                <a:t>4a. Retrieve Snow sub-pixel Fraction and Snow Grain Size</a:t>
              </a:r>
              <a:endParaRPr lang="en-US" sz="1400"/>
            </a:p>
          </p:txBody>
        </p:sp>
        <p:sp>
          <p:nvSpPr>
            <p:cNvPr id="2087" name="AutoShape 41"/>
            <p:cNvSpPr>
              <a:spLocks noChangeArrowheads="1"/>
            </p:cNvSpPr>
            <p:nvPr/>
          </p:nvSpPr>
          <p:spPr bwMode="auto">
            <a:xfrm>
              <a:off x="3920" y="867"/>
              <a:ext cx="539" cy="42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8288" rIns="0"/>
            <a:lstStyle/>
            <a:p>
              <a:r>
                <a:rPr lang="en-US" sz="1400" i="0">
                  <a:latin typeface="Arial Narrow" pitchFamily="34" charset="0"/>
                </a:rPr>
                <a:t>QB:Is Snow Detected?</a:t>
              </a:r>
              <a:endParaRPr lang="en-US" sz="1400"/>
            </a:p>
          </p:txBody>
        </p:sp>
        <p:sp>
          <p:nvSpPr>
            <p:cNvPr id="2088" name="Line 42"/>
            <p:cNvSpPr>
              <a:spLocks noChangeShapeType="1"/>
            </p:cNvSpPr>
            <p:nvPr/>
          </p:nvSpPr>
          <p:spPr bwMode="auto">
            <a:xfrm flipV="1">
              <a:off x="4211" y="1283"/>
              <a:ext cx="0" cy="1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Line 43"/>
            <p:cNvSpPr>
              <a:spLocks noChangeShapeType="1"/>
            </p:cNvSpPr>
            <p:nvPr/>
          </p:nvSpPr>
          <p:spPr bwMode="auto">
            <a:xfrm>
              <a:off x="4453" y="1071"/>
              <a:ext cx="1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44"/>
          <p:cNvSpPr txBox="1">
            <a:spLocks noChangeArrowheads="1"/>
          </p:cNvSpPr>
          <p:nvPr/>
        </p:nvSpPr>
        <p:spPr bwMode="auto">
          <a:xfrm>
            <a:off x="88900" y="4960938"/>
            <a:ext cx="9017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8925" indent="-288925">
              <a:spcAft>
                <a:spcPct val="25000"/>
              </a:spcAft>
            </a:pPr>
            <a:r>
              <a:rPr lang="en-US" sz="2400" dirty="0"/>
              <a:t>	</a:t>
            </a:r>
            <a:r>
              <a:rPr lang="en-US" dirty="0"/>
              <a:t>		</a:t>
            </a:r>
            <a:r>
              <a:rPr lang="en-US" sz="2400" b="1" u="sng" dirty="0"/>
              <a:t>MAIAC Products </a:t>
            </a:r>
            <a:r>
              <a:rPr lang="en-US" sz="2400" u="sng" dirty="0"/>
              <a:t>(1 km, gridded)</a:t>
            </a:r>
          </a:p>
          <a:p>
            <a:pPr marL="288925" indent="-288925"/>
            <a:r>
              <a:rPr lang="en-US" dirty="0"/>
              <a:t>	</a:t>
            </a:r>
            <a:r>
              <a:rPr lang="en-US" sz="2000" b="1" dirty="0"/>
              <a:t>Atmosphere</a:t>
            </a:r>
            <a:r>
              <a:rPr lang="en-US" sz="2000" dirty="0"/>
              <a:t>: 			 </a:t>
            </a:r>
            <a:r>
              <a:rPr lang="en-US" sz="2000" b="1" dirty="0"/>
              <a:t>Surface</a:t>
            </a:r>
            <a:r>
              <a:rPr lang="en-US" sz="2000" dirty="0"/>
              <a:t>:</a:t>
            </a:r>
          </a:p>
          <a:p>
            <a:pPr marL="288925" indent="-288925">
              <a:buFontTx/>
              <a:buChar char="•"/>
            </a:pPr>
            <a:r>
              <a:rPr lang="en-US" dirty="0"/>
              <a:t> </a:t>
            </a:r>
            <a:r>
              <a:rPr lang="en-US" sz="2000" dirty="0"/>
              <a:t>Cloud Mask; 			 Parameters of RTLS BRF model;</a:t>
            </a:r>
          </a:p>
          <a:p>
            <a:pPr marL="288925" indent="-288925">
              <a:buFontTx/>
              <a:buChar char="•"/>
            </a:pPr>
            <a:r>
              <a:rPr lang="en-US" sz="2000" dirty="0"/>
              <a:t> Water Vapor; 			 Surface Reflectance (BRF)/ </a:t>
            </a:r>
            <a:r>
              <a:rPr lang="en-US" sz="2000" dirty="0" err="1"/>
              <a:t>Albedo</a:t>
            </a:r>
            <a:r>
              <a:rPr lang="en-US" sz="2000" dirty="0"/>
              <a:t>;</a:t>
            </a:r>
          </a:p>
          <a:p>
            <a:pPr marL="288925" indent="-288925">
              <a:buFontTx/>
              <a:buChar char="•"/>
            </a:pPr>
            <a:r>
              <a:rPr lang="en-US" sz="2000" dirty="0"/>
              <a:t> AOT &amp; </a:t>
            </a:r>
            <a:r>
              <a:rPr lang="en-US" sz="2000" dirty="0" smtClean="0"/>
              <a:t>aerosol type;	</a:t>
            </a:r>
            <a:r>
              <a:rPr lang="en-US" sz="2000" dirty="0"/>
              <a:t>	 	 Dynamic Land-Water-Snow Mask. </a:t>
            </a:r>
          </a:p>
        </p:txBody>
      </p:sp>
      <p:sp>
        <p:nvSpPr>
          <p:cNvPr id="2055" name="Oval 40"/>
          <p:cNvSpPr>
            <a:spLocks noChangeArrowheads="1"/>
          </p:cNvSpPr>
          <p:nvPr/>
        </p:nvSpPr>
        <p:spPr bwMode="auto">
          <a:xfrm>
            <a:off x="2792413" y="1166813"/>
            <a:ext cx="1665287" cy="2303462"/>
          </a:xfrm>
          <a:prstGeom prst="ellipse">
            <a:avLst/>
          </a:prstGeom>
          <a:noFill/>
          <a:ln w="4445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4425950" y="1025631"/>
            <a:ext cx="4678363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  <a:buFontTx/>
              <a:buChar char="•"/>
            </a:pPr>
            <a:r>
              <a:rPr lang="en-US" sz="1600" dirty="0"/>
              <a:t> </a:t>
            </a:r>
            <a:r>
              <a:rPr lang="en-US" sz="2000" b="1" dirty="0"/>
              <a:t>Basis</a:t>
            </a:r>
            <a:r>
              <a:rPr lang="en-US" sz="2000" dirty="0"/>
              <a:t> - </a:t>
            </a:r>
            <a:r>
              <a:rPr lang="en-US" sz="2000" dirty="0">
                <a:solidFill>
                  <a:srgbClr val="CC0000"/>
                </a:solidFill>
              </a:rPr>
              <a:t>covariance analysis</a:t>
            </a:r>
            <a:r>
              <a:rPr lang="en-US" sz="2000" dirty="0"/>
              <a:t>  (identifies stable pattern in the time series) &amp; </a:t>
            </a:r>
            <a:r>
              <a:rPr lang="en-US" sz="2000" dirty="0">
                <a:solidFill>
                  <a:srgbClr val="CC0000"/>
                </a:solidFill>
              </a:rPr>
              <a:t>reference clear-sky image of </a:t>
            </a:r>
            <a:r>
              <a:rPr lang="en-US" sz="2000" dirty="0" smtClean="0">
                <a:solidFill>
                  <a:srgbClr val="CC0000"/>
                </a:solidFill>
              </a:rPr>
              <a:t>surface</a:t>
            </a:r>
            <a:endParaRPr lang="en-US" sz="2000" dirty="0"/>
          </a:p>
          <a:p>
            <a:pPr>
              <a:spcAft>
                <a:spcPts val="1200"/>
              </a:spcAft>
              <a:buFontTx/>
              <a:buChar char="•"/>
            </a:pPr>
            <a:r>
              <a:rPr lang="en-US" sz="2000" dirty="0"/>
              <a:t> </a:t>
            </a:r>
            <a:r>
              <a:rPr lang="en-US" sz="2000" b="1" dirty="0"/>
              <a:t>High covariance - CLEAR</a:t>
            </a:r>
            <a:r>
              <a:rPr lang="en-US" sz="2000" dirty="0"/>
              <a:t>. Ephemeral clouds disturb the pattern and reduce covariance.</a:t>
            </a:r>
          </a:p>
          <a:p>
            <a:pPr>
              <a:spcAft>
                <a:spcPts val="1200"/>
              </a:spcAft>
              <a:buFontTx/>
              <a:buChar char="•"/>
            </a:pPr>
            <a:r>
              <a:rPr lang="en-US" sz="2000" dirty="0"/>
              <a:t>Algorithm maintains a </a:t>
            </a:r>
            <a:r>
              <a:rPr lang="en-US" sz="2000" b="1" dirty="0"/>
              <a:t>dynamic </a:t>
            </a:r>
            <a:r>
              <a:rPr lang="en-US" sz="2000" b="1" dirty="0" smtClean="0"/>
              <a:t>clear-sky </a:t>
            </a:r>
            <a:r>
              <a:rPr lang="en-US" sz="2000" b="1" dirty="0"/>
              <a:t>reference surface image</a:t>
            </a:r>
            <a:r>
              <a:rPr lang="en-US" sz="2000" dirty="0"/>
              <a:t> in B1, B7, used as a comparison target in cloud masking</a:t>
            </a:r>
            <a:r>
              <a:rPr lang="en-US" sz="2000" dirty="0" smtClean="0"/>
              <a:t>.</a:t>
            </a:r>
          </a:p>
          <a:p>
            <a:pPr>
              <a:spcAft>
                <a:spcPts val="0"/>
              </a:spcAft>
              <a:buFontTx/>
              <a:buChar char="•"/>
            </a:pPr>
            <a:r>
              <a:rPr lang="en-US" sz="2000" dirty="0" smtClean="0"/>
              <a:t> </a:t>
            </a:r>
            <a:r>
              <a:rPr lang="en-US" sz="2000" b="1" dirty="0" smtClean="0"/>
              <a:t>Approach</a:t>
            </a:r>
            <a:r>
              <a:rPr lang="en-US" sz="2000" dirty="0" smtClean="0"/>
              <a:t>: 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	</a:t>
            </a:r>
            <a:r>
              <a:rPr lang="en-US" sz="2000" dirty="0" err="1" smtClean="0"/>
              <a:t>High_cov</a:t>
            </a:r>
            <a:r>
              <a:rPr lang="en-US" sz="2000" dirty="0" smtClean="0"/>
              <a:t> – search for clouds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	</a:t>
            </a:r>
            <a:r>
              <a:rPr lang="en-US" sz="2000" dirty="0" err="1" smtClean="0"/>
              <a:t>Low_cov</a:t>
            </a:r>
            <a:r>
              <a:rPr lang="en-US" sz="2000" dirty="0" smtClean="0"/>
              <a:t> – search for clear-sky</a:t>
            </a:r>
            <a:endParaRPr lang="en-US" sz="2000" dirty="0"/>
          </a:p>
          <a:p>
            <a:r>
              <a:rPr lang="en-US" sz="2000" dirty="0"/>
              <a:t> </a:t>
            </a:r>
          </a:p>
          <a:p>
            <a:pPr>
              <a:spcAft>
                <a:spcPct val="20000"/>
              </a:spcAft>
            </a:pPr>
            <a:r>
              <a:rPr lang="en-US" sz="2000" dirty="0"/>
              <a:t>	</a:t>
            </a:r>
            <a:r>
              <a:rPr lang="en-US" sz="2000" b="1" dirty="0"/>
              <a:t>CM Legend: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Blue</a:t>
            </a:r>
            <a:r>
              <a:rPr lang="en-US" sz="2000" dirty="0"/>
              <a:t> (Clear), </a:t>
            </a:r>
            <a:r>
              <a:rPr lang="en-US" sz="2000" b="1" dirty="0">
                <a:solidFill>
                  <a:srgbClr val="FF0000"/>
                </a:solidFill>
              </a:rPr>
              <a:t>Red</a:t>
            </a:r>
            <a:r>
              <a:rPr lang="en-US" sz="2000" b="1" dirty="0"/>
              <a:t> &amp; </a:t>
            </a:r>
            <a:r>
              <a:rPr lang="en-US" sz="2000" b="1" dirty="0">
                <a:solidFill>
                  <a:srgbClr val="FFC000"/>
                </a:solidFill>
              </a:rPr>
              <a:t>Yellow</a:t>
            </a:r>
            <a:r>
              <a:rPr lang="en-US" sz="2000" dirty="0"/>
              <a:t> (Cloudy). </a:t>
            </a:r>
          </a:p>
        </p:txBody>
      </p:sp>
      <p:pic>
        <p:nvPicPr>
          <p:cNvPr id="11267" name="Picture 5" descr="187_194"/>
          <p:cNvPicPr>
            <a:picLocks noChangeAspect="1" noChangeArrowheads="1"/>
          </p:cNvPicPr>
          <p:nvPr/>
        </p:nvPicPr>
        <p:blipFill>
          <a:blip r:embed="rId2" cstate="print"/>
          <a:srcRect b="33279"/>
          <a:stretch>
            <a:fillRect/>
          </a:stretch>
        </p:blipFill>
        <p:spPr bwMode="auto">
          <a:xfrm>
            <a:off x="385763" y="1022350"/>
            <a:ext cx="1050925" cy="525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401638" y="6329363"/>
            <a:ext cx="10144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GSFC, USA</a:t>
            </a:r>
          </a:p>
        </p:txBody>
      </p:sp>
      <p:pic>
        <p:nvPicPr>
          <p:cNvPr id="11269" name="Picture 11" descr="171_134"/>
          <p:cNvPicPr>
            <a:picLocks noChangeAspect="1" noChangeArrowheads="1"/>
          </p:cNvPicPr>
          <p:nvPr/>
        </p:nvPicPr>
        <p:blipFill>
          <a:blip r:embed="rId3" cstate="print"/>
          <a:srcRect b="33279"/>
          <a:stretch>
            <a:fillRect/>
          </a:stretch>
        </p:blipFill>
        <p:spPr bwMode="auto">
          <a:xfrm>
            <a:off x="1776413" y="1047750"/>
            <a:ext cx="10414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12"/>
          <p:cNvSpPr txBox="1">
            <a:spLocks noChangeArrowheads="1"/>
          </p:cNvSpPr>
          <p:nvPr/>
        </p:nvSpPr>
        <p:spPr bwMode="auto">
          <a:xfrm>
            <a:off x="1712913" y="6318250"/>
            <a:ext cx="12509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Mongu, Zambia</a:t>
            </a:r>
          </a:p>
        </p:txBody>
      </p:sp>
      <p:pic>
        <p:nvPicPr>
          <p:cNvPr id="11271" name="Picture 13" descr="139_119"/>
          <p:cNvPicPr>
            <a:picLocks noChangeAspect="1" noChangeArrowheads="1"/>
          </p:cNvPicPr>
          <p:nvPr/>
        </p:nvPicPr>
        <p:blipFill>
          <a:blip r:embed="rId4" cstate="print"/>
          <a:srcRect b="33279"/>
          <a:stretch>
            <a:fillRect/>
          </a:stretch>
        </p:blipFill>
        <p:spPr bwMode="auto">
          <a:xfrm>
            <a:off x="3130550" y="1047750"/>
            <a:ext cx="10414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3024188" y="6327775"/>
            <a:ext cx="11271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  Solar Village</a:t>
            </a:r>
          </a:p>
        </p:txBody>
      </p:sp>
      <p:sp>
        <p:nvSpPr>
          <p:cNvPr id="11273" name="Rectangle 15"/>
          <p:cNvSpPr>
            <a:spLocks noChangeArrowheads="1"/>
          </p:cNvSpPr>
          <p:nvPr/>
        </p:nvSpPr>
        <p:spPr bwMode="auto">
          <a:xfrm>
            <a:off x="2036763" y="20638"/>
            <a:ext cx="50577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/>
              <a:t>Cloud Mask</a:t>
            </a:r>
          </a:p>
        </p:txBody>
      </p:sp>
      <p:sp>
        <p:nvSpPr>
          <p:cNvPr id="11274" name="Text Box 16"/>
          <p:cNvSpPr txBox="1">
            <a:spLocks noChangeArrowheads="1"/>
          </p:cNvSpPr>
          <p:nvPr/>
        </p:nvSpPr>
        <p:spPr bwMode="auto">
          <a:xfrm>
            <a:off x="392113" y="584200"/>
            <a:ext cx="695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– MODIS TERRA RGB, 2003 (50</a:t>
            </a:r>
            <a:r>
              <a:rPr lang="en-US">
                <a:sym typeface="Symbol" pitchFamily="18" charset="2"/>
              </a:rPr>
              <a:t>50km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)</a:t>
            </a:r>
            <a:r>
              <a:rPr lang="en-US"/>
              <a:t>, Right – MAIAC CM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7"/>
          <p:cNvSpPr txBox="1">
            <a:spLocks noChangeArrowheads="1"/>
          </p:cNvSpPr>
          <p:nvPr/>
        </p:nvSpPr>
        <p:spPr bwMode="auto">
          <a:xfrm>
            <a:off x="793750" y="7938"/>
            <a:ext cx="803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Enhanced Cirrus Detection using WV</a:t>
            </a:r>
            <a:endParaRPr lang="en-US" sz="3200" b="1" dirty="0">
              <a:sym typeface="Symbol" pitchFamily="18" charset="2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22250" y="647700"/>
            <a:ext cx="89217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25475">
              <a:lnSpc>
                <a:spcPct val="110000"/>
              </a:lnSpc>
              <a:spcAft>
                <a:spcPct val="30000"/>
              </a:spcAft>
              <a:buFontTx/>
              <a:buChar char="•"/>
            </a:pPr>
            <a:r>
              <a:rPr lang="en-US"/>
              <a:t> </a:t>
            </a:r>
            <a:r>
              <a:rPr lang="en-US" sz="2000"/>
              <a:t>MOD35: R</a:t>
            </a:r>
            <a:r>
              <a:rPr lang="en-US" sz="2000" baseline="-25000"/>
              <a:t>1.38</a:t>
            </a:r>
            <a:r>
              <a:rPr lang="en-US" sz="2000"/>
              <a:t> &gt; 0.035, not used if H&gt;2km</a:t>
            </a:r>
            <a:endParaRPr lang="en-US" sz="2000">
              <a:sym typeface="Symbol" pitchFamily="18" charset="2"/>
            </a:endParaRPr>
          </a:p>
          <a:p>
            <a:pPr defTabSz="625475">
              <a:buFontTx/>
              <a:buChar char="•"/>
            </a:pPr>
            <a:r>
              <a:rPr lang="en-US" sz="2000">
                <a:sym typeface="Symbol" pitchFamily="18" charset="2"/>
              </a:rPr>
              <a:t> MAIAC: a) Threshold is f(WV): 0.01 (WV&gt;1cm), and 0.035 (WV&gt;0.3 cm)</a:t>
            </a:r>
          </a:p>
          <a:p>
            <a:pPr defTabSz="625475"/>
            <a:r>
              <a:rPr lang="en-US" sz="2000">
                <a:sym typeface="Symbol" pitchFamily="18" charset="2"/>
              </a:rPr>
              <a:t>	       b) Detect Clear Snow: cov(</a:t>
            </a:r>
            <a:r>
              <a:rPr lang="en-US" sz="2000">
                <a:latin typeface="Arial Narrow" pitchFamily="34" charset="0"/>
                <a:sym typeface="Symbol" pitchFamily="18" charset="2"/>
              </a:rPr>
              <a:t>1.38,1.24</a:t>
            </a:r>
            <a:r>
              <a:rPr lang="en-US" sz="2000">
                <a:sym typeface="Symbol" pitchFamily="18" charset="2"/>
              </a:rPr>
              <a:t>)&gt;High, cov(</a:t>
            </a:r>
            <a:r>
              <a:rPr lang="en-US" sz="2000">
                <a:latin typeface="Arial Narrow" pitchFamily="34" charset="0"/>
                <a:sym typeface="Symbol" pitchFamily="18" charset="2"/>
              </a:rPr>
              <a:t>B1,refcm</a:t>
            </a:r>
            <a:r>
              <a:rPr lang="en-US" sz="2000">
                <a:sym typeface="Symbol" pitchFamily="18" charset="2"/>
              </a:rPr>
              <a:t>)&gt;High </a:t>
            </a:r>
            <a:endParaRPr lang="en-US" sz="2000"/>
          </a:p>
          <a:p>
            <a:pPr defTabSz="625475">
              <a:spcAft>
                <a:spcPct val="40000"/>
              </a:spcAft>
            </a:pPr>
            <a:r>
              <a:rPr lang="en-US" sz="2000"/>
              <a:t>	</a:t>
            </a:r>
          </a:p>
        </p:txBody>
      </p:sp>
      <p:pic>
        <p:nvPicPr>
          <p:cNvPr id="16388" name="Picture 5" descr="Maiac.20031611755.179.bin.bmp"/>
          <p:cNvPicPr>
            <a:picLocks noChangeAspect="1"/>
          </p:cNvPicPr>
          <p:nvPr/>
        </p:nvPicPr>
        <p:blipFill>
          <a:blip r:embed="rId2" cstate="print"/>
          <a:srcRect b="83681"/>
          <a:stretch>
            <a:fillRect/>
          </a:stretch>
        </p:blipFill>
        <p:spPr bwMode="auto">
          <a:xfrm>
            <a:off x="284163" y="3987800"/>
            <a:ext cx="47625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Maiac.20031661815.185.bin.bmp"/>
          <p:cNvPicPr>
            <a:picLocks noChangeAspect="1"/>
          </p:cNvPicPr>
          <p:nvPr/>
        </p:nvPicPr>
        <p:blipFill>
          <a:blip r:embed="rId3" cstate="print"/>
          <a:srcRect t="66879" b="16800"/>
          <a:stretch>
            <a:fillRect/>
          </a:stretch>
        </p:blipFill>
        <p:spPr bwMode="auto">
          <a:xfrm>
            <a:off x="284163" y="4941888"/>
            <a:ext cx="47625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Maiac.20033051755.341.bin.bmp"/>
          <p:cNvPicPr>
            <a:picLocks noChangeAspect="1"/>
          </p:cNvPicPr>
          <p:nvPr/>
        </p:nvPicPr>
        <p:blipFill>
          <a:blip r:embed="rId4" cstate="print"/>
          <a:srcRect t="33600" b="33600"/>
          <a:stretch>
            <a:fillRect/>
          </a:stretch>
        </p:blipFill>
        <p:spPr bwMode="auto">
          <a:xfrm>
            <a:off x="284163" y="2087563"/>
            <a:ext cx="4762500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 descr="Maiac.20032571755.287.bin.bmp"/>
          <p:cNvPicPr>
            <a:picLocks noChangeAspect="1"/>
          </p:cNvPicPr>
          <p:nvPr/>
        </p:nvPicPr>
        <p:blipFill>
          <a:blip r:embed="rId5" cstate="print"/>
          <a:srcRect t="50079" b="33600"/>
          <a:stretch>
            <a:fillRect/>
          </a:stretch>
        </p:blipFill>
        <p:spPr bwMode="auto">
          <a:xfrm>
            <a:off x="274638" y="5886450"/>
            <a:ext cx="47625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 Box 16"/>
          <p:cNvSpPr txBox="1">
            <a:spLocks noChangeArrowheads="1"/>
          </p:cNvSpPr>
          <p:nvPr/>
        </p:nvSpPr>
        <p:spPr bwMode="auto">
          <a:xfrm>
            <a:off x="515938" y="1808163"/>
            <a:ext cx="601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TOA</a:t>
            </a:r>
          </a:p>
        </p:txBody>
      </p:sp>
      <p:sp>
        <p:nvSpPr>
          <p:cNvPr id="16393" name="Text Box 17"/>
          <p:cNvSpPr txBox="1">
            <a:spLocks noChangeArrowheads="1"/>
          </p:cNvSpPr>
          <p:nvPr/>
        </p:nvSpPr>
        <p:spPr bwMode="auto">
          <a:xfrm>
            <a:off x="1446213" y="1824038"/>
            <a:ext cx="500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CM</a:t>
            </a:r>
          </a:p>
        </p:txBody>
      </p:sp>
      <p:sp>
        <p:nvSpPr>
          <p:cNvPr id="16394" name="Text Box 21"/>
          <p:cNvSpPr txBox="1">
            <a:spLocks noChangeArrowheads="1"/>
          </p:cNvSpPr>
          <p:nvPr/>
        </p:nvSpPr>
        <p:spPr bwMode="auto">
          <a:xfrm>
            <a:off x="4259263" y="1825625"/>
            <a:ext cx="601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AOT</a:t>
            </a:r>
          </a:p>
        </p:txBody>
      </p:sp>
      <p:sp>
        <p:nvSpPr>
          <p:cNvPr id="16395" name="Text Box 23"/>
          <p:cNvSpPr txBox="1">
            <a:spLocks noChangeArrowheads="1"/>
          </p:cNvSpPr>
          <p:nvPr/>
        </p:nvSpPr>
        <p:spPr bwMode="auto">
          <a:xfrm>
            <a:off x="2447925" y="1809750"/>
            <a:ext cx="4460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BT</a:t>
            </a:r>
          </a:p>
        </p:txBody>
      </p:sp>
      <p:sp>
        <p:nvSpPr>
          <p:cNvPr id="16396" name="Text Box 23"/>
          <p:cNvSpPr txBox="1">
            <a:spLocks noChangeArrowheads="1"/>
          </p:cNvSpPr>
          <p:nvPr/>
        </p:nvSpPr>
        <p:spPr bwMode="auto">
          <a:xfrm>
            <a:off x="3003550" y="1808163"/>
            <a:ext cx="1152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Arial Narrow" pitchFamily="34" charset="0"/>
              </a:rPr>
              <a:t>R26: 0-0.035</a:t>
            </a:r>
          </a:p>
        </p:txBody>
      </p:sp>
      <p:sp>
        <p:nvSpPr>
          <p:cNvPr id="16397" name="TextBox 14"/>
          <p:cNvSpPr txBox="1">
            <a:spLocks noChangeArrowheads="1"/>
          </p:cNvSpPr>
          <p:nvPr/>
        </p:nvSpPr>
        <p:spPr bwMode="auto">
          <a:xfrm rot="-5400000">
            <a:off x="-584200" y="4291013"/>
            <a:ext cx="15065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Georgia, USA</a:t>
            </a:r>
          </a:p>
        </p:txBody>
      </p:sp>
      <p:pic>
        <p:nvPicPr>
          <p:cNvPr id="16398" name="Picture 15" descr="Maiac.20070511305.47.bin.bmp"/>
          <p:cNvPicPr>
            <a:picLocks noChangeAspect="1"/>
          </p:cNvPicPr>
          <p:nvPr/>
        </p:nvPicPr>
        <p:blipFill>
          <a:blip r:embed="rId6" cstate="print"/>
          <a:srcRect t="33600" r="85715" b="49921"/>
          <a:stretch>
            <a:fillRect/>
          </a:stretch>
        </p:blipFill>
        <p:spPr bwMode="auto">
          <a:xfrm>
            <a:off x="5265738" y="2092325"/>
            <a:ext cx="1906587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6" descr="Maiac.20070511305.47.bin.bmp"/>
          <p:cNvPicPr>
            <a:picLocks noChangeAspect="1"/>
          </p:cNvPicPr>
          <p:nvPr/>
        </p:nvPicPr>
        <p:blipFill>
          <a:blip r:embed="rId6" cstate="print"/>
          <a:srcRect l="78514" t="33600" r="7201" b="49921"/>
          <a:stretch>
            <a:fillRect/>
          </a:stretch>
        </p:blipFill>
        <p:spPr bwMode="auto">
          <a:xfrm>
            <a:off x="7177088" y="2093913"/>
            <a:ext cx="1905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5461000" y="1811338"/>
            <a:ext cx="600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TOA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6407150" y="1827213"/>
            <a:ext cx="500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CM</a:t>
            </a:r>
          </a:p>
        </p:txBody>
      </p:sp>
      <p:sp>
        <p:nvSpPr>
          <p:cNvPr id="16402" name="Text Box 23"/>
          <p:cNvSpPr txBox="1">
            <a:spLocks noChangeArrowheads="1"/>
          </p:cNvSpPr>
          <p:nvPr/>
        </p:nvSpPr>
        <p:spPr bwMode="auto">
          <a:xfrm>
            <a:off x="7408863" y="1812925"/>
            <a:ext cx="4460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BT</a:t>
            </a:r>
          </a:p>
        </p:txBody>
      </p:sp>
      <p:sp>
        <p:nvSpPr>
          <p:cNvPr id="16403" name="Text Box 23"/>
          <p:cNvSpPr txBox="1">
            <a:spLocks noChangeArrowheads="1"/>
          </p:cNvSpPr>
          <p:nvPr/>
        </p:nvSpPr>
        <p:spPr bwMode="auto">
          <a:xfrm>
            <a:off x="8008938" y="1811338"/>
            <a:ext cx="11541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Arial Narrow" pitchFamily="34" charset="0"/>
              </a:rPr>
              <a:t>R26: 0-0.035</a:t>
            </a:r>
          </a:p>
        </p:txBody>
      </p:sp>
      <p:pic>
        <p:nvPicPr>
          <p:cNvPr id="16404" name="Picture 21" descr="Maiac.20070771205.71.bin.bmp"/>
          <p:cNvPicPr>
            <a:picLocks noChangeAspect="1"/>
          </p:cNvPicPr>
          <p:nvPr/>
        </p:nvPicPr>
        <p:blipFill>
          <a:blip r:embed="rId7" cstate="print"/>
          <a:srcRect t="16800" r="85715" b="16800"/>
          <a:stretch>
            <a:fillRect/>
          </a:stretch>
        </p:blipFill>
        <p:spPr bwMode="auto">
          <a:xfrm>
            <a:off x="5267325" y="3033713"/>
            <a:ext cx="1905000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22" descr="Maiac.20070771205.71.bin.bmp"/>
          <p:cNvPicPr>
            <a:picLocks noChangeAspect="1"/>
          </p:cNvPicPr>
          <p:nvPr/>
        </p:nvPicPr>
        <p:blipFill>
          <a:blip r:embed="rId7" cstate="print"/>
          <a:srcRect l="78514" t="16800" r="7201" b="16800"/>
          <a:stretch>
            <a:fillRect/>
          </a:stretch>
        </p:blipFill>
        <p:spPr bwMode="auto">
          <a:xfrm>
            <a:off x="7181850" y="3027363"/>
            <a:ext cx="1905000" cy="37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6" name="TextBox 23"/>
          <p:cNvSpPr txBox="1">
            <a:spLocks noChangeArrowheads="1"/>
          </p:cNvSpPr>
          <p:nvPr/>
        </p:nvSpPr>
        <p:spPr bwMode="auto">
          <a:xfrm rot="-5400000">
            <a:off x="4472781" y="4293394"/>
            <a:ext cx="1387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Niger, Africa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069975" y="46038"/>
            <a:ext cx="69897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663300"/>
                </a:solidFill>
              </a:rPr>
              <a:t>      </a:t>
            </a:r>
            <a:r>
              <a:rPr lang="en-US" sz="3200" b="1" dirty="0" smtClean="0"/>
              <a:t>Spectral Regression Coefficient</a:t>
            </a:r>
            <a:endParaRPr lang="en-US" sz="2000" b="1" dirty="0"/>
          </a:p>
        </p:txBody>
      </p:sp>
      <p:sp>
        <p:nvSpPr>
          <p:cNvPr id="12291" name="Text Box 13"/>
          <p:cNvSpPr txBox="1">
            <a:spLocks noChangeArrowheads="1"/>
          </p:cNvSpPr>
          <p:nvPr/>
        </p:nvSpPr>
        <p:spPr bwMode="auto">
          <a:xfrm>
            <a:off x="6687969" y="562420"/>
            <a:ext cx="11184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GSFC, </a:t>
            </a:r>
          </a:p>
          <a:p>
            <a:pPr algn="ctr"/>
            <a:r>
              <a:rPr lang="en-US" sz="1400" dirty="0" smtClean="0"/>
              <a:t>2000</a:t>
            </a:r>
            <a:r>
              <a:rPr lang="en-US" sz="1400" dirty="0"/>
              <a:t>, </a:t>
            </a:r>
            <a:endParaRPr lang="en-US" sz="1400" dirty="0" smtClean="0"/>
          </a:p>
          <a:p>
            <a:pPr algn="ctr"/>
            <a:r>
              <a:rPr lang="en-US" sz="1400" dirty="0" smtClean="0"/>
              <a:t>DOY 84-93</a:t>
            </a:r>
            <a:endParaRPr lang="en-US" sz="1400" dirty="0"/>
          </a:p>
        </p:txBody>
      </p:sp>
      <p:sp>
        <p:nvSpPr>
          <p:cNvPr id="12292" name="Text Box 27"/>
          <p:cNvSpPr txBox="1">
            <a:spLocks noChangeArrowheads="1"/>
          </p:cNvSpPr>
          <p:nvPr/>
        </p:nvSpPr>
        <p:spPr bwMode="auto">
          <a:xfrm>
            <a:off x="6793607" y="1379735"/>
            <a:ext cx="217658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US" sz="1400" dirty="0"/>
              <a:t>In standard retrievals, AOT correlates with surface brightness (left).</a:t>
            </a:r>
          </a:p>
          <a:p>
            <a:pPr marL="342900" indent="-342900">
              <a:lnSpc>
                <a:spcPct val="125000"/>
              </a:lnSpc>
              <a:buFontTx/>
              <a:buAutoNum type="arabicPeriod"/>
            </a:pPr>
            <a:r>
              <a:rPr lang="en-US" sz="1400" dirty="0" smtClean="0"/>
              <a:t>SRC retrieval helps avoid surface artifacts </a:t>
            </a:r>
            <a:r>
              <a:rPr lang="en-US" sz="1400" dirty="0"/>
              <a:t>(right).</a:t>
            </a:r>
          </a:p>
        </p:txBody>
      </p:sp>
      <p:graphicFrame>
        <p:nvGraphicFramePr>
          <p:cNvPr id="34817" name="Object 5"/>
          <p:cNvGraphicFramePr>
            <a:graphicFrameLocks noChangeAspect="1"/>
          </p:cNvGraphicFramePr>
          <p:nvPr/>
        </p:nvGraphicFramePr>
        <p:xfrm>
          <a:off x="463288" y="665506"/>
          <a:ext cx="2327275" cy="558800"/>
        </p:xfrm>
        <a:graphic>
          <a:graphicData uri="http://schemas.openxmlformats.org/presentationml/2006/ole">
            <p:oleObj spid="_x0000_s34817" name="Equation" r:id="rId4" imgW="1054080" imgH="253800" progId="Equation.3">
              <p:embed/>
            </p:oleObj>
          </a:graphicData>
        </a:graphic>
      </p:graphicFrame>
      <p:grpSp>
        <p:nvGrpSpPr>
          <p:cNvPr id="25" name="Group 44"/>
          <p:cNvGrpSpPr>
            <a:grpSpLocks/>
          </p:cNvGrpSpPr>
          <p:nvPr/>
        </p:nvGrpSpPr>
        <p:grpSpPr bwMode="auto">
          <a:xfrm>
            <a:off x="527509" y="1303810"/>
            <a:ext cx="1862137" cy="2257280"/>
            <a:chOff x="315913" y="1152670"/>
            <a:chExt cx="1862137" cy="2257280"/>
          </a:xfrm>
        </p:grpSpPr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315913" y="1152670"/>
              <a:ext cx="1862137" cy="2257280"/>
              <a:chOff x="315913" y="1152670"/>
              <a:chExt cx="1862137" cy="2257280"/>
            </a:xfrm>
          </p:grpSpPr>
          <p:sp>
            <p:nvSpPr>
              <p:cNvPr id="32" name="Text Box 8"/>
              <p:cNvSpPr txBox="1">
                <a:spLocks noChangeArrowheads="1"/>
              </p:cNvSpPr>
              <p:nvPr/>
            </p:nvSpPr>
            <p:spPr bwMode="auto">
              <a:xfrm>
                <a:off x="691770" y="1152670"/>
                <a:ext cx="1310842" cy="33020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41148" tIns="20574" rIns="41148" bIns="20574"/>
              <a:lstStyle/>
              <a:p>
                <a:pPr algn="ctr"/>
                <a:r>
                  <a:rPr lang="en-US" sz="1400" i="0" dirty="0">
                    <a:solidFill>
                      <a:srgbClr val="000000"/>
                    </a:solidFill>
                    <a:latin typeface="Arial Narrow" pitchFamily="34" charset="0"/>
                  </a:rPr>
                  <a:t>Queue of K days</a:t>
                </a:r>
                <a:endParaRPr lang="en-US" sz="1400" dirty="0"/>
              </a:p>
            </p:txBody>
          </p:sp>
          <p:sp>
            <p:nvSpPr>
              <p:cNvPr id="33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620713" y="1660525"/>
                <a:ext cx="1130300" cy="161925"/>
              </a:xfrm>
              <a:prstGeom prst="parallelogram">
                <a:avLst>
                  <a:gd name="adj" fmla="val 17451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609600" y="2117725"/>
                <a:ext cx="1130300" cy="160337"/>
              </a:xfrm>
              <a:prstGeom prst="parallelogram">
                <a:avLst>
                  <a:gd name="adj" fmla="val 176238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609600" y="2590800"/>
                <a:ext cx="1130300" cy="161925"/>
              </a:xfrm>
              <a:prstGeom prst="parallelogram">
                <a:avLst>
                  <a:gd name="adj" fmla="val 174510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AutoShape 14"/>
              <p:cNvSpPr>
                <a:spLocks noChangeAspect="1" noChangeArrowheads="1"/>
              </p:cNvSpPr>
              <p:nvPr/>
            </p:nvSpPr>
            <p:spPr bwMode="auto">
              <a:xfrm>
                <a:off x="598488" y="3157538"/>
                <a:ext cx="1131888" cy="161925"/>
              </a:xfrm>
              <a:prstGeom prst="parallelogram">
                <a:avLst>
                  <a:gd name="adj" fmla="val 174755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37" name="Object 15"/>
              <p:cNvGraphicFramePr>
                <a:graphicFrameLocks noChangeAspect="1"/>
              </p:cNvGraphicFramePr>
              <p:nvPr/>
            </p:nvGraphicFramePr>
            <p:xfrm>
              <a:off x="1325563" y="2844800"/>
              <a:ext cx="73025" cy="187325"/>
            </p:xfrm>
            <a:graphic>
              <a:graphicData uri="http://schemas.openxmlformats.org/presentationml/2006/ole">
                <p:oleObj spid="_x0000_s34818" name="Equation" r:id="rId5" imgW="75960" imgH="190440" progId="Equation.3">
                  <p:embed/>
                </p:oleObj>
              </a:graphicData>
            </a:graphic>
          </p:graphicFrame>
          <p:graphicFrame>
            <p:nvGraphicFramePr>
              <p:cNvPr id="38" name="Object 16"/>
              <p:cNvGraphicFramePr>
                <a:graphicFrameLocks noChangeAspect="1"/>
              </p:cNvGraphicFramePr>
              <p:nvPr/>
            </p:nvGraphicFramePr>
            <p:xfrm>
              <a:off x="884238" y="2844800"/>
              <a:ext cx="73025" cy="187325"/>
            </p:xfrm>
            <a:graphic>
              <a:graphicData uri="http://schemas.openxmlformats.org/presentationml/2006/ole">
                <p:oleObj spid="_x0000_s34819" name="Equation" r:id="rId6" imgW="75960" imgH="190440" progId="Equation.3">
                  <p:embed/>
                </p:oleObj>
              </a:graphicData>
            </a:graphic>
          </p:graphicFrame>
          <p:sp>
            <p:nvSpPr>
              <p:cNvPr id="39" name="Text Box 17"/>
              <p:cNvSpPr txBox="1">
                <a:spLocks noChangeArrowheads="1"/>
              </p:cNvSpPr>
              <p:nvPr/>
            </p:nvSpPr>
            <p:spPr bwMode="auto">
              <a:xfrm>
                <a:off x="1793875" y="1490663"/>
                <a:ext cx="36830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ym typeface="Symbol" pitchFamily="18" charset="2"/>
                  </a:rPr>
                  <a:t></a:t>
                </a:r>
                <a:r>
                  <a:rPr lang="en-US" baseline="-25000" dirty="0">
                    <a:sym typeface="Symbol" pitchFamily="18" charset="2"/>
                  </a:rPr>
                  <a:t>1</a:t>
                </a:r>
                <a:endParaRPr lang="en-US" dirty="0">
                  <a:sym typeface="Symbol" pitchFamily="18" charset="2"/>
                </a:endParaRPr>
              </a:p>
            </p:txBody>
          </p:sp>
          <p:sp>
            <p:nvSpPr>
              <p:cNvPr id="40" name="Text Box 18"/>
              <p:cNvSpPr txBox="1">
                <a:spLocks noChangeArrowheads="1"/>
              </p:cNvSpPr>
              <p:nvPr/>
            </p:nvSpPr>
            <p:spPr bwMode="auto">
              <a:xfrm>
                <a:off x="1803400" y="1922463"/>
                <a:ext cx="36830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ym typeface="Symbol" pitchFamily="18" charset="2"/>
                  </a:rPr>
                  <a:t></a:t>
                </a:r>
                <a:r>
                  <a:rPr lang="en-US" baseline="-25000" dirty="0">
                    <a:sym typeface="Symbol" pitchFamily="18" charset="2"/>
                  </a:rPr>
                  <a:t>2</a:t>
                </a:r>
                <a:endParaRPr lang="en-US" dirty="0">
                  <a:sym typeface="Symbol" pitchFamily="18" charset="2"/>
                </a:endParaRPr>
              </a:p>
            </p:txBody>
          </p:sp>
          <p:sp>
            <p:nvSpPr>
              <p:cNvPr id="41" name="Text Box 19"/>
              <p:cNvSpPr txBox="1">
                <a:spLocks noChangeArrowheads="1"/>
              </p:cNvSpPr>
              <p:nvPr/>
            </p:nvSpPr>
            <p:spPr bwMode="auto">
              <a:xfrm>
                <a:off x="1809750" y="2439988"/>
                <a:ext cx="36830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ym typeface="Symbol" pitchFamily="18" charset="2"/>
                  </a:rPr>
                  <a:t></a:t>
                </a:r>
                <a:r>
                  <a:rPr lang="en-US" baseline="-25000">
                    <a:sym typeface="Symbol" pitchFamily="18" charset="2"/>
                  </a:rPr>
                  <a:t>3</a:t>
                </a:r>
                <a:endParaRPr lang="en-US">
                  <a:sym typeface="Symbol" pitchFamily="18" charset="2"/>
                </a:endParaRPr>
              </a:p>
            </p:txBody>
          </p:sp>
          <p:sp>
            <p:nvSpPr>
              <p:cNvPr id="42" name="Text Box 20"/>
              <p:cNvSpPr txBox="1">
                <a:spLocks noChangeArrowheads="1"/>
              </p:cNvSpPr>
              <p:nvPr/>
            </p:nvSpPr>
            <p:spPr bwMode="auto">
              <a:xfrm>
                <a:off x="1809750" y="2967038"/>
                <a:ext cx="360363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ym typeface="Symbol" pitchFamily="18" charset="2"/>
                  </a:rPr>
                  <a:t></a:t>
                </a:r>
                <a:r>
                  <a:rPr lang="en-US" baseline="-25000">
                    <a:sym typeface="Symbol" pitchFamily="18" charset="2"/>
                  </a:rPr>
                  <a:t>k</a:t>
                </a:r>
                <a:endParaRPr lang="en-US">
                  <a:sym typeface="Symbol" pitchFamily="18" charset="2"/>
                </a:endParaRPr>
              </a:p>
            </p:txBody>
          </p:sp>
          <p:sp>
            <p:nvSpPr>
              <p:cNvPr id="43" name="Line 21"/>
              <p:cNvSpPr>
                <a:spLocks noChangeShapeType="1"/>
              </p:cNvSpPr>
              <p:nvPr/>
            </p:nvSpPr>
            <p:spPr bwMode="auto">
              <a:xfrm flipH="1">
                <a:off x="1217613" y="2921000"/>
                <a:ext cx="307975" cy="3079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22"/>
              <p:cNvSpPr>
                <a:spLocks noChangeShapeType="1"/>
              </p:cNvSpPr>
              <p:nvPr/>
            </p:nvSpPr>
            <p:spPr bwMode="auto">
              <a:xfrm flipH="1" flipV="1">
                <a:off x="1065213" y="2998788"/>
                <a:ext cx="152400" cy="2301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23"/>
              <p:cNvSpPr>
                <a:spLocks noChangeShapeType="1"/>
              </p:cNvSpPr>
              <p:nvPr/>
            </p:nvSpPr>
            <p:spPr bwMode="auto">
              <a:xfrm flipH="1">
                <a:off x="1236663" y="2384425"/>
                <a:ext cx="365125" cy="2873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24"/>
              <p:cNvSpPr>
                <a:spLocks noChangeShapeType="1"/>
              </p:cNvSpPr>
              <p:nvPr/>
            </p:nvSpPr>
            <p:spPr bwMode="auto">
              <a:xfrm flipH="1" flipV="1">
                <a:off x="1217613" y="2460625"/>
                <a:ext cx="19050" cy="2111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25"/>
              <p:cNvSpPr>
                <a:spLocks noChangeShapeType="1"/>
              </p:cNvSpPr>
              <p:nvPr/>
            </p:nvSpPr>
            <p:spPr bwMode="auto">
              <a:xfrm flipH="1">
                <a:off x="1255713" y="1893888"/>
                <a:ext cx="307975" cy="3079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26"/>
              <p:cNvSpPr>
                <a:spLocks noChangeShapeType="1"/>
              </p:cNvSpPr>
              <p:nvPr/>
            </p:nvSpPr>
            <p:spPr bwMode="auto">
              <a:xfrm flipV="1">
                <a:off x="1255713" y="2038350"/>
                <a:ext cx="307975" cy="1635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27"/>
              <p:cNvSpPr>
                <a:spLocks noChangeShapeType="1"/>
              </p:cNvSpPr>
              <p:nvPr/>
            </p:nvSpPr>
            <p:spPr bwMode="auto">
              <a:xfrm flipH="1">
                <a:off x="1246188" y="1423988"/>
                <a:ext cx="307975" cy="3079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28"/>
              <p:cNvSpPr>
                <a:spLocks noChangeShapeType="1"/>
              </p:cNvSpPr>
              <p:nvPr/>
            </p:nvSpPr>
            <p:spPr bwMode="auto">
              <a:xfrm flipH="1" flipV="1">
                <a:off x="987425" y="1616075"/>
                <a:ext cx="258763" cy="1158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29"/>
              <p:cNvSpPr>
                <a:spLocks noChangeShapeType="1"/>
              </p:cNvSpPr>
              <p:nvPr/>
            </p:nvSpPr>
            <p:spPr bwMode="auto">
              <a:xfrm>
                <a:off x="728663" y="1770063"/>
                <a:ext cx="8223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30"/>
              <p:cNvSpPr>
                <a:spLocks noChangeShapeType="1"/>
              </p:cNvSpPr>
              <p:nvPr/>
            </p:nvSpPr>
            <p:spPr bwMode="auto">
              <a:xfrm>
                <a:off x="814388" y="1711325"/>
                <a:ext cx="8223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1"/>
              <p:cNvSpPr>
                <a:spLocks noChangeAspect="1" noChangeShapeType="1"/>
              </p:cNvSpPr>
              <p:nvPr/>
            </p:nvSpPr>
            <p:spPr bwMode="auto">
              <a:xfrm flipV="1">
                <a:off x="1323975" y="1654175"/>
                <a:ext cx="274638" cy="158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2"/>
              <p:cNvSpPr>
                <a:spLocks noChangeAspect="1" noChangeShapeType="1"/>
              </p:cNvSpPr>
              <p:nvPr/>
            </p:nvSpPr>
            <p:spPr bwMode="auto">
              <a:xfrm flipV="1">
                <a:off x="1160463" y="1654175"/>
                <a:ext cx="274638" cy="158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33"/>
              <p:cNvSpPr>
                <a:spLocks noChangeAspect="1" noChangeShapeType="1"/>
              </p:cNvSpPr>
              <p:nvPr/>
            </p:nvSpPr>
            <p:spPr bwMode="auto">
              <a:xfrm flipV="1">
                <a:off x="977900" y="1654175"/>
                <a:ext cx="274638" cy="158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34"/>
              <p:cNvSpPr>
                <a:spLocks noChangeAspect="1" noChangeShapeType="1"/>
              </p:cNvSpPr>
              <p:nvPr/>
            </p:nvSpPr>
            <p:spPr bwMode="auto">
              <a:xfrm flipV="1">
                <a:off x="785813" y="1654175"/>
                <a:ext cx="274638" cy="1587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35"/>
              <p:cNvSpPr txBox="1">
                <a:spLocks noChangeArrowheads="1"/>
              </p:cNvSpPr>
              <p:nvPr/>
            </p:nvSpPr>
            <p:spPr bwMode="auto">
              <a:xfrm>
                <a:off x="315913" y="3079750"/>
                <a:ext cx="317500" cy="33020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41148" tIns="20574" rIns="41148" bIns="20574"/>
              <a:lstStyle/>
              <a:p>
                <a:pPr algn="ctr"/>
                <a:r>
                  <a:rPr lang="en-US" sz="1600" b="1"/>
                  <a:t>N</a:t>
                </a:r>
                <a:r>
                  <a:rPr lang="en-US" sz="1600" b="1" baseline="30000"/>
                  <a:t>2</a:t>
                </a:r>
                <a:endParaRPr lang="en-US" sz="1600" b="1"/>
              </a:p>
            </p:txBody>
          </p:sp>
        </p:grp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422320" y="1352455"/>
              <a:ext cx="6190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err="1" smtClean="0">
                  <a:sym typeface="Symbol" pitchFamily="18" charset="2"/>
                </a:rPr>
                <a:t>SRC</a:t>
              </a:r>
              <a:r>
                <a:rPr lang="en-US" sz="1400" baseline="-25000" dirty="0" err="1" smtClean="0">
                  <a:sym typeface="Symbol" pitchFamily="18" charset="2"/>
                </a:rPr>
                <a:t>ij</a:t>
              </a:r>
              <a:endParaRPr lang="en-US" sz="1400" dirty="0">
                <a:sym typeface="Symbol" pitchFamily="18" charset="2"/>
              </a:endParaRPr>
            </a:p>
          </p:txBody>
        </p:sp>
        <p:cxnSp>
          <p:nvCxnSpPr>
            <p:cNvPr id="28" name="Straight Connector 38"/>
            <p:cNvCxnSpPr>
              <a:cxnSpLocks noChangeShapeType="1"/>
            </p:cNvCxnSpPr>
            <p:nvPr/>
          </p:nvCxnSpPr>
          <p:spPr bwMode="auto">
            <a:xfrm rot="5400000">
              <a:off x="489857" y="3061573"/>
              <a:ext cx="45720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</p:cxnSp>
        <p:cxnSp>
          <p:nvCxnSpPr>
            <p:cNvPr id="29" name="Straight Connector 40"/>
            <p:cNvCxnSpPr>
              <a:cxnSpLocks noChangeShapeType="1"/>
            </p:cNvCxnSpPr>
            <p:nvPr/>
          </p:nvCxnSpPr>
          <p:spPr bwMode="auto">
            <a:xfrm rot="5400000">
              <a:off x="510001" y="2513501"/>
              <a:ext cx="41148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</p:cxnSp>
        <p:cxnSp>
          <p:nvCxnSpPr>
            <p:cNvPr id="30" name="Straight Connector 41"/>
            <p:cNvCxnSpPr>
              <a:cxnSpLocks noChangeShapeType="1"/>
            </p:cNvCxnSpPr>
            <p:nvPr/>
          </p:nvCxnSpPr>
          <p:spPr bwMode="auto">
            <a:xfrm rot="5400000">
              <a:off x="515449" y="2045437"/>
              <a:ext cx="41148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</p:cxnSp>
        <p:cxnSp>
          <p:nvCxnSpPr>
            <p:cNvPr id="31" name="Straight Connector 42"/>
            <p:cNvCxnSpPr>
              <a:cxnSpLocks noChangeShapeType="1"/>
            </p:cNvCxnSpPr>
            <p:nvPr/>
          </p:nvCxnSpPr>
          <p:spPr bwMode="auto">
            <a:xfrm rot="5400000">
              <a:off x="655325" y="1723221"/>
              <a:ext cx="13716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</p:cxnSp>
      </p:grpSp>
      <p:sp>
        <p:nvSpPr>
          <p:cNvPr id="58" name="TextBox 57"/>
          <p:cNvSpPr txBox="1"/>
          <p:nvPr/>
        </p:nvSpPr>
        <p:spPr>
          <a:xfrm>
            <a:off x="385409" y="3559362"/>
            <a:ext cx="2493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Accumulate K&gt;3 days and solve for N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SRC</a:t>
            </a:r>
            <a:endParaRPr lang="en-US" sz="1400" dirty="0"/>
          </a:p>
        </p:txBody>
      </p:sp>
      <p:grpSp>
        <p:nvGrpSpPr>
          <p:cNvPr id="78" name="Group 77"/>
          <p:cNvGrpSpPr/>
          <p:nvPr/>
        </p:nvGrpSpPr>
        <p:grpSpPr>
          <a:xfrm>
            <a:off x="3169642" y="700063"/>
            <a:ext cx="3526244" cy="3430181"/>
            <a:chOff x="4227622" y="979672"/>
            <a:chExt cx="3526244" cy="3430181"/>
          </a:xfrm>
        </p:grpSpPr>
        <p:sp>
          <p:nvSpPr>
            <p:cNvPr id="12294" name="Text Box 14"/>
            <p:cNvSpPr txBox="1">
              <a:spLocks noChangeArrowheads="1"/>
            </p:cNvSpPr>
            <p:nvPr/>
          </p:nvSpPr>
          <p:spPr bwMode="auto">
            <a:xfrm>
              <a:off x="4227622" y="979672"/>
              <a:ext cx="13721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200" dirty="0"/>
                <a:t>Initial </a:t>
              </a:r>
              <a:r>
                <a:rPr lang="en-US" sz="1200" dirty="0" smtClean="0"/>
                <a:t>run using Levy et al., 2007</a:t>
              </a:r>
              <a:endParaRPr lang="en-US" sz="1200" dirty="0"/>
            </a:p>
          </p:txBody>
        </p:sp>
        <p:sp>
          <p:nvSpPr>
            <p:cNvPr id="12295" name="Text Box 15"/>
            <p:cNvSpPr txBox="1">
              <a:spLocks noChangeArrowheads="1"/>
            </p:cNvSpPr>
            <p:nvPr/>
          </p:nvSpPr>
          <p:spPr bwMode="auto">
            <a:xfrm>
              <a:off x="5509918" y="1049272"/>
              <a:ext cx="215315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/>
                <a:t>Second run after initialization</a:t>
              </a:r>
            </a:p>
          </p:txBody>
        </p:sp>
        <p:sp>
          <p:nvSpPr>
            <p:cNvPr id="62" name="Text Box 16"/>
            <p:cNvSpPr txBox="1">
              <a:spLocks noChangeArrowheads="1"/>
            </p:cNvSpPr>
            <p:nvPr/>
          </p:nvSpPr>
          <p:spPr bwMode="auto">
            <a:xfrm>
              <a:off x="4274757" y="3729856"/>
              <a:ext cx="499230" cy="27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TOA</a:t>
              </a:r>
            </a:p>
          </p:txBody>
        </p:sp>
        <p:sp>
          <p:nvSpPr>
            <p:cNvPr id="63" name="Text Box 17"/>
            <p:cNvSpPr txBox="1">
              <a:spLocks noChangeArrowheads="1"/>
            </p:cNvSpPr>
            <p:nvPr/>
          </p:nvSpPr>
          <p:spPr bwMode="auto">
            <a:xfrm>
              <a:off x="4635822" y="3835752"/>
              <a:ext cx="423452" cy="27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CM</a:t>
              </a:r>
            </a:p>
          </p:txBody>
        </p:sp>
        <p:sp>
          <p:nvSpPr>
            <p:cNvPr id="64" name="Text Box 18"/>
            <p:cNvSpPr txBox="1">
              <a:spLocks noChangeArrowheads="1"/>
            </p:cNvSpPr>
            <p:nvPr/>
          </p:nvSpPr>
          <p:spPr bwMode="auto">
            <a:xfrm>
              <a:off x="4897726" y="3730967"/>
              <a:ext cx="732337" cy="27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C5 AOT</a:t>
              </a:r>
            </a:p>
          </p:txBody>
        </p:sp>
        <p:sp>
          <p:nvSpPr>
            <p:cNvPr id="65" name="Text Box 19"/>
            <p:cNvSpPr txBox="1">
              <a:spLocks noChangeArrowheads="1"/>
            </p:cNvSpPr>
            <p:nvPr/>
          </p:nvSpPr>
          <p:spPr bwMode="auto">
            <a:xfrm>
              <a:off x="5577653" y="3742397"/>
              <a:ext cx="499230" cy="27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TOA</a:t>
              </a:r>
            </a:p>
          </p:txBody>
        </p:sp>
        <p:sp>
          <p:nvSpPr>
            <p:cNvPr id="66" name="Text Box 20"/>
            <p:cNvSpPr txBox="1">
              <a:spLocks noChangeArrowheads="1"/>
            </p:cNvSpPr>
            <p:nvPr/>
          </p:nvSpPr>
          <p:spPr bwMode="auto">
            <a:xfrm>
              <a:off x="5938717" y="3836863"/>
              <a:ext cx="423452" cy="27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CM</a:t>
              </a:r>
            </a:p>
          </p:txBody>
        </p:sp>
        <p:sp>
          <p:nvSpPr>
            <p:cNvPr id="67" name="Text Box 21"/>
            <p:cNvSpPr txBox="1">
              <a:spLocks noChangeArrowheads="1"/>
            </p:cNvSpPr>
            <p:nvPr/>
          </p:nvSpPr>
          <p:spPr bwMode="auto">
            <a:xfrm>
              <a:off x="7251879" y="3836863"/>
              <a:ext cx="501987" cy="27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AOT</a:t>
              </a:r>
            </a:p>
          </p:txBody>
        </p:sp>
        <p:sp>
          <p:nvSpPr>
            <p:cNvPr id="68" name="Text Box 22"/>
            <p:cNvSpPr txBox="1">
              <a:spLocks noChangeArrowheads="1"/>
            </p:cNvSpPr>
            <p:nvPr/>
          </p:nvSpPr>
          <p:spPr bwMode="auto">
            <a:xfrm>
              <a:off x="6192017" y="3743508"/>
              <a:ext cx="602962" cy="27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NBRF</a:t>
              </a:r>
            </a:p>
          </p:txBody>
        </p:sp>
        <p:sp>
          <p:nvSpPr>
            <p:cNvPr id="69" name="Text Box 23"/>
            <p:cNvSpPr txBox="1">
              <a:spLocks noChangeArrowheads="1"/>
            </p:cNvSpPr>
            <p:nvPr/>
          </p:nvSpPr>
          <p:spPr bwMode="auto">
            <a:xfrm>
              <a:off x="6919701" y="3744620"/>
              <a:ext cx="508398" cy="27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SRC</a:t>
              </a:r>
            </a:p>
          </p:txBody>
        </p:sp>
        <p:sp>
          <p:nvSpPr>
            <p:cNvPr id="70" name="Text Box 24"/>
            <p:cNvSpPr txBox="1">
              <a:spLocks noChangeArrowheads="1"/>
            </p:cNvSpPr>
            <p:nvPr/>
          </p:nvSpPr>
          <p:spPr bwMode="auto">
            <a:xfrm>
              <a:off x="6586410" y="3837974"/>
              <a:ext cx="492371" cy="277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BRF</a:t>
              </a:r>
            </a:p>
          </p:txBody>
        </p:sp>
        <p:pic>
          <p:nvPicPr>
            <p:cNvPr id="71" name="Picture 25" descr="Scale0-1"/>
            <p:cNvPicPr>
              <a:picLocks noChangeAspect="1" noChangeArrowheads="1"/>
            </p:cNvPicPr>
            <p:nvPr/>
          </p:nvPicPr>
          <p:blipFill>
            <a:blip r:embed="rId7" cstate="print"/>
            <a:srcRect t="13914" b="20872"/>
            <a:stretch>
              <a:fillRect/>
            </a:stretch>
          </p:blipFill>
          <p:spPr bwMode="auto">
            <a:xfrm>
              <a:off x="4823471" y="4050885"/>
              <a:ext cx="2066399" cy="358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5" descr="Maiac"/>
            <p:cNvPicPr>
              <a:picLocks noChangeAspect="1" noChangeArrowheads="1"/>
            </p:cNvPicPr>
            <p:nvPr/>
          </p:nvPicPr>
          <p:blipFill>
            <a:blip r:embed="rId8" cstate="print"/>
            <a:srcRect t="13440" r="88800" b="66689"/>
            <a:stretch>
              <a:fillRect/>
            </a:stretch>
          </p:blipFill>
          <p:spPr bwMode="auto">
            <a:xfrm>
              <a:off x="4355858" y="1427443"/>
              <a:ext cx="671549" cy="975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6" descr="Maiac"/>
            <p:cNvPicPr>
              <a:picLocks noChangeAspect="1" noChangeArrowheads="1"/>
            </p:cNvPicPr>
            <p:nvPr/>
          </p:nvPicPr>
          <p:blipFill>
            <a:blip r:embed="rId8" cstate="print"/>
            <a:srcRect t="66689" r="88800" b="6656"/>
            <a:stretch>
              <a:fillRect/>
            </a:stretch>
          </p:blipFill>
          <p:spPr bwMode="auto">
            <a:xfrm>
              <a:off x="4358089" y="2399879"/>
              <a:ext cx="671549" cy="1331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5" descr="Maiac"/>
            <p:cNvPicPr>
              <a:picLocks noChangeAspect="1" noChangeArrowheads="1"/>
            </p:cNvPicPr>
            <p:nvPr/>
          </p:nvPicPr>
          <p:blipFill>
            <a:blip r:embed="rId8" cstate="print"/>
            <a:srcRect l="27840" t="13440" r="66667" b="66689"/>
            <a:stretch>
              <a:fillRect/>
            </a:stretch>
          </p:blipFill>
          <p:spPr bwMode="auto">
            <a:xfrm>
              <a:off x="5029028" y="1425537"/>
              <a:ext cx="329361" cy="975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6" descr="Maiac"/>
            <p:cNvPicPr>
              <a:picLocks noChangeAspect="1" noChangeArrowheads="1"/>
            </p:cNvPicPr>
            <p:nvPr/>
          </p:nvPicPr>
          <p:blipFill>
            <a:blip r:embed="rId8" cstate="print"/>
            <a:srcRect l="27840" t="66689" r="66667" b="6656"/>
            <a:stretch>
              <a:fillRect/>
            </a:stretch>
          </p:blipFill>
          <p:spPr bwMode="auto">
            <a:xfrm>
              <a:off x="5025546" y="2397973"/>
              <a:ext cx="329361" cy="1331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8" descr="Maiac"/>
            <p:cNvPicPr>
              <a:picLocks noChangeAspect="1" noChangeArrowheads="1"/>
            </p:cNvPicPr>
            <p:nvPr/>
          </p:nvPicPr>
          <p:blipFill>
            <a:blip r:embed="rId9" cstate="print"/>
            <a:srcRect l="160" t="13312" r="66667" b="66689"/>
            <a:stretch>
              <a:fillRect/>
            </a:stretch>
          </p:blipFill>
          <p:spPr bwMode="auto">
            <a:xfrm>
              <a:off x="5632795" y="1425220"/>
              <a:ext cx="1989037" cy="1000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36" descr="Maiac.20000941655.14.bin.bmp"/>
            <p:cNvPicPr>
              <a:picLocks noChangeAspect="1"/>
            </p:cNvPicPr>
            <p:nvPr/>
          </p:nvPicPr>
          <p:blipFill>
            <a:blip r:embed="rId10" cstate="print"/>
            <a:srcRect t="66817" r="33600" b="6720"/>
            <a:stretch>
              <a:fillRect/>
            </a:stretch>
          </p:blipFill>
          <p:spPr bwMode="auto">
            <a:xfrm>
              <a:off x="5628398" y="2423211"/>
              <a:ext cx="1996541" cy="1326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" name="Rectangle 2"/>
          <p:cNvSpPr>
            <a:spLocks noChangeArrowheads="1"/>
          </p:cNvSpPr>
          <p:nvPr/>
        </p:nvSpPr>
        <p:spPr bwMode="auto">
          <a:xfrm>
            <a:off x="533400" y="4205104"/>
            <a:ext cx="6553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1400" dirty="0">
                <a:latin typeface="+mn-lt"/>
                <a:ea typeface="Times New Roman" pitchFamily="18" charset="0"/>
                <a:cs typeface="Times New Roman" pitchFamily="18" charset="0"/>
              </a:rPr>
              <a:t>Difference Image: </a:t>
            </a:r>
            <a:r>
              <a:rPr lang="en-US" altLang="zh-CN" sz="1400" b="1" dirty="0">
                <a:latin typeface="+mn-lt"/>
                <a:ea typeface="Times New Roman" pitchFamily="18" charset="0"/>
                <a:cs typeface="Times New Roman" pitchFamily="18" charset="0"/>
              </a:rPr>
              <a:t>MOD09-ASRVN</a:t>
            </a:r>
            <a:r>
              <a:rPr lang="en-US" altLang="zh-CN" sz="1400" dirty="0">
                <a:latin typeface="+mn-lt"/>
                <a:ea typeface="Times New Roman" pitchFamily="18" charset="0"/>
                <a:cs typeface="Times New Roman" pitchFamily="18" charset="0"/>
              </a:rPr>
              <a:t> (GSFC, 2005, day </a:t>
            </a:r>
            <a:r>
              <a:rPr lang="en-US" altLang="zh-CN" sz="1400" dirty="0" smtClean="0">
                <a:latin typeface="+mn-lt"/>
                <a:ea typeface="Times New Roman" pitchFamily="18" charset="0"/>
                <a:cs typeface="Times New Roman" pitchFamily="18" charset="0"/>
              </a:rPr>
              <a:t>264)</a:t>
            </a:r>
            <a:endParaRPr lang="en-US" altLang="zh-CN" sz="1400" dirty="0">
              <a:latin typeface="+mn-lt"/>
            </a:endParaRPr>
          </a:p>
        </p:txBody>
      </p:sp>
      <p:pic>
        <p:nvPicPr>
          <p:cNvPr id="80" name="Picture 11" descr="GSFC_SW.20052641605.bin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263" y="4548004"/>
            <a:ext cx="8999537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0" y="6543491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1400" dirty="0">
                <a:latin typeface="+mn-lt"/>
                <a:ea typeface="Times New Roman" pitchFamily="18" charset="0"/>
                <a:cs typeface="Times New Roman" pitchFamily="18" charset="0"/>
              </a:rPr>
              <a:t>          TOA                      MOD09                  ASRVN                   </a:t>
            </a:r>
            <a:r>
              <a:rPr lang="en-US" altLang="zh-CN" sz="1400" dirty="0" smtClean="0">
                <a:latin typeface="+mn-lt"/>
                <a:ea typeface="Times New Roman" pitchFamily="18" charset="0"/>
                <a:cs typeface="Times New Roman" pitchFamily="18" charset="0"/>
              </a:rPr>
              <a:t>diff-Red                 </a:t>
            </a:r>
            <a:r>
              <a:rPr lang="en-US" altLang="zh-CN" sz="1400" dirty="0">
                <a:latin typeface="+mn-lt"/>
                <a:ea typeface="Times New Roman" pitchFamily="18" charset="0"/>
                <a:cs typeface="Times New Roman" pitchFamily="18" charset="0"/>
              </a:rPr>
              <a:t>diff-Green             diff-Blue.</a:t>
            </a:r>
            <a:endParaRPr lang="en-US" altLang="zh-CN" sz="1400" dirty="0">
              <a:latin typeface="+mn-lt"/>
            </a:endParaRPr>
          </a:p>
        </p:txBody>
      </p:sp>
      <p:sp>
        <p:nvSpPr>
          <p:cNvPr id="82" name="TextBox 25"/>
          <p:cNvSpPr txBox="1">
            <a:spLocks noChangeArrowheads="1"/>
          </p:cNvSpPr>
          <p:nvPr/>
        </p:nvSpPr>
        <p:spPr bwMode="auto">
          <a:xfrm>
            <a:off x="6992938" y="3900304"/>
            <a:ext cx="2133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Blue</a:t>
            </a:r>
            <a:r>
              <a:rPr lang="en-US" sz="1200"/>
              <a:t>/Black-Underestimation</a:t>
            </a:r>
          </a:p>
          <a:p>
            <a:r>
              <a:rPr lang="en-US" sz="1200">
                <a:solidFill>
                  <a:srgbClr val="009900"/>
                </a:solidFill>
              </a:rPr>
              <a:t>Green</a:t>
            </a:r>
            <a:r>
              <a:rPr lang="en-US" sz="1200"/>
              <a:t> – Agree</a:t>
            </a:r>
          </a:p>
          <a:p>
            <a:r>
              <a:rPr lang="en-US" sz="1200">
                <a:solidFill>
                  <a:srgbClr val="FFFF00"/>
                </a:solidFill>
              </a:rPr>
              <a:t>Yellow</a:t>
            </a:r>
            <a:r>
              <a:rPr lang="en-US" sz="1200"/>
              <a:t>/</a:t>
            </a:r>
            <a:r>
              <a:rPr lang="en-US" sz="1200">
                <a:solidFill>
                  <a:srgbClr val="FF0000"/>
                </a:solidFill>
              </a:rPr>
              <a:t>Red</a:t>
            </a:r>
            <a:r>
              <a:rPr lang="en-US" sz="1200"/>
              <a:t> - Overestimation</a:t>
            </a:r>
          </a:p>
        </p:txBody>
      </p:sp>
      <p:pic>
        <p:nvPicPr>
          <p:cNvPr id="83" name="Picture 82" descr="Scale0-1.bmp"/>
          <p:cNvPicPr>
            <a:picLocks noChangeAspect="1"/>
          </p:cNvPicPr>
          <p:nvPr/>
        </p:nvPicPr>
        <p:blipFill>
          <a:blip r:embed="rId12" cstate="print"/>
          <a:srcRect l="4612" t="17459" r="4612" b="41744"/>
          <a:stretch>
            <a:fillRect/>
          </a:stretch>
        </p:blipFill>
        <p:spPr>
          <a:xfrm>
            <a:off x="4911327" y="4560345"/>
            <a:ext cx="1798232" cy="214475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4738255" y="4721603"/>
            <a:ext cx="2200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-0.02           0           0.02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1554465" y="2664"/>
            <a:ext cx="62519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/>
              <a:t>Aerosol </a:t>
            </a:r>
            <a:r>
              <a:rPr lang="en-US" sz="3200" b="1" dirty="0" smtClean="0"/>
              <a:t>Algorithm: Smoke Test</a:t>
            </a:r>
            <a:endParaRPr lang="en-US" sz="2000" b="1" dirty="0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206388" y="538059"/>
            <a:ext cx="89217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25475">
              <a:lnSpc>
                <a:spcPct val="110000"/>
              </a:lnSpc>
              <a:spcAft>
                <a:spcPct val="30000"/>
              </a:spcAft>
            </a:pPr>
            <a:r>
              <a:rPr lang="en-CA" sz="1200" dirty="0" err="1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Lyapustin</a:t>
            </a:r>
            <a:r>
              <a:rPr lang="en-CA" sz="12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, A. </a:t>
            </a:r>
            <a:r>
              <a:rPr lang="en-US" sz="1200" dirty="0" smtClean="0">
                <a:solidFill>
                  <a:srgbClr val="0000FF"/>
                </a:solidFill>
                <a:latin typeface="+mn-lt"/>
                <a:cs typeface="Calibri" pitchFamily="34" charset="0"/>
              </a:rPr>
              <a:t>et al.</a:t>
            </a:r>
            <a:r>
              <a:rPr lang="ru-RU" sz="1200" dirty="0" smtClean="0">
                <a:solidFill>
                  <a:srgbClr val="0000FF"/>
                </a:solidFill>
                <a:latin typeface="+mn-lt"/>
              </a:rPr>
              <a:t>, 2012: Discrimination of biomass burning smoke and clouds in MAIAC algorithm, </a:t>
            </a: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ACP</a:t>
            </a:r>
            <a:r>
              <a:rPr lang="ru-RU" sz="1200" dirty="0" smtClean="0">
                <a:solidFill>
                  <a:srgbClr val="0000FF"/>
                </a:solidFill>
                <a:latin typeface="+mn-lt"/>
              </a:rPr>
              <a:t>, 12, 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9679</a:t>
            </a:r>
            <a:r>
              <a:rPr lang="ru-RU" sz="1200" dirty="0" smtClean="0">
                <a:solidFill>
                  <a:srgbClr val="0000FF"/>
                </a:solidFill>
                <a:latin typeface="+mn-lt"/>
              </a:rPr>
              <a:t>–</a:t>
            </a:r>
            <a:r>
              <a:rPr lang="en-US" sz="1200" dirty="0" smtClean="0">
                <a:solidFill>
                  <a:srgbClr val="0000FF"/>
                </a:solidFill>
                <a:latin typeface="+mn-lt"/>
              </a:rPr>
              <a:t>9686.</a:t>
            </a:r>
          </a:p>
          <a:p>
            <a:pPr defTabSz="625475">
              <a:lnSpc>
                <a:spcPct val="110000"/>
              </a:lnSpc>
              <a:spcAft>
                <a:spcPct val="30000"/>
              </a:spcAft>
            </a:pPr>
            <a:r>
              <a:rPr lang="en-US" sz="1200" dirty="0" smtClean="0">
                <a:latin typeface="+mn-lt"/>
              </a:rPr>
              <a:t>Phys. principles (~OMI): 1) </a:t>
            </a:r>
            <a:r>
              <a:rPr lang="en-US" sz="1200" dirty="0" err="1" smtClean="0">
                <a:latin typeface="+mn-lt"/>
              </a:rPr>
              <a:t>n</a:t>
            </a:r>
            <a:r>
              <a:rPr lang="en-US" sz="1200" baseline="-25000" dirty="0" err="1" smtClean="0">
                <a:latin typeface="+mn-lt"/>
              </a:rPr>
              <a:t>i</a:t>
            </a:r>
            <a:r>
              <a:rPr lang="en-US" sz="1200" dirty="0" smtClean="0">
                <a:latin typeface="+mn-lt"/>
              </a:rPr>
              <a:t> increases R</a:t>
            </a:r>
            <a:r>
              <a:rPr lang="en-US" sz="1200" dirty="0" smtClean="0">
                <a:latin typeface="+mn-lt"/>
                <a:sym typeface="Symbol"/>
              </a:rPr>
              <a:t>DB; 2) Multiple scattering, and absorption, increase </a:t>
            </a:r>
            <a:r>
              <a:rPr lang="en-US" sz="1200" dirty="0" smtClean="0"/>
              <a:t>R</a:t>
            </a:r>
            <a:r>
              <a:rPr lang="en-US" sz="1200" dirty="0" smtClean="0">
                <a:sym typeface="Symbol"/>
              </a:rPr>
              <a:t>DB, for absorbing aerosols.</a:t>
            </a:r>
            <a:endParaRPr lang="en-CA" sz="1200" dirty="0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92177" y="2017708"/>
            <a:ext cx="134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DOY 253-254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2266" y="484691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500m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34250" y="1090311"/>
            <a:ext cx="7190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  TOA </a:t>
            </a:r>
            <a:r>
              <a:rPr lang="en-US" sz="1400" dirty="0">
                <a:latin typeface="Arial Narrow" pitchFamily="34" charset="0"/>
              </a:rPr>
              <a:t>RGB     </a:t>
            </a:r>
            <a:r>
              <a:rPr lang="en-US" sz="1400" dirty="0" smtClean="0">
                <a:latin typeface="Arial Narrow" pitchFamily="34" charset="0"/>
              </a:rPr>
              <a:t>      CM             AOT</a:t>
            </a:r>
            <a:r>
              <a:rPr lang="en-US" sz="1400" baseline="-25000" dirty="0" smtClean="0">
                <a:latin typeface="Arial Narrow" pitchFamily="34" charset="0"/>
              </a:rPr>
              <a:t>0.47 </a:t>
            </a:r>
            <a:r>
              <a:rPr lang="en-US" sz="1400" dirty="0" smtClean="0">
                <a:latin typeface="Arial Narrow" pitchFamily="34" charset="0"/>
              </a:rPr>
              <a:t>        Angstrom        SP (b)       AP (0.7-0.91)  Smoke Mask      NBRF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90914" y="1390100"/>
            <a:ext cx="7167367" cy="1797812"/>
            <a:chOff x="521139" y="1969553"/>
            <a:chExt cx="7963739" cy="1997569"/>
          </a:xfrm>
        </p:grpSpPr>
        <p:pic>
          <p:nvPicPr>
            <p:cNvPr id="9" name="Picture 8" descr="Maiac.20072542105.137.bin.bmp"/>
            <p:cNvPicPr>
              <a:picLocks noChangeAspect="1"/>
            </p:cNvPicPr>
            <p:nvPr/>
          </p:nvPicPr>
          <p:blipFill>
            <a:blip r:embed="rId3" cstate="print"/>
            <a:srcRect t="66720" r="77867"/>
            <a:stretch>
              <a:fillRect/>
            </a:stretch>
          </p:blipFill>
          <p:spPr>
            <a:xfrm>
              <a:off x="521139" y="1969553"/>
              <a:ext cx="1992091" cy="1997050"/>
            </a:xfrm>
            <a:prstGeom prst="rect">
              <a:avLst/>
            </a:prstGeom>
          </p:spPr>
        </p:pic>
        <p:pic>
          <p:nvPicPr>
            <p:cNvPr id="10" name="Picture 9" descr="Maiac.20072542105.137.bin.bmp"/>
            <p:cNvPicPr>
              <a:picLocks noChangeAspect="1"/>
            </p:cNvPicPr>
            <p:nvPr/>
          </p:nvPicPr>
          <p:blipFill>
            <a:blip r:embed="rId3" cstate="print"/>
            <a:srcRect l="33600" t="66720"/>
            <a:stretch>
              <a:fillRect/>
            </a:stretch>
          </p:blipFill>
          <p:spPr>
            <a:xfrm>
              <a:off x="2508110" y="1970072"/>
              <a:ext cx="5976768" cy="1997050"/>
            </a:xfrm>
            <a:prstGeom prst="rect">
              <a:avLst/>
            </a:prstGeom>
          </p:spPr>
        </p:pic>
      </p:grpSp>
      <p:pic>
        <p:nvPicPr>
          <p:cNvPr id="11" name="Picture 10" descr="Maiac.20072542105.137.bin_500.bmp"/>
          <p:cNvPicPr>
            <a:picLocks noChangeAspect="1"/>
          </p:cNvPicPr>
          <p:nvPr/>
        </p:nvPicPr>
        <p:blipFill>
          <a:blip r:embed="rId4" cstate="print"/>
          <a:srcRect t="66800" r="60130"/>
          <a:stretch>
            <a:fillRect/>
          </a:stretch>
        </p:blipFill>
        <p:spPr>
          <a:xfrm>
            <a:off x="487639" y="3252978"/>
            <a:ext cx="3607602" cy="36050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4159405" y="487788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199, 500m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13" name="Picture 12" descr="Maiac.20072012045.65.bin_500.bmp"/>
          <p:cNvPicPr>
            <a:picLocks noChangeAspect="1"/>
          </p:cNvPicPr>
          <p:nvPr/>
        </p:nvPicPr>
        <p:blipFill>
          <a:blip r:embed="rId5" cstate="print"/>
          <a:srcRect t="33600" r="60130" b="50000"/>
          <a:stretch>
            <a:fillRect/>
          </a:stretch>
        </p:blipFill>
        <p:spPr>
          <a:xfrm>
            <a:off x="4884917" y="4167902"/>
            <a:ext cx="3607598" cy="1780794"/>
          </a:xfrm>
          <a:prstGeom prst="rect">
            <a:avLst/>
          </a:prstGeom>
        </p:spPr>
      </p:pic>
      <p:graphicFrame>
        <p:nvGraphicFramePr>
          <p:cNvPr id="80897" name="Object 3"/>
          <p:cNvGraphicFramePr>
            <a:graphicFrameLocks noChangeAspect="1"/>
          </p:cNvGraphicFramePr>
          <p:nvPr/>
        </p:nvGraphicFramePr>
        <p:xfrm>
          <a:off x="5682542" y="3419751"/>
          <a:ext cx="2668588" cy="365125"/>
        </p:xfrm>
        <a:graphic>
          <a:graphicData uri="http://schemas.openxmlformats.org/presentationml/2006/ole">
            <p:oleObj spid="_x0000_s80897" name="Equation" r:id="rId6" imgW="1955800" imgH="241300" progId="Equation.3">
              <p:embed/>
            </p:oleObj>
          </a:graphicData>
        </a:graphic>
      </p:graphicFrame>
      <p:sp>
        <p:nvSpPr>
          <p:cNvPr id="14" name="Curved Up Arrow 13"/>
          <p:cNvSpPr/>
          <p:nvPr/>
        </p:nvSpPr>
        <p:spPr bwMode="auto">
          <a:xfrm rot="16200000">
            <a:off x="7381787" y="1936496"/>
            <a:ext cx="2792906" cy="731520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4.jpg"/>
          <p:cNvPicPr>
            <a:picLocks noChangeAspect="1"/>
          </p:cNvPicPr>
          <p:nvPr/>
        </p:nvPicPr>
        <p:blipFill>
          <a:blip r:embed="rId2" cstate="print"/>
          <a:srcRect b="33725"/>
          <a:stretch>
            <a:fillRect/>
          </a:stretch>
        </p:blipFill>
        <p:spPr>
          <a:xfrm>
            <a:off x="1087890" y="566772"/>
            <a:ext cx="7030720" cy="6181390"/>
          </a:xfrm>
          <a:prstGeom prst="rect">
            <a:avLst/>
          </a:prstGeom>
        </p:spPr>
      </p:pic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538163" y="7938"/>
            <a:ext cx="803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ym typeface="Symbol" pitchFamily="18" charset="2"/>
              </a:rPr>
              <a:t>Georgia/Florida Fires of 2007</a:t>
            </a:r>
            <a:endParaRPr lang="en-US" sz="3200" b="1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19347</TotalTime>
  <Words>932</Words>
  <Application>Microsoft Office PowerPoint</Application>
  <PresentationFormat>On-screen Show (4:3)</PresentationFormat>
  <Paragraphs>241</Paragraphs>
  <Slides>20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Default Design</vt:lpstr>
      <vt:lpstr>1_Default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Amazonia: Comparison with MOD09</vt:lpstr>
      <vt:lpstr>Cloud mask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Alexei</dc:creator>
  <cp:lastModifiedBy>Alexei</cp:lastModifiedBy>
  <cp:revision>370</cp:revision>
  <dcterms:created xsi:type="dcterms:W3CDTF">2005-10-14T20:31:41Z</dcterms:created>
  <dcterms:modified xsi:type="dcterms:W3CDTF">2013-04-16T02:37:37Z</dcterms:modified>
</cp:coreProperties>
</file>