
<file path=[Content_Types].xml><?xml version="1.0" encoding="utf-8"?>
<Types xmlns="http://schemas.openxmlformats.org/package/2006/content-types">
  <Override PartName="/ppt/drawings/drawing1.xml" ContentType="application/vnd.openxmlformats-officedocument.drawingml.chartshapes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charts/chart4.xml" ContentType="application/vnd.openxmlformats-officedocument.drawingml.chart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drawings/drawing2.xml" ContentType="application/vnd.openxmlformats-officedocument.drawingml.chartshapes+xml"/>
  <Override PartName="/ppt/tableStyles.xml" ContentType="application/vnd.openxmlformats-officedocument.presentationml.tableStyles+xml"/>
  <Override PartName="/ppt/charts/chart5.xml" ContentType="application/vnd.openxmlformats-officedocument.drawingml.chart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drawings/drawing3.xml" ContentType="application/vnd.openxmlformats-officedocument.drawingml.chartshapes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embeddings/Microsoft_Editor_de_ecuaciones1.bin" ContentType="application/vnd.openxmlformats-officedocument.oleObject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charts/chart3.xml" ContentType="application/vnd.openxmlformats-officedocument.drawingml.chart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41"/>
  </p:notesMasterIdLst>
  <p:sldIdLst>
    <p:sldId id="292" r:id="rId2"/>
    <p:sldId id="319" r:id="rId3"/>
    <p:sldId id="293" r:id="rId4"/>
    <p:sldId id="347" r:id="rId5"/>
    <p:sldId id="316" r:id="rId6"/>
    <p:sldId id="322" r:id="rId7"/>
    <p:sldId id="342" r:id="rId8"/>
    <p:sldId id="343" r:id="rId9"/>
    <p:sldId id="324" r:id="rId10"/>
    <p:sldId id="345" r:id="rId11"/>
    <p:sldId id="364" r:id="rId12"/>
    <p:sldId id="348" r:id="rId13"/>
    <p:sldId id="349" r:id="rId14"/>
    <p:sldId id="351" r:id="rId15"/>
    <p:sldId id="334" r:id="rId16"/>
    <p:sldId id="341" r:id="rId17"/>
    <p:sldId id="354" r:id="rId18"/>
    <p:sldId id="355" r:id="rId19"/>
    <p:sldId id="356" r:id="rId20"/>
    <p:sldId id="357" r:id="rId21"/>
    <p:sldId id="358" r:id="rId22"/>
    <p:sldId id="359" r:id="rId23"/>
    <p:sldId id="317" r:id="rId24"/>
    <p:sldId id="295" r:id="rId25"/>
    <p:sldId id="360" r:id="rId26"/>
    <p:sldId id="368" r:id="rId27"/>
    <p:sldId id="361" r:id="rId28"/>
    <p:sldId id="365" r:id="rId29"/>
    <p:sldId id="366" r:id="rId30"/>
    <p:sldId id="367" r:id="rId31"/>
    <p:sldId id="363" r:id="rId32"/>
    <p:sldId id="321" r:id="rId33"/>
    <p:sldId id="335" r:id="rId34"/>
    <p:sldId id="290" r:id="rId35"/>
    <p:sldId id="352" r:id="rId36"/>
    <p:sldId id="346" r:id="rId37"/>
    <p:sldId id="297" r:id="rId38"/>
    <p:sldId id="344" r:id="rId39"/>
    <p:sldId id="362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9668" autoAdjust="0"/>
    <p:restoredTop sz="90698" autoAdjust="0"/>
  </p:normalViewPr>
  <p:slideViewPr>
    <p:cSldViewPr snapToGrid="0">
      <p:cViewPr>
        <p:scale>
          <a:sx n="100" d="100"/>
          <a:sy n="100" d="100"/>
        </p:scale>
        <p:origin x="-928" y="-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194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DATA:LandscapeAlbedoStatistics:Result_landscapeAlbedo2013March:IndividualPix_disturbedAlbedoPlot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DATA:LandscapeAlbedoStatistics:Result_landscapeAlbedo2013March:IndividualPix_disturbedAlbedoPlot.xlsx" TargetMode="External"/><Relationship Id="rId2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DATA:LandscapeAlbedoStatistics:Result_landscapeAlbedo2013March:IndividualPix_disturbedAlbedoPlot.xlsx" TargetMode="External"/><Relationship Id="rId2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aiym\Documents\ERT_GSFC_jobs\Landscape_albedo_p41r28\2013March15_ClearDays19\LandscapeAlbedo_statistics_19ClearDay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aiym\Documents\ERT_GSFC_jobs\Landscape_albedo_p41r28\2013March15_ClearDays19\LandscapeAlbedo_statistics_19ClearDay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_tradnl"/>
  <c:style val="18"/>
  <c:chart>
    <c:title>
      <c:tx>
        <c:rich>
          <a:bodyPr anchor="t"/>
          <a:lstStyle/>
          <a:p>
            <a:pPr algn="l">
              <a:defRPr lang="en-US" sz="1100">
                <a:ln>
                  <a:noFill/>
                </a:ln>
              </a:defRPr>
            </a:pPr>
            <a:r>
              <a:rPr lang="en-US" sz="800" b="0">
                <a:ln>
                  <a:noFill/>
                </a:ln>
                <a:latin typeface="+mn-lt"/>
              </a:rPr>
              <a:t>p1(1506,4589) 1988</a:t>
            </a:r>
            <a:r>
              <a:rPr lang="en-US" sz="800" b="0" baseline="0">
                <a:ln>
                  <a:noFill/>
                </a:ln>
                <a:latin typeface="+mn-lt"/>
              </a:rPr>
              <a:t> clear-cut</a:t>
            </a:r>
            <a:endParaRPr lang="en-US" sz="800" b="0">
              <a:ln>
                <a:noFill/>
              </a:ln>
              <a:latin typeface="+mn-lt"/>
            </a:endParaRPr>
          </a:p>
          <a:p>
            <a:pPr algn="l">
              <a:defRPr lang="en-US" sz="1100">
                <a:ln>
                  <a:noFill/>
                </a:ln>
              </a:defRPr>
            </a:pPr>
            <a:r>
              <a:rPr lang="en-US" sz="800" b="0">
                <a:ln>
                  <a:noFill/>
                </a:ln>
                <a:latin typeface="+mn-lt"/>
              </a:rPr>
              <a:t>p2(1758,4456) 2005 clear-cut</a:t>
            </a:r>
            <a:endParaRPr lang="en-US" sz="1100">
              <a:ln>
                <a:noFill/>
              </a:ln>
            </a:endParaRPr>
          </a:p>
        </c:rich>
      </c:tx>
      <c:layout>
        <c:manualLayout>
          <c:xMode val="edge"/>
          <c:yMode val="edge"/>
          <c:x val="0.720109139838533"/>
          <c:y val="0.0519705851746505"/>
        </c:manualLayout>
      </c:layout>
      <c:overlay val="1"/>
      <c:spPr>
        <a:ln>
          <a:noFill/>
        </a:ln>
      </c:spPr>
    </c:title>
    <c:plotArea>
      <c:layout>
        <c:manualLayout>
          <c:layoutTarget val="inner"/>
          <c:xMode val="edge"/>
          <c:yMode val="edge"/>
          <c:x val="0.102918879326131"/>
          <c:y val="0.0410742496050553"/>
          <c:w val="0.857404355463319"/>
          <c:h val="0.848856674025192"/>
        </c:manualLayout>
      </c:layout>
      <c:scatterChart>
        <c:scatterStyle val="lineMarker"/>
        <c:ser>
          <c:idx val="0"/>
          <c:order val="0"/>
          <c:tx>
            <c:v>P1_BSA</c:v>
          </c:tx>
          <c:spPr>
            <a:ln w="12700">
              <a:solidFill>
                <a:schemeClr val="bg1">
                  <a:lumMod val="65000"/>
                </a:schemeClr>
              </a:solidFill>
              <a:prstDash val="sysDash"/>
            </a:ln>
          </c:spPr>
          <c:marker>
            <c:symbol val="circle"/>
            <c:size val="2"/>
            <c:spPr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marker>
          <c:xVal>
            <c:numRef>
              <c:f>clear_cut12!$A$3:$A$21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2003.553424657534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2009.641095890411</c:v>
                </c:pt>
                <c:pt idx="17">
                  <c:v>2010.649315068493</c:v>
                </c:pt>
                <c:pt idx="18">
                  <c:v>2011.613698630137</c:v>
                </c:pt>
              </c:numCache>
            </c:numRef>
          </c:xVal>
          <c:yVal>
            <c:numRef>
              <c:f>clear_cut12!$B$3:$B$21</c:f>
              <c:numCache>
                <c:formatCode>General</c:formatCode>
                <c:ptCount val="19"/>
                <c:pt idx="0">
                  <c:v>0.083656</c:v>
                </c:pt>
                <c:pt idx="1">
                  <c:v>0.081689</c:v>
                </c:pt>
                <c:pt idx="2">
                  <c:v>0.141633</c:v>
                </c:pt>
                <c:pt idx="3">
                  <c:v>0.131978</c:v>
                </c:pt>
                <c:pt idx="4">
                  <c:v>0.130433</c:v>
                </c:pt>
                <c:pt idx="5">
                  <c:v>0.133556</c:v>
                </c:pt>
                <c:pt idx="6">
                  <c:v>0.13</c:v>
                </c:pt>
                <c:pt idx="7">
                  <c:v>0.123344</c:v>
                </c:pt>
                <c:pt idx="8">
                  <c:v>0.126844</c:v>
                </c:pt>
                <c:pt idx="9">
                  <c:v>0.128156</c:v>
                </c:pt>
                <c:pt idx="10">
                  <c:v>0.122744</c:v>
                </c:pt>
                <c:pt idx="11">
                  <c:v>0.106511</c:v>
                </c:pt>
                <c:pt idx="12">
                  <c:v>0.126</c:v>
                </c:pt>
                <c:pt idx="13">
                  <c:v>0.122367</c:v>
                </c:pt>
                <c:pt idx="14">
                  <c:v>0.120689</c:v>
                </c:pt>
                <c:pt idx="15">
                  <c:v>0.108511</c:v>
                </c:pt>
                <c:pt idx="16">
                  <c:v>0.099856</c:v>
                </c:pt>
                <c:pt idx="17">
                  <c:v>0.097967</c:v>
                </c:pt>
                <c:pt idx="18">
                  <c:v>0.104478</c:v>
                </c:pt>
              </c:numCache>
            </c:numRef>
          </c:yVal>
        </c:ser>
        <c:ser>
          <c:idx val="2"/>
          <c:order val="1"/>
          <c:tx>
            <c:v>P2_BSA</c:v>
          </c:tx>
          <c:spPr>
            <a:ln w="12700">
              <a:solidFill>
                <a:srgbClr val="0000FF"/>
              </a:solidFill>
              <a:prstDash val="sysDash"/>
            </a:ln>
          </c:spPr>
          <c:marker>
            <c:symbol val="triangle"/>
            <c:size val="3"/>
            <c:spPr>
              <a:noFill/>
              <a:ln>
                <a:solidFill>
                  <a:srgbClr val="0000FF"/>
                </a:solidFill>
              </a:ln>
            </c:spPr>
          </c:marker>
          <c:xVal>
            <c:numRef>
              <c:f>clear_cut12!$A$24:$A$42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2003.553424657534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2009.641095890411</c:v>
                </c:pt>
                <c:pt idx="17">
                  <c:v>2010.649315068493</c:v>
                </c:pt>
                <c:pt idx="18">
                  <c:v>2011.613698630137</c:v>
                </c:pt>
              </c:numCache>
            </c:numRef>
          </c:xVal>
          <c:yVal>
            <c:numRef>
              <c:f>clear_cut12!$B$24:$B$42</c:f>
              <c:numCache>
                <c:formatCode>General</c:formatCode>
                <c:ptCount val="19"/>
                <c:pt idx="0">
                  <c:v>0.083422</c:v>
                </c:pt>
                <c:pt idx="1">
                  <c:v>0.085967</c:v>
                </c:pt>
                <c:pt idx="2">
                  <c:v>0.093633</c:v>
                </c:pt>
                <c:pt idx="3">
                  <c:v>0.073844</c:v>
                </c:pt>
                <c:pt idx="4">
                  <c:v>0.072</c:v>
                </c:pt>
                <c:pt idx="5">
                  <c:v>0.0835</c:v>
                </c:pt>
                <c:pt idx="6">
                  <c:v>0.077944</c:v>
                </c:pt>
                <c:pt idx="7">
                  <c:v>0.078033</c:v>
                </c:pt>
                <c:pt idx="8">
                  <c:v>0.081222</c:v>
                </c:pt>
                <c:pt idx="9">
                  <c:v>0.080711</c:v>
                </c:pt>
                <c:pt idx="10">
                  <c:v>0.080056</c:v>
                </c:pt>
                <c:pt idx="11">
                  <c:v>0.082856</c:v>
                </c:pt>
                <c:pt idx="12">
                  <c:v>0.086489</c:v>
                </c:pt>
                <c:pt idx="13">
                  <c:v>0.087056</c:v>
                </c:pt>
                <c:pt idx="14">
                  <c:v>0.138156</c:v>
                </c:pt>
                <c:pt idx="15">
                  <c:v>0.142433</c:v>
                </c:pt>
                <c:pt idx="16">
                  <c:v>0.137967</c:v>
                </c:pt>
                <c:pt idx="17">
                  <c:v>0.147522</c:v>
                </c:pt>
                <c:pt idx="18">
                  <c:v>0.145333</c:v>
                </c:pt>
              </c:numCache>
            </c:numRef>
          </c:yVal>
        </c:ser>
        <c:ser>
          <c:idx val="4"/>
          <c:order val="2"/>
          <c:tx>
            <c:v>Ctrl_BSA</c:v>
          </c:tx>
          <c:spPr>
            <a:ln w="12700">
              <a:solidFill>
                <a:srgbClr val="FD10FF"/>
              </a:solidFill>
              <a:prstDash val="sysDash"/>
            </a:ln>
          </c:spPr>
          <c:marker>
            <c:symbol val="circle"/>
            <c:size val="2"/>
            <c:spPr>
              <a:noFill/>
              <a:ln>
                <a:solidFill>
                  <a:srgbClr val="FF00FF"/>
                </a:solidFill>
              </a:ln>
            </c:spPr>
          </c:marker>
          <c:xVal>
            <c:numRef>
              <c:f>clear_cut12!$A$3:$A$21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2003.553424657534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2009.641095890411</c:v>
                </c:pt>
                <c:pt idx="17">
                  <c:v>2010.649315068493</c:v>
                </c:pt>
                <c:pt idx="18">
                  <c:v>2011.613698630137</c:v>
                </c:pt>
              </c:numCache>
            </c:numRef>
          </c:xVal>
          <c:yVal>
            <c:numRef>
              <c:f>clear_cut12!$G$3:$G$21</c:f>
              <c:numCache>
                <c:formatCode>General</c:formatCode>
                <c:ptCount val="19"/>
                <c:pt idx="0">
                  <c:v>0.075504</c:v>
                </c:pt>
                <c:pt idx="1">
                  <c:v>0.076396</c:v>
                </c:pt>
                <c:pt idx="2">
                  <c:v>0.078516</c:v>
                </c:pt>
                <c:pt idx="3">
                  <c:v>0.071356</c:v>
                </c:pt>
                <c:pt idx="4">
                  <c:v>0.071268</c:v>
                </c:pt>
                <c:pt idx="5">
                  <c:v>0.0686</c:v>
                </c:pt>
                <c:pt idx="6">
                  <c:v>0.067944</c:v>
                </c:pt>
                <c:pt idx="7">
                  <c:v>0.063872</c:v>
                </c:pt>
                <c:pt idx="8">
                  <c:v>0.067184</c:v>
                </c:pt>
                <c:pt idx="9">
                  <c:v>0.068564</c:v>
                </c:pt>
                <c:pt idx="10">
                  <c:v>0.064116</c:v>
                </c:pt>
                <c:pt idx="11">
                  <c:v>0.058688</c:v>
                </c:pt>
                <c:pt idx="12">
                  <c:v>0.071292</c:v>
                </c:pt>
                <c:pt idx="13">
                  <c:v>0.06874</c:v>
                </c:pt>
                <c:pt idx="14">
                  <c:v>0.06798</c:v>
                </c:pt>
                <c:pt idx="15">
                  <c:v>0.067972</c:v>
                </c:pt>
                <c:pt idx="16">
                  <c:v>0.068992</c:v>
                </c:pt>
                <c:pt idx="17">
                  <c:v>0.064344</c:v>
                </c:pt>
                <c:pt idx="18">
                  <c:v>0.0668</c:v>
                </c:pt>
              </c:numCache>
            </c:numRef>
          </c:yVal>
        </c:ser>
        <c:ser>
          <c:idx val="1"/>
          <c:order val="3"/>
          <c:tx>
            <c:v>P1_WSA</c:v>
          </c:tx>
          <c:spPr>
            <a:ln w="47625">
              <a:noFill/>
            </a:ln>
          </c:spPr>
          <c:marker>
            <c:symbol val="circle"/>
            <c:size val="2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marker>
          <c:xVal>
            <c:numRef>
              <c:f>clear_cut12!$A$3:$A$21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2003.553424657534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2009.641095890411</c:v>
                </c:pt>
                <c:pt idx="17">
                  <c:v>2010.649315068493</c:v>
                </c:pt>
                <c:pt idx="18">
                  <c:v>2011.613698630137</c:v>
                </c:pt>
              </c:numCache>
            </c:numRef>
          </c:xVal>
          <c:yVal>
            <c:numRef>
              <c:f>clear_cut12!$C$3:$C$21</c:f>
              <c:numCache>
                <c:formatCode>General</c:formatCode>
                <c:ptCount val="19"/>
                <c:pt idx="0">
                  <c:v>0.096533</c:v>
                </c:pt>
                <c:pt idx="1">
                  <c:v>0.091656</c:v>
                </c:pt>
                <c:pt idx="2">
                  <c:v>0.154056</c:v>
                </c:pt>
                <c:pt idx="3">
                  <c:v>0.144144</c:v>
                </c:pt>
                <c:pt idx="4">
                  <c:v>0.141867</c:v>
                </c:pt>
                <c:pt idx="5">
                  <c:v>0.142611</c:v>
                </c:pt>
                <c:pt idx="6">
                  <c:v>0.138889</c:v>
                </c:pt>
                <c:pt idx="7">
                  <c:v>0.1314</c:v>
                </c:pt>
                <c:pt idx="8">
                  <c:v>0.136622</c:v>
                </c:pt>
                <c:pt idx="9">
                  <c:v>0.138144</c:v>
                </c:pt>
                <c:pt idx="10">
                  <c:v>0.133</c:v>
                </c:pt>
                <c:pt idx="11">
                  <c:v>0.111044</c:v>
                </c:pt>
                <c:pt idx="12">
                  <c:v>0.138433</c:v>
                </c:pt>
                <c:pt idx="13">
                  <c:v>0.133367</c:v>
                </c:pt>
                <c:pt idx="14">
                  <c:v>0.133544</c:v>
                </c:pt>
                <c:pt idx="15">
                  <c:v>0.117922</c:v>
                </c:pt>
                <c:pt idx="16">
                  <c:v>0.107811</c:v>
                </c:pt>
                <c:pt idx="17">
                  <c:v>0.105867</c:v>
                </c:pt>
                <c:pt idx="18">
                  <c:v>0.113911</c:v>
                </c:pt>
              </c:numCache>
            </c:numRef>
          </c:yVal>
        </c:ser>
        <c:ser>
          <c:idx val="3"/>
          <c:order val="4"/>
          <c:tx>
            <c:v>P2_WSA</c:v>
          </c:tx>
          <c:spPr>
            <a:ln w="47625">
              <a:noFill/>
            </a:ln>
          </c:spPr>
          <c:marker>
            <c:symbol val="triangle"/>
            <c:size val="3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clear_cut12!$A$24:$A$42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2003.553424657534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2009.641095890411</c:v>
                </c:pt>
                <c:pt idx="17">
                  <c:v>2010.649315068493</c:v>
                </c:pt>
                <c:pt idx="18">
                  <c:v>2011.613698630137</c:v>
                </c:pt>
              </c:numCache>
            </c:numRef>
          </c:xVal>
          <c:yVal>
            <c:numRef>
              <c:f>clear_cut12!$C$24:$C$42</c:f>
              <c:numCache>
                <c:formatCode>General</c:formatCode>
                <c:ptCount val="19"/>
                <c:pt idx="0">
                  <c:v>0.095478</c:v>
                </c:pt>
                <c:pt idx="1">
                  <c:v>0.095967</c:v>
                </c:pt>
                <c:pt idx="2">
                  <c:v>0.102078</c:v>
                </c:pt>
                <c:pt idx="3">
                  <c:v>0.082844</c:v>
                </c:pt>
                <c:pt idx="4">
                  <c:v>0.082144</c:v>
                </c:pt>
                <c:pt idx="5">
                  <c:v>0.092356</c:v>
                </c:pt>
                <c:pt idx="6">
                  <c:v>0.087022</c:v>
                </c:pt>
                <c:pt idx="7">
                  <c:v>0.086244</c:v>
                </c:pt>
                <c:pt idx="8">
                  <c:v>0.091533</c:v>
                </c:pt>
                <c:pt idx="9">
                  <c:v>0.092433</c:v>
                </c:pt>
                <c:pt idx="10">
                  <c:v>0.0907</c:v>
                </c:pt>
                <c:pt idx="11">
                  <c:v>0.088244</c:v>
                </c:pt>
                <c:pt idx="12">
                  <c:v>0.0993</c:v>
                </c:pt>
                <c:pt idx="13">
                  <c:v>0.098256</c:v>
                </c:pt>
                <c:pt idx="14">
                  <c:v>0.156856</c:v>
                </c:pt>
                <c:pt idx="15">
                  <c:v>0.157811</c:v>
                </c:pt>
                <c:pt idx="16">
                  <c:v>0.149456</c:v>
                </c:pt>
                <c:pt idx="17">
                  <c:v>0.1603</c:v>
                </c:pt>
                <c:pt idx="18">
                  <c:v>0.159767</c:v>
                </c:pt>
              </c:numCache>
            </c:numRef>
          </c:yVal>
        </c:ser>
        <c:ser>
          <c:idx val="5"/>
          <c:order val="5"/>
          <c:tx>
            <c:v>Ctrl_WSA</c:v>
          </c:tx>
          <c:spPr>
            <a:ln w="47625">
              <a:noFill/>
            </a:ln>
          </c:spPr>
          <c:marker>
            <c:symbol val="circle"/>
            <c:size val="2"/>
            <c:spPr>
              <a:solidFill>
                <a:srgbClr val="FF00FF"/>
              </a:solidFill>
              <a:ln>
                <a:solidFill>
                  <a:srgbClr val="FF00FF"/>
                </a:solidFill>
              </a:ln>
            </c:spPr>
          </c:marker>
          <c:xVal>
            <c:numRef>
              <c:f>clear_cut12!$A$3:$A$21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2003.553424657534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2009.641095890411</c:v>
                </c:pt>
                <c:pt idx="17">
                  <c:v>2010.649315068493</c:v>
                </c:pt>
                <c:pt idx="18">
                  <c:v>2011.613698630137</c:v>
                </c:pt>
              </c:numCache>
            </c:numRef>
          </c:xVal>
          <c:yVal>
            <c:numRef>
              <c:f>clear_cut12!$H$3:$H$21</c:f>
              <c:numCache>
                <c:formatCode>General</c:formatCode>
                <c:ptCount val="19"/>
                <c:pt idx="0">
                  <c:v>0.088024</c:v>
                </c:pt>
                <c:pt idx="1">
                  <c:v>0.08636</c:v>
                </c:pt>
                <c:pt idx="2">
                  <c:v>0.0865</c:v>
                </c:pt>
                <c:pt idx="3">
                  <c:v>0.081004</c:v>
                </c:pt>
                <c:pt idx="4">
                  <c:v>0.082696</c:v>
                </c:pt>
                <c:pt idx="5">
                  <c:v>0.076684</c:v>
                </c:pt>
                <c:pt idx="6">
                  <c:v>0.076892</c:v>
                </c:pt>
                <c:pt idx="7">
                  <c:v>0.07136</c:v>
                </c:pt>
                <c:pt idx="8">
                  <c:v>0.076708</c:v>
                </c:pt>
                <c:pt idx="9">
                  <c:v>0.079808</c:v>
                </c:pt>
                <c:pt idx="10">
                  <c:v>0.073524</c:v>
                </c:pt>
                <c:pt idx="11">
                  <c:v>0.062772</c:v>
                </c:pt>
                <c:pt idx="12">
                  <c:v>0.083128</c:v>
                </c:pt>
                <c:pt idx="13">
                  <c:v>0.078456</c:v>
                </c:pt>
                <c:pt idx="14">
                  <c:v>0.079368</c:v>
                </c:pt>
                <c:pt idx="15">
                  <c:v>0.077476</c:v>
                </c:pt>
                <c:pt idx="16">
                  <c:v>0.077496</c:v>
                </c:pt>
                <c:pt idx="17">
                  <c:v>0.072048</c:v>
                </c:pt>
                <c:pt idx="18">
                  <c:v>0.076168</c:v>
                </c:pt>
              </c:numCache>
            </c:numRef>
          </c:yVal>
        </c:ser>
        <c:axId val="409961016"/>
        <c:axId val="409680552"/>
      </c:scatterChart>
      <c:valAx>
        <c:axId val="409961016"/>
        <c:scaling>
          <c:orientation val="minMax"/>
          <c:max val="2012.0"/>
          <c:min val="1985.0"/>
        </c:scaling>
        <c:axPos val="b"/>
        <c:title>
          <c:tx>
            <c:rich>
              <a:bodyPr/>
              <a:lstStyle/>
              <a:p>
                <a:pPr>
                  <a:defRPr lang="en-US" sz="900" b="0"/>
                </a:pPr>
                <a:r>
                  <a:rPr lang="en-US" sz="900" b="0"/>
                  <a:t>Year</a:t>
                </a:r>
              </a:p>
            </c:rich>
          </c:tx>
          <c:layout/>
        </c:title>
        <c:numFmt formatCode="0" sourceLinked="0"/>
        <c:tickLblPos val="nextTo"/>
        <c:txPr>
          <a:bodyPr/>
          <a:lstStyle/>
          <a:p>
            <a:pPr>
              <a:defRPr lang="en-US" sz="900"/>
            </a:pPr>
            <a:endParaRPr lang="es-ES_tradnl"/>
          </a:p>
        </c:txPr>
        <c:crossAx val="409680552"/>
        <c:crosses val="autoZero"/>
        <c:crossBetween val="midCat"/>
        <c:majorUnit val="2.0"/>
        <c:minorUnit val="1.0"/>
      </c:valAx>
      <c:valAx>
        <c:axId val="409680552"/>
        <c:scaling>
          <c:orientation val="minMax"/>
          <c:max val="0.2"/>
          <c:min val="0.04"/>
        </c:scaling>
        <c:axPos val="l"/>
        <c:title>
          <c:tx>
            <c:rich>
              <a:bodyPr rot="-5400000" vert="horz"/>
              <a:lstStyle/>
              <a:p>
                <a:pPr>
                  <a:defRPr lang="en-US" sz="900" b="0"/>
                </a:pPr>
                <a:r>
                  <a:rPr lang="en-US" sz="900" b="0"/>
                  <a:t>Averaged</a:t>
                </a:r>
                <a:r>
                  <a:rPr lang="en-US" sz="900" b="0" baseline="0"/>
                  <a:t> 30-m Landsat shortwave band albedo</a:t>
                </a:r>
              </a:p>
              <a:p>
                <a:pPr>
                  <a:defRPr lang="en-US" sz="900" b="0"/>
                </a:pPr>
                <a:r>
                  <a:rPr lang="en-US" sz="900" b="0" baseline="0"/>
                  <a:t>over 5 by 5 pixels</a:t>
                </a:r>
                <a:endParaRPr lang="en-US" sz="900" b="0"/>
              </a:p>
            </c:rich>
          </c:tx>
          <c:layout/>
        </c:title>
        <c:numFmt formatCode="#,##0.00" sourceLinked="0"/>
        <c:tickLblPos val="nextTo"/>
        <c:txPr>
          <a:bodyPr/>
          <a:lstStyle/>
          <a:p>
            <a:pPr>
              <a:defRPr lang="en-US" sz="900"/>
            </a:pPr>
            <a:endParaRPr lang="es-ES_tradnl"/>
          </a:p>
        </c:txPr>
        <c:crossAx val="409961016"/>
        <c:crosses val="autoZero"/>
        <c:crossBetween val="midCat"/>
      </c:valAx>
      <c:spPr>
        <a:ln w="6350">
          <a:solidFill>
            <a:schemeClr val="bg1">
              <a:lumMod val="8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13383445859764"/>
          <c:y val="0.044965486142426"/>
          <c:w val="0.491910362470514"/>
          <c:h val="0.0858919837663464"/>
        </c:manualLayout>
      </c:layout>
      <c:txPr>
        <a:bodyPr/>
        <a:lstStyle/>
        <a:p>
          <a:pPr>
            <a:defRPr lang="en-US" sz="800"/>
          </a:pPr>
          <a:endParaRPr lang="es-ES_tradnl"/>
        </a:p>
      </c:txPr>
    </c:legend>
    <c:plotVisOnly val="1"/>
    <c:dispBlanksAs val="gap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_tradnl"/>
  <c:style val="18"/>
  <c:chart>
    <c:title>
      <c:tx>
        <c:rich>
          <a:bodyPr anchor="t"/>
          <a:lstStyle/>
          <a:p>
            <a:pPr algn="l">
              <a:defRPr lang="en-US" sz="1100">
                <a:ln>
                  <a:noFill/>
                </a:ln>
              </a:defRPr>
            </a:pPr>
            <a:r>
              <a:rPr lang="en-US" sz="800" b="0">
                <a:ln>
                  <a:noFill/>
                </a:ln>
                <a:latin typeface="+mn-lt"/>
              </a:rPr>
              <a:t>p1(1506,4589) 1988</a:t>
            </a:r>
            <a:r>
              <a:rPr lang="en-US" sz="800" b="0" baseline="0">
                <a:ln>
                  <a:noFill/>
                </a:ln>
                <a:latin typeface="+mn-lt"/>
              </a:rPr>
              <a:t> clear-cut</a:t>
            </a:r>
            <a:endParaRPr lang="en-US" sz="800" b="0">
              <a:ln>
                <a:noFill/>
              </a:ln>
              <a:latin typeface="+mn-lt"/>
            </a:endParaRPr>
          </a:p>
          <a:p>
            <a:pPr algn="l">
              <a:defRPr lang="en-US" sz="1100">
                <a:ln>
                  <a:noFill/>
                </a:ln>
              </a:defRPr>
            </a:pPr>
            <a:r>
              <a:rPr lang="en-US" sz="800" b="0">
                <a:ln>
                  <a:noFill/>
                </a:ln>
                <a:latin typeface="+mn-lt"/>
              </a:rPr>
              <a:t>p2(1758,4456) 2005 clear-cut</a:t>
            </a:r>
            <a:endParaRPr lang="en-US" sz="1100">
              <a:ln>
                <a:noFill/>
              </a:ln>
            </a:endParaRPr>
          </a:p>
        </c:rich>
      </c:tx>
      <c:layout>
        <c:manualLayout>
          <c:xMode val="edge"/>
          <c:yMode val="edge"/>
          <c:x val="0.720109139838533"/>
          <c:y val="0.0519705851746505"/>
        </c:manualLayout>
      </c:layout>
      <c:overlay val="1"/>
      <c:spPr>
        <a:ln>
          <a:noFill/>
        </a:ln>
      </c:spPr>
    </c:title>
    <c:plotArea>
      <c:layout>
        <c:manualLayout>
          <c:layoutTarget val="inner"/>
          <c:xMode val="edge"/>
          <c:yMode val="edge"/>
          <c:x val="0.102918879326131"/>
          <c:y val="0.0410742496050553"/>
          <c:w val="0.857404355463319"/>
          <c:h val="0.848856674025192"/>
        </c:manualLayout>
      </c:layout>
      <c:scatterChart>
        <c:scatterStyle val="lineMarker"/>
        <c:ser>
          <c:idx val="0"/>
          <c:order val="0"/>
          <c:tx>
            <c:v>P1_BSA</c:v>
          </c:tx>
          <c:spPr>
            <a:ln w="12700">
              <a:solidFill>
                <a:schemeClr val="bg1">
                  <a:lumMod val="65000"/>
                </a:schemeClr>
              </a:solidFill>
              <a:prstDash val="sysDash"/>
            </a:ln>
          </c:spPr>
          <c:marker>
            <c:symbol val="circle"/>
            <c:size val="2"/>
            <c:spPr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marker>
          <c:xVal>
            <c:numRef>
              <c:f>clear_cut12!$A$3:$A$21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2003.553424657534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2009.641095890411</c:v>
                </c:pt>
                <c:pt idx="17">
                  <c:v>2010.649315068493</c:v>
                </c:pt>
                <c:pt idx="18">
                  <c:v>2011.613698630137</c:v>
                </c:pt>
              </c:numCache>
            </c:numRef>
          </c:xVal>
          <c:yVal>
            <c:numRef>
              <c:f>clear_cut12!$B$3:$B$21</c:f>
              <c:numCache>
                <c:formatCode>General</c:formatCode>
                <c:ptCount val="19"/>
                <c:pt idx="0">
                  <c:v>0.083656</c:v>
                </c:pt>
                <c:pt idx="1">
                  <c:v>0.081689</c:v>
                </c:pt>
                <c:pt idx="2">
                  <c:v>0.141633</c:v>
                </c:pt>
                <c:pt idx="3">
                  <c:v>0.131978</c:v>
                </c:pt>
                <c:pt idx="4">
                  <c:v>0.130433</c:v>
                </c:pt>
                <c:pt idx="5">
                  <c:v>0.133556</c:v>
                </c:pt>
                <c:pt idx="6">
                  <c:v>0.13</c:v>
                </c:pt>
                <c:pt idx="7">
                  <c:v>0.123344</c:v>
                </c:pt>
                <c:pt idx="8">
                  <c:v>0.126844</c:v>
                </c:pt>
                <c:pt idx="9">
                  <c:v>0.128156</c:v>
                </c:pt>
                <c:pt idx="10">
                  <c:v>0.122744</c:v>
                </c:pt>
                <c:pt idx="11">
                  <c:v>0.106511</c:v>
                </c:pt>
                <c:pt idx="12">
                  <c:v>0.126</c:v>
                </c:pt>
                <c:pt idx="13">
                  <c:v>0.122367</c:v>
                </c:pt>
                <c:pt idx="14">
                  <c:v>0.120689</c:v>
                </c:pt>
                <c:pt idx="15">
                  <c:v>0.108511</c:v>
                </c:pt>
                <c:pt idx="16">
                  <c:v>0.099856</c:v>
                </c:pt>
                <c:pt idx="17">
                  <c:v>0.097967</c:v>
                </c:pt>
                <c:pt idx="18">
                  <c:v>0.104478</c:v>
                </c:pt>
              </c:numCache>
            </c:numRef>
          </c:yVal>
        </c:ser>
        <c:ser>
          <c:idx val="2"/>
          <c:order val="1"/>
          <c:tx>
            <c:v>P2_BSA</c:v>
          </c:tx>
          <c:spPr>
            <a:ln w="12700">
              <a:solidFill>
                <a:srgbClr val="0000FF"/>
              </a:solidFill>
              <a:prstDash val="sysDash"/>
            </a:ln>
          </c:spPr>
          <c:marker>
            <c:symbol val="triangle"/>
            <c:size val="3"/>
            <c:spPr>
              <a:noFill/>
              <a:ln>
                <a:solidFill>
                  <a:srgbClr val="0000FF"/>
                </a:solidFill>
              </a:ln>
            </c:spPr>
          </c:marker>
          <c:xVal>
            <c:numRef>
              <c:f>clear_cut12!$A$24:$A$42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2003.553424657534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2009.641095890411</c:v>
                </c:pt>
                <c:pt idx="17">
                  <c:v>2010.649315068493</c:v>
                </c:pt>
                <c:pt idx="18">
                  <c:v>2011.613698630137</c:v>
                </c:pt>
              </c:numCache>
            </c:numRef>
          </c:xVal>
          <c:yVal>
            <c:numRef>
              <c:f>clear_cut12!$B$24:$B$42</c:f>
              <c:numCache>
                <c:formatCode>General</c:formatCode>
                <c:ptCount val="19"/>
                <c:pt idx="0">
                  <c:v>0.083422</c:v>
                </c:pt>
                <c:pt idx="1">
                  <c:v>0.085967</c:v>
                </c:pt>
                <c:pt idx="2">
                  <c:v>0.093633</c:v>
                </c:pt>
                <c:pt idx="3">
                  <c:v>0.073844</c:v>
                </c:pt>
                <c:pt idx="4">
                  <c:v>0.072</c:v>
                </c:pt>
                <c:pt idx="5">
                  <c:v>0.0835</c:v>
                </c:pt>
                <c:pt idx="6">
                  <c:v>0.077944</c:v>
                </c:pt>
                <c:pt idx="7">
                  <c:v>0.078033</c:v>
                </c:pt>
                <c:pt idx="8">
                  <c:v>0.081222</c:v>
                </c:pt>
                <c:pt idx="9">
                  <c:v>0.080711</c:v>
                </c:pt>
                <c:pt idx="10">
                  <c:v>0.080056</c:v>
                </c:pt>
                <c:pt idx="11">
                  <c:v>0.082856</c:v>
                </c:pt>
                <c:pt idx="12">
                  <c:v>0.086489</c:v>
                </c:pt>
                <c:pt idx="13">
                  <c:v>0.087056</c:v>
                </c:pt>
                <c:pt idx="14">
                  <c:v>0.138156</c:v>
                </c:pt>
                <c:pt idx="15">
                  <c:v>0.142433</c:v>
                </c:pt>
                <c:pt idx="16">
                  <c:v>0.137967</c:v>
                </c:pt>
                <c:pt idx="17">
                  <c:v>0.147522</c:v>
                </c:pt>
                <c:pt idx="18">
                  <c:v>0.145333</c:v>
                </c:pt>
              </c:numCache>
            </c:numRef>
          </c:yVal>
        </c:ser>
        <c:ser>
          <c:idx val="4"/>
          <c:order val="2"/>
          <c:tx>
            <c:v>Ctrl_BSA</c:v>
          </c:tx>
          <c:spPr>
            <a:ln w="12700">
              <a:solidFill>
                <a:srgbClr val="FD10FF"/>
              </a:solidFill>
              <a:prstDash val="sysDash"/>
            </a:ln>
          </c:spPr>
          <c:marker>
            <c:symbol val="circle"/>
            <c:size val="2"/>
            <c:spPr>
              <a:noFill/>
              <a:ln>
                <a:solidFill>
                  <a:srgbClr val="FF00FF"/>
                </a:solidFill>
              </a:ln>
            </c:spPr>
          </c:marker>
          <c:xVal>
            <c:numRef>
              <c:f>clear_cut12!$A$3:$A$21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2003.553424657534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2009.641095890411</c:v>
                </c:pt>
                <c:pt idx="17">
                  <c:v>2010.649315068493</c:v>
                </c:pt>
                <c:pt idx="18">
                  <c:v>2011.613698630137</c:v>
                </c:pt>
              </c:numCache>
            </c:numRef>
          </c:xVal>
          <c:yVal>
            <c:numRef>
              <c:f>clear_cut12!$G$3:$G$21</c:f>
              <c:numCache>
                <c:formatCode>General</c:formatCode>
                <c:ptCount val="19"/>
                <c:pt idx="0">
                  <c:v>0.075504</c:v>
                </c:pt>
                <c:pt idx="1">
                  <c:v>0.076396</c:v>
                </c:pt>
                <c:pt idx="2">
                  <c:v>0.078516</c:v>
                </c:pt>
                <c:pt idx="3">
                  <c:v>0.071356</c:v>
                </c:pt>
                <c:pt idx="4">
                  <c:v>0.071268</c:v>
                </c:pt>
                <c:pt idx="5">
                  <c:v>0.0686</c:v>
                </c:pt>
                <c:pt idx="6">
                  <c:v>0.067944</c:v>
                </c:pt>
                <c:pt idx="7">
                  <c:v>0.063872</c:v>
                </c:pt>
                <c:pt idx="8">
                  <c:v>0.067184</c:v>
                </c:pt>
                <c:pt idx="9">
                  <c:v>0.068564</c:v>
                </c:pt>
                <c:pt idx="10">
                  <c:v>0.064116</c:v>
                </c:pt>
                <c:pt idx="11">
                  <c:v>0.058688</c:v>
                </c:pt>
                <c:pt idx="12">
                  <c:v>0.071292</c:v>
                </c:pt>
                <c:pt idx="13">
                  <c:v>0.06874</c:v>
                </c:pt>
                <c:pt idx="14">
                  <c:v>0.06798</c:v>
                </c:pt>
                <c:pt idx="15">
                  <c:v>0.067972</c:v>
                </c:pt>
                <c:pt idx="16">
                  <c:v>0.068992</c:v>
                </c:pt>
                <c:pt idx="17">
                  <c:v>0.064344</c:v>
                </c:pt>
                <c:pt idx="18">
                  <c:v>0.0668</c:v>
                </c:pt>
              </c:numCache>
            </c:numRef>
          </c:yVal>
        </c:ser>
        <c:ser>
          <c:idx val="1"/>
          <c:order val="3"/>
          <c:tx>
            <c:v>P1_WSA</c:v>
          </c:tx>
          <c:spPr>
            <a:ln w="47625">
              <a:noFill/>
            </a:ln>
          </c:spPr>
          <c:marker>
            <c:symbol val="circle"/>
            <c:size val="2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marker>
          <c:xVal>
            <c:numRef>
              <c:f>clear_cut12!$A$3:$A$21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2003.553424657534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2009.641095890411</c:v>
                </c:pt>
                <c:pt idx="17">
                  <c:v>2010.649315068493</c:v>
                </c:pt>
                <c:pt idx="18">
                  <c:v>2011.613698630137</c:v>
                </c:pt>
              </c:numCache>
            </c:numRef>
          </c:xVal>
          <c:yVal>
            <c:numRef>
              <c:f>clear_cut12!$C$3:$C$21</c:f>
              <c:numCache>
                <c:formatCode>General</c:formatCode>
                <c:ptCount val="19"/>
                <c:pt idx="0">
                  <c:v>0.096533</c:v>
                </c:pt>
                <c:pt idx="1">
                  <c:v>0.091656</c:v>
                </c:pt>
                <c:pt idx="2">
                  <c:v>0.154056</c:v>
                </c:pt>
                <c:pt idx="3">
                  <c:v>0.144144</c:v>
                </c:pt>
                <c:pt idx="4">
                  <c:v>0.141867</c:v>
                </c:pt>
                <c:pt idx="5">
                  <c:v>0.142611</c:v>
                </c:pt>
                <c:pt idx="6">
                  <c:v>0.138889</c:v>
                </c:pt>
                <c:pt idx="7">
                  <c:v>0.1314</c:v>
                </c:pt>
                <c:pt idx="8">
                  <c:v>0.136622</c:v>
                </c:pt>
                <c:pt idx="9">
                  <c:v>0.138144</c:v>
                </c:pt>
                <c:pt idx="10">
                  <c:v>0.133</c:v>
                </c:pt>
                <c:pt idx="11">
                  <c:v>0.111044</c:v>
                </c:pt>
                <c:pt idx="12">
                  <c:v>0.138433</c:v>
                </c:pt>
                <c:pt idx="13">
                  <c:v>0.133367</c:v>
                </c:pt>
                <c:pt idx="14">
                  <c:v>0.133544</c:v>
                </c:pt>
                <c:pt idx="15">
                  <c:v>0.117922</c:v>
                </c:pt>
                <c:pt idx="16">
                  <c:v>0.107811</c:v>
                </c:pt>
                <c:pt idx="17">
                  <c:v>0.105867</c:v>
                </c:pt>
                <c:pt idx="18">
                  <c:v>0.113911</c:v>
                </c:pt>
              </c:numCache>
            </c:numRef>
          </c:yVal>
        </c:ser>
        <c:ser>
          <c:idx val="3"/>
          <c:order val="4"/>
          <c:tx>
            <c:v>P2_WSA</c:v>
          </c:tx>
          <c:spPr>
            <a:ln w="47625">
              <a:noFill/>
            </a:ln>
          </c:spPr>
          <c:marker>
            <c:symbol val="triangle"/>
            <c:size val="3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clear_cut12!$A$24:$A$42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2003.553424657534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2009.641095890411</c:v>
                </c:pt>
                <c:pt idx="17">
                  <c:v>2010.649315068493</c:v>
                </c:pt>
                <c:pt idx="18">
                  <c:v>2011.613698630137</c:v>
                </c:pt>
              </c:numCache>
            </c:numRef>
          </c:xVal>
          <c:yVal>
            <c:numRef>
              <c:f>clear_cut12!$C$24:$C$42</c:f>
              <c:numCache>
                <c:formatCode>General</c:formatCode>
                <c:ptCount val="19"/>
                <c:pt idx="0">
                  <c:v>0.095478</c:v>
                </c:pt>
                <c:pt idx="1">
                  <c:v>0.095967</c:v>
                </c:pt>
                <c:pt idx="2">
                  <c:v>0.102078</c:v>
                </c:pt>
                <c:pt idx="3">
                  <c:v>0.082844</c:v>
                </c:pt>
                <c:pt idx="4">
                  <c:v>0.082144</c:v>
                </c:pt>
                <c:pt idx="5">
                  <c:v>0.092356</c:v>
                </c:pt>
                <c:pt idx="6">
                  <c:v>0.087022</c:v>
                </c:pt>
                <c:pt idx="7">
                  <c:v>0.086244</c:v>
                </c:pt>
                <c:pt idx="8">
                  <c:v>0.091533</c:v>
                </c:pt>
                <c:pt idx="9">
                  <c:v>0.092433</c:v>
                </c:pt>
                <c:pt idx="10">
                  <c:v>0.0907</c:v>
                </c:pt>
                <c:pt idx="11">
                  <c:v>0.088244</c:v>
                </c:pt>
                <c:pt idx="12">
                  <c:v>0.0993</c:v>
                </c:pt>
                <c:pt idx="13">
                  <c:v>0.098256</c:v>
                </c:pt>
                <c:pt idx="14">
                  <c:v>0.156856</c:v>
                </c:pt>
                <c:pt idx="15">
                  <c:v>0.157811</c:v>
                </c:pt>
                <c:pt idx="16">
                  <c:v>0.149456</c:v>
                </c:pt>
                <c:pt idx="17">
                  <c:v>0.1603</c:v>
                </c:pt>
                <c:pt idx="18">
                  <c:v>0.159767</c:v>
                </c:pt>
              </c:numCache>
            </c:numRef>
          </c:yVal>
        </c:ser>
        <c:ser>
          <c:idx val="5"/>
          <c:order val="5"/>
          <c:tx>
            <c:v>Ctrl_WSA</c:v>
          </c:tx>
          <c:spPr>
            <a:ln w="47625">
              <a:noFill/>
            </a:ln>
          </c:spPr>
          <c:marker>
            <c:symbol val="circle"/>
            <c:size val="2"/>
            <c:spPr>
              <a:solidFill>
                <a:srgbClr val="FF00FF"/>
              </a:solidFill>
              <a:ln>
                <a:solidFill>
                  <a:srgbClr val="FF00FF"/>
                </a:solidFill>
              </a:ln>
            </c:spPr>
          </c:marker>
          <c:xVal>
            <c:numRef>
              <c:f>clear_cut12!$A$3:$A$21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2003.553424657534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2009.641095890411</c:v>
                </c:pt>
                <c:pt idx="17">
                  <c:v>2010.649315068493</c:v>
                </c:pt>
                <c:pt idx="18">
                  <c:v>2011.613698630137</c:v>
                </c:pt>
              </c:numCache>
            </c:numRef>
          </c:xVal>
          <c:yVal>
            <c:numRef>
              <c:f>clear_cut12!$H$3:$H$21</c:f>
              <c:numCache>
                <c:formatCode>General</c:formatCode>
                <c:ptCount val="19"/>
                <c:pt idx="0">
                  <c:v>0.088024</c:v>
                </c:pt>
                <c:pt idx="1">
                  <c:v>0.08636</c:v>
                </c:pt>
                <c:pt idx="2">
                  <c:v>0.0865</c:v>
                </c:pt>
                <c:pt idx="3">
                  <c:v>0.081004</c:v>
                </c:pt>
                <c:pt idx="4">
                  <c:v>0.082696</c:v>
                </c:pt>
                <c:pt idx="5">
                  <c:v>0.076684</c:v>
                </c:pt>
                <c:pt idx="6">
                  <c:v>0.076892</c:v>
                </c:pt>
                <c:pt idx="7">
                  <c:v>0.07136</c:v>
                </c:pt>
                <c:pt idx="8">
                  <c:v>0.076708</c:v>
                </c:pt>
                <c:pt idx="9">
                  <c:v>0.079808</c:v>
                </c:pt>
                <c:pt idx="10">
                  <c:v>0.073524</c:v>
                </c:pt>
                <c:pt idx="11">
                  <c:v>0.062772</c:v>
                </c:pt>
                <c:pt idx="12">
                  <c:v>0.083128</c:v>
                </c:pt>
                <c:pt idx="13">
                  <c:v>0.078456</c:v>
                </c:pt>
                <c:pt idx="14">
                  <c:v>0.079368</c:v>
                </c:pt>
                <c:pt idx="15">
                  <c:v>0.077476</c:v>
                </c:pt>
                <c:pt idx="16">
                  <c:v>0.077496</c:v>
                </c:pt>
                <c:pt idx="17">
                  <c:v>0.072048</c:v>
                </c:pt>
                <c:pt idx="18">
                  <c:v>0.076168</c:v>
                </c:pt>
              </c:numCache>
            </c:numRef>
          </c:yVal>
        </c:ser>
        <c:axId val="378060264"/>
        <c:axId val="378084072"/>
      </c:scatterChart>
      <c:valAx>
        <c:axId val="378060264"/>
        <c:scaling>
          <c:orientation val="minMax"/>
          <c:max val="2012.0"/>
          <c:min val="1985.0"/>
        </c:scaling>
        <c:axPos val="b"/>
        <c:title>
          <c:tx>
            <c:rich>
              <a:bodyPr/>
              <a:lstStyle/>
              <a:p>
                <a:pPr>
                  <a:defRPr lang="en-US" sz="900" b="0"/>
                </a:pPr>
                <a:r>
                  <a:rPr lang="en-US" sz="900" b="0"/>
                  <a:t>Year</a:t>
                </a:r>
              </a:p>
            </c:rich>
          </c:tx>
          <c:layout/>
        </c:title>
        <c:numFmt formatCode="0" sourceLinked="0"/>
        <c:tickLblPos val="nextTo"/>
        <c:txPr>
          <a:bodyPr/>
          <a:lstStyle/>
          <a:p>
            <a:pPr>
              <a:defRPr lang="en-US" sz="900"/>
            </a:pPr>
            <a:endParaRPr lang="es-ES_tradnl"/>
          </a:p>
        </c:txPr>
        <c:crossAx val="378084072"/>
        <c:crosses val="autoZero"/>
        <c:crossBetween val="midCat"/>
        <c:majorUnit val="2.0"/>
        <c:minorUnit val="1.0"/>
      </c:valAx>
      <c:valAx>
        <c:axId val="378084072"/>
        <c:scaling>
          <c:orientation val="minMax"/>
          <c:max val="0.2"/>
          <c:min val="0.04"/>
        </c:scaling>
        <c:axPos val="l"/>
        <c:title>
          <c:tx>
            <c:rich>
              <a:bodyPr rot="-5400000" vert="horz"/>
              <a:lstStyle/>
              <a:p>
                <a:pPr>
                  <a:defRPr lang="en-US" sz="900" b="0"/>
                </a:pPr>
                <a:r>
                  <a:rPr lang="en-US" sz="900" b="0"/>
                  <a:t>Averaged</a:t>
                </a:r>
                <a:r>
                  <a:rPr lang="en-US" sz="900" b="0" baseline="0"/>
                  <a:t> 30-m Landsat shortwave band albedo</a:t>
                </a:r>
              </a:p>
              <a:p>
                <a:pPr>
                  <a:defRPr lang="en-US" sz="900" b="0"/>
                </a:pPr>
                <a:r>
                  <a:rPr lang="en-US" sz="900" b="0" baseline="0"/>
                  <a:t>over 5 by 5 pixels</a:t>
                </a:r>
                <a:endParaRPr lang="en-US" sz="900" b="0"/>
              </a:p>
            </c:rich>
          </c:tx>
          <c:layout/>
        </c:title>
        <c:numFmt formatCode="#,##0.00" sourceLinked="0"/>
        <c:tickLblPos val="nextTo"/>
        <c:txPr>
          <a:bodyPr/>
          <a:lstStyle/>
          <a:p>
            <a:pPr>
              <a:defRPr lang="en-US" sz="900"/>
            </a:pPr>
            <a:endParaRPr lang="es-ES_tradnl"/>
          </a:p>
        </c:txPr>
        <c:crossAx val="378060264"/>
        <c:crosses val="autoZero"/>
        <c:crossBetween val="midCat"/>
      </c:valAx>
      <c:spPr>
        <a:ln w="6350">
          <a:solidFill>
            <a:schemeClr val="bg1">
              <a:lumMod val="8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13383445859764"/>
          <c:y val="0.044965486142426"/>
          <c:w val="0.491910362470514"/>
          <c:h val="0.0858919837663464"/>
        </c:manualLayout>
      </c:layout>
      <c:txPr>
        <a:bodyPr/>
        <a:lstStyle/>
        <a:p>
          <a:pPr>
            <a:defRPr lang="en-US" sz="800"/>
          </a:pPr>
          <a:endParaRPr lang="es-ES_tradnl"/>
        </a:p>
      </c:txPr>
    </c:legend>
    <c:plotVisOnly val="1"/>
    <c:dispBlanksAs val="gap"/>
  </c:chart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_tradnl"/>
  <c:style val="18"/>
  <c:chart>
    <c:title>
      <c:tx>
        <c:rich>
          <a:bodyPr anchor="t"/>
          <a:lstStyle/>
          <a:p>
            <a:pPr algn="l">
              <a:defRPr lang="en-US" sz="1100">
                <a:ln>
                  <a:noFill/>
                </a:ln>
              </a:defRPr>
            </a:pPr>
            <a:r>
              <a:rPr lang="en-US" sz="800" b="0" dirty="0">
                <a:ln>
                  <a:noFill/>
                </a:ln>
                <a:latin typeface="+mn-lt"/>
              </a:rPr>
              <a:t>p1(2367,6016) 1990 fire</a:t>
            </a:r>
          </a:p>
          <a:p>
            <a:pPr algn="l">
              <a:defRPr lang="en-US" sz="1100">
                <a:ln>
                  <a:noFill/>
                </a:ln>
              </a:defRPr>
            </a:pPr>
            <a:r>
              <a:rPr lang="en-US" sz="800" b="0" dirty="0">
                <a:ln>
                  <a:noFill/>
                </a:ln>
                <a:latin typeface="+mn-lt"/>
              </a:rPr>
              <a:t>p2(2636,5828)</a:t>
            </a:r>
            <a:r>
              <a:rPr lang="en-US" sz="800" b="0" baseline="0" dirty="0">
                <a:ln>
                  <a:noFill/>
                </a:ln>
                <a:latin typeface="+mn-lt"/>
              </a:rPr>
              <a:t> 2000 fire</a:t>
            </a:r>
          </a:p>
          <a:p>
            <a:pPr algn="l">
              <a:defRPr lang="en-US" sz="1100">
                <a:ln>
                  <a:noFill/>
                </a:ln>
              </a:defRPr>
            </a:pPr>
            <a:r>
              <a:rPr lang="en-US" sz="800" b="0" baseline="0" dirty="0">
                <a:ln>
                  <a:noFill/>
                </a:ln>
                <a:latin typeface="+mn-lt"/>
              </a:rPr>
              <a:t>p4(2723,5642) 1995 fire</a:t>
            </a:r>
          </a:p>
          <a:p>
            <a:pPr algn="l">
              <a:defRPr lang="en-US" sz="1100">
                <a:ln>
                  <a:noFill/>
                </a:ln>
              </a:defRPr>
            </a:pPr>
            <a:r>
              <a:rPr lang="en-US" sz="800" b="0" baseline="0" dirty="0">
                <a:ln>
                  <a:noFill/>
                </a:ln>
                <a:latin typeface="+mn-lt"/>
              </a:rPr>
              <a:t>p6(2883,5852) 1989 fire</a:t>
            </a:r>
            <a:endParaRPr lang="en-US" sz="1100" dirty="0">
              <a:ln>
                <a:noFill/>
              </a:ln>
            </a:endParaRPr>
          </a:p>
        </c:rich>
      </c:tx>
      <c:layout>
        <c:manualLayout>
          <c:xMode val="edge"/>
          <c:yMode val="edge"/>
          <c:x val="0.0862408865558471"/>
          <c:y val="0.0319706087771835"/>
        </c:manualLayout>
      </c:layout>
      <c:overlay val="1"/>
      <c:spPr>
        <a:ln>
          <a:noFill/>
        </a:ln>
      </c:spPr>
    </c:title>
    <c:plotArea>
      <c:layout>
        <c:manualLayout>
          <c:layoutTarget val="inner"/>
          <c:xMode val="edge"/>
          <c:yMode val="edge"/>
          <c:x val="0.0855930188213652"/>
          <c:y val="0.0283552587518298"/>
          <c:w val="0.892092222446553"/>
          <c:h val="0.858577319390362"/>
        </c:manualLayout>
      </c:layout>
      <c:scatterChart>
        <c:scatterStyle val="lineMarker"/>
        <c:ser>
          <c:idx val="0"/>
          <c:order val="0"/>
          <c:tx>
            <c:v>P1_BSA</c:v>
          </c:tx>
          <c:spPr>
            <a:ln w="9525">
              <a:solidFill>
                <a:schemeClr val="bg1">
                  <a:lumMod val="65000"/>
                </a:schemeClr>
              </a:solidFill>
              <a:prstDash val="sysDash"/>
            </a:ln>
          </c:spPr>
          <c:marker>
            <c:symbol val="circle"/>
            <c:size val="2"/>
            <c:spPr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marker>
          <c:xVal>
            <c:numRef>
              <c:f>MultiYr1!$A$3:$A$21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2003.553424657534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2009.641095890411</c:v>
                </c:pt>
                <c:pt idx="17">
                  <c:v>2010.649315068493</c:v>
                </c:pt>
                <c:pt idx="18">
                  <c:v>2011.613698630137</c:v>
                </c:pt>
              </c:numCache>
            </c:numRef>
          </c:xVal>
          <c:yVal>
            <c:numRef>
              <c:f>MultiYr1!$B$3:$B$21</c:f>
              <c:numCache>
                <c:formatCode>General</c:formatCode>
                <c:ptCount val="19"/>
                <c:pt idx="0">
                  <c:v>0.0929</c:v>
                </c:pt>
                <c:pt idx="1">
                  <c:v>0.090464</c:v>
                </c:pt>
                <c:pt idx="2">
                  <c:v>0.095044</c:v>
                </c:pt>
                <c:pt idx="3">
                  <c:v>0.082676</c:v>
                </c:pt>
                <c:pt idx="4">
                  <c:v>0.098388</c:v>
                </c:pt>
                <c:pt idx="5">
                  <c:v>0.1186</c:v>
                </c:pt>
                <c:pt idx="6">
                  <c:v>0.10668</c:v>
                </c:pt>
                <c:pt idx="7">
                  <c:v>0.1325</c:v>
                </c:pt>
                <c:pt idx="8">
                  <c:v>0.13534</c:v>
                </c:pt>
                <c:pt idx="9">
                  <c:v>0.132212</c:v>
                </c:pt>
                <c:pt idx="10">
                  <c:v>0.13472</c:v>
                </c:pt>
                <c:pt idx="11">
                  <c:v>0.14078</c:v>
                </c:pt>
                <c:pt idx="12">
                  <c:v>0.130776</c:v>
                </c:pt>
                <c:pt idx="13">
                  <c:v>0.132744</c:v>
                </c:pt>
                <c:pt idx="14">
                  <c:v>0.12638</c:v>
                </c:pt>
                <c:pt idx="15">
                  <c:v>0.129804</c:v>
                </c:pt>
                <c:pt idx="16">
                  <c:v>0.120816</c:v>
                </c:pt>
                <c:pt idx="17">
                  <c:v>0.136264</c:v>
                </c:pt>
                <c:pt idx="18">
                  <c:v>0.129864</c:v>
                </c:pt>
              </c:numCache>
            </c:numRef>
          </c:yVal>
        </c:ser>
        <c:ser>
          <c:idx val="2"/>
          <c:order val="1"/>
          <c:tx>
            <c:v>P2_BSA</c:v>
          </c:tx>
          <c:spPr>
            <a:ln w="9525">
              <a:solidFill>
                <a:srgbClr val="0000FF"/>
              </a:solidFill>
              <a:prstDash val="sysDash"/>
            </a:ln>
          </c:spPr>
          <c:marker>
            <c:symbol val="triangle"/>
            <c:size val="3"/>
            <c:spPr>
              <a:noFill/>
              <a:ln>
                <a:solidFill>
                  <a:srgbClr val="0000FF"/>
                </a:solidFill>
              </a:ln>
            </c:spPr>
          </c:marker>
          <c:xVal>
            <c:numRef>
              <c:f>MultiYr1!$A$24:$A$42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2003.553424657534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2009.641095890411</c:v>
                </c:pt>
                <c:pt idx="17">
                  <c:v>2010.649315068493</c:v>
                </c:pt>
                <c:pt idx="18">
                  <c:v>2011.613698630137</c:v>
                </c:pt>
              </c:numCache>
            </c:numRef>
          </c:xVal>
          <c:yVal>
            <c:numRef>
              <c:f>MultiYr1!$B$24:$B$42</c:f>
              <c:numCache>
                <c:formatCode>General</c:formatCode>
                <c:ptCount val="19"/>
                <c:pt idx="0">
                  <c:v>0.07914</c:v>
                </c:pt>
                <c:pt idx="1">
                  <c:v>0.074004</c:v>
                </c:pt>
                <c:pt idx="2">
                  <c:v>0.082712</c:v>
                </c:pt>
                <c:pt idx="3">
                  <c:v>0.067792</c:v>
                </c:pt>
                <c:pt idx="4">
                  <c:v>0.071108</c:v>
                </c:pt>
                <c:pt idx="5">
                  <c:v>0.066488</c:v>
                </c:pt>
                <c:pt idx="6">
                  <c:v>0.061828</c:v>
                </c:pt>
                <c:pt idx="7">
                  <c:v>0.065808</c:v>
                </c:pt>
                <c:pt idx="8">
                  <c:v>0.069672</c:v>
                </c:pt>
                <c:pt idx="9">
                  <c:v>0.070112</c:v>
                </c:pt>
                <c:pt idx="10">
                  <c:v>0.089468</c:v>
                </c:pt>
                <c:pt idx="11">
                  <c:v>0.109704</c:v>
                </c:pt>
                <c:pt idx="12">
                  <c:v>0.117976</c:v>
                </c:pt>
                <c:pt idx="13">
                  <c:v>0.128564</c:v>
                </c:pt>
                <c:pt idx="14">
                  <c:v>0.128028</c:v>
                </c:pt>
                <c:pt idx="15">
                  <c:v>0.130296</c:v>
                </c:pt>
                <c:pt idx="16">
                  <c:v>0.142716</c:v>
                </c:pt>
                <c:pt idx="17">
                  <c:v>0.134552</c:v>
                </c:pt>
                <c:pt idx="18">
                  <c:v>0.139332</c:v>
                </c:pt>
              </c:numCache>
            </c:numRef>
          </c:yVal>
        </c:ser>
        <c:ser>
          <c:idx val="6"/>
          <c:order val="2"/>
          <c:tx>
            <c:v>P4_BSA</c:v>
          </c:tx>
          <c:spPr>
            <a:ln w="9525">
              <a:solidFill>
                <a:schemeClr val="accent3">
                  <a:lumMod val="75000"/>
                </a:schemeClr>
              </a:solidFill>
              <a:prstDash val="sysDash"/>
            </a:ln>
          </c:spPr>
          <c:marker>
            <c:symbol val="plus"/>
            <c:size val="3"/>
            <c:spPr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marker>
          <c:xVal>
            <c:numRef>
              <c:f>MultiYr1!$A$66:$A$84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2003.553424657534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2009.641095890411</c:v>
                </c:pt>
                <c:pt idx="17">
                  <c:v>2010.649315068493</c:v>
                </c:pt>
                <c:pt idx="18">
                  <c:v>2011.613698630137</c:v>
                </c:pt>
              </c:numCache>
            </c:numRef>
          </c:xVal>
          <c:yVal>
            <c:numRef>
              <c:f>MultiYr1!$B$66:$B$84</c:f>
              <c:numCache>
                <c:formatCode>General</c:formatCode>
                <c:ptCount val="19"/>
                <c:pt idx="0">
                  <c:v>0.084944</c:v>
                </c:pt>
                <c:pt idx="1">
                  <c:v>0.081868</c:v>
                </c:pt>
                <c:pt idx="2">
                  <c:v>0.084164</c:v>
                </c:pt>
                <c:pt idx="3">
                  <c:v>0.074624</c:v>
                </c:pt>
                <c:pt idx="4">
                  <c:v>0.07774</c:v>
                </c:pt>
                <c:pt idx="5">
                  <c:v>0.0721</c:v>
                </c:pt>
                <c:pt idx="6">
                  <c:v>0.07214</c:v>
                </c:pt>
                <c:pt idx="7">
                  <c:v>0.100676</c:v>
                </c:pt>
                <c:pt idx="8">
                  <c:v>0.114704</c:v>
                </c:pt>
                <c:pt idx="9">
                  <c:v>0.114316</c:v>
                </c:pt>
                <c:pt idx="10">
                  <c:v>0.118396</c:v>
                </c:pt>
                <c:pt idx="11">
                  <c:v>0.13514</c:v>
                </c:pt>
                <c:pt idx="12">
                  <c:v>0.136172</c:v>
                </c:pt>
                <c:pt idx="13">
                  <c:v>0.14416</c:v>
                </c:pt>
                <c:pt idx="14">
                  <c:v>0.14152</c:v>
                </c:pt>
                <c:pt idx="15">
                  <c:v>0.14886</c:v>
                </c:pt>
                <c:pt idx="16">
                  <c:v>0.157036</c:v>
                </c:pt>
                <c:pt idx="17">
                  <c:v>0.1695</c:v>
                </c:pt>
                <c:pt idx="18">
                  <c:v>0.164308</c:v>
                </c:pt>
              </c:numCache>
            </c:numRef>
          </c:yVal>
        </c:ser>
        <c:ser>
          <c:idx val="10"/>
          <c:order val="3"/>
          <c:tx>
            <c:v>P6_BSA</c:v>
          </c:tx>
          <c:spPr>
            <a:ln w="9525">
              <a:solidFill>
                <a:schemeClr val="accent6">
                  <a:lumMod val="60000"/>
                  <a:lumOff val="40000"/>
                </a:schemeClr>
              </a:solidFill>
              <a:prstDash val="sysDash"/>
            </a:ln>
          </c:spPr>
          <c:marker>
            <c:symbol val="x"/>
            <c:size val="3"/>
            <c:spPr>
              <a:noFill/>
              <a:ln w="6350">
                <a:solidFill>
                  <a:schemeClr val="accent6">
                    <a:lumMod val="75000"/>
                  </a:schemeClr>
                </a:solidFill>
              </a:ln>
            </c:spPr>
          </c:marker>
          <c:xVal>
            <c:numRef>
              <c:f>MultiYr1!$A$108:$A$126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2003.553424657534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2009.641095890411</c:v>
                </c:pt>
                <c:pt idx="17">
                  <c:v>2010.649315068493</c:v>
                </c:pt>
                <c:pt idx="18">
                  <c:v>2011.613698630137</c:v>
                </c:pt>
              </c:numCache>
            </c:numRef>
          </c:xVal>
          <c:yVal>
            <c:numRef>
              <c:f>MultiYr1!$B$108:$B$126</c:f>
              <c:numCache>
                <c:formatCode>General</c:formatCode>
                <c:ptCount val="19"/>
                <c:pt idx="0">
                  <c:v>0.079448</c:v>
                </c:pt>
                <c:pt idx="1">
                  <c:v>0.075044</c:v>
                </c:pt>
                <c:pt idx="2">
                  <c:v>0.084588</c:v>
                </c:pt>
                <c:pt idx="3">
                  <c:v>0.075972</c:v>
                </c:pt>
                <c:pt idx="4">
                  <c:v>0.086572</c:v>
                </c:pt>
                <c:pt idx="5">
                  <c:v>0.10036</c:v>
                </c:pt>
                <c:pt idx="6">
                  <c:v>0.098312</c:v>
                </c:pt>
                <c:pt idx="7">
                  <c:v>0.118924</c:v>
                </c:pt>
                <c:pt idx="8">
                  <c:v>0.12058</c:v>
                </c:pt>
                <c:pt idx="9">
                  <c:v>0.125052</c:v>
                </c:pt>
                <c:pt idx="10">
                  <c:v>0.125148</c:v>
                </c:pt>
                <c:pt idx="11">
                  <c:v>0.145268</c:v>
                </c:pt>
                <c:pt idx="12">
                  <c:v>0.14026</c:v>
                </c:pt>
                <c:pt idx="13">
                  <c:v>0.14806</c:v>
                </c:pt>
                <c:pt idx="14">
                  <c:v>0.143792</c:v>
                </c:pt>
                <c:pt idx="15">
                  <c:v>0.156388</c:v>
                </c:pt>
                <c:pt idx="16">
                  <c:v>0.148848</c:v>
                </c:pt>
                <c:pt idx="17">
                  <c:v>0.156064</c:v>
                </c:pt>
                <c:pt idx="18">
                  <c:v>0.15562</c:v>
                </c:pt>
              </c:numCache>
            </c:numRef>
          </c:yVal>
        </c:ser>
        <c:ser>
          <c:idx val="4"/>
          <c:order val="4"/>
          <c:tx>
            <c:v>Ctrl_BSA</c:v>
          </c:tx>
          <c:spPr>
            <a:ln w="6350">
              <a:solidFill>
                <a:srgbClr val="FF00FF"/>
              </a:solidFill>
            </a:ln>
          </c:spPr>
          <c:marker>
            <c:symbol val="circle"/>
            <c:size val="2"/>
            <c:spPr>
              <a:noFill/>
              <a:ln>
                <a:solidFill>
                  <a:srgbClr val="FF00FF"/>
                </a:solidFill>
              </a:ln>
            </c:spPr>
          </c:marker>
          <c:xVal>
            <c:numRef>
              <c:f>MultiYr1!$A$3:$A$21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2003.553424657534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2009.641095890411</c:v>
                </c:pt>
                <c:pt idx="17">
                  <c:v>2010.649315068493</c:v>
                </c:pt>
                <c:pt idx="18">
                  <c:v>2011.613698630137</c:v>
                </c:pt>
              </c:numCache>
            </c:numRef>
          </c:xVal>
          <c:yVal>
            <c:numRef>
              <c:f>MultiYr1!$G$3:$G$21</c:f>
              <c:numCache>
                <c:formatCode>0.0000</c:formatCode>
                <c:ptCount val="19"/>
                <c:pt idx="0">
                  <c:v>0.073247</c:v>
                </c:pt>
                <c:pt idx="1">
                  <c:v>0.073105</c:v>
                </c:pt>
                <c:pt idx="2">
                  <c:v>0.0784954</c:v>
                </c:pt>
                <c:pt idx="3">
                  <c:v>0.0658258</c:v>
                </c:pt>
                <c:pt idx="4">
                  <c:v>0.0665178</c:v>
                </c:pt>
                <c:pt idx="5">
                  <c:v>0.0657118</c:v>
                </c:pt>
                <c:pt idx="6">
                  <c:v>0.062017</c:v>
                </c:pt>
                <c:pt idx="7">
                  <c:v>0.062787</c:v>
                </c:pt>
                <c:pt idx="8">
                  <c:v>0.0648678</c:v>
                </c:pt>
                <c:pt idx="9">
                  <c:v>0.063888</c:v>
                </c:pt>
                <c:pt idx="10">
                  <c:v>0.0632802</c:v>
                </c:pt>
                <c:pt idx="11">
                  <c:v>0.0607504</c:v>
                </c:pt>
                <c:pt idx="12">
                  <c:v>0.06495</c:v>
                </c:pt>
                <c:pt idx="13">
                  <c:v>0.063649</c:v>
                </c:pt>
                <c:pt idx="14">
                  <c:v>0.0635538</c:v>
                </c:pt>
                <c:pt idx="15">
                  <c:v>0.0667498</c:v>
                </c:pt>
                <c:pt idx="16">
                  <c:v>0.0672384</c:v>
                </c:pt>
                <c:pt idx="17">
                  <c:v>0.0640808</c:v>
                </c:pt>
                <c:pt idx="18">
                  <c:v>0.065073</c:v>
                </c:pt>
              </c:numCache>
            </c:numRef>
          </c:yVal>
        </c:ser>
        <c:ser>
          <c:idx val="1"/>
          <c:order val="5"/>
          <c:tx>
            <c:v>P1_WSA</c:v>
          </c:tx>
          <c:spPr>
            <a:ln w="47625">
              <a:noFill/>
            </a:ln>
          </c:spPr>
          <c:marker>
            <c:symbol val="circle"/>
            <c:size val="2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marker>
          <c:xVal>
            <c:numRef>
              <c:f>MultiYr1!$A$3:$A$21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2003.553424657534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2009.641095890411</c:v>
                </c:pt>
                <c:pt idx="17">
                  <c:v>2010.649315068493</c:v>
                </c:pt>
                <c:pt idx="18">
                  <c:v>2011.613698630137</c:v>
                </c:pt>
              </c:numCache>
            </c:numRef>
          </c:xVal>
          <c:yVal>
            <c:numRef>
              <c:f>MultiYr1!$C$3:$C$21</c:f>
              <c:numCache>
                <c:formatCode>General</c:formatCode>
                <c:ptCount val="19"/>
                <c:pt idx="0">
                  <c:v>0.104268</c:v>
                </c:pt>
                <c:pt idx="1">
                  <c:v>0.099208</c:v>
                </c:pt>
                <c:pt idx="2">
                  <c:v>0.102152</c:v>
                </c:pt>
                <c:pt idx="3">
                  <c:v>0.09032</c:v>
                </c:pt>
                <c:pt idx="4">
                  <c:v>0.108956</c:v>
                </c:pt>
                <c:pt idx="5">
                  <c:v>0.127552</c:v>
                </c:pt>
                <c:pt idx="6">
                  <c:v>0.116344</c:v>
                </c:pt>
                <c:pt idx="7">
                  <c:v>0.14186</c:v>
                </c:pt>
                <c:pt idx="8">
                  <c:v>0.14838</c:v>
                </c:pt>
                <c:pt idx="9">
                  <c:v>0.143936</c:v>
                </c:pt>
                <c:pt idx="10">
                  <c:v>0.145844</c:v>
                </c:pt>
                <c:pt idx="11">
                  <c:v>0.145812</c:v>
                </c:pt>
                <c:pt idx="12">
                  <c:v>0.141236</c:v>
                </c:pt>
                <c:pt idx="13">
                  <c:v>0.14178</c:v>
                </c:pt>
                <c:pt idx="14">
                  <c:v>0.135916</c:v>
                </c:pt>
                <c:pt idx="15">
                  <c:v>0.137768</c:v>
                </c:pt>
                <c:pt idx="16">
                  <c:v>0.127656</c:v>
                </c:pt>
                <c:pt idx="17">
                  <c:v>0.145044</c:v>
                </c:pt>
                <c:pt idx="18">
                  <c:v>0.143224</c:v>
                </c:pt>
              </c:numCache>
            </c:numRef>
          </c:yVal>
        </c:ser>
        <c:ser>
          <c:idx val="3"/>
          <c:order val="6"/>
          <c:tx>
            <c:v>P2_WSA</c:v>
          </c:tx>
          <c:spPr>
            <a:ln w="47625">
              <a:noFill/>
            </a:ln>
          </c:spPr>
          <c:marker>
            <c:symbol val="triangle"/>
            <c:size val="3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MultiYr1!$A$24:$A$42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2003.553424657534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2009.641095890411</c:v>
                </c:pt>
                <c:pt idx="17">
                  <c:v>2010.649315068493</c:v>
                </c:pt>
                <c:pt idx="18">
                  <c:v>2011.613698630137</c:v>
                </c:pt>
              </c:numCache>
            </c:numRef>
          </c:xVal>
          <c:yVal>
            <c:numRef>
              <c:f>MultiYr1!$C$24:$C$42</c:f>
              <c:numCache>
                <c:formatCode>General</c:formatCode>
                <c:ptCount val="19"/>
                <c:pt idx="0">
                  <c:v>0.089228</c:v>
                </c:pt>
                <c:pt idx="1">
                  <c:v>0.08146</c:v>
                </c:pt>
                <c:pt idx="2">
                  <c:v>0.08906</c:v>
                </c:pt>
                <c:pt idx="3">
                  <c:v>0.074956</c:v>
                </c:pt>
                <c:pt idx="4">
                  <c:v>0.079884</c:v>
                </c:pt>
                <c:pt idx="5">
                  <c:v>0.072588</c:v>
                </c:pt>
                <c:pt idx="6">
                  <c:v>0.068156</c:v>
                </c:pt>
                <c:pt idx="7">
                  <c:v>0.071756</c:v>
                </c:pt>
                <c:pt idx="8">
                  <c:v>0.077332</c:v>
                </c:pt>
                <c:pt idx="9">
                  <c:v>0.079052</c:v>
                </c:pt>
                <c:pt idx="10">
                  <c:v>0.098392</c:v>
                </c:pt>
                <c:pt idx="11">
                  <c:v>0.115808</c:v>
                </c:pt>
                <c:pt idx="12">
                  <c:v>0.131948</c:v>
                </c:pt>
                <c:pt idx="13">
                  <c:v>0.142728</c:v>
                </c:pt>
                <c:pt idx="14">
                  <c:v>0.143004</c:v>
                </c:pt>
                <c:pt idx="15">
                  <c:v>0.143908</c:v>
                </c:pt>
                <c:pt idx="16">
                  <c:v>0.156216</c:v>
                </c:pt>
                <c:pt idx="17">
                  <c:v>0.143796</c:v>
                </c:pt>
                <c:pt idx="18">
                  <c:v>0.1526</c:v>
                </c:pt>
              </c:numCache>
            </c:numRef>
          </c:yVal>
        </c:ser>
        <c:ser>
          <c:idx val="7"/>
          <c:order val="7"/>
          <c:tx>
            <c:v>P4_WSA</c:v>
          </c:tx>
          <c:spPr>
            <a:ln w="47625">
              <a:noFill/>
            </a:ln>
            <a:effectLst/>
          </c:spPr>
          <c:marker>
            <c:symbol val="plus"/>
            <c:size val="3"/>
            <c:spPr>
              <a:noFill/>
              <a:ln w="6350">
                <a:solidFill>
                  <a:schemeClr val="accent5">
                    <a:lumMod val="75000"/>
                  </a:schemeClr>
                </a:solidFill>
                <a:bevel/>
              </a:ln>
              <a:effectLst/>
            </c:spPr>
          </c:marker>
          <c:xVal>
            <c:numRef>
              <c:f>MultiYr1!$A$66:$A$84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2003.553424657534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2009.641095890411</c:v>
                </c:pt>
                <c:pt idx="17">
                  <c:v>2010.649315068493</c:v>
                </c:pt>
                <c:pt idx="18">
                  <c:v>2011.613698630137</c:v>
                </c:pt>
              </c:numCache>
            </c:numRef>
          </c:xVal>
          <c:yVal>
            <c:numRef>
              <c:f>MultiYr1!$C$66:$C$84</c:f>
              <c:numCache>
                <c:formatCode>General</c:formatCode>
                <c:ptCount val="19"/>
                <c:pt idx="0">
                  <c:v>0.09688</c:v>
                </c:pt>
                <c:pt idx="1">
                  <c:v>0.090856</c:v>
                </c:pt>
                <c:pt idx="2">
                  <c:v>0.091388</c:v>
                </c:pt>
                <c:pt idx="3">
                  <c:v>0.083152</c:v>
                </c:pt>
                <c:pt idx="4">
                  <c:v>0.088312</c:v>
                </c:pt>
                <c:pt idx="5">
                  <c:v>0.07932</c:v>
                </c:pt>
                <c:pt idx="6">
                  <c:v>0.079848</c:v>
                </c:pt>
                <c:pt idx="7">
                  <c:v>0.109472</c:v>
                </c:pt>
                <c:pt idx="8">
                  <c:v>0.126796</c:v>
                </c:pt>
                <c:pt idx="9">
                  <c:v>0.127804</c:v>
                </c:pt>
                <c:pt idx="10">
                  <c:v>0.130128</c:v>
                </c:pt>
                <c:pt idx="11">
                  <c:v>0.142036</c:v>
                </c:pt>
                <c:pt idx="12">
                  <c:v>0.151276</c:v>
                </c:pt>
                <c:pt idx="13">
                  <c:v>0.1581</c:v>
                </c:pt>
                <c:pt idx="14">
                  <c:v>0.156392</c:v>
                </c:pt>
                <c:pt idx="15">
                  <c:v>0.164024</c:v>
                </c:pt>
                <c:pt idx="16">
                  <c:v>0.17238</c:v>
                </c:pt>
                <c:pt idx="17">
                  <c:v>0.185456</c:v>
                </c:pt>
                <c:pt idx="18">
                  <c:v>0.181872</c:v>
                </c:pt>
              </c:numCache>
            </c:numRef>
          </c:yVal>
        </c:ser>
        <c:ser>
          <c:idx val="11"/>
          <c:order val="8"/>
          <c:tx>
            <c:v>P6_WSA</c:v>
          </c:tx>
          <c:spPr>
            <a:ln w="47625">
              <a:noFill/>
            </a:ln>
          </c:spPr>
          <c:marker>
            <c:symbol val="x"/>
            <c:size val="3"/>
            <c:spPr>
              <a:ln w="6350">
                <a:solidFill>
                  <a:srgbClr val="D8B710"/>
                </a:solidFill>
              </a:ln>
            </c:spPr>
          </c:marker>
          <c:xVal>
            <c:numRef>
              <c:f>MultiYr1!$A$108:$A$126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2003.553424657534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2009.641095890411</c:v>
                </c:pt>
                <c:pt idx="17">
                  <c:v>2010.649315068493</c:v>
                </c:pt>
                <c:pt idx="18">
                  <c:v>2011.613698630137</c:v>
                </c:pt>
              </c:numCache>
            </c:numRef>
          </c:xVal>
          <c:yVal>
            <c:numRef>
              <c:f>MultiYr1!$C$108:$C$126</c:f>
              <c:numCache>
                <c:formatCode>General</c:formatCode>
                <c:ptCount val="19"/>
                <c:pt idx="0">
                  <c:v>0.089712</c:v>
                </c:pt>
                <c:pt idx="1">
                  <c:v>0.082452</c:v>
                </c:pt>
                <c:pt idx="2">
                  <c:v>0.091044</c:v>
                </c:pt>
                <c:pt idx="3">
                  <c:v>0.083204</c:v>
                </c:pt>
                <c:pt idx="4">
                  <c:v>0.096584</c:v>
                </c:pt>
                <c:pt idx="5">
                  <c:v>0.108848</c:v>
                </c:pt>
                <c:pt idx="6">
                  <c:v>0.107376</c:v>
                </c:pt>
                <c:pt idx="7">
                  <c:v>0.128664</c:v>
                </c:pt>
                <c:pt idx="8">
                  <c:v>0.132328</c:v>
                </c:pt>
                <c:pt idx="9">
                  <c:v>0.1404</c:v>
                </c:pt>
                <c:pt idx="10">
                  <c:v>0.13732</c:v>
                </c:pt>
                <c:pt idx="11">
                  <c:v>0.152572</c:v>
                </c:pt>
                <c:pt idx="12">
                  <c:v>0.155672</c:v>
                </c:pt>
                <c:pt idx="13">
                  <c:v>0.162104</c:v>
                </c:pt>
                <c:pt idx="14">
                  <c:v>0.159584</c:v>
                </c:pt>
                <c:pt idx="15">
                  <c:v>0.17258</c:v>
                </c:pt>
                <c:pt idx="16">
                  <c:v>0.162764</c:v>
                </c:pt>
                <c:pt idx="17">
                  <c:v>0.170384</c:v>
                </c:pt>
                <c:pt idx="18">
                  <c:v>0.17262</c:v>
                </c:pt>
              </c:numCache>
            </c:numRef>
          </c:yVal>
        </c:ser>
        <c:ser>
          <c:idx val="5"/>
          <c:order val="9"/>
          <c:tx>
            <c:v>Ctrl_WSA</c:v>
          </c:tx>
          <c:spPr>
            <a:ln w="47625">
              <a:noFill/>
            </a:ln>
          </c:spPr>
          <c:marker>
            <c:symbol val="circle"/>
            <c:size val="2"/>
            <c:spPr>
              <a:solidFill>
                <a:srgbClr val="FF00FF"/>
              </a:solidFill>
              <a:ln>
                <a:solidFill>
                  <a:srgbClr val="FF00FF"/>
                </a:solidFill>
              </a:ln>
            </c:spPr>
          </c:marker>
          <c:xVal>
            <c:numRef>
              <c:f>MultiYr1!$A$3:$A$21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2003.553424657534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2009.641095890411</c:v>
                </c:pt>
                <c:pt idx="17">
                  <c:v>2010.649315068493</c:v>
                </c:pt>
                <c:pt idx="18">
                  <c:v>2011.613698630137</c:v>
                </c:pt>
              </c:numCache>
            </c:numRef>
          </c:xVal>
          <c:yVal>
            <c:numRef>
              <c:f>MultiYr1!$H$3:$H$21</c:f>
              <c:numCache>
                <c:formatCode>0.0000</c:formatCode>
                <c:ptCount val="19"/>
                <c:pt idx="0">
                  <c:v>0.0845106</c:v>
                </c:pt>
                <c:pt idx="1">
                  <c:v>0.0820526</c:v>
                </c:pt>
                <c:pt idx="2">
                  <c:v>0.0859408</c:v>
                </c:pt>
                <c:pt idx="3">
                  <c:v>0.0742532</c:v>
                </c:pt>
                <c:pt idx="4">
                  <c:v>0.0764432</c:v>
                </c:pt>
                <c:pt idx="5">
                  <c:v>0.0730762</c:v>
                </c:pt>
                <c:pt idx="6">
                  <c:v>0.0697106</c:v>
                </c:pt>
                <c:pt idx="7">
                  <c:v>0.069733</c:v>
                </c:pt>
                <c:pt idx="8">
                  <c:v>0.0735308</c:v>
                </c:pt>
                <c:pt idx="9">
                  <c:v>0.0737356</c:v>
                </c:pt>
                <c:pt idx="10">
                  <c:v>0.0721476</c:v>
                </c:pt>
                <c:pt idx="11">
                  <c:v>0.064918</c:v>
                </c:pt>
                <c:pt idx="12">
                  <c:v>0.0752322</c:v>
                </c:pt>
                <c:pt idx="13">
                  <c:v>0.0723348</c:v>
                </c:pt>
                <c:pt idx="14">
                  <c:v>0.0737312</c:v>
                </c:pt>
                <c:pt idx="15">
                  <c:v>0.0757014</c:v>
                </c:pt>
                <c:pt idx="16">
                  <c:v>0.0753184</c:v>
                </c:pt>
                <c:pt idx="17">
                  <c:v>0.0714464</c:v>
                </c:pt>
                <c:pt idx="18">
                  <c:v>0.0737804</c:v>
                </c:pt>
              </c:numCache>
            </c:numRef>
          </c:yVal>
        </c:ser>
        <c:axId val="69805400"/>
        <c:axId val="69814712"/>
      </c:scatterChart>
      <c:valAx>
        <c:axId val="69805400"/>
        <c:scaling>
          <c:orientation val="minMax"/>
          <c:max val="2012.0"/>
          <c:min val="1985.0"/>
        </c:scaling>
        <c:axPos val="b"/>
        <c:title>
          <c:tx>
            <c:rich>
              <a:bodyPr/>
              <a:lstStyle/>
              <a:p>
                <a:pPr>
                  <a:defRPr lang="en-US" sz="900" b="0"/>
                </a:pPr>
                <a:r>
                  <a:rPr lang="en-US" sz="900" b="0"/>
                  <a:t>Year</a:t>
                </a:r>
              </a:p>
            </c:rich>
          </c:tx>
          <c:layout>
            <c:manualLayout>
              <c:xMode val="edge"/>
              <c:yMode val="edge"/>
              <c:x val="0.495776633690019"/>
              <c:y val="0.919483870967742"/>
            </c:manualLayout>
          </c:layout>
        </c:title>
        <c:numFmt formatCode="0" sourceLinked="0"/>
        <c:tickLblPos val="nextTo"/>
        <c:txPr>
          <a:bodyPr/>
          <a:lstStyle/>
          <a:p>
            <a:pPr>
              <a:defRPr lang="en-US" sz="800"/>
            </a:pPr>
            <a:endParaRPr lang="es-ES_tradnl"/>
          </a:p>
        </c:txPr>
        <c:crossAx val="69814712"/>
        <c:crosses val="autoZero"/>
        <c:crossBetween val="midCat"/>
        <c:majorUnit val="2.0"/>
        <c:minorUnit val="1.0"/>
      </c:valAx>
      <c:valAx>
        <c:axId val="69814712"/>
        <c:scaling>
          <c:orientation val="minMax"/>
          <c:max val="0.19"/>
          <c:min val="0.05"/>
        </c:scaling>
        <c:axPos val="l"/>
        <c:title>
          <c:tx>
            <c:rich>
              <a:bodyPr rot="-5400000" vert="horz"/>
              <a:lstStyle/>
              <a:p>
                <a:pPr>
                  <a:defRPr lang="en-US" sz="900" b="0"/>
                </a:pPr>
                <a:r>
                  <a:rPr lang="en-US" sz="900" b="0" dirty="0"/>
                  <a:t>Averaged</a:t>
                </a:r>
                <a:r>
                  <a:rPr lang="en-US" sz="900" b="0" baseline="0" dirty="0"/>
                  <a:t> 30-m Landsat shortwave band </a:t>
                </a:r>
                <a:r>
                  <a:rPr lang="en-US" sz="900" b="0" baseline="0" dirty="0" smtClean="0"/>
                  <a:t>albedo over </a:t>
                </a:r>
                <a:r>
                  <a:rPr lang="en-US" sz="900" b="0" baseline="0" dirty="0"/>
                  <a:t>5 by 5 pixels</a:t>
                </a:r>
                <a:endParaRPr lang="en-US" sz="900" b="0" dirty="0"/>
              </a:p>
            </c:rich>
          </c:tx>
          <c:layout>
            <c:manualLayout>
              <c:xMode val="edge"/>
              <c:yMode val="edge"/>
              <c:x val="0.00638322453283083"/>
              <c:y val="0.0667915671831344"/>
            </c:manualLayout>
          </c:layout>
        </c:title>
        <c:numFmt formatCode="#,##0.00" sourceLinked="0"/>
        <c:tickLblPos val="nextTo"/>
        <c:txPr>
          <a:bodyPr/>
          <a:lstStyle/>
          <a:p>
            <a:pPr>
              <a:defRPr lang="en-US" sz="800"/>
            </a:pPr>
            <a:endParaRPr lang="es-ES_tradnl"/>
          </a:p>
        </c:txPr>
        <c:crossAx val="69805400"/>
        <c:crosses val="autoZero"/>
        <c:crossBetween val="midCat"/>
      </c:valAx>
      <c:spPr>
        <a:ln w="6350">
          <a:solidFill>
            <a:schemeClr val="bg1">
              <a:lumMod val="8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245080534804944"/>
          <c:y val="0.0305316634934606"/>
          <c:w val="0.490465598851426"/>
          <c:h val="0.103007162814326"/>
        </c:manualLayout>
      </c:layout>
      <c:txPr>
        <a:bodyPr/>
        <a:lstStyle/>
        <a:p>
          <a:pPr>
            <a:defRPr lang="en-US" sz="800"/>
          </a:pPr>
          <a:endParaRPr lang="es-ES_tradnl"/>
        </a:p>
      </c:txPr>
    </c:legend>
    <c:plotVisOnly val="1"/>
    <c:dispBlanksAs val="gap"/>
  </c:chart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_tradnl"/>
  <c:style val="2"/>
  <c:chart>
    <c:plotArea>
      <c:layout>
        <c:manualLayout>
          <c:layoutTarget val="inner"/>
          <c:xMode val="edge"/>
          <c:yMode val="edge"/>
          <c:x val="0.0856644363093898"/>
          <c:y val="0.0514005540974045"/>
          <c:w val="0.807920572619364"/>
          <c:h val="0.795192706174887"/>
        </c:manualLayout>
      </c:layout>
      <c:barChart>
        <c:barDir val="col"/>
        <c:grouping val="stacked"/>
        <c:ser>
          <c:idx val="7"/>
          <c:order val="0"/>
          <c:tx>
            <c:strRef>
              <c:f>general!$X$1</c:f>
              <c:strCache>
                <c:ptCount val="1"/>
                <c:pt idx="0">
                  <c:v>Cnt_whole</c:v>
                </c:pt>
              </c:strCache>
            </c:strRef>
          </c:tx>
          <c:spPr>
            <a:solidFill>
              <a:schemeClr val="bg1">
                <a:lumMod val="65000"/>
                <a:alpha val="22000"/>
              </a:schemeClr>
            </a:solidFill>
            <a:ln w="9525">
              <a:solidFill>
                <a:schemeClr val="bg1">
                  <a:lumMod val="75000"/>
                  <a:alpha val="22000"/>
                </a:schemeClr>
              </a:solidFill>
            </a:ln>
          </c:spPr>
          <c:cat>
            <c:numRef>
              <c:f>general!$W$2:$W$28</c:f>
              <c:numCache>
                <c:formatCode>0</c:formatCode>
                <c:ptCount val="27"/>
                <c:pt idx="0">
                  <c:v>1985.0</c:v>
                </c:pt>
                <c:pt idx="1">
                  <c:v>1986.0</c:v>
                </c:pt>
                <c:pt idx="2">
                  <c:v>1987.0</c:v>
                </c:pt>
                <c:pt idx="3">
                  <c:v>1988.0</c:v>
                </c:pt>
                <c:pt idx="4">
                  <c:v>1989.0</c:v>
                </c:pt>
                <c:pt idx="5">
                  <c:v>1990.0</c:v>
                </c:pt>
                <c:pt idx="6">
                  <c:v>1991.0</c:v>
                </c:pt>
                <c:pt idx="7">
                  <c:v>1992.0</c:v>
                </c:pt>
                <c:pt idx="8">
                  <c:v>1993.0</c:v>
                </c:pt>
                <c:pt idx="9">
                  <c:v>1994.0</c:v>
                </c:pt>
                <c:pt idx="10">
                  <c:v>1995.0</c:v>
                </c:pt>
                <c:pt idx="11">
                  <c:v>1996.0</c:v>
                </c:pt>
                <c:pt idx="12">
                  <c:v>1997.0</c:v>
                </c:pt>
                <c:pt idx="13">
                  <c:v>1998.0</c:v>
                </c:pt>
                <c:pt idx="14">
                  <c:v>1999.0</c:v>
                </c:pt>
                <c:pt idx="15">
                  <c:v>2000.0</c:v>
                </c:pt>
                <c:pt idx="16">
                  <c:v>2001.0</c:v>
                </c:pt>
                <c:pt idx="17">
                  <c:v>2002.0</c:v>
                </c:pt>
                <c:pt idx="18">
                  <c:v>2003.0</c:v>
                </c:pt>
                <c:pt idx="19">
                  <c:v>2004.0</c:v>
                </c:pt>
                <c:pt idx="20">
                  <c:v>2005.0</c:v>
                </c:pt>
                <c:pt idx="21">
                  <c:v>2006.0</c:v>
                </c:pt>
                <c:pt idx="22">
                  <c:v>2007.0</c:v>
                </c:pt>
                <c:pt idx="23">
                  <c:v>2008.0</c:v>
                </c:pt>
                <c:pt idx="24">
                  <c:v>2009.0</c:v>
                </c:pt>
                <c:pt idx="25">
                  <c:v>2010.0</c:v>
                </c:pt>
                <c:pt idx="26">
                  <c:v>2011.0</c:v>
                </c:pt>
              </c:numCache>
            </c:numRef>
          </c:cat>
          <c:val>
            <c:numRef>
              <c:f>general!$X$2:$X$28</c:f>
              <c:numCache>
                <c:formatCode>General</c:formatCode>
                <c:ptCount val="27"/>
                <c:pt idx="0">
                  <c:v>2.4117527E7</c:v>
                </c:pt>
                <c:pt idx="1">
                  <c:v>2.4117527E7</c:v>
                </c:pt>
                <c:pt idx="3">
                  <c:v>2.4117527E7</c:v>
                </c:pt>
                <c:pt idx="5">
                  <c:v>2.4117527E7</c:v>
                </c:pt>
                <c:pt idx="6">
                  <c:v>2.4117527E7</c:v>
                </c:pt>
                <c:pt idx="9">
                  <c:v>2.4117527E7</c:v>
                </c:pt>
                <c:pt idx="10">
                  <c:v>2.4117527E7</c:v>
                </c:pt>
                <c:pt idx="12">
                  <c:v>2.4117527E7</c:v>
                </c:pt>
                <c:pt idx="13">
                  <c:v>2.4117527E7</c:v>
                </c:pt>
                <c:pt idx="14">
                  <c:v>2.4117527E7</c:v>
                </c:pt>
                <c:pt idx="16">
                  <c:v>2.4117527E7</c:v>
                </c:pt>
                <c:pt idx="17">
                  <c:v>2.4117527E7</c:v>
                </c:pt>
                <c:pt idx="18">
                  <c:v>2.4117527E7</c:v>
                </c:pt>
                <c:pt idx="19">
                  <c:v>2.4117527E7</c:v>
                </c:pt>
                <c:pt idx="20">
                  <c:v>2.4117527E7</c:v>
                </c:pt>
                <c:pt idx="21">
                  <c:v>2.4117527E7</c:v>
                </c:pt>
                <c:pt idx="24">
                  <c:v>2.4117527E7</c:v>
                </c:pt>
                <c:pt idx="25">
                  <c:v>2.4117527E7</c:v>
                </c:pt>
                <c:pt idx="26">
                  <c:v>2.4117527E7</c:v>
                </c:pt>
              </c:numCache>
            </c:numRef>
          </c:val>
        </c:ser>
        <c:ser>
          <c:idx val="6"/>
          <c:order val="1"/>
          <c:tx>
            <c:strRef>
              <c:f>general!$Z$1</c:f>
              <c:strCache>
                <c:ptCount val="1"/>
                <c:pt idx="0">
                  <c:v>Cnt_Undist</c:v>
                </c:pt>
              </c:strCache>
            </c:strRef>
          </c:tx>
          <c:spPr>
            <a:solidFill>
              <a:srgbClr val="0BAFC5">
                <a:alpha val="22000"/>
              </a:srgbClr>
            </a:solidFill>
            <a:ln w="9525">
              <a:solidFill>
                <a:srgbClr val="0BAFC5">
                  <a:alpha val="22000"/>
                </a:srgbClr>
              </a:solidFill>
            </a:ln>
          </c:spPr>
          <c:cat>
            <c:numRef>
              <c:f>general!$W$2:$W$28</c:f>
              <c:numCache>
                <c:formatCode>0</c:formatCode>
                <c:ptCount val="27"/>
                <c:pt idx="0">
                  <c:v>1985.0</c:v>
                </c:pt>
                <c:pt idx="1">
                  <c:v>1986.0</c:v>
                </c:pt>
                <c:pt idx="2">
                  <c:v>1987.0</c:v>
                </c:pt>
                <c:pt idx="3">
                  <c:v>1988.0</c:v>
                </c:pt>
                <c:pt idx="4">
                  <c:v>1989.0</c:v>
                </c:pt>
                <c:pt idx="5">
                  <c:v>1990.0</c:v>
                </c:pt>
                <c:pt idx="6">
                  <c:v>1991.0</c:v>
                </c:pt>
                <c:pt idx="7">
                  <c:v>1992.0</c:v>
                </c:pt>
                <c:pt idx="8">
                  <c:v>1993.0</c:v>
                </c:pt>
                <c:pt idx="9">
                  <c:v>1994.0</c:v>
                </c:pt>
                <c:pt idx="10">
                  <c:v>1995.0</c:v>
                </c:pt>
                <c:pt idx="11">
                  <c:v>1996.0</c:v>
                </c:pt>
                <c:pt idx="12">
                  <c:v>1997.0</c:v>
                </c:pt>
                <c:pt idx="13">
                  <c:v>1998.0</c:v>
                </c:pt>
                <c:pt idx="14">
                  <c:v>1999.0</c:v>
                </c:pt>
                <c:pt idx="15">
                  <c:v>2000.0</c:v>
                </c:pt>
                <c:pt idx="16">
                  <c:v>2001.0</c:v>
                </c:pt>
                <c:pt idx="17">
                  <c:v>2002.0</c:v>
                </c:pt>
                <c:pt idx="18">
                  <c:v>2003.0</c:v>
                </c:pt>
                <c:pt idx="19">
                  <c:v>2004.0</c:v>
                </c:pt>
                <c:pt idx="20">
                  <c:v>2005.0</c:v>
                </c:pt>
                <c:pt idx="21">
                  <c:v>2006.0</c:v>
                </c:pt>
                <c:pt idx="22">
                  <c:v>2007.0</c:v>
                </c:pt>
                <c:pt idx="23">
                  <c:v>2008.0</c:v>
                </c:pt>
                <c:pt idx="24">
                  <c:v>2009.0</c:v>
                </c:pt>
                <c:pt idx="25">
                  <c:v>2010.0</c:v>
                </c:pt>
                <c:pt idx="26">
                  <c:v>2011.0</c:v>
                </c:pt>
              </c:numCache>
            </c:numRef>
          </c:cat>
          <c:val>
            <c:numRef>
              <c:f>general!$Z$2:$Z$28</c:f>
              <c:numCache>
                <c:formatCode>General</c:formatCode>
                <c:ptCount val="27"/>
                <c:pt idx="0">
                  <c:v>2.2858519E7</c:v>
                </c:pt>
                <c:pt idx="1">
                  <c:v>2.2521791E7</c:v>
                </c:pt>
                <c:pt idx="3">
                  <c:v>2.1222987E7</c:v>
                </c:pt>
                <c:pt idx="5">
                  <c:v>2.0851405E7</c:v>
                </c:pt>
                <c:pt idx="6">
                  <c:v>2.0785128E7</c:v>
                </c:pt>
                <c:pt idx="9">
                  <c:v>2.0555254E7</c:v>
                </c:pt>
                <c:pt idx="10">
                  <c:v>2.0373598E7</c:v>
                </c:pt>
                <c:pt idx="12">
                  <c:v>2.012381E7</c:v>
                </c:pt>
                <c:pt idx="13">
                  <c:v>2.0086028E7</c:v>
                </c:pt>
                <c:pt idx="14">
                  <c:v>1.9920104E7</c:v>
                </c:pt>
                <c:pt idx="16">
                  <c:v>1.7732065E7</c:v>
                </c:pt>
                <c:pt idx="17">
                  <c:v>1.7590885E7</c:v>
                </c:pt>
                <c:pt idx="18">
                  <c:v>1.7544392E7</c:v>
                </c:pt>
                <c:pt idx="19">
                  <c:v>1.7169929E7</c:v>
                </c:pt>
                <c:pt idx="20">
                  <c:v>1.7118565E7</c:v>
                </c:pt>
                <c:pt idx="21">
                  <c:v>1.6810088E7</c:v>
                </c:pt>
                <c:pt idx="24">
                  <c:v>1.570181E7</c:v>
                </c:pt>
                <c:pt idx="25">
                  <c:v>1.5628347E7</c:v>
                </c:pt>
                <c:pt idx="26">
                  <c:v>1.554332E7</c:v>
                </c:pt>
              </c:numCache>
            </c:numRef>
          </c:val>
        </c:ser>
        <c:ser>
          <c:idx val="8"/>
          <c:order val="2"/>
          <c:tx>
            <c:strRef>
              <c:f>general!$Y$1</c:f>
              <c:strCache>
                <c:ptCount val="1"/>
                <c:pt idx="0">
                  <c:v>Cnt_dist</c:v>
                </c:pt>
              </c:strCache>
            </c:strRef>
          </c:tx>
          <c:spPr>
            <a:solidFill>
              <a:srgbClr val="C00000">
                <a:alpha val="22000"/>
              </a:srgbClr>
            </a:solidFill>
            <a:ln w="9525">
              <a:solidFill>
                <a:srgbClr val="C00000">
                  <a:alpha val="22000"/>
                </a:srgbClr>
              </a:solidFill>
            </a:ln>
          </c:spPr>
          <c:cat>
            <c:numRef>
              <c:f>general!$W$2:$W$28</c:f>
              <c:numCache>
                <c:formatCode>0</c:formatCode>
                <c:ptCount val="27"/>
                <c:pt idx="0">
                  <c:v>1985.0</c:v>
                </c:pt>
                <c:pt idx="1">
                  <c:v>1986.0</c:v>
                </c:pt>
                <c:pt idx="2">
                  <c:v>1987.0</c:v>
                </c:pt>
                <c:pt idx="3">
                  <c:v>1988.0</c:v>
                </c:pt>
                <c:pt idx="4">
                  <c:v>1989.0</c:v>
                </c:pt>
                <c:pt idx="5">
                  <c:v>1990.0</c:v>
                </c:pt>
                <c:pt idx="6">
                  <c:v>1991.0</c:v>
                </c:pt>
                <c:pt idx="7">
                  <c:v>1992.0</c:v>
                </c:pt>
                <c:pt idx="8">
                  <c:v>1993.0</c:v>
                </c:pt>
                <c:pt idx="9">
                  <c:v>1994.0</c:v>
                </c:pt>
                <c:pt idx="10">
                  <c:v>1995.0</c:v>
                </c:pt>
                <c:pt idx="11">
                  <c:v>1996.0</c:v>
                </c:pt>
                <c:pt idx="12">
                  <c:v>1997.0</c:v>
                </c:pt>
                <c:pt idx="13">
                  <c:v>1998.0</c:v>
                </c:pt>
                <c:pt idx="14">
                  <c:v>1999.0</c:v>
                </c:pt>
                <c:pt idx="15">
                  <c:v>2000.0</c:v>
                </c:pt>
                <c:pt idx="16">
                  <c:v>2001.0</c:v>
                </c:pt>
                <c:pt idx="17">
                  <c:v>2002.0</c:v>
                </c:pt>
                <c:pt idx="18">
                  <c:v>2003.0</c:v>
                </c:pt>
                <c:pt idx="19">
                  <c:v>2004.0</c:v>
                </c:pt>
                <c:pt idx="20">
                  <c:v>2005.0</c:v>
                </c:pt>
                <c:pt idx="21">
                  <c:v>2006.0</c:v>
                </c:pt>
                <c:pt idx="22">
                  <c:v>2007.0</c:v>
                </c:pt>
                <c:pt idx="23">
                  <c:v>2008.0</c:v>
                </c:pt>
                <c:pt idx="24">
                  <c:v>2009.0</c:v>
                </c:pt>
                <c:pt idx="25">
                  <c:v>2010.0</c:v>
                </c:pt>
                <c:pt idx="26">
                  <c:v>2011.0</c:v>
                </c:pt>
              </c:numCache>
            </c:numRef>
          </c:cat>
          <c:val>
            <c:numRef>
              <c:f>general!$Y$2:$Y$28</c:f>
              <c:numCache>
                <c:formatCode>General</c:formatCode>
                <c:ptCount val="27"/>
                <c:pt idx="0">
                  <c:v>1.259008E6</c:v>
                </c:pt>
                <c:pt idx="1">
                  <c:v>1.595736E6</c:v>
                </c:pt>
                <c:pt idx="3">
                  <c:v>2.89454E6</c:v>
                </c:pt>
                <c:pt idx="5">
                  <c:v>3.266122E6</c:v>
                </c:pt>
                <c:pt idx="6">
                  <c:v>3.332399E6</c:v>
                </c:pt>
                <c:pt idx="9">
                  <c:v>3.562273E6</c:v>
                </c:pt>
                <c:pt idx="10">
                  <c:v>3.743929E6</c:v>
                </c:pt>
                <c:pt idx="12">
                  <c:v>3.993717E6</c:v>
                </c:pt>
                <c:pt idx="13">
                  <c:v>4.031499E6</c:v>
                </c:pt>
                <c:pt idx="14">
                  <c:v>4.197423E6</c:v>
                </c:pt>
                <c:pt idx="16">
                  <c:v>6.385462E6</c:v>
                </c:pt>
                <c:pt idx="17">
                  <c:v>6.526642E6</c:v>
                </c:pt>
                <c:pt idx="18">
                  <c:v>6.573135E6</c:v>
                </c:pt>
                <c:pt idx="19">
                  <c:v>6.947598E6</c:v>
                </c:pt>
                <c:pt idx="20">
                  <c:v>6.998962E6</c:v>
                </c:pt>
                <c:pt idx="21">
                  <c:v>7.307439E6</c:v>
                </c:pt>
                <c:pt idx="24">
                  <c:v>8.415717E6</c:v>
                </c:pt>
                <c:pt idx="25">
                  <c:v>8.48918E6</c:v>
                </c:pt>
                <c:pt idx="26">
                  <c:v>8.574207E6</c:v>
                </c:pt>
              </c:numCache>
            </c:numRef>
          </c:val>
        </c:ser>
        <c:overlap val="100"/>
        <c:axId val="72910424"/>
        <c:axId val="72657880"/>
      </c:barChart>
      <c:scatterChart>
        <c:scatterStyle val="lineMarker"/>
        <c:ser>
          <c:idx val="0"/>
          <c:order val="3"/>
          <c:tx>
            <c:v>Avg_whole</c:v>
          </c:tx>
          <c:spPr>
            <a:ln w="28575">
              <a:noFill/>
            </a:ln>
          </c:spPr>
          <c:marker>
            <c:symbol val="circle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general!$D$23:$D$41</c:f>
              <c:numCache>
                <c:formatCode>0.00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2003.553424657533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</c:v>
                </c:pt>
                <c:pt idx="17">
                  <c:v>2010.649315068493</c:v>
                </c:pt>
                <c:pt idx="18">
                  <c:v>2011.613698630136</c:v>
                </c:pt>
              </c:numCache>
            </c:numRef>
          </c:xVal>
          <c:yVal>
            <c:numRef>
              <c:f>general!$G$23:$G$41</c:f>
              <c:numCache>
                <c:formatCode>0.0000</c:formatCode>
                <c:ptCount val="19"/>
                <c:pt idx="0">
                  <c:v>0.120095</c:v>
                </c:pt>
                <c:pt idx="1">
                  <c:v>0.116566</c:v>
                </c:pt>
                <c:pt idx="2">
                  <c:v>0.118368</c:v>
                </c:pt>
                <c:pt idx="3">
                  <c:v>0.112121</c:v>
                </c:pt>
                <c:pt idx="4">
                  <c:v>0.113507</c:v>
                </c:pt>
                <c:pt idx="5">
                  <c:v>0.111902</c:v>
                </c:pt>
                <c:pt idx="6">
                  <c:v>0.106722</c:v>
                </c:pt>
                <c:pt idx="7">
                  <c:v>0.106221</c:v>
                </c:pt>
                <c:pt idx="8">
                  <c:v>0.110603</c:v>
                </c:pt>
                <c:pt idx="9">
                  <c:v>0.114337</c:v>
                </c:pt>
                <c:pt idx="10">
                  <c:v>0.109497</c:v>
                </c:pt>
                <c:pt idx="11">
                  <c:v>0.104245</c:v>
                </c:pt>
                <c:pt idx="12">
                  <c:v>0.115895</c:v>
                </c:pt>
                <c:pt idx="13">
                  <c:v>0.111346</c:v>
                </c:pt>
                <c:pt idx="14">
                  <c:v>0.114028</c:v>
                </c:pt>
                <c:pt idx="15">
                  <c:v>0.115401</c:v>
                </c:pt>
                <c:pt idx="16">
                  <c:v>0.111211</c:v>
                </c:pt>
                <c:pt idx="17">
                  <c:v>0.109302</c:v>
                </c:pt>
                <c:pt idx="18">
                  <c:v>0.113637</c:v>
                </c:pt>
              </c:numCache>
            </c:numRef>
          </c:yVal>
        </c:ser>
        <c:ser>
          <c:idx val="1"/>
          <c:order val="4"/>
          <c:tx>
            <c:v>Avg_dist</c:v>
          </c:tx>
          <c:spPr>
            <a:ln w="28575">
              <a:noFill/>
            </a:ln>
          </c:spPr>
          <c:marker>
            <c:symbol val="square"/>
            <c:size val="3"/>
            <c:spPr>
              <a:noFill/>
              <a:ln>
                <a:solidFill>
                  <a:srgbClr val="C00000"/>
                </a:solidFill>
              </a:ln>
            </c:spPr>
          </c:marker>
          <c:xVal>
            <c:numRef>
              <c:f>general!$D$23:$D$41</c:f>
              <c:numCache>
                <c:formatCode>0.00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2003.553424657533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</c:v>
                </c:pt>
                <c:pt idx="17">
                  <c:v>2010.649315068493</c:v>
                </c:pt>
                <c:pt idx="18">
                  <c:v>2011.613698630136</c:v>
                </c:pt>
              </c:numCache>
            </c:numRef>
          </c:xVal>
          <c:yVal>
            <c:numRef>
              <c:f>general!$L$23:$L$41</c:f>
              <c:numCache>
                <c:formatCode>0.0000</c:formatCode>
                <c:ptCount val="19"/>
                <c:pt idx="0">
                  <c:v>0.14543</c:v>
                </c:pt>
                <c:pt idx="1">
                  <c:v>0.142352</c:v>
                </c:pt>
                <c:pt idx="2">
                  <c:v>0.121037</c:v>
                </c:pt>
                <c:pt idx="3">
                  <c:v>0.117709</c:v>
                </c:pt>
                <c:pt idx="4">
                  <c:v>0.116826</c:v>
                </c:pt>
                <c:pt idx="5">
                  <c:v>0.115641</c:v>
                </c:pt>
                <c:pt idx="6">
                  <c:v>0.107482</c:v>
                </c:pt>
                <c:pt idx="7">
                  <c:v>0.108531</c:v>
                </c:pt>
                <c:pt idx="8">
                  <c:v>0.114142</c:v>
                </c:pt>
                <c:pt idx="9">
                  <c:v>0.117204</c:v>
                </c:pt>
                <c:pt idx="10">
                  <c:v>0.104883</c:v>
                </c:pt>
                <c:pt idx="11">
                  <c:v>0.099878</c:v>
                </c:pt>
                <c:pt idx="12">
                  <c:v>0.11421</c:v>
                </c:pt>
                <c:pt idx="13">
                  <c:v>0.110193</c:v>
                </c:pt>
                <c:pt idx="14">
                  <c:v>0.113695</c:v>
                </c:pt>
                <c:pt idx="15">
                  <c:v>0.115687</c:v>
                </c:pt>
                <c:pt idx="16">
                  <c:v>0.112626</c:v>
                </c:pt>
                <c:pt idx="17">
                  <c:v>0.110934</c:v>
                </c:pt>
                <c:pt idx="18">
                  <c:v>0.116584</c:v>
                </c:pt>
              </c:numCache>
            </c:numRef>
          </c:yVal>
        </c:ser>
        <c:ser>
          <c:idx val="2"/>
          <c:order val="5"/>
          <c:tx>
            <c:v>Avg_Undist</c:v>
          </c:tx>
          <c:spPr>
            <a:ln w="28575">
              <a:noFill/>
            </a:ln>
          </c:spPr>
          <c:marker>
            <c:symbol val="triangle"/>
            <c:size val="3"/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</c:spPr>
          </c:marker>
          <c:xVal>
            <c:numRef>
              <c:f>general!$D$23:$D$41</c:f>
              <c:numCache>
                <c:formatCode>0.00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2003.553424657533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</c:v>
                </c:pt>
                <c:pt idx="17">
                  <c:v>2010.649315068493</c:v>
                </c:pt>
                <c:pt idx="18">
                  <c:v>2011.613698630136</c:v>
                </c:pt>
              </c:numCache>
            </c:numRef>
          </c:xVal>
          <c:yVal>
            <c:numRef>
              <c:f>general!$Q$23:$Q$41</c:f>
              <c:numCache>
                <c:formatCode>0.0000</c:formatCode>
                <c:ptCount val="19"/>
                <c:pt idx="0">
                  <c:v>0.1187</c:v>
                </c:pt>
                <c:pt idx="1">
                  <c:v>0.114739</c:v>
                </c:pt>
                <c:pt idx="2">
                  <c:v>0.118004</c:v>
                </c:pt>
                <c:pt idx="3">
                  <c:v>0.111246</c:v>
                </c:pt>
                <c:pt idx="4">
                  <c:v>0.112975</c:v>
                </c:pt>
                <c:pt idx="5">
                  <c:v>0.111254</c:v>
                </c:pt>
                <c:pt idx="6">
                  <c:v>0.106583</c:v>
                </c:pt>
                <c:pt idx="7">
                  <c:v>0.105762</c:v>
                </c:pt>
                <c:pt idx="8">
                  <c:v>0.109893</c:v>
                </c:pt>
                <c:pt idx="9">
                  <c:v>0.113734</c:v>
                </c:pt>
                <c:pt idx="10">
                  <c:v>0.111158</c:v>
                </c:pt>
                <c:pt idx="11">
                  <c:v>0.105865</c:v>
                </c:pt>
                <c:pt idx="12">
                  <c:v>0.116526</c:v>
                </c:pt>
                <c:pt idx="13">
                  <c:v>0.111812</c:v>
                </c:pt>
                <c:pt idx="14">
                  <c:v>0.114164</c:v>
                </c:pt>
                <c:pt idx="15">
                  <c:v>0.115277</c:v>
                </c:pt>
                <c:pt idx="16">
                  <c:v>0.110452</c:v>
                </c:pt>
                <c:pt idx="17">
                  <c:v>0.108415</c:v>
                </c:pt>
                <c:pt idx="18">
                  <c:v>0.112012</c:v>
                </c:pt>
              </c:numCache>
            </c:numRef>
          </c:yVal>
        </c:ser>
        <c:ser>
          <c:idx val="3"/>
          <c:order val="6"/>
          <c:tx>
            <c:v>Std_whole</c:v>
          </c:tx>
          <c:spPr>
            <a:ln w="28575">
              <a:noFill/>
            </a:ln>
          </c:spPr>
          <c:marker>
            <c:symbol val="x"/>
            <c:size val="3"/>
            <c:spPr>
              <a:ln w="12700">
                <a:solidFill>
                  <a:srgbClr val="00B0F0"/>
                </a:solidFill>
              </a:ln>
            </c:spPr>
          </c:marker>
          <c:xVal>
            <c:numRef>
              <c:f>general!$D$23:$D$41</c:f>
              <c:numCache>
                <c:formatCode>0.00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2003.553424657533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</c:v>
                </c:pt>
                <c:pt idx="17">
                  <c:v>2010.649315068493</c:v>
                </c:pt>
                <c:pt idx="18">
                  <c:v>2011.613698630136</c:v>
                </c:pt>
              </c:numCache>
            </c:numRef>
          </c:xVal>
          <c:yVal>
            <c:numRef>
              <c:f>general!$J$23:$J$41</c:f>
              <c:numCache>
                <c:formatCode>0.0000</c:formatCode>
                <c:ptCount val="19"/>
                <c:pt idx="0">
                  <c:v>0.041721</c:v>
                </c:pt>
                <c:pt idx="1">
                  <c:v>0.043762</c:v>
                </c:pt>
                <c:pt idx="2">
                  <c:v>0.045792</c:v>
                </c:pt>
                <c:pt idx="3">
                  <c:v>0.042526</c:v>
                </c:pt>
                <c:pt idx="4">
                  <c:v>0.04121</c:v>
                </c:pt>
                <c:pt idx="5">
                  <c:v>0.043417</c:v>
                </c:pt>
                <c:pt idx="6">
                  <c:v>0.043464</c:v>
                </c:pt>
                <c:pt idx="7">
                  <c:v>0.043069</c:v>
                </c:pt>
                <c:pt idx="8">
                  <c:v>0.040155</c:v>
                </c:pt>
                <c:pt idx="9">
                  <c:v>0.041842</c:v>
                </c:pt>
                <c:pt idx="10">
                  <c:v>0.040817</c:v>
                </c:pt>
                <c:pt idx="11">
                  <c:v>0.044936</c:v>
                </c:pt>
                <c:pt idx="12">
                  <c:v>0.040808</c:v>
                </c:pt>
                <c:pt idx="13">
                  <c:v>0.040461</c:v>
                </c:pt>
                <c:pt idx="14">
                  <c:v>0.039444</c:v>
                </c:pt>
                <c:pt idx="15">
                  <c:v>0.040603</c:v>
                </c:pt>
                <c:pt idx="16">
                  <c:v>0.039308</c:v>
                </c:pt>
                <c:pt idx="17">
                  <c:v>0.041414</c:v>
                </c:pt>
                <c:pt idx="18">
                  <c:v>0.040633</c:v>
                </c:pt>
              </c:numCache>
            </c:numRef>
          </c:yVal>
        </c:ser>
        <c:ser>
          <c:idx val="4"/>
          <c:order val="7"/>
          <c:tx>
            <c:v>Std_dist</c:v>
          </c:tx>
          <c:spPr>
            <a:ln w="28575">
              <a:noFill/>
            </a:ln>
          </c:spPr>
          <c:marker>
            <c:symbol val="x"/>
            <c:size val="3"/>
            <c:spPr>
              <a:ln w="12700">
                <a:solidFill>
                  <a:srgbClr val="FF0000"/>
                </a:solidFill>
              </a:ln>
            </c:spPr>
          </c:marker>
          <c:xVal>
            <c:numRef>
              <c:f>general!$D$23:$D$41</c:f>
              <c:numCache>
                <c:formatCode>0.00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2003.553424657533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</c:v>
                </c:pt>
                <c:pt idx="17">
                  <c:v>2010.649315068493</c:v>
                </c:pt>
                <c:pt idx="18">
                  <c:v>2011.613698630136</c:v>
                </c:pt>
              </c:numCache>
            </c:numRef>
          </c:xVal>
          <c:yVal>
            <c:numRef>
              <c:f>general!$O$23:$O$41</c:f>
              <c:numCache>
                <c:formatCode>0.0000</c:formatCode>
                <c:ptCount val="19"/>
                <c:pt idx="0">
                  <c:v>0.029398</c:v>
                </c:pt>
                <c:pt idx="1">
                  <c:v>0.0364</c:v>
                </c:pt>
                <c:pt idx="2">
                  <c:v>0.039137</c:v>
                </c:pt>
                <c:pt idx="3">
                  <c:v>0.038977</c:v>
                </c:pt>
                <c:pt idx="4">
                  <c:v>0.036691</c:v>
                </c:pt>
                <c:pt idx="5">
                  <c:v>0.038586</c:v>
                </c:pt>
                <c:pt idx="6">
                  <c:v>0.038704</c:v>
                </c:pt>
                <c:pt idx="7">
                  <c:v>0.039663</c:v>
                </c:pt>
                <c:pt idx="8">
                  <c:v>0.037161</c:v>
                </c:pt>
                <c:pt idx="9">
                  <c:v>0.037785</c:v>
                </c:pt>
                <c:pt idx="10">
                  <c:v>0.035852</c:v>
                </c:pt>
                <c:pt idx="11">
                  <c:v>0.040078</c:v>
                </c:pt>
                <c:pt idx="12">
                  <c:v>0.035318</c:v>
                </c:pt>
                <c:pt idx="13">
                  <c:v>0.036301</c:v>
                </c:pt>
                <c:pt idx="14">
                  <c:v>0.034365</c:v>
                </c:pt>
                <c:pt idx="15">
                  <c:v>0.035294</c:v>
                </c:pt>
                <c:pt idx="16">
                  <c:v>0.036543</c:v>
                </c:pt>
                <c:pt idx="17">
                  <c:v>0.038564</c:v>
                </c:pt>
                <c:pt idx="18">
                  <c:v>0.038181</c:v>
                </c:pt>
              </c:numCache>
            </c:numRef>
          </c:yVal>
        </c:ser>
        <c:ser>
          <c:idx val="5"/>
          <c:order val="8"/>
          <c:tx>
            <c:v>Std_Undist</c:v>
          </c:tx>
          <c:spPr>
            <a:ln w="28575">
              <a:noFill/>
            </a:ln>
          </c:spPr>
          <c:marker>
            <c:symbol val="x"/>
            <c:size val="3"/>
            <c:spPr>
              <a:ln w="12700">
                <a:solidFill>
                  <a:srgbClr val="008000"/>
                </a:solidFill>
              </a:ln>
            </c:spPr>
          </c:marker>
          <c:xVal>
            <c:numRef>
              <c:f>general!$D$23:$D$41</c:f>
              <c:numCache>
                <c:formatCode>0.00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2003.553424657533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</c:v>
                </c:pt>
                <c:pt idx="17">
                  <c:v>2010.649315068493</c:v>
                </c:pt>
                <c:pt idx="18">
                  <c:v>2011.613698630136</c:v>
                </c:pt>
              </c:numCache>
            </c:numRef>
          </c:xVal>
          <c:yVal>
            <c:numRef>
              <c:f>general!$T$23:$T$41</c:f>
              <c:numCache>
                <c:formatCode>0.0000</c:formatCode>
                <c:ptCount val="19"/>
                <c:pt idx="0">
                  <c:v>0.041852</c:v>
                </c:pt>
                <c:pt idx="1">
                  <c:v>0.043664</c:v>
                </c:pt>
                <c:pt idx="2">
                  <c:v>0.046614</c:v>
                </c:pt>
                <c:pt idx="3">
                  <c:v>0.042989</c:v>
                </c:pt>
                <c:pt idx="4">
                  <c:v>0.041864</c:v>
                </c:pt>
                <c:pt idx="5">
                  <c:v>0.044168</c:v>
                </c:pt>
                <c:pt idx="6">
                  <c:v>0.044281</c:v>
                </c:pt>
                <c:pt idx="7">
                  <c:v>0.043699</c:v>
                </c:pt>
                <c:pt idx="8">
                  <c:v>0.040692</c:v>
                </c:pt>
                <c:pt idx="9">
                  <c:v>0.042623</c:v>
                </c:pt>
                <c:pt idx="10">
                  <c:v>0.04234</c:v>
                </c:pt>
                <c:pt idx="11">
                  <c:v>0.046506</c:v>
                </c:pt>
                <c:pt idx="12">
                  <c:v>0.042666</c:v>
                </c:pt>
                <c:pt idx="13">
                  <c:v>0.042018</c:v>
                </c:pt>
                <c:pt idx="14">
                  <c:v>0.04134</c:v>
                </c:pt>
                <c:pt idx="15">
                  <c:v>0.042706</c:v>
                </c:pt>
                <c:pt idx="16">
                  <c:v>0.040692</c:v>
                </c:pt>
                <c:pt idx="17">
                  <c:v>0.042857</c:v>
                </c:pt>
                <c:pt idx="18">
                  <c:v>0.041835</c:v>
                </c:pt>
              </c:numCache>
            </c:numRef>
          </c:yVal>
        </c:ser>
        <c:axId val="409960040"/>
        <c:axId val="433788744"/>
      </c:scatterChart>
      <c:valAx>
        <c:axId val="409960040"/>
        <c:scaling>
          <c:orientation val="minMax"/>
          <c:max val="2012.0"/>
          <c:min val="1985.0"/>
        </c:scaling>
        <c:axPos val="b"/>
        <c:title>
          <c:tx>
            <c:rich>
              <a:bodyPr/>
              <a:lstStyle/>
              <a:p>
                <a:pPr>
                  <a:defRPr lang="en-US" b="0"/>
                </a:pPr>
                <a:r>
                  <a:rPr lang="en-US" b="0"/>
                  <a:t>Year (decimal)</a:t>
                </a:r>
              </a:p>
            </c:rich>
          </c:tx>
          <c:layout/>
        </c:title>
        <c:numFmt formatCode="General" sourceLinked="0"/>
        <c:majorTickMark val="cross"/>
        <c:minorTickMark val="out"/>
        <c:tickLblPos val="low"/>
        <c:txPr>
          <a:bodyPr/>
          <a:lstStyle/>
          <a:p>
            <a:pPr>
              <a:defRPr lang="en-US"/>
            </a:pPr>
            <a:endParaRPr lang="es-ES_tradnl"/>
          </a:p>
        </c:txPr>
        <c:crossAx val="433788744"/>
        <c:crosses val="autoZero"/>
        <c:crossBetween val="midCat"/>
        <c:majorUnit val="2.0"/>
        <c:minorUnit val="1.0"/>
      </c:valAx>
      <c:valAx>
        <c:axId val="433788744"/>
        <c:scaling>
          <c:orientation val="minMax"/>
          <c:max val="0.16"/>
          <c:min val="0.02"/>
        </c:scaling>
        <c:axPos val="l"/>
        <c:title>
          <c:tx>
            <c:rich>
              <a:bodyPr rot="-5400000" vert="horz"/>
              <a:lstStyle/>
              <a:p>
                <a:pPr>
                  <a:defRPr lang="en-US" b="0"/>
                </a:pPr>
                <a:r>
                  <a:rPr lang="en-US" b="0"/>
                  <a:t>Averaged  Landscape White Sky Albedo</a:t>
                </a:r>
              </a:p>
            </c:rich>
          </c:tx>
          <c:layout>
            <c:manualLayout>
              <c:xMode val="edge"/>
              <c:yMode val="edge"/>
              <c:x val="0.00495051432452269"/>
              <c:y val="0.122178649237473"/>
            </c:manualLayout>
          </c:layout>
        </c:title>
        <c:numFmt formatCode="0.00" sourceLinked="0"/>
        <c:minorTickMark val="in"/>
        <c:tickLblPos val="nextTo"/>
        <c:txPr>
          <a:bodyPr/>
          <a:lstStyle/>
          <a:p>
            <a:pPr>
              <a:defRPr lang="en-US"/>
            </a:pPr>
            <a:endParaRPr lang="es-ES_tradnl"/>
          </a:p>
        </c:txPr>
        <c:crossAx val="409960040"/>
        <c:crossesAt val="1985.0"/>
        <c:crossBetween val="midCat"/>
        <c:majorUnit val="0.02"/>
        <c:minorUnit val="0.00400000000000001"/>
      </c:valAx>
      <c:valAx>
        <c:axId val="72657880"/>
        <c:scaling>
          <c:orientation val="minMax"/>
          <c:max val="1.0E8"/>
          <c:min val="0.0"/>
        </c:scaling>
        <c:axPos val="r"/>
        <c:title>
          <c:tx>
            <c:rich>
              <a:bodyPr rot="-5400000" vert="horz"/>
              <a:lstStyle/>
              <a:p>
                <a:pPr>
                  <a:defRPr lang="en-US" b="0"/>
                </a:pPr>
                <a:r>
                  <a:rPr lang="en-US" b="0"/>
                  <a:t>Pixel</a:t>
                </a:r>
                <a:r>
                  <a:rPr lang="en-US" b="0" baseline="0"/>
                  <a:t> Number</a:t>
                </a:r>
                <a:endParaRPr lang="en-US" b="0"/>
              </a:p>
            </c:rich>
          </c:tx>
          <c:layout/>
        </c:title>
        <c:numFmt formatCode="0.0E+00" sourceLinked="0"/>
        <c:minorTickMark val="out"/>
        <c:tickLblPos val="nextTo"/>
        <c:spPr>
          <a:solidFill>
            <a:schemeClr val="bg1"/>
          </a:solidFill>
        </c:spPr>
        <c:txPr>
          <a:bodyPr/>
          <a:lstStyle/>
          <a:p>
            <a:pPr>
              <a:defRPr lang="en-US"/>
            </a:pPr>
            <a:endParaRPr lang="es-ES_tradnl"/>
          </a:p>
        </c:txPr>
        <c:crossAx val="72910424"/>
        <c:crosses val="max"/>
        <c:crossBetween val="between"/>
        <c:majorUnit val="1.0E7"/>
        <c:minorUnit val="5.0E6"/>
      </c:valAx>
      <c:catAx>
        <c:axId val="72910424"/>
        <c:scaling>
          <c:orientation val="minMax"/>
        </c:scaling>
        <c:delete val="1"/>
        <c:axPos val="b"/>
        <c:numFmt formatCode="0" sourceLinked="1"/>
        <c:tickLblPos val="none"/>
        <c:crossAx val="72657880"/>
        <c:crosses val="autoZero"/>
        <c:auto val="1"/>
        <c:lblAlgn val="ctr"/>
        <c:lblOffset val="100"/>
      </c:catAx>
      <c:spPr>
        <a:ln>
          <a:solidFill>
            <a:schemeClr val="bg1">
              <a:lumMod val="8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583236435667823"/>
          <c:y val="0.0499744394695761"/>
          <c:w val="0.301156646669411"/>
          <c:h val="0.159815072135591"/>
        </c:manualLayout>
      </c:layout>
      <c:txPr>
        <a:bodyPr/>
        <a:lstStyle/>
        <a:p>
          <a:pPr>
            <a:defRPr lang="en-US" sz="900"/>
          </a:pPr>
          <a:endParaRPr lang="es-ES_tradnl"/>
        </a:p>
      </c:txPr>
    </c:legend>
    <c:plotVisOnly val="1"/>
    <c:dispBlanksAs val="gap"/>
  </c:chart>
  <c:spPr>
    <a:solidFill>
      <a:srgbClr val="FFFFFF"/>
    </a:solidFill>
    <a:ln>
      <a:solidFill>
        <a:srgbClr val="4F81BD"/>
      </a:solidFill>
    </a:ln>
    <a:effectLst>
      <a:outerShdw blurRad="50800" dist="38100" dir="2700000">
        <a:srgbClr val="000000">
          <a:alpha val="43000"/>
        </a:srgbClr>
      </a:outerShdw>
    </a:effectLst>
  </c:spPr>
  <c:txPr>
    <a:bodyPr/>
    <a:lstStyle/>
    <a:p>
      <a:pPr>
        <a:defRPr sz="1000">
          <a:latin typeface="Times New Roman" pitchFamily="18" charset="0"/>
          <a:cs typeface="Times New Roman" pitchFamily="18" charset="0"/>
        </a:defRPr>
      </a:pPr>
      <a:endParaRPr lang="es-ES_tradnl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_tradnl"/>
  <c:style val="2"/>
  <c:chart>
    <c:plotArea>
      <c:layout>
        <c:manualLayout>
          <c:layoutTarget val="inner"/>
          <c:xMode val="edge"/>
          <c:yMode val="edge"/>
          <c:x val="0.111680977063797"/>
          <c:y val="0.0490177469538164"/>
          <c:w val="0.784086838391432"/>
          <c:h val="0.804910180619946"/>
        </c:manualLayout>
      </c:layout>
      <c:scatterChart>
        <c:scatterStyle val="lineMarker"/>
        <c:ser>
          <c:idx val="0"/>
          <c:order val="0"/>
          <c:tx>
            <c:strRef>
              <c:f>Undist!$E$1</c:f>
              <c:strCache>
                <c:ptCount val="1"/>
                <c:pt idx="0">
                  <c:v>NLCD12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noFill/>
            </c:spPr>
          </c:marker>
          <c:xVal>
            <c:numRef>
              <c:f>Undist!$D$24:$D$42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2003.553424657533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</c:v>
                </c:pt>
                <c:pt idx="17">
                  <c:v>2010.649315068493</c:v>
                </c:pt>
                <c:pt idx="18">
                  <c:v>2011.613698630136</c:v>
                </c:pt>
              </c:numCache>
            </c:numRef>
          </c:xVal>
          <c:yVal>
            <c:numRef>
              <c:f>Undist!$E$24:$E$42</c:f>
              <c:numCache>
                <c:formatCode>General</c:formatCode>
                <c:ptCount val="19"/>
                <c:pt idx="0">
                  <c:v>0.087265</c:v>
                </c:pt>
                <c:pt idx="1">
                  <c:v>0.086075</c:v>
                </c:pt>
                <c:pt idx="2">
                  <c:v>0.091617</c:v>
                </c:pt>
                <c:pt idx="3">
                  <c:v>0.082736</c:v>
                </c:pt>
                <c:pt idx="4">
                  <c:v>0.089347</c:v>
                </c:pt>
                <c:pt idx="5">
                  <c:v>0.084677</c:v>
                </c:pt>
                <c:pt idx="6">
                  <c:v>0.080875</c:v>
                </c:pt>
                <c:pt idx="7">
                  <c:v>0.081737</c:v>
                </c:pt>
                <c:pt idx="8">
                  <c:v>0.083457</c:v>
                </c:pt>
                <c:pt idx="9">
                  <c:v>0.093862</c:v>
                </c:pt>
                <c:pt idx="10">
                  <c:v>0.084406</c:v>
                </c:pt>
                <c:pt idx="11">
                  <c:v>0.088845</c:v>
                </c:pt>
                <c:pt idx="12">
                  <c:v>0.084992</c:v>
                </c:pt>
                <c:pt idx="13">
                  <c:v>0.080984</c:v>
                </c:pt>
                <c:pt idx="14">
                  <c:v>0.082616</c:v>
                </c:pt>
                <c:pt idx="15">
                  <c:v>0.0847280000000001</c:v>
                </c:pt>
                <c:pt idx="16">
                  <c:v>0.0835450000000001</c:v>
                </c:pt>
                <c:pt idx="17">
                  <c:v>0.080431</c:v>
                </c:pt>
                <c:pt idx="18">
                  <c:v>0.082904</c:v>
                </c:pt>
              </c:numCache>
            </c:numRef>
          </c:yVal>
        </c:ser>
        <c:ser>
          <c:idx val="1"/>
          <c:order val="1"/>
          <c:tx>
            <c:strRef>
              <c:f>Undist!$F$1</c:f>
              <c:strCache>
                <c:ptCount val="1"/>
                <c:pt idx="0">
                  <c:v>NLCD21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noFill/>
            </c:spPr>
          </c:marker>
          <c:xVal>
            <c:numRef>
              <c:f>Undist!$D$24:$D$42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2003.553424657533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</c:v>
                </c:pt>
                <c:pt idx="17">
                  <c:v>2010.649315068493</c:v>
                </c:pt>
                <c:pt idx="18">
                  <c:v>2011.613698630136</c:v>
                </c:pt>
              </c:numCache>
            </c:numRef>
          </c:xVal>
          <c:yVal>
            <c:numRef>
              <c:f>Undist!$F$24:$F$42</c:f>
              <c:numCache>
                <c:formatCode>General</c:formatCode>
                <c:ptCount val="19"/>
                <c:pt idx="0">
                  <c:v>0.153735</c:v>
                </c:pt>
                <c:pt idx="1">
                  <c:v>0.155528</c:v>
                </c:pt>
                <c:pt idx="2">
                  <c:v>0.167132</c:v>
                </c:pt>
                <c:pt idx="3">
                  <c:v>0.147622</c:v>
                </c:pt>
                <c:pt idx="4">
                  <c:v>0.146708</c:v>
                </c:pt>
                <c:pt idx="5">
                  <c:v>0.156774</c:v>
                </c:pt>
                <c:pt idx="6">
                  <c:v>0.145947</c:v>
                </c:pt>
                <c:pt idx="7">
                  <c:v>0.143964</c:v>
                </c:pt>
                <c:pt idx="8">
                  <c:v>0.144811</c:v>
                </c:pt>
                <c:pt idx="9">
                  <c:v>0.148412</c:v>
                </c:pt>
                <c:pt idx="10">
                  <c:v>0.146502</c:v>
                </c:pt>
                <c:pt idx="11">
                  <c:v>0.150877</c:v>
                </c:pt>
                <c:pt idx="12">
                  <c:v>0.153411</c:v>
                </c:pt>
                <c:pt idx="13">
                  <c:v>0.146528</c:v>
                </c:pt>
                <c:pt idx="14">
                  <c:v>0.145954</c:v>
                </c:pt>
                <c:pt idx="15">
                  <c:v>0.156071</c:v>
                </c:pt>
                <c:pt idx="16">
                  <c:v>0.142976</c:v>
                </c:pt>
                <c:pt idx="17">
                  <c:v>0.145051</c:v>
                </c:pt>
                <c:pt idx="18">
                  <c:v>0.144618</c:v>
                </c:pt>
              </c:numCache>
            </c:numRef>
          </c:yVal>
        </c:ser>
        <c:ser>
          <c:idx val="2"/>
          <c:order val="2"/>
          <c:tx>
            <c:strRef>
              <c:f>Undist!$G$23</c:f>
              <c:strCache>
                <c:ptCount val="1"/>
                <c:pt idx="0">
                  <c:v>NLCD22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4"/>
            <c:spPr>
              <a:noFill/>
            </c:spPr>
          </c:marker>
          <c:xVal>
            <c:numRef>
              <c:f>Undist!$D$24:$D$42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2003.553424657533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</c:v>
                </c:pt>
                <c:pt idx="17">
                  <c:v>2010.649315068493</c:v>
                </c:pt>
                <c:pt idx="18">
                  <c:v>2011.613698630136</c:v>
                </c:pt>
              </c:numCache>
            </c:numRef>
          </c:xVal>
          <c:yVal>
            <c:numRef>
              <c:f>Undist!$G$24:$G$42</c:f>
              <c:numCache>
                <c:formatCode>General</c:formatCode>
                <c:ptCount val="19"/>
                <c:pt idx="0">
                  <c:v>0.168056</c:v>
                </c:pt>
                <c:pt idx="1">
                  <c:v>0.171122</c:v>
                </c:pt>
                <c:pt idx="2">
                  <c:v>0.182836</c:v>
                </c:pt>
                <c:pt idx="3">
                  <c:v>0.164099</c:v>
                </c:pt>
                <c:pt idx="4">
                  <c:v>0.161269</c:v>
                </c:pt>
                <c:pt idx="5">
                  <c:v>0.171568</c:v>
                </c:pt>
                <c:pt idx="6">
                  <c:v>0.16227</c:v>
                </c:pt>
                <c:pt idx="7">
                  <c:v>0.160237</c:v>
                </c:pt>
                <c:pt idx="8">
                  <c:v>0.160157</c:v>
                </c:pt>
                <c:pt idx="9">
                  <c:v>0.165565</c:v>
                </c:pt>
                <c:pt idx="10">
                  <c:v>0.161721</c:v>
                </c:pt>
                <c:pt idx="11">
                  <c:v>0.168217</c:v>
                </c:pt>
                <c:pt idx="12">
                  <c:v>0.167888</c:v>
                </c:pt>
                <c:pt idx="13">
                  <c:v>0.160594</c:v>
                </c:pt>
                <c:pt idx="14">
                  <c:v>0.159601</c:v>
                </c:pt>
                <c:pt idx="15">
                  <c:v>0.168099</c:v>
                </c:pt>
                <c:pt idx="16">
                  <c:v>0.157624</c:v>
                </c:pt>
                <c:pt idx="17">
                  <c:v>0.15955</c:v>
                </c:pt>
                <c:pt idx="18">
                  <c:v>0.158265</c:v>
                </c:pt>
              </c:numCache>
            </c:numRef>
          </c:yVal>
        </c:ser>
        <c:ser>
          <c:idx val="3"/>
          <c:order val="3"/>
          <c:tx>
            <c:strRef>
              <c:f>Undist!$H$23</c:f>
              <c:strCache>
                <c:ptCount val="1"/>
                <c:pt idx="0">
                  <c:v>NLCD23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4"/>
          </c:marker>
          <c:xVal>
            <c:numRef>
              <c:f>Undist!$D$24:$D$42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2003.553424657533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</c:v>
                </c:pt>
                <c:pt idx="17">
                  <c:v>2010.649315068493</c:v>
                </c:pt>
                <c:pt idx="18">
                  <c:v>2011.613698630136</c:v>
                </c:pt>
              </c:numCache>
            </c:numRef>
          </c:xVal>
          <c:yVal>
            <c:numRef>
              <c:f>Undist!$H$24:$H$42</c:f>
              <c:numCache>
                <c:formatCode>General</c:formatCode>
                <c:ptCount val="19"/>
                <c:pt idx="0">
                  <c:v>0.16101</c:v>
                </c:pt>
                <c:pt idx="1">
                  <c:v>0.168472</c:v>
                </c:pt>
                <c:pt idx="2">
                  <c:v>0.179015</c:v>
                </c:pt>
                <c:pt idx="3">
                  <c:v>0.163227</c:v>
                </c:pt>
                <c:pt idx="4">
                  <c:v>0.156663</c:v>
                </c:pt>
                <c:pt idx="5">
                  <c:v>0.164981</c:v>
                </c:pt>
                <c:pt idx="6">
                  <c:v>0.158891</c:v>
                </c:pt>
                <c:pt idx="7">
                  <c:v>0.158931</c:v>
                </c:pt>
                <c:pt idx="8">
                  <c:v>0.156306</c:v>
                </c:pt>
                <c:pt idx="9">
                  <c:v>0.157884</c:v>
                </c:pt>
                <c:pt idx="10">
                  <c:v>0.156912</c:v>
                </c:pt>
                <c:pt idx="11">
                  <c:v>0.162756</c:v>
                </c:pt>
                <c:pt idx="12">
                  <c:v>0.158</c:v>
                </c:pt>
                <c:pt idx="13">
                  <c:v>0.154117</c:v>
                </c:pt>
                <c:pt idx="14">
                  <c:v>0.150148</c:v>
                </c:pt>
                <c:pt idx="15">
                  <c:v>0.157596</c:v>
                </c:pt>
                <c:pt idx="16">
                  <c:v>0.153638</c:v>
                </c:pt>
                <c:pt idx="17">
                  <c:v>0.154605</c:v>
                </c:pt>
                <c:pt idx="18">
                  <c:v>0.151413</c:v>
                </c:pt>
              </c:numCache>
            </c:numRef>
          </c:yVal>
        </c:ser>
        <c:ser>
          <c:idx val="4"/>
          <c:order val="4"/>
          <c:tx>
            <c:strRef>
              <c:f>Undist!$I$23</c:f>
              <c:strCache>
                <c:ptCount val="1"/>
                <c:pt idx="0">
                  <c:v>NLCD24</c:v>
                </c:pt>
              </c:strCache>
            </c:strRef>
          </c:tx>
          <c:spPr>
            <a:ln w="28575">
              <a:noFill/>
            </a:ln>
          </c:spPr>
          <c:marker>
            <c:symbol val="star"/>
            <c:size val="4"/>
          </c:marker>
          <c:xVal>
            <c:numRef>
              <c:f>Undist!$D$24:$D$42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2003.553424657533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</c:v>
                </c:pt>
                <c:pt idx="17">
                  <c:v>2010.649315068493</c:v>
                </c:pt>
                <c:pt idx="18">
                  <c:v>2011.613698630136</c:v>
                </c:pt>
              </c:numCache>
            </c:numRef>
          </c:xVal>
          <c:yVal>
            <c:numRef>
              <c:f>Undist!$I$24:$I$42</c:f>
              <c:numCache>
                <c:formatCode>General</c:formatCode>
                <c:ptCount val="19"/>
                <c:pt idx="0">
                  <c:v>0.178581</c:v>
                </c:pt>
                <c:pt idx="1">
                  <c:v>0.180854</c:v>
                </c:pt>
                <c:pt idx="2">
                  <c:v>0.18615</c:v>
                </c:pt>
                <c:pt idx="3">
                  <c:v>0.173038</c:v>
                </c:pt>
                <c:pt idx="4">
                  <c:v>0.171699</c:v>
                </c:pt>
                <c:pt idx="5">
                  <c:v>0.174691</c:v>
                </c:pt>
                <c:pt idx="6">
                  <c:v>0.173776</c:v>
                </c:pt>
                <c:pt idx="7">
                  <c:v>0.17022</c:v>
                </c:pt>
                <c:pt idx="8">
                  <c:v>0.170153</c:v>
                </c:pt>
                <c:pt idx="9">
                  <c:v>0.173172</c:v>
                </c:pt>
                <c:pt idx="10">
                  <c:v>0.171377</c:v>
                </c:pt>
                <c:pt idx="11">
                  <c:v>0.17817</c:v>
                </c:pt>
                <c:pt idx="12">
                  <c:v>0.174213</c:v>
                </c:pt>
                <c:pt idx="13">
                  <c:v>0.171506</c:v>
                </c:pt>
                <c:pt idx="14">
                  <c:v>0.16631</c:v>
                </c:pt>
                <c:pt idx="15">
                  <c:v>0.16745</c:v>
                </c:pt>
                <c:pt idx="16">
                  <c:v>0.17191</c:v>
                </c:pt>
                <c:pt idx="17">
                  <c:v>0.172345</c:v>
                </c:pt>
                <c:pt idx="18">
                  <c:v>0.172905</c:v>
                </c:pt>
              </c:numCache>
            </c:numRef>
          </c:yVal>
        </c:ser>
        <c:ser>
          <c:idx val="5"/>
          <c:order val="5"/>
          <c:tx>
            <c:strRef>
              <c:f>Undist!$J$23</c:f>
              <c:strCache>
                <c:ptCount val="1"/>
                <c:pt idx="0">
                  <c:v>NLCD31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Undist!$D$24:$D$42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2003.553424657533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</c:v>
                </c:pt>
                <c:pt idx="17">
                  <c:v>2010.649315068493</c:v>
                </c:pt>
                <c:pt idx="18">
                  <c:v>2011.613698630136</c:v>
                </c:pt>
              </c:numCache>
            </c:numRef>
          </c:xVal>
          <c:yVal>
            <c:numRef>
              <c:f>Undist!$J$24:$J$42</c:f>
              <c:numCache>
                <c:formatCode>General</c:formatCode>
                <c:ptCount val="19"/>
                <c:pt idx="0">
                  <c:v>0.160124</c:v>
                </c:pt>
                <c:pt idx="1">
                  <c:v>0.170587</c:v>
                </c:pt>
                <c:pt idx="2">
                  <c:v>0.18496</c:v>
                </c:pt>
                <c:pt idx="3">
                  <c:v>0.16662</c:v>
                </c:pt>
                <c:pt idx="4">
                  <c:v>0.163368</c:v>
                </c:pt>
                <c:pt idx="5">
                  <c:v>0.175998</c:v>
                </c:pt>
                <c:pt idx="6">
                  <c:v>0.16787</c:v>
                </c:pt>
                <c:pt idx="7">
                  <c:v>0.176791</c:v>
                </c:pt>
                <c:pt idx="8">
                  <c:v>0.171381</c:v>
                </c:pt>
                <c:pt idx="9">
                  <c:v>0.171669</c:v>
                </c:pt>
                <c:pt idx="10">
                  <c:v>0.176008</c:v>
                </c:pt>
                <c:pt idx="11">
                  <c:v>0.190059</c:v>
                </c:pt>
                <c:pt idx="12">
                  <c:v>0.175415</c:v>
                </c:pt>
                <c:pt idx="13">
                  <c:v>0.175056</c:v>
                </c:pt>
                <c:pt idx="14">
                  <c:v>0.16976</c:v>
                </c:pt>
                <c:pt idx="15">
                  <c:v>0.174564</c:v>
                </c:pt>
                <c:pt idx="16">
                  <c:v>0.174573</c:v>
                </c:pt>
                <c:pt idx="17">
                  <c:v>0.177463</c:v>
                </c:pt>
                <c:pt idx="18">
                  <c:v>0.169428</c:v>
                </c:pt>
              </c:numCache>
            </c:numRef>
          </c:yVal>
        </c:ser>
        <c:ser>
          <c:idx val="6"/>
          <c:order val="6"/>
          <c:tx>
            <c:strRef>
              <c:f>Undist!$K$23</c:f>
              <c:strCache>
                <c:ptCount val="1"/>
                <c:pt idx="0">
                  <c:v>NLCD41</c:v>
                </c:pt>
              </c:strCache>
            </c:strRef>
          </c:tx>
          <c:spPr>
            <a:ln w="28575">
              <a:noFill/>
            </a:ln>
          </c:spPr>
          <c:marker>
            <c:symbol val="plus"/>
            <c:size val="4"/>
          </c:marker>
          <c:xVal>
            <c:numRef>
              <c:f>Undist!$D$24:$D$42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2003.553424657533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</c:v>
                </c:pt>
                <c:pt idx="17">
                  <c:v>2010.649315068493</c:v>
                </c:pt>
                <c:pt idx="18">
                  <c:v>2011.613698630136</c:v>
                </c:pt>
              </c:numCache>
            </c:numRef>
          </c:xVal>
          <c:yVal>
            <c:numRef>
              <c:f>Undist!$K$24:$K$42</c:f>
              <c:numCache>
                <c:formatCode>General</c:formatCode>
                <c:ptCount val="19"/>
                <c:pt idx="0">
                  <c:v>0.148055</c:v>
                </c:pt>
                <c:pt idx="1">
                  <c:v>0.150383</c:v>
                </c:pt>
                <c:pt idx="2">
                  <c:v>0.155254</c:v>
                </c:pt>
                <c:pt idx="3">
                  <c:v>0.143264</c:v>
                </c:pt>
                <c:pt idx="4">
                  <c:v>0.139547</c:v>
                </c:pt>
                <c:pt idx="5">
                  <c:v>0.145963</c:v>
                </c:pt>
                <c:pt idx="6">
                  <c:v>0.137968</c:v>
                </c:pt>
                <c:pt idx="7">
                  <c:v>0.136564</c:v>
                </c:pt>
                <c:pt idx="8">
                  <c:v>0.137412</c:v>
                </c:pt>
                <c:pt idx="9">
                  <c:v>0.14507</c:v>
                </c:pt>
                <c:pt idx="10">
                  <c:v>0.143108</c:v>
                </c:pt>
                <c:pt idx="11">
                  <c:v>0.148653</c:v>
                </c:pt>
                <c:pt idx="12">
                  <c:v>0.148105</c:v>
                </c:pt>
                <c:pt idx="13">
                  <c:v>0.140724</c:v>
                </c:pt>
                <c:pt idx="14">
                  <c:v>0.140214</c:v>
                </c:pt>
                <c:pt idx="15">
                  <c:v>0.144872</c:v>
                </c:pt>
                <c:pt idx="16">
                  <c:v>0.134651</c:v>
                </c:pt>
                <c:pt idx="17">
                  <c:v>0.133994</c:v>
                </c:pt>
                <c:pt idx="18">
                  <c:v>0.13912</c:v>
                </c:pt>
              </c:numCache>
            </c:numRef>
          </c:yVal>
        </c:ser>
        <c:ser>
          <c:idx val="7"/>
          <c:order val="7"/>
          <c:tx>
            <c:strRef>
              <c:f>Undist!$L$23</c:f>
              <c:strCache>
                <c:ptCount val="1"/>
                <c:pt idx="0">
                  <c:v>NLCD42</c:v>
                </c:pt>
              </c:strCache>
            </c:strRef>
          </c:tx>
          <c:spPr>
            <a:ln w="28575">
              <a:noFill/>
            </a:ln>
          </c:spPr>
          <c:xVal>
            <c:numRef>
              <c:f>Undist!$D$24:$D$42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2003.553424657533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</c:v>
                </c:pt>
                <c:pt idx="17">
                  <c:v>2010.649315068493</c:v>
                </c:pt>
                <c:pt idx="18">
                  <c:v>2011.613698630136</c:v>
                </c:pt>
              </c:numCache>
            </c:numRef>
          </c:xVal>
          <c:yVal>
            <c:numRef>
              <c:f>Undist!$L$24:$L$42</c:f>
              <c:numCache>
                <c:formatCode>General</c:formatCode>
                <c:ptCount val="19"/>
                <c:pt idx="0">
                  <c:v>0.089168</c:v>
                </c:pt>
                <c:pt idx="1">
                  <c:v>0.088442</c:v>
                </c:pt>
                <c:pt idx="2">
                  <c:v>0.091521</c:v>
                </c:pt>
                <c:pt idx="3">
                  <c:v>0.084831</c:v>
                </c:pt>
                <c:pt idx="4">
                  <c:v>0.084198</c:v>
                </c:pt>
                <c:pt idx="5">
                  <c:v>0.085023</c:v>
                </c:pt>
                <c:pt idx="6">
                  <c:v>0.079813</c:v>
                </c:pt>
                <c:pt idx="7">
                  <c:v>0.079777</c:v>
                </c:pt>
                <c:pt idx="8">
                  <c:v>0.082636</c:v>
                </c:pt>
                <c:pt idx="9">
                  <c:v>0.083129</c:v>
                </c:pt>
                <c:pt idx="10">
                  <c:v>0.080928</c:v>
                </c:pt>
                <c:pt idx="11">
                  <c:v>0.080365</c:v>
                </c:pt>
                <c:pt idx="12">
                  <c:v>0.083499</c:v>
                </c:pt>
                <c:pt idx="13">
                  <c:v>0.081702</c:v>
                </c:pt>
                <c:pt idx="14">
                  <c:v>0.0816350000000001</c:v>
                </c:pt>
                <c:pt idx="15">
                  <c:v>0.083738</c:v>
                </c:pt>
                <c:pt idx="16">
                  <c:v>0.081645</c:v>
                </c:pt>
                <c:pt idx="17">
                  <c:v>0.079181</c:v>
                </c:pt>
                <c:pt idx="18">
                  <c:v>0.081626</c:v>
                </c:pt>
              </c:numCache>
            </c:numRef>
          </c:yVal>
        </c:ser>
        <c:ser>
          <c:idx val="8"/>
          <c:order val="8"/>
          <c:tx>
            <c:strRef>
              <c:f>Undist!$M$23</c:f>
              <c:strCache>
                <c:ptCount val="1"/>
                <c:pt idx="0">
                  <c:v>NLCD43</c:v>
                </c:pt>
              </c:strCache>
            </c:strRef>
          </c:tx>
          <c:spPr>
            <a:ln w="28575">
              <a:noFill/>
            </a:ln>
          </c:spPr>
          <c:marker>
            <c:symbol val="dash"/>
            <c:size val="4"/>
          </c:marker>
          <c:xVal>
            <c:numRef>
              <c:f>Undist!$D$24:$D$42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2003.553424657533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</c:v>
                </c:pt>
                <c:pt idx="17">
                  <c:v>2010.649315068493</c:v>
                </c:pt>
                <c:pt idx="18">
                  <c:v>2011.613698630136</c:v>
                </c:pt>
              </c:numCache>
            </c:numRef>
          </c:xVal>
          <c:yVal>
            <c:numRef>
              <c:f>Undist!$M$24:$M$42</c:f>
              <c:numCache>
                <c:formatCode>General</c:formatCode>
                <c:ptCount val="19"/>
                <c:pt idx="0">
                  <c:v>0.145366</c:v>
                </c:pt>
                <c:pt idx="1">
                  <c:v>0.148888</c:v>
                </c:pt>
                <c:pt idx="2">
                  <c:v>0.158048</c:v>
                </c:pt>
                <c:pt idx="3">
                  <c:v>0.144052</c:v>
                </c:pt>
                <c:pt idx="4">
                  <c:v>0.140534</c:v>
                </c:pt>
                <c:pt idx="5">
                  <c:v>0.148751</c:v>
                </c:pt>
                <c:pt idx="6">
                  <c:v>0.140773</c:v>
                </c:pt>
                <c:pt idx="7">
                  <c:v>0.14022</c:v>
                </c:pt>
                <c:pt idx="8">
                  <c:v>0.136772</c:v>
                </c:pt>
                <c:pt idx="9">
                  <c:v>0.144144</c:v>
                </c:pt>
                <c:pt idx="10">
                  <c:v>0.138117</c:v>
                </c:pt>
                <c:pt idx="11">
                  <c:v>0.146498</c:v>
                </c:pt>
                <c:pt idx="12">
                  <c:v>0.140062</c:v>
                </c:pt>
                <c:pt idx="13">
                  <c:v>0.132601</c:v>
                </c:pt>
                <c:pt idx="14">
                  <c:v>0.132768</c:v>
                </c:pt>
                <c:pt idx="15">
                  <c:v>0.134728</c:v>
                </c:pt>
                <c:pt idx="16">
                  <c:v>0.128683</c:v>
                </c:pt>
                <c:pt idx="17">
                  <c:v>0.125929</c:v>
                </c:pt>
                <c:pt idx="18">
                  <c:v>0.132271</c:v>
                </c:pt>
              </c:numCache>
            </c:numRef>
          </c:yVal>
        </c:ser>
        <c:ser>
          <c:idx val="9"/>
          <c:order val="9"/>
          <c:tx>
            <c:strRef>
              <c:f>Undist!$N$23</c:f>
              <c:strCache>
                <c:ptCount val="1"/>
                <c:pt idx="0">
                  <c:v>NLCD52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Undist!$D$24:$D$42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2003.553424657533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</c:v>
                </c:pt>
                <c:pt idx="17">
                  <c:v>2010.649315068493</c:v>
                </c:pt>
                <c:pt idx="18">
                  <c:v>2011.613698630136</c:v>
                </c:pt>
              </c:numCache>
            </c:numRef>
          </c:xVal>
          <c:yVal>
            <c:numRef>
              <c:f>Undist!$N$24:$N$42</c:f>
              <c:numCache>
                <c:formatCode>General</c:formatCode>
                <c:ptCount val="19"/>
                <c:pt idx="0">
                  <c:v>0.138952</c:v>
                </c:pt>
                <c:pt idx="1">
                  <c:v>0.139509</c:v>
                </c:pt>
                <c:pt idx="2">
                  <c:v>0.149062</c:v>
                </c:pt>
                <c:pt idx="3">
                  <c:v>0.136505</c:v>
                </c:pt>
                <c:pt idx="4">
                  <c:v>0.136664</c:v>
                </c:pt>
                <c:pt idx="5">
                  <c:v>0.141348</c:v>
                </c:pt>
                <c:pt idx="6">
                  <c:v>0.136353</c:v>
                </c:pt>
                <c:pt idx="7">
                  <c:v>0.140029</c:v>
                </c:pt>
                <c:pt idx="8">
                  <c:v>0.137968</c:v>
                </c:pt>
                <c:pt idx="9">
                  <c:v>0.142602</c:v>
                </c:pt>
                <c:pt idx="10">
                  <c:v>0.139151</c:v>
                </c:pt>
                <c:pt idx="11">
                  <c:v>0.14558</c:v>
                </c:pt>
                <c:pt idx="12">
                  <c:v>0.142123</c:v>
                </c:pt>
                <c:pt idx="13">
                  <c:v>0.139499</c:v>
                </c:pt>
                <c:pt idx="14">
                  <c:v>0.139121</c:v>
                </c:pt>
                <c:pt idx="15">
                  <c:v>0.143802</c:v>
                </c:pt>
                <c:pt idx="16">
                  <c:v>0.138271</c:v>
                </c:pt>
                <c:pt idx="17">
                  <c:v>0.13826</c:v>
                </c:pt>
                <c:pt idx="18">
                  <c:v>0.138886</c:v>
                </c:pt>
              </c:numCache>
            </c:numRef>
          </c:yVal>
        </c:ser>
        <c:ser>
          <c:idx val="10"/>
          <c:order val="10"/>
          <c:tx>
            <c:strRef>
              <c:f>Undist!$O$23</c:f>
              <c:strCache>
                <c:ptCount val="1"/>
                <c:pt idx="0">
                  <c:v>NLCD71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"/>
            <c:spPr>
              <a:noFill/>
            </c:spPr>
          </c:marker>
          <c:xVal>
            <c:numRef>
              <c:f>Undist!$D$24:$D$42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2003.553424657533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</c:v>
                </c:pt>
                <c:pt idx="17">
                  <c:v>2010.649315068493</c:v>
                </c:pt>
                <c:pt idx="18">
                  <c:v>2011.613698630136</c:v>
                </c:pt>
              </c:numCache>
            </c:numRef>
          </c:xVal>
          <c:yVal>
            <c:numRef>
              <c:f>Undist!$O$24:$O$42</c:f>
              <c:numCache>
                <c:formatCode>General</c:formatCode>
                <c:ptCount val="19"/>
                <c:pt idx="0">
                  <c:v>0.127902</c:v>
                </c:pt>
                <c:pt idx="1">
                  <c:v>0.126531</c:v>
                </c:pt>
                <c:pt idx="2">
                  <c:v>0.136026</c:v>
                </c:pt>
                <c:pt idx="3">
                  <c:v>0.122206</c:v>
                </c:pt>
                <c:pt idx="4">
                  <c:v>0.121968</c:v>
                </c:pt>
                <c:pt idx="5">
                  <c:v>0.125282</c:v>
                </c:pt>
                <c:pt idx="6">
                  <c:v>0.119445</c:v>
                </c:pt>
                <c:pt idx="7">
                  <c:v>0.121314</c:v>
                </c:pt>
                <c:pt idx="8">
                  <c:v>0.121235</c:v>
                </c:pt>
                <c:pt idx="9">
                  <c:v>0.126148</c:v>
                </c:pt>
                <c:pt idx="10">
                  <c:v>0.146206</c:v>
                </c:pt>
                <c:pt idx="11">
                  <c:v>0.153467</c:v>
                </c:pt>
                <c:pt idx="12">
                  <c:v>0.150272</c:v>
                </c:pt>
                <c:pt idx="13">
                  <c:v>0.147312</c:v>
                </c:pt>
                <c:pt idx="14">
                  <c:v>0.145866</c:v>
                </c:pt>
                <c:pt idx="15">
                  <c:v>0.153071</c:v>
                </c:pt>
                <c:pt idx="16">
                  <c:v>0.146682</c:v>
                </c:pt>
                <c:pt idx="17">
                  <c:v>0.148546</c:v>
                </c:pt>
                <c:pt idx="18">
                  <c:v>0.144518</c:v>
                </c:pt>
              </c:numCache>
            </c:numRef>
          </c:yVal>
        </c:ser>
        <c:ser>
          <c:idx val="11"/>
          <c:order val="11"/>
          <c:tx>
            <c:strRef>
              <c:f>Undist!$P$23</c:f>
              <c:strCache>
                <c:ptCount val="1"/>
                <c:pt idx="0">
                  <c:v>NLCD81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4"/>
            <c:spPr>
              <a:noFill/>
            </c:spPr>
          </c:marker>
          <c:xVal>
            <c:numRef>
              <c:f>Undist!$D$24:$D$42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2003.553424657533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</c:v>
                </c:pt>
                <c:pt idx="17">
                  <c:v>2010.649315068493</c:v>
                </c:pt>
                <c:pt idx="18">
                  <c:v>2011.613698630136</c:v>
                </c:pt>
              </c:numCache>
            </c:numRef>
          </c:xVal>
          <c:yVal>
            <c:numRef>
              <c:f>Undist!$P$24:$P$42</c:f>
              <c:numCache>
                <c:formatCode>General</c:formatCode>
                <c:ptCount val="19"/>
                <c:pt idx="0">
                  <c:v>0.183143</c:v>
                </c:pt>
                <c:pt idx="1">
                  <c:v>0.187682</c:v>
                </c:pt>
                <c:pt idx="2">
                  <c:v>0.202311</c:v>
                </c:pt>
                <c:pt idx="3">
                  <c:v>0.178473</c:v>
                </c:pt>
                <c:pt idx="4">
                  <c:v>0.177121</c:v>
                </c:pt>
                <c:pt idx="5">
                  <c:v>0.189165</c:v>
                </c:pt>
                <c:pt idx="6">
                  <c:v>0.179824</c:v>
                </c:pt>
                <c:pt idx="7">
                  <c:v>0.176891</c:v>
                </c:pt>
                <c:pt idx="8">
                  <c:v>0.177966</c:v>
                </c:pt>
                <c:pt idx="9">
                  <c:v>0.17812</c:v>
                </c:pt>
                <c:pt idx="10">
                  <c:v>0.176677</c:v>
                </c:pt>
                <c:pt idx="11">
                  <c:v>0.184387</c:v>
                </c:pt>
                <c:pt idx="12">
                  <c:v>0.180857</c:v>
                </c:pt>
                <c:pt idx="13">
                  <c:v>0.17433</c:v>
                </c:pt>
                <c:pt idx="14">
                  <c:v>0.173728</c:v>
                </c:pt>
                <c:pt idx="15">
                  <c:v>0.186499</c:v>
                </c:pt>
                <c:pt idx="16">
                  <c:v>0.167842</c:v>
                </c:pt>
                <c:pt idx="17">
                  <c:v>0.17228</c:v>
                </c:pt>
                <c:pt idx="18">
                  <c:v>0.170564</c:v>
                </c:pt>
              </c:numCache>
            </c:numRef>
          </c:yVal>
        </c:ser>
        <c:ser>
          <c:idx val="12"/>
          <c:order val="12"/>
          <c:tx>
            <c:strRef>
              <c:f>Undist!$Q$23</c:f>
              <c:strCache>
                <c:ptCount val="1"/>
                <c:pt idx="0">
                  <c:v>NLCD82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4"/>
            <c:spPr>
              <a:ln>
                <a:solidFill>
                  <a:sysClr val="windowText" lastClr="000000"/>
                </a:solidFill>
              </a:ln>
            </c:spPr>
          </c:marker>
          <c:xVal>
            <c:numRef>
              <c:f>Undist!$D$24:$D$42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2003.553424657533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</c:v>
                </c:pt>
                <c:pt idx="17">
                  <c:v>2010.649315068493</c:v>
                </c:pt>
                <c:pt idx="18">
                  <c:v>2011.613698630136</c:v>
                </c:pt>
              </c:numCache>
            </c:numRef>
          </c:xVal>
          <c:yVal>
            <c:numRef>
              <c:f>Undist!$Q$24:$Q$42</c:f>
              <c:numCache>
                <c:formatCode>General</c:formatCode>
                <c:ptCount val="19"/>
                <c:pt idx="0">
                  <c:v>0.193712</c:v>
                </c:pt>
                <c:pt idx="1">
                  <c:v>0.191188</c:v>
                </c:pt>
                <c:pt idx="2">
                  <c:v>0.207779</c:v>
                </c:pt>
                <c:pt idx="3">
                  <c:v>0.184361</c:v>
                </c:pt>
                <c:pt idx="4">
                  <c:v>0.185992</c:v>
                </c:pt>
                <c:pt idx="5">
                  <c:v>0.194938</c:v>
                </c:pt>
                <c:pt idx="6">
                  <c:v>0.193057</c:v>
                </c:pt>
                <c:pt idx="7">
                  <c:v>0.179641</c:v>
                </c:pt>
                <c:pt idx="8">
                  <c:v>0.184171</c:v>
                </c:pt>
                <c:pt idx="9">
                  <c:v>0.186899</c:v>
                </c:pt>
                <c:pt idx="10">
                  <c:v>0.182001</c:v>
                </c:pt>
                <c:pt idx="11">
                  <c:v>0.183944</c:v>
                </c:pt>
                <c:pt idx="12">
                  <c:v>0.192428</c:v>
                </c:pt>
                <c:pt idx="13">
                  <c:v>0.179228</c:v>
                </c:pt>
                <c:pt idx="14">
                  <c:v>0.184015</c:v>
                </c:pt>
                <c:pt idx="15">
                  <c:v>0.190959</c:v>
                </c:pt>
                <c:pt idx="16">
                  <c:v>0.172317</c:v>
                </c:pt>
                <c:pt idx="17">
                  <c:v>0.175938</c:v>
                </c:pt>
                <c:pt idx="18">
                  <c:v>0.175565</c:v>
                </c:pt>
              </c:numCache>
            </c:numRef>
          </c:yVal>
        </c:ser>
        <c:ser>
          <c:idx val="13"/>
          <c:order val="13"/>
          <c:tx>
            <c:strRef>
              <c:f>Undist!$R$23</c:f>
              <c:strCache>
                <c:ptCount val="1"/>
                <c:pt idx="0">
                  <c:v>NLCD90</c:v>
                </c:pt>
              </c:strCache>
            </c:strRef>
          </c:tx>
          <c:spPr>
            <a:ln w="28575">
              <a:noFill/>
            </a:ln>
          </c:spPr>
          <c:marker>
            <c:symbol val="star"/>
            <c:size val="4"/>
          </c:marker>
          <c:xVal>
            <c:numRef>
              <c:f>Undist!$D$24:$D$42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2003.553424657533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</c:v>
                </c:pt>
                <c:pt idx="17">
                  <c:v>2010.649315068493</c:v>
                </c:pt>
                <c:pt idx="18">
                  <c:v>2011.613698630136</c:v>
                </c:pt>
              </c:numCache>
            </c:numRef>
          </c:xVal>
          <c:yVal>
            <c:numRef>
              <c:f>Undist!$R$24:$R$42</c:f>
              <c:numCache>
                <c:formatCode>General</c:formatCode>
                <c:ptCount val="19"/>
                <c:pt idx="0">
                  <c:v>0.139379</c:v>
                </c:pt>
                <c:pt idx="1">
                  <c:v>0.137743</c:v>
                </c:pt>
                <c:pt idx="2">
                  <c:v>0.141639</c:v>
                </c:pt>
                <c:pt idx="3">
                  <c:v>0.132088</c:v>
                </c:pt>
                <c:pt idx="4">
                  <c:v>0.131073</c:v>
                </c:pt>
                <c:pt idx="5">
                  <c:v>0.132682</c:v>
                </c:pt>
                <c:pt idx="6">
                  <c:v>0.125955</c:v>
                </c:pt>
                <c:pt idx="7">
                  <c:v>0.125271</c:v>
                </c:pt>
                <c:pt idx="8">
                  <c:v>0.127124</c:v>
                </c:pt>
                <c:pt idx="9">
                  <c:v>0.12908</c:v>
                </c:pt>
                <c:pt idx="10">
                  <c:v>0.129095</c:v>
                </c:pt>
                <c:pt idx="11">
                  <c:v>0.126576</c:v>
                </c:pt>
                <c:pt idx="12">
                  <c:v>0.133484</c:v>
                </c:pt>
                <c:pt idx="13">
                  <c:v>0.12621</c:v>
                </c:pt>
                <c:pt idx="14">
                  <c:v>0.129091</c:v>
                </c:pt>
                <c:pt idx="15">
                  <c:v>0.136662</c:v>
                </c:pt>
                <c:pt idx="16">
                  <c:v>0.126129</c:v>
                </c:pt>
                <c:pt idx="17">
                  <c:v>0.124825</c:v>
                </c:pt>
                <c:pt idx="18">
                  <c:v>0.12663</c:v>
                </c:pt>
              </c:numCache>
            </c:numRef>
          </c:yVal>
        </c:ser>
        <c:ser>
          <c:idx val="14"/>
          <c:order val="14"/>
          <c:tx>
            <c:strRef>
              <c:f>Undist!$S$23</c:f>
              <c:strCache>
                <c:ptCount val="1"/>
                <c:pt idx="0">
                  <c:v>NLCD95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Undist!$D$24:$D$42</c:f>
              <c:numCache>
                <c:formatCode>0.0</c:formatCode>
                <c:ptCount val="19"/>
                <c:pt idx="0">
                  <c:v>1985.547945205479</c:v>
                </c:pt>
                <c:pt idx="1">
                  <c:v>1986.6</c:v>
                </c:pt>
                <c:pt idx="2">
                  <c:v>1988.660273972603</c:v>
                </c:pt>
                <c:pt idx="3">
                  <c:v>1990.586301369863</c:v>
                </c:pt>
                <c:pt idx="4">
                  <c:v>1991.550684931507</c:v>
                </c:pt>
                <c:pt idx="5">
                  <c:v>1994.616438356164</c:v>
                </c:pt>
                <c:pt idx="6">
                  <c:v>1995.580821917808</c:v>
                </c:pt>
                <c:pt idx="7">
                  <c:v>1997.638356164384</c:v>
                </c:pt>
                <c:pt idx="8">
                  <c:v>1998.602739726027</c:v>
                </c:pt>
                <c:pt idx="9">
                  <c:v>1999.567123287671</c:v>
                </c:pt>
                <c:pt idx="10">
                  <c:v>2001.602739726027</c:v>
                </c:pt>
                <c:pt idx="11">
                  <c:v>2002.698630136986</c:v>
                </c:pt>
                <c:pt idx="12">
                  <c:v>2003.553424657533</c:v>
                </c:pt>
                <c:pt idx="13">
                  <c:v>2004.605479452055</c:v>
                </c:pt>
                <c:pt idx="14">
                  <c:v>2005.567123287671</c:v>
                </c:pt>
                <c:pt idx="15">
                  <c:v>2006.619178082192</c:v>
                </c:pt>
                <c:pt idx="16">
                  <c:v>2009.64109589041</c:v>
                </c:pt>
                <c:pt idx="17">
                  <c:v>2010.649315068493</c:v>
                </c:pt>
                <c:pt idx="18">
                  <c:v>2011.613698630136</c:v>
                </c:pt>
              </c:numCache>
            </c:numRef>
          </c:xVal>
          <c:yVal>
            <c:numRef>
              <c:f>Undist!$S$24:$S$42</c:f>
              <c:numCache>
                <c:formatCode>General</c:formatCode>
                <c:ptCount val="19"/>
                <c:pt idx="0">
                  <c:v>0.152685</c:v>
                </c:pt>
                <c:pt idx="1">
                  <c:v>0.151297</c:v>
                </c:pt>
                <c:pt idx="2">
                  <c:v>0.157626</c:v>
                </c:pt>
                <c:pt idx="3">
                  <c:v>0.142355</c:v>
                </c:pt>
                <c:pt idx="4">
                  <c:v>0.143177</c:v>
                </c:pt>
                <c:pt idx="5">
                  <c:v>0.146724</c:v>
                </c:pt>
                <c:pt idx="6">
                  <c:v>0.139323</c:v>
                </c:pt>
                <c:pt idx="7">
                  <c:v>0.138025</c:v>
                </c:pt>
                <c:pt idx="8">
                  <c:v>0.138758</c:v>
                </c:pt>
                <c:pt idx="9">
                  <c:v>0.141928</c:v>
                </c:pt>
                <c:pt idx="10">
                  <c:v>0.139095</c:v>
                </c:pt>
                <c:pt idx="11">
                  <c:v>0.138621</c:v>
                </c:pt>
                <c:pt idx="12">
                  <c:v>0.146592</c:v>
                </c:pt>
                <c:pt idx="13">
                  <c:v>0.136522</c:v>
                </c:pt>
                <c:pt idx="14">
                  <c:v>0.140466</c:v>
                </c:pt>
                <c:pt idx="15">
                  <c:v>0.148821</c:v>
                </c:pt>
                <c:pt idx="16">
                  <c:v>0.134684</c:v>
                </c:pt>
                <c:pt idx="17">
                  <c:v>0.13482</c:v>
                </c:pt>
                <c:pt idx="18">
                  <c:v>0.135477</c:v>
                </c:pt>
              </c:numCache>
            </c:numRef>
          </c:yVal>
        </c:ser>
        <c:axId val="433981064"/>
        <c:axId val="493638296"/>
      </c:scatterChart>
      <c:valAx>
        <c:axId val="433981064"/>
        <c:scaling>
          <c:orientation val="minMax"/>
          <c:max val="2012.0"/>
          <c:min val="1985.0"/>
        </c:scaling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481494719303432"/>
              <c:y val="0.933062526062746"/>
            </c:manualLayout>
          </c:layout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 lang="en-US"/>
            </a:pPr>
            <a:endParaRPr lang="es-ES_tradnl"/>
          </a:p>
        </c:txPr>
        <c:crossAx val="493638296"/>
        <c:crosses val="autoZero"/>
        <c:crossBetween val="midCat"/>
        <c:majorUnit val="2.0"/>
        <c:minorUnit val="1.0"/>
      </c:valAx>
      <c:valAx>
        <c:axId val="493638296"/>
        <c:scaling>
          <c:orientation val="minMax"/>
          <c:max val="0.22"/>
          <c:min val="0.06"/>
        </c:scaling>
        <c:axPos val="l"/>
        <c:title>
          <c:tx>
            <c:rich>
              <a:bodyPr rot="-5400000" vert="horz"/>
              <a:lstStyle/>
              <a:p>
                <a:pPr>
                  <a:defRPr lang="en-US" sz="1000" b="0"/>
                </a:pPr>
                <a:r>
                  <a:rPr lang="en-US" sz="1000" b="0" baseline="0"/>
                  <a:t>Averaged landscap shortwave BSA</a:t>
                </a:r>
              </a:p>
              <a:p>
                <a:pPr>
                  <a:defRPr lang="en-US" sz="1000" b="0"/>
                </a:pPr>
                <a:r>
                  <a:rPr lang="en-US" sz="1000" b="0" baseline="0"/>
                  <a:t> for each undisturbed NLCD class</a:t>
                </a:r>
                <a:endParaRPr lang="en-US" sz="1000" b="0"/>
              </a:p>
            </c:rich>
          </c:tx>
          <c:layout/>
        </c:title>
        <c:numFmt formatCode="#,##0.00" sourceLinked="0"/>
        <c:majorTickMark val="cross"/>
        <c:minorTickMark val="out"/>
        <c:tickLblPos val="nextTo"/>
        <c:txPr>
          <a:bodyPr/>
          <a:lstStyle/>
          <a:p>
            <a:pPr>
              <a:defRPr lang="en-US"/>
            </a:pPr>
            <a:endParaRPr lang="es-ES_tradnl"/>
          </a:p>
        </c:txPr>
        <c:crossAx val="433981064"/>
        <c:crosses val="autoZero"/>
        <c:crossBetween val="midCat"/>
        <c:majorUnit val="0.02"/>
        <c:minorUnit val="0.01"/>
      </c:valAx>
      <c:spPr>
        <a:ln>
          <a:solidFill>
            <a:schemeClr val="bg1">
              <a:lumMod val="7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901056727205582"/>
          <c:y val="0.029995306878031"/>
          <c:w val="0.0852914177185138"/>
          <c:h val="0.791989272368992"/>
        </c:manualLayout>
      </c:layout>
      <c:txPr>
        <a:bodyPr/>
        <a:lstStyle/>
        <a:p>
          <a:pPr>
            <a:defRPr lang="en-US"/>
          </a:pPr>
          <a:endParaRPr lang="es-ES_tradnl"/>
        </a:p>
      </c:txPr>
    </c:legend>
    <c:plotVisOnly val="1"/>
    <c:dispBlanksAs val="gap"/>
  </c:chart>
  <c:spPr>
    <a:solidFill>
      <a:schemeClr val="bg1"/>
    </a:solidFill>
    <a:ln>
      <a:solidFill>
        <a:srgbClr val="4F81BD"/>
      </a:solidFill>
    </a:ln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0.19983</cdr:x>
      <cdr:y>0.20722</cdr:y>
    </cdr:from>
    <cdr:to>
      <cdr:x>0.20327</cdr:x>
      <cdr:y>0.88854</cdr:y>
    </cdr:to>
    <cdr:cxnSp macro="">
      <cdr:nvCxnSpPr>
        <cdr:cNvPr id="3" name="Straight Connector 2"/>
        <cdr:cNvCxnSpPr/>
      </cdr:nvCxnSpPr>
      <cdr:spPr>
        <a:xfrm xmlns:a="http://schemas.openxmlformats.org/drawingml/2006/main" flipH="1">
          <a:off x="1473200" y="838200"/>
          <a:ext cx="25400" cy="2755900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chemeClr val="tx1">
              <a:lumMod val="50000"/>
              <a:lumOff val="50000"/>
            </a:schemeClr>
          </a:solidFill>
          <a:prstDash val="sysDash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0.74684</cdr:x>
      <cdr:y>0.21145</cdr:y>
    </cdr:from>
    <cdr:to>
      <cdr:x>0.75029</cdr:x>
      <cdr:y>0.89277</cdr:y>
    </cdr:to>
    <cdr:cxnSp macro="">
      <cdr:nvCxnSpPr>
        <cdr:cNvPr id="4" name="Straight Connector 3"/>
        <cdr:cNvCxnSpPr/>
      </cdr:nvCxnSpPr>
      <cdr:spPr>
        <a:xfrm xmlns:a="http://schemas.openxmlformats.org/drawingml/2006/main" flipH="1">
          <a:off x="4495800" y="609600"/>
          <a:ext cx="20768" cy="1964177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rgbClr val="0000FF"/>
          </a:solidFill>
          <a:prstDash val="sysDash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0.19983</cdr:x>
      <cdr:y>0.20722</cdr:y>
    </cdr:from>
    <cdr:to>
      <cdr:x>0.20327</cdr:x>
      <cdr:y>0.88854</cdr:y>
    </cdr:to>
    <cdr:cxnSp macro="">
      <cdr:nvCxnSpPr>
        <cdr:cNvPr id="3" name="Straight Connector 2"/>
        <cdr:cNvCxnSpPr/>
      </cdr:nvCxnSpPr>
      <cdr:spPr>
        <a:xfrm xmlns:a="http://schemas.openxmlformats.org/drawingml/2006/main" flipH="1">
          <a:off x="1473200" y="838200"/>
          <a:ext cx="25400" cy="2755900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chemeClr val="tx1">
              <a:lumMod val="50000"/>
              <a:lumOff val="50000"/>
            </a:schemeClr>
          </a:solidFill>
          <a:prstDash val="sysDash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0.74684</cdr:x>
      <cdr:y>0.21145</cdr:y>
    </cdr:from>
    <cdr:to>
      <cdr:x>0.75029</cdr:x>
      <cdr:y>0.89277</cdr:y>
    </cdr:to>
    <cdr:cxnSp macro="">
      <cdr:nvCxnSpPr>
        <cdr:cNvPr id="4" name="Straight Connector 3"/>
        <cdr:cNvCxnSpPr/>
      </cdr:nvCxnSpPr>
      <cdr:spPr>
        <a:xfrm xmlns:a="http://schemas.openxmlformats.org/drawingml/2006/main" flipH="1">
          <a:off x="4495800" y="609600"/>
          <a:ext cx="20768" cy="1964177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rgbClr val="0000FF"/>
          </a:solidFill>
          <a:prstDash val="sysDash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0.25641</cdr:x>
      <cdr:y>0.20413</cdr:y>
    </cdr:from>
    <cdr:to>
      <cdr:x>0.25945</cdr:x>
      <cdr:y>0.89201</cdr:y>
    </cdr:to>
    <cdr:cxnSp macro="">
      <cdr:nvCxnSpPr>
        <cdr:cNvPr id="2" name="Straight Connector 1"/>
        <cdr:cNvCxnSpPr/>
      </cdr:nvCxnSpPr>
      <cdr:spPr>
        <a:xfrm xmlns:a="http://schemas.openxmlformats.org/drawingml/2006/main" flipH="1">
          <a:off x="2286000" y="533400"/>
          <a:ext cx="27140" cy="1797444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chemeClr val="bg1">
              <a:lumMod val="75000"/>
            </a:schemeClr>
          </a:solidFill>
          <a:prstDash val="sysDash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0.5812</cdr:x>
      <cdr:y>0.20413</cdr:y>
    </cdr:from>
    <cdr:to>
      <cdr:x>0.58352</cdr:x>
      <cdr:y>0.8953</cdr:y>
    </cdr:to>
    <cdr:cxnSp macro="">
      <cdr:nvCxnSpPr>
        <cdr:cNvPr id="3" name="Straight Connector 2"/>
        <cdr:cNvCxnSpPr/>
      </cdr:nvCxnSpPr>
      <cdr:spPr>
        <a:xfrm xmlns:a="http://schemas.openxmlformats.org/drawingml/2006/main" flipH="1">
          <a:off x="5181600" y="533400"/>
          <a:ext cx="20715" cy="1806041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rgbClr val="0000FF"/>
          </a:solidFill>
          <a:prstDash val="sysDash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0.42735</cdr:x>
      <cdr:y>0.20413</cdr:y>
    </cdr:from>
    <cdr:to>
      <cdr:x>0.42735</cdr:x>
      <cdr:y>0.89613</cdr:y>
    </cdr:to>
    <cdr:cxnSp macro="">
      <cdr:nvCxnSpPr>
        <cdr:cNvPr id="4" name="Straight Connector 3"/>
        <cdr:cNvCxnSpPr/>
      </cdr:nvCxnSpPr>
      <cdr:spPr>
        <a:xfrm xmlns:a="http://schemas.openxmlformats.org/drawingml/2006/main">
          <a:off x="3810000" y="533400"/>
          <a:ext cx="1" cy="1808204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chemeClr val="accent5">
              <a:lumMod val="75000"/>
            </a:schemeClr>
          </a:solidFill>
          <a:prstDash val="sysDash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0.236</cdr:x>
      <cdr:y>0.20413</cdr:y>
    </cdr:from>
    <cdr:to>
      <cdr:x>0.23932</cdr:x>
      <cdr:y>0.89201</cdr:y>
    </cdr:to>
    <cdr:cxnSp macro="">
      <cdr:nvCxnSpPr>
        <cdr:cNvPr id="5" name="Straight Connector 4"/>
        <cdr:cNvCxnSpPr/>
      </cdr:nvCxnSpPr>
      <cdr:spPr>
        <a:xfrm xmlns:a="http://schemas.openxmlformats.org/drawingml/2006/main" flipH="1">
          <a:off x="2104035" y="533400"/>
          <a:ext cx="29565" cy="1797444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chemeClr val="accent6">
              <a:lumMod val="75000"/>
            </a:schemeClr>
          </a:solidFill>
          <a:prstDash val="sysDash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0.70085</cdr:x>
      <cdr:y>0.55407</cdr:y>
    </cdr:from>
    <cdr:to>
      <cdr:x>0.84615</cdr:x>
      <cdr:y>0.67072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6248400" y="1447800"/>
          <a:ext cx="1295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800" dirty="0" smtClean="0"/>
            <a:t>No data for 2000 August since the thick fire smoke</a:t>
          </a:r>
          <a:endParaRPr lang="en-US" sz="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16A24-839F-411B-8F6D-D06AD70C0AE9}" type="datetimeFigureOut">
              <a:rPr lang="en-US" smtClean="0"/>
              <a:pPr/>
              <a:t>15/4/13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EFF61-85F1-4C16-8897-DC6A6C54FAC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9673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Cyan represents</a:t>
            </a:r>
            <a:r>
              <a:rPr lang="en-US" baseline="0" dirty="0" smtClean="0"/>
              <a:t> fill value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24B26-E766-4213-B2D9-813C7E089B2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Assume</a:t>
            </a:r>
            <a:r>
              <a:rPr lang="en-US" baseline="0" dirty="0" smtClean="0"/>
              <a:t> snow appear everywhere</a:t>
            </a:r>
          </a:p>
          <a:p>
            <a:r>
              <a:rPr lang="en-US" baseline="0" dirty="0" smtClean="0"/>
              <a:t>tropical forests are missing since there is no snow covered albedo from LUMs for evergreen broadleaf forest </a:t>
            </a:r>
            <a:r>
              <a:rPr lang="en-US" baseline="0" dirty="0" smtClean="0">
                <a:sym typeface="Wingdings" pitchFamily="2" charset="2"/>
              </a:rPr>
              <a:t>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24B26-E766-4213-B2D9-813C7E089B2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When we compute </a:t>
            </a:r>
            <a:r>
              <a:rPr lang="en-US" sz="1200" dirty="0" err="1" smtClean="0"/>
              <a:t>albedo</a:t>
            </a:r>
            <a:r>
              <a:rPr lang="en-US" sz="1200" dirty="0" smtClean="0"/>
              <a:t> based on the </a:t>
            </a:r>
          </a:p>
          <a:p>
            <a:r>
              <a:rPr lang="en-US" sz="1200" dirty="0" smtClean="0"/>
              <a:t>past, current or future land cover map, </a:t>
            </a:r>
          </a:p>
          <a:p>
            <a:r>
              <a:rPr lang="en-US" sz="1200" dirty="0" smtClean="0"/>
              <a:t>we can use recursive approach starting </a:t>
            </a:r>
          </a:p>
          <a:p>
            <a:r>
              <a:rPr lang="en-US" sz="1200" dirty="0" smtClean="0"/>
              <a:t>from fine resolution to coarse resolution </a:t>
            </a:r>
          </a:p>
          <a:p>
            <a:r>
              <a:rPr lang="en-US" sz="1200" dirty="0" smtClean="0"/>
              <a:t>Until reaches the “one globe” end point</a:t>
            </a:r>
          </a:p>
          <a:p>
            <a:r>
              <a:rPr lang="en-US" sz="1200" dirty="0" smtClean="0"/>
              <a:t>Like a ray (red) in figure.</a:t>
            </a:r>
          </a:p>
          <a:p>
            <a:r>
              <a:rPr lang="el-GR" sz="1200" dirty="0" smtClean="0"/>
              <a:t>ρ</a:t>
            </a:r>
            <a:r>
              <a:rPr lang="en-US" sz="1200" dirty="0" smtClean="0"/>
              <a:t>(</a:t>
            </a:r>
            <a:r>
              <a:rPr lang="en-US" sz="1200" dirty="0" err="1" smtClean="0"/>
              <a:t>i</a:t>
            </a:r>
            <a:r>
              <a:rPr lang="en-US" sz="1200" dirty="0" smtClean="0"/>
              <a:t>, </a:t>
            </a:r>
            <a:r>
              <a:rPr lang="en-US" sz="1200" dirty="0" err="1" smtClean="0"/>
              <a:t>j</a:t>
            </a:r>
            <a:r>
              <a:rPr lang="en-US" sz="1200" dirty="0" smtClean="0"/>
              <a:t>, L) = </a:t>
            </a:r>
            <a:r>
              <a:rPr lang="el-GR" sz="1200" dirty="0" smtClean="0"/>
              <a:t>ρ</a:t>
            </a:r>
            <a:r>
              <a:rPr lang="en-US" sz="1200" dirty="0" smtClean="0"/>
              <a:t>(</a:t>
            </a:r>
            <a:r>
              <a:rPr lang="en-US" sz="1200" dirty="0" err="1" smtClean="0"/>
              <a:t>i</a:t>
            </a:r>
            <a:r>
              <a:rPr lang="en-US" sz="1200" dirty="0" smtClean="0"/>
              <a:t>, </a:t>
            </a:r>
            <a:r>
              <a:rPr lang="en-US" sz="1200" dirty="0" err="1" smtClean="0"/>
              <a:t>j</a:t>
            </a:r>
            <a:r>
              <a:rPr lang="en-US" sz="1200" dirty="0" smtClean="0"/>
              <a:t>, L) if exist</a:t>
            </a:r>
          </a:p>
          <a:p>
            <a:r>
              <a:rPr lang="en-US" sz="1200" dirty="0" smtClean="0"/>
              <a:t>other wise</a:t>
            </a:r>
          </a:p>
          <a:p>
            <a:r>
              <a:rPr lang="el-GR" sz="1200" dirty="0" smtClean="0"/>
              <a:t>ρ</a:t>
            </a:r>
            <a:r>
              <a:rPr lang="en-US" sz="1200" dirty="0" smtClean="0"/>
              <a:t>(</a:t>
            </a:r>
            <a:r>
              <a:rPr lang="en-US" sz="1200" dirty="0" err="1" smtClean="0"/>
              <a:t>i</a:t>
            </a:r>
            <a:r>
              <a:rPr lang="en-US" sz="1200" dirty="0" smtClean="0"/>
              <a:t>, </a:t>
            </a:r>
            <a:r>
              <a:rPr lang="en-US" sz="1200" dirty="0" err="1" smtClean="0"/>
              <a:t>j</a:t>
            </a:r>
            <a:r>
              <a:rPr lang="en-US" sz="1200" dirty="0" smtClean="0"/>
              <a:t>, L) = </a:t>
            </a:r>
            <a:r>
              <a:rPr lang="el-GR" sz="1200" dirty="0" smtClean="0"/>
              <a:t>ρ</a:t>
            </a:r>
            <a:r>
              <a:rPr lang="en-US" sz="1200" dirty="0" smtClean="0"/>
              <a:t>(</a:t>
            </a:r>
            <a:r>
              <a:rPr lang="en-US" sz="1200" dirty="0" err="1" smtClean="0"/>
              <a:t>i</a:t>
            </a:r>
            <a:r>
              <a:rPr lang="en-US" sz="1200" dirty="0" smtClean="0"/>
              <a:t>, </a:t>
            </a:r>
            <a:r>
              <a:rPr lang="en-US" sz="1200" dirty="0" err="1" smtClean="0"/>
              <a:t>j</a:t>
            </a:r>
            <a:r>
              <a:rPr lang="en-US" sz="1200" dirty="0" smtClean="0"/>
              <a:t>, L-1)</a:t>
            </a:r>
          </a:p>
          <a:p>
            <a:r>
              <a:rPr lang="en-US" sz="1200" dirty="0" smtClean="0"/>
              <a:t>Until reach </a:t>
            </a:r>
            <a:r>
              <a:rPr lang="el-GR" sz="1200" dirty="0" smtClean="0"/>
              <a:t>ρ</a:t>
            </a:r>
            <a:r>
              <a:rPr lang="en-US" sz="1200" dirty="0" smtClean="0"/>
              <a:t>(</a:t>
            </a:r>
            <a:r>
              <a:rPr lang="en-US" sz="1200" dirty="0" err="1" smtClean="0"/>
              <a:t>i</a:t>
            </a:r>
            <a:r>
              <a:rPr lang="en-US" sz="1200" dirty="0" smtClean="0"/>
              <a:t>, L=1)  </a:t>
            </a:r>
            <a:r>
              <a:rPr lang="en-US" sz="1050" dirty="0" smtClean="0"/>
              <a:t>(*no variable </a:t>
            </a:r>
            <a:r>
              <a:rPr lang="en-US" sz="1050" dirty="0" err="1" smtClean="0"/>
              <a:t>j</a:t>
            </a:r>
            <a:r>
              <a:rPr lang="en-US" sz="1050" dirty="0" smtClean="0"/>
              <a:t> in first level)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EFF61-85F1-4C16-8897-DC6A6C54FACE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Uncertainties are larger for </a:t>
            </a:r>
            <a:r>
              <a:rPr lang="en-US" smtClean="0"/>
              <a:t>permanent snow</a:t>
            </a:r>
            <a:r>
              <a:rPr lang="en-US" baseline="0" smtClean="0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24B26-E766-4213-B2D9-813C7E089B2A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F7321-C38F-447C-9825-0DCE380FAA40}" type="datetimeFigureOut">
              <a:rPr lang="en-US" smtClean="0"/>
              <a:pPr/>
              <a:t>15/4/13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6AB6-FDE9-4AC4-AE6E-AC1BA235709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7448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F7321-C38F-447C-9825-0DCE380FAA40}" type="datetimeFigureOut">
              <a:rPr lang="en-US" smtClean="0"/>
              <a:pPr/>
              <a:t>15/4/13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6AB6-FDE9-4AC4-AE6E-AC1BA235709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0331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F7321-C38F-447C-9825-0DCE380FAA40}" type="datetimeFigureOut">
              <a:rPr lang="en-US" smtClean="0"/>
              <a:pPr/>
              <a:t>15/4/13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6AB6-FDE9-4AC4-AE6E-AC1BA235709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249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F7321-C38F-447C-9825-0DCE380FAA40}" type="datetimeFigureOut">
              <a:rPr lang="en-US" smtClean="0"/>
              <a:pPr/>
              <a:t>15/4/13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6AB6-FDE9-4AC4-AE6E-AC1BA235709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3704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F7321-C38F-447C-9825-0DCE380FAA40}" type="datetimeFigureOut">
              <a:rPr lang="en-US" smtClean="0"/>
              <a:pPr/>
              <a:t>15/4/13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6AB6-FDE9-4AC4-AE6E-AC1BA235709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4589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F7321-C38F-447C-9825-0DCE380FAA40}" type="datetimeFigureOut">
              <a:rPr lang="en-US" smtClean="0"/>
              <a:pPr/>
              <a:t>15/4/13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6AB6-FDE9-4AC4-AE6E-AC1BA235709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466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F7321-C38F-447C-9825-0DCE380FAA40}" type="datetimeFigureOut">
              <a:rPr lang="en-US" smtClean="0"/>
              <a:pPr/>
              <a:t>15/4/13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6AB6-FDE9-4AC4-AE6E-AC1BA235709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8424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F7321-C38F-447C-9825-0DCE380FAA40}" type="datetimeFigureOut">
              <a:rPr lang="en-US" smtClean="0"/>
              <a:pPr/>
              <a:t>15/4/13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6AB6-FDE9-4AC4-AE6E-AC1BA235709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560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F7321-C38F-447C-9825-0DCE380FAA40}" type="datetimeFigureOut">
              <a:rPr lang="en-US" smtClean="0"/>
              <a:pPr/>
              <a:t>15/4/13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6AB6-FDE9-4AC4-AE6E-AC1BA235709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891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F7321-C38F-447C-9825-0DCE380FAA40}" type="datetimeFigureOut">
              <a:rPr lang="en-US" smtClean="0"/>
              <a:pPr/>
              <a:t>15/4/13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6AB6-FDE9-4AC4-AE6E-AC1BA235709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437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F7321-C38F-447C-9825-0DCE380FAA40}" type="datetimeFigureOut">
              <a:rPr lang="en-US" smtClean="0"/>
              <a:pPr/>
              <a:t>15/4/13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6AB6-FDE9-4AC4-AE6E-AC1BA235709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9420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F7321-C38F-447C-9825-0DCE380FAA40}" type="datetimeFigureOut">
              <a:rPr lang="en-US" smtClean="0"/>
              <a:pPr/>
              <a:t>15/4/13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56AB6-FDE9-4AC4-AE6E-AC1BA235709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045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chart" Target="../charts/char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ditor_de_ecuaciones1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27.emf"/><Relationship Id="rId6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3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chart" Target="../charts/char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143000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dirty="0" smtClean="0"/>
              <a:t>Albedo Trends Related to Land Cover Change and Disturbance:  A </a:t>
            </a:r>
            <a:r>
              <a:rPr lang="en-US" sz="3600" dirty="0" err="1" smtClean="0"/>
              <a:t>Multisensor</a:t>
            </a:r>
            <a:r>
              <a:rPr lang="en-US" sz="3600" dirty="0" smtClean="0"/>
              <a:t> Approach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546989" y="3124200"/>
            <a:ext cx="626205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Jeff </a:t>
            </a:r>
            <a:r>
              <a:rPr lang="en-US" sz="2400" dirty="0" err="1" smtClean="0"/>
              <a:t>Masek</a:t>
            </a:r>
            <a:r>
              <a:rPr lang="en-US" sz="2400" dirty="0" smtClean="0"/>
              <a:t>, </a:t>
            </a:r>
            <a:r>
              <a:rPr lang="en-US" sz="2400" dirty="0" err="1" smtClean="0"/>
              <a:t>Yanmin</a:t>
            </a:r>
            <a:r>
              <a:rPr lang="en-US" sz="2400" dirty="0" smtClean="0"/>
              <a:t> </a:t>
            </a:r>
            <a:r>
              <a:rPr lang="en-US" sz="2400" dirty="0" err="1" smtClean="0"/>
              <a:t>Shuai</a:t>
            </a:r>
            <a:r>
              <a:rPr lang="en-US" sz="2400" dirty="0" smtClean="0"/>
              <a:t> (NASA GSFC)</a:t>
            </a:r>
          </a:p>
          <a:p>
            <a:pPr algn="ctr"/>
            <a:r>
              <a:rPr lang="en-US" sz="2400" dirty="0" err="1" smtClean="0"/>
              <a:t>Feng</a:t>
            </a:r>
            <a:r>
              <a:rPr lang="en-US" sz="2400" dirty="0" smtClean="0"/>
              <a:t> </a:t>
            </a:r>
            <a:r>
              <a:rPr lang="en-US" sz="2400" dirty="0" err="1" smtClean="0"/>
              <a:t>Gao</a:t>
            </a:r>
            <a:r>
              <a:rPr lang="en-US" sz="2400" dirty="0" smtClean="0"/>
              <a:t> (USDA ARS)</a:t>
            </a:r>
          </a:p>
          <a:p>
            <a:pPr algn="ctr"/>
            <a:r>
              <a:rPr lang="en-US" sz="2400" dirty="0" smtClean="0"/>
              <a:t>Chris Williams, </a:t>
            </a:r>
            <a:r>
              <a:rPr lang="en-US" sz="2400" dirty="0" err="1" smtClean="0"/>
              <a:t>Bardan</a:t>
            </a:r>
            <a:r>
              <a:rPr lang="en-US" sz="2400" dirty="0" smtClean="0"/>
              <a:t> </a:t>
            </a:r>
            <a:r>
              <a:rPr lang="en-US" sz="2400" dirty="0" err="1" smtClean="0"/>
              <a:t>Ghimire</a:t>
            </a:r>
            <a:r>
              <a:rPr lang="en-US" sz="2400" dirty="0" smtClean="0"/>
              <a:t> (Clark University)</a:t>
            </a:r>
          </a:p>
          <a:p>
            <a:pPr algn="ctr"/>
            <a:r>
              <a:rPr lang="en-US" sz="2400" dirty="0" smtClean="0"/>
              <a:t>Crystal </a:t>
            </a:r>
            <a:r>
              <a:rPr lang="en-US" sz="2400" dirty="0" err="1" smtClean="0"/>
              <a:t>Schaaf</a:t>
            </a:r>
            <a:r>
              <a:rPr lang="en-US" sz="2400" dirty="0" smtClean="0"/>
              <a:t>, </a:t>
            </a:r>
            <a:r>
              <a:rPr lang="en-US" sz="2400" dirty="0" err="1" smtClean="0"/>
              <a:t>Zhosen</a:t>
            </a:r>
            <a:r>
              <a:rPr lang="en-US" sz="2400" dirty="0" smtClean="0"/>
              <a:t> Wang (U. Mass, Boston)</a:t>
            </a:r>
          </a:p>
          <a:p>
            <a:pPr algn="ctr"/>
            <a:r>
              <a:rPr lang="en-US" sz="2400" dirty="0" smtClean="0"/>
              <a:t>Tao He (U. Maryland)</a:t>
            </a:r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April 15, 2013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Modeled snow-covered shortwave white-sky albedo in January from LUMs</a:t>
            </a:r>
            <a:br>
              <a:rPr lang="en-US" sz="3200" dirty="0" smtClean="0">
                <a:solidFill>
                  <a:srgbClr val="000000"/>
                </a:solidFill>
              </a:rPr>
            </a:b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3" name="Picture 2" descr="predict_albedo_0.05.wsa_shortwave_J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47800"/>
            <a:ext cx="9144000" cy="4572000"/>
          </a:xfrm>
          <a:prstGeom prst="rect">
            <a:avLst/>
          </a:prstGeom>
        </p:spPr>
      </p:pic>
      <p:pic>
        <p:nvPicPr>
          <p:cNvPr id="4" name="Picture 3" descr="grey_sca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6172200"/>
            <a:ext cx="4648200" cy="238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6336268"/>
            <a:ext cx="5093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	0.1	0.2	0.3	0.4	0.5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1281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04800" y="1302603"/>
            <a:ext cx="91440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Compute blue-sky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albedo for each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month (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), year (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y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) and pixel (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p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) as: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381000" y="312420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n-US" sz="2000" b="0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l,y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is fraction (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) </a:t>
            </a:r>
            <a:r>
              <a:rPr lang="en-US" sz="2000" dirty="0" smtClean="0">
                <a:ea typeface="Calibri" pitchFamily="34" charset="0"/>
                <a:cs typeface="Times New Roman" pitchFamily="18" charset="0"/>
              </a:rPr>
              <a:t>of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a given land-cover class (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l)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at year (y),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n-US" sz="2000" b="0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is fraction </a:t>
            </a:r>
            <a:r>
              <a:rPr lang="en-US" sz="2000" dirty="0" smtClean="0">
                <a:ea typeface="Calibri" pitchFamily="34" charset="0"/>
                <a:cs typeface="Times New Roman" pitchFamily="18" charset="0"/>
              </a:rPr>
              <a:t>of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snow-covered (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=0) and snow free (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=1)</a:t>
            </a:r>
            <a:r>
              <a:rPr lang="en-US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ea typeface="Calibri" pitchFamily="34" charset="0"/>
                <a:cs typeface="Times New Roman" pitchFamily="18" charset="0"/>
              </a:rPr>
              <a:t>(NCEP/NCAR reanalysis)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n-US" sz="2000" b="0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r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is fraction </a:t>
            </a:r>
            <a:r>
              <a:rPr lang="en-US" sz="2000" dirty="0" smtClean="0">
                <a:ea typeface="Calibri" pitchFamily="34" charset="0"/>
                <a:cs typeface="Times New Roman" pitchFamily="18" charset="0"/>
              </a:rPr>
              <a:t>of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diffuse (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r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=0) and direct (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r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=1) radiation (</a:t>
            </a:r>
            <a:r>
              <a:rPr lang="en-US" sz="2000" dirty="0" smtClean="0">
                <a:cs typeface="Arial" pitchFamily="34" charset="0"/>
              </a:rPr>
              <a:t>NCEP/NCAR reanalysis)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304800" y="4648200"/>
            <a:ext cx="85344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Albedo maps from 1500 to 2005 are then converted into surface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radiative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forcing (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n-US" sz="2000" b="0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) using incoming solar radiation (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) from NOAA-CIRES Reanalysis as: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0" y="-46167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Global Albedo and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Radiative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Forcing </a:t>
            </a:r>
            <a:r>
              <a:rPr lang="en-US" sz="3200" i="1" dirty="0" smtClean="0"/>
              <a:t/>
            </a:r>
            <a:br>
              <a:rPr lang="en-US" sz="3200" i="1" dirty="0" smtClean="0"/>
            </a:br>
            <a:r>
              <a:rPr lang="en-US" sz="3200" i="1" dirty="0" smtClean="0"/>
              <a:t>(</a:t>
            </a:r>
            <a:r>
              <a:rPr lang="en-US" sz="3200" i="1" dirty="0" err="1" smtClean="0"/>
              <a:t>Ghimire</a:t>
            </a:r>
            <a:r>
              <a:rPr lang="en-US" sz="3200" i="1" dirty="0" smtClean="0"/>
              <a:t>, Williams)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805326"/>
            <a:ext cx="4324350" cy="141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5410200"/>
            <a:ext cx="2286000" cy="90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892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Bardan\albedo_project_powerpoint\global_area_part1.tif"/>
          <p:cNvPicPr>
            <a:picLocks noChangeAspect="1" noChangeArrowheads="1"/>
          </p:cNvPicPr>
          <p:nvPr/>
        </p:nvPicPr>
        <p:blipFill>
          <a:blip r:embed="rId2" cstate="print"/>
          <a:srcRect l="6587" r="7186"/>
          <a:stretch>
            <a:fillRect/>
          </a:stretch>
        </p:blipFill>
        <p:spPr bwMode="auto">
          <a:xfrm>
            <a:off x="228600" y="2133600"/>
            <a:ext cx="5715000" cy="3657600"/>
          </a:xfrm>
          <a:prstGeom prst="rect">
            <a:avLst/>
          </a:prstGeom>
          <a:noFill/>
        </p:spPr>
      </p:pic>
      <p:pic>
        <p:nvPicPr>
          <p:cNvPr id="8" name="Picture 2" descr="C:\Bardan\albedo_project_powerpoint\global_area_part2_legend.tif"/>
          <p:cNvPicPr>
            <a:picLocks noChangeAspect="1" noChangeArrowheads="1"/>
          </p:cNvPicPr>
          <p:nvPr/>
        </p:nvPicPr>
        <p:blipFill>
          <a:blip r:embed="rId3" cstate="print"/>
          <a:srcRect l="57033" r="7772"/>
          <a:stretch>
            <a:fillRect/>
          </a:stretch>
        </p:blipFill>
        <p:spPr bwMode="auto">
          <a:xfrm>
            <a:off x="5943600" y="2133600"/>
            <a:ext cx="2652704" cy="3657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07532" y="381000"/>
            <a:ext cx="730673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Global Land Cover History 1500-2005</a:t>
            </a:r>
          </a:p>
          <a:p>
            <a:r>
              <a:rPr lang="en-US" sz="2800" dirty="0" err="1" smtClean="0"/>
              <a:t>Hurtt</a:t>
            </a:r>
            <a:r>
              <a:rPr lang="en-US" sz="2800" dirty="0" smtClean="0"/>
              <a:t> et al (2006) LU Harmonization cross-walked to IGBP land cover types</a:t>
            </a:r>
            <a:endParaRPr lang="en-US" sz="28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484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Bardan\albedo_project_powerpoint\global_albedo.tif"/>
          <p:cNvPicPr>
            <a:picLocks noChangeAspect="1" noChangeArrowheads="1"/>
          </p:cNvPicPr>
          <p:nvPr/>
        </p:nvPicPr>
        <p:blipFill>
          <a:blip r:embed="rId2" cstate="print"/>
          <a:srcRect l="6587" r="6599"/>
          <a:stretch>
            <a:fillRect/>
          </a:stretch>
        </p:blipFill>
        <p:spPr bwMode="auto">
          <a:xfrm>
            <a:off x="0" y="1295400"/>
            <a:ext cx="8997087" cy="5029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9200" y="381000"/>
            <a:ext cx="6705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/>
              <a:t>Global </a:t>
            </a:r>
            <a:r>
              <a:rPr lang="en-US" sz="3400" dirty="0" err="1" smtClean="0"/>
              <a:t>Albedo</a:t>
            </a:r>
            <a:r>
              <a:rPr lang="en-US" sz="3400" dirty="0" smtClean="0"/>
              <a:t> Change 1500-2005</a:t>
            </a:r>
            <a:endParaRPr 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1246963" y="3276600"/>
            <a:ext cx="6556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(2005 – 1500) Global </a:t>
            </a:r>
            <a:r>
              <a:rPr lang="el-GR" sz="2400" dirty="0" smtClean="0"/>
              <a:t>Δ</a:t>
            </a:r>
            <a:r>
              <a:rPr lang="en-US" sz="2400" dirty="0" smtClean="0"/>
              <a:t> surface SW albedo = 0.0012</a:t>
            </a:r>
            <a:endParaRPr lang="en-US" sz="2400" baseline="30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724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cwilliams\Documents\workspace\CLARK\ALBEDO\albedo_project3\ALBEDO_CHANGE_2004_MINUS_1500_WINTER.EM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1000" b="17896"/>
          <a:stretch/>
        </p:blipFill>
        <p:spPr bwMode="auto">
          <a:xfrm>
            <a:off x="10637" y="0"/>
            <a:ext cx="4256563" cy="233896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cwilliams\Documents\workspace\CLARK\ALBEDO\albedo_project3\ALBEDO_CHANGE_2004_MINUS_1500_SUMMER.EM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1872" b="17342"/>
          <a:stretch/>
        </p:blipFill>
        <p:spPr bwMode="auto">
          <a:xfrm>
            <a:off x="25788" y="2338966"/>
            <a:ext cx="3997035" cy="223303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cwilliams\Documents\workspace\CLARK\ALBEDO\albedo_project3\ALBEDO_CHANGE_2004_MINUS_1500_SPRING.EM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2586" b="19268"/>
          <a:stretch/>
        </p:blipFill>
        <p:spPr bwMode="auto">
          <a:xfrm>
            <a:off x="4103326" y="0"/>
            <a:ext cx="3697649" cy="203412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cwilliams\Documents\workspace\CLARK\ALBEDO\albedo_project3\ALBEDO_CHANGE_2004_MINUS_1500_AUTUMN.EM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2152" b="16346"/>
          <a:stretch/>
        </p:blipFill>
        <p:spPr bwMode="auto">
          <a:xfrm>
            <a:off x="3931639" y="2303037"/>
            <a:ext cx="3993161" cy="226497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cwilliams\Documents\workspace\CLARK\ALBEDO\albedo_project3\ALBEDO_CHANGE_2004_MINUS_1500_ALL.EM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1512" b="17031"/>
          <a:stretch/>
        </p:blipFill>
        <p:spPr bwMode="auto">
          <a:xfrm>
            <a:off x="28574" y="4568007"/>
            <a:ext cx="4015021" cy="224236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1524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Winter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05508" y="153572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Spring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5788" y="3745468"/>
            <a:ext cx="104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Summer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117228" y="3745468"/>
            <a:ext cx="98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Autumn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6107668"/>
            <a:ext cx="104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Annual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69928" y="5211117"/>
            <a:ext cx="556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Spatial Patterns of Surface Albedo Change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589543" y="5710535"/>
            <a:ext cx="3556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Δ</a:t>
            </a:r>
            <a:r>
              <a:rPr lang="en-US" sz="2400" dirty="0" smtClean="0"/>
              <a:t> SW albedo (2005 – 1500)</a:t>
            </a:r>
            <a:endParaRPr lang="en-US" sz="2400" baseline="30000" dirty="0"/>
          </a:p>
        </p:txBody>
      </p:sp>
      <p:pic>
        <p:nvPicPr>
          <p:cNvPr id="5127" name="Picture 7" descr="C:\Users\cwilliams\Documents\workspace\CLARK\ALBEDO\albedo_project3\ALBEDO_CHANGE_2004_MINUS_1500_ALL.EM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8292" b="17372"/>
          <a:stretch/>
        </p:blipFill>
        <p:spPr bwMode="auto">
          <a:xfrm>
            <a:off x="7924800" y="153824"/>
            <a:ext cx="1089887" cy="458156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540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752600"/>
            <a:ext cx="9144000" cy="44368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609600"/>
            <a:ext cx="83503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Global ALCC </a:t>
            </a:r>
            <a:r>
              <a:rPr lang="en-US" sz="3200" dirty="0" err="1" smtClean="0"/>
              <a:t>Radiative</a:t>
            </a:r>
            <a:r>
              <a:rPr lang="en-US" sz="3200" dirty="0" smtClean="0"/>
              <a:t> Forcing Change 1500-2005 </a:t>
            </a:r>
            <a:endParaRPr lang="en-US" sz="3200" dirty="0"/>
          </a:p>
        </p:txBody>
      </p:sp>
      <p:grpSp>
        <p:nvGrpSpPr>
          <p:cNvPr id="12" name="Agrupar 11"/>
          <p:cNvGrpSpPr/>
          <p:nvPr/>
        </p:nvGrpSpPr>
        <p:grpSpPr>
          <a:xfrm>
            <a:off x="304800" y="3276600"/>
            <a:ext cx="4335180" cy="3124200"/>
            <a:chOff x="304800" y="3276600"/>
            <a:chExt cx="4335180" cy="3124200"/>
          </a:xfrm>
        </p:grpSpPr>
        <p:grpSp>
          <p:nvGrpSpPr>
            <p:cNvPr id="14" name="Group 13"/>
            <p:cNvGrpSpPr/>
            <p:nvPr/>
          </p:nvGrpSpPr>
          <p:grpSpPr>
            <a:xfrm>
              <a:off x="304800" y="3276600"/>
              <a:ext cx="4335180" cy="3124200"/>
              <a:chOff x="304800" y="3276600"/>
              <a:chExt cx="4335180" cy="312420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04800" y="3276600"/>
                <a:ext cx="4267200" cy="31242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/>
              <a:srcRect b="23024"/>
              <a:stretch/>
            </p:blipFill>
            <p:spPr>
              <a:xfrm>
                <a:off x="533400" y="3429000"/>
                <a:ext cx="3810000" cy="254000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2286000" y="5943600"/>
                <a:ext cx="235398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 err="1" smtClean="0">
                    <a:solidFill>
                      <a:schemeClr val="bg1"/>
                    </a:solidFill>
                  </a:rPr>
                  <a:t>Pongratz</a:t>
                </a:r>
                <a:r>
                  <a:rPr lang="en-US" sz="2000" i="1" dirty="0" smtClean="0">
                    <a:solidFill>
                      <a:schemeClr val="bg1"/>
                    </a:solidFill>
                  </a:rPr>
                  <a:t>, 2009, GRL</a:t>
                </a:r>
                <a:endParaRPr lang="en-US" sz="2000" i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Freeform 14"/>
            <p:cNvSpPr/>
            <p:nvPr/>
          </p:nvSpPr>
          <p:spPr>
            <a:xfrm>
              <a:off x="1263650" y="3606800"/>
              <a:ext cx="2305050" cy="355600"/>
            </a:xfrm>
            <a:custGeom>
              <a:avLst/>
              <a:gdLst>
                <a:gd name="connsiteX0" fmla="*/ 0 w 2305050"/>
                <a:gd name="connsiteY0" fmla="*/ 0 h 355600"/>
                <a:gd name="connsiteX1" fmla="*/ 1155700 w 2305050"/>
                <a:gd name="connsiteY1" fmla="*/ 19050 h 355600"/>
                <a:gd name="connsiteX2" fmla="*/ 1543050 w 2305050"/>
                <a:gd name="connsiteY2" fmla="*/ 25400 h 355600"/>
                <a:gd name="connsiteX3" fmla="*/ 1739900 w 2305050"/>
                <a:gd name="connsiteY3" fmla="*/ 38100 h 355600"/>
                <a:gd name="connsiteX4" fmla="*/ 1943100 w 2305050"/>
                <a:gd name="connsiteY4" fmla="*/ 82550 h 355600"/>
                <a:gd name="connsiteX5" fmla="*/ 2133600 w 2305050"/>
                <a:gd name="connsiteY5" fmla="*/ 152400 h 355600"/>
                <a:gd name="connsiteX6" fmla="*/ 2305050 w 2305050"/>
                <a:gd name="connsiteY6" fmla="*/ 35560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5050" h="355600">
                  <a:moveTo>
                    <a:pt x="0" y="0"/>
                  </a:moveTo>
                  <a:lnTo>
                    <a:pt x="1155700" y="19050"/>
                  </a:lnTo>
                  <a:lnTo>
                    <a:pt x="1543050" y="25400"/>
                  </a:lnTo>
                  <a:lnTo>
                    <a:pt x="1739900" y="38100"/>
                  </a:lnTo>
                  <a:lnTo>
                    <a:pt x="1943100" y="82550"/>
                  </a:lnTo>
                  <a:lnTo>
                    <a:pt x="2133600" y="152400"/>
                  </a:lnTo>
                  <a:lnTo>
                    <a:pt x="2305050" y="355600"/>
                  </a:ln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5"/>
          <p:cNvSpPr txBox="1"/>
          <p:nvPr/>
        </p:nvSpPr>
        <p:spPr>
          <a:xfrm>
            <a:off x="609600" y="11430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(2005 – </a:t>
            </a:r>
            <a:r>
              <a:rPr lang="en-US" sz="2400" dirty="0" smtClean="0"/>
              <a:t>1500) Global </a:t>
            </a:r>
            <a:r>
              <a:rPr lang="el-GR" sz="2400" dirty="0" smtClean="0"/>
              <a:t>Δ</a:t>
            </a:r>
            <a:r>
              <a:rPr lang="en-US" sz="2400" dirty="0" smtClean="0"/>
              <a:t> RF surface = -0.13 W m</a:t>
            </a:r>
            <a:r>
              <a:rPr lang="en-US" sz="2400" baseline="30000" dirty="0" smtClean="0"/>
              <a:t>-2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1203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2133600"/>
            <a:ext cx="78481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This study:		-0.12 W/m2 (</a:t>
            </a:r>
            <a:r>
              <a:rPr lang="en-US" sz="2400" b="1" i="1" dirty="0" smtClean="0"/>
              <a:t>-0.13 since 1500</a:t>
            </a:r>
            <a:r>
              <a:rPr lang="en-US" sz="2400" b="1" dirty="0" smtClean="0"/>
              <a:t>)</a:t>
            </a:r>
          </a:p>
          <a:p>
            <a:r>
              <a:rPr lang="en-US" sz="2400" dirty="0" err="1" smtClean="0"/>
              <a:t>Pongratz</a:t>
            </a:r>
            <a:r>
              <a:rPr lang="en-US" sz="2400" dirty="0" smtClean="0"/>
              <a:t> (2009): 	-0.18 W/m2  </a:t>
            </a:r>
          </a:p>
          <a:p>
            <a:r>
              <a:rPr lang="en-US" sz="2400" dirty="0" smtClean="0"/>
              <a:t>Betts et al (2007):  	-0.18 W/m2</a:t>
            </a:r>
          </a:p>
          <a:p>
            <a:r>
              <a:rPr lang="en-US" sz="2400" dirty="0" err="1" smtClean="0"/>
              <a:t>Brovkin</a:t>
            </a:r>
            <a:r>
              <a:rPr lang="en-US" sz="2400" dirty="0" smtClean="0"/>
              <a:t> et al (2006):	-0.14 W/m2</a:t>
            </a:r>
          </a:p>
          <a:p>
            <a:r>
              <a:rPr lang="en-US" sz="2400" dirty="0" smtClean="0"/>
              <a:t>IPCC AR4 (2007):	-0.50 to -0.08 W/m2 (various data sets)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762000"/>
            <a:ext cx="8328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Recent Assessments of Global ALCC Forcing Since ~1700</a:t>
            </a:r>
            <a:endParaRPr lang="en-US" sz="28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186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williams\Documents\workspace\CLARK\ALBEDO\BiomeChangeAnalysis\Biome_20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015" t="3780" r="17655" b="10825"/>
          <a:stretch/>
        </p:blipFill>
        <p:spPr bwMode="auto">
          <a:xfrm>
            <a:off x="4648200" y="1771650"/>
            <a:ext cx="3416300" cy="315595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williams\Documents\workspace\CLARK\ALBEDO\BiomeChangeAnalysis\Biome_15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886" t="2921" r="6830" b="10309"/>
          <a:stretch/>
        </p:blipFill>
        <p:spPr bwMode="auto">
          <a:xfrm>
            <a:off x="692150" y="1746250"/>
            <a:ext cx="3956050" cy="320675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65850" y="3105150"/>
            <a:ext cx="609600" cy="15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16150" y="3111500"/>
            <a:ext cx="609600" cy="15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6753174">
            <a:off x="5873015" y="3525579"/>
            <a:ext cx="609600" cy="15126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97550" y="3933241"/>
            <a:ext cx="90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Grassland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Cropland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6753174">
            <a:off x="1995556" y="3494899"/>
            <a:ext cx="609600" cy="15126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20091" y="3902561"/>
            <a:ext cx="1367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Open </a:t>
            </a:r>
            <a:r>
              <a:rPr lang="en-US" sz="1400" dirty="0" err="1" smtClean="0">
                <a:solidFill>
                  <a:schemeClr val="bg1"/>
                </a:solidFill>
              </a:rPr>
              <a:t>Shrubland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Woody Savanna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62000" y="533400"/>
            <a:ext cx="42599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/>
              <a:t>Regional </a:t>
            </a:r>
            <a:r>
              <a:rPr lang="es-ES_tradnl" sz="3200" dirty="0" err="1" smtClean="0"/>
              <a:t>Patterns</a:t>
            </a:r>
            <a:r>
              <a:rPr lang="es-ES_tradnl" sz="3200" dirty="0" smtClean="0"/>
              <a:t>: </a:t>
            </a:r>
            <a:r>
              <a:rPr lang="es-ES_tradnl" sz="3200" dirty="0" err="1" smtClean="0"/>
              <a:t>Africa</a:t>
            </a:r>
            <a:endParaRPr lang="es-ES_tradnl" sz="3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750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williams\Documents\workspace\CLARK\ALBEDO\BiomeChangeAnalysis\GainedBiom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2147" t="28420" r="39904" b="33333"/>
          <a:stretch/>
        </p:blipFill>
        <p:spPr bwMode="auto">
          <a:xfrm>
            <a:off x="1854438" y="3751877"/>
            <a:ext cx="1617292" cy="202223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williams\Documents\workspace\CLARK\ALBEDO\BiomeChangeAnalysis\GainedBiom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3180" t="5342" r="4961" b="8761"/>
          <a:stretch/>
        </p:blipFill>
        <p:spPr bwMode="auto">
          <a:xfrm>
            <a:off x="228600" y="838200"/>
            <a:ext cx="867509" cy="4712677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120134"/>
            <a:ext cx="1595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Fractional</a:t>
            </a:r>
          </a:p>
          <a:p>
            <a:pPr algn="ctr"/>
            <a:r>
              <a:rPr lang="en-US" sz="1400" dirty="0" smtClean="0"/>
              <a:t>Gain for Dominant Gained Biome</a:t>
            </a:r>
          </a:p>
        </p:txBody>
      </p:sp>
      <p:pic>
        <p:nvPicPr>
          <p:cNvPr id="1028" name="Picture 4" descr="C:\Users\cwilliams\Documents\workspace\CLARK\ALBEDO\BiomeChangeAnalysis\LostBiom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2948" t="28535" r="40385" b="34073"/>
          <a:stretch/>
        </p:blipFill>
        <p:spPr bwMode="auto">
          <a:xfrm>
            <a:off x="3475290" y="3751877"/>
            <a:ext cx="1545364" cy="200514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cwilliams\Documents\workspace\CLARK\ALBEDO\albedo_project3\RF_CHANGE_2004_MINUS_1500_ALL.EM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7530" t="26249" r="42332" b="27964"/>
          <a:stretch/>
        </p:blipFill>
        <p:spPr bwMode="auto">
          <a:xfrm>
            <a:off x="5410200" y="1837670"/>
            <a:ext cx="1524000" cy="203835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cwilliams\Documents\workspace\CLARK\ALBEDO\BiomeChangeAnalysis\LostFra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3199" t="28228" r="40015" b="33835"/>
          <a:stretch/>
        </p:blipFill>
        <p:spPr bwMode="auto">
          <a:xfrm>
            <a:off x="3407445" y="975197"/>
            <a:ext cx="1528463" cy="2005149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williams\Documents\workspace\CLARK\ALBEDO\BiomeChangeAnalysis\LostFra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2648" t="6904" r="8882" b="9606"/>
          <a:stretch/>
        </p:blipFill>
        <p:spPr bwMode="auto">
          <a:xfrm>
            <a:off x="1056360" y="928017"/>
            <a:ext cx="620040" cy="458402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cwilliams\Documents\workspace\CLARK\ALBEDO\BiomeChangeAnalysis\GainedFrac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3040" t="27500" r="41439" b="34563"/>
          <a:stretch/>
        </p:blipFill>
        <p:spPr bwMode="auto">
          <a:xfrm>
            <a:off x="1921214" y="966651"/>
            <a:ext cx="1431586" cy="201369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52800" y="118930"/>
            <a:ext cx="1595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Fractional</a:t>
            </a:r>
          </a:p>
          <a:p>
            <a:pPr algn="ctr"/>
            <a:r>
              <a:rPr lang="en-US" sz="1400" dirty="0" smtClean="0"/>
              <a:t>Loss for Dominant Lost Biome</a:t>
            </a:r>
          </a:p>
        </p:txBody>
      </p:sp>
      <p:pic>
        <p:nvPicPr>
          <p:cNvPr id="12" name="Picture 2" descr="C:\Users\cwilliams\Documents\workspace\CLARK\ALBEDO\albedo_project3\RF_CHANGE_2004_MINUS_1500_ALL.EM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7931" t="147" r="1869" b="18476"/>
          <a:stretch/>
        </p:blipFill>
        <p:spPr bwMode="auto">
          <a:xfrm>
            <a:off x="7157856" y="949234"/>
            <a:ext cx="771888" cy="362276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828800" y="3258904"/>
            <a:ext cx="1595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Biome of Dominant Gain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52800" y="3257700"/>
            <a:ext cx="1595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Biome of Dominant Loss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77856" y="225466"/>
            <a:ext cx="2971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Change in Annual Average Outgoing Shortwave from the Surface</a:t>
            </a:r>
          </a:p>
          <a:p>
            <a:pPr algn="ctr"/>
            <a:r>
              <a:rPr lang="en-US" sz="1400" dirty="0" smtClean="0"/>
              <a:t>[W m</a:t>
            </a:r>
            <a:r>
              <a:rPr lang="en-US" sz="1400" baseline="30000" dirty="0" smtClean="0"/>
              <a:t>-2</a:t>
            </a:r>
            <a:r>
              <a:rPr lang="en-US" sz="1400" dirty="0" smtClean="0"/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09092" y="1025434"/>
            <a:ext cx="1040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warming</a:t>
            </a:r>
          </a:p>
          <a:p>
            <a:r>
              <a:rPr lang="en-US" dirty="0" smtClean="0"/>
              <a:t>effect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929744" y="3844834"/>
            <a:ext cx="860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cooling</a:t>
            </a:r>
          </a:p>
          <a:p>
            <a:r>
              <a:rPr lang="en-US" dirty="0" smtClean="0"/>
              <a:t>effect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3452459" y="1109530"/>
            <a:ext cx="1259681" cy="1762125"/>
          </a:xfrm>
          <a:custGeom>
            <a:avLst/>
            <a:gdLst>
              <a:gd name="connsiteX0" fmla="*/ 0 w 1259681"/>
              <a:gd name="connsiteY0" fmla="*/ 554832 h 1762125"/>
              <a:gd name="connsiteX1" fmla="*/ 16669 w 1259681"/>
              <a:gd name="connsiteY1" fmla="*/ 492919 h 1762125"/>
              <a:gd name="connsiteX2" fmla="*/ 30956 w 1259681"/>
              <a:gd name="connsiteY2" fmla="*/ 428625 h 1762125"/>
              <a:gd name="connsiteX3" fmla="*/ 9525 w 1259681"/>
              <a:gd name="connsiteY3" fmla="*/ 371475 h 1762125"/>
              <a:gd name="connsiteX4" fmla="*/ 35719 w 1259681"/>
              <a:gd name="connsiteY4" fmla="*/ 309563 h 1762125"/>
              <a:gd name="connsiteX5" fmla="*/ 66675 w 1259681"/>
              <a:gd name="connsiteY5" fmla="*/ 259557 h 1762125"/>
              <a:gd name="connsiteX6" fmla="*/ 88106 w 1259681"/>
              <a:gd name="connsiteY6" fmla="*/ 223838 h 1762125"/>
              <a:gd name="connsiteX7" fmla="*/ 121444 w 1259681"/>
              <a:gd name="connsiteY7" fmla="*/ 207169 h 1762125"/>
              <a:gd name="connsiteX8" fmla="*/ 147638 w 1259681"/>
              <a:gd name="connsiteY8" fmla="*/ 185738 h 1762125"/>
              <a:gd name="connsiteX9" fmla="*/ 145256 w 1259681"/>
              <a:gd name="connsiteY9" fmla="*/ 135732 h 1762125"/>
              <a:gd name="connsiteX10" fmla="*/ 176213 w 1259681"/>
              <a:gd name="connsiteY10" fmla="*/ 80963 h 1762125"/>
              <a:gd name="connsiteX11" fmla="*/ 202406 w 1259681"/>
              <a:gd name="connsiteY11" fmla="*/ 57150 h 1762125"/>
              <a:gd name="connsiteX12" fmla="*/ 216694 w 1259681"/>
              <a:gd name="connsiteY12" fmla="*/ 45244 h 1762125"/>
              <a:gd name="connsiteX13" fmla="*/ 297656 w 1259681"/>
              <a:gd name="connsiteY13" fmla="*/ 50007 h 1762125"/>
              <a:gd name="connsiteX14" fmla="*/ 330994 w 1259681"/>
              <a:gd name="connsiteY14" fmla="*/ 19050 h 1762125"/>
              <a:gd name="connsiteX15" fmla="*/ 392906 w 1259681"/>
              <a:gd name="connsiteY15" fmla="*/ 9525 h 1762125"/>
              <a:gd name="connsiteX16" fmla="*/ 454819 w 1259681"/>
              <a:gd name="connsiteY16" fmla="*/ 7144 h 1762125"/>
              <a:gd name="connsiteX17" fmla="*/ 509588 w 1259681"/>
              <a:gd name="connsiteY17" fmla="*/ 0 h 1762125"/>
              <a:gd name="connsiteX18" fmla="*/ 521494 w 1259681"/>
              <a:gd name="connsiteY18" fmla="*/ 42863 h 1762125"/>
              <a:gd name="connsiteX19" fmla="*/ 526256 w 1259681"/>
              <a:gd name="connsiteY19" fmla="*/ 66675 h 1762125"/>
              <a:gd name="connsiteX20" fmla="*/ 502444 w 1259681"/>
              <a:gd name="connsiteY20" fmla="*/ 85725 h 1762125"/>
              <a:gd name="connsiteX21" fmla="*/ 531019 w 1259681"/>
              <a:gd name="connsiteY21" fmla="*/ 107157 h 1762125"/>
              <a:gd name="connsiteX22" fmla="*/ 566738 w 1259681"/>
              <a:gd name="connsiteY22" fmla="*/ 123825 h 1762125"/>
              <a:gd name="connsiteX23" fmla="*/ 619125 w 1259681"/>
              <a:gd name="connsiteY23" fmla="*/ 145257 h 1762125"/>
              <a:gd name="connsiteX24" fmla="*/ 650081 w 1259681"/>
              <a:gd name="connsiteY24" fmla="*/ 166688 h 1762125"/>
              <a:gd name="connsiteX25" fmla="*/ 681038 w 1259681"/>
              <a:gd name="connsiteY25" fmla="*/ 164307 h 1762125"/>
              <a:gd name="connsiteX26" fmla="*/ 700088 w 1259681"/>
              <a:gd name="connsiteY26" fmla="*/ 133350 h 1762125"/>
              <a:gd name="connsiteX27" fmla="*/ 700088 w 1259681"/>
              <a:gd name="connsiteY27" fmla="*/ 104775 h 1762125"/>
              <a:gd name="connsiteX28" fmla="*/ 740569 w 1259681"/>
              <a:gd name="connsiteY28" fmla="*/ 109538 h 1762125"/>
              <a:gd name="connsiteX29" fmla="*/ 776288 w 1259681"/>
              <a:gd name="connsiteY29" fmla="*/ 135732 h 1762125"/>
              <a:gd name="connsiteX30" fmla="*/ 842963 w 1259681"/>
              <a:gd name="connsiteY30" fmla="*/ 145257 h 1762125"/>
              <a:gd name="connsiteX31" fmla="*/ 876300 w 1259681"/>
              <a:gd name="connsiteY31" fmla="*/ 145257 h 1762125"/>
              <a:gd name="connsiteX32" fmla="*/ 914400 w 1259681"/>
              <a:gd name="connsiteY32" fmla="*/ 145257 h 1762125"/>
              <a:gd name="connsiteX33" fmla="*/ 947738 w 1259681"/>
              <a:gd name="connsiteY33" fmla="*/ 147638 h 1762125"/>
              <a:gd name="connsiteX34" fmla="*/ 952500 w 1259681"/>
              <a:gd name="connsiteY34" fmla="*/ 190500 h 1762125"/>
              <a:gd name="connsiteX35" fmla="*/ 947738 w 1259681"/>
              <a:gd name="connsiteY35" fmla="*/ 230982 h 1762125"/>
              <a:gd name="connsiteX36" fmla="*/ 933450 w 1259681"/>
              <a:gd name="connsiteY36" fmla="*/ 235744 h 1762125"/>
              <a:gd name="connsiteX37" fmla="*/ 940594 w 1259681"/>
              <a:gd name="connsiteY37" fmla="*/ 285750 h 1762125"/>
              <a:gd name="connsiteX38" fmla="*/ 959644 w 1259681"/>
              <a:gd name="connsiteY38" fmla="*/ 314325 h 1762125"/>
              <a:gd name="connsiteX39" fmla="*/ 985838 w 1259681"/>
              <a:gd name="connsiteY39" fmla="*/ 385763 h 1762125"/>
              <a:gd name="connsiteX40" fmla="*/ 1000125 w 1259681"/>
              <a:gd name="connsiteY40" fmla="*/ 390525 h 1762125"/>
              <a:gd name="connsiteX41" fmla="*/ 995363 w 1259681"/>
              <a:gd name="connsiteY41" fmla="*/ 457200 h 1762125"/>
              <a:gd name="connsiteX42" fmla="*/ 1021556 w 1259681"/>
              <a:gd name="connsiteY42" fmla="*/ 459582 h 1762125"/>
              <a:gd name="connsiteX43" fmla="*/ 1033463 w 1259681"/>
              <a:gd name="connsiteY43" fmla="*/ 478632 h 1762125"/>
              <a:gd name="connsiteX44" fmla="*/ 1033463 w 1259681"/>
              <a:gd name="connsiteY44" fmla="*/ 507207 h 1762125"/>
              <a:gd name="connsiteX45" fmla="*/ 1050131 w 1259681"/>
              <a:gd name="connsiteY45" fmla="*/ 550069 h 1762125"/>
              <a:gd name="connsiteX46" fmla="*/ 1078706 w 1259681"/>
              <a:gd name="connsiteY46" fmla="*/ 576263 h 1762125"/>
              <a:gd name="connsiteX47" fmla="*/ 1109663 w 1259681"/>
              <a:gd name="connsiteY47" fmla="*/ 600075 h 1762125"/>
              <a:gd name="connsiteX48" fmla="*/ 1107281 w 1259681"/>
              <a:gd name="connsiteY48" fmla="*/ 631032 h 1762125"/>
              <a:gd name="connsiteX49" fmla="*/ 1133475 w 1259681"/>
              <a:gd name="connsiteY49" fmla="*/ 664369 h 1762125"/>
              <a:gd name="connsiteX50" fmla="*/ 1173956 w 1259681"/>
              <a:gd name="connsiteY50" fmla="*/ 647700 h 1762125"/>
              <a:gd name="connsiteX51" fmla="*/ 1212056 w 1259681"/>
              <a:gd name="connsiteY51" fmla="*/ 635794 h 1762125"/>
              <a:gd name="connsiteX52" fmla="*/ 1254919 w 1259681"/>
              <a:gd name="connsiteY52" fmla="*/ 616744 h 1762125"/>
              <a:gd name="connsiteX53" fmla="*/ 1259681 w 1259681"/>
              <a:gd name="connsiteY53" fmla="*/ 659607 h 1762125"/>
              <a:gd name="connsiteX54" fmla="*/ 1231106 w 1259681"/>
              <a:gd name="connsiteY54" fmla="*/ 716757 h 1762125"/>
              <a:gd name="connsiteX55" fmla="*/ 1207294 w 1259681"/>
              <a:gd name="connsiteY55" fmla="*/ 778669 h 1762125"/>
              <a:gd name="connsiteX56" fmla="*/ 1188244 w 1259681"/>
              <a:gd name="connsiteY56" fmla="*/ 823913 h 1762125"/>
              <a:gd name="connsiteX57" fmla="*/ 1135856 w 1259681"/>
              <a:gd name="connsiteY57" fmla="*/ 881063 h 1762125"/>
              <a:gd name="connsiteX58" fmla="*/ 1088231 w 1259681"/>
              <a:gd name="connsiteY58" fmla="*/ 942975 h 1762125"/>
              <a:gd name="connsiteX59" fmla="*/ 1050131 w 1259681"/>
              <a:gd name="connsiteY59" fmla="*/ 978694 h 1762125"/>
              <a:gd name="connsiteX60" fmla="*/ 1040606 w 1259681"/>
              <a:gd name="connsiteY60" fmla="*/ 1019175 h 1762125"/>
              <a:gd name="connsiteX61" fmla="*/ 1033463 w 1259681"/>
              <a:gd name="connsiteY61" fmla="*/ 1071563 h 1762125"/>
              <a:gd name="connsiteX62" fmla="*/ 1040606 w 1259681"/>
              <a:gd name="connsiteY62" fmla="*/ 1128713 h 1762125"/>
              <a:gd name="connsiteX63" fmla="*/ 1054894 w 1259681"/>
              <a:gd name="connsiteY63" fmla="*/ 1166813 h 1762125"/>
              <a:gd name="connsiteX64" fmla="*/ 1059656 w 1259681"/>
              <a:gd name="connsiteY64" fmla="*/ 1231107 h 1762125"/>
              <a:gd name="connsiteX65" fmla="*/ 1057275 w 1259681"/>
              <a:gd name="connsiteY65" fmla="*/ 1293019 h 1762125"/>
              <a:gd name="connsiteX66" fmla="*/ 1028700 w 1259681"/>
              <a:gd name="connsiteY66" fmla="*/ 1340644 h 1762125"/>
              <a:gd name="connsiteX67" fmla="*/ 959644 w 1259681"/>
              <a:gd name="connsiteY67" fmla="*/ 1390650 h 1762125"/>
              <a:gd name="connsiteX68" fmla="*/ 962025 w 1259681"/>
              <a:gd name="connsiteY68" fmla="*/ 1419225 h 1762125"/>
              <a:gd name="connsiteX69" fmla="*/ 966788 w 1259681"/>
              <a:gd name="connsiteY69" fmla="*/ 1464469 h 1762125"/>
              <a:gd name="connsiteX70" fmla="*/ 966788 w 1259681"/>
              <a:gd name="connsiteY70" fmla="*/ 1493044 h 1762125"/>
              <a:gd name="connsiteX71" fmla="*/ 950119 w 1259681"/>
              <a:gd name="connsiteY71" fmla="*/ 1512094 h 1762125"/>
              <a:gd name="connsiteX72" fmla="*/ 923925 w 1259681"/>
              <a:gd name="connsiteY72" fmla="*/ 1531144 h 1762125"/>
              <a:gd name="connsiteX73" fmla="*/ 916781 w 1259681"/>
              <a:gd name="connsiteY73" fmla="*/ 1554957 h 1762125"/>
              <a:gd name="connsiteX74" fmla="*/ 923925 w 1259681"/>
              <a:gd name="connsiteY74" fmla="*/ 1588294 h 1762125"/>
              <a:gd name="connsiteX75" fmla="*/ 907256 w 1259681"/>
              <a:gd name="connsiteY75" fmla="*/ 1616869 h 1762125"/>
              <a:gd name="connsiteX76" fmla="*/ 876300 w 1259681"/>
              <a:gd name="connsiteY76" fmla="*/ 1635919 h 1762125"/>
              <a:gd name="connsiteX77" fmla="*/ 866775 w 1259681"/>
              <a:gd name="connsiteY77" fmla="*/ 1669257 h 1762125"/>
              <a:gd name="connsiteX78" fmla="*/ 814388 w 1259681"/>
              <a:gd name="connsiteY78" fmla="*/ 1731169 h 1762125"/>
              <a:gd name="connsiteX79" fmla="*/ 776288 w 1259681"/>
              <a:gd name="connsiteY79" fmla="*/ 1747838 h 1762125"/>
              <a:gd name="connsiteX80" fmla="*/ 735806 w 1259681"/>
              <a:gd name="connsiteY80" fmla="*/ 1745457 h 1762125"/>
              <a:gd name="connsiteX81" fmla="*/ 711994 w 1259681"/>
              <a:gd name="connsiteY81" fmla="*/ 1747838 h 1762125"/>
              <a:gd name="connsiteX82" fmla="*/ 697706 w 1259681"/>
              <a:gd name="connsiteY82" fmla="*/ 1762125 h 1762125"/>
              <a:gd name="connsiteX83" fmla="*/ 661988 w 1259681"/>
              <a:gd name="connsiteY83" fmla="*/ 1762125 h 1762125"/>
              <a:gd name="connsiteX84" fmla="*/ 640556 w 1259681"/>
              <a:gd name="connsiteY84" fmla="*/ 1750219 h 1762125"/>
              <a:gd name="connsiteX85" fmla="*/ 640556 w 1259681"/>
              <a:gd name="connsiteY85" fmla="*/ 1712119 h 1762125"/>
              <a:gd name="connsiteX86" fmla="*/ 645319 w 1259681"/>
              <a:gd name="connsiteY86" fmla="*/ 1674019 h 1762125"/>
              <a:gd name="connsiteX87" fmla="*/ 619125 w 1259681"/>
              <a:gd name="connsiteY87" fmla="*/ 1628775 h 1762125"/>
              <a:gd name="connsiteX88" fmla="*/ 597694 w 1259681"/>
              <a:gd name="connsiteY88" fmla="*/ 1581150 h 1762125"/>
              <a:gd name="connsiteX89" fmla="*/ 585788 w 1259681"/>
              <a:gd name="connsiteY89" fmla="*/ 1538288 h 1762125"/>
              <a:gd name="connsiteX90" fmla="*/ 576263 w 1259681"/>
              <a:gd name="connsiteY90" fmla="*/ 1488282 h 1762125"/>
              <a:gd name="connsiteX91" fmla="*/ 578644 w 1259681"/>
              <a:gd name="connsiteY91" fmla="*/ 1457325 h 1762125"/>
              <a:gd name="connsiteX92" fmla="*/ 578644 w 1259681"/>
              <a:gd name="connsiteY92" fmla="*/ 1423988 h 1762125"/>
              <a:gd name="connsiteX93" fmla="*/ 557213 w 1259681"/>
              <a:gd name="connsiteY93" fmla="*/ 1402557 h 1762125"/>
              <a:gd name="connsiteX94" fmla="*/ 557213 w 1259681"/>
              <a:gd name="connsiteY94" fmla="*/ 1402557 h 1762125"/>
              <a:gd name="connsiteX95" fmla="*/ 535781 w 1259681"/>
              <a:gd name="connsiteY95" fmla="*/ 1357313 h 1762125"/>
              <a:gd name="connsiteX96" fmla="*/ 531019 w 1259681"/>
              <a:gd name="connsiteY96" fmla="*/ 1304925 h 1762125"/>
              <a:gd name="connsiteX97" fmla="*/ 542925 w 1259681"/>
              <a:gd name="connsiteY97" fmla="*/ 1250157 h 1762125"/>
              <a:gd name="connsiteX98" fmla="*/ 552450 w 1259681"/>
              <a:gd name="connsiteY98" fmla="*/ 1197769 h 1762125"/>
              <a:gd name="connsiteX99" fmla="*/ 564356 w 1259681"/>
              <a:gd name="connsiteY99" fmla="*/ 1162050 h 1762125"/>
              <a:gd name="connsiteX100" fmla="*/ 557213 w 1259681"/>
              <a:gd name="connsiteY100" fmla="*/ 1112044 h 1762125"/>
              <a:gd name="connsiteX101" fmla="*/ 540544 w 1259681"/>
              <a:gd name="connsiteY101" fmla="*/ 1054894 h 1762125"/>
              <a:gd name="connsiteX102" fmla="*/ 511969 w 1259681"/>
              <a:gd name="connsiteY102" fmla="*/ 1009650 h 1762125"/>
              <a:gd name="connsiteX103" fmla="*/ 502444 w 1259681"/>
              <a:gd name="connsiteY103" fmla="*/ 957263 h 1762125"/>
              <a:gd name="connsiteX104" fmla="*/ 473869 w 1259681"/>
              <a:gd name="connsiteY104" fmla="*/ 923925 h 1762125"/>
              <a:gd name="connsiteX105" fmla="*/ 497681 w 1259681"/>
              <a:gd name="connsiteY105" fmla="*/ 883444 h 1762125"/>
              <a:gd name="connsiteX106" fmla="*/ 492919 w 1259681"/>
              <a:gd name="connsiteY106" fmla="*/ 845344 h 1762125"/>
              <a:gd name="connsiteX107" fmla="*/ 495300 w 1259681"/>
              <a:gd name="connsiteY107" fmla="*/ 802482 h 1762125"/>
              <a:gd name="connsiteX108" fmla="*/ 461963 w 1259681"/>
              <a:gd name="connsiteY108" fmla="*/ 790575 h 1762125"/>
              <a:gd name="connsiteX109" fmla="*/ 450056 w 1259681"/>
              <a:gd name="connsiteY109" fmla="*/ 809625 h 1762125"/>
              <a:gd name="connsiteX110" fmla="*/ 404813 w 1259681"/>
              <a:gd name="connsiteY110" fmla="*/ 809625 h 1762125"/>
              <a:gd name="connsiteX111" fmla="*/ 409575 w 1259681"/>
              <a:gd name="connsiteY111" fmla="*/ 778669 h 1762125"/>
              <a:gd name="connsiteX112" fmla="*/ 392906 w 1259681"/>
              <a:gd name="connsiteY112" fmla="*/ 747713 h 1762125"/>
              <a:gd name="connsiteX113" fmla="*/ 350044 w 1259681"/>
              <a:gd name="connsiteY113" fmla="*/ 759619 h 1762125"/>
              <a:gd name="connsiteX114" fmla="*/ 311944 w 1259681"/>
              <a:gd name="connsiteY114" fmla="*/ 771525 h 1762125"/>
              <a:gd name="connsiteX115" fmla="*/ 297656 w 1259681"/>
              <a:gd name="connsiteY115" fmla="*/ 788194 h 1762125"/>
              <a:gd name="connsiteX116" fmla="*/ 261938 w 1259681"/>
              <a:gd name="connsiteY116" fmla="*/ 802482 h 1762125"/>
              <a:gd name="connsiteX117" fmla="*/ 250031 w 1259681"/>
              <a:gd name="connsiteY117" fmla="*/ 778669 h 1762125"/>
              <a:gd name="connsiteX118" fmla="*/ 221456 w 1259681"/>
              <a:gd name="connsiteY118" fmla="*/ 778669 h 1762125"/>
              <a:gd name="connsiteX119" fmla="*/ 180975 w 1259681"/>
              <a:gd name="connsiteY119" fmla="*/ 797719 h 1762125"/>
              <a:gd name="connsiteX120" fmla="*/ 176213 w 1259681"/>
              <a:gd name="connsiteY120" fmla="*/ 814388 h 1762125"/>
              <a:gd name="connsiteX121" fmla="*/ 145256 w 1259681"/>
              <a:gd name="connsiteY121" fmla="*/ 795338 h 1762125"/>
              <a:gd name="connsiteX122" fmla="*/ 114300 w 1259681"/>
              <a:gd name="connsiteY122" fmla="*/ 757238 h 1762125"/>
              <a:gd name="connsiteX123" fmla="*/ 97631 w 1259681"/>
              <a:gd name="connsiteY123" fmla="*/ 719138 h 1762125"/>
              <a:gd name="connsiteX124" fmla="*/ 78581 w 1259681"/>
              <a:gd name="connsiteY124" fmla="*/ 697707 h 1762125"/>
              <a:gd name="connsiteX125" fmla="*/ 69056 w 1259681"/>
              <a:gd name="connsiteY125" fmla="*/ 661988 h 1762125"/>
              <a:gd name="connsiteX126" fmla="*/ 54769 w 1259681"/>
              <a:gd name="connsiteY126" fmla="*/ 652463 h 1762125"/>
              <a:gd name="connsiteX127" fmla="*/ 38100 w 1259681"/>
              <a:gd name="connsiteY127" fmla="*/ 635794 h 1762125"/>
              <a:gd name="connsiteX128" fmla="*/ 11906 w 1259681"/>
              <a:gd name="connsiteY128" fmla="*/ 628650 h 1762125"/>
              <a:gd name="connsiteX129" fmla="*/ 0 w 1259681"/>
              <a:gd name="connsiteY129" fmla="*/ 554832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1259681" h="1762125">
                <a:moveTo>
                  <a:pt x="0" y="554832"/>
                </a:moveTo>
                <a:lnTo>
                  <a:pt x="16669" y="492919"/>
                </a:lnTo>
                <a:lnTo>
                  <a:pt x="30956" y="428625"/>
                </a:lnTo>
                <a:lnTo>
                  <a:pt x="9525" y="371475"/>
                </a:lnTo>
                <a:lnTo>
                  <a:pt x="35719" y="309563"/>
                </a:lnTo>
                <a:lnTo>
                  <a:pt x="66675" y="259557"/>
                </a:lnTo>
                <a:lnTo>
                  <a:pt x="88106" y="223838"/>
                </a:lnTo>
                <a:lnTo>
                  <a:pt x="121444" y="207169"/>
                </a:lnTo>
                <a:lnTo>
                  <a:pt x="147638" y="185738"/>
                </a:lnTo>
                <a:lnTo>
                  <a:pt x="145256" y="135732"/>
                </a:lnTo>
                <a:lnTo>
                  <a:pt x="176213" y="80963"/>
                </a:lnTo>
                <a:lnTo>
                  <a:pt x="202406" y="57150"/>
                </a:lnTo>
                <a:lnTo>
                  <a:pt x="216694" y="45244"/>
                </a:lnTo>
                <a:lnTo>
                  <a:pt x="297656" y="50007"/>
                </a:lnTo>
                <a:lnTo>
                  <a:pt x="330994" y="19050"/>
                </a:lnTo>
                <a:lnTo>
                  <a:pt x="392906" y="9525"/>
                </a:lnTo>
                <a:lnTo>
                  <a:pt x="454819" y="7144"/>
                </a:lnTo>
                <a:lnTo>
                  <a:pt x="509588" y="0"/>
                </a:lnTo>
                <a:lnTo>
                  <a:pt x="521494" y="42863"/>
                </a:lnTo>
                <a:lnTo>
                  <a:pt x="526256" y="66675"/>
                </a:lnTo>
                <a:lnTo>
                  <a:pt x="502444" y="85725"/>
                </a:lnTo>
                <a:lnTo>
                  <a:pt x="531019" y="107157"/>
                </a:lnTo>
                <a:lnTo>
                  <a:pt x="566738" y="123825"/>
                </a:lnTo>
                <a:lnTo>
                  <a:pt x="619125" y="145257"/>
                </a:lnTo>
                <a:lnTo>
                  <a:pt x="650081" y="166688"/>
                </a:lnTo>
                <a:lnTo>
                  <a:pt x="681038" y="164307"/>
                </a:lnTo>
                <a:lnTo>
                  <a:pt x="700088" y="133350"/>
                </a:lnTo>
                <a:lnTo>
                  <a:pt x="700088" y="104775"/>
                </a:lnTo>
                <a:lnTo>
                  <a:pt x="740569" y="109538"/>
                </a:lnTo>
                <a:lnTo>
                  <a:pt x="776288" y="135732"/>
                </a:lnTo>
                <a:lnTo>
                  <a:pt x="842963" y="145257"/>
                </a:lnTo>
                <a:lnTo>
                  <a:pt x="876300" y="145257"/>
                </a:lnTo>
                <a:lnTo>
                  <a:pt x="914400" y="145257"/>
                </a:lnTo>
                <a:lnTo>
                  <a:pt x="947738" y="147638"/>
                </a:lnTo>
                <a:lnTo>
                  <a:pt x="952500" y="190500"/>
                </a:lnTo>
                <a:lnTo>
                  <a:pt x="947738" y="230982"/>
                </a:lnTo>
                <a:lnTo>
                  <a:pt x="933450" y="235744"/>
                </a:lnTo>
                <a:lnTo>
                  <a:pt x="940594" y="285750"/>
                </a:lnTo>
                <a:lnTo>
                  <a:pt x="959644" y="314325"/>
                </a:lnTo>
                <a:lnTo>
                  <a:pt x="985838" y="385763"/>
                </a:lnTo>
                <a:lnTo>
                  <a:pt x="1000125" y="390525"/>
                </a:lnTo>
                <a:lnTo>
                  <a:pt x="995363" y="457200"/>
                </a:lnTo>
                <a:lnTo>
                  <a:pt x="1021556" y="459582"/>
                </a:lnTo>
                <a:lnTo>
                  <a:pt x="1033463" y="478632"/>
                </a:lnTo>
                <a:lnTo>
                  <a:pt x="1033463" y="507207"/>
                </a:lnTo>
                <a:lnTo>
                  <a:pt x="1050131" y="550069"/>
                </a:lnTo>
                <a:lnTo>
                  <a:pt x="1078706" y="576263"/>
                </a:lnTo>
                <a:lnTo>
                  <a:pt x="1109663" y="600075"/>
                </a:lnTo>
                <a:lnTo>
                  <a:pt x="1107281" y="631032"/>
                </a:lnTo>
                <a:lnTo>
                  <a:pt x="1133475" y="664369"/>
                </a:lnTo>
                <a:lnTo>
                  <a:pt x="1173956" y="647700"/>
                </a:lnTo>
                <a:lnTo>
                  <a:pt x="1212056" y="635794"/>
                </a:lnTo>
                <a:lnTo>
                  <a:pt x="1254919" y="616744"/>
                </a:lnTo>
                <a:lnTo>
                  <a:pt x="1259681" y="659607"/>
                </a:lnTo>
                <a:lnTo>
                  <a:pt x="1231106" y="716757"/>
                </a:lnTo>
                <a:lnTo>
                  <a:pt x="1207294" y="778669"/>
                </a:lnTo>
                <a:lnTo>
                  <a:pt x="1188244" y="823913"/>
                </a:lnTo>
                <a:lnTo>
                  <a:pt x="1135856" y="881063"/>
                </a:lnTo>
                <a:lnTo>
                  <a:pt x="1088231" y="942975"/>
                </a:lnTo>
                <a:lnTo>
                  <a:pt x="1050131" y="978694"/>
                </a:lnTo>
                <a:lnTo>
                  <a:pt x="1040606" y="1019175"/>
                </a:lnTo>
                <a:lnTo>
                  <a:pt x="1033463" y="1071563"/>
                </a:lnTo>
                <a:lnTo>
                  <a:pt x="1040606" y="1128713"/>
                </a:lnTo>
                <a:lnTo>
                  <a:pt x="1054894" y="1166813"/>
                </a:lnTo>
                <a:lnTo>
                  <a:pt x="1059656" y="1231107"/>
                </a:lnTo>
                <a:cubicBezTo>
                  <a:pt x="1058862" y="1251744"/>
                  <a:pt x="1058069" y="1272382"/>
                  <a:pt x="1057275" y="1293019"/>
                </a:cubicBezTo>
                <a:lnTo>
                  <a:pt x="1028700" y="1340644"/>
                </a:lnTo>
                <a:lnTo>
                  <a:pt x="959644" y="1390650"/>
                </a:lnTo>
                <a:lnTo>
                  <a:pt x="962025" y="1419225"/>
                </a:lnTo>
                <a:lnTo>
                  <a:pt x="966788" y="1464469"/>
                </a:lnTo>
                <a:lnTo>
                  <a:pt x="966788" y="1493044"/>
                </a:lnTo>
                <a:lnTo>
                  <a:pt x="950119" y="1512094"/>
                </a:lnTo>
                <a:lnTo>
                  <a:pt x="923925" y="1531144"/>
                </a:lnTo>
                <a:lnTo>
                  <a:pt x="916781" y="1554957"/>
                </a:lnTo>
                <a:lnTo>
                  <a:pt x="923925" y="1588294"/>
                </a:lnTo>
                <a:lnTo>
                  <a:pt x="907256" y="1616869"/>
                </a:lnTo>
                <a:lnTo>
                  <a:pt x="876300" y="1635919"/>
                </a:lnTo>
                <a:lnTo>
                  <a:pt x="866775" y="1669257"/>
                </a:lnTo>
                <a:lnTo>
                  <a:pt x="814388" y="1731169"/>
                </a:lnTo>
                <a:lnTo>
                  <a:pt x="776288" y="1747838"/>
                </a:lnTo>
                <a:lnTo>
                  <a:pt x="735806" y="1745457"/>
                </a:lnTo>
                <a:lnTo>
                  <a:pt x="711994" y="1747838"/>
                </a:lnTo>
                <a:lnTo>
                  <a:pt x="697706" y="1762125"/>
                </a:lnTo>
                <a:lnTo>
                  <a:pt x="661988" y="1762125"/>
                </a:lnTo>
                <a:lnTo>
                  <a:pt x="640556" y="1750219"/>
                </a:lnTo>
                <a:lnTo>
                  <a:pt x="640556" y="1712119"/>
                </a:lnTo>
                <a:lnTo>
                  <a:pt x="645319" y="1674019"/>
                </a:lnTo>
                <a:lnTo>
                  <a:pt x="619125" y="1628775"/>
                </a:lnTo>
                <a:lnTo>
                  <a:pt x="597694" y="1581150"/>
                </a:lnTo>
                <a:lnTo>
                  <a:pt x="585788" y="1538288"/>
                </a:lnTo>
                <a:lnTo>
                  <a:pt x="576263" y="1488282"/>
                </a:lnTo>
                <a:lnTo>
                  <a:pt x="578644" y="1457325"/>
                </a:lnTo>
                <a:lnTo>
                  <a:pt x="578644" y="1423988"/>
                </a:lnTo>
                <a:lnTo>
                  <a:pt x="557213" y="1402557"/>
                </a:lnTo>
                <a:lnTo>
                  <a:pt x="557213" y="1402557"/>
                </a:lnTo>
                <a:lnTo>
                  <a:pt x="535781" y="1357313"/>
                </a:lnTo>
                <a:lnTo>
                  <a:pt x="531019" y="1304925"/>
                </a:lnTo>
                <a:lnTo>
                  <a:pt x="542925" y="1250157"/>
                </a:lnTo>
                <a:lnTo>
                  <a:pt x="552450" y="1197769"/>
                </a:lnTo>
                <a:lnTo>
                  <a:pt x="564356" y="1162050"/>
                </a:lnTo>
                <a:lnTo>
                  <a:pt x="557213" y="1112044"/>
                </a:lnTo>
                <a:lnTo>
                  <a:pt x="540544" y="1054894"/>
                </a:lnTo>
                <a:lnTo>
                  <a:pt x="511969" y="1009650"/>
                </a:lnTo>
                <a:lnTo>
                  <a:pt x="502444" y="957263"/>
                </a:lnTo>
                <a:lnTo>
                  <a:pt x="473869" y="923925"/>
                </a:lnTo>
                <a:lnTo>
                  <a:pt x="497681" y="883444"/>
                </a:lnTo>
                <a:lnTo>
                  <a:pt x="492919" y="845344"/>
                </a:lnTo>
                <a:lnTo>
                  <a:pt x="495300" y="802482"/>
                </a:lnTo>
                <a:lnTo>
                  <a:pt x="461963" y="790575"/>
                </a:lnTo>
                <a:lnTo>
                  <a:pt x="450056" y="809625"/>
                </a:lnTo>
                <a:lnTo>
                  <a:pt x="404813" y="809625"/>
                </a:lnTo>
                <a:lnTo>
                  <a:pt x="409575" y="778669"/>
                </a:lnTo>
                <a:lnTo>
                  <a:pt x="392906" y="747713"/>
                </a:lnTo>
                <a:lnTo>
                  <a:pt x="350044" y="759619"/>
                </a:lnTo>
                <a:lnTo>
                  <a:pt x="311944" y="771525"/>
                </a:lnTo>
                <a:lnTo>
                  <a:pt x="297656" y="788194"/>
                </a:lnTo>
                <a:lnTo>
                  <a:pt x="261938" y="802482"/>
                </a:lnTo>
                <a:lnTo>
                  <a:pt x="250031" y="778669"/>
                </a:lnTo>
                <a:lnTo>
                  <a:pt x="221456" y="778669"/>
                </a:lnTo>
                <a:lnTo>
                  <a:pt x="180975" y="797719"/>
                </a:lnTo>
                <a:lnTo>
                  <a:pt x="176213" y="814388"/>
                </a:lnTo>
                <a:lnTo>
                  <a:pt x="145256" y="795338"/>
                </a:lnTo>
                <a:lnTo>
                  <a:pt x="114300" y="757238"/>
                </a:lnTo>
                <a:lnTo>
                  <a:pt x="97631" y="719138"/>
                </a:lnTo>
                <a:lnTo>
                  <a:pt x="78581" y="697707"/>
                </a:lnTo>
                <a:lnTo>
                  <a:pt x="69056" y="661988"/>
                </a:lnTo>
                <a:lnTo>
                  <a:pt x="54769" y="652463"/>
                </a:lnTo>
                <a:lnTo>
                  <a:pt x="38100" y="635794"/>
                </a:lnTo>
                <a:lnTo>
                  <a:pt x="11906" y="628650"/>
                </a:lnTo>
                <a:lnTo>
                  <a:pt x="0" y="554832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1991281" y="1134454"/>
            <a:ext cx="1259681" cy="1762125"/>
          </a:xfrm>
          <a:custGeom>
            <a:avLst/>
            <a:gdLst>
              <a:gd name="connsiteX0" fmla="*/ 0 w 1259681"/>
              <a:gd name="connsiteY0" fmla="*/ 554832 h 1762125"/>
              <a:gd name="connsiteX1" fmla="*/ 16669 w 1259681"/>
              <a:gd name="connsiteY1" fmla="*/ 492919 h 1762125"/>
              <a:gd name="connsiteX2" fmla="*/ 30956 w 1259681"/>
              <a:gd name="connsiteY2" fmla="*/ 428625 h 1762125"/>
              <a:gd name="connsiteX3" fmla="*/ 9525 w 1259681"/>
              <a:gd name="connsiteY3" fmla="*/ 371475 h 1762125"/>
              <a:gd name="connsiteX4" fmla="*/ 35719 w 1259681"/>
              <a:gd name="connsiteY4" fmla="*/ 309563 h 1762125"/>
              <a:gd name="connsiteX5" fmla="*/ 66675 w 1259681"/>
              <a:gd name="connsiteY5" fmla="*/ 259557 h 1762125"/>
              <a:gd name="connsiteX6" fmla="*/ 88106 w 1259681"/>
              <a:gd name="connsiteY6" fmla="*/ 223838 h 1762125"/>
              <a:gd name="connsiteX7" fmla="*/ 121444 w 1259681"/>
              <a:gd name="connsiteY7" fmla="*/ 207169 h 1762125"/>
              <a:gd name="connsiteX8" fmla="*/ 147638 w 1259681"/>
              <a:gd name="connsiteY8" fmla="*/ 185738 h 1762125"/>
              <a:gd name="connsiteX9" fmla="*/ 145256 w 1259681"/>
              <a:gd name="connsiteY9" fmla="*/ 135732 h 1762125"/>
              <a:gd name="connsiteX10" fmla="*/ 176213 w 1259681"/>
              <a:gd name="connsiteY10" fmla="*/ 80963 h 1762125"/>
              <a:gd name="connsiteX11" fmla="*/ 202406 w 1259681"/>
              <a:gd name="connsiteY11" fmla="*/ 57150 h 1762125"/>
              <a:gd name="connsiteX12" fmla="*/ 216694 w 1259681"/>
              <a:gd name="connsiteY12" fmla="*/ 45244 h 1762125"/>
              <a:gd name="connsiteX13" fmla="*/ 297656 w 1259681"/>
              <a:gd name="connsiteY13" fmla="*/ 50007 h 1762125"/>
              <a:gd name="connsiteX14" fmla="*/ 330994 w 1259681"/>
              <a:gd name="connsiteY14" fmla="*/ 19050 h 1762125"/>
              <a:gd name="connsiteX15" fmla="*/ 392906 w 1259681"/>
              <a:gd name="connsiteY15" fmla="*/ 9525 h 1762125"/>
              <a:gd name="connsiteX16" fmla="*/ 454819 w 1259681"/>
              <a:gd name="connsiteY16" fmla="*/ 7144 h 1762125"/>
              <a:gd name="connsiteX17" fmla="*/ 509588 w 1259681"/>
              <a:gd name="connsiteY17" fmla="*/ 0 h 1762125"/>
              <a:gd name="connsiteX18" fmla="*/ 521494 w 1259681"/>
              <a:gd name="connsiteY18" fmla="*/ 42863 h 1762125"/>
              <a:gd name="connsiteX19" fmla="*/ 526256 w 1259681"/>
              <a:gd name="connsiteY19" fmla="*/ 66675 h 1762125"/>
              <a:gd name="connsiteX20" fmla="*/ 502444 w 1259681"/>
              <a:gd name="connsiteY20" fmla="*/ 85725 h 1762125"/>
              <a:gd name="connsiteX21" fmla="*/ 531019 w 1259681"/>
              <a:gd name="connsiteY21" fmla="*/ 107157 h 1762125"/>
              <a:gd name="connsiteX22" fmla="*/ 566738 w 1259681"/>
              <a:gd name="connsiteY22" fmla="*/ 123825 h 1762125"/>
              <a:gd name="connsiteX23" fmla="*/ 619125 w 1259681"/>
              <a:gd name="connsiteY23" fmla="*/ 145257 h 1762125"/>
              <a:gd name="connsiteX24" fmla="*/ 650081 w 1259681"/>
              <a:gd name="connsiteY24" fmla="*/ 166688 h 1762125"/>
              <a:gd name="connsiteX25" fmla="*/ 681038 w 1259681"/>
              <a:gd name="connsiteY25" fmla="*/ 164307 h 1762125"/>
              <a:gd name="connsiteX26" fmla="*/ 700088 w 1259681"/>
              <a:gd name="connsiteY26" fmla="*/ 133350 h 1762125"/>
              <a:gd name="connsiteX27" fmla="*/ 700088 w 1259681"/>
              <a:gd name="connsiteY27" fmla="*/ 104775 h 1762125"/>
              <a:gd name="connsiteX28" fmla="*/ 740569 w 1259681"/>
              <a:gd name="connsiteY28" fmla="*/ 109538 h 1762125"/>
              <a:gd name="connsiteX29" fmla="*/ 776288 w 1259681"/>
              <a:gd name="connsiteY29" fmla="*/ 135732 h 1762125"/>
              <a:gd name="connsiteX30" fmla="*/ 842963 w 1259681"/>
              <a:gd name="connsiteY30" fmla="*/ 145257 h 1762125"/>
              <a:gd name="connsiteX31" fmla="*/ 876300 w 1259681"/>
              <a:gd name="connsiteY31" fmla="*/ 145257 h 1762125"/>
              <a:gd name="connsiteX32" fmla="*/ 914400 w 1259681"/>
              <a:gd name="connsiteY32" fmla="*/ 145257 h 1762125"/>
              <a:gd name="connsiteX33" fmla="*/ 947738 w 1259681"/>
              <a:gd name="connsiteY33" fmla="*/ 147638 h 1762125"/>
              <a:gd name="connsiteX34" fmla="*/ 952500 w 1259681"/>
              <a:gd name="connsiteY34" fmla="*/ 190500 h 1762125"/>
              <a:gd name="connsiteX35" fmla="*/ 947738 w 1259681"/>
              <a:gd name="connsiteY35" fmla="*/ 230982 h 1762125"/>
              <a:gd name="connsiteX36" fmla="*/ 933450 w 1259681"/>
              <a:gd name="connsiteY36" fmla="*/ 235744 h 1762125"/>
              <a:gd name="connsiteX37" fmla="*/ 940594 w 1259681"/>
              <a:gd name="connsiteY37" fmla="*/ 285750 h 1762125"/>
              <a:gd name="connsiteX38" fmla="*/ 959644 w 1259681"/>
              <a:gd name="connsiteY38" fmla="*/ 314325 h 1762125"/>
              <a:gd name="connsiteX39" fmla="*/ 985838 w 1259681"/>
              <a:gd name="connsiteY39" fmla="*/ 385763 h 1762125"/>
              <a:gd name="connsiteX40" fmla="*/ 1000125 w 1259681"/>
              <a:gd name="connsiteY40" fmla="*/ 390525 h 1762125"/>
              <a:gd name="connsiteX41" fmla="*/ 995363 w 1259681"/>
              <a:gd name="connsiteY41" fmla="*/ 457200 h 1762125"/>
              <a:gd name="connsiteX42" fmla="*/ 1021556 w 1259681"/>
              <a:gd name="connsiteY42" fmla="*/ 459582 h 1762125"/>
              <a:gd name="connsiteX43" fmla="*/ 1033463 w 1259681"/>
              <a:gd name="connsiteY43" fmla="*/ 478632 h 1762125"/>
              <a:gd name="connsiteX44" fmla="*/ 1033463 w 1259681"/>
              <a:gd name="connsiteY44" fmla="*/ 507207 h 1762125"/>
              <a:gd name="connsiteX45" fmla="*/ 1050131 w 1259681"/>
              <a:gd name="connsiteY45" fmla="*/ 550069 h 1762125"/>
              <a:gd name="connsiteX46" fmla="*/ 1078706 w 1259681"/>
              <a:gd name="connsiteY46" fmla="*/ 576263 h 1762125"/>
              <a:gd name="connsiteX47" fmla="*/ 1109663 w 1259681"/>
              <a:gd name="connsiteY47" fmla="*/ 600075 h 1762125"/>
              <a:gd name="connsiteX48" fmla="*/ 1107281 w 1259681"/>
              <a:gd name="connsiteY48" fmla="*/ 631032 h 1762125"/>
              <a:gd name="connsiteX49" fmla="*/ 1133475 w 1259681"/>
              <a:gd name="connsiteY49" fmla="*/ 664369 h 1762125"/>
              <a:gd name="connsiteX50" fmla="*/ 1173956 w 1259681"/>
              <a:gd name="connsiteY50" fmla="*/ 647700 h 1762125"/>
              <a:gd name="connsiteX51" fmla="*/ 1212056 w 1259681"/>
              <a:gd name="connsiteY51" fmla="*/ 635794 h 1762125"/>
              <a:gd name="connsiteX52" fmla="*/ 1254919 w 1259681"/>
              <a:gd name="connsiteY52" fmla="*/ 616744 h 1762125"/>
              <a:gd name="connsiteX53" fmla="*/ 1259681 w 1259681"/>
              <a:gd name="connsiteY53" fmla="*/ 659607 h 1762125"/>
              <a:gd name="connsiteX54" fmla="*/ 1231106 w 1259681"/>
              <a:gd name="connsiteY54" fmla="*/ 716757 h 1762125"/>
              <a:gd name="connsiteX55" fmla="*/ 1207294 w 1259681"/>
              <a:gd name="connsiteY55" fmla="*/ 778669 h 1762125"/>
              <a:gd name="connsiteX56" fmla="*/ 1188244 w 1259681"/>
              <a:gd name="connsiteY56" fmla="*/ 823913 h 1762125"/>
              <a:gd name="connsiteX57" fmla="*/ 1135856 w 1259681"/>
              <a:gd name="connsiteY57" fmla="*/ 881063 h 1762125"/>
              <a:gd name="connsiteX58" fmla="*/ 1088231 w 1259681"/>
              <a:gd name="connsiteY58" fmla="*/ 942975 h 1762125"/>
              <a:gd name="connsiteX59" fmla="*/ 1050131 w 1259681"/>
              <a:gd name="connsiteY59" fmla="*/ 978694 h 1762125"/>
              <a:gd name="connsiteX60" fmla="*/ 1040606 w 1259681"/>
              <a:gd name="connsiteY60" fmla="*/ 1019175 h 1762125"/>
              <a:gd name="connsiteX61" fmla="*/ 1033463 w 1259681"/>
              <a:gd name="connsiteY61" fmla="*/ 1071563 h 1762125"/>
              <a:gd name="connsiteX62" fmla="*/ 1040606 w 1259681"/>
              <a:gd name="connsiteY62" fmla="*/ 1128713 h 1762125"/>
              <a:gd name="connsiteX63" fmla="*/ 1054894 w 1259681"/>
              <a:gd name="connsiteY63" fmla="*/ 1166813 h 1762125"/>
              <a:gd name="connsiteX64" fmla="*/ 1059656 w 1259681"/>
              <a:gd name="connsiteY64" fmla="*/ 1231107 h 1762125"/>
              <a:gd name="connsiteX65" fmla="*/ 1057275 w 1259681"/>
              <a:gd name="connsiteY65" fmla="*/ 1293019 h 1762125"/>
              <a:gd name="connsiteX66" fmla="*/ 1028700 w 1259681"/>
              <a:gd name="connsiteY66" fmla="*/ 1340644 h 1762125"/>
              <a:gd name="connsiteX67" fmla="*/ 959644 w 1259681"/>
              <a:gd name="connsiteY67" fmla="*/ 1390650 h 1762125"/>
              <a:gd name="connsiteX68" fmla="*/ 962025 w 1259681"/>
              <a:gd name="connsiteY68" fmla="*/ 1419225 h 1762125"/>
              <a:gd name="connsiteX69" fmla="*/ 966788 w 1259681"/>
              <a:gd name="connsiteY69" fmla="*/ 1464469 h 1762125"/>
              <a:gd name="connsiteX70" fmla="*/ 966788 w 1259681"/>
              <a:gd name="connsiteY70" fmla="*/ 1493044 h 1762125"/>
              <a:gd name="connsiteX71" fmla="*/ 950119 w 1259681"/>
              <a:gd name="connsiteY71" fmla="*/ 1512094 h 1762125"/>
              <a:gd name="connsiteX72" fmla="*/ 923925 w 1259681"/>
              <a:gd name="connsiteY72" fmla="*/ 1531144 h 1762125"/>
              <a:gd name="connsiteX73" fmla="*/ 916781 w 1259681"/>
              <a:gd name="connsiteY73" fmla="*/ 1554957 h 1762125"/>
              <a:gd name="connsiteX74" fmla="*/ 923925 w 1259681"/>
              <a:gd name="connsiteY74" fmla="*/ 1588294 h 1762125"/>
              <a:gd name="connsiteX75" fmla="*/ 907256 w 1259681"/>
              <a:gd name="connsiteY75" fmla="*/ 1616869 h 1762125"/>
              <a:gd name="connsiteX76" fmla="*/ 876300 w 1259681"/>
              <a:gd name="connsiteY76" fmla="*/ 1635919 h 1762125"/>
              <a:gd name="connsiteX77" fmla="*/ 866775 w 1259681"/>
              <a:gd name="connsiteY77" fmla="*/ 1669257 h 1762125"/>
              <a:gd name="connsiteX78" fmla="*/ 814388 w 1259681"/>
              <a:gd name="connsiteY78" fmla="*/ 1731169 h 1762125"/>
              <a:gd name="connsiteX79" fmla="*/ 776288 w 1259681"/>
              <a:gd name="connsiteY79" fmla="*/ 1747838 h 1762125"/>
              <a:gd name="connsiteX80" fmla="*/ 735806 w 1259681"/>
              <a:gd name="connsiteY80" fmla="*/ 1745457 h 1762125"/>
              <a:gd name="connsiteX81" fmla="*/ 711994 w 1259681"/>
              <a:gd name="connsiteY81" fmla="*/ 1747838 h 1762125"/>
              <a:gd name="connsiteX82" fmla="*/ 697706 w 1259681"/>
              <a:gd name="connsiteY82" fmla="*/ 1762125 h 1762125"/>
              <a:gd name="connsiteX83" fmla="*/ 661988 w 1259681"/>
              <a:gd name="connsiteY83" fmla="*/ 1762125 h 1762125"/>
              <a:gd name="connsiteX84" fmla="*/ 640556 w 1259681"/>
              <a:gd name="connsiteY84" fmla="*/ 1750219 h 1762125"/>
              <a:gd name="connsiteX85" fmla="*/ 640556 w 1259681"/>
              <a:gd name="connsiteY85" fmla="*/ 1712119 h 1762125"/>
              <a:gd name="connsiteX86" fmla="*/ 645319 w 1259681"/>
              <a:gd name="connsiteY86" fmla="*/ 1674019 h 1762125"/>
              <a:gd name="connsiteX87" fmla="*/ 619125 w 1259681"/>
              <a:gd name="connsiteY87" fmla="*/ 1628775 h 1762125"/>
              <a:gd name="connsiteX88" fmla="*/ 597694 w 1259681"/>
              <a:gd name="connsiteY88" fmla="*/ 1581150 h 1762125"/>
              <a:gd name="connsiteX89" fmla="*/ 585788 w 1259681"/>
              <a:gd name="connsiteY89" fmla="*/ 1538288 h 1762125"/>
              <a:gd name="connsiteX90" fmla="*/ 576263 w 1259681"/>
              <a:gd name="connsiteY90" fmla="*/ 1488282 h 1762125"/>
              <a:gd name="connsiteX91" fmla="*/ 578644 w 1259681"/>
              <a:gd name="connsiteY91" fmla="*/ 1457325 h 1762125"/>
              <a:gd name="connsiteX92" fmla="*/ 578644 w 1259681"/>
              <a:gd name="connsiteY92" fmla="*/ 1423988 h 1762125"/>
              <a:gd name="connsiteX93" fmla="*/ 557213 w 1259681"/>
              <a:gd name="connsiteY93" fmla="*/ 1402557 h 1762125"/>
              <a:gd name="connsiteX94" fmla="*/ 557213 w 1259681"/>
              <a:gd name="connsiteY94" fmla="*/ 1402557 h 1762125"/>
              <a:gd name="connsiteX95" fmla="*/ 535781 w 1259681"/>
              <a:gd name="connsiteY95" fmla="*/ 1357313 h 1762125"/>
              <a:gd name="connsiteX96" fmla="*/ 531019 w 1259681"/>
              <a:gd name="connsiteY96" fmla="*/ 1304925 h 1762125"/>
              <a:gd name="connsiteX97" fmla="*/ 542925 w 1259681"/>
              <a:gd name="connsiteY97" fmla="*/ 1250157 h 1762125"/>
              <a:gd name="connsiteX98" fmla="*/ 552450 w 1259681"/>
              <a:gd name="connsiteY98" fmla="*/ 1197769 h 1762125"/>
              <a:gd name="connsiteX99" fmla="*/ 564356 w 1259681"/>
              <a:gd name="connsiteY99" fmla="*/ 1162050 h 1762125"/>
              <a:gd name="connsiteX100" fmla="*/ 557213 w 1259681"/>
              <a:gd name="connsiteY100" fmla="*/ 1112044 h 1762125"/>
              <a:gd name="connsiteX101" fmla="*/ 540544 w 1259681"/>
              <a:gd name="connsiteY101" fmla="*/ 1054894 h 1762125"/>
              <a:gd name="connsiteX102" fmla="*/ 511969 w 1259681"/>
              <a:gd name="connsiteY102" fmla="*/ 1009650 h 1762125"/>
              <a:gd name="connsiteX103" fmla="*/ 502444 w 1259681"/>
              <a:gd name="connsiteY103" fmla="*/ 957263 h 1762125"/>
              <a:gd name="connsiteX104" fmla="*/ 473869 w 1259681"/>
              <a:gd name="connsiteY104" fmla="*/ 923925 h 1762125"/>
              <a:gd name="connsiteX105" fmla="*/ 497681 w 1259681"/>
              <a:gd name="connsiteY105" fmla="*/ 883444 h 1762125"/>
              <a:gd name="connsiteX106" fmla="*/ 492919 w 1259681"/>
              <a:gd name="connsiteY106" fmla="*/ 845344 h 1762125"/>
              <a:gd name="connsiteX107" fmla="*/ 495300 w 1259681"/>
              <a:gd name="connsiteY107" fmla="*/ 802482 h 1762125"/>
              <a:gd name="connsiteX108" fmla="*/ 461963 w 1259681"/>
              <a:gd name="connsiteY108" fmla="*/ 790575 h 1762125"/>
              <a:gd name="connsiteX109" fmla="*/ 450056 w 1259681"/>
              <a:gd name="connsiteY109" fmla="*/ 809625 h 1762125"/>
              <a:gd name="connsiteX110" fmla="*/ 404813 w 1259681"/>
              <a:gd name="connsiteY110" fmla="*/ 809625 h 1762125"/>
              <a:gd name="connsiteX111" fmla="*/ 409575 w 1259681"/>
              <a:gd name="connsiteY111" fmla="*/ 778669 h 1762125"/>
              <a:gd name="connsiteX112" fmla="*/ 392906 w 1259681"/>
              <a:gd name="connsiteY112" fmla="*/ 747713 h 1762125"/>
              <a:gd name="connsiteX113" fmla="*/ 350044 w 1259681"/>
              <a:gd name="connsiteY113" fmla="*/ 759619 h 1762125"/>
              <a:gd name="connsiteX114" fmla="*/ 311944 w 1259681"/>
              <a:gd name="connsiteY114" fmla="*/ 771525 h 1762125"/>
              <a:gd name="connsiteX115" fmla="*/ 297656 w 1259681"/>
              <a:gd name="connsiteY115" fmla="*/ 788194 h 1762125"/>
              <a:gd name="connsiteX116" fmla="*/ 261938 w 1259681"/>
              <a:gd name="connsiteY116" fmla="*/ 802482 h 1762125"/>
              <a:gd name="connsiteX117" fmla="*/ 250031 w 1259681"/>
              <a:gd name="connsiteY117" fmla="*/ 778669 h 1762125"/>
              <a:gd name="connsiteX118" fmla="*/ 221456 w 1259681"/>
              <a:gd name="connsiteY118" fmla="*/ 778669 h 1762125"/>
              <a:gd name="connsiteX119" fmla="*/ 180975 w 1259681"/>
              <a:gd name="connsiteY119" fmla="*/ 797719 h 1762125"/>
              <a:gd name="connsiteX120" fmla="*/ 176213 w 1259681"/>
              <a:gd name="connsiteY120" fmla="*/ 814388 h 1762125"/>
              <a:gd name="connsiteX121" fmla="*/ 145256 w 1259681"/>
              <a:gd name="connsiteY121" fmla="*/ 795338 h 1762125"/>
              <a:gd name="connsiteX122" fmla="*/ 114300 w 1259681"/>
              <a:gd name="connsiteY122" fmla="*/ 757238 h 1762125"/>
              <a:gd name="connsiteX123" fmla="*/ 97631 w 1259681"/>
              <a:gd name="connsiteY123" fmla="*/ 719138 h 1762125"/>
              <a:gd name="connsiteX124" fmla="*/ 78581 w 1259681"/>
              <a:gd name="connsiteY124" fmla="*/ 697707 h 1762125"/>
              <a:gd name="connsiteX125" fmla="*/ 69056 w 1259681"/>
              <a:gd name="connsiteY125" fmla="*/ 661988 h 1762125"/>
              <a:gd name="connsiteX126" fmla="*/ 54769 w 1259681"/>
              <a:gd name="connsiteY126" fmla="*/ 652463 h 1762125"/>
              <a:gd name="connsiteX127" fmla="*/ 38100 w 1259681"/>
              <a:gd name="connsiteY127" fmla="*/ 635794 h 1762125"/>
              <a:gd name="connsiteX128" fmla="*/ 11906 w 1259681"/>
              <a:gd name="connsiteY128" fmla="*/ 628650 h 1762125"/>
              <a:gd name="connsiteX129" fmla="*/ 0 w 1259681"/>
              <a:gd name="connsiteY129" fmla="*/ 554832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1259681" h="1762125">
                <a:moveTo>
                  <a:pt x="0" y="554832"/>
                </a:moveTo>
                <a:lnTo>
                  <a:pt x="16669" y="492919"/>
                </a:lnTo>
                <a:lnTo>
                  <a:pt x="30956" y="428625"/>
                </a:lnTo>
                <a:lnTo>
                  <a:pt x="9525" y="371475"/>
                </a:lnTo>
                <a:lnTo>
                  <a:pt x="35719" y="309563"/>
                </a:lnTo>
                <a:lnTo>
                  <a:pt x="66675" y="259557"/>
                </a:lnTo>
                <a:lnTo>
                  <a:pt x="88106" y="223838"/>
                </a:lnTo>
                <a:lnTo>
                  <a:pt x="121444" y="207169"/>
                </a:lnTo>
                <a:lnTo>
                  <a:pt x="147638" y="185738"/>
                </a:lnTo>
                <a:lnTo>
                  <a:pt x="145256" y="135732"/>
                </a:lnTo>
                <a:lnTo>
                  <a:pt x="176213" y="80963"/>
                </a:lnTo>
                <a:lnTo>
                  <a:pt x="202406" y="57150"/>
                </a:lnTo>
                <a:lnTo>
                  <a:pt x="216694" y="45244"/>
                </a:lnTo>
                <a:lnTo>
                  <a:pt x="297656" y="50007"/>
                </a:lnTo>
                <a:lnTo>
                  <a:pt x="330994" y="19050"/>
                </a:lnTo>
                <a:lnTo>
                  <a:pt x="392906" y="9525"/>
                </a:lnTo>
                <a:lnTo>
                  <a:pt x="454819" y="7144"/>
                </a:lnTo>
                <a:lnTo>
                  <a:pt x="509588" y="0"/>
                </a:lnTo>
                <a:lnTo>
                  <a:pt x="521494" y="42863"/>
                </a:lnTo>
                <a:lnTo>
                  <a:pt x="526256" y="66675"/>
                </a:lnTo>
                <a:lnTo>
                  <a:pt x="502444" y="85725"/>
                </a:lnTo>
                <a:lnTo>
                  <a:pt x="531019" y="107157"/>
                </a:lnTo>
                <a:lnTo>
                  <a:pt x="566738" y="123825"/>
                </a:lnTo>
                <a:lnTo>
                  <a:pt x="619125" y="145257"/>
                </a:lnTo>
                <a:lnTo>
                  <a:pt x="650081" y="166688"/>
                </a:lnTo>
                <a:lnTo>
                  <a:pt x="681038" y="164307"/>
                </a:lnTo>
                <a:lnTo>
                  <a:pt x="700088" y="133350"/>
                </a:lnTo>
                <a:lnTo>
                  <a:pt x="700088" y="104775"/>
                </a:lnTo>
                <a:lnTo>
                  <a:pt x="740569" y="109538"/>
                </a:lnTo>
                <a:lnTo>
                  <a:pt x="776288" y="135732"/>
                </a:lnTo>
                <a:lnTo>
                  <a:pt x="842963" y="145257"/>
                </a:lnTo>
                <a:lnTo>
                  <a:pt x="876300" y="145257"/>
                </a:lnTo>
                <a:lnTo>
                  <a:pt x="914400" y="145257"/>
                </a:lnTo>
                <a:lnTo>
                  <a:pt x="947738" y="147638"/>
                </a:lnTo>
                <a:lnTo>
                  <a:pt x="952500" y="190500"/>
                </a:lnTo>
                <a:lnTo>
                  <a:pt x="947738" y="230982"/>
                </a:lnTo>
                <a:lnTo>
                  <a:pt x="933450" y="235744"/>
                </a:lnTo>
                <a:lnTo>
                  <a:pt x="940594" y="285750"/>
                </a:lnTo>
                <a:lnTo>
                  <a:pt x="959644" y="314325"/>
                </a:lnTo>
                <a:lnTo>
                  <a:pt x="985838" y="385763"/>
                </a:lnTo>
                <a:lnTo>
                  <a:pt x="1000125" y="390525"/>
                </a:lnTo>
                <a:lnTo>
                  <a:pt x="995363" y="457200"/>
                </a:lnTo>
                <a:lnTo>
                  <a:pt x="1021556" y="459582"/>
                </a:lnTo>
                <a:lnTo>
                  <a:pt x="1033463" y="478632"/>
                </a:lnTo>
                <a:lnTo>
                  <a:pt x="1033463" y="507207"/>
                </a:lnTo>
                <a:lnTo>
                  <a:pt x="1050131" y="550069"/>
                </a:lnTo>
                <a:lnTo>
                  <a:pt x="1078706" y="576263"/>
                </a:lnTo>
                <a:lnTo>
                  <a:pt x="1109663" y="600075"/>
                </a:lnTo>
                <a:lnTo>
                  <a:pt x="1107281" y="631032"/>
                </a:lnTo>
                <a:lnTo>
                  <a:pt x="1133475" y="664369"/>
                </a:lnTo>
                <a:lnTo>
                  <a:pt x="1173956" y="647700"/>
                </a:lnTo>
                <a:lnTo>
                  <a:pt x="1212056" y="635794"/>
                </a:lnTo>
                <a:lnTo>
                  <a:pt x="1254919" y="616744"/>
                </a:lnTo>
                <a:lnTo>
                  <a:pt x="1259681" y="659607"/>
                </a:lnTo>
                <a:lnTo>
                  <a:pt x="1231106" y="716757"/>
                </a:lnTo>
                <a:lnTo>
                  <a:pt x="1207294" y="778669"/>
                </a:lnTo>
                <a:lnTo>
                  <a:pt x="1188244" y="823913"/>
                </a:lnTo>
                <a:lnTo>
                  <a:pt x="1135856" y="881063"/>
                </a:lnTo>
                <a:lnTo>
                  <a:pt x="1088231" y="942975"/>
                </a:lnTo>
                <a:lnTo>
                  <a:pt x="1050131" y="978694"/>
                </a:lnTo>
                <a:lnTo>
                  <a:pt x="1040606" y="1019175"/>
                </a:lnTo>
                <a:lnTo>
                  <a:pt x="1033463" y="1071563"/>
                </a:lnTo>
                <a:lnTo>
                  <a:pt x="1040606" y="1128713"/>
                </a:lnTo>
                <a:lnTo>
                  <a:pt x="1054894" y="1166813"/>
                </a:lnTo>
                <a:lnTo>
                  <a:pt x="1059656" y="1231107"/>
                </a:lnTo>
                <a:cubicBezTo>
                  <a:pt x="1058862" y="1251744"/>
                  <a:pt x="1058069" y="1272382"/>
                  <a:pt x="1057275" y="1293019"/>
                </a:cubicBezTo>
                <a:lnTo>
                  <a:pt x="1028700" y="1340644"/>
                </a:lnTo>
                <a:lnTo>
                  <a:pt x="959644" y="1390650"/>
                </a:lnTo>
                <a:lnTo>
                  <a:pt x="962025" y="1419225"/>
                </a:lnTo>
                <a:lnTo>
                  <a:pt x="966788" y="1464469"/>
                </a:lnTo>
                <a:lnTo>
                  <a:pt x="966788" y="1493044"/>
                </a:lnTo>
                <a:lnTo>
                  <a:pt x="950119" y="1512094"/>
                </a:lnTo>
                <a:lnTo>
                  <a:pt x="923925" y="1531144"/>
                </a:lnTo>
                <a:lnTo>
                  <a:pt x="916781" y="1554957"/>
                </a:lnTo>
                <a:lnTo>
                  <a:pt x="923925" y="1588294"/>
                </a:lnTo>
                <a:lnTo>
                  <a:pt x="907256" y="1616869"/>
                </a:lnTo>
                <a:lnTo>
                  <a:pt x="876300" y="1635919"/>
                </a:lnTo>
                <a:lnTo>
                  <a:pt x="866775" y="1669257"/>
                </a:lnTo>
                <a:lnTo>
                  <a:pt x="814388" y="1731169"/>
                </a:lnTo>
                <a:lnTo>
                  <a:pt x="776288" y="1747838"/>
                </a:lnTo>
                <a:lnTo>
                  <a:pt x="735806" y="1745457"/>
                </a:lnTo>
                <a:lnTo>
                  <a:pt x="711994" y="1747838"/>
                </a:lnTo>
                <a:lnTo>
                  <a:pt x="697706" y="1762125"/>
                </a:lnTo>
                <a:lnTo>
                  <a:pt x="661988" y="1762125"/>
                </a:lnTo>
                <a:lnTo>
                  <a:pt x="640556" y="1750219"/>
                </a:lnTo>
                <a:lnTo>
                  <a:pt x="640556" y="1712119"/>
                </a:lnTo>
                <a:lnTo>
                  <a:pt x="645319" y="1674019"/>
                </a:lnTo>
                <a:lnTo>
                  <a:pt x="619125" y="1628775"/>
                </a:lnTo>
                <a:lnTo>
                  <a:pt x="597694" y="1581150"/>
                </a:lnTo>
                <a:lnTo>
                  <a:pt x="585788" y="1538288"/>
                </a:lnTo>
                <a:lnTo>
                  <a:pt x="576263" y="1488282"/>
                </a:lnTo>
                <a:lnTo>
                  <a:pt x="578644" y="1457325"/>
                </a:lnTo>
                <a:lnTo>
                  <a:pt x="578644" y="1423988"/>
                </a:lnTo>
                <a:lnTo>
                  <a:pt x="557213" y="1402557"/>
                </a:lnTo>
                <a:lnTo>
                  <a:pt x="557213" y="1402557"/>
                </a:lnTo>
                <a:lnTo>
                  <a:pt x="535781" y="1357313"/>
                </a:lnTo>
                <a:lnTo>
                  <a:pt x="531019" y="1304925"/>
                </a:lnTo>
                <a:lnTo>
                  <a:pt x="542925" y="1250157"/>
                </a:lnTo>
                <a:lnTo>
                  <a:pt x="552450" y="1197769"/>
                </a:lnTo>
                <a:lnTo>
                  <a:pt x="564356" y="1162050"/>
                </a:lnTo>
                <a:lnTo>
                  <a:pt x="557213" y="1112044"/>
                </a:lnTo>
                <a:lnTo>
                  <a:pt x="540544" y="1054894"/>
                </a:lnTo>
                <a:lnTo>
                  <a:pt x="511969" y="1009650"/>
                </a:lnTo>
                <a:lnTo>
                  <a:pt x="502444" y="957263"/>
                </a:lnTo>
                <a:lnTo>
                  <a:pt x="473869" y="923925"/>
                </a:lnTo>
                <a:lnTo>
                  <a:pt x="497681" y="883444"/>
                </a:lnTo>
                <a:lnTo>
                  <a:pt x="492919" y="845344"/>
                </a:lnTo>
                <a:lnTo>
                  <a:pt x="495300" y="802482"/>
                </a:lnTo>
                <a:lnTo>
                  <a:pt x="461963" y="790575"/>
                </a:lnTo>
                <a:lnTo>
                  <a:pt x="450056" y="809625"/>
                </a:lnTo>
                <a:lnTo>
                  <a:pt x="404813" y="809625"/>
                </a:lnTo>
                <a:lnTo>
                  <a:pt x="409575" y="778669"/>
                </a:lnTo>
                <a:lnTo>
                  <a:pt x="392906" y="747713"/>
                </a:lnTo>
                <a:lnTo>
                  <a:pt x="350044" y="759619"/>
                </a:lnTo>
                <a:lnTo>
                  <a:pt x="311944" y="771525"/>
                </a:lnTo>
                <a:lnTo>
                  <a:pt x="297656" y="788194"/>
                </a:lnTo>
                <a:lnTo>
                  <a:pt x="261938" y="802482"/>
                </a:lnTo>
                <a:lnTo>
                  <a:pt x="250031" y="778669"/>
                </a:lnTo>
                <a:lnTo>
                  <a:pt x="221456" y="778669"/>
                </a:lnTo>
                <a:lnTo>
                  <a:pt x="180975" y="797719"/>
                </a:lnTo>
                <a:lnTo>
                  <a:pt x="176213" y="814388"/>
                </a:lnTo>
                <a:lnTo>
                  <a:pt x="145256" y="795338"/>
                </a:lnTo>
                <a:lnTo>
                  <a:pt x="114300" y="757238"/>
                </a:lnTo>
                <a:lnTo>
                  <a:pt x="97631" y="719138"/>
                </a:lnTo>
                <a:lnTo>
                  <a:pt x="78581" y="697707"/>
                </a:lnTo>
                <a:lnTo>
                  <a:pt x="69056" y="661988"/>
                </a:lnTo>
                <a:lnTo>
                  <a:pt x="54769" y="652463"/>
                </a:lnTo>
                <a:lnTo>
                  <a:pt x="38100" y="635794"/>
                </a:lnTo>
                <a:lnTo>
                  <a:pt x="11906" y="628650"/>
                </a:lnTo>
                <a:lnTo>
                  <a:pt x="0" y="554832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981914" y="3869108"/>
            <a:ext cx="1259681" cy="1762125"/>
          </a:xfrm>
          <a:custGeom>
            <a:avLst/>
            <a:gdLst>
              <a:gd name="connsiteX0" fmla="*/ 0 w 1259681"/>
              <a:gd name="connsiteY0" fmla="*/ 554832 h 1762125"/>
              <a:gd name="connsiteX1" fmla="*/ 16669 w 1259681"/>
              <a:gd name="connsiteY1" fmla="*/ 492919 h 1762125"/>
              <a:gd name="connsiteX2" fmla="*/ 30956 w 1259681"/>
              <a:gd name="connsiteY2" fmla="*/ 428625 h 1762125"/>
              <a:gd name="connsiteX3" fmla="*/ 9525 w 1259681"/>
              <a:gd name="connsiteY3" fmla="*/ 371475 h 1762125"/>
              <a:gd name="connsiteX4" fmla="*/ 35719 w 1259681"/>
              <a:gd name="connsiteY4" fmla="*/ 309563 h 1762125"/>
              <a:gd name="connsiteX5" fmla="*/ 66675 w 1259681"/>
              <a:gd name="connsiteY5" fmla="*/ 259557 h 1762125"/>
              <a:gd name="connsiteX6" fmla="*/ 88106 w 1259681"/>
              <a:gd name="connsiteY6" fmla="*/ 223838 h 1762125"/>
              <a:gd name="connsiteX7" fmla="*/ 121444 w 1259681"/>
              <a:gd name="connsiteY7" fmla="*/ 207169 h 1762125"/>
              <a:gd name="connsiteX8" fmla="*/ 147638 w 1259681"/>
              <a:gd name="connsiteY8" fmla="*/ 185738 h 1762125"/>
              <a:gd name="connsiteX9" fmla="*/ 145256 w 1259681"/>
              <a:gd name="connsiteY9" fmla="*/ 135732 h 1762125"/>
              <a:gd name="connsiteX10" fmla="*/ 176213 w 1259681"/>
              <a:gd name="connsiteY10" fmla="*/ 80963 h 1762125"/>
              <a:gd name="connsiteX11" fmla="*/ 202406 w 1259681"/>
              <a:gd name="connsiteY11" fmla="*/ 57150 h 1762125"/>
              <a:gd name="connsiteX12" fmla="*/ 216694 w 1259681"/>
              <a:gd name="connsiteY12" fmla="*/ 45244 h 1762125"/>
              <a:gd name="connsiteX13" fmla="*/ 297656 w 1259681"/>
              <a:gd name="connsiteY13" fmla="*/ 50007 h 1762125"/>
              <a:gd name="connsiteX14" fmla="*/ 330994 w 1259681"/>
              <a:gd name="connsiteY14" fmla="*/ 19050 h 1762125"/>
              <a:gd name="connsiteX15" fmla="*/ 392906 w 1259681"/>
              <a:gd name="connsiteY15" fmla="*/ 9525 h 1762125"/>
              <a:gd name="connsiteX16" fmla="*/ 454819 w 1259681"/>
              <a:gd name="connsiteY16" fmla="*/ 7144 h 1762125"/>
              <a:gd name="connsiteX17" fmla="*/ 509588 w 1259681"/>
              <a:gd name="connsiteY17" fmla="*/ 0 h 1762125"/>
              <a:gd name="connsiteX18" fmla="*/ 521494 w 1259681"/>
              <a:gd name="connsiteY18" fmla="*/ 42863 h 1762125"/>
              <a:gd name="connsiteX19" fmla="*/ 526256 w 1259681"/>
              <a:gd name="connsiteY19" fmla="*/ 66675 h 1762125"/>
              <a:gd name="connsiteX20" fmla="*/ 502444 w 1259681"/>
              <a:gd name="connsiteY20" fmla="*/ 85725 h 1762125"/>
              <a:gd name="connsiteX21" fmla="*/ 531019 w 1259681"/>
              <a:gd name="connsiteY21" fmla="*/ 107157 h 1762125"/>
              <a:gd name="connsiteX22" fmla="*/ 566738 w 1259681"/>
              <a:gd name="connsiteY22" fmla="*/ 123825 h 1762125"/>
              <a:gd name="connsiteX23" fmla="*/ 619125 w 1259681"/>
              <a:gd name="connsiteY23" fmla="*/ 145257 h 1762125"/>
              <a:gd name="connsiteX24" fmla="*/ 650081 w 1259681"/>
              <a:gd name="connsiteY24" fmla="*/ 166688 h 1762125"/>
              <a:gd name="connsiteX25" fmla="*/ 681038 w 1259681"/>
              <a:gd name="connsiteY25" fmla="*/ 164307 h 1762125"/>
              <a:gd name="connsiteX26" fmla="*/ 700088 w 1259681"/>
              <a:gd name="connsiteY26" fmla="*/ 133350 h 1762125"/>
              <a:gd name="connsiteX27" fmla="*/ 700088 w 1259681"/>
              <a:gd name="connsiteY27" fmla="*/ 104775 h 1762125"/>
              <a:gd name="connsiteX28" fmla="*/ 740569 w 1259681"/>
              <a:gd name="connsiteY28" fmla="*/ 109538 h 1762125"/>
              <a:gd name="connsiteX29" fmla="*/ 776288 w 1259681"/>
              <a:gd name="connsiteY29" fmla="*/ 135732 h 1762125"/>
              <a:gd name="connsiteX30" fmla="*/ 842963 w 1259681"/>
              <a:gd name="connsiteY30" fmla="*/ 145257 h 1762125"/>
              <a:gd name="connsiteX31" fmla="*/ 876300 w 1259681"/>
              <a:gd name="connsiteY31" fmla="*/ 145257 h 1762125"/>
              <a:gd name="connsiteX32" fmla="*/ 914400 w 1259681"/>
              <a:gd name="connsiteY32" fmla="*/ 145257 h 1762125"/>
              <a:gd name="connsiteX33" fmla="*/ 947738 w 1259681"/>
              <a:gd name="connsiteY33" fmla="*/ 147638 h 1762125"/>
              <a:gd name="connsiteX34" fmla="*/ 952500 w 1259681"/>
              <a:gd name="connsiteY34" fmla="*/ 190500 h 1762125"/>
              <a:gd name="connsiteX35" fmla="*/ 947738 w 1259681"/>
              <a:gd name="connsiteY35" fmla="*/ 230982 h 1762125"/>
              <a:gd name="connsiteX36" fmla="*/ 933450 w 1259681"/>
              <a:gd name="connsiteY36" fmla="*/ 235744 h 1762125"/>
              <a:gd name="connsiteX37" fmla="*/ 940594 w 1259681"/>
              <a:gd name="connsiteY37" fmla="*/ 285750 h 1762125"/>
              <a:gd name="connsiteX38" fmla="*/ 959644 w 1259681"/>
              <a:gd name="connsiteY38" fmla="*/ 314325 h 1762125"/>
              <a:gd name="connsiteX39" fmla="*/ 985838 w 1259681"/>
              <a:gd name="connsiteY39" fmla="*/ 385763 h 1762125"/>
              <a:gd name="connsiteX40" fmla="*/ 1000125 w 1259681"/>
              <a:gd name="connsiteY40" fmla="*/ 390525 h 1762125"/>
              <a:gd name="connsiteX41" fmla="*/ 995363 w 1259681"/>
              <a:gd name="connsiteY41" fmla="*/ 457200 h 1762125"/>
              <a:gd name="connsiteX42" fmla="*/ 1021556 w 1259681"/>
              <a:gd name="connsiteY42" fmla="*/ 459582 h 1762125"/>
              <a:gd name="connsiteX43" fmla="*/ 1033463 w 1259681"/>
              <a:gd name="connsiteY43" fmla="*/ 478632 h 1762125"/>
              <a:gd name="connsiteX44" fmla="*/ 1033463 w 1259681"/>
              <a:gd name="connsiteY44" fmla="*/ 507207 h 1762125"/>
              <a:gd name="connsiteX45" fmla="*/ 1050131 w 1259681"/>
              <a:gd name="connsiteY45" fmla="*/ 550069 h 1762125"/>
              <a:gd name="connsiteX46" fmla="*/ 1078706 w 1259681"/>
              <a:gd name="connsiteY46" fmla="*/ 576263 h 1762125"/>
              <a:gd name="connsiteX47" fmla="*/ 1109663 w 1259681"/>
              <a:gd name="connsiteY47" fmla="*/ 600075 h 1762125"/>
              <a:gd name="connsiteX48" fmla="*/ 1107281 w 1259681"/>
              <a:gd name="connsiteY48" fmla="*/ 631032 h 1762125"/>
              <a:gd name="connsiteX49" fmla="*/ 1133475 w 1259681"/>
              <a:gd name="connsiteY49" fmla="*/ 664369 h 1762125"/>
              <a:gd name="connsiteX50" fmla="*/ 1173956 w 1259681"/>
              <a:gd name="connsiteY50" fmla="*/ 647700 h 1762125"/>
              <a:gd name="connsiteX51" fmla="*/ 1212056 w 1259681"/>
              <a:gd name="connsiteY51" fmla="*/ 635794 h 1762125"/>
              <a:gd name="connsiteX52" fmla="*/ 1254919 w 1259681"/>
              <a:gd name="connsiteY52" fmla="*/ 616744 h 1762125"/>
              <a:gd name="connsiteX53" fmla="*/ 1259681 w 1259681"/>
              <a:gd name="connsiteY53" fmla="*/ 659607 h 1762125"/>
              <a:gd name="connsiteX54" fmla="*/ 1231106 w 1259681"/>
              <a:gd name="connsiteY54" fmla="*/ 716757 h 1762125"/>
              <a:gd name="connsiteX55" fmla="*/ 1207294 w 1259681"/>
              <a:gd name="connsiteY55" fmla="*/ 778669 h 1762125"/>
              <a:gd name="connsiteX56" fmla="*/ 1188244 w 1259681"/>
              <a:gd name="connsiteY56" fmla="*/ 823913 h 1762125"/>
              <a:gd name="connsiteX57" fmla="*/ 1135856 w 1259681"/>
              <a:gd name="connsiteY57" fmla="*/ 881063 h 1762125"/>
              <a:gd name="connsiteX58" fmla="*/ 1088231 w 1259681"/>
              <a:gd name="connsiteY58" fmla="*/ 942975 h 1762125"/>
              <a:gd name="connsiteX59" fmla="*/ 1050131 w 1259681"/>
              <a:gd name="connsiteY59" fmla="*/ 978694 h 1762125"/>
              <a:gd name="connsiteX60" fmla="*/ 1040606 w 1259681"/>
              <a:gd name="connsiteY60" fmla="*/ 1019175 h 1762125"/>
              <a:gd name="connsiteX61" fmla="*/ 1033463 w 1259681"/>
              <a:gd name="connsiteY61" fmla="*/ 1071563 h 1762125"/>
              <a:gd name="connsiteX62" fmla="*/ 1040606 w 1259681"/>
              <a:gd name="connsiteY62" fmla="*/ 1128713 h 1762125"/>
              <a:gd name="connsiteX63" fmla="*/ 1054894 w 1259681"/>
              <a:gd name="connsiteY63" fmla="*/ 1166813 h 1762125"/>
              <a:gd name="connsiteX64" fmla="*/ 1059656 w 1259681"/>
              <a:gd name="connsiteY64" fmla="*/ 1231107 h 1762125"/>
              <a:gd name="connsiteX65" fmla="*/ 1057275 w 1259681"/>
              <a:gd name="connsiteY65" fmla="*/ 1293019 h 1762125"/>
              <a:gd name="connsiteX66" fmla="*/ 1028700 w 1259681"/>
              <a:gd name="connsiteY66" fmla="*/ 1340644 h 1762125"/>
              <a:gd name="connsiteX67" fmla="*/ 959644 w 1259681"/>
              <a:gd name="connsiteY67" fmla="*/ 1390650 h 1762125"/>
              <a:gd name="connsiteX68" fmla="*/ 962025 w 1259681"/>
              <a:gd name="connsiteY68" fmla="*/ 1419225 h 1762125"/>
              <a:gd name="connsiteX69" fmla="*/ 966788 w 1259681"/>
              <a:gd name="connsiteY69" fmla="*/ 1464469 h 1762125"/>
              <a:gd name="connsiteX70" fmla="*/ 966788 w 1259681"/>
              <a:gd name="connsiteY70" fmla="*/ 1493044 h 1762125"/>
              <a:gd name="connsiteX71" fmla="*/ 950119 w 1259681"/>
              <a:gd name="connsiteY71" fmla="*/ 1512094 h 1762125"/>
              <a:gd name="connsiteX72" fmla="*/ 923925 w 1259681"/>
              <a:gd name="connsiteY72" fmla="*/ 1531144 h 1762125"/>
              <a:gd name="connsiteX73" fmla="*/ 916781 w 1259681"/>
              <a:gd name="connsiteY73" fmla="*/ 1554957 h 1762125"/>
              <a:gd name="connsiteX74" fmla="*/ 923925 w 1259681"/>
              <a:gd name="connsiteY74" fmla="*/ 1588294 h 1762125"/>
              <a:gd name="connsiteX75" fmla="*/ 907256 w 1259681"/>
              <a:gd name="connsiteY75" fmla="*/ 1616869 h 1762125"/>
              <a:gd name="connsiteX76" fmla="*/ 876300 w 1259681"/>
              <a:gd name="connsiteY76" fmla="*/ 1635919 h 1762125"/>
              <a:gd name="connsiteX77" fmla="*/ 866775 w 1259681"/>
              <a:gd name="connsiteY77" fmla="*/ 1669257 h 1762125"/>
              <a:gd name="connsiteX78" fmla="*/ 814388 w 1259681"/>
              <a:gd name="connsiteY78" fmla="*/ 1731169 h 1762125"/>
              <a:gd name="connsiteX79" fmla="*/ 776288 w 1259681"/>
              <a:gd name="connsiteY79" fmla="*/ 1747838 h 1762125"/>
              <a:gd name="connsiteX80" fmla="*/ 735806 w 1259681"/>
              <a:gd name="connsiteY80" fmla="*/ 1745457 h 1762125"/>
              <a:gd name="connsiteX81" fmla="*/ 711994 w 1259681"/>
              <a:gd name="connsiteY81" fmla="*/ 1747838 h 1762125"/>
              <a:gd name="connsiteX82" fmla="*/ 697706 w 1259681"/>
              <a:gd name="connsiteY82" fmla="*/ 1762125 h 1762125"/>
              <a:gd name="connsiteX83" fmla="*/ 661988 w 1259681"/>
              <a:gd name="connsiteY83" fmla="*/ 1762125 h 1762125"/>
              <a:gd name="connsiteX84" fmla="*/ 640556 w 1259681"/>
              <a:gd name="connsiteY84" fmla="*/ 1750219 h 1762125"/>
              <a:gd name="connsiteX85" fmla="*/ 640556 w 1259681"/>
              <a:gd name="connsiteY85" fmla="*/ 1712119 h 1762125"/>
              <a:gd name="connsiteX86" fmla="*/ 645319 w 1259681"/>
              <a:gd name="connsiteY86" fmla="*/ 1674019 h 1762125"/>
              <a:gd name="connsiteX87" fmla="*/ 619125 w 1259681"/>
              <a:gd name="connsiteY87" fmla="*/ 1628775 h 1762125"/>
              <a:gd name="connsiteX88" fmla="*/ 597694 w 1259681"/>
              <a:gd name="connsiteY88" fmla="*/ 1581150 h 1762125"/>
              <a:gd name="connsiteX89" fmla="*/ 585788 w 1259681"/>
              <a:gd name="connsiteY89" fmla="*/ 1538288 h 1762125"/>
              <a:gd name="connsiteX90" fmla="*/ 576263 w 1259681"/>
              <a:gd name="connsiteY90" fmla="*/ 1488282 h 1762125"/>
              <a:gd name="connsiteX91" fmla="*/ 578644 w 1259681"/>
              <a:gd name="connsiteY91" fmla="*/ 1457325 h 1762125"/>
              <a:gd name="connsiteX92" fmla="*/ 578644 w 1259681"/>
              <a:gd name="connsiteY92" fmla="*/ 1423988 h 1762125"/>
              <a:gd name="connsiteX93" fmla="*/ 557213 w 1259681"/>
              <a:gd name="connsiteY93" fmla="*/ 1402557 h 1762125"/>
              <a:gd name="connsiteX94" fmla="*/ 557213 w 1259681"/>
              <a:gd name="connsiteY94" fmla="*/ 1402557 h 1762125"/>
              <a:gd name="connsiteX95" fmla="*/ 535781 w 1259681"/>
              <a:gd name="connsiteY95" fmla="*/ 1357313 h 1762125"/>
              <a:gd name="connsiteX96" fmla="*/ 531019 w 1259681"/>
              <a:gd name="connsiteY96" fmla="*/ 1304925 h 1762125"/>
              <a:gd name="connsiteX97" fmla="*/ 542925 w 1259681"/>
              <a:gd name="connsiteY97" fmla="*/ 1250157 h 1762125"/>
              <a:gd name="connsiteX98" fmla="*/ 552450 w 1259681"/>
              <a:gd name="connsiteY98" fmla="*/ 1197769 h 1762125"/>
              <a:gd name="connsiteX99" fmla="*/ 564356 w 1259681"/>
              <a:gd name="connsiteY99" fmla="*/ 1162050 h 1762125"/>
              <a:gd name="connsiteX100" fmla="*/ 557213 w 1259681"/>
              <a:gd name="connsiteY100" fmla="*/ 1112044 h 1762125"/>
              <a:gd name="connsiteX101" fmla="*/ 540544 w 1259681"/>
              <a:gd name="connsiteY101" fmla="*/ 1054894 h 1762125"/>
              <a:gd name="connsiteX102" fmla="*/ 511969 w 1259681"/>
              <a:gd name="connsiteY102" fmla="*/ 1009650 h 1762125"/>
              <a:gd name="connsiteX103" fmla="*/ 502444 w 1259681"/>
              <a:gd name="connsiteY103" fmla="*/ 957263 h 1762125"/>
              <a:gd name="connsiteX104" fmla="*/ 473869 w 1259681"/>
              <a:gd name="connsiteY104" fmla="*/ 923925 h 1762125"/>
              <a:gd name="connsiteX105" fmla="*/ 497681 w 1259681"/>
              <a:gd name="connsiteY105" fmla="*/ 883444 h 1762125"/>
              <a:gd name="connsiteX106" fmla="*/ 492919 w 1259681"/>
              <a:gd name="connsiteY106" fmla="*/ 845344 h 1762125"/>
              <a:gd name="connsiteX107" fmla="*/ 495300 w 1259681"/>
              <a:gd name="connsiteY107" fmla="*/ 802482 h 1762125"/>
              <a:gd name="connsiteX108" fmla="*/ 461963 w 1259681"/>
              <a:gd name="connsiteY108" fmla="*/ 790575 h 1762125"/>
              <a:gd name="connsiteX109" fmla="*/ 450056 w 1259681"/>
              <a:gd name="connsiteY109" fmla="*/ 809625 h 1762125"/>
              <a:gd name="connsiteX110" fmla="*/ 404813 w 1259681"/>
              <a:gd name="connsiteY110" fmla="*/ 809625 h 1762125"/>
              <a:gd name="connsiteX111" fmla="*/ 409575 w 1259681"/>
              <a:gd name="connsiteY111" fmla="*/ 778669 h 1762125"/>
              <a:gd name="connsiteX112" fmla="*/ 392906 w 1259681"/>
              <a:gd name="connsiteY112" fmla="*/ 747713 h 1762125"/>
              <a:gd name="connsiteX113" fmla="*/ 350044 w 1259681"/>
              <a:gd name="connsiteY113" fmla="*/ 759619 h 1762125"/>
              <a:gd name="connsiteX114" fmla="*/ 311944 w 1259681"/>
              <a:gd name="connsiteY114" fmla="*/ 771525 h 1762125"/>
              <a:gd name="connsiteX115" fmla="*/ 297656 w 1259681"/>
              <a:gd name="connsiteY115" fmla="*/ 788194 h 1762125"/>
              <a:gd name="connsiteX116" fmla="*/ 261938 w 1259681"/>
              <a:gd name="connsiteY116" fmla="*/ 802482 h 1762125"/>
              <a:gd name="connsiteX117" fmla="*/ 250031 w 1259681"/>
              <a:gd name="connsiteY117" fmla="*/ 778669 h 1762125"/>
              <a:gd name="connsiteX118" fmla="*/ 221456 w 1259681"/>
              <a:gd name="connsiteY118" fmla="*/ 778669 h 1762125"/>
              <a:gd name="connsiteX119" fmla="*/ 180975 w 1259681"/>
              <a:gd name="connsiteY119" fmla="*/ 797719 h 1762125"/>
              <a:gd name="connsiteX120" fmla="*/ 176213 w 1259681"/>
              <a:gd name="connsiteY120" fmla="*/ 814388 h 1762125"/>
              <a:gd name="connsiteX121" fmla="*/ 145256 w 1259681"/>
              <a:gd name="connsiteY121" fmla="*/ 795338 h 1762125"/>
              <a:gd name="connsiteX122" fmla="*/ 114300 w 1259681"/>
              <a:gd name="connsiteY122" fmla="*/ 757238 h 1762125"/>
              <a:gd name="connsiteX123" fmla="*/ 97631 w 1259681"/>
              <a:gd name="connsiteY123" fmla="*/ 719138 h 1762125"/>
              <a:gd name="connsiteX124" fmla="*/ 78581 w 1259681"/>
              <a:gd name="connsiteY124" fmla="*/ 697707 h 1762125"/>
              <a:gd name="connsiteX125" fmla="*/ 69056 w 1259681"/>
              <a:gd name="connsiteY125" fmla="*/ 661988 h 1762125"/>
              <a:gd name="connsiteX126" fmla="*/ 54769 w 1259681"/>
              <a:gd name="connsiteY126" fmla="*/ 652463 h 1762125"/>
              <a:gd name="connsiteX127" fmla="*/ 38100 w 1259681"/>
              <a:gd name="connsiteY127" fmla="*/ 635794 h 1762125"/>
              <a:gd name="connsiteX128" fmla="*/ 11906 w 1259681"/>
              <a:gd name="connsiteY128" fmla="*/ 628650 h 1762125"/>
              <a:gd name="connsiteX129" fmla="*/ 0 w 1259681"/>
              <a:gd name="connsiteY129" fmla="*/ 554832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1259681" h="1762125">
                <a:moveTo>
                  <a:pt x="0" y="554832"/>
                </a:moveTo>
                <a:lnTo>
                  <a:pt x="16669" y="492919"/>
                </a:lnTo>
                <a:lnTo>
                  <a:pt x="30956" y="428625"/>
                </a:lnTo>
                <a:lnTo>
                  <a:pt x="9525" y="371475"/>
                </a:lnTo>
                <a:lnTo>
                  <a:pt x="35719" y="309563"/>
                </a:lnTo>
                <a:lnTo>
                  <a:pt x="66675" y="259557"/>
                </a:lnTo>
                <a:lnTo>
                  <a:pt x="88106" y="223838"/>
                </a:lnTo>
                <a:lnTo>
                  <a:pt x="121444" y="207169"/>
                </a:lnTo>
                <a:lnTo>
                  <a:pt x="147638" y="185738"/>
                </a:lnTo>
                <a:lnTo>
                  <a:pt x="145256" y="135732"/>
                </a:lnTo>
                <a:lnTo>
                  <a:pt x="176213" y="80963"/>
                </a:lnTo>
                <a:lnTo>
                  <a:pt x="202406" y="57150"/>
                </a:lnTo>
                <a:lnTo>
                  <a:pt x="216694" y="45244"/>
                </a:lnTo>
                <a:lnTo>
                  <a:pt x="297656" y="50007"/>
                </a:lnTo>
                <a:lnTo>
                  <a:pt x="330994" y="19050"/>
                </a:lnTo>
                <a:lnTo>
                  <a:pt x="392906" y="9525"/>
                </a:lnTo>
                <a:lnTo>
                  <a:pt x="454819" y="7144"/>
                </a:lnTo>
                <a:lnTo>
                  <a:pt x="509588" y="0"/>
                </a:lnTo>
                <a:lnTo>
                  <a:pt x="521494" y="42863"/>
                </a:lnTo>
                <a:lnTo>
                  <a:pt x="526256" y="66675"/>
                </a:lnTo>
                <a:lnTo>
                  <a:pt x="502444" y="85725"/>
                </a:lnTo>
                <a:lnTo>
                  <a:pt x="531019" y="107157"/>
                </a:lnTo>
                <a:lnTo>
                  <a:pt x="566738" y="123825"/>
                </a:lnTo>
                <a:lnTo>
                  <a:pt x="619125" y="145257"/>
                </a:lnTo>
                <a:lnTo>
                  <a:pt x="650081" y="166688"/>
                </a:lnTo>
                <a:lnTo>
                  <a:pt x="681038" y="164307"/>
                </a:lnTo>
                <a:lnTo>
                  <a:pt x="700088" y="133350"/>
                </a:lnTo>
                <a:lnTo>
                  <a:pt x="700088" y="104775"/>
                </a:lnTo>
                <a:lnTo>
                  <a:pt x="740569" y="109538"/>
                </a:lnTo>
                <a:lnTo>
                  <a:pt x="776288" y="135732"/>
                </a:lnTo>
                <a:lnTo>
                  <a:pt x="842963" y="145257"/>
                </a:lnTo>
                <a:lnTo>
                  <a:pt x="876300" y="145257"/>
                </a:lnTo>
                <a:lnTo>
                  <a:pt x="914400" y="145257"/>
                </a:lnTo>
                <a:lnTo>
                  <a:pt x="947738" y="147638"/>
                </a:lnTo>
                <a:lnTo>
                  <a:pt x="952500" y="190500"/>
                </a:lnTo>
                <a:lnTo>
                  <a:pt x="947738" y="230982"/>
                </a:lnTo>
                <a:lnTo>
                  <a:pt x="933450" y="235744"/>
                </a:lnTo>
                <a:lnTo>
                  <a:pt x="940594" y="285750"/>
                </a:lnTo>
                <a:lnTo>
                  <a:pt x="959644" y="314325"/>
                </a:lnTo>
                <a:lnTo>
                  <a:pt x="985838" y="385763"/>
                </a:lnTo>
                <a:lnTo>
                  <a:pt x="1000125" y="390525"/>
                </a:lnTo>
                <a:lnTo>
                  <a:pt x="995363" y="457200"/>
                </a:lnTo>
                <a:lnTo>
                  <a:pt x="1021556" y="459582"/>
                </a:lnTo>
                <a:lnTo>
                  <a:pt x="1033463" y="478632"/>
                </a:lnTo>
                <a:lnTo>
                  <a:pt x="1033463" y="507207"/>
                </a:lnTo>
                <a:lnTo>
                  <a:pt x="1050131" y="550069"/>
                </a:lnTo>
                <a:lnTo>
                  <a:pt x="1078706" y="576263"/>
                </a:lnTo>
                <a:lnTo>
                  <a:pt x="1109663" y="600075"/>
                </a:lnTo>
                <a:lnTo>
                  <a:pt x="1107281" y="631032"/>
                </a:lnTo>
                <a:lnTo>
                  <a:pt x="1133475" y="664369"/>
                </a:lnTo>
                <a:lnTo>
                  <a:pt x="1173956" y="647700"/>
                </a:lnTo>
                <a:lnTo>
                  <a:pt x="1212056" y="635794"/>
                </a:lnTo>
                <a:lnTo>
                  <a:pt x="1254919" y="616744"/>
                </a:lnTo>
                <a:lnTo>
                  <a:pt x="1259681" y="659607"/>
                </a:lnTo>
                <a:lnTo>
                  <a:pt x="1231106" y="716757"/>
                </a:lnTo>
                <a:lnTo>
                  <a:pt x="1207294" y="778669"/>
                </a:lnTo>
                <a:lnTo>
                  <a:pt x="1188244" y="823913"/>
                </a:lnTo>
                <a:lnTo>
                  <a:pt x="1135856" y="881063"/>
                </a:lnTo>
                <a:lnTo>
                  <a:pt x="1088231" y="942975"/>
                </a:lnTo>
                <a:lnTo>
                  <a:pt x="1050131" y="978694"/>
                </a:lnTo>
                <a:lnTo>
                  <a:pt x="1040606" y="1019175"/>
                </a:lnTo>
                <a:lnTo>
                  <a:pt x="1033463" y="1071563"/>
                </a:lnTo>
                <a:lnTo>
                  <a:pt x="1040606" y="1128713"/>
                </a:lnTo>
                <a:lnTo>
                  <a:pt x="1054894" y="1166813"/>
                </a:lnTo>
                <a:lnTo>
                  <a:pt x="1059656" y="1231107"/>
                </a:lnTo>
                <a:cubicBezTo>
                  <a:pt x="1058862" y="1251744"/>
                  <a:pt x="1058069" y="1272382"/>
                  <a:pt x="1057275" y="1293019"/>
                </a:cubicBezTo>
                <a:lnTo>
                  <a:pt x="1028700" y="1340644"/>
                </a:lnTo>
                <a:lnTo>
                  <a:pt x="959644" y="1390650"/>
                </a:lnTo>
                <a:lnTo>
                  <a:pt x="962025" y="1419225"/>
                </a:lnTo>
                <a:lnTo>
                  <a:pt x="966788" y="1464469"/>
                </a:lnTo>
                <a:lnTo>
                  <a:pt x="966788" y="1493044"/>
                </a:lnTo>
                <a:lnTo>
                  <a:pt x="950119" y="1512094"/>
                </a:lnTo>
                <a:lnTo>
                  <a:pt x="923925" y="1531144"/>
                </a:lnTo>
                <a:lnTo>
                  <a:pt x="916781" y="1554957"/>
                </a:lnTo>
                <a:lnTo>
                  <a:pt x="923925" y="1588294"/>
                </a:lnTo>
                <a:lnTo>
                  <a:pt x="907256" y="1616869"/>
                </a:lnTo>
                <a:lnTo>
                  <a:pt x="876300" y="1635919"/>
                </a:lnTo>
                <a:lnTo>
                  <a:pt x="866775" y="1669257"/>
                </a:lnTo>
                <a:lnTo>
                  <a:pt x="814388" y="1731169"/>
                </a:lnTo>
                <a:lnTo>
                  <a:pt x="776288" y="1747838"/>
                </a:lnTo>
                <a:lnTo>
                  <a:pt x="735806" y="1745457"/>
                </a:lnTo>
                <a:lnTo>
                  <a:pt x="711994" y="1747838"/>
                </a:lnTo>
                <a:lnTo>
                  <a:pt x="697706" y="1762125"/>
                </a:lnTo>
                <a:lnTo>
                  <a:pt x="661988" y="1762125"/>
                </a:lnTo>
                <a:lnTo>
                  <a:pt x="640556" y="1750219"/>
                </a:lnTo>
                <a:lnTo>
                  <a:pt x="640556" y="1712119"/>
                </a:lnTo>
                <a:lnTo>
                  <a:pt x="645319" y="1674019"/>
                </a:lnTo>
                <a:lnTo>
                  <a:pt x="619125" y="1628775"/>
                </a:lnTo>
                <a:lnTo>
                  <a:pt x="597694" y="1581150"/>
                </a:lnTo>
                <a:lnTo>
                  <a:pt x="585788" y="1538288"/>
                </a:lnTo>
                <a:lnTo>
                  <a:pt x="576263" y="1488282"/>
                </a:lnTo>
                <a:lnTo>
                  <a:pt x="578644" y="1457325"/>
                </a:lnTo>
                <a:lnTo>
                  <a:pt x="578644" y="1423988"/>
                </a:lnTo>
                <a:lnTo>
                  <a:pt x="557213" y="1402557"/>
                </a:lnTo>
                <a:lnTo>
                  <a:pt x="557213" y="1402557"/>
                </a:lnTo>
                <a:lnTo>
                  <a:pt x="535781" y="1357313"/>
                </a:lnTo>
                <a:lnTo>
                  <a:pt x="531019" y="1304925"/>
                </a:lnTo>
                <a:lnTo>
                  <a:pt x="542925" y="1250157"/>
                </a:lnTo>
                <a:lnTo>
                  <a:pt x="552450" y="1197769"/>
                </a:lnTo>
                <a:lnTo>
                  <a:pt x="564356" y="1162050"/>
                </a:lnTo>
                <a:lnTo>
                  <a:pt x="557213" y="1112044"/>
                </a:lnTo>
                <a:lnTo>
                  <a:pt x="540544" y="1054894"/>
                </a:lnTo>
                <a:lnTo>
                  <a:pt x="511969" y="1009650"/>
                </a:lnTo>
                <a:lnTo>
                  <a:pt x="502444" y="957263"/>
                </a:lnTo>
                <a:lnTo>
                  <a:pt x="473869" y="923925"/>
                </a:lnTo>
                <a:lnTo>
                  <a:pt x="497681" y="883444"/>
                </a:lnTo>
                <a:lnTo>
                  <a:pt x="492919" y="845344"/>
                </a:lnTo>
                <a:lnTo>
                  <a:pt x="495300" y="802482"/>
                </a:lnTo>
                <a:lnTo>
                  <a:pt x="461963" y="790575"/>
                </a:lnTo>
                <a:lnTo>
                  <a:pt x="450056" y="809625"/>
                </a:lnTo>
                <a:lnTo>
                  <a:pt x="404813" y="809625"/>
                </a:lnTo>
                <a:lnTo>
                  <a:pt x="409575" y="778669"/>
                </a:lnTo>
                <a:lnTo>
                  <a:pt x="392906" y="747713"/>
                </a:lnTo>
                <a:lnTo>
                  <a:pt x="350044" y="759619"/>
                </a:lnTo>
                <a:lnTo>
                  <a:pt x="311944" y="771525"/>
                </a:lnTo>
                <a:lnTo>
                  <a:pt x="297656" y="788194"/>
                </a:lnTo>
                <a:lnTo>
                  <a:pt x="261938" y="802482"/>
                </a:lnTo>
                <a:lnTo>
                  <a:pt x="250031" y="778669"/>
                </a:lnTo>
                <a:lnTo>
                  <a:pt x="221456" y="778669"/>
                </a:lnTo>
                <a:lnTo>
                  <a:pt x="180975" y="797719"/>
                </a:lnTo>
                <a:lnTo>
                  <a:pt x="176213" y="814388"/>
                </a:lnTo>
                <a:lnTo>
                  <a:pt x="145256" y="795338"/>
                </a:lnTo>
                <a:lnTo>
                  <a:pt x="114300" y="757238"/>
                </a:lnTo>
                <a:lnTo>
                  <a:pt x="97631" y="719138"/>
                </a:lnTo>
                <a:lnTo>
                  <a:pt x="78581" y="697707"/>
                </a:lnTo>
                <a:lnTo>
                  <a:pt x="69056" y="661988"/>
                </a:lnTo>
                <a:lnTo>
                  <a:pt x="54769" y="652463"/>
                </a:lnTo>
                <a:lnTo>
                  <a:pt x="38100" y="635794"/>
                </a:lnTo>
                <a:lnTo>
                  <a:pt x="11906" y="628650"/>
                </a:lnTo>
                <a:lnTo>
                  <a:pt x="0" y="554832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3546465" y="3890476"/>
            <a:ext cx="1259681" cy="1762125"/>
          </a:xfrm>
          <a:custGeom>
            <a:avLst/>
            <a:gdLst>
              <a:gd name="connsiteX0" fmla="*/ 0 w 1259681"/>
              <a:gd name="connsiteY0" fmla="*/ 554832 h 1762125"/>
              <a:gd name="connsiteX1" fmla="*/ 16669 w 1259681"/>
              <a:gd name="connsiteY1" fmla="*/ 492919 h 1762125"/>
              <a:gd name="connsiteX2" fmla="*/ 30956 w 1259681"/>
              <a:gd name="connsiteY2" fmla="*/ 428625 h 1762125"/>
              <a:gd name="connsiteX3" fmla="*/ 9525 w 1259681"/>
              <a:gd name="connsiteY3" fmla="*/ 371475 h 1762125"/>
              <a:gd name="connsiteX4" fmla="*/ 35719 w 1259681"/>
              <a:gd name="connsiteY4" fmla="*/ 309563 h 1762125"/>
              <a:gd name="connsiteX5" fmla="*/ 66675 w 1259681"/>
              <a:gd name="connsiteY5" fmla="*/ 259557 h 1762125"/>
              <a:gd name="connsiteX6" fmla="*/ 88106 w 1259681"/>
              <a:gd name="connsiteY6" fmla="*/ 223838 h 1762125"/>
              <a:gd name="connsiteX7" fmla="*/ 121444 w 1259681"/>
              <a:gd name="connsiteY7" fmla="*/ 207169 h 1762125"/>
              <a:gd name="connsiteX8" fmla="*/ 147638 w 1259681"/>
              <a:gd name="connsiteY8" fmla="*/ 185738 h 1762125"/>
              <a:gd name="connsiteX9" fmla="*/ 145256 w 1259681"/>
              <a:gd name="connsiteY9" fmla="*/ 135732 h 1762125"/>
              <a:gd name="connsiteX10" fmla="*/ 176213 w 1259681"/>
              <a:gd name="connsiteY10" fmla="*/ 80963 h 1762125"/>
              <a:gd name="connsiteX11" fmla="*/ 202406 w 1259681"/>
              <a:gd name="connsiteY11" fmla="*/ 57150 h 1762125"/>
              <a:gd name="connsiteX12" fmla="*/ 216694 w 1259681"/>
              <a:gd name="connsiteY12" fmla="*/ 45244 h 1762125"/>
              <a:gd name="connsiteX13" fmla="*/ 297656 w 1259681"/>
              <a:gd name="connsiteY13" fmla="*/ 50007 h 1762125"/>
              <a:gd name="connsiteX14" fmla="*/ 330994 w 1259681"/>
              <a:gd name="connsiteY14" fmla="*/ 19050 h 1762125"/>
              <a:gd name="connsiteX15" fmla="*/ 392906 w 1259681"/>
              <a:gd name="connsiteY15" fmla="*/ 9525 h 1762125"/>
              <a:gd name="connsiteX16" fmla="*/ 454819 w 1259681"/>
              <a:gd name="connsiteY16" fmla="*/ 7144 h 1762125"/>
              <a:gd name="connsiteX17" fmla="*/ 509588 w 1259681"/>
              <a:gd name="connsiteY17" fmla="*/ 0 h 1762125"/>
              <a:gd name="connsiteX18" fmla="*/ 521494 w 1259681"/>
              <a:gd name="connsiteY18" fmla="*/ 42863 h 1762125"/>
              <a:gd name="connsiteX19" fmla="*/ 526256 w 1259681"/>
              <a:gd name="connsiteY19" fmla="*/ 66675 h 1762125"/>
              <a:gd name="connsiteX20" fmla="*/ 502444 w 1259681"/>
              <a:gd name="connsiteY20" fmla="*/ 85725 h 1762125"/>
              <a:gd name="connsiteX21" fmla="*/ 531019 w 1259681"/>
              <a:gd name="connsiteY21" fmla="*/ 107157 h 1762125"/>
              <a:gd name="connsiteX22" fmla="*/ 566738 w 1259681"/>
              <a:gd name="connsiteY22" fmla="*/ 123825 h 1762125"/>
              <a:gd name="connsiteX23" fmla="*/ 619125 w 1259681"/>
              <a:gd name="connsiteY23" fmla="*/ 145257 h 1762125"/>
              <a:gd name="connsiteX24" fmla="*/ 650081 w 1259681"/>
              <a:gd name="connsiteY24" fmla="*/ 166688 h 1762125"/>
              <a:gd name="connsiteX25" fmla="*/ 681038 w 1259681"/>
              <a:gd name="connsiteY25" fmla="*/ 164307 h 1762125"/>
              <a:gd name="connsiteX26" fmla="*/ 700088 w 1259681"/>
              <a:gd name="connsiteY26" fmla="*/ 133350 h 1762125"/>
              <a:gd name="connsiteX27" fmla="*/ 700088 w 1259681"/>
              <a:gd name="connsiteY27" fmla="*/ 104775 h 1762125"/>
              <a:gd name="connsiteX28" fmla="*/ 740569 w 1259681"/>
              <a:gd name="connsiteY28" fmla="*/ 109538 h 1762125"/>
              <a:gd name="connsiteX29" fmla="*/ 776288 w 1259681"/>
              <a:gd name="connsiteY29" fmla="*/ 135732 h 1762125"/>
              <a:gd name="connsiteX30" fmla="*/ 842963 w 1259681"/>
              <a:gd name="connsiteY30" fmla="*/ 145257 h 1762125"/>
              <a:gd name="connsiteX31" fmla="*/ 876300 w 1259681"/>
              <a:gd name="connsiteY31" fmla="*/ 145257 h 1762125"/>
              <a:gd name="connsiteX32" fmla="*/ 914400 w 1259681"/>
              <a:gd name="connsiteY32" fmla="*/ 145257 h 1762125"/>
              <a:gd name="connsiteX33" fmla="*/ 947738 w 1259681"/>
              <a:gd name="connsiteY33" fmla="*/ 147638 h 1762125"/>
              <a:gd name="connsiteX34" fmla="*/ 952500 w 1259681"/>
              <a:gd name="connsiteY34" fmla="*/ 190500 h 1762125"/>
              <a:gd name="connsiteX35" fmla="*/ 947738 w 1259681"/>
              <a:gd name="connsiteY35" fmla="*/ 230982 h 1762125"/>
              <a:gd name="connsiteX36" fmla="*/ 933450 w 1259681"/>
              <a:gd name="connsiteY36" fmla="*/ 235744 h 1762125"/>
              <a:gd name="connsiteX37" fmla="*/ 940594 w 1259681"/>
              <a:gd name="connsiteY37" fmla="*/ 285750 h 1762125"/>
              <a:gd name="connsiteX38" fmla="*/ 959644 w 1259681"/>
              <a:gd name="connsiteY38" fmla="*/ 314325 h 1762125"/>
              <a:gd name="connsiteX39" fmla="*/ 985838 w 1259681"/>
              <a:gd name="connsiteY39" fmla="*/ 385763 h 1762125"/>
              <a:gd name="connsiteX40" fmla="*/ 1000125 w 1259681"/>
              <a:gd name="connsiteY40" fmla="*/ 390525 h 1762125"/>
              <a:gd name="connsiteX41" fmla="*/ 995363 w 1259681"/>
              <a:gd name="connsiteY41" fmla="*/ 457200 h 1762125"/>
              <a:gd name="connsiteX42" fmla="*/ 1021556 w 1259681"/>
              <a:gd name="connsiteY42" fmla="*/ 459582 h 1762125"/>
              <a:gd name="connsiteX43" fmla="*/ 1033463 w 1259681"/>
              <a:gd name="connsiteY43" fmla="*/ 478632 h 1762125"/>
              <a:gd name="connsiteX44" fmla="*/ 1033463 w 1259681"/>
              <a:gd name="connsiteY44" fmla="*/ 507207 h 1762125"/>
              <a:gd name="connsiteX45" fmla="*/ 1050131 w 1259681"/>
              <a:gd name="connsiteY45" fmla="*/ 550069 h 1762125"/>
              <a:gd name="connsiteX46" fmla="*/ 1078706 w 1259681"/>
              <a:gd name="connsiteY46" fmla="*/ 576263 h 1762125"/>
              <a:gd name="connsiteX47" fmla="*/ 1109663 w 1259681"/>
              <a:gd name="connsiteY47" fmla="*/ 600075 h 1762125"/>
              <a:gd name="connsiteX48" fmla="*/ 1107281 w 1259681"/>
              <a:gd name="connsiteY48" fmla="*/ 631032 h 1762125"/>
              <a:gd name="connsiteX49" fmla="*/ 1133475 w 1259681"/>
              <a:gd name="connsiteY49" fmla="*/ 664369 h 1762125"/>
              <a:gd name="connsiteX50" fmla="*/ 1173956 w 1259681"/>
              <a:gd name="connsiteY50" fmla="*/ 647700 h 1762125"/>
              <a:gd name="connsiteX51" fmla="*/ 1212056 w 1259681"/>
              <a:gd name="connsiteY51" fmla="*/ 635794 h 1762125"/>
              <a:gd name="connsiteX52" fmla="*/ 1254919 w 1259681"/>
              <a:gd name="connsiteY52" fmla="*/ 616744 h 1762125"/>
              <a:gd name="connsiteX53" fmla="*/ 1259681 w 1259681"/>
              <a:gd name="connsiteY53" fmla="*/ 659607 h 1762125"/>
              <a:gd name="connsiteX54" fmla="*/ 1231106 w 1259681"/>
              <a:gd name="connsiteY54" fmla="*/ 716757 h 1762125"/>
              <a:gd name="connsiteX55" fmla="*/ 1207294 w 1259681"/>
              <a:gd name="connsiteY55" fmla="*/ 778669 h 1762125"/>
              <a:gd name="connsiteX56" fmla="*/ 1188244 w 1259681"/>
              <a:gd name="connsiteY56" fmla="*/ 823913 h 1762125"/>
              <a:gd name="connsiteX57" fmla="*/ 1135856 w 1259681"/>
              <a:gd name="connsiteY57" fmla="*/ 881063 h 1762125"/>
              <a:gd name="connsiteX58" fmla="*/ 1088231 w 1259681"/>
              <a:gd name="connsiteY58" fmla="*/ 942975 h 1762125"/>
              <a:gd name="connsiteX59" fmla="*/ 1050131 w 1259681"/>
              <a:gd name="connsiteY59" fmla="*/ 978694 h 1762125"/>
              <a:gd name="connsiteX60" fmla="*/ 1040606 w 1259681"/>
              <a:gd name="connsiteY60" fmla="*/ 1019175 h 1762125"/>
              <a:gd name="connsiteX61" fmla="*/ 1033463 w 1259681"/>
              <a:gd name="connsiteY61" fmla="*/ 1071563 h 1762125"/>
              <a:gd name="connsiteX62" fmla="*/ 1040606 w 1259681"/>
              <a:gd name="connsiteY62" fmla="*/ 1128713 h 1762125"/>
              <a:gd name="connsiteX63" fmla="*/ 1054894 w 1259681"/>
              <a:gd name="connsiteY63" fmla="*/ 1166813 h 1762125"/>
              <a:gd name="connsiteX64" fmla="*/ 1059656 w 1259681"/>
              <a:gd name="connsiteY64" fmla="*/ 1231107 h 1762125"/>
              <a:gd name="connsiteX65" fmla="*/ 1057275 w 1259681"/>
              <a:gd name="connsiteY65" fmla="*/ 1293019 h 1762125"/>
              <a:gd name="connsiteX66" fmla="*/ 1028700 w 1259681"/>
              <a:gd name="connsiteY66" fmla="*/ 1340644 h 1762125"/>
              <a:gd name="connsiteX67" fmla="*/ 959644 w 1259681"/>
              <a:gd name="connsiteY67" fmla="*/ 1390650 h 1762125"/>
              <a:gd name="connsiteX68" fmla="*/ 962025 w 1259681"/>
              <a:gd name="connsiteY68" fmla="*/ 1419225 h 1762125"/>
              <a:gd name="connsiteX69" fmla="*/ 966788 w 1259681"/>
              <a:gd name="connsiteY69" fmla="*/ 1464469 h 1762125"/>
              <a:gd name="connsiteX70" fmla="*/ 966788 w 1259681"/>
              <a:gd name="connsiteY70" fmla="*/ 1493044 h 1762125"/>
              <a:gd name="connsiteX71" fmla="*/ 950119 w 1259681"/>
              <a:gd name="connsiteY71" fmla="*/ 1512094 h 1762125"/>
              <a:gd name="connsiteX72" fmla="*/ 923925 w 1259681"/>
              <a:gd name="connsiteY72" fmla="*/ 1531144 h 1762125"/>
              <a:gd name="connsiteX73" fmla="*/ 916781 w 1259681"/>
              <a:gd name="connsiteY73" fmla="*/ 1554957 h 1762125"/>
              <a:gd name="connsiteX74" fmla="*/ 923925 w 1259681"/>
              <a:gd name="connsiteY74" fmla="*/ 1588294 h 1762125"/>
              <a:gd name="connsiteX75" fmla="*/ 907256 w 1259681"/>
              <a:gd name="connsiteY75" fmla="*/ 1616869 h 1762125"/>
              <a:gd name="connsiteX76" fmla="*/ 876300 w 1259681"/>
              <a:gd name="connsiteY76" fmla="*/ 1635919 h 1762125"/>
              <a:gd name="connsiteX77" fmla="*/ 866775 w 1259681"/>
              <a:gd name="connsiteY77" fmla="*/ 1669257 h 1762125"/>
              <a:gd name="connsiteX78" fmla="*/ 814388 w 1259681"/>
              <a:gd name="connsiteY78" fmla="*/ 1731169 h 1762125"/>
              <a:gd name="connsiteX79" fmla="*/ 776288 w 1259681"/>
              <a:gd name="connsiteY79" fmla="*/ 1747838 h 1762125"/>
              <a:gd name="connsiteX80" fmla="*/ 735806 w 1259681"/>
              <a:gd name="connsiteY80" fmla="*/ 1745457 h 1762125"/>
              <a:gd name="connsiteX81" fmla="*/ 711994 w 1259681"/>
              <a:gd name="connsiteY81" fmla="*/ 1747838 h 1762125"/>
              <a:gd name="connsiteX82" fmla="*/ 697706 w 1259681"/>
              <a:gd name="connsiteY82" fmla="*/ 1762125 h 1762125"/>
              <a:gd name="connsiteX83" fmla="*/ 661988 w 1259681"/>
              <a:gd name="connsiteY83" fmla="*/ 1762125 h 1762125"/>
              <a:gd name="connsiteX84" fmla="*/ 640556 w 1259681"/>
              <a:gd name="connsiteY84" fmla="*/ 1750219 h 1762125"/>
              <a:gd name="connsiteX85" fmla="*/ 640556 w 1259681"/>
              <a:gd name="connsiteY85" fmla="*/ 1712119 h 1762125"/>
              <a:gd name="connsiteX86" fmla="*/ 645319 w 1259681"/>
              <a:gd name="connsiteY86" fmla="*/ 1674019 h 1762125"/>
              <a:gd name="connsiteX87" fmla="*/ 619125 w 1259681"/>
              <a:gd name="connsiteY87" fmla="*/ 1628775 h 1762125"/>
              <a:gd name="connsiteX88" fmla="*/ 597694 w 1259681"/>
              <a:gd name="connsiteY88" fmla="*/ 1581150 h 1762125"/>
              <a:gd name="connsiteX89" fmla="*/ 585788 w 1259681"/>
              <a:gd name="connsiteY89" fmla="*/ 1538288 h 1762125"/>
              <a:gd name="connsiteX90" fmla="*/ 576263 w 1259681"/>
              <a:gd name="connsiteY90" fmla="*/ 1488282 h 1762125"/>
              <a:gd name="connsiteX91" fmla="*/ 578644 w 1259681"/>
              <a:gd name="connsiteY91" fmla="*/ 1457325 h 1762125"/>
              <a:gd name="connsiteX92" fmla="*/ 578644 w 1259681"/>
              <a:gd name="connsiteY92" fmla="*/ 1423988 h 1762125"/>
              <a:gd name="connsiteX93" fmla="*/ 557213 w 1259681"/>
              <a:gd name="connsiteY93" fmla="*/ 1402557 h 1762125"/>
              <a:gd name="connsiteX94" fmla="*/ 557213 w 1259681"/>
              <a:gd name="connsiteY94" fmla="*/ 1402557 h 1762125"/>
              <a:gd name="connsiteX95" fmla="*/ 535781 w 1259681"/>
              <a:gd name="connsiteY95" fmla="*/ 1357313 h 1762125"/>
              <a:gd name="connsiteX96" fmla="*/ 531019 w 1259681"/>
              <a:gd name="connsiteY96" fmla="*/ 1304925 h 1762125"/>
              <a:gd name="connsiteX97" fmla="*/ 542925 w 1259681"/>
              <a:gd name="connsiteY97" fmla="*/ 1250157 h 1762125"/>
              <a:gd name="connsiteX98" fmla="*/ 552450 w 1259681"/>
              <a:gd name="connsiteY98" fmla="*/ 1197769 h 1762125"/>
              <a:gd name="connsiteX99" fmla="*/ 564356 w 1259681"/>
              <a:gd name="connsiteY99" fmla="*/ 1162050 h 1762125"/>
              <a:gd name="connsiteX100" fmla="*/ 557213 w 1259681"/>
              <a:gd name="connsiteY100" fmla="*/ 1112044 h 1762125"/>
              <a:gd name="connsiteX101" fmla="*/ 540544 w 1259681"/>
              <a:gd name="connsiteY101" fmla="*/ 1054894 h 1762125"/>
              <a:gd name="connsiteX102" fmla="*/ 511969 w 1259681"/>
              <a:gd name="connsiteY102" fmla="*/ 1009650 h 1762125"/>
              <a:gd name="connsiteX103" fmla="*/ 502444 w 1259681"/>
              <a:gd name="connsiteY103" fmla="*/ 957263 h 1762125"/>
              <a:gd name="connsiteX104" fmla="*/ 473869 w 1259681"/>
              <a:gd name="connsiteY104" fmla="*/ 923925 h 1762125"/>
              <a:gd name="connsiteX105" fmla="*/ 497681 w 1259681"/>
              <a:gd name="connsiteY105" fmla="*/ 883444 h 1762125"/>
              <a:gd name="connsiteX106" fmla="*/ 492919 w 1259681"/>
              <a:gd name="connsiteY106" fmla="*/ 845344 h 1762125"/>
              <a:gd name="connsiteX107" fmla="*/ 495300 w 1259681"/>
              <a:gd name="connsiteY107" fmla="*/ 802482 h 1762125"/>
              <a:gd name="connsiteX108" fmla="*/ 461963 w 1259681"/>
              <a:gd name="connsiteY108" fmla="*/ 790575 h 1762125"/>
              <a:gd name="connsiteX109" fmla="*/ 450056 w 1259681"/>
              <a:gd name="connsiteY109" fmla="*/ 809625 h 1762125"/>
              <a:gd name="connsiteX110" fmla="*/ 404813 w 1259681"/>
              <a:gd name="connsiteY110" fmla="*/ 809625 h 1762125"/>
              <a:gd name="connsiteX111" fmla="*/ 409575 w 1259681"/>
              <a:gd name="connsiteY111" fmla="*/ 778669 h 1762125"/>
              <a:gd name="connsiteX112" fmla="*/ 392906 w 1259681"/>
              <a:gd name="connsiteY112" fmla="*/ 747713 h 1762125"/>
              <a:gd name="connsiteX113" fmla="*/ 350044 w 1259681"/>
              <a:gd name="connsiteY113" fmla="*/ 759619 h 1762125"/>
              <a:gd name="connsiteX114" fmla="*/ 311944 w 1259681"/>
              <a:gd name="connsiteY114" fmla="*/ 771525 h 1762125"/>
              <a:gd name="connsiteX115" fmla="*/ 297656 w 1259681"/>
              <a:gd name="connsiteY115" fmla="*/ 788194 h 1762125"/>
              <a:gd name="connsiteX116" fmla="*/ 261938 w 1259681"/>
              <a:gd name="connsiteY116" fmla="*/ 802482 h 1762125"/>
              <a:gd name="connsiteX117" fmla="*/ 250031 w 1259681"/>
              <a:gd name="connsiteY117" fmla="*/ 778669 h 1762125"/>
              <a:gd name="connsiteX118" fmla="*/ 221456 w 1259681"/>
              <a:gd name="connsiteY118" fmla="*/ 778669 h 1762125"/>
              <a:gd name="connsiteX119" fmla="*/ 180975 w 1259681"/>
              <a:gd name="connsiteY119" fmla="*/ 797719 h 1762125"/>
              <a:gd name="connsiteX120" fmla="*/ 176213 w 1259681"/>
              <a:gd name="connsiteY120" fmla="*/ 814388 h 1762125"/>
              <a:gd name="connsiteX121" fmla="*/ 145256 w 1259681"/>
              <a:gd name="connsiteY121" fmla="*/ 795338 h 1762125"/>
              <a:gd name="connsiteX122" fmla="*/ 114300 w 1259681"/>
              <a:gd name="connsiteY122" fmla="*/ 757238 h 1762125"/>
              <a:gd name="connsiteX123" fmla="*/ 97631 w 1259681"/>
              <a:gd name="connsiteY123" fmla="*/ 719138 h 1762125"/>
              <a:gd name="connsiteX124" fmla="*/ 78581 w 1259681"/>
              <a:gd name="connsiteY124" fmla="*/ 697707 h 1762125"/>
              <a:gd name="connsiteX125" fmla="*/ 69056 w 1259681"/>
              <a:gd name="connsiteY125" fmla="*/ 661988 h 1762125"/>
              <a:gd name="connsiteX126" fmla="*/ 54769 w 1259681"/>
              <a:gd name="connsiteY126" fmla="*/ 652463 h 1762125"/>
              <a:gd name="connsiteX127" fmla="*/ 38100 w 1259681"/>
              <a:gd name="connsiteY127" fmla="*/ 635794 h 1762125"/>
              <a:gd name="connsiteX128" fmla="*/ 11906 w 1259681"/>
              <a:gd name="connsiteY128" fmla="*/ 628650 h 1762125"/>
              <a:gd name="connsiteX129" fmla="*/ 0 w 1259681"/>
              <a:gd name="connsiteY129" fmla="*/ 554832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1259681" h="1762125">
                <a:moveTo>
                  <a:pt x="0" y="554832"/>
                </a:moveTo>
                <a:lnTo>
                  <a:pt x="16669" y="492919"/>
                </a:lnTo>
                <a:lnTo>
                  <a:pt x="30956" y="428625"/>
                </a:lnTo>
                <a:lnTo>
                  <a:pt x="9525" y="371475"/>
                </a:lnTo>
                <a:lnTo>
                  <a:pt x="35719" y="309563"/>
                </a:lnTo>
                <a:lnTo>
                  <a:pt x="66675" y="259557"/>
                </a:lnTo>
                <a:lnTo>
                  <a:pt x="88106" y="223838"/>
                </a:lnTo>
                <a:lnTo>
                  <a:pt x="121444" y="207169"/>
                </a:lnTo>
                <a:lnTo>
                  <a:pt x="147638" y="185738"/>
                </a:lnTo>
                <a:lnTo>
                  <a:pt x="145256" y="135732"/>
                </a:lnTo>
                <a:lnTo>
                  <a:pt x="176213" y="80963"/>
                </a:lnTo>
                <a:lnTo>
                  <a:pt x="202406" y="57150"/>
                </a:lnTo>
                <a:lnTo>
                  <a:pt x="216694" y="45244"/>
                </a:lnTo>
                <a:lnTo>
                  <a:pt x="297656" y="50007"/>
                </a:lnTo>
                <a:lnTo>
                  <a:pt x="330994" y="19050"/>
                </a:lnTo>
                <a:lnTo>
                  <a:pt x="392906" y="9525"/>
                </a:lnTo>
                <a:lnTo>
                  <a:pt x="454819" y="7144"/>
                </a:lnTo>
                <a:lnTo>
                  <a:pt x="509588" y="0"/>
                </a:lnTo>
                <a:lnTo>
                  <a:pt x="521494" y="42863"/>
                </a:lnTo>
                <a:lnTo>
                  <a:pt x="526256" y="66675"/>
                </a:lnTo>
                <a:lnTo>
                  <a:pt x="502444" y="85725"/>
                </a:lnTo>
                <a:lnTo>
                  <a:pt x="531019" y="107157"/>
                </a:lnTo>
                <a:lnTo>
                  <a:pt x="566738" y="123825"/>
                </a:lnTo>
                <a:lnTo>
                  <a:pt x="619125" y="145257"/>
                </a:lnTo>
                <a:lnTo>
                  <a:pt x="650081" y="166688"/>
                </a:lnTo>
                <a:lnTo>
                  <a:pt x="681038" y="164307"/>
                </a:lnTo>
                <a:lnTo>
                  <a:pt x="700088" y="133350"/>
                </a:lnTo>
                <a:lnTo>
                  <a:pt x="700088" y="104775"/>
                </a:lnTo>
                <a:lnTo>
                  <a:pt x="740569" y="109538"/>
                </a:lnTo>
                <a:lnTo>
                  <a:pt x="776288" y="135732"/>
                </a:lnTo>
                <a:lnTo>
                  <a:pt x="842963" y="145257"/>
                </a:lnTo>
                <a:lnTo>
                  <a:pt x="876300" y="145257"/>
                </a:lnTo>
                <a:lnTo>
                  <a:pt x="914400" y="145257"/>
                </a:lnTo>
                <a:lnTo>
                  <a:pt x="947738" y="147638"/>
                </a:lnTo>
                <a:lnTo>
                  <a:pt x="952500" y="190500"/>
                </a:lnTo>
                <a:lnTo>
                  <a:pt x="947738" y="230982"/>
                </a:lnTo>
                <a:lnTo>
                  <a:pt x="933450" y="235744"/>
                </a:lnTo>
                <a:lnTo>
                  <a:pt x="940594" y="285750"/>
                </a:lnTo>
                <a:lnTo>
                  <a:pt x="959644" y="314325"/>
                </a:lnTo>
                <a:lnTo>
                  <a:pt x="985838" y="385763"/>
                </a:lnTo>
                <a:lnTo>
                  <a:pt x="1000125" y="390525"/>
                </a:lnTo>
                <a:lnTo>
                  <a:pt x="995363" y="457200"/>
                </a:lnTo>
                <a:lnTo>
                  <a:pt x="1021556" y="459582"/>
                </a:lnTo>
                <a:lnTo>
                  <a:pt x="1033463" y="478632"/>
                </a:lnTo>
                <a:lnTo>
                  <a:pt x="1033463" y="507207"/>
                </a:lnTo>
                <a:lnTo>
                  <a:pt x="1050131" y="550069"/>
                </a:lnTo>
                <a:lnTo>
                  <a:pt x="1078706" y="576263"/>
                </a:lnTo>
                <a:lnTo>
                  <a:pt x="1109663" y="600075"/>
                </a:lnTo>
                <a:lnTo>
                  <a:pt x="1107281" y="631032"/>
                </a:lnTo>
                <a:lnTo>
                  <a:pt x="1133475" y="664369"/>
                </a:lnTo>
                <a:lnTo>
                  <a:pt x="1173956" y="647700"/>
                </a:lnTo>
                <a:lnTo>
                  <a:pt x="1212056" y="635794"/>
                </a:lnTo>
                <a:lnTo>
                  <a:pt x="1254919" y="616744"/>
                </a:lnTo>
                <a:lnTo>
                  <a:pt x="1259681" y="659607"/>
                </a:lnTo>
                <a:lnTo>
                  <a:pt x="1231106" y="716757"/>
                </a:lnTo>
                <a:lnTo>
                  <a:pt x="1207294" y="778669"/>
                </a:lnTo>
                <a:lnTo>
                  <a:pt x="1188244" y="823913"/>
                </a:lnTo>
                <a:lnTo>
                  <a:pt x="1135856" y="881063"/>
                </a:lnTo>
                <a:lnTo>
                  <a:pt x="1088231" y="942975"/>
                </a:lnTo>
                <a:lnTo>
                  <a:pt x="1050131" y="978694"/>
                </a:lnTo>
                <a:lnTo>
                  <a:pt x="1040606" y="1019175"/>
                </a:lnTo>
                <a:lnTo>
                  <a:pt x="1033463" y="1071563"/>
                </a:lnTo>
                <a:lnTo>
                  <a:pt x="1040606" y="1128713"/>
                </a:lnTo>
                <a:lnTo>
                  <a:pt x="1054894" y="1166813"/>
                </a:lnTo>
                <a:lnTo>
                  <a:pt x="1059656" y="1231107"/>
                </a:lnTo>
                <a:cubicBezTo>
                  <a:pt x="1058862" y="1251744"/>
                  <a:pt x="1058069" y="1272382"/>
                  <a:pt x="1057275" y="1293019"/>
                </a:cubicBezTo>
                <a:lnTo>
                  <a:pt x="1028700" y="1340644"/>
                </a:lnTo>
                <a:lnTo>
                  <a:pt x="959644" y="1390650"/>
                </a:lnTo>
                <a:lnTo>
                  <a:pt x="962025" y="1419225"/>
                </a:lnTo>
                <a:lnTo>
                  <a:pt x="966788" y="1464469"/>
                </a:lnTo>
                <a:lnTo>
                  <a:pt x="966788" y="1493044"/>
                </a:lnTo>
                <a:lnTo>
                  <a:pt x="950119" y="1512094"/>
                </a:lnTo>
                <a:lnTo>
                  <a:pt x="923925" y="1531144"/>
                </a:lnTo>
                <a:lnTo>
                  <a:pt x="916781" y="1554957"/>
                </a:lnTo>
                <a:lnTo>
                  <a:pt x="923925" y="1588294"/>
                </a:lnTo>
                <a:lnTo>
                  <a:pt x="907256" y="1616869"/>
                </a:lnTo>
                <a:lnTo>
                  <a:pt x="876300" y="1635919"/>
                </a:lnTo>
                <a:lnTo>
                  <a:pt x="866775" y="1669257"/>
                </a:lnTo>
                <a:lnTo>
                  <a:pt x="814388" y="1731169"/>
                </a:lnTo>
                <a:lnTo>
                  <a:pt x="776288" y="1747838"/>
                </a:lnTo>
                <a:lnTo>
                  <a:pt x="735806" y="1745457"/>
                </a:lnTo>
                <a:lnTo>
                  <a:pt x="711994" y="1747838"/>
                </a:lnTo>
                <a:lnTo>
                  <a:pt x="697706" y="1762125"/>
                </a:lnTo>
                <a:lnTo>
                  <a:pt x="661988" y="1762125"/>
                </a:lnTo>
                <a:lnTo>
                  <a:pt x="640556" y="1750219"/>
                </a:lnTo>
                <a:lnTo>
                  <a:pt x="640556" y="1712119"/>
                </a:lnTo>
                <a:lnTo>
                  <a:pt x="645319" y="1674019"/>
                </a:lnTo>
                <a:lnTo>
                  <a:pt x="619125" y="1628775"/>
                </a:lnTo>
                <a:lnTo>
                  <a:pt x="597694" y="1581150"/>
                </a:lnTo>
                <a:lnTo>
                  <a:pt x="585788" y="1538288"/>
                </a:lnTo>
                <a:lnTo>
                  <a:pt x="576263" y="1488282"/>
                </a:lnTo>
                <a:lnTo>
                  <a:pt x="578644" y="1457325"/>
                </a:lnTo>
                <a:lnTo>
                  <a:pt x="578644" y="1423988"/>
                </a:lnTo>
                <a:lnTo>
                  <a:pt x="557213" y="1402557"/>
                </a:lnTo>
                <a:lnTo>
                  <a:pt x="557213" y="1402557"/>
                </a:lnTo>
                <a:lnTo>
                  <a:pt x="535781" y="1357313"/>
                </a:lnTo>
                <a:lnTo>
                  <a:pt x="531019" y="1304925"/>
                </a:lnTo>
                <a:lnTo>
                  <a:pt x="542925" y="1250157"/>
                </a:lnTo>
                <a:lnTo>
                  <a:pt x="552450" y="1197769"/>
                </a:lnTo>
                <a:lnTo>
                  <a:pt x="564356" y="1162050"/>
                </a:lnTo>
                <a:lnTo>
                  <a:pt x="557213" y="1112044"/>
                </a:lnTo>
                <a:lnTo>
                  <a:pt x="540544" y="1054894"/>
                </a:lnTo>
                <a:lnTo>
                  <a:pt x="511969" y="1009650"/>
                </a:lnTo>
                <a:lnTo>
                  <a:pt x="502444" y="957263"/>
                </a:lnTo>
                <a:lnTo>
                  <a:pt x="473869" y="923925"/>
                </a:lnTo>
                <a:lnTo>
                  <a:pt x="497681" y="883444"/>
                </a:lnTo>
                <a:lnTo>
                  <a:pt x="492919" y="845344"/>
                </a:lnTo>
                <a:lnTo>
                  <a:pt x="495300" y="802482"/>
                </a:lnTo>
                <a:lnTo>
                  <a:pt x="461963" y="790575"/>
                </a:lnTo>
                <a:lnTo>
                  <a:pt x="450056" y="809625"/>
                </a:lnTo>
                <a:lnTo>
                  <a:pt x="404813" y="809625"/>
                </a:lnTo>
                <a:lnTo>
                  <a:pt x="409575" y="778669"/>
                </a:lnTo>
                <a:lnTo>
                  <a:pt x="392906" y="747713"/>
                </a:lnTo>
                <a:lnTo>
                  <a:pt x="350044" y="759619"/>
                </a:lnTo>
                <a:lnTo>
                  <a:pt x="311944" y="771525"/>
                </a:lnTo>
                <a:lnTo>
                  <a:pt x="297656" y="788194"/>
                </a:lnTo>
                <a:lnTo>
                  <a:pt x="261938" y="802482"/>
                </a:lnTo>
                <a:lnTo>
                  <a:pt x="250031" y="778669"/>
                </a:lnTo>
                <a:lnTo>
                  <a:pt x="221456" y="778669"/>
                </a:lnTo>
                <a:lnTo>
                  <a:pt x="180975" y="797719"/>
                </a:lnTo>
                <a:lnTo>
                  <a:pt x="176213" y="814388"/>
                </a:lnTo>
                <a:lnTo>
                  <a:pt x="145256" y="795338"/>
                </a:lnTo>
                <a:lnTo>
                  <a:pt x="114300" y="757238"/>
                </a:lnTo>
                <a:lnTo>
                  <a:pt x="97631" y="719138"/>
                </a:lnTo>
                <a:lnTo>
                  <a:pt x="78581" y="697707"/>
                </a:lnTo>
                <a:lnTo>
                  <a:pt x="69056" y="661988"/>
                </a:lnTo>
                <a:lnTo>
                  <a:pt x="54769" y="652463"/>
                </a:lnTo>
                <a:lnTo>
                  <a:pt x="38100" y="635794"/>
                </a:lnTo>
                <a:lnTo>
                  <a:pt x="11906" y="628650"/>
                </a:lnTo>
                <a:lnTo>
                  <a:pt x="0" y="554832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427385" y="1246111"/>
            <a:ext cx="1068224" cy="564023"/>
          </a:xfrm>
          <a:custGeom>
            <a:avLst/>
            <a:gdLst>
              <a:gd name="connsiteX0" fmla="*/ 42729 w 1068224"/>
              <a:gd name="connsiteY0" fmla="*/ 324741 h 564023"/>
              <a:gd name="connsiteX1" fmla="*/ 179462 w 1068224"/>
              <a:gd name="connsiteY1" fmla="*/ 324741 h 564023"/>
              <a:gd name="connsiteX2" fmla="*/ 213645 w 1068224"/>
              <a:gd name="connsiteY2" fmla="*/ 239283 h 564023"/>
              <a:gd name="connsiteX3" fmla="*/ 307649 w 1068224"/>
              <a:gd name="connsiteY3" fmla="*/ 264920 h 564023"/>
              <a:gd name="connsiteX4" fmla="*/ 307649 w 1068224"/>
              <a:gd name="connsiteY4" fmla="*/ 350378 h 564023"/>
              <a:gd name="connsiteX5" fmla="*/ 495656 w 1068224"/>
              <a:gd name="connsiteY5" fmla="*/ 333286 h 564023"/>
              <a:gd name="connsiteX6" fmla="*/ 521293 w 1068224"/>
              <a:gd name="connsiteY6" fmla="*/ 230737 h 564023"/>
              <a:gd name="connsiteX7" fmla="*/ 666572 w 1068224"/>
              <a:gd name="connsiteY7" fmla="*/ 213645 h 564023"/>
              <a:gd name="connsiteX8" fmla="*/ 811850 w 1068224"/>
              <a:gd name="connsiteY8" fmla="*/ 239283 h 564023"/>
              <a:gd name="connsiteX9" fmla="*/ 794759 w 1068224"/>
              <a:gd name="connsiteY9" fmla="*/ 136733 h 564023"/>
              <a:gd name="connsiteX10" fmla="*/ 828942 w 1068224"/>
              <a:gd name="connsiteY10" fmla="*/ 0 h 564023"/>
              <a:gd name="connsiteX11" fmla="*/ 931492 w 1068224"/>
              <a:gd name="connsiteY11" fmla="*/ 0 h 564023"/>
              <a:gd name="connsiteX12" fmla="*/ 999858 w 1068224"/>
              <a:gd name="connsiteY12" fmla="*/ 188008 h 564023"/>
              <a:gd name="connsiteX13" fmla="*/ 940037 w 1068224"/>
              <a:gd name="connsiteY13" fmla="*/ 264920 h 564023"/>
              <a:gd name="connsiteX14" fmla="*/ 1042587 w 1068224"/>
              <a:gd name="connsiteY14" fmla="*/ 316195 h 564023"/>
              <a:gd name="connsiteX15" fmla="*/ 1068224 w 1068224"/>
              <a:gd name="connsiteY15" fmla="*/ 367469 h 564023"/>
              <a:gd name="connsiteX16" fmla="*/ 965675 w 1068224"/>
              <a:gd name="connsiteY16" fmla="*/ 384561 h 564023"/>
              <a:gd name="connsiteX17" fmla="*/ 931492 w 1068224"/>
              <a:gd name="connsiteY17" fmla="*/ 452927 h 564023"/>
              <a:gd name="connsiteX18" fmla="*/ 888763 w 1068224"/>
              <a:gd name="connsiteY18" fmla="*/ 529840 h 564023"/>
              <a:gd name="connsiteX19" fmla="*/ 760576 w 1068224"/>
              <a:gd name="connsiteY19" fmla="*/ 521294 h 564023"/>
              <a:gd name="connsiteX20" fmla="*/ 717847 w 1068224"/>
              <a:gd name="connsiteY20" fmla="*/ 444382 h 564023"/>
              <a:gd name="connsiteX21" fmla="*/ 666572 w 1068224"/>
              <a:gd name="connsiteY21" fmla="*/ 478565 h 564023"/>
              <a:gd name="connsiteX22" fmla="*/ 692209 w 1068224"/>
              <a:gd name="connsiteY22" fmla="*/ 521294 h 564023"/>
              <a:gd name="connsiteX23" fmla="*/ 581114 w 1068224"/>
              <a:gd name="connsiteY23" fmla="*/ 564023 h 564023"/>
              <a:gd name="connsiteX24" fmla="*/ 487110 w 1068224"/>
              <a:gd name="connsiteY24" fmla="*/ 555477 h 564023"/>
              <a:gd name="connsiteX25" fmla="*/ 367469 w 1068224"/>
              <a:gd name="connsiteY25" fmla="*/ 495656 h 564023"/>
              <a:gd name="connsiteX26" fmla="*/ 247828 w 1068224"/>
              <a:gd name="connsiteY26" fmla="*/ 461473 h 564023"/>
              <a:gd name="connsiteX27" fmla="*/ 162370 w 1068224"/>
              <a:gd name="connsiteY27" fmla="*/ 444382 h 564023"/>
              <a:gd name="connsiteX28" fmla="*/ 68366 w 1068224"/>
              <a:gd name="connsiteY28" fmla="*/ 444382 h 564023"/>
              <a:gd name="connsiteX29" fmla="*/ 0 w 1068224"/>
              <a:gd name="connsiteY29" fmla="*/ 435836 h 564023"/>
              <a:gd name="connsiteX30" fmla="*/ 42729 w 1068224"/>
              <a:gd name="connsiteY30" fmla="*/ 324741 h 56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68224" h="564023">
                <a:moveTo>
                  <a:pt x="42729" y="324741"/>
                </a:moveTo>
                <a:lnTo>
                  <a:pt x="179462" y="324741"/>
                </a:lnTo>
                <a:lnTo>
                  <a:pt x="213645" y="239283"/>
                </a:lnTo>
                <a:lnTo>
                  <a:pt x="307649" y="264920"/>
                </a:lnTo>
                <a:lnTo>
                  <a:pt x="307649" y="350378"/>
                </a:lnTo>
                <a:lnTo>
                  <a:pt x="495656" y="333286"/>
                </a:lnTo>
                <a:lnTo>
                  <a:pt x="521293" y="230737"/>
                </a:lnTo>
                <a:lnTo>
                  <a:pt x="666572" y="213645"/>
                </a:lnTo>
                <a:lnTo>
                  <a:pt x="811850" y="239283"/>
                </a:lnTo>
                <a:lnTo>
                  <a:pt x="794759" y="136733"/>
                </a:lnTo>
                <a:lnTo>
                  <a:pt x="828942" y="0"/>
                </a:lnTo>
                <a:lnTo>
                  <a:pt x="931492" y="0"/>
                </a:lnTo>
                <a:lnTo>
                  <a:pt x="999858" y="188008"/>
                </a:lnTo>
                <a:lnTo>
                  <a:pt x="940037" y="264920"/>
                </a:lnTo>
                <a:lnTo>
                  <a:pt x="1042587" y="316195"/>
                </a:lnTo>
                <a:lnTo>
                  <a:pt x="1068224" y="367469"/>
                </a:lnTo>
                <a:lnTo>
                  <a:pt x="965675" y="384561"/>
                </a:lnTo>
                <a:lnTo>
                  <a:pt x="931492" y="452927"/>
                </a:lnTo>
                <a:lnTo>
                  <a:pt x="888763" y="529840"/>
                </a:lnTo>
                <a:lnTo>
                  <a:pt x="760576" y="521294"/>
                </a:lnTo>
                <a:lnTo>
                  <a:pt x="717847" y="444382"/>
                </a:lnTo>
                <a:lnTo>
                  <a:pt x="666572" y="478565"/>
                </a:lnTo>
                <a:lnTo>
                  <a:pt x="692209" y="521294"/>
                </a:lnTo>
                <a:lnTo>
                  <a:pt x="581114" y="564023"/>
                </a:lnTo>
                <a:lnTo>
                  <a:pt x="487110" y="555477"/>
                </a:lnTo>
                <a:lnTo>
                  <a:pt x="367469" y="495656"/>
                </a:lnTo>
                <a:lnTo>
                  <a:pt x="247828" y="461473"/>
                </a:lnTo>
                <a:lnTo>
                  <a:pt x="162370" y="444382"/>
                </a:lnTo>
                <a:lnTo>
                  <a:pt x="68366" y="444382"/>
                </a:lnTo>
                <a:lnTo>
                  <a:pt x="0" y="435836"/>
                </a:lnTo>
                <a:lnTo>
                  <a:pt x="42729" y="32474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962684" y="1269762"/>
            <a:ext cx="1068224" cy="564023"/>
          </a:xfrm>
          <a:custGeom>
            <a:avLst/>
            <a:gdLst>
              <a:gd name="connsiteX0" fmla="*/ 42729 w 1068224"/>
              <a:gd name="connsiteY0" fmla="*/ 324741 h 564023"/>
              <a:gd name="connsiteX1" fmla="*/ 179462 w 1068224"/>
              <a:gd name="connsiteY1" fmla="*/ 324741 h 564023"/>
              <a:gd name="connsiteX2" fmla="*/ 213645 w 1068224"/>
              <a:gd name="connsiteY2" fmla="*/ 239283 h 564023"/>
              <a:gd name="connsiteX3" fmla="*/ 307649 w 1068224"/>
              <a:gd name="connsiteY3" fmla="*/ 264920 h 564023"/>
              <a:gd name="connsiteX4" fmla="*/ 307649 w 1068224"/>
              <a:gd name="connsiteY4" fmla="*/ 350378 h 564023"/>
              <a:gd name="connsiteX5" fmla="*/ 495656 w 1068224"/>
              <a:gd name="connsiteY5" fmla="*/ 333286 h 564023"/>
              <a:gd name="connsiteX6" fmla="*/ 521293 w 1068224"/>
              <a:gd name="connsiteY6" fmla="*/ 230737 h 564023"/>
              <a:gd name="connsiteX7" fmla="*/ 666572 w 1068224"/>
              <a:gd name="connsiteY7" fmla="*/ 213645 h 564023"/>
              <a:gd name="connsiteX8" fmla="*/ 811850 w 1068224"/>
              <a:gd name="connsiteY8" fmla="*/ 239283 h 564023"/>
              <a:gd name="connsiteX9" fmla="*/ 794759 w 1068224"/>
              <a:gd name="connsiteY9" fmla="*/ 136733 h 564023"/>
              <a:gd name="connsiteX10" fmla="*/ 828942 w 1068224"/>
              <a:gd name="connsiteY10" fmla="*/ 0 h 564023"/>
              <a:gd name="connsiteX11" fmla="*/ 931492 w 1068224"/>
              <a:gd name="connsiteY11" fmla="*/ 0 h 564023"/>
              <a:gd name="connsiteX12" fmla="*/ 999858 w 1068224"/>
              <a:gd name="connsiteY12" fmla="*/ 188008 h 564023"/>
              <a:gd name="connsiteX13" fmla="*/ 940037 w 1068224"/>
              <a:gd name="connsiteY13" fmla="*/ 264920 h 564023"/>
              <a:gd name="connsiteX14" fmla="*/ 1042587 w 1068224"/>
              <a:gd name="connsiteY14" fmla="*/ 316195 h 564023"/>
              <a:gd name="connsiteX15" fmla="*/ 1068224 w 1068224"/>
              <a:gd name="connsiteY15" fmla="*/ 367469 h 564023"/>
              <a:gd name="connsiteX16" fmla="*/ 965675 w 1068224"/>
              <a:gd name="connsiteY16" fmla="*/ 384561 h 564023"/>
              <a:gd name="connsiteX17" fmla="*/ 931492 w 1068224"/>
              <a:gd name="connsiteY17" fmla="*/ 452927 h 564023"/>
              <a:gd name="connsiteX18" fmla="*/ 888763 w 1068224"/>
              <a:gd name="connsiteY18" fmla="*/ 529840 h 564023"/>
              <a:gd name="connsiteX19" fmla="*/ 760576 w 1068224"/>
              <a:gd name="connsiteY19" fmla="*/ 521294 h 564023"/>
              <a:gd name="connsiteX20" fmla="*/ 717847 w 1068224"/>
              <a:gd name="connsiteY20" fmla="*/ 444382 h 564023"/>
              <a:gd name="connsiteX21" fmla="*/ 666572 w 1068224"/>
              <a:gd name="connsiteY21" fmla="*/ 478565 h 564023"/>
              <a:gd name="connsiteX22" fmla="*/ 692209 w 1068224"/>
              <a:gd name="connsiteY22" fmla="*/ 521294 h 564023"/>
              <a:gd name="connsiteX23" fmla="*/ 581114 w 1068224"/>
              <a:gd name="connsiteY23" fmla="*/ 564023 h 564023"/>
              <a:gd name="connsiteX24" fmla="*/ 487110 w 1068224"/>
              <a:gd name="connsiteY24" fmla="*/ 555477 h 564023"/>
              <a:gd name="connsiteX25" fmla="*/ 367469 w 1068224"/>
              <a:gd name="connsiteY25" fmla="*/ 495656 h 564023"/>
              <a:gd name="connsiteX26" fmla="*/ 247828 w 1068224"/>
              <a:gd name="connsiteY26" fmla="*/ 461473 h 564023"/>
              <a:gd name="connsiteX27" fmla="*/ 162370 w 1068224"/>
              <a:gd name="connsiteY27" fmla="*/ 444382 h 564023"/>
              <a:gd name="connsiteX28" fmla="*/ 68366 w 1068224"/>
              <a:gd name="connsiteY28" fmla="*/ 444382 h 564023"/>
              <a:gd name="connsiteX29" fmla="*/ 0 w 1068224"/>
              <a:gd name="connsiteY29" fmla="*/ 435836 h 564023"/>
              <a:gd name="connsiteX30" fmla="*/ 42729 w 1068224"/>
              <a:gd name="connsiteY30" fmla="*/ 324741 h 56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68224" h="564023">
                <a:moveTo>
                  <a:pt x="42729" y="324741"/>
                </a:moveTo>
                <a:lnTo>
                  <a:pt x="179462" y="324741"/>
                </a:lnTo>
                <a:lnTo>
                  <a:pt x="213645" y="239283"/>
                </a:lnTo>
                <a:lnTo>
                  <a:pt x="307649" y="264920"/>
                </a:lnTo>
                <a:lnTo>
                  <a:pt x="307649" y="350378"/>
                </a:lnTo>
                <a:lnTo>
                  <a:pt x="495656" y="333286"/>
                </a:lnTo>
                <a:lnTo>
                  <a:pt x="521293" y="230737"/>
                </a:lnTo>
                <a:lnTo>
                  <a:pt x="666572" y="213645"/>
                </a:lnTo>
                <a:lnTo>
                  <a:pt x="811850" y="239283"/>
                </a:lnTo>
                <a:lnTo>
                  <a:pt x="794759" y="136733"/>
                </a:lnTo>
                <a:lnTo>
                  <a:pt x="828942" y="0"/>
                </a:lnTo>
                <a:lnTo>
                  <a:pt x="931492" y="0"/>
                </a:lnTo>
                <a:lnTo>
                  <a:pt x="999858" y="188008"/>
                </a:lnTo>
                <a:lnTo>
                  <a:pt x="940037" y="264920"/>
                </a:lnTo>
                <a:lnTo>
                  <a:pt x="1042587" y="316195"/>
                </a:lnTo>
                <a:lnTo>
                  <a:pt x="1068224" y="367469"/>
                </a:lnTo>
                <a:lnTo>
                  <a:pt x="965675" y="384561"/>
                </a:lnTo>
                <a:lnTo>
                  <a:pt x="931492" y="452927"/>
                </a:lnTo>
                <a:lnTo>
                  <a:pt x="888763" y="529840"/>
                </a:lnTo>
                <a:lnTo>
                  <a:pt x="760576" y="521294"/>
                </a:lnTo>
                <a:lnTo>
                  <a:pt x="717847" y="444382"/>
                </a:lnTo>
                <a:lnTo>
                  <a:pt x="666572" y="478565"/>
                </a:lnTo>
                <a:lnTo>
                  <a:pt x="692209" y="521294"/>
                </a:lnTo>
                <a:lnTo>
                  <a:pt x="581114" y="564023"/>
                </a:lnTo>
                <a:lnTo>
                  <a:pt x="487110" y="555477"/>
                </a:lnTo>
                <a:lnTo>
                  <a:pt x="367469" y="495656"/>
                </a:lnTo>
                <a:lnTo>
                  <a:pt x="247828" y="461473"/>
                </a:lnTo>
                <a:lnTo>
                  <a:pt x="162370" y="444382"/>
                </a:lnTo>
                <a:lnTo>
                  <a:pt x="68366" y="444382"/>
                </a:lnTo>
                <a:lnTo>
                  <a:pt x="0" y="435836"/>
                </a:lnTo>
                <a:lnTo>
                  <a:pt x="42729" y="32474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971230" y="4016523"/>
            <a:ext cx="1068224" cy="564023"/>
          </a:xfrm>
          <a:custGeom>
            <a:avLst/>
            <a:gdLst>
              <a:gd name="connsiteX0" fmla="*/ 42729 w 1068224"/>
              <a:gd name="connsiteY0" fmla="*/ 324741 h 564023"/>
              <a:gd name="connsiteX1" fmla="*/ 179462 w 1068224"/>
              <a:gd name="connsiteY1" fmla="*/ 324741 h 564023"/>
              <a:gd name="connsiteX2" fmla="*/ 213645 w 1068224"/>
              <a:gd name="connsiteY2" fmla="*/ 239283 h 564023"/>
              <a:gd name="connsiteX3" fmla="*/ 307649 w 1068224"/>
              <a:gd name="connsiteY3" fmla="*/ 264920 h 564023"/>
              <a:gd name="connsiteX4" fmla="*/ 307649 w 1068224"/>
              <a:gd name="connsiteY4" fmla="*/ 350378 h 564023"/>
              <a:gd name="connsiteX5" fmla="*/ 495656 w 1068224"/>
              <a:gd name="connsiteY5" fmla="*/ 333286 h 564023"/>
              <a:gd name="connsiteX6" fmla="*/ 521293 w 1068224"/>
              <a:gd name="connsiteY6" fmla="*/ 230737 h 564023"/>
              <a:gd name="connsiteX7" fmla="*/ 666572 w 1068224"/>
              <a:gd name="connsiteY7" fmla="*/ 213645 h 564023"/>
              <a:gd name="connsiteX8" fmla="*/ 811850 w 1068224"/>
              <a:gd name="connsiteY8" fmla="*/ 239283 h 564023"/>
              <a:gd name="connsiteX9" fmla="*/ 794759 w 1068224"/>
              <a:gd name="connsiteY9" fmla="*/ 136733 h 564023"/>
              <a:gd name="connsiteX10" fmla="*/ 828942 w 1068224"/>
              <a:gd name="connsiteY10" fmla="*/ 0 h 564023"/>
              <a:gd name="connsiteX11" fmla="*/ 931492 w 1068224"/>
              <a:gd name="connsiteY11" fmla="*/ 0 h 564023"/>
              <a:gd name="connsiteX12" fmla="*/ 999858 w 1068224"/>
              <a:gd name="connsiteY12" fmla="*/ 188008 h 564023"/>
              <a:gd name="connsiteX13" fmla="*/ 940037 w 1068224"/>
              <a:gd name="connsiteY13" fmla="*/ 264920 h 564023"/>
              <a:gd name="connsiteX14" fmla="*/ 1042587 w 1068224"/>
              <a:gd name="connsiteY14" fmla="*/ 316195 h 564023"/>
              <a:gd name="connsiteX15" fmla="*/ 1068224 w 1068224"/>
              <a:gd name="connsiteY15" fmla="*/ 367469 h 564023"/>
              <a:gd name="connsiteX16" fmla="*/ 965675 w 1068224"/>
              <a:gd name="connsiteY16" fmla="*/ 384561 h 564023"/>
              <a:gd name="connsiteX17" fmla="*/ 931492 w 1068224"/>
              <a:gd name="connsiteY17" fmla="*/ 452927 h 564023"/>
              <a:gd name="connsiteX18" fmla="*/ 888763 w 1068224"/>
              <a:gd name="connsiteY18" fmla="*/ 529840 h 564023"/>
              <a:gd name="connsiteX19" fmla="*/ 760576 w 1068224"/>
              <a:gd name="connsiteY19" fmla="*/ 521294 h 564023"/>
              <a:gd name="connsiteX20" fmla="*/ 717847 w 1068224"/>
              <a:gd name="connsiteY20" fmla="*/ 444382 h 564023"/>
              <a:gd name="connsiteX21" fmla="*/ 666572 w 1068224"/>
              <a:gd name="connsiteY21" fmla="*/ 478565 h 564023"/>
              <a:gd name="connsiteX22" fmla="*/ 692209 w 1068224"/>
              <a:gd name="connsiteY22" fmla="*/ 521294 h 564023"/>
              <a:gd name="connsiteX23" fmla="*/ 581114 w 1068224"/>
              <a:gd name="connsiteY23" fmla="*/ 564023 h 564023"/>
              <a:gd name="connsiteX24" fmla="*/ 487110 w 1068224"/>
              <a:gd name="connsiteY24" fmla="*/ 555477 h 564023"/>
              <a:gd name="connsiteX25" fmla="*/ 367469 w 1068224"/>
              <a:gd name="connsiteY25" fmla="*/ 495656 h 564023"/>
              <a:gd name="connsiteX26" fmla="*/ 247828 w 1068224"/>
              <a:gd name="connsiteY26" fmla="*/ 461473 h 564023"/>
              <a:gd name="connsiteX27" fmla="*/ 162370 w 1068224"/>
              <a:gd name="connsiteY27" fmla="*/ 444382 h 564023"/>
              <a:gd name="connsiteX28" fmla="*/ 68366 w 1068224"/>
              <a:gd name="connsiteY28" fmla="*/ 444382 h 564023"/>
              <a:gd name="connsiteX29" fmla="*/ 0 w 1068224"/>
              <a:gd name="connsiteY29" fmla="*/ 435836 h 564023"/>
              <a:gd name="connsiteX30" fmla="*/ 42729 w 1068224"/>
              <a:gd name="connsiteY30" fmla="*/ 324741 h 56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68224" h="564023">
                <a:moveTo>
                  <a:pt x="42729" y="324741"/>
                </a:moveTo>
                <a:lnTo>
                  <a:pt x="179462" y="324741"/>
                </a:lnTo>
                <a:lnTo>
                  <a:pt x="213645" y="239283"/>
                </a:lnTo>
                <a:lnTo>
                  <a:pt x="307649" y="264920"/>
                </a:lnTo>
                <a:lnTo>
                  <a:pt x="307649" y="350378"/>
                </a:lnTo>
                <a:lnTo>
                  <a:pt x="495656" y="333286"/>
                </a:lnTo>
                <a:lnTo>
                  <a:pt x="521293" y="230737"/>
                </a:lnTo>
                <a:lnTo>
                  <a:pt x="666572" y="213645"/>
                </a:lnTo>
                <a:lnTo>
                  <a:pt x="811850" y="239283"/>
                </a:lnTo>
                <a:lnTo>
                  <a:pt x="794759" y="136733"/>
                </a:lnTo>
                <a:lnTo>
                  <a:pt x="828942" y="0"/>
                </a:lnTo>
                <a:lnTo>
                  <a:pt x="931492" y="0"/>
                </a:lnTo>
                <a:lnTo>
                  <a:pt x="999858" y="188008"/>
                </a:lnTo>
                <a:lnTo>
                  <a:pt x="940037" y="264920"/>
                </a:lnTo>
                <a:lnTo>
                  <a:pt x="1042587" y="316195"/>
                </a:lnTo>
                <a:lnTo>
                  <a:pt x="1068224" y="367469"/>
                </a:lnTo>
                <a:lnTo>
                  <a:pt x="965675" y="384561"/>
                </a:lnTo>
                <a:lnTo>
                  <a:pt x="931492" y="452927"/>
                </a:lnTo>
                <a:lnTo>
                  <a:pt x="888763" y="529840"/>
                </a:lnTo>
                <a:lnTo>
                  <a:pt x="760576" y="521294"/>
                </a:lnTo>
                <a:lnTo>
                  <a:pt x="717847" y="444382"/>
                </a:lnTo>
                <a:lnTo>
                  <a:pt x="666572" y="478565"/>
                </a:lnTo>
                <a:lnTo>
                  <a:pt x="692209" y="521294"/>
                </a:lnTo>
                <a:lnTo>
                  <a:pt x="581114" y="564023"/>
                </a:lnTo>
                <a:lnTo>
                  <a:pt x="487110" y="555477"/>
                </a:lnTo>
                <a:lnTo>
                  <a:pt x="367469" y="495656"/>
                </a:lnTo>
                <a:lnTo>
                  <a:pt x="247828" y="461473"/>
                </a:lnTo>
                <a:lnTo>
                  <a:pt x="162370" y="444382"/>
                </a:lnTo>
                <a:lnTo>
                  <a:pt x="68366" y="444382"/>
                </a:lnTo>
                <a:lnTo>
                  <a:pt x="0" y="435836"/>
                </a:lnTo>
                <a:lnTo>
                  <a:pt x="42729" y="32474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3522292" y="4007977"/>
            <a:ext cx="1068224" cy="564023"/>
          </a:xfrm>
          <a:custGeom>
            <a:avLst/>
            <a:gdLst>
              <a:gd name="connsiteX0" fmla="*/ 42729 w 1068224"/>
              <a:gd name="connsiteY0" fmla="*/ 324741 h 564023"/>
              <a:gd name="connsiteX1" fmla="*/ 179462 w 1068224"/>
              <a:gd name="connsiteY1" fmla="*/ 324741 h 564023"/>
              <a:gd name="connsiteX2" fmla="*/ 213645 w 1068224"/>
              <a:gd name="connsiteY2" fmla="*/ 239283 h 564023"/>
              <a:gd name="connsiteX3" fmla="*/ 307649 w 1068224"/>
              <a:gd name="connsiteY3" fmla="*/ 264920 h 564023"/>
              <a:gd name="connsiteX4" fmla="*/ 307649 w 1068224"/>
              <a:gd name="connsiteY4" fmla="*/ 350378 h 564023"/>
              <a:gd name="connsiteX5" fmla="*/ 495656 w 1068224"/>
              <a:gd name="connsiteY5" fmla="*/ 333286 h 564023"/>
              <a:gd name="connsiteX6" fmla="*/ 521293 w 1068224"/>
              <a:gd name="connsiteY6" fmla="*/ 230737 h 564023"/>
              <a:gd name="connsiteX7" fmla="*/ 666572 w 1068224"/>
              <a:gd name="connsiteY7" fmla="*/ 213645 h 564023"/>
              <a:gd name="connsiteX8" fmla="*/ 811850 w 1068224"/>
              <a:gd name="connsiteY8" fmla="*/ 239283 h 564023"/>
              <a:gd name="connsiteX9" fmla="*/ 794759 w 1068224"/>
              <a:gd name="connsiteY9" fmla="*/ 136733 h 564023"/>
              <a:gd name="connsiteX10" fmla="*/ 828942 w 1068224"/>
              <a:gd name="connsiteY10" fmla="*/ 0 h 564023"/>
              <a:gd name="connsiteX11" fmla="*/ 931492 w 1068224"/>
              <a:gd name="connsiteY11" fmla="*/ 0 h 564023"/>
              <a:gd name="connsiteX12" fmla="*/ 999858 w 1068224"/>
              <a:gd name="connsiteY12" fmla="*/ 188008 h 564023"/>
              <a:gd name="connsiteX13" fmla="*/ 940037 w 1068224"/>
              <a:gd name="connsiteY13" fmla="*/ 264920 h 564023"/>
              <a:gd name="connsiteX14" fmla="*/ 1042587 w 1068224"/>
              <a:gd name="connsiteY14" fmla="*/ 316195 h 564023"/>
              <a:gd name="connsiteX15" fmla="*/ 1068224 w 1068224"/>
              <a:gd name="connsiteY15" fmla="*/ 367469 h 564023"/>
              <a:gd name="connsiteX16" fmla="*/ 965675 w 1068224"/>
              <a:gd name="connsiteY16" fmla="*/ 384561 h 564023"/>
              <a:gd name="connsiteX17" fmla="*/ 931492 w 1068224"/>
              <a:gd name="connsiteY17" fmla="*/ 452927 h 564023"/>
              <a:gd name="connsiteX18" fmla="*/ 888763 w 1068224"/>
              <a:gd name="connsiteY18" fmla="*/ 529840 h 564023"/>
              <a:gd name="connsiteX19" fmla="*/ 760576 w 1068224"/>
              <a:gd name="connsiteY19" fmla="*/ 521294 h 564023"/>
              <a:gd name="connsiteX20" fmla="*/ 717847 w 1068224"/>
              <a:gd name="connsiteY20" fmla="*/ 444382 h 564023"/>
              <a:gd name="connsiteX21" fmla="*/ 666572 w 1068224"/>
              <a:gd name="connsiteY21" fmla="*/ 478565 h 564023"/>
              <a:gd name="connsiteX22" fmla="*/ 692209 w 1068224"/>
              <a:gd name="connsiteY22" fmla="*/ 521294 h 564023"/>
              <a:gd name="connsiteX23" fmla="*/ 581114 w 1068224"/>
              <a:gd name="connsiteY23" fmla="*/ 564023 h 564023"/>
              <a:gd name="connsiteX24" fmla="*/ 487110 w 1068224"/>
              <a:gd name="connsiteY24" fmla="*/ 555477 h 564023"/>
              <a:gd name="connsiteX25" fmla="*/ 367469 w 1068224"/>
              <a:gd name="connsiteY25" fmla="*/ 495656 h 564023"/>
              <a:gd name="connsiteX26" fmla="*/ 247828 w 1068224"/>
              <a:gd name="connsiteY26" fmla="*/ 461473 h 564023"/>
              <a:gd name="connsiteX27" fmla="*/ 162370 w 1068224"/>
              <a:gd name="connsiteY27" fmla="*/ 444382 h 564023"/>
              <a:gd name="connsiteX28" fmla="*/ 68366 w 1068224"/>
              <a:gd name="connsiteY28" fmla="*/ 444382 h 564023"/>
              <a:gd name="connsiteX29" fmla="*/ 0 w 1068224"/>
              <a:gd name="connsiteY29" fmla="*/ 435836 h 564023"/>
              <a:gd name="connsiteX30" fmla="*/ 42729 w 1068224"/>
              <a:gd name="connsiteY30" fmla="*/ 324741 h 56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68224" h="564023">
                <a:moveTo>
                  <a:pt x="42729" y="324741"/>
                </a:moveTo>
                <a:lnTo>
                  <a:pt x="179462" y="324741"/>
                </a:lnTo>
                <a:lnTo>
                  <a:pt x="213645" y="239283"/>
                </a:lnTo>
                <a:lnTo>
                  <a:pt x="307649" y="264920"/>
                </a:lnTo>
                <a:lnTo>
                  <a:pt x="307649" y="350378"/>
                </a:lnTo>
                <a:lnTo>
                  <a:pt x="495656" y="333286"/>
                </a:lnTo>
                <a:lnTo>
                  <a:pt x="521293" y="230737"/>
                </a:lnTo>
                <a:lnTo>
                  <a:pt x="666572" y="213645"/>
                </a:lnTo>
                <a:lnTo>
                  <a:pt x="811850" y="239283"/>
                </a:lnTo>
                <a:lnTo>
                  <a:pt x="794759" y="136733"/>
                </a:lnTo>
                <a:lnTo>
                  <a:pt x="828942" y="0"/>
                </a:lnTo>
                <a:lnTo>
                  <a:pt x="931492" y="0"/>
                </a:lnTo>
                <a:lnTo>
                  <a:pt x="999858" y="188008"/>
                </a:lnTo>
                <a:lnTo>
                  <a:pt x="940037" y="264920"/>
                </a:lnTo>
                <a:lnTo>
                  <a:pt x="1042587" y="316195"/>
                </a:lnTo>
                <a:lnTo>
                  <a:pt x="1068224" y="367469"/>
                </a:lnTo>
                <a:lnTo>
                  <a:pt x="965675" y="384561"/>
                </a:lnTo>
                <a:lnTo>
                  <a:pt x="931492" y="452927"/>
                </a:lnTo>
                <a:lnTo>
                  <a:pt x="888763" y="529840"/>
                </a:lnTo>
                <a:lnTo>
                  <a:pt x="760576" y="521294"/>
                </a:lnTo>
                <a:lnTo>
                  <a:pt x="717847" y="444382"/>
                </a:lnTo>
                <a:lnTo>
                  <a:pt x="666572" y="478565"/>
                </a:lnTo>
                <a:lnTo>
                  <a:pt x="692209" y="521294"/>
                </a:lnTo>
                <a:lnTo>
                  <a:pt x="581114" y="564023"/>
                </a:lnTo>
                <a:lnTo>
                  <a:pt x="487110" y="555477"/>
                </a:lnTo>
                <a:lnTo>
                  <a:pt x="367469" y="495656"/>
                </a:lnTo>
                <a:lnTo>
                  <a:pt x="247828" y="461473"/>
                </a:lnTo>
                <a:lnTo>
                  <a:pt x="162370" y="444382"/>
                </a:lnTo>
                <a:lnTo>
                  <a:pt x="68366" y="444382"/>
                </a:lnTo>
                <a:lnTo>
                  <a:pt x="0" y="435836"/>
                </a:lnTo>
                <a:lnTo>
                  <a:pt x="42729" y="32474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798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williams\Documents\workspace\CLARK\ALBEDO\BiomeChangeAnalysis\GainedBiom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2147" t="28420" r="39904" b="33333"/>
          <a:stretch/>
        </p:blipFill>
        <p:spPr bwMode="auto">
          <a:xfrm>
            <a:off x="1854438" y="3751877"/>
            <a:ext cx="1617292" cy="202223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williams\Documents\workspace\CLARK\ALBEDO\BiomeChangeAnalysis\GainedBiom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3180" t="5342" r="4961" b="8761"/>
          <a:stretch/>
        </p:blipFill>
        <p:spPr bwMode="auto">
          <a:xfrm>
            <a:off x="228600" y="838200"/>
            <a:ext cx="867509" cy="4712677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120134"/>
            <a:ext cx="1595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Fractional</a:t>
            </a:r>
          </a:p>
          <a:p>
            <a:pPr algn="ctr"/>
            <a:r>
              <a:rPr lang="en-US" sz="1400" dirty="0" smtClean="0"/>
              <a:t>Gain for Dominant Gained Biome</a:t>
            </a:r>
          </a:p>
        </p:txBody>
      </p:sp>
      <p:pic>
        <p:nvPicPr>
          <p:cNvPr id="1028" name="Picture 4" descr="C:\Users\cwilliams\Documents\workspace\CLARK\ALBEDO\BiomeChangeAnalysis\LostBiom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2948" t="28535" r="40385" b="34073"/>
          <a:stretch/>
        </p:blipFill>
        <p:spPr bwMode="auto">
          <a:xfrm>
            <a:off x="3475290" y="3751877"/>
            <a:ext cx="1545364" cy="200514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cwilliams\Documents\workspace\CLARK\ALBEDO\albedo_project3\RF_CHANGE_2004_MINUS_1500_ALL.EM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7530" t="26249" r="42332" b="27964"/>
          <a:stretch/>
        </p:blipFill>
        <p:spPr bwMode="auto">
          <a:xfrm>
            <a:off x="5410200" y="1837670"/>
            <a:ext cx="1524000" cy="203835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cwilliams\Documents\workspace\CLARK\ALBEDO\BiomeChangeAnalysis\LostFra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3199" t="28228" r="40015" b="33835"/>
          <a:stretch/>
        </p:blipFill>
        <p:spPr bwMode="auto">
          <a:xfrm>
            <a:off x="3407445" y="975197"/>
            <a:ext cx="1528463" cy="2005149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williams\Documents\workspace\CLARK\ALBEDO\BiomeChangeAnalysis\LostFra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2648" t="6904" r="8882" b="9606"/>
          <a:stretch/>
        </p:blipFill>
        <p:spPr bwMode="auto">
          <a:xfrm>
            <a:off x="1056360" y="928017"/>
            <a:ext cx="620040" cy="458402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cwilliams\Documents\workspace\CLARK\ALBEDO\BiomeChangeAnalysis\GainedFrac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3040" t="27500" r="41439" b="34563"/>
          <a:stretch/>
        </p:blipFill>
        <p:spPr bwMode="auto">
          <a:xfrm>
            <a:off x="1921214" y="966651"/>
            <a:ext cx="1431586" cy="201369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52800" y="118930"/>
            <a:ext cx="1595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Fractional</a:t>
            </a:r>
          </a:p>
          <a:p>
            <a:pPr algn="ctr"/>
            <a:r>
              <a:rPr lang="en-US" sz="1400" dirty="0" smtClean="0"/>
              <a:t>Loss for Dominant Lost Biome</a:t>
            </a:r>
          </a:p>
        </p:txBody>
      </p:sp>
      <p:pic>
        <p:nvPicPr>
          <p:cNvPr id="12" name="Picture 2" descr="C:\Users\cwilliams\Documents\workspace\CLARK\ALBEDO\albedo_project3\RF_CHANGE_2004_MINUS_1500_ALL.EM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7931" t="147" r="1869" b="18476"/>
          <a:stretch/>
        </p:blipFill>
        <p:spPr bwMode="auto">
          <a:xfrm>
            <a:off x="7157856" y="949234"/>
            <a:ext cx="771888" cy="362276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828800" y="3258904"/>
            <a:ext cx="1595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Biome of Dominant Gain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52800" y="3257700"/>
            <a:ext cx="1595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Biome of Dominant Loss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66943" y="2908756"/>
            <a:ext cx="5004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OSH</a:t>
            </a:r>
          </a:p>
          <a:p>
            <a:pPr algn="ctr"/>
            <a:r>
              <a:rPr lang="en-US" sz="1400" dirty="0" smtClean="0"/>
              <a:t>to</a:t>
            </a:r>
          </a:p>
          <a:p>
            <a:pPr algn="ctr"/>
            <a:r>
              <a:rPr lang="en-US" sz="1400" dirty="0" smtClean="0"/>
              <a:t>GRA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77856" y="225466"/>
            <a:ext cx="2971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Change in Annual Average Outgoing Shortwave from the Surface</a:t>
            </a:r>
          </a:p>
          <a:p>
            <a:pPr algn="ctr"/>
            <a:r>
              <a:rPr lang="en-US" sz="1400" dirty="0" smtClean="0"/>
              <a:t>[W m</a:t>
            </a:r>
            <a:r>
              <a:rPr lang="en-US" sz="1400" baseline="30000" dirty="0" smtClean="0"/>
              <a:t>-2</a:t>
            </a:r>
            <a:r>
              <a:rPr lang="en-US" sz="1400" dirty="0" smtClean="0"/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09092" y="1025434"/>
            <a:ext cx="1040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warming</a:t>
            </a:r>
          </a:p>
          <a:p>
            <a:r>
              <a:rPr lang="en-US" dirty="0" smtClean="0"/>
              <a:t>effect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929744" y="3844834"/>
            <a:ext cx="860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cooling</a:t>
            </a:r>
          </a:p>
          <a:p>
            <a:r>
              <a:rPr lang="en-US" dirty="0" smtClean="0"/>
              <a:t>effect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3452459" y="1109530"/>
            <a:ext cx="1259681" cy="1762125"/>
          </a:xfrm>
          <a:custGeom>
            <a:avLst/>
            <a:gdLst>
              <a:gd name="connsiteX0" fmla="*/ 0 w 1259681"/>
              <a:gd name="connsiteY0" fmla="*/ 554832 h 1762125"/>
              <a:gd name="connsiteX1" fmla="*/ 16669 w 1259681"/>
              <a:gd name="connsiteY1" fmla="*/ 492919 h 1762125"/>
              <a:gd name="connsiteX2" fmla="*/ 30956 w 1259681"/>
              <a:gd name="connsiteY2" fmla="*/ 428625 h 1762125"/>
              <a:gd name="connsiteX3" fmla="*/ 9525 w 1259681"/>
              <a:gd name="connsiteY3" fmla="*/ 371475 h 1762125"/>
              <a:gd name="connsiteX4" fmla="*/ 35719 w 1259681"/>
              <a:gd name="connsiteY4" fmla="*/ 309563 h 1762125"/>
              <a:gd name="connsiteX5" fmla="*/ 66675 w 1259681"/>
              <a:gd name="connsiteY5" fmla="*/ 259557 h 1762125"/>
              <a:gd name="connsiteX6" fmla="*/ 88106 w 1259681"/>
              <a:gd name="connsiteY6" fmla="*/ 223838 h 1762125"/>
              <a:gd name="connsiteX7" fmla="*/ 121444 w 1259681"/>
              <a:gd name="connsiteY7" fmla="*/ 207169 h 1762125"/>
              <a:gd name="connsiteX8" fmla="*/ 147638 w 1259681"/>
              <a:gd name="connsiteY8" fmla="*/ 185738 h 1762125"/>
              <a:gd name="connsiteX9" fmla="*/ 145256 w 1259681"/>
              <a:gd name="connsiteY9" fmla="*/ 135732 h 1762125"/>
              <a:gd name="connsiteX10" fmla="*/ 176213 w 1259681"/>
              <a:gd name="connsiteY10" fmla="*/ 80963 h 1762125"/>
              <a:gd name="connsiteX11" fmla="*/ 202406 w 1259681"/>
              <a:gd name="connsiteY11" fmla="*/ 57150 h 1762125"/>
              <a:gd name="connsiteX12" fmla="*/ 216694 w 1259681"/>
              <a:gd name="connsiteY12" fmla="*/ 45244 h 1762125"/>
              <a:gd name="connsiteX13" fmla="*/ 297656 w 1259681"/>
              <a:gd name="connsiteY13" fmla="*/ 50007 h 1762125"/>
              <a:gd name="connsiteX14" fmla="*/ 330994 w 1259681"/>
              <a:gd name="connsiteY14" fmla="*/ 19050 h 1762125"/>
              <a:gd name="connsiteX15" fmla="*/ 392906 w 1259681"/>
              <a:gd name="connsiteY15" fmla="*/ 9525 h 1762125"/>
              <a:gd name="connsiteX16" fmla="*/ 454819 w 1259681"/>
              <a:gd name="connsiteY16" fmla="*/ 7144 h 1762125"/>
              <a:gd name="connsiteX17" fmla="*/ 509588 w 1259681"/>
              <a:gd name="connsiteY17" fmla="*/ 0 h 1762125"/>
              <a:gd name="connsiteX18" fmla="*/ 521494 w 1259681"/>
              <a:gd name="connsiteY18" fmla="*/ 42863 h 1762125"/>
              <a:gd name="connsiteX19" fmla="*/ 526256 w 1259681"/>
              <a:gd name="connsiteY19" fmla="*/ 66675 h 1762125"/>
              <a:gd name="connsiteX20" fmla="*/ 502444 w 1259681"/>
              <a:gd name="connsiteY20" fmla="*/ 85725 h 1762125"/>
              <a:gd name="connsiteX21" fmla="*/ 531019 w 1259681"/>
              <a:gd name="connsiteY21" fmla="*/ 107157 h 1762125"/>
              <a:gd name="connsiteX22" fmla="*/ 566738 w 1259681"/>
              <a:gd name="connsiteY22" fmla="*/ 123825 h 1762125"/>
              <a:gd name="connsiteX23" fmla="*/ 619125 w 1259681"/>
              <a:gd name="connsiteY23" fmla="*/ 145257 h 1762125"/>
              <a:gd name="connsiteX24" fmla="*/ 650081 w 1259681"/>
              <a:gd name="connsiteY24" fmla="*/ 166688 h 1762125"/>
              <a:gd name="connsiteX25" fmla="*/ 681038 w 1259681"/>
              <a:gd name="connsiteY25" fmla="*/ 164307 h 1762125"/>
              <a:gd name="connsiteX26" fmla="*/ 700088 w 1259681"/>
              <a:gd name="connsiteY26" fmla="*/ 133350 h 1762125"/>
              <a:gd name="connsiteX27" fmla="*/ 700088 w 1259681"/>
              <a:gd name="connsiteY27" fmla="*/ 104775 h 1762125"/>
              <a:gd name="connsiteX28" fmla="*/ 740569 w 1259681"/>
              <a:gd name="connsiteY28" fmla="*/ 109538 h 1762125"/>
              <a:gd name="connsiteX29" fmla="*/ 776288 w 1259681"/>
              <a:gd name="connsiteY29" fmla="*/ 135732 h 1762125"/>
              <a:gd name="connsiteX30" fmla="*/ 842963 w 1259681"/>
              <a:gd name="connsiteY30" fmla="*/ 145257 h 1762125"/>
              <a:gd name="connsiteX31" fmla="*/ 876300 w 1259681"/>
              <a:gd name="connsiteY31" fmla="*/ 145257 h 1762125"/>
              <a:gd name="connsiteX32" fmla="*/ 914400 w 1259681"/>
              <a:gd name="connsiteY32" fmla="*/ 145257 h 1762125"/>
              <a:gd name="connsiteX33" fmla="*/ 947738 w 1259681"/>
              <a:gd name="connsiteY33" fmla="*/ 147638 h 1762125"/>
              <a:gd name="connsiteX34" fmla="*/ 952500 w 1259681"/>
              <a:gd name="connsiteY34" fmla="*/ 190500 h 1762125"/>
              <a:gd name="connsiteX35" fmla="*/ 947738 w 1259681"/>
              <a:gd name="connsiteY35" fmla="*/ 230982 h 1762125"/>
              <a:gd name="connsiteX36" fmla="*/ 933450 w 1259681"/>
              <a:gd name="connsiteY36" fmla="*/ 235744 h 1762125"/>
              <a:gd name="connsiteX37" fmla="*/ 940594 w 1259681"/>
              <a:gd name="connsiteY37" fmla="*/ 285750 h 1762125"/>
              <a:gd name="connsiteX38" fmla="*/ 959644 w 1259681"/>
              <a:gd name="connsiteY38" fmla="*/ 314325 h 1762125"/>
              <a:gd name="connsiteX39" fmla="*/ 985838 w 1259681"/>
              <a:gd name="connsiteY39" fmla="*/ 385763 h 1762125"/>
              <a:gd name="connsiteX40" fmla="*/ 1000125 w 1259681"/>
              <a:gd name="connsiteY40" fmla="*/ 390525 h 1762125"/>
              <a:gd name="connsiteX41" fmla="*/ 995363 w 1259681"/>
              <a:gd name="connsiteY41" fmla="*/ 457200 h 1762125"/>
              <a:gd name="connsiteX42" fmla="*/ 1021556 w 1259681"/>
              <a:gd name="connsiteY42" fmla="*/ 459582 h 1762125"/>
              <a:gd name="connsiteX43" fmla="*/ 1033463 w 1259681"/>
              <a:gd name="connsiteY43" fmla="*/ 478632 h 1762125"/>
              <a:gd name="connsiteX44" fmla="*/ 1033463 w 1259681"/>
              <a:gd name="connsiteY44" fmla="*/ 507207 h 1762125"/>
              <a:gd name="connsiteX45" fmla="*/ 1050131 w 1259681"/>
              <a:gd name="connsiteY45" fmla="*/ 550069 h 1762125"/>
              <a:gd name="connsiteX46" fmla="*/ 1078706 w 1259681"/>
              <a:gd name="connsiteY46" fmla="*/ 576263 h 1762125"/>
              <a:gd name="connsiteX47" fmla="*/ 1109663 w 1259681"/>
              <a:gd name="connsiteY47" fmla="*/ 600075 h 1762125"/>
              <a:gd name="connsiteX48" fmla="*/ 1107281 w 1259681"/>
              <a:gd name="connsiteY48" fmla="*/ 631032 h 1762125"/>
              <a:gd name="connsiteX49" fmla="*/ 1133475 w 1259681"/>
              <a:gd name="connsiteY49" fmla="*/ 664369 h 1762125"/>
              <a:gd name="connsiteX50" fmla="*/ 1173956 w 1259681"/>
              <a:gd name="connsiteY50" fmla="*/ 647700 h 1762125"/>
              <a:gd name="connsiteX51" fmla="*/ 1212056 w 1259681"/>
              <a:gd name="connsiteY51" fmla="*/ 635794 h 1762125"/>
              <a:gd name="connsiteX52" fmla="*/ 1254919 w 1259681"/>
              <a:gd name="connsiteY52" fmla="*/ 616744 h 1762125"/>
              <a:gd name="connsiteX53" fmla="*/ 1259681 w 1259681"/>
              <a:gd name="connsiteY53" fmla="*/ 659607 h 1762125"/>
              <a:gd name="connsiteX54" fmla="*/ 1231106 w 1259681"/>
              <a:gd name="connsiteY54" fmla="*/ 716757 h 1762125"/>
              <a:gd name="connsiteX55" fmla="*/ 1207294 w 1259681"/>
              <a:gd name="connsiteY55" fmla="*/ 778669 h 1762125"/>
              <a:gd name="connsiteX56" fmla="*/ 1188244 w 1259681"/>
              <a:gd name="connsiteY56" fmla="*/ 823913 h 1762125"/>
              <a:gd name="connsiteX57" fmla="*/ 1135856 w 1259681"/>
              <a:gd name="connsiteY57" fmla="*/ 881063 h 1762125"/>
              <a:gd name="connsiteX58" fmla="*/ 1088231 w 1259681"/>
              <a:gd name="connsiteY58" fmla="*/ 942975 h 1762125"/>
              <a:gd name="connsiteX59" fmla="*/ 1050131 w 1259681"/>
              <a:gd name="connsiteY59" fmla="*/ 978694 h 1762125"/>
              <a:gd name="connsiteX60" fmla="*/ 1040606 w 1259681"/>
              <a:gd name="connsiteY60" fmla="*/ 1019175 h 1762125"/>
              <a:gd name="connsiteX61" fmla="*/ 1033463 w 1259681"/>
              <a:gd name="connsiteY61" fmla="*/ 1071563 h 1762125"/>
              <a:gd name="connsiteX62" fmla="*/ 1040606 w 1259681"/>
              <a:gd name="connsiteY62" fmla="*/ 1128713 h 1762125"/>
              <a:gd name="connsiteX63" fmla="*/ 1054894 w 1259681"/>
              <a:gd name="connsiteY63" fmla="*/ 1166813 h 1762125"/>
              <a:gd name="connsiteX64" fmla="*/ 1059656 w 1259681"/>
              <a:gd name="connsiteY64" fmla="*/ 1231107 h 1762125"/>
              <a:gd name="connsiteX65" fmla="*/ 1057275 w 1259681"/>
              <a:gd name="connsiteY65" fmla="*/ 1293019 h 1762125"/>
              <a:gd name="connsiteX66" fmla="*/ 1028700 w 1259681"/>
              <a:gd name="connsiteY66" fmla="*/ 1340644 h 1762125"/>
              <a:gd name="connsiteX67" fmla="*/ 959644 w 1259681"/>
              <a:gd name="connsiteY67" fmla="*/ 1390650 h 1762125"/>
              <a:gd name="connsiteX68" fmla="*/ 962025 w 1259681"/>
              <a:gd name="connsiteY68" fmla="*/ 1419225 h 1762125"/>
              <a:gd name="connsiteX69" fmla="*/ 966788 w 1259681"/>
              <a:gd name="connsiteY69" fmla="*/ 1464469 h 1762125"/>
              <a:gd name="connsiteX70" fmla="*/ 966788 w 1259681"/>
              <a:gd name="connsiteY70" fmla="*/ 1493044 h 1762125"/>
              <a:gd name="connsiteX71" fmla="*/ 950119 w 1259681"/>
              <a:gd name="connsiteY71" fmla="*/ 1512094 h 1762125"/>
              <a:gd name="connsiteX72" fmla="*/ 923925 w 1259681"/>
              <a:gd name="connsiteY72" fmla="*/ 1531144 h 1762125"/>
              <a:gd name="connsiteX73" fmla="*/ 916781 w 1259681"/>
              <a:gd name="connsiteY73" fmla="*/ 1554957 h 1762125"/>
              <a:gd name="connsiteX74" fmla="*/ 923925 w 1259681"/>
              <a:gd name="connsiteY74" fmla="*/ 1588294 h 1762125"/>
              <a:gd name="connsiteX75" fmla="*/ 907256 w 1259681"/>
              <a:gd name="connsiteY75" fmla="*/ 1616869 h 1762125"/>
              <a:gd name="connsiteX76" fmla="*/ 876300 w 1259681"/>
              <a:gd name="connsiteY76" fmla="*/ 1635919 h 1762125"/>
              <a:gd name="connsiteX77" fmla="*/ 866775 w 1259681"/>
              <a:gd name="connsiteY77" fmla="*/ 1669257 h 1762125"/>
              <a:gd name="connsiteX78" fmla="*/ 814388 w 1259681"/>
              <a:gd name="connsiteY78" fmla="*/ 1731169 h 1762125"/>
              <a:gd name="connsiteX79" fmla="*/ 776288 w 1259681"/>
              <a:gd name="connsiteY79" fmla="*/ 1747838 h 1762125"/>
              <a:gd name="connsiteX80" fmla="*/ 735806 w 1259681"/>
              <a:gd name="connsiteY80" fmla="*/ 1745457 h 1762125"/>
              <a:gd name="connsiteX81" fmla="*/ 711994 w 1259681"/>
              <a:gd name="connsiteY81" fmla="*/ 1747838 h 1762125"/>
              <a:gd name="connsiteX82" fmla="*/ 697706 w 1259681"/>
              <a:gd name="connsiteY82" fmla="*/ 1762125 h 1762125"/>
              <a:gd name="connsiteX83" fmla="*/ 661988 w 1259681"/>
              <a:gd name="connsiteY83" fmla="*/ 1762125 h 1762125"/>
              <a:gd name="connsiteX84" fmla="*/ 640556 w 1259681"/>
              <a:gd name="connsiteY84" fmla="*/ 1750219 h 1762125"/>
              <a:gd name="connsiteX85" fmla="*/ 640556 w 1259681"/>
              <a:gd name="connsiteY85" fmla="*/ 1712119 h 1762125"/>
              <a:gd name="connsiteX86" fmla="*/ 645319 w 1259681"/>
              <a:gd name="connsiteY86" fmla="*/ 1674019 h 1762125"/>
              <a:gd name="connsiteX87" fmla="*/ 619125 w 1259681"/>
              <a:gd name="connsiteY87" fmla="*/ 1628775 h 1762125"/>
              <a:gd name="connsiteX88" fmla="*/ 597694 w 1259681"/>
              <a:gd name="connsiteY88" fmla="*/ 1581150 h 1762125"/>
              <a:gd name="connsiteX89" fmla="*/ 585788 w 1259681"/>
              <a:gd name="connsiteY89" fmla="*/ 1538288 h 1762125"/>
              <a:gd name="connsiteX90" fmla="*/ 576263 w 1259681"/>
              <a:gd name="connsiteY90" fmla="*/ 1488282 h 1762125"/>
              <a:gd name="connsiteX91" fmla="*/ 578644 w 1259681"/>
              <a:gd name="connsiteY91" fmla="*/ 1457325 h 1762125"/>
              <a:gd name="connsiteX92" fmla="*/ 578644 w 1259681"/>
              <a:gd name="connsiteY92" fmla="*/ 1423988 h 1762125"/>
              <a:gd name="connsiteX93" fmla="*/ 557213 w 1259681"/>
              <a:gd name="connsiteY93" fmla="*/ 1402557 h 1762125"/>
              <a:gd name="connsiteX94" fmla="*/ 557213 w 1259681"/>
              <a:gd name="connsiteY94" fmla="*/ 1402557 h 1762125"/>
              <a:gd name="connsiteX95" fmla="*/ 535781 w 1259681"/>
              <a:gd name="connsiteY95" fmla="*/ 1357313 h 1762125"/>
              <a:gd name="connsiteX96" fmla="*/ 531019 w 1259681"/>
              <a:gd name="connsiteY96" fmla="*/ 1304925 h 1762125"/>
              <a:gd name="connsiteX97" fmla="*/ 542925 w 1259681"/>
              <a:gd name="connsiteY97" fmla="*/ 1250157 h 1762125"/>
              <a:gd name="connsiteX98" fmla="*/ 552450 w 1259681"/>
              <a:gd name="connsiteY98" fmla="*/ 1197769 h 1762125"/>
              <a:gd name="connsiteX99" fmla="*/ 564356 w 1259681"/>
              <a:gd name="connsiteY99" fmla="*/ 1162050 h 1762125"/>
              <a:gd name="connsiteX100" fmla="*/ 557213 w 1259681"/>
              <a:gd name="connsiteY100" fmla="*/ 1112044 h 1762125"/>
              <a:gd name="connsiteX101" fmla="*/ 540544 w 1259681"/>
              <a:gd name="connsiteY101" fmla="*/ 1054894 h 1762125"/>
              <a:gd name="connsiteX102" fmla="*/ 511969 w 1259681"/>
              <a:gd name="connsiteY102" fmla="*/ 1009650 h 1762125"/>
              <a:gd name="connsiteX103" fmla="*/ 502444 w 1259681"/>
              <a:gd name="connsiteY103" fmla="*/ 957263 h 1762125"/>
              <a:gd name="connsiteX104" fmla="*/ 473869 w 1259681"/>
              <a:gd name="connsiteY104" fmla="*/ 923925 h 1762125"/>
              <a:gd name="connsiteX105" fmla="*/ 497681 w 1259681"/>
              <a:gd name="connsiteY105" fmla="*/ 883444 h 1762125"/>
              <a:gd name="connsiteX106" fmla="*/ 492919 w 1259681"/>
              <a:gd name="connsiteY106" fmla="*/ 845344 h 1762125"/>
              <a:gd name="connsiteX107" fmla="*/ 495300 w 1259681"/>
              <a:gd name="connsiteY107" fmla="*/ 802482 h 1762125"/>
              <a:gd name="connsiteX108" fmla="*/ 461963 w 1259681"/>
              <a:gd name="connsiteY108" fmla="*/ 790575 h 1762125"/>
              <a:gd name="connsiteX109" fmla="*/ 450056 w 1259681"/>
              <a:gd name="connsiteY109" fmla="*/ 809625 h 1762125"/>
              <a:gd name="connsiteX110" fmla="*/ 404813 w 1259681"/>
              <a:gd name="connsiteY110" fmla="*/ 809625 h 1762125"/>
              <a:gd name="connsiteX111" fmla="*/ 409575 w 1259681"/>
              <a:gd name="connsiteY111" fmla="*/ 778669 h 1762125"/>
              <a:gd name="connsiteX112" fmla="*/ 392906 w 1259681"/>
              <a:gd name="connsiteY112" fmla="*/ 747713 h 1762125"/>
              <a:gd name="connsiteX113" fmla="*/ 350044 w 1259681"/>
              <a:gd name="connsiteY113" fmla="*/ 759619 h 1762125"/>
              <a:gd name="connsiteX114" fmla="*/ 311944 w 1259681"/>
              <a:gd name="connsiteY114" fmla="*/ 771525 h 1762125"/>
              <a:gd name="connsiteX115" fmla="*/ 297656 w 1259681"/>
              <a:gd name="connsiteY115" fmla="*/ 788194 h 1762125"/>
              <a:gd name="connsiteX116" fmla="*/ 261938 w 1259681"/>
              <a:gd name="connsiteY116" fmla="*/ 802482 h 1762125"/>
              <a:gd name="connsiteX117" fmla="*/ 250031 w 1259681"/>
              <a:gd name="connsiteY117" fmla="*/ 778669 h 1762125"/>
              <a:gd name="connsiteX118" fmla="*/ 221456 w 1259681"/>
              <a:gd name="connsiteY118" fmla="*/ 778669 h 1762125"/>
              <a:gd name="connsiteX119" fmla="*/ 180975 w 1259681"/>
              <a:gd name="connsiteY119" fmla="*/ 797719 h 1762125"/>
              <a:gd name="connsiteX120" fmla="*/ 176213 w 1259681"/>
              <a:gd name="connsiteY120" fmla="*/ 814388 h 1762125"/>
              <a:gd name="connsiteX121" fmla="*/ 145256 w 1259681"/>
              <a:gd name="connsiteY121" fmla="*/ 795338 h 1762125"/>
              <a:gd name="connsiteX122" fmla="*/ 114300 w 1259681"/>
              <a:gd name="connsiteY122" fmla="*/ 757238 h 1762125"/>
              <a:gd name="connsiteX123" fmla="*/ 97631 w 1259681"/>
              <a:gd name="connsiteY123" fmla="*/ 719138 h 1762125"/>
              <a:gd name="connsiteX124" fmla="*/ 78581 w 1259681"/>
              <a:gd name="connsiteY124" fmla="*/ 697707 h 1762125"/>
              <a:gd name="connsiteX125" fmla="*/ 69056 w 1259681"/>
              <a:gd name="connsiteY125" fmla="*/ 661988 h 1762125"/>
              <a:gd name="connsiteX126" fmla="*/ 54769 w 1259681"/>
              <a:gd name="connsiteY126" fmla="*/ 652463 h 1762125"/>
              <a:gd name="connsiteX127" fmla="*/ 38100 w 1259681"/>
              <a:gd name="connsiteY127" fmla="*/ 635794 h 1762125"/>
              <a:gd name="connsiteX128" fmla="*/ 11906 w 1259681"/>
              <a:gd name="connsiteY128" fmla="*/ 628650 h 1762125"/>
              <a:gd name="connsiteX129" fmla="*/ 0 w 1259681"/>
              <a:gd name="connsiteY129" fmla="*/ 554832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1259681" h="1762125">
                <a:moveTo>
                  <a:pt x="0" y="554832"/>
                </a:moveTo>
                <a:lnTo>
                  <a:pt x="16669" y="492919"/>
                </a:lnTo>
                <a:lnTo>
                  <a:pt x="30956" y="428625"/>
                </a:lnTo>
                <a:lnTo>
                  <a:pt x="9525" y="371475"/>
                </a:lnTo>
                <a:lnTo>
                  <a:pt x="35719" y="309563"/>
                </a:lnTo>
                <a:lnTo>
                  <a:pt x="66675" y="259557"/>
                </a:lnTo>
                <a:lnTo>
                  <a:pt x="88106" y="223838"/>
                </a:lnTo>
                <a:lnTo>
                  <a:pt x="121444" y="207169"/>
                </a:lnTo>
                <a:lnTo>
                  <a:pt x="147638" y="185738"/>
                </a:lnTo>
                <a:lnTo>
                  <a:pt x="145256" y="135732"/>
                </a:lnTo>
                <a:lnTo>
                  <a:pt x="176213" y="80963"/>
                </a:lnTo>
                <a:lnTo>
                  <a:pt x="202406" y="57150"/>
                </a:lnTo>
                <a:lnTo>
                  <a:pt x="216694" y="45244"/>
                </a:lnTo>
                <a:lnTo>
                  <a:pt x="297656" y="50007"/>
                </a:lnTo>
                <a:lnTo>
                  <a:pt x="330994" y="19050"/>
                </a:lnTo>
                <a:lnTo>
                  <a:pt x="392906" y="9525"/>
                </a:lnTo>
                <a:lnTo>
                  <a:pt x="454819" y="7144"/>
                </a:lnTo>
                <a:lnTo>
                  <a:pt x="509588" y="0"/>
                </a:lnTo>
                <a:lnTo>
                  <a:pt x="521494" y="42863"/>
                </a:lnTo>
                <a:lnTo>
                  <a:pt x="526256" y="66675"/>
                </a:lnTo>
                <a:lnTo>
                  <a:pt x="502444" y="85725"/>
                </a:lnTo>
                <a:lnTo>
                  <a:pt x="531019" y="107157"/>
                </a:lnTo>
                <a:lnTo>
                  <a:pt x="566738" y="123825"/>
                </a:lnTo>
                <a:lnTo>
                  <a:pt x="619125" y="145257"/>
                </a:lnTo>
                <a:lnTo>
                  <a:pt x="650081" y="166688"/>
                </a:lnTo>
                <a:lnTo>
                  <a:pt x="681038" y="164307"/>
                </a:lnTo>
                <a:lnTo>
                  <a:pt x="700088" y="133350"/>
                </a:lnTo>
                <a:lnTo>
                  <a:pt x="700088" y="104775"/>
                </a:lnTo>
                <a:lnTo>
                  <a:pt x="740569" y="109538"/>
                </a:lnTo>
                <a:lnTo>
                  <a:pt x="776288" y="135732"/>
                </a:lnTo>
                <a:lnTo>
                  <a:pt x="842963" y="145257"/>
                </a:lnTo>
                <a:lnTo>
                  <a:pt x="876300" y="145257"/>
                </a:lnTo>
                <a:lnTo>
                  <a:pt x="914400" y="145257"/>
                </a:lnTo>
                <a:lnTo>
                  <a:pt x="947738" y="147638"/>
                </a:lnTo>
                <a:lnTo>
                  <a:pt x="952500" y="190500"/>
                </a:lnTo>
                <a:lnTo>
                  <a:pt x="947738" y="230982"/>
                </a:lnTo>
                <a:lnTo>
                  <a:pt x="933450" y="235744"/>
                </a:lnTo>
                <a:lnTo>
                  <a:pt x="940594" y="285750"/>
                </a:lnTo>
                <a:lnTo>
                  <a:pt x="959644" y="314325"/>
                </a:lnTo>
                <a:lnTo>
                  <a:pt x="985838" y="385763"/>
                </a:lnTo>
                <a:lnTo>
                  <a:pt x="1000125" y="390525"/>
                </a:lnTo>
                <a:lnTo>
                  <a:pt x="995363" y="457200"/>
                </a:lnTo>
                <a:lnTo>
                  <a:pt x="1021556" y="459582"/>
                </a:lnTo>
                <a:lnTo>
                  <a:pt x="1033463" y="478632"/>
                </a:lnTo>
                <a:lnTo>
                  <a:pt x="1033463" y="507207"/>
                </a:lnTo>
                <a:lnTo>
                  <a:pt x="1050131" y="550069"/>
                </a:lnTo>
                <a:lnTo>
                  <a:pt x="1078706" y="576263"/>
                </a:lnTo>
                <a:lnTo>
                  <a:pt x="1109663" y="600075"/>
                </a:lnTo>
                <a:lnTo>
                  <a:pt x="1107281" y="631032"/>
                </a:lnTo>
                <a:lnTo>
                  <a:pt x="1133475" y="664369"/>
                </a:lnTo>
                <a:lnTo>
                  <a:pt x="1173956" y="647700"/>
                </a:lnTo>
                <a:lnTo>
                  <a:pt x="1212056" y="635794"/>
                </a:lnTo>
                <a:lnTo>
                  <a:pt x="1254919" y="616744"/>
                </a:lnTo>
                <a:lnTo>
                  <a:pt x="1259681" y="659607"/>
                </a:lnTo>
                <a:lnTo>
                  <a:pt x="1231106" y="716757"/>
                </a:lnTo>
                <a:lnTo>
                  <a:pt x="1207294" y="778669"/>
                </a:lnTo>
                <a:lnTo>
                  <a:pt x="1188244" y="823913"/>
                </a:lnTo>
                <a:lnTo>
                  <a:pt x="1135856" y="881063"/>
                </a:lnTo>
                <a:lnTo>
                  <a:pt x="1088231" y="942975"/>
                </a:lnTo>
                <a:lnTo>
                  <a:pt x="1050131" y="978694"/>
                </a:lnTo>
                <a:lnTo>
                  <a:pt x="1040606" y="1019175"/>
                </a:lnTo>
                <a:lnTo>
                  <a:pt x="1033463" y="1071563"/>
                </a:lnTo>
                <a:lnTo>
                  <a:pt x="1040606" y="1128713"/>
                </a:lnTo>
                <a:lnTo>
                  <a:pt x="1054894" y="1166813"/>
                </a:lnTo>
                <a:lnTo>
                  <a:pt x="1059656" y="1231107"/>
                </a:lnTo>
                <a:cubicBezTo>
                  <a:pt x="1058862" y="1251744"/>
                  <a:pt x="1058069" y="1272382"/>
                  <a:pt x="1057275" y="1293019"/>
                </a:cubicBezTo>
                <a:lnTo>
                  <a:pt x="1028700" y="1340644"/>
                </a:lnTo>
                <a:lnTo>
                  <a:pt x="959644" y="1390650"/>
                </a:lnTo>
                <a:lnTo>
                  <a:pt x="962025" y="1419225"/>
                </a:lnTo>
                <a:lnTo>
                  <a:pt x="966788" y="1464469"/>
                </a:lnTo>
                <a:lnTo>
                  <a:pt x="966788" y="1493044"/>
                </a:lnTo>
                <a:lnTo>
                  <a:pt x="950119" y="1512094"/>
                </a:lnTo>
                <a:lnTo>
                  <a:pt x="923925" y="1531144"/>
                </a:lnTo>
                <a:lnTo>
                  <a:pt x="916781" y="1554957"/>
                </a:lnTo>
                <a:lnTo>
                  <a:pt x="923925" y="1588294"/>
                </a:lnTo>
                <a:lnTo>
                  <a:pt x="907256" y="1616869"/>
                </a:lnTo>
                <a:lnTo>
                  <a:pt x="876300" y="1635919"/>
                </a:lnTo>
                <a:lnTo>
                  <a:pt x="866775" y="1669257"/>
                </a:lnTo>
                <a:lnTo>
                  <a:pt x="814388" y="1731169"/>
                </a:lnTo>
                <a:lnTo>
                  <a:pt x="776288" y="1747838"/>
                </a:lnTo>
                <a:lnTo>
                  <a:pt x="735806" y="1745457"/>
                </a:lnTo>
                <a:lnTo>
                  <a:pt x="711994" y="1747838"/>
                </a:lnTo>
                <a:lnTo>
                  <a:pt x="697706" y="1762125"/>
                </a:lnTo>
                <a:lnTo>
                  <a:pt x="661988" y="1762125"/>
                </a:lnTo>
                <a:lnTo>
                  <a:pt x="640556" y="1750219"/>
                </a:lnTo>
                <a:lnTo>
                  <a:pt x="640556" y="1712119"/>
                </a:lnTo>
                <a:lnTo>
                  <a:pt x="645319" y="1674019"/>
                </a:lnTo>
                <a:lnTo>
                  <a:pt x="619125" y="1628775"/>
                </a:lnTo>
                <a:lnTo>
                  <a:pt x="597694" y="1581150"/>
                </a:lnTo>
                <a:lnTo>
                  <a:pt x="585788" y="1538288"/>
                </a:lnTo>
                <a:lnTo>
                  <a:pt x="576263" y="1488282"/>
                </a:lnTo>
                <a:lnTo>
                  <a:pt x="578644" y="1457325"/>
                </a:lnTo>
                <a:lnTo>
                  <a:pt x="578644" y="1423988"/>
                </a:lnTo>
                <a:lnTo>
                  <a:pt x="557213" y="1402557"/>
                </a:lnTo>
                <a:lnTo>
                  <a:pt x="557213" y="1402557"/>
                </a:lnTo>
                <a:lnTo>
                  <a:pt x="535781" y="1357313"/>
                </a:lnTo>
                <a:lnTo>
                  <a:pt x="531019" y="1304925"/>
                </a:lnTo>
                <a:lnTo>
                  <a:pt x="542925" y="1250157"/>
                </a:lnTo>
                <a:lnTo>
                  <a:pt x="552450" y="1197769"/>
                </a:lnTo>
                <a:lnTo>
                  <a:pt x="564356" y="1162050"/>
                </a:lnTo>
                <a:lnTo>
                  <a:pt x="557213" y="1112044"/>
                </a:lnTo>
                <a:lnTo>
                  <a:pt x="540544" y="1054894"/>
                </a:lnTo>
                <a:lnTo>
                  <a:pt x="511969" y="1009650"/>
                </a:lnTo>
                <a:lnTo>
                  <a:pt x="502444" y="957263"/>
                </a:lnTo>
                <a:lnTo>
                  <a:pt x="473869" y="923925"/>
                </a:lnTo>
                <a:lnTo>
                  <a:pt x="497681" y="883444"/>
                </a:lnTo>
                <a:lnTo>
                  <a:pt x="492919" y="845344"/>
                </a:lnTo>
                <a:lnTo>
                  <a:pt x="495300" y="802482"/>
                </a:lnTo>
                <a:lnTo>
                  <a:pt x="461963" y="790575"/>
                </a:lnTo>
                <a:lnTo>
                  <a:pt x="450056" y="809625"/>
                </a:lnTo>
                <a:lnTo>
                  <a:pt x="404813" y="809625"/>
                </a:lnTo>
                <a:lnTo>
                  <a:pt x="409575" y="778669"/>
                </a:lnTo>
                <a:lnTo>
                  <a:pt x="392906" y="747713"/>
                </a:lnTo>
                <a:lnTo>
                  <a:pt x="350044" y="759619"/>
                </a:lnTo>
                <a:lnTo>
                  <a:pt x="311944" y="771525"/>
                </a:lnTo>
                <a:lnTo>
                  <a:pt x="297656" y="788194"/>
                </a:lnTo>
                <a:lnTo>
                  <a:pt x="261938" y="802482"/>
                </a:lnTo>
                <a:lnTo>
                  <a:pt x="250031" y="778669"/>
                </a:lnTo>
                <a:lnTo>
                  <a:pt x="221456" y="778669"/>
                </a:lnTo>
                <a:lnTo>
                  <a:pt x="180975" y="797719"/>
                </a:lnTo>
                <a:lnTo>
                  <a:pt x="176213" y="814388"/>
                </a:lnTo>
                <a:lnTo>
                  <a:pt x="145256" y="795338"/>
                </a:lnTo>
                <a:lnTo>
                  <a:pt x="114300" y="757238"/>
                </a:lnTo>
                <a:lnTo>
                  <a:pt x="97631" y="719138"/>
                </a:lnTo>
                <a:lnTo>
                  <a:pt x="78581" y="697707"/>
                </a:lnTo>
                <a:lnTo>
                  <a:pt x="69056" y="661988"/>
                </a:lnTo>
                <a:lnTo>
                  <a:pt x="54769" y="652463"/>
                </a:lnTo>
                <a:lnTo>
                  <a:pt x="38100" y="635794"/>
                </a:lnTo>
                <a:lnTo>
                  <a:pt x="11906" y="628650"/>
                </a:lnTo>
                <a:lnTo>
                  <a:pt x="0" y="554832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1991281" y="1134454"/>
            <a:ext cx="1259681" cy="1762125"/>
          </a:xfrm>
          <a:custGeom>
            <a:avLst/>
            <a:gdLst>
              <a:gd name="connsiteX0" fmla="*/ 0 w 1259681"/>
              <a:gd name="connsiteY0" fmla="*/ 554832 h 1762125"/>
              <a:gd name="connsiteX1" fmla="*/ 16669 w 1259681"/>
              <a:gd name="connsiteY1" fmla="*/ 492919 h 1762125"/>
              <a:gd name="connsiteX2" fmla="*/ 30956 w 1259681"/>
              <a:gd name="connsiteY2" fmla="*/ 428625 h 1762125"/>
              <a:gd name="connsiteX3" fmla="*/ 9525 w 1259681"/>
              <a:gd name="connsiteY3" fmla="*/ 371475 h 1762125"/>
              <a:gd name="connsiteX4" fmla="*/ 35719 w 1259681"/>
              <a:gd name="connsiteY4" fmla="*/ 309563 h 1762125"/>
              <a:gd name="connsiteX5" fmla="*/ 66675 w 1259681"/>
              <a:gd name="connsiteY5" fmla="*/ 259557 h 1762125"/>
              <a:gd name="connsiteX6" fmla="*/ 88106 w 1259681"/>
              <a:gd name="connsiteY6" fmla="*/ 223838 h 1762125"/>
              <a:gd name="connsiteX7" fmla="*/ 121444 w 1259681"/>
              <a:gd name="connsiteY7" fmla="*/ 207169 h 1762125"/>
              <a:gd name="connsiteX8" fmla="*/ 147638 w 1259681"/>
              <a:gd name="connsiteY8" fmla="*/ 185738 h 1762125"/>
              <a:gd name="connsiteX9" fmla="*/ 145256 w 1259681"/>
              <a:gd name="connsiteY9" fmla="*/ 135732 h 1762125"/>
              <a:gd name="connsiteX10" fmla="*/ 176213 w 1259681"/>
              <a:gd name="connsiteY10" fmla="*/ 80963 h 1762125"/>
              <a:gd name="connsiteX11" fmla="*/ 202406 w 1259681"/>
              <a:gd name="connsiteY11" fmla="*/ 57150 h 1762125"/>
              <a:gd name="connsiteX12" fmla="*/ 216694 w 1259681"/>
              <a:gd name="connsiteY12" fmla="*/ 45244 h 1762125"/>
              <a:gd name="connsiteX13" fmla="*/ 297656 w 1259681"/>
              <a:gd name="connsiteY13" fmla="*/ 50007 h 1762125"/>
              <a:gd name="connsiteX14" fmla="*/ 330994 w 1259681"/>
              <a:gd name="connsiteY14" fmla="*/ 19050 h 1762125"/>
              <a:gd name="connsiteX15" fmla="*/ 392906 w 1259681"/>
              <a:gd name="connsiteY15" fmla="*/ 9525 h 1762125"/>
              <a:gd name="connsiteX16" fmla="*/ 454819 w 1259681"/>
              <a:gd name="connsiteY16" fmla="*/ 7144 h 1762125"/>
              <a:gd name="connsiteX17" fmla="*/ 509588 w 1259681"/>
              <a:gd name="connsiteY17" fmla="*/ 0 h 1762125"/>
              <a:gd name="connsiteX18" fmla="*/ 521494 w 1259681"/>
              <a:gd name="connsiteY18" fmla="*/ 42863 h 1762125"/>
              <a:gd name="connsiteX19" fmla="*/ 526256 w 1259681"/>
              <a:gd name="connsiteY19" fmla="*/ 66675 h 1762125"/>
              <a:gd name="connsiteX20" fmla="*/ 502444 w 1259681"/>
              <a:gd name="connsiteY20" fmla="*/ 85725 h 1762125"/>
              <a:gd name="connsiteX21" fmla="*/ 531019 w 1259681"/>
              <a:gd name="connsiteY21" fmla="*/ 107157 h 1762125"/>
              <a:gd name="connsiteX22" fmla="*/ 566738 w 1259681"/>
              <a:gd name="connsiteY22" fmla="*/ 123825 h 1762125"/>
              <a:gd name="connsiteX23" fmla="*/ 619125 w 1259681"/>
              <a:gd name="connsiteY23" fmla="*/ 145257 h 1762125"/>
              <a:gd name="connsiteX24" fmla="*/ 650081 w 1259681"/>
              <a:gd name="connsiteY24" fmla="*/ 166688 h 1762125"/>
              <a:gd name="connsiteX25" fmla="*/ 681038 w 1259681"/>
              <a:gd name="connsiteY25" fmla="*/ 164307 h 1762125"/>
              <a:gd name="connsiteX26" fmla="*/ 700088 w 1259681"/>
              <a:gd name="connsiteY26" fmla="*/ 133350 h 1762125"/>
              <a:gd name="connsiteX27" fmla="*/ 700088 w 1259681"/>
              <a:gd name="connsiteY27" fmla="*/ 104775 h 1762125"/>
              <a:gd name="connsiteX28" fmla="*/ 740569 w 1259681"/>
              <a:gd name="connsiteY28" fmla="*/ 109538 h 1762125"/>
              <a:gd name="connsiteX29" fmla="*/ 776288 w 1259681"/>
              <a:gd name="connsiteY29" fmla="*/ 135732 h 1762125"/>
              <a:gd name="connsiteX30" fmla="*/ 842963 w 1259681"/>
              <a:gd name="connsiteY30" fmla="*/ 145257 h 1762125"/>
              <a:gd name="connsiteX31" fmla="*/ 876300 w 1259681"/>
              <a:gd name="connsiteY31" fmla="*/ 145257 h 1762125"/>
              <a:gd name="connsiteX32" fmla="*/ 914400 w 1259681"/>
              <a:gd name="connsiteY32" fmla="*/ 145257 h 1762125"/>
              <a:gd name="connsiteX33" fmla="*/ 947738 w 1259681"/>
              <a:gd name="connsiteY33" fmla="*/ 147638 h 1762125"/>
              <a:gd name="connsiteX34" fmla="*/ 952500 w 1259681"/>
              <a:gd name="connsiteY34" fmla="*/ 190500 h 1762125"/>
              <a:gd name="connsiteX35" fmla="*/ 947738 w 1259681"/>
              <a:gd name="connsiteY35" fmla="*/ 230982 h 1762125"/>
              <a:gd name="connsiteX36" fmla="*/ 933450 w 1259681"/>
              <a:gd name="connsiteY36" fmla="*/ 235744 h 1762125"/>
              <a:gd name="connsiteX37" fmla="*/ 940594 w 1259681"/>
              <a:gd name="connsiteY37" fmla="*/ 285750 h 1762125"/>
              <a:gd name="connsiteX38" fmla="*/ 959644 w 1259681"/>
              <a:gd name="connsiteY38" fmla="*/ 314325 h 1762125"/>
              <a:gd name="connsiteX39" fmla="*/ 985838 w 1259681"/>
              <a:gd name="connsiteY39" fmla="*/ 385763 h 1762125"/>
              <a:gd name="connsiteX40" fmla="*/ 1000125 w 1259681"/>
              <a:gd name="connsiteY40" fmla="*/ 390525 h 1762125"/>
              <a:gd name="connsiteX41" fmla="*/ 995363 w 1259681"/>
              <a:gd name="connsiteY41" fmla="*/ 457200 h 1762125"/>
              <a:gd name="connsiteX42" fmla="*/ 1021556 w 1259681"/>
              <a:gd name="connsiteY42" fmla="*/ 459582 h 1762125"/>
              <a:gd name="connsiteX43" fmla="*/ 1033463 w 1259681"/>
              <a:gd name="connsiteY43" fmla="*/ 478632 h 1762125"/>
              <a:gd name="connsiteX44" fmla="*/ 1033463 w 1259681"/>
              <a:gd name="connsiteY44" fmla="*/ 507207 h 1762125"/>
              <a:gd name="connsiteX45" fmla="*/ 1050131 w 1259681"/>
              <a:gd name="connsiteY45" fmla="*/ 550069 h 1762125"/>
              <a:gd name="connsiteX46" fmla="*/ 1078706 w 1259681"/>
              <a:gd name="connsiteY46" fmla="*/ 576263 h 1762125"/>
              <a:gd name="connsiteX47" fmla="*/ 1109663 w 1259681"/>
              <a:gd name="connsiteY47" fmla="*/ 600075 h 1762125"/>
              <a:gd name="connsiteX48" fmla="*/ 1107281 w 1259681"/>
              <a:gd name="connsiteY48" fmla="*/ 631032 h 1762125"/>
              <a:gd name="connsiteX49" fmla="*/ 1133475 w 1259681"/>
              <a:gd name="connsiteY49" fmla="*/ 664369 h 1762125"/>
              <a:gd name="connsiteX50" fmla="*/ 1173956 w 1259681"/>
              <a:gd name="connsiteY50" fmla="*/ 647700 h 1762125"/>
              <a:gd name="connsiteX51" fmla="*/ 1212056 w 1259681"/>
              <a:gd name="connsiteY51" fmla="*/ 635794 h 1762125"/>
              <a:gd name="connsiteX52" fmla="*/ 1254919 w 1259681"/>
              <a:gd name="connsiteY52" fmla="*/ 616744 h 1762125"/>
              <a:gd name="connsiteX53" fmla="*/ 1259681 w 1259681"/>
              <a:gd name="connsiteY53" fmla="*/ 659607 h 1762125"/>
              <a:gd name="connsiteX54" fmla="*/ 1231106 w 1259681"/>
              <a:gd name="connsiteY54" fmla="*/ 716757 h 1762125"/>
              <a:gd name="connsiteX55" fmla="*/ 1207294 w 1259681"/>
              <a:gd name="connsiteY55" fmla="*/ 778669 h 1762125"/>
              <a:gd name="connsiteX56" fmla="*/ 1188244 w 1259681"/>
              <a:gd name="connsiteY56" fmla="*/ 823913 h 1762125"/>
              <a:gd name="connsiteX57" fmla="*/ 1135856 w 1259681"/>
              <a:gd name="connsiteY57" fmla="*/ 881063 h 1762125"/>
              <a:gd name="connsiteX58" fmla="*/ 1088231 w 1259681"/>
              <a:gd name="connsiteY58" fmla="*/ 942975 h 1762125"/>
              <a:gd name="connsiteX59" fmla="*/ 1050131 w 1259681"/>
              <a:gd name="connsiteY59" fmla="*/ 978694 h 1762125"/>
              <a:gd name="connsiteX60" fmla="*/ 1040606 w 1259681"/>
              <a:gd name="connsiteY60" fmla="*/ 1019175 h 1762125"/>
              <a:gd name="connsiteX61" fmla="*/ 1033463 w 1259681"/>
              <a:gd name="connsiteY61" fmla="*/ 1071563 h 1762125"/>
              <a:gd name="connsiteX62" fmla="*/ 1040606 w 1259681"/>
              <a:gd name="connsiteY62" fmla="*/ 1128713 h 1762125"/>
              <a:gd name="connsiteX63" fmla="*/ 1054894 w 1259681"/>
              <a:gd name="connsiteY63" fmla="*/ 1166813 h 1762125"/>
              <a:gd name="connsiteX64" fmla="*/ 1059656 w 1259681"/>
              <a:gd name="connsiteY64" fmla="*/ 1231107 h 1762125"/>
              <a:gd name="connsiteX65" fmla="*/ 1057275 w 1259681"/>
              <a:gd name="connsiteY65" fmla="*/ 1293019 h 1762125"/>
              <a:gd name="connsiteX66" fmla="*/ 1028700 w 1259681"/>
              <a:gd name="connsiteY66" fmla="*/ 1340644 h 1762125"/>
              <a:gd name="connsiteX67" fmla="*/ 959644 w 1259681"/>
              <a:gd name="connsiteY67" fmla="*/ 1390650 h 1762125"/>
              <a:gd name="connsiteX68" fmla="*/ 962025 w 1259681"/>
              <a:gd name="connsiteY68" fmla="*/ 1419225 h 1762125"/>
              <a:gd name="connsiteX69" fmla="*/ 966788 w 1259681"/>
              <a:gd name="connsiteY69" fmla="*/ 1464469 h 1762125"/>
              <a:gd name="connsiteX70" fmla="*/ 966788 w 1259681"/>
              <a:gd name="connsiteY70" fmla="*/ 1493044 h 1762125"/>
              <a:gd name="connsiteX71" fmla="*/ 950119 w 1259681"/>
              <a:gd name="connsiteY71" fmla="*/ 1512094 h 1762125"/>
              <a:gd name="connsiteX72" fmla="*/ 923925 w 1259681"/>
              <a:gd name="connsiteY72" fmla="*/ 1531144 h 1762125"/>
              <a:gd name="connsiteX73" fmla="*/ 916781 w 1259681"/>
              <a:gd name="connsiteY73" fmla="*/ 1554957 h 1762125"/>
              <a:gd name="connsiteX74" fmla="*/ 923925 w 1259681"/>
              <a:gd name="connsiteY74" fmla="*/ 1588294 h 1762125"/>
              <a:gd name="connsiteX75" fmla="*/ 907256 w 1259681"/>
              <a:gd name="connsiteY75" fmla="*/ 1616869 h 1762125"/>
              <a:gd name="connsiteX76" fmla="*/ 876300 w 1259681"/>
              <a:gd name="connsiteY76" fmla="*/ 1635919 h 1762125"/>
              <a:gd name="connsiteX77" fmla="*/ 866775 w 1259681"/>
              <a:gd name="connsiteY77" fmla="*/ 1669257 h 1762125"/>
              <a:gd name="connsiteX78" fmla="*/ 814388 w 1259681"/>
              <a:gd name="connsiteY78" fmla="*/ 1731169 h 1762125"/>
              <a:gd name="connsiteX79" fmla="*/ 776288 w 1259681"/>
              <a:gd name="connsiteY79" fmla="*/ 1747838 h 1762125"/>
              <a:gd name="connsiteX80" fmla="*/ 735806 w 1259681"/>
              <a:gd name="connsiteY80" fmla="*/ 1745457 h 1762125"/>
              <a:gd name="connsiteX81" fmla="*/ 711994 w 1259681"/>
              <a:gd name="connsiteY81" fmla="*/ 1747838 h 1762125"/>
              <a:gd name="connsiteX82" fmla="*/ 697706 w 1259681"/>
              <a:gd name="connsiteY82" fmla="*/ 1762125 h 1762125"/>
              <a:gd name="connsiteX83" fmla="*/ 661988 w 1259681"/>
              <a:gd name="connsiteY83" fmla="*/ 1762125 h 1762125"/>
              <a:gd name="connsiteX84" fmla="*/ 640556 w 1259681"/>
              <a:gd name="connsiteY84" fmla="*/ 1750219 h 1762125"/>
              <a:gd name="connsiteX85" fmla="*/ 640556 w 1259681"/>
              <a:gd name="connsiteY85" fmla="*/ 1712119 h 1762125"/>
              <a:gd name="connsiteX86" fmla="*/ 645319 w 1259681"/>
              <a:gd name="connsiteY86" fmla="*/ 1674019 h 1762125"/>
              <a:gd name="connsiteX87" fmla="*/ 619125 w 1259681"/>
              <a:gd name="connsiteY87" fmla="*/ 1628775 h 1762125"/>
              <a:gd name="connsiteX88" fmla="*/ 597694 w 1259681"/>
              <a:gd name="connsiteY88" fmla="*/ 1581150 h 1762125"/>
              <a:gd name="connsiteX89" fmla="*/ 585788 w 1259681"/>
              <a:gd name="connsiteY89" fmla="*/ 1538288 h 1762125"/>
              <a:gd name="connsiteX90" fmla="*/ 576263 w 1259681"/>
              <a:gd name="connsiteY90" fmla="*/ 1488282 h 1762125"/>
              <a:gd name="connsiteX91" fmla="*/ 578644 w 1259681"/>
              <a:gd name="connsiteY91" fmla="*/ 1457325 h 1762125"/>
              <a:gd name="connsiteX92" fmla="*/ 578644 w 1259681"/>
              <a:gd name="connsiteY92" fmla="*/ 1423988 h 1762125"/>
              <a:gd name="connsiteX93" fmla="*/ 557213 w 1259681"/>
              <a:gd name="connsiteY93" fmla="*/ 1402557 h 1762125"/>
              <a:gd name="connsiteX94" fmla="*/ 557213 w 1259681"/>
              <a:gd name="connsiteY94" fmla="*/ 1402557 h 1762125"/>
              <a:gd name="connsiteX95" fmla="*/ 535781 w 1259681"/>
              <a:gd name="connsiteY95" fmla="*/ 1357313 h 1762125"/>
              <a:gd name="connsiteX96" fmla="*/ 531019 w 1259681"/>
              <a:gd name="connsiteY96" fmla="*/ 1304925 h 1762125"/>
              <a:gd name="connsiteX97" fmla="*/ 542925 w 1259681"/>
              <a:gd name="connsiteY97" fmla="*/ 1250157 h 1762125"/>
              <a:gd name="connsiteX98" fmla="*/ 552450 w 1259681"/>
              <a:gd name="connsiteY98" fmla="*/ 1197769 h 1762125"/>
              <a:gd name="connsiteX99" fmla="*/ 564356 w 1259681"/>
              <a:gd name="connsiteY99" fmla="*/ 1162050 h 1762125"/>
              <a:gd name="connsiteX100" fmla="*/ 557213 w 1259681"/>
              <a:gd name="connsiteY100" fmla="*/ 1112044 h 1762125"/>
              <a:gd name="connsiteX101" fmla="*/ 540544 w 1259681"/>
              <a:gd name="connsiteY101" fmla="*/ 1054894 h 1762125"/>
              <a:gd name="connsiteX102" fmla="*/ 511969 w 1259681"/>
              <a:gd name="connsiteY102" fmla="*/ 1009650 h 1762125"/>
              <a:gd name="connsiteX103" fmla="*/ 502444 w 1259681"/>
              <a:gd name="connsiteY103" fmla="*/ 957263 h 1762125"/>
              <a:gd name="connsiteX104" fmla="*/ 473869 w 1259681"/>
              <a:gd name="connsiteY104" fmla="*/ 923925 h 1762125"/>
              <a:gd name="connsiteX105" fmla="*/ 497681 w 1259681"/>
              <a:gd name="connsiteY105" fmla="*/ 883444 h 1762125"/>
              <a:gd name="connsiteX106" fmla="*/ 492919 w 1259681"/>
              <a:gd name="connsiteY106" fmla="*/ 845344 h 1762125"/>
              <a:gd name="connsiteX107" fmla="*/ 495300 w 1259681"/>
              <a:gd name="connsiteY107" fmla="*/ 802482 h 1762125"/>
              <a:gd name="connsiteX108" fmla="*/ 461963 w 1259681"/>
              <a:gd name="connsiteY108" fmla="*/ 790575 h 1762125"/>
              <a:gd name="connsiteX109" fmla="*/ 450056 w 1259681"/>
              <a:gd name="connsiteY109" fmla="*/ 809625 h 1762125"/>
              <a:gd name="connsiteX110" fmla="*/ 404813 w 1259681"/>
              <a:gd name="connsiteY110" fmla="*/ 809625 h 1762125"/>
              <a:gd name="connsiteX111" fmla="*/ 409575 w 1259681"/>
              <a:gd name="connsiteY111" fmla="*/ 778669 h 1762125"/>
              <a:gd name="connsiteX112" fmla="*/ 392906 w 1259681"/>
              <a:gd name="connsiteY112" fmla="*/ 747713 h 1762125"/>
              <a:gd name="connsiteX113" fmla="*/ 350044 w 1259681"/>
              <a:gd name="connsiteY113" fmla="*/ 759619 h 1762125"/>
              <a:gd name="connsiteX114" fmla="*/ 311944 w 1259681"/>
              <a:gd name="connsiteY114" fmla="*/ 771525 h 1762125"/>
              <a:gd name="connsiteX115" fmla="*/ 297656 w 1259681"/>
              <a:gd name="connsiteY115" fmla="*/ 788194 h 1762125"/>
              <a:gd name="connsiteX116" fmla="*/ 261938 w 1259681"/>
              <a:gd name="connsiteY116" fmla="*/ 802482 h 1762125"/>
              <a:gd name="connsiteX117" fmla="*/ 250031 w 1259681"/>
              <a:gd name="connsiteY117" fmla="*/ 778669 h 1762125"/>
              <a:gd name="connsiteX118" fmla="*/ 221456 w 1259681"/>
              <a:gd name="connsiteY118" fmla="*/ 778669 h 1762125"/>
              <a:gd name="connsiteX119" fmla="*/ 180975 w 1259681"/>
              <a:gd name="connsiteY119" fmla="*/ 797719 h 1762125"/>
              <a:gd name="connsiteX120" fmla="*/ 176213 w 1259681"/>
              <a:gd name="connsiteY120" fmla="*/ 814388 h 1762125"/>
              <a:gd name="connsiteX121" fmla="*/ 145256 w 1259681"/>
              <a:gd name="connsiteY121" fmla="*/ 795338 h 1762125"/>
              <a:gd name="connsiteX122" fmla="*/ 114300 w 1259681"/>
              <a:gd name="connsiteY122" fmla="*/ 757238 h 1762125"/>
              <a:gd name="connsiteX123" fmla="*/ 97631 w 1259681"/>
              <a:gd name="connsiteY123" fmla="*/ 719138 h 1762125"/>
              <a:gd name="connsiteX124" fmla="*/ 78581 w 1259681"/>
              <a:gd name="connsiteY124" fmla="*/ 697707 h 1762125"/>
              <a:gd name="connsiteX125" fmla="*/ 69056 w 1259681"/>
              <a:gd name="connsiteY125" fmla="*/ 661988 h 1762125"/>
              <a:gd name="connsiteX126" fmla="*/ 54769 w 1259681"/>
              <a:gd name="connsiteY126" fmla="*/ 652463 h 1762125"/>
              <a:gd name="connsiteX127" fmla="*/ 38100 w 1259681"/>
              <a:gd name="connsiteY127" fmla="*/ 635794 h 1762125"/>
              <a:gd name="connsiteX128" fmla="*/ 11906 w 1259681"/>
              <a:gd name="connsiteY128" fmla="*/ 628650 h 1762125"/>
              <a:gd name="connsiteX129" fmla="*/ 0 w 1259681"/>
              <a:gd name="connsiteY129" fmla="*/ 554832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1259681" h="1762125">
                <a:moveTo>
                  <a:pt x="0" y="554832"/>
                </a:moveTo>
                <a:lnTo>
                  <a:pt x="16669" y="492919"/>
                </a:lnTo>
                <a:lnTo>
                  <a:pt x="30956" y="428625"/>
                </a:lnTo>
                <a:lnTo>
                  <a:pt x="9525" y="371475"/>
                </a:lnTo>
                <a:lnTo>
                  <a:pt x="35719" y="309563"/>
                </a:lnTo>
                <a:lnTo>
                  <a:pt x="66675" y="259557"/>
                </a:lnTo>
                <a:lnTo>
                  <a:pt x="88106" y="223838"/>
                </a:lnTo>
                <a:lnTo>
                  <a:pt x="121444" y="207169"/>
                </a:lnTo>
                <a:lnTo>
                  <a:pt x="147638" y="185738"/>
                </a:lnTo>
                <a:lnTo>
                  <a:pt x="145256" y="135732"/>
                </a:lnTo>
                <a:lnTo>
                  <a:pt x="176213" y="80963"/>
                </a:lnTo>
                <a:lnTo>
                  <a:pt x="202406" y="57150"/>
                </a:lnTo>
                <a:lnTo>
                  <a:pt x="216694" y="45244"/>
                </a:lnTo>
                <a:lnTo>
                  <a:pt x="297656" y="50007"/>
                </a:lnTo>
                <a:lnTo>
                  <a:pt x="330994" y="19050"/>
                </a:lnTo>
                <a:lnTo>
                  <a:pt x="392906" y="9525"/>
                </a:lnTo>
                <a:lnTo>
                  <a:pt x="454819" y="7144"/>
                </a:lnTo>
                <a:lnTo>
                  <a:pt x="509588" y="0"/>
                </a:lnTo>
                <a:lnTo>
                  <a:pt x="521494" y="42863"/>
                </a:lnTo>
                <a:lnTo>
                  <a:pt x="526256" y="66675"/>
                </a:lnTo>
                <a:lnTo>
                  <a:pt x="502444" y="85725"/>
                </a:lnTo>
                <a:lnTo>
                  <a:pt x="531019" y="107157"/>
                </a:lnTo>
                <a:lnTo>
                  <a:pt x="566738" y="123825"/>
                </a:lnTo>
                <a:lnTo>
                  <a:pt x="619125" y="145257"/>
                </a:lnTo>
                <a:lnTo>
                  <a:pt x="650081" y="166688"/>
                </a:lnTo>
                <a:lnTo>
                  <a:pt x="681038" y="164307"/>
                </a:lnTo>
                <a:lnTo>
                  <a:pt x="700088" y="133350"/>
                </a:lnTo>
                <a:lnTo>
                  <a:pt x="700088" y="104775"/>
                </a:lnTo>
                <a:lnTo>
                  <a:pt x="740569" y="109538"/>
                </a:lnTo>
                <a:lnTo>
                  <a:pt x="776288" y="135732"/>
                </a:lnTo>
                <a:lnTo>
                  <a:pt x="842963" y="145257"/>
                </a:lnTo>
                <a:lnTo>
                  <a:pt x="876300" y="145257"/>
                </a:lnTo>
                <a:lnTo>
                  <a:pt x="914400" y="145257"/>
                </a:lnTo>
                <a:lnTo>
                  <a:pt x="947738" y="147638"/>
                </a:lnTo>
                <a:lnTo>
                  <a:pt x="952500" y="190500"/>
                </a:lnTo>
                <a:lnTo>
                  <a:pt x="947738" y="230982"/>
                </a:lnTo>
                <a:lnTo>
                  <a:pt x="933450" y="235744"/>
                </a:lnTo>
                <a:lnTo>
                  <a:pt x="940594" y="285750"/>
                </a:lnTo>
                <a:lnTo>
                  <a:pt x="959644" y="314325"/>
                </a:lnTo>
                <a:lnTo>
                  <a:pt x="985838" y="385763"/>
                </a:lnTo>
                <a:lnTo>
                  <a:pt x="1000125" y="390525"/>
                </a:lnTo>
                <a:lnTo>
                  <a:pt x="995363" y="457200"/>
                </a:lnTo>
                <a:lnTo>
                  <a:pt x="1021556" y="459582"/>
                </a:lnTo>
                <a:lnTo>
                  <a:pt x="1033463" y="478632"/>
                </a:lnTo>
                <a:lnTo>
                  <a:pt x="1033463" y="507207"/>
                </a:lnTo>
                <a:lnTo>
                  <a:pt x="1050131" y="550069"/>
                </a:lnTo>
                <a:lnTo>
                  <a:pt x="1078706" y="576263"/>
                </a:lnTo>
                <a:lnTo>
                  <a:pt x="1109663" y="600075"/>
                </a:lnTo>
                <a:lnTo>
                  <a:pt x="1107281" y="631032"/>
                </a:lnTo>
                <a:lnTo>
                  <a:pt x="1133475" y="664369"/>
                </a:lnTo>
                <a:lnTo>
                  <a:pt x="1173956" y="647700"/>
                </a:lnTo>
                <a:lnTo>
                  <a:pt x="1212056" y="635794"/>
                </a:lnTo>
                <a:lnTo>
                  <a:pt x="1254919" y="616744"/>
                </a:lnTo>
                <a:lnTo>
                  <a:pt x="1259681" y="659607"/>
                </a:lnTo>
                <a:lnTo>
                  <a:pt x="1231106" y="716757"/>
                </a:lnTo>
                <a:lnTo>
                  <a:pt x="1207294" y="778669"/>
                </a:lnTo>
                <a:lnTo>
                  <a:pt x="1188244" y="823913"/>
                </a:lnTo>
                <a:lnTo>
                  <a:pt x="1135856" y="881063"/>
                </a:lnTo>
                <a:lnTo>
                  <a:pt x="1088231" y="942975"/>
                </a:lnTo>
                <a:lnTo>
                  <a:pt x="1050131" y="978694"/>
                </a:lnTo>
                <a:lnTo>
                  <a:pt x="1040606" y="1019175"/>
                </a:lnTo>
                <a:lnTo>
                  <a:pt x="1033463" y="1071563"/>
                </a:lnTo>
                <a:lnTo>
                  <a:pt x="1040606" y="1128713"/>
                </a:lnTo>
                <a:lnTo>
                  <a:pt x="1054894" y="1166813"/>
                </a:lnTo>
                <a:lnTo>
                  <a:pt x="1059656" y="1231107"/>
                </a:lnTo>
                <a:cubicBezTo>
                  <a:pt x="1058862" y="1251744"/>
                  <a:pt x="1058069" y="1272382"/>
                  <a:pt x="1057275" y="1293019"/>
                </a:cubicBezTo>
                <a:lnTo>
                  <a:pt x="1028700" y="1340644"/>
                </a:lnTo>
                <a:lnTo>
                  <a:pt x="959644" y="1390650"/>
                </a:lnTo>
                <a:lnTo>
                  <a:pt x="962025" y="1419225"/>
                </a:lnTo>
                <a:lnTo>
                  <a:pt x="966788" y="1464469"/>
                </a:lnTo>
                <a:lnTo>
                  <a:pt x="966788" y="1493044"/>
                </a:lnTo>
                <a:lnTo>
                  <a:pt x="950119" y="1512094"/>
                </a:lnTo>
                <a:lnTo>
                  <a:pt x="923925" y="1531144"/>
                </a:lnTo>
                <a:lnTo>
                  <a:pt x="916781" y="1554957"/>
                </a:lnTo>
                <a:lnTo>
                  <a:pt x="923925" y="1588294"/>
                </a:lnTo>
                <a:lnTo>
                  <a:pt x="907256" y="1616869"/>
                </a:lnTo>
                <a:lnTo>
                  <a:pt x="876300" y="1635919"/>
                </a:lnTo>
                <a:lnTo>
                  <a:pt x="866775" y="1669257"/>
                </a:lnTo>
                <a:lnTo>
                  <a:pt x="814388" y="1731169"/>
                </a:lnTo>
                <a:lnTo>
                  <a:pt x="776288" y="1747838"/>
                </a:lnTo>
                <a:lnTo>
                  <a:pt x="735806" y="1745457"/>
                </a:lnTo>
                <a:lnTo>
                  <a:pt x="711994" y="1747838"/>
                </a:lnTo>
                <a:lnTo>
                  <a:pt x="697706" y="1762125"/>
                </a:lnTo>
                <a:lnTo>
                  <a:pt x="661988" y="1762125"/>
                </a:lnTo>
                <a:lnTo>
                  <a:pt x="640556" y="1750219"/>
                </a:lnTo>
                <a:lnTo>
                  <a:pt x="640556" y="1712119"/>
                </a:lnTo>
                <a:lnTo>
                  <a:pt x="645319" y="1674019"/>
                </a:lnTo>
                <a:lnTo>
                  <a:pt x="619125" y="1628775"/>
                </a:lnTo>
                <a:lnTo>
                  <a:pt x="597694" y="1581150"/>
                </a:lnTo>
                <a:lnTo>
                  <a:pt x="585788" y="1538288"/>
                </a:lnTo>
                <a:lnTo>
                  <a:pt x="576263" y="1488282"/>
                </a:lnTo>
                <a:lnTo>
                  <a:pt x="578644" y="1457325"/>
                </a:lnTo>
                <a:lnTo>
                  <a:pt x="578644" y="1423988"/>
                </a:lnTo>
                <a:lnTo>
                  <a:pt x="557213" y="1402557"/>
                </a:lnTo>
                <a:lnTo>
                  <a:pt x="557213" y="1402557"/>
                </a:lnTo>
                <a:lnTo>
                  <a:pt x="535781" y="1357313"/>
                </a:lnTo>
                <a:lnTo>
                  <a:pt x="531019" y="1304925"/>
                </a:lnTo>
                <a:lnTo>
                  <a:pt x="542925" y="1250157"/>
                </a:lnTo>
                <a:lnTo>
                  <a:pt x="552450" y="1197769"/>
                </a:lnTo>
                <a:lnTo>
                  <a:pt x="564356" y="1162050"/>
                </a:lnTo>
                <a:lnTo>
                  <a:pt x="557213" y="1112044"/>
                </a:lnTo>
                <a:lnTo>
                  <a:pt x="540544" y="1054894"/>
                </a:lnTo>
                <a:lnTo>
                  <a:pt x="511969" y="1009650"/>
                </a:lnTo>
                <a:lnTo>
                  <a:pt x="502444" y="957263"/>
                </a:lnTo>
                <a:lnTo>
                  <a:pt x="473869" y="923925"/>
                </a:lnTo>
                <a:lnTo>
                  <a:pt x="497681" y="883444"/>
                </a:lnTo>
                <a:lnTo>
                  <a:pt x="492919" y="845344"/>
                </a:lnTo>
                <a:lnTo>
                  <a:pt x="495300" y="802482"/>
                </a:lnTo>
                <a:lnTo>
                  <a:pt x="461963" y="790575"/>
                </a:lnTo>
                <a:lnTo>
                  <a:pt x="450056" y="809625"/>
                </a:lnTo>
                <a:lnTo>
                  <a:pt x="404813" y="809625"/>
                </a:lnTo>
                <a:lnTo>
                  <a:pt x="409575" y="778669"/>
                </a:lnTo>
                <a:lnTo>
                  <a:pt x="392906" y="747713"/>
                </a:lnTo>
                <a:lnTo>
                  <a:pt x="350044" y="759619"/>
                </a:lnTo>
                <a:lnTo>
                  <a:pt x="311944" y="771525"/>
                </a:lnTo>
                <a:lnTo>
                  <a:pt x="297656" y="788194"/>
                </a:lnTo>
                <a:lnTo>
                  <a:pt x="261938" y="802482"/>
                </a:lnTo>
                <a:lnTo>
                  <a:pt x="250031" y="778669"/>
                </a:lnTo>
                <a:lnTo>
                  <a:pt x="221456" y="778669"/>
                </a:lnTo>
                <a:lnTo>
                  <a:pt x="180975" y="797719"/>
                </a:lnTo>
                <a:lnTo>
                  <a:pt x="176213" y="814388"/>
                </a:lnTo>
                <a:lnTo>
                  <a:pt x="145256" y="795338"/>
                </a:lnTo>
                <a:lnTo>
                  <a:pt x="114300" y="757238"/>
                </a:lnTo>
                <a:lnTo>
                  <a:pt x="97631" y="719138"/>
                </a:lnTo>
                <a:lnTo>
                  <a:pt x="78581" y="697707"/>
                </a:lnTo>
                <a:lnTo>
                  <a:pt x="69056" y="661988"/>
                </a:lnTo>
                <a:lnTo>
                  <a:pt x="54769" y="652463"/>
                </a:lnTo>
                <a:lnTo>
                  <a:pt x="38100" y="635794"/>
                </a:lnTo>
                <a:lnTo>
                  <a:pt x="11906" y="628650"/>
                </a:lnTo>
                <a:lnTo>
                  <a:pt x="0" y="554832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981914" y="3869108"/>
            <a:ext cx="1259681" cy="1762125"/>
          </a:xfrm>
          <a:custGeom>
            <a:avLst/>
            <a:gdLst>
              <a:gd name="connsiteX0" fmla="*/ 0 w 1259681"/>
              <a:gd name="connsiteY0" fmla="*/ 554832 h 1762125"/>
              <a:gd name="connsiteX1" fmla="*/ 16669 w 1259681"/>
              <a:gd name="connsiteY1" fmla="*/ 492919 h 1762125"/>
              <a:gd name="connsiteX2" fmla="*/ 30956 w 1259681"/>
              <a:gd name="connsiteY2" fmla="*/ 428625 h 1762125"/>
              <a:gd name="connsiteX3" fmla="*/ 9525 w 1259681"/>
              <a:gd name="connsiteY3" fmla="*/ 371475 h 1762125"/>
              <a:gd name="connsiteX4" fmla="*/ 35719 w 1259681"/>
              <a:gd name="connsiteY4" fmla="*/ 309563 h 1762125"/>
              <a:gd name="connsiteX5" fmla="*/ 66675 w 1259681"/>
              <a:gd name="connsiteY5" fmla="*/ 259557 h 1762125"/>
              <a:gd name="connsiteX6" fmla="*/ 88106 w 1259681"/>
              <a:gd name="connsiteY6" fmla="*/ 223838 h 1762125"/>
              <a:gd name="connsiteX7" fmla="*/ 121444 w 1259681"/>
              <a:gd name="connsiteY7" fmla="*/ 207169 h 1762125"/>
              <a:gd name="connsiteX8" fmla="*/ 147638 w 1259681"/>
              <a:gd name="connsiteY8" fmla="*/ 185738 h 1762125"/>
              <a:gd name="connsiteX9" fmla="*/ 145256 w 1259681"/>
              <a:gd name="connsiteY9" fmla="*/ 135732 h 1762125"/>
              <a:gd name="connsiteX10" fmla="*/ 176213 w 1259681"/>
              <a:gd name="connsiteY10" fmla="*/ 80963 h 1762125"/>
              <a:gd name="connsiteX11" fmla="*/ 202406 w 1259681"/>
              <a:gd name="connsiteY11" fmla="*/ 57150 h 1762125"/>
              <a:gd name="connsiteX12" fmla="*/ 216694 w 1259681"/>
              <a:gd name="connsiteY12" fmla="*/ 45244 h 1762125"/>
              <a:gd name="connsiteX13" fmla="*/ 297656 w 1259681"/>
              <a:gd name="connsiteY13" fmla="*/ 50007 h 1762125"/>
              <a:gd name="connsiteX14" fmla="*/ 330994 w 1259681"/>
              <a:gd name="connsiteY14" fmla="*/ 19050 h 1762125"/>
              <a:gd name="connsiteX15" fmla="*/ 392906 w 1259681"/>
              <a:gd name="connsiteY15" fmla="*/ 9525 h 1762125"/>
              <a:gd name="connsiteX16" fmla="*/ 454819 w 1259681"/>
              <a:gd name="connsiteY16" fmla="*/ 7144 h 1762125"/>
              <a:gd name="connsiteX17" fmla="*/ 509588 w 1259681"/>
              <a:gd name="connsiteY17" fmla="*/ 0 h 1762125"/>
              <a:gd name="connsiteX18" fmla="*/ 521494 w 1259681"/>
              <a:gd name="connsiteY18" fmla="*/ 42863 h 1762125"/>
              <a:gd name="connsiteX19" fmla="*/ 526256 w 1259681"/>
              <a:gd name="connsiteY19" fmla="*/ 66675 h 1762125"/>
              <a:gd name="connsiteX20" fmla="*/ 502444 w 1259681"/>
              <a:gd name="connsiteY20" fmla="*/ 85725 h 1762125"/>
              <a:gd name="connsiteX21" fmla="*/ 531019 w 1259681"/>
              <a:gd name="connsiteY21" fmla="*/ 107157 h 1762125"/>
              <a:gd name="connsiteX22" fmla="*/ 566738 w 1259681"/>
              <a:gd name="connsiteY22" fmla="*/ 123825 h 1762125"/>
              <a:gd name="connsiteX23" fmla="*/ 619125 w 1259681"/>
              <a:gd name="connsiteY23" fmla="*/ 145257 h 1762125"/>
              <a:gd name="connsiteX24" fmla="*/ 650081 w 1259681"/>
              <a:gd name="connsiteY24" fmla="*/ 166688 h 1762125"/>
              <a:gd name="connsiteX25" fmla="*/ 681038 w 1259681"/>
              <a:gd name="connsiteY25" fmla="*/ 164307 h 1762125"/>
              <a:gd name="connsiteX26" fmla="*/ 700088 w 1259681"/>
              <a:gd name="connsiteY26" fmla="*/ 133350 h 1762125"/>
              <a:gd name="connsiteX27" fmla="*/ 700088 w 1259681"/>
              <a:gd name="connsiteY27" fmla="*/ 104775 h 1762125"/>
              <a:gd name="connsiteX28" fmla="*/ 740569 w 1259681"/>
              <a:gd name="connsiteY28" fmla="*/ 109538 h 1762125"/>
              <a:gd name="connsiteX29" fmla="*/ 776288 w 1259681"/>
              <a:gd name="connsiteY29" fmla="*/ 135732 h 1762125"/>
              <a:gd name="connsiteX30" fmla="*/ 842963 w 1259681"/>
              <a:gd name="connsiteY30" fmla="*/ 145257 h 1762125"/>
              <a:gd name="connsiteX31" fmla="*/ 876300 w 1259681"/>
              <a:gd name="connsiteY31" fmla="*/ 145257 h 1762125"/>
              <a:gd name="connsiteX32" fmla="*/ 914400 w 1259681"/>
              <a:gd name="connsiteY32" fmla="*/ 145257 h 1762125"/>
              <a:gd name="connsiteX33" fmla="*/ 947738 w 1259681"/>
              <a:gd name="connsiteY33" fmla="*/ 147638 h 1762125"/>
              <a:gd name="connsiteX34" fmla="*/ 952500 w 1259681"/>
              <a:gd name="connsiteY34" fmla="*/ 190500 h 1762125"/>
              <a:gd name="connsiteX35" fmla="*/ 947738 w 1259681"/>
              <a:gd name="connsiteY35" fmla="*/ 230982 h 1762125"/>
              <a:gd name="connsiteX36" fmla="*/ 933450 w 1259681"/>
              <a:gd name="connsiteY36" fmla="*/ 235744 h 1762125"/>
              <a:gd name="connsiteX37" fmla="*/ 940594 w 1259681"/>
              <a:gd name="connsiteY37" fmla="*/ 285750 h 1762125"/>
              <a:gd name="connsiteX38" fmla="*/ 959644 w 1259681"/>
              <a:gd name="connsiteY38" fmla="*/ 314325 h 1762125"/>
              <a:gd name="connsiteX39" fmla="*/ 985838 w 1259681"/>
              <a:gd name="connsiteY39" fmla="*/ 385763 h 1762125"/>
              <a:gd name="connsiteX40" fmla="*/ 1000125 w 1259681"/>
              <a:gd name="connsiteY40" fmla="*/ 390525 h 1762125"/>
              <a:gd name="connsiteX41" fmla="*/ 995363 w 1259681"/>
              <a:gd name="connsiteY41" fmla="*/ 457200 h 1762125"/>
              <a:gd name="connsiteX42" fmla="*/ 1021556 w 1259681"/>
              <a:gd name="connsiteY42" fmla="*/ 459582 h 1762125"/>
              <a:gd name="connsiteX43" fmla="*/ 1033463 w 1259681"/>
              <a:gd name="connsiteY43" fmla="*/ 478632 h 1762125"/>
              <a:gd name="connsiteX44" fmla="*/ 1033463 w 1259681"/>
              <a:gd name="connsiteY44" fmla="*/ 507207 h 1762125"/>
              <a:gd name="connsiteX45" fmla="*/ 1050131 w 1259681"/>
              <a:gd name="connsiteY45" fmla="*/ 550069 h 1762125"/>
              <a:gd name="connsiteX46" fmla="*/ 1078706 w 1259681"/>
              <a:gd name="connsiteY46" fmla="*/ 576263 h 1762125"/>
              <a:gd name="connsiteX47" fmla="*/ 1109663 w 1259681"/>
              <a:gd name="connsiteY47" fmla="*/ 600075 h 1762125"/>
              <a:gd name="connsiteX48" fmla="*/ 1107281 w 1259681"/>
              <a:gd name="connsiteY48" fmla="*/ 631032 h 1762125"/>
              <a:gd name="connsiteX49" fmla="*/ 1133475 w 1259681"/>
              <a:gd name="connsiteY49" fmla="*/ 664369 h 1762125"/>
              <a:gd name="connsiteX50" fmla="*/ 1173956 w 1259681"/>
              <a:gd name="connsiteY50" fmla="*/ 647700 h 1762125"/>
              <a:gd name="connsiteX51" fmla="*/ 1212056 w 1259681"/>
              <a:gd name="connsiteY51" fmla="*/ 635794 h 1762125"/>
              <a:gd name="connsiteX52" fmla="*/ 1254919 w 1259681"/>
              <a:gd name="connsiteY52" fmla="*/ 616744 h 1762125"/>
              <a:gd name="connsiteX53" fmla="*/ 1259681 w 1259681"/>
              <a:gd name="connsiteY53" fmla="*/ 659607 h 1762125"/>
              <a:gd name="connsiteX54" fmla="*/ 1231106 w 1259681"/>
              <a:gd name="connsiteY54" fmla="*/ 716757 h 1762125"/>
              <a:gd name="connsiteX55" fmla="*/ 1207294 w 1259681"/>
              <a:gd name="connsiteY55" fmla="*/ 778669 h 1762125"/>
              <a:gd name="connsiteX56" fmla="*/ 1188244 w 1259681"/>
              <a:gd name="connsiteY56" fmla="*/ 823913 h 1762125"/>
              <a:gd name="connsiteX57" fmla="*/ 1135856 w 1259681"/>
              <a:gd name="connsiteY57" fmla="*/ 881063 h 1762125"/>
              <a:gd name="connsiteX58" fmla="*/ 1088231 w 1259681"/>
              <a:gd name="connsiteY58" fmla="*/ 942975 h 1762125"/>
              <a:gd name="connsiteX59" fmla="*/ 1050131 w 1259681"/>
              <a:gd name="connsiteY59" fmla="*/ 978694 h 1762125"/>
              <a:gd name="connsiteX60" fmla="*/ 1040606 w 1259681"/>
              <a:gd name="connsiteY60" fmla="*/ 1019175 h 1762125"/>
              <a:gd name="connsiteX61" fmla="*/ 1033463 w 1259681"/>
              <a:gd name="connsiteY61" fmla="*/ 1071563 h 1762125"/>
              <a:gd name="connsiteX62" fmla="*/ 1040606 w 1259681"/>
              <a:gd name="connsiteY62" fmla="*/ 1128713 h 1762125"/>
              <a:gd name="connsiteX63" fmla="*/ 1054894 w 1259681"/>
              <a:gd name="connsiteY63" fmla="*/ 1166813 h 1762125"/>
              <a:gd name="connsiteX64" fmla="*/ 1059656 w 1259681"/>
              <a:gd name="connsiteY64" fmla="*/ 1231107 h 1762125"/>
              <a:gd name="connsiteX65" fmla="*/ 1057275 w 1259681"/>
              <a:gd name="connsiteY65" fmla="*/ 1293019 h 1762125"/>
              <a:gd name="connsiteX66" fmla="*/ 1028700 w 1259681"/>
              <a:gd name="connsiteY66" fmla="*/ 1340644 h 1762125"/>
              <a:gd name="connsiteX67" fmla="*/ 959644 w 1259681"/>
              <a:gd name="connsiteY67" fmla="*/ 1390650 h 1762125"/>
              <a:gd name="connsiteX68" fmla="*/ 962025 w 1259681"/>
              <a:gd name="connsiteY68" fmla="*/ 1419225 h 1762125"/>
              <a:gd name="connsiteX69" fmla="*/ 966788 w 1259681"/>
              <a:gd name="connsiteY69" fmla="*/ 1464469 h 1762125"/>
              <a:gd name="connsiteX70" fmla="*/ 966788 w 1259681"/>
              <a:gd name="connsiteY70" fmla="*/ 1493044 h 1762125"/>
              <a:gd name="connsiteX71" fmla="*/ 950119 w 1259681"/>
              <a:gd name="connsiteY71" fmla="*/ 1512094 h 1762125"/>
              <a:gd name="connsiteX72" fmla="*/ 923925 w 1259681"/>
              <a:gd name="connsiteY72" fmla="*/ 1531144 h 1762125"/>
              <a:gd name="connsiteX73" fmla="*/ 916781 w 1259681"/>
              <a:gd name="connsiteY73" fmla="*/ 1554957 h 1762125"/>
              <a:gd name="connsiteX74" fmla="*/ 923925 w 1259681"/>
              <a:gd name="connsiteY74" fmla="*/ 1588294 h 1762125"/>
              <a:gd name="connsiteX75" fmla="*/ 907256 w 1259681"/>
              <a:gd name="connsiteY75" fmla="*/ 1616869 h 1762125"/>
              <a:gd name="connsiteX76" fmla="*/ 876300 w 1259681"/>
              <a:gd name="connsiteY76" fmla="*/ 1635919 h 1762125"/>
              <a:gd name="connsiteX77" fmla="*/ 866775 w 1259681"/>
              <a:gd name="connsiteY77" fmla="*/ 1669257 h 1762125"/>
              <a:gd name="connsiteX78" fmla="*/ 814388 w 1259681"/>
              <a:gd name="connsiteY78" fmla="*/ 1731169 h 1762125"/>
              <a:gd name="connsiteX79" fmla="*/ 776288 w 1259681"/>
              <a:gd name="connsiteY79" fmla="*/ 1747838 h 1762125"/>
              <a:gd name="connsiteX80" fmla="*/ 735806 w 1259681"/>
              <a:gd name="connsiteY80" fmla="*/ 1745457 h 1762125"/>
              <a:gd name="connsiteX81" fmla="*/ 711994 w 1259681"/>
              <a:gd name="connsiteY81" fmla="*/ 1747838 h 1762125"/>
              <a:gd name="connsiteX82" fmla="*/ 697706 w 1259681"/>
              <a:gd name="connsiteY82" fmla="*/ 1762125 h 1762125"/>
              <a:gd name="connsiteX83" fmla="*/ 661988 w 1259681"/>
              <a:gd name="connsiteY83" fmla="*/ 1762125 h 1762125"/>
              <a:gd name="connsiteX84" fmla="*/ 640556 w 1259681"/>
              <a:gd name="connsiteY84" fmla="*/ 1750219 h 1762125"/>
              <a:gd name="connsiteX85" fmla="*/ 640556 w 1259681"/>
              <a:gd name="connsiteY85" fmla="*/ 1712119 h 1762125"/>
              <a:gd name="connsiteX86" fmla="*/ 645319 w 1259681"/>
              <a:gd name="connsiteY86" fmla="*/ 1674019 h 1762125"/>
              <a:gd name="connsiteX87" fmla="*/ 619125 w 1259681"/>
              <a:gd name="connsiteY87" fmla="*/ 1628775 h 1762125"/>
              <a:gd name="connsiteX88" fmla="*/ 597694 w 1259681"/>
              <a:gd name="connsiteY88" fmla="*/ 1581150 h 1762125"/>
              <a:gd name="connsiteX89" fmla="*/ 585788 w 1259681"/>
              <a:gd name="connsiteY89" fmla="*/ 1538288 h 1762125"/>
              <a:gd name="connsiteX90" fmla="*/ 576263 w 1259681"/>
              <a:gd name="connsiteY90" fmla="*/ 1488282 h 1762125"/>
              <a:gd name="connsiteX91" fmla="*/ 578644 w 1259681"/>
              <a:gd name="connsiteY91" fmla="*/ 1457325 h 1762125"/>
              <a:gd name="connsiteX92" fmla="*/ 578644 w 1259681"/>
              <a:gd name="connsiteY92" fmla="*/ 1423988 h 1762125"/>
              <a:gd name="connsiteX93" fmla="*/ 557213 w 1259681"/>
              <a:gd name="connsiteY93" fmla="*/ 1402557 h 1762125"/>
              <a:gd name="connsiteX94" fmla="*/ 557213 w 1259681"/>
              <a:gd name="connsiteY94" fmla="*/ 1402557 h 1762125"/>
              <a:gd name="connsiteX95" fmla="*/ 535781 w 1259681"/>
              <a:gd name="connsiteY95" fmla="*/ 1357313 h 1762125"/>
              <a:gd name="connsiteX96" fmla="*/ 531019 w 1259681"/>
              <a:gd name="connsiteY96" fmla="*/ 1304925 h 1762125"/>
              <a:gd name="connsiteX97" fmla="*/ 542925 w 1259681"/>
              <a:gd name="connsiteY97" fmla="*/ 1250157 h 1762125"/>
              <a:gd name="connsiteX98" fmla="*/ 552450 w 1259681"/>
              <a:gd name="connsiteY98" fmla="*/ 1197769 h 1762125"/>
              <a:gd name="connsiteX99" fmla="*/ 564356 w 1259681"/>
              <a:gd name="connsiteY99" fmla="*/ 1162050 h 1762125"/>
              <a:gd name="connsiteX100" fmla="*/ 557213 w 1259681"/>
              <a:gd name="connsiteY100" fmla="*/ 1112044 h 1762125"/>
              <a:gd name="connsiteX101" fmla="*/ 540544 w 1259681"/>
              <a:gd name="connsiteY101" fmla="*/ 1054894 h 1762125"/>
              <a:gd name="connsiteX102" fmla="*/ 511969 w 1259681"/>
              <a:gd name="connsiteY102" fmla="*/ 1009650 h 1762125"/>
              <a:gd name="connsiteX103" fmla="*/ 502444 w 1259681"/>
              <a:gd name="connsiteY103" fmla="*/ 957263 h 1762125"/>
              <a:gd name="connsiteX104" fmla="*/ 473869 w 1259681"/>
              <a:gd name="connsiteY104" fmla="*/ 923925 h 1762125"/>
              <a:gd name="connsiteX105" fmla="*/ 497681 w 1259681"/>
              <a:gd name="connsiteY105" fmla="*/ 883444 h 1762125"/>
              <a:gd name="connsiteX106" fmla="*/ 492919 w 1259681"/>
              <a:gd name="connsiteY106" fmla="*/ 845344 h 1762125"/>
              <a:gd name="connsiteX107" fmla="*/ 495300 w 1259681"/>
              <a:gd name="connsiteY107" fmla="*/ 802482 h 1762125"/>
              <a:gd name="connsiteX108" fmla="*/ 461963 w 1259681"/>
              <a:gd name="connsiteY108" fmla="*/ 790575 h 1762125"/>
              <a:gd name="connsiteX109" fmla="*/ 450056 w 1259681"/>
              <a:gd name="connsiteY109" fmla="*/ 809625 h 1762125"/>
              <a:gd name="connsiteX110" fmla="*/ 404813 w 1259681"/>
              <a:gd name="connsiteY110" fmla="*/ 809625 h 1762125"/>
              <a:gd name="connsiteX111" fmla="*/ 409575 w 1259681"/>
              <a:gd name="connsiteY111" fmla="*/ 778669 h 1762125"/>
              <a:gd name="connsiteX112" fmla="*/ 392906 w 1259681"/>
              <a:gd name="connsiteY112" fmla="*/ 747713 h 1762125"/>
              <a:gd name="connsiteX113" fmla="*/ 350044 w 1259681"/>
              <a:gd name="connsiteY113" fmla="*/ 759619 h 1762125"/>
              <a:gd name="connsiteX114" fmla="*/ 311944 w 1259681"/>
              <a:gd name="connsiteY114" fmla="*/ 771525 h 1762125"/>
              <a:gd name="connsiteX115" fmla="*/ 297656 w 1259681"/>
              <a:gd name="connsiteY115" fmla="*/ 788194 h 1762125"/>
              <a:gd name="connsiteX116" fmla="*/ 261938 w 1259681"/>
              <a:gd name="connsiteY116" fmla="*/ 802482 h 1762125"/>
              <a:gd name="connsiteX117" fmla="*/ 250031 w 1259681"/>
              <a:gd name="connsiteY117" fmla="*/ 778669 h 1762125"/>
              <a:gd name="connsiteX118" fmla="*/ 221456 w 1259681"/>
              <a:gd name="connsiteY118" fmla="*/ 778669 h 1762125"/>
              <a:gd name="connsiteX119" fmla="*/ 180975 w 1259681"/>
              <a:gd name="connsiteY119" fmla="*/ 797719 h 1762125"/>
              <a:gd name="connsiteX120" fmla="*/ 176213 w 1259681"/>
              <a:gd name="connsiteY120" fmla="*/ 814388 h 1762125"/>
              <a:gd name="connsiteX121" fmla="*/ 145256 w 1259681"/>
              <a:gd name="connsiteY121" fmla="*/ 795338 h 1762125"/>
              <a:gd name="connsiteX122" fmla="*/ 114300 w 1259681"/>
              <a:gd name="connsiteY122" fmla="*/ 757238 h 1762125"/>
              <a:gd name="connsiteX123" fmla="*/ 97631 w 1259681"/>
              <a:gd name="connsiteY123" fmla="*/ 719138 h 1762125"/>
              <a:gd name="connsiteX124" fmla="*/ 78581 w 1259681"/>
              <a:gd name="connsiteY124" fmla="*/ 697707 h 1762125"/>
              <a:gd name="connsiteX125" fmla="*/ 69056 w 1259681"/>
              <a:gd name="connsiteY125" fmla="*/ 661988 h 1762125"/>
              <a:gd name="connsiteX126" fmla="*/ 54769 w 1259681"/>
              <a:gd name="connsiteY126" fmla="*/ 652463 h 1762125"/>
              <a:gd name="connsiteX127" fmla="*/ 38100 w 1259681"/>
              <a:gd name="connsiteY127" fmla="*/ 635794 h 1762125"/>
              <a:gd name="connsiteX128" fmla="*/ 11906 w 1259681"/>
              <a:gd name="connsiteY128" fmla="*/ 628650 h 1762125"/>
              <a:gd name="connsiteX129" fmla="*/ 0 w 1259681"/>
              <a:gd name="connsiteY129" fmla="*/ 554832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1259681" h="1762125">
                <a:moveTo>
                  <a:pt x="0" y="554832"/>
                </a:moveTo>
                <a:lnTo>
                  <a:pt x="16669" y="492919"/>
                </a:lnTo>
                <a:lnTo>
                  <a:pt x="30956" y="428625"/>
                </a:lnTo>
                <a:lnTo>
                  <a:pt x="9525" y="371475"/>
                </a:lnTo>
                <a:lnTo>
                  <a:pt x="35719" y="309563"/>
                </a:lnTo>
                <a:lnTo>
                  <a:pt x="66675" y="259557"/>
                </a:lnTo>
                <a:lnTo>
                  <a:pt x="88106" y="223838"/>
                </a:lnTo>
                <a:lnTo>
                  <a:pt x="121444" y="207169"/>
                </a:lnTo>
                <a:lnTo>
                  <a:pt x="147638" y="185738"/>
                </a:lnTo>
                <a:lnTo>
                  <a:pt x="145256" y="135732"/>
                </a:lnTo>
                <a:lnTo>
                  <a:pt x="176213" y="80963"/>
                </a:lnTo>
                <a:lnTo>
                  <a:pt x="202406" y="57150"/>
                </a:lnTo>
                <a:lnTo>
                  <a:pt x="216694" y="45244"/>
                </a:lnTo>
                <a:lnTo>
                  <a:pt x="297656" y="50007"/>
                </a:lnTo>
                <a:lnTo>
                  <a:pt x="330994" y="19050"/>
                </a:lnTo>
                <a:lnTo>
                  <a:pt x="392906" y="9525"/>
                </a:lnTo>
                <a:lnTo>
                  <a:pt x="454819" y="7144"/>
                </a:lnTo>
                <a:lnTo>
                  <a:pt x="509588" y="0"/>
                </a:lnTo>
                <a:lnTo>
                  <a:pt x="521494" y="42863"/>
                </a:lnTo>
                <a:lnTo>
                  <a:pt x="526256" y="66675"/>
                </a:lnTo>
                <a:lnTo>
                  <a:pt x="502444" y="85725"/>
                </a:lnTo>
                <a:lnTo>
                  <a:pt x="531019" y="107157"/>
                </a:lnTo>
                <a:lnTo>
                  <a:pt x="566738" y="123825"/>
                </a:lnTo>
                <a:lnTo>
                  <a:pt x="619125" y="145257"/>
                </a:lnTo>
                <a:lnTo>
                  <a:pt x="650081" y="166688"/>
                </a:lnTo>
                <a:lnTo>
                  <a:pt x="681038" y="164307"/>
                </a:lnTo>
                <a:lnTo>
                  <a:pt x="700088" y="133350"/>
                </a:lnTo>
                <a:lnTo>
                  <a:pt x="700088" y="104775"/>
                </a:lnTo>
                <a:lnTo>
                  <a:pt x="740569" y="109538"/>
                </a:lnTo>
                <a:lnTo>
                  <a:pt x="776288" y="135732"/>
                </a:lnTo>
                <a:lnTo>
                  <a:pt x="842963" y="145257"/>
                </a:lnTo>
                <a:lnTo>
                  <a:pt x="876300" y="145257"/>
                </a:lnTo>
                <a:lnTo>
                  <a:pt x="914400" y="145257"/>
                </a:lnTo>
                <a:lnTo>
                  <a:pt x="947738" y="147638"/>
                </a:lnTo>
                <a:lnTo>
                  <a:pt x="952500" y="190500"/>
                </a:lnTo>
                <a:lnTo>
                  <a:pt x="947738" y="230982"/>
                </a:lnTo>
                <a:lnTo>
                  <a:pt x="933450" y="235744"/>
                </a:lnTo>
                <a:lnTo>
                  <a:pt x="940594" y="285750"/>
                </a:lnTo>
                <a:lnTo>
                  <a:pt x="959644" y="314325"/>
                </a:lnTo>
                <a:lnTo>
                  <a:pt x="985838" y="385763"/>
                </a:lnTo>
                <a:lnTo>
                  <a:pt x="1000125" y="390525"/>
                </a:lnTo>
                <a:lnTo>
                  <a:pt x="995363" y="457200"/>
                </a:lnTo>
                <a:lnTo>
                  <a:pt x="1021556" y="459582"/>
                </a:lnTo>
                <a:lnTo>
                  <a:pt x="1033463" y="478632"/>
                </a:lnTo>
                <a:lnTo>
                  <a:pt x="1033463" y="507207"/>
                </a:lnTo>
                <a:lnTo>
                  <a:pt x="1050131" y="550069"/>
                </a:lnTo>
                <a:lnTo>
                  <a:pt x="1078706" y="576263"/>
                </a:lnTo>
                <a:lnTo>
                  <a:pt x="1109663" y="600075"/>
                </a:lnTo>
                <a:lnTo>
                  <a:pt x="1107281" y="631032"/>
                </a:lnTo>
                <a:lnTo>
                  <a:pt x="1133475" y="664369"/>
                </a:lnTo>
                <a:lnTo>
                  <a:pt x="1173956" y="647700"/>
                </a:lnTo>
                <a:lnTo>
                  <a:pt x="1212056" y="635794"/>
                </a:lnTo>
                <a:lnTo>
                  <a:pt x="1254919" y="616744"/>
                </a:lnTo>
                <a:lnTo>
                  <a:pt x="1259681" y="659607"/>
                </a:lnTo>
                <a:lnTo>
                  <a:pt x="1231106" y="716757"/>
                </a:lnTo>
                <a:lnTo>
                  <a:pt x="1207294" y="778669"/>
                </a:lnTo>
                <a:lnTo>
                  <a:pt x="1188244" y="823913"/>
                </a:lnTo>
                <a:lnTo>
                  <a:pt x="1135856" y="881063"/>
                </a:lnTo>
                <a:lnTo>
                  <a:pt x="1088231" y="942975"/>
                </a:lnTo>
                <a:lnTo>
                  <a:pt x="1050131" y="978694"/>
                </a:lnTo>
                <a:lnTo>
                  <a:pt x="1040606" y="1019175"/>
                </a:lnTo>
                <a:lnTo>
                  <a:pt x="1033463" y="1071563"/>
                </a:lnTo>
                <a:lnTo>
                  <a:pt x="1040606" y="1128713"/>
                </a:lnTo>
                <a:lnTo>
                  <a:pt x="1054894" y="1166813"/>
                </a:lnTo>
                <a:lnTo>
                  <a:pt x="1059656" y="1231107"/>
                </a:lnTo>
                <a:cubicBezTo>
                  <a:pt x="1058862" y="1251744"/>
                  <a:pt x="1058069" y="1272382"/>
                  <a:pt x="1057275" y="1293019"/>
                </a:cubicBezTo>
                <a:lnTo>
                  <a:pt x="1028700" y="1340644"/>
                </a:lnTo>
                <a:lnTo>
                  <a:pt x="959644" y="1390650"/>
                </a:lnTo>
                <a:lnTo>
                  <a:pt x="962025" y="1419225"/>
                </a:lnTo>
                <a:lnTo>
                  <a:pt x="966788" y="1464469"/>
                </a:lnTo>
                <a:lnTo>
                  <a:pt x="966788" y="1493044"/>
                </a:lnTo>
                <a:lnTo>
                  <a:pt x="950119" y="1512094"/>
                </a:lnTo>
                <a:lnTo>
                  <a:pt x="923925" y="1531144"/>
                </a:lnTo>
                <a:lnTo>
                  <a:pt x="916781" y="1554957"/>
                </a:lnTo>
                <a:lnTo>
                  <a:pt x="923925" y="1588294"/>
                </a:lnTo>
                <a:lnTo>
                  <a:pt x="907256" y="1616869"/>
                </a:lnTo>
                <a:lnTo>
                  <a:pt x="876300" y="1635919"/>
                </a:lnTo>
                <a:lnTo>
                  <a:pt x="866775" y="1669257"/>
                </a:lnTo>
                <a:lnTo>
                  <a:pt x="814388" y="1731169"/>
                </a:lnTo>
                <a:lnTo>
                  <a:pt x="776288" y="1747838"/>
                </a:lnTo>
                <a:lnTo>
                  <a:pt x="735806" y="1745457"/>
                </a:lnTo>
                <a:lnTo>
                  <a:pt x="711994" y="1747838"/>
                </a:lnTo>
                <a:lnTo>
                  <a:pt x="697706" y="1762125"/>
                </a:lnTo>
                <a:lnTo>
                  <a:pt x="661988" y="1762125"/>
                </a:lnTo>
                <a:lnTo>
                  <a:pt x="640556" y="1750219"/>
                </a:lnTo>
                <a:lnTo>
                  <a:pt x="640556" y="1712119"/>
                </a:lnTo>
                <a:lnTo>
                  <a:pt x="645319" y="1674019"/>
                </a:lnTo>
                <a:lnTo>
                  <a:pt x="619125" y="1628775"/>
                </a:lnTo>
                <a:lnTo>
                  <a:pt x="597694" y="1581150"/>
                </a:lnTo>
                <a:lnTo>
                  <a:pt x="585788" y="1538288"/>
                </a:lnTo>
                <a:lnTo>
                  <a:pt x="576263" y="1488282"/>
                </a:lnTo>
                <a:lnTo>
                  <a:pt x="578644" y="1457325"/>
                </a:lnTo>
                <a:lnTo>
                  <a:pt x="578644" y="1423988"/>
                </a:lnTo>
                <a:lnTo>
                  <a:pt x="557213" y="1402557"/>
                </a:lnTo>
                <a:lnTo>
                  <a:pt x="557213" y="1402557"/>
                </a:lnTo>
                <a:lnTo>
                  <a:pt x="535781" y="1357313"/>
                </a:lnTo>
                <a:lnTo>
                  <a:pt x="531019" y="1304925"/>
                </a:lnTo>
                <a:lnTo>
                  <a:pt x="542925" y="1250157"/>
                </a:lnTo>
                <a:lnTo>
                  <a:pt x="552450" y="1197769"/>
                </a:lnTo>
                <a:lnTo>
                  <a:pt x="564356" y="1162050"/>
                </a:lnTo>
                <a:lnTo>
                  <a:pt x="557213" y="1112044"/>
                </a:lnTo>
                <a:lnTo>
                  <a:pt x="540544" y="1054894"/>
                </a:lnTo>
                <a:lnTo>
                  <a:pt x="511969" y="1009650"/>
                </a:lnTo>
                <a:lnTo>
                  <a:pt x="502444" y="957263"/>
                </a:lnTo>
                <a:lnTo>
                  <a:pt x="473869" y="923925"/>
                </a:lnTo>
                <a:lnTo>
                  <a:pt x="497681" y="883444"/>
                </a:lnTo>
                <a:lnTo>
                  <a:pt x="492919" y="845344"/>
                </a:lnTo>
                <a:lnTo>
                  <a:pt x="495300" y="802482"/>
                </a:lnTo>
                <a:lnTo>
                  <a:pt x="461963" y="790575"/>
                </a:lnTo>
                <a:lnTo>
                  <a:pt x="450056" y="809625"/>
                </a:lnTo>
                <a:lnTo>
                  <a:pt x="404813" y="809625"/>
                </a:lnTo>
                <a:lnTo>
                  <a:pt x="409575" y="778669"/>
                </a:lnTo>
                <a:lnTo>
                  <a:pt x="392906" y="747713"/>
                </a:lnTo>
                <a:lnTo>
                  <a:pt x="350044" y="759619"/>
                </a:lnTo>
                <a:lnTo>
                  <a:pt x="311944" y="771525"/>
                </a:lnTo>
                <a:lnTo>
                  <a:pt x="297656" y="788194"/>
                </a:lnTo>
                <a:lnTo>
                  <a:pt x="261938" y="802482"/>
                </a:lnTo>
                <a:lnTo>
                  <a:pt x="250031" y="778669"/>
                </a:lnTo>
                <a:lnTo>
                  <a:pt x="221456" y="778669"/>
                </a:lnTo>
                <a:lnTo>
                  <a:pt x="180975" y="797719"/>
                </a:lnTo>
                <a:lnTo>
                  <a:pt x="176213" y="814388"/>
                </a:lnTo>
                <a:lnTo>
                  <a:pt x="145256" y="795338"/>
                </a:lnTo>
                <a:lnTo>
                  <a:pt x="114300" y="757238"/>
                </a:lnTo>
                <a:lnTo>
                  <a:pt x="97631" y="719138"/>
                </a:lnTo>
                <a:lnTo>
                  <a:pt x="78581" y="697707"/>
                </a:lnTo>
                <a:lnTo>
                  <a:pt x="69056" y="661988"/>
                </a:lnTo>
                <a:lnTo>
                  <a:pt x="54769" y="652463"/>
                </a:lnTo>
                <a:lnTo>
                  <a:pt x="38100" y="635794"/>
                </a:lnTo>
                <a:lnTo>
                  <a:pt x="11906" y="628650"/>
                </a:lnTo>
                <a:lnTo>
                  <a:pt x="0" y="554832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3546465" y="3890476"/>
            <a:ext cx="1259681" cy="1762125"/>
          </a:xfrm>
          <a:custGeom>
            <a:avLst/>
            <a:gdLst>
              <a:gd name="connsiteX0" fmla="*/ 0 w 1259681"/>
              <a:gd name="connsiteY0" fmla="*/ 554832 h 1762125"/>
              <a:gd name="connsiteX1" fmla="*/ 16669 w 1259681"/>
              <a:gd name="connsiteY1" fmla="*/ 492919 h 1762125"/>
              <a:gd name="connsiteX2" fmla="*/ 30956 w 1259681"/>
              <a:gd name="connsiteY2" fmla="*/ 428625 h 1762125"/>
              <a:gd name="connsiteX3" fmla="*/ 9525 w 1259681"/>
              <a:gd name="connsiteY3" fmla="*/ 371475 h 1762125"/>
              <a:gd name="connsiteX4" fmla="*/ 35719 w 1259681"/>
              <a:gd name="connsiteY4" fmla="*/ 309563 h 1762125"/>
              <a:gd name="connsiteX5" fmla="*/ 66675 w 1259681"/>
              <a:gd name="connsiteY5" fmla="*/ 259557 h 1762125"/>
              <a:gd name="connsiteX6" fmla="*/ 88106 w 1259681"/>
              <a:gd name="connsiteY6" fmla="*/ 223838 h 1762125"/>
              <a:gd name="connsiteX7" fmla="*/ 121444 w 1259681"/>
              <a:gd name="connsiteY7" fmla="*/ 207169 h 1762125"/>
              <a:gd name="connsiteX8" fmla="*/ 147638 w 1259681"/>
              <a:gd name="connsiteY8" fmla="*/ 185738 h 1762125"/>
              <a:gd name="connsiteX9" fmla="*/ 145256 w 1259681"/>
              <a:gd name="connsiteY9" fmla="*/ 135732 h 1762125"/>
              <a:gd name="connsiteX10" fmla="*/ 176213 w 1259681"/>
              <a:gd name="connsiteY10" fmla="*/ 80963 h 1762125"/>
              <a:gd name="connsiteX11" fmla="*/ 202406 w 1259681"/>
              <a:gd name="connsiteY11" fmla="*/ 57150 h 1762125"/>
              <a:gd name="connsiteX12" fmla="*/ 216694 w 1259681"/>
              <a:gd name="connsiteY12" fmla="*/ 45244 h 1762125"/>
              <a:gd name="connsiteX13" fmla="*/ 297656 w 1259681"/>
              <a:gd name="connsiteY13" fmla="*/ 50007 h 1762125"/>
              <a:gd name="connsiteX14" fmla="*/ 330994 w 1259681"/>
              <a:gd name="connsiteY14" fmla="*/ 19050 h 1762125"/>
              <a:gd name="connsiteX15" fmla="*/ 392906 w 1259681"/>
              <a:gd name="connsiteY15" fmla="*/ 9525 h 1762125"/>
              <a:gd name="connsiteX16" fmla="*/ 454819 w 1259681"/>
              <a:gd name="connsiteY16" fmla="*/ 7144 h 1762125"/>
              <a:gd name="connsiteX17" fmla="*/ 509588 w 1259681"/>
              <a:gd name="connsiteY17" fmla="*/ 0 h 1762125"/>
              <a:gd name="connsiteX18" fmla="*/ 521494 w 1259681"/>
              <a:gd name="connsiteY18" fmla="*/ 42863 h 1762125"/>
              <a:gd name="connsiteX19" fmla="*/ 526256 w 1259681"/>
              <a:gd name="connsiteY19" fmla="*/ 66675 h 1762125"/>
              <a:gd name="connsiteX20" fmla="*/ 502444 w 1259681"/>
              <a:gd name="connsiteY20" fmla="*/ 85725 h 1762125"/>
              <a:gd name="connsiteX21" fmla="*/ 531019 w 1259681"/>
              <a:gd name="connsiteY21" fmla="*/ 107157 h 1762125"/>
              <a:gd name="connsiteX22" fmla="*/ 566738 w 1259681"/>
              <a:gd name="connsiteY22" fmla="*/ 123825 h 1762125"/>
              <a:gd name="connsiteX23" fmla="*/ 619125 w 1259681"/>
              <a:gd name="connsiteY23" fmla="*/ 145257 h 1762125"/>
              <a:gd name="connsiteX24" fmla="*/ 650081 w 1259681"/>
              <a:gd name="connsiteY24" fmla="*/ 166688 h 1762125"/>
              <a:gd name="connsiteX25" fmla="*/ 681038 w 1259681"/>
              <a:gd name="connsiteY25" fmla="*/ 164307 h 1762125"/>
              <a:gd name="connsiteX26" fmla="*/ 700088 w 1259681"/>
              <a:gd name="connsiteY26" fmla="*/ 133350 h 1762125"/>
              <a:gd name="connsiteX27" fmla="*/ 700088 w 1259681"/>
              <a:gd name="connsiteY27" fmla="*/ 104775 h 1762125"/>
              <a:gd name="connsiteX28" fmla="*/ 740569 w 1259681"/>
              <a:gd name="connsiteY28" fmla="*/ 109538 h 1762125"/>
              <a:gd name="connsiteX29" fmla="*/ 776288 w 1259681"/>
              <a:gd name="connsiteY29" fmla="*/ 135732 h 1762125"/>
              <a:gd name="connsiteX30" fmla="*/ 842963 w 1259681"/>
              <a:gd name="connsiteY30" fmla="*/ 145257 h 1762125"/>
              <a:gd name="connsiteX31" fmla="*/ 876300 w 1259681"/>
              <a:gd name="connsiteY31" fmla="*/ 145257 h 1762125"/>
              <a:gd name="connsiteX32" fmla="*/ 914400 w 1259681"/>
              <a:gd name="connsiteY32" fmla="*/ 145257 h 1762125"/>
              <a:gd name="connsiteX33" fmla="*/ 947738 w 1259681"/>
              <a:gd name="connsiteY33" fmla="*/ 147638 h 1762125"/>
              <a:gd name="connsiteX34" fmla="*/ 952500 w 1259681"/>
              <a:gd name="connsiteY34" fmla="*/ 190500 h 1762125"/>
              <a:gd name="connsiteX35" fmla="*/ 947738 w 1259681"/>
              <a:gd name="connsiteY35" fmla="*/ 230982 h 1762125"/>
              <a:gd name="connsiteX36" fmla="*/ 933450 w 1259681"/>
              <a:gd name="connsiteY36" fmla="*/ 235744 h 1762125"/>
              <a:gd name="connsiteX37" fmla="*/ 940594 w 1259681"/>
              <a:gd name="connsiteY37" fmla="*/ 285750 h 1762125"/>
              <a:gd name="connsiteX38" fmla="*/ 959644 w 1259681"/>
              <a:gd name="connsiteY38" fmla="*/ 314325 h 1762125"/>
              <a:gd name="connsiteX39" fmla="*/ 985838 w 1259681"/>
              <a:gd name="connsiteY39" fmla="*/ 385763 h 1762125"/>
              <a:gd name="connsiteX40" fmla="*/ 1000125 w 1259681"/>
              <a:gd name="connsiteY40" fmla="*/ 390525 h 1762125"/>
              <a:gd name="connsiteX41" fmla="*/ 995363 w 1259681"/>
              <a:gd name="connsiteY41" fmla="*/ 457200 h 1762125"/>
              <a:gd name="connsiteX42" fmla="*/ 1021556 w 1259681"/>
              <a:gd name="connsiteY42" fmla="*/ 459582 h 1762125"/>
              <a:gd name="connsiteX43" fmla="*/ 1033463 w 1259681"/>
              <a:gd name="connsiteY43" fmla="*/ 478632 h 1762125"/>
              <a:gd name="connsiteX44" fmla="*/ 1033463 w 1259681"/>
              <a:gd name="connsiteY44" fmla="*/ 507207 h 1762125"/>
              <a:gd name="connsiteX45" fmla="*/ 1050131 w 1259681"/>
              <a:gd name="connsiteY45" fmla="*/ 550069 h 1762125"/>
              <a:gd name="connsiteX46" fmla="*/ 1078706 w 1259681"/>
              <a:gd name="connsiteY46" fmla="*/ 576263 h 1762125"/>
              <a:gd name="connsiteX47" fmla="*/ 1109663 w 1259681"/>
              <a:gd name="connsiteY47" fmla="*/ 600075 h 1762125"/>
              <a:gd name="connsiteX48" fmla="*/ 1107281 w 1259681"/>
              <a:gd name="connsiteY48" fmla="*/ 631032 h 1762125"/>
              <a:gd name="connsiteX49" fmla="*/ 1133475 w 1259681"/>
              <a:gd name="connsiteY49" fmla="*/ 664369 h 1762125"/>
              <a:gd name="connsiteX50" fmla="*/ 1173956 w 1259681"/>
              <a:gd name="connsiteY50" fmla="*/ 647700 h 1762125"/>
              <a:gd name="connsiteX51" fmla="*/ 1212056 w 1259681"/>
              <a:gd name="connsiteY51" fmla="*/ 635794 h 1762125"/>
              <a:gd name="connsiteX52" fmla="*/ 1254919 w 1259681"/>
              <a:gd name="connsiteY52" fmla="*/ 616744 h 1762125"/>
              <a:gd name="connsiteX53" fmla="*/ 1259681 w 1259681"/>
              <a:gd name="connsiteY53" fmla="*/ 659607 h 1762125"/>
              <a:gd name="connsiteX54" fmla="*/ 1231106 w 1259681"/>
              <a:gd name="connsiteY54" fmla="*/ 716757 h 1762125"/>
              <a:gd name="connsiteX55" fmla="*/ 1207294 w 1259681"/>
              <a:gd name="connsiteY55" fmla="*/ 778669 h 1762125"/>
              <a:gd name="connsiteX56" fmla="*/ 1188244 w 1259681"/>
              <a:gd name="connsiteY56" fmla="*/ 823913 h 1762125"/>
              <a:gd name="connsiteX57" fmla="*/ 1135856 w 1259681"/>
              <a:gd name="connsiteY57" fmla="*/ 881063 h 1762125"/>
              <a:gd name="connsiteX58" fmla="*/ 1088231 w 1259681"/>
              <a:gd name="connsiteY58" fmla="*/ 942975 h 1762125"/>
              <a:gd name="connsiteX59" fmla="*/ 1050131 w 1259681"/>
              <a:gd name="connsiteY59" fmla="*/ 978694 h 1762125"/>
              <a:gd name="connsiteX60" fmla="*/ 1040606 w 1259681"/>
              <a:gd name="connsiteY60" fmla="*/ 1019175 h 1762125"/>
              <a:gd name="connsiteX61" fmla="*/ 1033463 w 1259681"/>
              <a:gd name="connsiteY61" fmla="*/ 1071563 h 1762125"/>
              <a:gd name="connsiteX62" fmla="*/ 1040606 w 1259681"/>
              <a:gd name="connsiteY62" fmla="*/ 1128713 h 1762125"/>
              <a:gd name="connsiteX63" fmla="*/ 1054894 w 1259681"/>
              <a:gd name="connsiteY63" fmla="*/ 1166813 h 1762125"/>
              <a:gd name="connsiteX64" fmla="*/ 1059656 w 1259681"/>
              <a:gd name="connsiteY64" fmla="*/ 1231107 h 1762125"/>
              <a:gd name="connsiteX65" fmla="*/ 1057275 w 1259681"/>
              <a:gd name="connsiteY65" fmla="*/ 1293019 h 1762125"/>
              <a:gd name="connsiteX66" fmla="*/ 1028700 w 1259681"/>
              <a:gd name="connsiteY66" fmla="*/ 1340644 h 1762125"/>
              <a:gd name="connsiteX67" fmla="*/ 959644 w 1259681"/>
              <a:gd name="connsiteY67" fmla="*/ 1390650 h 1762125"/>
              <a:gd name="connsiteX68" fmla="*/ 962025 w 1259681"/>
              <a:gd name="connsiteY68" fmla="*/ 1419225 h 1762125"/>
              <a:gd name="connsiteX69" fmla="*/ 966788 w 1259681"/>
              <a:gd name="connsiteY69" fmla="*/ 1464469 h 1762125"/>
              <a:gd name="connsiteX70" fmla="*/ 966788 w 1259681"/>
              <a:gd name="connsiteY70" fmla="*/ 1493044 h 1762125"/>
              <a:gd name="connsiteX71" fmla="*/ 950119 w 1259681"/>
              <a:gd name="connsiteY71" fmla="*/ 1512094 h 1762125"/>
              <a:gd name="connsiteX72" fmla="*/ 923925 w 1259681"/>
              <a:gd name="connsiteY72" fmla="*/ 1531144 h 1762125"/>
              <a:gd name="connsiteX73" fmla="*/ 916781 w 1259681"/>
              <a:gd name="connsiteY73" fmla="*/ 1554957 h 1762125"/>
              <a:gd name="connsiteX74" fmla="*/ 923925 w 1259681"/>
              <a:gd name="connsiteY74" fmla="*/ 1588294 h 1762125"/>
              <a:gd name="connsiteX75" fmla="*/ 907256 w 1259681"/>
              <a:gd name="connsiteY75" fmla="*/ 1616869 h 1762125"/>
              <a:gd name="connsiteX76" fmla="*/ 876300 w 1259681"/>
              <a:gd name="connsiteY76" fmla="*/ 1635919 h 1762125"/>
              <a:gd name="connsiteX77" fmla="*/ 866775 w 1259681"/>
              <a:gd name="connsiteY77" fmla="*/ 1669257 h 1762125"/>
              <a:gd name="connsiteX78" fmla="*/ 814388 w 1259681"/>
              <a:gd name="connsiteY78" fmla="*/ 1731169 h 1762125"/>
              <a:gd name="connsiteX79" fmla="*/ 776288 w 1259681"/>
              <a:gd name="connsiteY79" fmla="*/ 1747838 h 1762125"/>
              <a:gd name="connsiteX80" fmla="*/ 735806 w 1259681"/>
              <a:gd name="connsiteY80" fmla="*/ 1745457 h 1762125"/>
              <a:gd name="connsiteX81" fmla="*/ 711994 w 1259681"/>
              <a:gd name="connsiteY81" fmla="*/ 1747838 h 1762125"/>
              <a:gd name="connsiteX82" fmla="*/ 697706 w 1259681"/>
              <a:gd name="connsiteY82" fmla="*/ 1762125 h 1762125"/>
              <a:gd name="connsiteX83" fmla="*/ 661988 w 1259681"/>
              <a:gd name="connsiteY83" fmla="*/ 1762125 h 1762125"/>
              <a:gd name="connsiteX84" fmla="*/ 640556 w 1259681"/>
              <a:gd name="connsiteY84" fmla="*/ 1750219 h 1762125"/>
              <a:gd name="connsiteX85" fmla="*/ 640556 w 1259681"/>
              <a:gd name="connsiteY85" fmla="*/ 1712119 h 1762125"/>
              <a:gd name="connsiteX86" fmla="*/ 645319 w 1259681"/>
              <a:gd name="connsiteY86" fmla="*/ 1674019 h 1762125"/>
              <a:gd name="connsiteX87" fmla="*/ 619125 w 1259681"/>
              <a:gd name="connsiteY87" fmla="*/ 1628775 h 1762125"/>
              <a:gd name="connsiteX88" fmla="*/ 597694 w 1259681"/>
              <a:gd name="connsiteY88" fmla="*/ 1581150 h 1762125"/>
              <a:gd name="connsiteX89" fmla="*/ 585788 w 1259681"/>
              <a:gd name="connsiteY89" fmla="*/ 1538288 h 1762125"/>
              <a:gd name="connsiteX90" fmla="*/ 576263 w 1259681"/>
              <a:gd name="connsiteY90" fmla="*/ 1488282 h 1762125"/>
              <a:gd name="connsiteX91" fmla="*/ 578644 w 1259681"/>
              <a:gd name="connsiteY91" fmla="*/ 1457325 h 1762125"/>
              <a:gd name="connsiteX92" fmla="*/ 578644 w 1259681"/>
              <a:gd name="connsiteY92" fmla="*/ 1423988 h 1762125"/>
              <a:gd name="connsiteX93" fmla="*/ 557213 w 1259681"/>
              <a:gd name="connsiteY93" fmla="*/ 1402557 h 1762125"/>
              <a:gd name="connsiteX94" fmla="*/ 557213 w 1259681"/>
              <a:gd name="connsiteY94" fmla="*/ 1402557 h 1762125"/>
              <a:gd name="connsiteX95" fmla="*/ 535781 w 1259681"/>
              <a:gd name="connsiteY95" fmla="*/ 1357313 h 1762125"/>
              <a:gd name="connsiteX96" fmla="*/ 531019 w 1259681"/>
              <a:gd name="connsiteY96" fmla="*/ 1304925 h 1762125"/>
              <a:gd name="connsiteX97" fmla="*/ 542925 w 1259681"/>
              <a:gd name="connsiteY97" fmla="*/ 1250157 h 1762125"/>
              <a:gd name="connsiteX98" fmla="*/ 552450 w 1259681"/>
              <a:gd name="connsiteY98" fmla="*/ 1197769 h 1762125"/>
              <a:gd name="connsiteX99" fmla="*/ 564356 w 1259681"/>
              <a:gd name="connsiteY99" fmla="*/ 1162050 h 1762125"/>
              <a:gd name="connsiteX100" fmla="*/ 557213 w 1259681"/>
              <a:gd name="connsiteY100" fmla="*/ 1112044 h 1762125"/>
              <a:gd name="connsiteX101" fmla="*/ 540544 w 1259681"/>
              <a:gd name="connsiteY101" fmla="*/ 1054894 h 1762125"/>
              <a:gd name="connsiteX102" fmla="*/ 511969 w 1259681"/>
              <a:gd name="connsiteY102" fmla="*/ 1009650 h 1762125"/>
              <a:gd name="connsiteX103" fmla="*/ 502444 w 1259681"/>
              <a:gd name="connsiteY103" fmla="*/ 957263 h 1762125"/>
              <a:gd name="connsiteX104" fmla="*/ 473869 w 1259681"/>
              <a:gd name="connsiteY104" fmla="*/ 923925 h 1762125"/>
              <a:gd name="connsiteX105" fmla="*/ 497681 w 1259681"/>
              <a:gd name="connsiteY105" fmla="*/ 883444 h 1762125"/>
              <a:gd name="connsiteX106" fmla="*/ 492919 w 1259681"/>
              <a:gd name="connsiteY106" fmla="*/ 845344 h 1762125"/>
              <a:gd name="connsiteX107" fmla="*/ 495300 w 1259681"/>
              <a:gd name="connsiteY107" fmla="*/ 802482 h 1762125"/>
              <a:gd name="connsiteX108" fmla="*/ 461963 w 1259681"/>
              <a:gd name="connsiteY108" fmla="*/ 790575 h 1762125"/>
              <a:gd name="connsiteX109" fmla="*/ 450056 w 1259681"/>
              <a:gd name="connsiteY109" fmla="*/ 809625 h 1762125"/>
              <a:gd name="connsiteX110" fmla="*/ 404813 w 1259681"/>
              <a:gd name="connsiteY110" fmla="*/ 809625 h 1762125"/>
              <a:gd name="connsiteX111" fmla="*/ 409575 w 1259681"/>
              <a:gd name="connsiteY111" fmla="*/ 778669 h 1762125"/>
              <a:gd name="connsiteX112" fmla="*/ 392906 w 1259681"/>
              <a:gd name="connsiteY112" fmla="*/ 747713 h 1762125"/>
              <a:gd name="connsiteX113" fmla="*/ 350044 w 1259681"/>
              <a:gd name="connsiteY113" fmla="*/ 759619 h 1762125"/>
              <a:gd name="connsiteX114" fmla="*/ 311944 w 1259681"/>
              <a:gd name="connsiteY114" fmla="*/ 771525 h 1762125"/>
              <a:gd name="connsiteX115" fmla="*/ 297656 w 1259681"/>
              <a:gd name="connsiteY115" fmla="*/ 788194 h 1762125"/>
              <a:gd name="connsiteX116" fmla="*/ 261938 w 1259681"/>
              <a:gd name="connsiteY116" fmla="*/ 802482 h 1762125"/>
              <a:gd name="connsiteX117" fmla="*/ 250031 w 1259681"/>
              <a:gd name="connsiteY117" fmla="*/ 778669 h 1762125"/>
              <a:gd name="connsiteX118" fmla="*/ 221456 w 1259681"/>
              <a:gd name="connsiteY118" fmla="*/ 778669 h 1762125"/>
              <a:gd name="connsiteX119" fmla="*/ 180975 w 1259681"/>
              <a:gd name="connsiteY119" fmla="*/ 797719 h 1762125"/>
              <a:gd name="connsiteX120" fmla="*/ 176213 w 1259681"/>
              <a:gd name="connsiteY120" fmla="*/ 814388 h 1762125"/>
              <a:gd name="connsiteX121" fmla="*/ 145256 w 1259681"/>
              <a:gd name="connsiteY121" fmla="*/ 795338 h 1762125"/>
              <a:gd name="connsiteX122" fmla="*/ 114300 w 1259681"/>
              <a:gd name="connsiteY122" fmla="*/ 757238 h 1762125"/>
              <a:gd name="connsiteX123" fmla="*/ 97631 w 1259681"/>
              <a:gd name="connsiteY123" fmla="*/ 719138 h 1762125"/>
              <a:gd name="connsiteX124" fmla="*/ 78581 w 1259681"/>
              <a:gd name="connsiteY124" fmla="*/ 697707 h 1762125"/>
              <a:gd name="connsiteX125" fmla="*/ 69056 w 1259681"/>
              <a:gd name="connsiteY125" fmla="*/ 661988 h 1762125"/>
              <a:gd name="connsiteX126" fmla="*/ 54769 w 1259681"/>
              <a:gd name="connsiteY126" fmla="*/ 652463 h 1762125"/>
              <a:gd name="connsiteX127" fmla="*/ 38100 w 1259681"/>
              <a:gd name="connsiteY127" fmla="*/ 635794 h 1762125"/>
              <a:gd name="connsiteX128" fmla="*/ 11906 w 1259681"/>
              <a:gd name="connsiteY128" fmla="*/ 628650 h 1762125"/>
              <a:gd name="connsiteX129" fmla="*/ 0 w 1259681"/>
              <a:gd name="connsiteY129" fmla="*/ 554832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1259681" h="1762125">
                <a:moveTo>
                  <a:pt x="0" y="554832"/>
                </a:moveTo>
                <a:lnTo>
                  <a:pt x="16669" y="492919"/>
                </a:lnTo>
                <a:lnTo>
                  <a:pt x="30956" y="428625"/>
                </a:lnTo>
                <a:lnTo>
                  <a:pt x="9525" y="371475"/>
                </a:lnTo>
                <a:lnTo>
                  <a:pt x="35719" y="309563"/>
                </a:lnTo>
                <a:lnTo>
                  <a:pt x="66675" y="259557"/>
                </a:lnTo>
                <a:lnTo>
                  <a:pt x="88106" y="223838"/>
                </a:lnTo>
                <a:lnTo>
                  <a:pt x="121444" y="207169"/>
                </a:lnTo>
                <a:lnTo>
                  <a:pt x="147638" y="185738"/>
                </a:lnTo>
                <a:lnTo>
                  <a:pt x="145256" y="135732"/>
                </a:lnTo>
                <a:lnTo>
                  <a:pt x="176213" y="80963"/>
                </a:lnTo>
                <a:lnTo>
                  <a:pt x="202406" y="57150"/>
                </a:lnTo>
                <a:lnTo>
                  <a:pt x="216694" y="45244"/>
                </a:lnTo>
                <a:lnTo>
                  <a:pt x="297656" y="50007"/>
                </a:lnTo>
                <a:lnTo>
                  <a:pt x="330994" y="19050"/>
                </a:lnTo>
                <a:lnTo>
                  <a:pt x="392906" y="9525"/>
                </a:lnTo>
                <a:lnTo>
                  <a:pt x="454819" y="7144"/>
                </a:lnTo>
                <a:lnTo>
                  <a:pt x="509588" y="0"/>
                </a:lnTo>
                <a:lnTo>
                  <a:pt x="521494" y="42863"/>
                </a:lnTo>
                <a:lnTo>
                  <a:pt x="526256" y="66675"/>
                </a:lnTo>
                <a:lnTo>
                  <a:pt x="502444" y="85725"/>
                </a:lnTo>
                <a:lnTo>
                  <a:pt x="531019" y="107157"/>
                </a:lnTo>
                <a:lnTo>
                  <a:pt x="566738" y="123825"/>
                </a:lnTo>
                <a:lnTo>
                  <a:pt x="619125" y="145257"/>
                </a:lnTo>
                <a:lnTo>
                  <a:pt x="650081" y="166688"/>
                </a:lnTo>
                <a:lnTo>
                  <a:pt x="681038" y="164307"/>
                </a:lnTo>
                <a:lnTo>
                  <a:pt x="700088" y="133350"/>
                </a:lnTo>
                <a:lnTo>
                  <a:pt x="700088" y="104775"/>
                </a:lnTo>
                <a:lnTo>
                  <a:pt x="740569" y="109538"/>
                </a:lnTo>
                <a:lnTo>
                  <a:pt x="776288" y="135732"/>
                </a:lnTo>
                <a:lnTo>
                  <a:pt x="842963" y="145257"/>
                </a:lnTo>
                <a:lnTo>
                  <a:pt x="876300" y="145257"/>
                </a:lnTo>
                <a:lnTo>
                  <a:pt x="914400" y="145257"/>
                </a:lnTo>
                <a:lnTo>
                  <a:pt x="947738" y="147638"/>
                </a:lnTo>
                <a:lnTo>
                  <a:pt x="952500" y="190500"/>
                </a:lnTo>
                <a:lnTo>
                  <a:pt x="947738" y="230982"/>
                </a:lnTo>
                <a:lnTo>
                  <a:pt x="933450" y="235744"/>
                </a:lnTo>
                <a:lnTo>
                  <a:pt x="940594" y="285750"/>
                </a:lnTo>
                <a:lnTo>
                  <a:pt x="959644" y="314325"/>
                </a:lnTo>
                <a:lnTo>
                  <a:pt x="985838" y="385763"/>
                </a:lnTo>
                <a:lnTo>
                  <a:pt x="1000125" y="390525"/>
                </a:lnTo>
                <a:lnTo>
                  <a:pt x="995363" y="457200"/>
                </a:lnTo>
                <a:lnTo>
                  <a:pt x="1021556" y="459582"/>
                </a:lnTo>
                <a:lnTo>
                  <a:pt x="1033463" y="478632"/>
                </a:lnTo>
                <a:lnTo>
                  <a:pt x="1033463" y="507207"/>
                </a:lnTo>
                <a:lnTo>
                  <a:pt x="1050131" y="550069"/>
                </a:lnTo>
                <a:lnTo>
                  <a:pt x="1078706" y="576263"/>
                </a:lnTo>
                <a:lnTo>
                  <a:pt x="1109663" y="600075"/>
                </a:lnTo>
                <a:lnTo>
                  <a:pt x="1107281" y="631032"/>
                </a:lnTo>
                <a:lnTo>
                  <a:pt x="1133475" y="664369"/>
                </a:lnTo>
                <a:lnTo>
                  <a:pt x="1173956" y="647700"/>
                </a:lnTo>
                <a:lnTo>
                  <a:pt x="1212056" y="635794"/>
                </a:lnTo>
                <a:lnTo>
                  <a:pt x="1254919" y="616744"/>
                </a:lnTo>
                <a:lnTo>
                  <a:pt x="1259681" y="659607"/>
                </a:lnTo>
                <a:lnTo>
                  <a:pt x="1231106" y="716757"/>
                </a:lnTo>
                <a:lnTo>
                  <a:pt x="1207294" y="778669"/>
                </a:lnTo>
                <a:lnTo>
                  <a:pt x="1188244" y="823913"/>
                </a:lnTo>
                <a:lnTo>
                  <a:pt x="1135856" y="881063"/>
                </a:lnTo>
                <a:lnTo>
                  <a:pt x="1088231" y="942975"/>
                </a:lnTo>
                <a:lnTo>
                  <a:pt x="1050131" y="978694"/>
                </a:lnTo>
                <a:lnTo>
                  <a:pt x="1040606" y="1019175"/>
                </a:lnTo>
                <a:lnTo>
                  <a:pt x="1033463" y="1071563"/>
                </a:lnTo>
                <a:lnTo>
                  <a:pt x="1040606" y="1128713"/>
                </a:lnTo>
                <a:lnTo>
                  <a:pt x="1054894" y="1166813"/>
                </a:lnTo>
                <a:lnTo>
                  <a:pt x="1059656" y="1231107"/>
                </a:lnTo>
                <a:cubicBezTo>
                  <a:pt x="1058862" y="1251744"/>
                  <a:pt x="1058069" y="1272382"/>
                  <a:pt x="1057275" y="1293019"/>
                </a:cubicBezTo>
                <a:lnTo>
                  <a:pt x="1028700" y="1340644"/>
                </a:lnTo>
                <a:lnTo>
                  <a:pt x="959644" y="1390650"/>
                </a:lnTo>
                <a:lnTo>
                  <a:pt x="962025" y="1419225"/>
                </a:lnTo>
                <a:lnTo>
                  <a:pt x="966788" y="1464469"/>
                </a:lnTo>
                <a:lnTo>
                  <a:pt x="966788" y="1493044"/>
                </a:lnTo>
                <a:lnTo>
                  <a:pt x="950119" y="1512094"/>
                </a:lnTo>
                <a:lnTo>
                  <a:pt x="923925" y="1531144"/>
                </a:lnTo>
                <a:lnTo>
                  <a:pt x="916781" y="1554957"/>
                </a:lnTo>
                <a:lnTo>
                  <a:pt x="923925" y="1588294"/>
                </a:lnTo>
                <a:lnTo>
                  <a:pt x="907256" y="1616869"/>
                </a:lnTo>
                <a:lnTo>
                  <a:pt x="876300" y="1635919"/>
                </a:lnTo>
                <a:lnTo>
                  <a:pt x="866775" y="1669257"/>
                </a:lnTo>
                <a:lnTo>
                  <a:pt x="814388" y="1731169"/>
                </a:lnTo>
                <a:lnTo>
                  <a:pt x="776288" y="1747838"/>
                </a:lnTo>
                <a:lnTo>
                  <a:pt x="735806" y="1745457"/>
                </a:lnTo>
                <a:lnTo>
                  <a:pt x="711994" y="1747838"/>
                </a:lnTo>
                <a:lnTo>
                  <a:pt x="697706" y="1762125"/>
                </a:lnTo>
                <a:lnTo>
                  <a:pt x="661988" y="1762125"/>
                </a:lnTo>
                <a:lnTo>
                  <a:pt x="640556" y="1750219"/>
                </a:lnTo>
                <a:lnTo>
                  <a:pt x="640556" y="1712119"/>
                </a:lnTo>
                <a:lnTo>
                  <a:pt x="645319" y="1674019"/>
                </a:lnTo>
                <a:lnTo>
                  <a:pt x="619125" y="1628775"/>
                </a:lnTo>
                <a:lnTo>
                  <a:pt x="597694" y="1581150"/>
                </a:lnTo>
                <a:lnTo>
                  <a:pt x="585788" y="1538288"/>
                </a:lnTo>
                <a:lnTo>
                  <a:pt x="576263" y="1488282"/>
                </a:lnTo>
                <a:lnTo>
                  <a:pt x="578644" y="1457325"/>
                </a:lnTo>
                <a:lnTo>
                  <a:pt x="578644" y="1423988"/>
                </a:lnTo>
                <a:lnTo>
                  <a:pt x="557213" y="1402557"/>
                </a:lnTo>
                <a:lnTo>
                  <a:pt x="557213" y="1402557"/>
                </a:lnTo>
                <a:lnTo>
                  <a:pt x="535781" y="1357313"/>
                </a:lnTo>
                <a:lnTo>
                  <a:pt x="531019" y="1304925"/>
                </a:lnTo>
                <a:lnTo>
                  <a:pt x="542925" y="1250157"/>
                </a:lnTo>
                <a:lnTo>
                  <a:pt x="552450" y="1197769"/>
                </a:lnTo>
                <a:lnTo>
                  <a:pt x="564356" y="1162050"/>
                </a:lnTo>
                <a:lnTo>
                  <a:pt x="557213" y="1112044"/>
                </a:lnTo>
                <a:lnTo>
                  <a:pt x="540544" y="1054894"/>
                </a:lnTo>
                <a:lnTo>
                  <a:pt x="511969" y="1009650"/>
                </a:lnTo>
                <a:lnTo>
                  <a:pt x="502444" y="957263"/>
                </a:lnTo>
                <a:lnTo>
                  <a:pt x="473869" y="923925"/>
                </a:lnTo>
                <a:lnTo>
                  <a:pt x="497681" y="883444"/>
                </a:lnTo>
                <a:lnTo>
                  <a:pt x="492919" y="845344"/>
                </a:lnTo>
                <a:lnTo>
                  <a:pt x="495300" y="802482"/>
                </a:lnTo>
                <a:lnTo>
                  <a:pt x="461963" y="790575"/>
                </a:lnTo>
                <a:lnTo>
                  <a:pt x="450056" y="809625"/>
                </a:lnTo>
                <a:lnTo>
                  <a:pt x="404813" y="809625"/>
                </a:lnTo>
                <a:lnTo>
                  <a:pt x="409575" y="778669"/>
                </a:lnTo>
                <a:lnTo>
                  <a:pt x="392906" y="747713"/>
                </a:lnTo>
                <a:lnTo>
                  <a:pt x="350044" y="759619"/>
                </a:lnTo>
                <a:lnTo>
                  <a:pt x="311944" y="771525"/>
                </a:lnTo>
                <a:lnTo>
                  <a:pt x="297656" y="788194"/>
                </a:lnTo>
                <a:lnTo>
                  <a:pt x="261938" y="802482"/>
                </a:lnTo>
                <a:lnTo>
                  <a:pt x="250031" y="778669"/>
                </a:lnTo>
                <a:lnTo>
                  <a:pt x="221456" y="778669"/>
                </a:lnTo>
                <a:lnTo>
                  <a:pt x="180975" y="797719"/>
                </a:lnTo>
                <a:lnTo>
                  <a:pt x="176213" y="814388"/>
                </a:lnTo>
                <a:lnTo>
                  <a:pt x="145256" y="795338"/>
                </a:lnTo>
                <a:lnTo>
                  <a:pt x="114300" y="757238"/>
                </a:lnTo>
                <a:lnTo>
                  <a:pt x="97631" y="719138"/>
                </a:lnTo>
                <a:lnTo>
                  <a:pt x="78581" y="697707"/>
                </a:lnTo>
                <a:lnTo>
                  <a:pt x="69056" y="661988"/>
                </a:lnTo>
                <a:lnTo>
                  <a:pt x="54769" y="652463"/>
                </a:lnTo>
                <a:lnTo>
                  <a:pt x="38100" y="635794"/>
                </a:lnTo>
                <a:lnTo>
                  <a:pt x="11906" y="628650"/>
                </a:lnTo>
                <a:lnTo>
                  <a:pt x="0" y="554832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534114" y="2144072"/>
            <a:ext cx="1068224" cy="564023"/>
          </a:xfrm>
          <a:custGeom>
            <a:avLst/>
            <a:gdLst>
              <a:gd name="connsiteX0" fmla="*/ 42729 w 1068224"/>
              <a:gd name="connsiteY0" fmla="*/ 324741 h 564023"/>
              <a:gd name="connsiteX1" fmla="*/ 179462 w 1068224"/>
              <a:gd name="connsiteY1" fmla="*/ 324741 h 564023"/>
              <a:gd name="connsiteX2" fmla="*/ 213645 w 1068224"/>
              <a:gd name="connsiteY2" fmla="*/ 239283 h 564023"/>
              <a:gd name="connsiteX3" fmla="*/ 307649 w 1068224"/>
              <a:gd name="connsiteY3" fmla="*/ 264920 h 564023"/>
              <a:gd name="connsiteX4" fmla="*/ 307649 w 1068224"/>
              <a:gd name="connsiteY4" fmla="*/ 350378 h 564023"/>
              <a:gd name="connsiteX5" fmla="*/ 495656 w 1068224"/>
              <a:gd name="connsiteY5" fmla="*/ 333286 h 564023"/>
              <a:gd name="connsiteX6" fmla="*/ 521293 w 1068224"/>
              <a:gd name="connsiteY6" fmla="*/ 230737 h 564023"/>
              <a:gd name="connsiteX7" fmla="*/ 666572 w 1068224"/>
              <a:gd name="connsiteY7" fmla="*/ 213645 h 564023"/>
              <a:gd name="connsiteX8" fmla="*/ 811850 w 1068224"/>
              <a:gd name="connsiteY8" fmla="*/ 239283 h 564023"/>
              <a:gd name="connsiteX9" fmla="*/ 794759 w 1068224"/>
              <a:gd name="connsiteY9" fmla="*/ 136733 h 564023"/>
              <a:gd name="connsiteX10" fmla="*/ 828942 w 1068224"/>
              <a:gd name="connsiteY10" fmla="*/ 0 h 564023"/>
              <a:gd name="connsiteX11" fmla="*/ 931492 w 1068224"/>
              <a:gd name="connsiteY11" fmla="*/ 0 h 564023"/>
              <a:gd name="connsiteX12" fmla="*/ 999858 w 1068224"/>
              <a:gd name="connsiteY12" fmla="*/ 188008 h 564023"/>
              <a:gd name="connsiteX13" fmla="*/ 940037 w 1068224"/>
              <a:gd name="connsiteY13" fmla="*/ 264920 h 564023"/>
              <a:gd name="connsiteX14" fmla="*/ 1042587 w 1068224"/>
              <a:gd name="connsiteY14" fmla="*/ 316195 h 564023"/>
              <a:gd name="connsiteX15" fmla="*/ 1068224 w 1068224"/>
              <a:gd name="connsiteY15" fmla="*/ 367469 h 564023"/>
              <a:gd name="connsiteX16" fmla="*/ 965675 w 1068224"/>
              <a:gd name="connsiteY16" fmla="*/ 384561 h 564023"/>
              <a:gd name="connsiteX17" fmla="*/ 931492 w 1068224"/>
              <a:gd name="connsiteY17" fmla="*/ 452927 h 564023"/>
              <a:gd name="connsiteX18" fmla="*/ 888763 w 1068224"/>
              <a:gd name="connsiteY18" fmla="*/ 529840 h 564023"/>
              <a:gd name="connsiteX19" fmla="*/ 760576 w 1068224"/>
              <a:gd name="connsiteY19" fmla="*/ 521294 h 564023"/>
              <a:gd name="connsiteX20" fmla="*/ 717847 w 1068224"/>
              <a:gd name="connsiteY20" fmla="*/ 444382 h 564023"/>
              <a:gd name="connsiteX21" fmla="*/ 666572 w 1068224"/>
              <a:gd name="connsiteY21" fmla="*/ 478565 h 564023"/>
              <a:gd name="connsiteX22" fmla="*/ 692209 w 1068224"/>
              <a:gd name="connsiteY22" fmla="*/ 521294 h 564023"/>
              <a:gd name="connsiteX23" fmla="*/ 581114 w 1068224"/>
              <a:gd name="connsiteY23" fmla="*/ 564023 h 564023"/>
              <a:gd name="connsiteX24" fmla="*/ 487110 w 1068224"/>
              <a:gd name="connsiteY24" fmla="*/ 555477 h 564023"/>
              <a:gd name="connsiteX25" fmla="*/ 367469 w 1068224"/>
              <a:gd name="connsiteY25" fmla="*/ 495656 h 564023"/>
              <a:gd name="connsiteX26" fmla="*/ 247828 w 1068224"/>
              <a:gd name="connsiteY26" fmla="*/ 461473 h 564023"/>
              <a:gd name="connsiteX27" fmla="*/ 162370 w 1068224"/>
              <a:gd name="connsiteY27" fmla="*/ 444382 h 564023"/>
              <a:gd name="connsiteX28" fmla="*/ 68366 w 1068224"/>
              <a:gd name="connsiteY28" fmla="*/ 444382 h 564023"/>
              <a:gd name="connsiteX29" fmla="*/ 0 w 1068224"/>
              <a:gd name="connsiteY29" fmla="*/ 435836 h 564023"/>
              <a:gd name="connsiteX30" fmla="*/ 42729 w 1068224"/>
              <a:gd name="connsiteY30" fmla="*/ 324741 h 56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68224" h="564023">
                <a:moveTo>
                  <a:pt x="42729" y="324741"/>
                </a:moveTo>
                <a:lnTo>
                  <a:pt x="179462" y="324741"/>
                </a:lnTo>
                <a:lnTo>
                  <a:pt x="213645" y="239283"/>
                </a:lnTo>
                <a:lnTo>
                  <a:pt x="307649" y="264920"/>
                </a:lnTo>
                <a:lnTo>
                  <a:pt x="307649" y="350378"/>
                </a:lnTo>
                <a:lnTo>
                  <a:pt x="495656" y="333286"/>
                </a:lnTo>
                <a:lnTo>
                  <a:pt x="521293" y="230737"/>
                </a:lnTo>
                <a:lnTo>
                  <a:pt x="666572" y="213645"/>
                </a:lnTo>
                <a:lnTo>
                  <a:pt x="811850" y="239283"/>
                </a:lnTo>
                <a:lnTo>
                  <a:pt x="794759" y="136733"/>
                </a:lnTo>
                <a:lnTo>
                  <a:pt x="828942" y="0"/>
                </a:lnTo>
                <a:lnTo>
                  <a:pt x="931492" y="0"/>
                </a:lnTo>
                <a:lnTo>
                  <a:pt x="999858" y="188008"/>
                </a:lnTo>
                <a:lnTo>
                  <a:pt x="940037" y="264920"/>
                </a:lnTo>
                <a:lnTo>
                  <a:pt x="1042587" y="316195"/>
                </a:lnTo>
                <a:lnTo>
                  <a:pt x="1068224" y="367469"/>
                </a:lnTo>
                <a:lnTo>
                  <a:pt x="965675" y="384561"/>
                </a:lnTo>
                <a:lnTo>
                  <a:pt x="931492" y="452927"/>
                </a:lnTo>
                <a:lnTo>
                  <a:pt x="888763" y="529840"/>
                </a:lnTo>
                <a:lnTo>
                  <a:pt x="760576" y="521294"/>
                </a:lnTo>
                <a:lnTo>
                  <a:pt x="717847" y="444382"/>
                </a:lnTo>
                <a:lnTo>
                  <a:pt x="666572" y="478565"/>
                </a:lnTo>
                <a:lnTo>
                  <a:pt x="692209" y="521294"/>
                </a:lnTo>
                <a:lnTo>
                  <a:pt x="581114" y="564023"/>
                </a:lnTo>
                <a:lnTo>
                  <a:pt x="487110" y="555477"/>
                </a:lnTo>
                <a:lnTo>
                  <a:pt x="367469" y="495656"/>
                </a:lnTo>
                <a:lnTo>
                  <a:pt x="247828" y="461473"/>
                </a:lnTo>
                <a:lnTo>
                  <a:pt x="162370" y="444382"/>
                </a:lnTo>
                <a:lnTo>
                  <a:pt x="68366" y="444382"/>
                </a:lnTo>
                <a:lnTo>
                  <a:pt x="0" y="435836"/>
                </a:lnTo>
                <a:lnTo>
                  <a:pt x="42729" y="32474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427385" y="1246111"/>
            <a:ext cx="1068224" cy="564023"/>
          </a:xfrm>
          <a:custGeom>
            <a:avLst/>
            <a:gdLst>
              <a:gd name="connsiteX0" fmla="*/ 42729 w 1068224"/>
              <a:gd name="connsiteY0" fmla="*/ 324741 h 564023"/>
              <a:gd name="connsiteX1" fmla="*/ 179462 w 1068224"/>
              <a:gd name="connsiteY1" fmla="*/ 324741 h 564023"/>
              <a:gd name="connsiteX2" fmla="*/ 213645 w 1068224"/>
              <a:gd name="connsiteY2" fmla="*/ 239283 h 564023"/>
              <a:gd name="connsiteX3" fmla="*/ 307649 w 1068224"/>
              <a:gd name="connsiteY3" fmla="*/ 264920 h 564023"/>
              <a:gd name="connsiteX4" fmla="*/ 307649 w 1068224"/>
              <a:gd name="connsiteY4" fmla="*/ 350378 h 564023"/>
              <a:gd name="connsiteX5" fmla="*/ 495656 w 1068224"/>
              <a:gd name="connsiteY5" fmla="*/ 333286 h 564023"/>
              <a:gd name="connsiteX6" fmla="*/ 521293 w 1068224"/>
              <a:gd name="connsiteY6" fmla="*/ 230737 h 564023"/>
              <a:gd name="connsiteX7" fmla="*/ 666572 w 1068224"/>
              <a:gd name="connsiteY7" fmla="*/ 213645 h 564023"/>
              <a:gd name="connsiteX8" fmla="*/ 811850 w 1068224"/>
              <a:gd name="connsiteY8" fmla="*/ 239283 h 564023"/>
              <a:gd name="connsiteX9" fmla="*/ 794759 w 1068224"/>
              <a:gd name="connsiteY9" fmla="*/ 136733 h 564023"/>
              <a:gd name="connsiteX10" fmla="*/ 828942 w 1068224"/>
              <a:gd name="connsiteY10" fmla="*/ 0 h 564023"/>
              <a:gd name="connsiteX11" fmla="*/ 931492 w 1068224"/>
              <a:gd name="connsiteY11" fmla="*/ 0 h 564023"/>
              <a:gd name="connsiteX12" fmla="*/ 999858 w 1068224"/>
              <a:gd name="connsiteY12" fmla="*/ 188008 h 564023"/>
              <a:gd name="connsiteX13" fmla="*/ 940037 w 1068224"/>
              <a:gd name="connsiteY13" fmla="*/ 264920 h 564023"/>
              <a:gd name="connsiteX14" fmla="*/ 1042587 w 1068224"/>
              <a:gd name="connsiteY14" fmla="*/ 316195 h 564023"/>
              <a:gd name="connsiteX15" fmla="*/ 1068224 w 1068224"/>
              <a:gd name="connsiteY15" fmla="*/ 367469 h 564023"/>
              <a:gd name="connsiteX16" fmla="*/ 965675 w 1068224"/>
              <a:gd name="connsiteY16" fmla="*/ 384561 h 564023"/>
              <a:gd name="connsiteX17" fmla="*/ 931492 w 1068224"/>
              <a:gd name="connsiteY17" fmla="*/ 452927 h 564023"/>
              <a:gd name="connsiteX18" fmla="*/ 888763 w 1068224"/>
              <a:gd name="connsiteY18" fmla="*/ 529840 h 564023"/>
              <a:gd name="connsiteX19" fmla="*/ 760576 w 1068224"/>
              <a:gd name="connsiteY19" fmla="*/ 521294 h 564023"/>
              <a:gd name="connsiteX20" fmla="*/ 717847 w 1068224"/>
              <a:gd name="connsiteY20" fmla="*/ 444382 h 564023"/>
              <a:gd name="connsiteX21" fmla="*/ 666572 w 1068224"/>
              <a:gd name="connsiteY21" fmla="*/ 478565 h 564023"/>
              <a:gd name="connsiteX22" fmla="*/ 692209 w 1068224"/>
              <a:gd name="connsiteY22" fmla="*/ 521294 h 564023"/>
              <a:gd name="connsiteX23" fmla="*/ 581114 w 1068224"/>
              <a:gd name="connsiteY23" fmla="*/ 564023 h 564023"/>
              <a:gd name="connsiteX24" fmla="*/ 487110 w 1068224"/>
              <a:gd name="connsiteY24" fmla="*/ 555477 h 564023"/>
              <a:gd name="connsiteX25" fmla="*/ 367469 w 1068224"/>
              <a:gd name="connsiteY25" fmla="*/ 495656 h 564023"/>
              <a:gd name="connsiteX26" fmla="*/ 247828 w 1068224"/>
              <a:gd name="connsiteY26" fmla="*/ 461473 h 564023"/>
              <a:gd name="connsiteX27" fmla="*/ 162370 w 1068224"/>
              <a:gd name="connsiteY27" fmla="*/ 444382 h 564023"/>
              <a:gd name="connsiteX28" fmla="*/ 68366 w 1068224"/>
              <a:gd name="connsiteY28" fmla="*/ 444382 h 564023"/>
              <a:gd name="connsiteX29" fmla="*/ 0 w 1068224"/>
              <a:gd name="connsiteY29" fmla="*/ 435836 h 564023"/>
              <a:gd name="connsiteX30" fmla="*/ 42729 w 1068224"/>
              <a:gd name="connsiteY30" fmla="*/ 324741 h 56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68224" h="564023">
                <a:moveTo>
                  <a:pt x="42729" y="324741"/>
                </a:moveTo>
                <a:lnTo>
                  <a:pt x="179462" y="324741"/>
                </a:lnTo>
                <a:lnTo>
                  <a:pt x="213645" y="239283"/>
                </a:lnTo>
                <a:lnTo>
                  <a:pt x="307649" y="264920"/>
                </a:lnTo>
                <a:lnTo>
                  <a:pt x="307649" y="350378"/>
                </a:lnTo>
                <a:lnTo>
                  <a:pt x="495656" y="333286"/>
                </a:lnTo>
                <a:lnTo>
                  <a:pt x="521293" y="230737"/>
                </a:lnTo>
                <a:lnTo>
                  <a:pt x="666572" y="213645"/>
                </a:lnTo>
                <a:lnTo>
                  <a:pt x="811850" y="239283"/>
                </a:lnTo>
                <a:lnTo>
                  <a:pt x="794759" y="136733"/>
                </a:lnTo>
                <a:lnTo>
                  <a:pt x="828942" y="0"/>
                </a:lnTo>
                <a:lnTo>
                  <a:pt x="931492" y="0"/>
                </a:lnTo>
                <a:lnTo>
                  <a:pt x="999858" y="188008"/>
                </a:lnTo>
                <a:lnTo>
                  <a:pt x="940037" y="264920"/>
                </a:lnTo>
                <a:lnTo>
                  <a:pt x="1042587" y="316195"/>
                </a:lnTo>
                <a:lnTo>
                  <a:pt x="1068224" y="367469"/>
                </a:lnTo>
                <a:lnTo>
                  <a:pt x="965675" y="384561"/>
                </a:lnTo>
                <a:lnTo>
                  <a:pt x="931492" y="452927"/>
                </a:lnTo>
                <a:lnTo>
                  <a:pt x="888763" y="529840"/>
                </a:lnTo>
                <a:lnTo>
                  <a:pt x="760576" y="521294"/>
                </a:lnTo>
                <a:lnTo>
                  <a:pt x="717847" y="444382"/>
                </a:lnTo>
                <a:lnTo>
                  <a:pt x="666572" y="478565"/>
                </a:lnTo>
                <a:lnTo>
                  <a:pt x="692209" y="521294"/>
                </a:lnTo>
                <a:lnTo>
                  <a:pt x="581114" y="564023"/>
                </a:lnTo>
                <a:lnTo>
                  <a:pt x="487110" y="555477"/>
                </a:lnTo>
                <a:lnTo>
                  <a:pt x="367469" y="495656"/>
                </a:lnTo>
                <a:lnTo>
                  <a:pt x="247828" y="461473"/>
                </a:lnTo>
                <a:lnTo>
                  <a:pt x="162370" y="444382"/>
                </a:lnTo>
                <a:lnTo>
                  <a:pt x="68366" y="444382"/>
                </a:lnTo>
                <a:lnTo>
                  <a:pt x="0" y="435836"/>
                </a:lnTo>
                <a:lnTo>
                  <a:pt x="42729" y="32474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962684" y="1269762"/>
            <a:ext cx="1068224" cy="564023"/>
          </a:xfrm>
          <a:custGeom>
            <a:avLst/>
            <a:gdLst>
              <a:gd name="connsiteX0" fmla="*/ 42729 w 1068224"/>
              <a:gd name="connsiteY0" fmla="*/ 324741 h 564023"/>
              <a:gd name="connsiteX1" fmla="*/ 179462 w 1068224"/>
              <a:gd name="connsiteY1" fmla="*/ 324741 h 564023"/>
              <a:gd name="connsiteX2" fmla="*/ 213645 w 1068224"/>
              <a:gd name="connsiteY2" fmla="*/ 239283 h 564023"/>
              <a:gd name="connsiteX3" fmla="*/ 307649 w 1068224"/>
              <a:gd name="connsiteY3" fmla="*/ 264920 h 564023"/>
              <a:gd name="connsiteX4" fmla="*/ 307649 w 1068224"/>
              <a:gd name="connsiteY4" fmla="*/ 350378 h 564023"/>
              <a:gd name="connsiteX5" fmla="*/ 495656 w 1068224"/>
              <a:gd name="connsiteY5" fmla="*/ 333286 h 564023"/>
              <a:gd name="connsiteX6" fmla="*/ 521293 w 1068224"/>
              <a:gd name="connsiteY6" fmla="*/ 230737 h 564023"/>
              <a:gd name="connsiteX7" fmla="*/ 666572 w 1068224"/>
              <a:gd name="connsiteY7" fmla="*/ 213645 h 564023"/>
              <a:gd name="connsiteX8" fmla="*/ 811850 w 1068224"/>
              <a:gd name="connsiteY8" fmla="*/ 239283 h 564023"/>
              <a:gd name="connsiteX9" fmla="*/ 794759 w 1068224"/>
              <a:gd name="connsiteY9" fmla="*/ 136733 h 564023"/>
              <a:gd name="connsiteX10" fmla="*/ 828942 w 1068224"/>
              <a:gd name="connsiteY10" fmla="*/ 0 h 564023"/>
              <a:gd name="connsiteX11" fmla="*/ 931492 w 1068224"/>
              <a:gd name="connsiteY11" fmla="*/ 0 h 564023"/>
              <a:gd name="connsiteX12" fmla="*/ 999858 w 1068224"/>
              <a:gd name="connsiteY12" fmla="*/ 188008 h 564023"/>
              <a:gd name="connsiteX13" fmla="*/ 940037 w 1068224"/>
              <a:gd name="connsiteY13" fmla="*/ 264920 h 564023"/>
              <a:gd name="connsiteX14" fmla="*/ 1042587 w 1068224"/>
              <a:gd name="connsiteY14" fmla="*/ 316195 h 564023"/>
              <a:gd name="connsiteX15" fmla="*/ 1068224 w 1068224"/>
              <a:gd name="connsiteY15" fmla="*/ 367469 h 564023"/>
              <a:gd name="connsiteX16" fmla="*/ 965675 w 1068224"/>
              <a:gd name="connsiteY16" fmla="*/ 384561 h 564023"/>
              <a:gd name="connsiteX17" fmla="*/ 931492 w 1068224"/>
              <a:gd name="connsiteY17" fmla="*/ 452927 h 564023"/>
              <a:gd name="connsiteX18" fmla="*/ 888763 w 1068224"/>
              <a:gd name="connsiteY18" fmla="*/ 529840 h 564023"/>
              <a:gd name="connsiteX19" fmla="*/ 760576 w 1068224"/>
              <a:gd name="connsiteY19" fmla="*/ 521294 h 564023"/>
              <a:gd name="connsiteX20" fmla="*/ 717847 w 1068224"/>
              <a:gd name="connsiteY20" fmla="*/ 444382 h 564023"/>
              <a:gd name="connsiteX21" fmla="*/ 666572 w 1068224"/>
              <a:gd name="connsiteY21" fmla="*/ 478565 h 564023"/>
              <a:gd name="connsiteX22" fmla="*/ 692209 w 1068224"/>
              <a:gd name="connsiteY22" fmla="*/ 521294 h 564023"/>
              <a:gd name="connsiteX23" fmla="*/ 581114 w 1068224"/>
              <a:gd name="connsiteY23" fmla="*/ 564023 h 564023"/>
              <a:gd name="connsiteX24" fmla="*/ 487110 w 1068224"/>
              <a:gd name="connsiteY24" fmla="*/ 555477 h 564023"/>
              <a:gd name="connsiteX25" fmla="*/ 367469 w 1068224"/>
              <a:gd name="connsiteY25" fmla="*/ 495656 h 564023"/>
              <a:gd name="connsiteX26" fmla="*/ 247828 w 1068224"/>
              <a:gd name="connsiteY26" fmla="*/ 461473 h 564023"/>
              <a:gd name="connsiteX27" fmla="*/ 162370 w 1068224"/>
              <a:gd name="connsiteY27" fmla="*/ 444382 h 564023"/>
              <a:gd name="connsiteX28" fmla="*/ 68366 w 1068224"/>
              <a:gd name="connsiteY28" fmla="*/ 444382 h 564023"/>
              <a:gd name="connsiteX29" fmla="*/ 0 w 1068224"/>
              <a:gd name="connsiteY29" fmla="*/ 435836 h 564023"/>
              <a:gd name="connsiteX30" fmla="*/ 42729 w 1068224"/>
              <a:gd name="connsiteY30" fmla="*/ 324741 h 56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68224" h="564023">
                <a:moveTo>
                  <a:pt x="42729" y="324741"/>
                </a:moveTo>
                <a:lnTo>
                  <a:pt x="179462" y="324741"/>
                </a:lnTo>
                <a:lnTo>
                  <a:pt x="213645" y="239283"/>
                </a:lnTo>
                <a:lnTo>
                  <a:pt x="307649" y="264920"/>
                </a:lnTo>
                <a:lnTo>
                  <a:pt x="307649" y="350378"/>
                </a:lnTo>
                <a:lnTo>
                  <a:pt x="495656" y="333286"/>
                </a:lnTo>
                <a:lnTo>
                  <a:pt x="521293" y="230737"/>
                </a:lnTo>
                <a:lnTo>
                  <a:pt x="666572" y="213645"/>
                </a:lnTo>
                <a:lnTo>
                  <a:pt x="811850" y="239283"/>
                </a:lnTo>
                <a:lnTo>
                  <a:pt x="794759" y="136733"/>
                </a:lnTo>
                <a:lnTo>
                  <a:pt x="828942" y="0"/>
                </a:lnTo>
                <a:lnTo>
                  <a:pt x="931492" y="0"/>
                </a:lnTo>
                <a:lnTo>
                  <a:pt x="999858" y="188008"/>
                </a:lnTo>
                <a:lnTo>
                  <a:pt x="940037" y="264920"/>
                </a:lnTo>
                <a:lnTo>
                  <a:pt x="1042587" y="316195"/>
                </a:lnTo>
                <a:lnTo>
                  <a:pt x="1068224" y="367469"/>
                </a:lnTo>
                <a:lnTo>
                  <a:pt x="965675" y="384561"/>
                </a:lnTo>
                <a:lnTo>
                  <a:pt x="931492" y="452927"/>
                </a:lnTo>
                <a:lnTo>
                  <a:pt x="888763" y="529840"/>
                </a:lnTo>
                <a:lnTo>
                  <a:pt x="760576" y="521294"/>
                </a:lnTo>
                <a:lnTo>
                  <a:pt x="717847" y="444382"/>
                </a:lnTo>
                <a:lnTo>
                  <a:pt x="666572" y="478565"/>
                </a:lnTo>
                <a:lnTo>
                  <a:pt x="692209" y="521294"/>
                </a:lnTo>
                <a:lnTo>
                  <a:pt x="581114" y="564023"/>
                </a:lnTo>
                <a:lnTo>
                  <a:pt x="487110" y="555477"/>
                </a:lnTo>
                <a:lnTo>
                  <a:pt x="367469" y="495656"/>
                </a:lnTo>
                <a:lnTo>
                  <a:pt x="247828" y="461473"/>
                </a:lnTo>
                <a:lnTo>
                  <a:pt x="162370" y="444382"/>
                </a:lnTo>
                <a:lnTo>
                  <a:pt x="68366" y="444382"/>
                </a:lnTo>
                <a:lnTo>
                  <a:pt x="0" y="435836"/>
                </a:lnTo>
                <a:lnTo>
                  <a:pt x="42729" y="32474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971230" y="4016523"/>
            <a:ext cx="1068224" cy="564023"/>
          </a:xfrm>
          <a:custGeom>
            <a:avLst/>
            <a:gdLst>
              <a:gd name="connsiteX0" fmla="*/ 42729 w 1068224"/>
              <a:gd name="connsiteY0" fmla="*/ 324741 h 564023"/>
              <a:gd name="connsiteX1" fmla="*/ 179462 w 1068224"/>
              <a:gd name="connsiteY1" fmla="*/ 324741 h 564023"/>
              <a:gd name="connsiteX2" fmla="*/ 213645 w 1068224"/>
              <a:gd name="connsiteY2" fmla="*/ 239283 h 564023"/>
              <a:gd name="connsiteX3" fmla="*/ 307649 w 1068224"/>
              <a:gd name="connsiteY3" fmla="*/ 264920 h 564023"/>
              <a:gd name="connsiteX4" fmla="*/ 307649 w 1068224"/>
              <a:gd name="connsiteY4" fmla="*/ 350378 h 564023"/>
              <a:gd name="connsiteX5" fmla="*/ 495656 w 1068224"/>
              <a:gd name="connsiteY5" fmla="*/ 333286 h 564023"/>
              <a:gd name="connsiteX6" fmla="*/ 521293 w 1068224"/>
              <a:gd name="connsiteY6" fmla="*/ 230737 h 564023"/>
              <a:gd name="connsiteX7" fmla="*/ 666572 w 1068224"/>
              <a:gd name="connsiteY7" fmla="*/ 213645 h 564023"/>
              <a:gd name="connsiteX8" fmla="*/ 811850 w 1068224"/>
              <a:gd name="connsiteY8" fmla="*/ 239283 h 564023"/>
              <a:gd name="connsiteX9" fmla="*/ 794759 w 1068224"/>
              <a:gd name="connsiteY9" fmla="*/ 136733 h 564023"/>
              <a:gd name="connsiteX10" fmla="*/ 828942 w 1068224"/>
              <a:gd name="connsiteY10" fmla="*/ 0 h 564023"/>
              <a:gd name="connsiteX11" fmla="*/ 931492 w 1068224"/>
              <a:gd name="connsiteY11" fmla="*/ 0 h 564023"/>
              <a:gd name="connsiteX12" fmla="*/ 999858 w 1068224"/>
              <a:gd name="connsiteY12" fmla="*/ 188008 h 564023"/>
              <a:gd name="connsiteX13" fmla="*/ 940037 w 1068224"/>
              <a:gd name="connsiteY13" fmla="*/ 264920 h 564023"/>
              <a:gd name="connsiteX14" fmla="*/ 1042587 w 1068224"/>
              <a:gd name="connsiteY14" fmla="*/ 316195 h 564023"/>
              <a:gd name="connsiteX15" fmla="*/ 1068224 w 1068224"/>
              <a:gd name="connsiteY15" fmla="*/ 367469 h 564023"/>
              <a:gd name="connsiteX16" fmla="*/ 965675 w 1068224"/>
              <a:gd name="connsiteY16" fmla="*/ 384561 h 564023"/>
              <a:gd name="connsiteX17" fmla="*/ 931492 w 1068224"/>
              <a:gd name="connsiteY17" fmla="*/ 452927 h 564023"/>
              <a:gd name="connsiteX18" fmla="*/ 888763 w 1068224"/>
              <a:gd name="connsiteY18" fmla="*/ 529840 h 564023"/>
              <a:gd name="connsiteX19" fmla="*/ 760576 w 1068224"/>
              <a:gd name="connsiteY19" fmla="*/ 521294 h 564023"/>
              <a:gd name="connsiteX20" fmla="*/ 717847 w 1068224"/>
              <a:gd name="connsiteY20" fmla="*/ 444382 h 564023"/>
              <a:gd name="connsiteX21" fmla="*/ 666572 w 1068224"/>
              <a:gd name="connsiteY21" fmla="*/ 478565 h 564023"/>
              <a:gd name="connsiteX22" fmla="*/ 692209 w 1068224"/>
              <a:gd name="connsiteY22" fmla="*/ 521294 h 564023"/>
              <a:gd name="connsiteX23" fmla="*/ 581114 w 1068224"/>
              <a:gd name="connsiteY23" fmla="*/ 564023 h 564023"/>
              <a:gd name="connsiteX24" fmla="*/ 487110 w 1068224"/>
              <a:gd name="connsiteY24" fmla="*/ 555477 h 564023"/>
              <a:gd name="connsiteX25" fmla="*/ 367469 w 1068224"/>
              <a:gd name="connsiteY25" fmla="*/ 495656 h 564023"/>
              <a:gd name="connsiteX26" fmla="*/ 247828 w 1068224"/>
              <a:gd name="connsiteY26" fmla="*/ 461473 h 564023"/>
              <a:gd name="connsiteX27" fmla="*/ 162370 w 1068224"/>
              <a:gd name="connsiteY27" fmla="*/ 444382 h 564023"/>
              <a:gd name="connsiteX28" fmla="*/ 68366 w 1068224"/>
              <a:gd name="connsiteY28" fmla="*/ 444382 h 564023"/>
              <a:gd name="connsiteX29" fmla="*/ 0 w 1068224"/>
              <a:gd name="connsiteY29" fmla="*/ 435836 h 564023"/>
              <a:gd name="connsiteX30" fmla="*/ 42729 w 1068224"/>
              <a:gd name="connsiteY30" fmla="*/ 324741 h 56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68224" h="564023">
                <a:moveTo>
                  <a:pt x="42729" y="324741"/>
                </a:moveTo>
                <a:lnTo>
                  <a:pt x="179462" y="324741"/>
                </a:lnTo>
                <a:lnTo>
                  <a:pt x="213645" y="239283"/>
                </a:lnTo>
                <a:lnTo>
                  <a:pt x="307649" y="264920"/>
                </a:lnTo>
                <a:lnTo>
                  <a:pt x="307649" y="350378"/>
                </a:lnTo>
                <a:lnTo>
                  <a:pt x="495656" y="333286"/>
                </a:lnTo>
                <a:lnTo>
                  <a:pt x="521293" y="230737"/>
                </a:lnTo>
                <a:lnTo>
                  <a:pt x="666572" y="213645"/>
                </a:lnTo>
                <a:lnTo>
                  <a:pt x="811850" y="239283"/>
                </a:lnTo>
                <a:lnTo>
                  <a:pt x="794759" y="136733"/>
                </a:lnTo>
                <a:lnTo>
                  <a:pt x="828942" y="0"/>
                </a:lnTo>
                <a:lnTo>
                  <a:pt x="931492" y="0"/>
                </a:lnTo>
                <a:lnTo>
                  <a:pt x="999858" y="188008"/>
                </a:lnTo>
                <a:lnTo>
                  <a:pt x="940037" y="264920"/>
                </a:lnTo>
                <a:lnTo>
                  <a:pt x="1042587" y="316195"/>
                </a:lnTo>
                <a:lnTo>
                  <a:pt x="1068224" y="367469"/>
                </a:lnTo>
                <a:lnTo>
                  <a:pt x="965675" y="384561"/>
                </a:lnTo>
                <a:lnTo>
                  <a:pt x="931492" y="452927"/>
                </a:lnTo>
                <a:lnTo>
                  <a:pt x="888763" y="529840"/>
                </a:lnTo>
                <a:lnTo>
                  <a:pt x="760576" y="521294"/>
                </a:lnTo>
                <a:lnTo>
                  <a:pt x="717847" y="444382"/>
                </a:lnTo>
                <a:lnTo>
                  <a:pt x="666572" y="478565"/>
                </a:lnTo>
                <a:lnTo>
                  <a:pt x="692209" y="521294"/>
                </a:lnTo>
                <a:lnTo>
                  <a:pt x="581114" y="564023"/>
                </a:lnTo>
                <a:lnTo>
                  <a:pt x="487110" y="555477"/>
                </a:lnTo>
                <a:lnTo>
                  <a:pt x="367469" y="495656"/>
                </a:lnTo>
                <a:lnTo>
                  <a:pt x="247828" y="461473"/>
                </a:lnTo>
                <a:lnTo>
                  <a:pt x="162370" y="444382"/>
                </a:lnTo>
                <a:lnTo>
                  <a:pt x="68366" y="444382"/>
                </a:lnTo>
                <a:lnTo>
                  <a:pt x="0" y="435836"/>
                </a:lnTo>
                <a:lnTo>
                  <a:pt x="42729" y="32474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3522292" y="4007977"/>
            <a:ext cx="1068224" cy="564023"/>
          </a:xfrm>
          <a:custGeom>
            <a:avLst/>
            <a:gdLst>
              <a:gd name="connsiteX0" fmla="*/ 42729 w 1068224"/>
              <a:gd name="connsiteY0" fmla="*/ 324741 h 564023"/>
              <a:gd name="connsiteX1" fmla="*/ 179462 w 1068224"/>
              <a:gd name="connsiteY1" fmla="*/ 324741 h 564023"/>
              <a:gd name="connsiteX2" fmla="*/ 213645 w 1068224"/>
              <a:gd name="connsiteY2" fmla="*/ 239283 h 564023"/>
              <a:gd name="connsiteX3" fmla="*/ 307649 w 1068224"/>
              <a:gd name="connsiteY3" fmla="*/ 264920 h 564023"/>
              <a:gd name="connsiteX4" fmla="*/ 307649 w 1068224"/>
              <a:gd name="connsiteY4" fmla="*/ 350378 h 564023"/>
              <a:gd name="connsiteX5" fmla="*/ 495656 w 1068224"/>
              <a:gd name="connsiteY5" fmla="*/ 333286 h 564023"/>
              <a:gd name="connsiteX6" fmla="*/ 521293 w 1068224"/>
              <a:gd name="connsiteY6" fmla="*/ 230737 h 564023"/>
              <a:gd name="connsiteX7" fmla="*/ 666572 w 1068224"/>
              <a:gd name="connsiteY7" fmla="*/ 213645 h 564023"/>
              <a:gd name="connsiteX8" fmla="*/ 811850 w 1068224"/>
              <a:gd name="connsiteY8" fmla="*/ 239283 h 564023"/>
              <a:gd name="connsiteX9" fmla="*/ 794759 w 1068224"/>
              <a:gd name="connsiteY9" fmla="*/ 136733 h 564023"/>
              <a:gd name="connsiteX10" fmla="*/ 828942 w 1068224"/>
              <a:gd name="connsiteY10" fmla="*/ 0 h 564023"/>
              <a:gd name="connsiteX11" fmla="*/ 931492 w 1068224"/>
              <a:gd name="connsiteY11" fmla="*/ 0 h 564023"/>
              <a:gd name="connsiteX12" fmla="*/ 999858 w 1068224"/>
              <a:gd name="connsiteY12" fmla="*/ 188008 h 564023"/>
              <a:gd name="connsiteX13" fmla="*/ 940037 w 1068224"/>
              <a:gd name="connsiteY13" fmla="*/ 264920 h 564023"/>
              <a:gd name="connsiteX14" fmla="*/ 1042587 w 1068224"/>
              <a:gd name="connsiteY14" fmla="*/ 316195 h 564023"/>
              <a:gd name="connsiteX15" fmla="*/ 1068224 w 1068224"/>
              <a:gd name="connsiteY15" fmla="*/ 367469 h 564023"/>
              <a:gd name="connsiteX16" fmla="*/ 965675 w 1068224"/>
              <a:gd name="connsiteY16" fmla="*/ 384561 h 564023"/>
              <a:gd name="connsiteX17" fmla="*/ 931492 w 1068224"/>
              <a:gd name="connsiteY17" fmla="*/ 452927 h 564023"/>
              <a:gd name="connsiteX18" fmla="*/ 888763 w 1068224"/>
              <a:gd name="connsiteY18" fmla="*/ 529840 h 564023"/>
              <a:gd name="connsiteX19" fmla="*/ 760576 w 1068224"/>
              <a:gd name="connsiteY19" fmla="*/ 521294 h 564023"/>
              <a:gd name="connsiteX20" fmla="*/ 717847 w 1068224"/>
              <a:gd name="connsiteY20" fmla="*/ 444382 h 564023"/>
              <a:gd name="connsiteX21" fmla="*/ 666572 w 1068224"/>
              <a:gd name="connsiteY21" fmla="*/ 478565 h 564023"/>
              <a:gd name="connsiteX22" fmla="*/ 692209 w 1068224"/>
              <a:gd name="connsiteY22" fmla="*/ 521294 h 564023"/>
              <a:gd name="connsiteX23" fmla="*/ 581114 w 1068224"/>
              <a:gd name="connsiteY23" fmla="*/ 564023 h 564023"/>
              <a:gd name="connsiteX24" fmla="*/ 487110 w 1068224"/>
              <a:gd name="connsiteY24" fmla="*/ 555477 h 564023"/>
              <a:gd name="connsiteX25" fmla="*/ 367469 w 1068224"/>
              <a:gd name="connsiteY25" fmla="*/ 495656 h 564023"/>
              <a:gd name="connsiteX26" fmla="*/ 247828 w 1068224"/>
              <a:gd name="connsiteY26" fmla="*/ 461473 h 564023"/>
              <a:gd name="connsiteX27" fmla="*/ 162370 w 1068224"/>
              <a:gd name="connsiteY27" fmla="*/ 444382 h 564023"/>
              <a:gd name="connsiteX28" fmla="*/ 68366 w 1068224"/>
              <a:gd name="connsiteY28" fmla="*/ 444382 h 564023"/>
              <a:gd name="connsiteX29" fmla="*/ 0 w 1068224"/>
              <a:gd name="connsiteY29" fmla="*/ 435836 h 564023"/>
              <a:gd name="connsiteX30" fmla="*/ 42729 w 1068224"/>
              <a:gd name="connsiteY30" fmla="*/ 324741 h 56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68224" h="564023">
                <a:moveTo>
                  <a:pt x="42729" y="324741"/>
                </a:moveTo>
                <a:lnTo>
                  <a:pt x="179462" y="324741"/>
                </a:lnTo>
                <a:lnTo>
                  <a:pt x="213645" y="239283"/>
                </a:lnTo>
                <a:lnTo>
                  <a:pt x="307649" y="264920"/>
                </a:lnTo>
                <a:lnTo>
                  <a:pt x="307649" y="350378"/>
                </a:lnTo>
                <a:lnTo>
                  <a:pt x="495656" y="333286"/>
                </a:lnTo>
                <a:lnTo>
                  <a:pt x="521293" y="230737"/>
                </a:lnTo>
                <a:lnTo>
                  <a:pt x="666572" y="213645"/>
                </a:lnTo>
                <a:lnTo>
                  <a:pt x="811850" y="239283"/>
                </a:lnTo>
                <a:lnTo>
                  <a:pt x="794759" y="136733"/>
                </a:lnTo>
                <a:lnTo>
                  <a:pt x="828942" y="0"/>
                </a:lnTo>
                <a:lnTo>
                  <a:pt x="931492" y="0"/>
                </a:lnTo>
                <a:lnTo>
                  <a:pt x="999858" y="188008"/>
                </a:lnTo>
                <a:lnTo>
                  <a:pt x="940037" y="264920"/>
                </a:lnTo>
                <a:lnTo>
                  <a:pt x="1042587" y="316195"/>
                </a:lnTo>
                <a:lnTo>
                  <a:pt x="1068224" y="367469"/>
                </a:lnTo>
                <a:lnTo>
                  <a:pt x="965675" y="384561"/>
                </a:lnTo>
                <a:lnTo>
                  <a:pt x="931492" y="452927"/>
                </a:lnTo>
                <a:lnTo>
                  <a:pt x="888763" y="529840"/>
                </a:lnTo>
                <a:lnTo>
                  <a:pt x="760576" y="521294"/>
                </a:lnTo>
                <a:lnTo>
                  <a:pt x="717847" y="444382"/>
                </a:lnTo>
                <a:lnTo>
                  <a:pt x="666572" y="478565"/>
                </a:lnTo>
                <a:lnTo>
                  <a:pt x="692209" y="521294"/>
                </a:lnTo>
                <a:lnTo>
                  <a:pt x="581114" y="564023"/>
                </a:lnTo>
                <a:lnTo>
                  <a:pt x="487110" y="555477"/>
                </a:lnTo>
                <a:lnTo>
                  <a:pt x="367469" y="495656"/>
                </a:lnTo>
                <a:lnTo>
                  <a:pt x="247828" y="461473"/>
                </a:lnTo>
                <a:lnTo>
                  <a:pt x="162370" y="444382"/>
                </a:lnTo>
                <a:lnTo>
                  <a:pt x="68366" y="444382"/>
                </a:lnTo>
                <a:lnTo>
                  <a:pt x="0" y="435836"/>
                </a:lnTo>
                <a:lnTo>
                  <a:pt x="42729" y="32474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867400" y="3876020"/>
            <a:ext cx="1013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WSA to </a:t>
            </a:r>
          </a:p>
          <a:p>
            <a:r>
              <a:rPr lang="en-US" sz="1400" dirty="0" smtClean="0"/>
              <a:t>SAV or GRA</a:t>
            </a:r>
          </a:p>
        </p:txBody>
      </p:sp>
      <p:sp>
        <p:nvSpPr>
          <p:cNvPr id="17" name="Right Arrow 16"/>
          <p:cNvSpPr/>
          <p:nvPr/>
        </p:nvSpPr>
        <p:spPr>
          <a:xfrm rot="16697987">
            <a:off x="5488588" y="2687443"/>
            <a:ext cx="335422" cy="198025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660612" y="1109530"/>
            <a:ext cx="10618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 to OSH</a:t>
            </a:r>
          </a:p>
          <a:p>
            <a:r>
              <a:rPr lang="en-US" sz="1400" dirty="0" smtClean="0"/>
              <a:t>OSH to GRA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6324600" y="1607112"/>
            <a:ext cx="152400" cy="511322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6697987">
            <a:off x="5631552" y="3200482"/>
            <a:ext cx="1195719" cy="171973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559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SCF00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92125" y="5175250"/>
            <a:ext cx="709050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FFFF00"/>
                </a:solidFill>
              </a:rPr>
              <a:t>Replacing forest </a:t>
            </a:r>
            <a:r>
              <a:rPr lang="en-US" sz="2800" dirty="0" err="1" smtClean="0">
                <a:solidFill>
                  <a:srgbClr val="FFFF00"/>
                </a:solidFill>
              </a:rPr>
              <a:t>w</a:t>
            </a:r>
            <a:r>
              <a:rPr lang="en-US" sz="2800" dirty="0" smtClean="0">
                <a:solidFill>
                  <a:srgbClr val="FFFF00"/>
                </a:solidFill>
              </a:rPr>
              <a:t>/ short stature vegetation</a:t>
            </a:r>
          </a:p>
          <a:p>
            <a:pPr eaLnBrk="1" hangingPunct="1"/>
            <a:r>
              <a:rPr lang="en-US" sz="2800" dirty="0" smtClean="0">
                <a:solidFill>
                  <a:srgbClr val="FFFF00"/>
                </a:solidFill>
              </a:rPr>
              <a:t>		=&gt; increased </a:t>
            </a:r>
            <a:r>
              <a:rPr lang="en-US" sz="2800" dirty="0" err="1" smtClean="0">
                <a:solidFill>
                  <a:srgbClr val="FFFF00"/>
                </a:solidFill>
              </a:rPr>
              <a:t>albedo</a:t>
            </a:r>
            <a:endParaRPr lang="en-US" sz="28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sz="2800" dirty="0" smtClean="0">
                <a:solidFill>
                  <a:srgbClr val="FFFF00"/>
                </a:solidFill>
              </a:rPr>
              <a:t>			=&gt; net </a:t>
            </a:r>
            <a:r>
              <a:rPr lang="en-US" sz="2800" dirty="0" err="1" smtClean="0">
                <a:solidFill>
                  <a:srgbClr val="FFFF00"/>
                </a:solidFill>
              </a:rPr>
              <a:t>radiative</a:t>
            </a:r>
            <a:r>
              <a:rPr lang="en-US" sz="2800" dirty="0" smtClean="0">
                <a:solidFill>
                  <a:srgbClr val="FFFF00"/>
                </a:solidFill>
              </a:rPr>
              <a:t> cooling</a:t>
            </a:r>
          </a:p>
          <a:p>
            <a:pPr eaLnBrk="1" hangingPunct="1"/>
            <a:r>
              <a:rPr lang="en-US" sz="2800" dirty="0" smtClean="0">
                <a:solidFill>
                  <a:srgbClr val="FFFF00"/>
                </a:solidFill>
              </a:rPr>
              <a:t>               </a:t>
            </a:r>
          </a:p>
        </p:txBody>
      </p:sp>
      <p:sp>
        <p:nvSpPr>
          <p:cNvPr id="8" name="Right Arrow 7"/>
          <p:cNvSpPr/>
          <p:nvPr/>
        </p:nvSpPr>
        <p:spPr>
          <a:xfrm rot="3047794">
            <a:off x="3486747" y="1402737"/>
            <a:ext cx="1828800" cy="624019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8914342">
            <a:off x="5868819" y="1784695"/>
            <a:ext cx="1828800" cy="540645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8914342">
            <a:off x="5134421" y="1759884"/>
            <a:ext cx="1828800" cy="186185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280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williams\Documents\workspace\CLARK\ALBEDO\BiomeChangeAnalysis\Biome_20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015" t="3780" r="17655" b="10825"/>
          <a:stretch/>
        </p:blipFill>
        <p:spPr bwMode="auto">
          <a:xfrm>
            <a:off x="4648200" y="1524000"/>
            <a:ext cx="3416300" cy="315595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williams\Documents\workspace\CLARK\ALBEDO\BiomeChangeAnalysis\Biome_15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886" t="2921" r="6830" b="10309"/>
          <a:stretch/>
        </p:blipFill>
        <p:spPr bwMode="auto">
          <a:xfrm>
            <a:off x="692150" y="1498600"/>
            <a:ext cx="3956050" cy="320675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92080" y="2184400"/>
            <a:ext cx="609600" cy="60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37388" y="2184400"/>
            <a:ext cx="609600" cy="60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/>
          <p:cNvSpPr txBox="1"/>
          <p:nvPr/>
        </p:nvSpPr>
        <p:spPr>
          <a:xfrm>
            <a:off x="762000" y="533400"/>
            <a:ext cx="57368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/>
              <a:t>Regional </a:t>
            </a:r>
            <a:r>
              <a:rPr lang="es-ES_tradnl" sz="3200" dirty="0" err="1" smtClean="0"/>
              <a:t>Patterns</a:t>
            </a:r>
            <a:r>
              <a:rPr lang="es-ES_tradnl" sz="3200" dirty="0" smtClean="0"/>
              <a:t>: North America</a:t>
            </a:r>
            <a:endParaRPr lang="es-ES_tradnl" sz="3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52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cwilliams\Documents\workspace\CLARK\ALBEDO\albedo_project3\RF_CHANGE_2004_MINUS_1500_ALL.EM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184" t="11128" r="68419" b="53090"/>
          <a:stretch/>
        </p:blipFill>
        <p:spPr bwMode="auto">
          <a:xfrm>
            <a:off x="5585394" y="1821988"/>
            <a:ext cx="1908284" cy="187725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williams\Documents\workspace\CLARK\ALBEDO\BiomeChangeAnalysis\GainedBiom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696" t="13571" r="62789" b="54742"/>
          <a:stretch/>
        </p:blipFill>
        <p:spPr bwMode="auto">
          <a:xfrm>
            <a:off x="1451947" y="3810000"/>
            <a:ext cx="1904625" cy="1929553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williams\Documents\workspace\CLARK\ALBEDO\BiomeChangeAnalysis\GainedBiom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3180" t="5342" r="4961" b="8761"/>
          <a:stretch/>
        </p:blipFill>
        <p:spPr bwMode="auto">
          <a:xfrm>
            <a:off x="76200" y="838200"/>
            <a:ext cx="867509" cy="4712677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28015" y="134470"/>
            <a:ext cx="1595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Fractional</a:t>
            </a:r>
          </a:p>
          <a:p>
            <a:pPr algn="ctr"/>
            <a:r>
              <a:rPr lang="en-US" sz="1400" dirty="0" smtClean="0"/>
              <a:t>Gain for Dominant Gained Biome</a:t>
            </a:r>
          </a:p>
        </p:txBody>
      </p:sp>
      <p:pic>
        <p:nvPicPr>
          <p:cNvPr id="1028" name="Picture 4" descr="C:\Users\cwilliams\Documents\workspace\CLARK\ALBEDO\BiomeChangeAnalysis\LostBiom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909" t="15294" r="62721" b="55780"/>
          <a:stretch/>
        </p:blipFill>
        <p:spPr bwMode="auto">
          <a:xfrm>
            <a:off x="3555761" y="3829861"/>
            <a:ext cx="1930639" cy="1885139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cwilliams\Documents\workspace\CLARK\ALBEDO\BiomeChangeAnalysis\LostFra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452" t="16645" r="62883" b="55737"/>
          <a:stretch/>
        </p:blipFill>
        <p:spPr bwMode="auto">
          <a:xfrm>
            <a:off x="3602039" y="949325"/>
            <a:ext cx="1808161" cy="1780213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williams\Documents\workspace\CLARK\ALBEDO\BiomeChangeAnalysis\LostFra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2648" t="6904" r="8882" b="9606"/>
          <a:stretch/>
        </p:blipFill>
        <p:spPr bwMode="auto">
          <a:xfrm>
            <a:off x="838200" y="928017"/>
            <a:ext cx="620040" cy="458402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cwilliams\Documents\workspace\CLARK\ALBEDO\BiomeChangeAnalysis\GainedFrac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026" t="15687" r="62977" b="55463"/>
          <a:stretch/>
        </p:blipFill>
        <p:spPr bwMode="auto">
          <a:xfrm>
            <a:off x="1473438" y="935664"/>
            <a:ext cx="1908772" cy="179387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62063" y="133266"/>
            <a:ext cx="1595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Fractional</a:t>
            </a:r>
          </a:p>
          <a:p>
            <a:pPr algn="ctr"/>
            <a:r>
              <a:rPr lang="en-US" sz="1400" dirty="0" smtClean="0"/>
              <a:t>Loss for Dominant Lost Biome</a:t>
            </a:r>
          </a:p>
        </p:txBody>
      </p:sp>
      <p:pic>
        <p:nvPicPr>
          <p:cNvPr id="12" name="Picture 2" descr="C:\Users\cwilliams\Documents\workspace\CLARK\ALBEDO\albedo_project3\RF_CHANGE_2004_MINUS_1500_ALL.EM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7931" t="147" r="1869" b="18476"/>
          <a:stretch/>
        </p:blipFill>
        <p:spPr bwMode="auto">
          <a:xfrm>
            <a:off x="7428294" y="949234"/>
            <a:ext cx="771888" cy="362276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00200" y="3258904"/>
            <a:ext cx="1595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Biome of Dominant Gain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7600" y="3258904"/>
            <a:ext cx="1595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Biome of Dominant Loss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48294" y="225466"/>
            <a:ext cx="2971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Change in Annual Average Outgoing Shortwave from the Surface</a:t>
            </a:r>
          </a:p>
          <a:p>
            <a:pPr algn="ctr"/>
            <a:r>
              <a:rPr lang="en-US" sz="1400" dirty="0" smtClean="0"/>
              <a:t>[W m</a:t>
            </a:r>
            <a:r>
              <a:rPr lang="en-US" sz="1400" baseline="30000" dirty="0" smtClean="0"/>
              <a:t>-2</a:t>
            </a:r>
            <a:r>
              <a:rPr lang="en-US" sz="1400" dirty="0" smtClean="0"/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79530" y="1025434"/>
            <a:ext cx="1040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warming</a:t>
            </a:r>
          </a:p>
          <a:p>
            <a:r>
              <a:rPr lang="en-US" dirty="0" smtClean="0"/>
              <a:t>effect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200182" y="3844834"/>
            <a:ext cx="860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cooling</a:t>
            </a:r>
          </a:p>
          <a:p>
            <a:r>
              <a:rPr lang="en-US" dirty="0" smtClean="0"/>
              <a:t>effect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3587750" y="935663"/>
            <a:ext cx="1822450" cy="1793875"/>
          </a:xfrm>
          <a:custGeom>
            <a:avLst/>
            <a:gdLst>
              <a:gd name="connsiteX0" fmla="*/ 19050 w 1822450"/>
              <a:gd name="connsiteY0" fmla="*/ 19050 h 1793875"/>
              <a:gd name="connsiteX1" fmla="*/ 114300 w 1822450"/>
              <a:gd name="connsiteY1" fmla="*/ 53975 h 1793875"/>
              <a:gd name="connsiteX2" fmla="*/ 206375 w 1822450"/>
              <a:gd name="connsiteY2" fmla="*/ 12700 h 1793875"/>
              <a:gd name="connsiteX3" fmla="*/ 285750 w 1822450"/>
              <a:gd name="connsiteY3" fmla="*/ 3175 h 1793875"/>
              <a:gd name="connsiteX4" fmla="*/ 361950 w 1822450"/>
              <a:gd name="connsiteY4" fmla="*/ 25400 h 1793875"/>
              <a:gd name="connsiteX5" fmla="*/ 479425 w 1822450"/>
              <a:gd name="connsiteY5" fmla="*/ 28575 h 1793875"/>
              <a:gd name="connsiteX6" fmla="*/ 606425 w 1822450"/>
              <a:gd name="connsiteY6" fmla="*/ 60325 h 1793875"/>
              <a:gd name="connsiteX7" fmla="*/ 720725 w 1822450"/>
              <a:gd name="connsiteY7" fmla="*/ 41275 h 1793875"/>
              <a:gd name="connsiteX8" fmla="*/ 889000 w 1822450"/>
              <a:gd name="connsiteY8" fmla="*/ 57150 h 1793875"/>
              <a:gd name="connsiteX9" fmla="*/ 962025 w 1822450"/>
              <a:gd name="connsiteY9" fmla="*/ 66675 h 1793875"/>
              <a:gd name="connsiteX10" fmla="*/ 993775 w 1822450"/>
              <a:gd name="connsiteY10" fmla="*/ 44450 h 1793875"/>
              <a:gd name="connsiteX11" fmla="*/ 1054100 w 1822450"/>
              <a:gd name="connsiteY11" fmla="*/ 0 h 1793875"/>
              <a:gd name="connsiteX12" fmla="*/ 1174750 w 1822450"/>
              <a:gd name="connsiteY12" fmla="*/ 38100 h 1793875"/>
              <a:gd name="connsiteX13" fmla="*/ 1162050 w 1822450"/>
              <a:gd name="connsiteY13" fmla="*/ 127000 h 1793875"/>
              <a:gd name="connsiteX14" fmla="*/ 1060450 w 1822450"/>
              <a:gd name="connsiteY14" fmla="*/ 193675 h 1793875"/>
              <a:gd name="connsiteX15" fmla="*/ 990600 w 1822450"/>
              <a:gd name="connsiteY15" fmla="*/ 282575 h 1793875"/>
              <a:gd name="connsiteX16" fmla="*/ 981075 w 1822450"/>
              <a:gd name="connsiteY16" fmla="*/ 349250 h 1793875"/>
              <a:gd name="connsiteX17" fmla="*/ 1066800 w 1822450"/>
              <a:gd name="connsiteY17" fmla="*/ 384175 h 1793875"/>
              <a:gd name="connsiteX18" fmla="*/ 1158875 w 1822450"/>
              <a:gd name="connsiteY18" fmla="*/ 400050 h 1793875"/>
              <a:gd name="connsiteX19" fmla="*/ 1225550 w 1822450"/>
              <a:gd name="connsiteY19" fmla="*/ 431800 h 1793875"/>
              <a:gd name="connsiteX20" fmla="*/ 1270000 w 1822450"/>
              <a:gd name="connsiteY20" fmla="*/ 479425 h 1793875"/>
              <a:gd name="connsiteX21" fmla="*/ 1285875 w 1822450"/>
              <a:gd name="connsiteY21" fmla="*/ 558800 h 1793875"/>
              <a:gd name="connsiteX22" fmla="*/ 1323975 w 1822450"/>
              <a:gd name="connsiteY22" fmla="*/ 555625 h 1793875"/>
              <a:gd name="connsiteX23" fmla="*/ 1323975 w 1822450"/>
              <a:gd name="connsiteY23" fmla="*/ 495300 h 1793875"/>
              <a:gd name="connsiteX24" fmla="*/ 1314450 w 1822450"/>
              <a:gd name="connsiteY24" fmla="*/ 428625 h 1793875"/>
              <a:gd name="connsiteX25" fmla="*/ 1355725 w 1822450"/>
              <a:gd name="connsiteY25" fmla="*/ 415925 h 1793875"/>
              <a:gd name="connsiteX26" fmla="*/ 1365250 w 1822450"/>
              <a:gd name="connsiteY26" fmla="*/ 365125 h 1793875"/>
              <a:gd name="connsiteX27" fmla="*/ 1343025 w 1822450"/>
              <a:gd name="connsiteY27" fmla="*/ 339725 h 1793875"/>
              <a:gd name="connsiteX28" fmla="*/ 1343025 w 1822450"/>
              <a:gd name="connsiteY28" fmla="*/ 292100 h 1793875"/>
              <a:gd name="connsiteX29" fmla="*/ 1304925 w 1822450"/>
              <a:gd name="connsiteY29" fmla="*/ 222250 h 1793875"/>
              <a:gd name="connsiteX30" fmla="*/ 1333500 w 1822450"/>
              <a:gd name="connsiteY30" fmla="*/ 180975 h 1793875"/>
              <a:gd name="connsiteX31" fmla="*/ 1362075 w 1822450"/>
              <a:gd name="connsiteY31" fmla="*/ 193675 h 1793875"/>
              <a:gd name="connsiteX32" fmla="*/ 1409700 w 1822450"/>
              <a:gd name="connsiteY32" fmla="*/ 231775 h 1793875"/>
              <a:gd name="connsiteX33" fmla="*/ 1501775 w 1822450"/>
              <a:gd name="connsiteY33" fmla="*/ 269875 h 1793875"/>
              <a:gd name="connsiteX34" fmla="*/ 1552575 w 1822450"/>
              <a:gd name="connsiteY34" fmla="*/ 311150 h 1793875"/>
              <a:gd name="connsiteX35" fmla="*/ 1571625 w 1822450"/>
              <a:gd name="connsiteY35" fmla="*/ 352425 h 1793875"/>
              <a:gd name="connsiteX36" fmla="*/ 1600200 w 1822450"/>
              <a:gd name="connsiteY36" fmla="*/ 311150 h 1793875"/>
              <a:gd name="connsiteX37" fmla="*/ 1619250 w 1822450"/>
              <a:gd name="connsiteY37" fmla="*/ 292100 h 1793875"/>
              <a:gd name="connsiteX38" fmla="*/ 1698625 w 1822450"/>
              <a:gd name="connsiteY38" fmla="*/ 368300 h 1793875"/>
              <a:gd name="connsiteX39" fmla="*/ 1730375 w 1822450"/>
              <a:gd name="connsiteY39" fmla="*/ 422275 h 1793875"/>
              <a:gd name="connsiteX40" fmla="*/ 1781175 w 1822450"/>
              <a:gd name="connsiteY40" fmla="*/ 460375 h 1793875"/>
              <a:gd name="connsiteX41" fmla="*/ 1822450 w 1822450"/>
              <a:gd name="connsiteY41" fmla="*/ 527050 h 1793875"/>
              <a:gd name="connsiteX42" fmla="*/ 1822450 w 1822450"/>
              <a:gd name="connsiteY42" fmla="*/ 590550 h 1793875"/>
              <a:gd name="connsiteX43" fmla="*/ 1768475 w 1822450"/>
              <a:gd name="connsiteY43" fmla="*/ 669925 h 1793875"/>
              <a:gd name="connsiteX44" fmla="*/ 1679575 w 1822450"/>
              <a:gd name="connsiteY44" fmla="*/ 714375 h 1793875"/>
              <a:gd name="connsiteX45" fmla="*/ 1628775 w 1822450"/>
              <a:gd name="connsiteY45" fmla="*/ 746125 h 1793875"/>
              <a:gd name="connsiteX46" fmla="*/ 1600200 w 1822450"/>
              <a:gd name="connsiteY46" fmla="*/ 749300 h 1793875"/>
              <a:gd name="connsiteX47" fmla="*/ 1584325 w 1822450"/>
              <a:gd name="connsiteY47" fmla="*/ 752475 h 1793875"/>
              <a:gd name="connsiteX48" fmla="*/ 1504950 w 1822450"/>
              <a:gd name="connsiteY48" fmla="*/ 758825 h 1793875"/>
              <a:gd name="connsiteX49" fmla="*/ 1479550 w 1822450"/>
              <a:gd name="connsiteY49" fmla="*/ 828675 h 1793875"/>
              <a:gd name="connsiteX50" fmla="*/ 1412875 w 1822450"/>
              <a:gd name="connsiteY50" fmla="*/ 866775 h 1793875"/>
              <a:gd name="connsiteX51" fmla="*/ 1374775 w 1822450"/>
              <a:gd name="connsiteY51" fmla="*/ 958850 h 1793875"/>
              <a:gd name="connsiteX52" fmla="*/ 1384300 w 1822450"/>
              <a:gd name="connsiteY52" fmla="*/ 1035050 h 1793875"/>
              <a:gd name="connsiteX53" fmla="*/ 1276350 w 1822450"/>
              <a:gd name="connsiteY53" fmla="*/ 1111250 h 1793875"/>
              <a:gd name="connsiteX54" fmla="*/ 1273175 w 1822450"/>
              <a:gd name="connsiteY54" fmla="*/ 1171575 h 1793875"/>
              <a:gd name="connsiteX55" fmla="*/ 1289050 w 1822450"/>
              <a:gd name="connsiteY55" fmla="*/ 1241425 h 1793875"/>
              <a:gd name="connsiteX56" fmla="*/ 1292225 w 1822450"/>
              <a:gd name="connsiteY56" fmla="*/ 1295400 h 1793875"/>
              <a:gd name="connsiteX57" fmla="*/ 1276350 w 1822450"/>
              <a:gd name="connsiteY57" fmla="*/ 1301750 h 1793875"/>
              <a:gd name="connsiteX58" fmla="*/ 1247775 w 1822450"/>
              <a:gd name="connsiteY58" fmla="*/ 1273175 h 1793875"/>
              <a:gd name="connsiteX59" fmla="*/ 1222375 w 1822450"/>
              <a:gd name="connsiteY59" fmla="*/ 1222375 h 1793875"/>
              <a:gd name="connsiteX60" fmla="*/ 1228725 w 1822450"/>
              <a:gd name="connsiteY60" fmla="*/ 1181100 h 1793875"/>
              <a:gd name="connsiteX61" fmla="*/ 1155700 w 1822450"/>
              <a:gd name="connsiteY61" fmla="*/ 1155700 h 1793875"/>
              <a:gd name="connsiteX62" fmla="*/ 1079500 w 1822450"/>
              <a:gd name="connsiteY62" fmla="*/ 1155700 h 1793875"/>
              <a:gd name="connsiteX63" fmla="*/ 1022350 w 1822450"/>
              <a:gd name="connsiteY63" fmla="*/ 1181100 h 1793875"/>
              <a:gd name="connsiteX64" fmla="*/ 949325 w 1822450"/>
              <a:gd name="connsiteY64" fmla="*/ 1174750 h 1793875"/>
              <a:gd name="connsiteX65" fmla="*/ 955675 w 1822450"/>
              <a:gd name="connsiteY65" fmla="*/ 1260475 h 1793875"/>
              <a:gd name="connsiteX66" fmla="*/ 936625 w 1822450"/>
              <a:gd name="connsiteY66" fmla="*/ 1343025 h 1793875"/>
              <a:gd name="connsiteX67" fmla="*/ 927100 w 1822450"/>
              <a:gd name="connsiteY67" fmla="*/ 1403350 h 1793875"/>
              <a:gd name="connsiteX68" fmla="*/ 930275 w 1822450"/>
              <a:gd name="connsiteY68" fmla="*/ 1479550 h 1793875"/>
              <a:gd name="connsiteX69" fmla="*/ 993775 w 1822450"/>
              <a:gd name="connsiteY69" fmla="*/ 1489075 h 1793875"/>
              <a:gd name="connsiteX70" fmla="*/ 1035050 w 1822450"/>
              <a:gd name="connsiteY70" fmla="*/ 1473200 h 1793875"/>
              <a:gd name="connsiteX71" fmla="*/ 1101725 w 1822450"/>
              <a:gd name="connsiteY71" fmla="*/ 1435100 h 1793875"/>
              <a:gd name="connsiteX72" fmla="*/ 1092200 w 1822450"/>
              <a:gd name="connsiteY72" fmla="*/ 1400175 h 1793875"/>
              <a:gd name="connsiteX73" fmla="*/ 1139825 w 1822450"/>
              <a:gd name="connsiteY73" fmla="*/ 1390650 h 1793875"/>
              <a:gd name="connsiteX74" fmla="*/ 1149350 w 1822450"/>
              <a:gd name="connsiteY74" fmla="*/ 1447800 h 1793875"/>
              <a:gd name="connsiteX75" fmla="*/ 1120775 w 1822450"/>
              <a:gd name="connsiteY75" fmla="*/ 1527175 h 1793875"/>
              <a:gd name="connsiteX76" fmla="*/ 1120775 w 1822450"/>
              <a:gd name="connsiteY76" fmla="*/ 1562100 h 1793875"/>
              <a:gd name="connsiteX77" fmla="*/ 1187450 w 1822450"/>
              <a:gd name="connsiteY77" fmla="*/ 1546225 h 1793875"/>
              <a:gd name="connsiteX78" fmla="*/ 1235075 w 1822450"/>
              <a:gd name="connsiteY78" fmla="*/ 1603375 h 1793875"/>
              <a:gd name="connsiteX79" fmla="*/ 1225550 w 1822450"/>
              <a:gd name="connsiteY79" fmla="*/ 1654175 h 1793875"/>
              <a:gd name="connsiteX80" fmla="*/ 1222375 w 1822450"/>
              <a:gd name="connsiteY80" fmla="*/ 1701800 h 1793875"/>
              <a:gd name="connsiteX81" fmla="*/ 1241425 w 1822450"/>
              <a:gd name="connsiteY81" fmla="*/ 1762125 h 1793875"/>
              <a:gd name="connsiteX82" fmla="*/ 1247775 w 1822450"/>
              <a:gd name="connsiteY82" fmla="*/ 1793875 h 1793875"/>
              <a:gd name="connsiteX83" fmla="*/ 1219200 w 1822450"/>
              <a:gd name="connsiteY83" fmla="*/ 1793875 h 1793875"/>
              <a:gd name="connsiteX84" fmla="*/ 1177925 w 1822450"/>
              <a:gd name="connsiteY84" fmla="*/ 1746250 h 1793875"/>
              <a:gd name="connsiteX85" fmla="*/ 1155700 w 1822450"/>
              <a:gd name="connsiteY85" fmla="*/ 1682750 h 1793875"/>
              <a:gd name="connsiteX86" fmla="*/ 1139825 w 1822450"/>
              <a:gd name="connsiteY86" fmla="*/ 1641475 h 1793875"/>
              <a:gd name="connsiteX87" fmla="*/ 1092200 w 1822450"/>
              <a:gd name="connsiteY87" fmla="*/ 1628775 h 1793875"/>
              <a:gd name="connsiteX88" fmla="*/ 1031875 w 1822450"/>
              <a:gd name="connsiteY88" fmla="*/ 1619250 h 1793875"/>
              <a:gd name="connsiteX89" fmla="*/ 987425 w 1822450"/>
              <a:gd name="connsiteY89" fmla="*/ 1558925 h 1793875"/>
              <a:gd name="connsiteX90" fmla="*/ 939800 w 1822450"/>
              <a:gd name="connsiteY90" fmla="*/ 1536700 h 1793875"/>
              <a:gd name="connsiteX91" fmla="*/ 895350 w 1822450"/>
              <a:gd name="connsiteY91" fmla="*/ 1536700 h 1793875"/>
              <a:gd name="connsiteX92" fmla="*/ 790575 w 1822450"/>
              <a:gd name="connsiteY92" fmla="*/ 1517650 h 1793875"/>
              <a:gd name="connsiteX93" fmla="*/ 752475 w 1822450"/>
              <a:gd name="connsiteY93" fmla="*/ 1457325 h 1793875"/>
              <a:gd name="connsiteX94" fmla="*/ 749300 w 1822450"/>
              <a:gd name="connsiteY94" fmla="*/ 1403350 h 1793875"/>
              <a:gd name="connsiteX95" fmla="*/ 701675 w 1822450"/>
              <a:gd name="connsiteY95" fmla="*/ 1323975 h 1793875"/>
              <a:gd name="connsiteX96" fmla="*/ 666750 w 1822450"/>
              <a:gd name="connsiteY96" fmla="*/ 1263650 h 1793875"/>
              <a:gd name="connsiteX97" fmla="*/ 612775 w 1822450"/>
              <a:gd name="connsiteY97" fmla="*/ 1196975 h 1793875"/>
              <a:gd name="connsiteX98" fmla="*/ 574675 w 1822450"/>
              <a:gd name="connsiteY98" fmla="*/ 1136650 h 1793875"/>
              <a:gd name="connsiteX99" fmla="*/ 546100 w 1822450"/>
              <a:gd name="connsiteY99" fmla="*/ 1111250 h 1793875"/>
              <a:gd name="connsiteX100" fmla="*/ 565150 w 1822450"/>
              <a:gd name="connsiteY100" fmla="*/ 1171575 h 1793875"/>
              <a:gd name="connsiteX101" fmla="*/ 603250 w 1822450"/>
              <a:gd name="connsiteY101" fmla="*/ 1235075 h 1793875"/>
              <a:gd name="connsiteX102" fmla="*/ 654050 w 1822450"/>
              <a:gd name="connsiteY102" fmla="*/ 1320800 h 1793875"/>
              <a:gd name="connsiteX103" fmla="*/ 647700 w 1822450"/>
              <a:gd name="connsiteY103" fmla="*/ 1358900 h 1793875"/>
              <a:gd name="connsiteX104" fmla="*/ 631825 w 1822450"/>
              <a:gd name="connsiteY104" fmla="*/ 1349375 h 1793875"/>
              <a:gd name="connsiteX105" fmla="*/ 577850 w 1822450"/>
              <a:gd name="connsiteY105" fmla="*/ 1279525 h 1793875"/>
              <a:gd name="connsiteX106" fmla="*/ 495300 w 1822450"/>
              <a:gd name="connsiteY106" fmla="*/ 1238250 h 1793875"/>
              <a:gd name="connsiteX107" fmla="*/ 492125 w 1822450"/>
              <a:gd name="connsiteY107" fmla="*/ 1193800 h 1793875"/>
              <a:gd name="connsiteX108" fmla="*/ 492125 w 1822450"/>
              <a:gd name="connsiteY108" fmla="*/ 1143000 h 1793875"/>
              <a:gd name="connsiteX109" fmla="*/ 495300 w 1822450"/>
              <a:gd name="connsiteY109" fmla="*/ 1101725 h 1793875"/>
              <a:gd name="connsiteX110" fmla="*/ 447675 w 1822450"/>
              <a:gd name="connsiteY110" fmla="*/ 1038225 h 1793875"/>
              <a:gd name="connsiteX111" fmla="*/ 403225 w 1822450"/>
              <a:gd name="connsiteY111" fmla="*/ 1016000 h 1793875"/>
              <a:gd name="connsiteX112" fmla="*/ 355600 w 1822450"/>
              <a:gd name="connsiteY112" fmla="*/ 958850 h 1793875"/>
              <a:gd name="connsiteX113" fmla="*/ 327025 w 1822450"/>
              <a:gd name="connsiteY113" fmla="*/ 901700 h 1793875"/>
              <a:gd name="connsiteX114" fmla="*/ 320675 w 1822450"/>
              <a:gd name="connsiteY114" fmla="*/ 850900 h 1793875"/>
              <a:gd name="connsiteX115" fmla="*/ 323850 w 1822450"/>
              <a:gd name="connsiteY115" fmla="*/ 787400 h 1793875"/>
              <a:gd name="connsiteX116" fmla="*/ 333375 w 1822450"/>
              <a:gd name="connsiteY116" fmla="*/ 746125 h 1793875"/>
              <a:gd name="connsiteX117" fmla="*/ 349250 w 1822450"/>
              <a:gd name="connsiteY117" fmla="*/ 698500 h 1793875"/>
              <a:gd name="connsiteX118" fmla="*/ 346075 w 1822450"/>
              <a:gd name="connsiteY118" fmla="*/ 650875 h 1793875"/>
              <a:gd name="connsiteX119" fmla="*/ 342900 w 1822450"/>
              <a:gd name="connsiteY119" fmla="*/ 606425 h 1793875"/>
              <a:gd name="connsiteX120" fmla="*/ 203200 w 1822450"/>
              <a:gd name="connsiteY120" fmla="*/ 488950 h 1793875"/>
              <a:gd name="connsiteX121" fmla="*/ 155575 w 1822450"/>
              <a:gd name="connsiteY121" fmla="*/ 488950 h 1793875"/>
              <a:gd name="connsiteX122" fmla="*/ 127000 w 1822450"/>
              <a:gd name="connsiteY122" fmla="*/ 425450 h 1793875"/>
              <a:gd name="connsiteX123" fmla="*/ 34925 w 1822450"/>
              <a:gd name="connsiteY123" fmla="*/ 339725 h 1793875"/>
              <a:gd name="connsiteX124" fmla="*/ 19050 w 1822450"/>
              <a:gd name="connsiteY124" fmla="*/ 307975 h 1793875"/>
              <a:gd name="connsiteX125" fmla="*/ 0 w 1822450"/>
              <a:gd name="connsiteY125" fmla="*/ 257175 h 1793875"/>
              <a:gd name="connsiteX126" fmla="*/ 19050 w 1822450"/>
              <a:gd name="connsiteY126" fmla="*/ 19050 h 179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822450" h="1793875">
                <a:moveTo>
                  <a:pt x="19050" y="19050"/>
                </a:moveTo>
                <a:lnTo>
                  <a:pt x="114300" y="53975"/>
                </a:lnTo>
                <a:lnTo>
                  <a:pt x="206375" y="12700"/>
                </a:lnTo>
                <a:lnTo>
                  <a:pt x="285750" y="3175"/>
                </a:lnTo>
                <a:lnTo>
                  <a:pt x="361950" y="25400"/>
                </a:lnTo>
                <a:lnTo>
                  <a:pt x="479425" y="28575"/>
                </a:lnTo>
                <a:lnTo>
                  <a:pt x="606425" y="60325"/>
                </a:lnTo>
                <a:lnTo>
                  <a:pt x="720725" y="41275"/>
                </a:lnTo>
                <a:lnTo>
                  <a:pt x="889000" y="57150"/>
                </a:lnTo>
                <a:lnTo>
                  <a:pt x="962025" y="66675"/>
                </a:lnTo>
                <a:lnTo>
                  <a:pt x="993775" y="44450"/>
                </a:lnTo>
                <a:lnTo>
                  <a:pt x="1054100" y="0"/>
                </a:lnTo>
                <a:lnTo>
                  <a:pt x="1174750" y="38100"/>
                </a:lnTo>
                <a:lnTo>
                  <a:pt x="1162050" y="127000"/>
                </a:lnTo>
                <a:lnTo>
                  <a:pt x="1060450" y="193675"/>
                </a:lnTo>
                <a:lnTo>
                  <a:pt x="990600" y="282575"/>
                </a:lnTo>
                <a:lnTo>
                  <a:pt x="981075" y="349250"/>
                </a:lnTo>
                <a:lnTo>
                  <a:pt x="1066800" y="384175"/>
                </a:lnTo>
                <a:lnTo>
                  <a:pt x="1158875" y="400050"/>
                </a:lnTo>
                <a:lnTo>
                  <a:pt x="1225550" y="431800"/>
                </a:lnTo>
                <a:lnTo>
                  <a:pt x="1270000" y="479425"/>
                </a:lnTo>
                <a:lnTo>
                  <a:pt x="1285875" y="558800"/>
                </a:lnTo>
                <a:lnTo>
                  <a:pt x="1323975" y="555625"/>
                </a:lnTo>
                <a:lnTo>
                  <a:pt x="1323975" y="495300"/>
                </a:lnTo>
                <a:lnTo>
                  <a:pt x="1314450" y="428625"/>
                </a:lnTo>
                <a:lnTo>
                  <a:pt x="1355725" y="415925"/>
                </a:lnTo>
                <a:lnTo>
                  <a:pt x="1365250" y="365125"/>
                </a:lnTo>
                <a:lnTo>
                  <a:pt x="1343025" y="339725"/>
                </a:lnTo>
                <a:lnTo>
                  <a:pt x="1343025" y="292100"/>
                </a:lnTo>
                <a:lnTo>
                  <a:pt x="1304925" y="222250"/>
                </a:lnTo>
                <a:lnTo>
                  <a:pt x="1333500" y="180975"/>
                </a:lnTo>
                <a:lnTo>
                  <a:pt x="1362075" y="193675"/>
                </a:lnTo>
                <a:lnTo>
                  <a:pt x="1409700" y="231775"/>
                </a:lnTo>
                <a:lnTo>
                  <a:pt x="1501775" y="269875"/>
                </a:lnTo>
                <a:lnTo>
                  <a:pt x="1552575" y="311150"/>
                </a:lnTo>
                <a:lnTo>
                  <a:pt x="1571625" y="352425"/>
                </a:lnTo>
                <a:lnTo>
                  <a:pt x="1600200" y="311150"/>
                </a:lnTo>
                <a:lnTo>
                  <a:pt x="1619250" y="292100"/>
                </a:lnTo>
                <a:lnTo>
                  <a:pt x="1698625" y="368300"/>
                </a:lnTo>
                <a:lnTo>
                  <a:pt x="1730375" y="422275"/>
                </a:lnTo>
                <a:lnTo>
                  <a:pt x="1781175" y="460375"/>
                </a:lnTo>
                <a:lnTo>
                  <a:pt x="1822450" y="527050"/>
                </a:lnTo>
                <a:lnTo>
                  <a:pt x="1822450" y="590550"/>
                </a:lnTo>
                <a:lnTo>
                  <a:pt x="1768475" y="669925"/>
                </a:lnTo>
                <a:lnTo>
                  <a:pt x="1679575" y="714375"/>
                </a:lnTo>
                <a:lnTo>
                  <a:pt x="1628775" y="746125"/>
                </a:lnTo>
                <a:cubicBezTo>
                  <a:pt x="1619250" y="747183"/>
                  <a:pt x="1609687" y="747945"/>
                  <a:pt x="1600200" y="749300"/>
                </a:cubicBezTo>
                <a:cubicBezTo>
                  <a:pt x="1594858" y="750063"/>
                  <a:pt x="1584325" y="752475"/>
                  <a:pt x="1584325" y="752475"/>
                </a:cubicBezTo>
                <a:lnTo>
                  <a:pt x="1504950" y="758825"/>
                </a:lnTo>
                <a:lnTo>
                  <a:pt x="1479550" y="828675"/>
                </a:lnTo>
                <a:lnTo>
                  <a:pt x="1412875" y="866775"/>
                </a:lnTo>
                <a:lnTo>
                  <a:pt x="1374775" y="958850"/>
                </a:lnTo>
                <a:lnTo>
                  <a:pt x="1384300" y="1035050"/>
                </a:lnTo>
                <a:lnTo>
                  <a:pt x="1276350" y="1111250"/>
                </a:lnTo>
                <a:lnTo>
                  <a:pt x="1273175" y="1171575"/>
                </a:lnTo>
                <a:lnTo>
                  <a:pt x="1289050" y="1241425"/>
                </a:lnTo>
                <a:lnTo>
                  <a:pt x="1292225" y="1295400"/>
                </a:lnTo>
                <a:lnTo>
                  <a:pt x="1276350" y="1301750"/>
                </a:lnTo>
                <a:lnTo>
                  <a:pt x="1247775" y="1273175"/>
                </a:lnTo>
                <a:lnTo>
                  <a:pt x="1222375" y="1222375"/>
                </a:lnTo>
                <a:lnTo>
                  <a:pt x="1228725" y="1181100"/>
                </a:lnTo>
                <a:lnTo>
                  <a:pt x="1155700" y="1155700"/>
                </a:lnTo>
                <a:lnTo>
                  <a:pt x="1079500" y="1155700"/>
                </a:lnTo>
                <a:lnTo>
                  <a:pt x="1022350" y="1181100"/>
                </a:lnTo>
                <a:lnTo>
                  <a:pt x="949325" y="1174750"/>
                </a:lnTo>
                <a:lnTo>
                  <a:pt x="955675" y="1260475"/>
                </a:lnTo>
                <a:lnTo>
                  <a:pt x="936625" y="1343025"/>
                </a:lnTo>
                <a:lnTo>
                  <a:pt x="927100" y="1403350"/>
                </a:lnTo>
                <a:lnTo>
                  <a:pt x="930275" y="1479550"/>
                </a:lnTo>
                <a:lnTo>
                  <a:pt x="993775" y="1489075"/>
                </a:lnTo>
                <a:lnTo>
                  <a:pt x="1035050" y="1473200"/>
                </a:lnTo>
                <a:lnTo>
                  <a:pt x="1101725" y="1435100"/>
                </a:lnTo>
                <a:lnTo>
                  <a:pt x="1092200" y="1400175"/>
                </a:lnTo>
                <a:lnTo>
                  <a:pt x="1139825" y="1390650"/>
                </a:lnTo>
                <a:lnTo>
                  <a:pt x="1149350" y="1447800"/>
                </a:lnTo>
                <a:lnTo>
                  <a:pt x="1120775" y="1527175"/>
                </a:lnTo>
                <a:lnTo>
                  <a:pt x="1120775" y="1562100"/>
                </a:lnTo>
                <a:lnTo>
                  <a:pt x="1187450" y="1546225"/>
                </a:lnTo>
                <a:lnTo>
                  <a:pt x="1235075" y="1603375"/>
                </a:lnTo>
                <a:lnTo>
                  <a:pt x="1225550" y="1654175"/>
                </a:lnTo>
                <a:lnTo>
                  <a:pt x="1222375" y="1701800"/>
                </a:lnTo>
                <a:lnTo>
                  <a:pt x="1241425" y="1762125"/>
                </a:lnTo>
                <a:lnTo>
                  <a:pt x="1247775" y="1793875"/>
                </a:lnTo>
                <a:lnTo>
                  <a:pt x="1219200" y="1793875"/>
                </a:lnTo>
                <a:lnTo>
                  <a:pt x="1177925" y="1746250"/>
                </a:lnTo>
                <a:lnTo>
                  <a:pt x="1155700" y="1682750"/>
                </a:lnTo>
                <a:lnTo>
                  <a:pt x="1139825" y="1641475"/>
                </a:lnTo>
                <a:lnTo>
                  <a:pt x="1092200" y="1628775"/>
                </a:lnTo>
                <a:lnTo>
                  <a:pt x="1031875" y="1619250"/>
                </a:lnTo>
                <a:lnTo>
                  <a:pt x="987425" y="1558925"/>
                </a:lnTo>
                <a:lnTo>
                  <a:pt x="939800" y="1536700"/>
                </a:lnTo>
                <a:lnTo>
                  <a:pt x="895350" y="1536700"/>
                </a:lnTo>
                <a:lnTo>
                  <a:pt x="790575" y="1517650"/>
                </a:lnTo>
                <a:lnTo>
                  <a:pt x="752475" y="1457325"/>
                </a:lnTo>
                <a:lnTo>
                  <a:pt x="749300" y="1403350"/>
                </a:lnTo>
                <a:lnTo>
                  <a:pt x="701675" y="1323975"/>
                </a:lnTo>
                <a:lnTo>
                  <a:pt x="666750" y="1263650"/>
                </a:lnTo>
                <a:lnTo>
                  <a:pt x="612775" y="1196975"/>
                </a:lnTo>
                <a:lnTo>
                  <a:pt x="574675" y="1136650"/>
                </a:lnTo>
                <a:lnTo>
                  <a:pt x="546100" y="1111250"/>
                </a:lnTo>
                <a:lnTo>
                  <a:pt x="565150" y="1171575"/>
                </a:lnTo>
                <a:lnTo>
                  <a:pt x="603250" y="1235075"/>
                </a:lnTo>
                <a:lnTo>
                  <a:pt x="654050" y="1320800"/>
                </a:lnTo>
                <a:lnTo>
                  <a:pt x="647700" y="1358900"/>
                </a:lnTo>
                <a:lnTo>
                  <a:pt x="631825" y="1349375"/>
                </a:lnTo>
                <a:lnTo>
                  <a:pt x="577850" y="1279525"/>
                </a:lnTo>
                <a:lnTo>
                  <a:pt x="495300" y="1238250"/>
                </a:lnTo>
                <a:lnTo>
                  <a:pt x="492125" y="1193800"/>
                </a:lnTo>
                <a:lnTo>
                  <a:pt x="492125" y="1143000"/>
                </a:lnTo>
                <a:lnTo>
                  <a:pt x="495300" y="1101725"/>
                </a:lnTo>
                <a:lnTo>
                  <a:pt x="447675" y="1038225"/>
                </a:lnTo>
                <a:lnTo>
                  <a:pt x="403225" y="1016000"/>
                </a:lnTo>
                <a:lnTo>
                  <a:pt x="355600" y="958850"/>
                </a:lnTo>
                <a:lnTo>
                  <a:pt x="327025" y="901700"/>
                </a:lnTo>
                <a:lnTo>
                  <a:pt x="320675" y="850900"/>
                </a:lnTo>
                <a:lnTo>
                  <a:pt x="323850" y="787400"/>
                </a:lnTo>
                <a:lnTo>
                  <a:pt x="333375" y="746125"/>
                </a:lnTo>
                <a:lnTo>
                  <a:pt x="349250" y="698500"/>
                </a:lnTo>
                <a:lnTo>
                  <a:pt x="346075" y="650875"/>
                </a:lnTo>
                <a:lnTo>
                  <a:pt x="342900" y="606425"/>
                </a:lnTo>
                <a:lnTo>
                  <a:pt x="203200" y="488950"/>
                </a:lnTo>
                <a:lnTo>
                  <a:pt x="155575" y="488950"/>
                </a:lnTo>
                <a:lnTo>
                  <a:pt x="127000" y="425450"/>
                </a:lnTo>
                <a:lnTo>
                  <a:pt x="34925" y="339725"/>
                </a:lnTo>
                <a:lnTo>
                  <a:pt x="19050" y="307975"/>
                </a:lnTo>
                <a:lnTo>
                  <a:pt x="0" y="257175"/>
                </a:lnTo>
                <a:cubicBezTo>
                  <a:pt x="1058" y="182033"/>
                  <a:pt x="2117" y="106892"/>
                  <a:pt x="19050" y="1905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1545471" y="949325"/>
            <a:ext cx="1822450" cy="1793875"/>
          </a:xfrm>
          <a:custGeom>
            <a:avLst/>
            <a:gdLst>
              <a:gd name="connsiteX0" fmla="*/ 19050 w 1822450"/>
              <a:gd name="connsiteY0" fmla="*/ 19050 h 1793875"/>
              <a:gd name="connsiteX1" fmla="*/ 114300 w 1822450"/>
              <a:gd name="connsiteY1" fmla="*/ 53975 h 1793875"/>
              <a:gd name="connsiteX2" fmla="*/ 206375 w 1822450"/>
              <a:gd name="connsiteY2" fmla="*/ 12700 h 1793875"/>
              <a:gd name="connsiteX3" fmla="*/ 285750 w 1822450"/>
              <a:gd name="connsiteY3" fmla="*/ 3175 h 1793875"/>
              <a:gd name="connsiteX4" fmla="*/ 361950 w 1822450"/>
              <a:gd name="connsiteY4" fmla="*/ 25400 h 1793875"/>
              <a:gd name="connsiteX5" fmla="*/ 479425 w 1822450"/>
              <a:gd name="connsiteY5" fmla="*/ 28575 h 1793875"/>
              <a:gd name="connsiteX6" fmla="*/ 606425 w 1822450"/>
              <a:gd name="connsiteY6" fmla="*/ 60325 h 1793875"/>
              <a:gd name="connsiteX7" fmla="*/ 720725 w 1822450"/>
              <a:gd name="connsiteY7" fmla="*/ 41275 h 1793875"/>
              <a:gd name="connsiteX8" fmla="*/ 889000 w 1822450"/>
              <a:gd name="connsiteY8" fmla="*/ 57150 h 1793875"/>
              <a:gd name="connsiteX9" fmla="*/ 962025 w 1822450"/>
              <a:gd name="connsiteY9" fmla="*/ 66675 h 1793875"/>
              <a:gd name="connsiteX10" fmla="*/ 993775 w 1822450"/>
              <a:gd name="connsiteY10" fmla="*/ 44450 h 1793875"/>
              <a:gd name="connsiteX11" fmla="*/ 1054100 w 1822450"/>
              <a:gd name="connsiteY11" fmla="*/ 0 h 1793875"/>
              <a:gd name="connsiteX12" fmla="*/ 1174750 w 1822450"/>
              <a:gd name="connsiteY12" fmla="*/ 38100 h 1793875"/>
              <a:gd name="connsiteX13" fmla="*/ 1162050 w 1822450"/>
              <a:gd name="connsiteY13" fmla="*/ 127000 h 1793875"/>
              <a:gd name="connsiteX14" fmla="*/ 1060450 w 1822450"/>
              <a:gd name="connsiteY14" fmla="*/ 193675 h 1793875"/>
              <a:gd name="connsiteX15" fmla="*/ 990600 w 1822450"/>
              <a:gd name="connsiteY15" fmla="*/ 282575 h 1793875"/>
              <a:gd name="connsiteX16" fmla="*/ 981075 w 1822450"/>
              <a:gd name="connsiteY16" fmla="*/ 349250 h 1793875"/>
              <a:gd name="connsiteX17" fmla="*/ 1066800 w 1822450"/>
              <a:gd name="connsiteY17" fmla="*/ 384175 h 1793875"/>
              <a:gd name="connsiteX18" fmla="*/ 1158875 w 1822450"/>
              <a:gd name="connsiteY18" fmla="*/ 400050 h 1793875"/>
              <a:gd name="connsiteX19" fmla="*/ 1225550 w 1822450"/>
              <a:gd name="connsiteY19" fmla="*/ 431800 h 1793875"/>
              <a:gd name="connsiteX20" fmla="*/ 1270000 w 1822450"/>
              <a:gd name="connsiteY20" fmla="*/ 479425 h 1793875"/>
              <a:gd name="connsiteX21" fmla="*/ 1285875 w 1822450"/>
              <a:gd name="connsiteY21" fmla="*/ 558800 h 1793875"/>
              <a:gd name="connsiteX22" fmla="*/ 1323975 w 1822450"/>
              <a:gd name="connsiteY22" fmla="*/ 555625 h 1793875"/>
              <a:gd name="connsiteX23" fmla="*/ 1323975 w 1822450"/>
              <a:gd name="connsiteY23" fmla="*/ 495300 h 1793875"/>
              <a:gd name="connsiteX24" fmla="*/ 1314450 w 1822450"/>
              <a:gd name="connsiteY24" fmla="*/ 428625 h 1793875"/>
              <a:gd name="connsiteX25" fmla="*/ 1355725 w 1822450"/>
              <a:gd name="connsiteY25" fmla="*/ 415925 h 1793875"/>
              <a:gd name="connsiteX26" fmla="*/ 1365250 w 1822450"/>
              <a:gd name="connsiteY26" fmla="*/ 365125 h 1793875"/>
              <a:gd name="connsiteX27" fmla="*/ 1343025 w 1822450"/>
              <a:gd name="connsiteY27" fmla="*/ 339725 h 1793875"/>
              <a:gd name="connsiteX28" fmla="*/ 1343025 w 1822450"/>
              <a:gd name="connsiteY28" fmla="*/ 292100 h 1793875"/>
              <a:gd name="connsiteX29" fmla="*/ 1304925 w 1822450"/>
              <a:gd name="connsiteY29" fmla="*/ 222250 h 1793875"/>
              <a:gd name="connsiteX30" fmla="*/ 1333500 w 1822450"/>
              <a:gd name="connsiteY30" fmla="*/ 180975 h 1793875"/>
              <a:gd name="connsiteX31" fmla="*/ 1362075 w 1822450"/>
              <a:gd name="connsiteY31" fmla="*/ 193675 h 1793875"/>
              <a:gd name="connsiteX32" fmla="*/ 1409700 w 1822450"/>
              <a:gd name="connsiteY32" fmla="*/ 231775 h 1793875"/>
              <a:gd name="connsiteX33" fmla="*/ 1501775 w 1822450"/>
              <a:gd name="connsiteY33" fmla="*/ 269875 h 1793875"/>
              <a:gd name="connsiteX34" fmla="*/ 1552575 w 1822450"/>
              <a:gd name="connsiteY34" fmla="*/ 311150 h 1793875"/>
              <a:gd name="connsiteX35" fmla="*/ 1571625 w 1822450"/>
              <a:gd name="connsiteY35" fmla="*/ 352425 h 1793875"/>
              <a:gd name="connsiteX36" fmla="*/ 1600200 w 1822450"/>
              <a:gd name="connsiteY36" fmla="*/ 311150 h 1793875"/>
              <a:gd name="connsiteX37" fmla="*/ 1619250 w 1822450"/>
              <a:gd name="connsiteY37" fmla="*/ 292100 h 1793875"/>
              <a:gd name="connsiteX38" fmla="*/ 1698625 w 1822450"/>
              <a:gd name="connsiteY38" fmla="*/ 368300 h 1793875"/>
              <a:gd name="connsiteX39" fmla="*/ 1730375 w 1822450"/>
              <a:gd name="connsiteY39" fmla="*/ 422275 h 1793875"/>
              <a:gd name="connsiteX40" fmla="*/ 1781175 w 1822450"/>
              <a:gd name="connsiteY40" fmla="*/ 460375 h 1793875"/>
              <a:gd name="connsiteX41" fmla="*/ 1822450 w 1822450"/>
              <a:gd name="connsiteY41" fmla="*/ 527050 h 1793875"/>
              <a:gd name="connsiteX42" fmla="*/ 1822450 w 1822450"/>
              <a:gd name="connsiteY42" fmla="*/ 590550 h 1793875"/>
              <a:gd name="connsiteX43" fmla="*/ 1768475 w 1822450"/>
              <a:gd name="connsiteY43" fmla="*/ 669925 h 1793875"/>
              <a:gd name="connsiteX44" fmla="*/ 1679575 w 1822450"/>
              <a:gd name="connsiteY44" fmla="*/ 714375 h 1793875"/>
              <a:gd name="connsiteX45" fmla="*/ 1628775 w 1822450"/>
              <a:gd name="connsiteY45" fmla="*/ 746125 h 1793875"/>
              <a:gd name="connsiteX46" fmla="*/ 1600200 w 1822450"/>
              <a:gd name="connsiteY46" fmla="*/ 749300 h 1793875"/>
              <a:gd name="connsiteX47" fmla="*/ 1584325 w 1822450"/>
              <a:gd name="connsiteY47" fmla="*/ 752475 h 1793875"/>
              <a:gd name="connsiteX48" fmla="*/ 1504950 w 1822450"/>
              <a:gd name="connsiteY48" fmla="*/ 758825 h 1793875"/>
              <a:gd name="connsiteX49" fmla="*/ 1479550 w 1822450"/>
              <a:gd name="connsiteY49" fmla="*/ 828675 h 1793875"/>
              <a:gd name="connsiteX50" fmla="*/ 1412875 w 1822450"/>
              <a:gd name="connsiteY50" fmla="*/ 866775 h 1793875"/>
              <a:gd name="connsiteX51" fmla="*/ 1374775 w 1822450"/>
              <a:gd name="connsiteY51" fmla="*/ 958850 h 1793875"/>
              <a:gd name="connsiteX52" fmla="*/ 1384300 w 1822450"/>
              <a:gd name="connsiteY52" fmla="*/ 1035050 h 1793875"/>
              <a:gd name="connsiteX53" fmla="*/ 1276350 w 1822450"/>
              <a:gd name="connsiteY53" fmla="*/ 1111250 h 1793875"/>
              <a:gd name="connsiteX54" fmla="*/ 1273175 w 1822450"/>
              <a:gd name="connsiteY54" fmla="*/ 1171575 h 1793875"/>
              <a:gd name="connsiteX55" fmla="*/ 1289050 w 1822450"/>
              <a:gd name="connsiteY55" fmla="*/ 1241425 h 1793875"/>
              <a:gd name="connsiteX56" fmla="*/ 1292225 w 1822450"/>
              <a:gd name="connsiteY56" fmla="*/ 1295400 h 1793875"/>
              <a:gd name="connsiteX57" fmla="*/ 1276350 w 1822450"/>
              <a:gd name="connsiteY57" fmla="*/ 1301750 h 1793875"/>
              <a:gd name="connsiteX58" fmla="*/ 1247775 w 1822450"/>
              <a:gd name="connsiteY58" fmla="*/ 1273175 h 1793875"/>
              <a:gd name="connsiteX59" fmla="*/ 1222375 w 1822450"/>
              <a:gd name="connsiteY59" fmla="*/ 1222375 h 1793875"/>
              <a:gd name="connsiteX60" fmla="*/ 1228725 w 1822450"/>
              <a:gd name="connsiteY60" fmla="*/ 1181100 h 1793875"/>
              <a:gd name="connsiteX61" fmla="*/ 1155700 w 1822450"/>
              <a:gd name="connsiteY61" fmla="*/ 1155700 h 1793875"/>
              <a:gd name="connsiteX62" fmla="*/ 1079500 w 1822450"/>
              <a:gd name="connsiteY62" fmla="*/ 1155700 h 1793875"/>
              <a:gd name="connsiteX63" fmla="*/ 1022350 w 1822450"/>
              <a:gd name="connsiteY63" fmla="*/ 1181100 h 1793875"/>
              <a:gd name="connsiteX64" fmla="*/ 949325 w 1822450"/>
              <a:gd name="connsiteY64" fmla="*/ 1174750 h 1793875"/>
              <a:gd name="connsiteX65" fmla="*/ 955675 w 1822450"/>
              <a:gd name="connsiteY65" fmla="*/ 1260475 h 1793875"/>
              <a:gd name="connsiteX66" fmla="*/ 936625 w 1822450"/>
              <a:gd name="connsiteY66" fmla="*/ 1343025 h 1793875"/>
              <a:gd name="connsiteX67" fmla="*/ 927100 w 1822450"/>
              <a:gd name="connsiteY67" fmla="*/ 1403350 h 1793875"/>
              <a:gd name="connsiteX68" fmla="*/ 930275 w 1822450"/>
              <a:gd name="connsiteY68" fmla="*/ 1479550 h 1793875"/>
              <a:gd name="connsiteX69" fmla="*/ 993775 w 1822450"/>
              <a:gd name="connsiteY69" fmla="*/ 1489075 h 1793875"/>
              <a:gd name="connsiteX70" fmla="*/ 1035050 w 1822450"/>
              <a:gd name="connsiteY70" fmla="*/ 1473200 h 1793875"/>
              <a:gd name="connsiteX71" fmla="*/ 1101725 w 1822450"/>
              <a:gd name="connsiteY71" fmla="*/ 1435100 h 1793875"/>
              <a:gd name="connsiteX72" fmla="*/ 1092200 w 1822450"/>
              <a:gd name="connsiteY72" fmla="*/ 1400175 h 1793875"/>
              <a:gd name="connsiteX73" fmla="*/ 1139825 w 1822450"/>
              <a:gd name="connsiteY73" fmla="*/ 1390650 h 1793875"/>
              <a:gd name="connsiteX74" fmla="*/ 1149350 w 1822450"/>
              <a:gd name="connsiteY74" fmla="*/ 1447800 h 1793875"/>
              <a:gd name="connsiteX75" fmla="*/ 1120775 w 1822450"/>
              <a:gd name="connsiteY75" fmla="*/ 1527175 h 1793875"/>
              <a:gd name="connsiteX76" fmla="*/ 1120775 w 1822450"/>
              <a:gd name="connsiteY76" fmla="*/ 1562100 h 1793875"/>
              <a:gd name="connsiteX77" fmla="*/ 1187450 w 1822450"/>
              <a:gd name="connsiteY77" fmla="*/ 1546225 h 1793875"/>
              <a:gd name="connsiteX78" fmla="*/ 1235075 w 1822450"/>
              <a:gd name="connsiteY78" fmla="*/ 1603375 h 1793875"/>
              <a:gd name="connsiteX79" fmla="*/ 1225550 w 1822450"/>
              <a:gd name="connsiteY79" fmla="*/ 1654175 h 1793875"/>
              <a:gd name="connsiteX80" fmla="*/ 1222375 w 1822450"/>
              <a:gd name="connsiteY80" fmla="*/ 1701800 h 1793875"/>
              <a:gd name="connsiteX81" fmla="*/ 1241425 w 1822450"/>
              <a:gd name="connsiteY81" fmla="*/ 1762125 h 1793875"/>
              <a:gd name="connsiteX82" fmla="*/ 1247775 w 1822450"/>
              <a:gd name="connsiteY82" fmla="*/ 1793875 h 1793875"/>
              <a:gd name="connsiteX83" fmla="*/ 1219200 w 1822450"/>
              <a:gd name="connsiteY83" fmla="*/ 1793875 h 1793875"/>
              <a:gd name="connsiteX84" fmla="*/ 1177925 w 1822450"/>
              <a:gd name="connsiteY84" fmla="*/ 1746250 h 1793875"/>
              <a:gd name="connsiteX85" fmla="*/ 1155700 w 1822450"/>
              <a:gd name="connsiteY85" fmla="*/ 1682750 h 1793875"/>
              <a:gd name="connsiteX86" fmla="*/ 1139825 w 1822450"/>
              <a:gd name="connsiteY86" fmla="*/ 1641475 h 1793875"/>
              <a:gd name="connsiteX87" fmla="*/ 1092200 w 1822450"/>
              <a:gd name="connsiteY87" fmla="*/ 1628775 h 1793875"/>
              <a:gd name="connsiteX88" fmla="*/ 1031875 w 1822450"/>
              <a:gd name="connsiteY88" fmla="*/ 1619250 h 1793875"/>
              <a:gd name="connsiteX89" fmla="*/ 987425 w 1822450"/>
              <a:gd name="connsiteY89" fmla="*/ 1558925 h 1793875"/>
              <a:gd name="connsiteX90" fmla="*/ 939800 w 1822450"/>
              <a:gd name="connsiteY90" fmla="*/ 1536700 h 1793875"/>
              <a:gd name="connsiteX91" fmla="*/ 895350 w 1822450"/>
              <a:gd name="connsiteY91" fmla="*/ 1536700 h 1793875"/>
              <a:gd name="connsiteX92" fmla="*/ 790575 w 1822450"/>
              <a:gd name="connsiteY92" fmla="*/ 1517650 h 1793875"/>
              <a:gd name="connsiteX93" fmla="*/ 752475 w 1822450"/>
              <a:gd name="connsiteY93" fmla="*/ 1457325 h 1793875"/>
              <a:gd name="connsiteX94" fmla="*/ 749300 w 1822450"/>
              <a:gd name="connsiteY94" fmla="*/ 1403350 h 1793875"/>
              <a:gd name="connsiteX95" fmla="*/ 701675 w 1822450"/>
              <a:gd name="connsiteY95" fmla="*/ 1323975 h 1793875"/>
              <a:gd name="connsiteX96" fmla="*/ 666750 w 1822450"/>
              <a:gd name="connsiteY96" fmla="*/ 1263650 h 1793875"/>
              <a:gd name="connsiteX97" fmla="*/ 612775 w 1822450"/>
              <a:gd name="connsiteY97" fmla="*/ 1196975 h 1793875"/>
              <a:gd name="connsiteX98" fmla="*/ 574675 w 1822450"/>
              <a:gd name="connsiteY98" fmla="*/ 1136650 h 1793875"/>
              <a:gd name="connsiteX99" fmla="*/ 546100 w 1822450"/>
              <a:gd name="connsiteY99" fmla="*/ 1111250 h 1793875"/>
              <a:gd name="connsiteX100" fmla="*/ 565150 w 1822450"/>
              <a:gd name="connsiteY100" fmla="*/ 1171575 h 1793875"/>
              <a:gd name="connsiteX101" fmla="*/ 603250 w 1822450"/>
              <a:gd name="connsiteY101" fmla="*/ 1235075 h 1793875"/>
              <a:gd name="connsiteX102" fmla="*/ 654050 w 1822450"/>
              <a:gd name="connsiteY102" fmla="*/ 1320800 h 1793875"/>
              <a:gd name="connsiteX103" fmla="*/ 647700 w 1822450"/>
              <a:gd name="connsiteY103" fmla="*/ 1358900 h 1793875"/>
              <a:gd name="connsiteX104" fmla="*/ 631825 w 1822450"/>
              <a:gd name="connsiteY104" fmla="*/ 1349375 h 1793875"/>
              <a:gd name="connsiteX105" fmla="*/ 577850 w 1822450"/>
              <a:gd name="connsiteY105" fmla="*/ 1279525 h 1793875"/>
              <a:gd name="connsiteX106" fmla="*/ 495300 w 1822450"/>
              <a:gd name="connsiteY106" fmla="*/ 1238250 h 1793875"/>
              <a:gd name="connsiteX107" fmla="*/ 492125 w 1822450"/>
              <a:gd name="connsiteY107" fmla="*/ 1193800 h 1793875"/>
              <a:gd name="connsiteX108" fmla="*/ 492125 w 1822450"/>
              <a:gd name="connsiteY108" fmla="*/ 1143000 h 1793875"/>
              <a:gd name="connsiteX109" fmla="*/ 495300 w 1822450"/>
              <a:gd name="connsiteY109" fmla="*/ 1101725 h 1793875"/>
              <a:gd name="connsiteX110" fmla="*/ 447675 w 1822450"/>
              <a:gd name="connsiteY110" fmla="*/ 1038225 h 1793875"/>
              <a:gd name="connsiteX111" fmla="*/ 403225 w 1822450"/>
              <a:gd name="connsiteY111" fmla="*/ 1016000 h 1793875"/>
              <a:gd name="connsiteX112" fmla="*/ 355600 w 1822450"/>
              <a:gd name="connsiteY112" fmla="*/ 958850 h 1793875"/>
              <a:gd name="connsiteX113" fmla="*/ 327025 w 1822450"/>
              <a:gd name="connsiteY113" fmla="*/ 901700 h 1793875"/>
              <a:gd name="connsiteX114" fmla="*/ 320675 w 1822450"/>
              <a:gd name="connsiteY114" fmla="*/ 850900 h 1793875"/>
              <a:gd name="connsiteX115" fmla="*/ 323850 w 1822450"/>
              <a:gd name="connsiteY115" fmla="*/ 787400 h 1793875"/>
              <a:gd name="connsiteX116" fmla="*/ 333375 w 1822450"/>
              <a:gd name="connsiteY116" fmla="*/ 746125 h 1793875"/>
              <a:gd name="connsiteX117" fmla="*/ 349250 w 1822450"/>
              <a:gd name="connsiteY117" fmla="*/ 698500 h 1793875"/>
              <a:gd name="connsiteX118" fmla="*/ 346075 w 1822450"/>
              <a:gd name="connsiteY118" fmla="*/ 650875 h 1793875"/>
              <a:gd name="connsiteX119" fmla="*/ 342900 w 1822450"/>
              <a:gd name="connsiteY119" fmla="*/ 606425 h 1793875"/>
              <a:gd name="connsiteX120" fmla="*/ 203200 w 1822450"/>
              <a:gd name="connsiteY120" fmla="*/ 488950 h 1793875"/>
              <a:gd name="connsiteX121" fmla="*/ 155575 w 1822450"/>
              <a:gd name="connsiteY121" fmla="*/ 488950 h 1793875"/>
              <a:gd name="connsiteX122" fmla="*/ 127000 w 1822450"/>
              <a:gd name="connsiteY122" fmla="*/ 425450 h 1793875"/>
              <a:gd name="connsiteX123" fmla="*/ 34925 w 1822450"/>
              <a:gd name="connsiteY123" fmla="*/ 339725 h 1793875"/>
              <a:gd name="connsiteX124" fmla="*/ 19050 w 1822450"/>
              <a:gd name="connsiteY124" fmla="*/ 307975 h 1793875"/>
              <a:gd name="connsiteX125" fmla="*/ 0 w 1822450"/>
              <a:gd name="connsiteY125" fmla="*/ 257175 h 1793875"/>
              <a:gd name="connsiteX126" fmla="*/ 19050 w 1822450"/>
              <a:gd name="connsiteY126" fmla="*/ 19050 h 179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822450" h="1793875">
                <a:moveTo>
                  <a:pt x="19050" y="19050"/>
                </a:moveTo>
                <a:lnTo>
                  <a:pt x="114300" y="53975"/>
                </a:lnTo>
                <a:lnTo>
                  <a:pt x="206375" y="12700"/>
                </a:lnTo>
                <a:lnTo>
                  <a:pt x="285750" y="3175"/>
                </a:lnTo>
                <a:lnTo>
                  <a:pt x="361950" y="25400"/>
                </a:lnTo>
                <a:lnTo>
                  <a:pt x="479425" y="28575"/>
                </a:lnTo>
                <a:lnTo>
                  <a:pt x="606425" y="60325"/>
                </a:lnTo>
                <a:lnTo>
                  <a:pt x="720725" y="41275"/>
                </a:lnTo>
                <a:lnTo>
                  <a:pt x="889000" y="57150"/>
                </a:lnTo>
                <a:lnTo>
                  <a:pt x="962025" y="66675"/>
                </a:lnTo>
                <a:lnTo>
                  <a:pt x="993775" y="44450"/>
                </a:lnTo>
                <a:lnTo>
                  <a:pt x="1054100" y="0"/>
                </a:lnTo>
                <a:lnTo>
                  <a:pt x="1174750" y="38100"/>
                </a:lnTo>
                <a:lnTo>
                  <a:pt x="1162050" y="127000"/>
                </a:lnTo>
                <a:lnTo>
                  <a:pt x="1060450" y="193675"/>
                </a:lnTo>
                <a:lnTo>
                  <a:pt x="990600" y="282575"/>
                </a:lnTo>
                <a:lnTo>
                  <a:pt x="981075" y="349250"/>
                </a:lnTo>
                <a:lnTo>
                  <a:pt x="1066800" y="384175"/>
                </a:lnTo>
                <a:lnTo>
                  <a:pt x="1158875" y="400050"/>
                </a:lnTo>
                <a:lnTo>
                  <a:pt x="1225550" y="431800"/>
                </a:lnTo>
                <a:lnTo>
                  <a:pt x="1270000" y="479425"/>
                </a:lnTo>
                <a:lnTo>
                  <a:pt x="1285875" y="558800"/>
                </a:lnTo>
                <a:lnTo>
                  <a:pt x="1323975" y="555625"/>
                </a:lnTo>
                <a:lnTo>
                  <a:pt x="1323975" y="495300"/>
                </a:lnTo>
                <a:lnTo>
                  <a:pt x="1314450" y="428625"/>
                </a:lnTo>
                <a:lnTo>
                  <a:pt x="1355725" y="415925"/>
                </a:lnTo>
                <a:lnTo>
                  <a:pt x="1365250" y="365125"/>
                </a:lnTo>
                <a:lnTo>
                  <a:pt x="1343025" y="339725"/>
                </a:lnTo>
                <a:lnTo>
                  <a:pt x="1343025" y="292100"/>
                </a:lnTo>
                <a:lnTo>
                  <a:pt x="1304925" y="222250"/>
                </a:lnTo>
                <a:lnTo>
                  <a:pt x="1333500" y="180975"/>
                </a:lnTo>
                <a:lnTo>
                  <a:pt x="1362075" y="193675"/>
                </a:lnTo>
                <a:lnTo>
                  <a:pt x="1409700" y="231775"/>
                </a:lnTo>
                <a:lnTo>
                  <a:pt x="1501775" y="269875"/>
                </a:lnTo>
                <a:lnTo>
                  <a:pt x="1552575" y="311150"/>
                </a:lnTo>
                <a:lnTo>
                  <a:pt x="1571625" y="352425"/>
                </a:lnTo>
                <a:lnTo>
                  <a:pt x="1600200" y="311150"/>
                </a:lnTo>
                <a:lnTo>
                  <a:pt x="1619250" y="292100"/>
                </a:lnTo>
                <a:lnTo>
                  <a:pt x="1698625" y="368300"/>
                </a:lnTo>
                <a:lnTo>
                  <a:pt x="1730375" y="422275"/>
                </a:lnTo>
                <a:lnTo>
                  <a:pt x="1781175" y="460375"/>
                </a:lnTo>
                <a:lnTo>
                  <a:pt x="1822450" y="527050"/>
                </a:lnTo>
                <a:lnTo>
                  <a:pt x="1822450" y="590550"/>
                </a:lnTo>
                <a:lnTo>
                  <a:pt x="1768475" y="669925"/>
                </a:lnTo>
                <a:lnTo>
                  <a:pt x="1679575" y="714375"/>
                </a:lnTo>
                <a:lnTo>
                  <a:pt x="1628775" y="746125"/>
                </a:lnTo>
                <a:cubicBezTo>
                  <a:pt x="1619250" y="747183"/>
                  <a:pt x="1609687" y="747945"/>
                  <a:pt x="1600200" y="749300"/>
                </a:cubicBezTo>
                <a:cubicBezTo>
                  <a:pt x="1594858" y="750063"/>
                  <a:pt x="1584325" y="752475"/>
                  <a:pt x="1584325" y="752475"/>
                </a:cubicBezTo>
                <a:lnTo>
                  <a:pt x="1504950" y="758825"/>
                </a:lnTo>
                <a:lnTo>
                  <a:pt x="1479550" y="828675"/>
                </a:lnTo>
                <a:lnTo>
                  <a:pt x="1412875" y="866775"/>
                </a:lnTo>
                <a:lnTo>
                  <a:pt x="1374775" y="958850"/>
                </a:lnTo>
                <a:lnTo>
                  <a:pt x="1384300" y="1035050"/>
                </a:lnTo>
                <a:lnTo>
                  <a:pt x="1276350" y="1111250"/>
                </a:lnTo>
                <a:lnTo>
                  <a:pt x="1273175" y="1171575"/>
                </a:lnTo>
                <a:lnTo>
                  <a:pt x="1289050" y="1241425"/>
                </a:lnTo>
                <a:lnTo>
                  <a:pt x="1292225" y="1295400"/>
                </a:lnTo>
                <a:lnTo>
                  <a:pt x="1276350" y="1301750"/>
                </a:lnTo>
                <a:lnTo>
                  <a:pt x="1247775" y="1273175"/>
                </a:lnTo>
                <a:lnTo>
                  <a:pt x="1222375" y="1222375"/>
                </a:lnTo>
                <a:lnTo>
                  <a:pt x="1228725" y="1181100"/>
                </a:lnTo>
                <a:lnTo>
                  <a:pt x="1155700" y="1155700"/>
                </a:lnTo>
                <a:lnTo>
                  <a:pt x="1079500" y="1155700"/>
                </a:lnTo>
                <a:lnTo>
                  <a:pt x="1022350" y="1181100"/>
                </a:lnTo>
                <a:lnTo>
                  <a:pt x="949325" y="1174750"/>
                </a:lnTo>
                <a:lnTo>
                  <a:pt x="955675" y="1260475"/>
                </a:lnTo>
                <a:lnTo>
                  <a:pt x="936625" y="1343025"/>
                </a:lnTo>
                <a:lnTo>
                  <a:pt x="927100" y="1403350"/>
                </a:lnTo>
                <a:lnTo>
                  <a:pt x="930275" y="1479550"/>
                </a:lnTo>
                <a:lnTo>
                  <a:pt x="993775" y="1489075"/>
                </a:lnTo>
                <a:lnTo>
                  <a:pt x="1035050" y="1473200"/>
                </a:lnTo>
                <a:lnTo>
                  <a:pt x="1101725" y="1435100"/>
                </a:lnTo>
                <a:lnTo>
                  <a:pt x="1092200" y="1400175"/>
                </a:lnTo>
                <a:lnTo>
                  <a:pt x="1139825" y="1390650"/>
                </a:lnTo>
                <a:lnTo>
                  <a:pt x="1149350" y="1447800"/>
                </a:lnTo>
                <a:lnTo>
                  <a:pt x="1120775" y="1527175"/>
                </a:lnTo>
                <a:lnTo>
                  <a:pt x="1120775" y="1562100"/>
                </a:lnTo>
                <a:lnTo>
                  <a:pt x="1187450" y="1546225"/>
                </a:lnTo>
                <a:lnTo>
                  <a:pt x="1235075" y="1603375"/>
                </a:lnTo>
                <a:lnTo>
                  <a:pt x="1225550" y="1654175"/>
                </a:lnTo>
                <a:lnTo>
                  <a:pt x="1222375" y="1701800"/>
                </a:lnTo>
                <a:lnTo>
                  <a:pt x="1241425" y="1762125"/>
                </a:lnTo>
                <a:lnTo>
                  <a:pt x="1247775" y="1793875"/>
                </a:lnTo>
                <a:lnTo>
                  <a:pt x="1219200" y="1793875"/>
                </a:lnTo>
                <a:lnTo>
                  <a:pt x="1177925" y="1746250"/>
                </a:lnTo>
                <a:lnTo>
                  <a:pt x="1155700" y="1682750"/>
                </a:lnTo>
                <a:lnTo>
                  <a:pt x="1139825" y="1641475"/>
                </a:lnTo>
                <a:lnTo>
                  <a:pt x="1092200" y="1628775"/>
                </a:lnTo>
                <a:lnTo>
                  <a:pt x="1031875" y="1619250"/>
                </a:lnTo>
                <a:lnTo>
                  <a:pt x="987425" y="1558925"/>
                </a:lnTo>
                <a:lnTo>
                  <a:pt x="939800" y="1536700"/>
                </a:lnTo>
                <a:lnTo>
                  <a:pt x="895350" y="1536700"/>
                </a:lnTo>
                <a:lnTo>
                  <a:pt x="790575" y="1517650"/>
                </a:lnTo>
                <a:lnTo>
                  <a:pt x="752475" y="1457325"/>
                </a:lnTo>
                <a:lnTo>
                  <a:pt x="749300" y="1403350"/>
                </a:lnTo>
                <a:lnTo>
                  <a:pt x="701675" y="1323975"/>
                </a:lnTo>
                <a:lnTo>
                  <a:pt x="666750" y="1263650"/>
                </a:lnTo>
                <a:lnTo>
                  <a:pt x="612775" y="1196975"/>
                </a:lnTo>
                <a:lnTo>
                  <a:pt x="574675" y="1136650"/>
                </a:lnTo>
                <a:lnTo>
                  <a:pt x="546100" y="1111250"/>
                </a:lnTo>
                <a:lnTo>
                  <a:pt x="565150" y="1171575"/>
                </a:lnTo>
                <a:lnTo>
                  <a:pt x="603250" y="1235075"/>
                </a:lnTo>
                <a:lnTo>
                  <a:pt x="654050" y="1320800"/>
                </a:lnTo>
                <a:lnTo>
                  <a:pt x="647700" y="1358900"/>
                </a:lnTo>
                <a:lnTo>
                  <a:pt x="631825" y="1349375"/>
                </a:lnTo>
                <a:lnTo>
                  <a:pt x="577850" y="1279525"/>
                </a:lnTo>
                <a:lnTo>
                  <a:pt x="495300" y="1238250"/>
                </a:lnTo>
                <a:lnTo>
                  <a:pt x="492125" y="1193800"/>
                </a:lnTo>
                <a:lnTo>
                  <a:pt x="492125" y="1143000"/>
                </a:lnTo>
                <a:lnTo>
                  <a:pt x="495300" y="1101725"/>
                </a:lnTo>
                <a:lnTo>
                  <a:pt x="447675" y="1038225"/>
                </a:lnTo>
                <a:lnTo>
                  <a:pt x="403225" y="1016000"/>
                </a:lnTo>
                <a:lnTo>
                  <a:pt x="355600" y="958850"/>
                </a:lnTo>
                <a:lnTo>
                  <a:pt x="327025" y="901700"/>
                </a:lnTo>
                <a:lnTo>
                  <a:pt x="320675" y="850900"/>
                </a:lnTo>
                <a:lnTo>
                  <a:pt x="323850" y="787400"/>
                </a:lnTo>
                <a:lnTo>
                  <a:pt x="333375" y="746125"/>
                </a:lnTo>
                <a:lnTo>
                  <a:pt x="349250" y="698500"/>
                </a:lnTo>
                <a:lnTo>
                  <a:pt x="346075" y="650875"/>
                </a:lnTo>
                <a:lnTo>
                  <a:pt x="342900" y="606425"/>
                </a:lnTo>
                <a:lnTo>
                  <a:pt x="203200" y="488950"/>
                </a:lnTo>
                <a:lnTo>
                  <a:pt x="155575" y="488950"/>
                </a:lnTo>
                <a:lnTo>
                  <a:pt x="127000" y="425450"/>
                </a:lnTo>
                <a:lnTo>
                  <a:pt x="34925" y="339725"/>
                </a:lnTo>
                <a:lnTo>
                  <a:pt x="19050" y="307975"/>
                </a:lnTo>
                <a:lnTo>
                  <a:pt x="0" y="257175"/>
                </a:lnTo>
                <a:cubicBezTo>
                  <a:pt x="1058" y="182033"/>
                  <a:pt x="2117" y="106892"/>
                  <a:pt x="19050" y="1905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1447800" y="3945678"/>
            <a:ext cx="1860781" cy="1793875"/>
          </a:xfrm>
          <a:custGeom>
            <a:avLst/>
            <a:gdLst>
              <a:gd name="connsiteX0" fmla="*/ 19050 w 1822450"/>
              <a:gd name="connsiteY0" fmla="*/ 19050 h 1793875"/>
              <a:gd name="connsiteX1" fmla="*/ 114300 w 1822450"/>
              <a:gd name="connsiteY1" fmla="*/ 53975 h 1793875"/>
              <a:gd name="connsiteX2" fmla="*/ 206375 w 1822450"/>
              <a:gd name="connsiteY2" fmla="*/ 12700 h 1793875"/>
              <a:gd name="connsiteX3" fmla="*/ 285750 w 1822450"/>
              <a:gd name="connsiteY3" fmla="*/ 3175 h 1793875"/>
              <a:gd name="connsiteX4" fmla="*/ 361950 w 1822450"/>
              <a:gd name="connsiteY4" fmla="*/ 25400 h 1793875"/>
              <a:gd name="connsiteX5" fmla="*/ 479425 w 1822450"/>
              <a:gd name="connsiteY5" fmla="*/ 28575 h 1793875"/>
              <a:gd name="connsiteX6" fmla="*/ 606425 w 1822450"/>
              <a:gd name="connsiteY6" fmla="*/ 60325 h 1793875"/>
              <a:gd name="connsiteX7" fmla="*/ 720725 w 1822450"/>
              <a:gd name="connsiteY7" fmla="*/ 41275 h 1793875"/>
              <a:gd name="connsiteX8" fmla="*/ 889000 w 1822450"/>
              <a:gd name="connsiteY8" fmla="*/ 57150 h 1793875"/>
              <a:gd name="connsiteX9" fmla="*/ 962025 w 1822450"/>
              <a:gd name="connsiteY9" fmla="*/ 66675 h 1793875"/>
              <a:gd name="connsiteX10" fmla="*/ 993775 w 1822450"/>
              <a:gd name="connsiteY10" fmla="*/ 44450 h 1793875"/>
              <a:gd name="connsiteX11" fmla="*/ 1054100 w 1822450"/>
              <a:gd name="connsiteY11" fmla="*/ 0 h 1793875"/>
              <a:gd name="connsiteX12" fmla="*/ 1174750 w 1822450"/>
              <a:gd name="connsiteY12" fmla="*/ 38100 h 1793875"/>
              <a:gd name="connsiteX13" fmla="*/ 1162050 w 1822450"/>
              <a:gd name="connsiteY13" fmla="*/ 127000 h 1793875"/>
              <a:gd name="connsiteX14" fmla="*/ 1060450 w 1822450"/>
              <a:gd name="connsiteY14" fmla="*/ 193675 h 1793875"/>
              <a:gd name="connsiteX15" fmla="*/ 990600 w 1822450"/>
              <a:gd name="connsiteY15" fmla="*/ 282575 h 1793875"/>
              <a:gd name="connsiteX16" fmla="*/ 981075 w 1822450"/>
              <a:gd name="connsiteY16" fmla="*/ 349250 h 1793875"/>
              <a:gd name="connsiteX17" fmla="*/ 1066800 w 1822450"/>
              <a:gd name="connsiteY17" fmla="*/ 384175 h 1793875"/>
              <a:gd name="connsiteX18" fmla="*/ 1158875 w 1822450"/>
              <a:gd name="connsiteY18" fmla="*/ 400050 h 1793875"/>
              <a:gd name="connsiteX19" fmla="*/ 1225550 w 1822450"/>
              <a:gd name="connsiteY19" fmla="*/ 431800 h 1793875"/>
              <a:gd name="connsiteX20" fmla="*/ 1270000 w 1822450"/>
              <a:gd name="connsiteY20" fmla="*/ 479425 h 1793875"/>
              <a:gd name="connsiteX21" fmla="*/ 1285875 w 1822450"/>
              <a:gd name="connsiteY21" fmla="*/ 558800 h 1793875"/>
              <a:gd name="connsiteX22" fmla="*/ 1323975 w 1822450"/>
              <a:gd name="connsiteY22" fmla="*/ 555625 h 1793875"/>
              <a:gd name="connsiteX23" fmla="*/ 1323975 w 1822450"/>
              <a:gd name="connsiteY23" fmla="*/ 495300 h 1793875"/>
              <a:gd name="connsiteX24" fmla="*/ 1314450 w 1822450"/>
              <a:gd name="connsiteY24" fmla="*/ 428625 h 1793875"/>
              <a:gd name="connsiteX25" fmla="*/ 1355725 w 1822450"/>
              <a:gd name="connsiteY25" fmla="*/ 415925 h 1793875"/>
              <a:gd name="connsiteX26" fmla="*/ 1365250 w 1822450"/>
              <a:gd name="connsiteY26" fmla="*/ 365125 h 1793875"/>
              <a:gd name="connsiteX27" fmla="*/ 1343025 w 1822450"/>
              <a:gd name="connsiteY27" fmla="*/ 339725 h 1793875"/>
              <a:gd name="connsiteX28" fmla="*/ 1343025 w 1822450"/>
              <a:gd name="connsiteY28" fmla="*/ 292100 h 1793875"/>
              <a:gd name="connsiteX29" fmla="*/ 1304925 w 1822450"/>
              <a:gd name="connsiteY29" fmla="*/ 222250 h 1793875"/>
              <a:gd name="connsiteX30" fmla="*/ 1333500 w 1822450"/>
              <a:gd name="connsiteY30" fmla="*/ 180975 h 1793875"/>
              <a:gd name="connsiteX31" fmla="*/ 1362075 w 1822450"/>
              <a:gd name="connsiteY31" fmla="*/ 193675 h 1793875"/>
              <a:gd name="connsiteX32" fmla="*/ 1409700 w 1822450"/>
              <a:gd name="connsiteY32" fmla="*/ 231775 h 1793875"/>
              <a:gd name="connsiteX33" fmla="*/ 1501775 w 1822450"/>
              <a:gd name="connsiteY33" fmla="*/ 269875 h 1793875"/>
              <a:gd name="connsiteX34" fmla="*/ 1552575 w 1822450"/>
              <a:gd name="connsiteY34" fmla="*/ 311150 h 1793875"/>
              <a:gd name="connsiteX35" fmla="*/ 1571625 w 1822450"/>
              <a:gd name="connsiteY35" fmla="*/ 352425 h 1793875"/>
              <a:gd name="connsiteX36" fmla="*/ 1600200 w 1822450"/>
              <a:gd name="connsiteY36" fmla="*/ 311150 h 1793875"/>
              <a:gd name="connsiteX37" fmla="*/ 1619250 w 1822450"/>
              <a:gd name="connsiteY37" fmla="*/ 292100 h 1793875"/>
              <a:gd name="connsiteX38" fmla="*/ 1698625 w 1822450"/>
              <a:gd name="connsiteY38" fmla="*/ 368300 h 1793875"/>
              <a:gd name="connsiteX39" fmla="*/ 1730375 w 1822450"/>
              <a:gd name="connsiteY39" fmla="*/ 422275 h 1793875"/>
              <a:gd name="connsiteX40" fmla="*/ 1781175 w 1822450"/>
              <a:gd name="connsiteY40" fmla="*/ 460375 h 1793875"/>
              <a:gd name="connsiteX41" fmla="*/ 1822450 w 1822450"/>
              <a:gd name="connsiteY41" fmla="*/ 527050 h 1793875"/>
              <a:gd name="connsiteX42" fmla="*/ 1822450 w 1822450"/>
              <a:gd name="connsiteY42" fmla="*/ 590550 h 1793875"/>
              <a:gd name="connsiteX43" fmla="*/ 1768475 w 1822450"/>
              <a:gd name="connsiteY43" fmla="*/ 669925 h 1793875"/>
              <a:gd name="connsiteX44" fmla="*/ 1679575 w 1822450"/>
              <a:gd name="connsiteY44" fmla="*/ 714375 h 1793875"/>
              <a:gd name="connsiteX45" fmla="*/ 1628775 w 1822450"/>
              <a:gd name="connsiteY45" fmla="*/ 746125 h 1793875"/>
              <a:gd name="connsiteX46" fmla="*/ 1600200 w 1822450"/>
              <a:gd name="connsiteY46" fmla="*/ 749300 h 1793875"/>
              <a:gd name="connsiteX47" fmla="*/ 1584325 w 1822450"/>
              <a:gd name="connsiteY47" fmla="*/ 752475 h 1793875"/>
              <a:gd name="connsiteX48" fmla="*/ 1504950 w 1822450"/>
              <a:gd name="connsiteY48" fmla="*/ 758825 h 1793875"/>
              <a:gd name="connsiteX49" fmla="*/ 1479550 w 1822450"/>
              <a:gd name="connsiteY49" fmla="*/ 828675 h 1793875"/>
              <a:gd name="connsiteX50" fmla="*/ 1412875 w 1822450"/>
              <a:gd name="connsiteY50" fmla="*/ 866775 h 1793875"/>
              <a:gd name="connsiteX51" fmla="*/ 1374775 w 1822450"/>
              <a:gd name="connsiteY51" fmla="*/ 958850 h 1793875"/>
              <a:gd name="connsiteX52" fmla="*/ 1384300 w 1822450"/>
              <a:gd name="connsiteY52" fmla="*/ 1035050 h 1793875"/>
              <a:gd name="connsiteX53" fmla="*/ 1276350 w 1822450"/>
              <a:gd name="connsiteY53" fmla="*/ 1111250 h 1793875"/>
              <a:gd name="connsiteX54" fmla="*/ 1273175 w 1822450"/>
              <a:gd name="connsiteY54" fmla="*/ 1171575 h 1793875"/>
              <a:gd name="connsiteX55" fmla="*/ 1289050 w 1822450"/>
              <a:gd name="connsiteY55" fmla="*/ 1241425 h 1793875"/>
              <a:gd name="connsiteX56" fmla="*/ 1292225 w 1822450"/>
              <a:gd name="connsiteY56" fmla="*/ 1295400 h 1793875"/>
              <a:gd name="connsiteX57" fmla="*/ 1276350 w 1822450"/>
              <a:gd name="connsiteY57" fmla="*/ 1301750 h 1793875"/>
              <a:gd name="connsiteX58" fmla="*/ 1247775 w 1822450"/>
              <a:gd name="connsiteY58" fmla="*/ 1273175 h 1793875"/>
              <a:gd name="connsiteX59" fmla="*/ 1222375 w 1822450"/>
              <a:gd name="connsiteY59" fmla="*/ 1222375 h 1793875"/>
              <a:gd name="connsiteX60" fmla="*/ 1228725 w 1822450"/>
              <a:gd name="connsiteY60" fmla="*/ 1181100 h 1793875"/>
              <a:gd name="connsiteX61" fmla="*/ 1155700 w 1822450"/>
              <a:gd name="connsiteY61" fmla="*/ 1155700 h 1793875"/>
              <a:gd name="connsiteX62" fmla="*/ 1079500 w 1822450"/>
              <a:gd name="connsiteY62" fmla="*/ 1155700 h 1793875"/>
              <a:gd name="connsiteX63" fmla="*/ 1022350 w 1822450"/>
              <a:gd name="connsiteY63" fmla="*/ 1181100 h 1793875"/>
              <a:gd name="connsiteX64" fmla="*/ 949325 w 1822450"/>
              <a:gd name="connsiteY64" fmla="*/ 1174750 h 1793875"/>
              <a:gd name="connsiteX65" fmla="*/ 955675 w 1822450"/>
              <a:gd name="connsiteY65" fmla="*/ 1260475 h 1793875"/>
              <a:gd name="connsiteX66" fmla="*/ 936625 w 1822450"/>
              <a:gd name="connsiteY66" fmla="*/ 1343025 h 1793875"/>
              <a:gd name="connsiteX67" fmla="*/ 927100 w 1822450"/>
              <a:gd name="connsiteY67" fmla="*/ 1403350 h 1793875"/>
              <a:gd name="connsiteX68" fmla="*/ 930275 w 1822450"/>
              <a:gd name="connsiteY68" fmla="*/ 1479550 h 1793875"/>
              <a:gd name="connsiteX69" fmla="*/ 993775 w 1822450"/>
              <a:gd name="connsiteY69" fmla="*/ 1489075 h 1793875"/>
              <a:gd name="connsiteX70" fmla="*/ 1035050 w 1822450"/>
              <a:gd name="connsiteY70" fmla="*/ 1473200 h 1793875"/>
              <a:gd name="connsiteX71" fmla="*/ 1101725 w 1822450"/>
              <a:gd name="connsiteY71" fmla="*/ 1435100 h 1793875"/>
              <a:gd name="connsiteX72" fmla="*/ 1092200 w 1822450"/>
              <a:gd name="connsiteY72" fmla="*/ 1400175 h 1793875"/>
              <a:gd name="connsiteX73" fmla="*/ 1139825 w 1822450"/>
              <a:gd name="connsiteY73" fmla="*/ 1390650 h 1793875"/>
              <a:gd name="connsiteX74" fmla="*/ 1149350 w 1822450"/>
              <a:gd name="connsiteY74" fmla="*/ 1447800 h 1793875"/>
              <a:gd name="connsiteX75" fmla="*/ 1120775 w 1822450"/>
              <a:gd name="connsiteY75" fmla="*/ 1527175 h 1793875"/>
              <a:gd name="connsiteX76" fmla="*/ 1120775 w 1822450"/>
              <a:gd name="connsiteY76" fmla="*/ 1562100 h 1793875"/>
              <a:gd name="connsiteX77" fmla="*/ 1187450 w 1822450"/>
              <a:gd name="connsiteY77" fmla="*/ 1546225 h 1793875"/>
              <a:gd name="connsiteX78" fmla="*/ 1235075 w 1822450"/>
              <a:gd name="connsiteY78" fmla="*/ 1603375 h 1793875"/>
              <a:gd name="connsiteX79" fmla="*/ 1225550 w 1822450"/>
              <a:gd name="connsiteY79" fmla="*/ 1654175 h 1793875"/>
              <a:gd name="connsiteX80" fmla="*/ 1222375 w 1822450"/>
              <a:gd name="connsiteY80" fmla="*/ 1701800 h 1793875"/>
              <a:gd name="connsiteX81" fmla="*/ 1241425 w 1822450"/>
              <a:gd name="connsiteY81" fmla="*/ 1762125 h 1793875"/>
              <a:gd name="connsiteX82" fmla="*/ 1247775 w 1822450"/>
              <a:gd name="connsiteY82" fmla="*/ 1793875 h 1793875"/>
              <a:gd name="connsiteX83" fmla="*/ 1219200 w 1822450"/>
              <a:gd name="connsiteY83" fmla="*/ 1793875 h 1793875"/>
              <a:gd name="connsiteX84" fmla="*/ 1177925 w 1822450"/>
              <a:gd name="connsiteY84" fmla="*/ 1746250 h 1793875"/>
              <a:gd name="connsiteX85" fmla="*/ 1155700 w 1822450"/>
              <a:gd name="connsiteY85" fmla="*/ 1682750 h 1793875"/>
              <a:gd name="connsiteX86" fmla="*/ 1139825 w 1822450"/>
              <a:gd name="connsiteY86" fmla="*/ 1641475 h 1793875"/>
              <a:gd name="connsiteX87" fmla="*/ 1092200 w 1822450"/>
              <a:gd name="connsiteY87" fmla="*/ 1628775 h 1793875"/>
              <a:gd name="connsiteX88" fmla="*/ 1031875 w 1822450"/>
              <a:gd name="connsiteY88" fmla="*/ 1619250 h 1793875"/>
              <a:gd name="connsiteX89" fmla="*/ 987425 w 1822450"/>
              <a:gd name="connsiteY89" fmla="*/ 1558925 h 1793875"/>
              <a:gd name="connsiteX90" fmla="*/ 939800 w 1822450"/>
              <a:gd name="connsiteY90" fmla="*/ 1536700 h 1793875"/>
              <a:gd name="connsiteX91" fmla="*/ 895350 w 1822450"/>
              <a:gd name="connsiteY91" fmla="*/ 1536700 h 1793875"/>
              <a:gd name="connsiteX92" fmla="*/ 790575 w 1822450"/>
              <a:gd name="connsiteY92" fmla="*/ 1517650 h 1793875"/>
              <a:gd name="connsiteX93" fmla="*/ 752475 w 1822450"/>
              <a:gd name="connsiteY93" fmla="*/ 1457325 h 1793875"/>
              <a:gd name="connsiteX94" fmla="*/ 749300 w 1822450"/>
              <a:gd name="connsiteY94" fmla="*/ 1403350 h 1793875"/>
              <a:gd name="connsiteX95" fmla="*/ 701675 w 1822450"/>
              <a:gd name="connsiteY95" fmla="*/ 1323975 h 1793875"/>
              <a:gd name="connsiteX96" fmla="*/ 666750 w 1822450"/>
              <a:gd name="connsiteY96" fmla="*/ 1263650 h 1793875"/>
              <a:gd name="connsiteX97" fmla="*/ 612775 w 1822450"/>
              <a:gd name="connsiteY97" fmla="*/ 1196975 h 1793875"/>
              <a:gd name="connsiteX98" fmla="*/ 574675 w 1822450"/>
              <a:gd name="connsiteY98" fmla="*/ 1136650 h 1793875"/>
              <a:gd name="connsiteX99" fmla="*/ 546100 w 1822450"/>
              <a:gd name="connsiteY99" fmla="*/ 1111250 h 1793875"/>
              <a:gd name="connsiteX100" fmla="*/ 565150 w 1822450"/>
              <a:gd name="connsiteY100" fmla="*/ 1171575 h 1793875"/>
              <a:gd name="connsiteX101" fmla="*/ 603250 w 1822450"/>
              <a:gd name="connsiteY101" fmla="*/ 1235075 h 1793875"/>
              <a:gd name="connsiteX102" fmla="*/ 654050 w 1822450"/>
              <a:gd name="connsiteY102" fmla="*/ 1320800 h 1793875"/>
              <a:gd name="connsiteX103" fmla="*/ 647700 w 1822450"/>
              <a:gd name="connsiteY103" fmla="*/ 1358900 h 1793875"/>
              <a:gd name="connsiteX104" fmla="*/ 631825 w 1822450"/>
              <a:gd name="connsiteY104" fmla="*/ 1349375 h 1793875"/>
              <a:gd name="connsiteX105" fmla="*/ 577850 w 1822450"/>
              <a:gd name="connsiteY105" fmla="*/ 1279525 h 1793875"/>
              <a:gd name="connsiteX106" fmla="*/ 495300 w 1822450"/>
              <a:gd name="connsiteY106" fmla="*/ 1238250 h 1793875"/>
              <a:gd name="connsiteX107" fmla="*/ 492125 w 1822450"/>
              <a:gd name="connsiteY107" fmla="*/ 1193800 h 1793875"/>
              <a:gd name="connsiteX108" fmla="*/ 492125 w 1822450"/>
              <a:gd name="connsiteY108" fmla="*/ 1143000 h 1793875"/>
              <a:gd name="connsiteX109" fmla="*/ 495300 w 1822450"/>
              <a:gd name="connsiteY109" fmla="*/ 1101725 h 1793875"/>
              <a:gd name="connsiteX110" fmla="*/ 447675 w 1822450"/>
              <a:gd name="connsiteY110" fmla="*/ 1038225 h 1793875"/>
              <a:gd name="connsiteX111" fmla="*/ 403225 w 1822450"/>
              <a:gd name="connsiteY111" fmla="*/ 1016000 h 1793875"/>
              <a:gd name="connsiteX112" fmla="*/ 355600 w 1822450"/>
              <a:gd name="connsiteY112" fmla="*/ 958850 h 1793875"/>
              <a:gd name="connsiteX113" fmla="*/ 327025 w 1822450"/>
              <a:gd name="connsiteY113" fmla="*/ 901700 h 1793875"/>
              <a:gd name="connsiteX114" fmla="*/ 320675 w 1822450"/>
              <a:gd name="connsiteY114" fmla="*/ 850900 h 1793875"/>
              <a:gd name="connsiteX115" fmla="*/ 323850 w 1822450"/>
              <a:gd name="connsiteY115" fmla="*/ 787400 h 1793875"/>
              <a:gd name="connsiteX116" fmla="*/ 333375 w 1822450"/>
              <a:gd name="connsiteY116" fmla="*/ 746125 h 1793875"/>
              <a:gd name="connsiteX117" fmla="*/ 349250 w 1822450"/>
              <a:gd name="connsiteY117" fmla="*/ 698500 h 1793875"/>
              <a:gd name="connsiteX118" fmla="*/ 346075 w 1822450"/>
              <a:gd name="connsiteY118" fmla="*/ 650875 h 1793875"/>
              <a:gd name="connsiteX119" fmla="*/ 342900 w 1822450"/>
              <a:gd name="connsiteY119" fmla="*/ 606425 h 1793875"/>
              <a:gd name="connsiteX120" fmla="*/ 203200 w 1822450"/>
              <a:gd name="connsiteY120" fmla="*/ 488950 h 1793875"/>
              <a:gd name="connsiteX121" fmla="*/ 155575 w 1822450"/>
              <a:gd name="connsiteY121" fmla="*/ 488950 h 1793875"/>
              <a:gd name="connsiteX122" fmla="*/ 127000 w 1822450"/>
              <a:gd name="connsiteY122" fmla="*/ 425450 h 1793875"/>
              <a:gd name="connsiteX123" fmla="*/ 34925 w 1822450"/>
              <a:gd name="connsiteY123" fmla="*/ 339725 h 1793875"/>
              <a:gd name="connsiteX124" fmla="*/ 19050 w 1822450"/>
              <a:gd name="connsiteY124" fmla="*/ 307975 h 1793875"/>
              <a:gd name="connsiteX125" fmla="*/ 0 w 1822450"/>
              <a:gd name="connsiteY125" fmla="*/ 257175 h 1793875"/>
              <a:gd name="connsiteX126" fmla="*/ 19050 w 1822450"/>
              <a:gd name="connsiteY126" fmla="*/ 19050 h 179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822450" h="1793875">
                <a:moveTo>
                  <a:pt x="19050" y="19050"/>
                </a:moveTo>
                <a:lnTo>
                  <a:pt x="114300" y="53975"/>
                </a:lnTo>
                <a:lnTo>
                  <a:pt x="206375" y="12700"/>
                </a:lnTo>
                <a:lnTo>
                  <a:pt x="285750" y="3175"/>
                </a:lnTo>
                <a:lnTo>
                  <a:pt x="361950" y="25400"/>
                </a:lnTo>
                <a:lnTo>
                  <a:pt x="479425" y="28575"/>
                </a:lnTo>
                <a:lnTo>
                  <a:pt x="606425" y="60325"/>
                </a:lnTo>
                <a:lnTo>
                  <a:pt x="720725" y="41275"/>
                </a:lnTo>
                <a:lnTo>
                  <a:pt x="889000" y="57150"/>
                </a:lnTo>
                <a:lnTo>
                  <a:pt x="962025" y="66675"/>
                </a:lnTo>
                <a:lnTo>
                  <a:pt x="993775" y="44450"/>
                </a:lnTo>
                <a:lnTo>
                  <a:pt x="1054100" y="0"/>
                </a:lnTo>
                <a:lnTo>
                  <a:pt x="1174750" y="38100"/>
                </a:lnTo>
                <a:lnTo>
                  <a:pt x="1162050" y="127000"/>
                </a:lnTo>
                <a:lnTo>
                  <a:pt x="1060450" y="193675"/>
                </a:lnTo>
                <a:lnTo>
                  <a:pt x="990600" y="282575"/>
                </a:lnTo>
                <a:lnTo>
                  <a:pt x="981075" y="349250"/>
                </a:lnTo>
                <a:lnTo>
                  <a:pt x="1066800" y="384175"/>
                </a:lnTo>
                <a:lnTo>
                  <a:pt x="1158875" y="400050"/>
                </a:lnTo>
                <a:lnTo>
                  <a:pt x="1225550" y="431800"/>
                </a:lnTo>
                <a:lnTo>
                  <a:pt x="1270000" y="479425"/>
                </a:lnTo>
                <a:lnTo>
                  <a:pt x="1285875" y="558800"/>
                </a:lnTo>
                <a:lnTo>
                  <a:pt x="1323975" y="555625"/>
                </a:lnTo>
                <a:lnTo>
                  <a:pt x="1323975" y="495300"/>
                </a:lnTo>
                <a:lnTo>
                  <a:pt x="1314450" y="428625"/>
                </a:lnTo>
                <a:lnTo>
                  <a:pt x="1355725" y="415925"/>
                </a:lnTo>
                <a:lnTo>
                  <a:pt x="1365250" y="365125"/>
                </a:lnTo>
                <a:lnTo>
                  <a:pt x="1343025" y="339725"/>
                </a:lnTo>
                <a:lnTo>
                  <a:pt x="1343025" y="292100"/>
                </a:lnTo>
                <a:lnTo>
                  <a:pt x="1304925" y="222250"/>
                </a:lnTo>
                <a:lnTo>
                  <a:pt x="1333500" y="180975"/>
                </a:lnTo>
                <a:lnTo>
                  <a:pt x="1362075" y="193675"/>
                </a:lnTo>
                <a:lnTo>
                  <a:pt x="1409700" y="231775"/>
                </a:lnTo>
                <a:lnTo>
                  <a:pt x="1501775" y="269875"/>
                </a:lnTo>
                <a:lnTo>
                  <a:pt x="1552575" y="311150"/>
                </a:lnTo>
                <a:lnTo>
                  <a:pt x="1571625" y="352425"/>
                </a:lnTo>
                <a:lnTo>
                  <a:pt x="1600200" y="311150"/>
                </a:lnTo>
                <a:lnTo>
                  <a:pt x="1619250" y="292100"/>
                </a:lnTo>
                <a:lnTo>
                  <a:pt x="1698625" y="368300"/>
                </a:lnTo>
                <a:lnTo>
                  <a:pt x="1730375" y="422275"/>
                </a:lnTo>
                <a:lnTo>
                  <a:pt x="1781175" y="460375"/>
                </a:lnTo>
                <a:lnTo>
                  <a:pt x="1822450" y="527050"/>
                </a:lnTo>
                <a:lnTo>
                  <a:pt x="1822450" y="590550"/>
                </a:lnTo>
                <a:lnTo>
                  <a:pt x="1768475" y="669925"/>
                </a:lnTo>
                <a:lnTo>
                  <a:pt x="1679575" y="714375"/>
                </a:lnTo>
                <a:lnTo>
                  <a:pt x="1628775" y="746125"/>
                </a:lnTo>
                <a:cubicBezTo>
                  <a:pt x="1619250" y="747183"/>
                  <a:pt x="1609687" y="747945"/>
                  <a:pt x="1600200" y="749300"/>
                </a:cubicBezTo>
                <a:cubicBezTo>
                  <a:pt x="1594858" y="750063"/>
                  <a:pt x="1584325" y="752475"/>
                  <a:pt x="1584325" y="752475"/>
                </a:cubicBezTo>
                <a:lnTo>
                  <a:pt x="1504950" y="758825"/>
                </a:lnTo>
                <a:lnTo>
                  <a:pt x="1479550" y="828675"/>
                </a:lnTo>
                <a:lnTo>
                  <a:pt x="1412875" y="866775"/>
                </a:lnTo>
                <a:lnTo>
                  <a:pt x="1374775" y="958850"/>
                </a:lnTo>
                <a:lnTo>
                  <a:pt x="1384300" y="1035050"/>
                </a:lnTo>
                <a:lnTo>
                  <a:pt x="1276350" y="1111250"/>
                </a:lnTo>
                <a:lnTo>
                  <a:pt x="1273175" y="1171575"/>
                </a:lnTo>
                <a:lnTo>
                  <a:pt x="1289050" y="1241425"/>
                </a:lnTo>
                <a:lnTo>
                  <a:pt x="1292225" y="1295400"/>
                </a:lnTo>
                <a:lnTo>
                  <a:pt x="1276350" y="1301750"/>
                </a:lnTo>
                <a:lnTo>
                  <a:pt x="1247775" y="1273175"/>
                </a:lnTo>
                <a:lnTo>
                  <a:pt x="1222375" y="1222375"/>
                </a:lnTo>
                <a:lnTo>
                  <a:pt x="1228725" y="1181100"/>
                </a:lnTo>
                <a:lnTo>
                  <a:pt x="1155700" y="1155700"/>
                </a:lnTo>
                <a:lnTo>
                  <a:pt x="1079500" y="1155700"/>
                </a:lnTo>
                <a:lnTo>
                  <a:pt x="1022350" y="1181100"/>
                </a:lnTo>
                <a:lnTo>
                  <a:pt x="949325" y="1174750"/>
                </a:lnTo>
                <a:lnTo>
                  <a:pt x="955675" y="1260475"/>
                </a:lnTo>
                <a:lnTo>
                  <a:pt x="936625" y="1343025"/>
                </a:lnTo>
                <a:lnTo>
                  <a:pt x="927100" y="1403350"/>
                </a:lnTo>
                <a:lnTo>
                  <a:pt x="930275" y="1479550"/>
                </a:lnTo>
                <a:lnTo>
                  <a:pt x="993775" y="1489075"/>
                </a:lnTo>
                <a:lnTo>
                  <a:pt x="1035050" y="1473200"/>
                </a:lnTo>
                <a:lnTo>
                  <a:pt x="1101725" y="1435100"/>
                </a:lnTo>
                <a:lnTo>
                  <a:pt x="1092200" y="1400175"/>
                </a:lnTo>
                <a:lnTo>
                  <a:pt x="1139825" y="1390650"/>
                </a:lnTo>
                <a:lnTo>
                  <a:pt x="1149350" y="1447800"/>
                </a:lnTo>
                <a:lnTo>
                  <a:pt x="1120775" y="1527175"/>
                </a:lnTo>
                <a:lnTo>
                  <a:pt x="1120775" y="1562100"/>
                </a:lnTo>
                <a:lnTo>
                  <a:pt x="1187450" y="1546225"/>
                </a:lnTo>
                <a:lnTo>
                  <a:pt x="1235075" y="1603375"/>
                </a:lnTo>
                <a:lnTo>
                  <a:pt x="1225550" y="1654175"/>
                </a:lnTo>
                <a:lnTo>
                  <a:pt x="1222375" y="1701800"/>
                </a:lnTo>
                <a:lnTo>
                  <a:pt x="1241425" y="1762125"/>
                </a:lnTo>
                <a:lnTo>
                  <a:pt x="1247775" y="1793875"/>
                </a:lnTo>
                <a:lnTo>
                  <a:pt x="1219200" y="1793875"/>
                </a:lnTo>
                <a:lnTo>
                  <a:pt x="1177925" y="1746250"/>
                </a:lnTo>
                <a:lnTo>
                  <a:pt x="1155700" y="1682750"/>
                </a:lnTo>
                <a:lnTo>
                  <a:pt x="1139825" y="1641475"/>
                </a:lnTo>
                <a:lnTo>
                  <a:pt x="1092200" y="1628775"/>
                </a:lnTo>
                <a:lnTo>
                  <a:pt x="1031875" y="1619250"/>
                </a:lnTo>
                <a:lnTo>
                  <a:pt x="987425" y="1558925"/>
                </a:lnTo>
                <a:lnTo>
                  <a:pt x="939800" y="1536700"/>
                </a:lnTo>
                <a:lnTo>
                  <a:pt x="895350" y="1536700"/>
                </a:lnTo>
                <a:lnTo>
                  <a:pt x="790575" y="1517650"/>
                </a:lnTo>
                <a:lnTo>
                  <a:pt x="752475" y="1457325"/>
                </a:lnTo>
                <a:lnTo>
                  <a:pt x="749300" y="1403350"/>
                </a:lnTo>
                <a:lnTo>
                  <a:pt x="701675" y="1323975"/>
                </a:lnTo>
                <a:lnTo>
                  <a:pt x="666750" y="1263650"/>
                </a:lnTo>
                <a:lnTo>
                  <a:pt x="612775" y="1196975"/>
                </a:lnTo>
                <a:lnTo>
                  <a:pt x="574675" y="1136650"/>
                </a:lnTo>
                <a:lnTo>
                  <a:pt x="546100" y="1111250"/>
                </a:lnTo>
                <a:lnTo>
                  <a:pt x="565150" y="1171575"/>
                </a:lnTo>
                <a:lnTo>
                  <a:pt x="603250" y="1235075"/>
                </a:lnTo>
                <a:lnTo>
                  <a:pt x="654050" y="1320800"/>
                </a:lnTo>
                <a:lnTo>
                  <a:pt x="647700" y="1358900"/>
                </a:lnTo>
                <a:lnTo>
                  <a:pt x="631825" y="1349375"/>
                </a:lnTo>
                <a:lnTo>
                  <a:pt x="577850" y="1279525"/>
                </a:lnTo>
                <a:lnTo>
                  <a:pt x="495300" y="1238250"/>
                </a:lnTo>
                <a:lnTo>
                  <a:pt x="492125" y="1193800"/>
                </a:lnTo>
                <a:lnTo>
                  <a:pt x="492125" y="1143000"/>
                </a:lnTo>
                <a:lnTo>
                  <a:pt x="495300" y="1101725"/>
                </a:lnTo>
                <a:lnTo>
                  <a:pt x="447675" y="1038225"/>
                </a:lnTo>
                <a:lnTo>
                  <a:pt x="403225" y="1016000"/>
                </a:lnTo>
                <a:lnTo>
                  <a:pt x="355600" y="958850"/>
                </a:lnTo>
                <a:lnTo>
                  <a:pt x="327025" y="901700"/>
                </a:lnTo>
                <a:lnTo>
                  <a:pt x="320675" y="850900"/>
                </a:lnTo>
                <a:lnTo>
                  <a:pt x="323850" y="787400"/>
                </a:lnTo>
                <a:lnTo>
                  <a:pt x="333375" y="746125"/>
                </a:lnTo>
                <a:lnTo>
                  <a:pt x="349250" y="698500"/>
                </a:lnTo>
                <a:lnTo>
                  <a:pt x="346075" y="650875"/>
                </a:lnTo>
                <a:lnTo>
                  <a:pt x="342900" y="606425"/>
                </a:lnTo>
                <a:lnTo>
                  <a:pt x="203200" y="488950"/>
                </a:lnTo>
                <a:lnTo>
                  <a:pt x="155575" y="488950"/>
                </a:lnTo>
                <a:lnTo>
                  <a:pt x="127000" y="425450"/>
                </a:lnTo>
                <a:lnTo>
                  <a:pt x="34925" y="339725"/>
                </a:lnTo>
                <a:lnTo>
                  <a:pt x="19050" y="307975"/>
                </a:lnTo>
                <a:lnTo>
                  <a:pt x="0" y="257175"/>
                </a:lnTo>
                <a:cubicBezTo>
                  <a:pt x="1058" y="182033"/>
                  <a:pt x="2117" y="106892"/>
                  <a:pt x="19050" y="1905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538670" y="3921125"/>
            <a:ext cx="1860781" cy="1793875"/>
          </a:xfrm>
          <a:custGeom>
            <a:avLst/>
            <a:gdLst>
              <a:gd name="connsiteX0" fmla="*/ 19050 w 1822450"/>
              <a:gd name="connsiteY0" fmla="*/ 19050 h 1793875"/>
              <a:gd name="connsiteX1" fmla="*/ 114300 w 1822450"/>
              <a:gd name="connsiteY1" fmla="*/ 53975 h 1793875"/>
              <a:gd name="connsiteX2" fmla="*/ 206375 w 1822450"/>
              <a:gd name="connsiteY2" fmla="*/ 12700 h 1793875"/>
              <a:gd name="connsiteX3" fmla="*/ 285750 w 1822450"/>
              <a:gd name="connsiteY3" fmla="*/ 3175 h 1793875"/>
              <a:gd name="connsiteX4" fmla="*/ 361950 w 1822450"/>
              <a:gd name="connsiteY4" fmla="*/ 25400 h 1793875"/>
              <a:gd name="connsiteX5" fmla="*/ 479425 w 1822450"/>
              <a:gd name="connsiteY5" fmla="*/ 28575 h 1793875"/>
              <a:gd name="connsiteX6" fmla="*/ 606425 w 1822450"/>
              <a:gd name="connsiteY6" fmla="*/ 60325 h 1793875"/>
              <a:gd name="connsiteX7" fmla="*/ 720725 w 1822450"/>
              <a:gd name="connsiteY7" fmla="*/ 41275 h 1793875"/>
              <a:gd name="connsiteX8" fmla="*/ 889000 w 1822450"/>
              <a:gd name="connsiteY8" fmla="*/ 57150 h 1793875"/>
              <a:gd name="connsiteX9" fmla="*/ 962025 w 1822450"/>
              <a:gd name="connsiteY9" fmla="*/ 66675 h 1793875"/>
              <a:gd name="connsiteX10" fmla="*/ 993775 w 1822450"/>
              <a:gd name="connsiteY10" fmla="*/ 44450 h 1793875"/>
              <a:gd name="connsiteX11" fmla="*/ 1054100 w 1822450"/>
              <a:gd name="connsiteY11" fmla="*/ 0 h 1793875"/>
              <a:gd name="connsiteX12" fmla="*/ 1174750 w 1822450"/>
              <a:gd name="connsiteY12" fmla="*/ 38100 h 1793875"/>
              <a:gd name="connsiteX13" fmla="*/ 1162050 w 1822450"/>
              <a:gd name="connsiteY13" fmla="*/ 127000 h 1793875"/>
              <a:gd name="connsiteX14" fmla="*/ 1060450 w 1822450"/>
              <a:gd name="connsiteY14" fmla="*/ 193675 h 1793875"/>
              <a:gd name="connsiteX15" fmla="*/ 990600 w 1822450"/>
              <a:gd name="connsiteY15" fmla="*/ 282575 h 1793875"/>
              <a:gd name="connsiteX16" fmla="*/ 981075 w 1822450"/>
              <a:gd name="connsiteY16" fmla="*/ 349250 h 1793875"/>
              <a:gd name="connsiteX17" fmla="*/ 1066800 w 1822450"/>
              <a:gd name="connsiteY17" fmla="*/ 384175 h 1793875"/>
              <a:gd name="connsiteX18" fmla="*/ 1158875 w 1822450"/>
              <a:gd name="connsiteY18" fmla="*/ 400050 h 1793875"/>
              <a:gd name="connsiteX19" fmla="*/ 1225550 w 1822450"/>
              <a:gd name="connsiteY19" fmla="*/ 431800 h 1793875"/>
              <a:gd name="connsiteX20" fmla="*/ 1270000 w 1822450"/>
              <a:gd name="connsiteY20" fmla="*/ 479425 h 1793875"/>
              <a:gd name="connsiteX21" fmla="*/ 1285875 w 1822450"/>
              <a:gd name="connsiteY21" fmla="*/ 558800 h 1793875"/>
              <a:gd name="connsiteX22" fmla="*/ 1323975 w 1822450"/>
              <a:gd name="connsiteY22" fmla="*/ 555625 h 1793875"/>
              <a:gd name="connsiteX23" fmla="*/ 1323975 w 1822450"/>
              <a:gd name="connsiteY23" fmla="*/ 495300 h 1793875"/>
              <a:gd name="connsiteX24" fmla="*/ 1314450 w 1822450"/>
              <a:gd name="connsiteY24" fmla="*/ 428625 h 1793875"/>
              <a:gd name="connsiteX25" fmla="*/ 1355725 w 1822450"/>
              <a:gd name="connsiteY25" fmla="*/ 415925 h 1793875"/>
              <a:gd name="connsiteX26" fmla="*/ 1365250 w 1822450"/>
              <a:gd name="connsiteY26" fmla="*/ 365125 h 1793875"/>
              <a:gd name="connsiteX27" fmla="*/ 1343025 w 1822450"/>
              <a:gd name="connsiteY27" fmla="*/ 339725 h 1793875"/>
              <a:gd name="connsiteX28" fmla="*/ 1343025 w 1822450"/>
              <a:gd name="connsiteY28" fmla="*/ 292100 h 1793875"/>
              <a:gd name="connsiteX29" fmla="*/ 1304925 w 1822450"/>
              <a:gd name="connsiteY29" fmla="*/ 222250 h 1793875"/>
              <a:gd name="connsiteX30" fmla="*/ 1333500 w 1822450"/>
              <a:gd name="connsiteY30" fmla="*/ 180975 h 1793875"/>
              <a:gd name="connsiteX31" fmla="*/ 1362075 w 1822450"/>
              <a:gd name="connsiteY31" fmla="*/ 193675 h 1793875"/>
              <a:gd name="connsiteX32" fmla="*/ 1409700 w 1822450"/>
              <a:gd name="connsiteY32" fmla="*/ 231775 h 1793875"/>
              <a:gd name="connsiteX33" fmla="*/ 1501775 w 1822450"/>
              <a:gd name="connsiteY33" fmla="*/ 269875 h 1793875"/>
              <a:gd name="connsiteX34" fmla="*/ 1552575 w 1822450"/>
              <a:gd name="connsiteY34" fmla="*/ 311150 h 1793875"/>
              <a:gd name="connsiteX35" fmla="*/ 1571625 w 1822450"/>
              <a:gd name="connsiteY35" fmla="*/ 352425 h 1793875"/>
              <a:gd name="connsiteX36" fmla="*/ 1600200 w 1822450"/>
              <a:gd name="connsiteY36" fmla="*/ 311150 h 1793875"/>
              <a:gd name="connsiteX37" fmla="*/ 1619250 w 1822450"/>
              <a:gd name="connsiteY37" fmla="*/ 292100 h 1793875"/>
              <a:gd name="connsiteX38" fmla="*/ 1698625 w 1822450"/>
              <a:gd name="connsiteY38" fmla="*/ 368300 h 1793875"/>
              <a:gd name="connsiteX39" fmla="*/ 1730375 w 1822450"/>
              <a:gd name="connsiteY39" fmla="*/ 422275 h 1793875"/>
              <a:gd name="connsiteX40" fmla="*/ 1781175 w 1822450"/>
              <a:gd name="connsiteY40" fmla="*/ 460375 h 1793875"/>
              <a:gd name="connsiteX41" fmla="*/ 1822450 w 1822450"/>
              <a:gd name="connsiteY41" fmla="*/ 527050 h 1793875"/>
              <a:gd name="connsiteX42" fmla="*/ 1822450 w 1822450"/>
              <a:gd name="connsiteY42" fmla="*/ 590550 h 1793875"/>
              <a:gd name="connsiteX43" fmla="*/ 1768475 w 1822450"/>
              <a:gd name="connsiteY43" fmla="*/ 669925 h 1793875"/>
              <a:gd name="connsiteX44" fmla="*/ 1679575 w 1822450"/>
              <a:gd name="connsiteY44" fmla="*/ 714375 h 1793875"/>
              <a:gd name="connsiteX45" fmla="*/ 1628775 w 1822450"/>
              <a:gd name="connsiteY45" fmla="*/ 746125 h 1793875"/>
              <a:gd name="connsiteX46" fmla="*/ 1600200 w 1822450"/>
              <a:gd name="connsiteY46" fmla="*/ 749300 h 1793875"/>
              <a:gd name="connsiteX47" fmla="*/ 1584325 w 1822450"/>
              <a:gd name="connsiteY47" fmla="*/ 752475 h 1793875"/>
              <a:gd name="connsiteX48" fmla="*/ 1504950 w 1822450"/>
              <a:gd name="connsiteY48" fmla="*/ 758825 h 1793875"/>
              <a:gd name="connsiteX49" fmla="*/ 1479550 w 1822450"/>
              <a:gd name="connsiteY49" fmla="*/ 828675 h 1793875"/>
              <a:gd name="connsiteX50" fmla="*/ 1412875 w 1822450"/>
              <a:gd name="connsiteY50" fmla="*/ 866775 h 1793875"/>
              <a:gd name="connsiteX51" fmla="*/ 1374775 w 1822450"/>
              <a:gd name="connsiteY51" fmla="*/ 958850 h 1793875"/>
              <a:gd name="connsiteX52" fmla="*/ 1384300 w 1822450"/>
              <a:gd name="connsiteY52" fmla="*/ 1035050 h 1793875"/>
              <a:gd name="connsiteX53" fmla="*/ 1276350 w 1822450"/>
              <a:gd name="connsiteY53" fmla="*/ 1111250 h 1793875"/>
              <a:gd name="connsiteX54" fmla="*/ 1273175 w 1822450"/>
              <a:gd name="connsiteY54" fmla="*/ 1171575 h 1793875"/>
              <a:gd name="connsiteX55" fmla="*/ 1289050 w 1822450"/>
              <a:gd name="connsiteY55" fmla="*/ 1241425 h 1793875"/>
              <a:gd name="connsiteX56" fmla="*/ 1292225 w 1822450"/>
              <a:gd name="connsiteY56" fmla="*/ 1295400 h 1793875"/>
              <a:gd name="connsiteX57" fmla="*/ 1276350 w 1822450"/>
              <a:gd name="connsiteY57" fmla="*/ 1301750 h 1793875"/>
              <a:gd name="connsiteX58" fmla="*/ 1247775 w 1822450"/>
              <a:gd name="connsiteY58" fmla="*/ 1273175 h 1793875"/>
              <a:gd name="connsiteX59" fmla="*/ 1222375 w 1822450"/>
              <a:gd name="connsiteY59" fmla="*/ 1222375 h 1793875"/>
              <a:gd name="connsiteX60" fmla="*/ 1228725 w 1822450"/>
              <a:gd name="connsiteY60" fmla="*/ 1181100 h 1793875"/>
              <a:gd name="connsiteX61" fmla="*/ 1155700 w 1822450"/>
              <a:gd name="connsiteY61" fmla="*/ 1155700 h 1793875"/>
              <a:gd name="connsiteX62" fmla="*/ 1079500 w 1822450"/>
              <a:gd name="connsiteY62" fmla="*/ 1155700 h 1793875"/>
              <a:gd name="connsiteX63" fmla="*/ 1022350 w 1822450"/>
              <a:gd name="connsiteY63" fmla="*/ 1181100 h 1793875"/>
              <a:gd name="connsiteX64" fmla="*/ 949325 w 1822450"/>
              <a:gd name="connsiteY64" fmla="*/ 1174750 h 1793875"/>
              <a:gd name="connsiteX65" fmla="*/ 955675 w 1822450"/>
              <a:gd name="connsiteY65" fmla="*/ 1260475 h 1793875"/>
              <a:gd name="connsiteX66" fmla="*/ 936625 w 1822450"/>
              <a:gd name="connsiteY66" fmla="*/ 1343025 h 1793875"/>
              <a:gd name="connsiteX67" fmla="*/ 927100 w 1822450"/>
              <a:gd name="connsiteY67" fmla="*/ 1403350 h 1793875"/>
              <a:gd name="connsiteX68" fmla="*/ 930275 w 1822450"/>
              <a:gd name="connsiteY68" fmla="*/ 1479550 h 1793875"/>
              <a:gd name="connsiteX69" fmla="*/ 993775 w 1822450"/>
              <a:gd name="connsiteY69" fmla="*/ 1489075 h 1793875"/>
              <a:gd name="connsiteX70" fmla="*/ 1035050 w 1822450"/>
              <a:gd name="connsiteY70" fmla="*/ 1473200 h 1793875"/>
              <a:gd name="connsiteX71" fmla="*/ 1101725 w 1822450"/>
              <a:gd name="connsiteY71" fmla="*/ 1435100 h 1793875"/>
              <a:gd name="connsiteX72" fmla="*/ 1092200 w 1822450"/>
              <a:gd name="connsiteY72" fmla="*/ 1400175 h 1793875"/>
              <a:gd name="connsiteX73" fmla="*/ 1139825 w 1822450"/>
              <a:gd name="connsiteY73" fmla="*/ 1390650 h 1793875"/>
              <a:gd name="connsiteX74" fmla="*/ 1149350 w 1822450"/>
              <a:gd name="connsiteY74" fmla="*/ 1447800 h 1793875"/>
              <a:gd name="connsiteX75" fmla="*/ 1120775 w 1822450"/>
              <a:gd name="connsiteY75" fmla="*/ 1527175 h 1793875"/>
              <a:gd name="connsiteX76" fmla="*/ 1120775 w 1822450"/>
              <a:gd name="connsiteY76" fmla="*/ 1562100 h 1793875"/>
              <a:gd name="connsiteX77" fmla="*/ 1187450 w 1822450"/>
              <a:gd name="connsiteY77" fmla="*/ 1546225 h 1793875"/>
              <a:gd name="connsiteX78" fmla="*/ 1235075 w 1822450"/>
              <a:gd name="connsiteY78" fmla="*/ 1603375 h 1793875"/>
              <a:gd name="connsiteX79" fmla="*/ 1225550 w 1822450"/>
              <a:gd name="connsiteY79" fmla="*/ 1654175 h 1793875"/>
              <a:gd name="connsiteX80" fmla="*/ 1222375 w 1822450"/>
              <a:gd name="connsiteY80" fmla="*/ 1701800 h 1793875"/>
              <a:gd name="connsiteX81" fmla="*/ 1241425 w 1822450"/>
              <a:gd name="connsiteY81" fmla="*/ 1762125 h 1793875"/>
              <a:gd name="connsiteX82" fmla="*/ 1247775 w 1822450"/>
              <a:gd name="connsiteY82" fmla="*/ 1793875 h 1793875"/>
              <a:gd name="connsiteX83" fmla="*/ 1219200 w 1822450"/>
              <a:gd name="connsiteY83" fmla="*/ 1793875 h 1793875"/>
              <a:gd name="connsiteX84" fmla="*/ 1177925 w 1822450"/>
              <a:gd name="connsiteY84" fmla="*/ 1746250 h 1793875"/>
              <a:gd name="connsiteX85" fmla="*/ 1155700 w 1822450"/>
              <a:gd name="connsiteY85" fmla="*/ 1682750 h 1793875"/>
              <a:gd name="connsiteX86" fmla="*/ 1139825 w 1822450"/>
              <a:gd name="connsiteY86" fmla="*/ 1641475 h 1793875"/>
              <a:gd name="connsiteX87" fmla="*/ 1092200 w 1822450"/>
              <a:gd name="connsiteY87" fmla="*/ 1628775 h 1793875"/>
              <a:gd name="connsiteX88" fmla="*/ 1031875 w 1822450"/>
              <a:gd name="connsiteY88" fmla="*/ 1619250 h 1793875"/>
              <a:gd name="connsiteX89" fmla="*/ 987425 w 1822450"/>
              <a:gd name="connsiteY89" fmla="*/ 1558925 h 1793875"/>
              <a:gd name="connsiteX90" fmla="*/ 939800 w 1822450"/>
              <a:gd name="connsiteY90" fmla="*/ 1536700 h 1793875"/>
              <a:gd name="connsiteX91" fmla="*/ 895350 w 1822450"/>
              <a:gd name="connsiteY91" fmla="*/ 1536700 h 1793875"/>
              <a:gd name="connsiteX92" fmla="*/ 790575 w 1822450"/>
              <a:gd name="connsiteY92" fmla="*/ 1517650 h 1793875"/>
              <a:gd name="connsiteX93" fmla="*/ 752475 w 1822450"/>
              <a:gd name="connsiteY93" fmla="*/ 1457325 h 1793875"/>
              <a:gd name="connsiteX94" fmla="*/ 749300 w 1822450"/>
              <a:gd name="connsiteY94" fmla="*/ 1403350 h 1793875"/>
              <a:gd name="connsiteX95" fmla="*/ 701675 w 1822450"/>
              <a:gd name="connsiteY95" fmla="*/ 1323975 h 1793875"/>
              <a:gd name="connsiteX96" fmla="*/ 666750 w 1822450"/>
              <a:gd name="connsiteY96" fmla="*/ 1263650 h 1793875"/>
              <a:gd name="connsiteX97" fmla="*/ 612775 w 1822450"/>
              <a:gd name="connsiteY97" fmla="*/ 1196975 h 1793875"/>
              <a:gd name="connsiteX98" fmla="*/ 574675 w 1822450"/>
              <a:gd name="connsiteY98" fmla="*/ 1136650 h 1793875"/>
              <a:gd name="connsiteX99" fmla="*/ 546100 w 1822450"/>
              <a:gd name="connsiteY99" fmla="*/ 1111250 h 1793875"/>
              <a:gd name="connsiteX100" fmla="*/ 565150 w 1822450"/>
              <a:gd name="connsiteY100" fmla="*/ 1171575 h 1793875"/>
              <a:gd name="connsiteX101" fmla="*/ 603250 w 1822450"/>
              <a:gd name="connsiteY101" fmla="*/ 1235075 h 1793875"/>
              <a:gd name="connsiteX102" fmla="*/ 654050 w 1822450"/>
              <a:gd name="connsiteY102" fmla="*/ 1320800 h 1793875"/>
              <a:gd name="connsiteX103" fmla="*/ 647700 w 1822450"/>
              <a:gd name="connsiteY103" fmla="*/ 1358900 h 1793875"/>
              <a:gd name="connsiteX104" fmla="*/ 631825 w 1822450"/>
              <a:gd name="connsiteY104" fmla="*/ 1349375 h 1793875"/>
              <a:gd name="connsiteX105" fmla="*/ 577850 w 1822450"/>
              <a:gd name="connsiteY105" fmla="*/ 1279525 h 1793875"/>
              <a:gd name="connsiteX106" fmla="*/ 495300 w 1822450"/>
              <a:gd name="connsiteY106" fmla="*/ 1238250 h 1793875"/>
              <a:gd name="connsiteX107" fmla="*/ 492125 w 1822450"/>
              <a:gd name="connsiteY107" fmla="*/ 1193800 h 1793875"/>
              <a:gd name="connsiteX108" fmla="*/ 492125 w 1822450"/>
              <a:gd name="connsiteY108" fmla="*/ 1143000 h 1793875"/>
              <a:gd name="connsiteX109" fmla="*/ 495300 w 1822450"/>
              <a:gd name="connsiteY109" fmla="*/ 1101725 h 1793875"/>
              <a:gd name="connsiteX110" fmla="*/ 447675 w 1822450"/>
              <a:gd name="connsiteY110" fmla="*/ 1038225 h 1793875"/>
              <a:gd name="connsiteX111" fmla="*/ 403225 w 1822450"/>
              <a:gd name="connsiteY111" fmla="*/ 1016000 h 1793875"/>
              <a:gd name="connsiteX112" fmla="*/ 355600 w 1822450"/>
              <a:gd name="connsiteY112" fmla="*/ 958850 h 1793875"/>
              <a:gd name="connsiteX113" fmla="*/ 327025 w 1822450"/>
              <a:gd name="connsiteY113" fmla="*/ 901700 h 1793875"/>
              <a:gd name="connsiteX114" fmla="*/ 320675 w 1822450"/>
              <a:gd name="connsiteY114" fmla="*/ 850900 h 1793875"/>
              <a:gd name="connsiteX115" fmla="*/ 323850 w 1822450"/>
              <a:gd name="connsiteY115" fmla="*/ 787400 h 1793875"/>
              <a:gd name="connsiteX116" fmla="*/ 333375 w 1822450"/>
              <a:gd name="connsiteY116" fmla="*/ 746125 h 1793875"/>
              <a:gd name="connsiteX117" fmla="*/ 349250 w 1822450"/>
              <a:gd name="connsiteY117" fmla="*/ 698500 h 1793875"/>
              <a:gd name="connsiteX118" fmla="*/ 346075 w 1822450"/>
              <a:gd name="connsiteY118" fmla="*/ 650875 h 1793875"/>
              <a:gd name="connsiteX119" fmla="*/ 342900 w 1822450"/>
              <a:gd name="connsiteY119" fmla="*/ 606425 h 1793875"/>
              <a:gd name="connsiteX120" fmla="*/ 203200 w 1822450"/>
              <a:gd name="connsiteY120" fmla="*/ 488950 h 1793875"/>
              <a:gd name="connsiteX121" fmla="*/ 155575 w 1822450"/>
              <a:gd name="connsiteY121" fmla="*/ 488950 h 1793875"/>
              <a:gd name="connsiteX122" fmla="*/ 127000 w 1822450"/>
              <a:gd name="connsiteY122" fmla="*/ 425450 h 1793875"/>
              <a:gd name="connsiteX123" fmla="*/ 34925 w 1822450"/>
              <a:gd name="connsiteY123" fmla="*/ 339725 h 1793875"/>
              <a:gd name="connsiteX124" fmla="*/ 19050 w 1822450"/>
              <a:gd name="connsiteY124" fmla="*/ 307975 h 1793875"/>
              <a:gd name="connsiteX125" fmla="*/ 0 w 1822450"/>
              <a:gd name="connsiteY125" fmla="*/ 257175 h 1793875"/>
              <a:gd name="connsiteX126" fmla="*/ 19050 w 1822450"/>
              <a:gd name="connsiteY126" fmla="*/ 19050 h 179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822450" h="1793875">
                <a:moveTo>
                  <a:pt x="19050" y="19050"/>
                </a:moveTo>
                <a:lnTo>
                  <a:pt x="114300" y="53975"/>
                </a:lnTo>
                <a:lnTo>
                  <a:pt x="206375" y="12700"/>
                </a:lnTo>
                <a:lnTo>
                  <a:pt x="285750" y="3175"/>
                </a:lnTo>
                <a:lnTo>
                  <a:pt x="361950" y="25400"/>
                </a:lnTo>
                <a:lnTo>
                  <a:pt x="479425" y="28575"/>
                </a:lnTo>
                <a:lnTo>
                  <a:pt x="606425" y="60325"/>
                </a:lnTo>
                <a:lnTo>
                  <a:pt x="720725" y="41275"/>
                </a:lnTo>
                <a:lnTo>
                  <a:pt x="889000" y="57150"/>
                </a:lnTo>
                <a:lnTo>
                  <a:pt x="962025" y="66675"/>
                </a:lnTo>
                <a:lnTo>
                  <a:pt x="993775" y="44450"/>
                </a:lnTo>
                <a:lnTo>
                  <a:pt x="1054100" y="0"/>
                </a:lnTo>
                <a:lnTo>
                  <a:pt x="1174750" y="38100"/>
                </a:lnTo>
                <a:lnTo>
                  <a:pt x="1162050" y="127000"/>
                </a:lnTo>
                <a:lnTo>
                  <a:pt x="1060450" y="193675"/>
                </a:lnTo>
                <a:lnTo>
                  <a:pt x="990600" y="282575"/>
                </a:lnTo>
                <a:lnTo>
                  <a:pt x="981075" y="349250"/>
                </a:lnTo>
                <a:lnTo>
                  <a:pt x="1066800" y="384175"/>
                </a:lnTo>
                <a:lnTo>
                  <a:pt x="1158875" y="400050"/>
                </a:lnTo>
                <a:lnTo>
                  <a:pt x="1225550" y="431800"/>
                </a:lnTo>
                <a:lnTo>
                  <a:pt x="1270000" y="479425"/>
                </a:lnTo>
                <a:lnTo>
                  <a:pt x="1285875" y="558800"/>
                </a:lnTo>
                <a:lnTo>
                  <a:pt x="1323975" y="555625"/>
                </a:lnTo>
                <a:lnTo>
                  <a:pt x="1323975" y="495300"/>
                </a:lnTo>
                <a:lnTo>
                  <a:pt x="1314450" y="428625"/>
                </a:lnTo>
                <a:lnTo>
                  <a:pt x="1355725" y="415925"/>
                </a:lnTo>
                <a:lnTo>
                  <a:pt x="1365250" y="365125"/>
                </a:lnTo>
                <a:lnTo>
                  <a:pt x="1343025" y="339725"/>
                </a:lnTo>
                <a:lnTo>
                  <a:pt x="1343025" y="292100"/>
                </a:lnTo>
                <a:lnTo>
                  <a:pt x="1304925" y="222250"/>
                </a:lnTo>
                <a:lnTo>
                  <a:pt x="1333500" y="180975"/>
                </a:lnTo>
                <a:lnTo>
                  <a:pt x="1362075" y="193675"/>
                </a:lnTo>
                <a:lnTo>
                  <a:pt x="1409700" y="231775"/>
                </a:lnTo>
                <a:lnTo>
                  <a:pt x="1501775" y="269875"/>
                </a:lnTo>
                <a:lnTo>
                  <a:pt x="1552575" y="311150"/>
                </a:lnTo>
                <a:lnTo>
                  <a:pt x="1571625" y="352425"/>
                </a:lnTo>
                <a:lnTo>
                  <a:pt x="1600200" y="311150"/>
                </a:lnTo>
                <a:lnTo>
                  <a:pt x="1619250" y="292100"/>
                </a:lnTo>
                <a:lnTo>
                  <a:pt x="1698625" y="368300"/>
                </a:lnTo>
                <a:lnTo>
                  <a:pt x="1730375" y="422275"/>
                </a:lnTo>
                <a:lnTo>
                  <a:pt x="1781175" y="460375"/>
                </a:lnTo>
                <a:lnTo>
                  <a:pt x="1822450" y="527050"/>
                </a:lnTo>
                <a:lnTo>
                  <a:pt x="1822450" y="590550"/>
                </a:lnTo>
                <a:lnTo>
                  <a:pt x="1768475" y="669925"/>
                </a:lnTo>
                <a:lnTo>
                  <a:pt x="1679575" y="714375"/>
                </a:lnTo>
                <a:lnTo>
                  <a:pt x="1628775" y="746125"/>
                </a:lnTo>
                <a:cubicBezTo>
                  <a:pt x="1619250" y="747183"/>
                  <a:pt x="1609687" y="747945"/>
                  <a:pt x="1600200" y="749300"/>
                </a:cubicBezTo>
                <a:cubicBezTo>
                  <a:pt x="1594858" y="750063"/>
                  <a:pt x="1584325" y="752475"/>
                  <a:pt x="1584325" y="752475"/>
                </a:cubicBezTo>
                <a:lnTo>
                  <a:pt x="1504950" y="758825"/>
                </a:lnTo>
                <a:lnTo>
                  <a:pt x="1479550" y="828675"/>
                </a:lnTo>
                <a:lnTo>
                  <a:pt x="1412875" y="866775"/>
                </a:lnTo>
                <a:lnTo>
                  <a:pt x="1374775" y="958850"/>
                </a:lnTo>
                <a:lnTo>
                  <a:pt x="1384300" y="1035050"/>
                </a:lnTo>
                <a:lnTo>
                  <a:pt x="1276350" y="1111250"/>
                </a:lnTo>
                <a:lnTo>
                  <a:pt x="1273175" y="1171575"/>
                </a:lnTo>
                <a:lnTo>
                  <a:pt x="1289050" y="1241425"/>
                </a:lnTo>
                <a:lnTo>
                  <a:pt x="1292225" y="1295400"/>
                </a:lnTo>
                <a:lnTo>
                  <a:pt x="1276350" y="1301750"/>
                </a:lnTo>
                <a:lnTo>
                  <a:pt x="1247775" y="1273175"/>
                </a:lnTo>
                <a:lnTo>
                  <a:pt x="1222375" y="1222375"/>
                </a:lnTo>
                <a:lnTo>
                  <a:pt x="1228725" y="1181100"/>
                </a:lnTo>
                <a:lnTo>
                  <a:pt x="1155700" y="1155700"/>
                </a:lnTo>
                <a:lnTo>
                  <a:pt x="1079500" y="1155700"/>
                </a:lnTo>
                <a:lnTo>
                  <a:pt x="1022350" y="1181100"/>
                </a:lnTo>
                <a:lnTo>
                  <a:pt x="949325" y="1174750"/>
                </a:lnTo>
                <a:lnTo>
                  <a:pt x="955675" y="1260475"/>
                </a:lnTo>
                <a:lnTo>
                  <a:pt x="936625" y="1343025"/>
                </a:lnTo>
                <a:lnTo>
                  <a:pt x="927100" y="1403350"/>
                </a:lnTo>
                <a:lnTo>
                  <a:pt x="930275" y="1479550"/>
                </a:lnTo>
                <a:lnTo>
                  <a:pt x="993775" y="1489075"/>
                </a:lnTo>
                <a:lnTo>
                  <a:pt x="1035050" y="1473200"/>
                </a:lnTo>
                <a:lnTo>
                  <a:pt x="1101725" y="1435100"/>
                </a:lnTo>
                <a:lnTo>
                  <a:pt x="1092200" y="1400175"/>
                </a:lnTo>
                <a:lnTo>
                  <a:pt x="1139825" y="1390650"/>
                </a:lnTo>
                <a:lnTo>
                  <a:pt x="1149350" y="1447800"/>
                </a:lnTo>
                <a:lnTo>
                  <a:pt x="1120775" y="1527175"/>
                </a:lnTo>
                <a:lnTo>
                  <a:pt x="1120775" y="1562100"/>
                </a:lnTo>
                <a:lnTo>
                  <a:pt x="1187450" y="1546225"/>
                </a:lnTo>
                <a:lnTo>
                  <a:pt x="1235075" y="1603375"/>
                </a:lnTo>
                <a:lnTo>
                  <a:pt x="1225550" y="1654175"/>
                </a:lnTo>
                <a:lnTo>
                  <a:pt x="1222375" y="1701800"/>
                </a:lnTo>
                <a:lnTo>
                  <a:pt x="1241425" y="1762125"/>
                </a:lnTo>
                <a:lnTo>
                  <a:pt x="1247775" y="1793875"/>
                </a:lnTo>
                <a:lnTo>
                  <a:pt x="1219200" y="1793875"/>
                </a:lnTo>
                <a:lnTo>
                  <a:pt x="1177925" y="1746250"/>
                </a:lnTo>
                <a:lnTo>
                  <a:pt x="1155700" y="1682750"/>
                </a:lnTo>
                <a:lnTo>
                  <a:pt x="1139825" y="1641475"/>
                </a:lnTo>
                <a:lnTo>
                  <a:pt x="1092200" y="1628775"/>
                </a:lnTo>
                <a:lnTo>
                  <a:pt x="1031875" y="1619250"/>
                </a:lnTo>
                <a:lnTo>
                  <a:pt x="987425" y="1558925"/>
                </a:lnTo>
                <a:lnTo>
                  <a:pt x="939800" y="1536700"/>
                </a:lnTo>
                <a:lnTo>
                  <a:pt x="895350" y="1536700"/>
                </a:lnTo>
                <a:lnTo>
                  <a:pt x="790575" y="1517650"/>
                </a:lnTo>
                <a:lnTo>
                  <a:pt x="752475" y="1457325"/>
                </a:lnTo>
                <a:lnTo>
                  <a:pt x="749300" y="1403350"/>
                </a:lnTo>
                <a:lnTo>
                  <a:pt x="701675" y="1323975"/>
                </a:lnTo>
                <a:lnTo>
                  <a:pt x="666750" y="1263650"/>
                </a:lnTo>
                <a:lnTo>
                  <a:pt x="612775" y="1196975"/>
                </a:lnTo>
                <a:lnTo>
                  <a:pt x="574675" y="1136650"/>
                </a:lnTo>
                <a:lnTo>
                  <a:pt x="546100" y="1111250"/>
                </a:lnTo>
                <a:lnTo>
                  <a:pt x="565150" y="1171575"/>
                </a:lnTo>
                <a:lnTo>
                  <a:pt x="603250" y="1235075"/>
                </a:lnTo>
                <a:lnTo>
                  <a:pt x="654050" y="1320800"/>
                </a:lnTo>
                <a:lnTo>
                  <a:pt x="647700" y="1358900"/>
                </a:lnTo>
                <a:lnTo>
                  <a:pt x="631825" y="1349375"/>
                </a:lnTo>
                <a:lnTo>
                  <a:pt x="577850" y="1279525"/>
                </a:lnTo>
                <a:lnTo>
                  <a:pt x="495300" y="1238250"/>
                </a:lnTo>
                <a:lnTo>
                  <a:pt x="492125" y="1193800"/>
                </a:lnTo>
                <a:lnTo>
                  <a:pt x="492125" y="1143000"/>
                </a:lnTo>
                <a:lnTo>
                  <a:pt x="495300" y="1101725"/>
                </a:lnTo>
                <a:lnTo>
                  <a:pt x="447675" y="1038225"/>
                </a:lnTo>
                <a:lnTo>
                  <a:pt x="403225" y="1016000"/>
                </a:lnTo>
                <a:lnTo>
                  <a:pt x="355600" y="958850"/>
                </a:lnTo>
                <a:lnTo>
                  <a:pt x="327025" y="901700"/>
                </a:lnTo>
                <a:lnTo>
                  <a:pt x="320675" y="850900"/>
                </a:lnTo>
                <a:lnTo>
                  <a:pt x="323850" y="787400"/>
                </a:lnTo>
                <a:lnTo>
                  <a:pt x="333375" y="746125"/>
                </a:lnTo>
                <a:lnTo>
                  <a:pt x="349250" y="698500"/>
                </a:lnTo>
                <a:lnTo>
                  <a:pt x="346075" y="650875"/>
                </a:lnTo>
                <a:lnTo>
                  <a:pt x="342900" y="606425"/>
                </a:lnTo>
                <a:lnTo>
                  <a:pt x="203200" y="488950"/>
                </a:lnTo>
                <a:lnTo>
                  <a:pt x="155575" y="488950"/>
                </a:lnTo>
                <a:lnTo>
                  <a:pt x="127000" y="425450"/>
                </a:lnTo>
                <a:lnTo>
                  <a:pt x="34925" y="339725"/>
                </a:lnTo>
                <a:lnTo>
                  <a:pt x="19050" y="307975"/>
                </a:lnTo>
                <a:lnTo>
                  <a:pt x="0" y="257175"/>
                </a:lnTo>
                <a:cubicBezTo>
                  <a:pt x="1058" y="182033"/>
                  <a:pt x="2117" y="106892"/>
                  <a:pt x="19050" y="1905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4021508" y="1314415"/>
            <a:ext cx="1102519" cy="828675"/>
          </a:xfrm>
          <a:custGeom>
            <a:avLst/>
            <a:gdLst>
              <a:gd name="connsiteX0" fmla="*/ 0 w 1102519"/>
              <a:gd name="connsiteY0" fmla="*/ 0 h 828675"/>
              <a:gd name="connsiteX1" fmla="*/ 85725 w 1102519"/>
              <a:gd name="connsiteY1" fmla="*/ 2382 h 828675"/>
              <a:gd name="connsiteX2" fmla="*/ 107156 w 1102519"/>
              <a:gd name="connsiteY2" fmla="*/ 45244 h 828675"/>
              <a:gd name="connsiteX3" fmla="*/ 209550 w 1102519"/>
              <a:gd name="connsiteY3" fmla="*/ 61913 h 828675"/>
              <a:gd name="connsiteX4" fmla="*/ 290512 w 1102519"/>
              <a:gd name="connsiteY4" fmla="*/ 61913 h 828675"/>
              <a:gd name="connsiteX5" fmla="*/ 297656 w 1102519"/>
              <a:gd name="connsiteY5" fmla="*/ 92869 h 828675"/>
              <a:gd name="connsiteX6" fmla="*/ 381000 w 1102519"/>
              <a:gd name="connsiteY6" fmla="*/ 88107 h 828675"/>
              <a:gd name="connsiteX7" fmla="*/ 404812 w 1102519"/>
              <a:gd name="connsiteY7" fmla="*/ 126207 h 828675"/>
              <a:gd name="connsiteX8" fmla="*/ 445294 w 1102519"/>
              <a:gd name="connsiteY8" fmla="*/ 88107 h 828675"/>
              <a:gd name="connsiteX9" fmla="*/ 445294 w 1102519"/>
              <a:gd name="connsiteY9" fmla="*/ 145257 h 828675"/>
              <a:gd name="connsiteX10" fmla="*/ 507206 w 1102519"/>
              <a:gd name="connsiteY10" fmla="*/ 154782 h 828675"/>
              <a:gd name="connsiteX11" fmla="*/ 531019 w 1102519"/>
              <a:gd name="connsiteY11" fmla="*/ 195263 h 828675"/>
              <a:gd name="connsiteX12" fmla="*/ 571500 w 1102519"/>
              <a:gd name="connsiteY12" fmla="*/ 266700 h 828675"/>
              <a:gd name="connsiteX13" fmla="*/ 590550 w 1102519"/>
              <a:gd name="connsiteY13" fmla="*/ 242888 h 828675"/>
              <a:gd name="connsiteX14" fmla="*/ 626269 w 1102519"/>
              <a:gd name="connsiteY14" fmla="*/ 285750 h 828675"/>
              <a:gd name="connsiteX15" fmla="*/ 671512 w 1102519"/>
              <a:gd name="connsiteY15" fmla="*/ 326232 h 828675"/>
              <a:gd name="connsiteX16" fmla="*/ 707231 w 1102519"/>
              <a:gd name="connsiteY16" fmla="*/ 333375 h 828675"/>
              <a:gd name="connsiteX17" fmla="*/ 721519 w 1102519"/>
              <a:gd name="connsiteY17" fmla="*/ 366713 h 828675"/>
              <a:gd name="connsiteX18" fmla="*/ 766762 w 1102519"/>
              <a:gd name="connsiteY18" fmla="*/ 350044 h 828675"/>
              <a:gd name="connsiteX19" fmla="*/ 821531 w 1102519"/>
              <a:gd name="connsiteY19" fmla="*/ 366713 h 828675"/>
              <a:gd name="connsiteX20" fmla="*/ 852487 w 1102519"/>
              <a:gd name="connsiteY20" fmla="*/ 335757 h 828675"/>
              <a:gd name="connsiteX21" fmla="*/ 928687 w 1102519"/>
              <a:gd name="connsiteY21" fmla="*/ 335757 h 828675"/>
              <a:gd name="connsiteX22" fmla="*/ 966787 w 1102519"/>
              <a:gd name="connsiteY22" fmla="*/ 319088 h 828675"/>
              <a:gd name="connsiteX23" fmla="*/ 1033462 w 1102519"/>
              <a:gd name="connsiteY23" fmla="*/ 288132 h 828675"/>
              <a:gd name="connsiteX24" fmla="*/ 1028700 w 1102519"/>
              <a:gd name="connsiteY24" fmla="*/ 230982 h 828675"/>
              <a:gd name="connsiteX25" fmla="*/ 1102519 w 1102519"/>
              <a:gd name="connsiteY25" fmla="*/ 223838 h 828675"/>
              <a:gd name="connsiteX26" fmla="*/ 1069181 w 1102519"/>
              <a:gd name="connsiteY26" fmla="*/ 300038 h 828675"/>
              <a:gd name="connsiteX27" fmla="*/ 1040606 w 1102519"/>
              <a:gd name="connsiteY27" fmla="*/ 361950 h 828675"/>
              <a:gd name="connsiteX28" fmla="*/ 981075 w 1102519"/>
              <a:gd name="connsiteY28" fmla="*/ 359569 h 828675"/>
              <a:gd name="connsiteX29" fmla="*/ 981075 w 1102519"/>
              <a:gd name="connsiteY29" fmla="*/ 407194 h 828675"/>
              <a:gd name="connsiteX30" fmla="*/ 940594 w 1102519"/>
              <a:gd name="connsiteY30" fmla="*/ 440532 h 828675"/>
              <a:gd name="connsiteX31" fmla="*/ 973931 w 1102519"/>
              <a:gd name="connsiteY31" fmla="*/ 488157 h 828675"/>
              <a:gd name="connsiteX32" fmla="*/ 954881 w 1102519"/>
              <a:gd name="connsiteY32" fmla="*/ 571500 h 828675"/>
              <a:gd name="connsiteX33" fmla="*/ 938212 w 1102519"/>
              <a:gd name="connsiteY33" fmla="*/ 664369 h 828675"/>
              <a:gd name="connsiteX34" fmla="*/ 847725 w 1102519"/>
              <a:gd name="connsiteY34" fmla="*/ 733425 h 828675"/>
              <a:gd name="connsiteX35" fmla="*/ 766762 w 1102519"/>
              <a:gd name="connsiteY35" fmla="*/ 747713 h 828675"/>
              <a:gd name="connsiteX36" fmla="*/ 638175 w 1102519"/>
              <a:gd name="connsiteY36" fmla="*/ 764382 h 828675"/>
              <a:gd name="connsiteX37" fmla="*/ 519112 w 1102519"/>
              <a:gd name="connsiteY37" fmla="*/ 807244 h 828675"/>
              <a:gd name="connsiteX38" fmla="*/ 450056 w 1102519"/>
              <a:gd name="connsiteY38" fmla="*/ 828675 h 828675"/>
              <a:gd name="connsiteX39" fmla="*/ 392906 w 1102519"/>
              <a:gd name="connsiteY39" fmla="*/ 759619 h 828675"/>
              <a:gd name="connsiteX40" fmla="*/ 445294 w 1102519"/>
              <a:gd name="connsiteY40" fmla="*/ 638175 h 828675"/>
              <a:gd name="connsiteX41" fmla="*/ 426244 w 1102519"/>
              <a:gd name="connsiteY41" fmla="*/ 566738 h 828675"/>
              <a:gd name="connsiteX42" fmla="*/ 333375 w 1102519"/>
              <a:gd name="connsiteY42" fmla="*/ 635794 h 828675"/>
              <a:gd name="connsiteX43" fmla="*/ 278606 w 1102519"/>
              <a:gd name="connsiteY43" fmla="*/ 628650 h 828675"/>
              <a:gd name="connsiteX44" fmla="*/ 235744 w 1102519"/>
              <a:gd name="connsiteY44" fmla="*/ 538163 h 828675"/>
              <a:gd name="connsiteX45" fmla="*/ 188119 w 1102519"/>
              <a:gd name="connsiteY45" fmla="*/ 426244 h 828675"/>
              <a:gd name="connsiteX46" fmla="*/ 135731 w 1102519"/>
              <a:gd name="connsiteY46" fmla="*/ 371475 h 828675"/>
              <a:gd name="connsiteX47" fmla="*/ 130969 w 1102519"/>
              <a:gd name="connsiteY47" fmla="*/ 302419 h 828675"/>
              <a:gd name="connsiteX48" fmla="*/ 123825 w 1102519"/>
              <a:gd name="connsiteY48" fmla="*/ 185738 h 828675"/>
              <a:gd name="connsiteX49" fmla="*/ 83344 w 1102519"/>
              <a:gd name="connsiteY49" fmla="*/ 97632 h 828675"/>
              <a:gd name="connsiteX50" fmla="*/ 76200 w 1102519"/>
              <a:gd name="connsiteY50" fmla="*/ 47625 h 828675"/>
              <a:gd name="connsiteX51" fmla="*/ 0 w 1102519"/>
              <a:gd name="connsiteY51" fmla="*/ 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02519" h="828675">
                <a:moveTo>
                  <a:pt x="0" y="0"/>
                </a:moveTo>
                <a:lnTo>
                  <a:pt x="85725" y="2382"/>
                </a:lnTo>
                <a:lnTo>
                  <a:pt x="107156" y="45244"/>
                </a:lnTo>
                <a:lnTo>
                  <a:pt x="209550" y="61913"/>
                </a:lnTo>
                <a:lnTo>
                  <a:pt x="290512" y="61913"/>
                </a:lnTo>
                <a:lnTo>
                  <a:pt x="297656" y="92869"/>
                </a:lnTo>
                <a:lnTo>
                  <a:pt x="381000" y="88107"/>
                </a:lnTo>
                <a:lnTo>
                  <a:pt x="404812" y="126207"/>
                </a:lnTo>
                <a:lnTo>
                  <a:pt x="445294" y="88107"/>
                </a:lnTo>
                <a:lnTo>
                  <a:pt x="445294" y="145257"/>
                </a:lnTo>
                <a:lnTo>
                  <a:pt x="507206" y="154782"/>
                </a:lnTo>
                <a:lnTo>
                  <a:pt x="531019" y="195263"/>
                </a:lnTo>
                <a:lnTo>
                  <a:pt x="571500" y="266700"/>
                </a:lnTo>
                <a:lnTo>
                  <a:pt x="590550" y="242888"/>
                </a:lnTo>
                <a:lnTo>
                  <a:pt x="626269" y="285750"/>
                </a:lnTo>
                <a:lnTo>
                  <a:pt x="671512" y="326232"/>
                </a:lnTo>
                <a:lnTo>
                  <a:pt x="707231" y="333375"/>
                </a:lnTo>
                <a:lnTo>
                  <a:pt x="721519" y="366713"/>
                </a:lnTo>
                <a:lnTo>
                  <a:pt x="766762" y="350044"/>
                </a:lnTo>
                <a:lnTo>
                  <a:pt x="821531" y="366713"/>
                </a:lnTo>
                <a:lnTo>
                  <a:pt x="852487" y="335757"/>
                </a:lnTo>
                <a:lnTo>
                  <a:pt x="928687" y="335757"/>
                </a:lnTo>
                <a:lnTo>
                  <a:pt x="966787" y="319088"/>
                </a:lnTo>
                <a:lnTo>
                  <a:pt x="1033462" y="288132"/>
                </a:lnTo>
                <a:lnTo>
                  <a:pt x="1028700" y="230982"/>
                </a:lnTo>
                <a:lnTo>
                  <a:pt x="1102519" y="223838"/>
                </a:lnTo>
                <a:lnTo>
                  <a:pt x="1069181" y="300038"/>
                </a:lnTo>
                <a:lnTo>
                  <a:pt x="1040606" y="361950"/>
                </a:lnTo>
                <a:lnTo>
                  <a:pt x="981075" y="359569"/>
                </a:lnTo>
                <a:lnTo>
                  <a:pt x="981075" y="407194"/>
                </a:lnTo>
                <a:lnTo>
                  <a:pt x="940594" y="440532"/>
                </a:lnTo>
                <a:lnTo>
                  <a:pt x="973931" y="488157"/>
                </a:lnTo>
                <a:lnTo>
                  <a:pt x="954881" y="571500"/>
                </a:lnTo>
                <a:lnTo>
                  <a:pt x="938212" y="664369"/>
                </a:lnTo>
                <a:lnTo>
                  <a:pt x="847725" y="733425"/>
                </a:lnTo>
                <a:lnTo>
                  <a:pt x="766762" y="747713"/>
                </a:lnTo>
                <a:lnTo>
                  <a:pt x="638175" y="764382"/>
                </a:lnTo>
                <a:lnTo>
                  <a:pt x="519112" y="807244"/>
                </a:lnTo>
                <a:lnTo>
                  <a:pt x="450056" y="828675"/>
                </a:lnTo>
                <a:lnTo>
                  <a:pt x="392906" y="759619"/>
                </a:lnTo>
                <a:lnTo>
                  <a:pt x="445294" y="638175"/>
                </a:lnTo>
                <a:lnTo>
                  <a:pt x="426244" y="566738"/>
                </a:lnTo>
                <a:lnTo>
                  <a:pt x="333375" y="635794"/>
                </a:lnTo>
                <a:lnTo>
                  <a:pt x="278606" y="628650"/>
                </a:lnTo>
                <a:lnTo>
                  <a:pt x="235744" y="538163"/>
                </a:lnTo>
                <a:lnTo>
                  <a:pt x="188119" y="426244"/>
                </a:lnTo>
                <a:lnTo>
                  <a:pt x="135731" y="371475"/>
                </a:lnTo>
                <a:lnTo>
                  <a:pt x="130969" y="302419"/>
                </a:lnTo>
                <a:lnTo>
                  <a:pt x="123825" y="185738"/>
                </a:lnTo>
                <a:lnTo>
                  <a:pt x="83344" y="97632"/>
                </a:lnTo>
                <a:lnTo>
                  <a:pt x="76200" y="4762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1964108" y="1329716"/>
            <a:ext cx="1102519" cy="828675"/>
          </a:xfrm>
          <a:custGeom>
            <a:avLst/>
            <a:gdLst>
              <a:gd name="connsiteX0" fmla="*/ 0 w 1102519"/>
              <a:gd name="connsiteY0" fmla="*/ 0 h 828675"/>
              <a:gd name="connsiteX1" fmla="*/ 85725 w 1102519"/>
              <a:gd name="connsiteY1" fmla="*/ 2382 h 828675"/>
              <a:gd name="connsiteX2" fmla="*/ 107156 w 1102519"/>
              <a:gd name="connsiteY2" fmla="*/ 45244 h 828675"/>
              <a:gd name="connsiteX3" fmla="*/ 209550 w 1102519"/>
              <a:gd name="connsiteY3" fmla="*/ 61913 h 828675"/>
              <a:gd name="connsiteX4" fmla="*/ 290512 w 1102519"/>
              <a:gd name="connsiteY4" fmla="*/ 61913 h 828675"/>
              <a:gd name="connsiteX5" fmla="*/ 297656 w 1102519"/>
              <a:gd name="connsiteY5" fmla="*/ 92869 h 828675"/>
              <a:gd name="connsiteX6" fmla="*/ 381000 w 1102519"/>
              <a:gd name="connsiteY6" fmla="*/ 88107 h 828675"/>
              <a:gd name="connsiteX7" fmla="*/ 404812 w 1102519"/>
              <a:gd name="connsiteY7" fmla="*/ 126207 h 828675"/>
              <a:gd name="connsiteX8" fmla="*/ 445294 w 1102519"/>
              <a:gd name="connsiteY8" fmla="*/ 88107 h 828675"/>
              <a:gd name="connsiteX9" fmla="*/ 445294 w 1102519"/>
              <a:gd name="connsiteY9" fmla="*/ 145257 h 828675"/>
              <a:gd name="connsiteX10" fmla="*/ 507206 w 1102519"/>
              <a:gd name="connsiteY10" fmla="*/ 154782 h 828675"/>
              <a:gd name="connsiteX11" fmla="*/ 531019 w 1102519"/>
              <a:gd name="connsiteY11" fmla="*/ 195263 h 828675"/>
              <a:gd name="connsiteX12" fmla="*/ 571500 w 1102519"/>
              <a:gd name="connsiteY12" fmla="*/ 266700 h 828675"/>
              <a:gd name="connsiteX13" fmla="*/ 590550 w 1102519"/>
              <a:gd name="connsiteY13" fmla="*/ 242888 h 828675"/>
              <a:gd name="connsiteX14" fmla="*/ 626269 w 1102519"/>
              <a:gd name="connsiteY14" fmla="*/ 285750 h 828675"/>
              <a:gd name="connsiteX15" fmla="*/ 671512 w 1102519"/>
              <a:gd name="connsiteY15" fmla="*/ 326232 h 828675"/>
              <a:gd name="connsiteX16" fmla="*/ 707231 w 1102519"/>
              <a:gd name="connsiteY16" fmla="*/ 333375 h 828675"/>
              <a:gd name="connsiteX17" fmla="*/ 721519 w 1102519"/>
              <a:gd name="connsiteY17" fmla="*/ 366713 h 828675"/>
              <a:gd name="connsiteX18" fmla="*/ 766762 w 1102519"/>
              <a:gd name="connsiteY18" fmla="*/ 350044 h 828675"/>
              <a:gd name="connsiteX19" fmla="*/ 821531 w 1102519"/>
              <a:gd name="connsiteY19" fmla="*/ 366713 h 828675"/>
              <a:gd name="connsiteX20" fmla="*/ 852487 w 1102519"/>
              <a:gd name="connsiteY20" fmla="*/ 335757 h 828675"/>
              <a:gd name="connsiteX21" fmla="*/ 928687 w 1102519"/>
              <a:gd name="connsiteY21" fmla="*/ 335757 h 828675"/>
              <a:gd name="connsiteX22" fmla="*/ 966787 w 1102519"/>
              <a:gd name="connsiteY22" fmla="*/ 319088 h 828675"/>
              <a:gd name="connsiteX23" fmla="*/ 1033462 w 1102519"/>
              <a:gd name="connsiteY23" fmla="*/ 288132 h 828675"/>
              <a:gd name="connsiteX24" fmla="*/ 1028700 w 1102519"/>
              <a:gd name="connsiteY24" fmla="*/ 230982 h 828675"/>
              <a:gd name="connsiteX25" fmla="*/ 1102519 w 1102519"/>
              <a:gd name="connsiteY25" fmla="*/ 223838 h 828675"/>
              <a:gd name="connsiteX26" fmla="*/ 1069181 w 1102519"/>
              <a:gd name="connsiteY26" fmla="*/ 300038 h 828675"/>
              <a:gd name="connsiteX27" fmla="*/ 1040606 w 1102519"/>
              <a:gd name="connsiteY27" fmla="*/ 361950 h 828675"/>
              <a:gd name="connsiteX28" fmla="*/ 981075 w 1102519"/>
              <a:gd name="connsiteY28" fmla="*/ 359569 h 828675"/>
              <a:gd name="connsiteX29" fmla="*/ 981075 w 1102519"/>
              <a:gd name="connsiteY29" fmla="*/ 407194 h 828675"/>
              <a:gd name="connsiteX30" fmla="*/ 940594 w 1102519"/>
              <a:gd name="connsiteY30" fmla="*/ 440532 h 828675"/>
              <a:gd name="connsiteX31" fmla="*/ 973931 w 1102519"/>
              <a:gd name="connsiteY31" fmla="*/ 488157 h 828675"/>
              <a:gd name="connsiteX32" fmla="*/ 954881 w 1102519"/>
              <a:gd name="connsiteY32" fmla="*/ 571500 h 828675"/>
              <a:gd name="connsiteX33" fmla="*/ 938212 w 1102519"/>
              <a:gd name="connsiteY33" fmla="*/ 664369 h 828675"/>
              <a:gd name="connsiteX34" fmla="*/ 847725 w 1102519"/>
              <a:gd name="connsiteY34" fmla="*/ 733425 h 828675"/>
              <a:gd name="connsiteX35" fmla="*/ 766762 w 1102519"/>
              <a:gd name="connsiteY35" fmla="*/ 747713 h 828675"/>
              <a:gd name="connsiteX36" fmla="*/ 638175 w 1102519"/>
              <a:gd name="connsiteY36" fmla="*/ 764382 h 828675"/>
              <a:gd name="connsiteX37" fmla="*/ 519112 w 1102519"/>
              <a:gd name="connsiteY37" fmla="*/ 807244 h 828675"/>
              <a:gd name="connsiteX38" fmla="*/ 450056 w 1102519"/>
              <a:gd name="connsiteY38" fmla="*/ 828675 h 828675"/>
              <a:gd name="connsiteX39" fmla="*/ 392906 w 1102519"/>
              <a:gd name="connsiteY39" fmla="*/ 759619 h 828675"/>
              <a:gd name="connsiteX40" fmla="*/ 445294 w 1102519"/>
              <a:gd name="connsiteY40" fmla="*/ 638175 h 828675"/>
              <a:gd name="connsiteX41" fmla="*/ 426244 w 1102519"/>
              <a:gd name="connsiteY41" fmla="*/ 566738 h 828675"/>
              <a:gd name="connsiteX42" fmla="*/ 333375 w 1102519"/>
              <a:gd name="connsiteY42" fmla="*/ 635794 h 828675"/>
              <a:gd name="connsiteX43" fmla="*/ 278606 w 1102519"/>
              <a:gd name="connsiteY43" fmla="*/ 628650 h 828675"/>
              <a:gd name="connsiteX44" fmla="*/ 235744 w 1102519"/>
              <a:gd name="connsiteY44" fmla="*/ 538163 h 828675"/>
              <a:gd name="connsiteX45" fmla="*/ 188119 w 1102519"/>
              <a:gd name="connsiteY45" fmla="*/ 426244 h 828675"/>
              <a:gd name="connsiteX46" fmla="*/ 135731 w 1102519"/>
              <a:gd name="connsiteY46" fmla="*/ 371475 h 828675"/>
              <a:gd name="connsiteX47" fmla="*/ 130969 w 1102519"/>
              <a:gd name="connsiteY47" fmla="*/ 302419 h 828675"/>
              <a:gd name="connsiteX48" fmla="*/ 123825 w 1102519"/>
              <a:gd name="connsiteY48" fmla="*/ 185738 h 828675"/>
              <a:gd name="connsiteX49" fmla="*/ 83344 w 1102519"/>
              <a:gd name="connsiteY49" fmla="*/ 97632 h 828675"/>
              <a:gd name="connsiteX50" fmla="*/ 76200 w 1102519"/>
              <a:gd name="connsiteY50" fmla="*/ 47625 h 828675"/>
              <a:gd name="connsiteX51" fmla="*/ 0 w 1102519"/>
              <a:gd name="connsiteY51" fmla="*/ 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02519" h="828675">
                <a:moveTo>
                  <a:pt x="0" y="0"/>
                </a:moveTo>
                <a:lnTo>
                  <a:pt x="85725" y="2382"/>
                </a:lnTo>
                <a:lnTo>
                  <a:pt x="107156" y="45244"/>
                </a:lnTo>
                <a:lnTo>
                  <a:pt x="209550" y="61913"/>
                </a:lnTo>
                <a:lnTo>
                  <a:pt x="290512" y="61913"/>
                </a:lnTo>
                <a:lnTo>
                  <a:pt x="297656" y="92869"/>
                </a:lnTo>
                <a:lnTo>
                  <a:pt x="381000" y="88107"/>
                </a:lnTo>
                <a:lnTo>
                  <a:pt x="404812" y="126207"/>
                </a:lnTo>
                <a:lnTo>
                  <a:pt x="445294" y="88107"/>
                </a:lnTo>
                <a:lnTo>
                  <a:pt x="445294" y="145257"/>
                </a:lnTo>
                <a:lnTo>
                  <a:pt x="507206" y="154782"/>
                </a:lnTo>
                <a:lnTo>
                  <a:pt x="531019" y="195263"/>
                </a:lnTo>
                <a:lnTo>
                  <a:pt x="571500" y="266700"/>
                </a:lnTo>
                <a:lnTo>
                  <a:pt x="590550" y="242888"/>
                </a:lnTo>
                <a:lnTo>
                  <a:pt x="626269" y="285750"/>
                </a:lnTo>
                <a:lnTo>
                  <a:pt x="671512" y="326232"/>
                </a:lnTo>
                <a:lnTo>
                  <a:pt x="707231" y="333375"/>
                </a:lnTo>
                <a:lnTo>
                  <a:pt x="721519" y="366713"/>
                </a:lnTo>
                <a:lnTo>
                  <a:pt x="766762" y="350044"/>
                </a:lnTo>
                <a:lnTo>
                  <a:pt x="821531" y="366713"/>
                </a:lnTo>
                <a:lnTo>
                  <a:pt x="852487" y="335757"/>
                </a:lnTo>
                <a:lnTo>
                  <a:pt x="928687" y="335757"/>
                </a:lnTo>
                <a:lnTo>
                  <a:pt x="966787" y="319088"/>
                </a:lnTo>
                <a:lnTo>
                  <a:pt x="1033462" y="288132"/>
                </a:lnTo>
                <a:lnTo>
                  <a:pt x="1028700" y="230982"/>
                </a:lnTo>
                <a:lnTo>
                  <a:pt x="1102519" y="223838"/>
                </a:lnTo>
                <a:lnTo>
                  <a:pt x="1069181" y="300038"/>
                </a:lnTo>
                <a:lnTo>
                  <a:pt x="1040606" y="361950"/>
                </a:lnTo>
                <a:lnTo>
                  <a:pt x="981075" y="359569"/>
                </a:lnTo>
                <a:lnTo>
                  <a:pt x="981075" y="407194"/>
                </a:lnTo>
                <a:lnTo>
                  <a:pt x="940594" y="440532"/>
                </a:lnTo>
                <a:lnTo>
                  <a:pt x="973931" y="488157"/>
                </a:lnTo>
                <a:lnTo>
                  <a:pt x="954881" y="571500"/>
                </a:lnTo>
                <a:lnTo>
                  <a:pt x="938212" y="664369"/>
                </a:lnTo>
                <a:lnTo>
                  <a:pt x="847725" y="733425"/>
                </a:lnTo>
                <a:lnTo>
                  <a:pt x="766762" y="747713"/>
                </a:lnTo>
                <a:lnTo>
                  <a:pt x="638175" y="764382"/>
                </a:lnTo>
                <a:lnTo>
                  <a:pt x="519112" y="807244"/>
                </a:lnTo>
                <a:lnTo>
                  <a:pt x="450056" y="828675"/>
                </a:lnTo>
                <a:lnTo>
                  <a:pt x="392906" y="759619"/>
                </a:lnTo>
                <a:lnTo>
                  <a:pt x="445294" y="638175"/>
                </a:lnTo>
                <a:lnTo>
                  <a:pt x="426244" y="566738"/>
                </a:lnTo>
                <a:lnTo>
                  <a:pt x="333375" y="635794"/>
                </a:lnTo>
                <a:lnTo>
                  <a:pt x="278606" y="628650"/>
                </a:lnTo>
                <a:lnTo>
                  <a:pt x="235744" y="538163"/>
                </a:lnTo>
                <a:lnTo>
                  <a:pt x="188119" y="426244"/>
                </a:lnTo>
                <a:lnTo>
                  <a:pt x="135731" y="371475"/>
                </a:lnTo>
                <a:lnTo>
                  <a:pt x="130969" y="302419"/>
                </a:lnTo>
                <a:lnTo>
                  <a:pt x="123825" y="185738"/>
                </a:lnTo>
                <a:lnTo>
                  <a:pt x="83344" y="97632"/>
                </a:lnTo>
                <a:lnTo>
                  <a:pt x="76200" y="4762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1888344" y="4341000"/>
            <a:ext cx="1102519" cy="828675"/>
          </a:xfrm>
          <a:custGeom>
            <a:avLst/>
            <a:gdLst>
              <a:gd name="connsiteX0" fmla="*/ 0 w 1102519"/>
              <a:gd name="connsiteY0" fmla="*/ 0 h 828675"/>
              <a:gd name="connsiteX1" fmla="*/ 85725 w 1102519"/>
              <a:gd name="connsiteY1" fmla="*/ 2382 h 828675"/>
              <a:gd name="connsiteX2" fmla="*/ 107156 w 1102519"/>
              <a:gd name="connsiteY2" fmla="*/ 45244 h 828675"/>
              <a:gd name="connsiteX3" fmla="*/ 209550 w 1102519"/>
              <a:gd name="connsiteY3" fmla="*/ 61913 h 828675"/>
              <a:gd name="connsiteX4" fmla="*/ 290512 w 1102519"/>
              <a:gd name="connsiteY4" fmla="*/ 61913 h 828675"/>
              <a:gd name="connsiteX5" fmla="*/ 297656 w 1102519"/>
              <a:gd name="connsiteY5" fmla="*/ 92869 h 828675"/>
              <a:gd name="connsiteX6" fmla="*/ 381000 w 1102519"/>
              <a:gd name="connsiteY6" fmla="*/ 88107 h 828675"/>
              <a:gd name="connsiteX7" fmla="*/ 404812 w 1102519"/>
              <a:gd name="connsiteY7" fmla="*/ 126207 h 828675"/>
              <a:gd name="connsiteX8" fmla="*/ 445294 w 1102519"/>
              <a:gd name="connsiteY8" fmla="*/ 88107 h 828675"/>
              <a:gd name="connsiteX9" fmla="*/ 445294 w 1102519"/>
              <a:gd name="connsiteY9" fmla="*/ 145257 h 828675"/>
              <a:gd name="connsiteX10" fmla="*/ 507206 w 1102519"/>
              <a:gd name="connsiteY10" fmla="*/ 154782 h 828675"/>
              <a:gd name="connsiteX11" fmla="*/ 531019 w 1102519"/>
              <a:gd name="connsiteY11" fmla="*/ 195263 h 828675"/>
              <a:gd name="connsiteX12" fmla="*/ 571500 w 1102519"/>
              <a:gd name="connsiteY12" fmla="*/ 266700 h 828675"/>
              <a:gd name="connsiteX13" fmla="*/ 590550 w 1102519"/>
              <a:gd name="connsiteY13" fmla="*/ 242888 h 828675"/>
              <a:gd name="connsiteX14" fmla="*/ 626269 w 1102519"/>
              <a:gd name="connsiteY14" fmla="*/ 285750 h 828675"/>
              <a:gd name="connsiteX15" fmla="*/ 671512 w 1102519"/>
              <a:gd name="connsiteY15" fmla="*/ 326232 h 828675"/>
              <a:gd name="connsiteX16" fmla="*/ 707231 w 1102519"/>
              <a:gd name="connsiteY16" fmla="*/ 333375 h 828675"/>
              <a:gd name="connsiteX17" fmla="*/ 721519 w 1102519"/>
              <a:gd name="connsiteY17" fmla="*/ 366713 h 828675"/>
              <a:gd name="connsiteX18" fmla="*/ 766762 w 1102519"/>
              <a:gd name="connsiteY18" fmla="*/ 350044 h 828675"/>
              <a:gd name="connsiteX19" fmla="*/ 821531 w 1102519"/>
              <a:gd name="connsiteY19" fmla="*/ 366713 h 828675"/>
              <a:gd name="connsiteX20" fmla="*/ 852487 w 1102519"/>
              <a:gd name="connsiteY20" fmla="*/ 335757 h 828675"/>
              <a:gd name="connsiteX21" fmla="*/ 928687 w 1102519"/>
              <a:gd name="connsiteY21" fmla="*/ 335757 h 828675"/>
              <a:gd name="connsiteX22" fmla="*/ 966787 w 1102519"/>
              <a:gd name="connsiteY22" fmla="*/ 319088 h 828675"/>
              <a:gd name="connsiteX23" fmla="*/ 1033462 w 1102519"/>
              <a:gd name="connsiteY23" fmla="*/ 288132 h 828675"/>
              <a:gd name="connsiteX24" fmla="*/ 1028700 w 1102519"/>
              <a:gd name="connsiteY24" fmla="*/ 230982 h 828675"/>
              <a:gd name="connsiteX25" fmla="*/ 1102519 w 1102519"/>
              <a:gd name="connsiteY25" fmla="*/ 223838 h 828675"/>
              <a:gd name="connsiteX26" fmla="*/ 1069181 w 1102519"/>
              <a:gd name="connsiteY26" fmla="*/ 300038 h 828675"/>
              <a:gd name="connsiteX27" fmla="*/ 1040606 w 1102519"/>
              <a:gd name="connsiteY27" fmla="*/ 361950 h 828675"/>
              <a:gd name="connsiteX28" fmla="*/ 981075 w 1102519"/>
              <a:gd name="connsiteY28" fmla="*/ 359569 h 828675"/>
              <a:gd name="connsiteX29" fmla="*/ 981075 w 1102519"/>
              <a:gd name="connsiteY29" fmla="*/ 407194 h 828675"/>
              <a:gd name="connsiteX30" fmla="*/ 940594 w 1102519"/>
              <a:gd name="connsiteY30" fmla="*/ 440532 h 828675"/>
              <a:gd name="connsiteX31" fmla="*/ 973931 w 1102519"/>
              <a:gd name="connsiteY31" fmla="*/ 488157 h 828675"/>
              <a:gd name="connsiteX32" fmla="*/ 954881 w 1102519"/>
              <a:gd name="connsiteY32" fmla="*/ 571500 h 828675"/>
              <a:gd name="connsiteX33" fmla="*/ 938212 w 1102519"/>
              <a:gd name="connsiteY33" fmla="*/ 664369 h 828675"/>
              <a:gd name="connsiteX34" fmla="*/ 847725 w 1102519"/>
              <a:gd name="connsiteY34" fmla="*/ 733425 h 828675"/>
              <a:gd name="connsiteX35" fmla="*/ 766762 w 1102519"/>
              <a:gd name="connsiteY35" fmla="*/ 747713 h 828675"/>
              <a:gd name="connsiteX36" fmla="*/ 638175 w 1102519"/>
              <a:gd name="connsiteY36" fmla="*/ 764382 h 828675"/>
              <a:gd name="connsiteX37" fmla="*/ 519112 w 1102519"/>
              <a:gd name="connsiteY37" fmla="*/ 807244 h 828675"/>
              <a:gd name="connsiteX38" fmla="*/ 450056 w 1102519"/>
              <a:gd name="connsiteY38" fmla="*/ 828675 h 828675"/>
              <a:gd name="connsiteX39" fmla="*/ 392906 w 1102519"/>
              <a:gd name="connsiteY39" fmla="*/ 759619 h 828675"/>
              <a:gd name="connsiteX40" fmla="*/ 445294 w 1102519"/>
              <a:gd name="connsiteY40" fmla="*/ 638175 h 828675"/>
              <a:gd name="connsiteX41" fmla="*/ 426244 w 1102519"/>
              <a:gd name="connsiteY41" fmla="*/ 566738 h 828675"/>
              <a:gd name="connsiteX42" fmla="*/ 333375 w 1102519"/>
              <a:gd name="connsiteY42" fmla="*/ 635794 h 828675"/>
              <a:gd name="connsiteX43" fmla="*/ 278606 w 1102519"/>
              <a:gd name="connsiteY43" fmla="*/ 628650 h 828675"/>
              <a:gd name="connsiteX44" fmla="*/ 235744 w 1102519"/>
              <a:gd name="connsiteY44" fmla="*/ 538163 h 828675"/>
              <a:gd name="connsiteX45" fmla="*/ 188119 w 1102519"/>
              <a:gd name="connsiteY45" fmla="*/ 426244 h 828675"/>
              <a:gd name="connsiteX46" fmla="*/ 135731 w 1102519"/>
              <a:gd name="connsiteY46" fmla="*/ 371475 h 828675"/>
              <a:gd name="connsiteX47" fmla="*/ 130969 w 1102519"/>
              <a:gd name="connsiteY47" fmla="*/ 302419 h 828675"/>
              <a:gd name="connsiteX48" fmla="*/ 123825 w 1102519"/>
              <a:gd name="connsiteY48" fmla="*/ 185738 h 828675"/>
              <a:gd name="connsiteX49" fmla="*/ 83344 w 1102519"/>
              <a:gd name="connsiteY49" fmla="*/ 97632 h 828675"/>
              <a:gd name="connsiteX50" fmla="*/ 76200 w 1102519"/>
              <a:gd name="connsiteY50" fmla="*/ 47625 h 828675"/>
              <a:gd name="connsiteX51" fmla="*/ 0 w 1102519"/>
              <a:gd name="connsiteY51" fmla="*/ 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02519" h="828675">
                <a:moveTo>
                  <a:pt x="0" y="0"/>
                </a:moveTo>
                <a:lnTo>
                  <a:pt x="85725" y="2382"/>
                </a:lnTo>
                <a:lnTo>
                  <a:pt x="107156" y="45244"/>
                </a:lnTo>
                <a:lnTo>
                  <a:pt x="209550" y="61913"/>
                </a:lnTo>
                <a:lnTo>
                  <a:pt x="290512" y="61913"/>
                </a:lnTo>
                <a:lnTo>
                  <a:pt x="297656" y="92869"/>
                </a:lnTo>
                <a:lnTo>
                  <a:pt x="381000" y="88107"/>
                </a:lnTo>
                <a:lnTo>
                  <a:pt x="404812" y="126207"/>
                </a:lnTo>
                <a:lnTo>
                  <a:pt x="445294" y="88107"/>
                </a:lnTo>
                <a:lnTo>
                  <a:pt x="445294" y="145257"/>
                </a:lnTo>
                <a:lnTo>
                  <a:pt x="507206" y="154782"/>
                </a:lnTo>
                <a:lnTo>
                  <a:pt x="531019" y="195263"/>
                </a:lnTo>
                <a:lnTo>
                  <a:pt x="571500" y="266700"/>
                </a:lnTo>
                <a:lnTo>
                  <a:pt x="590550" y="242888"/>
                </a:lnTo>
                <a:lnTo>
                  <a:pt x="626269" y="285750"/>
                </a:lnTo>
                <a:lnTo>
                  <a:pt x="671512" y="326232"/>
                </a:lnTo>
                <a:lnTo>
                  <a:pt x="707231" y="333375"/>
                </a:lnTo>
                <a:lnTo>
                  <a:pt x="721519" y="366713"/>
                </a:lnTo>
                <a:lnTo>
                  <a:pt x="766762" y="350044"/>
                </a:lnTo>
                <a:lnTo>
                  <a:pt x="821531" y="366713"/>
                </a:lnTo>
                <a:lnTo>
                  <a:pt x="852487" y="335757"/>
                </a:lnTo>
                <a:lnTo>
                  <a:pt x="928687" y="335757"/>
                </a:lnTo>
                <a:lnTo>
                  <a:pt x="966787" y="319088"/>
                </a:lnTo>
                <a:lnTo>
                  <a:pt x="1033462" y="288132"/>
                </a:lnTo>
                <a:lnTo>
                  <a:pt x="1028700" y="230982"/>
                </a:lnTo>
                <a:lnTo>
                  <a:pt x="1102519" y="223838"/>
                </a:lnTo>
                <a:lnTo>
                  <a:pt x="1069181" y="300038"/>
                </a:lnTo>
                <a:lnTo>
                  <a:pt x="1040606" y="361950"/>
                </a:lnTo>
                <a:lnTo>
                  <a:pt x="981075" y="359569"/>
                </a:lnTo>
                <a:lnTo>
                  <a:pt x="981075" y="407194"/>
                </a:lnTo>
                <a:lnTo>
                  <a:pt x="940594" y="440532"/>
                </a:lnTo>
                <a:lnTo>
                  <a:pt x="973931" y="488157"/>
                </a:lnTo>
                <a:lnTo>
                  <a:pt x="954881" y="571500"/>
                </a:lnTo>
                <a:lnTo>
                  <a:pt x="938212" y="664369"/>
                </a:lnTo>
                <a:lnTo>
                  <a:pt x="847725" y="733425"/>
                </a:lnTo>
                <a:lnTo>
                  <a:pt x="766762" y="747713"/>
                </a:lnTo>
                <a:lnTo>
                  <a:pt x="638175" y="764382"/>
                </a:lnTo>
                <a:lnTo>
                  <a:pt x="519112" y="807244"/>
                </a:lnTo>
                <a:lnTo>
                  <a:pt x="450056" y="828675"/>
                </a:lnTo>
                <a:lnTo>
                  <a:pt x="392906" y="759619"/>
                </a:lnTo>
                <a:lnTo>
                  <a:pt x="445294" y="638175"/>
                </a:lnTo>
                <a:lnTo>
                  <a:pt x="426244" y="566738"/>
                </a:lnTo>
                <a:lnTo>
                  <a:pt x="333375" y="635794"/>
                </a:lnTo>
                <a:lnTo>
                  <a:pt x="278606" y="628650"/>
                </a:lnTo>
                <a:lnTo>
                  <a:pt x="235744" y="538163"/>
                </a:lnTo>
                <a:lnTo>
                  <a:pt x="188119" y="426244"/>
                </a:lnTo>
                <a:lnTo>
                  <a:pt x="135731" y="371475"/>
                </a:lnTo>
                <a:lnTo>
                  <a:pt x="130969" y="302419"/>
                </a:lnTo>
                <a:lnTo>
                  <a:pt x="123825" y="185738"/>
                </a:lnTo>
                <a:lnTo>
                  <a:pt x="83344" y="97632"/>
                </a:lnTo>
                <a:lnTo>
                  <a:pt x="76200" y="4762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977243" y="4318741"/>
            <a:ext cx="1102519" cy="828675"/>
          </a:xfrm>
          <a:custGeom>
            <a:avLst/>
            <a:gdLst>
              <a:gd name="connsiteX0" fmla="*/ 0 w 1102519"/>
              <a:gd name="connsiteY0" fmla="*/ 0 h 828675"/>
              <a:gd name="connsiteX1" fmla="*/ 85725 w 1102519"/>
              <a:gd name="connsiteY1" fmla="*/ 2382 h 828675"/>
              <a:gd name="connsiteX2" fmla="*/ 107156 w 1102519"/>
              <a:gd name="connsiteY2" fmla="*/ 45244 h 828675"/>
              <a:gd name="connsiteX3" fmla="*/ 209550 w 1102519"/>
              <a:gd name="connsiteY3" fmla="*/ 61913 h 828675"/>
              <a:gd name="connsiteX4" fmla="*/ 290512 w 1102519"/>
              <a:gd name="connsiteY4" fmla="*/ 61913 h 828675"/>
              <a:gd name="connsiteX5" fmla="*/ 297656 w 1102519"/>
              <a:gd name="connsiteY5" fmla="*/ 92869 h 828675"/>
              <a:gd name="connsiteX6" fmla="*/ 381000 w 1102519"/>
              <a:gd name="connsiteY6" fmla="*/ 88107 h 828675"/>
              <a:gd name="connsiteX7" fmla="*/ 404812 w 1102519"/>
              <a:gd name="connsiteY7" fmla="*/ 126207 h 828675"/>
              <a:gd name="connsiteX8" fmla="*/ 445294 w 1102519"/>
              <a:gd name="connsiteY8" fmla="*/ 88107 h 828675"/>
              <a:gd name="connsiteX9" fmla="*/ 445294 w 1102519"/>
              <a:gd name="connsiteY9" fmla="*/ 145257 h 828675"/>
              <a:gd name="connsiteX10" fmla="*/ 507206 w 1102519"/>
              <a:gd name="connsiteY10" fmla="*/ 154782 h 828675"/>
              <a:gd name="connsiteX11" fmla="*/ 531019 w 1102519"/>
              <a:gd name="connsiteY11" fmla="*/ 195263 h 828675"/>
              <a:gd name="connsiteX12" fmla="*/ 571500 w 1102519"/>
              <a:gd name="connsiteY12" fmla="*/ 266700 h 828675"/>
              <a:gd name="connsiteX13" fmla="*/ 590550 w 1102519"/>
              <a:gd name="connsiteY13" fmla="*/ 242888 h 828675"/>
              <a:gd name="connsiteX14" fmla="*/ 626269 w 1102519"/>
              <a:gd name="connsiteY14" fmla="*/ 285750 h 828675"/>
              <a:gd name="connsiteX15" fmla="*/ 671512 w 1102519"/>
              <a:gd name="connsiteY15" fmla="*/ 326232 h 828675"/>
              <a:gd name="connsiteX16" fmla="*/ 707231 w 1102519"/>
              <a:gd name="connsiteY16" fmla="*/ 333375 h 828675"/>
              <a:gd name="connsiteX17" fmla="*/ 721519 w 1102519"/>
              <a:gd name="connsiteY17" fmla="*/ 366713 h 828675"/>
              <a:gd name="connsiteX18" fmla="*/ 766762 w 1102519"/>
              <a:gd name="connsiteY18" fmla="*/ 350044 h 828675"/>
              <a:gd name="connsiteX19" fmla="*/ 821531 w 1102519"/>
              <a:gd name="connsiteY19" fmla="*/ 366713 h 828675"/>
              <a:gd name="connsiteX20" fmla="*/ 852487 w 1102519"/>
              <a:gd name="connsiteY20" fmla="*/ 335757 h 828675"/>
              <a:gd name="connsiteX21" fmla="*/ 928687 w 1102519"/>
              <a:gd name="connsiteY21" fmla="*/ 335757 h 828675"/>
              <a:gd name="connsiteX22" fmla="*/ 966787 w 1102519"/>
              <a:gd name="connsiteY22" fmla="*/ 319088 h 828675"/>
              <a:gd name="connsiteX23" fmla="*/ 1033462 w 1102519"/>
              <a:gd name="connsiteY23" fmla="*/ 288132 h 828675"/>
              <a:gd name="connsiteX24" fmla="*/ 1028700 w 1102519"/>
              <a:gd name="connsiteY24" fmla="*/ 230982 h 828675"/>
              <a:gd name="connsiteX25" fmla="*/ 1102519 w 1102519"/>
              <a:gd name="connsiteY25" fmla="*/ 223838 h 828675"/>
              <a:gd name="connsiteX26" fmla="*/ 1069181 w 1102519"/>
              <a:gd name="connsiteY26" fmla="*/ 300038 h 828675"/>
              <a:gd name="connsiteX27" fmla="*/ 1040606 w 1102519"/>
              <a:gd name="connsiteY27" fmla="*/ 361950 h 828675"/>
              <a:gd name="connsiteX28" fmla="*/ 981075 w 1102519"/>
              <a:gd name="connsiteY28" fmla="*/ 359569 h 828675"/>
              <a:gd name="connsiteX29" fmla="*/ 981075 w 1102519"/>
              <a:gd name="connsiteY29" fmla="*/ 407194 h 828675"/>
              <a:gd name="connsiteX30" fmla="*/ 940594 w 1102519"/>
              <a:gd name="connsiteY30" fmla="*/ 440532 h 828675"/>
              <a:gd name="connsiteX31" fmla="*/ 973931 w 1102519"/>
              <a:gd name="connsiteY31" fmla="*/ 488157 h 828675"/>
              <a:gd name="connsiteX32" fmla="*/ 954881 w 1102519"/>
              <a:gd name="connsiteY32" fmla="*/ 571500 h 828675"/>
              <a:gd name="connsiteX33" fmla="*/ 938212 w 1102519"/>
              <a:gd name="connsiteY33" fmla="*/ 664369 h 828675"/>
              <a:gd name="connsiteX34" fmla="*/ 847725 w 1102519"/>
              <a:gd name="connsiteY34" fmla="*/ 733425 h 828675"/>
              <a:gd name="connsiteX35" fmla="*/ 766762 w 1102519"/>
              <a:gd name="connsiteY35" fmla="*/ 747713 h 828675"/>
              <a:gd name="connsiteX36" fmla="*/ 638175 w 1102519"/>
              <a:gd name="connsiteY36" fmla="*/ 764382 h 828675"/>
              <a:gd name="connsiteX37" fmla="*/ 519112 w 1102519"/>
              <a:gd name="connsiteY37" fmla="*/ 807244 h 828675"/>
              <a:gd name="connsiteX38" fmla="*/ 450056 w 1102519"/>
              <a:gd name="connsiteY38" fmla="*/ 828675 h 828675"/>
              <a:gd name="connsiteX39" fmla="*/ 392906 w 1102519"/>
              <a:gd name="connsiteY39" fmla="*/ 759619 h 828675"/>
              <a:gd name="connsiteX40" fmla="*/ 445294 w 1102519"/>
              <a:gd name="connsiteY40" fmla="*/ 638175 h 828675"/>
              <a:gd name="connsiteX41" fmla="*/ 426244 w 1102519"/>
              <a:gd name="connsiteY41" fmla="*/ 566738 h 828675"/>
              <a:gd name="connsiteX42" fmla="*/ 333375 w 1102519"/>
              <a:gd name="connsiteY42" fmla="*/ 635794 h 828675"/>
              <a:gd name="connsiteX43" fmla="*/ 278606 w 1102519"/>
              <a:gd name="connsiteY43" fmla="*/ 628650 h 828675"/>
              <a:gd name="connsiteX44" fmla="*/ 235744 w 1102519"/>
              <a:gd name="connsiteY44" fmla="*/ 538163 h 828675"/>
              <a:gd name="connsiteX45" fmla="*/ 188119 w 1102519"/>
              <a:gd name="connsiteY45" fmla="*/ 426244 h 828675"/>
              <a:gd name="connsiteX46" fmla="*/ 135731 w 1102519"/>
              <a:gd name="connsiteY46" fmla="*/ 371475 h 828675"/>
              <a:gd name="connsiteX47" fmla="*/ 130969 w 1102519"/>
              <a:gd name="connsiteY47" fmla="*/ 302419 h 828675"/>
              <a:gd name="connsiteX48" fmla="*/ 123825 w 1102519"/>
              <a:gd name="connsiteY48" fmla="*/ 185738 h 828675"/>
              <a:gd name="connsiteX49" fmla="*/ 83344 w 1102519"/>
              <a:gd name="connsiteY49" fmla="*/ 97632 h 828675"/>
              <a:gd name="connsiteX50" fmla="*/ 76200 w 1102519"/>
              <a:gd name="connsiteY50" fmla="*/ 47625 h 828675"/>
              <a:gd name="connsiteX51" fmla="*/ 0 w 1102519"/>
              <a:gd name="connsiteY51" fmla="*/ 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02519" h="828675">
                <a:moveTo>
                  <a:pt x="0" y="0"/>
                </a:moveTo>
                <a:lnTo>
                  <a:pt x="85725" y="2382"/>
                </a:lnTo>
                <a:lnTo>
                  <a:pt x="107156" y="45244"/>
                </a:lnTo>
                <a:lnTo>
                  <a:pt x="209550" y="61913"/>
                </a:lnTo>
                <a:lnTo>
                  <a:pt x="290512" y="61913"/>
                </a:lnTo>
                <a:lnTo>
                  <a:pt x="297656" y="92869"/>
                </a:lnTo>
                <a:lnTo>
                  <a:pt x="381000" y="88107"/>
                </a:lnTo>
                <a:lnTo>
                  <a:pt x="404812" y="126207"/>
                </a:lnTo>
                <a:lnTo>
                  <a:pt x="445294" y="88107"/>
                </a:lnTo>
                <a:lnTo>
                  <a:pt x="445294" y="145257"/>
                </a:lnTo>
                <a:lnTo>
                  <a:pt x="507206" y="154782"/>
                </a:lnTo>
                <a:lnTo>
                  <a:pt x="531019" y="195263"/>
                </a:lnTo>
                <a:lnTo>
                  <a:pt x="571500" y="266700"/>
                </a:lnTo>
                <a:lnTo>
                  <a:pt x="590550" y="242888"/>
                </a:lnTo>
                <a:lnTo>
                  <a:pt x="626269" y="285750"/>
                </a:lnTo>
                <a:lnTo>
                  <a:pt x="671512" y="326232"/>
                </a:lnTo>
                <a:lnTo>
                  <a:pt x="707231" y="333375"/>
                </a:lnTo>
                <a:lnTo>
                  <a:pt x="721519" y="366713"/>
                </a:lnTo>
                <a:lnTo>
                  <a:pt x="766762" y="350044"/>
                </a:lnTo>
                <a:lnTo>
                  <a:pt x="821531" y="366713"/>
                </a:lnTo>
                <a:lnTo>
                  <a:pt x="852487" y="335757"/>
                </a:lnTo>
                <a:lnTo>
                  <a:pt x="928687" y="335757"/>
                </a:lnTo>
                <a:lnTo>
                  <a:pt x="966787" y="319088"/>
                </a:lnTo>
                <a:lnTo>
                  <a:pt x="1033462" y="288132"/>
                </a:lnTo>
                <a:lnTo>
                  <a:pt x="1028700" y="230982"/>
                </a:lnTo>
                <a:lnTo>
                  <a:pt x="1102519" y="223838"/>
                </a:lnTo>
                <a:lnTo>
                  <a:pt x="1069181" y="300038"/>
                </a:lnTo>
                <a:lnTo>
                  <a:pt x="1040606" y="361950"/>
                </a:lnTo>
                <a:lnTo>
                  <a:pt x="981075" y="359569"/>
                </a:lnTo>
                <a:lnTo>
                  <a:pt x="981075" y="407194"/>
                </a:lnTo>
                <a:lnTo>
                  <a:pt x="940594" y="440532"/>
                </a:lnTo>
                <a:lnTo>
                  <a:pt x="973931" y="488157"/>
                </a:lnTo>
                <a:lnTo>
                  <a:pt x="954881" y="571500"/>
                </a:lnTo>
                <a:lnTo>
                  <a:pt x="938212" y="664369"/>
                </a:lnTo>
                <a:lnTo>
                  <a:pt x="847725" y="733425"/>
                </a:lnTo>
                <a:lnTo>
                  <a:pt x="766762" y="747713"/>
                </a:lnTo>
                <a:lnTo>
                  <a:pt x="638175" y="764382"/>
                </a:lnTo>
                <a:lnTo>
                  <a:pt x="519112" y="807244"/>
                </a:lnTo>
                <a:lnTo>
                  <a:pt x="450056" y="828675"/>
                </a:lnTo>
                <a:lnTo>
                  <a:pt x="392906" y="759619"/>
                </a:lnTo>
                <a:lnTo>
                  <a:pt x="445294" y="638175"/>
                </a:lnTo>
                <a:lnTo>
                  <a:pt x="426244" y="566738"/>
                </a:lnTo>
                <a:lnTo>
                  <a:pt x="333375" y="635794"/>
                </a:lnTo>
                <a:lnTo>
                  <a:pt x="278606" y="628650"/>
                </a:lnTo>
                <a:lnTo>
                  <a:pt x="235744" y="538163"/>
                </a:lnTo>
                <a:lnTo>
                  <a:pt x="188119" y="426244"/>
                </a:lnTo>
                <a:lnTo>
                  <a:pt x="135731" y="371475"/>
                </a:lnTo>
                <a:lnTo>
                  <a:pt x="130969" y="302419"/>
                </a:lnTo>
                <a:lnTo>
                  <a:pt x="123825" y="185738"/>
                </a:lnTo>
                <a:lnTo>
                  <a:pt x="83344" y="97632"/>
                </a:lnTo>
                <a:lnTo>
                  <a:pt x="76200" y="4762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081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cwilliams\Documents\workspace\CLARK\ALBEDO\albedo_project3\RF_CHANGE_2004_MINUS_1500_ALL.EM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184" t="11128" r="68419" b="53090"/>
          <a:stretch/>
        </p:blipFill>
        <p:spPr bwMode="auto">
          <a:xfrm>
            <a:off x="5585394" y="1821988"/>
            <a:ext cx="1908284" cy="187725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williams\Documents\workspace\CLARK\ALBEDO\BiomeChangeAnalysis\GainedBiom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696" t="13571" r="62789" b="54742"/>
          <a:stretch/>
        </p:blipFill>
        <p:spPr bwMode="auto">
          <a:xfrm>
            <a:off x="1451947" y="3810000"/>
            <a:ext cx="1904625" cy="1929553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williams\Documents\workspace\CLARK\ALBEDO\BiomeChangeAnalysis\GainedBiom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3180" t="5342" r="4961" b="8761"/>
          <a:stretch/>
        </p:blipFill>
        <p:spPr bwMode="auto">
          <a:xfrm>
            <a:off x="76200" y="838200"/>
            <a:ext cx="867509" cy="4712677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28015" y="134470"/>
            <a:ext cx="1595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Fractional</a:t>
            </a:r>
          </a:p>
          <a:p>
            <a:pPr algn="ctr"/>
            <a:r>
              <a:rPr lang="en-US" sz="1400" dirty="0" smtClean="0"/>
              <a:t>Gain for Dominant Gained Biome</a:t>
            </a:r>
          </a:p>
        </p:txBody>
      </p:sp>
      <p:pic>
        <p:nvPicPr>
          <p:cNvPr id="1028" name="Picture 4" descr="C:\Users\cwilliams\Documents\workspace\CLARK\ALBEDO\BiomeChangeAnalysis\LostBiom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909" t="15294" r="62721" b="55780"/>
          <a:stretch/>
        </p:blipFill>
        <p:spPr bwMode="auto">
          <a:xfrm>
            <a:off x="3555761" y="3829861"/>
            <a:ext cx="1930639" cy="1885139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cwilliams\Documents\workspace\CLARK\ALBEDO\BiomeChangeAnalysis\LostFra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452" t="16645" r="62883" b="55737"/>
          <a:stretch/>
        </p:blipFill>
        <p:spPr bwMode="auto">
          <a:xfrm>
            <a:off x="3602039" y="949325"/>
            <a:ext cx="1808161" cy="1780213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williams\Documents\workspace\CLARK\ALBEDO\BiomeChangeAnalysis\LostFra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2648" t="6904" r="8882" b="9606"/>
          <a:stretch/>
        </p:blipFill>
        <p:spPr bwMode="auto">
          <a:xfrm>
            <a:off x="838200" y="928017"/>
            <a:ext cx="620040" cy="458402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cwilliams\Documents\workspace\CLARK\ALBEDO\BiomeChangeAnalysis\GainedFrac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026" t="15687" r="62977" b="55463"/>
          <a:stretch/>
        </p:blipFill>
        <p:spPr bwMode="auto">
          <a:xfrm>
            <a:off x="1473438" y="935664"/>
            <a:ext cx="1908772" cy="179387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62063" y="133266"/>
            <a:ext cx="1595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Fractional</a:t>
            </a:r>
          </a:p>
          <a:p>
            <a:pPr algn="ctr"/>
            <a:r>
              <a:rPr lang="en-US" sz="1400" dirty="0" smtClean="0"/>
              <a:t>Loss for Dominant Lost Biome</a:t>
            </a:r>
          </a:p>
        </p:txBody>
      </p:sp>
      <p:pic>
        <p:nvPicPr>
          <p:cNvPr id="12" name="Picture 2" descr="C:\Users\cwilliams\Documents\workspace\CLARK\ALBEDO\albedo_project3\RF_CHANGE_2004_MINUS_1500_ALL.EM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7931" t="147" r="1869" b="18476"/>
          <a:stretch/>
        </p:blipFill>
        <p:spPr bwMode="auto">
          <a:xfrm>
            <a:off x="7428294" y="949234"/>
            <a:ext cx="771888" cy="362276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00200" y="3258904"/>
            <a:ext cx="1595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Biome of Dominant Gain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7600" y="3258904"/>
            <a:ext cx="1595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Biome of Dominant Loss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00102" y="2995136"/>
            <a:ext cx="8720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GRA, ENF</a:t>
            </a:r>
          </a:p>
          <a:p>
            <a:pPr algn="ctr"/>
            <a:r>
              <a:rPr lang="en-US" sz="1400" dirty="0" smtClean="0"/>
              <a:t>to</a:t>
            </a:r>
          </a:p>
          <a:p>
            <a:pPr algn="ctr"/>
            <a:r>
              <a:rPr lang="en-US" sz="1400" dirty="0" smtClean="0"/>
              <a:t>WSA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48294" y="225466"/>
            <a:ext cx="2971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Change in Annual Average Outgoing Shortwave from the Surface</a:t>
            </a:r>
          </a:p>
          <a:p>
            <a:pPr algn="ctr"/>
            <a:r>
              <a:rPr lang="en-US" sz="1400" dirty="0" smtClean="0"/>
              <a:t>[W m</a:t>
            </a:r>
            <a:r>
              <a:rPr lang="en-US" sz="1400" baseline="30000" dirty="0" smtClean="0"/>
              <a:t>-2</a:t>
            </a:r>
            <a:r>
              <a:rPr lang="en-US" sz="1400" dirty="0" smtClean="0"/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27565" y="957718"/>
            <a:ext cx="1006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27565" y="4202668"/>
            <a:ext cx="860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cooling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16510" y="3962770"/>
            <a:ext cx="5065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ENF</a:t>
            </a:r>
          </a:p>
          <a:p>
            <a:r>
              <a:rPr lang="en-US" sz="1400" dirty="0" smtClean="0"/>
              <a:t>To</a:t>
            </a:r>
          </a:p>
          <a:p>
            <a:r>
              <a:rPr lang="en-US" sz="1400" dirty="0" smtClean="0"/>
              <a:t>CRO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69681" y="1148545"/>
            <a:ext cx="10618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GRA, MF</a:t>
            </a:r>
          </a:p>
          <a:p>
            <a:r>
              <a:rPr lang="en-US" sz="1400" dirty="0" smtClean="0"/>
              <a:t>to CRO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6132410" y="1671765"/>
            <a:ext cx="168199" cy="5921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5988844" y="2231231"/>
            <a:ext cx="1102519" cy="828675"/>
          </a:xfrm>
          <a:custGeom>
            <a:avLst/>
            <a:gdLst>
              <a:gd name="connsiteX0" fmla="*/ 0 w 1102519"/>
              <a:gd name="connsiteY0" fmla="*/ 0 h 828675"/>
              <a:gd name="connsiteX1" fmla="*/ 85725 w 1102519"/>
              <a:gd name="connsiteY1" fmla="*/ 2382 h 828675"/>
              <a:gd name="connsiteX2" fmla="*/ 107156 w 1102519"/>
              <a:gd name="connsiteY2" fmla="*/ 45244 h 828675"/>
              <a:gd name="connsiteX3" fmla="*/ 209550 w 1102519"/>
              <a:gd name="connsiteY3" fmla="*/ 61913 h 828675"/>
              <a:gd name="connsiteX4" fmla="*/ 290512 w 1102519"/>
              <a:gd name="connsiteY4" fmla="*/ 61913 h 828675"/>
              <a:gd name="connsiteX5" fmla="*/ 297656 w 1102519"/>
              <a:gd name="connsiteY5" fmla="*/ 92869 h 828675"/>
              <a:gd name="connsiteX6" fmla="*/ 381000 w 1102519"/>
              <a:gd name="connsiteY6" fmla="*/ 88107 h 828675"/>
              <a:gd name="connsiteX7" fmla="*/ 404812 w 1102519"/>
              <a:gd name="connsiteY7" fmla="*/ 126207 h 828675"/>
              <a:gd name="connsiteX8" fmla="*/ 445294 w 1102519"/>
              <a:gd name="connsiteY8" fmla="*/ 88107 h 828675"/>
              <a:gd name="connsiteX9" fmla="*/ 445294 w 1102519"/>
              <a:gd name="connsiteY9" fmla="*/ 145257 h 828675"/>
              <a:gd name="connsiteX10" fmla="*/ 507206 w 1102519"/>
              <a:gd name="connsiteY10" fmla="*/ 154782 h 828675"/>
              <a:gd name="connsiteX11" fmla="*/ 531019 w 1102519"/>
              <a:gd name="connsiteY11" fmla="*/ 195263 h 828675"/>
              <a:gd name="connsiteX12" fmla="*/ 571500 w 1102519"/>
              <a:gd name="connsiteY12" fmla="*/ 266700 h 828675"/>
              <a:gd name="connsiteX13" fmla="*/ 590550 w 1102519"/>
              <a:gd name="connsiteY13" fmla="*/ 242888 h 828675"/>
              <a:gd name="connsiteX14" fmla="*/ 626269 w 1102519"/>
              <a:gd name="connsiteY14" fmla="*/ 285750 h 828675"/>
              <a:gd name="connsiteX15" fmla="*/ 671512 w 1102519"/>
              <a:gd name="connsiteY15" fmla="*/ 326232 h 828675"/>
              <a:gd name="connsiteX16" fmla="*/ 707231 w 1102519"/>
              <a:gd name="connsiteY16" fmla="*/ 333375 h 828675"/>
              <a:gd name="connsiteX17" fmla="*/ 721519 w 1102519"/>
              <a:gd name="connsiteY17" fmla="*/ 366713 h 828675"/>
              <a:gd name="connsiteX18" fmla="*/ 766762 w 1102519"/>
              <a:gd name="connsiteY18" fmla="*/ 350044 h 828675"/>
              <a:gd name="connsiteX19" fmla="*/ 821531 w 1102519"/>
              <a:gd name="connsiteY19" fmla="*/ 366713 h 828675"/>
              <a:gd name="connsiteX20" fmla="*/ 852487 w 1102519"/>
              <a:gd name="connsiteY20" fmla="*/ 335757 h 828675"/>
              <a:gd name="connsiteX21" fmla="*/ 928687 w 1102519"/>
              <a:gd name="connsiteY21" fmla="*/ 335757 h 828675"/>
              <a:gd name="connsiteX22" fmla="*/ 966787 w 1102519"/>
              <a:gd name="connsiteY22" fmla="*/ 319088 h 828675"/>
              <a:gd name="connsiteX23" fmla="*/ 1033462 w 1102519"/>
              <a:gd name="connsiteY23" fmla="*/ 288132 h 828675"/>
              <a:gd name="connsiteX24" fmla="*/ 1028700 w 1102519"/>
              <a:gd name="connsiteY24" fmla="*/ 230982 h 828675"/>
              <a:gd name="connsiteX25" fmla="*/ 1102519 w 1102519"/>
              <a:gd name="connsiteY25" fmla="*/ 223838 h 828675"/>
              <a:gd name="connsiteX26" fmla="*/ 1069181 w 1102519"/>
              <a:gd name="connsiteY26" fmla="*/ 300038 h 828675"/>
              <a:gd name="connsiteX27" fmla="*/ 1040606 w 1102519"/>
              <a:gd name="connsiteY27" fmla="*/ 361950 h 828675"/>
              <a:gd name="connsiteX28" fmla="*/ 981075 w 1102519"/>
              <a:gd name="connsiteY28" fmla="*/ 359569 h 828675"/>
              <a:gd name="connsiteX29" fmla="*/ 981075 w 1102519"/>
              <a:gd name="connsiteY29" fmla="*/ 407194 h 828675"/>
              <a:gd name="connsiteX30" fmla="*/ 940594 w 1102519"/>
              <a:gd name="connsiteY30" fmla="*/ 440532 h 828675"/>
              <a:gd name="connsiteX31" fmla="*/ 973931 w 1102519"/>
              <a:gd name="connsiteY31" fmla="*/ 488157 h 828675"/>
              <a:gd name="connsiteX32" fmla="*/ 954881 w 1102519"/>
              <a:gd name="connsiteY32" fmla="*/ 571500 h 828675"/>
              <a:gd name="connsiteX33" fmla="*/ 938212 w 1102519"/>
              <a:gd name="connsiteY33" fmla="*/ 664369 h 828675"/>
              <a:gd name="connsiteX34" fmla="*/ 847725 w 1102519"/>
              <a:gd name="connsiteY34" fmla="*/ 733425 h 828675"/>
              <a:gd name="connsiteX35" fmla="*/ 766762 w 1102519"/>
              <a:gd name="connsiteY35" fmla="*/ 747713 h 828675"/>
              <a:gd name="connsiteX36" fmla="*/ 638175 w 1102519"/>
              <a:gd name="connsiteY36" fmla="*/ 764382 h 828675"/>
              <a:gd name="connsiteX37" fmla="*/ 519112 w 1102519"/>
              <a:gd name="connsiteY37" fmla="*/ 807244 h 828675"/>
              <a:gd name="connsiteX38" fmla="*/ 450056 w 1102519"/>
              <a:gd name="connsiteY38" fmla="*/ 828675 h 828675"/>
              <a:gd name="connsiteX39" fmla="*/ 392906 w 1102519"/>
              <a:gd name="connsiteY39" fmla="*/ 759619 h 828675"/>
              <a:gd name="connsiteX40" fmla="*/ 445294 w 1102519"/>
              <a:gd name="connsiteY40" fmla="*/ 638175 h 828675"/>
              <a:gd name="connsiteX41" fmla="*/ 426244 w 1102519"/>
              <a:gd name="connsiteY41" fmla="*/ 566738 h 828675"/>
              <a:gd name="connsiteX42" fmla="*/ 333375 w 1102519"/>
              <a:gd name="connsiteY42" fmla="*/ 635794 h 828675"/>
              <a:gd name="connsiteX43" fmla="*/ 278606 w 1102519"/>
              <a:gd name="connsiteY43" fmla="*/ 628650 h 828675"/>
              <a:gd name="connsiteX44" fmla="*/ 235744 w 1102519"/>
              <a:gd name="connsiteY44" fmla="*/ 538163 h 828675"/>
              <a:gd name="connsiteX45" fmla="*/ 188119 w 1102519"/>
              <a:gd name="connsiteY45" fmla="*/ 426244 h 828675"/>
              <a:gd name="connsiteX46" fmla="*/ 135731 w 1102519"/>
              <a:gd name="connsiteY46" fmla="*/ 371475 h 828675"/>
              <a:gd name="connsiteX47" fmla="*/ 130969 w 1102519"/>
              <a:gd name="connsiteY47" fmla="*/ 302419 h 828675"/>
              <a:gd name="connsiteX48" fmla="*/ 123825 w 1102519"/>
              <a:gd name="connsiteY48" fmla="*/ 185738 h 828675"/>
              <a:gd name="connsiteX49" fmla="*/ 83344 w 1102519"/>
              <a:gd name="connsiteY49" fmla="*/ 97632 h 828675"/>
              <a:gd name="connsiteX50" fmla="*/ 76200 w 1102519"/>
              <a:gd name="connsiteY50" fmla="*/ 47625 h 828675"/>
              <a:gd name="connsiteX51" fmla="*/ 0 w 1102519"/>
              <a:gd name="connsiteY51" fmla="*/ 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02519" h="828675">
                <a:moveTo>
                  <a:pt x="0" y="0"/>
                </a:moveTo>
                <a:lnTo>
                  <a:pt x="85725" y="2382"/>
                </a:lnTo>
                <a:lnTo>
                  <a:pt x="107156" y="45244"/>
                </a:lnTo>
                <a:lnTo>
                  <a:pt x="209550" y="61913"/>
                </a:lnTo>
                <a:lnTo>
                  <a:pt x="290512" y="61913"/>
                </a:lnTo>
                <a:lnTo>
                  <a:pt x="297656" y="92869"/>
                </a:lnTo>
                <a:lnTo>
                  <a:pt x="381000" y="88107"/>
                </a:lnTo>
                <a:lnTo>
                  <a:pt x="404812" y="126207"/>
                </a:lnTo>
                <a:lnTo>
                  <a:pt x="445294" y="88107"/>
                </a:lnTo>
                <a:lnTo>
                  <a:pt x="445294" y="145257"/>
                </a:lnTo>
                <a:lnTo>
                  <a:pt x="507206" y="154782"/>
                </a:lnTo>
                <a:lnTo>
                  <a:pt x="531019" y="195263"/>
                </a:lnTo>
                <a:lnTo>
                  <a:pt x="571500" y="266700"/>
                </a:lnTo>
                <a:lnTo>
                  <a:pt x="590550" y="242888"/>
                </a:lnTo>
                <a:lnTo>
                  <a:pt x="626269" y="285750"/>
                </a:lnTo>
                <a:lnTo>
                  <a:pt x="671512" y="326232"/>
                </a:lnTo>
                <a:lnTo>
                  <a:pt x="707231" y="333375"/>
                </a:lnTo>
                <a:lnTo>
                  <a:pt x="721519" y="366713"/>
                </a:lnTo>
                <a:lnTo>
                  <a:pt x="766762" y="350044"/>
                </a:lnTo>
                <a:lnTo>
                  <a:pt x="821531" y="366713"/>
                </a:lnTo>
                <a:lnTo>
                  <a:pt x="852487" y="335757"/>
                </a:lnTo>
                <a:lnTo>
                  <a:pt x="928687" y="335757"/>
                </a:lnTo>
                <a:lnTo>
                  <a:pt x="966787" y="319088"/>
                </a:lnTo>
                <a:lnTo>
                  <a:pt x="1033462" y="288132"/>
                </a:lnTo>
                <a:lnTo>
                  <a:pt x="1028700" y="230982"/>
                </a:lnTo>
                <a:lnTo>
                  <a:pt x="1102519" y="223838"/>
                </a:lnTo>
                <a:lnTo>
                  <a:pt x="1069181" y="300038"/>
                </a:lnTo>
                <a:lnTo>
                  <a:pt x="1040606" y="361950"/>
                </a:lnTo>
                <a:lnTo>
                  <a:pt x="981075" y="359569"/>
                </a:lnTo>
                <a:lnTo>
                  <a:pt x="981075" y="407194"/>
                </a:lnTo>
                <a:lnTo>
                  <a:pt x="940594" y="440532"/>
                </a:lnTo>
                <a:lnTo>
                  <a:pt x="973931" y="488157"/>
                </a:lnTo>
                <a:lnTo>
                  <a:pt x="954881" y="571500"/>
                </a:lnTo>
                <a:lnTo>
                  <a:pt x="938212" y="664369"/>
                </a:lnTo>
                <a:lnTo>
                  <a:pt x="847725" y="733425"/>
                </a:lnTo>
                <a:lnTo>
                  <a:pt x="766762" y="747713"/>
                </a:lnTo>
                <a:lnTo>
                  <a:pt x="638175" y="764382"/>
                </a:lnTo>
                <a:lnTo>
                  <a:pt x="519112" y="807244"/>
                </a:lnTo>
                <a:lnTo>
                  <a:pt x="450056" y="828675"/>
                </a:lnTo>
                <a:lnTo>
                  <a:pt x="392906" y="759619"/>
                </a:lnTo>
                <a:lnTo>
                  <a:pt x="445294" y="638175"/>
                </a:lnTo>
                <a:lnTo>
                  <a:pt x="426244" y="566738"/>
                </a:lnTo>
                <a:lnTo>
                  <a:pt x="333375" y="635794"/>
                </a:lnTo>
                <a:lnTo>
                  <a:pt x="278606" y="628650"/>
                </a:lnTo>
                <a:lnTo>
                  <a:pt x="235744" y="538163"/>
                </a:lnTo>
                <a:lnTo>
                  <a:pt x="188119" y="426244"/>
                </a:lnTo>
                <a:lnTo>
                  <a:pt x="135731" y="371475"/>
                </a:lnTo>
                <a:lnTo>
                  <a:pt x="130969" y="302419"/>
                </a:lnTo>
                <a:lnTo>
                  <a:pt x="123825" y="185738"/>
                </a:lnTo>
                <a:lnTo>
                  <a:pt x="83344" y="97632"/>
                </a:lnTo>
                <a:lnTo>
                  <a:pt x="76200" y="4762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6697987">
            <a:off x="6048603" y="3379201"/>
            <a:ext cx="976975" cy="282627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587750" y="935663"/>
            <a:ext cx="1822450" cy="1793875"/>
          </a:xfrm>
          <a:custGeom>
            <a:avLst/>
            <a:gdLst>
              <a:gd name="connsiteX0" fmla="*/ 19050 w 1822450"/>
              <a:gd name="connsiteY0" fmla="*/ 19050 h 1793875"/>
              <a:gd name="connsiteX1" fmla="*/ 114300 w 1822450"/>
              <a:gd name="connsiteY1" fmla="*/ 53975 h 1793875"/>
              <a:gd name="connsiteX2" fmla="*/ 206375 w 1822450"/>
              <a:gd name="connsiteY2" fmla="*/ 12700 h 1793875"/>
              <a:gd name="connsiteX3" fmla="*/ 285750 w 1822450"/>
              <a:gd name="connsiteY3" fmla="*/ 3175 h 1793875"/>
              <a:gd name="connsiteX4" fmla="*/ 361950 w 1822450"/>
              <a:gd name="connsiteY4" fmla="*/ 25400 h 1793875"/>
              <a:gd name="connsiteX5" fmla="*/ 479425 w 1822450"/>
              <a:gd name="connsiteY5" fmla="*/ 28575 h 1793875"/>
              <a:gd name="connsiteX6" fmla="*/ 606425 w 1822450"/>
              <a:gd name="connsiteY6" fmla="*/ 60325 h 1793875"/>
              <a:gd name="connsiteX7" fmla="*/ 720725 w 1822450"/>
              <a:gd name="connsiteY7" fmla="*/ 41275 h 1793875"/>
              <a:gd name="connsiteX8" fmla="*/ 889000 w 1822450"/>
              <a:gd name="connsiteY8" fmla="*/ 57150 h 1793875"/>
              <a:gd name="connsiteX9" fmla="*/ 962025 w 1822450"/>
              <a:gd name="connsiteY9" fmla="*/ 66675 h 1793875"/>
              <a:gd name="connsiteX10" fmla="*/ 993775 w 1822450"/>
              <a:gd name="connsiteY10" fmla="*/ 44450 h 1793875"/>
              <a:gd name="connsiteX11" fmla="*/ 1054100 w 1822450"/>
              <a:gd name="connsiteY11" fmla="*/ 0 h 1793875"/>
              <a:gd name="connsiteX12" fmla="*/ 1174750 w 1822450"/>
              <a:gd name="connsiteY12" fmla="*/ 38100 h 1793875"/>
              <a:gd name="connsiteX13" fmla="*/ 1162050 w 1822450"/>
              <a:gd name="connsiteY13" fmla="*/ 127000 h 1793875"/>
              <a:gd name="connsiteX14" fmla="*/ 1060450 w 1822450"/>
              <a:gd name="connsiteY14" fmla="*/ 193675 h 1793875"/>
              <a:gd name="connsiteX15" fmla="*/ 990600 w 1822450"/>
              <a:gd name="connsiteY15" fmla="*/ 282575 h 1793875"/>
              <a:gd name="connsiteX16" fmla="*/ 981075 w 1822450"/>
              <a:gd name="connsiteY16" fmla="*/ 349250 h 1793875"/>
              <a:gd name="connsiteX17" fmla="*/ 1066800 w 1822450"/>
              <a:gd name="connsiteY17" fmla="*/ 384175 h 1793875"/>
              <a:gd name="connsiteX18" fmla="*/ 1158875 w 1822450"/>
              <a:gd name="connsiteY18" fmla="*/ 400050 h 1793875"/>
              <a:gd name="connsiteX19" fmla="*/ 1225550 w 1822450"/>
              <a:gd name="connsiteY19" fmla="*/ 431800 h 1793875"/>
              <a:gd name="connsiteX20" fmla="*/ 1270000 w 1822450"/>
              <a:gd name="connsiteY20" fmla="*/ 479425 h 1793875"/>
              <a:gd name="connsiteX21" fmla="*/ 1285875 w 1822450"/>
              <a:gd name="connsiteY21" fmla="*/ 558800 h 1793875"/>
              <a:gd name="connsiteX22" fmla="*/ 1323975 w 1822450"/>
              <a:gd name="connsiteY22" fmla="*/ 555625 h 1793875"/>
              <a:gd name="connsiteX23" fmla="*/ 1323975 w 1822450"/>
              <a:gd name="connsiteY23" fmla="*/ 495300 h 1793875"/>
              <a:gd name="connsiteX24" fmla="*/ 1314450 w 1822450"/>
              <a:gd name="connsiteY24" fmla="*/ 428625 h 1793875"/>
              <a:gd name="connsiteX25" fmla="*/ 1355725 w 1822450"/>
              <a:gd name="connsiteY25" fmla="*/ 415925 h 1793875"/>
              <a:gd name="connsiteX26" fmla="*/ 1365250 w 1822450"/>
              <a:gd name="connsiteY26" fmla="*/ 365125 h 1793875"/>
              <a:gd name="connsiteX27" fmla="*/ 1343025 w 1822450"/>
              <a:gd name="connsiteY27" fmla="*/ 339725 h 1793875"/>
              <a:gd name="connsiteX28" fmla="*/ 1343025 w 1822450"/>
              <a:gd name="connsiteY28" fmla="*/ 292100 h 1793875"/>
              <a:gd name="connsiteX29" fmla="*/ 1304925 w 1822450"/>
              <a:gd name="connsiteY29" fmla="*/ 222250 h 1793875"/>
              <a:gd name="connsiteX30" fmla="*/ 1333500 w 1822450"/>
              <a:gd name="connsiteY30" fmla="*/ 180975 h 1793875"/>
              <a:gd name="connsiteX31" fmla="*/ 1362075 w 1822450"/>
              <a:gd name="connsiteY31" fmla="*/ 193675 h 1793875"/>
              <a:gd name="connsiteX32" fmla="*/ 1409700 w 1822450"/>
              <a:gd name="connsiteY32" fmla="*/ 231775 h 1793875"/>
              <a:gd name="connsiteX33" fmla="*/ 1501775 w 1822450"/>
              <a:gd name="connsiteY33" fmla="*/ 269875 h 1793875"/>
              <a:gd name="connsiteX34" fmla="*/ 1552575 w 1822450"/>
              <a:gd name="connsiteY34" fmla="*/ 311150 h 1793875"/>
              <a:gd name="connsiteX35" fmla="*/ 1571625 w 1822450"/>
              <a:gd name="connsiteY35" fmla="*/ 352425 h 1793875"/>
              <a:gd name="connsiteX36" fmla="*/ 1600200 w 1822450"/>
              <a:gd name="connsiteY36" fmla="*/ 311150 h 1793875"/>
              <a:gd name="connsiteX37" fmla="*/ 1619250 w 1822450"/>
              <a:gd name="connsiteY37" fmla="*/ 292100 h 1793875"/>
              <a:gd name="connsiteX38" fmla="*/ 1698625 w 1822450"/>
              <a:gd name="connsiteY38" fmla="*/ 368300 h 1793875"/>
              <a:gd name="connsiteX39" fmla="*/ 1730375 w 1822450"/>
              <a:gd name="connsiteY39" fmla="*/ 422275 h 1793875"/>
              <a:gd name="connsiteX40" fmla="*/ 1781175 w 1822450"/>
              <a:gd name="connsiteY40" fmla="*/ 460375 h 1793875"/>
              <a:gd name="connsiteX41" fmla="*/ 1822450 w 1822450"/>
              <a:gd name="connsiteY41" fmla="*/ 527050 h 1793875"/>
              <a:gd name="connsiteX42" fmla="*/ 1822450 w 1822450"/>
              <a:gd name="connsiteY42" fmla="*/ 590550 h 1793875"/>
              <a:gd name="connsiteX43" fmla="*/ 1768475 w 1822450"/>
              <a:gd name="connsiteY43" fmla="*/ 669925 h 1793875"/>
              <a:gd name="connsiteX44" fmla="*/ 1679575 w 1822450"/>
              <a:gd name="connsiteY44" fmla="*/ 714375 h 1793875"/>
              <a:gd name="connsiteX45" fmla="*/ 1628775 w 1822450"/>
              <a:gd name="connsiteY45" fmla="*/ 746125 h 1793875"/>
              <a:gd name="connsiteX46" fmla="*/ 1600200 w 1822450"/>
              <a:gd name="connsiteY46" fmla="*/ 749300 h 1793875"/>
              <a:gd name="connsiteX47" fmla="*/ 1584325 w 1822450"/>
              <a:gd name="connsiteY47" fmla="*/ 752475 h 1793875"/>
              <a:gd name="connsiteX48" fmla="*/ 1504950 w 1822450"/>
              <a:gd name="connsiteY48" fmla="*/ 758825 h 1793875"/>
              <a:gd name="connsiteX49" fmla="*/ 1479550 w 1822450"/>
              <a:gd name="connsiteY49" fmla="*/ 828675 h 1793875"/>
              <a:gd name="connsiteX50" fmla="*/ 1412875 w 1822450"/>
              <a:gd name="connsiteY50" fmla="*/ 866775 h 1793875"/>
              <a:gd name="connsiteX51" fmla="*/ 1374775 w 1822450"/>
              <a:gd name="connsiteY51" fmla="*/ 958850 h 1793875"/>
              <a:gd name="connsiteX52" fmla="*/ 1384300 w 1822450"/>
              <a:gd name="connsiteY52" fmla="*/ 1035050 h 1793875"/>
              <a:gd name="connsiteX53" fmla="*/ 1276350 w 1822450"/>
              <a:gd name="connsiteY53" fmla="*/ 1111250 h 1793875"/>
              <a:gd name="connsiteX54" fmla="*/ 1273175 w 1822450"/>
              <a:gd name="connsiteY54" fmla="*/ 1171575 h 1793875"/>
              <a:gd name="connsiteX55" fmla="*/ 1289050 w 1822450"/>
              <a:gd name="connsiteY55" fmla="*/ 1241425 h 1793875"/>
              <a:gd name="connsiteX56" fmla="*/ 1292225 w 1822450"/>
              <a:gd name="connsiteY56" fmla="*/ 1295400 h 1793875"/>
              <a:gd name="connsiteX57" fmla="*/ 1276350 w 1822450"/>
              <a:gd name="connsiteY57" fmla="*/ 1301750 h 1793875"/>
              <a:gd name="connsiteX58" fmla="*/ 1247775 w 1822450"/>
              <a:gd name="connsiteY58" fmla="*/ 1273175 h 1793875"/>
              <a:gd name="connsiteX59" fmla="*/ 1222375 w 1822450"/>
              <a:gd name="connsiteY59" fmla="*/ 1222375 h 1793875"/>
              <a:gd name="connsiteX60" fmla="*/ 1228725 w 1822450"/>
              <a:gd name="connsiteY60" fmla="*/ 1181100 h 1793875"/>
              <a:gd name="connsiteX61" fmla="*/ 1155700 w 1822450"/>
              <a:gd name="connsiteY61" fmla="*/ 1155700 h 1793875"/>
              <a:gd name="connsiteX62" fmla="*/ 1079500 w 1822450"/>
              <a:gd name="connsiteY62" fmla="*/ 1155700 h 1793875"/>
              <a:gd name="connsiteX63" fmla="*/ 1022350 w 1822450"/>
              <a:gd name="connsiteY63" fmla="*/ 1181100 h 1793875"/>
              <a:gd name="connsiteX64" fmla="*/ 949325 w 1822450"/>
              <a:gd name="connsiteY64" fmla="*/ 1174750 h 1793875"/>
              <a:gd name="connsiteX65" fmla="*/ 955675 w 1822450"/>
              <a:gd name="connsiteY65" fmla="*/ 1260475 h 1793875"/>
              <a:gd name="connsiteX66" fmla="*/ 936625 w 1822450"/>
              <a:gd name="connsiteY66" fmla="*/ 1343025 h 1793875"/>
              <a:gd name="connsiteX67" fmla="*/ 927100 w 1822450"/>
              <a:gd name="connsiteY67" fmla="*/ 1403350 h 1793875"/>
              <a:gd name="connsiteX68" fmla="*/ 930275 w 1822450"/>
              <a:gd name="connsiteY68" fmla="*/ 1479550 h 1793875"/>
              <a:gd name="connsiteX69" fmla="*/ 993775 w 1822450"/>
              <a:gd name="connsiteY69" fmla="*/ 1489075 h 1793875"/>
              <a:gd name="connsiteX70" fmla="*/ 1035050 w 1822450"/>
              <a:gd name="connsiteY70" fmla="*/ 1473200 h 1793875"/>
              <a:gd name="connsiteX71" fmla="*/ 1101725 w 1822450"/>
              <a:gd name="connsiteY71" fmla="*/ 1435100 h 1793875"/>
              <a:gd name="connsiteX72" fmla="*/ 1092200 w 1822450"/>
              <a:gd name="connsiteY72" fmla="*/ 1400175 h 1793875"/>
              <a:gd name="connsiteX73" fmla="*/ 1139825 w 1822450"/>
              <a:gd name="connsiteY73" fmla="*/ 1390650 h 1793875"/>
              <a:gd name="connsiteX74" fmla="*/ 1149350 w 1822450"/>
              <a:gd name="connsiteY74" fmla="*/ 1447800 h 1793875"/>
              <a:gd name="connsiteX75" fmla="*/ 1120775 w 1822450"/>
              <a:gd name="connsiteY75" fmla="*/ 1527175 h 1793875"/>
              <a:gd name="connsiteX76" fmla="*/ 1120775 w 1822450"/>
              <a:gd name="connsiteY76" fmla="*/ 1562100 h 1793875"/>
              <a:gd name="connsiteX77" fmla="*/ 1187450 w 1822450"/>
              <a:gd name="connsiteY77" fmla="*/ 1546225 h 1793875"/>
              <a:gd name="connsiteX78" fmla="*/ 1235075 w 1822450"/>
              <a:gd name="connsiteY78" fmla="*/ 1603375 h 1793875"/>
              <a:gd name="connsiteX79" fmla="*/ 1225550 w 1822450"/>
              <a:gd name="connsiteY79" fmla="*/ 1654175 h 1793875"/>
              <a:gd name="connsiteX80" fmla="*/ 1222375 w 1822450"/>
              <a:gd name="connsiteY80" fmla="*/ 1701800 h 1793875"/>
              <a:gd name="connsiteX81" fmla="*/ 1241425 w 1822450"/>
              <a:gd name="connsiteY81" fmla="*/ 1762125 h 1793875"/>
              <a:gd name="connsiteX82" fmla="*/ 1247775 w 1822450"/>
              <a:gd name="connsiteY82" fmla="*/ 1793875 h 1793875"/>
              <a:gd name="connsiteX83" fmla="*/ 1219200 w 1822450"/>
              <a:gd name="connsiteY83" fmla="*/ 1793875 h 1793875"/>
              <a:gd name="connsiteX84" fmla="*/ 1177925 w 1822450"/>
              <a:gd name="connsiteY84" fmla="*/ 1746250 h 1793875"/>
              <a:gd name="connsiteX85" fmla="*/ 1155700 w 1822450"/>
              <a:gd name="connsiteY85" fmla="*/ 1682750 h 1793875"/>
              <a:gd name="connsiteX86" fmla="*/ 1139825 w 1822450"/>
              <a:gd name="connsiteY86" fmla="*/ 1641475 h 1793875"/>
              <a:gd name="connsiteX87" fmla="*/ 1092200 w 1822450"/>
              <a:gd name="connsiteY87" fmla="*/ 1628775 h 1793875"/>
              <a:gd name="connsiteX88" fmla="*/ 1031875 w 1822450"/>
              <a:gd name="connsiteY88" fmla="*/ 1619250 h 1793875"/>
              <a:gd name="connsiteX89" fmla="*/ 987425 w 1822450"/>
              <a:gd name="connsiteY89" fmla="*/ 1558925 h 1793875"/>
              <a:gd name="connsiteX90" fmla="*/ 939800 w 1822450"/>
              <a:gd name="connsiteY90" fmla="*/ 1536700 h 1793875"/>
              <a:gd name="connsiteX91" fmla="*/ 895350 w 1822450"/>
              <a:gd name="connsiteY91" fmla="*/ 1536700 h 1793875"/>
              <a:gd name="connsiteX92" fmla="*/ 790575 w 1822450"/>
              <a:gd name="connsiteY92" fmla="*/ 1517650 h 1793875"/>
              <a:gd name="connsiteX93" fmla="*/ 752475 w 1822450"/>
              <a:gd name="connsiteY93" fmla="*/ 1457325 h 1793875"/>
              <a:gd name="connsiteX94" fmla="*/ 749300 w 1822450"/>
              <a:gd name="connsiteY94" fmla="*/ 1403350 h 1793875"/>
              <a:gd name="connsiteX95" fmla="*/ 701675 w 1822450"/>
              <a:gd name="connsiteY95" fmla="*/ 1323975 h 1793875"/>
              <a:gd name="connsiteX96" fmla="*/ 666750 w 1822450"/>
              <a:gd name="connsiteY96" fmla="*/ 1263650 h 1793875"/>
              <a:gd name="connsiteX97" fmla="*/ 612775 w 1822450"/>
              <a:gd name="connsiteY97" fmla="*/ 1196975 h 1793875"/>
              <a:gd name="connsiteX98" fmla="*/ 574675 w 1822450"/>
              <a:gd name="connsiteY98" fmla="*/ 1136650 h 1793875"/>
              <a:gd name="connsiteX99" fmla="*/ 546100 w 1822450"/>
              <a:gd name="connsiteY99" fmla="*/ 1111250 h 1793875"/>
              <a:gd name="connsiteX100" fmla="*/ 565150 w 1822450"/>
              <a:gd name="connsiteY100" fmla="*/ 1171575 h 1793875"/>
              <a:gd name="connsiteX101" fmla="*/ 603250 w 1822450"/>
              <a:gd name="connsiteY101" fmla="*/ 1235075 h 1793875"/>
              <a:gd name="connsiteX102" fmla="*/ 654050 w 1822450"/>
              <a:gd name="connsiteY102" fmla="*/ 1320800 h 1793875"/>
              <a:gd name="connsiteX103" fmla="*/ 647700 w 1822450"/>
              <a:gd name="connsiteY103" fmla="*/ 1358900 h 1793875"/>
              <a:gd name="connsiteX104" fmla="*/ 631825 w 1822450"/>
              <a:gd name="connsiteY104" fmla="*/ 1349375 h 1793875"/>
              <a:gd name="connsiteX105" fmla="*/ 577850 w 1822450"/>
              <a:gd name="connsiteY105" fmla="*/ 1279525 h 1793875"/>
              <a:gd name="connsiteX106" fmla="*/ 495300 w 1822450"/>
              <a:gd name="connsiteY106" fmla="*/ 1238250 h 1793875"/>
              <a:gd name="connsiteX107" fmla="*/ 492125 w 1822450"/>
              <a:gd name="connsiteY107" fmla="*/ 1193800 h 1793875"/>
              <a:gd name="connsiteX108" fmla="*/ 492125 w 1822450"/>
              <a:gd name="connsiteY108" fmla="*/ 1143000 h 1793875"/>
              <a:gd name="connsiteX109" fmla="*/ 495300 w 1822450"/>
              <a:gd name="connsiteY109" fmla="*/ 1101725 h 1793875"/>
              <a:gd name="connsiteX110" fmla="*/ 447675 w 1822450"/>
              <a:gd name="connsiteY110" fmla="*/ 1038225 h 1793875"/>
              <a:gd name="connsiteX111" fmla="*/ 403225 w 1822450"/>
              <a:gd name="connsiteY111" fmla="*/ 1016000 h 1793875"/>
              <a:gd name="connsiteX112" fmla="*/ 355600 w 1822450"/>
              <a:gd name="connsiteY112" fmla="*/ 958850 h 1793875"/>
              <a:gd name="connsiteX113" fmla="*/ 327025 w 1822450"/>
              <a:gd name="connsiteY113" fmla="*/ 901700 h 1793875"/>
              <a:gd name="connsiteX114" fmla="*/ 320675 w 1822450"/>
              <a:gd name="connsiteY114" fmla="*/ 850900 h 1793875"/>
              <a:gd name="connsiteX115" fmla="*/ 323850 w 1822450"/>
              <a:gd name="connsiteY115" fmla="*/ 787400 h 1793875"/>
              <a:gd name="connsiteX116" fmla="*/ 333375 w 1822450"/>
              <a:gd name="connsiteY116" fmla="*/ 746125 h 1793875"/>
              <a:gd name="connsiteX117" fmla="*/ 349250 w 1822450"/>
              <a:gd name="connsiteY117" fmla="*/ 698500 h 1793875"/>
              <a:gd name="connsiteX118" fmla="*/ 346075 w 1822450"/>
              <a:gd name="connsiteY118" fmla="*/ 650875 h 1793875"/>
              <a:gd name="connsiteX119" fmla="*/ 342900 w 1822450"/>
              <a:gd name="connsiteY119" fmla="*/ 606425 h 1793875"/>
              <a:gd name="connsiteX120" fmla="*/ 203200 w 1822450"/>
              <a:gd name="connsiteY120" fmla="*/ 488950 h 1793875"/>
              <a:gd name="connsiteX121" fmla="*/ 155575 w 1822450"/>
              <a:gd name="connsiteY121" fmla="*/ 488950 h 1793875"/>
              <a:gd name="connsiteX122" fmla="*/ 127000 w 1822450"/>
              <a:gd name="connsiteY122" fmla="*/ 425450 h 1793875"/>
              <a:gd name="connsiteX123" fmla="*/ 34925 w 1822450"/>
              <a:gd name="connsiteY123" fmla="*/ 339725 h 1793875"/>
              <a:gd name="connsiteX124" fmla="*/ 19050 w 1822450"/>
              <a:gd name="connsiteY124" fmla="*/ 307975 h 1793875"/>
              <a:gd name="connsiteX125" fmla="*/ 0 w 1822450"/>
              <a:gd name="connsiteY125" fmla="*/ 257175 h 1793875"/>
              <a:gd name="connsiteX126" fmla="*/ 19050 w 1822450"/>
              <a:gd name="connsiteY126" fmla="*/ 19050 h 179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822450" h="1793875">
                <a:moveTo>
                  <a:pt x="19050" y="19050"/>
                </a:moveTo>
                <a:lnTo>
                  <a:pt x="114300" y="53975"/>
                </a:lnTo>
                <a:lnTo>
                  <a:pt x="206375" y="12700"/>
                </a:lnTo>
                <a:lnTo>
                  <a:pt x="285750" y="3175"/>
                </a:lnTo>
                <a:lnTo>
                  <a:pt x="361950" y="25400"/>
                </a:lnTo>
                <a:lnTo>
                  <a:pt x="479425" y="28575"/>
                </a:lnTo>
                <a:lnTo>
                  <a:pt x="606425" y="60325"/>
                </a:lnTo>
                <a:lnTo>
                  <a:pt x="720725" y="41275"/>
                </a:lnTo>
                <a:lnTo>
                  <a:pt x="889000" y="57150"/>
                </a:lnTo>
                <a:lnTo>
                  <a:pt x="962025" y="66675"/>
                </a:lnTo>
                <a:lnTo>
                  <a:pt x="993775" y="44450"/>
                </a:lnTo>
                <a:lnTo>
                  <a:pt x="1054100" y="0"/>
                </a:lnTo>
                <a:lnTo>
                  <a:pt x="1174750" y="38100"/>
                </a:lnTo>
                <a:lnTo>
                  <a:pt x="1162050" y="127000"/>
                </a:lnTo>
                <a:lnTo>
                  <a:pt x="1060450" y="193675"/>
                </a:lnTo>
                <a:lnTo>
                  <a:pt x="990600" y="282575"/>
                </a:lnTo>
                <a:lnTo>
                  <a:pt x="981075" y="349250"/>
                </a:lnTo>
                <a:lnTo>
                  <a:pt x="1066800" y="384175"/>
                </a:lnTo>
                <a:lnTo>
                  <a:pt x="1158875" y="400050"/>
                </a:lnTo>
                <a:lnTo>
                  <a:pt x="1225550" y="431800"/>
                </a:lnTo>
                <a:lnTo>
                  <a:pt x="1270000" y="479425"/>
                </a:lnTo>
                <a:lnTo>
                  <a:pt x="1285875" y="558800"/>
                </a:lnTo>
                <a:lnTo>
                  <a:pt x="1323975" y="555625"/>
                </a:lnTo>
                <a:lnTo>
                  <a:pt x="1323975" y="495300"/>
                </a:lnTo>
                <a:lnTo>
                  <a:pt x="1314450" y="428625"/>
                </a:lnTo>
                <a:lnTo>
                  <a:pt x="1355725" y="415925"/>
                </a:lnTo>
                <a:lnTo>
                  <a:pt x="1365250" y="365125"/>
                </a:lnTo>
                <a:lnTo>
                  <a:pt x="1343025" y="339725"/>
                </a:lnTo>
                <a:lnTo>
                  <a:pt x="1343025" y="292100"/>
                </a:lnTo>
                <a:lnTo>
                  <a:pt x="1304925" y="222250"/>
                </a:lnTo>
                <a:lnTo>
                  <a:pt x="1333500" y="180975"/>
                </a:lnTo>
                <a:lnTo>
                  <a:pt x="1362075" y="193675"/>
                </a:lnTo>
                <a:lnTo>
                  <a:pt x="1409700" y="231775"/>
                </a:lnTo>
                <a:lnTo>
                  <a:pt x="1501775" y="269875"/>
                </a:lnTo>
                <a:lnTo>
                  <a:pt x="1552575" y="311150"/>
                </a:lnTo>
                <a:lnTo>
                  <a:pt x="1571625" y="352425"/>
                </a:lnTo>
                <a:lnTo>
                  <a:pt x="1600200" y="311150"/>
                </a:lnTo>
                <a:lnTo>
                  <a:pt x="1619250" y="292100"/>
                </a:lnTo>
                <a:lnTo>
                  <a:pt x="1698625" y="368300"/>
                </a:lnTo>
                <a:lnTo>
                  <a:pt x="1730375" y="422275"/>
                </a:lnTo>
                <a:lnTo>
                  <a:pt x="1781175" y="460375"/>
                </a:lnTo>
                <a:lnTo>
                  <a:pt x="1822450" y="527050"/>
                </a:lnTo>
                <a:lnTo>
                  <a:pt x="1822450" y="590550"/>
                </a:lnTo>
                <a:lnTo>
                  <a:pt x="1768475" y="669925"/>
                </a:lnTo>
                <a:lnTo>
                  <a:pt x="1679575" y="714375"/>
                </a:lnTo>
                <a:lnTo>
                  <a:pt x="1628775" y="746125"/>
                </a:lnTo>
                <a:cubicBezTo>
                  <a:pt x="1619250" y="747183"/>
                  <a:pt x="1609687" y="747945"/>
                  <a:pt x="1600200" y="749300"/>
                </a:cubicBezTo>
                <a:cubicBezTo>
                  <a:pt x="1594858" y="750063"/>
                  <a:pt x="1584325" y="752475"/>
                  <a:pt x="1584325" y="752475"/>
                </a:cubicBezTo>
                <a:lnTo>
                  <a:pt x="1504950" y="758825"/>
                </a:lnTo>
                <a:lnTo>
                  <a:pt x="1479550" y="828675"/>
                </a:lnTo>
                <a:lnTo>
                  <a:pt x="1412875" y="866775"/>
                </a:lnTo>
                <a:lnTo>
                  <a:pt x="1374775" y="958850"/>
                </a:lnTo>
                <a:lnTo>
                  <a:pt x="1384300" y="1035050"/>
                </a:lnTo>
                <a:lnTo>
                  <a:pt x="1276350" y="1111250"/>
                </a:lnTo>
                <a:lnTo>
                  <a:pt x="1273175" y="1171575"/>
                </a:lnTo>
                <a:lnTo>
                  <a:pt x="1289050" y="1241425"/>
                </a:lnTo>
                <a:lnTo>
                  <a:pt x="1292225" y="1295400"/>
                </a:lnTo>
                <a:lnTo>
                  <a:pt x="1276350" y="1301750"/>
                </a:lnTo>
                <a:lnTo>
                  <a:pt x="1247775" y="1273175"/>
                </a:lnTo>
                <a:lnTo>
                  <a:pt x="1222375" y="1222375"/>
                </a:lnTo>
                <a:lnTo>
                  <a:pt x="1228725" y="1181100"/>
                </a:lnTo>
                <a:lnTo>
                  <a:pt x="1155700" y="1155700"/>
                </a:lnTo>
                <a:lnTo>
                  <a:pt x="1079500" y="1155700"/>
                </a:lnTo>
                <a:lnTo>
                  <a:pt x="1022350" y="1181100"/>
                </a:lnTo>
                <a:lnTo>
                  <a:pt x="949325" y="1174750"/>
                </a:lnTo>
                <a:lnTo>
                  <a:pt x="955675" y="1260475"/>
                </a:lnTo>
                <a:lnTo>
                  <a:pt x="936625" y="1343025"/>
                </a:lnTo>
                <a:lnTo>
                  <a:pt x="927100" y="1403350"/>
                </a:lnTo>
                <a:lnTo>
                  <a:pt x="930275" y="1479550"/>
                </a:lnTo>
                <a:lnTo>
                  <a:pt x="993775" y="1489075"/>
                </a:lnTo>
                <a:lnTo>
                  <a:pt x="1035050" y="1473200"/>
                </a:lnTo>
                <a:lnTo>
                  <a:pt x="1101725" y="1435100"/>
                </a:lnTo>
                <a:lnTo>
                  <a:pt x="1092200" y="1400175"/>
                </a:lnTo>
                <a:lnTo>
                  <a:pt x="1139825" y="1390650"/>
                </a:lnTo>
                <a:lnTo>
                  <a:pt x="1149350" y="1447800"/>
                </a:lnTo>
                <a:lnTo>
                  <a:pt x="1120775" y="1527175"/>
                </a:lnTo>
                <a:lnTo>
                  <a:pt x="1120775" y="1562100"/>
                </a:lnTo>
                <a:lnTo>
                  <a:pt x="1187450" y="1546225"/>
                </a:lnTo>
                <a:lnTo>
                  <a:pt x="1235075" y="1603375"/>
                </a:lnTo>
                <a:lnTo>
                  <a:pt x="1225550" y="1654175"/>
                </a:lnTo>
                <a:lnTo>
                  <a:pt x="1222375" y="1701800"/>
                </a:lnTo>
                <a:lnTo>
                  <a:pt x="1241425" y="1762125"/>
                </a:lnTo>
                <a:lnTo>
                  <a:pt x="1247775" y="1793875"/>
                </a:lnTo>
                <a:lnTo>
                  <a:pt x="1219200" y="1793875"/>
                </a:lnTo>
                <a:lnTo>
                  <a:pt x="1177925" y="1746250"/>
                </a:lnTo>
                <a:lnTo>
                  <a:pt x="1155700" y="1682750"/>
                </a:lnTo>
                <a:lnTo>
                  <a:pt x="1139825" y="1641475"/>
                </a:lnTo>
                <a:lnTo>
                  <a:pt x="1092200" y="1628775"/>
                </a:lnTo>
                <a:lnTo>
                  <a:pt x="1031875" y="1619250"/>
                </a:lnTo>
                <a:lnTo>
                  <a:pt x="987425" y="1558925"/>
                </a:lnTo>
                <a:lnTo>
                  <a:pt x="939800" y="1536700"/>
                </a:lnTo>
                <a:lnTo>
                  <a:pt x="895350" y="1536700"/>
                </a:lnTo>
                <a:lnTo>
                  <a:pt x="790575" y="1517650"/>
                </a:lnTo>
                <a:lnTo>
                  <a:pt x="752475" y="1457325"/>
                </a:lnTo>
                <a:lnTo>
                  <a:pt x="749300" y="1403350"/>
                </a:lnTo>
                <a:lnTo>
                  <a:pt x="701675" y="1323975"/>
                </a:lnTo>
                <a:lnTo>
                  <a:pt x="666750" y="1263650"/>
                </a:lnTo>
                <a:lnTo>
                  <a:pt x="612775" y="1196975"/>
                </a:lnTo>
                <a:lnTo>
                  <a:pt x="574675" y="1136650"/>
                </a:lnTo>
                <a:lnTo>
                  <a:pt x="546100" y="1111250"/>
                </a:lnTo>
                <a:lnTo>
                  <a:pt x="565150" y="1171575"/>
                </a:lnTo>
                <a:lnTo>
                  <a:pt x="603250" y="1235075"/>
                </a:lnTo>
                <a:lnTo>
                  <a:pt x="654050" y="1320800"/>
                </a:lnTo>
                <a:lnTo>
                  <a:pt x="647700" y="1358900"/>
                </a:lnTo>
                <a:lnTo>
                  <a:pt x="631825" y="1349375"/>
                </a:lnTo>
                <a:lnTo>
                  <a:pt x="577850" y="1279525"/>
                </a:lnTo>
                <a:lnTo>
                  <a:pt x="495300" y="1238250"/>
                </a:lnTo>
                <a:lnTo>
                  <a:pt x="492125" y="1193800"/>
                </a:lnTo>
                <a:lnTo>
                  <a:pt x="492125" y="1143000"/>
                </a:lnTo>
                <a:lnTo>
                  <a:pt x="495300" y="1101725"/>
                </a:lnTo>
                <a:lnTo>
                  <a:pt x="447675" y="1038225"/>
                </a:lnTo>
                <a:lnTo>
                  <a:pt x="403225" y="1016000"/>
                </a:lnTo>
                <a:lnTo>
                  <a:pt x="355600" y="958850"/>
                </a:lnTo>
                <a:lnTo>
                  <a:pt x="327025" y="901700"/>
                </a:lnTo>
                <a:lnTo>
                  <a:pt x="320675" y="850900"/>
                </a:lnTo>
                <a:lnTo>
                  <a:pt x="323850" y="787400"/>
                </a:lnTo>
                <a:lnTo>
                  <a:pt x="333375" y="746125"/>
                </a:lnTo>
                <a:lnTo>
                  <a:pt x="349250" y="698500"/>
                </a:lnTo>
                <a:lnTo>
                  <a:pt x="346075" y="650875"/>
                </a:lnTo>
                <a:lnTo>
                  <a:pt x="342900" y="606425"/>
                </a:lnTo>
                <a:lnTo>
                  <a:pt x="203200" y="488950"/>
                </a:lnTo>
                <a:lnTo>
                  <a:pt x="155575" y="488950"/>
                </a:lnTo>
                <a:lnTo>
                  <a:pt x="127000" y="425450"/>
                </a:lnTo>
                <a:lnTo>
                  <a:pt x="34925" y="339725"/>
                </a:lnTo>
                <a:lnTo>
                  <a:pt x="19050" y="307975"/>
                </a:lnTo>
                <a:lnTo>
                  <a:pt x="0" y="257175"/>
                </a:lnTo>
                <a:cubicBezTo>
                  <a:pt x="1058" y="182033"/>
                  <a:pt x="2117" y="106892"/>
                  <a:pt x="19050" y="1905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1545471" y="949325"/>
            <a:ext cx="1822450" cy="1793875"/>
          </a:xfrm>
          <a:custGeom>
            <a:avLst/>
            <a:gdLst>
              <a:gd name="connsiteX0" fmla="*/ 19050 w 1822450"/>
              <a:gd name="connsiteY0" fmla="*/ 19050 h 1793875"/>
              <a:gd name="connsiteX1" fmla="*/ 114300 w 1822450"/>
              <a:gd name="connsiteY1" fmla="*/ 53975 h 1793875"/>
              <a:gd name="connsiteX2" fmla="*/ 206375 w 1822450"/>
              <a:gd name="connsiteY2" fmla="*/ 12700 h 1793875"/>
              <a:gd name="connsiteX3" fmla="*/ 285750 w 1822450"/>
              <a:gd name="connsiteY3" fmla="*/ 3175 h 1793875"/>
              <a:gd name="connsiteX4" fmla="*/ 361950 w 1822450"/>
              <a:gd name="connsiteY4" fmla="*/ 25400 h 1793875"/>
              <a:gd name="connsiteX5" fmla="*/ 479425 w 1822450"/>
              <a:gd name="connsiteY5" fmla="*/ 28575 h 1793875"/>
              <a:gd name="connsiteX6" fmla="*/ 606425 w 1822450"/>
              <a:gd name="connsiteY6" fmla="*/ 60325 h 1793875"/>
              <a:gd name="connsiteX7" fmla="*/ 720725 w 1822450"/>
              <a:gd name="connsiteY7" fmla="*/ 41275 h 1793875"/>
              <a:gd name="connsiteX8" fmla="*/ 889000 w 1822450"/>
              <a:gd name="connsiteY8" fmla="*/ 57150 h 1793875"/>
              <a:gd name="connsiteX9" fmla="*/ 962025 w 1822450"/>
              <a:gd name="connsiteY9" fmla="*/ 66675 h 1793875"/>
              <a:gd name="connsiteX10" fmla="*/ 993775 w 1822450"/>
              <a:gd name="connsiteY10" fmla="*/ 44450 h 1793875"/>
              <a:gd name="connsiteX11" fmla="*/ 1054100 w 1822450"/>
              <a:gd name="connsiteY11" fmla="*/ 0 h 1793875"/>
              <a:gd name="connsiteX12" fmla="*/ 1174750 w 1822450"/>
              <a:gd name="connsiteY12" fmla="*/ 38100 h 1793875"/>
              <a:gd name="connsiteX13" fmla="*/ 1162050 w 1822450"/>
              <a:gd name="connsiteY13" fmla="*/ 127000 h 1793875"/>
              <a:gd name="connsiteX14" fmla="*/ 1060450 w 1822450"/>
              <a:gd name="connsiteY14" fmla="*/ 193675 h 1793875"/>
              <a:gd name="connsiteX15" fmla="*/ 990600 w 1822450"/>
              <a:gd name="connsiteY15" fmla="*/ 282575 h 1793875"/>
              <a:gd name="connsiteX16" fmla="*/ 981075 w 1822450"/>
              <a:gd name="connsiteY16" fmla="*/ 349250 h 1793875"/>
              <a:gd name="connsiteX17" fmla="*/ 1066800 w 1822450"/>
              <a:gd name="connsiteY17" fmla="*/ 384175 h 1793875"/>
              <a:gd name="connsiteX18" fmla="*/ 1158875 w 1822450"/>
              <a:gd name="connsiteY18" fmla="*/ 400050 h 1793875"/>
              <a:gd name="connsiteX19" fmla="*/ 1225550 w 1822450"/>
              <a:gd name="connsiteY19" fmla="*/ 431800 h 1793875"/>
              <a:gd name="connsiteX20" fmla="*/ 1270000 w 1822450"/>
              <a:gd name="connsiteY20" fmla="*/ 479425 h 1793875"/>
              <a:gd name="connsiteX21" fmla="*/ 1285875 w 1822450"/>
              <a:gd name="connsiteY21" fmla="*/ 558800 h 1793875"/>
              <a:gd name="connsiteX22" fmla="*/ 1323975 w 1822450"/>
              <a:gd name="connsiteY22" fmla="*/ 555625 h 1793875"/>
              <a:gd name="connsiteX23" fmla="*/ 1323975 w 1822450"/>
              <a:gd name="connsiteY23" fmla="*/ 495300 h 1793875"/>
              <a:gd name="connsiteX24" fmla="*/ 1314450 w 1822450"/>
              <a:gd name="connsiteY24" fmla="*/ 428625 h 1793875"/>
              <a:gd name="connsiteX25" fmla="*/ 1355725 w 1822450"/>
              <a:gd name="connsiteY25" fmla="*/ 415925 h 1793875"/>
              <a:gd name="connsiteX26" fmla="*/ 1365250 w 1822450"/>
              <a:gd name="connsiteY26" fmla="*/ 365125 h 1793875"/>
              <a:gd name="connsiteX27" fmla="*/ 1343025 w 1822450"/>
              <a:gd name="connsiteY27" fmla="*/ 339725 h 1793875"/>
              <a:gd name="connsiteX28" fmla="*/ 1343025 w 1822450"/>
              <a:gd name="connsiteY28" fmla="*/ 292100 h 1793875"/>
              <a:gd name="connsiteX29" fmla="*/ 1304925 w 1822450"/>
              <a:gd name="connsiteY29" fmla="*/ 222250 h 1793875"/>
              <a:gd name="connsiteX30" fmla="*/ 1333500 w 1822450"/>
              <a:gd name="connsiteY30" fmla="*/ 180975 h 1793875"/>
              <a:gd name="connsiteX31" fmla="*/ 1362075 w 1822450"/>
              <a:gd name="connsiteY31" fmla="*/ 193675 h 1793875"/>
              <a:gd name="connsiteX32" fmla="*/ 1409700 w 1822450"/>
              <a:gd name="connsiteY32" fmla="*/ 231775 h 1793875"/>
              <a:gd name="connsiteX33" fmla="*/ 1501775 w 1822450"/>
              <a:gd name="connsiteY33" fmla="*/ 269875 h 1793875"/>
              <a:gd name="connsiteX34" fmla="*/ 1552575 w 1822450"/>
              <a:gd name="connsiteY34" fmla="*/ 311150 h 1793875"/>
              <a:gd name="connsiteX35" fmla="*/ 1571625 w 1822450"/>
              <a:gd name="connsiteY35" fmla="*/ 352425 h 1793875"/>
              <a:gd name="connsiteX36" fmla="*/ 1600200 w 1822450"/>
              <a:gd name="connsiteY36" fmla="*/ 311150 h 1793875"/>
              <a:gd name="connsiteX37" fmla="*/ 1619250 w 1822450"/>
              <a:gd name="connsiteY37" fmla="*/ 292100 h 1793875"/>
              <a:gd name="connsiteX38" fmla="*/ 1698625 w 1822450"/>
              <a:gd name="connsiteY38" fmla="*/ 368300 h 1793875"/>
              <a:gd name="connsiteX39" fmla="*/ 1730375 w 1822450"/>
              <a:gd name="connsiteY39" fmla="*/ 422275 h 1793875"/>
              <a:gd name="connsiteX40" fmla="*/ 1781175 w 1822450"/>
              <a:gd name="connsiteY40" fmla="*/ 460375 h 1793875"/>
              <a:gd name="connsiteX41" fmla="*/ 1822450 w 1822450"/>
              <a:gd name="connsiteY41" fmla="*/ 527050 h 1793875"/>
              <a:gd name="connsiteX42" fmla="*/ 1822450 w 1822450"/>
              <a:gd name="connsiteY42" fmla="*/ 590550 h 1793875"/>
              <a:gd name="connsiteX43" fmla="*/ 1768475 w 1822450"/>
              <a:gd name="connsiteY43" fmla="*/ 669925 h 1793875"/>
              <a:gd name="connsiteX44" fmla="*/ 1679575 w 1822450"/>
              <a:gd name="connsiteY44" fmla="*/ 714375 h 1793875"/>
              <a:gd name="connsiteX45" fmla="*/ 1628775 w 1822450"/>
              <a:gd name="connsiteY45" fmla="*/ 746125 h 1793875"/>
              <a:gd name="connsiteX46" fmla="*/ 1600200 w 1822450"/>
              <a:gd name="connsiteY46" fmla="*/ 749300 h 1793875"/>
              <a:gd name="connsiteX47" fmla="*/ 1584325 w 1822450"/>
              <a:gd name="connsiteY47" fmla="*/ 752475 h 1793875"/>
              <a:gd name="connsiteX48" fmla="*/ 1504950 w 1822450"/>
              <a:gd name="connsiteY48" fmla="*/ 758825 h 1793875"/>
              <a:gd name="connsiteX49" fmla="*/ 1479550 w 1822450"/>
              <a:gd name="connsiteY49" fmla="*/ 828675 h 1793875"/>
              <a:gd name="connsiteX50" fmla="*/ 1412875 w 1822450"/>
              <a:gd name="connsiteY50" fmla="*/ 866775 h 1793875"/>
              <a:gd name="connsiteX51" fmla="*/ 1374775 w 1822450"/>
              <a:gd name="connsiteY51" fmla="*/ 958850 h 1793875"/>
              <a:gd name="connsiteX52" fmla="*/ 1384300 w 1822450"/>
              <a:gd name="connsiteY52" fmla="*/ 1035050 h 1793875"/>
              <a:gd name="connsiteX53" fmla="*/ 1276350 w 1822450"/>
              <a:gd name="connsiteY53" fmla="*/ 1111250 h 1793875"/>
              <a:gd name="connsiteX54" fmla="*/ 1273175 w 1822450"/>
              <a:gd name="connsiteY54" fmla="*/ 1171575 h 1793875"/>
              <a:gd name="connsiteX55" fmla="*/ 1289050 w 1822450"/>
              <a:gd name="connsiteY55" fmla="*/ 1241425 h 1793875"/>
              <a:gd name="connsiteX56" fmla="*/ 1292225 w 1822450"/>
              <a:gd name="connsiteY56" fmla="*/ 1295400 h 1793875"/>
              <a:gd name="connsiteX57" fmla="*/ 1276350 w 1822450"/>
              <a:gd name="connsiteY57" fmla="*/ 1301750 h 1793875"/>
              <a:gd name="connsiteX58" fmla="*/ 1247775 w 1822450"/>
              <a:gd name="connsiteY58" fmla="*/ 1273175 h 1793875"/>
              <a:gd name="connsiteX59" fmla="*/ 1222375 w 1822450"/>
              <a:gd name="connsiteY59" fmla="*/ 1222375 h 1793875"/>
              <a:gd name="connsiteX60" fmla="*/ 1228725 w 1822450"/>
              <a:gd name="connsiteY60" fmla="*/ 1181100 h 1793875"/>
              <a:gd name="connsiteX61" fmla="*/ 1155700 w 1822450"/>
              <a:gd name="connsiteY61" fmla="*/ 1155700 h 1793875"/>
              <a:gd name="connsiteX62" fmla="*/ 1079500 w 1822450"/>
              <a:gd name="connsiteY62" fmla="*/ 1155700 h 1793875"/>
              <a:gd name="connsiteX63" fmla="*/ 1022350 w 1822450"/>
              <a:gd name="connsiteY63" fmla="*/ 1181100 h 1793875"/>
              <a:gd name="connsiteX64" fmla="*/ 949325 w 1822450"/>
              <a:gd name="connsiteY64" fmla="*/ 1174750 h 1793875"/>
              <a:gd name="connsiteX65" fmla="*/ 955675 w 1822450"/>
              <a:gd name="connsiteY65" fmla="*/ 1260475 h 1793875"/>
              <a:gd name="connsiteX66" fmla="*/ 936625 w 1822450"/>
              <a:gd name="connsiteY66" fmla="*/ 1343025 h 1793875"/>
              <a:gd name="connsiteX67" fmla="*/ 927100 w 1822450"/>
              <a:gd name="connsiteY67" fmla="*/ 1403350 h 1793875"/>
              <a:gd name="connsiteX68" fmla="*/ 930275 w 1822450"/>
              <a:gd name="connsiteY68" fmla="*/ 1479550 h 1793875"/>
              <a:gd name="connsiteX69" fmla="*/ 993775 w 1822450"/>
              <a:gd name="connsiteY69" fmla="*/ 1489075 h 1793875"/>
              <a:gd name="connsiteX70" fmla="*/ 1035050 w 1822450"/>
              <a:gd name="connsiteY70" fmla="*/ 1473200 h 1793875"/>
              <a:gd name="connsiteX71" fmla="*/ 1101725 w 1822450"/>
              <a:gd name="connsiteY71" fmla="*/ 1435100 h 1793875"/>
              <a:gd name="connsiteX72" fmla="*/ 1092200 w 1822450"/>
              <a:gd name="connsiteY72" fmla="*/ 1400175 h 1793875"/>
              <a:gd name="connsiteX73" fmla="*/ 1139825 w 1822450"/>
              <a:gd name="connsiteY73" fmla="*/ 1390650 h 1793875"/>
              <a:gd name="connsiteX74" fmla="*/ 1149350 w 1822450"/>
              <a:gd name="connsiteY74" fmla="*/ 1447800 h 1793875"/>
              <a:gd name="connsiteX75" fmla="*/ 1120775 w 1822450"/>
              <a:gd name="connsiteY75" fmla="*/ 1527175 h 1793875"/>
              <a:gd name="connsiteX76" fmla="*/ 1120775 w 1822450"/>
              <a:gd name="connsiteY76" fmla="*/ 1562100 h 1793875"/>
              <a:gd name="connsiteX77" fmla="*/ 1187450 w 1822450"/>
              <a:gd name="connsiteY77" fmla="*/ 1546225 h 1793875"/>
              <a:gd name="connsiteX78" fmla="*/ 1235075 w 1822450"/>
              <a:gd name="connsiteY78" fmla="*/ 1603375 h 1793875"/>
              <a:gd name="connsiteX79" fmla="*/ 1225550 w 1822450"/>
              <a:gd name="connsiteY79" fmla="*/ 1654175 h 1793875"/>
              <a:gd name="connsiteX80" fmla="*/ 1222375 w 1822450"/>
              <a:gd name="connsiteY80" fmla="*/ 1701800 h 1793875"/>
              <a:gd name="connsiteX81" fmla="*/ 1241425 w 1822450"/>
              <a:gd name="connsiteY81" fmla="*/ 1762125 h 1793875"/>
              <a:gd name="connsiteX82" fmla="*/ 1247775 w 1822450"/>
              <a:gd name="connsiteY82" fmla="*/ 1793875 h 1793875"/>
              <a:gd name="connsiteX83" fmla="*/ 1219200 w 1822450"/>
              <a:gd name="connsiteY83" fmla="*/ 1793875 h 1793875"/>
              <a:gd name="connsiteX84" fmla="*/ 1177925 w 1822450"/>
              <a:gd name="connsiteY84" fmla="*/ 1746250 h 1793875"/>
              <a:gd name="connsiteX85" fmla="*/ 1155700 w 1822450"/>
              <a:gd name="connsiteY85" fmla="*/ 1682750 h 1793875"/>
              <a:gd name="connsiteX86" fmla="*/ 1139825 w 1822450"/>
              <a:gd name="connsiteY86" fmla="*/ 1641475 h 1793875"/>
              <a:gd name="connsiteX87" fmla="*/ 1092200 w 1822450"/>
              <a:gd name="connsiteY87" fmla="*/ 1628775 h 1793875"/>
              <a:gd name="connsiteX88" fmla="*/ 1031875 w 1822450"/>
              <a:gd name="connsiteY88" fmla="*/ 1619250 h 1793875"/>
              <a:gd name="connsiteX89" fmla="*/ 987425 w 1822450"/>
              <a:gd name="connsiteY89" fmla="*/ 1558925 h 1793875"/>
              <a:gd name="connsiteX90" fmla="*/ 939800 w 1822450"/>
              <a:gd name="connsiteY90" fmla="*/ 1536700 h 1793875"/>
              <a:gd name="connsiteX91" fmla="*/ 895350 w 1822450"/>
              <a:gd name="connsiteY91" fmla="*/ 1536700 h 1793875"/>
              <a:gd name="connsiteX92" fmla="*/ 790575 w 1822450"/>
              <a:gd name="connsiteY92" fmla="*/ 1517650 h 1793875"/>
              <a:gd name="connsiteX93" fmla="*/ 752475 w 1822450"/>
              <a:gd name="connsiteY93" fmla="*/ 1457325 h 1793875"/>
              <a:gd name="connsiteX94" fmla="*/ 749300 w 1822450"/>
              <a:gd name="connsiteY94" fmla="*/ 1403350 h 1793875"/>
              <a:gd name="connsiteX95" fmla="*/ 701675 w 1822450"/>
              <a:gd name="connsiteY95" fmla="*/ 1323975 h 1793875"/>
              <a:gd name="connsiteX96" fmla="*/ 666750 w 1822450"/>
              <a:gd name="connsiteY96" fmla="*/ 1263650 h 1793875"/>
              <a:gd name="connsiteX97" fmla="*/ 612775 w 1822450"/>
              <a:gd name="connsiteY97" fmla="*/ 1196975 h 1793875"/>
              <a:gd name="connsiteX98" fmla="*/ 574675 w 1822450"/>
              <a:gd name="connsiteY98" fmla="*/ 1136650 h 1793875"/>
              <a:gd name="connsiteX99" fmla="*/ 546100 w 1822450"/>
              <a:gd name="connsiteY99" fmla="*/ 1111250 h 1793875"/>
              <a:gd name="connsiteX100" fmla="*/ 565150 w 1822450"/>
              <a:gd name="connsiteY100" fmla="*/ 1171575 h 1793875"/>
              <a:gd name="connsiteX101" fmla="*/ 603250 w 1822450"/>
              <a:gd name="connsiteY101" fmla="*/ 1235075 h 1793875"/>
              <a:gd name="connsiteX102" fmla="*/ 654050 w 1822450"/>
              <a:gd name="connsiteY102" fmla="*/ 1320800 h 1793875"/>
              <a:gd name="connsiteX103" fmla="*/ 647700 w 1822450"/>
              <a:gd name="connsiteY103" fmla="*/ 1358900 h 1793875"/>
              <a:gd name="connsiteX104" fmla="*/ 631825 w 1822450"/>
              <a:gd name="connsiteY104" fmla="*/ 1349375 h 1793875"/>
              <a:gd name="connsiteX105" fmla="*/ 577850 w 1822450"/>
              <a:gd name="connsiteY105" fmla="*/ 1279525 h 1793875"/>
              <a:gd name="connsiteX106" fmla="*/ 495300 w 1822450"/>
              <a:gd name="connsiteY106" fmla="*/ 1238250 h 1793875"/>
              <a:gd name="connsiteX107" fmla="*/ 492125 w 1822450"/>
              <a:gd name="connsiteY107" fmla="*/ 1193800 h 1793875"/>
              <a:gd name="connsiteX108" fmla="*/ 492125 w 1822450"/>
              <a:gd name="connsiteY108" fmla="*/ 1143000 h 1793875"/>
              <a:gd name="connsiteX109" fmla="*/ 495300 w 1822450"/>
              <a:gd name="connsiteY109" fmla="*/ 1101725 h 1793875"/>
              <a:gd name="connsiteX110" fmla="*/ 447675 w 1822450"/>
              <a:gd name="connsiteY110" fmla="*/ 1038225 h 1793875"/>
              <a:gd name="connsiteX111" fmla="*/ 403225 w 1822450"/>
              <a:gd name="connsiteY111" fmla="*/ 1016000 h 1793875"/>
              <a:gd name="connsiteX112" fmla="*/ 355600 w 1822450"/>
              <a:gd name="connsiteY112" fmla="*/ 958850 h 1793875"/>
              <a:gd name="connsiteX113" fmla="*/ 327025 w 1822450"/>
              <a:gd name="connsiteY113" fmla="*/ 901700 h 1793875"/>
              <a:gd name="connsiteX114" fmla="*/ 320675 w 1822450"/>
              <a:gd name="connsiteY114" fmla="*/ 850900 h 1793875"/>
              <a:gd name="connsiteX115" fmla="*/ 323850 w 1822450"/>
              <a:gd name="connsiteY115" fmla="*/ 787400 h 1793875"/>
              <a:gd name="connsiteX116" fmla="*/ 333375 w 1822450"/>
              <a:gd name="connsiteY116" fmla="*/ 746125 h 1793875"/>
              <a:gd name="connsiteX117" fmla="*/ 349250 w 1822450"/>
              <a:gd name="connsiteY117" fmla="*/ 698500 h 1793875"/>
              <a:gd name="connsiteX118" fmla="*/ 346075 w 1822450"/>
              <a:gd name="connsiteY118" fmla="*/ 650875 h 1793875"/>
              <a:gd name="connsiteX119" fmla="*/ 342900 w 1822450"/>
              <a:gd name="connsiteY119" fmla="*/ 606425 h 1793875"/>
              <a:gd name="connsiteX120" fmla="*/ 203200 w 1822450"/>
              <a:gd name="connsiteY120" fmla="*/ 488950 h 1793875"/>
              <a:gd name="connsiteX121" fmla="*/ 155575 w 1822450"/>
              <a:gd name="connsiteY121" fmla="*/ 488950 h 1793875"/>
              <a:gd name="connsiteX122" fmla="*/ 127000 w 1822450"/>
              <a:gd name="connsiteY122" fmla="*/ 425450 h 1793875"/>
              <a:gd name="connsiteX123" fmla="*/ 34925 w 1822450"/>
              <a:gd name="connsiteY123" fmla="*/ 339725 h 1793875"/>
              <a:gd name="connsiteX124" fmla="*/ 19050 w 1822450"/>
              <a:gd name="connsiteY124" fmla="*/ 307975 h 1793875"/>
              <a:gd name="connsiteX125" fmla="*/ 0 w 1822450"/>
              <a:gd name="connsiteY125" fmla="*/ 257175 h 1793875"/>
              <a:gd name="connsiteX126" fmla="*/ 19050 w 1822450"/>
              <a:gd name="connsiteY126" fmla="*/ 19050 h 179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822450" h="1793875">
                <a:moveTo>
                  <a:pt x="19050" y="19050"/>
                </a:moveTo>
                <a:lnTo>
                  <a:pt x="114300" y="53975"/>
                </a:lnTo>
                <a:lnTo>
                  <a:pt x="206375" y="12700"/>
                </a:lnTo>
                <a:lnTo>
                  <a:pt x="285750" y="3175"/>
                </a:lnTo>
                <a:lnTo>
                  <a:pt x="361950" y="25400"/>
                </a:lnTo>
                <a:lnTo>
                  <a:pt x="479425" y="28575"/>
                </a:lnTo>
                <a:lnTo>
                  <a:pt x="606425" y="60325"/>
                </a:lnTo>
                <a:lnTo>
                  <a:pt x="720725" y="41275"/>
                </a:lnTo>
                <a:lnTo>
                  <a:pt x="889000" y="57150"/>
                </a:lnTo>
                <a:lnTo>
                  <a:pt x="962025" y="66675"/>
                </a:lnTo>
                <a:lnTo>
                  <a:pt x="993775" y="44450"/>
                </a:lnTo>
                <a:lnTo>
                  <a:pt x="1054100" y="0"/>
                </a:lnTo>
                <a:lnTo>
                  <a:pt x="1174750" y="38100"/>
                </a:lnTo>
                <a:lnTo>
                  <a:pt x="1162050" y="127000"/>
                </a:lnTo>
                <a:lnTo>
                  <a:pt x="1060450" y="193675"/>
                </a:lnTo>
                <a:lnTo>
                  <a:pt x="990600" y="282575"/>
                </a:lnTo>
                <a:lnTo>
                  <a:pt x="981075" y="349250"/>
                </a:lnTo>
                <a:lnTo>
                  <a:pt x="1066800" y="384175"/>
                </a:lnTo>
                <a:lnTo>
                  <a:pt x="1158875" y="400050"/>
                </a:lnTo>
                <a:lnTo>
                  <a:pt x="1225550" y="431800"/>
                </a:lnTo>
                <a:lnTo>
                  <a:pt x="1270000" y="479425"/>
                </a:lnTo>
                <a:lnTo>
                  <a:pt x="1285875" y="558800"/>
                </a:lnTo>
                <a:lnTo>
                  <a:pt x="1323975" y="555625"/>
                </a:lnTo>
                <a:lnTo>
                  <a:pt x="1323975" y="495300"/>
                </a:lnTo>
                <a:lnTo>
                  <a:pt x="1314450" y="428625"/>
                </a:lnTo>
                <a:lnTo>
                  <a:pt x="1355725" y="415925"/>
                </a:lnTo>
                <a:lnTo>
                  <a:pt x="1365250" y="365125"/>
                </a:lnTo>
                <a:lnTo>
                  <a:pt x="1343025" y="339725"/>
                </a:lnTo>
                <a:lnTo>
                  <a:pt x="1343025" y="292100"/>
                </a:lnTo>
                <a:lnTo>
                  <a:pt x="1304925" y="222250"/>
                </a:lnTo>
                <a:lnTo>
                  <a:pt x="1333500" y="180975"/>
                </a:lnTo>
                <a:lnTo>
                  <a:pt x="1362075" y="193675"/>
                </a:lnTo>
                <a:lnTo>
                  <a:pt x="1409700" y="231775"/>
                </a:lnTo>
                <a:lnTo>
                  <a:pt x="1501775" y="269875"/>
                </a:lnTo>
                <a:lnTo>
                  <a:pt x="1552575" y="311150"/>
                </a:lnTo>
                <a:lnTo>
                  <a:pt x="1571625" y="352425"/>
                </a:lnTo>
                <a:lnTo>
                  <a:pt x="1600200" y="311150"/>
                </a:lnTo>
                <a:lnTo>
                  <a:pt x="1619250" y="292100"/>
                </a:lnTo>
                <a:lnTo>
                  <a:pt x="1698625" y="368300"/>
                </a:lnTo>
                <a:lnTo>
                  <a:pt x="1730375" y="422275"/>
                </a:lnTo>
                <a:lnTo>
                  <a:pt x="1781175" y="460375"/>
                </a:lnTo>
                <a:lnTo>
                  <a:pt x="1822450" y="527050"/>
                </a:lnTo>
                <a:lnTo>
                  <a:pt x="1822450" y="590550"/>
                </a:lnTo>
                <a:lnTo>
                  <a:pt x="1768475" y="669925"/>
                </a:lnTo>
                <a:lnTo>
                  <a:pt x="1679575" y="714375"/>
                </a:lnTo>
                <a:lnTo>
                  <a:pt x="1628775" y="746125"/>
                </a:lnTo>
                <a:cubicBezTo>
                  <a:pt x="1619250" y="747183"/>
                  <a:pt x="1609687" y="747945"/>
                  <a:pt x="1600200" y="749300"/>
                </a:cubicBezTo>
                <a:cubicBezTo>
                  <a:pt x="1594858" y="750063"/>
                  <a:pt x="1584325" y="752475"/>
                  <a:pt x="1584325" y="752475"/>
                </a:cubicBezTo>
                <a:lnTo>
                  <a:pt x="1504950" y="758825"/>
                </a:lnTo>
                <a:lnTo>
                  <a:pt x="1479550" y="828675"/>
                </a:lnTo>
                <a:lnTo>
                  <a:pt x="1412875" y="866775"/>
                </a:lnTo>
                <a:lnTo>
                  <a:pt x="1374775" y="958850"/>
                </a:lnTo>
                <a:lnTo>
                  <a:pt x="1384300" y="1035050"/>
                </a:lnTo>
                <a:lnTo>
                  <a:pt x="1276350" y="1111250"/>
                </a:lnTo>
                <a:lnTo>
                  <a:pt x="1273175" y="1171575"/>
                </a:lnTo>
                <a:lnTo>
                  <a:pt x="1289050" y="1241425"/>
                </a:lnTo>
                <a:lnTo>
                  <a:pt x="1292225" y="1295400"/>
                </a:lnTo>
                <a:lnTo>
                  <a:pt x="1276350" y="1301750"/>
                </a:lnTo>
                <a:lnTo>
                  <a:pt x="1247775" y="1273175"/>
                </a:lnTo>
                <a:lnTo>
                  <a:pt x="1222375" y="1222375"/>
                </a:lnTo>
                <a:lnTo>
                  <a:pt x="1228725" y="1181100"/>
                </a:lnTo>
                <a:lnTo>
                  <a:pt x="1155700" y="1155700"/>
                </a:lnTo>
                <a:lnTo>
                  <a:pt x="1079500" y="1155700"/>
                </a:lnTo>
                <a:lnTo>
                  <a:pt x="1022350" y="1181100"/>
                </a:lnTo>
                <a:lnTo>
                  <a:pt x="949325" y="1174750"/>
                </a:lnTo>
                <a:lnTo>
                  <a:pt x="955675" y="1260475"/>
                </a:lnTo>
                <a:lnTo>
                  <a:pt x="936625" y="1343025"/>
                </a:lnTo>
                <a:lnTo>
                  <a:pt x="927100" y="1403350"/>
                </a:lnTo>
                <a:lnTo>
                  <a:pt x="930275" y="1479550"/>
                </a:lnTo>
                <a:lnTo>
                  <a:pt x="993775" y="1489075"/>
                </a:lnTo>
                <a:lnTo>
                  <a:pt x="1035050" y="1473200"/>
                </a:lnTo>
                <a:lnTo>
                  <a:pt x="1101725" y="1435100"/>
                </a:lnTo>
                <a:lnTo>
                  <a:pt x="1092200" y="1400175"/>
                </a:lnTo>
                <a:lnTo>
                  <a:pt x="1139825" y="1390650"/>
                </a:lnTo>
                <a:lnTo>
                  <a:pt x="1149350" y="1447800"/>
                </a:lnTo>
                <a:lnTo>
                  <a:pt x="1120775" y="1527175"/>
                </a:lnTo>
                <a:lnTo>
                  <a:pt x="1120775" y="1562100"/>
                </a:lnTo>
                <a:lnTo>
                  <a:pt x="1187450" y="1546225"/>
                </a:lnTo>
                <a:lnTo>
                  <a:pt x="1235075" y="1603375"/>
                </a:lnTo>
                <a:lnTo>
                  <a:pt x="1225550" y="1654175"/>
                </a:lnTo>
                <a:lnTo>
                  <a:pt x="1222375" y="1701800"/>
                </a:lnTo>
                <a:lnTo>
                  <a:pt x="1241425" y="1762125"/>
                </a:lnTo>
                <a:lnTo>
                  <a:pt x="1247775" y="1793875"/>
                </a:lnTo>
                <a:lnTo>
                  <a:pt x="1219200" y="1793875"/>
                </a:lnTo>
                <a:lnTo>
                  <a:pt x="1177925" y="1746250"/>
                </a:lnTo>
                <a:lnTo>
                  <a:pt x="1155700" y="1682750"/>
                </a:lnTo>
                <a:lnTo>
                  <a:pt x="1139825" y="1641475"/>
                </a:lnTo>
                <a:lnTo>
                  <a:pt x="1092200" y="1628775"/>
                </a:lnTo>
                <a:lnTo>
                  <a:pt x="1031875" y="1619250"/>
                </a:lnTo>
                <a:lnTo>
                  <a:pt x="987425" y="1558925"/>
                </a:lnTo>
                <a:lnTo>
                  <a:pt x="939800" y="1536700"/>
                </a:lnTo>
                <a:lnTo>
                  <a:pt x="895350" y="1536700"/>
                </a:lnTo>
                <a:lnTo>
                  <a:pt x="790575" y="1517650"/>
                </a:lnTo>
                <a:lnTo>
                  <a:pt x="752475" y="1457325"/>
                </a:lnTo>
                <a:lnTo>
                  <a:pt x="749300" y="1403350"/>
                </a:lnTo>
                <a:lnTo>
                  <a:pt x="701675" y="1323975"/>
                </a:lnTo>
                <a:lnTo>
                  <a:pt x="666750" y="1263650"/>
                </a:lnTo>
                <a:lnTo>
                  <a:pt x="612775" y="1196975"/>
                </a:lnTo>
                <a:lnTo>
                  <a:pt x="574675" y="1136650"/>
                </a:lnTo>
                <a:lnTo>
                  <a:pt x="546100" y="1111250"/>
                </a:lnTo>
                <a:lnTo>
                  <a:pt x="565150" y="1171575"/>
                </a:lnTo>
                <a:lnTo>
                  <a:pt x="603250" y="1235075"/>
                </a:lnTo>
                <a:lnTo>
                  <a:pt x="654050" y="1320800"/>
                </a:lnTo>
                <a:lnTo>
                  <a:pt x="647700" y="1358900"/>
                </a:lnTo>
                <a:lnTo>
                  <a:pt x="631825" y="1349375"/>
                </a:lnTo>
                <a:lnTo>
                  <a:pt x="577850" y="1279525"/>
                </a:lnTo>
                <a:lnTo>
                  <a:pt x="495300" y="1238250"/>
                </a:lnTo>
                <a:lnTo>
                  <a:pt x="492125" y="1193800"/>
                </a:lnTo>
                <a:lnTo>
                  <a:pt x="492125" y="1143000"/>
                </a:lnTo>
                <a:lnTo>
                  <a:pt x="495300" y="1101725"/>
                </a:lnTo>
                <a:lnTo>
                  <a:pt x="447675" y="1038225"/>
                </a:lnTo>
                <a:lnTo>
                  <a:pt x="403225" y="1016000"/>
                </a:lnTo>
                <a:lnTo>
                  <a:pt x="355600" y="958850"/>
                </a:lnTo>
                <a:lnTo>
                  <a:pt x="327025" y="901700"/>
                </a:lnTo>
                <a:lnTo>
                  <a:pt x="320675" y="850900"/>
                </a:lnTo>
                <a:lnTo>
                  <a:pt x="323850" y="787400"/>
                </a:lnTo>
                <a:lnTo>
                  <a:pt x="333375" y="746125"/>
                </a:lnTo>
                <a:lnTo>
                  <a:pt x="349250" y="698500"/>
                </a:lnTo>
                <a:lnTo>
                  <a:pt x="346075" y="650875"/>
                </a:lnTo>
                <a:lnTo>
                  <a:pt x="342900" y="606425"/>
                </a:lnTo>
                <a:lnTo>
                  <a:pt x="203200" y="488950"/>
                </a:lnTo>
                <a:lnTo>
                  <a:pt x="155575" y="488950"/>
                </a:lnTo>
                <a:lnTo>
                  <a:pt x="127000" y="425450"/>
                </a:lnTo>
                <a:lnTo>
                  <a:pt x="34925" y="339725"/>
                </a:lnTo>
                <a:lnTo>
                  <a:pt x="19050" y="307975"/>
                </a:lnTo>
                <a:lnTo>
                  <a:pt x="0" y="257175"/>
                </a:lnTo>
                <a:cubicBezTo>
                  <a:pt x="1058" y="182033"/>
                  <a:pt x="2117" y="106892"/>
                  <a:pt x="19050" y="1905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1447800" y="3945678"/>
            <a:ext cx="1860781" cy="1793875"/>
          </a:xfrm>
          <a:custGeom>
            <a:avLst/>
            <a:gdLst>
              <a:gd name="connsiteX0" fmla="*/ 19050 w 1822450"/>
              <a:gd name="connsiteY0" fmla="*/ 19050 h 1793875"/>
              <a:gd name="connsiteX1" fmla="*/ 114300 w 1822450"/>
              <a:gd name="connsiteY1" fmla="*/ 53975 h 1793875"/>
              <a:gd name="connsiteX2" fmla="*/ 206375 w 1822450"/>
              <a:gd name="connsiteY2" fmla="*/ 12700 h 1793875"/>
              <a:gd name="connsiteX3" fmla="*/ 285750 w 1822450"/>
              <a:gd name="connsiteY3" fmla="*/ 3175 h 1793875"/>
              <a:gd name="connsiteX4" fmla="*/ 361950 w 1822450"/>
              <a:gd name="connsiteY4" fmla="*/ 25400 h 1793875"/>
              <a:gd name="connsiteX5" fmla="*/ 479425 w 1822450"/>
              <a:gd name="connsiteY5" fmla="*/ 28575 h 1793875"/>
              <a:gd name="connsiteX6" fmla="*/ 606425 w 1822450"/>
              <a:gd name="connsiteY6" fmla="*/ 60325 h 1793875"/>
              <a:gd name="connsiteX7" fmla="*/ 720725 w 1822450"/>
              <a:gd name="connsiteY7" fmla="*/ 41275 h 1793875"/>
              <a:gd name="connsiteX8" fmla="*/ 889000 w 1822450"/>
              <a:gd name="connsiteY8" fmla="*/ 57150 h 1793875"/>
              <a:gd name="connsiteX9" fmla="*/ 962025 w 1822450"/>
              <a:gd name="connsiteY9" fmla="*/ 66675 h 1793875"/>
              <a:gd name="connsiteX10" fmla="*/ 993775 w 1822450"/>
              <a:gd name="connsiteY10" fmla="*/ 44450 h 1793875"/>
              <a:gd name="connsiteX11" fmla="*/ 1054100 w 1822450"/>
              <a:gd name="connsiteY11" fmla="*/ 0 h 1793875"/>
              <a:gd name="connsiteX12" fmla="*/ 1174750 w 1822450"/>
              <a:gd name="connsiteY12" fmla="*/ 38100 h 1793875"/>
              <a:gd name="connsiteX13" fmla="*/ 1162050 w 1822450"/>
              <a:gd name="connsiteY13" fmla="*/ 127000 h 1793875"/>
              <a:gd name="connsiteX14" fmla="*/ 1060450 w 1822450"/>
              <a:gd name="connsiteY14" fmla="*/ 193675 h 1793875"/>
              <a:gd name="connsiteX15" fmla="*/ 990600 w 1822450"/>
              <a:gd name="connsiteY15" fmla="*/ 282575 h 1793875"/>
              <a:gd name="connsiteX16" fmla="*/ 981075 w 1822450"/>
              <a:gd name="connsiteY16" fmla="*/ 349250 h 1793875"/>
              <a:gd name="connsiteX17" fmla="*/ 1066800 w 1822450"/>
              <a:gd name="connsiteY17" fmla="*/ 384175 h 1793875"/>
              <a:gd name="connsiteX18" fmla="*/ 1158875 w 1822450"/>
              <a:gd name="connsiteY18" fmla="*/ 400050 h 1793875"/>
              <a:gd name="connsiteX19" fmla="*/ 1225550 w 1822450"/>
              <a:gd name="connsiteY19" fmla="*/ 431800 h 1793875"/>
              <a:gd name="connsiteX20" fmla="*/ 1270000 w 1822450"/>
              <a:gd name="connsiteY20" fmla="*/ 479425 h 1793875"/>
              <a:gd name="connsiteX21" fmla="*/ 1285875 w 1822450"/>
              <a:gd name="connsiteY21" fmla="*/ 558800 h 1793875"/>
              <a:gd name="connsiteX22" fmla="*/ 1323975 w 1822450"/>
              <a:gd name="connsiteY22" fmla="*/ 555625 h 1793875"/>
              <a:gd name="connsiteX23" fmla="*/ 1323975 w 1822450"/>
              <a:gd name="connsiteY23" fmla="*/ 495300 h 1793875"/>
              <a:gd name="connsiteX24" fmla="*/ 1314450 w 1822450"/>
              <a:gd name="connsiteY24" fmla="*/ 428625 h 1793875"/>
              <a:gd name="connsiteX25" fmla="*/ 1355725 w 1822450"/>
              <a:gd name="connsiteY25" fmla="*/ 415925 h 1793875"/>
              <a:gd name="connsiteX26" fmla="*/ 1365250 w 1822450"/>
              <a:gd name="connsiteY26" fmla="*/ 365125 h 1793875"/>
              <a:gd name="connsiteX27" fmla="*/ 1343025 w 1822450"/>
              <a:gd name="connsiteY27" fmla="*/ 339725 h 1793875"/>
              <a:gd name="connsiteX28" fmla="*/ 1343025 w 1822450"/>
              <a:gd name="connsiteY28" fmla="*/ 292100 h 1793875"/>
              <a:gd name="connsiteX29" fmla="*/ 1304925 w 1822450"/>
              <a:gd name="connsiteY29" fmla="*/ 222250 h 1793875"/>
              <a:gd name="connsiteX30" fmla="*/ 1333500 w 1822450"/>
              <a:gd name="connsiteY30" fmla="*/ 180975 h 1793875"/>
              <a:gd name="connsiteX31" fmla="*/ 1362075 w 1822450"/>
              <a:gd name="connsiteY31" fmla="*/ 193675 h 1793875"/>
              <a:gd name="connsiteX32" fmla="*/ 1409700 w 1822450"/>
              <a:gd name="connsiteY32" fmla="*/ 231775 h 1793875"/>
              <a:gd name="connsiteX33" fmla="*/ 1501775 w 1822450"/>
              <a:gd name="connsiteY33" fmla="*/ 269875 h 1793875"/>
              <a:gd name="connsiteX34" fmla="*/ 1552575 w 1822450"/>
              <a:gd name="connsiteY34" fmla="*/ 311150 h 1793875"/>
              <a:gd name="connsiteX35" fmla="*/ 1571625 w 1822450"/>
              <a:gd name="connsiteY35" fmla="*/ 352425 h 1793875"/>
              <a:gd name="connsiteX36" fmla="*/ 1600200 w 1822450"/>
              <a:gd name="connsiteY36" fmla="*/ 311150 h 1793875"/>
              <a:gd name="connsiteX37" fmla="*/ 1619250 w 1822450"/>
              <a:gd name="connsiteY37" fmla="*/ 292100 h 1793875"/>
              <a:gd name="connsiteX38" fmla="*/ 1698625 w 1822450"/>
              <a:gd name="connsiteY38" fmla="*/ 368300 h 1793875"/>
              <a:gd name="connsiteX39" fmla="*/ 1730375 w 1822450"/>
              <a:gd name="connsiteY39" fmla="*/ 422275 h 1793875"/>
              <a:gd name="connsiteX40" fmla="*/ 1781175 w 1822450"/>
              <a:gd name="connsiteY40" fmla="*/ 460375 h 1793875"/>
              <a:gd name="connsiteX41" fmla="*/ 1822450 w 1822450"/>
              <a:gd name="connsiteY41" fmla="*/ 527050 h 1793875"/>
              <a:gd name="connsiteX42" fmla="*/ 1822450 w 1822450"/>
              <a:gd name="connsiteY42" fmla="*/ 590550 h 1793875"/>
              <a:gd name="connsiteX43" fmla="*/ 1768475 w 1822450"/>
              <a:gd name="connsiteY43" fmla="*/ 669925 h 1793875"/>
              <a:gd name="connsiteX44" fmla="*/ 1679575 w 1822450"/>
              <a:gd name="connsiteY44" fmla="*/ 714375 h 1793875"/>
              <a:gd name="connsiteX45" fmla="*/ 1628775 w 1822450"/>
              <a:gd name="connsiteY45" fmla="*/ 746125 h 1793875"/>
              <a:gd name="connsiteX46" fmla="*/ 1600200 w 1822450"/>
              <a:gd name="connsiteY46" fmla="*/ 749300 h 1793875"/>
              <a:gd name="connsiteX47" fmla="*/ 1584325 w 1822450"/>
              <a:gd name="connsiteY47" fmla="*/ 752475 h 1793875"/>
              <a:gd name="connsiteX48" fmla="*/ 1504950 w 1822450"/>
              <a:gd name="connsiteY48" fmla="*/ 758825 h 1793875"/>
              <a:gd name="connsiteX49" fmla="*/ 1479550 w 1822450"/>
              <a:gd name="connsiteY49" fmla="*/ 828675 h 1793875"/>
              <a:gd name="connsiteX50" fmla="*/ 1412875 w 1822450"/>
              <a:gd name="connsiteY50" fmla="*/ 866775 h 1793875"/>
              <a:gd name="connsiteX51" fmla="*/ 1374775 w 1822450"/>
              <a:gd name="connsiteY51" fmla="*/ 958850 h 1793875"/>
              <a:gd name="connsiteX52" fmla="*/ 1384300 w 1822450"/>
              <a:gd name="connsiteY52" fmla="*/ 1035050 h 1793875"/>
              <a:gd name="connsiteX53" fmla="*/ 1276350 w 1822450"/>
              <a:gd name="connsiteY53" fmla="*/ 1111250 h 1793875"/>
              <a:gd name="connsiteX54" fmla="*/ 1273175 w 1822450"/>
              <a:gd name="connsiteY54" fmla="*/ 1171575 h 1793875"/>
              <a:gd name="connsiteX55" fmla="*/ 1289050 w 1822450"/>
              <a:gd name="connsiteY55" fmla="*/ 1241425 h 1793875"/>
              <a:gd name="connsiteX56" fmla="*/ 1292225 w 1822450"/>
              <a:gd name="connsiteY56" fmla="*/ 1295400 h 1793875"/>
              <a:gd name="connsiteX57" fmla="*/ 1276350 w 1822450"/>
              <a:gd name="connsiteY57" fmla="*/ 1301750 h 1793875"/>
              <a:gd name="connsiteX58" fmla="*/ 1247775 w 1822450"/>
              <a:gd name="connsiteY58" fmla="*/ 1273175 h 1793875"/>
              <a:gd name="connsiteX59" fmla="*/ 1222375 w 1822450"/>
              <a:gd name="connsiteY59" fmla="*/ 1222375 h 1793875"/>
              <a:gd name="connsiteX60" fmla="*/ 1228725 w 1822450"/>
              <a:gd name="connsiteY60" fmla="*/ 1181100 h 1793875"/>
              <a:gd name="connsiteX61" fmla="*/ 1155700 w 1822450"/>
              <a:gd name="connsiteY61" fmla="*/ 1155700 h 1793875"/>
              <a:gd name="connsiteX62" fmla="*/ 1079500 w 1822450"/>
              <a:gd name="connsiteY62" fmla="*/ 1155700 h 1793875"/>
              <a:gd name="connsiteX63" fmla="*/ 1022350 w 1822450"/>
              <a:gd name="connsiteY63" fmla="*/ 1181100 h 1793875"/>
              <a:gd name="connsiteX64" fmla="*/ 949325 w 1822450"/>
              <a:gd name="connsiteY64" fmla="*/ 1174750 h 1793875"/>
              <a:gd name="connsiteX65" fmla="*/ 955675 w 1822450"/>
              <a:gd name="connsiteY65" fmla="*/ 1260475 h 1793875"/>
              <a:gd name="connsiteX66" fmla="*/ 936625 w 1822450"/>
              <a:gd name="connsiteY66" fmla="*/ 1343025 h 1793875"/>
              <a:gd name="connsiteX67" fmla="*/ 927100 w 1822450"/>
              <a:gd name="connsiteY67" fmla="*/ 1403350 h 1793875"/>
              <a:gd name="connsiteX68" fmla="*/ 930275 w 1822450"/>
              <a:gd name="connsiteY68" fmla="*/ 1479550 h 1793875"/>
              <a:gd name="connsiteX69" fmla="*/ 993775 w 1822450"/>
              <a:gd name="connsiteY69" fmla="*/ 1489075 h 1793875"/>
              <a:gd name="connsiteX70" fmla="*/ 1035050 w 1822450"/>
              <a:gd name="connsiteY70" fmla="*/ 1473200 h 1793875"/>
              <a:gd name="connsiteX71" fmla="*/ 1101725 w 1822450"/>
              <a:gd name="connsiteY71" fmla="*/ 1435100 h 1793875"/>
              <a:gd name="connsiteX72" fmla="*/ 1092200 w 1822450"/>
              <a:gd name="connsiteY72" fmla="*/ 1400175 h 1793875"/>
              <a:gd name="connsiteX73" fmla="*/ 1139825 w 1822450"/>
              <a:gd name="connsiteY73" fmla="*/ 1390650 h 1793875"/>
              <a:gd name="connsiteX74" fmla="*/ 1149350 w 1822450"/>
              <a:gd name="connsiteY74" fmla="*/ 1447800 h 1793875"/>
              <a:gd name="connsiteX75" fmla="*/ 1120775 w 1822450"/>
              <a:gd name="connsiteY75" fmla="*/ 1527175 h 1793875"/>
              <a:gd name="connsiteX76" fmla="*/ 1120775 w 1822450"/>
              <a:gd name="connsiteY76" fmla="*/ 1562100 h 1793875"/>
              <a:gd name="connsiteX77" fmla="*/ 1187450 w 1822450"/>
              <a:gd name="connsiteY77" fmla="*/ 1546225 h 1793875"/>
              <a:gd name="connsiteX78" fmla="*/ 1235075 w 1822450"/>
              <a:gd name="connsiteY78" fmla="*/ 1603375 h 1793875"/>
              <a:gd name="connsiteX79" fmla="*/ 1225550 w 1822450"/>
              <a:gd name="connsiteY79" fmla="*/ 1654175 h 1793875"/>
              <a:gd name="connsiteX80" fmla="*/ 1222375 w 1822450"/>
              <a:gd name="connsiteY80" fmla="*/ 1701800 h 1793875"/>
              <a:gd name="connsiteX81" fmla="*/ 1241425 w 1822450"/>
              <a:gd name="connsiteY81" fmla="*/ 1762125 h 1793875"/>
              <a:gd name="connsiteX82" fmla="*/ 1247775 w 1822450"/>
              <a:gd name="connsiteY82" fmla="*/ 1793875 h 1793875"/>
              <a:gd name="connsiteX83" fmla="*/ 1219200 w 1822450"/>
              <a:gd name="connsiteY83" fmla="*/ 1793875 h 1793875"/>
              <a:gd name="connsiteX84" fmla="*/ 1177925 w 1822450"/>
              <a:gd name="connsiteY84" fmla="*/ 1746250 h 1793875"/>
              <a:gd name="connsiteX85" fmla="*/ 1155700 w 1822450"/>
              <a:gd name="connsiteY85" fmla="*/ 1682750 h 1793875"/>
              <a:gd name="connsiteX86" fmla="*/ 1139825 w 1822450"/>
              <a:gd name="connsiteY86" fmla="*/ 1641475 h 1793875"/>
              <a:gd name="connsiteX87" fmla="*/ 1092200 w 1822450"/>
              <a:gd name="connsiteY87" fmla="*/ 1628775 h 1793875"/>
              <a:gd name="connsiteX88" fmla="*/ 1031875 w 1822450"/>
              <a:gd name="connsiteY88" fmla="*/ 1619250 h 1793875"/>
              <a:gd name="connsiteX89" fmla="*/ 987425 w 1822450"/>
              <a:gd name="connsiteY89" fmla="*/ 1558925 h 1793875"/>
              <a:gd name="connsiteX90" fmla="*/ 939800 w 1822450"/>
              <a:gd name="connsiteY90" fmla="*/ 1536700 h 1793875"/>
              <a:gd name="connsiteX91" fmla="*/ 895350 w 1822450"/>
              <a:gd name="connsiteY91" fmla="*/ 1536700 h 1793875"/>
              <a:gd name="connsiteX92" fmla="*/ 790575 w 1822450"/>
              <a:gd name="connsiteY92" fmla="*/ 1517650 h 1793875"/>
              <a:gd name="connsiteX93" fmla="*/ 752475 w 1822450"/>
              <a:gd name="connsiteY93" fmla="*/ 1457325 h 1793875"/>
              <a:gd name="connsiteX94" fmla="*/ 749300 w 1822450"/>
              <a:gd name="connsiteY94" fmla="*/ 1403350 h 1793875"/>
              <a:gd name="connsiteX95" fmla="*/ 701675 w 1822450"/>
              <a:gd name="connsiteY95" fmla="*/ 1323975 h 1793875"/>
              <a:gd name="connsiteX96" fmla="*/ 666750 w 1822450"/>
              <a:gd name="connsiteY96" fmla="*/ 1263650 h 1793875"/>
              <a:gd name="connsiteX97" fmla="*/ 612775 w 1822450"/>
              <a:gd name="connsiteY97" fmla="*/ 1196975 h 1793875"/>
              <a:gd name="connsiteX98" fmla="*/ 574675 w 1822450"/>
              <a:gd name="connsiteY98" fmla="*/ 1136650 h 1793875"/>
              <a:gd name="connsiteX99" fmla="*/ 546100 w 1822450"/>
              <a:gd name="connsiteY99" fmla="*/ 1111250 h 1793875"/>
              <a:gd name="connsiteX100" fmla="*/ 565150 w 1822450"/>
              <a:gd name="connsiteY100" fmla="*/ 1171575 h 1793875"/>
              <a:gd name="connsiteX101" fmla="*/ 603250 w 1822450"/>
              <a:gd name="connsiteY101" fmla="*/ 1235075 h 1793875"/>
              <a:gd name="connsiteX102" fmla="*/ 654050 w 1822450"/>
              <a:gd name="connsiteY102" fmla="*/ 1320800 h 1793875"/>
              <a:gd name="connsiteX103" fmla="*/ 647700 w 1822450"/>
              <a:gd name="connsiteY103" fmla="*/ 1358900 h 1793875"/>
              <a:gd name="connsiteX104" fmla="*/ 631825 w 1822450"/>
              <a:gd name="connsiteY104" fmla="*/ 1349375 h 1793875"/>
              <a:gd name="connsiteX105" fmla="*/ 577850 w 1822450"/>
              <a:gd name="connsiteY105" fmla="*/ 1279525 h 1793875"/>
              <a:gd name="connsiteX106" fmla="*/ 495300 w 1822450"/>
              <a:gd name="connsiteY106" fmla="*/ 1238250 h 1793875"/>
              <a:gd name="connsiteX107" fmla="*/ 492125 w 1822450"/>
              <a:gd name="connsiteY107" fmla="*/ 1193800 h 1793875"/>
              <a:gd name="connsiteX108" fmla="*/ 492125 w 1822450"/>
              <a:gd name="connsiteY108" fmla="*/ 1143000 h 1793875"/>
              <a:gd name="connsiteX109" fmla="*/ 495300 w 1822450"/>
              <a:gd name="connsiteY109" fmla="*/ 1101725 h 1793875"/>
              <a:gd name="connsiteX110" fmla="*/ 447675 w 1822450"/>
              <a:gd name="connsiteY110" fmla="*/ 1038225 h 1793875"/>
              <a:gd name="connsiteX111" fmla="*/ 403225 w 1822450"/>
              <a:gd name="connsiteY111" fmla="*/ 1016000 h 1793875"/>
              <a:gd name="connsiteX112" fmla="*/ 355600 w 1822450"/>
              <a:gd name="connsiteY112" fmla="*/ 958850 h 1793875"/>
              <a:gd name="connsiteX113" fmla="*/ 327025 w 1822450"/>
              <a:gd name="connsiteY113" fmla="*/ 901700 h 1793875"/>
              <a:gd name="connsiteX114" fmla="*/ 320675 w 1822450"/>
              <a:gd name="connsiteY114" fmla="*/ 850900 h 1793875"/>
              <a:gd name="connsiteX115" fmla="*/ 323850 w 1822450"/>
              <a:gd name="connsiteY115" fmla="*/ 787400 h 1793875"/>
              <a:gd name="connsiteX116" fmla="*/ 333375 w 1822450"/>
              <a:gd name="connsiteY116" fmla="*/ 746125 h 1793875"/>
              <a:gd name="connsiteX117" fmla="*/ 349250 w 1822450"/>
              <a:gd name="connsiteY117" fmla="*/ 698500 h 1793875"/>
              <a:gd name="connsiteX118" fmla="*/ 346075 w 1822450"/>
              <a:gd name="connsiteY118" fmla="*/ 650875 h 1793875"/>
              <a:gd name="connsiteX119" fmla="*/ 342900 w 1822450"/>
              <a:gd name="connsiteY119" fmla="*/ 606425 h 1793875"/>
              <a:gd name="connsiteX120" fmla="*/ 203200 w 1822450"/>
              <a:gd name="connsiteY120" fmla="*/ 488950 h 1793875"/>
              <a:gd name="connsiteX121" fmla="*/ 155575 w 1822450"/>
              <a:gd name="connsiteY121" fmla="*/ 488950 h 1793875"/>
              <a:gd name="connsiteX122" fmla="*/ 127000 w 1822450"/>
              <a:gd name="connsiteY122" fmla="*/ 425450 h 1793875"/>
              <a:gd name="connsiteX123" fmla="*/ 34925 w 1822450"/>
              <a:gd name="connsiteY123" fmla="*/ 339725 h 1793875"/>
              <a:gd name="connsiteX124" fmla="*/ 19050 w 1822450"/>
              <a:gd name="connsiteY124" fmla="*/ 307975 h 1793875"/>
              <a:gd name="connsiteX125" fmla="*/ 0 w 1822450"/>
              <a:gd name="connsiteY125" fmla="*/ 257175 h 1793875"/>
              <a:gd name="connsiteX126" fmla="*/ 19050 w 1822450"/>
              <a:gd name="connsiteY126" fmla="*/ 19050 h 179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822450" h="1793875">
                <a:moveTo>
                  <a:pt x="19050" y="19050"/>
                </a:moveTo>
                <a:lnTo>
                  <a:pt x="114300" y="53975"/>
                </a:lnTo>
                <a:lnTo>
                  <a:pt x="206375" y="12700"/>
                </a:lnTo>
                <a:lnTo>
                  <a:pt x="285750" y="3175"/>
                </a:lnTo>
                <a:lnTo>
                  <a:pt x="361950" y="25400"/>
                </a:lnTo>
                <a:lnTo>
                  <a:pt x="479425" y="28575"/>
                </a:lnTo>
                <a:lnTo>
                  <a:pt x="606425" y="60325"/>
                </a:lnTo>
                <a:lnTo>
                  <a:pt x="720725" y="41275"/>
                </a:lnTo>
                <a:lnTo>
                  <a:pt x="889000" y="57150"/>
                </a:lnTo>
                <a:lnTo>
                  <a:pt x="962025" y="66675"/>
                </a:lnTo>
                <a:lnTo>
                  <a:pt x="993775" y="44450"/>
                </a:lnTo>
                <a:lnTo>
                  <a:pt x="1054100" y="0"/>
                </a:lnTo>
                <a:lnTo>
                  <a:pt x="1174750" y="38100"/>
                </a:lnTo>
                <a:lnTo>
                  <a:pt x="1162050" y="127000"/>
                </a:lnTo>
                <a:lnTo>
                  <a:pt x="1060450" y="193675"/>
                </a:lnTo>
                <a:lnTo>
                  <a:pt x="990600" y="282575"/>
                </a:lnTo>
                <a:lnTo>
                  <a:pt x="981075" y="349250"/>
                </a:lnTo>
                <a:lnTo>
                  <a:pt x="1066800" y="384175"/>
                </a:lnTo>
                <a:lnTo>
                  <a:pt x="1158875" y="400050"/>
                </a:lnTo>
                <a:lnTo>
                  <a:pt x="1225550" y="431800"/>
                </a:lnTo>
                <a:lnTo>
                  <a:pt x="1270000" y="479425"/>
                </a:lnTo>
                <a:lnTo>
                  <a:pt x="1285875" y="558800"/>
                </a:lnTo>
                <a:lnTo>
                  <a:pt x="1323975" y="555625"/>
                </a:lnTo>
                <a:lnTo>
                  <a:pt x="1323975" y="495300"/>
                </a:lnTo>
                <a:lnTo>
                  <a:pt x="1314450" y="428625"/>
                </a:lnTo>
                <a:lnTo>
                  <a:pt x="1355725" y="415925"/>
                </a:lnTo>
                <a:lnTo>
                  <a:pt x="1365250" y="365125"/>
                </a:lnTo>
                <a:lnTo>
                  <a:pt x="1343025" y="339725"/>
                </a:lnTo>
                <a:lnTo>
                  <a:pt x="1343025" y="292100"/>
                </a:lnTo>
                <a:lnTo>
                  <a:pt x="1304925" y="222250"/>
                </a:lnTo>
                <a:lnTo>
                  <a:pt x="1333500" y="180975"/>
                </a:lnTo>
                <a:lnTo>
                  <a:pt x="1362075" y="193675"/>
                </a:lnTo>
                <a:lnTo>
                  <a:pt x="1409700" y="231775"/>
                </a:lnTo>
                <a:lnTo>
                  <a:pt x="1501775" y="269875"/>
                </a:lnTo>
                <a:lnTo>
                  <a:pt x="1552575" y="311150"/>
                </a:lnTo>
                <a:lnTo>
                  <a:pt x="1571625" y="352425"/>
                </a:lnTo>
                <a:lnTo>
                  <a:pt x="1600200" y="311150"/>
                </a:lnTo>
                <a:lnTo>
                  <a:pt x="1619250" y="292100"/>
                </a:lnTo>
                <a:lnTo>
                  <a:pt x="1698625" y="368300"/>
                </a:lnTo>
                <a:lnTo>
                  <a:pt x="1730375" y="422275"/>
                </a:lnTo>
                <a:lnTo>
                  <a:pt x="1781175" y="460375"/>
                </a:lnTo>
                <a:lnTo>
                  <a:pt x="1822450" y="527050"/>
                </a:lnTo>
                <a:lnTo>
                  <a:pt x="1822450" y="590550"/>
                </a:lnTo>
                <a:lnTo>
                  <a:pt x="1768475" y="669925"/>
                </a:lnTo>
                <a:lnTo>
                  <a:pt x="1679575" y="714375"/>
                </a:lnTo>
                <a:lnTo>
                  <a:pt x="1628775" y="746125"/>
                </a:lnTo>
                <a:cubicBezTo>
                  <a:pt x="1619250" y="747183"/>
                  <a:pt x="1609687" y="747945"/>
                  <a:pt x="1600200" y="749300"/>
                </a:cubicBezTo>
                <a:cubicBezTo>
                  <a:pt x="1594858" y="750063"/>
                  <a:pt x="1584325" y="752475"/>
                  <a:pt x="1584325" y="752475"/>
                </a:cubicBezTo>
                <a:lnTo>
                  <a:pt x="1504950" y="758825"/>
                </a:lnTo>
                <a:lnTo>
                  <a:pt x="1479550" y="828675"/>
                </a:lnTo>
                <a:lnTo>
                  <a:pt x="1412875" y="866775"/>
                </a:lnTo>
                <a:lnTo>
                  <a:pt x="1374775" y="958850"/>
                </a:lnTo>
                <a:lnTo>
                  <a:pt x="1384300" y="1035050"/>
                </a:lnTo>
                <a:lnTo>
                  <a:pt x="1276350" y="1111250"/>
                </a:lnTo>
                <a:lnTo>
                  <a:pt x="1273175" y="1171575"/>
                </a:lnTo>
                <a:lnTo>
                  <a:pt x="1289050" y="1241425"/>
                </a:lnTo>
                <a:lnTo>
                  <a:pt x="1292225" y="1295400"/>
                </a:lnTo>
                <a:lnTo>
                  <a:pt x="1276350" y="1301750"/>
                </a:lnTo>
                <a:lnTo>
                  <a:pt x="1247775" y="1273175"/>
                </a:lnTo>
                <a:lnTo>
                  <a:pt x="1222375" y="1222375"/>
                </a:lnTo>
                <a:lnTo>
                  <a:pt x="1228725" y="1181100"/>
                </a:lnTo>
                <a:lnTo>
                  <a:pt x="1155700" y="1155700"/>
                </a:lnTo>
                <a:lnTo>
                  <a:pt x="1079500" y="1155700"/>
                </a:lnTo>
                <a:lnTo>
                  <a:pt x="1022350" y="1181100"/>
                </a:lnTo>
                <a:lnTo>
                  <a:pt x="949325" y="1174750"/>
                </a:lnTo>
                <a:lnTo>
                  <a:pt x="955675" y="1260475"/>
                </a:lnTo>
                <a:lnTo>
                  <a:pt x="936625" y="1343025"/>
                </a:lnTo>
                <a:lnTo>
                  <a:pt x="927100" y="1403350"/>
                </a:lnTo>
                <a:lnTo>
                  <a:pt x="930275" y="1479550"/>
                </a:lnTo>
                <a:lnTo>
                  <a:pt x="993775" y="1489075"/>
                </a:lnTo>
                <a:lnTo>
                  <a:pt x="1035050" y="1473200"/>
                </a:lnTo>
                <a:lnTo>
                  <a:pt x="1101725" y="1435100"/>
                </a:lnTo>
                <a:lnTo>
                  <a:pt x="1092200" y="1400175"/>
                </a:lnTo>
                <a:lnTo>
                  <a:pt x="1139825" y="1390650"/>
                </a:lnTo>
                <a:lnTo>
                  <a:pt x="1149350" y="1447800"/>
                </a:lnTo>
                <a:lnTo>
                  <a:pt x="1120775" y="1527175"/>
                </a:lnTo>
                <a:lnTo>
                  <a:pt x="1120775" y="1562100"/>
                </a:lnTo>
                <a:lnTo>
                  <a:pt x="1187450" y="1546225"/>
                </a:lnTo>
                <a:lnTo>
                  <a:pt x="1235075" y="1603375"/>
                </a:lnTo>
                <a:lnTo>
                  <a:pt x="1225550" y="1654175"/>
                </a:lnTo>
                <a:lnTo>
                  <a:pt x="1222375" y="1701800"/>
                </a:lnTo>
                <a:lnTo>
                  <a:pt x="1241425" y="1762125"/>
                </a:lnTo>
                <a:lnTo>
                  <a:pt x="1247775" y="1793875"/>
                </a:lnTo>
                <a:lnTo>
                  <a:pt x="1219200" y="1793875"/>
                </a:lnTo>
                <a:lnTo>
                  <a:pt x="1177925" y="1746250"/>
                </a:lnTo>
                <a:lnTo>
                  <a:pt x="1155700" y="1682750"/>
                </a:lnTo>
                <a:lnTo>
                  <a:pt x="1139825" y="1641475"/>
                </a:lnTo>
                <a:lnTo>
                  <a:pt x="1092200" y="1628775"/>
                </a:lnTo>
                <a:lnTo>
                  <a:pt x="1031875" y="1619250"/>
                </a:lnTo>
                <a:lnTo>
                  <a:pt x="987425" y="1558925"/>
                </a:lnTo>
                <a:lnTo>
                  <a:pt x="939800" y="1536700"/>
                </a:lnTo>
                <a:lnTo>
                  <a:pt x="895350" y="1536700"/>
                </a:lnTo>
                <a:lnTo>
                  <a:pt x="790575" y="1517650"/>
                </a:lnTo>
                <a:lnTo>
                  <a:pt x="752475" y="1457325"/>
                </a:lnTo>
                <a:lnTo>
                  <a:pt x="749300" y="1403350"/>
                </a:lnTo>
                <a:lnTo>
                  <a:pt x="701675" y="1323975"/>
                </a:lnTo>
                <a:lnTo>
                  <a:pt x="666750" y="1263650"/>
                </a:lnTo>
                <a:lnTo>
                  <a:pt x="612775" y="1196975"/>
                </a:lnTo>
                <a:lnTo>
                  <a:pt x="574675" y="1136650"/>
                </a:lnTo>
                <a:lnTo>
                  <a:pt x="546100" y="1111250"/>
                </a:lnTo>
                <a:lnTo>
                  <a:pt x="565150" y="1171575"/>
                </a:lnTo>
                <a:lnTo>
                  <a:pt x="603250" y="1235075"/>
                </a:lnTo>
                <a:lnTo>
                  <a:pt x="654050" y="1320800"/>
                </a:lnTo>
                <a:lnTo>
                  <a:pt x="647700" y="1358900"/>
                </a:lnTo>
                <a:lnTo>
                  <a:pt x="631825" y="1349375"/>
                </a:lnTo>
                <a:lnTo>
                  <a:pt x="577850" y="1279525"/>
                </a:lnTo>
                <a:lnTo>
                  <a:pt x="495300" y="1238250"/>
                </a:lnTo>
                <a:lnTo>
                  <a:pt x="492125" y="1193800"/>
                </a:lnTo>
                <a:lnTo>
                  <a:pt x="492125" y="1143000"/>
                </a:lnTo>
                <a:lnTo>
                  <a:pt x="495300" y="1101725"/>
                </a:lnTo>
                <a:lnTo>
                  <a:pt x="447675" y="1038225"/>
                </a:lnTo>
                <a:lnTo>
                  <a:pt x="403225" y="1016000"/>
                </a:lnTo>
                <a:lnTo>
                  <a:pt x="355600" y="958850"/>
                </a:lnTo>
                <a:lnTo>
                  <a:pt x="327025" y="901700"/>
                </a:lnTo>
                <a:lnTo>
                  <a:pt x="320675" y="850900"/>
                </a:lnTo>
                <a:lnTo>
                  <a:pt x="323850" y="787400"/>
                </a:lnTo>
                <a:lnTo>
                  <a:pt x="333375" y="746125"/>
                </a:lnTo>
                <a:lnTo>
                  <a:pt x="349250" y="698500"/>
                </a:lnTo>
                <a:lnTo>
                  <a:pt x="346075" y="650875"/>
                </a:lnTo>
                <a:lnTo>
                  <a:pt x="342900" y="606425"/>
                </a:lnTo>
                <a:lnTo>
                  <a:pt x="203200" y="488950"/>
                </a:lnTo>
                <a:lnTo>
                  <a:pt x="155575" y="488950"/>
                </a:lnTo>
                <a:lnTo>
                  <a:pt x="127000" y="425450"/>
                </a:lnTo>
                <a:lnTo>
                  <a:pt x="34925" y="339725"/>
                </a:lnTo>
                <a:lnTo>
                  <a:pt x="19050" y="307975"/>
                </a:lnTo>
                <a:lnTo>
                  <a:pt x="0" y="257175"/>
                </a:lnTo>
                <a:cubicBezTo>
                  <a:pt x="1058" y="182033"/>
                  <a:pt x="2117" y="106892"/>
                  <a:pt x="19050" y="1905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538670" y="3921125"/>
            <a:ext cx="1860781" cy="1793875"/>
          </a:xfrm>
          <a:custGeom>
            <a:avLst/>
            <a:gdLst>
              <a:gd name="connsiteX0" fmla="*/ 19050 w 1822450"/>
              <a:gd name="connsiteY0" fmla="*/ 19050 h 1793875"/>
              <a:gd name="connsiteX1" fmla="*/ 114300 w 1822450"/>
              <a:gd name="connsiteY1" fmla="*/ 53975 h 1793875"/>
              <a:gd name="connsiteX2" fmla="*/ 206375 w 1822450"/>
              <a:gd name="connsiteY2" fmla="*/ 12700 h 1793875"/>
              <a:gd name="connsiteX3" fmla="*/ 285750 w 1822450"/>
              <a:gd name="connsiteY3" fmla="*/ 3175 h 1793875"/>
              <a:gd name="connsiteX4" fmla="*/ 361950 w 1822450"/>
              <a:gd name="connsiteY4" fmla="*/ 25400 h 1793875"/>
              <a:gd name="connsiteX5" fmla="*/ 479425 w 1822450"/>
              <a:gd name="connsiteY5" fmla="*/ 28575 h 1793875"/>
              <a:gd name="connsiteX6" fmla="*/ 606425 w 1822450"/>
              <a:gd name="connsiteY6" fmla="*/ 60325 h 1793875"/>
              <a:gd name="connsiteX7" fmla="*/ 720725 w 1822450"/>
              <a:gd name="connsiteY7" fmla="*/ 41275 h 1793875"/>
              <a:gd name="connsiteX8" fmla="*/ 889000 w 1822450"/>
              <a:gd name="connsiteY8" fmla="*/ 57150 h 1793875"/>
              <a:gd name="connsiteX9" fmla="*/ 962025 w 1822450"/>
              <a:gd name="connsiteY9" fmla="*/ 66675 h 1793875"/>
              <a:gd name="connsiteX10" fmla="*/ 993775 w 1822450"/>
              <a:gd name="connsiteY10" fmla="*/ 44450 h 1793875"/>
              <a:gd name="connsiteX11" fmla="*/ 1054100 w 1822450"/>
              <a:gd name="connsiteY11" fmla="*/ 0 h 1793875"/>
              <a:gd name="connsiteX12" fmla="*/ 1174750 w 1822450"/>
              <a:gd name="connsiteY12" fmla="*/ 38100 h 1793875"/>
              <a:gd name="connsiteX13" fmla="*/ 1162050 w 1822450"/>
              <a:gd name="connsiteY13" fmla="*/ 127000 h 1793875"/>
              <a:gd name="connsiteX14" fmla="*/ 1060450 w 1822450"/>
              <a:gd name="connsiteY14" fmla="*/ 193675 h 1793875"/>
              <a:gd name="connsiteX15" fmla="*/ 990600 w 1822450"/>
              <a:gd name="connsiteY15" fmla="*/ 282575 h 1793875"/>
              <a:gd name="connsiteX16" fmla="*/ 981075 w 1822450"/>
              <a:gd name="connsiteY16" fmla="*/ 349250 h 1793875"/>
              <a:gd name="connsiteX17" fmla="*/ 1066800 w 1822450"/>
              <a:gd name="connsiteY17" fmla="*/ 384175 h 1793875"/>
              <a:gd name="connsiteX18" fmla="*/ 1158875 w 1822450"/>
              <a:gd name="connsiteY18" fmla="*/ 400050 h 1793875"/>
              <a:gd name="connsiteX19" fmla="*/ 1225550 w 1822450"/>
              <a:gd name="connsiteY19" fmla="*/ 431800 h 1793875"/>
              <a:gd name="connsiteX20" fmla="*/ 1270000 w 1822450"/>
              <a:gd name="connsiteY20" fmla="*/ 479425 h 1793875"/>
              <a:gd name="connsiteX21" fmla="*/ 1285875 w 1822450"/>
              <a:gd name="connsiteY21" fmla="*/ 558800 h 1793875"/>
              <a:gd name="connsiteX22" fmla="*/ 1323975 w 1822450"/>
              <a:gd name="connsiteY22" fmla="*/ 555625 h 1793875"/>
              <a:gd name="connsiteX23" fmla="*/ 1323975 w 1822450"/>
              <a:gd name="connsiteY23" fmla="*/ 495300 h 1793875"/>
              <a:gd name="connsiteX24" fmla="*/ 1314450 w 1822450"/>
              <a:gd name="connsiteY24" fmla="*/ 428625 h 1793875"/>
              <a:gd name="connsiteX25" fmla="*/ 1355725 w 1822450"/>
              <a:gd name="connsiteY25" fmla="*/ 415925 h 1793875"/>
              <a:gd name="connsiteX26" fmla="*/ 1365250 w 1822450"/>
              <a:gd name="connsiteY26" fmla="*/ 365125 h 1793875"/>
              <a:gd name="connsiteX27" fmla="*/ 1343025 w 1822450"/>
              <a:gd name="connsiteY27" fmla="*/ 339725 h 1793875"/>
              <a:gd name="connsiteX28" fmla="*/ 1343025 w 1822450"/>
              <a:gd name="connsiteY28" fmla="*/ 292100 h 1793875"/>
              <a:gd name="connsiteX29" fmla="*/ 1304925 w 1822450"/>
              <a:gd name="connsiteY29" fmla="*/ 222250 h 1793875"/>
              <a:gd name="connsiteX30" fmla="*/ 1333500 w 1822450"/>
              <a:gd name="connsiteY30" fmla="*/ 180975 h 1793875"/>
              <a:gd name="connsiteX31" fmla="*/ 1362075 w 1822450"/>
              <a:gd name="connsiteY31" fmla="*/ 193675 h 1793875"/>
              <a:gd name="connsiteX32" fmla="*/ 1409700 w 1822450"/>
              <a:gd name="connsiteY32" fmla="*/ 231775 h 1793875"/>
              <a:gd name="connsiteX33" fmla="*/ 1501775 w 1822450"/>
              <a:gd name="connsiteY33" fmla="*/ 269875 h 1793875"/>
              <a:gd name="connsiteX34" fmla="*/ 1552575 w 1822450"/>
              <a:gd name="connsiteY34" fmla="*/ 311150 h 1793875"/>
              <a:gd name="connsiteX35" fmla="*/ 1571625 w 1822450"/>
              <a:gd name="connsiteY35" fmla="*/ 352425 h 1793875"/>
              <a:gd name="connsiteX36" fmla="*/ 1600200 w 1822450"/>
              <a:gd name="connsiteY36" fmla="*/ 311150 h 1793875"/>
              <a:gd name="connsiteX37" fmla="*/ 1619250 w 1822450"/>
              <a:gd name="connsiteY37" fmla="*/ 292100 h 1793875"/>
              <a:gd name="connsiteX38" fmla="*/ 1698625 w 1822450"/>
              <a:gd name="connsiteY38" fmla="*/ 368300 h 1793875"/>
              <a:gd name="connsiteX39" fmla="*/ 1730375 w 1822450"/>
              <a:gd name="connsiteY39" fmla="*/ 422275 h 1793875"/>
              <a:gd name="connsiteX40" fmla="*/ 1781175 w 1822450"/>
              <a:gd name="connsiteY40" fmla="*/ 460375 h 1793875"/>
              <a:gd name="connsiteX41" fmla="*/ 1822450 w 1822450"/>
              <a:gd name="connsiteY41" fmla="*/ 527050 h 1793875"/>
              <a:gd name="connsiteX42" fmla="*/ 1822450 w 1822450"/>
              <a:gd name="connsiteY42" fmla="*/ 590550 h 1793875"/>
              <a:gd name="connsiteX43" fmla="*/ 1768475 w 1822450"/>
              <a:gd name="connsiteY43" fmla="*/ 669925 h 1793875"/>
              <a:gd name="connsiteX44" fmla="*/ 1679575 w 1822450"/>
              <a:gd name="connsiteY44" fmla="*/ 714375 h 1793875"/>
              <a:gd name="connsiteX45" fmla="*/ 1628775 w 1822450"/>
              <a:gd name="connsiteY45" fmla="*/ 746125 h 1793875"/>
              <a:gd name="connsiteX46" fmla="*/ 1600200 w 1822450"/>
              <a:gd name="connsiteY46" fmla="*/ 749300 h 1793875"/>
              <a:gd name="connsiteX47" fmla="*/ 1584325 w 1822450"/>
              <a:gd name="connsiteY47" fmla="*/ 752475 h 1793875"/>
              <a:gd name="connsiteX48" fmla="*/ 1504950 w 1822450"/>
              <a:gd name="connsiteY48" fmla="*/ 758825 h 1793875"/>
              <a:gd name="connsiteX49" fmla="*/ 1479550 w 1822450"/>
              <a:gd name="connsiteY49" fmla="*/ 828675 h 1793875"/>
              <a:gd name="connsiteX50" fmla="*/ 1412875 w 1822450"/>
              <a:gd name="connsiteY50" fmla="*/ 866775 h 1793875"/>
              <a:gd name="connsiteX51" fmla="*/ 1374775 w 1822450"/>
              <a:gd name="connsiteY51" fmla="*/ 958850 h 1793875"/>
              <a:gd name="connsiteX52" fmla="*/ 1384300 w 1822450"/>
              <a:gd name="connsiteY52" fmla="*/ 1035050 h 1793875"/>
              <a:gd name="connsiteX53" fmla="*/ 1276350 w 1822450"/>
              <a:gd name="connsiteY53" fmla="*/ 1111250 h 1793875"/>
              <a:gd name="connsiteX54" fmla="*/ 1273175 w 1822450"/>
              <a:gd name="connsiteY54" fmla="*/ 1171575 h 1793875"/>
              <a:gd name="connsiteX55" fmla="*/ 1289050 w 1822450"/>
              <a:gd name="connsiteY55" fmla="*/ 1241425 h 1793875"/>
              <a:gd name="connsiteX56" fmla="*/ 1292225 w 1822450"/>
              <a:gd name="connsiteY56" fmla="*/ 1295400 h 1793875"/>
              <a:gd name="connsiteX57" fmla="*/ 1276350 w 1822450"/>
              <a:gd name="connsiteY57" fmla="*/ 1301750 h 1793875"/>
              <a:gd name="connsiteX58" fmla="*/ 1247775 w 1822450"/>
              <a:gd name="connsiteY58" fmla="*/ 1273175 h 1793875"/>
              <a:gd name="connsiteX59" fmla="*/ 1222375 w 1822450"/>
              <a:gd name="connsiteY59" fmla="*/ 1222375 h 1793875"/>
              <a:gd name="connsiteX60" fmla="*/ 1228725 w 1822450"/>
              <a:gd name="connsiteY60" fmla="*/ 1181100 h 1793875"/>
              <a:gd name="connsiteX61" fmla="*/ 1155700 w 1822450"/>
              <a:gd name="connsiteY61" fmla="*/ 1155700 h 1793875"/>
              <a:gd name="connsiteX62" fmla="*/ 1079500 w 1822450"/>
              <a:gd name="connsiteY62" fmla="*/ 1155700 h 1793875"/>
              <a:gd name="connsiteX63" fmla="*/ 1022350 w 1822450"/>
              <a:gd name="connsiteY63" fmla="*/ 1181100 h 1793875"/>
              <a:gd name="connsiteX64" fmla="*/ 949325 w 1822450"/>
              <a:gd name="connsiteY64" fmla="*/ 1174750 h 1793875"/>
              <a:gd name="connsiteX65" fmla="*/ 955675 w 1822450"/>
              <a:gd name="connsiteY65" fmla="*/ 1260475 h 1793875"/>
              <a:gd name="connsiteX66" fmla="*/ 936625 w 1822450"/>
              <a:gd name="connsiteY66" fmla="*/ 1343025 h 1793875"/>
              <a:gd name="connsiteX67" fmla="*/ 927100 w 1822450"/>
              <a:gd name="connsiteY67" fmla="*/ 1403350 h 1793875"/>
              <a:gd name="connsiteX68" fmla="*/ 930275 w 1822450"/>
              <a:gd name="connsiteY68" fmla="*/ 1479550 h 1793875"/>
              <a:gd name="connsiteX69" fmla="*/ 993775 w 1822450"/>
              <a:gd name="connsiteY69" fmla="*/ 1489075 h 1793875"/>
              <a:gd name="connsiteX70" fmla="*/ 1035050 w 1822450"/>
              <a:gd name="connsiteY70" fmla="*/ 1473200 h 1793875"/>
              <a:gd name="connsiteX71" fmla="*/ 1101725 w 1822450"/>
              <a:gd name="connsiteY71" fmla="*/ 1435100 h 1793875"/>
              <a:gd name="connsiteX72" fmla="*/ 1092200 w 1822450"/>
              <a:gd name="connsiteY72" fmla="*/ 1400175 h 1793875"/>
              <a:gd name="connsiteX73" fmla="*/ 1139825 w 1822450"/>
              <a:gd name="connsiteY73" fmla="*/ 1390650 h 1793875"/>
              <a:gd name="connsiteX74" fmla="*/ 1149350 w 1822450"/>
              <a:gd name="connsiteY74" fmla="*/ 1447800 h 1793875"/>
              <a:gd name="connsiteX75" fmla="*/ 1120775 w 1822450"/>
              <a:gd name="connsiteY75" fmla="*/ 1527175 h 1793875"/>
              <a:gd name="connsiteX76" fmla="*/ 1120775 w 1822450"/>
              <a:gd name="connsiteY76" fmla="*/ 1562100 h 1793875"/>
              <a:gd name="connsiteX77" fmla="*/ 1187450 w 1822450"/>
              <a:gd name="connsiteY77" fmla="*/ 1546225 h 1793875"/>
              <a:gd name="connsiteX78" fmla="*/ 1235075 w 1822450"/>
              <a:gd name="connsiteY78" fmla="*/ 1603375 h 1793875"/>
              <a:gd name="connsiteX79" fmla="*/ 1225550 w 1822450"/>
              <a:gd name="connsiteY79" fmla="*/ 1654175 h 1793875"/>
              <a:gd name="connsiteX80" fmla="*/ 1222375 w 1822450"/>
              <a:gd name="connsiteY80" fmla="*/ 1701800 h 1793875"/>
              <a:gd name="connsiteX81" fmla="*/ 1241425 w 1822450"/>
              <a:gd name="connsiteY81" fmla="*/ 1762125 h 1793875"/>
              <a:gd name="connsiteX82" fmla="*/ 1247775 w 1822450"/>
              <a:gd name="connsiteY82" fmla="*/ 1793875 h 1793875"/>
              <a:gd name="connsiteX83" fmla="*/ 1219200 w 1822450"/>
              <a:gd name="connsiteY83" fmla="*/ 1793875 h 1793875"/>
              <a:gd name="connsiteX84" fmla="*/ 1177925 w 1822450"/>
              <a:gd name="connsiteY84" fmla="*/ 1746250 h 1793875"/>
              <a:gd name="connsiteX85" fmla="*/ 1155700 w 1822450"/>
              <a:gd name="connsiteY85" fmla="*/ 1682750 h 1793875"/>
              <a:gd name="connsiteX86" fmla="*/ 1139825 w 1822450"/>
              <a:gd name="connsiteY86" fmla="*/ 1641475 h 1793875"/>
              <a:gd name="connsiteX87" fmla="*/ 1092200 w 1822450"/>
              <a:gd name="connsiteY87" fmla="*/ 1628775 h 1793875"/>
              <a:gd name="connsiteX88" fmla="*/ 1031875 w 1822450"/>
              <a:gd name="connsiteY88" fmla="*/ 1619250 h 1793875"/>
              <a:gd name="connsiteX89" fmla="*/ 987425 w 1822450"/>
              <a:gd name="connsiteY89" fmla="*/ 1558925 h 1793875"/>
              <a:gd name="connsiteX90" fmla="*/ 939800 w 1822450"/>
              <a:gd name="connsiteY90" fmla="*/ 1536700 h 1793875"/>
              <a:gd name="connsiteX91" fmla="*/ 895350 w 1822450"/>
              <a:gd name="connsiteY91" fmla="*/ 1536700 h 1793875"/>
              <a:gd name="connsiteX92" fmla="*/ 790575 w 1822450"/>
              <a:gd name="connsiteY92" fmla="*/ 1517650 h 1793875"/>
              <a:gd name="connsiteX93" fmla="*/ 752475 w 1822450"/>
              <a:gd name="connsiteY93" fmla="*/ 1457325 h 1793875"/>
              <a:gd name="connsiteX94" fmla="*/ 749300 w 1822450"/>
              <a:gd name="connsiteY94" fmla="*/ 1403350 h 1793875"/>
              <a:gd name="connsiteX95" fmla="*/ 701675 w 1822450"/>
              <a:gd name="connsiteY95" fmla="*/ 1323975 h 1793875"/>
              <a:gd name="connsiteX96" fmla="*/ 666750 w 1822450"/>
              <a:gd name="connsiteY96" fmla="*/ 1263650 h 1793875"/>
              <a:gd name="connsiteX97" fmla="*/ 612775 w 1822450"/>
              <a:gd name="connsiteY97" fmla="*/ 1196975 h 1793875"/>
              <a:gd name="connsiteX98" fmla="*/ 574675 w 1822450"/>
              <a:gd name="connsiteY98" fmla="*/ 1136650 h 1793875"/>
              <a:gd name="connsiteX99" fmla="*/ 546100 w 1822450"/>
              <a:gd name="connsiteY99" fmla="*/ 1111250 h 1793875"/>
              <a:gd name="connsiteX100" fmla="*/ 565150 w 1822450"/>
              <a:gd name="connsiteY100" fmla="*/ 1171575 h 1793875"/>
              <a:gd name="connsiteX101" fmla="*/ 603250 w 1822450"/>
              <a:gd name="connsiteY101" fmla="*/ 1235075 h 1793875"/>
              <a:gd name="connsiteX102" fmla="*/ 654050 w 1822450"/>
              <a:gd name="connsiteY102" fmla="*/ 1320800 h 1793875"/>
              <a:gd name="connsiteX103" fmla="*/ 647700 w 1822450"/>
              <a:gd name="connsiteY103" fmla="*/ 1358900 h 1793875"/>
              <a:gd name="connsiteX104" fmla="*/ 631825 w 1822450"/>
              <a:gd name="connsiteY104" fmla="*/ 1349375 h 1793875"/>
              <a:gd name="connsiteX105" fmla="*/ 577850 w 1822450"/>
              <a:gd name="connsiteY105" fmla="*/ 1279525 h 1793875"/>
              <a:gd name="connsiteX106" fmla="*/ 495300 w 1822450"/>
              <a:gd name="connsiteY106" fmla="*/ 1238250 h 1793875"/>
              <a:gd name="connsiteX107" fmla="*/ 492125 w 1822450"/>
              <a:gd name="connsiteY107" fmla="*/ 1193800 h 1793875"/>
              <a:gd name="connsiteX108" fmla="*/ 492125 w 1822450"/>
              <a:gd name="connsiteY108" fmla="*/ 1143000 h 1793875"/>
              <a:gd name="connsiteX109" fmla="*/ 495300 w 1822450"/>
              <a:gd name="connsiteY109" fmla="*/ 1101725 h 1793875"/>
              <a:gd name="connsiteX110" fmla="*/ 447675 w 1822450"/>
              <a:gd name="connsiteY110" fmla="*/ 1038225 h 1793875"/>
              <a:gd name="connsiteX111" fmla="*/ 403225 w 1822450"/>
              <a:gd name="connsiteY111" fmla="*/ 1016000 h 1793875"/>
              <a:gd name="connsiteX112" fmla="*/ 355600 w 1822450"/>
              <a:gd name="connsiteY112" fmla="*/ 958850 h 1793875"/>
              <a:gd name="connsiteX113" fmla="*/ 327025 w 1822450"/>
              <a:gd name="connsiteY113" fmla="*/ 901700 h 1793875"/>
              <a:gd name="connsiteX114" fmla="*/ 320675 w 1822450"/>
              <a:gd name="connsiteY114" fmla="*/ 850900 h 1793875"/>
              <a:gd name="connsiteX115" fmla="*/ 323850 w 1822450"/>
              <a:gd name="connsiteY115" fmla="*/ 787400 h 1793875"/>
              <a:gd name="connsiteX116" fmla="*/ 333375 w 1822450"/>
              <a:gd name="connsiteY116" fmla="*/ 746125 h 1793875"/>
              <a:gd name="connsiteX117" fmla="*/ 349250 w 1822450"/>
              <a:gd name="connsiteY117" fmla="*/ 698500 h 1793875"/>
              <a:gd name="connsiteX118" fmla="*/ 346075 w 1822450"/>
              <a:gd name="connsiteY118" fmla="*/ 650875 h 1793875"/>
              <a:gd name="connsiteX119" fmla="*/ 342900 w 1822450"/>
              <a:gd name="connsiteY119" fmla="*/ 606425 h 1793875"/>
              <a:gd name="connsiteX120" fmla="*/ 203200 w 1822450"/>
              <a:gd name="connsiteY120" fmla="*/ 488950 h 1793875"/>
              <a:gd name="connsiteX121" fmla="*/ 155575 w 1822450"/>
              <a:gd name="connsiteY121" fmla="*/ 488950 h 1793875"/>
              <a:gd name="connsiteX122" fmla="*/ 127000 w 1822450"/>
              <a:gd name="connsiteY122" fmla="*/ 425450 h 1793875"/>
              <a:gd name="connsiteX123" fmla="*/ 34925 w 1822450"/>
              <a:gd name="connsiteY123" fmla="*/ 339725 h 1793875"/>
              <a:gd name="connsiteX124" fmla="*/ 19050 w 1822450"/>
              <a:gd name="connsiteY124" fmla="*/ 307975 h 1793875"/>
              <a:gd name="connsiteX125" fmla="*/ 0 w 1822450"/>
              <a:gd name="connsiteY125" fmla="*/ 257175 h 1793875"/>
              <a:gd name="connsiteX126" fmla="*/ 19050 w 1822450"/>
              <a:gd name="connsiteY126" fmla="*/ 19050 h 179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822450" h="1793875">
                <a:moveTo>
                  <a:pt x="19050" y="19050"/>
                </a:moveTo>
                <a:lnTo>
                  <a:pt x="114300" y="53975"/>
                </a:lnTo>
                <a:lnTo>
                  <a:pt x="206375" y="12700"/>
                </a:lnTo>
                <a:lnTo>
                  <a:pt x="285750" y="3175"/>
                </a:lnTo>
                <a:lnTo>
                  <a:pt x="361950" y="25400"/>
                </a:lnTo>
                <a:lnTo>
                  <a:pt x="479425" y="28575"/>
                </a:lnTo>
                <a:lnTo>
                  <a:pt x="606425" y="60325"/>
                </a:lnTo>
                <a:lnTo>
                  <a:pt x="720725" y="41275"/>
                </a:lnTo>
                <a:lnTo>
                  <a:pt x="889000" y="57150"/>
                </a:lnTo>
                <a:lnTo>
                  <a:pt x="962025" y="66675"/>
                </a:lnTo>
                <a:lnTo>
                  <a:pt x="993775" y="44450"/>
                </a:lnTo>
                <a:lnTo>
                  <a:pt x="1054100" y="0"/>
                </a:lnTo>
                <a:lnTo>
                  <a:pt x="1174750" y="38100"/>
                </a:lnTo>
                <a:lnTo>
                  <a:pt x="1162050" y="127000"/>
                </a:lnTo>
                <a:lnTo>
                  <a:pt x="1060450" y="193675"/>
                </a:lnTo>
                <a:lnTo>
                  <a:pt x="990600" y="282575"/>
                </a:lnTo>
                <a:lnTo>
                  <a:pt x="981075" y="349250"/>
                </a:lnTo>
                <a:lnTo>
                  <a:pt x="1066800" y="384175"/>
                </a:lnTo>
                <a:lnTo>
                  <a:pt x="1158875" y="400050"/>
                </a:lnTo>
                <a:lnTo>
                  <a:pt x="1225550" y="431800"/>
                </a:lnTo>
                <a:lnTo>
                  <a:pt x="1270000" y="479425"/>
                </a:lnTo>
                <a:lnTo>
                  <a:pt x="1285875" y="558800"/>
                </a:lnTo>
                <a:lnTo>
                  <a:pt x="1323975" y="555625"/>
                </a:lnTo>
                <a:lnTo>
                  <a:pt x="1323975" y="495300"/>
                </a:lnTo>
                <a:lnTo>
                  <a:pt x="1314450" y="428625"/>
                </a:lnTo>
                <a:lnTo>
                  <a:pt x="1355725" y="415925"/>
                </a:lnTo>
                <a:lnTo>
                  <a:pt x="1365250" y="365125"/>
                </a:lnTo>
                <a:lnTo>
                  <a:pt x="1343025" y="339725"/>
                </a:lnTo>
                <a:lnTo>
                  <a:pt x="1343025" y="292100"/>
                </a:lnTo>
                <a:lnTo>
                  <a:pt x="1304925" y="222250"/>
                </a:lnTo>
                <a:lnTo>
                  <a:pt x="1333500" y="180975"/>
                </a:lnTo>
                <a:lnTo>
                  <a:pt x="1362075" y="193675"/>
                </a:lnTo>
                <a:lnTo>
                  <a:pt x="1409700" y="231775"/>
                </a:lnTo>
                <a:lnTo>
                  <a:pt x="1501775" y="269875"/>
                </a:lnTo>
                <a:lnTo>
                  <a:pt x="1552575" y="311150"/>
                </a:lnTo>
                <a:lnTo>
                  <a:pt x="1571625" y="352425"/>
                </a:lnTo>
                <a:lnTo>
                  <a:pt x="1600200" y="311150"/>
                </a:lnTo>
                <a:lnTo>
                  <a:pt x="1619250" y="292100"/>
                </a:lnTo>
                <a:lnTo>
                  <a:pt x="1698625" y="368300"/>
                </a:lnTo>
                <a:lnTo>
                  <a:pt x="1730375" y="422275"/>
                </a:lnTo>
                <a:lnTo>
                  <a:pt x="1781175" y="460375"/>
                </a:lnTo>
                <a:lnTo>
                  <a:pt x="1822450" y="527050"/>
                </a:lnTo>
                <a:lnTo>
                  <a:pt x="1822450" y="590550"/>
                </a:lnTo>
                <a:lnTo>
                  <a:pt x="1768475" y="669925"/>
                </a:lnTo>
                <a:lnTo>
                  <a:pt x="1679575" y="714375"/>
                </a:lnTo>
                <a:lnTo>
                  <a:pt x="1628775" y="746125"/>
                </a:lnTo>
                <a:cubicBezTo>
                  <a:pt x="1619250" y="747183"/>
                  <a:pt x="1609687" y="747945"/>
                  <a:pt x="1600200" y="749300"/>
                </a:cubicBezTo>
                <a:cubicBezTo>
                  <a:pt x="1594858" y="750063"/>
                  <a:pt x="1584325" y="752475"/>
                  <a:pt x="1584325" y="752475"/>
                </a:cubicBezTo>
                <a:lnTo>
                  <a:pt x="1504950" y="758825"/>
                </a:lnTo>
                <a:lnTo>
                  <a:pt x="1479550" y="828675"/>
                </a:lnTo>
                <a:lnTo>
                  <a:pt x="1412875" y="866775"/>
                </a:lnTo>
                <a:lnTo>
                  <a:pt x="1374775" y="958850"/>
                </a:lnTo>
                <a:lnTo>
                  <a:pt x="1384300" y="1035050"/>
                </a:lnTo>
                <a:lnTo>
                  <a:pt x="1276350" y="1111250"/>
                </a:lnTo>
                <a:lnTo>
                  <a:pt x="1273175" y="1171575"/>
                </a:lnTo>
                <a:lnTo>
                  <a:pt x="1289050" y="1241425"/>
                </a:lnTo>
                <a:lnTo>
                  <a:pt x="1292225" y="1295400"/>
                </a:lnTo>
                <a:lnTo>
                  <a:pt x="1276350" y="1301750"/>
                </a:lnTo>
                <a:lnTo>
                  <a:pt x="1247775" y="1273175"/>
                </a:lnTo>
                <a:lnTo>
                  <a:pt x="1222375" y="1222375"/>
                </a:lnTo>
                <a:lnTo>
                  <a:pt x="1228725" y="1181100"/>
                </a:lnTo>
                <a:lnTo>
                  <a:pt x="1155700" y="1155700"/>
                </a:lnTo>
                <a:lnTo>
                  <a:pt x="1079500" y="1155700"/>
                </a:lnTo>
                <a:lnTo>
                  <a:pt x="1022350" y="1181100"/>
                </a:lnTo>
                <a:lnTo>
                  <a:pt x="949325" y="1174750"/>
                </a:lnTo>
                <a:lnTo>
                  <a:pt x="955675" y="1260475"/>
                </a:lnTo>
                <a:lnTo>
                  <a:pt x="936625" y="1343025"/>
                </a:lnTo>
                <a:lnTo>
                  <a:pt x="927100" y="1403350"/>
                </a:lnTo>
                <a:lnTo>
                  <a:pt x="930275" y="1479550"/>
                </a:lnTo>
                <a:lnTo>
                  <a:pt x="993775" y="1489075"/>
                </a:lnTo>
                <a:lnTo>
                  <a:pt x="1035050" y="1473200"/>
                </a:lnTo>
                <a:lnTo>
                  <a:pt x="1101725" y="1435100"/>
                </a:lnTo>
                <a:lnTo>
                  <a:pt x="1092200" y="1400175"/>
                </a:lnTo>
                <a:lnTo>
                  <a:pt x="1139825" y="1390650"/>
                </a:lnTo>
                <a:lnTo>
                  <a:pt x="1149350" y="1447800"/>
                </a:lnTo>
                <a:lnTo>
                  <a:pt x="1120775" y="1527175"/>
                </a:lnTo>
                <a:lnTo>
                  <a:pt x="1120775" y="1562100"/>
                </a:lnTo>
                <a:lnTo>
                  <a:pt x="1187450" y="1546225"/>
                </a:lnTo>
                <a:lnTo>
                  <a:pt x="1235075" y="1603375"/>
                </a:lnTo>
                <a:lnTo>
                  <a:pt x="1225550" y="1654175"/>
                </a:lnTo>
                <a:lnTo>
                  <a:pt x="1222375" y="1701800"/>
                </a:lnTo>
                <a:lnTo>
                  <a:pt x="1241425" y="1762125"/>
                </a:lnTo>
                <a:lnTo>
                  <a:pt x="1247775" y="1793875"/>
                </a:lnTo>
                <a:lnTo>
                  <a:pt x="1219200" y="1793875"/>
                </a:lnTo>
                <a:lnTo>
                  <a:pt x="1177925" y="1746250"/>
                </a:lnTo>
                <a:lnTo>
                  <a:pt x="1155700" y="1682750"/>
                </a:lnTo>
                <a:lnTo>
                  <a:pt x="1139825" y="1641475"/>
                </a:lnTo>
                <a:lnTo>
                  <a:pt x="1092200" y="1628775"/>
                </a:lnTo>
                <a:lnTo>
                  <a:pt x="1031875" y="1619250"/>
                </a:lnTo>
                <a:lnTo>
                  <a:pt x="987425" y="1558925"/>
                </a:lnTo>
                <a:lnTo>
                  <a:pt x="939800" y="1536700"/>
                </a:lnTo>
                <a:lnTo>
                  <a:pt x="895350" y="1536700"/>
                </a:lnTo>
                <a:lnTo>
                  <a:pt x="790575" y="1517650"/>
                </a:lnTo>
                <a:lnTo>
                  <a:pt x="752475" y="1457325"/>
                </a:lnTo>
                <a:lnTo>
                  <a:pt x="749300" y="1403350"/>
                </a:lnTo>
                <a:lnTo>
                  <a:pt x="701675" y="1323975"/>
                </a:lnTo>
                <a:lnTo>
                  <a:pt x="666750" y="1263650"/>
                </a:lnTo>
                <a:lnTo>
                  <a:pt x="612775" y="1196975"/>
                </a:lnTo>
                <a:lnTo>
                  <a:pt x="574675" y="1136650"/>
                </a:lnTo>
                <a:lnTo>
                  <a:pt x="546100" y="1111250"/>
                </a:lnTo>
                <a:lnTo>
                  <a:pt x="565150" y="1171575"/>
                </a:lnTo>
                <a:lnTo>
                  <a:pt x="603250" y="1235075"/>
                </a:lnTo>
                <a:lnTo>
                  <a:pt x="654050" y="1320800"/>
                </a:lnTo>
                <a:lnTo>
                  <a:pt x="647700" y="1358900"/>
                </a:lnTo>
                <a:lnTo>
                  <a:pt x="631825" y="1349375"/>
                </a:lnTo>
                <a:lnTo>
                  <a:pt x="577850" y="1279525"/>
                </a:lnTo>
                <a:lnTo>
                  <a:pt x="495300" y="1238250"/>
                </a:lnTo>
                <a:lnTo>
                  <a:pt x="492125" y="1193800"/>
                </a:lnTo>
                <a:lnTo>
                  <a:pt x="492125" y="1143000"/>
                </a:lnTo>
                <a:lnTo>
                  <a:pt x="495300" y="1101725"/>
                </a:lnTo>
                <a:lnTo>
                  <a:pt x="447675" y="1038225"/>
                </a:lnTo>
                <a:lnTo>
                  <a:pt x="403225" y="1016000"/>
                </a:lnTo>
                <a:lnTo>
                  <a:pt x="355600" y="958850"/>
                </a:lnTo>
                <a:lnTo>
                  <a:pt x="327025" y="901700"/>
                </a:lnTo>
                <a:lnTo>
                  <a:pt x="320675" y="850900"/>
                </a:lnTo>
                <a:lnTo>
                  <a:pt x="323850" y="787400"/>
                </a:lnTo>
                <a:lnTo>
                  <a:pt x="333375" y="746125"/>
                </a:lnTo>
                <a:lnTo>
                  <a:pt x="349250" y="698500"/>
                </a:lnTo>
                <a:lnTo>
                  <a:pt x="346075" y="650875"/>
                </a:lnTo>
                <a:lnTo>
                  <a:pt x="342900" y="606425"/>
                </a:lnTo>
                <a:lnTo>
                  <a:pt x="203200" y="488950"/>
                </a:lnTo>
                <a:lnTo>
                  <a:pt x="155575" y="488950"/>
                </a:lnTo>
                <a:lnTo>
                  <a:pt x="127000" y="425450"/>
                </a:lnTo>
                <a:lnTo>
                  <a:pt x="34925" y="339725"/>
                </a:lnTo>
                <a:lnTo>
                  <a:pt x="19050" y="307975"/>
                </a:lnTo>
                <a:lnTo>
                  <a:pt x="0" y="257175"/>
                </a:lnTo>
                <a:cubicBezTo>
                  <a:pt x="1058" y="182033"/>
                  <a:pt x="2117" y="106892"/>
                  <a:pt x="19050" y="1905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4021508" y="1314415"/>
            <a:ext cx="1102519" cy="828675"/>
          </a:xfrm>
          <a:custGeom>
            <a:avLst/>
            <a:gdLst>
              <a:gd name="connsiteX0" fmla="*/ 0 w 1102519"/>
              <a:gd name="connsiteY0" fmla="*/ 0 h 828675"/>
              <a:gd name="connsiteX1" fmla="*/ 85725 w 1102519"/>
              <a:gd name="connsiteY1" fmla="*/ 2382 h 828675"/>
              <a:gd name="connsiteX2" fmla="*/ 107156 w 1102519"/>
              <a:gd name="connsiteY2" fmla="*/ 45244 h 828675"/>
              <a:gd name="connsiteX3" fmla="*/ 209550 w 1102519"/>
              <a:gd name="connsiteY3" fmla="*/ 61913 h 828675"/>
              <a:gd name="connsiteX4" fmla="*/ 290512 w 1102519"/>
              <a:gd name="connsiteY4" fmla="*/ 61913 h 828675"/>
              <a:gd name="connsiteX5" fmla="*/ 297656 w 1102519"/>
              <a:gd name="connsiteY5" fmla="*/ 92869 h 828675"/>
              <a:gd name="connsiteX6" fmla="*/ 381000 w 1102519"/>
              <a:gd name="connsiteY6" fmla="*/ 88107 h 828675"/>
              <a:gd name="connsiteX7" fmla="*/ 404812 w 1102519"/>
              <a:gd name="connsiteY7" fmla="*/ 126207 h 828675"/>
              <a:gd name="connsiteX8" fmla="*/ 445294 w 1102519"/>
              <a:gd name="connsiteY8" fmla="*/ 88107 h 828675"/>
              <a:gd name="connsiteX9" fmla="*/ 445294 w 1102519"/>
              <a:gd name="connsiteY9" fmla="*/ 145257 h 828675"/>
              <a:gd name="connsiteX10" fmla="*/ 507206 w 1102519"/>
              <a:gd name="connsiteY10" fmla="*/ 154782 h 828675"/>
              <a:gd name="connsiteX11" fmla="*/ 531019 w 1102519"/>
              <a:gd name="connsiteY11" fmla="*/ 195263 h 828675"/>
              <a:gd name="connsiteX12" fmla="*/ 571500 w 1102519"/>
              <a:gd name="connsiteY12" fmla="*/ 266700 h 828675"/>
              <a:gd name="connsiteX13" fmla="*/ 590550 w 1102519"/>
              <a:gd name="connsiteY13" fmla="*/ 242888 h 828675"/>
              <a:gd name="connsiteX14" fmla="*/ 626269 w 1102519"/>
              <a:gd name="connsiteY14" fmla="*/ 285750 h 828675"/>
              <a:gd name="connsiteX15" fmla="*/ 671512 w 1102519"/>
              <a:gd name="connsiteY15" fmla="*/ 326232 h 828675"/>
              <a:gd name="connsiteX16" fmla="*/ 707231 w 1102519"/>
              <a:gd name="connsiteY16" fmla="*/ 333375 h 828675"/>
              <a:gd name="connsiteX17" fmla="*/ 721519 w 1102519"/>
              <a:gd name="connsiteY17" fmla="*/ 366713 h 828675"/>
              <a:gd name="connsiteX18" fmla="*/ 766762 w 1102519"/>
              <a:gd name="connsiteY18" fmla="*/ 350044 h 828675"/>
              <a:gd name="connsiteX19" fmla="*/ 821531 w 1102519"/>
              <a:gd name="connsiteY19" fmla="*/ 366713 h 828675"/>
              <a:gd name="connsiteX20" fmla="*/ 852487 w 1102519"/>
              <a:gd name="connsiteY20" fmla="*/ 335757 h 828675"/>
              <a:gd name="connsiteX21" fmla="*/ 928687 w 1102519"/>
              <a:gd name="connsiteY21" fmla="*/ 335757 h 828675"/>
              <a:gd name="connsiteX22" fmla="*/ 966787 w 1102519"/>
              <a:gd name="connsiteY22" fmla="*/ 319088 h 828675"/>
              <a:gd name="connsiteX23" fmla="*/ 1033462 w 1102519"/>
              <a:gd name="connsiteY23" fmla="*/ 288132 h 828675"/>
              <a:gd name="connsiteX24" fmla="*/ 1028700 w 1102519"/>
              <a:gd name="connsiteY24" fmla="*/ 230982 h 828675"/>
              <a:gd name="connsiteX25" fmla="*/ 1102519 w 1102519"/>
              <a:gd name="connsiteY25" fmla="*/ 223838 h 828675"/>
              <a:gd name="connsiteX26" fmla="*/ 1069181 w 1102519"/>
              <a:gd name="connsiteY26" fmla="*/ 300038 h 828675"/>
              <a:gd name="connsiteX27" fmla="*/ 1040606 w 1102519"/>
              <a:gd name="connsiteY27" fmla="*/ 361950 h 828675"/>
              <a:gd name="connsiteX28" fmla="*/ 981075 w 1102519"/>
              <a:gd name="connsiteY28" fmla="*/ 359569 h 828675"/>
              <a:gd name="connsiteX29" fmla="*/ 981075 w 1102519"/>
              <a:gd name="connsiteY29" fmla="*/ 407194 h 828675"/>
              <a:gd name="connsiteX30" fmla="*/ 940594 w 1102519"/>
              <a:gd name="connsiteY30" fmla="*/ 440532 h 828675"/>
              <a:gd name="connsiteX31" fmla="*/ 973931 w 1102519"/>
              <a:gd name="connsiteY31" fmla="*/ 488157 h 828675"/>
              <a:gd name="connsiteX32" fmla="*/ 954881 w 1102519"/>
              <a:gd name="connsiteY32" fmla="*/ 571500 h 828675"/>
              <a:gd name="connsiteX33" fmla="*/ 938212 w 1102519"/>
              <a:gd name="connsiteY33" fmla="*/ 664369 h 828675"/>
              <a:gd name="connsiteX34" fmla="*/ 847725 w 1102519"/>
              <a:gd name="connsiteY34" fmla="*/ 733425 h 828675"/>
              <a:gd name="connsiteX35" fmla="*/ 766762 w 1102519"/>
              <a:gd name="connsiteY35" fmla="*/ 747713 h 828675"/>
              <a:gd name="connsiteX36" fmla="*/ 638175 w 1102519"/>
              <a:gd name="connsiteY36" fmla="*/ 764382 h 828675"/>
              <a:gd name="connsiteX37" fmla="*/ 519112 w 1102519"/>
              <a:gd name="connsiteY37" fmla="*/ 807244 h 828675"/>
              <a:gd name="connsiteX38" fmla="*/ 450056 w 1102519"/>
              <a:gd name="connsiteY38" fmla="*/ 828675 h 828675"/>
              <a:gd name="connsiteX39" fmla="*/ 392906 w 1102519"/>
              <a:gd name="connsiteY39" fmla="*/ 759619 h 828675"/>
              <a:gd name="connsiteX40" fmla="*/ 445294 w 1102519"/>
              <a:gd name="connsiteY40" fmla="*/ 638175 h 828675"/>
              <a:gd name="connsiteX41" fmla="*/ 426244 w 1102519"/>
              <a:gd name="connsiteY41" fmla="*/ 566738 h 828675"/>
              <a:gd name="connsiteX42" fmla="*/ 333375 w 1102519"/>
              <a:gd name="connsiteY42" fmla="*/ 635794 h 828675"/>
              <a:gd name="connsiteX43" fmla="*/ 278606 w 1102519"/>
              <a:gd name="connsiteY43" fmla="*/ 628650 h 828675"/>
              <a:gd name="connsiteX44" fmla="*/ 235744 w 1102519"/>
              <a:gd name="connsiteY44" fmla="*/ 538163 h 828675"/>
              <a:gd name="connsiteX45" fmla="*/ 188119 w 1102519"/>
              <a:gd name="connsiteY45" fmla="*/ 426244 h 828675"/>
              <a:gd name="connsiteX46" fmla="*/ 135731 w 1102519"/>
              <a:gd name="connsiteY46" fmla="*/ 371475 h 828675"/>
              <a:gd name="connsiteX47" fmla="*/ 130969 w 1102519"/>
              <a:gd name="connsiteY47" fmla="*/ 302419 h 828675"/>
              <a:gd name="connsiteX48" fmla="*/ 123825 w 1102519"/>
              <a:gd name="connsiteY48" fmla="*/ 185738 h 828675"/>
              <a:gd name="connsiteX49" fmla="*/ 83344 w 1102519"/>
              <a:gd name="connsiteY49" fmla="*/ 97632 h 828675"/>
              <a:gd name="connsiteX50" fmla="*/ 76200 w 1102519"/>
              <a:gd name="connsiteY50" fmla="*/ 47625 h 828675"/>
              <a:gd name="connsiteX51" fmla="*/ 0 w 1102519"/>
              <a:gd name="connsiteY51" fmla="*/ 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02519" h="828675">
                <a:moveTo>
                  <a:pt x="0" y="0"/>
                </a:moveTo>
                <a:lnTo>
                  <a:pt x="85725" y="2382"/>
                </a:lnTo>
                <a:lnTo>
                  <a:pt x="107156" y="45244"/>
                </a:lnTo>
                <a:lnTo>
                  <a:pt x="209550" y="61913"/>
                </a:lnTo>
                <a:lnTo>
                  <a:pt x="290512" y="61913"/>
                </a:lnTo>
                <a:lnTo>
                  <a:pt x="297656" y="92869"/>
                </a:lnTo>
                <a:lnTo>
                  <a:pt x="381000" y="88107"/>
                </a:lnTo>
                <a:lnTo>
                  <a:pt x="404812" y="126207"/>
                </a:lnTo>
                <a:lnTo>
                  <a:pt x="445294" y="88107"/>
                </a:lnTo>
                <a:lnTo>
                  <a:pt x="445294" y="145257"/>
                </a:lnTo>
                <a:lnTo>
                  <a:pt x="507206" y="154782"/>
                </a:lnTo>
                <a:lnTo>
                  <a:pt x="531019" y="195263"/>
                </a:lnTo>
                <a:lnTo>
                  <a:pt x="571500" y="266700"/>
                </a:lnTo>
                <a:lnTo>
                  <a:pt x="590550" y="242888"/>
                </a:lnTo>
                <a:lnTo>
                  <a:pt x="626269" y="285750"/>
                </a:lnTo>
                <a:lnTo>
                  <a:pt x="671512" y="326232"/>
                </a:lnTo>
                <a:lnTo>
                  <a:pt x="707231" y="333375"/>
                </a:lnTo>
                <a:lnTo>
                  <a:pt x="721519" y="366713"/>
                </a:lnTo>
                <a:lnTo>
                  <a:pt x="766762" y="350044"/>
                </a:lnTo>
                <a:lnTo>
                  <a:pt x="821531" y="366713"/>
                </a:lnTo>
                <a:lnTo>
                  <a:pt x="852487" y="335757"/>
                </a:lnTo>
                <a:lnTo>
                  <a:pt x="928687" y="335757"/>
                </a:lnTo>
                <a:lnTo>
                  <a:pt x="966787" y="319088"/>
                </a:lnTo>
                <a:lnTo>
                  <a:pt x="1033462" y="288132"/>
                </a:lnTo>
                <a:lnTo>
                  <a:pt x="1028700" y="230982"/>
                </a:lnTo>
                <a:lnTo>
                  <a:pt x="1102519" y="223838"/>
                </a:lnTo>
                <a:lnTo>
                  <a:pt x="1069181" y="300038"/>
                </a:lnTo>
                <a:lnTo>
                  <a:pt x="1040606" y="361950"/>
                </a:lnTo>
                <a:lnTo>
                  <a:pt x="981075" y="359569"/>
                </a:lnTo>
                <a:lnTo>
                  <a:pt x="981075" y="407194"/>
                </a:lnTo>
                <a:lnTo>
                  <a:pt x="940594" y="440532"/>
                </a:lnTo>
                <a:lnTo>
                  <a:pt x="973931" y="488157"/>
                </a:lnTo>
                <a:lnTo>
                  <a:pt x="954881" y="571500"/>
                </a:lnTo>
                <a:lnTo>
                  <a:pt x="938212" y="664369"/>
                </a:lnTo>
                <a:lnTo>
                  <a:pt x="847725" y="733425"/>
                </a:lnTo>
                <a:lnTo>
                  <a:pt x="766762" y="747713"/>
                </a:lnTo>
                <a:lnTo>
                  <a:pt x="638175" y="764382"/>
                </a:lnTo>
                <a:lnTo>
                  <a:pt x="519112" y="807244"/>
                </a:lnTo>
                <a:lnTo>
                  <a:pt x="450056" y="828675"/>
                </a:lnTo>
                <a:lnTo>
                  <a:pt x="392906" y="759619"/>
                </a:lnTo>
                <a:lnTo>
                  <a:pt x="445294" y="638175"/>
                </a:lnTo>
                <a:lnTo>
                  <a:pt x="426244" y="566738"/>
                </a:lnTo>
                <a:lnTo>
                  <a:pt x="333375" y="635794"/>
                </a:lnTo>
                <a:lnTo>
                  <a:pt x="278606" y="628650"/>
                </a:lnTo>
                <a:lnTo>
                  <a:pt x="235744" y="538163"/>
                </a:lnTo>
                <a:lnTo>
                  <a:pt x="188119" y="426244"/>
                </a:lnTo>
                <a:lnTo>
                  <a:pt x="135731" y="371475"/>
                </a:lnTo>
                <a:lnTo>
                  <a:pt x="130969" y="302419"/>
                </a:lnTo>
                <a:lnTo>
                  <a:pt x="123825" y="185738"/>
                </a:lnTo>
                <a:lnTo>
                  <a:pt x="83344" y="97632"/>
                </a:lnTo>
                <a:lnTo>
                  <a:pt x="76200" y="4762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1964108" y="1329716"/>
            <a:ext cx="1102519" cy="828675"/>
          </a:xfrm>
          <a:custGeom>
            <a:avLst/>
            <a:gdLst>
              <a:gd name="connsiteX0" fmla="*/ 0 w 1102519"/>
              <a:gd name="connsiteY0" fmla="*/ 0 h 828675"/>
              <a:gd name="connsiteX1" fmla="*/ 85725 w 1102519"/>
              <a:gd name="connsiteY1" fmla="*/ 2382 h 828675"/>
              <a:gd name="connsiteX2" fmla="*/ 107156 w 1102519"/>
              <a:gd name="connsiteY2" fmla="*/ 45244 h 828675"/>
              <a:gd name="connsiteX3" fmla="*/ 209550 w 1102519"/>
              <a:gd name="connsiteY3" fmla="*/ 61913 h 828675"/>
              <a:gd name="connsiteX4" fmla="*/ 290512 w 1102519"/>
              <a:gd name="connsiteY4" fmla="*/ 61913 h 828675"/>
              <a:gd name="connsiteX5" fmla="*/ 297656 w 1102519"/>
              <a:gd name="connsiteY5" fmla="*/ 92869 h 828675"/>
              <a:gd name="connsiteX6" fmla="*/ 381000 w 1102519"/>
              <a:gd name="connsiteY6" fmla="*/ 88107 h 828675"/>
              <a:gd name="connsiteX7" fmla="*/ 404812 w 1102519"/>
              <a:gd name="connsiteY7" fmla="*/ 126207 h 828675"/>
              <a:gd name="connsiteX8" fmla="*/ 445294 w 1102519"/>
              <a:gd name="connsiteY8" fmla="*/ 88107 h 828675"/>
              <a:gd name="connsiteX9" fmla="*/ 445294 w 1102519"/>
              <a:gd name="connsiteY9" fmla="*/ 145257 h 828675"/>
              <a:gd name="connsiteX10" fmla="*/ 507206 w 1102519"/>
              <a:gd name="connsiteY10" fmla="*/ 154782 h 828675"/>
              <a:gd name="connsiteX11" fmla="*/ 531019 w 1102519"/>
              <a:gd name="connsiteY11" fmla="*/ 195263 h 828675"/>
              <a:gd name="connsiteX12" fmla="*/ 571500 w 1102519"/>
              <a:gd name="connsiteY12" fmla="*/ 266700 h 828675"/>
              <a:gd name="connsiteX13" fmla="*/ 590550 w 1102519"/>
              <a:gd name="connsiteY13" fmla="*/ 242888 h 828675"/>
              <a:gd name="connsiteX14" fmla="*/ 626269 w 1102519"/>
              <a:gd name="connsiteY14" fmla="*/ 285750 h 828675"/>
              <a:gd name="connsiteX15" fmla="*/ 671512 w 1102519"/>
              <a:gd name="connsiteY15" fmla="*/ 326232 h 828675"/>
              <a:gd name="connsiteX16" fmla="*/ 707231 w 1102519"/>
              <a:gd name="connsiteY16" fmla="*/ 333375 h 828675"/>
              <a:gd name="connsiteX17" fmla="*/ 721519 w 1102519"/>
              <a:gd name="connsiteY17" fmla="*/ 366713 h 828675"/>
              <a:gd name="connsiteX18" fmla="*/ 766762 w 1102519"/>
              <a:gd name="connsiteY18" fmla="*/ 350044 h 828675"/>
              <a:gd name="connsiteX19" fmla="*/ 821531 w 1102519"/>
              <a:gd name="connsiteY19" fmla="*/ 366713 h 828675"/>
              <a:gd name="connsiteX20" fmla="*/ 852487 w 1102519"/>
              <a:gd name="connsiteY20" fmla="*/ 335757 h 828675"/>
              <a:gd name="connsiteX21" fmla="*/ 928687 w 1102519"/>
              <a:gd name="connsiteY21" fmla="*/ 335757 h 828675"/>
              <a:gd name="connsiteX22" fmla="*/ 966787 w 1102519"/>
              <a:gd name="connsiteY22" fmla="*/ 319088 h 828675"/>
              <a:gd name="connsiteX23" fmla="*/ 1033462 w 1102519"/>
              <a:gd name="connsiteY23" fmla="*/ 288132 h 828675"/>
              <a:gd name="connsiteX24" fmla="*/ 1028700 w 1102519"/>
              <a:gd name="connsiteY24" fmla="*/ 230982 h 828675"/>
              <a:gd name="connsiteX25" fmla="*/ 1102519 w 1102519"/>
              <a:gd name="connsiteY25" fmla="*/ 223838 h 828675"/>
              <a:gd name="connsiteX26" fmla="*/ 1069181 w 1102519"/>
              <a:gd name="connsiteY26" fmla="*/ 300038 h 828675"/>
              <a:gd name="connsiteX27" fmla="*/ 1040606 w 1102519"/>
              <a:gd name="connsiteY27" fmla="*/ 361950 h 828675"/>
              <a:gd name="connsiteX28" fmla="*/ 981075 w 1102519"/>
              <a:gd name="connsiteY28" fmla="*/ 359569 h 828675"/>
              <a:gd name="connsiteX29" fmla="*/ 981075 w 1102519"/>
              <a:gd name="connsiteY29" fmla="*/ 407194 h 828675"/>
              <a:gd name="connsiteX30" fmla="*/ 940594 w 1102519"/>
              <a:gd name="connsiteY30" fmla="*/ 440532 h 828675"/>
              <a:gd name="connsiteX31" fmla="*/ 973931 w 1102519"/>
              <a:gd name="connsiteY31" fmla="*/ 488157 h 828675"/>
              <a:gd name="connsiteX32" fmla="*/ 954881 w 1102519"/>
              <a:gd name="connsiteY32" fmla="*/ 571500 h 828675"/>
              <a:gd name="connsiteX33" fmla="*/ 938212 w 1102519"/>
              <a:gd name="connsiteY33" fmla="*/ 664369 h 828675"/>
              <a:gd name="connsiteX34" fmla="*/ 847725 w 1102519"/>
              <a:gd name="connsiteY34" fmla="*/ 733425 h 828675"/>
              <a:gd name="connsiteX35" fmla="*/ 766762 w 1102519"/>
              <a:gd name="connsiteY35" fmla="*/ 747713 h 828675"/>
              <a:gd name="connsiteX36" fmla="*/ 638175 w 1102519"/>
              <a:gd name="connsiteY36" fmla="*/ 764382 h 828675"/>
              <a:gd name="connsiteX37" fmla="*/ 519112 w 1102519"/>
              <a:gd name="connsiteY37" fmla="*/ 807244 h 828675"/>
              <a:gd name="connsiteX38" fmla="*/ 450056 w 1102519"/>
              <a:gd name="connsiteY38" fmla="*/ 828675 h 828675"/>
              <a:gd name="connsiteX39" fmla="*/ 392906 w 1102519"/>
              <a:gd name="connsiteY39" fmla="*/ 759619 h 828675"/>
              <a:gd name="connsiteX40" fmla="*/ 445294 w 1102519"/>
              <a:gd name="connsiteY40" fmla="*/ 638175 h 828675"/>
              <a:gd name="connsiteX41" fmla="*/ 426244 w 1102519"/>
              <a:gd name="connsiteY41" fmla="*/ 566738 h 828675"/>
              <a:gd name="connsiteX42" fmla="*/ 333375 w 1102519"/>
              <a:gd name="connsiteY42" fmla="*/ 635794 h 828675"/>
              <a:gd name="connsiteX43" fmla="*/ 278606 w 1102519"/>
              <a:gd name="connsiteY43" fmla="*/ 628650 h 828675"/>
              <a:gd name="connsiteX44" fmla="*/ 235744 w 1102519"/>
              <a:gd name="connsiteY44" fmla="*/ 538163 h 828675"/>
              <a:gd name="connsiteX45" fmla="*/ 188119 w 1102519"/>
              <a:gd name="connsiteY45" fmla="*/ 426244 h 828675"/>
              <a:gd name="connsiteX46" fmla="*/ 135731 w 1102519"/>
              <a:gd name="connsiteY46" fmla="*/ 371475 h 828675"/>
              <a:gd name="connsiteX47" fmla="*/ 130969 w 1102519"/>
              <a:gd name="connsiteY47" fmla="*/ 302419 h 828675"/>
              <a:gd name="connsiteX48" fmla="*/ 123825 w 1102519"/>
              <a:gd name="connsiteY48" fmla="*/ 185738 h 828675"/>
              <a:gd name="connsiteX49" fmla="*/ 83344 w 1102519"/>
              <a:gd name="connsiteY49" fmla="*/ 97632 h 828675"/>
              <a:gd name="connsiteX50" fmla="*/ 76200 w 1102519"/>
              <a:gd name="connsiteY50" fmla="*/ 47625 h 828675"/>
              <a:gd name="connsiteX51" fmla="*/ 0 w 1102519"/>
              <a:gd name="connsiteY51" fmla="*/ 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02519" h="828675">
                <a:moveTo>
                  <a:pt x="0" y="0"/>
                </a:moveTo>
                <a:lnTo>
                  <a:pt x="85725" y="2382"/>
                </a:lnTo>
                <a:lnTo>
                  <a:pt x="107156" y="45244"/>
                </a:lnTo>
                <a:lnTo>
                  <a:pt x="209550" y="61913"/>
                </a:lnTo>
                <a:lnTo>
                  <a:pt x="290512" y="61913"/>
                </a:lnTo>
                <a:lnTo>
                  <a:pt x="297656" y="92869"/>
                </a:lnTo>
                <a:lnTo>
                  <a:pt x="381000" y="88107"/>
                </a:lnTo>
                <a:lnTo>
                  <a:pt x="404812" y="126207"/>
                </a:lnTo>
                <a:lnTo>
                  <a:pt x="445294" y="88107"/>
                </a:lnTo>
                <a:lnTo>
                  <a:pt x="445294" y="145257"/>
                </a:lnTo>
                <a:lnTo>
                  <a:pt x="507206" y="154782"/>
                </a:lnTo>
                <a:lnTo>
                  <a:pt x="531019" y="195263"/>
                </a:lnTo>
                <a:lnTo>
                  <a:pt x="571500" y="266700"/>
                </a:lnTo>
                <a:lnTo>
                  <a:pt x="590550" y="242888"/>
                </a:lnTo>
                <a:lnTo>
                  <a:pt x="626269" y="285750"/>
                </a:lnTo>
                <a:lnTo>
                  <a:pt x="671512" y="326232"/>
                </a:lnTo>
                <a:lnTo>
                  <a:pt x="707231" y="333375"/>
                </a:lnTo>
                <a:lnTo>
                  <a:pt x="721519" y="366713"/>
                </a:lnTo>
                <a:lnTo>
                  <a:pt x="766762" y="350044"/>
                </a:lnTo>
                <a:lnTo>
                  <a:pt x="821531" y="366713"/>
                </a:lnTo>
                <a:lnTo>
                  <a:pt x="852487" y="335757"/>
                </a:lnTo>
                <a:lnTo>
                  <a:pt x="928687" y="335757"/>
                </a:lnTo>
                <a:lnTo>
                  <a:pt x="966787" y="319088"/>
                </a:lnTo>
                <a:lnTo>
                  <a:pt x="1033462" y="288132"/>
                </a:lnTo>
                <a:lnTo>
                  <a:pt x="1028700" y="230982"/>
                </a:lnTo>
                <a:lnTo>
                  <a:pt x="1102519" y="223838"/>
                </a:lnTo>
                <a:lnTo>
                  <a:pt x="1069181" y="300038"/>
                </a:lnTo>
                <a:lnTo>
                  <a:pt x="1040606" y="361950"/>
                </a:lnTo>
                <a:lnTo>
                  <a:pt x="981075" y="359569"/>
                </a:lnTo>
                <a:lnTo>
                  <a:pt x="981075" y="407194"/>
                </a:lnTo>
                <a:lnTo>
                  <a:pt x="940594" y="440532"/>
                </a:lnTo>
                <a:lnTo>
                  <a:pt x="973931" y="488157"/>
                </a:lnTo>
                <a:lnTo>
                  <a:pt x="954881" y="571500"/>
                </a:lnTo>
                <a:lnTo>
                  <a:pt x="938212" y="664369"/>
                </a:lnTo>
                <a:lnTo>
                  <a:pt x="847725" y="733425"/>
                </a:lnTo>
                <a:lnTo>
                  <a:pt x="766762" y="747713"/>
                </a:lnTo>
                <a:lnTo>
                  <a:pt x="638175" y="764382"/>
                </a:lnTo>
                <a:lnTo>
                  <a:pt x="519112" y="807244"/>
                </a:lnTo>
                <a:lnTo>
                  <a:pt x="450056" y="828675"/>
                </a:lnTo>
                <a:lnTo>
                  <a:pt x="392906" y="759619"/>
                </a:lnTo>
                <a:lnTo>
                  <a:pt x="445294" y="638175"/>
                </a:lnTo>
                <a:lnTo>
                  <a:pt x="426244" y="566738"/>
                </a:lnTo>
                <a:lnTo>
                  <a:pt x="333375" y="635794"/>
                </a:lnTo>
                <a:lnTo>
                  <a:pt x="278606" y="628650"/>
                </a:lnTo>
                <a:lnTo>
                  <a:pt x="235744" y="538163"/>
                </a:lnTo>
                <a:lnTo>
                  <a:pt x="188119" y="426244"/>
                </a:lnTo>
                <a:lnTo>
                  <a:pt x="135731" y="371475"/>
                </a:lnTo>
                <a:lnTo>
                  <a:pt x="130969" y="302419"/>
                </a:lnTo>
                <a:lnTo>
                  <a:pt x="123825" y="185738"/>
                </a:lnTo>
                <a:lnTo>
                  <a:pt x="83344" y="97632"/>
                </a:lnTo>
                <a:lnTo>
                  <a:pt x="76200" y="4762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1888344" y="4341000"/>
            <a:ext cx="1102519" cy="828675"/>
          </a:xfrm>
          <a:custGeom>
            <a:avLst/>
            <a:gdLst>
              <a:gd name="connsiteX0" fmla="*/ 0 w 1102519"/>
              <a:gd name="connsiteY0" fmla="*/ 0 h 828675"/>
              <a:gd name="connsiteX1" fmla="*/ 85725 w 1102519"/>
              <a:gd name="connsiteY1" fmla="*/ 2382 h 828675"/>
              <a:gd name="connsiteX2" fmla="*/ 107156 w 1102519"/>
              <a:gd name="connsiteY2" fmla="*/ 45244 h 828675"/>
              <a:gd name="connsiteX3" fmla="*/ 209550 w 1102519"/>
              <a:gd name="connsiteY3" fmla="*/ 61913 h 828675"/>
              <a:gd name="connsiteX4" fmla="*/ 290512 w 1102519"/>
              <a:gd name="connsiteY4" fmla="*/ 61913 h 828675"/>
              <a:gd name="connsiteX5" fmla="*/ 297656 w 1102519"/>
              <a:gd name="connsiteY5" fmla="*/ 92869 h 828675"/>
              <a:gd name="connsiteX6" fmla="*/ 381000 w 1102519"/>
              <a:gd name="connsiteY6" fmla="*/ 88107 h 828675"/>
              <a:gd name="connsiteX7" fmla="*/ 404812 w 1102519"/>
              <a:gd name="connsiteY7" fmla="*/ 126207 h 828675"/>
              <a:gd name="connsiteX8" fmla="*/ 445294 w 1102519"/>
              <a:gd name="connsiteY8" fmla="*/ 88107 h 828675"/>
              <a:gd name="connsiteX9" fmla="*/ 445294 w 1102519"/>
              <a:gd name="connsiteY9" fmla="*/ 145257 h 828675"/>
              <a:gd name="connsiteX10" fmla="*/ 507206 w 1102519"/>
              <a:gd name="connsiteY10" fmla="*/ 154782 h 828675"/>
              <a:gd name="connsiteX11" fmla="*/ 531019 w 1102519"/>
              <a:gd name="connsiteY11" fmla="*/ 195263 h 828675"/>
              <a:gd name="connsiteX12" fmla="*/ 571500 w 1102519"/>
              <a:gd name="connsiteY12" fmla="*/ 266700 h 828675"/>
              <a:gd name="connsiteX13" fmla="*/ 590550 w 1102519"/>
              <a:gd name="connsiteY13" fmla="*/ 242888 h 828675"/>
              <a:gd name="connsiteX14" fmla="*/ 626269 w 1102519"/>
              <a:gd name="connsiteY14" fmla="*/ 285750 h 828675"/>
              <a:gd name="connsiteX15" fmla="*/ 671512 w 1102519"/>
              <a:gd name="connsiteY15" fmla="*/ 326232 h 828675"/>
              <a:gd name="connsiteX16" fmla="*/ 707231 w 1102519"/>
              <a:gd name="connsiteY16" fmla="*/ 333375 h 828675"/>
              <a:gd name="connsiteX17" fmla="*/ 721519 w 1102519"/>
              <a:gd name="connsiteY17" fmla="*/ 366713 h 828675"/>
              <a:gd name="connsiteX18" fmla="*/ 766762 w 1102519"/>
              <a:gd name="connsiteY18" fmla="*/ 350044 h 828675"/>
              <a:gd name="connsiteX19" fmla="*/ 821531 w 1102519"/>
              <a:gd name="connsiteY19" fmla="*/ 366713 h 828675"/>
              <a:gd name="connsiteX20" fmla="*/ 852487 w 1102519"/>
              <a:gd name="connsiteY20" fmla="*/ 335757 h 828675"/>
              <a:gd name="connsiteX21" fmla="*/ 928687 w 1102519"/>
              <a:gd name="connsiteY21" fmla="*/ 335757 h 828675"/>
              <a:gd name="connsiteX22" fmla="*/ 966787 w 1102519"/>
              <a:gd name="connsiteY22" fmla="*/ 319088 h 828675"/>
              <a:gd name="connsiteX23" fmla="*/ 1033462 w 1102519"/>
              <a:gd name="connsiteY23" fmla="*/ 288132 h 828675"/>
              <a:gd name="connsiteX24" fmla="*/ 1028700 w 1102519"/>
              <a:gd name="connsiteY24" fmla="*/ 230982 h 828675"/>
              <a:gd name="connsiteX25" fmla="*/ 1102519 w 1102519"/>
              <a:gd name="connsiteY25" fmla="*/ 223838 h 828675"/>
              <a:gd name="connsiteX26" fmla="*/ 1069181 w 1102519"/>
              <a:gd name="connsiteY26" fmla="*/ 300038 h 828675"/>
              <a:gd name="connsiteX27" fmla="*/ 1040606 w 1102519"/>
              <a:gd name="connsiteY27" fmla="*/ 361950 h 828675"/>
              <a:gd name="connsiteX28" fmla="*/ 981075 w 1102519"/>
              <a:gd name="connsiteY28" fmla="*/ 359569 h 828675"/>
              <a:gd name="connsiteX29" fmla="*/ 981075 w 1102519"/>
              <a:gd name="connsiteY29" fmla="*/ 407194 h 828675"/>
              <a:gd name="connsiteX30" fmla="*/ 940594 w 1102519"/>
              <a:gd name="connsiteY30" fmla="*/ 440532 h 828675"/>
              <a:gd name="connsiteX31" fmla="*/ 973931 w 1102519"/>
              <a:gd name="connsiteY31" fmla="*/ 488157 h 828675"/>
              <a:gd name="connsiteX32" fmla="*/ 954881 w 1102519"/>
              <a:gd name="connsiteY32" fmla="*/ 571500 h 828675"/>
              <a:gd name="connsiteX33" fmla="*/ 938212 w 1102519"/>
              <a:gd name="connsiteY33" fmla="*/ 664369 h 828675"/>
              <a:gd name="connsiteX34" fmla="*/ 847725 w 1102519"/>
              <a:gd name="connsiteY34" fmla="*/ 733425 h 828675"/>
              <a:gd name="connsiteX35" fmla="*/ 766762 w 1102519"/>
              <a:gd name="connsiteY35" fmla="*/ 747713 h 828675"/>
              <a:gd name="connsiteX36" fmla="*/ 638175 w 1102519"/>
              <a:gd name="connsiteY36" fmla="*/ 764382 h 828675"/>
              <a:gd name="connsiteX37" fmla="*/ 519112 w 1102519"/>
              <a:gd name="connsiteY37" fmla="*/ 807244 h 828675"/>
              <a:gd name="connsiteX38" fmla="*/ 450056 w 1102519"/>
              <a:gd name="connsiteY38" fmla="*/ 828675 h 828675"/>
              <a:gd name="connsiteX39" fmla="*/ 392906 w 1102519"/>
              <a:gd name="connsiteY39" fmla="*/ 759619 h 828675"/>
              <a:gd name="connsiteX40" fmla="*/ 445294 w 1102519"/>
              <a:gd name="connsiteY40" fmla="*/ 638175 h 828675"/>
              <a:gd name="connsiteX41" fmla="*/ 426244 w 1102519"/>
              <a:gd name="connsiteY41" fmla="*/ 566738 h 828675"/>
              <a:gd name="connsiteX42" fmla="*/ 333375 w 1102519"/>
              <a:gd name="connsiteY42" fmla="*/ 635794 h 828675"/>
              <a:gd name="connsiteX43" fmla="*/ 278606 w 1102519"/>
              <a:gd name="connsiteY43" fmla="*/ 628650 h 828675"/>
              <a:gd name="connsiteX44" fmla="*/ 235744 w 1102519"/>
              <a:gd name="connsiteY44" fmla="*/ 538163 h 828675"/>
              <a:gd name="connsiteX45" fmla="*/ 188119 w 1102519"/>
              <a:gd name="connsiteY45" fmla="*/ 426244 h 828675"/>
              <a:gd name="connsiteX46" fmla="*/ 135731 w 1102519"/>
              <a:gd name="connsiteY46" fmla="*/ 371475 h 828675"/>
              <a:gd name="connsiteX47" fmla="*/ 130969 w 1102519"/>
              <a:gd name="connsiteY47" fmla="*/ 302419 h 828675"/>
              <a:gd name="connsiteX48" fmla="*/ 123825 w 1102519"/>
              <a:gd name="connsiteY48" fmla="*/ 185738 h 828675"/>
              <a:gd name="connsiteX49" fmla="*/ 83344 w 1102519"/>
              <a:gd name="connsiteY49" fmla="*/ 97632 h 828675"/>
              <a:gd name="connsiteX50" fmla="*/ 76200 w 1102519"/>
              <a:gd name="connsiteY50" fmla="*/ 47625 h 828675"/>
              <a:gd name="connsiteX51" fmla="*/ 0 w 1102519"/>
              <a:gd name="connsiteY51" fmla="*/ 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02519" h="828675">
                <a:moveTo>
                  <a:pt x="0" y="0"/>
                </a:moveTo>
                <a:lnTo>
                  <a:pt x="85725" y="2382"/>
                </a:lnTo>
                <a:lnTo>
                  <a:pt x="107156" y="45244"/>
                </a:lnTo>
                <a:lnTo>
                  <a:pt x="209550" y="61913"/>
                </a:lnTo>
                <a:lnTo>
                  <a:pt x="290512" y="61913"/>
                </a:lnTo>
                <a:lnTo>
                  <a:pt x="297656" y="92869"/>
                </a:lnTo>
                <a:lnTo>
                  <a:pt x="381000" y="88107"/>
                </a:lnTo>
                <a:lnTo>
                  <a:pt x="404812" y="126207"/>
                </a:lnTo>
                <a:lnTo>
                  <a:pt x="445294" y="88107"/>
                </a:lnTo>
                <a:lnTo>
                  <a:pt x="445294" y="145257"/>
                </a:lnTo>
                <a:lnTo>
                  <a:pt x="507206" y="154782"/>
                </a:lnTo>
                <a:lnTo>
                  <a:pt x="531019" y="195263"/>
                </a:lnTo>
                <a:lnTo>
                  <a:pt x="571500" y="266700"/>
                </a:lnTo>
                <a:lnTo>
                  <a:pt x="590550" y="242888"/>
                </a:lnTo>
                <a:lnTo>
                  <a:pt x="626269" y="285750"/>
                </a:lnTo>
                <a:lnTo>
                  <a:pt x="671512" y="326232"/>
                </a:lnTo>
                <a:lnTo>
                  <a:pt x="707231" y="333375"/>
                </a:lnTo>
                <a:lnTo>
                  <a:pt x="721519" y="366713"/>
                </a:lnTo>
                <a:lnTo>
                  <a:pt x="766762" y="350044"/>
                </a:lnTo>
                <a:lnTo>
                  <a:pt x="821531" y="366713"/>
                </a:lnTo>
                <a:lnTo>
                  <a:pt x="852487" y="335757"/>
                </a:lnTo>
                <a:lnTo>
                  <a:pt x="928687" y="335757"/>
                </a:lnTo>
                <a:lnTo>
                  <a:pt x="966787" y="319088"/>
                </a:lnTo>
                <a:lnTo>
                  <a:pt x="1033462" y="288132"/>
                </a:lnTo>
                <a:lnTo>
                  <a:pt x="1028700" y="230982"/>
                </a:lnTo>
                <a:lnTo>
                  <a:pt x="1102519" y="223838"/>
                </a:lnTo>
                <a:lnTo>
                  <a:pt x="1069181" y="300038"/>
                </a:lnTo>
                <a:lnTo>
                  <a:pt x="1040606" y="361950"/>
                </a:lnTo>
                <a:lnTo>
                  <a:pt x="981075" y="359569"/>
                </a:lnTo>
                <a:lnTo>
                  <a:pt x="981075" y="407194"/>
                </a:lnTo>
                <a:lnTo>
                  <a:pt x="940594" y="440532"/>
                </a:lnTo>
                <a:lnTo>
                  <a:pt x="973931" y="488157"/>
                </a:lnTo>
                <a:lnTo>
                  <a:pt x="954881" y="571500"/>
                </a:lnTo>
                <a:lnTo>
                  <a:pt x="938212" y="664369"/>
                </a:lnTo>
                <a:lnTo>
                  <a:pt x="847725" y="733425"/>
                </a:lnTo>
                <a:lnTo>
                  <a:pt x="766762" y="747713"/>
                </a:lnTo>
                <a:lnTo>
                  <a:pt x="638175" y="764382"/>
                </a:lnTo>
                <a:lnTo>
                  <a:pt x="519112" y="807244"/>
                </a:lnTo>
                <a:lnTo>
                  <a:pt x="450056" y="828675"/>
                </a:lnTo>
                <a:lnTo>
                  <a:pt x="392906" y="759619"/>
                </a:lnTo>
                <a:lnTo>
                  <a:pt x="445294" y="638175"/>
                </a:lnTo>
                <a:lnTo>
                  <a:pt x="426244" y="566738"/>
                </a:lnTo>
                <a:lnTo>
                  <a:pt x="333375" y="635794"/>
                </a:lnTo>
                <a:lnTo>
                  <a:pt x="278606" y="628650"/>
                </a:lnTo>
                <a:lnTo>
                  <a:pt x="235744" y="538163"/>
                </a:lnTo>
                <a:lnTo>
                  <a:pt x="188119" y="426244"/>
                </a:lnTo>
                <a:lnTo>
                  <a:pt x="135731" y="371475"/>
                </a:lnTo>
                <a:lnTo>
                  <a:pt x="130969" y="302419"/>
                </a:lnTo>
                <a:lnTo>
                  <a:pt x="123825" y="185738"/>
                </a:lnTo>
                <a:lnTo>
                  <a:pt x="83344" y="97632"/>
                </a:lnTo>
                <a:lnTo>
                  <a:pt x="76200" y="4762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977243" y="4318741"/>
            <a:ext cx="1102519" cy="828675"/>
          </a:xfrm>
          <a:custGeom>
            <a:avLst/>
            <a:gdLst>
              <a:gd name="connsiteX0" fmla="*/ 0 w 1102519"/>
              <a:gd name="connsiteY0" fmla="*/ 0 h 828675"/>
              <a:gd name="connsiteX1" fmla="*/ 85725 w 1102519"/>
              <a:gd name="connsiteY1" fmla="*/ 2382 h 828675"/>
              <a:gd name="connsiteX2" fmla="*/ 107156 w 1102519"/>
              <a:gd name="connsiteY2" fmla="*/ 45244 h 828675"/>
              <a:gd name="connsiteX3" fmla="*/ 209550 w 1102519"/>
              <a:gd name="connsiteY3" fmla="*/ 61913 h 828675"/>
              <a:gd name="connsiteX4" fmla="*/ 290512 w 1102519"/>
              <a:gd name="connsiteY4" fmla="*/ 61913 h 828675"/>
              <a:gd name="connsiteX5" fmla="*/ 297656 w 1102519"/>
              <a:gd name="connsiteY5" fmla="*/ 92869 h 828675"/>
              <a:gd name="connsiteX6" fmla="*/ 381000 w 1102519"/>
              <a:gd name="connsiteY6" fmla="*/ 88107 h 828675"/>
              <a:gd name="connsiteX7" fmla="*/ 404812 w 1102519"/>
              <a:gd name="connsiteY7" fmla="*/ 126207 h 828675"/>
              <a:gd name="connsiteX8" fmla="*/ 445294 w 1102519"/>
              <a:gd name="connsiteY8" fmla="*/ 88107 h 828675"/>
              <a:gd name="connsiteX9" fmla="*/ 445294 w 1102519"/>
              <a:gd name="connsiteY9" fmla="*/ 145257 h 828675"/>
              <a:gd name="connsiteX10" fmla="*/ 507206 w 1102519"/>
              <a:gd name="connsiteY10" fmla="*/ 154782 h 828675"/>
              <a:gd name="connsiteX11" fmla="*/ 531019 w 1102519"/>
              <a:gd name="connsiteY11" fmla="*/ 195263 h 828675"/>
              <a:gd name="connsiteX12" fmla="*/ 571500 w 1102519"/>
              <a:gd name="connsiteY12" fmla="*/ 266700 h 828675"/>
              <a:gd name="connsiteX13" fmla="*/ 590550 w 1102519"/>
              <a:gd name="connsiteY13" fmla="*/ 242888 h 828675"/>
              <a:gd name="connsiteX14" fmla="*/ 626269 w 1102519"/>
              <a:gd name="connsiteY14" fmla="*/ 285750 h 828675"/>
              <a:gd name="connsiteX15" fmla="*/ 671512 w 1102519"/>
              <a:gd name="connsiteY15" fmla="*/ 326232 h 828675"/>
              <a:gd name="connsiteX16" fmla="*/ 707231 w 1102519"/>
              <a:gd name="connsiteY16" fmla="*/ 333375 h 828675"/>
              <a:gd name="connsiteX17" fmla="*/ 721519 w 1102519"/>
              <a:gd name="connsiteY17" fmla="*/ 366713 h 828675"/>
              <a:gd name="connsiteX18" fmla="*/ 766762 w 1102519"/>
              <a:gd name="connsiteY18" fmla="*/ 350044 h 828675"/>
              <a:gd name="connsiteX19" fmla="*/ 821531 w 1102519"/>
              <a:gd name="connsiteY19" fmla="*/ 366713 h 828675"/>
              <a:gd name="connsiteX20" fmla="*/ 852487 w 1102519"/>
              <a:gd name="connsiteY20" fmla="*/ 335757 h 828675"/>
              <a:gd name="connsiteX21" fmla="*/ 928687 w 1102519"/>
              <a:gd name="connsiteY21" fmla="*/ 335757 h 828675"/>
              <a:gd name="connsiteX22" fmla="*/ 966787 w 1102519"/>
              <a:gd name="connsiteY22" fmla="*/ 319088 h 828675"/>
              <a:gd name="connsiteX23" fmla="*/ 1033462 w 1102519"/>
              <a:gd name="connsiteY23" fmla="*/ 288132 h 828675"/>
              <a:gd name="connsiteX24" fmla="*/ 1028700 w 1102519"/>
              <a:gd name="connsiteY24" fmla="*/ 230982 h 828675"/>
              <a:gd name="connsiteX25" fmla="*/ 1102519 w 1102519"/>
              <a:gd name="connsiteY25" fmla="*/ 223838 h 828675"/>
              <a:gd name="connsiteX26" fmla="*/ 1069181 w 1102519"/>
              <a:gd name="connsiteY26" fmla="*/ 300038 h 828675"/>
              <a:gd name="connsiteX27" fmla="*/ 1040606 w 1102519"/>
              <a:gd name="connsiteY27" fmla="*/ 361950 h 828675"/>
              <a:gd name="connsiteX28" fmla="*/ 981075 w 1102519"/>
              <a:gd name="connsiteY28" fmla="*/ 359569 h 828675"/>
              <a:gd name="connsiteX29" fmla="*/ 981075 w 1102519"/>
              <a:gd name="connsiteY29" fmla="*/ 407194 h 828675"/>
              <a:gd name="connsiteX30" fmla="*/ 940594 w 1102519"/>
              <a:gd name="connsiteY30" fmla="*/ 440532 h 828675"/>
              <a:gd name="connsiteX31" fmla="*/ 973931 w 1102519"/>
              <a:gd name="connsiteY31" fmla="*/ 488157 h 828675"/>
              <a:gd name="connsiteX32" fmla="*/ 954881 w 1102519"/>
              <a:gd name="connsiteY32" fmla="*/ 571500 h 828675"/>
              <a:gd name="connsiteX33" fmla="*/ 938212 w 1102519"/>
              <a:gd name="connsiteY33" fmla="*/ 664369 h 828675"/>
              <a:gd name="connsiteX34" fmla="*/ 847725 w 1102519"/>
              <a:gd name="connsiteY34" fmla="*/ 733425 h 828675"/>
              <a:gd name="connsiteX35" fmla="*/ 766762 w 1102519"/>
              <a:gd name="connsiteY35" fmla="*/ 747713 h 828675"/>
              <a:gd name="connsiteX36" fmla="*/ 638175 w 1102519"/>
              <a:gd name="connsiteY36" fmla="*/ 764382 h 828675"/>
              <a:gd name="connsiteX37" fmla="*/ 519112 w 1102519"/>
              <a:gd name="connsiteY37" fmla="*/ 807244 h 828675"/>
              <a:gd name="connsiteX38" fmla="*/ 450056 w 1102519"/>
              <a:gd name="connsiteY38" fmla="*/ 828675 h 828675"/>
              <a:gd name="connsiteX39" fmla="*/ 392906 w 1102519"/>
              <a:gd name="connsiteY39" fmla="*/ 759619 h 828675"/>
              <a:gd name="connsiteX40" fmla="*/ 445294 w 1102519"/>
              <a:gd name="connsiteY40" fmla="*/ 638175 h 828675"/>
              <a:gd name="connsiteX41" fmla="*/ 426244 w 1102519"/>
              <a:gd name="connsiteY41" fmla="*/ 566738 h 828675"/>
              <a:gd name="connsiteX42" fmla="*/ 333375 w 1102519"/>
              <a:gd name="connsiteY42" fmla="*/ 635794 h 828675"/>
              <a:gd name="connsiteX43" fmla="*/ 278606 w 1102519"/>
              <a:gd name="connsiteY43" fmla="*/ 628650 h 828675"/>
              <a:gd name="connsiteX44" fmla="*/ 235744 w 1102519"/>
              <a:gd name="connsiteY44" fmla="*/ 538163 h 828675"/>
              <a:gd name="connsiteX45" fmla="*/ 188119 w 1102519"/>
              <a:gd name="connsiteY45" fmla="*/ 426244 h 828675"/>
              <a:gd name="connsiteX46" fmla="*/ 135731 w 1102519"/>
              <a:gd name="connsiteY46" fmla="*/ 371475 h 828675"/>
              <a:gd name="connsiteX47" fmla="*/ 130969 w 1102519"/>
              <a:gd name="connsiteY47" fmla="*/ 302419 h 828675"/>
              <a:gd name="connsiteX48" fmla="*/ 123825 w 1102519"/>
              <a:gd name="connsiteY48" fmla="*/ 185738 h 828675"/>
              <a:gd name="connsiteX49" fmla="*/ 83344 w 1102519"/>
              <a:gd name="connsiteY49" fmla="*/ 97632 h 828675"/>
              <a:gd name="connsiteX50" fmla="*/ 76200 w 1102519"/>
              <a:gd name="connsiteY50" fmla="*/ 47625 h 828675"/>
              <a:gd name="connsiteX51" fmla="*/ 0 w 1102519"/>
              <a:gd name="connsiteY51" fmla="*/ 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02519" h="828675">
                <a:moveTo>
                  <a:pt x="0" y="0"/>
                </a:moveTo>
                <a:lnTo>
                  <a:pt x="85725" y="2382"/>
                </a:lnTo>
                <a:lnTo>
                  <a:pt x="107156" y="45244"/>
                </a:lnTo>
                <a:lnTo>
                  <a:pt x="209550" y="61913"/>
                </a:lnTo>
                <a:lnTo>
                  <a:pt x="290512" y="61913"/>
                </a:lnTo>
                <a:lnTo>
                  <a:pt x="297656" y="92869"/>
                </a:lnTo>
                <a:lnTo>
                  <a:pt x="381000" y="88107"/>
                </a:lnTo>
                <a:lnTo>
                  <a:pt x="404812" y="126207"/>
                </a:lnTo>
                <a:lnTo>
                  <a:pt x="445294" y="88107"/>
                </a:lnTo>
                <a:lnTo>
                  <a:pt x="445294" y="145257"/>
                </a:lnTo>
                <a:lnTo>
                  <a:pt x="507206" y="154782"/>
                </a:lnTo>
                <a:lnTo>
                  <a:pt x="531019" y="195263"/>
                </a:lnTo>
                <a:lnTo>
                  <a:pt x="571500" y="266700"/>
                </a:lnTo>
                <a:lnTo>
                  <a:pt x="590550" y="242888"/>
                </a:lnTo>
                <a:lnTo>
                  <a:pt x="626269" y="285750"/>
                </a:lnTo>
                <a:lnTo>
                  <a:pt x="671512" y="326232"/>
                </a:lnTo>
                <a:lnTo>
                  <a:pt x="707231" y="333375"/>
                </a:lnTo>
                <a:lnTo>
                  <a:pt x="721519" y="366713"/>
                </a:lnTo>
                <a:lnTo>
                  <a:pt x="766762" y="350044"/>
                </a:lnTo>
                <a:lnTo>
                  <a:pt x="821531" y="366713"/>
                </a:lnTo>
                <a:lnTo>
                  <a:pt x="852487" y="335757"/>
                </a:lnTo>
                <a:lnTo>
                  <a:pt x="928687" y="335757"/>
                </a:lnTo>
                <a:lnTo>
                  <a:pt x="966787" y="319088"/>
                </a:lnTo>
                <a:lnTo>
                  <a:pt x="1033462" y="288132"/>
                </a:lnTo>
                <a:lnTo>
                  <a:pt x="1028700" y="230982"/>
                </a:lnTo>
                <a:lnTo>
                  <a:pt x="1102519" y="223838"/>
                </a:lnTo>
                <a:lnTo>
                  <a:pt x="1069181" y="300038"/>
                </a:lnTo>
                <a:lnTo>
                  <a:pt x="1040606" y="361950"/>
                </a:lnTo>
                <a:lnTo>
                  <a:pt x="981075" y="359569"/>
                </a:lnTo>
                <a:lnTo>
                  <a:pt x="981075" y="407194"/>
                </a:lnTo>
                <a:lnTo>
                  <a:pt x="940594" y="440532"/>
                </a:lnTo>
                <a:lnTo>
                  <a:pt x="973931" y="488157"/>
                </a:lnTo>
                <a:lnTo>
                  <a:pt x="954881" y="571500"/>
                </a:lnTo>
                <a:lnTo>
                  <a:pt x="938212" y="664369"/>
                </a:lnTo>
                <a:lnTo>
                  <a:pt x="847725" y="733425"/>
                </a:lnTo>
                <a:lnTo>
                  <a:pt x="766762" y="747713"/>
                </a:lnTo>
                <a:lnTo>
                  <a:pt x="638175" y="764382"/>
                </a:lnTo>
                <a:lnTo>
                  <a:pt x="519112" y="807244"/>
                </a:lnTo>
                <a:lnTo>
                  <a:pt x="450056" y="828675"/>
                </a:lnTo>
                <a:lnTo>
                  <a:pt x="392906" y="759619"/>
                </a:lnTo>
                <a:lnTo>
                  <a:pt x="445294" y="638175"/>
                </a:lnTo>
                <a:lnTo>
                  <a:pt x="426244" y="566738"/>
                </a:lnTo>
                <a:lnTo>
                  <a:pt x="333375" y="635794"/>
                </a:lnTo>
                <a:lnTo>
                  <a:pt x="278606" y="628650"/>
                </a:lnTo>
                <a:lnTo>
                  <a:pt x="235744" y="538163"/>
                </a:lnTo>
                <a:lnTo>
                  <a:pt x="188119" y="426244"/>
                </a:lnTo>
                <a:lnTo>
                  <a:pt x="135731" y="371475"/>
                </a:lnTo>
                <a:lnTo>
                  <a:pt x="130969" y="302419"/>
                </a:lnTo>
                <a:lnTo>
                  <a:pt x="123825" y="185738"/>
                </a:lnTo>
                <a:lnTo>
                  <a:pt x="83344" y="97632"/>
                </a:lnTo>
                <a:lnTo>
                  <a:pt x="76200" y="4762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9898444">
            <a:off x="5849098" y="2758870"/>
            <a:ext cx="447288" cy="20724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 rot="332208">
            <a:off x="6725986" y="1524000"/>
            <a:ext cx="211101" cy="1121568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661931" y="1150529"/>
            <a:ext cx="8317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MF, DBF</a:t>
            </a:r>
          </a:p>
          <a:p>
            <a:r>
              <a:rPr lang="en-US" sz="1400" dirty="0" smtClean="0"/>
              <a:t>to CRO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347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737"/>
          <a:stretch/>
        </p:blipFill>
        <p:spPr>
          <a:xfrm>
            <a:off x="6822449" y="1600200"/>
            <a:ext cx="2283451" cy="2068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482" y="1981200"/>
            <a:ext cx="1264718" cy="14867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2133600"/>
            <a:ext cx="495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Derive 30-meter albedo by combining:</a:t>
            </a:r>
          </a:p>
          <a:p>
            <a:r>
              <a:rPr lang="en-US" sz="2000" i="1" dirty="0" smtClean="0"/>
              <a:t>  - 30m Landsat nadir reflectance</a:t>
            </a:r>
          </a:p>
          <a:p>
            <a:r>
              <a:rPr lang="en-US" sz="2000" i="1" dirty="0" smtClean="0"/>
              <a:t>  - 500m MOD43 BRDF (</a:t>
            </a:r>
            <a:r>
              <a:rPr lang="en-US" sz="2000" i="1" dirty="0" err="1" smtClean="0"/>
              <a:t>Shuai</a:t>
            </a:r>
            <a:r>
              <a:rPr lang="en-US" sz="2000" i="1" dirty="0" smtClean="0"/>
              <a:t> et al., 2011)</a:t>
            </a:r>
          </a:p>
          <a:p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467600" y="3505200"/>
            <a:ext cx="1164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MODIS BRDF</a:t>
            </a:r>
            <a:endParaRPr lang="en-US" sz="14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621351" y="2362200"/>
            <a:ext cx="3890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914400" y="304800"/>
            <a:ext cx="77286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3. Landscape-Scale Albedo Evolution </a:t>
            </a:r>
            <a:r>
              <a:rPr lang="en-US" sz="3200" i="1" dirty="0" smtClean="0"/>
              <a:t>(</a:t>
            </a:r>
            <a:r>
              <a:rPr lang="en-US" sz="3200" i="1" dirty="0" err="1" smtClean="0"/>
              <a:t>Shuai</a:t>
            </a:r>
            <a:r>
              <a:rPr lang="en-US" sz="3200" i="1" dirty="0" smtClean="0"/>
              <a:t>)</a:t>
            </a:r>
            <a:endParaRPr lang="en-US" sz="32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1143000"/>
            <a:ext cx="8795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How does disturbance and land cover change affect regional albedo?</a:t>
            </a:r>
            <a:endParaRPr lang="en-US" sz="2400" i="1" dirty="0"/>
          </a:p>
        </p:txBody>
      </p:sp>
      <p:sp>
        <p:nvSpPr>
          <p:cNvPr id="52" name="TextBox 51"/>
          <p:cNvSpPr txBox="1"/>
          <p:nvPr/>
        </p:nvSpPr>
        <p:spPr>
          <a:xfrm>
            <a:off x="5263053" y="3502223"/>
            <a:ext cx="1442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Landsat nadir SR</a:t>
            </a:r>
            <a:endParaRPr lang="en-US" sz="1400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52400" y="4343400"/>
            <a:ext cx="8408400" cy="1620838"/>
            <a:chOff x="152400" y="4343400"/>
            <a:chExt cx="8408400" cy="1620838"/>
          </a:xfrm>
        </p:grpSpPr>
        <p:pic>
          <p:nvPicPr>
            <p:cNvPr id="17" name="Picture 79" descr="p21r37_s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4495800"/>
              <a:ext cx="1245600" cy="1109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3"/>
            <p:cNvGrpSpPr>
              <a:grpSpLocks/>
            </p:cNvGrpSpPr>
            <p:nvPr/>
          </p:nvGrpSpPr>
          <p:grpSpPr bwMode="auto">
            <a:xfrm>
              <a:off x="5410200" y="4419600"/>
              <a:ext cx="1676400" cy="1544638"/>
              <a:chOff x="2598" y="2449"/>
              <a:chExt cx="801" cy="790"/>
            </a:xfrm>
          </p:grpSpPr>
          <p:grpSp>
            <p:nvGrpSpPr>
              <p:cNvPr id="19" name="Group 4"/>
              <p:cNvGrpSpPr>
                <a:grpSpLocks/>
              </p:cNvGrpSpPr>
              <p:nvPr/>
            </p:nvGrpSpPr>
            <p:grpSpPr bwMode="auto">
              <a:xfrm>
                <a:off x="2598" y="2450"/>
                <a:ext cx="579" cy="568"/>
                <a:chOff x="576" y="1296"/>
                <a:chExt cx="977" cy="959"/>
              </a:xfrm>
            </p:grpSpPr>
            <p:grpSp>
              <p:nvGrpSpPr>
                <p:cNvPr id="36" name="Group 5"/>
                <p:cNvGrpSpPr>
                  <a:grpSpLocks/>
                </p:cNvGrpSpPr>
                <p:nvPr/>
              </p:nvGrpSpPr>
              <p:grpSpPr bwMode="auto">
                <a:xfrm>
                  <a:off x="576" y="1296"/>
                  <a:ext cx="593" cy="575"/>
                  <a:chOff x="498" y="2876"/>
                  <a:chExt cx="593" cy="575"/>
                </a:xfrm>
              </p:grpSpPr>
              <p:pic>
                <p:nvPicPr>
                  <p:cNvPr id="49" name="Picture 6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00" y="2876"/>
                    <a:ext cx="591" cy="5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498" y="2879"/>
                    <a:ext cx="589" cy="568"/>
                  </a:xfrm>
                  <a:prstGeom prst="rect">
                    <a:avLst/>
                  </a:prstGeom>
                  <a:noFill/>
                  <a:ln w="12700">
                    <a:solidFill>
                      <a:srgbClr val="FAFD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457200"/>
                    <a:endParaRPr lang="en-US">
                      <a:latin typeface="Calibri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37" name="Group 8"/>
                <p:cNvGrpSpPr>
                  <a:grpSpLocks/>
                </p:cNvGrpSpPr>
                <p:nvPr/>
              </p:nvGrpSpPr>
              <p:grpSpPr bwMode="auto">
                <a:xfrm>
                  <a:off x="672" y="1392"/>
                  <a:ext cx="593" cy="575"/>
                  <a:chOff x="594" y="2972"/>
                  <a:chExt cx="593" cy="575"/>
                </a:xfrm>
              </p:grpSpPr>
              <p:pic>
                <p:nvPicPr>
                  <p:cNvPr id="47" name="Picture 9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6" y="2972"/>
                    <a:ext cx="591" cy="5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8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594" y="2975"/>
                    <a:ext cx="589" cy="568"/>
                  </a:xfrm>
                  <a:prstGeom prst="rect">
                    <a:avLst/>
                  </a:prstGeom>
                  <a:noFill/>
                  <a:ln w="12700">
                    <a:solidFill>
                      <a:srgbClr val="FAFD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457200"/>
                    <a:endParaRPr lang="en-US">
                      <a:latin typeface="Calibri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38" name="Group 11"/>
                <p:cNvGrpSpPr>
                  <a:grpSpLocks/>
                </p:cNvGrpSpPr>
                <p:nvPr/>
              </p:nvGrpSpPr>
              <p:grpSpPr bwMode="auto">
                <a:xfrm>
                  <a:off x="768" y="1488"/>
                  <a:ext cx="593" cy="575"/>
                  <a:chOff x="690" y="3068"/>
                  <a:chExt cx="593" cy="575"/>
                </a:xfrm>
              </p:grpSpPr>
              <p:pic>
                <p:nvPicPr>
                  <p:cNvPr id="45" name="Picture 12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92" y="3068"/>
                    <a:ext cx="591" cy="5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6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690" y="3071"/>
                    <a:ext cx="589" cy="568"/>
                  </a:xfrm>
                  <a:prstGeom prst="rect">
                    <a:avLst/>
                  </a:prstGeom>
                  <a:noFill/>
                  <a:ln w="12700">
                    <a:solidFill>
                      <a:srgbClr val="FAFD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457200"/>
                    <a:endParaRPr lang="en-US">
                      <a:latin typeface="Calibri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39" name="Group 14"/>
                <p:cNvGrpSpPr>
                  <a:grpSpLocks/>
                </p:cNvGrpSpPr>
                <p:nvPr/>
              </p:nvGrpSpPr>
              <p:grpSpPr bwMode="auto">
                <a:xfrm>
                  <a:off x="864" y="1584"/>
                  <a:ext cx="593" cy="575"/>
                  <a:chOff x="786" y="3164"/>
                  <a:chExt cx="593" cy="575"/>
                </a:xfrm>
              </p:grpSpPr>
              <p:pic>
                <p:nvPicPr>
                  <p:cNvPr id="43" name="Picture 15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88" y="3164"/>
                    <a:ext cx="591" cy="5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4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786" y="3167"/>
                    <a:ext cx="589" cy="568"/>
                  </a:xfrm>
                  <a:prstGeom prst="rect">
                    <a:avLst/>
                  </a:prstGeom>
                  <a:noFill/>
                  <a:ln w="12700">
                    <a:solidFill>
                      <a:srgbClr val="FAFD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457200"/>
                    <a:endParaRPr lang="en-US">
                      <a:latin typeface="Calibri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40" name="Group 17"/>
                <p:cNvGrpSpPr>
                  <a:grpSpLocks/>
                </p:cNvGrpSpPr>
                <p:nvPr/>
              </p:nvGrpSpPr>
              <p:grpSpPr bwMode="auto">
                <a:xfrm>
                  <a:off x="960" y="1680"/>
                  <a:ext cx="593" cy="575"/>
                  <a:chOff x="882" y="3260"/>
                  <a:chExt cx="593" cy="575"/>
                </a:xfrm>
              </p:grpSpPr>
              <p:pic>
                <p:nvPicPr>
                  <p:cNvPr id="41" name="Picture 18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84" y="3260"/>
                    <a:ext cx="591" cy="5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2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882" y="3263"/>
                    <a:ext cx="589" cy="568"/>
                  </a:xfrm>
                  <a:prstGeom prst="rect">
                    <a:avLst/>
                  </a:prstGeom>
                  <a:noFill/>
                  <a:ln w="12700">
                    <a:solidFill>
                      <a:srgbClr val="FAFD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457200"/>
                    <a:endParaRPr lang="en-US">
                      <a:latin typeface="Calibri" charset="0"/>
                      <a:cs typeface="ＭＳ Ｐゴシック" charset="0"/>
                    </a:endParaRPr>
                  </a:p>
                </p:txBody>
              </p:sp>
            </p:grpSp>
          </p:grpSp>
          <p:grpSp>
            <p:nvGrpSpPr>
              <p:cNvPr id="20" name="Group 20"/>
              <p:cNvGrpSpPr>
                <a:grpSpLocks/>
              </p:cNvGrpSpPr>
              <p:nvPr/>
            </p:nvGrpSpPr>
            <p:grpSpPr bwMode="auto">
              <a:xfrm>
                <a:off x="2822" y="2674"/>
                <a:ext cx="579" cy="568"/>
                <a:chOff x="576" y="1296"/>
                <a:chExt cx="977" cy="959"/>
              </a:xfrm>
            </p:grpSpPr>
            <p:grpSp>
              <p:nvGrpSpPr>
                <p:cNvPr id="21" name="Group 21"/>
                <p:cNvGrpSpPr>
                  <a:grpSpLocks/>
                </p:cNvGrpSpPr>
                <p:nvPr/>
              </p:nvGrpSpPr>
              <p:grpSpPr bwMode="auto">
                <a:xfrm>
                  <a:off x="576" y="1296"/>
                  <a:ext cx="593" cy="575"/>
                  <a:chOff x="498" y="2876"/>
                  <a:chExt cx="593" cy="575"/>
                </a:xfrm>
              </p:grpSpPr>
              <p:pic>
                <p:nvPicPr>
                  <p:cNvPr id="34" name="Picture 22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00" y="2876"/>
                    <a:ext cx="591" cy="5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5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498" y="2879"/>
                    <a:ext cx="589" cy="568"/>
                  </a:xfrm>
                  <a:prstGeom prst="rect">
                    <a:avLst/>
                  </a:prstGeom>
                  <a:noFill/>
                  <a:ln w="12700">
                    <a:solidFill>
                      <a:srgbClr val="FAFD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457200"/>
                    <a:endParaRPr lang="en-US">
                      <a:latin typeface="Calibri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22" name="Group 24"/>
                <p:cNvGrpSpPr>
                  <a:grpSpLocks/>
                </p:cNvGrpSpPr>
                <p:nvPr/>
              </p:nvGrpSpPr>
              <p:grpSpPr bwMode="auto">
                <a:xfrm>
                  <a:off x="672" y="1392"/>
                  <a:ext cx="593" cy="575"/>
                  <a:chOff x="594" y="2972"/>
                  <a:chExt cx="593" cy="575"/>
                </a:xfrm>
              </p:grpSpPr>
              <p:pic>
                <p:nvPicPr>
                  <p:cNvPr id="32" name="Picture 25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6" y="2972"/>
                    <a:ext cx="591" cy="5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3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594" y="2975"/>
                    <a:ext cx="589" cy="568"/>
                  </a:xfrm>
                  <a:prstGeom prst="rect">
                    <a:avLst/>
                  </a:prstGeom>
                  <a:noFill/>
                  <a:ln w="12700">
                    <a:solidFill>
                      <a:srgbClr val="FAFD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457200"/>
                    <a:endParaRPr lang="en-US">
                      <a:latin typeface="Calibri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23" name="Group 27"/>
                <p:cNvGrpSpPr>
                  <a:grpSpLocks/>
                </p:cNvGrpSpPr>
                <p:nvPr/>
              </p:nvGrpSpPr>
              <p:grpSpPr bwMode="auto">
                <a:xfrm>
                  <a:off x="768" y="1488"/>
                  <a:ext cx="593" cy="575"/>
                  <a:chOff x="690" y="3068"/>
                  <a:chExt cx="593" cy="575"/>
                </a:xfrm>
              </p:grpSpPr>
              <p:pic>
                <p:nvPicPr>
                  <p:cNvPr id="30" name="Picture 28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92" y="3068"/>
                    <a:ext cx="591" cy="5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1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690" y="3071"/>
                    <a:ext cx="589" cy="568"/>
                  </a:xfrm>
                  <a:prstGeom prst="rect">
                    <a:avLst/>
                  </a:prstGeom>
                  <a:noFill/>
                  <a:ln w="12700">
                    <a:solidFill>
                      <a:srgbClr val="FAFD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457200"/>
                    <a:endParaRPr lang="en-US">
                      <a:latin typeface="Calibri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24" name="Group 30"/>
                <p:cNvGrpSpPr>
                  <a:grpSpLocks/>
                </p:cNvGrpSpPr>
                <p:nvPr/>
              </p:nvGrpSpPr>
              <p:grpSpPr bwMode="auto">
                <a:xfrm>
                  <a:off x="864" y="1584"/>
                  <a:ext cx="593" cy="575"/>
                  <a:chOff x="786" y="3164"/>
                  <a:chExt cx="593" cy="575"/>
                </a:xfrm>
              </p:grpSpPr>
              <p:pic>
                <p:nvPicPr>
                  <p:cNvPr id="28" name="Picture 31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88" y="3164"/>
                    <a:ext cx="591" cy="5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9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786" y="3167"/>
                    <a:ext cx="589" cy="568"/>
                  </a:xfrm>
                  <a:prstGeom prst="rect">
                    <a:avLst/>
                  </a:prstGeom>
                  <a:noFill/>
                  <a:ln w="12700">
                    <a:solidFill>
                      <a:srgbClr val="FAFD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457200"/>
                    <a:endParaRPr lang="en-US">
                      <a:latin typeface="Calibri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25" name="Group 33"/>
                <p:cNvGrpSpPr>
                  <a:grpSpLocks/>
                </p:cNvGrpSpPr>
                <p:nvPr/>
              </p:nvGrpSpPr>
              <p:grpSpPr bwMode="auto">
                <a:xfrm>
                  <a:off x="960" y="1680"/>
                  <a:ext cx="593" cy="575"/>
                  <a:chOff x="882" y="3260"/>
                  <a:chExt cx="593" cy="575"/>
                </a:xfrm>
              </p:grpSpPr>
              <p:pic>
                <p:nvPicPr>
                  <p:cNvPr id="26" name="Picture 34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84" y="3260"/>
                    <a:ext cx="591" cy="5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7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882" y="3263"/>
                    <a:ext cx="589" cy="568"/>
                  </a:xfrm>
                  <a:prstGeom prst="rect">
                    <a:avLst/>
                  </a:prstGeom>
                  <a:noFill/>
                  <a:ln w="12700">
                    <a:solidFill>
                      <a:srgbClr val="FAFD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457200"/>
                    <a:endParaRPr lang="en-US">
                      <a:latin typeface="Calibri" charset="0"/>
                      <a:cs typeface="ＭＳ Ｐゴシック" charset="0"/>
                    </a:endParaRPr>
                  </a:p>
                </p:txBody>
              </p:sp>
            </p:grpSp>
          </p:grpSp>
        </p:grpSp>
        <p:sp>
          <p:nvSpPr>
            <p:cNvPr id="53" name="TextBox 52"/>
            <p:cNvSpPr txBox="1"/>
            <p:nvPr/>
          </p:nvSpPr>
          <p:spPr>
            <a:xfrm>
              <a:off x="152400" y="4343400"/>
              <a:ext cx="4953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Generate per-pixel time series albedo using Landsat archive, and relate to forest disturbance type, severity</a:t>
              </a:r>
              <a:endParaRPr lang="en-US" sz="2000" i="1" dirty="0" smtClean="0"/>
            </a:p>
            <a:p>
              <a:endParaRPr lang="en-US" sz="2400" dirty="0"/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914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creen shot 2012-04-24 at 5.47.3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937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200400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Black Sky Albedo</a:t>
            </a:r>
            <a:endParaRPr lang="en-US" sz="1400" b="1" dirty="0"/>
          </a:p>
        </p:txBody>
      </p:sp>
      <p:grpSp>
        <p:nvGrpSpPr>
          <p:cNvPr id="2" name="Group 10"/>
          <p:cNvGrpSpPr/>
          <p:nvPr/>
        </p:nvGrpSpPr>
        <p:grpSpPr>
          <a:xfrm>
            <a:off x="10673" y="381000"/>
            <a:ext cx="4637527" cy="2912392"/>
            <a:chOff x="10673" y="304800"/>
            <a:chExt cx="6558043" cy="3384302"/>
          </a:xfrm>
        </p:grpSpPr>
        <p:pic>
          <p:nvPicPr>
            <p:cNvPr id="4" name="Picture 3" descr="TargetRegion_ClearCut12_BSA.ti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2258" b="4533"/>
            <a:stretch/>
          </p:blipFill>
          <p:spPr>
            <a:xfrm>
              <a:off x="10673" y="304800"/>
              <a:ext cx="6558043" cy="32766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500950" y="2705572"/>
              <a:ext cx="685800" cy="9835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b="1" dirty="0" smtClean="0"/>
                <a:t>0.03-</a:t>
              </a:r>
            </a:p>
            <a:p>
              <a:endParaRPr lang="en-US" sz="700" b="1" dirty="0" smtClean="0"/>
            </a:p>
            <a:p>
              <a:r>
                <a:rPr lang="en-US" sz="700" b="1" dirty="0" smtClean="0"/>
                <a:t>0.08</a:t>
              </a:r>
            </a:p>
            <a:p>
              <a:endParaRPr lang="en-US" sz="700" b="1" dirty="0" smtClean="0"/>
            </a:p>
            <a:p>
              <a:r>
                <a:rPr lang="en-US" sz="700" b="1" dirty="0" smtClean="0"/>
                <a:t>0.13</a:t>
              </a:r>
            </a:p>
            <a:p>
              <a:endParaRPr lang="en-US" sz="700" b="1" dirty="0" smtClean="0"/>
            </a:p>
            <a:p>
              <a:r>
                <a:rPr lang="en-US" sz="700" b="1" dirty="0" smtClean="0"/>
                <a:t>0.18+</a:t>
              </a:r>
              <a:endParaRPr lang="en-US" sz="700" b="1" dirty="0"/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4579052" y="381000"/>
            <a:ext cx="4732419" cy="2811612"/>
            <a:chOff x="2514600" y="3632133"/>
            <a:chExt cx="6862007" cy="3245340"/>
          </a:xfrm>
        </p:grpSpPr>
        <p:pic>
          <p:nvPicPr>
            <p:cNvPr id="14" name="Picture 13" descr="lndSR432_ResizeClearCut12.t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2107" b="4731"/>
            <a:stretch/>
          </p:blipFill>
          <p:spPr>
            <a:xfrm>
              <a:off x="2514600" y="3632133"/>
              <a:ext cx="6629400" cy="322586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612581" y="6029738"/>
              <a:ext cx="1764026" cy="284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>
                  <a:solidFill>
                    <a:schemeClr val="bg1"/>
                  </a:solidFill>
                  <a:latin typeface="+mj-lt"/>
                </a:rPr>
                <a:t>lndSR</a:t>
              </a:r>
              <a:r>
                <a:rPr lang="en-US" sz="1000" dirty="0" smtClean="0">
                  <a:solidFill>
                    <a:schemeClr val="bg1"/>
                  </a:solidFill>
                  <a:latin typeface="+mj-lt"/>
                </a:rPr>
                <a:t> composite</a:t>
              </a:r>
              <a:endParaRPr lang="en-US" sz="1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79695" y="6238014"/>
              <a:ext cx="1747976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R(b4):0.03-0.40</a:t>
              </a:r>
            </a:p>
            <a:p>
              <a:pPr algn="ctr"/>
              <a:r>
                <a:rPr lang="en-US" sz="1000" dirty="0" smtClean="0">
                  <a:solidFill>
                    <a:srgbClr val="008000"/>
                  </a:solidFill>
                </a:rPr>
                <a:t>G(b3):0.00-0.06</a:t>
              </a:r>
            </a:p>
            <a:p>
              <a:pPr algn="ctr"/>
              <a:r>
                <a:rPr lang="en-US" sz="1000" dirty="0" smtClean="0">
                  <a:solidFill>
                    <a:srgbClr val="3366FF"/>
                  </a:solidFill>
                </a:rPr>
                <a:t>B(b2):0.01-0.08</a:t>
              </a:r>
              <a:endParaRPr lang="en-US" sz="1000" dirty="0">
                <a:solidFill>
                  <a:srgbClr val="3366FF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6200" y="42334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Clear Cut Harvest Example (Mid-Summer)</a:t>
            </a:r>
            <a:endParaRPr lang="en-US" sz="2000" b="1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4215434"/>
              </p:ext>
            </p:extLst>
          </p:nvPr>
        </p:nvGraphicFramePr>
        <p:xfrm>
          <a:off x="6288101" y="3200400"/>
          <a:ext cx="2819400" cy="762000"/>
        </p:xfrm>
        <a:graphic>
          <a:graphicData uri="http://schemas.openxmlformats.org/drawingml/2006/table">
            <a:tbl>
              <a:tblPr/>
              <a:tblGrid>
                <a:gridCol w="563880"/>
                <a:gridCol w="563880"/>
                <a:gridCol w="563880"/>
                <a:gridCol w="563880"/>
                <a:gridCol w="56388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1985/200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1986/219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1988/241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1990/214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1991/201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1994/225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1995/212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1997/233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1998/220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1999/207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2001/220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2002/255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2003/202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2004/221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2005/207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2006/226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2009/234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2010/237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2011/224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8596127"/>
              </p:ext>
            </p:extLst>
          </p:nvPr>
        </p:nvGraphicFramePr>
        <p:xfrm>
          <a:off x="152400" y="3733800"/>
          <a:ext cx="6019800" cy="2882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385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200400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Black Sky Albedo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6200" y="42334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Clear Cut Harvest Example (Mid-Summer)</a:t>
            </a:r>
            <a:endParaRPr lang="en-US" sz="2000" b="1" dirty="0"/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8596127"/>
              </p:ext>
            </p:extLst>
          </p:nvPr>
        </p:nvGraphicFramePr>
        <p:xfrm>
          <a:off x="152400" y="3733800"/>
          <a:ext cx="6019800" cy="2882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rcRect t="1465"/>
          <a:stretch>
            <a:fillRect/>
          </a:stretch>
        </p:blipFill>
        <p:spPr>
          <a:xfrm>
            <a:off x="0" y="390839"/>
            <a:ext cx="9144000" cy="286457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4215434"/>
              </p:ext>
            </p:extLst>
          </p:nvPr>
        </p:nvGraphicFramePr>
        <p:xfrm>
          <a:off x="6220365" y="3174999"/>
          <a:ext cx="2819400" cy="762000"/>
        </p:xfrm>
        <a:graphic>
          <a:graphicData uri="http://schemas.openxmlformats.org/drawingml/2006/table">
            <a:tbl>
              <a:tblPr/>
              <a:tblGrid>
                <a:gridCol w="563880"/>
                <a:gridCol w="563880"/>
                <a:gridCol w="563880"/>
                <a:gridCol w="563880"/>
                <a:gridCol w="56388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1985/200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1986/219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1988/241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1990/214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1991/201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1994/225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1995/212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1997/233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1998/220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1999/207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2001/220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2002/255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2003/202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2004/221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2005/207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2006/226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2009/234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2010/237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2011/224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385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rgetRegion_MultiDist1_WSA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909" b="567"/>
          <a:stretch/>
        </p:blipFill>
        <p:spPr>
          <a:xfrm>
            <a:off x="18144" y="381001"/>
            <a:ext cx="4986564" cy="3276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14800" y="2758087"/>
            <a:ext cx="685800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0.03</a:t>
            </a:r>
          </a:p>
          <a:p>
            <a:endParaRPr lang="en-US" sz="700" b="1" dirty="0" smtClean="0"/>
          </a:p>
          <a:p>
            <a:r>
              <a:rPr lang="en-US" sz="800" b="1" dirty="0" smtClean="0"/>
              <a:t>0.08</a:t>
            </a:r>
          </a:p>
          <a:p>
            <a:endParaRPr lang="en-US" sz="700" b="1" dirty="0" smtClean="0"/>
          </a:p>
          <a:p>
            <a:r>
              <a:rPr lang="en-US" sz="800" b="1" dirty="0" smtClean="0"/>
              <a:t>0.13</a:t>
            </a:r>
          </a:p>
          <a:p>
            <a:endParaRPr lang="en-US" sz="700" b="1" dirty="0" smtClean="0"/>
          </a:p>
          <a:p>
            <a:r>
              <a:rPr lang="en-US" sz="800" b="1" dirty="0" smtClean="0"/>
              <a:t>0.18+</a:t>
            </a:r>
            <a:endParaRPr lang="en-US" sz="800" b="1" dirty="0"/>
          </a:p>
        </p:txBody>
      </p:sp>
      <p:grpSp>
        <p:nvGrpSpPr>
          <p:cNvPr id="2" name="Group 18"/>
          <p:cNvGrpSpPr/>
          <p:nvPr/>
        </p:nvGrpSpPr>
        <p:grpSpPr>
          <a:xfrm>
            <a:off x="5105400" y="381000"/>
            <a:ext cx="3972326" cy="2971800"/>
            <a:chOff x="4648199" y="3581400"/>
            <a:chExt cx="4736692" cy="3276600"/>
          </a:xfrm>
        </p:grpSpPr>
        <p:pic>
          <p:nvPicPr>
            <p:cNvPr id="20" name="Picture 19" descr="lndSR543_Resize_MulitYr1.ti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970" b="1618"/>
            <a:stretch/>
          </p:blipFill>
          <p:spPr>
            <a:xfrm>
              <a:off x="4648199" y="3581400"/>
              <a:ext cx="4515945" cy="3276600"/>
            </a:xfrm>
            <a:prstGeom prst="rect">
              <a:avLst/>
            </a:prstGeom>
          </p:spPr>
        </p:pic>
        <p:grpSp>
          <p:nvGrpSpPr>
            <p:cNvPr id="3" name="Group 20"/>
            <p:cNvGrpSpPr/>
            <p:nvPr/>
          </p:nvGrpSpPr>
          <p:grpSpPr>
            <a:xfrm>
              <a:off x="8084895" y="6041144"/>
              <a:ext cx="1299996" cy="767748"/>
              <a:chOff x="3321315" y="6122528"/>
              <a:chExt cx="1299996" cy="767748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3321315" y="6122528"/>
                <a:ext cx="12192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err="1" smtClean="0">
                    <a:solidFill>
                      <a:schemeClr val="bg1"/>
                    </a:solidFill>
                    <a:latin typeface="+mj-lt"/>
                  </a:rPr>
                  <a:t>lndSR</a:t>
                </a:r>
                <a:r>
                  <a:rPr lang="en-US" sz="900" dirty="0" smtClean="0">
                    <a:solidFill>
                      <a:schemeClr val="bg1"/>
                    </a:solidFill>
                    <a:latin typeface="+mj-lt"/>
                  </a:rPr>
                  <a:t> composite</a:t>
                </a:r>
                <a:endParaRPr lang="en-US" sz="9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384999" y="6330361"/>
                <a:ext cx="1236312" cy="559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 smtClean="0">
                    <a:solidFill>
                      <a:srgbClr val="FF0000"/>
                    </a:solidFill>
                  </a:rPr>
                  <a:t>R(b5):0.03-0.30</a:t>
                </a:r>
              </a:p>
              <a:p>
                <a:r>
                  <a:rPr lang="en-US" sz="900" dirty="0" smtClean="0">
                    <a:solidFill>
                      <a:srgbClr val="008000"/>
                    </a:solidFill>
                  </a:rPr>
                  <a:t>G(b4):0.03-0.40</a:t>
                </a:r>
              </a:p>
              <a:p>
                <a:r>
                  <a:rPr lang="en-US" sz="900" dirty="0" smtClean="0">
                    <a:solidFill>
                      <a:srgbClr val="3366FF"/>
                    </a:solidFill>
                  </a:rPr>
                  <a:t>B(b3):0.00-0.09</a:t>
                </a:r>
                <a:endParaRPr lang="en-US" sz="900" dirty="0">
                  <a:solidFill>
                    <a:srgbClr val="3366FF"/>
                  </a:solidFill>
                </a:endParaRPr>
              </a:p>
            </p:txBody>
          </p:sp>
        </p:grpSp>
      </p:grpSp>
      <p:sp>
        <p:nvSpPr>
          <p:cNvPr id="10" name="Rectangle 9"/>
          <p:cNvSpPr/>
          <p:nvPr/>
        </p:nvSpPr>
        <p:spPr>
          <a:xfrm>
            <a:off x="23646" y="3581400"/>
            <a:ext cx="5919954" cy="55399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000" dirty="0"/>
              <a:t>Temporal White Sky Albedo </a:t>
            </a:r>
            <a:r>
              <a:rPr lang="en-US" sz="1000" dirty="0" smtClean="0"/>
              <a:t>(WSA) in the upper panel, </a:t>
            </a:r>
            <a:r>
              <a:rPr lang="en-US" sz="1000" dirty="0"/>
              <a:t>with </a:t>
            </a:r>
            <a:r>
              <a:rPr lang="en-US" sz="1000" dirty="0" err="1"/>
              <a:t>lndSR</a:t>
            </a:r>
            <a:r>
              <a:rPr lang="en-US" sz="1000" dirty="0"/>
              <a:t> </a:t>
            </a:r>
            <a:r>
              <a:rPr lang="en-US" sz="1000" dirty="0" smtClean="0"/>
              <a:t>band5,4,3 </a:t>
            </a:r>
            <a:r>
              <a:rPr lang="en-US" sz="1000" dirty="0"/>
              <a:t>composite </a:t>
            </a:r>
            <a:r>
              <a:rPr lang="en-US" sz="1000" dirty="0" smtClean="0"/>
              <a:t>in the upper-right</a:t>
            </a:r>
            <a:r>
              <a:rPr lang="en-US" sz="1000" dirty="0"/>
              <a:t> </a:t>
            </a:r>
            <a:r>
              <a:rPr lang="en-US" sz="1000" dirty="0" smtClean="0"/>
              <a:t>panel and plots for individual forest disturbance in the lower graphic, </a:t>
            </a:r>
            <a:r>
              <a:rPr lang="en-US" sz="1000" dirty="0"/>
              <a:t>show the evolution of WSA and surface </a:t>
            </a:r>
            <a:r>
              <a:rPr lang="en-US" sz="1000" dirty="0" smtClean="0"/>
              <a:t>reflectance (vegetation water content). </a:t>
            </a:r>
            <a:endParaRPr lang="en-US" sz="1000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0429709"/>
              </p:ext>
            </p:extLst>
          </p:nvPr>
        </p:nvGraphicFramePr>
        <p:xfrm>
          <a:off x="6019800" y="3429000"/>
          <a:ext cx="2819400" cy="726655"/>
        </p:xfrm>
        <a:graphic>
          <a:graphicData uri="http://schemas.openxmlformats.org/drawingml/2006/table">
            <a:tbl>
              <a:tblPr/>
              <a:tblGrid>
                <a:gridCol w="563880"/>
                <a:gridCol w="563880"/>
                <a:gridCol w="563880"/>
                <a:gridCol w="563880"/>
                <a:gridCol w="563880"/>
              </a:tblGrid>
              <a:tr h="171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1985/200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1986/219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1988/241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1990/214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1991/201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1994/225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1995/212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1997/233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1998/220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1999/207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2001/220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2002/255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2003/202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2004/221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2005/207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2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2006/226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2009/234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2010/237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2011/224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 </a:t>
                      </a:r>
                      <a:r>
                        <a:rPr lang="en-US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YYYY/DOY for</a:t>
                      </a:r>
                      <a:r>
                        <a:rPr lang="en-US" sz="5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 each pic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2175931"/>
              </p:ext>
            </p:extLst>
          </p:nvPr>
        </p:nvGraphicFramePr>
        <p:xfrm>
          <a:off x="76200" y="4114800"/>
          <a:ext cx="8915400" cy="2613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6200" y="42334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Burned Area Example (Mid-Summer)</a:t>
            </a:r>
            <a:endParaRPr lang="en-US" sz="2000" b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081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ndWSA_TtestTrendCoeff_1985_201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783" t="1897" r="4660" b="1604"/>
          <a:stretch/>
        </p:blipFill>
        <p:spPr>
          <a:xfrm>
            <a:off x="228600" y="533400"/>
            <a:ext cx="5791200" cy="55372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2200" y="533400"/>
            <a:ext cx="297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Significant summer </a:t>
            </a:r>
            <a:r>
              <a:rPr lang="en-US" sz="2000" dirty="0" err="1" smtClean="0"/>
              <a:t>albedo</a:t>
            </a:r>
            <a:r>
              <a:rPr lang="en-US" sz="2000" dirty="0" smtClean="0"/>
              <a:t> (WSA</a:t>
            </a:r>
            <a:r>
              <a:rPr lang="en-US" sz="2000" smtClean="0"/>
              <a:t>) trends</a:t>
            </a:r>
            <a:r>
              <a:rPr lang="en-US" sz="2000" dirty="0" smtClean="0"/>
              <a:t>, 1985-2011 based on temporal regression &amp; T-test</a:t>
            </a:r>
          </a:p>
          <a:p>
            <a:endParaRPr lang="en-US" sz="2000" dirty="0"/>
          </a:p>
          <a:p>
            <a:endParaRPr lang="en-US" sz="2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6477000" y="2145268"/>
            <a:ext cx="304800" cy="228600"/>
          </a:xfrm>
          <a:prstGeom prst="rect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77000" y="2526268"/>
            <a:ext cx="304800" cy="228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77000" y="2907268"/>
            <a:ext cx="3048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34200" y="2069068"/>
            <a:ext cx="2030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significant trend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34200" y="2450068"/>
            <a:ext cx="1582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Negative trend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974200" y="2831068"/>
            <a:ext cx="1484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Positive trend</a:t>
            </a:r>
            <a:endParaRPr lang="en-US" dirty="0"/>
          </a:p>
        </p:txBody>
      </p:sp>
      <p:grpSp>
        <p:nvGrpSpPr>
          <p:cNvPr id="21" name="Agrupar 20"/>
          <p:cNvGrpSpPr/>
          <p:nvPr/>
        </p:nvGrpSpPr>
        <p:grpSpPr>
          <a:xfrm>
            <a:off x="1219200" y="3505200"/>
            <a:ext cx="7543800" cy="3112532"/>
            <a:chOff x="1219200" y="3505200"/>
            <a:chExt cx="7543800" cy="3112532"/>
          </a:xfrm>
        </p:grpSpPr>
        <p:sp>
          <p:nvSpPr>
            <p:cNvPr id="10" name="TextBox 9"/>
            <p:cNvSpPr txBox="1"/>
            <p:nvPr/>
          </p:nvSpPr>
          <p:spPr>
            <a:xfrm>
              <a:off x="1524000" y="6248400"/>
              <a:ext cx="2514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For White Sky Albedo</a:t>
              </a:r>
              <a:endParaRPr lang="en-US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2057400" y="5791200"/>
              <a:ext cx="5998165" cy="117390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7" name="Chart 4"/>
            <p:cNvGraphicFramePr/>
            <p:nvPr/>
          </p:nvGraphicFramePr>
          <p:xfrm>
            <a:off x="1219200" y="3505200"/>
            <a:ext cx="7543800" cy="30983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9" name="Conector recto 18"/>
            <p:cNvCxnSpPr/>
            <p:nvPr/>
          </p:nvCxnSpPr>
          <p:spPr>
            <a:xfrm>
              <a:off x="1917700" y="4449235"/>
              <a:ext cx="5943600" cy="10160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382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Next</a:t>
            </a:r>
            <a:r>
              <a:rPr lang="es-ES_tradnl" dirty="0" smtClean="0"/>
              <a:t> </a:t>
            </a:r>
            <a:r>
              <a:rPr lang="es-ES_tradnl" dirty="0" err="1" smtClean="0"/>
              <a:t>Steps</a:t>
            </a:r>
            <a:endParaRPr lang="es-ES_tradnl" dirty="0"/>
          </a:p>
        </p:txBody>
      </p:sp>
      <p:sp>
        <p:nvSpPr>
          <p:cNvPr id="4" name="Rectángulo 3"/>
          <p:cNvSpPr/>
          <p:nvPr/>
        </p:nvSpPr>
        <p:spPr>
          <a:xfrm>
            <a:off x="540006" y="4341969"/>
            <a:ext cx="860661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s-ES_tradnl" sz="2600" dirty="0" smtClean="0"/>
              <a:t> </a:t>
            </a:r>
            <a:r>
              <a:rPr lang="es-ES_tradnl" sz="2600" dirty="0" err="1" smtClean="0"/>
              <a:t>Integrate</a:t>
            </a:r>
            <a:r>
              <a:rPr lang="es-ES_tradnl" sz="2600" dirty="0" smtClean="0"/>
              <a:t> albedo </a:t>
            </a:r>
            <a:r>
              <a:rPr lang="es-ES_tradnl" sz="2600" dirty="0" err="1" smtClean="0"/>
              <a:t>into</a:t>
            </a:r>
            <a:r>
              <a:rPr lang="es-ES_tradnl" sz="2600" dirty="0" smtClean="0"/>
              <a:t> USFS </a:t>
            </a:r>
            <a:r>
              <a:rPr lang="es-ES_tradnl" sz="2600" dirty="0" err="1" smtClean="0"/>
              <a:t>Forest</a:t>
            </a:r>
            <a:r>
              <a:rPr lang="es-ES_tradnl" sz="2600" dirty="0" smtClean="0"/>
              <a:t> </a:t>
            </a:r>
            <a:r>
              <a:rPr lang="es-ES_tradnl" sz="2600" dirty="0" err="1" smtClean="0"/>
              <a:t>Vegetation</a:t>
            </a:r>
            <a:r>
              <a:rPr lang="es-ES_tradnl" sz="2600" dirty="0" smtClean="0"/>
              <a:t> Simulator (FVS)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40006" y="3224369"/>
            <a:ext cx="768959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s-ES_tradnl" sz="2600" dirty="0" smtClean="0"/>
              <a:t> </a:t>
            </a:r>
            <a:r>
              <a:rPr lang="es-ES_tradnl" sz="2600" dirty="0" err="1" smtClean="0"/>
              <a:t>Incorporate</a:t>
            </a:r>
            <a:r>
              <a:rPr lang="es-ES_tradnl" sz="2600" dirty="0" smtClean="0"/>
              <a:t> </a:t>
            </a:r>
            <a:r>
              <a:rPr lang="es-ES_tradnl" sz="2600" dirty="0" err="1" smtClean="0"/>
              <a:t>snow</a:t>
            </a:r>
            <a:r>
              <a:rPr lang="es-ES_tradnl" sz="2600" dirty="0" smtClean="0"/>
              <a:t>-</a:t>
            </a:r>
            <a:r>
              <a:rPr lang="es-ES_tradnl" sz="2600" dirty="0" err="1" smtClean="0"/>
              <a:t>covered</a:t>
            </a:r>
            <a:r>
              <a:rPr lang="es-ES_tradnl" sz="2600" dirty="0" smtClean="0"/>
              <a:t> albedo </a:t>
            </a:r>
            <a:r>
              <a:rPr lang="es-ES_tradnl" sz="2600" dirty="0" err="1" smtClean="0"/>
              <a:t>into</a:t>
            </a:r>
            <a:r>
              <a:rPr lang="es-ES_tradnl" sz="2600" dirty="0" smtClean="0"/>
              <a:t> </a:t>
            </a:r>
            <a:r>
              <a:rPr lang="es-ES_tradnl" sz="2600" dirty="0" err="1" smtClean="0"/>
              <a:t>landscape</a:t>
            </a:r>
            <a:r>
              <a:rPr lang="es-ES_tradnl" sz="2600" dirty="0" smtClean="0"/>
              <a:t>  </a:t>
            </a:r>
          </a:p>
          <a:p>
            <a:r>
              <a:rPr lang="es-ES_tradnl" sz="2600" dirty="0" smtClean="0"/>
              <a:t>  </a:t>
            </a:r>
            <a:r>
              <a:rPr lang="es-ES_tradnl" sz="2600" dirty="0" err="1" smtClean="0"/>
              <a:t>analyses</a:t>
            </a:r>
            <a:r>
              <a:rPr lang="es-ES_tradnl" sz="2600" dirty="0" smtClean="0"/>
              <a:t> &amp; </a:t>
            </a:r>
            <a:r>
              <a:rPr lang="es-ES_tradnl" sz="2600" dirty="0" err="1" smtClean="0"/>
              <a:t>provide</a:t>
            </a:r>
            <a:r>
              <a:rPr lang="es-ES_tradnl" sz="2600" dirty="0" smtClean="0"/>
              <a:t> </a:t>
            </a:r>
            <a:r>
              <a:rPr lang="es-ES_tradnl" sz="2600" dirty="0" err="1" smtClean="0"/>
              <a:t>annualized</a:t>
            </a:r>
            <a:r>
              <a:rPr lang="es-ES_tradnl" sz="2600" dirty="0" smtClean="0"/>
              <a:t> RF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40006" y="2482336"/>
            <a:ext cx="801132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s-ES_tradnl" sz="2600" dirty="0" smtClean="0"/>
              <a:t> </a:t>
            </a:r>
            <a:r>
              <a:rPr lang="es-ES_tradnl" sz="2600" dirty="0" err="1" smtClean="0"/>
              <a:t>Extend</a:t>
            </a:r>
            <a:r>
              <a:rPr lang="es-ES_tradnl" sz="2600" dirty="0" smtClean="0"/>
              <a:t> </a:t>
            </a:r>
            <a:r>
              <a:rPr lang="es-ES_tradnl" sz="2600" dirty="0" err="1" smtClean="0"/>
              <a:t>to</a:t>
            </a:r>
            <a:r>
              <a:rPr lang="es-ES_tradnl" sz="2600" dirty="0" smtClean="0"/>
              <a:t> 2100 </a:t>
            </a:r>
            <a:r>
              <a:rPr lang="es-ES_tradnl" sz="2600" dirty="0" err="1" smtClean="0"/>
              <a:t>using</a:t>
            </a:r>
            <a:r>
              <a:rPr lang="es-ES_tradnl" sz="2600" dirty="0" smtClean="0"/>
              <a:t> IPCC RCP </a:t>
            </a:r>
            <a:r>
              <a:rPr lang="es-ES_tradnl" sz="2600" dirty="0" err="1" smtClean="0"/>
              <a:t>scenarios</a:t>
            </a:r>
            <a:endParaRPr lang="es-ES_tradnl" sz="2600" dirty="0" smtClean="0"/>
          </a:p>
        </p:txBody>
      </p:sp>
      <p:sp>
        <p:nvSpPr>
          <p:cNvPr id="8" name="Rectángulo 7"/>
          <p:cNvSpPr/>
          <p:nvPr/>
        </p:nvSpPr>
        <p:spPr>
          <a:xfrm>
            <a:off x="540006" y="1754202"/>
            <a:ext cx="801132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s-ES_tradnl" sz="2600" dirty="0" smtClean="0"/>
              <a:t> </a:t>
            </a:r>
            <a:r>
              <a:rPr lang="es-ES_tradnl" sz="2600" dirty="0" err="1" smtClean="0"/>
              <a:t>Provide</a:t>
            </a:r>
            <a:r>
              <a:rPr lang="es-ES_tradnl" sz="2600" dirty="0" smtClean="0"/>
              <a:t> </a:t>
            </a:r>
            <a:r>
              <a:rPr lang="es-ES_tradnl" sz="2600" dirty="0" err="1" smtClean="0"/>
              <a:t>uncertainties</a:t>
            </a:r>
            <a:r>
              <a:rPr lang="es-ES_tradnl" sz="2600" dirty="0" smtClean="0"/>
              <a:t> </a:t>
            </a:r>
            <a:r>
              <a:rPr lang="es-ES_tradnl" sz="2600" dirty="0" err="1" smtClean="0"/>
              <a:t>for</a:t>
            </a:r>
            <a:r>
              <a:rPr lang="es-ES_tradnl" sz="2600" dirty="0" smtClean="0"/>
              <a:t> global albedo &amp; RF </a:t>
            </a:r>
            <a:r>
              <a:rPr lang="es-ES_tradnl" sz="2600" dirty="0" err="1" smtClean="0"/>
              <a:t>trajectories</a:t>
            </a:r>
            <a:endParaRPr lang="es-ES_tradnl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s-ES_tradnl" sz="3556" b="1" dirty="0" smtClean="0"/>
              <a:t>Global RF </a:t>
            </a:r>
            <a:r>
              <a:rPr lang="es-ES_tradnl" sz="3556" b="1" dirty="0" err="1" smtClean="0"/>
              <a:t>from</a:t>
            </a:r>
            <a:r>
              <a:rPr lang="es-ES_tradnl" sz="3556" b="1" dirty="0" smtClean="0"/>
              <a:t> Land Use </a:t>
            </a:r>
            <a:r>
              <a:rPr lang="es-ES_tradnl" sz="3556" b="1" dirty="0" err="1" smtClean="0"/>
              <a:t>Change</a:t>
            </a:r>
            <a:r>
              <a:rPr lang="es-ES_tradnl" sz="3556" b="1" dirty="0" smtClean="0"/>
              <a:t> (IPCC AR4) </a:t>
            </a:r>
            <a:endParaRPr lang="es-ES_tradnl" sz="2667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219200"/>
            <a:ext cx="5189302" cy="5579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24600" y="18288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~0.6 W/m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2</a:t>
            </a:r>
            <a:r>
              <a:rPr lang="en-US" sz="2000" b="1" dirty="0" smtClean="0">
                <a:solidFill>
                  <a:srgbClr val="0000FF"/>
                </a:solidFill>
              </a:rPr>
              <a:t>  land use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3600" y="358140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Up to -0.5 W/m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2 </a:t>
            </a:r>
            <a:r>
              <a:rPr lang="en-US" sz="2000" b="1" dirty="0" smtClean="0">
                <a:solidFill>
                  <a:srgbClr val="0000FF"/>
                </a:solidFill>
              </a:rPr>
              <a:t>land use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              … but could be zero! 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   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2349" y="6550223"/>
            <a:ext cx="1751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From IPCC AR4, Ch. 2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rcRect l="4114"/>
          <a:stretch>
            <a:fillRect/>
          </a:stretch>
        </p:blipFill>
        <p:spPr>
          <a:xfrm>
            <a:off x="-32308" y="0"/>
            <a:ext cx="9188851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335866" y="440266"/>
            <a:ext cx="2441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i="1" dirty="0" err="1" smtClean="0"/>
              <a:t>Thank</a:t>
            </a:r>
            <a:r>
              <a:rPr lang="es-ES_tradnl" sz="4000" i="1" dirty="0" smtClean="0"/>
              <a:t> </a:t>
            </a:r>
            <a:r>
              <a:rPr lang="es-ES_tradnl" sz="4000" i="1" dirty="0" err="1" smtClean="0"/>
              <a:t>You</a:t>
            </a:r>
            <a:endParaRPr lang="es-ES_tradnl" sz="40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2667000"/>
            <a:ext cx="13957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Backup</a:t>
            </a:r>
            <a:endParaRPr lang="en-US" sz="3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143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514600"/>
            <a:ext cx="4715144" cy="373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14600"/>
            <a:ext cx="4572000" cy="3771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297180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BSA, Evergreen NL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2971800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WSA, Evergreen </a:t>
            </a:r>
            <a:r>
              <a:rPr lang="en-US" dirty="0"/>
              <a:t>NL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457200"/>
            <a:ext cx="80395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Comparison Between “Concurrent” and “BRDF LUT” Methods</a:t>
            </a:r>
          </a:p>
          <a:p>
            <a:r>
              <a:rPr lang="en-US" dirty="0" smtClean="0"/>
              <a:t>(Montana, 5/10/2006)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927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791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Direct and diffuse incoming solar radiation for surface </a:t>
            </a:r>
            <a:r>
              <a:rPr lang="en-US" dirty="0" err="1" smtClean="0"/>
              <a:t>radiative</a:t>
            </a:r>
            <a:r>
              <a:rPr lang="en-US" dirty="0" smtClean="0"/>
              <a:t> forcing</a:t>
            </a:r>
          </a:p>
          <a:p>
            <a:pPr lvl="1"/>
            <a:r>
              <a:rPr lang="en-US" dirty="0" smtClean="0"/>
              <a:t>Determine </a:t>
            </a:r>
            <a:r>
              <a:rPr lang="en-US" dirty="0" err="1" smtClean="0"/>
              <a:t>albedo</a:t>
            </a:r>
            <a:r>
              <a:rPr lang="en-US" dirty="0" smtClean="0"/>
              <a:t> induced surface </a:t>
            </a:r>
            <a:r>
              <a:rPr lang="en-US" dirty="0" err="1" smtClean="0"/>
              <a:t>radiative</a:t>
            </a:r>
            <a:r>
              <a:rPr lang="en-US" dirty="0" smtClean="0"/>
              <a:t> forcing by overlaying (multiplying) direct and diffuse solar radiation maps with corresponding </a:t>
            </a:r>
            <a:r>
              <a:rPr lang="en-US" dirty="0" err="1" smtClean="0"/>
              <a:t>albedo</a:t>
            </a:r>
            <a:r>
              <a:rPr lang="en-US" dirty="0" smtClean="0"/>
              <a:t> change maps.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NCEP/NCAR reanalysis 1 product for direct and diffuse solar radiation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Same data source for forecast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Also source for snow cover climatology</a:t>
            </a:r>
            <a:endParaRPr lang="en-US" dirty="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81000" y="2306637"/>
          <a:ext cx="8393113" cy="588963"/>
        </p:xfrm>
        <a:graphic>
          <a:graphicData uri="http://schemas.openxmlformats.org/presentationml/2006/ole">
            <p:oleObj spid="_x0000_s1061" name="Equation" r:id="rId3" imgW="3797280" imgH="266400" progId="Equation.3">
              <p:embed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253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0_draft_new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400" y="1371600"/>
            <a:ext cx="5720133" cy="459994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57200" y="381000"/>
            <a:ext cx="8258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Comparison of Landsat and MODIS Albedo with In-Situ SURFAD</a:t>
            </a:r>
            <a:endParaRPr lang="en-US" sz="2400" b="1" dirty="0"/>
          </a:p>
        </p:txBody>
      </p:sp>
      <p:pic>
        <p:nvPicPr>
          <p:cNvPr id="32" name="Picture 31" descr="6GrdStationLandscape.JPG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010400" y="4724400"/>
            <a:ext cx="1990165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cwilliams\Documents\workspace\CLARK\ALBEDO\albedo_project3\RF_CHANGE_2004_MINUS_1500_SPRING.EM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3265" b="19421"/>
          <a:stretch/>
        </p:blipFill>
        <p:spPr bwMode="auto">
          <a:xfrm>
            <a:off x="4092921" y="0"/>
            <a:ext cx="3744343" cy="204631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cwilliams\Documents\workspace\CLARK\ALBEDO\albedo_project3\RF_CHANGE_2004_MINUS_1500_WINTER.EM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3778" b="18063"/>
          <a:stretch/>
        </p:blipFill>
        <p:spPr bwMode="auto">
          <a:xfrm>
            <a:off x="6409" y="0"/>
            <a:ext cx="4221162" cy="233897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cwilliams\Documents\workspace\CLARK\ALBEDO\albedo_project3\RF_CHANGE_2004_MINUS_1500_SUMMER.EM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2243" b="20263"/>
          <a:stretch/>
        </p:blipFill>
        <p:spPr bwMode="auto">
          <a:xfrm>
            <a:off x="15934" y="2339678"/>
            <a:ext cx="4051687" cy="2165647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cwilliams\Documents\workspace\CLARK\ALBEDO\albedo_project3\RF_CHANGE_2004_MINUS_1500_ALL.EM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1761" b="18185"/>
          <a:stretch/>
        </p:blipFill>
        <p:spPr bwMode="auto">
          <a:xfrm>
            <a:off x="25788" y="4572000"/>
            <a:ext cx="4067134" cy="221834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cwilliams\Documents\workspace\CLARK\ALBEDO\albedo_project3\RF_CHANGE_2004_MINUS_1500_AUTUMN.EM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1762" b="18129"/>
          <a:stretch/>
        </p:blipFill>
        <p:spPr bwMode="auto">
          <a:xfrm>
            <a:off x="3905250" y="2307192"/>
            <a:ext cx="4095750" cy="2235513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524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91000" y="153572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Spring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788" y="3810000"/>
            <a:ext cx="104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Summer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17228" y="3810000"/>
            <a:ext cx="98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Autumn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107668"/>
            <a:ext cx="104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Annual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33800" y="5036403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Spatial Patterns of Surface Radiative Forcing Change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268081" y="6015335"/>
            <a:ext cx="434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Global </a:t>
            </a:r>
            <a:r>
              <a:rPr lang="el-GR" sz="2400" dirty="0" smtClean="0"/>
              <a:t>Δ</a:t>
            </a:r>
            <a:r>
              <a:rPr lang="en-US" sz="2400" dirty="0" smtClean="0"/>
              <a:t> RF surface = -0.13 W m</a:t>
            </a:r>
            <a:r>
              <a:rPr lang="en-US" sz="2400" baseline="30000" dirty="0" smtClean="0"/>
              <a:t>-2</a:t>
            </a:r>
            <a:endParaRPr lang="en-US" sz="2400" baseline="30000" dirty="0"/>
          </a:p>
        </p:txBody>
      </p:sp>
      <p:pic>
        <p:nvPicPr>
          <p:cNvPr id="18" name="Picture 2" descr="C:\Users\cwilliams\Documents\workspace\CLARK\ALBEDO\albedo_project3\RF_CHANGE_2004_MINUS_1500_ALL.EM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7931" t="147" r="1869" b="18476"/>
          <a:stretch/>
        </p:blipFill>
        <p:spPr bwMode="auto">
          <a:xfrm>
            <a:off x="8067312" y="1066800"/>
            <a:ext cx="771888" cy="362276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879173" y="838200"/>
            <a:ext cx="1006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51788" y="4572000"/>
            <a:ext cx="860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cooling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228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edict_albedo_0.05.wsa_shortwave_Jan.stde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228600"/>
            <a:ext cx="8229600" cy="1143000"/>
          </a:xfrm>
          <a:prstGeom prst="rect">
            <a:avLst/>
          </a:prstGeom>
        </p:spPr>
        <p:txBody>
          <a:bodyPr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Uncertainty of the modeled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snow-covered shortwave white-sky albedo in January from LUMs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grey_sca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6172200"/>
            <a:ext cx="5562600" cy="2381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0200" y="6336268"/>
            <a:ext cx="601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			0.05			0.1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169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5105400" y="4114800"/>
            <a:ext cx="4038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</a:t>
            </a:r>
            <a:r>
              <a:rPr lang="en-US" dirty="0" err="1" smtClean="0">
                <a:solidFill>
                  <a:srgbClr val="0000FF"/>
                </a:solidFill>
              </a:rPr>
              <a:t>albedo</a:t>
            </a:r>
            <a:r>
              <a:rPr lang="en-US" dirty="0" smtClean="0">
                <a:solidFill>
                  <a:srgbClr val="0000FF"/>
                </a:solidFill>
              </a:rPr>
              <a:t> LUT is presented as: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	</a:t>
            </a:r>
            <a:r>
              <a:rPr lang="el-GR" dirty="0" smtClean="0">
                <a:solidFill>
                  <a:srgbClr val="0000FF"/>
                </a:solidFill>
              </a:rPr>
              <a:t>ρ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err="1" smtClean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FF"/>
                </a:solidFill>
              </a:rPr>
              <a:t>, j, L)     where:</a:t>
            </a:r>
          </a:p>
          <a:p>
            <a:r>
              <a:rPr lang="en-US" dirty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FF"/>
                </a:solidFill>
              </a:rPr>
              <a:t> = land cover type</a:t>
            </a:r>
          </a:p>
          <a:p>
            <a:r>
              <a:rPr lang="en-US" dirty="0">
                <a:solidFill>
                  <a:srgbClr val="0000FF"/>
                </a:solidFill>
              </a:rPr>
              <a:t>j</a:t>
            </a:r>
            <a:r>
              <a:rPr lang="en-US" dirty="0" smtClean="0">
                <a:solidFill>
                  <a:srgbClr val="0000FF"/>
                </a:solidFill>
              </a:rPr>
              <a:t> = geographic location (pixel)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 = resolution level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</p:txBody>
      </p:sp>
      <p:grpSp>
        <p:nvGrpSpPr>
          <p:cNvPr id="27" name="Agrupar 26"/>
          <p:cNvGrpSpPr/>
          <p:nvPr/>
        </p:nvGrpSpPr>
        <p:grpSpPr>
          <a:xfrm>
            <a:off x="323315" y="2133600"/>
            <a:ext cx="4253494" cy="4495800"/>
            <a:chOff x="323315" y="2133600"/>
            <a:chExt cx="4253494" cy="4495800"/>
          </a:xfrm>
        </p:grpSpPr>
        <p:sp>
          <p:nvSpPr>
            <p:cNvPr id="6" name="Isosceles Triangle 5"/>
            <p:cNvSpPr/>
            <p:nvPr/>
          </p:nvSpPr>
          <p:spPr>
            <a:xfrm>
              <a:off x="932915" y="2286000"/>
              <a:ext cx="3200400" cy="43434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arallelogram 4"/>
            <p:cNvSpPr/>
            <p:nvPr/>
          </p:nvSpPr>
          <p:spPr>
            <a:xfrm>
              <a:off x="1923515" y="3581400"/>
              <a:ext cx="1066800" cy="381000"/>
            </a:xfrm>
            <a:prstGeom prst="parallelogram">
              <a:avLst>
                <a:gd name="adj" fmla="val 10418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arallelogram 6"/>
            <p:cNvSpPr/>
            <p:nvPr/>
          </p:nvSpPr>
          <p:spPr>
            <a:xfrm>
              <a:off x="1694915" y="4191000"/>
              <a:ext cx="1524000" cy="457200"/>
            </a:xfrm>
            <a:prstGeom prst="parallelogram">
              <a:avLst>
                <a:gd name="adj" fmla="val 13037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1390115" y="4876800"/>
              <a:ext cx="2057400" cy="609600"/>
            </a:xfrm>
            <a:prstGeom prst="parallelogram">
              <a:avLst>
                <a:gd name="adj" fmla="val 12561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932915" y="5791200"/>
              <a:ext cx="2895600" cy="838200"/>
            </a:xfrm>
            <a:prstGeom prst="parallelogram">
              <a:avLst>
                <a:gd name="adj" fmla="val 1301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2228315" y="2895600"/>
              <a:ext cx="533400" cy="228600"/>
            </a:xfrm>
            <a:prstGeom prst="parallelogram">
              <a:avLst>
                <a:gd name="adj" fmla="val 898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87395" y="22860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32644" y="2133600"/>
              <a:ext cx="1117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  <a:r>
                <a:rPr lang="en-US" dirty="0" smtClean="0"/>
                <a:t>ne globe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95683" y="2819400"/>
              <a:ext cx="380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5°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90883" y="3505200"/>
              <a:ext cx="380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dirty="0" smtClean="0"/>
                <a:t>°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85315" y="4191000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0.5°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04315" y="4964668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0.25°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3315" y="5943600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0.05°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761715" y="2133600"/>
              <a:ext cx="514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L=1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218915" y="3505200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L=</a:t>
              </a:r>
              <a:r>
                <a:rPr lang="en-US" dirty="0" err="1" smtClean="0"/>
                <a:t>i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447515" y="4114800"/>
              <a:ext cx="68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L=i+1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770830" y="4876800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057115" y="5867400"/>
              <a:ext cx="519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L=n</a:t>
              </a:r>
              <a:endParaRPr lang="en-US" dirty="0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H="1" flipV="1">
              <a:off x="2514600" y="2438400"/>
              <a:ext cx="533400" cy="3657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971800" y="2667000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  <a:endParaRPr lang="en-US" dirty="0"/>
            </a:p>
          </p:txBody>
        </p:sp>
      </p:grpSp>
      <p:sp>
        <p:nvSpPr>
          <p:cNvPr id="24" name="CuadroTexto 23"/>
          <p:cNvSpPr txBox="1"/>
          <p:nvPr/>
        </p:nvSpPr>
        <p:spPr>
          <a:xfrm>
            <a:off x="533400" y="228600"/>
            <a:ext cx="7748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err="1" smtClean="0"/>
              <a:t>Hierarchical</a:t>
            </a:r>
            <a:r>
              <a:rPr lang="es-ES_tradnl" sz="2800" b="1" dirty="0" smtClean="0"/>
              <a:t> Albedo LUT </a:t>
            </a:r>
            <a:r>
              <a:rPr lang="es-ES_tradnl" sz="2800" b="1" dirty="0" err="1" smtClean="0"/>
              <a:t>for</a:t>
            </a:r>
            <a:r>
              <a:rPr lang="es-ES_tradnl" sz="2800" b="1" dirty="0" smtClean="0"/>
              <a:t> IGBP Land </a:t>
            </a:r>
            <a:r>
              <a:rPr lang="es-ES_tradnl" sz="2800" b="1" dirty="0" err="1" smtClean="0"/>
              <a:t>Cover</a:t>
            </a:r>
            <a:r>
              <a:rPr lang="es-ES_tradnl" sz="2800" b="1" dirty="0" smtClean="0"/>
              <a:t> </a:t>
            </a:r>
            <a:r>
              <a:rPr lang="es-ES_tradnl" sz="2800" b="1" dirty="0" err="1" smtClean="0"/>
              <a:t>Types</a:t>
            </a:r>
            <a:endParaRPr lang="es-ES_tradnl" sz="2800" b="1" dirty="0"/>
          </a:p>
        </p:txBody>
      </p:sp>
      <p:sp>
        <p:nvSpPr>
          <p:cNvPr id="26" name="CuadroTexto 25"/>
          <p:cNvSpPr txBox="1"/>
          <p:nvPr/>
        </p:nvSpPr>
        <p:spPr>
          <a:xfrm>
            <a:off x="609600" y="9144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1.  Use Landsat global GLS2000 </a:t>
            </a:r>
            <a:r>
              <a:rPr lang="es-ES_tradnl" sz="2000" dirty="0" err="1" smtClean="0"/>
              <a:t>to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identify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homogenous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land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cover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examples</a:t>
            </a:r>
            <a:r>
              <a:rPr lang="es-ES_tradnl" sz="2000" dirty="0" smtClean="0"/>
              <a:t> at MODIS 500m </a:t>
            </a:r>
            <a:r>
              <a:rPr lang="es-ES_tradnl" sz="2000" dirty="0" err="1" smtClean="0"/>
              <a:t>resolution</a:t>
            </a:r>
            <a:endParaRPr lang="es-ES_tradnl" sz="2000" dirty="0" smtClean="0"/>
          </a:p>
        </p:txBody>
      </p:sp>
      <p:sp>
        <p:nvSpPr>
          <p:cNvPr id="28" name="Rectángulo 27"/>
          <p:cNvSpPr/>
          <p:nvPr/>
        </p:nvSpPr>
        <p:spPr>
          <a:xfrm>
            <a:off x="3352800" y="1676400"/>
            <a:ext cx="495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 smtClean="0"/>
              <a:t>2.  </a:t>
            </a:r>
            <a:r>
              <a:rPr lang="es-ES_tradnl" sz="2000" dirty="0" err="1" smtClean="0"/>
              <a:t>Extract</a:t>
            </a:r>
            <a:r>
              <a:rPr lang="es-ES_tradnl" sz="2000" dirty="0" smtClean="0"/>
              <a:t> MODIS albedo </a:t>
            </a:r>
            <a:r>
              <a:rPr lang="es-ES_tradnl" sz="2000" dirty="0" err="1" smtClean="0"/>
              <a:t>climatology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for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these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homogenous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examples</a:t>
            </a:r>
            <a:r>
              <a:rPr lang="es-ES_tradnl" sz="2000" dirty="0" smtClean="0"/>
              <a:t> 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4419600" y="25908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 smtClean="0"/>
              <a:t>3. </a:t>
            </a:r>
            <a:r>
              <a:rPr lang="es-ES_tradnl" sz="2000" dirty="0" err="1" smtClean="0"/>
              <a:t>Propagate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values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to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coarser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scales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to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support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modeling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scenarios</a:t>
            </a:r>
            <a:r>
              <a:rPr lang="es-ES_tradnl" sz="2000" dirty="0" smtClean="0"/>
              <a:t> (</a:t>
            </a:r>
            <a:r>
              <a:rPr lang="es-ES_tradnl" sz="2000" dirty="0" err="1" smtClean="0"/>
              <a:t>ie</a:t>
            </a:r>
            <a:r>
              <a:rPr lang="es-ES_tradnl" sz="2000" dirty="0" smtClean="0"/>
              <a:t>. </a:t>
            </a:r>
            <a:r>
              <a:rPr lang="es-ES_tradnl" sz="2000" dirty="0" err="1" smtClean="0"/>
              <a:t>future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landcover</a:t>
            </a:r>
            <a:r>
              <a:rPr lang="es-ES_tradnl" sz="2000" dirty="0" smtClean="0"/>
              <a:t> != </a:t>
            </a:r>
            <a:r>
              <a:rPr lang="es-ES_tradnl" sz="2000" dirty="0" err="1" smtClean="0"/>
              <a:t>current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landcover</a:t>
            </a:r>
            <a:r>
              <a:rPr lang="es-ES_tradnl" sz="2000" dirty="0" smtClean="0"/>
              <a:t>)</a:t>
            </a:r>
            <a:endParaRPr lang="es-ES_tradn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a_shortwave_0.05.2001_2010.Augu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pic>
        <p:nvPicPr>
          <p:cNvPr id="4" name="Picture 3" descr="grey_sca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6172200"/>
            <a:ext cx="5562600" cy="238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6336268"/>
            <a:ext cx="601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			0.05			0.1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228600"/>
            <a:ext cx="6716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Uncertainty of the Modeled WSA from albedo LUMs 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in shortwave on August (2001-2010) at 0.05 degree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167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ndWSA_TtestTrendCoeff_1985_201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783" t="1897" r="4660" b="1604"/>
          <a:stretch/>
        </p:blipFill>
        <p:spPr>
          <a:xfrm>
            <a:off x="228600" y="533400"/>
            <a:ext cx="5791200" cy="55372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0" y="6248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White Sky Albedo</a:t>
            </a:r>
            <a:endParaRPr lang="en-US" dirty="0"/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6719998"/>
              </p:ext>
            </p:extLst>
          </p:nvPr>
        </p:nvGraphicFramePr>
        <p:xfrm>
          <a:off x="1066800" y="3429000"/>
          <a:ext cx="78486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72200" y="533400"/>
            <a:ext cx="297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Significant albedo (WSA)  trends, 1985-2011 based on temporal regression &amp; T-test</a:t>
            </a:r>
          </a:p>
          <a:p>
            <a:endParaRPr lang="en-US" sz="2000" dirty="0"/>
          </a:p>
          <a:p>
            <a:endParaRPr lang="en-US" sz="2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6477000" y="2145268"/>
            <a:ext cx="304800" cy="228600"/>
          </a:xfrm>
          <a:prstGeom prst="rect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77000" y="2526268"/>
            <a:ext cx="304800" cy="228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77000" y="2907268"/>
            <a:ext cx="3048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34200" y="2069068"/>
            <a:ext cx="2030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significant trend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34200" y="2450068"/>
            <a:ext cx="1582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Negative trend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974200" y="2831068"/>
            <a:ext cx="1484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Positive trend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57400" y="5791200"/>
            <a:ext cx="5998165" cy="117390"/>
          </a:xfrm>
          <a:prstGeom prst="line">
            <a:avLst/>
          </a:prstGeom>
          <a:ln w="9525" cmpd="sng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382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11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Improved </a:t>
            </a:r>
            <a:r>
              <a:rPr lang="en-US" sz="3200" b="1" dirty="0" err="1" smtClean="0"/>
              <a:t>Albedo</a:t>
            </a:r>
            <a:r>
              <a:rPr lang="en-US" sz="3200" b="1" dirty="0" smtClean="0"/>
              <a:t> via Multi-Sensor Fusion</a:t>
            </a:r>
            <a:endParaRPr lang="en-US" sz="32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153400" cy="1066800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en-US" sz="2400" dirty="0" smtClean="0"/>
              <a:t>Objective: improved estimates of albedo impacts of land use change and forest disturbance by fusing information from Landsat (spatial resolution) and MODIS (angular information)</a:t>
            </a:r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09600" y="2514600"/>
            <a:ext cx="7467600" cy="182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ingdings"/>
                <a:ea typeface="Wingdings"/>
                <a:cs typeface="Wingdings"/>
              </a:rPr>
              <a:t></a:t>
            </a:r>
            <a:r>
              <a:rPr lang="en-US" sz="2400" dirty="0" smtClean="0"/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Global Scale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lang="en-US" sz="2400" dirty="0" smtClean="0"/>
              <a:t>Improved </a:t>
            </a:r>
            <a:r>
              <a:rPr lang="en-US" sz="2400" dirty="0" err="1" smtClean="0"/>
              <a:t>Albedo</a:t>
            </a:r>
            <a:r>
              <a:rPr lang="en-US" sz="2400" dirty="0" smtClean="0"/>
              <a:t> vs. Land Cover LUT</a:t>
            </a:r>
          </a:p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- </a:t>
            </a:r>
            <a:r>
              <a:rPr lang="en-US" sz="2400" i="1" dirty="0" smtClean="0"/>
              <a:t>“pure”, geographically specific land cover samples </a:t>
            </a:r>
            <a:endParaRPr kumimoji="0" lang="en-US" sz="2400" b="0" i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i="1" baseline="0" dirty="0" smtClean="0"/>
              <a:t>	-</a:t>
            </a:r>
            <a:r>
              <a:rPr lang="en-US" sz="2400" i="1" dirty="0" smtClean="0"/>
              <a:t> recalculation of global land use RF since 1500</a:t>
            </a: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09600" y="4199471"/>
            <a:ext cx="746760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>
              <a:spcBef>
                <a:spcPct val="20000"/>
              </a:spcBef>
              <a:defRPr/>
            </a:pPr>
            <a:r>
              <a:rPr lang="en-US" sz="2400" dirty="0" err="1" smtClean="0">
                <a:latin typeface="Wingdings"/>
                <a:ea typeface="Wingdings"/>
                <a:cs typeface="Wingdings"/>
              </a:rPr>
              <a:t></a:t>
            </a:r>
            <a:r>
              <a:rPr lang="en-US" sz="2400" dirty="0" smtClean="0"/>
              <a:t> </a:t>
            </a:r>
            <a:r>
              <a:rPr lang="en-US" sz="2400" b="1" dirty="0" smtClean="0"/>
              <a:t>Landscape Scale:</a:t>
            </a:r>
            <a:r>
              <a:rPr lang="en-US" sz="2400" dirty="0" smtClean="0"/>
              <a:t>  How do disturbance &amp; LC change affect regional </a:t>
            </a:r>
            <a:r>
              <a:rPr lang="en-US" sz="2400" dirty="0" err="1" smtClean="0"/>
              <a:t>albedo</a:t>
            </a:r>
            <a:r>
              <a:rPr lang="en-US" sz="2400" dirty="0" smtClean="0"/>
              <a:t>?</a:t>
            </a:r>
          </a:p>
          <a:p>
            <a:pPr marL="342900" lvl="0">
              <a:spcBef>
                <a:spcPct val="20000"/>
              </a:spcBef>
              <a:defRPr/>
            </a:pPr>
            <a:r>
              <a:rPr lang="en-US" sz="2400" i="1" dirty="0" smtClean="0"/>
              <a:t>	- 30m </a:t>
            </a:r>
            <a:r>
              <a:rPr lang="en-US" sz="2400" i="1" dirty="0" err="1" smtClean="0"/>
              <a:t>albedo</a:t>
            </a:r>
            <a:r>
              <a:rPr lang="en-US" sz="2400" i="1" dirty="0" smtClean="0"/>
              <a:t> by combining </a:t>
            </a:r>
            <a:r>
              <a:rPr lang="en-US" sz="2400" i="1" dirty="0" err="1" smtClean="0"/>
              <a:t>Landsat</a:t>
            </a:r>
            <a:r>
              <a:rPr lang="en-US" sz="2400" i="1" dirty="0" smtClean="0"/>
              <a:t> reflectance and 	  MODIS BRDF</a:t>
            </a:r>
          </a:p>
          <a:p>
            <a:pPr marL="342900" lvl="0">
              <a:spcBef>
                <a:spcPct val="20000"/>
              </a:spcBef>
              <a:defRPr/>
            </a:pPr>
            <a:r>
              <a:rPr lang="en-US" sz="2400" i="1" dirty="0" smtClean="0"/>
              <a:t>	- application to long-term </a:t>
            </a:r>
            <a:r>
              <a:rPr lang="en-US" sz="2400" i="1" dirty="0" err="1" smtClean="0"/>
              <a:t>Landsat</a:t>
            </a:r>
            <a:r>
              <a:rPr lang="en-US" sz="2400" i="1" dirty="0" smtClean="0"/>
              <a:t> LC change maps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66800"/>
            <a:ext cx="3725332" cy="182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0" y="1248263"/>
            <a:ext cx="1295400" cy="1295400"/>
          </a:xfrm>
          <a:prstGeom prst="rect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 rot="717147">
            <a:off x="5315825" y="1153888"/>
            <a:ext cx="1447800" cy="1447800"/>
            <a:chOff x="3886200" y="3429000"/>
            <a:chExt cx="1524000" cy="1524000"/>
          </a:xfrm>
        </p:grpSpPr>
        <p:sp>
          <p:nvSpPr>
            <p:cNvPr id="7" name="Rectangle 6"/>
            <p:cNvSpPr/>
            <p:nvPr/>
          </p:nvSpPr>
          <p:spPr>
            <a:xfrm>
              <a:off x="3886200" y="3429000"/>
              <a:ext cx="1524000" cy="1524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86200" y="34290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86200" y="34290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86200" y="34290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91000" y="34290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495800" y="34290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00600" y="34290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105400" y="34290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86200" y="37338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86200" y="37338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886200" y="37338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191000" y="37338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495800" y="37338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00600" y="37338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105400" y="37338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86200" y="40386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886200" y="40386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886200" y="40386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91000" y="40386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95800" y="40386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800600" y="40386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105400" y="40386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886200" y="43434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886200" y="43434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886200" y="43434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191000" y="43434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495800" y="43434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00600" y="43434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105400" y="43434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886200" y="46482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886200" y="46482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886200" y="46482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191000" y="46482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495800" y="46482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800600" y="46482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105400" y="4648200"/>
              <a:ext cx="304800" cy="304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46" name="Isosceles Triangle 45"/>
          <p:cNvSpPr/>
          <p:nvPr/>
        </p:nvSpPr>
        <p:spPr>
          <a:xfrm rot="16200000">
            <a:off x="3695701" y="905362"/>
            <a:ext cx="1295400" cy="1981202"/>
          </a:xfrm>
          <a:prstGeom prst="triangle">
            <a:avLst>
              <a:gd name="adj" fmla="val 52452"/>
            </a:avLst>
          </a:prstGeom>
          <a:solidFill>
            <a:srgbClr val="800000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urved Right Arrow 46"/>
          <p:cNvSpPr/>
          <p:nvPr/>
        </p:nvSpPr>
        <p:spPr>
          <a:xfrm rot="17110778">
            <a:off x="7010914" y="1758527"/>
            <a:ext cx="352694" cy="939345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315200" y="1806714"/>
            <a:ext cx="1440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VAR(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000" baseline="-25000" dirty="0" err="1" smtClean="0">
                <a:solidFill>
                  <a:schemeClr val="accent1">
                    <a:lumMod val="75000"/>
                  </a:schemeClr>
                </a:solidFill>
              </a:rPr>
              <a:t>Landsat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33400" y="3124200"/>
            <a:ext cx="8229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Retrieve “pure” examples of MODIS </a:t>
            </a:r>
            <a:r>
              <a:rPr lang="en-US" sz="2400" dirty="0" err="1" smtClean="0"/>
              <a:t>albedo</a:t>
            </a:r>
            <a:r>
              <a:rPr lang="en-US" sz="2400" dirty="0" smtClean="0"/>
              <a:t> (MCD43A) for IGBP types (MCD12) by looking for 500m cells with low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VAR(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400" baseline="-25000" dirty="0" err="1" smtClean="0">
                <a:solidFill>
                  <a:schemeClr val="accent1">
                    <a:lumMod val="75000"/>
                  </a:schemeClr>
                </a:solidFill>
              </a:rPr>
              <a:t>Landsat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en-US" sz="2200" dirty="0" smtClean="0"/>
          </a:p>
        </p:txBody>
      </p:sp>
      <p:sp>
        <p:nvSpPr>
          <p:cNvPr id="50" name="TextBox 49"/>
          <p:cNvSpPr txBox="1"/>
          <p:nvPr/>
        </p:nvSpPr>
        <p:spPr>
          <a:xfrm>
            <a:off x="990600" y="228600"/>
            <a:ext cx="69353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Improved Albedo-Land Cover LUT </a:t>
            </a:r>
            <a:r>
              <a:rPr lang="en-US" sz="3200" i="1" dirty="0" smtClean="0"/>
              <a:t>(</a:t>
            </a:r>
            <a:r>
              <a:rPr lang="en-US" sz="3200" i="1" dirty="0" err="1" smtClean="0"/>
              <a:t>Gao</a:t>
            </a:r>
            <a:r>
              <a:rPr lang="en-US" sz="3200" i="1" dirty="0" smtClean="0"/>
              <a:t>)</a:t>
            </a:r>
            <a:endParaRPr lang="en-US" sz="3200" i="1" dirty="0"/>
          </a:p>
        </p:txBody>
      </p:sp>
      <p:sp>
        <p:nvSpPr>
          <p:cNvPr id="51" name="TextBox 50"/>
          <p:cNvSpPr txBox="1"/>
          <p:nvPr/>
        </p:nvSpPr>
        <p:spPr>
          <a:xfrm rot="741756">
            <a:off x="6433211" y="981799"/>
            <a:ext cx="138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30m Landsat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96000" y="2543663"/>
            <a:ext cx="142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500m MODIS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5181600"/>
            <a:ext cx="7696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Separate albedo LUT for:</a:t>
            </a:r>
          </a:p>
          <a:p>
            <a:pPr lvl="2">
              <a:buFont typeface="Arial"/>
              <a:buChar char="•"/>
            </a:pPr>
            <a:r>
              <a:rPr lang="en-US" sz="2000" dirty="0"/>
              <a:t> albedo type {</a:t>
            </a:r>
            <a:r>
              <a:rPr lang="en-US" sz="2000" dirty="0" err="1"/>
              <a:t>wsa</a:t>
            </a:r>
            <a:r>
              <a:rPr lang="en-US" sz="2000" dirty="0"/>
              <a:t>, </a:t>
            </a:r>
            <a:r>
              <a:rPr lang="en-US" sz="2000" dirty="0" err="1"/>
              <a:t>bsa</a:t>
            </a:r>
            <a:r>
              <a:rPr lang="en-US" sz="2000" dirty="0"/>
              <a:t>} &amp; spectral band {</a:t>
            </a:r>
            <a:r>
              <a:rPr lang="en-US" sz="2000" dirty="0" err="1"/>
              <a:t>vis</a:t>
            </a:r>
            <a:r>
              <a:rPr lang="en-US" sz="2000" dirty="0"/>
              <a:t>, </a:t>
            </a:r>
            <a:r>
              <a:rPr lang="en-US" sz="2000" dirty="0" err="1"/>
              <a:t>nir</a:t>
            </a:r>
            <a:r>
              <a:rPr lang="en-US" sz="2000" dirty="0"/>
              <a:t>, </a:t>
            </a:r>
            <a:r>
              <a:rPr lang="en-US" sz="2000" dirty="0" err="1"/>
              <a:t>sw</a:t>
            </a:r>
            <a:r>
              <a:rPr lang="en-US" sz="2000" dirty="0"/>
              <a:t>}</a:t>
            </a:r>
          </a:p>
          <a:p>
            <a:pPr lvl="2">
              <a:buFont typeface="Arial"/>
              <a:buChar char="•"/>
            </a:pPr>
            <a:r>
              <a:rPr lang="en-US" sz="2000" dirty="0"/>
              <a:t> climatologic date {1-46  8-day periods}</a:t>
            </a:r>
          </a:p>
          <a:p>
            <a:pPr lvl="2">
              <a:buFont typeface="Arial"/>
              <a:buChar char="•"/>
            </a:pPr>
            <a:r>
              <a:rPr lang="en-US" sz="2000" dirty="0"/>
              <a:t> snow covered &amp; snow-free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4191000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Hierarchical </a:t>
            </a:r>
            <a:r>
              <a:rPr lang="en-US" sz="2400" dirty="0"/>
              <a:t>approach:  Inherit nearest example to provide example of every IGBP type at every location of globe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401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y_sca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6121142"/>
            <a:ext cx="5562600" cy="2891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336268"/>
            <a:ext cx="601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		0.1		0.2		0.3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228600"/>
            <a:ext cx="8229600" cy="1143000"/>
          </a:xfrm>
          <a:prstGeom prst="rect">
            <a:avLst/>
          </a:prstGeom>
        </p:spPr>
        <p:txBody>
          <a:bodyPr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Grassland, Snow-free, Shortwave, WSA, 0.05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(Albedo)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hierarchical_grasslands_igbp_0.05.wsa_shortwave.Au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5334000"/>
            <a:ext cx="203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Global WSA = 0.178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279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y_sca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6121142"/>
            <a:ext cx="5562600" cy="289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6336268"/>
            <a:ext cx="601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			0.05			0.1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228600"/>
            <a:ext cx="8229600" cy="1143000"/>
          </a:xfrm>
          <a:prstGeom prst="rect">
            <a:avLst/>
          </a:prstGeom>
        </p:spPr>
        <p:txBody>
          <a:bodyPr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Grassland, Snow-free, Shortwave,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Stdev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WSA, 0.05</a:t>
            </a:r>
            <a:r>
              <a:rPr lang="en-US" sz="44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(uncertainty)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hierarchical_grasslands_igbp_0.05.wsa_shortwave.Au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5334000"/>
            <a:ext cx="412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Global Standard Deviation of WSA = 0.041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537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a_shortwave_0.05.2001_2010.Augu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228600"/>
            <a:ext cx="65778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Modeled MODIS white-sky albedo from LUMs</a:t>
            </a:r>
          </a:p>
          <a:p>
            <a:r>
              <a:rPr lang="en-US" sz="2400" dirty="0" smtClean="0"/>
              <a:t>in shortwave on August (2001-2010) at 0.05 degree</a:t>
            </a:r>
            <a:endParaRPr lang="en-US" sz="2400" dirty="0"/>
          </a:p>
        </p:txBody>
      </p:sp>
      <p:pic>
        <p:nvPicPr>
          <p:cNvPr id="4" name="Picture 3" descr="grey_sca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6172200"/>
            <a:ext cx="5562600" cy="238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6336268"/>
            <a:ext cx="601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		0.1		0.2		0.3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572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449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19200" y="5029200"/>
            <a:ext cx="2010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Climatology Albedo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72200" y="5040868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Modeled Albedo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4425" y="5562600"/>
            <a:ext cx="16943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Snow-free WSA </a:t>
            </a:r>
          </a:p>
          <a:p>
            <a:r>
              <a:rPr lang="en-US" dirty="0" smtClean="0"/>
              <a:t>Shortwave </a:t>
            </a:r>
          </a:p>
          <a:p>
            <a:r>
              <a:rPr lang="en-US" dirty="0" smtClean="0"/>
              <a:t>August</a:t>
            </a:r>
          </a:p>
          <a:p>
            <a:r>
              <a:rPr lang="en-US" dirty="0" smtClean="0"/>
              <a:t>0.05 degree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566555" y="4876800"/>
            <a:ext cx="2148445" cy="1981200"/>
            <a:chOff x="3566555" y="4876800"/>
            <a:chExt cx="2148445" cy="1981200"/>
          </a:xfrm>
        </p:grpSpPr>
        <p:pic>
          <p:nvPicPr>
            <p:cNvPr id="3" name="Picture 2" descr="scatter_NA_Aug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66555" y="4887112"/>
              <a:ext cx="2148445" cy="19708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343400" y="6324600"/>
              <a:ext cx="1291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Climatology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3567008" y="5207660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Modeled</a:t>
              </a:r>
              <a:endParaRPr lang="en-US" dirty="0"/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815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3877</TotalTime>
  <Words>2042</Words>
  <Application>Microsoft Macintosh PowerPoint</Application>
  <PresentationFormat>Presentación en pantalla (4:3)</PresentationFormat>
  <Paragraphs>357</Paragraphs>
  <Slides>39</Slides>
  <Notes>4</Notes>
  <HiddenSlides>0</HiddenSlides>
  <MMClips>0</MMClips>
  <ScaleCrop>false</ScaleCrop>
  <HeadingPairs>
    <vt:vector size="6" baseType="variant">
      <vt:variant>
        <vt:lpstr>Plantilla de diseño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1" baseType="lpstr">
      <vt:lpstr>Office Theme</vt:lpstr>
      <vt:lpstr>Equation</vt:lpstr>
      <vt:lpstr>Albedo Trends Related to Land Cover Change and Disturbance:  A Multisensor Approach</vt:lpstr>
      <vt:lpstr>Diapositiva 2</vt:lpstr>
      <vt:lpstr>Global RF from Land Use Change (IPCC AR4) </vt:lpstr>
      <vt:lpstr>Improved Albedo via Multi-Sensor Fusion</vt:lpstr>
      <vt:lpstr>Diapositiva 5</vt:lpstr>
      <vt:lpstr>Diapositiva 6</vt:lpstr>
      <vt:lpstr>Diapositiva 7</vt:lpstr>
      <vt:lpstr>Diapositiva 8</vt:lpstr>
      <vt:lpstr>Diapositiva 9</vt:lpstr>
      <vt:lpstr>Modeled snow-covered shortwave white-sky albedo in January from LUMs 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Next Steps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donny</dc:creator>
  <cp:lastModifiedBy>Jeff Masek</cp:lastModifiedBy>
  <cp:revision>220</cp:revision>
  <dcterms:created xsi:type="dcterms:W3CDTF">2013-04-15T19:17:02Z</dcterms:created>
  <dcterms:modified xsi:type="dcterms:W3CDTF">2013-04-15T19:23:05Z</dcterms:modified>
</cp:coreProperties>
</file>