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9" r:id="rId3"/>
    <p:sldId id="258" r:id="rId4"/>
    <p:sldId id="266" r:id="rId5"/>
    <p:sldId id="260" r:id="rId6"/>
    <p:sldId id="261" r:id="rId7"/>
    <p:sldId id="263" r:id="rId8"/>
    <p:sldId id="264" r:id="rId9"/>
    <p:sldId id="262" r:id="rId10"/>
    <p:sldId id="267" r:id="rId11"/>
    <p:sldId id="268" r:id="rId12"/>
    <p:sldId id="273" r:id="rId13"/>
    <p:sldId id="275" r:id="rId14"/>
    <p:sldId id="270" r:id="rId15"/>
    <p:sldId id="274" r:id="rId16"/>
    <p:sldId id="277" r:id="rId17"/>
    <p:sldId id="269" r:id="rId18"/>
    <p:sldId id="257" r:id="rId19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34" autoAdjust="0"/>
  </p:normalViewPr>
  <p:slideViewPr>
    <p:cSldViewPr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Research\NEON_Final_resul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9.1617170950078139E-2"/>
          <c:y val="2.6016444373756182E-2"/>
          <c:w val="0.88977030789933043"/>
          <c:h val="0.84930861818475945"/>
        </c:manualLayout>
      </c:layout>
      <c:barChart>
        <c:barDir val="col"/>
        <c:grouping val="clustered"/>
        <c:ser>
          <c:idx val="0"/>
          <c:order val="0"/>
          <c:tx>
            <c:strRef>
              <c:f>Sheet1!$F$1</c:f>
              <c:strCache>
                <c:ptCount val="1"/>
                <c:pt idx="0">
                  <c:v>Leaf-off RSE</c:v>
                </c:pt>
              </c:strCache>
            </c:strRef>
          </c:tx>
          <c:val>
            <c:numRef>
              <c:f>Sheet1!$F$2:$F$61</c:f>
              <c:numCache>
                <c:formatCode>General</c:formatCode>
                <c:ptCount val="60"/>
                <c:pt idx="0">
                  <c:v>0.65481650999999996</c:v>
                </c:pt>
                <c:pt idx="1">
                  <c:v>0.42878470000000057</c:v>
                </c:pt>
                <c:pt idx="2">
                  <c:v>0.28077528000000002</c:v>
                </c:pt>
                <c:pt idx="3">
                  <c:v>0.47475963999999998</c:v>
                </c:pt>
                <c:pt idx="4">
                  <c:v>0.22539671999999997</c:v>
                </c:pt>
                <c:pt idx="5">
                  <c:v>0.10700928000000011</c:v>
                </c:pt>
                <c:pt idx="9">
                  <c:v>0.48713994000000005</c:v>
                </c:pt>
                <c:pt idx="10">
                  <c:v>0.23730533000000029</c:v>
                </c:pt>
                <c:pt idx="11">
                  <c:v>0.11560092000000013</c:v>
                </c:pt>
                <c:pt idx="12">
                  <c:v>0.66077989000000215</c:v>
                </c:pt>
                <c:pt idx="13">
                  <c:v>0.43663010000000002</c:v>
                </c:pt>
                <c:pt idx="14">
                  <c:v>0.28851643000000032</c:v>
                </c:pt>
                <c:pt idx="15">
                  <c:v>0.58243560999999966</c:v>
                </c:pt>
                <c:pt idx="16">
                  <c:v>0.33923124999999998</c:v>
                </c:pt>
                <c:pt idx="17">
                  <c:v>0.19758035000000024</c:v>
                </c:pt>
                <c:pt idx="18">
                  <c:v>0.52233248999999871</c:v>
                </c:pt>
                <c:pt idx="19">
                  <c:v>0.27283122999999998</c:v>
                </c:pt>
                <c:pt idx="20">
                  <c:v>0.14250860000000001</c:v>
                </c:pt>
                <c:pt idx="24">
                  <c:v>0.57517242000000002</c:v>
                </c:pt>
                <c:pt idx="25">
                  <c:v>0.33082333000000075</c:v>
                </c:pt>
                <c:pt idx="26">
                  <c:v>0.19028040000000024</c:v>
                </c:pt>
                <c:pt idx="27">
                  <c:v>0.52508425999999997</c:v>
                </c:pt>
                <c:pt idx="28">
                  <c:v>0.2757135</c:v>
                </c:pt>
                <c:pt idx="29">
                  <c:v>0.14477281</c:v>
                </c:pt>
                <c:pt idx="30">
                  <c:v>0.48689523000000001</c:v>
                </c:pt>
                <c:pt idx="31">
                  <c:v>0.23706696999999999</c:v>
                </c:pt>
                <c:pt idx="32">
                  <c:v>0.11542681000000009</c:v>
                </c:pt>
                <c:pt idx="33">
                  <c:v>0.56758605999999956</c:v>
                </c:pt>
                <c:pt idx="34">
                  <c:v>0.32215396000000057</c:v>
                </c:pt>
                <c:pt idx="35">
                  <c:v>0.18285011000000001</c:v>
                </c:pt>
                <c:pt idx="36">
                  <c:v>0.51887178</c:v>
                </c:pt>
                <c:pt idx="37">
                  <c:v>0.26922792000000001</c:v>
                </c:pt>
                <c:pt idx="38">
                  <c:v>0.13969477</c:v>
                </c:pt>
                <c:pt idx="39">
                  <c:v>0.46639130000000001</c:v>
                </c:pt>
                <c:pt idx="40">
                  <c:v>0.21752084999999999</c:v>
                </c:pt>
                <c:pt idx="41">
                  <c:v>0.10144982999999998</c:v>
                </c:pt>
                <c:pt idx="42">
                  <c:v>0.59754698999999944</c:v>
                </c:pt>
                <c:pt idx="43">
                  <c:v>0.35706240000000045</c:v>
                </c:pt>
                <c:pt idx="44">
                  <c:v>0.21336158000000022</c:v>
                </c:pt>
                <c:pt idx="48">
                  <c:v>0.47793797000000032</c:v>
                </c:pt>
                <c:pt idx="49">
                  <c:v>0.2284247000000002</c:v>
                </c:pt>
                <c:pt idx="50">
                  <c:v>0.10917283999999999</c:v>
                </c:pt>
                <c:pt idx="51">
                  <c:v>0.99252831999999958</c:v>
                </c:pt>
                <c:pt idx="52">
                  <c:v>0.98511254999999798</c:v>
                </c:pt>
                <c:pt idx="53">
                  <c:v>0.97775208999999919</c:v>
                </c:pt>
                <c:pt idx="54">
                  <c:v>0.83291559999999998</c:v>
                </c:pt>
                <c:pt idx="55">
                  <c:v>0.69374847000000139</c:v>
                </c:pt>
                <c:pt idx="56">
                  <c:v>0.57783395000000004</c:v>
                </c:pt>
                <c:pt idx="57">
                  <c:v>0.21989599000000032</c:v>
                </c:pt>
                <c:pt idx="58">
                  <c:v>4.835425000000005E-2</c:v>
                </c:pt>
                <c:pt idx="59">
                  <c:v>1.0632899999999999E-2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Leaf-on RSE</c:v>
                </c:pt>
              </c:strCache>
            </c:strRef>
          </c:tx>
          <c:val>
            <c:numRef>
              <c:f>Sheet1!$D$2:$D$61</c:f>
              <c:numCache>
                <c:formatCode>General</c:formatCode>
                <c:ptCount val="60"/>
                <c:pt idx="0">
                  <c:v>0.48727942000000002</c:v>
                </c:pt>
                <c:pt idx="1">
                  <c:v>0.23744124000000044</c:v>
                </c:pt>
                <c:pt idx="2">
                  <c:v>0.11570021000000016</c:v>
                </c:pt>
                <c:pt idx="3">
                  <c:v>0.44354045000000025</c:v>
                </c:pt>
                <c:pt idx="4">
                  <c:v>0.19672813000000039</c:v>
                </c:pt>
                <c:pt idx="5">
                  <c:v>8.7256890000000212E-2</c:v>
                </c:pt>
                <c:pt idx="6">
                  <c:v>0.42135343000000008</c:v>
                </c:pt>
                <c:pt idx="7">
                  <c:v>0.17753872000000001</c:v>
                </c:pt>
                <c:pt idx="8">
                  <c:v>7.4806560000000119E-2</c:v>
                </c:pt>
                <c:pt idx="9">
                  <c:v>0.60626990000000003</c:v>
                </c:pt>
                <c:pt idx="10">
                  <c:v>0.36756322000000002</c:v>
                </c:pt>
                <c:pt idx="11">
                  <c:v>0.22284250999999997</c:v>
                </c:pt>
                <c:pt idx="12">
                  <c:v>0.71705799999999997</c:v>
                </c:pt>
                <c:pt idx="13">
                  <c:v>0.51417219999999897</c:v>
                </c:pt>
                <c:pt idx="14">
                  <c:v>0.36869132999999998</c:v>
                </c:pt>
                <c:pt idx="15">
                  <c:v>0.57395779999999996</c:v>
                </c:pt>
                <c:pt idx="16">
                  <c:v>0.32942754000000057</c:v>
                </c:pt>
                <c:pt idx="17">
                  <c:v>0.18907751</c:v>
                </c:pt>
                <c:pt idx="18">
                  <c:v>0.37588540000000065</c:v>
                </c:pt>
                <c:pt idx="19">
                  <c:v>0.14128983000000028</c:v>
                </c:pt>
                <c:pt idx="20">
                  <c:v>5.3108770000000013E-2</c:v>
                </c:pt>
                <c:pt idx="21">
                  <c:v>0.38821211000000044</c:v>
                </c:pt>
                <c:pt idx="22">
                  <c:v>0.15070865000000025</c:v>
                </c:pt>
                <c:pt idx="23">
                  <c:v>5.8506910000000099E-2</c:v>
                </c:pt>
                <c:pt idx="24">
                  <c:v>0.70526867999999998</c:v>
                </c:pt>
                <c:pt idx="25">
                  <c:v>0.49740392000000044</c:v>
                </c:pt>
                <c:pt idx="26">
                  <c:v>0.35080341000000032</c:v>
                </c:pt>
                <c:pt idx="27">
                  <c:v>0.47512156000000044</c:v>
                </c:pt>
                <c:pt idx="28">
                  <c:v>0.22574049000000046</c:v>
                </c:pt>
                <c:pt idx="29">
                  <c:v>0.10725418000000013</c:v>
                </c:pt>
                <c:pt idx="30">
                  <c:v>0.34757465000000071</c:v>
                </c:pt>
                <c:pt idx="31">
                  <c:v>0.12080813999999998</c:v>
                </c:pt>
                <c:pt idx="32">
                  <c:v>4.1989849999999891E-2</c:v>
                </c:pt>
                <c:pt idx="33">
                  <c:v>0.70580726999999999</c:v>
                </c:pt>
                <c:pt idx="34">
                  <c:v>0.49816385000000002</c:v>
                </c:pt>
                <c:pt idx="35">
                  <c:v>0.35160765000000005</c:v>
                </c:pt>
                <c:pt idx="36">
                  <c:v>0.51887178</c:v>
                </c:pt>
                <c:pt idx="37">
                  <c:v>0.26922792000000001</c:v>
                </c:pt>
                <c:pt idx="38">
                  <c:v>0.13969477</c:v>
                </c:pt>
                <c:pt idx="39">
                  <c:v>0.56229340999999999</c:v>
                </c:pt>
                <c:pt idx="40">
                  <c:v>0.31617385000000031</c:v>
                </c:pt>
                <c:pt idx="41">
                  <c:v>0.17778249000000038</c:v>
                </c:pt>
                <c:pt idx="42">
                  <c:v>0.73738921000000102</c:v>
                </c:pt>
                <c:pt idx="43">
                  <c:v>0.54374283999999995</c:v>
                </c:pt>
                <c:pt idx="44">
                  <c:v>0.40095010000000031</c:v>
                </c:pt>
                <c:pt idx="45">
                  <c:v>0.61555802999999998</c:v>
                </c:pt>
                <c:pt idx="46">
                  <c:v>0.37891170000000057</c:v>
                </c:pt>
                <c:pt idx="47">
                  <c:v>0.23324215000000029</c:v>
                </c:pt>
                <c:pt idx="48">
                  <c:v>0.42305031000000032</c:v>
                </c:pt>
                <c:pt idx="49">
                  <c:v>0.17897156</c:v>
                </c:pt>
                <c:pt idx="50">
                  <c:v>7.5713980000000167E-2</c:v>
                </c:pt>
                <c:pt idx="51">
                  <c:v>0.99905931999999997</c:v>
                </c:pt>
                <c:pt idx="52">
                  <c:v>0.99811947000000001</c:v>
                </c:pt>
                <c:pt idx="53">
                  <c:v>0.99718051999999957</c:v>
                </c:pt>
                <c:pt idx="54">
                  <c:v>0.78874803000000115</c:v>
                </c:pt>
                <c:pt idx="55">
                  <c:v>0.62212347999999995</c:v>
                </c:pt>
                <c:pt idx="56">
                  <c:v>0.49069870000000032</c:v>
                </c:pt>
                <c:pt idx="57">
                  <c:v>0.33047485000000087</c:v>
                </c:pt>
                <c:pt idx="58">
                  <c:v>0.10921363000000016</c:v>
                </c:pt>
                <c:pt idx="59">
                  <c:v>3.609237000000004E-2</c:v>
                </c:pt>
              </c:numCache>
            </c:numRef>
          </c:val>
        </c:ser>
        <c:axId val="159469952"/>
        <c:axId val="159471872"/>
      </c:barChart>
      <c:catAx>
        <c:axId val="159469952"/>
        <c:scaling>
          <c:orientation val="minMax"/>
        </c:scaling>
        <c:delete val="1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en-US" sz="1100"/>
                  <a:t>Site ID</a:t>
                </a:r>
              </a:p>
            </c:rich>
          </c:tx>
          <c:layout>
            <c:manualLayout>
              <c:xMode val="edge"/>
              <c:yMode val="edge"/>
              <c:x val="0.50865968530583461"/>
              <c:y val="0.93625065178571754"/>
            </c:manualLayout>
          </c:layout>
        </c:title>
        <c:tickLblPos val="none"/>
        <c:crossAx val="159471872"/>
        <c:crosses val="autoZero"/>
        <c:auto val="1"/>
        <c:lblAlgn val="ctr"/>
        <c:lblOffset val="100"/>
        <c:tickLblSkip val="1"/>
        <c:tickMarkSkip val="3"/>
      </c:catAx>
      <c:valAx>
        <c:axId val="159471872"/>
        <c:scaling>
          <c:orientation val="minMax"/>
          <c:max val="1"/>
        </c:scaling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en-US" sz="1100"/>
                  <a:t>R</a:t>
                </a:r>
                <a:r>
                  <a:rPr lang="en-US" altLang="en-US" sz="1100" baseline="-25000"/>
                  <a:t>SE</a:t>
                </a:r>
                <a:endParaRPr lang="en-US" altLang="en-US" baseline="-25000"/>
              </a:p>
            </c:rich>
          </c:tx>
          <c:layout/>
        </c:title>
        <c:numFmt formatCode="General" sourceLinked="1"/>
        <c:tickLblPos val="nextTo"/>
        <c:crossAx val="159469952"/>
        <c:crosses val="autoZero"/>
        <c:crossBetween val="between"/>
        <c:minorUnit val="5.0000000000000051E-2"/>
      </c:valAx>
    </c:plotArea>
    <c:legend>
      <c:legendPos val="r"/>
      <c:layout>
        <c:manualLayout>
          <c:xMode val="edge"/>
          <c:yMode val="edge"/>
          <c:x val="0.72485697536538962"/>
          <c:y val="8.9044722925107497E-2"/>
          <c:w val="0.11101442903393431"/>
          <c:h val="8.4747088690461658E-2"/>
        </c:manualLayout>
      </c:layout>
      <c:overlay val="1"/>
      <c:spPr>
        <a:solidFill>
          <a:schemeClr val="bg1"/>
        </a:solidFill>
        <a:ln>
          <a:solidFill>
            <a:schemeClr val="bg2">
              <a:lumMod val="25000"/>
            </a:schemeClr>
          </a:solidFill>
        </a:ln>
      </c:spPr>
    </c:legend>
    <c:plotVisOnly val="1"/>
    <c:dispBlanksAs val="gap"/>
  </c:chart>
  <c:externalData r:id="rId2"/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0.12817</cdr:x>
      <cdr:y>0.83128</cdr:y>
    </cdr:from>
    <cdr:to>
      <cdr:x>0.25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62025" y="50387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none" rtlCol="0"/>
        <a:lstStyle xmlns:a="http://schemas.openxmlformats.org/drawingml/2006/main"/>
        <a:p xmlns:a="http://schemas.openxmlformats.org/drawingml/2006/main">
          <a:endParaRPr lang="ko-KR" altLang="en-US" sz="1100"/>
        </a:p>
      </cdr:txBody>
    </cdr:sp>
  </cdr:relSizeAnchor>
  <cdr:relSizeAnchor xmlns:cdr="http://schemas.openxmlformats.org/drawingml/2006/chartDrawing">
    <cdr:from>
      <cdr:x>0.09391</cdr:x>
      <cdr:y>0.88049</cdr:y>
    </cdr:from>
    <cdr:to>
      <cdr:x>0.98096</cdr:x>
      <cdr:y>0.92267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04849" y="4772024"/>
          <a:ext cx="6657975" cy="2286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ko-KR" sz="1100"/>
            <a:t> 1        2        3         4        5        6</a:t>
          </a:r>
          <a:r>
            <a:rPr lang="en-US" altLang="ko-KR" sz="1100" baseline="0"/>
            <a:t>         7         8        9       10      11      12      13       14      15      16      17      18      19      20</a:t>
          </a:r>
          <a:endParaRPr lang="ko-KR" altLang="en-US" sz="1100"/>
        </a:p>
      </cdr:txBody>
    </cdr:sp>
  </cdr:relSizeAnchor>
  <cdr:relSizeAnchor xmlns:cdr="http://schemas.openxmlformats.org/drawingml/2006/chartDrawing">
    <cdr:from>
      <cdr:x>0.0907</cdr:x>
      <cdr:y>0.6696</cdr:y>
    </cdr:from>
    <cdr:to>
      <cdr:x>0.9797</cdr:x>
      <cdr:y>0.6696</cdr:y>
    </cdr:to>
    <cdr:sp macro="" textlink="">
      <cdr:nvSpPr>
        <cdr:cNvPr id="8" name="직선 연결선 7"/>
        <cdr:cNvSpPr/>
      </cdr:nvSpPr>
      <cdr:spPr>
        <a:xfrm xmlns:a="http://schemas.openxmlformats.org/drawingml/2006/main" flipV="1">
          <a:off x="679450" y="3575876"/>
          <a:ext cx="6659853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ko-KR" sz="1050"/>
        </a:p>
      </cdr:txBody>
    </cdr:sp>
  </cdr:relSizeAnchor>
  <cdr:relSizeAnchor xmlns:cdr="http://schemas.openxmlformats.org/drawingml/2006/chartDrawing">
    <cdr:from>
      <cdr:x>0.0303</cdr:x>
      <cdr:y>0.64358</cdr:y>
    </cdr:from>
    <cdr:to>
      <cdr:x>0.09494</cdr:x>
      <cdr:y>0.68817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27013" y="3436937"/>
          <a:ext cx="484188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ko-KR" sz="1100" b="1">
              <a:solidFill>
                <a:srgbClr val="FF0000"/>
              </a:solidFill>
            </a:rPr>
            <a:t>0.243</a:t>
          </a:r>
          <a:endParaRPr lang="ko-KR" altLang="en-US" sz="1100" b="1">
            <a:solidFill>
              <a:srgbClr val="FF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B36B5-EF4F-4169-80F8-2F2D584241E8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FC408-79FC-4C24-A749-79BC9E197B8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1437C05D-9410-465F-8BD6-B639D642C577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2FDF8BBB-8F83-44B6-98BC-44F3C6F2B1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535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F8BBB-8F83-44B6-98BC-44F3C6F2B1D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2837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F8BBB-8F83-44B6-98BC-44F3C6F2B1D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25004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F8BBB-8F83-44B6-98BC-44F3C6F2B1D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9404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F8BBB-8F83-44B6-98BC-44F3C6F2B1D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7131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F8BBB-8F83-44B6-98BC-44F3C6F2B1D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8430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F8BBB-8F83-44B6-98BC-44F3C6F2B1D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0103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F8BBB-8F83-44B6-98BC-44F3C6F2B1D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2103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F8BBB-8F83-44B6-98BC-44F3C6F2B1D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9391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F8BBB-8F83-44B6-98BC-44F3C6F2B1D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6318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F8BBB-8F83-44B6-98BC-44F3C6F2B1D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8100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F8BBB-8F83-44B6-98BC-44F3C6F2B1D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3409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F8BBB-8F83-44B6-98BC-44F3C6F2B1D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988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FCB3-D221-4ABB-A943-80E853488ABD}" type="datetime1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D9C71-A309-49E6-9D57-760CFDE01898}" type="datetime1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FD0D-26FC-4A3C-8B3B-DB5EB538AAD7}" type="datetime1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74457-6F8E-43A9-AF50-7BE0E55224F0}" type="datetime1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0C48D-59BC-4320-803B-E10C66DD6553}" type="datetime1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0D9D-5AED-4513-A27D-ACDD45500FDE}" type="datetime1">
              <a:rPr lang="en-US" smtClean="0"/>
              <a:pPr/>
              <a:t>4/15/2013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A3C1-6D81-4F37-94C8-B3E831A7A56D}" type="datetime1">
              <a:rPr lang="en-US" smtClean="0"/>
              <a:pPr/>
              <a:t>4/15/2013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14A1-123F-4C21-AC62-4FC57F971801}" type="datetime1">
              <a:rPr lang="en-US" smtClean="0"/>
              <a:pPr/>
              <a:t>4/15/2013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452B-3C88-49BC-9F33-2CDBF8882E19}" type="datetime1">
              <a:rPr lang="en-US" smtClean="0"/>
              <a:pPr/>
              <a:t>4/15/2013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F1C5-CE90-4161-A5ED-AD1090E27B92}" type="datetime1">
              <a:rPr lang="en-US" smtClean="0"/>
              <a:pPr/>
              <a:t>4/15/2013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AA29B-C3BA-4E02-96BC-E0A72F4BBF64}" type="datetime1">
              <a:rPr lang="en-US" smtClean="0"/>
              <a:pPr/>
              <a:t>4/15/2013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358D3-6EAC-4339-8308-7DC20FE615D9}" type="datetime1">
              <a:rPr lang="en-US" smtClean="0"/>
              <a:pPr/>
              <a:t>4/15/2013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1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image" Target="../media/image39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12" Type="http://schemas.openxmlformats.org/officeDocument/2006/relationships/image" Target="../media/image38.wmf"/><Relationship Id="rId17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wmf"/><Relationship Id="rId11" Type="http://schemas.openxmlformats.org/officeDocument/2006/relationships/image" Target="../media/image37.wmf"/><Relationship Id="rId5" Type="http://schemas.openxmlformats.org/officeDocument/2006/relationships/image" Target="../media/image31.wmf"/><Relationship Id="rId15" Type="http://schemas.openxmlformats.org/officeDocument/2006/relationships/image" Target="../media/image41.wmf"/><Relationship Id="rId10" Type="http://schemas.openxmlformats.org/officeDocument/2006/relationships/image" Target="../media/image36.wmf"/><Relationship Id="rId4" Type="http://schemas.openxmlformats.org/officeDocument/2006/relationships/image" Target="../media/image30.wmf"/><Relationship Id="rId9" Type="http://schemas.openxmlformats.org/officeDocument/2006/relationships/image" Target="../media/image35.wmf"/><Relationship Id="rId14" Type="http://schemas.openxmlformats.org/officeDocument/2006/relationships/image" Target="../media/image4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2.gif"/><Relationship Id="rId4" Type="http://schemas.openxmlformats.org/officeDocument/2006/relationships/image" Target="../media/image5.jpe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057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MODIS Collection 6 BRDF/</a:t>
            </a:r>
            <a:r>
              <a:rPr lang="en-US" dirty="0" err="1" smtClean="0"/>
              <a:t>Albedo</a:t>
            </a:r>
            <a:r>
              <a:rPr lang="en-US" dirty="0" smtClean="0"/>
              <a:t>: Status and Updates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7315200" cy="22860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Zhuosen</a:t>
            </a:r>
            <a:r>
              <a:rPr lang="en-US" dirty="0" smtClean="0">
                <a:solidFill>
                  <a:schemeClr val="tx1"/>
                </a:solidFill>
              </a:rPr>
              <a:t> Wang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Crysal</a:t>
            </a:r>
            <a:r>
              <a:rPr lang="en-US" dirty="0" smtClean="0">
                <a:solidFill>
                  <a:schemeClr val="tx1"/>
                </a:solidFill>
              </a:rPr>
              <a:t> Schaaf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Miguel Román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</a:p>
          <a:p>
            <a:endParaRPr lang="en-US" baseline="30000" dirty="0" smtClean="0"/>
          </a:p>
          <a:p>
            <a:r>
              <a:rPr lang="en-US" sz="2800" baseline="30000" dirty="0" smtClean="0">
                <a:solidFill>
                  <a:schemeClr val="tx1"/>
                </a:solidFill>
              </a:rPr>
              <a:t>1</a:t>
            </a:r>
            <a:r>
              <a:rPr lang="en-US" sz="2800" dirty="0" smtClean="0">
                <a:solidFill>
                  <a:schemeClr val="tx1"/>
                </a:solidFill>
              </a:rPr>
              <a:t>University of Massachusetts-Boston</a:t>
            </a:r>
          </a:p>
          <a:p>
            <a:r>
              <a:rPr lang="en-US" sz="2800" baseline="30000" dirty="0" smtClean="0">
                <a:solidFill>
                  <a:schemeClr val="tx1"/>
                </a:solidFill>
              </a:rPr>
              <a:t>2</a:t>
            </a:r>
            <a:r>
              <a:rPr lang="en-US" sz="2800" dirty="0" smtClean="0">
                <a:solidFill>
                  <a:schemeClr val="tx1"/>
                </a:solidFill>
              </a:rPr>
              <a:t>NASA Goddard Space Flight Center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April, 2013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1828800" cy="197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seabass.gsfc.nasa.gov/seabass/images/NASA_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97" y="228600"/>
            <a:ext cx="1878903" cy="16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Updates: Quality</a:t>
            </a:r>
            <a:br>
              <a:rPr lang="en-US" sz="3000" dirty="0" smtClean="0"/>
            </a:br>
            <a:endParaRPr lang="en-US" sz="3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724400" y="1828800"/>
          <a:ext cx="32004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Collection</a:t>
                      </a:r>
                      <a:r>
                        <a:rPr lang="en-US" baseline="0" dirty="0" smtClean="0"/>
                        <a:t> 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Overall Quality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Snow status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Ancillary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Valid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observations for each day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Quality flag Band 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Quality flag Band 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Uncertainty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66800" y="1844040"/>
          <a:ext cx="29718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Collection</a:t>
                      </a:r>
                      <a:r>
                        <a:rPr lang="en-US" baseline="0" dirty="0" smtClean="0"/>
                        <a:t> 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Overall Quality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Snow status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Ancillary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Band</a:t>
                      </a:r>
                      <a:r>
                        <a:rPr lang="en-US" baseline="0" dirty="0" smtClean="0"/>
                        <a:t> Quality flag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seabass.gsfc.nasa.gov/seabass/images/NASA_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38800" y="6504801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Updates: Adjust the Quality Threshold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098" name="Picture 2" descr="C:\pc_work\work\albedo\Collection6_operationalcode_MCD43A\deliver_debug_June_28_2012\report\Rmse_qual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73454"/>
            <a:ext cx="4158528" cy="4898745"/>
          </a:xfrm>
          <a:prstGeom prst="rect">
            <a:avLst/>
          </a:prstGeom>
          <a:noFill/>
        </p:spPr>
      </p:pic>
      <p:pic>
        <p:nvPicPr>
          <p:cNvPr id="4099" name="Picture 3" descr="C:\pc_work\work\albedo\Collection6_operationalcode_MCD43A\deliver_debug_June_28_2012\report\wod_quali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191920"/>
            <a:ext cx="4114800" cy="4995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43200" y="6324600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/>
              <a:t>Shuai</a:t>
            </a:r>
            <a:r>
              <a:rPr lang="en-US" sz="1600" i="1" dirty="0" smtClean="0"/>
              <a:t>  et al., 2008 GRL</a:t>
            </a:r>
            <a:endParaRPr lang="en-US" sz="16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seabass.gsfc.nasa.gov/seabass/images/NASA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38800" y="6504801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Validation: Compare with </a:t>
            </a:r>
            <a:r>
              <a:rPr lang="en-US" sz="3300" i="1" dirty="0" smtClean="0"/>
              <a:t>in situ </a:t>
            </a:r>
            <a:r>
              <a:rPr lang="en-US" sz="3300" dirty="0" smtClean="0"/>
              <a:t>measurements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 descr="C:\pc_work\work\albedo\Collection6_operationalcode_MCD43A\deliver_debug_June_28_2012\report\fortpeck_comparison_albed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7488517" cy="4267200"/>
          </a:xfrm>
          <a:prstGeom prst="rect">
            <a:avLst/>
          </a:prstGeom>
          <a:noFill/>
        </p:spPr>
      </p:pic>
      <p:pic>
        <p:nvPicPr>
          <p:cNvPr id="5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seabass.gsfc.nasa.gov/seabass/images/NASA_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38800" y="6504801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Validate MODIS/</a:t>
            </a:r>
            <a:r>
              <a:rPr lang="en-US" sz="3000" dirty="0" err="1" smtClean="0"/>
              <a:t>Landsat</a:t>
            </a:r>
            <a:r>
              <a:rPr lang="en-US" sz="3000" dirty="0" smtClean="0"/>
              <a:t> </a:t>
            </a:r>
            <a:r>
              <a:rPr lang="en-US" sz="3000" dirty="0" err="1" smtClean="0"/>
              <a:t>albedo</a:t>
            </a:r>
            <a:r>
              <a:rPr lang="en-US" sz="3000" dirty="0" smtClean="0"/>
              <a:t> using CAR data</a:t>
            </a:r>
            <a:endParaRPr lang="en-US" sz="3000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462717"/>
            <a:ext cx="3124200" cy="512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63347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Román</a:t>
            </a:r>
            <a:r>
              <a:rPr lang="en-US" sz="1400" dirty="0" smtClean="0"/>
              <a:t> et al</a:t>
            </a:r>
            <a:r>
              <a:rPr lang="en-US" sz="1400" i="1" dirty="0" smtClean="0"/>
              <a:t>., IEEE Transactions on </a:t>
            </a:r>
            <a:r>
              <a:rPr lang="en-US" sz="1400" i="1" dirty="0" err="1" smtClean="0"/>
              <a:t>Geoscience</a:t>
            </a:r>
            <a:r>
              <a:rPr lang="en-US" sz="1400" i="1" dirty="0" smtClean="0"/>
              <a:t> and Remote Sensing</a:t>
            </a:r>
            <a:r>
              <a:rPr lang="en-US" sz="1400" dirty="0" smtClean="0"/>
              <a:t>,2013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76200" y="4847272"/>
            <a:ext cx="480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 general, the satellite derived estimates met the accuracy requirements established for the high-quality MODIS operational albedos at 500 m (the greater of 0.02 units or </a:t>
            </a:r>
            <a:r>
              <a:rPr lang="en-US" i="1" dirty="0" smtClean="0"/>
              <a:t>±10% of surface measured values).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676400"/>
            <a:ext cx="453478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http://seabass.gsfc.nasa.gov/seabass/images/NASA_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67400" y="6629400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300" dirty="0" smtClean="0"/>
              <a:t>Evaluation at NEON sites: Location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TextBox 47"/>
          <p:cNvSpPr txBox="1">
            <a:spLocks noChangeArrowheads="1"/>
          </p:cNvSpPr>
          <p:nvPr/>
        </p:nvSpPr>
        <p:spPr bwMode="auto">
          <a:xfrm>
            <a:off x="1524000" y="5539026"/>
            <a:ext cx="6400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NEON core sites location</a:t>
            </a:r>
            <a:r>
              <a:rPr lang="en-US" sz="1600" dirty="0"/>
              <a:t> </a:t>
            </a:r>
            <a:r>
              <a:rPr lang="en-US" sz="1600" dirty="0" smtClean="0"/>
              <a:t> Courtesy </a:t>
            </a:r>
            <a:r>
              <a:rPr lang="en-US" sz="1600" dirty="0"/>
              <a:t>of http://www.neoninc.org </a:t>
            </a: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90600"/>
            <a:ext cx="7162800" cy="4648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43000" y="6059269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Continue to expand our validation sites beyond </a:t>
            </a:r>
            <a:r>
              <a:rPr lang="en-US" dirty="0" err="1" smtClean="0"/>
              <a:t>Surfrad</a:t>
            </a:r>
            <a:r>
              <a:rPr lang="en-US" dirty="0" smtClean="0"/>
              <a:t>, BSRN, and Flux sites to include NEON sites.  </a:t>
            </a:r>
            <a:endParaRPr lang="en-US" dirty="0"/>
          </a:p>
        </p:txBody>
      </p:sp>
      <p:pic>
        <p:nvPicPr>
          <p:cNvPr id="7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seabass.gsfc.nasa.gov/seabass/images/NASA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38800" y="6504801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NEON sites: Spatial Representativeness</a:t>
            </a:r>
            <a:endParaRPr lang="en-US" sz="3000" dirty="0"/>
          </a:p>
        </p:txBody>
      </p:sp>
      <p:grpSp>
        <p:nvGrpSpPr>
          <p:cNvPr id="4" name="Group 3"/>
          <p:cNvGrpSpPr/>
          <p:nvPr/>
        </p:nvGrpSpPr>
        <p:grpSpPr>
          <a:xfrm>
            <a:off x="1676400" y="914400"/>
            <a:ext cx="5562600" cy="2895600"/>
            <a:chOff x="11531601" y="13896355"/>
            <a:chExt cx="10149840" cy="6192763"/>
          </a:xfrm>
        </p:grpSpPr>
        <p:grpSp>
          <p:nvGrpSpPr>
            <p:cNvPr id="5" name="Group 2047"/>
            <p:cNvGrpSpPr/>
            <p:nvPr/>
          </p:nvGrpSpPr>
          <p:grpSpPr>
            <a:xfrm>
              <a:off x="11531601" y="13962638"/>
              <a:ext cx="10149840" cy="6126480"/>
              <a:chOff x="15392400" y="6899031"/>
              <a:chExt cx="13563598" cy="7955280"/>
            </a:xfrm>
          </p:grpSpPr>
          <p:pic>
            <p:nvPicPr>
              <p:cNvPr id="11" name="Picture 10"/>
              <p:cNvPicPr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92400" y="6899031"/>
                <a:ext cx="7196328" cy="397764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55198" y="6899031"/>
                <a:ext cx="6400800" cy="397764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97750" y="10876671"/>
                <a:ext cx="7196328" cy="397764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55198" y="10876671"/>
                <a:ext cx="6400800" cy="3977640"/>
              </a:xfrm>
              <a:prstGeom prst="rect">
                <a:avLst/>
              </a:prstGeom>
            </p:spPr>
          </p:pic>
        </p:grpSp>
        <p:grpSp>
          <p:nvGrpSpPr>
            <p:cNvPr id="6" name="Group 2055"/>
            <p:cNvGrpSpPr/>
            <p:nvPr/>
          </p:nvGrpSpPr>
          <p:grpSpPr>
            <a:xfrm>
              <a:off x="14229660" y="13896355"/>
              <a:ext cx="7257825" cy="5580374"/>
              <a:chOff x="14263527" y="14327051"/>
              <a:chExt cx="7257825" cy="558037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4263527" y="14327051"/>
                <a:ext cx="3083496" cy="648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C000"/>
                    </a:solidFill>
                  </a:rPr>
                  <a:t>Domain 17: </a:t>
                </a:r>
              </a:p>
              <a:p>
                <a:pPr algn="ctr"/>
                <a:r>
                  <a:rPr lang="en-US" sz="800" dirty="0" smtClean="0">
                    <a:solidFill>
                      <a:srgbClr val="FFC000"/>
                    </a:solidFill>
                  </a:rPr>
                  <a:t>San </a:t>
                </a:r>
                <a:r>
                  <a:rPr lang="en-US" sz="800" dirty="0">
                    <a:solidFill>
                      <a:srgbClr val="FFC000"/>
                    </a:solidFill>
                  </a:rPr>
                  <a:t>Joaquin Experimental Range</a:t>
                </a:r>
                <a:endParaRPr lang="en-US" sz="800" dirty="0" smtClean="0">
                  <a:solidFill>
                    <a:srgbClr val="FFC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8412392" y="16382566"/>
                <a:ext cx="3108960" cy="471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i="1" dirty="0" smtClean="0"/>
                  <a:t>More representative site</a:t>
                </a:r>
                <a:endParaRPr lang="en-US" sz="1000" b="1" i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12392" y="19435961"/>
                <a:ext cx="3108960" cy="471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i="1" dirty="0" smtClean="0"/>
                  <a:t>More representative site</a:t>
                </a:r>
                <a:endParaRPr lang="en-US" sz="1000" b="1" i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4263529" y="17271825"/>
                <a:ext cx="3211973" cy="648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C000"/>
                    </a:solidFill>
                  </a:rPr>
                  <a:t>Domain </a:t>
                </a:r>
                <a:r>
                  <a:rPr lang="en-US" sz="800" dirty="0">
                    <a:solidFill>
                      <a:srgbClr val="FFC000"/>
                    </a:solidFill>
                  </a:rPr>
                  <a:t>17: </a:t>
                </a:r>
              </a:p>
              <a:p>
                <a:pPr algn="ctr"/>
                <a:r>
                  <a:rPr lang="en-US" sz="800" dirty="0">
                    <a:solidFill>
                      <a:srgbClr val="FFC000"/>
                    </a:solidFill>
                  </a:rPr>
                  <a:t>San Joaquin Experimental Range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676400" y="3886200"/>
            <a:ext cx="5562600" cy="2743200"/>
            <a:chOff x="11534140" y="20136701"/>
            <a:chExt cx="10149840" cy="6144692"/>
          </a:xfrm>
        </p:grpSpPr>
        <p:grpSp>
          <p:nvGrpSpPr>
            <p:cNvPr id="22" name="Group 21"/>
            <p:cNvGrpSpPr/>
            <p:nvPr/>
          </p:nvGrpSpPr>
          <p:grpSpPr>
            <a:xfrm>
              <a:off x="11534140" y="20154913"/>
              <a:ext cx="10149840" cy="6126480"/>
              <a:chOff x="15387735" y="15596880"/>
              <a:chExt cx="13568265" cy="7955280"/>
            </a:xfrm>
          </p:grpSpPr>
          <p:pic>
            <p:nvPicPr>
              <p:cNvPr id="23" name="Picture 22"/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92400" y="15596880"/>
                <a:ext cx="7196328" cy="397764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55200" y="15596880"/>
                <a:ext cx="6400800" cy="397764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87735" y="19574520"/>
                <a:ext cx="7196328" cy="397764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55200" y="19574520"/>
                <a:ext cx="6400800" cy="3977640"/>
              </a:xfrm>
              <a:prstGeom prst="rect">
                <a:avLst/>
              </a:prstGeom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14631907" y="20136701"/>
              <a:ext cx="6887097" cy="5396392"/>
              <a:chOff x="14668122" y="14441799"/>
              <a:chExt cx="6887097" cy="5396392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4668122" y="14441799"/>
                <a:ext cx="2256204" cy="506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C000"/>
                    </a:solidFill>
                  </a:rPr>
                  <a:t>Domain </a:t>
                </a:r>
                <a:r>
                  <a:rPr lang="en-US" sz="800" dirty="0">
                    <a:solidFill>
                      <a:srgbClr val="FFC000"/>
                    </a:solidFill>
                  </a:rPr>
                  <a:t>18: </a:t>
                </a:r>
                <a:endParaRPr lang="en-US" sz="800" dirty="0" smtClean="0">
                  <a:solidFill>
                    <a:srgbClr val="FFC000"/>
                  </a:solidFill>
                </a:endParaRPr>
              </a:p>
              <a:p>
                <a:pPr algn="ctr"/>
                <a:r>
                  <a:rPr lang="en-US" sz="800" dirty="0" err="1" smtClean="0">
                    <a:solidFill>
                      <a:srgbClr val="FFC000"/>
                    </a:solidFill>
                  </a:rPr>
                  <a:t>Toolik</a:t>
                </a:r>
                <a:r>
                  <a:rPr lang="en-US" sz="800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sz="800" dirty="0">
                    <a:solidFill>
                      <a:srgbClr val="FFC000"/>
                    </a:solidFill>
                  </a:rPr>
                  <a:t>Lake</a:t>
                </a:r>
                <a:endParaRPr lang="en-US" sz="800" dirty="0" smtClean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446259" y="16416431"/>
                <a:ext cx="3108960" cy="368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i="1" dirty="0" smtClean="0"/>
                  <a:t>Less representative site</a:t>
                </a:r>
                <a:endParaRPr lang="en-US" sz="1000" b="1" i="1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8446259" y="19469825"/>
                <a:ext cx="3108960" cy="368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i="1" dirty="0" smtClean="0"/>
                  <a:t>Less representative site</a:t>
                </a:r>
                <a:endParaRPr lang="en-US" sz="1000" b="1" i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4668122" y="17532788"/>
                <a:ext cx="2256204" cy="506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FFC000"/>
                    </a:solidFill>
                  </a:rPr>
                  <a:t>Domain 18: </a:t>
                </a:r>
              </a:p>
              <a:p>
                <a:pPr algn="ctr"/>
                <a:r>
                  <a:rPr lang="en-US" sz="800" dirty="0" err="1">
                    <a:solidFill>
                      <a:srgbClr val="FFC000"/>
                    </a:solidFill>
                  </a:rPr>
                  <a:t>Toolik</a:t>
                </a:r>
                <a:r>
                  <a:rPr lang="en-US" sz="800" dirty="0">
                    <a:solidFill>
                      <a:srgbClr val="FFC000"/>
                    </a:solidFill>
                  </a:rPr>
                  <a:t> Lake</a:t>
                </a:r>
              </a:p>
            </p:txBody>
          </p:sp>
        </p:grpSp>
      </p:grp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1110" y="63216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Xiaoyuan Yang</a:t>
            </a:r>
            <a:endParaRPr lang="en-US" sz="1400" dirty="0"/>
          </a:p>
        </p:txBody>
      </p:sp>
      <p:pic>
        <p:nvPicPr>
          <p:cNvPr id="34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http://seabass.gsfc.nasa.gov/seabass/images/NASA_Logo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943600" y="6629400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NEON sites: </a:t>
            </a:r>
            <a:r>
              <a:rPr lang="en-US" sz="3000" dirty="0" err="1" smtClean="0"/>
              <a:t>Albedometer</a:t>
            </a:r>
            <a:r>
              <a:rPr lang="en-US" sz="3000" dirty="0" smtClean="0"/>
              <a:t> Height Analysis</a:t>
            </a:r>
            <a:endParaRPr lang="en-US" sz="3000" dirty="0"/>
          </a:p>
        </p:txBody>
      </p:sp>
      <p:sp>
        <p:nvSpPr>
          <p:cNvPr id="16" name="Rectangle 15"/>
          <p:cNvSpPr/>
          <p:nvPr/>
        </p:nvSpPr>
        <p:spPr>
          <a:xfrm>
            <a:off x="914400" y="5553670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10m (left), 20m (center) and 30m (right) </a:t>
            </a:r>
            <a:r>
              <a:rPr lang="en-US" dirty="0" err="1" smtClean="0"/>
              <a:t>albedometer</a:t>
            </a:r>
            <a:r>
              <a:rPr lang="en-US" dirty="0" smtClean="0"/>
              <a:t> heights are applied to each sites to evaluate the changing of 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se</a:t>
            </a:r>
            <a:r>
              <a:rPr lang="en-US" i="1" dirty="0" smtClean="0"/>
              <a:t> </a:t>
            </a:r>
            <a:r>
              <a:rPr lang="en-US" dirty="0" smtClean="0"/>
              <a:t>parameter with respect to 0.243.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9" name="차트 15"/>
          <p:cNvGraphicFramePr/>
          <p:nvPr/>
        </p:nvGraphicFramePr>
        <p:xfrm>
          <a:off x="838200" y="1295400"/>
          <a:ext cx="75057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seabass.gsfc.nasa.gov/seabass/images/NASA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38800" y="6504801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04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NEON sites: Fused MODIS and </a:t>
            </a:r>
            <a:r>
              <a:rPr lang="en-US" sz="3300" dirty="0" err="1" smtClean="0"/>
              <a:t>Landsat</a:t>
            </a:r>
            <a:r>
              <a:rPr lang="en-US" sz="3300" dirty="0" smtClean="0"/>
              <a:t> NBAR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46" name="Content Placeholder 45"/>
          <p:cNvGrpSpPr>
            <a:grpSpLocks noGrp="1"/>
          </p:cNvGrpSpPr>
          <p:nvPr/>
        </p:nvGrpSpPr>
        <p:grpSpPr>
          <a:xfrm>
            <a:off x="1371600" y="1600200"/>
            <a:ext cx="6705600" cy="4800600"/>
            <a:chOff x="15316200" y="18364200"/>
            <a:chExt cx="14373225" cy="12039600"/>
          </a:xfrm>
        </p:grpSpPr>
        <p:pic>
          <p:nvPicPr>
            <p:cNvPr id="47" name="Picture 86" descr="harvard_forest_landsat_evi_2010.eps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96533" y="21808981"/>
              <a:ext cx="5728309" cy="4876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92" descr="MODIS_image95.eps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0" y="18364200"/>
              <a:ext cx="34290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93" descr="MODIS_image160.eps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184225" y="27432000"/>
              <a:ext cx="34290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94" descr="starfm_image95.eps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392400" y="18388013"/>
              <a:ext cx="34290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95" descr="starfm_image115.eps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707600" y="18364200"/>
              <a:ext cx="34290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96" descr="starfm_image125.eps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392400" y="21336000"/>
              <a:ext cx="34290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97" descr="starfm_image135.eps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212800" y="21336000"/>
              <a:ext cx="34290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98" descr="starfm_image145.eps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16200" y="27419300"/>
              <a:ext cx="3533775" cy="298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99" descr="starfm_image160.eps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555200" y="27432000"/>
              <a:ext cx="3505200" cy="2960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100" descr="MODIS_image115.eps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289000" y="18388013"/>
              <a:ext cx="3400425" cy="2871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101" descr="MODIS_image125.eps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5392400" y="24231600"/>
              <a:ext cx="34290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102" descr="MODIS_image135.eps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212800" y="24231600"/>
              <a:ext cx="3414713" cy="288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103" descr="MODIS_image145.eps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961100" y="27432000"/>
              <a:ext cx="351790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8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http://seabass.gsfc.nasa.gov/seabass/images/NASA_Logo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638800" y="6504801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Conclusion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C6 daily BRDF/albedo product can now capture rapid land surface changes  – snowmelt, fire etc. </a:t>
            </a:r>
          </a:p>
          <a:p>
            <a:pPr>
              <a:buNone/>
            </a:pPr>
            <a:endParaRPr lang="en-US" sz="2600" dirty="0" smtClean="0"/>
          </a:p>
          <a:p>
            <a:r>
              <a:rPr lang="en-US" sz="2600" dirty="0" smtClean="0"/>
              <a:t>More high quality output is produced because of the increase in the number of observations (especially over high latitude areas). </a:t>
            </a:r>
          </a:p>
          <a:p>
            <a:pPr>
              <a:buNone/>
            </a:pPr>
            <a:r>
              <a:rPr lang="en-US" sz="2600" dirty="0" smtClean="0"/>
              <a:t> </a:t>
            </a:r>
          </a:p>
          <a:p>
            <a:r>
              <a:rPr lang="en-US" sz="2600" dirty="0" smtClean="0"/>
              <a:t>The MODIS albedos agree well with </a:t>
            </a:r>
            <a:r>
              <a:rPr lang="en-US" sz="2600" dirty="0" smtClean="0"/>
              <a:t>ground </a:t>
            </a:r>
            <a:r>
              <a:rPr lang="en-US" sz="2600" smtClean="0"/>
              <a:t>and airborne </a:t>
            </a:r>
            <a:r>
              <a:rPr lang="en-US" sz="2600" dirty="0" smtClean="0"/>
              <a:t>measurements.</a:t>
            </a:r>
          </a:p>
          <a:p>
            <a:endParaRPr lang="en-US" sz="2600" dirty="0" smtClean="0"/>
          </a:p>
          <a:p>
            <a:r>
              <a:rPr lang="en-US" sz="2600" dirty="0" smtClean="0"/>
              <a:t>The fusion of MODIS and Landsat produces vegetation index that track dynamic land surface characteristics with high temporal/spatial resolution.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seabass.gsfc.nasa.gov/seabass/images/NASA_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38800" y="6504801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pc_work\work\albedo\Collection6_operationalcode_MCD43A\deliver_debug_June_28_2012\report\C6PGE23NEW.MCD43A3.A2003193.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8233" y="1676400"/>
            <a:ext cx="6393367" cy="3352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Outline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057400"/>
            <a:ext cx="3505200" cy="4525963"/>
          </a:xfrm>
        </p:spPr>
        <p:txBody>
          <a:bodyPr/>
          <a:lstStyle/>
          <a:p>
            <a:r>
              <a:rPr lang="en-US" sz="2600" dirty="0" smtClean="0"/>
              <a:t>Collection 6 updates</a:t>
            </a:r>
          </a:p>
          <a:p>
            <a:r>
              <a:rPr lang="en-US" sz="2600" dirty="0" smtClean="0"/>
              <a:t>Validation</a:t>
            </a:r>
          </a:p>
          <a:p>
            <a:r>
              <a:rPr lang="en-US" sz="2600" dirty="0" smtClean="0"/>
              <a:t>NEON sites</a:t>
            </a:r>
          </a:p>
          <a:p>
            <a:r>
              <a:rPr lang="en-US" sz="2600" dirty="0" smtClean="0"/>
              <a:t>Conclusion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seabass.gsfc.nasa.gov/seabass/images/NASA_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38800" y="6504801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Updates: Eight Day -&gt; Daily </a:t>
            </a:r>
            <a:endParaRPr lang="en-US" sz="3000" dirty="0"/>
          </a:p>
        </p:txBody>
      </p:sp>
      <p:sp>
        <p:nvSpPr>
          <p:cNvPr id="4" name="Rectangle 3"/>
          <p:cNvSpPr/>
          <p:nvPr/>
        </p:nvSpPr>
        <p:spPr>
          <a:xfrm>
            <a:off x="304800" y="5906869"/>
            <a:ext cx="6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 smtClean="0"/>
              <a:t>Observations weighted</a:t>
            </a:r>
          </a:p>
          <a:p>
            <a:r>
              <a:rPr lang="en-US" dirty="0" smtClean="0"/>
              <a:t>       Temporal, observation coverage, band quality 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04800" y="1905000"/>
            <a:ext cx="8382000" cy="1371600"/>
            <a:chOff x="304800" y="1447800"/>
            <a:chExt cx="8382000" cy="1371600"/>
          </a:xfrm>
        </p:grpSpPr>
        <p:sp>
          <p:nvSpPr>
            <p:cNvPr id="6" name="Rectangle 5"/>
            <p:cNvSpPr/>
            <p:nvPr/>
          </p:nvSpPr>
          <p:spPr>
            <a:xfrm>
              <a:off x="457200" y="1447800"/>
              <a:ext cx="8229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dirty="0" smtClean="0"/>
                <a:t>oldest                                        Dynamic observation stream                                    newest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04800" y="1981200"/>
              <a:ext cx="838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457200" y="2069068"/>
              <a:ext cx="8229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dirty="0" smtClean="0"/>
                <a:t> day 1, day 2 ... day 9, …  day 16, day xxx …   day 24 , day 25  … day xxx+15  …   …   …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762000" y="2438400"/>
              <a:ext cx="2362200" cy="304800"/>
              <a:chOff x="762000" y="2438400"/>
              <a:chExt cx="2362200" cy="304800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762000" y="2438400"/>
                <a:ext cx="0" cy="3048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124200" y="2438400"/>
                <a:ext cx="0" cy="3048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762000" y="2743200"/>
                <a:ext cx="23622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2209800" y="2438400"/>
              <a:ext cx="2590800" cy="381000"/>
              <a:chOff x="2209800" y="2438400"/>
              <a:chExt cx="2590800" cy="38100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2209800" y="2438400"/>
                <a:ext cx="0" cy="381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2209800" y="2819400"/>
                <a:ext cx="2590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800600" y="2438400"/>
                <a:ext cx="0" cy="381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3962400" y="2438400"/>
              <a:ext cx="2743200" cy="304800"/>
              <a:chOff x="3962400" y="2438400"/>
              <a:chExt cx="2743200" cy="30480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3962400" y="2438400"/>
                <a:ext cx="0" cy="3048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962400" y="2743200"/>
                <a:ext cx="27432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6705600" y="2438400"/>
                <a:ext cx="0" cy="3048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609600" y="2438400"/>
              <a:ext cx="6553200" cy="0"/>
              <a:chOff x="609600" y="2438400"/>
              <a:chExt cx="6553200" cy="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609600" y="2438400"/>
                <a:ext cx="381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1219200" y="2438400"/>
                <a:ext cx="381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981200" y="2438400"/>
                <a:ext cx="381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895600" y="2438400"/>
                <a:ext cx="381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3733800" y="2438400"/>
                <a:ext cx="381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648200" y="2438400"/>
                <a:ext cx="381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5486400" y="2438400"/>
                <a:ext cx="381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6477000" y="2438400"/>
                <a:ext cx="685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Rectangle 35"/>
          <p:cNvSpPr/>
          <p:nvPr/>
        </p:nvSpPr>
        <p:spPr>
          <a:xfrm>
            <a:off x="381000" y="1383268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 smtClean="0"/>
              <a:t>Collection 5  eight day product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1000" y="3657600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 smtClean="0"/>
              <a:t>Collection 6  daily product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57200" y="4038600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/>
              <a:t>oldest                                        Dynamic observation stream                                    newest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304800" y="4572000"/>
            <a:ext cx="8382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57200" y="4659868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/>
              <a:t> day 1, day 2 ... day 9, …  day 16, day xxx …   day 24 , day 25  … day xxx+15  …   …   …</a:t>
            </a:r>
          </a:p>
        </p:txBody>
      </p:sp>
      <p:grpSp>
        <p:nvGrpSpPr>
          <p:cNvPr id="50" name="Group 27"/>
          <p:cNvGrpSpPr/>
          <p:nvPr/>
        </p:nvGrpSpPr>
        <p:grpSpPr>
          <a:xfrm>
            <a:off x="762000" y="5029200"/>
            <a:ext cx="2362200" cy="304800"/>
            <a:chOff x="762000" y="2438400"/>
            <a:chExt cx="2362200" cy="304800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762000" y="2438400"/>
              <a:ext cx="0" cy="3048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3124200" y="2438400"/>
              <a:ext cx="0" cy="3048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62000" y="2743200"/>
              <a:ext cx="23622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Straight Connector 64"/>
          <p:cNvCxnSpPr/>
          <p:nvPr/>
        </p:nvCxnSpPr>
        <p:spPr>
          <a:xfrm>
            <a:off x="2209800" y="5029200"/>
            <a:ext cx="0" cy="533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209800" y="5562600"/>
            <a:ext cx="2590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800600" y="5029200"/>
            <a:ext cx="0" cy="533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32"/>
          <p:cNvGrpSpPr/>
          <p:nvPr/>
        </p:nvGrpSpPr>
        <p:grpSpPr>
          <a:xfrm>
            <a:off x="609600" y="5029200"/>
            <a:ext cx="6553200" cy="0"/>
            <a:chOff x="609600" y="2438400"/>
            <a:chExt cx="6553200" cy="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609600" y="2438400"/>
              <a:ext cx="381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219200" y="2438400"/>
              <a:ext cx="381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981200" y="2438400"/>
              <a:ext cx="381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895600" y="2438400"/>
              <a:ext cx="381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733800" y="2438400"/>
              <a:ext cx="381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648200" y="2438400"/>
              <a:ext cx="381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486400" y="2438400"/>
              <a:ext cx="381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477000" y="2438400"/>
              <a:ext cx="685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28"/>
          <p:cNvGrpSpPr/>
          <p:nvPr/>
        </p:nvGrpSpPr>
        <p:grpSpPr>
          <a:xfrm>
            <a:off x="1371600" y="5029200"/>
            <a:ext cx="2590800" cy="381000"/>
            <a:chOff x="2209800" y="2438400"/>
            <a:chExt cx="2590800" cy="381000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2209800" y="2438400"/>
              <a:ext cx="0" cy="381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2209800" y="2819400"/>
              <a:ext cx="2590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4800600" y="2438400"/>
              <a:ext cx="0" cy="381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Rectangle 76"/>
          <p:cNvSpPr/>
          <p:nvPr/>
        </p:nvSpPr>
        <p:spPr>
          <a:xfrm>
            <a:off x="5029200" y="4953000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/>
              <a:t>… …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600200" y="4953000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/>
              <a:t>…</a:t>
            </a:r>
          </a:p>
        </p:txBody>
      </p:sp>
      <p:sp>
        <p:nvSpPr>
          <p:cNvPr id="79" name="Rectangle 78"/>
          <p:cNvSpPr/>
          <p:nvPr/>
        </p:nvSpPr>
        <p:spPr>
          <a:xfrm>
            <a:off x="7010400" y="2831068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/>
              <a:t>… …</a:t>
            </a:r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3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63" descr="http://seabass.gsfc.nasa.gov/seabass/images/NASA_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5638800" y="6504801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300" dirty="0" smtClean="0"/>
              <a:t>Updates: Capture Disturbance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09435" y="1047751"/>
            <a:ext cx="8101165" cy="5200649"/>
            <a:chOff x="152400" y="1047751"/>
            <a:chExt cx="8101165" cy="5200649"/>
          </a:xfrm>
        </p:grpSpPr>
        <p:pic>
          <p:nvPicPr>
            <p:cNvPr id="5122" name="Picture 2" descr="C:\pc_work\work\albedo\Collection6_operationalcode_MCD43A\deliver_debug_June_28_2012\report\fire_subset_24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1066800"/>
              <a:ext cx="2462211" cy="2457297"/>
            </a:xfrm>
            <a:prstGeom prst="rect">
              <a:avLst/>
            </a:prstGeom>
            <a:noFill/>
          </p:spPr>
        </p:pic>
        <p:pic>
          <p:nvPicPr>
            <p:cNvPr id="5123" name="Picture 3" descr="C:\pc_work\work\albedo\Collection6_operationalcode_MCD43A\deliver_debug_June_28_2012\report\fire_subset_24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1800" y="1066800"/>
              <a:ext cx="2462365" cy="2457450"/>
            </a:xfrm>
            <a:prstGeom prst="rect">
              <a:avLst/>
            </a:prstGeom>
            <a:noFill/>
          </p:spPr>
        </p:pic>
        <p:pic>
          <p:nvPicPr>
            <p:cNvPr id="5124" name="Picture 4" descr="C:\pc_work\work\albedo\Collection6_operationalcode_MCD43A\deliver_debug_June_28_2012\report\fire_subset_25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1200" y="1047751"/>
              <a:ext cx="2462365" cy="2457450"/>
            </a:xfrm>
            <a:prstGeom prst="rect">
              <a:avLst/>
            </a:prstGeom>
            <a:noFill/>
          </p:spPr>
        </p:pic>
        <p:pic>
          <p:nvPicPr>
            <p:cNvPr id="5125" name="Picture 5" descr="C:\pc_work\work\albedo\Collection6_operationalcode_MCD43A\deliver_debug_June_28_2012\report\fire_subset_25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2400" y="3790950"/>
              <a:ext cx="2462365" cy="2457450"/>
            </a:xfrm>
            <a:prstGeom prst="rect">
              <a:avLst/>
            </a:prstGeom>
            <a:noFill/>
          </p:spPr>
        </p:pic>
        <p:pic>
          <p:nvPicPr>
            <p:cNvPr id="5126" name="Picture 6" descr="C:\pc_work\work\albedo\Collection6_operationalcode_MCD43A\deliver_debug_June_28_2012\report\fire_subset_257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47988" y="3791103"/>
              <a:ext cx="2462212" cy="2457297"/>
            </a:xfrm>
            <a:prstGeom prst="rect">
              <a:avLst/>
            </a:prstGeom>
            <a:noFill/>
          </p:spPr>
        </p:pic>
        <p:pic>
          <p:nvPicPr>
            <p:cNvPr id="5127" name="Picture 7" descr="C:\pc_work\work\albedo\Collection6_operationalcode_MCD43A\deliver_debug_June_28_2012\report\fire_subset_259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91200" y="3791103"/>
              <a:ext cx="2462212" cy="2457297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685800" y="35052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2007245 shortwave WSA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6245423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2007254 shortwave WSA 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248400" y="6245423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2007259 shortwave WSA 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581400" y="6245423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2007257 shortwave WSA 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248400" y="3502223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2007251 shortwave WSA 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505200" y="35052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2007248 shortwave WSA 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3075058" y="6488668"/>
            <a:ext cx="3668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Anaktuvuk</a:t>
            </a:r>
            <a:r>
              <a:rPr lang="en-US" dirty="0" smtClean="0"/>
              <a:t> River Fire location in 2007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19200" y="20574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38600" y="20574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858000" y="20574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58000" y="48006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038600" y="48006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19200" y="48006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5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http://seabass.gsfc.nasa.gov/seabass/images/NASA_Logo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705600" y="6553200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Updates: Magnitude Inversion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60637"/>
            <a:ext cx="4648200" cy="4525963"/>
          </a:xfrm>
        </p:spPr>
        <p:txBody>
          <a:bodyPr>
            <a:normAutofit/>
          </a:bodyPr>
          <a:lstStyle/>
          <a:p>
            <a:r>
              <a:rPr lang="en-US" sz="2500" dirty="0" smtClean="0"/>
              <a:t>Collection 5: </a:t>
            </a:r>
          </a:p>
          <a:p>
            <a:pPr>
              <a:buNone/>
            </a:pPr>
            <a:r>
              <a:rPr lang="en-US" sz="2500" dirty="0" smtClean="0"/>
              <a:t>        Land cover based</a:t>
            </a:r>
          </a:p>
          <a:p>
            <a:endParaRPr lang="en-US" sz="2500" dirty="0" smtClean="0"/>
          </a:p>
          <a:p>
            <a:r>
              <a:rPr lang="en-US" sz="2500" dirty="0" smtClean="0"/>
              <a:t>Collection 6:</a:t>
            </a:r>
          </a:p>
          <a:p>
            <a:pPr>
              <a:buNone/>
            </a:pPr>
            <a:r>
              <a:rPr lang="en-US" sz="2500" dirty="0" smtClean="0"/>
              <a:t>        Pixel based</a:t>
            </a:r>
          </a:p>
          <a:p>
            <a:pPr>
              <a:buNone/>
            </a:pPr>
            <a:r>
              <a:rPr lang="en-US" sz="2500" dirty="0" smtClean="0"/>
              <a:t>        Updated from the latest </a:t>
            </a:r>
          </a:p>
          <a:p>
            <a:pPr>
              <a:buNone/>
            </a:pPr>
            <a:r>
              <a:rPr lang="en-US" sz="2500" dirty="0" smtClean="0"/>
              <a:t>        full inversion </a:t>
            </a:r>
            <a:endParaRPr lang="en-US" sz="2500" dirty="0"/>
          </a:p>
        </p:txBody>
      </p:sp>
      <p:pic>
        <p:nvPicPr>
          <p:cNvPr id="2050" name="Picture 2" descr="C:\pc_work\work\albedo\Collection6_operationalcode_MCD43A\deliver_debug_June_28_2012\report\backup_database_subset_h12v04_ban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781175"/>
            <a:ext cx="3933825" cy="39338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5943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C6 backup database </a:t>
            </a:r>
            <a:r>
              <a:rPr lang="en-US" dirty="0" err="1" smtClean="0"/>
              <a:t>Fiso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95400" y="2057400"/>
            <a:ext cx="1862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Back-up Database</a:t>
            </a:r>
            <a:endParaRPr lang="en-US" dirty="0"/>
          </a:p>
        </p:txBody>
      </p:sp>
      <p:pic>
        <p:nvPicPr>
          <p:cNvPr id="8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seabass.gsfc.nasa.gov/seabass/images/NASA_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38800" y="6504801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/>
            </a:r>
            <a:br>
              <a:rPr lang="en-US" sz="3300" dirty="0" smtClean="0"/>
            </a:br>
            <a:r>
              <a:rPr lang="en-US" sz="3300" dirty="0" smtClean="0"/>
              <a:t>Updates: Number of input observations  increased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55837"/>
            <a:ext cx="3429000" cy="4525963"/>
          </a:xfrm>
        </p:spPr>
        <p:txBody>
          <a:bodyPr>
            <a:normAutofit/>
          </a:bodyPr>
          <a:lstStyle/>
          <a:p>
            <a:r>
              <a:rPr lang="en-US" sz="2500" dirty="0" smtClean="0"/>
              <a:t>Collection 5: </a:t>
            </a:r>
          </a:p>
          <a:p>
            <a:pPr>
              <a:buNone/>
            </a:pPr>
            <a:r>
              <a:rPr lang="en-US" sz="2500" dirty="0" smtClean="0"/>
              <a:t>The first 4 layers</a:t>
            </a:r>
          </a:p>
          <a:p>
            <a:endParaRPr lang="en-US" sz="2500" dirty="0" smtClean="0"/>
          </a:p>
          <a:p>
            <a:r>
              <a:rPr lang="en-US" sz="2500" dirty="0" smtClean="0"/>
              <a:t>Collection 6: </a:t>
            </a:r>
          </a:p>
          <a:p>
            <a:pPr>
              <a:buNone/>
            </a:pPr>
            <a:r>
              <a:rPr lang="en-US" sz="2500" dirty="0" smtClean="0"/>
              <a:t> All the available observations</a:t>
            </a:r>
            <a:endParaRPr lang="en-US" sz="2500" dirty="0"/>
          </a:p>
        </p:txBody>
      </p:sp>
      <p:pic>
        <p:nvPicPr>
          <p:cNvPr id="1026" name="Picture 2" descr="C:\pc_work\work\albedo\Collection6_operationalcode_MCD43A\deliver_debug_June_28_2012\report\number_of_observation_h16v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641229"/>
            <a:ext cx="4546600" cy="41968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38600" y="60198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Tile h16v01 Number of observations, DOY 240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seabass.gsfc.nasa.gov/seabass/images/NASA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38800" y="6504801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Updates: Snow status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sz="1600" dirty="0" smtClean="0"/>
              <a:t>Snow cover  MOD10A1 product as input  -- separate 100 % snow cover and partly snow cover 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2" descr="C:\pc_work\work\albedo\Collection6_operationalcode_MCD43A\deliver_debug_June_28_2012\report\barrow_temporal_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13" y="2133600"/>
            <a:ext cx="8916987" cy="4343400"/>
          </a:xfrm>
          <a:prstGeom prst="rect">
            <a:avLst/>
          </a:prstGeom>
          <a:noFill/>
        </p:spPr>
      </p:pic>
      <p:pic>
        <p:nvPicPr>
          <p:cNvPr id="6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seabass.gsfc.nasa.gov/seabass/images/NASA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38800" y="6504801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Updates:  Snow /non snow status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51037"/>
            <a:ext cx="3352800" cy="4525963"/>
          </a:xfrm>
        </p:spPr>
        <p:txBody>
          <a:bodyPr>
            <a:normAutofit/>
          </a:bodyPr>
          <a:lstStyle/>
          <a:p>
            <a:r>
              <a:rPr lang="en-US" sz="2500" dirty="0" smtClean="0"/>
              <a:t>Collection 5:</a:t>
            </a:r>
          </a:p>
          <a:p>
            <a:pPr>
              <a:buNone/>
            </a:pPr>
            <a:r>
              <a:rPr lang="en-US" sz="2500" dirty="0" smtClean="0"/>
              <a:t>Majority snow/non snow status</a:t>
            </a:r>
          </a:p>
          <a:p>
            <a:pPr>
              <a:buNone/>
            </a:pPr>
            <a:endParaRPr lang="en-US" sz="2500" dirty="0" smtClean="0"/>
          </a:p>
          <a:p>
            <a:r>
              <a:rPr lang="en-US" sz="2500" dirty="0" smtClean="0"/>
              <a:t>Collection 6:</a:t>
            </a:r>
          </a:p>
          <a:p>
            <a:pPr>
              <a:buNone/>
            </a:pPr>
            <a:r>
              <a:rPr lang="en-US" sz="2500" dirty="0" smtClean="0"/>
              <a:t> Current day snow/non snow status </a:t>
            </a:r>
          </a:p>
          <a:p>
            <a:pPr>
              <a:buNone/>
            </a:pPr>
            <a:endParaRPr lang="en-US" sz="2500" dirty="0" smtClean="0"/>
          </a:p>
        </p:txBody>
      </p:sp>
      <p:pic>
        <p:nvPicPr>
          <p:cNvPr id="1026" name="Picture 2" descr="C:\pc_work\work\albedo\Collection6_operationalcode_MCD43A\deliver_debug_June_28_2012\report\barrow_snowmel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981200"/>
            <a:ext cx="5943600" cy="25949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71800" y="4724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Barrow C6  2007 SW WSA                                        Barrow C5 2007 SW WSA </a:t>
            </a:r>
          </a:p>
          <a:p>
            <a:r>
              <a:rPr lang="en-US" sz="1400" dirty="0" smtClean="0"/>
              <a:t>      DOY 157                                                                   DOY 145  (input from 145 to 160)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410200" y="5193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Snowmelt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seabass.gsfc.nasa.gov/seabass/images/NASA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38800" y="6504801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Updates:  Climate Modeling Grid (CMG) </a:t>
            </a:r>
            <a:r>
              <a:rPr lang="en-US" sz="3000" dirty="0" err="1" smtClean="0"/>
              <a:t>Albedo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32037"/>
            <a:ext cx="4191000" cy="4525963"/>
          </a:xfrm>
        </p:spPr>
        <p:txBody>
          <a:bodyPr>
            <a:normAutofit/>
          </a:bodyPr>
          <a:lstStyle/>
          <a:p>
            <a:r>
              <a:rPr lang="en-US" sz="2500" dirty="0" smtClean="0"/>
              <a:t>Collection 5:</a:t>
            </a:r>
          </a:p>
          <a:p>
            <a:pPr>
              <a:buNone/>
            </a:pPr>
            <a:r>
              <a:rPr lang="en-US" sz="2200" dirty="0" smtClean="0"/>
              <a:t>     Aggregated from 500 m </a:t>
            </a:r>
            <a:r>
              <a:rPr lang="en-US" sz="2200" dirty="0" err="1" smtClean="0"/>
              <a:t>albedo</a:t>
            </a:r>
            <a:endParaRPr lang="en-US" sz="2200" dirty="0" smtClean="0"/>
          </a:p>
          <a:p>
            <a:pPr>
              <a:buNone/>
            </a:pPr>
            <a:endParaRPr lang="en-US" sz="2200" dirty="0" smtClean="0"/>
          </a:p>
          <a:p>
            <a:r>
              <a:rPr lang="en-US" sz="2500" dirty="0" smtClean="0"/>
              <a:t>Collection 6:</a:t>
            </a:r>
          </a:p>
          <a:p>
            <a:pPr>
              <a:buNone/>
            </a:pPr>
            <a:r>
              <a:rPr lang="en-US" sz="2500" dirty="0" smtClean="0"/>
              <a:t>      </a:t>
            </a:r>
            <a:r>
              <a:rPr lang="en-US" sz="2200" dirty="0" smtClean="0"/>
              <a:t>Redo the retrieval using all the clear sky observations within 1km grid for MCD43D.</a:t>
            </a:r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r>
              <a:rPr lang="en-US" sz="2200" dirty="0" smtClean="0"/>
              <a:t>     MCD43B is discontinued</a:t>
            </a:r>
            <a:r>
              <a:rPr lang="en-US" sz="2500" dirty="0" smtClean="0"/>
              <a:t>.</a:t>
            </a:r>
          </a:p>
          <a:p>
            <a:endParaRPr lang="en-US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76400"/>
            <a:ext cx="40005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24400" y="6096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1600" dirty="0" smtClean="0"/>
              <a:t>H12v04 true color  DOY 2011204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86272"/>
            <a:ext cx="838200" cy="90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seabass.gsfc.nasa.gov/seabass/images/NASA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61164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38800" y="6504801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Science Team Meeting,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1691</TotalTime>
  <Words>782</Words>
  <Application>Microsoft Office PowerPoint</Application>
  <PresentationFormat>On-screen Show (4:3)</PresentationFormat>
  <Paragraphs>169</Paragraphs>
  <Slides>18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MODIS Collection 6 BRDF/Albedo: Status and Updates</vt:lpstr>
      <vt:lpstr>Outline</vt:lpstr>
      <vt:lpstr>Updates: Eight Day -&gt; Daily </vt:lpstr>
      <vt:lpstr>Updates: Capture Disturbance </vt:lpstr>
      <vt:lpstr>Updates: Magnitude Inversion</vt:lpstr>
      <vt:lpstr> Updates: Number of input observations  increased </vt:lpstr>
      <vt:lpstr>Updates: Snow status</vt:lpstr>
      <vt:lpstr>Updates:  Snow /non snow status </vt:lpstr>
      <vt:lpstr>Updates:  Climate Modeling Grid (CMG) Albedo</vt:lpstr>
      <vt:lpstr>Updates: Quality </vt:lpstr>
      <vt:lpstr>Updates: Adjust the Quality Threshold </vt:lpstr>
      <vt:lpstr>Validation: Compare with in situ measurements  </vt:lpstr>
      <vt:lpstr>Validate MODIS/Landsat albedo using CAR data</vt:lpstr>
      <vt:lpstr>Evaluation at NEON sites: Location </vt:lpstr>
      <vt:lpstr>NEON sites: Spatial Representativeness</vt:lpstr>
      <vt:lpstr>NEON sites: Albedometer Height Analysis</vt:lpstr>
      <vt:lpstr>NEON sites: Fused MODIS and Landsat NBAR 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MODIS V6 BRDF/albedo</dc:title>
  <dc:creator>zhuosen</dc:creator>
  <cp:lastModifiedBy>zhuosen</cp:lastModifiedBy>
  <cp:revision>411</cp:revision>
  <dcterms:created xsi:type="dcterms:W3CDTF">2006-08-16T00:00:00Z</dcterms:created>
  <dcterms:modified xsi:type="dcterms:W3CDTF">2013-04-16T03:41:47Z</dcterms:modified>
</cp:coreProperties>
</file>