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tif" ContentType="image/tiff"/>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9" r:id="rId3"/>
    <p:sldId id="261" r:id="rId4"/>
    <p:sldId id="262" r:id="rId5"/>
    <p:sldId id="272" r:id="rId6"/>
    <p:sldId id="263" r:id="rId7"/>
    <p:sldId id="264" r:id="rId8"/>
    <p:sldId id="268" r:id="rId9"/>
    <p:sldId id="278" r:id="rId10"/>
    <p:sldId id="284" r:id="rId11"/>
    <p:sldId id="275" r:id="rId12"/>
    <p:sldId id="265" r:id="rId13"/>
    <p:sldId id="267" r:id="rId14"/>
    <p:sldId id="266" r:id="rId15"/>
    <p:sldId id="28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18" autoAdjust="0"/>
    <p:restoredTop sz="94585" autoAdjust="0"/>
  </p:normalViewPr>
  <p:slideViewPr>
    <p:cSldViewPr snapToGrid="0" showGuides="1">
      <p:cViewPr varScale="1">
        <p:scale>
          <a:sx n="74" d="100"/>
          <a:sy n="74" d="100"/>
        </p:scale>
        <p:origin x="204" y="72"/>
      </p:cViewPr>
      <p:guideLst>
        <p:guide orient="horz" pos="2160"/>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246D84-B87C-426F-8EFF-3D721ECA97B3}" type="datetimeFigureOut">
              <a:rPr lang="en-US" smtClean="0"/>
              <a:t>4/29/2014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14E678-7E95-4A23-B827-DDEA1C20F068}" type="slidenum">
              <a:rPr lang="en-US" smtClean="0"/>
              <a:t>‹#›</a:t>
            </a:fld>
            <a:endParaRPr lang="en-US"/>
          </a:p>
        </p:txBody>
      </p:sp>
    </p:spTree>
    <p:extLst>
      <p:ext uri="{BB962C8B-B14F-4D97-AF65-F5344CB8AC3E}">
        <p14:creationId xmlns:p14="http://schemas.microsoft.com/office/powerpoint/2010/main" val="1885732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r>
              <a:rPr lang="en-US" dirty="0" smtClean="0"/>
              <a:t>Vegetation continuous fields products give the percent vegetation cover within each pixel.  Typical</a:t>
            </a:r>
            <a:r>
              <a:rPr lang="en-US" baseline="0" dirty="0" smtClean="0"/>
              <a:t> layers are tree cover, non-tree vegetation, and bare ground.</a:t>
            </a:r>
          </a:p>
          <a:p>
            <a:r>
              <a:rPr lang="en-US" dirty="0" smtClean="0"/>
              <a:t>The following slides give</a:t>
            </a:r>
            <a:r>
              <a:rPr lang="en-US" baseline="0" dirty="0" smtClean="0"/>
              <a:t> an overview of the development of global vegetation continuous fields over the past 20 years.</a:t>
            </a:r>
            <a:endParaRPr lang="en-US" dirty="0"/>
          </a:p>
        </p:txBody>
      </p:sp>
      <p:sp>
        <p:nvSpPr>
          <p:cNvPr id="4" name="Slide Number Placeholder 3"/>
          <p:cNvSpPr>
            <a:spLocks noGrp="1"/>
          </p:cNvSpPr>
          <p:nvPr>
            <p:ph type="sldNum" sz="quarter" idx="10"/>
          </p:nvPr>
        </p:nvSpPr>
        <p:spPr/>
        <p:txBody>
          <a:bodyPr/>
          <a:lstStyle/>
          <a:p>
            <a:fld id="{8214E678-7E95-4A23-B827-DDEA1C20F068}" type="slidenum">
              <a:rPr lang="en-US" smtClean="0"/>
              <a:t>1</a:t>
            </a:fld>
            <a:endParaRPr lang="en-US"/>
          </a:p>
        </p:txBody>
      </p:sp>
    </p:spTree>
    <p:extLst>
      <p:ext uri="{BB962C8B-B14F-4D97-AF65-F5344CB8AC3E}">
        <p14:creationId xmlns:p14="http://schemas.microsoft.com/office/powerpoint/2010/main" val="991027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example of the ability of VCFs</a:t>
            </a:r>
            <a:r>
              <a:rPr lang="en-US" baseline="0" dirty="0" smtClean="0"/>
              <a:t> to distinguish between vegetation types.  This is tile h11v04; you can identify the Great lakes on the right.  The left-hand image shows the maximum annual LAI for 2010.  We have used the maximum annual LAI in order to best correspond with the VCF layers which represent maximum vegetation cover for the year.  The two images on the right show the vegetation divided into percent tree cover and percent non-tree vegetation.  As you can see, the upper right is covered with forest; the remainder of the scene is cropland and mixed vegetation. </a:t>
            </a:r>
            <a:endParaRPr lang="en-US" dirty="0"/>
          </a:p>
        </p:txBody>
      </p:sp>
      <p:sp>
        <p:nvSpPr>
          <p:cNvPr id="4" name="Slide Number Placeholder 3"/>
          <p:cNvSpPr>
            <a:spLocks noGrp="1"/>
          </p:cNvSpPr>
          <p:nvPr>
            <p:ph type="sldNum" sz="quarter" idx="10"/>
          </p:nvPr>
        </p:nvSpPr>
        <p:spPr/>
        <p:txBody>
          <a:bodyPr/>
          <a:lstStyle/>
          <a:p>
            <a:fld id="{8214E678-7E95-4A23-B827-DDEA1C20F068}" type="slidenum">
              <a:rPr lang="en-US" smtClean="0"/>
              <a:t>11</a:t>
            </a:fld>
            <a:endParaRPr lang="en-US"/>
          </a:p>
        </p:txBody>
      </p:sp>
    </p:spTree>
    <p:extLst>
      <p:ext uri="{BB962C8B-B14F-4D97-AF65-F5344CB8AC3E}">
        <p14:creationId xmlns:p14="http://schemas.microsoft.com/office/powerpoint/2010/main" val="333853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three slides show</a:t>
            </a:r>
            <a:r>
              <a:rPr lang="en-US" baseline="0" dirty="0" smtClean="0"/>
              <a:t> another comparison of VCF’s ability to characterize sub-pixel vegetation cover.  The air-photo images are 1 km square, a single LAI pixel.  Each of these pixels from 2010 has a maximum annual LAI of 5.0, but tree cover ranges from 32 to 64% with commensurate differences in the other vegetation layers.</a:t>
            </a:r>
            <a:endParaRPr lang="en-US" dirty="0"/>
          </a:p>
        </p:txBody>
      </p:sp>
      <p:sp>
        <p:nvSpPr>
          <p:cNvPr id="4" name="Slide Number Placeholder 3"/>
          <p:cNvSpPr>
            <a:spLocks noGrp="1"/>
          </p:cNvSpPr>
          <p:nvPr>
            <p:ph type="sldNum" sz="quarter" idx="10"/>
          </p:nvPr>
        </p:nvSpPr>
        <p:spPr/>
        <p:txBody>
          <a:bodyPr/>
          <a:lstStyle/>
          <a:p>
            <a:fld id="{8214E678-7E95-4A23-B827-DDEA1C20F068}" type="slidenum">
              <a:rPr lang="en-US" smtClean="0"/>
              <a:t>12</a:t>
            </a:fld>
            <a:endParaRPr lang="en-US"/>
          </a:p>
        </p:txBody>
      </p:sp>
    </p:spTree>
    <p:extLst>
      <p:ext uri="{BB962C8B-B14F-4D97-AF65-F5344CB8AC3E}">
        <p14:creationId xmlns:p14="http://schemas.microsoft.com/office/powerpoint/2010/main" val="3704459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Regions</a:t>
            </a:r>
            <a:r>
              <a:rPr lang="en-US" baseline="0" dirty="0" smtClean="0"/>
              <a:t> that need improvement:  far north due to low light conditions, frequently cloudy tropical regions, sparse semi-arid woodland.</a:t>
            </a:r>
          </a:p>
          <a:p>
            <a:r>
              <a:rPr lang="en-US" baseline="0" dirty="0" smtClean="0"/>
              <a:t>Improved models—bagging improved and smoothed our VCF results; we expect recent advances in data mining to further improve our products.</a:t>
            </a:r>
          </a:p>
          <a:p>
            <a:r>
              <a:rPr lang="en-US" baseline="0" dirty="0" smtClean="0"/>
              <a:t>Testing on C6 data requires a full year.</a:t>
            </a:r>
          </a:p>
          <a:p>
            <a:r>
              <a:rPr lang="en-US" baseline="0" dirty="0" smtClean="0"/>
              <a:t>Updated error and uncertainty analysis—we hope to take advantage of the NASA data buy high resolution data and the increasingly available </a:t>
            </a:r>
            <a:r>
              <a:rPr lang="en-US" baseline="0" dirty="0" err="1" smtClean="0"/>
              <a:t>Lidar</a:t>
            </a:r>
            <a:r>
              <a:rPr lang="en-US" baseline="0" dirty="0" smtClean="0"/>
              <a:t> data.</a:t>
            </a:r>
            <a:endParaRPr lang="en-US" dirty="0"/>
          </a:p>
        </p:txBody>
      </p:sp>
      <p:sp>
        <p:nvSpPr>
          <p:cNvPr id="4" name="Slide Number Placeholder 3"/>
          <p:cNvSpPr>
            <a:spLocks noGrp="1"/>
          </p:cNvSpPr>
          <p:nvPr>
            <p:ph type="sldNum" sz="quarter" idx="10"/>
          </p:nvPr>
        </p:nvSpPr>
        <p:spPr/>
        <p:txBody>
          <a:bodyPr/>
          <a:lstStyle/>
          <a:p>
            <a:fld id="{8214E678-7E95-4A23-B827-DDEA1C20F068}" type="slidenum">
              <a:rPr lang="en-US" smtClean="0"/>
              <a:t>15</a:t>
            </a:fld>
            <a:endParaRPr lang="en-US"/>
          </a:p>
        </p:txBody>
      </p:sp>
    </p:spTree>
    <p:extLst>
      <p:ext uri="{BB962C8B-B14F-4D97-AF65-F5344CB8AC3E}">
        <p14:creationId xmlns:p14="http://schemas.microsoft.com/office/powerpoint/2010/main" val="2246222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slides show tree cover for two areas—</a:t>
            </a:r>
            <a:r>
              <a:rPr lang="en-US" dirty="0" err="1" smtClean="0"/>
              <a:t>Rondonia</a:t>
            </a:r>
            <a:r>
              <a:rPr lang="en-US" dirty="0" smtClean="0"/>
              <a:t>, Brazil and an</a:t>
            </a:r>
            <a:r>
              <a:rPr lang="en-US" baseline="0" dirty="0" smtClean="0"/>
              <a:t> area in the Congo</a:t>
            </a:r>
            <a:r>
              <a:rPr lang="en-US" dirty="0" smtClean="0"/>
              <a:t>.</a:t>
            </a:r>
          </a:p>
          <a:p>
            <a:r>
              <a:rPr lang="en-US" dirty="0" smtClean="0"/>
              <a:t>After the development</a:t>
            </a:r>
            <a:r>
              <a:rPr lang="en-US" baseline="0" dirty="0" smtClean="0"/>
              <a:t> of regional products and an 8 km AVHRR VCF product, the University of Maryland published</a:t>
            </a:r>
            <a:r>
              <a:rPr lang="en-US" dirty="0" smtClean="0"/>
              <a:t> a 1</a:t>
            </a:r>
            <a:r>
              <a:rPr lang="en-US" baseline="0" dirty="0" smtClean="0"/>
              <a:t> km AVHRR product covering the years from 1992 to 1993.</a:t>
            </a:r>
            <a:endParaRPr lang="en-US" dirty="0"/>
          </a:p>
        </p:txBody>
      </p:sp>
      <p:sp>
        <p:nvSpPr>
          <p:cNvPr id="4" name="Slide Number Placeholder 3"/>
          <p:cNvSpPr>
            <a:spLocks noGrp="1"/>
          </p:cNvSpPr>
          <p:nvPr>
            <p:ph type="sldNum" sz="quarter" idx="10"/>
          </p:nvPr>
        </p:nvSpPr>
        <p:spPr/>
        <p:txBody>
          <a:bodyPr/>
          <a:lstStyle/>
          <a:p>
            <a:fld id="{8214E678-7E95-4A23-B827-DDEA1C20F068}" type="slidenum">
              <a:rPr lang="en-US" smtClean="0"/>
              <a:t>2</a:t>
            </a:fld>
            <a:endParaRPr lang="en-US"/>
          </a:p>
        </p:txBody>
      </p:sp>
    </p:spTree>
    <p:extLst>
      <p:ext uri="{BB962C8B-B14F-4D97-AF65-F5344CB8AC3E}">
        <p14:creationId xmlns:p14="http://schemas.microsoft.com/office/powerpoint/2010/main" val="3130592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MODIS</a:t>
            </a:r>
            <a:r>
              <a:rPr lang="en-US" baseline="0" dirty="0" smtClean="0"/>
              <a:t> VCF products were significantly improved due to higher resolution and better instrument characteristics and processing.  The C3 product was a single-year product for 2001.</a:t>
            </a:r>
            <a:endParaRPr lang="en-US" dirty="0"/>
          </a:p>
        </p:txBody>
      </p:sp>
      <p:sp>
        <p:nvSpPr>
          <p:cNvPr id="4" name="Slide Number Placeholder 3"/>
          <p:cNvSpPr>
            <a:spLocks noGrp="1"/>
          </p:cNvSpPr>
          <p:nvPr>
            <p:ph type="sldNum" sz="quarter" idx="10"/>
          </p:nvPr>
        </p:nvSpPr>
        <p:spPr/>
        <p:txBody>
          <a:bodyPr/>
          <a:lstStyle/>
          <a:p>
            <a:fld id="{8214E678-7E95-4A23-B827-DDEA1C20F068}" type="slidenum">
              <a:rPr lang="en-US" smtClean="0"/>
              <a:t>3</a:t>
            </a:fld>
            <a:endParaRPr lang="en-US"/>
          </a:p>
        </p:txBody>
      </p:sp>
    </p:spTree>
    <p:extLst>
      <p:ext uri="{BB962C8B-B14F-4D97-AF65-F5344CB8AC3E}">
        <p14:creationId xmlns:p14="http://schemas.microsoft.com/office/powerpoint/2010/main" val="17559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First annual product.</a:t>
            </a:r>
            <a:endParaRPr lang="en-US" dirty="0"/>
          </a:p>
        </p:txBody>
      </p:sp>
      <p:sp>
        <p:nvSpPr>
          <p:cNvPr id="4" name="Slide Number Placeholder 3"/>
          <p:cNvSpPr>
            <a:spLocks noGrp="1"/>
          </p:cNvSpPr>
          <p:nvPr>
            <p:ph type="sldNum" sz="quarter" idx="10"/>
          </p:nvPr>
        </p:nvSpPr>
        <p:spPr/>
        <p:txBody>
          <a:bodyPr/>
          <a:lstStyle/>
          <a:p>
            <a:fld id="{8214E678-7E95-4A23-B827-DDEA1C20F068}" type="slidenum">
              <a:rPr lang="en-US" smtClean="0"/>
              <a:t>4</a:t>
            </a:fld>
            <a:endParaRPr lang="en-US"/>
          </a:p>
        </p:txBody>
      </p:sp>
    </p:spTree>
    <p:extLst>
      <p:ext uri="{BB962C8B-B14F-4D97-AF65-F5344CB8AC3E}">
        <p14:creationId xmlns:p14="http://schemas.microsoft.com/office/powerpoint/2010/main" val="2510174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greatly improved water mask was added to the MODIS C5 processing stream.  This water map is being used separately as well for applications requiring accurate surface water characterization.</a:t>
            </a:r>
            <a:endParaRPr lang="en-US" dirty="0"/>
          </a:p>
        </p:txBody>
      </p:sp>
      <p:sp>
        <p:nvSpPr>
          <p:cNvPr id="4" name="Slide Number Placeholder 3"/>
          <p:cNvSpPr>
            <a:spLocks noGrp="1"/>
          </p:cNvSpPr>
          <p:nvPr>
            <p:ph type="sldNum" sz="quarter" idx="10"/>
          </p:nvPr>
        </p:nvSpPr>
        <p:spPr/>
        <p:txBody>
          <a:bodyPr/>
          <a:lstStyle/>
          <a:p>
            <a:fld id="{8214E678-7E95-4A23-B827-DDEA1C20F068}" type="slidenum">
              <a:rPr lang="en-US" smtClean="0"/>
              <a:t>5</a:t>
            </a:fld>
            <a:endParaRPr lang="en-US"/>
          </a:p>
        </p:txBody>
      </p:sp>
    </p:spTree>
    <p:extLst>
      <p:ext uri="{BB962C8B-B14F-4D97-AF65-F5344CB8AC3E}">
        <p14:creationId xmlns:p14="http://schemas.microsoft.com/office/powerpoint/2010/main" val="153362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two products made by different groups at UMD; both teams arrived at a similar product as they pursued different research directions.</a:t>
            </a:r>
            <a:endParaRPr lang="en-US" dirty="0"/>
          </a:p>
        </p:txBody>
      </p:sp>
      <p:sp>
        <p:nvSpPr>
          <p:cNvPr id="4" name="Slide Number Placeholder 3"/>
          <p:cNvSpPr>
            <a:spLocks noGrp="1"/>
          </p:cNvSpPr>
          <p:nvPr>
            <p:ph type="sldNum" sz="quarter" idx="10"/>
          </p:nvPr>
        </p:nvSpPr>
        <p:spPr/>
        <p:txBody>
          <a:bodyPr/>
          <a:lstStyle/>
          <a:p>
            <a:fld id="{8214E678-7E95-4A23-B827-DDEA1C20F068}" type="slidenum">
              <a:rPr lang="en-US" smtClean="0"/>
              <a:t>6</a:t>
            </a:fld>
            <a:endParaRPr lang="en-US"/>
          </a:p>
        </p:txBody>
      </p:sp>
    </p:spTree>
    <p:extLst>
      <p:ext uri="{BB962C8B-B14F-4D97-AF65-F5344CB8AC3E}">
        <p14:creationId xmlns:p14="http://schemas.microsoft.com/office/powerpoint/2010/main" val="4276774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Coarser resolution, but long time series.  Uses Eric </a:t>
            </a:r>
            <a:r>
              <a:rPr lang="en-US" dirty="0" err="1" smtClean="0"/>
              <a:t>Vermote’s</a:t>
            </a:r>
            <a:r>
              <a:rPr lang="en-US" dirty="0" smtClean="0"/>
              <a:t> Land Long-Term Data Record</a:t>
            </a:r>
            <a:r>
              <a:rPr lang="en-US" baseline="0" dirty="0" smtClean="0"/>
              <a:t>, a consistent multi-instrument record of surface reflectance, NDVI and brightness temperature.  Additional tree cover layers will include evergreen, deciduous, broadleaf and evergreen.  Water mask will be annual.</a:t>
            </a:r>
            <a:endParaRPr lang="en-US" dirty="0"/>
          </a:p>
        </p:txBody>
      </p:sp>
      <p:sp>
        <p:nvSpPr>
          <p:cNvPr id="4" name="Slide Number Placeholder 3"/>
          <p:cNvSpPr>
            <a:spLocks noGrp="1"/>
          </p:cNvSpPr>
          <p:nvPr>
            <p:ph type="sldNum" sz="quarter" idx="10"/>
          </p:nvPr>
        </p:nvSpPr>
        <p:spPr/>
        <p:txBody>
          <a:bodyPr/>
          <a:lstStyle/>
          <a:p>
            <a:fld id="{8214E678-7E95-4A23-B827-DDEA1C20F068}" type="slidenum">
              <a:rPr lang="en-US" smtClean="0"/>
              <a:t>7</a:t>
            </a:fld>
            <a:endParaRPr lang="en-US"/>
          </a:p>
        </p:txBody>
      </p:sp>
    </p:spTree>
    <p:extLst>
      <p:ext uri="{BB962C8B-B14F-4D97-AF65-F5344CB8AC3E}">
        <p14:creationId xmlns:p14="http://schemas.microsoft.com/office/powerpoint/2010/main" val="2482460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most straightforward application of VCFs is in vegetation change detection.  Here is an example of research done by </a:t>
            </a:r>
            <a:r>
              <a:rPr lang="en-US" baseline="0" dirty="0" err="1" smtClean="0"/>
              <a:t>Xiaopeng</a:t>
            </a:r>
            <a:r>
              <a:rPr lang="en-US" baseline="0" dirty="0" smtClean="0"/>
              <a:t> Song using MODIS and Landsat VCFs to detect deforestation.  In these images the colors represent the year the disturbance occurred.  Images are from Canada, three from South America and one from China.</a:t>
            </a:r>
            <a:endParaRPr lang="en-US" dirty="0"/>
          </a:p>
        </p:txBody>
      </p:sp>
      <p:sp>
        <p:nvSpPr>
          <p:cNvPr id="4" name="Slide Number Placeholder 3"/>
          <p:cNvSpPr>
            <a:spLocks noGrp="1"/>
          </p:cNvSpPr>
          <p:nvPr>
            <p:ph type="sldNum" sz="quarter" idx="10"/>
          </p:nvPr>
        </p:nvSpPr>
        <p:spPr/>
        <p:txBody>
          <a:bodyPr/>
          <a:lstStyle/>
          <a:p>
            <a:fld id="{8214E678-7E95-4A23-B827-DDEA1C20F068}" type="slidenum">
              <a:rPr lang="en-US" smtClean="0"/>
              <a:t>9</a:t>
            </a:fld>
            <a:endParaRPr lang="en-US"/>
          </a:p>
        </p:txBody>
      </p:sp>
    </p:spTree>
    <p:extLst>
      <p:ext uri="{BB962C8B-B14F-4D97-AF65-F5344CB8AC3E}">
        <p14:creationId xmlns:p14="http://schemas.microsoft.com/office/powerpoint/2010/main" val="2936394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VCF</a:t>
            </a:r>
            <a:r>
              <a:rPr lang="en-US" baseline="0" dirty="0" smtClean="0"/>
              <a:t> and LAI products together give a better characterization of the 3-D vegetation canopy.</a:t>
            </a:r>
            <a:endParaRPr lang="en-US" dirty="0"/>
          </a:p>
        </p:txBody>
      </p:sp>
      <p:sp>
        <p:nvSpPr>
          <p:cNvPr id="4" name="Slide Number Placeholder 3"/>
          <p:cNvSpPr>
            <a:spLocks noGrp="1"/>
          </p:cNvSpPr>
          <p:nvPr>
            <p:ph type="sldNum" sz="quarter" idx="10"/>
          </p:nvPr>
        </p:nvSpPr>
        <p:spPr/>
        <p:txBody>
          <a:bodyPr/>
          <a:lstStyle/>
          <a:p>
            <a:fld id="{8214E678-7E95-4A23-B827-DDEA1C20F068}" type="slidenum">
              <a:rPr lang="en-US" smtClean="0"/>
              <a:t>10</a:t>
            </a:fld>
            <a:endParaRPr lang="en-US"/>
          </a:p>
        </p:txBody>
      </p:sp>
    </p:spTree>
    <p:extLst>
      <p:ext uri="{BB962C8B-B14F-4D97-AF65-F5344CB8AC3E}">
        <p14:creationId xmlns:p14="http://schemas.microsoft.com/office/powerpoint/2010/main" val="2518343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229C6BD-D724-4533-B644-59DFD9268281}" type="datetimeFigureOut">
              <a:rPr lang="en-US" smtClean="0"/>
              <a:t>4/29/2014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ADFA8B-52C7-4CB5-ABAB-21FAF4D5D3B6}" type="slidenum">
              <a:rPr lang="en-US" smtClean="0"/>
              <a:t>‹#›</a:t>
            </a:fld>
            <a:endParaRPr lang="en-US"/>
          </a:p>
        </p:txBody>
      </p:sp>
    </p:spTree>
    <p:extLst>
      <p:ext uri="{BB962C8B-B14F-4D97-AF65-F5344CB8AC3E}">
        <p14:creationId xmlns:p14="http://schemas.microsoft.com/office/powerpoint/2010/main" val="1237778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29C6BD-D724-4533-B644-59DFD9268281}" type="datetimeFigureOut">
              <a:rPr lang="en-US" smtClean="0"/>
              <a:t>4/29/2014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ADFA8B-52C7-4CB5-ABAB-21FAF4D5D3B6}" type="slidenum">
              <a:rPr lang="en-US" smtClean="0"/>
              <a:t>‹#›</a:t>
            </a:fld>
            <a:endParaRPr lang="en-US"/>
          </a:p>
        </p:txBody>
      </p:sp>
    </p:spTree>
    <p:extLst>
      <p:ext uri="{BB962C8B-B14F-4D97-AF65-F5344CB8AC3E}">
        <p14:creationId xmlns:p14="http://schemas.microsoft.com/office/powerpoint/2010/main" val="792181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29C6BD-D724-4533-B644-59DFD9268281}" type="datetimeFigureOut">
              <a:rPr lang="en-US" smtClean="0"/>
              <a:t>4/29/2014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ADFA8B-52C7-4CB5-ABAB-21FAF4D5D3B6}" type="slidenum">
              <a:rPr lang="en-US" smtClean="0"/>
              <a:t>‹#›</a:t>
            </a:fld>
            <a:endParaRPr lang="en-US"/>
          </a:p>
        </p:txBody>
      </p:sp>
    </p:spTree>
    <p:extLst>
      <p:ext uri="{BB962C8B-B14F-4D97-AF65-F5344CB8AC3E}">
        <p14:creationId xmlns:p14="http://schemas.microsoft.com/office/powerpoint/2010/main" val="85968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29C6BD-D724-4533-B644-59DFD9268281}" type="datetimeFigureOut">
              <a:rPr lang="en-US" smtClean="0"/>
              <a:t>4/29/2014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ADFA8B-52C7-4CB5-ABAB-21FAF4D5D3B6}" type="slidenum">
              <a:rPr lang="en-US" smtClean="0"/>
              <a:t>‹#›</a:t>
            </a:fld>
            <a:endParaRPr lang="en-US"/>
          </a:p>
        </p:txBody>
      </p:sp>
    </p:spTree>
    <p:extLst>
      <p:ext uri="{BB962C8B-B14F-4D97-AF65-F5344CB8AC3E}">
        <p14:creationId xmlns:p14="http://schemas.microsoft.com/office/powerpoint/2010/main" val="3681070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29C6BD-D724-4533-B644-59DFD9268281}" type="datetimeFigureOut">
              <a:rPr lang="en-US" smtClean="0"/>
              <a:t>4/29/2014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ADFA8B-52C7-4CB5-ABAB-21FAF4D5D3B6}" type="slidenum">
              <a:rPr lang="en-US" smtClean="0"/>
              <a:t>‹#›</a:t>
            </a:fld>
            <a:endParaRPr lang="en-US"/>
          </a:p>
        </p:txBody>
      </p:sp>
    </p:spTree>
    <p:extLst>
      <p:ext uri="{BB962C8B-B14F-4D97-AF65-F5344CB8AC3E}">
        <p14:creationId xmlns:p14="http://schemas.microsoft.com/office/powerpoint/2010/main" val="67886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229C6BD-D724-4533-B644-59DFD9268281}" type="datetimeFigureOut">
              <a:rPr lang="en-US" smtClean="0"/>
              <a:t>4/29/2014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ADFA8B-52C7-4CB5-ABAB-21FAF4D5D3B6}" type="slidenum">
              <a:rPr lang="en-US" smtClean="0"/>
              <a:t>‹#›</a:t>
            </a:fld>
            <a:endParaRPr lang="en-US"/>
          </a:p>
        </p:txBody>
      </p:sp>
    </p:spTree>
    <p:extLst>
      <p:ext uri="{BB962C8B-B14F-4D97-AF65-F5344CB8AC3E}">
        <p14:creationId xmlns:p14="http://schemas.microsoft.com/office/powerpoint/2010/main" val="2077701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29C6BD-D724-4533-B644-59DFD9268281}" type="datetimeFigureOut">
              <a:rPr lang="en-US" smtClean="0"/>
              <a:t>4/29/2014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ADFA8B-52C7-4CB5-ABAB-21FAF4D5D3B6}" type="slidenum">
              <a:rPr lang="en-US" smtClean="0"/>
              <a:t>‹#›</a:t>
            </a:fld>
            <a:endParaRPr lang="en-US"/>
          </a:p>
        </p:txBody>
      </p:sp>
    </p:spTree>
    <p:extLst>
      <p:ext uri="{BB962C8B-B14F-4D97-AF65-F5344CB8AC3E}">
        <p14:creationId xmlns:p14="http://schemas.microsoft.com/office/powerpoint/2010/main" val="524360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29C6BD-D724-4533-B644-59DFD9268281}" type="datetimeFigureOut">
              <a:rPr lang="en-US" smtClean="0"/>
              <a:t>4/29/2014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ADFA8B-52C7-4CB5-ABAB-21FAF4D5D3B6}" type="slidenum">
              <a:rPr lang="en-US" smtClean="0"/>
              <a:t>‹#›</a:t>
            </a:fld>
            <a:endParaRPr lang="en-US"/>
          </a:p>
        </p:txBody>
      </p:sp>
    </p:spTree>
    <p:extLst>
      <p:ext uri="{BB962C8B-B14F-4D97-AF65-F5344CB8AC3E}">
        <p14:creationId xmlns:p14="http://schemas.microsoft.com/office/powerpoint/2010/main" val="1448227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29C6BD-D724-4533-B644-59DFD9268281}" type="datetimeFigureOut">
              <a:rPr lang="en-US" smtClean="0"/>
              <a:t>4/29/2014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ADFA8B-52C7-4CB5-ABAB-21FAF4D5D3B6}" type="slidenum">
              <a:rPr lang="en-US" smtClean="0"/>
              <a:t>‹#›</a:t>
            </a:fld>
            <a:endParaRPr lang="en-US"/>
          </a:p>
        </p:txBody>
      </p:sp>
    </p:spTree>
    <p:extLst>
      <p:ext uri="{BB962C8B-B14F-4D97-AF65-F5344CB8AC3E}">
        <p14:creationId xmlns:p14="http://schemas.microsoft.com/office/powerpoint/2010/main" val="2150416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29C6BD-D724-4533-B644-59DFD9268281}" type="datetimeFigureOut">
              <a:rPr lang="en-US" smtClean="0"/>
              <a:t>4/29/2014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ADFA8B-52C7-4CB5-ABAB-21FAF4D5D3B6}" type="slidenum">
              <a:rPr lang="en-US" smtClean="0"/>
              <a:t>‹#›</a:t>
            </a:fld>
            <a:endParaRPr lang="en-US"/>
          </a:p>
        </p:txBody>
      </p:sp>
    </p:spTree>
    <p:extLst>
      <p:ext uri="{BB962C8B-B14F-4D97-AF65-F5344CB8AC3E}">
        <p14:creationId xmlns:p14="http://schemas.microsoft.com/office/powerpoint/2010/main" val="2719443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29C6BD-D724-4533-B644-59DFD9268281}" type="datetimeFigureOut">
              <a:rPr lang="en-US" smtClean="0"/>
              <a:t>4/29/2014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ADFA8B-52C7-4CB5-ABAB-21FAF4D5D3B6}" type="slidenum">
              <a:rPr lang="en-US" smtClean="0"/>
              <a:t>‹#›</a:t>
            </a:fld>
            <a:endParaRPr lang="en-US"/>
          </a:p>
        </p:txBody>
      </p:sp>
    </p:spTree>
    <p:extLst>
      <p:ext uri="{BB962C8B-B14F-4D97-AF65-F5344CB8AC3E}">
        <p14:creationId xmlns:p14="http://schemas.microsoft.com/office/powerpoint/2010/main" val="2471006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29C6BD-D724-4533-B644-59DFD9268281}" type="datetimeFigureOut">
              <a:rPr lang="en-US" smtClean="0"/>
              <a:t>4/29/2014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ADFA8B-52C7-4CB5-ABAB-21FAF4D5D3B6}" type="slidenum">
              <a:rPr lang="en-US" smtClean="0"/>
              <a:t>‹#›</a:t>
            </a:fld>
            <a:endParaRPr lang="en-US"/>
          </a:p>
        </p:txBody>
      </p:sp>
    </p:spTree>
    <p:extLst>
      <p:ext uri="{BB962C8B-B14F-4D97-AF65-F5344CB8AC3E}">
        <p14:creationId xmlns:p14="http://schemas.microsoft.com/office/powerpoint/2010/main" val="10275495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tiff"/><Relationship Id="rId5" Type="http://schemas.openxmlformats.org/officeDocument/2006/relationships/image" Target="../media/image16.tiff"/><Relationship Id="rId4" Type="http://schemas.openxmlformats.org/officeDocument/2006/relationships/image" Target="../media/image15.tiff"/></Relationships>
</file>

<file path=ppt/slides/_rels/slide8.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8.emf"/></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83180" y="270389"/>
            <a:ext cx="9144000" cy="2387600"/>
          </a:xfrm>
        </p:spPr>
        <p:txBody>
          <a:bodyPr>
            <a:noAutofit/>
          </a:bodyPr>
          <a:lstStyle/>
          <a:p>
            <a:r>
              <a:rPr lang="en-US" sz="4400" b="1" spc="-150" dirty="0" smtClean="0">
                <a:latin typeface="Arial Black" panose="020B0A04020102020204" pitchFamily="34" charset="0"/>
              </a:rPr>
              <a:t>Vegetation Continuous Fields</a:t>
            </a:r>
            <a:endParaRPr lang="en-US" sz="2400" dirty="0"/>
          </a:p>
        </p:txBody>
      </p:sp>
      <p:sp>
        <p:nvSpPr>
          <p:cNvPr id="3" name="Subtitle 2"/>
          <p:cNvSpPr>
            <a:spLocks noGrp="1"/>
          </p:cNvSpPr>
          <p:nvPr>
            <p:ph type="subTitle" idx="1"/>
          </p:nvPr>
        </p:nvSpPr>
        <p:spPr>
          <a:xfrm>
            <a:off x="1462490" y="2741328"/>
            <a:ext cx="9144000" cy="1655762"/>
          </a:xfrm>
        </p:spPr>
        <p:txBody>
          <a:bodyPr/>
          <a:lstStyle/>
          <a:p>
            <a:r>
              <a:rPr lang="en-US" b="1" dirty="0" smtClean="0">
                <a:latin typeface="Arial" panose="020B0604020202020204" pitchFamily="34" charset="0"/>
                <a:cs typeface="Arial" panose="020B0604020202020204" pitchFamily="34" charset="0"/>
              </a:rPr>
              <a:t> Evolution through multiple spatial and temporal resolutions</a:t>
            </a:r>
          </a:p>
        </p:txBody>
      </p:sp>
      <p:sp>
        <p:nvSpPr>
          <p:cNvPr id="4" name="Rectangle 3"/>
          <p:cNvSpPr/>
          <p:nvPr/>
        </p:nvSpPr>
        <p:spPr>
          <a:xfrm>
            <a:off x="2198915" y="3851021"/>
            <a:ext cx="7886700" cy="523220"/>
          </a:xfrm>
          <a:prstGeom prst="rect">
            <a:avLst/>
          </a:prstGeom>
        </p:spPr>
        <p:txBody>
          <a:bodyPr wrap="square">
            <a:spAutoFit/>
          </a:bodyPr>
          <a:lstStyle/>
          <a:p>
            <a:pPr algn="ctr"/>
            <a:r>
              <a:rPr lang="en-US" sz="1400" dirty="0" smtClean="0">
                <a:latin typeface="Arial Black" panose="020B0A04020102020204" pitchFamily="34" charset="0"/>
              </a:rPr>
              <a:t>John R. Townshend</a:t>
            </a:r>
            <a:r>
              <a:rPr lang="en-US" sz="1400" baseline="30000" dirty="0" smtClean="0">
                <a:latin typeface="Arial Black" panose="020B0A04020102020204" pitchFamily="34" charset="0"/>
              </a:rPr>
              <a:t>1</a:t>
            </a:r>
            <a:r>
              <a:rPr lang="en-US" sz="1400" dirty="0" smtClean="0">
                <a:latin typeface="Arial Black" panose="020B0A04020102020204" pitchFamily="34" charset="0"/>
              </a:rPr>
              <a:t>, Charlene M. DiMiceli</a:t>
            </a:r>
            <a:r>
              <a:rPr lang="en-US" sz="1400" baseline="30000" dirty="0">
                <a:latin typeface="Arial Black" panose="020B0A04020102020204" pitchFamily="34" charset="0"/>
              </a:rPr>
              <a:t>1</a:t>
            </a:r>
            <a:r>
              <a:rPr lang="en-US" sz="1400" dirty="0" smtClean="0">
                <a:latin typeface="Arial Black" panose="020B0A04020102020204" pitchFamily="34" charset="0"/>
              </a:rPr>
              <a:t>, Robert Sohlberg</a:t>
            </a:r>
            <a:r>
              <a:rPr lang="en-US" sz="1400" baseline="30000" dirty="0">
                <a:latin typeface="Arial Black" panose="020B0A04020102020204" pitchFamily="34" charset="0"/>
              </a:rPr>
              <a:t>1</a:t>
            </a:r>
            <a:r>
              <a:rPr lang="en-US" sz="1400" dirty="0" smtClean="0">
                <a:latin typeface="Arial Black" panose="020B0A04020102020204" pitchFamily="34" charset="0"/>
              </a:rPr>
              <a:t>, Mark Carroll</a:t>
            </a:r>
            <a:r>
              <a:rPr lang="en-US" sz="1400" baseline="30000" dirty="0" smtClean="0">
                <a:latin typeface="Arial Black" panose="020B0A04020102020204" pitchFamily="34" charset="0"/>
              </a:rPr>
              <a:t>2</a:t>
            </a:r>
            <a:r>
              <a:rPr lang="en-US" sz="1400" dirty="0" smtClean="0">
                <a:latin typeface="Arial Black" panose="020B0A04020102020204" pitchFamily="34" charset="0"/>
              </a:rPr>
              <a:t>, Do-</a:t>
            </a:r>
            <a:r>
              <a:rPr lang="en-US" sz="1400" dirty="0" err="1" smtClean="0">
                <a:latin typeface="Arial Black" panose="020B0A04020102020204" pitchFamily="34" charset="0"/>
              </a:rPr>
              <a:t>Hyung</a:t>
            </a:r>
            <a:r>
              <a:rPr lang="en-US" sz="1400" dirty="0" smtClean="0">
                <a:latin typeface="Arial Black" panose="020B0A04020102020204" pitchFamily="34" charset="0"/>
              </a:rPr>
              <a:t> Kim</a:t>
            </a:r>
            <a:r>
              <a:rPr lang="en-US" sz="1400" baseline="30000" dirty="0" smtClean="0">
                <a:latin typeface="Arial Black" panose="020B0A04020102020204" pitchFamily="34" charset="0"/>
              </a:rPr>
              <a:t>1</a:t>
            </a:r>
            <a:endParaRPr lang="en-US" sz="1400" dirty="0" smtClean="0">
              <a:latin typeface="Arial Black" panose="020B0A04020102020204" pitchFamily="34" charset="0"/>
            </a:endParaRPr>
          </a:p>
        </p:txBody>
      </p:sp>
      <p:sp>
        <p:nvSpPr>
          <p:cNvPr id="5" name="Rectangle 4"/>
          <p:cNvSpPr/>
          <p:nvPr/>
        </p:nvSpPr>
        <p:spPr>
          <a:xfrm>
            <a:off x="-13991054" y="4437729"/>
            <a:ext cx="40266639" cy="261610"/>
          </a:xfrm>
          <a:prstGeom prst="rect">
            <a:avLst/>
          </a:prstGeom>
        </p:spPr>
        <p:txBody>
          <a:bodyPr wrap="square">
            <a:spAutoFit/>
          </a:bodyPr>
          <a:lstStyle/>
          <a:p>
            <a:pPr algn="ctr"/>
            <a:r>
              <a:rPr lang="en-US" sz="1100" baseline="30000" dirty="0" smtClean="0">
                <a:latin typeface="Arial Black" panose="020B0A04020102020204" pitchFamily="34" charset="0"/>
              </a:rPr>
              <a:t>1 </a:t>
            </a:r>
            <a:r>
              <a:rPr lang="en-US" sz="1100" dirty="0" smtClean="0">
                <a:latin typeface="Arial Black" panose="020B0A04020102020204" pitchFamily="34" charset="0"/>
              </a:rPr>
              <a:t>University of Maryland, Department of Geographical Sciences,  </a:t>
            </a:r>
            <a:r>
              <a:rPr lang="en-US" sz="1100" baseline="30000" dirty="0" smtClean="0">
                <a:latin typeface="Arial Black" panose="020B0A04020102020204" pitchFamily="34" charset="0"/>
              </a:rPr>
              <a:t>2 </a:t>
            </a:r>
            <a:r>
              <a:rPr lang="en-US" sz="1100" dirty="0" smtClean="0">
                <a:latin typeface="Arial Black" panose="020B0A04020102020204" pitchFamily="34" charset="0"/>
              </a:rPr>
              <a:t>Sigma Space, NASA Goddard Space Flight Center</a:t>
            </a:r>
          </a:p>
        </p:txBody>
      </p:sp>
      <p:pic>
        <p:nvPicPr>
          <p:cNvPr id="5124" name="Picture 4" descr="r5401_129_umd_logo.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147" y="5083049"/>
            <a:ext cx="1332505" cy="1309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01489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Why do we need both VCF and LAI products?</a:t>
            </a:r>
            <a:endParaRPr lang="en-US"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30143353"/>
              </p:ext>
            </p:extLst>
          </p:nvPr>
        </p:nvGraphicFramePr>
        <p:xfrm>
          <a:off x="838200" y="1538239"/>
          <a:ext cx="10515600" cy="3511245"/>
        </p:xfrm>
        <a:graphic>
          <a:graphicData uri="http://schemas.openxmlformats.org/drawingml/2006/table">
            <a:tbl>
              <a:tblPr firstRow="1" bandRow="1">
                <a:tableStyleId>{2D5ABB26-0587-4C30-8999-92F81FD0307C}</a:tableStyleId>
              </a:tblPr>
              <a:tblGrid>
                <a:gridCol w="5257800"/>
                <a:gridCol w="5257800"/>
              </a:tblGrid>
              <a:tr h="621775">
                <a:tc>
                  <a:txBody>
                    <a:bodyPr/>
                    <a:lstStyle/>
                    <a:p>
                      <a:pPr algn="ctr"/>
                      <a:r>
                        <a:rPr lang="en-US" sz="2800" b="1" dirty="0" smtClean="0"/>
                        <a:t>VCF</a:t>
                      </a:r>
                      <a:endParaRPr lang="en-US" sz="2800" b="1" dirty="0"/>
                    </a:p>
                  </a:txBody>
                  <a:tcPr/>
                </a:tc>
                <a:tc>
                  <a:txBody>
                    <a:bodyPr/>
                    <a:lstStyle/>
                    <a:p>
                      <a:pPr algn="ctr"/>
                      <a:r>
                        <a:rPr lang="en-US" sz="2800" b="1" dirty="0" smtClean="0"/>
                        <a:t>LAI</a:t>
                      </a:r>
                      <a:endParaRPr lang="en-US" sz="2800" b="1" dirty="0"/>
                    </a:p>
                  </a:txBody>
                  <a:tcPr/>
                </a:tc>
              </a:tr>
              <a:tr h="621775">
                <a:tc>
                  <a:txBody>
                    <a:bodyPr/>
                    <a:lstStyle/>
                    <a:p>
                      <a:pPr marL="285750" indent="-285750">
                        <a:buFont typeface="Arial" panose="020B0604020202020204" pitchFamily="34" charset="0"/>
                        <a:buChar char="•"/>
                      </a:pPr>
                      <a:r>
                        <a:rPr lang="en-US" sz="2400" dirty="0" smtClean="0"/>
                        <a:t>Horizontal</a:t>
                      </a:r>
                      <a:r>
                        <a:rPr lang="en-US" sz="2400" baseline="0" dirty="0" smtClean="0"/>
                        <a:t> vegetation structure (openness, gaps)</a:t>
                      </a:r>
                      <a:endParaRPr lang="en-US" sz="2400" dirty="0"/>
                    </a:p>
                  </a:txBody>
                  <a:tcPr/>
                </a:tc>
                <a:tc>
                  <a:txBody>
                    <a:bodyPr/>
                    <a:lstStyle/>
                    <a:p>
                      <a:pPr marL="285750" indent="-285750">
                        <a:buFont typeface="Arial" panose="020B0604020202020204" pitchFamily="34" charset="0"/>
                        <a:buChar char="•"/>
                      </a:pPr>
                      <a:r>
                        <a:rPr lang="en-US" sz="2400" dirty="0" smtClean="0"/>
                        <a:t>Vertical vegetation structure (number of layers)</a:t>
                      </a:r>
                      <a:endParaRPr lang="en-US" sz="2400" dirty="0"/>
                    </a:p>
                  </a:txBody>
                  <a:tcPr/>
                </a:tc>
              </a:tr>
              <a:tr h="621775">
                <a:tc>
                  <a:txBody>
                    <a:bodyPr/>
                    <a:lstStyle/>
                    <a:p>
                      <a:pPr marL="285750" indent="-285750">
                        <a:buFont typeface="Arial" panose="020B0604020202020204" pitchFamily="34" charset="0"/>
                        <a:buChar char="•"/>
                      </a:pPr>
                      <a:r>
                        <a:rPr lang="en-US" sz="2400" dirty="0" smtClean="0"/>
                        <a:t>Subpixel</a:t>
                      </a:r>
                      <a:r>
                        <a:rPr lang="en-US" sz="2400" baseline="0" dirty="0" smtClean="0"/>
                        <a:t> spatial resolution</a:t>
                      </a:r>
                      <a:endParaRPr lang="en-US" sz="2400" dirty="0"/>
                    </a:p>
                  </a:txBody>
                  <a:tcPr/>
                </a:tc>
                <a:tc>
                  <a:txBody>
                    <a:bodyPr/>
                    <a:lstStyle/>
                    <a:p>
                      <a:pPr marL="285750" indent="-285750">
                        <a:buFont typeface="Arial" panose="020B0604020202020204" pitchFamily="34" charset="0"/>
                        <a:buChar char="•"/>
                      </a:pPr>
                      <a:r>
                        <a:rPr lang="en-US" sz="2400" dirty="0" smtClean="0"/>
                        <a:t>1 km spatial resolution</a:t>
                      </a:r>
                      <a:endParaRPr lang="en-US" sz="2400" dirty="0"/>
                    </a:p>
                  </a:txBody>
                  <a:tcPr/>
                </a:tc>
              </a:tr>
              <a:tr h="621775">
                <a:tc>
                  <a:txBody>
                    <a:bodyPr/>
                    <a:lstStyle/>
                    <a:p>
                      <a:pPr marL="285750" indent="-285750">
                        <a:buFont typeface="Arial" panose="020B0604020202020204" pitchFamily="34" charset="0"/>
                        <a:buChar char="•"/>
                      </a:pPr>
                      <a:r>
                        <a:rPr lang="en-US" sz="2400" dirty="0" smtClean="0"/>
                        <a:t>Annual</a:t>
                      </a:r>
                      <a:endParaRPr lang="en-US" sz="2400" dirty="0"/>
                    </a:p>
                  </a:txBody>
                  <a:tcPr/>
                </a:tc>
                <a:tc>
                  <a:txBody>
                    <a:bodyPr/>
                    <a:lstStyle/>
                    <a:p>
                      <a:pPr marL="285750" indent="-285750">
                        <a:buFont typeface="Arial" panose="020B0604020202020204" pitchFamily="34" charset="0"/>
                        <a:buChar char="•"/>
                      </a:pPr>
                      <a:r>
                        <a:rPr lang="en-US" sz="2400" dirty="0" smtClean="0"/>
                        <a:t>16-day temporal resolution</a:t>
                      </a:r>
                      <a:endParaRPr lang="en-US" sz="2400" dirty="0"/>
                    </a:p>
                  </a:txBody>
                  <a:tcPr/>
                </a:tc>
              </a:tr>
              <a:tr h="729539">
                <a:tc>
                  <a:txBody>
                    <a:bodyPr/>
                    <a:lstStyle/>
                    <a:p>
                      <a:pPr marL="285750" indent="-285750">
                        <a:buFont typeface="Arial" panose="020B0604020202020204" pitchFamily="34" charset="0"/>
                        <a:buChar char="•"/>
                      </a:pPr>
                      <a:r>
                        <a:rPr lang="en-US" sz="2400" dirty="0" smtClean="0"/>
                        <a:t>Distinguishes</a:t>
                      </a:r>
                      <a:r>
                        <a:rPr lang="en-US" sz="2400" baseline="0" dirty="0" smtClean="0"/>
                        <a:t> tree, non-tree and</a:t>
                      </a:r>
                    </a:p>
                    <a:p>
                      <a:pPr marL="0" indent="0">
                        <a:buFont typeface="Arial" panose="020B0604020202020204" pitchFamily="34" charset="0"/>
                        <a:buNone/>
                      </a:pPr>
                      <a:r>
                        <a:rPr lang="en-US" sz="2400" baseline="0" dirty="0" smtClean="0"/>
                        <a:t>    bare ground fractional cover</a:t>
                      </a:r>
                      <a:endParaRPr lang="en-US" sz="2400" dirty="0"/>
                    </a:p>
                  </a:txBody>
                  <a:tcPr/>
                </a:tc>
                <a:tc>
                  <a:txBody>
                    <a:bodyPr/>
                    <a:lstStyle/>
                    <a:p>
                      <a:pPr marL="285750" indent="-285750">
                        <a:buFont typeface="Arial" panose="020B0604020202020204" pitchFamily="34" charset="0"/>
                        <a:buChar char="•"/>
                      </a:pPr>
                      <a:r>
                        <a:rPr lang="en-US" sz="2400" dirty="0" smtClean="0"/>
                        <a:t>Captures phenology</a:t>
                      </a:r>
                      <a:endParaRPr lang="en-US" sz="2400" dirty="0"/>
                    </a:p>
                  </a:txBody>
                  <a:tcPr/>
                </a:tc>
              </a:tr>
            </a:tbl>
          </a:graphicData>
        </a:graphic>
      </p:graphicFrame>
      <p:pic>
        <p:nvPicPr>
          <p:cNvPr id="2052"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2264" y="5140234"/>
            <a:ext cx="1984248" cy="1234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8931" y="5138326"/>
            <a:ext cx="1984248" cy="1234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289" y="5139372"/>
            <a:ext cx="1983787" cy="1235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3454" y="5141278"/>
            <a:ext cx="4814660" cy="1233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3454" y="5141278"/>
            <a:ext cx="4814660" cy="1233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38964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8946" y="2525718"/>
            <a:ext cx="3511714" cy="3493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0512" y="2533074"/>
            <a:ext cx="3511296" cy="3493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7051" y="2510088"/>
            <a:ext cx="3511296" cy="3493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30359" y="1813424"/>
            <a:ext cx="2476191" cy="707886"/>
          </a:xfrm>
          <a:prstGeom prst="rect">
            <a:avLst/>
          </a:prstGeom>
          <a:noFill/>
        </p:spPr>
        <p:txBody>
          <a:bodyPr wrap="none" rtlCol="0">
            <a:spAutoFit/>
          </a:bodyPr>
          <a:lstStyle/>
          <a:p>
            <a:pPr algn="ctr"/>
            <a:r>
              <a:rPr lang="en-US" sz="2000" b="1" dirty="0" smtClean="0"/>
              <a:t>Maximum Annual LAI</a:t>
            </a:r>
          </a:p>
          <a:p>
            <a:pPr algn="ctr"/>
            <a:r>
              <a:rPr lang="en-US" sz="2000" b="1" dirty="0" smtClean="0"/>
              <a:t>MOD15A2--2010</a:t>
            </a:r>
            <a:endParaRPr lang="en-US" sz="2000" b="1" dirty="0"/>
          </a:p>
        </p:txBody>
      </p:sp>
      <p:sp>
        <p:nvSpPr>
          <p:cNvPr id="7" name="Title 1"/>
          <p:cNvSpPr>
            <a:spLocks noGrp="1"/>
          </p:cNvSpPr>
          <p:nvPr>
            <p:ph type="title"/>
          </p:nvPr>
        </p:nvSpPr>
        <p:spPr>
          <a:xfrm>
            <a:off x="838200" y="365125"/>
            <a:ext cx="10515600" cy="1325563"/>
          </a:xfrm>
        </p:spPr>
        <p:txBody>
          <a:bodyPr/>
          <a:lstStyle/>
          <a:p>
            <a:pPr algn="ctr"/>
            <a:r>
              <a:rPr lang="en-US" b="1" dirty="0" smtClean="0">
                <a:latin typeface="Arial" panose="020B0604020202020204" pitchFamily="34" charset="0"/>
                <a:cs typeface="Arial" panose="020B0604020202020204" pitchFamily="34" charset="0"/>
              </a:rPr>
              <a:t>LAI and VCF</a:t>
            </a:r>
            <a:endParaRPr lang="en-US" b="1" dirty="0">
              <a:latin typeface="Arial" panose="020B0604020202020204" pitchFamily="34" charset="0"/>
              <a:cs typeface="Arial" panose="020B0604020202020204" pitchFamily="34" charset="0"/>
            </a:endParaRPr>
          </a:p>
        </p:txBody>
      </p:sp>
      <p:sp>
        <p:nvSpPr>
          <p:cNvPr id="8" name="TextBox 7"/>
          <p:cNvSpPr txBox="1"/>
          <p:nvPr/>
        </p:nvSpPr>
        <p:spPr>
          <a:xfrm>
            <a:off x="5097943" y="1825188"/>
            <a:ext cx="1835759" cy="707886"/>
          </a:xfrm>
          <a:prstGeom prst="rect">
            <a:avLst/>
          </a:prstGeom>
          <a:noFill/>
        </p:spPr>
        <p:txBody>
          <a:bodyPr wrap="none" rtlCol="0">
            <a:spAutoFit/>
          </a:bodyPr>
          <a:lstStyle/>
          <a:p>
            <a:pPr algn="ctr"/>
            <a:r>
              <a:rPr lang="en-US" sz="2000" b="1" dirty="0" smtClean="0"/>
              <a:t>VCF Tree Cover</a:t>
            </a:r>
          </a:p>
          <a:p>
            <a:pPr algn="ctr"/>
            <a:r>
              <a:rPr lang="en-US" sz="2000" b="1" dirty="0" smtClean="0"/>
              <a:t>MOD44B--2010</a:t>
            </a:r>
            <a:endParaRPr lang="en-US" sz="2000" b="1" dirty="0"/>
          </a:p>
        </p:txBody>
      </p:sp>
      <p:sp>
        <p:nvSpPr>
          <p:cNvPr id="9" name="TextBox 8"/>
          <p:cNvSpPr txBox="1"/>
          <p:nvPr/>
        </p:nvSpPr>
        <p:spPr>
          <a:xfrm>
            <a:off x="8376225" y="1802202"/>
            <a:ext cx="2812950" cy="707886"/>
          </a:xfrm>
          <a:prstGeom prst="rect">
            <a:avLst/>
          </a:prstGeom>
          <a:noFill/>
        </p:spPr>
        <p:txBody>
          <a:bodyPr wrap="none" rtlCol="0">
            <a:spAutoFit/>
          </a:bodyPr>
          <a:lstStyle/>
          <a:p>
            <a:pPr algn="ctr"/>
            <a:r>
              <a:rPr lang="en-US" sz="2000" b="1" dirty="0" smtClean="0"/>
              <a:t>VCF Non-tree Vegetation</a:t>
            </a:r>
          </a:p>
          <a:p>
            <a:pPr algn="ctr"/>
            <a:r>
              <a:rPr lang="en-US" sz="2000" b="1" dirty="0" smtClean="0"/>
              <a:t>MOD44B--2010</a:t>
            </a:r>
            <a:endParaRPr lang="en-US" sz="2000" b="1" dirty="0"/>
          </a:p>
        </p:txBody>
      </p:sp>
    </p:spTree>
    <p:extLst>
      <p:ext uri="{BB962C8B-B14F-4D97-AF65-F5344CB8AC3E}">
        <p14:creationId xmlns:p14="http://schemas.microsoft.com/office/powerpoint/2010/main" val="7927560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Arial" panose="020B0604020202020204" pitchFamily="34" charset="0"/>
                <a:cs typeface="Arial" panose="020B0604020202020204" pitchFamily="34" charset="0"/>
              </a:rPr>
              <a:t>VCF vs LAI</a:t>
            </a:r>
            <a:endParaRPr lang="en-US" b="1"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690688"/>
            <a:ext cx="4481461" cy="4351338"/>
          </a:xfrm>
        </p:spPr>
      </p:pic>
      <p:cxnSp>
        <p:nvCxnSpPr>
          <p:cNvPr id="6" name="Straight Connector 5"/>
          <p:cNvCxnSpPr/>
          <p:nvPr/>
        </p:nvCxnSpPr>
        <p:spPr>
          <a:xfrm flipV="1">
            <a:off x="838200" y="1381125"/>
            <a:ext cx="0" cy="309563"/>
          </a:xfrm>
          <a:prstGeom prst="line">
            <a:avLst/>
          </a:prstGeom>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flipV="1">
            <a:off x="5319661" y="1381125"/>
            <a:ext cx="0" cy="309563"/>
          </a:xfrm>
          <a:prstGeom prst="line">
            <a:avLst/>
          </a:prstGeom>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a:off x="838200" y="1533525"/>
            <a:ext cx="4481461"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38199" y="1238250"/>
            <a:ext cx="4481461" cy="369332"/>
          </a:xfrm>
          <a:prstGeom prst="rect">
            <a:avLst/>
          </a:prstGeom>
          <a:noFill/>
        </p:spPr>
        <p:txBody>
          <a:bodyPr wrap="square" rtlCol="0">
            <a:spAutoFit/>
          </a:bodyPr>
          <a:lstStyle/>
          <a:p>
            <a:pPr algn="ctr"/>
            <a:r>
              <a:rPr lang="en-US" i="1" dirty="0" smtClean="0"/>
              <a:t>1 km</a:t>
            </a:r>
            <a:endParaRPr lang="en-US" i="1" dirty="0"/>
          </a:p>
        </p:txBody>
      </p:sp>
      <p:graphicFrame>
        <p:nvGraphicFramePr>
          <p:cNvPr id="12" name="Table 11"/>
          <p:cNvGraphicFramePr>
            <a:graphicFrameLocks noGrp="1"/>
          </p:cNvGraphicFramePr>
          <p:nvPr>
            <p:extLst>
              <p:ext uri="{D42A27DB-BD31-4B8C-83A1-F6EECF244321}">
                <p14:modId xmlns:p14="http://schemas.microsoft.com/office/powerpoint/2010/main" val="382308749"/>
              </p:ext>
            </p:extLst>
          </p:nvPr>
        </p:nvGraphicFramePr>
        <p:xfrm>
          <a:off x="6096000" y="1621870"/>
          <a:ext cx="4572000" cy="2693227"/>
        </p:xfrm>
        <a:graphic>
          <a:graphicData uri="http://schemas.openxmlformats.org/drawingml/2006/table">
            <a:tbl>
              <a:tblPr firstRow="1" firstCol="1" bandRow="1">
                <a:tableStyleId>{F5AB1C69-6EDB-4FF4-983F-18BD219EF322}</a:tableStyleId>
              </a:tblPr>
              <a:tblGrid>
                <a:gridCol w="1524000"/>
                <a:gridCol w="1524000"/>
                <a:gridCol w="1524000"/>
              </a:tblGrid>
              <a:tr h="419074">
                <a:tc>
                  <a:txBody>
                    <a:bodyPr/>
                    <a:lstStyle/>
                    <a:p>
                      <a:endParaRPr lang="en-US" dirty="0"/>
                    </a:p>
                  </a:txBody>
                  <a:tcPr/>
                </a:tc>
                <a:tc>
                  <a:txBody>
                    <a:bodyPr/>
                    <a:lstStyle/>
                    <a:p>
                      <a:r>
                        <a:rPr lang="en-US" dirty="0" smtClean="0"/>
                        <a:t>VCF</a:t>
                      </a:r>
                      <a:endParaRPr lang="en-US" dirty="0"/>
                    </a:p>
                  </a:txBody>
                  <a:tcPr/>
                </a:tc>
                <a:tc>
                  <a:txBody>
                    <a:bodyPr/>
                    <a:lstStyle/>
                    <a:p>
                      <a:r>
                        <a:rPr lang="en-US" sz="1800" b="0" i="0" kern="1200" dirty="0" smtClean="0">
                          <a:solidFill>
                            <a:schemeClr val="lt1"/>
                          </a:solidFill>
                          <a:effectLst/>
                          <a:latin typeface="+mn-lt"/>
                          <a:ea typeface="+mn-ea"/>
                          <a:cs typeface="+mn-cs"/>
                        </a:rPr>
                        <a:t>maximum annual LAI (2010, MOD15A2)</a:t>
                      </a:r>
                      <a:endParaRPr lang="en-US" dirty="0"/>
                    </a:p>
                  </a:txBody>
                  <a:tcPr/>
                </a:tc>
              </a:tr>
              <a:tr h="419074">
                <a:tc>
                  <a:txBody>
                    <a:bodyPr/>
                    <a:lstStyle/>
                    <a:p>
                      <a:r>
                        <a:rPr lang="en-US" dirty="0" smtClean="0"/>
                        <a:t>Tree cover</a:t>
                      </a:r>
                      <a:endParaRPr lang="en-US" dirty="0"/>
                    </a:p>
                  </a:txBody>
                  <a:tcPr/>
                </a:tc>
                <a:tc>
                  <a:txBody>
                    <a:bodyPr/>
                    <a:lstStyle/>
                    <a:p>
                      <a:r>
                        <a:rPr lang="en-US" dirty="0" smtClean="0"/>
                        <a:t>32%</a:t>
                      </a:r>
                      <a:endParaRPr lang="en-US" dirty="0"/>
                    </a:p>
                  </a:txBody>
                  <a:tcPr/>
                </a:tc>
                <a:tc>
                  <a:txBody>
                    <a:bodyPr/>
                    <a:lstStyle/>
                    <a:p>
                      <a:r>
                        <a:rPr lang="en-US" dirty="0" smtClean="0"/>
                        <a:t>5.0</a:t>
                      </a:r>
                      <a:endParaRPr lang="en-US" dirty="0"/>
                    </a:p>
                  </a:txBody>
                  <a:tcPr/>
                </a:tc>
              </a:tr>
              <a:tr h="523629">
                <a:tc>
                  <a:txBody>
                    <a:bodyPr/>
                    <a:lstStyle/>
                    <a:p>
                      <a:r>
                        <a:rPr lang="en-US" dirty="0" smtClean="0"/>
                        <a:t>Non-Tree vegetation</a:t>
                      </a:r>
                      <a:endParaRPr lang="en-US" dirty="0"/>
                    </a:p>
                  </a:txBody>
                  <a:tcPr/>
                </a:tc>
                <a:tc>
                  <a:txBody>
                    <a:bodyPr/>
                    <a:lstStyle/>
                    <a:p>
                      <a:r>
                        <a:rPr lang="en-US" dirty="0" smtClean="0"/>
                        <a:t>56%</a:t>
                      </a:r>
                      <a:endParaRPr lang="en-US" dirty="0"/>
                    </a:p>
                  </a:txBody>
                  <a:tcPr/>
                </a:tc>
                <a:tc>
                  <a:txBody>
                    <a:bodyPr/>
                    <a:lstStyle/>
                    <a:p>
                      <a:endParaRPr lang="en-US" dirty="0"/>
                    </a:p>
                  </a:txBody>
                  <a:tcPr/>
                </a:tc>
              </a:tr>
              <a:tr h="445353">
                <a:tc>
                  <a:txBody>
                    <a:bodyPr/>
                    <a:lstStyle/>
                    <a:p>
                      <a:r>
                        <a:rPr lang="en-US" dirty="0" smtClean="0"/>
                        <a:t>Bare ground</a:t>
                      </a:r>
                      <a:endParaRPr lang="en-US" dirty="0"/>
                    </a:p>
                  </a:txBody>
                  <a:tcPr/>
                </a:tc>
                <a:tc>
                  <a:txBody>
                    <a:bodyPr/>
                    <a:lstStyle/>
                    <a:p>
                      <a:r>
                        <a:rPr lang="en-US" dirty="0" smtClean="0"/>
                        <a:t>12%</a:t>
                      </a:r>
                      <a:endParaRPr lang="en-US" dirty="0"/>
                    </a:p>
                  </a:txBody>
                  <a:tcPr/>
                </a:tc>
                <a:tc>
                  <a:txBody>
                    <a:bodyPr/>
                    <a:lstStyle/>
                    <a:p>
                      <a:endParaRPr lang="en-US" dirty="0"/>
                    </a:p>
                  </a:txBody>
                  <a:tcPr/>
                </a:tc>
              </a:tr>
            </a:tbl>
          </a:graphicData>
        </a:graphic>
      </p:graphicFrame>
      <p:sp>
        <p:nvSpPr>
          <p:cNvPr id="13" name="Rectangle 12"/>
          <p:cNvSpPr/>
          <p:nvPr/>
        </p:nvSpPr>
        <p:spPr>
          <a:xfrm>
            <a:off x="2215925" y="6042026"/>
            <a:ext cx="3103735" cy="261610"/>
          </a:xfrm>
          <a:prstGeom prst="rect">
            <a:avLst/>
          </a:prstGeom>
        </p:spPr>
        <p:txBody>
          <a:bodyPr wrap="none">
            <a:spAutoFit/>
          </a:bodyPr>
          <a:lstStyle/>
          <a:p>
            <a:r>
              <a:rPr lang="en-US" sz="1100" b="0" i="0" dirty="0" smtClean="0">
                <a:effectLst/>
                <a:latin typeface="Tahoma" panose="020B0604030504040204" pitchFamily="34" charset="0"/>
              </a:rPr>
              <a:t>USDA Farm Service Agency, Northern Michigan</a:t>
            </a:r>
            <a:endParaRPr lang="en-US" sz="1100" dirty="0"/>
          </a:p>
        </p:txBody>
      </p:sp>
    </p:spTree>
    <p:extLst>
      <p:ext uri="{BB962C8B-B14F-4D97-AF65-F5344CB8AC3E}">
        <p14:creationId xmlns:p14="http://schemas.microsoft.com/office/powerpoint/2010/main" val="15837165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Arial" panose="020B0604020202020204" pitchFamily="34" charset="0"/>
                <a:cs typeface="Arial" panose="020B0604020202020204" pitchFamily="34" charset="0"/>
              </a:rPr>
              <a:t>VCF vs LAI</a:t>
            </a:r>
            <a:endParaRPr lang="en-US"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690688"/>
            <a:ext cx="4457715" cy="4351338"/>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1219557221"/>
              </p:ext>
            </p:extLst>
          </p:nvPr>
        </p:nvGraphicFramePr>
        <p:xfrm>
          <a:off x="6096000" y="1621870"/>
          <a:ext cx="4572000" cy="2693227"/>
        </p:xfrm>
        <a:graphic>
          <a:graphicData uri="http://schemas.openxmlformats.org/drawingml/2006/table">
            <a:tbl>
              <a:tblPr firstRow="1" firstCol="1" bandRow="1">
                <a:tableStyleId>{F5AB1C69-6EDB-4FF4-983F-18BD219EF322}</a:tableStyleId>
              </a:tblPr>
              <a:tblGrid>
                <a:gridCol w="1524000"/>
                <a:gridCol w="1524000"/>
                <a:gridCol w="1524000"/>
              </a:tblGrid>
              <a:tr h="419074">
                <a:tc>
                  <a:txBody>
                    <a:bodyPr/>
                    <a:lstStyle/>
                    <a:p>
                      <a:endParaRPr lang="en-US" dirty="0"/>
                    </a:p>
                  </a:txBody>
                  <a:tcPr/>
                </a:tc>
                <a:tc>
                  <a:txBody>
                    <a:bodyPr/>
                    <a:lstStyle/>
                    <a:p>
                      <a:r>
                        <a:rPr lang="en-US" dirty="0" smtClean="0"/>
                        <a:t>VCF</a:t>
                      </a:r>
                      <a:endParaRPr lang="en-US" dirty="0"/>
                    </a:p>
                  </a:txBody>
                  <a:tcPr/>
                </a:tc>
                <a:tc>
                  <a:txBody>
                    <a:bodyPr/>
                    <a:lstStyle/>
                    <a:p>
                      <a:r>
                        <a:rPr lang="en-US" sz="1800" b="0" i="0" kern="1200" dirty="0" smtClean="0">
                          <a:solidFill>
                            <a:schemeClr val="lt1"/>
                          </a:solidFill>
                          <a:effectLst/>
                          <a:latin typeface="+mn-lt"/>
                          <a:ea typeface="+mn-ea"/>
                          <a:cs typeface="+mn-cs"/>
                        </a:rPr>
                        <a:t>maximum annual LAI (2010, MOD15A2)</a:t>
                      </a:r>
                      <a:endParaRPr lang="en-US" dirty="0"/>
                    </a:p>
                  </a:txBody>
                  <a:tcPr/>
                </a:tc>
              </a:tr>
              <a:tr h="419074">
                <a:tc>
                  <a:txBody>
                    <a:bodyPr/>
                    <a:lstStyle/>
                    <a:p>
                      <a:r>
                        <a:rPr lang="en-US" dirty="0" smtClean="0"/>
                        <a:t>Tree cover</a:t>
                      </a:r>
                      <a:endParaRPr lang="en-US" dirty="0"/>
                    </a:p>
                  </a:txBody>
                  <a:tcPr/>
                </a:tc>
                <a:tc>
                  <a:txBody>
                    <a:bodyPr/>
                    <a:lstStyle/>
                    <a:p>
                      <a:r>
                        <a:rPr lang="en-US" dirty="0" smtClean="0"/>
                        <a:t>52%</a:t>
                      </a:r>
                      <a:endParaRPr lang="en-US" dirty="0"/>
                    </a:p>
                  </a:txBody>
                  <a:tcPr/>
                </a:tc>
                <a:tc>
                  <a:txBody>
                    <a:bodyPr/>
                    <a:lstStyle/>
                    <a:p>
                      <a:r>
                        <a:rPr lang="en-US" dirty="0" smtClean="0"/>
                        <a:t>5.0</a:t>
                      </a:r>
                      <a:endParaRPr lang="en-US" dirty="0"/>
                    </a:p>
                  </a:txBody>
                  <a:tcPr/>
                </a:tc>
              </a:tr>
              <a:tr h="523629">
                <a:tc>
                  <a:txBody>
                    <a:bodyPr/>
                    <a:lstStyle/>
                    <a:p>
                      <a:r>
                        <a:rPr lang="en-US" dirty="0" smtClean="0"/>
                        <a:t>Non-Tree vegetation</a:t>
                      </a:r>
                      <a:endParaRPr lang="en-US" dirty="0"/>
                    </a:p>
                  </a:txBody>
                  <a:tcPr/>
                </a:tc>
                <a:tc>
                  <a:txBody>
                    <a:bodyPr/>
                    <a:lstStyle/>
                    <a:p>
                      <a:r>
                        <a:rPr lang="en-US" dirty="0" smtClean="0"/>
                        <a:t>34%</a:t>
                      </a:r>
                      <a:endParaRPr lang="en-US" dirty="0"/>
                    </a:p>
                  </a:txBody>
                  <a:tcPr/>
                </a:tc>
                <a:tc>
                  <a:txBody>
                    <a:bodyPr/>
                    <a:lstStyle/>
                    <a:p>
                      <a:endParaRPr lang="en-US" dirty="0"/>
                    </a:p>
                  </a:txBody>
                  <a:tcPr/>
                </a:tc>
              </a:tr>
              <a:tr h="445353">
                <a:tc>
                  <a:txBody>
                    <a:bodyPr/>
                    <a:lstStyle/>
                    <a:p>
                      <a:r>
                        <a:rPr lang="en-US" dirty="0" smtClean="0"/>
                        <a:t>Bare ground</a:t>
                      </a:r>
                      <a:endParaRPr lang="en-US" dirty="0"/>
                    </a:p>
                  </a:txBody>
                  <a:tcPr/>
                </a:tc>
                <a:tc>
                  <a:txBody>
                    <a:bodyPr/>
                    <a:lstStyle/>
                    <a:p>
                      <a:r>
                        <a:rPr lang="en-US" dirty="0" smtClean="0"/>
                        <a:t>14%</a:t>
                      </a:r>
                      <a:endParaRPr lang="en-US" dirty="0"/>
                    </a:p>
                  </a:txBody>
                  <a:tcPr/>
                </a:tc>
                <a:tc>
                  <a:txBody>
                    <a:bodyPr/>
                    <a:lstStyle/>
                    <a:p>
                      <a:endParaRPr lang="en-US" dirty="0"/>
                    </a:p>
                  </a:txBody>
                  <a:tcPr/>
                </a:tc>
              </a:tr>
            </a:tbl>
          </a:graphicData>
        </a:graphic>
      </p:graphicFrame>
      <p:cxnSp>
        <p:nvCxnSpPr>
          <p:cNvPr id="8" name="Straight Connector 7"/>
          <p:cNvCxnSpPr/>
          <p:nvPr/>
        </p:nvCxnSpPr>
        <p:spPr>
          <a:xfrm flipV="1">
            <a:off x="838200" y="1381125"/>
            <a:ext cx="0" cy="309563"/>
          </a:xfrm>
          <a:prstGeom prst="line">
            <a:avLst/>
          </a:prstGeom>
        </p:spPr>
        <p:style>
          <a:lnRef idx="3">
            <a:schemeClr val="dk1"/>
          </a:lnRef>
          <a:fillRef idx="0">
            <a:schemeClr val="dk1"/>
          </a:fillRef>
          <a:effectRef idx="2">
            <a:schemeClr val="dk1"/>
          </a:effectRef>
          <a:fontRef idx="minor">
            <a:schemeClr val="tx1"/>
          </a:fontRef>
        </p:style>
      </p:cxnSp>
      <p:cxnSp>
        <p:nvCxnSpPr>
          <p:cNvPr id="9" name="Straight Connector 8"/>
          <p:cNvCxnSpPr/>
          <p:nvPr/>
        </p:nvCxnSpPr>
        <p:spPr>
          <a:xfrm flipV="1">
            <a:off x="5319661" y="1381125"/>
            <a:ext cx="0" cy="309563"/>
          </a:xfrm>
          <a:prstGeom prst="line">
            <a:avLst/>
          </a:prstGeom>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a:off x="838200" y="1533525"/>
            <a:ext cx="4481461"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38199" y="1238250"/>
            <a:ext cx="4481461" cy="369332"/>
          </a:xfrm>
          <a:prstGeom prst="rect">
            <a:avLst/>
          </a:prstGeom>
          <a:noFill/>
        </p:spPr>
        <p:txBody>
          <a:bodyPr wrap="square" rtlCol="0">
            <a:spAutoFit/>
          </a:bodyPr>
          <a:lstStyle/>
          <a:p>
            <a:pPr algn="ctr"/>
            <a:r>
              <a:rPr lang="en-US" i="1" dirty="0" smtClean="0"/>
              <a:t>1 km</a:t>
            </a:r>
            <a:endParaRPr lang="en-US" i="1" dirty="0"/>
          </a:p>
        </p:txBody>
      </p:sp>
      <p:sp>
        <p:nvSpPr>
          <p:cNvPr id="12" name="Rectangle 11"/>
          <p:cNvSpPr/>
          <p:nvPr/>
        </p:nvSpPr>
        <p:spPr>
          <a:xfrm>
            <a:off x="2215925" y="6042026"/>
            <a:ext cx="3103735" cy="261610"/>
          </a:xfrm>
          <a:prstGeom prst="rect">
            <a:avLst/>
          </a:prstGeom>
        </p:spPr>
        <p:txBody>
          <a:bodyPr wrap="none">
            <a:spAutoFit/>
          </a:bodyPr>
          <a:lstStyle/>
          <a:p>
            <a:r>
              <a:rPr lang="en-US" sz="1100" b="0" i="0" dirty="0" smtClean="0">
                <a:effectLst/>
                <a:latin typeface="Tahoma" panose="020B0604030504040204" pitchFamily="34" charset="0"/>
              </a:rPr>
              <a:t>USDA Farm Service Agency, Northern Michigan</a:t>
            </a:r>
            <a:endParaRPr lang="en-US" sz="1100" dirty="0"/>
          </a:p>
        </p:txBody>
      </p:sp>
    </p:spTree>
    <p:extLst>
      <p:ext uri="{BB962C8B-B14F-4D97-AF65-F5344CB8AC3E}">
        <p14:creationId xmlns:p14="http://schemas.microsoft.com/office/powerpoint/2010/main" val="1399734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Arial" panose="020B0604020202020204" pitchFamily="34" charset="0"/>
                <a:cs typeface="Arial" panose="020B0604020202020204" pitchFamily="34" charset="0"/>
              </a:rPr>
              <a:t>VCF vs LAI</a:t>
            </a:r>
            <a:endParaRPr lang="en-US" b="1" dirty="0">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690688"/>
            <a:ext cx="4481460" cy="4351766"/>
          </a:xfrm>
        </p:spPr>
      </p:pic>
      <p:graphicFrame>
        <p:nvGraphicFramePr>
          <p:cNvPr id="6" name="Table 5"/>
          <p:cNvGraphicFramePr>
            <a:graphicFrameLocks noGrp="1"/>
          </p:cNvGraphicFramePr>
          <p:nvPr>
            <p:extLst>
              <p:ext uri="{D42A27DB-BD31-4B8C-83A1-F6EECF244321}">
                <p14:modId xmlns:p14="http://schemas.microsoft.com/office/powerpoint/2010/main" val="1426279371"/>
              </p:ext>
            </p:extLst>
          </p:nvPr>
        </p:nvGraphicFramePr>
        <p:xfrm>
          <a:off x="6096000" y="1621870"/>
          <a:ext cx="4572000" cy="2693227"/>
        </p:xfrm>
        <a:graphic>
          <a:graphicData uri="http://schemas.openxmlformats.org/drawingml/2006/table">
            <a:tbl>
              <a:tblPr firstRow="1" firstCol="1" bandRow="1">
                <a:tableStyleId>{F5AB1C69-6EDB-4FF4-983F-18BD219EF322}</a:tableStyleId>
              </a:tblPr>
              <a:tblGrid>
                <a:gridCol w="1524000"/>
                <a:gridCol w="1524000"/>
                <a:gridCol w="1524000"/>
              </a:tblGrid>
              <a:tr h="419074">
                <a:tc>
                  <a:txBody>
                    <a:bodyPr/>
                    <a:lstStyle/>
                    <a:p>
                      <a:endParaRPr lang="en-US" dirty="0"/>
                    </a:p>
                  </a:txBody>
                  <a:tcPr/>
                </a:tc>
                <a:tc>
                  <a:txBody>
                    <a:bodyPr/>
                    <a:lstStyle/>
                    <a:p>
                      <a:r>
                        <a:rPr lang="en-US" dirty="0" smtClean="0"/>
                        <a:t>VCF</a:t>
                      </a:r>
                      <a:endParaRPr lang="en-US" dirty="0"/>
                    </a:p>
                  </a:txBody>
                  <a:tcPr/>
                </a:tc>
                <a:tc>
                  <a:txBody>
                    <a:bodyPr/>
                    <a:lstStyle/>
                    <a:p>
                      <a:r>
                        <a:rPr lang="en-US" sz="1800" b="0" i="0" kern="1200" dirty="0" smtClean="0">
                          <a:solidFill>
                            <a:schemeClr val="lt1"/>
                          </a:solidFill>
                          <a:effectLst/>
                          <a:latin typeface="+mn-lt"/>
                          <a:ea typeface="+mn-ea"/>
                          <a:cs typeface="+mn-cs"/>
                        </a:rPr>
                        <a:t>Maximum annual LAI (2010, MOD15A2)</a:t>
                      </a:r>
                      <a:endParaRPr lang="en-US" dirty="0"/>
                    </a:p>
                  </a:txBody>
                  <a:tcPr/>
                </a:tc>
              </a:tr>
              <a:tr h="419074">
                <a:tc>
                  <a:txBody>
                    <a:bodyPr/>
                    <a:lstStyle/>
                    <a:p>
                      <a:r>
                        <a:rPr lang="en-US" dirty="0" smtClean="0"/>
                        <a:t>Tree cover</a:t>
                      </a:r>
                      <a:endParaRPr lang="en-US" dirty="0"/>
                    </a:p>
                  </a:txBody>
                  <a:tcPr/>
                </a:tc>
                <a:tc>
                  <a:txBody>
                    <a:bodyPr/>
                    <a:lstStyle/>
                    <a:p>
                      <a:r>
                        <a:rPr lang="en-US" dirty="0" smtClean="0"/>
                        <a:t>64%</a:t>
                      </a:r>
                      <a:endParaRPr lang="en-US" dirty="0"/>
                    </a:p>
                  </a:txBody>
                  <a:tcPr/>
                </a:tc>
                <a:tc rowSpan="3">
                  <a:txBody>
                    <a:bodyPr/>
                    <a:lstStyle/>
                    <a:p>
                      <a:r>
                        <a:rPr lang="en-US" dirty="0" smtClean="0"/>
                        <a:t>5.0</a:t>
                      </a:r>
                      <a:endParaRPr lang="en-US" dirty="0"/>
                    </a:p>
                  </a:txBody>
                  <a:tcPr/>
                </a:tc>
              </a:tr>
              <a:tr h="523629">
                <a:tc>
                  <a:txBody>
                    <a:bodyPr/>
                    <a:lstStyle/>
                    <a:p>
                      <a:r>
                        <a:rPr lang="en-US" dirty="0" smtClean="0"/>
                        <a:t>Non-Tree vegetation</a:t>
                      </a:r>
                      <a:endParaRPr lang="en-US" dirty="0"/>
                    </a:p>
                  </a:txBody>
                  <a:tcPr/>
                </a:tc>
                <a:tc>
                  <a:txBody>
                    <a:bodyPr/>
                    <a:lstStyle/>
                    <a:p>
                      <a:r>
                        <a:rPr lang="en-US" dirty="0" smtClean="0"/>
                        <a:t>30%</a:t>
                      </a:r>
                      <a:endParaRPr lang="en-US" dirty="0"/>
                    </a:p>
                  </a:txBody>
                  <a:tcPr/>
                </a:tc>
                <a:tc vMerge="1">
                  <a:txBody>
                    <a:bodyPr/>
                    <a:lstStyle/>
                    <a:p>
                      <a:endParaRPr lang="en-US" dirty="0"/>
                    </a:p>
                  </a:txBody>
                  <a:tcPr/>
                </a:tc>
              </a:tr>
              <a:tr h="445353">
                <a:tc>
                  <a:txBody>
                    <a:bodyPr/>
                    <a:lstStyle/>
                    <a:p>
                      <a:r>
                        <a:rPr lang="en-US" dirty="0" smtClean="0"/>
                        <a:t>Bare ground</a:t>
                      </a:r>
                      <a:endParaRPr lang="en-US" dirty="0"/>
                    </a:p>
                  </a:txBody>
                  <a:tcPr/>
                </a:tc>
                <a:tc>
                  <a:txBody>
                    <a:bodyPr/>
                    <a:lstStyle/>
                    <a:p>
                      <a:r>
                        <a:rPr lang="en-US" dirty="0" smtClean="0"/>
                        <a:t>6%</a:t>
                      </a:r>
                      <a:endParaRPr lang="en-US" dirty="0"/>
                    </a:p>
                  </a:txBody>
                  <a:tcPr/>
                </a:tc>
                <a:tc vMerge="1">
                  <a:txBody>
                    <a:bodyPr/>
                    <a:lstStyle/>
                    <a:p>
                      <a:endParaRPr lang="en-US" dirty="0"/>
                    </a:p>
                  </a:txBody>
                  <a:tcPr/>
                </a:tc>
              </a:tr>
            </a:tbl>
          </a:graphicData>
        </a:graphic>
      </p:graphicFrame>
      <p:cxnSp>
        <p:nvCxnSpPr>
          <p:cNvPr id="7" name="Straight Connector 6"/>
          <p:cNvCxnSpPr/>
          <p:nvPr/>
        </p:nvCxnSpPr>
        <p:spPr>
          <a:xfrm flipV="1">
            <a:off x="838200" y="1381125"/>
            <a:ext cx="0" cy="309563"/>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flipV="1">
            <a:off x="5319661" y="1381125"/>
            <a:ext cx="0" cy="309563"/>
          </a:xfrm>
          <a:prstGeom prst="line">
            <a:avLst/>
          </a:prstGeom>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a:off x="838200" y="1533525"/>
            <a:ext cx="4481461"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38199" y="1238250"/>
            <a:ext cx="4481461" cy="369332"/>
          </a:xfrm>
          <a:prstGeom prst="rect">
            <a:avLst/>
          </a:prstGeom>
          <a:noFill/>
        </p:spPr>
        <p:txBody>
          <a:bodyPr wrap="square" rtlCol="0">
            <a:spAutoFit/>
          </a:bodyPr>
          <a:lstStyle/>
          <a:p>
            <a:pPr algn="ctr"/>
            <a:r>
              <a:rPr lang="en-US" i="1" dirty="0" smtClean="0"/>
              <a:t>1 km</a:t>
            </a:r>
            <a:endParaRPr lang="en-US" i="1" dirty="0"/>
          </a:p>
        </p:txBody>
      </p:sp>
      <p:sp>
        <p:nvSpPr>
          <p:cNvPr id="11" name="Rectangle 10"/>
          <p:cNvSpPr/>
          <p:nvPr/>
        </p:nvSpPr>
        <p:spPr>
          <a:xfrm>
            <a:off x="2215925" y="6031359"/>
            <a:ext cx="3103735" cy="261610"/>
          </a:xfrm>
          <a:prstGeom prst="rect">
            <a:avLst/>
          </a:prstGeom>
        </p:spPr>
        <p:txBody>
          <a:bodyPr wrap="none">
            <a:spAutoFit/>
          </a:bodyPr>
          <a:lstStyle/>
          <a:p>
            <a:r>
              <a:rPr lang="en-US" sz="1100" b="0" i="0" dirty="0" smtClean="0">
                <a:effectLst/>
                <a:latin typeface="Tahoma" panose="020B0604030504040204" pitchFamily="34" charset="0"/>
              </a:rPr>
              <a:t>USDA Farm Service Agency, Northern Michigan</a:t>
            </a:r>
            <a:endParaRPr lang="en-US" sz="1100" dirty="0"/>
          </a:p>
        </p:txBody>
      </p:sp>
    </p:spTree>
    <p:extLst>
      <p:ext uri="{BB962C8B-B14F-4D97-AF65-F5344CB8AC3E}">
        <p14:creationId xmlns:p14="http://schemas.microsoft.com/office/powerpoint/2010/main" val="12587448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Future Plans</a:t>
            </a:r>
            <a:endParaRPr lang="en-US" b="1" dirty="0"/>
          </a:p>
        </p:txBody>
      </p:sp>
      <p:sp>
        <p:nvSpPr>
          <p:cNvPr id="3" name="Content Placeholder 2"/>
          <p:cNvSpPr>
            <a:spLocks noGrp="1"/>
          </p:cNvSpPr>
          <p:nvPr>
            <p:ph idx="1"/>
          </p:nvPr>
        </p:nvSpPr>
        <p:spPr/>
        <p:txBody>
          <a:bodyPr/>
          <a:lstStyle/>
          <a:p>
            <a:r>
              <a:rPr lang="en-US" dirty="0" smtClean="0"/>
              <a:t>Further additions to training to improve difficult regions</a:t>
            </a:r>
          </a:p>
          <a:p>
            <a:r>
              <a:rPr lang="en-US" dirty="0" smtClean="0"/>
              <a:t>Improved data mining models—Random Forest, Gradient Boosting</a:t>
            </a:r>
          </a:p>
          <a:p>
            <a:r>
              <a:rPr lang="en-US" dirty="0" smtClean="0"/>
              <a:t>Testing on C6 data</a:t>
            </a:r>
          </a:p>
          <a:p>
            <a:r>
              <a:rPr lang="en-US" dirty="0" smtClean="0"/>
              <a:t>Analysis of improvements with BRDF-corrected data</a:t>
            </a:r>
          </a:p>
          <a:p>
            <a:r>
              <a:rPr lang="en-US" dirty="0" smtClean="0"/>
              <a:t>VIIRS</a:t>
            </a:r>
            <a:endParaRPr lang="en-US" dirty="0"/>
          </a:p>
          <a:p>
            <a:r>
              <a:rPr lang="en-US" dirty="0" smtClean="0"/>
              <a:t>Updated error and uncertainty analysis</a:t>
            </a:r>
          </a:p>
        </p:txBody>
      </p:sp>
    </p:spTree>
    <p:extLst>
      <p:ext uri="{BB962C8B-B14F-4D97-AF65-F5344CB8AC3E}">
        <p14:creationId xmlns:p14="http://schemas.microsoft.com/office/powerpoint/2010/main" val="4061669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13409"/>
            <a:ext cx="10515600" cy="1325563"/>
          </a:xfrm>
        </p:spPr>
        <p:txBody>
          <a:bodyPr/>
          <a:lstStyle/>
          <a:p>
            <a:pPr algn="ctr"/>
            <a:r>
              <a:rPr lang="en-US" b="1" dirty="0" smtClean="0">
                <a:latin typeface="Arial" panose="020B0604020202020204" pitchFamily="34" charset="0"/>
                <a:cs typeface="Arial" panose="020B0604020202020204" pitchFamily="34" charset="0"/>
              </a:rPr>
              <a:t>AVHRR VCF</a:t>
            </a:r>
            <a:endParaRPr lang="en-US" dirty="0"/>
          </a:p>
        </p:txBody>
      </p:sp>
      <p:sp>
        <p:nvSpPr>
          <p:cNvPr id="3" name="Content Placeholder 2"/>
          <p:cNvSpPr>
            <a:spLocks noGrp="1"/>
          </p:cNvSpPr>
          <p:nvPr>
            <p:ph idx="1"/>
          </p:nvPr>
        </p:nvSpPr>
        <p:spPr>
          <a:xfrm>
            <a:off x="1248030" y="1825625"/>
            <a:ext cx="10031627" cy="3636061"/>
          </a:xfrm>
        </p:spPr>
        <p:txBody>
          <a:bodyPr/>
          <a:lstStyle/>
          <a:p>
            <a:endParaRPr lang="en-US" dirty="0"/>
          </a:p>
        </p:txBody>
      </p:sp>
      <p:sp>
        <p:nvSpPr>
          <p:cNvPr id="7" name="TextBox 6"/>
          <p:cNvSpPr txBox="1"/>
          <p:nvPr/>
        </p:nvSpPr>
        <p:spPr>
          <a:xfrm>
            <a:off x="838200" y="1825625"/>
            <a:ext cx="9985754" cy="523220"/>
          </a:xfrm>
          <a:prstGeom prst="rect">
            <a:avLst/>
          </a:prstGeom>
          <a:noFill/>
        </p:spPr>
        <p:txBody>
          <a:bodyPr wrap="square" rtlCol="0">
            <a:spAutoFit/>
          </a:bodyPr>
          <a:lstStyle/>
          <a:p>
            <a:r>
              <a:rPr lang="en-US" sz="2800" b="1" dirty="0" err="1" smtClean="0"/>
              <a:t>Rondonia</a:t>
            </a:r>
            <a:r>
              <a:rPr lang="en-US" sz="2800" b="1" dirty="0" smtClean="0"/>
              <a:t> , Brazil</a:t>
            </a:r>
            <a:endParaRPr lang="en-US" sz="2800" b="1" dirty="0"/>
          </a:p>
        </p:txBody>
      </p:sp>
      <p:pic>
        <p:nvPicPr>
          <p:cNvPr id="9" name="Picture 8"/>
          <p:cNvPicPr>
            <a:picLocks/>
          </p:cNvPicPr>
          <p:nvPr/>
        </p:nvPicPr>
        <p:blipFill>
          <a:blip r:embed="rId3"/>
          <a:stretch>
            <a:fillRect/>
          </a:stretch>
        </p:blipFill>
        <p:spPr>
          <a:xfrm>
            <a:off x="836252" y="1825625"/>
            <a:ext cx="4572000" cy="3657600"/>
          </a:xfrm>
          <a:prstGeom prst="rect">
            <a:avLst/>
          </a:prstGeom>
        </p:spPr>
      </p:pic>
      <p:pic>
        <p:nvPicPr>
          <p:cNvPr id="10" name="Picture 9"/>
          <p:cNvPicPr>
            <a:picLocks/>
          </p:cNvPicPr>
          <p:nvPr/>
        </p:nvPicPr>
        <p:blipFill>
          <a:blip r:embed="rId4"/>
          <a:stretch>
            <a:fillRect/>
          </a:stretch>
        </p:blipFill>
        <p:spPr>
          <a:xfrm>
            <a:off x="6722078" y="1825624"/>
            <a:ext cx="4572000" cy="3657600"/>
          </a:xfrm>
          <a:prstGeom prst="rect">
            <a:avLst/>
          </a:prstGeom>
        </p:spPr>
      </p:pic>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521" y="1239536"/>
            <a:ext cx="2901950" cy="74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58649" y="1247775"/>
            <a:ext cx="2467711" cy="778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113021" y="5671745"/>
            <a:ext cx="7881132" cy="584775"/>
          </a:xfrm>
          <a:prstGeom prst="rect">
            <a:avLst/>
          </a:prstGeom>
          <a:noFill/>
        </p:spPr>
        <p:txBody>
          <a:bodyPr wrap="none" rtlCol="0">
            <a:spAutoFit/>
          </a:bodyPr>
          <a:lstStyle/>
          <a:p>
            <a:r>
              <a:rPr lang="en-US" dirty="0"/>
              <a:t> </a:t>
            </a:r>
            <a:r>
              <a:rPr lang="en-US" sz="3200" dirty="0" smtClean="0"/>
              <a:t> 1 km resolution   *  Mixture model algorithm </a:t>
            </a:r>
            <a:endParaRPr lang="en-US" sz="3200" dirty="0"/>
          </a:p>
        </p:txBody>
      </p:sp>
    </p:spTree>
    <p:extLst>
      <p:ext uri="{BB962C8B-B14F-4D97-AF65-F5344CB8AC3E}">
        <p14:creationId xmlns:p14="http://schemas.microsoft.com/office/powerpoint/2010/main" val="10987340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25766"/>
            <a:ext cx="10515600" cy="1325563"/>
          </a:xfrm>
        </p:spPr>
        <p:txBody>
          <a:bodyPr/>
          <a:lstStyle/>
          <a:p>
            <a:pPr algn="ctr"/>
            <a:r>
              <a:rPr lang="en-US" b="1" dirty="0" smtClean="0">
                <a:latin typeface="Arial" panose="020B0604020202020204" pitchFamily="34" charset="0"/>
                <a:cs typeface="Arial" panose="020B0604020202020204" pitchFamily="34" charset="0"/>
              </a:rPr>
              <a:t>MODIS VCF C3</a:t>
            </a:r>
            <a:endParaRPr lang="en-US" dirty="0"/>
          </a:p>
        </p:txBody>
      </p:sp>
      <p:sp>
        <p:nvSpPr>
          <p:cNvPr id="7" name="TextBox 6"/>
          <p:cNvSpPr txBox="1"/>
          <p:nvPr/>
        </p:nvSpPr>
        <p:spPr>
          <a:xfrm>
            <a:off x="838200" y="1825625"/>
            <a:ext cx="9985754" cy="523220"/>
          </a:xfrm>
          <a:prstGeom prst="rect">
            <a:avLst/>
          </a:prstGeom>
          <a:noFill/>
        </p:spPr>
        <p:txBody>
          <a:bodyPr wrap="square" rtlCol="0">
            <a:spAutoFit/>
          </a:bodyPr>
          <a:lstStyle/>
          <a:p>
            <a:r>
              <a:rPr lang="en-US" sz="2800" b="1" dirty="0" err="1" smtClean="0"/>
              <a:t>Rondonia</a:t>
            </a:r>
            <a:r>
              <a:rPr lang="en-US" sz="2800" b="1" dirty="0" smtClean="0"/>
              <a:t> , Brazil</a:t>
            </a:r>
            <a:endParaRPr lang="en-US" sz="2800" b="1" dirty="0"/>
          </a:p>
        </p:txBody>
      </p:sp>
      <p:pic>
        <p:nvPicPr>
          <p:cNvPr id="8" name="Picture 7"/>
          <p:cNvPicPr>
            <a:picLocks/>
          </p:cNvPicPr>
          <p:nvPr/>
        </p:nvPicPr>
        <p:blipFill>
          <a:blip r:embed="rId3"/>
          <a:stretch>
            <a:fillRect/>
          </a:stretch>
        </p:blipFill>
        <p:spPr>
          <a:xfrm>
            <a:off x="838200" y="1825626"/>
            <a:ext cx="4572000" cy="3657600"/>
          </a:xfrm>
          <a:prstGeom prst="rect">
            <a:avLst/>
          </a:prstGeom>
        </p:spPr>
      </p:pic>
      <p:pic>
        <p:nvPicPr>
          <p:cNvPr id="11" name="Picture 10"/>
          <p:cNvPicPr>
            <a:picLocks/>
          </p:cNvPicPr>
          <p:nvPr/>
        </p:nvPicPr>
        <p:blipFill>
          <a:blip r:embed="rId4"/>
          <a:stretch>
            <a:fillRect/>
          </a:stretch>
        </p:blipFill>
        <p:spPr>
          <a:xfrm>
            <a:off x="6582475" y="1825626"/>
            <a:ext cx="4572000" cy="3657600"/>
          </a:xfrm>
          <a:prstGeom prst="rect">
            <a:avLst/>
          </a:prstGeom>
        </p:spPr>
      </p:pic>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807" y="1272376"/>
            <a:ext cx="2901950" cy="74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68475" y="1257691"/>
            <a:ext cx="2501327" cy="789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113021" y="5523461"/>
            <a:ext cx="8123762" cy="1077218"/>
          </a:xfrm>
          <a:prstGeom prst="rect">
            <a:avLst/>
          </a:prstGeom>
          <a:noFill/>
        </p:spPr>
        <p:txBody>
          <a:bodyPr wrap="none" rtlCol="0">
            <a:spAutoFit/>
          </a:bodyPr>
          <a:lstStyle/>
          <a:p>
            <a:r>
              <a:rPr lang="en-US" dirty="0" smtClean="0"/>
              <a:t> </a:t>
            </a:r>
            <a:r>
              <a:rPr lang="en-US" sz="3200" dirty="0" smtClean="0"/>
              <a:t>500 m resolution   *   Regression tree algorithm</a:t>
            </a:r>
          </a:p>
          <a:p>
            <a:r>
              <a:rPr lang="en-US" sz="3200" dirty="0"/>
              <a:t>	</a:t>
            </a:r>
            <a:r>
              <a:rPr lang="en-US" sz="3200" dirty="0" smtClean="0"/>
              <a:t>		Increased training  </a:t>
            </a:r>
            <a:endParaRPr lang="en-US" sz="3200" dirty="0"/>
          </a:p>
        </p:txBody>
      </p:sp>
    </p:spTree>
    <p:extLst>
      <p:ext uri="{BB962C8B-B14F-4D97-AF65-F5344CB8AC3E}">
        <p14:creationId xmlns:p14="http://schemas.microsoft.com/office/powerpoint/2010/main" val="22328215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88695"/>
            <a:ext cx="10515600" cy="1325563"/>
          </a:xfrm>
        </p:spPr>
        <p:txBody>
          <a:bodyPr/>
          <a:lstStyle/>
          <a:p>
            <a:pPr algn="ctr"/>
            <a:r>
              <a:rPr lang="en-US" b="1" dirty="0" smtClean="0">
                <a:latin typeface="Arial" panose="020B0604020202020204" pitchFamily="34" charset="0"/>
                <a:cs typeface="Arial" panose="020B0604020202020204" pitchFamily="34" charset="0"/>
              </a:rPr>
              <a:t>MODIS VCF C5</a:t>
            </a:r>
            <a:endParaRPr lang="en-US" dirty="0"/>
          </a:p>
        </p:txBody>
      </p:sp>
      <p:sp>
        <p:nvSpPr>
          <p:cNvPr id="7" name="TextBox 6"/>
          <p:cNvSpPr txBox="1"/>
          <p:nvPr/>
        </p:nvSpPr>
        <p:spPr>
          <a:xfrm>
            <a:off x="838200" y="1825625"/>
            <a:ext cx="9985754" cy="523220"/>
          </a:xfrm>
          <a:prstGeom prst="rect">
            <a:avLst/>
          </a:prstGeom>
          <a:noFill/>
        </p:spPr>
        <p:txBody>
          <a:bodyPr wrap="square" rtlCol="0">
            <a:spAutoFit/>
          </a:bodyPr>
          <a:lstStyle/>
          <a:p>
            <a:r>
              <a:rPr lang="en-US" sz="2800" b="1" dirty="0" err="1" smtClean="0"/>
              <a:t>Rondonia</a:t>
            </a:r>
            <a:r>
              <a:rPr lang="en-US" sz="2800" b="1" dirty="0" smtClean="0"/>
              <a:t> , Brazil</a:t>
            </a:r>
            <a:endParaRPr lang="en-US" sz="2800" b="1" dirty="0"/>
          </a:p>
        </p:txBody>
      </p:sp>
      <p:pic>
        <p:nvPicPr>
          <p:cNvPr id="9" name="Picture 8"/>
          <p:cNvPicPr>
            <a:picLocks/>
          </p:cNvPicPr>
          <p:nvPr/>
        </p:nvPicPr>
        <p:blipFill>
          <a:blip r:embed="rId3"/>
          <a:stretch>
            <a:fillRect/>
          </a:stretch>
        </p:blipFill>
        <p:spPr>
          <a:xfrm>
            <a:off x="838199" y="1826070"/>
            <a:ext cx="4572000" cy="3657600"/>
          </a:xfrm>
          <a:prstGeom prst="rect">
            <a:avLst/>
          </a:prstGeom>
        </p:spPr>
      </p:pic>
      <p:pic>
        <p:nvPicPr>
          <p:cNvPr id="10" name="Picture 9"/>
          <p:cNvPicPr>
            <a:picLocks/>
          </p:cNvPicPr>
          <p:nvPr/>
        </p:nvPicPr>
        <p:blipFill>
          <a:blip r:embed="rId4"/>
          <a:stretch>
            <a:fillRect/>
          </a:stretch>
        </p:blipFill>
        <p:spPr>
          <a:xfrm>
            <a:off x="6787992" y="1825625"/>
            <a:ext cx="4572000" cy="3657600"/>
          </a:xfrm>
          <a:prstGeom prst="rect">
            <a:avLst/>
          </a:prstGeom>
        </p:spPr>
      </p:pic>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808" y="1239495"/>
            <a:ext cx="2901950" cy="74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47438" y="1198183"/>
            <a:ext cx="2585716" cy="815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ontent Placeholder 10"/>
          <p:cNvSpPr txBox="1">
            <a:spLocks noGrp="1"/>
          </p:cNvSpPr>
          <p:nvPr>
            <p:ph idx="1"/>
          </p:nvPr>
        </p:nvSpPr>
        <p:spPr>
          <a:xfrm>
            <a:off x="1383900" y="5542280"/>
            <a:ext cx="9395585" cy="1106970"/>
          </a:xfrm>
          <a:prstGeom prst="rect">
            <a:avLst/>
          </a:prstGeom>
          <a:noFill/>
        </p:spPr>
        <p:txBody>
          <a:bodyPr wrap="none" rtlCol="0">
            <a:spAutoFit/>
          </a:bodyPr>
          <a:lstStyle/>
          <a:p>
            <a:pPr marL="0" indent="0" algn="ctr">
              <a:buNone/>
            </a:pPr>
            <a:r>
              <a:rPr lang="en-US" dirty="0" smtClean="0"/>
              <a:t> </a:t>
            </a:r>
            <a:r>
              <a:rPr lang="en-US" sz="3200" dirty="0" smtClean="0"/>
              <a:t>250 m resolution   *   Bagged regression tree algorithm</a:t>
            </a:r>
          </a:p>
          <a:p>
            <a:pPr marL="0" indent="0" algn="ctr">
              <a:buNone/>
            </a:pPr>
            <a:r>
              <a:rPr lang="en-US" sz="3200" dirty="0" smtClean="0"/>
              <a:t>Increased training  *  Annual  * Fully automated  </a:t>
            </a:r>
            <a:endParaRPr lang="en-US" sz="3200" dirty="0"/>
          </a:p>
        </p:txBody>
      </p:sp>
    </p:spTree>
    <p:extLst>
      <p:ext uri="{BB962C8B-B14F-4D97-AF65-F5344CB8AC3E}">
        <p14:creationId xmlns:p14="http://schemas.microsoft.com/office/powerpoint/2010/main" val="29626033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Arial" panose="020B0604020202020204" pitchFamily="34" charset="0"/>
                <a:cs typeface="Arial" panose="020B0604020202020204" pitchFamily="34" charset="0"/>
              </a:rPr>
              <a:t>Water</a:t>
            </a:r>
            <a:r>
              <a:rPr lang="en-US" b="1" dirty="0" smtClean="0"/>
              <a:t> </a:t>
            </a:r>
            <a:r>
              <a:rPr lang="en-US" b="1" dirty="0" smtClean="0">
                <a:latin typeface="Arial" panose="020B0604020202020204" pitchFamily="34" charset="0"/>
                <a:cs typeface="Arial" panose="020B0604020202020204" pitchFamily="34" charset="0"/>
              </a:rPr>
              <a:t>Mask</a:t>
            </a:r>
            <a:endParaRPr lang="en-US" b="1" dirty="0">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56156" y="1422789"/>
            <a:ext cx="8276391" cy="4188054"/>
          </a:xfrm>
          <a:ln>
            <a:solidFill>
              <a:schemeClr val="tx1"/>
            </a:solidFill>
          </a:ln>
        </p:spPr>
      </p:pic>
      <p:sp>
        <p:nvSpPr>
          <p:cNvPr id="8" name="Content Placeholder 10"/>
          <p:cNvSpPr txBox="1">
            <a:spLocks/>
          </p:cNvSpPr>
          <p:nvPr/>
        </p:nvSpPr>
        <p:spPr>
          <a:xfrm>
            <a:off x="3291519" y="5746974"/>
            <a:ext cx="5472397" cy="535531"/>
          </a:xfrm>
          <a:prstGeom prst="rect">
            <a:avLst/>
          </a:prstGeom>
          <a:noFill/>
        </p:spPr>
        <p:txBody>
          <a:bodyPr vert="horz" wrap="non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dirty="0" smtClean="0"/>
              <a:t>MODIS C5  *  250 m resolution  </a:t>
            </a:r>
            <a:endParaRPr lang="en-US" sz="3200" dirty="0"/>
          </a:p>
        </p:txBody>
      </p:sp>
    </p:spTree>
    <p:extLst>
      <p:ext uri="{BB962C8B-B14F-4D97-AF65-F5344CB8AC3E}">
        <p14:creationId xmlns:p14="http://schemas.microsoft.com/office/powerpoint/2010/main" val="8305895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71257"/>
            <a:ext cx="10515600" cy="1325563"/>
          </a:xfrm>
        </p:spPr>
        <p:txBody>
          <a:bodyPr/>
          <a:lstStyle/>
          <a:p>
            <a:pPr algn="ctr"/>
            <a:r>
              <a:rPr lang="en-US" b="1" dirty="0" smtClean="0">
                <a:latin typeface="Arial" panose="020B0604020202020204" pitchFamily="34" charset="0"/>
                <a:cs typeface="Arial" panose="020B0604020202020204" pitchFamily="34" charset="0"/>
              </a:rPr>
              <a:t>Landsat </a:t>
            </a:r>
            <a:r>
              <a:rPr lang="en-US" b="1" dirty="0" smtClean="0">
                <a:latin typeface="Arial" panose="020B0604020202020204" pitchFamily="34" charset="0"/>
                <a:cs typeface="Arial" panose="020B0604020202020204" pitchFamily="34" charset="0"/>
              </a:rPr>
              <a:t>VCF</a:t>
            </a:r>
            <a:endParaRPr lang="en-US" dirty="0"/>
          </a:p>
        </p:txBody>
      </p:sp>
      <p:sp>
        <p:nvSpPr>
          <p:cNvPr id="7" name="TextBox 6"/>
          <p:cNvSpPr txBox="1"/>
          <p:nvPr/>
        </p:nvSpPr>
        <p:spPr>
          <a:xfrm>
            <a:off x="838200" y="1825625"/>
            <a:ext cx="9985754" cy="523220"/>
          </a:xfrm>
          <a:prstGeom prst="rect">
            <a:avLst/>
          </a:prstGeom>
          <a:noFill/>
        </p:spPr>
        <p:txBody>
          <a:bodyPr wrap="square" rtlCol="0">
            <a:spAutoFit/>
          </a:bodyPr>
          <a:lstStyle/>
          <a:p>
            <a:r>
              <a:rPr lang="en-US" sz="2800" b="1" dirty="0" err="1" smtClean="0"/>
              <a:t>Rondonia</a:t>
            </a:r>
            <a:r>
              <a:rPr lang="en-US" sz="2800" b="1" dirty="0" smtClean="0"/>
              <a:t> , Brazil</a:t>
            </a:r>
            <a:endParaRPr lang="en-US" sz="2800" b="1" dirty="0"/>
          </a:p>
        </p:txBody>
      </p:sp>
      <p:pic>
        <p:nvPicPr>
          <p:cNvPr id="8" name="Picture 7"/>
          <p:cNvPicPr>
            <a:picLocks/>
          </p:cNvPicPr>
          <p:nvPr/>
        </p:nvPicPr>
        <p:blipFill>
          <a:blip r:embed="rId3"/>
          <a:stretch>
            <a:fillRect/>
          </a:stretch>
        </p:blipFill>
        <p:spPr>
          <a:xfrm>
            <a:off x="835065" y="1825625"/>
            <a:ext cx="4572000" cy="3657600"/>
          </a:xfrm>
          <a:prstGeom prst="rect">
            <a:avLst/>
          </a:prstGeom>
        </p:spPr>
      </p:pic>
      <p:pic>
        <p:nvPicPr>
          <p:cNvPr id="11" name="Picture 10"/>
          <p:cNvPicPr>
            <a:picLocks/>
          </p:cNvPicPr>
          <p:nvPr/>
        </p:nvPicPr>
        <p:blipFill>
          <a:blip r:embed="rId4"/>
          <a:stretch>
            <a:fillRect/>
          </a:stretch>
        </p:blipFill>
        <p:spPr>
          <a:xfrm>
            <a:off x="6787992" y="1825625"/>
            <a:ext cx="4572000" cy="3657600"/>
          </a:xfrm>
          <a:prstGeom prst="rect">
            <a:avLst/>
          </a:prstGeom>
        </p:spPr>
      </p:pic>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737" y="1239494"/>
            <a:ext cx="2901950" cy="74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06930" y="1232930"/>
            <a:ext cx="2343077" cy="739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10"/>
          <p:cNvSpPr txBox="1">
            <a:spLocks noGrp="1"/>
          </p:cNvSpPr>
          <p:nvPr>
            <p:ph idx="1"/>
          </p:nvPr>
        </p:nvSpPr>
        <p:spPr>
          <a:xfrm>
            <a:off x="2012107" y="5541834"/>
            <a:ext cx="8122416" cy="1106970"/>
          </a:xfrm>
          <a:prstGeom prst="rect">
            <a:avLst/>
          </a:prstGeom>
          <a:noFill/>
        </p:spPr>
        <p:txBody>
          <a:bodyPr wrap="none" rtlCol="0">
            <a:spAutoFit/>
          </a:bodyPr>
          <a:lstStyle/>
          <a:p>
            <a:pPr marL="0" indent="0" algn="ctr">
              <a:buNone/>
            </a:pPr>
            <a:r>
              <a:rPr lang="en-US" dirty="0" smtClean="0"/>
              <a:t> </a:t>
            </a:r>
            <a:r>
              <a:rPr lang="en-US" sz="3200" dirty="0"/>
              <a:t>3</a:t>
            </a:r>
            <a:r>
              <a:rPr lang="en-US" sz="3200" dirty="0" smtClean="0"/>
              <a:t>0 m resolution   *   </a:t>
            </a:r>
            <a:r>
              <a:rPr lang="en-US" sz="3200" dirty="0"/>
              <a:t>R</a:t>
            </a:r>
            <a:r>
              <a:rPr lang="en-US" sz="3200" dirty="0" smtClean="0"/>
              <a:t>egression tree algorithm</a:t>
            </a:r>
          </a:p>
          <a:p>
            <a:pPr marL="0" indent="0" algn="ctr">
              <a:buNone/>
            </a:pPr>
            <a:r>
              <a:rPr lang="en-US" sz="3200" dirty="0" smtClean="0"/>
              <a:t>Training—MODIS VCF and high resolution data  </a:t>
            </a:r>
            <a:endParaRPr lang="en-US" sz="3200" dirty="0"/>
          </a:p>
        </p:txBody>
      </p:sp>
    </p:spTree>
    <p:extLst>
      <p:ext uri="{BB962C8B-B14F-4D97-AF65-F5344CB8AC3E}">
        <p14:creationId xmlns:p14="http://schemas.microsoft.com/office/powerpoint/2010/main" val="33895950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76338"/>
            <a:ext cx="10515600" cy="1325563"/>
          </a:xfrm>
        </p:spPr>
        <p:txBody>
          <a:bodyPr/>
          <a:lstStyle/>
          <a:p>
            <a:pPr algn="ctr"/>
            <a:r>
              <a:rPr lang="en-US" b="1" dirty="0" err="1" smtClean="0">
                <a:latin typeface="Arial" panose="020B0604020202020204" pitchFamily="34" charset="0"/>
                <a:cs typeface="Arial" panose="020B0604020202020204" pitchFamily="34" charset="0"/>
              </a:rPr>
              <a:t>MEaSURES</a:t>
            </a:r>
            <a:r>
              <a:rPr lang="en-US" b="1" dirty="0" smtClean="0">
                <a:latin typeface="Arial" panose="020B0604020202020204" pitchFamily="34" charset="0"/>
                <a:cs typeface="Arial" panose="020B0604020202020204" pitchFamily="34" charset="0"/>
              </a:rPr>
              <a:t> VCF 1982 - 2010</a:t>
            </a:r>
            <a:endParaRPr lang="en-US" dirty="0"/>
          </a:p>
        </p:txBody>
      </p:sp>
      <p:pic>
        <p:nvPicPr>
          <p:cNvPr id="4" name="Picture 3"/>
          <p:cNvPicPr>
            <a:picLocks/>
          </p:cNvPicPr>
          <p:nvPr/>
        </p:nvPicPr>
        <p:blipFill rotWithShape="1">
          <a:blip r:embed="rId3" cstate="print">
            <a:extLst>
              <a:ext uri="{28A0092B-C50C-407E-A947-70E740481C1C}">
                <a14:useLocalDpi xmlns:a14="http://schemas.microsoft.com/office/drawing/2010/main" val="0"/>
              </a:ext>
            </a:extLst>
          </a:blip>
          <a:srcRect t="14185" b="-14185"/>
          <a:stretch/>
        </p:blipFill>
        <p:spPr>
          <a:xfrm>
            <a:off x="1344837" y="1825625"/>
            <a:ext cx="4572000" cy="1828800"/>
          </a:xfrm>
          <a:prstGeom prst="rect">
            <a:avLst/>
          </a:prstGeom>
        </p:spPr>
      </p:pic>
      <p:pic>
        <p:nvPicPr>
          <p:cNvPr id="5" name="Picture 4"/>
          <p:cNvPicPr>
            <a:picLocks/>
          </p:cNvPicPr>
          <p:nvPr/>
        </p:nvPicPr>
        <p:blipFill rotWithShape="1">
          <a:blip r:embed="rId4" cstate="print">
            <a:extLst>
              <a:ext uri="{28A0092B-C50C-407E-A947-70E740481C1C}">
                <a14:useLocalDpi xmlns:a14="http://schemas.microsoft.com/office/drawing/2010/main" val="0"/>
              </a:ext>
            </a:extLst>
          </a:blip>
          <a:srcRect t="14091" b="-14091"/>
          <a:stretch/>
        </p:blipFill>
        <p:spPr>
          <a:xfrm>
            <a:off x="6140712" y="1842894"/>
            <a:ext cx="4572000" cy="1828800"/>
          </a:xfrm>
          <a:prstGeom prst="rect">
            <a:avLst/>
          </a:prstGeom>
        </p:spPr>
      </p:pic>
      <p:sp>
        <p:nvSpPr>
          <p:cNvPr id="6" name="TextBox 5"/>
          <p:cNvSpPr txBox="1"/>
          <p:nvPr/>
        </p:nvSpPr>
        <p:spPr>
          <a:xfrm>
            <a:off x="1037178" y="1456293"/>
            <a:ext cx="2321296" cy="400110"/>
          </a:xfrm>
          <a:prstGeom prst="rect">
            <a:avLst/>
          </a:prstGeom>
          <a:noFill/>
        </p:spPr>
        <p:txBody>
          <a:bodyPr wrap="square" rtlCol="0">
            <a:spAutoFit/>
          </a:bodyPr>
          <a:lstStyle/>
          <a:p>
            <a:pPr algn="ctr"/>
            <a:r>
              <a:rPr lang="en-US" sz="2000" dirty="0" err="1" smtClean="0"/>
              <a:t>Rondonia</a:t>
            </a:r>
            <a:r>
              <a:rPr lang="en-US" sz="2000" dirty="0" smtClean="0"/>
              <a:t>, Brazil</a:t>
            </a:r>
            <a:endParaRPr lang="en-US" sz="2000" dirty="0"/>
          </a:p>
        </p:txBody>
      </p:sp>
      <p:pic>
        <p:nvPicPr>
          <p:cNvPr id="7" name="Picture 6"/>
          <p:cNvPicPr>
            <a:picLocks/>
          </p:cNvPicPr>
          <p:nvPr/>
        </p:nvPicPr>
        <p:blipFill rotWithShape="1">
          <a:blip r:embed="rId5" cstate="print">
            <a:extLst>
              <a:ext uri="{28A0092B-C50C-407E-A947-70E740481C1C}">
                <a14:useLocalDpi xmlns:a14="http://schemas.microsoft.com/office/drawing/2010/main" val="0"/>
              </a:ext>
            </a:extLst>
          </a:blip>
          <a:srcRect t="14092" b="-14092"/>
          <a:stretch/>
        </p:blipFill>
        <p:spPr>
          <a:xfrm>
            <a:off x="1346265" y="3548055"/>
            <a:ext cx="4572000" cy="1828800"/>
          </a:xfrm>
          <a:prstGeom prst="rect">
            <a:avLst/>
          </a:prstGeom>
        </p:spPr>
      </p:pic>
      <p:pic>
        <p:nvPicPr>
          <p:cNvPr id="8" name="Picture 7"/>
          <p:cNvPicPr>
            <a:picLocks/>
          </p:cNvPicPr>
          <p:nvPr/>
        </p:nvPicPr>
        <p:blipFill rotWithShape="1">
          <a:blip r:embed="rId6" cstate="print">
            <a:extLst>
              <a:ext uri="{28A0092B-C50C-407E-A947-70E740481C1C}">
                <a14:useLocalDpi xmlns:a14="http://schemas.microsoft.com/office/drawing/2010/main" val="0"/>
              </a:ext>
            </a:extLst>
          </a:blip>
          <a:srcRect t="13977" b="-13977"/>
          <a:stretch/>
        </p:blipFill>
        <p:spPr>
          <a:xfrm>
            <a:off x="6140712" y="3533964"/>
            <a:ext cx="4572000" cy="1828800"/>
          </a:xfrm>
          <a:prstGeom prst="rect">
            <a:avLst/>
          </a:prstGeom>
        </p:spPr>
      </p:pic>
      <p:sp>
        <p:nvSpPr>
          <p:cNvPr id="9" name="TextBox 8"/>
          <p:cNvSpPr txBox="1"/>
          <p:nvPr/>
        </p:nvSpPr>
        <p:spPr>
          <a:xfrm>
            <a:off x="5244766" y="1825625"/>
            <a:ext cx="660400" cy="369332"/>
          </a:xfrm>
          <a:prstGeom prst="rect">
            <a:avLst/>
          </a:prstGeom>
          <a:noFill/>
        </p:spPr>
        <p:txBody>
          <a:bodyPr wrap="square" rtlCol="0">
            <a:spAutoFit/>
          </a:bodyPr>
          <a:lstStyle/>
          <a:p>
            <a:r>
              <a:rPr lang="en-US" dirty="0" smtClean="0"/>
              <a:t>1982</a:t>
            </a:r>
            <a:endParaRPr lang="en-US" dirty="0"/>
          </a:p>
        </p:txBody>
      </p:sp>
      <p:sp>
        <p:nvSpPr>
          <p:cNvPr id="10" name="TextBox 9"/>
          <p:cNvSpPr txBox="1"/>
          <p:nvPr/>
        </p:nvSpPr>
        <p:spPr>
          <a:xfrm>
            <a:off x="10052312" y="1856403"/>
            <a:ext cx="660400" cy="369332"/>
          </a:xfrm>
          <a:prstGeom prst="rect">
            <a:avLst/>
          </a:prstGeom>
          <a:noFill/>
        </p:spPr>
        <p:txBody>
          <a:bodyPr wrap="square" rtlCol="0">
            <a:spAutoFit/>
          </a:bodyPr>
          <a:lstStyle/>
          <a:p>
            <a:r>
              <a:rPr lang="en-US" dirty="0" smtClean="0"/>
              <a:t>1990</a:t>
            </a:r>
            <a:endParaRPr lang="en-US" dirty="0"/>
          </a:p>
        </p:txBody>
      </p:sp>
      <p:sp>
        <p:nvSpPr>
          <p:cNvPr id="11" name="TextBox 10"/>
          <p:cNvSpPr txBox="1"/>
          <p:nvPr/>
        </p:nvSpPr>
        <p:spPr>
          <a:xfrm>
            <a:off x="5257865" y="3533964"/>
            <a:ext cx="660400" cy="369332"/>
          </a:xfrm>
          <a:prstGeom prst="rect">
            <a:avLst/>
          </a:prstGeom>
          <a:noFill/>
        </p:spPr>
        <p:txBody>
          <a:bodyPr wrap="square" rtlCol="0">
            <a:spAutoFit/>
          </a:bodyPr>
          <a:lstStyle/>
          <a:p>
            <a:r>
              <a:rPr lang="en-US" dirty="0" smtClean="0"/>
              <a:t>1998</a:t>
            </a:r>
            <a:endParaRPr lang="en-US" dirty="0"/>
          </a:p>
        </p:txBody>
      </p:sp>
      <p:sp>
        <p:nvSpPr>
          <p:cNvPr id="12" name="TextBox 11"/>
          <p:cNvSpPr txBox="1"/>
          <p:nvPr/>
        </p:nvSpPr>
        <p:spPr>
          <a:xfrm>
            <a:off x="10063193" y="3572838"/>
            <a:ext cx="660400" cy="369332"/>
          </a:xfrm>
          <a:prstGeom prst="rect">
            <a:avLst/>
          </a:prstGeom>
          <a:noFill/>
        </p:spPr>
        <p:txBody>
          <a:bodyPr wrap="square" rtlCol="0">
            <a:spAutoFit/>
          </a:bodyPr>
          <a:lstStyle/>
          <a:p>
            <a:r>
              <a:rPr lang="en-US" dirty="0" smtClean="0"/>
              <a:t>2010</a:t>
            </a:r>
            <a:endParaRPr lang="en-US" dirty="0"/>
          </a:p>
        </p:txBody>
      </p:sp>
      <p:sp>
        <p:nvSpPr>
          <p:cNvPr id="14" name="Content Placeholder 10"/>
          <p:cNvSpPr txBox="1">
            <a:spLocks noGrp="1"/>
          </p:cNvSpPr>
          <p:nvPr>
            <p:ph idx="1"/>
          </p:nvPr>
        </p:nvSpPr>
        <p:spPr>
          <a:xfrm>
            <a:off x="1171839" y="5211443"/>
            <a:ext cx="9711761" cy="1106970"/>
          </a:xfrm>
          <a:prstGeom prst="rect">
            <a:avLst/>
          </a:prstGeom>
          <a:noFill/>
        </p:spPr>
        <p:txBody>
          <a:bodyPr wrap="none" rtlCol="0">
            <a:spAutoFit/>
          </a:bodyPr>
          <a:lstStyle/>
          <a:p>
            <a:pPr marL="0" indent="0" algn="ctr">
              <a:buNone/>
            </a:pPr>
            <a:r>
              <a:rPr lang="en-US" sz="3200" dirty="0" smtClean="0"/>
              <a:t>30 year time series   *   Bagged regression tree algorithm</a:t>
            </a:r>
          </a:p>
          <a:p>
            <a:pPr marL="0" indent="0" algn="ctr">
              <a:buNone/>
            </a:pPr>
            <a:r>
              <a:rPr lang="en-US" sz="3200" dirty="0" smtClean="0"/>
              <a:t>Expanded training  *  1/20 degree resolution  </a:t>
            </a:r>
            <a:endParaRPr lang="en-US" sz="3200" dirty="0"/>
          </a:p>
        </p:txBody>
      </p:sp>
    </p:spTree>
    <p:extLst>
      <p:ext uri="{BB962C8B-B14F-4D97-AF65-F5344CB8AC3E}">
        <p14:creationId xmlns:p14="http://schemas.microsoft.com/office/powerpoint/2010/main" val="23551563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noChangeAspect="1"/>
          </p:cNvGraphicFramePr>
          <p:nvPr>
            <p:ph idx="1"/>
            <p:extLst>
              <p:ext uri="{D42A27DB-BD31-4B8C-83A1-F6EECF244321}">
                <p14:modId xmlns:p14="http://schemas.microsoft.com/office/powerpoint/2010/main" val="122887248"/>
              </p:ext>
            </p:extLst>
          </p:nvPr>
        </p:nvGraphicFramePr>
        <p:xfrm>
          <a:off x="981249" y="1800909"/>
          <a:ext cx="10164548" cy="4674029"/>
        </p:xfrm>
        <a:graphic>
          <a:graphicData uri="http://schemas.openxmlformats.org/presentationml/2006/ole">
            <mc:AlternateContent xmlns:mc="http://schemas.openxmlformats.org/markup-compatibility/2006">
              <mc:Choice xmlns:v="urn:schemas-microsoft-com:vml" Requires="v">
                <p:oleObj spid="_x0000_s1071" name="Document" r:id="rId3" imgW="6437736" imgH="2870352" progId="Word.Document.12">
                  <p:embed/>
                </p:oleObj>
              </mc:Choice>
              <mc:Fallback>
                <p:oleObj name="Document" r:id="rId3" imgW="6437736" imgH="2870352" progId="Word.Document.12">
                  <p:embed/>
                  <p:pic>
                    <p:nvPicPr>
                      <p:cNvPr id="0" name=""/>
                      <p:cNvPicPr/>
                      <p:nvPr/>
                    </p:nvPicPr>
                    <p:blipFill>
                      <a:blip r:embed="rId4"/>
                      <a:stretch>
                        <a:fillRect/>
                      </a:stretch>
                    </p:blipFill>
                    <p:spPr>
                      <a:xfrm>
                        <a:off x="981249" y="1800909"/>
                        <a:ext cx="10164548" cy="4674029"/>
                      </a:xfrm>
                      <a:prstGeom prst="rect">
                        <a:avLst/>
                      </a:prstGeom>
                    </p:spPr>
                  </p:pic>
                </p:oleObj>
              </mc:Fallback>
            </mc:AlternateContent>
          </a:graphicData>
        </a:graphic>
      </p:graphicFrame>
      <p:sp>
        <p:nvSpPr>
          <p:cNvPr id="8" name="Title 1"/>
          <p:cNvSpPr>
            <a:spLocks noGrp="1"/>
          </p:cNvSpPr>
          <p:nvPr>
            <p:ph type="title"/>
          </p:nvPr>
        </p:nvSpPr>
        <p:spPr>
          <a:xfrm>
            <a:off x="838200" y="476338"/>
            <a:ext cx="10515600" cy="1325563"/>
          </a:xfrm>
        </p:spPr>
        <p:txBody>
          <a:bodyPr/>
          <a:lstStyle/>
          <a:p>
            <a:pPr algn="ctr"/>
            <a:r>
              <a:rPr lang="en-US" b="1" dirty="0" smtClean="0">
                <a:latin typeface="Arial" panose="020B0604020202020204" pitchFamily="34" charset="0"/>
                <a:cs typeface="Arial" panose="020B0604020202020204" pitchFamily="34" charset="0"/>
              </a:rPr>
              <a:t>Vegetation Continuous Fields Products -- History</a:t>
            </a:r>
            <a:endParaRPr lang="en-US" dirty="0"/>
          </a:p>
        </p:txBody>
      </p:sp>
      <p:sp>
        <p:nvSpPr>
          <p:cNvPr id="2" name="TextBox 1"/>
          <p:cNvSpPr txBox="1"/>
          <p:nvPr/>
        </p:nvSpPr>
        <p:spPr>
          <a:xfrm>
            <a:off x="1149178" y="6351373"/>
            <a:ext cx="184731" cy="369332"/>
          </a:xfrm>
          <a:prstGeom prst="rect">
            <a:avLst/>
          </a:prstGeom>
          <a:noFill/>
        </p:spPr>
        <p:txBody>
          <a:bodyPr wrap="none" rtlCol="0">
            <a:spAutoFit/>
          </a:bodyPr>
          <a:lstStyle/>
          <a:p>
            <a:endParaRPr lang="en-US"/>
          </a:p>
        </p:txBody>
      </p:sp>
      <p:sp>
        <p:nvSpPr>
          <p:cNvPr id="3" name="TextBox 2"/>
          <p:cNvSpPr txBox="1"/>
          <p:nvPr/>
        </p:nvSpPr>
        <p:spPr>
          <a:xfrm>
            <a:off x="939113" y="5989247"/>
            <a:ext cx="9705286" cy="369332"/>
          </a:xfrm>
          <a:prstGeom prst="rect">
            <a:avLst/>
          </a:prstGeom>
          <a:noFill/>
        </p:spPr>
        <p:txBody>
          <a:bodyPr wrap="none" rtlCol="0">
            <a:spAutoFit/>
          </a:bodyPr>
          <a:lstStyle/>
          <a:p>
            <a:r>
              <a:rPr lang="en-US" dirty="0" smtClean="0"/>
              <a:t>* </a:t>
            </a:r>
            <a:r>
              <a:rPr lang="en-US" dirty="0"/>
              <a:t>http://www.landcover.org </a:t>
            </a:r>
            <a:r>
              <a:rPr lang="en-US" dirty="0" smtClean="0"/>
              <a:t>, ** http</a:t>
            </a:r>
            <a:r>
              <a:rPr lang="en-US" dirty="0"/>
              <a:t>://</a:t>
            </a:r>
            <a:r>
              <a:rPr lang="en-US" dirty="0" smtClean="0"/>
              <a:t>earthenginepartners.appspot.com/science-2013-global-forest </a:t>
            </a:r>
            <a:endParaRPr lang="en-US" dirty="0"/>
          </a:p>
        </p:txBody>
      </p:sp>
      <p:sp>
        <p:nvSpPr>
          <p:cNvPr id="5" name="TextBox 4"/>
          <p:cNvSpPr txBox="1"/>
          <p:nvPr/>
        </p:nvSpPr>
        <p:spPr>
          <a:xfrm>
            <a:off x="10644399" y="4300151"/>
            <a:ext cx="300082" cy="369332"/>
          </a:xfrm>
          <a:prstGeom prst="rect">
            <a:avLst/>
          </a:prstGeom>
          <a:noFill/>
        </p:spPr>
        <p:txBody>
          <a:bodyPr wrap="none" rtlCol="0">
            <a:spAutoFit/>
          </a:bodyPr>
          <a:lstStyle/>
          <a:p>
            <a:r>
              <a:rPr lang="en-US" dirty="0" smtClean="0">
                <a:solidFill>
                  <a:schemeClr val="bg1"/>
                </a:solidFill>
              </a:rPr>
              <a:t>*</a:t>
            </a:r>
            <a:endParaRPr lang="en-US" dirty="0">
              <a:solidFill>
                <a:schemeClr val="bg1"/>
              </a:solidFill>
            </a:endParaRPr>
          </a:p>
        </p:txBody>
      </p:sp>
      <p:sp>
        <p:nvSpPr>
          <p:cNvPr id="7" name="TextBox 6"/>
          <p:cNvSpPr txBox="1"/>
          <p:nvPr/>
        </p:nvSpPr>
        <p:spPr>
          <a:xfrm>
            <a:off x="10545543" y="5107460"/>
            <a:ext cx="300082" cy="369332"/>
          </a:xfrm>
          <a:prstGeom prst="rect">
            <a:avLst/>
          </a:prstGeom>
          <a:noFill/>
        </p:spPr>
        <p:txBody>
          <a:bodyPr wrap="none" rtlCol="0">
            <a:spAutoFit/>
          </a:bodyPr>
          <a:lstStyle/>
          <a:p>
            <a:r>
              <a:rPr lang="en-US" dirty="0" smtClean="0">
                <a:solidFill>
                  <a:schemeClr val="bg1"/>
                </a:solidFill>
              </a:rPr>
              <a:t>*</a:t>
            </a:r>
            <a:endParaRPr lang="en-US" dirty="0">
              <a:solidFill>
                <a:schemeClr val="bg1"/>
              </a:solidFill>
            </a:endParaRPr>
          </a:p>
        </p:txBody>
      </p:sp>
      <p:sp>
        <p:nvSpPr>
          <p:cNvPr id="9" name="TextBox 8"/>
          <p:cNvSpPr txBox="1"/>
          <p:nvPr/>
        </p:nvSpPr>
        <p:spPr>
          <a:xfrm>
            <a:off x="10581368" y="5500463"/>
            <a:ext cx="415498" cy="369332"/>
          </a:xfrm>
          <a:prstGeom prst="rect">
            <a:avLst/>
          </a:prstGeom>
          <a:noFill/>
        </p:spPr>
        <p:txBody>
          <a:bodyPr wrap="none" rtlCol="0">
            <a:spAutoFit/>
          </a:bodyPr>
          <a:lstStyle/>
          <a:p>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533637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186" y="271518"/>
            <a:ext cx="10515600" cy="1325563"/>
          </a:xfrm>
        </p:spPr>
        <p:txBody>
          <a:bodyPr/>
          <a:lstStyle/>
          <a:p>
            <a:pPr algn="ctr"/>
            <a:r>
              <a:rPr lang="en-US" b="1" dirty="0" smtClean="0">
                <a:latin typeface="Arial" panose="020B0604020202020204" pitchFamily="34" charset="0"/>
                <a:cs typeface="Arial" panose="020B0604020202020204" pitchFamily="34" charset="0"/>
              </a:rPr>
              <a:t>Forest Disturbance</a:t>
            </a:r>
            <a:br>
              <a:rPr lang="en-US" b="1" dirty="0" smtClean="0">
                <a:latin typeface="Arial" panose="020B0604020202020204" pitchFamily="34" charset="0"/>
                <a:cs typeface="Arial" panose="020B0604020202020204" pitchFamily="34" charset="0"/>
              </a:rPr>
            </a:br>
            <a:r>
              <a:rPr lang="en-US" sz="2400" b="1" dirty="0" err="1" smtClean="0">
                <a:latin typeface="Arial" panose="020B0604020202020204" pitchFamily="34" charset="0"/>
                <a:cs typeface="Arial" panose="020B0604020202020204" pitchFamily="34" charset="0"/>
              </a:rPr>
              <a:t>Xiaopeng</a:t>
            </a:r>
            <a:r>
              <a:rPr lang="en-US" sz="2400" b="1" dirty="0" smtClean="0">
                <a:latin typeface="Arial" panose="020B0604020202020204" pitchFamily="34" charset="0"/>
                <a:cs typeface="Arial" panose="020B0604020202020204" pitchFamily="34" charset="0"/>
              </a:rPr>
              <a:t> Song, 2014</a:t>
            </a:r>
            <a:endParaRPr lang="en-US" sz="2400" b="1" dirty="0">
              <a:latin typeface="Arial" panose="020B0604020202020204" pitchFamily="34" charset="0"/>
              <a:cs typeface="Arial" panose="020B0604020202020204" pitchFamily="34" charset="0"/>
            </a:endParaRPr>
          </a:p>
        </p:txBody>
      </p:sp>
      <p:pic>
        <p:nvPicPr>
          <p:cNvPr id="8194" name="Picture 2"/>
          <p:cNvPicPr>
            <a:picLocks noGrp="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27931" y="1535623"/>
            <a:ext cx="3749040" cy="246888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7" name="Picture 5"/>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374" y="4083540"/>
            <a:ext cx="3749040" cy="246888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8"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7385" y="1528826"/>
            <a:ext cx="3749040" cy="246888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9" name="Picture 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7384" y="4083560"/>
            <a:ext cx="3749040" cy="246888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200" name="Picture 8"/>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66733" y="1516300"/>
            <a:ext cx="3749040" cy="246888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202"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54376" y="4075967"/>
            <a:ext cx="2906067" cy="1269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3"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42973" y="5920455"/>
            <a:ext cx="3772800" cy="639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983362" y="5585251"/>
            <a:ext cx="1768561" cy="369332"/>
          </a:xfrm>
          <a:prstGeom prst="rect">
            <a:avLst/>
          </a:prstGeom>
          <a:noFill/>
        </p:spPr>
        <p:txBody>
          <a:bodyPr wrap="none" rtlCol="0">
            <a:spAutoFit/>
          </a:bodyPr>
          <a:lstStyle/>
          <a:p>
            <a:r>
              <a:rPr lang="en-US" dirty="0" smtClean="0"/>
              <a:t>Disturbance Year</a:t>
            </a:r>
            <a:endParaRPr lang="en-US" dirty="0"/>
          </a:p>
        </p:txBody>
      </p:sp>
    </p:spTree>
    <p:extLst>
      <p:ext uri="{BB962C8B-B14F-4D97-AF65-F5344CB8AC3E}">
        <p14:creationId xmlns:p14="http://schemas.microsoft.com/office/powerpoint/2010/main" val="341641175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6621</TotalTime>
  <Words>944</Words>
  <Application>Microsoft Office PowerPoint</Application>
  <PresentationFormat>Widescreen</PresentationFormat>
  <Paragraphs>130</Paragraphs>
  <Slides>15</Slides>
  <Notes>12</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2" baseType="lpstr">
      <vt:lpstr>Arial</vt:lpstr>
      <vt:lpstr>Arial Black</vt:lpstr>
      <vt:lpstr>Calibri</vt:lpstr>
      <vt:lpstr>Calibri Light</vt:lpstr>
      <vt:lpstr>Tahoma</vt:lpstr>
      <vt:lpstr>Office Theme</vt:lpstr>
      <vt:lpstr>Document</vt:lpstr>
      <vt:lpstr>Vegetation Continuous Fields</vt:lpstr>
      <vt:lpstr>AVHRR VCF</vt:lpstr>
      <vt:lpstr>MODIS VCF C3</vt:lpstr>
      <vt:lpstr>MODIS VCF C5</vt:lpstr>
      <vt:lpstr>Water Mask</vt:lpstr>
      <vt:lpstr>Landsat VCF</vt:lpstr>
      <vt:lpstr>MEaSURES VCF 1982 - 2010</vt:lpstr>
      <vt:lpstr>Vegetation Continuous Fields Products -- History</vt:lpstr>
      <vt:lpstr>Forest Disturbance Xiaopeng Song, 2014</vt:lpstr>
      <vt:lpstr>Why do we need both VCF and LAI products?</vt:lpstr>
      <vt:lpstr>LAI and VCF</vt:lpstr>
      <vt:lpstr>VCF vs LAI</vt:lpstr>
      <vt:lpstr>VCF vs LAI</vt:lpstr>
      <vt:lpstr>VCF vs LAI</vt:lpstr>
      <vt:lpstr>Future Plans</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Vegetation Continuous Fields</dc:title>
  <dc:creator>dhkim</dc:creator>
  <cp:lastModifiedBy>Home</cp:lastModifiedBy>
  <cp:revision>66</cp:revision>
  <dcterms:created xsi:type="dcterms:W3CDTF">2014-04-22T18:58:09Z</dcterms:created>
  <dcterms:modified xsi:type="dcterms:W3CDTF">2014-04-29T23:54:03Z</dcterms:modified>
</cp:coreProperties>
</file>