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1" r:id="rId2"/>
  </p:sldMasterIdLst>
  <p:notesMasterIdLst>
    <p:notesMasterId r:id="rId25"/>
  </p:notesMasterIdLst>
  <p:handoutMasterIdLst>
    <p:handoutMasterId r:id="rId26"/>
  </p:handoutMasterIdLst>
  <p:sldIdLst>
    <p:sldId id="257" r:id="rId3"/>
    <p:sldId id="276" r:id="rId4"/>
    <p:sldId id="277" r:id="rId5"/>
    <p:sldId id="281" r:id="rId6"/>
    <p:sldId id="258" r:id="rId7"/>
    <p:sldId id="259" r:id="rId8"/>
    <p:sldId id="260" r:id="rId9"/>
    <p:sldId id="269" r:id="rId10"/>
    <p:sldId id="266" r:id="rId11"/>
    <p:sldId id="267" r:id="rId12"/>
    <p:sldId id="275" r:id="rId13"/>
    <p:sldId id="282" r:id="rId14"/>
    <p:sldId id="289" r:id="rId15"/>
    <p:sldId id="279" r:id="rId16"/>
    <p:sldId id="283" r:id="rId17"/>
    <p:sldId id="288" r:id="rId18"/>
    <p:sldId id="287" r:id="rId19"/>
    <p:sldId id="280" r:id="rId20"/>
    <p:sldId id="284" r:id="rId21"/>
    <p:sldId id="286" r:id="rId22"/>
    <p:sldId id="285" r:id="rId23"/>
    <p:sldId id="29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504" autoAdjust="0"/>
  </p:normalViewPr>
  <p:slideViewPr>
    <p:cSldViewPr snapToObjects="1">
      <p:cViewPr varScale="1">
        <p:scale>
          <a:sx n="106" d="100"/>
          <a:sy n="106" d="100"/>
        </p:scale>
        <p:origin x="-7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214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BE547-A00B-3547-AEE8-93FDD8BD8EFE}" type="datetime1">
              <a:rPr lang="en-US" smtClean="0"/>
              <a:t>4/30/14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575D4-5FA0-7444-93F6-C47803ADE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087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5E504-596C-444F-A01C-9652E8C573D7}" type="datetime1">
              <a:rPr lang="en-US" smtClean="0"/>
              <a:t>4/30/14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C202A-0CB9-1842-BD73-377393592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310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C202A-0CB9-1842-BD73-3773935922A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MODIS</a:t>
            </a:r>
            <a:r>
              <a:rPr lang="en-US" baseline="0" dirty="0" smtClean="0"/>
              <a:t> imagery of fires in </a:t>
            </a:r>
            <a:r>
              <a:rPr lang="en-US" dirty="0" smtClean="0"/>
              <a:t>Bolivia, 2004</a:t>
            </a:r>
            <a:r>
              <a:rPr lang="en-US" baseline="0" dirty="0" smtClean="0"/>
              <a:t> day 257, 14:25.  </a:t>
            </a:r>
            <a:r>
              <a:rPr lang="en-US" dirty="0" smtClean="0"/>
              <a:t>Picture</a:t>
            </a:r>
            <a:r>
              <a:rPr lang="en-US" baseline="0" dirty="0" smtClean="0"/>
              <a:t> credit:</a:t>
            </a:r>
            <a:r>
              <a:rPr lang="en-US" dirty="0" smtClean="0"/>
              <a:t> NASA Rapid</a:t>
            </a:r>
            <a:r>
              <a:rPr lang="en-US" baseline="0" dirty="0" smtClean="0"/>
              <a:t> Response System.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30D9E-67C7-1E4B-A995-4442D366068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3244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MCD64A1 burned area</a:t>
            </a:r>
            <a:r>
              <a:rPr lang="en-US" baseline="0" dirty="0" smtClean="0"/>
              <a:t>, 2004-2005 fire season (September - April). </a:t>
            </a:r>
            <a:r>
              <a:rPr lang="en-US" dirty="0" smtClean="0"/>
              <a:t>Picture credit: Louis Giglio (University of Maryland).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30D9E-67C7-1E4B-A995-4442D366068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1351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C5 false fire</a:t>
            </a:r>
            <a:r>
              <a:rPr lang="en-US" baseline="0" dirty="0" smtClean="0"/>
              <a:t> caused by forest clearing in left image is eliminated in C6.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C202A-0CB9-1842-BD73-3773935922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96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 dots show fixed C5 thresholds for two different granules, one in the Amazon and another in the Sahara.  Black crosses</a:t>
            </a:r>
            <a:r>
              <a:rPr lang="en-US" baseline="0" dirty="0" smtClean="0"/>
              <a:t> show the corresponding dynamic C6 thresholds.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C202A-0CB9-1842-BD73-3773935922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1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Photo credits: Wikimedia Commons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C202A-0CB9-1842-BD73-3773935922A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86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2A899314-ADE9-8643-A67F-D5DB98E00C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C3B3-1815-494A-A0AB-BE83D44163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83F0-37DC-6746-9DC5-4DE4B06446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2751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C3B3-1815-494A-A0AB-BE83D44163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83F0-37DC-6746-9DC5-4DE4B06446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8040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C3B3-1815-494A-A0AB-BE83D44163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83F0-37DC-6746-9DC5-4DE4B06446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321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C3B3-1815-494A-A0AB-BE83D44163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83F0-37DC-6746-9DC5-4DE4B06446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3517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C3B3-1815-494A-A0AB-BE83D44163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83F0-37DC-6746-9DC5-4DE4B06446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0789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C3B3-1815-494A-A0AB-BE83D44163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83F0-37DC-6746-9DC5-4DE4B06446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4173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C3B3-1815-494A-A0AB-BE83D44163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83F0-37DC-6746-9DC5-4DE4B06446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504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C3B3-1815-494A-A0AB-BE83D44163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83F0-37DC-6746-9DC5-4DE4B06446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6034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C3B3-1815-494A-A0AB-BE83D44163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83F0-37DC-6746-9DC5-4DE4B06446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6938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C3B3-1815-494A-A0AB-BE83D44163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83F0-37DC-6746-9DC5-4DE4B06446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6442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C3B3-1815-494A-A0AB-BE83D44163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83F0-37DC-6746-9DC5-4DE4B06446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8182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7C3B3-1815-494A-A0AB-BE83D44163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F83F0-37DC-6746-9DC5-4DE4B06446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98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654175"/>
            <a:ext cx="7772400" cy="1470025"/>
          </a:xfrm>
        </p:spPr>
        <p:txBody>
          <a:bodyPr/>
          <a:lstStyle/>
          <a:p>
            <a:r>
              <a:rPr lang="en-US" dirty="0" smtClean="0"/>
              <a:t>Collection 6 MODIS Fire Products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3352800"/>
            <a:ext cx="8229600" cy="30480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 dirty="0" smtClean="0"/>
              <a:t>Louis Giglio</a:t>
            </a:r>
            <a:r>
              <a:rPr lang="en-US" sz="2800" baseline="30000" dirty="0" smtClean="0"/>
              <a:t>1</a:t>
            </a:r>
            <a:r>
              <a:rPr lang="en-US" sz="2800" dirty="0" smtClean="0"/>
              <a:t>, </a:t>
            </a:r>
            <a:r>
              <a:rPr lang="en-US" sz="2800" dirty="0" err="1" smtClean="0"/>
              <a:t>Wilfrid</a:t>
            </a:r>
            <a:r>
              <a:rPr lang="en-US" sz="2800" dirty="0" smtClean="0"/>
              <a:t> Schroeder</a:t>
            </a:r>
            <a:r>
              <a:rPr lang="en-US" sz="2800" baseline="30000" dirty="0" smtClean="0"/>
              <a:t>1</a:t>
            </a:r>
            <a:r>
              <a:rPr lang="en-US" sz="2800" dirty="0" smtClean="0"/>
              <a:t>, Luigi Boschetti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, David Roy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, Chris Justice</a:t>
            </a:r>
            <a:r>
              <a:rPr lang="en-US" sz="2800" baseline="30000" dirty="0" smtClean="0"/>
              <a:t>1</a:t>
            </a:r>
          </a:p>
          <a:p>
            <a:r>
              <a:rPr lang="en-US" sz="2000" baseline="30000" dirty="0" smtClean="0"/>
              <a:t>1</a:t>
            </a:r>
            <a:r>
              <a:rPr lang="en-US" sz="2000" dirty="0" smtClean="0"/>
              <a:t>University of Maryland, 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University of Idaho, 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South Dakota State University</a:t>
            </a:r>
          </a:p>
          <a:p>
            <a:endParaRPr lang="en-US" sz="2000" dirty="0" smtClean="0"/>
          </a:p>
          <a:p>
            <a:r>
              <a:rPr lang="en-US" sz="2800" dirty="0" smtClean="0"/>
              <a:t>MODIS Science Team Meeting</a:t>
            </a:r>
            <a:endParaRPr lang="en-US" sz="2800" dirty="0"/>
          </a:p>
          <a:p>
            <a:r>
              <a:rPr lang="en-US" sz="2800" dirty="0" smtClean="0"/>
              <a:t>April 2014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295400"/>
            <a:ext cx="8458200" cy="4419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f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71600"/>
            <a:ext cx="8229600" cy="42129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8700" y="4572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C6 Dynamic Potential Fire Threshold Examples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r>
              <a:rPr lang="en-US" dirty="0" smtClean="0"/>
              <a:t>Collection 6 Higher Level Product </a:t>
            </a:r>
            <a:r>
              <a:rPr lang="en-US" dirty="0"/>
              <a:t>Refinements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0.25° CMG product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New CMG product layers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fire persistence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Minor Level 3 product refinements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U</a:t>
            </a:r>
            <a:r>
              <a:rPr lang="en-US" dirty="0" smtClean="0"/>
              <a:t>se swath (L2) product</a:t>
            </a:r>
          </a:p>
          <a:p>
            <a:pPr>
              <a:lnSpc>
                <a:spcPct val="90000"/>
              </a:lnSpc>
            </a:pPr>
            <a:r>
              <a:rPr lang="en-US" dirty="0"/>
              <a:t>C</a:t>
            </a:r>
            <a:r>
              <a:rPr lang="en-US" dirty="0" smtClean="0"/>
              <a:t>ompare Terra MODIS fire masks to 30-m ASTER fire masks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2500 ASTER </a:t>
            </a:r>
            <a:r>
              <a:rPr lang="en-US" dirty="0" smtClean="0"/>
              <a:t>scenes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Largely automated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C6 validation process can be initiated at any time</a:t>
            </a:r>
            <a:endParaRPr lang="en-US" dirty="0" smtClean="0"/>
          </a:p>
        </p:txBody>
      </p:sp>
      <p:pic>
        <p:nvPicPr>
          <p:cNvPr id="10" name="Picture 9" descr=":::MODIS:UsersGuide:mod14_global_aster_scenes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1" y="1752599"/>
            <a:ext cx="4311091" cy="421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1455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C5 Validation Results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98" y="1417638"/>
            <a:ext cx="7640205" cy="505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821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r>
              <a:rPr lang="en-US" dirty="0" smtClean="0"/>
              <a:t>Collection 6 Higher Level Product </a:t>
            </a:r>
            <a:r>
              <a:rPr lang="en-US" dirty="0"/>
              <a:t>Refinements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0.25° CMG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New CMG product layers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fire persistence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Minor L3 product improvements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New </a:t>
            </a:r>
            <a:r>
              <a:rPr lang="en-US" i="1" dirty="0" smtClean="0"/>
              <a:t>type</a:t>
            </a:r>
            <a:r>
              <a:rPr lang="en-US" dirty="0" smtClean="0"/>
              <a:t> attribute in location product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Distinguish between static gas flares and other industrial sources, active </a:t>
            </a:r>
            <a:r>
              <a:rPr lang="en-US" dirty="0"/>
              <a:t>volcanoes, </a:t>
            </a:r>
            <a:r>
              <a:rPr lang="en-US" dirty="0" smtClean="0"/>
              <a:t>and non-static vegetation fires</a:t>
            </a:r>
          </a:p>
        </p:txBody>
      </p:sp>
    </p:spTree>
    <p:extLst>
      <p:ext uri="{BB962C8B-B14F-4D97-AF65-F5344CB8AC3E}">
        <p14:creationId xmlns:p14="http://schemas.microsoft.com/office/powerpoint/2010/main" val="696856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r>
              <a:rPr lang="en-US" dirty="0" smtClean="0"/>
              <a:t>MODIS Burned Area Products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5988734"/>
              </p:ext>
            </p:extLst>
          </p:nvPr>
        </p:nvGraphicFramePr>
        <p:xfrm>
          <a:off x="457200" y="2209800"/>
          <a:ext cx="8229600" cy="1112520"/>
        </p:xfrm>
        <a:graphic>
          <a:graphicData uri="http://schemas.openxmlformats.org/drawingml/2006/table">
            <a:tbl>
              <a:tblPr bandRow="1">
                <a:tableStyleId>{AF606853-7671-496A-8E4F-DF71F8EC918B}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MCD45A1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500-m Monthly L3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MCD45A1-based</a:t>
                      </a:r>
                      <a:r>
                        <a:rPr lang="en-US" baseline="0" dirty="0" smtClean="0"/>
                        <a:t> GIS Products (SCF)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Shapefiles</a:t>
                      </a:r>
                      <a:r>
                        <a:rPr lang="en-US" baseline="0" dirty="0" smtClean="0"/>
                        <a:t> + </a:t>
                      </a:r>
                      <a:r>
                        <a:rPr lang="en-US" dirty="0" smtClean="0"/>
                        <a:t>500-m </a:t>
                      </a:r>
                      <a:r>
                        <a:rPr lang="en-US" dirty="0" err="1" smtClean="0"/>
                        <a:t>GeoTIFF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MCD64A1 (SCF)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500-m Monthly L3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397258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For all products burning is mapped to the nearest day.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8802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Algorithm/Product Characteristics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MCD45A1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BRDF-based approach</a:t>
            </a:r>
          </a:p>
          <a:p>
            <a:r>
              <a:rPr lang="en-US" dirty="0" smtClean="0"/>
              <a:t>500-m, daily</a:t>
            </a:r>
          </a:p>
          <a:p>
            <a:r>
              <a:rPr lang="en-US" dirty="0" smtClean="0"/>
              <a:t>Uses no active fire data</a:t>
            </a:r>
          </a:p>
          <a:p>
            <a:r>
              <a:rPr lang="en-US" dirty="0" smtClean="0"/>
              <a:t>Less noise-tolerant</a:t>
            </a:r>
          </a:p>
          <a:p>
            <a:r>
              <a:rPr lang="en-US" dirty="0" smtClean="0"/>
              <a:t>Poorer mapping under cloudy conditions</a:t>
            </a:r>
          </a:p>
          <a:p>
            <a:r>
              <a:rPr lang="en-US" dirty="0" smtClean="0"/>
              <a:t>Better mapping of cropland burning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MCD64A1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VI time series approach</a:t>
            </a:r>
          </a:p>
          <a:p>
            <a:r>
              <a:rPr lang="en-US" dirty="0" smtClean="0"/>
              <a:t>500-m, daily</a:t>
            </a:r>
          </a:p>
          <a:p>
            <a:r>
              <a:rPr lang="en-US" dirty="0" smtClean="0"/>
              <a:t>Exploits active fire data</a:t>
            </a:r>
          </a:p>
          <a:p>
            <a:r>
              <a:rPr lang="en-US" dirty="0" smtClean="0"/>
              <a:t>More noise-tolerant</a:t>
            </a:r>
          </a:p>
          <a:p>
            <a:r>
              <a:rPr lang="en-US" dirty="0" smtClean="0"/>
              <a:t>Better mapping under cloudy conditions</a:t>
            </a:r>
          </a:p>
          <a:p>
            <a:r>
              <a:rPr lang="en-US" dirty="0" smtClean="0"/>
              <a:t>Poorer mapping of cropland burning</a:t>
            </a:r>
          </a:p>
        </p:txBody>
      </p:sp>
    </p:spTree>
    <p:extLst>
      <p:ext uri="{BB962C8B-B14F-4D97-AF65-F5344CB8AC3E}">
        <p14:creationId xmlns:p14="http://schemas.microsoft.com/office/powerpoint/2010/main" val="1675056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88px-Koala_climbing_tre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19567" cy="541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1" y="64124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Wikimedia Commons</a:t>
            </a: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199" y="2677180"/>
            <a:ext cx="1524001" cy="584776"/>
          </a:xfrm>
          <a:prstGeom prst="rect">
            <a:avLst/>
          </a:prstGeom>
          <a:solidFill>
            <a:schemeClr val="bg1">
              <a:alpha val="25000"/>
            </a:schemeClr>
          </a:solidFill>
          <a:effectLst>
            <a:outerShdw dist="38100" dir="2700000" algn="tl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MCD45</a:t>
            </a:r>
            <a:endParaRPr lang="en-US" sz="3200" dirty="0"/>
          </a:p>
        </p:txBody>
      </p:sp>
      <p:pic>
        <p:nvPicPr>
          <p:cNvPr id="12" name="Picture 11" descr="640px-Goat_eating_in_a_forest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777" y="1688955"/>
            <a:ext cx="4329223" cy="51690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39000" y="4901624"/>
            <a:ext cx="1524001" cy="584776"/>
          </a:xfrm>
          <a:prstGeom prst="rect">
            <a:avLst/>
          </a:prstGeom>
          <a:solidFill>
            <a:schemeClr val="bg1">
              <a:alpha val="40000"/>
            </a:schemeClr>
          </a:solidFill>
          <a:effectLst>
            <a:outerShdw dist="38100" dir="2700000" algn="tl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MCD64</a:t>
            </a:r>
            <a:endParaRPr lang="en-US" sz="32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3581400" y="152400"/>
            <a:ext cx="5334000" cy="4495800"/>
            <a:chOff x="3581400" y="152400"/>
            <a:chExt cx="5334000" cy="4495800"/>
          </a:xfrm>
        </p:grpSpPr>
        <p:sp>
          <p:nvSpPr>
            <p:cNvPr id="13" name="TextBox 12"/>
            <p:cNvSpPr txBox="1"/>
            <p:nvPr/>
          </p:nvSpPr>
          <p:spPr>
            <a:xfrm>
              <a:off x="4419600" y="152400"/>
              <a:ext cx="4495800" cy="18158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Merge features of the two different approaches to </a:t>
              </a:r>
              <a:r>
                <a:rPr lang="en-US" sz="2800" dirty="0" smtClean="0"/>
                <a:t>produce a better C6 product, i.e., a “Koala Goat”.</a:t>
              </a:r>
              <a:endParaRPr lang="en-US" sz="28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3581400" y="2971800"/>
              <a:ext cx="2133600" cy="167640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arrow"/>
              <a:tailEnd type="arrow"/>
            </a:ln>
            <a:effectLst>
              <a:outerShdw blurRad="40000" dist="20000" dir="540000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3717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r>
              <a:rPr lang="en-US" dirty="0" smtClean="0"/>
              <a:t>Collection 6 Validation</a:t>
            </a:r>
            <a:endParaRPr lang="en-US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Landsat imagery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CEOS burned area validation protocol</a:t>
            </a:r>
          </a:p>
        </p:txBody>
      </p:sp>
    </p:spTree>
    <p:extLst>
      <p:ext uri="{BB962C8B-B14F-4D97-AF65-F5344CB8AC3E}">
        <p14:creationId xmlns:p14="http://schemas.microsoft.com/office/powerpoint/2010/main" val="2090168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C6 </a:t>
            </a:r>
            <a:r>
              <a:rPr lang="en-US" dirty="0"/>
              <a:t>V</a:t>
            </a:r>
            <a:r>
              <a:rPr lang="en-US" dirty="0" smtClean="0"/>
              <a:t>alidation: Design </a:t>
            </a:r>
            <a:r>
              <a:rPr lang="en-US" dirty="0"/>
              <a:t>B</a:t>
            </a:r>
            <a:r>
              <a:rPr lang="en-US" dirty="0" smtClean="0"/>
              <a:t>ased </a:t>
            </a:r>
            <a:r>
              <a:rPr lang="en-US" dirty="0"/>
              <a:t>S</a:t>
            </a:r>
            <a:r>
              <a:rPr lang="en-US" dirty="0" smtClean="0"/>
              <a:t>ampling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3850" y="1557338"/>
            <a:ext cx="8496300" cy="48958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Stratified random sampling</a:t>
            </a:r>
          </a:p>
          <a:p>
            <a:pPr>
              <a:defRPr/>
            </a:pPr>
            <a:r>
              <a:rPr lang="en-US" dirty="0" smtClean="0"/>
              <a:t>Total population of the dataset: All Landsat pairs which respect the CEOS protocol requirements </a:t>
            </a:r>
          </a:p>
          <a:p>
            <a:pPr lvl="1">
              <a:defRPr/>
            </a:pPr>
            <a:r>
              <a:rPr lang="en-US" dirty="0" smtClean="0"/>
              <a:t>Cloud free + within a set time period (~2 months)</a:t>
            </a:r>
          </a:p>
          <a:p>
            <a:pPr>
              <a:defRPr/>
            </a:pPr>
            <a:r>
              <a:rPr lang="en-US" dirty="0" smtClean="0"/>
              <a:t>Stratification</a:t>
            </a:r>
          </a:p>
          <a:p>
            <a:pPr lvl="1">
              <a:defRPr/>
            </a:pPr>
            <a:r>
              <a:rPr lang="en-US" dirty="0" smtClean="0"/>
              <a:t>In space: sub-continental regions </a:t>
            </a:r>
          </a:p>
          <a:p>
            <a:pPr lvl="1">
              <a:defRPr/>
            </a:pPr>
            <a:r>
              <a:rPr lang="en-US" dirty="0" smtClean="0"/>
              <a:t>In time: fire seasonality based on MODIS active fire detections</a:t>
            </a:r>
          </a:p>
        </p:txBody>
      </p:sp>
    </p:spTree>
    <p:extLst>
      <p:ext uri="{BB962C8B-B14F-4D97-AF65-F5344CB8AC3E}">
        <p14:creationId xmlns:p14="http://schemas.microsoft.com/office/powerpoint/2010/main" val="169975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livia.A2004257.1425.500m-sub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560" y="0"/>
            <a:ext cx="863707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85663" y="6099966"/>
            <a:ext cx="3493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Calibri"/>
              </a:rPr>
              <a:t>Deforestation Fires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Calibri"/>
              </a:rPr>
              <a:t>Bolivia and Brazil, 13 Sep. 2004</a:t>
            </a:r>
            <a:endParaRPr lang="en-US" dirty="0">
              <a:solidFill>
                <a:prstClr val="white"/>
              </a:solidFill>
              <a:effectLst>
                <a:outerShdw dist="38100" dir="2700000" algn="tl" rotWithShape="0">
                  <a:prstClr val="black"/>
                </a:outerShdw>
              </a:effectLst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71819" y="241638"/>
            <a:ext cx="1150636" cy="369332"/>
            <a:chOff x="7471819" y="241638"/>
            <a:chExt cx="1150636" cy="369332"/>
          </a:xfrm>
        </p:grpSpPr>
        <p:sp>
          <p:nvSpPr>
            <p:cNvPr id="5" name="TextBox 4"/>
            <p:cNvSpPr txBox="1"/>
            <p:nvPr/>
          </p:nvSpPr>
          <p:spPr>
            <a:xfrm>
              <a:off x="7620000" y="241638"/>
              <a:ext cx="9615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/>
                  </a:solidFill>
                  <a:effectLst>
                    <a:outerShdw dist="38100" dir="2700000" algn="tl" rotWithShape="0">
                      <a:prstClr val="black"/>
                    </a:outerShdw>
                  </a:effectLst>
                  <a:latin typeface="Calibri"/>
                </a:rPr>
                <a:t>200 km</a:t>
              </a:r>
              <a:endParaRPr lang="en-US" dirty="0">
                <a:solidFill>
                  <a:prstClr val="white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Calibri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7471819" y="610970"/>
              <a:ext cx="1150636" cy="0"/>
            </a:xfrm>
            <a:prstGeom prst="straightConnector1">
              <a:avLst/>
            </a:prstGeom>
            <a:ln w="34925">
              <a:solidFill>
                <a:schemeClr val="bg1"/>
              </a:solidFill>
              <a:headEnd type="oval" w="sm" len="sm"/>
              <a:tailEnd type="oval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5419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C6 </a:t>
            </a:r>
            <a:r>
              <a:rPr lang="en-US" dirty="0"/>
              <a:t>V</a:t>
            </a:r>
            <a:r>
              <a:rPr lang="en-US" dirty="0" smtClean="0"/>
              <a:t>alidation: Design </a:t>
            </a:r>
            <a:r>
              <a:rPr lang="en-US" dirty="0"/>
              <a:t>B</a:t>
            </a:r>
            <a:r>
              <a:rPr lang="en-US" dirty="0" smtClean="0"/>
              <a:t>ased </a:t>
            </a:r>
            <a:r>
              <a:rPr lang="en-US" dirty="0"/>
              <a:t>S</a:t>
            </a:r>
            <a:r>
              <a:rPr lang="en-US" dirty="0" smtClean="0"/>
              <a:t>ampling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3850" y="1557338"/>
            <a:ext cx="8496300" cy="48958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With Landsat 8 systematic acquisition sample is not merely a pair of scenes but rather the entire sequence over the year</a:t>
            </a:r>
          </a:p>
          <a:p>
            <a:pPr>
              <a:defRPr/>
            </a:pPr>
            <a:r>
              <a:rPr lang="en-US" dirty="0" smtClean="0"/>
              <a:t>Number of samples guided by the results of Stage 2 validation of C5.1</a:t>
            </a:r>
          </a:p>
          <a:p>
            <a:pPr marL="0" indent="0">
              <a:buFontTx/>
              <a:buNone/>
              <a:defRPr/>
            </a:pPr>
            <a:endParaRPr lang="en-US" sz="2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10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Characteristics of </a:t>
            </a:r>
            <a:r>
              <a:rPr lang="en-US" dirty="0" smtClean="0"/>
              <a:t>Stage </a:t>
            </a:r>
            <a:r>
              <a:rPr lang="en-US" dirty="0"/>
              <a:t>3 </a:t>
            </a:r>
            <a:r>
              <a:rPr lang="en-US" dirty="0" smtClean="0"/>
              <a:t>Sampling</a:t>
            </a:r>
            <a:endParaRPr lang="en-US" dirty="0"/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43755"/>
            <a:ext cx="8496300" cy="48958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Statistically robust sampling </a:t>
            </a:r>
            <a:r>
              <a:rPr lang="en-US" dirty="0" smtClean="0"/>
              <a:t>essential </a:t>
            </a:r>
            <a:r>
              <a:rPr lang="en-US" dirty="0"/>
              <a:t>for proper characterization of presence/absence of </a:t>
            </a:r>
            <a:r>
              <a:rPr lang="en-US" dirty="0" smtClean="0"/>
              <a:t>fire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sz="2400" dirty="0"/>
              <a:t>C</a:t>
            </a:r>
            <a:r>
              <a:rPr lang="en-US" sz="2400" dirty="0" smtClean="0"/>
              <a:t>urrent </a:t>
            </a:r>
            <a:r>
              <a:rPr lang="en-US" sz="2400" dirty="0"/>
              <a:t>validation datasets are biased and are not suitable </a:t>
            </a:r>
            <a:r>
              <a:rPr lang="en-US" sz="2400" dirty="0" smtClean="0"/>
              <a:t>for detecting </a:t>
            </a:r>
            <a:r>
              <a:rPr lang="en-US" sz="2400" dirty="0"/>
              <a:t>false positives</a:t>
            </a:r>
          </a:p>
          <a:p>
            <a:pPr>
              <a:lnSpc>
                <a:spcPct val="80000"/>
              </a:lnSpc>
            </a:pPr>
            <a:r>
              <a:rPr lang="en-US" dirty="0"/>
              <a:t>Need to validate </a:t>
            </a:r>
            <a:r>
              <a:rPr lang="en-US" dirty="0" smtClean="0"/>
              <a:t>temporal </a:t>
            </a:r>
            <a:r>
              <a:rPr lang="en-US" dirty="0"/>
              <a:t>and spatial aspects separately 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Image-pair interpretation widely </a:t>
            </a:r>
            <a:r>
              <a:rPr lang="en-US" dirty="0"/>
              <a:t>tested and published in peer reviewed literature</a:t>
            </a:r>
          </a:p>
          <a:p>
            <a:pPr>
              <a:lnSpc>
                <a:spcPct val="80000"/>
              </a:lnSpc>
            </a:pPr>
            <a:r>
              <a:rPr lang="en-US" dirty="0"/>
              <a:t>Data availability is </a:t>
            </a:r>
            <a:r>
              <a:rPr lang="en-US" dirty="0" smtClean="0"/>
              <a:t>main </a:t>
            </a:r>
            <a:r>
              <a:rPr lang="en-US" dirty="0"/>
              <a:t>limiting </a:t>
            </a:r>
            <a:r>
              <a:rPr lang="en-US" dirty="0" smtClean="0"/>
              <a:t>factor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sz="2400" dirty="0"/>
              <a:t>W</a:t>
            </a:r>
            <a:r>
              <a:rPr lang="en-US" sz="2400" dirty="0" smtClean="0"/>
              <a:t>ith Landsat 8 data we can </a:t>
            </a:r>
            <a:r>
              <a:rPr lang="en-US" sz="2400" dirty="0"/>
              <a:t>rigorously </a:t>
            </a:r>
            <a:r>
              <a:rPr lang="en-US" sz="2400" dirty="0" smtClean="0"/>
              <a:t>validate burned area for the first time in over 10 years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778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86100" y="3105835"/>
            <a:ext cx="2971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effectLst/>
              </a:rPr>
              <a:t>Thanks!</a:t>
            </a:r>
            <a:endParaRPr lang="en-US" sz="4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24198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mple3-zoom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16839" y="6443131"/>
            <a:ext cx="695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latin typeface="Calibri"/>
              </a:rPr>
              <a:t>30°E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7251" y="6447195"/>
            <a:ext cx="695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latin typeface="Calibri"/>
              </a:rPr>
              <a:t>25°E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0583" y="6405658"/>
            <a:ext cx="695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latin typeface="Calibri"/>
              </a:rPr>
              <a:t>20°E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98" y="4926415"/>
            <a:ext cx="594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Calibri"/>
              </a:rPr>
              <a:t>5</a:t>
            </a:r>
            <a:r>
              <a:rPr lang="en-US" dirty="0" smtClean="0">
                <a:solidFill>
                  <a:prstClr val="white"/>
                </a:solidFill>
                <a:latin typeface="Calibri"/>
              </a:rPr>
              <a:t>°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498" y="1370535"/>
            <a:ext cx="74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latin typeface="Calibri"/>
              </a:rPr>
              <a:t>10°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633036" y="5566092"/>
            <a:ext cx="3081528" cy="404236"/>
            <a:chOff x="2633036" y="5566092"/>
            <a:chExt cx="3081528" cy="404236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2633036" y="5970328"/>
              <a:ext cx="3081528" cy="0"/>
            </a:xfrm>
            <a:prstGeom prst="straightConnector1">
              <a:avLst/>
            </a:prstGeom>
            <a:ln w="34925">
              <a:solidFill>
                <a:schemeClr val="bg1"/>
              </a:solidFill>
              <a:headEnd type="oval" w="sm" len="sm"/>
              <a:tailEnd type="oval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686203" y="5566092"/>
              <a:ext cx="8857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/>
                  </a:solidFill>
                  <a:effectLst>
                    <a:outerShdw dist="38100" dir="2700000" algn="tl" rotWithShape="0">
                      <a:prstClr val="black"/>
                    </a:outerShdw>
                  </a:effectLst>
                  <a:latin typeface="Calibri"/>
                </a:rPr>
                <a:t>500 km</a:t>
              </a:r>
              <a:endParaRPr lang="en-US" dirty="0">
                <a:solidFill>
                  <a:prstClr val="white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Calibri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019291" y="130966"/>
            <a:ext cx="399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Calibri"/>
              </a:rPr>
              <a:t>Burned Area in CAR and South Sudan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Calibri"/>
              </a:rPr>
              <a:t>2004-2005 Fire Season</a:t>
            </a:r>
            <a:endParaRPr lang="en-US" dirty="0">
              <a:solidFill>
                <a:prstClr val="white"/>
              </a:solidFill>
              <a:effectLst>
                <a:outerShdw dist="38100" dir="2700000" algn="tl" rotWithShape="0">
                  <a:prstClr val="black"/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5286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r>
              <a:rPr lang="en-US" dirty="0" smtClean="0"/>
              <a:t>MODIS Active Fire/Thermal Anomalies Products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0566791"/>
              </p:ext>
            </p:extLst>
          </p:nvPr>
        </p:nvGraphicFramePr>
        <p:xfrm>
          <a:off x="457200" y="2209800"/>
          <a:ext cx="8229600" cy="2225040"/>
        </p:xfrm>
        <a:graphic>
          <a:graphicData uri="http://schemas.openxmlformats.org/drawingml/2006/table">
            <a:tbl>
              <a:tblPr bandRow="1">
                <a:tableStyleId>{AF606853-7671-496A-8E4F-DF71F8EC918B}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MOD14/MYD14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1-km Swath L2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MOD14A1/MYD14A1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1-km Daily Composite L3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MOD14A2/MYD14A2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1-km 8-Day Composite L3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MOD14C8H/MYD14C8H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0.5° 8-Day CMG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MOD14CMH/MYD14CMH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0.5° Monthly CMG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MCD14ML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Monthly fire locations + attributes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226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r>
              <a:rPr lang="en-US" dirty="0" smtClean="0"/>
              <a:t>Collection 6 Algorithm </a:t>
            </a:r>
            <a:r>
              <a:rPr lang="en-US" dirty="0"/>
              <a:t>Refinements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Processing extended to oceans and other large water bodies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Detect off-shore gas flaring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Reduce false alarms in Amazon caused by small forest clearings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Dynamically adjust potential fire thresholds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Detect smaller fires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Improved cloud mask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Updated fire </a:t>
            </a:r>
            <a:r>
              <a:rPr lang="en-US" dirty="0" err="1" smtClean="0"/>
              <a:t>radiative</a:t>
            </a:r>
            <a:r>
              <a:rPr lang="en-US" dirty="0" smtClean="0"/>
              <a:t> power (FRP) retrieval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672BASE.A2003001.MYD14.900x45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00200"/>
            <a:ext cx="7315200" cy="3657600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086100" y="838200"/>
            <a:ext cx="297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effectLst/>
              </a:rPr>
              <a:t>Collection 5</a:t>
            </a:r>
            <a:endParaRPr lang="en-US" sz="3600" dirty="0">
              <a:effectLst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6FIRENEW.A2003001.MYD14.900x45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00200"/>
            <a:ext cx="7315200" cy="3657600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086100" y="838200"/>
            <a:ext cx="297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effectLst/>
              </a:rPr>
              <a:t>Collection 6</a:t>
            </a:r>
            <a:endParaRPr lang="en-US" sz="3600" dirty="0">
              <a:effectLst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D14.A2003233.1405.03.color.C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752600"/>
            <a:ext cx="3474720" cy="3474720"/>
          </a:xfrm>
          <a:prstGeom prst="rect">
            <a:avLst/>
          </a:prstGeom>
        </p:spPr>
      </p:pic>
      <p:pic>
        <p:nvPicPr>
          <p:cNvPr id="5" name="Picture 4" descr="MOD14.A2003233.1405.03.color.C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1080" y="1752600"/>
            <a:ext cx="3474720" cy="3474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71700" y="1219200"/>
            <a:ext cx="8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C5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362700" y="1219200"/>
            <a:ext cx="64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C6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4572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C6 Forest Clearing Rejection Test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028700" y="56388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False color ASTER imagery superimposed with approximate edges of MODIS pixels (black grid).   MODIS fire pixels are outlined in red.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4572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C6 Dynamic Potential Fire Thresholds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371600"/>
            <a:ext cx="7467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Detection algorithm uses various thresholds to quickly identify obvious </a:t>
            </a:r>
            <a:r>
              <a:rPr lang="en-US" sz="2400" i="1" dirty="0" smtClean="0"/>
              <a:t>non</a:t>
            </a:r>
            <a:r>
              <a:rPr lang="en-US" sz="2400" dirty="0" smtClean="0"/>
              <a:t>-fire pixels.  These are known as “potential fire thresholds”.</a:t>
            </a:r>
          </a:p>
          <a:p>
            <a:endParaRPr lang="en-US" sz="2400" dirty="0" smtClean="0"/>
          </a:p>
          <a:p>
            <a:r>
              <a:rPr lang="en-US" sz="2400" dirty="0" smtClean="0"/>
              <a:t>Prior to Collection 6, </a:t>
            </a:r>
            <a:r>
              <a:rPr lang="en-US" sz="2400" dirty="0" smtClean="0"/>
              <a:t>fixed day/night values were used for the</a:t>
            </a:r>
            <a:r>
              <a:rPr lang="en-US" sz="2400" dirty="0" smtClean="0"/>
              <a:t> potential </a:t>
            </a:r>
            <a:r>
              <a:rPr lang="en-US" sz="2400" dirty="0" smtClean="0"/>
              <a:t>fire </a:t>
            </a:r>
            <a:r>
              <a:rPr lang="en-US" sz="2400" dirty="0" smtClean="0"/>
              <a:t>thresholds.  However, these </a:t>
            </a:r>
            <a:r>
              <a:rPr lang="en-US" sz="2400" dirty="0" smtClean="0"/>
              <a:t>thresholds really should vary with scan angle, location, land cover type, season, etc.</a:t>
            </a:r>
          </a:p>
          <a:p>
            <a:endParaRPr lang="en-US" sz="2400" dirty="0" smtClean="0"/>
          </a:p>
          <a:p>
            <a:r>
              <a:rPr lang="en-US" sz="2400" dirty="0" smtClean="0"/>
              <a:t>For Collection 6, the potential fire thresholds are set dynamically.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8">
      <a:dk1>
        <a:srgbClr val="FFFFFF"/>
      </a:dk1>
      <a:lt1>
        <a:srgbClr val="19191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826</Words>
  <Application>Microsoft Macintosh PowerPoint</Application>
  <PresentationFormat>On-screen Show (4:3)</PresentationFormat>
  <Paragraphs>129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1_Office Theme</vt:lpstr>
      <vt:lpstr>Office Theme</vt:lpstr>
      <vt:lpstr>Collection 6 MODIS Fire Products</vt:lpstr>
      <vt:lpstr>PowerPoint Presentation</vt:lpstr>
      <vt:lpstr>PowerPoint Presentation</vt:lpstr>
      <vt:lpstr>MODIS Active Fire/Thermal Anomalies Products</vt:lpstr>
      <vt:lpstr>Collection 6 Algorithm Refinements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Collection 6 Higher Level Product Refinements</vt:lpstr>
      <vt:lpstr>Validation</vt:lpstr>
      <vt:lpstr>Example C5 Validation Results</vt:lpstr>
      <vt:lpstr>Collection 6 Higher Level Product Refinements</vt:lpstr>
      <vt:lpstr>MODIS Burned Area Products</vt:lpstr>
      <vt:lpstr>Algorithm/Product Characteristics</vt:lpstr>
      <vt:lpstr>PowerPoint Presentation</vt:lpstr>
      <vt:lpstr>Collection 6 Validation</vt:lpstr>
      <vt:lpstr>C6 Validation: Design Based Sampling</vt:lpstr>
      <vt:lpstr>C6 Validation: Design Based Sampling</vt:lpstr>
      <vt:lpstr>Characteristics of Stage 3 Sampling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Louis Giglio</dc:creator>
  <cp:lastModifiedBy>Louis Giglio</cp:lastModifiedBy>
  <cp:revision>124</cp:revision>
  <dcterms:created xsi:type="dcterms:W3CDTF">2011-05-19T15:10:27Z</dcterms:created>
  <dcterms:modified xsi:type="dcterms:W3CDTF">2014-04-30T09:29:32Z</dcterms:modified>
</cp:coreProperties>
</file>