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71" r:id="rId2"/>
    <p:sldId id="515" r:id="rId3"/>
    <p:sldId id="475" r:id="rId4"/>
    <p:sldId id="536" r:id="rId5"/>
    <p:sldId id="476" r:id="rId6"/>
    <p:sldId id="477" r:id="rId7"/>
    <p:sldId id="478" r:id="rId8"/>
    <p:sldId id="479" r:id="rId9"/>
    <p:sldId id="480" r:id="rId10"/>
    <p:sldId id="537" r:id="rId11"/>
    <p:sldId id="538" r:id="rId12"/>
    <p:sldId id="540" r:id="rId13"/>
    <p:sldId id="539" r:id="rId14"/>
    <p:sldId id="489" r:id="rId15"/>
    <p:sldId id="490" r:id="rId16"/>
    <p:sldId id="491" r:id="rId17"/>
    <p:sldId id="492" r:id="rId18"/>
    <p:sldId id="494" r:id="rId19"/>
    <p:sldId id="497" r:id="rId20"/>
    <p:sldId id="541" r:id="rId21"/>
    <p:sldId id="499" r:id="rId22"/>
    <p:sldId id="502" r:id="rId23"/>
    <p:sldId id="503" r:id="rId24"/>
    <p:sldId id="433" r:id="rId25"/>
    <p:sldId id="455" r:id="rId26"/>
    <p:sldId id="420" r:id="rId27"/>
    <p:sldId id="508" r:id="rId28"/>
    <p:sldId id="461" r:id="rId29"/>
    <p:sldId id="506" r:id="rId30"/>
    <p:sldId id="507" r:id="rId31"/>
    <p:sldId id="518" r:id="rId32"/>
    <p:sldId id="524" r:id="rId33"/>
    <p:sldId id="542" r:id="rId34"/>
    <p:sldId id="521" r:id="rId35"/>
    <p:sldId id="522" r:id="rId36"/>
    <p:sldId id="533" r:id="rId37"/>
    <p:sldId id="422" r:id="rId38"/>
    <p:sldId id="528" r:id="rId39"/>
    <p:sldId id="543" r:id="rId40"/>
    <p:sldId id="530" r:id="rId41"/>
    <p:sldId id="509" r:id="rId42"/>
    <p:sldId id="402" r:id="rId43"/>
    <p:sldId id="545" r:id="rId44"/>
    <p:sldId id="54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FF00FF"/>
    <a:srgbClr val="EEECE0"/>
    <a:srgbClr val="A13E00"/>
    <a:srgbClr val="00FFFF"/>
    <a:srgbClr val="06FF00"/>
    <a:srgbClr val="25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73" autoAdjust="0"/>
  </p:normalViewPr>
  <p:slideViewPr>
    <p:cSldViewPr snapToGrid="0" snapToObjects="1">
      <p:cViewPr>
        <p:scale>
          <a:sx n="147" d="100"/>
          <a:sy n="147" d="100"/>
        </p:scale>
        <p:origin x="-5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66D9-FDC1-EF41-AECC-B8F90E41E2BD}" type="datetimeFigureOut">
              <a:rPr lang="en-US" smtClean="0"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09AB7-E450-D043-9C62-88E08E06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2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0053-279A-9841-B614-A3C327EF8D47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AE28-5901-0848-8C52-5FA1FA4AF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2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0345B1-6255-334D-A0A8-A85FA15CE6A5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C3D02F7-9DB8-4514-B17C-2F9C91E23164}" type="slidenum">
              <a:rPr lang="en-GB"/>
              <a:pPr/>
              <a:t>21</a:t>
            </a:fld>
            <a:endParaRPr lang="en-GB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81438" y="8686513"/>
            <a:ext cx="2975162" cy="456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  <a:tabLst>
                <a:tab pos="0" algn="l"/>
                <a:tab pos="410247" algn="l"/>
                <a:tab pos="820496" algn="l"/>
                <a:tab pos="1230743" algn="l"/>
                <a:tab pos="1640991" algn="l"/>
                <a:tab pos="2051238" algn="l"/>
                <a:tab pos="2461487" algn="l"/>
                <a:tab pos="2871734" algn="l"/>
                <a:tab pos="3281982" algn="l"/>
                <a:tab pos="3692230" algn="l"/>
                <a:tab pos="4102478" algn="l"/>
                <a:tab pos="4512725" algn="l"/>
                <a:tab pos="4922973" algn="l"/>
                <a:tab pos="5333221" algn="l"/>
                <a:tab pos="5743469" algn="l"/>
                <a:tab pos="6153716" algn="l"/>
                <a:tab pos="6563964" algn="l"/>
                <a:tab pos="6974212" algn="l"/>
                <a:tab pos="7384459" algn="l"/>
                <a:tab pos="7794707" algn="l"/>
                <a:tab pos="8204955" algn="l"/>
              </a:tabLst>
            </a:pPr>
            <a:fld id="{4B2994BB-C4CA-4526-8EDF-43B77E517B31}" type="slidenum">
              <a:rPr lang="en-GB" sz="1300">
                <a:solidFill>
                  <a:srgbClr val="000000"/>
                </a:solidFill>
                <a:latin typeface="Times New Roman" pitchFamily="16" charset="0"/>
                <a:ea typeface="Bitstream Vera Sans" charset="0"/>
                <a:cs typeface="Bitstream Vera Sans" charset="0"/>
              </a:rPr>
              <a:pPr algn="r">
                <a:lnSpc>
                  <a:spcPct val="93000"/>
                </a:lnSpc>
                <a:tabLst>
                  <a:tab pos="0" algn="l"/>
                  <a:tab pos="410247" algn="l"/>
                  <a:tab pos="820496" algn="l"/>
                  <a:tab pos="1230743" algn="l"/>
                  <a:tab pos="1640991" algn="l"/>
                  <a:tab pos="2051238" algn="l"/>
                  <a:tab pos="2461487" algn="l"/>
                  <a:tab pos="2871734" algn="l"/>
                  <a:tab pos="3281982" algn="l"/>
                  <a:tab pos="3692230" algn="l"/>
                  <a:tab pos="4102478" algn="l"/>
                  <a:tab pos="4512725" algn="l"/>
                  <a:tab pos="4922973" algn="l"/>
                  <a:tab pos="5333221" algn="l"/>
                  <a:tab pos="5743469" algn="l"/>
                  <a:tab pos="6153716" algn="l"/>
                  <a:tab pos="6563964" algn="l"/>
                  <a:tab pos="6974212" algn="l"/>
                  <a:tab pos="7384459" algn="l"/>
                  <a:tab pos="7794707" algn="l"/>
                  <a:tab pos="8204955" algn="l"/>
                </a:tabLst>
              </a:pPr>
              <a:t>21</a:t>
            </a:fld>
            <a:endParaRPr lang="en-GB" sz="1300" dirty="0">
              <a:solidFill>
                <a:srgbClr val="000000"/>
              </a:solidFill>
              <a:latin typeface="Times New Roman" pitchFamily="16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1210237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49" tIns="41025" rIns="82049" bIns="41025" anchor="ctr"/>
          <a:lstStyle/>
          <a:p>
            <a:endParaRPr lang="en-US">
              <a:ea typeface="Bitstream Vera Sans" charset="0"/>
              <a:cs typeface="Bitstream Vera Sans" charset="0"/>
            </a:endParaRPr>
          </a:p>
        </p:txBody>
      </p:sp>
      <p:sp>
        <p:nvSpPr>
          <p:cNvPr id="2048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6362" y="4342536"/>
            <a:ext cx="5485279" cy="411451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95A1A-969F-824C-BAB6-D675CBAA5B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2BA32-C94C-6641-AE41-80805A4B0EE5}" type="slidenum">
              <a:rPr lang="en-US"/>
              <a:pPr/>
              <a:t>38</a:t>
            </a:fld>
            <a:endParaRPr lang="en-US"/>
          </a:p>
        </p:txBody>
      </p:sp>
      <p:sp>
        <p:nvSpPr>
          <p:cNvPr id="4280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4B33-9B1D-7845-8970-E3185B3DC8BA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AE1A-D694-9340-B617-55A2B1D87DD5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0E74-024A-5645-A663-D87632A00313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42C1-943F-7142-B34B-30330DFCA049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396-E5B9-794B-AD81-E78D27EFB204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466A-1DA0-334A-A2E3-5674CED36DB3}" type="datetime1">
              <a:rPr lang="en-US" smtClean="0"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0B3F-1B12-5443-B6EF-70C9B0C3FA09}" type="datetime1">
              <a:rPr lang="en-US" smtClean="0"/>
              <a:t>4/28/14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D2D0-B681-7E46-8B76-CFD31CAEBEDC}" type="datetime1">
              <a:rPr lang="en-US" smtClean="0"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22EB-C9C5-0644-B929-6C256BF2A140}" type="datetime1">
              <a:rPr lang="en-US" smtClean="0"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94C1-7B88-1B40-8F56-958EFE742B9F}" type="datetime1">
              <a:rPr lang="en-US" smtClean="0"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A5B2-9042-9841-92A7-4C1B0BDD625B}" type="datetime1">
              <a:rPr lang="en-US" smtClean="0"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86FA-F697-B345-B070-C437B5A5E939}" type="datetime1">
              <a:rPr lang="en-US" smtClean="0"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w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hyperlink" Target="mailto:Robert.C.Levy@nas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4" y="186100"/>
            <a:ext cx="8289826" cy="108401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MODIS Dark Target products</a:t>
            </a:r>
            <a:br>
              <a:rPr lang="en-US" sz="3600" dirty="0" smtClean="0"/>
            </a:br>
            <a:r>
              <a:rPr lang="en-US" sz="3600" dirty="0" smtClean="0"/>
              <a:t>Collection 6 and onward to Collection 7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274" y="1808897"/>
            <a:ext cx="8605640" cy="2572603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Robert Levy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(NASA-GSFC)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Shana </a:t>
            </a:r>
            <a:r>
              <a:rPr lang="en-US" sz="2200" dirty="0" err="1" smtClean="0">
                <a:solidFill>
                  <a:schemeClr val="tx1"/>
                </a:solidFill>
              </a:rPr>
              <a:t>Mattoo</a:t>
            </a:r>
            <a:r>
              <a:rPr lang="en-US" sz="2200" dirty="0" smtClean="0">
                <a:solidFill>
                  <a:schemeClr val="tx1"/>
                </a:solidFill>
              </a:rPr>
              <a:t>, Leigh </a:t>
            </a:r>
            <a:r>
              <a:rPr lang="en-US" sz="2200" dirty="0" err="1" smtClean="0">
                <a:solidFill>
                  <a:schemeClr val="tx1"/>
                </a:solidFill>
              </a:rPr>
              <a:t>Munchak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dirty="0" smtClean="0">
                <a:solidFill>
                  <a:srgbClr val="000000"/>
                </a:solidFill>
              </a:rPr>
              <a:t>Richard </a:t>
            </a:r>
            <a:r>
              <a:rPr lang="en-US" sz="2200" dirty="0" err="1" smtClean="0">
                <a:solidFill>
                  <a:srgbClr val="000000"/>
                </a:solidFill>
              </a:rPr>
              <a:t>Kleidman</a:t>
            </a:r>
            <a:r>
              <a:rPr lang="en-US" sz="2200" dirty="0" smtClean="0">
                <a:solidFill>
                  <a:srgbClr val="000000"/>
                </a:solidFill>
              </a:rPr>
              <a:t> (SSAI @ NASA-GSFC)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Falguni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Patadia</a:t>
            </a:r>
            <a:r>
              <a:rPr lang="en-US" sz="2200" dirty="0" smtClean="0">
                <a:solidFill>
                  <a:srgbClr val="000000"/>
                </a:solidFill>
              </a:rPr>
              <a:t> (GESTAR/Morgan State Univ. @ NASA-GSFC)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Pawan</a:t>
            </a:r>
            <a:r>
              <a:rPr lang="en-US" sz="2200" dirty="0" smtClean="0">
                <a:solidFill>
                  <a:srgbClr val="000000"/>
                </a:solidFill>
              </a:rPr>
              <a:t> Gupta (GESTAR/USRA @ NASA-GSFC)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Lorraine Remer (JCET-UMBC)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2643" y="4998964"/>
            <a:ext cx="5801957" cy="1068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3660" y="6441688"/>
            <a:ext cx="64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MODIS-STM-2014		Columbia MD:   April 29,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30" y="4101713"/>
            <a:ext cx="2351013" cy="2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7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4938"/>
            <a:ext cx="8496300" cy="8823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with AERONET and MAN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140700" cy="36352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4959349"/>
            <a:ext cx="8547100" cy="17621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Aqua for 8 months (Jan + July, 2003, 2008 and 2010; Apr + Oct 2008).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Overall, not much change over ocean (slope, intercept, correlation)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But 30% more valid points to compare with (1141 versus 830).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AERONET are gray and colored, MAN are black dots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75003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20485"/>
            <a:ext cx="8496300" cy="8823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Better way to see MODIS improvement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4735594"/>
            <a:ext cx="8547100" cy="186625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MODIS error (MODIS–AERONET) versus AERONET; zero “error” is dashed line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Boxes represent middle 67% of each dataset, whiskers are middle 95% of MODIS-AERONET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Solid lines are “expected error” (EE) envelope; note asymmetry (new definition for C6).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Note that in C6, that  the MODIS error is within EE for nearly all bins of AOD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C5 EE =  ±(0.03 + 5%). C6 EE = (-0.02 – 10%), (+0.04 + 10%) 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Less overall “bias” in C6.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970"/>
          <a:stretch/>
        </p:blipFill>
        <p:spPr>
          <a:xfrm>
            <a:off x="330200" y="1017310"/>
            <a:ext cx="8356600" cy="3643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2802" y="6394264"/>
            <a:ext cx="714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See updates (10 years of Aqua) on L. </a:t>
            </a:r>
            <a:r>
              <a:rPr lang="en-US" sz="2400" dirty="0" err="1" smtClean="0">
                <a:solidFill>
                  <a:srgbClr val="FF0000"/>
                </a:solidFill>
              </a:rPr>
              <a:t>Munchak’s</a:t>
            </a:r>
            <a:r>
              <a:rPr lang="en-US" sz="2400" dirty="0" smtClean="0">
                <a:solidFill>
                  <a:srgbClr val="FF0000"/>
                </a:solidFill>
              </a:rPr>
              <a:t> poster!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8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on </a:t>
            </a:r>
            <a:r>
              <a:rPr lang="en-US" dirty="0" err="1" smtClean="0"/>
              <a:t>Ångström</a:t>
            </a:r>
            <a:r>
              <a:rPr lang="en-US" dirty="0" smtClean="0"/>
              <a:t> Exponent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95400"/>
            <a:ext cx="9144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2116"/>
            <a:ext cx="9144000" cy="68743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0200" y="5105399"/>
            <a:ext cx="8547100" cy="16160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AE calculated from 0.55 </a:t>
            </a:r>
            <a:r>
              <a:rPr lang="en-US" sz="2200" dirty="0" err="1" smtClean="0"/>
              <a:t>vs</a:t>
            </a:r>
            <a:r>
              <a:rPr lang="en-US" sz="2200" dirty="0" smtClean="0"/>
              <a:t> 0.86 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/>
              <a:t>m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Comparison is for Aqua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Overall increase of global AE (+0.18).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0492" y="4579298"/>
            <a:ext cx="3731009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-0.2   0.0       0.5         1.0         1.5   1.8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6307" y="4578793"/>
            <a:ext cx="3300678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-0.6      -0.3        0.0       0.3       0.6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6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7115"/>
            <a:ext cx="8496300" cy="8823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Reasonable validation of AE within ±0.4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mapss_c6val_2002to2011_ocean_AE_C6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488"/>
            <a:ext cx="9282759" cy="4613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2040" y="6259810"/>
            <a:ext cx="3319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See L. </a:t>
            </a:r>
            <a:r>
              <a:rPr lang="en-US" sz="2400" dirty="0" err="1" smtClean="0">
                <a:solidFill>
                  <a:srgbClr val="FF0000"/>
                </a:solidFill>
              </a:rPr>
              <a:t>Munchak’s</a:t>
            </a:r>
            <a:r>
              <a:rPr lang="en-US" sz="2400" dirty="0" smtClean="0">
                <a:solidFill>
                  <a:srgbClr val="FF0000"/>
                </a:solidFill>
              </a:rPr>
              <a:t> poster!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8151" y="5359417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 “range” is less than AERONET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5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Aerosol over land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ff_Counts_884VS051.Aqua.2008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"/>
          <a:stretch/>
        </p:blipFill>
        <p:spPr>
          <a:xfrm>
            <a:off x="127460" y="977900"/>
            <a:ext cx="6120940" cy="554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48" y="142876"/>
            <a:ext cx="8229600" cy="835024"/>
          </a:xfrm>
        </p:spPr>
        <p:txBody>
          <a:bodyPr>
            <a:noAutofit/>
          </a:bodyPr>
          <a:lstStyle/>
          <a:p>
            <a:r>
              <a:rPr lang="en-US" sz="3200" dirty="0" smtClean="0"/>
              <a:t>Dark target over land</a:t>
            </a:r>
            <a:br>
              <a:rPr lang="en-US" sz="3200" dirty="0" smtClean="0"/>
            </a:br>
            <a:r>
              <a:rPr lang="en-US" sz="3200" dirty="0" smtClean="0"/>
              <a:t>Overall changes to products (Aqua, Jul 2008)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2700" y="1509940"/>
            <a:ext cx="26162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728CFF"/>
                </a:solidFill>
              </a:rPr>
              <a:t>Overall decrease of AOD in semi-arid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Overall increase over vegetation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Strong increase over Eastern Asia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/>
              <a:t>Slight change in coverage here and there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334000" y="4419600"/>
            <a:ext cx="1028700" cy="393700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53100" y="5549900"/>
            <a:ext cx="317500" cy="0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57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the changes?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1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OD_528_V6LUT_2013VS051.Aqua.2008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20" y="1391473"/>
            <a:ext cx="2743200" cy="2027268"/>
          </a:xfrm>
          <a:prstGeom prst="rect">
            <a:avLst/>
          </a:prstGeom>
        </p:spPr>
      </p:pic>
      <p:pic>
        <p:nvPicPr>
          <p:cNvPr id="9" name="Picture 8" descr="AOD_V6.0.10_CldmaskVS552.Aqua.2008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5" y="4099337"/>
            <a:ext cx="2743200" cy="2024857"/>
          </a:xfrm>
          <a:prstGeom prst="rect">
            <a:avLst/>
          </a:prstGeom>
        </p:spPr>
      </p:pic>
      <p:pic>
        <p:nvPicPr>
          <p:cNvPr id="8" name="Picture 7" descr="AOD_884VS874.Aqua.2008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31" y="1391473"/>
            <a:ext cx="2743200" cy="2027268"/>
          </a:xfrm>
          <a:prstGeom prst="rect">
            <a:avLst/>
          </a:prstGeom>
        </p:spPr>
      </p:pic>
      <p:pic>
        <p:nvPicPr>
          <p:cNvPr id="6" name="Picture 5" descr="AOD_874VS863.Aqua.2008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30" y="4068183"/>
            <a:ext cx="2743200" cy="2027268"/>
          </a:xfrm>
          <a:prstGeom prst="rect">
            <a:avLst/>
          </a:prstGeom>
        </p:spPr>
      </p:pic>
      <p:pic>
        <p:nvPicPr>
          <p:cNvPr id="5" name="Picture 4" descr="AOD_528_C6InputsVS051.Aqua.2008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391473"/>
            <a:ext cx="2743200" cy="2027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4" y="968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C6-C5 land: Due to many incremental changes</a:t>
            </a:r>
            <a:br>
              <a:rPr lang="en-US" sz="3600" dirty="0" smtClean="0"/>
            </a:br>
            <a:r>
              <a:rPr lang="en-US" sz="3600" dirty="0" smtClean="0"/>
              <a:t>(Aqua, July 2008)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410" y="4047127"/>
            <a:ext cx="2743200" cy="18321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Also changed “Quality Assurance” Filtering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Changed aerosol definitions of land and sea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err="1" smtClean="0"/>
              <a:t>Etc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0204" y="6500521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932588"/>
            <a:ext cx="3087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reflectance and geo-location inputs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18630" y="1202820"/>
            <a:ext cx="267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Updated </a:t>
            </a:r>
            <a:r>
              <a:rPr lang="en-US" dirty="0" err="1" smtClean="0"/>
              <a:t>radiative</a:t>
            </a:r>
            <a:r>
              <a:rPr lang="en-US" dirty="0" smtClean="0"/>
              <a:t> transfer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9422" y="3730005"/>
            <a:ext cx="23539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Improved cloud mask to detect smoke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17763" y="3701857"/>
            <a:ext cx="31218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Fixed surface reflectance dependence on TOA NDVI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15410" y="1203736"/>
            <a:ext cx="2321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Re-define land and sea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72" y="6124194"/>
            <a:ext cx="4076700" cy="7338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17763" y="3701857"/>
            <a:ext cx="3121868" cy="2483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61830" y="6315855"/>
            <a:ext cx="222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was a major bug!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891620" y="6095451"/>
            <a:ext cx="423790" cy="220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24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34938"/>
            <a:ext cx="8496300" cy="88237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Preliminary comparison with AERONET </a:t>
            </a:r>
            <a:br>
              <a:rPr lang="en-US" sz="3200" dirty="0" smtClean="0"/>
            </a:br>
            <a:r>
              <a:rPr lang="en-US" sz="3200" dirty="0" smtClean="0"/>
              <a:t>(8 months of Aqua data)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0200" y="4549625"/>
            <a:ext cx="8547100" cy="189547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MODIS error (MODIS–AERONET) versus AERONET; zero “error” is dashed line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Boxes are middle 67% of dataset, whiskers are middle 95% of MODIS-AERONET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Solid lines are “expected error” (EE) envelope; no asymmetry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C6 MODIS error is within EE for nearly all bins of AOD (even at low values)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C5 EE = ±(0.05 + 15%)). Keep definition for C6. </a:t>
            </a:r>
          </a:p>
        </p:txBody>
      </p:sp>
      <p:pic>
        <p:nvPicPr>
          <p:cNvPr id="5" name="Picture 4" descr="Fig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1"/>
          <a:stretch/>
        </p:blipFill>
        <p:spPr>
          <a:xfrm>
            <a:off x="485563" y="1038924"/>
            <a:ext cx="8201237" cy="3486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6102" y="6286265"/>
            <a:ext cx="714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See updates (10 years of Aqua) on L. </a:t>
            </a:r>
            <a:r>
              <a:rPr lang="en-US" sz="2400" dirty="0" err="1" smtClean="0">
                <a:solidFill>
                  <a:srgbClr val="FF0000"/>
                </a:solidFill>
              </a:rPr>
              <a:t>Munchak’s</a:t>
            </a:r>
            <a:r>
              <a:rPr lang="en-US" sz="2400" dirty="0" smtClean="0">
                <a:solidFill>
                  <a:srgbClr val="FF0000"/>
                </a:solidFill>
              </a:rPr>
              <a:t> poster!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Terra versus Aqua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7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0" y="91258"/>
            <a:ext cx="8229600" cy="899342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Aerosol retrieval from MODIS</a:t>
            </a:r>
            <a:endParaRPr lang="en-US" sz="32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281800" y="1519941"/>
            <a:ext cx="3593812" cy="3305260"/>
            <a:chOff x="457200" y="617375"/>
            <a:chExt cx="3242650" cy="35133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2688" y="914847"/>
              <a:ext cx="3200612" cy="3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52959" y="2529205"/>
              <a:ext cx="1186359" cy="9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OCEAN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 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GLINT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2688" y="2611797"/>
              <a:ext cx="796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LAND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57200" y="617375"/>
              <a:ext cx="3206100" cy="7078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itchFamily="-107" charset="0"/>
                </a:rPr>
                <a:t>May 4,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2001; 13:25 UTC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Level 2 “product”</a:t>
              </a:r>
              <a:endParaRPr lang="en-US" sz="2000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73344" y="2653405"/>
              <a:ext cx="626506" cy="147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AOD</a:t>
              </a: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1.0</a:t>
              </a: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0.0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7" y="2128075"/>
            <a:ext cx="3547403" cy="273522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72" y="1420188"/>
            <a:ext cx="3510128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-107" charset="0"/>
              </a:rPr>
              <a:t>May 4,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2001; 13:25 UTC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Level 1 “reflectance”</a:t>
            </a:r>
            <a:endParaRPr lang="en-US" sz="2000" b="1" dirty="0">
              <a:solidFill>
                <a:schemeClr val="bg1"/>
              </a:solidFill>
              <a:latin typeface="Calibri" pitchFamily="-107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73700" y="3093274"/>
            <a:ext cx="1212582" cy="14158"/>
          </a:xfrm>
          <a:prstGeom prst="line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753" y="947671"/>
            <a:ext cx="300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MODIS observes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3882" y="1039363"/>
            <a:ext cx="363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Attributed to aerosol (AOD)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7390" y="4826675"/>
            <a:ext cx="8379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many different “algorithms” to retrieve aerosol from MODIS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Dark Target (“DT” ocean and land; Levy, </a:t>
            </a:r>
            <a:r>
              <a:rPr lang="en-US" dirty="0" err="1" smtClean="0">
                <a:solidFill>
                  <a:srgbClr val="FF0000"/>
                </a:solidFill>
              </a:rPr>
              <a:t>Mattoo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Munchak</a:t>
            </a:r>
            <a:r>
              <a:rPr lang="en-US" dirty="0" smtClean="0">
                <a:solidFill>
                  <a:srgbClr val="FF0000"/>
                </a:solidFill>
              </a:rPr>
              <a:t>, Remer, </a:t>
            </a:r>
            <a:r>
              <a:rPr lang="en-US" dirty="0" err="1" smtClean="0">
                <a:solidFill>
                  <a:srgbClr val="FF0000"/>
                </a:solidFill>
              </a:rPr>
              <a:t>Tanré</a:t>
            </a:r>
            <a:r>
              <a:rPr lang="en-US" dirty="0" smtClean="0">
                <a:solidFill>
                  <a:srgbClr val="FF0000"/>
                </a:solidFill>
              </a:rPr>
              <a:t>, Kaufman)</a:t>
            </a:r>
          </a:p>
          <a:p>
            <a:pPr marL="342900" indent="-342900">
              <a:buAutoNum type="arabicPeriod"/>
            </a:pPr>
            <a:r>
              <a:rPr lang="en-US" dirty="0" smtClean="0"/>
              <a:t>Deep Blue (“DB” desert and beyond; Hsu, </a:t>
            </a:r>
            <a:r>
              <a:rPr lang="en-US" dirty="0" err="1" smtClean="0"/>
              <a:t>Bettenhousen</a:t>
            </a:r>
            <a:r>
              <a:rPr lang="en-US" dirty="0" smtClean="0"/>
              <a:t>, </a:t>
            </a:r>
            <a:r>
              <a:rPr lang="en-US" dirty="0" err="1" smtClean="0"/>
              <a:t>Sayer</a:t>
            </a:r>
            <a:r>
              <a:rPr lang="en-US" dirty="0" smtClean="0"/>
              <a:t>,.. )</a:t>
            </a:r>
          </a:p>
          <a:p>
            <a:pPr marL="342900" indent="-342900">
              <a:buAutoNum type="arabicPeriod"/>
            </a:pPr>
            <a:r>
              <a:rPr lang="en-US" dirty="0" smtClean="0"/>
              <a:t>MAIAC (coupled with land surface everywhere; </a:t>
            </a:r>
            <a:r>
              <a:rPr lang="en-US" dirty="0" err="1" smtClean="0"/>
              <a:t>Lyapustin</a:t>
            </a:r>
            <a:r>
              <a:rPr lang="en-US" dirty="0" smtClean="0"/>
              <a:t>, Wang, </a:t>
            </a:r>
            <a:r>
              <a:rPr lang="en-US" dirty="0" err="1" smtClean="0"/>
              <a:t>Korkin</a:t>
            </a:r>
            <a:r>
              <a:rPr lang="en-US" dirty="0" smtClean="0"/>
              <a:t>,…)</a:t>
            </a:r>
          </a:p>
          <a:p>
            <a:pPr marL="342900" indent="-342900">
              <a:buAutoNum type="arabicPeriod"/>
            </a:pPr>
            <a:r>
              <a:rPr lang="en-US" dirty="0" smtClean="0"/>
              <a:t>Ocean color/atmospheric correction (McClain, Ahmad, …)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Etc</a:t>
            </a:r>
            <a:r>
              <a:rPr lang="en-US" dirty="0" smtClean="0"/>
              <a:t> (neural net, model assimilation, statistical, … )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Your own algorithm (many groups around the world)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543"/>
            <a:ext cx="7772400" cy="69530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If we had used Collection 5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496645" name="Rectangle 5"/>
          <p:cNvSpPr>
            <a:spLocks noChangeArrowheads="1"/>
          </p:cNvSpPr>
          <p:nvPr/>
        </p:nvSpPr>
        <p:spPr bwMode="auto">
          <a:xfrm>
            <a:off x="232271" y="5429917"/>
            <a:ext cx="8806458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/>
              <a:t>Over land, </a:t>
            </a: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i="1" dirty="0">
                <a:solidFill>
                  <a:srgbClr val="000000"/>
                </a:solidFill>
              </a:rPr>
              <a:t>decreases </a:t>
            </a:r>
            <a:r>
              <a:rPr lang="en-US" sz="2400" dirty="0">
                <a:solidFill>
                  <a:srgbClr val="000000"/>
                </a:solidFill>
              </a:rPr>
              <a:t>(-0.04/decade),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i="1" dirty="0">
                <a:solidFill>
                  <a:srgbClr val="000000"/>
                </a:solidFill>
              </a:rPr>
              <a:t>constant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dirty="0" smtClean="0">
                <a:solidFill>
                  <a:srgbClr val="000000"/>
                </a:solidFill>
              </a:rPr>
              <a:t>/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dirty="0">
                <a:solidFill>
                  <a:srgbClr val="000000"/>
                </a:solidFill>
              </a:rPr>
              <a:t>divergence is the same everywhere on the globe</a:t>
            </a:r>
            <a:r>
              <a:rPr lang="en-US" sz="2400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 NH, observations are 1.5 hours apart, while SH are 4.5 hours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So, probably not due to diurnal cycle of aerosol</a:t>
            </a:r>
          </a:p>
        </p:txBody>
      </p:sp>
      <p:pic>
        <p:nvPicPr>
          <p:cNvPr id="8" name="Picture 7" descr="MonthlyA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6286"/>
            <a:ext cx="5918200" cy="4320545"/>
          </a:xfrm>
          <a:prstGeom prst="rect">
            <a:avLst/>
          </a:prstGeom>
        </p:spPr>
      </p:pic>
      <p:pic>
        <p:nvPicPr>
          <p:cNvPr id="6" name="Picture 1028" descr="TerraAquaDiff_TimeSeri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616" y="1402301"/>
            <a:ext cx="3134599" cy="321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0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14918" y="3733800"/>
            <a:ext cx="2710481" cy="382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3000"/>
              </a:lnSpc>
              <a:spcBef>
                <a:spcPts val="1474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desert test sites</a:t>
            </a:r>
            <a:endParaRPr lang="en-GB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0600" y="76200"/>
            <a:ext cx="7010400" cy="985838"/>
          </a:xfrm>
          <a:prstGeom prst="rect">
            <a:avLst/>
          </a:prstGeom>
          <a:solidFill>
            <a:srgbClr val="EEECE0"/>
          </a:solidFill>
          <a:ln w="9525">
            <a:noFill/>
            <a:round/>
            <a:headEnd/>
            <a:tailEnd/>
          </a:ln>
        </p:spPr>
        <p:txBody>
          <a:bodyPr lIns="91436" tIns="45718" rIns="91436" bIns="45718" anchor="ctr"/>
          <a:lstStyle/>
          <a:p>
            <a:pPr algn="ctr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536446" algn="l"/>
              </a:tabLst>
            </a:pPr>
            <a:r>
              <a:rPr lang="en-GB" sz="2800" b="1" dirty="0" smtClean="0">
                <a:solidFill>
                  <a:schemeClr val="tx1"/>
                </a:solidFill>
                <a:latin typeface="Calibri"/>
                <a:cs typeface="Calibri"/>
              </a:rPr>
              <a:t>Why? MODIS </a:t>
            </a:r>
            <a:r>
              <a:rPr lang="en-GB" sz="2800" b="1" dirty="0" smtClean="0">
                <a:solidFill>
                  <a:schemeClr val="tx1"/>
                </a:solidFill>
                <a:latin typeface="Calibri"/>
                <a:cs typeface="Calibri"/>
              </a:rPr>
              <a:t>reflectance over desert sites: C5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2713" y="152400"/>
            <a:ext cx="8878887" cy="909638"/>
            <a:chOff x="48" y="59"/>
            <a:chExt cx="5641" cy="57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8" y="76"/>
              <a:ext cx="672" cy="5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40" y="632"/>
              <a:ext cx="5328" cy="1"/>
            </a:xfrm>
            <a:prstGeom prst="line">
              <a:avLst/>
            </a:prstGeom>
            <a:noFill/>
            <a:ln w="28440">
              <a:solidFill>
                <a:srgbClr val="3333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59"/>
              <a:ext cx="564" cy="5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18163"/>
            <a:ext cx="2592000" cy="2592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141528"/>
            <a:ext cx="2592000" cy="2592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181413" y="1069049"/>
            <a:ext cx="581176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Collect clear-sky MODIS data over desert </a:t>
            </a:r>
            <a:r>
              <a:rPr lang="en-US" dirty="0" smtClean="0">
                <a:latin typeface="Calibri"/>
                <a:cs typeface="Calibri"/>
              </a:rPr>
              <a:t>sites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Develop site-specific BRDF from first 3 years of mission</a:t>
            </a:r>
          </a:p>
          <a:p>
            <a:pPr marL="342900" indent="-342900">
              <a:buAutoNum type="arabicParenBoth"/>
            </a:pPr>
            <a:r>
              <a:rPr lang="en-US" dirty="0" smtClean="0">
                <a:latin typeface="Calibri"/>
                <a:cs typeface="Calibri"/>
              </a:rPr>
              <a:t>Over time, compare “observed” reflectance with BRDF modeled reflectance, for different view </a:t>
            </a:r>
            <a:r>
              <a:rPr lang="en-US" dirty="0" smtClean="0">
                <a:latin typeface="Calibri"/>
                <a:cs typeface="Calibri"/>
              </a:rPr>
              <a:t>angles</a:t>
            </a:r>
          </a:p>
          <a:p>
            <a:pPr marL="342900" indent="-342900">
              <a:buAutoNum type="arabicParenBoth"/>
            </a:pPr>
            <a:endParaRPr lang="en-US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r>
              <a:rPr lang="en-US" dirty="0" smtClean="0">
                <a:latin typeface="Calibri"/>
                <a:cs typeface="Calibri"/>
              </a:rPr>
              <a:t>Characterize and de-trend MODIS observations</a:t>
            </a:r>
          </a:p>
          <a:p>
            <a:pPr marL="342900" indent="-342900">
              <a:buAutoNum type="arabicParenBoth"/>
            </a:pPr>
            <a:r>
              <a:rPr lang="en-US" dirty="0" smtClean="0">
                <a:latin typeface="Calibri"/>
                <a:cs typeface="Calibri"/>
              </a:rPr>
              <a:t>Create a new L1B dataset for C6. </a:t>
            </a: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AutoNum type="arabicParenBoth"/>
            </a:pPr>
            <a:endParaRPr lang="en-US" dirty="0" smtClean="0"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123" y="6236251"/>
            <a:ext cx="233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MCST (Sun, </a:t>
            </a:r>
            <a:r>
              <a:rPr lang="en-US" dirty="0" err="1" smtClean="0">
                <a:solidFill>
                  <a:schemeClr val="bg1"/>
                </a:solidFill>
              </a:rPr>
              <a:t>Xiong</a:t>
            </a:r>
            <a:r>
              <a:rPr lang="en-US" dirty="0" smtClean="0">
                <a:solidFill>
                  <a:schemeClr val="bg1"/>
                </a:solidFill>
              </a:rPr>
              <a:t> et al)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2579323" y="3591050"/>
            <a:ext cx="152801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/>
              <a:t>Observed Reflectance / BRDF Modeled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7" name="Picture 16" descr="AppII_vs_App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344" y="2786278"/>
            <a:ext cx="5474830" cy="2033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280" y="4156035"/>
            <a:ext cx="15285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C5 reflectance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22218" y="4170390"/>
            <a:ext cx="15285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C6 reflectance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124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693" y="165101"/>
            <a:ext cx="3484352" cy="11810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Impact to “observed” reflectance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Fig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8"/>
          <a:stretch/>
        </p:blipFill>
        <p:spPr>
          <a:xfrm>
            <a:off x="54294" y="22311"/>
            <a:ext cx="2819399" cy="6858000"/>
          </a:xfrm>
          <a:prstGeom prst="rect">
            <a:avLst/>
          </a:prstGeom>
        </p:spPr>
      </p:pic>
      <p:pic>
        <p:nvPicPr>
          <p:cNvPr id="8" name="Picture 7" descr="Fig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45" y="20638"/>
            <a:ext cx="274785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93" y="5244584"/>
            <a:ext cx="3284645" cy="367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694" y="5993885"/>
            <a:ext cx="3287556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3945" y="4882118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11645" y="5636222"/>
            <a:ext cx="226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 reflectance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70628" y="1346200"/>
            <a:ext cx="294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“Global” Aqua changes in visible bands by -0.001 or less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</a:rPr>
              <a:t>“Global” Terra changes in visible bands by +0.002 or more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Overall Aqua changes are relatively stable, but Terra’s changes vary over time. </a:t>
            </a:r>
          </a:p>
        </p:txBody>
      </p:sp>
    </p:spTree>
    <p:extLst>
      <p:ext uri="{BB962C8B-B14F-4D97-AF65-F5344CB8AC3E}">
        <p14:creationId xmlns:p14="http://schemas.microsoft.com/office/powerpoint/2010/main" val="40592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New Terra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4934685"/>
            <a:ext cx="8210550" cy="178679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Big changes to blue and red bands</a:t>
            </a:r>
          </a:p>
          <a:p>
            <a:r>
              <a:rPr lang="en-US" sz="2400" dirty="0" smtClean="0"/>
              <a:t>Biggest impacts over land</a:t>
            </a:r>
          </a:p>
          <a:p>
            <a:pPr lvl="1"/>
            <a:r>
              <a:rPr lang="en-US" sz="2000" dirty="0" smtClean="0"/>
              <a:t>Global increase by 0.02 (for this particular month). 10% of global mean! </a:t>
            </a:r>
          </a:p>
          <a:p>
            <a:r>
              <a:rPr lang="en-US" sz="2400" dirty="0" smtClean="0"/>
              <a:t>Smaller impacts over ocean</a:t>
            </a:r>
          </a:p>
          <a:p>
            <a:pPr lvl="1"/>
            <a:r>
              <a:rPr lang="en-US" sz="2000" dirty="0" smtClean="0"/>
              <a:t>Global increase by 0.004 (for this particular month) </a:t>
            </a:r>
            <a:endParaRPr lang="en-US" sz="2000" dirty="0"/>
          </a:p>
        </p:txBody>
      </p:sp>
      <p:pic>
        <p:nvPicPr>
          <p:cNvPr id="4" name="Picture 3" descr="Macintosh HD:Users:levy:MyFiles:MODIS_V6_Develop:C6_Intro_Paper:For_C6_Intro_Paper:Monthly_QA_Means_fromL2:MapPlots:Diff_L2_Counts_Map_c_6011_C6L1BVS6011_C5L1B.Terra.200807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117600"/>
            <a:ext cx="8623300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5" y="198437"/>
            <a:ext cx="8229600" cy="933603"/>
          </a:xfrm>
          <a:solidFill>
            <a:srgbClr val="EEECE0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Impact of new calibration on trend</a:t>
            </a:r>
            <a:br>
              <a:rPr lang="en-US" sz="3600" dirty="0" smtClean="0"/>
            </a:br>
            <a:r>
              <a:rPr lang="en-US" sz="3600" dirty="0" smtClean="0"/>
              <a:t>of Terra-Aqua AOD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113666"/>
            <a:ext cx="8148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8 months processed with same dark-target aerosol algorithms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Terra now more “in sync” with Aqua time series</a:t>
            </a:r>
          </a:p>
          <a:p>
            <a:pPr>
              <a:buFont typeface="Arial"/>
              <a:buChar char="•"/>
            </a:pPr>
            <a:r>
              <a:rPr lang="en-US" sz="2400" b="1" dirty="0" smtClean="0"/>
              <a:t>New calibration 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/>
              <a:t>Terra/Aqua divergence removed for C6!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(Terra-Aqua) offset remains </a:t>
            </a:r>
            <a:r>
              <a:rPr lang="en-US" sz="2400" dirty="0" smtClean="0">
                <a:solidFill>
                  <a:srgbClr val="FF0000"/>
                </a:solidFill>
              </a:rPr>
              <a:t>0.02 </a:t>
            </a:r>
            <a:r>
              <a:rPr lang="en-US" sz="2400" dirty="0">
                <a:solidFill>
                  <a:srgbClr val="FF0000"/>
                </a:solidFill>
              </a:rPr>
              <a:t>(land</a:t>
            </a:r>
            <a:r>
              <a:rPr lang="en-US" sz="2400" dirty="0" smtClean="0">
                <a:solidFill>
                  <a:srgbClr val="FF0000"/>
                </a:solidFill>
              </a:rPr>
              <a:t>) and 0.015 (ocean)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 descr="mean553_QAfilt_l_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8" y="1636238"/>
            <a:ext cx="4231101" cy="3013570"/>
          </a:xfrm>
          <a:prstGeom prst="rect">
            <a:avLst/>
          </a:prstGeom>
        </p:spPr>
      </p:pic>
      <p:pic>
        <p:nvPicPr>
          <p:cNvPr id="5" name="Picture 4" descr="mean553_QAfilt_o_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6" y="1636238"/>
            <a:ext cx="4251440" cy="29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7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for C6 Level 2?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Diagnostic SDSs (wind speed, integer QAC, topographic elevation,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“Cloud mask”, “distance to nearest cloud”</a:t>
            </a:r>
          </a:p>
          <a:p>
            <a:r>
              <a:rPr lang="en-US" dirty="0" smtClean="0"/>
              <a:t>Changes to SDS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23237" y="763099"/>
            <a:ext cx="8372931" cy="4050205"/>
            <a:chOff x="819837" y="1448083"/>
            <a:chExt cx="7215029" cy="2962503"/>
          </a:xfrm>
        </p:grpSpPr>
        <p:grpSp>
          <p:nvGrpSpPr>
            <p:cNvPr id="8" name="Group 7"/>
            <p:cNvGrpSpPr/>
            <p:nvPr/>
          </p:nvGrpSpPr>
          <p:grpSpPr>
            <a:xfrm>
              <a:off x="819837" y="1448083"/>
              <a:ext cx="3371162" cy="2962502"/>
              <a:chOff x="1056904" y="1648352"/>
              <a:chExt cx="2966929" cy="2697205"/>
            </a:xfrm>
          </p:grpSpPr>
          <p:pic>
            <p:nvPicPr>
              <p:cNvPr id="4" name="Picture 3" descr="dark_monthly_jan2010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6904" y="1904163"/>
                <a:ext cx="2966929" cy="244139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625600" y="1648352"/>
                <a:ext cx="1771413" cy="245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Dark Target AOD </a:t>
                </a:r>
                <a:endParaRPr lang="en-US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51382" y="1448083"/>
              <a:ext cx="3483484" cy="2962503"/>
              <a:chOff x="4695316" y="1636964"/>
              <a:chExt cx="3008606" cy="2671383"/>
            </a:xfrm>
          </p:grpSpPr>
          <p:pic>
            <p:nvPicPr>
              <p:cNvPr id="5" name="Picture 4" descr="deepdark_monthly_jan201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5316" y="1904163"/>
                <a:ext cx="3008606" cy="2404184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466315" y="1636964"/>
                <a:ext cx="1820804" cy="243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/>
                  <a:t>DeepDark</a:t>
                </a:r>
                <a:r>
                  <a:rPr lang="en-US" b="1" dirty="0" smtClean="0"/>
                  <a:t> AOD </a:t>
                </a:r>
                <a:endParaRPr lang="en-US" b="1" dirty="0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1948317" y="73758"/>
            <a:ext cx="54136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Deep Blue/Dark Target Merge: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417" y="4920768"/>
            <a:ext cx="78277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Merging deep blue &amp; dark target produces best global coverage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Deep blue is land-only; need dark target for oceans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Deep blue introduces coverage over Australian outback, Sahara desert </a:t>
            </a:r>
          </a:p>
          <a:p>
            <a:pPr lvl="1"/>
            <a:r>
              <a:rPr lang="en-US" sz="2000" b="1" dirty="0"/>
              <a:t>a</a:t>
            </a:r>
            <a:r>
              <a:rPr lang="en-US" sz="2000" b="1" dirty="0" smtClean="0"/>
              <a:t>nd Arabian peninsula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Still no coverage over snow (see: most of Northern Hemisphere).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		LOOKS REASONABLE, BUT NOT VALIDATED YET!!!! 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MxD04_L2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Changes to Level 3 (MxD08_M3)</a:t>
            </a:r>
            <a:endParaRPr lang="en-US" dirty="0"/>
          </a:p>
        </p:txBody>
      </p:sp>
      <p:pic>
        <p:nvPicPr>
          <p:cNvPr id="4" name="Picture 3" descr="Macintosh HD:Users:levy:MyFiles:MODIS_V6_Develop:C6_Intro_Paper:Figures:Diff_AOD_j_dayweightVSpixweight.Aqua.2008JanJul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" y="690562"/>
            <a:ext cx="8686800" cy="31918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674245" y="3982082"/>
            <a:ext cx="5469755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900" dirty="0" smtClean="0">
                <a:solidFill>
                  <a:srgbClr val="000000"/>
                </a:solidFill>
              </a:rPr>
              <a:t>In C5, averaging daily data did not look like monthly data (left, from Giovanni web application)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900" dirty="0" smtClean="0">
                <a:solidFill>
                  <a:srgbClr val="000000"/>
                </a:solidFill>
              </a:rPr>
              <a:t>C5 monthly was “pixel weighted”. A day with 100 retrieved pixels was worth 10 times more than one with 10. It was clear-sky biased.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C6 monthly is “equal day” weighted.  If at least five pixels in a day, than that day counts.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1900" dirty="0" smtClean="0">
                <a:solidFill>
                  <a:srgbClr val="000000"/>
                </a:solidFill>
              </a:rPr>
              <a:t>Increases monthly mean AOD over land, and ocean. Less clear sky biased?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0770" y="2630607"/>
            <a:ext cx="4247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65270" y="2630607"/>
            <a:ext cx="4247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9542" y="2630607"/>
            <a:ext cx="7354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C6-C5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3" descr="MonthlyDaily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" y="4048802"/>
            <a:ext cx="3266328" cy="27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1368286" y="3107044"/>
            <a:ext cx="0" cy="106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3389" y="4444077"/>
            <a:ext cx="4247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1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MxD04_3K (a new 3 km aerosol product)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863601"/>
            <a:ext cx="8229600" cy="121919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Driven by air quality community, </a:t>
            </a:r>
          </a:p>
          <a:p>
            <a:r>
              <a:rPr lang="en-US" sz="2400" dirty="0" smtClean="0"/>
              <a:t>Maybe also some applications to aerosol/clouds. </a:t>
            </a:r>
          </a:p>
          <a:p>
            <a:r>
              <a:rPr lang="en-US" sz="2400" dirty="0" smtClean="0"/>
              <a:t>Currently Dark target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17" y="2082801"/>
            <a:ext cx="2988483" cy="2320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41" y="2082800"/>
            <a:ext cx="2949222" cy="229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82801"/>
            <a:ext cx="3165280" cy="2320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47989" y="3941142"/>
            <a:ext cx="79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 km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7621" y="3850345"/>
            <a:ext cx="102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</a:t>
            </a:r>
            <a:r>
              <a:rPr lang="en-US" sz="2800" dirty="0" smtClean="0">
                <a:solidFill>
                  <a:srgbClr val="FFFF00"/>
                </a:solidFill>
              </a:rPr>
              <a:t> km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75" y="3941142"/>
            <a:ext cx="268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Aqua: Day 209 2010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0200" y="4483313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Munchak</a:t>
            </a:r>
            <a:r>
              <a:rPr lang="en-US" sz="1400" dirty="0"/>
              <a:t>, L., R.C. Levy, S. Mattoo, L.A. Remer, B.N. </a:t>
            </a:r>
            <a:r>
              <a:rPr lang="en-US" sz="1400" dirty="0" err="1"/>
              <a:t>Holben</a:t>
            </a:r>
            <a:r>
              <a:rPr lang="en-US" sz="1400" dirty="0"/>
              <a:t>, J.S. Schafer, C.A. Hostetler, and R.A. </a:t>
            </a:r>
            <a:r>
              <a:rPr lang="en-US" sz="1400" dirty="0" err="1"/>
              <a:t>Ferrare</a:t>
            </a:r>
            <a:r>
              <a:rPr lang="en-US" sz="1400" dirty="0"/>
              <a:t> (2013). MODIS 3km Aerosol Product: applications over land in an urban/suburban region </a:t>
            </a:r>
            <a:r>
              <a:rPr lang="en-US" sz="1400" i="1" dirty="0"/>
              <a:t>Atmos. Meas. Tech</a:t>
            </a:r>
            <a:r>
              <a:rPr lang="en-US" sz="1400" dirty="0"/>
              <a:t>, </a:t>
            </a:r>
            <a:r>
              <a:rPr lang="en-US" sz="1400" i="1" dirty="0"/>
              <a:t>6</a:t>
            </a:r>
            <a:r>
              <a:rPr lang="en-US" sz="1400" dirty="0"/>
              <a:t>, 1747-</a:t>
            </a:r>
            <a:r>
              <a:rPr lang="en-US" sz="1400" dirty="0" smtClean="0"/>
              <a:t>1759, doi</a:t>
            </a:r>
            <a:r>
              <a:rPr lang="en-US" sz="1400" dirty="0"/>
              <a:t>:10.5194/amt-6-1747-</a:t>
            </a:r>
            <a:r>
              <a:rPr lang="en-US" sz="1400" dirty="0" smtClean="0"/>
              <a:t>2013</a:t>
            </a:r>
          </a:p>
          <a:p>
            <a:endParaRPr lang="en-US" sz="1400" dirty="0"/>
          </a:p>
          <a:p>
            <a:r>
              <a:rPr lang="en-US" sz="1400" dirty="0"/>
              <a:t>Remer, L., S. Mattoo, R.C. Levy, and L. Munchak (2013). MODIS 3km Aerosol Product: Algorithm and Global Perspective </a:t>
            </a:r>
            <a:r>
              <a:rPr lang="en-US" sz="1400" i="1" dirty="0"/>
              <a:t>Atmos. Meas. Tech</a:t>
            </a:r>
            <a:r>
              <a:rPr lang="en-US" sz="1400" dirty="0"/>
              <a:t>, </a:t>
            </a:r>
            <a:r>
              <a:rPr lang="en-US" sz="1400" i="1" dirty="0"/>
              <a:t>6</a:t>
            </a:r>
            <a:r>
              <a:rPr lang="en-US" sz="1400" dirty="0"/>
              <a:t>, 1829-</a:t>
            </a:r>
            <a:r>
              <a:rPr lang="en-US" sz="1400" dirty="0" smtClean="0"/>
              <a:t>184, doi</a:t>
            </a:r>
            <a:r>
              <a:rPr lang="en-US" sz="1400" dirty="0"/>
              <a:t>:10.5194/amt-6-1829-2013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J. M. Livingston, J. Redemann, </a:t>
            </a:r>
            <a:r>
              <a:rPr lang="en-US" sz="1400" dirty="0" smtClean="0">
                <a:solidFill>
                  <a:srgbClr val="000000"/>
                </a:solidFill>
              </a:rPr>
              <a:t>et al, </a:t>
            </a:r>
            <a:r>
              <a:rPr lang="en-US" sz="1400" dirty="0">
                <a:solidFill>
                  <a:srgbClr val="000000"/>
                </a:solidFill>
              </a:rPr>
              <a:t>(2013). Comparison of MODIS 3-km and 10-km resolution aerosol optical depth retrievals over land with airborne Sunphotometer measurements during ARCTAS summer 2008, Atmos. Chem. Phys. </a:t>
            </a:r>
            <a:r>
              <a:rPr lang="en-US" sz="1400" dirty="0" smtClean="0">
                <a:solidFill>
                  <a:srgbClr val="000000"/>
                </a:solidFill>
              </a:rPr>
              <a:t>Disc, </a:t>
            </a:r>
            <a:endParaRPr lang="en-US" sz="1400" dirty="0">
              <a:solidFill>
                <a:srgbClr val="000000"/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733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0"/>
            <a:ext cx="8229600" cy="50355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Collection 6 (C6) in production</a:t>
            </a:r>
          </a:p>
          <a:p>
            <a:pPr lvl="1"/>
            <a:r>
              <a:rPr lang="en-US" dirty="0" smtClean="0"/>
              <a:t>Differences from C5 (Level 2)</a:t>
            </a:r>
          </a:p>
          <a:p>
            <a:pPr lvl="1"/>
            <a:r>
              <a:rPr lang="en-US" dirty="0" smtClean="0"/>
              <a:t>Some preliminary validation (for Aqua)</a:t>
            </a:r>
          </a:p>
          <a:p>
            <a:pPr lvl="1"/>
            <a:r>
              <a:rPr lang="en-US" dirty="0" smtClean="0"/>
              <a:t>Terra versus Aqua and calibration</a:t>
            </a:r>
          </a:p>
          <a:p>
            <a:pPr lvl="1"/>
            <a:r>
              <a:rPr lang="en-US" dirty="0" smtClean="0"/>
              <a:t>Level 3 protocol</a:t>
            </a:r>
          </a:p>
          <a:p>
            <a:pPr lvl="1"/>
            <a:r>
              <a:rPr lang="en-US" dirty="0" smtClean="0"/>
              <a:t>Higher resolution 3 KM  product</a:t>
            </a:r>
          </a:p>
          <a:p>
            <a:r>
              <a:rPr lang="en-US" dirty="0" smtClean="0"/>
              <a:t>Maintenance proposal accepted: Towards C7?</a:t>
            </a:r>
          </a:p>
          <a:p>
            <a:pPr lvl="1"/>
            <a:r>
              <a:rPr lang="en-US" dirty="0" smtClean="0"/>
              <a:t>Corrections of urban surfaces</a:t>
            </a:r>
          </a:p>
          <a:p>
            <a:pPr lvl="1"/>
            <a:r>
              <a:rPr lang="en-US" dirty="0"/>
              <a:t>New Uncertainty products (per-pixel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Consistency between Terra and Aqua, and continuation onto VIIRS</a:t>
            </a:r>
          </a:p>
          <a:p>
            <a:r>
              <a:rPr lang="en-US" dirty="0" smtClean="0"/>
              <a:t>Dark target web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8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5098" y="46057"/>
            <a:ext cx="3683002" cy="830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MxDATML2 product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75" y="876319"/>
            <a:ext cx="3441701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Combines the “best of” MxD04_L2 (10 km) aerosol, MxD06_L2 (5 km) cloud products, and other atmosphere prods</a:t>
            </a:r>
          </a:p>
          <a:p>
            <a:r>
              <a:rPr lang="en-US" sz="2400" dirty="0" smtClean="0"/>
              <a:t>For joint analyses of aerosols and clouds (at granule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" y="46057"/>
            <a:ext cx="2772627" cy="7017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From MxD06 (clouds) 5 km: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Latitude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Longitude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Cloud_Optical_Thickness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Cloud_Optical_Thickness_Uncertainty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Cloud_Optical_Thickness_PCL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Cloud_Optical_Thickness_16_PCL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Cloud_Optical_Thickness_37_PCL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Cloud_Optical_Thickness_Uncertainty_16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Cloud_Optical_Thickness_Uncertainty_37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Cloud_Effective_Radius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Cloud_Effective_Radius_Uncertainty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Cloud_Effective_Radius_PCL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Cloud_Effective_Radius_16_PCL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Cloud_Effective_Radius_37_PCL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Cloud_Effective_Radius_Uncertainty_16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Cloud_Effective_Radius_Uncertainty_37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Cloud_Water_Path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Cloud_Water_Path_Uncertainty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Cloud_Water_Path_PCL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Cloud_Water_Path_16_PCL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Cloud_Water_Path_37_PCL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Cloud_Water_Path_Uncertainty_16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Cloud_Water_Path_Uncertainty_37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Cloud_Optical_Thickness_Uncertainty_1621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Cloud_Effective_Radius_Uncertainty_1621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Cloud_Water_Path_Uncertainty_1621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Cloud_Phase_Optical_Properties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Cloud_Quality_Assurance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Cirrus_Reflectance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Cloud_Top_Pressure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Cloud_Top_Temperature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Cloud_Top_Height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Cloud_Height_Method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Cloud_Top_Pressure_1km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Cloud_Top_Temperature_1km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Cloud_Top_Height_1km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Surface_Temperature_1km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OS_Top_Flag_1km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Infrared_obs_minus_calc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Cloud_Mask_SPI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Cloud_Multi_Layer_Flag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Cloud_Fraction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008000"/>
                </a:solidFill>
              </a:rPr>
              <a:t>Cloud_Phase_Infrared</a:t>
            </a:r>
            <a:endParaRPr lang="en-US" sz="8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Cloud_Phase_Infrared_1km</a:t>
            </a:r>
            <a:endParaRPr lang="en-US" sz="800" dirty="0" smtClean="0">
              <a:solidFill>
                <a:srgbClr val="008000"/>
              </a:solidFill>
            </a:endParaRPr>
          </a:p>
          <a:p>
            <a:endParaRPr lang="en-US" sz="8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8700" y="312923"/>
            <a:ext cx="31473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MxD04 (aerosol) 10 km: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Latitude_10km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Longitude_10km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Solar_Zenith_10km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Viewing_Zenith_10km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Relative_Azimuth_10km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Aerosol_Optical_Depth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Aerosol_Angstrom_Exponent_Ocean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Aerosol_Land_Sea_Flag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Aerosol_Cloud_Pixel_Distance_Land_Ocean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Aerosol_Cloud_Fraction_Ocean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Aerosol_Cloud_Fraction_Land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Aerosol_Land_Ocean_Quality_Flag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AOD_550_Dark_Target_Deep_Blue_Combined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AOD_550_Dark_Target_Deep_Blue_Combined_QA_Flag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AOD_550_Dark_Target_Deep_Blue_Combined_Algorithm_Flag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Deep_Blue_Aerosol_Optical_Depth_550_Land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Deep_Blue_Angstrom_Exponent_Land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Deep_Blue_Single_Scattering_Albedo_412_Land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Deep_Blue_Aerosol_Optical_Depth_550_Land_Best_Estimate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>
                <a:solidFill>
                  <a:srgbClr val="FF0000"/>
                </a:solidFill>
              </a:rPr>
              <a:t>Deep_Blue_Aerosol_Optical_Depth_550_Land_QA_Flag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smtClean="0">
                <a:solidFill>
                  <a:srgbClr val="FF0000"/>
                </a:solidFill>
              </a:rPr>
              <a:t>Deep_Blue_Aerosol_Optical_Depth_550_Land_Uncertainty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Aerosol_Quality_Assurance_Land</a:t>
            </a:r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00"/>
                </a:solidFill>
              </a:rPr>
              <a:t>Aerosol_Quality_Assurance_Ocean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8700" y="3603632"/>
            <a:ext cx="34555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From MxD05 (</a:t>
            </a:r>
            <a:r>
              <a:rPr lang="en-US" dirty="0" err="1" smtClean="0">
                <a:solidFill>
                  <a:srgbClr val="FF00FF"/>
                </a:solidFill>
              </a:rPr>
              <a:t>precip</a:t>
            </a:r>
            <a:r>
              <a:rPr lang="en-US" dirty="0" smtClean="0">
                <a:solidFill>
                  <a:srgbClr val="FF00FF"/>
                </a:solidFill>
              </a:rPr>
              <a:t> water) 10 km: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>
                <a:solidFill>
                  <a:srgbClr val="FF00FF"/>
                </a:solidFill>
              </a:rPr>
              <a:t>Precipitable_Water_Infrared_ClearSky</a:t>
            </a:r>
            <a:r>
              <a:rPr lang="en-US" sz="800" dirty="0">
                <a:solidFill>
                  <a:srgbClr val="FF00FF"/>
                </a:solidFill>
              </a:rPr>
              <a:t> </a:t>
            </a:r>
            <a:r>
              <a:rPr lang="en-US" sz="800" dirty="0" err="1">
                <a:solidFill>
                  <a:srgbClr val="FF00FF"/>
                </a:solidFill>
              </a:rPr>
              <a:t>Precipitable_Water_Near_Infrared_ClearSky</a:t>
            </a:r>
            <a:r>
              <a:rPr lang="en-US" sz="8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8700" y="4440694"/>
            <a:ext cx="3295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MxD35 (Cloud Mask) 5 km: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 smtClean="0">
                <a:solidFill>
                  <a:srgbClr val="0000FF"/>
                </a:solidFill>
              </a:rPr>
              <a:t>Cloud_Mask</a:t>
            </a:r>
            <a:endParaRPr lang="en-US" sz="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8700" y="5186838"/>
            <a:ext cx="3147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MxD07 (Profiles) 5 km: </a:t>
            </a:r>
          </a:p>
          <a:p>
            <a:pPr marL="285750" indent="-285750">
              <a:buFont typeface="Arial"/>
              <a:buChar char="•"/>
            </a:pPr>
            <a:r>
              <a:rPr lang="en-US" sz="800" dirty="0" err="1"/>
              <a:t>Total_Ozone</a:t>
            </a: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800" dirty="0" err="1"/>
              <a:t>Lifted_Index</a:t>
            </a: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800" dirty="0" err="1"/>
              <a:t>K_Index</a:t>
            </a: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800" dirty="0" err="1"/>
              <a:t>Total_Totals_Index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275808" y="5987057"/>
            <a:ext cx="253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Platnick</a:t>
            </a:r>
            <a:r>
              <a:rPr lang="en-US" dirty="0" smtClean="0"/>
              <a:t>, King, </a:t>
            </a:r>
            <a:r>
              <a:rPr lang="en-US" dirty="0" err="1" smtClean="0"/>
              <a:t>Hubanks</a:t>
            </a:r>
            <a:r>
              <a:rPr lang="en-US" dirty="0" smtClean="0"/>
              <a:t>,..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5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collection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Accounting for bias over urban areas</a:t>
            </a:r>
          </a:p>
          <a:p>
            <a:r>
              <a:rPr lang="en-US" dirty="0" smtClean="0"/>
              <a:t>Determining per-retrieval uncertainty</a:t>
            </a:r>
          </a:p>
          <a:p>
            <a:r>
              <a:rPr lang="en-US" dirty="0" smtClean="0"/>
              <a:t>Residual calibration/polarization errors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6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25"/>
            <a:ext cx="8229600" cy="489759"/>
          </a:xfrm>
        </p:spPr>
        <p:txBody>
          <a:bodyPr>
            <a:noAutofit/>
          </a:bodyPr>
          <a:lstStyle/>
          <a:p>
            <a:r>
              <a:rPr lang="en-US" sz="3600" dirty="0" smtClean="0"/>
              <a:t>Accounting for Urban bias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27" y="5751711"/>
            <a:ext cx="8229600" cy="110628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Can we reduce artificial </a:t>
            </a:r>
            <a:r>
              <a:rPr lang="en-US" sz="2400" dirty="0"/>
              <a:t>urban hotspots </a:t>
            </a:r>
            <a:r>
              <a:rPr lang="en-US" sz="2400" dirty="0" smtClean="0"/>
              <a:t>without </a:t>
            </a:r>
            <a:r>
              <a:rPr lang="en-US" sz="2400" dirty="0"/>
              <a:t>impacting surrounding rural </a:t>
            </a:r>
            <a:r>
              <a:rPr lang="en-US" sz="2400" dirty="0" smtClean="0"/>
              <a:t>areas?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 descr="UrbanPerc_Corr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67" y="558985"/>
            <a:ext cx="5776178" cy="5192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0245" y="1088271"/>
            <a:ext cx="18421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urban --&gt; higher bias</a:t>
            </a:r>
          </a:p>
          <a:p>
            <a:endParaRPr lang="en-US" dirty="0"/>
          </a:p>
          <a:p>
            <a:r>
              <a:rPr lang="en-US" dirty="0" smtClean="0"/>
              <a:t>Over MD/DC during DISCOVER-AQ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2645" y="3836347"/>
            <a:ext cx="184218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at possible corrections</a:t>
            </a:r>
          </a:p>
          <a:p>
            <a:endParaRPr lang="en-US" dirty="0"/>
          </a:p>
          <a:p>
            <a:r>
              <a:rPr lang="en-US" dirty="0" smtClean="0"/>
              <a:t>Applied to E-USA over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7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ror_up_all_F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6638"/>
            <a:ext cx="9144000" cy="47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7620"/>
            <a:ext cx="7772400" cy="979018"/>
          </a:xfrm>
        </p:spPr>
        <p:txBody>
          <a:bodyPr/>
          <a:lstStyle/>
          <a:p>
            <a:r>
              <a:rPr lang="en-US" dirty="0" smtClean="0"/>
              <a:t>United States: 2002-2010 Aqua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9472" y="1057385"/>
            <a:ext cx="16858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C6 Retrieval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12274" y="1046210"/>
            <a:ext cx="32367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Retrieval using Urban fix 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5620993"/>
            <a:ext cx="8229600" cy="1106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At least over the U.S, we can correct the positive urban bias.  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3993" y="6334780"/>
            <a:ext cx="3696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See </a:t>
            </a:r>
            <a:r>
              <a:rPr lang="en-US" sz="2400" b="1" i="1" dirty="0" err="1">
                <a:solidFill>
                  <a:srgbClr val="FF0000"/>
                </a:solidFill>
              </a:rPr>
              <a:t>Pawan</a:t>
            </a:r>
            <a:r>
              <a:rPr lang="en-US" sz="2400" b="1" i="1" dirty="0">
                <a:solidFill>
                  <a:srgbClr val="FF0000"/>
                </a:solidFill>
              </a:rPr>
              <a:t> Gupta’s poster</a:t>
            </a:r>
            <a:r>
              <a:rPr lang="en-US" sz="2400" i="1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786468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6"/>
          <p:cNvSpPr txBox="1"/>
          <p:nvPr/>
        </p:nvSpPr>
        <p:spPr>
          <a:xfrm>
            <a:off x="1488439" y="92142"/>
            <a:ext cx="5967411" cy="49500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effectLst/>
                <a:ea typeface="ＭＳ 明朝"/>
                <a:cs typeface="Times New Roman"/>
              </a:rPr>
              <a:t>Characterizing uncertainty in Aerosol Optical Depth Retrieval</a:t>
            </a:r>
            <a:endParaRPr lang="en-US" sz="2400" dirty="0">
              <a:solidFill>
                <a:schemeClr val="tx1"/>
              </a:solidFill>
              <a:effectLst/>
              <a:ea typeface="ＭＳ 明朝"/>
              <a:cs typeface="Times New Roman"/>
            </a:endParaRPr>
          </a:p>
        </p:txBody>
      </p:sp>
      <p:sp>
        <p:nvSpPr>
          <p:cNvPr id="3" name="Text Box 36"/>
          <p:cNvSpPr txBox="1"/>
          <p:nvPr/>
        </p:nvSpPr>
        <p:spPr>
          <a:xfrm>
            <a:off x="152406" y="576054"/>
            <a:ext cx="8873816" cy="50086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3366FF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800000"/>
                </a:solidFill>
                <a:effectLst/>
                <a:latin typeface="Arial"/>
                <a:ea typeface="ＭＳ 明朝"/>
                <a:cs typeface="Arial"/>
              </a:rPr>
              <a:t>There are </a:t>
            </a:r>
            <a:r>
              <a:rPr lang="en-US" b="1" dirty="0" smtClean="0">
                <a:solidFill>
                  <a:srgbClr val="FF0000"/>
                </a:solidFill>
                <a:effectLst/>
                <a:latin typeface="Arial"/>
                <a:ea typeface="ＭＳ 明朝"/>
                <a:cs typeface="Arial"/>
              </a:rPr>
              <a:t>two </a:t>
            </a:r>
            <a:r>
              <a:rPr lang="en-US" b="1" dirty="0" smtClean="0">
                <a:solidFill>
                  <a:srgbClr val="800000"/>
                </a:solidFill>
                <a:latin typeface="Arial"/>
                <a:ea typeface="ＭＳ 明朝"/>
                <a:cs typeface="Arial"/>
              </a:rPr>
              <a:t>broad </a:t>
            </a:r>
            <a:r>
              <a:rPr lang="en-US" b="1" dirty="0" smtClean="0">
                <a:solidFill>
                  <a:srgbClr val="800000"/>
                </a:solidFill>
                <a:effectLst/>
                <a:latin typeface="Arial"/>
                <a:ea typeface="ＭＳ 明朝"/>
                <a:cs typeface="Arial"/>
              </a:rPr>
              <a:t>error sources 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tx1"/>
              </a:solidFill>
              <a:ea typeface="ＭＳ 明朝"/>
              <a:cs typeface="Times New Roman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srgbClr val="008000"/>
                </a:solidFill>
                <a:effectLst/>
                <a:latin typeface="Arial"/>
                <a:ea typeface="ＭＳ 明朝"/>
                <a:cs typeface="Arial"/>
              </a:rPr>
              <a:t>1.</a:t>
            </a:r>
            <a:r>
              <a:rPr lang="en-US" b="1" dirty="0" smtClean="0">
                <a:solidFill>
                  <a:srgbClr val="008000"/>
                </a:solidFill>
                <a:effectLst/>
                <a:latin typeface="Arial"/>
                <a:ea typeface="ＭＳ 明朝"/>
                <a:cs typeface="Arial"/>
              </a:rPr>
              <a:t>	</a:t>
            </a:r>
            <a:r>
              <a:rPr lang="en-US" b="1" u="sng" dirty="0" smtClean="0">
                <a:solidFill>
                  <a:srgbClr val="008000"/>
                </a:solidFill>
                <a:effectLst/>
                <a:latin typeface="Arial"/>
                <a:ea typeface="ＭＳ 明朝"/>
                <a:cs typeface="Arial"/>
              </a:rPr>
              <a:t>Measurement / Input Uncertainties</a:t>
            </a:r>
          </a:p>
          <a:p>
            <a:pPr marL="1200150" lvl="2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  <a:ea typeface="ＭＳ 明朝"/>
              <a:cs typeface="Times New Roman"/>
            </a:endParaRP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  <a:effectLst/>
                <a:ea typeface="ＭＳ 明朝"/>
                <a:cs typeface="Times New Roman"/>
              </a:rPr>
              <a:t>Calibration Uncertainty </a:t>
            </a:r>
            <a:r>
              <a:rPr lang="en-US" sz="2000" b="1" dirty="0" smtClean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[1 – 2%]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Standard Deviation of reflectance in 10 x 10 km retrieval box </a:t>
            </a:r>
            <a:r>
              <a:rPr lang="en-US" sz="2000" b="1" dirty="0" smtClean="0">
                <a:solidFill>
                  <a:srgbClr val="FF0000"/>
                </a:solidFill>
                <a:effectLst/>
                <a:ea typeface="ＭＳ 明朝"/>
                <a:cs typeface="Times New Roman"/>
              </a:rPr>
              <a:t>[1 – 2%]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  <a:effectLst/>
                <a:ea typeface="ＭＳ 明朝"/>
                <a:cs typeface="Times New Roman"/>
              </a:rPr>
              <a:t>Uncertainty in the Ancillary data used for atmospheric correction </a:t>
            </a:r>
            <a:r>
              <a:rPr lang="en-US" sz="2000" b="1" dirty="0" smtClean="0">
                <a:solidFill>
                  <a:srgbClr val="FF0000"/>
                </a:solidFill>
                <a:ea typeface="ＭＳ 明朝"/>
                <a:cs typeface="Times New Roman"/>
              </a:rPr>
              <a:t>[~3.5%]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Cloud contamination [ </a:t>
            </a:r>
            <a:r>
              <a:rPr lang="en-US" sz="2000" b="1" dirty="0" err="1" smtClean="0">
                <a:solidFill>
                  <a:srgbClr val="008000"/>
                </a:solidFill>
                <a:ea typeface="ＭＳ 明朝"/>
                <a:cs typeface="Times New Roman"/>
              </a:rPr>
              <a:t>τ</a:t>
            </a: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 Bias of </a:t>
            </a:r>
            <a:r>
              <a:rPr lang="en-US" sz="2000" b="1" dirty="0" smtClean="0">
                <a:solidFill>
                  <a:srgbClr val="FF6600"/>
                </a:solidFill>
                <a:ea typeface="ＭＳ 明朝"/>
                <a:cs typeface="Times New Roman"/>
              </a:rPr>
              <a:t>+0.04 </a:t>
            </a:r>
            <a:r>
              <a:rPr lang="en-US" sz="2000" b="1" dirty="0" smtClean="0">
                <a:solidFill>
                  <a:schemeClr val="tx1"/>
                </a:solidFill>
                <a:ea typeface="ＭＳ 明朝"/>
                <a:cs typeface="Times New Roman"/>
              </a:rPr>
              <a:t>(Terra) </a:t>
            </a: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and </a:t>
            </a:r>
            <a:r>
              <a:rPr lang="en-US" sz="2000" b="1" dirty="0" smtClean="0">
                <a:solidFill>
                  <a:srgbClr val="FF6600"/>
                </a:solidFill>
                <a:ea typeface="ＭＳ 明朝"/>
                <a:cs typeface="Times New Roman"/>
              </a:rPr>
              <a:t>+0.01 </a:t>
            </a:r>
            <a:r>
              <a:rPr lang="en-US" sz="2000" b="1" dirty="0" smtClean="0">
                <a:solidFill>
                  <a:srgbClr val="000000"/>
                </a:solidFill>
                <a:ea typeface="ＭＳ 明朝"/>
                <a:cs typeface="Times New Roman"/>
              </a:rPr>
              <a:t>(Aqua)</a:t>
            </a: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  <a:ea typeface="ＭＳ 明朝"/>
                <a:cs typeface="Times New Roman"/>
              </a:rPr>
              <a:t>Hyer</a:t>
            </a:r>
            <a:r>
              <a:rPr lang="en-US" sz="2000" i="1" dirty="0" smtClean="0">
                <a:solidFill>
                  <a:srgbClr val="008000"/>
                </a:solidFill>
                <a:ea typeface="ＭＳ 明朝"/>
                <a:cs typeface="Times New Roman"/>
              </a:rPr>
              <a:t> et al.,2011</a:t>
            </a: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]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  <a:ea typeface="ＭＳ 明朝"/>
                <a:cs typeface="Times New Roman"/>
              </a:rPr>
              <a:t>Snow contamination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b="1" dirty="0" smtClean="0">
              <a:solidFill>
                <a:schemeClr val="tx1"/>
              </a:solidFill>
              <a:effectLst/>
              <a:ea typeface="ＭＳ 明朝"/>
              <a:cs typeface="Times New Roman"/>
            </a:endParaRPr>
          </a:p>
          <a:p>
            <a:r>
              <a:rPr lang="en-US" b="1" u="sng" dirty="0" smtClean="0">
                <a:solidFill>
                  <a:srgbClr val="0000FF"/>
                </a:solidFill>
                <a:latin typeface="Arial"/>
                <a:ea typeface="ＭＳ 明朝"/>
                <a:cs typeface="Arial"/>
              </a:rPr>
              <a:t>2.</a:t>
            </a:r>
            <a:r>
              <a:rPr lang="en-US" b="1" dirty="0" smtClean="0">
                <a:solidFill>
                  <a:srgbClr val="0000FF"/>
                </a:solidFill>
                <a:latin typeface="Arial"/>
                <a:ea typeface="ＭＳ 明朝"/>
                <a:cs typeface="Arial"/>
              </a:rPr>
              <a:t>	</a:t>
            </a:r>
            <a:r>
              <a:rPr lang="en-US" b="1" u="sng" dirty="0" smtClean="0">
                <a:solidFill>
                  <a:srgbClr val="0000FF"/>
                </a:solidFill>
                <a:latin typeface="Arial"/>
                <a:ea typeface="ＭＳ 明朝"/>
                <a:cs typeface="Arial"/>
              </a:rPr>
              <a:t>Retrieval Assumptions</a:t>
            </a:r>
            <a:endParaRPr lang="en-US" sz="2000" b="1" u="sng" dirty="0" smtClean="0">
              <a:solidFill>
                <a:srgbClr val="0000FF"/>
              </a:solidFill>
              <a:latin typeface="Arial"/>
              <a:ea typeface="ＭＳ 明朝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0000FF"/>
              </a:solidFill>
              <a:effectLst/>
              <a:ea typeface="ＭＳ 明朝"/>
              <a:cs typeface="Times New Roman"/>
            </a:endParaRP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ea typeface="ＭＳ 明朝"/>
                <a:cs typeface="Times New Roman"/>
              </a:rPr>
              <a:t>Surface reflectance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effectLst/>
                <a:ea typeface="ＭＳ 明朝"/>
                <a:cs typeface="Times New Roman"/>
              </a:rPr>
              <a:t>Aerosol models</a:t>
            </a:r>
            <a:endParaRPr lang="en-US" sz="2000" dirty="0">
              <a:solidFill>
                <a:srgbClr val="0000FF"/>
              </a:solidFill>
              <a:effectLst/>
              <a:ea typeface="ＭＳ 明朝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5682" y="6339276"/>
            <a:ext cx="3964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See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Falguni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Patadia’s</a:t>
            </a:r>
            <a:r>
              <a:rPr lang="en-US" sz="2400" b="1" i="1" dirty="0" smtClean="0">
                <a:solidFill>
                  <a:srgbClr val="FF0000"/>
                </a:solidFill>
              </a:rPr>
              <a:t> poster! 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50204" y="3577496"/>
            <a:ext cx="2912913" cy="3126906"/>
            <a:chOff x="3318262" y="2870814"/>
            <a:chExt cx="2912913" cy="2891408"/>
          </a:xfrm>
        </p:grpSpPr>
        <p:pic>
          <p:nvPicPr>
            <p:cNvPr id="5" name="Picture 4" descr="scat_aod_dif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0" t="5054" r="3378" b="2592"/>
            <a:stretch/>
          </p:blipFill>
          <p:spPr>
            <a:xfrm>
              <a:off x="3318262" y="3181512"/>
              <a:ext cx="2912913" cy="2580710"/>
            </a:xfrm>
            <a:prstGeom prst="rect">
              <a:avLst/>
            </a:prstGeom>
            <a:ln w="57150" cmpd="thickThin">
              <a:solidFill>
                <a:srgbClr val="000000"/>
              </a:solidFill>
            </a:ln>
          </p:spPr>
        </p:pic>
        <p:sp>
          <p:nvSpPr>
            <p:cNvPr id="8" name="Text Box 36"/>
            <p:cNvSpPr txBox="1"/>
            <p:nvPr/>
          </p:nvSpPr>
          <p:spPr>
            <a:xfrm>
              <a:off x="3345284" y="2870814"/>
              <a:ext cx="2335377" cy="242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Absolute </a:t>
              </a:r>
              <a:r>
                <a:rPr lang="en-US" sz="1400" b="1" dirty="0" smtClean="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AOD Error Relative to AOD</a:t>
              </a:r>
              <a:endParaRPr lang="en-US" sz="1400" dirty="0">
                <a:effectLst/>
                <a:ea typeface="ＭＳ 明朝"/>
                <a:cs typeface="Times New Roman"/>
              </a:endParaRPr>
            </a:p>
          </p:txBody>
        </p:sp>
      </p:grpSp>
      <p:sp>
        <p:nvSpPr>
          <p:cNvPr id="9" name="Text Box 6"/>
          <p:cNvSpPr txBox="1"/>
          <p:nvPr/>
        </p:nvSpPr>
        <p:spPr>
          <a:xfrm>
            <a:off x="6691148" y="2415095"/>
            <a:ext cx="2452852" cy="23248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800000"/>
            </a:solidFill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effectLst/>
                <a:latin typeface="Times New Roman"/>
                <a:ea typeface="ＭＳ 明朝"/>
                <a:cs typeface="Times New Roman"/>
              </a:rPr>
              <a:t>AOD </a:t>
            </a:r>
            <a:r>
              <a:rPr lang="en-US" b="1" dirty="0">
                <a:effectLst/>
                <a:latin typeface="Times New Roman"/>
                <a:ea typeface="ＭＳ 明朝"/>
                <a:cs typeface="Times New Roman"/>
              </a:rPr>
              <a:t>differences </a:t>
            </a:r>
            <a:r>
              <a:rPr lang="en-US" b="1" dirty="0" smtClean="0">
                <a:effectLst/>
                <a:latin typeface="Times New Roman"/>
                <a:ea typeface="ＭＳ 明朝"/>
                <a:cs typeface="Times New Roman"/>
              </a:rPr>
              <a:t>due to standard </a:t>
            </a:r>
            <a:r>
              <a:rPr lang="en-US" b="1" dirty="0" smtClean="0">
                <a:latin typeface="Times New Roman"/>
                <a:ea typeface="ＭＳ 明朝"/>
                <a:cs typeface="Times New Roman"/>
              </a:rPr>
              <a:t>deviation of reflectance within 10 X 10 km box</a:t>
            </a:r>
            <a:endParaRPr lang="en-US" b="1" dirty="0">
              <a:latin typeface="Times New Roman"/>
              <a:ea typeface="ＭＳ 明朝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effectLst/>
              <a:latin typeface="Times New Roman"/>
              <a:ea typeface="ＭＳ 明朝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Times New Roman"/>
                <a:ea typeface="ＭＳ 明朝"/>
                <a:cs typeface="Times New Roman"/>
              </a:rPr>
              <a:t>Compared to EE envelope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/>
              <a:ea typeface="ＭＳ 明朝"/>
              <a:cs typeface="Times New Roma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3789" y="464269"/>
            <a:ext cx="3332052" cy="3044951"/>
            <a:chOff x="-13789" y="27310"/>
            <a:chExt cx="3103733" cy="2758220"/>
          </a:xfrm>
        </p:grpSpPr>
        <p:pic>
          <p:nvPicPr>
            <p:cNvPr id="2" name="Picture 1" descr="192.0845.rgb143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864" y="327711"/>
              <a:ext cx="2926080" cy="2457819"/>
            </a:xfrm>
            <a:prstGeom prst="rect">
              <a:avLst/>
            </a:prstGeom>
            <a:ln w="38100" cmpd="dbl">
              <a:solidFill>
                <a:srgbClr val="000000"/>
              </a:solidFill>
            </a:ln>
          </p:spPr>
        </p:pic>
        <p:sp>
          <p:nvSpPr>
            <p:cNvPr id="10" name="Text Box 19"/>
            <p:cNvSpPr txBox="1"/>
            <p:nvPr/>
          </p:nvSpPr>
          <p:spPr>
            <a:xfrm>
              <a:off x="-13789" y="27310"/>
              <a:ext cx="2540051" cy="379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MODIS </a:t>
              </a:r>
              <a:r>
                <a:rPr lang="en-US" sz="1400" b="1" dirty="0" smtClean="0">
                  <a:solidFill>
                    <a:srgbClr val="FF0000"/>
                  </a:solidFill>
                  <a:effectLst/>
                  <a:ea typeface="ＭＳ 明朝"/>
                  <a:cs typeface="Times New Roman"/>
                </a:rPr>
                <a:t>L1B RGB Image over Central  Africa</a:t>
              </a:r>
              <a:endParaRPr lang="en-US" sz="14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99846" y="433715"/>
              <a:ext cx="115765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</a:rPr>
                <a:t>11 JULY 2010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 Box 36"/>
          <p:cNvSpPr txBox="1"/>
          <p:nvPr/>
        </p:nvSpPr>
        <p:spPr>
          <a:xfrm>
            <a:off x="-95589" y="-33979"/>
            <a:ext cx="9422229" cy="495004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chemeClr val="tx1"/>
                </a:solidFill>
                <a:effectLst/>
                <a:ea typeface="ＭＳ 明朝"/>
                <a:cs typeface="Times New Roman"/>
              </a:rPr>
              <a:t>Example :  Uncertainty in AOD retrieval from Reflectance Standard Deviation</a:t>
            </a:r>
            <a:endParaRPr lang="en-US" sz="2200" dirty="0">
              <a:solidFill>
                <a:schemeClr val="tx1"/>
              </a:solidFill>
              <a:effectLst/>
              <a:ea typeface="ＭＳ 明朝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50205" y="450615"/>
            <a:ext cx="2912912" cy="3031296"/>
            <a:chOff x="3318263" y="450615"/>
            <a:chExt cx="2912912" cy="2744565"/>
          </a:xfrm>
        </p:grpSpPr>
        <p:grpSp>
          <p:nvGrpSpPr>
            <p:cNvPr id="15" name="Group 14"/>
            <p:cNvGrpSpPr/>
            <p:nvPr/>
          </p:nvGrpSpPr>
          <p:grpSpPr>
            <a:xfrm>
              <a:off x="3318263" y="450615"/>
              <a:ext cx="2912912" cy="2744565"/>
              <a:chOff x="3318263" y="13655"/>
              <a:chExt cx="2912912" cy="2744565"/>
            </a:xfrm>
          </p:grpSpPr>
          <p:pic>
            <p:nvPicPr>
              <p:cNvPr id="3" name="Picture 2" descr="map_aod_granuel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32" t="12742" r="18980" b="9010"/>
              <a:stretch/>
            </p:blipFill>
            <p:spPr>
              <a:xfrm>
                <a:off x="3318263" y="334398"/>
                <a:ext cx="2912912" cy="2423822"/>
              </a:xfrm>
              <a:prstGeom prst="rect">
                <a:avLst/>
              </a:prstGeom>
              <a:ln w="57150" cmpd="thickThin">
                <a:solidFill>
                  <a:schemeClr val="tx1"/>
                </a:solidFill>
              </a:ln>
            </p:spPr>
          </p:pic>
          <p:sp>
            <p:nvSpPr>
              <p:cNvPr id="6" name="Text Box 19"/>
              <p:cNvSpPr txBox="1"/>
              <p:nvPr/>
            </p:nvSpPr>
            <p:spPr>
              <a:xfrm>
                <a:off x="3916720" y="13655"/>
                <a:ext cx="1692910" cy="3790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MODIS AOD (</a:t>
                </a:r>
                <a:r>
                  <a:rPr lang="en-US" sz="1400" b="1" dirty="0" smtClean="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554 </a:t>
                </a:r>
                <a:r>
                  <a:rPr lang="en-US" sz="1400" b="1" dirty="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nm) </a:t>
                </a:r>
                <a:endParaRPr lang="en-US" sz="14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399904" y="277122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0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80671" y="2757573"/>
              <a:ext cx="480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1.0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5031" y="3577496"/>
            <a:ext cx="3209786" cy="3181522"/>
            <a:chOff x="163864" y="3771240"/>
            <a:chExt cx="3086124" cy="2987778"/>
          </a:xfrm>
        </p:grpSpPr>
        <p:grpSp>
          <p:nvGrpSpPr>
            <p:cNvPr id="12" name="Group 11"/>
            <p:cNvGrpSpPr/>
            <p:nvPr/>
          </p:nvGrpSpPr>
          <p:grpSpPr>
            <a:xfrm>
              <a:off x="163864" y="3771240"/>
              <a:ext cx="3086124" cy="2987778"/>
              <a:chOff x="109244" y="2897335"/>
              <a:chExt cx="3086124" cy="2987778"/>
            </a:xfrm>
          </p:grpSpPr>
          <p:pic>
            <p:nvPicPr>
              <p:cNvPr id="4" name="Picture 3" descr="map_aod_adif.png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05" t="9729" r="22045" b="5808"/>
              <a:stretch/>
            </p:blipFill>
            <p:spPr>
              <a:xfrm>
                <a:off x="109244" y="3154202"/>
                <a:ext cx="3086124" cy="2730911"/>
              </a:xfrm>
              <a:prstGeom prst="rect">
                <a:avLst/>
              </a:prstGeom>
            </p:spPr>
          </p:pic>
          <p:sp>
            <p:nvSpPr>
              <p:cNvPr id="7" name="Text Box 36"/>
              <p:cNvSpPr txBox="1"/>
              <p:nvPr/>
            </p:nvSpPr>
            <p:spPr>
              <a:xfrm>
                <a:off x="791857" y="2897335"/>
                <a:ext cx="1743075" cy="312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effectLst/>
                    <a:ea typeface="ＭＳ 明朝"/>
                    <a:cs typeface="Times New Roman"/>
                  </a:rPr>
                  <a:t>Absolute Error in AOD</a:t>
                </a:r>
                <a:endParaRPr lang="en-US" sz="14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45031" y="599745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0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43611" y="5997456"/>
              <a:ext cx="480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0.1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756494" y="6000459"/>
            <a:ext cx="216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See </a:t>
            </a:r>
            <a:r>
              <a:rPr lang="en-US" b="1" dirty="0" err="1" smtClean="0">
                <a:solidFill>
                  <a:srgbClr val="FF0000"/>
                </a:solidFill>
              </a:rPr>
              <a:t>Falguni’s</a:t>
            </a:r>
            <a:r>
              <a:rPr lang="en-US" b="1" dirty="0" smtClean="0">
                <a:solidFill>
                  <a:srgbClr val="FF0000"/>
                </a:solidFill>
              </a:rPr>
              <a:t> poster</a:t>
            </a:r>
            <a:r>
              <a:rPr lang="en-US" dirty="0">
                <a:solidFill>
                  <a:srgbClr val="FF0000"/>
                </a:solidFill>
              </a:rPr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6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58" y="3939149"/>
            <a:ext cx="3123952" cy="2217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25"/>
            <a:ext cx="8525724" cy="76720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Residual calibration/polarization errors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16836"/>
            <a:ext cx="8229600" cy="741164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Dealing with “striping” of 0.1 AOD in recent (post 2012) Terra data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Seems to be a mirror polarization sensitivity issue. 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263"/>
          <a:stretch/>
        </p:blipFill>
        <p:spPr>
          <a:xfrm>
            <a:off x="750977" y="836429"/>
            <a:ext cx="3310018" cy="3102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549" t="4568" r="7800" b="31985"/>
          <a:stretch/>
        </p:blipFill>
        <p:spPr>
          <a:xfrm>
            <a:off x="4822240" y="836429"/>
            <a:ext cx="3140679" cy="29745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8444" y="3569817"/>
            <a:ext cx="182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over Japan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7104" y="3626314"/>
            <a:ext cx="336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0.0        0.2         0.4       0.6       0.8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76090" y="1734616"/>
            <a:ext cx="858729" cy="677334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45723" y="4934236"/>
            <a:ext cx="2798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Hear Alexei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Lyapustin’s</a:t>
            </a:r>
            <a:r>
              <a:rPr lang="en-US" sz="2400" b="1" i="1" dirty="0" smtClean="0">
                <a:solidFill>
                  <a:srgbClr val="FF0000"/>
                </a:solidFill>
              </a:rPr>
              <a:t> talk!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6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4" y="2568233"/>
            <a:ext cx="8555650" cy="93738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Dark-target aerosol retrieval: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Beyond MODIS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323" y="3814481"/>
            <a:ext cx="4641677" cy="2495303"/>
          </a:xfrm>
          <a:prstGeom prst="rect">
            <a:avLst/>
          </a:prstGeom>
        </p:spPr>
      </p:pic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3576"/>
            <a:ext cx="8839200" cy="4563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VIIRS</a:t>
            </a:r>
            <a:r>
              <a:rPr lang="en-US" sz="3600" dirty="0" smtClean="0">
                <a:solidFill>
                  <a:srgbClr val="000000"/>
                </a:solidFill>
              </a:rPr>
              <a:t> versus </a:t>
            </a:r>
            <a:r>
              <a:rPr lang="en-US" sz="3600" dirty="0" smtClean="0">
                <a:solidFill>
                  <a:srgbClr val="6600FF"/>
                </a:solidFill>
              </a:rPr>
              <a:t>MODIS</a:t>
            </a:r>
            <a:endParaRPr lang="en-US" sz="3600" dirty="0">
              <a:solidFill>
                <a:srgbClr val="6600FF"/>
              </a:solidFill>
            </a:endParaRPr>
          </a:p>
        </p:txBody>
      </p:sp>
      <p:sp>
        <p:nvSpPr>
          <p:cNvPr id="42701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755953"/>
            <a:ext cx="8610600" cy="2689195"/>
          </a:xfrm>
          <a:ln w="28575">
            <a:solidFill>
              <a:srgbClr val="339966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Orbit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825 km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vs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6600FF"/>
                </a:solidFill>
              </a:rPr>
              <a:t>705 km</a:t>
            </a:r>
            <a:r>
              <a:rPr lang="en-US" sz="1600" dirty="0" smtClean="0">
                <a:solidFill>
                  <a:srgbClr val="000000"/>
                </a:solidFill>
              </a:rPr>
              <a:t>), </a:t>
            </a:r>
            <a:r>
              <a:rPr lang="en-US" sz="1600" dirty="0">
                <a:solidFill>
                  <a:srgbClr val="000000"/>
                </a:solidFill>
              </a:rPr>
              <a:t>sun-</a:t>
            </a:r>
            <a:r>
              <a:rPr lang="en-US" sz="1600" dirty="0" smtClean="0">
                <a:solidFill>
                  <a:srgbClr val="000000"/>
                </a:solidFill>
              </a:rPr>
              <a:t>synchronous, over same point every 16 days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dirty="0">
                <a:solidFill>
                  <a:srgbClr val="000000"/>
                </a:solidFill>
              </a:rPr>
              <a:t>	Equator crossing</a:t>
            </a:r>
            <a:r>
              <a:rPr lang="en-US" sz="1600" dirty="0" smtClean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</a:rPr>
              <a:t>13:30 </a:t>
            </a:r>
            <a:r>
              <a:rPr lang="en-US" sz="1600" dirty="0" smtClean="0">
                <a:solidFill>
                  <a:srgbClr val="000000"/>
                </a:solidFill>
              </a:rPr>
              <a:t>on </a:t>
            </a:r>
            <a:r>
              <a:rPr lang="en-US" sz="1600" dirty="0" err="1" smtClean="0">
                <a:solidFill>
                  <a:srgbClr val="FF0000"/>
                </a:solidFill>
              </a:rPr>
              <a:t>Suomi</a:t>
            </a:r>
            <a:r>
              <a:rPr lang="en-US" sz="1600" dirty="0" smtClean="0">
                <a:solidFill>
                  <a:srgbClr val="FF0000"/>
                </a:solidFill>
              </a:rPr>
              <a:t>-NPP, </a:t>
            </a:r>
            <a:r>
              <a:rPr lang="en-US" sz="1600" dirty="0">
                <a:solidFill>
                  <a:srgbClr val="FF0000"/>
                </a:solidFill>
              </a:rPr>
              <a:t>since </a:t>
            </a:r>
            <a:r>
              <a:rPr lang="en-US" sz="1600" dirty="0" smtClean="0">
                <a:solidFill>
                  <a:srgbClr val="FF0000"/>
                </a:solidFill>
              </a:rPr>
              <a:t>2012 </a:t>
            </a:r>
            <a:r>
              <a:rPr lang="en-US" sz="1600" dirty="0" smtClean="0">
                <a:solidFill>
                  <a:srgbClr val="6600FF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versus</a:t>
            </a:r>
            <a:r>
              <a:rPr lang="en-US" sz="1600" dirty="0" smtClean="0">
                <a:solidFill>
                  <a:srgbClr val="6600FF"/>
                </a:solidFill>
              </a:rPr>
              <a:t> on Aqua since 2002)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Swath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3050 km 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/>
              <a:t>vs</a:t>
            </a:r>
            <a:r>
              <a:rPr lang="en-US" sz="1600" dirty="0" smtClean="0"/>
              <a:t> 2030 km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>
                <a:solidFill>
                  <a:srgbClr val="000000"/>
                </a:solidFill>
              </a:rPr>
              <a:t>Spectral Range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0.412-12.2</a:t>
            </a:r>
            <a:r>
              <a:rPr lang="en-US" sz="1600" dirty="0" smtClean="0">
                <a:solidFill>
                  <a:srgbClr val="FF0000"/>
                </a:solidFill>
                <a:latin typeface="Symbol" pitchFamily="-110" charset="2"/>
                <a:sym typeface="Symbol" pitchFamily="-110" charset="2"/>
              </a:rPr>
              <a:t></a:t>
            </a:r>
            <a:r>
              <a:rPr lang="en-US" sz="1600" dirty="0">
                <a:solidFill>
                  <a:srgbClr val="FF0000"/>
                </a:solidFill>
              </a:rPr>
              <a:t>m </a:t>
            </a:r>
            <a:r>
              <a:rPr lang="en-US" sz="1600" dirty="0" smtClean="0">
                <a:solidFill>
                  <a:srgbClr val="FF0000"/>
                </a:solidFill>
              </a:rPr>
              <a:t>(22 bands </a:t>
            </a:r>
            <a:r>
              <a:rPr lang="en-US" sz="1600" dirty="0" smtClean="0"/>
              <a:t>versus</a:t>
            </a:r>
            <a:r>
              <a:rPr lang="en-US" sz="1600" dirty="0" smtClean="0">
                <a:solidFill>
                  <a:srgbClr val="6600FF"/>
                </a:solidFill>
              </a:rPr>
              <a:t> 36 bands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>
                <a:solidFill>
                  <a:srgbClr val="000000"/>
                </a:solidFill>
              </a:rPr>
              <a:t>Spatial Resolution</a:t>
            </a:r>
            <a:r>
              <a:rPr lang="en-US" sz="1600" dirty="0">
                <a:solidFill>
                  <a:srgbClr val="000000"/>
                </a:solidFill>
              </a:rPr>
              <a:t>:  </a:t>
            </a:r>
            <a:r>
              <a:rPr lang="en-US" sz="1600" dirty="0" smtClean="0">
                <a:solidFill>
                  <a:srgbClr val="FF0000"/>
                </a:solidFill>
              </a:rPr>
              <a:t>375m (5 </a:t>
            </a:r>
            <a:r>
              <a:rPr lang="en-US" sz="1600" dirty="0">
                <a:solidFill>
                  <a:srgbClr val="FF0000"/>
                </a:solidFill>
              </a:rPr>
              <a:t>bands) </a:t>
            </a:r>
            <a:r>
              <a:rPr lang="en-US" sz="1600" dirty="0" smtClean="0">
                <a:solidFill>
                  <a:srgbClr val="FF0000"/>
                </a:solidFill>
              </a:rPr>
              <a:t>750m (17 bands): </a:t>
            </a:r>
            <a:r>
              <a:rPr lang="en-US" sz="1600" dirty="0" smtClean="0">
                <a:solidFill>
                  <a:srgbClr val="000000"/>
                </a:solidFill>
              </a:rPr>
              <a:t>versus</a:t>
            </a:r>
            <a:r>
              <a:rPr lang="en-US" sz="1600" dirty="0" smtClean="0">
                <a:solidFill>
                  <a:srgbClr val="6600FF"/>
                </a:solidFill>
              </a:rPr>
              <a:t> 250m/500m/1km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/>
              <a:t>Wavelength bands (nm) used for DT aerosol retrieval</a:t>
            </a:r>
            <a:r>
              <a:rPr lang="en-US" sz="1600" dirty="0" smtClean="0">
                <a:solidFill>
                  <a:srgbClr val="6600FF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482</a:t>
            </a:r>
            <a:r>
              <a:rPr lang="en-US" sz="1600" dirty="0" smtClean="0">
                <a:solidFill>
                  <a:srgbClr val="6600FF"/>
                </a:solidFill>
              </a:rPr>
              <a:t> (466), </a:t>
            </a:r>
            <a:r>
              <a:rPr lang="en-US" sz="1600" dirty="0" smtClean="0">
                <a:solidFill>
                  <a:srgbClr val="FF0000"/>
                </a:solidFill>
              </a:rPr>
              <a:t>551</a:t>
            </a:r>
            <a:r>
              <a:rPr lang="en-US" sz="1600" dirty="0" smtClean="0">
                <a:solidFill>
                  <a:srgbClr val="6600FF"/>
                </a:solidFill>
              </a:rPr>
              <a:t> (553) </a:t>
            </a:r>
            <a:r>
              <a:rPr lang="en-US" sz="1600" dirty="0" smtClean="0">
                <a:solidFill>
                  <a:srgbClr val="FF0000"/>
                </a:solidFill>
              </a:rPr>
              <a:t>671</a:t>
            </a:r>
            <a:r>
              <a:rPr lang="en-US" sz="1600" dirty="0" smtClean="0">
                <a:solidFill>
                  <a:srgbClr val="6600FF"/>
                </a:solidFill>
              </a:rPr>
              <a:t> (645), </a:t>
            </a:r>
            <a:r>
              <a:rPr lang="en-US" sz="1600" dirty="0" smtClean="0">
                <a:solidFill>
                  <a:srgbClr val="FF0000"/>
                </a:solidFill>
              </a:rPr>
              <a:t>861</a:t>
            </a:r>
            <a:r>
              <a:rPr lang="en-US" sz="1600" dirty="0" smtClean="0">
                <a:solidFill>
                  <a:srgbClr val="6600FF"/>
                </a:solidFill>
              </a:rPr>
              <a:t> (855), </a:t>
            </a:r>
            <a:r>
              <a:rPr lang="en-US" sz="1600" dirty="0" smtClean="0">
                <a:solidFill>
                  <a:srgbClr val="FF0000"/>
                </a:solidFill>
              </a:rPr>
              <a:t>2257</a:t>
            </a:r>
            <a:r>
              <a:rPr lang="en-US" sz="1600" dirty="0" smtClean="0">
                <a:solidFill>
                  <a:srgbClr val="6600FF"/>
                </a:solidFill>
              </a:rPr>
              <a:t> (2113) </a:t>
            </a:r>
            <a:r>
              <a:rPr lang="en-US" sz="1600" dirty="0" smtClean="0">
                <a:solidFill>
                  <a:srgbClr val="6600FF"/>
                </a:solidFill>
                <a:sym typeface="Wingdings"/>
              </a:rPr>
              <a:t> </a:t>
            </a:r>
            <a:r>
              <a:rPr lang="en-US" sz="1600" dirty="0" smtClean="0">
                <a:sym typeface="Wingdings"/>
              </a:rPr>
              <a:t>differences in Rayleigh optical depth, surface optics, gas absorption</a:t>
            </a:r>
            <a:r>
              <a:rPr lang="en-US" sz="1600" dirty="0" smtClean="0">
                <a:solidFill>
                  <a:srgbClr val="6600FF"/>
                </a:solidFill>
                <a:sym typeface="Wingdings"/>
              </a:rPr>
              <a:t>. </a:t>
            </a:r>
            <a:endParaRPr lang="en-US" sz="1600" dirty="0" smtClean="0">
              <a:solidFill>
                <a:srgbClr val="6600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>
                <a:solidFill>
                  <a:srgbClr val="000000"/>
                </a:solidFill>
              </a:rPr>
              <a:t>Aerosol Retrieval: </a:t>
            </a:r>
            <a:r>
              <a:rPr lang="en-US" sz="1600" dirty="0">
                <a:solidFill>
                  <a:srgbClr val="000000"/>
                </a:solidFill>
              </a:rPr>
              <a:t>Created and maintained by scientists </a:t>
            </a:r>
            <a:r>
              <a:rPr lang="en-US" sz="1600" dirty="0" smtClean="0">
                <a:solidFill>
                  <a:srgbClr val="000000"/>
                </a:solidFill>
              </a:rPr>
              <a:t>partnered with </a:t>
            </a:r>
            <a:r>
              <a:rPr lang="en-US" sz="1600" dirty="0" smtClean="0">
                <a:solidFill>
                  <a:srgbClr val="FF0000"/>
                </a:solidFill>
              </a:rPr>
              <a:t>NOAA </a:t>
            </a:r>
            <a:r>
              <a:rPr lang="en-US" sz="1600" dirty="0" smtClean="0">
                <a:solidFill>
                  <a:srgbClr val="6600FF"/>
                </a:solidFill>
              </a:rPr>
              <a:t>(NASA</a:t>
            </a:r>
            <a:r>
              <a:rPr lang="en-US" sz="1600" dirty="0" smtClean="0">
                <a:solidFill>
                  <a:srgbClr val="000000"/>
                </a:solidFill>
              </a:rPr>
              <a:t>), </a:t>
            </a:r>
            <a:r>
              <a:rPr lang="en-US" sz="1600" dirty="0">
                <a:solidFill>
                  <a:srgbClr val="000000"/>
                </a:solidFill>
              </a:rPr>
              <a:t>with a strategy of maximizing </a:t>
            </a:r>
            <a:r>
              <a:rPr lang="en-US" sz="1600" dirty="0" smtClean="0">
                <a:solidFill>
                  <a:srgbClr val="FF0000"/>
                </a:solidFill>
              </a:rPr>
              <a:t>environmental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data record - EDR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smtClean="0">
                <a:solidFill>
                  <a:srgbClr val="6600FF"/>
                </a:solidFill>
              </a:rPr>
              <a:t>climate data record – CDR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</a:rPr>
              <a:t>ALSO: </a:t>
            </a:r>
            <a:r>
              <a:rPr lang="en-US" sz="1600" dirty="0" smtClean="0">
                <a:solidFill>
                  <a:srgbClr val="000000"/>
                </a:solidFill>
              </a:rPr>
              <a:t>Different cloud masks, different aggregation techniques, different pixel selections.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6308" y="3445149"/>
            <a:ext cx="413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Suomi</a:t>
            </a:r>
            <a:r>
              <a:rPr lang="en-US" dirty="0" smtClean="0">
                <a:solidFill>
                  <a:srgbClr val="FF0000"/>
                </a:solidFill>
              </a:rPr>
              <a:t>-NPP (13:30 Local Time, Ascending);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HAM.A2012203.MYD09.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4481"/>
            <a:ext cx="4414893" cy="2419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123" y="3445149"/>
            <a:ext cx="351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Aqua (13:30 Local Time, Ascending)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398" y="6127527"/>
            <a:ext cx="8076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Different instrument, resolution, sampling, cloud masking, algorithms, etc. </a:t>
            </a:r>
          </a:p>
          <a:p>
            <a:r>
              <a:rPr lang="en-US" b="1" dirty="0" smtClean="0"/>
              <a:t>Will </a:t>
            </a:r>
            <a:r>
              <a:rPr lang="en-US" b="1" dirty="0"/>
              <a:t>VIIRS “continue” the MODIS aerosol data record? </a:t>
            </a:r>
          </a:p>
        </p:txBody>
      </p:sp>
    </p:spTree>
    <p:extLst>
      <p:ext uri="{BB962C8B-B14F-4D97-AF65-F5344CB8AC3E}">
        <p14:creationId xmlns:p14="http://schemas.microsoft.com/office/powerpoint/2010/main" val="201491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4"/>
            <a:ext cx="8686800" cy="543288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ONE RETRIEVAL ALGORITHM:  </a:t>
            </a:r>
            <a:r>
              <a:rPr lang="en-US" sz="2800" b="1" dirty="0" smtClean="0">
                <a:solidFill>
                  <a:srgbClr val="FF0000"/>
                </a:solidFill>
              </a:rPr>
              <a:t>Consistent Across Platforms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Diff_Counts.V_EDRvsM_C6.20130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7" b="55872"/>
          <a:stretch/>
        </p:blipFill>
        <p:spPr>
          <a:xfrm>
            <a:off x="0" y="799250"/>
            <a:ext cx="7242772" cy="2750538"/>
          </a:xfrm>
          <a:prstGeom prst="rect">
            <a:avLst/>
          </a:prstGeom>
        </p:spPr>
      </p:pic>
      <p:pic>
        <p:nvPicPr>
          <p:cNvPr id="7" name="Picture 6" descr="Diff_Counts.ML_V64vsML_M.2013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97" t="4006" b="55328"/>
          <a:stretch/>
        </p:blipFill>
        <p:spPr>
          <a:xfrm>
            <a:off x="37352" y="3549788"/>
            <a:ext cx="3587568" cy="2806562"/>
          </a:xfrm>
          <a:prstGeom prst="rect">
            <a:avLst/>
          </a:prstGeom>
        </p:spPr>
      </p:pic>
      <p:pic>
        <p:nvPicPr>
          <p:cNvPr id="8" name="Picture 7" descr="Diff_Counts.ML_V64vsML_M.201303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386" y="3622744"/>
            <a:ext cx="3546941" cy="6755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836959" y="1027066"/>
            <a:ext cx="3025434" cy="485522"/>
          </a:xfrm>
          <a:prstGeom prst="straightConnector1">
            <a:avLst/>
          </a:prstGeom>
          <a:ln>
            <a:solidFill>
              <a:srgbClr val="25F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8281" y="3196722"/>
            <a:ext cx="347364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55386" y="2054132"/>
            <a:ext cx="3801576" cy="118642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2772" y="2104445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Different SZA thresholds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2773" y="1101762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FC00"/>
                </a:solidFill>
              </a:rPr>
              <a:t>Different snow thresholds?</a:t>
            </a:r>
            <a:endParaRPr lang="en-US" dirty="0">
              <a:solidFill>
                <a:srgbClr val="25FC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609228" y="2676080"/>
            <a:ext cx="1495948" cy="946664"/>
          </a:xfrm>
          <a:prstGeom prst="straightConnector1">
            <a:avLst/>
          </a:prstGeom>
          <a:ln>
            <a:solidFill>
              <a:srgbClr val="66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05176" y="3478994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?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99622" y="4581130"/>
            <a:ext cx="190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different, but much more similar over both land and ocean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013184" y="5983864"/>
            <a:ext cx="519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make VIIRS consistent with MODIS.  </a:t>
            </a:r>
          </a:p>
          <a:p>
            <a:r>
              <a:rPr lang="en-US" sz="2400" dirty="0" smtClean="0"/>
              <a:t>(we learned from Terra </a:t>
            </a:r>
            <a:r>
              <a:rPr lang="en-US" sz="2400" dirty="0" err="1" smtClean="0"/>
              <a:t>vs</a:t>
            </a:r>
            <a:r>
              <a:rPr lang="en-US" sz="2400" dirty="0" smtClean="0"/>
              <a:t> Aqua)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33914" y="732430"/>
            <a:ext cx="19565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MODIS C6 product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04768" y="732430"/>
            <a:ext cx="21484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NOAA-VIIRS product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42080" y="3549788"/>
            <a:ext cx="212070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MODIS-like on VIIRS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214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920"/>
            <a:ext cx="8229600" cy="817562"/>
          </a:xfrm>
        </p:spPr>
        <p:txBody>
          <a:bodyPr>
            <a:normAutofit/>
          </a:bodyPr>
          <a:lstStyle/>
          <a:p>
            <a:r>
              <a:rPr lang="en-US" dirty="0" smtClean="0"/>
              <a:t>MODIS Collection 6: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39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Published in </a:t>
            </a:r>
            <a:r>
              <a:rPr lang="en-US" dirty="0" smtClean="0"/>
              <a:t>AMT</a:t>
            </a:r>
          </a:p>
          <a:p>
            <a:endParaRPr lang="en-US" dirty="0" smtClean="0">
              <a:hlinkClick r:id=""/>
            </a:endParaRPr>
          </a:p>
          <a:p>
            <a:r>
              <a:rPr lang="en-US" dirty="0"/>
              <a:t>Levy, R. C., </a:t>
            </a:r>
            <a:r>
              <a:rPr lang="en-US" dirty="0" err="1"/>
              <a:t>Mattoo</a:t>
            </a:r>
            <a:r>
              <a:rPr lang="en-US" dirty="0"/>
              <a:t>, S., </a:t>
            </a:r>
            <a:r>
              <a:rPr lang="en-US" dirty="0" err="1"/>
              <a:t>Munchak</a:t>
            </a:r>
            <a:r>
              <a:rPr lang="en-US" dirty="0"/>
              <a:t>, L. A., Remer, L. A., </a:t>
            </a:r>
            <a:r>
              <a:rPr lang="en-US" dirty="0" err="1"/>
              <a:t>Sayer</a:t>
            </a:r>
            <a:r>
              <a:rPr lang="en-US" dirty="0"/>
              <a:t>, A. M., </a:t>
            </a:r>
            <a:r>
              <a:rPr lang="en-US" dirty="0" err="1"/>
              <a:t>Patadia</a:t>
            </a:r>
            <a:r>
              <a:rPr lang="en-US" dirty="0"/>
              <a:t>, F., and Hsu, N. C.: The Collection 6 MODIS aerosol products over land and ocean, Atmos. Meas. Tech., 6, 2989-3034, doi:10.5194/amt-6-2989-2013, 2013. 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www.atmos-meas-tech.net</a:t>
            </a:r>
            <a:r>
              <a:rPr lang="en-US" dirty="0"/>
              <a:t>/6/2989/2013/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4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MODIS</a:t>
            </a:r>
            <a:r>
              <a:rPr lang="en-US" sz="3200" dirty="0">
                <a:solidFill>
                  <a:srgbClr val="0000FF"/>
                </a:solidFill>
              </a:rPr>
              <a:t>-like </a:t>
            </a:r>
            <a:r>
              <a:rPr lang="en-US" sz="3200" dirty="0"/>
              <a:t>algorithm on </a:t>
            </a:r>
            <a:r>
              <a:rPr lang="en-US" sz="3200" dirty="0" smtClean="0"/>
              <a:t>ANY sensor! </a:t>
            </a:r>
            <a:br>
              <a:rPr lang="en-US" sz="3200" dirty="0" smtClean="0"/>
            </a:br>
            <a:r>
              <a:rPr lang="en-US" sz="3200" dirty="0" smtClean="0"/>
              <a:t>For climate continuity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1143000"/>
            <a:ext cx="7685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MODIS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VIIRS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MAS/E-MAS/AMS (Airborne spectrometers and historical experiment data)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International sensors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Future sensors (e.g. PACE / ACE) as a baseline for testing new ideas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Many details, but can be done!</a:t>
            </a:r>
          </a:p>
        </p:txBody>
      </p:sp>
    </p:spTree>
    <p:extLst>
      <p:ext uri="{BB962C8B-B14F-4D97-AF65-F5344CB8AC3E}">
        <p14:creationId xmlns:p14="http://schemas.microsoft.com/office/powerpoint/2010/main" val="147296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4" y="2568233"/>
            <a:ext cx="8555650" cy="93738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Okay: summary time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7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(C6)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2628"/>
            <a:ext cx="8525724" cy="54637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There are many ways to retrieve aerosol properties from MODIS, and there is more than one set of algorithms/products</a:t>
            </a:r>
          </a:p>
          <a:p>
            <a:r>
              <a:rPr lang="en-US" dirty="0" smtClean="0"/>
              <a:t>Dark-target algorithm/products updated for C6</a:t>
            </a:r>
            <a:endParaRPr lang="en-US" dirty="0"/>
          </a:p>
          <a:p>
            <a:r>
              <a:rPr lang="en-US" dirty="0" smtClean="0"/>
              <a:t>Changes are “modest” but lead to significant changes in retrieved global aerosol</a:t>
            </a:r>
          </a:p>
          <a:p>
            <a:r>
              <a:rPr lang="en-US" dirty="0" smtClean="0"/>
              <a:t>New products: DB/DT merge, MxD04_3K,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Documentation: </a:t>
            </a:r>
          </a:p>
          <a:p>
            <a:pPr lvl="1"/>
            <a:r>
              <a:rPr lang="en-US" dirty="0" smtClean="0"/>
              <a:t>Algorithm papers have been published</a:t>
            </a:r>
          </a:p>
          <a:p>
            <a:pPr lvl="1"/>
            <a:r>
              <a:rPr lang="en-US" dirty="0" smtClean="0"/>
              <a:t>ATBD </a:t>
            </a:r>
            <a:r>
              <a:rPr lang="en-US" dirty="0"/>
              <a:t>i</a:t>
            </a:r>
            <a:r>
              <a:rPr lang="en-US" dirty="0" smtClean="0"/>
              <a:t>n progress 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Website under development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C6 processing (Level 2) for Aqua almost finished. Terra begin soon? Level 3 soon?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Validation (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AERONET, MAN,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r>
              <a:rPr lang="en-US" dirty="0" smtClean="0">
                <a:solidFill>
                  <a:srgbClr val="000000"/>
                </a:solidFill>
              </a:rPr>
              <a:t>) in progress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Calibration/polarization/trending issues still being studied</a:t>
            </a:r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(Towards C7)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2628"/>
            <a:ext cx="8525724" cy="5463722"/>
          </a:xfrm>
        </p:spPr>
        <p:txBody>
          <a:bodyPr>
            <a:normAutofit/>
          </a:bodyPr>
          <a:lstStyle/>
          <a:p>
            <a:r>
              <a:rPr lang="en-US" dirty="0" smtClean="0"/>
              <a:t>Corrections for urban surface bias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Development of “pixel level” uncertainty products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Calibration/polarization/trending issues still being studied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Why is Terra offset from Aqua?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Development of generic dark-target algorithm to be used on VIIRS, airborne and other spectral remote sensing datasets. (a Super C7). </a:t>
            </a:r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7" y="1"/>
            <a:ext cx="8403983" cy="1692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8605"/>
            <a:ext cx="4612853" cy="522870"/>
          </a:xfrm>
          <a:noFill/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http://</a:t>
            </a:r>
            <a:r>
              <a:rPr lang="en-US" sz="2800" dirty="0" err="1" smtClean="0">
                <a:solidFill>
                  <a:srgbClr val="FF0000"/>
                </a:solidFill>
              </a:rPr>
              <a:t>darktarget.gsfc.nasa.gov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35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Web site in development</a:t>
            </a:r>
          </a:p>
          <a:p>
            <a:r>
              <a:rPr lang="en-US" dirty="0" smtClean="0"/>
              <a:t>Reference for all things “dark target”</a:t>
            </a:r>
          </a:p>
          <a:p>
            <a:pPr lvl="1"/>
            <a:r>
              <a:rPr lang="en-US" dirty="0" smtClean="0"/>
              <a:t>The algorithms and assumptions</a:t>
            </a:r>
          </a:p>
          <a:p>
            <a:pPr lvl="1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Validation </a:t>
            </a:r>
          </a:p>
          <a:p>
            <a:pPr lvl="1"/>
            <a:r>
              <a:rPr lang="en-US" dirty="0" smtClean="0"/>
              <a:t>Primary publications</a:t>
            </a:r>
          </a:p>
          <a:p>
            <a:pPr lvl="1"/>
            <a:r>
              <a:rPr lang="en-US" dirty="0" smtClean="0"/>
              <a:t>Educational material</a:t>
            </a:r>
          </a:p>
          <a:p>
            <a:pPr lvl="1"/>
            <a:r>
              <a:rPr lang="en-US" dirty="0" smtClean="0"/>
              <a:t>FAQ</a:t>
            </a:r>
          </a:p>
          <a:p>
            <a:pPr lvl="1"/>
            <a:r>
              <a:rPr lang="en-US" dirty="0" smtClean="0"/>
              <a:t>Links to data access</a:t>
            </a:r>
          </a:p>
          <a:p>
            <a:pPr lvl="1"/>
            <a:r>
              <a:rPr lang="en-US" dirty="0" smtClean="0"/>
              <a:t>Considering a “forum”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79" y="3276793"/>
            <a:ext cx="4163821" cy="34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8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65"/>
            <a:ext cx="8229600" cy="588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Overall changes (C6 </a:t>
            </a:r>
            <a:r>
              <a:rPr lang="en-US" sz="3200" dirty="0" err="1" smtClean="0"/>
              <a:t>vs</a:t>
            </a:r>
            <a:r>
              <a:rPr lang="en-US" sz="3200" dirty="0" smtClean="0"/>
              <a:t> C5): Aqua, 2008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0118" y="685127"/>
            <a:ext cx="7797082" cy="6083973"/>
            <a:chOff x="711918" y="685127"/>
            <a:chExt cx="7797082" cy="6083973"/>
          </a:xfrm>
        </p:grpSpPr>
        <p:pic>
          <p:nvPicPr>
            <p:cNvPr id="5" name="Picture 4" descr="Fig0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/>
            <a:stretch/>
          </p:blipFill>
          <p:spPr>
            <a:xfrm>
              <a:off x="1231900" y="685127"/>
              <a:ext cx="7277100" cy="59184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1918" y="1371600"/>
              <a:ext cx="519982" cy="424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Jan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Apr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Jul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Oct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7600" y="6492101"/>
              <a:ext cx="21260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0.0                          0.8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13300" y="6465113"/>
              <a:ext cx="21758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/>
                <a:t>-0.1        0.0           0.1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15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Aerosol over ocean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48" y="142876"/>
            <a:ext cx="8229600" cy="835024"/>
          </a:xfrm>
        </p:spPr>
        <p:txBody>
          <a:bodyPr>
            <a:noAutofit/>
          </a:bodyPr>
          <a:lstStyle/>
          <a:p>
            <a:r>
              <a:rPr lang="en-US" sz="3200" dirty="0" smtClean="0"/>
              <a:t>Dark target over ocean </a:t>
            </a:r>
            <a:br>
              <a:rPr lang="en-US" sz="3200" dirty="0" smtClean="0"/>
            </a:br>
            <a:r>
              <a:rPr lang="en-US" sz="3200" dirty="0" smtClean="0"/>
              <a:t>Overall changes to products (Aqua, Jul 2008)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0600" y="1687740"/>
            <a:ext cx="2616200" cy="427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728CFF"/>
                </a:solidFill>
              </a:rPr>
              <a:t>Overall decrease of AOD in mid-latitudes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Strong decrease in “roaring 40s” (even stronger in other months)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Overall increase in tropics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/>
              <a:t>“New” coverage over inland lakes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/>
              <a:t>Increase in coverage toward </a:t>
            </a:r>
            <a:r>
              <a:rPr lang="en-US" dirty="0" smtClean="0"/>
              <a:t>poles</a:t>
            </a:r>
            <a:endParaRPr lang="en-US" dirty="0"/>
          </a:p>
        </p:txBody>
      </p:sp>
      <p:pic>
        <p:nvPicPr>
          <p:cNvPr id="10" name="Picture 9" descr="Diff_Counts_884VS051.Aqua.2008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0" y="1206500"/>
            <a:ext cx="6006262" cy="53855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4991100" y="4419600"/>
            <a:ext cx="1371600" cy="393700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53100" y="5549900"/>
            <a:ext cx="317500" cy="0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3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the changes?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4" y="968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C6-C5 ocean: Due to many incremental changes</a:t>
            </a:r>
            <a:br>
              <a:rPr lang="en-US" sz="3600" dirty="0" smtClean="0"/>
            </a:br>
            <a:r>
              <a:rPr lang="en-US" sz="3600" dirty="0" smtClean="0"/>
              <a:t>(Aqua, July 2008)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4047127"/>
            <a:ext cx="2743200" cy="18321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Also changed “Quality Assurance” Filtering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Changed aerosol definitions of land and sea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1800" dirty="0" err="1" smtClean="0"/>
              <a:t>Etc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0204" y="6500521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7" name="Picture 16" descr="AOD_528_C6InputsVS051.Aqua.2008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0" y="1367978"/>
            <a:ext cx="2774992" cy="2050763"/>
          </a:xfrm>
          <a:prstGeom prst="rect">
            <a:avLst/>
          </a:prstGeom>
        </p:spPr>
      </p:pic>
      <p:pic>
        <p:nvPicPr>
          <p:cNvPr id="18" name="Picture 17" descr="AOD_528_V6LUT_2013VS051.Aqua.2008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30" y="1367978"/>
            <a:ext cx="2774992" cy="2050763"/>
          </a:xfrm>
          <a:prstGeom prst="rect">
            <a:avLst/>
          </a:prstGeom>
        </p:spPr>
      </p:pic>
      <p:pic>
        <p:nvPicPr>
          <p:cNvPr id="19" name="Picture 18" descr="AOD_V6.0.10_CldmaskVS552.Aqua.2008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0" y="4047127"/>
            <a:ext cx="2774992" cy="2048324"/>
          </a:xfrm>
          <a:prstGeom prst="rect">
            <a:avLst/>
          </a:prstGeom>
        </p:spPr>
      </p:pic>
      <p:pic>
        <p:nvPicPr>
          <p:cNvPr id="20" name="Picture 19" descr="AOD_874VSV6.0.24_6ms.Aqua.2008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30" y="4019056"/>
            <a:ext cx="2774992" cy="20483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1047251"/>
            <a:ext cx="30871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reflectance, geo-location inputs, Wisconsin cloud mask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18630" y="1202820"/>
            <a:ext cx="267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Updated </a:t>
            </a:r>
            <a:r>
              <a:rPr lang="en-US" dirty="0" err="1" smtClean="0"/>
              <a:t>radiative</a:t>
            </a:r>
            <a:r>
              <a:rPr lang="en-US" dirty="0" smtClean="0"/>
              <a:t> transfer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9422" y="3845752"/>
            <a:ext cx="2353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Improved cloud mask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17763" y="3701857"/>
            <a:ext cx="31218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Account for wind speed impact on surface</a:t>
            </a:r>
            <a:endParaRPr lang="en-US" dirty="0"/>
          </a:p>
        </p:txBody>
      </p:sp>
      <p:pic>
        <p:nvPicPr>
          <p:cNvPr id="25" name="Picture 24" descr="AOD_874VSV6.0.13_likeV6.0.24.Aqua.2008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30" y="1370417"/>
            <a:ext cx="2774992" cy="20483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15410" y="1203736"/>
            <a:ext cx="2321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Re-define land and sea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72" y="6124194"/>
            <a:ext cx="4076700" cy="7338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17763" y="3701857"/>
            <a:ext cx="3121868" cy="2483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2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32923</TotalTime>
  <Words>2645</Words>
  <Application>Microsoft Macintosh PowerPoint</Application>
  <PresentationFormat>On-screen Show (4:3)</PresentationFormat>
  <Paragraphs>504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MODIS Dark Target products Collection 6 and onward to Collection 7</vt:lpstr>
      <vt:lpstr>Aerosol retrieval from MODIS</vt:lpstr>
      <vt:lpstr>Outline</vt:lpstr>
      <vt:lpstr>MODIS Collection 6: Introduction</vt:lpstr>
      <vt:lpstr>Overall changes (C6 vs C5): Aqua, 2008</vt:lpstr>
      <vt:lpstr>Aerosol over ocean</vt:lpstr>
      <vt:lpstr>Dark target over ocean  Overall changes to products (Aqua, Jul 2008)</vt:lpstr>
      <vt:lpstr>Why the changes?</vt:lpstr>
      <vt:lpstr>C6-C5 ocean: Due to many incremental changes (Aqua, July 2008)</vt:lpstr>
      <vt:lpstr>Comparison with AERONET and MAN</vt:lpstr>
      <vt:lpstr>Better way to see MODIS improvement</vt:lpstr>
      <vt:lpstr>Impact on Ångström Exponent</vt:lpstr>
      <vt:lpstr>Reasonable validation of AE within ±0.4</vt:lpstr>
      <vt:lpstr>Aerosol over land</vt:lpstr>
      <vt:lpstr>Dark target over land Overall changes to products (Aqua, Jul 2008)</vt:lpstr>
      <vt:lpstr>Why the changes?</vt:lpstr>
      <vt:lpstr>C6-C5 land: Due to many incremental changes (Aqua, July 2008)</vt:lpstr>
      <vt:lpstr>Preliminary comparison with AERONET  (8 months of Aqua data) </vt:lpstr>
      <vt:lpstr>Terra versus Aqua</vt:lpstr>
      <vt:lpstr>If we had used Collection 5</vt:lpstr>
      <vt:lpstr>PowerPoint Presentation</vt:lpstr>
      <vt:lpstr>Impact to “observed” reflectance</vt:lpstr>
      <vt:lpstr>Impact of New Terra calibration</vt:lpstr>
      <vt:lpstr>Impact of new calibration on trend of Terra-Aqua AOD</vt:lpstr>
      <vt:lpstr>What else for C6 Level 2?</vt:lpstr>
      <vt:lpstr>PowerPoint Presentation</vt:lpstr>
      <vt:lpstr>Beyond MxD04_L2</vt:lpstr>
      <vt:lpstr>Changes to Level 3 (MxD08_M3)</vt:lpstr>
      <vt:lpstr>MxD04_3K (a new 3 km aerosol product) </vt:lpstr>
      <vt:lpstr>MxDATML2 product</vt:lpstr>
      <vt:lpstr>Towards collection 7</vt:lpstr>
      <vt:lpstr>Accounting for Urban bias</vt:lpstr>
      <vt:lpstr>United States: 2002-2010 Aqua</vt:lpstr>
      <vt:lpstr>PowerPoint Presentation</vt:lpstr>
      <vt:lpstr>PowerPoint Presentation</vt:lpstr>
      <vt:lpstr>Residual calibration/polarization errors</vt:lpstr>
      <vt:lpstr>Dark-target aerosol retrieval:  Beyond MODIS</vt:lpstr>
      <vt:lpstr>VIIRS versus MODIS</vt:lpstr>
      <vt:lpstr>ONE RETRIEVAL ALGORITHM:  Consistent Across Platforms</vt:lpstr>
      <vt:lpstr>MODIS-like algorithm on ANY sensor!  For climate continuity</vt:lpstr>
      <vt:lpstr>Okay: summary time</vt:lpstr>
      <vt:lpstr>Summary (C6)</vt:lpstr>
      <vt:lpstr>Summary (Towards C7)</vt:lpstr>
      <vt:lpstr>http://darktarget.gsfc.nasa.gov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of Atmospheric Aerosol Information: The importance of “getting it right”.</dc:title>
  <dc:creator>Robert Levy</dc:creator>
  <cp:lastModifiedBy>Robert Levy</cp:lastModifiedBy>
  <cp:revision>474</cp:revision>
  <dcterms:created xsi:type="dcterms:W3CDTF">2011-09-13T07:50:56Z</dcterms:created>
  <dcterms:modified xsi:type="dcterms:W3CDTF">2014-04-28T20:20:21Z</dcterms:modified>
</cp:coreProperties>
</file>