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56" r:id="rId2"/>
    <p:sldId id="264" r:id="rId3"/>
    <p:sldId id="284" r:id="rId4"/>
    <p:sldId id="285" r:id="rId5"/>
    <p:sldId id="279" r:id="rId6"/>
    <p:sldId id="281" r:id="rId7"/>
    <p:sldId id="280" r:id="rId8"/>
    <p:sldId id="282" r:id="rId9"/>
    <p:sldId id="283" r:id="rId10"/>
    <p:sldId id="286" r:id="rId11"/>
    <p:sldId id="266" r:id="rId12"/>
    <p:sldId id="267" r:id="rId13"/>
    <p:sldId id="268" r:id="rId14"/>
    <p:sldId id="275" r:id="rId15"/>
    <p:sldId id="276" r:id="rId16"/>
    <p:sldId id="277" r:id="rId17"/>
    <p:sldId id="269" r:id="rId18"/>
    <p:sldId id="271" r:id="rId19"/>
    <p:sldId id="270" r:id="rId20"/>
    <p:sldId id="273" r:id="rId21"/>
    <p:sldId id="274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ED3BA-A87D-41F8-8DC4-FF4F4605321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FE8-A1DF-4B20-93F4-81E9D7B4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56FE8-A1DF-4B20-93F4-81E9D7B40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1843-EE9C-469A-8E01-BB546C854811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C44F-08AF-49A6-9865-95512A318007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E97D-A39B-4BE9-82A8-66CE59915594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0624-3B91-42CD-AF85-E9C8CBE244D8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73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F5B-6F20-4269-AB79-5673A4D7F92B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33-E182-4D08-A259-6C9483F69935}" type="datetime1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FBA-E330-45E8-A99D-900F3FCA1FE4}" type="datetime1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972D-CA1E-404F-8C61-12E4764002D3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6B5B-AF02-406E-A7D7-481AA28E96B0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>
              <a:defRPr cap="none">
                <a:latin typeface="+mj-lt"/>
              </a:defRPr>
            </a:lvl1pPr>
            <a:lvl2pPr>
              <a:defRPr cap="none">
                <a:latin typeface="+mj-lt"/>
              </a:defRPr>
            </a:lvl2pPr>
            <a:lvl3pPr>
              <a:defRPr cap="none">
                <a:latin typeface="+mj-lt"/>
              </a:defRPr>
            </a:lvl3pPr>
            <a:lvl4pPr>
              <a:defRPr cap="none">
                <a:latin typeface="+mj-lt"/>
              </a:defRPr>
            </a:lvl4pPr>
            <a:lvl5pPr>
              <a:defRPr cap="none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FC9A-82F2-4D5F-B0D9-30309F307669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ADD0-1515-4E55-B19D-1B03A5C36CEE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62B1-BF99-441B-9904-3C09D8498DE8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6583-C902-45EA-AD1D-86B63274FCD9}" type="datetime1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58F0-3FCA-4EEF-8046-F084A26B729A}" type="datetime1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D3E9-903E-4C2C-934A-B55C0FE35257}" type="datetime1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71BE-6A22-45BB-8D17-A4995C299A60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A84E-DDB1-477B-9656-C1ABC159FEA6}" type="datetime1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A5B0AA-E36B-46C6-8C87-7AA683A62980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700" y="6248401"/>
            <a:ext cx="4038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MODIS Science Team Meeting, April 2014.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CA656E-E3D8-45C8-8AC4-E493CE4001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416062" cy="890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62" y="54955"/>
            <a:ext cx="895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7"/>
            <a:ext cx="6517482" cy="1747214"/>
          </a:xfrm>
        </p:spPr>
        <p:txBody>
          <a:bodyPr/>
          <a:lstStyle/>
          <a:p>
            <a:r>
              <a:rPr lang="en-US" dirty="0" smtClean="0"/>
              <a:t>MODIS Sea-surface temperatures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Peter Minnett &amp; BOB Evans</a:t>
            </a:r>
          </a:p>
          <a:p>
            <a:r>
              <a:rPr lang="en-US" dirty="0" smtClean="0">
                <a:latin typeface="+mj-lt"/>
              </a:rPr>
              <a:t>Rosenstiel School, University of Miami.</a:t>
            </a:r>
          </a:p>
          <a:p>
            <a:r>
              <a:rPr lang="en-US" cap="none" dirty="0" smtClean="0">
                <a:latin typeface="+mj-lt"/>
              </a:rPr>
              <a:t>pminnett@rsmas.miami.edu</a:t>
            </a:r>
            <a:endParaRPr lang="en-US" cap="none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4114800" cy="38100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MODIS Science Team Meeting, April 2014.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1" y="1"/>
            <a:ext cx="7773338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Comparison with other SSTs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3435" r="901" b="5771"/>
          <a:stretch/>
        </p:blipFill>
        <p:spPr>
          <a:xfrm>
            <a:off x="381000" y="914401"/>
            <a:ext cx="8382000" cy="25145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8571" r="901" b="5715"/>
          <a:stretch/>
        </p:blipFill>
        <p:spPr>
          <a:xfrm>
            <a:off x="381000" y="3411513"/>
            <a:ext cx="8382000" cy="251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3296" y="914401"/>
            <a:ext cx="344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Aqua MODIS SST vs Reynolds OI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377" y="3457731"/>
            <a:ext cx="33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Aqua MODIS SST vs WindSat SST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78" y="5950272"/>
            <a:ext cx="3265743" cy="5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25" y="35118"/>
            <a:ext cx="7773338" cy="804528"/>
          </a:xfrm>
        </p:spPr>
        <p:txBody>
          <a:bodyPr/>
          <a:lstStyle/>
          <a:p>
            <a:r>
              <a:rPr lang="en-US" dirty="0" smtClean="0"/>
              <a:t>Radiometers at Sea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9" y="762001"/>
            <a:ext cx="4400374" cy="330028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4" y="976247"/>
            <a:ext cx="4114713" cy="30860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46" y="2816650"/>
            <a:ext cx="4036102" cy="3027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8" y="2703994"/>
            <a:ext cx="4186311" cy="3139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5926629"/>
            <a:ext cx="481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Mean difference between M-AERI SSTs =0.064K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8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0"/>
            <a:ext cx="7773338" cy="1596177"/>
          </a:xfrm>
        </p:spPr>
        <p:txBody>
          <a:bodyPr/>
          <a:lstStyle/>
          <a:p>
            <a:r>
              <a:rPr lang="en-US" dirty="0" smtClean="0"/>
              <a:t>M-AERI Calibration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" y="1752600"/>
            <a:ext cx="4509336" cy="34242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 Science Team Meeting, April 2014.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98" y="2407542"/>
            <a:ext cx="4514720" cy="33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51" y="-9993"/>
            <a:ext cx="7773338" cy="1596177"/>
          </a:xfrm>
        </p:spPr>
        <p:txBody>
          <a:bodyPr/>
          <a:lstStyle/>
          <a:p>
            <a:r>
              <a:rPr lang="en-US" dirty="0" smtClean="0"/>
              <a:t>M-AERI deployments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13066" r="7212" b="10605"/>
          <a:stretch/>
        </p:blipFill>
        <p:spPr bwMode="auto">
          <a:xfrm>
            <a:off x="762000" y="1143000"/>
            <a:ext cx="7810813" cy="4708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4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391012"/>
            <a:ext cx="7773338" cy="1057882"/>
          </a:xfrm>
        </p:spPr>
        <p:txBody>
          <a:bodyPr/>
          <a:lstStyle/>
          <a:p>
            <a:r>
              <a:rPr lang="en-US" dirty="0" smtClean="0"/>
              <a:t>ISAR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12878" r="7100" b="9846"/>
          <a:stretch/>
        </p:blipFill>
        <p:spPr bwMode="auto">
          <a:xfrm>
            <a:off x="76200" y="1448894"/>
            <a:ext cx="6934200" cy="416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SC00355.jpg"/>
          <p:cNvPicPr>
            <a:picLocks noChangeAspect="1"/>
          </p:cNvPicPr>
          <p:nvPr/>
        </p:nvPicPr>
        <p:blipFill rotWithShape="1">
          <a:blip r:embed="rId3" cstate="print"/>
          <a:srcRect l="11851" r="31852"/>
          <a:stretch/>
        </p:blipFill>
        <p:spPr>
          <a:xfrm>
            <a:off x="7353300" y="2819401"/>
            <a:ext cx="1447800" cy="3429000"/>
          </a:xfrm>
          <a:prstGeom prst="rect">
            <a:avLst/>
          </a:prstGeom>
        </p:spPr>
      </p:pic>
      <p:pic>
        <p:nvPicPr>
          <p:cNvPr id="7" name="Content Placeholder 19" descr="ALDR_isarLo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7705" y="1305930"/>
            <a:ext cx="2076295" cy="13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17" y="350143"/>
            <a:ext cx="7773338" cy="905383"/>
          </a:xfrm>
        </p:spPr>
        <p:txBody>
          <a:bodyPr/>
          <a:lstStyle/>
          <a:p>
            <a:r>
              <a:rPr lang="en-US" dirty="0" smtClean="0"/>
              <a:t>MODIs – M-AERI skin SSTs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7" y="1134624"/>
            <a:ext cx="7925270" cy="24649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" y="3447164"/>
            <a:ext cx="7925270" cy="23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52400"/>
            <a:ext cx="7773338" cy="1596177"/>
          </a:xfrm>
        </p:spPr>
        <p:txBody>
          <a:bodyPr/>
          <a:lstStyle/>
          <a:p>
            <a:r>
              <a:rPr lang="en-US" dirty="0" smtClean="0"/>
              <a:t>Global Stats </a:t>
            </a:r>
            <a:r>
              <a:rPr lang="en-US" i="1" cap="none" dirty="0" smtClean="0"/>
              <a:t>vs</a:t>
            </a:r>
            <a:r>
              <a:rPr lang="en-US" dirty="0" smtClean="0"/>
              <a:t> radiometers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4109390"/>
              </p:ext>
            </p:extLst>
          </p:nvPr>
        </p:nvGraphicFramePr>
        <p:xfrm>
          <a:off x="1843087" y="1447800"/>
          <a:ext cx="5457825" cy="20726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2063"/>
                <a:gridCol w="623751"/>
                <a:gridCol w="810877"/>
                <a:gridCol w="724938"/>
                <a:gridCol w="834441"/>
                <a:gridCol w="810877"/>
                <a:gridCol w="740878"/>
              </a:tblGrid>
              <a:tr h="178676">
                <a:tc gridSpan="2"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MAERI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SST4 V6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TERRA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AQUA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8676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MAERI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SST night V6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TERRA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-0.076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41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AQUA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1523"/>
              </p:ext>
            </p:extLst>
          </p:nvPr>
        </p:nvGraphicFramePr>
        <p:xfrm>
          <a:off x="1843088" y="3733800"/>
          <a:ext cx="5457823" cy="2209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4835"/>
                <a:gridCol w="644543"/>
                <a:gridCol w="779689"/>
                <a:gridCol w="779689"/>
                <a:gridCol w="779689"/>
                <a:gridCol w="779689"/>
                <a:gridCol w="779689"/>
              </a:tblGrid>
              <a:tr h="190500">
                <a:tc gridSpan="2"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SST4 V6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TERRA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AQUA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SST night V6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TERRA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AQUA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97810"/>
            <a:ext cx="7773338" cy="981682"/>
          </a:xfrm>
        </p:spPr>
        <p:txBody>
          <a:bodyPr/>
          <a:lstStyle/>
          <a:p>
            <a:r>
              <a:rPr lang="en-US" dirty="0" smtClean="0"/>
              <a:t>M-AERI </a:t>
            </a:r>
            <a:r>
              <a:rPr lang="en-US" cap="none" dirty="0" smtClean="0"/>
              <a:t>Mk2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0789" y="1079492"/>
            <a:ext cx="7772870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M-AERI Mk2s being deployed on RCCL cruise liners….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3" y="1669936"/>
            <a:ext cx="4343400" cy="130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6" y="3545245"/>
            <a:ext cx="3607008" cy="229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82" y="3733800"/>
            <a:ext cx="3854535" cy="1916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12406" r="7747" b="24530"/>
          <a:stretch/>
        </p:blipFill>
        <p:spPr>
          <a:xfrm>
            <a:off x="2532556" y="1699438"/>
            <a:ext cx="2209800" cy="1546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497852" y="1582396"/>
            <a:ext cx="1938931" cy="17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"/>
            <a:ext cx="7773338" cy="1066800"/>
          </a:xfrm>
        </p:spPr>
        <p:txBody>
          <a:bodyPr/>
          <a:lstStyle/>
          <a:p>
            <a:r>
              <a:rPr lang="en-US" dirty="0" smtClean="0"/>
              <a:t>M-AERI </a:t>
            </a:r>
            <a:r>
              <a:rPr lang="en-US" cap="none" dirty="0" smtClean="0"/>
              <a:t>Mk3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8580" y="1578267"/>
            <a:ext cx="3399020" cy="593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 smtClean="0">
                <a:latin typeface="+mj-lt"/>
              </a:rPr>
              <a:t>M-AERI Mk 3 small</a:t>
            </a:r>
            <a:endParaRPr lang="en-US" sz="2800" cap="none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4538" r="3989" b="11789"/>
          <a:stretch/>
        </p:blipFill>
        <p:spPr>
          <a:xfrm>
            <a:off x="182379" y="2172062"/>
            <a:ext cx="4191001" cy="3124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199"/>
            <a:ext cx="4738257" cy="1876349"/>
          </a:xfrm>
        </p:spPr>
      </p:pic>
      <p:sp>
        <p:nvSpPr>
          <p:cNvPr id="8" name="Rectangle 7"/>
          <p:cNvSpPr/>
          <p:nvPr/>
        </p:nvSpPr>
        <p:spPr>
          <a:xfrm>
            <a:off x="3188809" y="1632845"/>
            <a:ext cx="5269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enough to be helicopter mounted….</a:t>
            </a:r>
          </a:p>
        </p:txBody>
      </p:sp>
    </p:spTree>
    <p:extLst>
      <p:ext uri="{BB962C8B-B14F-4D97-AF65-F5344CB8AC3E}">
        <p14:creationId xmlns:p14="http://schemas.microsoft.com/office/powerpoint/2010/main" val="22246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76" y="1"/>
            <a:ext cx="7773338" cy="990600"/>
          </a:xfrm>
        </p:spPr>
        <p:txBody>
          <a:bodyPr/>
          <a:lstStyle/>
          <a:p>
            <a:r>
              <a:rPr lang="en-US" dirty="0" smtClean="0"/>
              <a:t>CDR generation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47800" y="990601"/>
            <a:ext cx="6476999" cy="4953000"/>
            <a:chOff x="11056577" y="6572556"/>
            <a:chExt cx="15677291" cy="118495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8078" y="6572556"/>
              <a:ext cx="7695790" cy="57718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6577" y="6577812"/>
              <a:ext cx="7688784" cy="57665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6577" y="12655513"/>
              <a:ext cx="7688784" cy="57665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63"/>
            <a:stretch/>
          </p:blipFill>
          <p:spPr>
            <a:xfrm>
              <a:off x="19038078" y="12655513"/>
              <a:ext cx="7695790" cy="5766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1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92" y="152400"/>
            <a:ext cx="7773338" cy="98168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134082"/>
            <a:ext cx="7772870" cy="480951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MODIS SSTs are stable and of good accuracy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ew </a:t>
            </a:r>
            <a:r>
              <a:rPr lang="en-US" sz="2800" dirty="0"/>
              <a:t>algorithmic enhancements </a:t>
            </a:r>
            <a:r>
              <a:rPr lang="en-US" sz="2800" dirty="0" smtClean="0"/>
              <a:t>to </a:t>
            </a:r>
            <a:r>
              <a:rPr lang="en-US" sz="2800" dirty="0"/>
              <a:t>improve </a:t>
            </a:r>
            <a:r>
              <a:rPr lang="en-US" sz="2800" dirty="0" smtClean="0"/>
              <a:t>accuracy, especially </a:t>
            </a:r>
            <a:r>
              <a:rPr lang="en-US" sz="2800" dirty="0"/>
              <a:t>towards edges of swaths</a:t>
            </a:r>
          </a:p>
          <a:p>
            <a:r>
              <a:rPr lang="en-US" sz="2800" dirty="0" smtClean="0"/>
              <a:t>New V6 code delivered to OBPG </a:t>
            </a:r>
            <a:r>
              <a:rPr lang="en-US" sz="2800" dirty="0"/>
              <a:t>and tested </a:t>
            </a:r>
            <a:r>
              <a:rPr lang="en-US" sz="2800" dirty="0" smtClean="0"/>
              <a:t>for next reprocessing cycle</a:t>
            </a:r>
          </a:p>
          <a:p>
            <a:r>
              <a:rPr lang="en-US" sz="2800" dirty="0" smtClean="0"/>
              <a:t>New M-AERIs being deployed for skin SST validation</a:t>
            </a:r>
          </a:p>
          <a:p>
            <a:r>
              <a:rPr lang="en-US" sz="2800" dirty="0" smtClean="0"/>
              <a:t>SI-calibration traceability leads to rigorous CDR generation </a:t>
            </a:r>
          </a:p>
          <a:p>
            <a:pPr lvl="1"/>
            <a:r>
              <a:rPr lang="en-US" sz="2800" dirty="0" smtClean="0"/>
              <a:t>But desired CDR accuracies not yet met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17" y="24984"/>
            <a:ext cx="7773338" cy="1596177"/>
          </a:xfrm>
        </p:spPr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143000"/>
            <a:ext cx="777287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Minor improvements to algorithms</a:t>
            </a:r>
          </a:p>
          <a:p>
            <a:r>
              <a:rPr lang="en-US" sz="2800" dirty="0" smtClean="0"/>
              <a:t>Forward solution – optimum estimation of skin SST</a:t>
            </a:r>
          </a:p>
          <a:p>
            <a:r>
              <a:rPr lang="en-US" sz="2800" dirty="0" smtClean="0"/>
              <a:t>Evaluate sampling errors resulting from clouds</a:t>
            </a:r>
          </a:p>
          <a:p>
            <a:r>
              <a:rPr lang="en-US" sz="2800" dirty="0" smtClean="0"/>
              <a:t>Better partitioning of sources of uncertainties to derive improved estimate of MODIS SST accuracies</a:t>
            </a:r>
          </a:p>
          <a:p>
            <a:r>
              <a:rPr lang="en-US" sz="2800" dirty="0" smtClean="0"/>
              <a:t>Continue at-sea deployments……</a:t>
            </a:r>
          </a:p>
          <a:p>
            <a:r>
              <a:rPr lang="en-US" sz="2800" dirty="0" smtClean="0"/>
              <a:t>Continue to grow MUDBs to demonstrate stability of MODIS SSTs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Ensure MODIS and VIIRS SSTs are compatible and can contribute to the SST CDR</a:t>
            </a:r>
            <a:endParaRPr lang="en-US" sz="2800" dirty="0" smtClean="0"/>
          </a:p>
          <a:p>
            <a:r>
              <a:rPr lang="en-US" sz="2800" smtClean="0"/>
              <a:t>Not seek </a:t>
            </a:r>
            <a:r>
              <a:rPr lang="en-US" sz="2800" dirty="0" smtClean="0"/>
              <a:t>the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significant figure in SST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368681"/>
            <a:ext cx="7773338" cy="753082"/>
          </a:xfrm>
        </p:spPr>
        <p:txBody>
          <a:bodyPr/>
          <a:lstStyle/>
          <a:p>
            <a:r>
              <a:rPr lang="en-US" dirty="0" smtClean="0"/>
              <a:t>RSMAS SST </a:t>
            </a:r>
            <a:r>
              <a:rPr lang="en-US" dirty="0" err="1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8351" y="1121763"/>
            <a:ext cx="5787298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Kay Kilpatrick</a:t>
            </a:r>
          </a:p>
          <a:p>
            <a:r>
              <a:rPr lang="en-US" sz="2400" dirty="0" err="1" smtClean="0"/>
              <a:t>Gui</a:t>
            </a:r>
            <a:r>
              <a:rPr lang="en-US" sz="2400" dirty="0" smtClean="0"/>
              <a:t> </a:t>
            </a:r>
            <a:r>
              <a:rPr lang="en-US" sz="2400" dirty="0" err="1" smtClean="0"/>
              <a:t>Podesta</a:t>
            </a:r>
            <a:endParaRPr lang="en-US" sz="2400" dirty="0" smtClean="0"/>
          </a:p>
          <a:p>
            <a:r>
              <a:rPr lang="en-US" sz="2400" dirty="0" smtClean="0"/>
              <a:t>Miguel </a:t>
            </a:r>
            <a:r>
              <a:rPr lang="en-US" sz="2400" dirty="0" err="1" smtClean="0"/>
              <a:t>Izaguirre</a:t>
            </a:r>
            <a:endParaRPr lang="en-US" sz="2400" dirty="0" smtClean="0"/>
          </a:p>
          <a:p>
            <a:r>
              <a:rPr lang="en-US" sz="2400" dirty="0" err="1" smtClean="0"/>
              <a:t>Goshka</a:t>
            </a:r>
            <a:r>
              <a:rPr lang="en-US" sz="2400" dirty="0" smtClean="0"/>
              <a:t> </a:t>
            </a:r>
            <a:r>
              <a:rPr lang="en-US" sz="2400" dirty="0" err="1" smtClean="0"/>
              <a:t>Szczodrak</a:t>
            </a:r>
            <a:endParaRPr lang="en-US" sz="2400" dirty="0" smtClean="0"/>
          </a:p>
          <a:p>
            <a:r>
              <a:rPr lang="en-US" sz="2400" dirty="0" smtClean="0"/>
              <a:t>Liz Williams</a:t>
            </a:r>
          </a:p>
          <a:p>
            <a:r>
              <a:rPr lang="en-US" sz="2400" dirty="0" smtClean="0"/>
              <a:t>Sue Walsh</a:t>
            </a:r>
          </a:p>
          <a:p>
            <a:r>
              <a:rPr lang="en-US" sz="2400" dirty="0" smtClean="0"/>
              <a:t>Warner </a:t>
            </a:r>
            <a:r>
              <a:rPr lang="en-US" sz="2400" dirty="0" err="1" smtClean="0"/>
              <a:t>Baringer</a:t>
            </a:r>
            <a:endParaRPr lang="en-US" sz="2400" dirty="0" smtClean="0"/>
          </a:p>
          <a:p>
            <a:r>
              <a:rPr lang="en-US" sz="2400" dirty="0" smtClean="0"/>
              <a:t>Mike Reynolds – RMR Co, Seattle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92" y="152400"/>
            <a:ext cx="7773338" cy="98168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772870" cy="4267200"/>
          </a:xfrm>
        </p:spPr>
        <p:txBody>
          <a:bodyPr>
            <a:normAutofit/>
          </a:bodyPr>
          <a:lstStyle/>
          <a:p>
            <a:r>
              <a:rPr lang="en-US" sz="2400" dirty="0"/>
              <a:t>MODIS SSTs are stable and of good accuracy</a:t>
            </a:r>
          </a:p>
          <a:p>
            <a:r>
              <a:rPr lang="en-US" sz="2400" dirty="0"/>
              <a:t>New algorithmic enhancements to improve </a:t>
            </a:r>
            <a:r>
              <a:rPr lang="en-US" sz="2400" dirty="0" smtClean="0"/>
              <a:t>accuracy, especially </a:t>
            </a:r>
            <a:r>
              <a:rPr lang="en-US" sz="2400" dirty="0"/>
              <a:t>towards edges of swaths</a:t>
            </a:r>
          </a:p>
          <a:p>
            <a:r>
              <a:rPr lang="en-US" sz="2400" dirty="0"/>
              <a:t>New V6 code delivered to OBPG and tested for next reprocessing cycle</a:t>
            </a:r>
          </a:p>
          <a:p>
            <a:r>
              <a:rPr lang="en-US" sz="2400" dirty="0"/>
              <a:t>New M-AERIs being deployed for skin SST validation</a:t>
            </a:r>
          </a:p>
          <a:p>
            <a:r>
              <a:rPr lang="en-US" sz="2400" dirty="0"/>
              <a:t>SI-calibration traceability leads to rigorous CDR generation </a:t>
            </a:r>
          </a:p>
          <a:p>
            <a:pPr lvl="1"/>
            <a:r>
              <a:rPr lang="en-US" sz="2000" dirty="0"/>
              <a:t>But desired CDR accuracies not yet </a:t>
            </a:r>
            <a:r>
              <a:rPr lang="en-US" sz="2000" dirty="0" smtClean="0"/>
              <a:t>met…….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228600"/>
            <a:ext cx="7773338" cy="1367577"/>
          </a:xfrm>
        </p:spPr>
        <p:txBody>
          <a:bodyPr/>
          <a:lstStyle/>
          <a:p>
            <a:r>
              <a:rPr lang="en-US" dirty="0" smtClean="0"/>
              <a:t>SST accuracy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371601"/>
            <a:ext cx="777287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SST is an Essential  Climate Variable (CEOS)</a:t>
            </a:r>
          </a:p>
          <a:p>
            <a:r>
              <a:rPr lang="en-US" sz="2400" dirty="0" smtClean="0"/>
              <a:t>Required Errors and Uncertainties in SST for CDRs:</a:t>
            </a:r>
          </a:p>
          <a:p>
            <a:pPr lvl="1"/>
            <a:r>
              <a:rPr lang="en-US" sz="2000" dirty="0" smtClean="0"/>
              <a:t>Accuracy: better than 0.1K</a:t>
            </a:r>
          </a:p>
          <a:p>
            <a:pPr lvl="1"/>
            <a:r>
              <a:rPr lang="en-US" sz="2000" dirty="0" smtClean="0"/>
              <a:t>Stability: better than 0.04 K/decade</a:t>
            </a:r>
          </a:p>
          <a:p>
            <a:r>
              <a:rPr lang="en-US" sz="2400" dirty="0" smtClean="0"/>
              <a:t>SST CDRs require traceability to SI-Standards</a:t>
            </a:r>
          </a:p>
          <a:p>
            <a:r>
              <a:rPr lang="en-US" sz="2400" dirty="0" smtClean="0"/>
              <a:t>Difficulties are not only to achieve these, but to demonstrate whether they have been achieved</a:t>
            </a:r>
          </a:p>
          <a:p>
            <a:r>
              <a:rPr lang="en-US" sz="2400" dirty="0" smtClean="0"/>
              <a:t>“Reference satellite sensor” – AATSR – terminated in April 2012 with failure of Envisat – focus on MODIS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9293"/>
            <a:ext cx="7773338" cy="1596177"/>
          </a:xfrm>
        </p:spPr>
        <p:txBody>
          <a:bodyPr/>
          <a:lstStyle/>
          <a:p>
            <a:r>
              <a:rPr lang="en-US" dirty="0" smtClean="0"/>
              <a:t>Atmospheric correction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433" y="2014216"/>
            <a:ext cx="84582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Collection 5:</a:t>
            </a:r>
          </a:p>
          <a:p>
            <a:pPr marL="225425" indent="-165100"/>
            <a:r>
              <a:rPr lang="en-US" sz="2400" i="1" dirty="0" smtClean="0"/>
              <a:t>SST</a:t>
            </a:r>
            <a:r>
              <a:rPr lang="en-US" sz="2400" dirty="0" smtClean="0"/>
              <a:t> </a:t>
            </a:r>
            <a:r>
              <a:rPr lang="en-US" sz="2400" dirty="0"/>
              <a:t>= a</a:t>
            </a:r>
            <a:r>
              <a:rPr lang="en-US" sz="2400" baseline="-25000" dirty="0"/>
              <a:t>0</a:t>
            </a:r>
            <a:r>
              <a:rPr lang="en-US" sz="2400" dirty="0"/>
              <a:t> +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31</a:t>
            </a:r>
            <a:r>
              <a:rPr lang="en-US" sz="2400" dirty="0" smtClean="0"/>
              <a:t> </a:t>
            </a:r>
            <a:r>
              <a:rPr lang="en-US" sz="2400" dirty="0"/>
              <a:t>+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31</a:t>
            </a:r>
            <a:r>
              <a:rPr lang="en-US" sz="2400" dirty="0" smtClean="0"/>
              <a:t>-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32</a:t>
            </a:r>
            <a:r>
              <a:rPr lang="en-US" sz="2400" dirty="0"/>
              <a:t>) </a:t>
            </a:r>
            <a:r>
              <a:rPr lang="en-US" sz="2400" i="1" dirty="0"/>
              <a:t>T</a:t>
            </a:r>
            <a:r>
              <a:rPr lang="en-US" sz="2400" baseline="-25000" dirty="0"/>
              <a:t>sfc</a:t>
            </a:r>
            <a:r>
              <a:rPr lang="en-US" sz="2400" dirty="0"/>
              <a:t> +a</a:t>
            </a:r>
            <a:r>
              <a:rPr lang="en-US" sz="2400" baseline="-25000" dirty="0"/>
              <a:t>3</a:t>
            </a:r>
            <a:r>
              <a:rPr lang="en-US" sz="2400" dirty="0"/>
              <a:t>(sec(</a:t>
            </a:r>
            <a:r>
              <a:rPr lang="en-US" sz="2400" i="1" dirty="0"/>
              <a:t>θ</a:t>
            </a:r>
            <a:r>
              <a:rPr lang="en-US" sz="2400" dirty="0"/>
              <a:t>)-1</a:t>
            </a:r>
            <a:r>
              <a:rPr lang="en-US" sz="2400" dirty="0" smtClean="0"/>
              <a:t>)(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31</a:t>
            </a:r>
            <a:r>
              <a:rPr lang="en-US" sz="2400" dirty="0" smtClean="0"/>
              <a:t>-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32</a:t>
            </a:r>
            <a:r>
              <a:rPr lang="en-US" sz="2400" dirty="0"/>
              <a:t>) </a:t>
            </a:r>
            <a:endParaRPr lang="en-US" sz="2400" dirty="0" smtClean="0"/>
          </a:p>
          <a:p>
            <a:pPr marL="225425" indent="-165100"/>
            <a:endParaRPr lang="en-US" sz="2400" i="1" dirty="0" smtClean="0"/>
          </a:p>
          <a:p>
            <a:pPr marL="225425" indent="-165100"/>
            <a:r>
              <a:rPr lang="en-US" sz="2400" i="1" dirty="0" smtClean="0"/>
              <a:t>SST4</a:t>
            </a:r>
            <a:r>
              <a:rPr lang="en-US" sz="2400" baseline="-25000" dirty="0" smtClean="0"/>
              <a:t> </a:t>
            </a:r>
            <a:r>
              <a:rPr lang="en-US" sz="2400" dirty="0"/>
              <a:t>= a</a:t>
            </a:r>
            <a:r>
              <a:rPr lang="en-US" sz="2400" baseline="-25000" dirty="0"/>
              <a:t>0</a:t>
            </a:r>
            <a:r>
              <a:rPr lang="en-US" sz="2400" dirty="0"/>
              <a:t> +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22</a:t>
            </a:r>
            <a:r>
              <a:rPr lang="en-US" sz="2400" dirty="0" smtClean="0"/>
              <a:t> </a:t>
            </a:r>
            <a:r>
              <a:rPr lang="en-US" sz="2400" dirty="0"/>
              <a:t>+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22</a:t>
            </a:r>
            <a:r>
              <a:rPr lang="en-US" sz="2400" dirty="0" smtClean="0"/>
              <a:t>-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23</a:t>
            </a:r>
            <a:r>
              <a:rPr lang="en-US" sz="2400" dirty="0"/>
              <a:t>)  +a</a:t>
            </a:r>
            <a:r>
              <a:rPr lang="en-US" sz="2400" baseline="-25000" dirty="0"/>
              <a:t>3</a:t>
            </a:r>
            <a:r>
              <a:rPr lang="en-US" sz="2400" dirty="0"/>
              <a:t>(sec(</a:t>
            </a:r>
            <a:r>
              <a:rPr lang="en-US" sz="2400" i="1" dirty="0"/>
              <a:t>θ</a:t>
            </a:r>
            <a:r>
              <a:rPr lang="en-US" sz="2400" dirty="0"/>
              <a:t>)-1</a:t>
            </a:r>
            <a:r>
              <a:rPr lang="en-US" sz="2400" dirty="0" smtClean="0"/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076551"/>
            <a:ext cx="452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165100"/>
            <a:r>
              <a:rPr lang="en-US" sz="2400" dirty="0">
                <a:solidFill>
                  <a:srgbClr val="FF0000"/>
                </a:solidFill>
                <a:latin typeface="+mj-lt"/>
              </a:rPr>
              <a:t>+ 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fn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mirror.side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))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+a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 +a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	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292721"/>
            <a:ext cx="433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+ 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fn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mirror.side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)) + 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 +a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3639" y="205918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6: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14478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89" y="5215519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Quality flagging improved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45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3338" cy="1596177"/>
          </a:xfrm>
        </p:spPr>
        <p:txBody>
          <a:bodyPr/>
          <a:lstStyle/>
          <a:p>
            <a:r>
              <a:rPr lang="en-US" dirty="0" smtClean="0"/>
              <a:t>Buoy matchups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7953" y="4650561"/>
            <a:ext cx="6833832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Matchups between Aqua MODIS and drifters, after QA, for 2012. 79986 for day &amp; night, but spatial distribution is uneven.</a:t>
            </a:r>
          </a:p>
          <a:p>
            <a:pPr marL="0" indent="0">
              <a:buNone/>
            </a:pPr>
            <a:r>
              <a:rPr lang="en-US" dirty="0" smtClean="0"/>
              <a:t>Buoy measurements are of a subsurface temperature.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53" y="1295400"/>
            <a:ext cx="6833831" cy="33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-57268"/>
            <a:ext cx="7773338" cy="1596177"/>
          </a:xfrm>
        </p:spPr>
        <p:txBody>
          <a:bodyPr/>
          <a:lstStyle/>
          <a:p>
            <a:r>
              <a:rPr lang="en-US" dirty="0" smtClean="0"/>
              <a:t>Terra </a:t>
            </a:r>
            <a:r>
              <a:rPr lang="en-US" dirty="0" err="1" smtClean="0"/>
              <a:t>Modis</a:t>
            </a:r>
            <a:r>
              <a:rPr lang="en-US" dirty="0" smtClean="0"/>
              <a:t> </a:t>
            </a:r>
            <a:r>
              <a:rPr lang="en-US" dirty="0" err="1" smtClean="0"/>
              <a:t>sst</a:t>
            </a:r>
            <a:r>
              <a:rPr lang="en-US" dirty="0" smtClean="0"/>
              <a:t> residuals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505464"/>
              </p:ext>
            </p:extLst>
          </p:nvPr>
        </p:nvGraphicFramePr>
        <p:xfrm>
          <a:off x="304800" y="1981200"/>
          <a:ext cx="8000998" cy="15392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7233"/>
                <a:gridCol w="833384"/>
                <a:gridCol w="750046"/>
                <a:gridCol w="833384"/>
                <a:gridCol w="750046"/>
                <a:gridCol w="833384"/>
                <a:gridCol w="833384"/>
                <a:gridCol w="833384"/>
                <a:gridCol w="617509"/>
                <a:gridCol w="799244"/>
              </a:tblGrid>
              <a:tr h="44196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MODIS TERRA – SST residual statistics for each quality level (day + night)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Quality</a:t>
                      </a:r>
                      <a:endParaRPr lang="en-US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Min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Median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Mean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Q3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Max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RMS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SD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MAD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466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-4.461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-0.359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-0.109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-0.110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0.137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6.080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0.453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0.439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0.368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466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-5.170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-0.574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-0.209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-0.244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0.114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10.851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0.715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0.672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0.507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4660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-7.573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-1.457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-0.779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-1.040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-0.283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5.525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1.598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1.214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0.833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30566"/>
              </p:ext>
            </p:extLst>
          </p:nvPr>
        </p:nvGraphicFramePr>
        <p:xfrm>
          <a:off x="304800" y="3886200"/>
          <a:ext cx="8000996" cy="151188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99598"/>
                <a:gridCol w="952998"/>
                <a:gridCol w="838200"/>
                <a:gridCol w="838200"/>
                <a:gridCol w="762000"/>
                <a:gridCol w="838200"/>
                <a:gridCol w="570498"/>
                <a:gridCol w="800434"/>
                <a:gridCol w="800434"/>
                <a:gridCol w="800434"/>
              </a:tblGrid>
              <a:tr h="484945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MODIS TERRA – SST4 residual statistics for each quality level (night only)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73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Min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Median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Mean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Max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RMS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SD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MAD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73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-4.475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-0.292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-0.140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-0.163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-0.007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4.664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0.359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0.320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0.210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73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-4.756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-0.474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-0.223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-0.283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-0.027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4.703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0.529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0.447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0.324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73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-6.673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-1.071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-0.411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-0.641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-0.057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3.765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1.102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0.896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0.660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81826" y="5562600"/>
            <a:ext cx="4780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Expect mean error of -0.17K from skin effect</a:t>
            </a:r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393430"/>
            <a:ext cx="16764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306735"/>
            <a:ext cx="16764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7204" y="2393430"/>
            <a:ext cx="5715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11334" y="4306735"/>
            <a:ext cx="5715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8911"/>
            <a:ext cx="7773338" cy="1596177"/>
          </a:xfrm>
        </p:spPr>
        <p:txBody>
          <a:bodyPr/>
          <a:lstStyle/>
          <a:p>
            <a:r>
              <a:rPr lang="en-US" dirty="0" smtClean="0"/>
              <a:t>Aqua MODIS </a:t>
            </a:r>
            <a:r>
              <a:rPr lang="en-US" dirty="0" err="1" smtClean="0"/>
              <a:t>sst</a:t>
            </a:r>
            <a:r>
              <a:rPr lang="en-US" dirty="0" smtClean="0"/>
              <a:t> residuals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0956567"/>
              </p:ext>
            </p:extLst>
          </p:nvPr>
        </p:nvGraphicFramePr>
        <p:xfrm>
          <a:off x="381002" y="1981200"/>
          <a:ext cx="8229594" cy="14630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22444"/>
                <a:gridCol w="822444"/>
                <a:gridCol w="822444"/>
                <a:gridCol w="822444"/>
                <a:gridCol w="823303"/>
                <a:gridCol w="823303"/>
                <a:gridCol w="823303"/>
                <a:gridCol w="823303"/>
                <a:gridCol w="823303"/>
                <a:gridCol w="823303"/>
              </a:tblGrid>
              <a:tr h="36576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MODIS AQUA – SST residual statistics for each quality level (day + night)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Quality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Min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Median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Mean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Q3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Max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RMS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SD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MAD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-4.546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-0.362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-0.131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-0.139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0.093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13.024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0.460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0.438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0.338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-5.882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-0.565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-0.208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-0.255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0.087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10.948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0.701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0.652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0.477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-7.231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-1.584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-0.851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-1.111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-0.323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8.764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1.639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1.202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0.885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April 2014.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10667"/>
              </p:ext>
            </p:extLst>
          </p:nvPr>
        </p:nvGraphicFramePr>
        <p:xfrm>
          <a:off x="413483" y="3886200"/>
          <a:ext cx="8077196" cy="14630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02805"/>
                <a:gridCol w="754962"/>
                <a:gridCol w="813767"/>
                <a:gridCol w="813767"/>
                <a:gridCol w="813767"/>
                <a:gridCol w="813767"/>
                <a:gridCol w="813767"/>
                <a:gridCol w="813767"/>
                <a:gridCol w="813767"/>
                <a:gridCol w="723060"/>
              </a:tblGrid>
              <a:tr h="36576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MODIS AQUA – SST4 residual statistics for each quality level (night only)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Quality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Min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Q1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Median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Mean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Q3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Max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RMS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SD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MAD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-4.394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-0.312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-0.152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-0.183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-0.013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3.961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0.385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0.339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0.219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-5.178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-0.597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-0.292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-0.381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-0.074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3.473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0.640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0.514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0.372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-7.684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-1.871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-1.041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-1.235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>
                          <a:effectLst/>
                          <a:latin typeface="+mj-lt"/>
                        </a:rPr>
                        <a:t>-0.348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4.111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1.703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1.172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" algn="dec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1.101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2286000"/>
            <a:ext cx="16764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4199305"/>
            <a:ext cx="1676400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3404" y="2286000"/>
            <a:ext cx="702796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93404" y="4199305"/>
            <a:ext cx="702796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81826" y="5562600"/>
            <a:ext cx="4780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Expect mean error of -0.17K from skin effect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71" y="1314781"/>
            <a:ext cx="4495679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34"/>
            <a:ext cx="7773338" cy="1596177"/>
          </a:xfrm>
        </p:spPr>
        <p:txBody>
          <a:bodyPr/>
          <a:lstStyle/>
          <a:p>
            <a:r>
              <a:rPr lang="en-US" dirty="0" smtClean="0"/>
              <a:t>Median of SST errors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322" y="1314781"/>
            <a:ext cx="4495678" cy="4495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 Science Team Meeting, April 2014.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621" y="124924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Terra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917" y="12436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Aqua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247" y="5810581"/>
            <a:ext cx="3575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Collection 5 – red. Collection 6 - blue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0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31" y="58388"/>
            <a:ext cx="7773338" cy="1596177"/>
          </a:xfrm>
        </p:spPr>
        <p:txBody>
          <a:bodyPr/>
          <a:lstStyle/>
          <a:p>
            <a:r>
              <a:rPr lang="en-US" dirty="0" smtClean="0"/>
              <a:t>Mean Abs Diffs of SST errors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0970"/>
            <a:ext cx="4465367" cy="446536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" y="1310970"/>
            <a:ext cx="4478004" cy="44780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 Science Team Meeting, April 2014.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621" y="124924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Terra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917" y="12436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Aqua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247" y="5810581"/>
            <a:ext cx="3575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Collection 5 – red. Collection 6 - blue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2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2780</TotalTime>
  <Words>1064</Words>
  <Application>Microsoft Office PowerPoint</Application>
  <PresentationFormat>On-screen Show (4:3)</PresentationFormat>
  <Paragraphs>359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Trebuchet MS</vt:lpstr>
      <vt:lpstr>Droplet</vt:lpstr>
      <vt:lpstr>MODIS Sea-surface temperatures</vt:lpstr>
      <vt:lpstr>Summary</vt:lpstr>
      <vt:lpstr>SST accuracy requirements</vt:lpstr>
      <vt:lpstr>Atmospheric correction algorithms</vt:lpstr>
      <vt:lpstr>Buoy matchups</vt:lpstr>
      <vt:lpstr>Terra Modis sst residuals</vt:lpstr>
      <vt:lpstr>Aqua MODIS sst residuals</vt:lpstr>
      <vt:lpstr>Median of SST errors</vt:lpstr>
      <vt:lpstr>Mean Abs Diffs of SST errors</vt:lpstr>
      <vt:lpstr>Comparison with other SSTs</vt:lpstr>
      <vt:lpstr>Radiometers at Sea</vt:lpstr>
      <vt:lpstr>M-AERI Calibration</vt:lpstr>
      <vt:lpstr>M-AERI deployments</vt:lpstr>
      <vt:lpstr>ISAR deployments</vt:lpstr>
      <vt:lpstr>MODIs – M-AERI skin SSTs</vt:lpstr>
      <vt:lpstr>Global Stats vs radiometers</vt:lpstr>
      <vt:lpstr>M-AERI Mk2</vt:lpstr>
      <vt:lpstr>M-AERI Mk3</vt:lpstr>
      <vt:lpstr>CDR generation</vt:lpstr>
      <vt:lpstr>Looking forward</vt:lpstr>
      <vt:lpstr>RSMAS SST TEam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M-AERI on ships.</dc:title>
  <dc:creator>Peter J Minnett</dc:creator>
  <cp:lastModifiedBy>Peter J Minnett</cp:lastModifiedBy>
  <cp:revision>64</cp:revision>
  <dcterms:created xsi:type="dcterms:W3CDTF">2013-03-08T20:39:10Z</dcterms:created>
  <dcterms:modified xsi:type="dcterms:W3CDTF">2014-04-30T14:50:21Z</dcterms:modified>
</cp:coreProperties>
</file>