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63" r:id="rId4"/>
    <p:sldId id="266" r:id="rId5"/>
    <p:sldId id="257" r:id="rId6"/>
    <p:sldId id="258" r:id="rId7"/>
    <p:sldId id="262" r:id="rId8"/>
    <p:sldId id="264" r:id="rId9"/>
    <p:sldId id="274" r:id="rId10"/>
    <p:sldId id="260" r:id="rId11"/>
    <p:sldId id="280" r:id="rId12"/>
    <p:sldId id="261" r:id="rId13"/>
    <p:sldId id="267" r:id="rId14"/>
    <p:sldId id="268" r:id="rId15"/>
    <p:sldId id="277" r:id="rId16"/>
    <p:sldId id="278" r:id="rId17"/>
    <p:sldId id="279" r:id="rId18"/>
    <p:sldId id="276" r:id="rId19"/>
    <p:sldId id="271" r:id="rId20"/>
    <p:sldId id="272" r:id="rId21"/>
    <p:sldId id="281" r:id="rId22"/>
    <p:sldId id="273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58" autoAdjust="0"/>
  </p:normalViewPr>
  <p:slideViewPr>
    <p:cSldViewPr snapToGrid="0" snapToObjects="1">
      <p:cViewPr varScale="1">
        <p:scale>
          <a:sx n="113" d="100"/>
          <a:sy n="113" d="100"/>
        </p:scale>
        <p:origin x="-4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67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6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06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7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2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7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9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1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6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3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0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248-AB47-C04B-AC8E-B3934CD3AB2C}" type="datetimeFigureOut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9959A-D89C-2342-B3F3-6BB17256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4.emf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1.emf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9955" y="848859"/>
            <a:ext cx="6137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Seasonality of Amazon Forests Not A Sun-Sensor Illusion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0103" y="2378066"/>
            <a:ext cx="3701479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Bi, Choi, Park, Knyazikhin &amp; Myneni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Speaker: Ranga B. Myneni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Boston University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rmyneni@bu.edu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9945" y="4640565"/>
            <a:ext cx="3108543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MODIS Science Team Meeting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April 29 to May 1, 2014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Columbia, MD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8562" y="6469227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79387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6" y="1062618"/>
            <a:ext cx="4579093" cy="2777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5329" y="0"/>
            <a:ext cx="578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Net Leaf Abscission From Dry to Wet Season (MODIS)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451" y="3810831"/>
            <a:ext cx="4191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Phase </a:t>
            </a:r>
            <a:r>
              <a:rPr lang="en-US" sz="1200" dirty="0">
                <a:latin typeface="Cambria"/>
                <a:cs typeface="Cambria"/>
              </a:rPr>
              <a:t>A</a:t>
            </a:r>
            <a:r>
              <a:rPr lang="en-US" sz="1200" dirty="0" smtClean="0">
                <a:latin typeface="Cambria"/>
                <a:cs typeface="Cambria"/>
              </a:rPr>
              <a:t>ngle: Angle between sensor view and solar directions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206" y="4764507"/>
            <a:ext cx="8778839" cy="10772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October EVI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greater</a:t>
            </a:r>
            <a:r>
              <a:rPr lang="en-US" sz="1600" dirty="0" smtClean="0">
                <a:latin typeface="Cambria"/>
                <a:cs typeface="Cambria"/>
              </a:rPr>
              <a:t> than March EVI at the same phase angle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True</a:t>
            </a:r>
            <a:r>
              <a:rPr lang="en-US" sz="1600" dirty="0" smtClean="0">
                <a:latin typeface="Cambria"/>
                <a:cs typeface="Cambria"/>
              </a:rPr>
              <a:t> at all phase angles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October to March EVI decrease indicates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net leaf abscission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Thus, there must be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net leaf flushing </a:t>
            </a:r>
            <a:r>
              <a:rPr lang="en-US" sz="1600" dirty="0" smtClean="0">
                <a:latin typeface="Cambria"/>
                <a:cs typeface="Cambria"/>
              </a:rPr>
              <a:t>during a 12-month cycle, else the result is a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leaf-less forest </a:t>
            </a:r>
          </a:p>
        </p:txBody>
      </p:sp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11" y="688404"/>
            <a:ext cx="1508725" cy="16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11" y="2451235"/>
            <a:ext cx="1502791" cy="163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85" y="681380"/>
            <a:ext cx="1608579" cy="165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11" y="2451235"/>
            <a:ext cx="1600005" cy="169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10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4285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3" y="607539"/>
            <a:ext cx="3743820" cy="18232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5037" y="-2375"/>
            <a:ext cx="671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Net Leaf Abscission From Dry to Wet Season (MODIS vs. MISR)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437" y="5082252"/>
            <a:ext cx="8778839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MODIS and MISR data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congruent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October EVI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greater</a:t>
            </a:r>
            <a:r>
              <a:rPr lang="en-US" sz="1600" dirty="0" smtClean="0">
                <a:latin typeface="Cambria"/>
                <a:cs typeface="Cambria"/>
              </a:rPr>
              <a:t> than March EVI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October to March EVI decrease indicates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net leaf abscission</a:t>
            </a:r>
          </a:p>
        </p:txBody>
      </p:sp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5496"/>
            <a:ext cx="1555303" cy="1665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53" y="2605496"/>
            <a:ext cx="1502791" cy="16366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11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90" y="604771"/>
            <a:ext cx="4485924" cy="1823228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05" y="2672113"/>
            <a:ext cx="1352285" cy="133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322" y="2672112"/>
            <a:ext cx="1392954" cy="134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437" y="4277089"/>
            <a:ext cx="1184940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/>
                <a:cs typeface="Cambria"/>
              </a:rPr>
              <a:t>T-MODIS Oct</a:t>
            </a: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94983" y="4270894"/>
            <a:ext cx="1236236" cy="30777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/>
                <a:cs typeface="Cambria"/>
              </a:rPr>
              <a:t>T-MODIS Mar</a:t>
            </a: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3935" y="4284218"/>
            <a:ext cx="941283" cy="30777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/>
                <a:cs typeface="Cambria"/>
              </a:rPr>
              <a:t>MISR Mar</a:t>
            </a: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0175" y="4283742"/>
            <a:ext cx="889987" cy="30777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/>
                <a:cs typeface="Cambria"/>
              </a:rPr>
              <a:t>MISR Oct</a:t>
            </a: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4110" y="712440"/>
            <a:ext cx="71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/>
                <a:cs typeface="Cambria"/>
              </a:rPr>
              <a:t>MODIS</a:t>
            </a:r>
            <a:endParaRPr lang="en-US" sz="1400" dirty="0">
              <a:latin typeface="Cambria"/>
              <a:cs typeface="Cambria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841" y="2582635"/>
            <a:ext cx="1511455" cy="169445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3182007" y="4277089"/>
            <a:ext cx="1184940" cy="30777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/>
                <a:cs typeface="Cambria"/>
              </a:rPr>
              <a:t>A</a:t>
            </a:r>
            <a:r>
              <a:rPr lang="en-US" sz="1400" dirty="0" smtClean="0">
                <a:latin typeface="Cambria"/>
                <a:cs typeface="Cambria"/>
              </a:rPr>
              <a:t>-MODIS Oct</a:t>
            </a:r>
            <a:endParaRPr lang="en-US" sz="1400" dirty="0">
              <a:latin typeface="Cambria"/>
              <a:cs typeface="Cambria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781" y="2591577"/>
            <a:ext cx="1609487" cy="169073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4672554" y="4282314"/>
            <a:ext cx="1236236" cy="30777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/>
                <a:cs typeface="Cambria"/>
              </a:rPr>
              <a:t>A</a:t>
            </a:r>
            <a:r>
              <a:rPr lang="en-US" sz="1400" dirty="0" smtClean="0">
                <a:latin typeface="Cambria"/>
                <a:cs typeface="Cambria"/>
              </a:rPr>
              <a:t>-MODIS Mar</a:t>
            </a: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7890" y="3956618"/>
            <a:ext cx="1710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/>
                <a:cs typeface="Cambria"/>
              </a:rPr>
              <a:t>(example sampling)</a:t>
            </a:r>
            <a:endParaRPr lang="en-US" sz="1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2121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75" y="1200"/>
            <a:ext cx="442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Net Leaf Flushing During the Dry Season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838" y="4873089"/>
            <a:ext cx="85587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October EVI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greater</a:t>
            </a:r>
            <a:r>
              <a:rPr lang="en-US" sz="1600" b="1" dirty="0" smtClean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sz="1600" dirty="0" smtClean="0">
                <a:latin typeface="Cambria"/>
                <a:cs typeface="Cambria"/>
              </a:rPr>
              <a:t>than June EVI at phase angles for which comparable observations exist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June to October EVI increase indicates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net leaf flushing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Thus, there must be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net leaf abscission </a:t>
            </a:r>
            <a:r>
              <a:rPr lang="en-US" sz="1600" dirty="0" smtClean="0">
                <a:latin typeface="Cambria"/>
                <a:cs typeface="Cambria"/>
              </a:rPr>
              <a:t>during a 12-month cycle, else the result is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infinite LAI</a:t>
            </a:r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6" y="1055696"/>
            <a:ext cx="4572093" cy="2970024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81" y="2522924"/>
            <a:ext cx="1508725" cy="16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44" y="834813"/>
            <a:ext cx="1450762" cy="156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85" y="884079"/>
            <a:ext cx="1593528" cy="154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57" y="2496688"/>
            <a:ext cx="1526356" cy="16695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12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9202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6307" y="0"/>
            <a:ext cx="287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Conclusions: EVI Analysis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957" y="1096298"/>
            <a:ext cx="864991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Dry season greening and wet season browning are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not artefacts </a:t>
            </a:r>
            <a:r>
              <a:rPr lang="en-US" dirty="0" smtClean="0">
                <a:latin typeface="Cambria"/>
                <a:cs typeface="Cambria"/>
              </a:rPr>
              <a:t>of changing sun-sensor geometry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Amazon forests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do not </a:t>
            </a:r>
            <a:r>
              <a:rPr lang="en-US" dirty="0" smtClean="0">
                <a:latin typeface="Cambria"/>
                <a:cs typeface="Cambria"/>
              </a:rPr>
              <a:t>maintain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lang="en-US" dirty="0" smtClean="0">
                <a:latin typeface="Cambria"/>
                <a:cs typeface="Cambria"/>
              </a:rPr>
              <a:t>consistent canopy structure and greenness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13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5333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23733" y="2900356"/>
            <a:ext cx="45032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Multi-Sensor &amp; Multi-Product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03705" y="646922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14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7254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714" y="2130944"/>
            <a:ext cx="1296030" cy="128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4026" y="1200"/>
            <a:ext cx="239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Dry Season Greening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637" y="4087518"/>
            <a:ext cx="8992825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Evidence for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dry season greening</a:t>
            </a:r>
            <a:r>
              <a:rPr lang="en-US" sz="1600" dirty="0" smtClean="0">
                <a:latin typeface="Cambria"/>
                <a:cs typeface="Cambria"/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Terra &amp; Aqua MODIS EVI (MAIAC) – Courtesy of A. Lyapustin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Terra MISR Near-infrared reflectance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Terra MODIS LAI (divided by 10)</a:t>
            </a:r>
          </a:p>
          <a:p>
            <a:r>
              <a:rPr lang="en-US" sz="1600" dirty="0" smtClean="0">
                <a:latin typeface="Cambria"/>
                <a:cs typeface="Cambria"/>
              </a:rPr>
              <a:t>      These data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are free </a:t>
            </a:r>
            <a:r>
              <a:rPr lang="en-US" sz="1600" dirty="0" smtClean="0">
                <a:latin typeface="Cambria"/>
                <a:cs typeface="Cambria"/>
              </a:rPr>
              <a:t>of sun-sensor geometry effects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Note that MODIS and MISR sensors have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opposite sampling </a:t>
            </a:r>
            <a:r>
              <a:rPr lang="en-US" sz="1600" dirty="0" smtClean="0">
                <a:latin typeface="Cambria"/>
                <a:cs typeface="Cambria"/>
              </a:rPr>
              <a:t>in these months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mbria"/>
                <a:cs typeface="Cambria"/>
              </a:rPr>
              <a:t>If MODIS sampling results in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artificial greening</a:t>
            </a:r>
            <a:r>
              <a:rPr lang="en-US" sz="1600" dirty="0" smtClean="0">
                <a:solidFill>
                  <a:srgbClr val="000000"/>
                </a:solidFill>
                <a:latin typeface="Cambria"/>
                <a:cs typeface="Cambria"/>
              </a:rPr>
              <a:t>, MISR sampling should result in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artificial browning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mbria"/>
                <a:cs typeface="Cambria"/>
              </a:rPr>
              <a:t>But, in both cases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we see greening</a:t>
            </a:r>
            <a:endParaRPr lang="en-US" sz="1600" dirty="0" smtClean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93" y="494088"/>
            <a:ext cx="1508725" cy="158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24" y="494088"/>
            <a:ext cx="1450762" cy="15668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15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5" name="Picture 4" descr="modis_lai_misr_evi_pair_hist_OCT-JUN_ti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3" y="423557"/>
            <a:ext cx="4946805" cy="3169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24720" y="1013286"/>
            <a:ext cx="638742" cy="27699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MODIS</a:t>
            </a:r>
            <a:endParaRPr lang="en-US" sz="1200" dirty="0">
              <a:latin typeface="Cambria"/>
              <a:cs typeface="Cambr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06187" y="2594505"/>
            <a:ext cx="595035" cy="30777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/>
                <a:cs typeface="Cambria"/>
              </a:rPr>
              <a:t>MISR</a:t>
            </a:r>
            <a:endParaRPr lang="en-US" sz="1400" dirty="0">
              <a:latin typeface="Cambria"/>
              <a:cs typeface="Cambria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56" y="2130944"/>
            <a:ext cx="1308241" cy="128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85321" y="3285400"/>
            <a:ext cx="1710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/>
                <a:cs typeface="Cambria"/>
              </a:rPr>
              <a:t>(example sampling)</a:t>
            </a:r>
            <a:endParaRPr lang="en-US" sz="1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9597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1098" y="0"/>
            <a:ext cx="506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Seasonality in Wet Equatorial Amazon Forests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637" y="3554738"/>
            <a:ext cx="8992825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Seasonality evidenced from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multiple </a:t>
            </a:r>
            <a:r>
              <a:rPr lang="en-US" sz="1600" dirty="0" smtClean="0">
                <a:solidFill>
                  <a:srgbClr val="000000"/>
                </a:solidFill>
                <a:latin typeface="Cambria"/>
                <a:cs typeface="Cambria"/>
              </a:rPr>
              <a:t>data types, sensors</a:t>
            </a:r>
            <a:r>
              <a:rPr lang="en-US" sz="16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mbria"/>
                <a:cs typeface="Cambria"/>
              </a:rPr>
              <a:t>and platforms</a:t>
            </a:r>
            <a:r>
              <a:rPr lang="en-US" sz="1600" dirty="0" smtClean="0">
                <a:latin typeface="Cambria"/>
                <a:cs typeface="Cambria"/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Terra MODIS Land Surface Temperature (LST)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Terra MODIS NBAR Near-Infrared Reflectance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QSCAT Backscatter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GOSAT Sun-Induced Chlorophyll Fluorescence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Gross Primary Production upscaled from global network of flux </a:t>
            </a:r>
            <a:r>
              <a:rPr lang="en-US" sz="1600" dirty="0" smtClean="0">
                <a:latin typeface="Cambria"/>
                <a:cs typeface="Cambria"/>
              </a:rPr>
              <a:t>towers</a:t>
            </a:r>
          </a:p>
          <a:p>
            <a:endParaRPr lang="en-US" sz="1600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Results from this comprehensive analysis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concordant</a:t>
            </a:r>
            <a:r>
              <a:rPr lang="en-US" sz="1600" dirty="0" smtClean="0">
                <a:latin typeface="Cambria"/>
                <a:cs typeface="Cambria"/>
              </a:rPr>
              <a:t> with those presented here</a:t>
            </a:r>
            <a:endParaRPr lang="en-US" sz="1600" dirty="0" smtClean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16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5328" y="2647339"/>
            <a:ext cx="2369910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Figure courtesy of Xu and Saatchi</a:t>
            </a:r>
            <a:endParaRPr lang="en-US" sz="1200" dirty="0">
              <a:latin typeface="Cambria"/>
              <a:cs typeface="Cambria"/>
            </a:endParaRPr>
          </a:p>
        </p:txBody>
      </p:sp>
      <p:pic>
        <p:nvPicPr>
          <p:cNvPr id="2" name="Picture 1" descr="Screen Shot 2014-04-27 at 12.06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6" y="663694"/>
            <a:ext cx="7062439" cy="18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4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185" y="0"/>
            <a:ext cx="558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Conclusions: Multi-Sensor &amp; Multi-Product Analysis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6151" y="1096298"/>
            <a:ext cx="864991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V</a:t>
            </a:r>
            <a:r>
              <a:rPr lang="en-US" dirty="0" smtClean="0">
                <a:latin typeface="Cambria"/>
                <a:cs typeface="Cambria"/>
              </a:rPr>
              <a:t>arious products/data from different instruments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consistently</a:t>
            </a:r>
            <a:r>
              <a:rPr lang="en-US" dirty="0" smtClean="0">
                <a:latin typeface="Cambria"/>
                <a:cs typeface="Cambria"/>
              </a:rPr>
              <a:t> show seasonality in wet equatorial Amazon forests*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r>
              <a:rPr lang="en-US" dirty="0" smtClean="0">
                <a:latin typeface="Cambria"/>
                <a:cs typeface="Cambria"/>
              </a:rPr>
              <a:t>*Vegetation Optical Depth (VOD) from AMSR (Courtesy of Jones, Kimball &amp; Nemani)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17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1397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96371" y="2971080"/>
            <a:ext cx="2643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GLAS Lidar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18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9351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72041" y="0"/>
            <a:ext cx="489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GLAS Metrics vs. MODIS LAI: Amazon Forests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pic>
        <p:nvPicPr>
          <p:cNvPr id="11" name="Picture 10" descr="OS X:Users:schoi:Documents:GLAS_NATURE:FinalFigs:Fig4a_glas_wcrh_vs_lai_amazon_jun_final.pd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r="6790"/>
          <a:stretch/>
        </p:blipFill>
        <p:spPr bwMode="auto">
          <a:xfrm>
            <a:off x="78813" y="662726"/>
            <a:ext cx="2210821" cy="2220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OS X:Users:schoi:Documents:GLAS_NATURE:FinalFigs:Fig4c_glas_wcrh_vs_lai_amazon_oct_final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r="6782"/>
          <a:stretch/>
        </p:blipFill>
        <p:spPr bwMode="auto">
          <a:xfrm>
            <a:off x="2289634" y="662727"/>
            <a:ext cx="2261343" cy="2220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OS X:Users:schoi:Documents:GLAS_NATURE:FinalFigs:Fig4b_glas_aprf_vs_lai_amazon_jun_final.pd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r="6790"/>
          <a:stretch/>
        </p:blipFill>
        <p:spPr bwMode="auto">
          <a:xfrm>
            <a:off x="78813" y="2883366"/>
            <a:ext cx="2210821" cy="2275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OS X:Users:schoi:Documents:GLAS_NATURE:FinalFigs:Fig4d_glas_aprf_vs_lai_amazon_oct_final.pd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r="6782"/>
          <a:stretch/>
        </p:blipFill>
        <p:spPr bwMode="auto">
          <a:xfrm>
            <a:off x="2340513" y="2877347"/>
            <a:ext cx="2210465" cy="2281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0183" y="5697435"/>
            <a:ext cx="580158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No relationship </a:t>
            </a:r>
            <a:r>
              <a:rPr lang="en-US" dirty="0" smtClean="0">
                <a:latin typeface="Cambria"/>
                <a:cs typeface="Cambria"/>
              </a:rPr>
              <a:t>between GLAS Metrics and MODIS LAI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7773" y="678159"/>
            <a:ext cx="3467616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ambria"/>
                <a:cs typeface="Cambria"/>
              </a:rPr>
              <a:t>June: 2005 and 2006</a:t>
            </a: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ambria"/>
                <a:cs typeface="Cambria"/>
              </a:rPr>
              <a:t>October: 2004 and 2007</a:t>
            </a: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ambria"/>
                <a:cs typeface="Cambria"/>
              </a:rPr>
              <a:t>By Campaign (no averaging over years)</a:t>
            </a: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ambria"/>
                <a:cs typeface="Cambria"/>
              </a:rPr>
              <a:t>All GLAS data over Amazon Rainforests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ambria"/>
                <a:cs typeface="Cambria"/>
              </a:rPr>
              <a:t>LAI 1km pixels with &gt; 3 Lidar shots</a:t>
            </a: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ambria"/>
                <a:cs typeface="Cambria"/>
              </a:rPr>
              <a:t>Two Metrics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latin typeface="Cambria"/>
                <a:cs typeface="Cambria"/>
              </a:rPr>
              <a:t>WCRH (Centroid)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latin typeface="Cambria"/>
                <a:cs typeface="Cambria"/>
              </a:rPr>
              <a:t>Apparent Reflectance (NIR)</a:t>
            </a:r>
            <a:endParaRPr lang="en-US" sz="1400" dirty="0">
              <a:latin typeface="Cambria"/>
              <a:cs typeface="Cambria"/>
            </a:endParaRPr>
          </a:p>
        </p:txBody>
      </p:sp>
      <p:pic>
        <p:nvPicPr>
          <p:cNvPr id="10" name="Picture 9" descr="WCRH_Explanati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89" y="2883366"/>
            <a:ext cx="2304729" cy="233129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620000" y="2124927"/>
            <a:ext cx="1040780" cy="61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660780" y="2124927"/>
            <a:ext cx="0" cy="9154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19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24158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23795" y="1457443"/>
            <a:ext cx="8649911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Morton et al. (2014): </a:t>
            </a:r>
          </a:p>
          <a:p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“Here </a:t>
            </a:r>
            <a:r>
              <a:rPr lang="en-US" dirty="0">
                <a:latin typeface="Cambria"/>
                <a:cs typeface="Cambria"/>
              </a:rPr>
              <a:t>we show that the apparent green up of Amazon </a:t>
            </a:r>
            <a:r>
              <a:rPr lang="en-US" dirty="0" smtClean="0">
                <a:latin typeface="Cambria"/>
                <a:cs typeface="Cambria"/>
              </a:rPr>
              <a:t>forests in </a:t>
            </a:r>
            <a:r>
              <a:rPr lang="en-US" dirty="0">
                <a:latin typeface="Cambria"/>
                <a:cs typeface="Cambria"/>
              </a:rPr>
              <a:t>optical remote sensing data resulted from seasonal changes </a:t>
            </a:r>
            <a:r>
              <a:rPr lang="en-US" dirty="0" smtClean="0">
                <a:latin typeface="Cambria"/>
                <a:cs typeface="Cambria"/>
              </a:rPr>
              <a:t>in near</a:t>
            </a:r>
            <a:r>
              <a:rPr lang="en-US" dirty="0">
                <a:latin typeface="Cambria"/>
                <a:cs typeface="Cambria"/>
              </a:rPr>
              <a:t>-infrared reflectance, </a:t>
            </a: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an artefact of variations in sun-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sensor geometry</a:t>
            </a:r>
            <a:r>
              <a:rPr lang="en-US" dirty="0" smtClean="0">
                <a:latin typeface="Cambria"/>
                <a:cs typeface="Cambria"/>
              </a:rPr>
              <a:t>”</a:t>
            </a:r>
          </a:p>
          <a:p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“</a:t>
            </a: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Previous </a:t>
            </a:r>
            <a:r>
              <a:rPr lang="en-US" dirty="0">
                <a:solidFill>
                  <a:srgbClr val="000000"/>
                </a:solidFill>
                <a:latin typeface="Cambria"/>
                <a:cs typeface="Cambria"/>
              </a:rPr>
              <a:t>green-up studies </a:t>
            </a: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with MODIS </a:t>
            </a:r>
            <a:r>
              <a:rPr lang="en-US" dirty="0">
                <a:solidFill>
                  <a:srgbClr val="000000"/>
                </a:solidFill>
                <a:latin typeface="Cambria"/>
                <a:cs typeface="Cambria"/>
              </a:rPr>
              <a:t>EVI or LAI data </a:t>
            </a: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did not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explicitly account </a:t>
            </a:r>
            <a:r>
              <a:rPr lang="en-US" dirty="0">
                <a:solidFill>
                  <a:srgbClr val="000000"/>
                </a:solidFill>
                <a:latin typeface="Cambria"/>
                <a:cs typeface="Cambria"/>
              </a:rPr>
              <a:t>for </a:t>
            </a: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changing viewing </a:t>
            </a:r>
            <a:r>
              <a:rPr lang="en-US" dirty="0">
                <a:solidFill>
                  <a:srgbClr val="000000"/>
                </a:solidFill>
                <a:latin typeface="Cambria"/>
                <a:cs typeface="Cambria"/>
              </a:rPr>
              <a:t>and </a:t>
            </a:r>
            <a:r>
              <a:rPr lang="en-US">
                <a:solidFill>
                  <a:srgbClr val="000000"/>
                </a:solidFill>
                <a:latin typeface="Cambria"/>
                <a:cs typeface="Cambria"/>
              </a:rPr>
              <a:t>illumination </a:t>
            </a:r>
            <a:r>
              <a:rPr lang="en-US" smtClean="0">
                <a:solidFill>
                  <a:srgbClr val="000000"/>
                </a:solidFill>
                <a:latin typeface="Cambria"/>
                <a:cs typeface="Cambria"/>
              </a:rPr>
              <a:t>conditions</a:t>
            </a:r>
            <a:r>
              <a:rPr lang="en-US" smtClean="0">
                <a:latin typeface="Cambria"/>
                <a:cs typeface="Cambria"/>
              </a:rPr>
              <a:t>”</a:t>
            </a:r>
            <a:endParaRPr lang="en-US" dirty="0" smtClean="0">
              <a:latin typeface="Cambria"/>
              <a:cs typeface="Cambria"/>
            </a:endParaRPr>
          </a:p>
          <a:p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“</a:t>
            </a:r>
            <a:r>
              <a:rPr lang="en-US" dirty="0">
                <a:latin typeface="Cambria"/>
                <a:cs typeface="Cambria"/>
              </a:rPr>
              <a:t>Amazon forests </a:t>
            </a: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maintain consistent </a:t>
            </a:r>
            <a:r>
              <a:rPr lang="en-US" dirty="0" smtClean="0">
                <a:latin typeface="Cambria"/>
                <a:cs typeface="Cambria"/>
              </a:rPr>
              <a:t>canopy structure </a:t>
            </a:r>
            <a:r>
              <a:rPr lang="en-US" dirty="0">
                <a:latin typeface="Cambria"/>
                <a:cs typeface="Cambria"/>
              </a:rPr>
              <a:t>and greenness during the dry </a:t>
            </a:r>
            <a:r>
              <a:rPr lang="en-US" dirty="0" smtClean="0">
                <a:latin typeface="Cambria"/>
                <a:cs typeface="Cambria"/>
              </a:rPr>
              <a:t>season”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7215" y="6013"/>
            <a:ext cx="134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Motivation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8562" y="6469227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210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44000" y="0"/>
            <a:ext cx="515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GLAS Metrics vs. MODIS LAI: Deciduous Forests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8521" y="5366860"/>
            <a:ext cx="5339923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GLAS Centroid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saturates</a:t>
            </a:r>
            <a:r>
              <a:rPr lang="en-US" dirty="0" smtClean="0">
                <a:latin typeface="Cambria"/>
                <a:cs typeface="Cambria"/>
              </a:rPr>
              <a:t> beyond LAI of 3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GLAS Apparent NIR Reflectance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insensitive</a:t>
            </a:r>
            <a:r>
              <a:rPr lang="en-US" dirty="0" smtClean="0">
                <a:latin typeface="Cambria"/>
                <a:cs typeface="Cambria"/>
              </a:rPr>
              <a:t> to LAI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9" name="Picture 8" descr="OS X:Users:schoi:Documents:GLAS_NATURE:FinalFigs:FigS9e_glas_wcrh_vs_lai_deciduous_jun.pd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r="7557"/>
          <a:stretch/>
        </p:blipFill>
        <p:spPr bwMode="auto">
          <a:xfrm>
            <a:off x="2359125" y="596296"/>
            <a:ext cx="2210821" cy="2220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OS X:Users:schoi:Documents:GLAS_NATURE:FinalFigs:FigS9g_glas_wcrh_vs_lai_deciduous_oct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r="7557"/>
          <a:stretch/>
        </p:blipFill>
        <p:spPr bwMode="auto">
          <a:xfrm>
            <a:off x="4620826" y="596449"/>
            <a:ext cx="2210465" cy="22204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OS X:Users:schoi:Documents:GLAS_NATURE:FinalFigs:FigS9f_glas_aprf_vs_lai_deciduous_jun.pd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r="7557"/>
          <a:stretch/>
        </p:blipFill>
        <p:spPr bwMode="auto">
          <a:xfrm>
            <a:off x="2411716" y="2816935"/>
            <a:ext cx="2158230" cy="2275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OS X:Users:schoi:Documents:GLAS_NATURE:FinalFigs:FigS9h_glas_aprf_vs_lai_deciduous_oct.pd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r="7557"/>
          <a:stretch/>
        </p:blipFill>
        <p:spPr bwMode="auto">
          <a:xfrm>
            <a:off x="4620825" y="2816935"/>
            <a:ext cx="2210465" cy="2275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20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7762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43710" y="6491"/>
            <a:ext cx="576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Relationship Between GLAS Metrics: Amazon Forests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6175" y="5366860"/>
            <a:ext cx="6942926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I</a:t>
            </a:r>
            <a:r>
              <a:rPr lang="en-US" dirty="0" smtClean="0">
                <a:latin typeface="Cambria"/>
                <a:cs typeface="Cambria"/>
              </a:rPr>
              <a:t>ncrease in Centroid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does not </a:t>
            </a:r>
            <a:r>
              <a:rPr lang="en-US" dirty="0" smtClean="0">
                <a:latin typeface="Cambria"/>
                <a:cs typeface="Cambria"/>
              </a:rPr>
              <a:t>correspond to increased reflectance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I</a:t>
            </a:r>
            <a:r>
              <a:rPr lang="en-US" dirty="0" smtClean="0">
                <a:latin typeface="Cambria"/>
                <a:cs typeface="Cambria"/>
              </a:rPr>
              <a:t>ncrease in reflectance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does not </a:t>
            </a:r>
            <a:r>
              <a:rPr lang="en-US" dirty="0" smtClean="0">
                <a:latin typeface="Cambria"/>
                <a:cs typeface="Cambria"/>
              </a:rPr>
              <a:t>correspond to increased Centroid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21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12" name="Picture 11" descr="OS X:Users:schoi:Documents:GLAS_NATURE:FinalFigs:FigS7a_glas_wcrh_vs_aprf_jun_final.pd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r="5247"/>
          <a:stretch/>
        </p:blipFill>
        <p:spPr bwMode="auto">
          <a:xfrm>
            <a:off x="2192754" y="595258"/>
            <a:ext cx="2286000" cy="2285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OS X:Users:schoi:Documents:GLAS_NATURE:FinalFigs:FigS7b_glas_aprf_vs_wcrh_jun_final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r="5240"/>
          <a:stretch/>
        </p:blipFill>
        <p:spPr bwMode="auto">
          <a:xfrm>
            <a:off x="4814907" y="601514"/>
            <a:ext cx="2286000" cy="2285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OS X:Users:schoi:Documents:GLAS_NATURE:FinalFigs:FigS8a_glas_wcrh_vs_aprf_oct.pd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r="5239"/>
          <a:stretch/>
        </p:blipFill>
        <p:spPr bwMode="auto">
          <a:xfrm>
            <a:off x="2192754" y="2880623"/>
            <a:ext cx="2286000" cy="2285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OS X:Users:schoi:Documents:GLAS_NATURE:FinalFigs:FigS8b_glas_aprf_vs_wcrh_oct.pd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r="5239"/>
          <a:stretch/>
        </p:blipFill>
        <p:spPr bwMode="auto">
          <a:xfrm>
            <a:off x="4814907" y="2880623"/>
            <a:ext cx="2286000" cy="2285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23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3051" y="0"/>
            <a:ext cx="3681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Conclusions: GLAS Lidar Analysis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59" y="763295"/>
            <a:ext cx="8649911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GLAS metrics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not suitab</a:t>
            </a:r>
            <a:r>
              <a:rPr lang="en-US" dirty="0" smtClean="0">
                <a:latin typeface="Cambria"/>
                <a:cs typeface="Cambria"/>
              </a:rPr>
              <a:t>le for determining LAI changes of Amazon forests due to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saturation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These forests maintain LAI greater than 5 during the entire seasonal cycle and exhibit a seasonal LAI variation of about 1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The old adage “absence of evidence is not evidence of absence” applies </a:t>
            </a:r>
            <a:r>
              <a:rPr lang="en-US" dirty="0" smtClean="0">
                <a:latin typeface="Cambria"/>
                <a:cs typeface="Cambria"/>
              </a:rPr>
              <a:t>here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22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1263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0130" y="0"/>
            <a:ext cx="228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Overall Conclusions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082" y="1045044"/>
            <a:ext cx="876976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Wet equatorial Amazon forests </a:t>
            </a: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do not </a:t>
            </a:r>
            <a:r>
              <a:rPr lang="en-US" dirty="0">
                <a:latin typeface="Cambria"/>
                <a:cs typeface="Cambria"/>
              </a:rPr>
              <a:t>maintain consistent structure and </a:t>
            </a:r>
            <a:r>
              <a:rPr lang="en-US" dirty="0" smtClean="0">
                <a:latin typeface="Cambria"/>
                <a:cs typeface="Cambria"/>
              </a:rPr>
              <a:t>greenness</a:t>
            </a:r>
          </a:p>
          <a:p>
            <a:pPr marL="285750" lvl="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lvl="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They </a:t>
            </a: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exhibit</a:t>
            </a:r>
            <a:r>
              <a:rPr lang="en-US" dirty="0">
                <a:latin typeface="Cambria"/>
                <a:cs typeface="Cambria"/>
              </a:rPr>
              <a:t> a distinct light driven seasonal cycle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13" y="2692613"/>
            <a:ext cx="4981182" cy="3231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03705" y="6469227"/>
            <a:ext cx="4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23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4333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2870" y="732182"/>
            <a:ext cx="2933700" cy="2772410"/>
            <a:chOff x="0" y="0"/>
            <a:chExt cx="4540251" cy="4330700"/>
          </a:xfrm>
        </p:grpSpPr>
        <p:pic>
          <p:nvPicPr>
            <p:cNvPr id="6" name="Picture 5" descr="Amazon_L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" t="2315" r="1836" b="4822"/>
            <a:stretch/>
          </p:blipFill>
          <p:spPr>
            <a:xfrm>
              <a:off x="0" y="0"/>
              <a:ext cx="4540251" cy="43307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57462" y="1315170"/>
              <a:ext cx="1117091" cy="1092814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Times New Roman"/>
                  <a:cs typeface="Times New Roman"/>
                </a:rPr>
                <a:t> </a:t>
              </a:r>
              <a:endParaRPr lang="en-US" sz="1200">
                <a:effectLst/>
                <a:ea typeface="ＭＳ 明朝"/>
                <a:cs typeface="Times New Roman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13102" y="768412"/>
            <a:ext cx="2827041" cy="2736180"/>
            <a:chOff x="0" y="0"/>
            <a:chExt cx="4457699" cy="4241800"/>
          </a:xfrm>
        </p:grpSpPr>
        <p:pic>
          <p:nvPicPr>
            <p:cNvPr id="9" name="Picture 8" descr="TRMM_PCP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0" t="3267" r="2465" b="5775"/>
            <a:stretch/>
          </p:blipFill>
          <p:spPr>
            <a:xfrm>
              <a:off x="0" y="0"/>
              <a:ext cx="4457699" cy="4241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06660" y="1270720"/>
              <a:ext cx="1117091" cy="1092814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Times New Roman"/>
                  <a:cs typeface="Times New Roman"/>
                </a:rPr>
                <a:t> </a:t>
              </a:r>
              <a:endParaRPr lang="en-US" sz="1200">
                <a:effectLst/>
                <a:ea typeface="ＭＳ 明朝"/>
                <a:cs typeface="Times New Roman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40143" y="773191"/>
            <a:ext cx="3092560" cy="2786381"/>
            <a:chOff x="0" y="0"/>
            <a:chExt cx="4495801" cy="4241800"/>
          </a:xfrm>
        </p:grpSpPr>
        <p:pic>
          <p:nvPicPr>
            <p:cNvPr id="12" name="Picture 11" descr="TRMM_DRO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4" t="3268" r="2399" b="5775"/>
            <a:stretch/>
          </p:blipFill>
          <p:spPr>
            <a:xfrm>
              <a:off x="0" y="0"/>
              <a:ext cx="4495801" cy="42418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341396" y="1270720"/>
              <a:ext cx="1117091" cy="1092814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Times New Roman"/>
                  <a:cs typeface="Times New Roman"/>
                </a:rPr>
                <a:t> </a:t>
              </a:r>
              <a:endParaRPr lang="en-US" sz="1200">
                <a:effectLst/>
                <a:ea typeface="ＭＳ 明朝"/>
                <a:cs typeface="Times New Roman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30355" y="3912822"/>
            <a:ext cx="8951505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  <a:latin typeface="Cambria"/>
                <a:cs typeface="Cambria"/>
              </a:rPr>
              <a:t>W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et </a:t>
            </a:r>
            <a:r>
              <a:rPr lang="en-US" sz="1600" dirty="0">
                <a:solidFill>
                  <a:srgbClr val="0000FF"/>
                </a:solidFill>
                <a:latin typeface="Cambria"/>
                <a:cs typeface="Cambria"/>
              </a:rPr>
              <a:t>equatorial rainforests </a:t>
            </a:r>
            <a:r>
              <a:rPr lang="en-US" sz="1600" dirty="0">
                <a:latin typeface="Cambria"/>
                <a:cs typeface="Cambria"/>
              </a:rPr>
              <a:t>in a 1200 × 1200 km</a:t>
            </a:r>
            <a:r>
              <a:rPr lang="en-US" sz="1600" baseline="30000" dirty="0">
                <a:latin typeface="Cambria"/>
                <a:cs typeface="Cambria"/>
              </a:rPr>
              <a:t>2</a:t>
            </a:r>
            <a:r>
              <a:rPr lang="en-US" sz="1600" dirty="0">
                <a:latin typeface="Cambria"/>
                <a:cs typeface="Cambria"/>
              </a:rPr>
              <a:t> area in the Amazon (MODIS Tile </a:t>
            </a:r>
            <a:r>
              <a:rPr lang="en-US" sz="1600" dirty="0" smtClean="0">
                <a:latin typeface="Cambria"/>
                <a:cs typeface="Cambria"/>
              </a:rPr>
              <a:t>h11v09)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A</a:t>
            </a:r>
            <a:r>
              <a:rPr lang="en-US" sz="1600" dirty="0" smtClean="0">
                <a:latin typeface="Cambria"/>
                <a:cs typeface="Cambria"/>
              </a:rPr>
              <a:t>verage </a:t>
            </a:r>
            <a:r>
              <a:rPr lang="en-US" sz="1600" dirty="0">
                <a:latin typeface="Cambria"/>
                <a:cs typeface="Cambria"/>
              </a:rPr>
              <a:t>annual </a:t>
            </a:r>
            <a:r>
              <a:rPr lang="en-US" sz="1600" dirty="0" smtClean="0">
                <a:latin typeface="Cambria"/>
                <a:cs typeface="Cambria"/>
              </a:rPr>
              <a:t>rainfall </a:t>
            </a:r>
            <a:r>
              <a:rPr lang="en-US" sz="1600" dirty="0">
                <a:solidFill>
                  <a:srgbClr val="0000FF"/>
                </a:solidFill>
                <a:latin typeface="Cambria"/>
                <a:cs typeface="Cambria"/>
              </a:rPr>
              <a:t>over 2000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mm </a:t>
            </a:r>
            <a:r>
              <a:rPr lang="en-US" sz="1600" dirty="0" smtClean="0">
                <a:latin typeface="Cambria"/>
                <a:cs typeface="Cambria"/>
              </a:rPr>
              <a:t>(TRMM data  1998 to 2012, excluding 2005 and 2010)</a:t>
            </a: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N</a:t>
            </a:r>
            <a:r>
              <a:rPr lang="en-US" sz="1600" dirty="0" smtClean="0">
                <a:latin typeface="Cambria"/>
                <a:cs typeface="Cambria"/>
              </a:rPr>
              <a:t>umber </a:t>
            </a:r>
            <a:r>
              <a:rPr lang="en-US" sz="1600" dirty="0">
                <a:latin typeface="Cambria"/>
                <a:cs typeface="Cambria"/>
              </a:rPr>
              <a:t>of </a:t>
            </a:r>
            <a:r>
              <a:rPr lang="en-US" sz="1600" dirty="0">
                <a:solidFill>
                  <a:srgbClr val="0000FF"/>
                </a:solidFill>
                <a:latin typeface="Cambria"/>
                <a:cs typeface="Cambria"/>
              </a:rPr>
              <a:t>dry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months</a:t>
            </a:r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dirty="0" smtClean="0">
                <a:latin typeface="Cambria"/>
                <a:cs typeface="Cambria"/>
              </a:rPr>
              <a:t>(rainfall </a:t>
            </a:r>
            <a:r>
              <a:rPr lang="en-US" sz="1600" dirty="0">
                <a:latin typeface="Cambria"/>
                <a:cs typeface="Cambria"/>
              </a:rPr>
              <a:t>less than 100 </a:t>
            </a:r>
            <a:r>
              <a:rPr lang="en-US" sz="1600" dirty="0" smtClean="0">
                <a:latin typeface="Cambria"/>
                <a:cs typeface="Cambria"/>
              </a:rPr>
              <a:t>mm) </a:t>
            </a:r>
            <a:r>
              <a:rPr lang="en-US" sz="1600" dirty="0">
                <a:solidFill>
                  <a:srgbClr val="0000FF"/>
                </a:solidFill>
                <a:latin typeface="Cambria"/>
                <a:cs typeface="Cambria"/>
              </a:rPr>
              <a:t>four or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less</a:t>
            </a:r>
            <a:endParaRPr lang="en-US" sz="1600" dirty="0">
              <a:solidFill>
                <a:srgbClr val="0000FF"/>
              </a:solidFill>
              <a:effectLst/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One of two tiles </a:t>
            </a:r>
            <a:r>
              <a:rPr lang="en-US" sz="1600" dirty="0" smtClean="0">
                <a:latin typeface="Cambria"/>
                <a:cs typeface="Cambria"/>
              </a:rPr>
              <a:t>studied by Morton et al.</a:t>
            </a:r>
            <a:r>
              <a:rPr lang="en-US" sz="1600" dirty="0" smtClean="0">
                <a:effectLst/>
                <a:latin typeface="Cambria"/>
                <a:cs typeface="Cambria"/>
              </a:rPr>
              <a:t> </a:t>
            </a:r>
            <a:endParaRPr lang="en-US" sz="1600" dirty="0">
              <a:latin typeface="Cambria"/>
              <a:cs typeface="Cambr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2796" y="804"/>
            <a:ext cx="133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Study Area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8562" y="6469227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8621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25717" y="1724666"/>
            <a:ext cx="2643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MODIS LAI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18562" y="64692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17210" y="3596166"/>
            <a:ext cx="62362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Terra MODIS Product from 7 Seasonal Cycles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(June 2000 to March 2008, excluding June 2005 to May 2006)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8774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385" y="-4936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Seasonal Course of MODIS LAI Unrelated to Sun-Sensor Geometry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7" y="589464"/>
            <a:ext cx="4255583" cy="2774057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66" y="424510"/>
            <a:ext cx="1699155" cy="194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232" y="2604408"/>
            <a:ext cx="1729389" cy="185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33" y="4721499"/>
            <a:ext cx="1692988" cy="19084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/>
          <p:nvPr/>
        </p:nvCxnSpPr>
        <p:spPr>
          <a:xfrm>
            <a:off x="7255437" y="1293318"/>
            <a:ext cx="139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51816" y="3423633"/>
            <a:ext cx="139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273842" y="5583676"/>
            <a:ext cx="139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11519" y="3730348"/>
            <a:ext cx="6365845" cy="255454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LAI seasonality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does not track </a:t>
            </a:r>
            <a:r>
              <a:rPr lang="en-US" sz="1600" dirty="0" smtClean="0">
                <a:latin typeface="Cambria"/>
                <a:cs typeface="Cambria"/>
              </a:rPr>
              <a:t>the progression of MODIS sampling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off-principal plane in June </a:t>
            </a:r>
            <a:endParaRPr lang="en-US" sz="1600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near-principal plane in October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o</a:t>
            </a:r>
            <a:r>
              <a:rPr lang="en-US" sz="1600" dirty="0" smtClean="0">
                <a:latin typeface="Cambria"/>
                <a:cs typeface="Cambria"/>
              </a:rPr>
              <a:t>ff-principal plane in December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n</a:t>
            </a:r>
            <a:r>
              <a:rPr lang="en-US" sz="1600" dirty="0" smtClean="0">
                <a:latin typeface="Cambria"/>
                <a:cs typeface="Cambria"/>
              </a:rPr>
              <a:t>ear-principal plane in March</a:t>
            </a: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MODIS LAI algorithm explicitly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accounts</a:t>
            </a:r>
            <a:r>
              <a:rPr lang="en-US" sz="1600" dirty="0" smtClean="0">
                <a:latin typeface="Cambria"/>
                <a:cs typeface="Cambria"/>
              </a:rPr>
              <a:t> for sun-sensor geometry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solidFill>
                <a:srgbClr val="0000FF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LAI seasonality suggests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net leaf flushing during the dry season </a:t>
            </a:r>
            <a:r>
              <a:rPr lang="en-US" sz="1600" dirty="0" smtClean="0">
                <a:latin typeface="Cambria"/>
                <a:cs typeface="Cambria"/>
              </a:rPr>
              <a:t>and</a:t>
            </a:r>
          </a:p>
          <a:p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dirty="0" smtClean="0">
                <a:latin typeface="Cambria"/>
                <a:cs typeface="Cambria"/>
              </a:rPr>
              <a:t>     </a:t>
            </a:r>
            <a:r>
              <a:rPr lang="en-US" sz="1600" dirty="0" smtClean="0">
                <a:solidFill>
                  <a:srgbClr val="0000FF"/>
                </a:solidFill>
                <a:latin typeface="Cambria"/>
                <a:cs typeface="Cambria"/>
              </a:rPr>
              <a:t>net leaf abscission during the long wet season</a:t>
            </a:r>
            <a:endParaRPr lang="en-US" sz="16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8562" y="6469227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5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9999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7063" y="-4936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Seasonal Course of MODIS LAI Unrelated to Sun-Sensor Geometry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8" y="847851"/>
            <a:ext cx="3418205" cy="2286000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78" y="847851"/>
            <a:ext cx="3420110" cy="22872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0768" y="3655959"/>
            <a:ext cx="7686720" cy="10772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LAI seasonality </a:t>
            </a:r>
            <a:r>
              <a:rPr lang="en-US" sz="1600" b="1" dirty="0" smtClean="0">
                <a:solidFill>
                  <a:srgbClr val="0000FF"/>
                </a:solidFill>
                <a:latin typeface="Cambria"/>
                <a:cs typeface="Cambria"/>
              </a:rPr>
              <a:t>unrelated</a:t>
            </a:r>
            <a:r>
              <a:rPr lang="en-US" sz="1600" dirty="0" smtClean="0">
                <a:latin typeface="Cambria"/>
                <a:cs typeface="Cambria"/>
              </a:rPr>
              <a:t> to seasonal course of solar zenith angle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ambria"/>
                <a:cs typeface="Cambria"/>
              </a:rPr>
              <a:t>LAI seasonality </a:t>
            </a:r>
            <a:r>
              <a:rPr lang="en-US" sz="1600" b="1" dirty="0" smtClean="0">
                <a:solidFill>
                  <a:srgbClr val="0000FF"/>
                </a:solidFill>
                <a:latin typeface="Cambria"/>
                <a:cs typeface="Cambria"/>
              </a:rPr>
              <a:t>not influenced </a:t>
            </a:r>
            <a:r>
              <a:rPr lang="en-US" sz="1600" dirty="0" smtClean="0">
                <a:latin typeface="Cambria"/>
                <a:cs typeface="Cambria"/>
              </a:rPr>
              <a:t>by view zenith angle variations as they do not vary</a:t>
            </a:r>
          </a:p>
          <a:p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dirty="0" smtClean="0">
                <a:latin typeface="Cambria"/>
                <a:cs typeface="Cambria"/>
              </a:rPr>
              <a:t>      systematically through the seasonal cycle</a:t>
            </a:r>
            <a:endParaRPr lang="en-US" sz="16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8562" y="6469227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0374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2911" y="0"/>
            <a:ext cx="2700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LAI Seasonal Amplitude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34156" y="1433738"/>
            <a:ext cx="2183571" cy="1961282"/>
            <a:chOff x="0" y="0"/>
            <a:chExt cx="4540251" cy="4330700"/>
          </a:xfrm>
        </p:grpSpPr>
        <p:pic>
          <p:nvPicPr>
            <p:cNvPr id="6" name="Picture 5" descr="Amazon_L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" t="2315" r="1836" b="4822"/>
            <a:stretch/>
          </p:blipFill>
          <p:spPr>
            <a:xfrm>
              <a:off x="0" y="0"/>
              <a:ext cx="4540251" cy="43307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57462" y="1315170"/>
              <a:ext cx="1117091" cy="1092814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Times New Roman"/>
                  <a:cs typeface="Times New Roman"/>
                </a:rPr>
                <a:t> </a:t>
              </a:r>
              <a:endParaRPr lang="en-US" sz="1200">
                <a:effectLst/>
                <a:ea typeface="ＭＳ 明朝"/>
                <a:cs typeface="Times New Roman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64024" y="4976907"/>
            <a:ext cx="855270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ambria"/>
                <a:cs typeface="Cambria"/>
              </a:rPr>
              <a:t>Significant LAI Seasonal Amplitude in nearly all pixels that consistently show dry season EVI greening </a:t>
            </a:r>
          </a:p>
        </p:txBody>
      </p:sp>
      <p:pic>
        <p:nvPicPr>
          <p:cNvPr id="16" name="Picture 15" descr="BU_LAI_change_ranga_with_LAI_amplitud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0" y="564698"/>
            <a:ext cx="3967545" cy="422752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323048" y="2295999"/>
            <a:ext cx="2760917" cy="122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70162" y="5620512"/>
            <a:ext cx="666613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LAI Amplitude = (Sep to Nov Max LAI) – (May to Jun Min LAI)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White Pixels: LAI Amplitude less than |0.66|</a:t>
            </a:r>
            <a:endParaRPr lang="en-US" sz="1400" dirty="0">
              <a:solidFill>
                <a:srgbClr val="000000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White and Colored Pixels: Show EVI greening in at least 4 out of 7 seasonal cycles</a:t>
            </a:r>
            <a:endParaRPr lang="en-US" sz="1400" dirty="0">
              <a:solidFill>
                <a:srgbClr val="000000"/>
              </a:solidFill>
              <a:effectLst/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EVI Greening: Oct EVI greater than Jun EVI</a:t>
            </a:r>
            <a:endParaRPr lang="en-US" sz="14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8562" y="6469227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7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6275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0289" y="0"/>
            <a:ext cx="287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/>
                <a:cs typeface="Cambria"/>
              </a:rPr>
              <a:t>Conclusions: LAI Analysis</a:t>
            </a:r>
            <a:endParaRPr lang="en-US" b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290" y="1096298"/>
            <a:ext cx="8649911" cy="2862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MODIS LAI data are derived by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explicitly accounting </a:t>
            </a:r>
            <a:r>
              <a:rPr lang="en-US" dirty="0" smtClean="0">
                <a:latin typeface="Cambria"/>
                <a:cs typeface="Cambria"/>
              </a:rPr>
              <a:t>for changing viewing and illumination conditions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Therefore, LAI data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are free </a:t>
            </a:r>
            <a:r>
              <a:rPr lang="en-US" dirty="0" smtClean="0">
                <a:latin typeface="Cambria"/>
                <a:cs typeface="Cambria"/>
              </a:rPr>
              <a:t>of sun-sensor geometry effects</a:t>
            </a:r>
          </a:p>
          <a:p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LAI seasonal cycle shows distinct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net leaf flushing </a:t>
            </a:r>
            <a:r>
              <a:rPr lang="en-US" dirty="0" smtClean="0">
                <a:latin typeface="Cambria"/>
                <a:cs typeface="Cambria"/>
              </a:rPr>
              <a:t>during the dry season and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net leaf abscission </a:t>
            </a:r>
            <a:r>
              <a:rPr lang="en-US" dirty="0" smtClean="0">
                <a:latin typeface="Cambria"/>
                <a:cs typeface="Cambria"/>
              </a:rPr>
              <a:t>during the wet season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W</a:t>
            </a:r>
            <a:r>
              <a:rPr lang="en-US" dirty="0" smtClean="0">
                <a:latin typeface="Cambria"/>
                <a:cs typeface="Cambria"/>
              </a:rPr>
              <a:t>et equatorial Amazon forests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do not maintain </a:t>
            </a:r>
            <a:r>
              <a:rPr lang="en-US" dirty="0" smtClean="0">
                <a:latin typeface="Cambria"/>
                <a:cs typeface="Cambria"/>
              </a:rPr>
              <a:t>consistent canopy structure and greenness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8562" y="6469227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2714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79650" y="1345175"/>
            <a:ext cx="2643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MODIS EVI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18562" y="6469227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17210" y="2857502"/>
            <a:ext cx="623624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Terra MODIS Product from 7 Seasonal Cycles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(June 2000 to March 2008, excluding June 2005 to May 2006)</a:t>
            </a:r>
          </a:p>
          <a:p>
            <a:pPr algn="ctr"/>
            <a:endParaRPr lang="en-US" dirty="0">
              <a:latin typeface="Cambria"/>
              <a:cs typeface="Cambria"/>
            </a:endParaRPr>
          </a:p>
          <a:p>
            <a:pPr algn="ctr"/>
            <a:r>
              <a:rPr lang="en-US" dirty="0" smtClean="0">
                <a:latin typeface="Cambria"/>
                <a:cs typeface="Cambria"/>
              </a:rPr>
              <a:t>Aqua MODIS Product from 4 Seasonal Cycles</a:t>
            </a:r>
          </a:p>
          <a:p>
            <a:pPr algn="ctr"/>
            <a:r>
              <a:rPr lang="en-US" dirty="0" smtClean="0">
                <a:latin typeface="Cambria"/>
                <a:cs typeface="Cambria"/>
              </a:rPr>
              <a:t>(June 2003 to March 2008, excluding June 2005 to May 2006)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13101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1135</Words>
  <Application>Microsoft Macintosh PowerPoint</Application>
  <PresentationFormat>On-screen Show (4:3)</PresentationFormat>
  <Paragraphs>167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Earth and Environment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Remote Sensing</dc:creator>
  <cp:lastModifiedBy>Remote Sensing</cp:lastModifiedBy>
  <cp:revision>178</cp:revision>
  <dcterms:created xsi:type="dcterms:W3CDTF">2014-04-22T13:21:27Z</dcterms:created>
  <dcterms:modified xsi:type="dcterms:W3CDTF">2014-04-29T22:07:33Z</dcterms:modified>
</cp:coreProperties>
</file>