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11" r:id="rId2"/>
    <p:sldId id="352" r:id="rId3"/>
    <p:sldId id="336" r:id="rId4"/>
    <p:sldId id="322" r:id="rId5"/>
    <p:sldId id="354" r:id="rId6"/>
    <p:sldId id="364" r:id="rId7"/>
    <p:sldId id="361" r:id="rId8"/>
    <p:sldId id="362" r:id="rId9"/>
    <p:sldId id="367" r:id="rId10"/>
    <p:sldId id="331" r:id="rId11"/>
    <p:sldId id="369" r:id="rId12"/>
    <p:sldId id="376" r:id="rId13"/>
    <p:sldId id="377" r:id="rId14"/>
    <p:sldId id="371" r:id="rId15"/>
    <p:sldId id="382" r:id="rId16"/>
    <p:sldId id="375" r:id="rId17"/>
    <p:sldId id="383" r:id="rId18"/>
    <p:sldId id="370" r:id="rId19"/>
    <p:sldId id="381" r:id="rId20"/>
    <p:sldId id="380" r:id="rId21"/>
    <p:sldId id="373" r:id="rId22"/>
    <p:sldId id="378" r:id="rId23"/>
    <p:sldId id="379" r:id="rId24"/>
    <p:sldId id="36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99CBB159-046E-AB44-B62C-A3B84857D4AB}">
          <p14:sldIdLst>
            <p14:sldId id="311"/>
          </p14:sldIdLst>
        </p14:section>
        <p14:section name="Atmosphere Team" id="{D0932B04-3AAA-B343-B781-BB0FD8069908}">
          <p14:sldIdLst>
            <p14:sldId id="352"/>
            <p14:sldId id="336"/>
            <p14:sldId id="322"/>
            <p14:sldId id="354"/>
            <p14:sldId id="364"/>
            <p14:sldId id="361"/>
            <p14:sldId id="362"/>
          </p14:sldIdLst>
        </p14:section>
        <p14:section name="Atmo Team" id="{68A4CB91-33D4-7D48-B863-F7F8E7B5A4FC}">
          <p14:sldIdLst>
            <p14:sldId id="367"/>
            <p14:sldId id="331"/>
            <p14:sldId id="369"/>
            <p14:sldId id="376"/>
            <p14:sldId id="377"/>
            <p14:sldId id="371"/>
            <p14:sldId id="382"/>
            <p14:sldId id="375"/>
            <p14:sldId id="383"/>
            <p14:sldId id="370"/>
            <p14:sldId id="381"/>
            <p14:sldId id="380"/>
            <p14:sldId id="373"/>
            <p14:sldId id="378"/>
            <p14:sldId id="379"/>
          </p14:sldIdLst>
        </p14:section>
        <p14:section name="Other" id="{717CFBFF-90F1-644B-8AA6-3B6F43343F50}">
          <p14:sldIdLst>
            <p14:sldId id="36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dgway" initials="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B37D"/>
    <a:srgbClr val="988259"/>
    <a:srgbClr val="9F9F9F"/>
    <a:srgbClr val="9B9B9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5160" autoAdjust="0"/>
  </p:normalViewPr>
  <p:slideViewPr>
    <p:cSldViewPr snapToGrid="0" snapToObjects="1">
      <p:cViewPr varScale="1">
        <p:scale>
          <a:sx n="103" d="100"/>
          <a:sy n="103" d="100"/>
        </p:scale>
        <p:origin x="-6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6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A076B-9113-1441-9978-DA0E0C1DB907}" type="datetimeFigureOut">
              <a:rPr lang="en-US" smtClean="0"/>
              <a:t>4/29/14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F47F8-4646-5B47-8ED2-5EECBD3C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531599-C727-DB47-9A79-1619BD811876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Hit rate: ignored POLDER mixed and </a:t>
            </a:r>
            <a:r>
              <a:rPr lang="en-US" dirty="0" err="1" smtClean="0"/>
              <a:t>undet</a:t>
            </a:r>
            <a:r>
              <a:rPr lang="en-US" dirty="0" smtClean="0"/>
              <a:t>.</a:t>
            </a:r>
            <a:r>
              <a:rPr lang="en-US" baseline="0" dirty="0" smtClean="0"/>
              <a:t> =&gt; exact </a:t>
            </a:r>
            <a:r>
              <a:rPr lang="en-US" baseline="0" dirty="0" err="1" smtClean="0"/>
              <a:t>calc</a:t>
            </a:r>
            <a:r>
              <a:rPr lang="en-US" baseline="0" dirty="0" smtClean="0"/>
              <a:t> as for CALIOP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Unlike CALIOP, POLDER has undetermined and mixed categories. Also much</a:t>
            </a:r>
            <a:r>
              <a:rPr lang="en-US" baseline="0" dirty="0" smtClean="0"/>
              <a:t> larger spatial resolution than MODIS needed to filter our POLDER FOVs that have heterogeneous phase according to MODIS. Also, unlike CALIOP comparisons, these comparisons are done over the common POLDER/MODIS swath, so a more complete range of view angles.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Hit Rate </a:t>
            </a:r>
            <a:r>
              <a:rPr lang="en-US" baseline="0" dirty="0" err="1" smtClean="0"/>
              <a:t>calc</a:t>
            </a:r>
            <a:r>
              <a:rPr lang="en-US" baseline="0" dirty="0" smtClean="0"/>
              <a:t> doesn’t include ‘clear’ sky comparisons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Unlike CALIOP, POLDER has undetermined and mixed categories. Also much</a:t>
            </a:r>
            <a:r>
              <a:rPr lang="en-US" baseline="0" dirty="0" smtClean="0"/>
              <a:t> larger spatial resolution than MODIS needed to filter our POLDER FOVs that have heterogeneous phase according to MODIS. Also, unlike CALIOP comparisons, these comparisons are done over the common POLDER/MODIS swath, so a more complete range of view angles.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Hit Rate </a:t>
            </a:r>
            <a:r>
              <a:rPr lang="en-US" baseline="0" dirty="0" err="1" smtClean="0"/>
              <a:t>calc</a:t>
            </a:r>
            <a:r>
              <a:rPr lang="en-US" baseline="0" dirty="0" smtClean="0"/>
              <a:t> doesn’t include ‘clear’ sky comparisons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‘color’ is normalized to unity separately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‘color’ is normalized to unity separately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Aerosol: 3x joint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histos</a:t>
            </a:r>
            <a:r>
              <a:rPr lang="en-US" baseline="0" dirty="0" smtClean="0"/>
              <a:t> (ex., AOD vs. angst. exp1; AOD vs. angst. Exp1; AOD vs. small mode ratio)</a:t>
            </a:r>
          </a:p>
          <a:p>
            <a:r>
              <a:rPr lang="en-US" baseline="0" dirty="0" smtClean="0"/>
              <a:t>CT: </a:t>
            </a:r>
            <a:r>
              <a:rPr lang="en-US" baseline="0" dirty="0" err="1" smtClean="0"/>
              <a:t>sfc</a:t>
            </a:r>
            <a:r>
              <a:rPr lang="en-US" baseline="0" dirty="0" smtClean="0"/>
              <a:t> type = snow, </a:t>
            </a:r>
            <a:r>
              <a:rPr lang="en-US" baseline="0" dirty="0" err="1" smtClean="0"/>
              <a:t>gilnt</a:t>
            </a:r>
            <a:r>
              <a:rPr lang="en-US" baseline="0" dirty="0" smtClean="0"/>
              <a:t>, desert, …</a:t>
            </a:r>
          </a:p>
          <a:p>
            <a:r>
              <a:rPr lang="en-US" baseline="0" dirty="0" smtClean="0"/>
              <a:t>COP: PCL stats added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153 SDSs added – to 4 files (tile, daily, …)</a:t>
            </a:r>
            <a:r>
              <a:rPr lang="en-US" baseline="0" dirty="0" smtClean="0"/>
              <a:t> - many 1D or 2D histograms. The # lines of code on right =&gt; need an automated way to build up our </a:t>
            </a:r>
            <a:r>
              <a:rPr lang="en-US" baseline="0" dirty="0" err="1" smtClean="0"/>
              <a:t>filespec</a:t>
            </a:r>
            <a:r>
              <a:rPr lang="en-US" baseline="0" dirty="0" smtClean="0"/>
              <a:t> text files.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CTP: 30 of the SDSs added are 1D or 2D</a:t>
            </a:r>
            <a:r>
              <a:rPr lang="en-US" baseline="0" dirty="0" smtClean="0"/>
              <a:t> histograms</a:t>
            </a:r>
            <a:endParaRPr lang="en-US" dirty="0" smtClean="0"/>
          </a:p>
          <a:p>
            <a:r>
              <a:rPr lang="en-US" baseline="0" dirty="0" smtClean="0"/>
              <a:t>COP: PCL stats added</a:t>
            </a:r>
          </a:p>
          <a:p>
            <a:r>
              <a:rPr lang="en-US" baseline="0" dirty="0" smtClean="0"/>
              <a:t>Each change in a file involves ~15-30 lines of code in the </a:t>
            </a:r>
            <a:r>
              <a:rPr lang="en-US" baseline="0" dirty="0" err="1" smtClean="0"/>
              <a:t>flle</a:t>
            </a:r>
            <a:r>
              <a:rPr lang="en-US" baseline="0" dirty="0" smtClean="0"/>
              <a:t>-spec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Near Real Time Data Products (LANCE) and </a:t>
            </a:r>
            <a:r>
              <a:rPr lang="en-US" sz="1200" dirty="0" err="1" smtClean="0"/>
              <a:t>WorldView</a:t>
            </a:r>
            <a:r>
              <a:rPr lang="en-US" sz="1200" dirty="0" smtClean="0"/>
              <a:t>/GIBS: [TBD] 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Values are normalized</a:t>
            </a:r>
            <a:r>
              <a:rPr lang="en-US" baseline="0" dirty="0" smtClean="0"/>
              <a:t> so that the s</a:t>
            </a:r>
            <a:r>
              <a:rPr lang="en-US" dirty="0" smtClean="0"/>
              <a:t>um</a:t>
            </a:r>
            <a:r>
              <a:rPr lang="en-US" baseline="0" dirty="0" smtClean="0"/>
              <a:t> over each matrix is100%.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Hanssen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-Kuiper Skill Score (KSS) :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score has a range of -1 to +1, with 0 representing no skill. Also: HSS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=/=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Hit – False Positive (FAR)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 normalization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just those 4 entries.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88CE-FA80-034C-8D5A-5BB0D4CA16F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8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1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2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7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1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55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2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6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9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68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6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70131-1ED0-5B42-A1FE-46AF3EA459E4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CAB80-29EE-5B42-97B0-962E84C4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1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://modis-atmos.gsfc.nasa.gov/_docs/C6MOD06OPExecSum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37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modis-atmos.gsfc.nasa.gov/IMAGES" TargetMode="External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odis-atmos.gsfc.nasa.gov/_docs/L3_Statistics_Table_2013_04_13.pdf" TargetMode="External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emf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875322" y="3876516"/>
            <a:ext cx="7322745" cy="1915542"/>
          </a:xfrm>
        </p:spPr>
        <p:txBody>
          <a:bodyPr>
            <a:noAutofit/>
          </a:bodyPr>
          <a:lstStyle/>
          <a:p>
            <a:pPr indent="-228600">
              <a:spcBef>
                <a:spcPts val="600"/>
              </a:spcBef>
              <a:spcAft>
                <a:spcPts val="300"/>
              </a:spcAft>
            </a:pPr>
            <a:r>
              <a:rPr lang="en-US" sz="1600" u="sng" dirty="0">
                <a:latin typeface="Arial"/>
                <a:ea typeface="ＭＳ Ｐゴシック" charset="0"/>
                <a:cs typeface="Arial"/>
              </a:rPr>
              <a:t>MOD06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: 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S. Platnick, G. Wind, N. </a:t>
            </a:r>
            <a:r>
              <a:rPr lang="en-US" sz="1600" dirty="0" err="1" smtClean="0">
                <a:latin typeface="Arial"/>
                <a:ea typeface="ＭＳ Ｐゴシック" charset="0"/>
                <a:cs typeface="Arial"/>
              </a:rPr>
              <a:t>Amarasinghe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, B. </a:t>
            </a:r>
            <a:r>
              <a:rPr lang="en-US" sz="1600" dirty="0" err="1" smtClean="0">
                <a:latin typeface="Arial"/>
                <a:ea typeface="ＭＳ Ｐゴシック" charset="0"/>
                <a:cs typeface="Arial"/>
              </a:rPr>
              <a:t>Marchant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, J. </a:t>
            </a:r>
            <a:r>
              <a:rPr lang="en-US" sz="1600" dirty="0" err="1" smtClean="0">
                <a:latin typeface="Arial"/>
                <a:ea typeface="ＭＳ Ｐゴシック" charset="0"/>
                <a:cs typeface="Arial"/>
              </a:rPr>
              <a:t>Riedi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, G. T. Arnold, K. Meyer, M. D. King, 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Z. Zhang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, C. Wang, 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R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. </a:t>
            </a:r>
            <a:r>
              <a:rPr lang="en-US" sz="1600" dirty="0" err="1" smtClean="0">
                <a:latin typeface="Arial"/>
                <a:ea typeface="ＭＳ Ｐゴシック" charset="0"/>
                <a:cs typeface="Arial"/>
              </a:rPr>
              <a:t>Holz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S. A. 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Ackerman, P. Yang, B. Baum, …</a:t>
            </a:r>
          </a:p>
          <a:p>
            <a:pPr indent="-228600">
              <a:spcBef>
                <a:spcPts val="600"/>
              </a:spcBef>
              <a:spcAft>
                <a:spcPts val="300"/>
              </a:spcAft>
            </a:pPr>
            <a:r>
              <a:rPr lang="en-US" sz="1600" u="sng" dirty="0" smtClean="0">
                <a:latin typeface="Arial"/>
                <a:ea typeface="ＭＳ Ｐゴシック" charset="0"/>
                <a:cs typeface="Arial"/>
              </a:rPr>
              <a:t>MODATML2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: G. </a:t>
            </a:r>
            <a:r>
              <a:rPr lang="en-US" sz="1600" dirty="0" err="1" smtClean="0">
                <a:latin typeface="Arial"/>
                <a:ea typeface="ＭＳ Ｐゴシック" charset="0"/>
                <a:cs typeface="Arial"/>
              </a:rPr>
              <a:t>Britzolakis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, S. Platnick, B. Ridgway</a:t>
            </a:r>
            <a:endParaRPr lang="en-US" sz="1600" dirty="0">
              <a:latin typeface="Arial"/>
              <a:ea typeface="ＭＳ Ｐゴシック" charset="0"/>
              <a:cs typeface="Arial"/>
            </a:endParaRPr>
          </a:p>
          <a:p>
            <a:pPr indent="-228600">
              <a:spcBef>
                <a:spcPts val="600"/>
              </a:spcBef>
              <a:spcAft>
                <a:spcPts val="300"/>
              </a:spcAft>
            </a:pPr>
            <a:r>
              <a:rPr lang="en-US" sz="1600" u="sng" dirty="0" smtClean="0">
                <a:latin typeface="Arial"/>
                <a:ea typeface="ＭＳ Ｐゴシック" charset="0"/>
                <a:cs typeface="Arial"/>
              </a:rPr>
              <a:t>MOD08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: P. </a:t>
            </a:r>
            <a:r>
              <a:rPr lang="en-US" sz="1600" dirty="0" err="1" smtClean="0">
                <a:latin typeface="Arial"/>
                <a:ea typeface="ＭＳ Ｐゴシック" charset="0"/>
                <a:cs typeface="Arial"/>
              </a:rPr>
              <a:t>Hubanks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S</a:t>
            </a:r>
            <a:r>
              <a:rPr lang="en-US" sz="1600" dirty="0">
                <a:latin typeface="Arial"/>
                <a:ea typeface="ＭＳ Ｐゴシック" charset="0"/>
                <a:cs typeface="Arial"/>
              </a:rPr>
              <a:t>. Platnick, 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B. Ridgway</a:t>
            </a:r>
            <a:endParaRPr lang="en-US" sz="1600" dirty="0">
              <a:latin typeface="Arial"/>
              <a:ea typeface="ＭＳ Ｐゴシック" charset="0"/>
              <a:cs typeface="Arial"/>
            </a:endParaRPr>
          </a:p>
          <a:p>
            <a:pPr indent="-228600">
              <a:spcBef>
                <a:spcPts val="600"/>
              </a:spcBef>
              <a:spcAft>
                <a:spcPts val="300"/>
              </a:spcAft>
            </a:pPr>
            <a:r>
              <a:rPr lang="en-US" sz="1600" u="sng" dirty="0" smtClean="0">
                <a:latin typeface="Arial"/>
                <a:ea typeface="ＭＳ Ｐゴシック" charset="0"/>
                <a:cs typeface="Arial"/>
              </a:rPr>
              <a:t>MYD02 1km re-registration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: R. Wolfe, R. </a:t>
            </a:r>
            <a:r>
              <a:rPr lang="en-US" sz="1600" dirty="0" err="1" smtClean="0">
                <a:latin typeface="Arial"/>
                <a:ea typeface="ＭＳ Ｐゴシック" charset="0"/>
                <a:cs typeface="Arial"/>
              </a:rPr>
              <a:t>Bennartz</a:t>
            </a:r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, S. Platnick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 dirty="0" smtClean="0">
              <a:latin typeface="Arial"/>
              <a:ea typeface="ＭＳ Ｐゴシック" charset="0"/>
              <a:cs typeface="Arial"/>
            </a:endParaRP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sz="1600" i="1" dirty="0">
                <a:latin typeface="Arial"/>
                <a:ea typeface="ＭＳ Ｐゴシック" charset="0"/>
                <a:cs typeface="Arial"/>
              </a:rPr>
              <a:t>w</a:t>
            </a:r>
            <a:r>
              <a:rPr lang="en-US" sz="1600" i="1" dirty="0" smtClean="0">
                <a:latin typeface="Arial"/>
                <a:ea typeface="ＭＳ Ｐゴシック" charset="0"/>
                <a:cs typeface="Arial"/>
              </a:rPr>
              <a:t>ith thanks to MODAPS &amp; the Atmosphere PEATE at U. Wisconsin-Madison</a:t>
            </a:r>
          </a:p>
          <a:p>
            <a:pPr eaLnBrk="1" hangingPunct="1">
              <a:spcBef>
                <a:spcPts val="600"/>
              </a:spcBef>
              <a:buFont typeface="Arial" charset="0"/>
              <a:buNone/>
            </a:pPr>
            <a:endParaRPr lang="en-US" sz="16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11867" y="620176"/>
            <a:ext cx="5875866" cy="3046988"/>
          </a:xfrm>
          <a:prstGeom prst="rect">
            <a:avLst/>
          </a:prstGeom>
          <a:ln>
            <a:solidFill>
              <a:srgbClr val="000090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u="sng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Collection </a:t>
            </a:r>
            <a:r>
              <a:rPr lang="en-US" sz="2400" b="1" u="sng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6 </a:t>
            </a:r>
            <a:r>
              <a:rPr lang="en-US" sz="2400" b="1" u="sng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Status</a:t>
            </a:r>
            <a: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800" b="1" dirty="0">
              <a:solidFill>
                <a:srgbClr val="00009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spcAft>
                <a:spcPts val="1200"/>
              </a:spcAft>
            </a:pPr>
            <a:r>
              <a:rPr lang="en-US" sz="2000" b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. Atmosphere Team</a:t>
            </a:r>
            <a:br>
              <a:rPr lang="en-US" sz="20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L3 Atmosphere </a:t>
            </a:r>
            <a:r>
              <a:rPr lang="en-US" sz="2000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Team Product </a:t>
            </a:r>
            <a: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(MOD/MYD08) + </a:t>
            </a:r>
            <a:b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Joint L2 Product (MOD/MYDATML2</a:t>
            </a:r>
            <a:r>
              <a:rPr lang="en-US" sz="2000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) + </a:t>
            </a:r>
            <a: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 browse imagery, etc.</a:t>
            </a:r>
          </a:p>
          <a:p>
            <a:pPr algn="ctr">
              <a:spcAft>
                <a:spcPts val="1200"/>
              </a:spcAft>
            </a:pPr>
            <a:r>
              <a:rPr lang="en-US" sz="2000" b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. Cloud Optical Properties</a:t>
            </a:r>
            <a:br>
              <a:rPr lang="en-US" sz="2000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part of MOD/</a:t>
            </a:r>
            <a:r>
              <a:rPr lang="en-US" sz="2000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MYD06 product </a:t>
            </a:r>
            <a: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+</a:t>
            </a:r>
            <a:b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MYD02 Band 1/2 </a:t>
            </a:r>
            <a:r>
              <a:rPr lang="en-US" sz="2000" spc="2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km </a:t>
            </a:r>
            <a:r>
              <a:rPr lang="en-US" sz="2000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re</a:t>
            </a:r>
            <a:r>
              <a:rPr lang="en-US" sz="20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000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registration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22956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Collection 6 Change Highlights</a:t>
            </a:r>
            <a:endParaRPr lang="en-US" sz="2800" dirty="0">
              <a:solidFill>
                <a:srgbClr val="00009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3835" y="1380060"/>
            <a:ext cx="5483039" cy="4817539"/>
            <a:chOff x="3784601" y="1312332"/>
            <a:chExt cx="5025838" cy="4546598"/>
          </a:xfrm>
        </p:grpSpPr>
        <p:pic>
          <p:nvPicPr>
            <p:cNvPr id="5" name="Picture 4" descr="Untitled.tiff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1" t="19013" r="2237" b="18272"/>
            <a:stretch/>
          </p:blipFill>
          <p:spPr>
            <a:xfrm>
              <a:off x="3837735" y="1312332"/>
              <a:ext cx="4921901" cy="4216401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3784601" y="5535765"/>
              <a:ext cx="502583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 smtClean="0">
                  <a:hlinkClick r:id="rId4"/>
                </a:rPr>
                <a:t>modis-atmos.gsfc.nasa.gov/_docs/C6MOD06OPExecSum.pdf</a:t>
              </a:r>
              <a:endParaRPr lang="en-US" sz="1500" dirty="0"/>
            </a:p>
          </p:txBody>
        </p:sp>
      </p:grp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24722" y="1481665"/>
            <a:ext cx="2785736" cy="4580468"/>
          </a:xfrm>
        </p:spPr>
        <p:txBody>
          <a:bodyPr>
            <a:noAutofit/>
          </a:bodyPr>
          <a:lstStyle/>
          <a:p>
            <a:pPr marL="169863" indent="-169863">
              <a:spcBef>
                <a:spcPts val="300"/>
              </a:spcBef>
              <a:spcAft>
                <a:spcPts val="10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Radiative </a:t>
            </a:r>
            <a:r>
              <a:rPr lang="en-US" sz="1800" dirty="0">
                <a:latin typeface="Helvetica"/>
                <a:cs typeface="Helvetica"/>
              </a:rPr>
              <a:t>t</a:t>
            </a:r>
            <a:r>
              <a:rPr lang="en-US" sz="1800" dirty="0" smtClean="0">
                <a:latin typeface="Helvetica"/>
                <a:cs typeface="Helvetica"/>
              </a:rPr>
              <a:t>ransfer models and related ancillary datasets</a:t>
            </a:r>
          </a:p>
          <a:p>
            <a:pPr marL="169863" indent="-169863">
              <a:spcBef>
                <a:spcPts val="300"/>
              </a:spcBef>
              <a:spcAft>
                <a:spcPts val="10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Algorithm</a:t>
            </a:r>
          </a:p>
          <a:p>
            <a:pPr marL="571500" lvl="1" indent="-171450">
              <a:spcBef>
                <a:spcPts val="300"/>
              </a:spcBef>
              <a:spcAft>
                <a:spcPts val="1000"/>
              </a:spcAft>
              <a:buSzPct val="120000"/>
              <a:buFont typeface="Lucida Grande"/>
              <a:buChar char="-"/>
            </a:pPr>
            <a:r>
              <a:rPr lang="en-US" sz="1800" dirty="0" smtClean="0">
                <a:latin typeface="Helvetica"/>
                <a:cs typeface="Helvetica"/>
              </a:rPr>
              <a:t>Retrieval Science (e.g., retrieval phase)</a:t>
            </a:r>
          </a:p>
          <a:p>
            <a:pPr marL="571500" lvl="1" indent="-171450">
              <a:spcBef>
                <a:spcPts val="300"/>
              </a:spcBef>
              <a:spcAft>
                <a:spcPts val="1000"/>
              </a:spcAft>
              <a:buSzPct val="120000"/>
              <a:buFont typeface="Lucida Grande"/>
              <a:buChar char="-"/>
            </a:pPr>
            <a:r>
              <a:rPr lang="en-US" sz="1800" dirty="0" smtClean="0">
                <a:latin typeface="Helvetica"/>
                <a:cs typeface="Helvetica"/>
              </a:rPr>
              <a:t>QA assignment/filtering (e.g., partly cloudy FOVs)</a:t>
            </a:r>
          </a:p>
          <a:p>
            <a:pPr marL="571500" lvl="1" indent="-171450">
              <a:spcBef>
                <a:spcPts val="300"/>
              </a:spcBef>
              <a:spcAft>
                <a:spcPts val="1000"/>
              </a:spcAft>
              <a:buSzPct val="120000"/>
              <a:buFont typeface="Lucida Grande"/>
              <a:buChar char="-"/>
            </a:pPr>
            <a:r>
              <a:rPr lang="en-US" sz="1800" dirty="0" smtClean="0">
                <a:latin typeface="Helvetica"/>
                <a:cs typeface="Helvetica"/>
              </a:rPr>
              <a:t>Pixel-level uncertainties</a:t>
            </a:r>
          </a:p>
          <a:p>
            <a:pPr marL="0" indent="0">
              <a:spcBef>
                <a:spcPts val="300"/>
              </a:spcBef>
              <a:spcAft>
                <a:spcPts val="1000"/>
              </a:spcAft>
              <a:buSzPct val="120000"/>
              <a:buNone/>
            </a:pPr>
            <a:endParaRPr lang="en-US" sz="1800" dirty="0" smtClean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9971" y="712800"/>
            <a:ext cx="2914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(see poster by </a:t>
            </a:r>
            <a:r>
              <a:rPr lang="en-US" i="1" dirty="0" smtClean="0">
                <a:latin typeface="Helvetica"/>
                <a:cs typeface="Helvetica"/>
              </a:rPr>
              <a:t>Wind et al.</a:t>
            </a:r>
            <a:r>
              <a:rPr lang="en-US" dirty="0" smtClean="0">
                <a:latin typeface="Helvetica"/>
                <a:cs typeface="Helvetica"/>
              </a:rPr>
              <a:t>)</a:t>
            </a:r>
            <a:endParaRPr lang="en-US" i="1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34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31423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C6 Change Highlight: Retrieval Phase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7929" y="1269998"/>
            <a:ext cx="7594804" cy="711202"/>
          </a:xfrm>
          <a:ln>
            <a:solidFill>
              <a:srgbClr val="008000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SzPct val="120000"/>
              <a:buNone/>
            </a:pPr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Combined IR and SWIR</a:t>
            </a:r>
            <a:r>
              <a:rPr lang="en-US" sz="1800" dirty="0">
                <a:solidFill>
                  <a:srgbClr val="008000"/>
                </a:solidFill>
                <a:latin typeface="Helvetica"/>
                <a:cs typeface="Helvetica"/>
              </a:rPr>
              <a:t>/VNIR </a:t>
            </a:r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tests (reflectance ratio </a:t>
            </a:r>
            <a:r>
              <a:rPr lang="en-US" sz="1800" dirty="0">
                <a:solidFill>
                  <a:srgbClr val="008000"/>
                </a:solidFill>
                <a:latin typeface="Helvetica"/>
                <a:cs typeface="Helvetica"/>
              </a:rPr>
              <a:t>tests replaced </a:t>
            </a:r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with separate </a:t>
            </a:r>
            <a:r>
              <a:rPr lang="en-US" sz="1800" dirty="0">
                <a:solidFill>
                  <a:srgbClr val="008000"/>
                </a:solidFill>
                <a:latin typeface="Helvetica"/>
                <a:cs typeface="Helvetica"/>
              </a:rPr>
              <a:t>ice and liquid water </a:t>
            </a:r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retrievals). CALIOP</a:t>
            </a:r>
            <a:r>
              <a:rPr lang="en-US" sz="1800" dirty="0">
                <a:solidFill>
                  <a:srgbClr val="008000"/>
                </a:solidFill>
                <a:latin typeface="Helvetica"/>
                <a:cs typeface="Helvetica"/>
              </a:rPr>
              <a:t>, POLDER </a:t>
            </a:r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validation.</a:t>
            </a:r>
            <a:endParaRPr lang="en-US" sz="18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64113" y="797470"/>
            <a:ext cx="3466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(see poster by </a:t>
            </a:r>
            <a:r>
              <a:rPr lang="en-US" i="1" dirty="0" err="1" smtClean="0">
                <a:latin typeface="Helvetica"/>
                <a:cs typeface="Helvetica"/>
              </a:rPr>
              <a:t>Marchant</a:t>
            </a:r>
            <a:r>
              <a:rPr lang="en-US" i="1" dirty="0" smtClean="0">
                <a:latin typeface="Helvetica"/>
                <a:cs typeface="Helvetica"/>
              </a:rPr>
              <a:t> et al.</a:t>
            </a:r>
            <a:r>
              <a:rPr lang="en-US" dirty="0" smtClean="0">
                <a:latin typeface="Helvetica"/>
                <a:cs typeface="Helvetica"/>
              </a:rPr>
              <a:t>)</a:t>
            </a:r>
            <a:endParaRPr lang="en-US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94762" y="2067107"/>
            <a:ext cx="7660535" cy="4636900"/>
            <a:chOff x="694762" y="2145263"/>
            <a:chExt cx="7660535" cy="4636900"/>
          </a:xfrm>
        </p:grpSpPr>
        <p:sp>
          <p:nvSpPr>
            <p:cNvPr id="10" name="Rectangle 9"/>
            <p:cNvSpPr/>
            <p:nvPr/>
          </p:nvSpPr>
          <p:spPr>
            <a:xfrm>
              <a:off x="1374280" y="2145263"/>
              <a:ext cx="66654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latin typeface="Helvetica"/>
                  <a:cs typeface="Helvetica"/>
                </a:rPr>
                <a:t>MODIS vs. CALIOP: Ocean Scenes Only, CSR=0, Jan. 2008</a:t>
              </a:r>
              <a:endParaRPr lang="en-US" b="1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94762" y="2581241"/>
              <a:ext cx="7660535" cy="4200922"/>
              <a:chOff x="694762" y="2475408"/>
              <a:chExt cx="7660535" cy="4200922"/>
            </a:xfrm>
          </p:grpSpPr>
          <p:pic>
            <p:nvPicPr>
              <p:cNvPr id="4" name="Picture 3" descr="CloudPhaseScore_C5_NVSWIR_C5_CP_NoOpaqueCloudFlag_NoGeographicFlag_Ocean_NoSnowIce_NoSuccessfullFlag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174"/>
              <a:stretch/>
            </p:blipFill>
            <p:spPr>
              <a:xfrm>
                <a:off x="4002753" y="3222220"/>
                <a:ext cx="4352544" cy="3454110"/>
              </a:xfrm>
              <a:prstGeom prst="rect">
                <a:avLst/>
              </a:prstGeom>
            </p:spPr>
          </p:pic>
          <p:pic>
            <p:nvPicPr>
              <p:cNvPr id="3" name="Picture 2" descr="CloudPhaseScore_C6_NVSWIR_C6_CP_NoOpaqueCloudFlag_NoGeographicFlag_Ocean_NoSnowIce_NoSuccessfullFlag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769" b="1"/>
              <a:stretch/>
            </p:blipFill>
            <p:spPr>
              <a:xfrm>
                <a:off x="694762" y="3289733"/>
                <a:ext cx="4352544" cy="3378455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904911" y="2475408"/>
                <a:ext cx="2303807" cy="81432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60"/>
                  </a:lnSpc>
                </a:pPr>
                <a:r>
                  <a:rPr lang="en-US" b="1" dirty="0" smtClean="0">
                    <a:solidFill>
                      <a:srgbClr val="800000"/>
                    </a:solidFill>
                    <a:latin typeface="Helvetica"/>
                    <a:cs typeface="Helvetica"/>
                  </a:rPr>
                  <a:t>MODIS C6</a:t>
                </a:r>
              </a:p>
              <a:p>
                <a:pPr algn="ctr">
                  <a:lnSpc>
                    <a:spcPts val="1860"/>
                  </a:lnSpc>
                </a:pPr>
                <a:r>
                  <a:rPr lang="en-US" dirty="0" smtClean="0">
                    <a:solidFill>
                      <a:srgbClr val="800000"/>
                    </a:solidFill>
                    <a:latin typeface="Helvetica"/>
                    <a:cs typeface="Helvetica"/>
                  </a:rPr>
                  <a:t>Hit rate = 0.95</a:t>
                </a:r>
              </a:p>
              <a:p>
                <a:pPr algn="ctr">
                  <a:lnSpc>
                    <a:spcPts val="1860"/>
                  </a:lnSpc>
                </a:pPr>
                <a:r>
                  <a:rPr lang="en-US" dirty="0" smtClean="0">
                    <a:solidFill>
                      <a:srgbClr val="800000"/>
                    </a:solidFill>
                    <a:latin typeface="Helvetica"/>
                    <a:cs typeface="Helvetica"/>
                  </a:rPr>
                  <a:t>KSS score = 0.91</a:t>
                </a:r>
                <a:endParaRPr lang="en-US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387815" y="3166953"/>
                <a:ext cx="618786" cy="27110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175184" y="2483549"/>
                <a:ext cx="2303807" cy="81432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60"/>
                  </a:lnSpc>
                </a:pPr>
                <a:r>
                  <a:rPr lang="en-US" b="1" dirty="0" smtClean="0">
                    <a:solidFill>
                      <a:srgbClr val="800000"/>
                    </a:solidFill>
                    <a:latin typeface="Helvetica"/>
                    <a:cs typeface="Helvetica"/>
                  </a:rPr>
                  <a:t>MODIS C5</a:t>
                </a:r>
              </a:p>
              <a:p>
                <a:pPr algn="ctr">
                  <a:lnSpc>
                    <a:spcPts val="1860"/>
                  </a:lnSpc>
                </a:pPr>
                <a:r>
                  <a:rPr lang="en-US" dirty="0" smtClean="0">
                    <a:solidFill>
                      <a:srgbClr val="800000"/>
                    </a:solidFill>
                    <a:latin typeface="Helvetica"/>
                    <a:cs typeface="Helvetica"/>
                  </a:rPr>
                  <a:t>Hit rate = 0.88</a:t>
                </a:r>
              </a:p>
              <a:p>
                <a:pPr algn="ctr">
                  <a:lnSpc>
                    <a:spcPts val="1860"/>
                  </a:lnSpc>
                </a:pPr>
                <a:r>
                  <a:rPr lang="en-US" dirty="0" smtClean="0">
                    <a:solidFill>
                      <a:srgbClr val="800000"/>
                    </a:solidFill>
                    <a:latin typeface="Helvetica"/>
                    <a:cs typeface="Helvetica"/>
                  </a:rPr>
                  <a:t>KSS score = 0.80</a:t>
                </a:r>
                <a:endParaRPr lang="en-US" dirty="0">
                  <a:solidFill>
                    <a:srgbClr val="800000"/>
                  </a:solidFill>
                </a:endParaRPr>
              </a:p>
            </p:txBody>
          </p:sp>
        </p:grpSp>
      </p:grp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75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31423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C6 Change Highlight: Retrieval Phase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9435" y="1259411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MODIS vs. POLDER: All Scenes, Jan. 2008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1717680" y="1974604"/>
            <a:ext cx="2368933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Helvetica"/>
                <a:cs typeface="Helvetica"/>
              </a:rPr>
              <a:t>MODIS C6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22779" y="1974604"/>
            <a:ext cx="2368933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Helvetica"/>
                <a:cs typeface="Helvetica"/>
              </a:rPr>
              <a:t>MODIS C5</a:t>
            </a:r>
            <a:endParaRPr lang="en-US" b="1" dirty="0">
              <a:solidFill>
                <a:srgbClr val="8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38375" y="2020195"/>
            <a:ext cx="8561940" cy="4183480"/>
            <a:chOff x="138375" y="2584606"/>
            <a:chExt cx="8561940" cy="4183480"/>
          </a:xfrm>
        </p:grpSpPr>
        <p:grpSp>
          <p:nvGrpSpPr>
            <p:cNvPr id="16" name="Group 15"/>
            <p:cNvGrpSpPr/>
            <p:nvPr/>
          </p:nvGrpSpPr>
          <p:grpSpPr>
            <a:xfrm>
              <a:off x="138375" y="2709979"/>
              <a:ext cx="8561940" cy="4058107"/>
              <a:chOff x="138375" y="2612287"/>
              <a:chExt cx="8561940" cy="4058107"/>
            </a:xfrm>
          </p:grpSpPr>
          <p:pic>
            <p:nvPicPr>
              <p:cNvPr id="13" name="Picture 12" descr="ModisPolder_c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8181" y="2612287"/>
                <a:ext cx="4467758" cy="4058107"/>
              </a:xfrm>
              <a:prstGeom prst="rect">
                <a:avLst/>
              </a:prstGeom>
            </p:spPr>
          </p:pic>
          <p:pic>
            <p:nvPicPr>
              <p:cNvPr id="11" name="Picture 10" descr="ModisPolder_c6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375" y="2612287"/>
                <a:ext cx="4403750" cy="4058107"/>
              </a:xfrm>
              <a:prstGeom prst="rect">
                <a:avLst/>
              </a:prstGeom>
            </p:spPr>
          </p:pic>
          <p:pic>
            <p:nvPicPr>
              <p:cNvPr id="14" name="Picture 13" descr="CloudPhaseScore_C6_NVSWIR_C6_CP_NoOpaqueCloudFlag_NoGeographicFlag_Ocean_NoSnowIce_NoSuccessfullFlag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352" t="26300" r="1211" b="16386"/>
              <a:stretch/>
            </p:blipFill>
            <p:spPr>
              <a:xfrm>
                <a:off x="8110023" y="2922717"/>
                <a:ext cx="590292" cy="2743607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4500812" y="2971569"/>
                <a:ext cx="242637" cy="27110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524648" y="2584606"/>
              <a:ext cx="2665190" cy="5757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860"/>
                </a:lnSpc>
              </a:pPr>
              <a:r>
                <a:rPr lang="en-US" b="1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MODIS C6 (CSR=0,1,3)</a:t>
              </a:r>
            </a:p>
            <a:p>
              <a:pPr algn="ctr">
                <a:lnSpc>
                  <a:spcPts val="1860"/>
                </a:lnSpc>
              </a:pPr>
              <a:r>
                <a:rPr lang="en-US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Hit rate = 0.73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40310" y="2585947"/>
              <a:ext cx="2303807" cy="5757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860"/>
                </a:lnSpc>
              </a:pPr>
              <a:r>
                <a:rPr lang="en-US" b="1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MODIS C5 (CSR=0)</a:t>
              </a:r>
            </a:p>
            <a:p>
              <a:pPr algn="ctr">
                <a:lnSpc>
                  <a:spcPts val="1860"/>
                </a:lnSpc>
              </a:pPr>
              <a:r>
                <a:rPr lang="en-US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Hit rate = 0.67</a:t>
              </a:r>
            </a:p>
          </p:txBody>
        </p:sp>
      </p:grp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6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31423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C6 Change Highlight: Retrieval Phase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701382"/>
              </p:ext>
            </p:extLst>
          </p:nvPr>
        </p:nvGraphicFramePr>
        <p:xfrm>
          <a:off x="1212959" y="1654927"/>
          <a:ext cx="6595913" cy="372242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392053"/>
                <a:gridCol w="651398"/>
                <a:gridCol w="854624"/>
                <a:gridCol w="604248"/>
                <a:gridCol w="944359"/>
                <a:gridCol w="983436"/>
                <a:gridCol w="1165795"/>
              </a:tblGrid>
              <a:tr h="40010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Surface</a:t>
                      </a:r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Ocean</a:t>
                      </a:r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Land</a:t>
                      </a:r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Desert &amp;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snow/ice</a:t>
                      </a:r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CALIOP cloud opacity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Thin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Opaque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Thin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Opaque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Thin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Opaque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C6 retrieval phase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0.85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0.72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0.95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0.92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0.79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0.65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0.93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0.88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0.77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0.62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0.88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0.77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C5 retrieval phase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0.73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0.62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0.89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0.87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0.65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0.51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0.89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0.82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0.56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0.53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0.62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0.72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C6 IR phase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0.85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0.73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0.82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0.81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0.69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0.68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0.76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0.89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0.43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0.70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0.44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0.83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288813" y="5497396"/>
            <a:ext cx="160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Hit Rate 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KSS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70095" y="1197719"/>
            <a:ext cx="4321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MODIS vs. CALIOP: July 2008, CSR=0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31423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C6 Change Highlight: Retrieval Phase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85201" y="955977"/>
            <a:ext cx="4940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Phase vs. CTT over non-ice ocean, Jan. 2008,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filtered </a:t>
            </a:r>
            <a:r>
              <a:rPr lang="en-US" dirty="0">
                <a:latin typeface="Helvetica"/>
                <a:cs typeface="Helvetica"/>
              </a:rPr>
              <a:t>by CALIOP </a:t>
            </a:r>
            <a:r>
              <a:rPr lang="en-US" dirty="0" smtClean="0">
                <a:latin typeface="Helvetica"/>
                <a:cs typeface="Helvetica"/>
              </a:rPr>
              <a:t>single phase in the </a:t>
            </a:r>
            <a:r>
              <a:rPr lang="en-US" dirty="0" smtClean="0">
                <a:latin typeface="Helvetica"/>
                <a:cs typeface="Helvetica"/>
              </a:rPr>
              <a:t>column</a:t>
            </a:r>
            <a:endParaRPr lang="en-US" dirty="0"/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6560" y="1547801"/>
            <a:ext cx="4572945" cy="3708034"/>
            <a:chOff x="166560" y="1547801"/>
            <a:chExt cx="4572945" cy="3708034"/>
          </a:xfrm>
        </p:grpSpPr>
        <p:grpSp>
          <p:nvGrpSpPr>
            <p:cNvPr id="23" name="Group 22"/>
            <p:cNvGrpSpPr/>
            <p:nvPr/>
          </p:nvGrpSpPr>
          <p:grpSpPr>
            <a:xfrm>
              <a:off x="166560" y="1547801"/>
              <a:ext cx="4572945" cy="3708034"/>
              <a:chOff x="166560" y="1547801"/>
              <a:chExt cx="4572945" cy="370803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69334" y="1547801"/>
                <a:ext cx="4570171" cy="3708034"/>
                <a:chOff x="169334" y="1547801"/>
                <a:chExt cx="4570171" cy="3708034"/>
              </a:xfrm>
            </p:grpSpPr>
            <p:pic>
              <p:nvPicPr>
                <p:cNvPr id="3" name="Picture 2" descr="CP_vs_CTT5km_CAL_v3_CP_NoOpaqueCloudFlag_NoGeographicFlag_Ocean_NoSnowIce_NoSuccessfullFlag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831"/>
                <a:stretch/>
              </p:blipFill>
              <p:spPr>
                <a:xfrm>
                  <a:off x="169334" y="1547801"/>
                  <a:ext cx="4570171" cy="3554146"/>
                </a:xfrm>
                <a:prstGeom prst="rect">
                  <a:avLst/>
                </a:prstGeom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632790" y="1677997"/>
                  <a:ext cx="205697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Helvetica"/>
                      <a:cs typeface="Helvetica"/>
                    </a:rPr>
                    <a:t>CALIOP v3 Phase</a:t>
                  </a: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516932" y="4917281"/>
                  <a:ext cx="2249334" cy="33855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Helvetica"/>
                      <a:cs typeface="Helvetica"/>
                    </a:rPr>
                    <a:t>MYD06 C6 CTT (</a:t>
                  </a:r>
                  <a:r>
                    <a:rPr lang="en-US" sz="1600" spc="200" dirty="0">
                      <a:latin typeface="Helvetica"/>
                      <a:cs typeface="Helvetica"/>
                    </a:rPr>
                    <a:t>5</a:t>
                  </a:r>
                  <a:r>
                    <a:rPr lang="en-US" sz="1600" dirty="0">
                      <a:latin typeface="Helvetica"/>
                      <a:cs typeface="Helvetica"/>
                    </a:rPr>
                    <a:t>km)</a:t>
                  </a:r>
                  <a:endParaRPr lang="en-US" sz="1600" dirty="0"/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 rot="16200000">
                <a:off x="17801" y="3055720"/>
                <a:ext cx="697627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latin typeface="Helvetica"/>
                    <a:cs typeface="Helvetica"/>
                  </a:rPr>
                  <a:t>PDF</a:t>
                </a:r>
                <a:endParaRPr lang="en-US" sz="2000" dirty="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3197015" y="2307331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37%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72504" y="2295002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  <a:latin typeface="Helvetica"/>
                  <a:cs typeface="Helvetica"/>
                </a:rPr>
                <a:t>63%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55698" y="1602307"/>
            <a:ext cx="4246813" cy="3668917"/>
            <a:chOff x="4731038" y="1602307"/>
            <a:chExt cx="4246813" cy="3668917"/>
          </a:xfrm>
        </p:grpSpPr>
        <p:pic>
          <p:nvPicPr>
            <p:cNvPr id="9" name="Picture 8" descr="CP_vs_CTT5km_C6_NVSWIR_CP_NoOpaqueCloudFlag_NoGeographicFlag_Ocean_NoSnowIce_NoSuccessfullFlag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" t="14168"/>
            <a:stretch/>
          </p:blipFill>
          <p:spPr>
            <a:xfrm>
              <a:off x="4731038" y="1602307"/>
              <a:ext cx="4246813" cy="349963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877016" y="1695174"/>
              <a:ext cx="29418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MOD06 C6 Phase, CSR=0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67210" y="4932670"/>
              <a:ext cx="2249334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MYD06 C6 CTT (</a:t>
              </a:r>
              <a:r>
                <a:rPr lang="en-US" sz="1600" spc="200" dirty="0">
                  <a:latin typeface="Helvetica"/>
                  <a:cs typeface="Helvetica"/>
                </a:rPr>
                <a:t>5</a:t>
              </a:r>
              <a:r>
                <a:rPr lang="en-US" sz="1600" dirty="0">
                  <a:latin typeface="Helvetica"/>
                  <a:cs typeface="Helvetica"/>
                </a:rPr>
                <a:t>km)</a:t>
              </a:r>
              <a:endParaRPr lang="en-US" sz="16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31038" y="1669529"/>
              <a:ext cx="86495" cy="3148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52464" y="2344049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36%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83551" y="2295002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  <a:latin typeface="Helvetica"/>
                  <a:cs typeface="Helvetica"/>
                </a:rPr>
                <a:t>63%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44751" y="2537630"/>
              <a:ext cx="518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D3B37D"/>
                  </a:solidFill>
                  <a:latin typeface="Helvetica"/>
                  <a:cs typeface="Helvetica"/>
                </a:rPr>
                <a:t>1%</a:t>
              </a:r>
              <a:endParaRPr lang="en-US" b="1" dirty="0">
                <a:solidFill>
                  <a:srgbClr val="D3B37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05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437616" y="1547801"/>
            <a:ext cx="4570171" cy="3723423"/>
            <a:chOff x="4412956" y="1547801"/>
            <a:chExt cx="4570171" cy="3723423"/>
          </a:xfrm>
        </p:grpSpPr>
        <p:pic>
          <p:nvPicPr>
            <p:cNvPr id="4" name="Picture 3" descr="CP_vs_CTT5km_C6_NVSWIR_CP_NoOpaqueCloudFlag_NoGeographicFlag_Ocean_NoSnowIce_NoSuccessfullFlag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>
            <a:xfrm>
              <a:off x="4412956" y="1547801"/>
              <a:ext cx="4570171" cy="355414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877016" y="1695174"/>
              <a:ext cx="29418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MOD06 C6 Phase, CSR=0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67210" y="4932670"/>
              <a:ext cx="2249334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MYD06 C6 CTT (</a:t>
              </a:r>
              <a:r>
                <a:rPr lang="en-US" sz="1600" spc="200" dirty="0">
                  <a:latin typeface="Helvetica"/>
                  <a:cs typeface="Helvetica"/>
                </a:rPr>
                <a:t>5</a:t>
              </a:r>
              <a:r>
                <a:rPr lang="en-US" sz="1600" dirty="0">
                  <a:latin typeface="Helvetica"/>
                  <a:cs typeface="Helvetica"/>
                </a:rPr>
                <a:t>km)</a:t>
              </a:r>
              <a:endParaRPr lang="en-US" sz="1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31423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C6 Change Highlight: Retrieval Phase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3594" y="955977"/>
            <a:ext cx="6044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Phase vs. CTT over non-ice ocean, Jan. 2008,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filtered </a:t>
            </a:r>
            <a:r>
              <a:rPr lang="en-US" dirty="0">
                <a:latin typeface="Helvetica"/>
                <a:cs typeface="Helvetica"/>
              </a:rPr>
              <a:t>by CALIOP </a:t>
            </a:r>
            <a:r>
              <a:rPr lang="en-US" dirty="0" smtClean="0">
                <a:latin typeface="Helvetica"/>
                <a:cs typeface="Helvetica"/>
              </a:rPr>
              <a:t>single phase in the column (LHS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only)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35960" y="1669529"/>
            <a:ext cx="206234" cy="31480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9334" y="1547801"/>
            <a:ext cx="4570171" cy="3708034"/>
            <a:chOff x="169334" y="1547801"/>
            <a:chExt cx="4570171" cy="3708034"/>
          </a:xfrm>
        </p:grpSpPr>
        <p:pic>
          <p:nvPicPr>
            <p:cNvPr id="3" name="Picture 2" descr="CP_vs_CTT5km_CAL_v3_CP_NoOpaqueCloudFlag_NoGeographicFlag_Ocean_NoSnowIce_NoSuccessfullFlag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>
            <a:xfrm>
              <a:off x="169334" y="1547801"/>
              <a:ext cx="4570171" cy="355414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32790" y="1677997"/>
              <a:ext cx="20569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CALIOP v3 Phase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6932" y="4917281"/>
              <a:ext cx="2249334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MYD06 C6 CTT (</a:t>
              </a:r>
              <a:r>
                <a:rPr lang="en-US" sz="1600" spc="200" dirty="0">
                  <a:latin typeface="Helvetica"/>
                  <a:cs typeface="Helvetica"/>
                </a:rPr>
                <a:t>5</a:t>
              </a:r>
              <a:r>
                <a:rPr lang="en-US" sz="1600" dirty="0">
                  <a:latin typeface="Helvetica"/>
                  <a:cs typeface="Helvetica"/>
                </a:rPr>
                <a:t>km)</a:t>
              </a:r>
              <a:endParaRPr lang="en-US" sz="1600" dirty="0"/>
            </a:p>
          </p:txBody>
        </p:sp>
      </p:grp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88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31423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C6 Change Highlight: Retrieval Phase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85200" y="955977"/>
            <a:ext cx="4940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Phase vs. CTT over non-ice ocean, Jan. 2008,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filtered </a:t>
            </a:r>
            <a:r>
              <a:rPr lang="en-US" dirty="0">
                <a:latin typeface="Helvetica"/>
                <a:cs typeface="Helvetica"/>
              </a:rPr>
              <a:t>by CALIOP </a:t>
            </a:r>
            <a:r>
              <a:rPr lang="en-US" dirty="0" smtClean="0">
                <a:latin typeface="Helvetica"/>
                <a:cs typeface="Helvetica"/>
              </a:rPr>
              <a:t>single phase in the </a:t>
            </a:r>
            <a:r>
              <a:rPr lang="en-US" dirty="0" smtClean="0">
                <a:latin typeface="Helvetica"/>
                <a:cs typeface="Helvetica"/>
              </a:rPr>
              <a:t>column</a:t>
            </a:r>
            <a:endParaRPr lang="en-US" dirty="0"/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6560" y="1547801"/>
            <a:ext cx="8835951" cy="3723423"/>
            <a:chOff x="166560" y="1547801"/>
            <a:chExt cx="8835951" cy="3723423"/>
          </a:xfrm>
        </p:grpSpPr>
        <p:grpSp>
          <p:nvGrpSpPr>
            <p:cNvPr id="7" name="Group 6"/>
            <p:cNvGrpSpPr/>
            <p:nvPr/>
          </p:nvGrpSpPr>
          <p:grpSpPr>
            <a:xfrm>
              <a:off x="169335" y="1547801"/>
              <a:ext cx="8833176" cy="3723423"/>
              <a:chOff x="169335" y="1547801"/>
              <a:chExt cx="8833176" cy="3723423"/>
            </a:xfrm>
          </p:grpSpPr>
          <p:pic>
            <p:nvPicPr>
              <p:cNvPr id="4" name="Picture 3" descr="CP_vs_CTT5km_C5_NVSWIR_CP_NoOpaqueCloudFlag_NoGeographicFlag_Ocean_NoSnowIce_NoSuccessfullFlag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5" t="12831"/>
              <a:stretch/>
            </p:blipFill>
            <p:spPr>
              <a:xfrm>
                <a:off x="4603010" y="1547801"/>
                <a:ext cx="4399501" cy="3554146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169335" y="1547801"/>
                <a:ext cx="7847209" cy="3723423"/>
                <a:chOff x="169335" y="1547801"/>
                <a:chExt cx="7847209" cy="3723423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169335" y="1547801"/>
                  <a:ext cx="6788065" cy="3554146"/>
                  <a:chOff x="169335" y="1547801"/>
                  <a:chExt cx="6788065" cy="3554146"/>
                </a:xfrm>
              </p:grpSpPr>
              <p:pic>
                <p:nvPicPr>
                  <p:cNvPr id="3" name="Picture 2" descr="CP_vs_CTT5km_CAL_v3_CP_NoOpaqueCloudFlag_NoGeographicFlag_Ocean_NoSnowIce_NoSuccessfullFlag.png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2831" r="186"/>
                  <a:stretch/>
                </p:blipFill>
                <p:spPr>
                  <a:xfrm>
                    <a:off x="169335" y="1547801"/>
                    <a:ext cx="4561704" cy="3554146"/>
                  </a:xfrm>
                  <a:prstGeom prst="rect">
                    <a:avLst/>
                  </a:prstGeom>
                </p:spPr>
              </p:pic>
              <p:sp>
                <p:nvSpPr>
                  <p:cNvPr id="5" name="Rectangle 4"/>
                  <p:cNvSpPr/>
                  <p:nvPr/>
                </p:nvSpPr>
                <p:spPr>
                  <a:xfrm>
                    <a:off x="632790" y="1677997"/>
                    <a:ext cx="20569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latin typeface="Helvetica"/>
                        <a:cs typeface="Helvetica"/>
                      </a:rPr>
                      <a:t>CALIOP v3 Phase</a:t>
                    </a:r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4899588" y="1686464"/>
                    <a:ext cx="205781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latin typeface="Helvetica"/>
                        <a:cs typeface="Helvetica"/>
                      </a:rPr>
                      <a:t>MOD06 C5 Phase</a:t>
                    </a:r>
                  </a:p>
                </p:txBody>
              </p:sp>
            </p:grpSp>
            <p:sp>
              <p:nvSpPr>
                <p:cNvPr id="10" name="Rectangle 9"/>
                <p:cNvSpPr/>
                <p:nvPr/>
              </p:nvSpPr>
              <p:spPr>
                <a:xfrm>
                  <a:off x="1516932" y="4917281"/>
                  <a:ext cx="2249334" cy="33855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Helvetica"/>
                      <a:cs typeface="Helvetica"/>
                    </a:rPr>
                    <a:t>MYD06 C6 CTT (</a:t>
                  </a:r>
                  <a:r>
                    <a:rPr lang="en-US" sz="1600" spc="200" dirty="0">
                      <a:latin typeface="Helvetica"/>
                      <a:cs typeface="Helvetica"/>
                    </a:rPr>
                    <a:t>5</a:t>
                  </a:r>
                  <a:r>
                    <a:rPr lang="en-US" sz="1600" dirty="0">
                      <a:latin typeface="Helvetica"/>
                      <a:cs typeface="Helvetica"/>
                    </a:rPr>
                    <a:t>km)</a:t>
                  </a:r>
                  <a:endParaRPr lang="en-US" sz="1600" dirty="0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5767210" y="4932670"/>
                  <a:ext cx="2249334" cy="33855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Helvetica"/>
                      <a:cs typeface="Helvetica"/>
                    </a:rPr>
                    <a:t>MYD06 C6 CTT (</a:t>
                  </a:r>
                  <a:r>
                    <a:rPr lang="en-US" sz="1600" spc="200" dirty="0">
                      <a:latin typeface="Helvetica"/>
                      <a:cs typeface="Helvetica"/>
                    </a:rPr>
                    <a:t>5</a:t>
                  </a:r>
                  <a:r>
                    <a:rPr lang="en-US" sz="1600" dirty="0">
                      <a:latin typeface="Helvetica"/>
                      <a:cs typeface="Helvetica"/>
                    </a:rPr>
                    <a:t>km)</a:t>
                  </a:r>
                  <a:endParaRPr lang="en-US" sz="1600" dirty="0"/>
                </a:p>
              </p:txBody>
            </p:sp>
          </p:grpSp>
        </p:grpSp>
        <p:sp>
          <p:nvSpPr>
            <p:cNvPr id="9" name="Rectangle 8"/>
            <p:cNvSpPr/>
            <p:nvPr/>
          </p:nvSpPr>
          <p:spPr>
            <a:xfrm>
              <a:off x="2888765" y="2381305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37%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94504" y="2196639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  <a:latin typeface="Helvetica"/>
                  <a:cs typeface="Helvetica"/>
                </a:rPr>
                <a:t>63%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75764" y="2356378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39%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20541" y="2621012"/>
              <a:ext cx="64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  <a:latin typeface="Helvetica"/>
                  <a:cs typeface="Helvetica"/>
                </a:rPr>
                <a:t>59%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08153" y="2346397"/>
              <a:ext cx="518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D3B37D"/>
                  </a:solidFill>
                  <a:latin typeface="Helvetica"/>
                  <a:cs typeface="Helvetica"/>
                </a:rPr>
                <a:t>2</a:t>
              </a:r>
              <a:r>
                <a:rPr lang="en-US" b="1" dirty="0" smtClean="0">
                  <a:solidFill>
                    <a:srgbClr val="D3B37D"/>
                  </a:solidFill>
                  <a:latin typeface="Helvetica"/>
                  <a:cs typeface="Helvetica"/>
                </a:rPr>
                <a:t>%</a:t>
              </a:r>
              <a:endParaRPr lang="en-US" b="1" dirty="0">
                <a:solidFill>
                  <a:srgbClr val="D3B37D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17801" y="3055720"/>
              <a:ext cx="697627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Helvetica"/>
                  <a:cs typeface="Helvetica"/>
                </a:rPr>
                <a:t>PDF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248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31423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C6 Change Highlight: Retrieval Phase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3593" y="955977"/>
            <a:ext cx="6044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Phase vs. CTT over non-ice ocean, Jan. 2008,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filtered </a:t>
            </a:r>
            <a:r>
              <a:rPr lang="en-US" dirty="0">
                <a:latin typeface="Helvetica"/>
                <a:cs typeface="Helvetica"/>
              </a:rPr>
              <a:t>by CALIOP </a:t>
            </a:r>
            <a:r>
              <a:rPr lang="en-US" dirty="0" smtClean="0">
                <a:latin typeface="Helvetica"/>
                <a:cs typeface="Helvetica"/>
              </a:rPr>
              <a:t>single phase in the column (LHS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only)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69334" y="1547801"/>
            <a:ext cx="8815699" cy="3723423"/>
            <a:chOff x="169334" y="1547801"/>
            <a:chExt cx="8815699" cy="3723423"/>
          </a:xfrm>
        </p:grpSpPr>
        <p:pic>
          <p:nvPicPr>
            <p:cNvPr id="17" name="Picture 16" descr="CP_vs_CTT5km_C5_NVSWIR_CP_NoOpaqueCloudFlag_NoGeographicFlag_Ocean_NoSnowIce_NoSuccessfullFlag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56"/>
            <a:stretch/>
          </p:blipFill>
          <p:spPr>
            <a:xfrm>
              <a:off x="4414862" y="1593326"/>
              <a:ext cx="4570171" cy="3508274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69334" y="1547801"/>
              <a:ext cx="7847210" cy="3723423"/>
              <a:chOff x="169334" y="1547801"/>
              <a:chExt cx="7847210" cy="372342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69334" y="1547801"/>
                <a:ext cx="6788066" cy="3554146"/>
                <a:chOff x="169334" y="1547801"/>
                <a:chExt cx="6788066" cy="3554146"/>
              </a:xfrm>
            </p:grpSpPr>
            <p:pic>
              <p:nvPicPr>
                <p:cNvPr id="3" name="Picture 2" descr="CP_vs_CTT5km_CAL_v3_CP_NoOpaqueCloudFlag_NoGeographicFlag_Ocean_NoSnowIce_NoSuccessfullFlag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831"/>
                <a:stretch/>
              </p:blipFill>
              <p:spPr>
                <a:xfrm>
                  <a:off x="169334" y="1547801"/>
                  <a:ext cx="4570171" cy="3554146"/>
                </a:xfrm>
                <a:prstGeom prst="rect">
                  <a:avLst/>
                </a:prstGeom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632790" y="1677997"/>
                  <a:ext cx="205697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Helvetica"/>
                      <a:cs typeface="Helvetica"/>
                    </a:rPr>
                    <a:t>CALIOP v3 Phase</a:t>
                  </a:r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4899588" y="1686464"/>
                  <a:ext cx="205781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Helvetica"/>
                      <a:cs typeface="Helvetica"/>
                    </a:rPr>
                    <a:t>MOD06 C5 Phase</a:t>
                  </a: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4731038" y="1669529"/>
                  <a:ext cx="86495" cy="314800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1516932" y="4917281"/>
                <a:ext cx="2249334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Helvetica"/>
                    <a:cs typeface="Helvetica"/>
                  </a:rPr>
                  <a:t>MYD06 C6 CTT (</a:t>
                </a:r>
                <a:r>
                  <a:rPr lang="en-US" sz="1600" spc="200" dirty="0">
                    <a:latin typeface="Helvetica"/>
                    <a:cs typeface="Helvetica"/>
                  </a:rPr>
                  <a:t>5</a:t>
                </a:r>
                <a:r>
                  <a:rPr lang="en-US" sz="1600" dirty="0">
                    <a:latin typeface="Helvetica"/>
                    <a:cs typeface="Helvetica"/>
                  </a:rPr>
                  <a:t>km)</a:t>
                </a:r>
                <a:endParaRPr lang="en-US" sz="16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767210" y="4932670"/>
                <a:ext cx="2249334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Helvetica"/>
                    <a:cs typeface="Helvetica"/>
                  </a:rPr>
                  <a:t>MYD06 C6 CTT (</a:t>
                </a:r>
                <a:r>
                  <a:rPr lang="en-US" sz="1600" spc="200" dirty="0">
                    <a:latin typeface="Helvetica"/>
                    <a:cs typeface="Helvetica"/>
                  </a:rPr>
                  <a:t>5</a:t>
                </a:r>
                <a:r>
                  <a:rPr lang="en-US" sz="1600" dirty="0">
                    <a:latin typeface="Helvetica"/>
                    <a:cs typeface="Helvetica"/>
                  </a:rPr>
                  <a:t>km)</a:t>
                </a:r>
                <a:endParaRPr lang="en-US" sz="1600" dirty="0"/>
              </a:p>
            </p:txBody>
          </p:sp>
        </p:grpSp>
      </p:grp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76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.tif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29876"/>
          <a:stretch/>
        </p:blipFill>
        <p:spPr>
          <a:xfrm>
            <a:off x="796251" y="2143914"/>
            <a:ext cx="7678882" cy="40976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4713" y="31423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C6 Change Highlight: “Partly Cloudy” (PCL) FOVs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24558" y="797470"/>
            <a:ext cx="3145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(see poster by </a:t>
            </a:r>
            <a:r>
              <a:rPr lang="en-US" i="1" dirty="0" smtClean="0">
                <a:latin typeface="Helvetica"/>
                <a:cs typeface="Helvetica"/>
              </a:rPr>
              <a:t>Meyer et al.</a:t>
            </a:r>
            <a:r>
              <a:rPr lang="en-US" dirty="0" smtClean="0">
                <a:latin typeface="Helvetica"/>
                <a:cs typeface="Helvetica"/>
              </a:rPr>
              <a:t>)</a:t>
            </a:r>
            <a:endParaRPr lang="en-US" i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27929" y="1269998"/>
            <a:ext cx="7594804" cy="711202"/>
          </a:xfrm>
          <a:ln>
            <a:solidFill>
              <a:srgbClr val="008000"/>
            </a:solidFill>
          </a:ln>
        </p:spPr>
        <p:txBody>
          <a:bodyPr>
            <a:noAutofit/>
          </a:bodyPr>
          <a:lstStyle/>
          <a:p>
            <a:pPr marL="57150" indent="0">
              <a:spcBef>
                <a:spcPts val="0"/>
              </a:spcBef>
              <a:spcAft>
                <a:spcPts val="300"/>
              </a:spcAft>
              <a:buSzPct val="120000"/>
              <a:buNone/>
            </a:pPr>
            <a:r>
              <a:rPr lang="en-US" sz="1800" dirty="0">
                <a:solidFill>
                  <a:srgbClr val="008000"/>
                </a:solidFill>
                <a:latin typeface="Helvetica"/>
                <a:cs typeface="Helvetica"/>
              </a:rPr>
              <a:t>Attempt retrievals on pixels expected to be partly </a:t>
            </a:r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cloudy (Clear Sky Restoral algorithm). Provide </a:t>
            </a:r>
            <a:r>
              <a:rPr lang="en-US" sz="1800" dirty="0">
                <a:solidFill>
                  <a:srgbClr val="008000"/>
                </a:solidFill>
                <a:latin typeface="Helvetica"/>
                <a:cs typeface="Helvetica"/>
              </a:rPr>
              <a:t>solution space metrics on failed </a:t>
            </a:r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retrievals.</a:t>
            </a:r>
            <a:endParaRPr lang="en-US" sz="18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3916" y="2102943"/>
            <a:ext cx="7492617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Aqua MODIS, 2 July 2008 (2105 UTC)</a:t>
            </a:r>
            <a:endParaRPr lang="en-US" sz="14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910670" y="5675212"/>
            <a:ext cx="3752672" cy="985427"/>
            <a:chOff x="4910670" y="5675212"/>
            <a:chExt cx="3752672" cy="985427"/>
          </a:xfrm>
        </p:grpSpPr>
        <p:sp>
          <p:nvSpPr>
            <p:cNvPr id="22" name="Rectangle 21"/>
            <p:cNvSpPr/>
            <p:nvPr/>
          </p:nvSpPr>
          <p:spPr>
            <a:xfrm>
              <a:off x="5344582" y="5675212"/>
              <a:ext cx="217017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Helvetica"/>
                  <a:cs typeface="Helvetica"/>
                </a:rPr>
                <a:t>Clear Sky Restoral Flags</a:t>
              </a:r>
              <a:endParaRPr lang="en-US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68313" y="6121339"/>
              <a:ext cx="184666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39652" y="6121339"/>
              <a:ext cx="28451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2</a:t>
              </a:r>
              <a:endParaRPr lang="en-US" sz="14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151173" y="6121339"/>
              <a:ext cx="28451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Helvetica"/>
                  <a:cs typeface="Helvetica"/>
                </a:rPr>
                <a:t>3</a:t>
              </a:r>
              <a:endParaRPr lang="en-US" sz="14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587966" y="6121339"/>
              <a:ext cx="862298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MOD35</a:t>
              </a:r>
            </a:p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cloudy</a:t>
              </a:r>
              <a:endParaRPr lang="en-US" sz="1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0670" y="6122761"/>
              <a:ext cx="8128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MOD35</a:t>
              </a:r>
            </a:p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clear</a:t>
              </a:r>
              <a:endParaRPr lang="en-US" sz="1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333258" y="6121339"/>
              <a:ext cx="28451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Helvetica"/>
                  <a:cs typeface="Helvetica"/>
                </a:rPr>
                <a:t>1</a:t>
              </a:r>
              <a:endParaRPr lang="en-US" sz="14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519336" y="6014308"/>
              <a:ext cx="2144006" cy="646331"/>
              <a:chOff x="6477001" y="5895770"/>
              <a:chExt cx="2144006" cy="64633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635867" y="5895770"/>
                <a:ext cx="98514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800000"/>
                    </a:solidFill>
                    <a:latin typeface="Helvetica"/>
                    <a:cs typeface="Helvetica"/>
                  </a:rPr>
                  <a:t>“Partly </a:t>
                </a:r>
              </a:p>
              <a:p>
                <a:r>
                  <a:rPr lang="en-US" dirty="0" smtClean="0">
                    <a:solidFill>
                      <a:srgbClr val="800000"/>
                    </a:solidFill>
                    <a:latin typeface="Helvetica"/>
                    <a:cs typeface="Helvetica"/>
                  </a:rPr>
                  <a:t>Cloudy”</a:t>
                </a:r>
                <a:endParaRPr lang="en-US" dirty="0">
                  <a:solidFill>
                    <a:srgbClr val="800000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6477001" y="6248165"/>
                <a:ext cx="1092199" cy="118768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5" idx="1"/>
              </p:cNvCxnSpPr>
              <p:nvPr/>
            </p:nvCxnSpPr>
            <p:spPr>
              <a:xfrm flipH="1" flipV="1">
                <a:off x="7340600" y="6138334"/>
                <a:ext cx="295267" cy="80602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9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.tif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4" t="31744" b="29876"/>
          <a:stretch/>
        </p:blipFill>
        <p:spPr>
          <a:xfrm>
            <a:off x="4410031" y="2169687"/>
            <a:ext cx="4621514" cy="381387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4713" y="31423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C6 Change Highlight: “Partly Cloudy” (PCL) Pixels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24558" y="797470"/>
            <a:ext cx="3145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(see poster by </a:t>
            </a:r>
            <a:r>
              <a:rPr lang="en-US" i="1" dirty="0" smtClean="0">
                <a:latin typeface="Helvetica"/>
                <a:cs typeface="Helvetica"/>
              </a:rPr>
              <a:t>Meyer et al.</a:t>
            </a:r>
            <a:r>
              <a:rPr lang="en-US" dirty="0" smtClean="0">
                <a:latin typeface="Helvetica"/>
                <a:cs typeface="Helvetica"/>
              </a:rPr>
              <a:t>)</a:t>
            </a:r>
            <a:endParaRPr lang="en-US" i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27929" y="1269998"/>
            <a:ext cx="7594804" cy="711202"/>
          </a:xfrm>
          <a:ln>
            <a:solidFill>
              <a:srgbClr val="008000"/>
            </a:solidFill>
          </a:ln>
        </p:spPr>
        <p:txBody>
          <a:bodyPr>
            <a:noAutofit/>
          </a:bodyPr>
          <a:lstStyle/>
          <a:p>
            <a:pPr marL="57150" indent="0">
              <a:spcBef>
                <a:spcPts val="0"/>
              </a:spcBef>
              <a:spcAft>
                <a:spcPts val="300"/>
              </a:spcAft>
              <a:buSzPct val="120000"/>
              <a:buNone/>
            </a:pPr>
            <a:r>
              <a:rPr lang="en-US" sz="1800" dirty="0">
                <a:solidFill>
                  <a:srgbClr val="008000"/>
                </a:solidFill>
                <a:latin typeface="Helvetica"/>
                <a:cs typeface="Helvetica"/>
              </a:rPr>
              <a:t>Attempt retrievals on pixels expected to be partly </a:t>
            </a:r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cloudy (Clear Sky Restoral algorithm). Provide </a:t>
            </a:r>
            <a:r>
              <a:rPr lang="en-US" sz="1800" dirty="0">
                <a:solidFill>
                  <a:srgbClr val="008000"/>
                </a:solidFill>
                <a:latin typeface="Helvetica"/>
                <a:cs typeface="Helvetica"/>
              </a:rPr>
              <a:t>solution space metrics on failed </a:t>
            </a:r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retrievals.</a:t>
            </a:r>
            <a:endParaRPr lang="en-US" sz="18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43373" y="2169687"/>
            <a:ext cx="3771046" cy="3169212"/>
            <a:chOff x="627728" y="2275527"/>
            <a:chExt cx="3771046" cy="3169212"/>
          </a:xfrm>
        </p:grpSpPr>
        <p:sp>
          <p:nvSpPr>
            <p:cNvPr id="31" name="Rectangle 30"/>
            <p:cNvSpPr/>
            <p:nvPr/>
          </p:nvSpPr>
          <p:spPr>
            <a:xfrm>
              <a:off x="741159" y="2275527"/>
              <a:ext cx="338688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Aqua MODIS, 2 July 2008</a:t>
              </a:r>
              <a:endParaRPr lang="en-US" sz="14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34897"/>
            <a:stretch/>
          </p:blipFill>
          <p:spPr>
            <a:xfrm>
              <a:off x="627728" y="2570301"/>
              <a:ext cx="3771046" cy="2874438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838957" y="5394283"/>
            <a:ext cx="3949282" cy="1000788"/>
            <a:chOff x="4951412" y="5500123"/>
            <a:chExt cx="3949282" cy="1000788"/>
          </a:xfrm>
        </p:grpSpPr>
        <p:sp>
          <p:nvSpPr>
            <p:cNvPr id="26" name="Rectangle 25"/>
            <p:cNvSpPr/>
            <p:nvPr/>
          </p:nvSpPr>
          <p:spPr>
            <a:xfrm>
              <a:off x="6938102" y="5922889"/>
              <a:ext cx="28451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2</a:t>
              </a:r>
              <a:endParaRPr lang="en-US" sz="14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393687" y="5922889"/>
              <a:ext cx="28451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Helvetica"/>
                  <a:cs typeface="Helvetica"/>
                </a:rPr>
                <a:t>3</a:t>
              </a:r>
              <a:endParaRPr lang="en-US" sz="1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51412" y="5924311"/>
              <a:ext cx="8128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MOD35</a:t>
              </a:r>
            </a:p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clear</a:t>
              </a:r>
              <a:endParaRPr lang="en-US" sz="1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2173" y="5922889"/>
              <a:ext cx="28451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Helvetica"/>
                  <a:cs typeface="Helvetica"/>
                </a:rPr>
                <a:t>1</a:t>
              </a:r>
              <a:endParaRPr lang="en-US" sz="14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915554" y="5854580"/>
              <a:ext cx="9851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“Partly </a:t>
              </a:r>
            </a:p>
            <a:p>
              <a:r>
                <a:rPr lang="en-US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Cloudy”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89309" y="5922889"/>
              <a:ext cx="862298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MOD35</a:t>
              </a:r>
            </a:p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cloudy</a:t>
              </a:r>
              <a:endParaRPr lang="en-US" sz="14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004767" y="5500123"/>
              <a:ext cx="331796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Helvetica"/>
                  <a:cs typeface="Helvetica"/>
                </a:rPr>
                <a:t>Clear Sky Restoral Flags</a:t>
              </a:r>
              <a:endParaRPr lang="en-US" sz="1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6683924" y="6175434"/>
              <a:ext cx="1231630" cy="108723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1"/>
              <a:endCxn id="27" idx="3"/>
            </p:cNvCxnSpPr>
            <p:nvPr/>
          </p:nvCxnSpPr>
          <p:spPr>
            <a:xfrm flipH="1" flipV="1">
              <a:off x="7678202" y="6076778"/>
              <a:ext cx="237352" cy="100968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886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395846"/>
            <a:ext cx="8414923" cy="91781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1</a:t>
            </a:r>
            <a:r>
              <a:rPr lang="en-US" sz="2800" dirty="0" smtClean="0">
                <a:solidFill>
                  <a:srgbClr val="000090"/>
                </a:solidFill>
              </a:rPr>
              <a:t>. Atmosphere Team</a:t>
            </a:r>
            <a:endParaRPr lang="en-US" sz="2800" dirty="0">
              <a:solidFill>
                <a:srgbClr val="000090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456026" y="4041103"/>
            <a:ext cx="5820216" cy="2010474"/>
            <a:chOff x="56362" y="3938492"/>
            <a:chExt cx="6960843" cy="2404480"/>
          </a:xfrm>
        </p:grpSpPr>
        <p:pic>
          <p:nvPicPr>
            <p:cNvPr id="8" name="Picture 7" descr="Solar_Zenith_Mean_Mea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2" y="3938492"/>
              <a:ext cx="3467100" cy="1733550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  <p:pic>
          <p:nvPicPr>
            <p:cNvPr id="9" name="Picture 8" descr="AOD Optical_Depth_Land_And_Ocean_Mean_Mea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555" y="4275485"/>
              <a:ext cx="3467100" cy="1733550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  <p:pic>
          <p:nvPicPr>
            <p:cNvPr id="11" name="Picture 10" descr="Deep_Blue_Aerosol_Optical_Depth_Land_QA_Mean_Mean.cata-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105" y="4609422"/>
              <a:ext cx="3467100" cy="1733550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042609" y="1923776"/>
            <a:ext cx="7324251" cy="2267676"/>
            <a:chOff x="0" y="1456833"/>
            <a:chExt cx="8759636" cy="2712088"/>
          </a:xfrm>
        </p:grpSpPr>
        <p:pic>
          <p:nvPicPr>
            <p:cNvPr id="13" name="Picture 12" descr="Atmospheric_Water_Vapor_Mean_Mean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56833"/>
              <a:ext cx="3467100" cy="1733550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  <p:pic>
          <p:nvPicPr>
            <p:cNvPr id="14" name="Picture 13" descr="Cloud_Top_Pressure_Mean_Me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152" y="1781729"/>
              <a:ext cx="3467100" cy="1733550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  <p:pic>
          <p:nvPicPr>
            <p:cNvPr id="16" name="Picture 15" descr="Cloud_Optical_Thickness_Liquid_QA_Mean_Me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462" y="2107561"/>
              <a:ext cx="3467100" cy="1733550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  <p:pic>
          <p:nvPicPr>
            <p:cNvPr id="17" name="Picture 16" descr="Cloud_Optical_Thickness_Liquid_QA_Mean_Uncertainty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536" y="2435371"/>
              <a:ext cx="3467100" cy="1733550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</p:grp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  <p:pic>
        <p:nvPicPr>
          <p:cNvPr id="18" name="Picture 17" descr=":multi4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8797" y="121332"/>
            <a:ext cx="1071244" cy="157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51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61231" y="946024"/>
            <a:ext cx="5762634" cy="5379361"/>
            <a:chOff x="3161231" y="946024"/>
            <a:chExt cx="5762634" cy="5379361"/>
          </a:xfrm>
        </p:grpSpPr>
        <p:sp>
          <p:nvSpPr>
            <p:cNvPr id="19" name="Rectangle 18"/>
            <p:cNvSpPr/>
            <p:nvPr/>
          </p:nvSpPr>
          <p:spPr>
            <a:xfrm>
              <a:off x="3378058" y="946024"/>
              <a:ext cx="20056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Optical Thickness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28584" y="946024"/>
              <a:ext cx="22378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Eff. Radius (2.1µm)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75540" y="1987424"/>
              <a:ext cx="1184940" cy="61555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Overcast</a:t>
              </a:r>
            </a:p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(CSR=0)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64273" y="4336221"/>
              <a:ext cx="1159592" cy="61555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PCL</a:t>
              </a:r>
            </a:p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(CSR=1,3)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161231" y="1201860"/>
              <a:ext cx="4774816" cy="4628314"/>
              <a:chOff x="3161231" y="1201860"/>
              <a:chExt cx="4774816" cy="4628314"/>
            </a:xfrm>
          </p:grpSpPr>
          <p:pic>
            <p:nvPicPr>
              <p:cNvPr id="29" name="Picture 28" descr="Untitled2.tiff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23" t="13951" b="55457"/>
              <a:stretch/>
            </p:blipFill>
            <p:spPr>
              <a:xfrm>
                <a:off x="3161231" y="1201860"/>
                <a:ext cx="4774816" cy="2331556"/>
              </a:xfrm>
              <a:prstGeom prst="rect">
                <a:avLst/>
              </a:prstGeom>
            </p:spPr>
          </p:pic>
          <p:pic>
            <p:nvPicPr>
              <p:cNvPr id="30" name="Picture 29" descr="Untitled2.tiff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23" t="49843" b="20808"/>
              <a:stretch/>
            </p:blipFill>
            <p:spPr>
              <a:xfrm>
                <a:off x="3161231" y="3593359"/>
                <a:ext cx="4774816" cy="2236815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215104" y="5830174"/>
              <a:ext cx="5288772" cy="495211"/>
              <a:chOff x="3215104" y="5830174"/>
              <a:chExt cx="5288772" cy="495211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4"/>
              <a:srcRect l="44232" t="81990" r="33968" b="2025"/>
              <a:stretch/>
            </p:blipFill>
            <p:spPr>
              <a:xfrm>
                <a:off x="5469730" y="5847263"/>
                <a:ext cx="1383102" cy="478122"/>
              </a:xfrm>
              <a:prstGeom prst="rect">
                <a:avLst/>
              </a:prstGeom>
              <a:effectLst/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4"/>
              <a:srcRect l="1402" t="81990" r="66050" b="2025"/>
              <a:stretch/>
            </p:blipFill>
            <p:spPr>
              <a:xfrm>
                <a:off x="3215104" y="5830174"/>
                <a:ext cx="2300250" cy="495211"/>
              </a:xfrm>
              <a:prstGeom prst="rect">
                <a:avLst/>
              </a:prstGeom>
              <a:effectLst/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/>
              <a:srcRect l="68127" t="81990" r="9601" b="2025"/>
              <a:stretch/>
            </p:blipFill>
            <p:spPr>
              <a:xfrm>
                <a:off x="6860182" y="5843513"/>
                <a:ext cx="1413005" cy="478122"/>
              </a:xfrm>
              <a:prstGeom prst="rect">
                <a:avLst/>
              </a:prstGeom>
              <a:effectLst/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8101202" y="590988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µm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857154" y="1730907"/>
            <a:ext cx="4574286" cy="4105213"/>
            <a:chOff x="857154" y="1730907"/>
            <a:chExt cx="4574286" cy="4105213"/>
          </a:xfrm>
        </p:grpSpPr>
        <p:pic>
          <p:nvPicPr>
            <p:cNvPr id="12" name="Picture 11" descr="MYD06_L2.A2008184.2105.006.2013348173950.cot.histogram.liqui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54" y="1730907"/>
              <a:ext cx="4574286" cy="377875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1046394" y="4635829"/>
              <a:ext cx="2216522" cy="1200291"/>
              <a:chOff x="1046394" y="4635829"/>
              <a:chExt cx="2216522" cy="120029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046394" y="5189789"/>
                <a:ext cx="2216522" cy="64633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800000"/>
                    </a:solidFill>
                    <a:latin typeface="Helvetica"/>
                    <a:cs typeface="Helvetica"/>
                  </a:rPr>
                  <a:t>f</a:t>
                </a:r>
                <a:r>
                  <a:rPr lang="en-US" dirty="0" smtClean="0">
                    <a:solidFill>
                      <a:srgbClr val="800000"/>
                    </a:solidFill>
                    <a:latin typeface="Helvetica"/>
                    <a:cs typeface="Helvetica"/>
                  </a:rPr>
                  <a:t>rom Retrieval Failure Metric SDS</a:t>
                </a:r>
                <a:endParaRPr lang="en-US" dirty="0">
                  <a:solidFill>
                    <a:srgbClr val="800000"/>
                  </a:solidFill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055872" y="4635829"/>
                <a:ext cx="151974" cy="609322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 4"/>
            <p:cNvSpPr/>
            <p:nvPr/>
          </p:nvSpPr>
          <p:spPr>
            <a:xfrm>
              <a:off x="2644483" y="3749490"/>
              <a:ext cx="18650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“overcast” pixels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55872" y="2251990"/>
              <a:ext cx="6337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PCL</a:t>
              </a:r>
              <a:endParaRPr lang="en-US" dirty="0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4713" y="31423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C6 Change Highlight: “Partly Cloudy” (PCL) Pixels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4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161231" y="946024"/>
            <a:ext cx="5762634" cy="5379361"/>
            <a:chOff x="3161231" y="946024"/>
            <a:chExt cx="5762634" cy="5379361"/>
          </a:xfrm>
        </p:grpSpPr>
        <p:sp>
          <p:nvSpPr>
            <p:cNvPr id="35" name="Rectangle 34"/>
            <p:cNvSpPr/>
            <p:nvPr/>
          </p:nvSpPr>
          <p:spPr>
            <a:xfrm>
              <a:off x="3378058" y="946024"/>
              <a:ext cx="20056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Optical Thickness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528584" y="946024"/>
              <a:ext cx="22378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Eff. Radius (2.1µm)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675540" y="1987424"/>
              <a:ext cx="1184940" cy="61555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Overcast</a:t>
              </a:r>
            </a:p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(CSR=0)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764273" y="4336221"/>
              <a:ext cx="1159592" cy="61555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PCL</a:t>
              </a:r>
            </a:p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(CSR=1,3)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161231" y="1201860"/>
              <a:ext cx="4774816" cy="4628314"/>
              <a:chOff x="3161231" y="1201860"/>
              <a:chExt cx="4774816" cy="4628314"/>
            </a:xfrm>
          </p:grpSpPr>
          <p:pic>
            <p:nvPicPr>
              <p:cNvPr id="50" name="Picture 49" descr="Untitled2.tiff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23" t="13951" b="55457"/>
              <a:stretch/>
            </p:blipFill>
            <p:spPr>
              <a:xfrm>
                <a:off x="3161231" y="1201860"/>
                <a:ext cx="4774816" cy="2331556"/>
              </a:xfrm>
              <a:prstGeom prst="rect">
                <a:avLst/>
              </a:prstGeom>
            </p:spPr>
          </p:pic>
          <p:pic>
            <p:nvPicPr>
              <p:cNvPr id="51" name="Picture 50" descr="Untitled2.tiff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23" t="49843" b="20808"/>
              <a:stretch/>
            </p:blipFill>
            <p:spPr>
              <a:xfrm>
                <a:off x="3161231" y="3593359"/>
                <a:ext cx="4774816" cy="2236815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3215104" y="5830174"/>
              <a:ext cx="5288772" cy="495211"/>
              <a:chOff x="3215104" y="5830174"/>
              <a:chExt cx="5288772" cy="495211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4"/>
              <a:srcRect l="44232" t="81990" r="33968" b="2025"/>
              <a:stretch/>
            </p:blipFill>
            <p:spPr>
              <a:xfrm>
                <a:off x="5469730" y="5847263"/>
                <a:ext cx="1383102" cy="478122"/>
              </a:xfrm>
              <a:prstGeom prst="rect">
                <a:avLst/>
              </a:prstGeom>
              <a:effectLst/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/>
              <a:srcRect l="1402" t="81990" r="66050" b="2025"/>
              <a:stretch/>
            </p:blipFill>
            <p:spPr>
              <a:xfrm>
                <a:off x="3215104" y="5830174"/>
                <a:ext cx="2300250" cy="495211"/>
              </a:xfrm>
              <a:prstGeom prst="rect">
                <a:avLst/>
              </a:prstGeom>
              <a:effectLst/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4"/>
              <a:srcRect l="68127" t="81990" r="9601" b="2025"/>
              <a:stretch/>
            </p:blipFill>
            <p:spPr>
              <a:xfrm>
                <a:off x="6860182" y="5843513"/>
                <a:ext cx="1413005" cy="478122"/>
              </a:xfrm>
              <a:prstGeom prst="rect">
                <a:avLst/>
              </a:prstGeom>
              <a:effectLst/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8101202" y="590988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µm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4713" y="314236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MOD06 C6 Change Highlight: “Partly Cloudy” (PCL) Pixels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9" name="Picture 8" descr="MYD06_L2.A2008184.2105.006.2013348173950.cer.histogram.liqu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8" y="1722975"/>
            <a:ext cx="4587870" cy="378998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942900" y="4334282"/>
            <a:ext cx="4043967" cy="1482299"/>
            <a:chOff x="942900" y="4360334"/>
            <a:chExt cx="4043967" cy="1482299"/>
          </a:xfrm>
        </p:grpSpPr>
        <p:sp>
          <p:nvSpPr>
            <p:cNvPr id="37" name="Rectangle 36"/>
            <p:cNvSpPr/>
            <p:nvPr/>
          </p:nvSpPr>
          <p:spPr>
            <a:xfrm>
              <a:off x="942900" y="5196302"/>
              <a:ext cx="2121494" cy="6463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Retrieval </a:t>
              </a:r>
            </a:p>
            <a:p>
              <a:r>
                <a:rPr lang="en-US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Failure</a:t>
              </a:r>
              <a:r>
                <a:rPr lang="en-US" dirty="0">
                  <a:solidFill>
                    <a:srgbClr val="800000"/>
                  </a:solidFill>
                  <a:latin typeface="Helvetica"/>
                  <a:cs typeface="Helvetica"/>
                </a:rPr>
                <a:t> </a:t>
              </a:r>
              <a:r>
                <a:rPr lang="en-US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Metric SDS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V="1">
              <a:off x="2103476" y="4360334"/>
              <a:ext cx="2883391" cy="984099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003647" y="4633389"/>
              <a:ext cx="1888" cy="615833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79087" y="3578261"/>
            <a:ext cx="1865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“overcast” pixels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605519" y="4097512"/>
            <a:ext cx="633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PCL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5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6375" y="810675"/>
            <a:ext cx="3100753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Aqua MODIS Liquid Clouds April 2005 Monthly L3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28121" y="225540"/>
            <a:ext cx="1904300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Overcast Pixels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35248" y="225540"/>
            <a:ext cx="646331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PCL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13560" y="476698"/>
            <a:ext cx="5561077" cy="1518363"/>
            <a:chOff x="3413560" y="476698"/>
            <a:chExt cx="5561077" cy="1518363"/>
          </a:xfrm>
        </p:grpSpPr>
        <p:pic>
          <p:nvPicPr>
            <p:cNvPr id="25" name="Picture 24" descr="MYD08_M3_Beta2_A2005091_006_2014057024736_Retrieval_Fraction_Liquid_NONPC_PCL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2" t="17870" r="5728" b="46912"/>
            <a:stretch/>
          </p:blipFill>
          <p:spPr>
            <a:xfrm>
              <a:off x="3413560" y="476698"/>
              <a:ext cx="2686070" cy="1452360"/>
            </a:xfrm>
            <a:prstGeom prst="rect">
              <a:avLst/>
            </a:prstGeom>
          </p:spPr>
        </p:pic>
        <p:pic>
          <p:nvPicPr>
            <p:cNvPr id="37" name="Picture 36" descr="MYD08_M3_Beta2_A2005091_006_2014057024736_Retrieval_Fraction_Liquid_NONPC_PCL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7" t="53088" r="5169" b="10905"/>
            <a:stretch/>
          </p:blipFill>
          <p:spPr>
            <a:xfrm>
              <a:off x="6304380" y="494972"/>
              <a:ext cx="2670257" cy="148492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182750" y="1702673"/>
              <a:ext cx="1972916" cy="2923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3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Cloud Retrieval Fraction</a:t>
              </a:r>
              <a:endParaRPr lang="en-US" sz="13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18955" y="1984070"/>
            <a:ext cx="5554134" cy="1502490"/>
            <a:chOff x="1420823" y="1906988"/>
            <a:chExt cx="5554134" cy="1502490"/>
          </a:xfrm>
        </p:grpSpPr>
        <p:pic>
          <p:nvPicPr>
            <p:cNvPr id="39" name="Picture 38" descr="MYD08_M3_Beta2_A2005091_006_2014057024736_mean_liquid_NONPCL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4" t="53270" r="4364" b="11892"/>
            <a:stretch/>
          </p:blipFill>
          <p:spPr>
            <a:xfrm>
              <a:off x="1420823" y="1906988"/>
              <a:ext cx="2726266" cy="1436711"/>
            </a:xfrm>
            <a:prstGeom prst="rect">
              <a:avLst/>
            </a:prstGeom>
          </p:spPr>
        </p:pic>
        <p:pic>
          <p:nvPicPr>
            <p:cNvPr id="40" name="Picture 39" descr="MYD08_M3_Beta2_A2005091_006_2014057024736_mean_Liquid_PCL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5" t="53868" r="5314" b="11861"/>
            <a:stretch/>
          </p:blipFill>
          <p:spPr>
            <a:xfrm>
              <a:off x="4312761" y="1947330"/>
              <a:ext cx="2662196" cy="141328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744872" y="3117090"/>
              <a:ext cx="775025" cy="2923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300" spc="1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COT</a:t>
              </a:r>
              <a:endParaRPr lang="en-US" sz="1300" spc="10" dirty="0">
                <a:solidFill>
                  <a:srgbClr val="000000"/>
                </a:solidFill>
              </a:endParaRPr>
            </a:p>
          </p:txBody>
        </p:sp>
      </p:grpSp>
      <p:sp>
        <p:nvSpPr>
          <p:cNvPr id="43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1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423137" y="4973850"/>
            <a:ext cx="5554134" cy="1695595"/>
            <a:chOff x="3488267" y="4609122"/>
            <a:chExt cx="5554134" cy="1695595"/>
          </a:xfrm>
        </p:grpSpPr>
        <p:pic>
          <p:nvPicPr>
            <p:cNvPr id="75" name="Picture 74" descr="MYD08_M3_Beta2_A2005091_006_2014057024736_37_mean_liquid_NONPCL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1" t="15143" r="4517" b="47285"/>
            <a:stretch/>
          </p:blipFill>
          <p:spPr>
            <a:xfrm>
              <a:off x="3488267" y="4609122"/>
              <a:ext cx="2726266" cy="1549401"/>
            </a:xfrm>
            <a:prstGeom prst="rect">
              <a:avLst/>
            </a:prstGeom>
          </p:spPr>
        </p:pic>
        <p:pic>
          <p:nvPicPr>
            <p:cNvPr id="18" name="Picture 17" descr="MYD08_M3_Beta2_A2005091_006_2014057024736_37_liquid_mean_PCL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2" t="15964" r="5334" b="47081"/>
            <a:stretch/>
          </p:blipFill>
          <p:spPr>
            <a:xfrm>
              <a:off x="6358467" y="4642989"/>
              <a:ext cx="2683934" cy="1524001"/>
            </a:xfrm>
            <a:prstGeom prst="rect">
              <a:avLst/>
            </a:prstGeom>
          </p:spPr>
        </p:pic>
        <p:sp>
          <p:nvSpPr>
            <p:cNvPr id="73" name="Rectangle 72"/>
            <p:cNvSpPr/>
            <p:nvPr/>
          </p:nvSpPr>
          <p:spPr>
            <a:xfrm>
              <a:off x="5672396" y="6012329"/>
              <a:ext cx="1084273" cy="2923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300" spc="10" dirty="0">
                  <a:solidFill>
                    <a:srgbClr val="000000"/>
                  </a:solidFill>
                  <a:latin typeface="Helvetica"/>
                  <a:cs typeface="Helvetica"/>
                </a:rPr>
                <a:t>CER 3</a:t>
              </a:r>
              <a:r>
                <a:rPr lang="en-US" sz="1300" spc="1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.</a:t>
              </a:r>
              <a:r>
                <a:rPr lang="en-US" sz="1300" spc="2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7</a:t>
              </a:r>
              <a:r>
                <a:rPr lang="en-US" sz="1300" spc="1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µm</a:t>
              </a:r>
              <a:endParaRPr lang="en-US" sz="1300" spc="1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23137" y="3480472"/>
            <a:ext cx="5554134" cy="1632187"/>
            <a:chOff x="3488267" y="3096205"/>
            <a:chExt cx="5554134" cy="1632187"/>
          </a:xfrm>
        </p:grpSpPr>
        <p:pic>
          <p:nvPicPr>
            <p:cNvPr id="2" name="Picture 1" descr="MYD08_M3_Beta2_A2005091_006_2014057024736_mean_liquid_NONPCL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4" t="16930" r="4364" b="46731"/>
            <a:stretch/>
          </p:blipFill>
          <p:spPr>
            <a:xfrm>
              <a:off x="3488267" y="3096205"/>
              <a:ext cx="2726266" cy="1498601"/>
            </a:xfrm>
            <a:prstGeom prst="rect">
              <a:avLst/>
            </a:prstGeom>
          </p:spPr>
        </p:pic>
        <p:pic>
          <p:nvPicPr>
            <p:cNvPr id="3" name="Picture 2" descr="MYD08_M3_Beta2_A2005091_006_2014057024736_mean_Liquid_PCL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5" t="16330" r="5314" b="47331"/>
            <a:stretch/>
          </p:blipFill>
          <p:spPr>
            <a:xfrm>
              <a:off x="6380205" y="3096205"/>
              <a:ext cx="2662196" cy="1498601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697551" y="4436004"/>
              <a:ext cx="1095967" cy="2923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300" spc="10" dirty="0">
                  <a:solidFill>
                    <a:srgbClr val="000000"/>
                  </a:solidFill>
                  <a:latin typeface="Helvetica"/>
                  <a:cs typeface="Helvetica"/>
                </a:rPr>
                <a:t>CER 2.</a:t>
              </a:r>
              <a:r>
                <a:rPr lang="en-US" sz="1300" spc="200" dirty="0">
                  <a:solidFill>
                    <a:srgbClr val="000000"/>
                  </a:solidFill>
                  <a:latin typeface="Helvetica"/>
                  <a:cs typeface="Helvetica"/>
                </a:rPr>
                <a:t>1</a:t>
              </a:r>
              <a:r>
                <a:rPr lang="en-US" sz="1300" spc="10" dirty="0">
                  <a:solidFill>
                    <a:srgbClr val="000000"/>
                  </a:solidFill>
                  <a:latin typeface="Helvetica"/>
                  <a:cs typeface="Helvetica"/>
                </a:rPr>
                <a:t>µm</a:t>
              </a:r>
              <a:endParaRPr lang="en-US" sz="1300" spc="1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90598" y="1875697"/>
            <a:ext cx="5456063" cy="1666946"/>
            <a:chOff x="3555728" y="1491430"/>
            <a:chExt cx="5456063" cy="1666946"/>
          </a:xfrm>
        </p:grpSpPr>
        <p:pic>
          <p:nvPicPr>
            <p:cNvPr id="4" name="Picture 3" descr="MYD08_M3_Beta2_A2005091_006_2014057024736_16_mean_liquid_NONPCL.eps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0" t="16424" r="7041" b="47409"/>
            <a:stretch/>
          </p:blipFill>
          <p:spPr>
            <a:xfrm>
              <a:off x="3555728" y="1520746"/>
              <a:ext cx="2572564" cy="1491436"/>
            </a:xfrm>
            <a:prstGeom prst="rect">
              <a:avLst/>
            </a:prstGeom>
          </p:spPr>
        </p:pic>
        <p:pic>
          <p:nvPicPr>
            <p:cNvPr id="5" name="Picture 4" descr="MYD08_M3_Beta2_A2005091_006_2014057024736_16_liquid_mean_PCL.eps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2" t="15951" r="6229" b="47094"/>
            <a:stretch/>
          </p:blipFill>
          <p:spPr>
            <a:xfrm>
              <a:off x="6380205" y="1491430"/>
              <a:ext cx="2631586" cy="152400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687374" y="2865988"/>
              <a:ext cx="1084273" cy="2923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300" spc="10" dirty="0">
                  <a:solidFill>
                    <a:srgbClr val="000000"/>
                  </a:solidFill>
                  <a:latin typeface="Helvetica"/>
                  <a:cs typeface="Helvetica"/>
                </a:rPr>
                <a:t>CER </a:t>
              </a:r>
              <a:r>
                <a:rPr lang="en-US" sz="1300" spc="1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1.</a:t>
              </a:r>
              <a:r>
                <a:rPr lang="en-US" sz="1300" spc="200" dirty="0">
                  <a:solidFill>
                    <a:srgbClr val="000000"/>
                  </a:solidFill>
                  <a:latin typeface="Helvetica"/>
                  <a:cs typeface="Helvetica"/>
                </a:rPr>
                <a:t>6</a:t>
              </a:r>
              <a:r>
                <a:rPr lang="en-US" sz="1300" spc="1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µm</a:t>
              </a:r>
              <a:endParaRPr lang="en-US" sz="1300" spc="10" dirty="0">
                <a:solidFill>
                  <a:srgbClr val="000000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728121" y="225540"/>
            <a:ext cx="1904300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Overcast Pixels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35248" y="225540"/>
            <a:ext cx="646331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PCL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13560" y="476698"/>
            <a:ext cx="5561077" cy="1518363"/>
            <a:chOff x="3413560" y="476698"/>
            <a:chExt cx="5561077" cy="1518363"/>
          </a:xfrm>
        </p:grpSpPr>
        <p:pic>
          <p:nvPicPr>
            <p:cNvPr id="25" name="Picture 24" descr="MYD08_M3_Beta2_A2005091_006_2014057024736_Retrieval_Fraction_Liquid_NONPC_PCL.eps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2" t="17870" r="5728" b="46912"/>
            <a:stretch/>
          </p:blipFill>
          <p:spPr>
            <a:xfrm>
              <a:off x="3413560" y="476698"/>
              <a:ext cx="2686070" cy="1452360"/>
            </a:xfrm>
            <a:prstGeom prst="rect">
              <a:avLst/>
            </a:prstGeom>
          </p:spPr>
        </p:pic>
        <p:pic>
          <p:nvPicPr>
            <p:cNvPr id="26" name="Picture 25" descr="MYD08_M3_Beta2_A2005091_006_2014057024736_Retrieval_Fraction_Liquid_NONPC_PCL.eps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7" t="53088" r="5169" b="10905"/>
            <a:stretch/>
          </p:blipFill>
          <p:spPr>
            <a:xfrm>
              <a:off x="6304380" y="494972"/>
              <a:ext cx="2670257" cy="1484923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182750" y="1702673"/>
              <a:ext cx="1972916" cy="2923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3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Cloud Retrieval Fraction</a:t>
              </a:r>
              <a:endParaRPr lang="en-US" sz="13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66375" y="810675"/>
            <a:ext cx="3100753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Aqua MODIS Liquid Clouds April 2005 Monthly L3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1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er labe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r="5429"/>
          <a:stretch/>
        </p:blipFill>
        <p:spPr>
          <a:xfrm>
            <a:off x="8455" y="417647"/>
            <a:ext cx="9135545" cy="60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1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441235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Atmosphere Team C6 Status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265" y="1015240"/>
            <a:ext cx="7929968" cy="5055359"/>
          </a:xfrm>
        </p:spPr>
        <p:txBody>
          <a:bodyPr>
            <a:noAutofit/>
          </a:bodyPr>
          <a:lstStyle/>
          <a:p>
            <a:pPr marL="225425" lvl="1" indent="-225425">
              <a:spcBef>
                <a:spcPts val="600"/>
              </a:spcBef>
              <a:spcAft>
                <a:spcPts val="300"/>
              </a:spcAft>
              <a:buSzPct val="120000"/>
              <a:buFont typeface="Arial"/>
              <a:buChar char="•"/>
            </a:pPr>
            <a:r>
              <a:rPr lang="en-US" sz="1800" dirty="0" smtClean="0">
                <a:latin typeface="Helvetica"/>
                <a:cs typeface="Helvetica"/>
              </a:rPr>
              <a:t>Aqua L2 reprocessing started in Dec 2013</a:t>
            </a:r>
          </a:p>
          <a:p>
            <a:pPr marL="627063" lvl="2" indent="-227013">
              <a:spcBef>
                <a:spcPts val="600"/>
              </a:spcBef>
              <a:spcAft>
                <a:spcPts val="300"/>
              </a:spcAft>
              <a:buSzPct val="120000"/>
              <a:buFont typeface="Lucida Grande"/>
              <a:buChar char="-"/>
            </a:pPr>
            <a:r>
              <a:rPr lang="en-US" sz="1800" dirty="0" smtClean="0">
                <a:latin typeface="Helvetica"/>
                <a:cs typeface="Helvetica"/>
              </a:rPr>
              <a:t>MYD04/06 and updated MYD35/05/07 with re-aggregated L1 1km</a:t>
            </a:r>
          </a:p>
          <a:p>
            <a:pPr marL="627063" lvl="2" indent="-227013">
              <a:spcBef>
                <a:spcPts val="600"/>
              </a:spcBef>
              <a:spcAft>
                <a:spcPts val="300"/>
              </a:spcAft>
              <a:buSzPct val="120000"/>
              <a:buFont typeface="Lucida Grande"/>
              <a:buChar char="-"/>
            </a:pPr>
            <a:r>
              <a:rPr lang="en-US" sz="1800" dirty="0" smtClean="0">
                <a:latin typeface="Helvetica"/>
                <a:cs typeface="Helvetica"/>
              </a:rPr>
              <a:t>Reprocessing status: competed through ~ Oct. 2013 (as of 28 Apr)</a:t>
            </a:r>
          </a:p>
          <a:p>
            <a:pPr marL="627063" lvl="2" indent="-227013">
              <a:spcBef>
                <a:spcPts val="600"/>
              </a:spcBef>
              <a:spcAft>
                <a:spcPts val="300"/>
              </a:spcAft>
              <a:buSzPct val="120000"/>
              <a:buFont typeface="Lucida Grande"/>
              <a:buChar char="-"/>
            </a:pPr>
            <a:r>
              <a:rPr lang="en-US" sz="1800" dirty="0" smtClean="0">
                <a:latin typeface="Helvetica"/>
                <a:cs typeface="Helvetica"/>
              </a:rPr>
              <a:t>Forward processing status: started on Jan. 1, 2014 but being re-done due to ancillary production rule problem for cloud optical products</a:t>
            </a:r>
          </a:p>
          <a:p>
            <a:pPr marL="225425" indent="-225425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Terra L2 reprocessing status</a:t>
            </a:r>
          </a:p>
          <a:p>
            <a:pPr marL="625475" lvl="1" indent="-225425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Updated MCST Terra band 5 (1.24 µm) de-trending code ready for delivery to MODAPS</a:t>
            </a:r>
          </a:p>
          <a:p>
            <a:pPr marL="625475" lvl="1" indent="-225425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MOD04 Deep Blue: mid-May for next (final?) science test delivery</a:t>
            </a:r>
          </a:p>
          <a:p>
            <a:pPr marL="225425" indent="-225425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Aqua/Terra L3 (MOD08_D3, _E3, _M3)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All SDS code updates other than MOD06 completed and tested. </a:t>
            </a:r>
            <a:r>
              <a:rPr lang="en-US" sz="1800" dirty="0">
                <a:latin typeface="Helvetica"/>
                <a:cs typeface="Helvetica"/>
              </a:rPr>
              <a:t>T</a:t>
            </a:r>
            <a:r>
              <a:rPr lang="en-US" sz="1800" dirty="0" smtClean="0">
                <a:latin typeface="Helvetica"/>
                <a:cs typeface="Helvetica"/>
              </a:rPr>
              <a:t>esting of MOD06 Optical Properties and Cloud-Top code this week.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Change in ‘Definition of Day’ algorithm implemented/tested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Updated browse imagery and UI (Starry </a:t>
            </a:r>
            <a:r>
              <a:rPr lang="en-US" sz="1800" dirty="0" err="1" smtClean="0">
                <a:latin typeface="Helvetica"/>
                <a:cs typeface="Helvetica"/>
              </a:rPr>
              <a:t>Monoharan</a:t>
            </a:r>
            <a:r>
              <a:rPr lang="en-US" sz="1800" dirty="0" smtClean="0">
                <a:latin typeface="Helvetica"/>
                <a:cs typeface="Helvetica"/>
              </a:rPr>
              <a:t>)</a:t>
            </a:r>
          </a:p>
          <a:p>
            <a:pPr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Webinar series (</a:t>
            </a:r>
            <a:r>
              <a:rPr lang="en-US" sz="1800" dirty="0">
                <a:latin typeface="Helvetica"/>
                <a:cs typeface="Helvetica"/>
              </a:rPr>
              <a:t>lead: Rich </a:t>
            </a:r>
            <a:r>
              <a:rPr lang="en-US" sz="1800" dirty="0" err="1">
                <a:latin typeface="Helvetica"/>
                <a:cs typeface="Helvetica"/>
              </a:rPr>
              <a:t>Kleidman</a:t>
            </a:r>
            <a:r>
              <a:rPr lang="en-US" sz="1800" dirty="0" smtClean="0">
                <a:latin typeface="Helvetica"/>
                <a:cs typeface="Helvetica"/>
              </a:rPr>
              <a:t>)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4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516568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MOD08 Collection 6 Change Highlights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265" y="1346158"/>
            <a:ext cx="7929968" cy="4707510"/>
          </a:xfrm>
        </p:spPr>
        <p:txBody>
          <a:bodyPr>
            <a:noAutofit/>
          </a:bodyPr>
          <a:lstStyle/>
          <a:p>
            <a:pPr marL="225425" indent="-225425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Notable SDS Change Summary</a:t>
            </a:r>
            <a:endParaRPr lang="en-US" sz="1800" dirty="0">
              <a:latin typeface="Helvetica"/>
              <a:cs typeface="Helvetica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Aerosols (MOD04): Addition of 2D aerosol histograms, SDS deletions and renaming, non-pixel count multiday weightings.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Cloud-top (MOD06): Addition of cloud-top stats by restricted Sensor ZA limits. Addition of surface </a:t>
            </a:r>
            <a:r>
              <a:rPr lang="en-US" sz="1800" dirty="0">
                <a:latin typeface="Helvetica"/>
                <a:cs typeface="Helvetica"/>
              </a:rPr>
              <a:t>t</a:t>
            </a:r>
            <a:r>
              <a:rPr lang="en-US" sz="1800" dirty="0" smtClean="0">
                <a:latin typeface="Helvetica"/>
                <a:cs typeface="Helvetica"/>
              </a:rPr>
              <a:t>ype fraction. Improved bin resolution </a:t>
            </a:r>
            <a:r>
              <a:rPr lang="en-US" sz="1800" dirty="0">
                <a:latin typeface="Helvetica"/>
                <a:cs typeface="Helvetica"/>
              </a:rPr>
              <a:t>for </a:t>
            </a:r>
            <a:r>
              <a:rPr lang="en-US" sz="1800" dirty="0" smtClean="0">
                <a:latin typeface="Helvetica"/>
                <a:cs typeface="Helvetica"/>
              </a:rPr>
              <a:t>calculation of means vs. pressure </a:t>
            </a:r>
            <a:r>
              <a:rPr lang="en-US" sz="1800" dirty="0">
                <a:latin typeface="Helvetica"/>
                <a:cs typeface="Helvetica"/>
              </a:rPr>
              <a:t>height (high, middle, low</a:t>
            </a:r>
            <a:r>
              <a:rPr lang="en-US" sz="1800" dirty="0" smtClean="0">
                <a:latin typeface="Helvetica"/>
                <a:cs typeface="Helvetica"/>
              </a:rPr>
              <a:t>). Cloud-top height SDSs. 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Cloud optical properties (MOD06): Addition of cloud optical property SDSs (e.g., 1.6 &amp; 3.7 µm-derived parameters), removal of QA SDSs. </a:t>
            </a:r>
          </a:p>
          <a:p>
            <a:pPr marL="225425" indent="-225425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Definition of Day</a:t>
            </a:r>
            <a:endParaRPr lang="en-US" sz="1800" dirty="0">
              <a:latin typeface="Helvetica"/>
              <a:cs typeface="Helvetica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UTC definition results in daytime discontinuities in (sub)tropics</a:t>
            </a:r>
            <a:r>
              <a:rPr lang="en-US" sz="1800" dirty="0">
                <a:latin typeface="Helvetica"/>
                <a:cs typeface="Helvetica"/>
              </a:rPr>
              <a:t>.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SzPct val="120000"/>
            </a:pPr>
            <a:r>
              <a:rPr lang="en-US" sz="1800" dirty="0" smtClean="0">
                <a:latin typeface="Helvetica"/>
                <a:cs typeface="Helvetica"/>
              </a:rPr>
              <a:t>Inconsistent with other instrument team approaches. Can impact daily gridded comparisons but makes little difference to monthly analysis.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91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449700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MOD08 C6 SDS Change Summary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072036"/>
              </p:ext>
            </p:extLst>
          </p:nvPr>
        </p:nvGraphicFramePr>
        <p:xfrm>
          <a:off x="660377" y="1263983"/>
          <a:ext cx="4792146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067"/>
                <a:gridCol w="1219212"/>
                <a:gridCol w="1016000"/>
                <a:gridCol w="130386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Product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SDSs Added/Modified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SDSs</a:t>
                      </a:r>
                      <a:r>
                        <a:rPr lang="en-US" sz="1600" baseline="0" dirty="0" smtClean="0"/>
                        <a:t> Renamed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SDSs Deleted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Aerosol</a:t>
                      </a:r>
                      <a:r>
                        <a:rPr lang="en-US" sz="1600" baseline="0" dirty="0" smtClean="0"/>
                        <a:t>:</a:t>
                      </a:r>
                    </a:p>
                    <a:p>
                      <a:r>
                        <a:rPr lang="en-US" sz="1600" baseline="0" dirty="0" smtClean="0"/>
                        <a:t>Dark Target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Aerosol:</a:t>
                      </a:r>
                    </a:p>
                    <a:p>
                      <a:r>
                        <a:rPr lang="en-US" sz="1600" dirty="0" smtClean="0"/>
                        <a:t>Deep Blue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–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–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Cloud-Top Properties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–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–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Cloud Optical Properties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numerous</a:t>
                      </a:r>
                      <a:r>
                        <a:rPr lang="en-US" sz="1600" baseline="0" dirty="0" smtClean="0"/>
                        <a:t> (incl. a</a:t>
                      </a:r>
                      <a:r>
                        <a:rPr lang="en-US" sz="1600" dirty="0" smtClean="0"/>
                        <a:t>ll</a:t>
                      </a:r>
                      <a:r>
                        <a:rPr lang="en-US" sz="1600" baseline="0" dirty="0" smtClean="0"/>
                        <a:t> QA-weighted)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Solar/View Geometry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Stats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–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–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29631" y="5572173"/>
            <a:ext cx="50193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800000"/>
                </a:solidFill>
                <a:latin typeface="Helvetica"/>
                <a:cs typeface="Helvetica"/>
              </a:rPr>
              <a:t>E</a:t>
            </a:r>
            <a:r>
              <a:rPr lang="en-US" sz="1600" i="1" dirty="0" smtClean="0">
                <a:solidFill>
                  <a:srgbClr val="800000"/>
                </a:solidFill>
                <a:latin typeface="Helvetica"/>
                <a:cs typeface="Helvetica"/>
              </a:rPr>
              <a:t>ach SDS changed needs to be implemented in 4 files (tile, daily, 8-day, &amp; monthly).</a:t>
            </a:r>
            <a:endParaRPr lang="en-US" sz="1600" i="1" dirty="0">
              <a:solidFill>
                <a:srgbClr val="8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109464"/>
              </p:ext>
            </p:extLst>
          </p:nvPr>
        </p:nvGraphicFramePr>
        <p:xfrm>
          <a:off x="5648993" y="1263983"/>
          <a:ext cx="2848166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633"/>
                <a:gridCol w="11345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 Lines</a:t>
                      </a:r>
                      <a:r>
                        <a:rPr lang="en-US" sz="1600" baseline="0" dirty="0" smtClean="0"/>
                        <a:t> of Code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Common</a:t>
                      </a:r>
                      <a:r>
                        <a:rPr lang="en-US" sz="1600" baseline="0" dirty="0" smtClean="0"/>
                        <a:t> Data Language (CDL) File Specifications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120,000</a:t>
                      </a:r>
                      <a:r>
                        <a:rPr lang="en-US" sz="1600" baseline="0" dirty="0" smtClean="0"/>
                        <a:t> (+70%)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C, F90, F77 code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180,000</a:t>
                      </a:r>
                      <a:r>
                        <a:rPr lang="en-US" sz="1600" baseline="0" dirty="0" smtClean="0"/>
                        <a:t> (+34%)</a:t>
                      </a:r>
                      <a:endParaRPr lang="en-US" sz="1600" dirty="0" smtClean="0"/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Ancillary files</a:t>
                      </a:r>
                      <a:r>
                        <a:rPr lang="en-US" sz="1600" baseline="0" dirty="0" smtClean="0"/>
                        <a:t> (process control, packing lists, etc.)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8,000 </a:t>
                      </a:r>
                      <a:r>
                        <a:rPr lang="en-US" sz="1600" baseline="0" dirty="0" smtClean="0"/>
                        <a:t>(+16%)</a:t>
                      </a:r>
                      <a:endParaRPr lang="en-US" sz="1600" dirty="0" smtClean="0"/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Comments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21,000 </a:t>
                      </a:r>
                      <a:r>
                        <a:rPr lang="en-US" sz="1600" baseline="0" dirty="0" smtClean="0"/>
                        <a:t>(+7%)</a:t>
                      </a:r>
                      <a:endParaRPr lang="en-US" sz="1600" dirty="0" smtClean="0"/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899616" y="5177835"/>
            <a:ext cx="24959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  <a:latin typeface="Helvetica"/>
                <a:cs typeface="Helvetica"/>
              </a:rPr>
              <a:t>L3 C6 code metrics and changes relative to C5.</a:t>
            </a:r>
            <a:endParaRPr lang="en-US" sz="1600" i="1" dirty="0">
              <a:solidFill>
                <a:srgbClr val="800000"/>
              </a:solidFill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4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tif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6" b="32222"/>
          <a:stretch/>
        </p:blipFill>
        <p:spPr>
          <a:xfrm>
            <a:off x="380986" y="980104"/>
            <a:ext cx="7501082" cy="3439495"/>
          </a:xfrm>
          <a:prstGeom prst="rect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4713" y="229566"/>
            <a:ext cx="8414923" cy="574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90"/>
                </a:solidFill>
              </a:rPr>
              <a:t>MOD08 Collection 6 Browse Imagery</a:t>
            </a:r>
          </a:p>
          <a:p>
            <a:r>
              <a:rPr lang="en-US" sz="2000" dirty="0" smtClean="0">
                <a:hlinkClick r:id="rId3"/>
              </a:rPr>
              <a:t>http://modis-atmos.gsfc.nasa.gov/IMAGES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0016" y="1594300"/>
            <a:ext cx="1249674" cy="61555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L2 browse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(Min </a:t>
            </a:r>
            <a:r>
              <a:rPr lang="en-US" sz="1600" dirty="0" err="1">
                <a:latin typeface="Helvetica"/>
                <a:cs typeface="Helvetica"/>
              </a:rPr>
              <a:t>F</a:t>
            </a:r>
            <a:r>
              <a:rPr lang="en-US" sz="1600" dirty="0" err="1" smtClean="0">
                <a:latin typeface="Helvetica"/>
                <a:cs typeface="Helvetica"/>
              </a:rPr>
              <a:t>eng</a:t>
            </a:r>
            <a:r>
              <a:rPr lang="en-US" sz="1600" dirty="0" smtClean="0">
                <a:latin typeface="Helvetica"/>
                <a:cs typeface="Helvetica"/>
              </a:rPr>
              <a:t>) 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2305511" y="4157499"/>
            <a:ext cx="6327136" cy="2497299"/>
            <a:chOff x="2305511" y="4157499"/>
            <a:chExt cx="6327136" cy="2497299"/>
          </a:xfrm>
        </p:grpSpPr>
        <p:pic>
          <p:nvPicPr>
            <p:cNvPr id="8" name="Picture 7" descr="Untitled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93"/>
            <a:stretch/>
          </p:blipFill>
          <p:spPr>
            <a:xfrm>
              <a:off x="2305511" y="4157499"/>
              <a:ext cx="6327136" cy="2497299"/>
            </a:xfrm>
            <a:prstGeom prst="rect">
              <a:avLst/>
            </a:prstGeom>
            <a:ln w="2857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</p:pic>
        <p:sp>
          <p:nvSpPr>
            <p:cNvPr id="3" name="Rectangle 2"/>
            <p:cNvSpPr/>
            <p:nvPr/>
          </p:nvSpPr>
          <p:spPr>
            <a:xfrm>
              <a:off x="4129128" y="4157499"/>
              <a:ext cx="371231" cy="1735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7160721" y="5547261"/>
            <a:ext cx="1598915" cy="86177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L3 browse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(S. </a:t>
            </a:r>
            <a:r>
              <a:rPr lang="en-US" sz="1600" dirty="0" err="1" smtClean="0">
                <a:latin typeface="Helvetica"/>
                <a:cs typeface="Helvetica"/>
              </a:rPr>
              <a:t>Monoharan</a:t>
            </a:r>
            <a:r>
              <a:rPr lang="en-US" sz="1600" dirty="0" smtClean="0">
                <a:latin typeface="Helvetica"/>
                <a:cs typeface="Helvetica"/>
              </a:rPr>
              <a:t>,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B. Ridgway)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327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4713" y="229566"/>
            <a:ext cx="8414923" cy="574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90"/>
                </a:solidFill>
              </a:rPr>
              <a:t>MOD08 Collection 6 Documentation</a:t>
            </a:r>
          </a:p>
          <a:p>
            <a:r>
              <a:rPr lang="en-US" sz="2000" dirty="0">
                <a:hlinkClick r:id="rId2"/>
              </a:rPr>
              <a:t>http://modis-atmos.gsfc.nasa.gov/products_C006update.html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3" name="Picture 2" descr="Untitled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"/>
          <a:stretch/>
        </p:blipFill>
        <p:spPr>
          <a:xfrm>
            <a:off x="2110094" y="1040878"/>
            <a:ext cx="4939008" cy="542765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8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381972"/>
            <a:ext cx="8414923" cy="57400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Webinar Series Draft Schedule (July–Sept 2014) 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265" y="1138734"/>
            <a:ext cx="7929968" cy="5414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u="sng" dirty="0" smtClean="0"/>
              <a:t>Goal</a:t>
            </a:r>
            <a:r>
              <a:rPr lang="en-US" sz="2000" dirty="0" smtClean="0"/>
              <a:t>: Educate user </a:t>
            </a:r>
            <a:r>
              <a:rPr lang="en-US" sz="2000" dirty="0"/>
              <a:t>community on the MODIS atmosphere products in conjunction with the release of </a:t>
            </a:r>
            <a:r>
              <a:rPr lang="en-US" sz="2000" dirty="0" smtClean="0"/>
              <a:t>C6</a:t>
            </a:r>
            <a:r>
              <a:rPr lang="en-US" sz="2000" dirty="0"/>
              <a:t> </a:t>
            </a:r>
            <a:r>
              <a:rPr lang="en-US" sz="2000" dirty="0" smtClean="0"/>
              <a:t>via weekly webinar sessions.</a:t>
            </a:r>
            <a:endParaRPr lang="en-US" sz="16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000" b="1" dirty="0" smtClean="0"/>
              <a:t>Session/Topic:</a:t>
            </a:r>
            <a:endParaRPr lang="en-US" sz="2000" b="1" dirty="0"/>
          </a:p>
          <a:p>
            <a:r>
              <a:rPr lang="en-US" sz="1800" dirty="0" smtClean="0"/>
              <a:t>MODIS C6 overview, web resources, etc.: Platnick, </a:t>
            </a:r>
            <a:r>
              <a:rPr lang="en-US" sz="1800" dirty="0" err="1" smtClean="0"/>
              <a:t>Xiong</a:t>
            </a:r>
            <a:endParaRPr lang="en-US" sz="1800" dirty="0"/>
          </a:p>
          <a:p>
            <a:r>
              <a:rPr lang="en-US" sz="1800" dirty="0"/>
              <a:t>MOD04 </a:t>
            </a:r>
            <a:r>
              <a:rPr lang="en-US" sz="1800" dirty="0" smtClean="0"/>
              <a:t>Dark Target: Levy</a:t>
            </a:r>
            <a:endParaRPr lang="en-US" sz="1800" dirty="0"/>
          </a:p>
          <a:p>
            <a:r>
              <a:rPr lang="en-US" sz="1800" dirty="0"/>
              <a:t>MOD04 </a:t>
            </a:r>
            <a:r>
              <a:rPr lang="en-US" sz="1800" dirty="0" smtClean="0"/>
              <a:t>Deep Blue: </a:t>
            </a:r>
            <a:r>
              <a:rPr lang="en-US" sz="1800" dirty="0" err="1" smtClean="0"/>
              <a:t>Sayer</a:t>
            </a:r>
            <a:endParaRPr lang="en-US" sz="1800" dirty="0"/>
          </a:p>
          <a:p>
            <a:r>
              <a:rPr lang="en-US" sz="1800" dirty="0"/>
              <a:t>MOD04 Overview/Combined DB-</a:t>
            </a:r>
            <a:r>
              <a:rPr lang="en-US" sz="1800" dirty="0" smtClean="0"/>
              <a:t>DT and 3 km product: Levy, </a:t>
            </a:r>
            <a:r>
              <a:rPr lang="en-US" sz="1800" dirty="0" err="1" smtClean="0"/>
              <a:t>Sayer</a:t>
            </a:r>
            <a:endParaRPr lang="en-US" sz="1800" dirty="0"/>
          </a:p>
          <a:p>
            <a:r>
              <a:rPr lang="en-US" sz="1800" dirty="0" smtClean="0"/>
              <a:t>MOD35 Cloud Mask: Ackerman</a:t>
            </a:r>
            <a:endParaRPr lang="en-US" sz="1800" dirty="0"/>
          </a:p>
          <a:p>
            <a:r>
              <a:rPr lang="en-US" sz="1800" dirty="0"/>
              <a:t>MOD06 C</a:t>
            </a:r>
            <a:r>
              <a:rPr lang="en-US" sz="1800" dirty="0" smtClean="0"/>
              <a:t>loud-Top/Optical properties: Ackerman, Platnick</a:t>
            </a:r>
            <a:endParaRPr lang="en-US" sz="1800" dirty="0"/>
          </a:p>
          <a:p>
            <a:r>
              <a:rPr lang="en-US" sz="1800" dirty="0"/>
              <a:t>MOD06 </a:t>
            </a:r>
            <a:r>
              <a:rPr lang="en-US" sz="1800" dirty="0" smtClean="0"/>
              <a:t>Optical </a:t>
            </a:r>
            <a:r>
              <a:rPr lang="en-US" sz="1800" dirty="0"/>
              <a:t>P</a:t>
            </a:r>
            <a:r>
              <a:rPr lang="en-US" sz="1800" dirty="0" smtClean="0"/>
              <a:t>roperties: Platnick</a:t>
            </a:r>
            <a:endParaRPr lang="en-US" sz="1800" dirty="0"/>
          </a:p>
          <a:p>
            <a:r>
              <a:rPr lang="en-US" sz="1800" dirty="0" smtClean="0"/>
              <a:t>MOD08 Atmosphere Team L3 products: </a:t>
            </a:r>
            <a:r>
              <a:rPr lang="en-US" sz="1800" dirty="0" err="1" smtClean="0"/>
              <a:t>Hubanks</a:t>
            </a:r>
            <a:r>
              <a:rPr lang="en-US" sz="1800" dirty="0" smtClean="0"/>
              <a:t>, Ridgway, Platnick</a:t>
            </a:r>
            <a:endParaRPr lang="en-US" sz="1800" dirty="0"/>
          </a:p>
          <a:p>
            <a:r>
              <a:rPr lang="en-US" sz="1800" dirty="0" smtClean="0"/>
              <a:t>Data Acquisition LAADS, LANCE, </a:t>
            </a:r>
            <a:r>
              <a:rPr lang="en-US" sz="1800" dirty="0" err="1" smtClean="0"/>
              <a:t>WorldView</a:t>
            </a:r>
            <a:r>
              <a:rPr lang="en-US" sz="1800" dirty="0" smtClean="0"/>
              <a:t>, </a:t>
            </a:r>
            <a:r>
              <a:rPr lang="en-US" sz="1800" dirty="0"/>
              <a:t>MIRADOR, </a:t>
            </a:r>
            <a:r>
              <a:rPr lang="en-US" sz="1800" dirty="0" smtClean="0"/>
              <a:t>ECHO–REVERB: TBD</a:t>
            </a:r>
            <a:endParaRPr lang="en-US" sz="1800" dirty="0"/>
          </a:p>
          <a:p>
            <a:r>
              <a:rPr lang="en-US" sz="1800" dirty="0" smtClean="0"/>
              <a:t>Giovanni </a:t>
            </a:r>
            <a:r>
              <a:rPr lang="en-US" sz="1800" dirty="0"/>
              <a:t>– Aerosols </a:t>
            </a:r>
            <a:r>
              <a:rPr lang="en-US" sz="1800" dirty="0" smtClean="0"/>
              <a:t>Express: </a:t>
            </a:r>
            <a:r>
              <a:rPr lang="en-US" sz="1800" dirty="0"/>
              <a:t>Chris </a:t>
            </a:r>
            <a:r>
              <a:rPr lang="en-US" sz="1800" dirty="0" err="1"/>
              <a:t>Lynnes</a:t>
            </a:r>
            <a:endParaRPr lang="en-US" sz="1800" dirty="0"/>
          </a:p>
          <a:p>
            <a:r>
              <a:rPr lang="en-US" sz="1800" dirty="0" smtClean="0"/>
              <a:t>MODIS </a:t>
            </a:r>
            <a:r>
              <a:rPr lang="en-US" sz="1800" dirty="0" err="1" smtClean="0"/>
              <a:t>Atmo</a:t>
            </a:r>
            <a:r>
              <a:rPr lang="en-US" sz="1800" dirty="0" smtClean="0"/>
              <a:t> Educational Materials and Resources: </a:t>
            </a:r>
            <a:r>
              <a:rPr lang="en-US" sz="1800" dirty="0" err="1" smtClean="0"/>
              <a:t>Kleidman</a:t>
            </a:r>
            <a:endParaRPr lang="en-US" sz="1800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Untitled.tif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28719" r="2876" b="28148"/>
          <a:stretch/>
        </p:blipFill>
        <p:spPr>
          <a:xfrm>
            <a:off x="5113866" y="1371604"/>
            <a:ext cx="3823019" cy="2243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13" y="277308"/>
            <a:ext cx="8414923" cy="917813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2. Level-2 Cloud Optical Properties (MOD/MYD06) </a:t>
            </a:r>
            <a:br>
              <a:rPr lang="en-US" sz="2800" dirty="0" smtClean="0">
                <a:solidFill>
                  <a:srgbClr val="000090"/>
                </a:solidFill>
              </a:rPr>
            </a:br>
            <a:r>
              <a:rPr lang="en-US" sz="2800" dirty="0" smtClean="0">
                <a:solidFill>
                  <a:srgbClr val="000090"/>
                </a:solidFill>
              </a:rPr>
              <a:t>+ “Chimaera” multi-sensor retrieval package</a:t>
            </a:r>
            <a:endParaRPr lang="en-US" sz="2800" dirty="0">
              <a:solidFill>
                <a:srgbClr val="00009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92449" y="1468599"/>
            <a:ext cx="4592818" cy="2273671"/>
            <a:chOff x="204260" y="1731076"/>
            <a:chExt cx="8781087" cy="3781042"/>
          </a:xfrm>
        </p:grpSpPr>
        <p:pic>
          <p:nvPicPr>
            <p:cNvPr id="3" name="Picture 2" descr="MOBGLSR_C05K.A2013100.005.2013102063216 small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0" y="1731076"/>
              <a:ext cx="4064000" cy="2032000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  <p:pic>
          <p:nvPicPr>
            <p:cNvPr id="4" name="Picture 3" descr="MOBGCOT_C05K.A2013100.051.2013101184919 small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602" y="2630539"/>
              <a:ext cx="4064000" cy="2032000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  <p:pic>
          <p:nvPicPr>
            <p:cNvPr id="10" name="Picture 9" descr="MOBGCER_C05K.A2013100.051.2013101185549 small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347" y="3480118"/>
              <a:ext cx="4064000" cy="2032000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</p:grpSp>
      <p:sp>
        <p:nvSpPr>
          <p:cNvPr id="6" name="Rectangle 5"/>
          <p:cNvSpPr/>
          <p:nvPr/>
        </p:nvSpPr>
        <p:spPr>
          <a:xfrm>
            <a:off x="466755" y="2764934"/>
            <a:ext cx="941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MODIS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5870" y="3547526"/>
            <a:ext cx="357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common VIIRS/MODIS algorithm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44007" y="5692798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SEVIRI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7" name="Picture 6" descr="Untitled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76" y="4108136"/>
            <a:ext cx="2917512" cy="24962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7456" y="5692798"/>
            <a:ext cx="81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eMAS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5" name="Picture 4" descr="SEV06_20090817.1200-cot16.jpg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t="21976" r="3668" b="21358"/>
          <a:stretch/>
        </p:blipFill>
        <p:spPr>
          <a:xfrm>
            <a:off x="5809227" y="4167500"/>
            <a:ext cx="2809843" cy="2258700"/>
          </a:xfrm>
          <a:prstGeom prst="rect">
            <a:avLst/>
          </a:prstGeom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837704" y="6578078"/>
            <a:ext cx="38304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i="1" dirty="0">
                <a:solidFill>
                  <a:srgbClr val="7F7F7F"/>
                </a:solidFill>
                <a:latin typeface="Calibri" charset="0"/>
              </a:rPr>
              <a:t>MOD06</a:t>
            </a:r>
            <a:r>
              <a:rPr lang="en-US" sz="1100" i="1" dirty="0" smtClean="0">
                <a:solidFill>
                  <a:srgbClr val="7F7F7F"/>
                </a:solidFill>
                <a:latin typeface="Calibri" charset="0"/>
              </a:rPr>
              <a:t>, MOD08, etc.: Platnick et al., MODIS STM, 29 April 2014</a:t>
            </a:r>
            <a:endParaRPr lang="en-US" sz="1100" i="1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4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2311</Words>
  <Application>Microsoft Macintosh PowerPoint</Application>
  <PresentationFormat>On-screen Show (4:3)</PresentationFormat>
  <Paragraphs>329</Paragraphs>
  <Slides>24</Slides>
  <Notes>22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1. Atmosphere Team</vt:lpstr>
      <vt:lpstr>Atmosphere Team C6 Status</vt:lpstr>
      <vt:lpstr>MOD08 Collection 6 Change Highlights</vt:lpstr>
      <vt:lpstr>MOD08 C6 SDS Change Summary</vt:lpstr>
      <vt:lpstr>PowerPoint Presentation</vt:lpstr>
      <vt:lpstr>PowerPoint Presentation</vt:lpstr>
      <vt:lpstr>Webinar Series Draft Schedule (July–Sept 2014) </vt:lpstr>
      <vt:lpstr>2. Level-2 Cloud Optical Properties (MOD/MYD06)  + “Chimaera” multi-sensor retrieval package</vt:lpstr>
      <vt:lpstr>MOD06 Collection 6 Change Highlights</vt:lpstr>
      <vt:lpstr>MOD06 C6 Change Highlight: Retrieval Phase</vt:lpstr>
      <vt:lpstr>MOD06 C6 Change Highlight: Retrieval Phase</vt:lpstr>
      <vt:lpstr>MOD06 C6 Change Highlight: Retrieval Phase</vt:lpstr>
      <vt:lpstr>MOD06 C6 Change Highlight: Retrieval Phase</vt:lpstr>
      <vt:lpstr>MOD06 C6 Change Highlight: Retrieval Phase</vt:lpstr>
      <vt:lpstr>MOD06 C6 Change Highlight: Retrieval Phase</vt:lpstr>
      <vt:lpstr>MOD06 C6 Change Highlight: Retrieval Phase</vt:lpstr>
      <vt:lpstr>MOD06 C6 Change Highlight: “Partly Cloudy” (PCL) FOVs</vt:lpstr>
      <vt:lpstr>MOD06 C6 Change Highlight: “Partly Cloudy” (PCL) Pixels</vt:lpstr>
      <vt:lpstr>MOD06 C6 Change Highlight: “Partly Cloudy” (PCL) Pixels</vt:lpstr>
      <vt:lpstr>MOD06 C6 Change Highlight: “Partly Cloudy” (PCL) Pixels</vt:lpstr>
      <vt:lpstr>PowerPoint Presentation</vt:lpstr>
      <vt:lpstr>PowerPoint Presentation</vt:lpstr>
      <vt:lpstr>PowerPoint Presentation</vt:lpstr>
    </vt:vector>
  </TitlesOfParts>
  <Company>NASA Goddard Space Flight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MODIS Atmosphere Team Overview Steve Platnick, Bill Ridgway, Gang Ye, Xinmin Hua, …   MODIS Science Team Mtg. Silver Spring, MD 7-9 May 2012 </dc:title>
  <dc:creator>Steven Platnick</dc:creator>
  <cp:lastModifiedBy>Steven Platnick</cp:lastModifiedBy>
  <cp:revision>478</cp:revision>
  <dcterms:created xsi:type="dcterms:W3CDTF">2012-05-02T14:44:00Z</dcterms:created>
  <dcterms:modified xsi:type="dcterms:W3CDTF">2014-04-29T14:31:55Z</dcterms:modified>
</cp:coreProperties>
</file>