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6" r:id="rId2"/>
  </p:sldMasterIdLst>
  <p:notesMasterIdLst>
    <p:notesMasterId r:id="rId28"/>
  </p:notesMasterIdLst>
  <p:sldIdLst>
    <p:sldId id="429" r:id="rId3"/>
    <p:sldId id="468" r:id="rId4"/>
    <p:sldId id="466" r:id="rId5"/>
    <p:sldId id="481" r:id="rId6"/>
    <p:sldId id="508" r:id="rId7"/>
    <p:sldId id="493" r:id="rId8"/>
    <p:sldId id="494" r:id="rId9"/>
    <p:sldId id="495" r:id="rId10"/>
    <p:sldId id="496" r:id="rId11"/>
    <p:sldId id="482" r:id="rId12"/>
    <p:sldId id="483" r:id="rId13"/>
    <p:sldId id="497" r:id="rId14"/>
    <p:sldId id="460" r:id="rId15"/>
    <p:sldId id="461" r:id="rId16"/>
    <p:sldId id="464" r:id="rId17"/>
    <p:sldId id="484" r:id="rId18"/>
    <p:sldId id="470" r:id="rId19"/>
    <p:sldId id="486" r:id="rId20"/>
    <p:sldId id="502" r:id="rId21"/>
    <p:sldId id="503" r:id="rId22"/>
    <p:sldId id="499" r:id="rId23"/>
    <p:sldId id="500" r:id="rId24"/>
    <p:sldId id="504" r:id="rId25"/>
    <p:sldId id="506" r:id="rId26"/>
    <p:sldId id="50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30D90"/>
    <a:srgbClr val="2C0B90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75" autoAdjust="0"/>
    <p:restoredTop sz="94660"/>
  </p:normalViewPr>
  <p:slideViewPr>
    <p:cSldViewPr>
      <p:cViewPr>
        <p:scale>
          <a:sx n="50" d="100"/>
          <a:sy n="50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07408-5191-4F25-AAAD-16D31385CAED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01209-80B1-4EB3-95AE-64D2F0043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8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1209-80B1-4EB3-95AE-64D2F0043DB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6" y="-9526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5" descr="312312main_nasameatball_22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947" y="0"/>
            <a:ext cx="809053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1112" y="152400"/>
            <a:ext cx="33670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04800" y="1447800"/>
            <a:ext cx="7543800" cy="1828800"/>
          </a:xfrm>
          <a:prstGeom prst="rect">
            <a:avLst/>
          </a:prstGeom>
        </p:spPr>
        <p:txBody>
          <a:bodyPr/>
          <a:lstStyle>
            <a:lvl1pPr>
              <a:defRPr sz="3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781800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A400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324600"/>
            <a:ext cx="594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Calcon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2011		Logan, Utah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324600"/>
            <a:ext cx="2209800" cy="533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August  30, 2011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09800" y="5638800"/>
            <a:ext cx="6781800" cy="685800"/>
          </a:xfrm>
        </p:spPr>
        <p:txBody>
          <a:bodyPr/>
          <a:lstStyle>
            <a:lvl1pPr>
              <a:buNone/>
              <a:defRPr sz="180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dirty="0" smtClean="0"/>
              <a:t>Affiliations</a:t>
            </a:r>
          </a:p>
        </p:txBody>
      </p:sp>
    </p:spTree>
    <p:extLst>
      <p:ext uri="{BB962C8B-B14F-4D97-AF65-F5344CB8AC3E}">
        <p14:creationId xmlns:p14="http://schemas.microsoft.com/office/powerpoint/2010/main" val="217731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48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66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87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6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G\2011-Senior\questions\small-meatball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1187843" cy="990600"/>
          </a:xfrm>
          <a:prstGeom prst="rect">
            <a:avLst/>
          </a:prstGeom>
          <a:noFill/>
        </p:spPr>
      </p:pic>
      <p:pic>
        <p:nvPicPr>
          <p:cNvPr id="6" name="Picture 5" descr="header_template01.psd"/>
          <p:cNvPicPr>
            <a:picLocks noChangeAspect="1"/>
          </p:cNvPicPr>
          <p:nvPr userDrawn="1"/>
        </p:nvPicPr>
        <p:blipFill>
          <a:blip r:embed="rId3" cstate="print"/>
          <a:srcRect b="38462"/>
          <a:stretch>
            <a:fillRect/>
          </a:stretch>
        </p:blipFill>
        <p:spPr>
          <a:xfrm>
            <a:off x="1219200" y="0"/>
            <a:ext cx="7924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3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907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940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80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4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8382000" cy="990600"/>
          </a:xfrm>
        </p:spPr>
        <p:txBody>
          <a:bodyPr/>
          <a:lstStyle>
            <a:lvl1pPr algn="ctr">
              <a:buNone/>
              <a:defRPr sz="2800">
                <a:solidFill>
                  <a:srgbClr val="C00000"/>
                </a:solidFill>
              </a:defRPr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752600"/>
            <a:ext cx="8229600" cy="4800600"/>
          </a:xfrm>
        </p:spPr>
        <p:txBody>
          <a:bodyPr/>
          <a:lstStyle>
            <a:lvl1pPr>
              <a:buSzPct val="60000"/>
              <a:defRPr sz="2400" baseline="0">
                <a:latin typeface="Century Gothic" pitchFamily="34" charset="0"/>
              </a:defRPr>
            </a:lvl1pPr>
            <a:lvl2pPr>
              <a:buClr>
                <a:srgbClr val="005426"/>
              </a:buClr>
              <a:buSzPct val="60000"/>
              <a:defRPr sz="2400" baseline="0">
                <a:solidFill>
                  <a:srgbClr val="005426"/>
                </a:solidFill>
                <a:latin typeface="Century Gothic" pitchFamily="34" charset="0"/>
              </a:defRPr>
            </a:lvl2pPr>
            <a:lvl3pPr>
              <a:buSzPct val="60000"/>
              <a:defRPr sz="2400" baseline="0">
                <a:latin typeface="Century Gothic" pitchFamily="34" charset="0"/>
              </a:defRPr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010400" cy="60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6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75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764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010400" cy="60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3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764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676400"/>
            <a:ext cx="4038600" cy="2209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4038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010400" cy="60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3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010400" cy="60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800600"/>
          </a:xfrm>
        </p:spPr>
        <p:txBody>
          <a:bodyPr/>
          <a:lstStyle>
            <a:lvl1pPr>
              <a:buSzPct val="60000"/>
              <a:defRPr sz="2400"/>
            </a:lvl1pPr>
            <a:lvl2pPr>
              <a:buClr>
                <a:srgbClr val="005426"/>
              </a:buClr>
              <a:buSzPct val="70000"/>
              <a:defRPr sz="2400">
                <a:solidFill>
                  <a:srgbClr val="005426"/>
                </a:solidFill>
              </a:defRPr>
            </a:lvl2pPr>
            <a:lvl3pPr>
              <a:buSzPct val="60000"/>
              <a:defRPr sz="2400"/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1585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4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6.tif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_template01.psd"/>
          <p:cNvPicPr>
            <a:picLocks noChangeAspect="1"/>
          </p:cNvPicPr>
          <p:nvPr userDrawn="1"/>
        </p:nvPicPr>
        <p:blipFill>
          <a:blip r:embed="rId9" cstate="print"/>
          <a:srcRect b="38462"/>
          <a:stretch>
            <a:fillRect/>
          </a:stretch>
        </p:blipFill>
        <p:spPr>
          <a:xfrm>
            <a:off x="-1" y="6225441"/>
            <a:ext cx="9144001" cy="632560"/>
          </a:xfrm>
          <a:prstGeom prst="rect">
            <a:avLst/>
          </a:prstGeom>
        </p:spPr>
      </p:pic>
      <p:sp>
        <p:nvSpPr>
          <p:cNvPr id="61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229600" cy="508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25" name="Text Box 29"/>
          <p:cNvSpPr txBox="1">
            <a:spLocks noChangeArrowheads="1"/>
          </p:cNvSpPr>
          <p:nvPr userDrawn="1"/>
        </p:nvSpPr>
        <p:spPr bwMode="auto">
          <a:xfrm>
            <a:off x="457200" y="914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82" name="Text Box 86"/>
          <p:cNvSpPr txBox="1">
            <a:spLocks noChangeArrowheads="1"/>
          </p:cNvSpPr>
          <p:nvPr userDrawn="1"/>
        </p:nvSpPr>
        <p:spPr bwMode="auto">
          <a:xfrm>
            <a:off x="304800" y="9906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10" descr="blue_white_border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1999" y="6225441"/>
            <a:ext cx="762001" cy="63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037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A3E"/>
        </a:buClr>
        <a:buSzPct val="90000"/>
        <a:buFont typeface="Wingdings" pitchFamily="2" charset="2"/>
        <a:buChar char="l"/>
        <a:defRPr sz="2400">
          <a:solidFill>
            <a:srgbClr val="008A3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BE"/>
        </a:buClr>
        <a:buFont typeface="Wingdings" pitchFamily="2" charset="2"/>
        <a:buChar char="w"/>
        <a:defRPr sz="2400">
          <a:solidFill>
            <a:srgbClr val="0000B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235C"/>
        </a:buClr>
        <a:buSzPct val="80000"/>
        <a:buFont typeface="Wingdings" pitchFamily="2" charset="2"/>
        <a:buChar char="¨"/>
        <a:defRPr sz="2400">
          <a:solidFill>
            <a:srgbClr val="C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4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4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4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C4250-5800-4D7E-BEB0-8374186FC5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47C76-C596-42FB-9E3D-B2F9678BF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E:\G\2011-Senior\questions\small-meatball.t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6200"/>
            <a:ext cx="1187843" cy="990600"/>
          </a:xfrm>
          <a:prstGeom prst="rect">
            <a:avLst/>
          </a:prstGeom>
          <a:noFill/>
        </p:spPr>
      </p:pic>
      <p:pic>
        <p:nvPicPr>
          <p:cNvPr id="8" name="Picture 7" descr="header_template01.psd"/>
          <p:cNvPicPr>
            <a:picLocks noChangeAspect="1"/>
          </p:cNvPicPr>
          <p:nvPr userDrawn="1"/>
        </p:nvPicPr>
        <p:blipFill>
          <a:blip r:embed="rId14" cstate="print"/>
          <a:srcRect b="38462"/>
          <a:stretch>
            <a:fillRect/>
          </a:stretch>
        </p:blipFill>
        <p:spPr>
          <a:xfrm>
            <a:off x="1219200" y="0"/>
            <a:ext cx="7924800" cy="1066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Terra: Aging Spacecraft and Considerations of Maintaining Mean Local	</a:t>
            </a:r>
            <a:r>
              <a:rPr lang="en-US" sz="3200" dirty="0" smtClean="0"/>
              <a:t>Time </a:t>
            </a:r>
            <a:r>
              <a:rPr lang="en-US" sz="3200" dirty="0"/>
              <a:t>vs. Maintaining Altitude and Allowing MLT to Drift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K. </a:t>
            </a:r>
            <a:r>
              <a:rPr lang="en-US" sz="2400" dirty="0" err="1" smtClean="0"/>
              <a:t>Thome</a:t>
            </a:r>
            <a:r>
              <a:rPr lang="en-US" sz="2400" dirty="0" smtClean="0"/>
              <a:t>, T. </a:t>
            </a:r>
            <a:r>
              <a:rPr lang="en-US" sz="2400" dirty="0" err="1" smtClean="0"/>
              <a:t>Heyd</a:t>
            </a:r>
            <a:r>
              <a:rPr lang="en-US" sz="2400" dirty="0" smtClean="0"/>
              <a:t>, D. </a:t>
            </a:r>
            <a:r>
              <a:rPr lang="en-US" sz="2400" dirty="0" err="1" smtClean="0"/>
              <a:t>Mantziaras</a:t>
            </a:r>
            <a:r>
              <a:rPr lang="en-US" sz="2400" dirty="0" smtClean="0"/>
              <a:t>, J. Hendrickson, A. Kelly</a:t>
            </a:r>
            <a:endParaRPr lang="en-US" baseline="300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NASA/GSFC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8888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Terra’s fuel is used for orbit maintenance, debris avoidance, and constellation exit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Current estimates show ~100 </a:t>
            </a:r>
            <a:r>
              <a:rPr lang="en-US" dirty="0" smtClean="0"/>
              <a:t>kg </a:t>
            </a:r>
            <a:r>
              <a:rPr lang="en-US" dirty="0"/>
              <a:t>remaining</a:t>
            </a:r>
          </a:p>
          <a:p>
            <a:pPr lvl="1"/>
            <a:r>
              <a:rPr lang="en-US" dirty="0"/>
              <a:t>Approx. 40 </a:t>
            </a:r>
            <a:r>
              <a:rPr lang="en-US" dirty="0" smtClean="0"/>
              <a:t>kg is </a:t>
            </a:r>
            <a:r>
              <a:rPr lang="en-US" dirty="0"/>
              <a:t>needed for constellation exit (given current constraints)</a:t>
            </a:r>
          </a:p>
          <a:p>
            <a:pPr lvl="1"/>
            <a:r>
              <a:rPr lang="en-US" dirty="0"/>
              <a:t>Leaves 60 </a:t>
            </a:r>
            <a:r>
              <a:rPr lang="en-US" dirty="0" smtClean="0"/>
              <a:t>kg </a:t>
            </a:r>
            <a:r>
              <a:rPr lang="en-US" dirty="0"/>
              <a:t>of </a:t>
            </a:r>
            <a:r>
              <a:rPr lang="en-US" dirty="0" smtClean="0"/>
              <a:t>usable </a:t>
            </a:r>
            <a:r>
              <a:rPr lang="en-US" dirty="0"/>
              <a:t>fuel </a:t>
            </a:r>
            <a:r>
              <a:rPr lang="en-US" dirty="0" smtClean="0"/>
              <a:t>for maneuvers</a:t>
            </a:r>
            <a:endParaRPr lang="en-US" dirty="0"/>
          </a:p>
          <a:p>
            <a:r>
              <a:rPr lang="en-US" dirty="0"/>
              <a:t>Each </a:t>
            </a:r>
            <a:r>
              <a:rPr lang="en-US" dirty="0" smtClean="0"/>
              <a:t>inclination adjust maneuver (IAM) </a:t>
            </a:r>
            <a:r>
              <a:rPr lang="en-US" dirty="0"/>
              <a:t>burns ~4 </a:t>
            </a:r>
            <a:r>
              <a:rPr lang="en-US" dirty="0" smtClean="0"/>
              <a:t>kg</a:t>
            </a:r>
            <a:endParaRPr lang="en-US" dirty="0"/>
          </a:p>
          <a:p>
            <a:r>
              <a:rPr lang="en-US" dirty="0"/>
              <a:t>Each </a:t>
            </a:r>
            <a:r>
              <a:rPr lang="en-US" dirty="0" smtClean="0"/>
              <a:t>drag makeup maneuver (DMU) ~</a:t>
            </a:r>
            <a:r>
              <a:rPr lang="en-US" dirty="0"/>
              <a:t>0.4 </a:t>
            </a:r>
            <a:r>
              <a:rPr lang="en-US" dirty="0" smtClean="0"/>
              <a:t>kg</a:t>
            </a:r>
            <a:endParaRPr lang="en-US" dirty="0"/>
          </a:p>
          <a:p>
            <a:r>
              <a:rPr lang="en-US" dirty="0" smtClean="0"/>
              <a:t>Need to determine how to use </a:t>
            </a:r>
            <a:r>
              <a:rPr lang="en-US" dirty="0"/>
              <a:t>the remaining </a:t>
            </a:r>
            <a:r>
              <a:rPr lang="en-US" dirty="0" smtClean="0"/>
              <a:t>fuel to maximize benefits </a:t>
            </a:r>
            <a:r>
              <a:rPr lang="en-US" dirty="0"/>
              <a:t>for the science </a:t>
            </a:r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 fuel usage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30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76" y="1524000"/>
            <a:ext cx="6870024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Fuel usage by Terra as a function of time since launch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 fuel usage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06612" y="4876800"/>
            <a:ext cx="27701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9933"/>
                </a:solidFill>
                <a:latin typeface="+mn-lt"/>
              </a:rPr>
              <a:t>Fuel to Exit Constellation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3900" y="5257800"/>
            <a:ext cx="16637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Unusable Fuel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1600200" y="2362200"/>
            <a:ext cx="838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438400" y="2133600"/>
            <a:ext cx="5876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Inclination maneuvers to change to 10:30 MLT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408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Flight Operations </a:t>
            </a:r>
            <a:r>
              <a:rPr lang="en-US" dirty="0"/>
              <a:t>T</a:t>
            </a:r>
            <a:r>
              <a:rPr lang="en-US" dirty="0" smtClean="0"/>
              <a:t>eam  needs inputs from Terra scientists as to how to use remaining fuel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600200"/>
            <a:ext cx="86868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Goal is to optimize length of mission while keeping the risk </a:t>
            </a:r>
            <a:r>
              <a:rPr lang="en-US" dirty="0"/>
              <a:t>to </a:t>
            </a:r>
            <a:r>
              <a:rPr lang="en-US" dirty="0" smtClean="0"/>
              <a:t>morning and afternoon constellations </a:t>
            </a:r>
            <a:r>
              <a:rPr lang="en-US" dirty="0" smtClean="0"/>
              <a:t>low</a:t>
            </a:r>
          </a:p>
          <a:p>
            <a:r>
              <a:rPr lang="en-US" dirty="0" smtClean="0"/>
              <a:t>Science trades are effectively related to</a:t>
            </a:r>
          </a:p>
          <a:p>
            <a:pPr lvl="1"/>
            <a:r>
              <a:rPr lang="en-US" dirty="0" smtClean="0"/>
              <a:t>Maintain crossing time (MLT) – implies changes in orbit altitude</a:t>
            </a:r>
          </a:p>
          <a:p>
            <a:pPr lvl="1"/>
            <a:r>
              <a:rPr lang="en-US" dirty="0" smtClean="0"/>
              <a:t>Maintain orbital altitude – implies changes in MLT</a:t>
            </a:r>
          </a:p>
          <a:p>
            <a:r>
              <a:rPr lang="en-US" dirty="0" smtClean="0"/>
              <a:t>More complicated and detailed than this but this is the basic concept</a:t>
            </a:r>
          </a:p>
          <a:p>
            <a:r>
              <a:rPr lang="en-US" dirty="0" smtClean="0"/>
              <a:t>Terra project science office is seeking input to help guide the Flight Operations Team’s recommendation to the Mission Operations Working Group </a:t>
            </a:r>
          </a:p>
          <a:p>
            <a:r>
              <a:rPr lang="en-US" dirty="0" smtClean="0"/>
              <a:t>Final recommendation goes to NASA HQ for approval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 is using its fuel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74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 impacts from changing MLT affects all Terra instruments equally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524000"/>
            <a:ext cx="8229600" cy="4648200"/>
          </a:xfrm>
        </p:spPr>
        <p:txBody>
          <a:bodyPr/>
          <a:lstStyle/>
          <a:p>
            <a:r>
              <a:rPr lang="en-US" dirty="0" smtClean="0"/>
              <a:t>Long-term data records are impacted by changes in MLT</a:t>
            </a:r>
          </a:p>
          <a:p>
            <a:r>
              <a:rPr lang="en-US" dirty="0" smtClean="0"/>
              <a:t>Earlier crossing time means larger solar zenith angle (sun closer to the horizon) and less solar heating</a:t>
            </a:r>
          </a:p>
          <a:p>
            <a:pPr lvl="1"/>
            <a:r>
              <a:rPr lang="en-US" dirty="0" smtClean="0"/>
              <a:t>Lower signal levels in reflective bands</a:t>
            </a:r>
          </a:p>
          <a:p>
            <a:pPr lvl="1"/>
            <a:r>
              <a:rPr lang="en-US" dirty="0" smtClean="0"/>
              <a:t>Lower temperatures</a:t>
            </a:r>
          </a:p>
          <a:p>
            <a:pPr lvl="1"/>
            <a:r>
              <a:rPr lang="en-US" dirty="0" smtClean="0"/>
              <a:t>Leads to lower signal to noise ratio</a:t>
            </a:r>
          </a:p>
          <a:p>
            <a:r>
              <a:rPr lang="en-US" dirty="0" smtClean="0"/>
              <a:t>Cloud probabilities decrease</a:t>
            </a:r>
          </a:p>
          <a:p>
            <a:pPr lvl="1"/>
            <a:r>
              <a:rPr lang="en-US" dirty="0" smtClean="0"/>
              <a:t>Clear-sky science energy studies easier</a:t>
            </a:r>
          </a:p>
          <a:p>
            <a:pPr lvl="1"/>
            <a:r>
              <a:rPr lang="en-US" dirty="0" smtClean="0"/>
              <a:t>Lower impact of clouds on surface products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impact to Terra data from changing MLT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9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Changing orbital altitude also has platform-wide science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Long-term data records will include changes in spatial coverage</a:t>
            </a:r>
          </a:p>
          <a:p>
            <a:r>
              <a:rPr lang="en-US" dirty="0" smtClean="0"/>
              <a:t>New geometric processing algorithms may need to be developed</a:t>
            </a:r>
          </a:p>
          <a:p>
            <a:pPr lvl="1"/>
            <a:r>
              <a:rPr lang="en-US" dirty="0" smtClean="0"/>
              <a:t>Effects from scan rates and integration times</a:t>
            </a:r>
          </a:p>
          <a:p>
            <a:pPr lvl="1"/>
            <a:r>
              <a:rPr lang="en-US" dirty="0" smtClean="0"/>
              <a:t>Parallax corrections</a:t>
            </a:r>
          </a:p>
          <a:p>
            <a:r>
              <a:rPr lang="en-US" dirty="0" smtClean="0"/>
              <a:t>Lowering altitude to move out of constellation will</a:t>
            </a:r>
          </a:p>
          <a:p>
            <a:pPr lvl="1"/>
            <a:r>
              <a:rPr lang="en-US" dirty="0" smtClean="0"/>
              <a:t>Decrease spatial coverage (swath width)</a:t>
            </a:r>
          </a:p>
          <a:p>
            <a:pPr lvl="1"/>
            <a:r>
              <a:rPr lang="en-US" dirty="0" smtClean="0"/>
              <a:t>Improve spatial resolution</a:t>
            </a:r>
          </a:p>
          <a:p>
            <a:pPr lvl="1"/>
            <a:r>
              <a:rPr lang="en-US" dirty="0" smtClean="0"/>
              <a:t>May cause gaps in spatial sampling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to Terra data from changing orbit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56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Terra Project Science Office is working closely with Instrument and Flight </a:t>
            </a:r>
            <a:r>
              <a:rPr lang="en-US" dirty="0" smtClean="0"/>
              <a:t>Operations </a:t>
            </a:r>
            <a:r>
              <a:rPr lang="en-US" dirty="0" smtClean="0"/>
              <a:t>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600200"/>
            <a:ext cx="8534400" cy="4495800"/>
          </a:xfrm>
        </p:spPr>
        <p:txBody>
          <a:bodyPr/>
          <a:lstStyle/>
          <a:p>
            <a:r>
              <a:rPr lang="en-US" dirty="0" smtClean="0"/>
              <a:t>Poll the Instrument teams as to preferred approaches</a:t>
            </a:r>
          </a:p>
          <a:p>
            <a:pPr lvl="1"/>
            <a:r>
              <a:rPr lang="en-US" dirty="0" smtClean="0"/>
              <a:t>FOT will provide a list of possible scenarios (large number)</a:t>
            </a:r>
          </a:p>
          <a:p>
            <a:pPr lvl="1"/>
            <a:r>
              <a:rPr lang="en-US" dirty="0" smtClean="0"/>
              <a:t>Instrument teams will help reduce the number of possible scenarios to evaluate</a:t>
            </a:r>
          </a:p>
          <a:p>
            <a:pPr lvl="1"/>
            <a:r>
              <a:rPr lang="en-US" dirty="0" smtClean="0"/>
              <a:t>Detailed analysis of this smaller number of scenarios by FOT</a:t>
            </a:r>
          </a:p>
          <a:p>
            <a:pPr lvl="1"/>
            <a:r>
              <a:rPr lang="en-US" dirty="0" smtClean="0"/>
              <a:t>Instrument teams will help select preferred methods</a:t>
            </a:r>
          </a:p>
          <a:p>
            <a:pPr lvl="1"/>
            <a:r>
              <a:rPr lang="en-US" dirty="0" smtClean="0"/>
              <a:t>FOT presents these preferred methods to MOWG</a:t>
            </a:r>
          </a:p>
          <a:p>
            <a:r>
              <a:rPr lang="en-US" dirty="0" smtClean="0"/>
              <a:t>Go through a few examples to illustrate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 Project plans for evaluating MLT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35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Predictions of fuel usage depends on the goals of the science community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600200"/>
            <a:ext cx="8229600" cy="4800600"/>
          </a:xfrm>
        </p:spPr>
        <p:txBody>
          <a:bodyPr/>
          <a:lstStyle/>
          <a:p>
            <a:r>
              <a:rPr lang="en-US" dirty="0"/>
              <a:t>5 kg of </a:t>
            </a:r>
            <a:r>
              <a:rPr lang="en-US" dirty="0" smtClean="0"/>
              <a:t>propellant will </a:t>
            </a:r>
            <a:r>
              <a:rPr lang="en-US" dirty="0"/>
              <a:t>remain in the propulsion </a:t>
            </a:r>
            <a:r>
              <a:rPr lang="en-US" dirty="0" smtClean="0"/>
              <a:t>lines as unusable</a:t>
            </a:r>
          </a:p>
          <a:p>
            <a:r>
              <a:rPr lang="en-US" dirty="0" smtClean="0"/>
              <a:t>Maneuver lengths and timing limitations to ensure platform health force use of less efficient apogee burns</a:t>
            </a:r>
          </a:p>
          <a:p>
            <a:r>
              <a:rPr lang="en-US" dirty="0" smtClean="0"/>
              <a:t>Terra’s exit constraints follow the Afternoon Constellation </a:t>
            </a:r>
            <a:r>
              <a:rPr lang="en-US" dirty="0" smtClean="0"/>
              <a:t>Operations </a:t>
            </a:r>
            <a:r>
              <a:rPr lang="en-US" smtClean="0"/>
              <a:t>Coordination Plan</a:t>
            </a:r>
            <a:endParaRPr lang="en-US" dirty="0" smtClean="0"/>
          </a:p>
          <a:p>
            <a:pPr lvl="1"/>
            <a:r>
              <a:rPr lang="en-US" dirty="0" smtClean="0"/>
              <a:t>Apogee of exiting spacecraft must be at least 2 km below minimum perigee of current constellation members</a:t>
            </a:r>
          </a:p>
          <a:p>
            <a:pPr lvl="1"/>
            <a:r>
              <a:rPr lang="en-US" dirty="0" smtClean="0"/>
              <a:t>Terra’s apogee must be below 692 km</a:t>
            </a:r>
            <a:endParaRPr lang="en-US" altLang="en-US" sz="2300" dirty="0">
              <a:latin typeface="Gill Sans MT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usage scenarios – starting 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03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Continue current operations until constellation exit fuel reserve is reached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8763000" cy="4648200"/>
          </a:xfrm>
        </p:spPr>
        <p:txBody>
          <a:bodyPr/>
          <a:lstStyle/>
          <a:p>
            <a:r>
              <a:rPr lang="en-US" dirty="0" smtClean="0"/>
              <a:t>Estimated to be early 2017 when we would stop </a:t>
            </a:r>
            <a:r>
              <a:rPr lang="en-US" dirty="0"/>
              <a:t>performing </a:t>
            </a:r>
            <a:r>
              <a:rPr lang="en-US" dirty="0" smtClean="0"/>
              <a:t>inclination maneuvers</a:t>
            </a:r>
            <a:endParaRPr lang="en-US" dirty="0"/>
          </a:p>
          <a:p>
            <a:r>
              <a:rPr lang="en-US" dirty="0" smtClean="0"/>
              <a:t>MLT drifts </a:t>
            </a:r>
            <a:r>
              <a:rPr lang="en-US" dirty="0"/>
              <a:t>outside </a:t>
            </a:r>
            <a:r>
              <a:rPr lang="en-US" dirty="0" smtClean="0"/>
              <a:t>of 10:29 operational range in late 2017 and continues drifting until 10:15 Mission Requirement</a:t>
            </a:r>
            <a:endParaRPr lang="en-US" dirty="0"/>
          </a:p>
          <a:p>
            <a:r>
              <a:rPr lang="en-US" dirty="0" smtClean="0"/>
              <a:t>Maneuvers to exit the constellation to </a:t>
            </a:r>
            <a:r>
              <a:rPr lang="en-US" dirty="0"/>
              <a:t>lower Terra’s altitude below </a:t>
            </a:r>
            <a:r>
              <a:rPr lang="en-US" dirty="0" smtClean="0"/>
              <a:t>692 km</a:t>
            </a:r>
            <a:endParaRPr lang="en-US" dirty="0"/>
          </a:p>
          <a:p>
            <a:r>
              <a:rPr lang="en-US" dirty="0" smtClean="0"/>
              <a:t>MLT </a:t>
            </a:r>
            <a:r>
              <a:rPr lang="en-US" dirty="0"/>
              <a:t>drift rate will reverse and stay within </a:t>
            </a:r>
            <a:r>
              <a:rPr lang="en-US" dirty="0" smtClean="0"/>
              <a:t>requirements limits </a:t>
            </a:r>
            <a:r>
              <a:rPr lang="en-US" dirty="0"/>
              <a:t>until early </a:t>
            </a:r>
            <a:r>
              <a:rPr lang="en-US" dirty="0" smtClean="0"/>
              <a:t>2022</a:t>
            </a:r>
          </a:p>
          <a:p>
            <a:pPr lvl="1"/>
            <a:r>
              <a:rPr lang="en-US" dirty="0" smtClean="0"/>
              <a:t>Orbital altitude will degrade and MLT will change until platform de-orbits</a:t>
            </a:r>
          </a:p>
          <a:p>
            <a:pPr lvl="1"/>
            <a:r>
              <a:rPr lang="en-US" dirty="0" smtClean="0"/>
              <a:t>Terra </a:t>
            </a:r>
            <a:r>
              <a:rPr lang="en-US" dirty="0"/>
              <a:t>will not maintain its WRS-2 </a:t>
            </a:r>
            <a:r>
              <a:rPr lang="en-US" dirty="0" smtClean="0"/>
              <a:t>ground track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08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scenario fuel usage prediction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2"/>
          <a:stretch>
            <a:fillRect/>
          </a:stretch>
        </p:blipFill>
        <p:spPr bwMode="auto">
          <a:xfrm>
            <a:off x="228600" y="627529"/>
            <a:ext cx="8335818" cy="546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2133600"/>
            <a:ext cx="1568347" cy="452191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Fuel used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369477"/>
            <a:ext cx="2590800" cy="821523"/>
          </a:xfrm>
          <a:prstGeom prst="rect">
            <a:avLst/>
          </a:prstGeom>
          <a:noFill/>
        </p:spPr>
        <p:txBody>
          <a:bodyPr wrap="square" lIns="82058" tIns="41029" rIns="82058" bIns="41029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92D050"/>
                </a:solidFill>
              </a:rPr>
              <a:t>Predicted fuel usage</a:t>
            </a:r>
            <a:endParaRPr lang="en-US" sz="2400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495800"/>
            <a:ext cx="5050069" cy="452191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9933"/>
                </a:solidFill>
              </a:rPr>
              <a:t>Fuel </a:t>
            </a:r>
            <a:r>
              <a:rPr lang="en-US" sz="2400" dirty="0" smtClean="0">
                <a:solidFill>
                  <a:srgbClr val="FF9933"/>
                </a:solidFill>
              </a:rPr>
              <a:t>needed to </a:t>
            </a:r>
            <a:r>
              <a:rPr lang="en-US" sz="2400" dirty="0">
                <a:solidFill>
                  <a:srgbClr val="FF9933"/>
                </a:solidFill>
              </a:rPr>
              <a:t>Exit Constellation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4145" y="5132294"/>
            <a:ext cx="1714220" cy="359858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Unusable Fuel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5074865"/>
            <a:ext cx="2926090" cy="390636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/>
          <a:p>
            <a:pPr>
              <a:defRPr/>
            </a:pPr>
            <a:r>
              <a:rPr lang="en-US" sz="2000" dirty="0" smtClean="0"/>
              <a:t>Constellation exit burn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4257564"/>
            <a:ext cx="1608421" cy="390636"/>
          </a:xfrm>
          <a:prstGeom prst="rect">
            <a:avLst/>
          </a:prstGeom>
          <a:noFill/>
        </p:spPr>
        <p:txBody>
          <a:bodyPr wrap="none" lIns="82058" tIns="41029" rIns="82058" bIns="41029">
            <a:spAutoFit/>
          </a:bodyPr>
          <a:lstStyle/>
          <a:p>
            <a:pPr>
              <a:defRPr/>
            </a:pPr>
            <a:r>
              <a:rPr lang="en-US" sz="2000" dirty="0"/>
              <a:t>End of IAMs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294418" y="4594412"/>
            <a:ext cx="277091" cy="2689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294418" y="5270183"/>
            <a:ext cx="782782" cy="210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96634" y="914400"/>
            <a:ext cx="4485366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Based on predicted fuel usage and solar activity, Terra has enough fuel to support science requirements until 2019 and possibly beyond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13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scenario MLT prediction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897216" cy="53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0"/>
          <p:cNvSpPr txBox="1">
            <a:spLocks noChangeArrowheads="1"/>
          </p:cNvSpPr>
          <p:nvPr/>
        </p:nvSpPr>
        <p:spPr bwMode="auto">
          <a:xfrm>
            <a:off x="76201" y="5144620"/>
            <a:ext cx="583046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dirty="0">
                <a:latin typeface="Tahoma" pitchFamily="34" charset="0"/>
                <a:cs typeface="Tahoma" pitchFamily="34" charset="0"/>
              </a:rPr>
              <a:t>10:15</a:t>
            </a: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284018" y="3182779"/>
            <a:ext cx="692727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dirty="0">
                <a:latin typeface="Tahoma" pitchFamily="34" charset="0"/>
                <a:cs typeface="Tahoma" pitchFamily="34" charset="0"/>
              </a:rPr>
              <a:t>10:29</a:t>
            </a:r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76200" y="707091"/>
            <a:ext cx="591705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dirty="0">
                <a:latin typeface="Tahoma" pitchFamily="34" charset="0"/>
                <a:cs typeface="Tahoma" pitchFamily="34" charset="0"/>
              </a:rPr>
              <a:t>10:45</a:t>
            </a: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297873" y="2590800"/>
            <a:ext cx="692727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dirty="0">
                <a:latin typeface="Tahoma" pitchFamily="34" charset="0"/>
                <a:cs typeface="Tahoma" pitchFamily="34" charset="0"/>
              </a:rPr>
              <a:t>10:31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1676400"/>
            <a:ext cx="1362851" cy="830985"/>
          </a:xfrm>
          <a:prstGeom prst="rect">
            <a:avLst/>
          </a:prstGeom>
          <a:noFill/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Final IAM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Feb 2017</a:t>
            </a:r>
          </a:p>
        </p:txBody>
      </p:sp>
      <p:cxnSp>
        <p:nvCxnSpPr>
          <p:cNvPr id="11" name="Straight Arrow Connector 25"/>
          <p:cNvCxnSpPr>
            <a:cxnSpLocks noChangeShapeType="1"/>
          </p:cNvCxnSpPr>
          <p:nvPr/>
        </p:nvCxnSpPr>
        <p:spPr bwMode="auto">
          <a:xfrm>
            <a:off x="3429000" y="2362200"/>
            <a:ext cx="207819" cy="72614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667000" y="3657600"/>
            <a:ext cx="2629159" cy="1200316"/>
          </a:xfrm>
          <a:prstGeom prst="rect">
            <a:avLst/>
          </a:prstGeom>
          <a:noFill/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MLT &lt; 10:15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&amp; Constellation Exit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August 2019</a:t>
            </a:r>
          </a:p>
        </p:txBody>
      </p:sp>
      <p:cxnSp>
        <p:nvCxnSpPr>
          <p:cNvPr id="13" name="Straight Arrow Connector 28"/>
          <p:cNvCxnSpPr>
            <a:cxnSpLocks noChangeShapeType="1"/>
          </p:cNvCxnSpPr>
          <p:nvPr/>
        </p:nvCxnSpPr>
        <p:spPr bwMode="auto">
          <a:xfrm>
            <a:off x="4524808" y="4495800"/>
            <a:ext cx="1231756" cy="67683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4969145" y="1752600"/>
            <a:ext cx="2193655" cy="830985"/>
          </a:xfrm>
          <a:prstGeom prst="rect">
            <a:avLst/>
          </a:prstGeom>
          <a:noFill/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MLT &lt; 10:29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November 2017</a:t>
            </a:r>
          </a:p>
        </p:txBody>
      </p:sp>
      <p:cxnSp>
        <p:nvCxnSpPr>
          <p:cNvPr id="17" name="Straight Arrow Connector 25"/>
          <p:cNvCxnSpPr>
            <a:cxnSpLocks noChangeShapeType="1"/>
          </p:cNvCxnSpPr>
          <p:nvPr/>
        </p:nvCxnSpPr>
        <p:spPr bwMode="auto">
          <a:xfrm flipH="1">
            <a:off x="4232564" y="2594200"/>
            <a:ext cx="983625" cy="56137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162800" y="3400356"/>
            <a:ext cx="1700956" cy="830985"/>
          </a:xfrm>
          <a:prstGeom prst="rect">
            <a:avLst/>
          </a:prstGeom>
          <a:noFill/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MLT &lt; 10:15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April 2022</a:t>
            </a:r>
          </a:p>
        </p:txBody>
      </p:sp>
      <p:cxnSp>
        <p:nvCxnSpPr>
          <p:cNvPr id="19" name="Straight Arrow Connector 25"/>
          <p:cNvCxnSpPr>
            <a:cxnSpLocks noChangeShapeType="1"/>
            <a:stCxn id="18" idx="2"/>
          </p:cNvCxnSpPr>
          <p:nvPr/>
        </p:nvCxnSpPr>
        <p:spPr bwMode="auto">
          <a:xfrm>
            <a:off x="8013278" y="4231341"/>
            <a:ext cx="237104" cy="941294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705369" y="4713733"/>
            <a:ext cx="26259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Mission Requirement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914399" y="3163196"/>
            <a:ext cx="23106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Operational Range</a:t>
            </a: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75316" y="831419"/>
            <a:ext cx="26259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Mission Requirement</a:t>
            </a:r>
          </a:p>
        </p:txBody>
      </p:sp>
    </p:spTree>
    <p:extLst>
      <p:ext uri="{BB962C8B-B14F-4D97-AF65-F5344CB8AC3E}">
        <p14:creationId xmlns:p14="http://schemas.microsoft.com/office/powerpoint/2010/main" val="402855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95400" y="6096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Response to the 2013 Senior Review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28600" y="1368805"/>
            <a:ext cx="4343399" cy="548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 u="sng" dirty="0" smtClean="0">
                <a:solidFill>
                  <a:prstClr val="white"/>
                </a:solidFill>
              </a:rPr>
              <a:t>Terra Mission Team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 dirty="0" smtClean="0">
                <a:solidFill>
                  <a:prstClr val="white"/>
                </a:solidFill>
              </a:rPr>
              <a:t>(GSFC)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dirty="0" smtClean="0">
                <a:solidFill>
                  <a:prstClr val="white"/>
                </a:solidFill>
              </a:rPr>
              <a:t>Project Scientist (P.S.) – Kurtis J. Thome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dirty="0">
                <a:solidFill>
                  <a:prstClr val="white"/>
                </a:solidFill>
              </a:rPr>
              <a:t>    </a:t>
            </a:r>
            <a:r>
              <a:rPr lang="en-US" b="1" dirty="0" smtClean="0">
                <a:solidFill>
                  <a:prstClr val="white"/>
                </a:solidFill>
              </a:rPr>
              <a:t> Deputy </a:t>
            </a:r>
            <a:r>
              <a:rPr lang="en-US" b="1" dirty="0">
                <a:solidFill>
                  <a:prstClr val="white"/>
                </a:solidFill>
              </a:rPr>
              <a:t>P.</a:t>
            </a:r>
            <a:r>
              <a:rPr lang="en-US" b="1" dirty="0" smtClean="0">
                <a:solidFill>
                  <a:prstClr val="white"/>
                </a:solidFill>
              </a:rPr>
              <a:t>S. -  </a:t>
            </a:r>
            <a:r>
              <a:rPr lang="en-US" b="1" dirty="0">
                <a:solidFill>
                  <a:prstClr val="white"/>
                </a:solidFill>
              </a:rPr>
              <a:t>Si</a:t>
            </a:r>
            <a:r>
              <a:rPr lang="en-US" b="1" dirty="0" smtClean="0">
                <a:solidFill>
                  <a:prstClr val="white"/>
                </a:solidFill>
              </a:rPr>
              <a:t>-</a:t>
            </a:r>
            <a:r>
              <a:rPr lang="en-US" b="1" dirty="0">
                <a:solidFill>
                  <a:prstClr val="white"/>
                </a:solidFill>
              </a:rPr>
              <a:t>C</a:t>
            </a:r>
            <a:r>
              <a:rPr lang="en-US" b="1" dirty="0" smtClean="0">
                <a:solidFill>
                  <a:prstClr val="white"/>
                </a:solidFill>
              </a:rPr>
              <a:t>hee </a:t>
            </a:r>
            <a:r>
              <a:rPr lang="en-US" b="1" dirty="0">
                <a:solidFill>
                  <a:prstClr val="white"/>
                </a:solidFill>
              </a:rPr>
              <a:t>Tsay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dirty="0">
                <a:solidFill>
                  <a:prstClr val="white"/>
                </a:solidFill>
              </a:rPr>
              <a:t>    </a:t>
            </a:r>
            <a:r>
              <a:rPr lang="en-US" b="1" dirty="0" smtClean="0">
                <a:solidFill>
                  <a:prstClr val="white"/>
                </a:solidFill>
              </a:rPr>
              <a:t> Deputy </a:t>
            </a:r>
            <a:r>
              <a:rPr lang="en-US" b="1" dirty="0">
                <a:solidFill>
                  <a:prstClr val="white"/>
                </a:solidFill>
              </a:rPr>
              <a:t>P.S</a:t>
            </a:r>
            <a:r>
              <a:rPr lang="en-US" b="1" dirty="0" smtClean="0">
                <a:solidFill>
                  <a:prstClr val="white"/>
                </a:solidFill>
              </a:rPr>
              <a:t>. for Data -  </a:t>
            </a:r>
            <a:r>
              <a:rPr lang="en-US" b="1" dirty="0">
                <a:solidFill>
                  <a:prstClr val="white"/>
                </a:solidFill>
              </a:rPr>
              <a:t>Robert E. </a:t>
            </a:r>
            <a:r>
              <a:rPr lang="en-US" b="1" dirty="0" smtClean="0">
                <a:solidFill>
                  <a:prstClr val="white"/>
                </a:solidFill>
              </a:rPr>
              <a:t>Wolfe</a:t>
            </a:r>
            <a:endParaRPr lang="en-US" b="1" dirty="0" smtClean="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dirty="0" smtClean="0">
                <a:solidFill>
                  <a:prstClr val="white"/>
                </a:solidFill>
              </a:rPr>
              <a:t>ESMO Project Manager – Wynn Watson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 u="sng" dirty="0" smtClean="0">
                <a:solidFill>
                  <a:srgbClr val="FFFF00"/>
                </a:solidFill>
              </a:rPr>
              <a:t>Instrument PIs &amp; Team Leaders (T.L.)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ASTER:  Japan T.L.  : H. </a:t>
            </a:r>
            <a:r>
              <a:rPr lang="en-US" b="1" dirty="0" err="1" smtClean="0">
                <a:solidFill>
                  <a:srgbClr val="FFFF00"/>
                </a:solidFill>
              </a:rPr>
              <a:t>Tsu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            </a:t>
            </a:r>
            <a:r>
              <a:rPr lang="en-US" b="1" dirty="0" smtClean="0">
                <a:solidFill>
                  <a:srgbClr val="FFFF00"/>
                </a:solidFill>
              </a:rPr>
              <a:t>   US </a:t>
            </a:r>
            <a:r>
              <a:rPr lang="en-US" b="1" dirty="0">
                <a:solidFill>
                  <a:srgbClr val="FFFF00"/>
                </a:solidFill>
              </a:rPr>
              <a:t>T.</a:t>
            </a:r>
            <a:r>
              <a:rPr lang="en-US" b="1" dirty="0" smtClean="0">
                <a:solidFill>
                  <a:srgbClr val="FFFF00"/>
                </a:solidFill>
              </a:rPr>
              <a:t>L.       : </a:t>
            </a:r>
            <a:r>
              <a:rPr lang="en-US" b="1" dirty="0">
                <a:solidFill>
                  <a:srgbClr val="FFFF00"/>
                </a:solidFill>
              </a:rPr>
              <a:t>Michael  </a:t>
            </a:r>
            <a:r>
              <a:rPr lang="en-US" b="1" dirty="0" smtClean="0">
                <a:solidFill>
                  <a:srgbClr val="FFFF00"/>
                </a:solidFill>
              </a:rPr>
              <a:t>Abrams (JPL)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CERES:  </a:t>
            </a:r>
            <a:r>
              <a:rPr lang="en-US" b="1" dirty="0">
                <a:solidFill>
                  <a:srgbClr val="FFFF00"/>
                </a:solidFill>
              </a:rPr>
              <a:t>P.I.</a:t>
            </a:r>
            <a:r>
              <a:rPr lang="en-US" b="1" dirty="0" smtClean="0">
                <a:solidFill>
                  <a:srgbClr val="FFFF00"/>
                </a:solidFill>
              </a:rPr>
              <a:t> - Norman Loeb (</a:t>
            </a:r>
            <a:r>
              <a:rPr lang="en-US" b="1" dirty="0" err="1" smtClean="0">
                <a:solidFill>
                  <a:srgbClr val="FFFF00"/>
                </a:solidFill>
              </a:rPr>
              <a:t>LaRC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MISR:    </a:t>
            </a:r>
            <a:r>
              <a:rPr lang="en-US" b="1" dirty="0">
                <a:solidFill>
                  <a:srgbClr val="FFFF00"/>
                </a:solidFill>
              </a:rPr>
              <a:t>P.I.</a:t>
            </a:r>
            <a:r>
              <a:rPr lang="en-US" b="1" dirty="0" smtClean="0">
                <a:solidFill>
                  <a:srgbClr val="FFFF00"/>
                </a:solidFill>
              </a:rPr>
              <a:t> - </a:t>
            </a:r>
            <a:r>
              <a:rPr lang="en-US" b="1" dirty="0">
                <a:solidFill>
                  <a:srgbClr val="FFFF00"/>
                </a:solidFill>
              </a:rPr>
              <a:t>David </a:t>
            </a:r>
            <a:r>
              <a:rPr lang="en-US" b="1" dirty="0" smtClean="0">
                <a:solidFill>
                  <a:srgbClr val="FFFF00"/>
                </a:solidFill>
              </a:rPr>
              <a:t>Diner (JPL)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MODIS: T</a:t>
            </a:r>
            <a:r>
              <a:rPr lang="en-US" b="1" dirty="0">
                <a:solidFill>
                  <a:srgbClr val="FFFF00"/>
                </a:solidFill>
              </a:rPr>
              <a:t>.</a:t>
            </a:r>
            <a:r>
              <a:rPr lang="en-US" b="1" dirty="0" smtClean="0">
                <a:solidFill>
                  <a:srgbClr val="FFFF00"/>
                </a:solidFill>
              </a:rPr>
              <a:t>L. -  </a:t>
            </a:r>
            <a:r>
              <a:rPr lang="en-US" b="1" dirty="0">
                <a:solidFill>
                  <a:srgbClr val="FFFF00"/>
                </a:solidFill>
              </a:rPr>
              <a:t>Michael </a:t>
            </a:r>
            <a:r>
              <a:rPr lang="en-US" b="1" dirty="0" smtClean="0">
                <a:solidFill>
                  <a:srgbClr val="FFFF00"/>
                </a:solidFill>
              </a:rPr>
              <a:t>King (UC/LASP)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1000" b="1" dirty="0" smtClean="0">
              <a:solidFill>
                <a:srgbClr val="FFFF00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MOPITT :  Canada P.I. - James Drummond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b="1" dirty="0" smtClean="0">
                <a:solidFill>
                  <a:srgbClr val="FFFF00"/>
                </a:solidFill>
              </a:rPr>
              <a:t>(Dalhousie University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                  </a:t>
            </a:r>
            <a:r>
              <a:rPr lang="en-US" b="1" dirty="0" smtClean="0">
                <a:solidFill>
                  <a:srgbClr val="FFFF00"/>
                </a:solidFill>
              </a:rPr>
              <a:t> US P.I. - </a:t>
            </a:r>
            <a:r>
              <a:rPr lang="en-US" b="1" dirty="0">
                <a:solidFill>
                  <a:srgbClr val="FFFF00"/>
                </a:solidFill>
              </a:rPr>
              <a:t>John </a:t>
            </a:r>
            <a:r>
              <a:rPr lang="en-US" b="1" dirty="0" err="1">
                <a:solidFill>
                  <a:srgbClr val="FFFF00"/>
                </a:solidFill>
              </a:rPr>
              <a:t>Gille</a:t>
            </a:r>
            <a:r>
              <a:rPr lang="en-US" b="1" dirty="0" smtClean="0">
                <a:solidFill>
                  <a:srgbClr val="FFFF00"/>
                </a:solidFill>
              </a:rPr>
              <a:t> (NCAR)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39863"/>
            <a:ext cx="3962400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B947C76-C596-42FB-9E3D-B2F9678BF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Additional inclination maneuvers added in the Fall of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baseline scenario</a:t>
            </a:r>
            <a:endParaRPr lang="en-US" dirty="0"/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746" y="1760060"/>
            <a:ext cx="8804853" cy="403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0"/>
          <p:cNvSpPr txBox="1">
            <a:spLocks noChangeArrowheads="1"/>
          </p:cNvSpPr>
          <p:nvPr/>
        </p:nvSpPr>
        <p:spPr bwMode="auto">
          <a:xfrm>
            <a:off x="186747" y="4955977"/>
            <a:ext cx="652318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latin typeface="Tahoma" pitchFamily="34" charset="0"/>
                <a:cs typeface="Tahoma" pitchFamily="34" charset="0"/>
              </a:rPr>
              <a:t>10:15</a:t>
            </a: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311437" y="3505200"/>
            <a:ext cx="72274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latin typeface="Tahoma" pitchFamily="34" charset="0"/>
                <a:cs typeface="Tahoma" pitchFamily="34" charset="0"/>
              </a:rPr>
              <a:t>10:29</a:t>
            </a:r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186746" y="1752600"/>
            <a:ext cx="660977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latin typeface="Tahoma" pitchFamily="34" charset="0"/>
                <a:cs typeface="Tahoma" pitchFamily="34" charset="0"/>
              </a:rPr>
              <a:t>10:45</a:t>
            </a: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348382" y="3127177"/>
            <a:ext cx="64654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latin typeface="Tahoma" pitchFamily="34" charset="0"/>
                <a:cs typeface="Tahoma" pitchFamily="34" charset="0"/>
              </a:rPr>
              <a:t>10:31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371599" y="2438400"/>
            <a:ext cx="5529983" cy="441431"/>
          </a:xfrm>
          <a:prstGeom prst="rect">
            <a:avLst/>
          </a:prstGeom>
          <a:noFill/>
        </p:spPr>
        <p:txBody>
          <a:bodyPr wrap="square" lIns="101882" tIns="50941" rIns="101882" bIns="50941">
            <a:spAutoFit/>
          </a:bodyPr>
          <a:lstStyle/>
          <a:p>
            <a:pPr>
              <a:defRPr/>
            </a:pPr>
            <a:r>
              <a:rPr lang="en-US" sz="2200" dirty="0">
                <a:latin typeface="+mj-lt"/>
              </a:rPr>
              <a:t>Final Inclination Adjust </a:t>
            </a:r>
            <a:r>
              <a:rPr lang="en-US" sz="2200" dirty="0" smtClean="0">
                <a:latin typeface="+mj-lt"/>
              </a:rPr>
              <a:t>Maneuver Oct </a:t>
            </a:r>
            <a:r>
              <a:rPr lang="en-US" sz="2200" dirty="0">
                <a:latin typeface="+mj-lt"/>
              </a:rPr>
              <a:t>2017</a:t>
            </a:r>
          </a:p>
        </p:txBody>
      </p:sp>
      <p:cxnSp>
        <p:nvCxnSpPr>
          <p:cNvPr id="11" name="Straight Arrow Connector 25"/>
          <p:cNvCxnSpPr>
            <a:cxnSpLocks noChangeShapeType="1"/>
          </p:cNvCxnSpPr>
          <p:nvPr/>
        </p:nvCxnSpPr>
        <p:spPr bwMode="auto">
          <a:xfrm>
            <a:off x="3929782" y="2898577"/>
            <a:ext cx="621147" cy="66013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" name="TextBox 11"/>
          <p:cNvSpPr txBox="1"/>
          <p:nvPr/>
        </p:nvSpPr>
        <p:spPr bwMode="auto">
          <a:xfrm>
            <a:off x="3624982" y="4082170"/>
            <a:ext cx="2897939" cy="1118540"/>
          </a:xfrm>
          <a:prstGeom prst="rect">
            <a:avLst/>
          </a:prstGeom>
          <a:noFill/>
        </p:spPr>
        <p:txBody>
          <a:bodyPr wrap="square" lIns="101882" tIns="50941" rIns="101882" bIns="50941">
            <a:spAutoFit/>
          </a:bodyPr>
          <a:lstStyle/>
          <a:p>
            <a:pPr>
              <a:defRPr/>
            </a:pPr>
            <a:r>
              <a:rPr lang="en-US" sz="2200" dirty="0">
                <a:latin typeface="+mj-lt"/>
              </a:rPr>
              <a:t>MLT ≈ 10:15</a:t>
            </a:r>
          </a:p>
          <a:p>
            <a:pPr>
              <a:defRPr/>
            </a:pPr>
            <a:r>
              <a:rPr lang="en-US" sz="2200" dirty="0">
                <a:latin typeface="+mj-lt"/>
              </a:rPr>
              <a:t>@ Constellation Exit</a:t>
            </a:r>
          </a:p>
          <a:p>
            <a:pPr>
              <a:defRPr/>
            </a:pPr>
            <a:r>
              <a:rPr lang="en-US" sz="2200" dirty="0">
                <a:latin typeface="+mj-lt"/>
              </a:rPr>
              <a:t>January 2020</a:t>
            </a:r>
          </a:p>
        </p:txBody>
      </p:sp>
      <p:cxnSp>
        <p:nvCxnSpPr>
          <p:cNvPr id="13" name="Straight Arrow Connector 28"/>
          <p:cNvCxnSpPr>
            <a:cxnSpLocks noChangeShapeType="1"/>
          </p:cNvCxnSpPr>
          <p:nvPr/>
        </p:nvCxnSpPr>
        <p:spPr bwMode="auto">
          <a:xfrm>
            <a:off x="5301383" y="4774941"/>
            <a:ext cx="1274330" cy="30941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881782" y="4727377"/>
            <a:ext cx="26259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Mission Requirement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018019" y="3567275"/>
            <a:ext cx="23106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Operational Range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104740" y="2819400"/>
            <a:ext cx="3163823" cy="441431"/>
          </a:xfrm>
          <a:prstGeom prst="rect">
            <a:avLst/>
          </a:prstGeom>
          <a:noFill/>
        </p:spPr>
        <p:txBody>
          <a:bodyPr wrap="square" lIns="101882" tIns="50941" rIns="101882" bIns="50941">
            <a:spAutoFit/>
          </a:bodyPr>
          <a:lstStyle/>
          <a:p>
            <a:pPr>
              <a:defRPr/>
            </a:pPr>
            <a:r>
              <a:rPr lang="en-US" sz="2200" dirty="0">
                <a:latin typeface="+mj-lt"/>
              </a:rPr>
              <a:t>MLT &lt; </a:t>
            </a:r>
            <a:r>
              <a:rPr lang="en-US" sz="2200" dirty="0" smtClean="0">
                <a:latin typeface="+mj-lt"/>
              </a:rPr>
              <a:t>10:29 March </a:t>
            </a:r>
            <a:r>
              <a:rPr lang="en-US" sz="2200" dirty="0">
                <a:latin typeface="+mj-lt"/>
              </a:rPr>
              <a:t>2018</a:t>
            </a:r>
          </a:p>
        </p:txBody>
      </p:sp>
      <p:cxnSp>
        <p:nvCxnSpPr>
          <p:cNvPr id="17" name="Straight Arrow Connector 25"/>
          <p:cNvCxnSpPr>
            <a:cxnSpLocks noChangeShapeType="1"/>
          </p:cNvCxnSpPr>
          <p:nvPr/>
        </p:nvCxnSpPr>
        <p:spPr bwMode="auto">
          <a:xfrm flipH="1">
            <a:off x="4897293" y="3228643"/>
            <a:ext cx="1352982" cy="38145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" name="TextBox 17"/>
          <p:cNvSpPr txBox="1"/>
          <p:nvPr/>
        </p:nvSpPr>
        <p:spPr bwMode="auto">
          <a:xfrm>
            <a:off x="6977782" y="3736777"/>
            <a:ext cx="1721938" cy="779985"/>
          </a:xfrm>
          <a:prstGeom prst="rect">
            <a:avLst/>
          </a:prstGeom>
          <a:noFill/>
        </p:spPr>
        <p:txBody>
          <a:bodyPr wrap="none" lIns="101882" tIns="50941" rIns="101882" bIns="50941">
            <a:spAutoFit/>
          </a:bodyPr>
          <a:lstStyle/>
          <a:p>
            <a:pPr>
              <a:defRPr/>
            </a:pPr>
            <a:r>
              <a:rPr lang="en-US" sz="2200" dirty="0">
                <a:latin typeface="+mj-lt"/>
              </a:rPr>
              <a:t>MLT &lt; 10:15</a:t>
            </a:r>
          </a:p>
          <a:p>
            <a:pPr>
              <a:defRPr/>
            </a:pPr>
            <a:r>
              <a:rPr lang="en-US" sz="2200" dirty="0">
                <a:latin typeface="+mj-lt"/>
              </a:rPr>
              <a:t>January 2022</a:t>
            </a:r>
          </a:p>
        </p:txBody>
      </p:sp>
      <p:cxnSp>
        <p:nvCxnSpPr>
          <p:cNvPr id="19" name="Straight Arrow Connector 25"/>
          <p:cNvCxnSpPr>
            <a:cxnSpLocks noChangeShapeType="1"/>
          </p:cNvCxnSpPr>
          <p:nvPr/>
        </p:nvCxnSpPr>
        <p:spPr bwMode="auto">
          <a:xfrm>
            <a:off x="7968383" y="4449471"/>
            <a:ext cx="600363" cy="650941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914399" y="1848332"/>
            <a:ext cx="26259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Mission Requirement</a:t>
            </a:r>
          </a:p>
        </p:txBody>
      </p:sp>
    </p:spTree>
    <p:extLst>
      <p:ext uri="{BB962C8B-B14F-4D97-AF65-F5344CB8AC3E}">
        <p14:creationId xmlns:p14="http://schemas.microsoft.com/office/powerpoint/2010/main" val="3937557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Baseline scenario altitude predictions</a:t>
            </a:r>
            <a:endParaRPr lang="en-US" dirty="0"/>
          </a:p>
        </p:txBody>
      </p:sp>
      <p:pic>
        <p:nvPicPr>
          <p:cNvPr id="5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77" y="762000"/>
            <a:ext cx="8728364" cy="403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1219199" y="2389066"/>
            <a:ext cx="2552102" cy="779985"/>
          </a:xfrm>
          <a:prstGeom prst="rect">
            <a:avLst/>
          </a:prstGeom>
          <a:noFill/>
        </p:spPr>
        <p:txBody>
          <a:bodyPr wrap="none" lIns="101882" tIns="50941" rIns="101882" bIns="50941">
            <a:spAutoFit/>
          </a:bodyPr>
          <a:lstStyle/>
          <a:p>
            <a:pPr>
              <a:defRPr/>
            </a:pPr>
            <a:r>
              <a:rPr lang="en-US" sz="2200" dirty="0" smtClean="0">
                <a:latin typeface="+mj-lt"/>
              </a:rPr>
              <a:t>Constellation exit </a:t>
            </a:r>
          </a:p>
          <a:p>
            <a:pPr>
              <a:defRPr/>
            </a:pPr>
            <a:r>
              <a:rPr lang="en-US" sz="2200" dirty="0" smtClean="0">
                <a:latin typeface="+mj-lt"/>
              </a:rPr>
              <a:t>692 km requirement</a:t>
            </a:r>
          </a:p>
        </p:txBody>
      </p:sp>
      <p:cxnSp>
        <p:nvCxnSpPr>
          <p:cNvPr id="7" name="Straight Arrow Connector 25"/>
          <p:cNvCxnSpPr>
            <a:cxnSpLocks noChangeShapeType="1"/>
            <a:stCxn id="6" idx="0"/>
          </p:cNvCxnSpPr>
          <p:nvPr/>
        </p:nvCxnSpPr>
        <p:spPr bwMode="auto">
          <a:xfrm flipV="1">
            <a:off x="2495250" y="1981200"/>
            <a:ext cx="14735" cy="40786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" name="TextBox 9"/>
          <p:cNvSpPr txBox="1"/>
          <p:nvPr/>
        </p:nvSpPr>
        <p:spPr bwMode="auto">
          <a:xfrm>
            <a:off x="3962400" y="2786014"/>
            <a:ext cx="2897939" cy="779985"/>
          </a:xfrm>
          <a:prstGeom prst="rect">
            <a:avLst/>
          </a:prstGeom>
          <a:noFill/>
        </p:spPr>
        <p:txBody>
          <a:bodyPr wrap="square" lIns="101882" tIns="50941" rIns="101882" bIns="50941">
            <a:spAutoFit/>
          </a:bodyPr>
          <a:lstStyle/>
          <a:p>
            <a:pPr>
              <a:defRPr/>
            </a:pPr>
            <a:r>
              <a:rPr lang="en-US" sz="2200" dirty="0" smtClean="0">
                <a:latin typeface="+mj-lt"/>
              </a:rPr>
              <a:t>Constellation </a:t>
            </a:r>
            <a:r>
              <a:rPr lang="en-US" sz="2200" dirty="0">
                <a:latin typeface="+mj-lt"/>
              </a:rPr>
              <a:t>Exit</a:t>
            </a:r>
          </a:p>
          <a:p>
            <a:pPr>
              <a:defRPr/>
            </a:pPr>
            <a:r>
              <a:rPr lang="en-US" sz="2200" dirty="0">
                <a:latin typeface="+mj-lt"/>
              </a:rPr>
              <a:t>January 2020</a:t>
            </a:r>
          </a:p>
        </p:txBody>
      </p:sp>
      <p:cxnSp>
        <p:nvCxnSpPr>
          <p:cNvPr id="11" name="Straight Arrow Connector 28"/>
          <p:cNvCxnSpPr>
            <a:cxnSpLocks noChangeShapeType="1"/>
          </p:cNvCxnSpPr>
          <p:nvPr/>
        </p:nvCxnSpPr>
        <p:spPr bwMode="auto">
          <a:xfrm flipV="1">
            <a:off x="5774891" y="1981200"/>
            <a:ext cx="473509" cy="797859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46364" y="4796118"/>
            <a:ext cx="8520545" cy="131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r>
              <a:rPr lang="en-US" sz="2000" dirty="0"/>
              <a:t>After c</a:t>
            </a:r>
            <a:r>
              <a:rPr lang="en-US" sz="2000" dirty="0" smtClean="0"/>
              <a:t>onstellation exit</a:t>
            </a:r>
            <a:r>
              <a:rPr lang="en-US" sz="2000" dirty="0"/>
              <a:t>, Terra will have </a:t>
            </a:r>
            <a:r>
              <a:rPr lang="en-US" sz="2000" dirty="0" smtClean="0"/>
              <a:t>689 km </a:t>
            </a:r>
            <a:r>
              <a:rPr lang="en-US" sz="2000" dirty="0"/>
              <a:t>maximum altitude </a:t>
            </a:r>
            <a:r>
              <a:rPr lang="en-US" sz="2000" dirty="0" smtClean="0"/>
              <a:t>and 656 km </a:t>
            </a:r>
            <a:r>
              <a:rPr lang="en-US" sz="2000" dirty="0"/>
              <a:t>minimum </a:t>
            </a:r>
            <a:r>
              <a:rPr lang="en-US" sz="2000" dirty="0" smtClean="0"/>
              <a:t>altitude  </a:t>
            </a:r>
          </a:p>
          <a:p>
            <a:endParaRPr lang="en-US" sz="2000" dirty="0"/>
          </a:p>
          <a:p>
            <a:r>
              <a:rPr lang="en-US" sz="2000" dirty="0" smtClean="0"/>
              <a:t>Orbit slowly degrades over </a:t>
            </a:r>
            <a:r>
              <a:rPr lang="en-US" sz="2000" dirty="0"/>
              <a:t>the next 30+ </a:t>
            </a:r>
            <a:r>
              <a:rPr lang="en-US" sz="2000" dirty="0" smtClean="0"/>
              <a:t>years until reentry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2555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 Terra’s orbit </a:t>
            </a:r>
            <a:r>
              <a:rPr lang="en-US" dirty="0" smtClean="0"/>
              <a:t>decays, </a:t>
            </a:r>
            <a:r>
              <a:rPr lang="en-US" dirty="0"/>
              <a:t>instrument swaths and spatial resolution will continually </a:t>
            </a:r>
            <a:r>
              <a:rPr lang="en-US" dirty="0" smtClean="0"/>
              <a:t>decrease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Altitude impacts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226451"/>
              </p:ext>
            </p:extLst>
          </p:nvPr>
        </p:nvGraphicFramePr>
        <p:xfrm>
          <a:off x="228600" y="1676400"/>
          <a:ext cx="8534400" cy="406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905000"/>
                <a:gridCol w="1676400"/>
                <a:gridCol w="2057400"/>
                <a:gridCol w="1524000"/>
              </a:tblGrid>
              <a:tr h="564776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Instrument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341" marB="40341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Current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341" marB="4034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83127" marR="83127" marT="40341" marB="4034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Post-constellation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exit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341" marB="4034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40341" marB="40341" anchor="ctr"/>
                </a:tc>
              </a:tr>
              <a:tr h="56477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83127" marR="83127" marT="40341" marB="4034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Spatial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Resolution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(km)</a:t>
                      </a:r>
                      <a:endParaRPr lang="en-US" sz="1800" dirty="0"/>
                    </a:p>
                  </a:txBody>
                  <a:tcPr marL="83127" marR="83127" marT="40341" marB="4034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Cross Track Swath (km)</a:t>
                      </a:r>
                      <a:endParaRPr lang="en-US" sz="1800" dirty="0"/>
                    </a:p>
                  </a:txBody>
                  <a:tcPr marL="83127" marR="83127" marT="40341" marB="4034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Spatial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Resolution (km)</a:t>
                      </a:r>
                      <a:endParaRPr lang="en-US" sz="1800" dirty="0"/>
                    </a:p>
                  </a:txBody>
                  <a:tcPr marL="83127" marR="83127" marT="40341" marB="4034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Cross Track Swath (km)</a:t>
                      </a:r>
                      <a:endParaRPr lang="en-US" sz="1800" dirty="0"/>
                    </a:p>
                  </a:txBody>
                  <a:tcPr marL="83127" marR="83127" marT="40341" marB="40341" anchor="ctr">
                    <a:solidFill>
                      <a:schemeClr val="accent1"/>
                    </a:solidFill>
                  </a:tcPr>
                </a:tc>
              </a:tr>
              <a:tr h="3272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MISR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0.275, 0.550,</a:t>
                      </a:r>
                      <a:r>
                        <a:rPr lang="en-US" sz="1800" baseline="0" dirty="0" smtClean="0"/>
                        <a:t> or </a:t>
                      </a:r>
                      <a:r>
                        <a:rPr lang="en-US" sz="1800" dirty="0" smtClean="0"/>
                        <a:t>1.1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380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0.263, 0.526, or 1.05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364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</a:tr>
              <a:tr h="5109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MODIS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0.250 (day)</a:t>
                      </a:r>
                      <a:r>
                        <a:rPr lang="en-US" sz="1800" baseline="0" dirty="0" smtClean="0"/>
                        <a:t> and </a:t>
                      </a:r>
                      <a:r>
                        <a:rPr lang="en-US" sz="1800" dirty="0" smtClean="0"/>
                        <a:t>1 (</a:t>
                      </a:r>
                      <a:r>
                        <a:rPr lang="en-US" sz="1800" baseline="0" dirty="0" smtClean="0"/>
                        <a:t>night)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2330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0.239 (day)</a:t>
                      </a:r>
                      <a:r>
                        <a:rPr lang="en-US" sz="1800" baseline="0" dirty="0" smtClean="0"/>
                        <a:t> and </a:t>
                      </a:r>
                      <a:r>
                        <a:rPr lang="en-US" sz="1800" dirty="0" smtClean="0"/>
                        <a:t>0.96 (</a:t>
                      </a:r>
                      <a:r>
                        <a:rPr lang="en-US" sz="1800" baseline="0" dirty="0" smtClean="0"/>
                        <a:t>night)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2233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</a:tr>
              <a:tr h="3272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MOPPIT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 (horizontal)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616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21.07 (horizontal)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590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</a:tr>
              <a:tr h="7261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ASTER*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0.015 (VNIR - horizontal) </a:t>
                      </a:r>
                    </a:p>
                    <a:p>
                      <a:pPr algn="ctr"/>
                      <a:r>
                        <a:rPr lang="en-US" sz="1800" dirty="0" smtClean="0"/>
                        <a:t>and 0.09 (TIR)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 (VNIR</a:t>
                      </a:r>
                      <a:r>
                        <a:rPr lang="en-US" sz="1800" baseline="0" dirty="0" smtClean="0"/>
                        <a:t> and TIR)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0.014 (VNIR - horizontal) </a:t>
                      </a:r>
                    </a:p>
                    <a:p>
                      <a:pPr algn="ctr"/>
                      <a:r>
                        <a:rPr lang="en-US" sz="1800" dirty="0" smtClean="0"/>
                        <a:t>and 0.086 (TIR)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marR="0" indent="0" algn="ctr" defTabSz="1011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57.5 (VNIR</a:t>
                      </a:r>
                      <a:r>
                        <a:rPr lang="en-US" sz="1800" baseline="0" dirty="0" smtClean="0"/>
                        <a:t> and TIR)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</a:tr>
              <a:tr h="3272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CERES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 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NA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19.1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marR="0" indent="0" algn="ctr" defTabSz="1011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NA</a:t>
                      </a:r>
                      <a:endParaRPr lang="en-US" sz="1800" dirty="0"/>
                    </a:p>
                  </a:txBody>
                  <a:tcPr marL="83127" marR="83127" marT="40341" marB="4034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863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685800"/>
            <a:ext cx="88392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Maximize </a:t>
            </a:r>
            <a:r>
              <a:rPr lang="en-US" dirty="0"/>
              <a:t>time in </a:t>
            </a:r>
            <a:r>
              <a:rPr lang="en-US" dirty="0" smtClean="0"/>
              <a:t>operational </a:t>
            </a:r>
            <a:r>
              <a:rPr lang="en-US" dirty="0"/>
              <a:t>MLT range (10:29 to 10:31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Orbit lowering maneuvers to maintain </a:t>
            </a:r>
            <a:r>
              <a:rPr lang="en-US" dirty="0" smtClean="0"/>
              <a:t>MLT</a:t>
            </a:r>
            <a:endParaRPr lang="en-US" dirty="0"/>
          </a:p>
          <a:p>
            <a:r>
              <a:rPr lang="en-US" dirty="0"/>
              <a:t>Maximize time </a:t>
            </a:r>
            <a:r>
              <a:rPr lang="en-US" dirty="0" smtClean="0"/>
              <a:t>in required MLT </a:t>
            </a:r>
            <a:r>
              <a:rPr lang="en-US" dirty="0"/>
              <a:t>range (10:15 to 10:45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Exit </a:t>
            </a:r>
            <a:r>
              <a:rPr lang="en-US" dirty="0"/>
              <a:t>constellation prior to starting MLT </a:t>
            </a:r>
            <a:r>
              <a:rPr lang="en-US" dirty="0" smtClean="0"/>
              <a:t>drift</a:t>
            </a:r>
          </a:p>
          <a:p>
            <a:pPr lvl="1"/>
            <a:r>
              <a:rPr lang="en-US" dirty="0" smtClean="0"/>
              <a:t>Lower orbit below constellation exit criteria</a:t>
            </a:r>
            <a:endParaRPr lang="en-US" dirty="0"/>
          </a:p>
          <a:p>
            <a:r>
              <a:rPr lang="en-US" dirty="0"/>
              <a:t>Maximize time </a:t>
            </a:r>
            <a:r>
              <a:rPr lang="en-US" dirty="0" smtClean="0"/>
              <a:t>at current </a:t>
            </a:r>
            <a:r>
              <a:rPr lang="en-US" dirty="0"/>
              <a:t>altitude of </a:t>
            </a:r>
            <a:r>
              <a:rPr lang="en-US" dirty="0" smtClean="0"/>
              <a:t>705km</a:t>
            </a:r>
          </a:p>
          <a:p>
            <a:pPr lvl="1"/>
            <a:r>
              <a:rPr lang="en-US" dirty="0" smtClean="0"/>
              <a:t>Maintain altitude with DMUs </a:t>
            </a:r>
            <a:r>
              <a:rPr lang="en-US" dirty="0"/>
              <a:t>but no more </a:t>
            </a:r>
            <a:r>
              <a:rPr lang="en-US" dirty="0" smtClean="0"/>
              <a:t>IAMs</a:t>
            </a:r>
          </a:p>
          <a:p>
            <a:pPr lvl="1"/>
            <a:r>
              <a:rPr lang="en-US" dirty="0" smtClean="0"/>
              <a:t>Drift </a:t>
            </a:r>
            <a:r>
              <a:rPr lang="en-US" dirty="0"/>
              <a:t>MLT past 10:15 to ~10:02 then lower </a:t>
            </a:r>
            <a:r>
              <a:rPr lang="en-US" dirty="0" smtClean="0"/>
              <a:t>orbit</a:t>
            </a:r>
            <a:endParaRPr lang="en-US" dirty="0"/>
          </a:p>
          <a:p>
            <a:r>
              <a:rPr lang="en-US" dirty="0"/>
              <a:t>Maximize mission life to greatest extent possible</a:t>
            </a:r>
          </a:p>
          <a:p>
            <a:r>
              <a:rPr lang="en-US" dirty="0" smtClean="0"/>
              <a:t>Exit </a:t>
            </a:r>
            <a:r>
              <a:rPr lang="en-US" dirty="0"/>
              <a:t>constellation by lowering </a:t>
            </a:r>
            <a:r>
              <a:rPr lang="en-US" dirty="0" smtClean="0"/>
              <a:t>perigee or apogee only</a:t>
            </a:r>
          </a:p>
          <a:p>
            <a:r>
              <a:rPr lang="en-US" dirty="0" smtClean="0"/>
              <a:t>Exit constellation sooner to regain MLT time</a:t>
            </a:r>
            <a:endParaRPr lang="en-US" dirty="0"/>
          </a:p>
          <a:p>
            <a:r>
              <a:rPr lang="en-US" dirty="0" smtClean="0"/>
              <a:t>Seek Relaxation in </a:t>
            </a:r>
            <a:r>
              <a:rPr lang="en-US" dirty="0"/>
              <a:t>constellation </a:t>
            </a:r>
            <a:r>
              <a:rPr lang="en-US" dirty="0" smtClean="0"/>
              <a:t>requirement </a:t>
            </a:r>
            <a:r>
              <a:rPr lang="en-US" dirty="0"/>
              <a:t>from </a:t>
            </a:r>
            <a:r>
              <a:rPr lang="en-US" dirty="0" smtClean="0"/>
              <a:t>692 km </a:t>
            </a:r>
            <a:r>
              <a:rPr lang="en-US" dirty="0"/>
              <a:t>to </a:t>
            </a:r>
            <a:r>
              <a:rPr lang="en-US" dirty="0" smtClean="0"/>
              <a:t>694 km</a:t>
            </a:r>
            <a:endParaRPr lang="en-US" dirty="0"/>
          </a:p>
          <a:p>
            <a:r>
              <a:rPr lang="en-US" dirty="0" smtClean="0"/>
              <a:t>Stop </a:t>
            </a:r>
            <a:r>
              <a:rPr lang="en-US" dirty="0"/>
              <a:t>all maneuvers (DMU &amp; IAM) and allow orbit to slowly </a:t>
            </a:r>
            <a:r>
              <a:rPr lang="en-US" dirty="0" smtClean="0"/>
              <a:t>degrade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many scenarios to evaluate in detail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25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Input from Instrument Team Leads has already led to the first refinement in scenario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600200"/>
            <a:ext cx="8229600" cy="4572000"/>
          </a:xfrm>
        </p:spPr>
        <p:txBody>
          <a:bodyPr/>
          <a:lstStyle/>
          <a:p>
            <a:r>
              <a:rPr lang="en-US" dirty="0"/>
              <a:t>Relief on 692 km apogee limit means</a:t>
            </a:r>
          </a:p>
          <a:p>
            <a:pPr lvl="1"/>
            <a:r>
              <a:rPr lang="en-US" dirty="0"/>
              <a:t>Less fuel needed to exit </a:t>
            </a:r>
            <a:r>
              <a:rPr lang="en-US" dirty="0" smtClean="0"/>
              <a:t>constellation</a:t>
            </a:r>
          </a:p>
          <a:p>
            <a:pPr lvl="2"/>
            <a:r>
              <a:rPr lang="en-US" dirty="0" smtClean="0"/>
              <a:t>2 maneuvers (8 kg fuel) rather than 10 maneuvers (40 kg fuel)</a:t>
            </a:r>
            <a:endParaRPr lang="en-US" dirty="0"/>
          </a:p>
          <a:p>
            <a:pPr lvl="2"/>
            <a:r>
              <a:rPr lang="en-US" dirty="0" smtClean="0"/>
              <a:t>Leaves more </a:t>
            </a:r>
            <a:r>
              <a:rPr lang="en-US" dirty="0"/>
              <a:t>fuel </a:t>
            </a:r>
            <a:r>
              <a:rPr lang="en-US" dirty="0" smtClean="0"/>
              <a:t>for </a:t>
            </a:r>
            <a:r>
              <a:rPr lang="en-US" dirty="0"/>
              <a:t>other maneuvers</a:t>
            </a:r>
          </a:p>
          <a:p>
            <a:pPr lvl="1"/>
            <a:r>
              <a:rPr lang="en-US" dirty="0"/>
              <a:t>Achieve science for a longer period</a:t>
            </a:r>
          </a:p>
          <a:p>
            <a:r>
              <a:rPr lang="en-US" dirty="0" smtClean="0"/>
              <a:t>Relaxation of constellation </a:t>
            </a:r>
            <a:r>
              <a:rPr lang="en-US" dirty="0"/>
              <a:t>exit criteria </a:t>
            </a:r>
            <a:r>
              <a:rPr lang="en-US" dirty="0" smtClean="0"/>
              <a:t>would delay the date of last IAM and constellation exit burns</a:t>
            </a:r>
          </a:p>
          <a:p>
            <a:pPr lvl="1"/>
            <a:r>
              <a:rPr lang="en-US" dirty="0" smtClean="0"/>
              <a:t>Ground track and altitude could be maintained until a later date</a:t>
            </a:r>
          </a:p>
          <a:p>
            <a:pPr lvl="1"/>
            <a:r>
              <a:rPr lang="en-US" dirty="0" smtClean="0"/>
              <a:t>Risk to constellation is higher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scenario to be examined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42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Early estimates of constellation requirement relaxation show ground track maintained until 2023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905000"/>
            <a:ext cx="8686800" cy="4267200"/>
          </a:xfrm>
        </p:spPr>
        <p:txBody>
          <a:bodyPr/>
          <a:lstStyle/>
          <a:p>
            <a:r>
              <a:rPr lang="en-US" dirty="0" smtClean="0"/>
              <a:t>Detailed </a:t>
            </a:r>
            <a:r>
              <a:rPr lang="en-US" dirty="0"/>
              <a:t>study underway to evaluate this</a:t>
            </a:r>
          </a:p>
          <a:p>
            <a:r>
              <a:rPr lang="en-US" dirty="0" smtClean="0"/>
              <a:t>Still dependent </a:t>
            </a:r>
            <a:r>
              <a:rPr lang="en-US" dirty="0"/>
              <a:t>on approval </a:t>
            </a:r>
            <a:r>
              <a:rPr lang="en-US" dirty="0" smtClean="0"/>
              <a:t>from Constellation Group</a:t>
            </a:r>
          </a:p>
          <a:p>
            <a:pPr lvl="1"/>
            <a:r>
              <a:rPr lang="en-US" dirty="0" smtClean="0"/>
              <a:t>Need science input on what alternate studies to evaluate</a:t>
            </a:r>
          </a:p>
          <a:p>
            <a:pPr lvl="1"/>
            <a:r>
              <a:rPr lang="en-US" dirty="0" smtClean="0"/>
              <a:t>Evaluations will take place over summer</a:t>
            </a:r>
          </a:p>
          <a:p>
            <a:r>
              <a:rPr lang="en-US" dirty="0" smtClean="0"/>
              <a:t>Finalize Terra Project Science Office’s recommendation to FOT in early fall</a:t>
            </a:r>
          </a:p>
          <a:p>
            <a:r>
              <a:rPr lang="en-US" dirty="0" smtClean="0"/>
              <a:t>FOT will present preferred scenarios to the Mission Operations Working Group meeting in October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studies and time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8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Terra </a:t>
            </a:r>
            <a:r>
              <a:rPr lang="en-US" dirty="0" smtClean="0"/>
              <a:t>and its five sensors remain </a:t>
            </a:r>
            <a:r>
              <a:rPr lang="en-US" dirty="0"/>
              <a:t>very healthy 14+ years into </a:t>
            </a:r>
            <a:r>
              <a:rPr lang="en-US" dirty="0" smtClean="0"/>
              <a:t>its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8839200" cy="4724400"/>
          </a:xfrm>
        </p:spPr>
        <p:txBody>
          <a:bodyPr>
            <a:normAutofit fontScale="92500"/>
          </a:bodyPr>
          <a:lstStyle/>
          <a:p>
            <a:r>
              <a:rPr lang="en-US" dirty="0"/>
              <a:t>Terra spacecraft </a:t>
            </a:r>
            <a:r>
              <a:rPr lang="en-US" dirty="0" smtClean="0"/>
              <a:t>can support </a:t>
            </a:r>
            <a:r>
              <a:rPr lang="en-US" dirty="0"/>
              <a:t>full science </a:t>
            </a:r>
            <a:r>
              <a:rPr lang="en-US" dirty="0" smtClean="0"/>
              <a:t>operation</a:t>
            </a:r>
          </a:p>
          <a:p>
            <a:r>
              <a:rPr lang="en-US" dirty="0" smtClean="0"/>
              <a:t>All </a:t>
            </a:r>
            <a:r>
              <a:rPr lang="en-US" dirty="0"/>
              <a:t>instruments, </a:t>
            </a:r>
            <a:r>
              <a:rPr lang="en-US" dirty="0" smtClean="0"/>
              <a:t>except ASTER’s </a:t>
            </a:r>
            <a:r>
              <a:rPr lang="en-US" dirty="0"/>
              <a:t>SWIR bands, being fully </a:t>
            </a:r>
            <a:r>
              <a:rPr lang="en-US" dirty="0" smtClean="0"/>
              <a:t>operational </a:t>
            </a:r>
          </a:p>
          <a:p>
            <a:r>
              <a:rPr lang="en-US" dirty="0" smtClean="0"/>
              <a:t>Terra is expected </a:t>
            </a:r>
            <a:r>
              <a:rPr lang="en-US" dirty="0"/>
              <a:t>to be functional through 2020 based on </a:t>
            </a:r>
            <a:r>
              <a:rPr lang="en-US" dirty="0" smtClean="0"/>
              <a:t>predicted battery </a:t>
            </a:r>
            <a:r>
              <a:rPr lang="en-US" dirty="0"/>
              <a:t>performance and available </a:t>
            </a:r>
            <a:r>
              <a:rPr lang="en-US" dirty="0" smtClean="0"/>
              <a:t>fuel</a:t>
            </a:r>
          </a:p>
          <a:p>
            <a:pPr lvl="1"/>
            <a:r>
              <a:rPr lang="en-US" dirty="0" smtClean="0"/>
              <a:t>No other  life-limiting subsystem-specific issues</a:t>
            </a:r>
          </a:p>
          <a:p>
            <a:pPr lvl="1"/>
            <a:r>
              <a:rPr lang="en-US" dirty="0" smtClean="0"/>
              <a:t>Result of well-built and engineered system</a:t>
            </a:r>
            <a:endParaRPr lang="en-US" dirty="0"/>
          </a:p>
          <a:p>
            <a:r>
              <a:rPr lang="en-US" dirty="0" smtClean="0"/>
              <a:t>Success of Terra also due to a collaborative effort between</a:t>
            </a:r>
          </a:p>
          <a:p>
            <a:pPr lvl="1"/>
            <a:r>
              <a:rPr lang="en-US" dirty="0" smtClean="0"/>
              <a:t>Science teams</a:t>
            </a:r>
          </a:p>
          <a:p>
            <a:pPr lvl="1"/>
            <a:r>
              <a:rPr lang="en-US" dirty="0" smtClean="0"/>
              <a:t>Algorithm developers</a:t>
            </a:r>
          </a:p>
          <a:p>
            <a:pPr lvl="1"/>
            <a:r>
              <a:rPr lang="en-US" dirty="0" smtClean="0"/>
              <a:t>Instrument teams</a:t>
            </a:r>
          </a:p>
          <a:p>
            <a:pPr lvl="1"/>
            <a:r>
              <a:rPr lang="en-US" dirty="0" smtClean="0"/>
              <a:t>Flight </a:t>
            </a:r>
            <a:r>
              <a:rPr lang="en-US" dirty="0"/>
              <a:t>Operations </a:t>
            </a:r>
            <a:r>
              <a:rPr lang="en-US" dirty="0" smtClean="0"/>
              <a:t>Team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3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685800"/>
            <a:ext cx="8686800" cy="990600"/>
          </a:xfrm>
        </p:spPr>
        <p:txBody>
          <a:bodyPr/>
          <a:lstStyle/>
          <a:p>
            <a:r>
              <a:rPr lang="en-US" dirty="0" smtClean="0"/>
              <a:t>Terra is part of the AM (or Morning) Constellation consisting of 4 satellites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" y="1524000"/>
            <a:ext cx="441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Landsat-7, launched in April 1999</a:t>
            </a:r>
          </a:p>
          <a:p>
            <a:r>
              <a:rPr lang="en-US" dirty="0" smtClean="0"/>
              <a:t>Terra launched in December 1999</a:t>
            </a:r>
          </a:p>
          <a:p>
            <a:r>
              <a:rPr lang="en-US" dirty="0" smtClean="0"/>
              <a:t>EO-1 and SAC-C added in November 2000</a:t>
            </a:r>
          </a:p>
          <a:p>
            <a:r>
              <a:rPr lang="en-US" dirty="0" smtClean="0"/>
              <a:t>SAC-C no longer in constellation and EO-1 drifting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 Constellation Overview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676399"/>
            <a:ext cx="4876800" cy="430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39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16-day, 705 km orbit with descending morning crossing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Morning </a:t>
            </a:r>
            <a:r>
              <a:rPr lang="en-US" dirty="0"/>
              <a:t>constellation not as populated or in close formation as the A-Train</a:t>
            </a:r>
          </a:p>
          <a:p>
            <a:pPr lvl="1" eaLnBrk="1" hangingPunct="1"/>
            <a:r>
              <a:rPr lang="en-US" dirty="0"/>
              <a:t>For instance, Landsat 5 and Landsat-8) considered to be in morning constellation due to the orbit similarities</a:t>
            </a:r>
          </a:p>
          <a:p>
            <a:pPr lvl="1" eaLnBrk="1" hangingPunct="1"/>
            <a:r>
              <a:rPr lang="en-US" dirty="0"/>
              <a:t>Landsat 5 is no longer operational</a:t>
            </a:r>
          </a:p>
          <a:p>
            <a:pPr lvl="1" eaLnBrk="1" hangingPunct="1"/>
            <a:r>
              <a:rPr lang="en-US" dirty="0"/>
              <a:t>Landsat 8 is eight days out of phase with M-train</a:t>
            </a:r>
          </a:p>
          <a:p>
            <a:pPr lvl="1" eaLnBrk="1" hangingPunct="1"/>
            <a:r>
              <a:rPr lang="en-US" dirty="0"/>
              <a:t>Landsat 7 will likely start orbit lowering prior to Terra</a:t>
            </a:r>
          </a:p>
          <a:p>
            <a:pPr eaLnBrk="1" hangingPunct="1"/>
            <a:r>
              <a:rPr lang="en-US" dirty="0"/>
              <a:t>All factors may give Terra more flexibility for end-of-life options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 Constellation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65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Participating in a constellation requires periodic orbital maneuvers to maintain Terra’s orbit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524000"/>
            <a:ext cx="8229600" cy="4800600"/>
          </a:xfrm>
        </p:spPr>
        <p:txBody>
          <a:bodyPr/>
          <a:lstStyle/>
          <a:p>
            <a:r>
              <a:rPr lang="en-US" dirty="0" smtClean="0"/>
              <a:t>Science requirements for Terra also define orbital parameters</a:t>
            </a:r>
          </a:p>
          <a:p>
            <a:r>
              <a:rPr lang="en-US" dirty="0" smtClean="0"/>
              <a:t>Key orbital parameters from a constellation and science standpoint are</a:t>
            </a:r>
          </a:p>
          <a:p>
            <a:pPr lvl="1"/>
            <a:r>
              <a:rPr lang="en-US" dirty="0" smtClean="0"/>
              <a:t>Orbital altitude (apogee and perigee)</a:t>
            </a:r>
          </a:p>
          <a:p>
            <a:pPr lvl="1"/>
            <a:r>
              <a:rPr lang="en-US" dirty="0" smtClean="0"/>
              <a:t>Mean local time (MLT) of crossing</a:t>
            </a:r>
          </a:p>
          <a:p>
            <a:r>
              <a:rPr lang="en-US" dirty="0" smtClean="0"/>
              <a:t>Orbital maneuvers used to maintain a safe orbit are</a:t>
            </a:r>
          </a:p>
          <a:p>
            <a:pPr lvl="1"/>
            <a:r>
              <a:rPr lang="en-US" dirty="0" smtClean="0"/>
              <a:t>Drag makeup maneuver (DMU)</a:t>
            </a:r>
          </a:p>
          <a:p>
            <a:pPr lvl="1"/>
            <a:r>
              <a:rPr lang="en-US" dirty="0" smtClean="0"/>
              <a:t>Inclination adjust maneuver (IAM)</a:t>
            </a:r>
          </a:p>
          <a:p>
            <a:pPr lvl="1"/>
            <a:r>
              <a:rPr lang="en-US" dirty="0" smtClean="0"/>
              <a:t>Risk mitigation maneuver (RMM) or debris avoidance maneuver (DAM)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maintenance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6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Fuel is often a life-limiting factor for long-life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3200400"/>
            <a:ext cx="3231931" cy="2743200"/>
          </a:xfrm>
        </p:spPr>
        <p:txBody>
          <a:bodyPr/>
          <a:lstStyle/>
          <a:p>
            <a:r>
              <a:rPr lang="en-US" dirty="0" smtClean="0"/>
              <a:t>One can view fuel limitations as a good thing since it indicates platform is performing beyond its design life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maintenance tutorial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31" y="3429000"/>
            <a:ext cx="5513623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6002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426"/>
              </a:buClr>
              <a:buSzPct val="60000"/>
              <a:buFont typeface="Wingdings" pitchFamily="2" charset="2"/>
              <a:buChar char="l"/>
              <a:defRPr sz="2400" baseline="0">
                <a:solidFill>
                  <a:srgbClr val="005426"/>
                </a:solidFill>
                <a:latin typeface="Century Gothic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BE"/>
              </a:buClr>
              <a:buSzPct val="60000"/>
              <a:buFont typeface="Wingdings" pitchFamily="2" charset="2"/>
              <a:buChar char="w"/>
              <a:defRPr sz="2400" baseline="0">
                <a:solidFill>
                  <a:srgbClr val="0000BE"/>
                </a:solidFill>
                <a:latin typeface="Century Gothic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235C"/>
              </a:buClr>
              <a:buSzPct val="80000"/>
              <a:buFont typeface="Wingdings" pitchFamily="2" charset="2"/>
              <a:buChar char="¨"/>
              <a:defRPr sz="2400">
                <a:solidFill>
                  <a:srgbClr val="C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18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18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18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kern="0" dirty="0" smtClean="0"/>
              <a:t>Amount of maneuvering fuel is a trade between platform weight at launch and expected platform life</a:t>
            </a:r>
          </a:p>
          <a:p>
            <a:r>
              <a:rPr lang="en-US" dirty="0"/>
              <a:t>Accurate orbit insertion by launch vehicle increases fuel on platform for </a:t>
            </a:r>
            <a:r>
              <a:rPr lang="en-US" dirty="0" smtClean="0"/>
              <a:t>maneuvering</a:t>
            </a:r>
            <a:endParaRPr lang="en-US" kern="0" dirty="0" smtClean="0"/>
          </a:p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11590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Maneuvers maintain ground track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839200" cy="512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06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Maneuvers maintain crossing time (MLT)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80" y="838199"/>
            <a:ext cx="8763000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752600" y="4415135"/>
            <a:ext cx="4725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dirty="0">
                <a:solidFill>
                  <a:srgbClr val="C00000"/>
                </a:solidFill>
                <a:latin typeface="Calibri" pitchFamily="34" charset="0"/>
              </a:rPr>
              <a:t>Mission </a:t>
            </a:r>
            <a:r>
              <a:rPr lang="en-US" altLang="en-US" dirty="0" smtClean="0">
                <a:solidFill>
                  <a:srgbClr val="C00000"/>
                </a:solidFill>
                <a:latin typeface="Calibri" pitchFamily="34" charset="0"/>
              </a:rPr>
              <a:t>Requirement 10:15 to 10:45</a:t>
            </a:r>
            <a:endParaRPr lang="en-US" alt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3236563" y="2502250"/>
            <a:ext cx="453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dirty="0">
                <a:solidFill>
                  <a:srgbClr val="C00000"/>
                </a:solidFill>
                <a:latin typeface="Calibri" pitchFamily="34" charset="0"/>
              </a:rPr>
              <a:t>Operational </a:t>
            </a:r>
            <a:r>
              <a:rPr lang="en-US" altLang="en-US" dirty="0" smtClean="0">
                <a:solidFill>
                  <a:srgbClr val="C00000"/>
                </a:solidFill>
                <a:latin typeface="Calibri" pitchFamily="34" charset="0"/>
              </a:rPr>
              <a:t>Range 10:29 to 10:31</a:t>
            </a:r>
            <a:endParaRPr lang="en-US" altLang="en-US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83939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Custom 1">
      <a:majorFont>
        <a:latin typeface="Calibri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R_Ter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SR_Terra.potx</Template>
  <TotalTime>6722</TotalTime>
  <Words>1692</Words>
  <Application>Microsoft Office PowerPoint</Application>
  <PresentationFormat>On-screen Show (4:3)</PresentationFormat>
  <Paragraphs>250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Pixel</vt:lpstr>
      <vt:lpstr>SR_Terra</vt:lpstr>
      <vt:lpstr>Terra: Aging Spacecraft and Considerations of Maintaining Mean Local Time vs. Maintaining Altitude and Allowing MLT to Drift</vt:lpstr>
      <vt:lpstr>PowerPoint Presentation</vt:lpstr>
      <vt:lpstr>Terra status</vt:lpstr>
      <vt:lpstr>AM Constellation Overview</vt:lpstr>
      <vt:lpstr>AM Constellation</vt:lpstr>
      <vt:lpstr>Orbit maintenance tutorial</vt:lpstr>
      <vt:lpstr>Orbit maintenance tutorial</vt:lpstr>
      <vt:lpstr>Maneuvers maintain ground track</vt:lpstr>
      <vt:lpstr>Maneuvers maintain crossing time (MLT)</vt:lpstr>
      <vt:lpstr>Terra fuel usage</vt:lpstr>
      <vt:lpstr>Terra fuel usage</vt:lpstr>
      <vt:lpstr>Terra is using its fuel</vt:lpstr>
      <vt:lpstr>Example impact to Terra data from changing MLT</vt:lpstr>
      <vt:lpstr>Impact to Terra data from changing orbit</vt:lpstr>
      <vt:lpstr>Terra Project plans for evaluating MLT question</vt:lpstr>
      <vt:lpstr>Fuel usage scenarios – starting assumptions</vt:lpstr>
      <vt:lpstr>Baseline option</vt:lpstr>
      <vt:lpstr>Baseline scenario fuel usage prediction</vt:lpstr>
      <vt:lpstr>Baseline scenario MLT prediction</vt:lpstr>
      <vt:lpstr>Modified baseline scenario</vt:lpstr>
      <vt:lpstr>Modified Baseline scenario altitude predictions</vt:lpstr>
      <vt:lpstr>Altitude impacts</vt:lpstr>
      <vt:lpstr>Too many scenarios to evaluate in detail</vt:lpstr>
      <vt:lpstr>Next scenario to be examined</vt:lpstr>
      <vt:lpstr>Scenario studies and time line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Imhoff</dc:creator>
  <cp:lastModifiedBy>Kurt DM4</cp:lastModifiedBy>
  <cp:revision>311</cp:revision>
  <dcterms:created xsi:type="dcterms:W3CDTF">2011-05-02T17:59:33Z</dcterms:created>
  <dcterms:modified xsi:type="dcterms:W3CDTF">2014-04-29T02:12:13Z</dcterms:modified>
</cp:coreProperties>
</file>