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Override1.xml" ContentType="application/vnd.openxmlformats-officedocument.themeOverride+xml"/>
  <Override PartName="/ppt/theme/themeOverride2.xml" ContentType="application/vnd.openxmlformats-officedocument.themeOverride+xml"/>
  <Override PartName="/ppt/embeddings/oleObject2.bin" ContentType="application/vnd.openxmlformats-officedocument.oleObject"/>
  <Override PartName="/ppt/embeddings/oleObject3.bin" ContentType="application/vnd.openxmlformats-officedocument.oleObject"/>
  <Override PartName="/ppt/theme/theme2.xml" ContentType="application/vnd.openxmlformats-officedocument.them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34" r:id="rId2"/>
    <p:sldId id="453" r:id="rId3"/>
    <p:sldId id="455" r:id="rId4"/>
    <p:sldId id="450" r:id="rId5"/>
    <p:sldId id="456" r:id="rId6"/>
    <p:sldId id="457" r:id="rId7"/>
    <p:sldId id="458" r:id="rId8"/>
    <p:sldId id="410" r:id="rId9"/>
    <p:sldId id="459"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charset="0"/>
        <a:ea typeface="ＭＳ Ｐゴシック" charset="0"/>
        <a:cs typeface="ＭＳ Ｐゴシック" charset="0"/>
      </a:defRPr>
    </a:lvl1pPr>
    <a:lvl2pPr marL="455613" indent="1588" algn="l" rtl="0" fontAlgn="base">
      <a:spcBef>
        <a:spcPct val="0"/>
      </a:spcBef>
      <a:spcAft>
        <a:spcPct val="0"/>
      </a:spcAft>
      <a:defRPr kern="1200">
        <a:solidFill>
          <a:schemeClr val="tx1"/>
        </a:solidFill>
        <a:latin typeface="Corbel" charset="0"/>
        <a:ea typeface="ＭＳ Ｐゴシック" charset="0"/>
        <a:cs typeface="ＭＳ Ｐゴシック" charset="0"/>
      </a:defRPr>
    </a:lvl2pPr>
    <a:lvl3pPr marL="912813" indent="1588" algn="l" rtl="0" fontAlgn="base">
      <a:spcBef>
        <a:spcPct val="0"/>
      </a:spcBef>
      <a:spcAft>
        <a:spcPct val="0"/>
      </a:spcAft>
      <a:defRPr kern="1200">
        <a:solidFill>
          <a:schemeClr val="tx1"/>
        </a:solidFill>
        <a:latin typeface="Corbel" charset="0"/>
        <a:ea typeface="ＭＳ Ｐゴシック" charset="0"/>
        <a:cs typeface="ＭＳ Ｐゴシック" charset="0"/>
      </a:defRPr>
    </a:lvl3pPr>
    <a:lvl4pPr marL="1370013" indent="1588" algn="l" rtl="0" fontAlgn="base">
      <a:spcBef>
        <a:spcPct val="0"/>
      </a:spcBef>
      <a:spcAft>
        <a:spcPct val="0"/>
      </a:spcAft>
      <a:defRPr kern="1200">
        <a:solidFill>
          <a:schemeClr val="tx1"/>
        </a:solidFill>
        <a:latin typeface="Corbel" charset="0"/>
        <a:ea typeface="ＭＳ Ｐゴシック" charset="0"/>
        <a:cs typeface="ＭＳ Ｐゴシック" charset="0"/>
      </a:defRPr>
    </a:lvl4pPr>
    <a:lvl5pPr marL="1827213" indent="1588" algn="l" rtl="0" fontAlgn="base">
      <a:spcBef>
        <a:spcPct val="0"/>
      </a:spcBef>
      <a:spcAft>
        <a:spcPct val="0"/>
      </a:spcAft>
      <a:defRPr kern="1200">
        <a:solidFill>
          <a:schemeClr val="tx1"/>
        </a:solidFill>
        <a:latin typeface="Corbel" charset="0"/>
        <a:ea typeface="ＭＳ Ｐゴシック" charset="0"/>
        <a:cs typeface="ＭＳ Ｐゴシック" charset="0"/>
      </a:defRPr>
    </a:lvl5pPr>
    <a:lvl6pPr marL="2286000" algn="l" defTabSz="457200" rtl="0" eaLnBrk="1" latinLnBrk="0" hangingPunct="1">
      <a:defRPr kern="1200">
        <a:solidFill>
          <a:schemeClr val="tx1"/>
        </a:solidFill>
        <a:latin typeface="Corbel" charset="0"/>
        <a:ea typeface="ＭＳ Ｐゴシック" charset="0"/>
        <a:cs typeface="ＭＳ Ｐゴシック" charset="0"/>
      </a:defRPr>
    </a:lvl6pPr>
    <a:lvl7pPr marL="2743200" algn="l" defTabSz="457200" rtl="0" eaLnBrk="1" latinLnBrk="0" hangingPunct="1">
      <a:defRPr kern="1200">
        <a:solidFill>
          <a:schemeClr val="tx1"/>
        </a:solidFill>
        <a:latin typeface="Corbel" charset="0"/>
        <a:ea typeface="ＭＳ Ｐゴシック" charset="0"/>
        <a:cs typeface="ＭＳ Ｐゴシック" charset="0"/>
      </a:defRPr>
    </a:lvl7pPr>
    <a:lvl8pPr marL="3200400" algn="l" defTabSz="457200" rtl="0" eaLnBrk="1" latinLnBrk="0" hangingPunct="1">
      <a:defRPr kern="1200">
        <a:solidFill>
          <a:schemeClr val="tx1"/>
        </a:solidFill>
        <a:latin typeface="Corbel" charset="0"/>
        <a:ea typeface="ＭＳ Ｐゴシック" charset="0"/>
        <a:cs typeface="ＭＳ Ｐゴシック" charset="0"/>
      </a:defRPr>
    </a:lvl8pPr>
    <a:lvl9pPr marL="3657600" algn="l" defTabSz="457200" rtl="0" eaLnBrk="1" latinLnBrk="0" hangingPunct="1">
      <a:defRPr kern="1200">
        <a:solidFill>
          <a:schemeClr val="tx1"/>
        </a:solidFill>
        <a:latin typeface="Corbe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83" autoAdjust="0"/>
  </p:normalViewPr>
  <p:slideViewPr>
    <p:cSldViewPr>
      <p:cViewPr varScale="1">
        <p:scale>
          <a:sx n="106" d="100"/>
          <a:sy n="106" d="100"/>
        </p:scale>
        <p:origin x="-976" y="-112"/>
      </p:cViewPr>
      <p:guideLst>
        <p:guide orient="horz" pos="2448"/>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C666CC4-8809-FC43-89EC-62693A111D1B}" type="datetime1">
              <a:rPr lang="en-US"/>
              <a:pPr>
                <a:defRPr/>
              </a:pPr>
              <a:t>5/22/15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4341" name="Notes Placeholder 4"/>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Footer Placeholder 5"/>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14343" name="Slide Number Placeholder 6"/>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D52787FE-03EF-2E42-8B79-6A8B02BB4F07}" type="slidenum">
              <a:rPr lang="en-US"/>
              <a:pPr>
                <a:defRPr/>
              </a:pPr>
              <a:t>‹#›</a:t>
            </a:fld>
            <a:endParaRPr lang="en-US"/>
          </a:p>
        </p:txBody>
      </p:sp>
    </p:spTree>
    <p:extLst>
      <p:ext uri="{BB962C8B-B14F-4D97-AF65-F5344CB8AC3E}">
        <p14:creationId xmlns:p14="http://schemas.microsoft.com/office/powerpoint/2010/main" val="133570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5" name="Rectangle 4"/>
          <p:cNvSpPr/>
          <p:nvPr/>
        </p:nvSpPr>
        <p:spPr bwMode="invGray">
          <a:xfrm>
            <a:off x="0" y="5127626"/>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54" tIns="0" rIns="45713" bIns="0" anchor="b"/>
          <a:lstStyle>
            <a:lvl1pPr marL="0" indent="0" algn="l">
              <a:buNone/>
              <a:defRPr sz="2000">
                <a:solidFill>
                  <a:srgbClr val="FFFFFF"/>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5C417A5C-8AC2-8C41-9CF5-DA8D5CFFC96A}" type="datetime1">
              <a:rPr lang="en-US"/>
              <a:pPr>
                <a:defRPr/>
              </a:pPr>
              <a:t>5/22/15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B0353FE7-9126-324E-B16E-425128ACD68E}" type="slidenum">
              <a:rPr lang="en-US"/>
              <a:pPr>
                <a:defRPr/>
              </a:pPr>
              <a:t>‹#›</a:t>
            </a:fld>
            <a:endParaRPr lang="en-US"/>
          </a:p>
        </p:txBody>
      </p:sp>
    </p:spTree>
    <p:extLst>
      <p:ext uri="{BB962C8B-B14F-4D97-AF65-F5344CB8AC3E}">
        <p14:creationId xmlns:p14="http://schemas.microsoft.com/office/powerpoint/2010/main" val="22257056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E14112-F069-0B41-84DE-F31BFF2E1A9F}" type="datetime1">
              <a:rPr lang="en-US"/>
              <a:pPr>
                <a:defRPr/>
              </a:pPr>
              <a:t>5/22/15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C36C1-2E5F-8547-99CC-FDFE3D1C698D}" type="slidenum">
              <a:rPr lang="en-US"/>
              <a:pPr>
                <a:defRPr/>
              </a:pPr>
              <a:t>‹#›</a:t>
            </a:fld>
            <a:endParaRPr lang="en-US"/>
          </a:p>
        </p:txBody>
      </p:sp>
    </p:spTree>
    <p:extLst>
      <p:ext uri="{BB962C8B-B14F-4D97-AF65-F5344CB8AC3E}">
        <p14:creationId xmlns:p14="http://schemas.microsoft.com/office/powerpoint/2010/main" val="76554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40"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51"/>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54A668F-A3F2-D942-8B1B-66857998883B}" type="datetime1">
              <a:rPr lang="en-US"/>
              <a:pPr>
                <a:defRPr/>
              </a:pPr>
              <a:t>5/22/15</a:t>
            </a:fld>
            <a:endParaRPr lang="en-US"/>
          </a:p>
        </p:txBody>
      </p:sp>
      <p:sp>
        <p:nvSpPr>
          <p:cNvPr id="7" name="Footer Placeholder 4"/>
          <p:cNvSpPr>
            <a:spLocks noGrp="1"/>
          </p:cNvSpPr>
          <p:nvPr>
            <p:ph type="ftr" sz="quarter" idx="11"/>
          </p:nvPr>
        </p:nvSpPr>
        <p:spPr>
          <a:xfrm>
            <a:off x="2640015" y="6376989"/>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34EDFA8-253F-E244-8BB0-22570BE9B04A}" type="slidenum">
              <a:rPr lang="en-US"/>
              <a:pPr>
                <a:defRPr/>
              </a:pPr>
              <a:t>‹#›</a:t>
            </a:fld>
            <a:endParaRPr lang="en-US"/>
          </a:p>
        </p:txBody>
      </p:sp>
    </p:spTree>
    <p:extLst>
      <p:ext uri="{BB962C8B-B14F-4D97-AF65-F5344CB8AC3E}">
        <p14:creationId xmlns:p14="http://schemas.microsoft.com/office/powerpoint/2010/main" val="428869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76C09-70C7-CD46-B4B9-A65C35270B07}" type="datetime1">
              <a:rPr lang="en-US"/>
              <a:pPr>
                <a:defRPr/>
              </a:pPr>
              <a:t>5/22/15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4C99B4-A107-2E43-98E0-F26F396A7E8C}" type="slidenum">
              <a:rPr lang="en-US"/>
              <a:pPr>
                <a:defRPr/>
              </a:pPr>
              <a:t>‹#›</a:t>
            </a:fld>
            <a:endParaRPr lang="en-US"/>
          </a:p>
        </p:txBody>
      </p:sp>
    </p:spTree>
    <p:extLst>
      <p:ext uri="{BB962C8B-B14F-4D97-AF65-F5344CB8AC3E}">
        <p14:creationId xmlns:p14="http://schemas.microsoft.com/office/powerpoint/2010/main" val="3775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1"/>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3"/>
            <a:ext cx="8013192" cy="1636776"/>
          </a:xfrm>
        </p:spPr>
        <p:txBody>
          <a:bodyPr tIns="0" rIns="91425"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5" y="1828800"/>
            <a:ext cx="8022336" cy="685800"/>
          </a:xfrm>
        </p:spPr>
        <p:txBody>
          <a:bodyPr lIns="146283" tIns="0" rIns="45713" bIns="0"/>
          <a:lstStyle>
            <a:lvl1pPr marL="0" indent="0">
              <a:buNone/>
              <a:defRPr sz="2000">
                <a:solidFill>
                  <a:srgbClr val="FFFFFF"/>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B4777DDC-51B7-C645-8973-EBDB6EB39ACA}" type="datetime1">
              <a:rPr lang="en-US"/>
              <a:pPr>
                <a:defRPr/>
              </a:pPr>
              <a:t>5/22/15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33E1FC11-D027-AD42-A4A3-2CF58FFAB135}" type="slidenum">
              <a:rPr lang="en-US"/>
              <a:pPr>
                <a:defRPr/>
              </a:pPr>
              <a:t>‹#›</a:t>
            </a:fld>
            <a:endParaRPr lang="en-US"/>
          </a:p>
        </p:txBody>
      </p:sp>
    </p:spTree>
    <p:extLst>
      <p:ext uri="{BB962C8B-B14F-4D97-AF65-F5344CB8AC3E}">
        <p14:creationId xmlns:p14="http://schemas.microsoft.com/office/powerpoint/2010/main" val="39205611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691ED0-A96B-E849-8742-E617ED7327BE}" type="datetime1">
              <a:rPr lang="en-US"/>
              <a:pPr>
                <a:defRPr/>
              </a:pPr>
              <a:t>5/22/15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71330D-B96A-C245-ADFB-722107DA00F4}" type="slidenum">
              <a:rPr lang="en-US"/>
              <a:pPr>
                <a:defRPr/>
              </a:pPr>
              <a:t>‹#›</a:t>
            </a:fld>
            <a:endParaRPr lang="en-US"/>
          </a:p>
        </p:txBody>
      </p:sp>
    </p:spTree>
    <p:extLst>
      <p:ext uri="{BB962C8B-B14F-4D97-AF65-F5344CB8AC3E}">
        <p14:creationId xmlns:p14="http://schemas.microsoft.com/office/powerpoint/2010/main" val="44675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283" anchor="ctr"/>
          <a:lstStyle>
            <a:lvl1pPr marL="0" indent="0">
              <a:buNone/>
              <a:defRPr sz="2300" b="1" cap="all" baseline="0"/>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698990"/>
            <a:ext cx="4041775" cy="715355"/>
          </a:xfrm>
        </p:spPr>
        <p:txBody>
          <a:bodyPr lIns="146283" anchor="ctr"/>
          <a:lstStyle>
            <a:lvl1pPr marL="0" indent="0">
              <a:buNone/>
              <a:defRPr sz="2300" b="1" cap="all" baseline="0"/>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6B503C-0241-F943-9008-715D6BC71224}" type="datetime1">
              <a:rPr lang="en-US"/>
              <a:pPr>
                <a:defRPr/>
              </a:pPr>
              <a:t>5/22/15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1E6788-112F-9E4F-90C9-38CB21725A2A}" type="slidenum">
              <a:rPr lang="en-US"/>
              <a:pPr>
                <a:defRPr/>
              </a:pPr>
              <a:t>‹#›</a:t>
            </a:fld>
            <a:endParaRPr lang="en-US"/>
          </a:p>
        </p:txBody>
      </p:sp>
    </p:spTree>
    <p:extLst>
      <p:ext uri="{BB962C8B-B14F-4D97-AF65-F5344CB8AC3E}">
        <p14:creationId xmlns:p14="http://schemas.microsoft.com/office/powerpoint/2010/main" val="138387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73D12D-8400-204B-83FD-543179C7D4E6}" type="datetime1">
              <a:rPr lang="en-US"/>
              <a:pPr>
                <a:defRPr/>
              </a:pPr>
              <a:t>5/22/15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12D4E9-06D3-9142-B6CB-0FC88BFB1994}" type="slidenum">
              <a:rPr lang="en-US"/>
              <a:pPr>
                <a:defRPr/>
              </a:pPr>
              <a:t>‹#›</a:t>
            </a:fld>
            <a:endParaRPr lang="en-US"/>
          </a:p>
        </p:txBody>
      </p:sp>
    </p:spTree>
    <p:extLst>
      <p:ext uri="{BB962C8B-B14F-4D97-AF65-F5344CB8AC3E}">
        <p14:creationId xmlns:p14="http://schemas.microsoft.com/office/powerpoint/2010/main" val="235842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ABC1A7-0EA6-3A4F-958B-F230D85D8964}" type="datetime1">
              <a:rPr lang="en-US"/>
              <a:pPr>
                <a:defRPr/>
              </a:pPr>
              <a:t>5/22/15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7E15EF-B095-1142-9466-E61F2D1A1060}" type="slidenum">
              <a:rPr lang="en-US"/>
              <a:pPr>
                <a:defRPr/>
              </a:pPr>
              <a:t>‹#›</a:t>
            </a:fld>
            <a:endParaRPr lang="en-US"/>
          </a:p>
        </p:txBody>
      </p:sp>
    </p:spTree>
    <p:extLst>
      <p:ext uri="{BB962C8B-B14F-4D97-AF65-F5344CB8AC3E}">
        <p14:creationId xmlns:p14="http://schemas.microsoft.com/office/powerpoint/2010/main" val="97008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6" name="Rectangle 5"/>
          <p:cNvSpPr/>
          <p:nvPr/>
        </p:nvSpPr>
        <p:spPr bwMode="ltGray">
          <a:xfrm>
            <a:off x="0" y="1"/>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graphicFrame>
        <p:nvGraphicFramePr>
          <p:cNvPr id="7" name="Object 9"/>
          <p:cNvGraphicFramePr>
            <a:graphicFrameLocks noChangeAspect="1"/>
          </p:cNvGraphicFramePr>
          <p:nvPr userDrawn="1"/>
        </p:nvGraphicFramePr>
        <p:xfrm>
          <a:off x="7924800" y="304800"/>
          <a:ext cx="682625" cy="563563"/>
        </p:xfrm>
        <a:graphic>
          <a:graphicData uri="http://schemas.openxmlformats.org/presentationml/2006/ole">
            <mc:AlternateContent xmlns:mc="http://schemas.openxmlformats.org/markup-compatibility/2006">
              <mc:Choice xmlns:v="urn:schemas-microsoft-com:vml" Requires="v">
                <p:oleObj spid="_x0000_s250932" name="Photo Editor Photo" r:id="rId3" imgW="5982535" imgH="4944165" progId="MSPhotoEd.3">
                  <p:embed/>
                </p:oleObj>
              </mc:Choice>
              <mc:Fallback>
                <p:oleObj name="Photo Editor Photo" r:id="rId3" imgW="5982535" imgH="494416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04800"/>
                        <a:ext cx="682625" cy="563563"/>
                      </a:xfrm>
                      <a:prstGeom prst="rect">
                        <a:avLst/>
                      </a:prstGeom>
                      <a:noFill/>
                      <a:ln>
                        <a:noFill/>
                      </a:ln>
                      <a:effectLst/>
                      <a:extLst>
                        <a:ext uri="{909E8E84-426E-40dd-AFC4-6F175D3DCCD1}">
                          <a14:hiddenFill xmlns:a14="http://schemas.microsoft.com/office/drawing/2010/main">
                            <a:gradFill rotWithShape="0">
                              <a:gsLst>
                                <a:gs pos="0">
                                  <a:srgbClr val="0000C2"/>
                                </a:gs>
                                <a:gs pos="100000">
                                  <a:srgbClr val="FE0030"/>
                                </a:gs>
                              </a:gsLst>
                              <a:lin ang="0" scaled="1"/>
                            </a:gra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Rectangle 7"/>
          <p:cNvSpPr/>
          <p:nvPr/>
        </p:nvSpPr>
        <p:spPr bwMode="invGray">
          <a:xfrm>
            <a:off x="2855915"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9" name="Rectangle 8"/>
          <p:cNvSpPr/>
          <p:nvPr/>
        </p:nvSpPr>
        <p:spPr bwMode="invGray">
          <a:xfrm>
            <a:off x="2855915"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40"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94" y="1743141"/>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78B21944-5252-204D-98F9-F9F91DA7196F}" type="datetime1">
              <a:rPr lang="en-US"/>
              <a:pPr>
                <a:defRPr/>
              </a:pPr>
              <a:t>5/22/15</a:t>
            </a:fld>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C21B4016-4190-9D40-B766-718CF933C93F}" type="slidenum">
              <a:rPr lang="en-US"/>
              <a:pPr>
                <a:defRPr/>
              </a:pPr>
              <a:t>‹#›</a:t>
            </a:fld>
            <a:endParaRPr lang="en-US"/>
          </a:p>
        </p:txBody>
      </p:sp>
    </p:spTree>
    <p:extLst>
      <p:ext uri="{BB962C8B-B14F-4D97-AF65-F5344CB8AC3E}">
        <p14:creationId xmlns:p14="http://schemas.microsoft.com/office/powerpoint/2010/main" val="34124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6" name="Rectangle 5"/>
          <p:cNvSpPr/>
          <p:nvPr/>
        </p:nvSpPr>
        <p:spPr bwMode="ltGray">
          <a:xfrm>
            <a:off x="0" y="1"/>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graphicFrame>
        <p:nvGraphicFramePr>
          <p:cNvPr id="7" name="Object 9"/>
          <p:cNvGraphicFramePr>
            <a:graphicFrameLocks noChangeAspect="1"/>
          </p:cNvGraphicFramePr>
          <p:nvPr userDrawn="1"/>
        </p:nvGraphicFramePr>
        <p:xfrm>
          <a:off x="7924800" y="304800"/>
          <a:ext cx="682625" cy="563563"/>
        </p:xfrm>
        <a:graphic>
          <a:graphicData uri="http://schemas.openxmlformats.org/presentationml/2006/ole">
            <mc:AlternateContent xmlns:mc="http://schemas.openxmlformats.org/markup-compatibility/2006">
              <mc:Choice xmlns:v="urn:schemas-microsoft-com:vml" Requires="v">
                <p:oleObj spid="_x0000_s251956" name="Photo Editor Photo" r:id="rId3" imgW="5982535" imgH="4944165" progId="MSPhotoEd.3">
                  <p:embed/>
                </p:oleObj>
              </mc:Choice>
              <mc:Fallback>
                <p:oleObj name="Photo Editor Photo" r:id="rId3" imgW="5982535" imgH="494416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04800"/>
                        <a:ext cx="682625" cy="563563"/>
                      </a:xfrm>
                      <a:prstGeom prst="rect">
                        <a:avLst/>
                      </a:prstGeom>
                      <a:noFill/>
                      <a:ln>
                        <a:noFill/>
                      </a:ln>
                      <a:effectLst/>
                      <a:extLst>
                        <a:ext uri="{909E8E84-426E-40dd-AFC4-6F175D3DCCD1}">
                          <a14:hiddenFill xmlns:a14="http://schemas.microsoft.com/office/drawing/2010/main">
                            <a:gradFill rotWithShape="0">
                              <a:gsLst>
                                <a:gs pos="0">
                                  <a:srgbClr val="0000C2"/>
                                </a:gs>
                                <a:gs pos="100000">
                                  <a:srgbClr val="FE0030"/>
                                </a:gs>
                              </a:gsLst>
                              <a:lin ang="0" scaled="1"/>
                            </a:gra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Rectangle 7"/>
          <p:cNvSpPr/>
          <p:nvPr/>
        </p:nvSpPr>
        <p:spPr>
          <a:xfrm>
            <a:off x="2855915"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9" name="Rectangle 8"/>
          <p:cNvSpPr/>
          <p:nvPr/>
        </p:nvSpPr>
        <p:spPr bwMode="invGray">
          <a:xfrm>
            <a:off x="2855915"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40"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10" name="Date Placeholder 4"/>
          <p:cNvSpPr>
            <a:spLocks noGrp="1"/>
          </p:cNvSpPr>
          <p:nvPr>
            <p:ph type="dt" sz="half" idx="10"/>
          </p:nvPr>
        </p:nvSpPr>
        <p:spPr>
          <a:xfrm>
            <a:off x="165100" y="1169988"/>
            <a:ext cx="2522538" cy="201612"/>
          </a:xfrm>
        </p:spPr>
        <p:txBody>
          <a:bodyPr/>
          <a:lstStyle>
            <a:lvl1pPr>
              <a:defRPr/>
            </a:lvl1pPr>
          </a:lstStyle>
          <a:p>
            <a:pPr>
              <a:defRPr/>
            </a:pPr>
            <a:fld id="{86B0B77C-D7F3-2543-AD71-DEEAA2B0FEC2}" type="datetime1">
              <a:rPr lang="en-US"/>
              <a:pPr>
                <a:defRPr/>
              </a:pPr>
              <a:t>5/22/15</a:t>
            </a:fld>
            <a:endParaRPr lang="en-US"/>
          </a:p>
        </p:txBody>
      </p:sp>
      <p:sp>
        <p:nvSpPr>
          <p:cNvPr id="11"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12" name="Slide Number Placeholder 6"/>
          <p:cNvSpPr>
            <a:spLocks noGrp="1"/>
          </p:cNvSpPr>
          <p:nvPr>
            <p:ph type="sldNum" sz="quarter" idx="12"/>
          </p:nvPr>
        </p:nvSpPr>
        <p:spPr>
          <a:xfrm>
            <a:off x="8339140" y="1169988"/>
            <a:ext cx="733425" cy="201612"/>
          </a:xfrm>
        </p:spPr>
        <p:txBody>
          <a:bodyPr/>
          <a:lstStyle>
            <a:lvl1pPr>
              <a:defRPr/>
            </a:lvl1pPr>
          </a:lstStyle>
          <a:p>
            <a:pPr>
              <a:defRPr/>
            </a:pPr>
            <a:fld id="{08B068E0-1BDA-9C40-A030-1E48DC04B8FF}" type="slidenum">
              <a:rPr lang="en-US"/>
              <a:pPr>
                <a:defRPr/>
              </a:pPr>
              <a:t>‹#›</a:t>
            </a:fld>
            <a:endParaRPr lang="en-US"/>
          </a:p>
        </p:txBody>
      </p:sp>
    </p:spTree>
    <p:extLst>
      <p:ext uri="{BB962C8B-B14F-4D97-AF65-F5344CB8AC3E}">
        <p14:creationId xmlns:p14="http://schemas.microsoft.com/office/powerpoint/2010/main" val="38856690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7" name="Rectangle 6"/>
          <p:cNvSpPr/>
          <p:nvPr/>
        </p:nvSpPr>
        <p:spPr bwMode="ltGray">
          <a:xfrm>
            <a:off x="0" y="1"/>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5" tIns="45713" rIns="91425" bIns="45713"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25" tIns="45713" rIns="45713" bIns="45713"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6"/>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55" tIns="91425"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1"/>
            <a:ext cx="2133600" cy="274638"/>
          </a:xfrm>
          <a:prstGeom prst="rect">
            <a:avLst/>
          </a:prstGeom>
        </p:spPr>
        <p:txBody>
          <a:bodyPr vert="horz" wrap="square" lIns="109712" tIns="45713" rIns="45713" bIns="0" numCol="1" anchor="b" anchorCtr="0" compatLnSpc="1">
            <a:prstTxWarp prst="textNoShape">
              <a:avLst/>
            </a:prstTxWarp>
          </a:bodyPr>
          <a:lstStyle>
            <a:lvl1pPr>
              <a:defRPr sz="1200">
                <a:solidFill>
                  <a:srgbClr val="3F3F3F"/>
                </a:solidFill>
              </a:defRPr>
            </a:lvl1pPr>
          </a:lstStyle>
          <a:p>
            <a:pPr>
              <a:defRPr/>
            </a:pPr>
            <a:fld id="{D29D5A06-918E-BB4E-9E02-FCB31D58467A}" type="datetime1">
              <a:rPr lang="en-US"/>
              <a:pPr>
                <a:defRPr/>
              </a:pPr>
              <a:t>5/22/15</a:t>
            </a:fld>
            <a:endParaRPr lang="en-US"/>
          </a:p>
        </p:txBody>
      </p:sp>
      <p:sp>
        <p:nvSpPr>
          <p:cNvPr id="5" name="Footer Placeholder 4"/>
          <p:cNvSpPr>
            <a:spLocks noGrp="1"/>
          </p:cNvSpPr>
          <p:nvPr>
            <p:ph type="ftr" sz="quarter" idx="3"/>
          </p:nvPr>
        </p:nvSpPr>
        <p:spPr>
          <a:xfrm>
            <a:off x="2640015" y="6477001"/>
            <a:ext cx="5508625" cy="274638"/>
          </a:xfrm>
          <a:prstGeom prst="rect">
            <a:avLst/>
          </a:prstGeom>
        </p:spPr>
        <p:txBody>
          <a:bodyPr vert="horz" lIns="45713" tIns="45713" rIns="45713"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2" y="6477001"/>
            <a:ext cx="733425" cy="274638"/>
          </a:xfrm>
          <a:prstGeom prst="rect">
            <a:avLst/>
          </a:prstGeom>
        </p:spPr>
        <p:txBody>
          <a:bodyPr vert="horz" wrap="square" lIns="91425" tIns="45713" rIns="91425" bIns="0" numCol="1" anchor="b" anchorCtr="0" compatLnSpc="1">
            <a:prstTxWarp prst="textNoShape">
              <a:avLst/>
            </a:prstTxWarp>
          </a:bodyPr>
          <a:lstStyle>
            <a:lvl1pPr algn="r">
              <a:defRPr sz="1200">
                <a:solidFill>
                  <a:srgbClr val="3F3F3F"/>
                </a:solidFill>
              </a:defRPr>
            </a:lvl1pPr>
          </a:lstStyle>
          <a:p>
            <a:pPr>
              <a:defRPr/>
            </a:pPr>
            <a:fld id="{3B7FC3FD-47B5-5E4C-A4B1-071AC35EA269}" type="slidenum">
              <a:rPr lang="en-US"/>
              <a:pPr>
                <a:defRPr/>
              </a:pPr>
              <a:t>‹#›</a:t>
            </a:fld>
            <a:endParaRPr lang="en-US"/>
          </a:p>
        </p:txBody>
      </p:sp>
      <p:graphicFrame>
        <p:nvGraphicFramePr>
          <p:cNvPr id="1033" name="Object 9"/>
          <p:cNvGraphicFramePr>
            <a:graphicFrameLocks noChangeAspect="1"/>
          </p:cNvGraphicFramePr>
          <p:nvPr userDrawn="1"/>
        </p:nvGraphicFramePr>
        <p:xfrm>
          <a:off x="7924800" y="304800"/>
          <a:ext cx="682625" cy="563563"/>
        </p:xfrm>
        <a:graphic>
          <a:graphicData uri="http://schemas.openxmlformats.org/presentationml/2006/ole">
            <mc:AlternateContent xmlns:mc="http://schemas.openxmlformats.org/markup-compatibility/2006">
              <mc:Choice xmlns:v="urn:schemas-microsoft-com:vml" Requires="v">
                <p:oleObj spid="_x0000_s1085" name="Photo Editor Photo" r:id="rId14" imgW="5982535" imgH="4944165" progId="MSPhotoEd.3">
                  <p:embed/>
                </p:oleObj>
              </mc:Choice>
              <mc:Fallback>
                <p:oleObj name="Photo Editor Photo" r:id="rId14" imgW="5982535" imgH="4944165" progId="MSPhotoEd.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24800" y="304800"/>
                        <a:ext cx="682625" cy="563563"/>
                      </a:xfrm>
                      <a:prstGeom prst="rect">
                        <a:avLst/>
                      </a:prstGeom>
                      <a:noFill/>
                      <a:ln>
                        <a:noFill/>
                      </a:ln>
                      <a:effectLst/>
                      <a:extLst>
                        <a:ext uri="{909E8E84-426E-40dd-AFC4-6F175D3DCCD1}">
                          <a14:hiddenFill xmlns:a14="http://schemas.microsoft.com/office/drawing/2010/main">
                            <a:gradFill rotWithShape="0">
                              <a:gsLst>
                                <a:gs pos="0">
                                  <a:srgbClr val="0000C2"/>
                                </a:gs>
                                <a:gs pos="100000">
                                  <a:srgbClr val="FE0030"/>
                                </a:gs>
                              </a:gsLst>
                              <a:lin ang="0" scaled="1"/>
                            </a:gra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365" r:id="rId1"/>
    <p:sldLayoutId id="2147486312" r:id="rId2"/>
    <p:sldLayoutId id="2147486366" r:id="rId3"/>
    <p:sldLayoutId id="2147486313" r:id="rId4"/>
    <p:sldLayoutId id="2147486314" r:id="rId5"/>
    <p:sldLayoutId id="2147486315" r:id="rId6"/>
    <p:sldLayoutId id="2147486367" r:id="rId7"/>
    <p:sldLayoutId id="2147486368" r:id="rId8"/>
    <p:sldLayoutId id="2147486369" r:id="rId9"/>
    <p:sldLayoutId id="2147486316" r:id="rId10"/>
    <p:sldLayoutId id="2147486370" r:id="rId11"/>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ＭＳ Ｐゴシック" charset="0"/>
        </a:defRPr>
      </a:lvl1pPr>
      <a:lvl2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2pPr>
      <a:lvl3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3pPr>
      <a:lvl4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4pPr>
      <a:lvl5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5pPr>
      <a:lvl6pPr marL="457130" algn="l" rtl="0" fontAlgn="base">
        <a:spcBef>
          <a:spcPct val="0"/>
        </a:spcBef>
        <a:spcAft>
          <a:spcPct val="0"/>
        </a:spcAft>
        <a:defRPr sz="4500" b="1">
          <a:solidFill>
            <a:srgbClr val="FFC800"/>
          </a:solidFill>
          <a:latin typeface="Corbel" charset="0"/>
          <a:ea typeface="ＭＳ Ｐゴシック" charset="0"/>
          <a:cs typeface="ＭＳ Ｐゴシック" charset="0"/>
        </a:defRPr>
      </a:lvl6pPr>
      <a:lvl7pPr marL="914259" algn="l" rtl="0" fontAlgn="base">
        <a:spcBef>
          <a:spcPct val="0"/>
        </a:spcBef>
        <a:spcAft>
          <a:spcPct val="0"/>
        </a:spcAft>
        <a:defRPr sz="4500" b="1">
          <a:solidFill>
            <a:srgbClr val="FFC800"/>
          </a:solidFill>
          <a:latin typeface="Corbel" charset="0"/>
          <a:ea typeface="ＭＳ Ｐゴシック" charset="0"/>
          <a:cs typeface="ＭＳ Ｐゴシック" charset="0"/>
        </a:defRPr>
      </a:lvl7pPr>
      <a:lvl8pPr marL="1371390" algn="l" rtl="0" fontAlgn="base">
        <a:spcBef>
          <a:spcPct val="0"/>
        </a:spcBef>
        <a:spcAft>
          <a:spcPct val="0"/>
        </a:spcAft>
        <a:defRPr sz="4500" b="1">
          <a:solidFill>
            <a:srgbClr val="FFC800"/>
          </a:solidFill>
          <a:latin typeface="Corbel" charset="0"/>
          <a:ea typeface="ＭＳ Ｐゴシック" charset="0"/>
          <a:cs typeface="ＭＳ Ｐゴシック" charset="0"/>
        </a:defRPr>
      </a:lvl8pPr>
      <a:lvl9pPr marL="1828519" algn="l" rtl="0" fontAlgn="base">
        <a:spcBef>
          <a:spcPct val="0"/>
        </a:spcBef>
        <a:spcAft>
          <a:spcPct val="0"/>
        </a:spcAft>
        <a:defRPr sz="4500" b="1">
          <a:solidFill>
            <a:srgbClr val="FFC800"/>
          </a:solidFill>
          <a:latin typeface="Corbel" charset="0"/>
          <a:ea typeface="ＭＳ Ｐゴシック" charset="0"/>
          <a:cs typeface="ＭＳ Ｐゴシック" charset="0"/>
        </a:defRPr>
      </a:lvl9pPr>
    </p:titleStyle>
    <p:bodyStyle>
      <a:lvl1pPr marL="436563" indent="-317500"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728663" indent="-271463"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3775" indent="-227013"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0"/>
          <a:cs typeface="+mn-cs"/>
        </a:defRPr>
      </a:lvl3pPr>
      <a:lvl4pPr marL="1214438" indent="-180975"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0"/>
          <a:cs typeface="+mn-cs"/>
        </a:defRPr>
      </a:lvl4pPr>
      <a:lvl5pPr marL="1423988" indent="-180975"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ＭＳ Ｐゴシック" charset="0"/>
          <a:cs typeface="+mn-cs"/>
        </a:defRPr>
      </a:lvl5pPr>
      <a:lvl6pPr marL="1627383" indent="-182852"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519" indent="-182852"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656" indent="-182852"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0793" indent="-182852"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0" algn="l" rtl="0" eaLnBrk="1" latinLnBrk="0" hangingPunct="1">
        <a:defRPr kumimoji="0" kern="1200">
          <a:solidFill>
            <a:schemeClr val="tx1"/>
          </a:solidFill>
          <a:latin typeface="+mn-lt"/>
          <a:ea typeface="+mn-ea"/>
          <a:cs typeface="+mn-cs"/>
        </a:defRPr>
      </a:lvl2pPr>
      <a:lvl3pPr marL="914259" algn="l" rtl="0" eaLnBrk="1" latinLnBrk="0" hangingPunct="1">
        <a:defRPr kumimoji="0" kern="1200">
          <a:solidFill>
            <a:schemeClr val="tx1"/>
          </a:solidFill>
          <a:latin typeface="+mn-lt"/>
          <a:ea typeface="+mn-ea"/>
          <a:cs typeface="+mn-cs"/>
        </a:defRPr>
      </a:lvl3pPr>
      <a:lvl4pPr marL="1371390" algn="l" rtl="0" eaLnBrk="1" latinLnBrk="0" hangingPunct="1">
        <a:defRPr kumimoji="0" kern="1200">
          <a:solidFill>
            <a:schemeClr val="tx1"/>
          </a:solidFill>
          <a:latin typeface="+mn-lt"/>
          <a:ea typeface="+mn-ea"/>
          <a:cs typeface="+mn-cs"/>
        </a:defRPr>
      </a:lvl4pPr>
      <a:lvl5pPr marL="1828519" algn="l" rtl="0" eaLnBrk="1" latinLnBrk="0" hangingPunct="1">
        <a:defRPr kumimoji="0" kern="1200">
          <a:solidFill>
            <a:schemeClr val="tx1"/>
          </a:solidFill>
          <a:latin typeface="+mn-lt"/>
          <a:ea typeface="+mn-ea"/>
          <a:cs typeface="+mn-cs"/>
        </a:defRPr>
      </a:lvl5pPr>
      <a:lvl6pPr marL="2285649" algn="l" rtl="0" eaLnBrk="1" latinLnBrk="0" hangingPunct="1">
        <a:defRPr kumimoji="0" kern="1200">
          <a:solidFill>
            <a:schemeClr val="tx1"/>
          </a:solidFill>
          <a:latin typeface="+mn-lt"/>
          <a:ea typeface="+mn-ea"/>
          <a:cs typeface="+mn-cs"/>
        </a:defRPr>
      </a:lvl6pPr>
      <a:lvl7pPr marL="2742780" algn="l" rtl="0" eaLnBrk="1" latinLnBrk="0" hangingPunct="1">
        <a:defRPr kumimoji="0" kern="1200">
          <a:solidFill>
            <a:schemeClr val="tx1"/>
          </a:solidFill>
          <a:latin typeface="+mn-lt"/>
          <a:ea typeface="+mn-ea"/>
          <a:cs typeface="+mn-cs"/>
        </a:defRPr>
      </a:lvl7pPr>
      <a:lvl8pPr marL="3199908" algn="l" rtl="0" eaLnBrk="1" latinLnBrk="0" hangingPunct="1">
        <a:defRPr kumimoji="0" kern="1200">
          <a:solidFill>
            <a:schemeClr val="tx1"/>
          </a:solidFill>
          <a:latin typeface="+mn-lt"/>
          <a:ea typeface="+mn-ea"/>
          <a:cs typeface="+mn-cs"/>
        </a:defRPr>
      </a:lvl8pPr>
      <a:lvl9pPr marL="36570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4.bin"/><Relationship Id="rId5"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1676400"/>
            <a:ext cx="8077200" cy="1673352"/>
          </a:xfrm>
        </p:spPr>
        <p:txBody>
          <a:bodyPr/>
          <a:lstStyle/>
          <a:p>
            <a:pPr>
              <a:defRPr/>
            </a:pPr>
            <a:r>
              <a:rPr lang="en-US" dirty="0" smtClean="0">
                <a:effectLst>
                  <a:outerShdw blurRad="38100" dist="38100" dir="2700000" algn="tl">
                    <a:srgbClr val="000000">
                      <a:alpha val="43137"/>
                    </a:srgbClr>
                  </a:outerShdw>
                </a:effectLst>
              </a:rPr>
              <a:t>Very Brief GEOS-5 Overview</a:t>
            </a:r>
            <a:endParaRPr lang="en-US" dirty="0">
              <a:effectLst>
                <a:outerShdw blurRad="38100" dist="38100" dir="2700000" algn="tl">
                  <a:srgbClr val="000000">
                    <a:alpha val="43137"/>
                  </a:srgbClr>
                </a:outerShdw>
              </a:effectLst>
            </a:endParaRPr>
          </a:p>
        </p:txBody>
      </p:sp>
      <p:sp>
        <p:nvSpPr>
          <p:cNvPr id="14338" name="Subtitle 2"/>
          <p:cNvSpPr>
            <a:spLocks noGrp="1"/>
          </p:cNvSpPr>
          <p:nvPr>
            <p:ph type="subTitle" idx="1"/>
          </p:nvPr>
        </p:nvSpPr>
        <p:spPr>
          <a:xfrm>
            <a:off x="457200" y="3048001"/>
            <a:ext cx="8077200" cy="738188"/>
          </a:xfrm>
        </p:spPr>
        <p:txBody>
          <a:bodyPr/>
          <a:lstStyle/>
          <a:p>
            <a:pPr>
              <a:defRPr/>
            </a:pPr>
            <a:r>
              <a:rPr lang="en-US" sz="1800" dirty="0">
                <a:effectLst>
                  <a:outerShdw blurRad="38100" dist="38100" dir="2700000" algn="tl">
                    <a:srgbClr val="000000">
                      <a:alpha val="43137"/>
                    </a:srgbClr>
                  </a:outerShdw>
                </a:effectLst>
                <a:latin typeface="Corbel" charset="0"/>
              </a:rPr>
              <a:t>Arlindo da Silva</a:t>
            </a:r>
          </a:p>
          <a:p>
            <a:pPr>
              <a:defRPr/>
            </a:pPr>
            <a:r>
              <a:rPr lang="en-US" sz="1800" i="1" dirty="0" err="1">
                <a:effectLst>
                  <a:outerShdw blurRad="38100" dist="38100" dir="2700000" algn="tl">
                    <a:srgbClr val="000000">
                      <a:alpha val="43137"/>
                    </a:srgbClr>
                  </a:outerShdw>
                </a:effectLst>
                <a:latin typeface="Corbel" charset="0"/>
              </a:rPr>
              <a:t>Arlindo.dasilva@nasa.gov</a:t>
            </a:r>
            <a:endParaRPr lang="en-US" sz="1800" i="1" dirty="0">
              <a:effectLst>
                <a:outerShdw blurRad="38100" dist="38100" dir="2700000" algn="tl">
                  <a:srgbClr val="000000">
                    <a:alpha val="43137"/>
                  </a:srgbClr>
                </a:outerShdw>
              </a:effectLst>
              <a:latin typeface="Corbel" charset="0"/>
            </a:endParaRPr>
          </a:p>
          <a:p>
            <a:pPr>
              <a:defRPr/>
            </a:pPr>
            <a:r>
              <a:rPr lang="en-US" sz="1600" i="1" dirty="0">
                <a:effectLst>
                  <a:outerShdw blurRad="38100" dist="38100" dir="2700000" algn="tl">
                    <a:srgbClr val="000000">
                      <a:alpha val="43137"/>
                    </a:srgbClr>
                  </a:outerShdw>
                </a:effectLst>
                <a:latin typeface="Corbel" charset="0"/>
              </a:rPr>
              <a:t>Global Modeling and Assimilation Office, NASA/</a:t>
            </a:r>
            <a:r>
              <a:rPr lang="en-US" sz="1600" i="1" dirty="0" smtClean="0">
                <a:effectLst>
                  <a:outerShdw blurRad="38100" dist="38100" dir="2700000" algn="tl">
                    <a:srgbClr val="000000">
                      <a:alpha val="43137"/>
                    </a:srgbClr>
                  </a:outerShdw>
                </a:effectLst>
                <a:latin typeface="Corbel" charset="0"/>
              </a:rPr>
              <a:t>GSFC</a:t>
            </a:r>
            <a:endParaRPr lang="en-US" sz="1600" i="1" dirty="0">
              <a:effectLst>
                <a:outerShdw blurRad="38100" dist="38100" dir="2700000" algn="tl">
                  <a:srgbClr val="000000">
                    <a:alpha val="43137"/>
                  </a:srgbClr>
                </a:outerShdw>
              </a:effectLst>
              <a:latin typeface="Corbel" charset="0"/>
            </a:endParaRPr>
          </a:p>
        </p:txBody>
      </p:sp>
      <p:sp>
        <p:nvSpPr>
          <p:cNvPr id="91139" name="Subtitle 2"/>
          <p:cNvSpPr txBox="1">
            <a:spLocks/>
          </p:cNvSpPr>
          <p:nvPr/>
        </p:nvSpPr>
        <p:spPr bwMode="auto">
          <a:xfrm>
            <a:off x="1752600" y="5715001"/>
            <a:ext cx="533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18854" tIns="0" rIns="45713" bIns="0" anchor="b"/>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algn="ctr">
              <a:buClr>
                <a:schemeClr val="accent1"/>
              </a:buClr>
              <a:buSzPct val="80000"/>
              <a:buFont typeface="Wingdings 2" charset="0"/>
              <a:buNone/>
            </a:pPr>
            <a:r>
              <a:rPr lang="en-US" sz="2000" dirty="0" smtClean="0">
                <a:solidFill>
                  <a:srgbClr val="FFFFFF"/>
                </a:solidFill>
                <a:effectLst>
                  <a:outerShdw blurRad="38100" dist="38100" dir="2700000" algn="tl">
                    <a:srgbClr val="000000">
                      <a:alpha val="43137"/>
                    </a:srgbClr>
                  </a:outerShdw>
                </a:effectLst>
              </a:rPr>
              <a:t>MODIS Science Team Meeting</a:t>
            </a:r>
          </a:p>
          <a:p>
            <a:pPr algn="ctr">
              <a:buClr>
                <a:schemeClr val="accent1"/>
              </a:buClr>
              <a:buSzPct val="80000"/>
              <a:buFont typeface="Wingdings 2" charset="0"/>
              <a:buNone/>
            </a:pPr>
            <a:r>
              <a:rPr lang="en-US" sz="2000" dirty="0" smtClean="0">
                <a:solidFill>
                  <a:srgbClr val="FFFFFF"/>
                </a:solidFill>
                <a:effectLst>
                  <a:outerShdw blurRad="38100" dist="38100" dir="2700000" algn="tl">
                    <a:srgbClr val="000000">
                      <a:alpha val="43137"/>
                    </a:srgbClr>
                  </a:outerShdw>
                </a:effectLst>
              </a:rPr>
              <a:t>Sheraton Silver Spring </a:t>
            </a:r>
            <a:endParaRPr lang="en-US" sz="2000" dirty="0">
              <a:solidFill>
                <a:srgbClr val="FFFFFF"/>
              </a:solidFill>
              <a:effectLst>
                <a:outerShdw blurRad="38100" dist="38100" dir="2700000" algn="tl">
                  <a:srgbClr val="000000">
                    <a:alpha val="43137"/>
                  </a:srgbClr>
                </a:outerShdw>
              </a:effectLst>
            </a:endParaRPr>
          </a:p>
          <a:p>
            <a:pPr algn="ctr">
              <a:buClr>
                <a:schemeClr val="accent1"/>
              </a:buClr>
              <a:buSzPct val="80000"/>
              <a:buFont typeface="Wingdings 2" charset="0"/>
              <a:buNone/>
            </a:pPr>
            <a:r>
              <a:rPr lang="en-US" sz="2000" dirty="0" smtClean="0">
                <a:solidFill>
                  <a:srgbClr val="FFFFFF"/>
                </a:solidFill>
                <a:effectLst>
                  <a:outerShdw blurRad="38100" dist="38100" dir="2700000" algn="tl">
                    <a:srgbClr val="000000">
                      <a:alpha val="43137"/>
                    </a:srgbClr>
                  </a:outerShdw>
                </a:effectLst>
              </a:rPr>
              <a:t>21 </a:t>
            </a:r>
            <a:r>
              <a:rPr lang="en-US" sz="2000" dirty="0">
                <a:solidFill>
                  <a:srgbClr val="FFFFFF"/>
                </a:solidFill>
                <a:effectLst>
                  <a:outerShdw blurRad="38100" dist="38100" dir="2700000" algn="tl">
                    <a:srgbClr val="000000">
                      <a:alpha val="43137"/>
                    </a:srgbClr>
                  </a:outerShdw>
                </a:effectLst>
              </a:rPr>
              <a:t>May 2015</a:t>
            </a:r>
          </a:p>
        </p:txBody>
      </p:sp>
      <p:grpSp>
        <p:nvGrpSpPr>
          <p:cNvPr id="91140" name="Group 7"/>
          <p:cNvGrpSpPr>
            <a:grpSpLocks/>
          </p:cNvGrpSpPr>
          <p:nvPr/>
        </p:nvGrpSpPr>
        <p:grpSpPr bwMode="auto">
          <a:xfrm>
            <a:off x="685800" y="457200"/>
            <a:ext cx="7772400" cy="923926"/>
            <a:chOff x="685800" y="457200"/>
            <a:chExt cx="7772400" cy="923925"/>
          </a:xfrm>
        </p:grpSpPr>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65532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2" name="Object 2"/>
            <p:cNvGraphicFramePr>
              <a:graphicFrameLocks noChangeAspect="1"/>
            </p:cNvGraphicFramePr>
            <p:nvPr/>
          </p:nvGraphicFramePr>
          <p:xfrm>
            <a:off x="685800" y="533400"/>
            <a:ext cx="1027113" cy="847725"/>
          </p:xfrm>
          <a:graphic>
            <a:graphicData uri="http://schemas.openxmlformats.org/presentationml/2006/ole">
              <mc:AlternateContent xmlns:mc="http://schemas.openxmlformats.org/markup-compatibility/2006">
                <mc:Choice xmlns:v="urn:schemas-microsoft-com:vml" Requires="v">
                  <p:oleObj spid="_x0000_s91194" name="Photo Editor Photo" r:id="rId4" imgW="5982535" imgH="4944165" progId="MSPhotoEd.3">
                    <p:embed/>
                  </p:oleObj>
                </mc:Choice>
                <mc:Fallback>
                  <p:oleObj name="Photo Editor Photo" r:id="rId4" imgW="5982535" imgH="4944165"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
                          <a:ext cx="1027113" cy="847725"/>
                        </a:xfrm>
                        <a:prstGeom prst="rect">
                          <a:avLst/>
                        </a:prstGeom>
                        <a:noFill/>
                        <a:ln>
                          <a:noFill/>
                        </a:ln>
                        <a:effectLst/>
                        <a:extLst>
                          <a:ext uri="{909E8E84-426E-40dd-AFC4-6F175D3DCCD1}">
                            <a14:hiddenFill xmlns:a14="http://schemas.microsoft.com/office/drawing/2010/main">
                              <a:gradFill rotWithShape="0">
                                <a:gsLst>
                                  <a:gs pos="0">
                                    <a:srgbClr val="0000C2"/>
                                  </a:gs>
                                  <a:gs pos="100000">
                                    <a:srgbClr val="FE0030"/>
                                  </a:gs>
                                </a:gsLst>
                                <a:lin ang="0" scaled="1"/>
                              </a:gra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GEOS-5</a:t>
            </a:r>
            <a:endParaRPr lang="en-US" sz="3600" dirty="0"/>
          </a:p>
        </p:txBody>
      </p:sp>
      <p:pic>
        <p:nvPicPr>
          <p:cNvPr id="5" name="Content Placeholder 4"/>
          <p:cNvPicPr>
            <a:picLocks noGrp="1" noChangeAspect="1"/>
          </p:cNvPicPr>
          <p:nvPr>
            <p:ph type="pic" idx="1"/>
          </p:nvPr>
        </p:nvPicPr>
        <p:blipFill>
          <a:blip r:embed="rId2"/>
          <a:srcRect t="-1046" b="-1046"/>
          <a:stretch>
            <a:fillRect/>
          </a:stretch>
        </p:blipFill>
        <p:spPr>
          <a:xfrm>
            <a:off x="2903538" y="1483996"/>
            <a:ext cx="6248400" cy="5374004"/>
          </a:xfrm>
        </p:spPr>
      </p:pic>
      <p:sp>
        <p:nvSpPr>
          <p:cNvPr id="7" name="Text Placeholder 6"/>
          <p:cNvSpPr>
            <a:spLocks noGrp="1"/>
          </p:cNvSpPr>
          <p:nvPr>
            <p:ph type="body" sz="half" idx="2"/>
          </p:nvPr>
        </p:nvSpPr>
        <p:spPr>
          <a:xfrm>
            <a:off x="165103" y="1727836"/>
            <a:ext cx="2468563" cy="4572000"/>
          </a:xfrm>
        </p:spPr>
        <p:txBody>
          <a:bodyPr/>
          <a:lstStyle/>
          <a:p>
            <a:pPr>
              <a:defRPr/>
            </a:pPr>
            <a:r>
              <a:rPr lang="en-US" dirty="0" smtClean="0"/>
              <a:t>Components coupling via the Earth System Model Framework (ESMF)</a:t>
            </a:r>
          </a:p>
          <a:p>
            <a:pPr>
              <a:defRPr/>
            </a:pPr>
            <a:endParaRPr lang="en-US" dirty="0"/>
          </a:p>
          <a:p>
            <a:pPr>
              <a:defRPr/>
            </a:pPr>
            <a:r>
              <a:rPr lang="en-US" dirty="0" smtClean="0"/>
              <a:t>Aerosol and chemistry radiatively coupled to GCM</a:t>
            </a:r>
          </a:p>
          <a:p>
            <a:pPr>
              <a:defRPr/>
            </a:pPr>
            <a:endParaRPr lang="en-US" dirty="0"/>
          </a:p>
          <a:p>
            <a:pPr>
              <a:defRPr/>
            </a:pPr>
            <a:r>
              <a:rPr lang="en-US" b="1" dirty="0" smtClean="0"/>
              <a:t>Applications</a:t>
            </a:r>
            <a:r>
              <a:rPr lang="en-US" dirty="0" smtClean="0"/>
              <a:t>:</a:t>
            </a:r>
          </a:p>
          <a:p>
            <a:pPr marL="342900" indent="-342900">
              <a:buClrTx/>
              <a:buSzPct val="100000"/>
              <a:buFont typeface="Wingdings" charset="2"/>
              <a:buChar char=""/>
              <a:defRPr/>
            </a:pPr>
            <a:r>
              <a:rPr lang="en-US" dirty="0" smtClean="0"/>
              <a:t>Seasonal forecasts</a:t>
            </a:r>
          </a:p>
          <a:p>
            <a:pPr marL="342900" indent="-342900">
              <a:buClrTx/>
              <a:buSzPct val="100000"/>
              <a:buFont typeface="Wingdings" charset="2"/>
              <a:buChar char=""/>
              <a:defRPr/>
            </a:pPr>
            <a:r>
              <a:rPr lang="en-US" dirty="0" smtClean="0"/>
              <a:t>Weather and aerosol NRT forecasts</a:t>
            </a:r>
          </a:p>
          <a:p>
            <a:pPr marL="342900" indent="-342900">
              <a:buClrTx/>
              <a:buSzPct val="100000"/>
              <a:buFont typeface="Wingdings" charset="2"/>
              <a:buChar char=""/>
              <a:defRPr/>
            </a:pPr>
            <a:r>
              <a:rPr lang="en-US" dirty="0" smtClean="0"/>
              <a:t>Reanalysis</a:t>
            </a:r>
          </a:p>
          <a:p>
            <a:pPr marL="342900" indent="-342900">
              <a:buClrTx/>
              <a:buSzPct val="100000"/>
              <a:buFont typeface="Wingdings" charset="2"/>
              <a:buChar char=""/>
              <a:defRPr/>
            </a:pPr>
            <a:r>
              <a:rPr lang="en-US" dirty="0" smtClean="0"/>
              <a:t>Observing System Simulation Experiments (OSSEs)</a:t>
            </a:r>
            <a:endParaRPr lang="en-US" dirty="0"/>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B08E00C3-E607-7E4A-97E3-9AA80CCD8748}" type="slidenum">
              <a:rPr lang="en-US" sz="1200">
                <a:solidFill>
                  <a:srgbClr val="3F3F3F"/>
                </a:solidFill>
              </a:rPr>
              <a:pPr eaLnBrk="1" hangingPunct="1"/>
              <a:t>2</a:t>
            </a:fld>
            <a:endParaRPr lang="en-US" sz="1200">
              <a:solidFill>
                <a:srgbClr val="3F3F3F"/>
              </a:solidFill>
            </a:endParaRPr>
          </a:p>
        </p:txBody>
      </p:sp>
      <p:sp>
        <p:nvSpPr>
          <p:cNvPr id="8" name="Title 1"/>
          <p:cNvSpPr txBox="1">
            <a:spLocks/>
          </p:cNvSpPr>
          <p:nvPr/>
        </p:nvSpPr>
        <p:spPr>
          <a:xfrm>
            <a:off x="2971800" y="177800"/>
            <a:ext cx="3657600" cy="978408"/>
          </a:xfrm>
          <a:prstGeom prst="rect">
            <a:avLst/>
          </a:prstGeom>
        </p:spPr>
        <p:txBody>
          <a:bodyPr lIns="73152" rIns="45720" bIns="0" anchor="b">
            <a:normAutofit fontScale="92500"/>
            <a:scene3d>
              <a:camera prst="orthographicFront"/>
              <a:lightRig rig="threePt" dir="t">
                <a:rot lat="0" lon="0" rev="4800000"/>
              </a:lightRig>
            </a:scene3d>
            <a:sp3d prstMaterial="matte"/>
          </a:bodyPr>
          <a:lstStyle>
            <a:lvl1pPr algn="l" rtl="0" eaLnBrk="0" fontAlgn="base" hangingPunct="0">
              <a:spcBef>
                <a:spcPct val="0"/>
              </a:spcBef>
              <a:spcAft>
                <a:spcPct val="0"/>
              </a:spcAft>
              <a:defRPr sz="2000" b="0" kern="1200">
                <a:solidFill>
                  <a:srgbClr val="FFC800"/>
                </a:solidFill>
                <a:latin typeface="+mj-lt"/>
                <a:ea typeface="ＭＳ Ｐゴシック" charset="0"/>
                <a:cs typeface="ＭＳ Ｐゴシック" charset="0"/>
              </a:defRPr>
            </a:lvl1pPr>
            <a:lvl2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2pPr>
            <a:lvl3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3pPr>
            <a:lvl4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4pPr>
            <a:lvl5pPr algn="l" rtl="0" eaLnBrk="0" fontAlgn="base" hangingPunct="0">
              <a:spcBef>
                <a:spcPct val="0"/>
              </a:spcBef>
              <a:spcAft>
                <a:spcPct val="0"/>
              </a:spcAft>
              <a:defRPr sz="4500" b="1">
                <a:solidFill>
                  <a:srgbClr val="FFC800"/>
                </a:solidFill>
                <a:latin typeface="Corbel" charset="0"/>
                <a:ea typeface="ＭＳ Ｐゴシック" charset="0"/>
                <a:cs typeface="ＭＳ Ｐゴシック" charset="0"/>
              </a:defRPr>
            </a:lvl5pPr>
            <a:lvl6pPr marL="457200" algn="l" rtl="0" fontAlgn="base">
              <a:spcBef>
                <a:spcPct val="0"/>
              </a:spcBef>
              <a:spcAft>
                <a:spcPct val="0"/>
              </a:spcAft>
              <a:defRPr sz="4500" b="1">
                <a:solidFill>
                  <a:srgbClr val="FFC800"/>
                </a:solidFill>
                <a:latin typeface="Corbel" charset="0"/>
                <a:ea typeface="ＭＳ Ｐゴシック" charset="0"/>
                <a:cs typeface="ＭＳ Ｐゴシック" charset="0"/>
              </a:defRPr>
            </a:lvl6pPr>
            <a:lvl7pPr marL="914400" algn="l" rtl="0" fontAlgn="base">
              <a:spcBef>
                <a:spcPct val="0"/>
              </a:spcBef>
              <a:spcAft>
                <a:spcPct val="0"/>
              </a:spcAft>
              <a:defRPr sz="4500" b="1">
                <a:solidFill>
                  <a:srgbClr val="FFC800"/>
                </a:solidFill>
                <a:latin typeface="Corbel" charset="0"/>
                <a:ea typeface="ＭＳ Ｐゴシック" charset="0"/>
                <a:cs typeface="ＭＳ Ｐゴシック" charset="0"/>
              </a:defRPr>
            </a:lvl7pPr>
            <a:lvl8pPr marL="1371600" algn="l" rtl="0" fontAlgn="base">
              <a:spcBef>
                <a:spcPct val="0"/>
              </a:spcBef>
              <a:spcAft>
                <a:spcPct val="0"/>
              </a:spcAft>
              <a:defRPr sz="4500" b="1">
                <a:solidFill>
                  <a:srgbClr val="FFC800"/>
                </a:solidFill>
                <a:latin typeface="Corbel" charset="0"/>
                <a:ea typeface="ＭＳ Ｐゴシック" charset="0"/>
                <a:cs typeface="ＭＳ Ｐゴシック" charset="0"/>
              </a:defRPr>
            </a:lvl8pPr>
            <a:lvl9pPr marL="1828800" algn="l" rtl="0" fontAlgn="base">
              <a:spcBef>
                <a:spcPct val="0"/>
              </a:spcBef>
              <a:spcAft>
                <a:spcPct val="0"/>
              </a:spcAft>
              <a:defRPr sz="4500" b="1">
                <a:solidFill>
                  <a:srgbClr val="FFC800"/>
                </a:solidFill>
                <a:latin typeface="Corbel" charset="0"/>
                <a:ea typeface="ＭＳ Ｐゴシック" charset="0"/>
                <a:cs typeface="ＭＳ Ｐゴシック" charset="0"/>
              </a:defRPr>
            </a:lvl9pPr>
          </a:lstStyle>
          <a:p>
            <a:pPr>
              <a:defRPr/>
            </a:pPr>
            <a:r>
              <a:rPr lang="en-US" sz="3600" dirty="0" smtClean="0"/>
              <a:t>Earth System Model</a:t>
            </a:r>
            <a:endParaRPr lang="en-US" sz="3600" dirty="0"/>
          </a:p>
        </p:txBody>
      </p:sp>
    </p:spTree>
    <p:extLst>
      <p:ext uri="{BB962C8B-B14F-4D97-AF65-F5344CB8AC3E}">
        <p14:creationId xmlns:p14="http://schemas.microsoft.com/office/powerpoint/2010/main" val="6399522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defRPr/>
            </a:pPr>
            <a:r>
              <a:rPr lang="en-US" sz="3600" dirty="0" smtClean="0">
                <a:latin typeface="Verdana" charset="0"/>
              </a:rPr>
              <a:t>GEOS-5</a:t>
            </a:r>
            <a:br>
              <a:rPr lang="en-US" sz="3600" dirty="0" smtClean="0">
                <a:latin typeface="Verdana" charset="0"/>
              </a:rPr>
            </a:br>
            <a:r>
              <a:rPr lang="en-US" sz="3600" dirty="0" smtClean="0">
                <a:latin typeface="Verdana" charset="0"/>
              </a:rPr>
              <a:t>Data Assimilation</a:t>
            </a:r>
            <a:endParaRPr lang="en-US" sz="3600" dirty="0">
              <a:latin typeface="Verdana" charset="0"/>
            </a:endParaRPr>
          </a:p>
        </p:txBody>
      </p:sp>
      <p:sp>
        <p:nvSpPr>
          <p:cNvPr id="1054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7294F04D-7968-6245-85A8-2CEC6731FD74}" type="slidenum">
              <a:rPr lang="en-US" sz="1200">
                <a:solidFill>
                  <a:srgbClr val="000000"/>
                </a:solidFill>
                <a:latin typeface="Verdana" charset="0"/>
              </a:rPr>
              <a:pPr eaLnBrk="1" hangingPunct="1"/>
              <a:t>3</a:t>
            </a:fld>
            <a:endParaRPr lang="en-US" sz="1200">
              <a:solidFill>
                <a:srgbClr val="000000"/>
              </a:solidFill>
              <a:latin typeface="Verdana" charset="0"/>
            </a:endParaRPr>
          </a:p>
        </p:txBody>
      </p:sp>
      <p:pic>
        <p:nvPicPr>
          <p:cNvPr id="1054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209800"/>
            <a:ext cx="91440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0657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Autofit/>
          </a:bodyPr>
          <a:lstStyle/>
          <a:p>
            <a:pPr>
              <a:defRPr/>
            </a:pPr>
            <a:r>
              <a:rPr lang="en-US" sz="3200" dirty="0">
                <a:latin typeface="Verdana" charset="0"/>
              </a:rPr>
              <a:t>GEOS-5 Model </a:t>
            </a:r>
            <a:r>
              <a:rPr lang="en-US" sz="3200" dirty="0" smtClean="0">
                <a:latin typeface="Verdana" charset="0"/>
              </a:rPr>
              <a:t>Configuration</a:t>
            </a:r>
            <a:r>
              <a:rPr lang="en-US" sz="3200" dirty="0">
                <a:latin typeface="Verdana" charset="0"/>
              </a:rPr>
              <a:t> </a:t>
            </a:r>
            <a:r>
              <a:rPr lang="en-US" sz="3200" dirty="0" smtClean="0">
                <a:latin typeface="Verdana" charset="0"/>
              </a:rPr>
              <a:t/>
            </a:r>
            <a:br>
              <a:rPr lang="en-US" sz="3200" dirty="0" smtClean="0">
                <a:latin typeface="Verdana" charset="0"/>
              </a:rPr>
            </a:br>
            <a:r>
              <a:rPr lang="en-US" sz="3200" dirty="0" smtClean="0">
                <a:latin typeface="Verdana" charset="0"/>
              </a:rPr>
              <a:t>for NRT Data Products</a:t>
            </a:r>
            <a:endParaRPr lang="en-US" sz="3200" dirty="0">
              <a:latin typeface="Verdana" charset="0"/>
            </a:endParaRPr>
          </a:p>
        </p:txBody>
      </p:sp>
      <p:sp>
        <p:nvSpPr>
          <p:cNvPr id="1013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C01B9994-FCAA-654D-88FF-40801AA4BA0F}" type="slidenum">
              <a:rPr lang="en-US" sz="1200">
                <a:latin typeface="Verdana" charset="0"/>
              </a:rPr>
              <a:pPr eaLnBrk="1" hangingPunct="1"/>
              <a:t>4</a:t>
            </a:fld>
            <a:endParaRPr lang="en-US" sz="1200">
              <a:latin typeface="Verdana" charset="0"/>
            </a:endParaRPr>
          </a:p>
        </p:txBody>
      </p:sp>
      <p:sp>
        <p:nvSpPr>
          <p:cNvPr id="101380" name="TextBox 4"/>
          <p:cNvSpPr txBox="1">
            <a:spLocks noChangeArrowheads="1"/>
          </p:cNvSpPr>
          <p:nvPr/>
        </p:nvSpPr>
        <p:spPr bwMode="auto">
          <a:xfrm>
            <a:off x="1905000" y="6324602"/>
            <a:ext cx="4129684" cy="369233"/>
          </a:xfrm>
          <a:prstGeom prst="rect">
            <a:avLst/>
          </a:prstGeom>
          <a:solidFill>
            <a:srgbClr val="FFFF00">
              <a:alpha val="36078"/>
            </a:srgbClr>
          </a:solidFill>
          <a:ln w="9525">
            <a:solidFill>
              <a:schemeClr val="tx1"/>
            </a:solidFill>
            <a:miter lim="800000"/>
            <a:headEnd/>
            <a:tailEnd/>
          </a:ln>
        </p:spPr>
        <p:txBody>
          <a:bodyPr wrap="none" lIns="91336" tIns="45671" rIns="91336" bIns="45671">
            <a:spAutoFit/>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r>
              <a:rPr lang="en-US" sz="1800" dirty="0">
                <a:solidFill>
                  <a:srgbClr val="000000"/>
                </a:solidFill>
                <a:latin typeface="Verdana" charset="0"/>
              </a:rPr>
              <a:t>Global, </a:t>
            </a:r>
            <a:r>
              <a:rPr lang="en-US" sz="1800" dirty="0" smtClean="0">
                <a:solidFill>
                  <a:srgbClr val="000000"/>
                </a:solidFill>
                <a:latin typeface="Verdana" charset="0"/>
              </a:rPr>
              <a:t>72 </a:t>
            </a:r>
            <a:r>
              <a:rPr lang="en-US" sz="1800" dirty="0">
                <a:solidFill>
                  <a:srgbClr val="000000"/>
                </a:solidFill>
                <a:latin typeface="Verdana" charset="0"/>
              </a:rPr>
              <a:t>Levels, top at 0.01 </a:t>
            </a:r>
            <a:r>
              <a:rPr lang="en-US" sz="1800" dirty="0" err="1">
                <a:solidFill>
                  <a:srgbClr val="000000"/>
                </a:solidFill>
                <a:latin typeface="Verdana" charset="0"/>
              </a:rPr>
              <a:t>hPa</a:t>
            </a:r>
            <a:endParaRPr lang="en-US" sz="1800" dirty="0">
              <a:solidFill>
                <a:srgbClr val="000000"/>
              </a:solidFill>
              <a:latin typeface="Verdana" charset="0"/>
            </a:endParaRPr>
          </a:p>
        </p:txBody>
      </p:sp>
      <p:pic>
        <p:nvPicPr>
          <p:cNvPr id="4" name="Content Placeholder 3"/>
          <p:cNvPicPr>
            <a:picLocks noGrp="1" noChangeAspect="1"/>
          </p:cNvPicPr>
          <p:nvPr>
            <p:ph idx="1"/>
          </p:nvPr>
        </p:nvPicPr>
        <p:blipFill rotWithShape="1">
          <a:blip r:embed="rId2"/>
          <a:srcRect l="6059" t="13039" r="3891" b="13644"/>
          <a:stretch/>
        </p:blipFill>
        <p:spPr>
          <a:xfrm>
            <a:off x="6887" y="1522650"/>
            <a:ext cx="9137115" cy="4649551"/>
          </a:xfrm>
        </p:spPr>
      </p:pic>
    </p:spTree>
    <p:extLst>
      <p:ext uri="{BB962C8B-B14F-4D97-AF65-F5344CB8AC3E}">
        <p14:creationId xmlns:p14="http://schemas.microsoft.com/office/powerpoint/2010/main" val="17469087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5" t="11355" r="-165" b="16055"/>
          <a:stretch/>
        </p:blipFill>
        <p:spPr>
          <a:xfrm>
            <a:off x="457200" y="1600200"/>
            <a:ext cx="8298473" cy="4932943"/>
          </a:xfrm>
          <a:prstGeom prst="rect">
            <a:avLst/>
          </a:prstGeom>
        </p:spPr>
      </p:pic>
      <p:sp>
        <p:nvSpPr>
          <p:cNvPr id="5" name="Title 4"/>
          <p:cNvSpPr>
            <a:spLocks noGrp="1"/>
          </p:cNvSpPr>
          <p:nvPr>
            <p:ph type="title"/>
          </p:nvPr>
        </p:nvSpPr>
        <p:spPr/>
        <p:txBody>
          <a:bodyPr/>
          <a:lstStyle/>
          <a:p>
            <a:r>
              <a:rPr lang="en-US" dirty="0" smtClean="0"/>
              <a:t>http://</a:t>
            </a:r>
            <a:r>
              <a:rPr lang="en-US" dirty="0" err="1" smtClean="0"/>
              <a:t>gmap.gsfc.nasa.gov</a:t>
            </a:r>
            <a:endParaRPr lang="en-US" dirty="0"/>
          </a:p>
        </p:txBody>
      </p:sp>
      <p:sp>
        <p:nvSpPr>
          <p:cNvPr id="6" name="Oval Callout 5"/>
          <p:cNvSpPr/>
          <p:nvPr/>
        </p:nvSpPr>
        <p:spPr>
          <a:xfrm>
            <a:off x="3352800" y="2362200"/>
            <a:ext cx="1981200" cy="61264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extLst>
      <p:ext uri="{BB962C8B-B14F-4D97-AF65-F5344CB8AC3E}">
        <p14:creationId xmlns:p14="http://schemas.microsoft.com/office/powerpoint/2010/main" val="117364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GMAO Products</a:t>
            </a:r>
            <a:endParaRPr lang="en-US" dirty="0"/>
          </a:p>
        </p:txBody>
      </p:sp>
      <p:sp>
        <p:nvSpPr>
          <p:cNvPr id="4" name="Content Placeholder 3"/>
          <p:cNvSpPr>
            <a:spLocks noGrp="1"/>
          </p:cNvSpPr>
          <p:nvPr>
            <p:ph idx="1"/>
          </p:nvPr>
        </p:nvSpPr>
        <p:spPr/>
        <p:txBody>
          <a:bodyPr/>
          <a:lstStyle/>
          <a:p>
            <a:r>
              <a:rPr lang="en-US" sz="1800" dirty="0"/>
              <a:t>GMAO generates GEOS-5 data products in near real time or reanalysis modes in support of diverse user communities. Starting in February 2013, GEOS-5 forward processing is conducted in two separate streams. These are called (1) Forward Processing (FP) and (2</a:t>
            </a:r>
            <a:r>
              <a:rPr lang="en-US" sz="1800" b="1" dirty="0"/>
              <a:t>) Forward Processing for Instrument Teams (FP-IT).</a:t>
            </a:r>
          </a:p>
          <a:p>
            <a:r>
              <a:rPr lang="en-US" sz="1800" dirty="0"/>
              <a:t>The FP stream generates forecasts as well as assimilation products using the most current system approved for near-real-time production. FP products are primarily used for real time support for NASA field campaigns, support for NASA science, GEOS system evaluation, and interaction with other data assimilation centers. The FP system is updated as the GEOS system improves and is transitioned to production status.</a:t>
            </a:r>
          </a:p>
          <a:p>
            <a:r>
              <a:rPr lang="en-US" sz="1800" b="1" dirty="0"/>
              <a:t>The FP-IT stream generates only assimilation products.</a:t>
            </a:r>
            <a:r>
              <a:rPr lang="en-US" sz="1800" dirty="0"/>
              <a:t> FP-IT processing uses a "semi-frozen" GEOS-5 system to ensure long-term continuity and reproducibility. FP-IT products serve primarily the NASA EOS Instrument Teams who require stable products over a long period of time. Reprocessing of historical periods using the FP-IT system is conducted as needed in coordination with Instrument Teams</a:t>
            </a:r>
            <a:r>
              <a:rPr lang="en-US" sz="1800" dirty="0" smtClean="0"/>
              <a:t>.</a:t>
            </a:r>
            <a:endParaRPr lang="en-US" sz="1800" dirty="0"/>
          </a:p>
        </p:txBody>
      </p:sp>
    </p:spTree>
    <p:extLst>
      <p:ext uri="{BB962C8B-B14F-4D97-AF65-F5344CB8AC3E}">
        <p14:creationId xmlns:p14="http://schemas.microsoft.com/office/powerpoint/2010/main" val="161401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http://</a:t>
            </a:r>
            <a:r>
              <a:rPr lang="en-US" sz="3600" dirty="0" err="1" smtClean="0"/>
              <a:t>gmap.gsfc.nasa.gov</a:t>
            </a:r>
            <a:r>
              <a:rPr lang="en-US" sz="3600" dirty="0" smtClean="0"/>
              <a:t>/products</a:t>
            </a:r>
            <a:endParaRPr lang="en-US" sz="3600" dirty="0"/>
          </a:p>
        </p:txBody>
      </p:sp>
      <p:pic>
        <p:nvPicPr>
          <p:cNvPr id="5" name="Picture 4"/>
          <p:cNvPicPr>
            <a:picLocks noChangeAspect="1"/>
          </p:cNvPicPr>
          <p:nvPr/>
        </p:nvPicPr>
        <p:blipFill>
          <a:blip r:embed="rId2"/>
          <a:stretch>
            <a:fillRect/>
          </a:stretch>
        </p:blipFill>
        <p:spPr>
          <a:xfrm>
            <a:off x="127000" y="1524000"/>
            <a:ext cx="9017000" cy="4889500"/>
          </a:xfrm>
          <a:prstGeom prst="rect">
            <a:avLst/>
          </a:prstGeom>
        </p:spPr>
      </p:pic>
    </p:spTree>
    <p:extLst>
      <p:ext uri="{BB962C8B-B14F-4D97-AF65-F5344CB8AC3E}">
        <p14:creationId xmlns:p14="http://schemas.microsoft.com/office/powerpoint/2010/main" val="109362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Autofit/>
          </a:bodyPr>
          <a:lstStyle/>
          <a:p>
            <a:pPr>
              <a:defRPr/>
            </a:pPr>
            <a:r>
              <a:rPr lang="en-US" sz="3200" dirty="0">
                <a:latin typeface="Verdana" charset="0"/>
              </a:rPr>
              <a:t>Summary of GEOS-5 </a:t>
            </a:r>
            <a:br>
              <a:rPr lang="en-US" sz="3200" dirty="0">
                <a:latin typeface="Verdana" charset="0"/>
              </a:rPr>
            </a:br>
            <a:r>
              <a:rPr lang="en-US" sz="3200" dirty="0">
                <a:latin typeface="Verdana" charset="0"/>
              </a:rPr>
              <a:t>Reanalysis Activities</a:t>
            </a:r>
          </a:p>
        </p:txBody>
      </p:sp>
      <p:sp>
        <p:nvSpPr>
          <p:cNvPr id="1003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charset="0"/>
                <a:ea typeface="ＭＳ Ｐゴシック" charset="0"/>
                <a:cs typeface="ＭＳ Ｐゴシック" charset="0"/>
              </a:defRPr>
            </a:lvl1pPr>
            <a:lvl2pPr marL="742950" indent="-285750" eaLnBrk="0" hangingPunct="0">
              <a:defRPr sz="2400">
                <a:solidFill>
                  <a:schemeClr val="tx1"/>
                </a:solidFill>
                <a:latin typeface="Corbel" charset="0"/>
                <a:ea typeface="ＭＳ Ｐゴシック" charset="0"/>
              </a:defRPr>
            </a:lvl2pPr>
            <a:lvl3pPr marL="1143000" indent="-228600" eaLnBrk="0" hangingPunct="0">
              <a:defRPr sz="2400">
                <a:solidFill>
                  <a:schemeClr val="tx1"/>
                </a:solidFill>
                <a:latin typeface="Corbel" charset="0"/>
                <a:ea typeface="ＭＳ Ｐゴシック" charset="0"/>
              </a:defRPr>
            </a:lvl3pPr>
            <a:lvl4pPr marL="1600200" indent="-228600" eaLnBrk="0" hangingPunct="0">
              <a:defRPr sz="2400">
                <a:solidFill>
                  <a:schemeClr val="tx1"/>
                </a:solidFill>
                <a:latin typeface="Corbel" charset="0"/>
                <a:ea typeface="ＭＳ Ｐゴシック" charset="0"/>
              </a:defRPr>
            </a:lvl4pPr>
            <a:lvl5pPr marL="2057400" indent="-228600" eaLnBrk="0" hangingPunct="0">
              <a:defRPr sz="2400">
                <a:solidFill>
                  <a:schemeClr val="tx1"/>
                </a:solidFill>
                <a:latin typeface="Corbel" charset="0"/>
                <a:ea typeface="ＭＳ Ｐゴシック" charset="0"/>
              </a:defRPr>
            </a:lvl5pPr>
            <a:lvl6pPr marL="2514600" indent="-228600" eaLnBrk="0" fontAlgn="base" hangingPunct="0">
              <a:spcBef>
                <a:spcPct val="0"/>
              </a:spcBef>
              <a:spcAft>
                <a:spcPct val="0"/>
              </a:spcAft>
              <a:defRPr sz="2400">
                <a:solidFill>
                  <a:schemeClr val="tx1"/>
                </a:solidFill>
                <a:latin typeface="Corbel" charset="0"/>
                <a:ea typeface="ＭＳ Ｐゴシック" charset="0"/>
              </a:defRPr>
            </a:lvl6pPr>
            <a:lvl7pPr marL="2971800" indent="-228600" eaLnBrk="0" fontAlgn="base" hangingPunct="0">
              <a:spcBef>
                <a:spcPct val="0"/>
              </a:spcBef>
              <a:spcAft>
                <a:spcPct val="0"/>
              </a:spcAft>
              <a:defRPr sz="2400">
                <a:solidFill>
                  <a:schemeClr val="tx1"/>
                </a:solidFill>
                <a:latin typeface="Corbel" charset="0"/>
                <a:ea typeface="ＭＳ Ｐゴシック" charset="0"/>
              </a:defRPr>
            </a:lvl7pPr>
            <a:lvl8pPr marL="3429000" indent="-228600" eaLnBrk="0" fontAlgn="base" hangingPunct="0">
              <a:spcBef>
                <a:spcPct val="0"/>
              </a:spcBef>
              <a:spcAft>
                <a:spcPct val="0"/>
              </a:spcAft>
              <a:defRPr sz="2400">
                <a:solidFill>
                  <a:schemeClr val="tx1"/>
                </a:solidFill>
                <a:latin typeface="Corbel" charset="0"/>
                <a:ea typeface="ＭＳ Ｐゴシック" charset="0"/>
              </a:defRPr>
            </a:lvl8pPr>
            <a:lvl9pPr marL="3886200" indent="-228600" eaLnBrk="0" fontAlgn="base" hangingPunct="0">
              <a:spcBef>
                <a:spcPct val="0"/>
              </a:spcBef>
              <a:spcAft>
                <a:spcPct val="0"/>
              </a:spcAft>
              <a:defRPr sz="2400">
                <a:solidFill>
                  <a:schemeClr val="tx1"/>
                </a:solidFill>
                <a:latin typeface="Corbel" charset="0"/>
                <a:ea typeface="ＭＳ Ｐゴシック" charset="0"/>
              </a:defRPr>
            </a:lvl9pPr>
          </a:lstStyle>
          <a:p>
            <a:pPr eaLnBrk="1" hangingPunct="1"/>
            <a:fld id="{1B91CB69-E919-2D49-A900-A8D5408765C9}" type="slidenum">
              <a:rPr lang="en-US" sz="1200">
                <a:latin typeface="Verdana" charset="0"/>
              </a:rPr>
              <a:pPr eaLnBrk="1" hangingPunct="1"/>
              <a:t>8</a:t>
            </a:fld>
            <a:endParaRPr lang="en-US" sz="1200">
              <a:latin typeface="Verdana" charset="0"/>
            </a:endParaRPr>
          </a:p>
        </p:txBody>
      </p:sp>
      <p:graphicFrame>
        <p:nvGraphicFramePr>
          <p:cNvPr id="9" name="Content Placeholder 8"/>
          <p:cNvGraphicFramePr>
            <a:graphicFrameLocks noGrp="1"/>
          </p:cNvGraphicFramePr>
          <p:nvPr>
            <p:ph idx="1"/>
          </p:nvPr>
        </p:nvGraphicFramePr>
        <p:xfrm>
          <a:off x="228600" y="1600201"/>
          <a:ext cx="8763000" cy="4967288"/>
        </p:xfrm>
        <a:graphic>
          <a:graphicData uri="http://schemas.openxmlformats.org/drawingml/2006/table">
            <a:tbl>
              <a:tblPr firstRow="1" bandRow="1">
                <a:tableStyleId>{5C22544A-7EE6-4342-B048-85BDC9FD1C3A}</a:tableStyleId>
              </a:tblPr>
              <a:tblGrid>
                <a:gridCol w="1752600"/>
                <a:gridCol w="1752600"/>
                <a:gridCol w="1600200"/>
                <a:gridCol w="1981200"/>
                <a:gridCol w="1676400"/>
              </a:tblGrid>
              <a:tr h="648652">
                <a:tc>
                  <a:txBody>
                    <a:bodyPr/>
                    <a:lstStyle/>
                    <a:p>
                      <a:r>
                        <a:rPr lang="en-US" sz="1800" dirty="0" smtClean="0"/>
                        <a:t>Name</a:t>
                      </a:r>
                      <a:endParaRPr lang="en-US" sz="1800" dirty="0"/>
                    </a:p>
                  </a:txBody>
                  <a:tcPr marT="45718" marB="45718"/>
                </a:tc>
                <a:tc>
                  <a:txBody>
                    <a:bodyPr/>
                    <a:lstStyle/>
                    <a:p>
                      <a:r>
                        <a:rPr lang="en-US" sz="1800" dirty="0" smtClean="0"/>
                        <a:t>Nominal</a:t>
                      </a:r>
                    </a:p>
                    <a:p>
                      <a:r>
                        <a:rPr lang="en-US" sz="1800" dirty="0" smtClean="0"/>
                        <a:t>Resolution</a:t>
                      </a:r>
                      <a:endParaRPr lang="en-US" sz="1800" dirty="0"/>
                    </a:p>
                  </a:txBody>
                  <a:tcPr marT="45718" marB="45718"/>
                </a:tc>
                <a:tc>
                  <a:txBody>
                    <a:bodyPr/>
                    <a:lstStyle/>
                    <a:p>
                      <a:r>
                        <a:rPr lang="en-US" sz="1800" dirty="0" smtClean="0"/>
                        <a:t>Period</a:t>
                      </a:r>
                      <a:endParaRPr lang="en-US" sz="1800" dirty="0"/>
                    </a:p>
                  </a:txBody>
                  <a:tcPr marT="45718" marB="45718"/>
                </a:tc>
                <a:tc>
                  <a:txBody>
                    <a:bodyPr/>
                    <a:lstStyle/>
                    <a:p>
                      <a:r>
                        <a:rPr lang="en-US" sz="1800" dirty="0" smtClean="0"/>
                        <a:t>Aerosol</a:t>
                      </a:r>
                    </a:p>
                    <a:p>
                      <a:r>
                        <a:rPr lang="en-US" sz="1800" dirty="0" smtClean="0"/>
                        <a:t>Data</a:t>
                      </a:r>
                      <a:endParaRPr lang="en-US" sz="1800" dirty="0"/>
                    </a:p>
                  </a:txBody>
                  <a:tcPr marT="45718" marB="45718"/>
                </a:tc>
                <a:tc>
                  <a:txBody>
                    <a:bodyPr/>
                    <a:lstStyle/>
                    <a:p>
                      <a:r>
                        <a:rPr lang="en-US" sz="1800" dirty="0" smtClean="0"/>
                        <a:t>Available</a:t>
                      </a:r>
                      <a:endParaRPr lang="en-US" sz="1800" dirty="0"/>
                    </a:p>
                  </a:txBody>
                  <a:tcPr marT="45718" marB="45718"/>
                </a:tc>
              </a:tr>
              <a:tr h="592459">
                <a:tc>
                  <a:txBody>
                    <a:bodyPr/>
                    <a:lstStyle/>
                    <a:p>
                      <a:r>
                        <a:rPr lang="en-US" sz="1800" dirty="0" smtClean="0"/>
                        <a:t>MERRA-1</a:t>
                      </a:r>
                      <a:endParaRPr lang="en-US" sz="1800" dirty="0"/>
                    </a:p>
                  </a:txBody>
                  <a:tcPr marT="45718" marB="45718"/>
                </a:tc>
                <a:tc>
                  <a:txBody>
                    <a:bodyPr/>
                    <a:lstStyle/>
                    <a:p>
                      <a:r>
                        <a:rPr lang="en-US" sz="1800" dirty="0" smtClean="0"/>
                        <a:t>50 km</a:t>
                      </a:r>
                      <a:endParaRPr lang="en-US" sz="1800" dirty="0"/>
                    </a:p>
                  </a:txBody>
                  <a:tcPr marT="45718" marB="45718"/>
                </a:tc>
                <a:tc>
                  <a:txBody>
                    <a:bodyPr/>
                    <a:lstStyle/>
                    <a:p>
                      <a:r>
                        <a:rPr lang="en-US" sz="1800" dirty="0" smtClean="0"/>
                        <a:t>1979-present</a:t>
                      </a:r>
                      <a:endParaRPr lang="en-US" sz="1800" dirty="0"/>
                    </a:p>
                  </a:txBody>
                  <a:tcPr marT="45718" marB="45718"/>
                </a:tc>
                <a:tc>
                  <a:txBody>
                    <a:bodyPr/>
                    <a:lstStyle/>
                    <a:p>
                      <a:r>
                        <a:rPr lang="en-US" sz="1800" dirty="0" smtClean="0"/>
                        <a:t>NONE</a:t>
                      </a:r>
                      <a:endParaRPr lang="en-US" sz="1800" dirty="0"/>
                    </a:p>
                  </a:txBody>
                  <a:tcPr marT="45718" marB="45718"/>
                </a:tc>
                <a:tc>
                  <a:txBody>
                    <a:bodyPr/>
                    <a:lstStyle/>
                    <a:p>
                      <a:r>
                        <a:rPr lang="en-US" sz="1800" dirty="0" smtClean="0"/>
                        <a:t>now</a:t>
                      </a:r>
                      <a:endParaRPr lang="en-US" sz="1800" dirty="0"/>
                    </a:p>
                  </a:txBody>
                  <a:tcPr marT="45718" marB="45718"/>
                </a:tc>
              </a:tr>
              <a:tr h="592459">
                <a:tc>
                  <a:txBody>
                    <a:bodyPr/>
                    <a:lstStyle/>
                    <a:p>
                      <a:r>
                        <a:rPr lang="en-US" sz="1800" dirty="0" err="1" smtClean="0">
                          <a:solidFill>
                            <a:srgbClr val="0000FF"/>
                          </a:solidFill>
                        </a:rPr>
                        <a:t>MERRAero</a:t>
                      </a:r>
                      <a:endParaRPr lang="en-US" sz="1800" dirty="0">
                        <a:solidFill>
                          <a:srgbClr val="0000FF"/>
                        </a:solidFill>
                      </a:endParaRPr>
                    </a:p>
                  </a:txBody>
                  <a:tcPr marT="45718" marB="45718"/>
                </a:tc>
                <a:tc>
                  <a:txBody>
                    <a:bodyPr/>
                    <a:lstStyle/>
                    <a:p>
                      <a:r>
                        <a:rPr lang="en-US" sz="1800" dirty="0" smtClean="0">
                          <a:solidFill>
                            <a:srgbClr val="0000FF"/>
                          </a:solidFill>
                        </a:rPr>
                        <a:t>50 km</a:t>
                      </a:r>
                      <a:endParaRPr lang="en-US" sz="1800" dirty="0">
                        <a:solidFill>
                          <a:srgbClr val="0000FF"/>
                        </a:solidFill>
                      </a:endParaRPr>
                    </a:p>
                  </a:txBody>
                  <a:tcPr marT="45718" marB="45718"/>
                </a:tc>
                <a:tc>
                  <a:txBody>
                    <a:bodyPr/>
                    <a:lstStyle/>
                    <a:p>
                      <a:r>
                        <a:rPr lang="en-US" sz="1800" dirty="0" smtClean="0">
                          <a:solidFill>
                            <a:srgbClr val="0000FF"/>
                          </a:solidFill>
                        </a:rPr>
                        <a:t>2002-present</a:t>
                      </a:r>
                      <a:endParaRPr lang="en-US" sz="1800" dirty="0">
                        <a:solidFill>
                          <a:srgbClr val="0000FF"/>
                        </a:solidFill>
                      </a:endParaRPr>
                    </a:p>
                  </a:txBody>
                  <a:tcPr marT="45718" marB="45718"/>
                </a:tc>
                <a:tc>
                  <a:txBody>
                    <a:bodyPr/>
                    <a:lstStyle/>
                    <a:p>
                      <a:r>
                        <a:rPr lang="en-US" sz="1800" dirty="0" smtClean="0">
                          <a:solidFill>
                            <a:srgbClr val="0000FF"/>
                          </a:solidFill>
                        </a:rPr>
                        <a:t>MODIS C5</a:t>
                      </a:r>
                      <a:endParaRPr lang="en-US" sz="1800" dirty="0">
                        <a:solidFill>
                          <a:srgbClr val="0000FF"/>
                        </a:solidFill>
                      </a:endParaRPr>
                    </a:p>
                  </a:txBody>
                  <a:tcPr marT="45718" marB="45718"/>
                </a:tc>
                <a:tc>
                  <a:txBody>
                    <a:bodyPr/>
                    <a:lstStyle/>
                    <a:p>
                      <a:r>
                        <a:rPr lang="en-US" sz="1800" dirty="0" smtClean="0">
                          <a:solidFill>
                            <a:srgbClr val="0000FF"/>
                          </a:solidFill>
                        </a:rPr>
                        <a:t>now</a:t>
                      </a:r>
                      <a:endParaRPr lang="en-US" sz="1800" dirty="0">
                        <a:solidFill>
                          <a:srgbClr val="0000FF"/>
                        </a:solidFill>
                      </a:endParaRPr>
                    </a:p>
                  </a:txBody>
                  <a:tcPr marT="45718" marB="45718"/>
                </a:tc>
              </a:tr>
              <a:tr h="648652">
                <a:tc>
                  <a:txBody>
                    <a:bodyPr/>
                    <a:lstStyle/>
                    <a:p>
                      <a:r>
                        <a:rPr lang="en-US" sz="1800" dirty="0" smtClean="0"/>
                        <a:t>FP for Inst.</a:t>
                      </a:r>
                    </a:p>
                    <a:p>
                      <a:r>
                        <a:rPr lang="en-US" sz="1800" dirty="0" smtClean="0"/>
                        <a:t>Teams</a:t>
                      </a:r>
                      <a:endParaRPr lang="en-US" sz="1800" dirty="0"/>
                    </a:p>
                  </a:txBody>
                  <a:tcPr marT="45718" marB="45718"/>
                </a:tc>
                <a:tc>
                  <a:txBody>
                    <a:bodyPr/>
                    <a:lstStyle/>
                    <a:p>
                      <a:r>
                        <a:rPr lang="en-US" sz="1800" dirty="0" smtClean="0"/>
                        <a:t>50 km</a:t>
                      </a:r>
                      <a:endParaRPr lang="en-US" sz="1800" dirty="0"/>
                    </a:p>
                  </a:txBody>
                  <a:tcPr marT="45718" marB="45718"/>
                </a:tc>
                <a:tc>
                  <a:txBody>
                    <a:bodyPr/>
                    <a:lstStyle/>
                    <a:p>
                      <a:r>
                        <a:rPr lang="en-US" sz="1800" dirty="0" smtClean="0"/>
                        <a:t>1997-</a:t>
                      </a:r>
                      <a:endParaRPr lang="en-US" sz="1800" dirty="0"/>
                    </a:p>
                  </a:txBody>
                  <a:tcPr marT="45718" marB="45718"/>
                </a:tc>
                <a:tc>
                  <a:txBody>
                    <a:bodyPr/>
                    <a:lstStyle/>
                    <a:p>
                      <a:r>
                        <a:rPr lang="en-US" sz="1800" dirty="0" smtClean="0"/>
                        <a:t>MODIS C5</a:t>
                      </a:r>
                      <a:endParaRPr lang="en-US" sz="1800" dirty="0"/>
                    </a:p>
                  </a:txBody>
                  <a:tcPr marT="45718" marB="45718"/>
                </a:tc>
                <a:tc>
                  <a:txBody>
                    <a:bodyPr/>
                    <a:lstStyle/>
                    <a:p>
                      <a:r>
                        <a:rPr lang="en-US" sz="1800" dirty="0" smtClean="0"/>
                        <a:t>In progress</a:t>
                      </a:r>
                      <a:endParaRPr lang="en-US" sz="1800" dirty="0"/>
                    </a:p>
                  </a:txBody>
                  <a:tcPr marT="45718" marB="45718"/>
                </a:tc>
              </a:tr>
              <a:tr h="592459">
                <a:tc>
                  <a:txBody>
                    <a:bodyPr/>
                    <a:lstStyle/>
                    <a:p>
                      <a:r>
                        <a:rPr lang="en-US" sz="1800" dirty="0" smtClean="0"/>
                        <a:t>NCA</a:t>
                      </a:r>
                      <a:endParaRPr lang="en-US" sz="1800" dirty="0"/>
                    </a:p>
                  </a:txBody>
                  <a:tcPr marT="45718" marB="45718"/>
                </a:tc>
                <a:tc>
                  <a:txBody>
                    <a:bodyPr/>
                    <a:lstStyle/>
                    <a:p>
                      <a:r>
                        <a:rPr lang="en-US" sz="1800" dirty="0" smtClean="0"/>
                        <a:t>25 km</a:t>
                      </a:r>
                      <a:endParaRPr lang="en-US" sz="1800" dirty="0"/>
                    </a:p>
                  </a:txBody>
                  <a:tcPr marT="45718" marB="45718"/>
                </a:tc>
                <a:tc>
                  <a:txBody>
                    <a:bodyPr/>
                    <a:lstStyle/>
                    <a:p>
                      <a:r>
                        <a:rPr lang="en-US" sz="1800" dirty="0" smtClean="0"/>
                        <a:t>2010-11</a:t>
                      </a:r>
                      <a:endParaRPr lang="en-US" sz="1800" dirty="0"/>
                    </a:p>
                  </a:txBody>
                  <a:tcPr marT="45718" marB="45718"/>
                </a:tc>
                <a:tc>
                  <a:txBody>
                    <a:bodyPr/>
                    <a:lstStyle/>
                    <a:p>
                      <a:r>
                        <a:rPr lang="en-US" sz="1800" dirty="0" smtClean="0"/>
                        <a:t>MODIS C5,</a:t>
                      </a:r>
                      <a:r>
                        <a:rPr lang="en-US" sz="1800" baseline="0" dirty="0" smtClean="0"/>
                        <a:t> MISR</a:t>
                      </a:r>
                      <a:endParaRPr lang="en-US" sz="1800" dirty="0"/>
                    </a:p>
                  </a:txBody>
                  <a:tcPr marT="45718" marB="45718"/>
                </a:tc>
                <a:tc>
                  <a:txBody>
                    <a:bodyPr/>
                    <a:lstStyle/>
                    <a:p>
                      <a:r>
                        <a:rPr lang="en-US" sz="1800" dirty="0" smtClean="0"/>
                        <a:t>Now</a:t>
                      </a:r>
                      <a:endParaRPr lang="en-US" sz="1800" dirty="0"/>
                    </a:p>
                  </a:txBody>
                  <a:tcPr marT="45718" marB="45718"/>
                </a:tc>
              </a:tr>
              <a:tr h="927262">
                <a:tc>
                  <a:txBody>
                    <a:bodyPr/>
                    <a:lstStyle/>
                    <a:p>
                      <a:r>
                        <a:rPr lang="en-US" sz="1800" dirty="0" smtClean="0">
                          <a:solidFill>
                            <a:srgbClr val="0000FF"/>
                          </a:solidFill>
                        </a:rPr>
                        <a:t>MERRA-2</a:t>
                      </a:r>
                      <a:endParaRPr lang="en-US" sz="1800" dirty="0">
                        <a:solidFill>
                          <a:srgbClr val="0000FF"/>
                        </a:solidFill>
                      </a:endParaRPr>
                    </a:p>
                  </a:txBody>
                  <a:tcPr marT="45718" marB="45718"/>
                </a:tc>
                <a:tc>
                  <a:txBody>
                    <a:bodyPr/>
                    <a:lstStyle/>
                    <a:p>
                      <a:r>
                        <a:rPr lang="en-US" sz="1800" dirty="0" smtClean="0">
                          <a:solidFill>
                            <a:srgbClr val="0000FF"/>
                          </a:solidFill>
                        </a:rPr>
                        <a:t>50 km</a:t>
                      </a:r>
                      <a:endParaRPr lang="en-US" sz="1800" dirty="0">
                        <a:solidFill>
                          <a:srgbClr val="0000FF"/>
                        </a:solidFill>
                      </a:endParaRPr>
                    </a:p>
                  </a:txBody>
                  <a:tcPr marT="45718" marB="45718"/>
                </a:tc>
                <a:tc>
                  <a:txBody>
                    <a:bodyPr/>
                    <a:lstStyle/>
                    <a:p>
                      <a:r>
                        <a:rPr lang="en-US" sz="1800" dirty="0" smtClean="0">
                          <a:solidFill>
                            <a:srgbClr val="0000FF"/>
                          </a:solidFill>
                        </a:rPr>
                        <a:t>1979-present</a:t>
                      </a:r>
                      <a:endParaRPr lang="en-US" sz="1800" dirty="0">
                        <a:solidFill>
                          <a:srgbClr val="0000FF"/>
                        </a:solidFill>
                      </a:endParaRPr>
                    </a:p>
                  </a:txBody>
                  <a:tcPr marT="45718" marB="45718"/>
                </a:tc>
                <a:tc>
                  <a:txBody>
                    <a:bodyPr/>
                    <a:lstStyle/>
                    <a:p>
                      <a:r>
                        <a:rPr lang="en-US" sz="1800" dirty="0" smtClean="0">
                          <a:solidFill>
                            <a:srgbClr val="0000FF"/>
                          </a:solidFill>
                        </a:rPr>
                        <a:t>AVHRR, MODIS C5, MISR,AERONET</a:t>
                      </a:r>
                      <a:endParaRPr lang="en-US" sz="1800" dirty="0">
                        <a:solidFill>
                          <a:srgbClr val="0000FF"/>
                        </a:solidFill>
                      </a:endParaRPr>
                    </a:p>
                  </a:txBody>
                  <a:tcPr marT="45718" marB="45718"/>
                </a:tc>
                <a:tc>
                  <a:txBody>
                    <a:bodyPr/>
                    <a:lstStyle/>
                    <a:p>
                      <a:r>
                        <a:rPr lang="en-US" sz="1800" baseline="0" dirty="0" smtClean="0">
                          <a:solidFill>
                            <a:srgbClr val="0000FF"/>
                          </a:solidFill>
                        </a:rPr>
                        <a:t>Summer </a:t>
                      </a:r>
                      <a:r>
                        <a:rPr lang="en-US" sz="1800" dirty="0" smtClean="0">
                          <a:solidFill>
                            <a:srgbClr val="0000FF"/>
                          </a:solidFill>
                        </a:rPr>
                        <a:t>2015</a:t>
                      </a:r>
                      <a:endParaRPr lang="en-US" sz="1800" dirty="0">
                        <a:solidFill>
                          <a:srgbClr val="0000FF"/>
                        </a:solidFill>
                      </a:endParaRPr>
                    </a:p>
                  </a:txBody>
                  <a:tcPr marT="45718" marB="45718"/>
                </a:tc>
              </a:tr>
              <a:tr h="965345">
                <a:tc>
                  <a:txBody>
                    <a:bodyPr/>
                    <a:lstStyle/>
                    <a:p>
                      <a:r>
                        <a:rPr lang="en-US" sz="1800" dirty="0" smtClean="0">
                          <a:solidFill>
                            <a:srgbClr val="008000"/>
                          </a:solidFill>
                        </a:rPr>
                        <a:t>MERRA-2</a:t>
                      </a:r>
                    </a:p>
                    <a:p>
                      <a:r>
                        <a:rPr lang="en-US" sz="1800" dirty="0" smtClean="0">
                          <a:solidFill>
                            <a:srgbClr val="008000"/>
                          </a:solidFill>
                        </a:rPr>
                        <a:t>Dynamical</a:t>
                      </a:r>
                    </a:p>
                    <a:p>
                      <a:r>
                        <a:rPr lang="en-US" sz="1800" dirty="0" smtClean="0">
                          <a:solidFill>
                            <a:srgbClr val="008000"/>
                          </a:solidFill>
                        </a:rPr>
                        <a:t>Downscaling</a:t>
                      </a:r>
                      <a:endParaRPr lang="en-US" sz="1800" dirty="0">
                        <a:solidFill>
                          <a:srgbClr val="008000"/>
                        </a:solidFill>
                      </a:endParaRPr>
                    </a:p>
                  </a:txBody>
                  <a:tcPr marT="45718" marB="45718"/>
                </a:tc>
                <a:tc>
                  <a:txBody>
                    <a:bodyPr/>
                    <a:lstStyle/>
                    <a:p>
                      <a:r>
                        <a:rPr lang="en-US" sz="1800" dirty="0" smtClean="0">
                          <a:solidFill>
                            <a:srgbClr val="008000"/>
                          </a:solidFill>
                        </a:rPr>
                        <a:t>12.5 km</a:t>
                      </a:r>
                      <a:endParaRPr lang="en-US" sz="1800" dirty="0">
                        <a:solidFill>
                          <a:srgbClr val="008000"/>
                        </a:solidFill>
                      </a:endParaRPr>
                    </a:p>
                  </a:txBody>
                  <a:tcPr marT="45718" marB="45718"/>
                </a:tc>
                <a:tc>
                  <a:txBody>
                    <a:bodyPr/>
                    <a:lstStyle/>
                    <a:p>
                      <a:r>
                        <a:rPr lang="en-US" sz="1800" dirty="0" smtClean="0">
                          <a:solidFill>
                            <a:srgbClr val="008000"/>
                          </a:solidFill>
                        </a:rPr>
                        <a:t>2000-2015</a:t>
                      </a:r>
                      <a:endParaRPr lang="en-US" sz="1800" dirty="0">
                        <a:solidFill>
                          <a:srgbClr val="008000"/>
                        </a:solidFill>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8000"/>
                          </a:solidFill>
                        </a:rPr>
                        <a:t>AVHRR, MODIS C5/C6, MISR, AERONET</a:t>
                      </a:r>
                    </a:p>
                  </a:txBody>
                  <a:tcPr marT="45718" marB="45718"/>
                </a:tc>
                <a:tc>
                  <a:txBody>
                    <a:bodyPr/>
                    <a:lstStyle/>
                    <a:p>
                      <a:r>
                        <a:rPr lang="en-US" sz="1800" dirty="0" smtClean="0">
                          <a:solidFill>
                            <a:srgbClr val="008000"/>
                          </a:solidFill>
                        </a:rPr>
                        <a:t>Q4 2015</a:t>
                      </a:r>
                      <a:endParaRPr lang="en-US" sz="1800" dirty="0">
                        <a:solidFill>
                          <a:srgbClr val="008000"/>
                        </a:solidFill>
                      </a:endParaRPr>
                    </a:p>
                  </a:txBody>
                  <a:tcPr marT="45718" marB="45718"/>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625975"/>
          </a:xfrm>
        </p:spPr>
        <p:txBody>
          <a:bodyPr/>
          <a:lstStyle/>
          <a:p>
            <a:r>
              <a:rPr lang="en-US" dirty="0"/>
              <a:t>GMAO generates GEOS-5 data products in near real time or reanalysis modes in support of diverse user </a:t>
            </a:r>
            <a:r>
              <a:rPr lang="en-US" dirty="0" smtClean="0"/>
              <a:t>communities:</a:t>
            </a:r>
          </a:p>
          <a:p>
            <a:pPr lvl="1"/>
            <a:r>
              <a:rPr lang="en-US" dirty="0" smtClean="0"/>
              <a:t>GEOS-5 FP-IT is the semi-frozen NRT system used for supporting several instrument teams</a:t>
            </a:r>
          </a:p>
          <a:p>
            <a:pPr lvl="1"/>
            <a:r>
              <a:rPr lang="en-US" dirty="0" smtClean="0"/>
              <a:t>Every time the FP-IT is upgraded, all data is reprocessed for the EOS period as to produce a consistent data product</a:t>
            </a:r>
          </a:p>
          <a:p>
            <a:r>
              <a:rPr lang="en-US" dirty="0" smtClean="0"/>
              <a:t>MERRA-1 and MERRA-2 reanalyses c0ver the satellite ERA (1980-present).</a:t>
            </a:r>
            <a:endParaRPr lang="en-US" dirty="0"/>
          </a:p>
        </p:txBody>
      </p:sp>
    </p:spTree>
    <p:extLst>
      <p:ext uri="{BB962C8B-B14F-4D97-AF65-F5344CB8AC3E}">
        <p14:creationId xmlns:p14="http://schemas.microsoft.com/office/powerpoint/2010/main" val="1340171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op">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24356</TotalTime>
  <Words>499</Words>
  <Application>Microsoft Macintosh PowerPoint</Application>
  <PresentationFormat>On-screen Show (4:3)</PresentationFormat>
  <Paragraphs>78</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BlackTop</vt:lpstr>
      <vt:lpstr>Photo Editor Photo</vt:lpstr>
      <vt:lpstr>Very Brief GEOS-5 Overview</vt:lpstr>
      <vt:lpstr>GEOS-5</vt:lpstr>
      <vt:lpstr>GEOS-5 Data Assimilation</vt:lpstr>
      <vt:lpstr>GEOS-5 Model Configuration  for NRT Data Products</vt:lpstr>
      <vt:lpstr>http://gmap.gsfc.nasa.gov</vt:lpstr>
      <vt:lpstr>GMAO Products</vt:lpstr>
      <vt:lpstr>http://gmap.gsfc.nasa.gov/products</vt:lpstr>
      <vt:lpstr>Summary of GEOS-5  Reanalysis Activities</vt:lpstr>
      <vt:lpstr>Summary</vt:lpstr>
    </vt:vector>
  </TitlesOfParts>
  <Company>Triple Threat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Bosilovich</dc:creator>
  <cp:lastModifiedBy>Michael King</cp:lastModifiedBy>
  <cp:revision>442</cp:revision>
  <dcterms:created xsi:type="dcterms:W3CDTF">2014-02-27T12:57:33Z</dcterms:created>
  <dcterms:modified xsi:type="dcterms:W3CDTF">2015-05-22T11:28:13Z</dcterms:modified>
</cp:coreProperties>
</file>