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256" r:id="rId2"/>
    <p:sldId id="257" r:id="rId3"/>
    <p:sldId id="258" r:id="rId4"/>
    <p:sldId id="270" r:id="rId5"/>
    <p:sldId id="271" r:id="rId6"/>
    <p:sldId id="259" r:id="rId7"/>
    <p:sldId id="260" r:id="rId8"/>
    <p:sldId id="273" r:id="rId9"/>
    <p:sldId id="274" r:id="rId10"/>
    <p:sldId id="275" r:id="rId11"/>
    <p:sldId id="276" r:id="rId12"/>
    <p:sldId id="288" r:id="rId13"/>
    <p:sldId id="268" r:id="rId14"/>
    <p:sldId id="282" r:id="rId15"/>
    <p:sldId id="261" r:id="rId16"/>
    <p:sldId id="277" r:id="rId17"/>
    <p:sldId id="269" r:id="rId18"/>
    <p:sldId id="262" r:id="rId19"/>
    <p:sldId id="289" r:id="rId20"/>
    <p:sldId id="265" r:id="rId21"/>
    <p:sldId id="266" r:id="rId22"/>
    <p:sldId id="263" r:id="rId23"/>
    <p:sldId id="283" r:id="rId24"/>
    <p:sldId id="267" r:id="rId25"/>
    <p:sldId id="290" r:id="rId26"/>
    <p:sldId id="278" r:id="rId27"/>
    <p:sldId id="279" r:id="rId28"/>
    <p:sldId id="280" r:id="rId29"/>
    <p:sldId id="281" r:id="rId30"/>
    <p:sldId id="272" r:id="rId31"/>
    <p:sldId id="284" r:id="rId32"/>
    <p:sldId id="286" r:id="rId33"/>
    <p:sldId id="264" r:id="rId34"/>
    <p:sldId id="28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322" autoAdjust="0"/>
  </p:normalViewPr>
  <p:slideViewPr>
    <p:cSldViewPr snapToGrid="0" snapToObjects="1">
      <p:cViewPr varScale="1">
        <p:scale>
          <a:sx n="109" d="100"/>
          <a:sy n="109" d="100"/>
        </p:scale>
        <p:origin x="-888"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7FC46C-20A6-EA40-9A18-E043312878E6}" type="datetimeFigureOut">
              <a:rPr lang="en-US" smtClean="0"/>
              <a:t>5/20/15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428865-BF99-DA4A-901E-0DB4059E86DD}" type="slidenum">
              <a:rPr lang="en-US" smtClean="0"/>
              <a:t>‹#›</a:t>
            </a:fld>
            <a:endParaRPr lang="en-US" dirty="0"/>
          </a:p>
        </p:txBody>
      </p:sp>
    </p:spTree>
    <p:extLst>
      <p:ext uri="{BB962C8B-B14F-4D97-AF65-F5344CB8AC3E}">
        <p14:creationId xmlns:p14="http://schemas.microsoft.com/office/powerpoint/2010/main" val="24439041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52CD81-7484-714F-B9E9-BE41B8BEED73}" type="datetimeFigureOut">
              <a:rPr lang="en-US" smtClean="0"/>
              <a:t>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04FCE2-38BA-A24F-9FDA-CDF72D512ACB}" type="slidenum">
              <a:rPr lang="en-US" smtClean="0"/>
              <a:t>‹#›</a:t>
            </a:fld>
            <a:endParaRPr lang="en-US" dirty="0"/>
          </a:p>
        </p:txBody>
      </p:sp>
    </p:spTree>
    <p:extLst>
      <p:ext uri="{BB962C8B-B14F-4D97-AF65-F5344CB8AC3E}">
        <p14:creationId xmlns:p14="http://schemas.microsoft.com/office/powerpoint/2010/main" val="24058944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SIPS are a continuation</a:t>
            </a:r>
            <a:r>
              <a:rPr lang="en-US" baseline="0" dirty="0" smtClean="0"/>
              <a:t> of the PEATEs established by NASA. With the SIPS, we are moving from product evaluation and alternative algorithm testing to climate data record production (to continue the NASA climate record of EOS).</a:t>
            </a:r>
            <a:endParaRPr lang="en-US" dirty="0"/>
          </a:p>
        </p:txBody>
      </p:sp>
      <p:sp>
        <p:nvSpPr>
          <p:cNvPr id="4" name="Slide Number Placeholder 3"/>
          <p:cNvSpPr>
            <a:spLocks noGrp="1"/>
          </p:cNvSpPr>
          <p:nvPr>
            <p:ph type="sldNum" sz="quarter" idx="10"/>
          </p:nvPr>
        </p:nvSpPr>
        <p:spPr/>
        <p:txBody>
          <a:bodyPr/>
          <a:lstStyle/>
          <a:p>
            <a:fld id="{A204FCE2-38BA-A24F-9FDA-CDF72D512ACB}" type="slidenum">
              <a:rPr lang="en-US" smtClean="0"/>
              <a:t>2</a:t>
            </a:fld>
            <a:endParaRPr lang="en-US" dirty="0"/>
          </a:p>
        </p:txBody>
      </p:sp>
    </p:spTree>
    <p:extLst>
      <p:ext uri="{BB962C8B-B14F-4D97-AF65-F5344CB8AC3E}">
        <p14:creationId xmlns:p14="http://schemas.microsoft.com/office/powerpoint/2010/main" val="46691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cloud investigations, three aerosol investigations, and one water vapor investigation. Bo-Cai Gao and Eva Borbas are new team members (both were members of the MODIS Science Team).</a:t>
            </a:r>
            <a:endParaRPr lang="en-US" dirty="0"/>
          </a:p>
        </p:txBody>
      </p:sp>
      <p:sp>
        <p:nvSpPr>
          <p:cNvPr id="4" name="Slide Number Placeholder 3"/>
          <p:cNvSpPr>
            <a:spLocks noGrp="1"/>
          </p:cNvSpPr>
          <p:nvPr>
            <p:ph type="sldNum" sz="quarter" idx="10"/>
          </p:nvPr>
        </p:nvSpPr>
        <p:spPr/>
        <p:txBody>
          <a:bodyPr/>
          <a:lstStyle/>
          <a:p>
            <a:fld id="{A204FCE2-38BA-A24F-9FDA-CDF72D512ACB}" type="slidenum">
              <a:rPr lang="en-US" smtClean="0"/>
              <a:t>3</a:t>
            </a:fld>
            <a:endParaRPr lang="en-US" dirty="0"/>
          </a:p>
        </p:txBody>
      </p:sp>
    </p:spTree>
    <p:extLst>
      <p:ext uri="{BB962C8B-B14F-4D97-AF65-F5344CB8AC3E}">
        <p14:creationId xmlns:p14="http://schemas.microsoft.com/office/powerpoint/2010/main" val="2942389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Atmosphere SIPS builds</a:t>
            </a:r>
            <a:r>
              <a:rPr lang="en-US" baseline="0" dirty="0" smtClean="0"/>
              <a:t> on the resources, experience, and tools developed for the Atmosphere PEATE. The same management team and technical teams are in place. Philosophy will be very similar to the PEATE, with the biggest change being that the SIPS is responsible for global processing of products for NASA. Note that products created by the Atmosphere SIPS will go to the GSFC LAADS for archive and distribution (like the MODIS Atmosphere products). However the Atmosphere PEATE will continue to make L0, L1B, L2, and L3 products available to collaborators.</a:t>
            </a:r>
            <a:endParaRPr lang="en-US" dirty="0"/>
          </a:p>
        </p:txBody>
      </p:sp>
      <p:sp>
        <p:nvSpPr>
          <p:cNvPr id="4" name="Slide Number Placeholder 3"/>
          <p:cNvSpPr>
            <a:spLocks noGrp="1"/>
          </p:cNvSpPr>
          <p:nvPr>
            <p:ph type="sldNum" sz="quarter" idx="10"/>
          </p:nvPr>
        </p:nvSpPr>
        <p:spPr/>
        <p:txBody>
          <a:bodyPr/>
          <a:lstStyle/>
          <a:p>
            <a:fld id="{A204FCE2-38BA-A24F-9FDA-CDF72D512ACB}" type="slidenum">
              <a:rPr lang="en-US" smtClean="0"/>
              <a:t>6</a:t>
            </a:fld>
            <a:endParaRPr lang="en-US" dirty="0"/>
          </a:p>
        </p:txBody>
      </p:sp>
    </p:spTree>
    <p:extLst>
      <p:ext uri="{BB962C8B-B14F-4D97-AF65-F5344CB8AC3E}">
        <p14:creationId xmlns:p14="http://schemas.microsoft.com/office/powerpoint/2010/main" val="4247189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NASA is moving away from the RDRs, SDRs, and EDRs created by the IDPS.</a:t>
            </a:r>
            <a:r>
              <a:rPr lang="en-US" baseline="0" dirty="0" smtClean="0"/>
              <a:t> NASA EDOS will be responsible for delivering Level 0 stored mission data to each of the SIPS. NASA HQ directed the VIIRS PEATES to form a team to design and create NASA software and formats for the L1B data. The team (led by the Ocean, Land, and Atmosphere PEATE and VCST leads) is already working on this effort. The Atmosphere SIPS will always create VIIRS L1B data onsite.</a:t>
            </a:r>
            <a:endParaRPr lang="en-US" dirty="0"/>
          </a:p>
        </p:txBody>
      </p:sp>
      <p:sp>
        <p:nvSpPr>
          <p:cNvPr id="4" name="Slide Number Placeholder 3"/>
          <p:cNvSpPr>
            <a:spLocks noGrp="1"/>
          </p:cNvSpPr>
          <p:nvPr>
            <p:ph type="sldNum" sz="quarter" idx="10"/>
          </p:nvPr>
        </p:nvSpPr>
        <p:spPr/>
        <p:txBody>
          <a:bodyPr/>
          <a:lstStyle/>
          <a:p>
            <a:fld id="{A204FCE2-38BA-A24F-9FDA-CDF72D512ACB}" type="slidenum">
              <a:rPr lang="en-US" smtClean="0"/>
              <a:t>7</a:t>
            </a:fld>
            <a:endParaRPr lang="en-US" dirty="0"/>
          </a:p>
        </p:txBody>
      </p:sp>
    </p:spTree>
    <p:extLst>
      <p:ext uri="{BB962C8B-B14F-4D97-AF65-F5344CB8AC3E}">
        <p14:creationId xmlns:p14="http://schemas.microsoft.com/office/powerpoint/2010/main" val="2908675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6F59FD-E0ED-6742-9849-4AD39253CB92}"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414766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80689-EA7B-BA45-A6DC-A7650F1F6D4C}"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61941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7ED02-694E-3A4B-A3D2-36D6085A4378}"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241697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14CC73-AAD2-3849-911E-55BE6CA2AC62}"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3647370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4E0008-04A5-4C4C-A220-FE5168301E6C}"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411588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6AAA4F-F881-B445-84BB-D1C6540614DF}" type="datetime1">
              <a:rPr lang="en-US" smtClean="0"/>
              <a:t>5/20/15</a:t>
            </a:fld>
            <a:endParaRPr lang="en-US" dirty="0"/>
          </a:p>
        </p:txBody>
      </p:sp>
      <p:sp>
        <p:nvSpPr>
          <p:cNvPr id="6" name="Footer Placeholder 5"/>
          <p:cNvSpPr>
            <a:spLocks noGrp="1"/>
          </p:cNvSpPr>
          <p:nvPr>
            <p:ph type="ftr" sz="quarter" idx="11"/>
          </p:nvPr>
        </p:nvSpPr>
        <p:spPr/>
        <p:txBody>
          <a:bodyPr/>
          <a:lstStyle/>
          <a:p>
            <a:r>
              <a:rPr lang="en-US" smtClean="0"/>
              <a:t>Atmosphere SIPS Overview</a:t>
            </a:r>
            <a:endParaRPr lang="en-US" dirty="0"/>
          </a:p>
        </p:txBody>
      </p:sp>
      <p:sp>
        <p:nvSpPr>
          <p:cNvPr id="7" name="Slide Number Placeholder 6"/>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99083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A58ABC-7268-754E-8F06-0D17BD38872E}" type="datetime1">
              <a:rPr lang="en-US" smtClean="0"/>
              <a:t>5/20/15</a:t>
            </a:fld>
            <a:endParaRPr lang="en-US" dirty="0"/>
          </a:p>
        </p:txBody>
      </p:sp>
      <p:sp>
        <p:nvSpPr>
          <p:cNvPr id="8" name="Footer Placeholder 7"/>
          <p:cNvSpPr>
            <a:spLocks noGrp="1"/>
          </p:cNvSpPr>
          <p:nvPr>
            <p:ph type="ftr" sz="quarter" idx="11"/>
          </p:nvPr>
        </p:nvSpPr>
        <p:spPr/>
        <p:txBody>
          <a:bodyPr/>
          <a:lstStyle/>
          <a:p>
            <a:r>
              <a:rPr lang="en-US" smtClean="0"/>
              <a:t>Atmosphere SIPS Overview</a:t>
            </a:r>
            <a:endParaRPr lang="en-US" dirty="0"/>
          </a:p>
        </p:txBody>
      </p:sp>
      <p:sp>
        <p:nvSpPr>
          <p:cNvPr id="9" name="Slide Number Placeholder 8"/>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71899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ABA97-FC56-A049-ACDE-55A024D2E131}" type="datetime1">
              <a:rPr lang="en-US" smtClean="0"/>
              <a:t>5/20/15</a:t>
            </a:fld>
            <a:endParaRPr lang="en-US" dirty="0"/>
          </a:p>
        </p:txBody>
      </p:sp>
      <p:sp>
        <p:nvSpPr>
          <p:cNvPr id="4" name="Footer Placeholder 3"/>
          <p:cNvSpPr>
            <a:spLocks noGrp="1"/>
          </p:cNvSpPr>
          <p:nvPr>
            <p:ph type="ftr" sz="quarter" idx="11"/>
          </p:nvPr>
        </p:nvSpPr>
        <p:spPr/>
        <p:txBody>
          <a:bodyPr/>
          <a:lstStyle/>
          <a:p>
            <a:r>
              <a:rPr lang="en-US" smtClean="0"/>
              <a:t>Atmosphere SIPS Overview</a:t>
            </a:r>
            <a:endParaRPr lang="en-US" dirty="0"/>
          </a:p>
        </p:txBody>
      </p:sp>
      <p:sp>
        <p:nvSpPr>
          <p:cNvPr id="5" name="Slide Number Placeholder 4"/>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206511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91F19-434A-2749-AA66-2E09446C5281}" type="datetime1">
              <a:rPr lang="en-US" smtClean="0"/>
              <a:t>5/20/15</a:t>
            </a:fld>
            <a:endParaRPr lang="en-US" dirty="0"/>
          </a:p>
        </p:txBody>
      </p:sp>
      <p:sp>
        <p:nvSpPr>
          <p:cNvPr id="3" name="Footer Placeholder 2"/>
          <p:cNvSpPr>
            <a:spLocks noGrp="1"/>
          </p:cNvSpPr>
          <p:nvPr>
            <p:ph type="ftr" sz="quarter" idx="11"/>
          </p:nvPr>
        </p:nvSpPr>
        <p:spPr/>
        <p:txBody>
          <a:bodyPr/>
          <a:lstStyle/>
          <a:p>
            <a:r>
              <a:rPr lang="en-US" smtClean="0"/>
              <a:t>Atmosphere SIPS Overview</a:t>
            </a:r>
            <a:endParaRPr lang="en-US" dirty="0"/>
          </a:p>
        </p:txBody>
      </p:sp>
      <p:sp>
        <p:nvSpPr>
          <p:cNvPr id="4" name="Slide Number Placeholder 3"/>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215244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58020-3DD5-E840-BD79-B99710C38A28}" type="datetime1">
              <a:rPr lang="en-US" smtClean="0"/>
              <a:t>5/20/15</a:t>
            </a:fld>
            <a:endParaRPr lang="en-US" dirty="0"/>
          </a:p>
        </p:txBody>
      </p:sp>
      <p:sp>
        <p:nvSpPr>
          <p:cNvPr id="6" name="Footer Placeholder 5"/>
          <p:cNvSpPr>
            <a:spLocks noGrp="1"/>
          </p:cNvSpPr>
          <p:nvPr>
            <p:ph type="ftr" sz="quarter" idx="11"/>
          </p:nvPr>
        </p:nvSpPr>
        <p:spPr/>
        <p:txBody>
          <a:bodyPr/>
          <a:lstStyle/>
          <a:p>
            <a:r>
              <a:rPr lang="en-US" smtClean="0"/>
              <a:t>Atmosphere SIPS Overview</a:t>
            </a:r>
            <a:endParaRPr lang="en-US" dirty="0"/>
          </a:p>
        </p:txBody>
      </p:sp>
      <p:sp>
        <p:nvSpPr>
          <p:cNvPr id="7" name="Slide Number Placeholder 6"/>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290427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04880-CD3D-5342-87AA-39DC2FF4F022}" type="datetime1">
              <a:rPr lang="en-US" smtClean="0"/>
              <a:t>5/20/15</a:t>
            </a:fld>
            <a:endParaRPr lang="en-US" dirty="0"/>
          </a:p>
        </p:txBody>
      </p:sp>
      <p:sp>
        <p:nvSpPr>
          <p:cNvPr id="6" name="Footer Placeholder 5"/>
          <p:cNvSpPr>
            <a:spLocks noGrp="1"/>
          </p:cNvSpPr>
          <p:nvPr>
            <p:ph type="ftr" sz="quarter" idx="11"/>
          </p:nvPr>
        </p:nvSpPr>
        <p:spPr/>
        <p:txBody>
          <a:bodyPr/>
          <a:lstStyle/>
          <a:p>
            <a:r>
              <a:rPr lang="en-US" smtClean="0"/>
              <a:t>Atmosphere SIPS Overview</a:t>
            </a:r>
            <a:endParaRPr lang="en-US" dirty="0"/>
          </a:p>
        </p:txBody>
      </p:sp>
      <p:sp>
        <p:nvSpPr>
          <p:cNvPr id="7" name="Slide Number Placeholder 6"/>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4601538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78881" y="275882"/>
            <a:ext cx="6808166" cy="74838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7598"/>
            <a:ext cx="8229600" cy="483856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AC494A-F0AD-3C4B-9705-4D4FE4116ED4}" type="datetime1">
              <a:rPr lang="en-US" smtClean="0"/>
              <a:t>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t>Atmosphere SIPS Overview</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8CF7939-3FE8-6F48-90AC-22598DE80313}" type="slidenum">
              <a:rPr lang="en-US" smtClean="0"/>
              <a:pPr/>
              <a:t>‹#›</a:t>
            </a:fld>
            <a:endParaRPr lang="en-US" dirty="0"/>
          </a:p>
        </p:txBody>
      </p:sp>
      <p:pic>
        <p:nvPicPr>
          <p:cNvPr id="7" name="Picture 3"/>
          <p:cNvPicPr>
            <a:picLocks noChangeAspect="1"/>
          </p:cNvPicPr>
          <p:nvPr userDrawn="1"/>
        </p:nvPicPr>
        <p:blipFill rotWithShape="1">
          <a:blip r:embed="rId13">
            <a:extLst>
              <a:ext uri="{28A0092B-C50C-407E-A947-70E740481C1C}">
                <a14:useLocalDpi xmlns:a14="http://schemas.microsoft.com/office/drawing/2010/main" val="0"/>
              </a:ext>
            </a:extLst>
          </a:blip>
          <a:srcRect r="53615"/>
          <a:stretch/>
        </p:blipFill>
        <p:spPr bwMode="auto">
          <a:xfrm>
            <a:off x="90489" y="0"/>
            <a:ext cx="1125946" cy="96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730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ps.ssec.wisc.edu/" TargetMode="Externa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iam.Gumley@ssec.wisc.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2496"/>
            <a:ext cx="7772400" cy="1470025"/>
          </a:xfrm>
        </p:spPr>
        <p:txBody>
          <a:bodyPr>
            <a:normAutofit/>
          </a:bodyPr>
          <a:lstStyle/>
          <a:p>
            <a:pPr algn="ctr"/>
            <a:r>
              <a:rPr lang="en-US" sz="4000" dirty="0" smtClean="0"/>
              <a:t>Suomi NPP Atmosphere SIPS</a:t>
            </a:r>
            <a:br>
              <a:rPr lang="en-US" sz="4000" dirty="0" smtClean="0"/>
            </a:br>
            <a:endParaRPr lang="en-US" sz="4000" dirty="0"/>
          </a:p>
        </p:txBody>
      </p:sp>
      <p:sp>
        <p:nvSpPr>
          <p:cNvPr id="3" name="Subtitle 2"/>
          <p:cNvSpPr>
            <a:spLocks noGrp="1"/>
          </p:cNvSpPr>
          <p:nvPr>
            <p:ph type="subTitle" idx="1"/>
          </p:nvPr>
        </p:nvSpPr>
        <p:spPr>
          <a:xfrm>
            <a:off x="430696" y="1214291"/>
            <a:ext cx="8293652" cy="1752600"/>
          </a:xfrm>
        </p:spPr>
        <p:txBody>
          <a:bodyPr>
            <a:normAutofit/>
          </a:bodyPr>
          <a:lstStyle/>
          <a:p>
            <a:r>
              <a:rPr lang="en-US" sz="2800" dirty="0" smtClean="0"/>
              <a:t>Liam Gumley (PI), Bob </a:t>
            </a:r>
            <a:r>
              <a:rPr lang="en-US" sz="2800" dirty="0" err="1" smtClean="0"/>
              <a:t>Holz</a:t>
            </a:r>
            <a:r>
              <a:rPr lang="en-US" sz="2800" dirty="0" smtClean="0"/>
              <a:t>, Steve Ackerman (Co-Is)</a:t>
            </a:r>
          </a:p>
        </p:txBody>
      </p:sp>
      <p:pic>
        <p:nvPicPr>
          <p:cNvPr id="6" name="Picture 3"/>
          <p:cNvPicPr>
            <a:picLocks noChangeAspect="1"/>
          </p:cNvPicPr>
          <p:nvPr/>
        </p:nvPicPr>
        <p:blipFill rotWithShape="1">
          <a:blip r:embed="rId2">
            <a:extLst>
              <a:ext uri="{28A0092B-C50C-407E-A947-70E740481C1C}">
                <a14:useLocalDpi xmlns:a14="http://schemas.microsoft.com/office/drawing/2010/main" val="0"/>
              </a:ext>
            </a:extLst>
          </a:blip>
          <a:srcRect r="53615"/>
          <a:stretch/>
        </p:blipFill>
        <p:spPr bwMode="auto">
          <a:xfrm>
            <a:off x="90489" y="5692775"/>
            <a:ext cx="1371114"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461603" y="6194510"/>
            <a:ext cx="4708276" cy="646331"/>
          </a:xfrm>
          <a:prstGeom prst="rect">
            <a:avLst/>
          </a:prstGeom>
          <a:noFill/>
        </p:spPr>
        <p:txBody>
          <a:bodyPr wrap="square" rtlCol="0">
            <a:spAutoFit/>
          </a:bodyPr>
          <a:lstStyle/>
          <a:p>
            <a:r>
              <a:rPr lang="en-US" dirty="0" smtClean="0"/>
              <a:t>Space Science and Engineering Center</a:t>
            </a:r>
          </a:p>
          <a:p>
            <a:r>
              <a:rPr lang="en-US" dirty="0" smtClean="0"/>
              <a:t>University of Wisconsin-Madison</a:t>
            </a:r>
            <a:endParaRPr lang="en-US" dirty="0"/>
          </a:p>
        </p:txBody>
      </p:sp>
      <p:pic>
        <p:nvPicPr>
          <p:cNvPr id="5" name="Picture 4"/>
          <p:cNvPicPr>
            <a:picLocks noChangeAspect="1"/>
          </p:cNvPicPr>
          <p:nvPr/>
        </p:nvPicPr>
        <p:blipFill rotWithShape="1">
          <a:blip r:embed="rId3"/>
          <a:srcRect b="22973"/>
          <a:stretch/>
        </p:blipFill>
        <p:spPr>
          <a:xfrm>
            <a:off x="1154950" y="2229418"/>
            <a:ext cx="6826956" cy="3365518"/>
          </a:xfrm>
          <a:prstGeom prst="rect">
            <a:avLst/>
          </a:prstGeom>
        </p:spPr>
      </p:pic>
      <p:sp>
        <p:nvSpPr>
          <p:cNvPr id="8" name="TextBox 7"/>
          <p:cNvSpPr txBox="1"/>
          <p:nvPr/>
        </p:nvSpPr>
        <p:spPr>
          <a:xfrm>
            <a:off x="3359142" y="5604749"/>
            <a:ext cx="2431795" cy="276999"/>
          </a:xfrm>
          <a:prstGeom prst="rect">
            <a:avLst/>
          </a:prstGeom>
          <a:noFill/>
        </p:spPr>
        <p:txBody>
          <a:bodyPr wrap="square" rtlCol="0">
            <a:spAutoFit/>
          </a:bodyPr>
          <a:lstStyle/>
          <a:p>
            <a:pPr algn="ctr"/>
            <a:r>
              <a:rPr lang="en-US" sz="1200" dirty="0" smtClean="0">
                <a:solidFill>
                  <a:schemeClr val="tx1">
                    <a:lumMod val="50000"/>
                    <a:lumOff val="50000"/>
                  </a:schemeClr>
                </a:solidFill>
              </a:rPr>
              <a:t>VIIRS True Color 2014/03/21</a:t>
            </a:r>
            <a:endParaRPr lang="en-US" sz="1200" dirty="0">
              <a:solidFill>
                <a:schemeClr val="tx1">
                  <a:lumMod val="50000"/>
                  <a:lumOff val="50000"/>
                </a:schemeClr>
              </a:solidFill>
            </a:endParaRPr>
          </a:p>
        </p:txBody>
      </p:sp>
      <p:pic>
        <p:nvPicPr>
          <p:cNvPr id="9" name="Picture 8" descr="Nasa-logo.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1357" y="5579530"/>
            <a:ext cx="1436615" cy="1229959"/>
          </a:xfrm>
          <a:prstGeom prst="rect">
            <a:avLst/>
          </a:prstGeom>
        </p:spPr>
      </p:pic>
    </p:spTree>
    <p:extLst>
      <p:ext uri="{BB962C8B-B14F-4D97-AF65-F5344CB8AC3E}">
        <p14:creationId xmlns:p14="http://schemas.microsoft.com/office/powerpoint/2010/main" val="31422012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Level 1 Further Objectives</a:t>
            </a:r>
            <a:endParaRPr lang="en-US"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t>Product formats compatible with both netCDF4 and HDF5</a:t>
            </a:r>
          </a:p>
          <a:p>
            <a:pPr lvl="1"/>
            <a:r>
              <a:rPr lang="en-US" dirty="0" smtClean="0"/>
              <a:t>Serve the largest possible user community</a:t>
            </a:r>
          </a:p>
          <a:p>
            <a:pPr marL="514350" indent="-514350">
              <a:buFont typeface="+mj-lt"/>
              <a:buAutoNum type="arabicPeriod"/>
            </a:pPr>
            <a:r>
              <a:rPr lang="en-US" dirty="0" smtClean="0"/>
              <a:t>Modular calibration and geolocation software </a:t>
            </a:r>
          </a:p>
          <a:p>
            <a:pPr lvl="1"/>
            <a:r>
              <a:rPr lang="en-US" dirty="0" smtClean="0"/>
              <a:t>Run standalone or link with existing software</a:t>
            </a:r>
          </a:p>
          <a:p>
            <a:pPr marL="514350" indent="-514350">
              <a:buFont typeface="+mj-lt"/>
              <a:buAutoNum type="arabicPeriod"/>
            </a:pPr>
            <a:r>
              <a:rPr lang="en-US" dirty="0" smtClean="0"/>
              <a:t>Rapid-prototyping development methodology</a:t>
            </a:r>
          </a:p>
          <a:p>
            <a:pPr lvl="1"/>
            <a:r>
              <a:rPr lang="en-US" dirty="0" smtClean="0"/>
              <a:t>Schedule and resource constraints</a:t>
            </a:r>
          </a:p>
          <a:p>
            <a:pPr marL="514350" indent="-514350">
              <a:buFont typeface="+mj-lt"/>
              <a:buAutoNum type="arabicPeriod"/>
            </a:pPr>
            <a:r>
              <a:rPr lang="en-US" dirty="0" smtClean="0"/>
              <a:t>Re-use existing software where possible</a:t>
            </a:r>
          </a:p>
          <a:p>
            <a:pPr marL="514350" indent="-514350">
              <a:buFont typeface="+mj-lt"/>
              <a:buAutoNum type="arabicPeriod"/>
            </a:pPr>
            <a:r>
              <a:rPr lang="en-US" dirty="0" smtClean="0"/>
              <a:t>Compliance with metadata standards (ISO, CF)</a:t>
            </a:r>
          </a:p>
          <a:p>
            <a:endParaRPr lang="en-US" dirty="0" smtClean="0"/>
          </a:p>
        </p:txBody>
      </p:sp>
      <p:sp>
        <p:nvSpPr>
          <p:cNvPr id="4" name="Date Placeholder 3"/>
          <p:cNvSpPr>
            <a:spLocks noGrp="1"/>
          </p:cNvSpPr>
          <p:nvPr>
            <p:ph type="dt" sz="half" idx="10"/>
          </p:nvPr>
        </p:nvSpPr>
        <p:spPr/>
        <p:txBody>
          <a:bodyPr/>
          <a:lstStyle/>
          <a:p>
            <a:fld id="{4F3317FB-B3F0-1F49-B20A-7FB01576F1B4}"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10</a:t>
            </a:fld>
            <a:endParaRPr lang="en-US" dirty="0"/>
          </a:p>
        </p:txBody>
      </p:sp>
    </p:spTree>
    <p:extLst>
      <p:ext uri="{BB962C8B-B14F-4D97-AF65-F5344CB8AC3E}">
        <p14:creationId xmlns:p14="http://schemas.microsoft.com/office/powerpoint/2010/main" val="8196951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NASA Level 1 Software Responsibilities</a:t>
            </a:r>
            <a:endParaRPr lang="en-US" dirty="0"/>
          </a:p>
        </p:txBody>
      </p:sp>
      <p:sp>
        <p:nvSpPr>
          <p:cNvPr id="3" name="Content Placeholder 2"/>
          <p:cNvSpPr>
            <a:spLocks noGrp="1"/>
          </p:cNvSpPr>
          <p:nvPr>
            <p:ph idx="1"/>
          </p:nvPr>
        </p:nvSpPr>
        <p:spPr>
          <a:xfrm>
            <a:off x="685800" y="1324086"/>
            <a:ext cx="7772400" cy="4924314"/>
          </a:xfrm>
        </p:spPr>
        <p:txBody>
          <a:bodyPr>
            <a:normAutofit fontScale="77500" lnSpcReduction="20000"/>
          </a:bodyPr>
          <a:lstStyle/>
          <a:p>
            <a:pPr marL="0" indent="0">
              <a:spcBef>
                <a:spcPts val="0"/>
              </a:spcBef>
              <a:buNone/>
            </a:pPr>
            <a:r>
              <a:rPr lang="en-US" dirty="0" smtClean="0"/>
              <a:t>Ocean SIPS</a:t>
            </a:r>
          </a:p>
          <a:p>
            <a:pPr lvl="1">
              <a:spcBef>
                <a:spcPts val="0"/>
              </a:spcBef>
            </a:pPr>
            <a:r>
              <a:rPr lang="en-US" dirty="0" smtClean="0"/>
              <a:t>L0-to-1A and OBC file processing software</a:t>
            </a:r>
          </a:p>
          <a:p>
            <a:pPr lvl="1">
              <a:spcBef>
                <a:spcPts val="0"/>
              </a:spcBef>
            </a:pPr>
            <a:r>
              <a:rPr lang="en-US" dirty="0" smtClean="0"/>
              <a:t>I/O routines for other teams</a:t>
            </a:r>
          </a:p>
          <a:p>
            <a:pPr lvl="1">
              <a:spcBef>
                <a:spcPts val="0"/>
              </a:spcBef>
            </a:pPr>
            <a:r>
              <a:rPr lang="en-US" dirty="0" smtClean="0"/>
              <a:t>Data product formats</a:t>
            </a:r>
          </a:p>
          <a:p>
            <a:pPr lvl="1">
              <a:spcBef>
                <a:spcPts val="0"/>
              </a:spcBef>
            </a:pPr>
            <a:r>
              <a:rPr lang="en-US" dirty="0" smtClean="0"/>
              <a:t>Calibration ATBD support</a:t>
            </a:r>
          </a:p>
          <a:p>
            <a:pPr marL="0" indent="0">
              <a:spcBef>
                <a:spcPts val="0"/>
              </a:spcBef>
              <a:buNone/>
            </a:pPr>
            <a:r>
              <a:rPr lang="en-US" dirty="0" smtClean="0"/>
              <a:t>Geolocation Team (Land SIPS)</a:t>
            </a:r>
          </a:p>
          <a:p>
            <a:pPr lvl="1">
              <a:spcBef>
                <a:spcPts val="0"/>
              </a:spcBef>
            </a:pPr>
            <a:r>
              <a:rPr lang="en-US" dirty="0" smtClean="0"/>
              <a:t>Geolocation ATBD updates</a:t>
            </a:r>
          </a:p>
          <a:p>
            <a:pPr lvl="1">
              <a:spcBef>
                <a:spcPts val="0"/>
              </a:spcBef>
            </a:pPr>
            <a:r>
              <a:rPr lang="en-US" dirty="0" smtClean="0"/>
              <a:t>L1A-to-Geolocation processing software</a:t>
            </a:r>
          </a:p>
          <a:p>
            <a:pPr marL="0" indent="0">
              <a:spcBef>
                <a:spcPts val="0"/>
              </a:spcBef>
              <a:buNone/>
            </a:pPr>
            <a:r>
              <a:rPr lang="en-US" dirty="0" smtClean="0"/>
              <a:t>VCST</a:t>
            </a:r>
          </a:p>
          <a:p>
            <a:pPr lvl="1">
              <a:spcBef>
                <a:spcPts val="0"/>
              </a:spcBef>
            </a:pPr>
            <a:r>
              <a:rPr lang="en-US" dirty="0" smtClean="0"/>
              <a:t>Calibration ATBD updates</a:t>
            </a:r>
          </a:p>
          <a:p>
            <a:pPr lvl="1">
              <a:spcBef>
                <a:spcPts val="0"/>
              </a:spcBef>
            </a:pPr>
            <a:r>
              <a:rPr lang="en-US" dirty="0" smtClean="0"/>
              <a:t>L1A-to-L1B processing software</a:t>
            </a:r>
          </a:p>
          <a:p>
            <a:pPr marL="0" indent="0">
              <a:spcBef>
                <a:spcPts val="0"/>
              </a:spcBef>
              <a:buNone/>
            </a:pPr>
            <a:r>
              <a:rPr lang="en-US" dirty="0" smtClean="0"/>
              <a:t>Land SIPS</a:t>
            </a:r>
          </a:p>
          <a:p>
            <a:pPr lvl="1">
              <a:spcBef>
                <a:spcPts val="0"/>
              </a:spcBef>
            </a:pPr>
            <a:r>
              <a:rPr lang="en-US" dirty="0" smtClean="0"/>
              <a:t>Data product formats</a:t>
            </a:r>
          </a:p>
          <a:p>
            <a:pPr lvl="1">
              <a:spcBef>
                <a:spcPts val="0"/>
              </a:spcBef>
            </a:pPr>
            <a:r>
              <a:rPr lang="en-US" dirty="0" smtClean="0"/>
              <a:t>Software development and testing support</a:t>
            </a:r>
          </a:p>
          <a:p>
            <a:pPr marL="0" indent="0">
              <a:spcBef>
                <a:spcPts val="0"/>
              </a:spcBef>
              <a:buNone/>
            </a:pPr>
            <a:r>
              <a:rPr lang="en-US" dirty="0" smtClean="0"/>
              <a:t>Atmosphere SIPS</a:t>
            </a:r>
          </a:p>
          <a:p>
            <a:pPr lvl="1">
              <a:spcBef>
                <a:spcPts val="0"/>
              </a:spcBef>
            </a:pPr>
            <a:r>
              <a:rPr lang="en-US" dirty="0" smtClean="0"/>
              <a:t>Data product formats</a:t>
            </a:r>
          </a:p>
          <a:p>
            <a:pPr lvl="1">
              <a:spcBef>
                <a:spcPts val="0"/>
              </a:spcBef>
            </a:pPr>
            <a:r>
              <a:rPr lang="en-US" dirty="0" smtClean="0"/>
              <a:t>Software development and testing support</a:t>
            </a:r>
          </a:p>
        </p:txBody>
      </p:sp>
      <p:sp>
        <p:nvSpPr>
          <p:cNvPr id="4" name="Date Placeholder 3"/>
          <p:cNvSpPr>
            <a:spLocks noGrp="1"/>
          </p:cNvSpPr>
          <p:nvPr>
            <p:ph type="dt" sz="half" idx="10"/>
          </p:nvPr>
        </p:nvSpPr>
        <p:spPr/>
        <p:txBody>
          <a:bodyPr/>
          <a:lstStyle/>
          <a:p>
            <a:fld id="{1087FB35-D030-F64A-85DB-2182469DC9C6}"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11</a:t>
            </a:fld>
            <a:endParaRPr lang="en-US" dirty="0"/>
          </a:p>
        </p:txBody>
      </p:sp>
    </p:spTree>
    <p:extLst>
      <p:ext uri="{BB962C8B-B14F-4D97-AF65-F5344CB8AC3E}">
        <p14:creationId xmlns:p14="http://schemas.microsoft.com/office/powerpoint/2010/main" val="3575262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340897"/>
            <a:ext cx="8229600" cy="608840"/>
          </a:xfrm>
        </p:spPr>
        <p:txBody>
          <a:bodyPr>
            <a:normAutofit fontScale="90000"/>
          </a:bodyPr>
          <a:lstStyle/>
          <a:p>
            <a:r>
              <a:rPr lang="en-US" sz="4000" dirty="0" err="1" smtClean="0">
                <a:latin typeface="Calibri" charset="0"/>
                <a:ea typeface="ＭＳ Ｐゴシック" charset="0"/>
                <a:cs typeface="ＭＳ Ｐゴシック" charset="0"/>
              </a:rPr>
              <a:t>VIIRS</a:t>
            </a:r>
            <a:r>
              <a:rPr lang="en-US" sz="4000" dirty="0" smtClean="0">
                <a:latin typeface="Calibri" charset="0"/>
                <a:ea typeface="ＭＳ Ｐゴシック" charset="0"/>
                <a:cs typeface="ＭＳ Ｐゴシック" charset="0"/>
              </a:rPr>
              <a:t> </a:t>
            </a:r>
            <a:r>
              <a:rPr lang="en-US" sz="4000" dirty="0" err="1" smtClean="0">
                <a:latin typeface="Calibri" charset="0"/>
                <a:ea typeface="ＭＳ Ｐゴシック" charset="0"/>
                <a:cs typeface="ＭＳ Ｐゴシック" charset="0"/>
              </a:rPr>
              <a:t>M15</a:t>
            </a:r>
            <a:r>
              <a:rPr lang="en-US" sz="4000" dirty="0" smtClean="0">
                <a:latin typeface="Calibri" charset="0"/>
                <a:ea typeface="ＭＳ Ｐゴシック" charset="0"/>
                <a:cs typeface="ＭＳ Ｐゴシック" charset="0"/>
              </a:rPr>
              <a:t> </a:t>
            </a:r>
            <a:r>
              <a:rPr lang="en-US" sz="4000" dirty="0" err="1" smtClean="0">
                <a:latin typeface="Calibri" charset="0"/>
                <a:ea typeface="ＭＳ Ｐゴシック" charset="0"/>
                <a:cs typeface="ＭＳ Ｐゴシック" charset="0"/>
              </a:rPr>
              <a:t>SDR</a:t>
            </a:r>
            <a:r>
              <a:rPr lang="en-US" sz="4000" dirty="0" smtClean="0">
                <a:latin typeface="Calibri" charset="0"/>
                <a:ea typeface="ＭＳ Ｐゴシック" charset="0"/>
                <a:cs typeface="ＭＳ Ｐゴシック" charset="0"/>
              </a:rPr>
              <a:t> granule from </a:t>
            </a:r>
            <a:r>
              <a:rPr lang="en-US" sz="4000" dirty="0" err="1" smtClean="0">
                <a:latin typeface="Calibri" charset="0"/>
                <a:ea typeface="ＭＳ Ｐゴシック" charset="0"/>
                <a:cs typeface="ＭＳ Ｐゴシック" charset="0"/>
              </a:rPr>
              <a:t>IDPS</a:t>
            </a:r>
            <a:endParaRPr lang="en-US" sz="4000" dirty="0">
              <a:latin typeface="Calibri" charset="0"/>
              <a:ea typeface="ＭＳ Ｐゴシック" charset="0"/>
              <a:cs typeface="ＭＳ Ｐゴシック" charset="0"/>
            </a:endParaRPr>
          </a:p>
        </p:txBody>
      </p:sp>
      <p:sp>
        <p:nvSpPr>
          <p:cNvPr id="3481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F9FF4BC-4941-D641-A94D-8399BF6DCEF7}" type="datetime1">
              <a:rPr lang="en-US" sz="1200" smtClean="0">
                <a:solidFill>
                  <a:srgbClr val="898989"/>
                </a:solidFill>
              </a:rPr>
              <a:t>5/20/15</a:t>
            </a:fld>
            <a:endParaRPr lang="en-US" sz="1200">
              <a:solidFill>
                <a:srgbClr val="898989"/>
              </a:solidFill>
            </a:endParaRPr>
          </a:p>
        </p:txBody>
      </p:sp>
      <p:sp>
        <p:nvSpPr>
          <p:cNvPr id="3482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A0D3641-B5CF-B145-86C4-8AEF61A8500B}" type="slidenum">
              <a:rPr lang="en-US" sz="1200">
                <a:solidFill>
                  <a:srgbClr val="898989"/>
                </a:solidFill>
              </a:rPr>
              <a:pPr eaLnBrk="1" hangingPunct="1"/>
              <a:t>12</a:t>
            </a:fld>
            <a:endParaRPr lang="en-US" sz="1200">
              <a:solidFill>
                <a:srgbClr val="898989"/>
              </a:solidFill>
            </a:endParaRPr>
          </a:p>
        </p:txBody>
      </p:sp>
      <p:pic>
        <p:nvPicPr>
          <p:cNvPr id="3482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b="29996"/>
          <a:stretch/>
        </p:blipFill>
        <p:spPr bwMode="auto">
          <a:xfrm>
            <a:off x="176213" y="2073056"/>
            <a:ext cx="8788400" cy="22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822" name="TextBox 7"/>
          <p:cNvSpPr txBox="1">
            <a:spLocks noChangeArrowheads="1"/>
          </p:cNvSpPr>
          <p:nvPr/>
        </p:nvSpPr>
        <p:spPr bwMode="auto">
          <a:xfrm>
            <a:off x="1833217" y="4736854"/>
            <a:ext cx="547756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200" dirty="0" smtClean="0"/>
              <a:t>Granule is 86 seconds long (48 earth scans)</a:t>
            </a:r>
          </a:p>
          <a:p>
            <a:pPr algn="ctr" eaLnBrk="1" hangingPunct="1"/>
            <a:r>
              <a:rPr lang="en-US" sz="2200" dirty="0" smtClean="0"/>
              <a:t>Nadir resolution is 750 meters</a:t>
            </a:r>
          </a:p>
          <a:p>
            <a:pPr algn="ctr" eaLnBrk="1" hangingPunct="1"/>
            <a:r>
              <a:rPr lang="en-US" sz="2200" dirty="0" smtClean="0"/>
              <a:t>Dimensions </a:t>
            </a:r>
            <a:r>
              <a:rPr lang="en-US" sz="2200" dirty="0"/>
              <a:t>are </a:t>
            </a:r>
            <a:r>
              <a:rPr lang="en-US" sz="2200" dirty="0" err="1"/>
              <a:t>3200x768</a:t>
            </a:r>
            <a:r>
              <a:rPr lang="en-US" sz="2200" dirty="0"/>
              <a:t> pixels</a:t>
            </a:r>
          </a:p>
          <a:p>
            <a:pPr algn="ctr" eaLnBrk="1" hangingPunct="1"/>
            <a:r>
              <a:rPr lang="en-US" sz="2200" dirty="0"/>
              <a:t>Note bowtie deletion </a:t>
            </a:r>
            <a:r>
              <a:rPr lang="en-US" sz="2200" dirty="0" smtClean="0"/>
              <a:t>zones</a:t>
            </a:r>
            <a:endParaRPr lang="en-US" sz="2200" dirty="0"/>
          </a:p>
        </p:txBody>
      </p:sp>
      <p:sp>
        <p:nvSpPr>
          <p:cNvPr id="2" name="Footer Placeholder 1"/>
          <p:cNvSpPr>
            <a:spLocks noGrp="1"/>
          </p:cNvSpPr>
          <p:nvPr>
            <p:ph type="ftr" sz="quarter" idx="11"/>
          </p:nvPr>
        </p:nvSpPr>
        <p:spPr/>
        <p:txBody>
          <a:bodyPr/>
          <a:lstStyle/>
          <a:p>
            <a:r>
              <a:rPr lang="en-US" smtClean="0"/>
              <a:t>Atmosphere SIPS Overview</a:t>
            </a:r>
            <a:endParaRPr lang="en-US" dirty="0"/>
          </a:p>
        </p:txBody>
      </p:sp>
    </p:spTree>
    <p:extLst>
      <p:ext uri="{BB962C8B-B14F-4D97-AF65-F5344CB8AC3E}">
        <p14:creationId xmlns:p14="http://schemas.microsoft.com/office/powerpoint/2010/main" val="2897835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VIIRS vs. MODIS 5-min granules</a:t>
            </a:r>
            <a:endParaRPr lang="en-US" dirty="0"/>
          </a:p>
        </p:txBody>
      </p:sp>
      <p:sp>
        <p:nvSpPr>
          <p:cNvPr id="4" name="Date Placeholder 3"/>
          <p:cNvSpPr>
            <a:spLocks noGrp="1"/>
          </p:cNvSpPr>
          <p:nvPr>
            <p:ph type="dt" sz="half" idx="10"/>
          </p:nvPr>
        </p:nvSpPr>
        <p:spPr/>
        <p:txBody>
          <a:bodyPr/>
          <a:lstStyle/>
          <a:p>
            <a:fld id="{D8317350-BD5A-D745-A9A2-02EC823D2528}"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13</a:t>
            </a:fld>
            <a:endParaRPr lang="en-US" dirty="0"/>
          </a:p>
        </p:txBody>
      </p:sp>
      <p:pic>
        <p:nvPicPr>
          <p:cNvPr id="7" name="Picture 6"/>
          <p:cNvPicPr>
            <a:picLocks noChangeAspect="1"/>
          </p:cNvPicPr>
          <p:nvPr/>
        </p:nvPicPr>
        <p:blipFill>
          <a:blip r:embed="rId2"/>
          <a:stretch>
            <a:fillRect/>
          </a:stretch>
        </p:blipFill>
        <p:spPr>
          <a:xfrm>
            <a:off x="0" y="1669253"/>
            <a:ext cx="9162626" cy="3522606"/>
          </a:xfrm>
          <a:prstGeom prst="rect">
            <a:avLst/>
          </a:prstGeom>
        </p:spPr>
      </p:pic>
      <p:sp>
        <p:nvSpPr>
          <p:cNvPr id="8" name="Rectangle 7"/>
          <p:cNvSpPr/>
          <p:nvPr/>
        </p:nvSpPr>
        <p:spPr>
          <a:xfrm>
            <a:off x="514215" y="5511083"/>
            <a:ext cx="8108748" cy="769441"/>
          </a:xfrm>
          <a:prstGeom prst="rect">
            <a:avLst/>
          </a:prstGeom>
        </p:spPr>
        <p:txBody>
          <a:bodyPr wrap="square">
            <a:spAutoFit/>
          </a:bodyPr>
          <a:lstStyle/>
          <a:p>
            <a:pPr algn="ctr"/>
            <a:r>
              <a:rPr lang="en-US" sz="2200" baseline="30000" dirty="0"/>
              <a:t>VIIRS M7 2012/06/03 18:45 (left) and Aqua MODIS band 2 2012/06/03 18:40 (right) in Intermediate File Format created by the Atmosphere PEATE for the SNPP Science </a:t>
            </a:r>
            <a:r>
              <a:rPr lang="en-US" sz="2200" baseline="30000" dirty="0" smtClean="0"/>
              <a:t>Team.</a:t>
            </a:r>
          </a:p>
          <a:p>
            <a:pPr algn="ctr"/>
            <a:r>
              <a:rPr lang="en-US" sz="2200" baseline="30000" dirty="0" smtClean="0"/>
              <a:t>Note that VIIRS Bowtie-Pixel restore is a downstream option at the Atmosphere SIPS.</a:t>
            </a:r>
            <a:endParaRPr lang="en-US" sz="2200" dirty="0"/>
          </a:p>
        </p:txBody>
      </p:sp>
      <p:sp>
        <p:nvSpPr>
          <p:cNvPr id="9" name="TextBox 8"/>
          <p:cNvSpPr txBox="1"/>
          <p:nvPr/>
        </p:nvSpPr>
        <p:spPr>
          <a:xfrm>
            <a:off x="6712205" y="5181851"/>
            <a:ext cx="2431795" cy="276999"/>
          </a:xfrm>
          <a:prstGeom prst="rect">
            <a:avLst/>
          </a:prstGeom>
          <a:noFill/>
        </p:spPr>
        <p:txBody>
          <a:bodyPr wrap="square" rtlCol="0">
            <a:spAutoFit/>
          </a:bodyPr>
          <a:lstStyle/>
          <a:p>
            <a:pPr algn="r"/>
            <a:r>
              <a:rPr lang="en-US" sz="1200" i="1" dirty="0" smtClean="0">
                <a:solidFill>
                  <a:schemeClr val="tx1">
                    <a:lumMod val="50000"/>
                    <a:lumOff val="50000"/>
                  </a:schemeClr>
                </a:solidFill>
              </a:rPr>
              <a:t>Atmosphere PEATE</a:t>
            </a:r>
            <a:endParaRPr lang="en-US" sz="1200" i="1" dirty="0">
              <a:solidFill>
                <a:schemeClr val="tx1">
                  <a:lumMod val="50000"/>
                  <a:lumOff val="50000"/>
                </a:schemeClr>
              </a:solidFill>
            </a:endParaRPr>
          </a:p>
        </p:txBody>
      </p:sp>
    </p:spTree>
    <p:extLst>
      <p:ext uri="{BB962C8B-B14F-4D97-AF65-F5344CB8AC3E}">
        <p14:creationId xmlns:p14="http://schemas.microsoft.com/office/powerpoint/2010/main" val="30052051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SIPS Intermediate </a:t>
            </a:r>
            <a:r>
              <a:rPr lang="en-US" dirty="0"/>
              <a:t>File Format (</a:t>
            </a:r>
            <a:r>
              <a:rPr lang="en-US" dirty="0" err="1"/>
              <a:t>IFF</a:t>
            </a:r>
            <a:r>
              <a:rPr lang="en-US" dirty="0"/>
              <a:t>)</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Atmosphere PEATE developed a consistent file format for MODIS and VIIRS </a:t>
            </a:r>
            <a:r>
              <a:rPr lang="en-US" dirty="0" err="1" smtClean="0"/>
              <a:t>L1B</a:t>
            </a:r>
            <a:r>
              <a:rPr lang="en-US" dirty="0" smtClean="0"/>
              <a:t> data to simplify the creation of reader software (e.g., same variable names and attributes for MODIS and VIIRS).</a:t>
            </a:r>
          </a:p>
          <a:p>
            <a:pPr marL="514350" indent="-514350">
              <a:buFont typeface="+mj-lt"/>
              <a:buAutoNum type="arabicPeriod"/>
            </a:pPr>
            <a:r>
              <a:rPr lang="en-US" dirty="0" smtClean="0"/>
              <a:t>MODIS and VIIRS </a:t>
            </a:r>
            <a:r>
              <a:rPr lang="en-US" dirty="0" err="1" smtClean="0"/>
              <a:t>IFF</a:t>
            </a:r>
            <a:r>
              <a:rPr lang="en-US" dirty="0" smtClean="0"/>
              <a:t> files can be created in 6-minute granules.</a:t>
            </a:r>
          </a:p>
          <a:p>
            <a:pPr marL="514350" indent="-514350">
              <a:buFont typeface="+mj-lt"/>
              <a:buAutoNum type="arabicPeriod"/>
            </a:pPr>
            <a:r>
              <a:rPr lang="en-US" dirty="0" smtClean="0"/>
              <a:t>VIIRS bowtie-deleted pixels can be restored if needed.</a:t>
            </a:r>
          </a:p>
          <a:p>
            <a:pPr marL="514350" indent="-514350">
              <a:buFont typeface="+mj-lt"/>
              <a:buAutoNum type="arabicPeriod"/>
            </a:pPr>
            <a:r>
              <a:rPr lang="en-US" dirty="0" smtClean="0"/>
              <a:t>VIIRS Land/Water mask consistent with MODIS C6 can be included.</a:t>
            </a:r>
          </a:p>
          <a:p>
            <a:pPr marL="514350" indent="-514350">
              <a:buFont typeface="+mj-lt"/>
              <a:buAutoNum type="arabicPeriod"/>
            </a:pPr>
            <a:r>
              <a:rPr lang="en-US" dirty="0" err="1" smtClean="0"/>
              <a:t>HDF4</a:t>
            </a:r>
            <a:r>
              <a:rPr lang="en-US" dirty="0" smtClean="0"/>
              <a:t> or </a:t>
            </a:r>
            <a:r>
              <a:rPr lang="en-US" dirty="0" err="1" smtClean="0"/>
              <a:t>netCDF4</a:t>
            </a:r>
            <a:r>
              <a:rPr lang="en-US" dirty="0" smtClean="0"/>
              <a:t> format can be created.</a:t>
            </a:r>
          </a:p>
          <a:p>
            <a:pPr marL="0" indent="0">
              <a:buNone/>
            </a:pPr>
            <a:r>
              <a:rPr lang="en-US" dirty="0" err="1" smtClean="0"/>
              <a:t>IFF</a:t>
            </a:r>
            <a:r>
              <a:rPr lang="en-US" dirty="0" smtClean="0"/>
              <a:t> simplifies the transition from IDPS </a:t>
            </a:r>
            <a:r>
              <a:rPr lang="en-US" dirty="0" err="1" smtClean="0"/>
              <a:t>SDR</a:t>
            </a:r>
            <a:r>
              <a:rPr lang="en-US" dirty="0" smtClean="0"/>
              <a:t> format to NASA </a:t>
            </a:r>
            <a:r>
              <a:rPr lang="en-US" dirty="0" err="1" smtClean="0"/>
              <a:t>L1B</a:t>
            </a:r>
            <a:r>
              <a:rPr lang="en-US" dirty="0" smtClean="0"/>
              <a:t> format. The science software does not need to change if it reads </a:t>
            </a:r>
            <a:r>
              <a:rPr lang="en-US" dirty="0" err="1" smtClean="0"/>
              <a:t>IFF</a:t>
            </a:r>
            <a:r>
              <a:rPr lang="en-US" dirty="0" smtClean="0"/>
              <a:t>.</a:t>
            </a:r>
            <a:endParaRPr lang="en-US" dirty="0"/>
          </a:p>
        </p:txBody>
      </p:sp>
      <p:sp>
        <p:nvSpPr>
          <p:cNvPr id="4" name="Date Placeholder 3"/>
          <p:cNvSpPr>
            <a:spLocks noGrp="1"/>
          </p:cNvSpPr>
          <p:nvPr>
            <p:ph type="dt" sz="half" idx="10"/>
          </p:nvPr>
        </p:nvSpPr>
        <p:spPr/>
        <p:txBody>
          <a:bodyPr/>
          <a:lstStyle/>
          <a:p>
            <a:fld id="{E3B8A442-09D6-D847-9AB3-2DC3A4C6ED7D}"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14</a:t>
            </a:fld>
            <a:endParaRPr lang="en-US" dirty="0"/>
          </a:p>
        </p:txBody>
      </p:sp>
    </p:spTree>
    <p:extLst>
      <p:ext uri="{BB962C8B-B14F-4D97-AF65-F5344CB8AC3E}">
        <p14:creationId xmlns:p14="http://schemas.microsoft.com/office/powerpoint/2010/main" val="38573553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VIIRS Level 2 Products</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2400" dirty="0" smtClean="0"/>
              <a:t>The Atmosphere SIPS will create VIIRS Level 2 products using software </a:t>
            </a:r>
            <a:r>
              <a:rPr lang="en-US" sz="2400" b="1" i="1" dirty="0" smtClean="0"/>
              <a:t>developed and owned</a:t>
            </a:r>
            <a:r>
              <a:rPr lang="en-US" sz="2400" dirty="0" smtClean="0"/>
              <a:t> by the investigators on the Science Team.</a:t>
            </a:r>
          </a:p>
          <a:p>
            <a:pPr marL="457200" indent="-457200">
              <a:buFont typeface="+mj-lt"/>
              <a:buAutoNum type="arabicPeriod"/>
            </a:pPr>
            <a:r>
              <a:rPr lang="en-US" sz="2400" dirty="0" smtClean="0"/>
              <a:t>Software will be transitioned to operations using the same process that was used by the Atmosphere PEATE</a:t>
            </a:r>
            <a:r>
              <a:rPr lang="en-US" sz="2400" dirty="0"/>
              <a:t> </a:t>
            </a:r>
            <a:r>
              <a:rPr lang="en-US" sz="2400" dirty="0" smtClean="0"/>
              <a:t>(build and test on a server provided by the SIPS).</a:t>
            </a:r>
          </a:p>
          <a:p>
            <a:pPr marL="457200" indent="-457200">
              <a:buFont typeface="+mj-lt"/>
              <a:buAutoNum type="arabicPeriod"/>
            </a:pPr>
            <a:r>
              <a:rPr lang="en-US" sz="2400" dirty="0" smtClean="0"/>
              <a:t>Level 2 products will be created operationally in forward stream and near real-time processing modes.</a:t>
            </a:r>
          </a:p>
          <a:p>
            <a:pPr marL="457200" indent="-457200">
              <a:buFont typeface="+mj-lt"/>
              <a:buAutoNum type="arabicPeriod"/>
            </a:pPr>
            <a:r>
              <a:rPr lang="en-US" sz="2400" dirty="0" smtClean="0"/>
              <a:t>Level 2 products for the duration of the SNPP mission will be reprocessed when directed by the Science Team.</a:t>
            </a:r>
            <a:endParaRPr lang="en-US" sz="2400" dirty="0"/>
          </a:p>
          <a:p>
            <a:pPr marL="457200" indent="-457200">
              <a:buFont typeface="+mj-lt"/>
              <a:buAutoNum type="arabicPeriod"/>
            </a:pPr>
            <a:r>
              <a:rPr lang="en-US" sz="2400" dirty="0" smtClean="0"/>
              <a:t>Level 2 products will be created in a non-public processing mode for algorithm and software development and testing.</a:t>
            </a:r>
          </a:p>
        </p:txBody>
      </p:sp>
      <p:sp>
        <p:nvSpPr>
          <p:cNvPr id="4" name="Date Placeholder 3"/>
          <p:cNvSpPr>
            <a:spLocks noGrp="1"/>
          </p:cNvSpPr>
          <p:nvPr>
            <p:ph type="dt" sz="half" idx="10"/>
          </p:nvPr>
        </p:nvSpPr>
        <p:spPr/>
        <p:txBody>
          <a:bodyPr/>
          <a:lstStyle/>
          <a:p>
            <a:fld id="{55D3CED6-33DA-5046-859B-9080F9ECF563}" type="datetime1">
              <a:rPr lang="en-US" smtClean="0"/>
              <a:t>5/20/15</a:t>
            </a:fld>
            <a:endParaRPr lang="en-US" dirty="0"/>
          </a:p>
        </p:txBody>
      </p:sp>
      <p:sp>
        <p:nvSpPr>
          <p:cNvPr id="5" name="Slide Number Placeholder 4"/>
          <p:cNvSpPr>
            <a:spLocks noGrp="1"/>
          </p:cNvSpPr>
          <p:nvPr>
            <p:ph type="sldNum" sz="quarter" idx="12"/>
          </p:nvPr>
        </p:nvSpPr>
        <p:spPr/>
        <p:txBody>
          <a:bodyPr/>
          <a:lstStyle/>
          <a:p>
            <a:fld id="{38CF7939-3FE8-6F48-90AC-22598DE80313}" type="slidenum">
              <a:rPr lang="en-US" smtClean="0"/>
              <a:t>15</a:t>
            </a:fld>
            <a:endParaRPr lang="en-US" dirty="0"/>
          </a:p>
        </p:txBody>
      </p:sp>
      <p:sp>
        <p:nvSpPr>
          <p:cNvPr id="6" name="Footer Placeholder 5"/>
          <p:cNvSpPr>
            <a:spLocks noGrp="1"/>
          </p:cNvSpPr>
          <p:nvPr>
            <p:ph type="ftr" sz="quarter" idx="11"/>
          </p:nvPr>
        </p:nvSpPr>
        <p:spPr/>
        <p:txBody>
          <a:bodyPr/>
          <a:lstStyle/>
          <a:p>
            <a:r>
              <a:rPr lang="en-US" smtClean="0"/>
              <a:t>Atmosphere SIPS Overview</a:t>
            </a:r>
            <a:endParaRPr lang="en-US" dirty="0"/>
          </a:p>
        </p:txBody>
      </p:sp>
    </p:spTree>
    <p:extLst>
      <p:ext uri="{BB962C8B-B14F-4D97-AF65-F5344CB8AC3E}">
        <p14:creationId xmlns:p14="http://schemas.microsoft.com/office/powerpoint/2010/main" val="13126605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Level 2 Software Development</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Science Team members are responsible for developing and testing their Level 2 product generation software.</a:t>
            </a:r>
          </a:p>
          <a:p>
            <a:pPr marL="514350" indent="-514350">
              <a:buFont typeface="+mj-lt"/>
              <a:buAutoNum type="arabicPeriod"/>
            </a:pPr>
            <a:r>
              <a:rPr lang="en-US" dirty="0" smtClean="0"/>
              <a:t>There are no particular requirements on how the software is implemented (e.g., C, C++, FORTRAN, Python are all ok), </a:t>
            </a:r>
            <a:r>
              <a:rPr lang="en-US" b="1" i="1" dirty="0" smtClean="0"/>
              <a:t>but it must run on the SIPS Linux development server</a:t>
            </a:r>
            <a:r>
              <a:rPr lang="en-US" dirty="0" smtClean="0"/>
              <a:t>. If you decide to use Matlab or IDL, let’s talk.</a:t>
            </a:r>
          </a:p>
          <a:p>
            <a:pPr marL="514350" indent="-514350">
              <a:buFont typeface="+mj-lt"/>
              <a:buAutoNum type="arabicPeriod"/>
            </a:pPr>
            <a:r>
              <a:rPr lang="en-US" dirty="0" smtClean="0"/>
              <a:t>The SIPS provides a 64-bit Linux development and test server if you don’t have one.</a:t>
            </a:r>
          </a:p>
          <a:p>
            <a:pPr marL="514350" indent="-514350">
              <a:buFont typeface="+mj-lt"/>
              <a:buAutoNum type="arabicPeriod"/>
            </a:pPr>
            <a:r>
              <a:rPr lang="en-US" dirty="0" smtClean="0"/>
              <a:t>Product format is TBD by the Atmosphere Discipline, however netCDF4 or HDF5 are recommended.</a:t>
            </a:r>
          </a:p>
          <a:p>
            <a:pPr marL="514350" indent="-514350">
              <a:buFont typeface="+mj-lt"/>
              <a:buAutoNum type="arabicPeriod"/>
            </a:pPr>
            <a:r>
              <a:rPr lang="en-US" dirty="0" smtClean="0"/>
              <a:t>Product metadata will conform to NASA standards. The SIPS may be able to help with this item.</a:t>
            </a:r>
          </a:p>
          <a:p>
            <a:pPr marL="514350" indent="-514350">
              <a:buFont typeface="+mj-lt"/>
              <a:buAutoNum type="arabicPeriod"/>
            </a:pPr>
            <a:endParaRPr lang="en-US" dirty="0" smtClean="0"/>
          </a:p>
          <a:p>
            <a:pPr marL="0" indent="0" algn="ctr">
              <a:buNone/>
            </a:pPr>
            <a:r>
              <a:rPr lang="en-US" i="1" dirty="0" smtClean="0"/>
              <a:t>The Science Team owns the product generation software. The SIPS will not rewrite or recompile it. The SIPS just runs it reliably and efficiently.</a:t>
            </a:r>
            <a:endParaRPr lang="en-US" dirty="0"/>
          </a:p>
        </p:txBody>
      </p:sp>
      <p:sp>
        <p:nvSpPr>
          <p:cNvPr id="4" name="Date Placeholder 3"/>
          <p:cNvSpPr>
            <a:spLocks noGrp="1"/>
          </p:cNvSpPr>
          <p:nvPr>
            <p:ph type="dt" sz="half" idx="10"/>
          </p:nvPr>
        </p:nvSpPr>
        <p:spPr/>
        <p:txBody>
          <a:bodyPr/>
          <a:lstStyle/>
          <a:p>
            <a:fld id="{203980BF-F07D-274A-9F8F-3952E9E319B5}"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16</a:t>
            </a:fld>
            <a:endParaRPr lang="en-US" dirty="0"/>
          </a:p>
        </p:txBody>
      </p:sp>
    </p:spTree>
    <p:extLst>
      <p:ext uri="{BB962C8B-B14F-4D97-AF65-F5344CB8AC3E}">
        <p14:creationId xmlns:p14="http://schemas.microsoft.com/office/powerpoint/2010/main" val="18691151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VIIRS Level 2 Product Examples</a:t>
            </a:r>
            <a:endParaRPr lang="en-US" dirty="0"/>
          </a:p>
        </p:txBody>
      </p:sp>
      <p:sp>
        <p:nvSpPr>
          <p:cNvPr id="4" name="Date Placeholder 3"/>
          <p:cNvSpPr>
            <a:spLocks noGrp="1"/>
          </p:cNvSpPr>
          <p:nvPr>
            <p:ph type="dt" sz="half" idx="10"/>
          </p:nvPr>
        </p:nvSpPr>
        <p:spPr/>
        <p:txBody>
          <a:bodyPr/>
          <a:lstStyle/>
          <a:p>
            <a:fld id="{B9A633D3-F2B2-A649-9762-897FEAF24871}"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17</a:t>
            </a:fld>
            <a:endParaRPr lang="en-US" dirty="0"/>
          </a:p>
        </p:txBody>
      </p:sp>
      <p:pic>
        <p:nvPicPr>
          <p:cNvPr id="7" name="Picture 6"/>
          <p:cNvPicPr>
            <a:picLocks noChangeAspect="1"/>
          </p:cNvPicPr>
          <p:nvPr/>
        </p:nvPicPr>
        <p:blipFill>
          <a:blip r:embed="rId2"/>
          <a:stretch>
            <a:fillRect/>
          </a:stretch>
        </p:blipFill>
        <p:spPr>
          <a:xfrm>
            <a:off x="23960" y="2084808"/>
            <a:ext cx="9088940" cy="2695872"/>
          </a:xfrm>
          <a:prstGeom prst="rect">
            <a:avLst/>
          </a:prstGeom>
        </p:spPr>
      </p:pic>
      <p:sp>
        <p:nvSpPr>
          <p:cNvPr id="8" name="Rectangle 7"/>
          <p:cNvSpPr/>
          <p:nvPr/>
        </p:nvSpPr>
        <p:spPr>
          <a:xfrm>
            <a:off x="1579158" y="4903222"/>
            <a:ext cx="6004401" cy="656590"/>
          </a:xfrm>
          <a:prstGeom prst="rect">
            <a:avLst/>
          </a:prstGeom>
        </p:spPr>
        <p:txBody>
          <a:bodyPr wrap="square">
            <a:spAutoFit/>
          </a:bodyPr>
          <a:lstStyle/>
          <a:p>
            <a:pPr algn="ctr"/>
            <a:r>
              <a:rPr lang="en-US" sz="2200" baseline="30000" dirty="0" smtClean="0"/>
              <a:t>Monthly </a:t>
            </a:r>
            <a:r>
              <a:rPr lang="en-US" sz="2200" baseline="30000" dirty="0"/>
              <a:t>means of Aerosol Optical Depth for July 2012 </a:t>
            </a:r>
            <a:r>
              <a:rPr lang="en-US" sz="2200" baseline="30000" dirty="0" smtClean="0"/>
              <a:t>from</a:t>
            </a:r>
          </a:p>
          <a:p>
            <a:pPr algn="ctr"/>
            <a:r>
              <a:rPr lang="en-US" sz="2200" baseline="30000" dirty="0" smtClean="0"/>
              <a:t>MODIS Dark</a:t>
            </a:r>
            <a:r>
              <a:rPr lang="en-US" sz="2200" dirty="0" smtClean="0"/>
              <a:t> </a:t>
            </a:r>
            <a:r>
              <a:rPr lang="en-US" sz="2200" baseline="30000" dirty="0" smtClean="0"/>
              <a:t>Target,</a:t>
            </a:r>
            <a:r>
              <a:rPr lang="en-US" sz="2200" dirty="0" smtClean="0"/>
              <a:t> </a:t>
            </a:r>
            <a:r>
              <a:rPr lang="en-US" sz="2200" baseline="30000" dirty="0" smtClean="0"/>
              <a:t>VIIRS </a:t>
            </a:r>
            <a:r>
              <a:rPr lang="en-US" sz="2200" baseline="30000" dirty="0"/>
              <a:t>Deep Blue, and VIIRS IDPS algorithms (Hsu 2013)</a:t>
            </a:r>
            <a:r>
              <a:rPr lang="en-US" sz="2200" baseline="30000" dirty="0" smtClean="0"/>
              <a:t>.</a:t>
            </a:r>
          </a:p>
        </p:txBody>
      </p:sp>
      <p:sp>
        <p:nvSpPr>
          <p:cNvPr id="9" name="TextBox 8"/>
          <p:cNvSpPr txBox="1"/>
          <p:nvPr/>
        </p:nvSpPr>
        <p:spPr>
          <a:xfrm>
            <a:off x="6712205" y="4785543"/>
            <a:ext cx="2431795" cy="276999"/>
          </a:xfrm>
          <a:prstGeom prst="rect">
            <a:avLst/>
          </a:prstGeom>
          <a:noFill/>
        </p:spPr>
        <p:txBody>
          <a:bodyPr wrap="square" rtlCol="0">
            <a:spAutoFit/>
          </a:bodyPr>
          <a:lstStyle/>
          <a:p>
            <a:pPr algn="r"/>
            <a:r>
              <a:rPr lang="en-US" sz="1200" i="1" dirty="0" smtClean="0">
                <a:solidFill>
                  <a:schemeClr val="tx1">
                    <a:lumMod val="50000"/>
                    <a:lumOff val="50000"/>
                  </a:schemeClr>
                </a:solidFill>
              </a:rPr>
              <a:t>Christina Hsu</a:t>
            </a:r>
            <a:endParaRPr lang="en-US" sz="1200" i="1" dirty="0">
              <a:solidFill>
                <a:schemeClr val="tx1">
                  <a:lumMod val="50000"/>
                  <a:lumOff val="50000"/>
                </a:schemeClr>
              </a:solidFill>
            </a:endParaRPr>
          </a:p>
        </p:txBody>
      </p:sp>
    </p:spTree>
    <p:extLst>
      <p:ext uri="{BB962C8B-B14F-4D97-AF65-F5344CB8AC3E}">
        <p14:creationId xmlns:p14="http://schemas.microsoft.com/office/powerpoint/2010/main" val="40719968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VIIRS Level 3 Products</a:t>
            </a:r>
            <a:endParaRPr lang="en-US" dirty="0"/>
          </a:p>
        </p:txBody>
      </p:sp>
      <p:sp>
        <p:nvSpPr>
          <p:cNvPr id="3" name="Content Placeholder 2"/>
          <p:cNvSpPr>
            <a:spLocks noGrp="1"/>
          </p:cNvSpPr>
          <p:nvPr>
            <p:ph idx="1"/>
          </p:nvPr>
        </p:nvSpPr>
        <p:spPr>
          <a:xfrm>
            <a:off x="457200" y="1336596"/>
            <a:ext cx="8229600" cy="4525963"/>
          </a:xfrm>
        </p:spPr>
        <p:txBody>
          <a:bodyPr>
            <a:normAutofit/>
          </a:bodyPr>
          <a:lstStyle/>
          <a:p>
            <a:r>
              <a:rPr lang="en-US" sz="2400" dirty="0" smtClean="0"/>
              <a:t>Level 3 products will be created by the Atmosphere SIPS using algorithms and/or software created by the Science Team.</a:t>
            </a:r>
          </a:p>
          <a:p>
            <a:r>
              <a:rPr lang="en-US" sz="2400" dirty="0"/>
              <a:t>The Science Team will decide how to filter and grid the Level 2 data to create Level 3 products.</a:t>
            </a:r>
          </a:p>
          <a:p>
            <a:r>
              <a:rPr lang="en-US" sz="2400" dirty="0" smtClean="0"/>
              <a:t>If requested, the Atmosphere SIPS could implement the Level 3 gridding software for consistency and efficiency.</a:t>
            </a:r>
          </a:p>
        </p:txBody>
      </p:sp>
      <p:sp>
        <p:nvSpPr>
          <p:cNvPr id="4" name="Date Placeholder 3"/>
          <p:cNvSpPr>
            <a:spLocks noGrp="1"/>
          </p:cNvSpPr>
          <p:nvPr>
            <p:ph type="dt" sz="half" idx="10"/>
          </p:nvPr>
        </p:nvSpPr>
        <p:spPr/>
        <p:txBody>
          <a:bodyPr/>
          <a:lstStyle/>
          <a:p>
            <a:fld id="{493540CB-2407-4640-ADBA-4C0F96E7BB9A}" type="datetime1">
              <a:rPr lang="en-US" smtClean="0"/>
              <a:t>5/20/15</a:t>
            </a:fld>
            <a:endParaRPr lang="en-US" dirty="0"/>
          </a:p>
        </p:txBody>
      </p:sp>
      <p:sp>
        <p:nvSpPr>
          <p:cNvPr id="5" name="Slide Number Placeholder 4"/>
          <p:cNvSpPr>
            <a:spLocks noGrp="1"/>
          </p:cNvSpPr>
          <p:nvPr>
            <p:ph type="sldNum" sz="quarter" idx="12"/>
          </p:nvPr>
        </p:nvSpPr>
        <p:spPr/>
        <p:txBody>
          <a:bodyPr/>
          <a:lstStyle/>
          <a:p>
            <a:fld id="{38CF7939-3FE8-6F48-90AC-22598DE80313}" type="slidenum">
              <a:rPr lang="en-US" smtClean="0"/>
              <a:t>18</a:t>
            </a:fld>
            <a:endParaRPr lang="en-US" dirty="0"/>
          </a:p>
        </p:txBody>
      </p:sp>
      <p:sp>
        <p:nvSpPr>
          <p:cNvPr id="6" name="Footer Placeholder 5"/>
          <p:cNvSpPr>
            <a:spLocks noGrp="1"/>
          </p:cNvSpPr>
          <p:nvPr>
            <p:ph type="ftr" sz="quarter" idx="11"/>
          </p:nvPr>
        </p:nvSpPr>
        <p:spPr/>
        <p:txBody>
          <a:bodyPr/>
          <a:lstStyle/>
          <a:p>
            <a:r>
              <a:rPr lang="en-US" smtClean="0"/>
              <a:t>Atmosphere SIPS Overview</a:t>
            </a:r>
            <a:endParaRPr lang="en-US" dirty="0"/>
          </a:p>
        </p:txBody>
      </p:sp>
      <p:pic>
        <p:nvPicPr>
          <p:cNvPr id="7" name="Picture 6"/>
          <p:cNvPicPr>
            <a:picLocks noChangeAspect="1"/>
          </p:cNvPicPr>
          <p:nvPr/>
        </p:nvPicPr>
        <p:blipFill>
          <a:blip r:embed="rId2"/>
          <a:stretch>
            <a:fillRect/>
          </a:stretch>
        </p:blipFill>
        <p:spPr>
          <a:xfrm>
            <a:off x="278764" y="3781284"/>
            <a:ext cx="8640016" cy="2173589"/>
          </a:xfrm>
          <a:prstGeom prst="rect">
            <a:avLst/>
          </a:prstGeom>
        </p:spPr>
      </p:pic>
      <p:sp>
        <p:nvSpPr>
          <p:cNvPr id="8" name="Rectangle 7"/>
          <p:cNvSpPr/>
          <p:nvPr/>
        </p:nvSpPr>
        <p:spPr>
          <a:xfrm>
            <a:off x="588980" y="5981363"/>
            <a:ext cx="8012905" cy="543738"/>
          </a:xfrm>
          <a:prstGeom prst="rect">
            <a:avLst/>
          </a:prstGeom>
        </p:spPr>
        <p:txBody>
          <a:bodyPr wrap="square">
            <a:spAutoFit/>
          </a:bodyPr>
          <a:lstStyle/>
          <a:p>
            <a:pPr algn="ctr"/>
            <a:r>
              <a:rPr lang="en-US" sz="2200" baseline="30000" dirty="0"/>
              <a:t>SNPP VIIRS CHIMERA and Aqua MODIS </a:t>
            </a:r>
            <a:r>
              <a:rPr lang="en-US" sz="2200" baseline="30000" dirty="0" smtClean="0"/>
              <a:t>C6</a:t>
            </a:r>
          </a:p>
          <a:p>
            <a:pPr algn="ctr"/>
            <a:r>
              <a:rPr lang="en-US" sz="2200" baseline="30000" dirty="0" smtClean="0"/>
              <a:t> </a:t>
            </a:r>
            <a:r>
              <a:rPr lang="en-US" sz="2200" baseline="30000" dirty="0"/>
              <a:t>Water Cloud Optical Thickness Level 3 products for Jan. 2014</a:t>
            </a:r>
            <a:endParaRPr lang="en-US" sz="2200" dirty="0"/>
          </a:p>
        </p:txBody>
      </p:sp>
      <p:sp>
        <p:nvSpPr>
          <p:cNvPr id="9" name="TextBox 8"/>
          <p:cNvSpPr txBox="1"/>
          <p:nvPr/>
        </p:nvSpPr>
        <p:spPr>
          <a:xfrm>
            <a:off x="6550079" y="5902411"/>
            <a:ext cx="2431795" cy="276999"/>
          </a:xfrm>
          <a:prstGeom prst="rect">
            <a:avLst/>
          </a:prstGeom>
          <a:noFill/>
        </p:spPr>
        <p:txBody>
          <a:bodyPr wrap="square" rtlCol="0">
            <a:spAutoFit/>
          </a:bodyPr>
          <a:lstStyle/>
          <a:p>
            <a:pPr algn="r"/>
            <a:r>
              <a:rPr lang="en-US" sz="1200" i="1" dirty="0" smtClean="0">
                <a:solidFill>
                  <a:schemeClr val="tx1">
                    <a:lumMod val="50000"/>
                    <a:lumOff val="50000"/>
                  </a:schemeClr>
                </a:solidFill>
              </a:rPr>
              <a:t>Atmosphere PEATE</a:t>
            </a:r>
            <a:endParaRPr lang="en-US" sz="1200" i="1" dirty="0">
              <a:solidFill>
                <a:schemeClr val="tx1">
                  <a:lumMod val="50000"/>
                  <a:lumOff val="50000"/>
                </a:schemeClr>
              </a:solidFill>
            </a:endParaRPr>
          </a:p>
        </p:txBody>
      </p:sp>
    </p:spTree>
    <p:extLst>
      <p:ext uri="{BB962C8B-B14F-4D97-AF65-F5344CB8AC3E}">
        <p14:creationId xmlns:p14="http://schemas.microsoft.com/office/powerpoint/2010/main" val="28365370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Workflow for Level 3 Gridding</a:t>
            </a:r>
            <a:endParaRPr lang="en-US" dirty="0"/>
          </a:p>
        </p:txBody>
      </p:sp>
      <p:sp>
        <p:nvSpPr>
          <p:cNvPr id="4" name="Date Placeholder 3"/>
          <p:cNvSpPr>
            <a:spLocks noGrp="1"/>
          </p:cNvSpPr>
          <p:nvPr>
            <p:ph type="dt" sz="half" idx="10"/>
          </p:nvPr>
        </p:nvSpPr>
        <p:spPr/>
        <p:txBody>
          <a:bodyPr/>
          <a:lstStyle/>
          <a:p>
            <a:fld id="{4B0E731A-7E7B-C44B-9A4C-AB1244208D6B}"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19</a:t>
            </a:fld>
            <a:endParaRPr lang="en-US" dirty="0"/>
          </a:p>
        </p:txBody>
      </p:sp>
      <p:pic>
        <p:nvPicPr>
          <p:cNvPr id="3" name="Picture 2" descr="SNPP_Data_Flow.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453" y="850348"/>
            <a:ext cx="4608634" cy="5610087"/>
          </a:xfrm>
          <a:prstGeom prst="rect">
            <a:avLst/>
          </a:prstGeom>
        </p:spPr>
      </p:pic>
    </p:spTree>
    <p:extLst>
      <p:ext uri="{BB962C8B-B14F-4D97-AF65-F5344CB8AC3E}">
        <p14:creationId xmlns:p14="http://schemas.microsoft.com/office/powerpoint/2010/main" val="22170307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SIPS?</a:t>
            </a:r>
            <a:endParaRPr lang="en-US" dirty="0"/>
          </a:p>
        </p:txBody>
      </p:sp>
      <p:sp>
        <p:nvSpPr>
          <p:cNvPr id="3" name="Content Placeholder 2"/>
          <p:cNvSpPr>
            <a:spLocks noGrp="1"/>
          </p:cNvSpPr>
          <p:nvPr>
            <p:ph idx="1"/>
          </p:nvPr>
        </p:nvSpPr>
        <p:spPr>
          <a:xfrm>
            <a:off x="852603" y="1227900"/>
            <a:ext cx="7516191" cy="4838566"/>
          </a:xfrm>
        </p:spPr>
        <p:txBody>
          <a:bodyPr>
            <a:noAutofit/>
          </a:bodyPr>
          <a:lstStyle/>
          <a:p>
            <a:pPr marL="0" indent="0">
              <a:buNone/>
            </a:pPr>
            <a:r>
              <a:rPr lang="en-US" sz="2400" dirty="0" smtClean="0"/>
              <a:t>SIPS = Science </a:t>
            </a:r>
            <a:r>
              <a:rPr lang="en-US" sz="2400" dirty="0"/>
              <a:t>Investigator-led Processing </a:t>
            </a:r>
            <a:r>
              <a:rPr lang="en-US" sz="2400" dirty="0" smtClean="0"/>
              <a:t>System</a:t>
            </a:r>
          </a:p>
          <a:p>
            <a:pPr marL="0" indent="0">
              <a:buNone/>
            </a:pPr>
            <a:endParaRPr lang="en-US" sz="2400" dirty="0" smtClean="0"/>
          </a:p>
          <a:p>
            <a:pPr marL="0" indent="0">
              <a:buNone/>
            </a:pPr>
            <a:r>
              <a:rPr lang="en-US" sz="2400" dirty="0" smtClean="0"/>
              <a:t>The SIPS creates NASA </a:t>
            </a:r>
            <a:r>
              <a:rPr lang="en-US" sz="2400" dirty="0" err="1" smtClean="0"/>
              <a:t>SNPP</a:t>
            </a:r>
            <a:r>
              <a:rPr lang="en-US" sz="2400" dirty="0" smtClean="0"/>
              <a:t> science products using software developed </a:t>
            </a:r>
            <a:r>
              <a:rPr lang="en-US" sz="2400" dirty="0"/>
              <a:t>by the Suomi NPP </a:t>
            </a:r>
            <a:r>
              <a:rPr lang="en-US" sz="2400" dirty="0" smtClean="0"/>
              <a:t>Science Team, and delivers the products to a NASA DAAC for archive and distribution.</a:t>
            </a:r>
          </a:p>
          <a:p>
            <a:pPr marL="0" indent="0">
              <a:buNone/>
            </a:pPr>
            <a:endParaRPr lang="en-US" sz="2400" dirty="0" smtClean="0"/>
          </a:p>
          <a:p>
            <a:pPr marL="0" indent="0">
              <a:buNone/>
            </a:pPr>
            <a:r>
              <a:rPr lang="en-US" sz="2400" dirty="0" smtClean="0"/>
              <a:t>Atmosphere SIPS: 	UW-SSEC / Liam Gumley</a:t>
            </a:r>
          </a:p>
          <a:p>
            <a:pPr marL="0" indent="0">
              <a:buNone/>
            </a:pPr>
            <a:r>
              <a:rPr lang="en-US" sz="2400" dirty="0" smtClean="0"/>
              <a:t>Land SIPS: 			GSFC / Ed Masuoka</a:t>
            </a:r>
          </a:p>
          <a:p>
            <a:pPr marL="0" indent="0">
              <a:buNone/>
            </a:pPr>
            <a:r>
              <a:rPr lang="en-US" sz="2400" dirty="0" smtClean="0"/>
              <a:t>Ocean SIPS: 		GSFC / Gene Feldman</a:t>
            </a:r>
          </a:p>
          <a:p>
            <a:pPr marL="0" indent="0">
              <a:buNone/>
            </a:pPr>
            <a:r>
              <a:rPr lang="en-US" sz="2400" dirty="0" smtClean="0"/>
              <a:t>Ozone SIPS: 		GSFC / Ed Masuoka</a:t>
            </a:r>
          </a:p>
          <a:p>
            <a:pPr marL="0" indent="0">
              <a:buNone/>
            </a:pPr>
            <a:r>
              <a:rPr lang="en-US" sz="2400" dirty="0" smtClean="0"/>
              <a:t>Sounder SIPS: 		JPL / Steve Friedman</a:t>
            </a:r>
          </a:p>
        </p:txBody>
      </p:sp>
      <p:sp>
        <p:nvSpPr>
          <p:cNvPr id="4" name="Date Placeholder 3"/>
          <p:cNvSpPr>
            <a:spLocks noGrp="1"/>
          </p:cNvSpPr>
          <p:nvPr>
            <p:ph type="dt" sz="half" idx="10"/>
          </p:nvPr>
        </p:nvSpPr>
        <p:spPr/>
        <p:txBody>
          <a:bodyPr/>
          <a:lstStyle/>
          <a:p>
            <a:fld id="{C277A3F1-A2C1-294F-9E3B-C95075E15087}" type="datetime1">
              <a:rPr lang="en-US" smtClean="0"/>
              <a:t>5/20/15</a:t>
            </a:fld>
            <a:endParaRPr lang="en-US" dirty="0"/>
          </a:p>
        </p:txBody>
      </p:sp>
      <p:sp>
        <p:nvSpPr>
          <p:cNvPr id="5" name="Slide Number Placeholder 4"/>
          <p:cNvSpPr>
            <a:spLocks noGrp="1"/>
          </p:cNvSpPr>
          <p:nvPr>
            <p:ph type="sldNum" sz="quarter" idx="12"/>
          </p:nvPr>
        </p:nvSpPr>
        <p:spPr/>
        <p:txBody>
          <a:bodyPr/>
          <a:lstStyle/>
          <a:p>
            <a:fld id="{38CF7939-3FE8-6F48-90AC-22598DE80313}" type="slidenum">
              <a:rPr lang="en-US" smtClean="0"/>
              <a:t>2</a:t>
            </a:fld>
            <a:endParaRPr lang="en-US" dirty="0"/>
          </a:p>
        </p:txBody>
      </p:sp>
      <p:sp>
        <p:nvSpPr>
          <p:cNvPr id="6" name="Footer Placeholder 5"/>
          <p:cNvSpPr>
            <a:spLocks noGrp="1"/>
          </p:cNvSpPr>
          <p:nvPr>
            <p:ph type="ftr" sz="quarter" idx="11"/>
          </p:nvPr>
        </p:nvSpPr>
        <p:spPr/>
        <p:txBody>
          <a:bodyPr/>
          <a:lstStyle/>
          <a:p>
            <a:r>
              <a:rPr lang="en-US" smtClean="0"/>
              <a:t>Atmosphere SIPS Overview</a:t>
            </a:r>
            <a:endParaRPr lang="en-US" dirty="0"/>
          </a:p>
        </p:txBody>
      </p:sp>
    </p:spTree>
    <p:extLst>
      <p:ext uri="{BB962C8B-B14F-4D97-AF65-F5344CB8AC3E}">
        <p14:creationId xmlns:p14="http://schemas.microsoft.com/office/powerpoint/2010/main" val="3608996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 Support Activities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Providing ST members access to SIPS development, test, and data resources</a:t>
            </a:r>
          </a:p>
          <a:p>
            <a:pPr marL="857250" lvl="1" indent="-457200"/>
            <a:r>
              <a:rPr lang="en-US" sz="2000" dirty="0" smtClean="0"/>
              <a:t>‘thunder’ development server access (new server coming soon!)</a:t>
            </a:r>
          </a:p>
          <a:p>
            <a:pPr marL="857250" lvl="1" indent="-457200"/>
            <a:r>
              <a:rPr lang="en-US" sz="2000" dirty="0" err="1" smtClean="0"/>
              <a:t>IFF</a:t>
            </a:r>
            <a:r>
              <a:rPr lang="en-US" sz="2000" dirty="0" smtClean="0"/>
              <a:t> test data creation</a:t>
            </a:r>
          </a:p>
          <a:p>
            <a:pPr marL="857250" lvl="1" indent="-457200"/>
            <a:r>
              <a:rPr lang="en-US" sz="2000" dirty="0"/>
              <a:t>a</a:t>
            </a:r>
            <a:r>
              <a:rPr lang="en-US" sz="2000" dirty="0" smtClean="0"/>
              <a:t>lgorithm integration in SIPS environment</a:t>
            </a:r>
          </a:p>
          <a:p>
            <a:pPr marL="857250" lvl="1" indent="-457200"/>
            <a:r>
              <a:rPr lang="en-US" sz="2000" dirty="0"/>
              <a:t>r</a:t>
            </a:r>
            <a:r>
              <a:rPr lang="en-US" sz="2000" dirty="0" smtClean="0"/>
              <a:t>apid reprocessing</a:t>
            </a:r>
          </a:p>
          <a:p>
            <a:pPr marL="857250" lvl="1" indent="-457200"/>
            <a:r>
              <a:rPr lang="en-US" sz="2000" dirty="0"/>
              <a:t>c</a:t>
            </a:r>
            <a:r>
              <a:rPr lang="en-US" sz="2000" dirty="0" smtClean="0"/>
              <a:t>reating prototype Level 3 products</a:t>
            </a:r>
          </a:p>
          <a:p>
            <a:pPr marL="857250" lvl="1" indent="-457200"/>
            <a:r>
              <a:rPr lang="en-US" sz="2000" dirty="0" smtClean="0"/>
              <a:t>automated matchups and comparisons with </a:t>
            </a:r>
            <a:r>
              <a:rPr lang="en-US" sz="2000" dirty="0" err="1" smtClean="0"/>
              <a:t>CALIOP</a:t>
            </a:r>
            <a:endParaRPr lang="en-US" sz="2000" dirty="0" smtClean="0"/>
          </a:p>
          <a:p>
            <a:pPr marL="457200" indent="-457200">
              <a:buFont typeface="+mj-lt"/>
              <a:buAutoNum type="arabicPeriod"/>
            </a:pPr>
            <a:r>
              <a:rPr lang="en-US" sz="2400" dirty="0" smtClean="0"/>
              <a:t>Participating in </a:t>
            </a:r>
            <a:r>
              <a:rPr lang="en-US" sz="2400" dirty="0" err="1" smtClean="0"/>
              <a:t>EDOS</a:t>
            </a:r>
            <a:r>
              <a:rPr lang="en-US" sz="2400" dirty="0" smtClean="0"/>
              <a:t> Level 0 data flow interface tests (contact, day in the life, week in the life)</a:t>
            </a:r>
          </a:p>
          <a:p>
            <a:pPr marL="457200" indent="-457200">
              <a:buFont typeface="+mj-lt"/>
              <a:buAutoNum type="arabicPeriod"/>
            </a:pPr>
            <a:r>
              <a:rPr lang="en-US" sz="2400" dirty="0" smtClean="0"/>
              <a:t>Participating in VIIRS Level </a:t>
            </a:r>
            <a:r>
              <a:rPr lang="en-US" sz="2400" dirty="0" err="1" smtClean="0"/>
              <a:t>1B</a:t>
            </a:r>
            <a:r>
              <a:rPr lang="en-US" sz="2400" dirty="0" smtClean="0"/>
              <a:t> software development/test</a:t>
            </a:r>
          </a:p>
          <a:p>
            <a:pPr marL="457200" indent="-457200">
              <a:buFont typeface="+mj-lt"/>
              <a:buAutoNum type="arabicPeriod"/>
            </a:pPr>
            <a:r>
              <a:rPr lang="en-US" sz="2400" dirty="0" smtClean="0"/>
              <a:t>UW/SSEC and UMBC are leading CrIS Level </a:t>
            </a:r>
            <a:r>
              <a:rPr lang="en-US" sz="2400" dirty="0" err="1" smtClean="0"/>
              <a:t>1B</a:t>
            </a:r>
            <a:r>
              <a:rPr lang="en-US" sz="2400" dirty="0" smtClean="0"/>
              <a:t> development</a:t>
            </a:r>
            <a:endParaRPr lang="en-US" sz="2400" dirty="0"/>
          </a:p>
        </p:txBody>
      </p:sp>
      <p:sp>
        <p:nvSpPr>
          <p:cNvPr id="4" name="Date Placeholder 3"/>
          <p:cNvSpPr>
            <a:spLocks noGrp="1"/>
          </p:cNvSpPr>
          <p:nvPr>
            <p:ph type="dt" sz="half" idx="10"/>
          </p:nvPr>
        </p:nvSpPr>
        <p:spPr/>
        <p:txBody>
          <a:bodyPr/>
          <a:lstStyle/>
          <a:p>
            <a:fld id="{E81B56A2-64A7-B242-AEB4-A2DC159F7304}"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20</a:t>
            </a:fld>
            <a:endParaRPr lang="en-US" dirty="0"/>
          </a:p>
        </p:txBody>
      </p:sp>
    </p:spTree>
    <p:extLst>
      <p:ext uri="{BB962C8B-B14F-4D97-AF65-F5344CB8AC3E}">
        <p14:creationId xmlns:p14="http://schemas.microsoft.com/office/powerpoint/2010/main" val="20845841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PEATE Activities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Ingesting IDPS VIIRS, CrIS, and ATMS RDRs via SD3E (continue until EDOS transition is complete)</a:t>
            </a:r>
          </a:p>
          <a:p>
            <a:pPr marL="457200" indent="-457200">
              <a:buFont typeface="+mj-lt"/>
              <a:buAutoNum type="arabicPeriod"/>
            </a:pPr>
            <a:r>
              <a:rPr lang="en-US" sz="2400" dirty="0"/>
              <a:t>Ingesting </a:t>
            </a:r>
            <a:r>
              <a:rPr lang="en-US" sz="2400" dirty="0" smtClean="0"/>
              <a:t>IDPS VIIRS</a:t>
            </a:r>
            <a:r>
              <a:rPr lang="en-US" sz="2400" dirty="0"/>
              <a:t>, CrIS, and ATMS </a:t>
            </a:r>
            <a:r>
              <a:rPr lang="en-US" sz="2400" dirty="0" smtClean="0"/>
              <a:t>SDRs via </a:t>
            </a:r>
            <a:r>
              <a:rPr lang="en-US" sz="2400" dirty="0" err="1" smtClean="0"/>
              <a:t>SD3E</a:t>
            </a:r>
            <a:r>
              <a:rPr lang="en-US" sz="2400" dirty="0" smtClean="0"/>
              <a:t> (will cease by end of 2015)</a:t>
            </a:r>
          </a:p>
          <a:p>
            <a:pPr marL="457200" indent="-457200">
              <a:buFont typeface="+mj-lt"/>
              <a:buAutoNum type="arabicPeriod"/>
            </a:pPr>
            <a:r>
              <a:rPr lang="en-US" sz="2400" dirty="0" smtClean="0"/>
              <a:t>Creating quicklooks for Level 1, Level 2, and Level 3</a:t>
            </a:r>
          </a:p>
          <a:p>
            <a:pPr marL="457200" indent="-457200">
              <a:buFont typeface="+mj-lt"/>
              <a:buAutoNum type="arabicPeriod"/>
            </a:pPr>
            <a:r>
              <a:rPr lang="en-US" sz="2400" dirty="0" smtClean="0"/>
              <a:t>Creating prototype Level 2 atmosphere products in test mode for ST</a:t>
            </a:r>
          </a:p>
          <a:p>
            <a:pPr marL="457200" indent="-457200">
              <a:buFont typeface="+mj-lt"/>
              <a:buAutoNum type="arabicPeriod"/>
            </a:pPr>
            <a:r>
              <a:rPr lang="en-US" sz="2400" dirty="0" smtClean="0"/>
              <a:t>Providing IDPS and SIPS products and quicklooks to ST members and collaborators</a:t>
            </a:r>
          </a:p>
          <a:p>
            <a:pPr marL="457200" indent="-457200">
              <a:buFont typeface="+mj-lt"/>
              <a:buAutoNum type="arabicPeriod"/>
            </a:pPr>
            <a:r>
              <a:rPr lang="en-US" sz="2400" dirty="0" smtClean="0"/>
              <a:t>Providing product evaluation for ST members (e.g., MODIS/VIIRS and VIIRS/CALIPSO comparisons)</a:t>
            </a:r>
            <a:endParaRPr lang="en-US" sz="2400" dirty="0"/>
          </a:p>
        </p:txBody>
      </p:sp>
      <p:sp>
        <p:nvSpPr>
          <p:cNvPr id="4" name="Date Placeholder 3"/>
          <p:cNvSpPr>
            <a:spLocks noGrp="1"/>
          </p:cNvSpPr>
          <p:nvPr>
            <p:ph type="dt" sz="half" idx="10"/>
          </p:nvPr>
        </p:nvSpPr>
        <p:spPr/>
        <p:txBody>
          <a:bodyPr/>
          <a:lstStyle/>
          <a:p>
            <a:fld id="{FF801483-1D59-D64E-BD9B-A0ADE0426036}"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21</a:t>
            </a:fld>
            <a:endParaRPr lang="en-US" dirty="0"/>
          </a:p>
        </p:txBody>
      </p:sp>
    </p:spTree>
    <p:extLst>
      <p:ext uri="{BB962C8B-B14F-4D97-AF65-F5344CB8AC3E}">
        <p14:creationId xmlns:p14="http://schemas.microsoft.com/office/powerpoint/2010/main" val="10566282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Product Evaluation</a:t>
            </a:r>
            <a:endParaRPr lang="en-US" dirty="0"/>
          </a:p>
        </p:txBody>
      </p:sp>
      <p:sp>
        <p:nvSpPr>
          <p:cNvPr id="4" name="Date Placeholder 3"/>
          <p:cNvSpPr>
            <a:spLocks noGrp="1"/>
          </p:cNvSpPr>
          <p:nvPr>
            <p:ph type="dt" sz="half" idx="10"/>
          </p:nvPr>
        </p:nvSpPr>
        <p:spPr/>
        <p:txBody>
          <a:bodyPr/>
          <a:lstStyle/>
          <a:p>
            <a:fld id="{7783C185-6C8F-E547-A4BF-F4D052136690}" type="datetime1">
              <a:rPr lang="en-US" smtClean="0"/>
              <a:t>5/20/15</a:t>
            </a:fld>
            <a:endParaRPr lang="en-US" dirty="0"/>
          </a:p>
        </p:txBody>
      </p:sp>
      <p:sp>
        <p:nvSpPr>
          <p:cNvPr id="5" name="Slide Number Placeholder 4"/>
          <p:cNvSpPr>
            <a:spLocks noGrp="1"/>
          </p:cNvSpPr>
          <p:nvPr>
            <p:ph type="sldNum" sz="quarter" idx="12"/>
          </p:nvPr>
        </p:nvSpPr>
        <p:spPr/>
        <p:txBody>
          <a:bodyPr/>
          <a:lstStyle/>
          <a:p>
            <a:fld id="{38CF7939-3FE8-6F48-90AC-22598DE80313}" type="slidenum">
              <a:rPr lang="en-US" smtClean="0"/>
              <a:t>22</a:t>
            </a:fld>
            <a:endParaRPr lang="en-US" dirty="0"/>
          </a:p>
        </p:txBody>
      </p:sp>
      <p:pic>
        <p:nvPicPr>
          <p:cNvPr id="6" name="Picture 5" descr="Macintosh HD:Users:reholz:Dropbox:Remote_Sensing:Proposals:SIP_Proposal_2014:VIIRS_CALIOP_GRID_CTH.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686" y="1988953"/>
            <a:ext cx="8807465" cy="3248223"/>
          </a:xfrm>
          <a:prstGeom prst="rect">
            <a:avLst/>
          </a:prstGeom>
          <a:noFill/>
          <a:ln>
            <a:solidFill>
              <a:schemeClr val="tx1"/>
            </a:solidFill>
          </a:ln>
        </p:spPr>
      </p:pic>
      <p:sp>
        <p:nvSpPr>
          <p:cNvPr id="7" name="Rectangle 6"/>
          <p:cNvSpPr/>
          <p:nvPr/>
        </p:nvSpPr>
        <p:spPr>
          <a:xfrm>
            <a:off x="1269917" y="5433020"/>
            <a:ext cx="6637112" cy="923330"/>
          </a:xfrm>
          <a:prstGeom prst="rect">
            <a:avLst/>
          </a:prstGeom>
        </p:spPr>
        <p:txBody>
          <a:bodyPr wrap="square">
            <a:spAutoFit/>
          </a:bodyPr>
          <a:lstStyle/>
          <a:p>
            <a:pPr algn="ctr"/>
            <a:r>
              <a:rPr lang="en-US" dirty="0" smtClean="0"/>
              <a:t>Global </a:t>
            </a:r>
            <a:r>
              <a:rPr lang="en-US" dirty="0"/>
              <a:t>distribution of Cloud Top Height differences between VIIRS IDPS and CALIPSO products created by the Atmosphere PEATE for the SNPP Science Team cloud product assessment report </a:t>
            </a:r>
          </a:p>
        </p:txBody>
      </p:sp>
      <p:sp>
        <p:nvSpPr>
          <p:cNvPr id="8" name="Footer Placeholder 7"/>
          <p:cNvSpPr>
            <a:spLocks noGrp="1"/>
          </p:cNvSpPr>
          <p:nvPr>
            <p:ph type="ftr" sz="quarter" idx="11"/>
          </p:nvPr>
        </p:nvSpPr>
        <p:spPr/>
        <p:txBody>
          <a:bodyPr/>
          <a:lstStyle/>
          <a:p>
            <a:r>
              <a:rPr lang="en-US" smtClean="0"/>
              <a:t>Atmosphere SIPS Overview</a:t>
            </a:r>
            <a:endParaRPr lang="en-US" dirty="0"/>
          </a:p>
        </p:txBody>
      </p:sp>
      <p:sp>
        <p:nvSpPr>
          <p:cNvPr id="9" name="TextBox 8"/>
          <p:cNvSpPr txBox="1"/>
          <p:nvPr/>
        </p:nvSpPr>
        <p:spPr>
          <a:xfrm>
            <a:off x="6667170" y="5244900"/>
            <a:ext cx="2431795" cy="276999"/>
          </a:xfrm>
          <a:prstGeom prst="rect">
            <a:avLst/>
          </a:prstGeom>
          <a:noFill/>
        </p:spPr>
        <p:txBody>
          <a:bodyPr wrap="square" rtlCol="0">
            <a:spAutoFit/>
          </a:bodyPr>
          <a:lstStyle/>
          <a:p>
            <a:pPr algn="r"/>
            <a:r>
              <a:rPr lang="en-US" sz="1200" i="1" dirty="0" smtClean="0">
                <a:solidFill>
                  <a:schemeClr val="tx1">
                    <a:lumMod val="50000"/>
                    <a:lumOff val="50000"/>
                  </a:schemeClr>
                </a:solidFill>
              </a:rPr>
              <a:t>Atmosphere PEATE</a:t>
            </a:r>
            <a:endParaRPr lang="en-US" sz="1200" i="1" dirty="0">
              <a:solidFill>
                <a:schemeClr val="tx1">
                  <a:lumMod val="50000"/>
                  <a:lumOff val="50000"/>
                </a:schemeClr>
              </a:solidFill>
            </a:endParaRPr>
          </a:p>
        </p:txBody>
      </p:sp>
    </p:spTree>
    <p:extLst>
      <p:ext uri="{BB962C8B-B14F-4D97-AF65-F5344CB8AC3E}">
        <p14:creationId xmlns:p14="http://schemas.microsoft.com/office/powerpoint/2010/main" val="997307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SIPS Infrastructure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The Atmosphere SIPS utilizes the infrastructure built by the Atmosphere PEATE including:</a:t>
            </a:r>
          </a:p>
          <a:p>
            <a:pPr marL="0" indent="0">
              <a:buNone/>
            </a:pPr>
            <a:endParaRPr lang="en-US" dirty="0" smtClean="0"/>
          </a:p>
          <a:p>
            <a:pPr marL="514350" indent="-514350">
              <a:buFont typeface="+mj-lt"/>
              <a:buAutoNum type="arabicPeriod"/>
            </a:pPr>
            <a:r>
              <a:rPr lang="en-US" dirty="0" smtClean="0"/>
              <a:t>&gt; 1200 </a:t>
            </a:r>
            <a:r>
              <a:rPr lang="en-US" dirty="0"/>
              <a:t>CPU cores for data processing with </a:t>
            </a:r>
            <a:r>
              <a:rPr lang="en-US" dirty="0" smtClean="0"/>
              <a:t>4 GB </a:t>
            </a:r>
            <a:r>
              <a:rPr lang="en-US" dirty="0"/>
              <a:t>RAM per </a:t>
            </a:r>
            <a:r>
              <a:rPr lang="en-US" dirty="0" smtClean="0"/>
              <a:t>core (can expand to use &gt; 8000 cores on UW campus); </a:t>
            </a:r>
            <a:endParaRPr lang="en-US" dirty="0"/>
          </a:p>
          <a:p>
            <a:pPr marL="514350" indent="-514350">
              <a:buFont typeface="+mj-lt"/>
              <a:buAutoNum type="arabicPeriod"/>
            </a:pPr>
            <a:r>
              <a:rPr lang="en-US" dirty="0" smtClean="0"/>
              <a:t>&gt; 2 </a:t>
            </a:r>
            <a:r>
              <a:rPr lang="en-US" dirty="0" err="1" smtClean="0"/>
              <a:t>PB</a:t>
            </a:r>
            <a:r>
              <a:rPr lang="en-US" dirty="0" smtClean="0"/>
              <a:t> </a:t>
            </a:r>
            <a:r>
              <a:rPr lang="en-US" dirty="0"/>
              <a:t>of formatted data storage; </a:t>
            </a:r>
          </a:p>
          <a:p>
            <a:pPr marL="514350" indent="-514350">
              <a:buFont typeface="+mj-lt"/>
              <a:buAutoNum type="arabicPeriod"/>
            </a:pPr>
            <a:r>
              <a:rPr lang="en-US" dirty="0" smtClean="0"/>
              <a:t>Private </a:t>
            </a:r>
            <a:r>
              <a:rPr lang="en-US" dirty="0"/>
              <a:t>switched </a:t>
            </a:r>
            <a:r>
              <a:rPr lang="en-US" dirty="0" smtClean="0"/>
              <a:t>Gigabit </a:t>
            </a:r>
            <a:r>
              <a:rPr lang="en-US" dirty="0"/>
              <a:t>Ethernet network between all processing and storage servers; </a:t>
            </a:r>
          </a:p>
          <a:p>
            <a:pPr marL="514350" indent="-514350">
              <a:buFont typeface="+mj-lt"/>
              <a:buAutoNum type="arabicPeriod"/>
            </a:pPr>
            <a:r>
              <a:rPr lang="en-US" dirty="0" smtClean="0"/>
              <a:t>10</a:t>
            </a:r>
            <a:r>
              <a:rPr lang="en-US" dirty="0"/>
              <a:t> </a:t>
            </a:r>
            <a:r>
              <a:rPr lang="en-US" dirty="0" err="1" smtClean="0"/>
              <a:t>Gbps</a:t>
            </a:r>
            <a:r>
              <a:rPr lang="en-US" dirty="0" smtClean="0"/>
              <a:t> </a:t>
            </a:r>
            <a:r>
              <a:rPr lang="en-US" dirty="0"/>
              <a:t>network interfaces from data ingest and distribution servers to the UW</a:t>
            </a:r>
            <a:r>
              <a:rPr lang="en-US" dirty="0" smtClean="0"/>
              <a:t>-Madison </a:t>
            </a:r>
            <a:r>
              <a:rPr lang="en-US" dirty="0"/>
              <a:t>campus backbone, supporting sustained data ingest rates of greater than 1 </a:t>
            </a:r>
            <a:r>
              <a:rPr lang="en-US" dirty="0" err="1"/>
              <a:t>Gbps</a:t>
            </a:r>
            <a:r>
              <a:rPr lang="en-US" dirty="0"/>
              <a:t>; </a:t>
            </a:r>
          </a:p>
          <a:p>
            <a:pPr marL="514350" indent="-514350">
              <a:buFont typeface="+mj-lt"/>
              <a:buAutoNum type="arabicPeriod"/>
            </a:pPr>
            <a:r>
              <a:rPr lang="en-US" dirty="0" smtClean="0"/>
              <a:t>Dedicated </a:t>
            </a:r>
            <a:r>
              <a:rPr lang="en-US" dirty="0"/>
              <a:t>servers for SNPP Science Team members to develop and test algorithms; </a:t>
            </a:r>
          </a:p>
          <a:p>
            <a:pPr marL="514350" indent="-514350">
              <a:buFont typeface="+mj-lt"/>
              <a:buAutoNum type="arabicPeriod"/>
            </a:pPr>
            <a:r>
              <a:rPr lang="en-US" dirty="0" smtClean="0"/>
              <a:t>Secure </a:t>
            </a:r>
            <a:r>
              <a:rPr lang="en-US" dirty="0"/>
              <a:t>in-house data center with in-row cooling, UPS power, and routine backups</a:t>
            </a:r>
            <a:r>
              <a:rPr lang="en-US" dirty="0" smtClean="0"/>
              <a:t>.</a:t>
            </a:r>
            <a:endParaRPr lang="en-US" dirty="0"/>
          </a:p>
        </p:txBody>
      </p:sp>
      <p:sp>
        <p:nvSpPr>
          <p:cNvPr id="4" name="Date Placeholder 3"/>
          <p:cNvSpPr>
            <a:spLocks noGrp="1"/>
          </p:cNvSpPr>
          <p:nvPr>
            <p:ph type="dt" sz="half" idx="10"/>
          </p:nvPr>
        </p:nvSpPr>
        <p:spPr/>
        <p:txBody>
          <a:bodyPr/>
          <a:lstStyle/>
          <a:p>
            <a:fld id="{DC2C85A8-CD31-2044-88F0-293C1369EAD6}"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23</a:t>
            </a:fld>
            <a:endParaRPr lang="en-US" dirty="0"/>
          </a:p>
        </p:txBody>
      </p:sp>
    </p:spTree>
    <p:extLst>
      <p:ext uri="{BB962C8B-B14F-4D97-AF65-F5344CB8AC3E}">
        <p14:creationId xmlns:p14="http://schemas.microsoft.com/office/powerpoint/2010/main" val="11905671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SIPS Archived Data</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VIIRS, CrIS, and ATMS RDRs for SNPP mission</a:t>
            </a:r>
          </a:p>
          <a:p>
            <a:pPr marL="457200" indent="-457200">
              <a:buFont typeface="+mj-lt"/>
              <a:buAutoNum type="arabicPeriod"/>
            </a:pPr>
            <a:r>
              <a:rPr lang="en-US" sz="2400" dirty="0" smtClean="0"/>
              <a:t>VIIRS, CrIS, and ATMS SDRs for SNPP mission (until NASA Level 1B is available)</a:t>
            </a:r>
          </a:p>
          <a:p>
            <a:pPr marL="457200" indent="-457200">
              <a:buFont typeface="+mj-lt"/>
              <a:buAutoNum type="arabicPeriod"/>
            </a:pPr>
            <a:r>
              <a:rPr lang="en-US" sz="2400" dirty="0" smtClean="0"/>
              <a:t>Aqua </a:t>
            </a:r>
            <a:r>
              <a:rPr lang="en-US" sz="2400" dirty="0" err="1" smtClean="0"/>
              <a:t>MODIS</a:t>
            </a:r>
            <a:r>
              <a:rPr lang="en-US" sz="2400" dirty="0" smtClean="0"/>
              <a:t> </a:t>
            </a:r>
            <a:r>
              <a:rPr lang="en-US" sz="2400" dirty="0" err="1" smtClean="0"/>
              <a:t>C6</a:t>
            </a:r>
            <a:r>
              <a:rPr lang="en-US" sz="2400" dirty="0" smtClean="0"/>
              <a:t> Level 1B since 2010</a:t>
            </a:r>
          </a:p>
          <a:p>
            <a:pPr marL="457200" indent="-457200">
              <a:buFont typeface="+mj-lt"/>
              <a:buAutoNum type="arabicPeriod"/>
            </a:pPr>
            <a:r>
              <a:rPr lang="en-US" sz="2400" dirty="0" smtClean="0"/>
              <a:t>Aqua </a:t>
            </a:r>
            <a:r>
              <a:rPr lang="en-US" sz="2400" dirty="0" err="1" smtClean="0"/>
              <a:t>MODIS</a:t>
            </a:r>
            <a:r>
              <a:rPr lang="en-US" sz="2400" dirty="0" smtClean="0"/>
              <a:t> </a:t>
            </a:r>
            <a:r>
              <a:rPr lang="en-US" sz="2400" dirty="0" err="1" smtClean="0"/>
              <a:t>C6</a:t>
            </a:r>
            <a:r>
              <a:rPr lang="en-US" sz="2400" dirty="0" smtClean="0"/>
              <a:t> Level 2 atmosphere products for Aqua mission</a:t>
            </a:r>
          </a:p>
          <a:p>
            <a:pPr marL="457200" indent="-457200">
              <a:buFont typeface="+mj-lt"/>
              <a:buAutoNum type="arabicPeriod"/>
            </a:pPr>
            <a:r>
              <a:rPr lang="en-US" sz="2400" dirty="0" smtClean="0"/>
              <a:t>AIRS Level 1B for Aqua mission</a:t>
            </a:r>
          </a:p>
          <a:p>
            <a:pPr marL="457200" indent="-457200">
              <a:buFont typeface="+mj-lt"/>
              <a:buAutoNum type="arabicPeriod"/>
            </a:pPr>
            <a:r>
              <a:rPr lang="en-US" sz="2400" dirty="0" smtClean="0"/>
              <a:t>IASI Level 1B for Metop-A and Metop-B missions</a:t>
            </a:r>
          </a:p>
          <a:p>
            <a:pPr marL="457200" indent="-457200">
              <a:buFont typeface="+mj-lt"/>
              <a:buAutoNum type="arabicPeriod"/>
            </a:pPr>
            <a:r>
              <a:rPr lang="en-US" sz="2400" dirty="0" smtClean="0"/>
              <a:t>CALIOP Level 1 and Level 2 for </a:t>
            </a:r>
            <a:r>
              <a:rPr lang="en-US" sz="2400" dirty="0" err="1" smtClean="0"/>
              <a:t>CALIPSO</a:t>
            </a:r>
            <a:r>
              <a:rPr lang="en-US" sz="2400" dirty="0" smtClean="0"/>
              <a:t> mission</a:t>
            </a:r>
          </a:p>
        </p:txBody>
      </p:sp>
      <p:sp>
        <p:nvSpPr>
          <p:cNvPr id="4" name="Date Placeholder 3"/>
          <p:cNvSpPr>
            <a:spLocks noGrp="1"/>
          </p:cNvSpPr>
          <p:nvPr>
            <p:ph type="dt" sz="half" idx="10"/>
          </p:nvPr>
        </p:nvSpPr>
        <p:spPr/>
        <p:txBody>
          <a:bodyPr/>
          <a:lstStyle/>
          <a:p>
            <a:fld id="{C5975DCF-25B6-404C-8C89-1AA258658AB4}"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24</a:t>
            </a:fld>
            <a:endParaRPr lang="en-US" dirty="0"/>
          </a:p>
        </p:txBody>
      </p:sp>
    </p:spTree>
    <p:extLst>
      <p:ext uri="{BB962C8B-B14F-4D97-AF65-F5344CB8AC3E}">
        <p14:creationId xmlns:p14="http://schemas.microsoft.com/office/powerpoint/2010/main" val="585706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SIPS Ancillary Data</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2200" dirty="0" err="1" smtClean="0"/>
              <a:t>GDAS</a:t>
            </a:r>
            <a:r>
              <a:rPr lang="en-US" sz="2200" dirty="0" smtClean="0"/>
              <a:t> analysis (1.0 degree grid) </a:t>
            </a:r>
            <a:r>
              <a:rPr lang="en-US" sz="2200" dirty="0"/>
              <a:t>[</a:t>
            </a:r>
            <a:r>
              <a:rPr lang="en-US" sz="2200" dirty="0" err="1"/>
              <a:t>GRIB1</a:t>
            </a:r>
            <a:r>
              <a:rPr lang="en-US" sz="2200" dirty="0"/>
              <a:t> and </a:t>
            </a:r>
            <a:r>
              <a:rPr lang="en-US" sz="2200" dirty="0" err="1"/>
              <a:t>GRIB2</a:t>
            </a:r>
            <a:r>
              <a:rPr lang="en-US" sz="2200" dirty="0"/>
              <a:t>]</a:t>
            </a:r>
          </a:p>
          <a:p>
            <a:pPr marL="457200" indent="-457200">
              <a:buFont typeface="+mj-lt"/>
              <a:buAutoNum type="arabicPeriod"/>
            </a:pPr>
            <a:r>
              <a:rPr lang="en-US" sz="2200" dirty="0" err="1" smtClean="0"/>
              <a:t>GFS</a:t>
            </a:r>
            <a:r>
              <a:rPr lang="en-US" sz="2200" dirty="0" smtClean="0"/>
              <a:t> </a:t>
            </a:r>
            <a:r>
              <a:rPr lang="en-US" sz="2200" dirty="0"/>
              <a:t>3/6/9/12-Hour Forecast (1.0 degree grid) [</a:t>
            </a:r>
            <a:r>
              <a:rPr lang="en-US" sz="2200" dirty="0" err="1"/>
              <a:t>GRIB1</a:t>
            </a:r>
            <a:r>
              <a:rPr lang="en-US" sz="2200" dirty="0"/>
              <a:t>]</a:t>
            </a:r>
          </a:p>
          <a:p>
            <a:pPr marL="457200" indent="-457200">
              <a:buFont typeface="+mj-lt"/>
              <a:buAutoNum type="arabicPeriod"/>
            </a:pPr>
            <a:r>
              <a:rPr lang="en-US" sz="2200" dirty="0" err="1" smtClean="0"/>
              <a:t>GFS</a:t>
            </a:r>
            <a:r>
              <a:rPr lang="en-US" sz="2200" dirty="0" smtClean="0"/>
              <a:t> </a:t>
            </a:r>
            <a:r>
              <a:rPr lang="en-US" sz="2200" dirty="0"/>
              <a:t>12-Hour Forecast (0.5 degree grid) [</a:t>
            </a:r>
            <a:r>
              <a:rPr lang="en-US" sz="2200" dirty="0" err="1"/>
              <a:t>GRIB2</a:t>
            </a:r>
            <a:r>
              <a:rPr lang="en-US" sz="2200" dirty="0"/>
              <a:t>]</a:t>
            </a:r>
          </a:p>
          <a:p>
            <a:pPr marL="457200" indent="-457200">
              <a:buFont typeface="+mj-lt"/>
              <a:buAutoNum type="arabicPeriod"/>
            </a:pPr>
            <a:r>
              <a:rPr lang="en-US" sz="2200" dirty="0" err="1" smtClean="0"/>
              <a:t>NSIDC</a:t>
            </a:r>
            <a:r>
              <a:rPr lang="en-US" sz="2200" dirty="0" smtClean="0"/>
              <a:t> </a:t>
            </a:r>
            <a:r>
              <a:rPr lang="en-US" sz="2200" dirty="0"/>
              <a:t>Near Real-Time Global Ice and Snow Extent [</a:t>
            </a:r>
            <a:r>
              <a:rPr lang="en-US" sz="2200" dirty="0" err="1" smtClean="0"/>
              <a:t>HDF4</a:t>
            </a:r>
            <a:r>
              <a:rPr lang="en-US" sz="2200" dirty="0" smtClean="0"/>
              <a:t>]</a:t>
            </a:r>
            <a:endParaRPr lang="en-US" sz="2200" dirty="0"/>
          </a:p>
          <a:p>
            <a:pPr marL="457200" indent="-457200">
              <a:buFont typeface="+mj-lt"/>
              <a:buAutoNum type="arabicPeriod"/>
            </a:pPr>
            <a:r>
              <a:rPr lang="en-US" sz="2200" dirty="0" err="1" smtClean="0"/>
              <a:t>NCEP</a:t>
            </a:r>
            <a:r>
              <a:rPr lang="en-US" sz="2200" dirty="0" smtClean="0"/>
              <a:t> </a:t>
            </a:r>
            <a:r>
              <a:rPr lang="en-US" sz="2200" dirty="0"/>
              <a:t>Daily Sea Ice Concentration [</a:t>
            </a:r>
            <a:r>
              <a:rPr lang="en-US" sz="2200" dirty="0" err="1" smtClean="0"/>
              <a:t>GRIB1</a:t>
            </a:r>
            <a:r>
              <a:rPr lang="en-US" sz="2200" dirty="0" smtClean="0"/>
              <a:t>]</a:t>
            </a:r>
            <a:endParaRPr lang="en-US" sz="2200" dirty="0"/>
          </a:p>
          <a:p>
            <a:pPr marL="457200" indent="-457200">
              <a:buFont typeface="+mj-lt"/>
              <a:buAutoNum type="arabicPeriod"/>
            </a:pPr>
            <a:r>
              <a:rPr lang="en-US" sz="2200" dirty="0" smtClean="0"/>
              <a:t>Total </a:t>
            </a:r>
            <a:r>
              <a:rPr lang="en-US" sz="2200" dirty="0"/>
              <a:t>Ozone Analysis using </a:t>
            </a:r>
            <a:r>
              <a:rPr lang="en-US" sz="2200" dirty="0" err="1"/>
              <a:t>SBUV</a:t>
            </a:r>
            <a:r>
              <a:rPr lang="en-US" sz="2200" dirty="0"/>
              <a:t>/2 and </a:t>
            </a:r>
            <a:r>
              <a:rPr lang="en-US" sz="2200" dirty="0" err="1"/>
              <a:t>TOVS</a:t>
            </a:r>
            <a:r>
              <a:rPr lang="en-US" sz="2200" dirty="0"/>
              <a:t> (TOAST</a:t>
            </a:r>
            <a:r>
              <a:rPr lang="en-US" sz="2200" dirty="0" smtClean="0"/>
              <a:t>) [</a:t>
            </a:r>
            <a:r>
              <a:rPr lang="en-US" sz="2200" dirty="0" err="1" smtClean="0"/>
              <a:t>GRIB1</a:t>
            </a:r>
            <a:r>
              <a:rPr lang="en-US" sz="2200" dirty="0" smtClean="0"/>
              <a:t>]</a:t>
            </a:r>
            <a:endParaRPr lang="en-US" sz="2200" dirty="0"/>
          </a:p>
          <a:p>
            <a:pPr marL="457200" indent="-457200">
              <a:buFont typeface="+mj-lt"/>
              <a:buAutoNum type="arabicPeriod"/>
            </a:pPr>
            <a:r>
              <a:rPr lang="en-US" sz="2200" dirty="0" smtClean="0"/>
              <a:t>Reynolds </a:t>
            </a:r>
            <a:r>
              <a:rPr lang="en-US" sz="2200" dirty="0" err="1"/>
              <a:t>OISST</a:t>
            </a:r>
            <a:r>
              <a:rPr lang="en-US" sz="2200" dirty="0"/>
              <a:t> (8 day)</a:t>
            </a:r>
          </a:p>
          <a:p>
            <a:pPr marL="457200" indent="-457200">
              <a:buFont typeface="+mj-lt"/>
              <a:buAutoNum type="arabicPeriod"/>
            </a:pPr>
            <a:r>
              <a:rPr lang="en-US" sz="2200" dirty="0" smtClean="0"/>
              <a:t>Canadian </a:t>
            </a:r>
            <a:r>
              <a:rPr lang="en-US" sz="2200" dirty="0"/>
              <a:t>Meteorological Centre (CMC) </a:t>
            </a:r>
            <a:r>
              <a:rPr lang="en-US" sz="2200" dirty="0" err="1"/>
              <a:t>GHRSST</a:t>
            </a:r>
            <a:r>
              <a:rPr lang="en-US" sz="2200" dirty="0"/>
              <a:t> [</a:t>
            </a:r>
            <a:r>
              <a:rPr lang="en-US" sz="2200" dirty="0" err="1"/>
              <a:t>netCDF4</a:t>
            </a:r>
            <a:r>
              <a:rPr lang="en-US" sz="2200" dirty="0"/>
              <a:t>]</a:t>
            </a:r>
          </a:p>
          <a:p>
            <a:pPr marL="457200" indent="-457200">
              <a:buFont typeface="+mj-lt"/>
              <a:buAutoNum type="arabicPeriod"/>
            </a:pPr>
            <a:r>
              <a:rPr lang="en-US" sz="2200" dirty="0" smtClean="0"/>
              <a:t>UK </a:t>
            </a:r>
            <a:r>
              <a:rPr lang="en-US" sz="2200" dirty="0"/>
              <a:t>Met Office Sea Surface Temperature and Sea Ice </a:t>
            </a:r>
            <a:r>
              <a:rPr lang="en-US" sz="2200" dirty="0" smtClean="0"/>
              <a:t>Analysis</a:t>
            </a:r>
          </a:p>
          <a:p>
            <a:pPr marL="457200" indent="-457200">
              <a:buFont typeface="+mj-lt"/>
              <a:buAutoNum type="arabicPeriod"/>
            </a:pPr>
            <a:endParaRPr lang="en-US" sz="2200" dirty="0"/>
          </a:p>
          <a:p>
            <a:pPr marL="0" indent="0">
              <a:buNone/>
            </a:pPr>
            <a:r>
              <a:rPr lang="en-US" sz="2200" dirty="0" smtClean="0"/>
              <a:t>Other datasets can be ingested as stored as needed.</a:t>
            </a:r>
            <a:endParaRPr lang="en-US" sz="2200" dirty="0"/>
          </a:p>
        </p:txBody>
      </p:sp>
      <p:sp>
        <p:nvSpPr>
          <p:cNvPr id="4" name="Date Placeholder 3"/>
          <p:cNvSpPr>
            <a:spLocks noGrp="1"/>
          </p:cNvSpPr>
          <p:nvPr>
            <p:ph type="dt" sz="half" idx="10"/>
          </p:nvPr>
        </p:nvSpPr>
        <p:spPr/>
        <p:txBody>
          <a:bodyPr/>
          <a:lstStyle/>
          <a:p>
            <a:fld id="{9514CC73-AAD2-3849-911E-55BE6CA2AC62}"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25</a:t>
            </a:fld>
            <a:endParaRPr lang="en-US" dirty="0"/>
          </a:p>
        </p:txBody>
      </p:sp>
    </p:spTree>
    <p:extLst>
      <p:ext uri="{BB962C8B-B14F-4D97-AF65-F5344CB8AC3E}">
        <p14:creationId xmlns:p14="http://schemas.microsoft.com/office/powerpoint/2010/main" val="21618623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SIPS Software Delivery Process</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Science Team members are responsible for delivering their product generation software to a SIPS development and test server.</a:t>
            </a:r>
          </a:p>
          <a:p>
            <a:pPr marL="514350" indent="-514350">
              <a:buFont typeface="+mj-lt"/>
              <a:buAutoNum type="arabicPeriod"/>
            </a:pPr>
            <a:r>
              <a:rPr lang="en-US" dirty="0" smtClean="0"/>
              <a:t>Science Team members must build and test their software on the SIPS development and test server. The SIPS will ensure the required compilers (e.g., GNU, PGI, Intel) and libraries (e.g., HDF5, netCDF4) are installed.</a:t>
            </a:r>
          </a:p>
          <a:p>
            <a:pPr marL="514350" indent="-514350">
              <a:buFont typeface="+mj-lt"/>
              <a:buAutoNum type="arabicPeriod"/>
            </a:pPr>
            <a:r>
              <a:rPr lang="en-US" dirty="0" smtClean="0"/>
              <a:t>Science Team members must supply a complete test case for their software delivery, including compiled binaries, static LUTs, ancillary data, production rules, input satellite data, output products, logfiles, and driver scripts.</a:t>
            </a:r>
          </a:p>
          <a:p>
            <a:pPr marL="514350" indent="-514350">
              <a:buFont typeface="+mj-lt"/>
              <a:buAutoNum type="arabicPeriod"/>
            </a:pPr>
            <a:r>
              <a:rPr lang="en-US" dirty="0" smtClean="0"/>
              <a:t>The SIPS will replicate the results of the test case using the compiled binaries, scripts, and data included in the delivery, and iterate with the ST member as needed.</a:t>
            </a:r>
          </a:p>
          <a:p>
            <a:pPr marL="514350" indent="-514350">
              <a:buFont typeface="+mj-lt"/>
              <a:buAutoNum type="arabicPeriod"/>
            </a:pPr>
            <a:r>
              <a:rPr lang="en-US" dirty="0" smtClean="0"/>
              <a:t>When the SIPS is able to replicate the test case to the satisfaction of the ST member and the SIPS, the software delivery is complete.</a:t>
            </a:r>
          </a:p>
        </p:txBody>
      </p:sp>
      <p:sp>
        <p:nvSpPr>
          <p:cNvPr id="4" name="Date Placeholder 3"/>
          <p:cNvSpPr>
            <a:spLocks noGrp="1"/>
          </p:cNvSpPr>
          <p:nvPr>
            <p:ph type="dt" sz="half" idx="10"/>
          </p:nvPr>
        </p:nvSpPr>
        <p:spPr/>
        <p:txBody>
          <a:bodyPr/>
          <a:lstStyle/>
          <a:p>
            <a:fld id="{F7ED916B-8CDE-AF4E-93C1-0E2401B01103}"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26</a:t>
            </a:fld>
            <a:endParaRPr lang="en-US" dirty="0"/>
          </a:p>
        </p:txBody>
      </p:sp>
    </p:spTree>
    <p:extLst>
      <p:ext uri="{BB962C8B-B14F-4D97-AF65-F5344CB8AC3E}">
        <p14:creationId xmlns:p14="http://schemas.microsoft.com/office/powerpoint/2010/main" val="576675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SIPS Software Integration</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The SIPS will integrate the ST-delivered software in the SIPS processing environment.</a:t>
            </a:r>
          </a:p>
          <a:p>
            <a:pPr marL="514350" indent="-514350">
              <a:buFont typeface="+mj-lt"/>
              <a:buAutoNum type="arabicPeriod"/>
            </a:pPr>
            <a:r>
              <a:rPr lang="en-US" dirty="0" smtClean="0"/>
              <a:t>The compiled binaries and LUTs delivered by the ST member on the dev/test server will be used in production: </a:t>
            </a:r>
            <a:r>
              <a:rPr lang="en-US" i="1" u="sng" dirty="0" smtClean="0"/>
              <a:t>the SIPS will not recompile or modify the software to run in production</a:t>
            </a:r>
            <a:r>
              <a:rPr lang="en-US" dirty="0" smtClean="0"/>
              <a:t>. The ST member will always own the software that runs in production.</a:t>
            </a:r>
          </a:p>
          <a:p>
            <a:pPr marL="514350" indent="-514350">
              <a:buFont typeface="+mj-lt"/>
              <a:buAutoNum type="arabicPeriod"/>
            </a:pPr>
            <a:r>
              <a:rPr lang="en-US" dirty="0" smtClean="0"/>
              <a:t>The SIPS will create a global test dataset (e.g., one month) and provide the products files for the ST member to evaluate.</a:t>
            </a:r>
          </a:p>
          <a:p>
            <a:pPr marL="514350" indent="-514350">
              <a:buFont typeface="+mj-lt"/>
              <a:buAutoNum type="arabicPeriod"/>
            </a:pPr>
            <a:r>
              <a:rPr lang="en-US" dirty="0" smtClean="0"/>
              <a:t>When the ST member approves the results of the global test, the software moves into production mode (if ready) or test mode.</a:t>
            </a:r>
            <a:r>
              <a:rPr lang="en-US" dirty="0"/>
              <a:t> The Atmosphere Discipline will notify the SIPS when a new “collection” or “version” of the products are ready for </a:t>
            </a:r>
            <a:r>
              <a:rPr lang="en-US" dirty="0" smtClean="0"/>
              <a:t>production.</a:t>
            </a:r>
          </a:p>
          <a:p>
            <a:pPr marL="514350" indent="-514350">
              <a:buFont typeface="+mj-lt"/>
              <a:buAutoNum type="arabicPeriod"/>
            </a:pPr>
            <a:r>
              <a:rPr lang="en-US" dirty="0" smtClean="0"/>
              <a:t>Data created in production mode (forward stream or reprocessing) are delivered to LAADS for archive and distribution.</a:t>
            </a:r>
          </a:p>
          <a:p>
            <a:pPr marL="514350" indent="-514350">
              <a:buFont typeface="+mj-lt"/>
              <a:buAutoNum type="arabicPeriod"/>
            </a:pPr>
            <a:r>
              <a:rPr lang="en-US" dirty="0" smtClean="0"/>
              <a:t>Data created in test mode are made available to the ST member and their collaborators only (they will not be delivered to LAADS).</a:t>
            </a:r>
          </a:p>
        </p:txBody>
      </p:sp>
      <p:sp>
        <p:nvSpPr>
          <p:cNvPr id="4" name="Date Placeholder 3"/>
          <p:cNvSpPr>
            <a:spLocks noGrp="1"/>
          </p:cNvSpPr>
          <p:nvPr>
            <p:ph type="dt" sz="half" idx="10"/>
          </p:nvPr>
        </p:nvSpPr>
        <p:spPr/>
        <p:txBody>
          <a:bodyPr/>
          <a:lstStyle/>
          <a:p>
            <a:fld id="{77F9F3D1-318B-FD43-9196-D15E4EFF3E95}"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27</a:t>
            </a:fld>
            <a:endParaRPr lang="en-US" dirty="0"/>
          </a:p>
        </p:txBody>
      </p:sp>
    </p:spTree>
    <p:extLst>
      <p:ext uri="{BB962C8B-B14F-4D97-AF65-F5344CB8AC3E}">
        <p14:creationId xmlns:p14="http://schemas.microsoft.com/office/powerpoint/2010/main" val="1442172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Generation by SIPS</a:t>
            </a:r>
            <a:endParaRPr lang="en-US" dirty="0"/>
          </a:p>
        </p:txBody>
      </p:sp>
      <p:sp>
        <p:nvSpPr>
          <p:cNvPr id="3" name="Content Placeholder 2"/>
          <p:cNvSpPr>
            <a:spLocks noGrp="1"/>
          </p:cNvSpPr>
          <p:nvPr>
            <p:ph idx="1"/>
          </p:nvPr>
        </p:nvSpPr>
        <p:spPr/>
        <p:txBody>
          <a:bodyPr>
            <a:normAutofit fontScale="62500" lnSpcReduction="20000"/>
          </a:bodyPr>
          <a:lstStyle/>
          <a:p>
            <a:pPr marL="0" indent="0">
              <a:spcBef>
                <a:spcPts val="528"/>
              </a:spcBef>
              <a:buNone/>
            </a:pPr>
            <a:r>
              <a:rPr lang="en-US" dirty="0"/>
              <a:t>Atmosphere SIPS processing </a:t>
            </a:r>
            <a:r>
              <a:rPr lang="en-US" dirty="0" smtClean="0"/>
              <a:t>will </a:t>
            </a:r>
            <a:r>
              <a:rPr lang="en-US" dirty="0"/>
              <a:t>be separated into four separate modes, all operating simultaneously</a:t>
            </a:r>
            <a:r>
              <a:rPr lang="en-US" dirty="0" smtClean="0"/>
              <a:t>:</a:t>
            </a:r>
          </a:p>
          <a:p>
            <a:pPr marL="0" indent="0">
              <a:spcBef>
                <a:spcPts val="528"/>
              </a:spcBef>
              <a:buNone/>
            </a:pPr>
            <a:endParaRPr lang="en-US" dirty="0"/>
          </a:p>
          <a:p>
            <a:pPr marL="514350" indent="-514350">
              <a:spcBef>
                <a:spcPts val="528"/>
              </a:spcBef>
              <a:buFont typeface="+mj-lt"/>
              <a:buAutoNum type="arabicPeriod"/>
            </a:pPr>
            <a:r>
              <a:rPr lang="en-US" dirty="0" smtClean="0"/>
              <a:t>Forward </a:t>
            </a:r>
            <a:r>
              <a:rPr lang="en-US" dirty="0"/>
              <a:t>Stream Processing </a:t>
            </a:r>
            <a:r>
              <a:rPr lang="en-US" dirty="0" smtClean="0"/>
              <a:t>Mode: create </a:t>
            </a:r>
            <a:r>
              <a:rPr lang="en-US" dirty="0"/>
              <a:t>the best possible global VIIRS </a:t>
            </a:r>
            <a:r>
              <a:rPr lang="en-US" dirty="0" err="1" smtClean="0"/>
              <a:t>L1B</a:t>
            </a:r>
            <a:r>
              <a:rPr lang="en-US" dirty="0" smtClean="0"/>
              <a:t> </a:t>
            </a:r>
            <a:r>
              <a:rPr lang="en-US" dirty="0"/>
              <a:t>and Atmosphere </a:t>
            </a:r>
            <a:r>
              <a:rPr lang="en-US" dirty="0" err="1" smtClean="0"/>
              <a:t>L2</a:t>
            </a:r>
            <a:r>
              <a:rPr lang="en-US" dirty="0" smtClean="0"/>
              <a:t>/</a:t>
            </a:r>
            <a:r>
              <a:rPr lang="en-US" dirty="0" err="1" smtClean="0"/>
              <a:t>L3</a:t>
            </a:r>
            <a:r>
              <a:rPr lang="en-US" dirty="0" smtClean="0"/>
              <a:t> products </a:t>
            </a:r>
            <a:r>
              <a:rPr lang="en-US" dirty="0"/>
              <a:t>using the highest fidelity input data </a:t>
            </a:r>
            <a:r>
              <a:rPr lang="en-US" dirty="0" smtClean="0"/>
              <a:t>sources (requires 24-48 hour delay). Atmosphere </a:t>
            </a:r>
            <a:r>
              <a:rPr lang="en-US" dirty="0" err="1" smtClean="0"/>
              <a:t>L2</a:t>
            </a:r>
            <a:r>
              <a:rPr lang="en-US" dirty="0" smtClean="0"/>
              <a:t>/</a:t>
            </a:r>
            <a:r>
              <a:rPr lang="en-US" dirty="0" err="1" smtClean="0"/>
              <a:t>L3</a:t>
            </a:r>
            <a:r>
              <a:rPr lang="en-US" dirty="0" smtClean="0"/>
              <a:t> products are delivered to LAADS.</a:t>
            </a:r>
            <a:endParaRPr lang="en-US" dirty="0"/>
          </a:p>
          <a:p>
            <a:pPr marL="514350" indent="-514350">
              <a:spcBef>
                <a:spcPts val="528"/>
              </a:spcBef>
              <a:buFont typeface="+mj-lt"/>
              <a:buAutoNum type="arabicPeriod"/>
            </a:pPr>
            <a:r>
              <a:rPr lang="en-US" dirty="0" smtClean="0"/>
              <a:t>Near </a:t>
            </a:r>
            <a:r>
              <a:rPr lang="en-US" dirty="0"/>
              <a:t>Real-Time Processing </a:t>
            </a:r>
            <a:r>
              <a:rPr lang="en-US" dirty="0" smtClean="0"/>
              <a:t>Mode: create </a:t>
            </a:r>
            <a:r>
              <a:rPr lang="en-US" dirty="0"/>
              <a:t>low latency global VIIRS </a:t>
            </a:r>
            <a:r>
              <a:rPr lang="en-US" dirty="0" err="1" smtClean="0"/>
              <a:t>L1B</a:t>
            </a:r>
            <a:r>
              <a:rPr lang="en-US" dirty="0" smtClean="0"/>
              <a:t> </a:t>
            </a:r>
            <a:r>
              <a:rPr lang="en-US" dirty="0"/>
              <a:t>and Atmosphere </a:t>
            </a:r>
            <a:r>
              <a:rPr lang="en-US" dirty="0" err="1" smtClean="0"/>
              <a:t>L2</a:t>
            </a:r>
            <a:r>
              <a:rPr lang="en-US" dirty="0" smtClean="0"/>
              <a:t> products (&lt; 3 hours). Atmosphere </a:t>
            </a:r>
            <a:r>
              <a:rPr lang="en-US" dirty="0" err="1" smtClean="0"/>
              <a:t>L2</a:t>
            </a:r>
            <a:r>
              <a:rPr lang="en-US" dirty="0" smtClean="0"/>
              <a:t> products are delivered to LANCE.</a:t>
            </a:r>
            <a:endParaRPr lang="en-US" dirty="0"/>
          </a:p>
          <a:p>
            <a:pPr marL="514350" indent="-514350">
              <a:spcBef>
                <a:spcPts val="528"/>
              </a:spcBef>
              <a:buFont typeface="+mj-lt"/>
              <a:buAutoNum type="arabicPeriod"/>
            </a:pPr>
            <a:r>
              <a:rPr lang="en-US" dirty="0" smtClean="0"/>
              <a:t>Historical </a:t>
            </a:r>
            <a:r>
              <a:rPr lang="en-US" dirty="0"/>
              <a:t>Reprocessing </a:t>
            </a:r>
            <a:r>
              <a:rPr lang="en-US" dirty="0" smtClean="0"/>
              <a:t>Mode: create </a:t>
            </a:r>
            <a:r>
              <a:rPr lang="en-US" dirty="0"/>
              <a:t>the best possible VIIRS </a:t>
            </a:r>
            <a:r>
              <a:rPr lang="en-US" dirty="0" err="1" smtClean="0"/>
              <a:t>L1B</a:t>
            </a:r>
            <a:r>
              <a:rPr lang="en-US" dirty="0" smtClean="0"/>
              <a:t> </a:t>
            </a:r>
            <a:r>
              <a:rPr lang="en-US" dirty="0"/>
              <a:t>and Atmosphere </a:t>
            </a:r>
            <a:r>
              <a:rPr lang="en-US" dirty="0" err="1" smtClean="0"/>
              <a:t>L2</a:t>
            </a:r>
            <a:r>
              <a:rPr lang="en-US" dirty="0" smtClean="0"/>
              <a:t>/</a:t>
            </a:r>
            <a:r>
              <a:rPr lang="en-US" dirty="0" err="1" smtClean="0"/>
              <a:t>L3</a:t>
            </a:r>
            <a:r>
              <a:rPr lang="en-US" dirty="0" smtClean="0"/>
              <a:t> products </a:t>
            </a:r>
            <a:r>
              <a:rPr lang="en-US" dirty="0"/>
              <a:t>for the entire SNPP mission </a:t>
            </a:r>
            <a:r>
              <a:rPr lang="en-US" dirty="0" smtClean="0"/>
              <a:t>record</a:t>
            </a:r>
            <a:r>
              <a:rPr lang="en-US" dirty="0"/>
              <a:t> </a:t>
            </a:r>
            <a:r>
              <a:rPr lang="en-US" dirty="0" smtClean="0"/>
              <a:t>(&lt; 2 weeks to process entire mission). Atmosphere </a:t>
            </a:r>
            <a:r>
              <a:rPr lang="en-US" dirty="0" err="1" smtClean="0"/>
              <a:t>L2</a:t>
            </a:r>
            <a:r>
              <a:rPr lang="en-US" dirty="0" smtClean="0"/>
              <a:t>/</a:t>
            </a:r>
            <a:r>
              <a:rPr lang="en-US" dirty="0" err="1" smtClean="0"/>
              <a:t>L3</a:t>
            </a:r>
            <a:r>
              <a:rPr lang="en-US" dirty="0" smtClean="0"/>
              <a:t> products are delivered to LAADS.</a:t>
            </a:r>
            <a:endParaRPr lang="en-US" dirty="0"/>
          </a:p>
          <a:p>
            <a:pPr marL="514350" indent="-514350">
              <a:spcBef>
                <a:spcPts val="528"/>
              </a:spcBef>
              <a:buFont typeface="+mj-lt"/>
              <a:buAutoNum type="arabicPeriod"/>
            </a:pPr>
            <a:r>
              <a:rPr lang="en-US" dirty="0" smtClean="0"/>
              <a:t>Experimental Reprocessing and Evaluation Mode: </a:t>
            </a:r>
            <a:r>
              <a:rPr lang="en-US" dirty="0"/>
              <a:t>create global VIIRS Level 1B and Atmosphere </a:t>
            </a:r>
            <a:r>
              <a:rPr lang="en-US" dirty="0" err="1" smtClean="0"/>
              <a:t>L2</a:t>
            </a:r>
            <a:r>
              <a:rPr lang="en-US" dirty="0" smtClean="0"/>
              <a:t>/</a:t>
            </a:r>
            <a:r>
              <a:rPr lang="en-US" dirty="0" err="1" smtClean="0"/>
              <a:t>L3</a:t>
            </a:r>
            <a:r>
              <a:rPr lang="en-US" dirty="0" smtClean="0"/>
              <a:t> test </a:t>
            </a:r>
            <a:r>
              <a:rPr lang="en-US" dirty="0"/>
              <a:t>products </a:t>
            </a:r>
            <a:r>
              <a:rPr lang="en-US" dirty="0" smtClean="0"/>
              <a:t>and </a:t>
            </a:r>
            <a:r>
              <a:rPr lang="en-US" dirty="0"/>
              <a:t>global collocated inter-comparison </a:t>
            </a:r>
            <a:r>
              <a:rPr lang="en-US" dirty="0" smtClean="0"/>
              <a:t>products for </a:t>
            </a:r>
            <a:r>
              <a:rPr lang="en-US" dirty="0"/>
              <a:t>review and evaluation by the SNPP </a:t>
            </a:r>
            <a:r>
              <a:rPr lang="en-US" dirty="0" smtClean="0"/>
              <a:t>Science Team. Products are delivered to Science Team only.</a:t>
            </a:r>
            <a:endParaRPr lang="en-US" dirty="0"/>
          </a:p>
        </p:txBody>
      </p:sp>
      <p:sp>
        <p:nvSpPr>
          <p:cNvPr id="4" name="Date Placeholder 3"/>
          <p:cNvSpPr>
            <a:spLocks noGrp="1"/>
          </p:cNvSpPr>
          <p:nvPr>
            <p:ph type="dt" sz="half" idx="10"/>
          </p:nvPr>
        </p:nvSpPr>
        <p:spPr/>
        <p:txBody>
          <a:bodyPr/>
          <a:lstStyle/>
          <a:p>
            <a:fld id="{0D72012C-3C74-D744-A827-260285D45FB7}"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28</a:t>
            </a:fld>
            <a:endParaRPr lang="en-US" dirty="0"/>
          </a:p>
        </p:txBody>
      </p:sp>
    </p:spTree>
    <p:extLst>
      <p:ext uri="{BB962C8B-B14F-4D97-AF65-F5344CB8AC3E}">
        <p14:creationId xmlns:p14="http://schemas.microsoft.com/office/powerpoint/2010/main" val="30287759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Distribution by SIPS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SIPS will provide data search and download for all products to SNPP Science Team members and their collaborators.</a:t>
            </a:r>
          </a:p>
          <a:p>
            <a:pPr marL="514350" indent="-514350">
              <a:buFont typeface="+mj-lt"/>
              <a:buAutoNum type="arabicPeriod"/>
            </a:pPr>
            <a:r>
              <a:rPr lang="en-US" dirty="0" smtClean="0"/>
              <a:t>For all datasets other than test mode products, there are no restrictions on who can download data from the SIPS.</a:t>
            </a:r>
          </a:p>
          <a:p>
            <a:pPr marL="514350" indent="-514350">
              <a:buFont typeface="+mj-lt"/>
              <a:buAutoNum type="arabicPeriod"/>
            </a:pPr>
            <a:r>
              <a:rPr lang="en-US" dirty="0"/>
              <a:t>However the SIPS is not </a:t>
            </a:r>
            <a:r>
              <a:rPr lang="en-US" dirty="0" smtClean="0"/>
              <a:t>a </a:t>
            </a:r>
            <a:r>
              <a:rPr lang="en-US" dirty="0"/>
              <a:t>DAAC. Data requests from the science community at large and the public should go to LAADS</a:t>
            </a:r>
            <a:r>
              <a:rPr lang="en-US" dirty="0" smtClean="0"/>
              <a:t>.</a:t>
            </a:r>
            <a:endParaRPr lang="en-US" dirty="0"/>
          </a:p>
        </p:txBody>
      </p:sp>
      <p:sp>
        <p:nvSpPr>
          <p:cNvPr id="4" name="Date Placeholder 3"/>
          <p:cNvSpPr>
            <a:spLocks noGrp="1"/>
          </p:cNvSpPr>
          <p:nvPr>
            <p:ph type="dt" sz="half" idx="10"/>
          </p:nvPr>
        </p:nvSpPr>
        <p:spPr/>
        <p:txBody>
          <a:bodyPr/>
          <a:lstStyle/>
          <a:p>
            <a:fld id="{79654EA7-392B-394F-9485-FEAD4AEB1018}"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29</a:t>
            </a:fld>
            <a:endParaRPr lang="en-US" dirty="0"/>
          </a:p>
        </p:txBody>
      </p:sp>
    </p:spTree>
    <p:extLst>
      <p:ext uri="{BB962C8B-B14F-4D97-AF65-F5344CB8AC3E}">
        <p14:creationId xmlns:p14="http://schemas.microsoft.com/office/powerpoint/2010/main" val="19619368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SNPP</a:t>
            </a:r>
            <a:r>
              <a:rPr lang="en-US" dirty="0" smtClean="0"/>
              <a:t> Atmosphere Discipline</a:t>
            </a:r>
            <a:endParaRPr lang="en-US" dirty="0"/>
          </a:p>
        </p:txBody>
      </p:sp>
      <p:sp>
        <p:nvSpPr>
          <p:cNvPr id="3" name="Content Placeholder 2"/>
          <p:cNvSpPr>
            <a:spLocks noGrp="1"/>
          </p:cNvSpPr>
          <p:nvPr>
            <p:ph idx="1"/>
          </p:nvPr>
        </p:nvSpPr>
        <p:spPr>
          <a:xfrm>
            <a:off x="457200" y="1080346"/>
            <a:ext cx="8229600" cy="4525963"/>
          </a:xfrm>
        </p:spPr>
        <p:txBody>
          <a:bodyPr>
            <a:noAutofit/>
          </a:bodyPr>
          <a:lstStyle/>
          <a:p>
            <a:pPr marL="0" indent="0">
              <a:buNone/>
            </a:pPr>
            <a:r>
              <a:rPr lang="en-US" sz="1500" b="1" dirty="0" smtClean="0"/>
              <a:t>1. Bryan Baum: UW-</a:t>
            </a:r>
            <a:r>
              <a:rPr lang="en-US" sz="1500" b="1" dirty="0" err="1" smtClean="0"/>
              <a:t>SSEC</a:t>
            </a:r>
            <a:r>
              <a:rPr lang="en-US" sz="1500" b="1" dirty="0" smtClean="0"/>
              <a:t> (Atmosphere Discipline Lead)</a:t>
            </a:r>
          </a:p>
          <a:p>
            <a:pPr marL="0" indent="0">
              <a:buNone/>
            </a:pPr>
            <a:r>
              <a:rPr lang="en-US" sz="1500" dirty="0" smtClean="0"/>
              <a:t>Continuity </a:t>
            </a:r>
            <a:r>
              <a:rPr lang="en-US" sz="1500" dirty="0"/>
              <a:t>of Cloud Top Pressure and Cloud Infrared Thermodynamic Phase by Combining CrIS and VIIRS </a:t>
            </a:r>
            <a:r>
              <a:rPr lang="en-US" sz="1500" dirty="0" smtClean="0"/>
              <a:t>Measurements</a:t>
            </a:r>
          </a:p>
          <a:p>
            <a:pPr marL="0" indent="0">
              <a:buNone/>
            </a:pPr>
            <a:r>
              <a:rPr lang="en-US" sz="1500" b="1" dirty="0" smtClean="0"/>
              <a:t>2. Eva Borbas: UW-</a:t>
            </a:r>
            <a:r>
              <a:rPr lang="en-US" sz="1500" b="1" dirty="0" err="1" smtClean="0"/>
              <a:t>SSEC</a:t>
            </a:r>
            <a:r>
              <a:rPr lang="en-US" sz="1500" b="1" dirty="0"/>
              <a:t/>
            </a:r>
            <a:br>
              <a:rPr lang="en-US" sz="1500" b="1" dirty="0"/>
            </a:br>
            <a:r>
              <a:rPr lang="en-US" sz="1500" dirty="0" smtClean="0"/>
              <a:t>Continuation </a:t>
            </a:r>
            <a:r>
              <a:rPr lang="en-US" sz="1500" dirty="0"/>
              <a:t>of EOS Clear Sky Infrared Total Precipitable Water Vapor Product Using a Combination of VIIRS and CrIMSS </a:t>
            </a:r>
            <a:r>
              <a:rPr lang="en-US" sz="1500" dirty="0" smtClean="0"/>
              <a:t>Measurements</a:t>
            </a:r>
          </a:p>
          <a:p>
            <a:pPr marL="0" indent="0">
              <a:buNone/>
            </a:pPr>
            <a:r>
              <a:rPr lang="en-US" sz="1500" b="1" dirty="0" smtClean="0"/>
              <a:t>3. Bo</a:t>
            </a:r>
            <a:r>
              <a:rPr lang="en-US" sz="1500" b="1" dirty="0"/>
              <a:t>-Cai </a:t>
            </a:r>
            <a:r>
              <a:rPr lang="en-US" sz="1500" b="1" dirty="0" smtClean="0"/>
              <a:t>Gao: Naval </a:t>
            </a:r>
            <a:r>
              <a:rPr lang="en-US" sz="1500" b="1" dirty="0"/>
              <a:t>Research </a:t>
            </a:r>
            <a:r>
              <a:rPr lang="en-US" sz="1500" b="1" dirty="0" smtClean="0"/>
              <a:t>Laboratory</a:t>
            </a:r>
            <a:br>
              <a:rPr lang="en-US" sz="1500" b="1" dirty="0" smtClean="0"/>
            </a:br>
            <a:r>
              <a:rPr lang="en-US" sz="1500" dirty="0" smtClean="0"/>
              <a:t>Continuation </a:t>
            </a:r>
            <a:r>
              <a:rPr lang="en-US" sz="1500" dirty="0"/>
              <a:t>of Standard Cirrus Reflectance Product from the EOS Terra and Aqua MODIS to Suomi NPP </a:t>
            </a:r>
            <a:r>
              <a:rPr lang="en-US" sz="1500" dirty="0" smtClean="0"/>
              <a:t>VIIRS</a:t>
            </a:r>
          </a:p>
          <a:p>
            <a:pPr marL="0" indent="0">
              <a:buNone/>
            </a:pPr>
            <a:r>
              <a:rPr lang="en-US" sz="1500" b="1" dirty="0" smtClean="0"/>
              <a:t>4. Christopher Elvidge: NOAA</a:t>
            </a:r>
            <a:r>
              <a:rPr lang="en-US" sz="1500" b="1" dirty="0"/>
              <a:t>-NESDIS </a:t>
            </a:r>
            <a:r>
              <a:rPr lang="en-US" sz="1500" b="1" dirty="0" smtClean="0"/>
              <a:t>NGDC</a:t>
            </a:r>
          </a:p>
          <a:p>
            <a:pPr marL="0" indent="0">
              <a:buNone/>
            </a:pPr>
            <a:r>
              <a:rPr lang="en-US" sz="1500" dirty="0" smtClean="0"/>
              <a:t>VIIRS </a:t>
            </a:r>
            <a:r>
              <a:rPr lang="en-US" sz="1500" dirty="0"/>
              <a:t>Nighttime Lights </a:t>
            </a:r>
          </a:p>
          <a:p>
            <a:pPr marL="0" indent="0">
              <a:buNone/>
            </a:pPr>
            <a:r>
              <a:rPr lang="en-US" sz="1500" b="1" dirty="0"/>
              <a:t>5</a:t>
            </a:r>
            <a:r>
              <a:rPr lang="en-US" sz="1500" b="1" dirty="0" smtClean="0"/>
              <a:t>. Christina Hsu: Goddard </a:t>
            </a:r>
            <a:r>
              <a:rPr lang="en-US" sz="1500" b="1" dirty="0"/>
              <a:t>Space Flight Center</a:t>
            </a:r>
            <a:br>
              <a:rPr lang="en-US" sz="1500" b="1" dirty="0"/>
            </a:br>
            <a:r>
              <a:rPr lang="en-US" sz="1500" dirty="0"/>
              <a:t>Extending Long-Term Aerosol Data Records from MODIS to VIIRS: Data Continuity and Enhancements to the E-Deep Blue Algorithm </a:t>
            </a:r>
            <a:endParaRPr lang="en-US" sz="1500" dirty="0" smtClean="0"/>
          </a:p>
          <a:p>
            <a:pPr marL="0" indent="0">
              <a:buNone/>
            </a:pPr>
            <a:r>
              <a:rPr lang="en-US" sz="1500" b="1" dirty="0"/>
              <a:t>6</a:t>
            </a:r>
            <a:r>
              <a:rPr lang="en-US" sz="1500" b="1" dirty="0" smtClean="0"/>
              <a:t>. Robert Levy: Goddard </a:t>
            </a:r>
            <a:r>
              <a:rPr lang="en-US" sz="1500" b="1" dirty="0"/>
              <a:t>Space Flight Center</a:t>
            </a:r>
            <a:br>
              <a:rPr lang="en-US" sz="1500" b="1" dirty="0"/>
            </a:br>
            <a:r>
              <a:rPr lang="en-US" sz="1500" dirty="0"/>
              <a:t>A Consistent Dark-Target Aerosol Data Record, Created from MODIS, VIIRS and Beyond </a:t>
            </a:r>
            <a:endParaRPr lang="en-US" sz="1500" dirty="0" smtClean="0"/>
          </a:p>
          <a:p>
            <a:pPr marL="0" indent="0">
              <a:buNone/>
            </a:pPr>
            <a:r>
              <a:rPr lang="en-US" sz="1500" b="1" dirty="0"/>
              <a:t>7</a:t>
            </a:r>
            <a:r>
              <a:rPr lang="en-US" sz="1500" b="1" dirty="0" smtClean="0"/>
              <a:t>. Steven Platnick: Goddard Space Flight Center</a:t>
            </a:r>
            <a:br>
              <a:rPr lang="en-US" sz="1500" b="1" dirty="0" smtClean="0"/>
            </a:br>
            <a:r>
              <a:rPr lang="en-US" sz="1500" dirty="0" smtClean="0"/>
              <a:t>Development of VIIRS L2 Cloud and L3 Gridded Atmosphere Team Products for NASA Research and EOS Data Record Continuity</a:t>
            </a:r>
          </a:p>
          <a:p>
            <a:pPr marL="0" indent="0">
              <a:buNone/>
            </a:pPr>
            <a:r>
              <a:rPr lang="en-US" sz="1500" b="1" dirty="0"/>
              <a:t>8</a:t>
            </a:r>
            <a:r>
              <a:rPr lang="en-US" sz="1500" b="1" dirty="0" smtClean="0"/>
              <a:t>. Jun Wang: University of Nebraska - Lincoln</a:t>
            </a:r>
            <a:br>
              <a:rPr lang="en-US" sz="1500" b="1" dirty="0" smtClean="0"/>
            </a:br>
            <a:r>
              <a:rPr lang="en-US" sz="1500" dirty="0" smtClean="0"/>
              <a:t>Evaluate and Enhance Suomi NPP Products for Air Quality and Public Health Applications </a:t>
            </a:r>
          </a:p>
          <a:p>
            <a:pPr marL="0" indent="0">
              <a:buNone/>
            </a:pPr>
            <a:endParaRPr lang="en-US" sz="1500" dirty="0" smtClean="0"/>
          </a:p>
        </p:txBody>
      </p:sp>
      <p:sp>
        <p:nvSpPr>
          <p:cNvPr id="4" name="Date Placeholder 3"/>
          <p:cNvSpPr>
            <a:spLocks noGrp="1"/>
          </p:cNvSpPr>
          <p:nvPr>
            <p:ph type="dt" sz="half" idx="10"/>
          </p:nvPr>
        </p:nvSpPr>
        <p:spPr/>
        <p:txBody>
          <a:bodyPr/>
          <a:lstStyle/>
          <a:p>
            <a:fld id="{4083320F-E1DB-7A45-B0F6-F99D0B527728}" type="datetime1">
              <a:rPr lang="en-US" smtClean="0"/>
              <a:t>5/20/15</a:t>
            </a:fld>
            <a:endParaRPr lang="en-US" dirty="0"/>
          </a:p>
        </p:txBody>
      </p:sp>
      <p:sp>
        <p:nvSpPr>
          <p:cNvPr id="5" name="Slide Number Placeholder 4"/>
          <p:cNvSpPr>
            <a:spLocks noGrp="1"/>
          </p:cNvSpPr>
          <p:nvPr>
            <p:ph type="sldNum" sz="quarter" idx="12"/>
          </p:nvPr>
        </p:nvSpPr>
        <p:spPr/>
        <p:txBody>
          <a:bodyPr/>
          <a:lstStyle/>
          <a:p>
            <a:fld id="{38CF7939-3FE8-6F48-90AC-22598DE80313}" type="slidenum">
              <a:rPr lang="en-US" smtClean="0"/>
              <a:t>3</a:t>
            </a:fld>
            <a:endParaRPr lang="en-US" dirty="0"/>
          </a:p>
        </p:txBody>
      </p:sp>
      <p:sp>
        <p:nvSpPr>
          <p:cNvPr id="6" name="Footer Placeholder 5"/>
          <p:cNvSpPr>
            <a:spLocks noGrp="1"/>
          </p:cNvSpPr>
          <p:nvPr>
            <p:ph type="ftr" sz="quarter" idx="11"/>
          </p:nvPr>
        </p:nvSpPr>
        <p:spPr/>
        <p:txBody>
          <a:bodyPr/>
          <a:lstStyle/>
          <a:p>
            <a:r>
              <a:rPr lang="en-US" smtClean="0"/>
              <a:t>Atmosphere SIPS Overview</a:t>
            </a:r>
            <a:endParaRPr lang="en-US" dirty="0"/>
          </a:p>
        </p:txBody>
      </p:sp>
    </p:spTree>
    <p:extLst>
      <p:ext uri="{BB962C8B-B14F-4D97-AF65-F5344CB8AC3E}">
        <p14:creationId xmlns:p14="http://schemas.microsoft.com/office/powerpoint/2010/main" val="28236903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Delivered by SIPS to </a:t>
            </a:r>
            <a:r>
              <a:rPr lang="en-US" dirty="0" err="1" smtClean="0"/>
              <a:t>LAADS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Standard data </a:t>
            </a:r>
            <a:r>
              <a:rPr lang="en-US" dirty="0"/>
              <a:t>products </a:t>
            </a:r>
            <a:r>
              <a:rPr lang="en-US" dirty="0" smtClean="0"/>
              <a:t>and </a:t>
            </a:r>
            <a:r>
              <a:rPr lang="en-US" dirty="0"/>
              <a:t>ancillary data used to generate </a:t>
            </a:r>
            <a:r>
              <a:rPr lang="en-US" dirty="0" smtClean="0"/>
              <a:t>the products </a:t>
            </a:r>
            <a:r>
              <a:rPr lang="en-US" i="1" u="sng" dirty="0" smtClean="0"/>
              <a:t>with </a:t>
            </a:r>
            <a:r>
              <a:rPr lang="en-US" i="1" u="sng" dirty="0"/>
              <a:t>no period of exclusive access</a:t>
            </a:r>
            <a:r>
              <a:rPr lang="en-US" dirty="0" smtClean="0"/>
              <a:t>.</a:t>
            </a:r>
          </a:p>
          <a:p>
            <a:pPr marL="514350" indent="-514350">
              <a:buFont typeface="+mj-lt"/>
              <a:buAutoNum type="arabicPeriod"/>
            </a:pPr>
            <a:r>
              <a:rPr lang="en-US" dirty="0"/>
              <a:t>S</a:t>
            </a:r>
            <a:r>
              <a:rPr lang="en-US" dirty="0" smtClean="0"/>
              <a:t>cientific </a:t>
            </a:r>
            <a:r>
              <a:rPr lang="en-US" dirty="0"/>
              <a:t>algorithm software source </a:t>
            </a:r>
            <a:r>
              <a:rPr lang="en-US" dirty="0" smtClean="0"/>
              <a:t>code and static data (coefficients, LUTs). No end-user support is required.  </a:t>
            </a:r>
            <a:endParaRPr lang="en-US" dirty="0"/>
          </a:p>
          <a:p>
            <a:pPr marL="514350" indent="-514350">
              <a:buFont typeface="+mj-lt"/>
              <a:buAutoNum type="arabicPeriod"/>
            </a:pPr>
            <a:r>
              <a:rPr lang="en-US" dirty="0" smtClean="0"/>
              <a:t>Algorithm </a:t>
            </a:r>
            <a:r>
              <a:rPr lang="en-US" dirty="0"/>
              <a:t>Theoretical Basis Document (ATBD) documentation as well as </a:t>
            </a:r>
            <a:r>
              <a:rPr lang="en-US" dirty="0" smtClean="0"/>
              <a:t>spatial</a:t>
            </a:r>
            <a:r>
              <a:rPr lang="en-US" dirty="0"/>
              <a:t>, temporal, and product metadata associated with the standard products. </a:t>
            </a:r>
          </a:p>
          <a:p>
            <a:pPr marL="514350" indent="-514350">
              <a:buFont typeface="+mj-lt"/>
              <a:buAutoNum type="arabicPeriod"/>
            </a:pPr>
            <a:r>
              <a:rPr lang="en-US" dirty="0" smtClean="0"/>
              <a:t>Browse </a:t>
            </a:r>
            <a:r>
              <a:rPr lang="en-US" dirty="0"/>
              <a:t>products associated </a:t>
            </a:r>
            <a:r>
              <a:rPr lang="en-US" dirty="0" smtClean="0"/>
              <a:t>with standard products. </a:t>
            </a:r>
            <a:endParaRPr lang="en-US" dirty="0"/>
          </a:p>
          <a:p>
            <a:pPr marL="514350" indent="-514350">
              <a:buFont typeface="+mj-lt"/>
              <a:buAutoNum type="arabicPeriod"/>
            </a:pPr>
            <a:endParaRPr lang="en-US" dirty="0"/>
          </a:p>
        </p:txBody>
      </p:sp>
      <p:sp>
        <p:nvSpPr>
          <p:cNvPr id="4" name="Date Placeholder 3"/>
          <p:cNvSpPr>
            <a:spLocks noGrp="1"/>
          </p:cNvSpPr>
          <p:nvPr>
            <p:ph type="dt" sz="half" idx="10"/>
          </p:nvPr>
        </p:nvSpPr>
        <p:spPr/>
        <p:txBody>
          <a:bodyPr/>
          <a:lstStyle/>
          <a:p>
            <a:fld id="{81776A05-BEA9-3A44-BC4A-A2083D43120D}"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30</a:t>
            </a:fld>
            <a:endParaRPr lang="en-US" dirty="0"/>
          </a:p>
        </p:txBody>
      </p:sp>
    </p:spTree>
    <p:extLst>
      <p:ext uri="{BB962C8B-B14F-4D97-AF65-F5344CB8AC3E}">
        <p14:creationId xmlns:p14="http://schemas.microsoft.com/office/powerpoint/2010/main" val="28630396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SIPS Website</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SIPS website: </a:t>
            </a:r>
            <a:r>
              <a:rPr lang="en-US" sz="2800" dirty="0" smtClean="0">
                <a:hlinkClick r:id="rId2"/>
              </a:rPr>
              <a:t>http://sips.ssec.wisc.edu/</a:t>
            </a:r>
            <a:endParaRPr lang="en-US" sz="2800" dirty="0" smtClean="0"/>
          </a:p>
          <a:p>
            <a:pPr marL="514350" indent="-514350">
              <a:buFont typeface="+mj-lt"/>
              <a:buAutoNum type="arabicPeriod"/>
            </a:pPr>
            <a:r>
              <a:rPr lang="en-US" sz="2800" dirty="0" smtClean="0"/>
              <a:t>Data search and download (try the API!)</a:t>
            </a:r>
          </a:p>
          <a:p>
            <a:pPr marL="514350" indent="-514350">
              <a:buFont typeface="+mj-lt"/>
              <a:buAutoNum type="arabicPeriod"/>
            </a:pPr>
            <a:r>
              <a:rPr lang="en-US" sz="2800" dirty="0" smtClean="0"/>
              <a:t>Browse imagery</a:t>
            </a:r>
          </a:p>
          <a:p>
            <a:pPr marL="514350" indent="-514350">
              <a:buFont typeface="+mj-lt"/>
              <a:buAutoNum type="arabicPeriod"/>
            </a:pPr>
            <a:r>
              <a:rPr lang="en-US" sz="2800" dirty="0" smtClean="0"/>
              <a:t>Documentation</a:t>
            </a:r>
          </a:p>
          <a:p>
            <a:pPr marL="514350" indent="-514350">
              <a:buFont typeface="+mj-lt"/>
              <a:buAutoNum type="arabicPeriod"/>
            </a:pPr>
            <a:r>
              <a:rPr lang="en-US" sz="2800" dirty="0" smtClean="0"/>
              <a:t>Orbit tools</a:t>
            </a:r>
          </a:p>
          <a:p>
            <a:pPr marL="514350" indent="-514350">
              <a:buFont typeface="+mj-lt"/>
              <a:buAutoNum type="arabicPeriod"/>
            </a:pPr>
            <a:r>
              <a:rPr lang="en-US" sz="2800" dirty="0" smtClean="0"/>
              <a:t>Orbit tracks</a:t>
            </a:r>
            <a:endParaRPr lang="en-US" sz="2800" dirty="0"/>
          </a:p>
        </p:txBody>
      </p:sp>
      <p:sp>
        <p:nvSpPr>
          <p:cNvPr id="4" name="Date Placeholder 3"/>
          <p:cNvSpPr>
            <a:spLocks noGrp="1"/>
          </p:cNvSpPr>
          <p:nvPr>
            <p:ph type="dt" sz="half" idx="10"/>
          </p:nvPr>
        </p:nvSpPr>
        <p:spPr/>
        <p:txBody>
          <a:bodyPr/>
          <a:lstStyle/>
          <a:p>
            <a:fld id="{9FBDAD5A-C7E2-844D-A9EC-4158999F7AB5}"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31</a:t>
            </a:fld>
            <a:endParaRPr lang="en-US" dirty="0"/>
          </a:p>
        </p:txBody>
      </p:sp>
      <p:pic>
        <p:nvPicPr>
          <p:cNvPr id="7" name="Picture 6"/>
          <p:cNvPicPr>
            <a:picLocks noChangeAspect="1"/>
          </p:cNvPicPr>
          <p:nvPr/>
        </p:nvPicPr>
        <p:blipFill>
          <a:blip r:embed="rId3"/>
          <a:stretch>
            <a:fillRect/>
          </a:stretch>
        </p:blipFill>
        <p:spPr>
          <a:xfrm>
            <a:off x="4350321" y="2403350"/>
            <a:ext cx="4088997" cy="3953000"/>
          </a:xfrm>
          <a:prstGeom prst="rect">
            <a:avLst/>
          </a:prstGeom>
          <a:ln>
            <a:solidFill>
              <a:schemeClr val="bg1">
                <a:lumMod val="75000"/>
              </a:schemeClr>
            </a:solidFill>
          </a:ln>
        </p:spPr>
      </p:pic>
    </p:spTree>
    <p:extLst>
      <p:ext uri="{BB962C8B-B14F-4D97-AF65-F5344CB8AC3E}">
        <p14:creationId xmlns:p14="http://schemas.microsoft.com/office/powerpoint/2010/main" val="393003592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 Term Activities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 the next 12 months, the SIPS plans to</a:t>
            </a:r>
          </a:p>
          <a:p>
            <a:pPr marL="514350" indent="-514350">
              <a:buFont typeface="+mj-lt"/>
              <a:buAutoNum type="arabicPeriod"/>
            </a:pPr>
            <a:r>
              <a:rPr lang="en-US" dirty="0" smtClean="0"/>
              <a:t>Continue to work with ST to test </a:t>
            </a:r>
            <a:r>
              <a:rPr lang="en-US" dirty="0" err="1" smtClean="0"/>
              <a:t>VIIRS</a:t>
            </a:r>
            <a:r>
              <a:rPr lang="en-US" dirty="0" smtClean="0"/>
              <a:t> Atmosphere Level 2 and 3 product generation software;</a:t>
            </a:r>
            <a:endParaRPr lang="en-US" dirty="0"/>
          </a:p>
          <a:p>
            <a:pPr marL="514350" indent="-514350">
              <a:buFont typeface="+mj-lt"/>
              <a:buAutoNum type="arabicPeriod"/>
            </a:pPr>
            <a:r>
              <a:rPr lang="en-US" dirty="0" smtClean="0"/>
              <a:t>Start creating Level 2 and 3 standard data products in forward stream, real-time, and reprocessing modes;</a:t>
            </a:r>
          </a:p>
          <a:p>
            <a:pPr marL="514350" indent="-514350">
              <a:buFont typeface="+mj-lt"/>
              <a:buAutoNum type="arabicPeriod"/>
            </a:pPr>
            <a:r>
              <a:rPr lang="en-US" dirty="0" smtClean="0"/>
              <a:t>Transition from using </a:t>
            </a:r>
            <a:r>
              <a:rPr lang="en-US" dirty="0" err="1" smtClean="0"/>
              <a:t>IDPS</a:t>
            </a:r>
            <a:r>
              <a:rPr lang="en-US" dirty="0" smtClean="0"/>
              <a:t> </a:t>
            </a:r>
            <a:r>
              <a:rPr lang="en-US" dirty="0" err="1" smtClean="0"/>
              <a:t>SDR</a:t>
            </a:r>
            <a:r>
              <a:rPr lang="en-US" dirty="0" smtClean="0"/>
              <a:t> data to NASA Level </a:t>
            </a:r>
            <a:r>
              <a:rPr lang="en-US" dirty="0" err="1" smtClean="0"/>
              <a:t>1B</a:t>
            </a:r>
            <a:r>
              <a:rPr lang="en-US" dirty="0" smtClean="0"/>
              <a:t> data and software.</a:t>
            </a:r>
          </a:p>
        </p:txBody>
      </p:sp>
      <p:sp>
        <p:nvSpPr>
          <p:cNvPr id="4" name="Date Placeholder 3"/>
          <p:cNvSpPr>
            <a:spLocks noGrp="1"/>
          </p:cNvSpPr>
          <p:nvPr>
            <p:ph type="dt" sz="half" idx="10"/>
          </p:nvPr>
        </p:nvSpPr>
        <p:spPr/>
        <p:txBody>
          <a:bodyPr/>
          <a:lstStyle/>
          <a:p>
            <a:fld id="{0D5D232A-DC58-714E-BD0B-2DE817618C0B}"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32</a:t>
            </a:fld>
            <a:endParaRPr lang="en-US" dirty="0"/>
          </a:p>
        </p:txBody>
      </p:sp>
    </p:spTree>
    <p:extLst>
      <p:ext uri="{BB962C8B-B14F-4D97-AF65-F5344CB8AC3E}">
        <p14:creationId xmlns:p14="http://schemas.microsoft.com/office/powerpoint/2010/main" val="33462464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Atmosphere SIPS Schedule</a:t>
            </a:r>
            <a:endParaRPr lang="en-US" dirty="0"/>
          </a:p>
        </p:txBody>
      </p:sp>
      <p:sp>
        <p:nvSpPr>
          <p:cNvPr id="3" name="Content Placeholder 2"/>
          <p:cNvSpPr>
            <a:spLocks noGrp="1"/>
          </p:cNvSpPr>
          <p:nvPr>
            <p:ph idx="1"/>
          </p:nvPr>
        </p:nvSpPr>
        <p:spPr/>
        <p:txBody>
          <a:bodyPr>
            <a:noAutofit/>
          </a:bodyPr>
          <a:lstStyle/>
          <a:p>
            <a:pPr marL="0" indent="0">
              <a:buNone/>
            </a:pPr>
            <a:r>
              <a:rPr lang="en-US" sz="1600" b="1" dirty="0"/>
              <a:t>FY 2014</a:t>
            </a:r>
          </a:p>
          <a:p>
            <a:r>
              <a:rPr lang="en-US" sz="1500" dirty="0"/>
              <a:t>Atmosphere SIPS Kickoff Meeting with new SNPP Science Team Members,</a:t>
            </a:r>
          </a:p>
          <a:p>
            <a:r>
              <a:rPr lang="en-US" sz="1500" dirty="0"/>
              <a:t>Work with VIIRS Level 1B Working Group team to develop, test, and evaluate new Level 1B software, products, formats, and metadata,</a:t>
            </a:r>
          </a:p>
          <a:p>
            <a:r>
              <a:rPr lang="en-US" sz="1500" dirty="0"/>
              <a:t>Create prototype Atmosphere Level 2 products from VIIRS and MODIS for entire SNPP </a:t>
            </a:r>
            <a:r>
              <a:rPr lang="en-US" sz="1500" dirty="0" smtClean="0"/>
              <a:t>mission,</a:t>
            </a:r>
            <a:endParaRPr lang="en-US" sz="1500" dirty="0"/>
          </a:p>
          <a:p>
            <a:r>
              <a:rPr lang="en-US" sz="1500" dirty="0"/>
              <a:t>Meet with </a:t>
            </a:r>
            <a:r>
              <a:rPr lang="en-US" sz="1500" dirty="0" smtClean="0"/>
              <a:t>LAADS </a:t>
            </a:r>
            <a:r>
              <a:rPr lang="en-US" sz="1500" dirty="0"/>
              <a:t>and LANCE to discuss details for product deliveries and metadata.</a:t>
            </a:r>
          </a:p>
          <a:p>
            <a:pPr marL="0" indent="0">
              <a:buNone/>
            </a:pPr>
            <a:r>
              <a:rPr lang="en-US" sz="1600" b="1" dirty="0"/>
              <a:t>FY 2015</a:t>
            </a:r>
          </a:p>
          <a:p>
            <a:r>
              <a:rPr lang="en-US" sz="1500" dirty="0"/>
              <a:t>Work with SNPP Science Team to define new aerosol and cloud product formats and metadata,</a:t>
            </a:r>
          </a:p>
          <a:p>
            <a:r>
              <a:rPr lang="en-US" sz="1500" dirty="0"/>
              <a:t>Integrate and test Version 1 of </a:t>
            </a:r>
            <a:r>
              <a:rPr lang="en-US" sz="1500" dirty="0" smtClean="0"/>
              <a:t>NASA VIIRS Level 1 product </a:t>
            </a:r>
            <a:r>
              <a:rPr lang="en-US" sz="1500" dirty="0"/>
              <a:t>generation software,</a:t>
            </a:r>
          </a:p>
          <a:p>
            <a:r>
              <a:rPr lang="en-US" sz="1500" dirty="0" smtClean="0"/>
              <a:t>Integrate </a:t>
            </a:r>
            <a:r>
              <a:rPr lang="en-US" sz="1500" dirty="0"/>
              <a:t>and test Version 1 of SNPP Science Team </a:t>
            </a:r>
            <a:r>
              <a:rPr lang="en-US" sz="1500" dirty="0" smtClean="0"/>
              <a:t>atmosphere </a:t>
            </a:r>
            <a:r>
              <a:rPr lang="en-US" sz="1500" dirty="0"/>
              <a:t>product generation software,</a:t>
            </a:r>
          </a:p>
          <a:p>
            <a:r>
              <a:rPr lang="en-US" sz="1500" dirty="0" smtClean="0"/>
              <a:t>Work </a:t>
            </a:r>
            <a:r>
              <a:rPr lang="en-US" sz="1500" dirty="0"/>
              <a:t>with SNPP Science Team to evaluate, assess, and validate products from the NASA VIIRS Atmosphere Level 2 algorithms,</a:t>
            </a:r>
          </a:p>
          <a:p>
            <a:r>
              <a:rPr lang="en-US" sz="1500" dirty="0"/>
              <a:t>Commence production of NASA VIIRS Level 1B and Atmosphere Level 2 products in Forward Stream and Near Real-Time processing modes,</a:t>
            </a:r>
          </a:p>
          <a:p>
            <a:r>
              <a:rPr lang="en-US" sz="1500" dirty="0"/>
              <a:t>Create Version 1 of NASA VIIRS Atmosphere Level 2 and Level 3 products for the entire SNPP mission,</a:t>
            </a:r>
          </a:p>
          <a:p>
            <a:r>
              <a:rPr lang="en-US" sz="1500" dirty="0"/>
              <a:t>Deliver NASA VIIRS Atmosphere Level 2 and Level 3 products to </a:t>
            </a:r>
            <a:r>
              <a:rPr lang="en-US" sz="1500" dirty="0" smtClean="0"/>
              <a:t>LAADS </a:t>
            </a:r>
            <a:r>
              <a:rPr lang="en-US" sz="1500" dirty="0"/>
              <a:t>and to LANCE.</a:t>
            </a:r>
          </a:p>
          <a:p>
            <a:endParaRPr lang="en-US" sz="1500" dirty="0"/>
          </a:p>
        </p:txBody>
      </p:sp>
      <p:sp>
        <p:nvSpPr>
          <p:cNvPr id="4" name="Date Placeholder 3"/>
          <p:cNvSpPr>
            <a:spLocks noGrp="1"/>
          </p:cNvSpPr>
          <p:nvPr>
            <p:ph type="dt" sz="half" idx="10"/>
          </p:nvPr>
        </p:nvSpPr>
        <p:spPr/>
        <p:txBody>
          <a:bodyPr/>
          <a:lstStyle/>
          <a:p>
            <a:fld id="{31C28CEF-9DF1-614A-BA7E-A32373B338DB}" type="datetime1">
              <a:rPr lang="en-US" smtClean="0"/>
              <a:t>5/20/15</a:t>
            </a:fld>
            <a:endParaRPr lang="en-US" dirty="0"/>
          </a:p>
        </p:txBody>
      </p:sp>
      <p:sp>
        <p:nvSpPr>
          <p:cNvPr id="5" name="Slide Number Placeholder 4"/>
          <p:cNvSpPr>
            <a:spLocks noGrp="1"/>
          </p:cNvSpPr>
          <p:nvPr>
            <p:ph type="sldNum" sz="quarter" idx="12"/>
          </p:nvPr>
        </p:nvSpPr>
        <p:spPr/>
        <p:txBody>
          <a:bodyPr/>
          <a:lstStyle/>
          <a:p>
            <a:fld id="{38CF7939-3FE8-6F48-90AC-22598DE80313}" type="slidenum">
              <a:rPr lang="en-US" smtClean="0"/>
              <a:t>33</a:t>
            </a:fld>
            <a:endParaRPr lang="en-US" dirty="0"/>
          </a:p>
        </p:txBody>
      </p:sp>
      <p:sp>
        <p:nvSpPr>
          <p:cNvPr id="6" name="Footer Placeholder 5"/>
          <p:cNvSpPr>
            <a:spLocks noGrp="1"/>
          </p:cNvSpPr>
          <p:nvPr>
            <p:ph type="ftr" sz="quarter" idx="11"/>
          </p:nvPr>
        </p:nvSpPr>
        <p:spPr/>
        <p:txBody>
          <a:bodyPr/>
          <a:lstStyle/>
          <a:p>
            <a:r>
              <a:rPr lang="en-US" smtClean="0"/>
              <a:t>Atmosphere SIPS Overview</a:t>
            </a:r>
            <a:endParaRPr lang="en-US" dirty="0"/>
          </a:p>
        </p:txBody>
      </p:sp>
    </p:spTree>
    <p:extLst>
      <p:ext uri="{BB962C8B-B14F-4D97-AF65-F5344CB8AC3E}">
        <p14:creationId xmlns:p14="http://schemas.microsoft.com/office/powerpoint/2010/main" val="1163406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END</a:t>
            </a:r>
          </a:p>
          <a:p>
            <a:pPr marL="0" indent="0" algn="ctr">
              <a:buNone/>
            </a:pPr>
            <a:endParaRPr lang="en-US" dirty="0"/>
          </a:p>
          <a:p>
            <a:pPr marL="0" indent="0" algn="ctr">
              <a:buNone/>
            </a:pPr>
            <a:r>
              <a:rPr lang="en-US" dirty="0" smtClean="0">
                <a:hlinkClick r:id="rId2"/>
              </a:rPr>
              <a:t>Liam.Gumley@ssec.wisc.edu</a:t>
            </a:r>
            <a:endParaRPr lang="en-US" dirty="0" smtClean="0"/>
          </a:p>
          <a:p>
            <a:pPr marL="0" indent="0" algn="ctr">
              <a:buNone/>
            </a:pPr>
            <a:r>
              <a:rPr lang="en-US" dirty="0" smtClean="0"/>
              <a:t>+1 608 265 5358</a:t>
            </a:r>
            <a:endParaRPr lang="en-US" dirty="0"/>
          </a:p>
        </p:txBody>
      </p:sp>
      <p:sp>
        <p:nvSpPr>
          <p:cNvPr id="4" name="Date Placeholder 3"/>
          <p:cNvSpPr>
            <a:spLocks noGrp="1"/>
          </p:cNvSpPr>
          <p:nvPr>
            <p:ph type="dt" sz="half" idx="10"/>
          </p:nvPr>
        </p:nvSpPr>
        <p:spPr/>
        <p:txBody>
          <a:bodyPr/>
          <a:lstStyle/>
          <a:p>
            <a:fld id="{EBC8D5A8-2FB6-304A-9852-00614B2DEA79}"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34</a:t>
            </a:fld>
            <a:endParaRPr lang="en-US" dirty="0"/>
          </a:p>
        </p:txBody>
      </p:sp>
    </p:spTree>
    <p:extLst>
      <p:ext uri="{BB962C8B-B14F-4D97-AF65-F5344CB8AC3E}">
        <p14:creationId xmlns:p14="http://schemas.microsoft.com/office/powerpoint/2010/main" val="33905143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SIPS Responsibilities</a:t>
            </a:r>
            <a:r>
              <a:rPr lang="en-US" dirty="0"/>
              <a:t> </a:t>
            </a:r>
            <a:r>
              <a:rPr lang="en-US" dirty="0" smtClean="0"/>
              <a:t>(from AO)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Atmosphere SIPS will:</a:t>
            </a:r>
          </a:p>
          <a:p>
            <a:pPr marL="514350" indent="-514350">
              <a:buFont typeface="+mj-lt"/>
              <a:buAutoNum type="arabicPeriod"/>
            </a:pPr>
            <a:r>
              <a:rPr lang="en-US" dirty="0" smtClean="0"/>
              <a:t>Be responsible </a:t>
            </a:r>
            <a:r>
              <a:rPr lang="en-US" dirty="0"/>
              <a:t>for </a:t>
            </a:r>
            <a:r>
              <a:rPr lang="en-US" dirty="0" smtClean="0"/>
              <a:t>processing, reprocessing, and general assessment of </a:t>
            </a:r>
            <a:r>
              <a:rPr lang="en-US" dirty="0"/>
              <a:t>Suomi NPP VIIRS </a:t>
            </a:r>
            <a:r>
              <a:rPr lang="en-US" dirty="0" smtClean="0"/>
              <a:t>Atmosphere products.</a:t>
            </a:r>
          </a:p>
          <a:p>
            <a:pPr marL="514350" indent="-514350">
              <a:buFont typeface="+mj-lt"/>
              <a:buAutoNum type="arabicPeriod"/>
            </a:pPr>
            <a:r>
              <a:rPr lang="en-US" dirty="0" smtClean="0"/>
              <a:t>Process </a:t>
            </a:r>
            <a:r>
              <a:rPr lang="en-US" dirty="0"/>
              <a:t>Level 0 data to Level 1, Level 2, and global gridded Level 3 atmosphere products using </a:t>
            </a:r>
            <a:r>
              <a:rPr lang="en-US" dirty="0" smtClean="0"/>
              <a:t>scientific </a:t>
            </a:r>
            <a:r>
              <a:rPr lang="en-US" dirty="0"/>
              <a:t>algorithm software from the Suomi NPP Atmosphere Discipline Group</a:t>
            </a:r>
            <a:r>
              <a:rPr lang="en-US" dirty="0" smtClean="0"/>
              <a:t>.</a:t>
            </a:r>
          </a:p>
          <a:p>
            <a:pPr marL="514350" indent="-514350">
              <a:buFont typeface="+mj-lt"/>
              <a:buAutoNum type="arabicPeriod"/>
            </a:pPr>
            <a:r>
              <a:rPr lang="en-US" dirty="0" smtClean="0"/>
              <a:t>Deliver </a:t>
            </a:r>
            <a:r>
              <a:rPr lang="en-US" dirty="0"/>
              <a:t>all data products along with scientific algorithm software, associated metadata, and documentation to </a:t>
            </a:r>
            <a:r>
              <a:rPr lang="en-US" dirty="0" err="1" smtClean="0"/>
              <a:t>LAADS</a:t>
            </a:r>
            <a:r>
              <a:rPr lang="en-US" dirty="0" smtClean="0"/>
              <a:t>.</a:t>
            </a:r>
          </a:p>
          <a:p>
            <a:pPr marL="514350" indent="-514350">
              <a:buFont typeface="+mj-lt"/>
              <a:buAutoNum type="arabicPeriod"/>
            </a:pPr>
            <a:r>
              <a:rPr lang="en-US" dirty="0" smtClean="0"/>
              <a:t>Acquire </a:t>
            </a:r>
            <a:r>
              <a:rPr lang="en-US" dirty="0"/>
              <a:t>near-real-time algorithms for selected products and process and deliver these products within three hours for distribution through the LANCE </a:t>
            </a:r>
            <a:r>
              <a:rPr lang="en-US" dirty="0" smtClean="0"/>
              <a:t>system.</a:t>
            </a:r>
            <a:endParaRPr lang="en-US" dirty="0"/>
          </a:p>
        </p:txBody>
      </p:sp>
      <p:sp>
        <p:nvSpPr>
          <p:cNvPr id="4" name="Date Placeholder 3"/>
          <p:cNvSpPr>
            <a:spLocks noGrp="1"/>
          </p:cNvSpPr>
          <p:nvPr>
            <p:ph type="dt" sz="half" idx="10"/>
          </p:nvPr>
        </p:nvSpPr>
        <p:spPr/>
        <p:txBody>
          <a:bodyPr/>
          <a:lstStyle/>
          <a:p>
            <a:fld id="{4551298C-CB0F-114B-8E8D-9BFE1FEB559E}"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4</a:t>
            </a:fld>
            <a:endParaRPr lang="en-US" dirty="0"/>
          </a:p>
        </p:txBody>
      </p:sp>
    </p:spTree>
    <p:extLst>
      <p:ext uri="{BB962C8B-B14F-4D97-AF65-F5344CB8AC3E}">
        <p14:creationId xmlns:p14="http://schemas.microsoft.com/office/powerpoint/2010/main" val="3732807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SIPS Management</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Suomi </a:t>
            </a:r>
            <a:r>
              <a:rPr lang="en-US" dirty="0"/>
              <a:t>NPP SIPS </a:t>
            </a:r>
            <a:r>
              <a:rPr lang="en-US" dirty="0" smtClean="0"/>
              <a:t>are managed by </a:t>
            </a:r>
            <a:r>
              <a:rPr lang="en-US" dirty="0"/>
              <a:t>the </a:t>
            </a:r>
            <a:r>
              <a:rPr lang="en-US" dirty="0" err="1"/>
              <a:t>ESDIS</a:t>
            </a:r>
            <a:r>
              <a:rPr lang="en-US" dirty="0"/>
              <a:t> </a:t>
            </a:r>
            <a:r>
              <a:rPr lang="en-US" dirty="0" smtClean="0"/>
              <a:t>Project (Code 423) </a:t>
            </a:r>
            <a:r>
              <a:rPr lang="en-US" dirty="0"/>
              <a:t>at NASA </a:t>
            </a:r>
            <a:r>
              <a:rPr lang="en-US" dirty="0" smtClean="0"/>
              <a:t>GSFC.</a:t>
            </a:r>
          </a:p>
          <a:p>
            <a:pPr marL="514350" indent="-514350">
              <a:buFont typeface="+mj-lt"/>
              <a:buAutoNum type="arabicPeriod"/>
            </a:pPr>
            <a:r>
              <a:rPr lang="en-US" dirty="0" smtClean="0"/>
              <a:t>ESDIS </a:t>
            </a:r>
            <a:r>
              <a:rPr lang="en-US" dirty="0"/>
              <a:t>Project </a:t>
            </a:r>
            <a:r>
              <a:rPr lang="en-US" dirty="0" smtClean="0"/>
              <a:t>will </a:t>
            </a:r>
            <a:r>
              <a:rPr lang="en-US" dirty="0"/>
              <a:t>coordinate, negotiate, and manage the SIPS </a:t>
            </a:r>
            <a:r>
              <a:rPr lang="en-US" dirty="0" smtClean="0"/>
              <a:t>activities through </a:t>
            </a:r>
            <a:r>
              <a:rPr lang="en-US" dirty="0"/>
              <a:t>appropriate acquisition methods, including the use of contracts and cooperative agreements</a:t>
            </a:r>
            <a:r>
              <a:rPr lang="en-US" dirty="0" smtClean="0"/>
              <a:t>.</a:t>
            </a:r>
          </a:p>
          <a:p>
            <a:pPr marL="514350" indent="-514350">
              <a:buFont typeface="+mj-lt"/>
              <a:buAutoNum type="arabicPeriod"/>
            </a:pPr>
            <a:r>
              <a:rPr lang="en-US" dirty="0" smtClean="0"/>
              <a:t>Point </a:t>
            </a:r>
            <a:r>
              <a:rPr lang="en-US" dirty="0"/>
              <a:t>of contact is Alfreda Hall, ESDIS SNPP </a:t>
            </a:r>
            <a:r>
              <a:rPr lang="en-US" dirty="0" smtClean="0"/>
              <a:t>Manager. </a:t>
            </a:r>
            <a:endParaRPr lang="en-US" dirty="0"/>
          </a:p>
        </p:txBody>
      </p:sp>
      <p:sp>
        <p:nvSpPr>
          <p:cNvPr id="4" name="Date Placeholder 3"/>
          <p:cNvSpPr>
            <a:spLocks noGrp="1"/>
          </p:cNvSpPr>
          <p:nvPr>
            <p:ph type="dt" sz="half" idx="10"/>
          </p:nvPr>
        </p:nvSpPr>
        <p:spPr/>
        <p:txBody>
          <a:bodyPr/>
          <a:lstStyle/>
          <a:p>
            <a:fld id="{A494380F-3BA0-2446-AAE3-62F0B432A798}"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5</a:t>
            </a:fld>
            <a:endParaRPr lang="en-US" dirty="0"/>
          </a:p>
        </p:txBody>
      </p:sp>
    </p:spTree>
    <p:extLst>
      <p:ext uri="{BB962C8B-B14F-4D97-AF65-F5344CB8AC3E}">
        <p14:creationId xmlns:p14="http://schemas.microsoft.com/office/powerpoint/2010/main" val="114063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SIPS Tasks</a:t>
            </a:r>
            <a:r>
              <a:rPr lang="en-US" dirty="0"/>
              <a:t> </a:t>
            </a:r>
            <a:r>
              <a:rPr lang="en-US" dirty="0" smtClean="0"/>
              <a:t>(from SSEC proposal)</a:t>
            </a:r>
            <a:endParaRPr lang="en-US" dirty="0"/>
          </a:p>
        </p:txBody>
      </p:sp>
      <p:sp>
        <p:nvSpPr>
          <p:cNvPr id="3" name="Content Placeholder 2"/>
          <p:cNvSpPr>
            <a:spLocks noGrp="1"/>
          </p:cNvSpPr>
          <p:nvPr>
            <p:ph idx="1"/>
          </p:nvPr>
        </p:nvSpPr>
        <p:spPr/>
        <p:txBody>
          <a:bodyPr>
            <a:noAutofit/>
          </a:bodyPr>
          <a:lstStyle/>
          <a:p>
            <a:pPr marL="0" indent="0">
              <a:buNone/>
            </a:pPr>
            <a:r>
              <a:rPr lang="en-US" sz="2200" dirty="0"/>
              <a:t>The Atmosphere SIPS </a:t>
            </a:r>
            <a:r>
              <a:rPr lang="en-US" sz="2200" dirty="0" smtClean="0"/>
              <a:t>will:</a:t>
            </a:r>
          </a:p>
          <a:p>
            <a:pPr marL="457200" indent="-457200">
              <a:buFont typeface="+mj-lt"/>
              <a:buAutoNum type="arabicPeriod"/>
            </a:pPr>
            <a:r>
              <a:rPr lang="en-US" sz="2200" dirty="0"/>
              <a:t>Assist the SNPP Science Team </a:t>
            </a:r>
            <a:r>
              <a:rPr lang="en-US" sz="2200" dirty="0" smtClean="0"/>
              <a:t>with integrating </a:t>
            </a:r>
            <a:r>
              <a:rPr lang="en-US" sz="2200" dirty="0"/>
              <a:t>and testing the product generation </a:t>
            </a:r>
            <a:r>
              <a:rPr lang="en-US" sz="2200" dirty="0" smtClean="0"/>
              <a:t>software in the SIPS environment,</a:t>
            </a:r>
            <a:endParaRPr lang="en-US" sz="2200" dirty="0"/>
          </a:p>
          <a:p>
            <a:pPr marL="457200" indent="-457200">
              <a:buFont typeface="+mj-lt"/>
              <a:buAutoNum type="arabicPeriod"/>
            </a:pPr>
            <a:r>
              <a:rPr lang="en-US" sz="2200" dirty="0" smtClean="0"/>
              <a:t>Implement </a:t>
            </a:r>
            <a:r>
              <a:rPr lang="en-US" sz="2200" dirty="0"/>
              <a:t>the product generation </a:t>
            </a:r>
            <a:r>
              <a:rPr lang="en-US" sz="2200" dirty="0" smtClean="0"/>
              <a:t>software in SIPS operations,</a:t>
            </a:r>
          </a:p>
          <a:p>
            <a:pPr marL="457200" indent="-457200">
              <a:buFont typeface="+mj-lt"/>
              <a:buAutoNum type="arabicPeriod"/>
            </a:pPr>
            <a:r>
              <a:rPr lang="en-US" sz="2200" dirty="0" smtClean="0"/>
              <a:t>Create VIIRS Level 1B data in global forward stream mode,</a:t>
            </a:r>
            <a:endParaRPr lang="en-US" sz="2200" dirty="0"/>
          </a:p>
          <a:p>
            <a:pPr marL="457200" indent="-457200">
              <a:buFont typeface="+mj-lt"/>
              <a:buAutoNum type="arabicPeriod"/>
            </a:pPr>
            <a:r>
              <a:rPr lang="en-US" sz="2200" dirty="0" smtClean="0"/>
              <a:t>Create VIIRS Level 2 and 3 atmosphere products</a:t>
            </a:r>
            <a:r>
              <a:rPr lang="en-US" sz="2200" dirty="0"/>
              <a:t> </a:t>
            </a:r>
            <a:r>
              <a:rPr lang="en-US" sz="2200" dirty="0" smtClean="0"/>
              <a:t>in global forward stream mode (“near real-time” in 3 hours and “best product” in 48 hours),</a:t>
            </a:r>
          </a:p>
          <a:p>
            <a:pPr marL="457200" indent="-457200">
              <a:buFont typeface="+mj-lt"/>
              <a:buAutoNum type="arabicPeriod"/>
            </a:pPr>
            <a:r>
              <a:rPr lang="en-US" sz="2200" dirty="0" smtClean="0"/>
              <a:t>Reprocess historical VIIRS atmosphere products when directed by the SNPP Science Team, </a:t>
            </a:r>
          </a:p>
          <a:p>
            <a:pPr marL="457200" indent="-457200">
              <a:buFont typeface="+mj-lt"/>
              <a:buAutoNum type="arabicPeriod"/>
            </a:pPr>
            <a:r>
              <a:rPr lang="en-US" sz="2200" dirty="0" smtClean="0"/>
              <a:t>Provide </a:t>
            </a:r>
            <a:r>
              <a:rPr lang="en-US" sz="2200" dirty="0"/>
              <a:t>assessment capabilities for </a:t>
            </a:r>
            <a:r>
              <a:rPr lang="en-US" sz="2200" dirty="0" smtClean="0"/>
              <a:t>VIIRS atmosphere products,</a:t>
            </a:r>
          </a:p>
          <a:p>
            <a:pPr marL="457200" indent="-457200">
              <a:buFont typeface="+mj-lt"/>
              <a:buAutoNum type="arabicPeriod"/>
            </a:pPr>
            <a:r>
              <a:rPr lang="en-US" sz="2200" dirty="0" smtClean="0"/>
              <a:t>Deliver products</a:t>
            </a:r>
            <a:r>
              <a:rPr lang="en-US" sz="2200" dirty="0"/>
              <a:t>, software, browse imagery, </a:t>
            </a:r>
            <a:r>
              <a:rPr lang="en-US" sz="2200" dirty="0" smtClean="0"/>
              <a:t>ancillary data, </a:t>
            </a:r>
            <a:r>
              <a:rPr lang="en-US" sz="2200" dirty="0"/>
              <a:t>and metadata to NASA </a:t>
            </a:r>
            <a:r>
              <a:rPr lang="en-US" sz="2200" dirty="0" smtClean="0"/>
              <a:t>LAADS for archive and distribution.</a:t>
            </a:r>
          </a:p>
        </p:txBody>
      </p:sp>
      <p:sp>
        <p:nvSpPr>
          <p:cNvPr id="4" name="Date Placeholder 3"/>
          <p:cNvSpPr>
            <a:spLocks noGrp="1"/>
          </p:cNvSpPr>
          <p:nvPr>
            <p:ph type="dt" sz="half" idx="10"/>
          </p:nvPr>
        </p:nvSpPr>
        <p:spPr/>
        <p:txBody>
          <a:bodyPr/>
          <a:lstStyle/>
          <a:p>
            <a:fld id="{F1CBE567-3792-6649-8854-3FE3B48F3A98}" type="datetime1">
              <a:rPr lang="en-US" smtClean="0"/>
              <a:t>5/20/15</a:t>
            </a:fld>
            <a:endParaRPr lang="en-US" dirty="0"/>
          </a:p>
        </p:txBody>
      </p:sp>
      <p:sp>
        <p:nvSpPr>
          <p:cNvPr id="5" name="Slide Number Placeholder 4"/>
          <p:cNvSpPr>
            <a:spLocks noGrp="1"/>
          </p:cNvSpPr>
          <p:nvPr>
            <p:ph type="sldNum" sz="quarter" idx="12"/>
          </p:nvPr>
        </p:nvSpPr>
        <p:spPr/>
        <p:txBody>
          <a:bodyPr/>
          <a:lstStyle/>
          <a:p>
            <a:fld id="{38CF7939-3FE8-6F48-90AC-22598DE80313}" type="slidenum">
              <a:rPr lang="en-US" smtClean="0"/>
              <a:t>6</a:t>
            </a:fld>
            <a:endParaRPr lang="en-US" dirty="0"/>
          </a:p>
        </p:txBody>
      </p:sp>
      <p:sp>
        <p:nvSpPr>
          <p:cNvPr id="6" name="Footer Placeholder 5"/>
          <p:cNvSpPr>
            <a:spLocks noGrp="1"/>
          </p:cNvSpPr>
          <p:nvPr>
            <p:ph type="ftr" sz="quarter" idx="11"/>
          </p:nvPr>
        </p:nvSpPr>
        <p:spPr/>
        <p:txBody>
          <a:bodyPr/>
          <a:lstStyle/>
          <a:p>
            <a:r>
              <a:rPr lang="en-US" smtClean="0"/>
              <a:t>Atmosphere SIPS Overview</a:t>
            </a:r>
            <a:endParaRPr lang="en-US" dirty="0"/>
          </a:p>
        </p:txBody>
      </p:sp>
    </p:spTree>
    <p:extLst>
      <p:ext uri="{BB962C8B-B14F-4D97-AF65-F5344CB8AC3E}">
        <p14:creationId xmlns:p14="http://schemas.microsoft.com/office/powerpoint/2010/main" val="13116120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VIIRS Level 0 and 1B Products</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sz="2400" dirty="0" smtClean="0"/>
              <a:t>VIIRS stored mission data will be delivered to the Atmosphere SIPS by NASA EDOS (via Land SIPS) in a NASA-defined Level 0 format.</a:t>
            </a:r>
          </a:p>
          <a:p>
            <a:pPr marL="457200" indent="-457200">
              <a:buFont typeface="+mj-lt"/>
              <a:buAutoNum type="arabicPeriod"/>
            </a:pPr>
            <a:r>
              <a:rPr lang="en-US" sz="2400" dirty="0" smtClean="0"/>
              <a:t>VIIRS Level 1A, Geolocation, and Level </a:t>
            </a:r>
            <a:r>
              <a:rPr lang="en-US" sz="2400" dirty="0" err="1" smtClean="0"/>
              <a:t>1B</a:t>
            </a:r>
            <a:r>
              <a:rPr lang="en-US" sz="2400" dirty="0" smtClean="0"/>
              <a:t> data will be created by the Atmosphere SIPS using a NASA version of geolocation and calibration algorithms and software.</a:t>
            </a:r>
          </a:p>
          <a:p>
            <a:pPr marL="457200" indent="-457200">
              <a:buFont typeface="+mj-lt"/>
              <a:buAutoNum type="arabicPeriod"/>
            </a:pPr>
            <a:r>
              <a:rPr lang="en-US" sz="2400" dirty="0"/>
              <a:t>Atmosphere SIPS may use different LUTs or corrections in its’ version of the </a:t>
            </a:r>
            <a:r>
              <a:rPr lang="en-US" sz="2400" dirty="0" err="1"/>
              <a:t>L1B</a:t>
            </a:r>
            <a:r>
              <a:rPr lang="en-US" sz="2400" dirty="0"/>
              <a:t> processing.</a:t>
            </a:r>
          </a:p>
          <a:p>
            <a:pPr marL="457200" indent="-457200">
              <a:buFont typeface="+mj-lt"/>
              <a:buAutoNum type="arabicPeriod"/>
            </a:pPr>
            <a:r>
              <a:rPr lang="en-US" sz="2400" dirty="0" smtClean="0"/>
              <a:t>Level </a:t>
            </a:r>
            <a:r>
              <a:rPr lang="en-US" sz="2400" dirty="0" err="1" smtClean="0"/>
              <a:t>1B</a:t>
            </a:r>
            <a:r>
              <a:rPr lang="en-US" sz="2400" dirty="0" smtClean="0"/>
              <a:t> and geolocation files will be </a:t>
            </a:r>
            <a:r>
              <a:rPr lang="en-US" sz="2400" b="1" i="1" dirty="0" smtClean="0"/>
              <a:t>6-minute granules in </a:t>
            </a:r>
            <a:r>
              <a:rPr lang="en-US" sz="2400" b="1" i="1" dirty="0" err="1" smtClean="0"/>
              <a:t>netCDF4</a:t>
            </a:r>
            <a:r>
              <a:rPr lang="en-US" sz="2400" b="1" i="1" dirty="0"/>
              <a:t> </a:t>
            </a:r>
            <a:r>
              <a:rPr lang="en-US" sz="2400" b="1" i="1" dirty="0" smtClean="0"/>
              <a:t>format</a:t>
            </a:r>
            <a:r>
              <a:rPr lang="en-US" sz="2400" dirty="0" smtClean="0"/>
              <a:t>.</a:t>
            </a:r>
          </a:p>
          <a:p>
            <a:pPr marL="457200" indent="-457200">
              <a:buFont typeface="+mj-lt"/>
              <a:buAutoNum type="arabicPeriod"/>
            </a:pPr>
            <a:r>
              <a:rPr lang="en-US" sz="2400" dirty="0" smtClean="0"/>
              <a:t>Atmosphere SIPS will fuse Level 1B sounder with imager data (CrIS/VIIRS, AIR/MODIS) for several of the ST investigations (e.g., to provide 13 micron channels at VIIRS resolution).</a:t>
            </a:r>
            <a:endParaRPr lang="en-US" sz="2400" dirty="0"/>
          </a:p>
        </p:txBody>
      </p:sp>
      <p:sp>
        <p:nvSpPr>
          <p:cNvPr id="4" name="Date Placeholder 3"/>
          <p:cNvSpPr>
            <a:spLocks noGrp="1"/>
          </p:cNvSpPr>
          <p:nvPr>
            <p:ph type="dt" sz="half" idx="10"/>
          </p:nvPr>
        </p:nvSpPr>
        <p:spPr/>
        <p:txBody>
          <a:bodyPr/>
          <a:lstStyle/>
          <a:p>
            <a:fld id="{17DB4ACE-76B5-3B46-9716-ABFB04640954}" type="datetime1">
              <a:rPr lang="en-US" smtClean="0"/>
              <a:t>5/20/15</a:t>
            </a:fld>
            <a:endParaRPr lang="en-US" dirty="0"/>
          </a:p>
        </p:txBody>
      </p:sp>
      <p:sp>
        <p:nvSpPr>
          <p:cNvPr id="5" name="Slide Number Placeholder 4"/>
          <p:cNvSpPr>
            <a:spLocks noGrp="1"/>
          </p:cNvSpPr>
          <p:nvPr>
            <p:ph type="sldNum" sz="quarter" idx="12"/>
          </p:nvPr>
        </p:nvSpPr>
        <p:spPr/>
        <p:txBody>
          <a:bodyPr/>
          <a:lstStyle/>
          <a:p>
            <a:fld id="{38CF7939-3FE8-6F48-90AC-22598DE80313}" type="slidenum">
              <a:rPr lang="en-US" smtClean="0"/>
              <a:t>7</a:t>
            </a:fld>
            <a:endParaRPr lang="en-US" dirty="0"/>
          </a:p>
        </p:txBody>
      </p:sp>
      <p:sp>
        <p:nvSpPr>
          <p:cNvPr id="6" name="Footer Placeholder 5"/>
          <p:cNvSpPr>
            <a:spLocks noGrp="1"/>
          </p:cNvSpPr>
          <p:nvPr>
            <p:ph type="ftr" sz="quarter" idx="11"/>
          </p:nvPr>
        </p:nvSpPr>
        <p:spPr/>
        <p:txBody>
          <a:bodyPr/>
          <a:lstStyle/>
          <a:p>
            <a:r>
              <a:rPr lang="en-US" smtClean="0"/>
              <a:t>Atmosphere SIPS Overview</a:t>
            </a:r>
            <a:endParaRPr lang="en-US" dirty="0"/>
          </a:p>
        </p:txBody>
      </p:sp>
    </p:spTree>
    <p:extLst>
      <p:ext uri="{BB962C8B-B14F-4D97-AF65-F5344CB8AC3E}">
        <p14:creationId xmlns:p14="http://schemas.microsoft.com/office/powerpoint/2010/main" val="12023272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Level 1 Software</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NASA directed the </a:t>
            </a:r>
            <a:r>
              <a:rPr lang="en-US" dirty="0" err="1" smtClean="0"/>
              <a:t>VIIRS</a:t>
            </a:r>
            <a:r>
              <a:rPr lang="en-US" dirty="0" smtClean="0"/>
              <a:t> SIPS to come up with a plan to create a NASA version of Level 1 software and file formats for VIIRS, CrIS, ATMS, OMPS</a:t>
            </a:r>
            <a:r>
              <a:rPr lang="en-US" dirty="0"/>
              <a:t> </a:t>
            </a:r>
            <a:r>
              <a:rPr lang="en-US" dirty="0" smtClean="0"/>
              <a:t>using Level 0 data supplied by EDOS.</a:t>
            </a:r>
          </a:p>
          <a:p>
            <a:pPr marL="514350" indent="-514350">
              <a:buFont typeface="+mj-lt"/>
              <a:buAutoNum type="arabicPeriod"/>
            </a:pPr>
            <a:r>
              <a:rPr lang="en-US" dirty="0" smtClean="0"/>
              <a:t>Goal is to be independent of IDPS data, processing, and software</a:t>
            </a:r>
          </a:p>
          <a:p>
            <a:pPr marL="514350" indent="-514350">
              <a:buFont typeface="+mj-lt"/>
              <a:buAutoNum type="arabicPeriod"/>
            </a:pPr>
            <a:r>
              <a:rPr lang="en-US" dirty="0" smtClean="0"/>
              <a:t>VIIRS Ocean, Land, and Atmosphere PEATEs and VCST are developing the VIIRS Level 1 software</a:t>
            </a:r>
          </a:p>
          <a:p>
            <a:pPr marL="514350" indent="-514350">
              <a:buFont typeface="+mj-lt"/>
              <a:buAutoNum type="arabicPeriod"/>
            </a:pPr>
            <a:r>
              <a:rPr lang="en-US" dirty="0" smtClean="0"/>
              <a:t>Fred Patt (Ocean SIPS) is project leader. Liam Gumley is lead for Atmosphere.</a:t>
            </a:r>
          </a:p>
          <a:p>
            <a:pPr marL="514350" indent="-514350">
              <a:buFont typeface="+mj-lt"/>
              <a:buAutoNum type="arabicPeriod"/>
            </a:pPr>
            <a:endParaRPr lang="en-US" dirty="0"/>
          </a:p>
        </p:txBody>
      </p:sp>
      <p:sp>
        <p:nvSpPr>
          <p:cNvPr id="4" name="Date Placeholder 3"/>
          <p:cNvSpPr>
            <a:spLocks noGrp="1"/>
          </p:cNvSpPr>
          <p:nvPr>
            <p:ph type="dt" sz="half" idx="10"/>
          </p:nvPr>
        </p:nvSpPr>
        <p:spPr/>
        <p:txBody>
          <a:bodyPr/>
          <a:lstStyle/>
          <a:p>
            <a:fld id="{4B502E96-3996-5F41-82A4-5A42885826FB}"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8</a:t>
            </a:fld>
            <a:endParaRPr lang="en-US" dirty="0"/>
          </a:p>
        </p:txBody>
      </p:sp>
    </p:spTree>
    <p:extLst>
      <p:ext uri="{BB962C8B-B14F-4D97-AF65-F5344CB8AC3E}">
        <p14:creationId xmlns:p14="http://schemas.microsoft.com/office/powerpoint/2010/main" val="36874674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NASA Level 1 Software Objectives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200" dirty="0" smtClean="0"/>
              <a:t>Modular, well-documented, efficient, robust portable software, owned and maintained by NASA.</a:t>
            </a:r>
          </a:p>
          <a:p>
            <a:pPr marL="457200" indent="-457200">
              <a:buFont typeface="+mj-lt"/>
              <a:buAutoNum type="arabicPeriod"/>
            </a:pPr>
            <a:r>
              <a:rPr lang="en-US" sz="2200" dirty="0" smtClean="0"/>
              <a:t>Straightforward implementation of instrument calibration equations and support for calibration updates.</a:t>
            </a:r>
          </a:p>
          <a:p>
            <a:pPr marL="457200" indent="-457200">
              <a:buFont typeface="+mj-lt"/>
              <a:buAutoNum type="arabicPeriod"/>
            </a:pPr>
            <a:r>
              <a:rPr lang="en-US" sz="2200" dirty="0" smtClean="0"/>
              <a:t>Data product formats developed and maintained by NASA.  Level 1B and Geolocation will be the standard final products.</a:t>
            </a:r>
          </a:p>
          <a:p>
            <a:pPr marL="457200" indent="-457200">
              <a:buFont typeface="+mj-lt"/>
              <a:buAutoNum type="arabicPeriod"/>
            </a:pPr>
            <a:r>
              <a:rPr lang="en-US" sz="2200" dirty="0" smtClean="0"/>
              <a:t>Level 1A data product will be generated as part of the processing stream.</a:t>
            </a:r>
          </a:p>
          <a:p>
            <a:pPr marL="457200" indent="-457200">
              <a:buFont typeface="+mj-lt"/>
              <a:buAutoNum type="arabicPeriod"/>
            </a:pPr>
            <a:r>
              <a:rPr lang="en-US" sz="2200" dirty="0" smtClean="0"/>
              <a:t>Separate executables for Level</a:t>
            </a:r>
            <a:r>
              <a:rPr lang="en-US" sz="2200" dirty="0"/>
              <a:t> </a:t>
            </a:r>
            <a:r>
              <a:rPr lang="en-US" sz="2200" dirty="0" smtClean="0"/>
              <a:t>1A, Geolocation and Level 1B.</a:t>
            </a:r>
          </a:p>
          <a:p>
            <a:pPr marL="457200" indent="-457200">
              <a:buFont typeface="+mj-lt"/>
              <a:buAutoNum type="arabicPeriod"/>
            </a:pPr>
            <a:r>
              <a:rPr lang="en-US" sz="2200" dirty="0" smtClean="0"/>
              <a:t>Reasonable granule length (e.g., 6 minutes) chosen by NASA.</a:t>
            </a:r>
          </a:p>
          <a:p>
            <a:pPr marL="457200" indent="-457200">
              <a:buFont typeface="+mj-lt"/>
              <a:buAutoNum type="arabicPeriod"/>
            </a:pPr>
            <a:r>
              <a:rPr lang="en-US" sz="2200" dirty="0" smtClean="0"/>
              <a:t>Reduce number of Level 1B data files (i.e., eliminate separate files for each VIIRS band).</a:t>
            </a:r>
          </a:p>
        </p:txBody>
      </p:sp>
      <p:sp>
        <p:nvSpPr>
          <p:cNvPr id="4" name="Date Placeholder 3"/>
          <p:cNvSpPr>
            <a:spLocks noGrp="1"/>
          </p:cNvSpPr>
          <p:nvPr>
            <p:ph type="dt" sz="half" idx="10"/>
          </p:nvPr>
        </p:nvSpPr>
        <p:spPr/>
        <p:txBody>
          <a:bodyPr/>
          <a:lstStyle/>
          <a:p>
            <a:fld id="{3A04D34C-6FAD-D443-A4AD-8E5F7E1F7F7E}"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Atmosphere SIPS Overview</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9</a:t>
            </a:fld>
            <a:endParaRPr lang="en-US" dirty="0"/>
          </a:p>
        </p:txBody>
      </p:sp>
    </p:spTree>
    <p:extLst>
      <p:ext uri="{BB962C8B-B14F-4D97-AF65-F5344CB8AC3E}">
        <p14:creationId xmlns:p14="http://schemas.microsoft.com/office/powerpoint/2010/main" val="242235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872</TotalTime>
  <Words>3448</Words>
  <Application>Microsoft Macintosh PowerPoint</Application>
  <PresentationFormat>On-screen Show (4:3)</PresentationFormat>
  <Paragraphs>351</Paragraphs>
  <Slides>34</Slides>
  <Notes>4</Notes>
  <HiddenSlides>10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Suomi NPP Atmosphere SIPS </vt:lpstr>
      <vt:lpstr>What is a SIPS?</vt:lpstr>
      <vt:lpstr>SNPP Atmosphere Discipline</vt:lpstr>
      <vt:lpstr>SIPS Responsibilities (from AO) </vt:lpstr>
      <vt:lpstr>SIPS Management</vt:lpstr>
      <vt:lpstr>SIPS Tasks (from SSEC proposal)</vt:lpstr>
      <vt:lpstr>VIIRS Level 0 and 1B Products</vt:lpstr>
      <vt:lpstr>NASA Level 1 Software</vt:lpstr>
      <vt:lpstr>NASA Level 1 Software Objectives</vt:lpstr>
      <vt:lpstr>NASA Level 1 Further Objectives</vt:lpstr>
      <vt:lpstr>NASA Level 1 Software Responsibilities</vt:lpstr>
      <vt:lpstr>VIIRS M15 SDR granule from IDPS</vt:lpstr>
      <vt:lpstr>VIIRS vs. MODIS 5-min granules</vt:lpstr>
      <vt:lpstr>SIPS Intermediate File Format (IFF)</vt:lpstr>
      <vt:lpstr>VIIRS Level 2 Products</vt:lpstr>
      <vt:lpstr>Level 2 Software Development</vt:lpstr>
      <vt:lpstr>VIIRS Level 2 Product Examples</vt:lpstr>
      <vt:lpstr>VIIRS Level 3 Products</vt:lpstr>
      <vt:lpstr>Proposed Workflow for Level 3 Gridding</vt:lpstr>
      <vt:lpstr>Current ST Support Activities</vt:lpstr>
      <vt:lpstr>Continuing PEATE Activities</vt:lpstr>
      <vt:lpstr>Product Evaluation</vt:lpstr>
      <vt:lpstr>SIPS Infrastructure</vt:lpstr>
      <vt:lpstr>SIPS Archived Data</vt:lpstr>
      <vt:lpstr>SIPS Ancillary Data</vt:lpstr>
      <vt:lpstr>SIPS Software Delivery Process</vt:lpstr>
      <vt:lpstr>SIPS Software Integration</vt:lpstr>
      <vt:lpstr>Product Generation by SIPS</vt:lpstr>
      <vt:lpstr>Product Distribution by SIPS</vt:lpstr>
      <vt:lpstr>Items Delivered by SIPS to LAADS</vt:lpstr>
      <vt:lpstr>SIPS Website</vt:lpstr>
      <vt:lpstr>Near Term Activities</vt:lpstr>
      <vt:lpstr>Atmosphere SIPS Schedule</vt:lpstr>
      <vt:lpstr>PowerPoint Presentation</vt:lpstr>
    </vt:vector>
  </TitlesOfParts>
  <Company>Space Science and Engineering Center, University of Wisconsin-Madison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Atmosphere SIPS</dc:title>
  <dc:creator>Liam Gumley</dc:creator>
  <cp:lastModifiedBy>Michael King</cp:lastModifiedBy>
  <cp:revision>83</cp:revision>
  <dcterms:created xsi:type="dcterms:W3CDTF">2014-10-20T19:57:32Z</dcterms:created>
  <dcterms:modified xsi:type="dcterms:W3CDTF">2015-05-21T00:46:01Z</dcterms:modified>
</cp:coreProperties>
</file>