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6008" autoAdjust="0"/>
  </p:normalViewPr>
  <p:slideViewPr>
    <p:cSldViewPr>
      <p:cViewPr varScale="1">
        <p:scale>
          <a:sx n="126" d="100"/>
          <a:sy n="126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C7D0D-5AAC-4CC3-92C5-6BCC03BCBBC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C99BC-1657-42A0-ADA1-072212766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3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99BC-1657-42A0-ADA1-0722127668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2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8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5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6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6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0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AB6CB-E691-42F4-8B56-001C69F5C94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2FA84-4BE7-4F9B-A434-E1AFA98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3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The Coupling of Convection, Large-Scale Atmospheric Dynamics, and Sea-Surface Temperature Hot Spots as Characterized by </a:t>
            </a:r>
            <a:r>
              <a:rPr lang="en-US" sz="4000" b="1" dirty="0" smtClean="0">
                <a:solidFill>
                  <a:srgbClr val="FFFF00"/>
                </a:solidFill>
              </a:rPr>
              <a:t>MODIS</a:t>
            </a:r>
            <a:r>
              <a:rPr lang="en-US" sz="4000" dirty="0" smtClean="0">
                <a:solidFill>
                  <a:srgbClr val="FFFF00"/>
                </a:solidFill>
              </a:rPr>
              <a:t>, TRMM, and ECMWF-Interim Reanalysis Data</a:t>
            </a: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TERRA/AQUA PI: </a:t>
            </a:r>
            <a:r>
              <a:rPr lang="en-US" sz="3000" b="1" dirty="0" smtClean="0">
                <a:solidFill>
                  <a:srgbClr val="FFFF00"/>
                </a:solidFill>
              </a:rPr>
              <a:t>Terry Kubar (UCLA/JIFRESSE)</a:t>
            </a:r>
            <a:endParaRPr lang="en-US" sz="3000" dirty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Co-I: </a:t>
            </a:r>
            <a:r>
              <a:rPr lang="en-US" sz="2400" b="1" dirty="0" smtClean="0">
                <a:solidFill>
                  <a:srgbClr val="FFFF00"/>
                </a:solidFill>
              </a:rPr>
              <a:t>Ali </a:t>
            </a:r>
            <a:r>
              <a:rPr lang="en-US" sz="2400" b="1" dirty="0" err="1" smtClean="0">
                <a:solidFill>
                  <a:srgbClr val="FFFF00"/>
                </a:solidFill>
              </a:rPr>
              <a:t>Behrangi</a:t>
            </a:r>
            <a:r>
              <a:rPr lang="en-US" sz="2400" b="1" dirty="0" smtClean="0">
                <a:solidFill>
                  <a:srgbClr val="FFFF00"/>
                </a:solidFill>
              </a:rPr>
              <a:t> (JPL)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Collaborator: </a:t>
            </a:r>
            <a:r>
              <a:rPr lang="en-US" sz="2400" b="1" dirty="0" smtClean="0">
                <a:solidFill>
                  <a:srgbClr val="FFFF00"/>
                </a:solidFill>
              </a:rPr>
              <a:t>Graeme Stephens (JPL)</a:t>
            </a:r>
          </a:p>
          <a:p>
            <a:pPr algn="ctr"/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MODIS Science Team Meeting – Atmosphere Team Breakout Session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20 May 2015</a:t>
            </a:r>
          </a:p>
        </p:txBody>
      </p:sp>
    </p:spTree>
    <p:extLst>
      <p:ext uri="{BB962C8B-B14F-4D97-AF65-F5344CB8AC3E}">
        <p14:creationId xmlns:p14="http://schemas.microsoft.com/office/powerpoint/2010/main" val="17215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6300" r="2833" b="5838"/>
          <a:stretch/>
        </p:blipFill>
        <p:spPr>
          <a:xfrm>
            <a:off x="-10510" y="1524000"/>
            <a:ext cx="2982310" cy="3879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5583" r="3494" b="5182"/>
          <a:stretch/>
        </p:blipFill>
        <p:spPr>
          <a:xfrm>
            <a:off x="5979566" y="1420432"/>
            <a:ext cx="2971178" cy="3958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6300" r="2941" b="4944"/>
          <a:stretch/>
        </p:blipFill>
        <p:spPr>
          <a:xfrm>
            <a:off x="2971800" y="1494705"/>
            <a:ext cx="3007766" cy="3938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980478"/>
            <a:ext cx="2667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ω</a:t>
            </a:r>
            <a:r>
              <a:rPr lang="en-US" baseline="-25000" dirty="0" smtClean="0">
                <a:solidFill>
                  <a:srgbClr val="FFFF00"/>
                </a:solidFill>
              </a:rPr>
              <a:t>500 </a:t>
            </a:r>
            <a:r>
              <a:rPr lang="en-US" dirty="0" smtClean="0">
                <a:solidFill>
                  <a:srgbClr val="FFFF00"/>
                </a:solidFill>
              </a:rPr>
              <a:t>(late 2008-late 2010)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1938" y="991289"/>
            <a:ext cx="2857500" cy="369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MODIS Convective Core CF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980478"/>
            <a:ext cx="2743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TRMM Rain Rates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486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•Moderate El Nino during late 2009-early 2010; eastward-propagating hot spot with SSTs well above 30.2˚ for a few months → strong upward motion, significant and </a:t>
            </a:r>
            <a:r>
              <a:rPr lang="en-US" dirty="0" smtClean="0"/>
              <a:t>organized convection, and </a:t>
            </a:r>
            <a:r>
              <a:rPr lang="en-US" sz="1800" dirty="0" smtClean="0"/>
              <a:t>intense precipitation between 160</a:t>
            </a:r>
            <a:r>
              <a:rPr lang="en-US" sz="1800" dirty="0" smtClean="0"/>
              <a:t>˚-200˚ during the hotspot decay stage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7150"/>
            <a:ext cx="8686800" cy="738664"/>
          </a:xfrm>
          <a:prstGeom prst="rect">
            <a:avLst/>
          </a:prstGeom>
          <a:solidFill>
            <a:srgbClr val="008FFA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“Zoomed-In” </a:t>
            </a:r>
            <a:r>
              <a:rPr lang="en-US" sz="2400" b="1" dirty="0" err="1" smtClean="0">
                <a:solidFill>
                  <a:srgbClr val="FFFF00"/>
                </a:solidFill>
              </a:rPr>
              <a:t>Hovmoller</a:t>
            </a:r>
            <a:r>
              <a:rPr lang="en-US" sz="2400" b="1" dirty="0" smtClean="0">
                <a:solidFill>
                  <a:srgbClr val="FFFF00"/>
                </a:solidFill>
              </a:rPr>
              <a:t> Diagrams during 2008-2010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</a:rPr>
              <a:t>With Hot Spots Superimposed </a:t>
            </a:r>
            <a:r>
              <a:rPr lang="en-US" b="1" dirty="0">
                <a:solidFill>
                  <a:srgbClr val="FFFF00"/>
                </a:solidFill>
              </a:rPr>
              <a:t>(Dashed Contours: SSTs&gt;30˚; Solid: SSTs=29.8</a:t>
            </a:r>
            <a:r>
              <a:rPr lang="en-US" b="1" dirty="0" smtClean="0">
                <a:solidFill>
                  <a:srgbClr val="FFFF00"/>
                </a:solidFill>
              </a:rPr>
              <a:t>˚)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966"/>
            <a:ext cx="8686800" cy="461665"/>
          </a:xfrm>
          <a:prstGeom prst="rect">
            <a:avLst/>
          </a:prstGeom>
          <a:solidFill>
            <a:srgbClr val="008FFA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Zoomed in Vertical Profiles for Primary Hot Spot Region (1)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9089" r="2231" b="5567"/>
          <a:stretch/>
        </p:blipFill>
        <p:spPr>
          <a:xfrm>
            <a:off x="2262878" y="686324"/>
            <a:ext cx="6804922" cy="6171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0083" y="686324"/>
            <a:ext cx="1502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upward motion following hot spot peak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08837" y="2911503"/>
            <a:ext cx="1401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Sustained period of anvil clouds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25604" y="983411"/>
            <a:ext cx="200507" cy="11471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25604" y="2971801"/>
            <a:ext cx="173851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92808" y="4589253"/>
            <a:ext cx="1271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Convective Core Follows SST Hotspots with a fairly quick response time (days to weeks)</a:t>
            </a:r>
            <a:endParaRPr lang="en-US" sz="15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90800" y="5116815"/>
            <a:ext cx="203505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5116815"/>
            <a:ext cx="3352800" cy="2400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64398" y="5116816"/>
            <a:ext cx="5184202" cy="1200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13189" y="59676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ω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52600" y="2571691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CF Anvil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027" y="686324"/>
            <a:ext cx="21866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•While significant synoptic-to-</a:t>
            </a:r>
            <a:r>
              <a:rPr lang="en-US" sz="2000" dirty="0" err="1" smtClean="0"/>
              <a:t>submonthly</a:t>
            </a:r>
            <a:r>
              <a:rPr lang="en-US" sz="2000" dirty="0" smtClean="0"/>
              <a:t> variability exists of upward motion/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onvection,</a:t>
            </a:r>
          </a:p>
          <a:p>
            <a:r>
              <a:rPr lang="en-US" sz="2000" dirty="0" smtClean="0"/>
              <a:t>more 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ustained and organized deep ascent follows hot spots</a:t>
            </a:r>
          </a:p>
          <a:p>
            <a:r>
              <a:rPr lang="en-US" sz="2000" dirty="0" smtClean="0"/>
              <a:t>•Shallow to deep</a:t>
            </a:r>
          </a:p>
          <a:p>
            <a:r>
              <a:rPr lang="en-US" sz="2000" dirty="0" smtClean="0"/>
              <a:t>transition of</a:t>
            </a:r>
          </a:p>
          <a:p>
            <a:r>
              <a:rPr lang="en-US" sz="2000" dirty="0" smtClean="0"/>
              <a:t>convection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ith time </a:t>
            </a:r>
          </a:p>
        </p:txBody>
      </p:sp>
    </p:spTree>
    <p:extLst>
      <p:ext uri="{BB962C8B-B14F-4D97-AF65-F5344CB8AC3E}">
        <p14:creationId xmlns:p14="http://schemas.microsoft.com/office/powerpoint/2010/main" val="17839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6704" r="6204" b="5236"/>
          <a:stretch/>
        </p:blipFill>
        <p:spPr>
          <a:xfrm>
            <a:off x="2590800" y="457200"/>
            <a:ext cx="6466903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474" y="6906"/>
            <a:ext cx="8686800" cy="461665"/>
          </a:xfrm>
          <a:prstGeom prst="rect">
            <a:avLst/>
          </a:prstGeom>
          <a:solidFill>
            <a:srgbClr val="008FFA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Zoomed in Vertical Profiles for Primary Hot Spot Region 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0553" y="609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RH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0041" y="267586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T’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48022" y="4419600"/>
            <a:ext cx="130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U-Winds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1" y="4726378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Pulses of lower-level westerly winds in association with hot spots; they are associated with low-level convergence (not shown) </a:t>
            </a:r>
            <a:endParaRPr lang="en-US" dirty="0"/>
          </a:p>
        </p:txBody>
      </p:sp>
      <p:sp>
        <p:nvSpPr>
          <p:cNvPr id="8" name="Bent-Up Arrow 7"/>
          <p:cNvSpPr/>
          <p:nvPr/>
        </p:nvSpPr>
        <p:spPr>
          <a:xfrm>
            <a:off x="4611873" y="1143000"/>
            <a:ext cx="373027" cy="815608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122820">
            <a:off x="4274627" y="3777804"/>
            <a:ext cx="765338" cy="271380"/>
          </a:xfrm>
          <a:prstGeom prst="right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122820">
            <a:off x="5558342" y="3749176"/>
            <a:ext cx="832884" cy="271380"/>
          </a:xfrm>
          <a:prstGeom prst="right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62157" y="3684783"/>
            <a:ext cx="262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Transfer of Heat from Ocean to Atmosphere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33111" y="2859774"/>
            <a:ext cx="15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2400" y="5562600"/>
            <a:ext cx="649473" cy="6858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98386" y="5562600"/>
            <a:ext cx="840415" cy="6858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33110" y="5562600"/>
            <a:ext cx="1710689" cy="6858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8600" y="5486400"/>
            <a:ext cx="488482" cy="7620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2525" y="493380"/>
            <a:ext cx="2149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•Low-level moistening preceding deep convection, during/after hot spot peak</a:t>
            </a:r>
          </a:p>
          <a:p>
            <a:r>
              <a:rPr lang="en-US" sz="2000" dirty="0" smtClean="0"/>
              <a:t>•</a:t>
            </a:r>
            <a:r>
              <a:rPr lang="en-US" sz="2000" dirty="0" smtClean="0"/>
              <a:t>Dry mid/upper troposphere (except near </a:t>
            </a:r>
            <a:r>
              <a:rPr lang="en-US" sz="2000" dirty="0" err="1" smtClean="0"/>
              <a:t>tropopause</a:t>
            </a:r>
            <a:r>
              <a:rPr lang="en-US" sz="2000" dirty="0" smtClean="0"/>
              <a:t>) prior to SST hot spots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1447800" y="1911980"/>
            <a:ext cx="3164073" cy="221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05000" y="5867400"/>
            <a:ext cx="2057400" cy="1524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1905000" y="5905500"/>
            <a:ext cx="392811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696336" y="1524000"/>
            <a:ext cx="3942465" cy="862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76200"/>
            <a:ext cx="8743950" cy="461665"/>
          </a:xfrm>
          <a:prstGeom prst="rect">
            <a:avLst/>
          </a:prstGeom>
          <a:solidFill>
            <a:srgbClr val="008FFA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Feedbacks and “Predator-Prey” System of SSTs/Dynamics/Clouds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9707" r="4550" b="51371"/>
          <a:stretch/>
        </p:blipFill>
        <p:spPr>
          <a:xfrm>
            <a:off x="13348" y="609602"/>
            <a:ext cx="4572001" cy="2676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219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SSTs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0625" y="220244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ω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500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55022" r="4550" b="6056"/>
          <a:stretch/>
        </p:blipFill>
        <p:spPr>
          <a:xfrm>
            <a:off x="4585349" y="609601"/>
            <a:ext cx="4564800" cy="2676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2183398"/>
            <a:ext cx="241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Anvil + convective CF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219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SSTs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0" t="58267" r="2795" b="5246"/>
          <a:stretch/>
        </p:blipFill>
        <p:spPr>
          <a:xfrm>
            <a:off x="4834055" y="3232118"/>
            <a:ext cx="4081345" cy="3427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0" y="6172200"/>
            <a:ext cx="381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232118"/>
            <a:ext cx="441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Top</a:t>
            </a:r>
            <a:r>
              <a:rPr lang="en-US" sz="2000" dirty="0" smtClean="0"/>
              <a:t>: Both </a:t>
            </a:r>
            <a:r>
              <a:rPr lang="en-US" sz="2000" dirty="0" smtClean="0"/>
              <a:t>strong ascent and anvil/convective core clouds increase strongly following hot spot event, with 15-30 day response time </a:t>
            </a:r>
            <a:r>
              <a:rPr lang="en-US" sz="2000" dirty="0" smtClean="0"/>
              <a:t>  </a:t>
            </a:r>
          </a:p>
          <a:p>
            <a:r>
              <a:rPr lang="en-US" sz="2000" b="1" dirty="0" smtClean="0"/>
              <a:t>Lower Right: </a:t>
            </a:r>
            <a:r>
              <a:rPr lang="en-US" sz="2000" dirty="0"/>
              <a:t>Convective Core CF and Rain Rates follow a counterclockwise loop – </a:t>
            </a:r>
            <a:r>
              <a:rPr lang="en-US" sz="2000" dirty="0" smtClean="0"/>
              <a:t>after </a:t>
            </a:r>
            <a:r>
              <a:rPr lang="en-US" sz="2000" dirty="0"/>
              <a:t>hot spot peak, </a:t>
            </a:r>
            <a:r>
              <a:rPr lang="en-US" sz="2000" dirty="0" smtClean="0"/>
              <a:t>convection utilizes, or “preys”  on </a:t>
            </a:r>
            <a:r>
              <a:rPr lang="en-US" sz="2000" dirty="0"/>
              <a:t>hot spots </a:t>
            </a:r>
          </a:p>
          <a:p>
            <a:r>
              <a:rPr lang="en-US" sz="2000" dirty="0" smtClean="0"/>
              <a:t>until </a:t>
            </a:r>
            <a:r>
              <a:rPr lang="en-US" sz="2000" dirty="0"/>
              <a:t>hot </a:t>
            </a:r>
            <a:r>
              <a:rPr lang="en-US" sz="2000" dirty="0" smtClean="0"/>
              <a:t>spot is depleted, after which convection draws down and SSTs eventually rise again</a:t>
            </a:r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89378" y="4945873"/>
            <a:ext cx="1178222" cy="64654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91400" y="5351806"/>
            <a:ext cx="533400" cy="24061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715000" y="3803191"/>
            <a:ext cx="2209800" cy="147564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10200" y="3803191"/>
            <a:ext cx="304800" cy="92120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22187" y="5248280"/>
            <a:ext cx="798049" cy="2238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46627" y="4643466"/>
            <a:ext cx="75560" cy="60481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136978" y="4783782"/>
            <a:ext cx="304800" cy="3168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248400" y="5248280"/>
            <a:ext cx="457200" cy="22383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Quick Summary</a:t>
            </a:r>
          </a:p>
          <a:p>
            <a:endParaRPr lang="en-US" sz="2200" dirty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•Strong ascent, anvil and convective cloud fraction, and high rain rates are observed in the western and central South Pacific (0-10˚S) just after maximum SSTs associated with hot spots</a:t>
            </a:r>
          </a:p>
          <a:p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•In some cases, the strength/duration of the hot spots coincides with the subsequent intensity of convection and precipitation</a:t>
            </a:r>
          </a:p>
          <a:p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•Three independent datasets (MODIS, TRMM and ERA-Interim) are consistent with each other in illustrating these relationships, with anvil clouds and </a:t>
            </a:r>
            <a:r>
              <a:rPr lang="el-GR" sz="2200" dirty="0" smtClean="0">
                <a:solidFill>
                  <a:srgbClr val="FFFF00"/>
                </a:solidFill>
              </a:rPr>
              <a:t>ω</a:t>
            </a:r>
            <a:r>
              <a:rPr lang="en-US" sz="2200" baseline="-25000" dirty="0" smtClean="0">
                <a:solidFill>
                  <a:srgbClr val="FFFF00"/>
                </a:solidFill>
              </a:rPr>
              <a:t>500</a:t>
            </a:r>
            <a:r>
              <a:rPr lang="en-US" sz="2200" dirty="0" smtClean="0">
                <a:solidFill>
                  <a:srgbClr val="FFFF00"/>
                </a:solidFill>
              </a:rPr>
              <a:t> very strongly linked to each other, as well as convective core cloud fraction and rain rates</a:t>
            </a:r>
          </a:p>
          <a:p>
            <a:endParaRPr lang="en-US" sz="2200" dirty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•Hot spots generally move east to west, except during El Nino, when hot spots are larger, more widespread, and longer-lasting</a:t>
            </a:r>
          </a:p>
          <a:p>
            <a:endParaRPr lang="en-US" sz="2200" dirty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•The predator-prey relationship between SST and convection is an intuitive concept that illustrates the strongly coupled nature of ocean-atmosphere system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Overarching Motivations</a:t>
            </a:r>
          </a:p>
          <a:p>
            <a:r>
              <a:rPr lang="en-US" sz="2000" dirty="0" smtClean="0"/>
              <a:t>•</a:t>
            </a:r>
            <a:r>
              <a:rPr lang="en-US" sz="2000" dirty="0" smtClean="0"/>
              <a:t>Understanding ocean-atmosphere interactions over the tropics is paramount to understanding tropical climate and even climate sensitivity</a:t>
            </a:r>
          </a:p>
          <a:p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/>
              <a:t>Observed has been the relatively narrow SST range over which deep convection occurs, with the onset between 26-28˚C, peak convective activity between 29.5˚C-30˚ [e.g. </a:t>
            </a:r>
            <a:r>
              <a:rPr lang="en-US" sz="2000" dirty="0" err="1" smtClean="0"/>
              <a:t>Waliser</a:t>
            </a:r>
            <a:r>
              <a:rPr lang="en-US" sz="2000" dirty="0" smtClean="0"/>
              <a:t> and Graham 1993; Kubar et al. (2011); </a:t>
            </a:r>
            <a:r>
              <a:rPr lang="en-US" sz="2000" dirty="0" err="1" smtClean="0"/>
              <a:t>Behrangi</a:t>
            </a:r>
            <a:r>
              <a:rPr lang="en-US" sz="2000" dirty="0" smtClean="0"/>
              <a:t> and Kubar (2012)], and drop-off beyond these SSTs, the latter related to the formation of SST hot spots (</a:t>
            </a:r>
            <a:r>
              <a:rPr lang="en-US" sz="2000" dirty="0" err="1" smtClean="0"/>
              <a:t>Waliser</a:t>
            </a:r>
            <a:r>
              <a:rPr lang="en-US" sz="2000" dirty="0" smtClean="0"/>
              <a:t> 1996) </a:t>
            </a:r>
          </a:p>
          <a:p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/>
              <a:t>While </a:t>
            </a:r>
            <a:r>
              <a:rPr lang="en-US" sz="2000" dirty="0" err="1" smtClean="0"/>
              <a:t>Waliser</a:t>
            </a:r>
            <a:r>
              <a:rPr lang="en-US" sz="2000" dirty="0" smtClean="0"/>
              <a:t> (1996) characterized composites of monthly large-scale circulation, cloud fields, and ocean profile temperatures the month(s) before, during and after hot spots (defined as monthly 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km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regions in which monthly SSTs&gt;29.75˚C), </a:t>
            </a:r>
            <a:r>
              <a:rPr lang="en-US" sz="2000" dirty="0" smtClean="0"/>
              <a:t>less </a:t>
            </a:r>
            <a:r>
              <a:rPr lang="en-US" sz="2000" dirty="0" smtClean="0"/>
              <a:t>focus was placed on individual hot spot events and the relationships between hot spot </a:t>
            </a:r>
            <a:r>
              <a:rPr lang="en-US" sz="2000" dirty="0" smtClean="0"/>
              <a:t>intensity, size, </a:t>
            </a:r>
            <a:r>
              <a:rPr lang="en-US" sz="2000" dirty="0" smtClean="0"/>
              <a:t>and its interplay with large-scale forcing and convective strength.   </a:t>
            </a:r>
          </a:p>
          <a:p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/>
              <a:t>We have the advantage of </a:t>
            </a:r>
            <a:r>
              <a:rPr lang="en-US" sz="2000" dirty="0" smtClean="0"/>
              <a:t>high-temporal </a:t>
            </a:r>
            <a:r>
              <a:rPr lang="en-US" sz="2000" dirty="0" smtClean="0"/>
              <a:t>resolution multi-sensor satellite data (e.g. </a:t>
            </a:r>
            <a:r>
              <a:rPr lang="en-US" sz="2000" b="1" dirty="0" smtClean="0"/>
              <a:t>MODIS </a:t>
            </a:r>
            <a:r>
              <a:rPr lang="en-US" sz="2000" dirty="0" smtClean="0"/>
              <a:t>and </a:t>
            </a:r>
            <a:r>
              <a:rPr lang="en-US" sz="2000" b="1" dirty="0" smtClean="0"/>
              <a:t>TRMM) </a:t>
            </a:r>
            <a:r>
              <a:rPr lang="en-US" sz="2000" dirty="0" smtClean="0"/>
              <a:t>as well as co-located reanalysis </a:t>
            </a:r>
            <a:r>
              <a:rPr lang="en-US" sz="2000" dirty="0" smtClean="0"/>
              <a:t>data </a:t>
            </a:r>
            <a:r>
              <a:rPr lang="en-US" sz="2000" b="1" dirty="0" smtClean="0"/>
              <a:t>(ERA-Interim),</a:t>
            </a:r>
            <a:r>
              <a:rPr lang="en-US" sz="2000" dirty="0" smtClean="0"/>
              <a:t> </a:t>
            </a:r>
            <a:r>
              <a:rPr lang="en-US" sz="2000" dirty="0" smtClean="0"/>
              <a:t>to characterize the horizontal, vertical and temporal evolution of </a:t>
            </a:r>
            <a:r>
              <a:rPr lang="en-US" sz="2000" dirty="0" smtClean="0"/>
              <a:t>different </a:t>
            </a:r>
            <a:r>
              <a:rPr lang="en-US" sz="2000" dirty="0" smtClean="0"/>
              <a:t>cloud types, large-scale dynamics/thermodynamics, and precipitation as they relate to </a:t>
            </a:r>
            <a:r>
              <a:rPr lang="en-US" sz="2000" dirty="0" smtClean="0"/>
              <a:t>hot </a:t>
            </a:r>
            <a:r>
              <a:rPr lang="en-US" sz="2000" dirty="0" smtClean="0"/>
              <a:t>spots from </a:t>
            </a:r>
            <a:r>
              <a:rPr lang="en-US" sz="2000" dirty="0" smtClean="0"/>
              <a:t>various time scales (e.g. synoptic to </a:t>
            </a:r>
            <a:r>
              <a:rPr lang="en-US" sz="2000" dirty="0" err="1" smtClean="0"/>
              <a:t>interannual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723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8404"/>
            <a:ext cx="90678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Specific Objectives</a:t>
            </a:r>
            <a:endParaRPr lang="en-US" sz="2400" b="1" dirty="0"/>
          </a:p>
          <a:p>
            <a:r>
              <a:rPr lang="en-US" sz="2000" dirty="0"/>
              <a:t>•Characterize relationships between SSTs, different convective cloud types from </a:t>
            </a:r>
            <a:r>
              <a:rPr lang="en-US" sz="2000" b="1" dirty="0" smtClean="0"/>
              <a:t>MODIS</a:t>
            </a:r>
            <a:r>
              <a:rPr lang="en-US" sz="2000" dirty="0" smtClean="0"/>
              <a:t>, </a:t>
            </a:r>
            <a:r>
              <a:rPr lang="en-US" sz="2000" dirty="0"/>
              <a:t>and large-scale dynamics from ECMWF reanalysis (</a:t>
            </a:r>
            <a:r>
              <a:rPr lang="en-US" sz="2000" b="1" dirty="0"/>
              <a:t>ERA-Interim)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/>
              <a:t>Using the </a:t>
            </a:r>
            <a:r>
              <a:rPr lang="en-US" sz="2000" b="1" dirty="0" smtClean="0"/>
              <a:t>Aqua MODIS </a:t>
            </a:r>
            <a:r>
              <a:rPr lang="en-US" sz="2000" dirty="0" smtClean="0"/>
              <a:t>joint L3 histograms, partition </a:t>
            </a:r>
            <a:r>
              <a:rPr lang="en-US" sz="2000" dirty="0"/>
              <a:t>MODIS ice cloud types as a function of visible optical depth </a:t>
            </a:r>
            <a:r>
              <a:rPr lang="el-GR" sz="2000" dirty="0"/>
              <a:t>τ</a:t>
            </a:r>
            <a:r>
              <a:rPr lang="en-US" sz="2000" dirty="0"/>
              <a:t> as thin cirrus, anvil, and convective core </a:t>
            </a:r>
            <a:r>
              <a:rPr lang="en-US" sz="2000" dirty="0" smtClean="0"/>
              <a:t>clouds</a:t>
            </a:r>
          </a:p>
          <a:p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b="1" dirty="0"/>
              <a:t>C</a:t>
            </a:r>
            <a:r>
              <a:rPr lang="en-US" sz="2000" b="1" dirty="0" smtClean="0"/>
              <a:t>irrus </a:t>
            </a:r>
            <a:r>
              <a:rPr lang="en-US" sz="2000" b="1" dirty="0"/>
              <a:t>clouds </a:t>
            </a:r>
            <a:r>
              <a:rPr lang="en-US" sz="2000" dirty="0"/>
              <a:t>have 0&lt;</a:t>
            </a:r>
            <a:r>
              <a:rPr lang="el-GR" sz="2000" dirty="0"/>
              <a:t>τ</a:t>
            </a:r>
            <a:r>
              <a:rPr lang="en-US" sz="2000" dirty="0"/>
              <a:t>&lt;5, </a:t>
            </a:r>
            <a:r>
              <a:rPr lang="en-US" sz="2000" b="1" dirty="0"/>
              <a:t>anvil clouds </a:t>
            </a:r>
            <a:r>
              <a:rPr lang="en-US" sz="2000" dirty="0"/>
              <a:t>5&lt;</a:t>
            </a:r>
            <a:r>
              <a:rPr lang="el-GR" sz="2000" dirty="0"/>
              <a:t>τ</a:t>
            </a:r>
            <a:r>
              <a:rPr lang="en-US" sz="2000" dirty="0"/>
              <a:t>&lt;30, and </a:t>
            </a:r>
            <a:r>
              <a:rPr lang="en-US" sz="2000" b="1" dirty="0"/>
              <a:t>convective core clouds </a:t>
            </a:r>
            <a:r>
              <a:rPr lang="el-GR" sz="2000" dirty="0"/>
              <a:t>τ</a:t>
            </a:r>
            <a:r>
              <a:rPr lang="en-US" sz="2000" dirty="0" smtClean="0"/>
              <a:t>&gt;30 – thus </a:t>
            </a:r>
            <a:r>
              <a:rPr lang="en-US" sz="2000" b="1" dirty="0" smtClean="0"/>
              <a:t>cirrus clouds </a:t>
            </a:r>
            <a:r>
              <a:rPr lang="en-US" sz="2000" dirty="0" smtClean="0"/>
              <a:t>have a TOA </a:t>
            </a:r>
            <a:r>
              <a:rPr lang="en-US" sz="2000" dirty="0" smtClean="0">
                <a:solidFill>
                  <a:srgbClr val="FF0000"/>
                </a:solidFill>
              </a:rPr>
              <a:t>warming effect</a:t>
            </a:r>
            <a:r>
              <a:rPr lang="en-US" sz="2000" dirty="0" smtClean="0"/>
              <a:t>, and </a:t>
            </a:r>
            <a:r>
              <a:rPr lang="en-US" sz="2000" b="1" dirty="0" smtClean="0"/>
              <a:t>anvil and convective core clouds a </a:t>
            </a:r>
            <a:r>
              <a:rPr lang="en-US" sz="2000" dirty="0" smtClean="0">
                <a:solidFill>
                  <a:srgbClr val="0070C0"/>
                </a:solidFill>
              </a:rPr>
              <a:t>net TOA cooling effect </a:t>
            </a:r>
            <a:r>
              <a:rPr lang="en-US" sz="2000" dirty="0" smtClean="0"/>
              <a:t>(based on Kubar et al. 2007)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/>
              <a:t>Perform </a:t>
            </a:r>
            <a:r>
              <a:rPr lang="en-US" sz="2000" dirty="0" smtClean="0"/>
              <a:t>time-series analyses in domain-averaged </a:t>
            </a:r>
            <a:r>
              <a:rPr lang="en-US" sz="2000" dirty="0" smtClean="0"/>
              <a:t>20˚</a:t>
            </a:r>
            <a:r>
              <a:rPr lang="en-US" sz="2000" dirty="0" smtClean="0"/>
              <a:t>longitude x10</a:t>
            </a:r>
            <a:r>
              <a:rPr lang="en-US" sz="2000" dirty="0" smtClean="0"/>
              <a:t>˚</a:t>
            </a:r>
            <a:r>
              <a:rPr lang="en-US" sz="2000" dirty="0" smtClean="0"/>
              <a:t>latitude boxes, </a:t>
            </a:r>
            <a:r>
              <a:rPr lang="en-US" sz="2000" dirty="0" smtClean="0"/>
              <a:t>and construct </a:t>
            </a:r>
            <a:r>
              <a:rPr lang="en-US" sz="2000" dirty="0" err="1"/>
              <a:t>latitudinally</a:t>
            </a:r>
            <a:r>
              <a:rPr lang="en-US" sz="2000" dirty="0" smtClean="0"/>
              <a:t>-averaged </a:t>
            </a:r>
            <a:r>
              <a:rPr lang="en-US" sz="2000" dirty="0" err="1" smtClean="0"/>
              <a:t>Hovmoller</a:t>
            </a:r>
            <a:r>
              <a:rPr lang="en-US" sz="2000" dirty="0" smtClean="0"/>
              <a:t> </a:t>
            </a:r>
            <a:r>
              <a:rPr lang="en-US" sz="2000" dirty="0"/>
              <a:t>diagrams (between 0-10˚S</a:t>
            </a:r>
            <a:r>
              <a:rPr lang="en-US" sz="2000" dirty="0" smtClean="0"/>
              <a:t>) to quantify the importance of SST hot spot formation on the spawning of deep convection via relationships with upward motion and low-level convergence</a:t>
            </a:r>
          </a:p>
          <a:p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 smtClean="0"/>
              <a:t>Examine synoptic variability of SSTs, vertical cloud profiles, and large-scale dynamics and moisture profiles vertical </a:t>
            </a:r>
            <a:r>
              <a:rPr lang="en-US" sz="2000" dirty="0"/>
              <a:t>profiles </a:t>
            </a:r>
            <a:r>
              <a:rPr lang="en-US" sz="2000" dirty="0" smtClean="0"/>
              <a:t>over </a:t>
            </a:r>
            <a:r>
              <a:rPr lang="en-US" sz="2000" dirty="0" smtClean="0"/>
              <a:t>favorable hot spot selection regions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•</a:t>
            </a:r>
            <a:r>
              <a:rPr lang="en-US" sz="2000" dirty="0"/>
              <a:t>Investigate </a:t>
            </a:r>
            <a:r>
              <a:rPr lang="en-US" sz="2000" dirty="0" smtClean="0"/>
              <a:t>the occurrence of a “predator-prey</a:t>
            </a:r>
            <a:r>
              <a:rPr lang="en-US" sz="2000" dirty="0"/>
              <a:t>” type </a:t>
            </a:r>
            <a:r>
              <a:rPr lang="en-US" sz="2000" dirty="0" smtClean="0"/>
              <a:t>of relationship </a:t>
            </a:r>
            <a:r>
              <a:rPr lang="en-US" sz="2000" dirty="0" smtClean="0"/>
              <a:t>involving </a:t>
            </a:r>
            <a:r>
              <a:rPr lang="en-US" sz="2000" dirty="0" smtClean="0"/>
              <a:t>convection (predator) and prey (hot spots)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8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8991" r="7264" b="51764"/>
          <a:stretch/>
        </p:blipFill>
        <p:spPr>
          <a:xfrm>
            <a:off x="0" y="831823"/>
            <a:ext cx="4724400" cy="3130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7721"/>
            <a:ext cx="8839199" cy="461665"/>
          </a:xfrm>
          <a:prstGeom prst="rect">
            <a:avLst/>
          </a:prstGeom>
          <a:solidFill>
            <a:srgbClr val="008FFA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Ice Cloud </a:t>
            </a:r>
            <a:r>
              <a:rPr lang="en-US" sz="2400" b="1" dirty="0" smtClean="0">
                <a:solidFill>
                  <a:srgbClr val="FFFF00"/>
                </a:solidFill>
              </a:rPr>
              <a:t>Fraction, </a:t>
            </a:r>
            <a:r>
              <a:rPr lang="el-GR" sz="2400" b="1" dirty="0" smtClean="0">
                <a:solidFill>
                  <a:srgbClr val="FFFF00"/>
                </a:solidFill>
              </a:rPr>
              <a:t>ω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500</a:t>
            </a:r>
            <a:r>
              <a:rPr lang="en-US" sz="2400" b="1" dirty="0" smtClean="0">
                <a:solidFill>
                  <a:srgbClr val="FFFF00"/>
                </a:solidFill>
              </a:rPr>
              <a:t>, and Rain Rates vs </a:t>
            </a:r>
            <a:r>
              <a:rPr lang="en-US" sz="2400" b="1" dirty="0" smtClean="0">
                <a:solidFill>
                  <a:srgbClr val="FFFF00"/>
                </a:solidFill>
              </a:rPr>
              <a:t>SSTs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08999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Ice Cloud Fraction and </a:t>
            </a:r>
            <a:r>
              <a:rPr lang="el-GR" sz="2000" dirty="0" smtClean="0"/>
              <a:t>ω</a:t>
            </a:r>
            <a:r>
              <a:rPr lang="en-US" sz="2000" baseline="-25000" dirty="0" smtClean="0"/>
              <a:t>500</a:t>
            </a:r>
            <a:r>
              <a:rPr lang="en-US" sz="2000" dirty="0" smtClean="0"/>
              <a:t> both peak at SSTs ~ 30˚, a slightly higher SST than </a:t>
            </a:r>
            <a:r>
              <a:rPr lang="en-US" sz="2000" dirty="0" err="1" smtClean="0"/>
              <a:t>Waliser</a:t>
            </a:r>
            <a:r>
              <a:rPr lang="en-US" sz="2000" dirty="0" smtClean="0"/>
              <a:t> and Graham’s (1993) analysis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104167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Cirrus clouds peak over warmer SSTs and may be a positive feedback with SSTs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51610" r="9273" b="10000"/>
          <a:stretch/>
        </p:blipFill>
        <p:spPr>
          <a:xfrm>
            <a:off x="4646428" y="887288"/>
            <a:ext cx="4536558" cy="30196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971800" y="2667000"/>
            <a:ext cx="3810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1181100" y="1295400"/>
            <a:ext cx="1181100" cy="27945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659" y="416518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TRMM rain rates peak at 30˚C, but then drop off more quickly than cloud fraction, since optically thinner clouds occur over higher SSTs and rain less</a:t>
            </a:r>
            <a:endParaRPr lang="en-US" sz="2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096000" y="1371600"/>
            <a:ext cx="1143000" cy="2819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19" y="76200"/>
            <a:ext cx="8686800" cy="830997"/>
          </a:xfrm>
          <a:prstGeom prst="rect">
            <a:avLst/>
          </a:prstGeom>
          <a:solidFill>
            <a:srgbClr val="008FFA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Climatology of SST Hot Spots, Clouds, and Large-Scale Circulation in 20˚lon x 10˚lat boxes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7695" r="2587" b="47607"/>
          <a:stretch/>
        </p:blipFill>
        <p:spPr>
          <a:xfrm>
            <a:off x="170793" y="846763"/>
            <a:ext cx="8973207" cy="3800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48638"/>
            <a:ext cx="8839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•Box between 160˚-180˚ and ~0˚-10˚S generally has just under a 2 month-duration with SSTs&gt;30˚C</a:t>
            </a:r>
            <a:endParaRPr lang="en-US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21389" y="4647570"/>
            <a:ext cx="103065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•Cirrus cloud fraction generally slightly larger with greater areal coverage than anvil clouds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55647" r="61423" b="23405"/>
          <a:stretch/>
        </p:blipFill>
        <p:spPr>
          <a:xfrm>
            <a:off x="170794" y="4924362"/>
            <a:ext cx="3010714" cy="1781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5029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•Generally easterly low-level winds throughout tropics, except near zero mean u-winds over the warm pool, where winds can be easterly or westerly (e.g. during westerly wind bursts)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 t="28219" r="6556" b="27724"/>
          <a:stretch/>
        </p:blipFill>
        <p:spPr>
          <a:xfrm>
            <a:off x="47847" y="889959"/>
            <a:ext cx="4654547" cy="4486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28047" r="5947" b="27604"/>
          <a:stretch/>
        </p:blipFill>
        <p:spPr>
          <a:xfrm>
            <a:off x="4648200" y="836969"/>
            <a:ext cx="4495800" cy="4539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143" y="460100"/>
            <a:ext cx="3962400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160˚-180˚, 0-10˚S (Black: SSTs)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0156" y="104981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Red: 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b="1" baseline="-25000" dirty="0" smtClean="0">
                <a:solidFill>
                  <a:srgbClr val="FF0000"/>
                </a:solidFill>
              </a:rPr>
              <a:t>500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1100" y="460100"/>
            <a:ext cx="3962400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180˚-200˚, 0-10˚S (Black: SSTs)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2100" y="111407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Red: 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en-US" b="1" baseline="-25000" dirty="0" smtClean="0">
                <a:solidFill>
                  <a:srgbClr val="FF0000"/>
                </a:solidFill>
              </a:rPr>
              <a:t>500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2056" y="3429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Red: Anvil CF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2100" y="3429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Red: Anvil CF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47" y="0"/>
            <a:ext cx="9019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Time Series of </a:t>
            </a:r>
            <a:r>
              <a:rPr lang="el-GR" sz="2000" dirty="0" smtClean="0"/>
              <a:t>ω</a:t>
            </a:r>
            <a:r>
              <a:rPr lang="en-US" sz="2000" baseline="-25000" dirty="0" smtClean="0"/>
              <a:t>500</a:t>
            </a:r>
            <a:r>
              <a:rPr lang="en-US" sz="2000" dirty="0" smtClean="0"/>
              <a:t> and Anvil Clouds and SSTs over West &amp; East Selection Regions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7847" y="5486400"/>
            <a:ext cx="4600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•Both </a:t>
            </a:r>
            <a:r>
              <a:rPr lang="el-GR" sz="2000" dirty="0" smtClean="0"/>
              <a:t>ω</a:t>
            </a:r>
            <a:r>
              <a:rPr lang="en-US" sz="2000" baseline="-25000" dirty="0" smtClean="0"/>
              <a:t>500</a:t>
            </a:r>
            <a:r>
              <a:rPr lang="en-US" sz="2000" dirty="0" smtClean="0"/>
              <a:t> and Anvil CF clouds peak in intensity/coverage just following (~15 days to ~1 month) after peak SST hot spot, usually at the end of each calendar year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4864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•Moderate El Nino late 2009/10 marked by strongest hot spot of the record, with strongest upward motion and largest anvil cloud coverage just after SST peak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114070"/>
            <a:ext cx="243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Black Dots: Hot spots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03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 t="71954" r="6556" b="5558"/>
          <a:stretch/>
        </p:blipFill>
        <p:spPr>
          <a:xfrm>
            <a:off x="-31490" y="457200"/>
            <a:ext cx="46482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72170" r="5947" b="7186"/>
          <a:stretch/>
        </p:blipFill>
        <p:spPr>
          <a:xfrm>
            <a:off x="4610100" y="482010"/>
            <a:ext cx="4357437" cy="2227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4392" r="7230" b="72285"/>
          <a:stretch/>
        </p:blipFill>
        <p:spPr>
          <a:xfrm>
            <a:off x="23445" y="2757376"/>
            <a:ext cx="4593265" cy="2252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4268" r="6244" b="72606"/>
          <a:stretch/>
        </p:blipFill>
        <p:spPr>
          <a:xfrm>
            <a:off x="4556159" y="2709204"/>
            <a:ext cx="4465317" cy="230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66" y="4919008"/>
            <a:ext cx="4475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•Pulses of convective core cloud fraction (e.g. CF&gt;0.1) and corresponding heavy rain rates during the decay stage of hot spots</a:t>
            </a:r>
          </a:p>
          <a:p>
            <a:r>
              <a:rPr lang="en-US" sz="2000" dirty="0" smtClean="0"/>
              <a:t>•Lots of shorter-term convective and precipitation variability as well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10" y="-20137"/>
            <a:ext cx="897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Time Series of </a:t>
            </a:r>
            <a:r>
              <a:rPr lang="en-US" dirty="0" smtClean="0"/>
              <a:t>Convective Core CF, Rain Rates,</a:t>
            </a:r>
            <a:r>
              <a:rPr lang="en-US" dirty="0" smtClean="0"/>
              <a:t> </a:t>
            </a:r>
            <a:r>
              <a:rPr lang="en-US" dirty="0"/>
              <a:t>and SSTs over West &amp; East Selection Regions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6710" y="5009384"/>
            <a:ext cx="4404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•Greatest convective core cloud fraction (top) and rain rates (bottom) just after the SST hot spot peak in late 2009/early 2010</a:t>
            </a:r>
          </a:p>
          <a:p>
            <a:r>
              <a:rPr lang="en-US" dirty="0" smtClean="0"/>
              <a:t>•Other pulses of convective core cloud fraction/rain follow high SSTs (whether or not fully-fledged hot spots)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3912" y="68391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Convective Core CF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26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Rain Rates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6047" r="4856" b="12558"/>
          <a:stretch/>
        </p:blipFill>
        <p:spPr>
          <a:xfrm>
            <a:off x="3429000" y="-8860"/>
            <a:ext cx="5491716" cy="6783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3037"/>
            <a:ext cx="3124200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Summary of Cloud, </a:t>
            </a:r>
            <a:r>
              <a:rPr lang="el-GR" sz="2000" dirty="0" smtClean="0">
                <a:solidFill>
                  <a:srgbClr val="FFFF00"/>
                </a:solidFill>
              </a:rPr>
              <a:t>ω</a:t>
            </a:r>
            <a:r>
              <a:rPr lang="en-US" sz="2000" dirty="0" smtClean="0">
                <a:solidFill>
                  <a:srgbClr val="FFFF00"/>
                </a:solidFill>
              </a:rPr>
              <a:t>, and Rain Rate Relationships over Primary Hot Spot Region [160˚,180˚] and Eastern Adjacent Regions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•In both west and east 20˚x10˚ boxes, anvil CF and </a:t>
            </a:r>
            <a:r>
              <a:rPr lang="el-GR" dirty="0" smtClean="0"/>
              <a:t>ω</a:t>
            </a:r>
            <a:r>
              <a:rPr lang="en-US" baseline="-25000" dirty="0" smtClean="0"/>
              <a:t>500</a:t>
            </a:r>
            <a:r>
              <a:rPr lang="en-US" dirty="0" smtClean="0"/>
              <a:t> are tightly correlated with each other, as are convective core cloud fraction and TRMM rain rates</a:t>
            </a:r>
          </a:p>
          <a:p>
            <a:endParaRPr lang="en-US" dirty="0"/>
          </a:p>
          <a:p>
            <a:r>
              <a:rPr lang="en-US" dirty="0" smtClean="0"/>
              <a:t>•The latter finding is consistent with Kubar et al. (2007) (“Radiative and convective driving of tropical high clouds), but that study used MODIS and AMSR-E and examined regions in the north Pacific ITCZ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646331"/>
          </a:xfrm>
          <a:prstGeom prst="rect">
            <a:avLst/>
          </a:prstGeom>
          <a:solidFill>
            <a:srgbClr val="008FFA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</a:rPr>
              <a:t>15-Day </a:t>
            </a:r>
            <a:r>
              <a:rPr lang="en-US" b="1" dirty="0" err="1" smtClean="0">
                <a:solidFill>
                  <a:srgbClr val="FFFF00"/>
                </a:solidFill>
              </a:rPr>
              <a:t>Hovmoller</a:t>
            </a:r>
            <a:r>
              <a:rPr lang="en-US" b="1" dirty="0" smtClean="0">
                <a:solidFill>
                  <a:srgbClr val="FFFF00"/>
                </a:solidFill>
              </a:rPr>
              <a:t> Diagrams over entire record (2002-2015) of </a:t>
            </a:r>
            <a:r>
              <a:rPr lang="el-GR" b="1" dirty="0" smtClean="0">
                <a:solidFill>
                  <a:srgbClr val="FFFF00"/>
                </a:solidFill>
              </a:rPr>
              <a:t>ω</a:t>
            </a:r>
            <a:r>
              <a:rPr lang="en-US" b="1" baseline="-25000" dirty="0" smtClean="0">
                <a:solidFill>
                  <a:srgbClr val="FFFF00"/>
                </a:solidFill>
              </a:rPr>
              <a:t>500</a:t>
            </a:r>
            <a:r>
              <a:rPr lang="en-US" b="1" dirty="0" smtClean="0">
                <a:solidFill>
                  <a:srgbClr val="FFFF00"/>
                </a:solidFill>
              </a:rPr>
              <a:t> Anvil CF with Hotspots Superimposed (Dashed Contours: SSTs&gt;30˚; Solid: SSTs=29.8˚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5749" r="4277" b="5614"/>
          <a:stretch/>
        </p:blipFill>
        <p:spPr>
          <a:xfrm>
            <a:off x="925033" y="754414"/>
            <a:ext cx="4003158" cy="548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5750" r="4460" b="4232"/>
          <a:stretch/>
        </p:blipFill>
        <p:spPr>
          <a:xfrm>
            <a:off x="4953000" y="754414"/>
            <a:ext cx="4035610" cy="557018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810001" y="3657601"/>
            <a:ext cx="1142999" cy="258543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928191" y="3810000"/>
            <a:ext cx="2158409" cy="243303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802160"/>
            <a:ext cx="1066800" cy="3139321"/>
          </a:xfrm>
          <a:prstGeom prst="rect">
            <a:avLst/>
          </a:prstGeom>
          <a:solidFill>
            <a:srgbClr val="348ED8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•La </a:t>
            </a:r>
            <a:r>
              <a:rPr lang="en-US" sz="1800" dirty="0" err="1" smtClean="0">
                <a:solidFill>
                  <a:srgbClr val="FFFF00"/>
                </a:solidFill>
              </a:rPr>
              <a:t>Ninas</a:t>
            </a:r>
            <a:r>
              <a:rPr lang="en-US" sz="1800" dirty="0" smtClean="0">
                <a:solidFill>
                  <a:srgbClr val="FFFF00"/>
                </a:solidFill>
              </a:rPr>
              <a:t> (late 2007-2008 and late 2010-2011) – </a:t>
            </a:r>
            <a:r>
              <a:rPr lang="en-US" dirty="0" smtClean="0">
                <a:solidFill>
                  <a:srgbClr val="FFFF00"/>
                </a:solidFill>
              </a:rPr>
              <a:t>small or no hot spots</a:t>
            </a:r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610" y="6090278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Moderate El Nino (late 2009/10): eastward propagation of large and strong hot spots, with large area of strong upward motion and widespread anvil CF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00224" y="2352612"/>
            <a:ext cx="2300176" cy="6191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25033" y="2352612"/>
            <a:ext cx="1061483" cy="16859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2" t="3739" r="3817"/>
          <a:stretch/>
        </p:blipFill>
        <p:spPr>
          <a:xfrm>
            <a:off x="0" y="4343400"/>
            <a:ext cx="1080128" cy="15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1528</Words>
  <Application>Microsoft Office PowerPoint</Application>
  <PresentationFormat>On-screen Show (4:3)</PresentationFormat>
  <Paragraphs>113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Kubar, Terry (3288-Affiliate)</dc:creator>
  <cp:lastModifiedBy>Kubar, Terry (3288-Affiliate)</cp:lastModifiedBy>
  <cp:revision>66</cp:revision>
  <dcterms:created xsi:type="dcterms:W3CDTF">2015-05-17T23:25:37Z</dcterms:created>
  <dcterms:modified xsi:type="dcterms:W3CDTF">2015-05-20T15:29:47Z</dcterms:modified>
</cp:coreProperties>
</file>