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81" r:id="rId5"/>
    <p:sldId id="259" r:id="rId6"/>
    <p:sldId id="271" r:id="rId7"/>
    <p:sldId id="272" r:id="rId8"/>
    <p:sldId id="273" r:id="rId9"/>
    <p:sldId id="275" r:id="rId10"/>
    <p:sldId id="270" r:id="rId11"/>
    <p:sldId id="260" r:id="rId12"/>
    <p:sldId id="261" r:id="rId13"/>
    <p:sldId id="279" r:id="rId14"/>
    <p:sldId id="267" r:id="rId15"/>
    <p:sldId id="280" r:id="rId16"/>
    <p:sldId id="276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2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457177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BB76-9458-344C-89F4-E4A14D26B7D3}" type="datetimeFigureOut">
              <a:rPr lang="en-US" smtClean="0">
                <a:solidFill>
                  <a:srgbClr val="E3DED1"/>
                </a:solidFill>
                <a:latin typeface="Perpetua"/>
              </a:rPr>
              <a:pPr/>
              <a:t>6/1/15</a:t>
            </a:fld>
            <a:endParaRPr lang="en-US">
              <a:solidFill>
                <a:srgbClr val="E3DED1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lang="en-US" smtClean="0">
                <a:latin typeface="Franklin Gothic Book"/>
              </a:rPr>
              <a:pPr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2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24122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FEEE-92F6-F84B-908F-D7C735A644BE}" type="datetimeFigureOut">
              <a:rPr lang="en-US" smtClean="0">
                <a:solidFill>
                  <a:srgbClr val="E3DED1"/>
                </a:solidFill>
                <a:latin typeface="Perpetua"/>
              </a:rPr>
              <a:pPr/>
              <a:t>6/1/15</a:t>
            </a:fld>
            <a:endParaRPr lang="en-US">
              <a:solidFill>
                <a:srgbClr val="E3DED1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6E1-6A39-514E-87F7-ED67073DD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92062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FE30-E550-0547-9338-744616CFE278}" type="datetimeFigureOut">
              <a:rPr lang="en-US" smtClean="0">
                <a:solidFill>
                  <a:srgbClr val="E3DED1"/>
                </a:solidFill>
                <a:latin typeface="Perpetua"/>
              </a:rPr>
              <a:pPr/>
              <a:t>6/1/15</a:t>
            </a:fld>
            <a:endParaRPr lang="en-US">
              <a:solidFill>
                <a:srgbClr val="E3DED1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4481-0133-6F4E-A78A-8CAFE40B4D3A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8928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US" sz="2400">
              <a:solidFill>
                <a:srgbClr val="FFFF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erpetua"/>
              <a:ea typeface="Osaka"/>
              <a:cs typeface="Osak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fld id="{A93D782C-E4EC-D845-8B42-D6838C4B2CA0}" type="slidenum"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pPr eaLnBrk="0" fontAlgn="base" hangingPunct="0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</a:pPr>
              <a:t>‹#›</a:t>
            </a:fld>
            <a:endParaRPr lang="en-US" sz="24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3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457177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lIns="91435" tIns="45718" rIns="91435" bIns="91435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1"/>
            <a:ext cx="2476500" cy="476250"/>
          </a:xfrm>
          <a:prstGeom prst="rect">
            <a:avLst/>
          </a:prstGeom>
        </p:spPr>
        <p:txBody>
          <a:bodyPr lIns="91435" tIns="45718" rIns="91435" bIns="45718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177"/>
            <a:fld id="{B2E5BB76-9458-344C-89F4-E4A14D26B7D3}" type="datetimeFigureOut">
              <a:rPr lang="en-US" smtClean="0">
                <a:solidFill>
                  <a:srgbClr val="E3DED1"/>
                </a:solidFill>
                <a:latin typeface="Perpetua"/>
              </a:rPr>
              <a:pPr defTabSz="457177"/>
              <a:t>6/1/15</a:t>
            </a:fld>
            <a:endParaRPr lang="en-US">
              <a:solidFill>
                <a:srgbClr val="E3DED1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lIns="91435" tIns="45718" rIns="91435" bIns="45718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177"/>
            <a:endParaRPr lang="en-US">
              <a:solidFill>
                <a:srgbClr val="E3DED1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77"/>
            <a:fld id="{A7B7136B-53B9-1245-AB77-918D7BC05CCA}" type="slidenum">
              <a:rPr lang="en-US" smtClean="0">
                <a:latin typeface="Franklin Gothic Book"/>
              </a:rPr>
              <a:pPr defTabSz="457177"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3124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xmlns:p14="http://schemas.microsoft.com/office/powerpoint/2010/main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2" indent="-228588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18" indent="-228588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24" indent="-228588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indent="-228588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35" indent="-228588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41" indent="-228588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448" indent="-228588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4" indent="-228588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5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136371"/>
            <a:ext cx="6400800" cy="2652633"/>
          </a:xfrm>
        </p:spPr>
        <p:txBody>
          <a:bodyPr>
            <a:normAutofit/>
          </a:bodyPr>
          <a:lstStyle/>
          <a:p>
            <a:r>
              <a:rPr lang="en-US" sz="2400" dirty="0"/>
              <a:t>Bastiaan van </a:t>
            </a:r>
            <a:r>
              <a:rPr lang="en-US" sz="2400" dirty="0" smtClean="0"/>
              <a:t>Diedenhoven</a:t>
            </a:r>
            <a:endParaRPr lang="en-US" sz="2400" dirty="0"/>
          </a:p>
          <a:p>
            <a:r>
              <a:rPr lang="en-US" sz="1900" i="1" dirty="0" smtClean="0"/>
              <a:t>- Columbia University-</a:t>
            </a:r>
          </a:p>
          <a:p>
            <a:r>
              <a:rPr lang="en-US" sz="1900" i="1" dirty="0" smtClean="0"/>
              <a:t>-</a:t>
            </a:r>
            <a:r>
              <a:rPr lang="en-US" sz="1900" i="1" dirty="0"/>
              <a:t>NASA GISS-</a:t>
            </a:r>
          </a:p>
          <a:p>
            <a:endParaRPr lang="en-US" sz="1900" i="1" dirty="0"/>
          </a:p>
          <a:p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094" y="1505931"/>
            <a:ext cx="8313812" cy="1470025"/>
          </a:xfrm>
        </p:spPr>
        <p:txBody>
          <a:bodyPr>
            <a:normAutofit/>
          </a:bodyPr>
          <a:lstStyle/>
          <a:p>
            <a:r>
              <a:rPr lang="en-US" sz="2400" dirty="0"/>
              <a:t>Differences in penetration depth for MODIS and </a:t>
            </a:r>
            <a:r>
              <a:rPr lang="en-US" sz="2400" dirty="0" smtClean="0"/>
              <a:t>RSP/VIIRS </a:t>
            </a:r>
            <a:r>
              <a:rPr lang="en-US" sz="2400" dirty="0"/>
              <a:t>spectral ice cloud effective particle size retrievals </a:t>
            </a:r>
            <a:endParaRPr lang="en-US" sz="2400" dirty="0"/>
          </a:p>
        </p:txBody>
      </p:sp>
      <p:pic>
        <p:nvPicPr>
          <p:cNvPr id="9" name="Picture 8" descr="nasagiss10025_black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16" y="5811923"/>
            <a:ext cx="3276600" cy="813918"/>
          </a:xfrm>
          <a:prstGeom prst="rect">
            <a:avLst/>
          </a:prstGeom>
        </p:spPr>
      </p:pic>
      <p:pic>
        <p:nvPicPr>
          <p:cNvPr id="5" name="Picture 4" descr="cu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5927341"/>
            <a:ext cx="4279900" cy="698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8118" y="997214"/>
            <a:ext cx="3202038" cy="373659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 defTabSz="457177"/>
            <a:r>
              <a:rPr lang="en-US" dirty="0" err="1">
                <a:solidFill>
                  <a:prstClr val="white"/>
                </a:solidFill>
                <a:latin typeface="Perpetua"/>
              </a:rPr>
              <a:t>bastiaan.vandiedenhoven@nasa.gov</a:t>
            </a:r>
            <a:endParaRPr lang="en-US" dirty="0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5449188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862" y="2573338"/>
            <a:ext cx="2194954" cy="1753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78" y="2573338"/>
            <a:ext cx="2194954" cy="1753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depth -&gt; physical depth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1416369" y="4876660"/>
            <a:ext cx="2713253" cy="111613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5487767" y="4724400"/>
            <a:ext cx="2713253" cy="1435100"/>
          </a:xfrm>
          <a:prstGeom prst="cloud">
            <a:avLst/>
          </a:prstGeom>
          <a:gradFill flip="none" rotWithShape="1">
            <a:gsLst>
              <a:gs pos="29000">
                <a:schemeClr val="accent3">
                  <a:lumMod val="40000"/>
                  <a:lumOff val="60000"/>
                </a:schemeClr>
              </a:gs>
              <a:gs pos="100000">
                <a:schemeClr val="tx1">
                  <a:lumMod val="95000"/>
                </a:schemeClr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247720" y="3683000"/>
            <a:ext cx="606295" cy="16109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58955" y="5271155"/>
            <a:ext cx="160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Dense cloud top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50622" y="5542985"/>
            <a:ext cx="160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Diffuse cloud top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7147768" y="3556000"/>
            <a:ext cx="916053" cy="1445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n 15"/>
          <p:cNvSpPr/>
          <p:nvPr/>
        </p:nvSpPr>
        <p:spPr>
          <a:xfrm>
            <a:off x="7704470" y="2840038"/>
            <a:ext cx="993100" cy="889000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865064" y="5001745"/>
            <a:ext cx="282704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88812" y="5154145"/>
            <a:ext cx="258956" cy="1170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854015" y="5271155"/>
            <a:ext cx="293753" cy="35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58955" y="3695700"/>
            <a:ext cx="718465" cy="12844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" idx="3"/>
          </p:cNvCxnSpPr>
          <p:nvPr/>
        </p:nvCxnSpPr>
        <p:spPr>
          <a:xfrm flipH="1">
            <a:off x="2772996" y="3522662"/>
            <a:ext cx="1052096" cy="14178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un 28"/>
          <p:cNvSpPr/>
          <p:nvPr/>
        </p:nvSpPr>
        <p:spPr>
          <a:xfrm>
            <a:off x="3465740" y="2806700"/>
            <a:ext cx="993100" cy="889000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endCxn id="3" idx="3"/>
          </p:cNvCxnSpPr>
          <p:nvPr/>
        </p:nvCxnSpPr>
        <p:spPr>
          <a:xfrm flipV="1">
            <a:off x="2704420" y="4940476"/>
            <a:ext cx="68576" cy="145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77420" y="4968407"/>
            <a:ext cx="132076" cy="1095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925396" y="3675062"/>
            <a:ext cx="1052096" cy="14178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739972" y="5092876"/>
            <a:ext cx="185424" cy="243531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185868" y="3528033"/>
            <a:ext cx="1157354" cy="18231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004256" y="5370186"/>
            <a:ext cx="185424" cy="243531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3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022" y="1993387"/>
            <a:ext cx="2194954" cy="1753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87" y="1963230"/>
            <a:ext cx="2194954" cy="1753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Probing cloud top ‘diffuseness’ with </a:t>
            </a:r>
            <a:r>
              <a:rPr lang="en-US" dirty="0" err="1" smtClean="0"/>
              <a:t>lidar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1441329" y="4030009"/>
            <a:ext cx="2713253" cy="1116138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4865027" y="4030009"/>
            <a:ext cx="2713253" cy="1116138"/>
          </a:xfrm>
          <a:prstGeom prst="cloud">
            <a:avLst/>
          </a:prstGeom>
          <a:gradFill flip="none" rotWithShape="1">
            <a:gsLst>
              <a:gs pos="29000">
                <a:schemeClr val="accent3">
                  <a:lumMod val="40000"/>
                  <a:lumOff val="60000"/>
                </a:schemeClr>
              </a:gs>
              <a:gs pos="100000">
                <a:schemeClr val="tx1">
                  <a:lumMod val="95000"/>
                </a:schemeClr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509312" y="3067818"/>
            <a:ext cx="9621" cy="10872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2" idx="0"/>
          </p:cNvCxnSpPr>
          <p:nvPr/>
        </p:nvCxnSpPr>
        <p:spPr>
          <a:xfrm>
            <a:off x="6231275" y="3167738"/>
            <a:ext cx="0" cy="1292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3915" y="4424504"/>
            <a:ext cx="160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Dense cloud top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7882" y="4460035"/>
            <a:ext cx="160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Diffuse cloud top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37644" y="5511602"/>
            <a:ext cx="345476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Lidar</a:t>
            </a:r>
            <a:r>
              <a:rPr lang="en-US" sz="2400" dirty="0" smtClean="0">
                <a:solidFill>
                  <a:srgbClr val="000000"/>
                </a:solidFill>
              </a:rPr>
              <a:t> Penetration depth: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H(</a:t>
            </a:r>
            <a:r>
              <a:rPr lang="en-US" sz="2400" dirty="0" err="1" smtClean="0">
                <a:solidFill>
                  <a:srgbClr val="000000"/>
                </a:solidFill>
              </a:rPr>
              <a:t>τ</a:t>
            </a:r>
            <a:r>
              <a:rPr lang="en-US" sz="2400" dirty="0" smtClean="0">
                <a:solidFill>
                  <a:srgbClr val="000000"/>
                </a:solidFill>
              </a:rPr>
              <a:t>=0.1)-H(</a:t>
            </a:r>
            <a:r>
              <a:rPr lang="en-US" sz="2400" dirty="0" err="1">
                <a:solidFill>
                  <a:srgbClr val="000000"/>
                </a:solidFill>
              </a:rPr>
              <a:t>τ</a:t>
            </a:r>
            <a:r>
              <a:rPr lang="en-US" sz="2400" dirty="0" smtClean="0">
                <a:solidFill>
                  <a:srgbClr val="000000"/>
                </a:solidFill>
              </a:rPr>
              <a:t>=3)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7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03374"/>
            <a:ext cx="81449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between SWIR band retrievals depends </a:t>
            </a:r>
            <a:r>
              <a:rPr lang="en-US" dirty="0"/>
              <a:t>on </a:t>
            </a:r>
            <a:r>
              <a:rPr lang="en-US" dirty="0" smtClean="0"/>
              <a:t>‘diffuseness’ of top</a:t>
            </a:r>
            <a:endParaRPr lang="en-US" dirty="0"/>
          </a:p>
        </p:txBody>
      </p:sp>
      <p:pic>
        <p:nvPicPr>
          <p:cNvPr id="5" name="Picture 4" descr="CPL_penet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5" y="1845522"/>
            <a:ext cx="4420315" cy="3536252"/>
          </a:xfrm>
          <a:prstGeom prst="rect">
            <a:avLst/>
          </a:prstGeom>
        </p:spPr>
      </p:pic>
      <p:pic>
        <p:nvPicPr>
          <p:cNvPr id="3" name="Picture 2" descr="Reff_diff_pene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6" y="1845522"/>
            <a:ext cx="4420315" cy="35362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44608" y="1546374"/>
            <a:ext cx="1530773" cy="954107"/>
          </a:xfrm>
          <a:prstGeom prst="rect">
            <a:avLst/>
          </a:prstGeom>
          <a:solidFill>
            <a:srgbClr val="FFFFFF"/>
          </a:solidFill>
          <a:ln>
            <a:solidFill>
              <a:srgbClr val="F07F09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Difference in size from two channels increases with ‘Diffuseness’ of top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g_heigh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1" t="15557" r="9834" b="73640"/>
          <a:stretch/>
        </p:blipFill>
        <p:spPr>
          <a:xfrm>
            <a:off x="2298027" y="2066977"/>
            <a:ext cx="2206239" cy="433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000" y="5499001"/>
            <a:ext cx="345476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Lidar</a:t>
            </a:r>
            <a:r>
              <a:rPr lang="en-US" sz="2400" dirty="0" smtClean="0">
                <a:solidFill>
                  <a:srgbClr val="000000"/>
                </a:solidFill>
              </a:rPr>
              <a:t> Penetration depth: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H(</a:t>
            </a:r>
            <a:r>
              <a:rPr lang="en-US" sz="2400" dirty="0" err="1" smtClean="0">
                <a:solidFill>
                  <a:srgbClr val="000000"/>
                </a:solidFill>
              </a:rPr>
              <a:t>τ</a:t>
            </a:r>
            <a:r>
              <a:rPr lang="en-US" sz="2400" dirty="0" smtClean="0">
                <a:solidFill>
                  <a:srgbClr val="000000"/>
                </a:solidFill>
              </a:rPr>
              <a:t>=0.1)-H(</a:t>
            </a:r>
            <a:r>
              <a:rPr lang="en-US" sz="2400" dirty="0" err="1">
                <a:solidFill>
                  <a:srgbClr val="000000"/>
                </a:solidFill>
              </a:rPr>
              <a:t>τ</a:t>
            </a:r>
            <a:r>
              <a:rPr lang="en-US" sz="2400" dirty="0" smtClean="0">
                <a:solidFill>
                  <a:srgbClr val="000000"/>
                </a:solidFill>
              </a:rPr>
              <a:t>=3)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28700" y="3403600"/>
            <a:ext cx="3200400" cy="12700"/>
          </a:xfrm>
          <a:prstGeom prst="line">
            <a:avLst/>
          </a:prstGeom>
          <a:ln w="38100" cmpd="sng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25700" y="2761794"/>
            <a:ext cx="1964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~Level of neutral buoyancy 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590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-252764"/>
            <a:ext cx="814493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between SWIR band retrieva</a:t>
            </a:r>
            <a:r>
              <a:rPr lang="en-US" dirty="0"/>
              <a:t>l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Picture 3" descr="R_diff_he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6" y="890232"/>
            <a:ext cx="3518029" cy="2814423"/>
          </a:xfrm>
          <a:prstGeom prst="rect">
            <a:avLst/>
          </a:prstGeom>
        </p:spPr>
      </p:pic>
      <p:pic>
        <p:nvPicPr>
          <p:cNvPr id="5" name="Picture 4" descr="CPL_penetr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75" y="890236"/>
            <a:ext cx="3518025" cy="2814420"/>
          </a:xfrm>
          <a:prstGeom prst="rect">
            <a:avLst/>
          </a:prstGeom>
        </p:spPr>
      </p:pic>
      <p:pic>
        <p:nvPicPr>
          <p:cNvPr id="3" name="Picture 2" descr="Reff_diff_penetr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75" y="3788103"/>
            <a:ext cx="3518025" cy="2814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1499" y="1012718"/>
            <a:ext cx="224777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Lidar</a:t>
            </a:r>
            <a:r>
              <a:rPr lang="en-US" dirty="0" smtClean="0">
                <a:solidFill>
                  <a:srgbClr val="000000"/>
                </a:solidFill>
              </a:rPr>
              <a:t> Penetration depth: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H(</a:t>
            </a:r>
            <a:r>
              <a:rPr lang="en-US" dirty="0" err="1" smtClean="0">
                <a:solidFill>
                  <a:srgbClr val="000000"/>
                </a:solidFill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=0.1)-H(</a:t>
            </a:r>
            <a:r>
              <a:rPr lang="en-US" dirty="0" err="1">
                <a:solidFill>
                  <a:srgbClr val="000000"/>
                </a:solidFill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=3)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2060" y="1380923"/>
            <a:ext cx="114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Using 2.25 </a:t>
            </a:r>
            <a:r>
              <a:rPr lang="en-US" sz="1400" dirty="0" err="1" smtClean="0">
                <a:solidFill>
                  <a:srgbClr val="FF0000"/>
                </a:solidFill>
              </a:rPr>
              <a:t>μm</a:t>
            </a:r>
            <a:r>
              <a:rPr lang="en-US" sz="1400" dirty="0" smtClean="0">
                <a:solidFill>
                  <a:srgbClr val="FF0000"/>
                </a:solidFill>
              </a:rPr>
              <a:t> channel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060" y="1897339"/>
            <a:ext cx="114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Using 1.59 </a:t>
            </a:r>
            <a:r>
              <a:rPr lang="en-US" sz="1400" dirty="0" err="1" smtClean="0">
                <a:solidFill>
                  <a:srgbClr val="0000FF"/>
                </a:solidFill>
              </a:rPr>
              <a:t>μm</a:t>
            </a:r>
            <a:r>
              <a:rPr lang="en-US" sz="1400" dirty="0" smtClean="0">
                <a:solidFill>
                  <a:srgbClr val="0000FF"/>
                </a:solidFill>
              </a:rPr>
              <a:t> channel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3" name="Picture 12" descr="g_heigh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1" t="15557" r="9834" b="73640"/>
          <a:stretch/>
        </p:blipFill>
        <p:spPr>
          <a:xfrm>
            <a:off x="2512060" y="1104737"/>
            <a:ext cx="1329266" cy="296333"/>
          </a:xfrm>
          <a:prstGeom prst="rect">
            <a:avLst/>
          </a:prstGeom>
        </p:spPr>
      </p:pic>
      <p:sp>
        <p:nvSpPr>
          <p:cNvPr id="14" name="Content Placeholder 7"/>
          <p:cNvSpPr>
            <a:spLocks noGrp="1"/>
          </p:cNvSpPr>
          <p:nvPr>
            <p:ph idx="1"/>
          </p:nvPr>
        </p:nvSpPr>
        <p:spPr>
          <a:xfrm>
            <a:off x="440266" y="4061793"/>
            <a:ext cx="3865034" cy="2364407"/>
          </a:xfrm>
        </p:spPr>
        <p:txBody>
          <a:bodyPr/>
          <a:lstStyle/>
          <a:p>
            <a:r>
              <a:rPr lang="en-US" dirty="0"/>
              <a:t>Difference between SWIR band retrievals depends on ‘diffuseness’ of top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70930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18" y="389929"/>
            <a:ext cx="658368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MODIS+POLDER retrievals at TWP </a:t>
            </a:r>
            <a:endParaRPr lang="en-US" dirty="0"/>
          </a:p>
        </p:txBody>
      </p:sp>
      <p:pic>
        <p:nvPicPr>
          <p:cNvPr id="4" name="Picture 3" descr="plot_stats_vert_period_pr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7"/>
          <a:stretch/>
        </p:blipFill>
        <p:spPr>
          <a:xfrm>
            <a:off x="477518" y="2902976"/>
            <a:ext cx="8090480" cy="3430092"/>
          </a:xfrm>
          <a:prstGeom prst="rect">
            <a:avLst/>
          </a:prstGeom>
          <a:solidFill>
            <a:schemeClr val="tx1"/>
          </a:solidFill>
          <a:ln>
            <a:solidFill>
              <a:srgbClr val="F07F09"/>
            </a:solidFill>
          </a:ln>
        </p:spPr>
      </p:pic>
      <p:pic>
        <p:nvPicPr>
          <p:cNvPr id="5" name="Picture 4" descr="static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79" y="389929"/>
            <a:ext cx="2219961" cy="2219961"/>
          </a:xfrm>
          <a:prstGeom prst="rect">
            <a:avLst/>
          </a:prstGeom>
          <a:ln>
            <a:solidFill>
              <a:srgbClr val="F07F0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68518" y="1686580"/>
            <a:ext cx="1706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van Diedenhoven et al., JGR,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271347"/>
            <a:ext cx="122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COT&gt;5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2079" y="2148245"/>
            <a:ext cx="1539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16 Jan.-20 Feb. 2006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1001" y="1540096"/>
            <a:ext cx="3845399" cy="1755652"/>
          </a:xfrm>
        </p:spPr>
        <p:txBody>
          <a:bodyPr/>
          <a:lstStyle/>
          <a:p>
            <a:r>
              <a:rPr lang="en-US" dirty="0" smtClean="0"/>
              <a:t>Vertical variation of effective radius and asymmetry parameter varies</a:t>
            </a:r>
          </a:p>
        </p:txBody>
      </p:sp>
    </p:spTree>
    <p:extLst>
      <p:ext uri="{BB962C8B-B14F-4D97-AF65-F5344CB8AC3E}">
        <p14:creationId xmlns:p14="http://schemas.microsoft.com/office/powerpoint/2010/main" val="29849640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9238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87538"/>
            <a:ext cx="7772400" cy="2705100"/>
          </a:xfrm>
        </p:spPr>
        <p:txBody>
          <a:bodyPr/>
          <a:lstStyle/>
          <a:p>
            <a:r>
              <a:rPr lang="en-US" dirty="0" smtClean="0"/>
              <a:t>MODIS </a:t>
            </a:r>
            <a:r>
              <a:rPr lang="en-US" dirty="0" err="1" smtClean="0"/>
              <a:t>vs</a:t>
            </a:r>
            <a:r>
              <a:rPr lang="en-US" dirty="0" smtClean="0"/>
              <a:t> VIIRS will depend on cloud top structure.</a:t>
            </a:r>
          </a:p>
          <a:p>
            <a:r>
              <a:rPr lang="en-US" dirty="0" smtClean="0"/>
              <a:t>MODIS </a:t>
            </a:r>
            <a:r>
              <a:rPr lang="en-US" dirty="0" err="1"/>
              <a:t>vs</a:t>
            </a:r>
            <a:r>
              <a:rPr lang="en-US" dirty="0"/>
              <a:t> VIIRS will </a:t>
            </a:r>
            <a:r>
              <a:rPr lang="en-US" dirty="0" smtClean="0"/>
              <a:t>depend on g (higher in warm clouds)</a:t>
            </a:r>
          </a:p>
          <a:p>
            <a:r>
              <a:rPr lang="en-US" dirty="0"/>
              <a:t>MODIS </a:t>
            </a:r>
            <a:r>
              <a:rPr lang="en-US" dirty="0" err="1"/>
              <a:t>vs</a:t>
            </a:r>
            <a:r>
              <a:rPr lang="en-US" dirty="0"/>
              <a:t> VIIRS will depend on </a:t>
            </a:r>
            <a:r>
              <a:rPr lang="en-US" dirty="0" smtClean="0"/>
              <a:t>geometry</a:t>
            </a:r>
          </a:p>
          <a:p>
            <a:r>
              <a:rPr lang="en-US" dirty="0" smtClean="0"/>
              <a:t>Smallest differences expected for dense, cold convective cloud tops clouds near LNB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983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two (or more) SWIR bands </a:t>
            </a:r>
            <a:r>
              <a:rPr lang="en-US" dirty="0"/>
              <a:t>to retrieve</a:t>
            </a:r>
          </a:p>
          <a:p>
            <a:pPr lvl="1"/>
            <a:r>
              <a:rPr lang="en-US" dirty="0"/>
              <a:t>Effective radius at specific level (e.g., OD=1)</a:t>
            </a:r>
          </a:p>
          <a:p>
            <a:pPr lvl="1"/>
            <a:r>
              <a:rPr lang="en-US" dirty="0"/>
              <a:t>Linear slope of effective radius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/>
              <a:t>optical </a:t>
            </a:r>
            <a:r>
              <a:rPr lang="en-US" dirty="0" smtClean="0"/>
              <a:t>depth</a:t>
            </a:r>
          </a:p>
          <a:p>
            <a:pPr marL="320024" lvl="1" indent="0">
              <a:buNone/>
            </a:pPr>
            <a:endParaRPr lang="en-US" dirty="0"/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Comparison between sensors more straightforward</a:t>
            </a:r>
          </a:p>
          <a:p>
            <a:pPr lvl="1"/>
            <a:r>
              <a:rPr lang="en-US" dirty="0"/>
              <a:t>Easier to use for model evaluation</a:t>
            </a:r>
          </a:p>
          <a:p>
            <a:pPr lvl="1"/>
            <a:r>
              <a:rPr lang="en-US" dirty="0"/>
              <a:t>Paring with </a:t>
            </a:r>
            <a:r>
              <a:rPr lang="en-US" dirty="0" err="1"/>
              <a:t>lidar</a:t>
            </a:r>
            <a:r>
              <a:rPr lang="en-US" dirty="0"/>
              <a:t> allows estimate of slope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/>
              <a:t>to </a:t>
            </a:r>
            <a:r>
              <a:rPr lang="en-US" dirty="0" smtClean="0"/>
              <a:t>physical height/temperature</a:t>
            </a:r>
          </a:p>
          <a:p>
            <a:pPr lvl="1"/>
            <a:r>
              <a:rPr lang="en-US" dirty="0" smtClean="0"/>
              <a:t>Can also be applied to liquid clouds?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67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SWIR bands and absorption</a:t>
            </a:r>
            <a:endParaRPr lang="en-US" dirty="0"/>
          </a:p>
        </p:txBody>
      </p:sp>
      <p:pic>
        <p:nvPicPr>
          <p:cNvPr id="5" name="Picture 4" descr="bands_poster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7" y="1584983"/>
            <a:ext cx="3848934" cy="240452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6" name="Picture 5" descr="refr_poster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7" y="4080643"/>
            <a:ext cx="3848934" cy="240452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7" name="Picture 6" descr="bands_poster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66" y="1584982"/>
            <a:ext cx="3848934" cy="240452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8" name="Picture 7" descr="refr_poster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65" y="4080643"/>
            <a:ext cx="3848935" cy="240452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12450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SWIR bands and absorption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7" y="1584983"/>
            <a:ext cx="3848934" cy="240452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6" name="Picture 5" descr="refr_poster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7" y="4080643"/>
            <a:ext cx="3848934" cy="240452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66" y="1584983"/>
            <a:ext cx="3848934" cy="240452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8" name="Picture 7" descr="refr_poster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65" y="4080643"/>
            <a:ext cx="3848935" cy="240452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95133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274638"/>
            <a:ext cx="5448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RSP data from the SEAC</a:t>
            </a:r>
            <a:r>
              <a:rPr lang="en-US" baseline="30000" dirty="0" smtClean="0"/>
              <a:t>4</a:t>
            </a:r>
            <a:r>
              <a:rPr lang="en-US" dirty="0" smtClean="0"/>
              <a:t>RS campaign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9401" y="2782888"/>
            <a:ext cx="2440759" cy="3386260"/>
          </a:xfrm>
        </p:spPr>
        <p:txBody>
          <a:bodyPr/>
          <a:lstStyle/>
          <a:p>
            <a:r>
              <a:rPr lang="en-US" dirty="0" smtClean="0"/>
              <a:t>Convective clouds only</a:t>
            </a:r>
          </a:p>
          <a:p>
            <a:r>
              <a:rPr lang="en-US" dirty="0" smtClean="0"/>
              <a:t>COT&gt;5 only</a:t>
            </a:r>
          </a:p>
        </p:txBody>
      </p:sp>
      <p:pic>
        <p:nvPicPr>
          <p:cNvPr id="3" name="Picture 2" descr="R_diff_he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60" y="1592631"/>
            <a:ext cx="6019433" cy="4815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6940" y="2606541"/>
            <a:ext cx="15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2.25 </a:t>
            </a:r>
            <a:r>
              <a:rPr lang="en-US" dirty="0" err="1" smtClean="0">
                <a:solidFill>
                  <a:srgbClr val="FF0000"/>
                </a:solidFill>
              </a:rPr>
              <a:t>μm</a:t>
            </a:r>
            <a:r>
              <a:rPr lang="en-US" dirty="0" smtClean="0">
                <a:solidFill>
                  <a:srgbClr val="FF0000"/>
                </a:solidFill>
              </a:rPr>
              <a:t>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6940" y="3169563"/>
            <a:ext cx="141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Using 1.59 </a:t>
            </a:r>
            <a:r>
              <a:rPr lang="en-US" dirty="0" err="1" smtClean="0">
                <a:solidFill>
                  <a:srgbClr val="0000FF"/>
                </a:solidFill>
              </a:rPr>
              <a:t>μm</a:t>
            </a:r>
            <a:r>
              <a:rPr lang="en-US" dirty="0" smtClean="0">
                <a:solidFill>
                  <a:srgbClr val="0000FF"/>
                </a:solidFill>
              </a:rPr>
              <a:t> channel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g_heigh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1" t="15557" r="9834" b="73640"/>
          <a:stretch/>
        </p:blipFill>
        <p:spPr>
          <a:xfrm>
            <a:off x="6330925" y="1943103"/>
            <a:ext cx="2206239" cy="433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01" y="201187"/>
            <a:ext cx="2595860" cy="238508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446126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274638"/>
            <a:ext cx="5448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RSP data from the SEAC</a:t>
            </a:r>
            <a:r>
              <a:rPr lang="en-US" baseline="30000" dirty="0" smtClean="0"/>
              <a:t>4</a:t>
            </a:r>
            <a:r>
              <a:rPr lang="en-US" dirty="0" smtClean="0"/>
              <a:t>RS campaign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9401" y="2782888"/>
            <a:ext cx="2440759" cy="3386260"/>
          </a:xfrm>
        </p:spPr>
        <p:txBody>
          <a:bodyPr/>
          <a:lstStyle/>
          <a:p>
            <a:r>
              <a:rPr lang="en-US" dirty="0" smtClean="0"/>
              <a:t>Convective clouds only</a:t>
            </a:r>
          </a:p>
          <a:p>
            <a:r>
              <a:rPr lang="en-US" dirty="0" smtClean="0"/>
              <a:t>COT&gt;5 only</a:t>
            </a:r>
          </a:p>
        </p:txBody>
      </p:sp>
      <p:pic>
        <p:nvPicPr>
          <p:cNvPr id="3" name="Picture 2" descr="R_diff_he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60" y="1592631"/>
            <a:ext cx="6019433" cy="4815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6940" y="2352541"/>
            <a:ext cx="15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2.25 </a:t>
            </a:r>
            <a:r>
              <a:rPr lang="en-US" dirty="0" err="1" smtClean="0">
                <a:solidFill>
                  <a:srgbClr val="FF0000"/>
                </a:solidFill>
              </a:rPr>
              <a:t>μm</a:t>
            </a:r>
            <a:r>
              <a:rPr lang="en-US" dirty="0" smtClean="0">
                <a:solidFill>
                  <a:srgbClr val="FF0000"/>
                </a:solidFill>
              </a:rPr>
              <a:t>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6940" y="2915563"/>
            <a:ext cx="141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Using 1.59 </a:t>
            </a:r>
            <a:r>
              <a:rPr lang="en-US" dirty="0" err="1" smtClean="0">
                <a:solidFill>
                  <a:srgbClr val="0000FF"/>
                </a:solidFill>
              </a:rPr>
              <a:t>μm</a:t>
            </a:r>
            <a:r>
              <a:rPr lang="en-US" dirty="0" smtClean="0">
                <a:solidFill>
                  <a:srgbClr val="0000FF"/>
                </a:solidFill>
              </a:rPr>
              <a:t> channel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g_heigh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1" t="15557" r="9834" b="73640"/>
          <a:stretch/>
        </p:blipFill>
        <p:spPr>
          <a:xfrm>
            <a:off x="6330925" y="1943103"/>
            <a:ext cx="2206239" cy="433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01" y="201187"/>
            <a:ext cx="2595860" cy="2385085"/>
          </a:xfrm>
          <a:prstGeom prst="rect">
            <a:avLst/>
          </a:prstGeom>
          <a:ln>
            <a:solidFill>
              <a:srgbClr val="0000FF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3797300" y="3695700"/>
            <a:ext cx="4432300" cy="12700"/>
          </a:xfrm>
          <a:prstGeom prst="line">
            <a:avLst/>
          </a:prstGeom>
          <a:ln w="38100" cmpd="sng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5400" y="3625394"/>
            <a:ext cx="186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~Level of neutral buoyancy 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006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weighting functions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914400" y="5288424"/>
            <a:ext cx="7772400" cy="1302569"/>
          </a:xfrm>
        </p:spPr>
        <p:txBody>
          <a:bodyPr/>
          <a:lstStyle/>
          <a:p>
            <a:r>
              <a:rPr lang="en-US" dirty="0" smtClean="0"/>
              <a:t>Defined as in </a:t>
            </a:r>
            <a:r>
              <a:rPr lang="en-US" dirty="0" err="1" smtClean="0"/>
              <a:t>Platnick</a:t>
            </a:r>
            <a:r>
              <a:rPr lang="en-US" dirty="0" smtClean="0"/>
              <a:t> (2000)</a:t>
            </a:r>
          </a:p>
          <a:p>
            <a:r>
              <a:rPr lang="en-US" dirty="0" smtClean="0"/>
              <a:t>Homogeneous layers</a:t>
            </a:r>
            <a:endParaRPr lang="en-US" dirty="0"/>
          </a:p>
        </p:txBody>
      </p:sp>
      <p:pic>
        <p:nvPicPr>
          <p:cNvPr id="3" name="Picture 2" descr="relative_R_075_29_0.70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1290" y="1353992"/>
            <a:ext cx="3430018" cy="443884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4" name="Picture 3" descr="weighting_function_075_29_0.70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467" y="1353991"/>
            <a:ext cx="3430019" cy="443884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296875" y="3238874"/>
            <a:ext cx="228415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96875" y="3086091"/>
            <a:ext cx="228415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96875" y="3002221"/>
            <a:ext cx="2284157" cy="0"/>
          </a:xfrm>
          <a:prstGeom prst="line">
            <a:avLst/>
          </a:prstGeom>
          <a:ln>
            <a:solidFill>
              <a:srgbClr val="0000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01694" y="3601781"/>
            <a:ext cx="866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75% of reflected light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75824" y="3503335"/>
            <a:ext cx="275673" cy="1968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26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Vertical weighting </a:t>
            </a:r>
            <a:r>
              <a:rPr lang="en-US" dirty="0" smtClean="0"/>
              <a:t>functions: </a:t>
            </a:r>
            <a:br>
              <a:rPr lang="en-US" dirty="0" smtClean="0"/>
            </a:br>
            <a:r>
              <a:rPr lang="en-US" dirty="0" smtClean="0"/>
              <a:t>Larger particle size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914400" y="5288424"/>
            <a:ext cx="7772400" cy="1302569"/>
          </a:xfrm>
        </p:spPr>
        <p:txBody>
          <a:bodyPr/>
          <a:lstStyle/>
          <a:p>
            <a:r>
              <a:rPr lang="en-US" dirty="0"/>
              <a:t>Defined as in </a:t>
            </a:r>
            <a:r>
              <a:rPr lang="en-US" dirty="0" err="1"/>
              <a:t>Platnick</a:t>
            </a:r>
            <a:r>
              <a:rPr lang="en-US" dirty="0"/>
              <a:t> (2000)</a:t>
            </a:r>
          </a:p>
          <a:p>
            <a:r>
              <a:rPr lang="en-US" dirty="0" smtClean="0"/>
              <a:t>Homogeneous layers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1290" y="1353993"/>
            <a:ext cx="3430018" cy="443884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467" y="1353991"/>
            <a:ext cx="3430018" cy="4438848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901694" y="3601781"/>
            <a:ext cx="866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75% of reflected light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75824" y="3503335"/>
            <a:ext cx="275673" cy="1968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63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Vertical weighting functions: </a:t>
            </a:r>
            <a:br>
              <a:rPr lang="en-US" dirty="0"/>
            </a:br>
            <a:r>
              <a:rPr lang="en-US" dirty="0" smtClean="0"/>
              <a:t>Larger asymmetry parameter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914400" y="5288424"/>
            <a:ext cx="7772400" cy="1302569"/>
          </a:xfrm>
        </p:spPr>
        <p:txBody>
          <a:bodyPr/>
          <a:lstStyle/>
          <a:p>
            <a:r>
              <a:rPr lang="en-US" dirty="0"/>
              <a:t>Defined as in </a:t>
            </a:r>
            <a:r>
              <a:rPr lang="en-US" dirty="0" err="1"/>
              <a:t>Platnick</a:t>
            </a:r>
            <a:r>
              <a:rPr lang="en-US" dirty="0"/>
              <a:t> (2000)</a:t>
            </a:r>
          </a:p>
          <a:p>
            <a:r>
              <a:rPr lang="en-US" dirty="0" smtClean="0"/>
              <a:t>Homogeneous layers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1290" y="1353993"/>
            <a:ext cx="3430017" cy="443884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467" y="1353992"/>
            <a:ext cx="3430018" cy="443884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901694" y="3601781"/>
            <a:ext cx="866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75% of reflected light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75824" y="3503335"/>
            <a:ext cx="275673" cy="1968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064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Vertical weighting functions: </a:t>
            </a:r>
            <a:br>
              <a:rPr lang="en-US" dirty="0"/>
            </a:br>
            <a:r>
              <a:rPr lang="en-US" dirty="0" smtClean="0"/>
              <a:t>Higher sun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914400" y="5288424"/>
            <a:ext cx="7772400" cy="1302569"/>
          </a:xfrm>
        </p:spPr>
        <p:txBody>
          <a:bodyPr/>
          <a:lstStyle/>
          <a:p>
            <a:r>
              <a:rPr lang="en-US" dirty="0"/>
              <a:t>Defined as in </a:t>
            </a:r>
            <a:r>
              <a:rPr lang="en-US" dirty="0" err="1"/>
              <a:t>Platnick</a:t>
            </a:r>
            <a:r>
              <a:rPr lang="en-US" dirty="0"/>
              <a:t> (2000)</a:t>
            </a:r>
          </a:p>
          <a:p>
            <a:r>
              <a:rPr lang="en-US" dirty="0" smtClean="0"/>
              <a:t>Homogeneous layers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1290" y="1353993"/>
            <a:ext cx="3430017" cy="443884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467" y="1353992"/>
            <a:ext cx="3430018" cy="443884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901694" y="3601781"/>
            <a:ext cx="866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75% of reflected light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75824" y="3503335"/>
            <a:ext cx="275673" cy="1968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8081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RSP data from the SEAC</a:t>
            </a:r>
            <a:r>
              <a:rPr lang="en-US" baseline="30000" dirty="0" smtClean="0"/>
              <a:t>4</a:t>
            </a:r>
            <a:r>
              <a:rPr lang="en-US" dirty="0" smtClean="0"/>
              <a:t>RS campaign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9401" y="1597148"/>
            <a:ext cx="2440759" cy="4572000"/>
          </a:xfrm>
        </p:spPr>
        <p:txBody>
          <a:bodyPr/>
          <a:lstStyle/>
          <a:p>
            <a:r>
              <a:rPr lang="en-US" dirty="0" smtClean="0"/>
              <a:t>Convective clouds only</a:t>
            </a:r>
          </a:p>
          <a:p>
            <a:r>
              <a:rPr lang="en-US" dirty="0" smtClean="0"/>
              <a:t>COT&gt;5 only</a:t>
            </a:r>
          </a:p>
          <a:p>
            <a:r>
              <a:rPr lang="en-US" dirty="0" smtClean="0"/>
              <a:t>2.25 micron channel sees (optically) deeper into cloud</a:t>
            </a:r>
          </a:p>
          <a:p>
            <a:endParaRPr lang="en-US" dirty="0" smtClean="0"/>
          </a:p>
        </p:txBody>
      </p:sp>
      <p:pic>
        <p:nvPicPr>
          <p:cNvPr id="3" name="Picture 2" descr="R_diff_he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60" y="1592631"/>
            <a:ext cx="6019433" cy="4815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6940" y="2606541"/>
            <a:ext cx="15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2.25 </a:t>
            </a:r>
            <a:r>
              <a:rPr lang="en-US" dirty="0" err="1" smtClean="0">
                <a:solidFill>
                  <a:srgbClr val="FF0000"/>
                </a:solidFill>
              </a:rPr>
              <a:t>μm</a:t>
            </a:r>
            <a:r>
              <a:rPr lang="en-US" dirty="0" smtClean="0">
                <a:solidFill>
                  <a:srgbClr val="FF0000"/>
                </a:solidFill>
              </a:rPr>
              <a:t>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6940" y="3169563"/>
            <a:ext cx="141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Using 1.59 </a:t>
            </a:r>
            <a:r>
              <a:rPr lang="en-US" dirty="0" err="1" smtClean="0">
                <a:solidFill>
                  <a:srgbClr val="0000FF"/>
                </a:solidFill>
              </a:rPr>
              <a:t>μm</a:t>
            </a:r>
            <a:r>
              <a:rPr lang="en-US" dirty="0" smtClean="0">
                <a:solidFill>
                  <a:srgbClr val="0000FF"/>
                </a:solidFill>
              </a:rPr>
              <a:t> channel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g_heigh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1" t="15557" r="9834" b="73640"/>
          <a:stretch/>
        </p:blipFill>
        <p:spPr>
          <a:xfrm>
            <a:off x="6330925" y="1943103"/>
            <a:ext cx="2206239" cy="4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593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468</Words>
  <Application>Microsoft Macintosh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Differences in penetration depth for MODIS and RSP/VIIRS spectral ice cloud effective particle size retrievals </vt:lpstr>
      <vt:lpstr>SWIR bands and absorption</vt:lpstr>
      <vt:lpstr>RSP data from the SEAC4RS campaign</vt:lpstr>
      <vt:lpstr>RSP data from the SEAC4RS campaign</vt:lpstr>
      <vt:lpstr>Vertical weighting functions</vt:lpstr>
      <vt:lpstr>Vertical weighting functions:  Larger particle size</vt:lpstr>
      <vt:lpstr>Vertical weighting functions:  Larger asymmetry parameter</vt:lpstr>
      <vt:lpstr>Vertical weighting functions:  Higher sun</vt:lpstr>
      <vt:lpstr>RSP data from the SEAC4RS campaign</vt:lpstr>
      <vt:lpstr>Optical depth -&gt; physical depth</vt:lpstr>
      <vt:lpstr>Probing cloud top ‘diffuseness’ with lidar</vt:lpstr>
      <vt:lpstr>Difference between SWIR band retrievals depends on ‘diffuseness’ of top</vt:lpstr>
      <vt:lpstr>Difference between SWIR band retrievals</vt:lpstr>
      <vt:lpstr>MODIS+POLDER retrievals at TWP </vt:lpstr>
      <vt:lpstr>Conclusions</vt:lpstr>
      <vt:lpstr>Suggestion</vt:lpstr>
      <vt:lpstr>SWIR bands and absorption</vt:lpstr>
    </vt:vector>
  </TitlesOfParts>
  <Company>NASA GISS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VIIRS SWIR bands compared to those of MODIS: Differences and added potential</dc:title>
  <dc:creator>bastiaan van diedenhoven</dc:creator>
  <cp:lastModifiedBy>bastiaan van diedenhoven</cp:lastModifiedBy>
  <cp:revision>26</cp:revision>
  <dcterms:created xsi:type="dcterms:W3CDTF">2015-05-08T20:16:51Z</dcterms:created>
  <dcterms:modified xsi:type="dcterms:W3CDTF">2015-06-01T15:23:35Z</dcterms:modified>
</cp:coreProperties>
</file>