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700" r:id="rId3"/>
    <p:sldMasterId id="2147483728" r:id="rId4"/>
    <p:sldMasterId id="2147483798" r:id="rId5"/>
    <p:sldMasterId id="2147483812" r:id="rId6"/>
    <p:sldMasterId id="2147483826" r:id="rId7"/>
    <p:sldMasterId id="2147483838" r:id="rId8"/>
  </p:sldMasterIdLst>
  <p:notesMasterIdLst>
    <p:notesMasterId r:id="rId25"/>
  </p:notesMasterIdLst>
  <p:sldIdLst>
    <p:sldId id="257" r:id="rId9"/>
    <p:sldId id="286" r:id="rId10"/>
    <p:sldId id="262" r:id="rId11"/>
    <p:sldId id="280" r:id="rId12"/>
    <p:sldId id="264" r:id="rId13"/>
    <p:sldId id="290" r:id="rId14"/>
    <p:sldId id="282" r:id="rId15"/>
    <p:sldId id="291" r:id="rId16"/>
    <p:sldId id="283" r:id="rId17"/>
    <p:sldId id="284" r:id="rId18"/>
    <p:sldId id="285" r:id="rId19"/>
    <p:sldId id="287" r:id="rId20"/>
    <p:sldId id="292" r:id="rId21"/>
    <p:sldId id="293" r:id="rId22"/>
    <p:sldId id="29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3" autoAdjust="0"/>
  </p:normalViewPr>
  <p:slideViewPr>
    <p:cSldViewPr snapToGrid="0" snapToObjects="1">
      <p:cViewPr>
        <p:scale>
          <a:sx n="100" d="100"/>
          <a:sy n="100" d="100"/>
        </p:scale>
        <p:origin x="-1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A4637-D810-E64B-904A-629CFE450F05}" type="datetimeFigureOut">
              <a:rPr lang="en-US" smtClean="0"/>
              <a:t>5/20/15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34665-2D90-4D43-B110-AFB7EFF84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44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7B9E-95D4-D948-8FFF-41EC3EE8D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91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A71A0E-644C-944B-96BD-FAE7EF15270A}" type="slidenum">
              <a:rPr lang="en-US" sz="1200">
                <a:latin typeface="Times" charset="0"/>
              </a:rPr>
              <a:pPr/>
              <a:t>6</a:t>
            </a:fld>
            <a:endParaRPr lang="en-US" sz="1200">
              <a:latin typeface="Times" charset="0"/>
            </a:endParaRPr>
          </a:p>
        </p:txBody>
      </p:sp>
      <p:sp>
        <p:nvSpPr>
          <p:cNvPr id="128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3B07-0A8B-6B4B-A86D-BD6AB5938F2F}" type="datetimeFigureOut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86D3-1F29-764A-8BC1-66BE2E302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5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3B07-0A8B-6B4B-A86D-BD6AB5938F2F}" type="datetimeFigureOut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86D3-1F29-764A-8BC1-66BE2E302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7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3B07-0A8B-6B4B-A86D-BD6AB5938F2F}" type="datetimeFigureOut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86D3-1F29-764A-8BC1-66BE2E302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33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A8264-76DE-614C-9D45-A5EC6D2455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64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7B5A-5229-9D45-949A-320D292D71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99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93" indent="0">
              <a:buNone/>
              <a:defRPr sz="1800"/>
            </a:lvl2pPr>
            <a:lvl3pPr marL="913790" indent="0">
              <a:buNone/>
              <a:defRPr sz="1600"/>
            </a:lvl3pPr>
            <a:lvl4pPr marL="1370690" indent="0">
              <a:buNone/>
              <a:defRPr sz="1400"/>
            </a:lvl4pPr>
            <a:lvl5pPr marL="1827585" indent="0">
              <a:buNone/>
              <a:defRPr sz="1400"/>
            </a:lvl5pPr>
            <a:lvl6pPr marL="2284479" indent="0">
              <a:buNone/>
              <a:defRPr sz="1400"/>
            </a:lvl6pPr>
            <a:lvl7pPr marL="2741378" indent="0">
              <a:buNone/>
              <a:defRPr sz="1400"/>
            </a:lvl7pPr>
            <a:lvl8pPr marL="3198268" indent="0">
              <a:buNone/>
              <a:defRPr sz="1400"/>
            </a:lvl8pPr>
            <a:lvl9pPr marL="365516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7FE81-1E68-AB4A-A02E-6FEFAE2D47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92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DD1BB-EE12-C34D-AB61-4324066EB1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44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3" indent="0">
              <a:buNone/>
              <a:defRPr sz="2000" b="1"/>
            </a:lvl2pPr>
            <a:lvl3pPr marL="913790" indent="0">
              <a:buNone/>
              <a:defRPr sz="1800" b="1"/>
            </a:lvl3pPr>
            <a:lvl4pPr marL="1370690" indent="0">
              <a:buNone/>
              <a:defRPr sz="1600" b="1"/>
            </a:lvl4pPr>
            <a:lvl5pPr marL="1827585" indent="0">
              <a:buNone/>
              <a:defRPr sz="1600" b="1"/>
            </a:lvl5pPr>
            <a:lvl6pPr marL="2284479" indent="0">
              <a:buNone/>
              <a:defRPr sz="1600" b="1"/>
            </a:lvl6pPr>
            <a:lvl7pPr marL="2741378" indent="0">
              <a:buNone/>
              <a:defRPr sz="1600" b="1"/>
            </a:lvl7pPr>
            <a:lvl8pPr marL="3198268" indent="0">
              <a:buNone/>
              <a:defRPr sz="1600" b="1"/>
            </a:lvl8pPr>
            <a:lvl9pPr marL="36551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3" indent="0">
              <a:buNone/>
              <a:defRPr sz="2000" b="1"/>
            </a:lvl2pPr>
            <a:lvl3pPr marL="913790" indent="0">
              <a:buNone/>
              <a:defRPr sz="1800" b="1"/>
            </a:lvl3pPr>
            <a:lvl4pPr marL="1370690" indent="0">
              <a:buNone/>
              <a:defRPr sz="1600" b="1"/>
            </a:lvl4pPr>
            <a:lvl5pPr marL="1827585" indent="0">
              <a:buNone/>
              <a:defRPr sz="1600" b="1"/>
            </a:lvl5pPr>
            <a:lvl6pPr marL="2284479" indent="0">
              <a:buNone/>
              <a:defRPr sz="1600" b="1"/>
            </a:lvl6pPr>
            <a:lvl7pPr marL="2741378" indent="0">
              <a:buNone/>
              <a:defRPr sz="1600" b="1"/>
            </a:lvl7pPr>
            <a:lvl8pPr marL="3198268" indent="0">
              <a:buNone/>
              <a:defRPr sz="1600" b="1"/>
            </a:lvl8pPr>
            <a:lvl9pPr marL="36551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3CC12-9448-E44D-999B-E3A410CB1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5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E543A-DC40-9E49-9CE1-6CD3D0DF07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67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669F2-1D8D-D243-A9A7-2947E11DB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50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93" indent="0">
              <a:buNone/>
              <a:defRPr sz="1200"/>
            </a:lvl2pPr>
            <a:lvl3pPr marL="913790" indent="0">
              <a:buNone/>
              <a:defRPr sz="1000"/>
            </a:lvl3pPr>
            <a:lvl4pPr marL="1370690" indent="0">
              <a:buNone/>
              <a:defRPr sz="900"/>
            </a:lvl4pPr>
            <a:lvl5pPr marL="1827585" indent="0">
              <a:buNone/>
              <a:defRPr sz="900"/>
            </a:lvl5pPr>
            <a:lvl6pPr marL="2284479" indent="0">
              <a:buNone/>
              <a:defRPr sz="900"/>
            </a:lvl6pPr>
            <a:lvl7pPr marL="2741378" indent="0">
              <a:buNone/>
              <a:defRPr sz="900"/>
            </a:lvl7pPr>
            <a:lvl8pPr marL="3198268" indent="0">
              <a:buNone/>
              <a:defRPr sz="900"/>
            </a:lvl8pPr>
            <a:lvl9pPr marL="36551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B7F39-7ADC-EC49-B271-48AE6120B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6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3B07-0A8B-6B4B-A86D-BD6AB5938F2F}" type="datetimeFigureOut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86D3-1F29-764A-8BC1-66BE2E302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03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93" indent="0">
              <a:buNone/>
              <a:defRPr sz="2800"/>
            </a:lvl2pPr>
            <a:lvl3pPr marL="913790" indent="0">
              <a:buNone/>
              <a:defRPr sz="2400"/>
            </a:lvl3pPr>
            <a:lvl4pPr marL="1370690" indent="0">
              <a:buNone/>
              <a:defRPr sz="2000"/>
            </a:lvl4pPr>
            <a:lvl5pPr marL="1827585" indent="0">
              <a:buNone/>
              <a:defRPr sz="2000"/>
            </a:lvl5pPr>
            <a:lvl6pPr marL="2284479" indent="0">
              <a:buNone/>
              <a:defRPr sz="2000"/>
            </a:lvl6pPr>
            <a:lvl7pPr marL="2741378" indent="0">
              <a:buNone/>
              <a:defRPr sz="2000"/>
            </a:lvl7pPr>
            <a:lvl8pPr marL="3198268" indent="0">
              <a:buNone/>
              <a:defRPr sz="2000"/>
            </a:lvl8pPr>
            <a:lvl9pPr marL="365516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3" indent="0">
              <a:buNone/>
              <a:defRPr sz="1200"/>
            </a:lvl2pPr>
            <a:lvl3pPr marL="913790" indent="0">
              <a:buNone/>
              <a:defRPr sz="1000"/>
            </a:lvl3pPr>
            <a:lvl4pPr marL="1370690" indent="0">
              <a:buNone/>
              <a:defRPr sz="900"/>
            </a:lvl4pPr>
            <a:lvl5pPr marL="1827585" indent="0">
              <a:buNone/>
              <a:defRPr sz="900"/>
            </a:lvl5pPr>
            <a:lvl6pPr marL="2284479" indent="0">
              <a:buNone/>
              <a:defRPr sz="900"/>
            </a:lvl6pPr>
            <a:lvl7pPr marL="2741378" indent="0">
              <a:buNone/>
              <a:defRPr sz="900"/>
            </a:lvl7pPr>
            <a:lvl8pPr marL="3198268" indent="0">
              <a:buNone/>
              <a:defRPr sz="900"/>
            </a:lvl8pPr>
            <a:lvl9pPr marL="36551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1670B-8EEF-F54D-BCD8-26360DFF4A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37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32D5-44CC-2744-96B5-F479F13253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50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8E850-7822-C24E-B9A7-842E49A35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14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CBD84-3461-4547-840F-1FEFD547A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85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7B274-8488-0045-93C4-0A8EF1929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46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34FE-33A1-CB40-AA66-D2F84B0C01F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6692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BEA1-CA54-4745-BA19-3D7E895BAB5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518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0A25-1D28-4B4D-AE63-DFC08C67E85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742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E532-87F7-CA4A-B7AF-E3F88DF9A6E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6551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BBE6-3D21-1144-99A3-62919BE0ED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917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3B07-0A8B-6B4B-A86D-BD6AB5938F2F}" type="datetimeFigureOut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86D3-1F29-764A-8BC1-66BE2E302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39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5899-208E-2D4E-B3AE-01A15DA985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6383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FE32-66D9-9641-999C-72EAE0D9526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6120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87C1-6242-E241-ADC7-BFD08F99A53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205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7A7B-EDF6-AE4E-B0C8-BC6CE87AC9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47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201F-8902-434B-BE93-422B743065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459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3840-2CE2-294D-B808-9A35FCA10B6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8766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C3F78D-7104-7A48-9FC8-1ABCBC44230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3974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2A0F1B1-41DC-5541-962C-378EFA32530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173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34FE-33A1-CB40-AA66-D2F84B0C01F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505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BEA1-CA54-4745-BA19-3D7E895BAB5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5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3B07-0A8B-6B4B-A86D-BD6AB5938F2F}" type="datetimeFigureOut">
              <a:rPr lang="en-US" smtClean="0"/>
              <a:t>5/20/15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86D3-1F29-764A-8BC1-66BE2E302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110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0A25-1D28-4B4D-AE63-DFC08C67E85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6002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E532-87F7-CA4A-B7AF-E3F88DF9A6E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69663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BBE6-3D21-1144-99A3-62919BE0ED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2371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5899-208E-2D4E-B3AE-01A15DA985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3252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FE32-66D9-9641-999C-72EAE0D9526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349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87C1-6242-E241-ADC7-BFD08F99A53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7836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7A7B-EDF6-AE4E-B0C8-BC6CE87AC9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601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201F-8902-434B-BE93-422B743065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63306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3840-2CE2-294D-B808-9A35FCA10B6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9476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C3F78D-7104-7A48-9FC8-1ABCBC44230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1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3B07-0A8B-6B4B-A86D-BD6AB5938F2F}" type="datetimeFigureOut">
              <a:rPr lang="en-US" smtClean="0"/>
              <a:t>5/20/15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86D3-1F29-764A-8BC1-66BE2E302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56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2A0F1B1-41DC-5541-962C-378EFA32530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835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34FE-33A1-CB40-AA66-D2F84B0C01F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8965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BEA1-CA54-4745-BA19-3D7E895BAB5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40981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0A25-1D28-4B4D-AE63-DFC08C67E85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55014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E532-87F7-CA4A-B7AF-E3F88DF9A6E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13684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BBE6-3D21-1144-99A3-62919BE0ED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95784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5899-208E-2D4E-B3AE-01A15DA985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093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FE32-66D9-9641-999C-72EAE0D9526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82406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87C1-6242-E241-ADC7-BFD08F99A53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8538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7A7B-EDF6-AE4E-B0C8-BC6CE87AC9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03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3B07-0A8B-6B4B-A86D-BD6AB5938F2F}" type="datetimeFigureOut">
              <a:rPr lang="en-US" smtClean="0"/>
              <a:t>5/20/15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86D3-1F29-764A-8BC1-66BE2E302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968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201F-8902-434B-BE93-422B743065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40509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3840-2CE2-294D-B808-9A35FCA10B6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17712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C3F78D-7104-7A48-9FC8-1ABCBC44230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4335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2A0F1B1-41DC-5541-962C-378EFA32530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99554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5C936-05B5-F64A-9C3F-23E60AA64E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012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FCC0-94C1-B648-B3F6-3DC403F3D9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531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93" indent="0">
              <a:buNone/>
              <a:defRPr sz="1800"/>
            </a:lvl2pPr>
            <a:lvl3pPr marL="913790" indent="0">
              <a:buNone/>
              <a:defRPr sz="1600"/>
            </a:lvl3pPr>
            <a:lvl4pPr marL="1370690" indent="0">
              <a:buNone/>
              <a:defRPr sz="1400"/>
            </a:lvl4pPr>
            <a:lvl5pPr marL="1827585" indent="0">
              <a:buNone/>
              <a:defRPr sz="1400"/>
            </a:lvl5pPr>
            <a:lvl6pPr marL="2284479" indent="0">
              <a:buNone/>
              <a:defRPr sz="1400"/>
            </a:lvl6pPr>
            <a:lvl7pPr marL="2741378" indent="0">
              <a:buNone/>
              <a:defRPr sz="1400"/>
            </a:lvl7pPr>
            <a:lvl8pPr marL="3198268" indent="0">
              <a:buNone/>
              <a:defRPr sz="1400"/>
            </a:lvl8pPr>
            <a:lvl9pPr marL="365516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5E875-FED0-F440-A5DD-22C5EA1580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430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07C50-C1FD-CF4B-92DB-5BE095D940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981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3" indent="0">
              <a:buNone/>
              <a:defRPr sz="2000" b="1"/>
            </a:lvl2pPr>
            <a:lvl3pPr marL="913790" indent="0">
              <a:buNone/>
              <a:defRPr sz="1800" b="1"/>
            </a:lvl3pPr>
            <a:lvl4pPr marL="1370690" indent="0">
              <a:buNone/>
              <a:defRPr sz="1600" b="1"/>
            </a:lvl4pPr>
            <a:lvl5pPr marL="1827585" indent="0">
              <a:buNone/>
              <a:defRPr sz="1600" b="1"/>
            </a:lvl5pPr>
            <a:lvl6pPr marL="2284479" indent="0">
              <a:buNone/>
              <a:defRPr sz="1600" b="1"/>
            </a:lvl6pPr>
            <a:lvl7pPr marL="2741378" indent="0">
              <a:buNone/>
              <a:defRPr sz="1600" b="1"/>
            </a:lvl7pPr>
            <a:lvl8pPr marL="3198268" indent="0">
              <a:buNone/>
              <a:defRPr sz="1600" b="1"/>
            </a:lvl8pPr>
            <a:lvl9pPr marL="36551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3" indent="0">
              <a:buNone/>
              <a:defRPr sz="2000" b="1"/>
            </a:lvl2pPr>
            <a:lvl3pPr marL="913790" indent="0">
              <a:buNone/>
              <a:defRPr sz="1800" b="1"/>
            </a:lvl3pPr>
            <a:lvl4pPr marL="1370690" indent="0">
              <a:buNone/>
              <a:defRPr sz="1600" b="1"/>
            </a:lvl4pPr>
            <a:lvl5pPr marL="1827585" indent="0">
              <a:buNone/>
              <a:defRPr sz="1600" b="1"/>
            </a:lvl5pPr>
            <a:lvl6pPr marL="2284479" indent="0">
              <a:buNone/>
              <a:defRPr sz="1600" b="1"/>
            </a:lvl6pPr>
            <a:lvl7pPr marL="2741378" indent="0">
              <a:buNone/>
              <a:defRPr sz="1600" b="1"/>
            </a:lvl7pPr>
            <a:lvl8pPr marL="3198268" indent="0">
              <a:buNone/>
              <a:defRPr sz="1600" b="1"/>
            </a:lvl8pPr>
            <a:lvl9pPr marL="36551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EE8A-3C1F-A843-AD46-DC9F11C170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886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B645E-3746-6E4D-BC70-1EA8123C1D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1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3B07-0A8B-6B4B-A86D-BD6AB5938F2F}" type="datetimeFigureOut">
              <a:rPr lang="en-US" smtClean="0"/>
              <a:t>5/20/15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86D3-1F29-764A-8BC1-66BE2E302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715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EEAB9-5B0A-7F45-8BF0-375E46BF21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164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93" indent="0">
              <a:buNone/>
              <a:defRPr sz="1200"/>
            </a:lvl2pPr>
            <a:lvl3pPr marL="913790" indent="0">
              <a:buNone/>
              <a:defRPr sz="1000"/>
            </a:lvl3pPr>
            <a:lvl4pPr marL="1370690" indent="0">
              <a:buNone/>
              <a:defRPr sz="900"/>
            </a:lvl4pPr>
            <a:lvl5pPr marL="1827585" indent="0">
              <a:buNone/>
              <a:defRPr sz="900"/>
            </a:lvl5pPr>
            <a:lvl6pPr marL="2284479" indent="0">
              <a:buNone/>
              <a:defRPr sz="900"/>
            </a:lvl6pPr>
            <a:lvl7pPr marL="2741378" indent="0">
              <a:buNone/>
              <a:defRPr sz="900"/>
            </a:lvl7pPr>
            <a:lvl8pPr marL="3198268" indent="0">
              <a:buNone/>
              <a:defRPr sz="900"/>
            </a:lvl8pPr>
            <a:lvl9pPr marL="36551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6746F-AD66-A24E-B6C6-3D2C7AC770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84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93" indent="0">
              <a:buNone/>
              <a:defRPr sz="2800"/>
            </a:lvl2pPr>
            <a:lvl3pPr marL="913790" indent="0">
              <a:buNone/>
              <a:defRPr sz="2400"/>
            </a:lvl3pPr>
            <a:lvl4pPr marL="1370690" indent="0">
              <a:buNone/>
              <a:defRPr sz="2000"/>
            </a:lvl4pPr>
            <a:lvl5pPr marL="1827585" indent="0">
              <a:buNone/>
              <a:defRPr sz="2000"/>
            </a:lvl5pPr>
            <a:lvl6pPr marL="2284479" indent="0">
              <a:buNone/>
              <a:defRPr sz="2000"/>
            </a:lvl6pPr>
            <a:lvl7pPr marL="2741378" indent="0">
              <a:buNone/>
              <a:defRPr sz="2000"/>
            </a:lvl7pPr>
            <a:lvl8pPr marL="3198268" indent="0">
              <a:buNone/>
              <a:defRPr sz="2000"/>
            </a:lvl8pPr>
            <a:lvl9pPr marL="365516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3" indent="0">
              <a:buNone/>
              <a:defRPr sz="1200"/>
            </a:lvl2pPr>
            <a:lvl3pPr marL="913790" indent="0">
              <a:buNone/>
              <a:defRPr sz="1000"/>
            </a:lvl3pPr>
            <a:lvl4pPr marL="1370690" indent="0">
              <a:buNone/>
              <a:defRPr sz="900"/>
            </a:lvl4pPr>
            <a:lvl5pPr marL="1827585" indent="0">
              <a:buNone/>
              <a:defRPr sz="900"/>
            </a:lvl5pPr>
            <a:lvl6pPr marL="2284479" indent="0">
              <a:buNone/>
              <a:defRPr sz="900"/>
            </a:lvl6pPr>
            <a:lvl7pPr marL="2741378" indent="0">
              <a:buNone/>
              <a:defRPr sz="900"/>
            </a:lvl7pPr>
            <a:lvl8pPr marL="3198268" indent="0">
              <a:buNone/>
              <a:defRPr sz="900"/>
            </a:lvl8pPr>
            <a:lvl9pPr marL="36551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46C68-6EBE-EF41-9D17-9D390A52A4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390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5BA1-20E9-CF4F-9C4A-BEAA3566AF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557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31630-B20D-6A4F-99E1-BAA55220F3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391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C44F2-A5EF-0D41-955E-AFD73AC0DB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771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6E2D6-F75C-534E-A571-8A23A641F2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847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9779-BC60-B649-98F7-99FEF52983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9C1-199F-5749-8875-292255A2B4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0173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9779-BC60-B649-98F7-99FEF52983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9C1-199F-5749-8875-292255A2B4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96235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9779-BC60-B649-98F7-99FEF52983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9C1-199F-5749-8875-292255A2B4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592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3B07-0A8B-6B4B-A86D-BD6AB5938F2F}" type="datetimeFigureOut">
              <a:rPr lang="en-US" smtClean="0"/>
              <a:t>5/20/15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86D3-1F29-764A-8BC1-66BE2E302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817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9779-BC60-B649-98F7-99FEF52983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9C1-199F-5749-8875-292255A2B4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45498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9779-BC60-B649-98F7-99FEF52983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9C1-199F-5749-8875-292255A2B4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37056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9779-BC60-B649-98F7-99FEF52983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9C1-199F-5749-8875-292255A2B4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9282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9779-BC60-B649-98F7-99FEF52983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9C1-199F-5749-8875-292255A2B4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85695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9779-BC60-B649-98F7-99FEF52983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9C1-199F-5749-8875-292255A2B4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40508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9779-BC60-B649-98F7-99FEF52983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9C1-199F-5749-8875-292255A2B4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590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9779-BC60-B649-98F7-99FEF52983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9C1-199F-5749-8875-292255A2B4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10659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9779-BC60-B649-98F7-99FEF52983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D9C1-199F-5749-8875-292255A2B4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1874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7CEA-A49D-7F42-9666-B4325D9DFB8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ED6F-9132-A44B-B5E3-DF25271B32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0374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7CEA-A49D-7F42-9666-B4325D9DFB8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ED6F-9132-A44B-B5E3-DF25271B32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20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3B07-0A8B-6B4B-A86D-BD6AB5938F2F}" type="datetimeFigureOut">
              <a:rPr lang="en-US" smtClean="0"/>
              <a:t>5/20/15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86D3-1F29-764A-8BC1-66BE2E302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845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7CEA-A49D-7F42-9666-B4325D9DFB8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ED6F-9132-A44B-B5E3-DF25271B32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01786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7CEA-A49D-7F42-9666-B4325D9DFB8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ED6F-9132-A44B-B5E3-DF25271B32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6568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7CEA-A49D-7F42-9666-B4325D9DFB8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ED6F-9132-A44B-B5E3-DF25271B32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78732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7CEA-A49D-7F42-9666-B4325D9DFB8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ED6F-9132-A44B-B5E3-DF25271B32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91297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7CEA-A49D-7F42-9666-B4325D9DFB8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ED6F-9132-A44B-B5E3-DF25271B32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99326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7CEA-A49D-7F42-9666-B4325D9DFB8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ED6F-9132-A44B-B5E3-DF25271B32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85193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7CEA-A49D-7F42-9666-B4325D9DFB8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ED6F-9132-A44B-B5E3-DF25271B32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96753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7CEA-A49D-7F42-9666-B4325D9DFB8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ED6F-9132-A44B-B5E3-DF25271B32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6904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7CEA-A49D-7F42-9666-B4325D9DFB8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1ED6F-9132-A44B-B5E3-DF25271B32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2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3.xml"/><Relationship Id="rId14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76.xml"/><Relationship Id="rId14" Type="http://schemas.openxmlformats.org/officeDocument/2006/relationships/theme" Target="../theme/theme6.xml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23B07-0A8B-6B4B-A86D-BD6AB5938F2F}" type="datetimeFigureOut">
              <a:rPr lang="en-US" smtClean="0"/>
              <a:t>5/20/15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F86D3-1F29-764A-8BC1-66BE2E302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7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78" tIns="45690" rIns="91378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rebuchet MS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rebuchet MS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888891C-8FBC-AE46-82F3-3B67321B49E0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7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6893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6pPr>
      <a:lvl7pPr marL="91379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7pPr>
      <a:lvl8pPr marL="137069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8pPr>
      <a:lvl9pPr marL="1827585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Char char="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Char char="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Char char=""/>
        <a:defRPr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</a:defRPr>
      </a:lvl5pPr>
      <a:lvl6pPr marL="2512931" indent="-228446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charset="2"/>
        <a:buChar char=""/>
        <a:defRPr sz="2000">
          <a:solidFill>
            <a:schemeClr val="tx1"/>
          </a:solidFill>
          <a:latin typeface="+mn-lt"/>
          <a:ea typeface="+mn-ea"/>
        </a:defRPr>
      </a:lvl6pPr>
      <a:lvl7pPr marL="2969824" indent="-228446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charset="2"/>
        <a:buChar char=""/>
        <a:defRPr sz="2000">
          <a:solidFill>
            <a:schemeClr val="tx1"/>
          </a:solidFill>
          <a:latin typeface="+mn-lt"/>
          <a:ea typeface="+mn-ea"/>
        </a:defRPr>
      </a:lvl7pPr>
      <a:lvl8pPr marL="3426722" indent="-228446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charset="2"/>
        <a:buChar char=""/>
        <a:defRPr sz="2000">
          <a:solidFill>
            <a:schemeClr val="tx1"/>
          </a:solidFill>
          <a:latin typeface="+mn-lt"/>
          <a:ea typeface="+mn-ea"/>
        </a:defRPr>
      </a:lvl8pPr>
      <a:lvl9pPr marL="3883614" indent="-228446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charset="2"/>
        <a:buChar char="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3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0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90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5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9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78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68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69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AB5AB-893F-AA49-ACF7-790421B93B3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75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AB5AB-893F-AA49-ACF7-790421B93B3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156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AB5AB-893F-AA49-ACF7-790421B93B3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337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78" tIns="45690" rIns="91378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rebuchet MS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rebuchet MS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8" tIns="45690" rIns="91378" bIns="4569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F0B504F-D998-5C4A-9720-1384EA6B6703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5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6893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6pPr>
      <a:lvl7pPr marL="91379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7pPr>
      <a:lvl8pPr marL="137069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8pPr>
      <a:lvl9pPr marL="1827585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Char char="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Char char="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Char char=""/>
        <a:defRPr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charset="0"/>
        <a:buChar char=""/>
        <a:defRPr sz="2000">
          <a:solidFill>
            <a:schemeClr val="tx1"/>
          </a:solidFill>
          <a:latin typeface="+mn-lt"/>
          <a:ea typeface="+mn-ea"/>
        </a:defRPr>
      </a:lvl5pPr>
      <a:lvl6pPr marL="2512931" indent="-228446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charset="2"/>
        <a:buChar char=""/>
        <a:defRPr sz="2000">
          <a:solidFill>
            <a:schemeClr val="tx1"/>
          </a:solidFill>
          <a:latin typeface="+mn-lt"/>
          <a:ea typeface="+mn-ea"/>
        </a:defRPr>
      </a:lvl6pPr>
      <a:lvl7pPr marL="2969824" indent="-228446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charset="2"/>
        <a:buChar char=""/>
        <a:defRPr sz="2000">
          <a:solidFill>
            <a:schemeClr val="tx1"/>
          </a:solidFill>
          <a:latin typeface="+mn-lt"/>
          <a:ea typeface="+mn-ea"/>
        </a:defRPr>
      </a:lvl7pPr>
      <a:lvl8pPr marL="3426722" indent="-228446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charset="2"/>
        <a:buChar char=""/>
        <a:defRPr sz="2000">
          <a:solidFill>
            <a:schemeClr val="tx1"/>
          </a:solidFill>
          <a:latin typeface="+mn-lt"/>
          <a:ea typeface="+mn-ea"/>
        </a:defRPr>
      </a:lvl8pPr>
      <a:lvl9pPr marL="3883614" indent="-228446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charset="2"/>
        <a:buChar char="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3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0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90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5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9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78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68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69" algn="l" defTabSz="456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39779-BC60-B649-98F7-99FEF52983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6D9C1-199F-5749-8875-292255A2B4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57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37CEA-A49D-7F42-9666-B4325D9DFB8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1ED6F-9132-A44B-B5E3-DF25271B32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906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image" Target="../media/image4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083" y="39140"/>
            <a:ext cx="8585311" cy="244264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MODIS </a:t>
            </a:r>
            <a:r>
              <a:rPr lang="en-US" sz="3200" b="1" dirty="0">
                <a:solidFill>
                  <a:srgbClr val="FF0000"/>
                </a:solidFill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</a:rPr>
              <a:t>ollection 6 Ice </a:t>
            </a:r>
            <a:r>
              <a:rPr lang="en-US" sz="3200" b="1" dirty="0">
                <a:solidFill>
                  <a:srgbClr val="FF0000"/>
                </a:solidFill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</a:rPr>
              <a:t>odel </a:t>
            </a: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</a:rPr>
              <a:t>ssessments with POLDER and CALIPSO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04732" y="2354781"/>
            <a:ext cx="6715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00FF"/>
                </a:solidFill>
              </a:rPr>
              <a:t>Ping Yang, </a:t>
            </a:r>
            <a:r>
              <a:rPr lang="en-US" dirty="0" err="1" smtClean="0">
                <a:solidFill>
                  <a:srgbClr val="0000FF"/>
                </a:solidFill>
              </a:rPr>
              <a:t>Souichiro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Hioki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Jiachen</a:t>
            </a:r>
            <a:r>
              <a:rPr lang="en-US" dirty="0" smtClean="0">
                <a:solidFill>
                  <a:srgbClr val="0000FF"/>
                </a:solidFill>
              </a:rPr>
              <a:t> Ding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43915" y="3188760"/>
            <a:ext cx="48304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Department of Atmospheric </a:t>
            </a:r>
            <a:r>
              <a:rPr lang="en-US" dirty="0" smtClean="0"/>
              <a:t>Sciences</a:t>
            </a:r>
          </a:p>
          <a:p>
            <a:pPr algn="ctr" eaLnBrk="1" hangingPunct="1"/>
            <a:r>
              <a:rPr lang="en-US" dirty="0" smtClean="0"/>
              <a:t>Texas A&amp;M University</a:t>
            </a: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5083" y="4148063"/>
            <a:ext cx="876127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/>
              <a:t>In collaboration with </a:t>
            </a:r>
          </a:p>
          <a:p>
            <a:pPr algn="ctr" eaLnBrk="1" hangingPunct="1"/>
            <a:endParaRPr lang="en-US" sz="2000" dirty="0" smtClean="0">
              <a:solidFill>
                <a:srgbClr val="0000FF"/>
              </a:solidFill>
            </a:endParaRPr>
          </a:p>
          <a:p>
            <a:pPr algn="ctr" eaLnBrk="1" hangingPunct="1"/>
            <a:r>
              <a:rPr lang="en-US" dirty="0" smtClean="0">
                <a:solidFill>
                  <a:srgbClr val="0000FF"/>
                </a:solidFill>
              </a:rPr>
              <a:t>Steven </a:t>
            </a:r>
            <a:r>
              <a:rPr lang="en-US" dirty="0" err="1" smtClean="0">
                <a:solidFill>
                  <a:srgbClr val="0000FF"/>
                </a:solidFill>
              </a:rPr>
              <a:t>Platnick</a:t>
            </a:r>
            <a:r>
              <a:rPr lang="en-US" dirty="0" smtClean="0">
                <a:solidFill>
                  <a:srgbClr val="0000FF"/>
                </a:solidFill>
              </a:rPr>
              <a:t>, Michael King</a:t>
            </a:r>
          </a:p>
          <a:p>
            <a:pPr algn="ctr" eaLnBrk="1" hangingPunct="1"/>
            <a:r>
              <a:rPr lang="en-US" dirty="0" smtClean="0">
                <a:solidFill>
                  <a:srgbClr val="0000FF"/>
                </a:solidFill>
              </a:rPr>
              <a:t>Kerry Meyer, </a:t>
            </a:r>
            <a:r>
              <a:rPr lang="en-US" dirty="0" err="1" smtClean="0">
                <a:solidFill>
                  <a:srgbClr val="0000FF"/>
                </a:solidFill>
              </a:rPr>
              <a:t>Nandana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Amarasinghe</a:t>
            </a:r>
            <a:r>
              <a:rPr lang="en-US" dirty="0" smtClean="0">
                <a:solidFill>
                  <a:srgbClr val="0000FF"/>
                </a:solidFill>
              </a:rPr>
              <a:t>, and </a:t>
            </a:r>
            <a:r>
              <a:rPr lang="en-US" dirty="0" err="1" smtClean="0">
                <a:solidFill>
                  <a:srgbClr val="0000FF"/>
                </a:solidFill>
              </a:rPr>
              <a:t>Chenxi</a:t>
            </a:r>
            <a:r>
              <a:rPr lang="en-US" dirty="0" smtClean="0">
                <a:solidFill>
                  <a:srgbClr val="0000FF"/>
                </a:solidFill>
              </a:rPr>
              <a:t> Wang</a:t>
            </a:r>
          </a:p>
          <a:p>
            <a:pPr algn="ctr" eaLnBrk="1" hangingPunct="1"/>
            <a:endParaRPr lang="en-US" dirty="0">
              <a:solidFill>
                <a:srgbClr val="0000FF"/>
              </a:solidFill>
            </a:endParaRPr>
          </a:p>
          <a:p>
            <a:pPr algn="ctr" eaLnBrk="1" hangingPunct="1"/>
            <a:r>
              <a:rPr lang="en-US" dirty="0">
                <a:solidFill>
                  <a:srgbClr val="0000FF"/>
                </a:solidFill>
              </a:rPr>
              <a:t>Bryan Baum, Robert </a:t>
            </a:r>
            <a:r>
              <a:rPr lang="en-US" dirty="0" err="1" smtClean="0">
                <a:solidFill>
                  <a:srgbClr val="0000FF"/>
                </a:solidFill>
              </a:rPr>
              <a:t>Holz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5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747" y="6088269"/>
            <a:ext cx="7772400" cy="626222"/>
          </a:xfrm>
        </p:spPr>
        <p:txBody>
          <a:bodyPr/>
          <a:lstStyle/>
          <a:p>
            <a:pPr algn="l"/>
            <a:r>
              <a:rPr lang="en-US" sz="1600" dirty="0"/>
              <a:t>Scatter plots of MODIS observed TOA BTs and BTD (8.5-11mm) vs. simulated BTs and BTD by using the optimal t and </a:t>
            </a:r>
            <a:r>
              <a:rPr lang="en-US" sz="1600" dirty="0" err="1"/>
              <a:t>D</a:t>
            </a:r>
            <a:r>
              <a:rPr lang="en-US" sz="1600" baseline="-25000" dirty="0" err="1"/>
              <a:t>eff</a:t>
            </a:r>
            <a:r>
              <a:rPr lang="en-US" sz="1600" dirty="0"/>
              <a:t> (after Wang et al. 2011). </a:t>
            </a:r>
          </a:p>
        </p:txBody>
      </p:sp>
      <p:pic>
        <p:nvPicPr>
          <p:cNvPr id="4" name="图片 15" descr="Description: Fitting_unreal.tif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374318" y="139161"/>
            <a:ext cx="6575851" cy="59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992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25" y="435649"/>
            <a:ext cx="8092875" cy="11430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Spectral </a:t>
            </a: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onsistency:  MODIS C5 versus MODIS C6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Fig1 copy 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8735"/>
            <a:ext cx="9144000" cy="45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3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5" y="590258"/>
            <a:ext cx="8686797" cy="60669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Ranges of POLDER Observations</a:t>
            </a:r>
            <a:br>
              <a:rPr lang="en-US" dirty="0" smtClean="0"/>
            </a:br>
            <a:r>
              <a:rPr lang="en-US" dirty="0" smtClean="0"/>
              <a:t>(5%-95% </a:t>
            </a:r>
            <a:r>
              <a:rPr lang="en-US" dirty="0" err="1" smtClean="0"/>
              <a:t>quantile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05283" y="20266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35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err="1">
                <a:solidFill>
                  <a:srgbClr val="FF0000"/>
                </a:solidFill>
              </a:rPr>
              <a:t>Polarimetric</a:t>
            </a:r>
            <a:r>
              <a:rPr lang="en-US" sz="2800" dirty="0">
                <a:solidFill>
                  <a:srgbClr val="FF0000"/>
                </a:solidFill>
              </a:rPr>
              <a:t> property consistency: POLDER observations (color contour) versus simulations (lines) 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with D</a:t>
            </a:r>
            <a:r>
              <a:rPr lang="en-US" sz="2800" baseline="-25000" dirty="0" smtClean="0">
                <a:solidFill>
                  <a:srgbClr val="FF0000"/>
                </a:solidFill>
              </a:rPr>
              <a:t>e</a:t>
            </a:r>
            <a:r>
              <a:rPr lang="en-US" sz="2800" dirty="0" smtClean="0">
                <a:solidFill>
                  <a:srgbClr val="FF0000"/>
                </a:solidFill>
              </a:rPr>
              <a:t>=60 µm</a:t>
            </a:r>
            <a:endParaRPr lang="en-US" sz="2800" dirty="0"/>
          </a:p>
        </p:txBody>
      </p:sp>
      <p:pic>
        <p:nvPicPr>
          <p:cNvPr id="4" name="Content Placeholder 3" descr="c6-c5_lmnp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10574" r="4384"/>
          <a:stretch/>
        </p:blipFill>
        <p:spPr>
          <a:xfrm>
            <a:off x="563629" y="1467749"/>
            <a:ext cx="7826059" cy="5155048"/>
          </a:xfrm>
        </p:spPr>
      </p:pic>
    </p:spTree>
    <p:extLst>
      <p:ext uri="{BB962C8B-B14F-4D97-AF65-F5344CB8AC3E}">
        <p14:creationId xmlns:p14="http://schemas.microsoft.com/office/powerpoint/2010/main" val="207087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381" y="174772"/>
            <a:ext cx="6172215" cy="27136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381" y="3078872"/>
            <a:ext cx="6172215" cy="2713681"/>
          </a:xfrm>
          <a:prstGeom prst="rect">
            <a:avLst/>
          </a:prstGeom>
        </p:spPr>
      </p:pic>
      <p:cxnSp>
        <p:nvCxnSpPr>
          <p:cNvPr id="6" name="Straight Arrow Connector 11"/>
          <p:cNvCxnSpPr/>
          <p:nvPr/>
        </p:nvCxnSpPr>
        <p:spPr>
          <a:xfrm rot="5400000">
            <a:off x="6357292" y="2883981"/>
            <a:ext cx="796038" cy="8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0236" y="5792553"/>
            <a:ext cx="2748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Enhanced backscatter for roughened particles (Zhou and Yang 2015): 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030085"/>
              </p:ext>
            </p:extLst>
          </p:nvPr>
        </p:nvGraphicFramePr>
        <p:xfrm>
          <a:off x="3735439" y="5848088"/>
          <a:ext cx="1812687" cy="88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Equation" r:id="rId5" imgW="939800" imgH="457200" progId="Equation.DSMT4">
                  <p:embed/>
                </p:oleObj>
              </mc:Choice>
              <mc:Fallback>
                <p:oleObj name="Equation" r:id="rId5" imgW="93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5439" y="5848088"/>
                        <a:ext cx="1812687" cy="881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21356" y="5951870"/>
            <a:ext cx="2056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ea typeface="MS Mincho"/>
              </a:rPr>
              <a:t>where 0.3&lt; </a:t>
            </a:r>
            <a:r>
              <a:rPr lang="en-US" i="1" dirty="0" smtClean="0">
                <a:latin typeface="Times New Roman"/>
                <a:ea typeface="MS Mincho"/>
              </a:rPr>
              <a:t>R&lt;0.7</a:t>
            </a:r>
          </a:p>
          <a:p>
            <a:r>
              <a:rPr lang="en-US" dirty="0" smtClean="0">
                <a:latin typeface="Times New Roman"/>
                <a:ea typeface="MS Mincho"/>
              </a:rPr>
              <a:t> and </a:t>
            </a:r>
            <a:r>
              <a:rPr lang="en-US" i="1" dirty="0" err="1" smtClean="0">
                <a:latin typeface="Times New Roman"/>
                <a:ea typeface="MS Mincho"/>
              </a:rPr>
              <a:t>δ</a:t>
            </a:r>
            <a:r>
              <a:rPr lang="en-US" i="1" baseline="-25000" dirty="0" err="1" smtClean="0">
                <a:latin typeface="Times New Roman"/>
                <a:ea typeface="MS Mincho"/>
              </a:rPr>
              <a:t>c</a:t>
            </a:r>
            <a:r>
              <a:rPr lang="en-US" i="1" dirty="0" smtClean="0">
                <a:latin typeface="Times New Roman"/>
                <a:ea typeface="MS Mincho"/>
              </a:rPr>
              <a:t>=2πD(π-</a:t>
            </a:r>
            <a:r>
              <a:rPr lang="en-US" i="1" dirty="0" err="1" smtClean="0">
                <a:latin typeface="Times New Roman"/>
                <a:ea typeface="MS Mincho"/>
              </a:rPr>
              <a:t>θ</a:t>
            </a:r>
            <a:r>
              <a:rPr lang="en-US" i="1" dirty="0" smtClean="0">
                <a:latin typeface="Times New Roman"/>
                <a:ea typeface="MS Mincho"/>
              </a:rPr>
              <a:t>)/</a:t>
            </a:r>
            <a:r>
              <a:rPr lang="en-US" i="1" dirty="0" err="1" smtClean="0">
                <a:latin typeface="Times New Roman"/>
                <a:ea typeface="MS Mincho"/>
              </a:rPr>
              <a:t>λ</a:t>
            </a:r>
            <a:r>
              <a:rPr lang="en-US" dirty="0" smtClean="0">
                <a:latin typeface="Times New Roman"/>
                <a:ea typeface="MS Mincho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6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9"/>
          <p:cNvSpPr txBox="1"/>
          <p:nvPr/>
        </p:nvSpPr>
        <p:spPr>
          <a:xfrm>
            <a:off x="789409" y="169941"/>
            <a:ext cx="788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of Integrated Attenuated Backscatter-Optical Depth relations of MODIS C5 and MODIS C6 model ice particles in different latitudinal areas</a:t>
            </a:r>
            <a:endParaRPr 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691178" y="825809"/>
            <a:ext cx="7526716" cy="5923093"/>
            <a:chOff x="691178" y="825809"/>
            <a:chExt cx="7526716" cy="592309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1178" y="3857950"/>
              <a:ext cx="3762732" cy="288039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3910" y="825809"/>
              <a:ext cx="3742245" cy="286471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178" y="825809"/>
              <a:ext cx="3758830" cy="288379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53910" y="3857950"/>
              <a:ext cx="3763984" cy="2890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219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Conclusions </a:t>
            </a:r>
            <a:endParaRPr lang="en-US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209006" y="1600200"/>
            <a:ext cx="8769894" cy="4292600"/>
          </a:xfrm>
        </p:spPr>
        <p:txBody>
          <a:bodyPr>
            <a:normAutofit fontScale="25000" lnSpcReduction="20000"/>
          </a:bodyPr>
          <a:lstStyle/>
          <a:p>
            <a:pPr lvl="1" eaLnBrk="1" hangingPunct="1">
              <a:buFont typeface="Arial"/>
              <a:buChar char="•"/>
            </a:pPr>
            <a:r>
              <a:rPr lang="en-US" sz="8800" dirty="0" smtClean="0">
                <a:latin typeface="Calibri" charset="0"/>
              </a:rPr>
              <a:t>With the newly developed MODIS C6 ice cloud optical property model, improvements have been achieved from several perspectives: </a:t>
            </a:r>
            <a:endParaRPr lang="en-US" sz="8800" dirty="0">
              <a:latin typeface="Calibri" charset="0"/>
            </a:endParaRPr>
          </a:p>
          <a:p>
            <a:pPr lvl="2">
              <a:buFont typeface="Wingdings" charset="2"/>
              <a:buChar char="Ø"/>
            </a:pPr>
            <a:r>
              <a:rPr lang="en-US" sz="8400" dirty="0" smtClean="0">
                <a:latin typeface="Calibri" charset="0"/>
              </a:rPr>
              <a:t>Spectral consistency in cloud property retrieval (VIS/NIR </a:t>
            </a:r>
            <a:r>
              <a:rPr lang="en-US" sz="8400" dirty="0" err="1" smtClean="0">
                <a:latin typeface="Calibri" charset="0"/>
              </a:rPr>
              <a:t>vs</a:t>
            </a:r>
            <a:r>
              <a:rPr lang="en-US" sz="8400" dirty="0" smtClean="0">
                <a:latin typeface="Calibri" charset="0"/>
              </a:rPr>
              <a:t> IR)</a:t>
            </a:r>
          </a:p>
          <a:p>
            <a:pPr lvl="2">
              <a:buFont typeface="Wingdings" charset="2"/>
              <a:buChar char="Ø"/>
            </a:pPr>
            <a:r>
              <a:rPr lang="en-US" sz="8400" dirty="0" err="1" smtClean="0">
                <a:latin typeface="Calibri" charset="0"/>
              </a:rPr>
              <a:t>Polarimetric</a:t>
            </a:r>
            <a:r>
              <a:rPr lang="en-US" sz="8400" dirty="0" smtClean="0">
                <a:latin typeface="Calibri" charset="0"/>
              </a:rPr>
              <a:t> property consistency: POLDER observations </a:t>
            </a:r>
            <a:r>
              <a:rPr lang="en-US" sz="8400" dirty="0" err="1" smtClean="0">
                <a:latin typeface="Calibri" charset="0"/>
              </a:rPr>
              <a:t>vs</a:t>
            </a:r>
            <a:r>
              <a:rPr lang="en-US" sz="8400" dirty="0" smtClean="0">
                <a:latin typeface="Calibri" charset="0"/>
              </a:rPr>
              <a:t> simulations</a:t>
            </a:r>
          </a:p>
          <a:p>
            <a:pPr lvl="2">
              <a:buFont typeface="Wingdings" charset="2"/>
              <a:buChar char="Ø"/>
            </a:pPr>
            <a:r>
              <a:rPr lang="en-US" sz="8400" dirty="0" smtClean="0">
                <a:latin typeface="Calibri" charset="0"/>
              </a:rPr>
              <a:t>Consistency in a combination of passive (MODIS) and active (CALIPSO) observations. </a:t>
            </a:r>
          </a:p>
          <a:p>
            <a:pPr lvl="1" eaLnBrk="1" hangingPunct="1">
              <a:buFont typeface="Arial"/>
              <a:buChar char="•"/>
            </a:pPr>
            <a:endParaRPr lang="en-US" sz="8800" dirty="0">
              <a:latin typeface="Calibri" charset="0"/>
            </a:endParaRPr>
          </a:p>
          <a:p>
            <a:pPr lvl="1" eaLnBrk="1" hangingPunct="1">
              <a:buFont typeface="Arial"/>
              <a:buChar char="•"/>
            </a:pPr>
            <a:r>
              <a:rPr lang="en-US" sz="8800" dirty="0" smtClean="0">
                <a:latin typeface="Calibri" charset="0"/>
              </a:rPr>
              <a:t>MODIS C6 ice cloud optical property model has been extended to the generation of ice cloud properties in the Community </a:t>
            </a:r>
            <a:r>
              <a:rPr lang="en-US" sz="8800" dirty="0" err="1" smtClean="0">
                <a:latin typeface="Calibri" charset="0"/>
              </a:rPr>
              <a:t>Radiative</a:t>
            </a:r>
            <a:r>
              <a:rPr lang="en-US" sz="8800" dirty="0" smtClean="0">
                <a:latin typeface="Calibri" charset="0"/>
              </a:rPr>
              <a:t> Transfer Model (CRTM)</a:t>
            </a:r>
          </a:p>
          <a:p>
            <a:pPr lvl="1" eaLnBrk="1" hangingPunct="1">
              <a:buFont typeface="Arial"/>
              <a:buChar char="•"/>
            </a:pPr>
            <a:endParaRPr lang="en-US" sz="8800" dirty="0">
              <a:latin typeface="Calibri" charset="0"/>
            </a:endParaRPr>
          </a:p>
          <a:p>
            <a:pPr lvl="1" eaLnBrk="1" hangingPunct="1">
              <a:buFont typeface="Arial"/>
              <a:buChar char="•"/>
            </a:pPr>
            <a:r>
              <a:rPr lang="en-US" sz="8800" dirty="0" smtClean="0">
                <a:latin typeface="Calibri" charset="0"/>
              </a:rPr>
              <a:t>Will apply the MODIS C6 model to RT models in GCMs (e.g., CESM). </a:t>
            </a:r>
          </a:p>
          <a:p>
            <a:pPr lvl="1" eaLnBrk="1" hangingPunct="1">
              <a:buFont typeface="Arial"/>
              <a:buChar char="•"/>
            </a:pPr>
            <a:endParaRPr lang="en-US" sz="8800" dirty="0" smtClean="0">
              <a:latin typeface="Calibri" charset="0"/>
            </a:endParaRPr>
          </a:p>
          <a:p>
            <a:pPr lvl="1">
              <a:buFont typeface="Arial"/>
              <a:buChar char="•"/>
            </a:pPr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565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Refractive Index</a:t>
            </a:r>
            <a:endParaRPr lang="en-US" dirty="0"/>
          </a:p>
        </p:txBody>
      </p:sp>
      <p:pic>
        <p:nvPicPr>
          <p:cNvPr id="4" name="Content Placeholder 3" descr="refra_w84wb08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" t="2193" r="581" b="3674"/>
          <a:stretch/>
        </p:blipFill>
        <p:spPr>
          <a:xfrm>
            <a:off x="367998" y="988606"/>
            <a:ext cx="8413418" cy="5614125"/>
          </a:xfrm>
        </p:spPr>
      </p:pic>
      <p:cxnSp>
        <p:nvCxnSpPr>
          <p:cNvPr id="9" name="Straight Arrow Connector 8"/>
          <p:cNvCxnSpPr/>
          <p:nvPr/>
        </p:nvCxnSpPr>
        <p:spPr>
          <a:xfrm flipH="1">
            <a:off x="2522483" y="4870615"/>
            <a:ext cx="156568" cy="5044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63979" y="4462149"/>
            <a:ext cx="1108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32 µm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0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9400" y="231174"/>
            <a:ext cx="8407400" cy="9445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alibri" charset="0"/>
                <a:ea typeface="+mj-ea"/>
                <a:cs typeface="+mj-cs"/>
              </a:rPr>
              <a:t>Novel </a:t>
            </a:r>
            <a:r>
              <a:rPr lang="en-US" sz="3200" b="1" u="sng" dirty="0" smtClean="0">
                <a:solidFill>
                  <a:srgbClr val="FF0000"/>
                </a:solidFill>
                <a:latin typeface="Calibri" charset="0"/>
                <a:ea typeface="+mj-ea"/>
                <a:cs typeface="+mj-cs"/>
              </a:rPr>
              <a:t>Invariant Imbedding </a:t>
            </a:r>
            <a:r>
              <a:rPr lang="en-US" sz="3200" b="1" dirty="0" smtClean="0">
                <a:solidFill>
                  <a:srgbClr val="FF0000"/>
                </a:solidFill>
                <a:latin typeface="Calibri" charset="0"/>
                <a:ea typeface="+mj-ea"/>
                <a:cs typeface="+mj-cs"/>
              </a:rPr>
              <a:t>T-Matrix Method</a:t>
            </a:r>
            <a:endParaRPr lang="en-US" sz="3200" dirty="0">
              <a:solidFill>
                <a:srgbClr val="000000"/>
              </a:solidFill>
              <a:latin typeface="Calibri" charset="0"/>
              <a:ea typeface="+mj-ea"/>
              <a:cs typeface="+mj-cs"/>
            </a:endParaRP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869576" y="6352143"/>
            <a:ext cx="75844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Johnson (1988);  </a:t>
            </a:r>
            <a:r>
              <a:rPr lang="en-US" sz="1800" dirty="0" smtClean="0">
                <a:solidFill>
                  <a:srgbClr val="0000FF"/>
                </a:solidFill>
              </a:rPr>
              <a:t>Bi, Yang, </a:t>
            </a:r>
            <a:r>
              <a:rPr lang="en-US" sz="1800" dirty="0" err="1" smtClean="0">
                <a:solidFill>
                  <a:srgbClr val="0000FF"/>
                </a:solidFill>
              </a:rPr>
              <a:t>Kattawar</a:t>
            </a:r>
            <a:r>
              <a:rPr lang="en-US" sz="1800" dirty="0" smtClean="0">
                <a:solidFill>
                  <a:srgbClr val="0000FF"/>
                </a:solidFill>
              </a:rPr>
              <a:t>, and </a:t>
            </a:r>
            <a:r>
              <a:rPr lang="en-US" sz="1800" dirty="0" err="1" smtClean="0">
                <a:solidFill>
                  <a:srgbClr val="0000FF"/>
                </a:solidFill>
              </a:rPr>
              <a:t>Mishchenko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(2013</a:t>
            </a:r>
            <a:r>
              <a:rPr lang="en-US" sz="1800" dirty="0" smtClean="0">
                <a:solidFill>
                  <a:srgbClr val="0000FF"/>
                </a:solidFill>
              </a:rPr>
              <a:t>), Bi and Yang (2014)</a:t>
            </a:r>
            <a:endParaRPr lang="en-US" sz="1800" dirty="0">
              <a:solidFill>
                <a:srgbClr val="0000FF"/>
              </a:solidFill>
            </a:endParaRPr>
          </a:p>
        </p:txBody>
      </p:sp>
      <p:graphicFrame>
        <p:nvGraphicFramePr>
          <p:cNvPr id="23557" name="Object 8"/>
          <p:cNvGraphicFramePr>
            <a:graphicFrameLocks noChangeAspect="1"/>
          </p:cNvGraphicFramePr>
          <p:nvPr/>
        </p:nvGraphicFramePr>
        <p:xfrm>
          <a:off x="537953" y="5057775"/>
          <a:ext cx="452541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3" imgW="2895600" imgH="292100" progId="">
                  <p:embed/>
                </p:oleObj>
              </mc:Choice>
              <mc:Fallback>
                <p:oleObj name="Equation" r:id="rId3" imgW="2895600" imgH="292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953" y="5057775"/>
                        <a:ext cx="452541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16200000" flipH="1">
            <a:off x="3050343" y="5619300"/>
            <a:ext cx="273748" cy="79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E26AC-4ADC-474D-B304-FC653A5976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" name="Picture 9" descr="II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846" y="1175736"/>
            <a:ext cx="6906308" cy="3840224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988601"/>
              </p:ext>
            </p:extLst>
          </p:nvPr>
        </p:nvGraphicFramePr>
        <p:xfrm>
          <a:off x="742979" y="5684516"/>
          <a:ext cx="6960520" cy="546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6" imgW="5930900" imgH="304800" progId="Equation.DSMT4">
                  <p:embed/>
                </p:oleObj>
              </mc:Choice>
              <mc:Fallback>
                <p:oleObj name="Equation" r:id="rId6" imgW="59309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2979" y="5684516"/>
                        <a:ext cx="6960520" cy="546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8257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>
          <a:xfrm>
            <a:off x="369888" y="295275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What is a nonspherical particle?</a:t>
            </a:r>
          </a:p>
        </p:txBody>
      </p:sp>
      <p:sp>
        <p:nvSpPr>
          <p:cNvPr id="136194" name="TextBox 3"/>
          <p:cNvSpPr txBox="1">
            <a:spLocks noChangeArrowheads="1"/>
          </p:cNvSpPr>
          <p:nvPr/>
        </p:nvSpPr>
        <p:spPr bwMode="auto">
          <a:xfrm>
            <a:off x="369888" y="1417638"/>
            <a:ext cx="8769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smtClean="0">
                <a:solidFill>
                  <a:srgbClr val="0000FF"/>
                </a:solidFill>
                <a:latin typeface="Calibri" charset="0"/>
              </a:rPr>
              <a:t>A nonspherical particle is </a:t>
            </a:r>
            <a:r>
              <a:rPr lang="en-US" sz="3000" u="sng" smtClean="0">
                <a:solidFill>
                  <a:srgbClr val="0000FF"/>
                </a:solidFill>
                <a:latin typeface="Calibri" charset="0"/>
              </a:rPr>
              <a:t>a certain distribution of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u="sng" smtClean="0">
                <a:solidFill>
                  <a:srgbClr val="0000FF"/>
                </a:solidFill>
                <a:latin typeface="Calibri" charset="0"/>
              </a:rPr>
              <a:t>the refractive index within a spatial domain of interest</a:t>
            </a:r>
            <a:r>
              <a:rPr lang="en-US" sz="3000" smtClean="0">
                <a:solidFill>
                  <a:srgbClr val="0000FF"/>
                </a:solidFill>
                <a:latin typeface="Calibri" charset="0"/>
              </a:rPr>
              <a:t>. </a:t>
            </a:r>
          </a:p>
        </p:txBody>
      </p:sp>
      <p:pic>
        <p:nvPicPr>
          <p:cNvPr id="13619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2835275"/>
            <a:ext cx="61341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TextBox 7"/>
          <p:cNvSpPr txBox="1">
            <a:spLocks noChangeArrowheads="1"/>
          </p:cNvSpPr>
          <p:nvPr/>
        </p:nvSpPr>
        <p:spPr bwMode="auto">
          <a:xfrm>
            <a:off x="914400" y="4648200"/>
            <a:ext cx="7753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0000"/>
                </a:solidFill>
                <a:latin typeface="Calibri" charset="0"/>
              </a:rPr>
              <a:t>A nonspherical particle = an inhomogeneous sphere</a:t>
            </a:r>
          </a:p>
        </p:txBody>
      </p:sp>
      <p:sp>
        <p:nvSpPr>
          <p:cNvPr id="136197" name="Rectangle 6"/>
          <p:cNvSpPr>
            <a:spLocks noChangeArrowheads="1"/>
          </p:cNvSpPr>
          <p:nvPr/>
        </p:nvSpPr>
        <p:spPr bwMode="auto">
          <a:xfrm>
            <a:off x="4343400" y="5257800"/>
            <a:ext cx="3735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= a multi-layered sphere</a:t>
            </a:r>
          </a:p>
        </p:txBody>
      </p:sp>
      <p:sp>
        <p:nvSpPr>
          <p:cNvPr id="1361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06CA1F-0887-6749-99EF-CEFEDE8ADBB8}" type="slidenum">
              <a:rPr lang="en-US" sz="1400">
                <a:solidFill>
                  <a:srgbClr val="000000"/>
                </a:solidFill>
                <a:latin typeface="Times" charset="0"/>
              </a:rPr>
              <a:pPr/>
              <a:t>4</a:t>
            </a:fld>
            <a:endParaRPr lang="en-US" sz="1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36199" name="Rectangle 6"/>
          <p:cNvSpPr>
            <a:spLocks noChangeArrowheads="1"/>
          </p:cNvSpPr>
          <p:nvPr/>
        </p:nvSpPr>
        <p:spPr bwMode="auto">
          <a:xfrm>
            <a:off x="762000" y="5791200"/>
            <a:ext cx="7720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Note that the T-matrix corresponding to </a:t>
            </a:r>
            <a:r>
              <a:rPr lang="en-US" sz="280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r=0</a:t>
            </a:r>
            <a:r>
              <a:rPr lang="en-US" sz="280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is zero.</a:t>
            </a:r>
          </a:p>
        </p:txBody>
      </p:sp>
    </p:spTree>
    <p:extLst>
      <p:ext uri="{BB962C8B-B14F-4D97-AF65-F5344CB8AC3E}">
        <p14:creationId xmlns:p14="http://schemas.microsoft.com/office/powerpoint/2010/main" val="5945989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59" y="1280193"/>
            <a:ext cx="4517096" cy="466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Box 8"/>
          <p:cNvSpPr txBox="1">
            <a:spLocks noChangeArrowheads="1"/>
          </p:cNvSpPr>
          <p:nvPr/>
        </p:nvSpPr>
        <p:spPr bwMode="auto">
          <a:xfrm>
            <a:off x="1990966" y="2003099"/>
            <a:ext cx="795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prstClr val="black"/>
                </a:solidFill>
              </a:rPr>
              <a:t>KD=65</a:t>
            </a:r>
          </a:p>
        </p:txBody>
      </p:sp>
      <p:pic>
        <p:nvPicPr>
          <p:cNvPr id="36867" name="Picture 9" descr="column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593" y="1260149"/>
            <a:ext cx="20764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450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Calibri"/>
                <a:cs typeface="Calibri"/>
              </a:rPr>
              <a:t>Comparison between II-TM and ADDA (Bi and Yang, 2014)</a:t>
            </a:r>
            <a:endParaRPr lang="en-US" sz="3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36870" name="Picture 1" descr="hexag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456" y="3485824"/>
            <a:ext cx="2249488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Box 3"/>
          <p:cNvSpPr txBox="1">
            <a:spLocks noChangeArrowheads="1"/>
          </p:cNvSpPr>
          <p:nvPr/>
        </p:nvSpPr>
        <p:spPr bwMode="auto">
          <a:xfrm>
            <a:off x="7465219" y="2540000"/>
            <a:ext cx="979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prstClr val="black"/>
                </a:solidFill>
              </a:rPr>
              <a:t>T-matrix</a:t>
            </a:r>
          </a:p>
        </p:txBody>
      </p:sp>
      <p:sp>
        <p:nvSpPr>
          <p:cNvPr id="36872" name="TextBox 4"/>
          <p:cNvSpPr txBox="1">
            <a:spLocks noChangeArrowheads="1"/>
          </p:cNvSpPr>
          <p:nvPr/>
        </p:nvSpPr>
        <p:spPr bwMode="auto">
          <a:xfrm>
            <a:off x="7658043" y="4619590"/>
            <a:ext cx="601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prstClr val="black"/>
                </a:solidFill>
              </a:rPr>
              <a:t>DDA</a:t>
            </a:r>
          </a:p>
        </p:txBody>
      </p:sp>
      <p:sp>
        <p:nvSpPr>
          <p:cNvPr id="36873" name="Rectangle 7"/>
          <p:cNvSpPr>
            <a:spLocks noChangeArrowheads="1"/>
          </p:cNvSpPr>
          <p:nvPr/>
        </p:nvSpPr>
        <p:spPr bwMode="auto">
          <a:xfrm>
            <a:off x="1498503" y="1738198"/>
            <a:ext cx="14033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alibri"/>
              </a:rPr>
              <a:t>m=1.3078+i1.67x10</a:t>
            </a:r>
            <a:r>
              <a:rPr lang="en-US" sz="1100" baseline="30000" dirty="0">
                <a:solidFill>
                  <a:srgbClr val="000000"/>
                </a:solidFill>
                <a:latin typeface="Calibri"/>
              </a:rPr>
              <a:t>-8</a:t>
            </a:r>
          </a:p>
        </p:txBody>
      </p:sp>
      <p:sp>
        <p:nvSpPr>
          <p:cNvPr id="36874" name="TextBox 14"/>
          <p:cNvSpPr txBox="1">
            <a:spLocks noChangeArrowheads="1"/>
          </p:cNvSpPr>
          <p:nvPr/>
        </p:nvSpPr>
        <p:spPr bwMode="auto">
          <a:xfrm>
            <a:off x="920259" y="5966180"/>
            <a:ext cx="763746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prstClr val="black"/>
                </a:solidFill>
              </a:rPr>
              <a:t>In </a:t>
            </a:r>
            <a:r>
              <a:rPr lang="en-US" sz="1600" dirty="0" smtClean="0">
                <a:solidFill>
                  <a:prstClr val="black"/>
                </a:solidFill>
              </a:rPr>
              <a:t>the Discrete-dipole-approximation(DDA )simulation</a:t>
            </a:r>
            <a:r>
              <a:rPr lang="en-US" sz="1600" dirty="0">
                <a:solidFill>
                  <a:prstClr val="black"/>
                </a:solidFill>
              </a:rPr>
              <a:t>, 1056 orientations with 128 scattering planes are set to achieve the randomness</a:t>
            </a:r>
            <a:r>
              <a:rPr lang="en-US" sz="1800" dirty="0">
                <a:solidFill>
                  <a:prstClr val="black"/>
                </a:solidFill>
              </a:rPr>
              <a:t>. </a:t>
            </a:r>
            <a:r>
              <a:rPr lang="en-US" sz="1600" dirty="0">
                <a:solidFill>
                  <a:prstClr val="black"/>
                </a:solidFill>
              </a:rPr>
              <a:t>ADDA is </a:t>
            </a:r>
            <a:r>
              <a:rPr lang="en-US" sz="1600" dirty="0" smtClean="0">
                <a:solidFill>
                  <a:prstClr val="black"/>
                </a:solidFill>
              </a:rPr>
              <a:t>a public </a:t>
            </a:r>
            <a:r>
              <a:rPr lang="en-US" sz="1600" dirty="0">
                <a:solidFill>
                  <a:prstClr val="black"/>
                </a:solidFill>
              </a:rPr>
              <a:t>DDA software developed by </a:t>
            </a:r>
            <a:r>
              <a:rPr lang="en-US" sz="1600" dirty="0" err="1">
                <a:solidFill>
                  <a:prstClr val="black"/>
                </a:solidFill>
              </a:rPr>
              <a:t>Yurkin</a:t>
            </a:r>
            <a:r>
              <a:rPr lang="en-US" sz="1600" dirty="0">
                <a:solidFill>
                  <a:prstClr val="black"/>
                </a:solidFill>
              </a:rPr>
              <a:t> and Hoekstra.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A33B-8D45-1C49-B32F-FF75A55D80B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29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 descr="Snapshot 2009-02-24 13-00-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5334000" cy="295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7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33" y="5799666"/>
            <a:ext cx="526626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1" name="AutoShape 6"/>
          <p:cNvSpPr>
            <a:spLocks noChangeArrowheads="1"/>
          </p:cNvSpPr>
          <p:nvPr/>
        </p:nvSpPr>
        <p:spPr bwMode="auto">
          <a:xfrm flipH="1">
            <a:off x="6011334" y="2827391"/>
            <a:ext cx="152400" cy="3056941"/>
          </a:xfrm>
          <a:prstGeom prst="upArrow">
            <a:avLst>
              <a:gd name="adj1" fmla="val 50000"/>
              <a:gd name="adj2" fmla="val 75000"/>
            </a:avLst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3" name="Text Box 8"/>
          <p:cNvSpPr txBox="1">
            <a:spLocks noChangeArrowheads="1"/>
          </p:cNvSpPr>
          <p:nvPr/>
        </p:nvSpPr>
        <p:spPr bwMode="auto">
          <a:xfrm>
            <a:off x="838200" y="1481666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2E27DF"/>
                </a:solidFill>
                <a:latin typeface="Times" charset="0"/>
              </a:rPr>
              <a:t>Yang and </a:t>
            </a:r>
            <a:r>
              <a:rPr lang="en-US" dirty="0" err="1">
                <a:solidFill>
                  <a:srgbClr val="2E27DF"/>
                </a:solidFill>
                <a:latin typeface="Times" charset="0"/>
              </a:rPr>
              <a:t>Liou</a:t>
            </a:r>
            <a:r>
              <a:rPr lang="en-US" dirty="0">
                <a:solidFill>
                  <a:srgbClr val="2E27DF"/>
                </a:solidFill>
                <a:latin typeface="Times" charset="0"/>
              </a:rPr>
              <a:t> (1996)</a:t>
            </a:r>
            <a:endParaRPr lang="en-US" dirty="0">
              <a:latin typeface="Times" charset="0"/>
            </a:endParaRPr>
          </a:p>
        </p:txBody>
      </p:sp>
      <p:sp>
        <p:nvSpPr>
          <p:cNvPr id="12698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5C2B9A-5689-1A48-AE4D-05BDC366AE0A}" type="slidenum">
              <a:rPr lang="en-US" sz="1400">
                <a:latin typeface="Times" charset="0"/>
              </a:rPr>
              <a:pPr/>
              <a:t>6</a:t>
            </a:fld>
            <a:endParaRPr lang="en-US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59333" cy="798409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MODIS C5 (</a:t>
            </a:r>
            <a:r>
              <a:rPr lang="en-US" sz="2000" dirty="0" smtClean="0">
                <a:solidFill>
                  <a:srgbClr val="0000FF"/>
                </a:solidFill>
              </a:rPr>
              <a:t>Baum et al. 2005</a:t>
            </a:r>
            <a:r>
              <a:rPr lang="en-US" sz="2000" dirty="0" smtClean="0">
                <a:solidFill>
                  <a:srgbClr val="FF0000"/>
                </a:solidFill>
              </a:rPr>
              <a:t>) and MODIS C6 (</a:t>
            </a:r>
            <a:r>
              <a:rPr lang="en-US" sz="2000" dirty="0" err="1" smtClean="0">
                <a:solidFill>
                  <a:srgbClr val="0000FF"/>
                </a:solidFill>
              </a:rPr>
              <a:t>Platnick</a:t>
            </a:r>
            <a:r>
              <a:rPr lang="en-US" sz="2000" dirty="0" smtClean="0">
                <a:solidFill>
                  <a:srgbClr val="0000FF"/>
                </a:solidFill>
              </a:rPr>
              <a:t> et al. 2014</a:t>
            </a:r>
            <a:r>
              <a:rPr lang="en-US" sz="2000" dirty="0" smtClean="0">
                <a:solidFill>
                  <a:srgbClr val="FF0000"/>
                </a:solidFill>
              </a:rPr>
              <a:t>) Ice Models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 descr="C5_C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23" y="855133"/>
            <a:ext cx="6085278" cy="584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4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4867"/>
            <a:ext cx="7772400" cy="1464733"/>
          </a:xfrm>
        </p:spPr>
        <p:txBody>
          <a:bodyPr/>
          <a:lstStyle/>
          <a:p>
            <a:pPr algn="l"/>
            <a:r>
              <a:rPr lang="en-US" sz="2400" i="0" dirty="0" smtClean="0">
                <a:solidFill>
                  <a:srgbClr val="0000FF"/>
                </a:solidFill>
              </a:rPr>
              <a:t>G. </a:t>
            </a:r>
            <a:r>
              <a:rPr lang="en-US" sz="2400" i="0" dirty="0">
                <a:solidFill>
                  <a:srgbClr val="0000FF"/>
                </a:solidFill>
              </a:rPr>
              <a:t>L. Stephens, </a:t>
            </a:r>
            <a:r>
              <a:rPr lang="en-US" sz="2400" i="0" dirty="0" smtClean="0">
                <a:solidFill>
                  <a:srgbClr val="0000FF"/>
                </a:solidFill>
              </a:rPr>
              <a:t>S.-C. </a:t>
            </a:r>
            <a:r>
              <a:rPr lang="en-US" sz="2400" i="0" dirty="0" err="1">
                <a:solidFill>
                  <a:srgbClr val="0000FF"/>
                </a:solidFill>
              </a:rPr>
              <a:t>Tsay</a:t>
            </a:r>
            <a:r>
              <a:rPr lang="en-US" sz="2400" i="0" dirty="0">
                <a:solidFill>
                  <a:srgbClr val="0000FF"/>
                </a:solidFill>
              </a:rPr>
              <a:t>, </a:t>
            </a:r>
            <a:r>
              <a:rPr lang="en-US" sz="2400" i="0" dirty="0" smtClean="0">
                <a:solidFill>
                  <a:srgbClr val="0000FF"/>
                </a:solidFill>
              </a:rPr>
              <a:t>P. </a:t>
            </a:r>
            <a:r>
              <a:rPr lang="en-US" sz="2400" i="0" dirty="0">
                <a:solidFill>
                  <a:srgbClr val="0000FF"/>
                </a:solidFill>
              </a:rPr>
              <a:t>W. Stackhouse Jr., and </a:t>
            </a:r>
            <a:r>
              <a:rPr lang="en-US" sz="2400" i="0" dirty="0" smtClean="0">
                <a:solidFill>
                  <a:srgbClr val="0000FF"/>
                </a:solidFill>
              </a:rPr>
              <a:t>P. </a:t>
            </a:r>
            <a:r>
              <a:rPr lang="en-US" sz="2400" i="0" dirty="0">
                <a:solidFill>
                  <a:srgbClr val="0000FF"/>
                </a:solidFill>
              </a:rPr>
              <a:t>J. </a:t>
            </a:r>
            <a:r>
              <a:rPr lang="en-US" sz="2400" i="0" dirty="0" err="1">
                <a:solidFill>
                  <a:srgbClr val="0000FF"/>
                </a:solidFill>
              </a:rPr>
              <a:t>Flatau</a:t>
            </a:r>
            <a:r>
              <a:rPr lang="en-US" sz="2400" i="0" dirty="0">
                <a:solidFill>
                  <a:srgbClr val="0000FF"/>
                </a:solidFill>
              </a:rPr>
              <a:t>, 1990: The </a:t>
            </a:r>
            <a:r>
              <a:rPr lang="en-US" sz="2400" i="0" dirty="0" smtClean="0">
                <a:solidFill>
                  <a:srgbClr val="0000FF"/>
                </a:solidFill>
              </a:rPr>
              <a:t>relevance </a:t>
            </a:r>
            <a:r>
              <a:rPr lang="en-US" sz="2400" i="0" dirty="0">
                <a:solidFill>
                  <a:srgbClr val="0000FF"/>
                </a:solidFill>
              </a:rPr>
              <a:t>of the </a:t>
            </a:r>
            <a:r>
              <a:rPr lang="en-US" sz="2400" i="0" dirty="0" smtClean="0">
                <a:solidFill>
                  <a:srgbClr val="0000FF"/>
                </a:solidFill>
              </a:rPr>
              <a:t>microphysical </a:t>
            </a:r>
            <a:r>
              <a:rPr lang="en-US" sz="2400" i="0" dirty="0">
                <a:solidFill>
                  <a:srgbClr val="0000FF"/>
                </a:solidFill>
              </a:rPr>
              <a:t>and </a:t>
            </a:r>
            <a:r>
              <a:rPr lang="en-US" sz="2400" i="0" dirty="0" err="1" smtClean="0">
                <a:solidFill>
                  <a:srgbClr val="0000FF"/>
                </a:solidFill>
              </a:rPr>
              <a:t>radiative</a:t>
            </a:r>
            <a:r>
              <a:rPr lang="en-US" sz="2400" i="0" dirty="0" smtClean="0">
                <a:solidFill>
                  <a:srgbClr val="0000FF"/>
                </a:solidFill>
              </a:rPr>
              <a:t> properties </a:t>
            </a:r>
            <a:r>
              <a:rPr lang="en-US" sz="2400" i="0" dirty="0">
                <a:solidFill>
                  <a:srgbClr val="0000FF"/>
                </a:solidFill>
              </a:rPr>
              <a:t>of </a:t>
            </a:r>
            <a:r>
              <a:rPr lang="en-US" sz="2400" i="0" dirty="0" smtClean="0">
                <a:solidFill>
                  <a:srgbClr val="FF0000"/>
                </a:solidFill>
              </a:rPr>
              <a:t>cirrus clouds </a:t>
            </a:r>
            <a:r>
              <a:rPr lang="en-US" sz="2400" i="0" dirty="0">
                <a:solidFill>
                  <a:srgbClr val="0000FF"/>
                </a:solidFill>
              </a:rPr>
              <a:t>to </a:t>
            </a:r>
            <a:r>
              <a:rPr lang="en-US" sz="2400" i="0" dirty="0" smtClean="0">
                <a:solidFill>
                  <a:srgbClr val="0000FF"/>
                </a:solidFill>
              </a:rPr>
              <a:t>climate </a:t>
            </a:r>
            <a:r>
              <a:rPr lang="en-US" sz="2400" i="0" dirty="0">
                <a:solidFill>
                  <a:srgbClr val="0000FF"/>
                </a:solidFill>
              </a:rPr>
              <a:t>and </a:t>
            </a:r>
            <a:r>
              <a:rPr lang="en-US" sz="2400" i="0" dirty="0" smtClean="0">
                <a:solidFill>
                  <a:srgbClr val="0000FF"/>
                </a:solidFill>
              </a:rPr>
              <a:t>climatic feedback</a:t>
            </a:r>
            <a:r>
              <a:rPr lang="en-US" sz="2400" i="0" dirty="0">
                <a:solidFill>
                  <a:srgbClr val="0000FF"/>
                </a:solidFill>
              </a:rPr>
              <a:t>. </a:t>
            </a:r>
            <a:r>
              <a:rPr lang="en-US" sz="2400" dirty="0">
                <a:solidFill>
                  <a:srgbClr val="0000FF"/>
                </a:solidFill>
              </a:rPr>
              <a:t>J. Atmos. Sci.</a:t>
            </a:r>
            <a:r>
              <a:rPr lang="en-US" sz="2400" i="0" dirty="0">
                <a:solidFill>
                  <a:srgbClr val="0000FF"/>
                </a:solidFill>
              </a:rPr>
              <a:t>, </a:t>
            </a:r>
            <a:r>
              <a:rPr lang="en-US" sz="2400" b="1" i="0" dirty="0">
                <a:solidFill>
                  <a:srgbClr val="0000FF"/>
                </a:solidFill>
              </a:rPr>
              <a:t>47</a:t>
            </a:r>
            <a:r>
              <a:rPr lang="en-US" sz="2400" i="0" dirty="0">
                <a:solidFill>
                  <a:srgbClr val="0000FF"/>
                </a:solidFill>
              </a:rPr>
              <a:t>, 1742–1754.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59000"/>
            <a:ext cx="7772400" cy="4114800"/>
          </a:xfrm>
        </p:spPr>
        <p:txBody>
          <a:bodyPr/>
          <a:lstStyle/>
          <a:p>
            <a:r>
              <a:rPr lang="en-US" sz="2800" dirty="0" smtClean="0"/>
              <a:t>“The asymmetry parameter had to be </a:t>
            </a:r>
            <a:r>
              <a:rPr lang="en-US" sz="2800" dirty="0" smtClean="0">
                <a:solidFill>
                  <a:srgbClr val="FF0000"/>
                </a:solidFill>
              </a:rPr>
              <a:t>adjusted from </a:t>
            </a:r>
            <a:r>
              <a:rPr lang="en-US" sz="2800" dirty="0" smtClean="0"/>
              <a:t>the broadband Mie value of </a:t>
            </a:r>
            <a:r>
              <a:rPr lang="en-US" sz="2800" dirty="0" smtClean="0">
                <a:solidFill>
                  <a:srgbClr val="FF0000"/>
                </a:solidFill>
              </a:rPr>
              <a:t>g=0.87 </a:t>
            </a:r>
            <a:r>
              <a:rPr lang="en-US" sz="2800" dirty="0" smtClean="0"/>
              <a:t>for the size distribution chosen to a lower value of </a:t>
            </a:r>
            <a:r>
              <a:rPr lang="en-US" sz="2800" dirty="0" smtClean="0">
                <a:solidFill>
                  <a:srgbClr val="FF0000"/>
                </a:solidFill>
              </a:rPr>
              <a:t>g=0.7 </a:t>
            </a:r>
            <a:r>
              <a:rPr lang="en-US" sz="2800" dirty="0" smtClean="0"/>
              <a:t>in order to </a:t>
            </a:r>
            <a:r>
              <a:rPr lang="en-US" sz="2800" dirty="0" smtClean="0">
                <a:solidFill>
                  <a:srgbClr val="FF0000"/>
                </a:solidFill>
              </a:rPr>
              <a:t>bring the observations and theory into broad agreement</a:t>
            </a:r>
            <a:r>
              <a:rPr lang="en-US" sz="2800" dirty="0" smtClean="0"/>
              <a:t>.”</a:t>
            </a:r>
          </a:p>
          <a:p>
            <a:r>
              <a:rPr lang="en-US" sz="2800" dirty="0" smtClean="0"/>
              <a:t>“Cirrus clouds characterized by </a:t>
            </a:r>
            <a:r>
              <a:rPr lang="en-US" sz="2800" dirty="0" smtClean="0">
                <a:solidFill>
                  <a:srgbClr val="FF0000"/>
                </a:solidFill>
              </a:rPr>
              <a:t>g=0.87 warmed approximately twice</a:t>
            </a:r>
            <a:r>
              <a:rPr lang="en-US" sz="2800" dirty="0" smtClean="0"/>
              <a:t> as much as cirrus clouds modeled </a:t>
            </a:r>
            <a:r>
              <a:rPr lang="en-US" sz="2800" dirty="0" smtClean="0">
                <a:solidFill>
                  <a:srgbClr val="FF0000"/>
                </a:solidFill>
              </a:rPr>
              <a:t>with g=0.7</a:t>
            </a:r>
            <a:r>
              <a:rPr lang="en-US" sz="2800" dirty="0" smtClean="0"/>
              <a:t>.”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1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4304"/>
            <a:ext cx="7772400" cy="11430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Consistency of spectral retrievals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69979"/>
            <a:ext cx="8151588" cy="4983586"/>
          </a:xfrm>
        </p:spPr>
        <p:txBody>
          <a:bodyPr/>
          <a:lstStyle/>
          <a:p>
            <a:r>
              <a:rPr lang="en-US" dirty="0" smtClean="0"/>
              <a:t>MODIS operational retrieval algorithm (Nakajima and King, 1990)</a:t>
            </a:r>
          </a:p>
          <a:p>
            <a:endParaRPr lang="en-US" dirty="0"/>
          </a:p>
          <a:p>
            <a:r>
              <a:rPr lang="en-US" dirty="0" smtClean="0"/>
              <a:t> Infrared techniques: 8.5 µm, 11 µm, and 12 µm  (e.g., Wang et al. 2011)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The cloud property retrievals based on the two techniques should be consistent. </a:t>
            </a:r>
          </a:p>
        </p:txBody>
      </p:sp>
    </p:spTree>
    <p:extLst>
      <p:ext uri="{BB962C8B-B14F-4D97-AF65-F5344CB8AC3E}">
        <p14:creationId xmlns:p14="http://schemas.microsoft.com/office/powerpoint/2010/main" val="265928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phere">
  <a:themeElements>
    <a:clrScheme name="Spher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66"/>
      </a:accent1>
      <a:accent2>
        <a:srgbClr val="004080"/>
      </a:accent2>
      <a:accent3>
        <a:srgbClr val="FFFFFF"/>
      </a:accent3>
      <a:accent4>
        <a:srgbClr val="000000"/>
      </a:accent4>
      <a:accent5>
        <a:srgbClr val="FFFFB8"/>
      </a:accent5>
      <a:accent6>
        <a:srgbClr val="003973"/>
      </a:accent6>
      <a:hlink>
        <a:srgbClr val="008040"/>
      </a:hlink>
      <a:folHlink>
        <a:srgbClr val="800000"/>
      </a:folHlink>
    </a:clrScheme>
    <a:fontScheme name="Sphere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>
            <a:alpha val="89999"/>
          </a:srgbClr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>
            <a:alpha val="89999"/>
          </a:srgbClr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phe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her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66"/>
        </a:accent1>
        <a:accent2>
          <a:srgbClr val="004080"/>
        </a:accent2>
        <a:accent3>
          <a:srgbClr val="FFFFFF"/>
        </a:accent3>
        <a:accent4>
          <a:srgbClr val="000000"/>
        </a:accent4>
        <a:accent5>
          <a:srgbClr val="FFFFB8"/>
        </a:accent5>
        <a:accent6>
          <a:srgbClr val="003973"/>
        </a:accent6>
        <a:hlink>
          <a:srgbClr val="00804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Sphere">
  <a:themeElements>
    <a:clrScheme name="Spher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66"/>
      </a:accent1>
      <a:accent2>
        <a:srgbClr val="004080"/>
      </a:accent2>
      <a:accent3>
        <a:srgbClr val="FFFFFF"/>
      </a:accent3>
      <a:accent4>
        <a:srgbClr val="000000"/>
      </a:accent4>
      <a:accent5>
        <a:srgbClr val="FFFFB8"/>
      </a:accent5>
      <a:accent6>
        <a:srgbClr val="003973"/>
      </a:accent6>
      <a:hlink>
        <a:srgbClr val="008040"/>
      </a:hlink>
      <a:folHlink>
        <a:srgbClr val="800000"/>
      </a:folHlink>
    </a:clrScheme>
    <a:fontScheme name="Sphere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>
            <a:alpha val="89999"/>
          </a:srgbClr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>
            <a:alpha val="89999"/>
          </a:srgbClr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phe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her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66"/>
        </a:accent1>
        <a:accent2>
          <a:srgbClr val="004080"/>
        </a:accent2>
        <a:accent3>
          <a:srgbClr val="FFFFFF"/>
        </a:accent3>
        <a:accent4>
          <a:srgbClr val="000000"/>
        </a:accent4>
        <a:accent5>
          <a:srgbClr val="FFFFB8"/>
        </a:accent5>
        <a:accent6>
          <a:srgbClr val="003973"/>
        </a:accent6>
        <a:hlink>
          <a:srgbClr val="00804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629</Words>
  <Application>Microsoft Macintosh PowerPoint</Application>
  <PresentationFormat>On-screen Show (4:3)</PresentationFormat>
  <Paragraphs>66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Office Theme</vt:lpstr>
      <vt:lpstr>Sphere</vt:lpstr>
      <vt:lpstr>3_Office Theme</vt:lpstr>
      <vt:lpstr>5_Office Theme</vt:lpstr>
      <vt:lpstr>10_Office Theme</vt:lpstr>
      <vt:lpstr>1_Sphere</vt:lpstr>
      <vt:lpstr>1_Office Theme</vt:lpstr>
      <vt:lpstr>2_Office Theme</vt:lpstr>
      <vt:lpstr>Equation</vt:lpstr>
      <vt:lpstr>MODIS Collection 6 Ice Model Assessments with POLDER and CALIPSO</vt:lpstr>
      <vt:lpstr>Ice Refractive Index</vt:lpstr>
      <vt:lpstr>Novel Invariant Imbedding T-Matrix Method</vt:lpstr>
      <vt:lpstr>What is a nonspherical particle?</vt:lpstr>
      <vt:lpstr>Comparison between II-TM and ADDA (Bi and Yang, 2014)</vt:lpstr>
      <vt:lpstr>PowerPoint Presentation</vt:lpstr>
      <vt:lpstr>MODIS C5 (Baum et al. 2005) and MODIS C6 (Platnick et al. 2014) Ice Models </vt:lpstr>
      <vt:lpstr>G. L. Stephens, S.-C. Tsay, P. W. Stackhouse Jr., and P. J. Flatau, 1990: The relevance of the microphysical and radiative properties of cirrus clouds to climate and climatic feedback. J. Atmos. Sci., 47, 1742–1754. </vt:lpstr>
      <vt:lpstr>Consistency of spectral retrievals </vt:lpstr>
      <vt:lpstr>Scatter plots of MODIS observed TOA BTs and BTD (8.5-11mm) vs. simulated BTs and BTD by using the optimal t and Deff (after Wang et al. 2011). </vt:lpstr>
      <vt:lpstr>Spectral Consistency:  MODIS C5 versus MODIS C6</vt:lpstr>
      <vt:lpstr>Ranges of POLDER Observations (5%-95% quantile) </vt:lpstr>
      <vt:lpstr>Polarimetric property consistency: POLDER observations (color contour) versus simulations (lines)  with De=60 µm</vt:lpstr>
      <vt:lpstr>PowerPoint Presentation</vt:lpstr>
      <vt:lpstr>PowerPoint Presentation</vt:lpstr>
      <vt:lpstr>Conclusions </vt:lpstr>
    </vt:vector>
  </TitlesOfParts>
  <Company>Texas A&amp;M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Anomalous Diffraction Theory </dc:title>
  <dc:creator>Ping Yang</dc:creator>
  <cp:lastModifiedBy>Michael King</cp:lastModifiedBy>
  <cp:revision>55</cp:revision>
  <cp:lastPrinted>2014-07-02T19:55:14Z</cp:lastPrinted>
  <dcterms:created xsi:type="dcterms:W3CDTF">2014-07-02T16:20:01Z</dcterms:created>
  <dcterms:modified xsi:type="dcterms:W3CDTF">2015-05-21T00:48:45Z</dcterms:modified>
</cp:coreProperties>
</file>