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sldIdLst>
    <p:sldId id="256" r:id="rId2"/>
    <p:sldId id="468" r:id="rId3"/>
    <p:sldId id="532" r:id="rId4"/>
    <p:sldId id="549" r:id="rId5"/>
    <p:sldId id="550" r:id="rId6"/>
    <p:sldId id="551" r:id="rId7"/>
    <p:sldId id="530" r:id="rId8"/>
    <p:sldId id="504" r:id="rId9"/>
    <p:sldId id="515" r:id="rId10"/>
    <p:sldId id="538" r:id="rId11"/>
    <p:sldId id="553" r:id="rId12"/>
    <p:sldId id="540" r:id="rId13"/>
    <p:sldId id="518" r:id="rId14"/>
    <p:sldId id="543" r:id="rId15"/>
    <p:sldId id="555" r:id="rId16"/>
    <p:sldId id="547" r:id="rId1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vis Toth"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FF0000"/>
    <a:srgbClr val="FF790E"/>
    <a:srgbClr val="19AF72"/>
    <a:srgbClr val="FF00FF"/>
    <a:srgbClr val="FF33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5" autoAdjust="0"/>
    <p:restoredTop sz="95133" autoAdjust="0"/>
  </p:normalViewPr>
  <p:slideViewPr>
    <p:cSldViewPr>
      <p:cViewPr varScale="1">
        <p:scale>
          <a:sx n="100" d="100"/>
          <a:sy n="100" d="100"/>
        </p:scale>
        <p:origin x="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30723"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30727"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926D7ADE-4866-4A14-B128-062B62667033}" type="slidenum">
              <a:rPr lang="en-US"/>
              <a:pPr>
                <a:defRPr/>
              </a:pPr>
              <a:t>‹#›</a:t>
            </a:fld>
            <a:endParaRPr lang="en-US"/>
          </a:p>
        </p:txBody>
      </p:sp>
    </p:spTree>
    <p:extLst>
      <p:ext uri="{BB962C8B-B14F-4D97-AF65-F5344CB8AC3E}">
        <p14:creationId xmlns:p14="http://schemas.microsoft.com/office/powerpoint/2010/main" val="10590342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26D7ADE-4866-4A14-B128-062B62667033}" type="slidenum">
              <a:rPr lang="en-US" smtClean="0"/>
              <a:pPr>
                <a:defRPr/>
              </a:pPr>
              <a:t>3</a:t>
            </a:fld>
            <a:endParaRPr lang="en-US"/>
          </a:p>
        </p:txBody>
      </p:sp>
    </p:spTree>
    <p:extLst>
      <p:ext uri="{BB962C8B-B14F-4D97-AF65-F5344CB8AC3E}">
        <p14:creationId xmlns:p14="http://schemas.microsoft.com/office/powerpoint/2010/main" val="374665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26D7ADE-4866-4A14-B128-062B62667033}" type="slidenum">
              <a:rPr lang="en-US" smtClean="0"/>
              <a:pPr>
                <a:defRPr/>
              </a:pPr>
              <a:t>12</a:t>
            </a:fld>
            <a:endParaRPr lang="en-US"/>
          </a:p>
        </p:txBody>
      </p:sp>
    </p:spTree>
    <p:extLst>
      <p:ext uri="{BB962C8B-B14F-4D97-AF65-F5344CB8AC3E}">
        <p14:creationId xmlns:p14="http://schemas.microsoft.com/office/powerpoint/2010/main" val="276552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2BA07-CF36-45D3-8202-F0620CAA2E8E}" type="slidenum">
              <a:rPr lang="en-US"/>
              <a:pPr>
                <a:defRPr/>
              </a:pPr>
              <a:t>‹#›</a:t>
            </a:fld>
            <a:endParaRPr lang="en-US"/>
          </a:p>
        </p:txBody>
      </p:sp>
    </p:spTree>
    <p:extLst>
      <p:ext uri="{BB962C8B-B14F-4D97-AF65-F5344CB8AC3E}">
        <p14:creationId xmlns:p14="http://schemas.microsoft.com/office/powerpoint/2010/main" val="814929403"/>
      </p:ext>
    </p:extLst>
  </p:cSld>
  <p:clrMapOvr>
    <a:masterClrMapping/>
  </p:clrMapOvr>
  <p:transition xmlns:p14="http://schemas.microsoft.com/office/powerpoint/2010/main">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A9ACB4-41FF-4553-80AC-F6A77A9066E4}" type="slidenum">
              <a:rPr lang="en-US"/>
              <a:pPr>
                <a:defRPr/>
              </a:pPr>
              <a:t>‹#›</a:t>
            </a:fld>
            <a:endParaRPr lang="en-US"/>
          </a:p>
        </p:txBody>
      </p:sp>
    </p:spTree>
    <p:extLst>
      <p:ext uri="{BB962C8B-B14F-4D97-AF65-F5344CB8AC3E}">
        <p14:creationId xmlns:p14="http://schemas.microsoft.com/office/powerpoint/2010/main" val="3315376173"/>
      </p:ext>
    </p:extLst>
  </p:cSld>
  <p:clrMapOvr>
    <a:masterClrMapping/>
  </p:clrMapOvr>
  <p:transition xmlns:p14="http://schemas.microsoft.com/office/powerpoint/2010/main">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E0C3D-F1DD-4ACB-AA41-2C1CC2DB92DC}" type="slidenum">
              <a:rPr lang="en-US"/>
              <a:pPr>
                <a:defRPr/>
              </a:pPr>
              <a:t>‹#›</a:t>
            </a:fld>
            <a:endParaRPr lang="en-US"/>
          </a:p>
        </p:txBody>
      </p:sp>
    </p:spTree>
    <p:extLst>
      <p:ext uri="{BB962C8B-B14F-4D97-AF65-F5344CB8AC3E}">
        <p14:creationId xmlns:p14="http://schemas.microsoft.com/office/powerpoint/2010/main" val="2633395857"/>
      </p:ext>
    </p:extLst>
  </p:cSld>
  <p:clrMapOvr>
    <a:masterClrMapping/>
  </p:clrMapOvr>
  <p:transition xmlns:p14="http://schemas.microsoft.com/office/powerpoint/2010/mai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9D98B-2EC1-4C71-878D-AC6ACEA3D52B}" type="slidenum">
              <a:rPr lang="en-US"/>
              <a:pPr>
                <a:defRPr/>
              </a:pPr>
              <a:t>‹#›</a:t>
            </a:fld>
            <a:endParaRPr lang="en-US"/>
          </a:p>
        </p:txBody>
      </p:sp>
    </p:spTree>
    <p:extLst>
      <p:ext uri="{BB962C8B-B14F-4D97-AF65-F5344CB8AC3E}">
        <p14:creationId xmlns:p14="http://schemas.microsoft.com/office/powerpoint/2010/main" val="2353880843"/>
      </p:ext>
    </p:extLst>
  </p:cSld>
  <p:clrMapOvr>
    <a:masterClrMapping/>
  </p:clrMapOvr>
  <p:transition xmlns:p14="http://schemas.microsoft.com/office/powerpoint/2010/main">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25EC21-DA04-41FF-A59E-139B73DD7F83}" type="slidenum">
              <a:rPr lang="en-US"/>
              <a:pPr>
                <a:defRPr/>
              </a:pPr>
              <a:t>‹#›</a:t>
            </a:fld>
            <a:endParaRPr lang="en-US"/>
          </a:p>
        </p:txBody>
      </p:sp>
    </p:spTree>
    <p:extLst>
      <p:ext uri="{BB962C8B-B14F-4D97-AF65-F5344CB8AC3E}">
        <p14:creationId xmlns:p14="http://schemas.microsoft.com/office/powerpoint/2010/main" val="1957175550"/>
      </p:ext>
    </p:extLst>
  </p:cSld>
  <p:clrMapOvr>
    <a:masterClrMapping/>
  </p:clrMapOvr>
  <p:transition xmlns:p14="http://schemas.microsoft.com/office/powerpoint/2010/main">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394FF1-EF36-4310-8AF5-B641C1453BAE}" type="slidenum">
              <a:rPr lang="en-US"/>
              <a:pPr>
                <a:defRPr/>
              </a:pPr>
              <a:t>‹#›</a:t>
            </a:fld>
            <a:endParaRPr lang="en-US"/>
          </a:p>
        </p:txBody>
      </p:sp>
    </p:spTree>
    <p:extLst>
      <p:ext uri="{BB962C8B-B14F-4D97-AF65-F5344CB8AC3E}">
        <p14:creationId xmlns:p14="http://schemas.microsoft.com/office/powerpoint/2010/main" val="1190028323"/>
      </p:ext>
    </p:extLst>
  </p:cSld>
  <p:clrMapOvr>
    <a:masterClrMapping/>
  </p:clrMapOvr>
  <p:transition xmlns:p14="http://schemas.microsoft.com/office/powerpoint/2010/mai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CE9D52-56EF-40EB-AD48-EFD63C51D46F}" type="slidenum">
              <a:rPr lang="en-US"/>
              <a:pPr>
                <a:defRPr/>
              </a:pPr>
              <a:t>‹#›</a:t>
            </a:fld>
            <a:endParaRPr lang="en-US"/>
          </a:p>
        </p:txBody>
      </p:sp>
    </p:spTree>
    <p:extLst>
      <p:ext uri="{BB962C8B-B14F-4D97-AF65-F5344CB8AC3E}">
        <p14:creationId xmlns:p14="http://schemas.microsoft.com/office/powerpoint/2010/main" val="3272005577"/>
      </p:ext>
    </p:extLst>
  </p:cSld>
  <p:clrMapOvr>
    <a:masterClrMapping/>
  </p:clrMapOvr>
  <p:transition xmlns:p14="http://schemas.microsoft.com/office/powerpoint/2010/main">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97905F-86E3-451E-A16F-72435914FD3A}" type="slidenum">
              <a:rPr lang="en-US"/>
              <a:pPr>
                <a:defRPr/>
              </a:pPr>
              <a:t>‹#›</a:t>
            </a:fld>
            <a:endParaRPr lang="en-US"/>
          </a:p>
        </p:txBody>
      </p:sp>
    </p:spTree>
    <p:extLst>
      <p:ext uri="{BB962C8B-B14F-4D97-AF65-F5344CB8AC3E}">
        <p14:creationId xmlns:p14="http://schemas.microsoft.com/office/powerpoint/2010/main" val="1234002122"/>
      </p:ext>
    </p:extLst>
  </p:cSld>
  <p:clrMapOvr>
    <a:masterClrMapping/>
  </p:clrMapOvr>
  <p:transition xmlns:p14="http://schemas.microsoft.com/office/powerpoint/2010/main">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CA98D1-A974-47C1-80B3-8C464B212D0E}" type="slidenum">
              <a:rPr lang="en-US"/>
              <a:pPr>
                <a:defRPr/>
              </a:pPr>
              <a:t>‹#›</a:t>
            </a:fld>
            <a:endParaRPr lang="en-US"/>
          </a:p>
        </p:txBody>
      </p:sp>
    </p:spTree>
    <p:extLst>
      <p:ext uri="{BB962C8B-B14F-4D97-AF65-F5344CB8AC3E}">
        <p14:creationId xmlns:p14="http://schemas.microsoft.com/office/powerpoint/2010/main" val="261080701"/>
      </p:ext>
    </p:extLst>
  </p:cSld>
  <p:clrMapOvr>
    <a:masterClrMapping/>
  </p:clrMapOvr>
  <p:transition xmlns:p14="http://schemas.microsoft.com/office/powerpoint/2010/main">
    <p:sndAc>
      <p:end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9FC25C-5F96-42E2-93BB-BFEF5FCBA7E2}" type="slidenum">
              <a:rPr lang="en-US"/>
              <a:pPr>
                <a:defRPr/>
              </a:pPr>
              <a:t>‹#›</a:t>
            </a:fld>
            <a:endParaRPr lang="en-US"/>
          </a:p>
        </p:txBody>
      </p:sp>
    </p:spTree>
    <p:extLst>
      <p:ext uri="{BB962C8B-B14F-4D97-AF65-F5344CB8AC3E}">
        <p14:creationId xmlns:p14="http://schemas.microsoft.com/office/powerpoint/2010/main" val="127107451"/>
      </p:ext>
    </p:extLst>
  </p:cSld>
  <p:clrMapOvr>
    <a:masterClrMapping/>
  </p:clrMapOvr>
  <p:transition xmlns:p14="http://schemas.microsoft.com/office/powerpoint/2010/mai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DF7AFB-49D9-4FA6-9503-EE7AEDA72D2B}" type="slidenum">
              <a:rPr lang="en-US"/>
              <a:pPr>
                <a:defRPr/>
              </a:pPr>
              <a:t>‹#›</a:t>
            </a:fld>
            <a:endParaRPr lang="en-US"/>
          </a:p>
        </p:txBody>
      </p:sp>
    </p:spTree>
    <p:extLst>
      <p:ext uri="{BB962C8B-B14F-4D97-AF65-F5344CB8AC3E}">
        <p14:creationId xmlns:p14="http://schemas.microsoft.com/office/powerpoint/2010/main" val="1021110339"/>
      </p:ext>
    </p:extLst>
  </p:cSld>
  <p:clrMapOvr>
    <a:masterClrMapping/>
  </p:clrMapOvr>
  <p:transition xmlns:p14="http://schemas.microsoft.com/office/powerpoint/2010/main">
    <p:sndAc>
      <p:endSnd/>
    </p:sndAc>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19B6A1B-192B-4EE5-AAA5-38F9C50E4A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sndAc>
      <p:endSnd/>
    </p:sndAc>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wmf"/><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21"/>
          <p:cNvSpPr txBox="1">
            <a:spLocks noChangeArrowheads="1"/>
          </p:cNvSpPr>
          <p:nvPr/>
        </p:nvSpPr>
        <p:spPr bwMode="auto">
          <a:xfrm>
            <a:off x="330200" y="2784475"/>
            <a:ext cx="8672513" cy="4278094"/>
          </a:xfrm>
          <a:prstGeom prst="rect">
            <a:avLst/>
          </a:prstGeom>
          <a:noFill/>
          <a:ln w="9525">
            <a:noFill/>
            <a:miter lim="800000"/>
            <a:headEnd/>
            <a:tailEnd/>
          </a:ln>
        </p:spPr>
        <p:txBody>
          <a:bodyPr>
            <a:spAutoFit/>
          </a:bodyPr>
          <a:lstStyle/>
          <a:p>
            <a:pPr algn="ctr">
              <a:spcBef>
                <a:spcPct val="50000"/>
              </a:spcBef>
              <a:defRPr/>
            </a:pPr>
            <a:endParaRPr lang="en-US" sz="3200" b="1" dirty="0">
              <a:solidFill>
                <a:srgbClr val="3333FF"/>
              </a:solidFill>
              <a:effectLst>
                <a:outerShdw blurRad="38100" dist="38100" dir="2700000" algn="tl">
                  <a:srgbClr val="000000">
                    <a:alpha val="43137"/>
                  </a:srgbClr>
                </a:outerShdw>
              </a:effectLst>
              <a:latin typeface="Arial" charset="0"/>
              <a:cs typeface="Arial" charset="0"/>
            </a:endParaRPr>
          </a:p>
          <a:p>
            <a:pPr algn="ctr">
              <a:defRPr/>
            </a:pPr>
            <a:r>
              <a:rPr lang="en-US" dirty="0">
                <a:effectLst>
                  <a:outerShdw blurRad="38100" dist="38100" dir="2700000" algn="tl">
                    <a:srgbClr val="000000">
                      <a:alpha val="43137"/>
                    </a:srgbClr>
                  </a:outerShdw>
                </a:effectLst>
                <a:latin typeface="Arial" charset="0"/>
                <a:cs typeface="Arial" charset="0"/>
              </a:rPr>
              <a:t>Jianglong Zhang</a:t>
            </a:r>
            <a:r>
              <a:rPr lang="en-US" baseline="30000" dirty="0">
                <a:effectLst>
                  <a:outerShdw blurRad="38100" dist="38100" dir="2700000" algn="tl">
                    <a:srgbClr val="000000">
                      <a:alpha val="43137"/>
                    </a:srgbClr>
                  </a:outerShdw>
                </a:effectLst>
                <a:latin typeface="Arial" charset="0"/>
                <a:cs typeface="Arial" charset="0"/>
              </a:rPr>
              <a:t>1</a:t>
            </a:r>
            <a:r>
              <a:rPr lang="en-US" dirty="0">
                <a:effectLst>
                  <a:outerShdw blurRad="38100" dist="38100" dir="2700000" algn="tl">
                    <a:srgbClr val="000000">
                      <a:alpha val="43137"/>
                    </a:srgbClr>
                  </a:outerShdw>
                </a:effectLst>
                <a:latin typeface="Arial" charset="0"/>
                <a:cs typeface="Arial" charset="0"/>
              </a:rPr>
              <a:t>, </a:t>
            </a:r>
            <a:r>
              <a:rPr lang="en-US" dirty="0" smtClean="0">
                <a:effectLst>
                  <a:outerShdw blurRad="38100" dist="38100" dir="2700000" algn="tl">
                    <a:srgbClr val="000000">
                      <a:alpha val="43137"/>
                    </a:srgbClr>
                  </a:outerShdw>
                </a:effectLst>
                <a:latin typeface="Arial" charset="0"/>
                <a:cs typeface="Arial" charset="0"/>
              </a:rPr>
              <a:t>Jeffrey </a:t>
            </a:r>
            <a:r>
              <a:rPr lang="en-US" dirty="0">
                <a:effectLst>
                  <a:outerShdw blurRad="38100" dist="38100" dir="2700000" algn="tl">
                    <a:srgbClr val="000000">
                      <a:alpha val="43137"/>
                    </a:srgbClr>
                  </a:outerShdw>
                </a:effectLst>
                <a:latin typeface="Arial" charset="0"/>
                <a:cs typeface="Arial" charset="0"/>
              </a:rPr>
              <a:t>S. Reid</a:t>
            </a:r>
            <a:r>
              <a:rPr lang="en-US" baseline="30000" dirty="0">
                <a:effectLst>
                  <a:outerShdw blurRad="38100" dist="38100" dir="2700000" algn="tl">
                    <a:srgbClr val="000000">
                      <a:alpha val="43137"/>
                    </a:srgbClr>
                  </a:outerShdw>
                </a:effectLst>
                <a:latin typeface="Arial" charset="0"/>
                <a:cs typeface="Arial" charset="0"/>
              </a:rPr>
              <a:t>2</a:t>
            </a:r>
            <a:r>
              <a:rPr lang="en-US" dirty="0">
                <a:effectLst>
                  <a:outerShdw blurRad="38100" dist="38100" dir="2700000" algn="tl">
                    <a:srgbClr val="000000">
                      <a:alpha val="43137"/>
                    </a:srgbClr>
                  </a:outerShdw>
                </a:effectLst>
                <a:latin typeface="Arial" charset="0"/>
                <a:cs typeface="Arial" charset="0"/>
              </a:rPr>
              <a:t>, </a:t>
            </a:r>
            <a:r>
              <a:rPr lang="en-US" dirty="0" smtClean="0">
                <a:effectLst>
                  <a:outerShdw blurRad="38100" dist="38100" dir="2700000" algn="tl">
                    <a:srgbClr val="000000">
                      <a:alpha val="43137"/>
                    </a:srgbClr>
                  </a:outerShdw>
                </a:effectLst>
                <a:latin typeface="Arial" charset="0"/>
                <a:cs typeface="Arial" charset="0"/>
              </a:rPr>
              <a:t>James </a:t>
            </a:r>
            <a:r>
              <a:rPr lang="en-US" dirty="0">
                <a:effectLst>
                  <a:outerShdw blurRad="38100" dist="38100" dir="2700000" algn="tl">
                    <a:srgbClr val="000000">
                      <a:alpha val="43137"/>
                    </a:srgbClr>
                  </a:outerShdw>
                </a:effectLst>
                <a:latin typeface="Arial" charset="0"/>
                <a:cs typeface="Arial" charset="0"/>
              </a:rPr>
              <a:t>R. Campbell</a:t>
            </a:r>
            <a:r>
              <a:rPr lang="en-US" baseline="30000" dirty="0">
                <a:effectLst>
                  <a:outerShdw blurRad="38100" dist="38100" dir="2700000" algn="tl">
                    <a:srgbClr val="000000">
                      <a:alpha val="43137"/>
                    </a:srgbClr>
                  </a:outerShdw>
                </a:effectLst>
                <a:latin typeface="Arial" charset="0"/>
                <a:cs typeface="Arial" charset="0"/>
              </a:rPr>
              <a:t>2</a:t>
            </a:r>
            <a:r>
              <a:rPr lang="en-US" dirty="0">
                <a:effectLst>
                  <a:outerShdw blurRad="38100" dist="38100" dir="2700000" algn="tl">
                    <a:srgbClr val="000000">
                      <a:alpha val="43137"/>
                    </a:srgbClr>
                  </a:outerShdw>
                </a:effectLst>
                <a:latin typeface="Arial" charset="0"/>
                <a:cs typeface="Arial" charset="0"/>
              </a:rPr>
              <a:t>, Edward J. Hyer</a:t>
            </a:r>
            <a:r>
              <a:rPr lang="en-US" baseline="30000" dirty="0">
                <a:effectLst>
                  <a:outerShdw blurRad="38100" dist="38100" dir="2700000" algn="tl">
                    <a:srgbClr val="000000">
                      <a:alpha val="43137"/>
                    </a:srgbClr>
                  </a:outerShdw>
                </a:effectLst>
                <a:latin typeface="Arial" charset="0"/>
                <a:cs typeface="Arial" charset="0"/>
              </a:rPr>
              <a:t>2</a:t>
            </a:r>
            <a:r>
              <a:rPr lang="en-US" dirty="0">
                <a:effectLst>
                  <a:outerShdw blurRad="38100" dist="38100" dir="2700000" algn="tl">
                    <a:srgbClr val="000000">
                      <a:alpha val="43137"/>
                    </a:srgbClr>
                  </a:outerShdw>
                </a:effectLst>
                <a:latin typeface="Arial" charset="0"/>
                <a:cs typeface="Arial" charset="0"/>
              </a:rPr>
              <a:t>, </a:t>
            </a:r>
            <a:r>
              <a:rPr lang="en-US" dirty="0" smtClean="0">
                <a:effectLst>
                  <a:outerShdw blurRad="38100" dist="38100" dir="2700000" algn="tl">
                    <a:srgbClr val="000000">
                      <a:alpha val="43137"/>
                    </a:srgbClr>
                  </a:outerShdw>
                </a:effectLst>
                <a:latin typeface="Arial" charset="0"/>
                <a:cs typeface="Arial" charset="0"/>
              </a:rPr>
              <a:t>Travis </a:t>
            </a:r>
            <a:r>
              <a:rPr lang="en-US" dirty="0">
                <a:effectLst>
                  <a:outerShdw blurRad="38100" dist="38100" dir="2700000" algn="tl">
                    <a:srgbClr val="000000">
                      <a:alpha val="43137"/>
                    </a:srgbClr>
                  </a:outerShdw>
                </a:effectLst>
                <a:latin typeface="Arial" charset="0"/>
                <a:cs typeface="Arial" charset="0"/>
              </a:rPr>
              <a:t>D. Toth, Matthew Christensen</a:t>
            </a:r>
            <a:r>
              <a:rPr lang="en-US" baseline="30000" dirty="0">
                <a:effectLst>
                  <a:outerShdw blurRad="38100" dist="38100" dir="2700000" algn="tl">
                    <a:srgbClr val="000000">
                      <a:alpha val="43137"/>
                    </a:srgbClr>
                  </a:outerShdw>
                </a:effectLst>
                <a:latin typeface="Arial" charset="0"/>
                <a:cs typeface="Arial" charset="0"/>
              </a:rPr>
              <a:t>1</a:t>
            </a:r>
            <a:r>
              <a:rPr lang="en-US" dirty="0">
                <a:effectLst>
                  <a:outerShdw blurRad="38100" dist="38100" dir="2700000" algn="tl">
                    <a:srgbClr val="000000">
                      <a:alpha val="43137"/>
                    </a:srgbClr>
                  </a:outerShdw>
                </a:effectLst>
                <a:latin typeface="Arial" charset="0"/>
                <a:cs typeface="Arial" charset="0"/>
              </a:rPr>
              <a:t>, </a:t>
            </a:r>
            <a:r>
              <a:rPr lang="en-US" dirty="0" smtClean="0">
                <a:effectLst>
                  <a:outerShdw blurRad="38100" dist="38100" dir="2700000" algn="tl">
                    <a:srgbClr val="000000">
                      <a:alpha val="43137"/>
                    </a:srgbClr>
                  </a:outerShdw>
                </a:effectLst>
                <a:latin typeface="Arial" charset="0"/>
                <a:cs typeface="Arial" charset="0"/>
              </a:rPr>
              <a:t>and </a:t>
            </a:r>
            <a:r>
              <a:rPr lang="en-US" dirty="0">
                <a:effectLst>
                  <a:outerShdw blurRad="38100" dist="38100" dir="2700000" algn="tl">
                    <a:srgbClr val="000000">
                      <a:alpha val="43137"/>
                    </a:srgbClr>
                  </a:outerShdw>
                </a:effectLst>
                <a:latin typeface="Arial" charset="0"/>
                <a:cs typeface="Arial" charset="0"/>
              </a:rPr>
              <a:t>Xiaodong Zhang</a:t>
            </a:r>
            <a:r>
              <a:rPr lang="en-US" baseline="30000" dirty="0">
                <a:effectLst>
                  <a:outerShdw blurRad="38100" dist="38100" dir="2700000" algn="tl">
                    <a:srgbClr val="000000">
                      <a:alpha val="43137"/>
                    </a:srgbClr>
                  </a:outerShdw>
                </a:effectLst>
                <a:latin typeface="Arial" charset="0"/>
                <a:cs typeface="Arial" charset="0"/>
              </a:rPr>
              <a:t>3</a:t>
            </a:r>
            <a:endParaRPr lang="en-US" strike="sngStrike" dirty="0">
              <a:solidFill>
                <a:srgbClr val="7030A0"/>
              </a:solidFill>
              <a:effectLst>
                <a:outerShdw blurRad="38100" dist="38100" dir="2700000" algn="tl">
                  <a:srgbClr val="000000">
                    <a:alpha val="43137"/>
                  </a:srgbClr>
                </a:outerShdw>
              </a:effectLst>
              <a:latin typeface="Arial" charset="0"/>
              <a:cs typeface="Arial" charset="0"/>
            </a:endParaRPr>
          </a:p>
          <a:p>
            <a:pPr>
              <a:defRPr/>
            </a:pPr>
            <a:r>
              <a:rPr lang="en-US" dirty="0">
                <a:effectLst>
                  <a:outerShdw blurRad="38100" dist="38100" dir="2700000" algn="tl">
                    <a:srgbClr val="000000">
                      <a:alpha val="43137"/>
                    </a:srgbClr>
                  </a:outerShdw>
                </a:effectLst>
                <a:latin typeface="Arial" charset="0"/>
                <a:cs typeface="Arial" charset="0"/>
              </a:rPr>
              <a:t> </a:t>
            </a:r>
          </a:p>
          <a:p>
            <a:pPr>
              <a:defRPr/>
            </a:pPr>
            <a:r>
              <a:rPr lang="en-US" baseline="30000" dirty="0">
                <a:effectLst>
                  <a:outerShdw blurRad="38100" dist="38100" dir="2700000" algn="tl">
                    <a:srgbClr val="000000">
                      <a:alpha val="43137"/>
                    </a:srgbClr>
                  </a:outerShdw>
                </a:effectLst>
                <a:latin typeface="Arial" charset="0"/>
                <a:cs typeface="Arial" charset="0"/>
              </a:rPr>
              <a:t>1 </a:t>
            </a:r>
            <a:r>
              <a:rPr lang="en-US" dirty="0">
                <a:effectLst>
                  <a:outerShdw blurRad="38100" dist="38100" dir="2700000" algn="tl">
                    <a:srgbClr val="000000">
                      <a:alpha val="43137"/>
                    </a:srgbClr>
                  </a:outerShdw>
                </a:effectLst>
                <a:latin typeface="Arial" charset="0"/>
                <a:cs typeface="Arial" charset="0"/>
              </a:rPr>
              <a:t>University of North Dakota, Dept. of Atmospheric Sciences</a:t>
            </a:r>
          </a:p>
          <a:p>
            <a:pPr>
              <a:defRPr/>
            </a:pPr>
            <a:r>
              <a:rPr lang="en-US" baseline="30000" dirty="0">
                <a:effectLst>
                  <a:outerShdw blurRad="38100" dist="38100" dir="2700000" algn="tl">
                    <a:srgbClr val="000000">
                      <a:alpha val="43137"/>
                    </a:srgbClr>
                  </a:outerShdw>
                </a:effectLst>
                <a:latin typeface="Arial" charset="0"/>
                <a:cs typeface="Arial" charset="0"/>
              </a:rPr>
              <a:t>2 </a:t>
            </a:r>
            <a:r>
              <a:rPr lang="en-US" dirty="0">
                <a:effectLst>
                  <a:outerShdw blurRad="38100" dist="38100" dir="2700000" algn="tl">
                    <a:srgbClr val="000000">
                      <a:alpha val="43137"/>
                    </a:srgbClr>
                  </a:outerShdw>
                </a:effectLst>
                <a:latin typeface="Arial" charset="0"/>
                <a:cs typeface="Arial" charset="0"/>
              </a:rPr>
              <a:t>Naval Research Laboratory, Marine Meteorology Division</a:t>
            </a:r>
          </a:p>
          <a:p>
            <a:pPr>
              <a:defRPr/>
            </a:pPr>
            <a:r>
              <a:rPr lang="en-US" baseline="30000" dirty="0">
                <a:effectLst>
                  <a:outerShdw blurRad="38100" dist="38100" dir="2700000" algn="tl">
                    <a:srgbClr val="000000">
                      <a:alpha val="43137"/>
                    </a:srgbClr>
                  </a:outerShdw>
                </a:effectLst>
                <a:latin typeface="Arial" charset="0"/>
                <a:cs typeface="Arial" charset="0"/>
              </a:rPr>
              <a:t>3 </a:t>
            </a:r>
            <a:r>
              <a:rPr lang="en-US" dirty="0">
                <a:effectLst>
                  <a:outerShdw blurRad="38100" dist="38100" dir="2700000" algn="tl">
                    <a:srgbClr val="000000">
                      <a:alpha val="43137"/>
                    </a:srgbClr>
                  </a:outerShdw>
                </a:effectLst>
                <a:latin typeface="Arial" charset="0"/>
                <a:cs typeface="Arial" charset="0"/>
              </a:rPr>
              <a:t>University of North Dakota, Dept. of Earth System Science</a:t>
            </a:r>
          </a:p>
          <a:p>
            <a:pPr>
              <a:defRPr/>
            </a:pPr>
            <a:endParaRPr lang="en-US" dirty="0">
              <a:effectLst>
                <a:outerShdw blurRad="38100" dist="38100" dir="2700000" algn="tl">
                  <a:srgbClr val="000000">
                    <a:alpha val="43137"/>
                  </a:srgbClr>
                </a:outerShdw>
              </a:effectLst>
              <a:latin typeface="Arial" charset="0"/>
              <a:cs typeface="Arial" charset="0"/>
            </a:endParaRPr>
          </a:p>
          <a:p>
            <a:pPr algn="ctr">
              <a:spcBef>
                <a:spcPct val="50000"/>
              </a:spcBef>
              <a:defRPr/>
            </a:pPr>
            <a:endParaRPr lang="en-US" sz="3200" b="1" dirty="0">
              <a:solidFill>
                <a:srgbClr val="3333FF"/>
              </a:solidFill>
              <a:effectLst>
                <a:outerShdw blurRad="38100" dist="38100" dir="2700000" algn="tl">
                  <a:srgbClr val="000000">
                    <a:alpha val="43137"/>
                  </a:srgbClr>
                </a:outerShdw>
              </a:effectLst>
              <a:latin typeface="Arial" charset="0"/>
              <a:cs typeface="Arial" charset="0"/>
            </a:endParaRPr>
          </a:p>
        </p:txBody>
      </p:sp>
      <p:sp>
        <p:nvSpPr>
          <p:cNvPr id="2051" name="Rectangle 30"/>
          <p:cNvSpPr>
            <a:spLocks noChangeArrowheads="1"/>
          </p:cNvSpPr>
          <p:nvPr/>
        </p:nvSpPr>
        <p:spPr bwMode="auto">
          <a:xfrm>
            <a:off x="3833813" y="186213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effectLst>
                <a:outerShdw blurRad="38100" dist="38100" dir="2700000" algn="tl">
                  <a:srgbClr val="000000">
                    <a:alpha val="43137"/>
                  </a:srgbClr>
                </a:outerShdw>
              </a:effectLst>
            </a:endParaRPr>
          </a:p>
        </p:txBody>
      </p:sp>
      <p:sp>
        <p:nvSpPr>
          <p:cNvPr id="2052" name="Rectangle 35"/>
          <p:cNvSpPr>
            <a:spLocks noChangeArrowheads="1"/>
          </p:cNvSpPr>
          <p:nvPr/>
        </p:nvSpPr>
        <p:spPr bwMode="auto">
          <a:xfrm>
            <a:off x="4570413" y="2903538"/>
            <a:ext cx="5157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effectLst>
                <a:outerShdw blurRad="38100" dist="38100" dir="2700000" algn="tl">
                  <a:srgbClr val="000000">
                    <a:alpha val="43137"/>
                  </a:srgbClr>
                </a:outerShdw>
              </a:effectLst>
              <a:latin typeface="Arial" charset="0"/>
              <a:cs typeface="Arial" charset="0"/>
            </a:endParaRPr>
          </a:p>
        </p:txBody>
      </p:sp>
      <p:pic>
        <p:nvPicPr>
          <p:cNvPr id="205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20"/>
          <p:cNvSpPr txBox="1">
            <a:spLocks noChangeArrowheads="1"/>
          </p:cNvSpPr>
          <p:nvPr/>
        </p:nvSpPr>
        <p:spPr bwMode="auto">
          <a:xfrm>
            <a:off x="304800" y="533400"/>
            <a:ext cx="86979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b="1" dirty="0" smtClean="0">
                <a:solidFill>
                  <a:schemeClr val="bg1"/>
                </a:solidFill>
                <a:effectLst>
                  <a:outerShdw blurRad="38100" dist="38100" dir="2700000" algn="tl">
                    <a:srgbClr val="000000">
                      <a:alpha val="43137"/>
                    </a:srgbClr>
                  </a:outerShdw>
                </a:effectLst>
              </a:rPr>
              <a:t>Issues </a:t>
            </a:r>
            <a:r>
              <a:rPr lang="en-US" sz="3600" b="1" dirty="0">
                <a:solidFill>
                  <a:schemeClr val="bg1"/>
                </a:solidFill>
                <a:effectLst>
                  <a:outerShdw blurRad="38100" dist="38100" dir="2700000" algn="tl">
                    <a:srgbClr val="000000">
                      <a:alpha val="43137"/>
                    </a:srgbClr>
                  </a:outerShdw>
                </a:effectLst>
              </a:rPr>
              <a:t>impacting the study of long-term aerosol forcing trends</a:t>
            </a:r>
            <a:endParaRPr lang="en-US" altLang="en-US" sz="3600"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2055" name="Picture 44" descr="navy on whit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5656263"/>
            <a:ext cx="13430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618" y="1371600"/>
            <a:ext cx="3970382" cy="246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229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Rectangle 11"/>
          <p:cNvSpPr/>
          <p:nvPr/>
        </p:nvSpPr>
        <p:spPr>
          <a:xfrm>
            <a:off x="0" y="76200"/>
            <a:ext cx="9144000" cy="954107"/>
          </a:xfrm>
          <a:prstGeom prst="rect">
            <a:avLst/>
          </a:prstGeom>
        </p:spPr>
        <p:txBody>
          <a:bodyPr>
            <a:spAutoFit/>
          </a:bodyPr>
          <a:lstStyle/>
          <a:p>
            <a:pPr algn="ctr" fontAlgn="auto">
              <a:spcBef>
                <a:spcPts val="0"/>
              </a:spcBef>
              <a:spcAft>
                <a:spcPts val="0"/>
              </a:spcAft>
              <a:defRPr/>
            </a:pPr>
            <a:r>
              <a:rPr lang="en-US" sz="2800" b="1" kern="0" dirty="0">
                <a:solidFill>
                  <a:srgbClr val="FF0000"/>
                </a:solidFill>
                <a:latin typeface="Arial"/>
              </a:rPr>
              <a:t>A</a:t>
            </a:r>
            <a:r>
              <a:rPr lang="en-US" sz="2800" b="1" kern="0" dirty="0" smtClean="0">
                <a:solidFill>
                  <a:srgbClr val="FF0000"/>
                </a:solidFill>
                <a:latin typeface="Arial"/>
              </a:rPr>
              <a:t>rea 4: Working Toward Trend-Quality MODIS Aerosol Data though Rigorous QA</a:t>
            </a:r>
            <a:endParaRPr lang="en-US" sz="2800" b="1" kern="0" dirty="0">
              <a:solidFill>
                <a:srgbClr val="FF0000"/>
              </a:solidFill>
              <a:latin typeface="Arial"/>
            </a:endParaRPr>
          </a:p>
        </p:txBody>
      </p:sp>
      <p:sp>
        <p:nvSpPr>
          <p:cNvPr id="10" name="Rectangle 1"/>
          <p:cNvSpPr>
            <a:spLocks noChangeArrowheads="1"/>
          </p:cNvSpPr>
          <p:nvPr/>
        </p:nvSpPr>
        <p:spPr bwMode="auto">
          <a:xfrm>
            <a:off x="20822" y="1164134"/>
            <a:ext cx="50101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smtClean="0">
                <a:latin typeface="Arial" charset="0"/>
                <a:cs typeface="Arial" charset="0"/>
              </a:rPr>
              <a:t>Our Quality-Assured C5 MODIS aerosol products are accessible through the GODAE server</a:t>
            </a:r>
          </a:p>
          <a:p>
            <a:endParaRPr lang="en-US" altLang="en-US" sz="2000" b="1" dirty="0" smtClean="0">
              <a:latin typeface="Arial" charset="0"/>
              <a:cs typeface="Arial" charset="0"/>
            </a:endParaRPr>
          </a:p>
          <a:p>
            <a:r>
              <a:rPr lang="en-US" altLang="en-US" sz="2000" b="1" dirty="0" smtClean="0">
                <a:latin typeface="Arial" charset="0"/>
                <a:cs typeface="Arial" charset="0"/>
              </a:rPr>
              <a:t>Terra C6 just completed! Working </a:t>
            </a:r>
            <a:r>
              <a:rPr lang="en-US" altLang="en-US" sz="2000" b="1" dirty="0">
                <a:latin typeface="Arial" charset="0"/>
                <a:cs typeface="Arial" charset="0"/>
              </a:rPr>
              <a:t>towards constructing </a:t>
            </a:r>
            <a:r>
              <a:rPr lang="en-US" altLang="en-US" sz="2000" b="1" dirty="0" smtClean="0">
                <a:latin typeface="Arial" charset="0"/>
                <a:cs typeface="Arial" charset="0"/>
              </a:rPr>
              <a:t>trend-quality C6 MODIS aerosol products (DT+DB) </a:t>
            </a:r>
            <a:r>
              <a:rPr lang="en-US" altLang="en-US" sz="2000" b="1" dirty="0">
                <a:latin typeface="Arial" charset="0"/>
                <a:cs typeface="Arial" charset="0"/>
              </a:rPr>
              <a:t>following Shi et al., 2011; 2014</a:t>
            </a:r>
          </a:p>
          <a:p>
            <a:pPr>
              <a:buFont typeface="Arial" charset="0"/>
              <a:buChar char="•"/>
            </a:pPr>
            <a:endParaRPr lang="en-US" altLang="en-US" sz="2000" b="1" dirty="0">
              <a:latin typeface="Arial" charset="0"/>
              <a:cs typeface="Arial" charset="0"/>
            </a:endParaRPr>
          </a:p>
        </p:txBody>
      </p:sp>
      <p:grpSp>
        <p:nvGrpSpPr>
          <p:cNvPr id="29" name="Group 28"/>
          <p:cNvGrpSpPr/>
          <p:nvPr/>
        </p:nvGrpSpPr>
        <p:grpSpPr>
          <a:xfrm>
            <a:off x="76200" y="3665078"/>
            <a:ext cx="4810125" cy="2667000"/>
            <a:chOff x="-9525" y="1143000"/>
            <a:chExt cx="9153525" cy="5029200"/>
          </a:xfrm>
        </p:grpSpPr>
        <p:pic>
          <p:nvPicPr>
            <p:cNvPr id="30" name="Picture 226" descr="D:\Users\Rona\Documents\Work\MODISc6\003.2235aodsmall_c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9263" y="1500188"/>
              <a:ext cx="2868612"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7" descr="D:\Users\Rona\Documents\Work\MODISc6\003.2235rgb.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25" y="1500188"/>
              <a:ext cx="286702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4252"/>
            <p:cNvSpPr>
              <a:spLocks noChangeArrowheads="1"/>
            </p:cNvSpPr>
            <p:nvPr/>
          </p:nvSpPr>
          <p:spPr bwMode="auto">
            <a:xfrm>
              <a:off x="3276600" y="1143000"/>
              <a:ext cx="8128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076" tIns="39808" rIns="15673" bIns="39808">
              <a:spAutoFit/>
            </a:bodyPr>
            <a:lstStyle>
              <a:lvl1pPr defTabSz="796925">
                <a:spcBef>
                  <a:spcPct val="20000"/>
                </a:spcBef>
                <a:buChar char="•"/>
                <a:defRPr sz="3200">
                  <a:solidFill>
                    <a:schemeClr val="tx1"/>
                  </a:solidFill>
                  <a:latin typeface="Times New Roman" pitchFamily="18" charset="0"/>
                </a:defRPr>
              </a:lvl1pPr>
              <a:lvl2pPr marL="742950" indent="-285750" defTabSz="796925">
                <a:spcBef>
                  <a:spcPct val="20000"/>
                </a:spcBef>
                <a:buChar char="–"/>
                <a:defRPr sz="2800">
                  <a:solidFill>
                    <a:schemeClr val="tx1"/>
                  </a:solidFill>
                  <a:latin typeface="Times New Roman" pitchFamily="18" charset="0"/>
                </a:defRPr>
              </a:lvl2pPr>
              <a:lvl3pPr marL="1143000" indent="-228600" defTabSz="796925">
                <a:spcBef>
                  <a:spcPct val="20000"/>
                </a:spcBef>
                <a:buChar char="•"/>
                <a:defRPr sz="2400">
                  <a:solidFill>
                    <a:schemeClr val="tx1"/>
                  </a:solidFill>
                  <a:latin typeface="Times New Roman" pitchFamily="18" charset="0"/>
                </a:defRPr>
              </a:lvl3pPr>
              <a:lvl4pPr marL="1600200" indent="-228600" defTabSz="796925">
                <a:spcBef>
                  <a:spcPct val="20000"/>
                </a:spcBef>
                <a:buChar char="–"/>
                <a:defRPr sz="2000">
                  <a:solidFill>
                    <a:schemeClr val="tx1"/>
                  </a:solidFill>
                  <a:latin typeface="Times New Roman" pitchFamily="18" charset="0"/>
                </a:defRPr>
              </a:lvl4pPr>
              <a:lvl5pPr marL="2057400" indent="-228600" defTabSz="796925">
                <a:spcBef>
                  <a:spcPct val="20000"/>
                </a:spcBef>
                <a:buChar char="»"/>
                <a:defRPr sz="2000">
                  <a:solidFill>
                    <a:schemeClr val="tx1"/>
                  </a:solidFill>
                  <a:latin typeface="Times New Roman" pitchFamily="18" charset="0"/>
                </a:defRPr>
              </a:lvl5pPr>
              <a:lvl6pPr marL="2514600" indent="-228600" defTabSz="79692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9692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9692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96925"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50000"/>
                </a:spcBef>
                <a:buFontTx/>
                <a:buNone/>
              </a:pPr>
              <a:r>
                <a:rPr lang="en-US" altLang="en-US" sz="2600">
                  <a:ea typeface="SimSun" pitchFamily="2" charset="-122"/>
                  <a:sym typeface="Symbol" pitchFamily="18" charset="2"/>
                </a:rPr>
                <a:t>C5</a:t>
              </a:r>
              <a:endParaRPr lang="en-US" altLang="en-US" sz="2600">
                <a:ea typeface="SimSun" pitchFamily="2" charset="-122"/>
              </a:endParaRPr>
            </a:p>
          </p:txBody>
        </p:sp>
        <p:sp>
          <p:nvSpPr>
            <p:cNvPr id="33" name="Oval 32"/>
            <p:cNvSpPr/>
            <p:nvPr/>
          </p:nvSpPr>
          <p:spPr>
            <a:xfrm>
              <a:off x="3954463" y="4495800"/>
              <a:ext cx="882650" cy="16525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34" name="Oval 33"/>
            <p:cNvSpPr/>
            <p:nvPr/>
          </p:nvSpPr>
          <p:spPr>
            <a:xfrm>
              <a:off x="3657600" y="1752600"/>
              <a:ext cx="882650" cy="16525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grpSp>
          <p:nvGrpSpPr>
            <p:cNvPr id="35" name="Group 34"/>
            <p:cNvGrpSpPr/>
            <p:nvPr/>
          </p:nvGrpSpPr>
          <p:grpSpPr>
            <a:xfrm>
              <a:off x="6275388" y="1219200"/>
              <a:ext cx="2868612" cy="4929188"/>
              <a:chOff x="6275388" y="1219200"/>
              <a:chExt cx="2868612" cy="4929188"/>
            </a:xfrm>
          </p:grpSpPr>
          <p:pic>
            <p:nvPicPr>
              <p:cNvPr id="38" name="Picture 225" descr="D:\Users\Rona\Documents\Work\MODISc6\003.2235aodsm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5388" y="1528763"/>
                <a:ext cx="2868612"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4252"/>
              <p:cNvSpPr>
                <a:spLocks noChangeArrowheads="1"/>
              </p:cNvSpPr>
              <p:nvPr/>
            </p:nvSpPr>
            <p:spPr bwMode="auto">
              <a:xfrm>
                <a:off x="6553200" y="1219200"/>
                <a:ext cx="8461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076" tIns="39808" rIns="15673" bIns="39808">
                <a:spAutoFit/>
              </a:bodyPr>
              <a:lstStyle>
                <a:lvl1pPr defTabSz="796925">
                  <a:spcBef>
                    <a:spcPct val="20000"/>
                  </a:spcBef>
                  <a:buChar char="•"/>
                  <a:defRPr sz="3200">
                    <a:solidFill>
                      <a:schemeClr val="tx1"/>
                    </a:solidFill>
                    <a:latin typeface="Times New Roman" pitchFamily="18" charset="0"/>
                  </a:defRPr>
                </a:lvl1pPr>
                <a:lvl2pPr marL="742950" indent="-285750" defTabSz="796925">
                  <a:spcBef>
                    <a:spcPct val="20000"/>
                  </a:spcBef>
                  <a:buChar char="–"/>
                  <a:defRPr sz="2800">
                    <a:solidFill>
                      <a:schemeClr val="tx1"/>
                    </a:solidFill>
                    <a:latin typeface="Times New Roman" pitchFamily="18" charset="0"/>
                  </a:defRPr>
                </a:lvl2pPr>
                <a:lvl3pPr marL="1143000" indent="-228600" defTabSz="796925">
                  <a:spcBef>
                    <a:spcPct val="20000"/>
                  </a:spcBef>
                  <a:buChar char="•"/>
                  <a:defRPr sz="2400">
                    <a:solidFill>
                      <a:schemeClr val="tx1"/>
                    </a:solidFill>
                    <a:latin typeface="Times New Roman" pitchFamily="18" charset="0"/>
                  </a:defRPr>
                </a:lvl3pPr>
                <a:lvl4pPr marL="1600200" indent="-228600" defTabSz="796925">
                  <a:spcBef>
                    <a:spcPct val="20000"/>
                  </a:spcBef>
                  <a:buChar char="–"/>
                  <a:defRPr sz="2000">
                    <a:solidFill>
                      <a:schemeClr val="tx1"/>
                    </a:solidFill>
                    <a:latin typeface="Times New Roman" pitchFamily="18" charset="0"/>
                  </a:defRPr>
                </a:lvl4pPr>
                <a:lvl5pPr marL="2057400" indent="-228600" defTabSz="796925">
                  <a:spcBef>
                    <a:spcPct val="20000"/>
                  </a:spcBef>
                  <a:buChar char="»"/>
                  <a:defRPr sz="2000">
                    <a:solidFill>
                      <a:schemeClr val="tx1"/>
                    </a:solidFill>
                    <a:latin typeface="Times New Roman" pitchFamily="18" charset="0"/>
                  </a:defRPr>
                </a:lvl5pPr>
                <a:lvl6pPr marL="2514600" indent="-228600" defTabSz="79692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9692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9692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96925"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50000"/>
                  </a:spcBef>
                  <a:buFontTx/>
                  <a:buNone/>
                </a:pPr>
                <a:r>
                  <a:rPr lang="en-US" altLang="en-US" sz="2600">
                    <a:ea typeface="SimSun" pitchFamily="2" charset="-122"/>
                    <a:sym typeface="Symbol" pitchFamily="18" charset="2"/>
                  </a:rPr>
                  <a:t>C6</a:t>
                </a:r>
                <a:endParaRPr lang="en-US" altLang="en-US" sz="2600">
                  <a:ea typeface="SimSun" pitchFamily="2" charset="-122"/>
                </a:endParaRPr>
              </a:p>
            </p:txBody>
          </p:sp>
          <p:sp>
            <p:nvSpPr>
              <p:cNvPr id="40" name="Oval 39"/>
              <p:cNvSpPr/>
              <p:nvPr/>
            </p:nvSpPr>
            <p:spPr>
              <a:xfrm>
                <a:off x="7194550" y="4495800"/>
                <a:ext cx="882650" cy="16525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41" name="Oval 40"/>
              <p:cNvSpPr/>
              <p:nvPr/>
            </p:nvSpPr>
            <p:spPr>
              <a:xfrm>
                <a:off x="6965950" y="1752600"/>
                <a:ext cx="882650" cy="16525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36" name="Oval 35"/>
            <p:cNvSpPr/>
            <p:nvPr/>
          </p:nvSpPr>
          <p:spPr>
            <a:xfrm>
              <a:off x="762000" y="1752600"/>
              <a:ext cx="882650" cy="16525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37" name="Oval 36"/>
            <p:cNvSpPr/>
            <p:nvPr/>
          </p:nvSpPr>
          <p:spPr>
            <a:xfrm>
              <a:off x="1066800" y="4519613"/>
              <a:ext cx="882650" cy="165258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42" name="Rectangle 4252"/>
          <p:cNvSpPr>
            <a:spLocks noChangeArrowheads="1"/>
          </p:cNvSpPr>
          <p:nvPr/>
        </p:nvSpPr>
        <p:spPr bwMode="auto">
          <a:xfrm>
            <a:off x="0" y="6319450"/>
            <a:ext cx="9482138" cy="38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076" tIns="39808" rIns="15673" bIns="39808">
            <a:spAutoFit/>
          </a:bodyPr>
          <a:lstStyle>
            <a:lvl1pPr defTabSz="796925">
              <a:spcBef>
                <a:spcPct val="20000"/>
              </a:spcBef>
              <a:buChar char="•"/>
              <a:defRPr sz="3200">
                <a:solidFill>
                  <a:schemeClr val="tx1"/>
                </a:solidFill>
                <a:latin typeface="Times New Roman" pitchFamily="18" charset="0"/>
              </a:defRPr>
            </a:lvl1pPr>
            <a:lvl2pPr marL="742950" indent="-285750" defTabSz="796925">
              <a:spcBef>
                <a:spcPct val="20000"/>
              </a:spcBef>
              <a:buChar char="–"/>
              <a:defRPr sz="2800">
                <a:solidFill>
                  <a:schemeClr val="tx1"/>
                </a:solidFill>
                <a:latin typeface="Times New Roman" pitchFamily="18" charset="0"/>
              </a:defRPr>
            </a:lvl2pPr>
            <a:lvl3pPr marL="1143000" indent="-228600" defTabSz="796925">
              <a:spcBef>
                <a:spcPct val="20000"/>
              </a:spcBef>
              <a:buChar char="•"/>
              <a:defRPr sz="2400">
                <a:solidFill>
                  <a:schemeClr val="tx1"/>
                </a:solidFill>
                <a:latin typeface="Times New Roman" pitchFamily="18" charset="0"/>
              </a:defRPr>
            </a:lvl3pPr>
            <a:lvl4pPr marL="1600200" indent="-228600" defTabSz="796925">
              <a:spcBef>
                <a:spcPct val="20000"/>
              </a:spcBef>
              <a:buChar char="–"/>
              <a:defRPr sz="2000">
                <a:solidFill>
                  <a:schemeClr val="tx1"/>
                </a:solidFill>
                <a:latin typeface="Times New Roman" pitchFamily="18" charset="0"/>
              </a:defRPr>
            </a:lvl4pPr>
            <a:lvl5pPr marL="2057400" indent="-228600" defTabSz="796925">
              <a:spcBef>
                <a:spcPct val="20000"/>
              </a:spcBef>
              <a:buChar char="»"/>
              <a:defRPr sz="2000">
                <a:solidFill>
                  <a:schemeClr val="tx1"/>
                </a:solidFill>
                <a:latin typeface="Times New Roman" pitchFamily="18" charset="0"/>
              </a:defRPr>
            </a:lvl5pPr>
            <a:lvl6pPr marL="2514600" indent="-228600" defTabSz="79692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9692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9692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96925"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50000"/>
              </a:spcBef>
              <a:buFontTx/>
              <a:buNone/>
            </a:pPr>
            <a:r>
              <a:rPr lang="en-US" altLang="en-US" sz="2000" b="1" dirty="0">
                <a:latin typeface="Arial" panose="020B0604020202020204" pitchFamily="34" charset="0"/>
                <a:ea typeface="SimSun" pitchFamily="2" charset="-122"/>
                <a:cs typeface="Arial" panose="020B0604020202020204" pitchFamily="34" charset="0"/>
                <a:sym typeface="Symbol" pitchFamily="18" charset="2"/>
              </a:rPr>
              <a:t>2007-01-03 </a:t>
            </a:r>
            <a:r>
              <a:rPr lang="en-US" altLang="en-US" sz="2000" b="1" dirty="0" smtClean="0">
                <a:latin typeface="Arial" panose="020B0604020202020204" pitchFamily="34" charset="0"/>
                <a:ea typeface="SimSun" pitchFamily="2" charset="-122"/>
                <a:cs typeface="Arial" panose="020B0604020202020204" pitchFamily="34" charset="0"/>
                <a:sym typeface="Symbol" pitchFamily="18" charset="2"/>
              </a:rPr>
              <a:t>48-60</a:t>
            </a:r>
            <a:r>
              <a:rPr lang="en-US" altLang="en-US" sz="2000" b="1" baseline="30000" dirty="0">
                <a:latin typeface="Arial" panose="020B0604020202020204" pitchFamily="34" charset="0"/>
                <a:ea typeface="SimSun" pitchFamily="2" charset="-122"/>
                <a:cs typeface="Arial" panose="020B0604020202020204" pitchFamily="34" charset="0"/>
                <a:sym typeface="Symbol" pitchFamily="18" charset="2"/>
              </a:rPr>
              <a:t>◦ </a:t>
            </a:r>
            <a:r>
              <a:rPr lang="en-US" altLang="en-US" sz="2000" b="1" dirty="0">
                <a:latin typeface="Arial" panose="020B0604020202020204" pitchFamily="34" charset="0"/>
                <a:ea typeface="SimSun" pitchFamily="2" charset="-122"/>
                <a:cs typeface="Arial" panose="020B0604020202020204" pitchFamily="34" charset="0"/>
                <a:sym typeface="Symbol" pitchFamily="18" charset="2"/>
              </a:rPr>
              <a:t>S, 115-130</a:t>
            </a:r>
            <a:r>
              <a:rPr lang="en-US" altLang="en-US" sz="2000" b="1" baseline="30000" dirty="0">
                <a:latin typeface="Arial" panose="020B0604020202020204" pitchFamily="34" charset="0"/>
                <a:ea typeface="SimSun" pitchFamily="2" charset="-122"/>
                <a:cs typeface="Arial" panose="020B0604020202020204" pitchFamily="34" charset="0"/>
                <a:sym typeface="Symbol" pitchFamily="18" charset="2"/>
              </a:rPr>
              <a:t>◦ </a:t>
            </a:r>
            <a:r>
              <a:rPr lang="en-US" altLang="en-US" sz="2000" b="1" dirty="0" smtClean="0">
                <a:latin typeface="Arial" panose="020B0604020202020204" pitchFamily="34" charset="0"/>
                <a:ea typeface="SimSun" pitchFamily="2" charset="-122"/>
                <a:cs typeface="Arial" panose="020B0604020202020204" pitchFamily="34" charset="0"/>
                <a:sym typeface="Symbol" pitchFamily="18" charset="2"/>
              </a:rPr>
              <a:t>W (DT) </a:t>
            </a:r>
            <a:endParaRPr lang="en-US" altLang="en-US" sz="2000" b="1" dirty="0">
              <a:latin typeface="Arial" panose="020B0604020202020204" pitchFamily="34" charset="0"/>
              <a:ea typeface="SimSun" pitchFamily="2" charset="-122"/>
              <a:cs typeface="Arial" panose="020B0604020202020204" pitchFamily="34" charset="0"/>
            </a:endParaRPr>
          </a:p>
        </p:txBody>
      </p:sp>
      <p:sp>
        <p:nvSpPr>
          <p:cNvPr id="2" name="TextBox 1"/>
          <p:cNvSpPr txBox="1"/>
          <p:nvPr/>
        </p:nvSpPr>
        <p:spPr>
          <a:xfrm>
            <a:off x="6400800" y="990600"/>
            <a:ext cx="2667000" cy="461665"/>
          </a:xfrm>
          <a:prstGeom prst="rect">
            <a:avLst/>
          </a:prstGeom>
          <a:noFill/>
        </p:spPr>
        <p:txBody>
          <a:bodyPr wrap="square" rtlCol="0">
            <a:spAutoFit/>
          </a:bodyPr>
          <a:lstStyle/>
          <a:p>
            <a:r>
              <a:rPr lang="en-US" b="1" dirty="0" smtClean="0"/>
              <a:t>2005-2007</a:t>
            </a:r>
            <a:endParaRPr lang="en-US" b="1" dirty="0"/>
          </a:p>
        </p:txBody>
      </p:sp>
      <p:sp>
        <p:nvSpPr>
          <p:cNvPr id="43" name="Title 1"/>
          <p:cNvSpPr txBox="1">
            <a:spLocks/>
          </p:cNvSpPr>
          <p:nvPr/>
        </p:nvSpPr>
        <p:spPr>
          <a:xfrm>
            <a:off x="6934200" y="3483233"/>
            <a:ext cx="2286000" cy="47916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2000" b="1" kern="0" dirty="0" smtClean="0">
                <a:solidFill>
                  <a:schemeClr val="bg1"/>
                </a:solidFill>
              </a:rPr>
              <a:t>DT/MISR AOD</a:t>
            </a:r>
            <a:endParaRPr lang="en-US" sz="2000" b="1" kern="0" dirty="0">
              <a:solidFill>
                <a:schemeClr val="bg1"/>
              </a:solidFill>
            </a:endParaRPr>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18" y="3810000"/>
            <a:ext cx="3970382" cy="246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3618" y="6172200"/>
            <a:ext cx="397038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73618" y="6535579"/>
            <a:ext cx="3970382" cy="246221"/>
          </a:xfrm>
          <a:prstGeom prst="rect">
            <a:avLst/>
          </a:prstGeom>
          <a:solidFill>
            <a:schemeClr val="bg1"/>
          </a:solidFill>
        </p:spPr>
        <p:txBody>
          <a:bodyPr wrap="square" lIns="0" tIns="0" rIns="0" bIns="0" rtlCol="0">
            <a:spAutoFit/>
          </a:bodyPr>
          <a:lstStyle/>
          <a:p>
            <a:r>
              <a:rPr lang="en-US" sz="1600" b="1" dirty="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0.4  0.6 0.7  0.8 0.9               1.11 1.25     1.66</a:t>
            </a:r>
            <a:endParaRPr lang="en-US" sz="1400" b="1" dirty="0">
              <a:latin typeface="Arial" panose="020B0604020202020204" pitchFamily="34" charset="0"/>
              <a:cs typeface="Arial" panose="020B0604020202020204" pitchFamily="34" charset="0"/>
            </a:endParaRPr>
          </a:p>
        </p:txBody>
      </p:sp>
      <p:sp>
        <p:nvSpPr>
          <p:cNvPr id="48" name="Title 1"/>
          <p:cNvSpPr txBox="1">
            <a:spLocks/>
          </p:cNvSpPr>
          <p:nvPr/>
        </p:nvSpPr>
        <p:spPr>
          <a:xfrm>
            <a:off x="6934200" y="5845433"/>
            <a:ext cx="2286000" cy="47916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2000" b="1" kern="0" dirty="0" smtClean="0">
                <a:solidFill>
                  <a:schemeClr val="bg1"/>
                </a:solidFill>
              </a:rPr>
              <a:t>DB/MISR AOD</a:t>
            </a:r>
            <a:endParaRPr lang="en-US" sz="2000" b="1" kern="0" dirty="0">
              <a:solidFill>
                <a:schemeClr val="bg1"/>
              </a:solidFill>
            </a:endParaRPr>
          </a:p>
        </p:txBody>
      </p:sp>
    </p:spTree>
    <p:extLst>
      <p:ext uri="{BB962C8B-B14F-4D97-AF65-F5344CB8AC3E}">
        <p14:creationId xmlns:p14="http://schemas.microsoft.com/office/powerpoint/2010/main" val="122316800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229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Rectangle 11"/>
          <p:cNvSpPr/>
          <p:nvPr/>
        </p:nvSpPr>
        <p:spPr>
          <a:xfrm>
            <a:off x="0" y="76200"/>
            <a:ext cx="9144000" cy="954107"/>
          </a:xfrm>
          <a:prstGeom prst="rect">
            <a:avLst/>
          </a:prstGeom>
        </p:spPr>
        <p:txBody>
          <a:bodyPr>
            <a:spAutoFit/>
          </a:bodyPr>
          <a:lstStyle/>
          <a:p>
            <a:pPr algn="ctr" fontAlgn="auto">
              <a:spcBef>
                <a:spcPts val="0"/>
              </a:spcBef>
              <a:spcAft>
                <a:spcPts val="0"/>
              </a:spcAft>
              <a:defRPr/>
            </a:pPr>
            <a:r>
              <a:rPr lang="en-US" sz="2800" b="1" kern="0" dirty="0">
                <a:solidFill>
                  <a:srgbClr val="FF0000"/>
                </a:solidFill>
                <a:latin typeface="Arial"/>
              </a:rPr>
              <a:t>A</a:t>
            </a:r>
            <a:r>
              <a:rPr lang="en-US" sz="2800" b="1" kern="0" dirty="0" smtClean="0">
                <a:solidFill>
                  <a:srgbClr val="FF0000"/>
                </a:solidFill>
                <a:latin typeface="Arial"/>
              </a:rPr>
              <a:t>rea 4: Working Toward Trend-Quality QA MODIS aerosol data (</a:t>
            </a:r>
            <a:r>
              <a:rPr lang="en-US" sz="2800" b="1" kern="0" dirty="0" err="1" smtClean="0">
                <a:solidFill>
                  <a:srgbClr val="FF0000"/>
                </a:solidFill>
                <a:latin typeface="Arial"/>
              </a:rPr>
              <a:t>cont</a:t>
            </a:r>
            <a:r>
              <a:rPr lang="en-US" sz="2800" b="1" kern="0" dirty="0" smtClean="0">
                <a:solidFill>
                  <a:srgbClr val="FF0000"/>
                </a:solidFill>
                <a:latin typeface="Arial"/>
              </a:rPr>
              <a:t>…)</a:t>
            </a:r>
            <a:endParaRPr lang="en-US" sz="2800" b="1" kern="0" dirty="0">
              <a:solidFill>
                <a:srgbClr val="FF0000"/>
              </a:solidFill>
              <a:latin typeface="Arial"/>
            </a:endParaRPr>
          </a:p>
        </p:txBody>
      </p:sp>
      <p:sp>
        <p:nvSpPr>
          <p:cNvPr id="3" name="TextBox 2"/>
          <p:cNvSpPr txBox="1"/>
          <p:nvPr/>
        </p:nvSpPr>
        <p:spPr>
          <a:xfrm>
            <a:off x="28352" y="1149489"/>
            <a:ext cx="5381847" cy="5940088"/>
          </a:xfrm>
          <a:prstGeom prst="rect">
            <a:avLst/>
          </a:prstGeom>
          <a:noFill/>
        </p:spPr>
        <p:txBody>
          <a:bodyPr wrap="square" rtlCol="0">
            <a:spAutoFit/>
          </a:bodyPr>
          <a:lstStyle/>
          <a:p>
            <a:pPr marL="91440" lvl="1" indent="-342900">
              <a:spcAft>
                <a:spcPts val="600"/>
              </a:spcAft>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Validated </a:t>
            </a:r>
            <a:r>
              <a:rPr lang="en-US" altLang="en-US" sz="2000" dirty="0">
                <a:latin typeface="Arial" panose="020B0604020202020204" pitchFamily="34" charset="0"/>
                <a:cs typeface="Arial" panose="020B0604020202020204" pitchFamily="34" charset="0"/>
              </a:rPr>
              <a:t>using </a:t>
            </a:r>
            <a:r>
              <a:rPr lang="en-US" altLang="en-US" sz="2000" dirty="0" smtClean="0">
                <a:latin typeface="Arial" panose="020B0604020202020204" pitchFamily="34" charset="0"/>
                <a:cs typeface="Arial" panose="020B0604020202020204" pitchFamily="34" charset="0"/>
              </a:rPr>
              <a:t>AERONET </a:t>
            </a:r>
            <a:r>
              <a:rPr lang="en-US" altLang="en-US" sz="2000" dirty="0">
                <a:latin typeface="Arial" panose="020B0604020202020204" pitchFamily="34" charset="0"/>
                <a:cs typeface="Arial" panose="020B0604020202020204" pitchFamily="34" charset="0"/>
              </a:rPr>
              <a:t>data, </a:t>
            </a:r>
            <a:r>
              <a:rPr lang="en-US" altLang="en-US" sz="2000" u="sng" dirty="0">
                <a:latin typeface="Arial" panose="020B0604020202020204" pitchFamily="34" charset="0"/>
                <a:cs typeface="Arial" panose="020B0604020202020204" pitchFamily="34" charset="0"/>
              </a:rPr>
              <a:t>cloud contamination</a:t>
            </a:r>
            <a:r>
              <a:rPr lang="en-US" altLang="en-US" sz="2000" dirty="0">
                <a:latin typeface="Arial" panose="020B0604020202020204" pitchFamily="34" charset="0"/>
                <a:cs typeface="Arial" panose="020B0604020202020204" pitchFamily="34" charset="0"/>
              </a:rPr>
              <a:t>, as well as </a:t>
            </a:r>
            <a:r>
              <a:rPr lang="en-US" altLang="en-US" sz="2000" dirty="0" smtClean="0">
                <a:latin typeface="Arial" panose="020B0604020202020204" pitchFamily="34" charset="0"/>
                <a:cs typeface="Arial" panose="020B0604020202020204" pitchFamily="34" charset="0"/>
              </a:rPr>
              <a:t>biases </a:t>
            </a:r>
            <a:r>
              <a:rPr lang="en-US" altLang="en-US" sz="2000" dirty="0">
                <a:latin typeface="Arial" panose="020B0604020202020204" pitchFamily="34" charset="0"/>
                <a:cs typeface="Arial" panose="020B0604020202020204" pitchFamily="34" charset="0"/>
              </a:rPr>
              <a:t>related to aerosol microphysical properties and </a:t>
            </a:r>
            <a:r>
              <a:rPr lang="en-US" altLang="en-US" sz="2000" dirty="0" smtClean="0">
                <a:latin typeface="Arial" panose="020B0604020202020204" pitchFamily="34" charset="0"/>
                <a:cs typeface="Arial" panose="020B0604020202020204" pitchFamily="34" charset="0"/>
              </a:rPr>
              <a:t>near-ocean </a:t>
            </a:r>
            <a:r>
              <a:rPr lang="en-US" altLang="en-US" sz="2000" dirty="0">
                <a:latin typeface="Arial" panose="020B0604020202020204" pitchFamily="34" charset="0"/>
                <a:cs typeface="Arial" panose="020B0604020202020204" pitchFamily="34" charset="0"/>
              </a:rPr>
              <a:t>surface wind speeds are reduced </a:t>
            </a:r>
            <a:r>
              <a:rPr lang="en-US" altLang="en-US" sz="2000" dirty="0" smtClean="0">
                <a:latin typeface="Arial" panose="020B0604020202020204" pitchFamily="34" charset="0"/>
                <a:cs typeface="Arial" panose="020B0604020202020204" pitchFamily="34" charset="0"/>
              </a:rPr>
              <a:t>when comparing </a:t>
            </a:r>
            <a:r>
              <a:rPr lang="en-US" altLang="en-US" sz="2000" dirty="0">
                <a:latin typeface="Arial" panose="020B0604020202020204" pitchFamily="34" charset="0"/>
                <a:cs typeface="Arial" panose="020B0604020202020204" pitchFamily="34" charset="0"/>
              </a:rPr>
              <a:t>with </a:t>
            </a:r>
            <a:r>
              <a:rPr lang="en-US" altLang="en-US" sz="2000" dirty="0" smtClean="0">
                <a:latin typeface="Arial" panose="020B0604020202020204" pitchFamily="34" charset="0"/>
                <a:cs typeface="Arial" panose="020B0604020202020204" pitchFamily="34" charset="0"/>
              </a:rPr>
              <a:t>C5 </a:t>
            </a:r>
            <a:r>
              <a:rPr lang="en-US" altLang="en-US" sz="2000" dirty="0">
                <a:latin typeface="Arial" panose="020B0604020202020204" pitchFamily="34" charset="0"/>
                <a:cs typeface="Arial" panose="020B0604020202020204" pitchFamily="34" charset="0"/>
              </a:rPr>
              <a:t>MODIS </a:t>
            </a:r>
            <a:r>
              <a:rPr lang="en-US" altLang="en-US" sz="2000" dirty="0" smtClean="0">
                <a:latin typeface="Arial" panose="020B0604020202020204" pitchFamily="34" charset="0"/>
                <a:cs typeface="Arial" panose="020B0604020202020204" pitchFamily="34" charset="0"/>
              </a:rPr>
              <a:t>DT over-ocean aerosol </a:t>
            </a:r>
            <a:r>
              <a:rPr lang="en-US" altLang="en-US" sz="2000" dirty="0">
                <a:latin typeface="Arial" panose="020B0604020202020204" pitchFamily="34" charset="0"/>
                <a:cs typeface="Arial" panose="020B0604020202020204" pitchFamily="34" charset="0"/>
              </a:rPr>
              <a:t>products. </a:t>
            </a:r>
            <a:endParaRPr lang="en-US" altLang="en-US" sz="2000" dirty="0" smtClean="0">
              <a:latin typeface="Arial" panose="020B0604020202020204" pitchFamily="34" charset="0"/>
              <a:cs typeface="Arial" panose="020B0604020202020204" pitchFamily="34" charset="0"/>
            </a:endParaRPr>
          </a:p>
          <a:p>
            <a:pPr marL="91440" lvl="1" indent="-342900">
              <a:spcAft>
                <a:spcPts val="600"/>
              </a:spcAft>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The </a:t>
            </a:r>
            <a:r>
              <a:rPr lang="en-US" altLang="en-US" sz="2000" dirty="0">
                <a:latin typeface="Arial" panose="020B0604020202020204" pitchFamily="34" charset="0"/>
                <a:cs typeface="Arial" panose="020B0604020202020204" pitchFamily="34" charset="0"/>
              </a:rPr>
              <a:t>ESOA feature is also greatly reduced in the c6 MODIS aerosol </a:t>
            </a:r>
            <a:r>
              <a:rPr lang="en-US" altLang="en-US" sz="2000" dirty="0" smtClean="0">
                <a:latin typeface="Arial" panose="020B0604020202020204" pitchFamily="34" charset="0"/>
                <a:cs typeface="Arial" panose="020B0604020202020204" pitchFamily="34" charset="0"/>
              </a:rPr>
              <a:t>products.</a:t>
            </a:r>
          </a:p>
          <a:p>
            <a:pPr marL="91440" lvl="1" indent="-342900">
              <a:spcAft>
                <a:spcPts val="600"/>
              </a:spcAft>
              <a:buFont typeface="Arial" panose="020B0604020202020204" pitchFamily="34" charset="0"/>
              <a:buChar char="•"/>
            </a:pPr>
            <a:r>
              <a:rPr lang="en-US" altLang="en-US" sz="2000" dirty="0" smtClean="0">
                <a:solidFill>
                  <a:srgbClr val="000000"/>
                </a:solidFill>
                <a:latin typeface="Arial" panose="020B0604020202020204" pitchFamily="34" charset="0"/>
                <a:cs typeface="Arial" panose="020B0604020202020204" pitchFamily="34" charset="0"/>
              </a:rPr>
              <a:t>Our </a:t>
            </a:r>
            <a:r>
              <a:rPr lang="en-US" altLang="en-US" sz="2000" dirty="0">
                <a:solidFill>
                  <a:srgbClr val="000000"/>
                </a:solidFill>
                <a:latin typeface="Arial" panose="020B0604020202020204" pitchFamily="34" charset="0"/>
                <a:cs typeface="Arial" panose="020B0604020202020204" pitchFamily="34" charset="0"/>
              </a:rPr>
              <a:t>study suggests that cloud contamination still exists and is observable in the C6 </a:t>
            </a:r>
            <a:r>
              <a:rPr lang="en-US" altLang="en-US" sz="2000" dirty="0" smtClean="0">
                <a:solidFill>
                  <a:srgbClr val="000000"/>
                </a:solidFill>
                <a:latin typeface="Arial" panose="020B0604020202020204" pitchFamily="34" charset="0"/>
                <a:cs typeface="Arial" panose="020B0604020202020204" pitchFamily="34" charset="0"/>
              </a:rPr>
              <a:t>dataset.</a:t>
            </a:r>
            <a:endParaRPr lang="en-US" altLang="en-US" sz="2000" dirty="0" smtClean="0">
              <a:latin typeface="Arial" panose="020B0604020202020204" pitchFamily="34" charset="0"/>
              <a:cs typeface="Arial" panose="020B0604020202020204" pitchFamily="34" charset="0"/>
            </a:endParaRPr>
          </a:p>
          <a:p>
            <a:pPr marL="91440" lvl="1" indent="-342900">
              <a:spcAft>
                <a:spcPts val="600"/>
              </a:spcAft>
              <a:buFont typeface="Arial" panose="020B0604020202020204" pitchFamily="34" charset="0"/>
              <a:buChar char="•"/>
            </a:pPr>
            <a:r>
              <a:rPr lang="en-US" altLang="en-US" sz="2000" dirty="0" smtClean="0">
                <a:solidFill>
                  <a:srgbClr val="000000"/>
                </a:solidFill>
                <a:latin typeface="Arial" panose="020B0604020202020204" pitchFamily="34" charset="0"/>
                <a:cs typeface="Arial" panose="020B0604020202020204" pitchFamily="34" charset="0"/>
              </a:rPr>
              <a:t>By </a:t>
            </a:r>
            <a:r>
              <a:rPr lang="en-US" altLang="en-US" sz="2000" dirty="0">
                <a:solidFill>
                  <a:srgbClr val="000000"/>
                </a:solidFill>
                <a:latin typeface="Arial" panose="020B0604020202020204" pitchFamily="34" charset="0"/>
                <a:cs typeface="Arial" panose="020B0604020202020204" pitchFamily="34" charset="0"/>
              </a:rPr>
              <a:t>applying data screening and empirical correction steps similar as used in constructing the C5 version of </a:t>
            </a:r>
            <a:r>
              <a:rPr lang="en-US" altLang="en-US" sz="2000" dirty="0" smtClean="0">
                <a:solidFill>
                  <a:srgbClr val="000000"/>
                </a:solidFill>
                <a:latin typeface="Arial" panose="020B0604020202020204" pitchFamily="34" charset="0"/>
                <a:cs typeface="Arial" panose="020B0604020202020204" pitchFamily="34" charset="0"/>
              </a:rPr>
              <a:t>the DA-quality </a:t>
            </a:r>
            <a:r>
              <a:rPr lang="en-US" altLang="en-US" sz="2000" dirty="0">
                <a:solidFill>
                  <a:srgbClr val="000000"/>
                </a:solidFill>
                <a:latin typeface="Arial" panose="020B0604020202020204" pitchFamily="34" charset="0"/>
                <a:cs typeface="Arial" panose="020B0604020202020204" pitchFamily="34" charset="0"/>
              </a:rPr>
              <a:t>product, our preliminary results show a further reduction of uncertainties in AOD by 17</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a:solidFill>
                  <a:srgbClr val="000000"/>
                </a:solidFill>
                <a:latin typeface="Arial" panose="020B0604020202020204" pitchFamily="34" charset="0"/>
                <a:cs typeface="Arial" panose="020B0604020202020204" pitchFamily="34" charset="0"/>
              </a:rPr>
              <a:t>and the outliers by 20%.  </a:t>
            </a:r>
          </a:p>
          <a:p>
            <a:endParaRPr lang="en-US" sz="2000" dirty="0"/>
          </a:p>
        </p:txBody>
      </p:sp>
      <p:pic>
        <p:nvPicPr>
          <p:cNvPr id="24" name="Picture 202" descr="D:\Users\Rona\Documents\Work\MODISc6\c6plots\selfqa.png"/>
          <p:cNvPicPr>
            <a:picLocks noChangeAspect="1" noChangeArrowheads="1"/>
          </p:cNvPicPr>
          <p:nvPr/>
        </p:nvPicPr>
        <p:blipFill>
          <a:blip r:embed="rId2" cstate="print">
            <a:extLst>
              <a:ext uri="{28A0092B-C50C-407E-A947-70E740481C1C}">
                <a14:useLocalDpi xmlns:a14="http://schemas.microsoft.com/office/drawing/2010/main" val="0"/>
              </a:ext>
            </a:extLst>
          </a:blip>
          <a:srcRect l="1733" r="5360"/>
          <a:stretch>
            <a:fillRect/>
          </a:stretch>
        </p:blipFill>
        <p:spPr bwMode="auto">
          <a:xfrm>
            <a:off x="5314278" y="1134409"/>
            <a:ext cx="3677321" cy="301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2" descr="D:\Users\Rona\Documents\Work\MODISc6\c6plots\afterallchange.png"/>
          <p:cNvPicPr>
            <a:picLocks noChangeAspect="1" noChangeArrowheads="1"/>
          </p:cNvPicPr>
          <p:nvPr/>
        </p:nvPicPr>
        <p:blipFill>
          <a:blip r:embed="rId3" cstate="print">
            <a:extLst>
              <a:ext uri="{28A0092B-C50C-407E-A947-70E740481C1C}">
                <a14:useLocalDpi xmlns:a14="http://schemas.microsoft.com/office/drawing/2010/main" val="0"/>
              </a:ext>
            </a:extLst>
          </a:blip>
          <a:srcRect b="54"/>
          <a:stretch>
            <a:fillRect/>
          </a:stretch>
        </p:blipFill>
        <p:spPr bwMode="auto">
          <a:xfrm>
            <a:off x="5570840" y="3963822"/>
            <a:ext cx="3573160" cy="281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7620000" y="5809173"/>
            <a:ext cx="914400" cy="461665"/>
          </a:xfrm>
          <a:prstGeom prst="rect">
            <a:avLst/>
          </a:prstGeom>
          <a:noFill/>
        </p:spPr>
        <p:txBody>
          <a:bodyPr wrap="square" rtlCol="0">
            <a:spAutoFit/>
          </a:bodyPr>
          <a:lstStyle/>
          <a:p>
            <a:r>
              <a:rPr lang="en-US" dirty="0" smtClean="0"/>
              <a:t>QAed</a:t>
            </a:r>
            <a:endParaRPr lang="en-US" dirty="0"/>
          </a:p>
        </p:txBody>
      </p:sp>
      <p:sp>
        <p:nvSpPr>
          <p:cNvPr id="43" name="TextBox 42"/>
          <p:cNvSpPr txBox="1"/>
          <p:nvPr/>
        </p:nvSpPr>
        <p:spPr>
          <a:xfrm>
            <a:off x="7647356" y="2743200"/>
            <a:ext cx="1191843" cy="461665"/>
          </a:xfrm>
          <a:prstGeom prst="rect">
            <a:avLst/>
          </a:prstGeom>
          <a:noFill/>
        </p:spPr>
        <p:txBody>
          <a:bodyPr wrap="square" rtlCol="0">
            <a:spAutoFit/>
          </a:bodyPr>
          <a:lstStyle/>
          <a:p>
            <a:r>
              <a:rPr lang="en-US" dirty="0" smtClean="0"/>
              <a:t>C6-DT</a:t>
            </a:r>
            <a:endParaRPr lang="en-US" dirty="0"/>
          </a:p>
        </p:txBody>
      </p:sp>
    </p:spTree>
    <p:extLst>
      <p:ext uri="{BB962C8B-B14F-4D97-AF65-F5344CB8AC3E}">
        <p14:creationId xmlns:p14="http://schemas.microsoft.com/office/powerpoint/2010/main" val="373520503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229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Rectangle 11"/>
          <p:cNvSpPr/>
          <p:nvPr/>
        </p:nvSpPr>
        <p:spPr>
          <a:xfrm>
            <a:off x="0" y="76200"/>
            <a:ext cx="9144000" cy="954107"/>
          </a:xfrm>
          <a:prstGeom prst="rect">
            <a:avLst/>
          </a:prstGeom>
        </p:spPr>
        <p:txBody>
          <a:bodyPr>
            <a:spAutoFit/>
          </a:bodyPr>
          <a:lstStyle/>
          <a:p>
            <a:pPr algn="ctr" fontAlgn="auto">
              <a:spcBef>
                <a:spcPts val="0"/>
              </a:spcBef>
              <a:spcAft>
                <a:spcPts val="0"/>
              </a:spcAft>
              <a:defRPr/>
            </a:pPr>
            <a:r>
              <a:rPr lang="en-US" sz="2800" b="1" kern="0" dirty="0">
                <a:solidFill>
                  <a:srgbClr val="FF0000"/>
                </a:solidFill>
                <a:latin typeface="Arial"/>
              </a:rPr>
              <a:t>A</a:t>
            </a:r>
            <a:r>
              <a:rPr lang="en-US" sz="2800" b="1" kern="0" dirty="0" smtClean="0">
                <a:solidFill>
                  <a:srgbClr val="FF0000"/>
                </a:solidFill>
                <a:latin typeface="Arial"/>
              </a:rPr>
              <a:t>rea 5: Nighttime Aerosol Retrievals are Limited</a:t>
            </a:r>
            <a:r>
              <a:rPr lang="en-US" sz="2800" b="1" kern="0" dirty="0">
                <a:solidFill>
                  <a:srgbClr val="FF0000"/>
                </a:solidFill>
                <a:latin typeface="Arial"/>
              </a:rPr>
              <a:t>.</a:t>
            </a:r>
            <a:r>
              <a:rPr lang="en-US" sz="2800" b="1" kern="0" dirty="0" smtClean="0">
                <a:solidFill>
                  <a:srgbClr val="FF0000"/>
                </a:solidFill>
                <a:latin typeface="Arial"/>
              </a:rPr>
              <a:t> </a:t>
            </a:r>
            <a:r>
              <a:rPr lang="en-US" sz="2800" b="1" kern="0" dirty="0">
                <a:solidFill>
                  <a:srgbClr val="FF0000"/>
                </a:solidFill>
                <a:latin typeface="Arial"/>
              </a:rPr>
              <a:t>C</a:t>
            </a:r>
            <a:r>
              <a:rPr lang="en-US" sz="2800" b="1" kern="0" dirty="0" smtClean="0">
                <a:solidFill>
                  <a:srgbClr val="FF0000"/>
                </a:solidFill>
                <a:latin typeface="Arial"/>
              </a:rPr>
              <a:t>an VIIRS Fill the Observational Gap?</a:t>
            </a:r>
            <a:endParaRPr lang="en-US" sz="2800" b="1" kern="0" dirty="0">
              <a:solidFill>
                <a:srgbClr val="FF0000"/>
              </a:solidFill>
              <a:latin typeface="Arial"/>
            </a:endParaRPr>
          </a:p>
        </p:txBody>
      </p:sp>
      <p:sp>
        <p:nvSpPr>
          <p:cNvPr id="20"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TextBox 2"/>
          <p:cNvSpPr txBox="1">
            <a:spLocks noChangeArrowheads="1"/>
          </p:cNvSpPr>
          <p:nvPr/>
        </p:nvSpPr>
        <p:spPr bwMode="auto">
          <a:xfrm>
            <a:off x="4476750" y="1027113"/>
            <a:ext cx="4649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u="sng" dirty="0">
                <a:latin typeface="Arial" pitchFamily="34" charset="0"/>
                <a:cs typeface="Arial" pitchFamily="34" charset="0"/>
              </a:rPr>
              <a:t>Cape Verde, clear versus dusty skies</a:t>
            </a:r>
          </a:p>
        </p:txBody>
      </p:sp>
      <p:pic>
        <p:nvPicPr>
          <p:cNvPr id="29" name="Picture 16" descr="figure1_2.png"/>
          <p:cNvPicPr preferRelativeResize="0">
            <a:picLocks/>
          </p:cNvPicPr>
          <p:nvPr/>
        </p:nvPicPr>
        <p:blipFill>
          <a:blip r:embed="rId3">
            <a:extLst>
              <a:ext uri="{28A0092B-C50C-407E-A947-70E740481C1C}">
                <a14:useLocalDpi xmlns:a14="http://schemas.microsoft.com/office/drawing/2010/main" val="0"/>
              </a:ext>
            </a:extLst>
          </a:blip>
          <a:srcRect b="50116"/>
          <a:stretch>
            <a:fillRect/>
          </a:stretch>
        </p:blipFill>
        <p:spPr bwMode="auto">
          <a:xfrm>
            <a:off x="6886575" y="1447800"/>
            <a:ext cx="2239963"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figure1_2.png"/>
          <p:cNvPicPr preferRelativeResize="0">
            <a:picLocks/>
          </p:cNvPicPr>
          <p:nvPr/>
        </p:nvPicPr>
        <p:blipFill>
          <a:blip r:embed="rId3">
            <a:extLst>
              <a:ext uri="{28A0092B-C50C-407E-A947-70E740481C1C}">
                <a14:useLocalDpi xmlns:a14="http://schemas.microsoft.com/office/drawing/2010/main" val="0"/>
              </a:ext>
            </a:extLst>
          </a:blip>
          <a:srcRect t="50108" b="5"/>
          <a:stretch>
            <a:fillRect/>
          </a:stretch>
        </p:blipFill>
        <p:spPr bwMode="auto">
          <a:xfrm>
            <a:off x="4618038" y="1447800"/>
            <a:ext cx="2239962"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
          <p:cNvSpPr txBox="1">
            <a:spLocks noChangeArrowheads="1"/>
          </p:cNvSpPr>
          <p:nvPr/>
        </p:nvSpPr>
        <p:spPr bwMode="auto">
          <a:xfrm>
            <a:off x="0" y="1152525"/>
            <a:ext cx="4114800" cy="608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168275" lvl="1" indent="-168275" algn="just">
              <a:spcBef>
                <a:spcPts val="0"/>
              </a:spcBef>
              <a:spcAft>
                <a:spcPts val="1200"/>
              </a:spcAft>
              <a:buFont typeface="Arial" pitchFamily="34" charset="0"/>
              <a:buChar char="•"/>
            </a:pPr>
            <a:r>
              <a:rPr lang="en-US" altLang="en-US" sz="1800" dirty="0">
                <a:latin typeface="Arial" pitchFamily="34" charset="0"/>
                <a:cs typeface="Arial" pitchFamily="34" charset="0"/>
              </a:rPr>
              <a:t>Reliable nighttime measurements of aerosol optical </a:t>
            </a:r>
            <a:r>
              <a:rPr lang="en-US" altLang="en-US" sz="1800" dirty="0" smtClean="0">
                <a:latin typeface="Arial" pitchFamily="34" charset="0"/>
                <a:cs typeface="Arial" pitchFamily="34" charset="0"/>
              </a:rPr>
              <a:t>properties, </a:t>
            </a:r>
            <a:r>
              <a:rPr lang="en-US" altLang="en-US" sz="1800" dirty="0">
                <a:latin typeface="Arial" pitchFamily="34" charset="0"/>
                <a:cs typeface="Arial" pitchFamily="34" charset="0"/>
              </a:rPr>
              <a:t>such as optical depth (</a:t>
            </a:r>
            <a:r>
              <a:rPr lang="el-GR" altLang="en-US" sz="1800" i="1" dirty="0" smtClean="0">
                <a:latin typeface="Arial" pitchFamily="34" charset="0"/>
                <a:cs typeface="Arial" pitchFamily="34" charset="0"/>
              </a:rPr>
              <a:t>τ</a:t>
            </a:r>
            <a:r>
              <a:rPr lang="en-US" altLang="en-US" sz="1800" i="1" dirty="0" smtClean="0">
                <a:latin typeface="Arial" pitchFamily="34" charset="0"/>
                <a:cs typeface="Arial" pitchFamily="34" charset="0"/>
              </a:rPr>
              <a:t>,)</a:t>
            </a:r>
            <a:r>
              <a:rPr lang="en-US" altLang="en-US" sz="1800" dirty="0" smtClean="0">
                <a:latin typeface="Arial" pitchFamily="34" charset="0"/>
                <a:cs typeface="Arial" pitchFamily="34" charset="0"/>
              </a:rPr>
              <a:t> </a:t>
            </a:r>
            <a:r>
              <a:rPr lang="en-US" altLang="en-US" sz="1800" dirty="0">
                <a:latin typeface="Arial" pitchFamily="34" charset="0"/>
                <a:cs typeface="Arial" pitchFamily="34" charset="0"/>
              </a:rPr>
              <a:t>are needed for both climate studies and aerosol modeling efforts (e.g., Zhang et al. </a:t>
            </a:r>
            <a:r>
              <a:rPr lang="en-US" altLang="en-US" sz="1800" dirty="0" smtClean="0">
                <a:latin typeface="Arial" pitchFamily="34" charset="0"/>
                <a:cs typeface="Arial" pitchFamily="34" charset="0"/>
              </a:rPr>
              <a:t>2003, 2008).</a:t>
            </a:r>
            <a:endParaRPr lang="en-US" altLang="en-US" sz="1800" dirty="0">
              <a:latin typeface="Arial" pitchFamily="34" charset="0"/>
              <a:cs typeface="Arial" pitchFamily="34" charset="0"/>
            </a:endParaRPr>
          </a:p>
          <a:p>
            <a:pPr marL="168275" indent="-168275" algn="just">
              <a:spcBef>
                <a:spcPts val="0"/>
              </a:spcBef>
              <a:spcAft>
                <a:spcPts val="1200"/>
              </a:spcAft>
            </a:pPr>
            <a:r>
              <a:rPr lang="en-US" altLang="en-US" sz="1800" dirty="0" smtClean="0">
                <a:latin typeface="Arial" pitchFamily="34" charset="0"/>
                <a:cs typeface="Arial" pitchFamily="34" charset="0"/>
              </a:rPr>
              <a:t>Recently-launched </a:t>
            </a:r>
            <a:r>
              <a:rPr lang="en-US" altLang="en-US" sz="1800" dirty="0">
                <a:latin typeface="Arial" pitchFamily="34" charset="0"/>
                <a:cs typeface="Arial" pitchFamily="34" charset="0"/>
              </a:rPr>
              <a:t>Visible/Infrared Imager/Radiometer Suite (VIIRS) includes a calibrated Day/Night Band (DNB) that can be used to observe nocturnal anthropogenic sources of radiation (e.g., city lights</a:t>
            </a:r>
            <a:r>
              <a:rPr lang="en-US" altLang="en-US" sz="1800" dirty="0" smtClean="0">
                <a:latin typeface="Arial" pitchFamily="34" charset="0"/>
                <a:cs typeface="Arial" pitchFamily="34" charset="0"/>
              </a:rPr>
              <a:t>).</a:t>
            </a:r>
          </a:p>
          <a:p>
            <a:pPr marL="168275" indent="-168275">
              <a:spcBef>
                <a:spcPts val="0"/>
              </a:spcBef>
              <a:spcAft>
                <a:spcPts val="1200"/>
              </a:spcAft>
            </a:pPr>
            <a:r>
              <a:rPr lang="en-US" sz="1800" dirty="0">
                <a:latin typeface="Arial" panose="020B0604020202020204" pitchFamily="34" charset="0"/>
                <a:cs typeface="Arial" panose="020B0604020202020204" pitchFamily="34" charset="0"/>
              </a:rPr>
              <a:t>This study presents a new method that uses the statistical variance of pixels within a given artificial light source. </a:t>
            </a:r>
            <a:endParaRPr lang="en-US" sz="1800" dirty="0" smtClean="0">
              <a:latin typeface="Arial" panose="020B0604020202020204" pitchFamily="34" charset="0"/>
              <a:cs typeface="Arial" panose="020B0604020202020204" pitchFamily="34" charset="0"/>
            </a:endParaRPr>
          </a:p>
          <a:p>
            <a:pPr marL="168275" indent="-168275">
              <a:spcBef>
                <a:spcPts val="0"/>
              </a:spcBef>
              <a:spcAft>
                <a:spcPts val="1200"/>
              </a:spcAft>
            </a:pPr>
            <a:r>
              <a:rPr lang="en-US" sz="1800" dirty="0" smtClean="0">
                <a:latin typeface="Arial" panose="020B0604020202020204" pitchFamily="34" charset="0"/>
                <a:cs typeface="Arial" panose="020B0604020202020204" pitchFamily="34" charset="0"/>
              </a:rPr>
              <a:t>See the poster section for details</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pPr>
              <a:buNone/>
            </a:pPr>
            <a:endParaRPr lang="en-US" sz="1800" dirty="0" smtClean="0">
              <a:latin typeface="Arial" panose="020B0604020202020204" pitchFamily="34" charset="0"/>
              <a:cs typeface="Arial" panose="020B0604020202020204" pitchFamily="34" charset="0"/>
            </a:endParaRPr>
          </a:p>
        </p:txBody>
      </p:sp>
      <p:sp>
        <p:nvSpPr>
          <p:cNvPr id="32" name="TextBox 2"/>
          <p:cNvSpPr txBox="1">
            <a:spLocks noChangeArrowheads="1"/>
          </p:cNvSpPr>
          <p:nvPr/>
        </p:nvSpPr>
        <p:spPr bwMode="auto">
          <a:xfrm>
            <a:off x="4619625" y="3225800"/>
            <a:ext cx="849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a:solidFill>
                  <a:srgbClr val="FF0000"/>
                </a:solidFill>
              </a:rPr>
              <a:t>Clear</a:t>
            </a:r>
          </a:p>
        </p:txBody>
      </p:sp>
      <p:sp>
        <p:nvSpPr>
          <p:cNvPr id="33" name="TextBox 13"/>
          <p:cNvSpPr txBox="1">
            <a:spLocks noChangeArrowheads="1"/>
          </p:cNvSpPr>
          <p:nvPr/>
        </p:nvSpPr>
        <p:spPr bwMode="auto">
          <a:xfrm>
            <a:off x="6858000" y="3213100"/>
            <a:ext cx="920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a:solidFill>
                  <a:srgbClr val="FF0000"/>
                </a:solidFill>
              </a:rPr>
              <a:t>Dusty</a:t>
            </a:r>
          </a:p>
        </p:txBody>
      </p:sp>
      <p:sp>
        <p:nvSpPr>
          <p:cNvPr id="2" name="Rectangle 1"/>
          <p:cNvSpPr/>
          <p:nvPr/>
        </p:nvSpPr>
        <p:spPr>
          <a:xfrm>
            <a:off x="805537" y="6553200"/>
            <a:ext cx="2852063" cy="338554"/>
          </a:xfrm>
          <a:prstGeom prst="rect">
            <a:avLst/>
          </a:prstGeom>
        </p:spPr>
        <p:txBody>
          <a:bodyPr wrap="none">
            <a:spAutoFit/>
          </a:bodyPr>
          <a:lstStyle/>
          <a:p>
            <a:r>
              <a:rPr lang="en-US" sz="1600" dirty="0" smtClean="0"/>
              <a:t>Theodore et al., 2015, submitted</a:t>
            </a:r>
            <a:endParaRPr lang="en-US" sz="1600" dirty="0"/>
          </a:p>
        </p:txBody>
      </p:sp>
      <p:grpSp>
        <p:nvGrpSpPr>
          <p:cNvPr id="17" name="Group 16"/>
          <p:cNvGrpSpPr/>
          <p:nvPr/>
        </p:nvGrpSpPr>
        <p:grpSpPr>
          <a:xfrm>
            <a:off x="4191000" y="3733800"/>
            <a:ext cx="4953000" cy="3124200"/>
            <a:chOff x="2915980" y="762000"/>
            <a:chExt cx="6459999" cy="3124200"/>
          </a:xfrm>
        </p:grpSpPr>
        <p:pic>
          <p:nvPicPr>
            <p:cNvPr id="18" name="Picture 7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1379" y="1143000"/>
              <a:ext cx="63246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200400" y="3578423"/>
              <a:ext cx="5791200" cy="307777"/>
            </a:xfrm>
            <a:prstGeom prst="rect">
              <a:avLst/>
            </a:prstGeom>
            <a:solidFill>
              <a:schemeClr val="bg1"/>
            </a:solidFill>
          </p:spPr>
          <p:txBody>
            <a:bodyPr wrap="square" rtlCol="0">
              <a:spAutoFit/>
            </a:bodyPr>
            <a:lstStyle/>
            <a:p>
              <a:pPr algn="ctr"/>
              <a:r>
                <a:rPr lang="en-US" sz="1400" b="1" dirty="0" smtClean="0"/>
                <a:t>HSRL AOD (0.532 µm)</a:t>
              </a:r>
              <a:endParaRPr lang="en-US" sz="1400" b="1" dirty="0"/>
            </a:p>
          </p:txBody>
        </p:sp>
        <p:sp>
          <p:nvSpPr>
            <p:cNvPr id="23" name="TextBox 22"/>
            <p:cNvSpPr txBox="1"/>
            <p:nvPr/>
          </p:nvSpPr>
          <p:spPr>
            <a:xfrm rot="16200000">
              <a:off x="1888769" y="2242023"/>
              <a:ext cx="2362200" cy="307777"/>
            </a:xfrm>
            <a:prstGeom prst="rect">
              <a:avLst/>
            </a:prstGeom>
            <a:solidFill>
              <a:schemeClr val="bg1"/>
            </a:solidFill>
          </p:spPr>
          <p:txBody>
            <a:bodyPr wrap="square" rtlCol="0">
              <a:spAutoFit/>
            </a:bodyPr>
            <a:lstStyle/>
            <a:p>
              <a:pPr algn="ctr"/>
              <a:r>
                <a:rPr lang="en-US" sz="1400" b="1" dirty="0" smtClean="0"/>
                <a:t>AERONET AOD (0.532 µm)</a:t>
              </a:r>
              <a:endParaRPr lang="en-US" sz="1400" b="1" dirty="0"/>
            </a:p>
          </p:txBody>
        </p:sp>
        <p:sp>
          <p:nvSpPr>
            <p:cNvPr id="24" name="TextBox 23"/>
            <p:cNvSpPr txBox="1"/>
            <p:nvPr/>
          </p:nvSpPr>
          <p:spPr>
            <a:xfrm rot="16200000">
              <a:off x="5168461" y="2246411"/>
              <a:ext cx="2362200" cy="307777"/>
            </a:xfrm>
            <a:prstGeom prst="rect">
              <a:avLst/>
            </a:prstGeom>
            <a:solidFill>
              <a:schemeClr val="bg1"/>
            </a:solidFill>
          </p:spPr>
          <p:txBody>
            <a:bodyPr wrap="square" rtlCol="0">
              <a:spAutoFit/>
            </a:bodyPr>
            <a:lstStyle/>
            <a:p>
              <a:pPr algn="ctr"/>
              <a:r>
                <a:rPr lang="en-US" sz="1400" b="1" dirty="0" smtClean="0"/>
                <a:t>VIIRS AOD (0.532 µm)</a:t>
              </a:r>
              <a:endParaRPr lang="en-US" sz="1400" b="1" dirty="0"/>
            </a:p>
          </p:txBody>
        </p:sp>
        <p:sp>
          <p:nvSpPr>
            <p:cNvPr id="25" name="Rectangle 24"/>
            <p:cNvSpPr/>
            <p:nvPr/>
          </p:nvSpPr>
          <p:spPr>
            <a:xfrm>
              <a:off x="3313520" y="762000"/>
              <a:ext cx="5791201" cy="584775"/>
            </a:xfrm>
            <a:prstGeom prst="rect">
              <a:avLst/>
            </a:prstGeom>
            <a:solidFill>
              <a:schemeClr val="bg1"/>
            </a:solidFill>
          </p:spPr>
          <p:txBody>
            <a:bodyPr wrap="square">
              <a:spAutoFit/>
            </a:bodyPr>
            <a:lstStyle/>
            <a:p>
              <a:pPr algn="ctr"/>
              <a:r>
                <a:rPr lang="en-US" sz="1600" b="1" dirty="0">
                  <a:solidFill>
                    <a:srgbClr val="C00000"/>
                  </a:solidFill>
                </a:rPr>
                <a:t>VIIRS DNB and AERONET AOD vs. HSRL </a:t>
              </a:r>
              <a:r>
                <a:rPr lang="en-US" sz="1600" b="1" dirty="0" smtClean="0">
                  <a:solidFill>
                    <a:srgbClr val="C00000"/>
                  </a:solidFill>
                </a:rPr>
                <a:t>AOD (Huntsville)</a:t>
              </a:r>
              <a:endParaRPr lang="en-US" sz="1600" b="1" dirty="0">
                <a:solidFill>
                  <a:srgbClr val="C00000"/>
                </a:solidFill>
              </a:endParaRPr>
            </a:p>
          </p:txBody>
        </p:sp>
      </p:grpSp>
      <p:sp>
        <p:nvSpPr>
          <p:cNvPr id="3" name="TextBox 2"/>
          <p:cNvSpPr txBox="1"/>
          <p:nvPr/>
        </p:nvSpPr>
        <p:spPr>
          <a:xfrm>
            <a:off x="4523411" y="6444734"/>
            <a:ext cx="277189" cy="184666"/>
          </a:xfrm>
          <a:prstGeom prst="rect">
            <a:avLst/>
          </a:prstGeom>
          <a:solidFill>
            <a:schemeClr val="bg1"/>
          </a:solidFill>
        </p:spPr>
        <p:txBody>
          <a:bodyPr wrap="square" lIns="0" tIns="0" rIns="0" bIns="0" rtlCol="0">
            <a:spAutoFit/>
          </a:bodyPr>
          <a:lstStyle/>
          <a:p>
            <a:r>
              <a:rPr lang="en-US" sz="1200" b="1" dirty="0" smtClean="0"/>
              <a:t>0.0</a:t>
            </a:r>
            <a:endParaRPr lang="en-US" sz="1200" b="1" dirty="0"/>
          </a:p>
        </p:txBody>
      </p:sp>
      <p:sp>
        <p:nvSpPr>
          <p:cNvPr id="22" name="TextBox 21"/>
          <p:cNvSpPr txBox="1"/>
          <p:nvPr/>
        </p:nvSpPr>
        <p:spPr>
          <a:xfrm>
            <a:off x="5181600" y="6444734"/>
            <a:ext cx="277189" cy="184666"/>
          </a:xfrm>
          <a:prstGeom prst="rect">
            <a:avLst/>
          </a:prstGeom>
          <a:solidFill>
            <a:schemeClr val="bg1"/>
          </a:solidFill>
        </p:spPr>
        <p:txBody>
          <a:bodyPr wrap="square" lIns="0" tIns="0" rIns="0" bIns="0" rtlCol="0">
            <a:spAutoFit/>
          </a:bodyPr>
          <a:lstStyle/>
          <a:p>
            <a:r>
              <a:rPr lang="en-US" sz="1200" b="1" dirty="0" smtClean="0"/>
              <a:t>0.2</a:t>
            </a:r>
            <a:endParaRPr lang="en-US" sz="1200" b="1" dirty="0"/>
          </a:p>
        </p:txBody>
      </p:sp>
      <p:sp>
        <p:nvSpPr>
          <p:cNvPr id="26" name="TextBox 25"/>
          <p:cNvSpPr txBox="1"/>
          <p:nvPr/>
        </p:nvSpPr>
        <p:spPr>
          <a:xfrm>
            <a:off x="6400800" y="6444734"/>
            <a:ext cx="277189" cy="184666"/>
          </a:xfrm>
          <a:prstGeom prst="rect">
            <a:avLst/>
          </a:prstGeom>
          <a:solidFill>
            <a:schemeClr val="bg1"/>
          </a:solidFill>
        </p:spPr>
        <p:txBody>
          <a:bodyPr wrap="square" lIns="0" tIns="0" rIns="0" bIns="0" rtlCol="0">
            <a:spAutoFit/>
          </a:bodyPr>
          <a:lstStyle/>
          <a:p>
            <a:r>
              <a:rPr lang="en-US" sz="1200" b="1" dirty="0" smtClean="0"/>
              <a:t>0.6</a:t>
            </a:r>
            <a:endParaRPr lang="en-US" sz="1200" b="1" dirty="0"/>
          </a:p>
        </p:txBody>
      </p:sp>
      <p:sp>
        <p:nvSpPr>
          <p:cNvPr id="27" name="TextBox 26"/>
          <p:cNvSpPr txBox="1"/>
          <p:nvPr/>
        </p:nvSpPr>
        <p:spPr>
          <a:xfrm>
            <a:off x="5818811" y="6444734"/>
            <a:ext cx="277189" cy="184666"/>
          </a:xfrm>
          <a:prstGeom prst="rect">
            <a:avLst/>
          </a:prstGeom>
          <a:solidFill>
            <a:schemeClr val="bg1"/>
          </a:solidFill>
        </p:spPr>
        <p:txBody>
          <a:bodyPr wrap="square" lIns="0" tIns="0" rIns="0" bIns="0" rtlCol="0">
            <a:spAutoFit/>
          </a:bodyPr>
          <a:lstStyle/>
          <a:p>
            <a:r>
              <a:rPr lang="en-US" sz="1200" b="1" dirty="0" smtClean="0"/>
              <a:t>0.4</a:t>
            </a:r>
            <a:endParaRPr lang="en-US" sz="1200" b="1" dirty="0"/>
          </a:p>
        </p:txBody>
      </p:sp>
      <p:sp>
        <p:nvSpPr>
          <p:cNvPr id="34" name="TextBox 33"/>
          <p:cNvSpPr txBox="1"/>
          <p:nvPr/>
        </p:nvSpPr>
        <p:spPr>
          <a:xfrm>
            <a:off x="7010400" y="6444734"/>
            <a:ext cx="277189" cy="184666"/>
          </a:xfrm>
          <a:prstGeom prst="rect">
            <a:avLst/>
          </a:prstGeom>
          <a:solidFill>
            <a:schemeClr val="bg1"/>
          </a:solidFill>
        </p:spPr>
        <p:txBody>
          <a:bodyPr wrap="square" lIns="0" tIns="0" rIns="0" bIns="0" rtlCol="0">
            <a:spAutoFit/>
          </a:bodyPr>
          <a:lstStyle/>
          <a:p>
            <a:r>
              <a:rPr lang="en-US" sz="1200" b="1" dirty="0" smtClean="0"/>
              <a:t>0.0</a:t>
            </a:r>
            <a:endParaRPr lang="en-US" sz="1200" b="1" dirty="0"/>
          </a:p>
        </p:txBody>
      </p:sp>
      <p:sp>
        <p:nvSpPr>
          <p:cNvPr id="35" name="TextBox 34"/>
          <p:cNvSpPr txBox="1"/>
          <p:nvPr/>
        </p:nvSpPr>
        <p:spPr>
          <a:xfrm>
            <a:off x="7668589" y="6444734"/>
            <a:ext cx="277189" cy="184666"/>
          </a:xfrm>
          <a:prstGeom prst="rect">
            <a:avLst/>
          </a:prstGeom>
          <a:solidFill>
            <a:schemeClr val="bg1"/>
          </a:solidFill>
        </p:spPr>
        <p:txBody>
          <a:bodyPr wrap="square" lIns="0" tIns="0" rIns="0" bIns="0" rtlCol="0">
            <a:spAutoFit/>
          </a:bodyPr>
          <a:lstStyle/>
          <a:p>
            <a:r>
              <a:rPr lang="en-US" sz="1200" b="1" dirty="0" smtClean="0"/>
              <a:t>0.2</a:t>
            </a:r>
            <a:endParaRPr lang="en-US" sz="1200" b="1" dirty="0"/>
          </a:p>
        </p:txBody>
      </p:sp>
      <p:sp>
        <p:nvSpPr>
          <p:cNvPr id="36" name="TextBox 35"/>
          <p:cNvSpPr txBox="1"/>
          <p:nvPr/>
        </p:nvSpPr>
        <p:spPr>
          <a:xfrm>
            <a:off x="8887789" y="6444734"/>
            <a:ext cx="277189" cy="184666"/>
          </a:xfrm>
          <a:prstGeom prst="rect">
            <a:avLst/>
          </a:prstGeom>
          <a:solidFill>
            <a:schemeClr val="bg1"/>
          </a:solidFill>
        </p:spPr>
        <p:txBody>
          <a:bodyPr wrap="square" lIns="0" tIns="0" rIns="0" bIns="0" rtlCol="0">
            <a:spAutoFit/>
          </a:bodyPr>
          <a:lstStyle/>
          <a:p>
            <a:r>
              <a:rPr lang="en-US" sz="1200" b="1" dirty="0" smtClean="0"/>
              <a:t>0.6</a:t>
            </a:r>
            <a:endParaRPr lang="en-US" sz="1200" b="1" dirty="0"/>
          </a:p>
        </p:txBody>
      </p:sp>
      <p:sp>
        <p:nvSpPr>
          <p:cNvPr id="37" name="TextBox 36"/>
          <p:cNvSpPr txBox="1"/>
          <p:nvPr/>
        </p:nvSpPr>
        <p:spPr>
          <a:xfrm>
            <a:off x="8305800" y="6444734"/>
            <a:ext cx="277189" cy="184666"/>
          </a:xfrm>
          <a:prstGeom prst="rect">
            <a:avLst/>
          </a:prstGeom>
          <a:solidFill>
            <a:schemeClr val="bg1"/>
          </a:solidFill>
        </p:spPr>
        <p:txBody>
          <a:bodyPr wrap="square" lIns="0" tIns="0" rIns="0" bIns="0" rtlCol="0">
            <a:spAutoFit/>
          </a:bodyPr>
          <a:lstStyle/>
          <a:p>
            <a:r>
              <a:rPr lang="en-US" sz="1200" b="1" dirty="0" smtClean="0"/>
              <a:t>0.4</a:t>
            </a:r>
            <a:endParaRPr lang="en-US" sz="1200" b="1" dirty="0"/>
          </a:p>
        </p:txBody>
      </p:sp>
      <p:sp>
        <p:nvSpPr>
          <p:cNvPr id="38" name="TextBox 37"/>
          <p:cNvSpPr txBox="1"/>
          <p:nvPr/>
        </p:nvSpPr>
        <p:spPr>
          <a:xfrm>
            <a:off x="4419601" y="6248400"/>
            <a:ext cx="152400" cy="184666"/>
          </a:xfrm>
          <a:prstGeom prst="rect">
            <a:avLst/>
          </a:prstGeom>
          <a:solidFill>
            <a:schemeClr val="bg1"/>
          </a:solidFill>
        </p:spPr>
        <p:txBody>
          <a:bodyPr wrap="square" lIns="0" tIns="0" rIns="0" bIns="0" rtlCol="0">
            <a:spAutoFit/>
          </a:bodyPr>
          <a:lstStyle/>
          <a:p>
            <a:r>
              <a:rPr lang="en-US" sz="1200" b="1" dirty="0"/>
              <a:t> </a:t>
            </a:r>
            <a:r>
              <a:rPr lang="en-US" sz="1200" b="1" dirty="0" smtClean="0"/>
              <a:t> </a:t>
            </a:r>
            <a:endParaRPr lang="en-US" sz="1200" b="1" dirty="0"/>
          </a:p>
        </p:txBody>
      </p:sp>
      <p:sp>
        <p:nvSpPr>
          <p:cNvPr id="39" name="TextBox 38"/>
          <p:cNvSpPr txBox="1"/>
          <p:nvPr/>
        </p:nvSpPr>
        <p:spPr>
          <a:xfrm>
            <a:off x="4495800" y="5606534"/>
            <a:ext cx="277189" cy="184666"/>
          </a:xfrm>
          <a:prstGeom prst="rect">
            <a:avLst/>
          </a:prstGeom>
          <a:solidFill>
            <a:schemeClr val="bg1"/>
          </a:solidFill>
        </p:spPr>
        <p:txBody>
          <a:bodyPr wrap="square" lIns="0" tIns="0" rIns="0" bIns="0" rtlCol="0">
            <a:spAutoFit/>
          </a:bodyPr>
          <a:lstStyle/>
          <a:p>
            <a:r>
              <a:rPr lang="en-US" sz="1200" b="1" dirty="0" smtClean="0"/>
              <a:t>0.2</a:t>
            </a:r>
            <a:endParaRPr lang="en-US" sz="1200" b="1" dirty="0"/>
          </a:p>
        </p:txBody>
      </p:sp>
      <p:sp>
        <p:nvSpPr>
          <p:cNvPr id="40" name="TextBox 39"/>
          <p:cNvSpPr txBox="1"/>
          <p:nvPr/>
        </p:nvSpPr>
        <p:spPr>
          <a:xfrm>
            <a:off x="4495800" y="4844534"/>
            <a:ext cx="277189" cy="184666"/>
          </a:xfrm>
          <a:prstGeom prst="rect">
            <a:avLst/>
          </a:prstGeom>
          <a:solidFill>
            <a:schemeClr val="bg1"/>
          </a:solidFill>
        </p:spPr>
        <p:txBody>
          <a:bodyPr wrap="square" lIns="0" tIns="0" rIns="0" bIns="0" rtlCol="0">
            <a:spAutoFit/>
          </a:bodyPr>
          <a:lstStyle/>
          <a:p>
            <a:r>
              <a:rPr lang="en-US" sz="1200" b="1" dirty="0" smtClean="0"/>
              <a:t>0.4</a:t>
            </a:r>
            <a:endParaRPr lang="en-US" sz="1200" b="1" dirty="0"/>
          </a:p>
        </p:txBody>
      </p:sp>
      <p:sp>
        <p:nvSpPr>
          <p:cNvPr id="41" name="TextBox 40"/>
          <p:cNvSpPr txBox="1"/>
          <p:nvPr/>
        </p:nvSpPr>
        <p:spPr>
          <a:xfrm>
            <a:off x="6934200" y="6216134"/>
            <a:ext cx="152400" cy="184666"/>
          </a:xfrm>
          <a:prstGeom prst="rect">
            <a:avLst/>
          </a:prstGeom>
          <a:solidFill>
            <a:schemeClr val="bg1"/>
          </a:solidFill>
        </p:spPr>
        <p:txBody>
          <a:bodyPr wrap="square" lIns="0" tIns="0" rIns="0" bIns="0" rtlCol="0">
            <a:spAutoFit/>
          </a:bodyPr>
          <a:lstStyle/>
          <a:p>
            <a:r>
              <a:rPr lang="en-US" sz="1200" b="1" dirty="0"/>
              <a:t> </a:t>
            </a:r>
            <a:r>
              <a:rPr lang="en-US" sz="1200" b="1" dirty="0" smtClean="0"/>
              <a:t> </a:t>
            </a:r>
            <a:endParaRPr lang="en-US" sz="1200" b="1" dirty="0"/>
          </a:p>
        </p:txBody>
      </p:sp>
      <p:sp>
        <p:nvSpPr>
          <p:cNvPr id="42" name="TextBox 41"/>
          <p:cNvSpPr txBox="1"/>
          <p:nvPr/>
        </p:nvSpPr>
        <p:spPr>
          <a:xfrm>
            <a:off x="6961811" y="5562600"/>
            <a:ext cx="277189" cy="184666"/>
          </a:xfrm>
          <a:prstGeom prst="rect">
            <a:avLst/>
          </a:prstGeom>
          <a:solidFill>
            <a:schemeClr val="bg1"/>
          </a:solidFill>
        </p:spPr>
        <p:txBody>
          <a:bodyPr wrap="square" lIns="0" tIns="0" rIns="0" bIns="0" rtlCol="0">
            <a:spAutoFit/>
          </a:bodyPr>
          <a:lstStyle/>
          <a:p>
            <a:r>
              <a:rPr lang="en-US" sz="1200" b="1" dirty="0" smtClean="0"/>
              <a:t>0.2</a:t>
            </a:r>
            <a:endParaRPr lang="en-US" sz="1200" b="1" dirty="0"/>
          </a:p>
        </p:txBody>
      </p:sp>
      <p:sp>
        <p:nvSpPr>
          <p:cNvPr id="43" name="TextBox 42"/>
          <p:cNvSpPr txBox="1"/>
          <p:nvPr/>
        </p:nvSpPr>
        <p:spPr>
          <a:xfrm>
            <a:off x="6961811" y="4800600"/>
            <a:ext cx="277189" cy="184666"/>
          </a:xfrm>
          <a:prstGeom prst="rect">
            <a:avLst/>
          </a:prstGeom>
          <a:solidFill>
            <a:schemeClr val="bg1"/>
          </a:solidFill>
        </p:spPr>
        <p:txBody>
          <a:bodyPr wrap="square" lIns="0" tIns="0" rIns="0" bIns="0" rtlCol="0">
            <a:spAutoFit/>
          </a:bodyPr>
          <a:lstStyle/>
          <a:p>
            <a:r>
              <a:rPr lang="en-US" sz="1200" b="1" dirty="0" smtClean="0"/>
              <a:t>0.4</a:t>
            </a:r>
            <a:endParaRPr lang="en-US" sz="1200" b="1" dirty="0"/>
          </a:p>
        </p:txBody>
      </p:sp>
    </p:spTree>
    <p:extLst>
      <p:ext uri="{BB962C8B-B14F-4D97-AF65-F5344CB8AC3E}">
        <p14:creationId xmlns:p14="http://schemas.microsoft.com/office/powerpoint/2010/main" val="424688280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4339"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7"/>
          <p:cNvSpPr/>
          <p:nvPr/>
        </p:nvSpPr>
        <p:spPr>
          <a:xfrm>
            <a:off x="19050" y="152400"/>
            <a:ext cx="9144000" cy="584200"/>
          </a:xfrm>
          <a:prstGeom prst="rect">
            <a:avLst/>
          </a:prstGeom>
        </p:spPr>
        <p:txBody>
          <a:bodyPr>
            <a:spAutoFit/>
          </a:bodyPr>
          <a:lstStyle/>
          <a:p>
            <a:pPr algn="ctr" fontAlgn="auto">
              <a:spcBef>
                <a:spcPts val="0"/>
              </a:spcBef>
              <a:spcAft>
                <a:spcPts val="0"/>
              </a:spcAft>
              <a:defRPr/>
            </a:pPr>
            <a:r>
              <a:rPr lang="en-US" sz="3200" b="1" kern="0" dirty="0" smtClean="0">
                <a:solidFill>
                  <a:srgbClr val="FF0000"/>
                </a:solidFill>
                <a:latin typeface="Arial"/>
              </a:rPr>
              <a:t>Conclusions and Plans for Year 2</a:t>
            </a:r>
            <a:endParaRPr lang="en-US" sz="3200" b="1" kern="0" dirty="0">
              <a:solidFill>
                <a:srgbClr val="FF0000"/>
              </a:solidFill>
              <a:latin typeface="Arial"/>
            </a:endParaRPr>
          </a:p>
        </p:txBody>
      </p:sp>
      <p:sp>
        <p:nvSpPr>
          <p:cNvPr id="2" name="Rectangle 1"/>
          <p:cNvSpPr/>
          <p:nvPr/>
        </p:nvSpPr>
        <p:spPr>
          <a:xfrm>
            <a:off x="0" y="1112838"/>
            <a:ext cx="9144000" cy="5324535"/>
          </a:xfrm>
          <a:prstGeom prst="rect">
            <a:avLst/>
          </a:prstGeom>
        </p:spPr>
        <p:txBody>
          <a:bodyPr>
            <a:spAutoFit/>
          </a:bodyPr>
          <a:lstStyle/>
          <a:p>
            <a:pPr marL="342900" indent="-342900" algn="just">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The significant positive daytime regional AOT trends over India and the Middle East are contributed to the most from the near-surface (0-0.5km) and an elevated layer (1-2km), respectively.  Positive temporal variation is also observed from the two regions for above-cloud AOT.</a:t>
            </a:r>
          </a:p>
          <a:p>
            <a:pPr marL="342900" indent="-342900" algn="just">
              <a:buFont typeface="Arial" panose="020B0604020202020204" pitchFamily="34" charset="0"/>
              <a:buChar char="•"/>
              <a:defRPr/>
            </a:pPr>
            <a:endParaRPr lang="en-US" sz="20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While working on understanding uncertainties in C5 and C6 MODIS aerosol products, we have evaluated the impacts of subsurface bubbles on the ESOA phenomenon.  This study suggests that submerged bubbles are not the primary cause for ESOA.  That being said, submerged bubbles have </a:t>
            </a:r>
            <a:r>
              <a:rPr lang="en-US" sz="2000" dirty="0">
                <a:latin typeface="Arial" panose="020B0604020202020204" pitchFamily="34" charset="0"/>
                <a:cs typeface="Arial" panose="020B0604020202020204" pitchFamily="34" charset="0"/>
              </a:rPr>
              <a:t>been </a:t>
            </a:r>
            <a:r>
              <a:rPr lang="en-US" sz="2000" dirty="0" smtClean="0">
                <a:latin typeface="Arial" panose="020B0604020202020204" pitchFamily="34" charset="0"/>
                <a:cs typeface="Arial" panose="020B0604020202020204" pitchFamily="34" charset="0"/>
              </a:rPr>
              <a:t>shown their importance for </a:t>
            </a:r>
            <a:r>
              <a:rPr lang="en-US" sz="2000" dirty="0">
                <a:latin typeface="Arial" panose="020B0604020202020204" pitchFamily="34" charset="0"/>
                <a:cs typeface="Arial" panose="020B0604020202020204" pitchFamily="34" charset="0"/>
              </a:rPr>
              <a:t>TOA energy and ocean color </a:t>
            </a:r>
            <a:r>
              <a:rPr lang="en-US" sz="2000" dirty="0" smtClean="0">
                <a:latin typeface="Arial" panose="020B0604020202020204" pitchFamily="34" charset="0"/>
                <a:cs typeface="Arial" panose="020B0604020202020204" pitchFamily="34" charset="0"/>
              </a:rPr>
              <a:t>retrievals.</a:t>
            </a:r>
            <a:endParaRPr lang="en-US" alt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en-US" sz="20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For the coming year, emphasis will be given to:</a:t>
            </a:r>
          </a:p>
          <a:p>
            <a:pPr marL="457200" indent="-225425" algn="just">
              <a:buAutoNum type="arabicParenBoth"/>
              <a:defRPr/>
            </a:pPr>
            <a:r>
              <a:rPr lang="en-US" sz="2000" dirty="0" smtClean="0">
                <a:latin typeface="Arial" panose="020B0604020202020204" pitchFamily="34" charset="0"/>
                <a:cs typeface="Arial" panose="020B0604020202020204" pitchFamily="34" charset="0"/>
              </a:rPr>
              <a:t>Development of trend-grade aerosol datasets (DT+DB).  </a:t>
            </a:r>
          </a:p>
          <a:p>
            <a:pPr marL="457200" indent="-225425" algn="just">
              <a:buAutoNum type="arabicParenBoth"/>
              <a:defRPr/>
            </a:pPr>
            <a:r>
              <a:rPr lang="en-US" sz="2000" dirty="0">
                <a:latin typeface="Arial" panose="020B0604020202020204" pitchFamily="34" charset="0"/>
                <a:cs typeface="Arial" panose="020B0604020202020204" pitchFamily="34" charset="0"/>
              </a:rPr>
              <a:t>S</a:t>
            </a:r>
            <a:r>
              <a:rPr lang="en-US" sz="2000" dirty="0" smtClean="0">
                <a:latin typeface="Arial" panose="020B0604020202020204" pitchFamily="34" charset="0"/>
                <a:cs typeface="Arial" panose="020B0604020202020204" pitchFamily="34" charset="0"/>
              </a:rPr>
              <a:t>tart </a:t>
            </a:r>
            <a:r>
              <a:rPr lang="en-US" sz="2000" dirty="0">
                <a:latin typeface="Arial" panose="020B0604020202020204" pitchFamily="34" charset="0"/>
                <a:cs typeface="Arial" panose="020B0604020202020204" pitchFamily="34" charset="0"/>
              </a:rPr>
              <a:t>looking at </a:t>
            </a:r>
            <a:r>
              <a:rPr lang="en-US" sz="2000" dirty="0" smtClean="0">
                <a:latin typeface="Arial" panose="020B0604020202020204" pitchFamily="34" charset="0"/>
                <a:cs typeface="Arial" panose="020B0604020202020204" pitchFamily="34" charset="0"/>
              </a:rPr>
              <a:t>MAIAC data</a:t>
            </a:r>
          </a:p>
          <a:p>
            <a:pPr marL="569913" indent="-344488" algn="just">
              <a:buAutoNum type="arabicParenBoth"/>
              <a:defRPr/>
            </a:pPr>
            <a:r>
              <a:rPr lang="en-US" sz="2000" dirty="0" smtClean="0">
                <a:latin typeface="Arial" panose="020B0604020202020204" pitchFamily="34" charset="0"/>
                <a:cs typeface="Arial" panose="020B0604020202020204" pitchFamily="34" charset="0"/>
              </a:rPr>
              <a:t>Although not shown, we have been working towards aerosol forcing trend analysis through a multi-sensor based approach (including 	MODIS and CERES). </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2655771881"/>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pic>
        <p:nvPicPr>
          <p:cNvPr id="3" name="Picture 2"/>
          <p:cNvPicPr>
            <a:picLocks noChangeAspect="1"/>
          </p:cNvPicPr>
          <p:nvPr/>
        </p:nvPicPr>
        <p:blipFill>
          <a:blip r:embed="rId2"/>
          <a:stretch>
            <a:fillRect/>
          </a:stretch>
        </p:blipFill>
        <p:spPr>
          <a:xfrm>
            <a:off x="0" y="0"/>
            <a:ext cx="9067800" cy="7010400"/>
          </a:xfrm>
          <a:prstGeom prst="rect">
            <a:avLst/>
          </a:prstGeom>
        </p:spPr>
      </p:pic>
      <p:sp>
        <p:nvSpPr>
          <p:cNvPr id="4" name="Rectangle 3"/>
          <p:cNvSpPr/>
          <p:nvPr/>
        </p:nvSpPr>
        <p:spPr bwMode="auto">
          <a:xfrm>
            <a:off x="0" y="3581400"/>
            <a:ext cx="8991600" cy="3810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bwMode="auto">
          <a:xfrm>
            <a:off x="38100" y="2209800"/>
            <a:ext cx="8991600" cy="3810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42477692"/>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076"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Rectangle 24"/>
          <p:cNvSpPr/>
          <p:nvPr/>
        </p:nvSpPr>
        <p:spPr>
          <a:xfrm>
            <a:off x="0" y="0"/>
            <a:ext cx="9144000" cy="1077218"/>
          </a:xfrm>
          <a:prstGeom prst="rect">
            <a:avLst/>
          </a:prstGeom>
        </p:spPr>
        <p:txBody>
          <a:bodyPr>
            <a:spAutoFit/>
          </a:bodyPr>
          <a:lstStyle/>
          <a:p>
            <a:pPr algn="ctr" fontAlgn="auto">
              <a:spcBef>
                <a:spcPts val="0"/>
              </a:spcBef>
              <a:spcAft>
                <a:spcPts val="0"/>
              </a:spcAft>
              <a:defRPr/>
            </a:pPr>
            <a:r>
              <a:rPr lang="en-US" sz="3200" b="1" kern="0" dirty="0">
                <a:solidFill>
                  <a:srgbClr val="FF0000"/>
                </a:solidFill>
                <a:latin typeface="Arial"/>
              </a:rPr>
              <a:t> </a:t>
            </a:r>
            <a:r>
              <a:rPr lang="en-US" sz="3200" b="1" kern="0" dirty="0" smtClean="0">
                <a:solidFill>
                  <a:srgbClr val="FF0000"/>
                </a:solidFill>
                <a:latin typeface="Arial"/>
              </a:rPr>
              <a:t>C</a:t>
            </a:r>
            <a:r>
              <a:rPr lang="en-US" sz="3200" b="1" dirty="0" smtClean="0">
                <a:solidFill>
                  <a:srgbClr val="FF0000"/>
                </a:solidFill>
                <a:latin typeface="Arial" panose="020B0604020202020204" pitchFamily="34" charset="0"/>
                <a:cs typeface="Arial" panose="020B0604020202020204" pitchFamily="34" charset="0"/>
              </a:rPr>
              <a:t>ollocated </a:t>
            </a:r>
            <a:r>
              <a:rPr lang="en-US" sz="3200" b="1" dirty="0">
                <a:solidFill>
                  <a:srgbClr val="FF0000"/>
                </a:solidFill>
                <a:latin typeface="Arial" panose="020B0604020202020204" pitchFamily="34" charset="0"/>
                <a:cs typeface="Arial" panose="020B0604020202020204" pitchFamily="34" charset="0"/>
              </a:rPr>
              <a:t>Collection 6 Aqua MODIS/CALIOP </a:t>
            </a:r>
            <a:r>
              <a:rPr lang="en-US" sz="3200" b="1" dirty="0" smtClean="0">
                <a:solidFill>
                  <a:srgbClr val="FF0000"/>
                </a:solidFill>
                <a:latin typeface="Arial" panose="020B0604020202020204" pitchFamily="34" charset="0"/>
                <a:cs typeface="Arial" panose="020B0604020202020204" pitchFamily="34" charset="0"/>
              </a:rPr>
              <a:t>Analysis</a:t>
            </a:r>
            <a:endParaRPr lang="en-US" sz="3200" b="1" kern="0" dirty="0">
              <a:solidFill>
                <a:srgbClr val="FF0000"/>
              </a:solidFill>
              <a:latin typeface="Arial" panose="020B0604020202020204" pitchFamily="34" charset="0"/>
              <a:cs typeface="Arial" panose="020B0604020202020204" pitchFamily="34" charset="0"/>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76200" y="1103314"/>
            <a:ext cx="9067800" cy="5602286"/>
          </a:xfrm>
          <a:prstGeom prst="rect">
            <a:avLst/>
          </a:prstGeom>
          <a:noFill/>
          <a:ln>
            <a:noFill/>
          </a:ln>
        </p:spPr>
      </p:pic>
      <p:sp>
        <p:nvSpPr>
          <p:cNvPr id="10" name="TextBox 9"/>
          <p:cNvSpPr txBox="1"/>
          <p:nvPr/>
        </p:nvSpPr>
        <p:spPr>
          <a:xfrm>
            <a:off x="6583326" y="6528306"/>
            <a:ext cx="2560674" cy="338554"/>
          </a:xfrm>
          <a:prstGeom prst="rect">
            <a:avLst/>
          </a:prstGeom>
          <a:solidFill>
            <a:schemeClr val="bg1"/>
          </a:solidFill>
        </p:spPr>
        <p:txBody>
          <a:bodyPr wrap="square" rtlCol="0">
            <a:spAutoFit/>
          </a:bodyPr>
          <a:lstStyle/>
          <a:p>
            <a:r>
              <a:rPr lang="en-US" sz="1600" dirty="0" err="1" smtClean="0"/>
              <a:t>Toth</a:t>
            </a:r>
            <a:r>
              <a:rPr lang="en-US" sz="1600" dirty="0" smtClean="0"/>
              <a:t> et al., 2015 (submitted)</a:t>
            </a:r>
            <a:endParaRPr lang="en-US" sz="1600" dirty="0"/>
          </a:p>
        </p:txBody>
      </p:sp>
    </p:spTree>
    <p:extLst>
      <p:ext uri="{BB962C8B-B14F-4D97-AF65-F5344CB8AC3E}">
        <p14:creationId xmlns:p14="http://schemas.microsoft.com/office/powerpoint/2010/main" val="479057358"/>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076"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Rectangle 24"/>
          <p:cNvSpPr/>
          <p:nvPr/>
        </p:nvSpPr>
        <p:spPr>
          <a:xfrm>
            <a:off x="0" y="0"/>
            <a:ext cx="9144000" cy="1438855"/>
          </a:xfrm>
          <a:prstGeom prst="rect">
            <a:avLst/>
          </a:prstGeom>
        </p:spPr>
        <p:txBody>
          <a:bodyPr>
            <a:spAutoFit/>
          </a:bodyPr>
          <a:lstStyle/>
          <a:p>
            <a:pPr algn="ctr" fontAlgn="auto">
              <a:lnSpc>
                <a:spcPts val="3500"/>
              </a:lnSpc>
              <a:spcBef>
                <a:spcPts val="0"/>
              </a:spcBef>
              <a:spcAft>
                <a:spcPts val="0"/>
              </a:spcAft>
              <a:defRPr/>
            </a:pPr>
            <a:r>
              <a:rPr lang="en-US" sz="3200" b="1" kern="0" dirty="0" smtClean="0">
                <a:solidFill>
                  <a:srgbClr val="FF0000"/>
                </a:solidFill>
                <a:latin typeface="Arial"/>
              </a:rPr>
              <a:t>Goals and Objectives in the</a:t>
            </a:r>
          </a:p>
          <a:p>
            <a:pPr algn="ctr" fontAlgn="auto">
              <a:lnSpc>
                <a:spcPts val="3500"/>
              </a:lnSpc>
              <a:spcBef>
                <a:spcPts val="0"/>
              </a:spcBef>
              <a:spcAft>
                <a:spcPts val="0"/>
              </a:spcAft>
              <a:defRPr/>
            </a:pPr>
            <a:r>
              <a:rPr lang="en-US" sz="3200" b="1" kern="0" dirty="0" smtClean="0">
                <a:solidFill>
                  <a:srgbClr val="FF0000"/>
                </a:solidFill>
                <a:latin typeface="Arial"/>
              </a:rPr>
              <a:t>First Research Year</a:t>
            </a:r>
            <a:endParaRPr lang="en-US" sz="3200" b="1" kern="0" dirty="0">
              <a:solidFill>
                <a:srgbClr val="FF0000"/>
              </a:solidFill>
              <a:latin typeface="Arial"/>
            </a:endParaRPr>
          </a:p>
          <a:p>
            <a:pPr algn="ctr" fontAlgn="auto">
              <a:lnSpc>
                <a:spcPts val="3500"/>
              </a:lnSpc>
              <a:spcBef>
                <a:spcPts val="0"/>
              </a:spcBef>
              <a:spcAft>
                <a:spcPts val="0"/>
              </a:spcAft>
              <a:defRPr/>
            </a:pPr>
            <a:endParaRPr lang="en-US" sz="3200" b="1" kern="0" dirty="0">
              <a:solidFill>
                <a:srgbClr val="FF0000"/>
              </a:solidFill>
              <a:latin typeface="Arial"/>
            </a:endParaRPr>
          </a:p>
        </p:txBody>
      </p:sp>
      <p:pic>
        <p:nvPicPr>
          <p:cNvPr id="26" name="Picture 2" descr="C:\zhang_research\paper\trend\IPCC\acp_2010_401_figure7.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1027113"/>
            <a:ext cx="4579938" cy="38386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4860713"/>
            <a:ext cx="4267200" cy="1938992"/>
          </a:xfrm>
          <a:prstGeom prst="rect">
            <a:avLst/>
          </a:prstGeom>
        </p:spPr>
        <p:txBody>
          <a:bodyPr wrap="square">
            <a:spAutoFit/>
          </a:bodyPr>
          <a:lstStyle/>
          <a:p>
            <a:pPr algn="just"/>
            <a:r>
              <a:rPr lang="en-US" sz="2000" b="1" u="sng" dirty="0" smtClean="0">
                <a:latin typeface="Arial" panose="020B0604020202020204" pitchFamily="34" charset="0"/>
                <a:cs typeface="Arial" panose="020B0604020202020204" pitchFamily="34" charset="0"/>
              </a:rPr>
              <a:t>Goal</a:t>
            </a:r>
            <a:r>
              <a:rPr lang="en-US" sz="2000" dirty="0" smtClean="0">
                <a:latin typeface="Arial" panose="020B0604020202020204" pitchFamily="34" charset="0"/>
                <a:cs typeface="Arial" panose="020B0604020202020204" pitchFamily="34" charset="0"/>
              </a:rPr>
              <a:t>: Examine </a:t>
            </a:r>
            <a:r>
              <a:rPr lang="en-US" sz="2000" dirty="0">
                <a:latin typeface="Arial" panose="020B0604020202020204" pitchFamily="34" charset="0"/>
                <a:cs typeface="Arial" panose="020B0604020202020204" pitchFamily="34" charset="0"/>
              </a:rPr>
              <a:t>decadal trends in Terra and </a:t>
            </a:r>
            <a:r>
              <a:rPr lang="en-US" sz="2000" dirty="0" err="1">
                <a:latin typeface="Arial" panose="020B0604020202020204" pitchFamily="34" charset="0"/>
                <a:cs typeface="Arial" panose="020B0604020202020204" pitchFamily="34" charset="0"/>
              </a:rPr>
              <a:t>Aqua’s</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AOT </a:t>
            </a:r>
            <a:r>
              <a:rPr lang="en-US" sz="2000" dirty="0">
                <a:latin typeface="Arial" panose="020B0604020202020204" pitchFamily="34" charset="0"/>
                <a:cs typeface="Arial" panose="020B0604020202020204" pitchFamily="34" charset="0"/>
              </a:rPr>
              <a:t>and radiative forcing products from MODIS and CERES by accounting for uncertainties and biases in the next generation of aerosol products. </a:t>
            </a:r>
          </a:p>
        </p:txBody>
      </p:sp>
      <p:sp>
        <p:nvSpPr>
          <p:cNvPr id="28" name="TextBox 27"/>
          <p:cNvSpPr txBox="1"/>
          <p:nvPr/>
        </p:nvSpPr>
        <p:spPr>
          <a:xfrm>
            <a:off x="4728369" y="1189038"/>
            <a:ext cx="4307681" cy="5170646"/>
          </a:xfrm>
          <a:prstGeom prst="rect">
            <a:avLst/>
          </a:prstGeom>
          <a:noFill/>
        </p:spPr>
        <p:txBody>
          <a:bodyPr wrap="square">
            <a:spAutoFit/>
          </a:bodyPr>
          <a:lstStyle/>
          <a:p>
            <a:pPr>
              <a:spcBef>
                <a:spcPts val="1200"/>
              </a:spcBef>
              <a:defRPr/>
            </a:pPr>
            <a:r>
              <a:rPr lang="en-US" sz="2000" b="1" dirty="0" smtClean="0">
                <a:latin typeface="Arial" panose="020B0604020202020204" pitchFamily="34" charset="0"/>
                <a:cs typeface="Arial" panose="020B0604020202020204" pitchFamily="34" charset="0"/>
              </a:rPr>
              <a:t>Objectives of Year 1:</a:t>
            </a:r>
            <a:endParaRPr lang="en-US" sz="2000" dirty="0" smtClean="0">
              <a:latin typeface="Arial" panose="020B0604020202020204" pitchFamily="34" charset="0"/>
              <a:cs typeface="Arial" panose="020B0604020202020204" pitchFamily="34" charset="0"/>
            </a:endParaRPr>
          </a:p>
          <a:p>
            <a:pPr marL="457200" indent="-457200">
              <a:spcBef>
                <a:spcPts val="1200"/>
              </a:spcBef>
              <a:buAutoNum type="arabicParenBoth"/>
              <a:defRPr/>
            </a:pPr>
            <a:r>
              <a:rPr lang="en-US" sz="2000" dirty="0" smtClean="0">
                <a:latin typeface="Arial" panose="020B0604020202020204" pitchFamily="34" charset="0"/>
                <a:cs typeface="Arial" panose="020B0604020202020204" pitchFamily="34" charset="0"/>
              </a:rPr>
              <a:t>Expand the investigation of  aerosol trends to the vertical coordinate.</a:t>
            </a:r>
          </a:p>
          <a:p>
            <a:pPr marL="457200" indent="-457200">
              <a:spcBef>
                <a:spcPts val="1200"/>
              </a:spcBef>
              <a:buFontTx/>
              <a:buAutoNum type="arabicParenBoth"/>
              <a:defRPr/>
            </a:pPr>
            <a:r>
              <a:rPr lang="en-US" sz="2000" dirty="0" smtClean="0">
                <a:latin typeface="Arial" panose="020B0604020202020204" pitchFamily="34" charset="0"/>
                <a:cs typeface="Arial" panose="020B0604020202020204" pitchFamily="34" charset="0"/>
              </a:rPr>
              <a:t>Study </a:t>
            </a:r>
            <a:r>
              <a:rPr lang="en-US" sz="2000" dirty="0">
                <a:latin typeface="Arial" panose="020B0604020202020204" pitchFamily="34" charset="0"/>
                <a:cs typeface="Arial" panose="020B0604020202020204" pitchFamily="34" charset="0"/>
              </a:rPr>
              <a:t>temporal </a:t>
            </a:r>
            <a:r>
              <a:rPr lang="en-US" sz="2000" dirty="0" smtClean="0">
                <a:latin typeface="Arial" panose="020B0604020202020204" pitchFamily="34" charset="0"/>
                <a:cs typeface="Arial" panose="020B0604020202020204" pitchFamily="34" charset="0"/>
              </a:rPr>
              <a:t>variation </a:t>
            </a:r>
            <a:r>
              <a:rPr lang="en-US" sz="2000" dirty="0">
                <a:latin typeface="Arial" panose="020B0604020202020204" pitchFamily="34" charset="0"/>
                <a:cs typeface="Arial" panose="020B0604020202020204" pitchFamily="34" charset="0"/>
              </a:rPr>
              <a:t>of </a:t>
            </a:r>
            <a:r>
              <a:rPr lang="en-US" sz="2000" dirty="0" smtClean="0">
                <a:latin typeface="Arial" panose="020B0604020202020204" pitchFamily="34" charset="0"/>
                <a:cs typeface="Arial" panose="020B0604020202020204" pitchFamily="34" charset="0"/>
              </a:rPr>
              <a:t>above-cloud </a:t>
            </a:r>
            <a:r>
              <a:rPr lang="en-US" sz="2000" dirty="0">
                <a:latin typeface="Arial" panose="020B0604020202020204" pitchFamily="34" charset="0"/>
                <a:cs typeface="Arial" panose="020B0604020202020204" pitchFamily="34" charset="0"/>
              </a:rPr>
              <a:t>aerosol </a:t>
            </a:r>
            <a:r>
              <a:rPr lang="en-US" sz="2000" dirty="0" smtClean="0">
                <a:latin typeface="Arial" panose="020B0604020202020204" pitchFamily="34" charset="0"/>
                <a:cs typeface="Arial" panose="020B0604020202020204" pitchFamily="34" charset="0"/>
              </a:rPr>
              <a:t>events</a:t>
            </a:r>
          </a:p>
          <a:p>
            <a:pPr marL="457200" indent="-457200">
              <a:spcBef>
                <a:spcPts val="1200"/>
              </a:spcBef>
              <a:buFontTx/>
              <a:buAutoNum type="arabicParenBoth"/>
              <a:defRPr/>
            </a:pPr>
            <a:r>
              <a:rPr lang="en-US" sz="2000" dirty="0" smtClean="0">
                <a:latin typeface="Arial" panose="020B0604020202020204" pitchFamily="34" charset="0"/>
                <a:cs typeface="Arial" panose="020B0604020202020204" pitchFamily="34" charset="0"/>
              </a:rPr>
              <a:t>Further explore </a:t>
            </a:r>
            <a:r>
              <a:rPr lang="en-US" sz="2000" dirty="0">
                <a:latin typeface="Arial" panose="020B0604020202020204" pitchFamily="34" charset="0"/>
                <a:cs typeface="Arial" panose="020B0604020202020204" pitchFamily="34" charset="0"/>
              </a:rPr>
              <a:t>the </a:t>
            </a:r>
            <a:r>
              <a:rPr lang="en-US" sz="2000" dirty="0" smtClean="0">
                <a:latin typeface="Arial" panose="020B0604020202020204" pitchFamily="34" charset="0"/>
                <a:cs typeface="Arial" panose="020B0604020202020204" pitchFamily="34" charset="0"/>
              </a:rPr>
              <a:t>Southern Oceans </a:t>
            </a:r>
            <a:r>
              <a:rPr lang="en-US" sz="2000" dirty="0">
                <a:latin typeface="Arial" panose="020B0604020202020204" pitchFamily="34" charset="0"/>
                <a:cs typeface="Arial" panose="020B0604020202020204" pitchFamily="34" charset="0"/>
              </a:rPr>
              <a:t>aerosol </a:t>
            </a:r>
            <a:r>
              <a:rPr lang="en-US" sz="2000" dirty="0" smtClean="0">
                <a:latin typeface="Arial" panose="020B0604020202020204" pitchFamily="34" charset="0"/>
                <a:cs typeface="Arial" panose="020B0604020202020204" pitchFamily="34" charset="0"/>
              </a:rPr>
              <a:t>anomaly, through </a:t>
            </a:r>
            <a:r>
              <a:rPr lang="en-US" sz="2000" dirty="0">
                <a:latin typeface="Arial" panose="020B0604020202020204" pitchFamily="34" charset="0"/>
                <a:cs typeface="Arial" panose="020B0604020202020204" pitchFamily="34" charset="0"/>
              </a:rPr>
              <a:t>studying </a:t>
            </a:r>
            <a:r>
              <a:rPr lang="en-US" sz="2000" dirty="0" smtClean="0">
                <a:latin typeface="Arial" panose="020B0604020202020204" pitchFamily="34" charset="0"/>
                <a:cs typeface="Arial" panose="020B0604020202020204" pitchFamily="34" charset="0"/>
              </a:rPr>
              <a:t>of subsurface </a:t>
            </a:r>
            <a:r>
              <a:rPr lang="en-US" sz="2000" dirty="0">
                <a:latin typeface="Arial" panose="020B0604020202020204" pitchFamily="34" charset="0"/>
                <a:cs typeface="Arial" panose="020B0604020202020204" pitchFamily="34" charset="0"/>
              </a:rPr>
              <a:t>oceanic </a:t>
            </a:r>
            <a:r>
              <a:rPr lang="en-US" sz="2000" dirty="0" smtClean="0">
                <a:latin typeface="Arial" panose="020B0604020202020204" pitchFamily="34" charset="0"/>
                <a:cs typeface="Arial" panose="020B0604020202020204" pitchFamily="34" charset="0"/>
              </a:rPr>
              <a:t>bubbles</a:t>
            </a:r>
          </a:p>
          <a:p>
            <a:pPr marL="457200" indent="-457200">
              <a:spcBef>
                <a:spcPts val="1200"/>
              </a:spcBef>
              <a:buAutoNum type="arabicParenBoth"/>
              <a:defRPr/>
            </a:pPr>
            <a:r>
              <a:rPr lang="en-US" sz="2000" dirty="0" smtClean="0">
                <a:latin typeface="Arial" panose="020B0604020202020204" pitchFamily="34" charset="0"/>
                <a:cs typeface="Arial" panose="020B0604020202020204" pitchFamily="34" charset="0"/>
              </a:rPr>
              <a:t>Develop trend-quality aerosol products</a:t>
            </a:r>
          </a:p>
          <a:p>
            <a:pPr marL="457200" indent="-457200">
              <a:spcBef>
                <a:spcPts val="1200"/>
              </a:spcBef>
              <a:buAutoNum type="arabicParenBoth"/>
              <a:defRPr/>
            </a:pPr>
            <a:r>
              <a:rPr lang="en-US" sz="2000" dirty="0" smtClean="0">
                <a:latin typeface="Arial" panose="020B0604020202020204" pitchFamily="34" charset="0"/>
                <a:cs typeface="Arial" panose="020B0604020202020204" pitchFamily="34" charset="0"/>
              </a:rPr>
              <a:t>Explore use of nighttime aerosol retrievals jointly with VIIRS</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076"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Rectangle 24"/>
          <p:cNvSpPr/>
          <p:nvPr/>
        </p:nvSpPr>
        <p:spPr>
          <a:xfrm>
            <a:off x="0" y="0"/>
            <a:ext cx="9144000" cy="1015663"/>
          </a:xfrm>
          <a:prstGeom prst="rect">
            <a:avLst/>
          </a:prstGeom>
        </p:spPr>
        <p:txBody>
          <a:bodyPr wrap="square">
            <a:spAutoFit/>
          </a:bodyPr>
          <a:lstStyle/>
          <a:p>
            <a:pPr algn="ctr" fontAlgn="auto">
              <a:lnSpc>
                <a:spcPts val="2400"/>
              </a:lnSpc>
              <a:spcBef>
                <a:spcPts val="0"/>
              </a:spcBef>
              <a:spcAft>
                <a:spcPts val="0"/>
              </a:spcAft>
              <a:defRPr/>
            </a:pPr>
            <a:r>
              <a:rPr lang="en-US" b="1" kern="0" dirty="0" smtClean="0">
                <a:solidFill>
                  <a:srgbClr val="FF0000"/>
                </a:solidFill>
                <a:latin typeface="Arial"/>
              </a:rPr>
              <a:t>Area 1: For regions with significant AOT trends, identify the sources of the trends in the vertical -  </a:t>
            </a:r>
          </a:p>
          <a:p>
            <a:pPr algn="ctr" fontAlgn="auto">
              <a:lnSpc>
                <a:spcPts val="2400"/>
              </a:lnSpc>
              <a:spcBef>
                <a:spcPts val="0"/>
              </a:spcBef>
              <a:spcAft>
                <a:spcPts val="0"/>
              </a:spcAft>
              <a:defRPr/>
            </a:pPr>
            <a:r>
              <a:rPr lang="en-US" b="1" kern="0" dirty="0" smtClean="0">
                <a:solidFill>
                  <a:srgbClr val="FF0000"/>
                </a:solidFill>
                <a:latin typeface="Arial"/>
              </a:rPr>
              <a:t>Is there a consistent story?</a:t>
            </a:r>
            <a:endParaRPr lang="en-US" b="1" kern="0" dirty="0">
              <a:solidFill>
                <a:srgbClr val="FF0000"/>
              </a:solidFill>
              <a:latin typeface="Arial"/>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8320"/>
            <a:ext cx="5446395" cy="4221480"/>
          </a:xfrm>
          <a:prstGeom prst="rect">
            <a:avLst/>
          </a:prstGeom>
          <a:noFill/>
          <a:ln>
            <a:noFill/>
          </a:ln>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044834"/>
            <a:ext cx="4038600" cy="5318760"/>
          </a:xfrm>
          <a:prstGeom prst="rect">
            <a:avLst/>
          </a:prstGeom>
          <a:noFill/>
          <a:ln>
            <a:noFill/>
          </a:ln>
        </p:spPr>
      </p:pic>
      <p:sp>
        <p:nvSpPr>
          <p:cNvPr id="2" name="TextBox 1"/>
          <p:cNvSpPr txBox="1"/>
          <p:nvPr/>
        </p:nvSpPr>
        <p:spPr>
          <a:xfrm>
            <a:off x="152400" y="1138535"/>
            <a:ext cx="4876800" cy="830997"/>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Collocated MODIS and CALIOP (2006-2013)</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528084" y="5867400"/>
            <a:ext cx="1676400"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Mean AOT</a:t>
            </a:r>
          </a:p>
          <a:p>
            <a:pPr algn="ctr"/>
            <a:r>
              <a:rPr lang="en-US" sz="2000" dirty="0" smtClean="0">
                <a:latin typeface="Arial" panose="020B0604020202020204" pitchFamily="34" charset="0"/>
                <a:cs typeface="Arial" panose="020B0604020202020204" pitchFamily="34" charset="0"/>
              </a:rPr>
              <a:t>(550 nm)</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2849320" y="5921514"/>
            <a:ext cx="2280240" cy="707886"/>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Temporal variation</a:t>
            </a:r>
          </a:p>
          <a:p>
            <a:pPr algn="ctr"/>
            <a:r>
              <a:rPr lang="en-US" sz="2000" dirty="0" smtClean="0">
                <a:latin typeface="Symbol" panose="05050102010706020507" pitchFamily="18" charset="2"/>
                <a:cs typeface="Arial" panose="020B0604020202020204" pitchFamily="34" charset="0"/>
              </a:rPr>
              <a:t>w</a:t>
            </a:r>
            <a:r>
              <a:rPr lang="en-US" sz="2000" dirty="0" smtClean="0">
                <a:latin typeface="Arial" panose="020B0604020202020204" pitchFamily="34" charset="0"/>
                <a:cs typeface="Arial" panose="020B0604020202020204" pitchFamily="34" charset="0"/>
              </a:rPr>
              <a:t>  AOT/</a:t>
            </a:r>
            <a:r>
              <a:rPr lang="en-US" sz="2000" dirty="0" err="1" smtClean="0">
                <a:latin typeface="Arial" panose="020B0604020202020204" pitchFamily="34" charset="0"/>
                <a:cs typeface="Arial" panose="020B0604020202020204" pitchFamily="34" charset="0"/>
              </a:rPr>
              <a:t>yr</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5370195" y="6100817"/>
            <a:ext cx="3469005"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Spatial distributions of </a:t>
            </a: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ayer AOT in vertical</a:t>
            </a: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2209800" y="3124200"/>
            <a:ext cx="990600" cy="369332"/>
          </a:xfrm>
          <a:prstGeom prst="rect">
            <a:avLst/>
          </a:prstGeom>
          <a:solidFill>
            <a:schemeClr val="bg1"/>
          </a:solidFill>
        </p:spPr>
        <p:txBody>
          <a:bodyPr wrap="square" rtlCol="0">
            <a:spAutoFit/>
          </a:bodyPr>
          <a:lstStyle/>
          <a:p>
            <a:r>
              <a:rPr lang="en-US" sz="1800" dirty="0" smtClean="0">
                <a:latin typeface="Arial" panose="020B0604020202020204" pitchFamily="34" charset="0"/>
                <a:cs typeface="Arial" panose="020B0604020202020204" pitchFamily="34" charset="0"/>
              </a:rPr>
              <a:t>MODIS</a:t>
            </a:r>
            <a:endParaRPr lang="en-US" sz="1800" dirty="0">
              <a:latin typeface="Arial" panose="020B0604020202020204" pitchFamily="34" charset="0"/>
              <a:cs typeface="Arial" panose="020B0604020202020204" pitchFamily="34" charset="0"/>
            </a:endParaRPr>
          </a:p>
        </p:txBody>
      </p:sp>
      <p:sp>
        <p:nvSpPr>
          <p:cNvPr id="16" name="TextBox 15"/>
          <p:cNvSpPr txBox="1"/>
          <p:nvPr/>
        </p:nvSpPr>
        <p:spPr>
          <a:xfrm>
            <a:off x="2209800" y="4953000"/>
            <a:ext cx="1066800" cy="369332"/>
          </a:xfrm>
          <a:prstGeom prst="rect">
            <a:avLst/>
          </a:prstGeom>
          <a:solidFill>
            <a:schemeClr val="bg1"/>
          </a:solidFill>
        </p:spPr>
        <p:txBody>
          <a:bodyPr wrap="square" rtlCol="0">
            <a:spAutoFit/>
          </a:bodyPr>
          <a:lstStyle/>
          <a:p>
            <a:r>
              <a:rPr lang="en-US" sz="1800" dirty="0" smtClean="0">
                <a:latin typeface="Arial" panose="020B0604020202020204" pitchFamily="34" charset="0"/>
                <a:cs typeface="Arial" panose="020B0604020202020204" pitchFamily="34" charset="0"/>
              </a:rPr>
              <a:t>CALIOP</a:t>
            </a:r>
            <a:endParaRPr lang="en-US" sz="1800" dirty="0">
              <a:latin typeface="Arial" panose="020B0604020202020204" pitchFamily="34" charset="0"/>
              <a:cs typeface="Arial" panose="020B0604020202020204" pitchFamily="34" charset="0"/>
            </a:endParaRPr>
          </a:p>
        </p:txBody>
      </p:sp>
      <p:sp>
        <p:nvSpPr>
          <p:cNvPr id="8" name="TextBox 7"/>
          <p:cNvSpPr txBox="1"/>
          <p:nvPr/>
        </p:nvSpPr>
        <p:spPr>
          <a:xfrm>
            <a:off x="-76200" y="6553200"/>
            <a:ext cx="4191000" cy="338554"/>
          </a:xfrm>
          <a:prstGeom prst="rect">
            <a:avLst/>
          </a:prstGeom>
          <a:noFill/>
        </p:spPr>
        <p:txBody>
          <a:bodyPr wrap="square" rtlCol="0">
            <a:spAutoFit/>
          </a:bodyPr>
          <a:lstStyle/>
          <a:p>
            <a:r>
              <a:rPr lang="en-US" sz="1600" dirty="0" err="1" smtClean="0"/>
              <a:t>Toth</a:t>
            </a:r>
            <a:r>
              <a:rPr lang="en-US" sz="1600" dirty="0" smtClean="0"/>
              <a:t> et al., 2015 (submitted)</a:t>
            </a:r>
            <a:endParaRPr lang="en-US" sz="1600" dirty="0"/>
          </a:p>
        </p:txBody>
      </p:sp>
      <p:sp>
        <p:nvSpPr>
          <p:cNvPr id="10" name="Rectangle 9"/>
          <p:cNvSpPr/>
          <p:nvPr/>
        </p:nvSpPr>
        <p:spPr bwMode="auto">
          <a:xfrm>
            <a:off x="76200" y="5753100"/>
            <a:ext cx="5181600" cy="1143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25694" y="5636567"/>
            <a:ext cx="312906" cy="369332"/>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p:txBody>
      </p:sp>
      <p:sp>
        <p:nvSpPr>
          <p:cNvPr id="20" name="TextBox 19"/>
          <p:cNvSpPr txBox="1"/>
          <p:nvPr/>
        </p:nvSpPr>
        <p:spPr>
          <a:xfrm>
            <a:off x="1066800" y="5638800"/>
            <a:ext cx="505267" cy="369332"/>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0.2</a:t>
            </a:r>
            <a:endParaRPr lang="en-US" sz="1800" dirty="0">
              <a:latin typeface="Arial" panose="020B0604020202020204" pitchFamily="34" charset="0"/>
              <a:cs typeface="Arial" panose="020B0604020202020204" pitchFamily="34" charset="0"/>
            </a:endParaRPr>
          </a:p>
        </p:txBody>
      </p:sp>
      <p:sp>
        <p:nvSpPr>
          <p:cNvPr id="23" name="TextBox 22"/>
          <p:cNvSpPr txBox="1"/>
          <p:nvPr/>
        </p:nvSpPr>
        <p:spPr>
          <a:xfrm>
            <a:off x="2209800" y="5650468"/>
            <a:ext cx="505267" cy="369332"/>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0.4</a:t>
            </a:r>
          </a:p>
        </p:txBody>
      </p:sp>
      <p:sp>
        <p:nvSpPr>
          <p:cNvPr id="26" name="TextBox 25"/>
          <p:cNvSpPr txBox="1"/>
          <p:nvPr/>
        </p:nvSpPr>
        <p:spPr>
          <a:xfrm>
            <a:off x="2590800" y="5638800"/>
            <a:ext cx="582211" cy="369332"/>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-0.1</a:t>
            </a:r>
            <a:endParaRPr lang="en-US" sz="1800" dirty="0">
              <a:latin typeface="Arial" panose="020B0604020202020204" pitchFamily="34" charset="0"/>
              <a:cs typeface="Arial" panose="020B0604020202020204" pitchFamily="34" charset="0"/>
            </a:endParaRPr>
          </a:p>
        </p:txBody>
      </p:sp>
      <p:sp>
        <p:nvSpPr>
          <p:cNvPr id="27" name="TextBox 26"/>
          <p:cNvSpPr txBox="1"/>
          <p:nvPr/>
        </p:nvSpPr>
        <p:spPr>
          <a:xfrm>
            <a:off x="4752533" y="5638800"/>
            <a:ext cx="505267" cy="369332"/>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0.1</a:t>
            </a:r>
            <a:endParaRPr lang="en-US" sz="1800" dirty="0">
              <a:latin typeface="Arial" panose="020B0604020202020204" pitchFamily="34" charset="0"/>
              <a:cs typeface="Arial" panose="020B0604020202020204" pitchFamily="34" charset="0"/>
            </a:endParaRPr>
          </a:p>
        </p:txBody>
      </p:sp>
      <p:sp>
        <p:nvSpPr>
          <p:cNvPr id="28" name="TextBox 27"/>
          <p:cNvSpPr txBox="1"/>
          <p:nvPr/>
        </p:nvSpPr>
        <p:spPr>
          <a:xfrm>
            <a:off x="3733800" y="5650468"/>
            <a:ext cx="312906" cy="369332"/>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p:txBody>
      </p:sp>
      <p:sp>
        <p:nvSpPr>
          <p:cNvPr id="13" name="Rectangle 12"/>
          <p:cNvSpPr/>
          <p:nvPr/>
        </p:nvSpPr>
        <p:spPr bwMode="auto">
          <a:xfrm>
            <a:off x="5370195" y="5921514"/>
            <a:ext cx="3773805" cy="17930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29" name="TextBox 28"/>
          <p:cNvSpPr txBox="1"/>
          <p:nvPr/>
        </p:nvSpPr>
        <p:spPr>
          <a:xfrm>
            <a:off x="8631866" y="5788213"/>
            <a:ext cx="505267" cy="369332"/>
          </a:xfrm>
          <a:prstGeom prst="rect">
            <a:avLst/>
          </a:prstGeom>
          <a:noFill/>
        </p:spPr>
        <p:txBody>
          <a:bodyPr wrap="none" rtlCol="0">
            <a:spAutoFit/>
          </a:bodyPr>
          <a:lstStyle/>
          <a:p>
            <a:r>
              <a:rPr lang="en-US" sz="1800" b="1" dirty="0" smtClean="0">
                <a:latin typeface="Arial" panose="020B0604020202020204" pitchFamily="34" charset="0"/>
                <a:cs typeface="Arial" panose="020B0604020202020204" pitchFamily="34" charset="0"/>
              </a:rPr>
              <a:t>0.1</a:t>
            </a:r>
            <a:endParaRPr lang="en-US" sz="1800" b="1" dirty="0">
              <a:latin typeface="Arial" panose="020B0604020202020204" pitchFamily="34" charset="0"/>
              <a:cs typeface="Arial" panose="020B0604020202020204" pitchFamily="34" charset="0"/>
            </a:endParaRPr>
          </a:p>
        </p:txBody>
      </p:sp>
      <p:sp>
        <p:nvSpPr>
          <p:cNvPr id="30" name="TextBox 29"/>
          <p:cNvSpPr txBox="1"/>
          <p:nvPr/>
        </p:nvSpPr>
        <p:spPr>
          <a:xfrm>
            <a:off x="5334000" y="5812466"/>
            <a:ext cx="312906" cy="369332"/>
          </a:xfrm>
          <a:prstGeom prst="rect">
            <a:avLst/>
          </a:prstGeom>
          <a:noFill/>
        </p:spPr>
        <p:txBody>
          <a:bodyPr wrap="none" rtlCol="0">
            <a:spAutoFit/>
          </a:bodyPr>
          <a:lstStyle/>
          <a:p>
            <a:r>
              <a:rPr lang="en-US" sz="1800" b="1" dirty="0" smtClean="0">
                <a:latin typeface="Arial" panose="020B0604020202020204" pitchFamily="34" charset="0"/>
                <a:cs typeface="Arial" panose="020B0604020202020204" pitchFamily="34" charset="0"/>
              </a:rPr>
              <a:t>0</a:t>
            </a:r>
            <a:endParaRPr lang="en-US" sz="1800" b="1" dirty="0">
              <a:latin typeface="Arial" panose="020B0604020202020204" pitchFamily="34" charset="0"/>
              <a:cs typeface="Arial" panose="020B0604020202020204" pitchFamily="34" charset="0"/>
            </a:endParaRPr>
          </a:p>
        </p:txBody>
      </p:sp>
      <p:sp>
        <p:nvSpPr>
          <p:cNvPr id="32" name="TextBox 31"/>
          <p:cNvSpPr txBox="1"/>
          <p:nvPr/>
        </p:nvSpPr>
        <p:spPr>
          <a:xfrm>
            <a:off x="6858000" y="5879068"/>
            <a:ext cx="633507" cy="369332"/>
          </a:xfrm>
          <a:prstGeom prst="rect">
            <a:avLst/>
          </a:prstGeom>
          <a:noFill/>
        </p:spPr>
        <p:txBody>
          <a:bodyPr wrap="none" rtlCol="0">
            <a:spAutoFit/>
          </a:bodyPr>
          <a:lstStyle/>
          <a:p>
            <a:r>
              <a:rPr lang="en-US" sz="1800" b="1" dirty="0" smtClean="0">
                <a:latin typeface="Arial" panose="020B0604020202020204" pitchFamily="34" charset="0"/>
                <a:cs typeface="Arial" panose="020B0604020202020204" pitchFamily="34" charset="0"/>
              </a:rPr>
              <a:t>0.05</a:t>
            </a:r>
            <a:endParaRPr lang="en-US" sz="1800" b="1" dirty="0">
              <a:latin typeface="Arial" panose="020B0604020202020204" pitchFamily="34" charset="0"/>
              <a:cs typeface="Arial" panose="020B0604020202020204" pitchFamily="34" charset="0"/>
            </a:endParaRPr>
          </a:p>
        </p:txBody>
      </p:sp>
      <p:sp>
        <p:nvSpPr>
          <p:cNvPr id="4" name="TextBox 3"/>
          <p:cNvSpPr txBox="1"/>
          <p:nvPr/>
        </p:nvSpPr>
        <p:spPr>
          <a:xfrm>
            <a:off x="5410200" y="2041451"/>
            <a:ext cx="1487805" cy="215444"/>
          </a:xfrm>
          <a:prstGeom prst="rect">
            <a:avLst/>
          </a:prstGeom>
          <a:solidFill>
            <a:schemeClr val="bg1"/>
          </a:solidFill>
        </p:spPr>
        <p:txBody>
          <a:bodyPr wrap="square" lIns="0" tIns="0" rIns="0" bIns="0" rtlCol="0">
            <a:spAutoFit/>
          </a:bodyPr>
          <a:lstStyle/>
          <a:p>
            <a:r>
              <a:rPr lang="en-US" sz="1400" b="1" dirty="0" smtClean="0"/>
              <a:t>Day 0-0.5 km</a:t>
            </a:r>
            <a:endParaRPr lang="en-US" sz="1400" b="1" dirty="0"/>
          </a:p>
        </p:txBody>
      </p:sp>
      <p:sp>
        <p:nvSpPr>
          <p:cNvPr id="31" name="TextBox 30"/>
          <p:cNvSpPr txBox="1"/>
          <p:nvPr/>
        </p:nvSpPr>
        <p:spPr>
          <a:xfrm>
            <a:off x="5436781" y="3137356"/>
            <a:ext cx="1487805" cy="215444"/>
          </a:xfrm>
          <a:prstGeom prst="rect">
            <a:avLst/>
          </a:prstGeom>
          <a:solidFill>
            <a:schemeClr val="bg1"/>
          </a:solidFill>
        </p:spPr>
        <p:txBody>
          <a:bodyPr wrap="square" lIns="0" tIns="0" rIns="0" bIns="0" rtlCol="0">
            <a:spAutoFit/>
          </a:bodyPr>
          <a:lstStyle/>
          <a:p>
            <a:r>
              <a:rPr lang="en-US" sz="1400" b="1" dirty="0" smtClean="0"/>
              <a:t>Day 0.5-1 km</a:t>
            </a:r>
            <a:endParaRPr lang="en-US" sz="1400" b="1" dirty="0"/>
          </a:p>
        </p:txBody>
      </p:sp>
      <p:sp>
        <p:nvSpPr>
          <p:cNvPr id="33" name="TextBox 32"/>
          <p:cNvSpPr txBox="1"/>
          <p:nvPr/>
        </p:nvSpPr>
        <p:spPr>
          <a:xfrm>
            <a:off x="5446395" y="5410200"/>
            <a:ext cx="1487805" cy="215444"/>
          </a:xfrm>
          <a:prstGeom prst="rect">
            <a:avLst/>
          </a:prstGeom>
          <a:solidFill>
            <a:schemeClr val="bg1"/>
          </a:solidFill>
        </p:spPr>
        <p:txBody>
          <a:bodyPr wrap="square" lIns="0" tIns="0" rIns="0" bIns="0" rtlCol="0">
            <a:spAutoFit/>
          </a:bodyPr>
          <a:lstStyle/>
          <a:p>
            <a:r>
              <a:rPr lang="en-US" sz="1400" b="1" dirty="0" smtClean="0"/>
              <a:t>Day &gt;2 km</a:t>
            </a:r>
            <a:endParaRPr lang="en-US" sz="1400" b="1" dirty="0"/>
          </a:p>
        </p:txBody>
      </p:sp>
      <p:sp>
        <p:nvSpPr>
          <p:cNvPr id="34" name="TextBox 33"/>
          <p:cNvSpPr txBox="1"/>
          <p:nvPr/>
        </p:nvSpPr>
        <p:spPr>
          <a:xfrm>
            <a:off x="5446395" y="4267200"/>
            <a:ext cx="1487805" cy="215444"/>
          </a:xfrm>
          <a:prstGeom prst="rect">
            <a:avLst/>
          </a:prstGeom>
          <a:solidFill>
            <a:schemeClr val="bg1"/>
          </a:solidFill>
        </p:spPr>
        <p:txBody>
          <a:bodyPr wrap="square" lIns="0" tIns="0" rIns="0" bIns="0" rtlCol="0">
            <a:spAutoFit/>
          </a:bodyPr>
          <a:lstStyle/>
          <a:p>
            <a:r>
              <a:rPr lang="en-US" sz="1400" b="1" dirty="0" smtClean="0"/>
              <a:t>Day 1-2 km</a:t>
            </a:r>
            <a:endParaRPr lang="en-US" sz="1400" b="1" dirty="0"/>
          </a:p>
        </p:txBody>
      </p:sp>
      <p:sp>
        <p:nvSpPr>
          <p:cNvPr id="36" name="TextBox 35"/>
          <p:cNvSpPr txBox="1"/>
          <p:nvPr/>
        </p:nvSpPr>
        <p:spPr>
          <a:xfrm>
            <a:off x="7396694" y="2025878"/>
            <a:ext cx="1487805" cy="215444"/>
          </a:xfrm>
          <a:prstGeom prst="rect">
            <a:avLst/>
          </a:prstGeom>
          <a:solidFill>
            <a:schemeClr val="bg1"/>
          </a:solidFill>
        </p:spPr>
        <p:txBody>
          <a:bodyPr wrap="square" lIns="0" tIns="0" rIns="0" bIns="0" rtlCol="0">
            <a:spAutoFit/>
          </a:bodyPr>
          <a:lstStyle/>
          <a:p>
            <a:r>
              <a:rPr lang="en-US" sz="1400" b="1" dirty="0" smtClean="0"/>
              <a:t>Night 0-0.5 km</a:t>
            </a:r>
            <a:endParaRPr lang="en-US" sz="1400" b="1" dirty="0"/>
          </a:p>
        </p:txBody>
      </p:sp>
      <p:sp>
        <p:nvSpPr>
          <p:cNvPr id="37" name="TextBox 36"/>
          <p:cNvSpPr txBox="1"/>
          <p:nvPr/>
        </p:nvSpPr>
        <p:spPr>
          <a:xfrm>
            <a:off x="7423275" y="3121783"/>
            <a:ext cx="1487805" cy="215444"/>
          </a:xfrm>
          <a:prstGeom prst="rect">
            <a:avLst/>
          </a:prstGeom>
          <a:solidFill>
            <a:schemeClr val="bg1"/>
          </a:solidFill>
        </p:spPr>
        <p:txBody>
          <a:bodyPr wrap="square" lIns="0" tIns="0" rIns="0" bIns="0" rtlCol="0">
            <a:spAutoFit/>
          </a:bodyPr>
          <a:lstStyle/>
          <a:p>
            <a:r>
              <a:rPr lang="en-US" sz="1400" b="1" dirty="0" smtClean="0"/>
              <a:t>Night 0.5-1 km</a:t>
            </a:r>
            <a:endParaRPr lang="en-US" sz="1400" b="1" dirty="0"/>
          </a:p>
        </p:txBody>
      </p:sp>
      <p:sp>
        <p:nvSpPr>
          <p:cNvPr id="38" name="TextBox 37"/>
          <p:cNvSpPr txBox="1"/>
          <p:nvPr/>
        </p:nvSpPr>
        <p:spPr>
          <a:xfrm>
            <a:off x="7432889" y="5394627"/>
            <a:ext cx="1487805" cy="215444"/>
          </a:xfrm>
          <a:prstGeom prst="rect">
            <a:avLst/>
          </a:prstGeom>
          <a:solidFill>
            <a:schemeClr val="bg1"/>
          </a:solidFill>
        </p:spPr>
        <p:txBody>
          <a:bodyPr wrap="square" lIns="0" tIns="0" rIns="0" bIns="0" rtlCol="0">
            <a:spAutoFit/>
          </a:bodyPr>
          <a:lstStyle/>
          <a:p>
            <a:r>
              <a:rPr lang="en-US" sz="1400" b="1" dirty="0" smtClean="0"/>
              <a:t>Night &gt;2 km</a:t>
            </a:r>
            <a:endParaRPr lang="en-US" sz="1400" b="1" dirty="0"/>
          </a:p>
        </p:txBody>
      </p:sp>
      <p:sp>
        <p:nvSpPr>
          <p:cNvPr id="39" name="TextBox 38"/>
          <p:cNvSpPr txBox="1"/>
          <p:nvPr/>
        </p:nvSpPr>
        <p:spPr>
          <a:xfrm>
            <a:off x="7432889" y="4251627"/>
            <a:ext cx="1487805" cy="215444"/>
          </a:xfrm>
          <a:prstGeom prst="rect">
            <a:avLst/>
          </a:prstGeom>
          <a:solidFill>
            <a:schemeClr val="bg1"/>
          </a:solidFill>
        </p:spPr>
        <p:txBody>
          <a:bodyPr wrap="square" lIns="0" tIns="0" rIns="0" bIns="0" rtlCol="0">
            <a:spAutoFit/>
          </a:bodyPr>
          <a:lstStyle/>
          <a:p>
            <a:r>
              <a:rPr lang="en-US" sz="1400" b="1" dirty="0" smtClean="0"/>
              <a:t>Night 1-2 km</a:t>
            </a:r>
            <a:endParaRPr lang="en-US" sz="1400" b="1" dirty="0"/>
          </a:p>
        </p:txBody>
      </p:sp>
      <p:sp>
        <p:nvSpPr>
          <p:cNvPr id="14" name="TextBox 13"/>
          <p:cNvSpPr txBox="1"/>
          <p:nvPr/>
        </p:nvSpPr>
        <p:spPr>
          <a:xfrm>
            <a:off x="457200" y="5322332"/>
            <a:ext cx="4800600" cy="215444"/>
          </a:xfrm>
          <a:prstGeom prst="rect">
            <a:avLst/>
          </a:prstGeom>
          <a:solidFill>
            <a:schemeClr val="bg1"/>
          </a:solidFill>
        </p:spPr>
        <p:txBody>
          <a:bodyPr wrap="square" lIns="0" tIns="0" rIns="0" bIns="0" rtlCol="0">
            <a:spAutoFit/>
          </a:bodyPr>
          <a:lstStyle/>
          <a:p>
            <a:endParaRPr lang="en-US" sz="1400" dirty="0"/>
          </a:p>
        </p:txBody>
      </p:sp>
      <p:sp>
        <p:nvSpPr>
          <p:cNvPr id="40" name="TextBox 39"/>
          <p:cNvSpPr txBox="1"/>
          <p:nvPr/>
        </p:nvSpPr>
        <p:spPr>
          <a:xfrm>
            <a:off x="6629400" y="5604486"/>
            <a:ext cx="1143000" cy="110514"/>
          </a:xfrm>
          <a:prstGeom prst="rect">
            <a:avLst/>
          </a:prstGeom>
          <a:solidFill>
            <a:schemeClr val="bg1"/>
          </a:solidFill>
        </p:spPr>
        <p:txBody>
          <a:bodyPr wrap="square" lIns="0" tIns="0" rIns="0" bIns="0" rtlCol="0">
            <a:spAutoFit/>
          </a:bodyPr>
          <a:lstStyle/>
          <a:p>
            <a:endParaRPr lang="en-US" sz="1400" dirty="0"/>
          </a:p>
        </p:txBody>
      </p:sp>
    </p:spTree>
    <p:extLst>
      <p:ext uri="{BB962C8B-B14F-4D97-AF65-F5344CB8AC3E}">
        <p14:creationId xmlns:p14="http://schemas.microsoft.com/office/powerpoint/2010/main" val="712686744"/>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076"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Rectangle 24"/>
          <p:cNvSpPr/>
          <p:nvPr/>
        </p:nvSpPr>
        <p:spPr>
          <a:xfrm>
            <a:off x="76200" y="228600"/>
            <a:ext cx="9144000" cy="584775"/>
          </a:xfrm>
          <a:prstGeom prst="rect">
            <a:avLst/>
          </a:prstGeom>
        </p:spPr>
        <p:txBody>
          <a:bodyPr>
            <a:spAutoFit/>
          </a:bodyPr>
          <a:lstStyle/>
          <a:p>
            <a:pPr algn="ctr" fontAlgn="auto">
              <a:spcBef>
                <a:spcPts val="0"/>
              </a:spcBef>
              <a:spcAft>
                <a:spcPts val="0"/>
              </a:spcAft>
              <a:defRPr/>
            </a:pPr>
            <a:r>
              <a:rPr lang="en-US" sz="3200" b="1" kern="0" dirty="0" smtClean="0">
                <a:solidFill>
                  <a:srgbClr val="FF0000"/>
                </a:solidFill>
                <a:latin typeface="Arial"/>
              </a:rPr>
              <a:t>Aerosol Profile Variability (CALIOP only)</a:t>
            </a:r>
            <a:endParaRPr lang="en-US" sz="3200" b="1" kern="0" dirty="0">
              <a:solidFill>
                <a:srgbClr val="FF0000"/>
              </a:solidFill>
              <a:latin typeface="Arial"/>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 y="1066800"/>
            <a:ext cx="916526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 y="6595646"/>
            <a:ext cx="4191000" cy="338554"/>
          </a:xfrm>
          <a:prstGeom prst="rect">
            <a:avLst/>
          </a:prstGeom>
          <a:noFill/>
        </p:spPr>
        <p:txBody>
          <a:bodyPr wrap="square" rtlCol="0">
            <a:spAutoFit/>
          </a:bodyPr>
          <a:lstStyle/>
          <a:p>
            <a:r>
              <a:rPr lang="en-US" sz="1600" dirty="0" err="1" smtClean="0"/>
              <a:t>Toth</a:t>
            </a:r>
            <a:r>
              <a:rPr lang="en-US" sz="1600" dirty="0" smtClean="0"/>
              <a:t> et al., 2015 (submitted)</a:t>
            </a:r>
            <a:endParaRPr lang="en-US" sz="1600" dirty="0"/>
          </a:p>
        </p:txBody>
      </p:sp>
      <p:sp>
        <p:nvSpPr>
          <p:cNvPr id="3" name="Rectangle 2"/>
          <p:cNvSpPr/>
          <p:nvPr/>
        </p:nvSpPr>
        <p:spPr bwMode="auto">
          <a:xfrm>
            <a:off x="76200" y="3810000"/>
            <a:ext cx="8610600" cy="6858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76200" y="3352800"/>
            <a:ext cx="8610600" cy="304800"/>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63827604"/>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lobalACAFrequency_wratioanddifference_SixMonthAveragesMultiYear_AllCloudTypes_CloudFiltered_colorbar2_AIgt05andAODgt001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200" y="990599"/>
            <a:ext cx="9448800" cy="577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solidFill>
                <a:srgbClr val="000000"/>
              </a:solidFill>
            </a:endParaRPr>
          </a:p>
        </p:txBody>
      </p:sp>
      <p:sp>
        <p:nvSpPr>
          <p:cNvPr id="1229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2" name="Rectangle 11"/>
          <p:cNvSpPr/>
          <p:nvPr/>
        </p:nvSpPr>
        <p:spPr>
          <a:xfrm>
            <a:off x="0" y="76200"/>
            <a:ext cx="9144000" cy="1384995"/>
          </a:xfrm>
          <a:prstGeom prst="rect">
            <a:avLst/>
          </a:prstGeom>
        </p:spPr>
        <p:txBody>
          <a:bodyPr>
            <a:spAutoFit/>
          </a:bodyPr>
          <a:lstStyle/>
          <a:p>
            <a:pPr algn="ctr" fontAlgn="auto">
              <a:spcBef>
                <a:spcPts val="0"/>
              </a:spcBef>
              <a:spcAft>
                <a:spcPts val="0"/>
              </a:spcAft>
              <a:defRPr/>
            </a:pPr>
            <a:r>
              <a:rPr lang="en-US" sz="2800" b="1" kern="0" dirty="0">
                <a:solidFill>
                  <a:srgbClr val="FF0000"/>
                </a:solidFill>
                <a:latin typeface="Arial"/>
              </a:rPr>
              <a:t>A</a:t>
            </a:r>
            <a:r>
              <a:rPr lang="en-US" sz="2800" b="1" kern="0" dirty="0" smtClean="0">
                <a:solidFill>
                  <a:srgbClr val="FF0000"/>
                </a:solidFill>
                <a:latin typeface="Arial"/>
              </a:rPr>
              <a:t>rea 2: </a:t>
            </a:r>
            <a:r>
              <a:rPr lang="en-US" sz="2800" b="1" dirty="0" smtClean="0">
                <a:solidFill>
                  <a:srgbClr val="FF0000"/>
                </a:solidFill>
                <a:latin typeface="Arial" panose="020B0604020202020204" pitchFamily="34" charset="0"/>
                <a:cs typeface="Arial" panose="020B0604020202020204" pitchFamily="34" charset="0"/>
              </a:rPr>
              <a:t>Investigate the climatology of aerosol </a:t>
            </a:r>
            <a:r>
              <a:rPr lang="en-US" sz="2800" b="1" dirty="0">
                <a:solidFill>
                  <a:srgbClr val="FF0000"/>
                </a:solidFill>
                <a:latin typeface="Arial" panose="020B0604020202020204" pitchFamily="34" charset="0"/>
                <a:cs typeface="Arial" panose="020B0604020202020204" pitchFamily="34" charset="0"/>
              </a:rPr>
              <a:t>above cloud aerosol </a:t>
            </a:r>
            <a:r>
              <a:rPr lang="en-US" sz="2800" b="1" dirty="0" smtClean="0">
                <a:solidFill>
                  <a:srgbClr val="FF0000"/>
                </a:solidFill>
                <a:latin typeface="Arial" panose="020B0604020202020204" pitchFamily="34" charset="0"/>
                <a:cs typeface="Arial" panose="020B0604020202020204" pitchFamily="34" charset="0"/>
              </a:rPr>
              <a:t>events</a:t>
            </a:r>
            <a:endParaRPr lang="en-US" sz="2800" b="1" dirty="0">
              <a:solidFill>
                <a:srgbClr val="FF0000"/>
              </a:solidFill>
              <a:latin typeface="Arial" panose="020B0604020202020204" pitchFamily="34" charset="0"/>
              <a:cs typeface="Arial" panose="020B0604020202020204" pitchFamily="34" charset="0"/>
            </a:endParaRPr>
          </a:p>
          <a:p>
            <a:pPr algn="ctr" fontAlgn="auto">
              <a:spcBef>
                <a:spcPts val="0"/>
              </a:spcBef>
              <a:spcAft>
                <a:spcPts val="0"/>
              </a:spcAft>
              <a:defRPr/>
            </a:pPr>
            <a:endParaRPr lang="en-US" sz="2800" b="1" kern="0" dirty="0">
              <a:solidFill>
                <a:srgbClr val="FF0000"/>
              </a:solidFill>
              <a:latin typeface="Arial"/>
            </a:endParaRPr>
          </a:p>
        </p:txBody>
      </p:sp>
      <p:sp>
        <p:nvSpPr>
          <p:cNvPr id="2" name="Rectangle 1"/>
          <p:cNvSpPr/>
          <p:nvPr/>
        </p:nvSpPr>
        <p:spPr>
          <a:xfrm>
            <a:off x="7088" y="6595646"/>
            <a:ext cx="3470822" cy="338554"/>
          </a:xfrm>
          <a:prstGeom prst="rect">
            <a:avLst/>
          </a:prstGeom>
        </p:spPr>
        <p:txBody>
          <a:bodyPr wrap="none">
            <a:spAutoFit/>
          </a:bodyPr>
          <a:lstStyle/>
          <a:p>
            <a:r>
              <a:rPr lang="en-US" sz="1600" dirty="0" smtClean="0">
                <a:solidFill>
                  <a:srgbClr val="000000"/>
                </a:solidFill>
              </a:rPr>
              <a:t>Alfaro-Contreras et al., 2015, submitted</a:t>
            </a:r>
            <a:endParaRPr lang="en-US" sz="1600" dirty="0">
              <a:solidFill>
                <a:srgbClr val="000000"/>
              </a:solidFill>
            </a:endParaRPr>
          </a:p>
        </p:txBody>
      </p:sp>
    </p:spTree>
    <p:extLst>
      <p:ext uri="{BB962C8B-B14F-4D97-AF65-F5344CB8AC3E}">
        <p14:creationId xmlns:p14="http://schemas.microsoft.com/office/powerpoint/2010/main" val="1076448246"/>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t="64423" r="16592"/>
          <a:stretch>
            <a:fillRect/>
          </a:stretch>
        </p:blipFill>
        <p:spPr bwMode="auto">
          <a:xfrm>
            <a:off x="7088" y="1066800"/>
            <a:ext cx="91369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solidFill>
                <a:srgbClr val="000000"/>
              </a:solidFill>
            </a:endParaRPr>
          </a:p>
        </p:txBody>
      </p:sp>
      <p:sp>
        <p:nvSpPr>
          <p:cNvPr id="1229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2" name="Rectangle 11"/>
          <p:cNvSpPr/>
          <p:nvPr/>
        </p:nvSpPr>
        <p:spPr>
          <a:xfrm>
            <a:off x="0" y="76200"/>
            <a:ext cx="9144000" cy="1384995"/>
          </a:xfrm>
          <a:prstGeom prst="rect">
            <a:avLst/>
          </a:prstGeom>
        </p:spPr>
        <p:txBody>
          <a:bodyPr>
            <a:spAutoFit/>
          </a:bodyPr>
          <a:lstStyle/>
          <a:p>
            <a:pPr algn="ctr" fontAlgn="auto">
              <a:spcBef>
                <a:spcPts val="0"/>
              </a:spcBef>
              <a:spcAft>
                <a:spcPts val="0"/>
              </a:spcAft>
              <a:defRPr/>
            </a:pPr>
            <a:r>
              <a:rPr lang="en-US" sz="2800" b="1" kern="0" dirty="0">
                <a:solidFill>
                  <a:srgbClr val="FF0000"/>
                </a:solidFill>
                <a:latin typeface="Arial"/>
              </a:rPr>
              <a:t>A</a:t>
            </a:r>
            <a:r>
              <a:rPr lang="en-US" sz="2800" b="1" kern="0" dirty="0" smtClean="0">
                <a:solidFill>
                  <a:srgbClr val="FF0000"/>
                </a:solidFill>
                <a:latin typeface="Arial"/>
              </a:rPr>
              <a:t>rea 2: </a:t>
            </a:r>
            <a:r>
              <a:rPr lang="en-US" sz="2800" b="1" dirty="0" smtClean="0">
                <a:solidFill>
                  <a:srgbClr val="FF0000"/>
                </a:solidFill>
                <a:latin typeface="Arial" panose="020B0604020202020204" pitchFamily="34" charset="0"/>
                <a:cs typeface="Arial" panose="020B0604020202020204" pitchFamily="34" charset="0"/>
              </a:rPr>
              <a:t>Investigate Aerosol Climatology for </a:t>
            </a:r>
          </a:p>
          <a:p>
            <a:pPr algn="ctr" fontAlgn="auto">
              <a:spcBef>
                <a:spcPts val="0"/>
              </a:spcBef>
              <a:spcAft>
                <a:spcPts val="0"/>
              </a:spcAft>
              <a:defRPr/>
            </a:pPr>
            <a:r>
              <a:rPr lang="en-US" sz="2800" b="1" dirty="0" smtClean="0">
                <a:solidFill>
                  <a:srgbClr val="FF0000"/>
                </a:solidFill>
                <a:latin typeface="Arial" panose="020B0604020202020204" pitchFamily="34" charset="0"/>
                <a:cs typeface="Arial" panose="020B0604020202020204" pitchFamily="34" charset="0"/>
              </a:rPr>
              <a:t>Above-Cloud Aerosol Events</a:t>
            </a:r>
            <a:endParaRPr lang="en-US" sz="2800" b="1" dirty="0">
              <a:solidFill>
                <a:srgbClr val="FF0000"/>
              </a:solidFill>
              <a:latin typeface="Arial" panose="020B0604020202020204" pitchFamily="34" charset="0"/>
              <a:cs typeface="Arial" panose="020B0604020202020204" pitchFamily="34" charset="0"/>
            </a:endParaRPr>
          </a:p>
          <a:p>
            <a:pPr algn="ctr" fontAlgn="auto">
              <a:spcBef>
                <a:spcPts val="0"/>
              </a:spcBef>
              <a:spcAft>
                <a:spcPts val="0"/>
              </a:spcAft>
              <a:defRPr/>
            </a:pPr>
            <a:endParaRPr lang="en-US" sz="2800" b="1" kern="0" dirty="0">
              <a:solidFill>
                <a:srgbClr val="FF0000"/>
              </a:solidFill>
              <a:latin typeface="Arial"/>
            </a:endParaRPr>
          </a:p>
        </p:txBody>
      </p:sp>
      <p:sp>
        <p:nvSpPr>
          <p:cNvPr id="2" name="Rectangle 1"/>
          <p:cNvSpPr/>
          <p:nvPr/>
        </p:nvSpPr>
        <p:spPr>
          <a:xfrm>
            <a:off x="7088" y="6595646"/>
            <a:ext cx="3470822" cy="338554"/>
          </a:xfrm>
          <a:prstGeom prst="rect">
            <a:avLst/>
          </a:prstGeom>
        </p:spPr>
        <p:txBody>
          <a:bodyPr wrap="none">
            <a:spAutoFit/>
          </a:bodyPr>
          <a:lstStyle/>
          <a:p>
            <a:r>
              <a:rPr lang="en-US" sz="1600" dirty="0" smtClean="0">
                <a:solidFill>
                  <a:srgbClr val="000000"/>
                </a:solidFill>
              </a:rPr>
              <a:t>Alfaro-Contreras et al., 2015, submitted</a:t>
            </a:r>
            <a:endParaRPr lang="en-US" sz="1600" dirty="0">
              <a:solidFill>
                <a:srgbClr val="000000"/>
              </a:solidFill>
            </a:endParaRPr>
          </a:p>
        </p:txBody>
      </p:sp>
      <p:sp>
        <p:nvSpPr>
          <p:cNvPr id="4" name="Rectangle 3"/>
          <p:cNvSpPr/>
          <p:nvPr/>
        </p:nvSpPr>
        <p:spPr bwMode="auto">
          <a:xfrm>
            <a:off x="2819400" y="3048000"/>
            <a:ext cx="2590800" cy="1752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4779335"/>
            <a:ext cx="2590800" cy="1752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95211973"/>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076"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1"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2"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5"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Rectangle 36"/>
          <p:cNvSpPr/>
          <p:nvPr/>
        </p:nvSpPr>
        <p:spPr>
          <a:xfrm>
            <a:off x="0" y="0"/>
            <a:ext cx="9144000" cy="830997"/>
          </a:xfrm>
          <a:prstGeom prst="rect">
            <a:avLst/>
          </a:prstGeom>
        </p:spPr>
        <p:txBody>
          <a:bodyPr>
            <a:spAutoFit/>
          </a:bodyPr>
          <a:lstStyle/>
          <a:p>
            <a:pPr algn="ctr" fontAlgn="auto">
              <a:spcBef>
                <a:spcPts val="0"/>
              </a:spcBef>
              <a:spcAft>
                <a:spcPts val="0"/>
              </a:spcAft>
              <a:defRPr/>
            </a:pPr>
            <a:r>
              <a:rPr lang="en-US" b="1" kern="0" dirty="0" smtClean="0">
                <a:solidFill>
                  <a:srgbClr val="FF0000"/>
                </a:solidFill>
                <a:latin typeface="Arial"/>
              </a:rPr>
              <a:t>Area 3: Bubble Investigation of</a:t>
            </a:r>
          </a:p>
          <a:p>
            <a:pPr algn="ctr" fontAlgn="auto">
              <a:spcBef>
                <a:spcPts val="0"/>
              </a:spcBef>
              <a:spcAft>
                <a:spcPts val="0"/>
              </a:spcAft>
              <a:defRPr/>
            </a:pPr>
            <a:r>
              <a:rPr lang="en-US" b="1" kern="0" dirty="0">
                <a:solidFill>
                  <a:srgbClr val="FF0000"/>
                </a:solidFill>
                <a:latin typeface="Arial"/>
              </a:rPr>
              <a:t>t</a:t>
            </a:r>
            <a:r>
              <a:rPr lang="en-US" b="1" dirty="0" smtClean="0">
                <a:solidFill>
                  <a:srgbClr val="FF0000"/>
                </a:solidFill>
                <a:latin typeface="Arial" panose="020B0604020202020204" pitchFamily="34" charset="0"/>
                <a:cs typeface="Arial" panose="020B0604020202020204" pitchFamily="34" charset="0"/>
              </a:rPr>
              <a:t>he </a:t>
            </a:r>
            <a:r>
              <a:rPr lang="en-US" b="1" dirty="0">
                <a:solidFill>
                  <a:srgbClr val="FF0000"/>
                </a:solidFill>
                <a:latin typeface="Arial" panose="020B0604020202020204" pitchFamily="34" charset="0"/>
                <a:cs typeface="Arial" panose="020B0604020202020204" pitchFamily="34" charset="0"/>
              </a:rPr>
              <a:t>Enhanced Southern </a:t>
            </a:r>
            <a:r>
              <a:rPr lang="en-US" b="1" dirty="0" smtClean="0">
                <a:solidFill>
                  <a:srgbClr val="FF0000"/>
                </a:solidFill>
                <a:latin typeface="Arial" panose="020B0604020202020204" pitchFamily="34" charset="0"/>
                <a:cs typeface="Arial" panose="020B0604020202020204" pitchFamily="34" charset="0"/>
              </a:rPr>
              <a:t>Ocean Aerosol  Anomaly (ESOA)</a:t>
            </a:r>
            <a:endParaRPr lang="en-US" sz="3200" b="1" kern="0" dirty="0">
              <a:solidFill>
                <a:srgbClr val="FF0000"/>
              </a:solidFill>
              <a:latin typeface="Arial"/>
            </a:endParaRPr>
          </a:p>
        </p:txBody>
      </p:sp>
      <p:sp>
        <p:nvSpPr>
          <p:cNvPr id="46" name="Rectangle 4"/>
          <p:cNvSpPr>
            <a:spLocks noChangeArrowheads="1"/>
          </p:cNvSpPr>
          <p:nvPr/>
        </p:nvSpPr>
        <p:spPr bwMode="auto">
          <a:xfrm>
            <a:off x="4114800" y="1066800"/>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solidFill>
                  <a:srgbClr val="FF0000"/>
                </a:solidFill>
              </a:rPr>
              <a:t>2006</a:t>
            </a:r>
          </a:p>
        </p:txBody>
      </p:sp>
      <p:sp>
        <p:nvSpPr>
          <p:cNvPr id="26"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9" name="Picture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Oval 30"/>
          <p:cNvSpPr/>
          <p:nvPr/>
        </p:nvSpPr>
        <p:spPr>
          <a:xfrm>
            <a:off x="152400" y="3128962"/>
            <a:ext cx="4235450" cy="355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32" name="Oval 31"/>
          <p:cNvSpPr/>
          <p:nvPr/>
        </p:nvSpPr>
        <p:spPr>
          <a:xfrm>
            <a:off x="4678363" y="3078162"/>
            <a:ext cx="4237037" cy="355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33" name="Oval 32"/>
          <p:cNvSpPr/>
          <p:nvPr/>
        </p:nvSpPr>
        <p:spPr>
          <a:xfrm>
            <a:off x="152400" y="1808162"/>
            <a:ext cx="4235450" cy="355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34" name="Oval 33"/>
          <p:cNvSpPr/>
          <p:nvPr/>
        </p:nvSpPr>
        <p:spPr>
          <a:xfrm>
            <a:off x="193675" y="4424362"/>
            <a:ext cx="4235450" cy="355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35" name="Oval 34"/>
          <p:cNvSpPr/>
          <p:nvPr/>
        </p:nvSpPr>
        <p:spPr>
          <a:xfrm>
            <a:off x="4687888" y="1790700"/>
            <a:ext cx="4235450" cy="355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36" name="Oval 35"/>
          <p:cNvSpPr/>
          <p:nvPr/>
        </p:nvSpPr>
        <p:spPr>
          <a:xfrm>
            <a:off x="4706938" y="4373562"/>
            <a:ext cx="4235450" cy="355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53" name="Oval 52"/>
          <p:cNvSpPr/>
          <p:nvPr/>
        </p:nvSpPr>
        <p:spPr>
          <a:xfrm>
            <a:off x="192088" y="5719762"/>
            <a:ext cx="4237037" cy="355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pic>
        <p:nvPicPr>
          <p:cNvPr id="54" name="Picture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110162"/>
            <a:ext cx="4648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62687"/>
            <a:ext cx="4678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9550" y="1071562"/>
            <a:ext cx="2076450" cy="246221"/>
          </a:xfrm>
          <a:prstGeom prst="rect">
            <a:avLst/>
          </a:prstGeom>
          <a:solidFill>
            <a:schemeClr val="bg1"/>
          </a:solidFill>
        </p:spPr>
        <p:txBody>
          <a:bodyPr wrap="square" lIns="0" tIns="0" rIns="0" bIns="0" rtlCol="0">
            <a:spAutoFit/>
          </a:bodyPr>
          <a:lstStyle/>
          <a:p>
            <a:r>
              <a:rPr lang="en-US" sz="1600" b="1" dirty="0" smtClean="0"/>
              <a:t>C5 Aqua MODIS DT</a:t>
            </a:r>
            <a:endParaRPr lang="en-US" sz="1600" b="1" dirty="0"/>
          </a:p>
        </p:txBody>
      </p:sp>
      <p:sp>
        <p:nvSpPr>
          <p:cNvPr id="39" name="TextBox 38"/>
          <p:cNvSpPr txBox="1"/>
          <p:nvPr/>
        </p:nvSpPr>
        <p:spPr>
          <a:xfrm>
            <a:off x="152400" y="2366962"/>
            <a:ext cx="685800" cy="246221"/>
          </a:xfrm>
          <a:prstGeom prst="rect">
            <a:avLst/>
          </a:prstGeom>
          <a:solidFill>
            <a:schemeClr val="bg1"/>
          </a:solidFill>
        </p:spPr>
        <p:txBody>
          <a:bodyPr wrap="square" lIns="0" tIns="0" rIns="0" bIns="0" rtlCol="0">
            <a:spAutoFit/>
          </a:bodyPr>
          <a:lstStyle/>
          <a:p>
            <a:r>
              <a:rPr lang="en-US" sz="1600" b="1" dirty="0" smtClean="0"/>
              <a:t>MISR</a:t>
            </a:r>
            <a:endParaRPr lang="en-US" sz="1600" b="1" dirty="0"/>
          </a:p>
        </p:txBody>
      </p:sp>
      <p:sp>
        <p:nvSpPr>
          <p:cNvPr id="40" name="TextBox 39"/>
          <p:cNvSpPr txBox="1"/>
          <p:nvPr/>
        </p:nvSpPr>
        <p:spPr>
          <a:xfrm>
            <a:off x="192088" y="3720941"/>
            <a:ext cx="685800" cy="246221"/>
          </a:xfrm>
          <a:prstGeom prst="rect">
            <a:avLst/>
          </a:prstGeom>
          <a:solidFill>
            <a:schemeClr val="bg1"/>
          </a:solidFill>
        </p:spPr>
        <p:txBody>
          <a:bodyPr wrap="square" lIns="0" tIns="0" rIns="0" bIns="0" rtlCol="0">
            <a:spAutoFit/>
          </a:bodyPr>
          <a:lstStyle/>
          <a:p>
            <a:r>
              <a:rPr lang="en-US" sz="1600" b="1" dirty="0" smtClean="0"/>
              <a:t>GACP</a:t>
            </a:r>
            <a:endParaRPr lang="en-US" sz="1600" b="1" dirty="0"/>
          </a:p>
        </p:txBody>
      </p:sp>
      <p:sp>
        <p:nvSpPr>
          <p:cNvPr id="41" name="TextBox 40"/>
          <p:cNvSpPr txBox="1"/>
          <p:nvPr/>
        </p:nvSpPr>
        <p:spPr>
          <a:xfrm>
            <a:off x="209550" y="5016341"/>
            <a:ext cx="857250" cy="246221"/>
          </a:xfrm>
          <a:prstGeom prst="rect">
            <a:avLst/>
          </a:prstGeom>
          <a:solidFill>
            <a:schemeClr val="bg1"/>
          </a:solidFill>
        </p:spPr>
        <p:txBody>
          <a:bodyPr wrap="square" lIns="0" tIns="0" rIns="0" bIns="0" rtlCol="0">
            <a:spAutoFit/>
          </a:bodyPr>
          <a:lstStyle/>
          <a:p>
            <a:r>
              <a:rPr lang="en-US" sz="1600" b="1" dirty="0" smtClean="0"/>
              <a:t>CALIOP</a:t>
            </a:r>
            <a:endParaRPr lang="en-US" sz="1600" b="1" dirty="0"/>
          </a:p>
        </p:txBody>
      </p:sp>
      <p:sp>
        <p:nvSpPr>
          <p:cNvPr id="42" name="TextBox 41"/>
          <p:cNvSpPr txBox="1"/>
          <p:nvPr/>
        </p:nvSpPr>
        <p:spPr>
          <a:xfrm>
            <a:off x="4639339" y="1071562"/>
            <a:ext cx="1913861" cy="246221"/>
          </a:xfrm>
          <a:prstGeom prst="rect">
            <a:avLst/>
          </a:prstGeom>
          <a:solidFill>
            <a:schemeClr val="bg1"/>
          </a:solidFill>
        </p:spPr>
        <p:txBody>
          <a:bodyPr wrap="square" lIns="0" tIns="0" rIns="0" bIns="0" rtlCol="0">
            <a:spAutoFit/>
          </a:bodyPr>
          <a:lstStyle/>
          <a:p>
            <a:r>
              <a:rPr lang="en-US" sz="1600" b="1" dirty="0" smtClean="0"/>
              <a:t>C5 Aqua MODIS DA</a:t>
            </a:r>
            <a:endParaRPr lang="en-US" sz="1600" b="1" dirty="0"/>
          </a:p>
        </p:txBody>
      </p:sp>
      <p:sp>
        <p:nvSpPr>
          <p:cNvPr id="43" name="TextBox 42"/>
          <p:cNvSpPr txBox="1"/>
          <p:nvPr/>
        </p:nvSpPr>
        <p:spPr>
          <a:xfrm>
            <a:off x="4638270" y="2366962"/>
            <a:ext cx="1913861" cy="246221"/>
          </a:xfrm>
          <a:prstGeom prst="rect">
            <a:avLst/>
          </a:prstGeom>
          <a:solidFill>
            <a:schemeClr val="bg1"/>
          </a:solidFill>
        </p:spPr>
        <p:txBody>
          <a:bodyPr wrap="square" lIns="0" tIns="0" rIns="0" bIns="0" rtlCol="0">
            <a:spAutoFit/>
          </a:bodyPr>
          <a:lstStyle/>
          <a:p>
            <a:r>
              <a:rPr lang="en-US" sz="1600" b="1" dirty="0" err="1" smtClean="0"/>
              <a:t>SeaWiFS</a:t>
            </a:r>
            <a:r>
              <a:rPr lang="en-US" sz="1600" b="1" dirty="0" smtClean="0"/>
              <a:t> DB</a:t>
            </a:r>
            <a:endParaRPr lang="en-US" sz="1600" b="1" dirty="0"/>
          </a:p>
        </p:txBody>
      </p:sp>
      <p:sp>
        <p:nvSpPr>
          <p:cNvPr id="44" name="TextBox 43"/>
          <p:cNvSpPr txBox="1"/>
          <p:nvPr/>
        </p:nvSpPr>
        <p:spPr>
          <a:xfrm>
            <a:off x="4687889" y="3720941"/>
            <a:ext cx="798512" cy="246221"/>
          </a:xfrm>
          <a:prstGeom prst="rect">
            <a:avLst/>
          </a:prstGeom>
          <a:solidFill>
            <a:schemeClr val="bg1"/>
          </a:solidFill>
        </p:spPr>
        <p:txBody>
          <a:bodyPr wrap="square" lIns="0" tIns="0" rIns="0" bIns="0" rtlCol="0">
            <a:spAutoFit/>
          </a:bodyPr>
          <a:lstStyle/>
          <a:p>
            <a:r>
              <a:rPr lang="en-US" sz="1600" b="1" dirty="0" smtClean="0"/>
              <a:t>AVHRR</a:t>
            </a:r>
            <a:endParaRPr lang="en-US" sz="1600" b="1" dirty="0"/>
          </a:p>
        </p:txBody>
      </p:sp>
      <p:sp>
        <p:nvSpPr>
          <p:cNvPr id="45" name="TextBox 44"/>
          <p:cNvSpPr txBox="1"/>
          <p:nvPr/>
        </p:nvSpPr>
        <p:spPr>
          <a:xfrm>
            <a:off x="5195944" y="5281218"/>
            <a:ext cx="798512" cy="246221"/>
          </a:xfrm>
          <a:prstGeom prst="rect">
            <a:avLst/>
          </a:prstGeom>
          <a:solidFill>
            <a:schemeClr val="bg1"/>
          </a:solidFill>
        </p:spPr>
        <p:txBody>
          <a:bodyPr wrap="square" lIns="0" tIns="0" rIns="0" bIns="0" rtlCol="0">
            <a:spAutoFit/>
          </a:bodyPr>
          <a:lstStyle/>
          <a:p>
            <a:r>
              <a:rPr lang="en-US" sz="1600" b="1" dirty="0" smtClean="0"/>
              <a:t>MAN</a:t>
            </a:r>
            <a:endParaRPr lang="en-US" sz="1600" b="1" dirty="0"/>
          </a:p>
        </p:txBody>
      </p:sp>
      <p:sp>
        <p:nvSpPr>
          <p:cNvPr id="47" name="TextBox 46"/>
          <p:cNvSpPr txBox="1"/>
          <p:nvPr/>
        </p:nvSpPr>
        <p:spPr>
          <a:xfrm>
            <a:off x="2020888" y="6629400"/>
            <a:ext cx="798512" cy="246221"/>
          </a:xfrm>
          <a:prstGeom prst="rect">
            <a:avLst/>
          </a:prstGeom>
          <a:solidFill>
            <a:schemeClr val="bg1"/>
          </a:solidFill>
        </p:spPr>
        <p:txBody>
          <a:bodyPr wrap="square" lIns="0" tIns="0" rIns="0" bIns="0" rtlCol="0">
            <a:spAutoFit/>
          </a:bodyPr>
          <a:lstStyle/>
          <a:p>
            <a:r>
              <a:rPr lang="en-US" sz="1600" b="1" dirty="0" smtClean="0"/>
              <a:t>AOT</a:t>
            </a:r>
            <a:endParaRPr lang="en-US" sz="1600" b="1" dirty="0"/>
          </a:p>
        </p:txBody>
      </p:sp>
      <p:sp>
        <p:nvSpPr>
          <p:cNvPr id="48" name="TextBox 47"/>
          <p:cNvSpPr txBox="1"/>
          <p:nvPr/>
        </p:nvSpPr>
        <p:spPr>
          <a:xfrm>
            <a:off x="6297484" y="6524625"/>
            <a:ext cx="1703516" cy="246221"/>
          </a:xfrm>
          <a:prstGeom prst="rect">
            <a:avLst/>
          </a:prstGeom>
          <a:solidFill>
            <a:schemeClr val="bg1"/>
          </a:solidFill>
        </p:spPr>
        <p:txBody>
          <a:bodyPr wrap="square" lIns="0" tIns="0" rIns="0" bIns="0" rtlCol="0">
            <a:spAutoFit/>
          </a:bodyPr>
          <a:lstStyle/>
          <a:p>
            <a:r>
              <a:rPr lang="en-US" sz="1600" b="1" dirty="0" smtClean="0"/>
              <a:t>      AOT</a:t>
            </a:r>
            <a:endParaRPr lang="en-US" sz="1600" b="1" dirty="0"/>
          </a:p>
        </p:txBody>
      </p:sp>
      <p:sp>
        <p:nvSpPr>
          <p:cNvPr id="38" name="TextBox 37"/>
          <p:cNvSpPr txBox="1"/>
          <p:nvPr/>
        </p:nvSpPr>
        <p:spPr>
          <a:xfrm>
            <a:off x="7696200" y="6481762"/>
            <a:ext cx="1752600" cy="338554"/>
          </a:xfrm>
          <a:prstGeom prst="rect">
            <a:avLst/>
          </a:prstGeom>
          <a:noFill/>
        </p:spPr>
        <p:txBody>
          <a:bodyPr wrap="square" rtlCol="0">
            <a:spAutoFit/>
          </a:bodyPr>
          <a:lstStyle/>
          <a:p>
            <a:r>
              <a:rPr lang="en-US" sz="1600" dirty="0" smtClean="0"/>
              <a:t>Toth et al., 2013</a:t>
            </a:r>
            <a:endParaRPr lang="en-US" sz="1600" dirty="0"/>
          </a:p>
        </p:txBody>
      </p:sp>
    </p:spTree>
    <p:extLst>
      <p:ext uri="{BB962C8B-B14F-4D97-AF65-F5344CB8AC3E}">
        <p14:creationId xmlns:p14="http://schemas.microsoft.com/office/powerpoint/2010/main" val="1106564260"/>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a/ab/Wake_%28Kilwater%29_behind_a_fer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657600"/>
            <a:ext cx="3924300" cy="2649629"/>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8195"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Rectangle 17"/>
          <p:cNvSpPr/>
          <p:nvPr/>
        </p:nvSpPr>
        <p:spPr>
          <a:xfrm>
            <a:off x="19050" y="73006"/>
            <a:ext cx="9144000" cy="830997"/>
          </a:xfrm>
          <a:prstGeom prst="rect">
            <a:avLst/>
          </a:prstGeom>
        </p:spPr>
        <p:txBody>
          <a:bodyPr wrap="square">
            <a:spAutoFit/>
          </a:bodyPr>
          <a:lstStyle/>
          <a:p>
            <a:pPr algn="ctr" fontAlgn="auto">
              <a:spcBef>
                <a:spcPts val="0"/>
              </a:spcBef>
              <a:spcAft>
                <a:spcPts val="0"/>
              </a:spcAft>
              <a:defRPr/>
            </a:pPr>
            <a:r>
              <a:rPr lang="en-US" b="1" kern="0" dirty="0" smtClean="0">
                <a:solidFill>
                  <a:srgbClr val="FF0000"/>
                </a:solidFill>
                <a:latin typeface="Arial"/>
              </a:rPr>
              <a:t>ESOA can’t </a:t>
            </a:r>
            <a:r>
              <a:rPr lang="en-US" b="1" kern="0" dirty="0">
                <a:solidFill>
                  <a:srgbClr val="FF0000"/>
                </a:solidFill>
                <a:latin typeface="Arial"/>
              </a:rPr>
              <a:t>be fully explained by cloud </a:t>
            </a:r>
            <a:r>
              <a:rPr lang="en-US" b="1" kern="0" dirty="0" smtClean="0">
                <a:solidFill>
                  <a:srgbClr val="FF0000"/>
                </a:solidFill>
                <a:latin typeface="Arial"/>
              </a:rPr>
              <a:t>contamination…</a:t>
            </a:r>
            <a:endParaRPr lang="en-US" b="1" kern="0" dirty="0">
              <a:solidFill>
                <a:srgbClr val="FF0000"/>
              </a:solidFill>
              <a:latin typeface="Arial"/>
            </a:endParaRPr>
          </a:p>
          <a:p>
            <a:pPr algn="ctr" fontAlgn="auto">
              <a:spcBef>
                <a:spcPts val="0"/>
              </a:spcBef>
              <a:spcAft>
                <a:spcPts val="0"/>
              </a:spcAft>
              <a:defRPr/>
            </a:pPr>
            <a:r>
              <a:rPr lang="en-US" b="1" kern="0" dirty="0" smtClean="0">
                <a:solidFill>
                  <a:srgbClr val="FF0000"/>
                </a:solidFill>
                <a:latin typeface="Arial"/>
              </a:rPr>
              <a:t>Sub-surface bubble contribution?</a:t>
            </a:r>
            <a:endParaRPr lang="en-US" b="1" kern="0" dirty="0">
              <a:solidFill>
                <a:srgbClr val="FF0000"/>
              </a:solidFill>
              <a:latin typeface="Arial"/>
            </a:endParaRPr>
          </a:p>
        </p:txBody>
      </p:sp>
      <p:pic>
        <p:nvPicPr>
          <p:cNvPr id="8197" name="Picture 12" descr="DSCN02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19200"/>
            <a:ext cx="3924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15"/>
          <p:cNvSpPr txBox="1">
            <a:spLocks noChangeArrowheads="1"/>
          </p:cNvSpPr>
          <p:nvPr/>
        </p:nvSpPr>
        <p:spPr bwMode="auto">
          <a:xfrm>
            <a:off x="7620000" y="1219200"/>
            <a:ext cx="13493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600" b="1"/>
              <a:t>Subsurface bubbles</a:t>
            </a:r>
          </a:p>
        </p:txBody>
      </p:sp>
      <p:sp>
        <p:nvSpPr>
          <p:cNvPr id="8201" name="Rectangle 1"/>
          <p:cNvSpPr>
            <a:spLocks noChangeArrowheads="1"/>
          </p:cNvSpPr>
          <p:nvPr/>
        </p:nvSpPr>
        <p:spPr bwMode="auto">
          <a:xfrm>
            <a:off x="20822" y="1164134"/>
            <a:ext cx="501015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 typeface="Arial" charset="0"/>
              <a:buChar char="•"/>
            </a:pPr>
            <a:r>
              <a:rPr lang="en-US" altLang="en-US" dirty="0"/>
              <a:t> </a:t>
            </a:r>
            <a:r>
              <a:rPr lang="en-US" altLang="en-US" sz="2000" b="1" dirty="0">
                <a:latin typeface="Arial" charset="0"/>
                <a:cs typeface="Arial" charset="0"/>
              </a:rPr>
              <a:t>Whitecaps </a:t>
            </a:r>
            <a:r>
              <a:rPr lang="en-US" altLang="en-US" sz="2000" b="1" dirty="0" smtClean="0">
                <a:latin typeface="Arial" charset="0"/>
                <a:cs typeface="Arial" charset="0"/>
              </a:rPr>
              <a:t>are simply </a:t>
            </a:r>
            <a:r>
              <a:rPr lang="en-US" altLang="en-US" sz="2000" b="1" dirty="0">
                <a:latin typeface="Arial" charset="0"/>
                <a:cs typeface="Arial" charset="0"/>
              </a:rPr>
              <a:t>air bubbles on the surface. However, they have significantly different lifetime: </a:t>
            </a:r>
            <a:r>
              <a:rPr lang="en-US" altLang="en-US" sz="2000" b="1" dirty="0">
                <a:solidFill>
                  <a:srgbClr val="FF0000"/>
                </a:solidFill>
                <a:latin typeface="Arial" charset="0"/>
                <a:cs typeface="Arial" charset="0"/>
              </a:rPr>
              <a:t>minutes to hours for subsurface bubbles vs seconds for whitecaps </a:t>
            </a:r>
            <a:r>
              <a:rPr lang="en-US" altLang="en-US" sz="2000" b="1" dirty="0">
                <a:latin typeface="Arial" charset="0"/>
                <a:cs typeface="Arial" charset="0"/>
              </a:rPr>
              <a:t>(e.g. Johnson and Cooke, 1981). </a:t>
            </a:r>
            <a:endParaRPr lang="en-US" altLang="en-US" sz="2000" b="1" dirty="0" smtClean="0">
              <a:latin typeface="Arial" charset="0"/>
              <a:cs typeface="Arial" charset="0"/>
            </a:endParaRPr>
          </a:p>
          <a:p>
            <a:pPr>
              <a:buFont typeface="Arial" charset="0"/>
              <a:buChar char="•"/>
            </a:pPr>
            <a:endParaRPr lang="en-US" altLang="en-US" sz="2000" b="1" dirty="0" smtClean="0">
              <a:latin typeface="Arial" charset="0"/>
              <a:cs typeface="Arial" charset="0"/>
            </a:endParaRPr>
          </a:p>
          <a:p>
            <a:pPr>
              <a:defRPr/>
            </a:pPr>
            <a:r>
              <a:rPr lang="en-US" sz="2000" b="1" dirty="0">
                <a:latin typeface="Arial" panose="020B0604020202020204" pitchFamily="34" charset="0"/>
                <a:cs typeface="Arial" panose="020B0604020202020204" pitchFamily="34" charset="0"/>
              </a:rPr>
              <a:t>Radiative Transfer Models (RTMs):</a:t>
            </a:r>
          </a:p>
          <a:p>
            <a:pPr marL="457200" indent="-457200">
              <a:buFont typeface="Arial" panose="020B0604020202020204" pitchFamily="34" charset="0"/>
              <a:buChar char="•"/>
              <a:defRPr/>
            </a:pPr>
            <a:r>
              <a:rPr lang="en-US" sz="2000" dirty="0">
                <a:latin typeface="Arial" panose="020B0604020202020204" pitchFamily="34" charset="0"/>
                <a:cs typeface="Arial" panose="020B0604020202020204" pitchFamily="34" charset="0"/>
              </a:rPr>
              <a:t>6S atmospheric RTM.  </a:t>
            </a:r>
          </a:p>
          <a:p>
            <a:pPr marL="457200" indent="-457200">
              <a:buFont typeface="Arial" panose="020B0604020202020204" pitchFamily="34" charset="0"/>
              <a:buChar char="•"/>
              <a:defRPr/>
            </a:pPr>
            <a:r>
              <a:rPr lang="en-US" sz="2000" dirty="0" err="1">
                <a:latin typeface="Arial" panose="020B0604020202020204" pitchFamily="34" charset="0"/>
                <a:cs typeface="Arial" panose="020B0604020202020204" pitchFamily="34" charset="0"/>
              </a:rPr>
              <a:t>HydroLight</a:t>
            </a:r>
            <a:r>
              <a:rPr lang="en-US" sz="2000" dirty="0">
                <a:latin typeface="Arial" panose="020B0604020202020204" pitchFamily="34" charset="0"/>
                <a:cs typeface="Arial" panose="020B0604020202020204" pitchFamily="34" charset="0"/>
              </a:rPr>
              <a:t> oceanic RTM.</a:t>
            </a:r>
          </a:p>
          <a:p>
            <a:pPr>
              <a:defRPr/>
            </a:pPr>
            <a:endParaRPr lang="en-US" sz="2000" dirty="0">
              <a:latin typeface="Arial" panose="020B0604020202020204" pitchFamily="34" charset="0"/>
              <a:cs typeface="Arial" panose="020B0604020202020204" pitchFamily="34" charset="0"/>
            </a:endParaRPr>
          </a:p>
          <a:p>
            <a:pPr>
              <a:defRPr/>
            </a:pPr>
            <a:r>
              <a:rPr lang="en-US" sz="2000" b="1" dirty="0">
                <a:latin typeface="Arial" panose="020B0604020202020204" pitchFamily="34" charset="0"/>
                <a:cs typeface="Arial" panose="020B0604020202020204" pitchFamily="34" charset="0"/>
              </a:rPr>
              <a:t>Ocean bubble data:</a:t>
            </a:r>
          </a:p>
          <a:p>
            <a:pPr>
              <a:buFont typeface="Arial" pitchFamily="34" charset="0"/>
              <a:buChar char="•"/>
              <a:defRPr/>
            </a:pPr>
            <a:r>
              <a:rPr lang="en-US" sz="2000" dirty="0">
                <a:latin typeface="Arial" panose="020B0604020202020204" pitchFamily="34" charset="0"/>
                <a:cs typeface="Arial" panose="020B0604020202020204" pitchFamily="34" charset="0"/>
              </a:rPr>
              <a:t>  </a:t>
            </a:r>
            <a:r>
              <a:rPr lang="en-US" sz="2000" i="1" u="sng" dirty="0">
                <a:latin typeface="Arial" panose="020B0604020202020204" pitchFamily="34" charset="0"/>
                <a:cs typeface="Arial" panose="020B0604020202020204" pitchFamily="34" charset="0"/>
              </a:rPr>
              <a:t>Ocean bubble phase function </a:t>
            </a:r>
            <a:r>
              <a:rPr lang="en-US" sz="2000" dirty="0">
                <a:latin typeface="Arial" panose="020B0604020202020204" pitchFamily="34" charset="0"/>
                <a:cs typeface="Arial" panose="020B0604020202020204" pitchFamily="34" charset="0"/>
              </a:rPr>
              <a:t>is adopted from Zhang et al. (2002</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buFont typeface="Arial" pitchFamily="34" charset="0"/>
              <a:buChar char="•"/>
              <a:defRPr/>
            </a:pPr>
            <a:r>
              <a:rPr lang="en-US" sz="2000" dirty="0">
                <a:latin typeface="Arial" panose="020B0604020202020204" pitchFamily="34" charset="0"/>
                <a:cs typeface="Arial" panose="020B0604020202020204" pitchFamily="34" charset="0"/>
              </a:rPr>
              <a:t>  </a:t>
            </a:r>
            <a:r>
              <a:rPr lang="en-US" sz="2000" i="1" u="sng" dirty="0">
                <a:latin typeface="Arial" panose="020B0604020202020204" pitchFamily="34" charset="0"/>
                <a:cs typeface="Arial" panose="020B0604020202020204" pitchFamily="34" charset="0"/>
              </a:rPr>
              <a:t>Ocean bubble concentrations </a:t>
            </a:r>
            <a:r>
              <a:rPr lang="en-US" sz="2000" dirty="0">
                <a:latin typeface="Arial" panose="020B0604020202020204" pitchFamily="34" charset="0"/>
                <a:cs typeface="Arial" panose="020B0604020202020204" pitchFamily="34" charset="0"/>
              </a:rPr>
              <a:t>are obtained from Zhang (2001) and Zhang and Lewis (2002), denoted default bubble concentration. </a:t>
            </a:r>
            <a:endParaRPr lang="en-US" altLang="en-US" sz="2000" b="1" dirty="0">
              <a:latin typeface="Arial" charset="0"/>
              <a:cs typeface="Arial" charset="0"/>
            </a:endParaRPr>
          </a:p>
        </p:txBody>
      </p:sp>
      <p:cxnSp>
        <p:nvCxnSpPr>
          <p:cNvPr id="3" name="Straight Arrow Connector 2"/>
          <p:cNvCxnSpPr/>
          <p:nvPr/>
        </p:nvCxnSpPr>
        <p:spPr bwMode="auto">
          <a:xfrm flipH="1">
            <a:off x="7620000" y="1803400"/>
            <a:ext cx="674688" cy="482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a:off x="7423944" y="1803400"/>
            <a:ext cx="870744" cy="284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3" name="TextBox 12"/>
          <p:cNvSpPr txBox="1"/>
          <p:nvPr/>
        </p:nvSpPr>
        <p:spPr>
          <a:xfrm>
            <a:off x="2057400" y="6553200"/>
            <a:ext cx="2973572" cy="338554"/>
          </a:xfrm>
          <a:prstGeom prst="rect">
            <a:avLst/>
          </a:prstGeom>
          <a:noFill/>
        </p:spPr>
        <p:txBody>
          <a:bodyPr wrap="square" rtlCol="0">
            <a:spAutoFit/>
          </a:bodyPr>
          <a:lstStyle/>
          <a:p>
            <a:r>
              <a:rPr lang="en-US" sz="1600" dirty="0" smtClean="0"/>
              <a:t>Christensen et al., 2015, accepted</a:t>
            </a:r>
            <a:endParaRPr lang="en-US" sz="1600" dirty="0"/>
          </a:p>
        </p:txBody>
      </p:sp>
      <p:sp>
        <p:nvSpPr>
          <p:cNvPr id="4" name="Rectangle 3"/>
          <p:cNvSpPr/>
          <p:nvPr/>
        </p:nvSpPr>
        <p:spPr>
          <a:xfrm>
            <a:off x="5105400" y="6457890"/>
            <a:ext cx="4077143" cy="369332"/>
          </a:xfrm>
          <a:prstGeom prst="rect">
            <a:avLst/>
          </a:prstGeom>
        </p:spPr>
        <p:txBody>
          <a:bodyPr wrap="square">
            <a:spAutoFit/>
          </a:bodyPr>
          <a:lstStyle/>
          <a:p>
            <a:r>
              <a:rPr lang="en-US" sz="900" dirty="0"/>
              <a:t>http://upload.wikimedia.org/wikipedia/commons/a/ab/Wake_%28Kilwater%29_behind_a_ferry.jpg</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0"/>
          <p:cNvSpPr>
            <a:spLocks noChangeArrowheads="1"/>
          </p:cNvSpPr>
          <p:nvPr/>
        </p:nvSpPr>
        <p:spPr bwMode="auto">
          <a:xfrm>
            <a:off x="3833813"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229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8"/>
          <p:cNvSpPr>
            <a:spLocks noChangeShapeType="1"/>
          </p:cNvSpPr>
          <p:nvPr/>
        </p:nvSpPr>
        <p:spPr bwMode="auto">
          <a:xfrm>
            <a:off x="0" y="1027113"/>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5"/>
          <p:cNvSpPr/>
          <p:nvPr/>
        </p:nvSpPr>
        <p:spPr>
          <a:xfrm>
            <a:off x="19050" y="73006"/>
            <a:ext cx="9144000" cy="954107"/>
          </a:xfrm>
          <a:prstGeom prst="rect">
            <a:avLst/>
          </a:prstGeom>
        </p:spPr>
        <p:txBody>
          <a:bodyPr wrap="square">
            <a:spAutoFit/>
          </a:bodyPr>
          <a:lstStyle/>
          <a:p>
            <a:pPr algn="ctr" fontAlgn="auto">
              <a:spcBef>
                <a:spcPts val="0"/>
              </a:spcBef>
              <a:spcAft>
                <a:spcPts val="0"/>
              </a:spcAft>
              <a:defRPr/>
            </a:pPr>
            <a:r>
              <a:rPr lang="en-US" sz="2800" b="1" kern="0" dirty="0">
                <a:solidFill>
                  <a:srgbClr val="FF0000"/>
                </a:solidFill>
                <a:latin typeface="Arial"/>
              </a:rPr>
              <a:t>Can’t be fully explained by cloud contamination…</a:t>
            </a:r>
          </a:p>
          <a:p>
            <a:pPr algn="ctr" fontAlgn="auto">
              <a:spcBef>
                <a:spcPts val="0"/>
              </a:spcBef>
              <a:spcAft>
                <a:spcPts val="0"/>
              </a:spcAft>
              <a:defRPr/>
            </a:pPr>
            <a:r>
              <a:rPr lang="en-US" sz="2800" b="1" kern="0" dirty="0" smtClean="0">
                <a:solidFill>
                  <a:srgbClr val="FF0000"/>
                </a:solidFill>
                <a:latin typeface="Arial"/>
              </a:rPr>
              <a:t>Sub-surface bubbles?</a:t>
            </a:r>
            <a:endParaRPr lang="en-US" sz="2800" b="1" kern="0" dirty="0">
              <a:solidFill>
                <a:srgbClr val="FF0000"/>
              </a:solidFill>
              <a:latin typeface="Aria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79152"/>
            <a:ext cx="4136065" cy="193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512" y="3075091"/>
            <a:ext cx="4114800" cy="187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304800" y="457200"/>
            <a:ext cx="5126665" cy="6143848"/>
            <a:chOff x="3962400" y="152400"/>
            <a:chExt cx="5410200" cy="6704821"/>
          </a:xfrm>
        </p:grpSpPr>
        <p:pic>
          <p:nvPicPr>
            <p:cNvPr id="25" name="Picture 24" descr="C:\zhang_research\paper\oceanbabble\recreate_hydro_ref_vs_wave_fit_third.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400"/>
              <a:ext cx="541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a:spLocks noChangeArrowheads="1"/>
            </p:cNvSpPr>
            <p:nvPr/>
          </p:nvSpPr>
          <p:spPr bwMode="auto">
            <a:xfrm>
              <a:off x="4363445" y="5379258"/>
              <a:ext cx="4343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n-US" altLang="en-US" sz="1800" dirty="0">
                  <a:latin typeface="Arial" charset="0"/>
                  <a:cs typeface="Arial" charset="0"/>
                </a:rPr>
                <a:t>The difference in surface reflectance (</a:t>
              </a:r>
              <a:r>
                <a:rPr lang="en-US" altLang="en-US" sz="1800" dirty="0">
                  <a:latin typeface="Arial" charset="0"/>
                  <a:cs typeface="Arial" charset="0"/>
                  <a:sym typeface="Symbol" pitchFamily="18" charset="2"/>
                </a:rPr>
                <a:t></a:t>
              </a:r>
              <a:r>
                <a:rPr lang="en-US" altLang="en-US" sz="1800" dirty="0">
                  <a:latin typeface="Arial" charset="0"/>
                  <a:cs typeface="Arial" charset="0"/>
                </a:rPr>
                <a:t>R/π) with and without consideration of oceanic bubbles are plotted as functions of wavelength and near-surface wind speed </a:t>
              </a:r>
            </a:p>
          </p:txBody>
        </p:sp>
      </p:grpSp>
      <p:sp>
        <p:nvSpPr>
          <p:cNvPr id="12" name="Rectangle 11"/>
          <p:cNvSpPr>
            <a:spLocks noChangeArrowheads="1"/>
          </p:cNvSpPr>
          <p:nvPr/>
        </p:nvSpPr>
        <p:spPr bwMode="auto">
          <a:xfrm>
            <a:off x="4793512" y="4977541"/>
            <a:ext cx="411577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85750" indent="-285750" algn="just">
              <a:buFont typeface="Arial" panose="020B0604020202020204" pitchFamily="34" charset="0"/>
              <a:buChar char="•"/>
            </a:pPr>
            <a:r>
              <a:rPr lang="en-US" altLang="en-US" sz="1800" dirty="0" smtClean="0">
                <a:solidFill>
                  <a:srgbClr val="C00000"/>
                </a:solidFill>
                <a:latin typeface="Arial" panose="020B0604020202020204" pitchFamily="34" charset="0"/>
                <a:cs typeface="Arial" panose="020B0604020202020204" pitchFamily="34" charset="0"/>
              </a:rPr>
              <a:t>Subsurface bubbles are not the cause of ESOA</a:t>
            </a:r>
          </a:p>
          <a:p>
            <a:pPr marL="285750" indent="-285750" algn="just">
              <a:buFont typeface="Arial" panose="020B0604020202020204" pitchFamily="34" charset="0"/>
              <a:buChar char="•"/>
            </a:pPr>
            <a:r>
              <a:rPr lang="en-US" sz="1800" dirty="0" smtClean="0">
                <a:solidFill>
                  <a:srgbClr val="C00000"/>
                </a:solidFill>
                <a:latin typeface="Arial" panose="020B0604020202020204" pitchFamily="34" charset="0"/>
                <a:cs typeface="Arial" panose="020B0604020202020204" pitchFamily="34" charset="0"/>
              </a:rPr>
              <a:t>Subsurface bubbles may </a:t>
            </a:r>
            <a:r>
              <a:rPr lang="en-US" sz="1800" dirty="0">
                <a:solidFill>
                  <a:srgbClr val="C00000"/>
                </a:solidFill>
                <a:latin typeface="Arial" panose="020B0604020202020204" pitchFamily="34" charset="0"/>
                <a:cs typeface="Arial" panose="020B0604020202020204" pitchFamily="34" charset="0"/>
              </a:rPr>
              <a:t>not be important for </a:t>
            </a:r>
            <a:r>
              <a:rPr lang="en-US" sz="1800" dirty="0" smtClean="0">
                <a:solidFill>
                  <a:srgbClr val="C00000"/>
                </a:solidFill>
                <a:latin typeface="Arial" panose="020B0604020202020204" pitchFamily="34" charset="0"/>
                <a:cs typeface="Arial" panose="020B0604020202020204" pitchFamily="34" charset="0"/>
              </a:rPr>
              <a:t>AOT, </a:t>
            </a:r>
            <a:r>
              <a:rPr lang="en-US" sz="1800" dirty="0">
                <a:solidFill>
                  <a:srgbClr val="C00000"/>
                </a:solidFill>
                <a:latin typeface="Arial" panose="020B0604020202020204" pitchFamily="34" charset="0"/>
                <a:cs typeface="Arial" panose="020B0604020202020204" pitchFamily="34" charset="0"/>
              </a:rPr>
              <a:t>but it has been show </a:t>
            </a:r>
            <a:r>
              <a:rPr lang="en-US" sz="1800" dirty="0" smtClean="0">
                <a:solidFill>
                  <a:srgbClr val="C00000"/>
                </a:solidFill>
                <a:latin typeface="Arial" panose="020B0604020202020204" pitchFamily="34" charset="0"/>
                <a:cs typeface="Arial" panose="020B0604020202020204" pitchFamily="34" charset="0"/>
              </a:rPr>
              <a:t>its importance </a:t>
            </a:r>
            <a:r>
              <a:rPr lang="en-US" sz="1800" dirty="0">
                <a:solidFill>
                  <a:srgbClr val="C00000"/>
                </a:solidFill>
                <a:latin typeface="Arial" panose="020B0604020202020204" pitchFamily="34" charset="0"/>
                <a:cs typeface="Arial" panose="020B0604020202020204" pitchFamily="34" charset="0"/>
              </a:rPr>
              <a:t>for </a:t>
            </a:r>
            <a:r>
              <a:rPr lang="en-US" sz="1800" dirty="0" smtClean="0">
                <a:solidFill>
                  <a:srgbClr val="C00000"/>
                </a:solidFill>
                <a:latin typeface="Arial" panose="020B0604020202020204" pitchFamily="34" charset="0"/>
                <a:cs typeface="Arial" panose="020B0604020202020204" pitchFamily="34" charset="0"/>
              </a:rPr>
              <a:t>TOA </a:t>
            </a:r>
            <a:r>
              <a:rPr lang="en-US" sz="1800" dirty="0">
                <a:solidFill>
                  <a:srgbClr val="C00000"/>
                </a:solidFill>
                <a:latin typeface="Arial" panose="020B0604020202020204" pitchFamily="34" charset="0"/>
                <a:cs typeface="Arial" panose="020B0604020202020204" pitchFamily="34" charset="0"/>
              </a:rPr>
              <a:t>energy and ocean color retrievals</a:t>
            </a:r>
            <a:endParaRPr lang="en-US" altLang="en-US" sz="1800" dirty="0" smtClean="0">
              <a:solidFill>
                <a:srgbClr val="C00000"/>
              </a:solidFill>
              <a:latin typeface="Arial" panose="020B0604020202020204" pitchFamily="34" charset="0"/>
              <a:cs typeface="Arial" panose="020B0604020202020204" pitchFamily="34" charset="0"/>
            </a:endParaRPr>
          </a:p>
          <a:p>
            <a:pPr algn="just"/>
            <a:endParaRPr lang="en-US" altLang="en-US" sz="1800" dirty="0">
              <a:solidFill>
                <a:srgbClr val="FF0000"/>
              </a:solidFill>
              <a:latin typeface="Arial" charset="0"/>
              <a:cs typeface="Arial" charset="0"/>
            </a:endParaRPr>
          </a:p>
        </p:txBody>
      </p:sp>
      <p:sp>
        <p:nvSpPr>
          <p:cNvPr id="13" name="TextBox 12"/>
          <p:cNvSpPr txBox="1"/>
          <p:nvPr/>
        </p:nvSpPr>
        <p:spPr>
          <a:xfrm>
            <a:off x="6158023" y="6578012"/>
            <a:ext cx="2973572" cy="338554"/>
          </a:xfrm>
          <a:prstGeom prst="rect">
            <a:avLst/>
          </a:prstGeom>
          <a:noFill/>
        </p:spPr>
        <p:txBody>
          <a:bodyPr wrap="square" rtlCol="0">
            <a:spAutoFit/>
          </a:bodyPr>
          <a:lstStyle/>
          <a:p>
            <a:r>
              <a:rPr lang="en-US" sz="1600" dirty="0" smtClean="0"/>
              <a:t>Christensen et al., 2015, accepted</a:t>
            </a:r>
            <a:endParaRPr lang="en-US" sz="1600" dirty="0"/>
          </a:p>
        </p:txBody>
      </p:sp>
      <p:sp>
        <p:nvSpPr>
          <p:cNvPr id="2" name="TextBox 1"/>
          <p:cNvSpPr txBox="1"/>
          <p:nvPr/>
        </p:nvSpPr>
        <p:spPr>
          <a:xfrm>
            <a:off x="5638800" y="2514600"/>
            <a:ext cx="2667000" cy="338554"/>
          </a:xfrm>
          <a:prstGeom prst="rect">
            <a:avLst/>
          </a:prstGeom>
          <a:solidFill>
            <a:schemeClr val="bg1"/>
          </a:solidFill>
        </p:spPr>
        <p:txBody>
          <a:bodyPr wrap="square" rtlCol="0">
            <a:spAutoFit/>
          </a:bodyPr>
          <a:lstStyle/>
          <a:p>
            <a:r>
              <a:rPr lang="en-US" sz="1600" dirty="0" smtClean="0"/>
              <a:t>Yearly mean MODIS AOD</a:t>
            </a:r>
            <a:endParaRPr lang="en-US" sz="1600" dirty="0"/>
          </a:p>
        </p:txBody>
      </p:sp>
      <p:sp>
        <p:nvSpPr>
          <p:cNvPr id="15" name="TextBox 14"/>
          <p:cNvSpPr txBox="1"/>
          <p:nvPr/>
        </p:nvSpPr>
        <p:spPr>
          <a:xfrm>
            <a:off x="5562600" y="4385846"/>
            <a:ext cx="2971800" cy="338554"/>
          </a:xfrm>
          <a:prstGeom prst="rect">
            <a:avLst/>
          </a:prstGeom>
          <a:solidFill>
            <a:schemeClr val="bg1"/>
          </a:solidFill>
        </p:spPr>
        <p:txBody>
          <a:bodyPr wrap="square" rtlCol="0">
            <a:spAutoFit/>
          </a:bodyPr>
          <a:lstStyle/>
          <a:p>
            <a:r>
              <a:rPr lang="en-US" sz="1600" dirty="0" smtClean="0"/>
              <a:t>AOD Correction (default bubble)</a:t>
            </a:r>
            <a:endParaRPr lang="en-US" sz="1600" dirty="0"/>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21124</TotalTime>
  <Words>1187</Words>
  <Application>Microsoft Macintosh PowerPoint</Application>
  <PresentationFormat>On-screen Show (4:3)</PresentationFormat>
  <Paragraphs>145</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Atmospheric Sciences</dc:creator>
  <cp:lastModifiedBy>Michael King</cp:lastModifiedBy>
  <cp:revision>737</cp:revision>
  <cp:lastPrinted>2015-05-15T16:13:00Z</cp:lastPrinted>
  <dcterms:created xsi:type="dcterms:W3CDTF">2004-03-11T04:41:28Z</dcterms:created>
  <dcterms:modified xsi:type="dcterms:W3CDTF">2015-05-21T00:54:04Z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10455865</vt:lpwstr>
  </property>
  <property fmtid="{D5CDD505-2E9C-101B-9397-08002B2CF9AE}" pid="3" name="NXPowerLiteSettings">
    <vt:lpwstr>F7000400038000</vt:lpwstr>
  </property>
  <property fmtid="{D5CDD505-2E9C-101B-9397-08002B2CF9AE}" pid="4" name="NXPowerLiteVersion">
    <vt:lpwstr>D5.0.6</vt:lpwstr>
  </property>
</Properties>
</file>