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png"/>
  <Default Extension="emf" ContentType="image/x-emf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259" r:id="rId3"/>
    <p:sldId id="268" r:id="rId4"/>
    <p:sldId id="277" r:id="rId5"/>
    <p:sldId id="278" r:id="rId6"/>
    <p:sldId id="272" r:id="rId7"/>
    <p:sldId id="273" r:id="rId8"/>
    <p:sldId id="274" r:id="rId9"/>
    <p:sldId id="270" r:id="rId10"/>
    <p:sldId id="276" r:id="rId11"/>
    <p:sldId id="279" r:id="rId12"/>
    <p:sldId id="275" r:id="rId13"/>
    <p:sldId id="261" r:id="rId14"/>
    <p:sldId id="264" r:id="rId15"/>
    <p:sldId id="265" r:id="rId16"/>
    <p:sldId id="280" r:id="rId17"/>
    <p:sldId id="282" r:id="rId18"/>
    <p:sldId id="28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-1200" y="-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2D8264-847C-436E-AD7C-70068127DC14}" type="datetimeFigureOut">
              <a:rPr lang="en-US" smtClean="0"/>
              <a:t>5/21/15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477A86-5018-4716-B85E-B9CF636BC0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0940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477A86-5018-4716-B85E-B9CF636BC0A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9630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 descr="MODIS_Logo_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738" y="63500"/>
            <a:ext cx="746125" cy="78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53400" y="103188"/>
            <a:ext cx="804863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Line 9"/>
          <p:cNvSpPr>
            <a:spLocks noChangeShapeType="1"/>
          </p:cNvSpPr>
          <p:nvPr/>
        </p:nvSpPr>
        <p:spPr bwMode="auto">
          <a:xfrm>
            <a:off x="0" y="1016000"/>
            <a:ext cx="9144000" cy="1588"/>
          </a:xfrm>
          <a:prstGeom prst="line">
            <a:avLst/>
          </a:prstGeom>
          <a:noFill/>
          <a:ln w="324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7" name="Line 10"/>
          <p:cNvSpPr>
            <a:spLocks noChangeShapeType="1"/>
          </p:cNvSpPr>
          <p:nvPr/>
        </p:nvSpPr>
        <p:spPr bwMode="auto">
          <a:xfrm>
            <a:off x="0" y="6607175"/>
            <a:ext cx="9144000" cy="1588"/>
          </a:xfrm>
          <a:prstGeom prst="line">
            <a:avLst/>
          </a:prstGeom>
          <a:noFill/>
          <a:ln w="324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grpSp>
        <p:nvGrpSpPr>
          <p:cNvPr id="8" name="Group 15"/>
          <p:cNvGrpSpPr>
            <a:grpSpLocks/>
          </p:cNvGrpSpPr>
          <p:nvPr/>
        </p:nvGrpSpPr>
        <p:grpSpPr bwMode="auto">
          <a:xfrm>
            <a:off x="7164388" y="6653213"/>
            <a:ext cx="1903412" cy="388937"/>
            <a:chOff x="4512" y="4162"/>
            <a:chExt cx="1199" cy="245"/>
          </a:xfrm>
        </p:grpSpPr>
        <p:sp>
          <p:nvSpPr>
            <p:cNvPr id="9" name="AutoShape 16"/>
            <p:cNvSpPr>
              <a:spLocks noChangeArrowheads="1"/>
            </p:cNvSpPr>
            <p:nvPr/>
          </p:nvSpPr>
          <p:spPr bwMode="auto">
            <a:xfrm>
              <a:off x="4512" y="4162"/>
              <a:ext cx="1199" cy="245"/>
            </a:xfrm>
            <a:prstGeom prst="roundRect">
              <a:avLst>
                <a:gd name="adj" fmla="val 407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0" name="Text Box 17"/>
            <p:cNvSpPr txBox="1">
              <a:spLocks noChangeArrowheads="1"/>
            </p:cNvSpPr>
            <p:nvPr/>
          </p:nvSpPr>
          <p:spPr bwMode="auto">
            <a:xfrm>
              <a:off x="4512" y="4162"/>
              <a:ext cx="1199" cy="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algn="r">
                <a:lnSpc>
                  <a:spcPct val="96000"/>
                </a:lnSpc>
                <a:buClr>
                  <a:srgbClr val="001122"/>
                </a:buClr>
                <a:buSzPct val="100000"/>
                <a:buFont typeface="Times" pitchFamily="18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fld id="{59346429-97C2-4B57-9268-366DCABD3E51}" type="slidenum">
                <a:rPr lang="en-GB" sz="1000" b="0">
                  <a:solidFill>
                    <a:srgbClr val="001122"/>
                  </a:solidFill>
                  <a:latin typeface="Times New Roman" pitchFamily="18" charset="0"/>
                </a:rPr>
                <a:pPr algn="r">
                  <a:lnSpc>
                    <a:spcPct val="96000"/>
                  </a:lnSpc>
                  <a:buClr>
                    <a:srgbClr val="001122"/>
                  </a:buClr>
                  <a:buSzPct val="100000"/>
                  <a:buFont typeface="Times" pitchFamily="18" charset="0"/>
                  <a:buNone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/>
                </a:pPr>
                <a:t>‹#›</a:t>
              </a:fld>
              <a:endParaRPr lang="en-GB" sz="1000" b="0">
                <a:solidFill>
                  <a:srgbClr val="001122"/>
                </a:solidFill>
                <a:latin typeface="Times New Roman" pitchFamily="18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19200"/>
            <a:ext cx="77724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7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103188"/>
            <a:ext cx="70866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Arial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4" Type="http://schemas.openxmlformats.org/officeDocument/2006/relationships/image" Target="../media/image17.jpg"/><Relationship Id="rId5" Type="http://schemas.openxmlformats.org/officeDocument/2006/relationships/image" Target="../media/image18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s://earthdata.nasa.gov/labs/worldview/" TargetMode="External"/><Relationship Id="rId3" Type="http://schemas.openxmlformats.org/officeDocument/2006/relationships/hyperlink" Target="http://goo.gl/oSQ5Wk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gif"/><Relationship Id="rId3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5" Type="http://schemas.openxmlformats.org/officeDocument/2006/relationships/image" Target="../media/image8.jpeg"/><Relationship Id="rId6" Type="http://schemas.openxmlformats.org/officeDocument/2006/relationships/image" Target="../media/image9.jpeg"/><Relationship Id="rId7" Type="http://schemas.openxmlformats.org/officeDocument/2006/relationships/image" Target="../media/image10.jpe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2130425"/>
            <a:ext cx="8382000" cy="1470025"/>
          </a:xfrm>
        </p:spPr>
        <p:txBody>
          <a:bodyPr/>
          <a:lstStyle/>
          <a:p>
            <a:r>
              <a:rPr lang="en-US" b="1" dirty="0" smtClean="0"/>
              <a:t>MODIS Land C6 Schedule and Status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3886200"/>
            <a:ext cx="7620000" cy="2362200"/>
          </a:xfrm>
        </p:spPr>
        <p:txBody>
          <a:bodyPr/>
          <a:lstStyle/>
          <a:p>
            <a:r>
              <a:rPr lang="en-US" sz="2000" dirty="0" smtClean="0"/>
              <a:t>Sadashiva Devadiga</a:t>
            </a:r>
            <a:r>
              <a:rPr lang="en-US" sz="2000" baseline="30000" dirty="0" smtClean="0"/>
              <a:t>1,2</a:t>
            </a:r>
            <a:r>
              <a:rPr lang="en-US" sz="2000" dirty="0" smtClean="0"/>
              <a:t>, Ye Gang</a:t>
            </a:r>
            <a:r>
              <a:rPr lang="en-US" sz="2000" baseline="30000" dirty="0" smtClean="0"/>
              <a:t>1,2</a:t>
            </a:r>
            <a:r>
              <a:rPr lang="en-US" sz="2000" dirty="0" smtClean="0"/>
              <a:t> and Edward Masuoka</a:t>
            </a:r>
            <a:r>
              <a:rPr lang="en-US" sz="2000" baseline="30000" dirty="0" smtClean="0"/>
              <a:t>1</a:t>
            </a:r>
            <a:endParaRPr lang="en-US" sz="2000" dirty="0" smtClean="0"/>
          </a:p>
          <a:p>
            <a:r>
              <a:rPr lang="en-US" sz="1800" baseline="30000" dirty="0" smtClean="0"/>
              <a:t>1</a:t>
            </a:r>
            <a:r>
              <a:rPr lang="en-US" sz="1800" dirty="0" smtClean="0"/>
              <a:t>NASA GSFC </a:t>
            </a:r>
          </a:p>
          <a:p>
            <a:r>
              <a:rPr lang="en-US" sz="1800" baseline="30000" dirty="0" smtClean="0"/>
              <a:t>2</a:t>
            </a:r>
            <a:r>
              <a:rPr lang="en-US" sz="1800" dirty="0" smtClean="0"/>
              <a:t>Science Systems and Applications Inc.</a:t>
            </a:r>
          </a:p>
          <a:p>
            <a:endParaRPr lang="en-US" sz="2400" dirty="0"/>
          </a:p>
          <a:p>
            <a:r>
              <a:rPr lang="en-US" sz="2000" dirty="0" smtClean="0"/>
              <a:t>MODIS/VIIRS Science Team Meeting</a:t>
            </a:r>
          </a:p>
          <a:p>
            <a:r>
              <a:rPr lang="en-US" sz="2000" dirty="0" smtClean="0"/>
              <a:t>May 19-22, 2015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7003131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ctrTitle"/>
          </p:nvPr>
        </p:nvSpPr>
        <p:spPr>
          <a:xfrm>
            <a:off x="1066800" y="152400"/>
            <a:ext cx="6934200" cy="838200"/>
          </a:xfrm>
        </p:spPr>
        <p:txBody>
          <a:bodyPr/>
          <a:lstStyle/>
          <a:p>
            <a:pPr eaLnBrk="1" hangingPunct="1"/>
            <a:r>
              <a:rPr lang="en-US" sz="3200" b="1" dirty="0" smtClean="0"/>
              <a:t>C6 Land Reprocessing Status</a:t>
            </a:r>
            <a:r>
              <a:rPr lang="en-US" sz="3200" b="1" smtClean="0"/>
              <a:t/>
            </a:r>
            <a:br>
              <a:rPr lang="en-US" sz="3200" b="1" smtClean="0"/>
            </a:br>
            <a:r>
              <a:rPr lang="en-US" sz="2000" b="1" smtClean="0"/>
              <a:t>Surface </a:t>
            </a:r>
            <a:r>
              <a:rPr lang="en-US" sz="2000" b="1" dirty="0" smtClean="0"/>
              <a:t>Reflectance</a:t>
            </a:r>
            <a:r>
              <a:rPr lang="en-US" sz="2000" b="1" smtClean="0"/>
              <a:t>: L1B </a:t>
            </a:r>
            <a:r>
              <a:rPr lang="en-US" sz="2000" b="1" dirty="0" smtClean="0"/>
              <a:t>vs </a:t>
            </a:r>
            <a:r>
              <a:rPr lang="en-US" sz="2000" b="1" smtClean="0"/>
              <a:t>PC L1B</a:t>
            </a:r>
            <a:endParaRPr lang="en-US" sz="2000" b="1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3429000"/>
            <a:ext cx="3160395" cy="30937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3505200"/>
            <a:ext cx="2960370" cy="294036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1" y="1066801"/>
            <a:ext cx="3103245" cy="310324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1771" y="1066800"/>
            <a:ext cx="15240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North America</a:t>
            </a:r>
          </a:p>
          <a:p>
            <a:r>
              <a:rPr lang="en-US" sz="1400" b="1" dirty="0" smtClean="0">
                <a:solidFill>
                  <a:srgbClr val="FF0000"/>
                </a:solidFill>
              </a:rPr>
              <a:t>2012349</a:t>
            </a:r>
            <a:endParaRPr lang="en-US" sz="1400" b="1" dirty="0">
              <a:solidFill>
                <a:srgbClr val="FF00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990600"/>
            <a:ext cx="3120390" cy="312039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267200" y="990600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South Africa</a:t>
            </a:r>
          </a:p>
          <a:p>
            <a:r>
              <a:rPr lang="en-US" sz="1400" b="1" dirty="0" smtClean="0">
                <a:solidFill>
                  <a:srgbClr val="FF0000"/>
                </a:solidFill>
              </a:rPr>
              <a:t>2009193</a:t>
            </a:r>
            <a:endParaRPr lang="en-US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58801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ctrTitle"/>
          </p:nvPr>
        </p:nvSpPr>
        <p:spPr>
          <a:xfrm>
            <a:off x="1066800" y="152400"/>
            <a:ext cx="6934200" cy="838200"/>
          </a:xfrm>
        </p:spPr>
        <p:txBody>
          <a:bodyPr/>
          <a:lstStyle/>
          <a:p>
            <a:pPr eaLnBrk="1" hangingPunct="1"/>
            <a:r>
              <a:rPr lang="en-US" sz="3200" b="1" dirty="0" smtClean="0"/>
              <a:t>C6 Land Reprocessing Status</a:t>
            </a:r>
            <a:br>
              <a:rPr lang="en-US" sz="3200" b="1" dirty="0" smtClean="0"/>
            </a:br>
            <a:r>
              <a:rPr lang="en-US" sz="2000" b="1" dirty="0" smtClean="0"/>
              <a:t>Surface Reflectance: L1B vs PC L1B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762125"/>
            <a:ext cx="6038850" cy="42576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43000" y="1066800"/>
            <a:ext cx="708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Ratio of Terra and Aqua mean </a:t>
            </a:r>
            <a:r>
              <a:rPr lang="en-US" dirty="0" smtClean="0"/>
              <a:t>SR CMG </a:t>
            </a:r>
            <a:r>
              <a:rPr lang="en-US" dirty="0"/>
              <a:t>over </a:t>
            </a:r>
            <a:r>
              <a:rPr lang="en-US" dirty="0" smtClean="0"/>
              <a:t>BELMANIP </a:t>
            </a:r>
            <a:r>
              <a:rPr lang="en-US" dirty="0"/>
              <a:t>Sites</a:t>
            </a:r>
          </a:p>
          <a:p>
            <a:r>
              <a:rPr lang="en-US" dirty="0" smtClean="0"/>
              <a:t>Test data from years: 2010, May 2013 – June 2014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86400" y="6248400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Eric Vermote, GSFC Code 619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40887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ctrTitle"/>
          </p:nvPr>
        </p:nvSpPr>
        <p:spPr>
          <a:xfrm>
            <a:off x="1066800" y="152400"/>
            <a:ext cx="6934200" cy="838200"/>
          </a:xfrm>
        </p:spPr>
        <p:txBody>
          <a:bodyPr/>
          <a:lstStyle/>
          <a:p>
            <a:pPr eaLnBrk="1" hangingPunct="1"/>
            <a:r>
              <a:rPr lang="en-US" b="1" dirty="0" smtClean="0"/>
              <a:t>C6 Land Reprocessing Status</a:t>
            </a:r>
            <a:br>
              <a:rPr lang="en-US" b="1" dirty="0" smtClean="0"/>
            </a:br>
            <a:r>
              <a:rPr lang="en-US" sz="2400" b="1" dirty="0" smtClean="0"/>
              <a:t>Tier </a:t>
            </a:r>
            <a:r>
              <a:rPr lang="en-US" sz="2400" b="1" dirty="0"/>
              <a:t>1</a:t>
            </a:r>
            <a:r>
              <a:rPr lang="en-US" sz="2400" b="1" dirty="0" smtClean="0"/>
              <a:t> Processing  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52400" y="1066800"/>
            <a:ext cx="86868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95288" lvl="1" indent="-395288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Products include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suite of LSR (MxD09), Fire(MxD14), sea-ice(MxD29), LST(MxD11), VI(MxD13), LAI/FPAR (MxD15), GPP/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PSNnet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(MxD17) and BRDF/Albedo (MCD43) 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marL="395288" lvl="1" indent="-395288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Used C51 snow (C5 snow algorithm run with C6 L1B and Cloud Mask) as input to LST and BRDF/Albedo</a:t>
            </a:r>
          </a:p>
          <a:p>
            <a:pPr marL="395288" indent="-395288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Reprocessing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started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in February 2015, with the beginning of Terra mission. Currently processing Terra and Aqua. 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pPr marL="395288" indent="-395288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Processing Stream1 on mtvs7</a:t>
            </a:r>
          </a:p>
          <a:p>
            <a:pPr marL="852488" lvl="1" indent="-395288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Generates Surface 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Reflectance, Active Fire, VI, LAI-FPAR and 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Sea-ice</a:t>
            </a:r>
          </a:p>
          <a:p>
            <a:pPr marL="852488" lvl="1" indent="-395288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At ~70x rate processing completed through data day 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2007224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852488" lvl="1" indent="-395288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Re-reprocessing of period 2000055 – 2003192 started on May 15, 2015 with Polarization correction applied to the L1B from this period</a:t>
            </a:r>
          </a:p>
          <a:p>
            <a:pPr marL="852488" lvl="1" indent="-395288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VI to be reprocessed from beginning through 2007224 – issues with QA and reliability datasets, use of new CMG database for use in CMG products.</a:t>
            </a:r>
            <a:endParaRPr lang="en-US" sz="1600" b="1" dirty="0">
              <a:latin typeface="Times New Roman" pitchFamily="18" charset="0"/>
              <a:cs typeface="Times New Roman" pitchFamily="18" charset="0"/>
            </a:endParaRPr>
          </a:p>
          <a:p>
            <a:pPr marL="395288" indent="-395288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Processing stream 2 on mtvs1</a:t>
            </a:r>
          </a:p>
          <a:p>
            <a:pPr marL="852488" lvl="1" indent="-395288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Generates BRDF/Albedo and LST.</a:t>
            </a:r>
          </a:p>
          <a:p>
            <a:pPr marL="852488" lvl="1" indent="-395288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At ~15x rate processing completed through  data day 2002050</a:t>
            </a:r>
          </a:p>
          <a:p>
            <a:pPr marL="852488" lvl="1" indent="-395288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Re-reprocessing of BRDF-Albedo started on April 9, 2015 – error in handling of dead detectors, algorithm change to process based on individual band QA.</a:t>
            </a:r>
          </a:p>
        </p:txBody>
      </p:sp>
    </p:spTree>
    <p:extLst>
      <p:ext uri="{BB962C8B-B14F-4D97-AF65-F5344CB8AC3E}">
        <p14:creationId xmlns:p14="http://schemas.microsoft.com/office/powerpoint/2010/main" val="25226547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ctrTitle"/>
          </p:nvPr>
        </p:nvSpPr>
        <p:spPr>
          <a:xfrm>
            <a:off x="1066800" y="152400"/>
            <a:ext cx="6934200" cy="838200"/>
          </a:xfrm>
        </p:spPr>
        <p:txBody>
          <a:bodyPr/>
          <a:lstStyle/>
          <a:p>
            <a:pPr eaLnBrk="1" hangingPunct="1"/>
            <a:r>
              <a:rPr lang="en-US" b="1" dirty="0" smtClean="0"/>
              <a:t>C6 Land Reprocessing Status</a:t>
            </a:r>
            <a:br>
              <a:rPr lang="en-US" b="1" dirty="0" smtClean="0"/>
            </a:br>
            <a:r>
              <a:rPr lang="en-US" sz="2400" b="1" dirty="0" smtClean="0"/>
              <a:t>Tier 2 Processing  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52400" y="1143000"/>
            <a:ext cx="86868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95288" lvl="1" indent="-395288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Products include Snow (MxD10), MAIAC (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MCD19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), Simon’s LST (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MxD21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), Evapotranspiration (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MxD16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), Burned Area (MCD64A1), VCF (MOD44B), LC (MCD12Q1 and MCD12Q2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pPr marL="395288" lvl="1" indent="-395288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C6 algorithm development and Science Testing is in progress – at least one or more revisions of the algorithms has been received,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baselined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and tested at MODAPS.</a:t>
            </a:r>
          </a:p>
          <a:p>
            <a:pPr marL="395288" lvl="1" indent="-395288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Land Cover process to be migrated to MODAPS.</a:t>
            </a:r>
          </a:p>
          <a:p>
            <a:pPr marL="395288" lvl="1" indent="-395288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These products do not have interdependency. Reprocessing of the product will begin upon approval of the algorithm by the PI.</a:t>
            </a:r>
          </a:p>
          <a:p>
            <a:pPr marL="395288" lvl="1" indent="-395288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MODAPS will have dedicated resources for science testing of the products in tier2 block and for the Tier2 reprocessing.</a:t>
            </a:r>
          </a:p>
          <a:p>
            <a:pPr marL="395288" lvl="1" indent="-395288" eaLnBrk="0" hangingPunct="0">
              <a:spcBef>
                <a:spcPct val="20000"/>
              </a:spcBef>
              <a:buFontTx/>
              <a:buChar char="•"/>
              <a:defRPr/>
            </a:pP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83933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90"/>
          <p:cNvSpPr txBox="1">
            <a:spLocks/>
          </p:cNvSpPr>
          <p:nvPr/>
        </p:nvSpPr>
        <p:spPr bwMode="auto">
          <a:xfrm>
            <a:off x="1066800" y="76200"/>
            <a:ext cx="7086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defRPr/>
            </a:pPr>
            <a:r>
              <a:rPr lang="en-US" sz="2800" b="1" kern="0" dirty="0">
                <a:solidFill>
                  <a:schemeClr val="accent2"/>
                </a:solidFill>
                <a:latin typeface="Arial" charset="0"/>
                <a:ea typeface="+mj-ea"/>
                <a:cs typeface="+mj-cs"/>
              </a:rPr>
              <a:t>C6 </a:t>
            </a:r>
            <a:r>
              <a:rPr lang="en-US" sz="2800" b="1" kern="0" dirty="0" smtClean="0">
                <a:solidFill>
                  <a:schemeClr val="accent2"/>
                </a:solidFill>
                <a:latin typeface="Arial" charset="0"/>
                <a:ea typeface="+mj-ea"/>
                <a:cs typeface="+mj-cs"/>
              </a:rPr>
              <a:t>Land Reprocessing Timeline</a:t>
            </a:r>
            <a:endParaRPr lang="en-US" sz="2800" b="1" kern="0" dirty="0">
              <a:solidFill>
                <a:schemeClr val="accent2"/>
              </a:solidFill>
              <a:latin typeface="Arial" charset="0"/>
              <a:ea typeface="+mj-ea"/>
              <a:cs typeface="+mj-cs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152400" y="5372100"/>
            <a:ext cx="89916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52400" y="2209800"/>
            <a:ext cx="0" cy="32004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209800" y="2209800"/>
            <a:ext cx="0" cy="31623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838200" y="2209800"/>
            <a:ext cx="0" cy="31623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6324600" y="2209800"/>
            <a:ext cx="0" cy="31623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Right Arrow 20"/>
          <p:cNvSpPr/>
          <p:nvPr/>
        </p:nvSpPr>
        <p:spPr>
          <a:xfrm>
            <a:off x="76200" y="1905000"/>
            <a:ext cx="9067800" cy="381000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2300" name="TextBox 89"/>
          <p:cNvSpPr txBox="1">
            <a:spLocks noChangeArrowheads="1"/>
          </p:cNvSpPr>
          <p:nvPr/>
        </p:nvSpPr>
        <p:spPr bwMode="auto">
          <a:xfrm>
            <a:off x="3429000" y="1981200"/>
            <a:ext cx="22860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000" b="1" dirty="0"/>
              <a:t>C5  Land Processing and C4.1 LST </a:t>
            </a:r>
          </a:p>
        </p:txBody>
      </p:sp>
      <p:sp>
        <p:nvSpPr>
          <p:cNvPr id="12301" name="TextBox 28"/>
          <p:cNvSpPr txBox="1">
            <a:spLocks noChangeArrowheads="1"/>
          </p:cNvSpPr>
          <p:nvPr/>
        </p:nvSpPr>
        <p:spPr bwMode="auto">
          <a:xfrm>
            <a:off x="685800" y="5334000"/>
            <a:ext cx="533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200" b="1" dirty="0" smtClean="0"/>
              <a:t>Feb</a:t>
            </a:r>
          </a:p>
          <a:p>
            <a:pPr eaLnBrk="1" hangingPunct="1"/>
            <a:r>
              <a:rPr lang="en-US" sz="1200" b="1" dirty="0" smtClean="0"/>
              <a:t>2015 </a:t>
            </a:r>
            <a:endParaRPr lang="en-US" sz="1200" b="1" dirty="0"/>
          </a:p>
        </p:txBody>
      </p:sp>
      <p:cxnSp>
        <p:nvCxnSpPr>
          <p:cNvPr id="24" name="Straight Connector 23"/>
          <p:cNvCxnSpPr/>
          <p:nvPr/>
        </p:nvCxnSpPr>
        <p:spPr>
          <a:xfrm>
            <a:off x="1524000" y="2133600"/>
            <a:ext cx="0" cy="32385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3581400" y="2209800"/>
            <a:ext cx="0" cy="31623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2895600" y="2209800"/>
            <a:ext cx="0" cy="31623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305" name="TextBox 28"/>
          <p:cNvSpPr txBox="1">
            <a:spLocks noChangeArrowheads="1"/>
          </p:cNvSpPr>
          <p:nvPr/>
        </p:nvSpPr>
        <p:spPr bwMode="auto">
          <a:xfrm>
            <a:off x="1447800" y="5334000"/>
            <a:ext cx="4572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200" b="1" dirty="0" smtClean="0"/>
              <a:t>Mar </a:t>
            </a:r>
            <a:endParaRPr lang="en-US" sz="1200" b="1" dirty="0"/>
          </a:p>
        </p:txBody>
      </p:sp>
      <p:sp>
        <p:nvSpPr>
          <p:cNvPr id="12306" name="TextBox 28"/>
          <p:cNvSpPr txBox="1">
            <a:spLocks noChangeArrowheads="1"/>
          </p:cNvSpPr>
          <p:nvPr/>
        </p:nvSpPr>
        <p:spPr bwMode="auto">
          <a:xfrm>
            <a:off x="2057400" y="5334000"/>
            <a:ext cx="457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200" b="1" dirty="0" smtClean="0"/>
              <a:t>Apr</a:t>
            </a:r>
            <a:endParaRPr lang="en-US" sz="1200" b="1" dirty="0"/>
          </a:p>
        </p:txBody>
      </p:sp>
      <p:sp>
        <p:nvSpPr>
          <p:cNvPr id="12307" name="TextBox 28"/>
          <p:cNvSpPr txBox="1">
            <a:spLocks noChangeArrowheads="1"/>
          </p:cNvSpPr>
          <p:nvPr/>
        </p:nvSpPr>
        <p:spPr bwMode="auto">
          <a:xfrm>
            <a:off x="2667000" y="5334000"/>
            <a:ext cx="533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200" b="1" dirty="0" smtClean="0"/>
              <a:t>May</a:t>
            </a:r>
            <a:endParaRPr lang="en-US" sz="1200" b="1" dirty="0"/>
          </a:p>
        </p:txBody>
      </p:sp>
      <p:sp>
        <p:nvSpPr>
          <p:cNvPr id="12308" name="TextBox 28"/>
          <p:cNvSpPr txBox="1">
            <a:spLocks noChangeArrowheads="1"/>
          </p:cNvSpPr>
          <p:nvPr/>
        </p:nvSpPr>
        <p:spPr bwMode="auto">
          <a:xfrm>
            <a:off x="3276600" y="5334000"/>
            <a:ext cx="6096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200" b="1" dirty="0" smtClean="0"/>
              <a:t>June</a:t>
            </a:r>
            <a:endParaRPr lang="en-US" sz="1200" b="1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4267200" y="2209800"/>
            <a:ext cx="0" cy="31623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5638800" y="2209800"/>
            <a:ext cx="0" cy="31623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4953000" y="2209800"/>
            <a:ext cx="0" cy="31623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312" name="TextBox 28"/>
          <p:cNvSpPr txBox="1">
            <a:spLocks noChangeArrowheads="1"/>
          </p:cNvSpPr>
          <p:nvPr/>
        </p:nvSpPr>
        <p:spPr bwMode="auto">
          <a:xfrm>
            <a:off x="3962400" y="5334000"/>
            <a:ext cx="609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200" b="1" dirty="0" smtClean="0"/>
              <a:t>July</a:t>
            </a:r>
            <a:endParaRPr lang="en-US" sz="1200" b="1" dirty="0"/>
          </a:p>
        </p:txBody>
      </p:sp>
      <p:sp>
        <p:nvSpPr>
          <p:cNvPr id="12313" name="TextBox 28"/>
          <p:cNvSpPr txBox="1">
            <a:spLocks noChangeArrowheads="1"/>
          </p:cNvSpPr>
          <p:nvPr/>
        </p:nvSpPr>
        <p:spPr bwMode="auto">
          <a:xfrm>
            <a:off x="4724400" y="5334000"/>
            <a:ext cx="533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200" b="1" dirty="0" smtClean="0"/>
              <a:t>Aug</a:t>
            </a:r>
            <a:endParaRPr lang="en-US" sz="1200" b="1" dirty="0"/>
          </a:p>
        </p:txBody>
      </p:sp>
      <p:cxnSp>
        <p:nvCxnSpPr>
          <p:cNvPr id="124" name="Straight Connector 123"/>
          <p:cNvCxnSpPr/>
          <p:nvPr/>
        </p:nvCxnSpPr>
        <p:spPr>
          <a:xfrm>
            <a:off x="9067800" y="2171700"/>
            <a:ext cx="0" cy="31623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848600" y="2133600"/>
            <a:ext cx="0" cy="31623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0" name="TextBox 28"/>
          <p:cNvSpPr txBox="1">
            <a:spLocks noChangeArrowheads="1"/>
          </p:cNvSpPr>
          <p:nvPr/>
        </p:nvSpPr>
        <p:spPr bwMode="auto">
          <a:xfrm>
            <a:off x="7620000" y="5334000"/>
            <a:ext cx="609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200" b="1" dirty="0" smtClean="0"/>
              <a:t>Mar </a:t>
            </a:r>
            <a:endParaRPr lang="en-US" sz="1200" b="1" dirty="0"/>
          </a:p>
          <a:p>
            <a:pPr eaLnBrk="1" hangingPunct="1"/>
            <a:r>
              <a:rPr lang="en-US" sz="1200" b="1" dirty="0" smtClean="0"/>
              <a:t>2016</a:t>
            </a:r>
            <a:endParaRPr lang="en-US" sz="1200" b="1" dirty="0"/>
          </a:p>
        </p:txBody>
      </p:sp>
      <p:sp>
        <p:nvSpPr>
          <p:cNvPr id="42" name="Left-Right Arrow 41"/>
          <p:cNvSpPr/>
          <p:nvPr/>
        </p:nvSpPr>
        <p:spPr>
          <a:xfrm>
            <a:off x="228600" y="3505200"/>
            <a:ext cx="6172200" cy="428625"/>
          </a:xfrm>
          <a:prstGeom prst="left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3" name="Right Arrow 52"/>
          <p:cNvSpPr/>
          <p:nvPr/>
        </p:nvSpPr>
        <p:spPr>
          <a:xfrm>
            <a:off x="1828800" y="2209800"/>
            <a:ext cx="7315200" cy="381000"/>
          </a:xfrm>
          <a:prstGeom prst="right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6200" y="2286000"/>
            <a:ext cx="1752600" cy="24622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C6 </a:t>
            </a:r>
            <a:r>
              <a:rPr lang="en-US" sz="1000" b="1" dirty="0" err="1" smtClean="0"/>
              <a:t>Atmos</a:t>
            </a:r>
            <a:r>
              <a:rPr lang="en-US" sz="1000" b="1" dirty="0" smtClean="0"/>
              <a:t> </a:t>
            </a:r>
            <a:r>
              <a:rPr lang="en-US" sz="1000" b="1" dirty="0" err="1" smtClean="0"/>
              <a:t>Reproc</a:t>
            </a:r>
            <a:r>
              <a:rPr lang="en-US" sz="1000" b="1" dirty="0" smtClean="0"/>
              <a:t> - Terra</a:t>
            </a:r>
            <a:endParaRPr lang="en-US" sz="1000" b="1" dirty="0"/>
          </a:p>
        </p:txBody>
      </p:sp>
      <p:sp>
        <p:nvSpPr>
          <p:cNvPr id="56" name="TextBox 55"/>
          <p:cNvSpPr txBox="1"/>
          <p:nvPr/>
        </p:nvSpPr>
        <p:spPr>
          <a:xfrm>
            <a:off x="3200400" y="2286000"/>
            <a:ext cx="3886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C6 Atmosphere Forward Processing  -Terra </a:t>
            </a:r>
            <a:endParaRPr lang="en-US" sz="1000" b="1" dirty="0"/>
          </a:p>
        </p:txBody>
      </p:sp>
      <p:sp>
        <p:nvSpPr>
          <p:cNvPr id="12323" name="TextBox 86"/>
          <p:cNvSpPr txBox="1">
            <a:spLocks noChangeArrowheads="1"/>
          </p:cNvSpPr>
          <p:nvPr/>
        </p:nvSpPr>
        <p:spPr bwMode="auto">
          <a:xfrm>
            <a:off x="1905000" y="3581400"/>
            <a:ext cx="31242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000" b="1" dirty="0"/>
              <a:t>Delivery and Testing </a:t>
            </a:r>
            <a:r>
              <a:rPr lang="en-US" sz="1000" b="1" dirty="0" smtClean="0"/>
              <a:t> for products in Tier 2</a:t>
            </a:r>
            <a:endParaRPr lang="en-US" sz="1000" b="1" dirty="0"/>
          </a:p>
        </p:txBody>
      </p:sp>
      <p:sp>
        <p:nvSpPr>
          <p:cNvPr id="62" name="TextBox 28"/>
          <p:cNvSpPr txBox="1">
            <a:spLocks noChangeArrowheads="1"/>
          </p:cNvSpPr>
          <p:nvPr/>
        </p:nvSpPr>
        <p:spPr bwMode="auto">
          <a:xfrm>
            <a:off x="8589818" y="5410200"/>
            <a:ext cx="55418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200" b="1" dirty="0" smtClean="0"/>
              <a:t>Mar </a:t>
            </a:r>
            <a:endParaRPr lang="en-US" sz="1200" b="1" dirty="0"/>
          </a:p>
          <a:p>
            <a:pPr eaLnBrk="1" hangingPunct="1"/>
            <a:r>
              <a:rPr lang="en-US" sz="1200" b="1" dirty="0" smtClean="0"/>
              <a:t>2017</a:t>
            </a:r>
            <a:endParaRPr lang="en-US" sz="1200" b="1" dirty="0"/>
          </a:p>
        </p:txBody>
      </p:sp>
      <p:sp>
        <p:nvSpPr>
          <p:cNvPr id="18" name="Right Arrow 17"/>
          <p:cNvSpPr/>
          <p:nvPr/>
        </p:nvSpPr>
        <p:spPr bwMode="auto">
          <a:xfrm>
            <a:off x="3200400" y="2819400"/>
            <a:ext cx="5943600" cy="381000"/>
          </a:xfrm>
          <a:prstGeom prst="rightArrow">
            <a:avLst/>
          </a:prstGeom>
          <a:solidFill>
            <a:schemeClr val="accent5">
              <a:lumMod val="75000"/>
            </a:schemeClr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5" name="TextBox 86"/>
          <p:cNvSpPr txBox="1">
            <a:spLocks noChangeArrowheads="1"/>
          </p:cNvSpPr>
          <p:nvPr/>
        </p:nvSpPr>
        <p:spPr bwMode="auto">
          <a:xfrm>
            <a:off x="7772400" y="2895600"/>
            <a:ext cx="12954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000" b="1" dirty="0"/>
              <a:t>C6  Land </a:t>
            </a:r>
            <a:r>
              <a:rPr lang="en-US" sz="1000" b="1" dirty="0" smtClean="0"/>
              <a:t>Forward processing</a:t>
            </a:r>
            <a:endParaRPr lang="en-US" sz="1000" b="1" dirty="0"/>
          </a:p>
        </p:txBody>
      </p:sp>
      <p:sp>
        <p:nvSpPr>
          <p:cNvPr id="12298" name="TextBox 86"/>
          <p:cNvSpPr txBox="1">
            <a:spLocks noChangeArrowheads="1"/>
          </p:cNvSpPr>
          <p:nvPr/>
        </p:nvSpPr>
        <p:spPr bwMode="auto">
          <a:xfrm>
            <a:off x="838200" y="2895600"/>
            <a:ext cx="2438400" cy="246221"/>
          </a:xfrm>
          <a:prstGeom prst="rect">
            <a:avLst/>
          </a:prstGeom>
          <a:solidFill>
            <a:srgbClr val="FFC000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000" b="1" dirty="0"/>
              <a:t>C6  Land </a:t>
            </a:r>
            <a:r>
              <a:rPr lang="en-US" sz="1000" b="1" dirty="0" smtClean="0"/>
              <a:t>Reprocessing</a:t>
            </a:r>
            <a:endParaRPr lang="en-US" sz="1000" b="1" dirty="0"/>
          </a:p>
        </p:txBody>
      </p:sp>
      <p:cxnSp>
        <p:nvCxnSpPr>
          <p:cNvPr id="48" name="Straight Connector 47"/>
          <p:cNvCxnSpPr/>
          <p:nvPr/>
        </p:nvCxnSpPr>
        <p:spPr>
          <a:xfrm>
            <a:off x="6934200" y="2209800"/>
            <a:ext cx="0" cy="31623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9" name="TextBox 28"/>
          <p:cNvSpPr txBox="1">
            <a:spLocks noChangeArrowheads="1"/>
          </p:cNvSpPr>
          <p:nvPr/>
        </p:nvSpPr>
        <p:spPr bwMode="auto">
          <a:xfrm>
            <a:off x="6705600" y="5334000"/>
            <a:ext cx="533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200" b="1" dirty="0" smtClean="0"/>
              <a:t>Dec</a:t>
            </a:r>
            <a:endParaRPr lang="en-US" sz="1200" b="1" dirty="0"/>
          </a:p>
          <a:p>
            <a:pPr eaLnBrk="1" hangingPunct="1"/>
            <a:r>
              <a:rPr lang="en-US" sz="1200" b="1" dirty="0" smtClean="0"/>
              <a:t>2015</a:t>
            </a:r>
            <a:endParaRPr lang="en-US" sz="1200" b="1" dirty="0"/>
          </a:p>
        </p:txBody>
      </p:sp>
      <p:sp>
        <p:nvSpPr>
          <p:cNvPr id="50" name="Right Arrow 49"/>
          <p:cNvSpPr/>
          <p:nvPr/>
        </p:nvSpPr>
        <p:spPr>
          <a:xfrm>
            <a:off x="152400" y="2514600"/>
            <a:ext cx="8980714" cy="381000"/>
          </a:xfrm>
          <a:prstGeom prst="right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1" name="TextBox 50"/>
          <p:cNvSpPr txBox="1"/>
          <p:nvPr/>
        </p:nvSpPr>
        <p:spPr>
          <a:xfrm>
            <a:off x="1828800" y="2590800"/>
            <a:ext cx="3886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C6 Atmosphere Forward Processing  -</a:t>
            </a:r>
            <a:r>
              <a:rPr lang="en-US" sz="1000" b="1" dirty="0"/>
              <a:t> </a:t>
            </a:r>
            <a:r>
              <a:rPr lang="en-US" sz="1000" b="1" dirty="0" smtClean="0"/>
              <a:t>Aqua</a:t>
            </a:r>
            <a:endParaRPr lang="en-US" sz="1000" b="1" dirty="0"/>
          </a:p>
        </p:txBody>
      </p:sp>
      <p:sp>
        <p:nvSpPr>
          <p:cNvPr id="54" name="TextBox 86"/>
          <p:cNvSpPr txBox="1">
            <a:spLocks noChangeArrowheads="1"/>
          </p:cNvSpPr>
          <p:nvPr/>
        </p:nvSpPr>
        <p:spPr bwMode="auto">
          <a:xfrm>
            <a:off x="3276600" y="2895600"/>
            <a:ext cx="1371600" cy="400110"/>
          </a:xfrm>
          <a:prstGeom prst="rect">
            <a:avLst/>
          </a:prstGeom>
          <a:solidFill>
            <a:srgbClr val="FFC000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000" b="1" dirty="0" smtClean="0"/>
              <a:t>Re-reprocessing</a:t>
            </a:r>
          </a:p>
          <a:p>
            <a:pPr eaLnBrk="1" hangingPunct="1"/>
            <a:r>
              <a:rPr lang="en-US" sz="1000" b="1" dirty="0" smtClean="0"/>
              <a:t>2000055-2003192</a:t>
            </a:r>
            <a:endParaRPr lang="en-US" sz="1000" b="1" dirty="0"/>
          </a:p>
        </p:txBody>
      </p:sp>
      <p:sp>
        <p:nvSpPr>
          <p:cNvPr id="55" name="TextBox 86"/>
          <p:cNvSpPr txBox="1">
            <a:spLocks noChangeArrowheads="1"/>
          </p:cNvSpPr>
          <p:nvPr/>
        </p:nvSpPr>
        <p:spPr bwMode="auto">
          <a:xfrm>
            <a:off x="4648200" y="2895600"/>
            <a:ext cx="3200400" cy="246221"/>
          </a:xfrm>
          <a:prstGeom prst="rect">
            <a:avLst/>
          </a:prstGeom>
          <a:solidFill>
            <a:srgbClr val="FFC000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000" b="1" dirty="0"/>
              <a:t>C6  Land </a:t>
            </a:r>
            <a:r>
              <a:rPr lang="en-US" sz="1000" b="1" dirty="0" smtClean="0"/>
              <a:t>Reprocessing</a:t>
            </a:r>
            <a:endParaRPr lang="en-US" sz="1000" b="1" dirty="0"/>
          </a:p>
        </p:txBody>
      </p:sp>
      <p:cxnSp>
        <p:nvCxnSpPr>
          <p:cNvPr id="3" name="Straight Arrow Connector 2"/>
          <p:cNvCxnSpPr/>
          <p:nvPr/>
        </p:nvCxnSpPr>
        <p:spPr bwMode="auto">
          <a:xfrm flipV="1">
            <a:off x="3276600" y="3276600"/>
            <a:ext cx="0" cy="2590800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 bwMode="auto">
          <a:xfrm flipV="1">
            <a:off x="4648200" y="3276600"/>
            <a:ext cx="0" cy="2590800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2667000" y="5791200"/>
            <a:ext cx="1600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err="1" smtClean="0"/>
              <a:t>Reprocesseing</a:t>
            </a:r>
            <a:r>
              <a:rPr lang="en-US" sz="1100" b="1" dirty="0" smtClean="0"/>
              <a:t> stopped at 2007224</a:t>
            </a:r>
            <a:endParaRPr lang="en-US" sz="1100" b="1" dirty="0"/>
          </a:p>
        </p:txBody>
      </p:sp>
      <p:sp>
        <p:nvSpPr>
          <p:cNvPr id="61" name="TextBox 60"/>
          <p:cNvSpPr txBox="1"/>
          <p:nvPr/>
        </p:nvSpPr>
        <p:spPr>
          <a:xfrm>
            <a:off x="4343400" y="5791200"/>
            <a:ext cx="1600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err="1" smtClean="0"/>
              <a:t>Reprocesseing</a:t>
            </a:r>
            <a:r>
              <a:rPr lang="en-US" sz="1100" b="1" dirty="0" smtClean="0"/>
              <a:t> resume at 2007224</a:t>
            </a:r>
            <a:endParaRPr lang="en-US" sz="1100" b="1" dirty="0"/>
          </a:p>
        </p:txBody>
      </p:sp>
      <p:cxnSp>
        <p:nvCxnSpPr>
          <p:cNvPr id="7" name="Straight Arrow Connector 6"/>
          <p:cNvCxnSpPr/>
          <p:nvPr/>
        </p:nvCxnSpPr>
        <p:spPr bwMode="auto">
          <a:xfrm>
            <a:off x="4953000" y="1524000"/>
            <a:ext cx="0" cy="1371600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419600" y="11430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Public release of Teir1 Land Products</a:t>
            </a:r>
            <a:endParaRPr lang="en-US" sz="1200" b="1" dirty="0">
              <a:solidFill>
                <a:srgbClr val="FF0000"/>
              </a:solidFill>
            </a:endParaRPr>
          </a:p>
        </p:txBody>
      </p:sp>
      <p:cxnSp>
        <p:nvCxnSpPr>
          <p:cNvPr id="47" name="Straight Arrow Connector 46"/>
          <p:cNvCxnSpPr/>
          <p:nvPr/>
        </p:nvCxnSpPr>
        <p:spPr bwMode="auto">
          <a:xfrm>
            <a:off x="7848600" y="1524000"/>
            <a:ext cx="0" cy="1371600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6934200" y="1138535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Expected completion of Land Reprocessing</a:t>
            </a:r>
            <a:endParaRPr lang="en-US" sz="1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01078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ctrTitle"/>
          </p:nvPr>
        </p:nvSpPr>
        <p:spPr>
          <a:xfrm>
            <a:off x="1066800" y="152400"/>
            <a:ext cx="6934200" cy="838200"/>
          </a:xfrm>
        </p:spPr>
        <p:txBody>
          <a:bodyPr/>
          <a:lstStyle/>
          <a:p>
            <a:pPr eaLnBrk="1" hangingPunct="1"/>
            <a:r>
              <a:rPr lang="en-US" sz="3200" b="1" dirty="0" smtClean="0"/>
              <a:t>Near Real Time Processing for LANCE MODIS – C5/C6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52400" y="1066800"/>
            <a:ext cx="88392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95288" indent="-395288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Products are being generated within 2 hours of data acquisition for most L2 products. Latency varies for L3 products. </a:t>
            </a:r>
          </a:p>
          <a:p>
            <a:pPr marL="395288" indent="-395288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Current production uses NRT variation of operational C5 PGEs in production at MODAPS. </a:t>
            </a:r>
          </a:p>
          <a:p>
            <a:pPr marL="395288" indent="-395288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C6 PGEs have been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baselined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for NRT and are currently being run in the NRT test system (NRT3).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xpected to be operational soon after release of C6 operational products to the public.</a:t>
            </a:r>
          </a:p>
          <a:p>
            <a:pPr marL="395288" indent="-395288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C6 PGEs could be run in parallel with C5 version </a:t>
            </a:r>
            <a:r>
              <a:rPr lang="en-US" altLang="en-US" b="1" kern="0" dirty="0">
                <a:latin typeface="Times New Roman" pitchFamily="18" charset="0"/>
                <a:cs typeface="Times New Roman" pitchFamily="18" charset="0"/>
              </a:rPr>
              <a:t>for 1 year to allow applications users time to </a:t>
            </a:r>
            <a:r>
              <a:rPr lang="en-US" altLang="en-US" b="1" kern="0" dirty="0" smtClean="0">
                <a:latin typeface="Times New Roman" pitchFamily="18" charset="0"/>
                <a:cs typeface="Times New Roman" pitchFamily="18" charset="0"/>
              </a:rPr>
              <a:t>transition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additional resources may be needed to meet the latency requirement and the needed redundancy (nrt1 and nrt2) 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95288" indent="-395288" eaLnBrk="0" hangingPunct="0">
              <a:spcBef>
                <a:spcPct val="20000"/>
              </a:spcBef>
              <a:buFontTx/>
              <a:buChar char="•"/>
              <a:defRPr/>
            </a:pPr>
            <a:endParaRPr lang="en-US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852488" lvl="1" indent="-395288" eaLnBrk="0" hangingPunct="0">
              <a:spcBef>
                <a:spcPct val="20000"/>
              </a:spcBef>
              <a:buFontTx/>
              <a:buChar char="•"/>
              <a:defRPr/>
            </a:pPr>
            <a:endParaRPr lang="en-US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852488" lvl="1" indent="-395288" eaLnBrk="0" hangingPunct="0">
              <a:spcBef>
                <a:spcPct val="20000"/>
              </a:spcBef>
              <a:buFontTx/>
              <a:buChar char="•"/>
              <a:defRPr/>
            </a:pPr>
            <a:endParaRPr lang="en-US" sz="16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34615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ctrTitle"/>
          </p:nvPr>
        </p:nvSpPr>
        <p:spPr>
          <a:xfrm>
            <a:off x="1066800" y="152400"/>
            <a:ext cx="6934200" cy="838200"/>
          </a:xfrm>
        </p:spPr>
        <p:txBody>
          <a:bodyPr/>
          <a:lstStyle/>
          <a:p>
            <a:pPr eaLnBrk="1" hangingPunct="1"/>
            <a:r>
              <a:rPr lang="en-US" sz="3200" b="1" dirty="0" smtClean="0"/>
              <a:t>Global Image Browse System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57200" y="1066800"/>
            <a:ext cx="82296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95288" indent="-395288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1600" b="1" dirty="0" smtClean="0"/>
              <a:t>GIBS project generates, archives and distributes browse images of products from many different instruments to meet the requirements of its clients</a:t>
            </a:r>
          </a:p>
          <a:p>
            <a:pPr marL="852488" lvl="1" indent="-395288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1600" b="1" dirty="0"/>
              <a:t>Not supposed to be used in scientific </a:t>
            </a:r>
            <a:r>
              <a:rPr lang="en-US" sz="1600" b="1" dirty="0" smtClean="0"/>
              <a:t>research.</a:t>
            </a:r>
          </a:p>
          <a:p>
            <a:pPr marL="852488" lvl="1" indent="-395288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1600" b="1" dirty="0" smtClean="0"/>
              <a:t>An example client World </a:t>
            </a:r>
            <a:r>
              <a:rPr lang="en-US" sz="1600" b="1" dirty="0"/>
              <a:t>View </a:t>
            </a:r>
            <a:r>
              <a:rPr lang="en-US" sz="1600" b="1" dirty="0">
                <a:hlinkClick r:id="rId2"/>
              </a:rPr>
              <a:t>https://earthdata.nasa.gov/labs/worldview</a:t>
            </a:r>
            <a:r>
              <a:rPr lang="en-US" sz="1600" b="1" dirty="0" smtClean="0">
                <a:hlinkClick r:id="rId2"/>
              </a:rPr>
              <a:t>/</a:t>
            </a:r>
            <a:r>
              <a:rPr lang="en-US" sz="1600" b="1" dirty="0"/>
              <a:t> </a:t>
            </a:r>
            <a:r>
              <a:rPr lang="en-US" sz="1600" b="1" dirty="0" smtClean="0"/>
              <a:t>needs high quality multi-resolution browse images to improve the browsing capability in data ordering.</a:t>
            </a:r>
          </a:p>
          <a:p>
            <a:pPr marL="852488" lvl="1" indent="-395288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1600" b="1" dirty="0"/>
              <a:t>GIBS has identified the initial MODIS Land and Atmosphere layers, and will consult with science team/DAACs for more layers.</a:t>
            </a:r>
            <a:endParaRPr lang="en-US" sz="1600" dirty="0"/>
          </a:p>
          <a:p>
            <a:pPr lvl="1" eaLnBrk="0" hangingPunct="0">
              <a:spcBef>
                <a:spcPct val="20000"/>
              </a:spcBef>
              <a:defRPr/>
            </a:pPr>
            <a:endParaRPr lang="en-US" sz="1600" b="1" dirty="0" smtClean="0"/>
          </a:p>
          <a:p>
            <a:pPr marL="395288" indent="-395288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1600" b="1" dirty="0" smtClean="0"/>
              <a:t>MODAPS will generate the global and granule browse images for GIBS</a:t>
            </a:r>
          </a:p>
          <a:p>
            <a:pPr marL="852488" lvl="1" indent="-395288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1600" b="1" dirty="0" smtClean="0"/>
              <a:t>Metadata to be included to facilitate archive and search</a:t>
            </a:r>
          </a:p>
          <a:p>
            <a:pPr marL="852488" lvl="1" indent="-395288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1600" b="1" dirty="0" smtClean="0"/>
              <a:t>Final product list, map projection type, color LUT are finalized.</a:t>
            </a:r>
          </a:p>
          <a:p>
            <a:pPr marL="852488" lvl="1" indent="-395288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1600" b="1" dirty="0" smtClean="0"/>
              <a:t>Browse generation processes at MODAPS and GIBS using C6 data products as input are currently being tested.</a:t>
            </a:r>
          </a:p>
          <a:p>
            <a:pPr marL="852488" lvl="1" indent="-395288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1600" b="1" dirty="0" smtClean="0"/>
              <a:t>Science Team review and feedback are solicited. </a:t>
            </a:r>
            <a:r>
              <a:rPr lang="en-US" sz="1600" b="1" dirty="0"/>
              <a:t>The first </a:t>
            </a:r>
            <a:r>
              <a:rPr lang="en-US" sz="1600" b="1" dirty="0" smtClean="0"/>
              <a:t>test run </a:t>
            </a:r>
            <a:r>
              <a:rPr lang="en-US" sz="1600" b="1" dirty="0"/>
              <a:t>of MODIS C6 Land product imagery is available </a:t>
            </a:r>
            <a:r>
              <a:rPr lang="en-US" sz="1600" b="1" dirty="0" smtClean="0"/>
              <a:t>at:</a:t>
            </a:r>
            <a:r>
              <a:rPr lang="en-US" sz="1600" b="1" dirty="0"/>
              <a:t> </a:t>
            </a:r>
            <a:r>
              <a:rPr lang="en-US" sz="1600" b="1" u="sng" dirty="0">
                <a:hlinkClick r:id="rId3"/>
              </a:rPr>
              <a:t>http://goo.gl/oSQ5Wk</a:t>
            </a:r>
            <a:r>
              <a:rPr lang="en-US" sz="1600" b="1" dirty="0"/>
              <a:t> .  Imagery </a:t>
            </a:r>
            <a:r>
              <a:rPr lang="en-US" sz="1600" b="1" dirty="0" smtClean="0"/>
              <a:t>available </a:t>
            </a:r>
            <a:r>
              <a:rPr lang="en-US" sz="1600" b="1" dirty="0"/>
              <a:t>for most days between July 7th and October 3rd 2003.</a:t>
            </a:r>
          </a:p>
          <a:p>
            <a:pPr marL="395288" indent="-395288" eaLnBrk="0" hangingPunct="0">
              <a:spcBef>
                <a:spcPct val="20000"/>
              </a:spcBef>
              <a:buFontTx/>
              <a:buChar char="•"/>
              <a:defRPr/>
            </a:pPr>
            <a:endParaRPr lang="en-US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852488" lvl="1" indent="-395288" eaLnBrk="0" hangingPunct="0">
              <a:spcBef>
                <a:spcPct val="20000"/>
              </a:spcBef>
              <a:buFontTx/>
              <a:buChar char="•"/>
              <a:defRPr/>
            </a:pPr>
            <a:endParaRPr lang="en-US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852488" lvl="1" indent="-395288" eaLnBrk="0" hangingPunct="0">
              <a:spcBef>
                <a:spcPct val="20000"/>
              </a:spcBef>
              <a:buFontTx/>
              <a:buChar char="•"/>
              <a:defRPr/>
            </a:pPr>
            <a:endParaRPr lang="en-US" sz="16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1179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ctrTitle"/>
          </p:nvPr>
        </p:nvSpPr>
        <p:spPr>
          <a:xfrm>
            <a:off x="1066800" y="152400"/>
            <a:ext cx="6934200" cy="838200"/>
          </a:xfrm>
        </p:spPr>
        <p:txBody>
          <a:bodyPr/>
          <a:lstStyle/>
          <a:p>
            <a:pPr eaLnBrk="1" hangingPunct="1"/>
            <a:r>
              <a:rPr lang="en-US" sz="3200" b="1" dirty="0" smtClean="0"/>
              <a:t>Global Image Browse System</a:t>
            </a:r>
            <a:br>
              <a:rPr lang="en-US" sz="3200" b="1" dirty="0" smtClean="0"/>
            </a:br>
            <a:r>
              <a:rPr lang="en-US" sz="1800" b="1" dirty="0" smtClean="0"/>
              <a:t>Test Version: GIBS imagery from C6 Land Processing</a:t>
            </a:r>
            <a:endParaRPr lang="en-US" sz="3200" b="1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9200"/>
            <a:ext cx="9144000" cy="5163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6135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ctrTitle"/>
          </p:nvPr>
        </p:nvSpPr>
        <p:spPr>
          <a:xfrm>
            <a:off x="1066800" y="152400"/>
            <a:ext cx="6934200" cy="838200"/>
          </a:xfrm>
        </p:spPr>
        <p:txBody>
          <a:bodyPr/>
          <a:lstStyle/>
          <a:p>
            <a:pPr eaLnBrk="1" hangingPunct="1"/>
            <a:r>
              <a:rPr lang="en-US" sz="3200" b="1" dirty="0" smtClean="0"/>
              <a:t>Conclusion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57200" y="1066800"/>
            <a:ext cx="82296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95288" indent="-395288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Teir1 of C6 Land Reprocessing is progressing. </a:t>
            </a:r>
          </a:p>
          <a:p>
            <a:pPr marL="395288" indent="-395288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Development and testing of Teir2 block of products is in progress. Reprocessing of products will begin as final algorithms become available.</a:t>
            </a:r>
          </a:p>
          <a:p>
            <a:pPr marL="395288" indent="-395288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MODAPS is resourced to run Teir1 and Teir2 streams in parallel.</a:t>
            </a:r>
          </a:p>
          <a:p>
            <a:pPr marL="395288" indent="-395288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C6 Land reprocessing is expected to finish  ~March 2016</a:t>
            </a:r>
          </a:p>
          <a:p>
            <a:pPr marL="395288" indent="-395288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C5 forward processing expected to continue for an additional year after completion of C6 reprocessing.</a:t>
            </a:r>
          </a:p>
          <a:p>
            <a:pPr marL="395288" indent="-395288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C6 Land data could be available to public in Aug 2015.</a:t>
            </a:r>
          </a:p>
          <a:p>
            <a:pPr marL="395288" indent="-395288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Science teams are required to update the User Guides for the C6 products</a:t>
            </a:r>
          </a:p>
          <a:p>
            <a:pPr marL="395288" indent="-395288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NRT system getting ready to use the C6 variation of the PGEs.</a:t>
            </a:r>
          </a:p>
          <a:p>
            <a:pPr marL="395288" indent="-395288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C6 Products will be used to generate the Land Imagery for the GIBS.  </a:t>
            </a:r>
            <a:endParaRPr lang="en-US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852488" lvl="1" indent="-395288" eaLnBrk="0" hangingPunct="0">
              <a:spcBef>
                <a:spcPct val="20000"/>
              </a:spcBef>
              <a:buFontTx/>
              <a:buChar char="•"/>
              <a:defRPr/>
            </a:pPr>
            <a:endParaRPr lang="en-US" sz="16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57524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ctrTitle"/>
          </p:nvPr>
        </p:nvSpPr>
        <p:spPr>
          <a:xfrm>
            <a:off x="1066800" y="152400"/>
            <a:ext cx="6934200" cy="838200"/>
          </a:xfrm>
        </p:spPr>
        <p:txBody>
          <a:bodyPr/>
          <a:lstStyle/>
          <a:p>
            <a:pPr eaLnBrk="1" hangingPunct="1"/>
            <a:r>
              <a:rPr lang="en-US" sz="3200" b="1" dirty="0" smtClean="0"/>
              <a:t>Forward Processing Status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76200" y="990600"/>
            <a:ext cx="89154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95288" indent="-395288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altLang="en-US" sz="2000" b="1" kern="0" dirty="0" smtClean="0">
                <a:latin typeface="Times New Roman" pitchFamily="18" charset="0"/>
                <a:cs typeface="Times New Roman" pitchFamily="18" charset="0"/>
              </a:rPr>
              <a:t>Forward processing is </a:t>
            </a:r>
            <a:r>
              <a:rPr lang="en-US" altLang="en-US" sz="2000" b="1" kern="0" dirty="0">
                <a:latin typeface="Times New Roman" pitchFamily="18" charset="0"/>
                <a:cs typeface="Times New Roman" pitchFamily="18" charset="0"/>
              </a:rPr>
              <a:t>typically 1-2 days behind real </a:t>
            </a:r>
            <a:r>
              <a:rPr lang="en-US" altLang="en-US" sz="2000" b="1" kern="0" dirty="0" smtClean="0">
                <a:latin typeface="Times New Roman" pitchFamily="18" charset="0"/>
                <a:cs typeface="Times New Roman" pitchFamily="18" charset="0"/>
              </a:rPr>
              <a:t>time </a:t>
            </a:r>
          </a:p>
          <a:p>
            <a:pPr marL="852488" lvl="1" indent="-395288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/>
            </a:pPr>
            <a:r>
              <a:rPr lang="en-US" altLang="en-US" sz="1600" b="1" kern="0" dirty="0" smtClean="0">
                <a:latin typeface="Times New Roman" pitchFamily="18" charset="0"/>
                <a:cs typeface="Times New Roman" pitchFamily="18" charset="0"/>
              </a:rPr>
              <a:t>C5 L1B, C5 Land, </a:t>
            </a:r>
            <a:r>
              <a:rPr lang="en-US" altLang="en-US" sz="1600" b="1" kern="0" dirty="0">
                <a:latin typeface="Times New Roman" pitchFamily="18" charset="0"/>
                <a:cs typeface="Times New Roman" pitchFamily="18" charset="0"/>
              </a:rPr>
              <a:t>C4.1 LST (C4 LST algorithm with C5 L1 </a:t>
            </a:r>
            <a:r>
              <a:rPr lang="en-US" altLang="en-US" sz="1600" b="1" kern="0" dirty="0" smtClean="0">
                <a:latin typeface="Times New Roman" pitchFamily="18" charset="0"/>
                <a:cs typeface="Times New Roman" pitchFamily="18" charset="0"/>
              </a:rPr>
              <a:t>input), C51 Land Cover, BA, VCF, and C55 GPP/NPP (improved and gap filled </a:t>
            </a:r>
            <a:r>
              <a:rPr lang="en-US" altLang="en-US" sz="1600" b="1" kern="0" dirty="0">
                <a:latin typeface="Times New Roman" pitchFamily="18" charset="0"/>
                <a:cs typeface="Times New Roman" pitchFamily="18" charset="0"/>
              </a:rPr>
              <a:t>product generated at the </a:t>
            </a:r>
            <a:r>
              <a:rPr lang="en-US" altLang="en-US" sz="1600" b="1" kern="0" dirty="0" smtClean="0">
                <a:latin typeface="Times New Roman" pitchFamily="18" charset="0"/>
                <a:cs typeface="Times New Roman" pitchFamily="18" charset="0"/>
              </a:rPr>
              <a:t>SCF) </a:t>
            </a:r>
          </a:p>
          <a:p>
            <a:pPr marL="852488" lvl="1" indent="-395288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/>
            </a:pPr>
            <a:r>
              <a:rPr lang="en-US" altLang="en-US" sz="1600" b="1" kern="0" dirty="0" smtClean="0">
                <a:latin typeface="Times New Roman" pitchFamily="18" charset="0"/>
                <a:cs typeface="Times New Roman" pitchFamily="18" charset="0"/>
              </a:rPr>
              <a:t>C51 Atmosphere</a:t>
            </a:r>
          </a:p>
          <a:p>
            <a:pPr marL="852488" lvl="1" indent="-395288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/>
            </a:pPr>
            <a:r>
              <a:rPr lang="en-US" altLang="en-US" sz="1600" b="1" kern="0" dirty="0" smtClean="0">
                <a:latin typeface="Times New Roman" pitchFamily="18" charset="0"/>
                <a:cs typeface="Times New Roman" pitchFamily="18" charset="0"/>
              </a:rPr>
              <a:t>C6 L1B and C6 Atmosphere</a:t>
            </a:r>
          </a:p>
          <a:p>
            <a:pPr marL="852488" lvl="1" indent="-395288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/>
            </a:pPr>
            <a:r>
              <a:rPr lang="en-US" altLang="en-US" sz="1600" b="1" kern="0" dirty="0" smtClean="0">
                <a:latin typeface="Times New Roman" pitchFamily="18" charset="0"/>
                <a:cs typeface="Times New Roman" pitchFamily="18" charset="0"/>
              </a:rPr>
              <a:t>Processing of maneuver days could be delayed because of the need for an offline processing to facilitate review of data by LDOPE for </a:t>
            </a:r>
            <a:r>
              <a:rPr lang="en-US" altLang="en-US" sz="1600" b="1" kern="0" dirty="0" err="1" smtClean="0">
                <a:latin typeface="Times New Roman" pitchFamily="18" charset="0"/>
                <a:cs typeface="Times New Roman" pitchFamily="18" charset="0"/>
              </a:rPr>
              <a:t>geolocation</a:t>
            </a:r>
            <a:r>
              <a:rPr lang="en-US" altLang="en-US" sz="1600" b="1" kern="0" dirty="0" smtClean="0">
                <a:latin typeface="Times New Roman" pitchFamily="18" charset="0"/>
                <a:cs typeface="Times New Roman" pitchFamily="18" charset="0"/>
              </a:rPr>
              <a:t> error from loss of pointing accuracy. </a:t>
            </a:r>
          </a:p>
          <a:p>
            <a:pPr marL="395288" indent="-395288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altLang="en-US" sz="2000" b="1" kern="0" dirty="0" smtClean="0">
                <a:latin typeface="Times New Roman" panose="02020603050405020304" pitchFamily="18" charset="0"/>
                <a:cs typeface="Times New Roman" pitchFamily="18" charset="0"/>
              </a:rPr>
              <a:t>Land (except for snow and sea-ice) and Atmosphere products available from LAADS archive.</a:t>
            </a:r>
          </a:p>
          <a:p>
            <a:pPr marL="342900" indent="-342900">
              <a:lnSpc>
                <a:spcPct val="130000"/>
              </a:lnSpc>
              <a:spcBef>
                <a:spcPct val="20000"/>
              </a:spcBef>
              <a:buFontTx/>
              <a:buChar char="•"/>
            </a:pPr>
            <a:r>
              <a:rPr lang="en-US" alt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C5/C5.1/C4.1 processing to be continued for a year after completion of the C6 land and atmosphere reprocessing.</a:t>
            </a:r>
          </a:p>
          <a:p>
            <a:pPr marL="342900" indent="-342900">
              <a:lnSpc>
                <a:spcPct val="130000"/>
              </a:lnSpc>
              <a:spcBef>
                <a:spcPct val="20000"/>
              </a:spcBef>
              <a:buFontTx/>
              <a:buChar char="•"/>
            </a:pPr>
            <a:r>
              <a:rPr lang="en-US" alt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Products 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C5 processing are expected to be available from DAAC for a year after completion of the C6 land reprocessing. </a:t>
            </a:r>
          </a:p>
          <a:p>
            <a:pPr marL="342900" indent="-342900">
              <a:lnSpc>
                <a:spcPct val="130000"/>
              </a:lnSpc>
              <a:spcBef>
                <a:spcPct val="20000"/>
              </a:spcBef>
              <a:buFontTx/>
              <a:buChar char="•"/>
            </a:pP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NRT processing (C5 Land and C51 Atmosphere) is completed typically 2 hours after acquisition of data</a:t>
            </a:r>
            <a:r>
              <a:rPr lang="en-US" alt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40725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ctrTitle"/>
          </p:nvPr>
        </p:nvSpPr>
        <p:spPr>
          <a:xfrm>
            <a:off x="1066800" y="152400"/>
            <a:ext cx="6934200" cy="838200"/>
          </a:xfrm>
        </p:spPr>
        <p:txBody>
          <a:bodyPr/>
          <a:lstStyle/>
          <a:p>
            <a:pPr eaLnBrk="1" hangingPunct="1"/>
            <a:r>
              <a:rPr lang="en-US" sz="3200" b="1" dirty="0" smtClean="0"/>
              <a:t>C6 L1B Reprocessing Status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52400" y="1066800"/>
            <a:ext cx="87630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95288" indent="-395288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L1 (MxD02),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Geolocation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(MxD03) and L1B (MxD02QKM, MxD02HKM, MxD021KM)</a:t>
            </a:r>
          </a:p>
          <a:p>
            <a:pPr marL="852488" lvl="1" indent="-395288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/>
            </a:pPr>
            <a:r>
              <a:rPr lang="en-US" sz="2000" b="1" dirty="0" smtClean="0">
                <a:latin typeface="Calibri" pitchFamily="34" charset="0"/>
                <a:cs typeface="Times New Roman" pitchFamily="18" charset="0"/>
              </a:rPr>
              <a:t>C6 </a:t>
            </a:r>
            <a:r>
              <a:rPr lang="en-US" sz="2000" b="1" dirty="0">
                <a:latin typeface="Calibri" pitchFamily="34" charset="0"/>
                <a:cs typeface="Times New Roman" pitchFamily="18" charset="0"/>
              </a:rPr>
              <a:t>reprocessing of Aqua and Terra completed in 2012. </a:t>
            </a:r>
          </a:p>
          <a:p>
            <a:pPr marL="852488" lvl="1" indent="-395288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/>
            </a:pPr>
            <a:r>
              <a:rPr lang="en-US" sz="2000" b="1" dirty="0" smtClean="0">
                <a:latin typeface="Calibri" pitchFamily="34" charset="0"/>
                <a:cs typeface="Times New Roman" pitchFamily="18" charset="0"/>
              </a:rPr>
              <a:t>Forward </a:t>
            </a:r>
            <a:r>
              <a:rPr lang="en-US" sz="2000" b="1" dirty="0">
                <a:latin typeface="Calibri" pitchFamily="34" charset="0"/>
                <a:cs typeface="Times New Roman" pitchFamily="18" charset="0"/>
              </a:rPr>
              <a:t>processing of Terra and Aqua L1B started in 2012 and is currently at </a:t>
            </a:r>
            <a:r>
              <a:rPr lang="en-US" sz="2000" b="1" dirty="0" smtClean="0">
                <a:latin typeface="Calibri" pitchFamily="34" charset="0"/>
                <a:cs typeface="Times New Roman" pitchFamily="18" charset="0"/>
              </a:rPr>
              <a:t>the leading edge.</a:t>
            </a:r>
          </a:p>
          <a:p>
            <a:pPr marL="852488" lvl="1" indent="-395288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/>
            </a:pPr>
            <a:r>
              <a:rPr lang="en-US" sz="2000" b="1" dirty="0" smtClean="0">
                <a:latin typeface="Calibri" pitchFamily="34" charset="0"/>
                <a:cs typeface="Times New Roman" pitchFamily="18" charset="0"/>
              </a:rPr>
              <a:t>Terra </a:t>
            </a:r>
            <a:r>
              <a:rPr lang="en-US" sz="2000" b="1" dirty="0">
                <a:latin typeface="Calibri" pitchFamily="34" charset="0"/>
                <a:cs typeface="Times New Roman" pitchFamily="18" charset="0"/>
              </a:rPr>
              <a:t>L1B reprocessed in August 2014 to address trending in Band </a:t>
            </a:r>
            <a:r>
              <a:rPr lang="en-US" sz="2000" b="1" dirty="0" smtClean="0">
                <a:latin typeface="Calibri" pitchFamily="34" charset="0"/>
                <a:cs typeface="Times New Roman" pitchFamily="18" charset="0"/>
              </a:rPr>
              <a:t>5.</a:t>
            </a:r>
          </a:p>
          <a:p>
            <a:pPr marL="852488" lvl="1" indent="-395288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/>
            </a:pPr>
            <a:r>
              <a:rPr lang="en-US" sz="2000" b="1" dirty="0" smtClean="0">
                <a:latin typeface="Calibri" pitchFamily="34" charset="0"/>
                <a:cs typeface="Times New Roman" pitchFamily="18" charset="0"/>
              </a:rPr>
              <a:t>C6 </a:t>
            </a:r>
            <a:r>
              <a:rPr lang="en-US" sz="2000" b="1" dirty="0">
                <a:latin typeface="Calibri" pitchFamily="34" charset="0"/>
                <a:cs typeface="Times New Roman" pitchFamily="18" charset="0"/>
              </a:rPr>
              <a:t>Products have been available to public since late 2012 from </a:t>
            </a:r>
            <a:r>
              <a:rPr lang="en-US" sz="2000" b="1" dirty="0" smtClean="0">
                <a:latin typeface="Calibri" pitchFamily="34" charset="0"/>
                <a:cs typeface="Times New Roman" pitchFamily="18" charset="0"/>
              </a:rPr>
              <a:t>LAADS.</a:t>
            </a:r>
          </a:p>
          <a:p>
            <a:pPr marL="852488" lvl="1" indent="-395288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/>
            </a:pPr>
            <a:r>
              <a:rPr lang="en-US" sz="2000" b="1" dirty="0" smtClean="0">
                <a:latin typeface="Calibri" pitchFamily="34" charset="0"/>
                <a:cs typeface="Times New Roman" pitchFamily="18" charset="0"/>
              </a:rPr>
              <a:t>MCST </a:t>
            </a:r>
            <a:r>
              <a:rPr lang="en-US" sz="2000" b="1" dirty="0">
                <a:latin typeface="Calibri" pitchFamily="34" charset="0"/>
                <a:cs typeface="Times New Roman" pitchFamily="18" charset="0"/>
              </a:rPr>
              <a:t>continues to derive and deliver forward LUT updates for the two processing streams as </a:t>
            </a:r>
            <a:r>
              <a:rPr lang="en-US" sz="2000" b="1" dirty="0" smtClean="0">
                <a:latin typeface="Calibri" pitchFamily="34" charset="0"/>
                <a:cs typeface="Times New Roman" pitchFamily="18" charset="0"/>
              </a:rPr>
              <a:t>needed.</a:t>
            </a:r>
          </a:p>
          <a:p>
            <a:pPr marL="852488" lvl="1" indent="-395288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/>
            </a:pPr>
            <a:endParaRPr lang="en-US" sz="2000" b="1" dirty="0" smtClean="0">
              <a:latin typeface="Calibri" pitchFamily="34" charset="0"/>
              <a:cs typeface="Times New Roman" pitchFamily="18" charset="0"/>
            </a:endParaRPr>
          </a:p>
          <a:p>
            <a:pPr marL="852488" lvl="1" indent="-395288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/>
            </a:pPr>
            <a:r>
              <a:rPr lang="en-US" sz="2000" b="1" dirty="0" smtClean="0">
                <a:solidFill>
                  <a:srgbClr val="0070C0"/>
                </a:solidFill>
                <a:latin typeface="Calibri" pitchFamily="34" charset="0"/>
                <a:cs typeface="Times New Roman" pitchFamily="18" charset="0"/>
              </a:rPr>
              <a:t>MCST delivered new C6 LUT for Aqua with change to RVS-based correction for bands 1-4 to correct for the trending observed in the C6 L1B. Expected to be put in operation in the C6 forward processing, with approval from the science teams. </a:t>
            </a:r>
          </a:p>
          <a:p>
            <a:pPr marL="852488" lvl="1" indent="-395288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/>
            </a:pPr>
            <a:r>
              <a:rPr lang="en-US" sz="2000" b="1" dirty="0">
                <a:solidFill>
                  <a:srgbClr val="0070C0"/>
                </a:solidFill>
                <a:latin typeface="Calibri" pitchFamily="34" charset="0"/>
                <a:cs typeface="Times New Roman" pitchFamily="18" charset="0"/>
              </a:rPr>
              <a:t>Terra and Aqua L1B process with code change to correctly identify the sector rotation period put in forward processing in May 2015</a:t>
            </a:r>
            <a:r>
              <a:rPr lang="en-US" sz="2000" b="1" dirty="0" smtClean="0">
                <a:solidFill>
                  <a:srgbClr val="0070C0"/>
                </a:solidFill>
                <a:latin typeface="Calibri" pitchFamily="34" charset="0"/>
                <a:cs typeface="Times New Roman" pitchFamily="18" charset="0"/>
              </a:rPr>
              <a:t>.</a:t>
            </a:r>
            <a:endParaRPr lang="en-US" sz="2000" b="1" dirty="0">
              <a:latin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7166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ctrTitle"/>
          </p:nvPr>
        </p:nvSpPr>
        <p:spPr>
          <a:xfrm>
            <a:off x="1066800" y="152400"/>
            <a:ext cx="6934200" cy="838200"/>
          </a:xfrm>
        </p:spPr>
        <p:txBody>
          <a:bodyPr/>
          <a:lstStyle/>
          <a:p>
            <a:pPr eaLnBrk="1" hangingPunct="1"/>
            <a:r>
              <a:rPr lang="en-US" sz="3200" b="1" dirty="0" smtClean="0"/>
              <a:t>C6 L1B Reprocessing Status</a:t>
            </a:r>
            <a:r>
              <a:rPr lang="en-US" sz="3200" b="1" dirty="0"/>
              <a:t/>
            </a:r>
            <a:br>
              <a:rPr lang="en-US" sz="3200" b="1" dirty="0"/>
            </a:br>
            <a:r>
              <a:rPr lang="en-US" sz="1800" b="1" dirty="0" smtClean="0"/>
              <a:t>Incorrect Recording of sector Rotation during Lunar events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752600"/>
            <a:ext cx="4295775" cy="42957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752600"/>
            <a:ext cx="4295775" cy="42957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47800" y="1066800"/>
            <a:ext cx="670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Global Browse of Terra Active Fire and LST from day 2014345</a:t>
            </a:r>
          </a:p>
          <a:p>
            <a:r>
              <a:rPr lang="en-US" dirty="0" smtClean="0"/>
              <a:t>Lunar Maneuver</a:t>
            </a:r>
            <a:r>
              <a:rPr lang="en-US" dirty="0"/>
              <a:t>: 2014-12-31 20:25:00 - </a:t>
            </a:r>
            <a:r>
              <a:rPr lang="en-US" dirty="0" smtClean="0"/>
              <a:t>22:22:17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03743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ctrTitle"/>
          </p:nvPr>
        </p:nvSpPr>
        <p:spPr>
          <a:xfrm>
            <a:off x="1066800" y="152400"/>
            <a:ext cx="6934200" cy="838200"/>
          </a:xfrm>
        </p:spPr>
        <p:txBody>
          <a:bodyPr/>
          <a:lstStyle/>
          <a:p>
            <a:pPr eaLnBrk="1" hangingPunct="1"/>
            <a:r>
              <a:rPr lang="en-US" sz="3200" b="1" dirty="0" smtClean="0"/>
              <a:t>C6 L1B Reprocessing Status</a:t>
            </a:r>
            <a:br>
              <a:rPr lang="en-US" sz="3200" b="1" dirty="0" smtClean="0"/>
            </a:br>
            <a:r>
              <a:rPr lang="en-US" sz="1800" b="1" dirty="0" smtClean="0"/>
              <a:t>Incorrect Recording of sector Rotation during Lunar Events</a:t>
            </a:r>
          </a:p>
        </p:txBody>
      </p:sp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228600" y="990600"/>
            <a:ext cx="8915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latin typeface="Calibri" panose="020F0502020204030204" pitchFamily="34" charset="0"/>
              </a:rPr>
              <a:t>Granule MYD021KM.A2008343.2235 </a:t>
            </a:r>
            <a:r>
              <a:rPr lang="en-US" altLang="en-US" sz="1600" dirty="0"/>
              <a:t>a</a:t>
            </a:r>
            <a:r>
              <a:rPr lang="en-US" altLang="en-US" sz="1600" dirty="0" smtClean="0"/>
              <a:t>cquired </a:t>
            </a:r>
            <a:r>
              <a:rPr lang="en-US" altLang="en-US" sz="1600" dirty="0"/>
              <a:t>during the Lunar Roll Maneuver of Aqua MODIS on 2008-12-08 (21:30:00 22:36:57 22:43:43 23:58:20) </a:t>
            </a:r>
          </a:p>
        </p:txBody>
      </p:sp>
      <p:pic>
        <p:nvPicPr>
          <p:cNvPr id="8" name="Picture 10" descr="B22.MYD021KM.A2008343.2235.005.2009362180126.icon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828800"/>
            <a:ext cx="1547622" cy="230886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1" descr="B29.MYD021KM.A2008343.2235.005.2009362180126.icon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752600"/>
            <a:ext cx="1547622" cy="230886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2" descr="B20.MYD021KM.A2008343.2235.005.2009362180126.icon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28800"/>
            <a:ext cx="1547622" cy="230886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2"/>
          <p:cNvSpPr txBox="1">
            <a:spLocks noChangeArrowheads="1"/>
          </p:cNvSpPr>
          <p:nvPr/>
        </p:nvSpPr>
        <p:spPr bwMode="auto">
          <a:xfrm>
            <a:off x="838200" y="1524000"/>
            <a:ext cx="10668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 dirty="0"/>
              <a:t>Band 20</a:t>
            </a:r>
          </a:p>
        </p:txBody>
      </p:sp>
      <p:sp>
        <p:nvSpPr>
          <p:cNvPr id="12" name="TextBox 13"/>
          <p:cNvSpPr txBox="1">
            <a:spLocks noChangeArrowheads="1"/>
          </p:cNvSpPr>
          <p:nvPr/>
        </p:nvSpPr>
        <p:spPr bwMode="auto">
          <a:xfrm>
            <a:off x="2971800" y="1524000"/>
            <a:ext cx="10668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 dirty="0"/>
              <a:t>Band 22</a:t>
            </a:r>
          </a:p>
        </p:txBody>
      </p:sp>
      <p:sp>
        <p:nvSpPr>
          <p:cNvPr id="13" name="TextBox 14"/>
          <p:cNvSpPr txBox="1">
            <a:spLocks noChangeArrowheads="1"/>
          </p:cNvSpPr>
          <p:nvPr/>
        </p:nvSpPr>
        <p:spPr bwMode="auto">
          <a:xfrm>
            <a:off x="5257800" y="1447800"/>
            <a:ext cx="10668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 dirty="0"/>
              <a:t>Band 29</a:t>
            </a:r>
          </a:p>
        </p:txBody>
      </p:sp>
      <p:pic>
        <p:nvPicPr>
          <p:cNvPr id="14" name="Picture 6" descr="B20.MYD021KM.A2008343.2235.006.2009364201724.icon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191000"/>
            <a:ext cx="1582596" cy="23622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7" descr="B22.MYD021KM.A2008343.2235.006.2009364201724.icon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191000"/>
            <a:ext cx="1598422" cy="238582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2" descr="B29.MYD021KM.A2008343.2235.006.2009364201724.icon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114800"/>
            <a:ext cx="1598422" cy="238582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8" descr="MYD14.A2008343.2235.005.2008344181017.icon.gif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1752600"/>
            <a:ext cx="1582673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9" descr="MYD14.A2008343.2235.005.2009365141641.icon.gif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4191000"/>
            <a:ext cx="1585532" cy="2366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4"/>
          <p:cNvSpPr txBox="1">
            <a:spLocks noChangeArrowheads="1"/>
          </p:cNvSpPr>
          <p:nvPr/>
        </p:nvSpPr>
        <p:spPr bwMode="auto">
          <a:xfrm>
            <a:off x="7239000" y="1447800"/>
            <a:ext cx="10668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 dirty="0" smtClean="0"/>
              <a:t>MOD14</a:t>
            </a:r>
            <a:endParaRPr lang="en-US" altLang="en-US" sz="1600" dirty="0"/>
          </a:p>
        </p:txBody>
      </p:sp>
    </p:spTree>
    <p:extLst>
      <p:ext uri="{BB962C8B-B14F-4D97-AF65-F5344CB8AC3E}">
        <p14:creationId xmlns:p14="http://schemas.microsoft.com/office/powerpoint/2010/main" val="23845974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ctrTitle"/>
          </p:nvPr>
        </p:nvSpPr>
        <p:spPr>
          <a:xfrm>
            <a:off x="1066800" y="152400"/>
            <a:ext cx="6934200" cy="838200"/>
          </a:xfrm>
        </p:spPr>
        <p:txBody>
          <a:bodyPr/>
          <a:lstStyle/>
          <a:p>
            <a:pPr eaLnBrk="1" hangingPunct="1"/>
            <a:r>
              <a:rPr lang="en-US" sz="3200" b="1" dirty="0" smtClean="0"/>
              <a:t>C6 L1B Reprocessing Status</a:t>
            </a:r>
            <a:br>
              <a:rPr lang="en-US" sz="3200" b="1" dirty="0" smtClean="0"/>
            </a:br>
            <a:r>
              <a:rPr lang="en-US" sz="2000" b="1" dirty="0" smtClean="0"/>
              <a:t>Aqua C6 Reflectance Trends from current LUT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103039"/>
            <a:ext cx="7817042" cy="522156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19200" y="5943600"/>
            <a:ext cx="60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326</a:t>
            </a:r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7696200" y="5867400"/>
            <a:ext cx="60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1205</a:t>
            </a:r>
            <a:endParaRPr lang="en-US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3657600" y="32004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nadir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562600" y="6324600"/>
            <a:ext cx="3352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MCST, MSWG </a:t>
            </a:r>
            <a:r>
              <a:rPr lang="en-US" sz="1600" dirty="0" err="1" smtClean="0"/>
              <a:t>Telecon</a:t>
            </a:r>
            <a:r>
              <a:rPr lang="en-US" sz="1600" dirty="0" smtClean="0"/>
              <a:t> 02/04/2015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0960179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ctrTitle"/>
          </p:nvPr>
        </p:nvSpPr>
        <p:spPr>
          <a:xfrm>
            <a:off x="1066800" y="152400"/>
            <a:ext cx="6934200" cy="838200"/>
          </a:xfrm>
        </p:spPr>
        <p:txBody>
          <a:bodyPr/>
          <a:lstStyle/>
          <a:p>
            <a:pPr eaLnBrk="1" hangingPunct="1"/>
            <a:r>
              <a:rPr lang="en-US" sz="3200" b="1" dirty="0" smtClean="0"/>
              <a:t>C6 L1B Reprocessing Status</a:t>
            </a:r>
            <a:br>
              <a:rPr lang="en-US" sz="3200" b="1" dirty="0" smtClean="0"/>
            </a:br>
            <a:r>
              <a:rPr lang="en-US" sz="2000" b="1" dirty="0" smtClean="0"/>
              <a:t>Aqua C6 Reflectance Trends from new LUT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066800"/>
            <a:ext cx="7817042" cy="522792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562600" y="6324600"/>
            <a:ext cx="3352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MCST, MSWG </a:t>
            </a:r>
            <a:r>
              <a:rPr lang="en-US" sz="1600" dirty="0" err="1" smtClean="0"/>
              <a:t>Telecon</a:t>
            </a:r>
            <a:r>
              <a:rPr lang="en-US" sz="1600" dirty="0" smtClean="0"/>
              <a:t> 02/04/2015</a:t>
            </a:r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1295400" y="5867400"/>
            <a:ext cx="60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326</a:t>
            </a:r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7696200" y="5867400"/>
            <a:ext cx="60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1205</a:t>
            </a:r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3657600" y="32004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nadir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84818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ctrTitle"/>
          </p:nvPr>
        </p:nvSpPr>
        <p:spPr>
          <a:xfrm>
            <a:off x="1066800" y="152400"/>
            <a:ext cx="6934200" cy="838200"/>
          </a:xfrm>
        </p:spPr>
        <p:txBody>
          <a:bodyPr/>
          <a:lstStyle/>
          <a:p>
            <a:pPr eaLnBrk="1" hangingPunct="1"/>
            <a:r>
              <a:rPr lang="en-US" b="1" dirty="0" smtClean="0"/>
              <a:t>C6 Land Reprocessing Plan</a:t>
            </a:r>
            <a:endParaRPr lang="en-US" sz="2400" b="1" dirty="0" smtClean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533400" y="1143000"/>
            <a:ext cx="80772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95288" indent="-395288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b="1" dirty="0" smtClean="0">
                <a:latin typeface="Times New Roman" panose="02020603050405020304" pitchFamily="18" charset="0"/>
                <a:cs typeface="Times New Roman" pitchFamily="18" charset="0"/>
              </a:rPr>
              <a:t>Land Reprocessing run in two tiers with 1</a:t>
            </a:r>
            <a:r>
              <a:rPr lang="en-US" b="1" baseline="30000" dirty="0" smtClean="0">
                <a:latin typeface="Times New Roman" pitchFamily="18" charset="0"/>
                <a:cs typeface="Times New Roman" pitchFamily="18" charset="0"/>
              </a:rPr>
              <a:t>st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tier of reprocessing currently in progress. </a:t>
            </a:r>
          </a:p>
          <a:p>
            <a:pPr marL="852488" lvl="1" indent="-395288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1600" b="1" baseline="30000" dirty="0" smtClean="0">
                <a:latin typeface="Times New Roman" pitchFamily="18" charset="0"/>
                <a:cs typeface="Times New Roman" pitchFamily="18" charset="0"/>
              </a:rPr>
              <a:t>st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Tier of reprocessing includes – suite of LSR (MxD09), Fire(MxD14), sea-ice(MxD29), LST(MxD11), VI(MxD13), LAI/FPAR (MxD15), GPP/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PSNnet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(MxD17) and BRDF/Albedo (MCD43)</a:t>
            </a:r>
          </a:p>
          <a:p>
            <a:pPr marL="852488" lvl="1" indent="-395288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Second tier of products include – Snow (MxD10), MAIAC (MOD19), Simon’s LST (MOD21), Evapotranspiration (MOD16), Burned Area (MCD64A1), VCF (MOD44B), LC (MCD12Q1 and MCD12Q2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lvl="1" eaLnBrk="0" hangingPunct="0">
              <a:spcBef>
                <a:spcPct val="20000"/>
              </a:spcBef>
              <a:defRPr/>
            </a:pPr>
            <a:endParaRPr lang="en-US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95288" lvl="1" indent="-395288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C6 reprocessing used</a:t>
            </a:r>
          </a:p>
          <a:p>
            <a:pPr marL="852488" lvl="2" indent="-395288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New improved Land Water Mask</a:t>
            </a:r>
          </a:p>
          <a:p>
            <a:pPr marL="852488" lvl="2" indent="-395288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Multi-year land cover product using three years of MODIS observation. Multi-year land cover product available for years 2001, 2004, 2007, and 2010.</a:t>
            </a:r>
          </a:p>
          <a:p>
            <a:pPr marL="852488" lvl="2" indent="-395288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Polarization corrected L1B – applied to Aqua and Terra MODIS C6 L1B</a:t>
            </a:r>
          </a:p>
          <a:p>
            <a:pPr marL="457200" lvl="2" eaLnBrk="0" hangingPunct="0">
              <a:spcBef>
                <a:spcPct val="20000"/>
              </a:spcBef>
              <a:defRPr/>
            </a:pPr>
            <a:endParaRPr lang="en-US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95288" lvl="1" indent="-395288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C5 forward processing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is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expected to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continue for a year after completion of  the C6 reprocessing and data products from both version will be available to public during this period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95288" lvl="1" indent="-395288" eaLnBrk="0" hangingPunct="0">
              <a:spcBef>
                <a:spcPct val="20000"/>
              </a:spcBef>
              <a:buFontTx/>
              <a:buChar char="•"/>
              <a:defRPr/>
            </a:pPr>
            <a:endParaRPr lang="en-US" altLang="en-US" sz="1600" b="1" kern="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00560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ctrTitle"/>
          </p:nvPr>
        </p:nvSpPr>
        <p:spPr>
          <a:xfrm>
            <a:off x="1066800" y="152400"/>
            <a:ext cx="6934200" cy="838200"/>
          </a:xfrm>
        </p:spPr>
        <p:txBody>
          <a:bodyPr/>
          <a:lstStyle/>
          <a:p>
            <a:pPr eaLnBrk="1" hangingPunct="1"/>
            <a:r>
              <a:rPr lang="en-US" sz="3200" b="1" dirty="0" smtClean="0"/>
              <a:t>C6 Land Reprocessing Status</a:t>
            </a:r>
            <a:br>
              <a:rPr lang="en-US" sz="3200" b="1" dirty="0" smtClean="0"/>
            </a:br>
            <a:r>
              <a:rPr lang="en-US" sz="2000" b="1" dirty="0" smtClean="0"/>
              <a:t>Polarization Correction of L1B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52400" y="990600"/>
            <a:ext cx="87630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95288" indent="-395288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C6 Surface  Reflectance used Polarization Corrected L1B(MxD02PCQKM, MxD02PCHKM, MxD021KM)</a:t>
            </a:r>
          </a:p>
          <a:p>
            <a:pPr marL="852488" lvl="1" indent="-395288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Terra MODIS products impacted by increasing polarization sensitivity since launch – visible artifact in products since 2007.</a:t>
            </a:r>
          </a:p>
          <a:p>
            <a:pPr marL="852488" lvl="1" indent="-395288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Correction applied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TOA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radiances and is not part of the L1B calibration.</a:t>
            </a:r>
          </a:p>
          <a:p>
            <a:pPr marL="852488" lvl="1" indent="-395288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Polarization Corrected L1B generated from post processing of the operational C6 L1B products, both Aqua and Terra (PGE 128).</a:t>
            </a:r>
          </a:p>
          <a:p>
            <a:pPr marL="852488" lvl="1" indent="-395288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Polarization Corrected L1B is an intermediate product used as input by the surface reflectance in C6 Land reprocessing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Identical format as C6 L1B.</a:t>
            </a:r>
          </a:p>
          <a:p>
            <a:pPr marL="395288" indent="-395288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Polarization Correction process corrects bands 1, 2, 3, 4, 8, 9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  <a:p>
            <a:pPr marL="852488" lvl="1" indent="-395288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Detrending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applied to Terra and Aqua bands 1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2, 3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4, and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  <a:p>
            <a:pPr marL="852488" lvl="1" indent="-395288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Gain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adjustments applied to Terra bands 1, 2, 3, 4, and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  <a:p>
            <a:pPr marL="852488" lvl="1" indent="-395288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Polarization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correction applied to bands 3, 8, 9 and 10.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Terra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used time varying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coefficients. Aqua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used fixed pre-launch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coefficients.</a:t>
            </a:r>
          </a:p>
          <a:p>
            <a:pPr marL="852488" lvl="1" indent="-395288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Terra bands 8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9 and 10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used time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varying polarization coefficients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since 2000-065. For Terra band 3 used time varying coefficients from day 2002193 and onwards. For days prior to 2002193 band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used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fixed coefficients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from July 2002. </a:t>
            </a:r>
          </a:p>
        </p:txBody>
      </p:sp>
    </p:spTree>
    <p:extLst>
      <p:ext uri="{BB962C8B-B14F-4D97-AF65-F5344CB8AC3E}">
        <p14:creationId xmlns:p14="http://schemas.microsoft.com/office/powerpoint/2010/main" val="36895492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heme1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Blank Presentation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1201</TotalTime>
  <Words>1809</Words>
  <Application>Microsoft Macintosh PowerPoint</Application>
  <PresentationFormat>On-screen Show (4:3)</PresentationFormat>
  <Paragraphs>155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Theme1</vt:lpstr>
      <vt:lpstr>MODIS Land C6 Schedule and Status</vt:lpstr>
      <vt:lpstr>Forward Processing Status</vt:lpstr>
      <vt:lpstr>C6 L1B Reprocessing Status</vt:lpstr>
      <vt:lpstr>C6 L1B Reprocessing Status Incorrect Recording of sector Rotation during Lunar events</vt:lpstr>
      <vt:lpstr>C6 L1B Reprocessing Status Incorrect Recording of sector Rotation during Lunar Events</vt:lpstr>
      <vt:lpstr>C6 L1B Reprocessing Status Aqua C6 Reflectance Trends from current LUT</vt:lpstr>
      <vt:lpstr>C6 L1B Reprocessing Status Aqua C6 Reflectance Trends from new LUT</vt:lpstr>
      <vt:lpstr>C6 Land Reprocessing Plan</vt:lpstr>
      <vt:lpstr>C6 Land Reprocessing Status Polarization Correction of L1B</vt:lpstr>
      <vt:lpstr>C6 Land Reprocessing Status Surface Reflectance: L1B vs PC L1B</vt:lpstr>
      <vt:lpstr>C6 Land Reprocessing Status Surface Reflectance: L1B vs PC L1B</vt:lpstr>
      <vt:lpstr>C6 Land Reprocessing Status Tier 1 Processing  </vt:lpstr>
      <vt:lpstr>C6 Land Reprocessing Status Tier 2 Processing  </vt:lpstr>
      <vt:lpstr>PowerPoint Presentation</vt:lpstr>
      <vt:lpstr>Near Real Time Processing for LANCE MODIS – C5/C6</vt:lpstr>
      <vt:lpstr>Global Image Browse System</vt:lpstr>
      <vt:lpstr>Global Image Browse System Test Version: GIBS imagery from C6 Land Processing</vt:lpstr>
      <vt:lpstr>Conclusion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MODAPS - Land Processing Status</dc:title>
  <dc:creator>sdevadig</dc:creator>
  <cp:lastModifiedBy>Michael King</cp:lastModifiedBy>
  <cp:revision>124</cp:revision>
  <dcterms:created xsi:type="dcterms:W3CDTF">2013-04-16T03:27:32Z</dcterms:created>
  <dcterms:modified xsi:type="dcterms:W3CDTF">2015-05-21T17:57:57Z</dcterms:modified>
</cp:coreProperties>
</file>