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58" r:id="rId4"/>
    <p:sldId id="262" r:id="rId5"/>
    <p:sldId id="263" r:id="rId6"/>
    <p:sldId id="265" r:id="rId7"/>
    <p:sldId id="270" r:id="rId8"/>
    <p:sldId id="268" r:id="rId9"/>
    <p:sldId id="260" r:id="rId10"/>
    <p:sldId id="267" r:id="rId11"/>
    <p:sldId id="266" r:id="rId12"/>
    <p:sldId id="272" r:id="rId13"/>
    <p:sldId id="274" r:id="rId14"/>
    <p:sldId id="273" r:id="rId15"/>
    <p:sldId id="275" r:id="rId16"/>
    <p:sldId id="285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50" d="100"/>
          <a:sy n="150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1222-8EF5-40DB-9E79-ABA298E72AD8}" type="datetimeFigureOut">
              <a:rPr lang="en-US" smtClean="0"/>
              <a:t>5/23/15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53373-5291-4E21-96CD-2D39D19E6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0AD7-EDE2-4CBC-BBB5-753B83053BEF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D9DA-D0DC-491E-A931-0536392805F5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6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C6E9-AE5F-4538-8572-782F9DCE8645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F8C-D00F-4551-A2D0-04EA0A4CA92C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30E2-115A-438D-8EAC-3E0D74EF0D98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DB58-5D87-4D11-9F60-796311B5384E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1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182-A6C6-4414-BA2B-63B482F74C2D}" type="datetime1">
              <a:rPr lang="en-US" smtClean="0"/>
              <a:t>5/23/15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6CD-2515-46AD-BD0A-B7FEB6BC2AA7}" type="datetime1">
              <a:rPr lang="en-US" smtClean="0"/>
              <a:t>5/23/15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C60C-4B56-46C6-8A43-DA679A79A730}" type="datetime1">
              <a:rPr lang="en-US" smtClean="0"/>
              <a:t>5/23/15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BB69-2591-4394-A082-FDFB457BF806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7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C028-6A47-4BCC-985F-79C632330FB1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C8AE-B08A-4B6A-BF9A-1209C81D8B72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48A44-7700-4129-BA4A-20CFD0D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2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ethys.dges.ou.edu/GlobalChang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152127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Corbel" panose="020B0503020204020204" pitchFamily="34" charset="0"/>
              </a:rPr>
              <a:t>Change in Our MIDST: Detection and Analysis of Land Surface Dynamics </a:t>
            </a:r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</a:br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in </a:t>
            </a:r>
            <a:r>
              <a:rPr lang="en-US" sz="2200" b="1" dirty="0">
                <a:solidFill>
                  <a:srgbClr val="0070C0"/>
                </a:solidFill>
                <a:latin typeface="Corbel" panose="020B0503020204020204" pitchFamily="34" charset="0"/>
              </a:rPr>
              <a:t>North and South America Using Multiple Sensor Data </a:t>
            </a:r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Streams</a:t>
            </a:r>
            <a:endParaRPr lang="pl-PL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1575852"/>
            <a:ext cx="3208101" cy="1725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Geoffrey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M.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Henebry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Xiaoyang Zhang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Baojuan Zheng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Lan Nguyen</a:t>
            </a:r>
            <a:endParaRPr lang="pl-PL" sz="1600" b="1" dirty="0">
              <a:solidFill>
                <a:schemeClr val="tx2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Geospatial Sciences Center of Excellence</a:t>
            </a:r>
            <a:endParaRPr lang="pl-PL" sz="1400" dirty="0">
              <a:solidFill>
                <a:schemeClr val="tx2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South Dakota State University</a:t>
            </a:r>
            <a:endParaRPr lang="pl-PL" sz="1400" dirty="0">
              <a:solidFill>
                <a:schemeClr val="tx2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firstname.lastname@sdstate.edu</a:t>
            </a:r>
            <a:endParaRPr lang="pl-PL" sz="1400" b="1" dirty="0">
              <a:solidFill>
                <a:schemeClr val="tx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5033683"/>
            <a:ext cx="648072" cy="13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:\gisce_logos\gisce_logo_basic_cl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506" y="5191611"/>
            <a:ext cx="1158756" cy="117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208" y="5063178"/>
            <a:ext cx="1649901" cy="13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59" y="5787821"/>
            <a:ext cx="2438400" cy="30656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203098" y="3517014"/>
            <a:ext cx="288032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Christopher Small</a:t>
            </a:r>
            <a:endParaRPr lang="pl-PL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Lamont-Doherty </a:t>
            </a:r>
            <a:r>
              <a:rPr lang="en-US" sz="1400" dirty="0">
                <a:solidFill>
                  <a:schemeClr val="tx1"/>
                </a:solidFill>
                <a:latin typeface="Corbel" panose="020B0503020204020204" pitchFamily="34" charset="0"/>
              </a:rPr>
              <a:t>Earth </a:t>
            </a:r>
            <a:r>
              <a:rPr lang="en-U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Observatory 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Corbel" panose="020B0503020204020204" pitchFamily="34" charset="0"/>
              </a:rPr>
              <a:t>Columbia University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csmall@columbia.edu</a:t>
            </a:r>
            <a:endParaRPr lang="pl-PL" sz="1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889" y="3581400"/>
            <a:ext cx="2565254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b="1" dirty="0">
                <a:latin typeface="Corbel" panose="020B0503020204020204" pitchFamily="34" charset="0"/>
              </a:rPr>
              <a:t>John S. Kimball</a:t>
            </a:r>
          </a:p>
          <a:p>
            <a:pPr algn="ctr"/>
            <a:r>
              <a:rPr lang="en-US" sz="1400" dirty="0">
                <a:latin typeface="Corbel" panose="020B0503020204020204" pitchFamily="34" charset="0"/>
              </a:rPr>
              <a:t>Flathead Lake Biological Station</a:t>
            </a:r>
          </a:p>
          <a:p>
            <a:pPr algn="ctr"/>
            <a:r>
              <a:rPr lang="en-US" sz="1400" dirty="0">
                <a:latin typeface="Corbel" panose="020B0503020204020204" pitchFamily="34" charset="0"/>
              </a:rPr>
              <a:t>The University of Montana</a:t>
            </a:r>
          </a:p>
          <a:p>
            <a:pPr algn="ctr"/>
            <a:r>
              <a:rPr lang="en-US" sz="1400" b="1" dirty="0" smtClean="0">
                <a:latin typeface="Corbel" panose="020B0503020204020204" pitchFamily="34" charset="0"/>
              </a:rPr>
              <a:t>john.kimball@umontana.edu</a:t>
            </a:r>
            <a:endParaRPr lang="en-US" sz="1400" b="1" dirty="0"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9409" y="1677094"/>
            <a:ext cx="4007699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b="1" dirty="0">
                <a:latin typeface="Corbel" panose="020B0503020204020204" pitchFamily="34" charset="0"/>
              </a:rPr>
              <a:t>Kirsten M. de </a:t>
            </a:r>
            <a:r>
              <a:rPr lang="en-US" sz="1600" b="1" dirty="0" smtClean="0">
                <a:latin typeface="Corbel" panose="020B0503020204020204" pitchFamily="34" charset="0"/>
              </a:rPr>
              <a:t>Beurs</a:t>
            </a:r>
          </a:p>
          <a:p>
            <a:pPr algn="ctr">
              <a:spcAft>
                <a:spcPts val="300"/>
              </a:spcAft>
            </a:pPr>
            <a:r>
              <a:rPr lang="en-US" sz="1600" b="1" dirty="0" smtClean="0">
                <a:latin typeface="Corbel" panose="020B0503020204020204" pitchFamily="34" charset="0"/>
              </a:rPr>
              <a:t>Braden Owsley</a:t>
            </a:r>
            <a:endParaRPr lang="en-US" sz="1600" b="1" dirty="0">
              <a:latin typeface="Corbel" panose="020B0503020204020204" pitchFamily="34" charset="0"/>
            </a:endParaRPr>
          </a:p>
          <a:p>
            <a:pPr algn="ctr"/>
            <a:r>
              <a:rPr lang="en-US" sz="1400" dirty="0" smtClean="0">
                <a:latin typeface="Corbel" panose="020B0503020204020204" pitchFamily="34" charset="0"/>
              </a:rPr>
              <a:t>Dept. of Geography </a:t>
            </a:r>
            <a:r>
              <a:rPr lang="en-US" sz="1400" dirty="0">
                <a:latin typeface="Corbel" panose="020B0503020204020204" pitchFamily="34" charset="0"/>
              </a:rPr>
              <a:t>&amp; Environmental Sustainability</a:t>
            </a:r>
            <a:r>
              <a:rPr lang="en-US" sz="1400" i="1" dirty="0">
                <a:latin typeface="Corbel" panose="020B0503020204020204" pitchFamily="34" charset="0"/>
              </a:rPr>
              <a:t> </a:t>
            </a:r>
            <a:endParaRPr lang="en-US" sz="1400" dirty="0">
              <a:latin typeface="Corbel" panose="020B0503020204020204" pitchFamily="34" charset="0"/>
            </a:endParaRPr>
          </a:p>
          <a:p>
            <a:pPr algn="ctr"/>
            <a:r>
              <a:rPr lang="en-US" sz="1400" dirty="0">
                <a:latin typeface="Corbel" panose="020B0503020204020204" pitchFamily="34" charset="0"/>
              </a:rPr>
              <a:t>University of Oklahoma</a:t>
            </a:r>
          </a:p>
          <a:p>
            <a:pPr algn="ctr"/>
            <a:r>
              <a:rPr lang="en-US" sz="1400" b="1" dirty="0" smtClean="0">
                <a:latin typeface="Corbel" panose="020B0503020204020204" pitchFamily="34" charset="0"/>
              </a:rPr>
              <a:t>kdebeurs@ou.edu</a:t>
            </a:r>
          </a:p>
          <a:p>
            <a:pPr algn="ctr"/>
            <a:r>
              <a:rPr lang="en-US" sz="1400" b="1" dirty="0" smtClean="0">
                <a:latin typeface="Corbel" panose="020B0503020204020204" pitchFamily="34" charset="0"/>
              </a:rPr>
              <a:t>braden.owsley@ou.edu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35" y="5387428"/>
            <a:ext cx="1090201" cy="7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 descr="Image result for university of oklah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60933"/>
            <a:ext cx="997400" cy="9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MODIS/VIIRS Science Team Meeting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   21 MAY 2015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3905" y="6519446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rbel" panose="020B0503020204020204" pitchFamily="34" charset="0"/>
              </a:rPr>
              <a:t>NNX14AJ32G</a:t>
            </a:r>
            <a:endParaRPr lang="en-US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34400" cy="52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 smtClean="0">
                <a:latin typeface="Corbel" panose="020B0503020204020204" pitchFamily="34" charset="0"/>
              </a:rPr>
              <a:t>MIDST </a:t>
            </a:r>
            <a:r>
              <a:rPr lang="en-US" sz="2400" dirty="0">
                <a:latin typeface="Corbel" panose="020B0503020204020204" pitchFamily="34" charset="0"/>
              </a:rPr>
              <a:t>will evaluate detected significant changes in the vegetated land surface against 12 </a:t>
            </a:r>
            <a:r>
              <a:rPr lang="en-US" sz="2400" dirty="0" smtClean="0">
                <a:latin typeface="Corbel" panose="020B0503020204020204" pitchFamily="34" charset="0"/>
              </a:rPr>
              <a:t>scenarios capturing </a:t>
            </a:r>
            <a:r>
              <a:rPr lang="en-US" sz="2400" dirty="0">
                <a:latin typeface="Corbel" panose="020B0503020204020204" pitchFamily="34" charset="0"/>
              </a:rPr>
              <a:t>most </a:t>
            </a:r>
            <a:r>
              <a:rPr lang="en-US" sz="2400" dirty="0" smtClean="0">
                <a:latin typeface="Corbel" panose="020B0503020204020204" pitchFamily="34" charset="0"/>
              </a:rPr>
              <a:t>common </a:t>
            </a:r>
            <a:r>
              <a:rPr lang="en-US" sz="2400" dirty="0">
                <a:latin typeface="Corbel" panose="020B0503020204020204" pitchFamily="34" charset="0"/>
              </a:rPr>
              <a:t>land cover changes</a:t>
            </a:r>
            <a:r>
              <a:rPr lang="en-US" sz="2400" dirty="0" smtClean="0">
                <a:latin typeface="Corbel" panose="020B0503020204020204" pitchFamily="34" charset="0"/>
              </a:rPr>
              <a:t>: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urbanization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conversion </a:t>
            </a:r>
            <a:r>
              <a:rPr lang="en-US" dirty="0">
                <a:latin typeface="Corbel" panose="020B0503020204020204" pitchFamily="34" charset="0"/>
              </a:rPr>
              <a:t>to/from </a:t>
            </a:r>
            <a:r>
              <a:rPr lang="en-US" dirty="0" smtClean="0">
                <a:latin typeface="Corbel" panose="020B0503020204020204" pitchFamily="34" charset="0"/>
              </a:rPr>
              <a:t>crops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onset </a:t>
            </a:r>
            <a:r>
              <a:rPr lang="en-US" dirty="0">
                <a:latin typeface="Corbel" panose="020B0503020204020204" pitchFamily="34" charset="0"/>
              </a:rPr>
              <a:t>of </a:t>
            </a:r>
            <a:r>
              <a:rPr lang="en-US" dirty="0" smtClean="0">
                <a:latin typeface="Corbel" panose="020B0503020204020204" pitchFamily="34" charset="0"/>
              </a:rPr>
              <a:t>drought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recovery </a:t>
            </a:r>
            <a:r>
              <a:rPr lang="en-US" dirty="0">
                <a:latin typeface="Corbel" panose="020B0503020204020204" pitchFamily="34" charset="0"/>
              </a:rPr>
              <a:t>from </a:t>
            </a:r>
            <a:r>
              <a:rPr lang="en-US" dirty="0" smtClean="0">
                <a:latin typeface="Corbel" panose="020B0503020204020204" pitchFamily="34" charset="0"/>
              </a:rPr>
              <a:t>drought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fire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recovery </a:t>
            </a:r>
            <a:r>
              <a:rPr lang="en-US" dirty="0">
                <a:latin typeface="Corbel" panose="020B0503020204020204" pitchFamily="34" charset="0"/>
              </a:rPr>
              <a:t>from </a:t>
            </a:r>
            <a:r>
              <a:rPr lang="en-US" dirty="0" smtClean="0">
                <a:latin typeface="Corbel" panose="020B0503020204020204" pitchFamily="34" charset="0"/>
              </a:rPr>
              <a:t>fire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intensification </a:t>
            </a:r>
            <a:r>
              <a:rPr lang="en-US" dirty="0">
                <a:latin typeface="Corbel" panose="020B0503020204020204" pitchFamily="34" charset="0"/>
              </a:rPr>
              <a:t>of row crop </a:t>
            </a:r>
            <a:r>
              <a:rPr lang="en-US" dirty="0" smtClean="0">
                <a:latin typeface="Corbel" panose="020B0503020204020204" pitchFamily="34" charset="0"/>
              </a:rPr>
              <a:t>agriculture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intensification </a:t>
            </a:r>
            <a:r>
              <a:rPr lang="en-US" dirty="0">
                <a:latin typeface="Corbel" panose="020B0503020204020204" pitchFamily="34" charset="0"/>
              </a:rPr>
              <a:t>of </a:t>
            </a:r>
            <a:r>
              <a:rPr lang="en-US" dirty="0" smtClean="0">
                <a:latin typeface="Corbel" panose="020B0503020204020204" pitchFamily="34" charset="0"/>
              </a:rPr>
              <a:t>grazing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plant </a:t>
            </a:r>
            <a:r>
              <a:rPr lang="en-US" dirty="0">
                <a:latin typeface="Corbel" panose="020B0503020204020204" pitchFamily="34" charset="0"/>
              </a:rPr>
              <a:t>pests &amp; </a:t>
            </a:r>
            <a:r>
              <a:rPr lang="en-US" dirty="0" smtClean="0">
                <a:latin typeface="Corbel" panose="020B0503020204020204" pitchFamily="34" charset="0"/>
              </a:rPr>
              <a:t>diseases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extreme </a:t>
            </a:r>
            <a:r>
              <a:rPr lang="en-US" dirty="0">
                <a:latin typeface="Corbel" panose="020B0503020204020204" pitchFamily="34" charset="0"/>
              </a:rPr>
              <a:t>weather events </a:t>
            </a:r>
            <a:r>
              <a:rPr lang="en-US" dirty="0" smtClean="0">
                <a:latin typeface="Corbel" panose="020B0503020204020204" pitchFamily="34" charset="0"/>
              </a:rPr>
              <a:t>including </a:t>
            </a:r>
            <a:r>
              <a:rPr lang="en-US" dirty="0">
                <a:latin typeface="Corbel" panose="020B0503020204020204" pitchFamily="34" charset="0"/>
              </a:rPr>
              <a:t>flooding, hail, </a:t>
            </a:r>
            <a:r>
              <a:rPr lang="en-US" dirty="0" smtClean="0">
                <a:latin typeface="Corbel" panose="020B0503020204020204" pitchFamily="34" charset="0"/>
              </a:rPr>
              <a:t>and wind 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forest harvesting</a:t>
            </a:r>
          </a:p>
          <a:p>
            <a:pPr marL="461963" indent="-461963">
              <a:lnSpc>
                <a:spcPct val="114000"/>
              </a:lnSpc>
              <a:buAutoNum type="arabicParenBoth"/>
            </a:pPr>
            <a:r>
              <a:rPr lang="en-US" dirty="0" smtClean="0">
                <a:latin typeface="Corbel" panose="020B0503020204020204" pitchFamily="34" charset="0"/>
              </a:rPr>
              <a:t>geological </a:t>
            </a:r>
            <a:r>
              <a:rPr lang="en-US" dirty="0">
                <a:latin typeface="Corbel" panose="020B0503020204020204" pitchFamily="34" charset="0"/>
              </a:rPr>
              <a:t>natural hazards </a:t>
            </a:r>
            <a:r>
              <a:rPr lang="en-US" dirty="0" smtClean="0">
                <a:latin typeface="Corbel" panose="020B0503020204020204" pitchFamily="34" charset="0"/>
              </a:rPr>
              <a:t>including </a:t>
            </a:r>
            <a:r>
              <a:rPr lang="en-US" dirty="0">
                <a:latin typeface="Corbel" panose="020B0503020204020204" pitchFamily="34" charset="0"/>
              </a:rPr>
              <a:t>volcanoes, earthquakes, and </a:t>
            </a:r>
            <a:r>
              <a:rPr lang="en-US" dirty="0" smtClean="0">
                <a:latin typeface="Corbel" panose="020B0503020204020204" pitchFamily="34" charset="0"/>
              </a:rPr>
              <a:t>landslides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10</a:t>
            </a:fld>
            <a:endParaRPr lang="en-US" sz="1600" b="1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0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13" y="990600"/>
            <a:ext cx="8991600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 smtClean="0">
                <a:latin typeface="Corbel" panose="020B0503020204020204" pitchFamily="34" charset="0"/>
              </a:rPr>
              <a:t>MIDST will </a:t>
            </a:r>
            <a:r>
              <a:rPr lang="en-US" sz="2400" dirty="0">
                <a:latin typeface="Corbel" panose="020B0503020204020204" pitchFamily="34" charset="0"/>
              </a:rPr>
              <a:t>use four different but complementary statistical modeling approaches to link change polygons with candidate drivers:</a:t>
            </a:r>
            <a:r>
              <a:rPr lang="en-US" sz="2000" dirty="0">
                <a:latin typeface="Corbel" panose="020B0503020204020204" pitchFamily="34" charset="0"/>
              </a:rPr>
              <a:t>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971550" lvl="1" indent="-514350">
              <a:lnSpc>
                <a:spcPct val="114000"/>
              </a:lnSpc>
              <a:buFont typeface="+mj-lt"/>
              <a:buAutoNum type="romanLcPeriod"/>
            </a:pPr>
            <a:r>
              <a:rPr lang="en-US" dirty="0" smtClean="0">
                <a:latin typeface="Corbel" panose="020B0503020204020204" pitchFamily="34" charset="0"/>
              </a:rPr>
              <a:t>Regularized Generalized Canonical Correlation Analysis </a:t>
            </a:r>
            <a:r>
              <a:rPr lang="en-US" dirty="0">
                <a:latin typeface="Corbel" panose="020B0503020204020204" pitchFamily="34" charset="0"/>
              </a:rPr>
              <a:t>(RGCCA v1.0</a:t>
            </a:r>
            <a:r>
              <a:rPr lang="en-US" dirty="0" smtClean="0">
                <a:latin typeface="Corbel" panose="020B0503020204020204" pitchFamily="34" charset="0"/>
              </a:rPr>
              <a:t>) </a:t>
            </a:r>
          </a:p>
          <a:p>
            <a:pPr marL="971550" lvl="1" indent="-514350">
              <a:lnSpc>
                <a:spcPct val="114000"/>
              </a:lnSpc>
              <a:buFont typeface="+mj-lt"/>
              <a:buAutoNum type="romanLcPeriod"/>
            </a:pPr>
            <a:r>
              <a:rPr lang="en-US" dirty="0" smtClean="0">
                <a:latin typeface="Corbel" panose="020B0503020204020204" pitchFamily="34" charset="0"/>
              </a:rPr>
              <a:t>Generalized</a:t>
            </a:r>
            <a:r>
              <a:rPr lang="en-US" dirty="0">
                <a:latin typeface="Corbel" panose="020B0503020204020204" pitchFamily="34" charset="0"/>
              </a:rPr>
              <a:t>, Unbiased, Interaction Detection and Estimation (GUIDE v15.0</a:t>
            </a:r>
            <a:r>
              <a:rPr lang="en-US" dirty="0" smtClean="0">
                <a:latin typeface="Corbel" panose="020B0503020204020204" pitchFamily="34" charset="0"/>
              </a:rPr>
              <a:t>) </a:t>
            </a:r>
          </a:p>
          <a:p>
            <a:pPr marL="971550" lvl="1" indent="-514350">
              <a:lnSpc>
                <a:spcPct val="114000"/>
              </a:lnSpc>
              <a:buFont typeface="+mj-lt"/>
              <a:buAutoNum type="romanLcPeriod"/>
            </a:pPr>
            <a:r>
              <a:rPr lang="en-US" dirty="0" err="1" smtClean="0">
                <a:latin typeface="Corbel" panose="020B0503020204020204" pitchFamily="34" charset="0"/>
              </a:rPr>
              <a:t>LOgistic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regression </a:t>
            </a:r>
            <a:r>
              <a:rPr lang="en-US" dirty="0" smtClean="0">
                <a:latin typeface="Corbel" panose="020B0503020204020204" pitchFamily="34" charset="0"/>
              </a:rPr>
              <a:t>Trees </a:t>
            </a:r>
            <a:r>
              <a:rPr lang="en-US" dirty="0">
                <a:latin typeface="Corbel" panose="020B0503020204020204" pitchFamily="34" charset="0"/>
              </a:rPr>
              <a:t>with </a:t>
            </a:r>
            <a:r>
              <a:rPr lang="en-US" dirty="0" smtClean="0">
                <a:latin typeface="Corbel" panose="020B0503020204020204" pitchFamily="34" charset="0"/>
              </a:rPr>
              <a:t>Unbiased Selection </a:t>
            </a:r>
            <a:r>
              <a:rPr lang="en-US" dirty="0">
                <a:latin typeface="Corbel" panose="020B0503020204020204" pitchFamily="34" charset="0"/>
              </a:rPr>
              <a:t>(LOTUS v2.3</a:t>
            </a:r>
            <a:r>
              <a:rPr lang="en-US" dirty="0" smtClean="0">
                <a:latin typeface="Corbel" panose="020B0503020204020204" pitchFamily="34" charset="0"/>
              </a:rPr>
              <a:t>)</a:t>
            </a:r>
          </a:p>
          <a:p>
            <a:pPr marL="971550" lvl="1" indent="-514350">
              <a:lnSpc>
                <a:spcPct val="114000"/>
              </a:lnSpc>
              <a:buFont typeface="+mj-lt"/>
              <a:buAutoNum type="romanLcPeriod"/>
            </a:pPr>
            <a:r>
              <a:rPr lang="en-US" dirty="0" smtClean="0">
                <a:latin typeface="Corbel" panose="020B0503020204020204" pitchFamily="34" charset="0"/>
              </a:rPr>
              <a:t>Probabilistic Mixture Modeling </a:t>
            </a:r>
            <a:r>
              <a:rPr lang="en-US" dirty="0">
                <a:latin typeface="Corbel" panose="020B0503020204020204" pitchFamily="34" charset="0"/>
              </a:rPr>
              <a:t>of </a:t>
            </a:r>
            <a:r>
              <a:rPr lang="en-US" dirty="0" smtClean="0">
                <a:latin typeface="Corbel" panose="020B0503020204020204" pitchFamily="34" charset="0"/>
              </a:rPr>
              <a:t>Land Surface Phenologies </a:t>
            </a:r>
            <a:r>
              <a:rPr lang="en-US" dirty="0">
                <a:latin typeface="Corbel" panose="020B0503020204020204" pitchFamily="34" charset="0"/>
              </a:rPr>
              <a:t>(PMM-LSP</a:t>
            </a:r>
            <a:r>
              <a:rPr lang="en-US" dirty="0" smtClean="0">
                <a:latin typeface="Corbel" panose="020B0503020204020204" pitchFamily="34" charset="0"/>
              </a:rPr>
              <a:t>)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60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Detected Change = 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  <a:sym typeface="Symbol"/>
              </a:rPr>
              <a:t>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(EV1, EV2, EV3,… </a:t>
            </a:r>
            <a:r>
              <a:rPr lang="en-US" sz="24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EVn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)</a:t>
            </a:r>
            <a:endParaRPr lang="en-US" sz="24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1" y="3581400"/>
            <a:ext cx="842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Training using known changes: increases in impervious surface area, areas of burns or floods or droughts, areas of changing crop type or management, 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1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Let’s look at trends from MOPITT &amp; AIRS time series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 smtClean="0">
                <a:latin typeface="Corbel" panose="020B0503020204020204" pitchFamily="34" charset="0"/>
              </a:rPr>
              <a:t>Carbon monoxide (CO) results from incomplete combustion from mobile and stationary sources in urban areas—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indicator of urban metabolism</a:t>
            </a:r>
            <a:r>
              <a:rPr lang="en-US" sz="2400" dirty="0" smtClean="0">
                <a:latin typeface="Corbel" panose="020B0503020204020204" pitchFamily="34" charset="0"/>
              </a:rPr>
              <a:t>—from wildfires in remote areas—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indicator of disturbance</a:t>
            </a:r>
            <a:r>
              <a:rPr lang="en-US" sz="2400" dirty="0" smtClean="0">
                <a:latin typeface="Corbel" panose="020B0503020204020204" pitchFamily="34" charset="0"/>
              </a:rPr>
              <a:t>—from agricultural prescribed burning—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indicator of land management or crop type</a:t>
            </a:r>
            <a:r>
              <a:rPr lang="en-US" sz="2400" dirty="0" smtClean="0">
                <a:latin typeface="Corbel" panose="020B0503020204020204" pitchFamily="34" charset="0"/>
              </a:rPr>
              <a:t> —and chemical interactions with hydroxyl (OH) radical.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 </a:t>
            </a:r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 smtClean="0">
                <a:latin typeface="Corbel" panose="020B0503020204020204" pitchFamily="34" charset="0"/>
              </a:rPr>
              <a:t>CO lifetime in boundary layer is a few weeks to a couple of months. 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 smtClean="0">
                <a:latin typeface="Corbel" panose="020B0503020204020204" pitchFamily="34" charset="0"/>
              </a:rPr>
              <a:t>AIRS </a:t>
            </a:r>
            <a:r>
              <a:rPr lang="en-US" sz="2400" dirty="0">
                <a:latin typeface="Corbel" panose="020B0503020204020204" pitchFamily="34" charset="0"/>
              </a:rPr>
              <a:t>CO channels are </a:t>
            </a:r>
            <a:r>
              <a:rPr lang="en-US" sz="2400" dirty="0" smtClean="0">
                <a:latin typeface="Corbel" panose="020B0503020204020204" pitchFamily="34" charset="0"/>
              </a:rPr>
              <a:t>more </a:t>
            </a:r>
            <a:r>
              <a:rPr lang="en-US" sz="2400" dirty="0">
                <a:latin typeface="Corbel" panose="020B0503020204020204" pitchFamily="34" charset="0"/>
              </a:rPr>
              <a:t>sensitive in </a:t>
            </a:r>
            <a:r>
              <a:rPr lang="en-US" sz="2400" dirty="0" smtClean="0">
                <a:latin typeface="Corbel" panose="020B0503020204020204" pitchFamily="34" charset="0"/>
              </a:rPr>
              <a:t>upper </a:t>
            </a:r>
            <a:r>
              <a:rPr lang="en-US" sz="2400" dirty="0">
                <a:latin typeface="Corbel" panose="020B0503020204020204" pitchFamily="34" charset="0"/>
              </a:rPr>
              <a:t>and mid troposphere (</a:t>
            </a:r>
            <a:r>
              <a:rPr lang="en-US" sz="2400" dirty="0" smtClean="0">
                <a:latin typeface="Corbel" panose="020B0503020204020204" pitchFamily="34" charset="0"/>
              </a:rPr>
              <a:t>300–600 </a:t>
            </a:r>
            <a:r>
              <a:rPr lang="en-US" sz="2400" dirty="0" err="1" smtClean="0">
                <a:latin typeface="Corbel" panose="020B0503020204020204" pitchFamily="34" charset="0"/>
              </a:rPr>
              <a:t>hPa</a:t>
            </a:r>
            <a:r>
              <a:rPr lang="en-US" sz="2400" dirty="0" smtClean="0">
                <a:latin typeface="Corbel" panose="020B0503020204020204" pitchFamily="34" charset="0"/>
              </a:rPr>
              <a:t>). MOPITT </a:t>
            </a:r>
            <a:r>
              <a:rPr lang="en-US" sz="2400" dirty="0">
                <a:latin typeface="Corbel" panose="020B0503020204020204" pitchFamily="34" charset="0"/>
              </a:rPr>
              <a:t>TIR </a:t>
            </a:r>
            <a:r>
              <a:rPr lang="en-US" sz="2400" dirty="0" smtClean="0">
                <a:latin typeface="Corbel" panose="020B0503020204020204" pitchFamily="34" charset="0"/>
              </a:rPr>
              <a:t>retrievals </a:t>
            </a:r>
            <a:r>
              <a:rPr lang="en-US" sz="2400" dirty="0">
                <a:latin typeface="Corbel" panose="020B0503020204020204" pitchFamily="34" charset="0"/>
              </a:rPr>
              <a:t>are sensitive </a:t>
            </a:r>
            <a:r>
              <a:rPr lang="en-US" sz="2400" dirty="0" smtClean="0">
                <a:latin typeface="Corbel" panose="020B0503020204020204" pitchFamily="34" charset="0"/>
              </a:rPr>
              <a:t>in mid troposphere and in lower troposphere, </a:t>
            </a:r>
            <a:r>
              <a:rPr lang="en-US" sz="2400" dirty="0">
                <a:latin typeface="Corbel" panose="020B0503020204020204" pitchFamily="34" charset="0"/>
              </a:rPr>
              <a:t>when sufficient thermal contrast between surface and lower atmosphere </a:t>
            </a:r>
            <a:r>
              <a:rPr lang="en-US" sz="2400" dirty="0" smtClean="0">
                <a:latin typeface="Corbel" panose="020B0503020204020204" pitchFamily="34" charset="0"/>
              </a:rPr>
              <a:t>exists.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200" dirty="0" err="1" smtClean="0">
                <a:latin typeface="Corbel" panose="020B0503020204020204" pitchFamily="34" charset="0"/>
              </a:rPr>
              <a:t>Deeter</a:t>
            </a:r>
            <a:r>
              <a:rPr lang="en-US" sz="1200" dirty="0" smtClean="0">
                <a:latin typeface="Corbel" panose="020B0503020204020204" pitchFamily="34" charset="0"/>
              </a:rPr>
              <a:t> </a:t>
            </a:r>
            <a:r>
              <a:rPr lang="en-US" sz="1200" i="1" dirty="0" smtClean="0">
                <a:latin typeface="Corbel" panose="020B0503020204020204" pitchFamily="34" charset="0"/>
              </a:rPr>
              <a:t>et al</a:t>
            </a:r>
            <a:r>
              <a:rPr lang="en-US" sz="1200" dirty="0" smtClean="0">
                <a:latin typeface="Corbel" panose="020B0503020204020204" pitchFamily="34" charset="0"/>
              </a:rPr>
              <a:t>. 2007. Sensitivity </a:t>
            </a:r>
            <a:r>
              <a:rPr lang="en-US" sz="1200" dirty="0">
                <a:latin typeface="Corbel" panose="020B0503020204020204" pitchFamily="34" charset="0"/>
              </a:rPr>
              <a:t>of MOPITT observations to carbon monoxide in the lower troposphere. </a:t>
            </a:r>
            <a:r>
              <a:rPr lang="en-US" sz="1200" i="1" dirty="0" smtClean="0">
                <a:latin typeface="Corbel" panose="020B0503020204020204" pitchFamily="34" charset="0"/>
              </a:rPr>
              <a:t>JGRA </a:t>
            </a:r>
            <a:r>
              <a:rPr lang="en-US" sz="1200" dirty="0" err="1" smtClean="0">
                <a:latin typeface="Corbel" panose="020B0503020204020204" pitchFamily="34" charset="0"/>
              </a:rPr>
              <a:t>doi</a:t>
            </a:r>
            <a:r>
              <a:rPr lang="en-US" sz="1200" dirty="0">
                <a:latin typeface="Corbel" panose="020B0503020204020204" pitchFamily="34" charset="0"/>
              </a:rPr>
              <a:t>: 10.1029/2007jd008929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latin typeface="Corbel" panose="020B0503020204020204" pitchFamily="34" charset="0"/>
              </a:rPr>
              <a:t>Warner </a:t>
            </a:r>
            <a:r>
              <a:rPr lang="en-US" sz="1200" i="1" dirty="0" smtClean="0">
                <a:latin typeface="Corbel" panose="020B0503020204020204" pitchFamily="34" charset="0"/>
              </a:rPr>
              <a:t>et al</a:t>
            </a:r>
            <a:r>
              <a:rPr lang="en-US" sz="1200" dirty="0" smtClean="0">
                <a:latin typeface="Corbel" panose="020B0503020204020204" pitchFamily="34" charset="0"/>
              </a:rPr>
              <a:t>. 2007.  </a:t>
            </a:r>
            <a:r>
              <a:rPr lang="en-US" sz="1200" dirty="0">
                <a:latin typeface="Corbel" panose="020B0503020204020204" pitchFamily="34" charset="0"/>
              </a:rPr>
              <a:t>A comparison of satellite tropospheric carbon monoxide measurements from AIRS and MOPITT during INTEX-A. </a:t>
            </a:r>
            <a:r>
              <a:rPr lang="en-US" sz="1200" i="1" dirty="0">
                <a:latin typeface="Corbel" panose="020B0503020204020204" pitchFamily="34" charset="0"/>
              </a:rPr>
              <a:t>JGRA</a:t>
            </a:r>
            <a:r>
              <a:rPr lang="en-US" sz="1200" dirty="0" smtClean="0">
                <a:latin typeface="Corbel" panose="020B0503020204020204" pitchFamily="34" charset="0"/>
              </a:rPr>
              <a:t>. </a:t>
            </a:r>
            <a:r>
              <a:rPr lang="en-US" sz="1200" dirty="0" err="1">
                <a:latin typeface="Corbel" panose="020B0503020204020204" pitchFamily="34" charset="0"/>
              </a:rPr>
              <a:t>doi</a:t>
            </a:r>
            <a:r>
              <a:rPr lang="en-US" sz="1200" dirty="0">
                <a:latin typeface="Corbel" panose="020B0503020204020204" pitchFamily="34" charset="0"/>
              </a:rPr>
              <a:t>: </a:t>
            </a:r>
            <a:r>
              <a:rPr lang="en-US" sz="1200" dirty="0" smtClean="0">
                <a:latin typeface="Corbel" panose="020B0503020204020204" pitchFamily="34" charset="0"/>
              </a:rPr>
              <a:t>10.1029/2006jd007925. </a:t>
            </a:r>
            <a:endParaRPr lang="en-US" sz="1200" dirty="0">
              <a:latin typeface="Corbel" panose="020B0503020204020204" pitchFamily="34" charset="0"/>
            </a:endParaRPr>
          </a:p>
          <a:p>
            <a:r>
              <a:rPr lang="en-US" sz="1200" dirty="0" smtClean="0">
                <a:latin typeface="Corbel" panose="020B0503020204020204" pitchFamily="34" charset="0"/>
              </a:rPr>
              <a:t>Worden </a:t>
            </a:r>
            <a:r>
              <a:rPr lang="en-US" sz="1200" i="1" dirty="0" smtClean="0">
                <a:latin typeface="Corbel" panose="020B0503020204020204" pitchFamily="34" charset="0"/>
              </a:rPr>
              <a:t>et al</a:t>
            </a:r>
            <a:r>
              <a:rPr lang="en-US" sz="1200" dirty="0" smtClean="0">
                <a:latin typeface="Corbel" panose="020B0503020204020204" pitchFamily="34" charset="0"/>
              </a:rPr>
              <a:t>. 2013. Decadal </a:t>
            </a:r>
            <a:r>
              <a:rPr lang="en-US" sz="1200" dirty="0">
                <a:latin typeface="Corbel" panose="020B0503020204020204" pitchFamily="34" charset="0"/>
              </a:rPr>
              <a:t>record of satellite carbon monoxide observations. </a:t>
            </a:r>
            <a:r>
              <a:rPr lang="en-US" sz="1200" i="1" dirty="0" smtClean="0">
                <a:latin typeface="Corbel" panose="020B0503020204020204" pitchFamily="34" charset="0"/>
              </a:rPr>
              <a:t>ACP</a:t>
            </a:r>
            <a:r>
              <a:rPr lang="en-US" sz="1200" dirty="0" smtClean="0">
                <a:latin typeface="Corbel" panose="020B0503020204020204" pitchFamily="34" charset="0"/>
              </a:rPr>
              <a:t> </a:t>
            </a:r>
            <a:r>
              <a:rPr lang="en-US" sz="1200" dirty="0" err="1">
                <a:latin typeface="Corbel" panose="020B0503020204020204" pitchFamily="34" charset="0"/>
              </a:rPr>
              <a:t>doi</a:t>
            </a:r>
            <a:r>
              <a:rPr lang="en-US" sz="1200" dirty="0">
                <a:latin typeface="Corbel" panose="020B0503020204020204" pitchFamily="34" charset="0"/>
              </a:rPr>
              <a:t>: </a:t>
            </a:r>
            <a:r>
              <a:rPr lang="en-US" sz="1200" dirty="0" smtClean="0">
                <a:latin typeface="Corbel" panose="020B0503020204020204" pitchFamily="34" charset="0"/>
              </a:rPr>
              <a:t>10.5194/acp-13-837-2013.</a:t>
            </a:r>
            <a:endParaRPr lang="en-US" sz="2800" dirty="0" smtClean="0"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6948" y="1054260"/>
            <a:ext cx="2983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MOPITT: </a:t>
            </a:r>
          </a:p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Average annual CO above 5 remote (non-MSA) areas in CONUS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5" y="3540096"/>
            <a:ext cx="5359646" cy="316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98" y="4152073"/>
            <a:ext cx="2983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AIRS: </a:t>
            </a:r>
          </a:p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Average annual CO above 5 remote (non-MSA) areas in CONUS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5" y="507416"/>
            <a:ext cx="5291340" cy="303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13</a:t>
            </a:fld>
            <a:endParaRPr lang="en-US" sz="1600" b="1" dirty="0"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647217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Zheng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et al.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prep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6005" y="115343"/>
            <a:ext cx="6403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Comparable low levels of CO over remote areas</a:t>
            </a:r>
            <a:endParaRPr lang="en-US" sz="2400" b="1" dirty="0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6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804208"/>
            <a:ext cx="2451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MOPITT: </a:t>
            </a:r>
            <a:r>
              <a:rPr lang="en-US" sz="2400" b="1" dirty="0" smtClean="0">
                <a:latin typeface="Corbel" panose="020B0503020204020204" pitchFamily="34" charset="0"/>
              </a:rPr>
              <a:t>Average annual CO above the 10 largest MSAs in CONUS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14817"/>
            <a:ext cx="5987063" cy="326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647217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Zheng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et al.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prep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1" y="3469461"/>
            <a:ext cx="5977457" cy="337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7000" y="3810000"/>
            <a:ext cx="2451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AIRS:</a:t>
            </a:r>
          </a:p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 Average annual CO above the 10 largest MSAs in CONUS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14</a:t>
            </a:fld>
            <a:endParaRPr lang="en-US" sz="1600" b="1"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2159" y="0"/>
            <a:ext cx="766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Discrepancy between sensors where surface CO is high </a:t>
            </a:r>
            <a:endParaRPr lang="en-US" sz="2400" b="1" dirty="0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7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9800" y="16002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Significant decreases in CO at surface in each of the 10 largest MSAs during the EOS era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15</a:t>
            </a:fld>
            <a:endParaRPr lang="en-US" sz="1600" b="1" dirty="0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47217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Zheng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et al.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prep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334000" cy="609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685800"/>
            <a:ext cx="31931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1</a:t>
            </a: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2</a:t>
            </a: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3</a:t>
            </a: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4</a:t>
            </a: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5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9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16</a:t>
            </a:fld>
            <a:endParaRPr lang="en-US" sz="1600" b="1" dirty="0"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47217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Zheng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et al.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prep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33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6002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Significant decreases in CO at surface in each of the 10 largest MSAs during the EOS era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85800"/>
            <a:ext cx="44275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6</a:t>
            </a: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7</a:t>
            </a: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8</a:t>
            </a: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9</a:t>
            </a: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10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8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To conclude I want to show you the preliminary MIDST web interface, which currently hosts eight variables derived from MODIS at 0.05</a:t>
            </a:r>
            <a:r>
              <a:rPr lang="en-US" sz="2400" dirty="0">
                <a:latin typeface="Corbel" panose="020B0503020204020204" pitchFamily="34" charset="0"/>
                <a:sym typeface="Symbol"/>
              </a:rPr>
              <a:t>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2400" dirty="0" smtClean="0">
                <a:latin typeface="Corbel" panose="020B0503020204020204" pitchFamily="34" charset="0"/>
              </a:rPr>
              <a:t>for 2000-2014: 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pPr marL="1195388" indent="-1195388"/>
            <a:r>
              <a:rPr lang="en-US" sz="2000" b="1" dirty="0" smtClean="0">
                <a:latin typeface="Corbel" panose="020B0503020204020204" pitchFamily="34" charset="0"/>
              </a:rPr>
              <a:t>MCD43C4 </a:t>
            </a:r>
            <a:r>
              <a:rPr lang="en-US" sz="2000" b="1" dirty="0">
                <a:latin typeface="Corbel" panose="020B0503020204020204" pitchFamily="34" charset="0"/>
              </a:rPr>
              <a:t>8-day</a:t>
            </a:r>
            <a:r>
              <a:rPr lang="en-US" sz="2000" dirty="0">
                <a:latin typeface="Corbel" panose="020B0503020204020204" pitchFamily="34" charset="0"/>
              </a:rPr>
              <a:t> </a:t>
            </a:r>
            <a:r>
              <a:rPr lang="en-US" sz="2000" b="1" dirty="0" smtClean="0">
                <a:latin typeface="Corbel" panose="020B0503020204020204" pitchFamily="34" charset="0"/>
              </a:rPr>
              <a:t>Nadir BRDF-Adjusted Reflectance (NBAR) calculated </a:t>
            </a: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[1]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b="1" dirty="0" smtClean="0">
                <a:latin typeface="Corbel" panose="020B0503020204020204" pitchFamily="34" charset="0"/>
              </a:rPr>
              <a:t>NDVI, </a:t>
            </a: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[2]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b="1" dirty="0" smtClean="0">
                <a:latin typeface="Corbel" panose="020B0503020204020204" pitchFamily="34" charset="0"/>
              </a:rPr>
              <a:t>EVI, Tasseled Cap </a:t>
            </a: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[3</a:t>
            </a:r>
            <a:r>
              <a:rPr lang="en-US" b="1" dirty="0">
                <a:solidFill>
                  <a:srgbClr val="C00000"/>
                </a:solidFill>
                <a:latin typeface="Corbel" panose="020B0503020204020204" pitchFamily="34" charset="0"/>
              </a:rPr>
              <a:t>] </a:t>
            </a:r>
            <a:r>
              <a:rPr lang="en-US" sz="2000" b="1" dirty="0">
                <a:latin typeface="Corbel" panose="020B0503020204020204" pitchFamily="34" charset="0"/>
              </a:rPr>
              <a:t>Greenness, </a:t>
            </a: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[4] </a:t>
            </a:r>
            <a:r>
              <a:rPr lang="en-US" sz="2000" b="1" dirty="0" smtClean="0">
                <a:latin typeface="Corbel" panose="020B0503020204020204" pitchFamily="34" charset="0"/>
              </a:rPr>
              <a:t>Brightness &amp; </a:t>
            </a: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[5]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b="1" dirty="0" smtClean="0">
                <a:latin typeface="Corbel" panose="020B0503020204020204" pitchFamily="34" charset="0"/>
              </a:rPr>
              <a:t>Wetness</a:t>
            </a:r>
          </a:p>
          <a:p>
            <a:endParaRPr lang="en-US" sz="2000" b="1" dirty="0" smtClean="0">
              <a:latin typeface="Corbel" panose="020B0503020204020204" pitchFamily="34" charset="0"/>
            </a:endParaRPr>
          </a:p>
          <a:p>
            <a:r>
              <a:rPr lang="en-US" sz="2000" b="1" dirty="0" smtClean="0">
                <a:latin typeface="Corbel" panose="020B0503020204020204" pitchFamily="34" charset="0"/>
              </a:rPr>
              <a:t>MOD11C2 </a:t>
            </a:r>
            <a:r>
              <a:rPr lang="en-US" sz="2000" b="1" dirty="0">
                <a:latin typeface="Corbel" panose="020B0503020204020204" pitchFamily="34" charset="0"/>
              </a:rPr>
              <a:t>8-day Land </a:t>
            </a:r>
            <a:r>
              <a:rPr lang="en-US" sz="2000" b="1" dirty="0" smtClean="0">
                <a:latin typeface="Corbel" panose="020B0503020204020204" pitchFamily="34" charset="0"/>
              </a:rPr>
              <a:t>Surface Temperature for </a:t>
            </a: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[6] </a:t>
            </a:r>
            <a:r>
              <a:rPr lang="en-US" sz="2000" b="1" dirty="0" smtClean="0">
                <a:latin typeface="Corbel" panose="020B0503020204020204" pitchFamily="34" charset="0"/>
              </a:rPr>
              <a:t>Day &amp; </a:t>
            </a: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[7] </a:t>
            </a:r>
            <a:r>
              <a:rPr lang="en-US" sz="2000" b="1" dirty="0" smtClean="0">
                <a:latin typeface="Corbel" panose="020B0503020204020204" pitchFamily="34" charset="0"/>
              </a:rPr>
              <a:t>Night</a:t>
            </a:r>
          </a:p>
          <a:p>
            <a:endParaRPr lang="en-US" sz="2000" b="1" dirty="0">
              <a:latin typeface="Corbel" panose="020B0503020204020204" pitchFamily="34" charset="0"/>
            </a:endParaRPr>
          </a:p>
          <a:p>
            <a:r>
              <a:rPr lang="en-US" sz="2000" b="1" dirty="0" smtClean="0">
                <a:latin typeface="Corbel" panose="020B0503020204020204" pitchFamily="34" charset="0"/>
              </a:rPr>
              <a:t>MOD16A2  </a:t>
            </a:r>
            <a:r>
              <a:rPr lang="en-US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[8] </a:t>
            </a:r>
            <a:r>
              <a:rPr lang="en-US" sz="2000" b="1" dirty="0" smtClean="0">
                <a:latin typeface="Corbel" panose="020B0503020204020204" pitchFamily="34" charset="0"/>
              </a:rPr>
              <a:t>Monthly Evapotranspiration</a:t>
            </a:r>
          </a:p>
          <a:p>
            <a:endParaRPr lang="en-US" sz="2000" b="1" dirty="0" smtClean="0">
              <a:latin typeface="Corbel" panose="020B0503020204020204" pitchFamily="34" charset="0"/>
            </a:endParaRPr>
          </a:p>
          <a:p>
            <a:endParaRPr lang="en-US" sz="2000" b="1" dirty="0" smtClean="0">
              <a:latin typeface="Corbel" panose="020B0503020204020204" pitchFamily="34" charset="0"/>
            </a:endParaRPr>
          </a:p>
          <a:p>
            <a:pPr algn="ctr"/>
            <a:r>
              <a:rPr lang="en-US" sz="3200" dirty="0">
                <a:latin typeface="Corbel" panose="020B0503020204020204" pitchFamily="34" charset="0"/>
                <a:hlinkClick r:id="rId2"/>
              </a:rPr>
              <a:t>http://tethys.dges.ou.edu/GlobalChange</a:t>
            </a:r>
            <a:r>
              <a:rPr lang="en-US" sz="3200" dirty="0" smtClean="0">
                <a:latin typeface="Corbel" panose="020B0503020204020204" pitchFamily="34" charset="0"/>
                <a:hlinkClick r:id="rId2"/>
              </a:rPr>
              <a:t>/</a:t>
            </a:r>
            <a:endParaRPr lang="en-US" sz="3200" b="1" dirty="0">
              <a:latin typeface="Corbel" panose="020B0503020204020204" pitchFamily="34" charset="0"/>
            </a:endParaRPr>
          </a:p>
          <a:p>
            <a:pPr algn="ctr"/>
            <a:endParaRPr lang="en-US" sz="2000" b="1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Significant </a:t>
            </a:r>
            <a:r>
              <a:rPr lang="en-US" sz="2400" b="1" dirty="0">
                <a:solidFill>
                  <a:srgbClr val="0070C0"/>
                </a:solidFill>
                <a:latin typeface="Corbel" panose="020B0503020204020204" pitchFamily="34" charset="0"/>
              </a:rPr>
              <a:t>(p&lt;0.01) positive </a:t>
            </a:r>
            <a:r>
              <a:rPr 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changes appear in blue.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Significant </a:t>
            </a:r>
            <a:r>
              <a:rPr lang="en-US" sz="2400" b="1" dirty="0">
                <a:solidFill>
                  <a:schemeClr val="accent6"/>
                </a:solidFill>
                <a:latin typeface="Corbel" panose="020B0503020204020204" pitchFamily="34" charset="0"/>
              </a:rPr>
              <a:t>(p&lt;0.01) </a:t>
            </a:r>
            <a:r>
              <a:rPr lang="en-US" sz="24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negative changes appear in orange.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17</a:t>
            </a:fld>
            <a:endParaRPr lang="en-US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2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38200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orbel" panose="020B0503020204020204" pitchFamily="34" charset="0"/>
              </a:rPr>
              <a:t>Our science question is broad: </a:t>
            </a:r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b="1" dirty="0" smtClean="0">
                <a:latin typeface="Corbel" panose="020B0503020204020204" pitchFamily="34" charset="0"/>
              </a:rPr>
              <a:t>Where </a:t>
            </a:r>
            <a:r>
              <a:rPr lang="en-US" sz="2400" b="1" dirty="0">
                <a:latin typeface="Corbel" panose="020B0503020204020204" pitchFamily="34" charset="0"/>
              </a:rPr>
              <a:t>in the western hemisphere is the vegetated land surface changing significantly during the past </a:t>
            </a:r>
            <a:r>
              <a:rPr lang="en-US" sz="2400" b="1" dirty="0" smtClean="0">
                <a:latin typeface="Corbel" panose="020B0503020204020204" pitchFamily="34" charset="0"/>
              </a:rPr>
              <a:t>15+ </a:t>
            </a:r>
            <a:r>
              <a:rPr lang="en-US" sz="2400" b="1" dirty="0">
                <a:latin typeface="Corbel" panose="020B0503020204020204" pitchFamily="34" charset="0"/>
              </a:rPr>
              <a:t>years in response to direct human impacts</a:t>
            </a:r>
            <a:r>
              <a:rPr lang="en-US" sz="2400" b="1" dirty="0" smtClean="0">
                <a:latin typeface="Corbel" panose="020B0503020204020204" pitchFamily="34" charset="0"/>
              </a:rPr>
              <a:t>?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endParaRPr lang="en-US" sz="2400" b="1" dirty="0" smtClean="0"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Corbel" panose="020B0503020204020204" pitchFamily="34" charset="0"/>
              </a:rPr>
              <a:t>Broad scope of the Western Hemisphere: </a:t>
            </a:r>
          </a:p>
          <a:p>
            <a:r>
              <a:rPr lang="en-US" sz="2400" b="1" dirty="0" smtClean="0">
                <a:latin typeface="Corbel" panose="020B0503020204020204" pitchFamily="34" charset="0"/>
              </a:rPr>
              <a:t>North, Central, and South America plus the 4 islands in the Caribbean Sea &gt;9000 </a:t>
            </a:r>
            <a:r>
              <a:rPr lang="en-US" sz="2000" b="1" dirty="0" smtClean="0">
                <a:latin typeface="Corbel" panose="020B0503020204020204" pitchFamily="34" charset="0"/>
              </a:rPr>
              <a:t>km</a:t>
            </a:r>
            <a:r>
              <a:rPr lang="en-US" sz="2000" b="1" baseline="30000" dirty="0" smtClean="0">
                <a:latin typeface="Corbel" panose="020B0503020204020204" pitchFamily="34" charset="0"/>
              </a:rPr>
              <a:t>2</a:t>
            </a:r>
            <a:r>
              <a:rPr lang="en-US" sz="2000" b="1" dirty="0" smtClean="0">
                <a:latin typeface="Corbel" panose="020B0503020204020204" pitchFamily="34" charset="0"/>
              </a:rPr>
              <a:t>—Cuba, Hispaniola, Jamaica, Puerto Rico</a:t>
            </a:r>
            <a:r>
              <a:rPr lang="en-US" sz="2000" dirty="0" smtClean="0">
                <a:latin typeface="Corbel" panose="020B0503020204020204" pitchFamily="34" charset="0"/>
              </a:rPr>
              <a:t>.</a:t>
            </a:r>
            <a:endParaRPr lang="en-US" sz="2400" dirty="0" smtClean="0">
              <a:latin typeface="Corbel" panose="020B0503020204020204" pitchFamily="34" charset="0"/>
            </a:endParaRP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2400" dirty="0" smtClean="0">
                <a:latin typeface="Corbel" panose="020B0503020204020204" pitchFamily="34" charset="0"/>
              </a:rPr>
              <a:t>Special focus on (1) </a:t>
            </a:r>
            <a:r>
              <a:rPr lang="en-US" sz="2400" b="1" dirty="0" smtClean="0">
                <a:latin typeface="Corbel" panose="020B0503020204020204" pitchFamily="34" charset="0"/>
              </a:rPr>
              <a:t>megacities and major conurbations</a:t>
            </a:r>
            <a:r>
              <a:rPr lang="en-US" sz="2400" dirty="0" smtClean="0">
                <a:latin typeface="Corbel" panose="020B0503020204020204" pitchFamily="34" charset="0"/>
              </a:rPr>
              <a:t> and (2) </a:t>
            </a:r>
            <a:r>
              <a:rPr lang="en-US" sz="2400" b="1" i="1" dirty="0" smtClean="0">
                <a:latin typeface="Corbel" panose="020B0503020204020204" pitchFamily="34" charset="0"/>
              </a:rPr>
              <a:t>cerrado</a:t>
            </a:r>
            <a:r>
              <a:rPr lang="en-US" sz="2400" b="1" dirty="0" smtClean="0">
                <a:latin typeface="Corbel" panose="020B0503020204020204" pitchFamily="34" charset="0"/>
              </a:rPr>
              <a:t> region of Brazil</a:t>
            </a:r>
            <a:r>
              <a:rPr lang="en-US" sz="2400" dirty="0" smtClean="0">
                <a:latin typeface="Corbel" panose="020B0503020204020204" pitchFamily="34" charset="0"/>
              </a:rPr>
              <a:t>.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800" b="1" smtClean="0">
                <a:latin typeface="Corbel" panose="020B0503020204020204" pitchFamily="34" charset="0"/>
              </a:rPr>
              <a:t>2</a:t>
            </a:fld>
            <a:endParaRPr lang="en-US" sz="1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1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305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Multiple Indicators Detecting Significant Trends </a:t>
            </a:r>
            <a:r>
              <a:rPr lang="en-US" sz="2400" b="1" dirty="0" smtClean="0">
                <a:latin typeface="Corbel" panose="020B0503020204020204" pitchFamily="34" charset="0"/>
                <a:sym typeface="Wingdings" panose="05000000000000000000" pitchFamily="2" charset="2"/>
              </a:rPr>
              <a:t> MIDST</a:t>
            </a:r>
            <a:endParaRPr lang="en-US" sz="2400" b="1" dirty="0" smtClean="0">
              <a:latin typeface="Corbel" panose="020B0503020204020204" pitchFamily="34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orbel" panose="020B0503020204020204" pitchFamily="34" charset="0"/>
              </a:rPr>
              <a:t>We </a:t>
            </a:r>
            <a:r>
              <a:rPr lang="en-US" sz="2000" dirty="0">
                <a:latin typeface="Corbel" panose="020B0503020204020204" pitchFamily="34" charset="0"/>
              </a:rPr>
              <a:t>are building an innovative system to </a:t>
            </a:r>
            <a:r>
              <a:rPr lang="en-US" sz="2000" dirty="0" smtClean="0">
                <a:latin typeface="Corbel" panose="020B0503020204020204" pitchFamily="34" charset="0"/>
              </a:rPr>
              <a:t>use multiple sensor datastreams to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quantify </a:t>
            </a:r>
            <a:r>
              <a:rPr lang="en-US" sz="2000" dirty="0">
                <a:latin typeface="Corbel" panose="020B0503020204020204" pitchFamily="34" charset="0"/>
              </a:rPr>
              <a:t>and localize change,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characterize </a:t>
            </a:r>
            <a:r>
              <a:rPr lang="en-US" sz="2000" dirty="0">
                <a:latin typeface="Corbel" panose="020B0503020204020204" pitchFamily="34" charset="0"/>
              </a:rPr>
              <a:t>environmental processes, and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examine </a:t>
            </a:r>
            <a:r>
              <a:rPr lang="en-US" sz="2000" dirty="0">
                <a:latin typeface="Corbel" panose="020B0503020204020204" pitchFamily="34" charset="0"/>
              </a:rPr>
              <a:t>the function of land surface </a:t>
            </a:r>
            <a:r>
              <a:rPr lang="en-US" sz="2000" dirty="0" smtClean="0">
                <a:latin typeface="Corbel" panose="020B0503020204020204" pitchFamily="34" charset="0"/>
              </a:rPr>
              <a:t>change.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orbel" panose="020B050302020402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sz="2000" dirty="0" smtClean="0">
                <a:latin typeface="Corbel" panose="020B0503020204020204" pitchFamily="34" charset="0"/>
              </a:rPr>
              <a:t>The process </a:t>
            </a:r>
            <a:r>
              <a:rPr lang="en-US" sz="2000" dirty="0">
                <a:latin typeface="Corbel" panose="020B0503020204020204" pitchFamily="34" charset="0"/>
              </a:rPr>
              <a:t>of </a:t>
            </a:r>
            <a:r>
              <a:rPr lang="en-US" sz="2000" b="1" i="1" dirty="0">
                <a:latin typeface="Corbel" panose="020B0503020204020204" pitchFamily="34" charset="0"/>
              </a:rPr>
              <a:t>change analysis </a:t>
            </a:r>
            <a:r>
              <a:rPr lang="en-US" sz="2000" dirty="0" smtClean="0">
                <a:latin typeface="Corbel" panose="020B0503020204020204" pitchFamily="34" charset="0"/>
              </a:rPr>
              <a:t>is </a:t>
            </a:r>
            <a:r>
              <a:rPr lang="en-US" sz="2000" dirty="0">
                <a:latin typeface="Corbel" panose="020B0503020204020204" pitchFamily="34" charset="0"/>
              </a:rPr>
              <a:t>a sequence of tasks: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dirty="0" smtClean="0">
                <a:latin typeface="Corbel" panose="020B0503020204020204" pitchFamily="34" charset="0"/>
              </a:rPr>
              <a:t>detection </a:t>
            </a:r>
            <a:r>
              <a:rPr lang="en-US" sz="2000" dirty="0">
                <a:latin typeface="Corbel" panose="020B0503020204020204" pitchFamily="34" charset="0"/>
              </a:rPr>
              <a:t>of </a:t>
            </a:r>
            <a:r>
              <a:rPr lang="en-US" sz="2000" dirty="0" smtClean="0">
                <a:latin typeface="Corbel" panose="020B0503020204020204" pitchFamily="34" charset="0"/>
              </a:rPr>
              <a:t>changes, 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dirty="0" smtClean="0">
                <a:latin typeface="Corbel" panose="020B0503020204020204" pitchFamily="34" charset="0"/>
              </a:rPr>
              <a:t>quantification </a:t>
            </a:r>
            <a:r>
              <a:rPr lang="en-US" sz="2000" dirty="0">
                <a:latin typeface="Corbel" panose="020B0503020204020204" pitchFamily="34" charset="0"/>
              </a:rPr>
              <a:t>of </a:t>
            </a:r>
            <a:r>
              <a:rPr lang="en-US" sz="2000" dirty="0" smtClean="0">
                <a:latin typeface="Corbel" panose="020B0503020204020204" pitchFamily="34" charset="0"/>
              </a:rPr>
              <a:t>changes, 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dirty="0" smtClean="0">
                <a:latin typeface="Corbel" panose="020B0503020204020204" pitchFamily="34" charset="0"/>
              </a:rPr>
              <a:t>assessment </a:t>
            </a:r>
            <a:r>
              <a:rPr lang="en-US" sz="2000" dirty="0">
                <a:latin typeface="Corbel" panose="020B0503020204020204" pitchFamily="34" charset="0"/>
              </a:rPr>
              <a:t>of </a:t>
            </a:r>
            <a:r>
              <a:rPr lang="en-US" sz="2000" dirty="0" smtClean="0">
                <a:latin typeface="Corbel" panose="020B0503020204020204" pitchFamily="34" charset="0"/>
              </a:rPr>
              <a:t>changes, 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dirty="0" smtClean="0">
                <a:latin typeface="Corbel" panose="020B0503020204020204" pitchFamily="34" charset="0"/>
              </a:rPr>
              <a:t>attribution </a:t>
            </a:r>
            <a:r>
              <a:rPr lang="en-US" sz="2000" dirty="0">
                <a:latin typeface="Corbel" panose="020B0503020204020204" pitchFamily="34" charset="0"/>
              </a:rPr>
              <a:t>of </a:t>
            </a:r>
            <a:r>
              <a:rPr lang="en-US" sz="2000" dirty="0" smtClean="0">
                <a:latin typeface="Corbel" panose="020B0503020204020204" pitchFamily="34" charset="0"/>
              </a:rPr>
              <a:t>changes, </a:t>
            </a:r>
            <a:r>
              <a:rPr lang="en-US" sz="2000" dirty="0">
                <a:latin typeface="Corbel" panose="020B0503020204020204" pitchFamily="34" charset="0"/>
              </a:rPr>
              <a:t>and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dirty="0" smtClean="0">
                <a:latin typeface="Corbel" panose="020B0503020204020204" pitchFamily="34" charset="0"/>
              </a:rPr>
              <a:t>projection </a:t>
            </a:r>
            <a:r>
              <a:rPr lang="en-US" sz="2000" dirty="0">
                <a:latin typeface="Corbel" panose="020B0503020204020204" pitchFamily="34" charset="0"/>
              </a:rPr>
              <a:t>of the potential consequences of changes.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181600"/>
            <a:ext cx="8748204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MIDST will </a:t>
            </a:r>
            <a:r>
              <a:rPr lang="en-US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implement solutions to the first three “detection” tasks and produce georeferenced polygons of significant </a:t>
            </a: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trends from datastreams</a:t>
            </a:r>
            <a:r>
              <a:rPr lang="en-US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. </a:t>
            </a:r>
            <a:endParaRPr lang="en-US" sz="2000" b="1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MIDST will 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then evaluate plausible links of candidate drivers to </a:t>
            </a:r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polygons with one or more 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significant </a:t>
            </a:r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trends.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6200"/>
            <a:ext cx="8305800" cy="492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Multiple Indicators Detecting Significant Trends </a:t>
            </a:r>
            <a:r>
              <a:rPr lang="en-US" sz="2400" b="1" dirty="0" smtClean="0">
                <a:latin typeface="Corbel" panose="020B0503020204020204" pitchFamily="34" charset="0"/>
                <a:sym typeface="Wingdings" panose="05000000000000000000" pitchFamily="2" charset="2"/>
              </a:rPr>
              <a:t> MIDST</a:t>
            </a:r>
            <a:endParaRPr lang="en-US" sz="2400" b="1" dirty="0" smtClean="0">
              <a:latin typeface="Corbel" panose="020B0503020204020204" pitchFamily="34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orbel" panose="020B0503020204020204" pitchFamily="34" charset="0"/>
              </a:rPr>
              <a:t>We </a:t>
            </a:r>
            <a:r>
              <a:rPr lang="en-US" sz="2000" dirty="0">
                <a:latin typeface="Corbel" panose="020B0503020204020204" pitchFamily="34" charset="0"/>
              </a:rPr>
              <a:t>are building an innovative system to </a:t>
            </a:r>
            <a:r>
              <a:rPr lang="en-US" sz="2000" dirty="0" smtClean="0">
                <a:latin typeface="Corbel" panose="020B0503020204020204" pitchFamily="34" charset="0"/>
              </a:rPr>
              <a:t>use multiple sensor datastreams to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quantify </a:t>
            </a:r>
            <a:r>
              <a:rPr lang="en-US" sz="2000" dirty="0">
                <a:latin typeface="Corbel" panose="020B0503020204020204" pitchFamily="34" charset="0"/>
              </a:rPr>
              <a:t>and localize change,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characterize </a:t>
            </a:r>
            <a:r>
              <a:rPr lang="en-US" sz="2000" dirty="0">
                <a:latin typeface="Corbel" panose="020B0503020204020204" pitchFamily="34" charset="0"/>
              </a:rPr>
              <a:t>environmental processes, and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examine </a:t>
            </a:r>
            <a:r>
              <a:rPr lang="en-US" sz="2000" dirty="0">
                <a:latin typeface="Corbel" panose="020B0503020204020204" pitchFamily="34" charset="0"/>
              </a:rPr>
              <a:t>the function of land surface </a:t>
            </a:r>
            <a:r>
              <a:rPr lang="en-US" sz="2000" dirty="0" smtClean="0">
                <a:latin typeface="Corbel" panose="020B0503020204020204" pitchFamily="34" charset="0"/>
              </a:rPr>
              <a:t>change.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orbel" panose="020B050302020402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sz="2000" dirty="0" smtClean="0">
                <a:latin typeface="Corbel" panose="020B0503020204020204" pitchFamily="34" charset="0"/>
              </a:rPr>
              <a:t>The process </a:t>
            </a:r>
            <a:r>
              <a:rPr lang="en-US" sz="2000" dirty="0">
                <a:latin typeface="Corbel" panose="020B0503020204020204" pitchFamily="34" charset="0"/>
              </a:rPr>
              <a:t>of </a:t>
            </a:r>
            <a:r>
              <a:rPr lang="en-US" sz="2000" b="1" i="1" dirty="0">
                <a:latin typeface="Corbel" panose="020B0503020204020204" pitchFamily="34" charset="0"/>
              </a:rPr>
              <a:t>change analysis </a:t>
            </a:r>
            <a:r>
              <a:rPr lang="en-US" sz="2000" dirty="0" smtClean="0">
                <a:latin typeface="Corbel" panose="020B0503020204020204" pitchFamily="34" charset="0"/>
              </a:rPr>
              <a:t>is </a:t>
            </a:r>
            <a:r>
              <a:rPr lang="en-US" sz="2000" dirty="0">
                <a:latin typeface="Corbel" panose="020B0503020204020204" pitchFamily="34" charset="0"/>
              </a:rPr>
              <a:t>a sequence of tasks: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detection </a:t>
            </a:r>
            <a:r>
              <a:rPr lang="en-US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changes</a:t>
            </a:r>
            <a:r>
              <a:rPr lang="en-US" sz="2000" dirty="0" smtClean="0">
                <a:latin typeface="Corbel" panose="020B0503020204020204" pitchFamily="34" charset="0"/>
              </a:rPr>
              <a:t>,</a:t>
            </a: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quantification </a:t>
            </a:r>
            <a:r>
              <a:rPr lang="en-US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changes</a:t>
            </a:r>
            <a:r>
              <a:rPr lang="en-US" sz="2000" dirty="0" smtClean="0">
                <a:latin typeface="Corbel" panose="020B0503020204020204" pitchFamily="34" charset="0"/>
              </a:rPr>
              <a:t>,</a:t>
            </a: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assessment </a:t>
            </a:r>
            <a:r>
              <a:rPr lang="en-US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changes</a:t>
            </a:r>
            <a:r>
              <a:rPr lang="en-US" sz="2000" dirty="0" smtClean="0">
                <a:latin typeface="Corbel" panose="020B0503020204020204" pitchFamily="34" charset="0"/>
              </a:rPr>
              <a:t>,</a:t>
            </a:r>
            <a:r>
              <a:rPr lang="en-US" sz="2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 </a:t>
            </a: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attribution </a:t>
            </a:r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of </a:t>
            </a:r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changes</a:t>
            </a:r>
            <a:r>
              <a:rPr lang="en-US" sz="2000" dirty="0" smtClean="0">
                <a:latin typeface="Corbel" panose="020B0503020204020204" pitchFamily="34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latin typeface="Corbel" panose="020B0503020204020204" pitchFamily="34" charset="0"/>
              </a:rPr>
              <a:t>and </a:t>
            </a:r>
            <a:endParaRPr lang="en-US" sz="2000" dirty="0" smtClean="0">
              <a:latin typeface="Corbel" panose="020B0503020204020204" pitchFamily="34" charset="0"/>
            </a:endParaRPr>
          </a:p>
          <a:p>
            <a:pPr marL="1428750" lvl="2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000" dirty="0" smtClean="0">
                <a:latin typeface="Corbel" panose="020B0503020204020204" pitchFamily="34" charset="0"/>
              </a:rPr>
              <a:t>projection </a:t>
            </a:r>
            <a:r>
              <a:rPr lang="en-US" sz="2000" dirty="0">
                <a:latin typeface="Corbel" panose="020B0503020204020204" pitchFamily="34" charset="0"/>
              </a:rPr>
              <a:t>of the potential consequences of changes.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3</a:t>
            </a:fld>
            <a:endParaRPr lang="en-US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6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6306"/>
            <a:ext cx="61802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	</a:t>
            </a:r>
            <a:r>
              <a:rPr lang="en-US" sz="3200" dirty="0" smtClean="0">
                <a:latin typeface="Corbel" panose="020B0503020204020204" pitchFamily="34" charset="0"/>
              </a:rPr>
              <a:t>What do we mean by “trend”?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52630"/>
            <a:ext cx="8763000" cy="50424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>
                <a:latin typeface="Corbel" panose="020B0503020204020204" pitchFamily="34" charset="0"/>
              </a:rPr>
              <a:t>As a noun: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latin typeface="Corbel" panose="020B0503020204020204" pitchFamily="34" charset="0"/>
              </a:rPr>
              <a:t>1. The</a:t>
            </a:r>
            <a:r>
              <a:rPr lang="en-US" sz="2000" dirty="0">
                <a:latin typeface="Corbel" panose="020B0503020204020204" pitchFamily="34" charset="0"/>
              </a:rPr>
              <a:t> general course or prevailing 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</a:rPr>
              <a:t>tendency</a:t>
            </a:r>
            <a:r>
              <a:rPr lang="en-US" sz="2000" dirty="0">
                <a:latin typeface="Corbel" panose="020B0503020204020204" pitchFamily="34" charset="0"/>
              </a:rPr>
              <a:t>; drift</a:t>
            </a:r>
            <a:r>
              <a:rPr lang="en-US" sz="2000" dirty="0" smtClean="0">
                <a:latin typeface="Corbel" panose="020B0503020204020204" pitchFamily="34" charset="0"/>
              </a:rPr>
              <a:t>:  	</a:t>
            </a:r>
            <a:r>
              <a:rPr lang="en-US" sz="2000" i="1" dirty="0" smtClean="0">
                <a:latin typeface="Corbel" panose="020B0503020204020204" pitchFamily="34" charset="0"/>
              </a:rPr>
              <a:t>trends</a:t>
            </a:r>
            <a:r>
              <a:rPr lang="en-US" sz="2000" i="1" dirty="0">
                <a:latin typeface="Corbel" panose="020B0503020204020204" pitchFamily="34" charset="0"/>
              </a:rPr>
              <a:t> in the teaching of foreign languages; the trend of events.</a:t>
            </a:r>
            <a:endParaRPr lang="en-US" sz="2000" dirty="0">
              <a:latin typeface="Corbel" panose="020B0503020204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latin typeface="Corbel" panose="020B0503020204020204" pitchFamily="34" charset="0"/>
              </a:rPr>
              <a:t>2</a:t>
            </a:r>
            <a:r>
              <a:rPr lang="en-US" sz="2000" dirty="0" smtClean="0">
                <a:latin typeface="Corbel" panose="020B0503020204020204" pitchFamily="34" charset="0"/>
              </a:rPr>
              <a:t>. style</a:t>
            </a:r>
            <a:r>
              <a:rPr lang="en-US" sz="2000" dirty="0">
                <a:latin typeface="Corbel" panose="020B0503020204020204" pitchFamily="34" charset="0"/>
              </a:rPr>
              <a:t> or vogue</a:t>
            </a:r>
            <a:r>
              <a:rPr lang="en-US" sz="2000" dirty="0" smtClean="0">
                <a:latin typeface="Corbel" panose="020B0503020204020204" pitchFamily="34" charset="0"/>
              </a:rPr>
              <a:t>: </a:t>
            </a:r>
            <a:r>
              <a:rPr lang="en-US" sz="2000" i="1" dirty="0" smtClean="0">
                <a:latin typeface="Corbel" panose="020B0503020204020204" pitchFamily="34" charset="0"/>
              </a:rPr>
              <a:t>the</a:t>
            </a:r>
            <a:r>
              <a:rPr lang="en-US" sz="2000" i="1" dirty="0">
                <a:latin typeface="Corbel" panose="020B0503020204020204" pitchFamily="34" charset="0"/>
              </a:rPr>
              <a:t> new trend in women's apparel.</a:t>
            </a:r>
            <a:endParaRPr lang="en-US" sz="2000" dirty="0">
              <a:latin typeface="Corbel" panose="020B0503020204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latin typeface="Corbel" panose="020B0503020204020204" pitchFamily="34" charset="0"/>
              </a:rPr>
              <a:t>3</a:t>
            </a:r>
            <a:r>
              <a:rPr lang="en-US" sz="2000" dirty="0" smtClean="0">
                <a:latin typeface="Corbel" panose="020B0503020204020204" pitchFamily="34" charset="0"/>
              </a:rPr>
              <a:t>. the</a:t>
            </a:r>
            <a:r>
              <a:rPr lang="en-US" sz="2000" dirty="0">
                <a:latin typeface="Corbel" panose="020B0503020204020204" pitchFamily="34" charset="0"/>
              </a:rPr>
              <a:t> general </a:t>
            </a:r>
            <a:r>
              <a:rPr lang="en-US" sz="2000" dirty="0">
                <a:solidFill>
                  <a:srgbClr val="0070C0"/>
                </a:solidFill>
                <a:latin typeface="Corbel" panose="020B0503020204020204" pitchFamily="34" charset="0"/>
              </a:rPr>
              <a:t>direction</a:t>
            </a:r>
            <a:r>
              <a:rPr lang="en-US" sz="2000" dirty="0">
                <a:latin typeface="Corbel" panose="020B0503020204020204" pitchFamily="34" charset="0"/>
              </a:rPr>
              <a:t> followed by a road, river, coastline, or the like.</a:t>
            </a:r>
          </a:p>
          <a:p>
            <a:pPr>
              <a:spcAft>
                <a:spcPts val="500"/>
              </a:spcAft>
            </a:pPr>
            <a:endParaRPr lang="en-US" sz="2000" dirty="0" smtClean="0">
              <a:latin typeface="Corbel" panose="020B0503020204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000" b="1" dirty="0" smtClean="0">
                <a:latin typeface="Corbel" panose="020B0503020204020204" pitchFamily="34" charset="0"/>
              </a:rPr>
              <a:t>As a verb</a:t>
            </a:r>
            <a:r>
              <a:rPr lang="en-US" sz="2000" b="1" dirty="0">
                <a:latin typeface="Corbel" panose="020B0503020204020204" pitchFamily="34" charset="0"/>
              </a:rPr>
              <a:t> (used without object</a:t>
            </a:r>
            <a:r>
              <a:rPr lang="en-US" sz="2000" b="1" dirty="0" smtClean="0">
                <a:latin typeface="Corbel" panose="020B0503020204020204" pitchFamily="34" charset="0"/>
              </a:rPr>
              <a:t>):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latin typeface="Corbel" panose="020B0503020204020204" pitchFamily="34" charset="0"/>
              </a:rPr>
              <a:t>4. to</a:t>
            </a:r>
            <a:r>
              <a:rPr lang="en-US" sz="2000" dirty="0">
                <a:latin typeface="Corbel" panose="020B0503020204020204" pitchFamily="34" charset="0"/>
              </a:rPr>
              <a:t> have a general 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</a:rPr>
              <a:t>tendency</a:t>
            </a:r>
            <a:r>
              <a:rPr lang="en-US" sz="2000" dirty="0">
                <a:latin typeface="Corbel" panose="020B0503020204020204" pitchFamily="34" charset="0"/>
              </a:rPr>
              <a:t>, as events, conditions, etc.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latin typeface="Corbel" panose="020B0503020204020204" pitchFamily="34" charset="0"/>
              </a:rPr>
              <a:t>5</a:t>
            </a:r>
            <a:r>
              <a:rPr lang="en-US" sz="2000" dirty="0" smtClean="0">
                <a:latin typeface="Corbel" panose="020B0503020204020204" pitchFamily="34" charset="0"/>
              </a:rPr>
              <a:t>. to</a:t>
            </a:r>
            <a:r>
              <a:rPr lang="en-US" sz="2000" dirty="0">
                <a:latin typeface="Corbel" panose="020B0503020204020204" pitchFamily="34" charset="0"/>
              </a:rPr>
              <a:t> 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</a:rPr>
              <a:t>tend</a:t>
            </a:r>
            <a:r>
              <a:rPr lang="en-US" sz="2000" dirty="0">
                <a:latin typeface="Corbel" panose="020B0503020204020204" pitchFamily="34" charset="0"/>
              </a:rPr>
              <a:t> to take a particular</a:t>
            </a:r>
            <a:r>
              <a:rPr lang="en-US" sz="2000" dirty="0">
                <a:solidFill>
                  <a:srgbClr val="0070C0"/>
                </a:solidFill>
                <a:latin typeface="Corbel" panose="020B0503020204020204" pitchFamily="34" charset="0"/>
              </a:rPr>
              <a:t> direction</a:t>
            </a:r>
            <a:r>
              <a:rPr lang="en-US" sz="2000" dirty="0">
                <a:latin typeface="Corbel" panose="020B0503020204020204" pitchFamily="34" charset="0"/>
              </a:rPr>
              <a:t>; 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</a:rPr>
              <a:t>extend</a:t>
            </a:r>
            <a:r>
              <a:rPr lang="en-US" sz="2000" dirty="0">
                <a:latin typeface="Corbel" panose="020B0503020204020204" pitchFamily="34" charset="0"/>
              </a:rPr>
              <a:t> in some </a:t>
            </a:r>
            <a:r>
              <a:rPr lang="en-US" sz="2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direction</a:t>
            </a:r>
            <a:r>
              <a:rPr lang="en-US" sz="2000" dirty="0" smtClean="0">
                <a:latin typeface="Corbel" panose="020B0503020204020204" pitchFamily="34" charset="0"/>
              </a:rPr>
              <a:t> indicated</a:t>
            </a:r>
            <a:r>
              <a:rPr lang="en-US" sz="2000" dirty="0">
                <a:latin typeface="Corbel" panose="020B0503020204020204" pitchFamily="34" charset="0"/>
              </a:rPr>
              <a:t>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latin typeface="Corbel" panose="020B0503020204020204" pitchFamily="34" charset="0"/>
              </a:rPr>
              <a:t>6</a:t>
            </a:r>
            <a:r>
              <a:rPr lang="en-US" sz="2000" dirty="0" smtClean="0">
                <a:latin typeface="Corbel" panose="020B0503020204020204" pitchFamily="34" charset="0"/>
              </a:rPr>
              <a:t>. to</a:t>
            </a:r>
            <a:r>
              <a:rPr lang="en-US" sz="2000" dirty="0">
                <a:latin typeface="Corbel" panose="020B0503020204020204" pitchFamily="34" charset="0"/>
              </a:rPr>
              <a:t> emerge as a popular trend; be currently popular</a:t>
            </a:r>
            <a:r>
              <a:rPr lang="en-US" sz="2000" dirty="0" smtClean="0">
                <a:latin typeface="Corbel" panose="020B0503020204020204" pitchFamily="34" charset="0"/>
              </a:rPr>
              <a:t>:  	</a:t>
            </a:r>
            <a:r>
              <a:rPr lang="en-US" sz="2000" i="1" dirty="0" smtClean="0">
                <a:latin typeface="Corbel" panose="020B0503020204020204" pitchFamily="34" charset="0"/>
              </a:rPr>
              <a:t>trending</a:t>
            </a:r>
            <a:r>
              <a:rPr lang="en-US" sz="2000" i="1" dirty="0">
                <a:latin typeface="Corbel" panose="020B0503020204020204" pitchFamily="34" charset="0"/>
              </a:rPr>
              <a:t> topics on the Internet; words that have trended this year.</a:t>
            </a:r>
            <a:endParaRPr lang="en-US" sz="2000" dirty="0">
              <a:latin typeface="Corbel" panose="020B0503020204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latin typeface="Corbel" panose="020B0503020204020204" pitchFamily="34" charset="0"/>
              </a:rPr>
              <a:t>7</a:t>
            </a:r>
            <a:r>
              <a:rPr lang="en-US" sz="2000" dirty="0" smtClean="0">
                <a:latin typeface="Corbel" panose="020B0503020204020204" pitchFamily="34" charset="0"/>
              </a:rPr>
              <a:t>. to</a:t>
            </a:r>
            <a:r>
              <a:rPr lang="en-US" sz="2000" dirty="0">
                <a:latin typeface="Corbel" panose="020B0503020204020204" pitchFamily="34" charset="0"/>
              </a:rPr>
              <a:t> veer or turn off in a specified </a:t>
            </a:r>
            <a:r>
              <a:rPr lang="en-US" sz="2000" dirty="0">
                <a:solidFill>
                  <a:srgbClr val="0070C0"/>
                </a:solidFill>
                <a:latin typeface="Corbel" panose="020B0503020204020204" pitchFamily="34" charset="0"/>
              </a:rPr>
              <a:t>direction</a:t>
            </a:r>
            <a:r>
              <a:rPr lang="en-US" sz="2000" dirty="0">
                <a:latin typeface="Corbel" panose="020B0503020204020204" pitchFamily="34" charset="0"/>
              </a:rPr>
              <a:t>, as a river, mountain range</a:t>
            </a:r>
            <a:r>
              <a:rPr lang="en-US" sz="2000" dirty="0" smtClean="0">
                <a:latin typeface="Corbel" panose="020B0503020204020204" pitchFamily="34" charset="0"/>
              </a:rPr>
              <a:t>, etc.: 	</a:t>
            </a:r>
            <a:r>
              <a:rPr lang="en-US" sz="2000" i="1" dirty="0" smtClean="0">
                <a:latin typeface="Corbel" panose="020B0503020204020204" pitchFamily="34" charset="0"/>
              </a:rPr>
              <a:t>The</a:t>
            </a:r>
            <a:r>
              <a:rPr lang="en-US" sz="2000" i="1" dirty="0">
                <a:latin typeface="Corbel" panose="020B0503020204020204" pitchFamily="34" charset="0"/>
              </a:rPr>
              <a:t> river trends toward the southeast.</a:t>
            </a:r>
            <a:endParaRPr lang="en-US" sz="2000" dirty="0">
              <a:latin typeface="Corbel" panose="020B0503020204020204" pitchFamily="34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1" y="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trend. Dictionary.com. 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Dictionary.com Unabridged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Random House, Inc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</a:t>
            </a:r>
            <a:r>
              <a:rPr lang="en-US" sz="1200" u="sng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http</a:t>
            </a:r>
            <a:r>
              <a:rPr lang="en-US" sz="1200" u="sng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://dictionary.reference.com/browse/trend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 (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accessed: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December 08, 2014).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4</a:t>
            </a:fld>
            <a:endParaRPr lang="en-US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6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1" y="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trend. Dictionary.com. 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Dictionary.com Unabridged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Random House, Inc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</a:t>
            </a:r>
            <a:r>
              <a:rPr lang="en-US" sz="1200" u="sng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http</a:t>
            </a:r>
            <a:r>
              <a:rPr lang="en-US" sz="1200" u="sng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://dictionary.reference.com/browse/trend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 (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accessed: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December 08, 2014).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229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400" b="1" dirty="0" smtClean="0">
                <a:latin typeface="Corbel" panose="020B0503020204020204" pitchFamily="34" charset="0"/>
              </a:rPr>
              <a:t>trend</a:t>
            </a:r>
            <a:r>
              <a:rPr lang="en-US" dirty="0" smtClean="0">
                <a:latin typeface="Corbel" panose="020B0503020204020204" pitchFamily="34" charset="0"/>
              </a:rPr>
              <a:t>  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latin typeface="Corbel" panose="020B0503020204020204" pitchFamily="34" charset="0"/>
              </a:rPr>
              <a:t>Word origin: before</a:t>
            </a:r>
            <a:r>
              <a:rPr lang="en-US" dirty="0">
                <a:latin typeface="Corbel" panose="020B0503020204020204" pitchFamily="34" charset="0"/>
              </a:rPr>
              <a:t> 1000; Middle English </a:t>
            </a:r>
            <a:r>
              <a:rPr lang="en-US" i="1" dirty="0" err="1">
                <a:latin typeface="Corbel" panose="020B0503020204020204" pitchFamily="34" charset="0"/>
              </a:rPr>
              <a:t>trenden</a:t>
            </a:r>
            <a:r>
              <a:rPr lang="en-US" i="1" dirty="0">
                <a:latin typeface="Corbel" panose="020B0503020204020204" pitchFamily="34" charset="0"/>
              </a:rPr>
              <a:t> </a:t>
            </a:r>
            <a:r>
              <a:rPr lang="en-US" b="1" dirty="0">
                <a:latin typeface="Corbel" panose="020B0503020204020204" pitchFamily="34" charset="0"/>
              </a:rPr>
              <a:t>to turn, roll</a:t>
            </a:r>
            <a:r>
              <a:rPr lang="en-US" dirty="0">
                <a:latin typeface="Corbel" panose="020B0503020204020204" pitchFamily="34" charset="0"/>
              </a:rPr>
              <a:t>, Old English </a:t>
            </a:r>
            <a:r>
              <a:rPr lang="en-US" i="1" dirty="0" err="1" smtClean="0">
                <a:latin typeface="Corbel" panose="020B0503020204020204" pitchFamily="34" charset="0"/>
              </a:rPr>
              <a:t>trendan</a:t>
            </a:r>
            <a:r>
              <a:rPr lang="en-US" i="1" dirty="0" smtClean="0">
                <a:latin typeface="Corbel" panose="020B0503020204020204" pitchFamily="34" charset="0"/>
              </a:rPr>
              <a:t>;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latin typeface="Corbel" panose="020B0503020204020204" pitchFamily="34" charset="0"/>
              </a:rPr>
              <a:t>akin to</a:t>
            </a:r>
            <a:r>
              <a:rPr lang="en-US" dirty="0">
                <a:latin typeface="Corbel" panose="020B0503020204020204" pitchFamily="34" charset="0"/>
              </a:rPr>
              <a:t> Old English </a:t>
            </a:r>
            <a:r>
              <a:rPr lang="en-US" i="1" dirty="0" err="1">
                <a:latin typeface="Corbel" panose="020B0503020204020204" pitchFamily="34" charset="0"/>
              </a:rPr>
              <a:t>trinde</a:t>
            </a:r>
            <a:r>
              <a:rPr lang="en-US" i="1" dirty="0">
                <a:latin typeface="Corbel" panose="020B0503020204020204" pitchFamily="34" charset="0"/>
              </a:rPr>
              <a:t> </a:t>
            </a:r>
            <a:r>
              <a:rPr lang="en-US" dirty="0">
                <a:latin typeface="Corbel" panose="020B0503020204020204" pitchFamily="34" charset="0"/>
              </a:rPr>
              <a:t>ball, Dutch </a:t>
            </a:r>
            <a:r>
              <a:rPr lang="en-US" i="1" dirty="0" err="1">
                <a:latin typeface="Corbel" panose="020B0503020204020204" pitchFamily="34" charset="0"/>
              </a:rPr>
              <a:t>trent</a:t>
            </a:r>
            <a:r>
              <a:rPr lang="en-US" i="1" dirty="0">
                <a:latin typeface="Corbel" panose="020B0503020204020204" pitchFamily="34" charset="0"/>
              </a:rPr>
              <a:t> </a:t>
            </a:r>
            <a:r>
              <a:rPr lang="en-US" dirty="0">
                <a:latin typeface="Corbel" panose="020B0503020204020204" pitchFamily="34" charset="0"/>
              </a:rPr>
              <a:t>circumference, Swedish </a:t>
            </a:r>
            <a:r>
              <a:rPr lang="en-US" i="1" dirty="0" err="1">
                <a:latin typeface="Corbel" panose="020B0503020204020204" pitchFamily="34" charset="0"/>
              </a:rPr>
              <a:t>trind</a:t>
            </a:r>
            <a:r>
              <a:rPr lang="en-US" i="1" dirty="0">
                <a:latin typeface="Corbel" panose="020B0503020204020204" pitchFamily="34" charset="0"/>
              </a:rPr>
              <a:t> </a:t>
            </a:r>
            <a:r>
              <a:rPr lang="en-US" dirty="0">
                <a:latin typeface="Corbel" panose="020B0503020204020204" pitchFamily="34" charset="0"/>
              </a:rPr>
              <a:t>round.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372" y="29718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tend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</a:p>
          <a:p>
            <a:r>
              <a:rPr lang="en-US" dirty="0">
                <a:latin typeface="Corbel" panose="020B0503020204020204" pitchFamily="34" charset="0"/>
              </a:rPr>
              <a:t>Word origin: </a:t>
            </a:r>
            <a:r>
              <a:rPr lang="en-US" dirty="0" smtClean="0">
                <a:latin typeface="Corbel" panose="020B0503020204020204" pitchFamily="34" charset="0"/>
              </a:rPr>
              <a:t>1300-50</a:t>
            </a:r>
            <a:r>
              <a:rPr lang="en-US" dirty="0">
                <a:latin typeface="Corbel" panose="020B0503020204020204" pitchFamily="34" charset="0"/>
              </a:rPr>
              <a:t>; </a:t>
            </a:r>
            <a:r>
              <a:rPr lang="en-US" dirty="0" smtClean="0">
                <a:latin typeface="Corbel" panose="020B0503020204020204" pitchFamily="34" charset="0"/>
              </a:rPr>
              <a:t>Middle</a:t>
            </a:r>
            <a:r>
              <a:rPr lang="en-US" dirty="0">
                <a:latin typeface="Corbel" panose="020B0503020204020204" pitchFamily="34" charset="0"/>
              </a:rPr>
              <a:t> English </a:t>
            </a:r>
            <a:r>
              <a:rPr lang="en-US" i="1" dirty="0" err="1" smtClean="0">
                <a:latin typeface="Corbel" panose="020B0503020204020204" pitchFamily="34" charset="0"/>
              </a:rPr>
              <a:t>tenden</a:t>
            </a:r>
            <a:r>
              <a:rPr lang="en-US" dirty="0" smtClean="0">
                <a:latin typeface="Corbel" panose="020B0503020204020204" pitchFamily="34" charset="0"/>
              </a:rPr>
              <a:t> &lt;</a:t>
            </a:r>
            <a:r>
              <a:rPr lang="en-US" dirty="0">
                <a:latin typeface="Corbel" panose="020B0503020204020204" pitchFamily="34" charset="0"/>
              </a:rPr>
              <a:t> Middle French </a:t>
            </a:r>
            <a:r>
              <a:rPr lang="en-US" i="1" dirty="0" err="1">
                <a:latin typeface="Corbel" panose="020B0503020204020204" pitchFamily="34" charset="0"/>
              </a:rPr>
              <a:t>tendre</a:t>
            </a:r>
            <a:r>
              <a:rPr lang="en-US" dirty="0">
                <a:latin typeface="Corbel" panose="020B0503020204020204" pitchFamily="34" charset="0"/>
              </a:rPr>
              <a:t> &lt; Latin </a:t>
            </a:r>
            <a:r>
              <a:rPr lang="en-US" i="1" dirty="0" err="1">
                <a:latin typeface="Corbel" panose="020B0503020204020204" pitchFamily="34" charset="0"/>
              </a:rPr>
              <a:t>tendere</a:t>
            </a:r>
            <a:r>
              <a:rPr lang="en-US" dirty="0">
                <a:latin typeface="Corbel" panose="020B0503020204020204" pitchFamily="34" charset="0"/>
              </a:rPr>
              <a:t> </a:t>
            </a:r>
            <a:endParaRPr lang="en-US" dirty="0" smtClean="0">
              <a:latin typeface="Corbel" panose="020B0503020204020204" pitchFamily="34" charset="0"/>
            </a:endParaRPr>
          </a:p>
          <a:p>
            <a:r>
              <a:rPr lang="en-US" b="1" dirty="0" smtClean="0">
                <a:latin typeface="Corbel" panose="020B0503020204020204" pitchFamily="34" charset="0"/>
              </a:rPr>
              <a:t>to </a:t>
            </a:r>
            <a:r>
              <a:rPr lang="en-US" b="1" dirty="0">
                <a:latin typeface="Corbel" panose="020B0503020204020204" pitchFamily="34" charset="0"/>
              </a:rPr>
              <a:t>stretch, extend, proceed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461665"/>
            <a:ext cx="5029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tend. Dictionary.com. 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Dictionary.com Unabridged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Random House, Inc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</a:t>
            </a:r>
            <a:r>
              <a:rPr lang="en-US" sz="1200" u="sng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http</a:t>
            </a:r>
            <a:r>
              <a:rPr lang="en-US" sz="1200" u="sng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://dictionary.reference.com/browse/tend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 (accessed: December 08, 2014).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781367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70C0"/>
                </a:solidFill>
                <a:latin typeface="Corbel" panose="020B0503020204020204" pitchFamily="34" charset="0"/>
              </a:rPr>
              <a:t>At root, the </a:t>
            </a:r>
            <a:r>
              <a:rPr lang="en-US" sz="2400" dirty="0">
                <a:solidFill>
                  <a:srgbClr val="0070C0"/>
                </a:solidFill>
                <a:latin typeface="Corbel" panose="020B0503020204020204" pitchFamily="34" charset="0"/>
              </a:rPr>
              <a:t>French-Latin </a:t>
            </a:r>
            <a:r>
              <a:rPr lang="en-US" sz="2400" b="1" dirty="0">
                <a:solidFill>
                  <a:srgbClr val="0070C0"/>
                </a:solidFill>
                <a:latin typeface="Corbel" panose="020B0503020204020204" pitchFamily="34" charset="0"/>
              </a:rPr>
              <a:t>tend</a:t>
            </a:r>
            <a:r>
              <a:rPr lang="en-US" sz="2400" dirty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orbel" panose="020B0503020204020204" pitchFamily="34" charset="0"/>
              </a:rPr>
              <a:t>implies directionality</a:t>
            </a:r>
            <a:r>
              <a:rPr lang="en-US" sz="2400" dirty="0" smtClean="0">
                <a:solidFill>
                  <a:srgbClr val="00B0F0"/>
                </a:solidFill>
                <a:latin typeface="Corbel" panose="020B0503020204020204" pitchFamily="34" charset="0"/>
              </a:rPr>
              <a:t>. </a:t>
            </a:r>
            <a:endParaRPr lang="en-US" sz="2400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  <a:latin typeface="Corbel" panose="020B0503020204020204" pitchFamily="34" charset="0"/>
              </a:rPr>
              <a:t>At root, the Anglo-Saxon 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trend</a:t>
            </a:r>
            <a:r>
              <a:rPr lang="en-US" sz="2400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2400" u="sng" dirty="0" smtClean="0">
                <a:solidFill>
                  <a:srgbClr val="C00000"/>
                </a:solidFill>
                <a:latin typeface="Corbel" panose="020B0503020204020204" pitchFamily="34" charset="0"/>
              </a:rPr>
              <a:t>does not imply directionality</a:t>
            </a:r>
            <a:r>
              <a:rPr lang="en-US" sz="2400" dirty="0" smtClean="0">
                <a:solidFill>
                  <a:srgbClr val="C00000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5</a:t>
            </a:fld>
            <a:endParaRPr lang="en-US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0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6040"/>
            <a:ext cx="8534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Technical indication of a </a:t>
            </a:r>
            <a:r>
              <a:rPr lang="en-US" sz="2400" b="1" dirty="0" smtClean="0">
                <a:latin typeface="Corbel" panose="020B0503020204020204" pitchFamily="34" charset="0"/>
              </a:rPr>
              <a:t>temporal</a:t>
            </a:r>
            <a:r>
              <a:rPr lang="en-US" sz="2400" dirty="0" smtClean="0"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latin typeface="Corbel" panose="020B0503020204020204" pitchFamily="34" charset="0"/>
              </a:rPr>
              <a:t>trend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endParaRPr lang="en-US" sz="2000" b="1" dirty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>Measurements over a specified period that, taken as a whole, indicate a prevalence toward different values at the extremities of the period.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400" b="1" dirty="0">
                <a:latin typeface="Corbel" panose="020B0503020204020204" pitchFamily="34" charset="0"/>
              </a:rPr>
              <a:t>A temporal trend indicates change through time. </a:t>
            </a:r>
          </a:p>
          <a:p>
            <a:r>
              <a:rPr lang="en-US" sz="2400" b="1" dirty="0" smtClean="0">
                <a:latin typeface="Corbel" panose="020B0503020204020204" pitchFamily="34" charset="0"/>
              </a:rPr>
              <a:t>A temporal trend is assessed looking backward in time.</a:t>
            </a:r>
          </a:p>
          <a:p>
            <a:endParaRPr lang="en-US" sz="2000" dirty="0" smtClean="0">
              <a:latin typeface="Corbel" panose="020B0503020204020204" pitchFamily="34" charset="0"/>
            </a:endParaRPr>
          </a:p>
          <a:p>
            <a:r>
              <a:rPr lang="en-US" sz="2400" i="1" dirty="0" smtClean="0">
                <a:latin typeface="Corbel" panose="020B0503020204020204" pitchFamily="34" charset="0"/>
              </a:rPr>
              <a:t>Statistical significance of the trend </a:t>
            </a:r>
            <a:r>
              <a:rPr lang="en-US" sz="2400" dirty="0" smtClean="0">
                <a:latin typeface="Corbel" panose="020B0503020204020204" pitchFamily="34" charset="0"/>
              </a:rPr>
              <a:t>is a function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the duration of the measurement period,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the temporal density of the measurements,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the variation in the time series of values,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orbel" panose="020B0503020204020204" pitchFamily="34" charset="0"/>
              </a:rPr>
              <a:t>the user’s criteria for significance</a:t>
            </a:r>
            <a:r>
              <a:rPr lang="en-US" sz="2400" dirty="0" smtClean="0">
                <a:latin typeface="Corbel" panose="020B0503020204020204" pitchFamily="34" charset="0"/>
              </a:rPr>
              <a:t>.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29788" y="5637630"/>
            <a:ext cx="893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rbel" panose="020B0503020204020204" pitchFamily="34" charset="0"/>
              </a:rPr>
              <a:t>Seasonal Kendall (SK) trend test corrected for first-order autocorrelation: non-parametric statistical analysis generating exact significance values </a:t>
            </a:r>
            <a:r>
              <a:rPr lang="en-US" sz="2000" dirty="0" smtClean="0">
                <a:latin typeface="Corbel" panose="020B0503020204020204" pitchFamily="34" charset="0"/>
              </a:rPr>
              <a:t>[de Beurs &amp; Henebry 2004 </a:t>
            </a:r>
            <a:r>
              <a:rPr lang="en-US" sz="2000" b="1" i="1" dirty="0" smtClean="0">
                <a:latin typeface="Corbel" panose="020B0503020204020204" pitchFamily="34" charset="0"/>
              </a:rPr>
              <a:t>GRSL</a:t>
            </a:r>
            <a:r>
              <a:rPr lang="en-US" sz="2000" dirty="0" smtClean="0">
                <a:latin typeface="Corbel" panose="020B0503020204020204" pitchFamily="34" charset="0"/>
              </a:rPr>
              <a:t>, 2005 </a:t>
            </a:r>
            <a:r>
              <a:rPr lang="en-US" sz="2000" b="1" i="1" dirty="0" smtClean="0">
                <a:latin typeface="Corbel" panose="020B0503020204020204" pitchFamily="34" charset="0"/>
              </a:rPr>
              <a:t>IJRS</a:t>
            </a:r>
            <a:r>
              <a:rPr lang="en-US" sz="2000" dirty="0" smtClean="0">
                <a:latin typeface="Corbel" panose="020B0503020204020204" pitchFamily="34" charset="0"/>
              </a:rPr>
              <a:t>].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6</a:t>
            </a:fld>
            <a:endParaRPr lang="en-US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9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81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8142" y="228600"/>
            <a:ext cx="277585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Corbel" panose="020B0503020204020204" pitchFamily="34" charset="0"/>
              </a:rPr>
              <a:t>Significant changes in northern São Paulo and western Minas Gerais states in Brazil from 2001-2012 as revealed by 46 MODIS NBAR NDVI 8-day composites at 500m. </a:t>
            </a:r>
            <a:r>
              <a:rPr lang="en-US" sz="1600" dirty="0" smtClean="0">
                <a:latin typeface="Corbel" panose="020B0503020204020204" pitchFamily="34" charset="0"/>
              </a:rPr>
              <a:t>Significance </a:t>
            </a:r>
            <a:r>
              <a:rPr lang="en-US" sz="1600" dirty="0">
                <a:latin typeface="Corbel" panose="020B0503020204020204" pitchFamily="34" charset="0"/>
              </a:rPr>
              <a:t>classes are overlaid on the average NDVI. </a:t>
            </a:r>
            <a:endParaRPr lang="en-US" sz="1600" dirty="0" smtClean="0"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Bright </a:t>
            </a:r>
            <a:r>
              <a:rPr lang="en-US" sz="1600" b="1" dirty="0">
                <a:solidFill>
                  <a:srgbClr val="00B050"/>
                </a:solidFill>
                <a:latin typeface="Corbel" panose="020B0503020204020204" pitchFamily="34" charset="0"/>
              </a:rPr>
              <a:t>green indicates significant positive trends at p&lt;0.01</a:t>
            </a:r>
            <a:r>
              <a:rPr lang="en-US" sz="1600" dirty="0">
                <a:latin typeface="Corbel" panose="020B0503020204020204" pitchFamily="34" charset="0"/>
              </a:rPr>
              <a:t>. </a:t>
            </a:r>
            <a:r>
              <a:rPr lang="en-US" sz="1600" b="1" dirty="0">
                <a:solidFill>
                  <a:schemeClr val="accent6"/>
                </a:solidFill>
                <a:latin typeface="Corbel" panose="020B0503020204020204" pitchFamily="34" charset="0"/>
              </a:rPr>
              <a:t>Bright orange indicates significant negative trends at p&lt;0.01</a:t>
            </a:r>
            <a:r>
              <a:rPr lang="en-US" sz="1600" dirty="0">
                <a:solidFill>
                  <a:schemeClr val="accent6"/>
                </a:solidFill>
                <a:latin typeface="Corbel" panose="020B0503020204020204" pitchFamily="34" charset="0"/>
              </a:rPr>
              <a:t>. </a:t>
            </a:r>
            <a:endParaRPr lang="en-US" sz="1600" dirty="0" smtClean="0">
              <a:solidFill>
                <a:schemeClr val="accent6"/>
              </a:solidFill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latin typeface="Corbel" panose="020B0503020204020204" pitchFamily="34" charset="0"/>
              </a:rPr>
              <a:t>Application </a:t>
            </a:r>
            <a:r>
              <a:rPr lang="en-US" sz="1600" dirty="0">
                <a:latin typeface="Corbel" panose="020B0503020204020204" pitchFamily="34" charset="0"/>
              </a:rPr>
              <a:t>of a 3x3 median filter highlights the larger hotspots of significant change. </a:t>
            </a:r>
            <a:endParaRPr lang="en-US" sz="1600" dirty="0" smtClean="0"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latin typeface="Corbel" panose="020B0503020204020204" pitchFamily="34" charset="0"/>
              </a:rPr>
              <a:t>Tan </a:t>
            </a:r>
            <a:r>
              <a:rPr lang="en-US" sz="1600" dirty="0">
                <a:latin typeface="Corbel" panose="020B0503020204020204" pitchFamily="34" charset="0"/>
              </a:rPr>
              <a:t>areas have been screened for low NDVI and low </a:t>
            </a:r>
            <a:r>
              <a:rPr lang="en-US" sz="1600" dirty="0" smtClean="0">
                <a:latin typeface="Corbel" panose="020B0503020204020204" pitchFamily="34" charset="0"/>
              </a:rPr>
              <a:t>seasonality, corresponding to </a:t>
            </a:r>
            <a:r>
              <a:rPr lang="en-US" sz="1600" dirty="0">
                <a:latin typeface="Corbel" panose="020B0503020204020204" pitchFamily="34" charset="0"/>
              </a:rPr>
              <a:t>cities, towns, and settlements.</a:t>
            </a:r>
          </a:p>
          <a:p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7</a:t>
            </a:fld>
            <a:endParaRPr lang="en-US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3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Corbel" panose="020B0503020204020204" pitchFamily="34" charset="0"/>
              </a:rPr>
              <a:t>MIDST is running SK analyses on key </a:t>
            </a:r>
            <a:r>
              <a:rPr lang="en-US" sz="2400" dirty="0">
                <a:latin typeface="Corbel" panose="020B0503020204020204" pitchFamily="34" charset="0"/>
              </a:rPr>
              <a:t>gridded L3 environmental variables from multiple sensors on </a:t>
            </a:r>
            <a:r>
              <a:rPr lang="en-US" sz="2400" dirty="0" smtClean="0">
                <a:latin typeface="Corbel" panose="020B0503020204020204" pitchFamily="34" charset="0"/>
              </a:rPr>
              <a:t>NASA’s Terra </a:t>
            </a:r>
            <a:r>
              <a:rPr lang="en-US" sz="2400" dirty="0">
                <a:latin typeface="Corbel" panose="020B0503020204020204" pitchFamily="34" charset="0"/>
              </a:rPr>
              <a:t>and </a:t>
            </a:r>
            <a:r>
              <a:rPr lang="en-US" sz="2400" dirty="0" smtClean="0">
                <a:latin typeface="Corbel" panose="020B0503020204020204" pitchFamily="34" charset="0"/>
              </a:rPr>
              <a:t>Aqua satellites:</a:t>
            </a:r>
            <a:endParaRPr lang="en-US" dirty="0">
              <a:latin typeface="Corbel" panose="020B0503020204020204" pitchFamily="34" charset="0"/>
            </a:endParaRPr>
          </a:p>
          <a:p>
            <a:pPr marL="2230438" indent="-2230438">
              <a:spcAft>
                <a:spcPts val="1200"/>
              </a:spcAft>
            </a:pPr>
            <a:r>
              <a:rPr lang="en-US" sz="2000" b="1" dirty="0">
                <a:latin typeface="Corbel" panose="020B0503020204020204" pitchFamily="34" charset="0"/>
              </a:rPr>
              <a:t>MODIS:</a:t>
            </a:r>
            <a:r>
              <a:rPr lang="en-US" sz="2000" dirty="0">
                <a:latin typeface="Corbel" panose="020B0503020204020204" pitchFamily="34" charset="0"/>
              </a:rPr>
              <a:t>	albedo, land surface temperature, land cover, land cover dynamics (land surface phenology</a:t>
            </a:r>
            <a:r>
              <a:rPr lang="en-US" sz="2000" dirty="0" smtClean="0">
                <a:latin typeface="Corbel" panose="020B0503020204020204" pitchFamily="34" charset="0"/>
              </a:rPr>
              <a:t>), aerosol </a:t>
            </a:r>
            <a:r>
              <a:rPr lang="en-US" sz="2000" dirty="0">
                <a:latin typeface="Corbel" panose="020B0503020204020204" pitchFamily="34" charset="0"/>
              </a:rPr>
              <a:t>optical depth, evapotranspiration, snow cover, </a:t>
            </a:r>
            <a:r>
              <a:rPr lang="en-US" sz="2000" dirty="0" smtClean="0">
                <a:latin typeface="Corbel" panose="020B0503020204020204" pitchFamily="34" charset="0"/>
              </a:rPr>
              <a:t>burned area, LAI/</a:t>
            </a:r>
            <a:r>
              <a:rPr lang="en-US" sz="2000" dirty="0" err="1" smtClean="0">
                <a:latin typeface="Corbel" panose="020B0503020204020204" pitchFamily="34" charset="0"/>
              </a:rPr>
              <a:t>fPAR</a:t>
            </a:r>
            <a:r>
              <a:rPr lang="en-US" sz="2000" dirty="0" smtClean="0">
                <a:latin typeface="Corbel" panose="020B0503020204020204" pitchFamily="34" charset="0"/>
              </a:rPr>
              <a:t>, GPP, and </a:t>
            </a:r>
            <a:r>
              <a:rPr lang="en-US" sz="2000" dirty="0">
                <a:latin typeface="Corbel" panose="020B0503020204020204" pitchFamily="34" charset="0"/>
              </a:rPr>
              <a:t>NDVI, EVI, and tasseled cap factors from NBAR</a:t>
            </a:r>
            <a:r>
              <a:rPr lang="en-US" sz="2000" dirty="0" smtClean="0">
                <a:latin typeface="Corbel" panose="020B0503020204020204" pitchFamily="34" charset="0"/>
              </a:rPr>
              <a:t>.</a:t>
            </a:r>
          </a:p>
          <a:p>
            <a:pPr marL="2230438" indent="-2230438">
              <a:spcAft>
                <a:spcPts val="1200"/>
              </a:spcAft>
            </a:pPr>
            <a:r>
              <a:rPr lang="en-US" sz="2000" b="1" dirty="0" smtClean="0">
                <a:latin typeface="Corbel" panose="020B0503020204020204" pitchFamily="34" charset="0"/>
              </a:rPr>
              <a:t>AMSR-E + AMSR2:</a:t>
            </a:r>
            <a:r>
              <a:rPr lang="en-US" sz="2000" dirty="0" smtClean="0">
                <a:latin typeface="Corbel" panose="020B0503020204020204" pitchFamily="34" charset="0"/>
              </a:rPr>
              <a:t>    surface </a:t>
            </a:r>
            <a:r>
              <a:rPr lang="en-US" sz="2000" dirty="0">
                <a:latin typeface="Corbel" panose="020B0503020204020204" pitchFamily="34" charset="0"/>
              </a:rPr>
              <a:t>air temperature, </a:t>
            </a:r>
            <a:r>
              <a:rPr lang="en-US" sz="2000" dirty="0" smtClean="0">
                <a:latin typeface="Corbel" panose="020B0503020204020204" pitchFamily="34" charset="0"/>
              </a:rPr>
              <a:t>soil moisture</a:t>
            </a:r>
            <a:r>
              <a:rPr lang="en-US" sz="2000" dirty="0">
                <a:latin typeface="Corbel" panose="020B0503020204020204" pitchFamily="34" charset="0"/>
              </a:rPr>
              <a:t>, </a:t>
            </a:r>
            <a:r>
              <a:rPr lang="en-US" sz="2000" dirty="0" err="1" smtClean="0">
                <a:latin typeface="Corbel" panose="020B0503020204020204" pitchFamily="34" charset="0"/>
              </a:rPr>
              <a:t>precipitable</a:t>
            </a:r>
            <a:r>
              <a:rPr lang="en-US" sz="2000" dirty="0" smtClean="0">
                <a:latin typeface="Corbel" panose="020B0503020204020204" pitchFamily="34" charset="0"/>
              </a:rPr>
              <a:t> water vapor, fractional </a:t>
            </a:r>
            <a:r>
              <a:rPr lang="en-US" sz="2000" dirty="0">
                <a:latin typeface="Corbel" panose="020B0503020204020204" pitchFamily="34" charset="0"/>
              </a:rPr>
              <a:t>open </a:t>
            </a:r>
            <a:r>
              <a:rPr lang="en-US" sz="2000" dirty="0" smtClean="0">
                <a:latin typeface="Corbel" panose="020B0503020204020204" pitchFamily="34" charset="0"/>
              </a:rPr>
              <a:t>water, vegetation optical depth.  </a:t>
            </a:r>
          </a:p>
          <a:p>
            <a:pPr marL="2230438" indent="-2230438">
              <a:spcAft>
                <a:spcPts val="1200"/>
              </a:spcAft>
            </a:pPr>
            <a:r>
              <a:rPr lang="en-US" sz="2000" b="1" dirty="0" smtClean="0">
                <a:latin typeface="Corbel" panose="020B0503020204020204" pitchFamily="34" charset="0"/>
              </a:rPr>
              <a:t>AIRS:</a:t>
            </a:r>
            <a:r>
              <a:rPr lang="en-US" sz="2000" dirty="0" smtClean="0">
                <a:latin typeface="Corbel" panose="020B0503020204020204" pitchFamily="34" charset="0"/>
              </a:rPr>
              <a:t> 	temperature</a:t>
            </a:r>
            <a:r>
              <a:rPr lang="en-US" sz="2000" dirty="0">
                <a:latin typeface="Corbel" panose="020B0503020204020204" pitchFamily="34" charset="0"/>
              </a:rPr>
              <a:t>, water vapor, </a:t>
            </a:r>
            <a:r>
              <a:rPr lang="en-US" sz="2000" dirty="0" smtClean="0">
                <a:latin typeface="Corbel" panose="020B0503020204020204" pitchFamily="34" charset="0"/>
              </a:rPr>
              <a:t>relative humidity, carbon monoxide </a:t>
            </a:r>
            <a:r>
              <a:rPr lang="en-US" sz="2000" b="1" i="1" dirty="0">
                <a:latin typeface="Corbel" panose="020B0503020204020204" pitchFamily="34" charset="0"/>
              </a:rPr>
              <a:t>at multiple pressure levels</a:t>
            </a:r>
            <a:r>
              <a:rPr lang="en-US" sz="2000" dirty="0">
                <a:latin typeface="Corbel" panose="020B0503020204020204" pitchFamily="34" charset="0"/>
              </a:rPr>
              <a:t>, and height, pressure, temperature of the </a:t>
            </a:r>
            <a:r>
              <a:rPr lang="en-US" sz="2000" dirty="0" smtClean="0">
                <a:latin typeface="Corbel" panose="020B0503020204020204" pitchFamily="34" charset="0"/>
              </a:rPr>
              <a:t>tropopause. </a:t>
            </a:r>
            <a:endParaRPr lang="en-US" sz="2000" dirty="0">
              <a:latin typeface="Corbel" panose="020B0503020204020204" pitchFamily="34" charset="0"/>
            </a:endParaRPr>
          </a:p>
          <a:p>
            <a:pPr marL="2230438" indent="-2230438">
              <a:spcAft>
                <a:spcPts val="1200"/>
              </a:spcAft>
            </a:pPr>
            <a:r>
              <a:rPr lang="en-US" sz="2000" b="1" dirty="0" smtClean="0">
                <a:latin typeface="Corbel" panose="020B0503020204020204" pitchFamily="34" charset="0"/>
              </a:rPr>
              <a:t>CERES</a:t>
            </a:r>
            <a:r>
              <a:rPr lang="en-US" sz="2000" b="1" dirty="0">
                <a:latin typeface="Corbel" panose="020B0503020204020204" pitchFamily="34" charset="0"/>
              </a:rPr>
              <a:t>: 	</a:t>
            </a:r>
            <a:r>
              <a:rPr lang="en-US" sz="2000" dirty="0">
                <a:latin typeface="Corbel" panose="020B0503020204020204" pitchFamily="34" charset="0"/>
              </a:rPr>
              <a:t>shortwave, longwave, and net radiative fluxes </a:t>
            </a:r>
            <a:r>
              <a:rPr lang="en-US" sz="2000" b="1" i="1" dirty="0">
                <a:latin typeface="Corbel" panose="020B0503020204020204" pitchFamily="34" charset="0"/>
              </a:rPr>
              <a:t>at surface</a:t>
            </a:r>
            <a:r>
              <a:rPr lang="en-US" sz="2000" dirty="0">
                <a:latin typeface="Corbel" panose="020B0503020204020204" pitchFamily="34" charset="0"/>
              </a:rPr>
              <a:t> for clear sky and total sky, shortwave, longwave, and net radiative fluxes and albedo </a:t>
            </a:r>
            <a:r>
              <a:rPr lang="en-US" sz="2000" b="1" i="1" dirty="0">
                <a:latin typeface="Corbel" panose="020B0503020204020204" pitchFamily="34" charset="0"/>
              </a:rPr>
              <a:t>at top of atmosphere</a:t>
            </a:r>
            <a:r>
              <a:rPr lang="en-US" sz="2000" dirty="0">
                <a:latin typeface="Corbel" panose="020B0503020204020204" pitchFamily="34" charset="0"/>
              </a:rPr>
              <a:t> for clear sky and total </a:t>
            </a:r>
            <a:r>
              <a:rPr lang="en-US" sz="2000" dirty="0" smtClean="0">
                <a:latin typeface="Corbel" panose="020B0503020204020204" pitchFamily="34" charset="0"/>
              </a:rPr>
              <a:t>sky.</a:t>
            </a:r>
          </a:p>
          <a:p>
            <a:pPr marL="2230438" indent="-2230438"/>
            <a:r>
              <a:rPr lang="en-US" sz="2000" b="1" dirty="0">
                <a:latin typeface="Corbel" panose="020B0503020204020204" pitchFamily="34" charset="0"/>
              </a:rPr>
              <a:t>MOPITT:	</a:t>
            </a:r>
            <a:r>
              <a:rPr lang="en-US" sz="2000" dirty="0">
                <a:latin typeface="Corbel" panose="020B0503020204020204" pitchFamily="34" charset="0"/>
              </a:rPr>
              <a:t>retrieved carbon monoxide (CO) total column, retrieved CO mixing ratio profile </a:t>
            </a:r>
            <a:r>
              <a:rPr lang="en-US" sz="2000" b="1" i="1" dirty="0" smtClean="0">
                <a:latin typeface="Corbel" panose="020B0503020204020204" pitchFamily="34" charset="0"/>
              </a:rPr>
              <a:t>at multiple pressure levels</a:t>
            </a:r>
            <a:r>
              <a:rPr lang="en-US" sz="2000" dirty="0" smtClean="0">
                <a:latin typeface="Corbel" panose="020B0503020204020204" pitchFamily="34" charset="0"/>
              </a:rPr>
              <a:t>.</a:t>
            </a:r>
          </a:p>
          <a:p>
            <a:pPr marL="2230438" indent="-2230438">
              <a:spcAft>
                <a:spcPts val="600"/>
              </a:spcAft>
            </a:pPr>
            <a:r>
              <a:rPr lang="en-US" sz="2000" dirty="0">
                <a:latin typeface="Corbel" panose="020B0503020204020204" pitchFamily="34" charset="0"/>
              </a:rPr>
              <a:t>	</a:t>
            </a:r>
            <a:r>
              <a:rPr lang="en-US" sz="2000" dirty="0" smtClean="0">
                <a:latin typeface="Corbel" panose="020B0503020204020204" pitchFamily="34" charset="0"/>
              </a:rPr>
              <a:t>					</a:t>
            </a:r>
            <a:r>
              <a:rPr lang="en-US" sz="2000" b="1" i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and more!</a:t>
            </a:r>
            <a:endParaRPr lang="en-US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9288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500 m, 1000 m, 0.05</a:t>
            </a:r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  <a:sym typeface="Symbol"/>
              </a:rPr>
              <a:t>, 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  <a:sym typeface="Symbol"/>
              </a:rPr>
              <a:t>8-day &amp; monthly 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0001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25 km, 8-day &amp; monthly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774" y="356201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1.0</a:t>
            </a:r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  <a:sym typeface="Symbol"/>
              </a:rPr>
              <a:t></a:t>
            </a:r>
            <a:r>
              <a:rPr lang="en-US" sz="1600" b="1" dirty="0">
                <a:solidFill>
                  <a:srgbClr val="0070C0"/>
                </a:solidFill>
                <a:latin typeface="Corbel" panose="020B0503020204020204" pitchFamily="34" charset="0"/>
                <a:sym typeface="Symbol"/>
              </a:rPr>
              <a:t>, </a:t>
            </a:r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  <a:sym typeface="Symbol"/>
              </a:rPr>
              <a:t>monthly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62881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1.0</a:t>
            </a:r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  <a:sym typeface="Symbol"/>
              </a:rPr>
              <a:t>, monthly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774" y="603910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1.0</a:t>
            </a:r>
            <a:r>
              <a:rPr lang="en-US" sz="1600" b="1" dirty="0" smtClean="0">
                <a:solidFill>
                  <a:srgbClr val="0070C0"/>
                </a:solidFill>
                <a:latin typeface="Corbel" panose="020B0503020204020204" pitchFamily="34" charset="0"/>
                <a:sym typeface="Symbol"/>
              </a:rPr>
              <a:t>, monthly</a:t>
            </a:r>
            <a:endParaRPr lang="en-US" sz="16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8</a:t>
            </a:fld>
            <a:endParaRPr lang="en-US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4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74" y="304800"/>
            <a:ext cx="82296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To make biogeophysical sense of multiple trends, we will interpret (or constrain) them with reference to </a:t>
            </a:r>
            <a:r>
              <a:rPr lang="en-US" sz="2400" i="1" dirty="0" smtClean="0">
                <a:latin typeface="Corbel" panose="020B0503020204020204" pitchFamily="34" charset="0"/>
              </a:rPr>
              <a:t>idealized</a:t>
            </a:r>
            <a:r>
              <a:rPr lang="en-US" sz="2400" dirty="0" smtClean="0"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surface radiation budget</a:t>
            </a:r>
            <a:r>
              <a:rPr lang="en-US" sz="2400" dirty="0" smtClean="0">
                <a:latin typeface="Corbel" panose="020B0503020204020204" pitchFamily="34" charset="0"/>
              </a:rPr>
              <a:t> and 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surface energy balance </a:t>
            </a:r>
            <a:r>
              <a:rPr lang="en-US" sz="2400" dirty="0" smtClean="0">
                <a:latin typeface="Corbel" panose="020B0503020204020204" pitchFamily="34" charset="0"/>
              </a:rPr>
              <a:t>to reduce the candidates for proximate causes of the changes.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R</a:t>
            </a:r>
            <a:r>
              <a:rPr lang="en-US" sz="3200" b="1" cap="small" baseline="-25000" dirty="0" smtClean="0">
                <a:solidFill>
                  <a:schemeClr val="tx2"/>
                </a:solidFill>
                <a:latin typeface="Corbel" panose="020B0503020204020204" pitchFamily="34" charset="0"/>
              </a:rPr>
              <a:t>n</a:t>
            </a:r>
            <a:r>
              <a:rPr lang="en-US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= </a:t>
            </a:r>
            <a:r>
              <a:rPr lang="en-US" sz="32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SW</a:t>
            </a:r>
            <a:r>
              <a:rPr lang="en-US" sz="3200" b="1" cap="small" baseline="-250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down</a:t>
            </a:r>
            <a:r>
              <a:rPr lang="en-US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*(1-</a:t>
            </a:r>
            <a:r>
              <a:rPr lang="en-US" sz="32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en-US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) + </a:t>
            </a:r>
            <a:r>
              <a:rPr lang="en-US" sz="32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LW</a:t>
            </a:r>
            <a:r>
              <a:rPr lang="en-US" sz="3200" b="1" cap="small" baseline="-250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down</a:t>
            </a:r>
            <a:r>
              <a:rPr lang="en-US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– </a:t>
            </a:r>
            <a:r>
              <a:rPr lang="en-US" sz="32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LW</a:t>
            </a:r>
            <a:r>
              <a:rPr lang="en-US" sz="3200" b="1" cap="small" baseline="-250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up</a:t>
            </a:r>
            <a:endParaRPr lang="en-US" sz="3200" b="1" cap="small" baseline="-250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endParaRPr lang="en-US" sz="3200" b="1" cap="small" baseline="-25000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R</a:t>
            </a:r>
            <a:r>
              <a:rPr lang="en-US" sz="3200" b="1" cap="small" baseline="-25000" dirty="0">
                <a:solidFill>
                  <a:srgbClr val="C00000"/>
                </a:solidFill>
                <a:latin typeface="Corbel" panose="020B0503020204020204" pitchFamily="34" charset="0"/>
              </a:rPr>
              <a:t>n</a:t>
            </a:r>
            <a:r>
              <a:rPr lang="en-US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 = </a:t>
            </a:r>
            <a:r>
              <a:rPr lang="en-US" sz="3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G + SH + LE</a:t>
            </a:r>
            <a:endParaRPr lang="en-US" sz="3200" b="1" cap="small" baseline="-250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endParaRPr lang="en-US" sz="2400" b="1" cap="small" baseline="-25000" dirty="0" smtClean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766" y="3733800"/>
            <a:ext cx="89150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Consider the </a:t>
            </a:r>
            <a:r>
              <a:rPr lang="en-US" sz="2400" dirty="0">
                <a:latin typeface="Corbel" panose="020B0503020204020204" pitchFamily="34" charset="0"/>
              </a:rPr>
              <a:t>following </a:t>
            </a:r>
            <a:r>
              <a:rPr lang="en-US" sz="2400" dirty="0" smtClean="0">
                <a:latin typeface="Corbel" panose="020B0503020204020204" pitchFamily="34" charset="0"/>
              </a:rPr>
              <a:t>environmental changes with </a:t>
            </a:r>
            <a:r>
              <a:rPr lang="en-US" sz="2400" dirty="0">
                <a:latin typeface="Corbel" panose="020B0503020204020204" pitchFamily="34" charset="0"/>
              </a:rPr>
              <a:t>urban expansion within an agricultural matrix: 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lvl="1"/>
            <a:endParaRPr lang="en-US" sz="2000" dirty="0" smtClean="0">
              <a:latin typeface="Corbel" panose="020B0503020204020204" pitchFamily="34" charset="0"/>
            </a:endParaRPr>
          </a:p>
          <a:p>
            <a:pPr lvl="1"/>
            <a:r>
              <a:rPr lang="en-US" sz="24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Increases</a:t>
            </a:r>
            <a:r>
              <a:rPr lang="en-US" sz="2000" dirty="0" smtClean="0">
                <a:latin typeface="Corbel" panose="020B0503020204020204" pitchFamily="34" charset="0"/>
              </a:rPr>
              <a:t> in albedo</a:t>
            </a:r>
            <a:r>
              <a:rPr lang="en-US" sz="2000" dirty="0">
                <a:latin typeface="Corbel" panose="020B0503020204020204" pitchFamily="34" charset="0"/>
              </a:rPr>
              <a:t>, sensible heat flux, land surface temperature, air temperature, </a:t>
            </a:r>
            <a:r>
              <a:rPr lang="en-US" sz="2000" dirty="0" smtClean="0">
                <a:latin typeface="Corbel" panose="020B0503020204020204" pitchFamily="34" charset="0"/>
              </a:rPr>
              <a:t>impervious surface area, boundary </a:t>
            </a:r>
            <a:r>
              <a:rPr lang="en-US" sz="2000" dirty="0">
                <a:latin typeface="Corbel" panose="020B0503020204020204" pitchFamily="34" charset="0"/>
              </a:rPr>
              <a:t>layer height, </a:t>
            </a:r>
            <a:r>
              <a:rPr lang="en-US" sz="2000" dirty="0" smtClean="0">
                <a:latin typeface="Corbel" panose="020B0503020204020204" pitchFamily="34" charset="0"/>
              </a:rPr>
              <a:t>roughness length, aerosol optical depth, and carbon </a:t>
            </a:r>
            <a:r>
              <a:rPr lang="en-US" sz="2000" dirty="0">
                <a:latin typeface="Corbel" panose="020B0503020204020204" pitchFamily="34" charset="0"/>
              </a:rPr>
              <a:t>monoxide </a:t>
            </a:r>
            <a:r>
              <a:rPr lang="en-US" sz="2000" dirty="0" smtClean="0">
                <a:latin typeface="Corbel" panose="020B0503020204020204" pitchFamily="34" charset="0"/>
              </a:rPr>
              <a:t>concentration;</a:t>
            </a:r>
          </a:p>
          <a:p>
            <a:pPr lvl="1"/>
            <a:endParaRPr lang="en-US" sz="2000" dirty="0" smtClean="0">
              <a:latin typeface="Corbel" panose="020B0503020204020204" pitchFamily="34" charset="0"/>
            </a:endParaRPr>
          </a:p>
          <a:p>
            <a:pPr lvl="1"/>
            <a:r>
              <a:rPr lang="en-US" sz="24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Decreases</a:t>
            </a:r>
            <a:r>
              <a:rPr lang="en-US" sz="2000" dirty="0" smtClean="0">
                <a:latin typeface="Corbel" panose="020B0503020204020204" pitchFamily="34" charset="0"/>
              </a:rPr>
              <a:t> in vegetation </a:t>
            </a:r>
            <a:r>
              <a:rPr lang="en-US" sz="2000" dirty="0">
                <a:latin typeface="Corbel" panose="020B0503020204020204" pitchFamily="34" charset="0"/>
              </a:rPr>
              <a:t>indices, </a:t>
            </a:r>
            <a:r>
              <a:rPr lang="en-US" sz="2000" dirty="0" smtClean="0">
                <a:latin typeface="Corbel" panose="020B0503020204020204" pitchFamily="34" charset="0"/>
              </a:rPr>
              <a:t>LAI/</a:t>
            </a:r>
            <a:r>
              <a:rPr lang="en-US" sz="2000" dirty="0" err="1" smtClean="0">
                <a:latin typeface="Corbel" panose="020B0503020204020204" pitchFamily="34" charset="0"/>
              </a:rPr>
              <a:t>fPAR</a:t>
            </a:r>
            <a:r>
              <a:rPr lang="en-US" sz="2000" dirty="0">
                <a:latin typeface="Corbel" panose="020B0503020204020204" pitchFamily="34" charset="0"/>
              </a:rPr>
              <a:t>, GPP, latent heat </a:t>
            </a:r>
            <a:r>
              <a:rPr lang="en-US" sz="2000" dirty="0" smtClean="0">
                <a:latin typeface="Corbel" panose="020B0503020204020204" pitchFamily="34" charset="0"/>
              </a:rPr>
              <a:t>flux, evapotranspiration</a:t>
            </a:r>
            <a:r>
              <a:rPr lang="en-US" sz="2000" dirty="0">
                <a:latin typeface="Corbel" panose="020B0503020204020204" pitchFamily="34" charset="0"/>
              </a:rPr>
              <a:t>, and surface </a:t>
            </a:r>
            <a:r>
              <a:rPr lang="en-US" sz="2000" dirty="0" smtClean="0">
                <a:latin typeface="Corbel" panose="020B0503020204020204" pitchFamily="34" charset="0"/>
              </a:rPr>
              <a:t>moisture.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8A44-7700-4129-BA4A-20CFD0D60A63}" type="slidenum">
              <a:rPr lang="en-US" sz="1600" b="1" smtClean="0">
                <a:latin typeface="Corbel" panose="020B0503020204020204" pitchFamily="34" charset="0"/>
              </a:rPr>
              <a:t>9</a:t>
            </a:fld>
            <a:endParaRPr lang="en-US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2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1488</Words>
  <Application>Microsoft Macintosh PowerPoint</Application>
  <PresentationFormat>On-screen Show (4:3)</PresentationFormat>
  <Paragraphs>232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Change in Our MIDST: Detection and Analysis of Land Surface Dynamics  in North and South America Using Multiple Sensor Data Streams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Henebry, Geoffrey</dc:creator>
  <cp:lastModifiedBy>Michael King</cp:lastModifiedBy>
  <cp:revision>62</cp:revision>
  <dcterms:created xsi:type="dcterms:W3CDTF">2015-03-26T20:14:17Z</dcterms:created>
  <dcterms:modified xsi:type="dcterms:W3CDTF">2015-05-23T21:38:52Z</dcterms:modified>
</cp:coreProperties>
</file>