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70" r:id="rId2"/>
    <p:sldId id="286" r:id="rId3"/>
    <p:sldId id="268" r:id="rId4"/>
    <p:sldId id="295" r:id="rId5"/>
    <p:sldId id="288" r:id="rId6"/>
    <p:sldId id="299" r:id="rId7"/>
    <p:sldId id="260" r:id="rId8"/>
    <p:sldId id="276" r:id="rId9"/>
    <p:sldId id="278" r:id="rId10"/>
    <p:sldId id="279" r:id="rId11"/>
    <p:sldId id="280" r:id="rId12"/>
    <p:sldId id="282" r:id="rId13"/>
    <p:sldId id="290" r:id="rId14"/>
    <p:sldId id="285" r:id="rId15"/>
    <p:sldId id="292" r:id="rId16"/>
    <p:sldId id="294" r:id="rId17"/>
    <p:sldId id="284" r:id="rId18"/>
    <p:sldId id="264" r:id="rId19"/>
    <p:sldId id="277"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7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2" autoAdjust="0"/>
    <p:restoredTop sz="90929"/>
  </p:normalViewPr>
  <p:slideViewPr>
    <p:cSldViewPr>
      <p:cViewPr varScale="1">
        <p:scale>
          <a:sx n="146" d="100"/>
          <a:sy n="146" d="100"/>
        </p:scale>
        <p:origin x="-7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472CE6B-E9F6-354E-8611-508860C4F434}" type="slidenum">
              <a:rPr lang="en-US"/>
              <a:pPr>
                <a:defRPr/>
              </a:pPr>
              <a:t>‹#›</a:t>
            </a:fld>
            <a:endParaRPr lang="en-US"/>
          </a:p>
        </p:txBody>
      </p:sp>
    </p:spTree>
    <p:extLst>
      <p:ext uri="{BB962C8B-B14F-4D97-AF65-F5344CB8AC3E}">
        <p14:creationId xmlns:p14="http://schemas.microsoft.com/office/powerpoint/2010/main" val="2085686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853CD4-3A1C-0E40-ADEA-2CA5D853BCC9}" type="slidenum">
              <a:rPr lang="en-US" sz="1200"/>
              <a:pPr/>
              <a:t>1</a:t>
            </a:fld>
            <a:endParaRPr lang="en-US" sz="1200"/>
          </a:p>
        </p:txBody>
      </p:sp>
      <p:sp>
        <p:nvSpPr>
          <p:cNvPr id="389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09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47107" name="Rectangle 1027"/>
          <p:cNvSpPr>
            <a:spLocks noGrp="1" noChangeArrowheads="1"/>
          </p:cNvSpPr>
          <p:nvPr>
            <p:ph type="body" idx="1"/>
          </p:nvPr>
        </p:nvSpPr>
        <p:spPr>
          <a:noFill/>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223772-5CC1-8047-942F-B9AC8232AC61}" type="slidenum">
              <a:rPr lang="en-US" sz="1200"/>
              <a:pPr/>
              <a:t>11</a:t>
            </a:fld>
            <a:endParaRPr lang="en-US" sz="1200"/>
          </a:p>
        </p:txBody>
      </p:sp>
      <p:sp>
        <p:nvSpPr>
          <p:cNvPr id="8294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1027"/>
          <p:cNvSpPr>
            <a:spLocks noGrp="1" noChangeArrowheads="1"/>
          </p:cNvSpPr>
          <p:nvPr>
            <p:ph type="body" idx="1"/>
          </p:nvPr>
        </p:nvSpPr>
        <p:spPr>
          <a:noFill/>
        </p:spPr>
        <p:txBody>
          <a:bodyPr/>
          <a:lstStyle/>
          <a:p>
            <a:pPr eaLnBrk="1" hangingPunct="1"/>
            <a:r>
              <a:rPr lang="en-US"/>
              <a:t>Explain that CCI and MODIS PRI are the same thing, but we decided we needed to change the name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5E44231-D1DA-8244-B6EE-D413EF8BDB13}" type="slidenum">
              <a:rPr lang="en-US" sz="1200"/>
              <a:pPr/>
              <a:t>12</a:t>
            </a:fld>
            <a:endParaRPr lang="en-US" sz="1200"/>
          </a:p>
        </p:txBody>
      </p:sp>
      <p:sp>
        <p:nvSpPr>
          <p:cNvPr id="8499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1027"/>
          <p:cNvSpPr>
            <a:spLocks noGrp="1" noChangeArrowheads="1"/>
          </p:cNvSpPr>
          <p:nvPr>
            <p:ph type="body" idx="1"/>
          </p:nvPr>
        </p:nvSpPr>
        <p:spPr>
          <a:noFill/>
        </p:spPr>
        <p:txBody>
          <a:bodyPr/>
          <a:lstStyle/>
          <a:p>
            <a:pPr eaLnBrk="1" hangingPunct="1"/>
            <a:r>
              <a:rPr lang="en-US"/>
              <a:t>for evergreen conifers CCI tracks GEP seasonality, While NDVI does not.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96EB786-9FFB-874B-A474-58F6E60BBBF9}" type="slidenum">
              <a:rPr lang="en-US" sz="1200"/>
              <a:pPr/>
              <a:t>13</a:t>
            </a:fld>
            <a:endParaRPr lang="en-US" sz="1200"/>
          </a:p>
        </p:txBody>
      </p:sp>
      <p:sp>
        <p:nvSpPr>
          <p:cNvPr id="8601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1027"/>
          <p:cNvSpPr>
            <a:spLocks noGrp="1" noChangeArrowheads="1"/>
          </p:cNvSpPr>
          <p:nvPr>
            <p:ph type="body" idx="1"/>
          </p:nvPr>
        </p:nvSpPr>
        <p:spPr>
          <a:noFill/>
        </p:spPr>
        <p:txBody>
          <a:bodyPr/>
          <a:lstStyle/>
          <a:p>
            <a:pPr eaLnBrk="1" hangingPunct="1"/>
            <a:r>
              <a:rPr lang="en-US"/>
              <a:t>In deciduous forests, both NDVI and CCI describe greenup, but NDVI remains flat through growing season, while CCI tracks late summer drop off and senescence</a:t>
            </a:r>
          </a:p>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8C13CFA-DFDE-0446-957D-9D2495A0738E}" type="slidenum">
              <a:rPr lang="en-US" sz="1200"/>
              <a:pPr/>
              <a:t>14</a:t>
            </a:fld>
            <a:endParaRPr lang="en-US" sz="1200"/>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a:noFill/>
        </p:spPr>
        <p:txBody>
          <a:bodyPr/>
          <a:lstStyle/>
          <a:p>
            <a:pPr eaLnBrk="1" hangingPunct="1"/>
            <a:r>
              <a:rPr lang="en-US"/>
              <a:t>Note axes are the same in all plots, note differences in slopes and variability around regression lines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E2DF4D-BBEB-724B-826C-36C69F2F4A2B}" type="slidenum">
              <a:rPr lang="en-US" sz="1200"/>
              <a:pPr/>
              <a:t>15</a:t>
            </a:fld>
            <a:endParaRPr lang="en-US" sz="1200"/>
          </a:p>
        </p:txBody>
      </p:sp>
      <p:sp>
        <p:nvSpPr>
          <p:cNvPr id="7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a:noFill/>
        </p:spPr>
        <p:txBody>
          <a:bodyPr/>
          <a:lstStyle/>
          <a:p>
            <a:pPr eaLnBrk="1" hangingPunct="1"/>
            <a:r>
              <a:rPr lang="en-US"/>
              <a:t>Note axes are the same in all plots, note similarity  in slopes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BFF00C-3062-F44F-8641-53FFD35FD98F}" type="slidenum">
              <a:rPr lang="en-US" sz="1200"/>
              <a:pPr/>
              <a:t>16</a:t>
            </a:fld>
            <a:endParaRPr lang="en-US" sz="1200"/>
          </a:p>
        </p:txBody>
      </p:sp>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a:noFill/>
        </p:spPr>
        <p:txBody>
          <a:bodyPr/>
          <a:lstStyle/>
          <a:p>
            <a:pPr eaLnBrk="1" hangingPunct="1"/>
            <a:r>
              <a:rPr lang="en-US"/>
              <a:t>Site based multiple regressions do a good job of describing daily GEP. Can we group sites to generalize without significant degrading results?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C048BF-B264-7D4A-85EB-5CB190D9765C}" type="slidenum">
              <a:rPr lang="en-US" sz="1200"/>
              <a:pPr/>
              <a:t>17</a:t>
            </a:fld>
            <a:endParaRPr lang="en-US" sz="1200"/>
          </a:p>
        </p:txBody>
      </p:sp>
      <p:sp>
        <p:nvSpPr>
          <p:cNvPr id="8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a:noFill/>
        </p:spPr>
        <p:txBody>
          <a:bodyPr/>
          <a:lstStyle/>
          <a:p>
            <a:pPr eaLnBrk="1" hangingPunct="1"/>
            <a:r>
              <a:rPr lang="en-US"/>
              <a:t>Coefficients from multiple site based multiple regressions. Note the importance of ocean bands 10, 11, 12 in the coefficient weightings.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44035" name="Rectangle 1027"/>
          <p:cNvSpPr>
            <a:spLocks noGrp="1" noChangeArrowheads="1"/>
          </p:cNvSpPr>
          <p:nvPr>
            <p:ph type="body" idx="1"/>
          </p:nvPr>
        </p:nvSpPr>
        <p:spPr>
          <a:noFill/>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2A4904F-1780-744C-8934-AFBD07EB1B17}" type="slidenum">
              <a:rPr lang="en-US" sz="1200"/>
              <a:pPr/>
              <a:t>4</a:t>
            </a:fld>
            <a:endParaRPr lang="en-US" sz="1200"/>
          </a:p>
        </p:txBody>
      </p:sp>
      <p:sp>
        <p:nvSpPr>
          <p:cNvPr id="7475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5" name="Rectangle 1027"/>
          <p:cNvSpPr>
            <a:spLocks noGrp="1" noChangeArrowheads="1"/>
          </p:cNvSpPr>
          <p:nvPr>
            <p:ph type="body" idx="1"/>
          </p:nvPr>
        </p:nvSpPr>
        <p:spPr>
          <a:noFill/>
        </p:spPr>
        <p:txBody>
          <a:bodyPr/>
          <a:lstStyle/>
          <a:p>
            <a:pPr>
              <a:spcBef>
                <a:spcPct val="0"/>
              </a:spcBef>
            </a:pPr>
            <a:r>
              <a:rPr lang="en-US" sz="1400"/>
              <a:t>Energy flows - energy to photosynthetic processes, excess energy must be dumped to prevent damage to photosynthetic machinery</a:t>
            </a:r>
          </a:p>
          <a:p>
            <a:pPr>
              <a:spcBef>
                <a:spcPct val="0"/>
              </a:spcBef>
            </a:pPr>
            <a:r>
              <a:rPr lang="en-US" sz="1400"/>
              <a:t>Fluorescence; Photoprotective carotenoid pigments - non photochemical quenching -xanthophyll cycle</a:t>
            </a:r>
          </a:p>
          <a:p>
            <a:pPr>
              <a:spcBef>
                <a:spcPct val="0"/>
              </a:spcBef>
            </a:pPr>
            <a:r>
              <a:rPr lang="en-US" sz="1400"/>
              <a:t>Distribution of absorbed radiation within a leaf, showing processes of productive photosynthesis (blue text and arrows), energy dissipation (red text and arrows), regulatory processes associated with the xanthophyll cycle (black text and arrows within box on left), and carotenoid and chlorophyll pigment pools, all of which can be assessed with optical sampling</a:t>
            </a:r>
          </a:p>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46E523-E2EB-5841-8DAC-83F39E5E0E66}" type="slidenum">
              <a:rPr lang="en-US" sz="1200"/>
              <a:pPr/>
              <a:t>5</a:t>
            </a:fld>
            <a:endParaRPr lang="en-US" sz="1200"/>
          </a:p>
        </p:txBody>
      </p:sp>
      <p:sp>
        <p:nvSpPr>
          <p:cNvPr id="645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24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4BA0896-BD1A-6A45-A3C8-FC7DE00E79FC}" type="slidenum">
              <a:rPr lang="en-US" sz="1200"/>
              <a:pPr/>
              <a:t>6</a:t>
            </a:fld>
            <a:endParaRPr lang="en-US" sz="1200"/>
          </a:p>
        </p:txBody>
      </p:sp>
      <p:sp>
        <p:nvSpPr>
          <p:cNvPr id="890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229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B2D8BBB-1C83-E64F-8F6D-372DCF2BEB43}" type="slidenum">
              <a:rPr lang="en-US" sz="1200"/>
              <a:pPr/>
              <a:t>7</a:t>
            </a:fld>
            <a:endParaRPr lang="en-US" sz="1200"/>
          </a:p>
        </p:txBody>
      </p:sp>
      <p:sp>
        <p:nvSpPr>
          <p:cNvPr id="6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a:noFill/>
        </p:spPr>
        <p:txBody>
          <a:bodyPr/>
          <a:lstStyle/>
          <a:p>
            <a:pPr eaLnBrk="1" hangingPunct="1"/>
            <a:r>
              <a:rPr lang="en-US"/>
              <a:t>Get different relationships for each forest type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B0B193D-045C-1348-89DF-7A0E9F68B642}" type="slidenum">
              <a:rPr lang="en-US" sz="1200"/>
              <a:pPr/>
              <a:t>8</a:t>
            </a:fld>
            <a:endParaRPr lang="en-US" sz="1200"/>
          </a:p>
        </p:txBody>
      </p:sp>
      <p:sp>
        <p:nvSpPr>
          <p:cNvPr id="184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F37AC85-FC8D-4844-B8CA-8A269D28A3EF}" type="slidenum">
              <a:rPr lang="en-US" sz="1200"/>
              <a:pPr algn="r"/>
              <a:t>8</a:t>
            </a:fld>
            <a:endParaRPr lang="en-US" sz="1200"/>
          </a:p>
        </p:txBody>
      </p:sp>
      <p:sp>
        <p:nvSpPr>
          <p:cNvPr id="50179"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84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lnSpc>
                <a:spcPct val="90000"/>
              </a:lnSpc>
              <a:spcBef>
                <a:spcPct val="20000"/>
              </a:spcBef>
            </a:pPr>
            <a:r>
              <a:rPr lang="en-US" sz="3600" b="1"/>
              <a:t>Conclusions</a:t>
            </a:r>
            <a:endParaRPr lang="en-US" sz="3200"/>
          </a:p>
          <a:p>
            <a:pPr lvl="1" eaLnBrk="1" hangingPunct="1">
              <a:lnSpc>
                <a:spcPct val="90000"/>
              </a:lnSpc>
              <a:spcBef>
                <a:spcPct val="20000"/>
              </a:spcBef>
            </a:pPr>
            <a:r>
              <a:rPr lang="en-US" sz="3200"/>
              <a:t>Although not designed for this purpose, MODIS PRI can measure ecosystem LUE.</a:t>
            </a:r>
          </a:p>
          <a:p>
            <a:pPr lvl="1" eaLnBrk="1" hangingPunct="1">
              <a:lnSpc>
                <a:spcPct val="90000"/>
              </a:lnSpc>
              <a:spcBef>
                <a:spcPct val="20000"/>
              </a:spcBef>
            </a:pPr>
            <a:r>
              <a:rPr lang="en-US" sz="3200"/>
              <a:t>There are different relationships between PRI and LUE for different forest types, and the relationships are consistent over multiple years.</a:t>
            </a:r>
          </a:p>
          <a:p>
            <a:pPr lvl="1" eaLnBrk="1" hangingPunct="1">
              <a:lnSpc>
                <a:spcPct val="90000"/>
              </a:lnSpc>
              <a:spcBef>
                <a:spcPct val="20000"/>
              </a:spcBef>
            </a:pPr>
            <a:r>
              <a:rPr lang="en-US" sz="3200"/>
              <a:t>LUE from MODIS PRI may be more accurate than the modeling approach used by MOD17</a:t>
            </a:r>
          </a:p>
          <a:p>
            <a:pPr lvl="2" eaLnBrk="1" hangingPunct="1">
              <a:lnSpc>
                <a:spcPct val="90000"/>
              </a:lnSpc>
              <a:spcBef>
                <a:spcPct val="20000"/>
              </a:spcBef>
              <a:buFontTx/>
              <a:buChar char="–"/>
            </a:pPr>
            <a:r>
              <a:rPr lang="en-US" sz="3200"/>
              <a:t>MODIS PRI provides a direct observation of vegetation stress responses,</a:t>
            </a:r>
          </a:p>
          <a:p>
            <a:pPr lvl="2" eaLnBrk="1" hangingPunct="1">
              <a:lnSpc>
                <a:spcPct val="90000"/>
              </a:lnSpc>
              <a:spcBef>
                <a:spcPct val="20000"/>
              </a:spcBef>
              <a:buFontTx/>
              <a:buChar char="–"/>
            </a:pPr>
            <a:r>
              <a:rPr lang="en-US" sz="3200"/>
              <a:t>MODIS can map LUE variations with more spatial detail than using meteorological data to model LUE,</a:t>
            </a:r>
          </a:p>
          <a:p>
            <a:pPr lvl="2" eaLnBrk="1" hangingPunct="1">
              <a:lnSpc>
                <a:spcPct val="90000"/>
              </a:lnSpc>
              <a:spcBef>
                <a:spcPct val="20000"/>
              </a:spcBef>
              <a:buFontTx/>
              <a:buChar char="–"/>
            </a:pPr>
            <a:r>
              <a:rPr lang="en-US" sz="3200"/>
              <a:t>We recommend MODIS PRI be used to monitor ecosystem LUE.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46083" name="Rectangle 1027"/>
          <p:cNvSpPr>
            <a:spLocks noGrp="1" noChangeArrowheads="1"/>
          </p:cNvSpPr>
          <p:nvPr>
            <p:ph type="body" idx="1"/>
          </p:nvPr>
        </p:nvSpPr>
        <p:spPr>
          <a:noFill/>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8C2BB5-884A-0D4C-9478-CA6ACC84BD94}" type="slidenum">
              <a:rPr lang="en-US"/>
              <a:pPr>
                <a:defRPr/>
              </a:pPr>
              <a:t>‹#›</a:t>
            </a:fld>
            <a:endParaRPr lang="en-US"/>
          </a:p>
        </p:txBody>
      </p:sp>
    </p:spTree>
    <p:extLst>
      <p:ext uri="{BB962C8B-B14F-4D97-AF65-F5344CB8AC3E}">
        <p14:creationId xmlns:p14="http://schemas.microsoft.com/office/powerpoint/2010/main" val="272730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8F206C-AEB9-6249-B039-F1B86EA260B1}" type="slidenum">
              <a:rPr lang="en-US"/>
              <a:pPr>
                <a:defRPr/>
              </a:pPr>
              <a:t>‹#›</a:t>
            </a:fld>
            <a:endParaRPr lang="en-US"/>
          </a:p>
        </p:txBody>
      </p:sp>
    </p:spTree>
    <p:extLst>
      <p:ext uri="{BB962C8B-B14F-4D97-AF65-F5344CB8AC3E}">
        <p14:creationId xmlns:p14="http://schemas.microsoft.com/office/powerpoint/2010/main" val="77357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86BC94-4FD0-6C40-B5AD-2D3123F6B2CF}" type="slidenum">
              <a:rPr lang="en-US"/>
              <a:pPr>
                <a:defRPr/>
              </a:pPr>
              <a:t>‹#›</a:t>
            </a:fld>
            <a:endParaRPr lang="en-US"/>
          </a:p>
        </p:txBody>
      </p:sp>
    </p:spTree>
    <p:extLst>
      <p:ext uri="{BB962C8B-B14F-4D97-AF65-F5344CB8AC3E}">
        <p14:creationId xmlns:p14="http://schemas.microsoft.com/office/powerpoint/2010/main" val="86965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3DC99-CF42-284D-A18D-02D31BAAB33F}" type="slidenum">
              <a:rPr lang="en-US"/>
              <a:pPr>
                <a:defRPr/>
              </a:pPr>
              <a:t>‹#›</a:t>
            </a:fld>
            <a:endParaRPr lang="en-US"/>
          </a:p>
        </p:txBody>
      </p:sp>
    </p:spTree>
    <p:extLst>
      <p:ext uri="{BB962C8B-B14F-4D97-AF65-F5344CB8AC3E}">
        <p14:creationId xmlns:p14="http://schemas.microsoft.com/office/powerpoint/2010/main" val="347230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FF12B3-2D8C-F840-9857-CF734A109DBE}" type="slidenum">
              <a:rPr lang="en-US"/>
              <a:pPr>
                <a:defRPr/>
              </a:pPr>
              <a:t>‹#›</a:t>
            </a:fld>
            <a:endParaRPr lang="en-US"/>
          </a:p>
        </p:txBody>
      </p:sp>
    </p:spTree>
    <p:extLst>
      <p:ext uri="{BB962C8B-B14F-4D97-AF65-F5344CB8AC3E}">
        <p14:creationId xmlns:p14="http://schemas.microsoft.com/office/powerpoint/2010/main" val="210777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E3F3AC-6F96-E44F-812F-4A922F541A15}" type="slidenum">
              <a:rPr lang="en-US"/>
              <a:pPr>
                <a:defRPr/>
              </a:pPr>
              <a:t>‹#›</a:t>
            </a:fld>
            <a:endParaRPr lang="en-US"/>
          </a:p>
        </p:txBody>
      </p:sp>
    </p:spTree>
    <p:extLst>
      <p:ext uri="{BB962C8B-B14F-4D97-AF65-F5344CB8AC3E}">
        <p14:creationId xmlns:p14="http://schemas.microsoft.com/office/powerpoint/2010/main" val="331949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E66506-9EA0-9046-848C-339241B16607}" type="slidenum">
              <a:rPr lang="en-US"/>
              <a:pPr>
                <a:defRPr/>
              </a:pPr>
              <a:t>‹#›</a:t>
            </a:fld>
            <a:endParaRPr lang="en-US"/>
          </a:p>
        </p:txBody>
      </p:sp>
    </p:spTree>
    <p:extLst>
      <p:ext uri="{BB962C8B-B14F-4D97-AF65-F5344CB8AC3E}">
        <p14:creationId xmlns:p14="http://schemas.microsoft.com/office/powerpoint/2010/main" val="262218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02D43EB-17BF-5849-A57E-6A3402777FE8}" type="slidenum">
              <a:rPr lang="en-US"/>
              <a:pPr>
                <a:defRPr/>
              </a:pPr>
              <a:t>‹#›</a:t>
            </a:fld>
            <a:endParaRPr lang="en-US"/>
          </a:p>
        </p:txBody>
      </p:sp>
    </p:spTree>
    <p:extLst>
      <p:ext uri="{BB962C8B-B14F-4D97-AF65-F5344CB8AC3E}">
        <p14:creationId xmlns:p14="http://schemas.microsoft.com/office/powerpoint/2010/main" val="217365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623043-748C-E54F-9BC5-38CC362C1B97}" type="slidenum">
              <a:rPr lang="en-US"/>
              <a:pPr>
                <a:defRPr/>
              </a:pPr>
              <a:t>‹#›</a:t>
            </a:fld>
            <a:endParaRPr lang="en-US"/>
          </a:p>
        </p:txBody>
      </p:sp>
    </p:spTree>
    <p:extLst>
      <p:ext uri="{BB962C8B-B14F-4D97-AF65-F5344CB8AC3E}">
        <p14:creationId xmlns:p14="http://schemas.microsoft.com/office/powerpoint/2010/main" val="4787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5861D9-B080-2642-B417-BA26B072FC11}" type="slidenum">
              <a:rPr lang="en-US"/>
              <a:pPr>
                <a:defRPr/>
              </a:pPr>
              <a:t>‹#›</a:t>
            </a:fld>
            <a:endParaRPr lang="en-US"/>
          </a:p>
        </p:txBody>
      </p:sp>
    </p:spTree>
    <p:extLst>
      <p:ext uri="{BB962C8B-B14F-4D97-AF65-F5344CB8AC3E}">
        <p14:creationId xmlns:p14="http://schemas.microsoft.com/office/powerpoint/2010/main" val="244056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993B04-3921-8B49-8C78-AB291F4E4226}" type="slidenum">
              <a:rPr lang="en-US"/>
              <a:pPr>
                <a:defRPr/>
              </a:pPr>
              <a:t>‹#›</a:t>
            </a:fld>
            <a:endParaRPr lang="en-US"/>
          </a:p>
        </p:txBody>
      </p:sp>
    </p:spTree>
    <p:extLst>
      <p:ext uri="{BB962C8B-B14F-4D97-AF65-F5344CB8AC3E}">
        <p14:creationId xmlns:p14="http://schemas.microsoft.com/office/powerpoint/2010/main" val="23506626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19200"/>
            <a:ext cx="77724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076C1B0-221D-F84A-A76B-02FB32370A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36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36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36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36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2.png"/><Relationship Id="rId5" Type="http://schemas.openxmlformats.org/officeDocument/2006/relationships/oleObject" Target="../embeddings/oleObject1.bin"/><Relationship Id="rId6"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371475" y="347663"/>
            <a:ext cx="8458200" cy="4525962"/>
          </a:xfrm>
        </p:spPr>
        <p:txBody>
          <a:bodyPr/>
          <a:lstStyle/>
          <a:p>
            <a:pPr algn="ctr" eaLnBrk="1" hangingPunct="1">
              <a:lnSpc>
                <a:spcPct val="90000"/>
              </a:lnSpc>
              <a:buFontTx/>
              <a:buNone/>
            </a:pPr>
            <a:r>
              <a:rPr sz="3600" b="1" noProof="1">
                <a:effectLst>
                  <a:outerShdw blurRad="38100" dist="38100" dir="2700000" algn="tl">
                    <a:srgbClr val="000000">
                      <a:alpha val="43137"/>
                    </a:srgbClr>
                  </a:outerShdw>
                </a:effectLst>
                <a:latin typeface="Arial" charset="0"/>
                <a:ea typeface="ＭＳ Ｐゴシック" charset="0"/>
                <a:cs typeface="ＭＳ Ｐゴシック" charset="0"/>
              </a:rPr>
              <a:t>Remote Sensing of Ecosystem Productivity Using MODIS</a:t>
            </a:r>
            <a:r>
              <a:rPr lang="en-US" sz="2000">
                <a:solidFill>
                  <a:srgbClr val="000080"/>
                </a:solidFill>
                <a:effectLst>
                  <a:outerShdw blurRad="38100" dist="38100" dir="2700000" algn="tl">
                    <a:srgbClr val="000000">
                      <a:alpha val="43137"/>
                    </a:srgbClr>
                  </a:outerShdw>
                </a:effectLst>
                <a:latin typeface="Arial Unicode MS" charset="0"/>
                <a:ea typeface="ＭＳ Ｐゴシック" charset="0"/>
                <a:cs typeface="ＭＳ Ｐゴシック" charset="0"/>
              </a:rPr>
              <a:t>	</a:t>
            </a:r>
          </a:p>
          <a:p>
            <a:pPr eaLnBrk="1" hangingPunct="1">
              <a:lnSpc>
                <a:spcPct val="90000"/>
              </a:lnSpc>
              <a:buFontTx/>
              <a:buNone/>
            </a:pPr>
            <a:endParaRPr lang="en-US" sz="2000">
              <a:solidFill>
                <a:srgbClr val="000080"/>
              </a:solidFill>
              <a:effectLst>
                <a:outerShdw blurRad="38100" dist="38100" dir="2700000" algn="tl">
                  <a:srgbClr val="000000">
                    <a:alpha val="43137"/>
                  </a:srgbClr>
                </a:outerShdw>
              </a:effectLst>
              <a:latin typeface="Arial Unicode MS" charset="0"/>
              <a:ea typeface="ＭＳ Ｐゴシック" charset="0"/>
              <a:cs typeface="ＭＳ Ｐゴシック" charset="0"/>
            </a:endParaRPr>
          </a:p>
          <a:p>
            <a:pPr eaLnBrk="1" hangingPunct="1">
              <a:lnSpc>
                <a:spcPct val="90000"/>
              </a:lnSpc>
              <a:buFontTx/>
              <a:buNone/>
            </a:pPr>
            <a:endParaRPr lang="en-US" sz="2000">
              <a:solidFill>
                <a:srgbClr val="000080"/>
              </a:solidFill>
              <a:effectLst>
                <a:outerShdw blurRad="38100" dist="38100" dir="2700000" algn="tl">
                  <a:srgbClr val="000000">
                    <a:alpha val="43137"/>
                  </a:srgbClr>
                </a:outerShdw>
              </a:effectLst>
              <a:latin typeface="Arial Unicode MS" charset="0"/>
              <a:ea typeface="ＭＳ Ｐゴシック" charset="0"/>
              <a:cs typeface="ＭＳ Ｐゴシック" charset="0"/>
            </a:endParaRPr>
          </a:p>
          <a:p>
            <a:pPr eaLnBrk="1" hangingPunct="1">
              <a:lnSpc>
                <a:spcPct val="90000"/>
              </a:lnSpc>
              <a:buFontTx/>
              <a:buNone/>
            </a:pPr>
            <a:endParaRPr lang="en-US" sz="2000">
              <a:solidFill>
                <a:srgbClr val="000080"/>
              </a:solidFill>
              <a:effectLst>
                <a:outerShdw blurRad="38100" dist="38100" dir="2700000" algn="tl">
                  <a:srgbClr val="000000">
                    <a:alpha val="43137"/>
                  </a:srgbClr>
                </a:outerShdw>
              </a:effectLst>
              <a:latin typeface="Arial Unicode MS" charset="0"/>
              <a:ea typeface="ＭＳ Ｐゴシック" charset="0"/>
              <a:cs typeface="ＭＳ Ｐゴシック" charset="0"/>
            </a:endParaRPr>
          </a:p>
          <a:p>
            <a:pPr eaLnBrk="1" hangingPunct="1">
              <a:lnSpc>
                <a:spcPct val="90000"/>
              </a:lnSpc>
              <a:buFontTx/>
              <a:buNone/>
            </a:pPr>
            <a:endParaRPr lang="en-US" sz="2000">
              <a:solidFill>
                <a:srgbClr val="000080"/>
              </a:solidFill>
              <a:effectLst>
                <a:outerShdw blurRad="38100" dist="38100" dir="2700000" algn="tl">
                  <a:srgbClr val="000000">
                    <a:alpha val="43137"/>
                  </a:srgbClr>
                </a:outerShdw>
              </a:effectLst>
              <a:latin typeface="Arial Unicode MS" charset="0"/>
              <a:ea typeface="ＭＳ Ｐゴシック" charset="0"/>
              <a:cs typeface="ＭＳ Ｐゴシック" charset="0"/>
            </a:endParaRPr>
          </a:p>
          <a:p>
            <a:pPr eaLnBrk="1" hangingPunct="1">
              <a:lnSpc>
                <a:spcPct val="90000"/>
              </a:lnSpc>
              <a:buFontTx/>
              <a:buNone/>
            </a:pPr>
            <a:endParaRPr lang="en-US" sz="1600">
              <a:solidFill>
                <a:srgbClr val="000080"/>
              </a:solidFill>
              <a:effectLst>
                <a:outerShdw blurRad="38100" dist="38100" dir="2700000" algn="tl">
                  <a:srgbClr val="000000">
                    <a:alpha val="43137"/>
                  </a:srgbClr>
                </a:outerShdw>
              </a:effectLst>
              <a:latin typeface="Arial Unicode MS" charset="0"/>
              <a:ea typeface="ＭＳ Ｐゴシック" charset="0"/>
              <a:cs typeface="ＭＳ Ｐゴシック" charset="0"/>
            </a:endParaRPr>
          </a:p>
          <a:p>
            <a:pPr eaLnBrk="1" hangingPunct="1">
              <a:lnSpc>
                <a:spcPct val="90000"/>
              </a:lnSpc>
              <a:buFontTx/>
              <a:buNone/>
            </a:pPr>
            <a:endParaRPr lang="en-US" sz="1600">
              <a:solidFill>
                <a:srgbClr val="000080"/>
              </a:solidFill>
              <a:effectLst>
                <a:outerShdw blurRad="38100" dist="38100" dir="2700000" algn="tl">
                  <a:srgbClr val="000000">
                    <a:alpha val="43137"/>
                  </a:srgbClr>
                </a:outerShdw>
              </a:effectLst>
              <a:latin typeface="Arial Unicode MS" charset="0"/>
              <a:ea typeface="ＭＳ Ｐゴシック" charset="0"/>
              <a:cs typeface="ＭＳ Ｐゴシック" charset="0"/>
            </a:endParaRPr>
          </a:p>
          <a:p>
            <a:pPr eaLnBrk="1" hangingPunct="1">
              <a:lnSpc>
                <a:spcPct val="90000"/>
              </a:lnSpc>
              <a:buFontTx/>
              <a:buNone/>
            </a:pPr>
            <a:endParaRPr lang="en-US" sz="1600">
              <a:solidFill>
                <a:srgbClr val="000080"/>
              </a:solidFill>
              <a:effectLst>
                <a:outerShdw blurRad="38100" dist="38100" dir="2700000" algn="tl">
                  <a:srgbClr val="000000">
                    <a:alpha val="43137"/>
                  </a:srgbClr>
                </a:outerShdw>
              </a:effectLst>
              <a:latin typeface="Arial Unicode MS" charset="0"/>
              <a:ea typeface="ＭＳ Ｐゴシック" charset="0"/>
              <a:cs typeface="ＭＳ Ｐゴシック" charset="0"/>
            </a:endParaRPr>
          </a:p>
          <a:p>
            <a:pPr eaLnBrk="1" hangingPunct="1">
              <a:lnSpc>
                <a:spcPct val="90000"/>
              </a:lnSpc>
              <a:buFontTx/>
              <a:buNone/>
            </a:pPr>
            <a:endParaRPr lang="en-US" sz="1600">
              <a:solidFill>
                <a:srgbClr val="000080"/>
              </a:solidFill>
              <a:effectLst>
                <a:outerShdw blurRad="38100" dist="38100" dir="2700000" algn="tl">
                  <a:srgbClr val="000000">
                    <a:alpha val="43137"/>
                  </a:srgbClr>
                </a:outerShdw>
              </a:effectLst>
              <a:latin typeface="Arial Unicode MS" charset="0"/>
              <a:ea typeface="ＭＳ Ｐゴシック" charset="0"/>
              <a:cs typeface="ＭＳ Ｐゴシック" charset="0"/>
            </a:endParaRPr>
          </a:p>
          <a:p>
            <a:pPr algn="ctr" eaLnBrk="1" hangingPunct="1">
              <a:lnSpc>
                <a:spcPct val="90000"/>
              </a:lnSpc>
              <a:buFontTx/>
              <a:buNone/>
            </a:pPr>
            <a:r>
              <a:rPr lang="en-US" sz="2400">
                <a:solidFill>
                  <a:schemeClr val="bg1"/>
                </a:solidFill>
                <a:effectLst>
                  <a:outerShdw blurRad="38100" dist="38100" dir="2700000" algn="tl">
                    <a:srgbClr val="000000">
                      <a:alpha val="43137"/>
                    </a:srgbClr>
                  </a:outerShdw>
                </a:effectLst>
                <a:latin typeface="Arial Unicode MS" charset="0"/>
                <a:ea typeface="ＭＳ Ｐゴシック" charset="0"/>
                <a:cs typeface="ＭＳ Ｐゴシック" charset="0"/>
              </a:rPr>
              <a:t>F</a:t>
            </a:r>
            <a:r>
              <a:rPr lang="en-US" sz="2400">
                <a:solidFill>
                  <a:schemeClr val="bg1"/>
                </a:solidFill>
                <a:effectLst>
                  <a:outerShdw blurRad="38100" dist="38100" dir="2700000" algn="tl">
                    <a:srgbClr val="000000">
                      <a:alpha val="43137"/>
                    </a:srgbClr>
                  </a:outerShdw>
                </a:effectLst>
                <a:latin typeface="Arial" charset="0"/>
                <a:ea typeface="ＭＳ Ｐゴシック" charset="0"/>
                <a:cs typeface="ＭＳ Ｐゴシック" charset="0"/>
              </a:rPr>
              <a:t>red Huemmrich, UMBC/GSFC </a:t>
            </a:r>
          </a:p>
          <a:p>
            <a:pPr algn="ctr" eaLnBrk="1" hangingPunct="1">
              <a:lnSpc>
                <a:spcPct val="90000"/>
              </a:lnSpc>
              <a:buFontTx/>
              <a:buNone/>
            </a:pPr>
            <a:r>
              <a:rPr lang="en-US" sz="2400">
                <a:solidFill>
                  <a:schemeClr val="bg1"/>
                </a:solidFill>
                <a:effectLst>
                  <a:outerShdw blurRad="38100" dist="38100" dir="2700000" algn="tl">
                    <a:srgbClr val="000000">
                      <a:alpha val="43137"/>
                    </a:srgbClr>
                  </a:outerShdw>
                </a:effectLst>
                <a:latin typeface="Arial" charset="0"/>
                <a:ea typeface="ＭＳ Ｐゴシック" charset="0"/>
                <a:cs typeface="ＭＳ Ｐゴシック" charset="0"/>
              </a:rPr>
              <a:t>John Gamon, University of Alberta</a:t>
            </a:r>
            <a:endParaRPr lang="en-US" sz="2400">
              <a:solidFill>
                <a:srgbClr val="000080"/>
              </a:solidFill>
              <a:effectLst>
                <a:outerShdw blurRad="38100" dist="38100" dir="2700000" algn="tl">
                  <a:srgbClr val="000000">
                    <a:alpha val="43137"/>
                  </a:srgbClr>
                </a:outerShdw>
              </a:effectLst>
              <a:latin typeface="Arial" charset="0"/>
              <a:ea typeface="ＭＳ Ｐゴシック" charset="0"/>
              <a:cs typeface="ＭＳ Ｐゴシック" charset="0"/>
            </a:endParaRPr>
          </a:p>
          <a:p>
            <a:pPr eaLnBrk="1" hangingPunct="1">
              <a:lnSpc>
                <a:spcPct val="90000"/>
              </a:lnSpc>
              <a:buFontTx/>
              <a:buNone/>
            </a:pPr>
            <a:endParaRPr lang="en-US" sz="1600">
              <a:solidFill>
                <a:srgbClr val="000080"/>
              </a:solidFill>
              <a:effectLst>
                <a:outerShdw blurRad="38100" dist="38100" dir="2700000" algn="tl">
                  <a:srgbClr val="000000">
                    <a:alpha val="43137"/>
                  </a:srgbClr>
                </a:outerShdw>
              </a:effectLst>
              <a:latin typeface="Arial" charset="0"/>
              <a:ea typeface="ＭＳ Ｐゴシック" charset="0"/>
              <a:cs typeface="ＭＳ Ｐゴシック" charset="0"/>
            </a:endParaRPr>
          </a:p>
          <a:p>
            <a:pPr eaLnBrk="1" hangingPunct="1">
              <a:lnSpc>
                <a:spcPct val="90000"/>
              </a:lnSpc>
              <a:buFontTx/>
              <a:buNone/>
            </a:pPr>
            <a:endParaRPr lang="en-US" sz="1600">
              <a:solidFill>
                <a:srgbClr val="000080"/>
              </a:solidFill>
              <a:effectLst>
                <a:outerShdw blurRad="38100" dist="38100" dir="2700000" algn="tl">
                  <a:srgbClr val="000000">
                    <a:alpha val="43137"/>
                  </a:srgbClr>
                </a:outerShdw>
              </a:effectLst>
              <a:latin typeface="Arial Unicode MS" charset="0"/>
              <a:ea typeface="ＭＳ Ｐゴシック" charset="0"/>
              <a:cs typeface="ＭＳ Ｐゴシック" charset="0"/>
            </a:endParaRPr>
          </a:p>
          <a:p>
            <a:pPr eaLnBrk="1" hangingPunct="1">
              <a:lnSpc>
                <a:spcPct val="90000"/>
              </a:lnSpc>
              <a:buFontTx/>
              <a:buNone/>
            </a:pPr>
            <a:endParaRPr lang="en-US" sz="2800">
              <a:effectLst>
                <a:outerShdw blurRad="38100" dist="38100" dir="2700000" algn="tl">
                  <a:srgbClr val="000000">
                    <a:alpha val="43137"/>
                  </a:srgbClr>
                </a:outerShdw>
              </a:effectLst>
              <a:latin typeface="Times New Roman" charset="0"/>
              <a:ea typeface="ＭＳ Ｐゴシック" charset="0"/>
              <a:cs typeface="ＭＳ Ｐゴシック" charset="0"/>
            </a:endParaRPr>
          </a:p>
          <a:p>
            <a:pPr algn="ctr" eaLnBrk="1" hangingPunct="1">
              <a:lnSpc>
                <a:spcPct val="90000"/>
              </a:lnSpc>
              <a:buFontTx/>
              <a:buNone/>
            </a:pPr>
            <a:endParaRPr lang="en-US" sz="1800">
              <a:solidFill>
                <a:schemeClr val="bg1"/>
              </a:solidFill>
              <a:effectLst>
                <a:outerShdw blurRad="38100" dist="38100" dir="2700000" algn="tl">
                  <a:srgbClr val="000000">
                    <a:alpha val="43137"/>
                  </a:srgbClr>
                </a:outerShdw>
              </a:effectLst>
              <a:latin typeface="Arial" charset="0"/>
              <a:ea typeface="ＭＳ Ｐゴシック" charset="0"/>
              <a:cs typeface="ＭＳ Ｐゴシック" charset="0"/>
            </a:endParaRPr>
          </a:p>
        </p:txBody>
      </p:sp>
      <p:sp>
        <p:nvSpPr>
          <p:cNvPr id="12" name="Rectangle 11"/>
          <p:cNvSpPr/>
          <p:nvPr/>
        </p:nvSpPr>
        <p:spPr bwMode="auto">
          <a:xfrm>
            <a:off x="12700" y="6121400"/>
            <a:ext cx="9144000" cy="762000"/>
          </a:xfrm>
          <a:prstGeom prst="rect">
            <a:avLst/>
          </a:prstGeom>
          <a:gradFill flip="none" rotWithShape="1">
            <a:gsLst>
              <a:gs pos="0">
                <a:schemeClr val="tx1"/>
              </a:gs>
              <a:gs pos="100000">
                <a:srgbClr val="FFFFFF"/>
              </a:gs>
              <a:gs pos="36000">
                <a:srgbClr val="008000"/>
              </a:gs>
            </a:gsLst>
            <a:lin ang="0" scaled="1"/>
            <a:tileRect/>
          </a:gradFill>
          <a:ln w="9525" cap="flat" cmpd="sng" algn="ctr">
            <a:gradFill flip="none" rotWithShape="1">
              <a:gsLst>
                <a:gs pos="2000">
                  <a:schemeClr val="tx1"/>
                </a:gs>
                <a:gs pos="100000">
                  <a:prstClr val="white"/>
                </a:gs>
                <a:gs pos="24000">
                  <a:srgbClr val="008000"/>
                </a:gs>
              </a:gsLst>
              <a:lin ang="0" scaled="1"/>
              <a:tileRect/>
            </a:gradFill>
            <a:prstDash val="solid"/>
            <a:round/>
            <a:headEnd type="none" w="med" len="med"/>
            <a:tailEnd type="none" w="med" len="med"/>
          </a:ln>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US">
              <a:effectLst>
                <a:outerShdw blurRad="38100" dist="38100" dir="2700000" algn="tl">
                  <a:srgbClr val="000000">
                    <a:alpha val="43137"/>
                  </a:srgbClr>
                </a:outerShdw>
              </a:effectLst>
            </a:endParaRPr>
          </a:p>
        </p:txBody>
      </p:sp>
      <p:pic>
        <p:nvPicPr>
          <p:cNvPr id="3078" name="Picture 7" descr="JCET_logo_2.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94700" y="6111875"/>
            <a:ext cx="762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2" descr="goddardsigna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100" y="6146800"/>
            <a:ext cx="16764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0" name="Group 9"/>
          <p:cNvGrpSpPr>
            <a:grpSpLocks/>
          </p:cNvGrpSpPr>
          <p:nvPr/>
        </p:nvGrpSpPr>
        <p:grpSpPr bwMode="auto">
          <a:xfrm>
            <a:off x="88900" y="6119813"/>
            <a:ext cx="731838" cy="612775"/>
            <a:chOff x="5088" y="672"/>
            <a:chExt cx="461" cy="386"/>
          </a:xfrm>
        </p:grpSpPr>
        <p:sp>
          <p:nvSpPr>
            <p:cNvPr id="3081" name="Oval 8"/>
            <p:cNvSpPr>
              <a:spLocks noChangeArrowheads="1"/>
            </p:cNvSpPr>
            <p:nvPr/>
          </p:nvSpPr>
          <p:spPr bwMode="auto">
            <a:xfrm>
              <a:off x="5125" y="689"/>
              <a:ext cx="352" cy="352"/>
            </a:xfrm>
            <a:prstGeom prst="ellipse">
              <a:avLst/>
            </a:prstGeom>
            <a:solidFill>
              <a:schemeClr val="bg1"/>
            </a:solidFill>
            <a:ln w="9525">
              <a:solidFill>
                <a:schemeClr val="tx1"/>
              </a:solidFill>
              <a:round/>
              <a:headEnd/>
              <a:tailEnd/>
            </a:ln>
          </p:spPr>
          <p:txBody>
            <a:bodyPr wrap="none" anchor="ctr"/>
            <a:lstStyle/>
            <a:p>
              <a:endParaRPr lang="en-US">
                <a:effectLst>
                  <a:outerShdw blurRad="38100" dist="38100" dir="2700000" algn="tl">
                    <a:srgbClr val="000000">
                      <a:alpha val="43137"/>
                    </a:srgbClr>
                  </a:outerShdw>
                </a:effectLst>
              </a:endParaRPr>
            </a:p>
          </p:txBody>
        </p:sp>
        <p:pic>
          <p:nvPicPr>
            <p:cNvPr id="3082" name="Picture 13830" descr="NASA Logo"/>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88" y="672"/>
              <a:ext cx="461"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29"/>
          <p:cNvGrpSpPr>
            <a:grpSpLocks/>
          </p:cNvGrpSpPr>
          <p:nvPr/>
        </p:nvGrpSpPr>
        <p:grpSpPr bwMode="auto">
          <a:xfrm>
            <a:off x="1752600" y="1600200"/>
            <a:ext cx="5618163" cy="3656013"/>
            <a:chOff x="1104" y="1008"/>
            <a:chExt cx="3539" cy="2303"/>
          </a:xfrm>
        </p:grpSpPr>
        <p:pic>
          <p:nvPicPr>
            <p:cNvPr id="20487" name="Picture 3" descr="LeafSpectr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4" y="1008"/>
              <a:ext cx="3539" cy="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a:cxnSpLocks noChangeShapeType="1"/>
            </p:cNvCxnSpPr>
            <p:nvPr/>
          </p:nvCxnSpPr>
          <p:spPr bwMode="auto">
            <a:xfrm>
              <a:off x="2586" y="1182"/>
              <a:ext cx="6" cy="1761"/>
            </a:xfrm>
            <a:prstGeom prst="line">
              <a:avLst/>
            </a:prstGeom>
            <a:noFill/>
            <a:ln w="381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5" name="Straight Connector 74"/>
            <p:cNvCxnSpPr>
              <a:cxnSpLocks noChangeShapeType="1"/>
            </p:cNvCxnSpPr>
            <p:nvPr/>
          </p:nvCxnSpPr>
          <p:spPr bwMode="auto">
            <a:xfrm>
              <a:off x="2210" y="1176"/>
              <a:ext cx="6" cy="1761"/>
            </a:xfrm>
            <a:prstGeom prst="line">
              <a:avLst/>
            </a:prstGeom>
            <a:noFill/>
            <a:ln w="381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6" name="Straight Connector 75"/>
            <p:cNvCxnSpPr>
              <a:cxnSpLocks noChangeShapeType="1"/>
            </p:cNvCxnSpPr>
            <p:nvPr/>
          </p:nvCxnSpPr>
          <p:spPr bwMode="auto">
            <a:xfrm>
              <a:off x="2146" y="1182"/>
              <a:ext cx="6" cy="1761"/>
            </a:xfrm>
            <a:prstGeom prst="line">
              <a:avLst/>
            </a:prstGeom>
            <a:noFill/>
            <a:ln w="381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491" name="TextBox 9"/>
            <p:cNvSpPr txBox="1">
              <a:spLocks noChangeArrowheads="1"/>
            </p:cNvSpPr>
            <p:nvPr/>
          </p:nvSpPr>
          <p:spPr bwMode="auto">
            <a:xfrm>
              <a:off x="1614" y="1296"/>
              <a:ext cx="5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2089150">
                <a:defRPr sz="2400">
                  <a:solidFill>
                    <a:schemeClr val="tx1"/>
                  </a:solidFill>
                  <a:latin typeface="Arial" charset="0"/>
                  <a:ea typeface="ＭＳ Ｐゴシック" charset="0"/>
                  <a:cs typeface="ＭＳ Ｐゴシック" charset="0"/>
                </a:defRPr>
              </a:lvl1pPr>
              <a:lvl2pPr marL="742950" indent="-285750" defTabSz="2089150">
                <a:defRPr sz="2400">
                  <a:solidFill>
                    <a:schemeClr val="tx1"/>
                  </a:solidFill>
                  <a:latin typeface="Arial" charset="0"/>
                  <a:ea typeface="ＭＳ Ｐゴシック" charset="0"/>
                </a:defRPr>
              </a:lvl2pPr>
              <a:lvl3pPr marL="1143000" indent="-228600" defTabSz="2089150">
                <a:defRPr sz="2400">
                  <a:solidFill>
                    <a:schemeClr val="tx1"/>
                  </a:solidFill>
                  <a:latin typeface="Arial" charset="0"/>
                  <a:ea typeface="ＭＳ Ｐゴシック" charset="0"/>
                </a:defRPr>
              </a:lvl3pPr>
              <a:lvl4pPr marL="1600200" indent="-228600" defTabSz="2089150">
                <a:defRPr sz="2400">
                  <a:solidFill>
                    <a:schemeClr val="tx1"/>
                  </a:solidFill>
                  <a:latin typeface="Arial" charset="0"/>
                  <a:ea typeface="ＭＳ Ｐゴシック" charset="0"/>
                </a:defRPr>
              </a:lvl4pPr>
              <a:lvl5pPr marL="2057400" indent="-228600" defTabSz="2089150">
                <a:defRPr sz="2400">
                  <a:solidFill>
                    <a:schemeClr val="tx1"/>
                  </a:solidFill>
                  <a:latin typeface="Arial" charset="0"/>
                  <a:ea typeface="ＭＳ Ｐゴシック" charset="0"/>
                </a:defRPr>
              </a:lvl5pPr>
              <a:lvl6pPr marL="2514600" indent="-228600" defTabSz="20891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0891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0891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08915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Band 11</a:t>
              </a:r>
            </a:p>
          </p:txBody>
        </p:sp>
        <p:sp>
          <p:nvSpPr>
            <p:cNvPr id="20492" name="TextBox 77"/>
            <p:cNvSpPr txBox="1">
              <a:spLocks noChangeArrowheads="1"/>
            </p:cNvSpPr>
            <p:nvPr/>
          </p:nvSpPr>
          <p:spPr bwMode="auto">
            <a:xfrm>
              <a:off x="2400" y="1632"/>
              <a:ext cx="4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2089150">
                <a:defRPr sz="2400">
                  <a:solidFill>
                    <a:schemeClr val="tx1"/>
                  </a:solidFill>
                  <a:latin typeface="Arial" charset="0"/>
                  <a:ea typeface="ＭＳ Ｐゴシック" charset="0"/>
                  <a:cs typeface="ＭＳ Ｐゴシック" charset="0"/>
                </a:defRPr>
              </a:lvl1pPr>
              <a:lvl2pPr marL="742950" indent="-285750" defTabSz="2089150">
                <a:defRPr sz="2400">
                  <a:solidFill>
                    <a:schemeClr val="tx1"/>
                  </a:solidFill>
                  <a:latin typeface="Arial" charset="0"/>
                  <a:ea typeface="ＭＳ Ｐゴシック" charset="0"/>
                </a:defRPr>
              </a:lvl2pPr>
              <a:lvl3pPr marL="1143000" indent="-228600" defTabSz="2089150">
                <a:defRPr sz="2400">
                  <a:solidFill>
                    <a:schemeClr val="tx1"/>
                  </a:solidFill>
                  <a:latin typeface="Arial" charset="0"/>
                  <a:ea typeface="ＭＳ Ｐゴシック" charset="0"/>
                </a:defRPr>
              </a:lvl3pPr>
              <a:lvl4pPr marL="1600200" indent="-228600" defTabSz="2089150">
                <a:defRPr sz="2400">
                  <a:solidFill>
                    <a:schemeClr val="tx1"/>
                  </a:solidFill>
                  <a:latin typeface="Arial" charset="0"/>
                  <a:ea typeface="ＭＳ Ｐゴシック" charset="0"/>
                </a:defRPr>
              </a:lvl4pPr>
              <a:lvl5pPr marL="2057400" indent="-228600" defTabSz="2089150">
                <a:defRPr sz="2400">
                  <a:solidFill>
                    <a:schemeClr val="tx1"/>
                  </a:solidFill>
                  <a:latin typeface="Arial" charset="0"/>
                  <a:ea typeface="ＭＳ Ｐゴシック" charset="0"/>
                </a:defRPr>
              </a:lvl5pPr>
              <a:lvl6pPr marL="2514600" indent="-228600" defTabSz="20891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0891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0891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08915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570 nm</a:t>
              </a:r>
              <a:endParaRPr lang="en-US"/>
            </a:p>
          </p:txBody>
        </p:sp>
        <p:sp>
          <p:nvSpPr>
            <p:cNvPr id="20493" name="TextBox 78"/>
            <p:cNvSpPr txBox="1">
              <a:spLocks noChangeArrowheads="1"/>
            </p:cNvSpPr>
            <p:nvPr/>
          </p:nvSpPr>
          <p:spPr bwMode="auto">
            <a:xfrm>
              <a:off x="1608" y="1842"/>
              <a:ext cx="5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2089150">
                <a:defRPr sz="2400">
                  <a:solidFill>
                    <a:schemeClr val="tx1"/>
                  </a:solidFill>
                  <a:latin typeface="Arial" charset="0"/>
                  <a:ea typeface="ＭＳ Ｐゴシック" charset="0"/>
                  <a:cs typeface="ＭＳ Ｐゴシック" charset="0"/>
                </a:defRPr>
              </a:lvl1pPr>
              <a:lvl2pPr marL="742950" indent="-285750" defTabSz="2089150">
                <a:defRPr sz="2400">
                  <a:solidFill>
                    <a:schemeClr val="tx1"/>
                  </a:solidFill>
                  <a:latin typeface="Arial" charset="0"/>
                  <a:ea typeface="ＭＳ Ｐゴシック" charset="0"/>
                </a:defRPr>
              </a:lvl2pPr>
              <a:lvl3pPr marL="1143000" indent="-228600" defTabSz="2089150">
                <a:defRPr sz="2400">
                  <a:solidFill>
                    <a:schemeClr val="tx1"/>
                  </a:solidFill>
                  <a:latin typeface="Arial" charset="0"/>
                  <a:ea typeface="ＭＳ Ｐゴシック" charset="0"/>
                </a:defRPr>
              </a:lvl3pPr>
              <a:lvl4pPr marL="1600200" indent="-228600" defTabSz="2089150">
                <a:defRPr sz="2400">
                  <a:solidFill>
                    <a:schemeClr val="tx1"/>
                  </a:solidFill>
                  <a:latin typeface="Arial" charset="0"/>
                  <a:ea typeface="ＭＳ Ｐゴシック" charset="0"/>
                </a:defRPr>
              </a:lvl4pPr>
              <a:lvl5pPr marL="2057400" indent="-228600" defTabSz="2089150">
                <a:defRPr sz="2400">
                  <a:solidFill>
                    <a:schemeClr val="tx1"/>
                  </a:solidFill>
                  <a:latin typeface="Arial" charset="0"/>
                  <a:ea typeface="ＭＳ Ｐゴシック" charset="0"/>
                </a:defRPr>
              </a:lvl5pPr>
              <a:lvl6pPr marL="2514600" indent="-228600" defTabSz="20891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0891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0891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08915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Band 12</a:t>
              </a:r>
              <a:endParaRPr lang="en-US"/>
            </a:p>
          </p:txBody>
        </p:sp>
        <p:sp>
          <p:nvSpPr>
            <p:cNvPr id="20494" name="TextBox 79"/>
            <p:cNvSpPr txBox="1">
              <a:spLocks noChangeArrowheads="1"/>
            </p:cNvSpPr>
            <p:nvPr/>
          </p:nvSpPr>
          <p:spPr bwMode="auto">
            <a:xfrm>
              <a:off x="2698" y="1279"/>
              <a:ext cx="4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2089150">
                <a:defRPr sz="2400">
                  <a:solidFill>
                    <a:schemeClr val="tx1"/>
                  </a:solidFill>
                  <a:latin typeface="Arial" charset="0"/>
                  <a:ea typeface="ＭＳ Ｐゴシック" charset="0"/>
                  <a:cs typeface="ＭＳ Ｐゴシック" charset="0"/>
                </a:defRPr>
              </a:lvl1pPr>
              <a:lvl2pPr marL="742950" indent="-285750" defTabSz="2089150">
                <a:defRPr sz="2400">
                  <a:solidFill>
                    <a:schemeClr val="tx1"/>
                  </a:solidFill>
                  <a:latin typeface="Arial" charset="0"/>
                  <a:ea typeface="ＭＳ Ｐゴシック" charset="0"/>
                </a:defRPr>
              </a:lvl2pPr>
              <a:lvl3pPr marL="1143000" indent="-228600" defTabSz="2089150">
                <a:defRPr sz="2400">
                  <a:solidFill>
                    <a:schemeClr val="tx1"/>
                  </a:solidFill>
                  <a:latin typeface="Arial" charset="0"/>
                  <a:ea typeface="ＭＳ Ｐゴシック" charset="0"/>
                </a:defRPr>
              </a:lvl3pPr>
              <a:lvl4pPr marL="1600200" indent="-228600" defTabSz="2089150">
                <a:defRPr sz="2400">
                  <a:solidFill>
                    <a:schemeClr val="tx1"/>
                  </a:solidFill>
                  <a:latin typeface="Arial" charset="0"/>
                  <a:ea typeface="ＭＳ Ｐゴシック" charset="0"/>
                </a:defRPr>
              </a:lvl4pPr>
              <a:lvl5pPr marL="2057400" indent="-228600" defTabSz="2089150">
                <a:defRPr sz="2400">
                  <a:solidFill>
                    <a:schemeClr val="tx1"/>
                  </a:solidFill>
                  <a:latin typeface="Arial" charset="0"/>
                  <a:ea typeface="ＭＳ Ｐゴシック" charset="0"/>
                </a:defRPr>
              </a:lvl5pPr>
              <a:lvl6pPr marL="2514600" indent="-228600" defTabSz="20891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0891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0891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08915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Band 1</a:t>
              </a:r>
              <a:endParaRPr lang="en-US"/>
            </a:p>
          </p:txBody>
        </p:sp>
        <p:cxnSp>
          <p:nvCxnSpPr>
            <p:cNvPr id="12" name="Straight Arrow Connector 11"/>
            <p:cNvCxnSpPr/>
            <p:nvPr/>
          </p:nvCxnSpPr>
          <p:spPr>
            <a:xfrm>
              <a:off x="2050" y="1470"/>
              <a:ext cx="83" cy="7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2050" y="1995"/>
              <a:ext cx="160" cy="14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H="1">
              <a:off x="2602" y="1355"/>
              <a:ext cx="96" cy="9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flipH="1">
              <a:off x="2314" y="1740"/>
              <a:ext cx="96" cy="96"/>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0482" name="Rectangle 30"/>
          <p:cNvSpPr>
            <a:spLocks noChangeArrowheads="1"/>
          </p:cNvSpPr>
          <p:nvPr/>
        </p:nvSpPr>
        <p:spPr bwMode="auto">
          <a:xfrm>
            <a:off x="1143000" y="5502275"/>
            <a:ext cx="71120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r>
              <a:rPr lang="en-US" sz="1200"/>
              <a:t>Leaf spectra of </a:t>
            </a:r>
            <a:r>
              <a:rPr lang="en-US" sz="1200" i="1"/>
              <a:t>Pinus contorta</a:t>
            </a:r>
            <a:r>
              <a:rPr lang="en-US" sz="1200"/>
              <a:t> showing the seasonal changes between summer- (black line) and winter-adapted (red line) leaves. Vertical lines indicate bands used for Chlorophyll:Carotenoid Indices (CCIs), including MODIS bands 1 (645 nm, a terrestrial band), 11 (531 nm, an ocean band), and 12 (551 nm, an ocean band), and the standard PRI reference band (570 nm, unavailable from MODIS). </a:t>
            </a:r>
          </a:p>
        </p:txBody>
      </p:sp>
      <p:sp>
        <p:nvSpPr>
          <p:cNvPr id="20483" name="Rectangle 31"/>
          <p:cNvSpPr>
            <a:spLocks noChangeArrowheads="1"/>
          </p:cNvSpPr>
          <p:nvPr/>
        </p:nvSpPr>
        <p:spPr bwMode="auto">
          <a:xfrm>
            <a:off x="381000" y="914400"/>
            <a:ext cx="85344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230188" indent="-230188"/>
            <a:r>
              <a:rPr lang="en-US"/>
              <a:t>MODIS bands 11 and 1 can detect seasonal change in needle reflectance</a:t>
            </a:r>
          </a:p>
        </p:txBody>
      </p:sp>
      <p:cxnSp>
        <p:nvCxnSpPr>
          <p:cNvPr id="5" name="Straight Connector 4"/>
          <p:cNvCxnSpPr/>
          <p:nvPr/>
        </p:nvCxnSpPr>
        <p:spPr bwMode="auto">
          <a:xfrm>
            <a:off x="463550" y="792162"/>
            <a:ext cx="7543800" cy="1588"/>
          </a:xfrm>
          <a:prstGeom prst="line">
            <a:avLst/>
          </a:prstGeom>
          <a:solidFill>
            <a:schemeClr val="accent1"/>
          </a:solidFill>
          <a:ln w="53975" cap="flat" cmpd="sng" algn="ctr">
            <a:gradFill flip="none" rotWithShape="1">
              <a:gsLst>
                <a:gs pos="0">
                  <a:schemeClr val="tx1"/>
                </a:gs>
                <a:gs pos="100000">
                  <a:srgbClr val="FFFFFF"/>
                </a:gs>
                <a:gs pos="31000">
                  <a:schemeClr val="accent2"/>
                </a:gs>
              </a:gsLst>
              <a:lin ang="0" scaled="1"/>
              <a:tileRect/>
            </a:gradFill>
            <a:prstDash val="solid"/>
            <a:round/>
            <a:headEnd type="none" w="med" len="med"/>
            <a:tailEnd type="none" w="med" len="med"/>
          </a:ln>
          <a:effectLst/>
        </p:spPr>
      </p:cxnSp>
      <p:sp>
        <p:nvSpPr>
          <p:cNvPr id="20485" name="Rectangle 33"/>
          <p:cNvSpPr>
            <a:spLocks noChangeArrowheads="1"/>
          </p:cNvSpPr>
          <p:nvPr/>
        </p:nvSpPr>
        <p:spPr bwMode="auto">
          <a:xfrm>
            <a:off x="381000" y="106363"/>
            <a:ext cx="6442075" cy="57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a:t>Boreal Conifer Needle Reflectance</a:t>
            </a:r>
          </a:p>
        </p:txBody>
      </p:sp>
      <p:sp>
        <p:nvSpPr>
          <p:cNvPr id="20486" name="Rectangle 34"/>
          <p:cNvSpPr>
            <a:spLocks noChangeArrowheads="1"/>
          </p:cNvSpPr>
          <p:nvPr/>
        </p:nvSpPr>
        <p:spPr bwMode="auto">
          <a:xfrm>
            <a:off x="7265988" y="6477000"/>
            <a:ext cx="1801812"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r>
              <a:rPr lang="en-US" sz="1200"/>
              <a:t>Wong and Gamon 2015</a:t>
            </a: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CI_Chl-Carot_Photos_Pcontorta"/>
          <p:cNvPicPr>
            <a:picLocks noChangeAspect="1" noChangeArrowheads="1"/>
          </p:cNvPicPr>
          <p:nvPr/>
        </p:nvPicPr>
        <p:blipFill>
          <a:blip r:embed="rId4">
            <a:extLst>
              <a:ext uri="{28A0092B-C50C-407E-A947-70E740481C1C}">
                <a14:useLocalDpi xmlns:a14="http://schemas.microsoft.com/office/drawing/2010/main" val="0"/>
              </a:ext>
            </a:extLst>
          </a:blip>
          <a:srcRect l="-1395" t="33597"/>
          <a:stretch>
            <a:fillRect/>
          </a:stretch>
        </p:blipFill>
        <p:spPr bwMode="auto">
          <a:xfrm>
            <a:off x="381000" y="1905000"/>
            <a:ext cx="5562600"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4"/>
          <p:cNvSpPr>
            <a:spLocks noChangeArrowheads="1"/>
          </p:cNvSpPr>
          <p:nvPr/>
        </p:nvSpPr>
        <p:spPr bwMode="auto">
          <a:xfrm>
            <a:off x="317500" y="107950"/>
            <a:ext cx="867410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3200"/>
              <a:t>Seasonal Change in Boreal Conifer Needles  </a:t>
            </a:r>
          </a:p>
        </p:txBody>
      </p:sp>
      <p:sp>
        <p:nvSpPr>
          <p:cNvPr id="21507" name="Rectangle 5"/>
          <p:cNvSpPr>
            <a:spLocks noChangeArrowheads="1"/>
          </p:cNvSpPr>
          <p:nvPr/>
        </p:nvSpPr>
        <p:spPr bwMode="auto">
          <a:xfrm>
            <a:off x="5867400" y="2133600"/>
            <a:ext cx="32004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1800"/>
              <a:t>Black line:</a:t>
            </a:r>
          </a:p>
          <a:p>
            <a:r>
              <a:rPr lang="en-US" sz="1800"/>
              <a:t>Chlorophyll-Carotenoid Index</a:t>
            </a:r>
          </a:p>
        </p:txBody>
      </p:sp>
      <p:graphicFrame>
        <p:nvGraphicFramePr>
          <p:cNvPr id="21508" name="Object 7"/>
          <p:cNvGraphicFramePr>
            <a:graphicFrameLocks noChangeAspect="1"/>
          </p:cNvGraphicFramePr>
          <p:nvPr/>
        </p:nvGraphicFramePr>
        <p:xfrm>
          <a:off x="6324600" y="2819400"/>
          <a:ext cx="1905000" cy="728663"/>
        </p:xfrm>
        <a:graphic>
          <a:graphicData uri="http://schemas.openxmlformats.org/presentationml/2006/ole">
            <mc:AlternateContent xmlns:mc="http://schemas.openxmlformats.org/markup-compatibility/2006">
              <mc:Choice xmlns:v="urn:schemas-microsoft-com:vml" Requires="v">
                <p:oleObj spid="_x0000_s21513" name="Equation" r:id="rId5" imgW="1014984" imgH="384048" progId="Equation.3">
                  <p:embed/>
                </p:oleObj>
              </mc:Choice>
              <mc:Fallback>
                <p:oleObj name="Equation" r:id="rId5" imgW="1014984" imgH="384048"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819400"/>
                        <a:ext cx="19050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1509" name="Rectangle 9"/>
          <p:cNvSpPr>
            <a:spLocks noChangeArrowheads="1"/>
          </p:cNvSpPr>
          <p:nvPr/>
        </p:nvSpPr>
        <p:spPr bwMode="auto">
          <a:xfrm>
            <a:off x="5943600" y="4343400"/>
            <a:ext cx="25146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1800"/>
              <a:t>Black line: NDVI </a:t>
            </a:r>
          </a:p>
        </p:txBody>
      </p:sp>
      <p:sp>
        <p:nvSpPr>
          <p:cNvPr id="21510" name="Rectangle 10"/>
          <p:cNvSpPr>
            <a:spLocks noChangeArrowheads="1"/>
          </p:cNvSpPr>
          <p:nvPr/>
        </p:nvSpPr>
        <p:spPr bwMode="auto">
          <a:xfrm>
            <a:off x="381000" y="914400"/>
            <a:ext cx="8610600" cy="94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t>Time trends for </a:t>
            </a:r>
            <a:r>
              <a:rPr lang="en-US" sz="2000" i="1"/>
              <a:t>Pinus contorta</a:t>
            </a:r>
            <a:r>
              <a:rPr lang="en-US" sz="2000"/>
              <a:t> leaves exposed to a boreal climate</a:t>
            </a:r>
          </a:p>
          <a:p>
            <a:pPr lvl="1"/>
            <a:r>
              <a:rPr lang="en-US" sz="1800"/>
              <a:t>Red points - needle photosynthesis</a:t>
            </a:r>
          </a:p>
          <a:p>
            <a:pPr lvl="1"/>
            <a:r>
              <a:rPr lang="en-US" sz="1800"/>
              <a:t>Blue points - </a:t>
            </a:r>
            <a:r>
              <a:rPr lang="en-US" sz="1800">
                <a:cs typeface="Arial" charset="0"/>
              </a:rPr>
              <a:t>chlorophyll:carotenoid</a:t>
            </a:r>
            <a:r>
              <a:rPr lang="en-US" sz="1800"/>
              <a:t> ratio</a:t>
            </a:r>
          </a:p>
        </p:txBody>
      </p:sp>
      <p:cxnSp>
        <p:nvCxnSpPr>
          <p:cNvPr id="5" name="Straight Connector 4"/>
          <p:cNvCxnSpPr/>
          <p:nvPr/>
        </p:nvCxnSpPr>
        <p:spPr bwMode="auto">
          <a:xfrm>
            <a:off x="463550" y="792162"/>
            <a:ext cx="7543800" cy="1588"/>
          </a:xfrm>
          <a:prstGeom prst="line">
            <a:avLst/>
          </a:prstGeom>
          <a:solidFill>
            <a:schemeClr val="accent1"/>
          </a:solidFill>
          <a:ln w="53975" cap="flat" cmpd="sng" algn="ctr">
            <a:gradFill flip="none" rotWithShape="1">
              <a:gsLst>
                <a:gs pos="0">
                  <a:schemeClr val="tx1"/>
                </a:gs>
                <a:gs pos="100000">
                  <a:srgbClr val="FFFFFF"/>
                </a:gs>
                <a:gs pos="31000">
                  <a:schemeClr val="accent2"/>
                </a:gs>
              </a:gsLst>
              <a:lin ang="0" scaled="1"/>
              <a:tileRect/>
            </a:gradFill>
            <a:prstDash val="solid"/>
            <a:round/>
            <a:headEnd type="none" w="med" len="med"/>
            <a:tailEnd type="none" w="med" len="med"/>
          </a:ln>
          <a:effectLst/>
        </p:spPr>
      </p:cxnSp>
      <p:sp>
        <p:nvSpPr>
          <p:cNvPr id="21512" name="Rectangle 12"/>
          <p:cNvSpPr>
            <a:spLocks noChangeArrowheads="1"/>
          </p:cNvSpPr>
          <p:nvPr/>
        </p:nvSpPr>
        <p:spPr bwMode="auto">
          <a:xfrm>
            <a:off x="7265988" y="6477000"/>
            <a:ext cx="1801812"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r>
              <a:rPr lang="en-US" sz="1200"/>
              <a:t>Wong and Gamon 2015</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USWrc_CC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992188"/>
            <a:ext cx="5340350"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3" descr="USWrc_NDV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10000"/>
            <a:ext cx="534035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5"/>
          <p:cNvSpPr>
            <a:spLocks noChangeArrowheads="1"/>
          </p:cNvSpPr>
          <p:nvPr/>
        </p:nvSpPr>
        <p:spPr bwMode="auto">
          <a:xfrm>
            <a:off x="317500" y="107950"/>
            <a:ext cx="867410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3200"/>
              <a:t>Seasonal Change in Evergreen Conifer Stands  </a:t>
            </a:r>
          </a:p>
        </p:txBody>
      </p:sp>
      <p:cxnSp>
        <p:nvCxnSpPr>
          <p:cNvPr id="5" name="Straight Connector 4"/>
          <p:cNvCxnSpPr/>
          <p:nvPr/>
        </p:nvCxnSpPr>
        <p:spPr bwMode="auto">
          <a:xfrm>
            <a:off x="463550" y="792162"/>
            <a:ext cx="7543800" cy="1588"/>
          </a:xfrm>
          <a:prstGeom prst="line">
            <a:avLst/>
          </a:prstGeom>
          <a:solidFill>
            <a:schemeClr val="accent1"/>
          </a:solidFill>
          <a:ln w="53975" cap="flat" cmpd="sng" algn="ctr">
            <a:gradFill flip="none" rotWithShape="1">
              <a:gsLst>
                <a:gs pos="0">
                  <a:schemeClr val="tx1"/>
                </a:gs>
                <a:gs pos="100000">
                  <a:srgbClr val="FFFFFF"/>
                </a:gs>
                <a:gs pos="31000">
                  <a:schemeClr val="accent2"/>
                </a:gs>
              </a:gsLst>
              <a:lin ang="0" scaled="1"/>
              <a:tileRect/>
            </a:gradFill>
            <a:prstDash val="solid"/>
            <a:round/>
            <a:headEnd type="none" w="med" len="med"/>
            <a:tailEnd type="none" w="med" len="med"/>
          </a:ln>
          <a:effectLst/>
        </p:spPr>
      </p:cxnSp>
      <p:sp>
        <p:nvSpPr>
          <p:cNvPr id="25605" name="Rectangle 7"/>
          <p:cNvSpPr>
            <a:spLocks noChangeArrowheads="1"/>
          </p:cNvSpPr>
          <p:nvPr/>
        </p:nvSpPr>
        <p:spPr bwMode="auto">
          <a:xfrm>
            <a:off x="6324600" y="914400"/>
            <a:ext cx="23352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Wind River, WA</a:t>
            </a:r>
          </a:p>
        </p:txBody>
      </p:sp>
      <p:sp>
        <p:nvSpPr>
          <p:cNvPr id="25606" name="Rectangle 8"/>
          <p:cNvSpPr>
            <a:spLocks noChangeArrowheads="1"/>
          </p:cNvSpPr>
          <p:nvPr/>
        </p:nvSpPr>
        <p:spPr bwMode="auto">
          <a:xfrm>
            <a:off x="6248400" y="5638800"/>
            <a:ext cx="2651125"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t>Black lines: Daily GEP from flux tower</a:t>
            </a:r>
          </a:p>
        </p:txBody>
      </p:sp>
      <p:sp>
        <p:nvSpPr>
          <p:cNvPr id="25607" name="Rectangle 9"/>
          <p:cNvSpPr>
            <a:spLocks noChangeArrowheads="1"/>
          </p:cNvSpPr>
          <p:nvPr/>
        </p:nvSpPr>
        <p:spPr bwMode="auto">
          <a:xfrm>
            <a:off x="6324600" y="1828800"/>
            <a:ext cx="2697163"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230188" indent="-230188"/>
            <a:r>
              <a:rPr lang="en-US" sz="2000">
                <a:solidFill>
                  <a:srgbClr val="FF1736"/>
                </a:solidFill>
              </a:rPr>
              <a:t>CCI from Aqua MODIS</a:t>
            </a:r>
          </a:p>
        </p:txBody>
      </p:sp>
      <p:sp>
        <p:nvSpPr>
          <p:cNvPr id="25608" name="Rectangle 10"/>
          <p:cNvSpPr>
            <a:spLocks noChangeArrowheads="1"/>
          </p:cNvSpPr>
          <p:nvPr/>
        </p:nvSpPr>
        <p:spPr bwMode="auto">
          <a:xfrm>
            <a:off x="6294438" y="4572000"/>
            <a:ext cx="2849562"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230188" indent="-230188"/>
            <a:r>
              <a:rPr lang="en-US" sz="2000">
                <a:solidFill>
                  <a:srgbClr val="FF1736"/>
                </a:solidFill>
              </a:rPr>
              <a:t>NDVI from Aqua MODIS</a:t>
            </a:r>
          </a:p>
        </p:txBody>
      </p:sp>
      <p:sp>
        <p:nvSpPr>
          <p:cNvPr id="25609" name="Rectangle 11"/>
          <p:cNvSpPr>
            <a:spLocks noChangeArrowheads="1"/>
          </p:cNvSpPr>
          <p:nvPr/>
        </p:nvSpPr>
        <p:spPr bwMode="auto">
          <a:xfrm>
            <a:off x="6588125" y="6477000"/>
            <a:ext cx="2403475"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a:t>Flux data from Fluxnet Synthesis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MMS_GEP&amp;CCI_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51816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4" descr="MMS_GEP&amp;NDVI_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10000"/>
            <a:ext cx="518636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5"/>
          <p:cNvSpPr>
            <a:spLocks noChangeArrowheads="1"/>
          </p:cNvSpPr>
          <p:nvPr/>
        </p:nvSpPr>
        <p:spPr bwMode="auto">
          <a:xfrm>
            <a:off x="317500" y="107950"/>
            <a:ext cx="867410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3200"/>
              <a:t>Seasonal Change in Deciduous Forest Stands  </a:t>
            </a:r>
          </a:p>
        </p:txBody>
      </p:sp>
      <p:cxnSp>
        <p:nvCxnSpPr>
          <p:cNvPr id="5" name="Straight Connector 4"/>
          <p:cNvCxnSpPr/>
          <p:nvPr/>
        </p:nvCxnSpPr>
        <p:spPr bwMode="auto">
          <a:xfrm>
            <a:off x="463550" y="792162"/>
            <a:ext cx="7543800" cy="1588"/>
          </a:xfrm>
          <a:prstGeom prst="line">
            <a:avLst/>
          </a:prstGeom>
          <a:solidFill>
            <a:schemeClr val="accent1"/>
          </a:solidFill>
          <a:ln w="53975" cap="flat" cmpd="sng" algn="ctr">
            <a:gradFill flip="none" rotWithShape="1">
              <a:gsLst>
                <a:gs pos="0">
                  <a:schemeClr val="tx1"/>
                </a:gs>
                <a:gs pos="100000">
                  <a:srgbClr val="FFFFFF"/>
                </a:gs>
                <a:gs pos="31000">
                  <a:schemeClr val="accent2"/>
                </a:gs>
              </a:gsLst>
              <a:lin ang="0" scaled="1"/>
              <a:tileRect/>
            </a:gradFill>
            <a:prstDash val="solid"/>
            <a:round/>
            <a:headEnd type="none" w="med" len="med"/>
            <a:tailEnd type="none" w="med" len="med"/>
          </a:ln>
          <a:effectLst/>
        </p:spPr>
      </p:cxnSp>
      <p:sp>
        <p:nvSpPr>
          <p:cNvPr id="27653" name="Rectangle 7"/>
          <p:cNvSpPr>
            <a:spLocks noChangeArrowheads="1"/>
          </p:cNvSpPr>
          <p:nvPr/>
        </p:nvSpPr>
        <p:spPr bwMode="auto">
          <a:xfrm>
            <a:off x="6172200" y="914400"/>
            <a:ext cx="2809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Morgan Monroe, IN</a:t>
            </a:r>
          </a:p>
        </p:txBody>
      </p:sp>
      <p:sp>
        <p:nvSpPr>
          <p:cNvPr id="27654" name="Rectangle 8"/>
          <p:cNvSpPr>
            <a:spLocks noChangeArrowheads="1"/>
          </p:cNvSpPr>
          <p:nvPr/>
        </p:nvSpPr>
        <p:spPr bwMode="auto">
          <a:xfrm>
            <a:off x="6248400" y="5638800"/>
            <a:ext cx="2651125"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t>Black lines: Daily GEP from flux tower</a:t>
            </a:r>
          </a:p>
        </p:txBody>
      </p:sp>
      <p:sp>
        <p:nvSpPr>
          <p:cNvPr id="27655" name="Rectangle 9"/>
          <p:cNvSpPr>
            <a:spLocks noChangeArrowheads="1"/>
          </p:cNvSpPr>
          <p:nvPr/>
        </p:nvSpPr>
        <p:spPr bwMode="auto">
          <a:xfrm>
            <a:off x="6324600" y="1828800"/>
            <a:ext cx="2697163"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230188" indent="-230188"/>
            <a:r>
              <a:rPr lang="en-US" sz="2000">
                <a:solidFill>
                  <a:srgbClr val="FF1736"/>
                </a:solidFill>
              </a:rPr>
              <a:t>CCI from Aqua MODIS</a:t>
            </a:r>
          </a:p>
        </p:txBody>
      </p:sp>
      <p:sp>
        <p:nvSpPr>
          <p:cNvPr id="27656" name="Rectangle 10"/>
          <p:cNvSpPr>
            <a:spLocks noChangeArrowheads="1"/>
          </p:cNvSpPr>
          <p:nvPr/>
        </p:nvSpPr>
        <p:spPr bwMode="auto">
          <a:xfrm>
            <a:off x="6294438" y="4572000"/>
            <a:ext cx="2849562"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230188" indent="-230188"/>
            <a:r>
              <a:rPr lang="en-US" sz="2000">
                <a:solidFill>
                  <a:srgbClr val="FF1736"/>
                </a:solidFill>
              </a:rPr>
              <a:t>NDVI from Aqua MODIS</a:t>
            </a:r>
          </a:p>
        </p:txBody>
      </p:sp>
      <p:sp>
        <p:nvSpPr>
          <p:cNvPr id="27657" name="Rectangle 11"/>
          <p:cNvSpPr>
            <a:spLocks noChangeArrowheads="1"/>
          </p:cNvSpPr>
          <p:nvPr/>
        </p:nvSpPr>
        <p:spPr bwMode="auto">
          <a:xfrm>
            <a:off x="6588125" y="6477000"/>
            <a:ext cx="2403475"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a:t>Flux data from Fluxnet Synthesis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5"/>
          <p:cNvSpPr>
            <a:spLocks noChangeArrowheads="1"/>
          </p:cNvSpPr>
          <p:nvPr/>
        </p:nvSpPr>
        <p:spPr bwMode="auto">
          <a:xfrm>
            <a:off x="330200" y="104775"/>
            <a:ext cx="7823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MODIS CCI and Gross Ecosystem Production (Conifers)</a:t>
            </a:r>
          </a:p>
        </p:txBody>
      </p:sp>
      <p:pic>
        <p:nvPicPr>
          <p:cNvPr id="31747" name="Picture 8" descr="WRC_CCIPARvsG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05000"/>
            <a:ext cx="4119563"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9" descr="NC2_CCIPARvsG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63" y="1905000"/>
            <a:ext cx="4122737"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bwMode="auto">
          <a:xfrm>
            <a:off x="463550" y="649287"/>
            <a:ext cx="7543800" cy="1588"/>
          </a:xfrm>
          <a:prstGeom prst="line">
            <a:avLst/>
          </a:prstGeom>
          <a:solidFill>
            <a:schemeClr val="accent1"/>
          </a:solidFill>
          <a:ln w="53975" cap="flat" cmpd="sng" algn="ctr">
            <a:gradFill flip="none" rotWithShape="1">
              <a:gsLst>
                <a:gs pos="0">
                  <a:schemeClr val="tx1"/>
                </a:gs>
                <a:gs pos="100000">
                  <a:srgbClr val="FFFFFF"/>
                </a:gs>
                <a:gs pos="31000">
                  <a:schemeClr val="accent2"/>
                </a:gs>
              </a:gsLst>
              <a:lin ang="0" scaled="1"/>
              <a:tileRect/>
            </a:gradFill>
            <a:prstDash val="solid"/>
            <a:round/>
            <a:headEnd type="none" w="med" len="med"/>
            <a:tailEnd type="none" w="med" len="med"/>
          </a:ln>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027" descr="Bar_CCIPARvsG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1676400"/>
            <a:ext cx="4124325"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1028" descr="MMS_CCIPARvsG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613" y="1676400"/>
            <a:ext cx="4116387"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1029"/>
          <p:cNvSpPr>
            <a:spLocks noChangeArrowheads="1"/>
          </p:cNvSpPr>
          <p:nvPr/>
        </p:nvSpPr>
        <p:spPr bwMode="auto">
          <a:xfrm>
            <a:off x="330200" y="104775"/>
            <a:ext cx="8128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MODIS CCI and Gross Ecosystem Production (Deciduous)</a:t>
            </a:r>
          </a:p>
        </p:txBody>
      </p:sp>
      <p:cxnSp>
        <p:nvCxnSpPr>
          <p:cNvPr id="5" name="Straight Connector 4"/>
          <p:cNvCxnSpPr/>
          <p:nvPr/>
        </p:nvCxnSpPr>
        <p:spPr bwMode="auto">
          <a:xfrm>
            <a:off x="463550" y="649287"/>
            <a:ext cx="7543800" cy="1588"/>
          </a:xfrm>
          <a:prstGeom prst="line">
            <a:avLst/>
          </a:prstGeom>
          <a:solidFill>
            <a:schemeClr val="accent1"/>
          </a:solidFill>
          <a:ln w="53975" cap="flat" cmpd="sng" algn="ctr">
            <a:gradFill flip="none" rotWithShape="1">
              <a:gsLst>
                <a:gs pos="0">
                  <a:schemeClr val="tx1"/>
                </a:gs>
                <a:gs pos="100000">
                  <a:srgbClr val="FFFFFF"/>
                </a:gs>
                <a:gs pos="31000">
                  <a:schemeClr val="accent2"/>
                </a:gs>
              </a:gsLst>
              <a:lin ang="0" scaled="1"/>
              <a:tileRect/>
            </a:gradFill>
            <a:prstDash val="solid"/>
            <a:round/>
            <a:headEnd type="none" w="med" len="med"/>
            <a:tailEnd type="none" w="med" len="med"/>
          </a:ln>
          <a:effec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234950" y="152400"/>
            <a:ext cx="89090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t>Multiple Linear Regressions of MODIS Band Reflectances</a:t>
            </a:r>
          </a:p>
        </p:txBody>
      </p:sp>
      <p:pic>
        <p:nvPicPr>
          <p:cNvPr id="37890" name="Picture 3" descr="Bar_MultiRegressSca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27114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4" descr="MMS_MultRegressSca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762000"/>
            <a:ext cx="27051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descr="Ho1_MultRegress_sca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276600"/>
            <a:ext cx="270827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descr="NC2_MultRegressScat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276600"/>
            <a:ext cx="2706688"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7" descr="WRC_MultRegressScat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276600"/>
            <a:ext cx="2706688"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8" descr="SRM_MultRegressScatt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762000"/>
            <a:ext cx="270351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bwMode="auto">
          <a:xfrm>
            <a:off x="463550" y="649287"/>
            <a:ext cx="7543800" cy="1588"/>
          </a:xfrm>
          <a:prstGeom prst="line">
            <a:avLst/>
          </a:prstGeom>
          <a:solidFill>
            <a:schemeClr val="accent1"/>
          </a:solidFill>
          <a:ln w="53975" cap="flat" cmpd="sng" algn="ctr">
            <a:gradFill flip="none" rotWithShape="1">
              <a:gsLst>
                <a:gs pos="0">
                  <a:schemeClr val="tx1"/>
                </a:gs>
                <a:gs pos="100000">
                  <a:srgbClr val="FFFFFF"/>
                </a:gs>
                <a:gs pos="31000">
                  <a:schemeClr val="accent2"/>
                </a:gs>
              </a:gsLst>
              <a:lin ang="0" scaled="1"/>
              <a:tileRect/>
            </a:gradFill>
            <a:prstDash val="solid"/>
            <a:round/>
            <a:headEnd type="none" w="med" len="med"/>
            <a:tailEnd type="none" w="med" len="med"/>
          </a:ln>
          <a:effectLst/>
        </p:spPr>
      </p:cxnSp>
      <p:sp>
        <p:nvSpPr>
          <p:cNvPr id="37897" name="Rectangle 10"/>
          <p:cNvSpPr>
            <a:spLocks noChangeArrowheads="1"/>
          </p:cNvSpPr>
          <p:nvPr/>
        </p:nvSpPr>
        <p:spPr bwMode="auto">
          <a:xfrm>
            <a:off x="542925" y="5475288"/>
            <a:ext cx="5299075"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a:t>• Separate regression calculated for each site</a:t>
            </a:r>
          </a:p>
          <a:p>
            <a:r>
              <a:rPr lang="en-US" sz="2000"/>
              <a:t>• Used bands 1-12, except band 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MultRegress_coeffici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647700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6"/>
          <p:cNvSpPr>
            <a:spLocks noChangeArrowheads="1"/>
          </p:cNvSpPr>
          <p:nvPr/>
        </p:nvSpPr>
        <p:spPr bwMode="auto">
          <a:xfrm>
            <a:off x="838200" y="5257800"/>
            <a:ext cx="76200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285750" indent="-285750"/>
            <a:r>
              <a:rPr lang="en-US" sz="2000"/>
              <a:t>Coefficient weights suggest that the ocean bands 10 (498-493 nm),11(526-536 mn), 12 (546-556 nm) contain significant information on GEP for multiple sites</a:t>
            </a:r>
          </a:p>
        </p:txBody>
      </p:sp>
      <p:sp>
        <p:nvSpPr>
          <p:cNvPr id="39939" name="Rectangle 7"/>
          <p:cNvSpPr>
            <a:spLocks noChangeArrowheads="1"/>
          </p:cNvSpPr>
          <p:nvPr/>
        </p:nvSpPr>
        <p:spPr bwMode="auto">
          <a:xfrm>
            <a:off x="234950" y="152400"/>
            <a:ext cx="89090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t>Multiple Linear Regressions of MODIS Band Reflectances</a:t>
            </a:r>
          </a:p>
        </p:txBody>
      </p:sp>
      <p:cxnSp>
        <p:nvCxnSpPr>
          <p:cNvPr id="5" name="Straight Connector 4"/>
          <p:cNvCxnSpPr/>
          <p:nvPr/>
        </p:nvCxnSpPr>
        <p:spPr bwMode="auto">
          <a:xfrm>
            <a:off x="463550" y="649287"/>
            <a:ext cx="7543800" cy="1588"/>
          </a:xfrm>
          <a:prstGeom prst="line">
            <a:avLst/>
          </a:prstGeom>
          <a:solidFill>
            <a:schemeClr val="accent1"/>
          </a:solidFill>
          <a:ln w="53975" cap="flat" cmpd="sng" algn="ctr">
            <a:gradFill flip="none" rotWithShape="1">
              <a:gsLst>
                <a:gs pos="0">
                  <a:schemeClr val="tx1"/>
                </a:gs>
                <a:gs pos="100000">
                  <a:srgbClr val="FFFFFF"/>
                </a:gs>
                <a:gs pos="31000">
                  <a:schemeClr val="accent2"/>
                </a:gs>
              </a:gsLst>
              <a:lin ang="0" scaled="1"/>
              <a:tileRect/>
            </a:gradFill>
            <a:prstDash val="solid"/>
            <a:round/>
            <a:headEnd type="none" w="med" len="med"/>
            <a:tailEnd type="none" w="med" len="med"/>
          </a:ln>
          <a:effec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152400"/>
            <a:ext cx="7772400" cy="457200"/>
          </a:xfrm>
        </p:spPr>
        <p:txBody>
          <a:bodyPr/>
          <a:lstStyle/>
          <a:p>
            <a:pPr algn="l" eaLnBrk="1" hangingPunct="1"/>
            <a:r>
              <a:rPr lang="en-US" sz="3200">
                <a:latin typeface="Arial" charset="0"/>
                <a:ea typeface="ＭＳ Ｐゴシック" charset="0"/>
                <a:cs typeface="ＭＳ Ｐゴシック" charset="0"/>
              </a:rPr>
              <a:t>Conclusions</a:t>
            </a:r>
          </a:p>
        </p:txBody>
      </p:sp>
      <p:sp>
        <p:nvSpPr>
          <p:cNvPr id="41986" name="Rectangle 3"/>
          <p:cNvSpPr>
            <a:spLocks noGrp="1" noChangeArrowheads="1"/>
          </p:cNvSpPr>
          <p:nvPr>
            <p:ph type="body" idx="1"/>
          </p:nvPr>
        </p:nvSpPr>
        <p:spPr>
          <a:xfrm>
            <a:off x="457200" y="914400"/>
            <a:ext cx="8458200" cy="4114800"/>
          </a:xfrm>
        </p:spPr>
        <p:txBody>
          <a:bodyPr/>
          <a:lstStyle/>
          <a:p>
            <a:pPr eaLnBrk="1" hangingPunct="1">
              <a:lnSpc>
                <a:spcPct val="90000"/>
              </a:lnSpc>
            </a:pPr>
            <a:r>
              <a:rPr lang="en-US" sz="2400">
                <a:latin typeface="Arial" charset="0"/>
                <a:ea typeface="ＭＳ Ｐゴシック" charset="0"/>
                <a:cs typeface="ＭＳ Ｐゴシック" charset="0"/>
              </a:rPr>
              <a:t>Although not designed for this purpose, MODIS reflectances combining land and ocean bands may be able to derive GEP</a:t>
            </a:r>
          </a:p>
          <a:p>
            <a:pPr eaLnBrk="1" hangingPunct="1">
              <a:lnSpc>
                <a:spcPct val="90000"/>
              </a:lnSpc>
            </a:pPr>
            <a:r>
              <a:rPr lang="en-US" sz="2400">
                <a:latin typeface="Arial" charset="0"/>
                <a:ea typeface="ＭＳ Ｐゴシック" charset="0"/>
                <a:cs typeface="ＭＳ Ｐゴシック" charset="0"/>
              </a:rPr>
              <a:t>Optical signals from MODIS may give a direct observation of vegetation biochemistry</a:t>
            </a:r>
            <a:endParaRPr lang="en-US" sz="2800">
              <a:latin typeface="Arial" charset="0"/>
              <a:ea typeface="ＭＳ Ｐゴシック" charset="0"/>
              <a:cs typeface="ＭＳ Ｐゴシック" charset="0"/>
            </a:endParaRPr>
          </a:p>
          <a:p>
            <a:pPr lvl="1" eaLnBrk="1" hangingPunct="1">
              <a:lnSpc>
                <a:spcPct val="90000"/>
              </a:lnSpc>
            </a:pPr>
            <a:r>
              <a:rPr lang="en-US" sz="2000">
                <a:latin typeface="Arial" charset="0"/>
                <a:ea typeface="ＭＳ Ｐゴシック" charset="0"/>
              </a:rPr>
              <a:t>A change from trying to predict responses to observing responses to environmental conditions</a:t>
            </a:r>
          </a:p>
          <a:p>
            <a:pPr lvl="1" eaLnBrk="1" hangingPunct="1">
              <a:lnSpc>
                <a:spcPct val="90000"/>
              </a:lnSpc>
            </a:pPr>
            <a:r>
              <a:rPr lang="en-US" sz="2000">
                <a:latin typeface="Arial" charset="0"/>
                <a:ea typeface="ＭＳ Ｐゴシック" charset="0"/>
              </a:rPr>
              <a:t>Providing more spatial detail in GEP than modeling approaches</a:t>
            </a:r>
          </a:p>
          <a:p>
            <a:pPr lvl="1" eaLnBrk="1" hangingPunct="1">
              <a:lnSpc>
                <a:spcPct val="90000"/>
              </a:lnSpc>
            </a:pPr>
            <a:r>
              <a:rPr lang="en-US" sz="2000">
                <a:latin typeface="Arial" charset="0"/>
                <a:ea typeface="ＭＳ Ｐゴシック" charset="0"/>
              </a:rPr>
              <a:t>Can provide an independent estimate of fluxes</a:t>
            </a:r>
          </a:p>
          <a:p>
            <a:pPr eaLnBrk="1" hangingPunct="1">
              <a:lnSpc>
                <a:spcPct val="90000"/>
              </a:lnSpc>
            </a:pPr>
            <a:r>
              <a:rPr lang="en-US" sz="2400">
                <a:latin typeface="Arial" charset="0"/>
                <a:ea typeface="ＭＳ Ｐゴシック" charset="0"/>
                <a:cs typeface="ＭＳ Ｐゴシック" charset="0"/>
              </a:rPr>
              <a:t>There are different relationships for different vegetation types</a:t>
            </a:r>
          </a:p>
          <a:p>
            <a:pPr lvl="1" eaLnBrk="1" hangingPunct="1">
              <a:lnSpc>
                <a:spcPct val="90000"/>
              </a:lnSpc>
            </a:pPr>
            <a:r>
              <a:rPr lang="en-US" sz="2000">
                <a:latin typeface="Arial" charset="0"/>
                <a:ea typeface="ＭＳ Ｐゴシック" charset="0"/>
              </a:rPr>
              <a:t>Need to understand variability for GEP algorithm development</a:t>
            </a:r>
          </a:p>
          <a:p>
            <a:pPr lvl="1" eaLnBrk="1" hangingPunct="1">
              <a:lnSpc>
                <a:spcPct val="90000"/>
              </a:lnSpc>
            </a:pPr>
            <a:r>
              <a:rPr lang="en-US" sz="2000">
                <a:latin typeface="Arial" charset="0"/>
                <a:ea typeface="ＭＳ Ｐゴシック" charset="0"/>
              </a:rPr>
              <a:t>Could be used to define vegetation functional types (biodiversity)</a:t>
            </a:r>
          </a:p>
          <a:p>
            <a:pPr lvl="1" eaLnBrk="1" hangingPunct="1">
              <a:lnSpc>
                <a:spcPct val="90000"/>
              </a:lnSpc>
            </a:pPr>
            <a:endParaRPr lang="en-US" sz="2400">
              <a:latin typeface="Arial" charset="0"/>
              <a:ea typeface="ＭＳ Ｐゴシック" charset="0"/>
            </a:endParaRPr>
          </a:p>
        </p:txBody>
      </p:sp>
      <p:cxnSp>
        <p:nvCxnSpPr>
          <p:cNvPr id="5" name="Straight Connector 4"/>
          <p:cNvCxnSpPr/>
          <p:nvPr/>
        </p:nvCxnSpPr>
        <p:spPr bwMode="auto">
          <a:xfrm>
            <a:off x="463550" y="649287"/>
            <a:ext cx="7543800" cy="1588"/>
          </a:xfrm>
          <a:prstGeom prst="line">
            <a:avLst/>
          </a:prstGeom>
          <a:solidFill>
            <a:schemeClr val="accent1"/>
          </a:solidFill>
          <a:ln w="53975" cap="flat" cmpd="sng" algn="ctr">
            <a:gradFill flip="none" rotWithShape="1">
              <a:gsLst>
                <a:gs pos="0">
                  <a:schemeClr val="tx1"/>
                </a:gs>
                <a:gs pos="100000">
                  <a:srgbClr val="FFFFFF"/>
                </a:gs>
                <a:gs pos="31000">
                  <a:schemeClr val="accent2"/>
                </a:gs>
              </a:gsLst>
              <a:lin ang="0" scaled="1"/>
              <a:tileRect/>
            </a:gradFill>
            <a:prstDash val="solid"/>
            <a:round/>
            <a:headEnd type="none" w="med" len="med"/>
            <a:tailEnd type="none" w="med" len="med"/>
          </a:ln>
          <a:effectLst/>
        </p:spPr>
      </p:cxn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57200" y="152400"/>
            <a:ext cx="7772400" cy="457200"/>
          </a:xfrm>
        </p:spPr>
        <p:txBody>
          <a:bodyPr/>
          <a:lstStyle/>
          <a:p>
            <a:pPr algn="l" eaLnBrk="1" hangingPunct="1"/>
            <a:r>
              <a:rPr lang="en-US" sz="3200">
                <a:latin typeface="Arial" charset="0"/>
                <a:ea typeface="ＭＳ Ｐゴシック" charset="0"/>
                <a:cs typeface="ＭＳ Ｐゴシック" charset="0"/>
              </a:rPr>
              <a:t>Future Work</a:t>
            </a:r>
          </a:p>
        </p:txBody>
      </p:sp>
      <p:sp>
        <p:nvSpPr>
          <p:cNvPr id="43010" name="Rectangle 3"/>
          <p:cNvSpPr>
            <a:spLocks noGrp="1" noChangeArrowheads="1"/>
          </p:cNvSpPr>
          <p:nvPr>
            <p:ph type="body" idx="1"/>
          </p:nvPr>
        </p:nvSpPr>
        <p:spPr>
          <a:xfrm>
            <a:off x="228600" y="762000"/>
            <a:ext cx="8763000" cy="4114800"/>
          </a:xfrm>
        </p:spPr>
        <p:txBody>
          <a:bodyPr/>
          <a:lstStyle/>
          <a:p>
            <a:pPr eaLnBrk="1" hangingPunct="1">
              <a:lnSpc>
                <a:spcPct val="90000"/>
              </a:lnSpc>
            </a:pPr>
            <a:r>
              <a:rPr lang="en-US" sz="2800">
                <a:latin typeface="Arial" charset="0"/>
                <a:ea typeface="ＭＳ Ｐゴシック" charset="0"/>
                <a:cs typeface="ＭＳ Ｐゴシック" charset="0"/>
              </a:rPr>
              <a:t>Evaluate MODIS data for more flux tower sites</a:t>
            </a:r>
          </a:p>
          <a:p>
            <a:pPr lvl="1" eaLnBrk="1" hangingPunct="1">
              <a:lnSpc>
                <a:spcPct val="90000"/>
              </a:lnSpc>
            </a:pPr>
            <a:r>
              <a:rPr lang="en-US" sz="2400">
                <a:latin typeface="Arial" charset="0"/>
                <a:ea typeface="ＭＳ Ｐゴシック" charset="0"/>
              </a:rPr>
              <a:t>Convergence of new Fluxnet synthesis data and MODIS C6 data becoming available </a:t>
            </a:r>
          </a:p>
          <a:p>
            <a:pPr eaLnBrk="1" hangingPunct="1">
              <a:lnSpc>
                <a:spcPct val="90000"/>
              </a:lnSpc>
            </a:pPr>
            <a:r>
              <a:rPr lang="en-US" sz="2800">
                <a:latin typeface="Arial" charset="0"/>
                <a:ea typeface="ＭＳ Ｐゴシック" charset="0"/>
                <a:cs typeface="ＭＳ Ｐゴシック" charset="0"/>
              </a:rPr>
              <a:t>Define processing algorithms for future MODIS products</a:t>
            </a:r>
          </a:p>
          <a:p>
            <a:pPr lvl="1" eaLnBrk="1" hangingPunct="1">
              <a:lnSpc>
                <a:spcPct val="90000"/>
              </a:lnSpc>
            </a:pPr>
            <a:r>
              <a:rPr lang="en-US" sz="2400">
                <a:latin typeface="Arial" charset="0"/>
                <a:ea typeface="ＭＳ Ｐゴシック" charset="0"/>
              </a:rPr>
              <a:t>Effects of view and sun angles</a:t>
            </a:r>
          </a:p>
          <a:p>
            <a:pPr lvl="1" eaLnBrk="1" hangingPunct="1">
              <a:lnSpc>
                <a:spcPct val="90000"/>
              </a:lnSpc>
            </a:pPr>
            <a:r>
              <a:rPr lang="en-US" sz="2400">
                <a:latin typeface="Arial" charset="0"/>
                <a:ea typeface="ＭＳ Ｐゴシック" charset="0"/>
              </a:rPr>
              <a:t>How do relationships differ for different vegetation types?</a:t>
            </a:r>
          </a:p>
          <a:p>
            <a:pPr lvl="1" eaLnBrk="1" hangingPunct="1">
              <a:lnSpc>
                <a:spcPct val="90000"/>
              </a:lnSpc>
            </a:pPr>
            <a:r>
              <a:rPr lang="en-US" sz="2400">
                <a:latin typeface="Arial" charset="0"/>
                <a:ea typeface="ＭＳ Ｐゴシック" charset="0"/>
              </a:rPr>
              <a:t>How do relationships change with season?</a:t>
            </a:r>
          </a:p>
          <a:p>
            <a:pPr lvl="1" eaLnBrk="1" hangingPunct="1">
              <a:lnSpc>
                <a:spcPct val="90000"/>
              </a:lnSpc>
            </a:pPr>
            <a:r>
              <a:rPr lang="en-US" sz="2400">
                <a:latin typeface="Arial" charset="0"/>
                <a:ea typeface="ＭＳ Ｐゴシック" charset="0"/>
              </a:rPr>
              <a:t>What are the effects of spatial heterogeneity on relationships?</a:t>
            </a:r>
          </a:p>
          <a:p>
            <a:pPr lvl="1" eaLnBrk="1" hangingPunct="1">
              <a:lnSpc>
                <a:spcPct val="90000"/>
              </a:lnSpc>
            </a:pPr>
            <a:r>
              <a:rPr lang="en-US" sz="2400">
                <a:latin typeface="Arial" charset="0"/>
                <a:ea typeface="ＭＳ Ｐゴシック" charset="0"/>
              </a:rPr>
              <a:t>What are the expected errors in retrievals?</a:t>
            </a:r>
          </a:p>
        </p:txBody>
      </p:sp>
      <p:cxnSp>
        <p:nvCxnSpPr>
          <p:cNvPr id="5" name="Straight Connector 4"/>
          <p:cNvCxnSpPr/>
          <p:nvPr/>
        </p:nvCxnSpPr>
        <p:spPr bwMode="auto">
          <a:xfrm>
            <a:off x="463550" y="649287"/>
            <a:ext cx="7543800" cy="1588"/>
          </a:xfrm>
          <a:prstGeom prst="line">
            <a:avLst/>
          </a:prstGeom>
          <a:solidFill>
            <a:schemeClr val="accent1"/>
          </a:solidFill>
          <a:ln w="53975" cap="flat" cmpd="sng" algn="ctr">
            <a:gradFill flip="none" rotWithShape="1">
              <a:gsLst>
                <a:gs pos="0">
                  <a:schemeClr val="tx1"/>
                </a:gs>
                <a:gs pos="100000">
                  <a:srgbClr val="FFFFFF"/>
                </a:gs>
                <a:gs pos="31000">
                  <a:schemeClr val="accent2"/>
                </a:gs>
              </a:gsLst>
              <a:lin ang="0" scaled="1"/>
              <a:tileRect/>
            </a:gradFill>
            <a:prstDash val="solid"/>
            <a:round/>
            <a:headEnd type="none" w="med" len="med"/>
            <a:tailEnd type="none" w="med" len="med"/>
          </a:ln>
          <a:effectLst/>
        </p:spPr>
      </p:cxn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2"/>
          <p:cNvSpPr txBox="1">
            <a:spLocks noChangeArrowheads="1"/>
          </p:cNvSpPr>
          <p:nvPr/>
        </p:nvSpPr>
        <p:spPr bwMode="auto">
          <a:xfrm>
            <a:off x="304800" y="1066800"/>
            <a:ext cx="8305800" cy="382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915988" indent="-457200">
              <a:defRPr sz="2400">
                <a:solidFill>
                  <a:schemeClr val="tx1"/>
                </a:solidFill>
                <a:latin typeface="Arial" charset="0"/>
                <a:ea typeface="ＭＳ Ｐゴシック" charset="0"/>
              </a:defRPr>
            </a:lvl2pPr>
            <a:lvl3pPr marL="1206500" indent="-2413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t>We want to develop methods to use optical signals to estimate ecosystem carbon exchange</a:t>
            </a:r>
          </a:p>
          <a:p>
            <a:endParaRPr lang="en-US" sz="900"/>
          </a:p>
          <a:p>
            <a:pPr lvl="1">
              <a:buFont typeface="Arial" charset="0"/>
              <a:buAutoNum type="arabicParenR"/>
            </a:pPr>
            <a:r>
              <a:rPr lang="en-US" sz="2000"/>
              <a:t>Examine the relationships between ecosystem production (GEP) and spectral reflectance</a:t>
            </a:r>
          </a:p>
          <a:p>
            <a:pPr lvl="2">
              <a:buFont typeface="Arial" charset="0"/>
              <a:buChar char="-"/>
            </a:pPr>
            <a:r>
              <a:rPr lang="en-US" sz="2000"/>
              <a:t>We have some physical understanding of the nature of these relationships but we do not have a good physical model relating leaf/canopy biochemistry, photosynthetic processes, and spectral reflectance</a:t>
            </a:r>
          </a:p>
          <a:p>
            <a:pPr lvl="2">
              <a:buFont typeface="Arial" charset="0"/>
              <a:buChar char="-"/>
            </a:pPr>
            <a:r>
              <a:rPr lang="en-US" sz="2000"/>
              <a:t>Use data from existing flux towers to empirically examine relationships for different vegetation types over multiple years</a:t>
            </a:r>
          </a:p>
          <a:p>
            <a:pPr lvl="1">
              <a:buFont typeface="Arial" charset="0"/>
              <a:buAutoNum type="arabicParenR"/>
            </a:pPr>
            <a:r>
              <a:rPr lang="en-US" sz="2000"/>
              <a:t>Define an algorithm for a potential MODIS product</a:t>
            </a:r>
          </a:p>
        </p:txBody>
      </p:sp>
      <p:cxnSp>
        <p:nvCxnSpPr>
          <p:cNvPr id="5" name="Straight Connector 4"/>
          <p:cNvCxnSpPr/>
          <p:nvPr/>
        </p:nvCxnSpPr>
        <p:spPr bwMode="auto">
          <a:xfrm>
            <a:off x="463550" y="792162"/>
            <a:ext cx="7543800" cy="1588"/>
          </a:xfrm>
          <a:prstGeom prst="line">
            <a:avLst/>
          </a:prstGeom>
          <a:solidFill>
            <a:schemeClr val="accent1"/>
          </a:solidFill>
          <a:ln w="53975" cap="flat" cmpd="sng" algn="ctr">
            <a:gradFill flip="none" rotWithShape="1">
              <a:gsLst>
                <a:gs pos="0">
                  <a:schemeClr val="tx1"/>
                </a:gs>
                <a:gs pos="100000">
                  <a:srgbClr val="FFFFFF"/>
                </a:gs>
                <a:gs pos="31000">
                  <a:schemeClr val="accent2"/>
                </a:gs>
              </a:gsLst>
              <a:lin ang="0" scaled="1"/>
              <a:tileRect/>
            </a:gradFill>
            <a:prstDash val="solid"/>
            <a:round/>
            <a:headEnd type="none" w="med" len="med"/>
            <a:tailEnd type="none" w="med" len="med"/>
          </a:ln>
          <a:effectLst/>
        </p:spPr>
      </p:cxnSp>
      <p:sp>
        <p:nvSpPr>
          <p:cNvPr id="5123" name="Rectangle 4"/>
          <p:cNvSpPr>
            <a:spLocks noChangeArrowheads="1"/>
          </p:cNvSpPr>
          <p:nvPr/>
        </p:nvSpPr>
        <p:spPr bwMode="auto">
          <a:xfrm>
            <a:off x="381000" y="152400"/>
            <a:ext cx="2398713"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a:t>Study Goals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2"/>
          <p:cNvSpPr txBox="1">
            <a:spLocks noChangeArrowheads="1"/>
          </p:cNvSpPr>
          <p:nvPr/>
        </p:nvSpPr>
        <p:spPr bwMode="auto">
          <a:xfrm>
            <a:off x="517525" y="838200"/>
            <a:ext cx="8016875" cy="518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09588" indent="-509588">
              <a:defRPr sz="2400">
                <a:solidFill>
                  <a:schemeClr val="tx1"/>
                </a:solidFill>
                <a:latin typeface="Arial" charset="0"/>
                <a:ea typeface="ＭＳ Ｐゴシック" charset="0"/>
                <a:cs typeface="ＭＳ Ｐゴシック" charset="0"/>
              </a:defRPr>
            </a:lvl1pPr>
            <a:lvl2pPr marL="62388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800"/>
          </a:p>
          <a:p>
            <a:r>
              <a:rPr lang="en-US"/>
              <a:t>	G = ε </a:t>
            </a:r>
            <a:r>
              <a:rPr lang="en-US" i="1"/>
              <a:t>f</a:t>
            </a:r>
            <a:r>
              <a:rPr lang="en-US" sz="1600"/>
              <a:t>APAR</a:t>
            </a:r>
            <a:r>
              <a:rPr lang="en-US"/>
              <a:t> Q</a:t>
            </a:r>
            <a:r>
              <a:rPr lang="en-US" sz="1600"/>
              <a:t>in</a:t>
            </a:r>
            <a:r>
              <a:rPr lang="en-US"/>
              <a:t> = ε APAR</a:t>
            </a:r>
            <a:endParaRPr lang="en-US" sz="1000"/>
          </a:p>
          <a:p>
            <a:endParaRPr lang="en-US" sz="1000"/>
          </a:p>
          <a:p>
            <a:pPr lvl="2">
              <a:spcAft>
                <a:spcPct val="20000"/>
              </a:spcAft>
            </a:pPr>
            <a:r>
              <a:rPr lang="en-US" sz="1800"/>
              <a:t>G is gross ecosystem production (GEP)</a:t>
            </a:r>
          </a:p>
          <a:p>
            <a:pPr lvl="2">
              <a:spcAft>
                <a:spcPct val="20000"/>
              </a:spcAft>
            </a:pPr>
            <a:r>
              <a:rPr lang="en-US" sz="1800"/>
              <a:t>Qin is the incoming photosynthetically active radiation (PAR) </a:t>
            </a:r>
          </a:p>
          <a:p>
            <a:pPr lvl="2">
              <a:spcAft>
                <a:spcPct val="20000"/>
              </a:spcAft>
            </a:pPr>
            <a:r>
              <a:rPr lang="en-US" sz="1800" i="1"/>
              <a:t>f</a:t>
            </a:r>
            <a:r>
              <a:rPr lang="en-US" sz="1400"/>
              <a:t>APAR</a:t>
            </a:r>
            <a:r>
              <a:rPr lang="en-US" sz="1800"/>
              <a:t> is the fraction of PAR absorbed by green vegetation</a:t>
            </a:r>
          </a:p>
          <a:p>
            <a:pPr lvl="2">
              <a:spcAft>
                <a:spcPct val="20000"/>
              </a:spcAft>
            </a:pPr>
            <a:r>
              <a:rPr lang="en-US" sz="1800"/>
              <a:t>APAR is the PAR absorbed by vegetation or </a:t>
            </a:r>
            <a:r>
              <a:rPr lang="en-US" sz="1800" i="1"/>
              <a:t>f</a:t>
            </a:r>
            <a:r>
              <a:rPr lang="en-US" sz="1400"/>
              <a:t>APAR</a:t>
            </a:r>
            <a:r>
              <a:rPr lang="en-US" sz="1800"/>
              <a:t> Qin, </a:t>
            </a:r>
          </a:p>
          <a:p>
            <a:pPr lvl="2">
              <a:spcAft>
                <a:spcPct val="20000"/>
              </a:spcAft>
            </a:pPr>
            <a:r>
              <a:rPr lang="en-US" sz="1800"/>
              <a:t>ε is the light use efficiency (LUE)</a:t>
            </a:r>
          </a:p>
          <a:p>
            <a:pPr>
              <a:spcAft>
                <a:spcPct val="20000"/>
              </a:spcAft>
            </a:pPr>
            <a:endParaRPr lang="en-US" sz="1000"/>
          </a:p>
          <a:p>
            <a:pPr>
              <a:spcAft>
                <a:spcPct val="20000"/>
              </a:spcAft>
            </a:pPr>
            <a:endParaRPr lang="en-US" sz="1000"/>
          </a:p>
          <a:p>
            <a:r>
              <a:rPr lang="en-US"/>
              <a:t>In MOD17 ε is calculated based on meteorological conditions and vegetation type</a:t>
            </a:r>
            <a:endParaRPr lang="en-US" sz="800"/>
          </a:p>
          <a:p>
            <a:endParaRPr lang="en-US" sz="800"/>
          </a:p>
          <a:p>
            <a:pPr lvl="1"/>
            <a:r>
              <a:rPr lang="en-US"/>
              <a:t>ε = </a:t>
            </a:r>
            <a:r>
              <a:rPr lang="en-US" i="1"/>
              <a:t>f</a:t>
            </a:r>
            <a:r>
              <a:rPr lang="en-US"/>
              <a:t>(T</a:t>
            </a:r>
            <a:r>
              <a:rPr lang="en-US" sz="1600"/>
              <a:t>air</a:t>
            </a:r>
            <a:r>
              <a:rPr lang="en-US"/>
              <a:t>) </a:t>
            </a:r>
            <a:r>
              <a:rPr lang="en-US" i="1"/>
              <a:t>g</a:t>
            </a:r>
            <a:r>
              <a:rPr lang="en-US"/>
              <a:t>(VPD) ε*</a:t>
            </a:r>
            <a:endParaRPr lang="en-US" sz="800"/>
          </a:p>
          <a:p>
            <a:pPr lvl="1"/>
            <a:endParaRPr lang="en-US" sz="800"/>
          </a:p>
          <a:p>
            <a:pPr lvl="2">
              <a:spcAft>
                <a:spcPct val="20000"/>
              </a:spcAft>
            </a:pPr>
            <a:r>
              <a:rPr lang="en-US" sz="1800"/>
              <a:t>ε* is the maximum LUE for the vegetation type</a:t>
            </a:r>
          </a:p>
          <a:p>
            <a:pPr lvl="2">
              <a:spcAft>
                <a:spcPct val="20000"/>
              </a:spcAft>
            </a:pPr>
            <a:endParaRPr lang="en-US" sz="1800"/>
          </a:p>
          <a:p>
            <a:pPr>
              <a:spcAft>
                <a:spcPct val="20000"/>
              </a:spcAft>
            </a:pPr>
            <a:r>
              <a:rPr lang="en-US"/>
              <a:t>Can we determine GEP using only optical inputs?</a:t>
            </a:r>
          </a:p>
        </p:txBody>
      </p:sp>
      <p:sp>
        <p:nvSpPr>
          <p:cNvPr id="6146" name="Text Box 3"/>
          <p:cNvSpPr txBox="1">
            <a:spLocks noChangeArrowheads="1"/>
          </p:cNvSpPr>
          <p:nvPr/>
        </p:nvSpPr>
        <p:spPr bwMode="auto">
          <a:xfrm>
            <a:off x="304800" y="182563"/>
            <a:ext cx="6146800" cy="57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t>Light Use Efficiency (LUE) Model</a:t>
            </a:r>
          </a:p>
        </p:txBody>
      </p:sp>
      <p:cxnSp>
        <p:nvCxnSpPr>
          <p:cNvPr id="5" name="Straight Connector 4"/>
          <p:cNvCxnSpPr/>
          <p:nvPr/>
        </p:nvCxnSpPr>
        <p:spPr bwMode="auto">
          <a:xfrm>
            <a:off x="463550" y="792162"/>
            <a:ext cx="7543800" cy="1588"/>
          </a:xfrm>
          <a:prstGeom prst="line">
            <a:avLst/>
          </a:prstGeom>
          <a:solidFill>
            <a:schemeClr val="accent1"/>
          </a:solidFill>
          <a:ln w="53975" cap="flat" cmpd="sng" algn="ctr">
            <a:gradFill flip="none" rotWithShape="1">
              <a:gsLst>
                <a:gs pos="0">
                  <a:schemeClr val="tx1"/>
                </a:gs>
                <a:gs pos="100000">
                  <a:srgbClr val="FFFFFF"/>
                </a:gs>
                <a:gs pos="31000">
                  <a:schemeClr val="accent2"/>
                </a:gs>
              </a:gsLst>
              <a:lin ang="0" scaled="1"/>
              <a:tileRect/>
            </a:gradFill>
            <a:prstDash val="solid"/>
            <a:round/>
            <a:headEnd type="none" w="med" len="med"/>
            <a:tailEnd type="none" w="med" len="med"/>
          </a:ln>
          <a:effectLst/>
        </p:spPr>
      </p:cxn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descr="ChlCaroPs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69342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3"/>
          <p:cNvSpPr>
            <a:spLocks noChangeArrowheads="1"/>
          </p:cNvSpPr>
          <p:nvPr/>
        </p:nvSpPr>
        <p:spPr bwMode="auto">
          <a:xfrm>
            <a:off x="762000" y="5638800"/>
            <a:ext cx="773112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1400"/>
              <a:t>Radiation absorbed by a leaf can go to: productive photosynthesis (blue text and arrows), energy dissipation (red text and arrows), regulatory processes associated with the xanthophyll cycle (black text and arrows), and carotenoid and chlorophyll pigment pools, all of which can be assessed with optical sampling</a:t>
            </a:r>
          </a:p>
        </p:txBody>
      </p:sp>
      <p:sp>
        <p:nvSpPr>
          <p:cNvPr id="7171" name="Rectangle 5"/>
          <p:cNvSpPr>
            <a:spLocks noChangeArrowheads="1"/>
          </p:cNvSpPr>
          <p:nvPr/>
        </p:nvSpPr>
        <p:spPr bwMode="auto">
          <a:xfrm>
            <a:off x="533400" y="106363"/>
            <a:ext cx="6126163" cy="57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a:t>Photosynthetic Energy Pathways</a:t>
            </a:r>
          </a:p>
        </p:txBody>
      </p:sp>
      <p:cxnSp>
        <p:nvCxnSpPr>
          <p:cNvPr id="5" name="Straight Connector 4"/>
          <p:cNvCxnSpPr/>
          <p:nvPr/>
        </p:nvCxnSpPr>
        <p:spPr bwMode="auto">
          <a:xfrm>
            <a:off x="463550" y="792162"/>
            <a:ext cx="7543800" cy="1588"/>
          </a:xfrm>
          <a:prstGeom prst="line">
            <a:avLst/>
          </a:prstGeom>
          <a:solidFill>
            <a:schemeClr val="accent1"/>
          </a:solidFill>
          <a:ln w="53975" cap="flat" cmpd="sng" algn="ctr">
            <a:gradFill flip="none" rotWithShape="1">
              <a:gsLst>
                <a:gs pos="0">
                  <a:schemeClr val="tx1"/>
                </a:gs>
                <a:gs pos="100000">
                  <a:srgbClr val="FFFFFF"/>
                </a:gs>
                <a:gs pos="31000">
                  <a:schemeClr val="accent2"/>
                </a:gs>
              </a:gsLst>
              <a:lin ang="0" scaled="1"/>
              <a:tileRect/>
            </a:gradFill>
            <a:prstDash val="solid"/>
            <a:round/>
            <a:headEnd type="none" w="med" len="med"/>
            <a:tailEnd type="none" w="med" len="med"/>
          </a:ln>
          <a:effectLst/>
        </p:spPr>
      </p:cxnSp>
      <p:sp>
        <p:nvSpPr>
          <p:cNvPr id="7173" name="Rectangle 8"/>
          <p:cNvSpPr>
            <a:spLocks noChangeArrowheads="1"/>
          </p:cNvSpPr>
          <p:nvPr/>
        </p:nvSpPr>
        <p:spPr bwMode="auto">
          <a:xfrm>
            <a:off x="7772400" y="6424613"/>
            <a:ext cx="1065213"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a:t>Gamon 2015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533400" y="838200"/>
            <a:ext cx="8153400"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Leaf biochemistry responds to stresses over varying time scales</a:t>
            </a:r>
          </a:p>
          <a:p>
            <a:pPr lvl="1"/>
            <a:r>
              <a:rPr lang="de-DE" sz="1800"/>
              <a:t>• Short term stress responses change relative amounts of Xanthophyll</a:t>
            </a:r>
            <a:r>
              <a:rPr lang="en-US" sz="1800"/>
              <a:t> cycle pigments in leaves</a:t>
            </a:r>
          </a:p>
          <a:p>
            <a:pPr lvl="1"/>
            <a:r>
              <a:rPr lang="en-US" sz="1800"/>
              <a:t>• There are also longer term changes in the relative amounts of photosynthetic and photoprotective pigments (Chlorophylls and Carotenoids) in leaves</a:t>
            </a:r>
            <a:endParaRPr lang="en-US" sz="900"/>
          </a:p>
          <a:p>
            <a:pPr lvl="1"/>
            <a:endParaRPr lang="en-US" sz="900"/>
          </a:p>
          <a:p>
            <a:r>
              <a:rPr lang="en-US"/>
              <a:t>These biochemical changes produce detectable changes in leaf optical properties - we are trying to relate them to carbon fluxes</a:t>
            </a:r>
            <a:endParaRPr lang="en-US" sz="900"/>
          </a:p>
          <a:p>
            <a:endParaRPr lang="en-US" sz="900"/>
          </a:p>
          <a:p>
            <a:r>
              <a:rPr lang="en-US"/>
              <a:t>Using these optical signals as model inputs has an important effect on the interpretation of the model</a:t>
            </a:r>
          </a:p>
          <a:p>
            <a:pPr lvl="1"/>
            <a:r>
              <a:rPr lang="en-US" sz="1800"/>
              <a:t>• We go from trying to </a:t>
            </a:r>
            <a:r>
              <a:rPr lang="en-US" sz="1800" u="sng"/>
              <a:t>predict</a:t>
            </a:r>
            <a:r>
              <a:rPr lang="en-US" sz="1800"/>
              <a:t> vegetation response to environmental variables (temperature and humidity)</a:t>
            </a:r>
          </a:p>
          <a:p>
            <a:pPr lvl="1"/>
            <a:r>
              <a:rPr lang="en-US" sz="1800"/>
              <a:t>• To an approach where we are </a:t>
            </a:r>
            <a:r>
              <a:rPr lang="en-US" sz="1800" u="sng"/>
              <a:t>observing</a:t>
            </a:r>
            <a:r>
              <a:rPr lang="en-US" sz="1800"/>
              <a:t> the plant</a:t>
            </a:r>
            <a:r>
              <a:rPr lang="ja-JP" altLang="en-US" sz="1800"/>
              <a:t>’</a:t>
            </a:r>
            <a:r>
              <a:rPr lang="en-US" altLang="ja-JP" sz="1800"/>
              <a:t>s responses to environmental conditions</a:t>
            </a:r>
          </a:p>
          <a:p>
            <a:pPr lvl="2"/>
            <a:r>
              <a:rPr lang="en-US" sz="1800"/>
              <a:t>- even if we don</a:t>
            </a:r>
            <a:r>
              <a:rPr lang="ja-JP" altLang="en-US" sz="1800"/>
              <a:t>’</a:t>
            </a:r>
            <a:r>
              <a:rPr lang="en-US" altLang="ja-JP" sz="1800"/>
              <a:t>t know exactly what those environmental forcings are</a:t>
            </a:r>
            <a:endParaRPr lang="en-US" sz="1800"/>
          </a:p>
        </p:txBody>
      </p:sp>
      <p:cxnSp>
        <p:nvCxnSpPr>
          <p:cNvPr id="5" name="Straight Connector 4"/>
          <p:cNvCxnSpPr/>
          <p:nvPr/>
        </p:nvCxnSpPr>
        <p:spPr bwMode="auto">
          <a:xfrm>
            <a:off x="463550" y="792162"/>
            <a:ext cx="7543800" cy="1588"/>
          </a:xfrm>
          <a:prstGeom prst="line">
            <a:avLst/>
          </a:prstGeom>
          <a:solidFill>
            <a:schemeClr val="accent1"/>
          </a:solidFill>
          <a:ln w="53975" cap="flat" cmpd="sng" algn="ctr">
            <a:gradFill flip="none" rotWithShape="1">
              <a:gsLst>
                <a:gs pos="0">
                  <a:schemeClr val="tx1"/>
                </a:gs>
                <a:gs pos="100000">
                  <a:srgbClr val="FFFFFF"/>
                </a:gs>
                <a:gs pos="31000">
                  <a:schemeClr val="accent2"/>
                </a:gs>
              </a:gsLst>
              <a:lin ang="0" scaled="1"/>
              <a:tileRect/>
            </a:gradFill>
            <a:prstDash val="solid"/>
            <a:round/>
            <a:headEnd type="none" w="med" len="med"/>
            <a:tailEnd type="none" w="med" len="med"/>
          </a:ln>
          <a:effectLst/>
        </p:spPr>
      </p:cxnSp>
      <p:sp>
        <p:nvSpPr>
          <p:cNvPr id="9219" name="Rectangle 6"/>
          <p:cNvSpPr>
            <a:spLocks noChangeArrowheads="1"/>
          </p:cNvSpPr>
          <p:nvPr/>
        </p:nvSpPr>
        <p:spPr bwMode="auto">
          <a:xfrm>
            <a:off x="377825" y="523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9220" name="Rectangle 8"/>
          <p:cNvSpPr>
            <a:spLocks noChangeArrowheads="1"/>
          </p:cNvSpPr>
          <p:nvPr/>
        </p:nvSpPr>
        <p:spPr bwMode="auto">
          <a:xfrm>
            <a:off x="533400" y="152400"/>
            <a:ext cx="289560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a:t>Optical Signals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457200" y="1066800"/>
            <a:ext cx="8153400"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mtClean="0"/>
              <a:t>Shifts in pigments affects the spectral region around 531 nm (MODIS band 11)</a:t>
            </a:r>
          </a:p>
          <a:p>
            <a:pPr lvl="1">
              <a:defRPr/>
            </a:pPr>
            <a:r>
              <a:rPr lang="en-US" sz="2000" smtClean="0"/>
              <a:t>• The Photochemical Reflectance Index (PRI) is the normalized difference of reflectances at 531 nm and a reference band at 570 nm (which we don</a:t>
            </a:r>
            <a:r>
              <a:rPr lang="ja-JP" altLang="en-US" sz="2000" smtClean="0"/>
              <a:t>’</a:t>
            </a:r>
            <a:r>
              <a:rPr lang="en-US" sz="2000" smtClean="0"/>
              <a:t>t have on MODIS) </a:t>
            </a:r>
          </a:p>
          <a:p>
            <a:pPr lvl="2">
              <a:defRPr/>
            </a:pPr>
            <a:r>
              <a:rPr lang="en-US" sz="2000" smtClean="0"/>
              <a:t>- it was developed to detect Xanthophyll pigments</a:t>
            </a:r>
          </a:p>
          <a:p>
            <a:pPr lvl="1">
              <a:defRPr/>
            </a:pPr>
            <a:r>
              <a:rPr lang="en-US" sz="2000" smtClean="0"/>
              <a:t>• PRI is also affected by the overall size of the the Chlorophyll and Carotenoid pools in leaves</a:t>
            </a:r>
          </a:p>
          <a:p>
            <a:pPr lvl="2">
              <a:defRPr/>
            </a:pPr>
            <a:r>
              <a:rPr lang="en-US" sz="2000" smtClean="0"/>
              <a:t>- we are calling the index for this the Chlorophyll-Carotenoid Index (CCI), the normalized difference of bands 11 and 1 (red band)</a:t>
            </a:r>
          </a:p>
        </p:txBody>
      </p:sp>
      <p:cxnSp>
        <p:nvCxnSpPr>
          <p:cNvPr id="5" name="Straight Connector 4"/>
          <p:cNvCxnSpPr/>
          <p:nvPr/>
        </p:nvCxnSpPr>
        <p:spPr bwMode="auto">
          <a:xfrm>
            <a:off x="463550" y="792162"/>
            <a:ext cx="7543800" cy="1588"/>
          </a:xfrm>
          <a:prstGeom prst="line">
            <a:avLst/>
          </a:prstGeom>
          <a:solidFill>
            <a:schemeClr val="accent1"/>
          </a:solidFill>
          <a:ln w="53975" cap="flat" cmpd="sng" algn="ctr">
            <a:gradFill flip="none" rotWithShape="1">
              <a:gsLst>
                <a:gs pos="0">
                  <a:schemeClr val="tx1"/>
                </a:gs>
                <a:gs pos="100000">
                  <a:srgbClr val="FFFFFF"/>
                </a:gs>
                <a:gs pos="31000">
                  <a:schemeClr val="accent2"/>
                </a:gs>
              </a:gsLst>
              <a:lin ang="0" scaled="1"/>
              <a:tileRect/>
            </a:gradFill>
            <a:prstDash val="solid"/>
            <a:round/>
            <a:headEnd type="none" w="med" len="med"/>
            <a:tailEnd type="none" w="med" len="med"/>
          </a:ln>
          <a:effectLst/>
        </p:spPr>
      </p:cxnSp>
      <p:sp>
        <p:nvSpPr>
          <p:cNvPr id="11267" name="Rectangle 4"/>
          <p:cNvSpPr>
            <a:spLocks noChangeArrowheads="1"/>
          </p:cNvSpPr>
          <p:nvPr/>
        </p:nvSpPr>
        <p:spPr bwMode="auto">
          <a:xfrm>
            <a:off x="377825" y="523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11268" name="Rectangle 5"/>
          <p:cNvSpPr>
            <a:spLocks noChangeArrowheads="1"/>
          </p:cNvSpPr>
          <p:nvPr/>
        </p:nvSpPr>
        <p:spPr bwMode="auto">
          <a:xfrm>
            <a:off x="533400" y="152400"/>
            <a:ext cx="289560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a:t>Optical Signals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ChangeArrowheads="1"/>
          </p:cNvSpPr>
          <p:nvPr/>
        </p:nvSpPr>
        <p:spPr bwMode="auto">
          <a:xfrm>
            <a:off x="228600" y="898525"/>
            <a:ext cx="8763000"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a:t>Look at four different Canadian flux tower sites</a:t>
            </a:r>
            <a:endParaRPr lang="en-US"/>
          </a:p>
          <a:p>
            <a:pPr marL="742950" lvl="1" indent="-285750"/>
            <a:r>
              <a:rPr lang="en-US" sz="1800"/>
              <a:t>• Summertime observations only, little change in LAI or NDVI</a:t>
            </a:r>
          </a:p>
          <a:p>
            <a:pPr marL="742950" lvl="1" indent="-285750"/>
            <a:r>
              <a:rPr lang="en-US" sz="1800"/>
              <a:t>• LUE from flux tower data</a:t>
            </a:r>
            <a:endParaRPr lang="en-US"/>
          </a:p>
          <a:p>
            <a:r>
              <a:rPr lang="en-US" sz="2000"/>
              <a:t>CCI calculated using MODIS bands 11 (an ocean band) and 1 (red band)</a:t>
            </a:r>
          </a:p>
          <a:p>
            <a:r>
              <a:rPr lang="en-US" sz="2000"/>
              <a:t>Different relationship for each forest type, consistent across years</a:t>
            </a:r>
          </a:p>
        </p:txBody>
      </p:sp>
      <p:pic>
        <p:nvPicPr>
          <p:cNvPr id="15362" name="Picture 6" descr="MODPRI_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9555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9"/>
          <p:cNvSpPr txBox="1">
            <a:spLocks noChangeArrowheads="1"/>
          </p:cNvSpPr>
          <p:nvPr/>
        </p:nvSpPr>
        <p:spPr bwMode="auto">
          <a:xfrm>
            <a:off x="1143000" y="6172200"/>
            <a:ext cx="7467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BC-DF49 = British Columbia, Douglas fir site; </a:t>
            </a:r>
            <a:r>
              <a:rPr lang="en-US" sz="1400">
                <a:solidFill>
                  <a:srgbClr val="C00000"/>
                </a:solidFill>
              </a:rPr>
              <a:t>ON-Mix = Ontario, mixed forest</a:t>
            </a:r>
            <a:r>
              <a:rPr lang="en-US" sz="1400"/>
              <a:t>; </a:t>
            </a:r>
          </a:p>
          <a:p>
            <a:r>
              <a:rPr lang="en-US" sz="1400">
                <a:solidFill>
                  <a:srgbClr val="0065B0"/>
                </a:solidFill>
              </a:rPr>
              <a:t>SK-OA = Saskatchewan, Old Aspen</a:t>
            </a:r>
            <a:r>
              <a:rPr lang="en-US" sz="1400"/>
              <a:t>; </a:t>
            </a:r>
            <a:r>
              <a:rPr lang="en-US" sz="1400">
                <a:solidFill>
                  <a:srgbClr val="00B050"/>
                </a:solidFill>
              </a:rPr>
              <a:t>SK-OBS = Saskatchewan, Old Black Spruce</a:t>
            </a:r>
            <a:endParaRPr lang="en-US" sz="1400"/>
          </a:p>
        </p:txBody>
      </p:sp>
      <p:cxnSp>
        <p:nvCxnSpPr>
          <p:cNvPr id="5" name="Straight Connector 4"/>
          <p:cNvCxnSpPr/>
          <p:nvPr/>
        </p:nvCxnSpPr>
        <p:spPr bwMode="auto">
          <a:xfrm>
            <a:off x="463550" y="792162"/>
            <a:ext cx="7543800" cy="1588"/>
          </a:xfrm>
          <a:prstGeom prst="line">
            <a:avLst/>
          </a:prstGeom>
          <a:solidFill>
            <a:schemeClr val="accent1"/>
          </a:solidFill>
          <a:ln w="53975" cap="flat" cmpd="sng" algn="ctr">
            <a:gradFill flip="none" rotWithShape="1">
              <a:gsLst>
                <a:gs pos="0">
                  <a:schemeClr val="tx1"/>
                </a:gs>
                <a:gs pos="100000">
                  <a:srgbClr val="FFFFFF"/>
                </a:gs>
                <a:gs pos="31000">
                  <a:schemeClr val="accent2"/>
                </a:gs>
              </a:gsLst>
              <a:lin ang="0" scaled="1"/>
              <a:tileRect/>
            </a:gradFill>
            <a:prstDash val="solid"/>
            <a:round/>
            <a:headEnd type="none" w="med" len="med"/>
            <a:tailEnd type="none" w="med" len="med"/>
          </a:ln>
          <a:effectLst/>
        </p:spPr>
      </p:cxnSp>
      <p:sp>
        <p:nvSpPr>
          <p:cNvPr id="15365" name="Rectangle 9"/>
          <p:cNvSpPr>
            <a:spLocks noChangeArrowheads="1"/>
          </p:cNvSpPr>
          <p:nvPr/>
        </p:nvSpPr>
        <p:spPr bwMode="auto">
          <a:xfrm>
            <a:off x="381000" y="152400"/>
            <a:ext cx="4137025"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b="1"/>
              <a:t> </a:t>
            </a:r>
            <a:r>
              <a:rPr lang="en-US" sz="3200"/>
              <a:t>MODIS CCI and LUE</a:t>
            </a:r>
          </a:p>
        </p:txBody>
      </p:sp>
      <p:sp>
        <p:nvSpPr>
          <p:cNvPr id="15366" name="Rectangle 10"/>
          <p:cNvSpPr>
            <a:spLocks noChangeArrowheads="1"/>
          </p:cNvSpPr>
          <p:nvPr/>
        </p:nvSpPr>
        <p:spPr bwMode="auto">
          <a:xfrm>
            <a:off x="2971800" y="5867400"/>
            <a:ext cx="2305050" cy="27463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b="1">
                <a:latin typeface="Verdana" charset="0"/>
              </a:rPr>
              <a:t>CCI (MODIS Bands 11,1)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sz="half" idx="4294967295"/>
          </p:nvPr>
        </p:nvSpPr>
        <p:spPr>
          <a:xfrm>
            <a:off x="457200" y="914400"/>
            <a:ext cx="7772400" cy="1295400"/>
          </a:xfrm>
        </p:spPr>
        <p:txBody>
          <a:bodyPr/>
          <a:lstStyle/>
          <a:p>
            <a:pPr>
              <a:lnSpc>
                <a:spcPct val="90000"/>
              </a:lnSpc>
              <a:buFontTx/>
              <a:buNone/>
            </a:pPr>
            <a:r>
              <a:rPr lang="en-US" sz="2000">
                <a:latin typeface="Arial" charset="0"/>
                <a:ea typeface="ＭＳ Ｐゴシック" charset="0"/>
                <a:cs typeface="ＭＳ Ｐゴシック" charset="0"/>
              </a:rPr>
              <a:t>Comparing LUE from CCI to LUE from MOD17 algorithm </a:t>
            </a:r>
          </a:p>
          <a:p>
            <a:pPr lvl="1">
              <a:lnSpc>
                <a:spcPct val="90000"/>
              </a:lnSpc>
              <a:buFontTx/>
              <a:buNone/>
            </a:pPr>
            <a:r>
              <a:rPr lang="en-US" sz="2000">
                <a:latin typeface="Arial" charset="0"/>
                <a:ea typeface="ＭＳ Ｐゴシック" charset="0"/>
              </a:rPr>
              <a:t>- For these sites CCI does a better job than the existing MODIS GPP model (MOD17) using the tower meteorological observations</a:t>
            </a:r>
          </a:p>
        </p:txBody>
      </p:sp>
      <p:sp>
        <p:nvSpPr>
          <p:cNvPr id="17410" name="Text Box 6"/>
          <p:cNvSpPr txBox="1">
            <a:spLocks noChangeArrowheads="1"/>
          </p:cNvSpPr>
          <p:nvPr/>
        </p:nvSpPr>
        <p:spPr bwMode="auto">
          <a:xfrm>
            <a:off x="1066800" y="5334000"/>
            <a:ext cx="288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From MODIS observations</a:t>
            </a:r>
          </a:p>
        </p:txBody>
      </p:sp>
      <p:sp>
        <p:nvSpPr>
          <p:cNvPr id="17411" name="Text Box 7"/>
          <p:cNvSpPr txBox="1">
            <a:spLocks noChangeArrowheads="1"/>
          </p:cNvSpPr>
          <p:nvPr/>
        </p:nvSpPr>
        <p:spPr bwMode="auto">
          <a:xfrm>
            <a:off x="5262563" y="5334000"/>
            <a:ext cx="2662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Modeled using Met Data</a:t>
            </a:r>
          </a:p>
        </p:txBody>
      </p:sp>
      <p:sp>
        <p:nvSpPr>
          <p:cNvPr id="17412" name="TextBox 9"/>
          <p:cNvSpPr txBox="1">
            <a:spLocks noChangeArrowheads="1"/>
          </p:cNvSpPr>
          <p:nvPr/>
        </p:nvSpPr>
        <p:spPr bwMode="auto">
          <a:xfrm>
            <a:off x="1295400" y="5791200"/>
            <a:ext cx="7467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BC-DF49 = British Columbia, Douglas fir site; </a:t>
            </a:r>
            <a:r>
              <a:rPr lang="en-US" sz="1400">
                <a:solidFill>
                  <a:srgbClr val="C00000"/>
                </a:solidFill>
              </a:rPr>
              <a:t>ON-Mix = Ontario, mixed forest</a:t>
            </a:r>
            <a:r>
              <a:rPr lang="en-US" sz="1400"/>
              <a:t>; </a:t>
            </a:r>
          </a:p>
          <a:p>
            <a:r>
              <a:rPr lang="en-US" sz="1400">
                <a:solidFill>
                  <a:srgbClr val="0065B0"/>
                </a:solidFill>
              </a:rPr>
              <a:t>SK-OA = Saskatchewan, Old Aspen</a:t>
            </a:r>
            <a:r>
              <a:rPr lang="en-US" sz="1400"/>
              <a:t>; </a:t>
            </a:r>
            <a:r>
              <a:rPr lang="en-US" sz="1400">
                <a:solidFill>
                  <a:srgbClr val="00B050"/>
                </a:solidFill>
              </a:rPr>
              <a:t>SK-OBS = Saskatchewan, Old Black Spruce</a:t>
            </a:r>
            <a:endParaRPr lang="en-US" sz="1400"/>
          </a:p>
        </p:txBody>
      </p:sp>
      <p:pic>
        <p:nvPicPr>
          <p:cNvPr id="17413" name="Picture 7" descr="LUEvsMODPRI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00288"/>
            <a:ext cx="38100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LUEvsMOD17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0"/>
            <a:ext cx="38227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bwMode="auto">
          <a:xfrm>
            <a:off x="463550" y="792162"/>
            <a:ext cx="7543800" cy="1588"/>
          </a:xfrm>
          <a:prstGeom prst="line">
            <a:avLst/>
          </a:prstGeom>
          <a:solidFill>
            <a:schemeClr val="accent1"/>
          </a:solidFill>
          <a:ln w="53975" cap="flat" cmpd="sng" algn="ctr">
            <a:gradFill flip="none" rotWithShape="1">
              <a:gsLst>
                <a:gs pos="0">
                  <a:schemeClr val="tx1"/>
                </a:gs>
                <a:gs pos="100000">
                  <a:srgbClr val="FFFFFF"/>
                </a:gs>
                <a:gs pos="31000">
                  <a:schemeClr val="accent2"/>
                </a:gs>
              </a:gsLst>
              <a:lin ang="0" scaled="1"/>
              <a:tileRect/>
            </a:gradFill>
            <a:prstDash val="solid"/>
            <a:round/>
            <a:headEnd type="none" w="med" len="med"/>
            <a:tailEnd type="none" w="med" len="med"/>
          </a:ln>
          <a:effectLst/>
        </p:spPr>
      </p:cxnSp>
      <p:sp>
        <p:nvSpPr>
          <p:cNvPr id="17416" name="Rectangle 10"/>
          <p:cNvSpPr>
            <a:spLocks noChangeArrowheads="1"/>
          </p:cNvSpPr>
          <p:nvPr/>
        </p:nvSpPr>
        <p:spPr bwMode="auto">
          <a:xfrm>
            <a:off x="533400" y="133350"/>
            <a:ext cx="3459163"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a:t>LUE Uncertainties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AspenLUEM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990600"/>
            <a:ext cx="4819650"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5"/>
          <p:cNvSpPr>
            <a:spLocks noChangeArrowheads="1"/>
          </p:cNvSpPr>
          <p:nvPr/>
        </p:nvSpPr>
        <p:spPr bwMode="auto">
          <a:xfrm>
            <a:off x="7048500" y="6410325"/>
            <a:ext cx="2001838"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a:t>From Drolet et al. 2008</a:t>
            </a:r>
          </a:p>
        </p:txBody>
      </p:sp>
      <p:sp>
        <p:nvSpPr>
          <p:cNvPr id="19459" name="Rectangle 6"/>
          <p:cNvSpPr>
            <a:spLocks noChangeArrowheads="1"/>
          </p:cNvSpPr>
          <p:nvPr/>
        </p:nvSpPr>
        <p:spPr bwMode="auto">
          <a:xfrm>
            <a:off x="381000" y="152400"/>
            <a:ext cx="85344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800"/>
              <a:t>Optical Approaches and Landscape Heterogeneity</a:t>
            </a:r>
          </a:p>
        </p:txBody>
      </p:sp>
      <p:sp>
        <p:nvSpPr>
          <p:cNvPr id="19460" name="Rectangle 7"/>
          <p:cNvSpPr>
            <a:spLocks noChangeArrowheads="1"/>
          </p:cNvSpPr>
          <p:nvPr/>
        </p:nvSpPr>
        <p:spPr bwMode="auto">
          <a:xfrm>
            <a:off x="7391400" y="2286000"/>
            <a:ext cx="1535113"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1600"/>
              <a:t>Upper figure: LUE from MODIS reflectances</a:t>
            </a:r>
          </a:p>
          <a:p>
            <a:endParaRPr lang="en-US" sz="1600"/>
          </a:p>
          <a:p>
            <a:r>
              <a:rPr lang="en-US" sz="1600"/>
              <a:t>Lower figure:</a:t>
            </a:r>
          </a:p>
          <a:p>
            <a:r>
              <a:rPr lang="en-US" sz="1600"/>
              <a:t>LUE estimated using meteorological inputs in MOD17 model</a:t>
            </a:r>
          </a:p>
        </p:txBody>
      </p:sp>
      <p:cxnSp>
        <p:nvCxnSpPr>
          <p:cNvPr id="5" name="Straight Connector 4"/>
          <p:cNvCxnSpPr/>
          <p:nvPr/>
        </p:nvCxnSpPr>
        <p:spPr bwMode="auto">
          <a:xfrm>
            <a:off x="463550" y="792162"/>
            <a:ext cx="7543800" cy="1588"/>
          </a:xfrm>
          <a:prstGeom prst="line">
            <a:avLst/>
          </a:prstGeom>
          <a:solidFill>
            <a:schemeClr val="accent1"/>
          </a:solidFill>
          <a:ln w="53975" cap="flat" cmpd="sng" algn="ctr">
            <a:gradFill flip="none" rotWithShape="1">
              <a:gsLst>
                <a:gs pos="0">
                  <a:schemeClr val="tx1"/>
                </a:gs>
                <a:gs pos="100000">
                  <a:srgbClr val="FFFFFF"/>
                </a:gs>
                <a:gs pos="31000">
                  <a:schemeClr val="accent2"/>
                </a:gs>
              </a:gsLst>
              <a:lin ang="0" scaled="1"/>
              <a:tileRect/>
            </a:gradFill>
            <a:prstDash val="solid"/>
            <a:round/>
            <a:headEnd type="none" w="med" len="med"/>
            <a:tailEnd type="none" w="med" len="med"/>
          </a:ln>
          <a:effectLst/>
        </p:spPr>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1330</TotalTime>
  <Words>1194</Words>
  <Application>Microsoft Macintosh PowerPoint</Application>
  <PresentationFormat>On-screen Show (4:3)</PresentationFormat>
  <Paragraphs>165</Paragraphs>
  <Slides>19</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ＭＳ Ｐゴシック</vt:lpstr>
      <vt:lpstr>Arial Unicode MS</vt:lpstr>
      <vt:lpstr>Times New Roman</vt:lpstr>
      <vt:lpstr>Verdana</vt:lpstr>
      <vt:lpstr>Blank Presentation</vt:lpstr>
      <vt:lpstr>Microsoft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Future Work</vt:lpstr>
    </vt:vector>
  </TitlesOfParts>
  <Company>UMBC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MODPRI Cross-Site Analysis</dc:title>
  <dc:creator>Karl Huemmrich</dc:creator>
  <cp:lastModifiedBy>Michael King</cp:lastModifiedBy>
  <cp:revision>72</cp:revision>
  <dcterms:created xsi:type="dcterms:W3CDTF">2008-11-06T14:49:44Z</dcterms:created>
  <dcterms:modified xsi:type="dcterms:W3CDTF">2015-05-23T21:41:00Z</dcterms:modified>
</cp:coreProperties>
</file>