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08" r:id="rId1"/>
  </p:sldMasterIdLst>
  <p:notesMasterIdLst>
    <p:notesMasterId r:id="rId46"/>
  </p:notesMasterIdLst>
  <p:handoutMasterIdLst>
    <p:handoutMasterId r:id="rId47"/>
  </p:handoutMasterIdLst>
  <p:sldIdLst>
    <p:sldId id="256" r:id="rId2"/>
    <p:sldId id="563" r:id="rId3"/>
    <p:sldId id="564" r:id="rId4"/>
    <p:sldId id="590" r:id="rId5"/>
    <p:sldId id="566" r:id="rId6"/>
    <p:sldId id="587" r:id="rId7"/>
    <p:sldId id="584" r:id="rId8"/>
    <p:sldId id="588" r:id="rId9"/>
    <p:sldId id="589" r:id="rId10"/>
    <p:sldId id="585" r:id="rId11"/>
    <p:sldId id="524" r:id="rId12"/>
    <p:sldId id="536" r:id="rId13"/>
    <p:sldId id="537" r:id="rId14"/>
    <p:sldId id="539" r:id="rId15"/>
    <p:sldId id="540" r:id="rId16"/>
    <p:sldId id="543" r:id="rId17"/>
    <p:sldId id="547" r:id="rId18"/>
    <p:sldId id="548" r:id="rId19"/>
    <p:sldId id="551" r:id="rId20"/>
    <p:sldId id="561" r:id="rId21"/>
    <p:sldId id="552" r:id="rId22"/>
    <p:sldId id="591" r:id="rId23"/>
    <p:sldId id="521" r:id="rId24"/>
    <p:sldId id="557" r:id="rId25"/>
    <p:sldId id="558" r:id="rId26"/>
    <p:sldId id="559" r:id="rId27"/>
    <p:sldId id="518" r:id="rId28"/>
    <p:sldId id="583" r:id="rId29"/>
    <p:sldId id="592" r:id="rId30"/>
    <p:sldId id="567" r:id="rId31"/>
    <p:sldId id="568" r:id="rId32"/>
    <p:sldId id="569" r:id="rId33"/>
    <p:sldId id="570" r:id="rId34"/>
    <p:sldId id="571" r:id="rId35"/>
    <p:sldId id="572" r:id="rId36"/>
    <p:sldId id="573" r:id="rId37"/>
    <p:sldId id="574" r:id="rId38"/>
    <p:sldId id="575" r:id="rId39"/>
    <p:sldId id="576" r:id="rId40"/>
    <p:sldId id="577" r:id="rId41"/>
    <p:sldId id="578" r:id="rId42"/>
    <p:sldId id="579" r:id="rId43"/>
    <p:sldId id="580" r:id="rId44"/>
    <p:sldId id="581" r:id="rId4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Times" pitchFamily="18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Times" pitchFamily="18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Times" pitchFamily="18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Times" pitchFamily="18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Times" pitchFamily="18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1000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Times" pitchFamily="18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1000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Times" pitchFamily="18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1000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Times" pitchFamily="18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1000" kern="1200">
        <a:solidFill>
          <a:schemeClr val="bg1"/>
        </a:solidFill>
        <a:effectDag name="">
          <a:cont type="tree" name="">
            <a:effect ref="fillLine"/>
            <a:outerShdw dist="38100" dir="13500000" algn="br">
              <a:schemeClr val="bg1">
                <a:lumMod val="200000"/>
                <a:satMod val="200000"/>
              </a:schemeClr>
            </a:outerShdw>
          </a:cont>
          <a:cont type="tree" name="">
            <a:effect ref="fillLine"/>
            <a:outerShdw dist="38100" dir="2700000" algn="tl">
              <a:schemeClr val="bg1">
                <a:lumMod val="60000"/>
                <a:satMod val="60000"/>
              </a:schemeClr>
            </a:outerShdw>
          </a:cont>
          <a:effect ref="fillLine"/>
        </a:effectDag>
        <a:latin typeface="Times" pitchFamily="18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679499"/>
    <a:srgbClr val="B2B2B2"/>
    <a:srgbClr val="CCECFF"/>
    <a:srgbClr val="99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9845" autoAdjust="0"/>
  </p:normalViewPr>
  <p:slideViewPr>
    <p:cSldViewPr snapToObjects="1">
      <p:cViewPr varScale="1">
        <p:scale>
          <a:sx n="109" d="100"/>
          <a:sy n="109" d="100"/>
        </p:scale>
        <p:origin x="-7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8" d="100"/>
          <a:sy n="98" d="100"/>
        </p:scale>
        <p:origin x="-2484" y="-102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MS\MODIS\MODIS%20Science%20Team\MODIS_SciTm_Metrics_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LP DAAC Total MODIS </a:t>
            </a:r>
            <a:r>
              <a:rPr lang="en-US" dirty="0" smtClean="0"/>
              <a:t>Files</a:t>
            </a:r>
            <a:r>
              <a:rPr lang="en-US" baseline="0" dirty="0" smtClean="0"/>
              <a:t> Distributed</a:t>
            </a:r>
            <a:endParaRPr lang="en-US" dirty="0"/>
          </a:p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Nov2013 - Apr2015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1014800535825"/>
          <c:y val="0.273425925925926"/>
          <c:w val="0.890509360603784"/>
          <c:h val="0.53053258967629"/>
        </c:manualLayout>
      </c:layout>
      <c:barChart>
        <c:barDir val="col"/>
        <c:grouping val="clustered"/>
        <c:varyColors val="0"/>
        <c:ser>
          <c:idx val="1"/>
          <c:order val="0"/>
          <c:tx>
            <c:v>Files</c:v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DistByMo.!$A$3:$A$20</c:f>
              <c:numCache>
                <c:formatCode>mmm\-yy</c:formatCode>
                <c:ptCount val="18"/>
                <c:pt idx="0">
                  <c:v>41579.0</c:v>
                </c:pt>
                <c:pt idx="1">
                  <c:v>41609.0</c:v>
                </c:pt>
                <c:pt idx="2">
                  <c:v>41640.0</c:v>
                </c:pt>
                <c:pt idx="3">
                  <c:v>41671.0</c:v>
                </c:pt>
                <c:pt idx="4">
                  <c:v>41699.0</c:v>
                </c:pt>
                <c:pt idx="5">
                  <c:v>41730.0</c:v>
                </c:pt>
                <c:pt idx="6">
                  <c:v>41760.0</c:v>
                </c:pt>
                <c:pt idx="7">
                  <c:v>41791.0</c:v>
                </c:pt>
                <c:pt idx="8">
                  <c:v>41821.0</c:v>
                </c:pt>
                <c:pt idx="9">
                  <c:v>41852.0</c:v>
                </c:pt>
                <c:pt idx="10">
                  <c:v>41883.0</c:v>
                </c:pt>
                <c:pt idx="11">
                  <c:v>41913.0</c:v>
                </c:pt>
                <c:pt idx="12">
                  <c:v>41944.0</c:v>
                </c:pt>
                <c:pt idx="13">
                  <c:v>41974.0</c:v>
                </c:pt>
                <c:pt idx="14">
                  <c:v>42005.0</c:v>
                </c:pt>
                <c:pt idx="15">
                  <c:v>42036.0</c:v>
                </c:pt>
                <c:pt idx="16">
                  <c:v>42064.0</c:v>
                </c:pt>
                <c:pt idx="17">
                  <c:v>42095.0</c:v>
                </c:pt>
              </c:numCache>
            </c:numRef>
          </c:cat>
          <c:val>
            <c:numRef>
              <c:f>DistByMo.!$C$3:$C$20</c:f>
              <c:numCache>
                <c:formatCode>#,##0</c:formatCode>
                <c:ptCount val="18"/>
                <c:pt idx="0">
                  <c:v>3.734045E6</c:v>
                </c:pt>
                <c:pt idx="1">
                  <c:v>7.542546E6</c:v>
                </c:pt>
                <c:pt idx="2">
                  <c:v>8.012234E6</c:v>
                </c:pt>
                <c:pt idx="3">
                  <c:v>6.595578E6</c:v>
                </c:pt>
                <c:pt idx="4">
                  <c:v>6.918466E6</c:v>
                </c:pt>
                <c:pt idx="5">
                  <c:v>7.032634E6</c:v>
                </c:pt>
                <c:pt idx="6">
                  <c:v>6.761491E6</c:v>
                </c:pt>
                <c:pt idx="7">
                  <c:v>6.813158E6</c:v>
                </c:pt>
                <c:pt idx="8">
                  <c:v>6.742752E6</c:v>
                </c:pt>
                <c:pt idx="9">
                  <c:v>5.276378E6</c:v>
                </c:pt>
                <c:pt idx="10">
                  <c:v>6.241918E6</c:v>
                </c:pt>
                <c:pt idx="11">
                  <c:v>6.600909E6</c:v>
                </c:pt>
                <c:pt idx="12">
                  <c:v>6.178321E6</c:v>
                </c:pt>
                <c:pt idx="13">
                  <c:v>3.992009E6</c:v>
                </c:pt>
                <c:pt idx="14">
                  <c:v>6.055102E6</c:v>
                </c:pt>
                <c:pt idx="15">
                  <c:v>9.594389E6</c:v>
                </c:pt>
                <c:pt idx="16">
                  <c:v>5.400865E6</c:v>
                </c:pt>
                <c:pt idx="17">
                  <c:v>1.1114966E7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68812600"/>
        <c:axId val="1768889976"/>
      </c:barChart>
      <c:dateAx>
        <c:axId val="1768812600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1768889976"/>
        <c:crosses val="autoZero"/>
        <c:auto val="1"/>
        <c:lblOffset val="100"/>
        <c:baseTimeUnit val="months"/>
      </c:dateAx>
      <c:valAx>
        <c:axId val="1768889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Files Distributed</a:t>
                </a:r>
              </a:p>
            </c:rich>
          </c:tx>
          <c:layout>
            <c:manualLayout>
              <c:xMode val="edge"/>
              <c:yMode val="edge"/>
              <c:x val="0.0125154320987654"/>
              <c:y val="0.42926388481021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88126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7" tIns="46484" rIns="92967" bIns="4648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effectLst/>
                <a:latin typeface="Times" pitchFamily="1" charset="0"/>
                <a:ea typeface="ヒラギノ角ゴ Pro W3" pitchFamily="-11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7" tIns="46484" rIns="92967" bIns="4648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effectLst/>
                <a:latin typeface="Times" pitchFamily="1" charset="0"/>
                <a:ea typeface="ヒラギノ角ゴ Pro W3" pitchFamily="-11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7" tIns="46484" rIns="92967" bIns="4648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tx1"/>
                </a:solidFill>
                <a:effectLst/>
                <a:latin typeface="Times" pitchFamily="1" charset="0"/>
                <a:ea typeface="ヒラギノ角ゴ Pro W3" pitchFamily="-11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7" tIns="46484" rIns="92967" bIns="4648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37686758-C0C7-42CB-8016-62AE7884A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120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7" tIns="46484" rIns="92967" bIns="4648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pitchFamily="1" charset="0"/>
                <a:ea typeface="ヒラギノ角ゴ Pro W3" pitchFamily="-11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7" tIns="46484" rIns="92967" bIns="4648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pitchFamily="1" charset="0"/>
                <a:ea typeface="ヒラギノ角ゴ Pro W3" pitchFamily="-11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7" tIns="46484" rIns="92967" bIns="464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7" tIns="46484" rIns="92967" bIns="4648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pitchFamily="1" charset="0"/>
                <a:ea typeface="ヒラギノ角ゴ Pro W3" pitchFamily="-11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67" tIns="46484" rIns="92967" bIns="4648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defRPr>
            </a:lvl1pPr>
          </a:lstStyle>
          <a:p>
            <a:pPr>
              <a:defRPr/>
            </a:pPr>
            <a:fld id="{D36C1C28-748C-4BBF-9285-6915A2A53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693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2" charset="0"/>
        <a:ea typeface="ヒラギノ角ゴ Pro W3" pitchFamily="-110" charset="-128"/>
        <a:cs typeface="ヒラギノ角ゴ Pro W3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2" charset="0"/>
        <a:ea typeface="ヒラギノ角ゴ Pro W3" pitchFamily="-110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2" charset="0"/>
        <a:ea typeface="ヒラギノ角ゴ Pro W3" pitchFamily="-110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2" charset="0"/>
        <a:ea typeface="ヒラギノ角ゴ Pro W3" pitchFamily="-110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2" charset="0"/>
        <a:ea typeface="ヒラギノ角ゴ Pro W3" pitchFamily="-110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6C1C28-748C-4BBF-9285-6915A2A5347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2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89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4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4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48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20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2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94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53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2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chart displays TBs distributed rather than</a:t>
            </a:r>
            <a:r>
              <a:rPr lang="en-US" baseline="0" dirty="0" smtClean="0"/>
              <a:t> files because </a:t>
            </a:r>
            <a:r>
              <a:rPr lang="en-US" baseline="0" dirty="0" err="1" smtClean="0"/>
              <a:t>EarthExplorer</a:t>
            </a:r>
            <a:r>
              <a:rPr lang="en-US" baseline="0" dirty="0" smtClean="0"/>
              <a:t> does not report the number of files downloaded.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53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4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" charset="0"/>
              <a:ea typeface="ヒラギノ角ゴ Pro W3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pPr>
              <a:defRPr/>
            </a:pPr>
            <a:fld id="{D4AAF529-0A1A-42A4-9CEE-39C8F73773AB}" type="slidenum">
              <a:rPr lang="en-US" sz="1200" smtClean="0"/>
              <a:pPr>
                <a:defRPr/>
              </a:pPr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6C1C28-748C-4BBF-9285-6915A2A5347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9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Times" pitchFamily="32" charset="0"/>
              <a:ea typeface="ヒラギノ角ゴ Pro W3" pitchFamily="-11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65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08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67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3F13E-C37F-4C38-B48E-221AB3F34C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4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A49A4-90DD-482A-874B-150AD3972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DADE0-295B-4E8A-96A3-EC6EAF789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B5D08-9112-4702-8D11-5994D382F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USGS-NASA_bottom-logo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365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68300" y="6645275"/>
            <a:ext cx="2193925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/>
              <a:t>U.S. Department of the Interior</a:t>
            </a:r>
          </a:p>
        </p:txBody>
      </p:sp>
      <p:sp>
        <p:nvSpPr>
          <p:cNvPr id="6" name="Footer Placeholder 3"/>
          <p:cNvSpPr txBox="1">
            <a:spLocks noGrp="1"/>
          </p:cNvSpPr>
          <p:nvPr/>
        </p:nvSpPr>
        <p:spPr bwMode="auto">
          <a:xfrm>
            <a:off x="6934200" y="6553200"/>
            <a:ext cx="838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fld id="{F7E97234-7537-4EBF-8C5B-C4348495A060}" type="slidenum">
              <a:rPr lang="en-US" sz="1200">
                <a:solidFill>
                  <a:schemeClr val="bg2"/>
                </a:solidFill>
              </a:rPr>
              <a:pPr algn="ctr" eaLnBrk="0" hangingPunct="0">
                <a:defRPr/>
              </a:pPr>
              <a:t>‹#›</a:t>
            </a:fld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9413" y="1104900"/>
            <a:ext cx="86233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250825"/>
            <a:ext cx="8915400" cy="64611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USGS-NASA_bottom-logo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43650"/>
            <a:ext cx="9144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68300" y="6645275"/>
            <a:ext cx="2193925" cy="244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dirty="0"/>
              <a:t>U.S. Department of the Interior</a:t>
            </a:r>
          </a:p>
        </p:txBody>
      </p:sp>
      <p:sp>
        <p:nvSpPr>
          <p:cNvPr id="6" name="Footer Placeholder 3"/>
          <p:cNvSpPr txBox="1">
            <a:spLocks noGrp="1"/>
          </p:cNvSpPr>
          <p:nvPr/>
        </p:nvSpPr>
        <p:spPr bwMode="auto">
          <a:xfrm>
            <a:off x="6934200" y="6553200"/>
            <a:ext cx="838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fld id="{B0E081A0-E98C-4B6A-8812-560E4372CE49}" type="slidenum">
              <a:rPr lang="en-US" sz="1200">
                <a:solidFill>
                  <a:schemeClr val="bg2"/>
                </a:solidFill>
              </a:rPr>
              <a:pPr algn="ctr" eaLnBrk="0" hangingPunct="0">
                <a:defRPr/>
              </a:pPr>
              <a:t>‹#›</a:t>
            </a:fld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9413" y="1104900"/>
            <a:ext cx="86233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250825"/>
            <a:ext cx="8915400" cy="64611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1973960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FC676-D3BC-4B54-8648-0222AACEE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718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47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1C97E-15B5-4959-91AF-D9A7824AD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7224B-80EE-4EEF-A60B-2EFD58024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1421C-0ADD-4B2F-A8CD-6BAE9119C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24366-C530-42A7-8454-9774F4CE5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F483-B5D7-4F85-987F-F98056EB0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5A71E-965D-425A-9D5D-D39E25BBC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6FCE5-5B88-4203-B302-2C5CA8649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49363" y="46038"/>
            <a:ext cx="682783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4400"/>
            <a:ext cx="8229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000000"/>
                </a:solidFill>
                <a:effectLst/>
              </a:defRPr>
            </a:lvl1pPr>
          </a:lstStyle>
          <a:p>
            <a:pPr>
              <a:defRPr/>
            </a:pPr>
            <a:fld id="{7FB1ACB7-1BEA-4EFD-B57B-E7336EBD95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18" descr="nasa_3D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6010275"/>
            <a:ext cx="10668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13" descr="USGSno_tagB&amp;W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" y="6251575"/>
            <a:ext cx="17811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1" name="Group 5"/>
          <p:cNvGrpSpPr>
            <a:grpSpLocks/>
          </p:cNvGrpSpPr>
          <p:nvPr/>
        </p:nvGrpSpPr>
        <p:grpSpPr bwMode="auto">
          <a:xfrm>
            <a:off x="152400" y="762000"/>
            <a:ext cx="8915400" cy="77787"/>
            <a:chOff x="281" y="734"/>
            <a:chExt cx="5616" cy="49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81" y="734"/>
              <a:ext cx="5616" cy="0"/>
            </a:xfrm>
            <a:prstGeom prst="line">
              <a:avLst/>
            </a:prstGeom>
            <a:noFill/>
            <a:ln w="508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" pitchFamily="32" charset="0"/>
                <a:ea typeface="+mn-ea"/>
                <a:cs typeface="+mn-cs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281" y="783"/>
              <a:ext cx="5616" cy="0"/>
            </a:xfrm>
            <a:prstGeom prst="line">
              <a:avLst/>
            </a:prstGeom>
            <a:noFill/>
            <a:ln w="50800">
              <a:solidFill>
                <a:srgbClr val="A2C1FE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" pitchFamily="32" charset="0"/>
                <a:ea typeface="+mn-e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ヒラギノ角ゴ Pro W3" pitchFamily="-110" charset="-128"/>
          <a:cs typeface="ヒラギノ角ゴ Pro W3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ヒラギノ角ゴ Pro W3" pitchFamily="-110" charset="-128"/>
          <a:cs typeface="ヒラギノ角ゴ Pro W3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ヒラギノ角ゴ Pro W3" pitchFamily="-110" charset="-128"/>
          <a:cs typeface="ヒラギノ角ゴ Pro W3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ヒラギノ角ゴ Pro W3" pitchFamily="-110" charset="-128"/>
          <a:cs typeface="ヒラギノ角ゴ Pro W3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  <a:ea typeface="ヒラギノ角ゴ Pro W3" pitchFamily="-110" charset="-128"/>
          <a:cs typeface="ヒラギノ角ゴ Pro W3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10" charset="-128"/>
          <a:cs typeface="ヒラギノ角ゴ Pro W3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10" charset="-128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ヒラギノ角ゴ Pro W3" pitchFamily="-110" charset="-128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ヒラギノ角ゴ Pro W3" pitchFamily="-110" charset="-128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ヒラギノ角ゴ Pro W3" pitchFamily="-110" charset="-128"/>
          <a:cs typeface="ヒラギノ角ゴ Pro W3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4ftl01.cr.usgs.gov/MOLT/MOD09Q1.005/2015.01.09/MOD09Q1.A2015009.h11v04.005.2015027222534.hdf" TargetMode="External"/><Relationship Id="rId3" Type="http://schemas.openxmlformats.org/officeDocument/2006/relationships/hyperlink" Target="http://opendap.cr.usgs.gov/opendap/hyrax/MOD09Q1.005/h11v04.ncml.ascii?sur_refl_b01%5B683:1:683%5D%5B2000:1:2010%5D%5B2000:1:201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dx.doi.org/10.5067/MODIS/MYD16A2.006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143000"/>
            <a:ext cx="8686800" cy="3200400"/>
          </a:xfrm>
        </p:spPr>
        <p:txBody>
          <a:bodyPr/>
          <a:lstStyle/>
          <a:p>
            <a:pPr algn="l" eaLnBrk="1" hangingPunct="1"/>
            <a:r>
              <a:rPr lang="en-US" b="1" dirty="0" smtClean="0">
                <a:ea typeface="ヒラギノ角ゴ Pro W3"/>
                <a:cs typeface="ヒラギノ角ゴ Pro W3"/>
              </a:rPr>
              <a:t>LP DAAC Status</a:t>
            </a:r>
            <a:r>
              <a:rPr lang="en-US" b="1" dirty="0">
                <a:ea typeface="ヒラギノ角ゴ Pro W3"/>
                <a:cs typeface="ヒラギノ角ゴ Pro W3"/>
              </a:rPr>
              <a:t/>
            </a:r>
            <a:br>
              <a:rPr lang="en-US" b="1" dirty="0">
                <a:ea typeface="ヒラギノ角ゴ Pro W3"/>
                <a:cs typeface="ヒラギノ角ゴ Pro W3"/>
              </a:rPr>
            </a:br>
            <a:r>
              <a:rPr lang="en-US" b="1" dirty="0" smtClean="0">
                <a:ea typeface="ヒラギノ角ゴ Pro W3"/>
                <a:cs typeface="ヒラギノ角ゴ Pro W3"/>
              </a:rPr>
              <a:t>MODIS/VIIRS Science Team Meeting</a:t>
            </a:r>
            <a:br>
              <a:rPr lang="en-US" b="1" dirty="0" smtClean="0">
                <a:ea typeface="ヒラギノ角ゴ Pro W3"/>
                <a:cs typeface="ヒラギノ角ゴ Pro W3"/>
              </a:rPr>
            </a:br>
            <a:r>
              <a:rPr lang="en-US" sz="2400" b="1" dirty="0" smtClean="0">
                <a:ea typeface="ヒラギノ角ゴ Pro W3"/>
                <a:cs typeface="ヒラギノ角ゴ Pro W3"/>
              </a:rPr>
              <a:t>May 20, 2015</a:t>
            </a:r>
            <a:endParaRPr lang="en-US" sz="1800" dirty="0" smtClean="0">
              <a:solidFill>
                <a:schemeClr val="bg1">
                  <a:lumMod val="50000"/>
                </a:schemeClr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495800"/>
            <a:ext cx="6400800" cy="1295400"/>
          </a:xfrm>
        </p:spPr>
        <p:txBody>
          <a:bodyPr/>
          <a:lstStyle/>
          <a:p>
            <a:pPr algn="l" eaLnBrk="1" hangingPunct="1"/>
            <a:r>
              <a:rPr lang="en-US" sz="200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Dave Meyer, USGS</a:t>
            </a:r>
          </a:p>
          <a:p>
            <a:pPr algn="l" eaLnBrk="1" hangingPunct="1"/>
            <a:r>
              <a:rPr lang="en-US" sz="1600" dirty="0" smtClean="0">
                <a:solidFill>
                  <a:srgbClr val="898989"/>
                </a:solidFill>
                <a:ea typeface="ヒラギノ角ゴ Pro W3"/>
                <a:cs typeface="ヒラギノ角ゴ Pro W3"/>
              </a:rPr>
              <a:t>LP DAAC Project Scientist</a:t>
            </a:r>
          </a:p>
          <a:p>
            <a:pPr algn="l" eaLnBrk="1" hangingPunct="1"/>
            <a:r>
              <a:rPr lang="en-US" sz="2000" dirty="0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t>Tom </a:t>
            </a:r>
            <a:r>
              <a:rPr lang="en-US" sz="2000" dirty="0" err="1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t>Maiersperger</a:t>
            </a:r>
            <a:r>
              <a:rPr lang="en-US" sz="2000" dirty="0" smtClean="0">
                <a:solidFill>
                  <a:srgbClr val="000000"/>
                </a:solidFill>
                <a:ea typeface="ヒラギノ角ゴ Pro W3"/>
                <a:cs typeface="ヒラギノ角ゴ Pro W3"/>
              </a:rPr>
              <a:t>, SGT, Inc.</a:t>
            </a:r>
          </a:p>
          <a:p>
            <a:pPr algn="l" eaLnBrk="1" hangingPunct="1"/>
            <a:r>
              <a:rPr lang="en-US" sz="1600" dirty="0" smtClean="0">
                <a:solidFill>
                  <a:srgbClr val="898989"/>
                </a:solidFill>
                <a:ea typeface="ヒラギノ角ゴ Pro W3"/>
                <a:cs typeface="ヒラギノ角ゴ Pro W3"/>
              </a:rPr>
              <a:t>LP DAAC Science Lead</a:t>
            </a:r>
          </a:p>
        </p:txBody>
      </p:sp>
      <p:grpSp>
        <p:nvGrpSpPr>
          <p:cNvPr id="15364" name="Group 5"/>
          <p:cNvGrpSpPr>
            <a:grpSpLocks/>
          </p:cNvGrpSpPr>
          <p:nvPr/>
        </p:nvGrpSpPr>
        <p:grpSpPr bwMode="auto">
          <a:xfrm>
            <a:off x="152400" y="914400"/>
            <a:ext cx="8915400" cy="77788"/>
            <a:chOff x="281" y="734"/>
            <a:chExt cx="5616" cy="49"/>
          </a:xfrm>
        </p:grpSpPr>
        <p:sp>
          <p:nvSpPr>
            <p:cNvPr id="2054" name="Line 6"/>
            <p:cNvSpPr>
              <a:spLocks noChangeShapeType="1"/>
            </p:cNvSpPr>
            <p:nvPr/>
          </p:nvSpPr>
          <p:spPr bwMode="auto">
            <a:xfrm>
              <a:off x="281" y="734"/>
              <a:ext cx="5616" cy="0"/>
            </a:xfrm>
            <a:prstGeom prst="line">
              <a:avLst/>
            </a:prstGeom>
            <a:noFill/>
            <a:ln w="508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" pitchFamily="32" charset="0"/>
                <a:ea typeface="+mn-ea"/>
                <a:cs typeface="+mn-cs"/>
              </a:endParaRPr>
            </a:p>
          </p:txBody>
        </p:sp>
        <p:sp>
          <p:nvSpPr>
            <p:cNvPr id="2055" name="Line 7"/>
            <p:cNvSpPr>
              <a:spLocks noChangeShapeType="1"/>
            </p:cNvSpPr>
            <p:nvPr/>
          </p:nvSpPr>
          <p:spPr bwMode="auto">
            <a:xfrm>
              <a:off x="281" y="783"/>
              <a:ext cx="5616" cy="0"/>
            </a:xfrm>
            <a:prstGeom prst="line">
              <a:avLst/>
            </a:prstGeom>
            <a:noFill/>
            <a:ln w="50800">
              <a:solidFill>
                <a:srgbClr val="A2C1FE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Times" pitchFamily="32" charset="0"/>
                <a:ea typeface="+mn-ea"/>
                <a:cs typeface="+mn-cs"/>
              </a:endParaRPr>
            </a:p>
          </p:txBody>
        </p:sp>
      </p:grpSp>
      <p:pic>
        <p:nvPicPr>
          <p:cNvPr id="15365" name="Picture 8" descr="nasa_3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66675"/>
            <a:ext cx="10668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3" descr="USGSno_tagB&amp;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7811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31F483-B5D7-4F85-987F-F98056EB0DD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578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6038"/>
            <a:ext cx="8229600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+mj-lt"/>
                <a:ea typeface="ヒラギノ角ゴ Pro W3" pitchFamily="-110" charset="-128"/>
                <a:cs typeface="ヒラギノ角ゴ Pro W3" pitchFamily="-11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ea typeface="ヒラギノ角ゴ Pro W3" pitchFamily="-110" charset="-128"/>
                <a:cs typeface="ヒラギノ角ゴ Pro W3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ea typeface="ヒラギノ角ゴ Pro W3" pitchFamily="-110" charset="-128"/>
                <a:cs typeface="ヒラギノ角ゴ Pro W3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ea typeface="ヒラギノ角ゴ Pro W3" pitchFamily="-110" charset="-128"/>
                <a:cs typeface="ヒラギノ角ゴ Pro W3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itchFamily="34" charset="0"/>
                <a:ea typeface="ヒラギノ角ゴ Pro W3" pitchFamily="-110" charset="-128"/>
                <a:cs typeface="ヒラギノ角ゴ Pro W3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smtClean="0">
                <a:effectLst/>
              </a:rPr>
              <a:t>NASA Earth Data Search Client (beta)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1628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DAAC Services Concepts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FC676-D3BC-4B54-8648-0222AACEEF1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90" y="1066801"/>
            <a:ext cx="711075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9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DAAC Data Access: </a:t>
            </a:r>
            <a:r>
              <a:rPr lang="en-US" dirty="0" err="1" smtClean="0"/>
              <a:t>OpenDAP</a:t>
            </a:r>
            <a:r>
              <a:rPr lang="en-US" dirty="0" smtClean="0"/>
              <a:t> vs. Data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LP DAAC data is available through the LP DAAC Data Pool</a:t>
            </a:r>
          </a:p>
          <a:p>
            <a:pPr lvl="1"/>
            <a:r>
              <a:rPr lang="en-US" dirty="0" smtClean="0"/>
              <a:t>Data files can be downloaded through HTTP links:</a:t>
            </a:r>
          </a:p>
          <a:p>
            <a:pPr lvl="2"/>
            <a:r>
              <a:rPr lang="de-DE" dirty="0">
                <a:hlinkClick r:id="rId2"/>
              </a:rPr>
              <a:t>http://e4ftl01.cr.usgs.gov/MOLT/MOD09Q1.005/2015.01.09/MOD09Q1.A2015009.h11v04.005.2015027222534.</a:t>
            </a:r>
            <a:r>
              <a:rPr lang="de-DE" dirty="0" smtClean="0">
                <a:hlinkClick r:id="rId2"/>
              </a:rPr>
              <a:t>hdf</a:t>
            </a:r>
            <a:endParaRPr lang="de-DE" dirty="0"/>
          </a:p>
          <a:p>
            <a:pPr lvl="2"/>
            <a:r>
              <a:rPr lang="de-DE" dirty="0" smtClean="0"/>
              <a:t>The </a:t>
            </a:r>
            <a:r>
              <a:rPr lang="de-DE" dirty="0" err="1" smtClean="0"/>
              <a:t>entire</a:t>
            </a:r>
            <a:r>
              <a:rPr lang="de-DE" dirty="0" smtClean="0"/>
              <a:t> </a:t>
            </a:r>
            <a:r>
              <a:rPr lang="de-DE" dirty="0" err="1" smtClean="0"/>
              <a:t>granule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downloaded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link.</a:t>
            </a:r>
          </a:p>
          <a:p>
            <a:r>
              <a:rPr lang="en-US" sz="2000" dirty="0" err="1"/>
              <a:t>OPeNDAP</a:t>
            </a:r>
            <a:r>
              <a:rPr lang="en-US" sz="2000" dirty="0"/>
              <a:t> services allow users to request only the portion of the data files they are interested </a:t>
            </a:r>
            <a:r>
              <a:rPr lang="en-US" sz="2000" dirty="0" smtClean="0"/>
              <a:t>in:</a:t>
            </a:r>
          </a:p>
          <a:p>
            <a:pPr lvl="2"/>
            <a:r>
              <a:rPr lang="fr-FR" dirty="0">
                <a:hlinkClick r:id="rId3"/>
              </a:rPr>
              <a:t>http://opendap.cr.usgs.gov/opendap/hyrax/MOD09Q1.005/h11v04.ncml.ascii?sur_refl_b01[683:1:683][2000:1:2010][2000:1:2010</a:t>
            </a:r>
            <a:r>
              <a:rPr lang="fr-FR" dirty="0"/>
              <a:t>]</a:t>
            </a:r>
          </a:p>
          <a:p>
            <a:pPr lvl="2"/>
            <a:r>
              <a:rPr lang="en-US" dirty="0" smtClean="0"/>
              <a:t>“request one pixel from MOD09Q1 from a specific tile, date and location for band 1, and return the result as an ASCII file”</a:t>
            </a:r>
          </a:p>
          <a:p>
            <a:pPr lvl="2"/>
            <a:r>
              <a:rPr lang="en-US" dirty="0" smtClean="0"/>
              <a:t>Can be built into scripts to perform manipulations on the result</a:t>
            </a:r>
          </a:p>
          <a:p>
            <a:r>
              <a:rPr lang="en-US" sz="2000" b="1" dirty="0" smtClean="0"/>
              <a:t>Information is extracted directly from the archive without downloading large amounts of data.</a:t>
            </a:r>
            <a:endParaRPr lang="en-US" sz="2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FC676-D3BC-4B54-8648-0222AACEEF1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79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Middleware application: </a:t>
            </a:r>
            <a:r>
              <a:rPr lang="en-US" dirty="0"/>
              <a:t>s</a:t>
            </a:r>
            <a:r>
              <a:rPr lang="en-US" dirty="0" smtClean="0"/>
              <a:t>ample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81600"/>
          </a:xfrm>
        </p:spPr>
        <p:txBody>
          <a:bodyPr/>
          <a:lstStyle/>
          <a:p>
            <a:r>
              <a:rPr lang="en-US" sz="2000" dirty="0" smtClean="0"/>
              <a:t>Demonstration Python application performed at the </a:t>
            </a:r>
            <a:r>
              <a:rPr lang="en-US" sz="2000" b="1" dirty="0" smtClean="0"/>
              <a:t>pixel level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“Extract time series of EVI and LST from 10 flux tower locations from the beginning of Terra Mission through the current date”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1800" dirty="0" smtClean="0"/>
              <a:t>Data are </a:t>
            </a:r>
            <a:r>
              <a:rPr lang="en-US" sz="1800" dirty="0"/>
              <a:t>located in </a:t>
            </a:r>
            <a:r>
              <a:rPr lang="en-US" sz="1800" dirty="0" smtClean="0"/>
              <a:t>7 different MODIS Level 3 tiles</a:t>
            </a:r>
            <a:endParaRPr lang="en-US" sz="1800" dirty="0"/>
          </a:p>
          <a:p>
            <a:pPr lvl="2"/>
            <a:r>
              <a:rPr lang="en-US" sz="1600" dirty="0"/>
              <a:t>MOD11A2.005, 8-day </a:t>
            </a:r>
            <a:r>
              <a:rPr lang="en-US" sz="1600" dirty="0" smtClean="0"/>
              <a:t>LST</a:t>
            </a:r>
            <a:r>
              <a:rPr lang="en-US" sz="1600" dirty="0"/>
              <a:t> </a:t>
            </a:r>
            <a:r>
              <a:rPr lang="en-US" sz="1600" dirty="0" smtClean="0"/>
              <a:t>(686 </a:t>
            </a:r>
            <a:r>
              <a:rPr lang="en-US" sz="1600" dirty="0"/>
              <a:t>date </a:t>
            </a:r>
            <a:r>
              <a:rPr lang="en-US" sz="1600" dirty="0" smtClean="0"/>
              <a:t>values)</a:t>
            </a:r>
            <a:endParaRPr lang="en-US" sz="1600" dirty="0"/>
          </a:p>
          <a:p>
            <a:pPr lvl="2"/>
            <a:r>
              <a:rPr lang="en-US" sz="1600" dirty="0"/>
              <a:t>MOD13A3.005, monthly </a:t>
            </a:r>
            <a:r>
              <a:rPr lang="en-US" sz="1600" dirty="0" smtClean="0"/>
              <a:t>EVI (180 </a:t>
            </a:r>
            <a:r>
              <a:rPr lang="en-US" sz="1600" dirty="0"/>
              <a:t>date </a:t>
            </a:r>
            <a:r>
              <a:rPr lang="en-US" sz="1600" dirty="0" smtClean="0"/>
              <a:t>values)</a:t>
            </a:r>
            <a:endParaRPr lang="en-US" sz="1600" dirty="0"/>
          </a:p>
          <a:p>
            <a:pPr lvl="2"/>
            <a:r>
              <a:rPr lang="en-US" sz="1600" b="1" dirty="0"/>
              <a:t>7 * (686 + 180) = 6,062 </a:t>
            </a:r>
            <a:r>
              <a:rPr lang="en-US" sz="1600" b="1" dirty="0" smtClean="0"/>
              <a:t>granules (212 GB)</a:t>
            </a:r>
            <a:endParaRPr lang="en-US" sz="1600" b="1" dirty="0"/>
          </a:p>
          <a:p>
            <a:pPr lvl="1"/>
            <a:r>
              <a:rPr lang="en-US" sz="1800" dirty="0" smtClean="0"/>
              <a:t>Process through sample selector 1 </a:t>
            </a:r>
            <a:r>
              <a:rPr lang="en-US" sz="1800" dirty="0"/>
              <a:t>hour, 10 minutes</a:t>
            </a:r>
          </a:p>
          <a:p>
            <a:pPr lvl="2"/>
            <a:r>
              <a:rPr lang="en-US" sz="1600" b="1" dirty="0" smtClean="0"/>
              <a:t>Downloaded ASCII file </a:t>
            </a:r>
            <a:r>
              <a:rPr lang="en-US" sz="1600" b="1" dirty="0"/>
              <a:t>is 409 </a:t>
            </a:r>
            <a:r>
              <a:rPr lang="en-US" sz="1600" b="1" dirty="0" smtClean="0"/>
              <a:t>KB (7 orders of magnitude less!)</a:t>
            </a:r>
            <a:endParaRPr lang="en-US" sz="1600" b="1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FC676-D3BC-4B54-8648-0222AACEEF1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8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selection: plot LST at two sites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FC676-D3BC-4B54-8648-0222AACEEF1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Content Placeholder 6" descr="C:\Users\kimpecoven\Downloads\Sample (DBF, MOD11A2_005_LST_Day_1km).png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911352"/>
            <a:ext cx="8229600" cy="5184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665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selection: Compare NDVI, EVI at 7 sites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FC676-D3BC-4B54-8648-0222AACEEF1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Content Placeholder 7" descr="C:\Users\kimpecoven\Downloads\Scatter Plot (1).png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024128"/>
            <a:ext cx="8229600" cy="5184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3858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1"/>
            <a:ext cx="8305800" cy="609600"/>
          </a:xfrm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OpenDAP</a:t>
            </a:r>
            <a:r>
              <a:rPr lang="en-US" dirty="0" smtClean="0">
                <a:latin typeface="Arial" charset="0"/>
              </a:rPr>
              <a:t> Accessibility</a:t>
            </a:r>
            <a:endParaRPr lang="en-US" dirty="0">
              <a:latin typeface="Arial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305800" cy="44958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cs typeface="+mn-cs"/>
              </a:rPr>
              <a:t>Many different tools can be used to access OPeNDAP Datasets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/>
              <a:t>R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/>
              <a:t>Python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/>
              <a:t>Panoply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/>
              <a:t>Working with ESRI for access via ArcGIS platforms.</a:t>
            </a:r>
          </a:p>
          <a:p>
            <a:pPr>
              <a:buFont typeface="Arial"/>
              <a:buChar char="•"/>
              <a:defRPr/>
            </a:pPr>
            <a:r>
              <a:rPr lang="en-US" sz="2000" dirty="0" smtClean="0"/>
              <a:t>Currently in use by: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 smtClean="0"/>
              <a:t>USGS Center for Integrated Data Analytics (D. Blodgett*)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 smtClean="0"/>
              <a:t>NASA Federated Giovanni (C. </a:t>
            </a:r>
            <a:r>
              <a:rPr lang="en-US" sz="1600" dirty="0" err="1" smtClean="0"/>
              <a:t>Lynnes</a:t>
            </a:r>
            <a:r>
              <a:rPr lang="en-US" sz="1600" dirty="0" smtClean="0"/>
              <a:t>*)</a:t>
            </a:r>
          </a:p>
          <a:p>
            <a:pPr lvl="1">
              <a:buFont typeface="Arial"/>
              <a:buChar char="•"/>
              <a:defRPr/>
            </a:pPr>
            <a:r>
              <a:rPr lang="en-US" sz="1600" dirty="0" smtClean="0"/>
              <a:t>NSF </a:t>
            </a:r>
            <a:r>
              <a:rPr lang="en-US" sz="1600" dirty="0" err="1" smtClean="0"/>
              <a:t>Earthcube</a:t>
            </a:r>
            <a:r>
              <a:rPr lang="en-US" sz="1600" dirty="0" smtClean="0"/>
              <a:t> (“</a:t>
            </a:r>
            <a:r>
              <a:rPr lang="en-US" sz="1600" dirty="0" err="1" smtClean="0"/>
              <a:t>BCube</a:t>
            </a:r>
            <a:r>
              <a:rPr lang="en-US" sz="1600" dirty="0" smtClean="0"/>
              <a:t>” brokered URLs, SJ. </a:t>
            </a:r>
            <a:r>
              <a:rPr lang="en-US" sz="1600" dirty="0" err="1" smtClean="0"/>
              <a:t>Khalsa</a:t>
            </a:r>
            <a:r>
              <a:rPr lang="en-US" sz="1600" dirty="0" smtClean="0"/>
              <a:t>)</a:t>
            </a:r>
          </a:p>
          <a:p>
            <a:pPr marL="857250" lvl="2" indent="0">
              <a:buNone/>
              <a:defRPr/>
            </a:pPr>
            <a:r>
              <a:rPr lang="en-US" sz="1400" dirty="0" smtClean="0"/>
              <a:t>*(funded through NASA ACCESS)</a:t>
            </a:r>
          </a:p>
          <a:p>
            <a:pPr>
              <a:defRPr/>
            </a:pPr>
            <a:r>
              <a:rPr lang="en-US" sz="2000" dirty="0" smtClean="0"/>
              <a:t>Higher level interfaces in testing by UWG (and others)</a:t>
            </a:r>
          </a:p>
          <a:p>
            <a:pPr lvl="1">
              <a:buFont typeface="Arial"/>
              <a:buChar char="•"/>
              <a:defRPr/>
            </a:pPr>
            <a:endParaRPr lang="en-US" sz="1600" dirty="0" smtClean="0"/>
          </a:p>
          <a:p>
            <a:pPr>
              <a:buFont typeface="Arial"/>
              <a:buChar char="•"/>
              <a:defRPr/>
            </a:pPr>
            <a:endParaRPr lang="en-US" sz="2000" dirty="0" smtClean="0"/>
          </a:p>
          <a:p>
            <a:pPr>
              <a:buFont typeface="Arial"/>
              <a:buChar char="•"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664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Landcast</a:t>
            </a:r>
            <a:r>
              <a:rPr lang="en-US" dirty="0" smtClean="0"/>
              <a:t> mobile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962400" cy="4906963"/>
          </a:xfrm>
        </p:spPr>
        <p:txBody>
          <a:bodyPr/>
          <a:lstStyle/>
          <a:p>
            <a:r>
              <a:rPr lang="en-US" sz="1800" dirty="0" smtClean="0"/>
              <a:t>Enables mobile users to easily explore and visualize LP DAAC land data collections </a:t>
            </a:r>
          </a:p>
          <a:p>
            <a:pPr lvl="1"/>
            <a:r>
              <a:rPr lang="en-US" sz="1600" dirty="0" smtClean="0"/>
              <a:t>Geared towards general users, educators, application community</a:t>
            </a:r>
          </a:p>
          <a:p>
            <a:pPr lvl="1"/>
            <a:r>
              <a:rPr lang="en-US" sz="1600" dirty="0" smtClean="0"/>
              <a:t>Currently </a:t>
            </a:r>
            <a:r>
              <a:rPr lang="en-US" sz="1600" dirty="0" err="1" smtClean="0"/>
              <a:t>iOS</a:t>
            </a:r>
            <a:r>
              <a:rPr lang="en-US" sz="1600" dirty="0" smtClean="0"/>
              <a:t> (Android planned)</a:t>
            </a:r>
          </a:p>
          <a:p>
            <a:pPr lvl="1"/>
            <a:r>
              <a:rPr lang="en-US" sz="1600" dirty="0" smtClean="0"/>
              <a:t>Demo previewed at AGU 2014</a:t>
            </a:r>
          </a:p>
          <a:p>
            <a:r>
              <a:rPr lang="en-US" sz="1800" dirty="0" smtClean="0"/>
              <a:t>Datasets for visualization will include</a:t>
            </a:r>
          </a:p>
          <a:p>
            <a:pPr lvl="1"/>
            <a:r>
              <a:rPr lang="en-US" sz="1600" dirty="0" smtClean="0"/>
              <a:t>MODIS: NDVI, LST, VCF, among others</a:t>
            </a:r>
          </a:p>
          <a:p>
            <a:pPr lvl="1"/>
            <a:r>
              <a:rPr lang="en-US" sz="1600" dirty="0" smtClean="0"/>
              <a:t>ASTER GDEM</a:t>
            </a:r>
          </a:p>
          <a:p>
            <a:r>
              <a:rPr lang="en-US" sz="1800" dirty="0" smtClean="0"/>
              <a:t>Unique functionality will include animating time series, sharing images via email and social media, saving images</a:t>
            </a:r>
          </a:p>
          <a:p>
            <a:r>
              <a:rPr lang="en-US" sz="1800" dirty="0" smtClean="0"/>
              <a:t>Response to request from NASA to explore </a:t>
            </a:r>
            <a:r>
              <a:rPr lang="en-US" sz="1800" smtClean="0"/>
              <a:t>mobile applications</a:t>
            </a:r>
            <a:endParaRPr lang="en-US" sz="1800" dirty="0" smtClean="0"/>
          </a:p>
          <a:p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andcast_cropped_web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203" y="1600200"/>
            <a:ext cx="4197397" cy="37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7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1" y="3413760"/>
            <a:ext cx="4389118" cy="329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" y="7219"/>
            <a:ext cx="4389119" cy="329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0" y="7219"/>
            <a:ext cx="438912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69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D8BBF3-5C52-2A4E-A5A5-1768FF89FF93}" type="slidenum">
              <a:rPr lang="en-GB" sz="1400">
                <a:latin typeface="Times New Roman" charset="0"/>
              </a:rPr>
              <a:pPr/>
              <a:t>19</a:t>
            </a:fld>
            <a:endParaRPr lang="en-GB" sz="1400" dirty="0">
              <a:latin typeface="Times New Roman" charset="0"/>
            </a:endParaRPr>
          </a:p>
        </p:txBody>
      </p:sp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</a:rPr>
              <a:t>Outreach and Communication: </a:t>
            </a:r>
            <a:r>
              <a:rPr lang="en-US" sz="2400" dirty="0" smtClean="0">
                <a:latin typeface="Arial" charset="0"/>
              </a:rPr>
              <a:t>Social Media</a:t>
            </a:r>
            <a:endParaRPr lang="en-US" sz="2400" dirty="0">
              <a:latin typeface="Arial" charset="0"/>
            </a:endParaRPr>
          </a:p>
        </p:txBody>
      </p:sp>
      <p:sp>
        <p:nvSpPr>
          <p:cNvPr id="8197" name="AutoShape 7" descr="Displaying image.jpg"/>
          <p:cNvSpPr>
            <a:spLocks noChangeAspect="1" noChangeArrowheads="1"/>
          </p:cNvSpPr>
          <p:nvPr/>
        </p:nvSpPr>
        <p:spPr bwMode="auto">
          <a:xfrm>
            <a:off x="196850" y="-1730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AutoShape 9" descr="Displaying image.jpg"/>
          <p:cNvSpPr>
            <a:spLocks noChangeAspect="1" noChangeArrowheads="1"/>
          </p:cNvSpPr>
          <p:nvPr/>
        </p:nvSpPr>
        <p:spPr bwMode="auto">
          <a:xfrm>
            <a:off x="349250" y="-20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AutoShape 11" descr="Displaying image.jpg"/>
          <p:cNvSpPr>
            <a:spLocks noChangeAspect="1" noChangeArrowheads="1"/>
          </p:cNvSpPr>
          <p:nvPr/>
        </p:nvSpPr>
        <p:spPr bwMode="auto">
          <a:xfrm>
            <a:off x="501650" y="13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311650" cy="50292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066800"/>
            <a:ext cx="4183063" cy="50292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8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DAAC status, V06 &amp; VIIRS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</a:p>
          <a:p>
            <a:pPr lvl="1"/>
            <a:r>
              <a:rPr lang="en-US" dirty="0" smtClean="0"/>
              <a:t>MODIS metrics</a:t>
            </a:r>
          </a:p>
          <a:p>
            <a:pPr lvl="1"/>
            <a:r>
              <a:rPr lang="en-US" dirty="0" smtClean="0"/>
              <a:t>Web site update</a:t>
            </a:r>
          </a:p>
          <a:p>
            <a:pPr lvl="1"/>
            <a:r>
              <a:rPr lang="en-US" dirty="0"/>
              <a:t>Schedule/product delivery</a:t>
            </a:r>
          </a:p>
          <a:p>
            <a:pPr lvl="2"/>
            <a:r>
              <a:rPr lang="en-US" dirty="0"/>
              <a:t>Coordinate V06+VIIRS ingest</a:t>
            </a:r>
          </a:p>
          <a:p>
            <a:r>
              <a:rPr lang="en-US" dirty="0" smtClean="0"/>
              <a:t>New capabilities</a:t>
            </a:r>
          </a:p>
          <a:p>
            <a:pPr lvl="1"/>
            <a:r>
              <a:rPr lang="en-US" dirty="0" smtClean="0"/>
              <a:t>Earth Data Search Client</a:t>
            </a:r>
          </a:p>
          <a:p>
            <a:pPr lvl="1"/>
            <a:r>
              <a:rPr lang="en-US" dirty="0" smtClean="0"/>
              <a:t>New Services</a:t>
            </a:r>
          </a:p>
          <a:p>
            <a:pPr lvl="1"/>
            <a:r>
              <a:rPr lang="en-US" dirty="0" smtClean="0"/>
              <a:t>Outreach/communications</a:t>
            </a:r>
          </a:p>
          <a:p>
            <a:pPr lvl="2"/>
            <a:r>
              <a:rPr lang="en-US" dirty="0" smtClean="0"/>
              <a:t>Collection 6 land products workshop</a:t>
            </a:r>
          </a:p>
          <a:p>
            <a:pPr lvl="1"/>
            <a:r>
              <a:rPr lang="en-US" dirty="0" smtClean="0"/>
              <a:t>Digital Object Identifiers for MODIS V06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FC676-D3BC-4B54-8648-0222AACEEF1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95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Twitter as a tool to direct users to LP DAAC web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Web</a:t>
            </a:r>
            <a:r>
              <a:rPr lang="en-US" dirty="0"/>
              <a:t>-Enabled #Landsat data used to map permafrost in Alaska Yukon River Basin. </a:t>
            </a:r>
            <a:r>
              <a:rPr lang="en-US" dirty="0" err="1"/>
              <a:t>bit.ly</a:t>
            </a:r>
            <a:r>
              <a:rPr lang="en-US" dirty="0"/>
              <a:t>/1sKciZn , @</a:t>
            </a:r>
            <a:r>
              <a:rPr lang="en-US" dirty="0" err="1"/>
              <a:t>NASA_Landsat</a:t>
            </a:r>
            <a:r>
              <a:rPr lang="en-US" dirty="0"/>
              <a:t> </a:t>
            </a:r>
            <a:r>
              <a:rPr lang="en-US" dirty="0" err="1"/>
              <a:t>pic.twitter.com</a:t>
            </a:r>
            <a:r>
              <a:rPr lang="en-US" dirty="0"/>
              <a:t>/</a:t>
            </a:r>
            <a:r>
              <a:rPr lang="en-US" dirty="0" smtClean="0"/>
              <a:t>3cAvZcYPkb (from Dec 2014)</a:t>
            </a:r>
            <a:endParaRPr lang="en-US" dirty="0"/>
          </a:p>
          <a:p>
            <a:pPr lvl="1"/>
            <a:r>
              <a:rPr lang="en-US" dirty="0"/>
              <a:t>29,325 </a:t>
            </a:r>
            <a:r>
              <a:rPr lang="en-US" dirty="0" smtClean="0"/>
              <a:t>Impressions (how many people saw this tweet?)</a:t>
            </a:r>
            <a:endParaRPr lang="en-US" dirty="0"/>
          </a:p>
          <a:p>
            <a:pPr lvl="1"/>
            <a:r>
              <a:rPr lang="en-US" dirty="0"/>
              <a:t>573 </a:t>
            </a:r>
            <a:r>
              <a:rPr lang="en-US" dirty="0" smtClean="0"/>
              <a:t>Engagements (how many interactions/clicks within this tweet – </a:t>
            </a:r>
            <a:r>
              <a:rPr lang="en-US" dirty="0" err="1" smtClean="0"/>
              <a:t>bitlink</a:t>
            </a:r>
            <a:r>
              <a:rPr lang="en-US" dirty="0"/>
              <a:t>, </a:t>
            </a:r>
            <a:r>
              <a:rPr lang="en-US" dirty="0" err="1"/>
              <a:t>hashtags</a:t>
            </a:r>
            <a:r>
              <a:rPr lang="en-US" dirty="0"/>
              <a:t>, avatar, followed, favorite, </a:t>
            </a:r>
            <a:r>
              <a:rPr lang="en-US" dirty="0" smtClean="0"/>
              <a:t>etc.)</a:t>
            </a:r>
            <a:endParaRPr lang="en-US" dirty="0"/>
          </a:p>
          <a:p>
            <a:r>
              <a:rPr lang="en-US" dirty="0" smtClean="0"/>
              <a:t>Developing metric to determine increase in web site visits due to social media referrals.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FC676-D3BC-4B54-8648-0222AACEEF1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8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1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/>
              <a:t>SGT Proprietary</a:t>
            </a:r>
          </a:p>
        </p:txBody>
      </p:sp>
      <p:sp>
        <p:nvSpPr>
          <p:cNvPr id="921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F7C7176-23A7-F94F-B567-61C0D67DB8F7}" type="slidenum">
              <a:rPr lang="en-GB" sz="1400">
                <a:latin typeface="Times New Roman" charset="0"/>
              </a:rPr>
              <a:pPr/>
              <a:t>21</a:t>
            </a:fld>
            <a:endParaRPr lang="en-GB" sz="1400">
              <a:latin typeface="Times New Roman" charset="0"/>
            </a:endParaRPr>
          </a:p>
        </p:txBody>
      </p:sp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charset="0"/>
              </a:rPr>
              <a:t>Outreach and Communication: </a:t>
            </a:r>
            <a:r>
              <a:rPr lang="en-US" sz="2400" dirty="0" smtClean="0">
                <a:latin typeface="Arial" charset="0"/>
              </a:rPr>
              <a:t>Webinars</a:t>
            </a:r>
            <a:endParaRPr lang="en-US" sz="2400" dirty="0">
              <a:latin typeface="Arial" charset="0"/>
            </a:endParaRPr>
          </a:p>
        </p:txBody>
      </p:sp>
      <p:sp>
        <p:nvSpPr>
          <p:cNvPr id="9221" name="AutoShape 7" descr="Displaying image.jpg"/>
          <p:cNvSpPr>
            <a:spLocks noChangeAspect="1" noChangeArrowheads="1"/>
          </p:cNvSpPr>
          <p:nvPr/>
        </p:nvSpPr>
        <p:spPr bwMode="auto">
          <a:xfrm>
            <a:off x="196850" y="-1730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AutoShape 9" descr="Displaying image.jpg"/>
          <p:cNvSpPr>
            <a:spLocks noChangeAspect="1" noChangeArrowheads="1"/>
          </p:cNvSpPr>
          <p:nvPr/>
        </p:nvSpPr>
        <p:spPr bwMode="auto">
          <a:xfrm>
            <a:off x="349250" y="-20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AutoShape 11" descr="Displaying image.jpg"/>
          <p:cNvSpPr>
            <a:spLocks noChangeAspect="1" noChangeArrowheads="1"/>
          </p:cNvSpPr>
          <p:nvPr/>
        </p:nvSpPr>
        <p:spPr bwMode="auto">
          <a:xfrm>
            <a:off x="501650" y="131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66800"/>
            <a:ext cx="4630737" cy="38862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057400"/>
            <a:ext cx="4935538" cy="38862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96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C6 Land Products Workshop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Collection 6 land products workshop:</a:t>
            </a:r>
          </a:p>
          <a:p>
            <a:pPr lvl="1"/>
            <a:r>
              <a:rPr lang="en-US" dirty="0" smtClean="0"/>
              <a:t>LP DAAC uses </a:t>
            </a:r>
            <a:r>
              <a:rPr lang="en-US" dirty="0" err="1" smtClean="0"/>
              <a:t>Earthdata</a:t>
            </a:r>
            <a:r>
              <a:rPr lang="en-US" dirty="0" smtClean="0"/>
              <a:t> Webinar platform for delivery to remote participants</a:t>
            </a:r>
          </a:p>
          <a:p>
            <a:pPr lvl="2"/>
            <a:r>
              <a:rPr lang="en-US" dirty="0" smtClean="0"/>
              <a:t>Extends reach and reduces travel costs for participants</a:t>
            </a:r>
          </a:p>
          <a:p>
            <a:pPr lvl="1"/>
            <a:r>
              <a:rPr lang="en-US" b="1" dirty="0" smtClean="0"/>
              <a:t>Interview videos with product PI’s</a:t>
            </a:r>
          </a:p>
          <a:p>
            <a:pPr lvl="2"/>
            <a:r>
              <a:rPr lang="en-US" dirty="0" smtClean="0"/>
              <a:t>Incorporate videos into webinars</a:t>
            </a:r>
          </a:p>
          <a:p>
            <a:pPr lvl="2"/>
            <a:r>
              <a:rPr lang="en-US" dirty="0" smtClean="0"/>
              <a:t>Publish to </a:t>
            </a:r>
            <a:r>
              <a:rPr lang="en-US" dirty="0" err="1" smtClean="0"/>
              <a:t>Youtube</a:t>
            </a:r>
            <a:endParaRPr lang="en-US" dirty="0" smtClean="0"/>
          </a:p>
          <a:p>
            <a:pPr lvl="2"/>
            <a:r>
              <a:rPr lang="en-US" dirty="0" smtClean="0"/>
              <a:t>Schedule interviews with interested PI’s at target “meetings of opportunity”</a:t>
            </a:r>
          </a:p>
          <a:p>
            <a:pPr lvl="2"/>
            <a:r>
              <a:rPr lang="en-US" sz="2400" b="1" dirty="0" smtClean="0"/>
              <a:t>Who’s interested?</a:t>
            </a:r>
          </a:p>
        </p:txBody>
      </p:sp>
    </p:spTree>
    <p:extLst>
      <p:ext uri="{BB962C8B-B14F-4D97-AF65-F5344CB8AC3E}">
        <p14:creationId xmlns:p14="http://schemas.microsoft.com/office/powerpoint/2010/main" val="4180423321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DOI Example – </a:t>
            </a:r>
            <a:r>
              <a:rPr lang="en-US" sz="3200" dirty="0" err="1"/>
              <a:t>MEaSUREs</a:t>
            </a:r>
            <a:r>
              <a:rPr lang="en-US" sz="3200" dirty="0"/>
              <a:t> SRTM V.</a:t>
            </a:r>
            <a:r>
              <a:rPr lang="en-US" sz="3200" dirty="0" smtClean="0"/>
              <a:t>03 (</a:t>
            </a:r>
            <a:r>
              <a:rPr lang="en-US" sz="3200" dirty="0" err="1" smtClean="0"/>
              <a:t>con’t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Citation example: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800" dirty="0" smtClean="0"/>
          </a:p>
          <a:p>
            <a:r>
              <a:rPr lang="en-US" sz="2400" dirty="0" smtClean="0"/>
              <a:t>URL above resolves to SRTMUS1 “</a:t>
            </a:r>
            <a:r>
              <a:rPr lang="en-US" sz="2400" dirty="0"/>
              <a:t>landing page”: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FC676-D3BC-4B54-8648-0222AACEEF1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0" y="12954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effectLst/>
                <a:latin typeface="+mn-lt"/>
                <a:cs typeface="Arial"/>
              </a:rPr>
              <a:t>Kobrick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+mn-lt"/>
                <a:cs typeface="Arial"/>
              </a:rPr>
              <a:t>, M. and </a:t>
            </a:r>
            <a:r>
              <a:rPr lang="en-US" sz="1600" dirty="0" err="1" smtClean="0">
                <a:solidFill>
                  <a:srgbClr val="000000"/>
                </a:solidFill>
                <a:effectLst/>
                <a:latin typeface="+mn-lt"/>
                <a:cs typeface="Arial"/>
              </a:rPr>
              <a:t>Crippen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+mn-lt"/>
                <a:cs typeface="Arial"/>
              </a:rPr>
              <a:t>, R (2013) </a:t>
            </a:r>
            <a:r>
              <a:rPr lang="en-US" sz="1600" dirty="0">
                <a:solidFill>
                  <a:srgbClr val="000000"/>
                </a:solidFill>
                <a:effectLst/>
                <a:latin typeface="+mn-lt"/>
                <a:cs typeface="Arial"/>
              </a:rPr>
              <a:t>NASA Shuttle Radar Topography Mission United States 1 arc 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+mn-lt"/>
                <a:cs typeface="Arial"/>
              </a:rPr>
              <a:t>second Global Digital Elevation Model (HDF-EOS),</a:t>
            </a:r>
            <a:endParaRPr lang="en-US" sz="1600" dirty="0">
              <a:solidFill>
                <a:srgbClr val="000000"/>
              </a:solidFill>
              <a:effectLst/>
              <a:latin typeface="+mn-lt"/>
              <a:cs typeface="Arial"/>
            </a:endParaRPr>
          </a:p>
          <a:p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  <a:cs typeface="Arial"/>
              </a:rPr>
              <a:t>doi: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+mn-lt"/>
                <a:cs typeface="Arial"/>
              </a:rPr>
              <a:t>10.5067</a:t>
            </a:r>
            <a:r>
              <a:rPr lang="en-US" sz="1600" dirty="0">
                <a:solidFill>
                  <a:srgbClr val="000000"/>
                </a:solidFill>
                <a:effectLst/>
                <a:latin typeface="+mn-lt"/>
                <a:cs typeface="Arial"/>
              </a:rPr>
              <a:t>/</a:t>
            </a:r>
            <a:r>
              <a:rPr lang="en-US" sz="1600" dirty="0" err="1">
                <a:solidFill>
                  <a:srgbClr val="000000"/>
                </a:solidFill>
                <a:effectLst/>
                <a:latin typeface="+mn-lt"/>
                <a:cs typeface="Arial"/>
              </a:rPr>
              <a:t>MEaSUREs</a:t>
            </a:r>
            <a:r>
              <a:rPr lang="en-US" sz="1600" dirty="0">
                <a:solidFill>
                  <a:srgbClr val="000000"/>
                </a:solidFill>
                <a:effectLst/>
                <a:latin typeface="+mn-lt"/>
                <a:cs typeface="Arial"/>
              </a:rPr>
              <a:t>/SRTM/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+mn-lt"/>
                <a:cs typeface="Arial"/>
              </a:rPr>
              <a:t>SRTMUS1.003. [online] Available from:</a:t>
            </a:r>
          </a:p>
          <a:p>
            <a:r>
              <a:rPr lang="en-US" sz="1600" dirty="0">
                <a:solidFill>
                  <a:srgbClr val="0000FF"/>
                </a:solidFill>
                <a:effectLst/>
                <a:latin typeface="+mn-lt"/>
                <a:cs typeface="Arial"/>
              </a:rPr>
              <a:t>http:/</a:t>
            </a:r>
            <a:r>
              <a:rPr lang="en-US" sz="1600" dirty="0" err="1">
                <a:solidFill>
                  <a:srgbClr val="0000FF"/>
                </a:solidFill>
                <a:effectLst/>
                <a:latin typeface="+mn-lt"/>
                <a:cs typeface="Arial"/>
              </a:rPr>
              <a:t>dx.doi.org</a:t>
            </a:r>
            <a:r>
              <a:rPr lang="en-US" sz="1600" dirty="0">
                <a:solidFill>
                  <a:srgbClr val="0000FF"/>
                </a:solidFill>
                <a:effectLst/>
                <a:latin typeface="+mn-lt"/>
                <a:cs typeface="Arial"/>
              </a:rPr>
              <a:t>/10.5067/</a:t>
            </a:r>
            <a:r>
              <a:rPr lang="en-US" sz="1600" dirty="0" err="1">
                <a:solidFill>
                  <a:srgbClr val="0000FF"/>
                </a:solidFill>
                <a:effectLst/>
                <a:latin typeface="+mn-lt"/>
                <a:cs typeface="Arial"/>
              </a:rPr>
              <a:t>MEaSUREs</a:t>
            </a:r>
            <a:r>
              <a:rPr lang="en-US" sz="1600" dirty="0">
                <a:solidFill>
                  <a:srgbClr val="0000FF"/>
                </a:solidFill>
                <a:effectLst/>
                <a:latin typeface="+mn-lt"/>
                <a:cs typeface="Arial"/>
              </a:rPr>
              <a:t>/SRTM/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+mn-lt"/>
                <a:cs typeface="Arial"/>
              </a:rPr>
              <a:t>SRTMUS1.003</a:t>
            </a:r>
            <a:endParaRPr lang="en-US" sz="1600" dirty="0">
              <a:solidFill>
                <a:srgbClr val="0000FF"/>
              </a:solidFill>
              <a:effectLst/>
              <a:latin typeface="+mn-lt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819400"/>
            <a:ext cx="5105400" cy="3682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200400"/>
            <a:ext cx="213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effectLst/>
                <a:latin typeface="+mn-lt"/>
              </a:rPr>
              <a:t>Include 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a citation generator so a user can select their desired citation style (APA, MLA, Chicago, </a:t>
            </a:r>
            <a:r>
              <a:rPr lang="en-US" sz="1800" dirty="0" err="1">
                <a:solidFill>
                  <a:schemeClr val="tx1"/>
                </a:solidFill>
                <a:effectLst/>
                <a:latin typeface="+mn-lt"/>
              </a:rPr>
              <a:t>etc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</a:rPr>
              <a:t>) to be displayed on the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+mn-lt"/>
              </a:rPr>
              <a:t>screen.</a:t>
            </a:r>
            <a:endParaRPr lang="en-US" sz="180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822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V06 Digital Object Identifier Citation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Increasingly, journals are requiring DATA citations (i.e. – DOI’s that link to data landing pages, which are NOT the same as journal pub citations!)</a:t>
            </a:r>
          </a:p>
          <a:p>
            <a:pPr lvl="1"/>
            <a:r>
              <a:rPr lang="en-US" sz="1800" dirty="0"/>
              <a:t>Connect publications to their underlying data</a:t>
            </a:r>
          </a:p>
          <a:p>
            <a:pPr lvl="1"/>
            <a:r>
              <a:rPr lang="en-US" sz="1800" dirty="0"/>
              <a:t>Give </a:t>
            </a:r>
            <a:r>
              <a:rPr lang="en-US" sz="1800" dirty="0" smtClean="0"/>
              <a:t>credit for </a:t>
            </a:r>
            <a:r>
              <a:rPr lang="en-US" sz="1800" dirty="0"/>
              <a:t>producing and curating data sets</a:t>
            </a:r>
          </a:p>
          <a:p>
            <a:pPr lvl="1"/>
            <a:r>
              <a:rPr lang="en-US" sz="1800" dirty="0"/>
              <a:t>Facilitate data and science transparency and reproducibility</a:t>
            </a:r>
          </a:p>
          <a:p>
            <a:pPr lvl="1"/>
            <a:r>
              <a:rPr lang="en-US" sz="1800" dirty="0" smtClean="0"/>
              <a:t>Track </a:t>
            </a:r>
            <a:r>
              <a:rPr lang="en-US" sz="1800" dirty="0"/>
              <a:t>the products that derive from </a:t>
            </a:r>
            <a:r>
              <a:rPr lang="en-US" sz="1800" dirty="0" smtClean="0"/>
              <a:t>data</a:t>
            </a:r>
          </a:p>
          <a:p>
            <a:r>
              <a:rPr lang="en-US" sz="2000" dirty="0" smtClean="0"/>
              <a:t>ESDIS requests “creator” (algorithm developer/product generator) and “distributor” (“publisher”). Recommended format:</a:t>
            </a:r>
            <a:endParaRPr lang="en-US" dirty="0" smtClean="0"/>
          </a:p>
          <a:p>
            <a:pPr lvl="1"/>
            <a:r>
              <a:rPr lang="en-US" sz="1800" dirty="0"/>
              <a:t>Running, S.W., Q. Mu, M. Zhao.  2016.  MODIS Aqua Net Evapotranspiration 8-Day L4 Global 1km SIN Grid.  Ver. 6.  [indicate subset used].  Sioux Falls, South Dakota, USA:  Land Processes Distributed Active Archive Center.  </a:t>
            </a:r>
            <a:r>
              <a:rPr lang="en-US" sz="1800" dirty="0">
                <a:hlinkClick r:id="rId2"/>
              </a:rPr>
              <a:t>http://dx.doi.org/10.5067/MODIS/</a:t>
            </a:r>
            <a:r>
              <a:rPr lang="en-US" sz="1800" dirty="0" smtClean="0">
                <a:hlinkClick r:id="rId2"/>
              </a:rPr>
              <a:t>MYD16A2.006</a:t>
            </a:r>
            <a:endParaRPr lang="en-US" sz="1800" dirty="0" smtClean="0"/>
          </a:p>
          <a:p>
            <a:r>
              <a:rPr lang="en-US" sz="2000" dirty="0" smtClean="0"/>
              <a:t>ORNL &amp; LPDAAC to work with PIs &amp; SIPS to suggest citations</a:t>
            </a:r>
          </a:p>
          <a:p>
            <a:pPr lvl="1"/>
            <a:r>
              <a:rPr lang="en-US" sz="1800" dirty="0" smtClean="0"/>
              <a:t>Citation for both PI team + SIPS (MODAPS) as “creators”</a:t>
            </a:r>
            <a:endParaRPr lang="en-US" sz="1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60865"/>
      </p:ext>
    </p:extLst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3"/>
          <p:cNvSpPr>
            <a:spLocks noGrp="1"/>
          </p:cNvSpPr>
          <p:nvPr>
            <p:ph type="title"/>
          </p:nvPr>
        </p:nvSpPr>
        <p:spPr bwMode="auto">
          <a:xfrm>
            <a:off x="152400" y="76200"/>
            <a:ext cx="8763000" cy="944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CC"/>
                </a:solidFill>
                <a:latin typeface="Calibri" charset="0"/>
                <a:ea typeface="ＭＳ Ｐゴシック" charset="0"/>
              </a:rPr>
              <a:t>Showing potential users where data have been cited</a:t>
            </a:r>
          </a:p>
        </p:txBody>
      </p:sp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"/>
          <a:stretch>
            <a:fillRect/>
          </a:stretch>
        </p:blipFill>
        <p:spPr bwMode="auto">
          <a:xfrm>
            <a:off x="55563" y="1422400"/>
            <a:ext cx="9204325" cy="4637088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180263" y="6610350"/>
            <a:ext cx="1905000" cy="457200"/>
          </a:xfrm>
        </p:spPr>
        <p:txBody>
          <a:bodyPr/>
          <a:lstStyle/>
          <a:p>
            <a:pPr>
              <a:defRPr/>
            </a:pPr>
            <a:fld id="{D5F7B415-71BB-C14A-BF29-726E8BE625A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79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3"/>
          <p:cNvSpPr>
            <a:spLocks noGrp="1"/>
          </p:cNvSpPr>
          <p:nvPr>
            <p:ph type="title"/>
          </p:nvPr>
        </p:nvSpPr>
        <p:spPr bwMode="auto">
          <a:xfrm>
            <a:off x="152400" y="76200"/>
            <a:ext cx="8763000" cy="944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000">
                <a:solidFill>
                  <a:srgbClr val="0000CC"/>
                </a:solidFill>
                <a:latin typeface="Calibri" charset="0"/>
                <a:ea typeface="ＭＳ Ｐゴシック" charset="0"/>
              </a:rPr>
              <a:t>Showing potential users where data have been cited</a:t>
            </a:r>
          </a:p>
        </p:txBody>
      </p:sp>
      <p:pic>
        <p:nvPicPr>
          <p:cNvPr id="31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"/>
          <a:stretch>
            <a:fillRect/>
          </a:stretch>
        </p:blipFill>
        <p:spPr bwMode="auto">
          <a:xfrm>
            <a:off x="0" y="1422400"/>
            <a:ext cx="9204325" cy="4637088"/>
          </a:xfrm>
          <a:prstGeom prst="rect">
            <a:avLst/>
          </a:prstGeom>
          <a:noFill/>
          <a:ln w="9525">
            <a:solidFill>
              <a:srgbClr val="A6A6A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7" name="Group 12"/>
          <p:cNvGrpSpPr>
            <a:grpSpLocks/>
          </p:cNvGrpSpPr>
          <p:nvPr/>
        </p:nvGrpSpPr>
        <p:grpSpPr bwMode="auto">
          <a:xfrm>
            <a:off x="381000" y="2659063"/>
            <a:ext cx="8763000" cy="3513137"/>
            <a:chOff x="381000" y="1981200"/>
            <a:chExt cx="9787135" cy="4191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9645" y="1981200"/>
              <a:ext cx="8948490" cy="4191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1750" name="Straight Connector 7"/>
            <p:cNvCxnSpPr>
              <a:cxnSpLocks noChangeShapeType="1"/>
            </p:cNvCxnSpPr>
            <p:nvPr/>
          </p:nvCxnSpPr>
          <p:spPr bwMode="auto">
            <a:xfrm flipV="1">
              <a:off x="381000" y="1981200"/>
              <a:ext cx="838200" cy="3276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1" name="Straight Connector 9"/>
            <p:cNvCxnSpPr>
              <a:cxnSpLocks noChangeShapeType="1"/>
            </p:cNvCxnSpPr>
            <p:nvPr/>
          </p:nvCxnSpPr>
          <p:spPr bwMode="auto">
            <a:xfrm>
              <a:off x="381000" y="5562600"/>
              <a:ext cx="762000" cy="6096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7180263" y="6610350"/>
            <a:ext cx="1905000" cy="457200"/>
          </a:xfrm>
        </p:spPr>
        <p:txBody>
          <a:bodyPr/>
          <a:lstStyle/>
          <a:p>
            <a:pPr>
              <a:defRPr/>
            </a:pPr>
            <a:fld id="{83AD6327-1E21-A24B-9696-7B33F59FF01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7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  <a:defRPr sz="1800"/>
            </a:pPr>
            <a:endParaRPr lang="en-US" sz="4000" dirty="0" smtClean="0"/>
          </a:p>
          <a:p>
            <a:pPr marL="0" lvl="0" indent="0" algn="ctr">
              <a:buNone/>
              <a:defRPr sz="1800"/>
            </a:pPr>
            <a:endParaRPr lang="en-US" sz="4000" dirty="0"/>
          </a:p>
          <a:p>
            <a:pPr marL="0" lvl="0" indent="0" algn="ctr">
              <a:buNone/>
              <a:defRPr sz="1800"/>
            </a:pPr>
            <a:r>
              <a:rPr lang="en-US" sz="4000" dirty="0" smtClean="0"/>
              <a:t>Questions?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172952524"/>
      </p:ext>
    </p:extLst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ctr">
              <a:buNone/>
              <a:defRPr sz="1800"/>
            </a:pPr>
            <a:endParaRPr lang="en-US" sz="4000" dirty="0" smtClean="0"/>
          </a:p>
          <a:p>
            <a:pPr marL="0" lvl="0" indent="0" algn="ctr">
              <a:buNone/>
              <a:defRPr sz="1800"/>
            </a:pPr>
            <a:endParaRPr lang="en-US" sz="4000" dirty="0"/>
          </a:p>
          <a:p>
            <a:pPr marL="0" lvl="0" indent="0" algn="ctr">
              <a:buNone/>
              <a:defRPr sz="1800"/>
            </a:pPr>
            <a:r>
              <a:rPr lang="en-US" sz="4000" dirty="0" smtClean="0"/>
              <a:t>Product-specific metrics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59609363"/>
      </p:ext>
    </p:extLst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4251" y="152400"/>
            <a:ext cx="652814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  <a:latin typeface="+mj-lt"/>
              </a:rPr>
              <a:t>LP DAAC Distribution –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+mj-lt"/>
              </a:rPr>
              <a:t>last 18 months</a:t>
            </a:r>
            <a:endParaRPr lang="en-US" sz="3200" dirty="0"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405621"/>
              </p:ext>
            </p:extLst>
          </p:nvPr>
        </p:nvGraphicFramePr>
        <p:xfrm>
          <a:off x="457200" y="1219200"/>
          <a:ext cx="8229600" cy="4906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593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1600" y="76200"/>
            <a:ext cx="684995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  <a:latin typeface="+mj-lt"/>
              </a:rPr>
              <a:t>LP DAAC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+mj-lt"/>
              </a:rPr>
              <a:t>MODIS Distribution </a:t>
            </a:r>
            <a:r>
              <a:rPr lang="en-US" sz="3200" dirty="0">
                <a:solidFill>
                  <a:schemeClr val="tx1"/>
                </a:solidFill>
                <a:effectLst/>
                <a:latin typeface="+mj-lt"/>
              </a:rPr>
              <a:t>– </a:t>
            </a:r>
            <a:r>
              <a:rPr lang="en-US" sz="3200" dirty="0" smtClean="0">
                <a:solidFill>
                  <a:schemeClr val="tx1"/>
                </a:solidFill>
                <a:effectLst/>
                <a:latin typeface="+mj-lt"/>
              </a:rPr>
              <a:t>historical</a:t>
            </a:r>
            <a:endParaRPr lang="en-US" sz="320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15872"/>
            <a:ext cx="7257601" cy="32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8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ヒラギノ角ゴ Pro W3" charset="-128"/>
              </a:rPr>
              <a:t>MOD09 – Land Surface Reflectance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AA287826-860D-40CF-8E38-2E4185270C41}" type="slidenum">
              <a:rPr lang="en-US" sz="1200">
                <a:solidFill>
                  <a:srgbClr val="000000"/>
                </a:solidFill>
                <a:effectLst/>
              </a:rPr>
              <a:pPr/>
              <a:t>30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27" y="1456095"/>
            <a:ext cx="8233413" cy="49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4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MYD09 – Land Surface Reflectance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068F1E08-D743-4A3A-9258-D2053884B0AF}" type="slidenum">
              <a:rPr lang="en-US" sz="1200">
                <a:solidFill>
                  <a:srgbClr val="000000"/>
                </a:solidFill>
                <a:effectLst/>
              </a:rPr>
              <a:pPr/>
              <a:t>31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MOD11 – Land Surface Temperature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EA40CE52-B6D2-4B5F-802A-BE2DA8FD1567}" type="slidenum">
              <a:rPr lang="en-US" sz="1200">
                <a:solidFill>
                  <a:srgbClr val="000000"/>
                </a:solidFill>
                <a:effectLst/>
              </a:rPr>
              <a:pPr/>
              <a:t>32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7" y="1185247"/>
            <a:ext cx="8233413" cy="49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44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MYD11 – Land Surface Temperature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A41AA4D4-2A44-492B-AE98-A17441CE6152}" type="slidenum">
              <a:rPr lang="en-US" sz="1200">
                <a:solidFill>
                  <a:srgbClr val="000000"/>
                </a:solidFill>
                <a:effectLst/>
              </a:rPr>
              <a:pPr/>
              <a:t>33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82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MCD43x3 - Albedo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2DC037CE-97E5-4080-9FE4-4CEDF56D699D}" type="slidenum">
              <a:rPr lang="en-US" sz="1200">
                <a:solidFill>
                  <a:srgbClr val="000000"/>
                </a:solidFill>
                <a:effectLst/>
              </a:rPr>
              <a:pPr/>
              <a:t>34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40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MCD43 – Albedo/BRDF Parameters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65331D71-849E-4EFC-86F9-15028A266132}" type="slidenum">
              <a:rPr lang="en-US" sz="1200">
                <a:solidFill>
                  <a:srgbClr val="000000"/>
                </a:solidFill>
                <a:effectLst/>
              </a:rPr>
              <a:pPr/>
              <a:t>35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45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MOD43x4 - NBAR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68218712-72AC-46B9-8EBF-837F2123DE70}" type="slidenum">
              <a:rPr lang="en-US" sz="1200">
                <a:solidFill>
                  <a:srgbClr val="000000"/>
                </a:solidFill>
                <a:effectLst/>
              </a:rPr>
              <a:pPr/>
              <a:t>36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86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MOD13 – Vegetation Indices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6F783BC2-D3BE-4AAE-B6AD-21F2508A2816}" type="slidenum">
              <a:rPr lang="en-US" sz="1200">
                <a:solidFill>
                  <a:srgbClr val="000000"/>
                </a:solidFill>
                <a:effectLst/>
              </a:rPr>
              <a:pPr/>
              <a:t>37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94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MYD13 – Vegetation Indices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55EFEA66-DE74-4F5F-A7A6-F29CD3065ACB}" type="slidenum">
              <a:rPr lang="en-US" sz="1200">
                <a:solidFill>
                  <a:srgbClr val="000000"/>
                </a:solidFill>
                <a:effectLst/>
              </a:rPr>
              <a:pPr/>
              <a:t>38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91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MCD15 – LAI/fPAR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EC32EE88-E42D-478C-ABD1-DE3972F49C6F}" type="slidenum">
              <a:rPr lang="en-US" sz="1200">
                <a:solidFill>
                  <a:srgbClr val="000000"/>
                </a:solidFill>
                <a:effectLst/>
              </a:rPr>
              <a:pPr/>
              <a:t>39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88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ヒラギノ角ゴ Pro W3" charset="-128"/>
              </a:rPr>
              <a:t>MODIS Distribution (Volume)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08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A9DB035F-D44D-44AE-9ED7-837ECD1D4502}" type="slidenum">
              <a:rPr lang="en-US" sz="1200">
                <a:solidFill>
                  <a:srgbClr val="000000"/>
                </a:solidFill>
                <a:effectLst/>
              </a:rPr>
              <a:pPr/>
              <a:t>4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785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MOD/MYD17 - GPP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29438106-0CB6-4886-AE79-61F1451E2492}" type="slidenum">
              <a:rPr lang="en-US" sz="1200">
                <a:solidFill>
                  <a:srgbClr val="000000"/>
                </a:solidFill>
                <a:effectLst/>
              </a:rPr>
              <a:pPr/>
              <a:t>40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54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639762"/>
          </a:xfrm>
        </p:spPr>
        <p:txBody>
          <a:bodyPr/>
          <a:lstStyle/>
          <a:p>
            <a:r>
              <a:rPr lang="en-US" smtClean="0">
                <a:ea typeface="ヒラギノ角ゴ Pro W3" charset="-128"/>
              </a:rPr>
              <a:t>MOD/MYD14 – Thermal Anomalies/Fire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98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92514285-8E89-4786-8B1A-3A391BC066C0}" type="slidenum">
              <a:rPr lang="en-US" sz="1200">
                <a:solidFill>
                  <a:srgbClr val="000000"/>
                </a:solidFill>
                <a:effectLst/>
              </a:rPr>
              <a:pPr/>
              <a:t>41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0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MxD12 – Land Cover Type/Dynamics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BDE7E2B6-92A2-4F61-A8EB-66E999262492}" type="slidenum">
              <a:rPr lang="en-US" sz="1200">
                <a:solidFill>
                  <a:srgbClr val="000000"/>
                </a:solidFill>
                <a:effectLst/>
              </a:rPr>
              <a:pPr/>
              <a:t>42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8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067800" cy="639763"/>
          </a:xfrm>
        </p:spPr>
        <p:txBody>
          <a:bodyPr/>
          <a:lstStyle/>
          <a:p>
            <a:r>
              <a:rPr lang="en-US" smtClean="0">
                <a:ea typeface="ヒラギノ角ゴ Pro W3" charset="-128"/>
              </a:rPr>
              <a:t>MOD44B – Veg. Cont. Fields/Water Mask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55ADDFEC-AEA4-4A7C-98B2-6C64CF63D2D1}" type="slidenum">
              <a:rPr lang="en-US" sz="1200">
                <a:solidFill>
                  <a:srgbClr val="000000"/>
                </a:solidFill>
                <a:effectLst/>
              </a:rPr>
              <a:pPr/>
              <a:t>43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9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MCD45 – Burned Area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19A6DBF9-A0D1-4A7F-954B-76E82153823E}" type="slidenum">
              <a:rPr lang="en-US" sz="1200">
                <a:solidFill>
                  <a:srgbClr val="000000"/>
                </a:solidFill>
                <a:effectLst/>
              </a:rPr>
              <a:pPr/>
              <a:t>44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23689"/>
            <a:ext cx="8229600" cy="489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4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LP DAAC distribution by access point – FY2015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2D5D2-04F9-49E8-9C1D-93AD59325A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12" y="1981200"/>
            <a:ext cx="8922988" cy="23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2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21200"/>
            <a:ext cx="4114800" cy="154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4114800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52800"/>
            <a:ext cx="4114800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ヒラギノ角ゴ Pro W3" charset="-128"/>
              </a:rPr>
              <a:t>Metrics Data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ea typeface="ヒラギノ角ゴ Pro W3" charset="-128"/>
              </a:rPr>
              <a:t>Product-by-product charts are appended to this presentation</a:t>
            </a:r>
          </a:p>
          <a:p>
            <a:r>
              <a:rPr lang="en-US" sz="2000" dirty="0" smtClean="0">
                <a:ea typeface="ヒラギノ角ゴ Pro W3" charset="-128"/>
              </a:rPr>
              <a:t>We can provide additional metrics upon request</a:t>
            </a:r>
          </a:p>
          <a:p>
            <a:endParaRPr lang="en-US" dirty="0" smtClean="0">
              <a:ea typeface="ヒラギノ角ゴ Pro W3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1pPr>
            <a:lvl2pPr marL="742950" indent="-28575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2pPr>
            <a:lvl3pPr marL="11430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3pPr>
            <a:lvl4pPr marL="16002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4pPr>
            <a:lvl5pPr marL="2057400" indent="-228600" eaLnBrk="0" hangingPunct="0"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latin typeface="Times" charset="0"/>
                <a:ea typeface="ヒラギノ角ゴ Pro W3" charset="-128"/>
              </a:defRPr>
            </a:lvl9pPr>
          </a:lstStyle>
          <a:p>
            <a:fld id="{099AE940-132B-43F2-A98D-EC8066F0C173}" type="slidenum">
              <a:rPr lang="en-US" sz="1200">
                <a:solidFill>
                  <a:srgbClr val="000000"/>
                </a:solidFill>
                <a:effectLst/>
              </a:rPr>
              <a:pPr/>
              <a:t>6</a:t>
            </a:fld>
            <a:endParaRPr lang="en-US" sz="1200">
              <a:solidFill>
                <a:srgbClr val="000000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41148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983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F03A70-BDBB-4240-A366-B88ABC35BBAD}" type="slidenum">
              <a:rPr lang="en-GB" sz="1400">
                <a:latin typeface="Times New Roman" charset="0"/>
              </a:rPr>
              <a:pPr/>
              <a:t>7</a:t>
            </a:fld>
            <a:endParaRPr lang="en-GB" sz="1400" dirty="0">
              <a:latin typeface="Times New Roman" charset="0"/>
            </a:endParaRPr>
          </a:p>
        </p:txBody>
      </p:sp>
      <p:sp>
        <p:nvSpPr>
          <p:cNvPr id="1024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</a:rPr>
              <a:t>Website Redesign</a:t>
            </a:r>
            <a:endParaRPr lang="en-US" sz="2400" dirty="0">
              <a:latin typeface="Arial" charset="0"/>
            </a:endParaRPr>
          </a:p>
        </p:txBody>
      </p:sp>
      <p:sp>
        <p:nvSpPr>
          <p:cNvPr id="10245" name="AutoShape 7" descr="Displaying image.jpg"/>
          <p:cNvSpPr>
            <a:spLocks noChangeAspect="1" noChangeArrowheads="1"/>
          </p:cNvSpPr>
          <p:nvPr/>
        </p:nvSpPr>
        <p:spPr bwMode="auto">
          <a:xfrm>
            <a:off x="196850" y="-1730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AutoShape 9" descr="Displaying image.jpg"/>
          <p:cNvSpPr>
            <a:spLocks noChangeAspect="1" noChangeArrowheads="1"/>
          </p:cNvSpPr>
          <p:nvPr/>
        </p:nvSpPr>
        <p:spPr bwMode="auto">
          <a:xfrm>
            <a:off x="349250" y="-20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AutoShape 2" descr="Displaying facetsearch_dev.jpg"/>
          <p:cNvSpPr>
            <a:spLocks noChangeAspect="1" noChangeArrowheads="1"/>
          </p:cNvSpPr>
          <p:nvPr/>
        </p:nvSpPr>
        <p:spPr bwMode="auto">
          <a:xfrm>
            <a:off x="654050" y="2841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50" name="Picture 3" descr="C:\Users\tmaiersperger\Downloads\facetsearch_d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2947" b="16499"/>
          <a:stretch>
            <a:fillRect/>
          </a:stretch>
        </p:blipFill>
        <p:spPr bwMode="auto">
          <a:xfrm>
            <a:off x="1981200" y="787630"/>
            <a:ext cx="7010400" cy="546077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2114490"/>
            <a:ext cx="1792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/>
                </a:solidFill>
                <a:effectLst/>
                <a:latin typeface="+mn-lt"/>
              </a:rPr>
              <a:t>Faceted Search</a:t>
            </a:r>
            <a:endParaRPr lang="en-US" sz="2000" b="1" dirty="0">
              <a:solidFill>
                <a:schemeClr val="accent2"/>
              </a:solidFill>
              <a:effectLst/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2209800"/>
            <a:ext cx="2362200" cy="41148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3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the archive for V06+VIIRS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105400"/>
          </a:xfrm>
        </p:spPr>
        <p:txBody>
          <a:bodyPr/>
          <a:lstStyle/>
          <a:p>
            <a:r>
              <a:rPr lang="en-US" dirty="0" smtClean="0"/>
              <a:t>V06 delayed public release until fall</a:t>
            </a:r>
          </a:p>
          <a:p>
            <a:pPr lvl="1"/>
            <a:r>
              <a:rPr lang="en-US" dirty="0" smtClean="0"/>
              <a:t>LP DAAC agreed to maintain both V05 and V06 for 1-2 years</a:t>
            </a:r>
          </a:p>
          <a:p>
            <a:r>
              <a:rPr lang="en-US" dirty="0" smtClean="0"/>
              <a:t>Nominally, first VIIRS products arrive this summer (!!!)</a:t>
            </a:r>
          </a:p>
          <a:p>
            <a:r>
              <a:rPr lang="en-US" dirty="0" smtClean="0"/>
              <a:t>Archive must be scaled to accommodate this load (plus additional products such as </a:t>
            </a:r>
            <a:r>
              <a:rPr lang="en-US" dirty="0" err="1" smtClean="0"/>
              <a:t>MEasUREs</a:t>
            </a:r>
            <a:r>
              <a:rPr lang="en-US" dirty="0" smtClean="0"/>
              <a:t>, new ASTER products, etc.)</a:t>
            </a:r>
          </a:p>
          <a:p>
            <a:r>
              <a:rPr lang="en-US" dirty="0" smtClean="0"/>
              <a:t>Info we (LP DAAC) have:</a:t>
            </a:r>
          </a:p>
          <a:p>
            <a:pPr lvl="1"/>
            <a:r>
              <a:rPr lang="en-US" dirty="0" smtClean="0"/>
              <a:t>V06 product delivery scheduled, product descriptions</a:t>
            </a:r>
          </a:p>
          <a:p>
            <a:pPr lvl="2"/>
            <a:r>
              <a:rPr lang="en-US" dirty="0"/>
              <a:t>Assuming appropriate documentation (ATBD’s, user guides, etc.) are found in the “usual” places.</a:t>
            </a:r>
          </a:p>
          <a:p>
            <a:r>
              <a:rPr lang="en-US" dirty="0" smtClean="0"/>
              <a:t>We need:</a:t>
            </a:r>
          </a:p>
          <a:p>
            <a:pPr lvl="1"/>
            <a:r>
              <a:rPr lang="en-US" dirty="0" smtClean="0"/>
              <a:t>Accurate descriptions of VIIRS products and delivery schedule</a:t>
            </a:r>
          </a:p>
          <a:p>
            <a:pPr lvl="2"/>
            <a:r>
              <a:rPr lang="en-US" dirty="0" smtClean="0"/>
              <a:t>Currently estimating archive size based on comparable </a:t>
            </a:r>
            <a:r>
              <a:rPr lang="en-US" dirty="0" err="1" smtClean="0"/>
              <a:t>LandPEATE</a:t>
            </a:r>
            <a:r>
              <a:rPr lang="en-US" dirty="0" smtClean="0"/>
              <a:t> products</a:t>
            </a:r>
          </a:p>
        </p:txBody>
      </p:sp>
    </p:spTree>
    <p:extLst>
      <p:ext uri="{BB962C8B-B14F-4D97-AF65-F5344CB8AC3E}">
        <p14:creationId xmlns:p14="http://schemas.microsoft.com/office/powerpoint/2010/main" val="4218092680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3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2782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8966</TotalTime>
  <Words>1260</Words>
  <Application>Microsoft Macintosh PowerPoint</Application>
  <PresentationFormat>On-screen Show (4:3)</PresentationFormat>
  <Paragraphs>204</Paragraphs>
  <Slides>44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LP DAAC Status MODIS/VIIRS Science Team Meeting May 20, 2015</vt:lpstr>
      <vt:lpstr>LP DAAC status, V06 &amp; VIIRS</vt:lpstr>
      <vt:lpstr>PowerPoint Presentation</vt:lpstr>
      <vt:lpstr>MODIS Distribution (Volume)</vt:lpstr>
      <vt:lpstr>LP DAAC distribution by access point – FY2015</vt:lpstr>
      <vt:lpstr>Metrics Data</vt:lpstr>
      <vt:lpstr>Website Redesign</vt:lpstr>
      <vt:lpstr>Preparing the archive for V06+VIIRS</vt:lpstr>
      <vt:lpstr>PowerPoint Presentation</vt:lpstr>
      <vt:lpstr>PowerPoint Presentation</vt:lpstr>
      <vt:lpstr>LP DAAC Services Concepts</vt:lpstr>
      <vt:lpstr>LP DAAC Data Access: OpenDAP vs. Data Pool</vt:lpstr>
      <vt:lpstr>Middleware application: sample selection</vt:lpstr>
      <vt:lpstr>Sample selection: plot LST at two sites</vt:lpstr>
      <vt:lpstr>Sample selection: Compare NDVI, EVI at 7 sites</vt:lpstr>
      <vt:lpstr>OpenDAP Accessibility</vt:lpstr>
      <vt:lpstr>Landcast mobile app</vt:lpstr>
      <vt:lpstr>PowerPoint Presentation</vt:lpstr>
      <vt:lpstr>Outreach and Communication: Social Media</vt:lpstr>
      <vt:lpstr>Twitter as a tool to direct users to LP DAAC web site</vt:lpstr>
      <vt:lpstr>Outreach and Communication: Webinars</vt:lpstr>
      <vt:lpstr>MODIS C6 Land Products Workshop</vt:lpstr>
      <vt:lpstr>DOI Example – MEaSUREs SRTM V.03 (con’t)</vt:lpstr>
      <vt:lpstr>MODIS V06 Digital Object Identifier Citation</vt:lpstr>
      <vt:lpstr>Showing potential users where data have been cited</vt:lpstr>
      <vt:lpstr>Showing potential users where data have been cited</vt:lpstr>
      <vt:lpstr>PowerPoint Presentation</vt:lpstr>
      <vt:lpstr>PowerPoint Presentation</vt:lpstr>
      <vt:lpstr>PowerPoint Presentation</vt:lpstr>
      <vt:lpstr>MOD09 – Land Surface Reflectance</vt:lpstr>
      <vt:lpstr>MYD09 – Land Surface Reflectance</vt:lpstr>
      <vt:lpstr>MOD11 – Land Surface Temperature</vt:lpstr>
      <vt:lpstr>MYD11 – Land Surface Temperature</vt:lpstr>
      <vt:lpstr>MCD43x3 - Albedo</vt:lpstr>
      <vt:lpstr>MCD43 – Albedo/BRDF Parameters</vt:lpstr>
      <vt:lpstr>MOD43x4 - NBAR </vt:lpstr>
      <vt:lpstr>MOD13 – Vegetation Indices</vt:lpstr>
      <vt:lpstr>MYD13 – Vegetation Indices</vt:lpstr>
      <vt:lpstr>MCD15 – LAI/fPAR</vt:lpstr>
      <vt:lpstr>MOD/MYD17 - GPP</vt:lpstr>
      <vt:lpstr>MOD/MYD14 – Thermal Anomalies/Fire</vt:lpstr>
      <vt:lpstr>MxD12 – Land Cover Type/Dynamics</vt:lpstr>
      <vt:lpstr>MOD44B – Veg. Cont. Fields/Water Mask</vt:lpstr>
      <vt:lpstr>MCD45 – Burned Area</vt:lpstr>
    </vt:vector>
  </TitlesOfParts>
  <Company>Jeanne Behnke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ESDIS Update  SEDAC User Working Group Meeting   August 16-17, 2006  Columbia University New York, NY </dc:title>
  <cp:lastModifiedBy>Michael King</cp:lastModifiedBy>
  <cp:revision>523</cp:revision>
  <cp:lastPrinted>2009-05-18T18:24:08Z</cp:lastPrinted>
  <dcterms:created xsi:type="dcterms:W3CDTF">2009-08-03T14:45:46Z</dcterms:created>
  <dcterms:modified xsi:type="dcterms:W3CDTF">2015-05-21T17:58:41Z</dcterms:modified>
</cp:coreProperties>
</file>