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Microsoft_Equation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4739" r:id="rId2"/>
  </p:sldMasterIdLst>
  <p:notesMasterIdLst>
    <p:notesMasterId r:id="rId34"/>
  </p:notesMasterIdLst>
  <p:handoutMasterIdLst>
    <p:handoutMasterId r:id="rId35"/>
  </p:handoutMasterIdLst>
  <p:sldIdLst>
    <p:sldId id="256" r:id="rId3"/>
    <p:sldId id="625" r:id="rId4"/>
    <p:sldId id="644" r:id="rId5"/>
    <p:sldId id="622" r:id="rId6"/>
    <p:sldId id="621" r:id="rId7"/>
    <p:sldId id="626" r:id="rId8"/>
    <p:sldId id="627" r:id="rId9"/>
    <p:sldId id="654" r:id="rId10"/>
    <p:sldId id="623" r:id="rId11"/>
    <p:sldId id="635" r:id="rId12"/>
    <p:sldId id="645" r:id="rId13"/>
    <p:sldId id="632" r:id="rId14"/>
    <p:sldId id="633" r:id="rId15"/>
    <p:sldId id="634" r:id="rId16"/>
    <p:sldId id="647" r:id="rId17"/>
    <p:sldId id="648" r:id="rId18"/>
    <p:sldId id="646" r:id="rId19"/>
    <p:sldId id="629" r:id="rId20"/>
    <p:sldId id="630" r:id="rId21"/>
    <p:sldId id="631" r:id="rId22"/>
    <p:sldId id="652" r:id="rId23"/>
    <p:sldId id="653" r:id="rId24"/>
    <p:sldId id="636" r:id="rId25"/>
    <p:sldId id="638" r:id="rId26"/>
    <p:sldId id="639" r:id="rId27"/>
    <p:sldId id="637" r:id="rId28"/>
    <p:sldId id="649" r:id="rId29"/>
    <p:sldId id="650" r:id="rId30"/>
    <p:sldId id="640" r:id="rId31"/>
    <p:sldId id="641" r:id="rId32"/>
    <p:sldId id="642" r:id="rId3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990033"/>
    <a:srgbClr val="006600"/>
    <a:srgbClr val="339966"/>
    <a:srgbClr val="5656D8"/>
    <a:srgbClr val="D9FC28"/>
    <a:srgbClr val="FFFD69"/>
    <a:srgbClr val="F5F86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611" autoAdjust="0"/>
  </p:normalViewPr>
  <p:slideViewPr>
    <p:cSldViewPr snapToGrid="0">
      <p:cViewPr varScale="1">
        <p:scale>
          <a:sx n="147" d="100"/>
          <a:sy n="147" d="100"/>
        </p:scale>
        <p:origin x="-90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3" d="100"/>
          <a:sy n="93" d="100"/>
        </p:scale>
        <p:origin x="-2802"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 Id="rId2"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 Id="rId2"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5" Type="http://schemas.openxmlformats.org/officeDocument/2006/relationships/image" Target="../media/image48.emf"/><Relationship Id="rId1" Type="http://schemas.openxmlformats.org/officeDocument/2006/relationships/image" Target="../media/image44.emf"/><Relationship Id="rId2"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420" tIns="46709" rIns="93420" bIns="46709" numCol="1" anchor="t" anchorCtr="0" compatLnSpc="1">
            <a:prstTxWarp prst="textNoShape">
              <a:avLst/>
            </a:prstTxWarp>
          </a:bodyPr>
          <a:lstStyle>
            <a:lvl1pPr defTabSz="934006">
              <a:defRPr sz="1200">
                <a:latin typeface="Arial" charset="0"/>
                <a:ea typeface="+mn-ea"/>
                <a:cs typeface="+mn-cs"/>
              </a:defRPr>
            </a:lvl1pPr>
          </a:lstStyle>
          <a:p>
            <a:pPr>
              <a:defRPr/>
            </a:pPr>
            <a:endParaRPr lang="en-US"/>
          </a:p>
        </p:txBody>
      </p:sp>
      <p:sp>
        <p:nvSpPr>
          <p:cNvPr id="18435" name="Rectangle 3"/>
          <p:cNvSpPr>
            <a:spLocks noGrp="1" noChangeArrowheads="1"/>
          </p:cNvSpPr>
          <p:nvPr>
            <p:ph type="dt" sz="quarter" idx="1"/>
          </p:nvPr>
        </p:nvSpPr>
        <p:spPr bwMode="auto">
          <a:xfrm>
            <a:off x="3970338" y="0"/>
            <a:ext cx="3038475" cy="463550"/>
          </a:xfrm>
          <a:prstGeom prst="rect">
            <a:avLst/>
          </a:prstGeom>
          <a:noFill/>
          <a:ln w="9525">
            <a:noFill/>
            <a:miter lim="800000"/>
            <a:headEnd/>
            <a:tailEnd/>
          </a:ln>
          <a:effectLst/>
        </p:spPr>
        <p:txBody>
          <a:bodyPr vert="horz" wrap="square" lIns="93420" tIns="46709" rIns="93420" bIns="46709" numCol="1" anchor="t" anchorCtr="0" compatLnSpc="1">
            <a:prstTxWarp prst="textNoShape">
              <a:avLst/>
            </a:prstTxWarp>
          </a:bodyPr>
          <a:lstStyle>
            <a:lvl1pPr algn="r" defTabSz="934006">
              <a:defRPr sz="1200">
                <a:latin typeface="Arial" charset="0"/>
                <a:ea typeface="+mn-ea"/>
                <a:cs typeface="+mn-cs"/>
              </a:defRPr>
            </a:lvl1pPr>
          </a:lstStyle>
          <a:p>
            <a:pPr>
              <a:defRPr/>
            </a:pPr>
            <a:endParaRPr lang="en-US"/>
          </a:p>
        </p:txBody>
      </p:sp>
      <p:sp>
        <p:nvSpPr>
          <p:cNvPr id="18436" name="Rectangle 4"/>
          <p:cNvSpPr>
            <a:spLocks noGrp="1" noChangeArrowheads="1"/>
          </p:cNvSpPr>
          <p:nvPr>
            <p:ph type="ftr" sz="quarter" idx="2"/>
          </p:nvPr>
        </p:nvSpPr>
        <p:spPr bwMode="auto">
          <a:xfrm>
            <a:off x="0" y="8831263"/>
            <a:ext cx="3038475" cy="463550"/>
          </a:xfrm>
          <a:prstGeom prst="rect">
            <a:avLst/>
          </a:prstGeom>
          <a:noFill/>
          <a:ln w="9525">
            <a:noFill/>
            <a:miter lim="800000"/>
            <a:headEnd/>
            <a:tailEnd/>
          </a:ln>
          <a:effectLst/>
        </p:spPr>
        <p:txBody>
          <a:bodyPr vert="horz" wrap="square" lIns="93420" tIns="46709" rIns="93420" bIns="46709" numCol="1" anchor="b" anchorCtr="0" compatLnSpc="1">
            <a:prstTxWarp prst="textNoShape">
              <a:avLst/>
            </a:prstTxWarp>
          </a:bodyPr>
          <a:lstStyle>
            <a:lvl1pPr defTabSz="934006">
              <a:defRPr sz="1200">
                <a:latin typeface="Arial" charset="0"/>
                <a:ea typeface="+mn-ea"/>
                <a:cs typeface="+mn-cs"/>
              </a:defRPr>
            </a:lvl1pPr>
          </a:lstStyle>
          <a:p>
            <a:pPr>
              <a:defRPr/>
            </a:pPr>
            <a:endParaRPr lang="en-US"/>
          </a:p>
        </p:txBody>
      </p:sp>
      <p:sp>
        <p:nvSpPr>
          <p:cNvPr id="18437" name="Rectangle 5"/>
          <p:cNvSpPr>
            <a:spLocks noGrp="1" noChangeArrowheads="1"/>
          </p:cNvSpPr>
          <p:nvPr>
            <p:ph type="sldNum" sz="quarter" idx="3"/>
          </p:nvPr>
        </p:nvSpPr>
        <p:spPr bwMode="auto">
          <a:xfrm>
            <a:off x="3970338" y="8831263"/>
            <a:ext cx="3038475" cy="463550"/>
          </a:xfrm>
          <a:prstGeom prst="rect">
            <a:avLst/>
          </a:prstGeom>
          <a:noFill/>
          <a:ln w="9525">
            <a:noFill/>
            <a:miter lim="800000"/>
            <a:headEnd/>
            <a:tailEnd/>
          </a:ln>
          <a:effectLst/>
        </p:spPr>
        <p:txBody>
          <a:bodyPr vert="horz" wrap="square" lIns="93420" tIns="46709" rIns="93420" bIns="46709" numCol="1" anchor="b" anchorCtr="0" compatLnSpc="1">
            <a:prstTxWarp prst="textNoShape">
              <a:avLst/>
            </a:prstTxWarp>
          </a:bodyPr>
          <a:lstStyle>
            <a:lvl1pPr algn="r" defTabSz="933450">
              <a:defRPr sz="1200"/>
            </a:lvl1pPr>
          </a:lstStyle>
          <a:p>
            <a:pPr>
              <a:defRPr/>
            </a:pPr>
            <a:fld id="{6C3D849C-9875-8C42-952C-7107DE77DCA9}" type="slidenum">
              <a:rPr lang="en-US"/>
              <a:pPr>
                <a:defRPr/>
              </a:pPr>
              <a:t>‹#›</a:t>
            </a:fld>
            <a:endParaRPr lang="en-US"/>
          </a:p>
        </p:txBody>
      </p:sp>
    </p:spTree>
    <p:extLst>
      <p:ext uri="{BB962C8B-B14F-4D97-AF65-F5344CB8AC3E}">
        <p14:creationId xmlns:p14="http://schemas.microsoft.com/office/powerpoint/2010/main" val="35409571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420" tIns="46709" rIns="93420" bIns="46709" numCol="1" anchor="t" anchorCtr="0" compatLnSpc="1">
            <a:prstTxWarp prst="textNoShape">
              <a:avLst/>
            </a:prstTxWarp>
          </a:bodyPr>
          <a:lstStyle>
            <a:lvl1pPr defTabSz="934006">
              <a:defRPr sz="1200">
                <a:latin typeface="Arial" charset="0"/>
                <a:ea typeface="+mn-ea"/>
                <a:cs typeface="+mn-cs"/>
              </a:defRPr>
            </a:lvl1pPr>
          </a:lstStyle>
          <a:p>
            <a:pPr>
              <a:defRPr/>
            </a:pPr>
            <a:endParaRPr lang="en-US"/>
          </a:p>
        </p:txBody>
      </p:sp>
      <p:sp>
        <p:nvSpPr>
          <p:cNvPr id="13315" name="Rectangle 3"/>
          <p:cNvSpPr>
            <a:spLocks noGrp="1" noChangeArrowheads="1"/>
          </p:cNvSpPr>
          <p:nvPr>
            <p:ph type="dt" idx="1"/>
          </p:nvPr>
        </p:nvSpPr>
        <p:spPr bwMode="auto">
          <a:xfrm>
            <a:off x="3970338" y="0"/>
            <a:ext cx="3038475" cy="463550"/>
          </a:xfrm>
          <a:prstGeom prst="rect">
            <a:avLst/>
          </a:prstGeom>
          <a:noFill/>
          <a:ln w="9525">
            <a:noFill/>
            <a:miter lim="800000"/>
            <a:headEnd/>
            <a:tailEnd/>
          </a:ln>
          <a:effectLst/>
        </p:spPr>
        <p:txBody>
          <a:bodyPr vert="horz" wrap="square" lIns="93420" tIns="46709" rIns="93420" bIns="46709" numCol="1" anchor="t" anchorCtr="0" compatLnSpc="1">
            <a:prstTxWarp prst="textNoShape">
              <a:avLst/>
            </a:prstTxWarp>
          </a:bodyPr>
          <a:lstStyle>
            <a:lvl1pPr algn="r" defTabSz="934006">
              <a:defRPr sz="1200">
                <a:latin typeface="Arial"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7" name="Rectangle 5"/>
          <p:cNvSpPr>
            <a:spLocks noGrp="1" noChangeArrowheads="1"/>
          </p:cNvSpPr>
          <p:nvPr>
            <p:ph type="body" sz="quarter" idx="3"/>
          </p:nvPr>
        </p:nvSpPr>
        <p:spPr bwMode="auto">
          <a:xfrm>
            <a:off x="701675" y="4416425"/>
            <a:ext cx="5607050" cy="4181475"/>
          </a:xfrm>
          <a:prstGeom prst="rect">
            <a:avLst/>
          </a:prstGeom>
          <a:noFill/>
          <a:ln w="9525">
            <a:noFill/>
            <a:miter lim="800000"/>
            <a:headEnd/>
            <a:tailEnd/>
          </a:ln>
          <a:effectLst/>
        </p:spPr>
        <p:txBody>
          <a:bodyPr vert="horz" wrap="square" lIns="93420" tIns="46709" rIns="93420" bIns="4670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3420" tIns="46709" rIns="93420" bIns="46709" numCol="1" anchor="b" anchorCtr="0" compatLnSpc="1">
            <a:prstTxWarp prst="textNoShape">
              <a:avLst/>
            </a:prstTxWarp>
          </a:bodyPr>
          <a:lstStyle>
            <a:lvl1pPr defTabSz="934006">
              <a:defRPr sz="1200">
                <a:latin typeface="Arial" charset="0"/>
                <a:ea typeface="+mn-ea"/>
                <a:cs typeface="+mn-cs"/>
              </a:defRPr>
            </a:lvl1pPr>
          </a:lstStyle>
          <a:p>
            <a:pPr>
              <a:defRPr/>
            </a:pPr>
            <a:endParaRPr lang="en-US"/>
          </a:p>
        </p:txBody>
      </p:sp>
      <p:sp>
        <p:nvSpPr>
          <p:cNvPr id="13319"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3420" tIns="46709" rIns="93420" bIns="46709" numCol="1" anchor="b" anchorCtr="0" compatLnSpc="1">
            <a:prstTxWarp prst="textNoShape">
              <a:avLst/>
            </a:prstTxWarp>
          </a:bodyPr>
          <a:lstStyle>
            <a:lvl1pPr algn="r" defTabSz="933450">
              <a:defRPr sz="1200"/>
            </a:lvl1pPr>
          </a:lstStyle>
          <a:p>
            <a:pPr>
              <a:defRPr/>
            </a:pPr>
            <a:fld id="{D0221132-05E5-3A4C-ACAD-BA3BD834ECA8}" type="slidenum">
              <a:rPr lang="en-US"/>
              <a:pPr>
                <a:defRPr/>
              </a:pPr>
              <a:t>‹#›</a:t>
            </a:fld>
            <a:endParaRPr lang="en-US"/>
          </a:p>
        </p:txBody>
      </p:sp>
    </p:spTree>
    <p:extLst>
      <p:ext uri="{BB962C8B-B14F-4D97-AF65-F5344CB8AC3E}">
        <p14:creationId xmlns:p14="http://schemas.microsoft.com/office/powerpoint/2010/main" val="88761429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Arial" charset="0"/>
                <a:ea typeface="ＭＳ Ｐゴシック" charset="0"/>
                <a:cs typeface="ＭＳ Ｐゴシック" charset="0"/>
              </a:defRPr>
            </a:lvl1pPr>
            <a:lvl2pPr marL="742950" indent="-285750" defTabSz="933450" eaLnBrk="0" hangingPunct="0">
              <a:defRPr sz="2400">
                <a:solidFill>
                  <a:schemeClr val="tx1"/>
                </a:solidFill>
                <a:latin typeface="Arial" charset="0"/>
                <a:ea typeface="ＭＳ Ｐゴシック" charset="0"/>
              </a:defRPr>
            </a:lvl2pPr>
            <a:lvl3pPr marL="1143000" indent="-228600" defTabSz="933450" eaLnBrk="0" hangingPunct="0">
              <a:defRPr sz="2400">
                <a:solidFill>
                  <a:schemeClr val="tx1"/>
                </a:solidFill>
                <a:latin typeface="Arial" charset="0"/>
                <a:ea typeface="ＭＳ Ｐゴシック" charset="0"/>
              </a:defRPr>
            </a:lvl3pPr>
            <a:lvl4pPr marL="1600200" indent="-228600" defTabSz="933450" eaLnBrk="0" hangingPunct="0">
              <a:defRPr sz="2400">
                <a:solidFill>
                  <a:schemeClr val="tx1"/>
                </a:solidFill>
                <a:latin typeface="Arial" charset="0"/>
                <a:ea typeface="ＭＳ Ｐゴシック" charset="0"/>
              </a:defRPr>
            </a:lvl4pPr>
            <a:lvl5pPr marL="2057400" indent="-228600" defTabSz="933450" eaLnBrk="0" hangingPunct="0">
              <a:defRPr sz="2400">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E00B89-3AD7-4C4A-BF25-E72F1193BE08}" type="slidenum">
              <a:rPr lang="en-US" sz="1200"/>
              <a:pPr eaLnBrk="1" hangingPunct="1"/>
              <a:t>1</a:t>
            </a:fld>
            <a:endParaRPr lang="en-US" sz="120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Arial" charset="0"/>
                <a:ea typeface="ＭＳ Ｐゴシック" charset="0"/>
                <a:cs typeface="ＭＳ Ｐゴシック" charset="0"/>
              </a:defRPr>
            </a:lvl1pPr>
            <a:lvl2pPr marL="742950" indent="-285750" defTabSz="933450" eaLnBrk="0" hangingPunct="0">
              <a:defRPr sz="2400">
                <a:solidFill>
                  <a:schemeClr val="tx1"/>
                </a:solidFill>
                <a:latin typeface="Arial" charset="0"/>
                <a:ea typeface="ＭＳ Ｐゴシック" charset="0"/>
              </a:defRPr>
            </a:lvl2pPr>
            <a:lvl3pPr marL="1143000" indent="-228600" defTabSz="933450" eaLnBrk="0" hangingPunct="0">
              <a:defRPr sz="2400">
                <a:solidFill>
                  <a:schemeClr val="tx1"/>
                </a:solidFill>
                <a:latin typeface="Arial" charset="0"/>
                <a:ea typeface="ＭＳ Ｐゴシック" charset="0"/>
              </a:defRPr>
            </a:lvl3pPr>
            <a:lvl4pPr marL="1600200" indent="-228600" defTabSz="933450" eaLnBrk="0" hangingPunct="0">
              <a:defRPr sz="2400">
                <a:solidFill>
                  <a:schemeClr val="tx1"/>
                </a:solidFill>
                <a:latin typeface="Arial" charset="0"/>
                <a:ea typeface="ＭＳ Ｐゴシック" charset="0"/>
              </a:defRPr>
            </a:lvl4pPr>
            <a:lvl5pPr marL="2057400" indent="-228600" defTabSz="933450" eaLnBrk="0" hangingPunct="0">
              <a:defRPr sz="2400">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199059-B619-6E45-828D-AB295BD55933}" type="slidenum">
              <a:rPr lang="en-US" sz="1200">
                <a:solidFill>
                  <a:srgbClr val="000000"/>
                </a:solidFill>
              </a:rPr>
              <a:pPr eaLnBrk="1" hangingPunct="1"/>
              <a:t>2</a:t>
            </a:fld>
            <a:endParaRPr lang="en-US" sz="1200">
              <a:solidFill>
                <a:srgbClr val="000000"/>
              </a:solidFill>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Arial" charset="0"/>
                <a:ea typeface="ＭＳ Ｐゴシック" charset="0"/>
                <a:cs typeface="ＭＳ Ｐゴシック" charset="0"/>
              </a:defRPr>
            </a:lvl1pPr>
            <a:lvl2pPr marL="742950" indent="-285750" defTabSz="933450" eaLnBrk="0" hangingPunct="0">
              <a:defRPr sz="2400">
                <a:solidFill>
                  <a:schemeClr val="tx1"/>
                </a:solidFill>
                <a:latin typeface="Arial" charset="0"/>
                <a:ea typeface="ＭＳ Ｐゴシック" charset="0"/>
              </a:defRPr>
            </a:lvl2pPr>
            <a:lvl3pPr marL="1143000" indent="-228600" defTabSz="933450" eaLnBrk="0" hangingPunct="0">
              <a:defRPr sz="2400">
                <a:solidFill>
                  <a:schemeClr val="tx1"/>
                </a:solidFill>
                <a:latin typeface="Arial" charset="0"/>
                <a:ea typeface="ＭＳ Ｐゴシック" charset="0"/>
              </a:defRPr>
            </a:lvl3pPr>
            <a:lvl4pPr marL="1600200" indent="-228600" defTabSz="933450" eaLnBrk="0" hangingPunct="0">
              <a:defRPr sz="2400">
                <a:solidFill>
                  <a:schemeClr val="tx1"/>
                </a:solidFill>
                <a:latin typeface="Arial" charset="0"/>
                <a:ea typeface="ＭＳ Ｐゴシック" charset="0"/>
              </a:defRPr>
            </a:lvl4pPr>
            <a:lvl5pPr marL="2057400" indent="-228600" defTabSz="933450" eaLnBrk="0" hangingPunct="0">
              <a:defRPr sz="2400">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B5A4DE7-655C-1A4B-BA49-B8F415349A67}" type="slidenum">
              <a:rPr lang="en-US" sz="1200"/>
              <a:pPr eaLnBrk="1" hangingPunct="1"/>
              <a:t>3</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Arial" charset="0"/>
                <a:ea typeface="ＭＳ Ｐゴシック" charset="0"/>
                <a:cs typeface="ＭＳ Ｐゴシック" charset="0"/>
              </a:defRPr>
            </a:lvl1pPr>
            <a:lvl2pPr marL="742950" indent="-285750" defTabSz="933450" eaLnBrk="0" hangingPunct="0">
              <a:defRPr sz="2400">
                <a:solidFill>
                  <a:schemeClr val="tx1"/>
                </a:solidFill>
                <a:latin typeface="Arial" charset="0"/>
                <a:ea typeface="ＭＳ Ｐゴシック" charset="0"/>
              </a:defRPr>
            </a:lvl2pPr>
            <a:lvl3pPr marL="1143000" indent="-228600" defTabSz="933450" eaLnBrk="0" hangingPunct="0">
              <a:defRPr sz="2400">
                <a:solidFill>
                  <a:schemeClr val="tx1"/>
                </a:solidFill>
                <a:latin typeface="Arial" charset="0"/>
                <a:ea typeface="ＭＳ Ｐゴシック" charset="0"/>
              </a:defRPr>
            </a:lvl3pPr>
            <a:lvl4pPr marL="1600200" indent="-228600" defTabSz="933450" eaLnBrk="0" hangingPunct="0">
              <a:defRPr sz="2400">
                <a:solidFill>
                  <a:schemeClr val="tx1"/>
                </a:solidFill>
                <a:latin typeface="Arial" charset="0"/>
                <a:ea typeface="ＭＳ Ｐゴシック" charset="0"/>
              </a:defRPr>
            </a:lvl4pPr>
            <a:lvl5pPr marL="2057400" indent="-228600" defTabSz="933450" eaLnBrk="0" hangingPunct="0">
              <a:defRPr sz="2400">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2E5018-B3FF-C640-AD98-7BB03E66FF5D}" type="slidenum">
              <a:rPr lang="en-US" sz="1200"/>
              <a:pPr eaLnBrk="1" hangingPunct="1"/>
              <a:t>13</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Arial" charset="0"/>
                <a:ea typeface="ＭＳ Ｐゴシック" charset="0"/>
                <a:cs typeface="ＭＳ Ｐゴシック" charset="0"/>
              </a:defRPr>
            </a:lvl1pPr>
            <a:lvl2pPr marL="742950" indent="-285750" defTabSz="933450" eaLnBrk="0" hangingPunct="0">
              <a:defRPr sz="2400">
                <a:solidFill>
                  <a:schemeClr val="tx1"/>
                </a:solidFill>
                <a:latin typeface="Arial" charset="0"/>
                <a:ea typeface="ＭＳ Ｐゴシック" charset="0"/>
              </a:defRPr>
            </a:lvl2pPr>
            <a:lvl3pPr marL="1143000" indent="-228600" defTabSz="933450" eaLnBrk="0" hangingPunct="0">
              <a:defRPr sz="2400">
                <a:solidFill>
                  <a:schemeClr val="tx1"/>
                </a:solidFill>
                <a:latin typeface="Arial" charset="0"/>
                <a:ea typeface="ＭＳ Ｐゴシック" charset="0"/>
              </a:defRPr>
            </a:lvl3pPr>
            <a:lvl4pPr marL="1600200" indent="-228600" defTabSz="933450" eaLnBrk="0" hangingPunct="0">
              <a:defRPr sz="2400">
                <a:solidFill>
                  <a:schemeClr val="tx1"/>
                </a:solidFill>
                <a:latin typeface="Arial" charset="0"/>
                <a:ea typeface="ＭＳ Ｐゴシック" charset="0"/>
              </a:defRPr>
            </a:lvl4pPr>
            <a:lvl5pPr marL="2057400" indent="-228600" defTabSz="933450" eaLnBrk="0" hangingPunct="0">
              <a:defRPr sz="2400">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31407A-24FD-FF43-BD54-F58564341CA2}" type="slidenum">
              <a:rPr lang="en-US" sz="1200"/>
              <a:pPr eaLnBrk="1" hangingPunct="1"/>
              <a:t>14</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Arial" charset="0"/>
                <a:ea typeface="ＭＳ Ｐゴシック" charset="0"/>
                <a:cs typeface="ＭＳ Ｐゴシック" charset="0"/>
              </a:defRPr>
            </a:lvl1pPr>
            <a:lvl2pPr marL="742950" indent="-285750" defTabSz="933450" eaLnBrk="0" hangingPunct="0">
              <a:defRPr sz="2400">
                <a:solidFill>
                  <a:schemeClr val="tx1"/>
                </a:solidFill>
                <a:latin typeface="Arial" charset="0"/>
                <a:ea typeface="ＭＳ Ｐゴシック" charset="0"/>
              </a:defRPr>
            </a:lvl2pPr>
            <a:lvl3pPr marL="1143000" indent="-228600" defTabSz="933450" eaLnBrk="0" hangingPunct="0">
              <a:defRPr sz="2400">
                <a:solidFill>
                  <a:schemeClr val="tx1"/>
                </a:solidFill>
                <a:latin typeface="Arial" charset="0"/>
                <a:ea typeface="ＭＳ Ｐゴシック" charset="0"/>
              </a:defRPr>
            </a:lvl3pPr>
            <a:lvl4pPr marL="1600200" indent="-228600" defTabSz="933450" eaLnBrk="0" hangingPunct="0">
              <a:defRPr sz="2400">
                <a:solidFill>
                  <a:schemeClr val="tx1"/>
                </a:solidFill>
                <a:latin typeface="Arial" charset="0"/>
                <a:ea typeface="ＭＳ Ｐゴシック" charset="0"/>
              </a:defRPr>
            </a:lvl4pPr>
            <a:lvl5pPr marL="2057400" indent="-228600" defTabSz="933450" eaLnBrk="0" hangingPunct="0">
              <a:defRPr sz="2400">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A76E2E-831D-2E40-8779-C60B6A3BA543}" type="slidenum">
              <a:rPr lang="en-US" sz="1200"/>
              <a:pPr eaLnBrk="1" hangingPunct="1"/>
              <a:t>15</a:t>
            </a:fld>
            <a:endParaRPr lang="en-US" sz="120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Arial" charset="0"/>
                <a:ea typeface="ＭＳ Ｐゴシック" charset="0"/>
                <a:cs typeface="ＭＳ Ｐゴシック" charset="0"/>
              </a:defRPr>
            </a:lvl1pPr>
            <a:lvl2pPr marL="742950" indent="-285750" defTabSz="933450" eaLnBrk="0" hangingPunct="0">
              <a:defRPr sz="2400">
                <a:solidFill>
                  <a:schemeClr val="tx1"/>
                </a:solidFill>
                <a:latin typeface="Arial" charset="0"/>
                <a:ea typeface="ＭＳ Ｐゴシック" charset="0"/>
              </a:defRPr>
            </a:lvl2pPr>
            <a:lvl3pPr marL="1143000" indent="-228600" defTabSz="933450" eaLnBrk="0" hangingPunct="0">
              <a:defRPr sz="2400">
                <a:solidFill>
                  <a:schemeClr val="tx1"/>
                </a:solidFill>
                <a:latin typeface="Arial" charset="0"/>
                <a:ea typeface="ＭＳ Ｐゴシック" charset="0"/>
              </a:defRPr>
            </a:lvl3pPr>
            <a:lvl4pPr marL="1600200" indent="-228600" defTabSz="933450" eaLnBrk="0" hangingPunct="0">
              <a:defRPr sz="2400">
                <a:solidFill>
                  <a:schemeClr val="tx1"/>
                </a:solidFill>
                <a:latin typeface="Arial" charset="0"/>
                <a:ea typeface="ＭＳ Ｐゴシック" charset="0"/>
              </a:defRPr>
            </a:lvl4pPr>
            <a:lvl5pPr marL="2057400" indent="-228600" defTabSz="933450" eaLnBrk="0" hangingPunct="0">
              <a:defRPr sz="2400">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8C8D12-A145-B146-B677-DA2F8F6A2496}" type="slidenum">
              <a:rPr lang="en-US" sz="1200"/>
              <a:pPr eaLnBrk="1" hangingPunct="1"/>
              <a:t>16</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02583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r>
              <a:rPr lang="en-US"/>
              <a:t>MODIS/VIIRS Science Team Meeting, May 18 – May 22, 2015, Silver Spring, MD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912024C1-1019-994E-BA3A-015772E27299}" type="slidenum">
              <a:rPr lang="en-US"/>
              <a:pPr>
                <a:defRPr/>
              </a:pPr>
              <a:t>‹#›</a:t>
            </a:fld>
            <a:endParaRPr lang="en-US"/>
          </a:p>
        </p:txBody>
      </p:sp>
    </p:spTree>
    <p:extLst>
      <p:ext uri="{BB962C8B-B14F-4D97-AF65-F5344CB8AC3E}">
        <p14:creationId xmlns:p14="http://schemas.microsoft.com/office/powerpoint/2010/main" val="2120612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r>
              <a:rPr lang="en-US"/>
              <a:t>MODIS/VIIRS Science Team Meeting, May 18 – May 22, 2015, Silver Spring, MD  </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44F3264D-5A4B-4A40-8A49-4F6C2821BF17}" type="slidenum">
              <a:rPr lang="en-US"/>
              <a:pPr>
                <a:defRPr/>
              </a:pPr>
              <a:t>‹#›</a:t>
            </a:fld>
            <a:endParaRPr lang="en-US"/>
          </a:p>
        </p:txBody>
      </p:sp>
    </p:spTree>
    <p:extLst>
      <p:ext uri="{BB962C8B-B14F-4D97-AF65-F5344CB8AC3E}">
        <p14:creationId xmlns:p14="http://schemas.microsoft.com/office/powerpoint/2010/main" val="3347441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MODIS/VIIRS Science Team Meeting, May 18 – May 22, 2015, Silver Spring, MD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3F8F0E0-BF17-AF4A-A3E3-F1915C8EAB1D}" type="slidenum">
              <a:rPr lang="en-US"/>
              <a:pPr>
                <a:defRPr/>
              </a:pPr>
              <a:t>‹#›</a:t>
            </a:fld>
            <a:endParaRPr lang="en-US"/>
          </a:p>
        </p:txBody>
      </p:sp>
    </p:spTree>
    <p:extLst>
      <p:ext uri="{BB962C8B-B14F-4D97-AF65-F5344CB8AC3E}">
        <p14:creationId xmlns:p14="http://schemas.microsoft.com/office/powerpoint/2010/main" val="2139317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MODIS/VIIRS Science Team Meeting, May 18 – May 22, 2015, Silver Spring, MD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A0C04EF-1841-1443-B130-2D4C74368783}" type="slidenum">
              <a:rPr lang="en-US"/>
              <a:pPr>
                <a:defRPr/>
              </a:pPr>
              <a:t>‹#›</a:t>
            </a:fld>
            <a:endParaRPr lang="en-US"/>
          </a:p>
        </p:txBody>
      </p:sp>
    </p:spTree>
    <p:extLst>
      <p:ext uri="{BB962C8B-B14F-4D97-AF65-F5344CB8AC3E}">
        <p14:creationId xmlns:p14="http://schemas.microsoft.com/office/powerpoint/2010/main" val="1246528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MODIS/VIIRS Science Team Meeting, May 18 – May 22, 2015, Silver Spring, MD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F2F5D1F-79B3-7A40-9C41-7029A64A934B}" type="slidenum">
              <a:rPr lang="en-US"/>
              <a:pPr>
                <a:defRPr/>
              </a:pPr>
              <a:t>‹#›</a:t>
            </a:fld>
            <a:endParaRPr lang="en-US"/>
          </a:p>
        </p:txBody>
      </p:sp>
    </p:spTree>
    <p:extLst>
      <p:ext uri="{BB962C8B-B14F-4D97-AF65-F5344CB8AC3E}">
        <p14:creationId xmlns:p14="http://schemas.microsoft.com/office/powerpoint/2010/main" val="2600520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MODIS/VIIRS Science Team Meeting, May 18 – May 22, 2015, Silver Spring, MD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70B8130-33A2-D949-BF82-55AD378B07D3}" type="slidenum">
              <a:rPr lang="en-US"/>
              <a:pPr>
                <a:defRPr/>
              </a:pPr>
              <a:t>‹#›</a:t>
            </a:fld>
            <a:endParaRPr lang="en-US"/>
          </a:p>
        </p:txBody>
      </p:sp>
    </p:spTree>
    <p:extLst>
      <p:ext uri="{BB962C8B-B14F-4D97-AF65-F5344CB8AC3E}">
        <p14:creationId xmlns:p14="http://schemas.microsoft.com/office/powerpoint/2010/main" val="3123666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p:cNvSpPr>
          <p:nvPr>
            <p:ph type="title"/>
          </p:nvPr>
        </p:nvSpPr>
        <p:spPr/>
        <p:txBody>
          <a:bodyPr/>
          <a:lstStyle>
            <a:lvl1pPr>
              <a:defRPr sz="3200"/>
            </a:lvl1pPr>
          </a:lstStyle>
          <a:p>
            <a:r>
              <a:rPr lang="en-US" smtClean="0"/>
              <a:t>Click to edit Master title style</a:t>
            </a:r>
            <a:endParaRPr lang="en-US"/>
          </a:p>
        </p:txBody>
      </p:sp>
    </p:spTree>
    <p:extLst>
      <p:ext uri="{BB962C8B-B14F-4D97-AF65-F5344CB8AC3E}">
        <p14:creationId xmlns:p14="http://schemas.microsoft.com/office/powerpoint/2010/main" val="610361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3245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775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MODIS/VIIRS Science Team Meeting, May 18 – May 22, 2015, Silver Spring, MD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DF18877-A68B-EC40-81A3-9D5ABC00C927}" type="slidenum">
              <a:rPr lang="en-US"/>
              <a:pPr>
                <a:defRPr/>
              </a:pPr>
              <a:t>‹#›</a:t>
            </a:fld>
            <a:endParaRPr lang="en-US"/>
          </a:p>
        </p:txBody>
      </p:sp>
    </p:spTree>
    <p:extLst>
      <p:ext uri="{BB962C8B-B14F-4D97-AF65-F5344CB8AC3E}">
        <p14:creationId xmlns:p14="http://schemas.microsoft.com/office/powerpoint/2010/main" val="1776995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MODIS/VIIRS Science Team Meeting, May 18 – May 22, 2015, Silver Spring, MD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A554BDC-7B05-084B-BC5E-937CBA032089}" type="slidenum">
              <a:rPr lang="en-US"/>
              <a:pPr>
                <a:defRPr/>
              </a:pPr>
              <a:t>‹#›</a:t>
            </a:fld>
            <a:endParaRPr lang="en-US"/>
          </a:p>
        </p:txBody>
      </p:sp>
    </p:spTree>
    <p:extLst>
      <p:ext uri="{BB962C8B-B14F-4D97-AF65-F5344CB8AC3E}">
        <p14:creationId xmlns:p14="http://schemas.microsoft.com/office/powerpoint/2010/main" val="1009216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MODIS/VIIRS Science Team Meeting, May 18 – May 22, 2015, Silver Spring, MD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48DDBCE-E88E-6E40-92F2-03C64207CA66}" type="slidenum">
              <a:rPr lang="en-US"/>
              <a:pPr>
                <a:defRPr/>
              </a:pPr>
              <a:t>‹#›</a:t>
            </a:fld>
            <a:endParaRPr lang="en-US"/>
          </a:p>
        </p:txBody>
      </p:sp>
    </p:spTree>
    <p:extLst>
      <p:ext uri="{BB962C8B-B14F-4D97-AF65-F5344CB8AC3E}">
        <p14:creationId xmlns:p14="http://schemas.microsoft.com/office/powerpoint/2010/main" val="1524343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MODIS/VIIRS Science Team Meeting, May 18 – May 22, 2015, Silver Spring, MD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B9B3239-CCBB-C74F-A47A-55014E49DF0A}" type="slidenum">
              <a:rPr lang="en-US"/>
              <a:pPr>
                <a:defRPr/>
              </a:pPr>
              <a:t>‹#›</a:t>
            </a:fld>
            <a:endParaRPr lang="en-US"/>
          </a:p>
        </p:txBody>
      </p:sp>
    </p:spTree>
    <p:extLst>
      <p:ext uri="{BB962C8B-B14F-4D97-AF65-F5344CB8AC3E}">
        <p14:creationId xmlns:p14="http://schemas.microsoft.com/office/powerpoint/2010/main" val="2339345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r>
              <a:rPr lang="en-US"/>
              <a:t>MODIS/VIIRS Science Team Meeting, May 18 – May 22, 2015, Silver Spring, MD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C16D2BB-E540-BE44-A7A3-88DC445C9884}" type="slidenum">
              <a:rPr lang="en-US"/>
              <a:pPr>
                <a:defRPr/>
              </a:pPr>
              <a:t>‹#›</a:t>
            </a:fld>
            <a:endParaRPr lang="en-US"/>
          </a:p>
        </p:txBody>
      </p:sp>
    </p:spTree>
    <p:extLst>
      <p:ext uri="{BB962C8B-B14F-4D97-AF65-F5344CB8AC3E}">
        <p14:creationId xmlns:p14="http://schemas.microsoft.com/office/powerpoint/2010/main" val="17101996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5.xml"/><Relationship Id="rId12" Type="http://schemas.openxmlformats.org/officeDocument/2006/relationships/theme" Target="../theme/theme2.xml"/><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 Id="rId9" Type="http://schemas.openxmlformats.org/officeDocument/2006/relationships/slideLayout" Target="../slideLayouts/slideLayout13.xml"/><Relationship Id="rId10"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99CCFF"/>
            </a:gs>
            <a:gs pos="50000">
              <a:srgbClr val="E7FFFF"/>
            </a:gs>
            <a:gs pos="100000">
              <a:srgbClr val="99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81050" y="142875"/>
            <a:ext cx="768667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4478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9"/>
          <p:cNvSpPr>
            <a:spLocks noChangeArrowheads="1"/>
          </p:cNvSpPr>
          <p:nvPr/>
        </p:nvSpPr>
        <p:spPr bwMode="auto">
          <a:xfrm>
            <a:off x="0" y="0"/>
            <a:ext cx="91440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spAutoFit/>
          </a:bodyPr>
          <a:lstStyle/>
          <a:p>
            <a:endParaRPr lang="en-US"/>
          </a:p>
        </p:txBody>
      </p:sp>
      <p:sp>
        <p:nvSpPr>
          <p:cNvPr id="11" name="Footer Placeholder 10"/>
          <p:cNvSpPr>
            <a:spLocks noGrp="1"/>
          </p:cNvSpPr>
          <p:nvPr>
            <p:ph type="ftr" sz="quarter" idx="3"/>
          </p:nvPr>
        </p:nvSpPr>
        <p:spPr>
          <a:xfrm>
            <a:off x="706438" y="6356350"/>
            <a:ext cx="7974012" cy="365125"/>
          </a:xfrm>
          <a:prstGeom prst="rect">
            <a:avLst/>
          </a:prstGeom>
        </p:spPr>
        <p:txBody>
          <a:bodyPr vert="horz" lIns="91440" tIns="45720" rIns="91440" bIns="45720" rtlCol="0" anchor="ctr"/>
          <a:lstStyle>
            <a:lvl1pPr algn="ctr">
              <a:defRPr sz="1200" smtClean="0">
                <a:solidFill>
                  <a:schemeClr val="tx1"/>
                </a:solidFill>
                <a:latin typeface="Arial" charset="0"/>
                <a:ea typeface="+mn-ea"/>
                <a:cs typeface="+mn-cs"/>
              </a:defRPr>
            </a:lvl1pPr>
          </a:lstStyle>
          <a:p>
            <a:pPr>
              <a:defRPr/>
            </a:pPr>
            <a:r>
              <a:rPr lang="en-US"/>
              <a:t>MODIS/VIIRS Science Team Meeting, May 18 – May 22, 2015, Silver Spring, MD  </a:t>
            </a:r>
            <a:endParaRPr lang="en-US" dirty="0"/>
          </a:p>
        </p:txBody>
      </p:sp>
    </p:spTree>
  </p:cSld>
  <p:clrMap bg1="lt1" tx1="dk1" bg2="lt2" tx2="dk2" accent1="accent1" accent2="accent2" accent3="accent3" accent4="accent4" accent5="accent5" accent6="accent6" hlink="hlink" folHlink="folHlink"/>
  <p:sldLayoutIdLst>
    <p:sldLayoutId id="2147484826" r:id="rId1"/>
    <p:sldLayoutId id="2147484827" r:id="rId2"/>
    <p:sldLayoutId id="2147484828" r:id="rId3"/>
    <p:sldLayoutId id="2147484829" r:id="rId4"/>
  </p:sldLayoutIdLst>
  <p:timing>
    <p:tnLst>
      <p:par>
        <p:cTn xmlns:p14="http://schemas.microsoft.com/office/powerpoint/2010/main" id="1" dur="indefinite" restart="never" nodeType="tmRoot"/>
      </p:par>
    </p:tnLst>
  </p:timing>
  <p:hf sldNum="0" hdr="0" dt="0"/>
  <p:txStyles>
    <p:titleStyle>
      <a:lvl1pPr algn="ctr" rtl="0" eaLnBrk="0" fontAlgn="base" hangingPunct="0">
        <a:spcBef>
          <a:spcPct val="0"/>
        </a:spcBef>
        <a:spcAft>
          <a:spcPct val="0"/>
        </a:spcAft>
        <a:defRPr sz="3600" b="1">
          <a:solidFill>
            <a:schemeClr val="accent2"/>
          </a:solidFill>
          <a:latin typeface="+mj-lt"/>
          <a:ea typeface="ＭＳ Ｐゴシック" charset="0"/>
          <a:cs typeface="ＭＳ Ｐゴシック" charset="0"/>
        </a:defRPr>
      </a:lvl1pPr>
      <a:lvl2pPr algn="ctr" rtl="0" eaLnBrk="0" fontAlgn="base" hangingPunct="0">
        <a:spcBef>
          <a:spcPct val="0"/>
        </a:spcBef>
        <a:spcAft>
          <a:spcPct val="0"/>
        </a:spcAft>
        <a:defRPr sz="3600" b="1">
          <a:solidFill>
            <a:schemeClr val="accent2"/>
          </a:solidFill>
          <a:latin typeface="Lucida Sans" pitchFamily="34" charset="0"/>
          <a:ea typeface="ＭＳ Ｐゴシック" charset="0"/>
          <a:cs typeface="ＭＳ Ｐゴシック" charset="0"/>
        </a:defRPr>
      </a:lvl2pPr>
      <a:lvl3pPr algn="ctr" rtl="0" eaLnBrk="0" fontAlgn="base" hangingPunct="0">
        <a:spcBef>
          <a:spcPct val="0"/>
        </a:spcBef>
        <a:spcAft>
          <a:spcPct val="0"/>
        </a:spcAft>
        <a:defRPr sz="3600" b="1">
          <a:solidFill>
            <a:schemeClr val="accent2"/>
          </a:solidFill>
          <a:latin typeface="Lucida Sans" pitchFamily="34" charset="0"/>
          <a:ea typeface="ＭＳ Ｐゴシック" charset="0"/>
          <a:cs typeface="ＭＳ Ｐゴシック" charset="0"/>
        </a:defRPr>
      </a:lvl3pPr>
      <a:lvl4pPr algn="ctr" rtl="0" eaLnBrk="0" fontAlgn="base" hangingPunct="0">
        <a:spcBef>
          <a:spcPct val="0"/>
        </a:spcBef>
        <a:spcAft>
          <a:spcPct val="0"/>
        </a:spcAft>
        <a:defRPr sz="3600" b="1">
          <a:solidFill>
            <a:schemeClr val="accent2"/>
          </a:solidFill>
          <a:latin typeface="Lucida Sans" pitchFamily="34" charset="0"/>
          <a:ea typeface="ＭＳ Ｐゴシック" charset="0"/>
          <a:cs typeface="ＭＳ Ｐゴシック" charset="0"/>
        </a:defRPr>
      </a:lvl4pPr>
      <a:lvl5pPr algn="ctr" rtl="0" eaLnBrk="0" fontAlgn="base" hangingPunct="0">
        <a:spcBef>
          <a:spcPct val="0"/>
        </a:spcBef>
        <a:spcAft>
          <a:spcPct val="0"/>
        </a:spcAft>
        <a:defRPr sz="3600" b="1">
          <a:solidFill>
            <a:schemeClr val="accent2"/>
          </a:solidFill>
          <a:latin typeface="Lucida Sans" pitchFamily="34" charset="0"/>
          <a:ea typeface="ＭＳ Ｐゴシック" charset="0"/>
          <a:cs typeface="ＭＳ Ｐゴシック" charset="0"/>
        </a:defRPr>
      </a:lvl5pPr>
      <a:lvl6pPr marL="457200" algn="ctr" rtl="0" fontAlgn="base">
        <a:spcBef>
          <a:spcPct val="0"/>
        </a:spcBef>
        <a:spcAft>
          <a:spcPct val="0"/>
        </a:spcAft>
        <a:defRPr sz="3600" b="1">
          <a:solidFill>
            <a:schemeClr val="accent2"/>
          </a:solidFill>
          <a:latin typeface="Lucida Sans" pitchFamily="34" charset="0"/>
        </a:defRPr>
      </a:lvl6pPr>
      <a:lvl7pPr marL="914400" algn="ctr" rtl="0" fontAlgn="base">
        <a:spcBef>
          <a:spcPct val="0"/>
        </a:spcBef>
        <a:spcAft>
          <a:spcPct val="0"/>
        </a:spcAft>
        <a:defRPr sz="3600" b="1">
          <a:solidFill>
            <a:schemeClr val="accent2"/>
          </a:solidFill>
          <a:latin typeface="Lucida Sans" pitchFamily="34" charset="0"/>
        </a:defRPr>
      </a:lvl7pPr>
      <a:lvl8pPr marL="1371600" algn="ctr" rtl="0" fontAlgn="base">
        <a:spcBef>
          <a:spcPct val="0"/>
        </a:spcBef>
        <a:spcAft>
          <a:spcPct val="0"/>
        </a:spcAft>
        <a:defRPr sz="3600" b="1">
          <a:solidFill>
            <a:schemeClr val="accent2"/>
          </a:solidFill>
          <a:latin typeface="Lucida Sans" pitchFamily="34" charset="0"/>
        </a:defRPr>
      </a:lvl8pPr>
      <a:lvl9pPr marL="1828800" algn="ctr" rtl="0" fontAlgn="base">
        <a:spcBef>
          <a:spcPct val="0"/>
        </a:spcBef>
        <a:spcAft>
          <a:spcPct val="0"/>
        </a:spcAft>
        <a:defRPr sz="3600" b="1">
          <a:solidFill>
            <a:schemeClr val="accent2"/>
          </a:solidFill>
          <a:latin typeface="Lucida Sans" pitchFamily="34" charset="0"/>
        </a:defRPr>
      </a:lvl9pPr>
    </p:titleStyle>
    <p:bodyStyle>
      <a:lvl1pPr marL="342900" indent="-342900" algn="l" rtl="0" eaLnBrk="0" fontAlgn="base" hangingPunct="0">
        <a:spcBef>
          <a:spcPct val="20000"/>
        </a:spcBef>
        <a:spcAft>
          <a:spcPct val="0"/>
        </a:spcAft>
        <a:buFont typeface="Wingdings" charset="0"/>
        <a:buChar char="§"/>
        <a:defRPr sz="3200">
          <a:solidFill>
            <a:srgbClr val="990033"/>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accent2"/>
          </a:solidFill>
          <a:latin typeface="+mn-lt"/>
          <a:ea typeface="ＭＳ Ｐゴシック" charset="0"/>
        </a:defRPr>
      </a:lvl2pPr>
      <a:lvl3pPr marL="1143000" indent="-228600" algn="l" rtl="0" eaLnBrk="0" fontAlgn="base" hangingPunct="0">
        <a:spcBef>
          <a:spcPct val="20000"/>
        </a:spcBef>
        <a:spcAft>
          <a:spcPct val="0"/>
        </a:spcAft>
        <a:buFont typeface="Wingdings" charset="0"/>
        <a:buChar char="Ø"/>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a:defRPr/>
            </a:pPr>
            <a:r>
              <a:rPr lang="en-US"/>
              <a:t>MODIS/VIIRS Science Team Meeting, May 18 – May 22, 2015, Silver Spring, MD  </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FB2FCD1-092B-8740-95E6-371BB734E5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15" r:id="rId1"/>
    <p:sldLayoutId id="2147484816" r:id="rId2"/>
    <p:sldLayoutId id="2147484817" r:id="rId3"/>
    <p:sldLayoutId id="2147484818" r:id="rId4"/>
    <p:sldLayoutId id="2147484819" r:id="rId5"/>
    <p:sldLayoutId id="2147484820" r:id="rId6"/>
    <p:sldLayoutId id="2147484821" r:id="rId7"/>
    <p:sldLayoutId id="2147484822" r:id="rId8"/>
    <p:sldLayoutId id="2147484823" r:id="rId9"/>
    <p:sldLayoutId id="2147484824" r:id="rId10"/>
    <p:sldLayoutId id="2147484825" r:id="rId11"/>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8.emf"/><Relationship Id="rId5" Type="http://schemas.openxmlformats.org/officeDocument/2006/relationships/package" Target="../embeddings/Microsoft_Word_Document2.docx"/><Relationship Id="rId6" Type="http://schemas.openxmlformats.org/officeDocument/2006/relationships/image" Target="../media/image19.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Word_Document3.docx"/><Relationship Id="rId4" Type="http://schemas.openxmlformats.org/officeDocument/2006/relationships/image" Target="../media/image29.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Word_Document4.docx"/><Relationship Id="rId4" Type="http://schemas.openxmlformats.org/officeDocument/2006/relationships/image" Target="../media/image30.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7.xml.rels><?xml version="1.0" encoding="UTF-8" standalone="yes"?>
<Relationships xmlns="http://schemas.openxmlformats.org/package/2006/relationships"><Relationship Id="rId11" Type="http://schemas.openxmlformats.org/officeDocument/2006/relationships/oleObject" Target="../embeddings/Microsoft_Equation1.bin"/><Relationship Id="rId12" Type="http://schemas.openxmlformats.org/officeDocument/2006/relationships/image" Target="../media/image48.emf"/><Relationship Id="rId1" Type="http://schemas.openxmlformats.org/officeDocument/2006/relationships/vmlDrawing" Target="../drawings/vmlDrawing5.vml"/><Relationship Id="rId2" Type="http://schemas.openxmlformats.org/officeDocument/2006/relationships/slideLayout" Target="../slideLayouts/slideLayout1.xml"/><Relationship Id="rId3" Type="http://schemas.openxmlformats.org/officeDocument/2006/relationships/oleObject" Target="../embeddings/oleObject3.bin"/><Relationship Id="rId4" Type="http://schemas.openxmlformats.org/officeDocument/2006/relationships/image" Target="../media/image44.emf"/><Relationship Id="rId5" Type="http://schemas.openxmlformats.org/officeDocument/2006/relationships/oleObject" Target="../embeddings/oleObject4.bin"/><Relationship Id="rId6" Type="http://schemas.openxmlformats.org/officeDocument/2006/relationships/image" Target="../media/image45.emf"/><Relationship Id="rId7" Type="http://schemas.openxmlformats.org/officeDocument/2006/relationships/oleObject" Target="../embeddings/oleObject5.bin"/><Relationship Id="rId8" Type="http://schemas.openxmlformats.org/officeDocument/2006/relationships/image" Target="../media/image46.emf"/><Relationship Id="rId9" Type="http://schemas.openxmlformats.org/officeDocument/2006/relationships/oleObject" Target="../embeddings/oleObject6.bin"/><Relationship Id="rId10" Type="http://schemas.openxmlformats.org/officeDocument/2006/relationships/image" Target="../media/image47.emf"/></Relationships>
</file>

<file path=ppt/slides/_rels/slide28.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jpeg"/><Relationship Id="rId3"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5.png"/><Relationship Id="rId5" Type="http://schemas.openxmlformats.org/officeDocument/2006/relationships/oleObject" Target="../embeddings/oleObject1.bin"/><Relationship Id="rId6" Type="http://schemas.openxmlformats.org/officeDocument/2006/relationships/image" Target="../media/image3.wmf"/><Relationship Id="rId7" Type="http://schemas.openxmlformats.org/officeDocument/2006/relationships/oleObject" Target="../embeddings/oleObject2.bin"/><Relationship Id="rId8" Type="http://schemas.openxmlformats.org/officeDocument/2006/relationships/image" Target="../media/image4.wmf"/><Relationship Id="rId9" Type="http://schemas.openxmlformats.org/officeDocument/2006/relationships/image" Target="../media/image6.jpeg"/><Relationship Id="rId10" Type="http://schemas.openxmlformats.org/officeDocument/2006/relationships/image" Target="../media/image7.jpeg"/><Relationship Id="rId11" Type="http://schemas.openxmlformats.org/officeDocument/2006/relationships/image" Target="../media/image8.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4.xml"/><Relationship Id="rId2"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5.jpeg"/><Relationship Id="rId1" Type="http://schemas.openxmlformats.org/officeDocument/2006/relationships/slideLayout" Target="../slideLayouts/slideLayout4.xml"/><Relationship Id="rId2" Type="http://schemas.openxmlformats.org/officeDocument/2006/relationships/image" Target="../media/image5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8"/>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6386" name="Rectangle 2"/>
          <p:cNvSpPr>
            <a:spLocks noGrp="1" noChangeArrowheads="1"/>
          </p:cNvSpPr>
          <p:nvPr>
            <p:ph type="ctrTitle"/>
          </p:nvPr>
        </p:nvSpPr>
        <p:spPr>
          <a:xfrm>
            <a:off x="650875" y="998538"/>
            <a:ext cx="7996238" cy="1284287"/>
          </a:xfrm>
        </p:spPr>
        <p:txBody>
          <a:bodyPr/>
          <a:lstStyle/>
          <a:p>
            <a:r>
              <a:rPr lang="en-US" sz="3200" b="0" dirty="0">
                <a:latin typeface="Lucida Sans" charset="0"/>
              </a:rPr>
              <a:t/>
            </a:r>
            <a:br>
              <a:rPr lang="en-US" sz="3200" b="0" dirty="0">
                <a:latin typeface="Lucida Sans" charset="0"/>
              </a:rPr>
            </a:br>
            <a:r>
              <a:rPr lang="en-US" sz="3200" b="0" dirty="0">
                <a:latin typeface="Lucida Sans" charset="0"/>
              </a:rPr>
              <a:t> NOAA/NCDC Surface Reflectance Climate Data Record Initiative </a:t>
            </a:r>
            <a:endParaRPr lang="en-US" sz="3200" dirty="0">
              <a:latin typeface="Lucida Sans" charset="0"/>
            </a:endParaRPr>
          </a:p>
        </p:txBody>
      </p:sp>
      <p:sp>
        <p:nvSpPr>
          <p:cNvPr id="16387" name="Rectangle 3"/>
          <p:cNvSpPr>
            <a:spLocks noGrp="1" noChangeArrowheads="1"/>
          </p:cNvSpPr>
          <p:nvPr>
            <p:ph type="subTitle" idx="1"/>
          </p:nvPr>
        </p:nvSpPr>
        <p:spPr>
          <a:xfrm>
            <a:off x="257175" y="2497138"/>
            <a:ext cx="8583613" cy="1990725"/>
          </a:xfrm>
        </p:spPr>
        <p:txBody>
          <a:bodyPr/>
          <a:lstStyle/>
          <a:p>
            <a:pPr eaLnBrk="1" hangingPunct="1">
              <a:spcBef>
                <a:spcPct val="0"/>
              </a:spcBef>
            </a:pPr>
            <a:endParaRPr lang="en-US" sz="1600" b="1" dirty="0">
              <a:solidFill>
                <a:schemeClr val="tx1"/>
              </a:solidFill>
              <a:latin typeface="New York" charset="0"/>
              <a:cs typeface="Times New Roman" charset="0"/>
            </a:endParaRPr>
          </a:p>
          <a:p>
            <a:pPr eaLnBrk="1" hangingPunct="1">
              <a:spcBef>
                <a:spcPct val="0"/>
              </a:spcBef>
            </a:pPr>
            <a:r>
              <a:rPr lang="en-US" sz="1600" b="1" dirty="0">
                <a:solidFill>
                  <a:schemeClr val="tx1"/>
                </a:solidFill>
                <a:latin typeface="New York" charset="0"/>
                <a:cs typeface="Times New Roman" charset="0"/>
              </a:rPr>
              <a:t>Eric Vermote</a:t>
            </a:r>
            <a:r>
              <a:rPr lang="en-US" sz="1600" b="1" baseline="30000" dirty="0">
                <a:solidFill>
                  <a:schemeClr val="tx1"/>
                </a:solidFill>
                <a:latin typeface="New York" charset="0"/>
                <a:cs typeface="Times New Roman" charset="0"/>
              </a:rPr>
              <a:t>(a)</a:t>
            </a:r>
            <a:r>
              <a:rPr lang="en-US" sz="1600" b="1" dirty="0">
                <a:solidFill>
                  <a:schemeClr val="tx1"/>
                </a:solidFill>
                <a:latin typeface="New York" charset="0"/>
                <a:cs typeface="Times New Roman" charset="0"/>
              </a:rPr>
              <a:t>, </a:t>
            </a:r>
            <a:r>
              <a:rPr lang="en-US" sz="1600" dirty="0">
                <a:solidFill>
                  <a:schemeClr val="tx1"/>
                </a:solidFill>
                <a:latin typeface="New York" charset="0"/>
                <a:cs typeface="Times New Roman" charset="0"/>
              </a:rPr>
              <a:t>Chris Justice</a:t>
            </a:r>
            <a:r>
              <a:rPr lang="en-US" sz="1600" baseline="30000" dirty="0">
                <a:solidFill>
                  <a:schemeClr val="tx1"/>
                </a:solidFill>
                <a:latin typeface="New York" charset="0"/>
                <a:cs typeface="Times New Roman" charset="0"/>
              </a:rPr>
              <a:t>(b)</a:t>
            </a:r>
            <a:r>
              <a:rPr lang="en-US" sz="1600" dirty="0">
                <a:solidFill>
                  <a:schemeClr val="tx1"/>
                </a:solidFill>
                <a:latin typeface="New York" charset="0"/>
                <a:cs typeface="Times New Roman" charset="0"/>
              </a:rPr>
              <a:t>, Martin </a:t>
            </a:r>
            <a:r>
              <a:rPr lang="en-US" sz="1600" dirty="0" err="1">
                <a:solidFill>
                  <a:schemeClr val="tx1"/>
                </a:solidFill>
                <a:latin typeface="New York" charset="0"/>
                <a:cs typeface="Times New Roman" charset="0"/>
              </a:rPr>
              <a:t>Claverie</a:t>
            </a:r>
            <a:r>
              <a:rPr lang="en-US" sz="1600" baseline="30000" dirty="0">
                <a:solidFill>
                  <a:schemeClr val="tx1"/>
                </a:solidFill>
                <a:latin typeface="New York" charset="0"/>
                <a:cs typeface="Times New Roman" charset="0"/>
              </a:rPr>
              <a:t>(</a:t>
            </a:r>
            <a:r>
              <a:rPr lang="en-US" sz="1600" baseline="30000" dirty="0" err="1">
                <a:solidFill>
                  <a:schemeClr val="tx1"/>
                </a:solidFill>
                <a:latin typeface="New York" charset="0"/>
                <a:cs typeface="Times New Roman" charset="0"/>
              </a:rPr>
              <a:t>b,a</a:t>
            </a:r>
            <a:r>
              <a:rPr lang="en-US" sz="1600" baseline="30000" dirty="0">
                <a:solidFill>
                  <a:schemeClr val="tx1"/>
                </a:solidFill>
                <a:latin typeface="New York" charset="0"/>
                <a:cs typeface="Times New Roman" charset="0"/>
              </a:rPr>
              <a:t>)</a:t>
            </a:r>
            <a:r>
              <a:rPr lang="en-US" sz="1600" dirty="0">
                <a:solidFill>
                  <a:schemeClr val="tx1"/>
                </a:solidFill>
                <a:latin typeface="New York" charset="0"/>
                <a:cs typeface="Times New Roman" charset="0"/>
              </a:rPr>
              <a:t>, Ivan </a:t>
            </a:r>
            <a:r>
              <a:rPr lang="en-US" sz="1600" dirty="0" err="1">
                <a:solidFill>
                  <a:schemeClr val="tx1"/>
                </a:solidFill>
                <a:latin typeface="New York" charset="0"/>
                <a:cs typeface="Times New Roman" charset="0"/>
              </a:rPr>
              <a:t>Csiszar</a:t>
            </a:r>
            <a:r>
              <a:rPr lang="en-US" sz="1600" baseline="30000" dirty="0">
                <a:solidFill>
                  <a:schemeClr val="tx1"/>
                </a:solidFill>
                <a:latin typeface="New York" charset="0"/>
                <a:cs typeface="Times New Roman" charset="0"/>
              </a:rPr>
              <a:t>(c)</a:t>
            </a:r>
            <a:r>
              <a:rPr lang="en-US" sz="1600" dirty="0">
                <a:solidFill>
                  <a:schemeClr val="tx1"/>
                </a:solidFill>
                <a:latin typeface="New York" charset="0"/>
                <a:cs typeface="Times New Roman" charset="0"/>
              </a:rPr>
              <a:t>, </a:t>
            </a:r>
            <a:r>
              <a:rPr lang="en-US" sz="1600" dirty="0">
                <a:solidFill>
                  <a:srgbClr val="000000"/>
                </a:solidFill>
                <a:latin typeface="Lucida Sans" charset="0"/>
              </a:rPr>
              <a:t>Dave Meyer</a:t>
            </a:r>
            <a:r>
              <a:rPr lang="en-US" sz="1600" baseline="30000" dirty="0">
                <a:solidFill>
                  <a:srgbClr val="000000"/>
                </a:solidFill>
                <a:latin typeface="Lucida Sans" charset="0"/>
              </a:rPr>
              <a:t>(d)</a:t>
            </a:r>
            <a:r>
              <a:rPr lang="en-US" sz="1600" dirty="0">
                <a:solidFill>
                  <a:schemeClr val="tx1"/>
                </a:solidFill>
                <a:latin typeface="New York" charset="0"/>
                <a:cs typeface="Times New Roman" charset="0"/>
              </a:rPr>
              <a:t>,</a:t>
            </a:r>
            <a:r>
              <a:rPr lang="en-US" sz="1600" dirty="0" err="1">
                <a:solidFill>
                  <a:schemeClr val="tx1"/>
                </a:solidFill>
                <a:latin typeface="New York" charset="0"/>
                <a:cs typeface="Times New Roman" charset="0"/>
              </a:rPr>
              <a:t>Ranga</a:t>
            </a:r>
            <a:r>
              <a:rPr lang="en-US" sz="1600" dirty="0">
                <a:solidFill>
                  <a:schemeClr val="tx1"/>
                </a:solidFill>
                <a:latin typeface="New York" charset="0"/>
                <a:cs typeface="Times New Roman" charset="0"/>
              </a:rPr>
              <a:t> Myneni</a:t>
            </a:r>
            <a:r>
              <a:rPr lang="en-US" sz="1600" baseline="30000" dirty="0">
                <a:solidFill>
                  <a:schemeClr val="tx1"/>
                </a:solidFill>
                <a:latin typeface="New York" charset="0"/>
                <a:cs typeface="Times New Roman" charset="0"/>
              </a:rPr>
              <a:t>(e)</a:t>
            </a:r>
            <a:r>
              <a:rPr lang="en-US" sz="1600" dirty="0">
                <a:solidFill>
                  <a:schemeClr val="tx1"/>
                </a:solidFill>
                <a:latin typeface="New York" charset="0"/>
                <a:cs typeface="Times New Roman" charset="0"/>
              </a:rPr>
              <a:t>, Frederic </a:t>
            </a:r>
            <a:r>
              <a:rPr lang="en-US" sz="1600" dirty="0" err="1">
                <a:solidFill>
                  <a:schemeClr val="tx1"/>
                </a:solidFill>
                <a:latin typeface="New York" charset="0"/>
                <a:cs typeface="Times New Roman" charset="0"/>
              </a:rPr>
              <a:t>Baret</a:t>
            </a:r>
            <a:r>
              <a:rPr lang="en-US" sz="1600" baseline="30000" dirty="0">
                <a:solidFill>
                  <a:schemeClr val="tx1"/>
                </a:solidFill>
                <a:latin typeface="New York" charset="0"/>
                <a:cs typeface="Times New Roman" charset="0"/>
              </a:rPr>
              <a:t>(f)</a:t>
            </a:r>
            <a:r>
              <a:rPr lang="en-US" sz="1600" dirty="0">
                <a:solidFill>
                  <a:schemeClr val="tx1"/>
                </a:solidFill>
                <a:latin typeface="New York" charset="0"/>
                <a:cs typeface="Times New Roman" charset="0"/>
              </a:rPr>
              <a:t>, Ed </a:t>
            </a:r>
            <a:r>
              <a:rPr lang="en-US" sz="1600" dirty="0" err="1">
                <a:solidFill>
                  <a:schemeClr val="tx1"/>
                </a:solidFill>
                <a:latin typeface="New York" charset="0"/>
                <a:cs typeface="Times New Roman" charset="0"/>
              </a:rPr>
              <a:t>Masuoka</a:t>
            </a:r>
            <a:r>
              <a:rPr lang="en-US" sz="1600" baseline="30000" dirty="0">
                <a:solidFill>
                  <a:schemeClr val="tx1"/>
                </a:solidFill>
                <a:latin typeface="New York" charset="0"/>
                <a:cs typeface="Times New Roman" charset="0"/>
              </a:rPr>
              <a:t>(a)</a:t>
            </a:r>
            <a:r>
              <a:rPr lang="en-US" sz="1600" dirty="0">
                <a:solidFill>
                  <a:schemeClr val="tx1"/>
                </a:solidFill>
                <a:latin typeface="New York" charset="0"/>
                <a:cs typeface="Times New Roman" charset="0"/>
              </a:rPr>
              <a:t> , Robert Wolfe</a:t>
            </a:r>
            <a:r>
              <a:rPr lang="en-US" sz="1600" baseline="30000" dirty="0">
                <a:solidFill>
                  <a:schemeClr val="tx1"/>
                </a:solidFill>
                <a:latin typeface="New York" charset="0"/>
                <a:cs typeface="Times New Roman" charset="0"/>
              </a:rPr>
              <a:t>(a)</a:t>
            </a:r>
            <a:r>
              <a:rPr lang="en-US" sz="1600" dirty="0">
                <a:solidFill>
                  <a:schemeClr val="tx1"/>
                </a:solidFill>
                <a:latin typeface="New York" charset="0"/>
                <a:cs typeface="Times New Roman" charset="0"/>
              </a:rPr>
              <a:t> and </a:t>
            </a:r>
            <a:r>
              <a:rPr lang="en-US" sz="1600" dirty="0" err="1">
                <a:solidFill>
                  <a:schemeClr val="tx1"/>
                </a:solidFill>
                <a:latin typeface="New York" charset="0"/>
                <a:cs typeface="Times New Roman" charset="0"/>
              </a:rPr>
              <a:t>Sadashiva</a:t>
            </a:r>
            <a:r>
              <a:rPr lang="en-US" sz="1600" dirty="0">
                <a:solidFill>
                  <a:schemeClr val="tx1"/>
                </a:solidFill>
                <a:latin typeface="New York" charset="0"/>
                <a:cs typeface="Times New Roman" charset="0"/>
              </a:rPr>
              <a:t> Devadiga</a:t>
            </a:r>
            <a:r>
              <a:rPr lang="en-US" sz="1600" baseline="30000" dirty="0">
                <a:solidFill>
                  <a:schemeClr val="tx1"/>
                </a:solidFill>
                <a:latin typeface="New York" charset="0"/>
                <a:cs typeface="Times New Roman" charset="0"/>
              </a:rPr>
              <a:t>(</a:t>
            </a:r>
            <a:r>
              <a:rPr lang="en-US" sz="1600" baseline="30000" dirty="0" err="1">
                <a:solidFill>
                  <a:schemeClr val="tx1"/>
                </a:solidFill>
                <a:latin typeface="New York" charset="0"/>
                <a:cs typeface="Times New Roman" charset="0"/>
              </a:rPr>
              <a:t>g,a</a:t>
            </a:r>
            <a:r>
              <a:rPr lang="en-US" sz="1600" baseline="30000" dirty="0">
                <a:solidFill>
                  <a:schemeClr val="tx1"/>
                </a:solidFill>
                <a:latin typeface="New York" charset="0"/>
                <a:cs typeface="Times New Roman" charset="0"/>
              </a:rPr>
              <a:t>)</a:t>
            </a:r>
          </a:p>
          <a:p>
            <a:pPr eaLnBrk="1" hangingPunct="1">
              <a:spcBef>
                <a:spcPct val="0"/>
              </a:spcBef>
            </a:pPr>
            <a:endParaRPr lang="en-US" sz="1600" baseline="30000" dirty="0">
              <a:solidFill>
                <a:schemeClr val="tx1"/>
              </a:solidFill>
              <a:latin typeface="New York" charset="0"/>
              <a:cs typeface="Times New Roman" charset="0"/>
            </a:endParaRPr>
          </a:p>
          <a:p>
            <a:pPr>
              <a:spcBef>
                <a:spcPct val="0"/>
              </a:spcBef>
            </a:pPr>
            <a:r>
              <a:rPr lang="en-US" sz="1600" b="1" dirty="0">
                <a:solidFill>
                  <a:schemeClr val="tx1"/>
                </a:solidFill>
                <a:latin typeface="New York" charset="0"/>
                <a:cs typeface="Times New Roman" charset="0"/>
              </a:rPr>
              <a:t> </a:t>
            </a:r>
            <a:r>
              <a:rPr lang="en-US" sz="1600" baseline="30000" dirty="0">
                <a:solidFill>
                  <a:schemeClr val="tx1"/>
                </a:solidFill>
                <a:latin typeface="New York" charset="0"/>
                <a:cs typeface="Times New Roman" charset="0"/>
              </a:rPr>
              <a:t>(a)</a:t>
            </a:r>
            <a:r>
              <a:rPr lang="en-US" sz="1600" dirty="0">
                <a:solidFill>
                  <a:schemeClr val="tx1"/>
                </a:solidFill>
                <a:latin typeface="New York" charset="0"/>
                <a:cs typeface="Times New Roman" charset="0"/>
              </a:rPr>
              <a:t>NASA/GSFC, Terrestrial Information Systems Branch, Code 619</a:t>
            </a:r>
          </a:p>
          <a:p>
            <a:pPr>
              <a:spcBef>
                <a:spcPct val="0"/>
              </a:spcBef>
            </a:pPr>
            <a:r>
              <a:rPr lang="en-US" sz="1600" baseline="30000" dirty="0">
                <a:solidFill>
                  <a:schemeClr val="tx1"/>
                </a:solidFill>
                <a:latin typeface="New York" charset="0"/>
                <a:cs typeface="Times New Roman" charset="0"/>
              </a:rPr>
              <a:t>(b)</a:t>
            </a:r>
            <a:r>
              <a:rPr lang="en-US" sz="1600" dirty="0">
                <a:solidFill>
                  <a:schemeClr val="tx1"/>
                </a:solidFill>
                <a:latin typeface="New York" charset="0"/>
                <a:cs typeface="Times New Roman" charset="0"/>
              </a:rPr>
              <a:t>Department of Geography / University of Maryland at College Park</a:t>
            </a:r>
            <a:endParaRPr lang="en-US" sz="1400" dirty="0">
              <a:solidFill>
                <a:schemeClr val="tx1"/>
              </a:solidFill>
              <a:latin typeface="Arial" charset="0"/>
            </a:endParaRPr>
          </a:p>
          <a:p>
            <a:pPr>
              <a:spcBef>
                <a:spcPct val="0"/>
              </a:spcBef>
            </a:pPr>
            <a:r>
              <a:rPr lang="en-US" sz="1600" baseline="30000" dirty="0">
                <a:solidFill>
                  <a:schemeClr val="tx1"/>
                </a:solidFill>
                <a:latin typeface="New York" charset="0"/>
                <a:cs typeface="Times New Roman" charset="0"/>
              </a:rPr>
              <a:t>(c)</a:t>
            </a:r>
            <a:r>
              <a:rPr lang="en-US" sz="1600" dirty="0">
                <a:solidFill>
                  <a:schemeClr val="tx1"/>
                </a:solidFill>
                <a:latin typeface="New York" charset="0"/>
                <a:cs typeface="Times New Roman" charset="0"/>
              </a:rPr>
              <a:t>NOAA/NESDIS/STAR</a:t>
            </a:r>
          </a:p>
          <a:p>
            <a:pPr>
              <a:spcBef>
                <a:spcPct val="0"/>
              </a:spcBef>
            </a:pPr>
            <a:r>
              <a:rPr lang="en-US" sz="1600" baseline="30000" dirty="0">
                <a:solidFill>
                  <a:schemeClr val="tx1"/>
                </a:solidFill>
                <a:latin typeface="New York" charset="0"/>
                <a:cs typeface="Times New Roman" charset="0"/>
              </a:rPr>
              <a:t>(d)</a:t>
            </a:r>
            <a:r>
              <a:rPr lang="en-US" sz="1600" dirty="0">
                <a:solidFill>
                  <a:schemeClr val="tx1"/>
                </a:solidFill>
                <a:latin typeface="New York" charset="0"/>
                <a:cs typeface="Times New Roman" charset="0"/>
              </a:rPr>
              <a:t>USGS/EROS Data Center </a:t>
            </a:r>
          </a:p>
          <a:p>
            <a:pPr>
              <a:spcBef>
                <a:spcPct val="0"/>
              </a:spcBef>
            </a:pPr>
            <a:r>
              <a:rPr lang="en-US" sz="1600" baseline="30000" dirty="0">
                <a:solidFill>
                  <a:schemeClr val="tx1"/>
                </a:solidFill>
                <a:latin typeface="New York" charset="0"/>
                <a:cs typeface="Times New Roman" charset="0"/>
              </a:rPr>
              <a:t>(e) </a:t>
            </a:r>
            <a:r>
              <a:rPr lang="en-US" sz="1600" dirty="0" err="1">
                <a:solidFill>
                  <a:schemeClr val="tx1"/>
                </a:solidFill>
                <a:latin typeface="New York" charset="0"/>
                <a:cs typeface="Times New Roman" charset="0"/>
              </a:rPr>
              <a:t>Dept</a:t>
            </a:r>
            <a:r>
              <a:rPr lang="en-US" sz="1600" dirty="0">
                <a:solidFill>
                  <a:schemeClr val="tx1"/>
                </a:solidFill>
                <a:latin typeface="New York" charset="0"/>
                <a:cs typeface="Times New Roman" charset="0"/>
              </a:rPr>
              <a:t> of Geography and Environment, Boston University</a:t>
            </a:r>
            <a:endParaRPr lang="en-US" sz="1400" dirty="0">
              <a:solidFill>
                <a:schemeClr val="tx1"/>
              </a:solidFill>
              <a:latin typeface="Arial" charset="0"/>
            </a:endParaRPr>
          </a:p>
          <a:p>
            <a:pPr>
              <a:spcBef>
                <a:spcPct val="0"/>
              </a:spcBef>
            </a:pPr>
            <a:r>
              <a:rPr lang="en-US" sz="1600" baseline="30000" dirty="0">
                <a:solidFill>
                  <a:schemeClr val="tx1"/>
                </a:solidFill>
                <a:latin typeface="New York" charset="0"/>
                <a:cs typeface="Times New Roman" charset="0"/>
              </a:rPr>
              <a:t>(f) </a:t>
            </a:r>
            <a:r>
              <a:rPr lang="en-US" sz="1600" dirty="0">
                <a:solidFill>
                  <a:schemeClr val="tx1"/>
                </a:solidFill>
                <a:latin typeface="New York" charset="0"/>
                <a:cs typeface="Times New Roman" charset="0"/>
              </a:rPr>
              <a:t>INRA/ Avignon, France</a:t>
            </a:r>
            <a:endParaRPr lang="en-US" sz="1400" dirty="0">
              <a:solidFill>
                <a:schemeClr val="tx1"/>
              </a:solidFill>
              <a:latin typeface="Arial" charset="0"/>
            </a:endParaRPr>
          </a:p>
          <a:p>
            <a:r>
              <a:rPr lang="en-US" sz="1600" baseline="30000" dirty="0">
                <a:solidFill>
                  <a:schemeClr val="tx1"/>
                </a:solidFill>
                <a:latin typeface="New York" charset="0"/>
                <a:cs typeface="Times New Roman" charset="0"/>
              </a:rPr>
              <a:t>(g) </a:t>
            </a:r>
            <a:r>
              <a:rPr lang="en-US" sz="1600" dirty="0">
                <a:solidFill>
                  <a:schemeClr val="tx1"/>
                </a:solidFill>
                <a:latin typeface="New York" charset="0"/>
                <a:cs typeface="Times New Roman" charset="0"/>
              </a:rPr>
              <a:t>SSAI</a:t>
            </a:r>
          </a:p>
          <a:p>
            <a:endParaRPr lang="en-US" sz="1600" dirty="0">
              <a:solidFill>
                <a:schemeClr val="tx1"/>
              </a:solidFill>
              <a:latin typeface="New York" charset="0"/>
              <a:cs typeface="Times New Roman" charset="0"/>
            </a:endParaRPr>
          </a:p>
          <a:p>
            <a:pPr eaLnBrk="1" hangingPunct="1">
              <a:lnSpc>
                <a:spcPct val="90000"/>
              </a:lnSpc>
            </a:pPr>
            <a:r>
              <a:rPr lang="en-US" sz="1600" b="1" dirty="0">
                <a:solidFill>
                  <a:schemeClr val="tx1"/>
                </a:solidFill>
                <a:latin typeface="Lucida Sans" charset="0"/>
              </a:rPr>
              <a:t>Contact: 301 6145413 </a:t>
            </a:r>
            <a:r>
              <a:rPr lang="en-US" sz="1600" b="1" dirty="0" err="1">
                <a:solidFill>
                  <a:schemeClr val="tx1"/>
                </a:solidFill>
                <a:latin typeface="Lucida Sans" charset="0"/>
              </a:rPr>
              <a:t>eric.f.vermote@nasa.gov</a:t>
            </a:r>
            <a:endParaRPr lang="en-US" sz="1600" b="1" dirty="0">
              <a:solidFill>
                <a:schemeClr val="tx1"/>
              </a:solidFill>
              <a:latin typeface="Lucida Sans" charset="0"/>
            </a:endParaRPr>
          </a:p>
        </p:txBody>
      </p:sp>
      <p:sp>
        <p:nvSpPr>
          <p:cNvPr id="16388" name="TextBox 1"/>
          <p:cNvSpPr txBox="1">
            <a:spLocks noChangeArrowheads="1"/>
          </p:cNvSpPr>
          <p:nvPr/>
        </p:nvSpPr>
        <p:spPr bwMode="auto">
          <a:xfrm>
            <a:off x="1003300" y="6197600"/>
            <a:ext cx="7546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MODIS/VIIRS Science Team Meeting, May 18 – May 22, 2015, Silver Spring, MD </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Content Placeholder 1"/>
          <p:cNvSpPr>
            <a:spLocks noGrp="1"/>
          </p:cNvSpPr>
          <p:nvPr>
            <p:ph idx="1"/>
          </p:nvPr>
        </p:nvSpPr>
        <p:spPr/>
        <p:txBody>
          <a:bodyPr/>
          <a:lstStyle/>
          <a:p>
            <a:endParaRPr lang="en-US">
              <a:latin typeface="Lucida Sans" charset="0"/>
            </a:endParaRPr>
          </a:p>
        </p:txBody>
      </p:sp>
      <p:sp>
        <p:nvSpPr>
          <p:cNvPr id="27650" name="Title 2"/>
          <p:cNvSpPr>
            <a:spLocks noGrp="1"/>
          </p:cNvSpPr>
          <p:nvPr>
            <p:ph type="title"/>
          </p:nvPr>
        </p:nvSpPr>
        <p:spPr/>
        <p:txBody>
          <a:bodyPr/>
          <a:lstStyle/>
          <a:p>
            <a:endParaRPr lang="en-US">
              <a:latin typeface="Lucida Sans" charset="0"/>
            </a:endParaRPr>
          </a:p>
        </p:txBody>
      </p:sp>
      <p:sp useBgFill="1">
        <p:nvSpPr>
          <p:cNvPr id="4" name="Rectangle 4"/>
          <p:cNvSpPr>
            <a:spLocks noChangeArrowheads="1"/>
          </p:cNvSpPr>
          <p:nvPr/>
        </p:nvSpPr>
        <p:spPr bwMode="auto">
          <a:xfrm>
            <a:off x="533400" y="381000"/>
            <a:ext cx="8077200" cy="838200"/>
          </a:xfrm>
          <a:prstGeom prst="rect">
            <a:avLst/>
          </a:prstGeom>
          <a:ln w="9525">
            <a:solidFill>
              <a:srgbClr val="339966"/>
            </a:solidFill>
            <a:miter lim="800000"/>
            <a:headEnd/>
            <a:tailEnd/>
          </a:ln>
          <a:effectLst>
            <a:outerShdw dist="107763" dir="2700000" algn="ctr" rotWithShape="0">
              <a:schemeClr val="accent1"/>
            </a:outerShdw>
          </a:effectLst>
        </p:spPr>
        <p:txBody>
          <a:bodyPr anchor="ctr"/>
          <a:lstStyle/>
          <a:p>
            <a:pPr algn="ctr" fontAlgn="auto">
              <a:spcBef>
                <a:spcPts val="0"/>
              </a:spcBef>
              <a:spcAft>
                <a:spcPts val="0"/>
              </a:spcAft>
              <a:defRPr/>
            </a:pPr>
            <a:r>
              <a:rPr lang="en-US" sz="2800" dirty="0">
                <a:solidFill>
                  <a:schemeClr val="tx2"/>
                </a:solidFill>
                <a:latin typeface="+mn-lt"/>
                <a:cs typeface="Arial" charset="0"/>
              </a:rPr>
              <a:t>Assessing CLAVR using MODIS shows the need of an improved cloud mask</a:t>
            </a:r>
          </a:p>
        </p:txBody>
      </p:sp>
      <p:sp>
        <p:nvSpPr>
          <p:cNvPr id="27652"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52352" rIns="0" bIns="38088" anchor="ctr">
            <a:spAutoFit/>
          </a:bodyPr>
          <a:lstStyle/>
          <a:p>
            <a:endParaRPr lang="en-US"/>
          </a:p>
        </p:txBody>
      </p:sp>
      <p:sp>
        <p:nvSpPr>
          <p:cNvPr id="27653" name="Rectangle 3"/>
          <p:cNvSpPr>
            <a:spLocks noChangeArrowheads="1"/>
          </p:cNvSpPr>
          <p:nvPr/>
        </p:nvSpPr>
        <p:spPr bwMode="auto">
          <a:xfrm>
            <a:off x="1905000" y="5130800"/>
            <a:ext cx="54864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nchor="ctr">
            <a:spAutoFit/>
          </a:bodyPr>
          <a:lstStyle/>
          <a:p>
            <a:pPr algn="just" eaLnBrk="0" hangingPunct="0"/>
            <a:r>
              <a:rPr lang="en-US" sz="1600">
                <a:latin typeface="New York" charset="0"/>
              </a:rPr>
              <a:t>Evaluation of the global performance of the CLAVR Algorithm reported as percentage.  Overall CLAVR identified only 2/3 of the cloud flagged by MODIS (red points), and labeled about 1/3 of the observation flagged as clear by MODIS as cloudy (blue points). </a:t>
            </a:r>
            <a:endParaRPr lang="en-US" sz="2400"/>
          </a:p>
        </p:txBody>
      </p:sp>
      <p:pic>
        <p:nvPicPr>
          <p:cNvPr id="276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371600"/>
            <a:ext cx="5538788"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2"/>
          <p:cNvSpPr>
            <a:spLocks noGrp="1"/>
          </p:cNvSpPr>
          <p:nvPr>
            <p:ph type="title"/>
          </p:nvPr>
        </p:nvSpPr>
        <p:spPr/>
        <p:txBody>
          <a:bodyPr/>
          <a:lstStyle/>
          <a:p>
            <a:r>
              <a:rPr lang="en-US">
                <a:latin typeface="Lucida Sans" charset="0"/>
              </a:rPr>
              <a:t>Independent validation of MODIS internal cloud mask</a:t>
            </a:r>
          </a:p>
        </p:txBody>
      </p:sp>
      <p:graphicFrame>
        <p:nvGraphicFramePr>
          <p:cNvPr id="28674" name="Object 3"/>
          <p:cNvGraphicFramePr>
            <a:graphicFrameLocks noChangeAspect="1"/>
          </p:cNvGraphicFramePr>
          <p:nvPr/>
        </p:nvGraphicFramePr>
        <p:xfrm>
          <a:off x="1600200" y="1231900"/>
          <a:ext cx="5943600" cy="3225800"/>
        </p:xfrm>
        <a:graphic>
          <a:graphicData uri="http://schemas.openxmlformats.org/presentationml/2006/ole">
            <mc:AlternateContent xmlns:mc="http://schemas.openxmlformats.org/markup-compatibility/2006">
              <mc:Choice xmlns:v="urn:schemas-microsoft-com:vml" Requires="v">
                <p:oleObj spid="_x0000_s28678" name="Document" r:id="rId3" imgW="5943600" imgH="3225800" progId="Word.Document.12">
                  <p:embed/>
                </p:oleObj>
              </mc:Choice>
              <mc:Fallback>
                <p:oleObj name="Document" r:id="rId3" imgW="5943600" imgH="3225800" progId="Word.Document.12">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231900"/>
                        <a:ext cx="59436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675" name="Object 4"/>
          <p:cNvGraphicFramePr>
            <a:graphicFrameLocks noChangeAspect="1"/>
          </p:cNvGraphicFramePr>
          <p:nvPr/>
        </p:nvGraphicFramePr>
        <p:xfrm>
          <a:off x="1625600" y="4610100"/>
          <a:ext cx="6019800" cy="1574800"/>
        </p:xfrm>
        <a:graphic>
          <a:graphicData uri="http://schemas.openxmlformats.org/presentationml/2006/ole">
            <mc:AlternateContent xmlns:mc="http://schemas.openxmlformats.org/markup-compatibility/2006">
              <mc:Choice xmlns:v="urn:schemas-microsoft-com:vml" Requires="v">
                <p:oleObj spid="_x0000_s28679" name="Document" r:id="rId5" imgW="6019800" imgH="1574800" progId="Word.Document.12">
                  <p:embed/>
                </p:oleObj>
              </mc:Choice>
              <mc:Fallback>
                <p:oleObj name="Document" r:id="rId5" imgW="6019800" imgH="1574800" progId="Word.Document.12">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5600" y="4610100"/>
                        <a:ext cx="60198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4"/>
          <p:cNvSpPr>
            <a:spLocks noChangeArrowheads="1"/>
          </p:cNvSpPr>
          <p:nvPr/>
        </p:nvSpPr>
        <p:spPr bwMode="auto">
          <a:xfrm>
            <a:off x="533400" y="381000"/>
            <a:ext cx="8077200" cy="838200"/>
          </a:xfrm>
          <a:prstGeom prst="rect">
            <a:avLst/>
          </a:prstGeom>
          <a:ln w="9525">
            <a:solidFill>
              <a:srgbClr val="339966"/>
            </a:solidFill>
            <a:miter lim="800000"/>
            <a:headEnd/>
            <a:tailEnd/>
          </a:ln>
          <a:effectLst>
            <a:outerShdw dist="107763" dir="2700000" algn="ctr" rotWithShape="0">
              <a:schemeClr val="accent1"/>
            </a:outerShdw>
          </a:effectLst>
        </p:spPr>
        <p:txBody>
          <a:bodyPr anchor="ctr"/>
          <a:lstStyle/>
          <a:p>
            <a:pPr algn="ctr" fontAlgn="auto">
              <a:spcBef>
                <a:spcPts val="0"/>
              </a:spcBef>
              <a:spcAft>
                <a:spcPts val="0"/>
              </a:spcAft>
              <a:defRPr/>
            </a:pPr>
            <a:r>
              <a:rPr lang="en-US" sz="2800" dirty="0">
                <a:solidFill>
                  <a:schemeClr val="tx2"/>
                </a:solidFill>
                <a:latin typeface="+mn-lt"/>
                <a:cs typeface="Arial" charset="0"/>
              </a:rPr>
              <a:t>New improved cloud mask for AVHRR </a:t>
            </a:r>
          </a:p>
        </p:txBody>
      </p:sp>
      <p:sp>
        <p:nvSpPr>
          <p:cNvPr id="29698"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52352" rIns="0" bIns="38088" anchor="ctr">
            <a:spAutoFit/>
          </a:bodyPr>
          <a:lstStyle/>
          <a:p>
            <a:endParaRPr lang="en-US"/>
          </a:p>
        </p:txBody>
      </p:sp>
      <p:sp>
        <p:nvSpPr>
          <p:cNvPr id="29699" name="Rectangle 3"/>
          <p:cNvSpPr>
            <a:spLocks noChangeArrowheads="1"/>
          </p:cNvSpPr>
          <p:nvPr/>
        </p:nvSpPr>
        <p:spPr bwMode="auto">
          <a:xfrm>
            <a:off x="1676400" y="5486400"/>
            <a:ext cx="548640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nchor="ctr">
            <a:spAutoFit/>
          </a:bodyPr>
          <a:lstStyle/>
          <a:p>
            <a:pPr algn="just" eaLnBrk="0" hangingPunct="0"/>
            <a:r>
              <a:rPr lang="en-US" sz="1600">
                <a:latin typeface="New York" charset="0"/>
              </a:rPr>
              <a:t>Evaluation of the global performance of the LTDR cloud mask  Algorithm reported as percentage.  </a:t>
            </a:r>
            <a:endParaRPr lang="en-US" sz="2400"/>
          </a:p>
        </p:txBody>
      </p:sp>
      <p:pic>
        <p:nvPicPr>
          <p:cNvPr id="2970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1304925"/>
            <a:ext cx="5534025"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a:latin typeface="Lucida Sans" charset="0"/>
              </a:rPr>
              <a:t>AVHRR Time series CLAVR mask</a:t>
            </a:r>
          </a:p>
        </p:txBody>
      </p:sp>
      <p:pic>
        <p:nvPicPr>
          <p:cNvPr id="307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2122488"/>
            <a:ext cx="8229600" cy="3481387"/>
          </a:xfr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cs typeface="+mj-cs"/>
              </a:rPr>
              <a:t>AVHRR Time series LTDR </a:t>
            </a:r>
            <a:r>
              <a:rPr lang="en-US" smtClean="0">
                <a:cs typeface="+mj-cs"/>
              </a:rPr>
              <a:t>cloud mask</a:t>
            </a:r>
            <a:endParaRPr lang="en-US" dirty="0">
              <a:cs typeface="+mj-cs"/>
            </a:endParaRPr>
          </a:p>
        </p:txBody>
      </p:sp>
      <p:pic>
        <p:nvPicPr>
          <p:cNvPr id="327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2122488"/>
            <a:ext cx="8229600" cy="3481387"/>
          </a:xfr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a:defRPr/>
            </a:pPr>
            <a:r>
              <a:rPr lang="en-US" b="0" dirty="0" smtClean="0">
                <a:effectLst>
                  <a:outerShdw blurRad="38100" dist="38100" dir="2700000" algn="tl">
                    <a:srgbClr val="DDDDDD"/>
                  </a:outerShdw>
                </a:effectLst>
              </a:rPr>
              <a:t>Methodology for evaluating the performance of surface reflectance product (generic)</a:t>
            </a:r>
            <a:endParaRPr lang="en-US" b="0" dirty="0">
              <a:effectLst>
                <a:outerShdw blurRad="38100" dist="38100" dir="2700000" algn="tl">
                  <a:srgbClr val="DDDDDD"/>
                </a:outerShdw>
              </a:effectLst>
            </a:endParaRPr>
          </a:p>
        </p:txBody>
      </p:sp>
      <p:sp>
        <p:nvSpPr>
          <p:cNvPr id="102411" name="Text Box 11"/>
          <p:cNvSpPr txBox="1">
            <a:spLocks noChangeArrowheads="1"/>
          </p:cNvSpPr>
          <p:nvPr/>
        </p:nvSpPr>
        <p:spPr bwMode="auto">
          <a:xfrm>
            <a:off x="1066800" y="2590800"/>
            <a:ext cx="2209800" cy="10779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600" dirty="0"/>
              <a:t>Subsets of Level 1B data processed using the standard surface reflectance algorithm</a:t>
            </a:r>
          </a:p>
        </p:txBody>
      </p:sp>
      <p:sp>
        <p:nvSpPr>
          <p:cNvPr id="102412" name="Text Box 12"/>
          <p:cNvSpPr txBox="1">
            <a:spLocks noChangeArrowheads="1"/>
          </p:cNvSpPr>
          <p:nvPr/>
        </p:nvSpPr>
        <p:spPr bwMode="auto">
          <a:xfrm>
            <a:off x="4953000" y="2819400"/>
            <a:ext cx="1752600" cy="3079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400"/>
              <a:t>Reference data set</a:t>
            </a:r>
          </a:p>
        </p:txBody>
      </p:sp>
      <p:sp>
        <p:nvSpPr>
          <p:cNvPr id="102413" name="Text Box 13"/>
          <p:cNvSpPr txBox="1">
            <a:spLocks noChangeArrowheads="1"/>
          </p:cNvSpPr>
          <p:nvPr/>
        </p:nvSpPr>
        <p:spPr bwMode="auto">
          <a:xfrm>
            <a:off x="5257800" y="3581400"/>
            <a:ext cx="2057400" cy="9540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400"/>
              <a:t>Atmospherically corrected TOA reflectances derived from Level 1B subsets</a:t>
            </a:r>
          </a:p>
        </p:txBody>
      </p:sp>
      <p:sp>
        <p:nvSpPr>
          <p:cNvPr id="102414" name="Text Box 14"/>
          <p:cNvSpPr txBox="1">
            <a:spLocks noChangeArrowheads="1"/>
          </p:cNvSpPr>
          <p:nvPr/>
        </p:nvSpPr>
        <p:spPr bwMode="auto">
          <a:xfrm>
            <a:off x="4572000" y="5257800"/>
            <a:ext cx="1066800" cy="3460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a:t>Vector 6S</a:t>
            </a:r>
          </a:p>
        </p:txBody>
      </p:sp>
      <p:sp>
        <p:nvSpPr>
          <p:cNvPr id="102415" name="Text Box 15"/>
          <p:cNvSpPr txBox="1">
            <a:spLocks noChangeArrowheads="1"/>
          </p:cNvSpPr>
          <p:nvPr/>
        </p:nvSpPr>
        <p:spPr bwMode="auto">
          <a:xfrm>
            <a:off x="6248400" y="5105400"/>
            <a:ext cx="2590800" cy="9540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1600" dirty="0"/>
              <a:t>AERONET measurements</a:t>
            </a:r>
          </a:p>
          <a:p>
            <a:pPr algn="ctr">
              <a:defRPr/>
            </a:pPr>
            <a:r>
              <a:rPr lang="en-US" dirty="0"/>
              <a:t>(</a:t>
            </a:r>
            <a:r>
              <a:rPr lang="el-GR" sz="1400" dirty="0"/>
              <a:t>τ</a:t>
            </a:r>
            <a:r>
              <a:rPr lang="en-US" sz="1400" baseline="-25000" dirty="0" err="1"/>
              <a:t>aer</a:t>
            </a:r>
            <a:r>
              <a:rPr lang="en-US" sz="1400" dirty="0"/>
              <a:t>, H</a:t>
            </a:r>
            <a:r>
              <a:rPr lang="en-US" sz="1400" baseline="-25000" dirty="0"/>
              <a:t>2</a:t>
            </a:r>
            <a:r>
              <a:rPr lang="en-US" sz="1400" dirty="0"/>
              <a:t>O, particle </a:t>
            </a:r>
            <a:r>
              <a:rPr lang="en-US" sz="1200" dirty="0"/>
              <a:t>distribution</a:t>
            </a:r>
          </a:p>
          <a:p>
            <a:pPr algn="ctr">
              <a:defRPr/>
            </a:pPr>
            <a:r>
              <a:rPr lang="en-US" sz="1200" dirty="0"/>
              <a:t>Refractive </a:t>
            </a:r>
            <a:r>
              <a:rPr lang="en-US" sz="1200" dirty="0" err="1"/>
              <a:t>indices,sphericityeri</a:t>
            </a:r>
            <a:r>
              <a:rPr lang="en-US" dirty="0"/>
              <a:t>)</a:t>
            </a:r>
            <a:endParaRPr lang="el-GR" dirty="0"/>
          </a:p>
        </p:txBody>
      </p:sp>
      <p:sp>
        <p:nvSpPr>
          <p:cNvPr id="102417" name="Line 17"/>
          <p:cNvSpPr>
            <a:spLocks noChangeShapeType="1"/>
          </p:cNvSpPr>
          <p:nvPr/>
        </p:nvSpPr>
        <p:spPr bwMode="auto">
          <a:xfrm>
            <a:off x="3352800" y="2971800"/>
            <a:ext cx="1524000" cy="0"/>
          </a:xfrm>
          <a:prstGeom prst="line">
            <a:avLst/>
          </a:prstGeom>
          <a:noFill/>
          <a:ln w="158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2418" name="Text Box 18"/>
          <p:cNvSpPr txBox="1">
            <a:spLocks noChangeArrowheads="1"/>
          </p:cNvSpPr>
          <p:nvPr/>
        </p:nvSpPr>
        <p:spPr bwMode="auto">
          <a:xfrm>
            <a:off x="3657600" y="2667000"/>
            <a:ext cx="1066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dirty="0"/>
              <a:t>comparison</a:t>
            </a:r>
          </a:p>
        </p:txBody>
      </p:sp>
      <p:sp>
        <p:nvSpPr>
          <p:cNvPr id="102419" name="Line 19"/>
          <p:cNvSpPr>
            <a:spLocks noChangeShapeType="1"/>
          </p:cNvSpPr>
          <p:nvPr/>
        </p:nvSpPr>
        <p:spPr bwMode="auto">
          <a:xfrm flipH="1" flipV="1">
            <a:off x="5715000" y="3200400"/>
            <a:ext cx="457200" cy="304800"/>
          </a:xfrm>
          <a:prstGeom prst="line">
            <a:avLst/>
          </a:prstGeom>
          <a:noFill/>
          <a:ln w="158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2420" name="Line 20"/>
          <p:cNvSpPr>
            <a:spLocks noChangeShapeType="1"/>
          </p:cNvSpPr>
          <p:nvPr/>
        </p:nvSpPr>
        <p:spPr bwMode="auto">
          <a:xfrm flipV="1">
            <a:off x="5181600" y="4724400"/>
            <a:ext cx="990600" cy="457200"/>
          </a:xfrm>
          <a:prstGeom prst="line">
            <a:avLst/>
          </a:prstGeom>
          <a:noFill/>
          <a:ln w="158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2421" name="Line 21"/>
          <p:cNvSpPr>
            <a:spLocks noChangeShapeType="1"/>
          </p:cNvSpPr>
          <p:nvPr/>
        </p:nvSpPr>
        <p:spPr bwMode="auto">
          <a:xfrm>
            <a:off x="6248400" y="4724400"/>
            <a:ext cx="1143000" cy="304800"/>
          </a:xfrm>
          <a:prstGeom prst="line">
            <a:avLst/>
          </a:prstGeom>
          <a:noFill/>
          <a:ln w="15875">
            <a:solidFill>
              <a:schemeClr val="tx1"/>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414838" y="1341438"/>
            <a:ext cx="4333875" cy="2684462"/>
          </a:xfrm>
          <a:prstGeom prst="roundRect">
            <a:avLst>
              <a:gd name="adj" fmla="val 6896"/>
            </a:avLst>
          </a:prstGeom>
          <a:solidFill>
            <a:schemeClr val="bg1"/>
          </a:solidFill>
          <a:ln w="19050">
            <a:solidFill>
              <a:schemeClr val="tx2"/>
            </a:solid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866" name="Title 1"/>
          <p:cNvSpPr>
            <a:spLocks noGrp="1"/>
          </p:cNvSpPr>
          <p:nvPr>
            <p:ph type="title"/>
          </p:nvPr>
        </p:nvSpPr>
        <p:spPr/>
        <p:txBody>
          <a:bodyPr/>
          <a:lstStyle/>
          <a:p>
            <a:r>
              <a:rPr lang="en-US">
                <a:latin typeface="Lucida Sans" charset="0"/>
              </a:rPr>
              <a:t>Validation Metrics</a:t>
            </a:r>
          </a:p>
        </p:txBody>
      </p:sp>
      <p:sp>
        <p:nvSpPr>
          <p:cNvPr id="3" name="Content Placeholder 2"/>
          <p:cNvSpPr>
            <a:spLocks noGrp="1"/>
          </p:cNvSpPr>
          <p:nvPr>
            <p:ph idx="1"/>
          </p:nvPr>
        </p:nvSpPr>
        <p:spPr>
          <a:xfrm>
            <a:off x="457200" y="1268413"/>
            <a:ext cx="4259263" cy="3989387"/>
          </a:xfrm>
        </p:spPr>
        <p:txBody>
          <a:bodyPr>
            <a:normAutofit fontScale="77500" lnSpcReduction="20000"/>
          </a:bodyPr>
          <a:lstStyle/>
          <a:p>
            <a:pPr>
              <a:buClr>
                <a:srgbClr val="FF0000"/>
              </a:buClr>
              <a:defRPr/>
            </a:pPr>
            <a:r>
              <a:rPr lang="en-US" u="sng" dirty="0" smtClean="0">
                <a:solidFill>
                  <a:srgbClr val="FF0000"/>
                </a:solidFill>
              </a:rPr>
              <a:t>Accuracy</a:t>
            </a:r>
            <a:r>
              <a:rPr lang="en-US" dirty="0" smtClean="0">
                <a:solidFill>
                  <a:srgbClr val="FF0000"/>
                </a:solidFill>
              </a:rPr>
              <a:t> </a:t>
            </a:r>
            <a:r>
              <a:rPr lang="en-US" dirty="0">
                <a:solidFill>
                  <a:srgbClr val="FF0000"/>
                </a:solidFill>
              </a:rPr>
              <a:t>(A</a:t>
            </a:r>
            <a:r>
              <a:rPr lang="en-US" dirty="0" smtClean="0">
                <a:solidFill>
                  <a:srgbClr val="FF0000"/>
                </a:solidFill>
              </a:rPr>
              <a:t>) </a:t>
            </a:r>
            <a:r>
              <a:rPr lang="en-US" dirty="0" smtClean="0"/>
              <a:t>= </a:t>
            </a:r>
            <a:r>
              <a:rPr lang="en-US" dirty="0"/>
              <a:t>the </a:t>
            </a:r>
            <a:r>
              <a:rPr lang="en-US" dirty="0" smtClean="0"/>
              <a:t>bias</a:t>
            </a:r>
          </a:p>
          <a:p>
            <a:pPr>
              <a:defRPr/>
            </a:pPr>
            <a:endParaRPr lang="en-US" dirty="0"/>
          </a:p>
          <a:p>
            <a:pPr>
              <a:defRPr/>
            </a:pPr>
            <a:endParaRPr lang="en-US" dirty="0" smtClean="0"/>
          </a:p>
          <a:p>
            <a:pPr>
              <a:buClr>
                <a:srgbClr val="00B050"/>
              </a:buClr>
              <a:defRPr/>
            </a:pPr>
            <a:r>
              <a:rPr lang="en-US" u="sng" dirty="0">
                <a:solidFill>
                  <a:srgbClr val="00B050"/>
                </a:solidFill>
              </a:rPr>
              <a:t>Precision</a:t>
            </a:r>
            <a:r>
              <a:rPr lang="en-US" dirty="0">
                <a:solidFill>
                  <a:srgbClr val="00B050"/>
                </a:solidFill>
              </a:rPr>
              <a:t> (P)</a:t>
            </a:r>
            <a:r>
              <a:rPr lang="en-US" dirty="0"/>
              <a:t> </a:t>
            </a:r>
            <a:r>
              <a:rPr lang="en-US" dirty="0" smtClean="0"/>
              <a:t>= </a:t>
            </a:r>
            <a:r>
              <a:rPr lang="en-US" dirty="0"/>
              <a:t>the </a:t>
            </a:r>
            <a:r>
              <a:rPr lang="en-US" dirty="0" smtClean="0"/>
              <a:t>repeatability</a:t>
            </a:r>
          </a:p>
          <a:p>
            <a:pPr>
              <a:defRPr/>
            </a:pPr>
            <a:endParaRPr lang="en-US" dirty="0"/>
          </a:p>
          <a:p>
            <a:pPr>
              <a:defRPr/>
            </a:pPr>
            <a:endParaRPr lang="en-US" dirty="0" smtClean="0"/>
          </a:p>
          <a:p>
            <a:pPr>
              <a:buClr>
                <a:srgbClr val="0070C0"/>
              </a:buClr>
              <a:defRPr/>
            </a:pPr>
            <a:r>
              <a:rPr lang="en-US" u="sng" dirty="0" smtClean="0">
                <a:solidFill>
                  <a:srgbClr val="0033CC"/>
                </a:solidFill>
              </a:rPr>
              <a:t>Uncertainty</a:t>
            </a:r>
            <a:r>
              <a:rPr lang="en-US" dirty="0" smtClean="0">
                <a:solidFill>
                  <a:srgbClr val="0033CC"/>
                </a:solidFill>
              </a:rPr>
              <a:t> (U) </a:t>
            </a:r>
            <a:r>
              <a:rPr lang="en-US" dirty="0" smtClean="0"/>
              <a:t>= the </a:t>
            </a:r>
            <a:r>
              <a:rPr lang="en-US" dirty="0"/>
              <a:t>actual statistical </a:t>
            </a:r>
            <a:r>
              <a:rPr lang="en-US" dirty="0" smtClean="0"/>
              <a:t>deviation</a:t>
            </a:r>
          </a:p>
        </p:txBody>
      </p:sp>
      <p:pic>
        <p:nvPicPr>
          <p:cNvPr id="368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65300"/>
            <a:ext cx="1397000" cy="674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494088"/>
            <a:ext cx="2419350" cy="782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5227638"/>
            <a:ext cx="1647825" cy="820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871" name="Rectangle 5"/>
          <p:cNvSpPr>
            <a:spLocks noChangeArrowheads="1"/>
          </p:cNvSpPr>
          <p:nvPr/>
        </p:nvSpPr>
        <p:spPr bwMode="auto">
          <a:xfrm>
            <a:off x="4357688" y="5456238"/>
            <a:ext cx="2511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t>From Vermote and Kotchenova, 2008</a:t>
            </a:r>
          </a:p>
        </p:txBody>
      </p:sp>
      <p:sp>
        <p:nvSpPr>
          <p:cNvPr id="8" name="Rectangle 7"/>
          <p:cNvSpPr/>
          <p:nvPr/>
        </p:nvSpPr>
        <p:spPr>
          <a:xfrm>
            <a:off x="4679950" y="4260850"/>
            <a:ext cx="4464050" cy="1201738"/>
          </a:xfrm>
          <a:prstGeom prst="rect">
            <a:avLst/>
          </a:prstGeom>
        </p:spPr>
        <p:txBody>
          <a:bodyPr>
            <a:spAutoFit/>
          </a:bodyPr>
          <a:lstStyle/>
          <a:p>
            <a:pPr marL="457200" indent="-457200">
              <a:spcBef>
                <a:spcPct val="20000"/>
              </a:spcBef>
              <a:buClr>
                <a:srgbClr val="FF00FF"/>
              </a:buClr>
              <a:buSzPct val="70000"/>
              <a:buFont typeface="Wingdings" panose="05000000000000000000" pitchFamily="2" charset="2"/>
              <a:buChar char="q"/>
              <a:defRPr/>
            </a:pPr>
            <a:r>
              <a:rPr lang="en-US" sz="2700" u="sng" dirty="0">
                <a:solidFill>
                  <a:srgbClr val="FF00FF"/>
                </a:solidFill>
              </a:rPr>
              <a:t>Specification</a:t>
            </a:r>
            <a:r>
              <a:rPr lang="en-US" sz="2700" dirty="0">
                <a:solidFill>
                  <a:srgbClr val="FF00FF"/>
                </a:solidFill>
              </a:rPr>
              <a:t> (S) </a:t>
            </a:r>
            <a:r>
              <a:rPr lang="en-US" sz="2700" dirty="0"/>
              <a:t>= Uncertainty requirement</a:t>
            </a:r>
            <a:r>
              <a:rPr lang="en-US" sz="2700" dirty="0">
                <a:solidFill>
                  <a:srgbClr val="0033CC"/>
                </a:solidFill>
              </a:rPr>
              <a:t> </a:t>
            </a:r>
          </a:p>
          <a:p>
            <a:pPr>
              <a:defRPr/>
            </a:pPr>
            <a:r>
              <a:rPr lang="en-US" dirty="0"/>
              <a:t>       </a:t>
            </a:r>
          </a:p>
        </p:txBody>
      </p:sp>
      <p:pic>
        <p:nvPicPr>
          <p:cNvPr id="3687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3963" y="6021388"/>
            <a:ext cx="3133725" cy="487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4" name="Picture 2" descr="http://www.texify.com/img/%5CLARGE%5C%21S%3D0.071%5Crho%2B0.0071.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0788" y="6134100"/>
            <a:ext cx="2027237"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2" descr="D:\UMD\Document\Prod\GV2M\APUexample.png"/>
          <p:cNvPicPr>
            <a:picLocks noChangeAspect="1" noChangeArrowheads="1"/>
          </p:cNvPicPr>
          <p:nvPr/>
        </p:nvPicPr>
        <p:blipFill>
          <a:blip r:embed="rId8">
            <a:extLst>
              <a:ext uri="{28A0092B-C50C-407E-A947-70E740481C1C}">
                <a14:useLocalDpi xmlns:a14="http://schemas.microsoft.com/office/drawing/2010/main" val="0"/>
              </a:ext>
            </a:extLst>
          </a:blip>
          <a:srcRect t="1976"/>
          <a:stretch>
            <a:fillRect/>
          </a:stretch>
        </p:blipFill>
        <p:spPr bwMode="auto">
          <a:xfrm>
            <a:off x="4627563" y="1390650"/>
            <a:ext cx="39624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TextBox 8"/>
          <p:cNvSpPr txBox="1">
            <a:spLocks noChangeArrowheads="1"/>
          </p:cNvSpPr>
          <p:nvPr/>
        </p:nvSpPr>
        <p:spPr bwMode="auto">
          <a:xfrm>
            <a:off x="4995863" y="2057400"/>
            <a:ext cx="2635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00" b="1">
                <a:solidFill>
                  <a:srgbClr val="FF00FF"/>
                </a:solidFill>
              </a:rPr>
              <a:t>S</a:t>
            </a:r>
          </a:p>
        </p:txBody>
      </p:sp>
      <p:sp>
        <p:nvSpPr>
          <p:cNvPr id="36877" name="TextBox 3"/>
          <p:cNvSpPr txBox="1">
            <a:spLocks noChangeArrowheads="1"/>
          </p:cNvSpPr>
          <p:nvPr/>
        </p:nvSpPr>
        <p:spPr bwMode="auto">
          <a:xfrm rot="5400000">
            <a:off x="7681913" y="2560638"/>
            <a:ext cx="15700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00FFFF"/>
                </a:solidFill>
              </a:rPr>
              <a:t>Number of Occurrences</a:t>
            </a:r>
          </a:p>
        </p:txBody>
      </p:sp>
      <p:sp>
        <p:nvSpPr>
          <p:cNvPr id="36878" name="TextBox 6"/>
          <p:cNvSpPr txBox="1">
            <a:spLocks noChangeArrowheads="1"/>
          </p:cNvSpPr>
          <p:nvPr/>
        </p:nvSpPr>
        <p:spPr bwMode="auto">
          <a:xfrm rot="-5400000">
            <a:off x="4191000" y="2427288"/>
            <a:ext cx="7096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t>A, P, U, S</a:t>
            </a:r>
          </a:p>
        </p:txBody>
      </p:sp>
      <p:sp>
        <p:nvSpPr>
          <p:cNvPr id="36879" name="TextBox 20"/>
          <p:cNvSpPr txBox="1">
            <a:spLocks noChangeArrowheads="1"/>
          </p:cNvSpPr>
          <p:nvPr/>
        </p:nvSpPr>
        <p:spPr bwMode="auto">
          <a:xfrm>
            <a:off x="6165850" y="3765550"/>
            <a:ext cx="9810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t>SR references</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2"/>
          <p:cNvSpPr>
            <a:spLocks noGrp="1"/>
          </p:cNvSpPr>
          <p:nvPr>
            <p:ph type="title"/>
          </p:nvPr>
        </p:nvSpPr>
        <p:spPr/>
        <p:txBody>
          <a:bodyPr/>
          <a:lstStyle/>
          <a:p>
            <a:r>
              <a:rPr lang="en-US">
                <a:latin typeface="Lucida Sans" charset="0"/>
              </a:rPr>
              <a:t>MODIS SR validated over AERONET sites</a:t>
            </a:r>
          </a:p>
        </p:txBody>
      </p:sp>
      <p:graphicFrame>
        <p:nvGraphicFramePr>
          <p:cNvPr id="38914" name="Object 3"/>
          <p:cNvGraphicFramePr>
            <a:graphicFrameLocks noChangeAspect="1"/>
          </p:cNvGraphicFramePr>
          <p:nvPr/>
        </p:nvGraphicFramePr>
        <p:xfrm>
          <a:off x="1600200" y="1250950"/>
          <a:ext cx="5943600" cy="4356100"/>
        </p:xfrm>
        <a:graphic>
          <a:graphicData uri="http://schemas.openxmlformats.org/presentationml/2006/ole">
            <mc:AlternateContent xmlns:mc="http://schemas.openxmlformats.org/markup-compatibility/2006">
              <mc:Choice xmlns:v="urn:schemas-microsoft-com:vml" Requires="v">
                <p:oleObj spid="_x0000_s38916" name="Document" r:id="rId3" imgW="5943600" imgH="4356100" progId="Word.Document.12">
                  <p:embed/>
                </p:oleObj>
              </mc:Choice>
              <mc:Fallback>
                <p:oleObj name="Document" r:id="rId3" imgW="5943600" imgH="4356100" progId="Word.Document.12">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250950"/>
                        <a:ext cx="59436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2"/>
          <p:cNvSpPr>
            <a:spLocks noGrp="1"/>
          </p:cNvSpPr>
          <p:nvPr>
            <p:ph type="title"/>
          </p:nvPr>
        </p:nvSpPr>
        <p:spPr>
          <a:xfrm>
            <a:off x="0" y="0"/>
            <a:ext cx="8940800" cy="977900"/>
          </a:xfrm>
        </p:spPr>
        <p:txBody>
          <a:bodyPr/>
          <a:lstStyle/>
          <a:p>
            <a:r>
              <a:rPr lang="en-US" sz="2000">
                <a:latin typeface="Lucida Sans" charset="0"/>
              </a:rPr>
              <a:t>Using Direct comparison with MODIS Aqua for validation</a:t>
            </a:r>
          </a:p>
        </p:txBody>
      </p:sp>
      <p:graphicFrame>
        <p:nvGraphicFramePr>
          <p:cNvPr id="39938" name="Object 1"/>
          <p:cNvGraphicFramePr>
            <a:graphicFrameLocks noChangeAspect="1"/>
          </p:cNvGraphicFramePr>
          <p:nvPr/>
        </p:nvGraphicFramePr>
        <p:xfrm>
          <a:off x="4303713" y="787400"/>
          <a:ext cx="4340225" cy="5670550"/>
        </p:xfrm>
        <a:graphic>
          <a:graphicData uri="http://schemas.openxmlformats.org/presentationml/2006/ole">
            <mc:AlternateContent xmlns:mc="http://schemas.openxmlformats.org/markup-compatibility/2006">
              <mc:Choice xmlns:v="urn:schemas-microsoft-com:vml" Requires="v">
                <p:oleObj spid="_x0000_s39941" name="Document" r:id="rId3" imgW="5397301" imgH="7048241" progId="Word.Document.12">
                  <p:embed/>
                </p:oleObj>
              </mc:Choice>
              <mc:Fallback>
                <p:oleObj name="Document" r:id="rId3" imgW="5397301" imgH="7048241" progId="Word.Document.1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3713" y="787400"/>
                        <a:ext cx="4340225"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939" name="Rectangle 5"/>
          <p:cNvSpPr>
            <a:spLocks noChangeArrowheads="1"/>
          </p:cNvSpPr>
          <p:nvPr/>
        </p:nvSpPr>
        <p:spPr bwMode="auto">
          <a:xfrm>
            <a:off x="312738" y="1901825"/>
            <a:ext cx="3929062"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Comparison of MODIS Aqua and NOAA16 AVHRR data, A (Red) ,B (NIR) ,C (NDVI) are observed over AERONET sites for 2003-2004, D (Red), E(NIR), F(NDVI) are simulated using a vegetation model that account for spectral difference between MODIS and AVHRR bands. G shows over the AERONET sites MODIS NDVI versus corrected AVHRR NDVI computed from spectrally adjusted AVHRR surface reflectance.</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2"/>
          <p:cNvSpPr>
            <a:spLocks noGrp="1"/>
          </p:cNvSpPr>
          <p:nvPr>
            <p:ph type="title"/>
          </p:nvPr>
        </p:nvSpPr>
        <p:spPr>
          <a:xfrm>
            <a:off x="781050" y="219075"/>
            <a:ext cx="7634288" cy="652463"/>
          </a:xfrm>
        </p:spPr>
        <p:txBody>
          <a:bodyPr/>
          <a:lstStyle/>
          <a:p>
            <a:r>
              <a:rPr lang="en-US" sz="2400">
                <a:latin typeface="Lucida Sans" charset="0"/>
              </a:rPr>
              <a:t>Analysis of the AVHRR reflectance and NDVI time series reveal an issue with GAC sampling </a:t>
            </a:r>
          </a:p>
        </p:txBody>
      </p:sp>
      <p:pic>
        <p:nvPicPr>
          <p:cNvPr id="4096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0563" y="939800"/>
            <a:ext cx="8212137" cy="537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2"/>
          <p:cNvPicPr>
            <a:picLocks noChangeAspect="1" noChangeArrowheads="1"/>
          </p:cNvPicPr>
          <p:nvPr/>
        </p:nvPicPr>
        <p:blipFill>
          <a:blip r:embed="rId3" cstate="print">
            <a:lum bright="-20000"/>
          </a:blip>
          <a:srcRect/>
          <a:stretch>
            <a:fillRect/>
          </a:stretch>
        </p:blipFill>
        <p:spPr bwMode="auto">
          <a:xfrm>
            <a:off x="304800" y="990600"/>
            <a:ext cx="8839200" cy="4419600"/>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434" name="Line 4"/>
          <p:cNvSpPr>
            <a:spLocks noChangeShapeType="1"/>
          </p:cNvSpPr>
          <p:nvPr/>
        </p:nvSpPr>
        <p:spPr bwMode="auto">
          <a:xfrm>
            <a:off x="4572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35" name="Line 5"/>
          <p:cNvSpPr>
            <a:spLocks noChangeShapeType="1"/>
          </p:cNvSpPr>
          <p:nvPr/>
        </p:nvSpPr>
        <p:spPr bwMode="auto">
          <a:xfrm>
            <a:off x="457200" y="1905000"/>
            <a:ext cx="723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6" name="Line 6"/>
          <p:cNvSpPr>
            <a:spLocks noChangeShapeType="1"/>
          </p:cNvSpPr>
          <p:nvPr/>
        </p:nvSpPr>
        <p:spPr bwMode="auto">
          <a:xfrm>
            <a:off x="6858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37" name="Line 7"/>
          <p:cNvSpPr>
            <a:spLocks noChangeShapeType="1"/>
          </p:cNvSpPr>
          <p:nvPr/>
        </p:nvSpPr>
        <p:spPr bwMode="auto">
          <a:xfrm>
            <a:off x="9144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38" name="Line 8"/>
          <p:cNvSpPr>
            <a:spLocks noChangeShapeType="1"/>
          </p:cNvSpPr>
          <p:nvPr/>
        </p:nvSpPr>
        <p:spPr bwMode="auto">
          <a:xfrm>
            <a:off x="11430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39" name="Line 9"/>
          <p:cNvSpPr>
            <a:spLocks noChangeShapeType="1"/>
          </p:cNvSpPr>
          <p:nvPr/>
        </p:nvSpPr>
        <p:spPr bwMode="auto">
          <a:xfrm>
            <a:off x="13716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40" name="Line 10"/>
          <p:cNvSpPr>
            <a:spLocks noChangeShapeType="1"/>
          </p:cNvSpPr>
          <p:nvPr/>
        </p:nvSpPr>
        <p:spPr bwMode="auto">
          <a:xfrm>
            <a:off x="16002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41" name="Text Box 11"/>
          <p:cNvSpPr txBox="1">
            <a:spLocks noChangeArrowheads="1"/>
          </p:cNvSpPr>
          <p:nvPr/>
        </p:nvSpPr>
        <p:spPr bwMode="auto">
          <a:xfrm>
            <a:off x="3810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81</a:t>
            </a:r>
          </a:p>
        </p:txBody>
      </p:sp>
      <p:sp>
        <p:nvSpPr>
          <p:cNvPr id="18442" name="Text Box 12"/>
          <p:cNvSpPr txBox="1">
            <a:spLocks noChangeArrowheads="1"/>
          </p:cNvSpPr>
          <p:nvPr/>
        </p:nvSpPr>
        <p:spPr bwMode="auto">
          <a:xfrm>
            <a:off x="6096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82</a:t>
            </a:r>
          </a:p>
        </p:txBody>
      </p:sp>
      <p:sp>
        <p:nvSpPr>
          <p:cNvPr id="18443" name="Text Box 13"/>
          <p:cNvSpPr txBox="1">
            <a:spLocks noChangeArrowheads="1"/>
          </p:cNvSpPr>
          <p:nvPr/>
        </p:nvSpPr>
        <p:spPr bwMode="auto">
          <a:xfrm>
            <a:off x="8382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83</a:t>
            </a:r>
          </a:p>
        </p:txBody>
      </p:sp>
      <p:sp>
        <p:nvSpPr>
          <p:cNvPr id="18444" name="Text Box 14"/>
          <p:cNvSpPr txBox="1">
            <a:spLocks noChangeArrowheads="1"/>
          </p:cNvSpPr>
          <p:nvPr/>
        </p:nvSpPr>
        <p:spPr bwMode="auto">
          <a:xfrm>
            <a:off x="10668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84</a:t>
            </a:r>
          </a:p>
        </p:txBody>
      </p:sp>
      <p:sp>
        <p:nvSpPr>
          <p:cNvPr id="18445" name="Text Box 15"/>
          <p:cNvSpPr txBox="1">
            <a:spLocks noChangeArrowheads="1"/>
          </p:cNvSpPr>
          <p:nvPr/>
        </p:nvSpPr>
        <p:spPr bwMode="auto">
          <a:xfrm>
            <a:off x="12954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85</a:t>
            </a:r>
          </a:p>
        </p:txBody>
      </p:sp>
      <p:sp>
        <p:nvSpPr>
          <p:cNvPr id="18446" name="Line 16"/>
          <p:cNvSpPr>
            <a:spLocks noChangeShapeType="1"/>
          </p:cNvSpPr>
          <p:nvPr/>
        </p:nvSpPr>
        <p:spPr bwMode="auto">
          <a:xfrm>
            <a:off x="18288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47" name="Line 17"/>
          <p:cNvSpPr>
            <a:spLocks noChangeShapeType="1"/>
          </p:cNvSpPr>
          <p:nvPr/>
        </p:nvSpPr>
        <p:spPr bwMode="auto">
          <a:xfrm>
            <a:off x="20574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48" name="Line 18"/>
          <p:cNvSpPr>
            <a:spLocks noChangeShapeType="1"/>
          </p:cNvSpPr>
          <p:nvPr/>
        </p:nvSpPr>
        <p:spPr bwMode="auto">
          <a:xfrm>
            <a:off x="22860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49" name="Line 19"/>
          <p:cNvSpPr>
            <a:spLocks noChangeShapeType="1"/>
          </p:cNvSpPr>
          <p:nvPr/>
        </p:nvSpPr>
        <p:spPr bwMode="auto">
          <a:xfrm>
            <a:off x="25146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50" name="Line 20"/>
          <p:cNvSpPr>
            <a:spLocks noChangeShapeType="1"/>
          </p:cNvSpPr>
          <p:nvPr/>
        </p:nvSpPr>
        <p:spPr bwMode="auto">
          <a:xfrm>
            <a:off x="27432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51" name="Text Box 21"/>
          <p:cNvSpPr txBox="1">
            <a:spLocks noChangeArrowheads="1"/>
          </p:cNvSpPr>
          <p:nvPr/>
        </p:nvSpPr>
        <p:spPr bwMode="auto">
          <a:xfrm>
            <a:off x="17526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87</a:t>
            </a:r>
          </a:p>
        </p:txBody>
      </p:sp>
      <p:sp>
        <p:nvSpPr>
          <p:cNvPr id="18452" name="Text Box 22"/>
          <p:cNvSpPr txBox="1">
            <a:spLocks noChangeArrowheads="1"/>
          </p:cNvSpPr>
          <p:nvPr/>
        </p:nvSpPr>
        <p:spPr bwMode="auto">
          <a:xfrm>
            <a:off x="19812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88</a:t>
            </a:r>
          </a:p>
        </p:txBody>
      </p:sp>
      <p:sp>
        <p:nvSpPr>
          <p:cNvPr id="18453" name="Text Box 23"/>
          <p:cNvSpPr txBox="1">
            <a:spLocks noChangeArrowheads="1"/>
          </p:cNvSpPr>
          <p:nvPr/>
        </p:nvSpPr>
        <p:spPr bwMode="auto">
          <a:xfrm>
            <a:off x="22098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89</a:t>
            </a:r>
          </a:p>
        </p:txBody>
      </p:sp>
      <p:sp>
        <p:nvSpPr>
          <p:cNvPr id="18454" name="Text Box 24"/>
          <p:cNvSpPr txBox="1">
            <a:spLocks noChangeArrowheads="1"/>
          </p:cNvSpPr>
          <p:nvPr/>
        </p:nvSpPr>
        <p:spPr bwMode="auto">
          <a:xfrm>
            <a:off x="24384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90</a:t>
            </a:r>
          </a:p>
        </p:txBody>
      </p:sp>
      <p:sp>
        <p:nvSpPr>
          <p:cNvPr id="18455" name="Text Box 25"/>
          <p:cNvSpPr txBox="1">
            <a:spLocks noChangeArrowheads="1"/>
          </p:cNvSpPr>
          <p:nvPr/>
        </p:nvSpPr>
        <p:spPr bwMode="auto">
          <a:xfrm>
            <a:off x="26670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91</a:t>
            </a:r>
          </a:p>
        </p:txBody>
      </p:sp>
      <p:sp>
        <p:nvSpPr>
          <p:cNvPr id="18456" name="Text Box 26"/>
          <p:cNvSpPr txBox="1">
            <a:spLocks noChangeArrowheads="1"/>
          </p:cNvSpPr>
          <p:nvPr/>
        </p:nvSpPr>
        <p:spPr bwMode="auto">
          <a:xfrm>
            <a:off x="15240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86</a:t>
            </a:r>
          </a:p>
        </p:txBody>
      </p:sp>
      <p:sp>
        <p:nvSpPr>
          <p:cNvPr id="18457" name="Line 27"/>
          <p:cNvSpPr>
            <a:spLocks noChangeShapeType="1"/>
          </p:cNvSpPr>
          <p:nvPr/>
        </p:nvSpPr>
        <p:spPr bwMode="auto">
          <a:xfrm>
            <a:off x="29718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58" name="Line 28"/>
          <p:cNvSpPr>
            <a:spLocks noChangeShapeType="1"/>
          </p:cNvSpPr>
          <p:nvPr/>
        </p:nvSpPr>
        <p:spPr bwMode="auto">
          <a:xfrm>
            <a:off x="32004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59" name="Line 29"/>
          <p:cNvSpPr>
            <a:spLocks noChangeShapeType="1"/>
          </p:cNvSpPr>
          <p:nvPr/>
        </p:nvSpPr>
        <p:spPr bwMode="auto">
          <a:xfrm>
            <a:off x="34290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60" name="Line 30"/>
          <p:cNvSpPr>
            <a:spLocks noChangeShapeType="1"/>
          </p:cNvSpPr>
          <p:nvPr/>
        </p:nvSpPr>
        <p:spPr bwMode="auto">
          <a:xfrm>
            <a:off x="36576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61" name="Line 31"/>
          <p:cNvSpPr>
            <a:spLocks noChangeShapeType="1"/>
          </p:cNvSpPr>
          <p:nvPr/>
        </p:nvSpPr>
        <p:spPr bwMode="auto">
          <a:xfrm>
            <a:off x="38862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62" name="Line 32"/>
          <p:cNvSpPr>
            <a:spLocks noChangeShapeType="1"/>
          </p:cNvSpPr>
          <p:nvPr/>
        </p:nvSpPr>
        <p:spPr bwMode="auto">
          <a:xfrm>
            <a:off x="41148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63" name="Text Box 33"/>
          <p:cNvSpPr txBox="1">
            <a:spLocks noChangeArrowheads="1"/>
          </p:cNvSpPr>
          <p:nvPr/>
        </p:nvSpPr>
        <p:spPr bwMode="auto">
          <a:xfrm>
            <a:off x="28956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92</a:t>
            </a:r>
          </a:p>
        </p:txBody>
      </p:sp>
      <p:sp>
        <p:nvSpPr>
          <p:cNvPr id="18464" name="Text Box 34"/>
          <p:cNvSpPr txBox="1">
            <a:spLocks noChangeArrowheads="1"/>
          </p:cNvSpPr>
          <p:nvPr/>
        </p:nvSpPr>
        <p:spPr bwMode="auto">
          <a:xfrm>
            <a:off x="31242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93</a:t>
            </a:r>
          </a:p>
        </p:txBody>
      </p:sp>
      <p:sp>
        <p:nvSpPr>
          <p:cNvPr id="18465" name="Text Box 35"/>
          <p:cNvSpPr txBox="1">
            <a:spLocks noChangeArrowheads="1"/>
          </p:cNvSpPr>
          <p:nvPr/>
        </p:nvSpPr>
        <p:spPr bwMode="auto">
          <a:xfrm>
            <a:off x="33528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94</a:t>
            </a:r>
          </a:p>
        </p:txBody>
      </p:sp>
      <p:sp>
        <p:nvSpPr>
          <p:cNvPr id="18466" name="Text Box 36"/>
          <p:cNvSpPr txBox="1">
            <a:spLocks noChangeArrowheads="1"/>
          </p:cNvSpPr>
          <p:nvPr/>
        </p:nvSpPr>
        <p:spPr bwMode="auto">
          <a:xfrm>
            <a:off x="35814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95</a:t>
            </a:r>
          </a:p>
        </p:txBody>
      </p:sp>
      <p:sp>
        <p:nvSpPr>
          <p:cNvPr id="18467" name="Text Box 37"/>
          <p:cNvSpPr txBox="1">
            <a:spLocks noChangeArrowheads="1"/>
          </p:cNvSpPr>
          <p:nvPr/>
        </p:nvSpPr>
        <p:spPr bwMode="auto">
          <a:xfrm>
            <a:off x="38100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96</a:t>
            </a:r>
          </a:p>
        </p:txBody>
      </p:sp>
      <p:sp>
        <p:nvSpPr>
          <p:cNvPr id="18468" name="Line 38"/>
          <p:cNvSpPr>
            <a:spLocks noChangeShapeType="1"/>
          </p:cNvSpPr>
          <p:nvPr/>
        </p:nvSpPr>
        <p:spPr bwMode="auto">
          <a:xfrm>
            <a:off x="43434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69" name="Line 39"/>
          <p:cNvSpPr>
            <a:spLocks noChangeShapeType="1"/>
          </p:cNvSpPr>
          <p:nvPr/>
        </p:nvSpPr>
        <p:spPr bwMode="auto">
          <a:xfrm>
            <a:off x="45720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70" name="Line 40"/>
          <p:cNvSpPr>
            <a:spLocks noChangeShapeType="1"/>
          </p:cNvSpPr>
          <p:nvPr/>
        </p:nvSpPr>
        <p:spPr bwMode="auto">
          <a:xfrm>
            <a:off x="48006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71" name="Line 41"/>
          <p:cNvSpPr>
            <a:spLocks noChangeShapeType="1"/>
          </p:cNvSpPr>
          <p:nvPr/>
        </p:nvSpPr>
        <p:spPr bwMode="auto">
          <a:xfrm>
            <a:off x="50292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72" name="Line 42"/>
          <p:cNvSpPr>
            <a:spLocks noChangeShapeType="1"/>
          </p:cNvSpPr>
          <p:nvPr/>
        </p:nvSpPr>
        <p:spPr bwMode="auto">
          <a:xfrm>
            <a:off x="52578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73" name="Text Box 43"/>
          <p:cNvSpPr txBox="1">
            <a:spLocks noChangeArrowheads="1"/>
          </p:cNvSpPr>
          <p:nvPr/>
        </p:nvSpPr>
        <p:spPr bwMode="auto">
          <a:xfrm>
            <a:off x="42672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98</a:t>
            </a:r>
          </a:p>
        </p:txBody>
      </p:sp>
      <p:sp>
        <p:nvSpPr>
          <p:cNvPr id="18474" name="Text Box 44"/>
          <p:cNvSpPr txBox="1">
            <a:spLocks noChangeArrowheads="1"/>
          </p:cNvSpPr>
          <p:nvPr/>
        </p:nvSpPr>
        <p:spPr bwMode="auto">
          <a:xfrm>
            <a:off x="44958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99</a:t>
            </a:r>
          </a:p>
        </p:txBody>
      </p:sp>
      <p:sp>
        <p:nvSpPr>
          <p:cNvPr id="18475" name="Text Box 45"/>
          <p:cNvSpPr txBox="1">
            <a:spLocks noChangeArrowheads="1"/>
          </p:cNvSpPr>
          <p:nvPr/>
        </p:nvSpPr>
        <p:spPr bwMode="auto">
          <a:xfrm>
            <a:off x="47244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00</a:t>
            </a:r>
          </a:p>
        </p:txBody>
      </p:sp>
      <p:sp>
        <p:nvSpPr>
          <p:cNvPr id="18476" name="Text Box 46"/>
          <p:cNvSpPr txBox="1">
            <a:spLocks noChangeArrowheads="1"/>
          </p:cNvSpPr>
          <p:nvPr/>
        </p:nvSpPr>
        <p:spPr bwMode="auto">
          <a:xfrm>
            <a:off x="49530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01</a:t>
            </a:r>
          </a:p>
        </p:txBody>
      </p:sp>
      <p:sp>
        <p:nvSpPr>
          <p:cNvPr id="18477" name="Text Box 47"/>
          <p:cNvSpPr txBox="1">
            <a:spLocks noChangeArrowheads="1"/>
          </p:cNvSpPr>
          <p:nvPr/>
        </p:nvSpPr>
        <p:spPr bwMode="auto">
          <a:xfrm>
            <a:off x="51816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02</a:t>
            </a:r>
          </a:p>
        </p:txBody>
      </p:sp>
      <p:sp>
        <p:nvSpPr>
          <p:cNvPr id="18478" name="Text Box 48"/>
          <p:cNvSpPr txBox="1">
            <a:spLocks noChangeArrowheads="1"/>
          </p:cNvSpPr>
          <p:nvPr/>
        </p:nvSpPr>
        <p:spPr bwMode="auto">
          <a:xfrm>
            <a:off x="40386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97</a:t>
            </a:r>
          </a:p>
        </p:txBody>
      </p:sp>
      <p:sp>
        <p:nvSpPr>
          <p:cNvPr id="18479" name="Line 49"/>
          <p:cNvSpPr>
            <a:spLocks noChangeShapeType="1"/>
          </p:cNvSpPr>
          <p:nvPr/>
        </p:nvSpPr>
        <p:spPr bwMode="auto">
          <a:xfrm>
            <a:off x="54864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80" name="Line 50"/>
          <p:cNvSpPr>
            <a:spLocks noChangeShapeType="1"/>
          </p:cNvSpPr>
          <p:nvPr/>
        </p:nvSpPr>
        <p:spPr bwMode="auto">
          <a:xfrm>
            <a:off x="57150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81" name="Line 51"/>
          <p:cNvSpPr>
            <a:spLocks noChangeShapeType="1"/>
          </p:cNvSpPr>
          <p:nvPr/>
        </p:nvSpPr>
        <p:spPr bwMode="auto">
          <a:xfrm>
            <a:off x="59436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82" name="Text Box 52"/>
          <p:cNvSpPr txBox="1">
            <a:spLocks noChangeArrowheads="1"/>
          </p:cNvSpPr>
          <p:nvPr/>
        </p:nvSpPr>
        <p:spPr bwMode="auto">
          <a:xfrm>
            <a:off x="56388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04</a:t>
            </a:r>
          </a:p>
        </p:txBody>
      </p:sp>
      <p:sp>
        <p:nvSpPr>
          <p:cNvPr id="18483" name="Text Box 53"/>
          <p:cNvSpPr txBox="1">
            <a:spLocks noChangeArrowheads="1"/>
          </p:cNvSpPr>
          <p:nvPr/>
        </p:nvSpPr>
        <p:spPr bwMode="auto">
          <a:xfrm>
            <a:off x="58674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05</a:t>
            </a:r>
          </a:p>
        </p:txBody>
      </p:sp>
      <p:sp>
        <p:nvSpPr>
          <p:cNvPr id="18484" name="Rectangle 54"/>
          <p:cNvSpPr>
            <a:spLocks noChangeArrowheads="1"/>
          </p:cNvSpPr>
          <p:nvPr/>
        </p:nvSpPr>
        <p:spPr bwMode="auto">
          <a:xfrm>
            <a:off x="54102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FFFFFF"/>
                </a:solidFill>
                <a:latin typeface="Times New Roman" charset="0"/>
              </a:rPr>
              <a:t>03</a:t>
            </a:r>
          </a:p>
        </p:txBody>
      </p:sp>
      <p:sp>
        <p:nvSpPr>
          <p:cNvPr id="18485" name="Line 55"/>
          <p:cNvSpPr>
            <a:spLocks noChangeShapeType="1"/>
          </p:cNvSpPr>
          <p:nvPr/>
        </p:nvSpPr>
        <p:spPr bwMode="auto">
          <a:xfrm>
            <a:off x="61722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86" name="Line 56"/>
          <p:cNvSpPr>
            <a:spLocks noChangeShapeType="1"/>
          </p:cNvSpPr>
          <p:nvPr/>
        </p:nvSpPr>
        <p:spPr bwMode="auto">
          <a:xfrm>
            <a:off x="64008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87" name="Text Box 57"/>
          <p:cNvSpPr txBox="1">
            <a:spLocks noChangeArrowheads="1"/>
          </p:cNvSpPr>
          <p:nvPr/>
        </p:nvSpPr>
        <p:spPr bwMode="auto">
          <a:xfrm>
            <a:off x="63246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07</a:t>
            </a:r>
          </a:p>
        </p:txBody>
      </p:sp>
      <p:sp>
        <p:nvSpPr>
          <p:cNvPr id="18488" name="Line 58"/>
          <p:cNvSpPr>
            <a:spLocks noChangeShapeType="1"/>
          </p:cNvSpPr>
          <p:nvPr/>
        </p:nvSpPr>
        <p:spPr bwMode="auto">
          <a:xfrm>
            <a:off x="66294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89" name="Line 59"/>
          <p:cNvSpPr>
            <a:spLocks noChangeShapeType="1"/>
          </p:cNvSpPr>
          <p:nvPr/>
        </p:nvSpPr>
        <p:spPr bwMode="auto">
          <a:xfrm>
            <a:off x="68580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90" name="Line 60"/>
          <p:cNvSpPr>
            <a:spLocks noChangeShapeType="1"/>
          </p:cNvSpPr>
          <p:nvPr/>
        </p:nvSpPr>
        <p:spPr bwMode="auto">
          <a:xfrm>
            <a:off x="70866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91" name="Text Box 61"/>
          <p:cNvSpPr txBox="1">
            <a:spLocks noChangeArrowheads="1"/>
          </p:cNvSpPr>
          <p:nvPr/>
        </p:nvSpPr>
        <p:spPr bwMode="auto">
          <a:xfrm>
            <a:off x="67818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09</a:t>
            </a:r>
          </a:p>
        </p:txBody>
      </p:sp>
      <p:sp>
        <p:nvSpPr>
          <p:cNvPr id="18492" name="Text Box 62"/>
          <p:cNvSpPr txBox="1">
            <a:spLocks noChangeArrowheads="1"/>
          </p:cNvSpPr>
          <p:nvPr/>
        </p:nvSpPr>
        <p:spPr bwMode="auto">
          <a:xfrm>
            <a:off x="70104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10</a:t>
            </a:r>
          </a:p>
        </p:txBody>
      </p:sp>
      <p:sp>
        <p:nvSpPr>
          <p:cNvPr id="18493" name="Rectangle 63"/>
          <p:cNvSpPr>
            <a:spLocks noChangeArrowheads="1"/>
          </p:cNvSpPr>
          <p:nvPr/>
        </p:nvSpPr>
        <p:spPr bwMode="auto">
          <a:xfrm>
            <a:off x="65532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FFFFFF"/>
                </a:solidFill>
                <a:latin typeface="Times New Roman" charset="0"/>
              </a:rPr>
              <a:t>08</a:t>
            </a:r>
          </a:p>
        </p:txBody>
      </p:sp>
      <p:sp>
        <p:nvSpPr>
          <p:cNvPr id="18494" name="Text Box 64"/>
          <p:cNvSpPr txBox="1">
            <a:spLocks noChangeArrowheads="1"/>
          </p:cNvSpPr>
          <p:nvPr/>
        </p:nvSpPr>
        <p:spPr bwMode="auto">
          <a:xfrm>
            <a:off x="60960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06</a:t>
            </a:r>
          </a:p>
        </p:txBody>
      </p:sp>
      <p:sp>
        <p:nvSpPr>
          <p:cNvPr id="18495" name="Rectangle 65"/>
          <p:cNvSpPr>
            <a:spLocks noChangeArrowheads="1"/>
          </p:cNvSpPr>
          <p:nvPr/>
        </p:nvSpPr>
        <p:spPr bwMode="auto">
          <a:xfrm>
            <a:off x="533400" y="2590800"/>
            <a:ext cx="3048000" cy="228600"/>
          </a:xfrm>
          <a:prstGeom prst="rect">
            <a:avLst/>
          </a:prstGeom>
          <a:solidFill>
            <a:srgbClr val="00FF00"/>
          </a:solidFill>
          <a:ln w="9525">
            <a:solidFill>
              <a:schemeClr val="tx1"/>
            </a:solidFill>
            <a:miter lim="800000"/>
            <a:headEnd/>
            <a:tailEnd/>
          </a:ln>
        </p:spPr>
        <p:txBody>
          <a:bodyPr wrap="none" anchor="ctr"/>
          <a:lstStyle/>
          <a:p>
            <a:endParaRPr lang="en-US">
              <a:solidFill>
                <a:srgbClr val="000000"/>
              </a:solidFill>
            </a:endParaRPr>
          </a:p>
        </p:txBody>
      </p:sp>
      <p:sp>
        <p:nvSpPr>
          <p:cNvPr id="18496" name="Rectangle 66"/>
          <p:cNvSpPr>
            <a:spLocks noChangeArrowheads="1"/>
          </p:cNvSpPr>
          <p:nvPr/>
        </p:nvSpPr>
        <p:spPr bwMode="auto">
          <a:xfrm>
            <a:off x="3657600" y="2590800"/>
            <a:ext cx="1219200" cy="228600"/>
          </a:xfrm>
          <a:prstGeom prst="rect">
            <a:avLst/>
          </a:prstGeom>
          <a:solidFill>
            <a:srgbClr val="00FF00"/>
          </a:solidFill>
          <a:ln w="9525">
            <a:solidFill>
              <a:schemeClr val="tx1"/>
            </a:solidFill>
            <a:miter lim="800000"/>
            <a:headEnd/>
            <a:tailEnd/>
          </a:ln>
        </p:spPr>
        <p:txBody>
          <a:bodyPr wrap="none" anchor="ctr"/>
          <a:lstStyle/>
          <a:p>
            <a:endParaRPr lang="en-US">
              <a:solidFill>
                <a:srgbClr val="000000"/>
              </a:solidFill>
            </a:endParaRPr>
          </a:p>
        </p:txBody>
      </p:sp>
      <p:sp>
        <p:nvSpPr>
          <p:cNvPr id="18497" name="Rectangle 67"/>
          <p:cNvSpPr>
            <a:spLocks noChangeArrowheads="1"/>
          </p:cNvSpPr>
          <p:nvPr/>
        </p:nvSpPr>
        <p:spPr bwMode="auto">
          <a:xfrm>
            <a:off x="3581400" y="2590800"/>
            <a:ext cx="76200" cy="228600"/>
          </a:xfrm>
          <a:prstGeom prst="rect">
            <a:avLst/>
          </a:prstGeom>
          <a:solidFill>
            <a:srgbClr val="FF0000"/>
          </a:solidFill>
          <a:ln w="9525">
            <a:solidFill>
              <a:schemeClr val="tx1"/>
            </a:solidFill>
            <a:miter lim="800000"/>
            <a:headEnd/>
            <a:tailEnd/>
          </a:ln>
        </p:spPr>
        <p:txBody>
          <a:bodyPr wrap="none" anchor="ctr"/>
          <a:lstStyle/>
          <a:p>
            <a:endParaRPr lang="en-US">
              <a:solidFill>
                <a:srgbClr val="000000"/>
              </a:solidFill>
            </a:endParaRPr>
          </a:p>
        </p:txBody>
      </p:sp>
      <p:sp>
        <p:nvSpPr>
          <p:cNvPr id="18498" name="Line 70"/>
          <p:cNvSpPr>
            <a:spLocks noChangeShapeType="1"/>
          </p:cNvSpPr>
          <p:nvPr/>
        </p:nvSpPr>
        <p:spPr bwMode="auto">
          <a:xfrm>
            <a:off x="7315200" y="1719263"/>
            <a:ext cx="1588" cy="28082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99" name="Rectangle 71"/>
          <p:cNvSpPr>
            <a:spLocks noChangeArrowheads="1"/>
          </p:cNvSpPr>
          <p:nvPr/>
        </p:nvSpPr>
        <p:spPr bwMode="auto">
          <a:xfrm>
            <a:off x="7543800" y="4038600"/>
            <a:ext cx="1308100" cy="228600"/>
          </a:xfrm>
          <a:prstGeom prst="rect">
            <a:avLst/>
          </a:prstGeom>
          <a:solidFill>
            <a:srgbClr val="F5A9E1"/>
          </a:solidFill>
          <a:ln w="9525">
            <a:solidFill>
              <a:schemeClr val="tx1"/>
            </a:solidFill>
            <a:miter lim="800000"/>
            <a:headEnd/>
            <a:tailEnd/>
          </a:ln>
        </p:spPr>
        <p:txBody>
          <a:bodyPr wrap="none" anchor="ctr"/>
          <a:lstStyle/>
          <a:p>
            <a:pPr algn="ctr"/>
            <a:r>
              <a:rPr lang="en-US" sz="1400">
                <a:solidFill>
                  <a:srgbClr val="000000"/>
                </a:solidFill>
                <a:latin typeface="Times New Roman" charset="0"/>
              </a:rPr>
              <a:t>NPP</a:t>
            </a:r>
          </a:p>
        </p:txBody>
      </p:sp>
      <p:sp>
        <p:nvSpPr>
          <p:cNvPr id="18500" name="Rectangle 72"/>
          <p:cNvSpPr>
            <a:spLocks noChangeArrowheads="1"/>
          </p:cNvSpPr>
          <p:nvPr/>
        </p:nvSpPr>
        <p:spPr bwMode="auto">
          <a:xfrm>
            <a:off x="8401050" y="4343400"/>
            <a:ext cx="514350" cy="228600"/>
          </a:xfrm>
          <a:prstGeom prst="rect">
            <a:avLst/>
          </a:prstGeom>
          <a:solidFill>
            <a:srgbClr val="F5A9E1"/>
          </a:solidFill>
          <a:ln w="9525">
            <a:solidFill>
              <a:schemeClr val="tx1"/>
            </a:solidFill>
            <a:miter lim="800000"/>
            <a:headEnd/>
            <a:tailEnd/>
          </a:ln>
        </p:spPr>
        <p:txBody>
          <a:bodyPr wrap="none" anchor="ctr"/>
          <a:lstStyle/>
          <a:p>
            <a:pPr algn="ctr"/>
            <a:r>
              <a:rPr lang="en-US" sz="1400">
                <a:solidFill>
                  <a:srgbClr val="000000"/>
                </a:solidFill>
                <a:latin typeface="Times New Roman" charset="0"/>
              </a:rPr>
              <a:t>JPSS</a:t>
            </a:r>
          </a:p>
        </p:txBody>
      </p:sp>
      <p:sp>
        <p:nvSpPr>
          <p:cNvPr id="18501" name="Text Box 73"/>
          <p:cNvSpPr txBox="1">
            <a:spLocks noChangeArrowheads="1"/>
          </p:cNvSpPr>
          <p:nvPr/>
        </p:nvSpPr>
        <p:spPr bwMode="auto">
          <a:xfrm>
            <a:off x="7239000" y="1676400"/>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11</a:t>
            </a:r>
          </a:p>
        </p:txBody>
      </p:sp>
      <p:sp>
        <p:nvSpPr>
          <p:cNvPr id="18502" name="Rectangle 74"/>
          <p:cNvSpPr>
            <a:spLocks noChangeArrowheads="1"/>
          </p:cNvSpPr>
          <p:nvPr/>
        </p:nvSpPr>
        <p:spPr bwMode="auto">
          <a:xfrm>
            <a:off x="4724400" y="2590800"/>
            <a:ext cx="152400" cy="228600"/>
          </a:xfrm>
          <a:prstGeom prst="rect">
            <a:avLst/>
          </a:prstGeom>
          <a:solidFill>
            <a:srgbClr val="FF0000"/>
          </a:solidFill>
          <a:ln w="9525">
            <a:solidFill>
              <a:schemeClr val="tx1"/>
            </a:solidFill>
            <a:miter lim="800000"/>
            <a:headEnd/>
            <a:tailEnd/>
          </a:ln>
        </p:spPr>
        <p:txBody>
          <a:bodyPr wrap="none" anchor="ctr"/>
          <a:lstStyle/>
          <a:p>
            <a:endParaRPr lang="en-US">
              <a:solidFill>
                <a:srgbClr val="000000"/>
              </a:solidFill>
            </a:endParaRPr>
          </a:p>
        </p:txBody>
      </p:sp>
      <p:sp>
        <p:nvSpPr>
          <p:cNvPr id="18503" name="Text Box 75"/>
          <p:cNvSpPr txBox="1">
            <a:spLocks noChangeArrowheads="1"/>
          </p:cNvSpPr>
          <p:nvPr/>
        </p:nvSpPr>
        <p:spPr bwMode="auto">
          <a:xfrm>
            <a:off x="3792538" y="1973263"/>
            <a:ext cx="892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FFFF"/>
                </a:solidFill>
                <a:latin typeface="Times New Roman" charset="0"/>
              </a:rPr>
              <a:t>AVHRR</a:t>
            </a:r>
          </a:p>
        </p:txBody>
      </p:sp>
      <p:sp>
        <p:nvSpPr>
          <p:cNvPr id="18504" name="Text Box 77"/>
          <p:cNvSpPr txBox="1">
            <a:spLocks noChangeArrowheads="1"/>
          </p:cNvSpPr>
          <p:nvPr/>
        </p:nvSpPr>
        <p:spPr bwMode="auto">
          <a:xfrm>
            <a:off x="6553200" y="4267200"/>
            <a:ext cx="714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FFFF"/>
                </a:solidFill>
                <a:latin typeface="Times New Roman" charset="0"/>
              </a:rPr>
              <a:t>VIIRS</a:t>
            </a:r>
          </a:p>
        </p:txBody>
      </p:sp>
      <p:sp>
        <p:nvSpPr>
          <p:cNvPr id="18505" name="Rectangle 78"/>
          <p:cNvSpPr>
            <a:spLocks noChangeArrowheads="1"/>
          </p:cNvSpPr>
          <p:nvPr/>
        </p:nvSpPr>
        <p:spPr bwMode="auto">
          <a:xfrm>
            <a:off x="304800" y="0"/>
            <a:ext cx="838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000" b="1">
                <a:solidFill>
                  <a:srgbClr val="000000"/>
                </a:solidFill>
              </a:rPr>
              <a:t>Land Climate Data Record</a:t>
            </a:r>
            <a:r>
              <a:rPr lang="en-US" sz="2000">
                <a:solidFill>
                  <a:srgbClr val="000000"/>
                </a:solidFill>
              </a:rPr>
              <a:t>: Multi instrument/Multi sensor Science Quality Data Records used to quantify trends and changes</a:t>
            </a:r>
            <a:r>
              <a:rPr lang="en-US" sz="2000">
                <a:solidFill>
                  <a:srgbClr val="1F497D"/>
                </a:solidFill>
              </a:rPr>
              <a:t> </a:t>
            </a:r>
          </a:p>
        </p:txBody>
      </p:sp>
      <p:sp>
        <p:nvSpPr>
          <p:cNvPr id="18506" name="Line 79"/>
          <p:cNvSpPr>
            <a:spLocks noChangeShapeType="1"/>
          </p:cNvSpPr>
          <p:nvPr/>
        </p:nvSpPr>
        <p:spPr bwMode="auto">
          <a:xfrm>
            <a:off x="533400" y="2514600"/>
            <a:ext cx="8382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507" name="Line 80"/>
          <p:cNvSpPr>
            <a:spLocks noChangeShapeType="1"/>
          </p:cNvSpPr>
          <p:nvPr/>
        </p:nvSpPr>
        <p:spPr bwMode="auto">
          <a:xfrm>
            <a:off x="1371600" y="2514600"/>
            <a:ext cx="9144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508" name="Line 81"/>
          <p:cNvSpPr>
            <a:spLocks noChangeShapeType="1"/>
          </p:cNvSpPr>
          <p:nvPr/>
        </p:nvSpPr>
        <p:spPr bwMode="auto">
          <a:xfrm>
            <a:off x="2286000" y="2514600"/>
            <a:ext cx="12954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509" name="Line 82"/>
          <p:cNvSpPr>
            <a:spLocks noChangeShapeType="1"/>
          </p:cNvSpPr>
          <p:nvPr/>
        </p:nvSpPr>
        <p:spPr bwMode="auto">
          <a:xfrm>
            <a:off x="3657600" y="2514600"/>
            <a:ext cx="1066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510" name="Line 83"/>
          <p:cNvSpPr>
            <a:spLocks noChangeShapeType="1"/>
          </p:cNvSpPr>
          <p:nvPr/>
        </p:nvSpPr>
        <p:spPr bwMode="auto">
          <a:xfrm>
            <a:off x="4876800" y="1981200"/>
            <a:ext cx="7620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511" name="Line 84"/>
          <p:cNvSpPr>
            <a:spLocks noChangeShapeType="1"/>
          </p:cNvSpPr>
          <p:nvPr/>
        </p:nvSpPr>
        <p:spPr bwMode="auto">
          <a:xfrm>
            <a:off x="5562600" y="1981200"/>
            <a:ext cx="9144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512" name="Text Box 85"/>
          <p:cNvSpPr txBox="1">
            <a:spLocks noChangeArrowheads="1"/>
          </p:cNvSpPr>
          <p:nvPr/>
        </p:nvSpPr>
        <p:spPr bwMode="auto">
          <a:xfrm>
            <a:off x="609600" y="2209800"/>
            <a:ext cx="4460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FFFFFF"/>
                </a:solidFill>
                <a:latin typeface="Times New Roman" charset="0"/>
              </a:rPr>
              <a:t>N07</a:t>
            </a:r>
          </a:p>
        </p:txBody>
      </p:sp>
      <p:sp>
        <p:nvSpPr>
          <p:cNvPr id="18513" name="Text Box 86"/>
          <p:cNvSpPr txBox="1">
            <a:spLocks noChangeArrowheads="1"/>
          </p:cNvSpPr>
          <p:nvPr/>
        </p:nvSpPr>
        <p:spPr bwMode="auto">
          <a:xfrm>
            <a:off x="1676400" y="2209800"/>
            <a:ext cx="4460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FFFFFF"/>
                </a:solidFill>
                <a:latin typeface="Times New Roman" charset="0"/>
              </a:rPr>
              <a:t>N09</a:t>
            </a:r>
          </a:p>
        </p:txBody>
      </p:sp>
      <p:sp>
        <p:nvSpPr>
          <p:cNvPr id="18514" name="Text Box 87"/>
          <p:cNvSpPr txBox="1">
            <a:spLocks noChangeArrowheads="1"/>
          </p:cNvSpPr>
          <p:nvPr/>
        </p:nvSpPr>
        <p:spPr bwMode="auto">
          <a:xfrm>
            <a:off x="2590800" y="2209800"/>
            <a:ext cx="4460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FFFFFF"/>
                </a:solidFill>
                <a:latin typeface="Times New Roman" charset="0"/>
              </a:rPr>
              <a:t>N11</a:t>
            </a:r>
          </a:p>
        </p:txBody>
      </p:sp>
      <p:sp>
        <p:nvSpPr>
          <p:cNvPr id="18515" name="Text Box 88"/>
          <p:cNvSpPr txBox="1">
            <a:spLocks noChangeArrowheads="1"/>
          </p:cNvSpPr>
          <p:nvPr/>
        </p:nvSpPr>
        <p:spPr bwMode="auto">
          <a:xfrm>
            <a:off x="4038600" y="2209800"/>
            <a:ext cx="4460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FFFFFF"/>
                </a:solidFill>
                <a:latin typeface="Times New Roman" charset="0"/>
              </a:rPr>
              <a:t>N14</a:t>
            </a:r>
          </a:p>
        </p:txBody>
      </p:sp>
      <p:sp>
        <p:nvSpPr>
          <p:cNvPr id="18516" name="Text Box 89"/>
          <p:cNvSpPr txBox="1">
            <a:spLocks noChangeArrowheads="1"/>
          </p:cNvSpPr>
          <p:nvPr/>
        </p:nvSpPr>
        <p:spPr bwMode="auto">
          <a:xfrm>
            <a:off x="4927600" y="2217738"/>
            <a:ext cx="4460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FFFFFF"/>
                </a:solidFill>
                <a:latin typeface="Times New Roman" charset="0"/>
              </a:rPr>
              <a:t>N16</a:t>
            </a:r>
          </a:p>
        </p:txBody>
      </p:sp>
      <p:sp>
        <p:nvSpPr>
          <p:cNvPr id="18517" name="Text Box 91"/>
          <p:cNvSpPr txBox="1">
            <a:spLocks noChangeArrowheads="1"/>
          </p:cNvSpPr>
          <p:nvPr/>
        </p:nvSpPr>
        <p:spPr bwMode="auto">
          <a:xfrm>
            <a:off x="3429000" y="2209800"/>
            <a:ext cx="4460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FFFFFF"/>
                </a:solidFill>
                <a:latin typeface="Times New Roman" charset="0"/>
              </a:rPr>
              <a:t>N09</a:t>
            </a:r>
          </a:p>
        </p:txBody>
      </p:sp>
      <p:sp>
        <p:nvSpPr>
          <p:cNvPr id="18518" name="Text Box 76"/>
          <p:cNvSpPr txBox="1">
            <a:spLocks noChangeArrowheads="1"/>
          </p:cNvSpPr>
          <p:nvPr/>
        </p:nvSpPr>
        <p:spPr bwMode="auto">
          <a:xfrm>
            <a:off x="3886200" y="33528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FFFF"/>
                </a:solidFill>
                <a:latin typeface="Times New Roman" charset="0"/>
              </a:rPr>
              <a:t>MODIS</a:t>
            </a:r>
          </a:p>
        </p:txBody>
      </p:sp>
      <p:sp>
        <p:nvSpPr>
          <p:cNvPr id="18519" name="Rectangle 94" descr="Wide upward diagonal"/>
          <p:cNvSpPr>
            <a:spLocks noChangeArrowheads="1"/>
          </p:cNvSpPr>
          <p:nvPr/>
        </p:nvSpPr>
        <p:spPr bwMode="auto">
          <a:xfrm>
            <a:off x="7404100" y="3505200"/>
            <a:ext cx="1447800" cy="228600"/>
          </a:xfrm>
          <a:prstGeom prst="rect">
            <a:avLst/>
          </a:prstGeom>
          <a:pattFill prst="wdUpDiag">
            <a:fgClr>
              <a:schemeClr val="accent1"/>
            </a:fgClr>
            <a:bgClr>
              <a:schemeClr val="bg1"/>
            </a:bgClr>
          </a:pattFill>
          <a:ln w="9525">
            <a:solidFill>
              <a:schemeClr val="tx1"/>
            </a:solidFill>
            <a:prstDash val="dash"/>
            <a:miter lim="800000"/>
            <a:headEnd/>
            <a:tailEnd/>
          </a:ln>
        </p:spPr>
        <p:txBody>
          <a:bodyPr wrap="none" anchor="ctr"/>
          <a:lstStyle/>
          <a:p>
            <a:pPr algn="ctr"/>
            <a:endParaRPr lang="en-US" sz="1400">
              <a:solidFill>
                <a:srgbClr val="000000"/>
              </a:solidFill>
              <a:latin typeface="Times New Roman" charset="0"/>
            </a:endParaRPr>
          </a:p>
        </p:txBody>
      </p:sp>
      <p:grpSp>
        <p:nvGrpSpPr>
          <p:cNvPr id="18520" name="Group 107"/>
          <p:cNvGrpSpPr>
            <a:grpSpLocks/>
          </p:cNvGrpSpPr>
          <p:nvPr/>
        </p:nvGrpSpPr>
        <p:grpSpPr bwMode="auto">
          <a:xfrm>
            <a:off x="4953000" y="3200400"/>
            <a:ext cx="3911600" cy="228600"/>
            <a:chOff x="3072" y="2448"/>
            <a:chExt cx="2224" cy="144"/>
          </a:xfrm>
        </p:grpSpPr>
        <p:sp>
          <p:nvSpPr>
            <p:cNvPr id="18535" name="Rectangle 93" descr="Wide upward diagonal"/>
            <p:cNvSpPr>
              <a:spLocks noChangeArrowheads="1"/>
            </p:cNvSpPr>
            <p:nvPr/>
          </p:nvSpPr>
          <p:spPr bwMode="auto">
            <a:xfrm>
              <a:off x="4603" y="2448"/>
              <a:ext cx="693" cy="144"/>
            </a:xfrm>
            <a:prstGeom prst="rect">
              <a:avLst/>
            </a:prstGeom>
            <a:pattFill prst="wdUpDiag">
              <a:fgClr>
                <a:schemeClr val="accent1"/>
              </a:fgClr>
              <a:bgClr>
                <a:schemeClr val="bg1"/>
              </a:bgClr>
            </a:pattFill>
            <a:ln w="9525">
              <a:solidFill>
                <a:schemeClr val="tx1"/>
              </a:solidFill>
              <a:prstDash val="dash"/>
              <a:miter lim="800000"/>
              <a:headEnd/>
              <a:tailEnd/>
            </a:ln>
          </p:spPr>
          <p:txBody>
            <a:bodyPr wrap="none" anchor="ctr"/>
            <a:lstStyle/>
            <a:p>
              <a:pPr algn="ctr"/>
              <a:endParaRPr lang="en-US" sz="1400">
                <a:solidFill>
                  <a:srgbClr val="000000"/>
                </a:solidFill>
                <a:latin typeface="Times New Roman" charset="0"/>
              </a:endParaRPr>
            </a:p>
          </p:txBody>
        </p:sp>
        <p:sp>
          <p:nvSpPr>
            <p:cNvPr id="18536" name="Rectangle 68"/>
            <p:cNvSpPr>
              <a:spLocks noChangeArrowheads="1"/>
            </p:cNvSpPr>
            <p:nvPr/>
          </p:nvSpPr>
          <p:spPr bwMode="auto">
            <a:xfrm>
              <a:off x="3072" y="2448"/>
              <a:ext cx="1849" cy="144"/>
            </a:xfrm>
            <a:prstGeom prst="rect">
              <a:avLst/>
            </a:prstGeom>
            <a:solidFill>
              <a:schemeClr val="accent1"/>
            </a:solidFill>
            <a:ln w="9525">
              <a:solidFill>
                <a:schemeClr val="tx1"/>
              </a:solidFill>
              <a:miter lim="800000"/>
              <a:headEnd/>
              <a:tailEnd/>
            </a:ln>
          </p:spPr>
          <p:txBody>
            <a:bodyPr wrap="none" anchor="ctr"/>
            <a:lstStyle/>
            <a:p>
              <a:pPr algn="ctr"/>
              <a:r>
                <a:rPr lang="en-US" sz="1400">
                  <a:solidFill>
                    <a:srgbClr val="000000"/>
                  </a:solidFill>
                  <a:latin typeface="Times New Roman" charset="0"/>
                </a:rPr>
                <a:t>Terra</a:t>
              </a:r>
            </a:p>
          </p:txBody>
        </p:sp>
      </p:grpSp>
      <p:sp>
        <p:nvSpPr>
          <p:cNvPr id="18521" name="Rectangle 69"/>
          <p:cNvSpPr>
            <a:spLocks noChangeArrowheads="1"/>
          </p:cNvSpPr>
          <p:nvPr/>
        </p:nvSpPr>
        <p:spPr bwMode="auto">
          <a:xfrm>
            <a:off x="5257800" y="3505200"/>
            <a:ext cx="2933700" cy="228600"/>
          </a:xfrm>
          <a:prstGeom prst="rect">
            <a:avLst/>
          </a:prstGeom>
          <a:solidFill>
            <a:schemeClr val="accent1"/>
          </a:solidFill>
          <a:ln w="9525">
            <a:solidFill>
              <a:schemeClr val="tx1"/>
            </a:solidFill>
            <a:miter lim="800000"/>
            <a:headEnd/>
            <a:tailEnd/>
          </a:ln>
        </p:spPr>
        <p:txBody>
          <a:bodyPr wrap="none" anchor="ctr"/>
          <a:lstStyle/>
          <a:p>
            <a:pPr algn="ctr"/>
            <a:r>
              <a:rPr lang="en-US" sz="1400">
                <a:solidFill>
                  <a:srgbClr val="000000"/>
                </a:solidFill>
                <a:latin typeface="Times New Roman" charset="0"/>
              </a:rPr>
              <a:t>Aqua</a:t>
            </a:r>
          </a:p>
        </p:txBody>
      </p:sp>
      <p:sp>
        <p:nvSpPr>
          <p:cNvPr id="18522" name="Rectangle 96"/>
          <p:cNvSpPr>
            <a:spLocks noChangeArrowheads="1"/>
          </p:cNvSpPr>
          <p:nvPr/>
        </p:nvSpPr>
        <p:spPr bwMode="auto">
          <a:xfrm>
            <a:off x="4724400" y="2895600"/>
            <a:ext cx="304800" cy="228600"/>
          </a:xfrm>
          <a:prstGeom prst="rect">
            <a:avLst/>
          </a:prstGeom>
          <a:solidFill>
            <a:srgbClr val="00B050"/>
          </a:solidFill>
          <a:ln w="9525">
            <a:solidFill>
              <a:schemeClr val="tx1"/>
            </a:solidFill>
            <a:miter lim="800000"/>
            <a:headEnd/>
            <a:tailEnd/>
          </a:ln>
        </p:spPr>
        <p:txBody>
          <a:bodyPr wrap="none" anchor="ctr"/>
          <a:lstStyle/>
          <a:p>
            <a:endParaRPr lang="en-US">
              <a:solidFill>
                <a:srgbClr val="FFFFFF"/>
              </a:solidFill>
            </a:endParaRPr>
          </a:p>
        </p:txBody>
      </p:sp>
      <p:sp>
        <p:nvSpPr>
          <p:cNvPr id="18523" name="AutoShape 105"/>
          <p:cNvSpPr>
            <a:spLocks noChangeArrowheads="1"/>
          </p:cNvSpPr>
          <p:nvPr/>
        </p:nvSpPr>
        <p:spPr bwMode="auto">
          <a:xfrm>
            <a:off x="5715000" y="2819400"/>
            <a:ext cx="152400" cy="685800"/>
          </a:xfrm>
          <a:prstGeom prst="upDownArrow">
            <a:avLst>
              <a:gd name="adj1" fmla="val 50000"/>
              <a:gd name="adj2" fmla="val 40000"/>
            </a:avLst>
          </a:prstGeom>
          <a:solidFill>
            <a:schemeClr val="accent1"/>
          </a:solidFill>
          <a:ln w="9525">
            <a:solidFill>
              <a:schemeClr val="tx1"/>
            </a:solidFill>
            <a:miter lim="800000"/>
            <a:headEnd/>
            <a:tailEnd/>
          </a:ln>
        </p:spPr>
        <p:txBody>
          <a:bodyPr vert="eaVert" wrap="none" anchor="ctr"/>
          <a:lstStyle/>
          <a:p>
            <a:endParaRPr lang="en-US">
              <a:solidFill>
                <a:srgbClr val="000000"/>
              </a:solidFill>
            </a:endParaRPr>
          </a:p>
        </p:txBody>
      </p:sp>
      <p:sp>
        <p:nvSpPr>
          <p:cNvPr id="18524" name="AutoShape 106"/>
          <p:cNvSpPr>
            <a:spLocks noChangeArrowheads="1"/>
          </p:cNvSpPr>
          <p:nvPr/>
        </p:nvSpPr>
        <p:spPr bwMode="auto">
          <a:xfrm>
            <a:off x="7594600" y="3733800"/>
            <a:ext cx="152400" cy="304800"/>
          </a:xfrm>
          <a:prstGeom prst="upDownArrow">
            <a:avLst>
              <a:gd name="adj1" fmla="val 50000"/>
              <a:gd name="adj2" fmla="val 40000"/>
            </a:avLst>
          </a:prstGeom>
          <a:solidFill>
            <a:schemeClr val="accent1"/>
          </a:solidFill>
          <a:ln w="9525">
            <a:solidFill>
              <a:schemeClr val="tx1"/>
            </a:solidFill>
            <a:miter lim="800000"/>
            <a:headEnd/>
            <a:tailEnd/>
          </a:ln>
        </p:spPr>
        <p:txBody>
          <a:bodyPr vert="eaVert" wrap="none" anchor="ctr"/>
          <a:lstStyle/>
          <a:p>
            <a:endParaRPr lang="en-US">
              <a:solidFill>
                <a:srgbClr val="000000"/>
              </a:solidFill>
            </a:endParaRPr>
          </a:p>
        </p:txBody>
      </p:sp>
      <p:sp>
        <p:nvSpPr>
          <p:cNvPr id="18525" name="Rectangle 101"/>
          <p:cNvSpPr>
            <a:spLocks noChangeArrowheads="1"/>
          </p:cNvSpPr>
          <p:nvPr/>
        </p:nvSpPr>
        <p:spPr bwMode="auto">
          <a:xfrm>
            <a:off x="457200" y="4038600"/>
            <a:ext cx="57578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r>
              <a:rPr lang="en-US">
                <a:solidFill>
                  <a:srgbClr val="FFFFFF"/>
                </a:solidFill>
              </a:rPr>
              <a:t>AVHRR (GAC) 1982-1999 + 2001 (2003)-present</a:t>
            </a:r>
          </a:p>
          <a:p>
            <a:pPr lvl="1"/>
            <a:r>
              <a:rPr lang="en-US">
                <a:solidFill>
                  <a:srgbClr val="FFFFFF"/>
                </a:solidFill>
              </a:rPr>
              <a:t>MODIS (MO(Y)D09 CMG) 2000-present</a:t>
            </a:r>
          </a:p>
          <a:p>
            <a:pPr lvl="1"/>
            <a:r>
              <a:rPr lang="en-US">
                <a:solidFill>
                  <a:srgbClr val="FFFFFF"/>
                </a:solidFill>
              </a:rPr>
              <a:t>VIIRS 2011 – 2025</a:t>
            </a:r>
          </a:p>
          <a:p>
            <a:pPr lvl="1"/>
            <a:r>
              <a:rPr lang="en-US">
                <a:solidFill>
                  <a:srgbClr val="FFFFFF"/>
                </a:solidFill>
              </a:rPr>
              <a:t>SPOT VEGETATION 1999-2000</a:t>
            </a:r>
          </a:p>
        </p:txBody>
      </p:sp>
      <p:sp>
        <p:nvSpPr>
          <p:cNvPr id="18526" name="Rectangle 102"/>
          <p:cNvSpPr>
            <a:spLocks noChangeArrowheads="1"/>
          </p:cNvSpPr>
          <p:nvPr/>
        </p:nvSpPr>
        <p:spPr bwMode="auto">
          <a:xfrm>
            <a:off x="1447800" y="5791200"/>
            <a:ext cx="6324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r>
              <a:rPr lang="en-US" sz="2000" i="1">
                <a:solidFill>
                  <a:srgbClr val="000000"/>
                </a:solidFill>
              </a:rPr>
              <a:t>Emphasis on data consistency – characterization  rather than degrading/smoothing the data </a:t>
            </a:r>
          </a:p>
        </p:txBody>
      </p:sp>
      <p:sp>
        <p:nvSpPr>
          <p:cNvPr id="18527" name="Text Box 75"/>
          <p:cNvSpPr txBox="1">
            <a:spLocks noChangeArrowheads="1"/>
          </p:cNvSpPr>
          <p:nvPr/>
        </p:nvSpPr>
        <p:spPr bwMode="auto">
          <a:xfrm>
            <a:off x="3200400" y="2895600"/>
            <a:ext cx="14525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FFFF"/>
                </a:solidFill>
                <a:latin typeface="Times New Roman" charset="0"/>
              </a:rPr>
              <a:t>VEGETATION</a:t>
            </a:r>
          </a:p>
        </p:txBody>
      </p:sp>
      <p:sp>
        <p:nvSpPr>
          <p:cNvPr id="18528" name="Text Box 62"/>
          <p:cNvSpPr txBox="1">
            <a:spLocks noChangeArrowheads="1"/>
          </p:cNvSpPr>
          <p:nvPr/>
        </p:nvSpPr>
        <p:spPr bwMode="auto">
          <a:xfrm>
            <a:off x="7424738" y="1676400"/>
            <a:ext cx="339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12</a:t>
            </a:r>
          </a:p>
        </p:txBody>
      </p:sp>
      <p:sp>
        <p:nvSpPr>
          <p:cNvPr id="18529" name="Text Box 73"/>
          <p:cNvSpPr txBox="1">
            <a:spLocks noChangeArrowheads="1"/>
          </p:cNvSpPr>
          <p:nvPr/>
        </p:nvSpPr>
        <p:spPr bwMode="auto">
          <a:xfrm>
            <a:off x="7653338" y="1676400"/>
            <a:ext cx="339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13</a:t>
            </a:r>
          </a:p>
        </p:txBody>
      </p:sp>
      <p:sp>
        <p:nvSpPr>
          <p:cNvPr id="18530" name="Text Box 89"/>
          <p:cNvSpPr txBox="1">
            <a:spLocks noChangeArrowheads="1"/>
          </p:cNvSpPr>
          <p:nvPr/>
        </p:nvSpPr>
        <p:spPr bwMode="auto">
          <a:xfrm>
            <a:off x="6024563" y="2205038"/>
            <a:ext cx="4492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FFFFFF"/>
                </a:solidFill>
                <a:latin typeface="Times New Roman" charset="0"/>
              </a:rPr>
              <a:t>N18</a:t>
            </a:r>
          </a:p>
        </p:txBody>
      </p:sp>
      <p:sp>
        <p:nvSpPr>
          <p:cNvPr id="18531" name="Rectangle 93" descr="Wide upward diagonal"/>
          <p:cNvSpPr>
            <a:spLocks noChangeArrowheads="1"/>
          </p:cNvSpPr>
          <p:nvPr/>
        </p:nvSpPr>
        <p:spPr bwMode="auto">
          <a:xfrm>
            <a:off x="7650163" y="2595563"/>
            <a:ext cx="1219200" cy="228600"/>
          </a:xfrm>
          <a:prstGeom prst="rect">
            <a:avLst/>
          </a:prstGeom>
          <a:pattFill prst="wdUpDiag">
            <a:fgClr>
              <a:schemeClr val="accent1"/>
            </a:fgClr>
            <a:bgClr>
              <a:schemeClr val="bg1"/>
            </a:bgClr>
          </a:pattFill>
          <a:ln w="9525">
            <a:solidFill>
              <a:schemeClr val="tx1"/>
            </a:solidFill>
            <a:prstDash val="dash"/>
            <a:miter lim="800000"/>
            <a:headEnd/>
            <a:tailEnd/>
          </a:ln>
        </p:spPr>
        <p:txBody>
          <a:bodyPr wrap="none" anchor="ctr"/>
          <a:lstStyle/>
          <a:p>
            <a:pPr algn="ctr"/>
            <a:endParaRPr lang="en-US" sz="1400">
              <a:solidFill>
                <a:srgbClr val="000000"/>
              </a:solidFill>
              <a:latin typeface="Times New Roman" charset="0"/>
            </a:endParaRPr>
          </a:p>
        </p:txBody>
      </p:sp>
      <p:sp>
        <p:nvSpPr>
          <p:cNvPr id="18532" name="Rectangle 98"/>
          <p:cNvSpPr>
            <a:spLocks noChangeArrowheads="1"/>
          </p:cNvSpPr>
          <p:nvPr/>
        </p:nvSpPr>
        <p:spPr bwMode="auto">
          <a:xfrm>
            <a:off x="4894263" y="2590800"/>
            <a:ext cx="3322637" cy="228600"/>
          </a:xfrm>
          <a:prstGeom prst="rect">
            <a:avLst/>
          </a:prstGeom>
          <a:solidFill>
            <a:srgbClr val="00FF00"/>
          </a:solidFill>
          <a:ln w="9525">
            <a:solidFill>
              <a:schemeClr val="tx1"/>
            </a:solidFill>
            <a:miter lim="800000"/>
            <a:headEnd/>
            <a:tailEnd/>
          </a:ln>
        </p:spPr>
        <p:txBody>
          <a:bodyPr wrap="none" anchor="ctr"/>
          <a:lstStyle/>
          <a:p>
            <a:endParaRPr lang="en-US">
              <a:solidFill>
                <a:srgbClr val="000000"/>
              </a:solidFill>
            </a:endParaRPr>
          </a:p>
        </p:txBody>
      </p:sp>
      <p:sp>
        <p:nvSpPr>
          <p:cNvPr id="18533" name="Text Box 73"/>
          <p:cNvSpPr txBox="1">
            <a:spLocks noChangeArrowheads="1"/>
          </p:cNvSpPr>
          <p:nvPr/>
        </p:nvSpPr>
        <p:spPr bwMode="auto">
          <a:xfrm>
            <a:off x="7867650" y="1677988"/>
            <a:ext cx="3381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14</a:t>
            </a:r>
          </a:p>
        </p:txBody>
      </p:sp>
      <p:sp>
        <p:nvSpPr>
          <p:cNvPr id="18534" name="Text Box 73"/>
          <p:cNvSpPr txBox="1">
            <a:spLocks noChangeArrowheads="1"/>
          </p:cNvSpPr>
          <p:nvPr/>
        </p:nvSpPr>
        <p:spPr bwMode="auto">
          <a:xfrm>
            <a:off x="8102600" y="1684338"/>
            <a:ext cx="3381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latin typeface="Times New Roman" charset="0"/>
              </a:rPr>
              <a:t>15</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2"/>
          <p:cNvSpPr>
            <a:spLocks noGrp="1"/>
          </p:cNvSpPr>
          <p:nvPr>
            <p:ph type="title"/>
          </p:nvPr>
        </p:nvSpPr>
        <p:spPr>
          <a:xfrm>
            <a:off x="792163" y="-133350"/>
            <a:ext cx="7686675" cy="977900"/>
          </a:xfrm>
        </p:spPr>
        <p:txBody>
          <a:bodyPr/>
          <a:lstStyle/>
          <a:p>
            <a:r>
              <a:rPr lang="en-US" sz="2000">
                <a:latin typeface="Lucida Sans" charset="0"/>
              </a:rPr>
              <a:t>Analysis of the GAC artifact over AERONET SITES</a:t>
            </a:r>
          </a:p>
        </p:txBody>
      </p:sp>
      <p:pic>
        <p:nvPicPr>
          <p:cNvPr id="419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0438" y="828675"/>
            <a:ext cx="7885112" cy="55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rotWithShape="1">
          <a:blip r:embed="rId2" cstate="print">
            <a:extLst>
              <a:ext uri="{28A0092B-C50C-407E-A947-70E740481C1C}">
                <a14:useLocalDpi xmlns:a14="http://schemas.microsoft.com/office/drawing/2010/main" val="0"/>
              </a:ext>
            </a:extLst>
          </a:blip>
          <a:srcRect b="1235"/>
          <a:stretch/>
        </p:blipFill>
        <p:spPr bwMode="auto">
          <a:xfrm>
            <a:off x="4832350" y="2393950"/>
            <a:ext cx="3589338" cy="4375150"/>
          </a:xfrm>
          <a:prstGeom prst="rect">
            <a:avLst/>
          </a:prstGeom>
          <a:ln>
            <a:noFill/>
          </a:ln>
          <a:effectLst>
            <a:outerShdw blurRad="292100" dist="139700" dir="2700000" algn="tl" rotWithShape="0">
              <a:srgbClr val="333333">
                <a:alpha val="65000"/>
              </a:srgbClr>
            </a:outerShdw>
          </a:effectLst>
        </p:spPr>
      </p:pic>
      <p:pic>
        <p:nvPicPr>
          <p:cNvPr id="5632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4538" y="53975"/>
            <a:ext cx="4589462"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itle 1"/>
          <p:cNvSpPr>
            <a:spLocks noGrp="1"/>
          </p:cNvSpPr>
          <p:nvPr>
            <p:ph type="title"/>
          </p:nvPr>
        </p:nvSpPr>
        <p:spPr>
          <a:xfrm>
            <a:off x="-107950" y="244475"/>
            <a:ext cx="4552950" cy="977900"/>
          </a:xfrm>
        </p:spPr>
        <p:txBody>
          <a:bodyPr/>
          <a:lstStyle/>
          <a:p>
            <a:r>
              <a:rPr lang="en-US">
                <a:latin typeface="Lucida Sans" charset="0"/>
              </a:rPr>
              <a:t>LAI Calibration procedure</a:t>
            </a:r>
          </a:p>
        </p:txBody>
      </p:sp>
      <p:sp>
        <p:nvSpPr>
          <p:cNvPr id="56324" name="Rectangle 6"/>
          <p:cNvSpPr>
            <a:spLocks noChangeArrowheads="1"/>
          </p:cNvSpPr>
          <p:nvPr/>
        </p:nvSpPr>
        <p:spPr bwMode="auto">
          <a:xfrm>
            <a:off x="165100" y="1735138"/>
            <a:ext cx="8839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t>We used the BELMANIP-2 sites network to calibrate the LAI/FAPAR ANN and the DIRECT in situ measurement to assess the uncertainty of the retrievals.</a:t>
            </a:r>
          </a:p>
        </p:txBody>
      </p:sp>
      <p:pic>
        <p:nvPicPr>
          <p:cNvPr id="8" name="Picture 7"/>
          <p:cNvPicPr>
            <a:picLocks/>
          </p:cNvPicPr>
          <p:nvPr/>
        </p:nvPicPr>
        <p:blipFill rotWithShape="1">
          <a:blip r:embed="rId4" cstate="print">
            <a:extLst>
              <a:ext uri="{28A0092B-C50C-407E-A947-70E740481C1C}">
                <a14:useLocalDpi xmlns:a14="http://schemas.microsoft.com/office/drawing/2010/main" val="0"/>
              </a:ext>
            </a:extLst>
          </a:blip>
          <a:srcRect b="1363"/>
          <a:stretch/>
        </p:blipFill>
        <p:spPr bwMode="auto">
          <a:xfrm>
            <a:off x="606425" y="2403475"/>
            <a:ext cx="3582988" cy="4357688"/>
          </a:xfrm>
          <a:prstGeom prst="rect">
            <a:avLst/>
          </a:prstGeom>
          <a:ln>
            <a:noFill/>
          </a:ln>
          <a:effectLst>
            <a:outerShdw blurRad="292100" dist="139700" dir="2700000" algn="tl" rotWithShape="0">
              <a:srgbClr val="333333">
                <a:alpha val="65000"/>
              </a:srgbClr>
            </a:outerShdw>
          </a:effectLst>
        </p:spPr>
      </p:pic>
      <p:sp>
        <p:nvSpPr>
          <p:cNvPr id="56326" name="TextBox 9"/>
          <p:cNvSpPr txBox="1">
            <a:spLocks noChangeArrowheads="1"/>
          </p:cNvSpPr>
          <p:nvPr/>
        </p:nvSpPr>
        <p:spPr bwMode="auto">
          <a:xfrm>
            <a:off x="582613" y="2320925"/>
            <a:ext cx="474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LAI</a:t>
            </a:r>
          </a:p>
        </p:txBody>
      </p:sp>
      <p:sp>
        <p:nvSpPr>
          <p:cNvPr id="56327" name="TextBox 10"/>
          <p:cNvSpPr txBox="1">
            <a:spLocks noChangeArrowheads="1"/>
          </p:cNvSpPr>
          <p:nvPr/>
        </p:nvSpPr>
        <p:spPr bwMode="auto">
          <a:xfrm>
            <a:off x="4808538" y="2320925"/>
            <a:ext cx="771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FAPAR</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r>
              <a:rPr lang="en-US">
                <a:latin typeface="Lucida Sans" charset="0"/>
              </a:rPr>
              <a:t>Validation/Evaluation Results</a:t>
            </a:r>
          </a:p>
        </p:txBody>
      </p:sp>
      <p:pic>
        <p:nvPicPr>
          <p:cNvPr id="57346" name="Picture 3"/>
          <p:cNvPicPr>
            <a:picLocks noChangeAspect="1" noChangeArrowheads="1"/>
          </p:cNvPicPr>
          <p:nvPr/>
        </p:nvPicPr>
        <p:blipFill>
          <a:blip r:embed="rId2">
            <a:extLst>
              <a:ext uri="{28A0092B-C50C-407E-A947-70E740481C1C}">
                <a14:useLocalDpi xmlns:a14="http://schemas.microsoft.com/office/drawing/2010/main" val="0"/>
              </a:ext>
            </a:extLst>
          </a:blip>
          <a:srcRect l="8405" t="5846" r="11505" b="23845"/>
          <a:stretch>
            <a:fillRect/>
          </a:stretch>
        </p:blipFill>
        <p:spPr bwMode="auto">
          <a:xfrm>
            <a:off x="165100" y="1481138"/>
            <a:ext cx="475456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nvGraphicFramePr>
        <p:xfrm>
          <a:off x="4865688" y="1566863"/>
          <a:ext cx="4064000" cy="3174999"/>
        </p:xfrm>
        <a:graphic>
          <a:graphicData uri="http://schemas.openxmlformats.org/drawingml/2006/table">
            <a:tbl>
              <a:tblPr firstRow="1" firstCol="1" bandRow="1">
                <a:tableStyleId>{93296810-A885-4BE3-A3E7-6D5BEEA58F35}</a:tableStyleId>
              </a:tblPr>
              <a:tblGrid>
                <a:gridCol w="1428956"/>
                <a:gridCol w="441036"/>
                <a:gridCol w="441036"/>
                <a:gridCol w="438684"/>
                <a:gridCol w="438684"/>
                <a:gridCol w="439272"/>
                <a:gridCol w="436332"/>
              </a:tblGrid>
              <a:tr h="210396">
                <a:tc rowSpan="2">
                  <a:txBody>
                    <a:bodyPr/>
                    <a:lstStyle/>
                    <a:p>
                      <a:pPr marL="0" marR="0" algn="ctr">
                        <a:lnSpc>
                          <a:spcPct val="115000"/>
                        </a:lnSpc>
                        <a:spcBef>
                          <a:spcPts val="0"/>
                        </a:spcBef>
                        <a:spcAft>
                          <a:spcPts val="0"/>
                        </a:spcAft>
                      </a:pPr>
                      <a:r>
                        <a:rPr lang="en-US" sz="1200" dirty="0">
                          <a:effectLst/>
                        </a:rPr>
                        <a:t>Class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algn="ctr">
                        <a:lnSpc>
                          <a:spcPct val="115000"/>
                        </a:lnSpc>
                        <a:spcBef>
                          <a:spcPts val="0"/>
                        </a:spcBef>
                        <a:spcAft>
                          <a:spcPts val="0"/>
                        </a:spcAft>
                      </a:pPr>
                      <a:r>
                        <a:rPr lang="en-US" sz="1200" dirty="0" smtClean="0">
                          <a:effectLst/>
                        </a:rPr>
                        <a:t>LAI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1200" dirty="0" smtClean="0">
                          <a:effectLst/>
                        </a:rPr>
                        <a:t>FAPAR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r>
              <a:tr h="420792">
                <a:tc vMerge="1">
                  <a:txBody>
                    <a:bodyPr/>
                    <a:lstStyle/>
                    <a:p>
                      <a:endParaRPr lang="en-US"/>
                    </a:p>
                  </a:txBody>
                  <a:tcPr/>
                </a:tc>
                <a:tc>
                  <a:txBody>
                    <a:bodyPr/>
                    <a:lstStyle/>
                    <a:p>
                      <a:pPr marL="0" marR="0" algn="ctr">
                        <a:lnSpc>
                          <a:spcPct val="115000"/>
                        </a:lnSpc>
                        <a:spcBef>
                          <a:spcPts val="0"/>
                        </a:spcBef>
                        <a:spcAft>
                          <a:spcPts val="0"/>
                        </a:spcAft>
                      </a:pPr>
                      <a:r>
                        <a:rPr lang="en-US" sz="1200" dirty="0" smtClean="0">
                          <a:effectLst/>
                        </a:rPr>
                        <a:t>bias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dirty="0" smtClean="0">
                          <a:effectLst/>
                        </a:rPr>
                        <a:t>RMSE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N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dirty="0" smtClean="0">
                          <a:effectLst/>
                        </a:rPr>
                        <a:t>bias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dirty="0" smtClean="0">
                          <a:effectLst/>
                        </a:rPr>
                        <a:t>RMSE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20792">
                <a:tc>
                  <a:txBody>
                    <a:bodyPr/>
                    <a:lstStyle/>
                    <a:p>
                      <a:pPr marL="0" marR="0" algn="ctr">
                        <a:lnSpc>
                          <a:spcPct val="115000"/>
                        </a:lnSpc>
                        <a:spcBef>
                          <a:spcPts val="0"/>
                        </a:spcBef>
                        <a:spcAft>
                          <a:spcPts val="0"/>
                        </a:spcAft>
                      </a:pPr>
                      <a:r>
                        <a:rPr lang="en-US" sz="1200">
                          <a:effectLst/>
                        </a:rPr>
                        <a:t>NeedleLeaf Forest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defTabSz="3026755" rtl="0" eaLnBrk="1" fontAlgn="b" latinLnBrk="0" hangingPunct="1">
                        <a:lnSpc>
                          <a:spcPct val="115000"/>
                        </a:lnSpc>
                        <a:spcBef>
                          <a:spcPts val="0"/>
                        </a:spcBef>
                        <a:spcAft>
                          <a:spcPts val="0"/>
                        </a:spcAft>
                      </a:pPr>
                      <a:r>
                        <a:rPr lang="en-US" sz="1200" kern="1200" dirty="0">
                          <a:solidFill>
                            <a:schemeClr val="dk1"/>
                          </a:solidFill>
                          <a:effectLst/>
                          <a:latin typeface="+mn-lt"/>
                          <a:ea typeface="+mn-ea"/>
                          <a:cs typeface="+mn-cs"/>
                        </a:rPr>
                        <a:t>-0.04</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dirty="0">
                          <a:solidFill>
                            <a:schemeClr val="dk1"/>
                          </a:solidFill>
                          <a:effectLst/>
                          <a:latin typeface="+mn-lt"/>
                          <a:ea typeface="+mn-ea"/>
                          <a:cs typeface="+mn-cs"/>
                        </a:rPr>
                        <a:t>0.31</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a:solidFill>
                            <a:schemeClr val="dk1"/>
                          </a:solidFill>
                          <a:effectLst/>
                          <a:latin typeface="+mn-lt"/>
                          <a:ea typeface="+mn-ea"/>
                          <a:cs typeface="+mn-cs"/>
                        </a:rPr>
                        <a:t>2</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endParaRPr lang="en-US" sz="1200" kern="1200">
                        <a:solidFill>
                          <a:schemeClr val="dk1"/>
                        </a:solidFill>
                        <a:effectLst/>
                        <a:latin typeface="+mn-lt"/>
                        <a:ea typeface="+mn-ea"/>
                        <a:cs typeface="+mn-cs"/>
                      </a:endParaRP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endParaRPr lang="en-US" sz="1200" kern="1200">
                        <a:solidFill>
                          <a:schemeClr val="dk1"/>
                        </a:solidFill>
                        <a:effectLst/>
                        <a:latin typeface="+mn-lt"/>
                        <a:ea typeface="+mn-ea"/>
                        <a:cs typeface="+mn-cs"/>
                      </a:endParaRP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a:solidFill>
                            <a:schemeClr val="dk1"/>
                          </a:solidFill>
                          <a:effectLst/>
                          <a:latin typeface="+mn-lt"/>
                          <a:ea typeface="+mn-ea"/>
                          <a:cs typeface="+mn-cs"/>
                        </a:rPr>
                        <a:t>0</a:t>
                      </a:r>
                    </a:p>
                  </a:txBody>
                  <a:tcPr marL="9525" marR="9525" marT="9529" marB="0" anchor="ctr"/>
                </a:tc>
              </a:tr>
              <a:tr h="420792">
                <a:tc>
                  <a:txBody>
                    <a:bodyPr/>
                    <a:lstStyle/>
                    <a:p>
                      <a:pPr marL="0" marR="0" algn="ctr">
                        <a:lnSpc>
                          <a:spcPct val="115000"/>
                        </a:lnSpc>
                        <a:spcBef>
                          <a:spcPts val="0"/>
                        </a:spcBef>
                        <a:spcAft>
                          <a:spcPts val="0"/>
                        </a:spcAft>
                      </a:pPr>
                      <a:r>
                        <a:rPr lang="en-US" sz="1200">
                          <a:effectLst/>
                        </a:rPr>
                        <a:t>BroadLeaf Forest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defTabSz="3026755" rtl="0" eaLnBrk="1" fontAlgn="b" latinLnBrk="0" hangingPunct="1">
                        <a:lnSpc>
                          <a:spcPct val="115000"/>
                        </a:lnSpc>
                        <a:spcBef>
                          <a:spcPts val="0"/>
                        </a:spcBef>
                        <a:spcAft>
                          <a:spcPts val="0"/>
                        </a:spcAft>
                      </a:pPr>
                      <a:r>
                        <a:rPr lang="en-US" sz="1200" kern="1200">
                          <a:solidFill>
                            <a:schemeClr val="dk1"/>
                          </a:solidFill>
                          <a:effectLst/>
                          <a:latin typeface="+mn-lt"/>
                          <a:ea typeface="+mn-ea"/>
                          <a:cs typeface="+mn-cs"/>
                        </a:rPr>
                        <a:t>0.39</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dirty="0">
                          <a:solidFill>
                            <a:schemeClr val="dk1"/>
                          </a:solidFill>
                          <a:effectLst/>
                          <a:latin typeface="+mn-lt"/>
                          <a:ea typeface="+mn-ea"/>
                          <a:cs typeface="+mn-cs"/>
                        </a:rPr>
                        <a:t>1.18</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dirty="0">
                          <a:solidFill>
                            <a:schemeClr val="dk1"/>
                          </a:solidFill>
                          <a:effectLst/>
                          <a:latin typeface="+mn-lt"/>
                          <a:ea typeface="+mn-ea"/>
                          <a:cs typeface="+mn-cs"/>
                        </a:rPr>
                        <a:t>22</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a:solidFill>
                            <a:schemeClr val="dk1"/>
                          </a:solidFill>
                          <a:effectLst/>
                          <a:latin typeface="+mn-lt"/>
                          <a:ea typeface="+mn-ea"/>
                          <a:cs typeface="+mn-cs"/>
                        </a:rPr>
                        <a:t>0.07</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a:solidFill>
                            <a:schemeClr val="dk1"/>
                          </a:solidFill>
                          <a:effectLst/>
                          <a:latin typeface="+mn-lt"/>
                          <a:ea typeface="+mn-ea"/>
                          <a:cs typeface="+mn-cs"/>
                        </a:rPr>
                        <a:t>0.15</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a:solidFill>
                            <a:schemeClr val="dk1"/>
                          </a:solidFill>
                          <a:effectLst/>
                          <a:latin typeface="+mn-lt"/>
                          <a:ea typeface="+mn-ea"/>
                          <a:cs typeface="+mn-cs"/>
                        </a:rPr>
                        <a:t>5</a:t>
                      </a:r>
                    </a:p>
                  </a:txBody>
                  <a:tcPr marL="9525" marR="9525" marT="9529" marB="0" anchor="ctr"/>
                </a:tc>
              </a:tr>
              <a:tr h="219925">
                <a:tc>
                  <a:txBody>
                    <a:bodyPr/>
                    <a:lstStyle/>
                    <a:p>
                      <a:pPr marL="0" marR="0" algn="ctr">
                        <a:lnSpc>
                          <a:spcPct val="115000"/>
                        </a:lnSpc>
                        <a:spcBef>
                          <a:spcPts val="0"/>
                        </a:spcBef>
                        <a:spcAft>
                          <a:spcPts val="0"/>
                        </a:spcAft>
                      </a:pPr>
                      <a:r>
                        <a:rPr lang="en-US" sz="1200">
                          <a:effectLst/>
                        </a:rPr>
                        <a:t>Shrublands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defTabSz="3026755" rtl="0" eaLnBrk="1" fontAlgn="b" latinLnBrk="0" hangingPunct="1">
                        <a:lnSpc>
                          <a:spcPct val="115000"/>
                        </a:lnSpc>
                        <a:spcBef>
                          <a:spcPts val="0"/>
                        </a:spcBef>
                        <a:spcAft>
                          <a:spcPts val="0"/>
                        </a:spcAft>
                      </a:pPr>
                      <a:r>
                        <a:rPr lang="en-US" sz="1200" kern="1200">
                          <a:solidFill>
                            <a:schemeClr val="dk1"/>
                          </a:solidFill>
                          <a:effectLst/>
                          <a:latin typeface="+mn-lt"/>
                          <a:ea typeface="+mn-ea"/>
                          <a:cs typeface="+mn-cs"/>
                        </a:rPr>
                        <a:t>0.02</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dirty="0">
                          <a:solidFill>
                            <a:schemeClr val="dk1"/>
                          </a:solidFill>
                          <a:effectLst/>
                          <a:latin typeface="+mn-lt"/>
                          <a:ea typeface="+mn-ea"/>
                          <a:cs typeface="+mn-cs"/>
                        </a:rPr>
                        <a:t>0.93</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dirty="0">
                          <a:solidFill>
                            <a:schemeClr val="dk1"/>
                          </a:solidFill>
                          <a:effectLst/>
                          <a:latin typeface="+mn-lt"/>
                          <a:ea typeface="+mn-ea"/>
                          <a:cs typeface="+mn-cs"/>
                        </a:rPr>
                        <a:t>20</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a:solidFill>
                            <a:schemeClr val="dk1"/>
                          </a:solidFill>
                          <a:effectLst/>
                          <a:latin typeface="+mn-lt"/>
                          <a:ea typeface="+mn-ea"/>
                          <a:cs typeface="+mn-cs"/>
                        </a:rPr>
                        <a:t>0.04</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a:solidFill>
                            <a:schemeClr val="dk1"/>
                          </a:solidFill>
                          <a:effectLst/>
                          <a:latin typeface="+mn-lt"/>
                          <a:ea typeface="+mn-ea"/>
                          <a:cs typeface="+mn-cs"/>
                        </a:rPr>
                        <a:t>0.13</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a:solidFill>
                            <a:schemeClr val="dk1"/>
                          </a:solidFill>
                          <a:effectLst/>
                          <a:latin typeface="+mn-lt"/>
                          <a:ea typeface="+mn-ea"/>
                          <a:cs typeface="+mn-cs"/>
                        </a:rPr>
                        <a:t>25</a:t>
                      </a:r>
                    </a:p>
                  </a:txBody>
                  <a:tcPr marL="9525" marR="9525" marT="9529" marB="0" anchor="ctr"/>
                </a:tc>
              </a:tr>
              <a:tr h="841585">
                <a:tc>
                  <a:txBody>
                    <a:bodyPr/>
                    <a:lstStyle/>
                    <a:p>
                      <a:pPr marL="0" marR="0" algn="ctr">
                        <a:lnSpc>
                          <a:spcPct val="115000"/>
                        </a:lnSpc>
                        <a:spcBef>
                          <a:spcPts val="0"/>
                        </a:spcBef>
                        <a:spcAft>
                          <a:spcPts val="0"/>
                        </a:spcAft>
                      </a:pPr>
                      <a:r>
                        <a:rPr lang="en-US" sz="1200">
                          <a:effectLst/>
                        </a:rPr>
                        <a:t>Grasslands &amp; Croplands</a:t>
                      </a:r>
                      <a:br>
                        <a:rPr lang="en-US" sz="1200">
                          <a:effectLst/>
                        </a:rPr>
                      </a:br>
                      <a:r>
                        <a:rPr lang="en-US" sz="1200">
                          <a:effectLst/>
                        </a:rPr>
                        <a:t>&amp; Non vegetated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defTabSz="3026755" rtl="0" eaLnBrk="1" fontAlgn="b" latinLnBrk="0" hangingPunct="1">
                        <a:lnSpc>
                          <a:spcPct val="115000"/>
                        </a:lnSpc>
                        <a:spcBef>
                          <a:spcPts val="0"/>
                        </a:spcBef>
                        <a:spcAft>
                          <a:spcPts val="0"/>
                        </a:spcAft>
                      </a:pPr>
                      <a:r>
                        <a:rPr lang="en-US" sz="1200" kern="1200">
                          <a:solidFill>
                            <a:schemeClr val="dk1"/>
                          </a:solidFill>
                          <a:effectLst/>
                          <a:latin typeface="+mn-lt"/>
                          <a:ea typeface="+mn-ea"/>
                          <a:cs typeface="+mn-cs"/>
                        </a:rPr>
                        <a:t>0.11</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a:solidFill>
                            <a:schemeClr val="dk1"/>
                          </a:solidFill>
                          <a:effectLst/>
                          <a:latin typeface="+mn-lt"/>
                          <a:ea typeface="+mn-ea"/>
                          <a:cs typeface="+mn-cs"/>
                        </a:rPr>
                        <a:t>0.69</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dirty="0">
                          <a:solidFill>
                            <a:schemeClr val="dk1"/>
                          </a:solidFill>
                          <a:effectLst/>
                          <a:latin typeface="+mn-lt"/>
                          <a:ea typeface="+mn-ea"/>
                          <a:cs typeface="+mn-cs"/>
                        </a:rPr>
                        <a:t>51</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dirty="0">
                          <a:solidFill>
                            <a:schemeClr val="dk1"/>
                          </a:solidFill>
                          <a:effectLst/>
                          <a:latin typeface="+mn-lt"/>
                          <a:ea typeface="+mn-ea"/>
                          <a:cs typeface="+mn-cs"/>
                        </a:rPr>
                        <a:t>0.05</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a:solidFill>
                            <a:schemeClr val="dk1"/>
                          </a:solidFill>
                          <a:effectLst/>
                          <a:latin typeface="+mn-lt"/>
                          <a:ea typeface="+mn-ea"/>
                          <a:cs typeface="+mn-cs"/>
                        </a:rPr>
                        <a:t>0.16</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a:solidFill>
                            <a:schemeClr val="dk1"/>
                          </a:solidFill>
                          <a:effectLst/>
                          <a:latin typeface="+mn-lt"/>
                          <a:ea typeface="+mn-ea"/>
                          <a:cs typeface="+mn-cs"/>
                        </a:rPr>
                        <a:t>40</a:t>
                      </a:r>
                    </a:p>
                  </a:txBody>
                  <a:tcPr marL="9525" marR="9525" marT="9529" marB="0" anchor="ctr"/>
                </a:tc>
              </a:tr>
              <a:tr h="420792">
                <a:tc>
                  <a:txBody>
                    <a:bodyPr/>
                    <a:lstStyle/>
                    <a:p>
                      <a:pPr marL="0" marR="0" algn="ctr">
                        <a:lnSpc>
                          <a:spcPct val="115000"/>
                        </a:lnSpc>
                        <a:spcBef>
                          <a:spcPts val="0"/>
                        </a:spcBef>
                        <a:spcAft>
                          <a:spcPts val="0"/>
                        </a:spcAft>
                      </a:pPr>
                      <a:r>
                        <a:rPr lang="en-US" sz="1200" dirty="0">
                          <a:effectLst/>
                        </a:rPr>
                        <a:t>evergreen broadleaf forest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defTabSz="3026755" rtl="0" eaLnBrk="1" fontAlgn="b" latinLnBrk="0" hangingPunct="1">
                        <a:lnSpc>
                          <a:spcPct val="115000"/>
                        </a:lnSpc>
                        <a:spcBef>
                          <a:spcPts val="0"/>
                        </a:spcBef>
                        <a:spcAft>
                          <a:spcPts val="0"/>
                        </a:spcAft>
                      </a:pPr>
                      <a:r>
                        <a:rPr lang="en-US" sz="1200" kern="1200">
                          <a:solidFill>
                            <a:schemeClr val="dk1"/>
                          </a:solidFill>
                          <a:effectLst/>
                          <a:latin typeface="+mn-lt"/>
                          <a:ea typeface="+mn-ea"/>
                          <a:cs typeface="+mn-cs"/>
                        </a:rPr>
                        <a:t>-0.81</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a:solidFill>
                            <a:schemeClr val="dk1"/>
                          </a:solidFill>
                          <a:effectLst/>
                          <a:latin typeface="+mn-lt"/>
                          <a:ea typeface="+mn-ea"/>
                          <a:cs typeface="+mn-cs"/>
                        </a:rPr>
                        <a:t>1.53</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a:solidFill>
                            <a:schemeClr val="dk1"/>
                          </a:solidFill>
                          <a:effectLst/>
                          <a:latin typeface="+mn-lt"/>
                          <a:ea typeface="+mn-ea"/>
                          <a:cs typeface="+mn-cs"/>
                        </a:rPr>
                        <a:t>14</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a:solidFill>
                            <a:schemeClr val="dk1"/>
                          </a:solidFill>
                          <a:effectLst/>
                          <a:latin typeface="+mn-lt"/>
                          <a:ea typeface="+mn-ea"/>
                          <a:cs typeface="+mn-cs"/>
                        </a:rPr>
                        <a:t>-0.07</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dirty="0">
                          <a:solidFill>
                            <a:schemeClr val="dk1"/>
                          </a:solidFill>
                          <a:effectLst/>
                          <a:latin typeface="+mn-lt"/>
                          <a:ea typeface="+mn-ea"/>
                          <a:cs typeface="+mn-cs"/>
                        </a:rPr>
                        <a:t>0.07</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dirty="0">
                          <a:solidFill>
                            <a:schemeClr val="dk1"/>
                          </a:solidFill>
                          <a:effectLst/>
                          <a:latin typeface="+mn-lt"/>
                          <a:ea typeface="+mn-ea"/>
                          <a:cs typeface="+mn-cs"/>
                        </a:rPr>
                        <a:t>2</a:t>
                      </a:r>
                    </a:p>
                  </a:txBody>
                  <a:tcPr marL="9525" marR="9525" marT="9529" marB="0" anchor="ctr"/>
                </a:tc>
              </a:tr>
              <a:tr h="219925">
                <a:tc>
                  <a:txBody>
                    <a:bodyPr/>
                    <a:lstStyle/>
                    <a:p>
                      <a:pPr marL="0" marR="0" algn="ctr">
                        <a:lnSpc>
                          <a:spcPct val="115000"/>
                        </a:lnSpc>
                        <a:spcBef>
                          <a:spcPts val="0"/>
                        </a:spcBef>
                        <a:spcAft>
                          <a:spcPts val="0"/>
                        </a:spcAft>
                      </a:pPr>
                      <a:r>
                        <a:rPr lang="en-US" sz="1200" dirty="0">
                          <a:effectLst/>
                        </a:rPr>
                        <a:t>All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defTabSz="3026755" rtl="0" eaLnBrk="1" fontAlgn="b" latinLnBrk="0" hangingPunct="1">
                        <a:lnSpc>
                          <a:spcPct val="115000"/>
                        </a:lnSpc>
                        <a:spcBef>
                          <a:spcPts val="0"/>
                        </a:spcBef>
                        <a:spcAft>
                          <a:spcPts val="0"/>
                        </a:spcAft>
                      </a:pPr>
                      <a:r>
                        <a:rPr lang="en-US" sz="1200" kern="1200" dirty="0">
                          <a:solidFill>
                            <a:schemeClr val="dk1"/>
                          </a:solidFill>
                          <a:effectLst/>
                          <a:latin typeface="+mn-lt"/>
                          <a:ea typeface="+mn-ea"/>
                          <a:cs typeface="+mn-cs"/>
                        </a:rPr>
                        <a:t>0.13</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a:solidFill>
                            <a:schemeClr val="dk1"/>
                          </a:solidFill>
                          <a:effectLst/>
                          <a:latin typeface="+mn-lt"/>
                          <a:ea typeface="+mn-ea"/>
                          <a:cs typeface="+mn-cs"/>
                        </a:rPr>
                        <a:t>1.05</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a:solidFill>
                            <a:schemeClr val="dk1"/>
                          </a:solidFill>
                          <a:effectLst/>
                          <a:latin typeface="+mn-lt"/>
                          <a:ea typeface="+mn-ea"/>
                          <a:cs typeface="+mn-cs"/>
                        </a:rPr>
                        <a:t>171</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a:solidFill>
                            <a:schemeClr val="dk1"/>
                          </a:solidFill>
                          <a:effectLst/>
                          <a:latin typeface="+mn-lt"/>
                          <a:ea typeface="+mn-ea"/>
                          <a:cs typeface="+mn-cs"/>
                        </a:rPr>
                        <a:t>0.05</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dirty="0">
                          <a:solidFill>
                            <a:schemeClr val="dk1"/>
                          </a:solidFill>
                          <a:effectLst/>
                          <a:latin typeface="+mn-lt"/>
                          <a:ea typeface="+mn-ea"/>
                          <a:cs typeface="+mn-cs"/>
                        </a:rPr>
                        <a:t>0.15</a:t>
                      </a:r>
                    </a:p>
                  </a:txBody>
                  <a:tcPr marL="9525" marR="9525" marT="9529" marB="0" anchor="ctr"/>
                </a:tc>
                <a:tc>
                  <a:txBody>
                    <a:bodyPr/>
                    <a:lstStyle/>
                    <a:p>
                      <a:pPr marL="0" marR="0" algn="ctr" defTabSz="3026755" rtl="0" eaLnBrk="1" fontAlgn="b" latinLnBrk="0" hangingPunct="1">
                        <a:lnSpc>
                          <a:spcPct val="115000"/>
                        </a:lnSpc>
                        <a:spcBef>
                          <a:spcPts val="0"/>
                        </a:spcBef>
                        <a:spcAft>
                          <a:spcPts val="0"/>
                        </a:spcAft>
                      </a:pPr>
                      <a:r>
                        <a:rPr lang="en-US" sz="1200" kern="1200" dirty="0">
                          <a:solidFill>
                            <a:schemeClr val="dk1"/>
                          </a:solidFill>
                          <a:effectLst/>
                          <a:latin typeface="+mn-lt"/>
                          <a:ea typeface="+mn-ea"/>
                          <a:cs typeface="+mn-cs"/>
                        </a:rPr>
                        <a:t>72</a:t>
                      </a:r>
                    </a:p>
                  </a:txBody>
                  <a:tcPr marL="9525" marR="9525" marT="9529" marB="0" anchor="ctr"/>
                </a:tc>
              </a:tr>
            </a:tbl>
          </a:graphicData>
        </a:graphic>
      </p:graphicFrame>
      <p:pic>
        <p:nvPicPr>
          <p:cNvPr id="57419" name="Picture 5"/>
          <p:cNvPicPr>
            <a:picLocks noChangeAspect="1" noChangeArrowheads="1"/>
          </p:cNvPicPr>
          <p:nvPr/>
        </p:nvPicPr>
        <p:blipFill>
          <a:blip r:embed="rId3">
            <a:extLst>
              <a:ext uri="{28A0092B-C50C-407E-A947-70E740481C1C}">
                <a14:useLocalDpi xmlns:a14="http://schemas.microsoft.com/office/drawing/2010/main" val="0"/>
              </a:ext>
            </a:extLst>
          </a:blip>
          <a:srcRect l="6447" t="6178" r="11150"/>
          <a:stretch>
            <a:fillRect/>
          </a:stretch>
        </p:blipFill>
        <p:spPr bwMode="auto">
          <a:xfrm>
            <a:off x="4908550" y="4945063"/>
            <a:ext cx="3476625"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420" name="TextBox 6"/>
          <p:cNvSpPr txBox="1">
            <a:spLocks noChangeArrowheads="1"/>
          </p:cNvSpPr>
          <p:nvPr/>
        </p:nvSpPr>
        <p:spPr bwMode="auto">
          <a:xfrm>
            <a:off x="127000" y="979488"/>
            <a:ext cx="8893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In situ validation: we extrapolated DIRECT measurement (1km footprint) to 0.05degree using MODIS LAI/products</a:t>
            </a:r>
          </a:p>
        </p:txBody>
      </p:sp>
      <p:sp>
        <p:nvSpPr>
          <p:cNvPr id="57421" name="TextBox 7"/>
          <p:cNvSpPr txBox="1">
            <a:spLocks noChangeArrowheads="1"/>
          </p:cNvSpPr>
          <p:nvPr/>
        </p:nvSpPr>
        <p:spPr bwMode="auto">
          <a:xfrm>
            <a:off x="1668463" y="5607050"/>
            <a:ext cx="2898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Product evaluation: inter-comparison of NOAA-16 vs NOAA-18 outputs</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ChangeArrowheads="1"/>
          </p:cNvSpPr>
          <p:nvPr/>
        </p:nvSpPr>
        <p:spPr bwMode="auto">
          <a:xfrm>
            <a:off x="685800" y="228600"/>
            <a:ext cx="7772400" cy="609600"/>
          </a:xfrm>
          <a:prstGeom prst="rect">
            <a:avLst/>
          </a:prstGeom>
          <a:ln w="9525">
            <a:solidFill>
              <a:srgbClr val="339966"/>
            </a:solidFill>
            <a:miter lim="800000"/>
            <a:headEnd/>
            <a:tailEnd/>
          </a:ln>
          <a:effectLst>
            <a:outerShdw dist="107763" dir="2700000" algn="ctr" rotWithShape="0">
              <a:schemeClr val="accent1"/>
            </a:outerShdw>
          </a:effectLst>
        </p:spPr>
        <p:txBody>
          <a:bodyPr anchor="ctr"/>
          <a:lstStyle/>
          <a:p>
            <a:pPr algn="ctr" fontAlgn="auto">
              <a:spcBef>
                <a:spcPts val="0"/>
              </a:spcBef>
              <a:spcAft>
                <a:spcPts val="0"/>
              </a:spcAft>
              <a:defRPr/>
            </a:pPr>
            <a:r>
              <a:rPr lang="en-US" sz="2800">
                <a:solidFill>
                  <a:schemeClr val="tx2"/>
                </a:solidFill>
                <a:latin typeface="+mn-lt"/>
                <a:cs typeface="Arial" charset="0"/>
              </a:rPr>
              <a:t>Operational Quality Assurance</a:t>
            </a:r>
          </a:p>
        </p:txBody>
      </p:sp>
      <p:pic>
        <p:nvPicPr>
          <p:cNvPr id="43010" name="Picture 5" descr="ltdr_qa_web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143000"/>
            <a:ext cx="533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5" y="476250"/>
            <a:ext cx="8834438"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p>
        </p:txBody>
      </p:sp>
      <p:sp>
        <p:nvSpPr>
          <p:cNvPr id="34820" name="Rectangle 4"/>
          <p:cNvSpPr>
            <a:spLocks noChangeArrowheads="1"/>
          </p:cNvSpPr>
          <p:nvPr/>
        </p:nvSpPr>
        <p:spPr bwMode="auto">
          <a:xfrm>
            <a:off x="157163" y="5043488"/>
            <a:ext cx="8986837" cy="144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sz="1100">
                <a:latin typeface="Calibri" charset="0"/>
              </a:rPr>
              <a:t>Assessment of the impact of the 2012 Northern Hemisphere Drought from the MODIS Climate Modeling Grid daily NDVI data. The anomaly image shows the cropland NDVI departure from the average (2000-2011) on </a:t>
            </a:r>
            <a:r>
              <a:rPr lang="en-US" sz="1100" b="1">
                <a:latin typeface="Calibri" charset="0"/>
              </a:rPr>
              <a:t>July 30</a:t>
            </a:r>
            <a:r>
              <a:rPr lang="en-US" sz="1100" b="1" baseline="30000">
                <a:latin typeface="Calibri" charset="0"/>
              </a:rPr>
              <a:t>th</a:t>
            </a:r>
            <a:r>
              <a:rPr lang="en-US" sz="1100" b="1">
                <a:latin typeface="Calibri" charset="0"/>
              </a:rPr>
              <a:t> 2012</a:t>
            </a:r>
            <a:r>
              <a:rPr lang="en-US" sz="1100">
                <a:latin typeface="Calibri" charset="0"/>
              </a:rPr>
              <a:t>, highlighting hotspots of crops under stress during the 2012 droughts that affected the United States and the Black Sea region. The time-series curves below compare the daily development of croplands in 2012 (red) to average (2000-2011) in 3 important crop growing regions: Illinois, USA; Orenburg Oblast, Russia; Kostanay Oblast, Kazakhstan. The crop development through the season depicted by NDVI shows consistent negative anomalies with regard to a ten year average, with highest discrepancies during the crops peak development period. In 2012 crops in the US, southern Europe and the Black Sea region suffered from prolonged high temperatures and lack of moisture, which resulted in significantly reduced production.  This information was available one month prior to harvest and several months before the release of official statistics.</a:t>
            </a:r>
            <a:endParaRPr lang="en-US"/>
          </a:p>
        </p:txBody>
      </p:sp>
      <p:sp>
        <p:nvSpPr>
          <p:cNvPr id="44036" name="TextBox 4"/>
          <p:cNvSpPr txBox="1">
            <a:spLocks noChangeArrowheads="1"/>
          </p:cNvSpPr>
          <p:nvPr/>
        </p:nvSpPr>
        <p:spPr bwMode="auto">
          <a:xfrm>
            <a:off x="1992313" y="0"/>
            <a:ext cx="4722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MODIS NDVI Anomaly July 30</a:t>
            </a:r>
            <a:r>
              <a:rPr lang="en-US" baseline="30000"/>
              <a:t>th</a:t>
            </a:r>
            <a:r>
              <a:rPr lang="en-US"/>
              <a:t> 2012</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5" y="533400"/>
            <a:ext cx="8229600" cy="1143000"/>
          </a:xfrm>
        </p:spPr>
        <p:txBody>
          <a:bodyPr>
            <a:normAutofit fontScale="90000"/>
          </a:bodyPr>
          <a:lstStyle/>
          <a:p>
            <a:pPr>
              <a:defRPr/>
            </a:pPr>
            <a:r>
              <a:rPr lang="en-US" dirty="0" smtClean="0">
                <a:cs typeface="+mj-cs"/>
              </a:rPr>
              <a:t>Prototype VIIRS NDVI Anomaly,  July 30</a:t>
            </a:r>
            <a:r>
              <a:rPr lang="en-US" baseline="30000" dirty="0" smtClean="0">
                <a:cs typeface="+mj-cs"/>
              </a:rPr>
              <a:t>th</a:t>
            </a:r>
            <a:r>
              <a:rPr lang="en-US" dirty="0" smtClean="0">
                <a:cs typeface="+mj-cs"/>
              </a:rPr>
              <a:t> 2012</a:t>
            </a:r>
            <a:br>
              <a:rPr lang="en-US" dirty="0" smtClean="0">
                <a:cs typeface="+mj-cs"/>
              </a:rPr>
            </a:br>
            <a:r>
              <a:rPr lang="en-US" dirty="0" smtClean="0">
                <a:cs typeface="+mj-cs"/>
              </a:rPr>
              <a:t> </a:t>
            </a:r>
            <a:endParaRPr lang="en-US" dirty="0">
              <a:cs typeface="+mj-cs"/>
            </a:endParaRPr>
          </a:p>
        </p:txBody>
      </p:sp>
      <p:pic>
        <p:nvPicPr>
          <p:cNvPr id="45058" name="Picture 16"/>
          <p:cNvPicPr>
            <a:picLocks noChangeAspect="1" noChangeArrowheads="1"/>
          </p:cNvPicPr>
          <p:nvPr/>
        </p:nvPicPr>
        <p:blipFill>
          <a:blip r:embed="rId2">
            <a:extLst>
              <a:ext uri="{28A0092B-C50C-407E-A947-70E740481C1C}">
                <a14:useLocalDpi xmlns:a14="http://schemas.microsoft.com/office/drawing/2010/main" val="0"/>
              </a:ext>
            </a:extLst>
          </a:blip>
          <a:srcRect l="9721" t="6903" r="5208" b="45468"/>
          <a:stretch>
            <a:fillRect/>
          </a:stretch>
        </p:blipFill>
        <p:spPr bwMode="auto">
          <a:xfrm>
            <a:off x="152400" y="1447800"/>
            <a:ext cx="87534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5"/>
          <p:cNvSpPr>
            <a:spLocks noChangeArrowheads="1"/>
          </p:cNvSpPr>
          <p:nvPr/>
        </p:nvSpPr>
        <p:spPr bwMode="auto">
          <a:xfrm>
            <a:off x="163513" y="5562600"/>
            <a:ext cx="8534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sz="1600">
                <a:latin typeface="Times New Roman" charset="0"/>
              </a:rPr>
              <a:t>A</a:t>
            </a:r>
            <a:r>
              <a:rPr lang="en-US" sz="1600" b="1">
                <a:latin typeface="Times New Roman" charset="0"/>
              </a:rPr>
              <a:t> </a:t>
            </a:r>
            <a:r>
              <a:rPr lang="en-US" sz="1600">
                <a:latin typeface="Times New Roman" charset="0"/>
              </a:rPr>
              <a:t>VIIRS NDVI anomaly (prototype) image computed for the same date (July, 30</a:t>
            </a:r>
            <a:r>
              <a:rPr lang="en-US" sz="1600" baseline="30000">
                <a:latin typeface="Times New Roman" charset="0"/>
              </a:rPr>
              <a:t>th</a:t>
            </a:r>
            <a:r>
              <a:rPr lang="en-US" sz="1600">
                <a:latin typeface="Times New Roman" charset="0"/>
              </a:rPr>
              <a:t> 2012) as the MODIS NDVI anomaly shown in the previous slide, generated from data produced at the GSFC Land PEATE.</a:t>
            </a:r>
            <a:endParaRPr lang="en-US" sz="280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2"/>
          <p:cNvSpPr>
            <a:spLocks noGrp="1"/>
          </p:cNvSpPr>
          <p:nvPr>
            <p:ph type="title"/>
          </p:nvPr>
        </p:nvSpPr>
        <p:spPr>
          <a:xfrm>
            <a:off x="755650" y="422275"/>
            <a:ext cx="7575550" cy="644525"/>
          </a:xfrm>
        </p:spPr>
        <p:txBody>
          <a:bodyPr/>
          <a:lstStyle/>
          <a:p>
            <a:r>
              <a:rPr lang="en-US" sz="2800">
                <a:latin typeface="Lucida Sans" charset="0"/>
              </a:rPr>
              <a:t>Application to Agriculture: Yield/Production prediction</a:t>
            </a:r>
          </a:p>
        </p:txBody>
      </p:sp>
      <p:pic>
        <p:nvPicPr>
          <p:cNvPr id="4608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2243138"/>
            <a:ext cx="2627313"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4"/>
          <p:cNvSpPr txBox="1">
            <a:spLocks noChangeArrowheads="1"/>
          </p:cNvSpPr>
          <p:nvPr/>
        </p:nvSpPr>
        <p:spPr bwMode="auto">
          <a:xfrm>
            <a:off x="647700" y="1790700"/>
            <a:ext cx="174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Kansas: Wheat</a:t>
            </a:r>
          </a:p>
        </p:txBody>
      </p:sp>
      <p:pic>
        <p:nvPicPr>
          <p:cNvPr id="4608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438" y="2160588"/>
            <a:ext cx="2671762"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10"/>
          <p:cNvPicPr>
            <a:picLocks noChangeAspect="1" noChangeArrowheads="1"/>
          </p:cNvPicPr>
          <p:nvPr/>
        </p:nvPicPr>
        <p:blipFill>
          <a:blip r:embed="rId4">
            <a:extLst>
              <a:ext uri="{28A0092B-C50C-407E-A947-70E740481C1C}">
                <a14:useLocalDpi xmlns:a14="http://schemas.microsoft.com/office/drawing/2010/main" val="0"/>
              </a:ext>
            </a:extLst>
          </a:blip>
          <a:srcRect l="2374" t="2119" r="7909" b="4237"/>
          <a:stretch>
            <a:fillRect/>
          </a:stretch>
        </p:blipFill>
        <p:spPr bwMode="auto">
          <a:xfrm>
            <a:off x="3306763" y="2278063"/>
            <a:ext cx="2881312" cy="2116137"/>
          </a:xfrm>
          <a:prstGeom prst="rect">
            <a:avLst/>
          </a:prstGeom>
          <a:noFill/>
          <a:ln w="9525">
            <a:solidFill>
              <a:srgbClr val="7F7F7F"/>
            </a:solidFill>
            <a:miter lim="800000"/>
            <a:headEnd/>
            <a:tailEnd/>
          </a:ln>
          <a:extLst>
            <a:ext uri="{909E8E84-426E-40dd-AFC4-6F175D3DCCD1}">
              <a14:hiddenFill xmlns:a14="http://schemas.microsoft.com/office/drawing/2010/main">
                <a:solidFill>
                  <a:srgbClr val="FFFFFF"/>
                </a:solidFill>
              </a14:hiddenFill>
            </a:ext>
          </a:extLst>
        </p:spPr>
      </p:pic>
      <p:sp>
        <p:nvSpPr>
          <p:cNvPr id="46086" name="TextBox 7"/>
          <p:cNvSpPr txBox="1">
            <a:spLocks noChangeArrowheads="1"/>
          </p:cNvSpPr>
          <p:nvPr/>
        </p:nvSpPr>
        <p:spPr bwMode="auto">
          <a:xfrm>
            <a:off x="5092700" y="1663700"/>
            <a:ext cx="177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Ukraine: Wheat</a:t>
            </a:r>
          </a:p>
        </p:txBody>
      </p:sp>
      <p:sp>
        <p:nvSpPr>
          <p:cNvPr id="46087" name="Rectangle 5"/>
          <p:cNvSpPr>
            <a:spLocks noChangeArrowheads="1"/>
          </p:cNvSpPr>
          <p:nvPr/>
        </p:nvSpPr>
        <p:spPr bwMode="auto">
          <a:xfrm>
            <a:off x="355600" y="5281613"/>
            <a:ext cx="7950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es-ES" sz="1200">
                <a:latin typeface="Times New Roman" charset="0"/>
              </a:rPr>
              <a:t>Becker-Reshef, I., E. Vermote, M. Lindeman, and C. Justice (2010a), A generalized regression-based model for forecasting winter wheat yields in Kansas and Ukraine using MODIS data, </a:t>
            </a:r>
            <a:r>
              <a:rPr lang="es-ES" sz="1200" i="1">
                <a:latin typeface="Times New Roman" charset="0"/>
              </a:rPr>
              <a:t>Remote Sensing of Environment</a:t>
            </a:r>
            <a:r>
              <a:rPr lang="es-ES" sz="1200">
                <a:latin typeface="Times New Roman" charset="0"/>
              </a:rPr>
              <a:t>, </a:t>
            </a:r>
            <a:r>
              <a:rPr lang="es-ES" sz="1200" i="1">
                <a:latin typeface="Times New Roman" charset="0"/>
              </a:rPr>
              <a:t>114</a:t>
            </a:r>
            <a:r>
              <a:rPr lang="es-ES" sz="1200">
                <a:latin typeface="Times New Roman" charset="0"/>
              </a:rPr>
              <a:t>(6), 1312-1323.</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92"/>
          <p:cNvGrpSpPr>
            <a:grpSpLocks/>
          </p:cNvGrpSpPr>
          <p:nvPr/>
        </p:nvGrpSpPr>
        <p:grpSpPr bwMode="auto">
          <a:xfrm>
            <a:off x="225425" y="1398588"/>
            <a:ext cx="8659813" cy="5260975"/>
            <a:chOff x="442129" y="351413"/>
            <a:chExt cx="8659501" cy="5259886"/>
          </a:xfrm>
        </p:grpSpPr>
        <p:sp>
          <p:nvSpPr>
            <p:cNvPr id="88" name="Rounded Rectangle 87"/>
            <p:cNvSpPr/>
            <p:nvPr/>
          </p:nvSpPr>
          <p:spPr>
            <a:xfrm>
              <a:off x="4391687" y="3259111"/>
              <a:ext cx="3919397" cy="2352188"/>
            </a:xfrm>
            <a:prstGeom prst="roundRect">
              <a:avLst>
                <a:gd name="adj" fmla="val 10239"/>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sp>
          <p:nvSpPr>
            <p:cNvPr id="47114" name="TextBox 51"/>
            <p:cNvSpPr txBox="1">
              <a:spLocks noChangeArrowheads="1"/>
            </p:cNvSpPr>
            <p:nvPr/>
          </p:nvSpPr>
          <p:spPr bwMode="auto">
            <a:xfrm>
              <a:off x="1132221" y="1601987"/>
              <a:ext cx="14108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ANDVI, GDD climatology</a:t>
              </a:r>
            </a:p>
          </p:txBody>
        </p:sp>
        <p:sp>
          <p:nvSpPr>
            <p:cNvPr id="4" name="TextBox 3"/>
            <p:cNvSpPr txBox="1"/>
            <p:nvPr/>
          </p:nvSpPr>
          <p:spPr>
            <a:xfrm>
              <a:off x="442129" y="351413"/>
              <a:ext cx="2570070" cy="882467"/>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1400" b="1" dirty="0"/>
                <a:t>Daily accumulated Growing Degree day</a:t>
              </a:r>
            </a:p>
            <a:p>
              <a:pPr algn="ctr">
                <a:defRPr/>
              </a:pPr>
              <a:r>
                <a:rPr lang="en-US" sz="1400" b="1" dirty="0"/>
                <a:t>(GDD)</a:t>
              </a:r>
            </a:p>
            <a:p>
              <a:pPr algn="ctr">
                <a:defRPr/>
              </a:pPr>
              <a:endParaRPr lang="en-US" sz="1400" b="1" baseline="-25000" dirty="0"/>
            </a:p>
          </p:txBody>
        </p:sp>
        <p:sp>
          <p:nvSpPr>
            <p:cNvPr id="5" name="TextBox 4"/>
            <p:cNvSpPr txBox="1"/>
            <p:nvPr/>
          </p:nvSpPr>
          <p:spPr>
            <a:xfrm>
              <a:off x="3178880" y="694242"/>
              <a:ext cx="2962168" cy="523767"/>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1400" b="1" dirty="0"/>
                <a:t>Daily BRDF</a:t>
              </a:r>
              <a:r>
                <a:rPr lang="en-US" sz="1400" b="1" dirty="0"/>
                <a:t>-corrected </a:t>
              </a:r>
              <a:r>
                <a:rPr lang="en-US" sz="1400" b="1" dirty="0"/>
                <a:t>NDVI adjusted (ANDVI)</a:t>
              </a:r>
              <a:endParaRPr lang="en-US" sz="1400" b="1" dirty="0"/>
            </a:p>
          </p:txBody>
        </p:sp>
        <p:sp>
          <p:nvSpPr>
            <p:cNvPr id="12" name="Rectangle 11"/>
            <p:cNvSpPr/>
            <p:nvPr/>
          </p:nvSpPr>
          <p:spPr>
            <a:xfrm>
              <a:off x="3615428" y="2165549"/>
              <a:ext cx="1839846" cy="769779"/>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en-US" sz="1400" dirty="0"/>
                <a:t>ANDVI, GDD </a:t>
              </a:r>
            </a:p>
            <a:p>
              <a:pPr algn="ctr">
                <a:defRPr/>
              </a:pPr>
              <a:r>
                <a:rPr lang="en-US" sz="1000" dirty="0"/>
                <a:t>Adjusted NDVI and accumulated GDD</a:t>
              </a:r>
              <a:r>
                <a:rPr lang="en-US" sz="1000" baseline="-25000" dirty="0"/>
                <a:t> </a:t>
              </a:r>
              <a:r>
                <a:rPr lang="en-US" sz="1000" dirty="0"/>
                <a:t>for the day of the forecast</a:t>
              </a:r>
              <a:endParaRPr lang="en-US" sz="1100" dirty="0"/>
            </a:p>
          </p:txBody>
        </p:sp>
        <p:sp>
          <p:nvSpPr>
            <p:cNvPr id="47" name="Down Arrow 46"/>
            <p:cNvSpPr/>
            <p:nvPr/>
          </p:nvSpPr>
          <p:spPr>
            <a:xfrm>
              <a:off x="729457" y="1262449"/>
              <a:ext cx="403210" cy="801521"/>
            </a:xfrm>
            <a:prstGeom prst="downArrow">
              <a:avLst/>
            </a:prstGeom>
          </p:spPr>
          <p:style>
            <a:lnRef idx="1">
              <a:schemeClr val="dk1"/>
            </a:lnRef>
            <a:fillRef idx="3">
              <a:schemeClr val="dk1"/>
            </a:fillRef>
            <a:effectRef idx="2">
              <a:schemeClr val="dk1"/>
            </a:effectRef>
            <a:fontRef idx="minor">
              <a:schemeClr val="lt1"/>
            </a:fontRef>
          </p:style>
          <p:txBody>
            <a:bodyPr anchor="ctr"/>
            <a:lstStyle/>
            <a:p>
              <a:pPr algn="ctr">
                <a:defRPr/>
              </a:pPr>
              <a:endParaRPr lang="en-US"/>
            </a:p>
          </p:txBody>
        </p:sp>
        <p:sp>
          <p:nvSpPr>
            <p:cNvPr id="6" name="TextBox 5"/>
            <p:cNvSpPr txBox="1"/>
            <p:nvPr/>
          </p:nvSpPr>
          <p:spPr>
            <a:xfrm>
              <a:off x="6356941" y="876766"/>
              <a:ext cx="1849371" cy="307911"/>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1400" b="1" dirty="0"/>
                <a:t>Wheat mask</a:t>
              </a:r>
              <a:endParaRPr lang="en-US" sz="1400" b="1" dirty="0"/>
            </a:p>
          </p:txBody>
        </p:sp>
        <p:sp>
          <p:nvSpPr>
            <p:cNvPr id="51" name="Down Arrow 50"/>
            <p:cNvSpPr/>
            <p:nvPr/>
          </p:nvSpPr>
          <p:spPr>
            <a:xfrm>
              <a:off x="4391687" y="1246578"/>
              <a:ext cx="357175" cy="911036"/>
            </a:xfrm>
            <a:prstGeom prst="downArrow">
              <a:avLst/>
            </a:prstGeom>
          </p:spPr>
          <p:style>
            <a:lnRef idx="1">
              <a:schemeClr val="dk1"/>
            </a:lnRef>
            <a:fillRef idx="3">
              <a:schemeClr val="dk1"/>
            </a:fillRef>
            <a:effectRef idx="2">
              <a:schemeClr val="dk1"/>
            </a:effectRef>
            <a:fontRef idx="minor">
              <a:schemeClr val="lt1"/>
            </a:fontRef>
          </p:style>
          <p:txBody>
            <a:bodyPr anchor="ctr"/>
            <a:lstStyle/>
            <a:p>
              <a:pPr algn="ctr">
                <a:defRPr/>
              </a:pPr>
              <a:endParaRPr lang="en-US"/>
            </a:p>
          </p:txBody>
        </p:sp>
        <p:sp>
          <p:nvSpPr>
            <p:cNvPr id="53" name="Down Arrow 52"/>
            <p:cNvSpPr/>
            <p:nvPr/>
          </p:nvSpPr>
          <p:spPr>
            <a:xfrm>
              <a:off x="1996236" y="3165467"/>
              <a:ext cx="392098" cy="755494"/>
            </a:xfrm>
            <a:prstGeom prst="downArrow">
              <a:avLst/>
            </a:prstGeom>
          </p:spPr>
          <p:style>
            <a:lnRef idx="1">
              <a:schemeClr val="dk1"/>
            </a:lnRef>
            <a:fillRef idx="3">
              <a:schemeClr val="dk1"/>
            </a:fillRef>
            <a:effectRef idx="2">
              <a:schemeClr val="dk1"/>
            </a:effectRef>
            <a:fontRef idx="minor">
              <a:schemeClr val="lt1"/>
            </a:fontRef>
          </p:style>
          <p:txBody>
            <a:bodyPr anchor="ctr"/>
            <a:lstStyle/>
            <a:p>
              <a:pPr algn="ctr">
                <a:defRPr/>
              </a:pPr>
              <a:endParaRPr lang="en-US"/>
            </a:p>
          </p:txBody>
        </p:sp>
        <p:sp>
          <p:nvSpPr>
            <p:cNvPr id="54" name="Down Arrow 53"/>
            <p:cNvSpPr/>
            <p:nvPr/>
          </p:nvSpPr>
          <p:spPr>
            <a:xfrm>
              <a:off x="7050654" y="2543296"/>
              <a:ext cx="360349" cy="668200"/>
            </a:xfrm>
            <a:prstGeom prst="downArrow">
              <a:avLst/>
            </a:prstGeom>
          </p:spPr>
          <p:style>
            <a:lnRef idx="1">
              <a:schemeClr val="dk1"/>
            </a:lnRef>
            <a:fillRef idx="3">
              <a:schemeClr val="dk1"/>
            </a:fillRef>
            <a:effectRef idx="2">
              <a:schemeClr val="dk1"/>
            </a:effectRef>
            <a:fontRef idx="minor">
              <a:schemeClr val="lt1"/>
            </a:fontRef>
          </p:style>
          <p:txBody>
            <a:bodyPr anchor="ctr"/>
            <a:lstStyle/>
            <a:p>
              <a:pPr algn="ctr">
                <a:defRPr/>
              </a:pPr>
              <a:endParaRPr lang="en-US"/>
            </a:p>
          </p:txBody>
        </p:sp>
        <p:sp>
          <p:nvSpPr>
            <p:cNvPr id="55" name="TextBox 54"/>
            <p:cNvSpPr txBox="1"/>
            <p:nvPr/>
          </p:nvSpPr>
          <p:spPr>
            <a:xfrm>
              <a:off x="1323160" y="4463774"/>
              <a:ext cx="2131935" cy="523767"/>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en-US" sz="1400" dirty="0"/>
                <a:t>Simulated adjusted peak NDVI (~</a:t>
              </a:r>
              <a:r>
                <a:rPr lang="en-US" sz="1400" dirty="0" err="1"/>
                <a:t>ANDVI</a:t>
              </a:r>
              <a:r>
                <a:rPr lang="en-US" sz="1400" baseline="-25000" dirty="0" err="1"/>
                <a:t>peak</a:t>
              </a:r>
              <a:r>
                <a:rPr lang="en-US" sz="1400" dirty="0"/>
                <a:t>)</a:t>
              </a:r>
              <a:endParaRPr lang="en-US" sz="1400" dirty="0"/>
            </a:p>
          </p:txBody>
        </p:sp>
        <p:sp>
          <p:nvSpPr>
            <p:cNvPr id="56" name="Down Arrow 55"/>
            <p:cNvSpPr/>
            <p:nvPr/>
          </p:nvSpPr>
          <p:spPr>
            <a:xfrm>
              <a:off x="6952232" y="1233880"/>
              <a:ext cx="527031" cy="823741"/>
            </a:xfrm>
            <a:prstGeom prst="downArrow">
              <a:avLst>
                <a:gd name="adj1" fmla="val 42256"/>
                <a:gd name="adj2" fmla="val 50000"/>
              </a:avLst>
            </a:prstGeom>
          </p:spPr>
          <p:style>
            <a:lnRef idx="1">
              <a:schemeClr val="dk1"/>
            </a:lnRef>
            <a:fillRef idx="3">
              <a:schemeClr val="dk1"/>
            </a:fillRef>
            <a:effectRef idx="2">
              <a:schemeClr val="dk1"/>
            </a:effectRef>
            <a:fontRef idx="minor">
              <a:schemeClr val="lt1"/>
            </a:fontRef>
          </p:style>
          <p:txBody>
            <a:bodyPr anchor="ctr"/>
            <a:lstStyle/>
            <a:p>
              <a:pPr algn="ctr">
                <a:defRPr/>
              </a:pPr>
              <a:endParaRPr lang="en-US"/>
            </a:p>
          </p:txBody>
        </p:sp>
        <p:sp>
          <p:nvSpPr>
            <p:cNvPr id="58" name="Down Arrow 57"/>
            <p:cNvSpPr/>
            <p:nvPr/>
          </p:nvSpPr>
          <p:spPr>
            <a:xfrm>
              <a:off x="3048710" y="1233880"/>
              <a:ext cx="425435" cy="811044"/>
            </a:xfrm>
            <a:prstGeom prst="downArrow">
              <a:avLst/>
            </a:prstGeom>
          </p:spPr>
          <p:style>
            <a:lnRef idx="1">
              <a:schemeClr val="dk1"/>
            </a:lnRef>
            <a:fillRef idx="3">
              <a:schemeClr val="dk1"/>
            </a:fillRef>
            <a:effectRef idx="2">
              <a:schemeClr val="dk1"/>
            </a:effectRef>
            <a:fontRef idx="minor">
              <a:schemeClr val="lt1"/>
            </a:fontRef>
          </p:style>
          <p:txBody>
            <a:bodyPr anchor="ctr"/>
            <a:lstStyle/>
            <a:p>
              <a:pPr algn="ctr">
                <a:defRPr/>
              </a:pPr>
              <a:endParaRPr lang="en-US"/>
            </a:p>
          </p:txBody>
        </p:sp>
        <p:sp>
          <p:nvSpPr>
            <p:cNvPr id="59" name="TextBox 58"/>
            <p:cNvSpPr txBox="1"/>
            <p:nvPr/>
          </p:nvSpPr>
          <p:spPr>
            <a:xfrm>
              <a:off x="604048" y="2068732"/>
              <a:ext cx="2782788" cy="1045945"/>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en-US" sz="1400" dirty="0"/>
                <a:t>Median ANDVI at the peak and at GDD of the day of forecast </a:t>
              </a:r>
            </a:p>
            <a:p>
              <a:pPr algn="ctr">
                <a:defRPr/>
              </a:pPr>
              <a:endParaRPr lang="en-US" sz="1400" dirty="0"/>
            </a:p>
            <a:p>
              <a:pPr algn="ctr">
                <a:defRPr/>
              </a:pPr>
              <a:endParaRPr lang="en-US" sz="1000" dirty="0"/>
            </a:p>
            <a:p>
              <a:pPr algn="ctr">
                <a:defRPr/>
              </a:pPr>
              <a:r>
                <a:rPr lang="en-US" sz="1000" dirty="0"/>
                <a:t>(median based on 2000 to 2012 data )</a:t>
              </a:r>
              <a:endParaRPr lang="en-US" sz="1000" dirty="0"/>
            </a:p>
          </p:txBody>
        </p:sp>
        <p:graphicFrame>
          <p:nvGraphicFramePr>
            <p:cNvPr id="47127" name="Object 77"/>
            <p:cNvGraphicFramePr>
              <a:graphicFrameLocks noChangeAspect="1"/>
            </p:cNvGraphicFramePr>
            <p:nvPr/>
          </p:nvGraphicFramePr>
          <p:xfrm>
            <a:off x="1995815" y="3763156"/>
            <a:ext cx="2171700" cy="561975"/>
          </p:xfrm>
          <a:graphic>
            <a:graphicData uri="http://schemas.openxmlformats.org/presentationml/2006/ole">
              <mc:AlternateContent xmlns:mc="http://schemas.openxmlformats.org/markup-compatibility/2006">
                <mc:Choice xmlns:v="urn:schemas-microsoft-com:vml" Requires="v">
                  <p:oleObj spid="_x0000_s47138" name="Equation" r:id="rId3" imgW="2171700" imgH="431800" progId="Equation.3">
                    <p:embed/>
                  </p:oleObj>
                </mc:Choice>
                <mc:Fallback>
                  <p:oleObj name="Equation" r:id="rId3" imgW="2171700" imgH="431800" progId="Equation.3">
                    <p:embed/>
                    <p:pic>
                      <p:nvPicPr>
                        <p:cNvPr id="0" name="Object 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815" y="3763156"/>
                          <a:ext cx="21717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7128" name="Object 80"/>
            <p:cNvGraphicFramePr>
              <a:graphicFrameLocks noChangeAspect="1"/>
            </p:cNvGraphicFramePr>
            <p:nvPr/>
          </p:nvGraphicFramePr>
          <p:xfrm>
            <a:off x="4748331" y="4101335"/>
            <a:ext cx="2108200" cy="228600"/>
          </p:xfrm>
          <a:graphic>
            <a:graphicData uri="http://schemas.openxmlformats.org/presentationml/2006/ole">
              <mc:AlternateContent xmlns:mc="http://schemas.openxmlformats.org/markup-compatibility/2006">
                <mc:Choice xmlns:v="urn:schemas-microsoft-com:vml" Requires="v">
                  <p:oleObj spid="_x0000_s47139" name="Equation" r:id="rId5" imgW="2108200" imgH="228600" progId="Equation.3">
                    <p:embed/>
                  </p:oleObj>
                </mc:Choice>
                <mc:Fallback>
                  <p:oleObj name="Equation" r:id="rId5" imgW="2108200" imgH="228600" progId="Equation.3">
                    <p:embed/>
                    <p:pic>
                      <p:nvPicPr>
                        <p:cNvPr id="0" name="Object 8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8331" y="4101335"/>
                          <a:ext cx="2108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7129" name="Object 81"/>
            <p:cNvGraphicFramePr>
              <a:graphicFrameLocks noChangeAspect="1"/>
            </p:cNvGraphicFramePr>
            <p:nvPr/>
          </p:nvGraphicFramePr>
          <p:xfrm>
            <a:off x="4787492" y="4397414"/>
            <a:ext cx="2640013" cy="282575"/>
          </p:xfrm>
          <a:graphic>
            <a:graphicData uri="http://schemas.openxmlformats.org/presentationml/2006/ole">
              <mc:AlternateContent xmlns:mc="http://schemas.openxmlformats.org/markup-compatibility/2006">
                <mc:Choice xmlns:v="urn:schemas-microsoft-com:vml" Requires="v">
                  <p:oleObj spid="_x0000_s47140" name="Equation" r:id="rId7" imgW="3441700" imgH="368300" progId="Equation.3">
                    <p:embed/>
                  </p:oleObj>
                </mc:Choice>
                <mc:Fallback>
                  <p:oleObj name="Equation" r:id="rId7" imgW="3441700" imgH="368300" progId="Equation.3">
                    <p:embed/>
                    <p:pic>
                      <p:nvPicPr>
                        <p:cNvPr id="0" name="Object 8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7492" y="4397414"/>
                          <a:ext cx="2640013"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7" name="Down Arrow 86"/>
            <p:cNvSpPr/>
            <p:nvPr/>
          </p:nvSpPr>
          <p:spPr>
            <a:xfrm rot="16200000">
              <a:off x="3698809" y="4247046"/>
              <a:ext cx="468215" cy="917542"/>
            </a:xfrm>
            <a:prstGeom prst="downArrow">
              <a:avLst>
                <a:gd name="adj1" fmla="val 40633"/>
                <a:gd name="adj2" fmla="val 53932"/>
              </a:avLst>
            </a:prstGeom>
          </p:spPr>
          <p:style>
            <a:lnRef idx="1">
              <a:schemeClr val="dk1"/>
            </a:lnRef>
            <a:fillRef idx="3">
              <a:schemeClr val="dk1"/>
            </a:fillRef>
            <a:effectRef idx="2">
              <a:schemeClr val="dk1"/>
            </a:effectRef>
            <a:fontRef idx="minor">
              <a:schemeClr val="lt1"/>
            </a:fontRef>
          </p:style>
          <p:txBody>
            <a:bodyPr anchor="ctr"/>
            <a:lstStyle/>
            <a:p>
              <a:pPr algn="ctr">
                <a:defRPr/>
              </a:pPr>
              <a:endParaRPr lang="en-US"/>
            </a:p>
          </p:txBody>
        </p:sp>
        <p:sp>
          <p:nvSpPr>
            <p:cNvPr id="47131" name="TextBox 88"/>
            <p:cNvSpPr txBox="1">
              <a:spLocks noChangeArrowheads="1"/>
            </p:cNvSpPr>
            <p:nvPr/>
          </p:nvSpPr>
          <p:spPr bwMode="auto">
            <a:xfrm>
              <a:off x="6357729" y="5149634"/>
              <a:ext cx="18477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Becker-Reshef et al. (2010) method</a:t>
              </a:r>
            </a:p>
          </p:txBody>
        </p:sp>
        <p:sp>
          <p:nvSpPr>
            <p:cNvPr id="47132" name="TextBox 89"/>
            <p:cNvSpPr txBox="1">
              <a:spLocks noChangeArrowheads="1"/>
            </p:cNvSpPr>
            <p:nvPr/>
          </p:nvSpPr>
          <p:spPr bwMode="auto">
            <a:xfrm>
              <a:off x="8311705" y="877359"/>
              <a:ext cx="789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Inputs</a:t>
              </a:r>
            </a:p>
          </p:txBody>
        </p:sp>
      </p:grpSp>
      <p:sp>
        <p:nvSpPr>
          <p:cNvPr id="33" name="Rectangle 32"/>
          <p:cNvSpPr/>
          <p:nvPr/>
        </p:nvSpPr>
        <p:spPr>
          <a:xfrm>
            <a:off x="6267450" y="3375025"/>
            <a:ext cx="1839913" cy="615950"/>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en-US" sz="1400" dirty="0" err="1"/>
              <a:t>Mpct</a:t>
            </a:r>
            <a:endParaRPr lang="en-US" sz="1400" dirty="0"/>
          </a:p>
          <a:p>
            <a:pPr algn="ctr">
              <a:defRPr/>
            </a:pPr>
            <a:r>
              <a:rPr lang="en-US" sz="1000" dirty="0"/>
              <a:t>% Wheat in each </a:t>
            </a:r>
            <a:r>
              <a:rPr lang="en-US" sz="1000" dirty="0"/>
              <a:t>A</a:t>
            </a:r>
            <a:r>
              <a:rPr lang="en-US" sz="1000" dirty="0"/>
              <a:t>dministrative </a:t>
            </a:r>
            <a:r>
              <a:rPr lang="en-US" sz="1000" dirty="0"/>
              <a:t>U</a:t>
            </a:r>
            <a:r>
              <a:rPr lang="en-US" sz="1000" dirty="0"/>
              <a:t>nit (AU)</a:t>
            </a:r>
            <a:endParaRPr lang="en-US" sz="1100" dirty="0"/>
          </a:p>
        </p:txBody>
      </p:sp>
      <p:sp>
        <p:nvSpPr>
          <p:cNvPr id="34" name="Down Arrow 33"/>
          <p:cNvSpPr/>
          <p:nvPr/>
        </p:nvSpPr>
        <p:spPr>
          <a:xfrm>
            <a:off x="3517900" y="4102100"/>
            <a:ext cx="360363" cy="703263"/>
          </a:xfrm>
          <a:prstGeom prst="downArrow">
            <a:avLst/>
          </a:prstGeom>
        </p:spPr>
        <p:style>
          <a:lnRef idx="1">
            <a:schemeClr val="dk1"/>
          </a:lnRef>
          <a:fillRef idx="3">
            <a:schemeClr val="dk1"/>
          </a:fillRef>
          <a:effectRef idx="2">
            <a:schemeClr val="dk1"/>
          </a:effectRef>
          <a:fontRef idx="minor">
            <a:schemeClr val="lt1"/>
          </a:fontRef>
        </p:style>
        <p:txBody>
          <a:bodyPr anchor="ctr"/>
          <a:lstStyle/>
          <a:p>
            <a:pPr algn="ctr">
              <a:defRPr/>
            </a:pPr>
            <a:endParaRPr lang="en-US"/>
          </a:p>
        </p:txBody>
      </p:sp>
      <p:graphicFrame>
        <p:nvGraphicFramePr>
          <p:cNvPr id="47108" name="Object 1"/>
          <p:cNvGraphicFramePr>
            <a:graphicFrameLocks noChangeAspect="1"/>
          </p:cNvGraphicFramePr>
          <p:nvPr/>
        </p:nvGraphicFramePr>
        <p:xfrm>
          <a:off x="1055688" y="3581400"/>
          <a:ext cx="1493837" cy="293688"/>
        </p:xfrm>
        <a:graphic>
          <a:graphicData uri="http://schemas.openxmlformats.org/presentationml/2006/ole">
            <mc:AlternateContent xmlns:mc="http://schemas.openxmlformats.org/markup-compatibility/2006">
              <mc:Choice xmlns:v="urn:schemas-microsoft-com:vml" Requires="v">
                <p:oleObj spid="_x0000_s47141" name="Equation" r:id="rId9" imgW="965200" imgH="190500" progId="Equation.3">
                  <p:embed/>
                </p:oleObj>
              </mc:Choice>
              <mc:Fallback>
                <p:oleObj name="Equation" r:id="rId9" imgW="965200" imgH="190500" progId="Equation.3">
                  <p:embed/>
                  <p:pic>
                    <p:nvPicPr>
                      <p:cNvPr id="0" name="Object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5688" y="3581400"/>
                        <a:ext cx="149383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7109" name="Object 35"/>
          <p:cNvGraphicFramePr>
            <a:graphicFrameLocks noChangeAspect="1"/>
          </p:cNvGraphicFramePr>
          <p:nvPr/>
        </p:nvGraphicFramePr>
        <p:xfrm>
          <a:off x="4554538" y="4797425"/>
          <a:ext cx="1625600" cy="314325"/>
        </p:xfrm>
        <a:graphic>
          <a:graphicData uri="http://schemas.openxmlformats.org/presentationml/2006/ole">
            <mc:AlternateContent xmlns:mc="http://schemas.openxmlformats.org/markup-compatibility/2006">
              <mc:Choice xmlns:v="urn:schemas-microsoft-com:vml" Requires="v">
                <p:oleObj spid="_x0000_s47142" name="Equation" r:id="rId11" imgW="1625600" imgH="241300" progId="Equation.3">
                  <p:embed/>
                </p:oleObj>
              </mc:Choice>
              <mc:Fallback>
                <p:oleObj name="Equation" r:id="rId11" imgW="1625600" imgH="241300" progId="Equation.3">
                  <p:embed/>
                  <p:pic>
                    <p:nvPicPr>
                      <p:cNvPr id="0" name="Object 3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54538" y="4797425"/>
                        <a:ext cx="16256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10" name="Rectangle 36"/>
          <p:cNvSpPr>
            <a:spLocks noChangeArrowheads="1"/>
          </p:cNvSpPr>
          <p:nvPr/>
        </p:nvSpPr>
        <p:spPr bwMode="auto">
          <a:xfrm>
            <a:off x="58738" y="0"/>
            <a:ext cx="88423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a:t>Improving timeliness of winter wheat production forecast in United States of America, Ukraine and China using MODIS data and NCAR Growing Degree Day</a:t>
            </a:r>
            <a:r>
              <a:rPr lang="en-US"/>
              <a:t> </a:t>
            </a:r>
          </a:p>
          <a:p>
            <a:pPr algn="ctr"/>
            <a:r>
              <a:rPr lang="en-US" sz="1400"/>
              <a:t>Remote Sensing of the environment, 161,131-148 (2015)</a:t>
            </a:r>
            <a:endParaRPr lang="en-US"/>
          </a:p>
        </p:txBody>
      </p:sp>
      <p:sp>
        <p:nvSpPr>
          <p:cNvPr id="47111" name="Rectangle 37"/>
          <p:cNvSpPr>
            <a:spLocks noChangeArrowheads="1"/>
          </p:cNvSpPr>
          <p:nvPr/>
        </p:nvSpPr>
        <p:spPr bwMode="auto">
          <a:xfrm>
            <a:off x="465138" y="80645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a:t>B. Franch</a:t>
            </a:r>
            <a:r>
              <a:rPr lang="en-US" sz="1200" baseline="30000"/>
              <a:t>1,2</a:t>
            </a:r>
            <a:r>
              <a:rPr lang="en-US" sz="1200"/>
              <a:t>, E. F. Vermote</a:t>
            </a:r>
            <a:r>
              <a:rPr lang="en-US" sz="1200" baseline="30000"/>
              <a:t>2</a:t>
            </a:r>
            <a:r>
              <a:rPr lang="en-US" sz="1200"/>
              <a:t>, I. Becker-Reshef,</a:t>
            </a:r>
            <a:r>
              <a:rPr lang="en-US" sz="1200" baseline="30000"/>
              <a:t>1</a:t>
            </a:r>
            <a:r>
              <a:rPr lang="en-US" sz="1200"/>
              <a:t> M. Claverie</a:t>
            </a:r>
            <a:r>
              <a:rPr lang="en-US" sz="1200" baseline="30000"/>
              <a:t>1,2</a:t>
            </a:r>
            <a:r>
              <a:rPr lang="en-US" sz="1200"/>
              <a:t>, J. Huang</a:t>
            </a:r>
            <a:r>
              <a:rPr lang="en-US" sz="1200" baseline="30000"/>
              <a:t>1</a:t>
            </a:r>
            <a:r>
              <a:rPr lang="en-US" sz="1200"/>
              <a:t>, J. Zhang</a:t>
            </a:r>
            <a:r>
              <a:rPr lang="en-US" sz="1200" baseline="30000"/>
              <a:t>1</a:t>
            </a:r>
            <a:r>
              <a:rPr lang="en-US" sz="1200"/>
              <a:t>, and J.A. Sobrino</a:t>
            </a:r>
            <a:r>
              <a:rPr lang="en-US" sz="1200" baseline="30000"/>
              <a:t>3</a:t>
            </a:r>
          </a:p>
          <a:p>
            <a:pPr algn="ctr"/>
            <a:endParaRPr lang="en-US" sz="1200"/>
          </a:p>
        </p:txBody>
      </p:sp>
      <p:sp>
        <p:nvSpPr>
          <p:cNvPr id="47112" name="Rectangle 38"/>
          <p:cNvSpPr>
            <a:spLocks noChangeArrowheads="1"/>
          </p:cNvSpPr>
          <p:nvPr/>
        </p:nvSpPr>
        <p:spPr bwMode="auto">
          <a:xfrm>
            <a:off x="2830513" y="1144588"/>
            <a:ext cx="60547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baseline="30000"/>
              <a:t>1</a:t>
            </a:r>
            <a:r>
              <a:rPr lang="en-US" sz="1000"/>
              <a:t> Department of Geographical Sciences, University of Maryland, College Park MD 20742, United States</a:t>
            </a:r>
          </a:p>
          <a:p>
            <a:r>
              <a:rPr lang="en-US" sz="1000" baseline="30000"/>
              <a:t>2</a:t>
            </a:r>
            <a:r>
              <a:rPr lang="en-US" sz="1000"/>
              <a:t> </a:t>
            </a:r>
            <a:r>
              <a:rPr lang="en-US" sz="1000" i="1"/>
              <a:t> </a:t>
            </a:r>
            <a:r>
              <a:rPr lang="en-US" sz="1000"/>
              <a:t>NASA Goddard Space Flight Center, Code 619, 8800 Greenbelt Road, Greenbelt, MD 20771, USA</a:t>
            </a:r>
          </a:p>
          <a:p>
            <a:r>
              <a:rPr lang="en-US" sz="1000" baseline="30000"/>
              <a:t>3</a:t>
            </a:r>
            <a:r>
              <a:rPr lang="en-US" sz="1000"/>
              <a:t> </a:t>
            </a:r>
            <a:r>
              <a:rPr lang="en-GB" sz="1000"/>
              <a:t>Global Change Unit, Image Processing Laboratory (UCG-IPL)</a:t>
            </a:r>
            <a:r>
              <a:rPr lang="en-GB" sz="1000" b="1"/>
              <a:t>. </a:t>
            </a:r>
            <a:r>
              <a:rPr lang="en-US" sz="1000"/>
              <a:t>Parque Cientifico, Universitat de Valencia, Spain</a:t>
            </a:r>
          </a:p>
          <a:p>
            <a:pPr algn="ctr"/>
            <a:endParaRPr lang="es-ES" sz="10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9738" y="1400175"/>
            <a:ext cx="3162300"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Box 4"/>
          <p:cNvSpPr txBox="1">
            <a:spLocks noChangeArrowheads="1"/>
          </p:cNvSpPr>
          <p:nvPr/>
        </p:nvSpPr>
        <p:spPr bwMode="auto">
          <a:xfrm>
            <a:off x="1101725" y="2476500"/>
            <a:ext cx="573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USA </a:t>
            </a:r>
          </a:p>
          <a:p>
            <a:pPr eaLnBrk="1" hangingPunct="1"/>
            <a:endParaRPr lang="en-US" sz="1800"/>
          </a:p>
        </p:txBody>
      </p:sp>
      <p:pic>
        <p:nvPicPr>
          <p:cNvPr id="58371" name="Picture 5"/>
          <p:cNvPicPr>
            <a:picLocks noChangeAspect="1"/>
          </p:cNvPicPr>
          <p:nvPr/>
        </p:nvPicPr>
        <p:blipFill>
          <a:blip r:embed="rId3">
            <a:extLst>
              <a:ext uri="{28A0092B-C50C-407E-A947-70E740481C1C}">
                <a14:useLocalDpi xmlns:a14="http://schemas.microsoft.com/office/drawing/2010/main" val="0"/>
              </a:ext>
            </a:extLst>
          </a:blip>
          <a:srcRect l="9114"/>
          <a:stretch>
            <a:fillRect/>
          </a:stretch>
        </p:blipFill>
        <p:spPr bwMode="auto">
          <a:xfrm>
            <a:off x="3582988" y="1487488"/>
            <a:ext cx="282892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6"/>
          <p:cNvSpPr txBox="1">
            <a:spLocks noChangeArrowheads="1"/>
          </p:cNvSpPr>
          <p:nvPr/>
        </p:nvSpPr>
        <p:spPr bwMode="auto">
          <a:xfrm>
            <a:off x="4013200" y="2474913"/>
            <a:ext cx="9191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Ukraine</a:t>
            </a:r>
          </a:p>
          <a:p>
            <a:pPr eaLnBrk="1" hangingPunct="1"/>
            <a:endParaRPr lang="en-US" sz="1800"/>
          </a:p>
        </p:txBody>
      </p:sp>
      <p:pic>
        <p:nvPicPr>
          <p:cNvPr id="58373"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5225" y="1584325"/>
            <a:ext cx="2898775"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Box 8"/>
          <p:cNvSpPr txBox="1">
            <a:spLocks noChangeArrowheads="1"/>
          </p:cNvSpPr>
          <p:nvPr/>
        </p:nvSpPr>
        <p:spPr bwMode="auto">
          <a:xfrm>
            <a:off x="6691313" y="2474913"/>
            <a:ext cx="714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China</a:t>
            </a:r>
          </a:p>
          <a:p>
            <a:pPr eaLnBrk="1" hangingPunct="1"/>
            <a:endParaRPr lang="en-US" sz="1800"/>
          </a:p>
        </p:txBody>
      </p:sp>
      <p:sp>
        <p:nvSpPr>
          <p:cNvPr id="58375" name="Rectangle 10"/>
          <p:cNvSpPr>
            <a:spLocks noChangeArrowheads="1"/>
          </p:cNvSpPr>
          <p:nvPr/>
        </p:nvSpPr>
        <p:spPr bwMode="auto">
          <a:xfrm>
            <a:off x="838200" y="5024438"/>
            <a:ext cx="68310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The results show that the earliest time winter wheat production can be forecasted within an error of 10% is roughly one and a half month prior to the average date of the peak, that is two months and a half month prior to the harvest </a:t>
            </a:r>
          </a:p>
        </p:txBody>
      </p:sp>
      <p:sp>
        <p:nvSpPr>
          <p:cNvPr id="58376" name="Title 1"/>
          <p:cNvSpPr>
            <a:spLocks noGrp="1"/>
          </p:cNvSpPr>
          <p:nvPr>
            <p:ph type="title"/>
          </p:nvPr>
        </p:nvSpPr>
        <p:spPr>
          <a:xfrm>
            <a:off x="457200" y="287338"/>
            <a:ext cx="8229600" cy="693737"/>
          </a:xfrm>
        </p:spPr>
        <p:txBody>
          <a:bodyPr/>
          <a:lstStyle/>
          <a:p>
            <a:r>
              <a:rPr lang="en-US" sz="3600">
                <a:latin typeface="Lucida Sans" charset="0"/>
              </a:rPr>
              <a:t>Results for major producers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09600"/>
            <a:ext cx="7696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Box 2"/>
          <p:cNvSpPr txBox="1">
            <a:spLocks noChangeArrowheads="1"/>
          </p:cNvSpPr>
          <p:nvPr/>
        </p:nvSpPr>
        <p:spPr bwMode="auto">
          <a:xfrm>
            <a:off x="1573213" y="5973763"/>
            <a:ext cx="6272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Percent tree cover, Amazon Basin, 1990--L</a:t>
            </a:r>
            <a:r>
              <a:rPr lang="nn-NO" sz="1800" b="1"/>
              <a:t>and LTDR AVHRR data</a:t>
            </a:r>
            <a:endParaRPr lang="en-US" sz="1800" b="1"/>
          </a:p>
        </p:txBody>
      </p:sp>
      <p:pic>
        <p:nvPicPr>
          <p:cNvPr id="4813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5357813"/>
            <a:ext cx="5532438"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5"/>
          <p:cNvSpPr>
            <a:spLocks noChangeArrowheads="1"/>
          </p:cNvSpPr>
          <p:nvPr/>
        </p:nvSpPr>
        <p:spPr bwMode="auto">
          <a:xfrm>
            <a:off x="153988" y="0"/>
            <a:ext cx="89900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funded MEASURES-2013 proposal entitled "Vegetation Continuous Fields ESDR for the AVHRR and MODIS Records: 1981 - Present", PI: Robert Sohlberg (UMD).</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4635500"/>
            <a:ext cx="4419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 Box 7"/>
          <p:cNvSpPr txBox="1">
            <a:spLocks noChangeArrowheads="1"/>
          </p:cNvSpPr>
          <p:nvPr/>
        </p:nvSpPr>
        <p:spPr bwMode="auto">
          <a:xfrm>
            <a:off x="1524000" y="5715000"/>
            <a:ext cx="163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El Chichon</a:t>
            </a:r>
          </a:p>
        </p:txBody>
      </p:sp>
      <p:sp>
        <p:nvSpPr>
          <p:cNvPr id="20483" name="Text Box 9"/>
          <p:cNvSpPr txBox="1">
            <a:spLocks noChangeArrowheads="1"/>
          </p:cNvSpPr>
          <p:nvPr/>
        </p:nvSpPr>
        <p:spPr bwMode="auto">
          <a:xfrm>
            <a:off x="3505200" y="5638800"/>
            <a:ext cx="1460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Pinatubo</a:t>
            </a:r>
            <a:endParaRPr lang="en-US" sz="1600">
              <a:latin typeface="Calibri" charset="0"/>
            </a:endParaRPr>
          </a:p>
        </p:txBody>
      </p:sp>
      <p:graphicFrame>
        <p:nvGraphicFramePr>
          <p:cNvPr id="20484" name="Object 2"/>
          <p:cNvGraphicFramePr>
            <a:graphicFrameLocks/>
          </p:cNvGraphicFramePr>
          <p:nvPr/>
        </p:nvGraphicFramePr>
        <p:xfrm>
          <a:off x="228600" y="1752600"/>
          <a:ext cx="3181350" cy="1143000"/>
        </p:xfrm>
        <a:graphic>
          <a:graphicData uri="http://schemas.openxmlformats.org/presentationml/2006/ole">
            <mc:AlternateContent xmlns:mc="http://schemas.openxmlformats.org/markup-compatibility/2006">
              <mc:Choice xmlns:v="urn:schemas-microsoft-com:vml" Requires="v">
                <p:oleObj spid="_x0000_s20497" r:id="rId5" imgW="6938522" imgH="3914178" progId="">
                  <p:embed/>
                </p:oleObj>
              </mc:Choice>
              <mc:Fallback>
                <p:oleObj r:id="rId5" imgW="6938522" imgH="3914178" progId="">
                  <p:embed/>
                  <p:pic>
                    <p:nvPicPr>
                      <p:cNvPr id="0" name="Object 2"/>
                      <p:cNvPicPr>
                        <a:picLocks noChangeArrowheads="1"/>
                      </p:cNvPicPr>
                      <p:nvPr/>
                    </p:nvPicPr>
                    <p:blipFill>
                      <a:blip r:embed="rId6">
                        <a:extLst>
                          <a:ext uri="{28A0092B-C50C-407E-A947-70E740481C1C}">
                            <a14:useLocalDpi xmlns:a14="http://schemas.microsoft.com/office/drawing/2010/main" val="0"/>
                          </a:ext>
                        </a:extLst>
                      </a:blip>
                      <a:srcRect l="13063" t="17233" r="10361" b="2768"/>
                      <a:stretch>
                        <a:fillRect/>
                      </a:stretch>
                    </p:blipFill>
                    <p:spPr bwMode="auto">
                      <a:xfrm>
                        <a:off x="228600" y="1752600"/>
                        <a:ext cx="3181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485" name="Object 3"/>
          <p:cNvGraphicFramePr>
            <a:graphicFrameLocks/>
          </p:cNvGraphicFramePr>
          <p:nvPr/>
        </p:nvGraphicFramePr>
        <p:xfrm>
          <a:off x="304800" y="3429000"/>
          <a:ext cx="3124200" cy="1123950"/>
        </p:xfrm>
        <a:graphic>
          <a:graphicData uri="http://schemas.openxmlformats.org/presentationml/2006/ole">
            <mc:AlternateContent xmlns:mc="http://schemas.openxmlformats.org/markup-compatibility/2006">
              <mc:Choice xmlns:v="urn:schemas-microsoft-com:vml" Requires="v">
                <p:oleObj spid="_x0000_s20498" r:id="rId7" imgW="6938522" imgH="3914178" progId="">
                  <p:embed/>
                </p:oleObj>
              </mc:Choice>
              <mc:Fallback>
                <p:oleObj r:id="rId7" imgW="6938522" imgH="3914178" progId="">
                  <p:embed/>
                  <p:pic>
                    <p:nvPicPr>
                      <p:cNvPr id="0" name="Object 3"/>
                      <p:cNvPicPr>
                        <a:picLocks noChangeArrowheads="1"/>
                      </p:cNvPicPr>
                      <p:nvPr/>
                    </p:nvPicPr>
                    <p:blipFill>
                      <a:blip r:embed="rId8">
                        <a:extLst>
                          <a:ext uri="{28A0092B-C50C-407E-A947-70E740481C1C}">
                            <a14:useLocalDpi xmlns:a14="http://schemas.microsoft.com/office/drawing/2010/main" val="0"/>
                          </a:ext>
                        </a:extLst>
                      </a:blip>
                      <a:srcRect l="12962" t="17648" r="11111" b="969"/>
                      <a:stretch>
                        <a:fillRect/>
                      </a:stretch>
                    </p:blipFill>
                    <p:spPr bwMode="auto">
                      <a:xfrm>
                        <a:off x="304800" y="3429000"/>
                        <a:ext cx="31242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86" name="Text Box 7"/>
          <p:cNvSpPr txBox="1">
            <a:spLocks noChangeArrowheads="1"/>
          </p:cNvSpPr>
          <p:nvPr/>
        </p:nvSpPr>
        <p:spPr bwMode="auto">
          <a:xfrm>
            <a:off x="990600" y="1295400"/>
            <a:ext cx="9112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Times New Roman" charset="0"/>
              </a:rPr>
              <a:t>Degradation in channel 1</a:t>
            </a:r>
          </a:p>
          <a:p>
            <a:pPr eaLnBrk="1" hangingPunct="1"/>
            <a:r>
              <a:rPr lang="en-US" sz="1200">
                <a:latin typeface="Times New Roman" charset="0"/>
              </a:rPr>
              <a:t>(from Ocean observations)</a:t>
            </a:r>
          </a:p>
        </p:txBody>
      </p:sp>
      <p:sp>
        <p:nvSpPr>
          <p:cNvPr id="20487" name="Text Box 8"/>
          <p:cNvSpPr txBox="1">
            <a:spLocks noChangeArrowheads="1"/>
          </p:cNvSpPr>
          <p:nvPr/>
        </p:nvSpPr>
        <p:spPr bwMode="auto">
          <a:xfrm>
            <a:off x="1143000" y="2971800"/>
            <a:ext cx="9318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Times New Roman" charset="0"/>
              </a:rPr>
              <a:t>Channel1/Channel2 ratio</a:t>
            </a:r>
          </a:p>
          <a:p>
            <a:pPr eaLnBrk="1" hangingPunct="1"/>
            <a:r>
              <a:rPr lang="en-US" sz="1200">
                <a:latin typeface="Times New Roman" charset="0"/>
              </a:rPr>
              <a:t>(from Clouds observations)</a:t>
            </a:r>
          </a:p>
        </p:txBody>
      </p:sp>
      <p:pic>
        <p:nvPicPr>
          <p:cNvPr id="20488" name="Picture 13" descr="TOA_2001260_p033r021"/>
          <p:cNvPicPr>
            <a:picLocks noChangeAspect="1" noChangeArrowheads="1"/>
          </p:cNvPicPr>
          <p:nvPr/>
        </p:nvPicPr>
        <p:blipFill>
          <a:blip r:embed="rId9">
            <a:extLst>
              <a:ext uri="{28A0092B-C50C-407E-A947-70E740481C1C}">
                <a14:useLocalDpi xmlns:a14="http://schemas.microsoft.com/office/drawing/2010/main" val="0"/>
              </a:ext>
            </a:extLst>
          </a:blip>
          <a:srcRect l="870" t="1712" r="1956" b="2710"/>
          <a:stretch>
            <a:fillRect/>
          </a:stretch>
        </p:blipFill>
        <p:spPr bwMode="auto">
          <a:xfrm>
            <a:off x="3581400" y="1295400"/>
            <a:ext cx="1811338"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4" descr="ACP2_2001260_p033r021_window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3048000"/>
            <a:ext cx="1916113"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75325" y="1117600"/>
            <a:ext cx="33686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TextBox 16"/>
          <p:cNvSpPr txBox="1">
            <a:spLocks noChangeArrowheads="1"/>
          </p:cNvSpPr>
          <p:nvPr/>
        </p:nvSpPr>
        <p:spPr bwMode="auto">
          <a:xfrm>
            <a:off x="6477000" y="723900"/>
            <a:ext cx="1998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rPr>
              <a:t>BRDF CORRECTION</a:t>
            </a:r>
          </a:p>
        </p:txBody>
      </p:sp>
      <p:sp>
        <p:nvSpPr>
          <p:cNvPr id="20492" name="TextBox 17"/>
          <p:cNvSpPr txBox="1">
            <a:spLocks noChangeArrowheads="1"/>
          </p:cNvSpPr>
          <p:nvPr/>
        </p:nvSpPr>
        <p:spPr bwMode="auto">
          <a:xfrm>
            <a:off x="1143000" y="838200"/>
            <a:ext cx="1468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rPr>
              <a:t>CALIBRATION</a:t>
            </a:r>
          </a:p>
        </p:txBody>
      </p:sp>
      <p:sp>
        <p:nvSpPr>
          <p:cNvPr id="20493" name="TextBox 18"/>
          <p:cNvSpPr txBox="1">
            <a:spLocks noChangeArrowheads="1"/>
          </p:cNvSpPr>
          <p:nvPr/>
        </p:nvSpPr>
        <p:spPr bwMode="auto">
          <a:xfrm>
            <a:off x="3581400" y="685800"/>
            <a:ext cx="190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latin typeface="Calibri" charset="0"/>
              </a:rPr>
              <a:t>ATMOSPHERIC</a:t>
            </a:r>
          </a:p>
          <a:p>
            <a:pPr algn="ctr" eaLnBrk="1" hangingPunct="1"/>
            <a:r>
              <a:rPr lang="en-US" sz="1800" b="1">
                <a:latin typeface="Calibri" charset="0"/>
              </a:rPr>
              <a:t>CORRECTION</a:t>
            </a:r>
          </a:p>
        </p:txBody>
      </p:sp>
      <p:sp>
        <p:nvSpPr>
          <p:cNvPr id="20494" name="Rectangle 19"/>
          <p:cNvSpPr>
            <a:spLocks noChangeArrowheads="1"/>
          </p:cNvSpPr>
          <p:nvPr/>
        </p:nvSpPr>
        <p:spPr bwMode="auto">
          <a:xfrm>
            <a:off x="0" y="0"/>
            <a:ext cx="8915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a:solidFill>
                  <a:schemeClr val="tx2"/>
                </a:solidFill>
                <a:latin typeface="Calibri" charset="0"/>
              </a:rPr>
              <a:t>Land Climate Data Record</a:t>
            </a:r>
          </a:p>
          <a:p>
            <a:pPr algn="ctr"/>
            <a:r>
              <a:rPr lang="en-US" sz="2000">
                <a:solidFill>
                  <a:schemeClr val="tx2"/>
                </a:solidFill>
                <a:latin typeface="Calibri" charset="0"/>
              </a:rPr>
              <a:t> </a:t>
            </a:r>
            <a:r>
              <a:rPr lang="en-US" sz="2000" i="1">
                <a:latin typeface="Calibri" charset="0"/>
              </a:rPr>
              <a:t>Needs to address calibration, atmospheric/BRDF correction issues</a:t>
            </a:r>
            <a:endParaRPr lang="en-US" i="1">
              <a:solidFill>
                <a:schemeClr val="tx2"/>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09600"/>
            <a:ext cx="7696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Box 2"/>
          <p:cNvSpPr txBox="1">
            <a:spLocks noChangeArrowheads="1"/>
          </p:cNvSpPr>
          <p:nvPr/>
        </p:nvSpPr>
        <p:spPr bwMode="auto">
          <a:xfrm>
            <a:off x="1573213" y="5973763"/>
            <a:ext cx="5832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Percent tree cover, Amazon Basin, 2000—MODIS CMG</a:t>
            </a:r>
            <a:r>
              <a:rPr lang="nn-NO" sz="1800" b="1"/>
              <a:t> data</a:t>
            </a:r>
            <a:endParaRPr lang="en-US" sz="1800" b="1"/>
          </a:p>
        </p:txBody>
      </p:sp>
      <p:pic>
        <p:nvPicPr>
          <p:cNvPr id="4915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5357813"/>
            <a:ext cx="5532438"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09600"/>
            <a:ext cx="7696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09600"/>
            <a:ext cx="7696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extBox 2"/>
          <p:cNvSpPr txBox="1">
            <a:spLocks noChangeArrowheads="1"/>
          </p:cNvSpPr>
          <p:nvPr/>
        </p:nvSpPr>
        <p:spPr bwMode="auto">
          <a:xfrm>
            <a:off x="1573213" y="5973763"/>
            <a:ext cx="576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Percent tree cover, Amazon Basin, 2010--MODIS CMG</a:t>
            </a:r>
            <a:r>
              <a:rPr lang="nn-NO" sz="1800" b="1"/>
              <a:t> data</a:t>
            </a:r>
            <a:endParaRPr lang="en-US" sz="1800" b="1"/>
          </a:p>
        </p:txBody>
      </p:sp>
      <p:pic>
        <p:nvPicPr>
          <p:cNvPr id="5017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5357813"/>
            <a:ext cx="5532438"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09600"/>
            <a:ext cx="7696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2"/>
          <p:cNvSpPr>
            <a:spLocks noGrp="1"/>
          </p:cNvSpPr>
          <p:nvPr>
            <p:ph type="title"/>
          </p:nvPr>
        </p:nvSpPr>
        <p:spPr>
          <a:xfrm>
            <a:off x="781050" y="9525"/>
            <a:ext cx="7686675" cy="977900"/>
          </a:xfrm>
        </p:spPr>
        <p:txBody>
          <a:bodyPr/>
          <a:lstStyle/>
          <a:p>
            <a:r>
              <a:rPr lang="en-US">
                <a:latin typeface="Lucida Sans" charset="0"/>
              </a:rPr>
              <a:t>Data products</a:t>
            </a:r>
          </a:p>
        </p:txBody>
      </p:sp>
      <p:graphicFrame>
        <p:nvGraphicFramePr>
          <p:cNvPr id="3" name="Table 2"/>
          <p:cNvGraphicFramePr>
            <a:graphicFrameLocks noGrp="1"/>
          </p:cNvGraphicFramePr>
          <p:nvPr/>
        </p:nvGraphicFramePr>
        <p:xfrm>
          <a:off x="466725" y="1206500"/>
          <a:ext cx="8477251" cy="4205288"/>
        </p:xfrm>
        <a:graphic>
          <a:graphicData uri="http://schemas.openxmlformats.org/drawingml/2006/table">
            <a:tbl>
              <a:tblPr firstRow="1" bandRow="1">
                <a:tableStyleId>{5C22544A-7EE6-4342-B048-85BDC9FD1C3A}</a:tableStyleId>
              </a:tblPr>
              <a:tblGrid>
                <a:gridCol w="996315"/>
                <a:gridCol w="1005840"/>
                <a:gridCol w="1132524"/>
                <a:gridCol w="1044894"/>
                <a:gridCol w="1197549"/>
                <a:gridCol w="774129"/>
                <a:gridCol w="1278111"/>
                <a:gridCol w="1047889"/>
              </a:tblGrid>
              <a:tr h="1554444">
                <a:tc>
                  <a:txBody>
                    <a:bodyPr/>
                    <a:lstStyle/>
                    <a:p>
                      <a:pPr algn="ctr"/>
                      <a:r>
                        <a:rPr lang="en-US" sz="1100" dirty="0" smtClean="0">
                          <a:solidFill>
                            <a:schemeClr val="tx1"/>
                          </a:solidFill>
                        </a:rPr>
                        <a:t>CDR(s)</a:t>
                      </a:r>
                      <a:endParaRPr lang="en-US" sz="1100" dirty="0">
                        <a:solidFill>
                          <a:schemeClr val="tx1"/>
                        </a:solidFill>
                      </a:endParaRPr>
                    </a:p>
                  </a:txBody>
                  <a:tcPr marL="91451" marR="91451" marT="43527" marB="43527"/>
                </a:tc>
                <a:tc>
                  <a:txBody>
                    <a:bodyPr/>
                    <a:lstStyle/>
                    <a:p>
                      <a:pPr algn="ctr"/>
                      <a:r>
                        <a:rPr lang="en-US" sz="1100" dirty="0" smtClean="0">
                          <a:solidFill>
                            <a:schemeClr val="tx1"/>
                          </a:solidFill>
                        </a:rPr>
                        <a:t>Period of Record and Temporal Resolution</a:t>
                      </a:r>
                      <a:endParaRPr lang="en-US" sz="1100" dirty="0">
                        <a:solidFill>
                          <a:schemeClr val="tx1"/>
                        </a:solidFill>
                      </a:endParaRPr>
                    </a:p>
                  </a:txBody>
                  <a:tcPr marL="91451" marR="91451" marT="43527" marB="43527"/>
                </a:tc>
                <a:tc>
                  <a:txBody>
                    <a:bodyPr/>
                    <a:lstStyle/>
                    <a:p>
                      <a:pPr algn="ctr"/>
                      <a:r>
                        <a:rPr lang="en-US" sz="1200" dirty="0" smtClean="0">
                          <a:solidFill>
                            <a:schemeClr val="tx1"/>
                          </a:solidFill>
                        </a:rPr>
                        <a:t>Spatial Resolution</a:t>
                      </a:r>
                      <a:r>
                        <a:rPr lang="en-US" sz="1200" baseline="0" dirty="0" smtClean="0">
                          <a:solidFill>
                            <a:schemeClr val="tx1"/>
                          </a:solidFill>
                        </a:rPr>
                        <a:t> &amp;</a:t>
                      </a:r>
                      <a:r>
                        <a:rPr lang="en-US" sz="1200" dirty="0" smtClean="0">
                          <a:solidFill>
                            <a:schemeClr val="tx1"/>
                          </a:solidFill>
                        </a:rPr>
                        <a:t> Projection</a:t>
                      </a:r>
                      <a:r>
                        <a:rPr lang="en-US" sz="1200" baseline="0" dirty="0" smtClean="0">
                          <a:solidFill>
                            <a:schemeClr val="tx1"/>
                          </a:solidFill>
                        </a:rPr>
                        <a:t> Used (if applicable)</a:t>
                      </a:r>
                      <a:endParaRPr lang="en-US" sz="1200" dirty="0">
                        <a:solidFill>
                          <a:schemeClr val="tx1"/>
                        </a:solidFill>
                      </a:endParaRPr>
                    </a:p>
                  </a:txBody>
                  <a:tcPr marT="45706" marB="45706"/>
                </a:tc>
                <a:tc>
                  <a:txBody>
                    <a:bodyPr/>
                    <a:lstStyle/>
                    <a:p>
                      <a:pPr algn="ctr"/>
                      <a:r>
                        <a:rPr lang="en-US" sz="1200" dirty="0" smtClean="0">
                          <a:solidFill>
                            <a:schemeClr val="tx1"/>
                          </a:solidFill>
                        </a:rPr>
                        <a:t>Update Frequency</a:t>
                      </a:r>
                      <a:endParaRPr lang="en-US" sz="1200" dirty="0">
                        <a:solidFill>
                          <a:schemeClr val="tx1"/>
                        </a:solidFill>
                      </a:endParaRPr>
                    </a:p>
                  </a:txBody>
                  <a:tcPr marT="45706" marB="45706"/>
                </a:tc>
                <a:tc>
                  <a:txBody>
                    <a:bodyPr/>
                    <a:lstStyle/>
                    <a:p>
                      <a:pPr algn="ctr"/>
                      <a:r>
                        <a:rPr lang="en-US" sz="1200" dirty="0" smtClean="0">
                          <a:solidFill>
                            <a:schemeClr val="tx1"/>
                          </a:solidFill>
                        </a:rPr>
                        <a:t>Data file distinction criteria</a:t>
                      </a:r>
                      <a:endParaRPr lang="en-US" sz="1200" dirty="0">
                        <a:solidFill>
                          <a:schemeClr val="tx1"/>
                        </a:solidFill>
                      </a:endParaRPr>
                    </a:p>
                  </a:txBody>
                  <a:tcPr marT="45706" marB="45706"/>
                </a:tc>
                <a:tc>
                  <a:txBody>
                    <a:bodyPr/>
                    <a:lstStyle/>
                    <a:p>
                      <a:pPr algn="ctr"/>
                      <a:r>
                        <a:rPr lang="en-US" sz="1200" dirty="0" smtClean="0">
                          <a:solidFill>
                            <a:schemeClr val="tx1"/>
                          </a:solidFill>
                        </a:rPr>
                        <a:t>Inputs</a:t>
                      </a:r>
                      <a:endParaRPr lang="en-US" sz="1200" dirty="0">
                        <a:solidFill>
                          <a:schemeClr val="tx1"/>
                        </a:solidFill>
                      </a:endParaRPr>
                    </a:p>
                  </a:txBody>
                  <a:tcPr marT="45706" marB="45706"/>
                </a:tc>
                <a:tc>
                  <a:txBody>
                    <a:bodyPr/>
                    <a:lstStyle/>
                    <a:p>
                      <a:pPr algn="ctr"/>
                      <a:r>
                        <a:rPr lang="en-US" sz="1200" dirty="0" smtClean="0">
                          <a:solidFill>
                            <a:schemeClr val="tx1"/>
                          </a:solidFill>
                        </a:rPr>
                        <a:t>Uncertainty Estimates</a:t>
                      </a:r>
                    </a:p>
                  </a:txBody>
                  <a:tcPr marT="45706" marB="45706"/>
                </a:tc>
                <a:tc>
                  <a:txBody>
                    <a:bodyPr/>
                    <a:lstStyle/>
                    <a:p>
                      <a:pPr algn="ctr"/>
                      <a:r>
                        <a:rPr lang="en-US" sz="1200" dirty="0" smtClean="0">
                          <a:solidFill>
                            <a:schemeClr val="tx1"/>
                          </a:solidFill>
                        </a:rPr>
                        <a:t>Collateral Products</a:t>
                      </a:r>
                      <a:endParaRPr lang="en-US" sz="1200" dirty="0">
                        <a:solidFill>
                          <a:schemeClr val="tx1"/>
                        </a:solidFill>
                      </a:endParaRPr>
                    </a:p>
                  </a:txBody>
                  <a:tcPr marT="45706" marB="45706"/>
                </a:tc>
              </a:tr>
              <a:tr h="2650844">
                <a:tc>
                  <a:txBody>
                    <a:bodyPr/>
                    <a:lstStyle/>
                    <a:p>
                      <a:pPr algn="ctr"/>
                      <a:r>
                        <a:rPr lang="en-US" sz="1100" dirty="0" smtClean="0"/>
                        <a:t>Surface reflectance</a:t>
                      </a:r>
                    </a:p>
                    <a:p>
                      <a:pPr algn="ctr"/>
                      <a:r>
                        <a:rPr lang="en-US" sz="1100" dirty="0" smtClean="0"/>
                        <a:t>(</a:t>
                      </a:r>
                      <a:r>
                        <a:rPr lang="en-US" sz="1100" dirty="0" err="1" smtClean="0"/>
                        <a:t>Red,NIR</a:t>
                      </a:r>
                      <a:r>
                        <a:rPr lang="en-US" sz="1100" dirty="0" smtClean="0"/>
                        <a:t>)</a:t>
                      </a:r>
                    </a:p>
                    <a:p>
                      <a:pPr algn="ctr"/>
                      <a:endParaRPr lang="en-US" sz="1100" dirty="0" smtClean="0"/>
                    </a:p>
                    <a:p>
                      <a:pPr algn="ctr"/>
                      <a:r>
                        <a:rPr lang="en-US" sz="1100" dirty="0" smtClean="0"/>
                        <a:t>NDVI</a:t>
                      </a:r>
                    </a:p>
                    <a:p>
                      <a:pPr algn="ctr"/>
                      <a:endParaRPr lang="en-US" sz="1100" dirty="0"/>
                    </a:p>
                  </a:txBody>
                  <a:tcPr marL="91451" marR="91451" marT="43527" marB="435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1981-present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daily</a:t>
                      </a:r>
                      <a:endParaRPr lang="en-US" sz="1100" dirty="0"/>
                    </a:p>
                  </a:txBody>
                  <a:tcPr marL="91451" marR="91451" marT="43527" marB="43527"/>
                </a:tc>
                <a:tc>
                  <a:txBody>
                    <a:bodyPr/>
                    <a:lstStyle/>
                    <a:p>
                      <a:pPr algn="ctr"/>
                      <a:r>
                        <a:rPr lang="en-US" sz="1200" dirty="0" smtClean="0"/>
                        <a:t>Linear</a:t>
                      </a:r>
                      <a:r>
                        <a:rPr lang="en-US" sz="1200" baseline="0" dirty="0" smtClean="0"/>
                        <a:t> Latitude Longitude</a:t>
                      </a:r>
                    </a:p>
                    <a:p>
                      <a:pPr algn="ctr"/>
                      <a:r>
                        <a:rPr lang="en-US" sz="1200" baseline="0" dirty="0" smtClean="0"/>
                        <a:t>(0.05deg)</a:t>
                      </a:r>
                      <a:endParaRPr lang="en-US" sz="1200" dirty="0"/>
                    </a:p>
                  </a:txBody>
                  <a:tcPr marT="45706" marB="4570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daily</a:t>
                      </a:r>
                    </a:p>
                    <a:p>
                      <a:pPr algn="ctr"/>
                      <a:endParaRPr lang="en-US" sz="1200" dirty="0"/>
                    </a:p>
                  </a:txBody>
                  <a:tcPr marT="45706" marB="4570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t>One file for each day and each CDR: Surface reflectance, NDVI</a:t>
                      </a:r>
                      <a:endParaRPr lang="en-US" sz="1200" dirty="0" smtClean="0"/>
                    </a:p>
                    <a:p>
                      <a:pPr algn="ctr"/>
                      <a:endParaRPr lang="en-US" sz="1200" dirty="0"/>
                    </a:p>
                  </a:txBody>
                  <a:tcPr marT="45706" marB="45706"/>
                </a:tc>
                <a:tc>
                  <a:txBody>
                    <a:bodyPr/>
                    <a:lstStyle/>
                    <a:p>
                      <a:pPr algn="ctr"/>
                      <a:r>
                        <a:rPr lang="en-US" sz="1200" dirty="0" smtClean="0"/>
                        <a:t>AVHRRGAC data</a:t>
                      </a:r>
                      <a:endParaRPr lang="en-US" sz="1200" dirty="0"/>
                    </a:p>
                  </a:txBody>
                  <a:tcPr marT="45706" marB="45706"/>
                </a:tc>
                <a:tc>
                  <a:txBody>
                    <a:bodyPr/>
                    <a:lstStyle/>
                    <a:p>
                      <a:pPr algn="ctr"/>
                      <a:r>
                        <a:rPr lang="en-US" sz="1200" dirty="0" smtClean="0"/>
                        <a:t>Reflectance</a:t>
                      </a:r>
                    </a:p>
                    <a:p>
                      <a:pPr algn="ctr"/>
                      <a:r>
                        <a:rPr lang="en-US" sz="1200" dirty="0" smtClean="0"/>
                        <a:t>(Red 0.02; NIR 0.03)</a:t>
                      </a:r>
                    </a:p>
                    <a:p>
                      <a:pPr algn="ctr"/>
                      <a:r>
                        <a:rPr lang="en-US" sz="1200" dirty="0" smtClean="0"/>
                        <a:t>NDVI</a:t>
                      </a:r>
                    </a:p>
                    <a:p>
                      <a:pPr algn="ctr"/>
                      <a:r>
                        <a:rPr lang="en-US" sz="1200" dirty="0" smtClean="0"/>
                        <a:t>(0.07)</a:t>
                      </a:r>
                    </a:p>
                    <a:p>
                      <a:pPr algn="ctr"/>
                      <a:endParaRPr lang="en-US" sz="1200" dirty="0" smtClean="0"/>
                    </a:p>
                    <a:p>
                      <a:pPr algn="ctr"/>
                      <a:r>
                        <a:rPr lang="en-US" sz="1200" dirty="0" smtClean="0"/>
                        <a:t>3x3 average</a:t>
                      </a:r>
                    </a:p>
                    <a:p>
                      <a:pPr algn="ctr"/>
                      <a:r>
                        <a:rPr lang="en-US" sz="1200" dirty="0" smtClean="0"/>
                        <a:t>Reflectance</a:t>
                      </a:r>
                    </a:p>
                    <a:p>
                      <a:pPr algn="ctr"/>
                      <a:r>
                        <a:rPr lang="en-US" sz="1200" dirty="0" smtClean="0"/>
                        <a:t>(Red 0.01; NIR 0.015)</a:t>
                      </a:r>
                    </a:p>
                    <a:p>
                      <a:pPr algn="ctr"/>
                      <a:r>
                        <a:rPr lang="en-US" sz="1200" dirty="0" smtClean="0"/>
                        <a:t>NDVI</a:t>
                      </a:r>
                    </a:p>
                    <a:p>
                      <a:pPr algn="ctr"/>
                      <a:r>
                        <a:rPr lang="en-US" sz="1200" dirty="0" smtClean="0"/>
                        <a:t>(0.03)</a:t>
                      </a:r>
                    </a:p>
                    <a:p>
                      <a:pPr algn="ctr"/>
                      <a:endParaRPr lang="en-US" sz="800" baseline="0" dirty="0" smtClean="0"/>
                    </a:p>
                    <a:p>
                      <a:pPr algn="ctr"/>
                      <a:endParaRPr lang="en-US" sz="800" dirty="0"/>
                    </a:p>
                  </a:txBody>
                  <a:tcPr marT="45706" marB="45706"/>
                </a:tc>
                <a:tc>
                  <a:txBody>
                    <a:bodyPr/>
                    <a:lstStyle/>
                    <a:p>
                      <a:pPr algn="ctr"/>
                      <a:r>
                        <a:rPr lang="en-US" sz="1200" dirty="0" smtClean="0"/>
                        <a:t>LAI/FPAR</a:t>
                      </a:r>
                      <a:endParaRPr lang="en-US" sz="1200" dirty="0"/>
                    </a:p>
                  </a:txBody>
                  <a:tcPr marT="45706" marB="45706"/>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2"/>
          <p:cNvSpPr>
            <a:spLocks noGrp="1"/>
          </p:cNvSpPr>
          <p:nvPr>
            <p:ph type="title"/>
          </p:nvPr>
        </p:nvSpPr>
        <p:spPr>
          <a:xfrm>
            <a:off x="781050" y="9525"/>
            <a:ext cx="7686675" cy="977900"/>
          </a:xfrm>
        </p:spPr>
        <p:txBody>
          <a:bodyPr/>
          <a:lstStyle/>
          <a:p>
            <a:r>
              <a:rPr lang="en-US">
                <a:latin typeface="Lucida Sans" charset="0"/>
              </a:rPr>
              <a:t>Production Approach</a:t>
            </a:r>
          </a:p>
        </p:txBody>
      </p:sp>
      <p:pic>
        <p:nvPicPr>
          <p:cNvPr id="23554" name="Picture 5" descr="D:\UMD\Document\Prod\CDR_Flowchart\Pag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 y="1495425"/>
            <a:ext cx="8321675"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p:cNvSpPr>
            <a:spLocks noChangeArrowheads="1"/>
          </p:cNvSpPr>
          <p:nvPr/>
        </p:nvSpPr>
        <p:spPr bwMode="auto">
          <a:xfrm>
            <a:off x="3970338" y="1257300"/>
            <a:ext cx="233838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a:t>Overview </a:t>
            </a:r>
          </a:p>
        </p:txBody>
      </p:sp>
      <p:pic>
        <p:nvPicPr>
          <p:cNvPr id="23556" name="Picture 7" descr="D:\UMD\Document\Prod\CDR_Flowchart\Page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7175" y="3554413"/>
            <a:ext cx="4192588"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
          <p:cNvSpPr>
            <a:spLocks noGrp="1"/>
          </p:cNvSpPr>
          <p:nvPr>
            <p:ph type="title"/>
          </p:nvPr>
        </p:nvSpPr>
        <p:spPr/>
        <p:txBody>
          <a:bodyPr/>
          <a:lstStyle/>
          <a:p>
            <a:r>
              <a:rPr lang="en-US">
                <a:latin typeface="Lucida Sans" charset="0"/>
              </a:rPr>
              <a:t>Production details</a:t>
            </a:r>
          </a:p>
        </p:txBody>
      </p:sp>
      <p:pic>
        <p:nvPicPr>
          <p:cNvPr id="24578" name="Picture 3" descr="D:\UMD\Document\Prod\CDR_Flowchart\P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7700"/>
            <a:ext cx="5086350"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4" descr="D:\UMD\Document\Prod\CDR_Flowchart\Pag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8438" y="2038350"/>
            <a:ext cx="3865562"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5"/>
          <p:cNvSpPr>
            <a:spLocks noChangeArrowheads="1"/>
          </p:cNvSpPr>
          <p:nvPr/>
        </p:nvSpPr>
        <p:spPr bwMode="auto">
          <a:xfrm>
            <a:off x="1254125" y="1201738"/>
            <a:ext cx="21002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a:t>Geolocation</a:t>
            </a:r>
          </a:p>
        </p:txBody>
      </p:sp>
      <p:sp>
        <p:nvSpPr>
          <p:cNvPr id="24581" name="Rectangle 6"/>
          <p:cNvSpPr>
            <a:spLocks noChangeArrowheads="1"/>
          </p:cNvSpPr>
          <p:nvPr/>
        </p:nvSpPr>
        <p:spPr bwMode="auto">
          <a:xfrm>
            <a:off x="5680075" y="1354138"/>
            <a:ext cx="19002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a:t>Calibration</a:t>
            </a:r>
          </a:p>
        </p:txBody>
      </p:sp>
      <p:sp>
        <p:nvSpPr>
          <p:cNvPr id="24582" name="TextBox 6"/>
          <p:cNvSpPr txBox="1">
            <a:spLocks noChangeArrowheads="1"/>
          </p:cNvSpPr>
          <p:nvPr/>
        </p:nvSpPr>
        <p:spPr bwMode="auto">
          <a:xfrm>
            <a:off x="1981200" y="6553200"/>
            <a:ext cx="57959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95</a:t>
            </a:r>
            <a:r>
              <a:rPr lang="en-US" sz="1600" baseline="30000"/>
              <a:t>th</a:t>
            </a:r>
            <a:r>
              <a:rPr lang="en-US" sz="1600"/>
              <a:t> AMS Annual meeting, Phoenix Arizona, January 4-8 2015</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2"/>
          <p:cNvSpPr>
            <a:spLocks noGrp="1"/>
          </p:cNvSpPr>
          <p:nvPr>
            <p:ph type="title"/>
          </p:nvPr>
        </p:nvSpPr>
        <p:spPr>
          <a:xfrm>
            <a:off x="814388" y="0"/>
            <a:ext cx="7686675" cy="977900"/>
          </a:xfrm>
        </p:spPr>
        <p:txBody>
          <a:bodyPr/>
          <a:lstStyle/>
          <a:p>
            <a:r>
              <a:rPr lang="en-US">
                <a:latin typeface="Lucida Sans" charset="0"/>
              </a:rPr>
              <a:t>Production details (cont.)</a:t>
            </a:r>
          </a:p>
        </p:txBody>
      </p:sp>
      <p:pic>
        <p:nvPicPr>
          <p:cNvPr id="25602" name="Picture 4" descr="D:\UMD\Document\Prod\CDR_Flowchart\Page4-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1406525"/>
            <a:ext cx="50768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5" descr="D:\UMD\Document\Prod\CDR_Flowchart\Page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850" y="1336675"/>
            <a:ext cx="4024313"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6"/>
          <p:cNvSpPr>
            <a:spLocks noChangeArrowheads="1"/>
          </p:cNvSpPr>
          <p:nvPr/>
        </p:nvSpPr>
        <p:spPr bwMode="auto">
          <a:xfrm>
            <a:off x="4305300" y="857250"/>
            <a:ext cx="4267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t>Atmospheric/BRDF correction</a:t>
            </a:r>
          </a:p>
        </p:txBody>
      </p:sp>
      <p:sp>
        <p:nvSpPr>
          <p:cNvPr id="25605" name="Rectangle 7"/>
          <p:cNvSpPr>
            <a:spLocks noChangeArrowheads="1"/>
          </p:cNvSpPr>
          <p:nvPr/>
        </p:nvSpPr>
        <p:spPr bwMode="auto">
          <a:xfrm>
            <a:off x="211138" y="809625"/>
            <a:ext cx="360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t>Cloud/Shadow screening</a:t>
            </a:r>
          </a:p>
        </p:txBody>
      </p:sp>
      <p:sp>
        <p:nvSpPr>
          <p:cNvPr id="25606" name="TextBox 6"/>
          <p:cNvSpPr txBox="1">
            <a:spLocks noChangeArrowheads="1"/>
          </p:cNvSpPr>
          <p:nvPr/>
        </p:nvSpPr>
        <p:spPr bwMode="auto">
          <a:xfrm>
            <a:off x="1981200" y="6527800"/>
            <a:ext cx="57959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95</a:t>
            </a:r>
            <a:r>
              <a:rPr lang="en-US" sz="1600" baseline="30000"/>
              <a:t>th</a:t>
            </a:r>
            <a:r>
              <a:rPr lang="en-US" sz="1600"/>
              <a:t> AMS Annual meeting, Phoenix Arizona, January 4-8 2015</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228600" y="0"/>
            <a:ext cx="7686675" cy="977900"/>
          </a:xfrm>
        </p:spPr>
        <p:txBody>
          <a:bodyPr/>
          <a:lstStyle/>
          <a:p>
            <a:r>
              <a:rPr lang="en-US">
                <a:latin typeface="Lucida Sans" charset="0"/>
              </a:rPr>
              <a:t>LAI/FAPAR Algorithm basis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1157"/>
          <a:stretch/>
        </p:blipFill>
        <p:spPr>
          <a:xfrm>
            <a:off x="3381375" y="231775"/>
            <a:ext cx="5664200" cy="653573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913" y="4383088"/>
            <a:ext cx="4725987" cy="2097087"/>
          </a:xfrm>
          <a:prstGeom prst="rect">
            <a:avLst/>
          </a:prstGeom>
          <a:ln>
            <a:noFill/>
          </a:ln>
          <a:effectLst>
            <a:outerShdw blurRad="292100" dist="139700" dir="2700000" algn="tl" rotWithShape="0">
              <a:srgbClr val="333333">
                <a:alpha val="65000"/>
              </a:srgbClr>
            </a:outerShdw>
          </a:effectLst>
        </p:spPr>
      </p:pic>
      <p:sp>
        <p:nvSpPr>
          <p:cNvPr id="55300" name="TextBox 5"/>
          <p:cNvSpPr txBox="1">
            <a:spLocks noChangeArrowheads="1"/>
          </p:cNvSpPr>
          <p:nvPr/>
        </p:nvSpPr>
        <p:spPr bwMode="auto">
          <a:xfrm>
            <a:off x="773113" y="2298700"/>
            <a:ext cx="465455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The algorithm is based on a per-class neural network trained using AVHRR SR and MODIS LAI/FAPAR.</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2"/>
          <p:cNvSpPr>
            <a:spLocks noGrp="1"/>
          </p:cNvSpPr>
          <p:nvPr>
            <p:ph type="title"/>
          </p:nvPr>
        </p:nvSpPr>
        <p:spPr>
          <a:xfrm>
            <a:off x="952500" y="2916238"/>
            <a:ext cx="7686675" cy="977900"/>
          </a:xfrm>
        </p:spPr>
        <p:txBody>
          <a:bodyPr/>
          <a:lstStyle/>
          <a:p>
            <a:pPr marL="342900" indent="-342900"/>
            <a:r>
              <a:rPr lang="en-US" sz="3600">
                <a:latin typeface="Lucida Sans" charset="0"/>
              </a:rPr>
              <a:t>Validation &amp; Quality Assurance</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Powder blue noaa-doc</Template>
  <TotalTime>35554</TotalTime>
  <Words>1452</Words>
  <Application>Microsoft Macintosh PowerPoint</Application>
  <PresentationFormat>On-screen Show (4:3)</PresentationFormat>
  <Paragraphs>265</Paragraphs>
  <Slides>31</Slides>
  <Notes>7</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3</vt:i4>
      </vt:variant>
      <vt:variant>
        <vt:lpstr>Slide Titles</vt:lpstr>
      </vt:variant>
      <vt:variant>
        <vt:i4>31</vt:i4>
      </vt:variant>
    </vt:vector>
  </HeadingPairs>
  <TitlesOfParts>
    <vt:vector size="43" baseType="lpstr">
      <vt:lpstr>Arial</vt:lpstr>
      <vt:lpstr>ＭＳ Ｐゴシック</vt:lpstr>
      <vt:lpstr>Lucida Sans</vt:lpstr>
      <vt:lpstr>Wingdings</vt:lpstr>
      <vt:lpstr>Calibri</vt:lpstr>
      <vt:lpstr>New York</vt:lpstr>
      <vt:lpstr>Times New Roman</vt:lpstr>
      <vt:lpstr>1_Default Design</vt:lpstr>
      <vt:lpstr>Custom Design</vt:lpstr>
      <vt:lpstr>Microsoft Word Document</vt:lpstr>
      <vt:lpstr>Equation</vt:lpstr>
      <vt:lpstr>Microsoft Equation</vt:lpstr>
      <vt:lpstr>  NOAA/NCDC Surface Reflectance Climate Data Record Initiative </vt:lpstr>
      <vt:lpstr>PowerPoint Presentation</vt:lpstr>
      <vt:lpstr>PowerPoint Presentation</vt:lpstr>
      <vt:lpstr>Data products</vt:lpstr>
      <vt:lpstr>Production Approach</vt:lpstr>
      <vt:lpstr>Production details</vt:lpstr>
      <vt:lpstr>Production details (cont.)</vt:lpstr>
      <vt:lpstr>LAI/FAPAR Algorithm basis</vt:lpstr>
      <vt:lpstr>Validation &amp; Quality Assurance</vt:lpstr>
      <vt:lpstr>PowerPoint Presentation</vt:lpstr>
      <vt:lpstr>Independent validation of MODIS internal cloud mask</vt:lpstr>
      <vt:lpstr>PowerPoint Presentation</vt:lpstr>
      <vt:lpstr>AVHRR Time series CLAVR mask</vt:lpstr>
      <vt:lpstr>AVHRR Time series LTDR cloud mask</vt:lpstr>
      <vt:lpstr>Methodology for evaluating the performance of surface reflectance product (generic)</vt:lpstr>
      <vt:lpstr>Validation Metrics</vt:lpstr>
      <vt:lpstr>MODIS SR validated over AERONET sites</vt:lpstr>
      <vt:lpstr>Using Direct comparison with MODIS Aqua for validation</vt:lpstr>
      <vt:lpstr>Analysis of the AVHRR reflectance and NDVI time series reveal an issue with GAC sampling </vt:lpstr>
      <vt:lpstr>Analysis of the GAC artifact over AERONET SITES</vt:lpstr>
      <vt:lpstr>LAI Calibration procedure</vt:lpstr>
      <vt:lpstr>Validation/Evaluation Results</vt:lpstr>
      <vt:lpstr>PowerPoint Presentation</vt:lpstr>
      <vt:lpstr>PowerPoint Presentation</vt:lpstr>
      <vt:lpstr>Prototype VIIRS NDVI Anomaly,  July 30th 2012  </vt:lpstr>
      <vt:lpstr>Application to Agriculture: Yield/Production prediction</vt:lpstr>
      <vt:lpstr>PowerPoint Presentation</vt:lpstr>
      <vt:lpstr>Results for major producers</vt:lpstr>
      <vt:lpstr>PowerPoint Presentation</vt:lpstr>
      <vt:lpstr>PowerPoint Presentation</vt:lpstr>
      <vt:lpstr>PowerPoint Presentation</vt:lpstr>
    </vt:vector>
  </TitlesOfParts>
  <Company>NCDC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NPOESS Remanifestation Cost Study Kick-off</dc:title>
  <dc:creator>Government Employee</dc:creator>
  <cp:lastModifiedBy>Michael King</cp:lastModifiedBy>
  <cp:revision>966</cp:revision>
  <cp:lastPrinted>2013-06-27T20:30:19Z</cp:lastPrinted>
  <dcterms:created xsi:type="dcterms:W3CDTF">2007-02-27T13:16:35Z</dcterms:created>
  <dcterms:modified xsi:type="dcterms:W3CDTF">2015-05-23T21:44:31Z</dcterms:modified>
</cp:coreProperties>
</file>