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2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1"/>
  </p:notesMasterIdLst>
  <p:handoutMasterIdLst>
    <p:handoutMasterId r:id="rId22"/>
  </p:handoutMasterIdLst>
  <p:sldIdLst>
    <p:sldId id="259" r:id="rId2"/>
    <p:sldId id="389" r:id="rId3"/>
    <p:sldId id="392" r:id="rId4"/>
    <p:sldId id="377" r:id="rId5"/>
    <p:sldId id="388" r:id="rId6"/>
    <p:sldId id="387" r:id="rId7"/>
    <p:sldId id="381" r:id="rId8"/>
    <p:sldId id="393" r:id="rId9"/>
    <p:sldId id="394" r:id="rId10"/>
    <p:sldId id="396" r:id="rId11"/>
    <p:sldId id="395" r:id="rId12"/>
    <p:sldId id="397" r:id="rId13"/>
    <p:sldId id="400" r:id="rId14"/>
    <p:sldId id="399" r:id="rId15"/>
    <p:sldId id="375" r:id="rId16"/>
    <p:sldId id="376" r:id="rId17"/>
    <p:sldId id="385" r:id="rId18"/>
    <p:sldId id="386" r:id="rId19"/>
    <p:sldId id="398" r:id="rId20"/>
  </p:sldIdLst>
  <p:sldSz cx="9144000" cy="6858000" type="screen4x3"/>
  <p:notesSz cx="69469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rgbClr val="0C2A8C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rgbClr val="0C2A8C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rgbClr val="0C2A8C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rgbClr val="0C2A8C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rgbClr val="0C2A8C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0C2A8C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0C2A8C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0C2A8C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0C2A8C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om.schott" initials="" lastIdx="4" clrIdx="0"/>
  <p:cmAuthor id="1" name="Matthew G. Seybold" initials="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clrMru>
    <a:srgbClr val="FF0000"/>
    <a:srgbClr val="0C2A8C"/>
    <a:srgbClr val="0000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5" autoAdjust="0"/>
    <p:restoredTop sz="84384" autoAdjust="0"/>
  </p:normalViewPr>
  <p:slideViewPr>
    <p:cSldViewPr>
      <p:cViewPr varScale="1">
        <p:scale>
          <a:sx n="109" d="100"/>
          <a:sy n="109" d="100"/>
        </p:scale>
        <p:origin x="-8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564" y="-90"/>
      </p:cViewPr>
      <p:guideLst>
        <p:guide orient="horz" pos="2904"/>
        <p:guide pos="218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commentAuthors" Target="commentAuthor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6" Type="http://schemas.openxmlformats.org/officeDocument/2006/relationships/image" Target="../media/image22.emf"/><Relationship Id="rId7" Type="http://schemas.openxmlformats.org/officeDocument/2006/relationships/image" Target="../media/image23.emf"/><Relationship Id="rId8" Type="http://schemas.openxmlformats.org/officeDocument/2006/relationships/image" Target="../media/image24.emf"/><Relationship Id="rId9" Type="http://schemas.openxmlformats.org/officeDocument/2006/relationships/image" Target="../media/image25.wmf"/><Relationship Id="rId10" Type="http://schemas.openxmlformats.org/officeDocument/2006/relationships/image" Target="../media/image26.emf"/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4" Type="http://schemas.openxmlformats.org/officeDocument/2006/relationships/image" Target="../media/image34.wmf"/><Relationship Id="rId1" Type="http://schemas.openxmlformats.org/officeDocument/2006/relationships/image" Target="../media/image31.wmf"/><Relationship Id="rId2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1064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4668" y="1"/>
            <a:ext cx="301064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9"/>
            <a:ext cx="301064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4668" y="8758239"/>
            <a:ext cx="301064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fld id="{C6235507-AB41-47B8-AEE1-283C7C0458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394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1064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4668" y="1"/>
            <a:ext cx="301064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25226" y="4381500"/>
            <a:ext cx="5556884" cy="414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9"/>
            <a:ext cx="301064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4668" y="8758239"/>
            <a:ext cx="301064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solidFill>
                  <a:schemeClr val="tx1"/>
                </a:solidFill>
              </a:defRPr>
            </a:lvl1pPr>
          </a:lstStyle>
          <a:p>
            <a:fld id="{B23D53E7-D36F-4BFE-BABC-B70F5C0B98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1065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B19C8C-F764-45E6-A5E2-CFC8BF9E7F20}" type="slidenum">
              <a:rPr lang="en-US"/>
              <a:pPr/>
              <a:t>1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1263" y="682625"/>
            <a:ext cx="4589462" cy="344170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5835" y="4379913"/>
            <a:ext cx="5095666" cy="4151312"/>
          </a:xfrm>
        </p:spPr>
        <p:txBody>
          <a:bodyPr/>
          <a:lstStyle/>
          <a:p>
            <a:r>
              <a:rPr lang="en-US"/>
              <a:t>Add the “title” of the product  or service to the cover slide.</a:t>
            </a:r>
          </a:p>
          <a:p>
            <a:r>
              <a:rPr lang="en-US"/>
              <a:t>Add the project lead(s) name, office, and the date slides are submitted.  </a:t>
            </a:r>
          </a:p>
          <a:p>
            <a:endParaRPr lang="en-US"/>
          </a:p>
          <a:p>
            <a:r>
              <a:rPr lang="en-US"/>
              <a:t>If this product/service development is stopping at the pre-operational phase, change the word “Operational” to “Pre-Operational”.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need to have a good explanation</a:t>
            </a:r>
            <a:r>
              <a:rPr lang="en-US" baseline="0" dirty="0" smtClean="0"/>
              <a:t> for the point you’re trying to make for </a:t>
            </a:r>
            <a:r>
              <a:rPr lang="en-US" baseline="0" dirty="0" err="1" smtClean="0"/>
              <a:t>δX</a:t>
            </a:r>
            <a:r>
              <a:rPr lang="en-US" baseline="0" dirty="0" smtClean="0"/>
              <a:t> ≤ </a:t>
            </a:r>
            <a:r>
              <a:rPr lang="en-US" baseline="0" dirty="0" err="1" smtClean="0"/>
              <a:t>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δE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Also need to explain why correlation &amp; causation are problems for OEM but not MTLS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C2179-FCA6-4759-A801-1007A28CE7B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01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</a:t>
            </a:r>
            <a:r>
              <a:rPr lang="en-US" baseline="0" dirty="0" smtClean="0"/>
              <a:t> the different color scales for OSPO &amp; NC?  Can they be the same?</a:t>
            </a:r>
          </a:p>
          <a:p>
            <a:r>
              <a:rPr lang="en-US" baseline="0" dirty="0" smtClean="0"/>
              <a:t>Phrases like “no physical meaning” are provocative, so have a good explanation for what you mean (or soften the language)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C2179-FCA6-4759-A801-1007A28CE7B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692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457200"/>
            <a:ext cx="7772400" cy="3200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981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76200" y="6553200"/>
            <a:ext cx="1600200" cy="304800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V1  November 12, 2009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543800" y="6400800"/>
            <a:ext cx="1447800" cy="304800"/>
          </a:xfrm>
        </p:spPr>
        <p:txBody>
          <a:bodyPr/>
          <a:lstStyle>
            <a:lvl1pPr>
              <a:defRPr/>
            </a:lvl1pPr>
          </a:lstStyle>
          <a:p>
            <a:fld id="{B880C674-E74E-4783-8741-E82A476123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838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66900" y="6553200"/>
            <a:ext cx="54102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V1  November 12,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622CD-C250-474F-97A3-20BADC9011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198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66900" y="6553200"/>
            <a:ext cx="54102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V1  November 12,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3C21E4-E468-417C-B19D-D10165F7D3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838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143000"/>
            <a:ext cx="42291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143000"/>
            <a:ext cx="42291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2766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6294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V1  November 12, 2009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77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fld id="{07DF90E7-2C9F-437B-A30D-63EC5F5B24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838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143000"/>
            <a:ext cx="8610600" cy="5029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6294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V1  November 12,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77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fld id="{CB0EEFD2-E051-44F2-934E-904A187FCE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838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66900" y="6553200"/>
            <a:ext cx="54102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V1  November 12,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35E3C-DBAD-40FF-BC98-C83D6837E9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66900" y="6553200"/>
            <a:ext cx="54102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V1  November 12,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DB1D30-1B45-4014-BF86-4F9A09E0DC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838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2291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143000"/>
            <a:ext cx="42291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2766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66900" y="6553200"/>
            <a:ext cx="54102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V1  November 12, 2009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A7706-54D7-429D-BADB-2F117776A6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2766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866900" y="6553200"/>
            <a:ext cx="54102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V1  November 12, 2009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EF38C-F7C6-4C3E-AF48-C09A3ECF7C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838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2766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66900" y="6553200"/>
            <a:ext cx="54102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V1  November 12,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2F31D9-1232-402B-A5AC-C79346B370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2766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866900" y="6553200"/>
            <a:ext cx="54102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V1  November 12, 2009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9E29C-E3BE-4A75-973E-B06251AF86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2766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66900" y="6553200"/>
            <a:ext cx="54102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V1  November 12, 2009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3058F-3566-42F7-968F-64AF5EA5BA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2766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66900" y="6553200"/>
            <a:ext cx="54102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V1  November 12, 2009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D650B-FF39-4C9F-A3B2-35063BEF2F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7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/>
            </a:lvl1pPr>
          </a:lstStyle>
          <a:p>
            <a:fld id="{5F0F7423-C901-4F24-8456-A2652884AC3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610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6" name="Picture 2" descr="C:\My Files\Hugo\CICS\Dissemination\logo and banner\HIRES\CICSMD_logo_white-blue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2019300" y="6550223"/>
            <a:ext cx="510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NASA MODIS-VIIRS ST Meeting, May 18</a:t>
            </a:r>
            <a:r>
              <a:rPr lang="en-US" sz="1400" baseline="0" dirty="0" smtClean="0"/>
              <a:t> – 22, 2015</a:t>
            </a:r>
            <a:r>
              <a:rPr lang="en-US" sz="1400" dirty="0" smtClean="0"/>
              <a:t> </a:t>
            </a:r>
            <a:endParaRPr lang="en-US" sz="1400" baseline="0" dirty="0" smtClean="0"/>
          </a:p>
        </p:txBody>
      </p:sp>
      <p:pic>
        <p:nvPicPr>
          <p:cNvPr id="4" name="Picture 3" descr="NASA_logo.svg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829" y="0"/>
            <a:ext cx="1167788" cy="9692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0C2A8C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0C2A8C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0C2A8C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0C2A8C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0C2A8C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0C2A8C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0C2A8C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0C2A8C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0C2A8C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rgbClr val="0C2A8C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─"/>
        <a:defRPr sz="2000">
          <a:solidFill>
            <a:srgbClr val="0C2A8C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>
          <a:solidFill>
            <a:srgbClr val="0C2A8C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○"/>
        <a:defRPr sz="1600">
          <a:solidFill>
            <a:srgbClr val="0C2A8C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C2A8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C2A8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C2A8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C2A8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C2A8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Relationship Id="rId3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emf"/><Relationship Id="rId20" Type="http://schemas.openxmlformats.org/officeDocument/2006/relationships/oleObject" Target="../embeddings/oleObject13.bin"/><Relationship Id="rId21" Type="http://schemas.openxmlformats.org/officeDocument/2006/relationships/image" Target="../media/image24.emf"/><Relationship Id="rId22" Type="http://schemas.openxmlformats.org/officeDocument/2006/relationships/oleObject" Target="../embeddings/oleObject14.bin"/><Relationship Id="rId23" Type="http://schemas.openxmlformats.org/officeDocument/2006/relationships/image" Target="../media/image25.wmf"/><Relationship Id="rId24" Type="http://schemas.openxmlformats.org/officeDocument/2006/relationships/oleObject" Target="../embeddings/oleObject15.bin"/><Relationship Id="rId25" Type="http://schemas.openxmlformats.org/officeDocument/2006/relationships/image" Target="../media/image26.emf"/><Relationship Id="rId10" Type="http://schemas.openxmlformats.org/officeDocument/2006/relationships/oleObject" Target="../embeddings/oleObject8.bin"/><Relationship Id="rId11" Type="http://schemas.openxmlformats.org/officeDocument/2006/relationships/image" Target="../media/image19.emf"/><Relationship Id="rId12" Type="http://schemas.openxmlformats.org/officeDocument/2006/relationships/oleObject" Target="../embeddings/oleObject9.bin"/><Relationship Id="rId13" Type="http://schemas.openxmlformats.org/officeDocument/2006/relationships/image" Target="../media/image20.emf"/><Relationship Id="rId14" Type="http://schemas.openxmlformats.org/officeDocument/2006/relationships/oleObject" Target="../embeddings/oleObject10.bin"/><Relationship Id="rId15" Type="http://schemas.openxmlformats.org/officeDocument/2006/relationships/image" Target="../media/image21.emf"/><Relationship Id="rId16" Type="http://schemas.openxmlformats.org/officeDocument/2006/relationships/oleObject" Target="../embeddings/oleObject11.bin"/><Relationship Id="rId17" Type="http://schemas.openxmlformats.org/officeDocument/2006/relationships/image" Target="../media/image22.emf"/><Relationship Id="rId18" Type="http://schemas.openxmlformats.org/officeDocument/2006/relationships/oleObject" Target="../embeddings/oleObject12.bin"/><Relationship Id="rId19" Type="http://schemas.openxmlformats.org/officeDocument/2006/relationships/image" Target="../media/image2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Relationship Id="rId4" Type="http://schemas.openxmlformats.org/officeDocument/2006/relationships/image" Target="../media/image27.png"/><Relationship Id="rId5" Type="http://schemas.openxmlformats.org/officeDocument/2006/relationships/image" Target="../media/image28.jpeg"/><Relationship Id="rId6" Type="http://schemas.openxmlformats.org/officeDocument/2006/relationships/oleObject" Target="../embeddings/oleObject6.bin"/><Relationship Id="rId7" Type="http://schemas.openxmlformats.org/officeDocument/2006/relationships/image" Target="../media/image17.emf"/><Relationship Id="rId8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Relationship Id="rId3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31.wmf"/><Relationship Id="rId5" Type="http://schemas.openxmlformats.org/officeDocument/2006/relationships/oleObject" Target="../embeddings/oleObject17.bin"/><Relationship Id="rId6" Type="http://schemas.openxmlformats.org/officeDocument/2006/relationships/image" Target="../media/image32.wmf"/><Relationship Id="rId7" Type="http://schemas.openxmlformats.org/officeDocument/2006/relationships/oleObject" Target="../embeddings/oleObject18.bin"/><Relationship Id="rId8" Type="http://schemas.openxmlformats.org/officeDocument/2006/relationships/image" Target="../media/image33.wmf"/><Relationship Id="rId9" Type="http://schemas.openxmlformats.org/officeDocument/2006/relationships/oleObject" Target="../embeddings/oleObject19.bin"/><Relationship Id="rId10" Type="http://schemas.openxmlformats.org/officeDocument/2006/relationships/image" Target="../media/image34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1.png"/><Relationship Id="rId12" Type="http://schemas.openxmlformats.org/officeDocument/2006/relationships/image" Target="../media/image52.png"/><Relationship Id="rId13" Type="http://schemas.openxmlformats.org/officeDocument/2006/relationships/image" Target="../media/image53.png"/><Relationship Id="rId14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image" Target="../media/image48.png"/><Relationship Id="rId9" Type="http://schemas.openxmlformats.org/officeDocument/2006/relationships/image" Target="../media/image49.png"/><Relationship Id="rId10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4" Type="http://schemas.openxmlformats.org/officeDocument/2006/relationships/image" Target="../media/image5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5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D30C5633-386C-4474-99D1-A97CE67C526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844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219200" y="457200"/>
            <a:ext cx="7162800" cy="3200400"/>
          </a:xfrm>
        </p:spPr>
        <p:txBody>
          <a:bodyPr/>
          <a:lstStyle/>
          <a:p>
            <a:r>
              <a:rPr lang="en-US" dirty="0"/>
              <a:t>New physically based sea surface temperature retrievals for NPP VIIRS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1844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505200"/>
            <a:ext cx="8305800" cy="1981200"/>
          </a:xfrm>
        </p:spPr>
        <p:txBody>
          <a:bodyPr/>
          <a:lstStyle/>
          <a:p>
            <a:r>
              <a:rPr lang="en-US" dirty="0" smtClean="0"/>
              <a:t>Andy Harris, </a:t>
            </a:r>
            <a:r>
              <a:rPr lang="en-US" dirty="0" err="1" smtClean="0"/>
              <a:t>Prabhat</a:t>
            </a:r>
            <a:r>
              <a:rPr lang="en-US" dirty="0" smtClean="0"/>
              <a:t> </a:t>
            </a:r>
            <a:r>
              <a:rPr lang="en-US" dirty="0" err="1" smtClean="0"/>
              <a:t>Koner</a:t>
            </a:r>
            <a:endParaRPr lang="en-US" baseline="30000" dirty="0" smtClean="0"/>
          </a:p>
          <a:p>
            <a:r>
              <a:rPr lang="en-US" sz="2000" i="1" dirty="0" smtClean="0"/>
              <a:t>CICS, ESSIC, </a:t>
            </a:r>
            <a:r>
              <a:rPr lang="en-US" sz="2000" i="1" dirty="0"/>
              <a:t>University of </a:t>
            </a:r>
            <a:r>
              <a:rPr lang="en-US" sz="2000" i="1" dirty="0" smtClean="0"/>
              <a:t>Maryland</a:t>
            </a:r>
            <a:endParaRPr lang="en-US" sz="2000" i="1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20" y="990600"/>
            <a:ext cx="4754880" cy="4215384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4754880" cy="421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MODIS Initial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5029200"/>
            <a:ext cx="8839200" cy="914400"/>
          </a:xfrm>
        </p:spPr>
        <p:txBody>
          <a:bodyPr/>
          <a:lstStyle/>
          <a:p>
            <a:r>
              <a:rPr lang="en-US" dirty="0" smtClean="0"/>
              <a:t>Note improvement from </a:t>
            </a:r>
            <a:r>
              <a:rPr lang="en-US" dirty="0"/>
              <a:t>discarding MTLS error “last bin” </a:t>
            </a:r>
          </a:p>
          <a:p>
            <a:pPr lvl="1"/>
            <a:r>
              <a:rPr lang="en-US" dirty="0" smtClean="0"/>
              <a:t>Irrespective, MTLS is quite tolerant of cloud scheme </a:t>
            </a:r>
          </a:p>
          <a:p>
            <a:r>
              <a:rPr lang="en-US" dirty="0" smtClean="0"/>
              <a:t>Recalculated SST4 coefficients produce quite good results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35E3C-DBAD-40FF-BC98-C83D6837E9D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78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&amp;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839200" cy="5029200"/>
          </a:xfrm>
        </p:spPr>
        <p:txBody>
          <a:bodyPr/>
          <a:lstStyle/>
          <a:p>
            <a:r>
              <a:rPr lang="en-US" dirty="0" smtClean="0"/>
              <a:t>“Initial cut” MTLS shows promise with VIIRS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Well-calibrated instrument, with reliable* fast RTM available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Error calculation useful quality indicator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MODIS offers more possibilities</a:t>
            </a:r>
          </a:p>
          <a:p>
            <a:r>
              <a:rPr lang="en-US" dirty="0" smtClean="0">
                <a:latin typeface="+mj-lt"/>
                <a:cs typeface="Symbol" charset="2"/>
              </a:rPr>
              <a:t>Cloud detection can be aided by RTM</a:t>
            </a:r>
          </a:p>
          <a:p>
            <a:pPr lvl="1"/>
            <a:r>
              <a:rPr lang="en-US" dirty="0" smtClean="0">
                <a:latin typeface="+mj-lt"/>
                <a:cs typeface="Symbol" charset="2"/>
              </a:rPr>
              <a:t>“Single-channel” retrieval consistency, MTLS error calculation</a:t>
            </a:r>
          </a:p>
          <a:p>
            <a:r>
              <a:rPr lang="en-US" dirty="0" smtClean="0"/>
              <a:t>Plans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Take advantage of SIPS!</a:t>
            </a:r>
          </a:p>
          <a:p>
            <a:pPr lvl="2">
              <a:spcBef>
                <a:spcPts val="300"/>
              </a:spcBef>
            </a:pPr>
            <a:r>
              <a:rPr lang="en-US" dirty="0" smtClean="0"/>
              <a:t>Liaise w/ RSMAS on matchups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Take advantage of differing length scales to reduce atmospheric noise</a:t>
            </a:r>
            <a:endParaRPr lang="en-US" dirty="0" smtClean="0">
              <a:ea typeface="Wingdings"/>
              <a:cs typeface="Wingdings"/>
              <a:sym typeface="Wingdings"/>
            </a:endParaRPr>
          </a:p>
          <a:p>
            <a:pPr lvl="1">
              <a:spcBef>
                <a:spcPts val="300"/>
              </a:spcBef>
            </a:pPr>
            <a:r>
              <a:rPr lang="en-US" dirty="0" smtClean="0">
                <a:ea typeface="Wingdings"/>
                <a:cs typeface="Wingdings"/>
                <a:sym typeface="Wingdings"/>
              </a:rPr>
              <a:t>Perhaps combine with sounder for more local atmospheric information</a:t>
            </a:r>
          </a:p>
          <a:p>
            <a:pPr lvl="1">
              <a:spcBef>
                <a:spcPts val="300"/>
              </a:spcBef>
            </a:pPr>
            <a:r>
              <a:rPr lang="en-US" dirty="0" smtClean="0">
                <a:ea typeface="Wingdings"/>
                <a:cs typeface="Wingdings"/>
                <a:sym typeface="Wingdings"/>
              </a:rPr>
              <a:t>Refine fast RTM, iteration</a:t>
            </a:r>
          </a:p>
          <a:p>
            <a:pPr lvl="1">
              <a:spcBef>
                <a:spcPts val="300"/>
              </a:spcBef>
            </a:pPr>
            <a:r>
              <a:rPr lang="en-US" dirty="0" smtClean="0">
                <a:ea typeface="Wingdings"/>
                <a:cs typeface="Wingdings"/>
                <a:sym typeface="Wingdings"/>
              </a:rPr>
              <a:t>Tropospheric aerosols…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35E3C-DBAD-40FF-BC98-C83D6837E9D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9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35E3C-DBAD-40FF-BC98-C83D6837E9D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02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Deterministic &amp; </a:t>
            </a:r>
            <a:r>
              <a:rPr lang="en-US" dirty="0" smtClean="0"/>
              <a:t>Stochastic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841105"/>
              </p:ext>
            </p:extLst>
          </p:nvPr>
        </p:nvGraphicFramePr>
        <p:xfrm>
          <a:off x="152400" y="762000"/>
          <a:ext cx="8763000" cy="6138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1500"/>
                <a:gridCol w="4381500"/>
              </a:tblGrid>
              <a:tr h="560798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Determinitic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Stochastic/Probabilistic</a:t>
                      </a:r>
                      <a:endParaRPr lang="en-US" dirty="0"/>
                    </a:p>
                  </a:txBody>
                  <a:tcPr/>
                </a:tc>
              </a:tr>
              <a:tr h="5306602">
                <a:tc>
                  <a:txBody>
                    <a:bodyPr/>
                    <a:lstStyle/>
                    <a:p>
                      <a:r>
                        <a:rPr lang="en-US" b="1" i="0" dirty="0" smtClean="0"/>
                        <a:t>MTLS/RTLS/</a:t>
                      </a:r>
                      <a:r>
                        <a:rPr lang="en-US" b="1" i="0" dirty="0" err="1" smtClean="0"/>
                        <a:t>Tikhonov</a:t>
                      </a:r>
                      <a:r>
                        <a:rPr lang="en-US" dirty="0" smtClean="0"/>
                        <a:t>:</a:t>
                      </a:r>
                      <a:r>
                        <a:rPr lang="en-US" baseline="0" dirty="0" smtClean="0"/>
                        <a:t> Single pixel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measurement error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Lengendre</a:t>
                      </a:r>
                      <a:r>
                        <a:rPr lang="en-US" dirty="0" smtClean="0"/>
                        <a:t> (1805)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Least Squares: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Last 30~40 years: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MTLS: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Total Error: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 smtClean="0"/>
                        <a:t>OEM</a:t>
                      </a:r>
                      <a:r>
                        <a:rPr lang="en-US" dirty="0" smtClean="0"/>
                        <a:t>: A</a:t>
                      </a:r>
                      <a:r>
                        <a:rPr lang="en-US" baseline="0" dirty="0" smtClean="0"/>
                        <a:t> set of measurement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Low confidence for pixel retrieval</a:t>
                      </a:r>
                    </a:p>
                    <a:p>
                      <a:r>
                        <a:rPr lang="en-US" dirty="0" smtClean="0"/>
                        <a:t>Chi-Square test: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b="1" i="0" dirty="0" smtClean="0"/>
                        <a:t>Regression</a:t>
                      </a:r>
                      <a:r>
                        <a:rPr lang="en-US" dirty="0" smtClean="0"/>
                        <a:t>: A</a:t>
                      </a:r>
                      <a:r>
                        <a:rPr lang="en-US" baseline="0" dirty="0" smtClean="0"/>
                        <a:t> set of measurement</a:t>
                      </a:r>
                    </a:p>
                    <a:p>
                      <a:r>
                        <a:rPr lang="en-US" baseline="0" dirty="0" smtClean="0"/>
                        <a:t>Historical heritage in SST retrieval using Window channels.</a:t>
                      </a:r>
                    </a:p>
                    <a:p>
                      <a:r>
                        <a:rPr lang="en-US" baseline="0" dirty="0" smtClean="0"/>
                        <a:t>Coefficient Vector/matrix</a:t>
                      </a:r>
                      <a:r>
                        <a:rPr lang="en-US" b="1" i="0" baseline="0" dirty="0" smtClean="0"/>
                        <a:t>: C</a:t>
                      </a:r>
                    </a:p>
                    <a:p>
                      <a:endParaRPr lang="en-US" b="1" i="0" dirty="0" smtClean="0"/>
                    </a:p>
                    <a:p>
                      <a:r>
                        <a:rPr lang="en-US" b="1" i="0" dirty="0" smtClean="0"/>
                        <a:t>Main concerns: Correlation &amp; Causation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676400"/>
            <a:ext cx="3810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858000" y="1752600"/>
            <a:ext cx="133073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FF0000"/>
                </a:solidFill>
                <a:latin typeface="Arial" charset="0"/>
                <a:ea typeface="굴림" pitchFamily="34" charset="-127"/>
              </a:rPr>
              <a:t>A posteriori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086600" y="2438400"/>
            <a:ext cx="13396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FF0000"/>
                </a:solidFill>
                <a:latin typeface="Arial" charset="0"/>
                <a:ea typeface="굴림" pitchFamily="34" charset="-127"/>
              </a:rPr>
              <a:t>observation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680808" y="2613042"/>
            <a:ext cx="9205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FF0000"/>
                </a:solidFill>
                <a:latin typeface="Arial" charset="0"/>
                <a:ea typeface="굴림" pitchFamily="34" charset="-127"/>
              </a:rPr>
              <a:t>A priori</a:t>
            </a:r>
          </a:p>
        </p:txBody>
      </p:sp>
      <p:pic>
        <p:nvPicPr>
          <p:cNvPr id="9" name="Content Placeholder 4" descr="newtonia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33600" y="1676400"/>
            <a:ext cx="2209800" cy="1752600"/>
          </a:xfrm>
          <a:prstGeom prst="rect">
            <a:avLst/>
          </a:prstGeom>
        </p:spPr>
      </p:pic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555436"/>
              </p:ext>
            </p:extLst>
          </p:nvPr>
        </p:nvGraphicFramePr>
        <p:xfrm>
          <a:off x="228600" y="1828800"/>
          <a:ext cx="1371600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8" name="Equation" r:id="rId6" imgW="758520" imgH="191880" progId="Equation.3">
                  <p:embed/>
                </p:oleObj>
              </mc:Choice>
              <mc:Fallback>
                <p:oleObj name="Equation" r:id="rId6" imgW="758520" imgH="191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828800"/>
                        <a:ext cx="1371600" cy="306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0964180"/>
              </p:ext>
            </p:extLst>
          </p:nvPr>
        </p:nvGraphicFramePr>
        <p:xfrm>
          <a:off x="160338" y="3505200"/>
          <a:ext cx="4176712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9" name="Equation" r:id="rId8" imgW="3071880" imgH="283320" progId="Equation.3">
                  <p:embed/>
                </p:oleObj>
              </mc:Choice>
              <mc:Fallback>
                <p:oleObj name="Equation" r:id="rId8" imgW="3071880" imgH="283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338" y="3505200"/>
                        <a:ext cx="4176712" cy="33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0005586"/>
              </p:ext>
            </p:extLst>
          </p:nvPr>
        </p:nvGraphicFramePr>
        <p:xfrm>
          <a:off x="4724400" y="3505200"/>
          <a:ext cx="3540125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0" name="Equation" r:id="rId10" imgW="2605680" imgH="283320" progId="Equation.3">
                  <p:embed/>
                </p:oleObj>
              </mc:Choice>
              <mc:Fallback>
                <p:oleObj name="Equation" r:id="rId10" imgW="2605680" imgH="283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505200"/>
                        <a:ext cx="3540125" cy="33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310764"/>
              </p:ext>
            </p:extLst>
          </p:nvPr>
        </p:nvGraphicFramePr>
        <p:xfrm>
          <a:off x="1981200" y="3886200"/>
          <a:ext cx="2362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1" name="Equation" r:id="rId12" imgW="1499400" imgH="191880" progId="Equation.3">
                  <p:embed/>
                </p:oleObj>
              </mc:Choice>
              <mc:Fallback>
                <p:oleObj name="Equation" r:id="rId12" imgW="1499400" imgH="191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886200"/>
                        <a:ext cx="23622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2693739"/>
              </p:ext>
            </p:extLst>
          </p:nvPr>
        </p:nvGraphicFramePr>
        <p:xfrm>
          <a:off x="381000" y="4108450"/>
          <a:ext cx="37338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2" name="Equation" r:id="rId14" imgW="2322000" imgH="585000" progId="Equation.3">
                  <p:embed/>
                </p:oleObj>
              </mc:Choice>
              <mc:Fallback>
                <p:oleObj name="Equation" r:id="rId14" imgW="2322000" imgH="58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108450"/>
                        <a:ext cx="37338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9812125"/>
              </p:ext>
            </p:extLst>
          </p:nvPr>
        </p:nvGraphicFramePr>
        <p:xfrm>
          <a:off x="1295400" y="4953000"/>
          <a:ext cx="2455862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3" name="Equation" r:id="rId16" imgW="2075400" imgH="292320" progId="Equation.3">
                  <p:embed/>
                </p:oleObj>
              </mc:Choice>
              <mc:Fallback>
                <p:oleObj name="Equation" r:id="rId16" imgW="2075400" imgH="292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953000"/>
                        <a:ext cx="2455862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5021719"/>
              </p:ext>
            </p:extLst>
          </p:nvPr>
        </p:nvGraphicFramePr>
        <p:xfrm>
          <a:off x="914400" y="5105400"/>
          <a:ext cx="2879725" cy="421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4" name="Equation" r:id="rId18" imgW="1764360" imgH="383760" progId="Equation.3">
                  <p:embed/>
                </p:oleObj>
              </mc:Choice>
              <mc:Fallback>
                <p:oleObj name="Equation" r:id="rId18" imgW="1764360" imgH="383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105400"/>
                        <a:ext cx="2879725" cy="4219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999087"/>
              </p:ext>
            </p:extLst>
          </p:nvPr>
        </p:nvGraphicFramePr>
        <p:xfrm>
          <a:off x="304800" y="5715000"/>
          <a:ext cx="3827462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5" name="Equation" r:id="rId20" imgW="2779200" imgH="612360" progId="Equation.3">
                  <p:embed/>
                </p:oleObj>
              </mc:Choice>
              <mc:Fallback>
                <p:oleObj name="Equation" r:id="rId20" imgW="2779200" imgH="612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715000"/>
                        <a:ext cx="3827462" cy="85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9644433"/>
              </p:ext>
            </p:extLst>
          </p:nvPr>
        </p:nvGraphicFramePr>
        <p:xfrm>
          <a:off x="4953000" y="4343400"/>
          <a:ext cx="33528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6" name="Equation" r:id="rId22" imgW="2298600" imgH="482400" progId="Equation.3">
                  <p:embed/>
                </p:oleObj>
              </mc:Choice>
              <mc:Fallback>
                <p:oleObj name="Equation" r:id="rId22" imgW="22986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343400"/>
                        <a:ext cx="3352800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0882495"/>
              </p:ext>
            </p:extLst>
          </p:nvPr>
        </p:nvGraphicFramePr>
        <p:xfrm>
          <a:off x="7467600" y="5791200"/>
          <a:ext cx="8255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7" name="Equation" r:id="rId24" imgW="813600" imgH="255960" progId="Equation.3">
                  <p:embed/>
                </p:oleObj>
              </mc:Choice>
              <mc:Fallback>
                <p:oleObj name="Equation" r:id="rId24" imgW="813600" imgH="255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5791200"/>
                        <a:ext cx="8255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2611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update to Geo-SST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Physical retrieval based on Modified Total Least Squares</a:t>
            </a:r>
          </a:p>
          <a:p>
            <a:r>
              <a:rPr lang="en-US" dirty="0" smtClean="0"/>
              <a:t>Improved bias and scatter </a:t>
            </a:r>
            <a:r>
              <a:rPr lang="en-US" i="1" dirty="0" smtClean="0"/>
              <a:t>cf.</a:t>
            </a:r>
            <a:r>
              <a:rPr lang="en-US" dirty="0" smtClean="0"/>
              <a:t> previous regression-based SST retrieval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35E3C-DBAD-40FF-BC98-C83D6837E9D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4572000" cy="2438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4572000" cy="2438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19400" y="28956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GOES-15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58674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Daytime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181600" y="58674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Nighttime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53663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How sensitive is</a:t>
            </a:r>
            <a:r>
              <a:rPr lang="en-US" sz="4000" dirty="0" smtClean="0"/>
              <a:t> retrieved SST </a:t>
            </a:r>
            <a:br>
              <a:rPr lang="en-US" sz="4000" dirty="0" smtClean="0"/>
            </a:br>
            <a:r>
              <a:rPr lang="en-US" sz="4000" dirty="0" smtClean="0"/>
              <a:t>to </a:t>
            </a:r>
            <a:r>
              <a:rPr lang="en-US" sz="4000" dirty="0"/>
              <a:t>true SST?</a:t>
            </a:r>
          </a:p>
        </p:txBody>
      </p:sp>
      <p:sp>
        <p:nvSpPr>
          <p:cNvPr id="290821" name="Text Box 5"/>
          <p:cNvSpPr txBox="1">
            <a:spLocks noChangeArrowheads="1"/>
          </p:cNvSpPr>
          <p:nvPr/>
        </p:nvSpPr>
        <p:spPr bwMode="auto">
          <a:xfrm>
            <a:off x="228600" y="1219200"/>
            <a:ext cx="8915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231775" indent="-231775" algn="l">
              <a:spcBef>
                <a:spcPct val="50000"/>
              </a:spcBef>
              <a:buFont typeface="Tahoma" charset="0"/>
              <a:buChar char="•"/>
            </a:pPr>
            <a:r>
              <a:rPr lang="en-US" sz="2400" i="0" dirty="0"/>
              <a:t>If SST changes by 1 K, does retrieved</a:t>
            </a:r>
            <a:r>
              <a:rPr lang="en-US" sz="2400" i="0" dirty="0" smtClean="0"/>
              <a:t> SST </a:t>
            </a:r>
            <a:r>
              <a:rPr lang="en-US" sz="2400" i="0" dirty="0"/>
              <a:t>change by 1 K?</a:t>
            </a:r>
          </a:p>
          <a:p>
            <a:pPr marL="231775" indent="-231775" algn="l">
              <a:spcBef>
                <a:spcPct val="50000"/>
              </a:spcBef>
              <a:buFont typeface="Tahoma" charset="0"/>
              <a:buChar char="•"/>
            </a:pPr>
            <a:r>
              <a:rPr lang="en-US" sz="2400" i="0" dirty="0"/>
              <a:t>CRTM provides tangent-linear derivatives 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6223000" y="1716088"/>
            <a:ext cx="2616200" cy="584200"/>
            <a:chOff x="3920" y="1081"/>
            <a:chExt cx="1648" cy="368"/>
          </a:xfrm>
        </p:grpSpPr>
        <p:graphicFrame>
          <p:nvGraphicFramePr>
            <p:cNvPr id="290822" name="Object 6"/>
            <p:cNvGraphicFramePr>
              <a:graphicFrameLocks noChangeAspect="1"/>
            </p:cNvGraphicFramePr>
            <p:nvPr/>
          </p:nvGraphicFramePr>
          <p:xfrm>
            <a:off x="3920" y="1081"/>
            <a:ext cx="784" cy="3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3" name="Equation" r:id="rId3" imgW="1244520" imgH="583920" progId="Equation.3">
                    <p:embed/>
                  </p:oleObj>
                </mc:Choice>
                <mc:Fallback>
                  <p:oleObj name="Equation" r:id="rId3" imgW="1244520" imgH="5839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0" y="1081"/>
                          <a:ext cx="784" cy="36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0823" name="Object 7"/>
            <p:cNvGraphicFramePr>
              <a:graphicFrameLocks noChangeAspect="1"/>
            </p:cNvGraphicFramePr>
            <p:nvPr/>
          </p:nvGraphicFramePr>
          <p:xfrm>
            <a:off x="4776" y="1081"/>
            <a:ext cx="792" cy="3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4" name="Equation" r:id="rId5" imgW="1257120" imgH="583920" progId="Equation.3">
                    <p:embed/>
                  </p:oleObj>
                </mc:Choice>
                <mc:Fallback>
                  <p:oleObj name="Equation" r:id="rId5" imgW="1257120" imgH="5839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76" y="1081"/>
                          <a:ext cx="792" cy="36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28600" y="3382963"/>
            <a:ext cx="8686800" cy="1722437"/>
            <a:chOff x="192" y="1939"/>
            <a:chExt cx="5472" cy="1085"/>
          </a:xfrm>
        </p:grpSpPr>
        <p:sp>
          <p:nvSpPr>
            <p:cNvPr id="290828" name="Rectangle 12"/>
            <p:cNvSpPr>
              <a:spLocks noChangeArrowheads="1"/>
            </p:cNvSpPr>
            <p:nvPr/>
          </p:nvSpPr>
          <p:spPr bwMode="auto">
            <a:xfrm>
              <a:off x="192" y="1939"/>
              <a:ext cx="5472" cy="1085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226" y="2035"/>
              <a:ext cx="5390" cy="893"/>
              <a:chOff x="226" y="2035"/>
              <a:chExt cx="5390" cy="893"/>
            </a:xfrm>
          </p:grpSpPr>
          <p:graphicFrame>
            <p:nvGraphicFramePr>
              <p:cNvPr id="290824" name="Object 8"/>
              <p:cNvGraphicFramePr>
                <a:graphicFrameLocks noChangeAspect="1"/>
              </p:cNvGraphicFramePr>
              <p:nvPr/>
            </p:nvGraphicFramePr>
            <p:xfrm>
              <a:off x="226" y="2035"/>
              <a:ext cx="5390" cy="76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95" name="Equation" r:id="rId7" imgW="6845040" imgH="965160" progId="Equation.3">
                      <p:embed/>
                    </p:oleObj>
                  </mc:Choice>
                  <mc:Fallback>
                    <p:oleObj name="Equation" r:id="rId7" imgW="6845040" imgH="96516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6" y="2035"/>
                            <a:ext cx="5390" cy="76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90825" name="Object 9"/>
              <p:cNvGraphicFramePr>
                <a:graphicFrameLocks noChangeAspect="1"/>
              </p:cNvGraphicFramePr>
              <p:nvPr/>
            </p:nvGraphicFramePr>
            <p:xfrm>
              <a:off x="1584" y="2467"/>
              <a:ext cx="3698" cy="46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96" name="Equation" r:id="rId9" imgW="4686120" imgH="583920" progId="Equation.3">
                      <p:embed/>
                    </p:oleObj>
                  </mc:Choice>
                  <mc:Fallback>
                    <p:oleObj name="Equation" r:id="rId9" imgW="4686120" imgH="58392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84" y="2467"/>
                            <a:ext cx="3698" cy="46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90826" name="Text Box 10"/>
          <p:cNvSpPr txBox="1">
            <a:spLocks noChangeArrowheads="1"/>
          </p:cNvSpPr>
          <p:nvPr/>
        </p:nvSpPr>
        <p:spPr bwMode="auto">
          <a:xfrm>
            <a:off x="228600" y="25146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0"/>
              <a:t>Response of </a:t>
            </a:r>
            <a:r>
              <a:rPr lang="en-US" sz="2400" b="1" i="0"/>
              <a:t>NLSST</a:t>
            </a:r>
            <a:r>
              <a:rPr lang="en-US" sz="2400" i="0"/>
              <a:t> </a:t>
            </a:r>
            <a:r>
              <a:rPr lang="en-US" sz="2400" b="1" i="0"/>
              <a:t>algorithm</a:t>
            </a:r>
            <a:r>
              <a:rPr lang="en-US" sz="2400" i="0"/>
              <a:t> to a change in </a:t>
            </a:r>
            <a:r>
              <a:rPr lang="en-US" sz="2400" b="1" i="0"/>
              <a:t>true SST</a:t>
            </a:r>
            <a:r>
              <a:rPr lang="en-US" sz="2400" i="0"/>
              <a:t> is…</a:t>
            </a:r>
          </a:p>
        </p:txBody>
      </p:sp>
      <p:sp>
        <p:nvSpPr>
          <p:cNvPr id="290830" name="Text Box 14"/>
          <p:cNvSpPr txBox="1">
            <a:spLocks noChangeArrowheads="1"/>
          </p:cNvSpPr>
          <p:nvPr/>
        </p:nvSpPr>
        <p:spPr bwMode="auto">
          <a:xfrm>
            <a:off x="228600" y="5410200"/>
            <a:ext cx="8686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i="0">
                <a:latin typeface="Times New Roman" charset="0"/>
              </a:rPr>
              <a:t>Merchant, C.J., A.R. Harris, H. Roquet and P. Le Borgne, </a:t>
            </a:r>
            <a:r>
              <a:rPr lang="en-US">
                <a:latin typeface="Times New Roman" charset="0"/>
              </a:rPr>
              <a:t>Retrieval characteristics of non-linear sea surface temperature from the Advanced Very High Resolution Radiometer</a:t>
            </a:r>
            <a:r>
              <a:rPr lang="en-US" i="0">
                <a:latin typeface="Times New Roman" charset="0"/>
              </a:rPr>
              <a:t>, Geophys. Res. Lett., </a:t>
            </a:r>
            <a:r>
              <a:rPr lang="en-US" b="1" i="0">
                <a:latin typeface="Times New Roman" charset="0"/>
              </a:rPr>
              <a:t>36</a:t>
            </a:r>
            <a:r>
              <a:rPr lang="en-US" i="0">
                <a:latin typeface="Times New Roman" charset="0"/>
              </a:rPr>
              <a:t>, L17604, 2009 </a:t>
            </a:r>
          </a:p>
        </p:txBody>
      </p:sp>
    </p:spTree>
    <p:extLst>
      <p:ext uri="{BB962C8B-B14F-4D97-AF65-F5344CB8AC3E}">
        <p14:creationId xmlns:p14="http://schemas.microsoft.com/office/powerpoint/2010/main" val="148825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0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0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0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0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21" grpId="0" build="p"/>
      <p:bldP spid="2908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Sensitivity </a:t>
            </a:r>
            <a:r>
              <a:rPr lang="en-US" dirty="0"/>
              <a:t>to true SST</a:t>
            </a:r>
          </a:p>
        </p:txBody>
      </p:sp>
      <p:pic>
        <p:nvPicPr>
          <p:cNvPr id="291845" name="Picture 5" descr="Pathfinder_monthly_mean_dXdSST_Jul (regular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143000"/>
            <a:ext cx="6858000" cy="3810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1847" name="Picture 7" descr="NLSST Sensitivity to SST (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5029200"/>
            <a:ext cx="4876800" cy="914400"/>
          </a:xfrm>
          <a:prstGeom prst="rect">
            <a:avLst/>
          </a:prstGeom>
          <a:noFill/>
        </p:spPr>
      </p:pic>
      <p:pic>
        <p:nvPicPr>
          <p:cNvPr id="5" name="Picture 4" descr="Pathfinder_monthly_mean_dXdSST_Jan (regular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1143000"/>
            <a:ext cx="6858000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5943600"/>
            <a:ext cx="6858000" cy="461665"/>
          </a:xfrm>
          <a:prstGeom prst="rect">
            <a:avLst/>
          </a:prstGeom>
          <a:solidFill>
            <a:srgbClr val="C6D9F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233363" indent="-233363" algn="ctr"/>
            <a:r>
              <a:rPr lang="en-US" sz="2400" dirty="0" smtClean="0"/>
              <a:t>Sensitivity often &lt;1 and changes with season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912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1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1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Sensitivity </a:t>
            </a:r>
            <a:r>
              <a:rPr lang="en-US" dirty="0"/>
              <a:t>to true SST</a:t>
            </a:r>
          </a:p>
        </p:txBody>
      </p:sp>
      <p:pic>
        <p:nvPicPr>
          <p:cNvPr id="291845" name="Picture 5" descr="Pathfinder_monthly_mean_dXdSST_Jul (regular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6858000" cy="3810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1847" name="Picture 7" descr="NLSST Sensitivity to SST (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029200"/>
            <a:ext cx="48768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1848" name="Picture 8" descr="Pathfinder_monthly_mean_ASTD_Jul (regular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6858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1849" name="Picture 9" descr="Air - Sea Temperature Difference (K) color b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029200"/>
            <a:ext cx="48768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1850" name="Rectangle 10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b="1" i="0" dirty="0"/>
              <a:t>Air – Sea Temperature Difference</a:t>
            </a:r>
          </a:p>
        </p:txBody>
      </p:sp>
      <p:pic>
        <p:nvPicPr>
          <p:cNvPr id="291851" name="Picture 11" descr="Pathfinder_monthly_mean_dXdSSTxASTD_Jul (regular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6858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1852" name="Picture 12" descr="(1 - Sensitivity)xASTD (K) color ba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029200"/>
            <a:ext cx="48768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0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1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1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918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1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1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1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1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1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2" grpId="0"/>
      <p:bldP spid="2918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508" name="Picture 4" descr="Pathfinder_monthly_mean_bias_J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6858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512" name="Picture 8" descr="Color bar -075 to +075 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5391150"/>
            <a:ext cx="537210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513" name="Picture 9" descr="Pathfinder_monthly_mean_bias_Fe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6858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514" name="Picture 10" descr="Pathfinder_monthly_mean_bias_M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6858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515" name="Picture 11" descr="Pathfinder_monthly_mean_bias_Ap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6858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516" name="Picture 12" descr="Pathfinder_monthly_mean_bias_Ma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6858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517" name="Picture 13" descr="Pathfinder_monthly_mean_bias_Ju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6858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518" name="Picture 14" descr="Pathfinder_monthly_mean_bias_Ju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6858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519" name="Picture 15" descr="Pathfinder_monthly_mean_bias_Au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6858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520" name="Picture 16" descr="Pathfinder_monthly_mean_bias_Sep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6858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521" name="Picture 17" descr="Pathfinder_monthly_mean_bias_Oct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6858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522" name="Picture 18" descr="Pathfinder_monthly_mean_bias_No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6858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523" name="Picture 19" descr="Pathfinder_monthly_mean_bias_Dec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6858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7525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277526" name="Rectangle 22"/>
          <p:cNvSpPr>
            <a:spLocks noChangeArrowheads="1"/>
          </p:cNvSpPr>
          <p:nvPr/>
        </p:nvSpPr>
        <p:spPr bwMode="auto">
          <a:xfrm>
            <a:off x="0" y="762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b="1" i="0" dirty="0"/>
              <a:t>Seasonal Geographic </a:t>
            </a:r>
            <a:r>
              <a:rPr lang="en-US" sz="3200" b="1" i="0" dirty="0" smtClean="0"/>
              <a:t>Distribution</a:t>
            </a:r>
          </a:p>
          <a:p>
            <a:pPr algn="ctr"/>
            <a:r>
              <a:rPr lang="en-US" sz="3200" b="1" i="0" dirty="0" smtClean="0"/>
              <a:t>of </a:t>
            </a:r>
            <a:r>
              <a:rPr lang="en-US" sz="3200" b="1" i="0" dirty="0"/>
              <a:t>Bias</a:t>
            </a:r>
          </a:p>
        </p:txBody>
      </p:sp>
    </p:spTree>
    <p:extLst>
      <p:ext uri="{BB962C8B-B14F-4D97-AF65-F5344CB8AC3E}">
        <p14:creationId xmlns:p14="http://schemas.microsoft.com/office/powerpoint/2010/main" val="135752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7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7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7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7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7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7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7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7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7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6934200" cy="9906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Characteristics of different cloud detections</a:t>
            </a:r>
            <a:endParaRPr lang="en-US" sz="3600" dirty="0"/>
          </a:p>
        </p:txBody>
      </p:sp>
      <p:pic>
        <p:nvPicPr>
          <p:cNvPr id="5" name="Picture 4" descr="newcloud_den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r="6611"/>
          <a:stretch/>
        </p:blipFill>
        <p:spPr>
          <a:xfrm>
            <a:off x="4572000" y="990604"/>
            <a:ext cx="4564702" cy="39593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876800"/>
            <a:ext cx="9144000" cy="2308324"/>
          </a:xfrm>
          <a:prstGeom prst="rect">
            <a:avLst/>
          </a:prstGeom>
          <a:noFill/>
        </p:spPr>
        <p:txBody>
          <a:bodyPr wrap="square" numCol="2" spcCol="274320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The data coverage of new cloud (NC) 50% more than OSPO</a:t>
            </a: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# cloud free pixels for high SZA is sparse – maybe OSPO &amp; OSI-SAF regression form are not working for this regime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There is no physical meaning from RT for a regression variable of </a:t>
            </a:r>
            <a:r>
              <a:rPr lang="en-US" sz="2000" dirty="0" err="1" smtClean="0"/>
              <a:t>SSTg</a:t>
            </a:r>
            <a:r>
              <a:rPr lang="en-US" sz="2000" dirty="0" smtClean="0"/>
              <a:t> multiplied with (T11-T12). </a:t>
            </a:r>
            <a:endParaRPr lang="en-US" sz="2000" dirty="0"/>
          </a:p>
        </p:txBody>
      </p:sp>
      <p:pic>
        <p:nvPicPr>
          <p:cNvPr id="4" name="Picture 3" descr="ospocloud_den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r="6667"/>
          <a:stretch/>
        </p:blipFill>
        <p:spPr>
          <a:xfrm>
            <a:off x="1" y="990604"/>
            <a:ext cx="4564650" cy="395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153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839200" cy="5029200"/>
          </a:xfrm>
        </p:spPr>
        <p:txBody>
          <a:bodyPr/>
          <a:lstStyle/>
          <a:p>
            <a:r>
              <a:rPr lang="en-US" dirty="0" smtClean="0"/>
              <a:t>Data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VIIRS &amp; MODIS L1B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VIIRS &amp; MODIS GHRSST SST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NCEP GFS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Aerosol climatology (CMIP5)</a:t>
            </a:r>
          </a:p>
          <a:p>
            <a:r>
              <a:rPr lang="en-US" dirty="0" smtClean="0"/>
              <a:t>Working with matchups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Time-space matches with </a:t>
            </a:r>
            <a:r>
              <a:rPr lang="en-US" i="1" dirty="0" smtClean="0"/>
              <a:t>in situ</a:t>
            </a:r>
            <a:endParaRPr lang="en-US" dirty="0" smtClean="0"/>
          </a:p>
          <a:p>
            <a:pPr lvl="1">
              <a:spcBef>
                <a:spcPts val="300"/>
              </a:spcBef>
            </a:pPr>
            <a:r>
              <a:rPr lang="en-US" dirty="0" err="1" smtClean="0"/>
              <a:t>iQUAM</a:t>
            </a:r>
            <a:r>
              <a:rPr lang="en-US" dirty="0" smtClean="0"/>
              <a:t> data (drifting &amp; moored buoys)</a:t>
            </a:r>
          </a:p>
          <a:p>
            <a:pPr lvl="1">
              <a:spcBef>
                <a:spcPts val="300"/>
              </a:spcBef>
            </a:pPr>
            <a:r>
              <a:rPr lang="en-US" dirty="0" smtClean="0">
                <a:cs typeface="Symbol" charset="2"/>
              </a:rPr>
              <a:t>Allows quantitative assessment of algorithm adjustments</a:t>
            </a:r>
            <a:endParaRPr lang="en-US" dirty="0">
              <a:cs typeface="Symbol" charset="2"/>
            </a:endParaRPr>
          </a:p>
          <a:p>
            <a:r>
              <a:rPr lang="en-US" dirty="0" smtClean="0"/>
              <a:t>Channel selection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Check observed BTs against output from CRTM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For now, only use channels which agree “well”</a:t>
            </a:r>
          </a:p>
          <a:p>
            <a:pPr lvl="2"/>
            <a:r>
              <a:rPr lang="en-US" i="1" dirty="0" smtClean="0"/>
              <a:t>Ad hoc</a:t>
            </a:r>
            <a:r>
              <a:rPr lang="en-US" dirty="0" smtClean="0"/>
              <a:t> bias correction risks corrupting signal, or distorting physical model</a:t>
            </a:r>
          </a:p>
          <a:p>
            <a:pPr lvl="2"/>
            <a:r>
              <a:rPr lang="en-US" dirty="0" smtClean="0"/>
              <a:t>Best to identify and fix issues at source</a:t>
            </a:r>
          </a:p>
          <a:p>
            <a:pPr lvl="2"/>
            <a:r>
              <a:rPr lang="en-US" dirty="0" smtClean="0"/>
              <a:t>Experiments with GOES indicate bias correction can degrade retrieval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35E3C-DBAD-40FF-BC98-C83D6837E9D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94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Retrieva</a:t>
            </a:r>
            <a:r>
              <a:rPr lang="en-US" dirty="0"/>
              <a:t>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915400" cy="5029200"/>
          </a:xfrm>
        </p:spPr>
        <p:txBody>
          <a:bodyPr/>
          <a:lstStyle/>
          <a:p>
            <a:r>
              <a:rPr lang="en-US" dirty="0" smtClean="0"/>
              <a:t>Reduces the problem to a local linearization</a:t>
            </a:r>
          </a:p>
          <a:p>
            <a:pPr lvl="1"/>
            <a:r>
              <a:rPr lang="en-US" dirty="0" smtClean="0"/>
              <a:t>Dependent on ancillary data (NWP) for an initial guess</a:t>
            </a:r>
          </a:p>
          <a:p>
            <a:pPr lvl="1"/>
            <a:r>
              <a:rPr lang="en-US" dirty="0" smtClean="0"/>
              <a:t>More compute-intensive than regression – not an issue nowadays</a:t>
            </a:r>
          </a:p>
          <a:p>
            <a:pPr lvl="2"/>
            <a:r>
              <a:rPr lang="en-US" dirty="0" smtClean="0"/>
              <a:t>Especially with fast RTM (</a:t>
            </a:r>
            <a:r>
              <a:rPr lang="en-US" i="1" dirty="0" smtClean="0"/>
              <a:t>e.g.</a:t>
            </a:r>
            <a:r>
              <a:rPr lang="en-US" dirty="0" smtClean="0"/>
              <a:t> CRTM)</a:t>
            </a:r>
          </a:p>
          <a:p>
            <a:r>
              <a:rPr lang="en-US" dirty="0" smtClean="0"/>
              <a:t>Widely used for satellite sounding</a:t>
            </a:r>
          </a:p>
          <a:p>
            <a:pPr lvl="1"/>
            <a:r>
              <a:rPr lang="en-US" dirty="0" smtClean="0"/>
              <a:t>More channels, generally fewer (larger) footprints</a:t>
            </a:r>
          </a:p>
          <a:p>
            <a:r>
              <a:rPr lang="en-US" dirty="0" smtClean="0"/>
              <a:t>Start with a simple reduced state vector</a:t>
            </a:r>
          </a:p>
          <a:p>
            <a:pPr lvl="1"/>
            <a:r>
              <a:rPr lang="en-US" b="1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 = [SST, TCWV]</a:t>
            </a:r>
            <a:r>
              <a:rPr lang="en-US" baseline="30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</a:p>
          <a:p>
            <a:pPr lvl="1"/>
            <a:r>
              <a:rPr lang="en-US" i="1" dirty="0" smtClean="0"/>
              <a:t>N.B. </a:t>
            </a:r>
            <a:r>
              <a:rPr lang="en-US" dirty="0" smtClean="0"/>
              <a:t>Implicitly assumes NWP profile shape is more or less correct</a:t>
            </a:r>
          </a:p>
          <a:p>
            <a:r>
              <a:rPr lang="en-US" dirty="0" smtClean="0"/>
              <a:t>Selection of an appropriate inverse method</a:t>
            </a:r>
          </a:p>
          <a:p>
            <a:pPr lvl="1"/>
            <a:r>
              <a:rPr lang="en-US" dirty="0" smtClean="0"/>
              <a:t>Ensure that satellite measurements are contributing to signal</a:t>
            </a:r>
          </a:p>
          <a:p>
            <a:pPr lvl="1"/>
            <a:r>
              <a:rPr lang="en-US" dirty="0" smtClean="0"/>
              <a:t>Avoid excessive error propagation from measurement space to parameter space</a:t>
            </a:r>
          </a:p>
          <a:p>
            <a:pPr lvl="2"/>
            <a:r>
              <a:rPr lang="en-US" dirty="0" smtClean="0"/>
              <a:t>If problem is ill-conditioned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35E3C-DBAD-40FF-BC98-C83D6837E9D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56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644" y="126178"/>
            <a:ext cx="8121356" cy="1143000"/>
          </a:xfrm>
        </p:spPr>
        <p:txBody>
          <a:bodyPr/>
          <a:lstStyle/>
          <a:p>
            <a:pPr algn="ctr"/>
            <a:r>
              <a:rPr lang="en-US" dirty="0" smtClean="0"/>
              <a:t>History of Inverse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2644" y="1447799"/>
            <a:ext cx="7911044" cy="5133901"/>
          </a:xfrm>
        </p:spPr>
        <p:txBody>
          <a:bodyPr>
            <a:normAutofit/>
          </a:bodyPr>
          <a:lstStyle/>
          <a:p>
            <a:r>
              <a:rPr lang="en-US" dirty="0" smtClean="0"/>
              <a:t>Forward model:</a:t>
            </a:r>
          </a:p>
          <a:p>
            <a:r>
              <a:rPr lang="en-US" dirty="0" smtClean="0"/>
              <a:t>Simple Inverse:         		(measurement error)</a:t>
            </a:r>
          </a:p>
          <a:p>
            <a:endParaRPr lang="en-US" dirty="0" smtClean="0"/>
          </a:p>
          <a:p>
            <a:r>
              <a:rPr lang="en-US" dirty="0" smtClean="0"/>
              <a:t>Legendre (1805) Least Squares: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MTLS: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/>
              <a:t>OEM</a:t>
            </a:r>
            <a:r>
              <a:rPr lang="en-US" dirty="0" smtClean="0"/>
              <a:t>:</a:t>
            </a:r>
          </a:p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7714768"/>
              </p:ext>
            </p:extLst>
          </p:nvPr>
        </p:nvGraphicFramePr>
        <p:xfrm>
          <a:off x="2667000" y="4883150"/>
          <a:ext cx="631825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1" name="Equation" r:id="rId3" imgW="2527300" imgH="241300" progId="Equation.3">
                  <p:embed/>
                </p:oleObj>
              </mc:Choice>
              <mc:Fallback>
                <p:oleObj name="Equation" r:id="rId3" imgW="25273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67000" y="4883150"/>
                        <a:ext cx="6318250" cy="60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723883"/>
              </p:ext>
            </p:extLst>
          </p:nvPr>
        </p:nvGraphicFramePr>
        <p:xfrm>
          <a:off x="2667000" y="4025900"/>
          <a:ext cx="555625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2" name="Equation" r:id="rId5" imgW="2222500" imgH="254000" progId="Equation.3">
                  <p:embed/>
                </p:oleObj>
              </mc:Choice>
              <mc:Fallback>
                <p:oleObj name="Equation" r:id="rId5" imgW="22225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67000" y="4025900"/>
                        <a:ext cx="555625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077940"/>
              </p:ext>
            </p:extLst>
          </p:nvPr>
        </p:nvGraphicFramePr>
        <p:xfrm>
          <a:off x="2667000" y="3257550"/>
          <a:ext cx="46990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3" name="Equation" r:id="rId7" imgW="1879600" imgH="254000" progId="Equation.3">
                  <p:embed/>
                </p:oleObj>
              </mc:Choice>
              <mc:Fallback>
                <p:oleObj name="Equation" r:id="rId7" imgW="18796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67000" y="3257550"/>
                        <a:ext cx="46990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9310569"/>
              </p:ext>
            </p:extLst>
          </p:nvPr>
        </p:nvGraphicFramePr>
        <p:xfrm>
          <a:off x="4101691" y="1857117"/>
          <a:ext cx="15557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4" name="Equation" r:id="rId9" imgW="622300" imgH="190500" progId="Equation.3">
                  <p:embed/>
                </p:oleObj>
              </mc:Choice>
              <mc:Fallback>
                <p:oleObj name="Equation" r:id="rId9" imgW="6223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01691" y="1857117"/>
                        <a:ext cx="1555750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3944727"/>
              </p:ext>
            </p:extLst>
          </p:nvPr>
        </p:nvGraphicFramePr>
        <p:xfrm>
          <a:off x="4114800" y="1447800"/>
          <a:ext cx="136525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5" name="Equation" r:id="rId11" imgW="546100" imgH="165100" progId="Equation.3">
                  <p:embed/>
                </p:oleObj>
              </mc:Choice>
              <mc:Fallback>
                <p:oleObj name="Equation" r:id="rId11" imgW="5461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114800" y="1447800"/>
                        <a:ext cx="1365250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768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Uncertainty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Physical retrieval</a:t>
            </a:r>
            <a:endParaRPr lang="en-US" b="1" dirty="0" smtClean="0"/>
          </a:p>
          <a:p>
            <a:pPr marL="0" indent="0">
              <a:buNone/>
            </a:pPr>
            <a:r>
              <a:rPr lang="en-US" sz="2800" dirty="0" smtClean="0"/>
              <a:t>Normal LSQ </a:t>
            </a:r>
            <a:r>
              <a:rPr lang="en-US" sz="2800" dirty="0" err="1" smtClean="0"/>
              <a:t>Eqn</a:t>
            </a:r>
            <a:r>
              <a:rPr lang="en-US" sz="2800" dirty="0" smtClean="0"/>
              <a:t>: 		</a:t>
            </a:r>
            <a:r>
              <a:rPr lang="en-US" sz="2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Δ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</a:rPr>
              <a:t>= (</a:t>
            </a:r>
            <a:r>
              <a:rPr lang="en-US" sz="2800" b="1" dirty="0">
                <a:solidFill>
                  <a:schemeClr val="tx1"/>
                </a:solidFill>
                <a:latin typeface="Times New Roman"/>
                <a:cs typeface="Times New Roman"/>
              </a:rPr>
              <a:t>K</a:t>
            </a:r>
            <a:r>
              <a:rPr lang="en-US" sz="2800" baseline="30000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lang="en-US" sz="2800" b="1" dirty="0">
                <a:solidFill>
                  <a:schemeClr val="tx1"/>
                </a:solidFill>
                <a:latin typeface="Times New Roman"/>
                <a:cs typeface="Times New Roman"/>
              </a:rPr>
              <a:t>K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</a:rPr>
              <a:t>)</a:t>
            </a:r>
            <a:r>
              <a:rPr lang="en-US" sz="2800" baseline="30000" dirty="0">
                <a:solidFill>
                  <a:schemeClr val="tx1"/>
                </a:solidFill>
                <a:latin typeface="Times New Roman"/>
                <a:cs typeface="Times New Roman"/>
              </a:rPr>
              <a:t>-1</a:t>
            </a:r>
            <a:r>
              <a:rPr lang="en-US" sz="2800" b="1" dirty="0">
                <a:solidFill>
                  <a:schemeClr val="tx1"/>
                </a:solidFill>
                <a:latin typeface="Times New Roman"/>
                <a:cs typeface="Times New Roman"/>
              </a:rPr>
              <a:t>K</a:t>
            </a:r>
            <a:r>
              <a:rPr lang="en-US" sz="2800" baseline="30000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</a:rPr>
              <a:t>Δ</a:t>
            </a:r>
            <a:r>
              <a:rPr lang="en-US" sz="2800" b="1" i="1" dirty="0">
                <a:solidFill>
                  <a:schemeClr val="tx1"/>
                </a:solidFill>
                <a:latin typeface="Times New Roman"/>
                <a:cs typeface="Times New Roman"/>
              </a:rPr>
              <a:t>y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</a:rPr>
              <a:t>   [= </a:t>
            </a:r>
            <a:r>
              <a:rPr lang="en-US" sz="28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G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</a:rPr>
              <a:t>Δ</a:t>
            </a:r>
            <a:r>
              <a:rPr lang="en-US" sz="2800" b="1" i="1" dirty="0" err="1">
                <a:solidFill>
                  <a:schemeClr val="tx1"/>
                </a:solidFill>
                <a:latin typeface="Times New Roman"/>
                <a:cs typeface="Times New Roman"/>
              </a:rPr>
              <a:t>y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</a:rPr>
              <a:t>]</a:t>
            </a:r>
          </a:p>
          <a:p>
            <a:pPr marL="0" indent="0">
              <a:buNone/>
            </a:pPr>
            <a:r>
              <a:rPr lang="en-US" sz="2800" dirty="0" smtClean="0"/>
              <a:t>MTLS modifies gain: 		</a:t>
            </a:r>
            <a:r>
              <a:rPr lang="en-US" sz="28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G</a:t>
            </a:r>
            <a:r>
              <a:rPr lang="en-US" sz="2800" b="1" dirty="0">
                <a:solidFill>
                  <a:srgbClr val="000000"/>
                </a:solidFill>
                <a:latin typeface="Times New Roman"/>
                <a:cs typeface="Times New Roman"/>
              </a:rPr>
              <a:t>’</a:t>
            </a:r>
            <a:r>
              <a:rPr lang="en-US" sz="2800" dirty="0">
                <a:solidFill>
                  <a:srgbClr val="000000"/>
                </a:solidFill>
                <a:latin typeface="Times New Roman"/>
                <a:cs typeface="Times New Roman"/>
              </a:rPr>
              <a:t> = (</a:t>
            </a:r>
            <a:r>
              <a:rPr lang="en-US" sz="2800" b="1" dirty="0">
                <a:solidFill>
                  <a:srgbClr val="000000"/>
                </a:solidFill>
                <a:latin typeface="Times New Roman"/>
                <a:cs typeface="Times New Roman"/>
              </a:rPr>
              <a:t>K</a:t>
            </a:r>
            <a:r>
              <a:rPr lang="en-US" sz="2800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lang="en-US" sz="2800" b="1" dirty="0">
                <a:solidFill>
                  <a:srgbClr val="000000"/>
                </a:solidFill>
                <a:latin typeface="Times New Roman"/>
                <a:cs typeface="Times New Roman"/>
              </a:rPr>
              <a:t>K</a:t>
            </a:r>
            <a:r>
              <a:rPr lang="en-US" sz="2800" b="1" i="1" dirty="0">
                <a:solidFill>
                  <a:srgbClr val="000000"/>
                </a:solidFill>
                <a:latin typeface="Times New Roman"/>
                <a:cs typeface="Times New Roman"/>
              </a:rPr>
              <a:t> +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λ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lang="en-US" sz="2800" dirty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lang="en-US" sz="2800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-1</a:t>
            </a:r>
            <a:r>
              <a:rPr lang="en-US" sz="2800" b="1" dirty="0">
                <a:solidFill>
                  <a:srgbClr val="000000"/>
                </a:solidFill>
                <a:latin typeface="Times New Roman"/>
                <a:cs typeface="Times New Roman"/>
              </a:rPr>
              <a:t>K</a:t>
            </a:r>
            <a:r>
              <a:rPr lang="en-US" sz="2800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 </a:t>
            </a:r>
          </a:p>
          <a:p>
            <a:pPr marL="0" indent="0">
              <a:buNone/>
            </a:pPr>
            <a:r>
              <a:rPr lang="en-US" sz="2800" dirty="0" smtClean="0"/>
              <a:t>Regularization strength: 	</a:t>
            </a:r>
            <a:r>
              <a:rPr lang="en-US" sz="32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λ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= (2 log(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cs typeface="Times New Roman"/>
              </a:rPr>
              <a:t>κ</a:t>
            </a:r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)/|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|</a:t>
            </a:r>
            <a:r>
              <a:rPr lang="en-US" sz="32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Δ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||)σ</a:t>
            </a:r>
            <a:r>
              <a:rPr lang="en-US" sz="3200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lang="en-US" sz="3200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end</a:t>
            </a:r>
            <a:r>
              <a:rPr lang="en-US" sz="3200" dirty="0" smtClean="0">
                <a:effectLst/>
              </a:rPr>
              <a:t> </a:t>
            </a:r>
            <a:endParaRPr lang="en-US" sz="2800" dirty="0" smtClean="0">
              <a:effectLst/>
            </a:endParaRPr>
          </a:p>
          <a:p>
            <a:pPr marL="0" indent="0">
              <a:buNone/>
            </a:pPr>
            <a:r>
              <a:rPr lang="en-US" sz="2800" dirty="0" smtClean="0"/>
              <a:t>(</a:t>
            </a:r>
            <a:r>
              <a:rPr lang="en-US" sz="2800" dirty="0" smtClean="0">
                <a:latin typeface="Times New Roman"/>
                <a:cs typeface="Times New Roman"/>
              </a:rPr>
              <a:t>σ</a:t>
            </a:r>
            <a:r>
              <a:rPr lang="en-US" sz="2800" baseline="30000" dirty="0" smtClean="0">
                <a:latin typeface="Times New Roman"/>
                <a:cs typeface="Times New Roman"/>
              </a:rPr>
              <a:t>2</a:t>
            </a:r>
            <a:r>
              <a:rPr lang="en-US" sz="2800" baseline="-25000" dirty="0" smtClean="0">
                <a:latin typeface="Times New Roman"/>
                <a:cs typeface="Times New Roman"/>
              </a:rPr>
              <a:t>end</a:t>
            </a:r>
            <a:r>
              <a:rPr lang="en-US" sz="2800" dirty="0" smtClean="0"/>
              <a:t> = lowest singular value of </a:t>
            </a:r>
            <a:r>
              <a:rPr lang="en-US" sz="2800" dirty="0" smtClean="0">
                <a:latin typeface="Times New Roman"/>
                <a:cs typeface="Times New Roman"/>
              </a:rPr>
              <a:t>[</a:t>
            </a:r>
            <a:r>
              <a:rPr lang="en-US" sz="2800" b="1" dirty="0" smtClean="0">
                <a:latin typeface="Times New Roman"/>
                <a:cs typeface="Times New Roman"/>
              </a:rPr>
              <a:t>K</a:t>
            </a:r>
            <a:r>
              <a:rPr lang="en-US" sz="2800" b="1" i="1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Δ</a:t>
            </a:r>
            <a:r>
              <a:rPr lang="en-US" sz="2800" b="1" i="1" dirty="0" err="1" smtClean="0">
                <a:latin typeface="Times New Roman"/>
                <a:cs typeface="Times New Roman"/>
              </a:rPr>
              <a:t>y</a:t>
            </a:r>
            <a:r>
              <a:rPr lang="en-US" sz="2800" dirty="0" smtClean="0">
                <a:latin typeface="Times New Roman"/>
                <a:cs typeface="Times New Roman"/>
              </a:rPr>
              <a:t>]</a:t>
            </a:r>
            <a:r>
              <a:rPr lang="en-US" sz="2800" dirty="0" smtClean="0"/>
              <a:t>)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3200" b="1" dirty="0" smtClean="0"/>
              <a:t>Total Error</a:t>
            </a:r>
            <a:endParaRPr lang="en-US" sz="2800" b="1" dirty="0" smtClean="0"/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|</a:t>
            </a:r>
            <a:r>
              <a:rPr lang="en-US" sz="2800" dirty="0">
                <a:solidFill>
                  <a:srgbClr val="000000"/>
                </a:solidFill>
                <a:latin typeface="Times New Roman"/>
                <a:cs typeface="Times New Roman"/>
              </a:rPr>
              <a:t>|</a:t>
            </a:r>
            <a:r>
              <a:rPr lang="en-US" sz="2800" i="1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lang="en-US" sz="2800" dirty="0">
                <a:solidFill>
                  <a:srgbClr val="000000"/>
                </a:solidFill>
                <a:latin typeface="Times New Roman"/>
                <a:cs typeface="Times New Roman"/>
              </a:rPr>
              <a:t>|| = ||(</a:t>
            </a:r>
            <a:r>
              <a:rPr lang="en-US" sz="2800" b="1" i="1" dirty="0">
                <a:solidFill>
                  <a:srgbClr val="000000"/>
                </a:solidFill>
                <a:latin typeface="Times New Roman"/>
                <a:cs typeface="Times New Roman"/>
              </a:rPr>
              <a:t>MRM</a:t>
            </a:r>
            <a:r>
              <a:rPr lang="en-US" sz="2800" dirty="0">
                <a:solidFill>
                  <a:srgbClr val="000000"/>
                </a:solidFill>
                <a:latin typeface="Times New Roman"/>
                <a:cs typeface="Times New Roman"/>
              </a:rPr>
              <a:t> – </a:t>
            </a:r>
            <a:r>
              <a:rPr lang="en-US" sz="2800" b="1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lang="en-US" sz="2800" dirty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cs typeface="Times New Roman"/>
              </a:rPr>
              <a:t>Δ</a:t>
            </a:r>
            <a:r>
              <a:rPr lang="en-US" sz="2800" b="1" i="1" dirty="0" err="1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  <a:r>
              <a:rPr lang="en-US" sz="2800" dirty="0">
                <a:solidFill>
                  <a:srgbClr val="000000"/>
                </a:solidFill>
                <a:latin typeface="Times New Roman"/>
                <a:cs typeface="Times New Roman"/>
              </a:rPr>
              <a:t>|| + ||</a:t>
            </a:r>
            <a:r>
              <a:rPr lang="en-US" sz="2800" b="1" dirty="0">
                <a:solidFill>
                  <a:srgbClr val="000000"/>
                </a:solidFill>
                <a:latin typeface="Times New Roman"/>
                <a:cs typeface="Times New Roman"/>
              </a:rPr>
              <a:t>G’</a:t>
            </a:r>
            <a:r>
              <a:rPr lang="en-US" sz="2800" dirty="0">
                <a:solidFill>
                  <a:srgbClr val="000000"/>
                </a:solidFill>
                <a:latin typeface="Times New Roman"/>
                <a:cs typeface="Times New Roman"/>
              </a:rPr>
              <a:t>||</a:t>
            </a:r>
            <a:r>
              <a:rPr lang="en-US" sz="2800" dirty="0">
                <a:solidFill>
                  <a:srgbClr val="000000"/>
                </a:solidFill>
                <a:latin typeface="Times New Roman"/>
                <a:cs typeface="Times New Roman"/>
                <a:sym typeface="Symbol"/>
              </a:rPr>
              <a:t></a:t>
            </a:r>
            <a:r>
              <a:rPr lang="en-US" sz="2800" dirty="0">
                <a:solidFill>
                  <a:srgbClr val="000000"/>
                </a:solidFill>
                <a:latin typeface="Times New Roman"/>
                <a:cs typeface="Times New Roman"/>
              </a:rPr>
              <a:t>||(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cs typeface="Times New Roman"/>
              </a:rPr>
              <a:t>Δ</a:t>
            </a:r>
            <a:r>
              <a:rPr lang="en-US" sz="2800" b="1" i="1" dirty="0" err="1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lang="en-US" sz="2800" dirty="0">
                <a:solidFill>
                  <a:srgbClr val="000000"/>
                </a:solidFill>
                <a:latin typeface="Times New Roman"/>
                <a:cs typeface="Times New Roman"/>
              </a:rPr>
              <a:t> - </a:t>
            </a:r>
            <a:r>
              <a:rPr lang="en-US" sz="28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K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cs typeface="Times New Roman"/>
              </a:rPr>
              <a:t>Δ</a:t>
            </a:r>
            <a:r>
              <a:rPr lang="en-US" sz="2800" b="1" i="1" dirty="0" err="1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  <a:r>
              <a:rPr lang="en-US" sz="2800" dirty="0">
                <a:solidFill>
                  <a:srgbClr val="000000"/>
                </a:solidFill>
                <a:latin typeface="Times New Roman"/>
                <a:cs typeface="Times New Roman"/>
              </a:rPr>
              <a:t>)||</a:t>
            </a:r>
            <a:r>
              <a:rPr lang="en-US" sz="2800" dirty="0">
                <a:solidFill>
                  <a:srgbClr val="000000"/>
                </a:solidFill>
                <a:latin typeface="Times New Roman"/>
                <a:cs typeface="Times New Roman"/>
                <a:sym typeface="Symbol"/>
              </a:rPr>
              <a:t>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800" i="1" dirty="0" smtClean="0"/>
          </a:p>
          <a:p>
            <a:pPr marL="0" indent="0">
              <a:buNone/>
            </a:pPr>
            <a:r>
              <a:rPr lang="en-US" i="1" dirty="0" smtClean="0"/>
              <a:t>N.B.</a:t>
            </a:r>
            <a:r>
              <a:rPr lang="en-US" dirty="0" smtClean="0"/>
              <a:t> Includes TCWV as well as SST</a:t>
            </a:r>
          </a:p>
        </p:txBody>
      </p:sp>
    </p:spTree>
    <p:extLst>
      <p:ext uri="{BB962C8B-B14F-4D97-AF65-F5344CB8AC3E}">
        <p14:creationId xmlns:p14="http://schemas.microsoft.com/office/powerpoint/2010/main" val="3537155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[S</a:t>
            </a:r>
            <a:r>
              <a:rPr lang="en-US" baseline="-25000" dirty="0" smtClean="0"/>
              <a:t>e</a:t>
            </a:r>
            <a:r>
              <a:rPr lang="en-US" dirty="0" smtClean="0"/>
              <a:t>], S</a:t>
            </a:r>
            <a:r>
              <a:rPr lang="en-US" baseline="-25000" dirty="0" smtClean="0"/>
              <a:t>a</a:t>
            </a:r>
            <a:r>
              <a:rPr lang="en-US" dirty="0" smtClean="0"/>
              <a:t> =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Perform experiment – insert “true” SST error into S</a:t>
            </a:r>
            <a:r>
              <a:rPr lang="en-US" baseline="-25000" dirty="0"/>
              <a:t>a</a:t>
            </a:r>
            <a:r>
              <a:rPr lang="en-US" baseline="30000" dirty="0"/>
              <a:t>-1</a:t>
            </a:r>
            <a:endParaRPr lang="en-US" dirty="0"/>
          </a:p>
          <a:p>
            <a:pPr lvl="1"/>
            <a:r>
              <a:rPr lang="en-US" dirty="0"/>
              <a:t>Can only be done when truth is known, </a:t>
            </a:r>
            <a:r>
              <a:rPr lang="en-US" i="1" dirty="0"/>
              <a:t>e.g.</a:t>
            </a:r>
            <a:r>
              <a:rPr lang="en-US" dirty="0"/>
              <a:t> with matchup </a:t>
            </a:r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“Optimized” OE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35E3C-DBAD-40FF-BC98-C83D6837E9D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Left Bracket 5"/>
          <p:cNvSpPr/>
          <p:nvPr/>
        </p:nvSpPr>
        <p:spPr bwMode="auto">
          <a:xfrm>
            <a:off x="2057400" y="1143000"/>
            <a:ext cx="152400" cy="2590800"/>
          </a:xfrm>
          <a:prstGeom prst="leftBracke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C2A8C"/>
              </a:solidFill>
              <a:effectLst/>
              <a:latin typeface="Arial" charset="0"/>
            </a:endParaRPr>
          </a:p>
        </p:txBody>
      </p:sp>
      <p:sp>
        <p:nvSpPr>
          <p:cNvPr id="7" name="Right Bracket 6"/>
          <p:cNvSpPr/>
          <p:nvPr/>
        </p:nvSpPr>
        <p:spPr bwMode="auto">
          <a:xfrm>
            <a:off x="5029200" y="1143000"/>
            <a:ext cx="152400" cy="2590800"/>
          </a:xfrm>
          <a:prstGeom prst="rightBracke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C2A8C"/>
              </a:solidFill>
              <a:effectLst/>
              <a:latin typeface="Arial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133600" y="990600"/>
            <a:ext cx="1524000" cy="1219200"/>
            <a:chOff x="2133600" y="990600"/>
            <a:chExt cx="1524000" cy="1219200"/>
          </a:xfrm>
        </p:grpSpPr>
        <p:pic>
          <p:nvPicPr>
            <p:cNvPr id="16" name="Picture 15" descr="gaussian_small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990600"/>
              <a:ext cx="1320800" cy="1056640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 bwMode="auto">
            <a:xfrm>
              <a:off x="2133600" y="1981200"/>
              <a:ext cx="152400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2895600" y="990600"/>
              <a:ext cx="0" cy="1219200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>
              <a:off x="2667000" y="1143000"/>
              <a:ext cx="0" cy="83820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3124200" y="1143000"/>
              <a:ext cx="0" cy="83820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2819400" y="1066800"/>
              <a:ext cx="0" cy="914400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6" name="Straight Arrow Connector 35"/>
            <p:cNvCxnSpPr/>
            <p:nvPr/>
          </p:nvCxnSpPr>
          <p:spPr bwMode="auto">
            <a:xfrm>
              <a:off x="3352800" y="1066800"/>
              <a:ext cx="0" cy="914400"/>
            </a:xfrm>
            <a:prstGeom prst="straightConnector1">
              <a:avLst/>
            </a:pr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9" name="TextBox 38"/>
          <p:cNvSpPr txBox="1"/>
          <p:nvPr/>
        </p:nvSpPr>
        <p:spPr>
          <a:xfrm>
            <a:off x="5715000" y="1143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s</a:t>
            </a:r>
            <a:r>
              <a:rPr lang="en-US" baseline="300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+mn-lt"/>
                <a:cs typeface="Symbol" charset="2"/>
              </a:rPr>
              <a:t> is an overestimate…</a:t>
            </a:r>
            <a:endParaRPr lang="en-US" dirty="0">
              <a:solidFill>
                <a:srgbClr val="FF0000"/>
              </a:solidFill>
              <a:latin typeface="Symbol" charset="2"/>
              <a:cs typeface="Symbol" charset="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715000" y="15356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+mn-lt"/>
                <a:cs typeface="Symbol" charset="2"/>
              </a:rPr>
              <a:t>…or an underestimate</a:t>
            </a:r>
            <a:endParaRPr lang="en-US" dirty="0">
              <a:solidFill>
                <a:srgbClr val="0000FF"/>
              </a:solidFill>
              <a:latin typeface="Symbol" charset="2"/>
              <a:cs typeface="Symbol" charset="2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3581400" y="2514600"/>
            <a:ext cx="1524000" cy="1219200"/>
            <a:chOff x="2133600" y="990600"/>
            <a:chExt cx="1524000" cy="1219200"/>
          </a:xfrm>
        </p:grpSpPr>
        <p:pic>
          <p:nvPicPr>
            <p:cNvPr id="49" name="Picture 48" descr="gaussian_small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990600"/>
              <a:ext cx="1320800" cy="1056640"/>
            </a:xfrm>
            <a:prstGeom prst="rect">
              <a:avLst/>
            </a:prstGeom>
          </p:spPr>
        </p:pic>
        <p:cxnSp>
          <p:nvCxnSpPr>
            <p:cNvPr id="50" name="Straight Connector 49"/>
            <p:cNvCxnSpPr/>
            <p:nvPr/>
          </p:nvCxnSpPr>
          <p:spPr bwMode="auto">
            <a:xfrm>
              <a:off x="2133600" y="1981200"/>
              <a:ext cx="152400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2895600" y="990600"/>
              <a:ext cx="0" cy="1219200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>
              <a:off x="2667000" y="1143000"/>
              <a:ext cx="0" cy="83820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>
              <a:off x="3124200" y="1143000"/>
              <a:ext cx="0" cy="83820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2" name="TextBox 31"/>
          <p:cNvSpPr txBox="1"/>
          <p:nvPr/>
        </p:nvSpPr>
        <p:spPr>
          <a:xfrm>
            <a:off x="2438400" y="2667000"/>
            <a:ext cx="83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Times New Roman"/>
                <a:cs typeface="Times New Roman"/>
              </a:rPr>
              <a:t>0</a:t>
            </a:r>
            <a:endParaRPr lang="en-US" sz="5400" dirty="0">
              <a:latin typeface="Times New Roman"/>
              <a:cs typeface="Times New Roman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886200" y="1143000"/>
            <a:ext cx="83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Times New Roman"/>
                <a:cs typeface="Times New Roman"/>
              </a:rPr>
              <a:t>0</a:t>
            </a:r>
            <a:endParaRPr lang="en-US" sz="5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87277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fig2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002" r="-28002"/>
          <a:stretch>
            <a:fillRect/>
          </a:stretch>
        </p:blipFill>
        <p:spPr>
          <a:xfrm>
            <a:off x="-172018" y="914400"/>
            <a:ext cx="9488036" cy="4572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DFS/DFR and Retrieval error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5304472"/>
            <a:ext cx="441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Retrieval error of OEM higher than LS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More than 75% OEM retrievals are degraded </a:t>
            </a:r>
            <a:r>
              <a:rPr lang="en-US" dirty="0" err="1" smtClean="0"/>
              <a:t>w.r.t</a:t>
            </a:r>
            <a:r>
              <a:rPr lang="en-US" dirty="0" smtClean="0"/>
              <a:t>. </a:t>
            </a:r>
            <a:r>
              <a:rPr lang="en-US" i="1" dirty="0" smtClean="0"/>
              <a:t>a priori</a:t>
            </a:r>
            <a:r>
              <a:rPr lang="en-US" dirty="0" smtClean="0"/>
              <a:t> error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/>
              <a:t>DFR of MTLS is high when </a:t>
            </a:r>
            <a:r>
              <a:rPr lang="en-US" i="1" dirty="0"/>
              <a:t>a priori</a:t>
            </a:r>
            <a:r>
              <a:rPr lang="en-US" dirty="0"/>
              <a:t> error is </a:t>
            </a:r>
            <a:r>
              <a:rPr lang="en-US" dirty="0" smtClean="0"/>
              <a:t>high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19600" y="5304472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The retrieval error of OEM is good when </a:t>
            </a:r>
            <a:r>
              <a:rPr lang="en-US" i="1" dirty="0" smtClean="0"/>
              <a:t>a priori </a:t>
            </a:r>
            <a:r>
              <a:rPr lang="en-US" dirty="0" smtClean="0"/>
              <a:t>SST is perfectly known, but DFS of OEM is much lower than for MTLS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714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Improved cloud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839200" cy="5410200"/>
          </a:xfrm>
        </p:spPr>
        <p:txBody>
          <a:bodyPr/>
          <a:lstStyle/>
          <a:p>
            <a:r>
              <a:rPr lang="en-US" dirty="0" smtClean="0"/>
              <a:t>Use a combination of spectral differences and RT</a:t>
            </a:r>
          </a:p>
          <a:p>
            <a:pPr lvl="1"/>
            <a:r>
              <a:rPr lang="en-US" dirty="0" smtClean="0"/>
              <a:t>Envelope of physically reasonable clear-sky conditions</a:t>
            </a:r>
          </a:p>
          <a:p>
            <a:r>
              <a:rPr lang="en-US" dirty="0" smtClean="0"/>
              <a:t>Spatial coherence (3×3)</a:t>
            </a:r>
          </a:p>
          <a:p>
            <a:r>
              <a:rPr lang="en-US" dirty="0" smtClean="0"/>
              <a:t>Also check consistency of single-channel retrievals</a:t>
            </a:r>
          </a:p>
          <a:p>
            <a:r>
              <a:rPr lang="en-US" dirty="0" smtClean="0"/>
              <a:t>Flag excessive TCWV adjustment &amp; large MTLS error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Almost as many as GHRSST QL3+, but with greatly reduced leakage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35E3C-DBAD-40FF-BC98-C83D6837E9D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3321235"/>
            <a:ext cx="3200400" cy="25461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00" y="3321235"/>
            <a:ext cx="3200400" cy="24923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0" y="3321235"/>
            <a:ext cx="3200400" cy="251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396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VIIRS Initial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5181600"/>
            <a:ext cx="8839200" cy="914400"/>
          </a:xfrm>
        </p:spPr>
        <p:txBody>
          <a:bodyPr/>
          <a:lstStyle/>
          <a:p>
            <a:r>
              <a:rPr lang="en-US" dirty="0" smtClean="0"/>
              <a:t>Data are ordered according to MTLS error</a:t>
            </a:r>
            <a:endParaRPr lang="en-US" dirty="0"/>
          </a:p>
          <a:p>
            <a:pPr lvl="1"/>
            <a:r>
              <a:rPr lang="en-US" dirty="0" smtClean="0"/>
              <a:t>Reliable guide for regression as well as MTLS</a:t>
            </a:r>
          </a:p>
          <a:p>
            <a:pPr lvl="1"/>
            <a:r>
              <a:rPr lang="en-US" dirty="0" smtClean="0"/>
              <a:t>Trend of initial guess error is expected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35E3C-DBAD-40FF-BC98-C83D6837E9D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 descr="ngt_jun.eps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3493"/>
            <a:ext cx="4754880" cy="4211619"/>
          </a:xfrm>
          <a:prstGeom prst="rect">
            <a:avLst/>
          </a:prstGeom>
        </p:spPr>
      </p:pic>
      <p:pic>
        <p:nvPicPr>
          <p:cNvPr id="7" name="Picture 6" descr="ngt_jul.eps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023493"/>
            <a:ext cx="4754880" cy="423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262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SeaGullBackground">
  <a:themeElements>
    <a:clrScheme name="1_SeaGullBackground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481A8"/>
      </a:hlink>
      <a:folHlink>
        <a:srgbClr val="0481A8"/>
      </a:folHlink>
    </a:clrScheme>
    <a:fontScheme name="1_SeaGullBackgrou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C2A8C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C2A8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C2A8C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C2A8C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eaGullBackgrou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eaGullBackgrou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aGullBackgrou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aGullBackgrou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aGullBackgrou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aGullBackgrou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aGullBackgrou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aGullBackground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481A8"/>
        </a:hlink>
        <a:folHlink>
          <a:srgbClr val="0481A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SPSRB_Feb_08</Template>
  <TotalTime>47524</TotalTime>
  <Words>991</Words>
  <Application>Microsoft Macintosh PowerPoint</Application>
  <PresentationFormat>On-screen Show (4:3)</PresentationFormat>
  <Paragraphs>195</Paragraphs>
  <Slides>19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1_SeaGullBackground</vt:lpstr>
      <vt:lpstr>Equation</vt:lpstr>
      <vt:lpstr>New physically based sea surface temperature retrievals for NPP VIIRS</vt:lpstr>
      <vt:lpstr>Activities</vt:lpstr>
      <vt:lpstr>Physical Retrieval</vt:lpstr>
      <vt:lpstr>History of Inverse Model</vt:lpstr>
      <vt:lpstr>Uncertainty Estimation</vt:lpstr>
      <vt:lpstr>“Optimized” OE</vt:lpstr>
      <vt:lpstr>DFS/DFR and Retrieval error </vt:lpstr>
      <vt:lpstr>Improved cloud detection</vt:lpstr>
      <vt:lpstr>VIIRS Initial Results</vt:lpstr>
      <vt:lpstr>MODIS Initial Results</vt:lpstr>
      <vt:lpstr>Status &amp; Plans</vt:lpstr>
      <vt:lpstr>Backup slides</vt:lpstr>
      <vt:lpstr>Deterministic &amp; Stochastic</vt:lpstr>
      <vt:lpstr>Recent update to Geo-SST</vt:lpstr>
      <vt:lpstr>How sensitive is retrieved SST  to true SST?</vt:lpstr>
      <vt:lpstr>Sensitivity to true SST</vt:lpstr>
      <vt:lpstr>Sensitivity to true SST</vt:lpstr>
      <vt:lpstr> </vt:lpstr>
      <vt:lpstr>Characteristics of different cloud detections</vt:lpstr>
    </vt:vector>
  </TitlesOfParts>
  <Manager/>
  <Company>NOAA/NESDIS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SPSRB Product Enhancement Declaring Operational Briefing</dc:title>
  <dc:subject/>
  <dc:creator>Matthew Seybold</dc:creator>
  <cp:keywords/>
  <dc:description/>
  <cp:lastModifiedBy>Michael King</cp:lastModifiedBy>
  <cp:revision>364</cp:revision>
  <cp:lastPrinted>2008-02-05T18:37:16Z</cp:lastPrinted>
  <dcterms:created xsi:type="dcterms:W3CDTF">2012-01-12T04:09:02Z</dcterms:created>
  <dcterms:modified xsi:type="dcterms:W3CDTF">2015-05-22T11:54:25Z</dcterms:modified>
  <cp:category/>
</cp:coreProperties>
</file>