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1" r:id="rId3"/>
    <p:sldId id="270" r:id="rId4"/>
    <p:sldId id="269" r:id="rId5"/>
    <p:sldId id="260" r:id="rId6"/>
    <p:sldId id="264" r:id="rId7"/>
    <p:sldId id="261" r:id="rId8"/>
    <p:sldId id="263" r:id="rId9"/>
    <p:sldId id="272" r:id="rId10"/>
    <p:sldId id="273" r:id="rId11"/>
    <p:sldId id="274" r:id="rId12"/>
    <p:sldId id="266" r:id="rId13"/>
    <p:sldId id="257" r:id="rId14"/>
    <p:sldId id="278" r:id="rId15"/>
    <p:sldId id="275" r:id="rId16"/>
    <p:sldId id="279" r:id="rId17"/>
    <p:sldId id="280" r:id="rId18"/>
    <p:sldId id="26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2" autoAdjust="0"/>
  </p:normalViewPr>
  <p:slideViewPr>
    <p:cSldViewPr showGuides="1">
      <p:cViewPr varScale="1">
        <p:scale>
          <a:sx n="94" d="100"/>
          <a:sy n="94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9BA9D-69AF-45CB-8174-3CB9FD307F52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08AA1-70F4-466A-ADD1-7F9707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toy,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8AA1-70F4-466A-ADD1-7F9707F8D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B7C1405-D872-E14A-9A3B-1C9B011290C8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Navy: How the constituents affect opt-</a:t>
            </a:r>
            <a:r>
              <a:rPr lang="en-US" dirty="0" err="1" smtClean="0"/>
              <a:t>electical</a:t>
            </a:r>
            <a:r>
              <a:rPr lang="en-US" dirty="0" smtClean="0"/>
              <a:t> system? How the constituents affect visibility?</a:t>
            </a:r>
          </a:p>
          <a:p>
            <a:endParaRPr lang="en-US" dirty="0" smtClean="0"/>
          </a:p>
          <a:p>
            <a:r>
              <a:rPr lang="en-US" dirty="0" smtClean="0"/>
              <a:t>Citizens: How clean/clear the water is? Is it safe to use?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8AA1-70F4-466A-ADD1-7F9707F8D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B7C1405-D872-E14A-9A3B-1C9B011290C8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5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" charset="0"/>
                <a:ea typeface="ヒラギノ角ゴ Pro W3" charset="0"/>
                <a:cs typeface="ヒラギノ角ゴ Pro W3" charset="0"/>
              </a:rPr>
              <a:t>It appears we have everything </a:t>
            </a:r>
            <a:endParaRPr lang="en-US" dirty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0F88E74-2679-634C-8341-E30D335E3D5A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added </a:t>
            </a:r>
            <a:r>
              <a:rPr lang="en-US" dirty="0" err="1" smtClean="0"/>
              <a:t>aph</a:t>
            </a:r>
            <a:r>
              <a:rPr lang="en-US" dirty="0" smtClean="0"/>
              <a:t>() …  sure bb()??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8AA1-70F4-466A-ADD1-7F9707F8D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POC is also by </a:t>
            </a:r>
            <a:r>
              <a:rPr lang="en-US" dirty="0" err="1" smtClean="0"/>
              <a:t>Rrs</a:t>
            </a:r>
            <a:r>
              <a:rPr lang="en-US" dirty="0" smtClean="0"/>
              <a:t> ratio, but likely POC is highly correlated with </a:t>
            </a:r>
            <a:r>
              <a:rPr lang="en-US" dirty="0" err="1" smtClean="0"/>
              <a:t>Chl</a:t>
            </a:r>
            <a:r>
              <a:rPr lang="en-US" dirty="0" smtClean="0"/>
              <a:t>, at least for the open ocean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8AA1-70F4-466A-ADD1-7F9707F8D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8AA1-70F4-466A-ADD1-7F9707F8D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we cheat</a:t>
            </a:r>
            <a:r>
              <a:rPr lang="en-US" baseline="0" dirty="0" smtClean="0"/>
              <a:t> or deceive people? Not intentionally, and did inform the users, but they like the way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of “packaging” matters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8AA1-70F4-466A-ADD1-7F9707F8D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8AA1-70F4-466A-ADD1-7F9707F8D3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8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3296-7B7B-4BF2-AB09-9DCE452B864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ED820-0FAF-4022-BA77-54386B3D7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8762"/>
            <a:ext cx="9247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Ocean Color Products: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be produced?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119" y="2247898"/>
            <a:ext cx="722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ZhongPing Lee, Bryan Franz, Norman </a:t>
            </a:r>
            <a:r>
              <a:rPr lang="en-US" sz="2400" b="1" dirty="0" err="1" smtClean="0">
                <a:solidFill>
                  <a:srgbClr val="002060"/>
                </a:solidFill>
              </a:rPr>
              <a:t>Kuring</a:t>
            </a:r>
            <a:r>
              <a:rPr lang="en-US" sz="2400" b="1" dirty="0" smtClean="0">
                <a:solidFill>
                  <a:srgbClr val="002060"/>
                </a:solidFill>
              </a:rPr>
              <a:t>, Sean Baily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172" y="4297680"/>
            <a:ext cx="873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raise questions, rather to provide definite answers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7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20150912015120.L3m_MO_KDMOREL_Kd_PAR_morel_9km.png (4320×216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11796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d</a:t>
            </a:r>
            <a:r>
              <a:rPr lang="en-US" sz="3200" b="1" dirty="0" smtClean="0"/>
              <a:t>(PAR)</a:t>
            </a:r>
            <a:endParaRPr lang="en-US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6" t="52281" r="30724" b="39649"/>
          <a:stretch/>
        </p:blipFill>
        <p:spPr bwMode="auto">
          <a:xfrm>
            <a:off x="2209800" y="5077899"/>
            <a:ext cx="4876800" cy="84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80380"/>
              </p:ext>
            </p:extLst>
          </p:nvPr>
        </p:nvGraphicFramePr>
        <p:xfrm>
          <a:off x="2133600" y="345568"/>
          <a:ext cx="6658937" cy="45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6" imgW="3390840" imgH="228600" progId="Equation.3">
                  <p:embed/>
                </p:oleObj>
              </mc:Choice>
              <mc:Fallback>
                <p:oleObj name="Equation" r:id="rId6" imgW="33908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5568"/>
                        <a:ext cx="6658937" cy="451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200400" y="504183"/>
            <a:ext cx="228600" cy="29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096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Again, no independent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information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regarding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 ocean system</a:t>
            </a:r>
          </a:p>
        </p:txBody>
      </p:sp>
    </p:spTree>
    <p:extLst>
      <p:ext uri="{BB962C8B-B14F-4D97-AF65-F5344CB8AC3E}">
        <p14:creationId xmlns:p14="http://schemas.microsoft.com/office/powerpoint/2010/main" val="2676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52" y="1219200"/>
            <a:ext cx="6324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589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32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(PAR) is fundamentally vague …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2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5033"/>
            <a:ext cx="794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Many optical properties (a, b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b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</a:rPr>
              <a:t>) are spectral, 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Q1: Do we generate products at one or all bands?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962" y="1219200"/>
            <a:ext cx="87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TA1: Rule of thumb – try our best to produce products with spectrally (spatially) independent information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30143"/>
              </p:ext>
            </p:extLst>
          </p:nvPr>
        </p:nvGraphicFramePr>
        <p:xfrm>
          <a:off x="1754532" y="5925254"/>
          <a:ext cx="5064459" cy="62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4" imgW="1638000" imgH="203040" progId="Equation.3">
                  <p:embed/>
                </p:oleObj>
              </mc:Choice>
              <mc:Fallback>
                <p:oleObj name="Equation" r:id="rId4" imgW="16380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532" y="5925254"/>
                        <a:ext cx="5064459" cy="627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23622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a(</a:t>
            </a:r>
            <a:r>
              <a:rPr lang="en-US" sz="2400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prstClr val="black"/>
                </a:solidFill>
              </a:rPr>
              <a:t>)			</a:t>
            </a:r>
            <a:r>
              <a:rPr lang="en-US" sz="2400" dirty="0" smtClean="0">
                <a:solidFill>
                  <a:prstClr val="black"/>
                </a:solidFill>
              </a:rPr>
              <a:t>total </a:t>
            </a:r>
            <a:r>
              <a:rPr lang="en-US" sz="2400" dirty="0">
                <a:solidFill>
                  <a:prstClr val="black"/>
                </a:solidFill>
              </a:rPr>
              <a:t>absorption at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all visible 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</a:rPr>
              <a:t>a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ph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prstClr val="black"/>
                </a:solidFill>
              </a:rPr>
              <a:t>)			phytoplankton absorption at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visible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wavelengths</a:t>
            </a:r>
            <a:endParaRPr lang="en-US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4567535"/>
            <a:ext cx="692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Actually only two independent products: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ph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24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dg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8683" y="3195935"/>
            <a:ext cx="7173717" cy="1368976"/>
            <a:chOff x="457200" y="3657600"/>
            <a:chExt cx="7173717" cy="1368976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2023345"/>
                </p:ext>
              </p:extLst>
            </p:nvPr>
          </p:nvGraphicFramePr>
          <p:xfrm>
            <a:off x="838200" y="4300864"/>
            <a:ext cx="6792717" cy="725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Equation" r:id="rId6" imgW="2374560" imgH="253800" progId="Equation.3">
                    <p:embed/>
                  </p:oleObj>
                </mc:Choice>
                <mc:Fallback>
                  <p:oleObj name="Equation" r:id="rId6" imgW="2374560" imgH="2538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4300864"/>
                          <a:ext cx="6792717" cy="725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019029"/>
                </p:ext>
              </p:extLst>
            </p:nvPr>
          </p:nvGraphicFramePr>
          <p:xfrm>
            <a:off x="2514600" y="3657600"/>
            <a:ext cx="3569749" cy="727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4" name="Equation" r:id="rId8" imgW="1244520" imgH="253800" progId="Equation.3">
                    <p:embed/>
                  </p:oleObj>
                </mc:Choice>
                <mc:Fallback>
                  <p:oleObj name="Equation" r:id="rId8" imgW="1244520" imgH="253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657600"/>
                          <a:ext cx="3569749" cy="727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57200" y="3767464"/>
              <a:ext cx="1042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GIOP:</a:t>
              </a:r>
              <a:endParaRPr lang="en-US" sz="28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981" y="5068708"/>
            <a:ext cx="840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TA1b: Generate a(</a:t>
            </a:r>
            <a:r>
              <a:rPr lang="el-GR" sz="2400" b="1" dirty="0">
                <a:solidFill>
                  <a:srgbClr val="00B050"/>
                </a:solidFill>
              </a:rPr>
              <a:t>λ</a:t>
            </a:r>
            <a:r>
              <a:rPr lang="en-US" sz="2400" b="1" dirty="0" smtClean="0">
                <a:solidFill>
                  <a:srgbClr val="00B050"/>
                </a:solidFill>
              </a:rPr>
              <a:t>) and </a:t>
            </a:r>
            <a:r>
              <a:rPr lang="en-US" sz="2400" b="1" dirty="0" err="1" smtClean="0">
                <a:solidFill>
                  <a:srgbClr val="00B050"/>
                </a:solidFill>
              </a:rPr>
              <a:t>a</a:t>
            </a:r>
            <a:r>
              <a:rPr lang="en-US" sz="2400" b="1" baseline="-25000" dirty="0" err="1" smtClean="0">
                <a:solidFill>
                  <a:srgbClr val="00B050"/>
                </a:solidFill>
              </a:rPr>
              <a:t>ph</a:t>
            </a:r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l-GR" sz="2400" b="1" dirty="0" smtClean="0">
                <a:solidFill>
                  <a:srgbClr val="00B050"/>
                </a:solidFill>
              </a:rPr>
              <a:t>λ</a:t>
            </a:r>
            <a:r>
              <a:rPr lang="en-US" sz="2400" b="1" dirty="0" smtClean="0">
                <a:solidFill>
                  <a:srgbClr val="00B050"/>
                </a:solidFill>
              </a:rPr>
              <a:t>) without assumptions regarding their spectral shapes/dependences.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041" y="2057400"/>
            <a:ext cx="236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Planed IOP suite: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127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27" y="833735"/>
            <a:ext cx="794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Statistics on downloading OC products (Apr. 6 – May 6, 2015)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52131"/>
              </p:ext>
            </p:extLst>
          </p:nvPr>
        </p:nvGraphicFramePr>
        <p:xfrm>
          <a:off x="305927" y="1295400"/>
          <a:ext cx="8305800" cy="352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63246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57019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L3 BIN Files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L3 SMI Files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7019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 smtClean="0">
                          <a:effectLst/>
                        </a:rPr>
                        <a:t>IP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Daily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 Day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Monthly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Other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Daily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 Day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Monthly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Other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827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</a:rPr>
                        <a:t>208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5821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3677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6144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3622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9388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9902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0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Chl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>
                          <a:solidFill>
                            <a:srgbClr val="00B050"/>
                          </a:solidFill>
                          <a:effectLst/>
                        </a:rPr>
                        <a:t>1445</a:t>
                      </a:r>
                      <a:endParaRPr lang="en-US" sz="20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B050"/>
                          </a:solidFill>
                          <a:effectLst/>
                        </a:rPr>
                        <a:t>15263</a:t>
                      </a:r>
                      <a:endParaRPr lang="en-US" sz="18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B050"/>
                          </a:solidFill>
                          <a:effectLst/>
                        </a:rPr>
                        <a:t>5734</a:t>
                      </a:r>
                      <a:endParaRPr lang="en-US" sz="18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B050"/>
                          </a:solidFill>
                          <a:effectLst/>
                        </a:rPr>
                        <a:t>9299</a:t>
                      </a:r>
                      <a:endParaRPr lang="en-US" sz="18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B050"/>
                          </a:solidFill>
                          <a:effectLst/>
                        </a:rPr>
                        <a:t>453</a:t>
                      </a:r>
                      <a:endParaRPr lang="en-US" sz="18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B050"/>
                          </a:solidFill>
                          <a:effectLst/>
                        </a:rPr>
                        <a:t>398638</a:t>
                      </a:r>
                      <a:endParaRPr lang="en-US" sz="18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B050"/>
                          </a:solidFill>
                          <a:effectLst/>
                        </a:rPr>
                        <a:t>49554</a:t>
                      </a:r>
                      <a:endParaRPr lang="en-US" sz="18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B050"/>
                          </a:solidFill>
                          <a:effectLst/>
                        </a:rPr>
                        <a:t>96981</a:t>
                      </a:r>
                      <a:endParaRPr lang="en-US" sz="18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10453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Kd490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>
                          <a:effectLst/>
                        </a:rPr>
                        <a:t>94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4338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1056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4159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827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PIC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>
                          <a:effectLst/>
                        </a:rPr>
                        <a:t>66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2802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2197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827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POC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>
                          <a:effectLst/>
                        </a:rPr>
                        <a:t>74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615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26627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1169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827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IOP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1101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244" y="228600"/>
            <a:ext cx="7130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Q2: How to promote the use of more robust products?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281" y="5029200"/>
            <a:ext cx="8743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TA2: Name IOP products as something more familiar with </a:t>
            </a:r>
            <a:r>
              <a:rPr lang="en-US" sz="2400" b="1" dirty="0" err="1" smtClean="0">
                <a:solidFill>
                  <a:srgbClr val="00B050"/>
                </a:solidFill>
              </a:rPr>
              <a:t>endusers</a:t>
            </a:r>
            <a:r>
              <a:rPr lang="en-US" sz="2400" b="1" dirty="0">
                <a:solidFill>
                  <a:srgbClr val="00B050"/>
                </a:solidFill>
              </a:rPr>
              <a:t>;</a:t>
            </a:r>
            <a:r>
              <a:rPr lang="en-US" sz="2400" b="1" dirty="0" smtClean="0">
                <a:solidFill>
                  <a:srgbClr val="00B050"/>
                </a:solidFill>
              </a:rPr>
              <a:t>  Or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No longer generate “fake” </a:t>
            </a:r>
            <a:r>
              <a:rPr lang="en-US" sz="2400" b="1" dirty="0" err="1" smtClean="0">
                <a:solidFill>
                  <a:srgbClr val="00B050"/>
                </a:solidFill>
              </a:rPr>
              <a:t>Chl</a:t>
            </a:r>
            <a:r>
              <a:rPr lang="en-US" sz="2400" b="1" dirty="0" smtClean="0">
                <a:solidFill>
                  <a:srgbClr val="00B050"/>
                </a:solidFill>
              </a:rPr>
              <a:t> or POC products, “force” users to do the conversion.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02480" y="1553163"/>
            <a:ext cx="3943440" cy="2948563"/>
            <a:chOff x="285691" y="1660008"/>
            <a:chExt cx="3943440" cy="294856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31" y="1970761"/>
              <a:ext cx="3657600" cy="2637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-600289" y="3032548"/>
              <a:ext cx="2202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USR</a:t>
              </a:r>
              <a:r>
                <a:rPr lang="en-US" sz="22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(z)/USR(0</a:t>
              </a:r>
              <a:r>
                <a:rPr lang="en-US" sz="2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0299" y="1660008"/>
              <a:ext cx="19431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200" b="1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(USR)  [m</a:t>
              </a:r>
              <a:r>
                <a:rPr lang="en-US" sz="2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2557" y="1587016"/>
            <a:ext cx="3969840" cy="2914710"/>
            <a:chOff x="4552891" y="1690785"/>
            <a:chExt cx="3969840" cy="291471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131" y="1967685"/>
              <a:ext cx="3657600" cy="2637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3671848" y="3051142"/>
              <a:ext cx="21929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</a:t>
              </a:r>
              <a:r>
                <a:rPr lang="en-US" sz="22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(z)/PAR(0</a:t>
              </a:r>
              <a:r>
                <a:rPr lang="en-US" sz="2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19800" y="1690785"/>
              <a:ext cx="19382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200" b="1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(PAR)  [m</a:t>
              </a:r>
              <a:r>
                <a:rPr lang="en-US" sz="2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40138" y="4692134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(Lee et al 2013)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5914" y="5181600"/>
            <a:ext cx="3076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PAR: 400-700 nm</a:t>
            </a:r>
          </a:p>
          <a:p>
            <a:r>
              <a:rPr lang="en-US" sz="3200" b="1" dirty="0" smtClean="0"/>
              <a:t>USR: 400-560 nm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6578" y="609600"/>
            <a:ext cx="4141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Stop producing </a:t>
            </a:r>
            <a:r>
              <a:rPr lang="en-US" sz="3200" b="1" dirty="0" err="1" smtClean="0">
                <a:solidFill>
                  <a:srgbClr val="00B050"/>
                </a:solidFill>
              </a:rPr>
              <a:t>K</a:t>
            </a:r>
            <a:r>
              <a:rPr lang="en-US" sz="3200" b="1" baseline="-25000" dirty="0" err="1" smtClean="0">
                <a:solidFill>
                  <a:srgbClr val="00B050"/>
                </a:solidFill>
              </a:rPr>
              <a:t>d</a:t>
            </a:r>
            <a:r>
              <a:rPr lang="en-US" sz="3200" b="1" dirty="0" smtClean="0">
                <a:solidFill>
                  <a:srgbClr val="00B050"/>
                </a:solidFill>
              </a:rPr>
              <a:t>(PAR)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8" t="27369" r="31118" b="17544"/>
          <a:stretch/>
        </p:blipFill>
        <p:spPr bwMode="auto">
          <a:xfrm>
            <a:off x="278598" y="2547257"/>
            <a:ext cx="4767711" cy="36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:\On-Going\travel\AY_2014\201505_MODIS-VIIRS_MD\ZsdOct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9" y="2895600"/>
            <a:ext cx="4449576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598" y="1135797"/>
            <a:ext cx="8179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TA4: Produce water-quality classes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800" b="1" dirty="0" smtClean="0">
                <a:solidFill>
                  <a:srgbClr val="0070C0"/>
                </a:solidFill>
              </a:rPr>
              <a:t>Good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dirty="0">
                <a:solidFill>
                  <a:srgbClr val="00B050"/>
                </a:solidFill>
              </a:rPr>
              <a:t>S</a:t>
            </a:r>
            <a:r>
              <a:rPr lang="en-US" sz="2800" b="1" dirty="0" smtClean="0">
                <a:solidFill>
                  <a:srgbClr val="00B050"/>
                </a:solidFill>
              </a:rPr>
              <a:t>o-so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Bad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sz="2800" b="1" dirty="0" smtClean="0"/>
              <a:t>Or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easy-to-understand products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198" y="2013857"/>
            <a:ext cx="198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See the front?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3599" y="2394857"/>
            <a:ext cx="192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See your toe?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942" y="304800"/>
            <a:ext cx="7557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Q3: How to maximize the value provided by OC satellites?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Should NASA also generate some products for all citizens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2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7180" y="1371600"/>
            <a:ext cx="8127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TA5: Separate the wavelength conversion and product retrieval into two independent modules, then one set of algorithms for all satellites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Q4: How to achieve consistent OC products across satellites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? multiple sets of algorithms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??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" y="3605630"/>
            <a:ext cx="8127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Q5: Should we provide smaller number but more robust products or more but less robust products?  </a:t>
            </a:r>
            <a:r>
              <a:rPr lang="en-US" sz="2400" b="1" dirty="0" smtClean="0">
                <a:solidFill>
                  <a:srgbClr val="002060"/>
                </a:solidFill>
              </a:rPr>
              <a:t>e.g., oil, floating algae, SPM, </a:t>
            </a:r>
            <a:r>
              <a:rPr lang="en-US" sz="2400" b="1" dirty="0" err="1" smtClean="0">
                <a:solidFill>
                  <a:srgbClr val="002060"/>
                </a:solidFill>
              </a:rPr>
              <a:t>phyto</a:t>
            </a:r>
            <a:r>
              <a:rPr lang="en-US" sz="2400" b="1" dirty="0" smtClean="0">
                <a:solidFill>
                  <a:srgbClr val="002060"/>
                </a:solidFill>
              </a:rPr>
              <a:t>. bloom, pCO2</a:t>
            </a:r>
            <a:r>
              <a:rPr lang="en-US" sz="2400" b="1" dirty="0">
                <a:solidFill>
                  <a:srgbClr val="002060"/>
                </a:solidFill>
              </a:rPr>
              <a:t>, salinity, </a:t>
            </a:r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" y="4913977"/>
            <a:ext cx="812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TA6: ???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6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490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Questions/discussions …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5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6900" y="1473200"/>
          <a:ext cx="7772400" cy="4394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68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charset="0"/>
                <a:cs typeface="Arial" charset="0"/>
              </a:rPr>
              <a:t>Current </a:t>
            </a:r>
            <a:r>
              <a:rPr lang="en-US" sz="3200" dirty="0" smtClean="0">
                <a:latin typeface="Arial" charset="0"/>
                <a:cs typeface="Arial" charset="0"/>
              </a:rPr>
              <a:t>VIIRS </a:t>
            </a:r>
            <a:r>
              <a:rPr lang="en-US" sz="3200" dirty="0">
                <a:latin typeface="Arial" charset="0"/>
                <a:cs typeface="Arial" charset="0"/>
              </a:rPr>
              <a:t>OC Standard Product Suite</a:t>
            </a:r>
          </a:p>
        </p:txBody>
      </p:sp>
      <p:sp>
        <p:nvSpPr>
          <p:cNvPr id="76812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200" y="1417638"/>
            <a:ext cx="2755900" cy="452596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rs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Ångstrom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AOT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Chlorophyll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(490)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POC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PIC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6813" name="TextBox 13"/>
          <p:cNvSpPr txBox="1">
            <a:spLocks noChangeArrowheads="1"/>
          </p:cNvSpPr>
          <p:nvPr/>
        </p:nvSpPr>
        <p:spPr bwMode="auto">
          <a:xfrm>
            <a:off x="673100" y="990600"/>
            <a:ext cx="243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Level-2 OC Product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187700" y="1485900"/>
            <a:ext cx="5651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Spectral water-leaving reflectance and derived aerosol optical properties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latin typeface="Symbol" charset="2"/>
                <a:cs typeface="Symbol" charset="2"/>
              </a:rPr>
              <a:t>l</a:t>
            </a:r>
            <a:r>
              <a:rPr lang="en-US" sz="1600" dirty="0"/>
              <a:t> = 410, 443, 486, 551, </a:t>
            </a:r>
            <a:r>
              <a:rPr lang="en-US" sz="1600" dirty="0" smtClean="0"/>
              <a:t>671</a:t>
            </a:r>
            <a:r>
              <a:rPr lang="en-US" sz="2000" dirty="0" smtClean="0"/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Phytoplankton chlorophyll concentration 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Marine diffuse attenuation at 490nm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Particulate organic carbon concentration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Particulate inorganic carbon concentration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Daily mean </a:t>
            </a:r>
            <a:r>
              <a:rPr lang="en-US" sz="2000" i="1" kern="0" dirty="0" err="1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photosynthetically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available radiation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endParaRPr lang="en-US" sz="2000" i="1" kern="0" dirty="0">
              <a:solidFill>
                <a:srgbClr val="FF0000"/>
              </a:solidFill>
              <a:latin typeface="Times New Roman"/>
              <a:ea typeface="Arial"/>
              <a:cs typeface="Times New Roman"/>
            </a:endParaRPr>
          </a:p>
        </p:txBody>
      </p:sp>
      <p:sp>
        <p:nvSpPr>
          <p:cNvPr id="76815" name="TextBox 15"/>
          <p:cNvSpPr txBox="1">
            <a:spLocks noChangeArrowheads="1"/>
          </p:cNvSpPr>
          <p:nvPr/>
        </p:nvSpPr>
        <p:spPr bwMode="auto">
          <a:xfrm>
            <a:off x="3187700" y="990600"/>
            <a:ext cx="2535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Algorithm Reference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7688" y="5859463"/>
            <a:ext cx="1182672" cy="4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12. IOPs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87700" y="5859463"/>
            <a:ext cx="5183188" cy="7651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latin typeface="Times New Roman"/>
                <a:ea typeface="Arial" charset="0"/>
                <a:cs typeface="Times New Roman"/>
              </a:rPr>
              <a:t>suite of additional inherent optical property products (</a:t>
            </a:r>
            <a:r>
              <a:rPr lang="en-US" sz="2000" i="1" kern="0" dirty="0" err="1">
                <a:latin typeface="Times New Roman"/>
                <a:ea typeface="Arial" charset="0"/>
                <a:cs typeface="Times New Roman"/>
              </a:rPr>
              <a:t>Werdell</a:t>
            </a:r>
            <a:r>
              <a:rPr lang="en-US" sz="2000" i="1" kern="0" dirty="0">
                <a:latin typeface="Times New Roman"/>
                <a:ea typeface="Arial" charset="0"/>
                <a:cs typeface="Times New Roman"/>
              </a:rPr>
              <a:t> et al. 2013)</a:t>
            </a:r>
          </a:p>
        </p:txBody>
      </p:sp>
    </p:spTree>
    <p:extLst>
      <p:ext uri="{BB962C8B-B14F-4D97-AF65-F5344CB8AC3E}">
        <p14:creationId xmlns:p14="http://schemas.microsoft.com/office/powerpoint/2010/main" val="356181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0890" r="43250" b="11333"/>
          <a:stretch/>
        </p:blipFill>
        <p:spPr bwMode="auto">
          <a:xfrm>
            <a:off x="1295400" y="609600"/>
            <a:ext cx="608076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2614" y="5965372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Chl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532061" y="275775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443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67" y="762000"/>
            <a:ext cx="876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How do we determine what OC products to (“should”) be generated at NASA?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45603"/>
            <a:ext cx="857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Does it matter if we produce 10’s of products from ~6 bands of measurements, as now processors are fast and data storage device is cheap?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8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tsg.umt.edu/sites/ntsg.umt.edu/files/imce/EOS_AM1_s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019800" cy="50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5983454"/>
            <a:ext cx="484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oy”, to server citizens/people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16280"/>
            <a:ext cx="339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MODIS/VIIRS/…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2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37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To meet demand or address scientific questions: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370" y="2057400"/>
            <a:ext cx="879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NASA</a:t>
            </a:r>
            <a:r>
              <a:rPr lang="en-US" sz="2800" b="1" dirty="0" smtClean="0">
                <a:solidFill>
                  <a:srgbClr val="00B050"/>
                </a:solidFill>
              </a:rPr>
              <a:t>: “Everything” </a:t>
            </a:r>
            <a:r>
              <a:rPr lang="en-US" sz="2800" b="1" dirty="0">
                <a:solidFill>
                  <a:srgbClr val="00B050"/>
                </a:solidFill>
              </a:rPr>
              <a:t>– </a:t>
            </a:r>
            <a:r>
              <a:rPr lang="en-US" sz="2800" b="1" dirty="0" err="1" smtClean="0">
                <a:solidFill>
                  <a:srgbClr val="00B050"/>
                </a:solidFill>
              </a:rPr>
              <a:t>Chl</a:t>
            </a:r>
            <a:r>
              <a:rPr lang="en-US" sz="2800" b="1" dirty="0" smtClean="0">
                <a:solidFill>
                  <a:srgbClr val="00B050"/>
                </a:solidFill>
              </a:rPr>
              <a:t>/PIC/POC/DOC/</a:t>
            </a:r>
            <a:r>
              <a:rPr lang="en-US" sz="2800" b="1" dirty="0" err="1" smtClean="0">
                <a:solidFill>
                  <a:srgbClr val="00B050"/>
                </a:solidFill>
              </a:rPr>
              <a:t>phyto</a:t>
            </a:r>
            <a:r>
              <a:rPr lang="en-US" sz="2800" b="1" dirty="0" smtClean="0">
                <a:solidFill>
                  <a:srgbClr val="00B050"/>
                </a:solidFill>
              </a:rPr>
              <a:t>. species …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5440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1: What are there </a:t>
            </a:r>
            <a:r>
              <a:rPr lang="en-US" sz="2800" b="1" dirty="0" smtClean="0"/>
              <a:t>and</a:t>
            </a:r>
            <a:r>
              <a:rPr lang="en-US" sz="2800" b="1" dirty="0" smtClean="0">
                <a:solidFill>
                  <a:srgbClr val="FF0000"/>
                </a:solidFill>
              </a:rPr>
              <a:t> how much?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12481"/>
            <a:ext cx="7735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2: How do they contribute/affect BGC processes?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599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Navy (Pers. Comm.)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</a:rPr>
              <a:t>Chl</a:t>
            </a:r>
            <a:r>
              <a:rPr lang="en-US" sz="2800" b="1" dirty="0" smtClean="0">
                <a:solidFill>
                  <a:srgbClr val="00B050"/>
                </a:solidFill>
              </a:rPr>
              <a:t>/SPM/visibility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71" y="6084730"/>
            <a:ext cx="5609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Citizens</a:t>
            </a:r>
            <a:r>
              <a:rPr lang="en-US" sz="2800" b="1" dirty="0" smtClean="0">
                <a:solidFill>
                  <a:schemeClr val="accent5"/>
                </a:solidFill>
              </a:rPr>
              <a:t>: clarity/pollution/seafood …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682" y="3962400"/>
            <a:ext cx="8796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EPA (Pers. Comm.)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</a:rPr>
              <a:t>Chl</a:t>
            </a:r>
            <a:r>
              <a:rPr lang="en-US" sz="2800" b="1" dirty="0" smtClean="0">
                <a:solidFill>
                  <a:srgbClr val="00B050"/>
                </a:solidFill>
              </a:rPr>
              <a:t> (in particular for nearshore and inland waters)/pollutants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0371" y="2590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NOAA (Pers. Comm.)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</a:rPr>
              <a:t>Chl</a:t>
            </a:r>
            <a:r>
              <a:rPr lang="en-US" sz="2800" b="1" dirty="0" smtClean="0">
                <a:solidFill>
                  <a:srgbClr val="00B050"/>
                </a:solidFill>
              </a:rPr>
              <a:t>/</a:t>
            </a:r>
            <a:r>
              <a:rPr lang="en-US" sz="2800" b="1" dirty="0" err="1" smtClean="0">
                <a:solidFill>
                  <a:srgbClr val="00B050"/>
                </a:solidFill>
              </a:rPr>
              <a:t>phyto</a:t>
            </a:r>
            <a:r>
              <a:rPr lang="en-US" sz="2800" b="1" dirty="0" smtClean="0">
                <a:solidFill>
                  <a:srgbClr val="00B050"/>
                </a:solidFill>
              </a:rPr>
              <a:t>. bloom/information for shelf-habitat and sanctuaries/clarity(IOPs, </a:t>
            </a:r>
            <a:r>
              <a:rPr lang="en-US" sz="2800" b="1" dirty="0" err="1" smtClean="0">
                <a:solidFill>
                  <a:srgbClr val="00B050"/>
                </a:solidFill>
              </a:rPr>
              <a:t>Kd</a:t>
            </a:r>
            <a:r>
              <a:rPr lang="en-US" sz="2800" b="1" dirty="0" smtClean="0">
                <a:solidFill>
                  <a:srgbClr val="00B050"/>
                </a:solidFill>
              </a:rPr>
              <a:t>)/glint image; information for fisheries/oil detection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536685"/>
            <a:ext cx="774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Climate-change researchers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: Everything/anomalies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4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70985"/>
              </p:ext>
            </p:extLst>
          </p:nvPr>
        </p:nvGraphicFramePr>
        <p:xfrm>
          <a:off x="596900" y="1870206"/>
          <a:ext cx="7772400" cy="4394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6812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200" y="1981200"/>
            <a:ext cx="2755900" cy="421322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rs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Ångstrom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AOT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Chlorophyll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(490)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POC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PIC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CDOM_index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iPAR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nFLH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6813" name="TextBox 13"/>
          <p:cNvSpPr txBox="1">
            <a:spLocks noChangeArrowheads="1"/>
          </p:cNvSpPr>
          <p:nvPr/>
        </p:nvSpPr>
        <p:spPr bwMode="auto">
          <a:xfrm>
            <a:off x="381000" y="1387606"/>
            <a:ext cx="2563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cs typeface="Arial" charset="0"/>
              </a:rPr>
              <a:t>Level-2 OC Product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971800" y="1905000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latin typeface="Times New Roman"/>
                <a:ea typeface="Arial"/>
                <a:cs typeface="Times New Roman"/>
              </a:rPr>
              <a:t>Spectral water-leaving reflectance</a:t>
            </a: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2000" i="1" kern="0" dirty="0">
                <a:latin typeface="Times New Roman"/>
                <a:ea typeface="Arial"/>
                <a:cs typeface="Times New Roman"/>
              </a:rPr>
              <a:t>and derived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aerosol optical </a:t>
            </a: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properties</a:t>
            </a:r>
          </a:p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latin typeface="Symbol" charset="2"/>
                <a:cs typeface="Symbol" charset="2"/>
              </a:rPr>
              <a:t>l</a:t>
            </a:r>
            <a:r>
              <a:rPr lang="en-US" sz="1600" dirty="0"/>
              <a:t> = 412, 443, 469, 488, 531, 547, 555, 645, 667, </a:t>
            </a:r>
            <a:r>
              <a:rPr lang="en-US" sz="1600" dirty="0" smtClean="0"/>
              <a:t>678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Phytoplankton chlorophyll concentration 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Marine diffuse attenuation at 490nm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Particulate organic carbon concentration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Particulate inorganic carbon concentration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Colored dissolved organic matter index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Daily mean </a:t>
            </a:r>
            <a:r>
              <a:rPr lang="en-US" sz="2000" b="1" i="1" kern="0" dirty="0" err="1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photosynthetically</a:t>
            </a: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 available radiation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Instantaneous </a:t>
            </a:r>
            <a:r>
              <a:rPr lang="en-US" sz="2000" b="1" i="1" kern="0" dirty="0" err="1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photosynthetically</a:t>
            </a: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 available radiation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Chlorophyll fluorescence line height</a:t>
            </a:r>
          </a:p>
        </p:txBody>
      </p:sp>
      <p:sp>
        <p:nvSpPr>
          <p:cNvPr id="76815" name="TextBox 15"/>
          <p:cNvSpPr txBox="1">
            <a:spLocks noChangeArrowheads="1"/>
          </p:cNvSpPr>
          <p:nvPr/>
        </p:nvSpPr>
        <p:spPr bwMode="auto">
          <a:xfrm>
            <a:off x="3048000" y="1387606"/>
            <a:ext cx="39935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84712"/>
                </a:solidFill>
                <a:cs typeface="Arial" charset="0"/>
              </a:rPr>
              <a:t>Name and Algorithm </a:t>
            </a:r>
            <a:r>
              <a:rPr lang="en-US" sz="2000" b="1" dirty="0">
                <a:solidFill>
                  <a:srgbClr val="084712"/>
                </a:solidFill>
                <a:cs typeface="Arial" charset="0"/>
              </a:rPr>
              <a:t>Reference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57200"/>
            <a:ext cx="845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What are produced now (</a:t>
            </a:r>
            <a:r>
              <a:rPr lang="en-US" sz="3600" b="1" dirty="0" smtClean="0"/>
              <a:t>“standard” </a:t>
            </a:r>
            <a:r>
              <a:rPr lang="en-US" sz="3200" b="1" dirty="0" smtClean="0"/>
              <a:t>products):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7197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Evaluation 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229600" cy="8508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Produced at Level-3 only (from daily binned </a:t>
            </a:r>
            <a:r>
              <a:rPr lang="en-US" dirty="0" err="1" smtClean="0">
                <a:solidFill>
                  <a:srgbClr val="000000"/>
                </a:solidFill>
              </a:rPr>
              <a:t>Rrs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191390"/>
              </p:ext>
            </p:extLst>
          </p:nvPr>
        </p:nvGraphicFramePr>
        <p:xfrm>
          <a:off x="609600" y="1361792"/>
          <a:ext cx="7099300" cy="30755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673706"/>
                <a:gridCol w="2425594"/>
              </a:tblGrid>
              <a:tr h="3946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Algorithm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Chl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bp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Maritorena</a:t>
                      </a:r>
                      <a:r>
                        <a:rPr lang="en-US" sz="2000" dirty="0" smtClean="0"/>
                        <a:t> (GSM)</a:t>
                      </a:r>
                      <a:endParaRPr lang="en-US" sz="2000" dirty="0"/>
                    </a:p>
                  </a:txBody>
                  <a:tcPr/>
                </a:tc>
              </a:tr>
              <a:tr h="6981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IOPs (a(443),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ph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bp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Lee (QAA)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(412),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(443),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(490)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Lee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Zeu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Lee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Zeu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Morel</a:t>
                      </a:r>
                      <a:endParaRPr lang="en-US" sz="2000" dirty="0"/>
                    </a:p>
                  </a:txBody>
                  <a:tcPr/>
                </a:tc>
              </a:tr>
              <a:tr h="3946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r>
                        <a:rPr lang="en-US" sz="2000" baseline="-25000" dirty="0" smtClean="0"/>
                        <a:t>PAR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39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6900" y="1473200"/>
          <a:ext cx="7772400" cy="4394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7836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200" y="1570038"/>
            <a:ext cx="2755900" cy="452596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rs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Ångstrom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AOT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Chlorophyll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(490)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POC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PIC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CDOM_index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iPAR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nFLH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187700" y="1493838"/>
            <a:ext cx="5727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calibration updates, ancillary data updates, improved land/water masking, terrain height, other minor fixes</a:t>
            </a:r>
          </a:p>
          <a:p>
            <a:pPr lvl="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1600" dirty="0">
                <a:solidFill>
                  <a:srgbClr val="000000"/>
                </a:solidFill>
              </a:rPr>
              <a:t> = 412, 443, 469, 488, 531, 547, 555, 645, 667, </a:t>
            </a:r>
            <a:r>
              <a:rPr lang="en-US" sz="1600" dirty="0" smtClean="0">
                <a:solidFill>
                  <a:srgbClr val="000000"/>
                </a:solidFill>
              </a:rPr>
              <a:t>678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new algorithm (Hu et al. 2012)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coefficient update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no change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updated algorithm and LUT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remove product (redundant with new IOP suite)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consolidated algorithm, minor fixes 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no change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00B050"/>
                </a:solidFill>
                <a:latin typeface="Times New Roman"/>
                <a:ea typeface="Arial"/>
                <a:cs typeface="Times New Roman"/>
              </a:rPr>
              <a:t>flagging changes (allow negatives)</a:t>
            </a:r>
          </a:p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000" kern="0" dirty="0">
              <a:solidFill>
                <a:srgbClr val="08471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7839" name="TextBox 15"/>
          <p:cNvSpPr txBox="1">
            <a:spLocks noChangeArrowheads="1"/>
          </p:cNvSpPr>
          <p:nvPr/>
        </p:nvSpPr>
        <p:spPr bwMode="auto">
          <a:xfrm>
            <a:off x="3187700" y="1047750"/>
            <a:ext cx="5248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B050"/>
                </a:solidFill>
                <a:cs typeface="Arial" charset="0"/>
              </a:rPr>
              <a:t>Name and/or Algorithm Updates/Changes</a:t>
            </a:r>
            <a:endParaRPr lang="en-US" sz="2000" b="1" dirty="0">
              <a:solidFill>
                <a:srgbClr val="00B050"/>
              </a:solidFill>
              <a:cs typeface="Arial" charset="0"/>
            </a:endParaRPr>
          </a:p>
        </p:txBody>
      </p:sp>
      <p:grpSp>
        <p:nvGrpSpPr>
          <p:cNvPr id="77840" name="Group 8"/>
          <p:cNvGrpSpPr>
            <a:grpSpLocks/>
          </p:cNvGrpSpPr>
          <p:nvPr/>
        </p:nvGrpSpPr>
        <p:grpSpPr bwMode="auto">
          <a:xfrm>
            <a:off x="547688" y="5859463"/>
            <a:ext cx="7823200" cy="765175"/>
            <a:chOff x="533400" y="5975042"/>
            <a:chExt cx="7822294" cy="764312"/>
          </a:xfrm>
        </p:grpSpPr>
        <p:sp>
          <p:nvSpPr>
            <p:cNvPr id="77842" name="Rectangle 9"/>
            <p:cNvSpPr>
              <a:spLocks noChangeArrowheads="1"/>
            </p:cNvSpPr>
            <p:nvPr/>
          </p:nvSpPr>
          <p:spPr bwMode="auto">
            <a:xfrm>
              <a:off x="533400" y="5975042"/>
              <a:ext cx="1264943" cy="40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2060"/>
                  </a:solidFill>
                  <a:latin typeface="Arial" charset="0"/>
                  <a:ea typeface="Arial" charset="0"/>
                  <a:cs typeface="Arial" charset="0"/>
                </a:rPr>
                <a:t>12. IOPs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73106" y="5975042"/>
              <a:ext cx="5182588" cy="764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000" b="1" kern="0" dirty="0">
                  <a:solidFill>
                    <a:srgbClr val="002060"/>
                  </a:solidFill>
                  <a:latin typeface="Times New Roman"/>
                  <a:ea typeface="Arial" charset="0"/>
                  <a:cs typeface="Times New Roman"/>
                </a:rPr>
                <a:t>suite of </a:t>
              </a:r>
              <a:r>
                <a:rPr lang="en-US" sz="2000" b="1" kern="0" dirty="0" smtClean="0">
                  <a:solidFill>
                    <a:srgbClr val="002060"/>
                  </a:solidFill>
                  <a:latin typeface="Times New Roman"/>
                  <a:ea typeface="Arial" charset="0"/>
                  <a:cs typeface="Times New Roman"/>
                </a:rPr>
                <a:t>inherent </a:t>
              </a:r>
              <a:r>
                <a:rPr lang="en-US" sz="2000" b="1" kern="0" dirty="0">
                  <a:solidFill>
                    <a:srgbClr val="002060"/>
                  </a:solidFill>
                  <a:latin typeface="Times New Roman"/>
                  <a:ea typeface="Arial" charset="0"/>
                  <a:cs typeface="Times New Roman"/>
                </a:rPr>
                <a:t>optical property products (Werdell et al. 2013)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595313" y="434340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14980"/>
            <a:ext cx="845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  <a:cs typeface="Arial" charset="0"/>
              </a:rPr>
              <a:t>Planned Changes to OC </a:t>
            </a:r>
            <a:r>
              <a:rPr lang="en-US" sz="2800" b="1" dirty="0" smtClean="0">
                <a:latin typeface="Arial" charset="0"/>
                <a:cs typeface="Arial" charset="0"/>
              </a:rPr>
              <a:t>Standard </a:t>
            </a:r>
            <a:r>
              <a:rPr lang="en-US" sz="2800" b="1" dirty="0">
                <a:latin typeface="Arial" charset="0"/>
                <a:cs typeface="Arial" charset="0"/>
              </a:rPr>
              <a:t>Product Suite</a:t>
            </a:r>
            <a:endParaRPr lang="en-US" sz="2800" b="1" dirty="0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81000" y="1066800"/>
            <a:ext cx="2563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cs typeface="Arial" charset="0"/>
              </a:rPr>
              <a:t>Level-2 OC Product</a:t>
            </a:r>
          </a:p>
        </p:txBody>
      </p:sp>
    </p:spTree>
    <p:extLst>
      <p:ext uri="{BB962C8B-B14F-4D97-AF65-F5344CB8AC3E}">
        <p14:creationId xmlns:p14="http://schemas.microsoft.com/office/powerpoint/2010/main" val="33788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Expanded Product Suite - IOPs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proposed IOP product suite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a(</a:t>
            </a:r>
            <a:r>
              <a:rPr lang="en-US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				</a:t>
            </a:r>
            <a:r>
              <a:rPr lang="en-US" i="1" dirty="0" smtClean="0">
                <a:solidFill>
                  <a:prstClr val="black"/>
                </a:solidFill>
              </a:rPr>
              <a:t>total absorption at all visible 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)				</a:t>
            </a:r>
            <a:r>
              <a:rPr lang="en-US" i="1" dirty="0" smtClean="0">
                <a:solidFill>
                  <a:prstClr val="black"/>
                </a:solidFill>
              </a:rPr>
              <a:t>total backscatter </a:t>
            </a:r>
            <a:r>
              <a:rPr lang="en-US" i="1" dirty="0">
                <a:solidFill>
                  <a:prstClr val="black"/>
                </a:solidFill>
              </a:rPr>
              <a:t>at all visible </a:t>
            </a:r>
            <a:r>
              <a:rPr lang="en-US" i="1" dirty="0" smtClean="0">
                <a:solidFill>
                  <a:prstClr val="black"/>
                </a:solidFill>
              </a:rPr>
              <a:t>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a</a:t>
            </a:r>
            <a:r>
              <a:rPr lang="en-US" baseline="-25000" dirty="0" err="1" smtClean="0">
                <a:solidFill>
                  <a:prstClr val="black"/>
                </a:solidFill>
              </a:rPr>
              <a:t>ph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			phytoplankton absorption at all vis. wavelengths</a:t>
            </a: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a</a:t>
            </a:r>
            <a:r>
              <a:rPr lang="en-US" baseline="-25000" dirty="0" err="1" smtClean="0">
                <a:solidFill>
                  <a:prstClr val="black"/>
                </a:solidFill>
              </a:rPr>
              <a:t>dg</a:t>
            </a:r>
            <a:r>
              <a:rPr lang="en-US" dirty="0">
                <a:solidFill>
                  <a:prstClr val="black"/>
                </a:solidFill>
              </a:rPr>
              <a:t>(443</a:t>
            </a:r>
            <a:r>
              <a:rPr lang="en-US" dirty="0" smtClean="0">
                <a:solidFill>
                  <a:prstClr val="black"/>
                </a:solidFill>
              </a:rPr>
              <a:t>)	 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i="1" dirty="0" smtClean="0">
                <a:solidFill>
                  <a:prstClr val="black"/>
                </a:solidFill>
              </a:rPr>
              <a:t>absorption due to colored-detritus 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dg</a:t>
            </a:r>
            <a:r>
              <a:rPr lang="en-US" dirty="0" smtClean="0">
                <a:solidFill>
                  <a:prstClr val="black"/>
                </a:solidFill>
              </a:rPr>
              <a:t>				</a:t>
            </a:r>
            <a:r>
              <a:rPr lang="en-US" i="1" dirty="0" smtClean="0">
                <a:solidFill>
                  <a:prstClr val="black"/>
                </a:solidFill>
              </a:rPr>
              <a:t>exponential </a:t>
            </a:r>
            <a:r>
              <a:rPr lang="en-US" i="1" dirty="0">
                <a:solidFill>
                  <a:prstClr val="black"/>
                </a:solidFill>
              </a:rPr>
              <a:t>spectral </a:t>
            </a:r>
            <a:r>
              <a:rPr lang="en-US" i="1" dirty="0" smtClean="0">
                <a:solidFill>
                  <a:prstClr val="black"/>
                </a:solidFill>
              </a:rPr>
              <a:t>slope for </a:t>
            </a:r>
            <a:r>
              <a:rPr lang="en-US" i="1" dirty="0" err="1" smtClean="0">
                <a:solidFill>
                  <a:prstClr val="black"/>
                </a:solidFill>
              </a:rPr>
              <a:t>a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dg</a:t>
            </a:r>
            <a:endParaRPr lang="en-US" i="1" baseline="-25000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b</a:t>
            </a:r>
            <a:r>
              <a:rPr lang="en-US" baseline="-25000" dirty="0" err="1" smtClean="0">
                <a:solidFill>
                  <a:prstClr val="black"/>
                </a:solidFill>
              </a:rPr>
              <a:t>bp</a:t>
            </a:r>
            <a:r>
              <a:rPr lang="en-US" dirty="0">
                <a:solidFill>
                  <a:prstClr val="black"/>
                </a:solidFill>
              </a:rPr>
              <a:t>(443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particle backscattering 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bp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	</a:t>
            </a:r>
            <a:r>
              <a:rPr lang="en-US" i="1" dirty="0" smtClean="0">
                <a:solidFill>
                  <a:prstClr val="black"/>
                </a:solidFill>
              </a:rPr>
              <a:t>power-law </a:t>
            </a:r>
            <a:r>
              <a:rPr lang="en-US" i="1" dirty="0">
                <a:solidFill>
                  <a:prstClr val="black"/>
                </a:solidFill>
              </a:rPr>
              <a:t>spectral </a:t>
            </a:r>
            <a:r>
              <a:rPr lang="en-US" i="1" dirty="0" smtClean="0">
                <a:solidFill>
                  <a:prstClr val="black"/>
                </a:solidFill>
              </a:rPr>
              <a:t>slope for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bp</a:t>
            </a:r>
            <a:endParaRPr lang="en-US" i="1" baseline="-25000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uncertainties </a:t>
            </a: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i="1" dirty="0" smtClean="0">
                <a:solidFill>
                  <a:prstClr val="black"/>
                </a:solidFill>
              </a:rPr>
              <a:t>uncertainties 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a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dg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a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ph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b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bp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solidFill>
                <a:prstClr val="black"/>
              </a:solidFill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rationale</a:t>
            </a:r>
            <a:endParaRPr lang="en-US" dirty="0"/>
          </a:p>
          <a:p>
            <a:pPr defTabSz="457200" fontAlgn="auto">
              <a:spcBef>
                <a:spcPts val="60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</a:rPr>
              <a:t>provides total a and b</a:t>
            </a:r>
            <a:r>
              <a:rPr lang="en-US" i="1" baseline="-25000" dirty="0" smtClean="0">
                <a:solidFill>
                  <a:prstClr val="black"/>
                </a:solidFill>
              </a:rPr>
              <a:t>b</a:t>
            </a:r>
            <a:r>
              <a:rPr lang="en-US" i="1" dirty="0" smtClean="0">
                <a:solidFill>
                  <a:prstClr val="black"/>
                </a:solidFill>
              </a:rPr>
              <a:t> for input to IOP-based derived product algorithms (e.g., Lee et al. spectral </a:t>
            </a:r>
            <a:r>
              <a:rPr lang="en-US" i="1" dirty="0" err="1" smtClean="0">
                <a:solidFill>
                  <a:prstClr val="black"/>
                </a:solidFill>
              </a:rPr>
              <a:t>K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d</a:t>
            </a:r>
            <a:r>
              <a:rPr lang="en-US" i="1" dirty="0" smtClean="0">
                <a:solidFill>
                  <a:prstClr val="black"/>
                </a:solidFill>
              </a:rPr>
              <a:t>, euphotic depth) </a:t>
            </a:r>
          </a:p>
          <a:p>
            <a:pPr defTabSz="457200" fontAlgn="auto">
              <a:spcBef>
                <a:spcPts val="60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</a:rPr>
              <a:t>provides sufficient information to compute full spectral component absorption and scattering coefficients and uncertainties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4102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2000" b="1" dirty="0" smtClean="0">
                <a:cs typeface="Symbol" charset="2"/>
              </a:rPr>
              <a:t>	</a:t>
            </a:r>
            <a:r>
              <a:rPr lang="en-US" sz="2000" b="1" dirty="0" smtClean="0">
                <a:solidFill>
                  <a:srgbClr val="052D0B"/>
                </a:solidFill>
                <a:cs typeface="Symbol" charset="2"/>
              </a:rPr>
              <a:t>VIIRS</a:t>
            </a:r>
            <a:r>
              <a:rPr lang="en-US" sz="2000" b="1" dirty="0" smtClean="0">
                <a:cs typeface="Symbol" charset="2"/>
              </a:rPr>
              <a:t> 	</a:t>
            </a:r>
            <a:r>
              <a:rPr lang="en-US" sz="2000" b="1" dirty="0" smtClean="0">
                <a:latin typeface="Symbol" charset="2"/>
                <a:cs typeface="Symbol" charset="2"/>
              </a:rPr>
              <a:t>l</a:t>
            </a:r>
            <a:r>
              <a:rPr lang="en-US" sz="2000" b="1" dirty="0" smtClean="0"/>
              <a:t> = 410, 443, 486, 551, 671</a:t>
            </a:r>
          </a:p>
          <a:p>
            <a:pPr marL="400050" lvl="1" indent="0">
              <a:buNone/>
            </a:pPr>
            <a:r>
              <a:rPr lang="en-US" sz="2000" b="1" dirty="0" smtClean="0">
                <a:cs typeface="Symbol" charset="2"/>
              </a:rPr>
              <a:t>	</a:t>
            </a:r>
            <a:r>
              <a:rPr lang="en-US" sz="2000" b="1" dirty="0" smtClean="0">
                <a:solidFill>
                  <a:srgbClr val="052D0B"/>
                </a:solidFill>
                <a:cs typeface="Symbol" charset="2"/>
              </a:rPr>
              <a:t>MODIS</a:t>
            </a:r>
            <a:r>
              <a:rPr lang="en-US" sz="2000" b="1" dirty="0" smtClean="0">
                <a:cs typeface="Symbol" charset="2"/>
              </a:rPr>
              <a:t> 	</a:t>
            </a:r>
            <a:r>
              <a:rPr lang="en-US" sz="2000" b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</a:rPr>
              <a:t> = 412, 443, 469, 488, 531, 547, 555, 645, 667, 678</a:t>
            </a:r>
          </a:p>
        </p:txBody>
      </p:sp>
    </p:spTree>
    <p:extLst>
      <p:ext uri="{BB962C8B-B14F-4D97-AF65-F5344CB8AC3E}">
        <p14:creationId xmlns:p14="http://schemas.microsoft.com/office/powerpoint/2010/main" val="192601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1" y="240450"/>
            <a:ext cx="7934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" charset="0"/>
                <a:ea typeface="ヒラギノ角ゴ Pro W3" charset="0"/>
                <a:cs typeface="ヒラギノ角ゴ Pro W3" charset="0"/>
              </a:rPr>
              <a:t>It appears we have </a:t>
            </a:r>
            <a:r>
              <a:rPr lang="en-US" sz="2400" b="1" dirty="0" smtClean="0">
                <a:solidFill>
                  <a:srgbClr val="0070C0"/>
                </a:solidFill>
                <a:latin typeface="Times" charset="0"/>
                <a:ea typeface="ヒラギノ角ゴ Pro W3" charset="0"/>
                <a:cs typeface="ヒラギノ角ゴ Pro W3" charset="0"/>
              </a:rPr>
              <a:t>everything, then what is the problem …</a:t>
            </a:r>
            <a:endParaRPr lang="en-US" sz="2400" b="1" dirty="0">
              <a:solidFill>
                <a:srgbClr val="0070C0"/>
              </a:solidFill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1" y="2233136"/>
            <a:ext cx="7766737" cy="325549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56901"/>
              </p:ext>
            </p:extLst>
          </p:nvPr>
        </p:nvGraphicFramePr>
        <p:xfrm>
          <a:off x="2057400" y="609600"/>
          <a:ext cx="556832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5" imgW="3314700" imgH="546100" progId="Equation.3">
                  <p:embed/>
                </p:oleObj>
              </mc:Choice>
              <mc:Fallback>
                <p:oleObj name="Equation" r:id="rId5" imgW="3314700" imgH="546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09600"/>
                        <a:ext cx="556832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27239"/>
              </p:ext>
            </p:extLst>
          </p:nvPr>
        </p:nvGraphicFramePr>
        <p:xfrm>
          <a:off x="2057400" y="1447800"/>
          <a:ext cx="484993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7" imgW="3175000" imgH="546100" progId="Equation.3">
                  <p:embed/>
                </p:oleObj>
              </mc:Choice>
              <mc:Fallback>
                <p:oleObj name="Equation" r:id="rId7" imgW="31750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484993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1181" y="5488632"/>
            <a:ext cx="762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An AOP product is the same as a </a:t>
            </a:r>
            <a:r>
              <a:rPr lang="en-US" sz="2400" b="1" dirty="0" err="1" smtClean="0">
                <a:solidFill>
                  <a:srgbClr val="002060"/>
                </a:solidFill>
              </a:rPr>
              <a:t>phyto</a:t>
            </a:r>
            <a:r>
              <a:rPr lang="en-US" sz="2400" b="1" dirty="0" smtClean="0">
                <a:solidFill>
                  <a:srgbClr val="002060"/>
                </a:solidFill>
              </a:rPr>
              <a:t>. pigment product 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If two products have a correlation coefficient as 1.0, should we produce these two “independent” products?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2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1250</Words>
  <Application>Microsoft Macintosh PowerPoint</Application>
  <PresentationFormat>On-screen Show (4:3)</PresentationFormat>
  <Paragraphs>258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Products</vt:lpstr>
      <vt:lpstr>PowerPoint Presentation</vt:lpstr>
      <vt:lpstr>Expanded Product Suite - IOPs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VIIRS OC Standard Product Suite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zplee</dc:creator>
  <cp:lastModifiedBy>Michael King</cp:lastModifiedBy>
  <cp:revision>102</cp:revision>
  <dcterms:created xsi:type="dcterms:W3CDTF">2015-05-04T19:47:39Z</dcterms:created>
  <dcterms:modified xsi:type="dcterms:W3CDTF">2015-05-22T11:53:11Z</dcterms:modified>
</cp:coreProperties>
</file>