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5" r:id="rId1"/>
  </p:sldMasterIdLst>
  <p:notesMasterIdLst>
    <p:notesMasterId r:id="rId8"/>
  </p:notesMasterIdLst>
  <p:handoutMasterIdLst>
    <p:handoutMasterId r:id="rId9"/>
  </p:handoutMasterIdLst>
  <p:sldIdLst>
    <p:sldId id="1071" r:id="rId2"/>
    <p:sldId id="1292" r:id="rId3"/>
    <p:sldId id="1296" r:id="rId4"/>
    <p:sldId id="1303" r:id="rId5"/>
    <p:sldId id="1305" r:id="rId6"/>
    <p:sldId id="1309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84712"/>
    <a:srgbClr val="133290"/>
    <a:srgbClr val="FF6600"/>
    <a:srgbClr val="00FF00"/>
    <a:srgbClr val="EC383F"/>
    <a:srgbClr val="052D0B"/>
    <a:srgbClr val="FFFEB1"/>
    <a:srgbClr val="B56C01"/>
    <a:srgbClr val="113547"/>
    <a:srgbClr val="0C4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15" autoAdjust="0"/>
  </p:normalViewPr>
  <p:slideViewPr>
    <p:cSldViewPr>
      <p:cViewPr varScale="1">
        <p:scale>
          <a:sx n="101" d="100"/>
          <a:sy n="101" d="100"/>
        </p:scale>
        <p:origin x="-11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2E04C2-59CB-1647-97B0-E7A70F9DF0B5}" type="datetime1">
              <a:rPr lang="en-US"/>
              <a:pPr>
                <a:defRPr/>
              </a:pPr>
              <a:t>5/22/15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9F4556-4EB5-CD42-ACD9-3EE8F7089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40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8E4578-0447-B34D-B3C6-CBD08A20D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05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73A1E-242E-8548-A240-05773E1D800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886200"/>
            <a:ext cx="3657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0C2A9-13CB-E846-A9F7-9DD1DFC12431}" type="datetime1">
              <a:rPr lang="en-US"/>
              <a:pPr/>
              <a:t>5/22/15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19050">
            <a:solidFill>
              <a:srgbClr val="08471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5" descr="seawifs_globe_weta.ic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352800"/>
            <a:ext cx="353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84712"/>
                </a:solidFill>
              </a:defRPr>
            </a:lvl2pPr>
            <a:lvl3pPr>
              <a:defRPr>
                <a:solidFill>
                  <a:srgbClr val="084712"/>
                </a:solidFill>
              </a:defRPr>
            </a:lvl3pPr>
            <a:lvl4pPr>
              <a:defRPr>
                <a:solidFill>
                  <a:srgbClr val="084712"/>
                </a:solidFill>
              </a:defRPr>
            </a:lvl4pPr>
            <a:lvl5pPr>
              <a:defRPr>
                <a:solidFill>
                  <a:srgbClr val="0847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85F46-60AD-BC44-9F9A-50E57FD336F5}" type="datetime1">
              <a:rPr lang="en-US"/>
              <a:pPr/>
              <a:t>5/22/15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SeaWiFS Calibration Update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F916E-F6B0-8F4E-9BE2-B4A1B8547DE4}" type="datetime1">
              <a:rPr lang="en-US"/>
              <a:pPr/>
              <a:t>5/22/15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AE611-BB02-0544-81E7-9B67C27D4C1B}" type="datetime1">
              <a:rPr lang="en-US"/>
              <a:pPr/>
              <a:t>5/22/15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814D8-70AD-0541-9F25-77021F140C39}" type="datetime1">
              <a:rPr lang="en-US"/>
              <a:pPr/>
              <a:t>5/22/15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1BD0C-EEE6-F348-BDFB-E91F8F12CDAF}" type="datetime1">
              <a:rPr lang="en-US"/>
              <a:pPr/>
              <a:t>5/22/15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45DDC9E-E06D-FA41-B690-9C7F7C17C0EC}" type="datetime1">
              <a:rPr lang="en-US"/>
              <a:pPr>
                <a:defRPr/>
              </a:pPr>
              <a:t>5/22/15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 smtClean="0"/>
              <a:t>SeaWiFS Calibration Update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84A359D-EB11-814C-8AE4-B5D9DE772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8471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19050">
            <a:solidFill>
              <a:srgbClr val="08471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33400" y="228600"/>
            <a:ext cx="792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00000"/>
                </a:solidFill>
              </a:rPr>
              <a:t>SeaWiFS Calibration Update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</a:rPr>
              <a:t>Fred Patt</a:t>
            </a:r>
          </a:p>
        </p:txBody>
      </p:sp>
      <p:pic>
        <p:nvPicPr>
          <p:cNvPr id="16390" name="Picture 5" descr="seawifs_globe_weta.ic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352800"/>
            <a:ext cx="353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581400" y="2895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 story of less than one digital count</a:t>
            </a:r>
          </a:p>
          <a:p>
            <a:endParaRPr lang="en-US" sz="2400" i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10200" y="5791200"/>
            <a:ext cx="33528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ts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MODIS/VIIRS ST Meeting </a:t>
            </a:r>
          </a:p>
          <a:p>
            <a:pPr algn="ctr" defTabSz="914400" fontAlgn="base">
              <a:spcBef>
                <a:spcPts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Silver Spring, MD, May 2015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5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Problem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The SeaWiFS radiometry has shown remarkable overall stability over the mission (1997 – 2010).</a:t>
            </a:r>
          </a:p>
          <a:p>
            <a:pPr lvl="1"/>
            <a:r>
              <a:rPr lang="en-US" dirty="0" smtClean="0"/>
              <a:t>The temporal response has been based on the lunar calibration.</a:t>
            </a:r>
          </a:p>
          <a:p>
            <a:r>
              <a:rPr lang="en-US" dirty="0" smtClean="0"/>
              <a:t>There have been persistent artifacts in multiple parameters near the 2005 – 2006 transition in the data from the last reprocessing (2010). Past efforts to determine and correct the cause of this were unsuccessful.</a:t>
            </a:r>
          </a:p>
          <a:p>
            <a:r>
              <a:rPr lang="en-US" dirty="0" smtClean="0"/>
              <a:t>The OBPG took a fresh look at the problem in 2014.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 descr="sr2010.0m_olig_Rrs_555.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62400"/>
            <a:ext cx="3429000" cy="2571750"/>
          </a:xfrm>
          <a:prstGeom prst="rect">
            <a:avLst/>
          </a:prstGeom>
        </p:spPr>
      </p:pic>
      <p:pic>
        <p:nvPicPr>
          <p:cNvPr id="6" name="Picture 5" descr="sr2010.0m_olig_angstrom.smal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962400"/>
            <a:ext cx="3429000" cy="257175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667000" y="48768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Cause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35563"/>
          </a:xfrm>
        </p:spPr>
        <p:txBody>
          <a:bodyPr/>
          <a:lstStyle/>
          <a:p>
            <a:r>
              <a:rPr lang="en-US" dirty="0" smtClean="0"/>
              <a:t>The SeaWiFS Dark Restore value is provided as a single sample per band and scan during Earth observation.</a:t>
            </a:r>
          </a:p>
          <a:p>
            <a:r>
              <a:rPr lang="en-US" dirty="0" smtClean="0"/>
              <a:t>The calibration processing implemented the dark restore processing as the median of all of the samples in a granule for each band.</a:t>
            </a:r>
          </a:p>
          <a:p>
            <a:r>
              <a:rPr lang="en-US" dirty="0" smtClean="0"/>
              <a:t>Examination of the dark restore counts over the mission showed that the values changed by less than one count in all bands.</a:t>
            </a:r>
          </a:p>
          <a:p>
            <a:r>
              <a:rPr lang="en-US" dirty="0" smtClean="0"/>
              <a:t>The median value changed by one count in some bands and none in others.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band8_dark_count_mean_medi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393369"/>
            <a:ext cx="4648200" cy="34646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381000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Band 8 Mean and Median Dark Count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7_g31_ratio_comp_fi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14600"/>
            <a:ext cx="6096000" cy="406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7 Gain 3 Drift Correction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For Band 7, the lunar calibration gain (3) has shown a mission-long drift relative to the Earth view gain (1).</a:t>
            </a:r>
          </a:p>
          <a:p>
            <a:r>
              <a:rPr lang="en-US" dirty="0" smtClean="0"/>
              <a:t>Following the re-analysis of the dark restore, the Band 7 gain 3 drift was also re-analyzed using the average of the individual detector measurements.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SeaWiFS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48200"/>
          </a:xfrm>
        </p:spPr>
        <p:txBody>
          <a:bodyPr/>
          <a:lstStyle/>
          <a:p>
            <a:r>
              <a:rPr lang="en-US" sz="2400" dirty="0" smtClean="0"/>
              <a:t>The dark restore based on the </a:t>
            </a:r>
            <a:r>
              <a:rPr lang="en-US" sz="2400" dirty="0" err="1" smtClean="0"/>
              <a:t>intergain</a:t>
            </a:r>
            <a:r>
              <a:rPr lang="en-US" sz="2400" dirty="0" smtClean="0"/>
              <a:t> calibration (IGC) data analysis was incorporated into the calibration processing as a set of look-up tables. </a:t>
            </a:r>
            <a:endParaRPr lang="en-US" sz="2000" dirty="0" smtClean="0"/>
          </a:p>
          <a:p>
            <a:r>
              <a:rPr lang="en-US" sz="2400" dirty="0" smtClean="0"/>
              <a:t>The lunar calibration data were re-analyzed using the dark restore LUTS. </a:t>
            </a:r>
          </a:p>
          <a:p>
            <a:r>
              <a:rPr lang="en-US" sz="2400" dirty="0" smtClean="0"/>
              <a:t>The Band 7 Gain 3 correction was updated using a quadratic fit to the re-analyzed gain ratio.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 descr="st115_olig_Rrs_555.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86200"/>
            <a:ext cx="3581400" cy="2686050"/>
          </a:xfrm>
          <a:prstGeom prst="rect">
            <a:avLst/>
          </a:prstGeom>
        </p:spPr>
      </p:pic>
      <p:pic>
        <p:nvPicPr>
          <p:cNvPr id="8" name="Picture 7" descr="st115_olig_chl_oc4.smal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886200"/>
            <a:ext cx="3581400" cy="2686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20752414</TotalTime>
  <Words>333</Words>
  <Application>Microsoft Macintosh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1_Default Design</vt:lpstr>
      <vt:lpstr>PowerPoint Presentation</vt:lpstr>
      <vt:lpstr>The Problem</vt:lpstr>
      <vt:lpstr>The Cause</vt:lpstr>
      <vt:lpstr>Band 7 Gain 3 Drift Correction Update</vt:lpstr>
      <vt:lpstr>Updated SeaWiFS Calibration</vt:lpstr>
      <vt:lpstr>questions?</vt:lpstr>
    </vt:vector>
  </TitlesOfParts>
  <Company>B. Franz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Ocean Color Reprocessing</dc:title>
  <dc:creator>B. Franz</dc:creator>
  <cp:lastModifiedBy>Michael King</cp:lastModifiedBy>
  <cp:revision>769</cp:revision>
  <cp:lastPrinted>2012-05-10T17:14:37Z</cp:lastPrinted>
  <dcterms:created xsi:type="dcterms:W3CDTF">2012-08-20T00:05:08Z</dcterms:created>
  <dcterms:modified xsi:type="dcterms:W3CDTF">2015-05-22T11:50:35Z</dcterms:modified>
</cp:coreProperties>
</file>