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82" r:id="rId3"/>
    <p:sldId id="283" r:id="rId4"/>
    <p:sldId id="284" r:id="rId5"/>
    <p:sldId id="263" r:id="rId6"/>
    <p:sldId id="264" r:id="rId7"/>
    <p:sldId id="296" r:id="rId8"/>
    <p:sldId id="297" r:id="rId9"/>
    <p:sldId id="298" r:id="rId10"/>
    <p:sldId id="307" r:id="rId11"/>
    <p:sldId id="270" r:id="rId12"/>
    <p:sldId id="277" r:id="rId13"/>
    <p:sldId id="323" r:id="rId14"/>
    <p:sldId id="322" r:id="rId15"/>
    <p:sldId id="300" r:id="rId16"/>
    <p:sldId id="301" r:id="rId17"/>
    <p:sldId id="305" r:id="rId18"/>
    <p:sldId id="306" r:id="rId19"/>
    <p:sldId id="258" r:id="rId20"/>
    <p:sldId id="259" r:id="rId21"/>
    <p:sldId id="272" r:id="rId22"/>
    <p:sldId id="271" r:id="rId23"/>
    <p:sldId id="273" r:id="rId24"/>
    <p:sldId id="278" r:id="rId25"/>
    <p:sldId id="321" r:id="rId26"/>
    <p:sldId id="315" r:id="rId27"/>
    <p:sldId id="276" r:id="rId28"/>
    <p:sldId id="266" r:id="rId29"/>
    <p:sldId id="275" r:id="rId30"/>
    <p:sldId id="318" r:id="rId31"/>
    <p:sldId id="302" r:id="rId32"/>
    <p:sldId id="316" r:id="rId33"/>
    <p:sldId id="291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DE"/>
    <a:srgbClr val="01021E"/>
    <a:srgbClr val="0F1F52"/>
    <a:srgbClr val="004080"/>
    <a:srgbClr val="00339A"/>
    <a:srgbClr val="134892"/>
    <a:srgbClr val="F2C31A"/>
    <a:srgbClr val="FFFF99"/>
    <a:srgbClr val="66FF66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8353" autoAdjust="0"/>
    <p:restoredTop sz="93818" autoAdjust="0"/>
  </p:normalViewPr>
  <p:slideViewPr>
    <p:cSldViewPr>
      <p:cViewPr>
        <p:scale>
          <a:sx n="100" d="100"/>
          <a:sy n="100" d="100"/>
        </p:scale>
        <p:origin x="-1200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776"/>
    </p:cViewPr>
  </p:sorterViewPr>
  <p:notesViewPr>
    <p:cSldViewPr snapToGrid="0" snapToObjects="1">
      <p:cViewPr>
        <p:scale>
          <a:sx n="75" d="100"/>
          <a:sy n="75" d="100"/>
        </p:scale>
        <p:origin x="-2264" y="24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0429567-0DBF-48A3-A7CF-F81B7EF962D1}" type="datetimeFigureOut">
              <a:rPr lang="en-US"/>
              <a:pPr>
                <a:defRPr/>
              </a:pPr>
              <a:t>5/19/15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99053E9-1C83-4CC3-80AE-466BD89F3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46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fld id="{D9875D06-FA4D-4A99-B54C-AFA8D2B4AE6F}" type="datetimeFigureOut">
              <a:rPr lang="zh-CN" altLang="en-US"/>
              <a:pPr>
                <a:defRPr/>
              </a:pPr>
              <a:t>5/19/15</a:t>
            </a:fld>
            <a:endParaRPr lang="en-US" altLang="zh-CN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fld id="{31039E60-BF2B-4BFB-A357-E946C274AAF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4347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9E60-BF2B-4BFB-A357-E946C274AAFF}" type="slidenum">
              <a:rPr lang="zh-CN" altLang="en-US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0252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9E60-BF2B-4BFB-A357-E946C274AAFF}" type="slidenum">
              <a:rPr lang="zh-CN" altLang="en-US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17799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9E60-BF2B-4BFB-A357-E946C274AAFF}" type="slidenum">
              <a:rPr lang="zh-CN" altLang="en-US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74203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9E60-BF2B-4BFB-A357-E946C274AAFF}" type="slidenum">
              <a:rPr lang="zh-CN" altLang="en-US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681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9E60-BF2B-4BFB-A357-E946C274AAFF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681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9E60-BF2B-4BFB-A357-E946C274AAFF}" type="slidenum">
              <a:rPr lang="zh-CN" altLang="en-US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681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9E60-BF2B-4BFB-A357-E946C274AAFF}" type="slidenum">
              <a:rPr lang="zh-CN" altLang="en-US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5972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9E60-BF2B-4BFB-A357-E946C274AAFF}" type="slidenum">
              <a:rPr lang="zh-CN" altLang="en-US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1535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9E60-BF2B-4BFB-A357-E946C274AAFF}" type="slidenum">
              <a:rPr lang="zh-CN" altLang="en-US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154944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9E60-BF2B-4BFB-A357-E946C274AAFF}" type="slidenum">
              <a:rPr lang="zh-CN" altLang="en-US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5340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51867"/>
            <a:ext cx="5486400" cy="4114800"/>
          </a:xfrm>
        </p:spPr>
        <p:txBody>
          <a:bodyPr/>
          <a:lstStyle/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9E60-BF2B-4BFB-A357-E946C274AAFF}" type="slidenum">
              <a:rPr lang="zh-CN" altLang="en-US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06046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9E60-BF2B-4BFB-A357-E946C274AAFF}" type="slidenum">
              <a:rPr lang="zh-CN" altLang="en-US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2863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9E60-BF2B-4BFB-A357-E946C274AAFF}" type="slidenum">
              <a:rPr lang="zh-CN" altLang="en-US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057549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9E60-BF2B-4BFB-A357-E946C274AAFF}" type="slidenum">
              <a:rPr lang="zh-CN" altLang="en-US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85416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9E60-BF2B-4BFB-A357-E946C274AAFF}" type="slidenum">
              <a:rPr lang="zh-CN" altLang="en-US" smtClean="0"/>
              <a:pPr>
                <a:defRPr/>
              </a:pPr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995170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9E60-BF2B-4BFB-A357-E946C274AAFF}" type="slidenum">
              <a:rPr lang="zh-CN" altLang="en-US" smtClean="0"/>
              <a:pPr>
                <a:defRPr/>
              </a:pPr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030070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9E60-BF2B-4BFB-A357-E946C274AAFF}" type="slidenum">
              <a:rPr lang="zh-CN" altLang="en-US" smtClean="0"/>
              <a:pPr>
                <a:defRPr/>
              </a:pPr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37997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9E60-BF2B-4BFB-A357-E946C274AAFF}" type="slidenum">
              <a:rPr lang="zh-CN" altLang="en-US" smtClean="0"/>
              <a:pPr>
                <a:defRPr/>
              </a:pPr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12708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9E60-BF2B-4BFB-A357-E946C274AAFF}" type="slidenum">
              <a:rPr lang="zh-CN" altLang="en-US" smtClean="0"/>
              <a:pPr>
                <a:defRPr/>
              </a:pPr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74283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9E60-BF2B-4BFB-A357-E946C274AAFF}" type="slidenum">
              <a:rPr lang="zh-CN" altLang="en-US" smtClean="0"/>
              <a:pPr>
                <a:defRPr/>
              </a:pPr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901930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3F4CC-3AB5-1443-A7FC-322F2BDD6F6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222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9E60-BF2B-4BFB-A357-E946C274AAFF}" type="slidenum">
              <a:rPr lang="zh-CN" altLang="en-US" smtClean="0"/>
              <a:pPr>
                <a:defRPr/>
              </a:pPr>
              <a:t>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2578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4FDCCF-4941-0C46-BD6C-CF61D737C91B}" type="slidenum">
              <a:rPr lang="en-US"/>
              <a:pPr/>
              <a:t>3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9" name="Text Box 3"/>
          <p:cNvSpPr txBox="1"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spcBef>
                <a:spcPct val="50000"/>
              </a:spcBef>
            </a:pPr>
            <a:endParaRPr lang="en-US" sz="1000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9E60-BF2B-4BFB-A357-E946C274AAFF}" type="slidenum">
              <a:rPr lang="zh-CN" altLang="en-US" smtClean="0"/>
              <a:pPr>
                <a:defRPr/>
              </a:pPr>
              <a:t>30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00794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9E60-BF2B-4BFB-A357-E946C274AAFF}" type="slidenum">
              <a:rPr lang="zh-CN" altLang="en-US" smtClean="0"/>
              <a:pPr>
                <a:defRPr/>
              </a:pPr>
              <a:t>31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58885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9E60-BF2B-4BFB-A357-E946C274AAFF}" type="slidenum">
              <a:rPr lang="zh-CN" altLang="en-US" smtClean="0"/>
              <a:pPr>
                <a:defRPr/>
              </a:pPr>
              <a:t>32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30156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1957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9E60-BF2B-4BFB-A357-E946C274AAFF}" type="slidenum">
              <a:rPr lang="zh-CN" altLang="en-US" smtClean="0"/>
              <a:pPr>
                <a:defRPr/>
              </a:pPr>
              <a:t>33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28015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7EF83D-0408-6D4E-967F-BD7716545268}" type="slidenum">
              <a:rPr lang="en-US"/>
              <a:pPr/>
              <a:t>4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.</a:t>
            </a:r>
            <a:endParaRPr lang="en-US" sz="1000" dirty="0"/>
          </a:p>
          <a:p>
            <a:pPr>
              <a:spcBef>
                <a:spcPct val="50000"/>
              </a:spcBef>
            </a:pPr>
            <a:endParaRPr lang="en-US" sz="1000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9E60-BF2B-4BFB-A357-E946C274AAFF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5397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9E60-BF2B-4BFB-A357-E946C274AAFF}" type="slidenum">
              <a:rPr lang="zh-CN" altLang="en-US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10345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9E60-BF2B-4BFB-A357-E946C274AAFF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23903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9E60-BF2B-4BFB-A357-E946C274AAFF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54215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9E60-BF2B-4BFB-A357-E946C274AAFF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4386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47800"/>
          </a:xfrm>
        </p:spPr>
        <p:txBody>
          <a:bodyPr/>
          <a:lstStyle>
            <a:lvl1pPr marR="9144" algn="ctr">
              <a:defRPr sz="4000" b="1" cap="none" spc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85800" y="3198168"/>
            <a:ext cx="7772400" cy="461665"/>
          </a:xfrm>
        </p:spPr>
        <p:txBody>
          <a:bodyPr lIns="10058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rgbClr val="F2C31A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34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262" y="0"/>
            <a:ext cx="8228538" cy="990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8691F-9CED-4134-BEF2-4424A0C8B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36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 anchor="ctr"/>
          <a:lstStyle>
            <a:lvl1pPr algn="ctr">
              <a:buNone/>
              <a:defRPr sz="36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066800"/>
            <a:ext cx="2514600" cy="52578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00400" y="1066800"/>
            <a:ext cx="5486400" cy="5257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DF725-5DD2-4AC8-9302-F060CA84D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09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066801"/>
            <a:ext cx="4038600" cy="52296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066801"/>
            <a:ext cx="4038600" cy="52296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D687F-9EC4-4A2C-9D79-45716973B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9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262" y="0"/>
            <a:ext cx="822853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3774E-393D-4152-86DA-5285DCA31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8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00F4E-004E-4CE8-AABD-59BBC7FD6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56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1B4116-28A8-4CD9-BF61-A6D7770D6EF1}" type="datetimeFigureOut">
              <a:rPr lang="en-US" smtClean="0"/>
              <a:t>5/19/15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FC19-A4AD-4B6F-9DB8-88E4512A6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7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F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 flipV="1">
            <a:off x="0" y="-16934"/>
            <a:ext cx="9144000" cy="6484789"/>
          </a:xfrm>
          <a:prstGeom prst="rect">
            <a:avLst/>
          </a:prstGeom>
          <a:gradFill flip="none" rotWithShape="1">
            <a:gsLst>
              <a:gs pos="0">
                <a:srgbClr val="01021E">
                  <a:alpha val="85000"/>
                </a:srgbClr>
              </a:gs>
              <a:gs pos="50000">
                <a:schemeClr val="tx2">
                  <a:lumMod val="50000"/>
                  <a:alpha val="50000"/>
                </a:schemeClr>
              </a:gs>
              <a:gs pos="100000">
                <a:schemeClr val="tx2">
                  <a:lumMod val="75000"/>
                  <a:alpha val="7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8262" y="0"/>
            <a:ext cx="8228538" cy="990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8262" y="1066800"/>
            <a:ext cx="8228538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553200"/>
            <a:ext cx="4572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1CE"/>
                </a:solidFill>
                <a:latin typeface="Arial Narrow"/>
                <a:cs typeface="Arial Narrow"/>
              </a:defRPr>
            </a:lvl1pPr>
          </a:lstStyle>
          <a:p>
            <a:pPr>
              <a:defRPr/>
            </a:pPr>
            <a:fld id="{49C620E3-86D2-421C-B672-9D0292A848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609600" y="6533290"/>
            <a:ext cx="2667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700" dirty="0" smtClean="0">
                <a:solidFill>
                  <a:srgbClr val="F2C31A"/>
                </a:solidFill>
                <a:latin typeface="Corbel" pitchFamily="34" charset="0"/>
              </a:rPr>
              <a:t>Cooperative Institute for Meteorological Satellite Studies</a:t>
            </a:r>
          </a:p>
          <a:p>
            <a:pPr eaLnBrk="1" hangingPunct="1">
              <a:defRPr/>
            </a:pPr>
            <a:r>
              <a:rPr lang="en-US" sz="700" dirty="0" smtClean="0">
                <a:solidFill>
                  <a:srgbClr val="FFFFFF"/>
                </a:solidFill>
                <a:latin typeface="Corbel" pitchFamily="34" charset="0"/>
              </a:rPr>
              <a:t>University of Wisconsin - Madison</a:t>
            </a:r>
          </a:p>
        </p:txBody>
      </p:sp>
      <p:pic>
        <p:nvPicPr>
          <p:cNvPr id="13" name="Picture 12" descr="CIMSS_logo_web_multicolor_glow_PNG_138x100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19334"/>
            <a:ext cx="420624" cy="3048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49" r:id="rId2"/>
    <p:sldLayoutId id="2147483754" r:id="rId3"/>
    <p:sldLayoutId id="2147483751" r:id="rId4"/>
    <p:sldLayoutId id="2147483755" r:id="rId5"/>
    <p:sldLayoutId id="2147483756" r:id="rId6"/>
    <p:sldLayoutId id="2147483758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Arial" pitchFamily="4" charset="0"/>
          <a:ea typeface="MS PGothic" pitchFamily="34" charset="-128"/>
          <a:cs typeface="ＭＳ Ｐゴシック" pitchFamily="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MS PGothic" pitchFamily="34" charset="-128"/>
          <a:cs typeface="ＭＳ Ｐゴシック" pitchFamily="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MS PGothic" pitchFamily="34" charset="-128"/>
          <a:cs typeface="ＭＳ Ｐゴシック" pitchFamily="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MS PGothic" pitchFamily="34" charset="-128"/>
          <a:cs typeface="ＭＳ Ｐゴシック" pitchFamily="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MS PGothic" pitchFamily="34" charset="-128"/>
          <a:cs typeface="ＭＳ Ｐゴシック" pitchFamily="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9pPr>
    </p:titleStyle>
    <p:bodyStyle>
      <a:lvl1pPr marL="411163" indent="-342900" algn="l" rtl="0" eaLnBrk="1" fontAlgn="base" hangingPunct="1">
        <a:spcBef>
          <a:spcPts val="700"/>
        </a:spcBef>
        <a:spcAft>
          <a:spcPct val="0"/>
        </a:spcAft>
        <a:buClr>
          <a:schemeClr val="accent3">
            <a:lumMod val="75000"/>
          </a:schemeClr>
        </a:buClr>
        <a:buSzPct val="95000"/>
        <a:buFont typeface="Wingdings" pitchFamily="2" charset="2"/>
        <a:buChar char=""/>
        <a:defRPr sz="3000" kern="1200"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MS PGothic" pitchFamily="34" charset="-128"/>
          <a:cs typeface="ＭＳ Ｐゴシック" pitchFamily="4" charset="-128"/>
        </a:defRPr>
      </a:lvl1pPr>
      <a:lvl2pPr marL="739775" indent="-285750" algn="l" rtl="0" eaLnBrk="1" fontAlgn="base" hangingPunct="1">
        <a:spcBef>
          <a:spcPct val="20000"/>
        </a:spcBef>
        <a:spcAft>
          <a:spcPct val="0"/>
        </a:spcAft>
        <a:buClr>
          <a:schemeClr val="accent3">
            <a:lumMod val="75000"/>
          </a:schemeClr>
        </a:buClr>
        <a:buSzPct val="90000"/>
        <a:buFont typeface="Wingdings" pitchFamily="2" charset="2"/>
        <a:buChar char=""/>
        <a:defRPr sz="2600" kern="1200">
          <a:solidFill>
            <a:srgbClr val="FFF5DE"/>
          </a:solidFill>
          <a:latin typeface="+mn-lt"/>
          <a:ea typeface="MS PGothic" pitchFamily="34" charset="-128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chemeClr val="accent3">
            <a:lumMod val="75000"/>
          </a:schemeClr>
        </a:buClr>
        <a:buFont typeface="Wingdings 2" pitchFamily="18" charset="2"/>
        <a:buChar char=""/>
        <a:defRPr sz="2400" kern="1200">
          <a:solidFill>
            <a:srgbClr val="FFF5DE"/>
          </a:solidFill>
          <a:latin typeface="+mn-lt"/>
          <a:ea typeface="MS PGothic" pitchFamily="34" charset="-128"/>
          <a:cs typeface="+mn-cs"/>
        </a:defRPr>
      </a:lvl3pPr>
      <a:lvl4pPr marL="1260475" indent="-228600" algn="l" rtl="0" eaLnBrk="1" fontAlgn="base" hangingPunct="1">
        <a:spcBef>
          <a:spcPct val="20000"/>
        </a:spcBef>
        <a:spcAft>
          <a:spcPct val="0"/>
        </a:spcAft>
        <a:buClr>
          <a:schemeClr val="accent3">
            <a:lumMod val="75000"/>
          </a:schemeClr>
        </a:buClr>
        <a:buSzPct val="80000"/>
        <a:buFont typeface="Arial" pitchFamily="34" charset="0"/>
        <a:buChar char="•"/>
        <a:defRPr sz="2200" kern="1200">
          <a:solidFill>
            <a:srgbClr val="FFF5DE"/>
          </a:solidFill>
          <a:latin typeface="+mn-lt"/>
          <a:ea typeface="MS PGothic" pitchFamily="34" charset="-128"/>
          <a:cs typeface="+mn-cs"/>
        </a:defRPr>
      </a:lvl4pPr>
      <a:lvl5pPr marL="1481138" indent="-209550" algn="l" rtl="0" eaLnBrk="1" fontAlgn="base" hangingPunct="1">
        <a:spcBef>
          <a:spcPct val="20000"/>
        </a:spcBef>
        <a:spcAft>
          <a:spcPct val="0"/>
        </a:spcAft>
        <a:buClr>
          <a:schemeClr val="accent3">
            <a:lumMod val="75000"/>
          </a:schemeClr>
        </a:buClr>
        <a:buSzPct val="80000"/>
        <a:buFont typeface="Wingdings 2" pitchFamily="18" charset="2"/>
        <a:buChar char=""/>
        <a:defRPr sz="2000" kern="1200">
          <a:solidFill>
            <a:srgbClr val="FFF5DE"/>
          </a:solidFill>
          <a:latin typeface="+mn-lt"/>
          <a:ea typeface="MS PGothic" pitchFamily="34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0.png"/><Relationship Id="rId6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cimss.ssec.wisc.edu/iremis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28600" y="685800"/>
            <a:ext cx="8686800" cy="1447800"/>
          </a:xfrm>
        </p:spPr>
        <p:txBody>
          <a:bodyPr/>
          <a:lstStyle/>
          <a:p>
            <a:r>
              <a:rPr lang="en-US" dirty="0" smtClean="0"/>
              <a:t>MODIS Clear-sky Infrared Total </a:t>
            </a:r>
            <a:r>
              <a:rPr lang="en-US" dirty="0" err="1" smtClean="0"/>
              <a:t>Precipitable</a:t>
            </a:r>
            <a:r>
              <a:rPr lang="en-US" dirty="0" smtClean="0"/>
              <a:t> Water Vapor Product and its continuity with VIIRS and </a:t>
            </a:r>
            <a:r>
              <a:rPr lang="en-US" dirty="0" err="1" smtClean="0"/>
              <a:t>CrIS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914400" y="3743742"/>
            <a:ext cx="7543800" cy="1938992"/>
          </a:xfrm>
        </p:spPr>
        <p:txBody>
          <a:bodyPr/>
          <a:lstStyle/>
          <a:p>
            <a:r>
              <a:rPr lang="en-US" dirty="0" smtClean="0">
                <a:solidFill>
                  <a:srgbClr val="F2C31A"/>
                </a:solidFill>
              </a:rPr>
              <a:t>E. Eva Borbas, </a:t>
            </a:r>
            <a:r>
              <a:rPr lang="en-US" dirty="0" err="1" smtClean="0">
                <a:solidFill>
                  <a:srgbClr val="F2C31A"/>
                </a:solidFill>
              </a:rPr>
              <a:t>Zhenglong</a:t>
            </a:r>
            <a:r>
              <a:rPr lang="en-US" dirty="0" smtClean="0">
                <a:solidFill>
                  <a:srgbClr val="F2C31A"/>
                </a:solidFill>
              </a:rPr>
              <a:t> Li and W. Paul </a:t>
            </a:r>
            <a:r>
              <a:rPr lang="en-US" dirty="0" err="1" smtClean="0">
                <a:solidFill>
                  <a:srgbClr val="F2C31A"/>
                </a:solidFill>
              </a:rPr>
              <a:t>Menzel</a:t>
            </a:r>
            <a:endParaRPr lang="en-US" dirty="0" smtClean="0">
              <a:solidFill>
                <a:srgbClr val="F2C31A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Cooperative Institute for Meteorological Satellite Studies</a:t>
            </a:r>
          </a:p>
          <a:p>
            <a:r>
              <a:rPr lang="en-US" dirty="0" smtClean="0"/>
              <a:t>Space Science and Engineering Center</a:t>
            </a:r>
            <a:endParaRPr lang="en-US" dirty="0"/>
          </a:p>
          <a:p>
            <a:r>
              <a:rPr lang="en-US" dirty="0" smtClean="0"/>
              <a:t>University of Wisconsin-Madison</a:t>
            </a:r>
            <a:endParaRPr lang="en-US" dirty="0">
              <a:solidFill>
                <a:srgbClr val="F2C31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553200"/>
            <a:ext cx="457200" cy="228600"/>
          </a:xfrm>
        </p:spPr>
        <p:txBody>
          <a:bodyPr/>
          <a:lstStyle/>
          <a:p>
            <a:fld id="{92260C17-B17B-44C7-8493-C8ACBB94F63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56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pw_VIIRS_global_am_5k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7" t="24047" r="20729" b="28841"/>
          <a:stretch/>
        </p:blipFill>
        <p:spPr>
          <a:xfrm>
            <a:off x="1358900" y="3403600"/>
            <a:ext cx="7181850" cy="3530600"/>
          </a:xfrm>
          <a:prstGeom prst="rect">
            <a:avLst/>
          </a:prstGeom>
        </p:spPr>
      </p:pic>
      <p:pic>
        <p:nvPicPr>
          <p:cNvPr id="5" name="Picture 4" descr="tpw_MYD07_global_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0" t="23441" r="20926" b="28809"/>
          <a:stretch/>
        </p:blipFill>
        <p:spPr>
          <a:xfrm>
            <a:off x="1361233" y="0"/>
            <a:ext cx="7173167" cy="3538376"/>
          </a:xfrm>
          <a:prstGeom prst="rect">
            <a:avLst/>
          </a:prstGeom>
        </p:spPr>
      </p:pic>
      <p:pic>
        <p:nvPicPr>
          <p:cNvPr id="6" name="Picture 5" descr="tpw_CFSR_t00z_global.png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8" t="18739" r="8806" b="22081"/>
          <a:stretch/>
        </p:blipFill>
        <p:spPr>
          <a:xfrm>
            <a:off x="8365799" y="1020236"/>
            <a:ext cx="778201" cy="44915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4067" y="2294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1667" y="1745735"/>
            <a:ext cx="8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MYD07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673600"/>
            <a:ext cx="1300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VIIRS-only</a:t>
            </a:r>
          </a:p>
          <a:p>
            <a:r>
              <a:rPr lang="en-US" dirty="0" smtClean="0"/>
              <a:t>5km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-17963" y="152399"/>
            <a:ext cx="1352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10.15.2014</a:t>
            </a:r>
            <a:endParaRPr lang="en-US" dirty="0" smtClean="0"/>
          </a:p>
          <a:p>
            <a:r>
              <a:rPr lang="en-US" dirty="0" smtClean="0"/>
              <a:t>AM</a:t>
            </a:r>
            <a:endParaRPr lang="en-US" dirty="0"/>
          </a:p>
        </p:txBody>
      </p:sp>
      <p:sp>
        <p:nvSpPr>
          <p:cNvPr id="13" name="Donut 12"/>
          <p:cNvSpPr/>
          <p:nvPr/>
        </p:nvSpPr>
        <p:spPr>
          <a:xfrm>
            <a:off x="3056453" y="1054104"/>
            <a:ext cx="567267" cy="601134"/>
          </a:xfrm>
          <a:prstGeom prst="donut">
            <a:avLst>
              <a:gd name="adj" fmla="val 2121"/>
            </a:avLst>
          </a:prstGeom>
          <a:solidFill>
            <a:srgbClr val="FF66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3005664" y="4373033"/>
            <a:ext cx="567267" cy="601134"/>
          </a:xfrm>
          <a:prstGeom prst="donut">
            <a:avLst>
              <a:gd name="adj" fmla="val 2121"/>
            </a:avLst>
          </a:prstGeom>
          <a:solidFill>
            <a:srgbClr val="FF66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3996253" y="2294467"/>
            <a:ext cx="567267" cy="601134"/>
          </a:xfrm>
          <a:prstGeom prst="donut">
            <a:avLst>
              <a:gd name="adj" fmla="val 2121"/>
            </a:avLst>
          </a:prstGeom>
          <a:solidFill>
            <a:srgbClr val="FF66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3945464" y="5583771"/>
            <a:ext cx="567267" cy="601134"/>
          </a:xfrm>
          <a:prstGeom prst="donut">
            <a:avLst>
              <a:gd name="adj" fmla="val 2121"/>
            </a:avLst>
          </a:prstGeom>
          <a:solidFill>
            <a:srgbClr val="FF66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7" name="Donut 16"/>
          <p:cNvSpPr/>
          <p:nvPr/>
        </p:nvSpPr>
        <p:spPr>
          <a:xfrm>
            <a:off x="5587986" y="1568971"/>
            <a:ext cx="567267" cy="601134"/>
          </a:xfrm>
          <a:prstGeom prst="donut">
            <a:avLst>
              <a:gd name="adj" fmla="val 2121"/>
            </a:avLst>
          </a:prstGeom>
          <a:solidFill>
            <a:srgbClr val="FF66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8" name="Donut 17"/>
          <p:cNvSpPr/>
          <p:nvPr/>
        </p:nvSpPr>
        <p:spPr>
          <a:xfrm>
            <a:off x="5587986" y="4895351"/>
            <a:ext cx="567267" cy="601134"/>
          </a:xfrm>
          <a:prstGeom prst="donut">
            <a:avLst>
              <a:gd name="adj" fmla="val 2121"/>
            </a:avLst>
          </a:prstGeom>
          <a:solidFill>
            <a:srgbClr val="FF66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402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691F-9CED-4134-BEF2-4424A0C8B72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 descr="tpw_NUCAPS_CSPP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2" t="18679" r="28476" b="18514"/>
          <a:stretch/>
        </p:blipFill>
        <p:spPr>
          <a:xfrm>
            <a:off x="3124200" y="381000"/>
            <a:ext cx="2692400" cy="3084470"/>
          </a:xfrm>
          <a:prstGeom prst="rect">
            <a:avLst/>
          </a:prstGeom>
        </p:spPr>
      </p:pic>
      <p:pic>
        <p:nvPicPr>
          <p:cNvPr id="6" name="Picture 5" descr="tpw_CFSR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2" t="18534" r="28427" b="19402"/>
          <a:stretch/>
        </p:blipFill>
        <p:spPr>
          <a:xfrm>
            <a:off x="5791200" y="381000"/>
            <a:ext cx="2692400" cy="3048000"/>
          </a:xfrm>
          <a:prstGeom prst="rect">
            <a:avLst/>
          </a:prstGeom>
        </p:spPr>
      </p:pic>
      <p:pic>
        <p:nvPicPr>
          <p:cNvPr id="7" name="Picture 6" descr="tpw_VIIRS_only_NewCldMsk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9" t="19321" r="28714" b="19130"/>
          <a:stretch/>
        </p:blipFill>
        <p:spPr>
          <a:xfrm>
            <a:off x="5334000" y="3422650"/>
            <a:ext cx="3136900" cy="3022600"/>
          </a:xfrm>
          <a:prstGeom prst="rect">
            <a:avLst/>
          </a:prstGeom>
        </p:spPr>
      </p:pic>
      <p:pic>
        <p:nvPicPr>
          <p:cNvPr id="8" name="Picture 7" descr="tpw_MOD07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1" t="18027" r="28326" b="19004"/>
          <a:stretch/>
        </p:blipFill>
        <p:spPr>
          <a:xfrm>
            <a:off x="0" y="3352800"/>
            <a:ext cx="3124200" cy="3092450"/>
          </a:xfrm>
          <a:prstGeom prst="rect">
            <a:avLst/>
          </a:prstGeom>
        </p:spPr>
      </p:pic>
      <p:pic>
        <p:nvPicPr>
          <p:cNvPr id="9" name="Picture 8" descr="tpw_CrIS_DR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0" t="19261" r="28101" b="18416"/>
          <a:stretch/>
        </p:blipFill>
        <p:spPr>
          <a:xfrm>
            <a:off x="0" y="381000"/>
            <a:ext cx="3124584" cy="3060700"/>
          </a:xfrm>
          <a:prstGeom prst="rect">
            <a:avLst/>
          </a:prstGeom>
        </p:spPr>
      </p:pic>
      <p:pic>
        <p:nvPicPr>
          <p:cNvPr id="10" name="Picture 9" descr="tpw_AIRS_L2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6" t="18489" r="28901" b="19059"/>
          <a:stretch/>
        </p:blipFill>
        <p:spPr>
          <a:xfrm>
            <a:off x="3124200" y="3378200"/>
            <a:ext cx="2667000" cy="3067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5522" y="2895600"/>
            <a:ext cx="2506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CrIS</a:t>
            </a:r>
            <a:r>
              <a:rPr lang="en-US" sz="1400" dirty="0" smtClean="0">
                <a:solidFill>
                  <a:srgbClr val="FF0000"/>
                </a:solidFill>
              </a:rPr>
              <a:t> CSPP  Dual Regression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                  Retrievals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11" name="Picture 10" descr="tpw_CFSR_t00z_global.png"/>
          <p:cNvPicPr>
            <a:picLocks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43" t="18739" r="8806" b="22081"/>
          <a:stretch/>
        </p:blipFill>
        <p:spPr>
          <a:xfrm>
            <a:off x="8458200" y="990600"/>
            <a:ext cx="679450" cy="4491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" y="0"/>
            <a:ext cx="643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TPW fields for a selected Granule at 8:40 UTC, Oct 15, 2014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61519" y="606623"/>
            <a:ext cx="853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AIRS L2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56006" y="609600"/>
            <a:ext cx="673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CFSR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3578423"/>
            <a:ext cx="1654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VIIRS Single Pixel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82635" y="3578423"/>
            <a:ext cx="984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NUCAPS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1800" y="3581400"/>
            <a:ext cx="1287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MYD07 RTVL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92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691F-9CED-4134-BEF2-4424A0C8B72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 descr="tpw_VIIRS_only_NewNoiseCl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8" t="22638" r="29279" b="19984"/>
          <a:stretch/>
        </p:blipFill>
        <p:spPr>
          <a:xfrm>
            <a:off x="6096000" y="1645091"/>
            <a:ext cx="3101650" cy="3307909"/>
          </a:xfrm>
          <a:prstGeom prst="rect">
            <a:avLst/>
          </a:prstGeom>
        </p:spPr>
      </p:pic>
      <p:pic>
        <p:nvPicPr>
          <p:cNvPr id="6" name="Picture 5" descr="tpw_MOD07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3" t="22856" r="29102" b="19991"/>
          <a:stretch/>
        </p:blipFill>
        <p:spPr>
          <a:xfrm>
            <a:off x="2998837" y="1645091"/>
            <a:ext cx="3097163" cy="3294956"/>
          </a:xfrm>
          <a:prstGeom prst="rect">
            <a:avLst/>
          </a:prstGeom>
        </p:spPr>
      </p:pic>
      <p:pic>
        <p:nvPicPr>
          <p:cNvPr id="7" name="Picture 6" descr="tpw_VIIRS_only_NewCldMsk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2" t="22860" r="29294" b="19947"/>
          <a:stretch/>
        </p:blipFill>
        <p:spPr>
          <a:xfrm>
            <a:off x="-69850" y="1655751"/>
            <a:ext cx="3073400" cy="32972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69675" y="1340291"/>
            <a:ext cx="783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MYD07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818" y="1337314"/>
            <a:ext cx="1654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VIIRS Single Pixel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27881" y="1337314"/>
            <a:ext cx="2916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VIIRS 7x7 + new BT classification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0"/>
            <a:ext cx="643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TPW fields for a selected Granule at 8:40 UTC, Oct 15,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117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691F-9CED-4134-BEF2-4424A0C8B72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 descr="tpw_VIIRS_only_NewNoiseCl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8" t="22638" r="29279" b="19984"/>
          <a:stretch/>
        </p:blipFill>
        <p:spPr>
          <a:xfrm>
            <a:off x="6096000" y="1645091"/>
            <a:ext cx="3101650" cy="3307909"/>
          </a:xfrm>
          <a:prstGeom prst="rect">
            <a:avLst/>
          </a:prstGeom>
        </p:spPr>
      </p:pic>
      <p:pic>
        <p:nvPicPr>
          <p:cNvPr id="6" name="Picture 5" descr="tpw_MOD07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3" t="22856" r="29102" b="19991"/>
          <a:stretch/>
        </p:blipFill>
        <p:spPr>
          <a:xfrm>
            <a:off x="2998837" y="1645091"/>
            <a:ext cx="3097163" cy="3294956"/>
          </a:xfrm>
          <a:prstGeom prst="rect">
            <a:avLst/>
          </a:prstGeom>
        </p:spPr>
      </p:pic>
      <p:pic>
        <p:nvPicPr>
          <p:cNvPr id="7" name="Picture 6" descr="tpw_VIIRS_only_NewCldMsk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2" t="22860" r="29294" b="19947"/>
          <a:stretch/>
        </p:blipFill>
        <p:spPr>
          <a:xfrm>
            <a:off x="-69850" y="1655751"/>
            <a:ext cx="3073400" cy="32972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69675" y="1340291"/>
            <a:ext cx="783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MYD07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818" y="1337314"/>
            <a:ext cx="1654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VIIRS Single Pixel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27881" y="1337314"/>
            <a:ext cx="2916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VIIRS 7x7 + new BT classification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0"/>
            <a:ext cx="643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TPW fields for a selected Granule at 8:40 UTC, Oct 15, 2014</a:t>
            </a:r>
            <a:endParaRPr lang="en-US" dirty="0"/>
          </a:p>
        </p:txBody>
      </p:sp>
      <p:sp>
        <p:nvSpPr>
          <p:cNvPr id="11" name="Donut 10"/>
          <p:cNvSpPr/>
          <p:nvPr/>
        </p:nvSpPr>
        <p:spPr>
          <a:xfrm>
            <a:off x="1032933" y="2980266"/>
            <a:ext cx="567267" cy="601134"/>
          </a:xfrm>
          <a:prstGeom prst="donut">
            <a:avLst>
              <a:gd name="adj" fmla="val 2121"/>
            </a:avLst>
          </a:prstGeom>
          <a:solidFill>
            <a:srgbClr val="FF66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7281333" y="2980266"/>
            <a:ext cx="567267" cy="601134"/>
          </a:xfrm>
          <a:prstGeom prst="donut">
            <a:avLst>
              <a:gd name="adj" fmla="val 2121"/>
            </a:avLst>
          </a:prstGeom>
          <a:solidFill>
            <a:srgbClr val="FF66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7" name="Donut 16"/>
          <p:cNvSpPr/>
          <p:nvPr/>
        </p:nvSpPr>
        <p:spPr>
          <a:xfrm>
            <a:off x="4191000" y="2980266"/>
            <a:ext cx="567267" cy="601134"/>
          </a:xfrm>
          <a:prstGeom prst="donut">
            <a:avLst>
              <a:gd name="adj" fmla="val 2121"/>
            </a:avLst>
          </a:prstGeom>
          <a:solidFill>
            <a:srgbClr val="FF66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613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691F-9CED-4134-BEF2-4424A0C8B72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 descr="tpw_VIIRS_only_NewNoiseCl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8" t="22638" r="29279" b="19984"/>
          <a:stretch/>
        </p:blipFill>
        <p:spPr>
          <a:xfrm>
            <a:off x="6096000" y="1645091"/>
            <a:ext cx="3101650" cy="3307909"/>
          </a:xfrm>
          <a:prstGeom prst="rect">
            <a:avLst/>
          </a:prstGeom>
        </p:spPr>
      </p:pic>
      <p:pic>
        <p:nvPicPr>
          <p:cNvPr id="6" name="Picture 5" descr="tpw_MOD07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3" t="22856" r="29102" b="19991"/>
          <a:stretch/>
        </p:blipFill>
        <p:spPr>
          <a:xfrm>
            <a:off x="2998837" y="1645091"/>
            <a:ext cx="3097163" cy="3294956"/>
          </a:xfrm>
          <a:prstGeom prst="rect">
            <a:avLst/>
          </a:prstGeom>
        </p:spPr>
      </p:pic>
      <p:pic>
        <p:nvPicPr>
          <p:cNvPr id="7" name="Picture 6" descr="tpw_VIIRS_only_NewCldMsk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2" t="22860" r="29294" b="19947"/>
          <a:stretch/>
        </p:blipFill>
        <p:spPr>
          <a:xfrm>
            <a:off x="-69850" y="1655751"/>
            <a:ext cx="3073400" cy="32972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69675" y="1340291"/>
            <a:ext cx="783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MYD07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818" y="1337314"/>
            <a:ext cx="1654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VIIRS Single Pixel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27881" y="1337314"/>
            <a:ext cx="2916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VIIRS 7x7 + new BT classification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0"/>
            <a:ext cx="643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TPW fields for a selected Granule at 8:40 UTC, Oct 15, 2014</a:t>
            </a:r>
            <a:endParaRPr lang="en-US" dirty="0"/>
          </a:p>
        </p:txBody>
      </p:sp>
      <p:sp>
        <p:nvSpPr>
          <p:cNvPr id="12" name="Donut 11"/>
          <p:cNvSpPr/>
          <p:nvPr/>
        </p:nvSpPr>
        <p:spPr>
          <a:xfrm>
            <a:off x="8229600" y="2743200"/>
            <a:ext cx="567267" cy="601134"/>
          </a:xfrm>
          <a:prstGeom prst="donut">
            <a:avLst>
              <a:gd name="adj" fmla="val 2121"/>
            </a:avLst>
          </a:prstGeom>
          <a:solidFill>
            <a:srgbClr val="FF66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2057400" y="2743200"/>
            <a:ext cx="567267" cy="601134"/>
          </a:xfrm>
          <a:prstGeom prst="donut">
            <a:avLst>
              <a:gd name="adj" fmla="val 2121"/>
            </a:avLst>
          </a:prstGeom>
          <a:solidFill>
            <a:srgbClr val="FF66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5181600" y="2904066"/>
            <a:ext cx="567267" cy="601134"/>
          </a:xfrm>
          <a:prstGeom prst="donut">
            <a:avLst>
              <a:gd name="adj" fmla="val 2121"/>
            </a:avLst>
          </a:prstGeom>
          <a:solidFill>
            <a:srgbClr val="FF66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499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pw_CrIS_DR_global_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6" t="23744" r="21110" b="28940"/>
          <a:stretch/>
        </p:blipFill>
        <p:spPr>
          <a:xfrm>
            <a:off x="1405467" y="3351785"/>
            <a:ext cx="7087474" cy="3506215"/>
          </a:xfrm>
          <a:prstGeom prst="rect">
            <a:avLst/>
          </a:prstGeom>
        </p:spPr>
      </p:pic>
      <p:pic>
        <p:nvPicPr>
          <p:cNvPr id="4" name="Picture 3" descr="tpw_CrIS_DR_global_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6" t="23730" r="21110" b="28809"/>
          <a:stretch/>
        </p:blipFill>
        <p:spPr>
          <a:xfrm>
            <a:off x="1405464" y="-8472"/>
            <a:ext cx="7087474" cy="3516960"/>
          </a:xfrm>
          <a:prstGeom prst="rect">
            <a:avLst/>
          </a:prstGeom>
        </p:spPr>
      </p:pic>
      <p:pic>
        <p:nvPicPr>
          <p:cNvPr id="6" name="Picture 5" descr="tpw_CFSR_t00z_global.png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8" t="18739" r="8806" b="22081"/>
          <a:stretch/>
        </p:blipFill>
        <p:spPr>
          <a:xfrm>
            <a:off x="8365799" y="1020236"/>
            <a:ext cx="778201" cy="44915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667" y="1745735"/>
            <a:ext cx="515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5052" y="4673600"/>
            <a:ext cx="50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68203" y="152399"/>
            <a:ext cx="18911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10.15.2014</a:t>
            </a:r>
            <a:endParaRPr lang="en-US" dirty="0" smtClean="0"/>
          </a:p>
          <a:p>
            <a:r>
              <a:rPr lang="en-US" dirty="0" err="1" smtClean="0"/>
              <a:t>CrIS</a:t>
            </a:r>
            <a:r>
              <a:rPr lang="en-US" dirty="0" smtClean="0"/>
              <a:t> CSPP</a:t>
            </a:r>
          </a:p>
          <a:p>
            <a:r>
              <a:rPr lang="en-US" dirty="0" smtClean="0"/>
              <a:t>Dual Regression</a:t>
            </a:r>
            <a:endParaRPr lang="en-US" dirty="0"/>
          </a:p>
        </p:txBody>
      </p:sp>
      <p:sp>
        <p:nvSpPr>
          <p:cNvPr id="10" name="Donut 9"/>
          <p:cNvSpPr/>
          <p:nvPr/>
        </p:nvSpPr>
        <p:spPr>
          <a:xfrm>
            <a:off x="3056453" y="1054104"/>
            <a:ext cx="567267" cy="601134"/>
          </a:xfrm>
          <a:prstGeom prst="donut">
            <a:avLst>
              <a:gd name="adj" fmla="val 2121"/>
            </a:avLst>
          </a:prstGeom>
          <a:solidFill>
            <a:srgbClr val="FF66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3005664" y="4373033"/>
            <a:ext cx="567267" cy="601134"/>
          </a:xfrm>
          <a:prstGeom prst="donut">
            <a:avLst>
              <a:gd name="adj" fmla="val 2121"/>
            </a:avLst>
          </a:prstGeom>
          <a:solidFill>
            <a:srgbClr val="FF66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3996253" y="2294467"/>
            <a:ext cx="567267" cy="601134"/>
          </a:xfrm>
          <a:prstGeom prst="donut">
            <a:avLst>
              <a:gd name="adj" fmla="val 2121"/>
            </a:avLst>
          </a:prstGeom>
          <a:solidFill>
            <a:srgbClr val="FF66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3945464" y="5583771"/>
            <a:ext cx="567267" cy="601134"/>
          </a:xfrm>
          <a:prstGeom prst="donut">
            <a:avLst>
              <a:gd name="adj" fmla="val 2121"/>
            </a:avLst>
          </a:prstGeom>
          <a:solidFill>
            <a:srgbClr val="FF66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5587986" y="1568971"/>
            <a:ext cx="567267" cy="601134"/>
          </a:xfrm>
          <a:prstGeom prst="donut">
            <a:avLst>
              <a:gd name="adj" fmla="val 2121"/>
            </a:avLst>
          </a:prstGeom>
          <a:solidFill>
            <a:srgbClr val="FF66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5587986" y="4895351"/>
            <a:ext cx="567267" cy="601134"/>
          </a:xfrm>
          <a:prstGeom prst="donut">
            <a:avLst>
              <a:gd name="adj" fmla="val 2121"/>
            </a:avLst>
          </a:prstGeom>
          <a:solidFill>
            <a:srgbClr val="FF66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671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pw_NUCAPS_global_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3" t="23600" r="21203" b="28939"/>
          <a:stretch/>
        </p:blipFill>
        <p:spPr>
          <a:xfrm>
            <a:off x="1370726" y="3341040"/>
            <a:ext cx="7087474" cy="3516960"/>
          </a:xfrm>
          <a:prstGeom prst="rect">
            <a:avLst/>
          </a:prstGeom>
        </p:spPr>
      </p:pic>
      <p:pic>
        <p:nvPicPr>
          <p:cNvPr id="6" name="Picture 5" descr="tpw_CFSR_t00z_global.png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8" t="18739" r="8806" b="22081"/>
          <a:stretch/>
        </p:blipFill>
        <p:spPr>
          <a:xfrm>
            <a:off x="8365799" y="1020236"/>
            <a:ext cx="778201" cy="44915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667" y="1745735"/>
            <a:ext cx="515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5052" y="4673600"/>
            <a:ext cx="50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52450" y="152399"/>
            <a:ext cx="14052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10.15.2014</a:t>
            </a:r>
            <a:endParaRPr lang="en-US" dirty="0" smtClean="0"/>
          </a:p>
          <a:p>
            <a:r>
              <a:rPr lang="en-US" dirty="0" err="1" smtClean="0"/>
              <a:t>CrIS+ATMS</a:t>
            </a:r>
            <a:endParaRPr lang="en-US" dirty="0" smtClean="0"/>
          </a:p>
          <a:p>
            <a:r>
              <a:rPr lang="en-US" dirty="0" smtClean="0"/>
              <a:t>NUCAPS</a:t>
            </a:r>
          </a:p>
        </p:txBody>
      </p:sp>
      <p:pic>
        <p:nvPicPr>
          <p:cNvPr id="2" name="Picture 1" descr="tpw_NUCAPS_global_a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6" t="23875" r="21110" b="28809"/>
          <a:stretch/>
        </p:blipFill>
        <p:spPr>
          <a:xfrm>
            <a:off x="1370726" y="4585"/>
            <a:ext cx="7087474" cy="3506215"/>
          </a:xfrm>
          <a:prstGeom prst="rect">
            <a:avLst/>
          </a:prstGeom>
        </p:spPr>
      </p:pic>
      <p:sp>
        <p:nvSpPr>
          <p:cNvPr id="10" name="Donut 9"/>
          <p:cNvSpPr/>
          <p:nvPr/>
        </p:nvSpPr>
        <p:spPr>
          <a:xfrm>
            <a:off x="3056453" y="1054104"/>
            <a:ext cx="567267" cy="601134"/>
          </a:xfrm>
          <a:prstGeom prst="donut">
            <a:avLst>
              <a:gd name="adj" fmla="val 2121"/>
            </a:avLst>
          </a:prstGeom>
          <a:solidFill>
            <a:srgbClr val="FF66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3005664" y="4373033"/>
            <a:ext cx="567267" cy="601134"/>
          </a:xfrm>
          <a:prstGeom prst="donut">
            <a:avLst>
              <a:gd name="adj" fmla="val 2121"/>
            </a:avLst>
          </a:prstGeom>
          <a:solidFill>
            <a:srgbClr val="FF66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3996253" y="2294467"/>
            <a:ext cx="567267" cy="601134"/>
          </a:xfrm>
          <a:prstGeom prst="donut">
            <a:avLst>
              <a:gd name="adj" fmla="val 2121"/>
            </a:avLst>
          </a:prstGeom>
          <a:solidFill>
            <a:srgbClr val="FF66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3945464" y="5583771"/>
            <a:ext cx="567267" cy="601134"/>
          </a:xfrm>
          <a:prstGeom prst="donut">
            <a:avLst>
              <a:gd name="adj" fmla="val 2121"/>
            </a:avLst>
          </a:prstGeom>
          <a:solidFill>
            <a:srgbClr val="FF66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5587986" y="1568971"/>
            <a:ext cx="567267" cy="601134"/>
          </a:xfrm>
          <a:prstGeom prst="donut">
            <a:avLst>
              <a:gd name="adj" fmla="val 2121"/>
            </a:avLst>
          </a:prstGeom>
          <a:solidFill>
            <a:srgbClr val="FF66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5587986" y="4895351"/>
            <a:ext cx="567267" cy="601134"/>
          </a:xfrm>
          <a:prstGeom prst="donut">
            <a:avLst>
              <a:gd name="adj" fmla="val 2121"/>
            </a:avLst>
          </a:prstGeom>
          <a:solidFill>
            <a:srgbClr val="FF66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429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st_AM_Water_new_shaded_VIIRS_5k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" t="2922" b="1"/>
          <a:stretch/>
        </p:blipFill>
        <p:spPr>
          <a:xfrm>
            <a:off x="768350" y="755650"/>
            <a:ext cx="3956050" cy="2901950"/>
          </a:xfrm>
          <a:prstGeom prst="rect">
            <a:avLst/>
          </a:prstGeom>
        </p:spPr>
      </p:pic>
      <p:pic>
        <p:nvPicPr>
          <p:cNvPr id="3" name="Picture 2" descr="hist_PM_Water_new_shaded_VIIRS_5k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2" b="1"/>
          <a:stretch/>
        </p:blipFill>
        <p:spPr>
          <a:xfrm>
            <a:off x="4400504" y="755650"/>
            <a:ext cx="3981496" cy="2901950"/>
          </a:xfrm>
          <a:prstGeom prst="rect">
            <a:avLst/>
          </a:prstGeom>
        </p:spPr>
      </p:pic>
      <p:pic>
        <p:nvPicPr>
          <p:cNvPr id="4" name="Picture 3" descr="hist_AM_Water_new_shaded_NUCAPS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" t="1912" b="-1"/>
          <a:stretch/>
        </p:blipFill>
        <p:spPr>
          <a:xfrm>
            <a:off x="768350" y="3544827"/>
            <a:ext cx="3975146" cy="2932173"/>
          </a:xfrm>
          <a:prstGeom prst="rect">
            <a:avLst/>
          </a:prstGeom>
        </p:spPr>
      </p:pic>
      <p:pic>
        <p:nvPicPr>
          <p:cNvPr id="5" name="Picture 4" descr="hist_PM_Water_new_shaded_NUCAPS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4"/>
          <a:stretch/>
        </p:blipFill>
        <p:spPr>
          <a:xfrm>
            <a:off x="4400504" y="3576577"/>
            <a:ext cx="3981496" cy="290042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6350"/>
            <a:ext cx="9144000" cy="9906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Normalized histogram of MYD07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VIIRS (5km)  and NUCAPS  TPW </a:t>
            </a:r>
            <a:b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 Oct 14, 2014 over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8594" y="914400"/>
            <a:ext cx="66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VIIRS</a:t>
            </a:r>
            <a:endParaRPr lang="en-US" sz="1400" dirty="0">
              <a:ln>
                <a:solidFill>
                  <a:srgbClr val="0000FF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3733800"/>
            <a:ext cx="93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NUCAPS</a:t>
            </a:r>
            <a:endParaRPr lang="en-US" sz="1400" dirty="0">
              <a:ln>
                <a:solidFill>
                  <a:srgbClr val="0000FF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6920" y="3733800"/>
            <a:ext cx="93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NUCAPS</a:t>
            </a:r>
            <a:endParaRPr lang="en-US" sz="1400" dirty="0">
              <a:ln>
                <a:solidFill>
                  <a:srgbClr val="0000FF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6194" y="914400"/>
            <a:ext cx="66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VIIRS</a:t>
            </a:r>
            <a:endParaRPr lang="en-US" sz="1400" dirty="0">
              <a:ln>
                <a:solidFill>
                  <a:srgbClr val="0000FF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2895600"/>
            <a:ext cx="945917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Less pixels </a:t>
            </a:r>
            <a:endParaRPr lang="en-US" sz="120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1600200"/>
            <a:ext cx="9714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n w="10160">
                  <a:solidFill>
                    <a:srgbClr val="F2C31A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More pixels </a:t>
            </a:r>
            <a:endParaRPr lang="en-US" sz="1200" dirty="0">
              <a:ln w="10160">
                <a:solidFill>
                  <a:srgbClr val="F2C31A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981200" y="2590800"/>
            <a:ext cx="228600" cy="304800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895600" y="1752600"/>
            <a:ext cx="304800" cy="90100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786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st_AM_Land_new_shaded_NUCAP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87677"/>
            <a:ext cx="3981496" cy="2989323"/>
          </a:xfrm>
          <a:prstGeom prst="rect">
            <a:avLst/>
          </a:prstGeom>
        </p:spPr>
      </p:pic>
      <p:pic>
        <p:nvPicPr>
          <p:cNvPr id="5" name="Picture 4" descr="hist_AM_Land_new_shaded_VIIRS_5k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" t="2710" b="-1"/>
          <a:stretch/>
        </p:blipFill>
        <p:spPr>
          <a:xfrm>
            <a:off x="762000" y="749300"/>
            <a:ext cx="3962400" cy="2908300"/>
          </a:xfrm>
          <a:prstGeom prst="rect">
            <a:avLst/>
          </a:prstGeom>
        </p:spPr>
      </p:pic>
      <p:pic>
        <p:nvPicPr>
          <p:cNvPr id="6" name="Picture 5" descr="hist_PM_Land_new_shaded_NUCAP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04" y="3487677"/>
            <a:ext cx="3981496" cy="2989323"/>
          </a:xfrm>
          <a:prstGeom prst="rect">
            <a:avLst/>
          </a:prstGeom>
        </p:spPr>
      </p:pic>
      <p:pic>
        <p:nvPicPr>
          <p:cNvPr id="7" name="Picture 6" descr="hist_PM_Land_new_shaded_VIIRS_5km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0" b="-1"/>
          <a:stretch/>
        </p:blipFill>
        <p:spPr>
          <a:xfrm>
            <a:off x="4400504" y="749300"/>
            <a:ext cx="3981496" cy="29083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6350"/>
            <a:ext cx="9144000" cy="9906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Normalized histogram of MYD07 vs VIIRS (5km)  and NUCAPS  TPW </a:t>
            </a:r>
            <a:b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 Oct 14, 2014 over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Land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8194" y="914400"/>
            <a:ext cx="66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VIIRS</a:t>
            </a:r>
            <a:endParaRPr lang="en-US" sz="1400" dirty="0">
              <a:ln>
                <a:solidFill>
                  <a:srgbClr val="0000FF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4520" y="3733800"/>
            <a:ext cx="93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NUCAPS</a:t>
            </a:r>
            <a:endParaRPr lang="en-US" sz="1400" dirty="0">
              <a:ln>
                <a:solidFill>
                  <a:srgbClr val="0000FF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6920" y="3733800"/>
            <a:ext cx="93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NUCAPS</a:t>
            </a:r>
            <a:endParaRPr lang="en-US" sz="1400" dirty="0">
              <a:ln>
                <a:solidFill>
                  <a:srgbClr val="0000FF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96194" y="914400"/>
            <a:ext cx="66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VIIRS</a:t>
            </a:r>
            <a:endParaRPr lang="en-US" sz="1400" dirty="0">
              <a:ln>
                <a:solidFill>
                  <a:srgbClr val="0000FF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2895600"/>
            <a:ext cx="945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Less pixels </a:t>
            </a:r>
            <a:endParaRPr lang="en-US" sz="120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1800" y="1981200"/>
            <a:ext cx="9714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n w="10160">
                  <a:solidFill>
                    <a:srgbClr val="F2C31A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More pixels </a:t>
            </a:r>
            <a:endParaRPr lang="en-US" sz="1200" dirty="0">
              <a:ln w="10160">
                <a:solidFill>
                  <a:srgbClr val="F2C31A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600200" y="2514600"/>
            <a:ext cx="228600" cy="457200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590800" y="2209800"/>
            <a:ext cx="304800" cy="242500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887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meseries_IWVAll_Nighttime_MYD07_L3_Col6_3band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2"/>
          <a:stretch/>
        </p:blipFill>
        <p:spPr>
          <a:xfrm>
            <a:off x="0" y="833437"/>
            <a:ext cx="9144000" cy="6302393"/>
          </a:xfrm>
          <a:prstGeom prst="rect">
            <a:avLst/>
          </a:prstGeom>
        </p:spPr>
      </p:pic>
      <p:pic>
        <p:nvPicPr>
          <p:cNvPr id="14" name="Picture 13" descr="timeseries_legend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74" t="40893" r="9864" b="46644"/>
          <a:stretch/>
        </p:blipFill>
        <p:spPr>
          <a:xfrm>
            <a:off x="6400800" y="2590800"/>
            <a:ext cx="1886963" cy="68388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400800" y="2590800"/>
            <a:ext cx="1905000" cy="685800"/>
            <a:chOff x="262235" y="-361632"/>
            <a:chExt cx="1905000" cy="685800"/>
          </a:xfrm>
        </p:grpSpPr>
        <p:sp>
          <p:nvSpPr>
            <p:cNvPr id="16" name="TextBox 15"/>
            <p:cNvSpPr txBox="1"/>
            <p:nvPr/>
          </p:nvSpPr>
          <p:spPr>
            <a:xfrm>
              <a:off x="626417" y="-361632"/>
              <a:ext cx="1540818" cy="636072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1000" dirty="0" smtClean="0">
                  <a:solidFill>
                    <a:srgbClr val="000000"/>
                  </a:solidFill>
                </a:rPr>
                <a:t>MODIS 30-60 S Latitude</a:t>
              </a:r>
            </a:p>
            <a:p>
              <a:pPr>
                <a:lnSpc>
                  <a:spcPct val="140000"/>
                </a:lnSpc>
              </a:pPr>
              <a:r>
                <a:rPr lang="en-US" sz="1000" dirty="0" smtClean="0">
                  <a:solidFill>
                    <a:srgbClr val="000000"/>
                  </a:solidFill>
                </a:rPr>
                <a:t>MODIS 30-60 N Latitude</a:t>
              </a:r>
            </a:p>
            <a:p>
              <a:pPr>
                <a:lnSpc>
                  <a:spcPct val="140000"/>
                </a:lnSpc>
              </a:pPr>
              <a:r>
                <a:rPr lang="en-US" sz="1000" dirty="0" smtClean="0">
                  <a:solidFill>
                    <a:srgbClr val="000000"/>
                  </a:solidFill>
                </a:rPr>
                <a:t>MODIS -30 - +30 Latitude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2235" y="-359714"/>
              <a:ext cx="1870146" cy="683882"/>
            </a:xfrm>
            <a:prstGeom prst="rect">
              <a:avLst/>
            </a:prstGeom>
            <a:noFill/>
            <a:ln w="190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-165579"/>
            <a:ext cx="9144000" cy="1143000"/>
          </a:xfrm>
        </p:spPr>
        <p:txBody>
          <a:bodyPr>
            <a:noAutofit/>
          </a:bodyPr>
          <a:lstStyle/>
          <a:p>
            <a:r>
              <a:rPr lang="en-US" sz="1600" dirty="0">
                <a:effectLst/>
              </a:rPr>
              <a:t>Time series of the </a:t>
            </a:r>
            <a:r>
              <a:rPr lang="en-US" sz="1600" dirty="0" smtClean="0">
                <a:solidFill>
                  <a:srgbClr val="FF0000"/>
                </a:solidFill>
                <a:effectLst/>
              </a:rPr>
              <a:t>Aqua MOD07 </a:t>
            </a:r>
            <a:r>
              <a:rPr lang="en-US" sz="1600" dirty="0" smtClean="0">
                <a:effectLst/>
              </a:rPr>
              <a:t>high, middle and low </a:t>
            </a:r>
            <a:r>
              <a:rPr lang="en-US" sz="1600" dirty="0">
                <a:effectLst/>
              </a:rPr>
              <a:t>layer monthly mean integrated water </a:t>
            </a:r>
            <a:r>
              <a:rPr lang="en-US" sz="1600" dirty="0" smtClean="0">
                <a:effectLst/>
              </a:rPr>
              <a:t>vapor (IWV) </a:t>
            </a:r>
            <a:r>
              <a:rPr lang="en-US" sz="1600" dirty="0">
                <a:effectLst/>
              </a:rPr>
              <a:t>for the </a:t>
            </a:r>
            <a:r>
              <a:rPr lang="en-US" sz="1600" dirty="0">
                <a:solidFill>
                  <a:srgbClr val="00FF00"/>
                </a:solidFill>
                <a:effectLst/>
              </a:rPr>
              <a:t>mid-latitude North </a:t>
            </a:r>
            <a:r>
              <a:rPr lang="en-US" sz="1600" dirty="0">
                <a:effectLst/>
              </a:rPr>
              <a:t>(30N to </a:t>
            </a:r>
            <a:r>
              <a:rPr lang="en-US" sz="1600" dirty="0" smtClean="0">
                <a:effectLst/>
              </a:rPr>
              <a:t>60N)</a:t>
            </a:r>
            <a:r>
              <a:rPr lang="en-US" sz="1600" dirty="0">
                <a:effectLst/>
              </a:rPr>
              <a:t>, </a:t>
            </a:r>
            <a:r>
              <a:rPr lang="en-US" sz="1600" dirty="0">
                <a:solidFill>
                  <a:srgbClr val="FF0000"/>
                </a:solidFill>
                <a:effectLst/>
              </a:rPr>
              <a:t>mid-latitude South </a:t>
            </a:r>
            <a:r>
              <a:rPr lang="en-US" sz="1600" dirty="0">
                <a:effectLst/>
              </a:rPr>
              <a:t>((30S-</a:t>
            </a:r>
            <a:r>
              <a:rPr lang="en-US" sz="1600" dirty="0" smtClean="0">
                <a:effectLst/>
              </a:rPr>
              <a:t>60S) </a:t>
            </a:r>
            <a:r>
              <a:rPr lang="en-US" sz="1600" dirty="0">
                <a:effectLst/>
              </a:rPr>
              <a:t>and </a:t>
            </a:r>
            <a:r>
              <a:rPr lang="en-US" sz="1600" dirty="0" smtClean="0">
                <a:effectLst/>
              </a:rPr>
              <a:t/>
            </a:r>
            <a:br>
              <a:rPr lang="en-US" sz="1600" dirty="0" smtClean="0">
                <a:effectLst/>
              </a:rPr>
            </a:br>
            <a:r>
              <a:rPr lang="en-US" sz="1600" dirty="0" smtClean="0">
                <a:solidFill>
                  <a:srgbClr val="0000FF"/>
                </a:solidFill>
                <a:effectLst/>
              </a:rPr>
              <a:t>tropical </a:t>
            </a:r>
            <a:r>
              <a:rPr lang="en-US" sz="1600" dirty="0">
                <a:solidFill>
                  <a:srgbClr val="0000FF"/>
                </a:solidFill>
                <a:effectLst/>
              </a:rPr>
              <a:t>latitude  </a:t>
            </a:r>
            <a:r>
              <a:rPr lang="en-US" sz="1600" dirty="0">
                <a:effectLst/>
              </a:rPr>
              <a:t>(30S to </a:t>
            </a:r>
            <a:r>
              <a:rPr lang="en-US" sz="1600" dirty="0" smtClean="0">
                <a:effectLst/>
              </a:rPr>
              <a:t>30N)  </a:t>
            </a:r>
            <a:r>
              <a:rPr lang="en-US" sz="1600" dirty="0">
                <a:effectLst/>
              </a:rPr>
              <a:t>bands at </a:t>
            </a:r>
            <a:r>
              <a:rPr lang="en-US" sz="1600" dirty="0" smtClean="0">
                <a:effectLst/>
              </a:rPr>
              <a:t>nighttime </a:t>
            </a:r>
            <a:endParaRPr lang="en-US" sz="1600" dirty="0">
              <a:effectLst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24206" y="4732338"/>
            <a:ext cx="2960688" cy="238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224206" y="2646363"/>
            <a:ext cx="2960688" cy="238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974336" y="920323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High IWV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993968" y="2997465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Middle IWV</a:t>
            </a:r>
            <a:endParaRPr lang="en-US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022334" y="5061213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Low IWV</a:t>
            </a:r>
            <a:endParaRPr lang="en-US" sz="1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295400" y="914400"/>
            <a:ext cx="100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High IW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5400" y="2971800"/>
            <a:ext cx="1210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Middle IW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5400" y="5029200"/>
            <a:ext cx="954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Low IW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379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262" y="76200"/>
            <a:ext cx="8228538" cy="9906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8229600" cy="4495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2C31A"/>
                </a:solidFill>
              </a:rPr>
              <a:t>The TPW retrieval algorithm</a:t>
            </a:r>
          </a:p>
          <a:p>
            <a:r>
              <a:rPr lang="en-US" sz="3200" b="1" dirty="0" smtClean="0">
                <a:solidFill>
                  <a:srgbClr val="F2C31A"/>
                </a:solidFill>
              </a:rPr>
              <a:t>MODIS </a:t>
            </a:r>
            <a:r>
              <a:rPr lang="en-US" sz="3200" b="1" dirty="0" err="1" smtClean="0">
                <a:solidFill>
                  <a:srgbClr val="F2C31A"/>
                </a:solidFill>
              </a:rPr>
              <a:t>vs</a:t>
            </a:r>
            <a:r>
              <a:rPr lang="en-US" sz="3200" b="1" dirty="0" smtClean="0">
                <a:solidFill>
                  <a:srgbClr val="F2C31A"/>
                </a:solidFill>
              </a:rPr>
              <a:t> VIIRS  TPW Products</a:t>
            </a:r>
          </a:p>
          <a:p>
            <a:r>
              <a:rPr lang="en-US" sz="3200" b="1" dirty="0" smtClean="0">
                <a:solidFill>
                  <a:srgbClr val="F2C31A"/>
                </a:solidFill>
              </a:rPr>
              <a:t>Terra/MODIS calibration issue</a:t>
            </a:r>
          </a:p>
          <a:p>
            <a:r>
              <a:rPr lang="en-US" sz="3200" b="1" dirty="0" smtClean="0">
                <a:solidFill>
                  <a:srgbClr val="F2C31A"/>
                </a:solidFill>
              </a:rPr>
              <a:t>Aqua/MODIS data record / trends</a:t>
            </a:r>
          </a:p>
          <a:p>
            <a:r>
              <a:rPr lang="en-US" sz="3200" b="1" dirty="0" smtClean="0">
                <a:solidFill>
                  <a:srgbClr val="F2C31A"/>
                </a:solidFill>
              </a:rPr>
              <a:t>HIRS TPW data record</a:t>
            </a:r>
          </a:p>
          <a:p>
            <a:r>
              <a:rPr lang="en-US" sz="3200" b="1" dirty="0" smtClean="0">
                <a:solidFill>
                  <a:srgbClr val="F2C31A"/>
                </a:solidFill>
              </a:rPr>
              <a:t>Conclusion</a:t>
            </a:r>
          </a:p>
          <a:p>
            <a:r>
              <a:rPr lang="en-US" sz="3200" b="1" dirty="0" smtClean="0">
                <a:solidFill>
                  <a:srgbClr val="F2C31A"/>
                </a:solidFill>
              </a:rPr>
              <a:t>Future Plans</a:t>
            </a:r>
            <a:endParaRPr lang="en-US" dirty="0">
              <a:solidFill>
                <a:srgbClr val="F2C31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691F-9CED-4134-BEF2-4424A0C8B72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16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timeseries_IWVAll_Nighttime_MOD07_L3_Col6_3band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9"/>
          <a:stretch/>
        </p:blipFill>
        <p:spPr>
          <a:xfrm>
            <a:off x="-3149" y="802619"/>
            <a:ext cx="9144001" cy="6360181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-165579"/>
            <a:ext cx="9144000" cy="1143000"/>
          </a:xfrm>
        </p:spPr>
        <p:txBody>
          <a:bodyPr>
            <a:noAutofit/>
          </a:bodyPr>
          <a:lstStyle/>
          <a:p>
            <a:r>
              <a:rPr lang="en-US" sz="1600" dirty="0">
                <a:effectLst/>
              </a:rPr>
              <a:t>Time series of the </a:t>
            </a:r>
            <a:r>
              <a:rPr lang="en-US" sz="1600" dirty="0" smtClean="0">
                <a:solidFill>
                  <a:srgbClr val="FF0000"/>
                </a:solidFill>
                <a:effectLst/>
              </a:rPr>
              <a:t>Terra MYD07 </a:t>
            </a:r>
            <a:r>
              <a:rPr lang="en-US" sz="1600" dirty="0" smtClean="0">
                <a:effectLst/>
              </a:rPr>
              <a:t>high, middle and low </a:t>
            </a:r>
            <a:r>
              <a:rPr lang="en-US" sz="1600" dirty="0">
                <a:effectLst/>
              </a:rPr>
              <a:t>layer monthly mean integrated water </a:t>
            </a:r>
            <a:r>
              <a:rPr lang="en-US" sz="1600" dirty="0" smtClean="0">
                <a:effectLst/>
              </a:rPr>
              <a:t>vapor (IWV) </a:t>
            </a:r>
            <a:r>
              <a:rPr lang="en-US" sz="1600" dirty="0">
                <a:effectLst/>
              </a:rPr>
              <a:t>for the </a:t>
            </a:r>
            <a:r>
              <a:rPr lang="en-US" sz="1600" dirty="0">
                <a:solidFill>
                  <a:srgbClr val="00FF00"/>
                </a:solidFill>
                <a:effectLst/>
              </a:rPr>
              <a:t>mid-latitude North </a:t>
            </a:r>
            <a:r>
              <a:rPr lang="en-US" sz="1600" dirty="0">
                <a:effectLst/>
              </a:rPr>
              <a:t>(30N to </a:t>
            </a:r>
            <a:r>
              <a:rPr lang="en-US" sz="1600" dirty="0" smtClean="0">
                <a:effectLst/>
              </a:rPr>
              <a:t>60N)</a:t>
            </a:r>
            <a:r>
              <a:rPr lang="en-US" sz="1600" dirty="0">
                <a:effectLst/>
              </a:rPr>
              <a:t>, </a:t>
            </a:r>
            <a:r>
              <a:rPr lang="en-US" sz="1600" dirty="0">
                <a:solidFill>
                  <a:srgbClr val="FF0000"/>
                </a:solidFill>
                <a:effectLst/>
              </a:rPr>
              <a:t>mid-latitude South </a:t>
            </a:r>
            <a:r>
              <a:rPr lang="en-US" sz="1600" dirty="0">
                <a:effectLst/>
              </a:rPr>
              <a:t>((30S-</a:t>
            </a:r>
            <a:r>
              <a:rPr lang="en-US" sz="1600" dirty="0" smtClean="0">
                <a:effectLst/>
              </a:rPr>
              <a:t>60S) </a:t>
            </a:r>
            <a:r>
              <a:rPr lang="en-US" sz="1600" dirty="0">
                <a:effectLst/>
              </a:rPr>
              <a:t>and </a:t>
            </a:r>
            <a:r>
              <a:rPr lang="en-US" sz="1600" dirty="0" smtClean="0">
                <a:effectLst/>
              </a:rPr>
              <a:t/>
            </a:r>
            <a:br>
              <a:rPr lang="en-US" sz="1600" dirty="0" smtClean="0">
                <a:effectLst/>
              </a:rPr>
            </a:br>
            <a:r>
              <a:rPr lang="en-US" sz="1600" dirty="0" smtClean="0">
                <a:solidFill>
                  <a:srgbClr val="0000FF"/>
                </a:solidFill>
                <a:effectLst/>
              </a:rPr>
              <a:t>tropical </a:t>
            </a:r>
            <a:r>
              <a:rPr lang="en-US" sz="1600" dirty="0">
                <a:solidFill>
                  <a:srgbClr val="0000FF"/>
                </a:solidFill>
                <a:effectLst/>
              </a:rPr>
              <a:t>latitude  </a:t>
            </a:r>
            <a:r>
              <a:rPr lang="en-US" sz="1600" dirty="0">
                <a:effectLst/>
              </a:rPr>
              <a:t>(30S to </a:t>
            </a:r>
            <a:r>
              <a:rPr lang="en-US" sz="1600" dirty="0" smtClean="0">
                <a:effectLst/>
              </a:rPr>
              <a:t>30N)  </a:t>
            </a:r>
            <a:r>
              <a:rPr lang="en-US" sz="1600" dirty="0">
                <a:effectLst/>
              </a:rPr>
              <a:t>bands at </a:t>
            </a:r>
            <a:r>
              <a:rPr lang="en-US" sz="1600" dirty="0" smtClean="0">
                <a:effectLst/>
              </a:rPr>
              <a:t>nighttime </a:t>
            </a:r>
            <a:endParaRPr lang="en-US" sz="1600" dirty="0">
              <a:effectLst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24206" y="4732338"/>
            <a:ext cx="2960688" cy="2381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224206" y="2646363"/>
            <a:ext cx="2960688" cy="238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974336" y="920323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High IWV</a:t>
            </a:r>
            <a:endParaRPr lang="en-US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993968" y="2997465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Middle IWV</a:t>
            </a:r>
            <a:endParaRPr lang="en-US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022334" y="5061213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Low IWV</a:t>
            </a:r>
            <a:endParaRPr lang="en-US" sz="1400" b="1" dirty="0"/>
          </a:p>
        </p:txBody>
      </p:sp>
      <p:pic>
        <p:nvPicPr>
          <p:cNvPr id="19" name="Picture 18" descr="timeseries_legend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74" t="40893" r="9864" b="46644"/>
          <a:stretch/>
        </p:blipFill>
        <p:spPr>
          <a:xfrm>
            <a:off x="6400800" y="2667000"/>
            <a:ext cx="1886963" cy="68388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400800" y="2667000"/>
            <a:ext cx="1905000" cy="685800"/>
            <a:chOff x="262235" y="-361632"/>
            <a:chExt cx="1905000" cy="685800"/>
          </a:xfrm>
        </p:grpSpPr>
        <p:sp>
          <p:nvSpPr>
            <p:cNvPr id="24" name="TextBox 23"/>
            <p:cNvSpPr txBox="1"/>
            <p:nvPr/>
          </p:nvSpPr>
          <p:spPr>
            <a:xfrm>
              <a:off x="626417" y="-361632"/>
              <a:ext cx="1540818" cy="636072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1000" dirty="0" smtClean="0">
                  <a:solidFill>
                    <a:srgbClr val="000000"/>
                  </a:solidFill>
                </a:rPr>
                <a:t>MODIS 30-60 S Latitude</a:t>
              </a:r>
            </a:p>
            <a:p>
              <a:pPr>
                <a:lnSpc>
                  <a:spcPct val="140000"/>
                </a:lnSpc>
              </a:pPr>
              <a:r>
                <a:rPr lang="en-US" sz="1000" dirty="0" smtClean="0">
                  <a:solidFill>
                    <a:srgbClr val="000000"/>
                  </a:solidFill>
                </a:rPr>
                <a:t>MODIS 30-60 N Latitude</a:t>
              </a:r>
            </a:p>
            <a:p>
              <a:pPr>
                <a:lnSpc>
                  <a:spcPct val="140000"/>
                </a:lnSpc>
              </a:pPr>
              <a:r>
                <a:rPr lang="en-US" sz="1000" dirty="0" smtClean="0">
                  <a:solidFill>
                    <a:srgbClr val="000000"/>
                  </a:solidFill>
                </a:rPr>
                <a:t>MODIS -30 - +30 Latitude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62235" y="-359714"/>
              <a:ext cx="1870146" cy="683882"/>
            </a:xfrm>
            <a:prstGeom prst="rect">
              <a:avLst/>
            </a:prstGeom>
            <a:noFill/>
            <a:ln w="190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295400" y="914400"/>
            <a:ext cx="100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High IW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2895600"/>
            <a:ext cx="1210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Middle IW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400" y="4964668"/>
            <a:ext cx="954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Low IW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917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ASI-AquaMODIS_band27_vsB31_Default_C6_No_Shift_Quinn2014_2008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4572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ASI-AquaMODIS_band27_vsB31_Default_C6_No_Shift_Quinn2014_2009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62200"/>
            <a:ext cx="45720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IASI-AquaMODIS_band27_vsB31_Default_C6_No_Shift_Quinn2014_2010"/>
          <p:cNvPicPr>
            <a:picLocks noGrp="1" noChangeAspect="1"/>
          </p:cNvPicPr>
          <p:nvPr isPhoto="1"/>
        </p:nvPicPr>
        <p:blipFill rotWithShape="1"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3448"/>
          <a:stretch/>
        </p:blipFill>
        <p:spPr>
          <a:xfrm>
            <a:off x="152400" y="4572000"/>
            <a:ext cx="4572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ASI-AquaMODIS_band27_vsB31_Default_C6_No_Shift_Quinn2014_2011"/>
          <p:cNvPicPr>
            <a:picLocks noGrp="1" noChangeAspect="1"/>
          </p:cNvPicPr>
          <p:nvPr isPhoto="1"/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76200"/>
            <a:ext cx="4572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ASI-AquaMODIS_band27_vsB31_Default_C6_No_Shift_Quinn2014_2012"/>
          <p:cNvPicPr>
            <a:picLocks noGrp="1" noChangeAspect="1"/>
          </p:cNvPicPr>
          <p:nvPr isPhoto="1"/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362200"/>
            <a:ext cx="45720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ASI-AquaMODIS_band27_vsB31_Default_C6_No_Shift_Quinn2014_2013"/>
          <p:cNvPicPr>
            <a:picLocks noGrp="1" noChangeAspect="1"/>
          </p:cNvPicPr>
          <p:nvPr isPhoto="1"/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572000"/>
            <a:ext cx="457200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819400" y="1524000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2008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48257" y="1524000"/>
            <a:ext cx="681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2011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89543" y="3821668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2009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3810000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2012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0" y="6172200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15200" y="6172200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2013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9600" y="2209800"/>
            <a:ext cx="3514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q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u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B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</a:p>
          <a:p>
            <a:r>
              <a:rPr lang="en-US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076839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ASI-TerraMODIS_band27_vsB31_Default_C6_No_Shift_Quinn2014_2008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4572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ASI-TerraMODIS_band27_vsB31_Default_C6_No_Shift_Quinn2014_2009"/>
          <p:cNvPicPr>
            <a:picLocks noGrp="1" noChangeAspect="1"/>
          </p:cNvPicPr>
          <p:nvPr isPhoto="1"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/>
          <a:stretch/>
        </p:blipFill>
        <p:spPr>
          <a:xfrm>
            <a:off x="152400" y="2362200"/>
            <a:ext cx="45720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IASI-TerraMODIS_band27_vsB31_Default_C6_No_Shift_Quinn2014_2010"/>
          <p:cNvPicPr>
            <a:picLocks noGrp="1" noChangeAspect="1"/>
          </p:cNvPicPr>
          <p:nvPr isPhoto="1"/>
        </p:nvPicPr>
        <p:blipFill rotWithShape="1"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" b="1945"/>
          <a:stretch/>
        </p:blipFill>
        <p:spPr>
          <a:xfrm>
            <a:off x="152400" y="4572000"/>
            <a:ext cx="45720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ASI-TerraMODIS_band27_vsB31_Default_C6_No_Shift_Quinn2014_2011"/>
          <p:cNvPicPr>
            <a:picLocks noGrp="1" noChangeAspect="1"/>
          </p:cNvPicPr>
          <p:nvPr isPhoto="1"/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76200"/>
            <a:ext cx="4572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ASI-TerraMODIS_band27_vsB31_Default_C6_No_Shift_Quinn2014_2012"/>
          <p:cNvPicPr>
            <a:picLocks noGrp="1" noChangeAspect="1"/>
          </p:cNvPicPr>
          <p:nvPr isPhoto="1"/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362200"/>
            <a:ext cx="45720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ASI-TerraMODIS_band27_vsB31_Default_C6_No_Shift_Quinn2014_2013"/>
          <p:cNvPicPr>
            <a:picLocks noGrp="1" noChangeAspect="1"/>
          </p:cNvPicPr>
          <p:nvPr isPhoto="1"/>
        </p:nvPicPr>
        <p:blipFill rotWithShape="1"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39"/>
          <a:stretch/>
        </p:blipFill>
        <p:spPr>
          <a:xfrm>
            <a:off x="4419600" y="4495800"/>
            <a:ext cx="4572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895600" y="1600200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2008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3897868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2009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400" y="6183868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24457" y="1600200"/>
            <a:ext cx="681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2011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91799" y="3826329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2012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91400" y="6172200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2013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9600" y="2209800"/>
            <a:ext cx="35136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B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51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05" y="0"/>
            <a:ext cx="777989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05" y="3581400"/>
            <a:ext cx="4503295" cy="255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6107668"/>
            <a:ext cx="4041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2008 La Nina Water Vapor 10 </a:t>
            </a:r>
            <a:r>
              <a:rPr lang="en-US" dirty="0" err="1" smtClean="0"/>
              <a:t>yr</a:t>
            </a:r>
            <a:r>
              <a:rPr lang="en-US" dirty="0" smtClean="0"/>
              <a:t> Anomaly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68909" y="5895201"/>
            <a:ext cx="1659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(Peterson et al 2009)</a:t>
            </a:r>
            <a:endParaRPr lang="en-US" sz="1200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990825" y="856426"/>
            <a:ext cx="1742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(Peterson et al 2009)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978515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series_TPWanomaly_smooth_Daytime_MYD07_L3_Col6_3band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8" r="2185"/>
          <a:stretch/>
        </p:blipFill>
        <p:spPr>
          <a:xfrm>
            <a:off x="4662714" y="3581095"/>
            <a:ext cx="4557486" cy="2743505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05" y="0"/>
            <a:ext cx="777989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05" y="3581400"/>
            <a:ext cx="4503295" cy="255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6107668"/>
            <a:ext cx="4041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2008 La Nina Water Vapor 10 </a:t>
            </a:r>
            <a:r>
              <a:rPr lang="en-US" dirty="0" err="1" smtClean="0"/>
              <a:t>yr</a:t>
            </a:r>
            <a:r>
              <a:rPr lang="en-US" dirty="0" smtClean="0"/>
              <a:t> Anomaly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410200" y="814246"/>
            <a:ext cx="0" cy="4824554"/>
          </a:xfrm>
          <a:prstGeom prst="line">
            <a:avLst/>
          </a:prstGeom>
          <a:ln>
            <a:solidFill>
              <a:srgbClr val="00CC9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543800" y="838200"/>
            <a:ext cx="0" cy="4800600"/>
          </a:xfrm>
          <a:prstGeom prst="line">
            <a:avLst/>
          </a:prstGeom>
          <a:ln>
            <a:solidFill>
              <a:srgbClr val="00CC9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62600" y="3886200"/>
            <a:ext cx="185160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 </a:t>
            </a:r>
            <a:r>
              <a:rPr lang="en-US" sz="1400" dirty="0" err="1" smtClean="0">
                <a:solidFill>
                  <a:srgbClr val="000000"/>
                </a:solidFill>
              </a:rPr>
              <a:t>Ninas</a:t>
            </a:r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dirty="0" smtClean="0">
                <a:solidFill>
                  <a:srgbClr val="000000"/>
                </a:solidFill>
              </a:rPr>
              <a:t>Moderate 2007-2008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010400" y="4419600"/>
            <a:ext cx="0" cy="3810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19800" y="5638800"/>
            <a:ext cx="160877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Strong 2010-2011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6553200" y="2667000"/>
            <a:ext cx="228600" cy="144984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620000" y="3733800"/>
            <a:ext cx="1232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MYD07 TPW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8909" y="5895201"/>
            <a:ext cx="1659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(Peterson et al 2009)</a:t>
            </a:r>
            <a:endParaRPr lang="en-US" sz="1200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990825" y="856426"/>
            <a:ext cx="1742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(Peterson et al 2009)</a:t>
            </a:r>
            <a:endParaRPr lang="en-US" sz="1400" i="1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620000" y="5638800"/>
            <a:ext cx="328156" cy="19867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079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timeseries_TPWanomalyNOBS_Daytime_MYD07_L3_Col6_3band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5" t="7387" r="7075" b="54110"/>
          <a:stretch/>
        </p:blipFill>
        <p:spPr>
          <a:xfrm>
            <a:off x="4572000" y="3581400"/>
            <a:ext cx="4267200" cy="2057400"/>
          </a:xfrm>
          <a:prstGeom prst="rect">
            <a:avLst/>
          </a:prstGeom>
        </p:spPr>
      </p:pic>
      <p:pic>
        <p:nvPicPr>
          <p:cNvPr id="22" name="Picture 21" descr="timeseries_TPWanomaly_smoothed_NVAPC_1988-2009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4" r="7143" b="5625"/>
          <a:stretch/>
        </p:blipFill>
        <p:spPr>
          <a:xfrm>
            <a:off x="527642" y="1447800"/>
            <a:ext cx="6602501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696200" cy="990600"/>
          </a:xfrm>
        </p:spPr>
        <p:txBody>
          <a:bodyPr/>
          <a:lstStyle/>
          <a:p>
            <a:r>
              <a:rPr lang="en-US" sz="3200" dirty="0" smtClean="0"/>
              <a:t>NVAP and MYD07 TPW trends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691F-9CED-4134-BEF2-4424A0C8B72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14400" y="1783378"/>
            <a:ext cx="1328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NVAP-Climate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477000" y="2926378"/>
            <a:ext cx="0" cy="1524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638800" y="2621578"/>
            <a:ext cx="0" cy="1524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24400" y="3764578"/>
            <a:ext cx="783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MYD07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29200" y="4678978"/>
            <a:ext cx="161346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La </a:t>
            </a:r>
            <a:r>
              <a:rPr lang="en-US" sz="1200" dirty="0" err="1" smtClean="0">
                <a:solidFill>
                  <a:srgbClr val="000000"/>
                </a:solidFill>
              </a:rPr>
              <a:t>Ninas</a:t>
            </a:r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sz="1200" dirty="0" smtClean="0">
                <a:solidFill>
                  <a:srgbClr val="000000"/>
                </a:solidFill>
              </a:rPr>
              <a:t>Moderate 2007-2008 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6019800" y="4755178"/>
            <a:ext cx="381000" cy="762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029200" y="5133201"/>
            <a:ext cx="140532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Strong 2010-2011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>
            <a:stCxn id="31" idx="3"/>
          </p:cNvCxnSpPr>
          <p:nvPr/>
        </p:nvCxnSpPr>
        <p:spPr>
          <a:xfrm flipV="1">
            <a:off x="6434528" y="5059978"/>
            <a:ext cx="1033072" cy="211723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347890" y="3657600"/>
            <a:ext cx="1262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El Nino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Mod 2009-2010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7086600" y="3962400"/>
            <a:ext cx="228600" cy="24547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46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262" y="76200"/>
            <a:ext cx="8228538" cy="990600"/>
          </a:xfrm>
        </p:spPr>
        <p:txBody>
          <a:bodyPr/>
          <a:lstStyle/>
          <a:p>
            <a:r>
              <a:rPr lang="en-US" dirty="0" smtClean="0"/>
              <a:t>MYD07 TPW </a:t>
            </a:r>
            <a:r>
              <a:rPr lang="en-US" dirty="0" smtClean="0"/>
              <a:t>12y anomaly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691F-9CED-4134-BEF2-4424A0C8B72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3" name="Picture 2" descr="anomaly_MYD07_01_2011_night_TPW_2002_201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5" t="25666" r="9266" b="29808"/>
          <a:stretch/>
        </p:blipFill>
        <p:spPr>
          <a:xfrm>
            <a:off x="2438400" y="3733800"/>
            <a:ext cx="6073057" cy="2443140"/>
          </a:xfrm>
          <a:prstGeom prst="rect">
            <a:avLst/>
          </a:prstGeom>
        </p:spPr>
      </p:pic>
      <p:pic>
        <p:nvPicPr>
          <p:cNvPr id="5" name="Picture 4" descr="anomaly_MYD07_02_2010_night_TPW_2002_2015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7" t="25964" r="8797" b="30707"/>
          <a:stretch/>
        </p:blipFill>
        <p:spPr>
          <a:xfrm>
            <a:off x="2436784" y="1295400"/>
            <a:ext cx="6097616" cy="23774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2057400"/>
            <a:ext cx="1968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2009-2010 </a:t>
            </a:r>
          </a:p>
          <a:p>
            <a:r>
              <a:rPr lang="en-US" dirty="0" smtClean="0"/>
              <a:t>Moderate El Nino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5506" y="4267200"/>
            <a:ext cx="1724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2010-2011 </a:t>
            </a:r>
          </a:p>
          <a:p>
            <a:r>
              <a:rPr lang="en-US" dirty="0" smtClean="0"/>
              <a:t>Strong La Nina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89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6942699" y="3962400"/>
            <a:ext cx="2209800" cy="1295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imeseries_TPW_afternoon_NorhtMidLat_allsat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9" t="8902" r="1548" b="66871"/>
          <a:stretch/>
        </p:blipFill>
        <p:spPr>
          <a:xfrm>
            <a:off x="0" y="2438400"/>
            <a:ext cx="9144000" cy="1329317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6934200" y="5410200"/>
            <a:ext cx="2209800" cy="1066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691F-9CED-4134-BEF2-4424A0C8B72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992868"/>
            <a:ext cx="408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HIRS </a:t>
            </a:r>
            <a:r>
              <a:rPr lang="en-US" dirty="0" smtClean="0">
                <a:solidFill>
                  <a:srgbClr val="F2C31A"/>
                </a:solidFill>
              </a:rPr>
              <a:t>Northern Mid latitude (30N-60N)</a:t>
            </a:r>
            <a:endParaRPr lang="en-US" dirty="0">
              <a:solidFill>
                <a:srgbClr val="F2C31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821668"/>
            <a:ext cx="376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Aqua/MODIS </a:t>
            </a:r>
            <a:r>
              <a:rPr lang="en-US" dirty="0" smtClean="0">
                <a:solidFill>
                  <a:srgbClr val="F2C31A"/>
                </a:solidFill>
              </a:rPr>
              <a:t>Northern Mid latitude</a:t>
            </a:r>
            <a:endParaRPr lang="en-US" dirty="0">
              <a:solidFill>
                <a:srgbClr val="F2C31A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5385" y="2542401"/>
            <a:ext cx="864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Afternoon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52400" y="1905000"/>
            <a:ext cx="8686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219200" y="1828800"/>
            <a:ext cx="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86200" y="1828800"/>
            <a:ext cx="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553200" y="1828800"/>
            <a:ext cx="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38200" y="1524000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1990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492822" y="1524000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2000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096000" y="1535668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2590800" y="1828800"/>
            <a:ext cx="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181600" y="1828800"/>
            <a:ext cx="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848600" y="1828800"/>
            <a:ext cx="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219200" y="1752600"/>
            <a:ext cx="0" cy="4724400"/>
          </a:xfrm>
          <a:prstGeom prst="line">
            <a:avLst/>
          </a:prstGeom>
          <a:ln w="3175" cap="sq" cmpd="sng">
            <a:solidFill>
              <a:schemeClr val="accent1">
                <a:lumMod val="75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590800" y="1905000"/>
            <a:ext cx="0" cy="4572000"/>
          </a:xfrm>
          <a:prstGeom prst="line">
            <a:avLst/>
          </a:prstGeom>
          <a:ln w="3175" cap="sq" cmpd="sng">
            <a:solidFill>
              <a:schemeClr val="accent1">
                <a:lumMod val="75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886200" y="1905000"/>
            <a:ext cx="0" cy="4572000"/>
          </a:xfrm>
          <a:prstGeom prst="line">
            <a:avLst/>
          </a:prstGeom>
          <a:ln w="3175" cap="sq" cmpd="sng">
            <a:solidFill>
              <a:schemeClr val="accent1">
                <a:lumMod val="75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Striped Right Arrow 45"/>
          <p:cNvSpPr/>
          <p:nvPr/>
        </p:nvSpPr>
        <p:spPr>
          <a:xfrm>
            <a:off x="8458200" y="2819400"/>
            <a:ext cx="685800" cy="381000"/>
          </a:xfrm>
          <a:prstGeom prst="stripedRightArrow">
            <a:avLst>
              <a:gd name="adj1" fmla="val 65961"/>
              <a:gd name="adj2" fmla="val 5908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Striped Right Arrow 47"/>
          <p:cNvSpPr/>
          <p:nvPr/>
        </p:nvSpPr>
        <p:spPr>
          <a:xfrm flipH="1">
            <a:off x="0" y="2895600"/>
            <a:ext cx="609600" cy="381000"/>
          </a:xfrm>
          <a:prstGeom prst="stripedRightArrow">
            <a:avLst>
              <a:gd name="adj1" fmla="val 65961"/>
              <a:gd name="adj2" fmla="val 5908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0" y="5421868"/>
            <a:ext cx="3763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S-NPP/VIIRS </a:t>
            </a:r>
            <a:r>
              <a:rPr lang="en-US" dirty="0" smtClean="0">
                <a:solidFill>
                  <a:srgbClr val="F2C31A"/>
                </a:solidFill>
              </a:rPr>
              <a:t>Northern Mid latitude</a:t>
            </a:r>
            <a:endParaRPr lang="en-US" dirty="0">
              <a:solidFill>
                <a:srgbClr val="F2C31A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2895600"/>
            <a:ext cx="69817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1980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2526268"/>
            <a:ext cx="4978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N11</a:t>
            </a:r>
            <a:r>
              <a:rPr lang="en-US" dirty="0"/>
              <a:t> </a:t>
            </a:r>
            <a:r>
              <a:rPr lang="en-US" dirty="0" smtClean="0"/>
              <a:t>                          </a:t>
            </a:r>
            <a:r>
              <a:rPr lang="en-US" dirty="0" smtClean="0">
                <a:solidFill>
                  <a:srgbClr val="FF0000"/>
                </a:solidFill>
              </a:rPr>
              <a:t>N14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66FF66"/>
                </a:solidFill>
              </a:rPr>
              <a:t>N16</a:t>
            </a:r>
            <a:r>
              <a:rPr lang="en-US" dirty="0" smtClean="0"/>
              <a:t>         </a:t>
            </a:r>
            <a:r>
              <a:rPr lang="en-US" dirty="0" smtClean="0">
                <a:solidFill>
                  <a:schemeClr val="bg1"/>
                </a:solidFill>
              </a:rPr>
              <a:t>N18</a:t>
            </a:r>
            <a:r>
              <a:rPr lang="en-US" dirty="0" smtClean="0"/>
              <a:t> 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N19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8" name="Picture 37" descr="timeseries_TPWNOBS_Daytime_MYD07_L3_Col6_3bandsNmidLa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3" t="7171" r="-8068" b="54002"/>
          <a:stretch/>
        </p:blipFill>
        <p:spPr>
          <a:xfrm>
            <a:off x="4207560" y="3962400"/>
            <a:ext cx="4860240" cy="1295400"/>
          </a:xfrm>
          <a:prstGeom prst="rect">
            <a:avLst/>
          </a:prstGeom>
        </p:spPr>
      </p:pic>
      <p:sp>
        <p:nvSpPr>
          <p:cNvPr id="37" name="Striped Right Arrow 36"/>
          <p:cNvSpPr/>
          <p:nvPr/>
        </p:nvSpPr>
        <p:spPr>
          <a:xfrm>
            <a:off x="8458200" y="4343400"/>
            <a:ext cx="685800" cy="381000"/>
          </a:xfrm>
          <a:prstGeom prst="stripedRightArrow">
            <a:avLst>
              <a:gd name="adj1" fmla="val 65961"/>
              <a:gd name="adj2" fmla="val 5908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7848600" y="1905000"/>
            <a:ext cx="0" cy="4572000"/>
          </a:xfrm>
          <a:prstGeom prst="line">
            <a:avLst/>
          </a:prstGeom>
          <a:ln w="3175" cap="sq" cmpd="sng">
            <a:solidFill>
              <a:schemeClr val="accent1">
                <a:lumMod val="75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553200" y="1905000"/>
            <a:ext cx="0" cy="4572000"/>
          </a:xfrm>
          <a:prstGeom prst="line">
            <a:avLst/>
          </a:prstGeom>
          <a:ln w="3175" cap="sq" cmpd="sng">
            <a:solidFill>
              <a:schemeClr val="accent1">
                <a:lumMod val="75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181600" y="1981200"/>
            <a:ext cx="0" cy="4495800"/>
          </a:xfrm>
          <a:prstGeom prst="line">
            <a:avLst/>
          </a:prstGeom>
          <a:ln w="3175" cap="sq" cmpd="sng">
            <a:solidFill>
              <a:schemeClr val="accent1">
                <a:lumMod val="75000"/>
              </a:schemeClr>
            </a:soli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418471" y="3962400"/>
            <a:ext cx="749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Daytime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4" name="Striped Right Arrow 43"/>
          <p:cNvSpPr/>
          <p:nvPr/>
        </p:nvSpPr>
        <p:spPr>
          <a:xfrm>
            <a:off x="7315200" y="5715000"/>
            <a:ext cx="1752600" cy="381000"/>
          </a:xfrm>
          <a:prstGeom prst="stripedRightArrow">
            <a:avLst>
              <a:gd name="adj1" fmla="val 65961"/>
              <a:gd name="adj2" fmla="val 5908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229600" cy="2667000"/>
          </a:xfrm>
        </p:spPr>
        <p:txBody>
          <a:bodyPr>
            <a:normAutofit/>
          </a:bodyPr>
          <a:lstStyle/>
          <a:p>
            <a:pPr marL="68263" indent="0">
              <a:buNone/>
            </a:pPr>
            <a:r>
              <a:rPr lang="en-US" sz="2800" b="1" dirty="0" smtClean="0"/>
              <a:t>GOAL: Processing HIRS, MODIS, and VIIRS+ with the same algorithm will create a TPW record that can reveal trends over more than 4 decades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93182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meseries_TPW_night_NorhtMidLat_allsats.png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" t="8562" r="2161" b="67015"/>
          <a:stretch/>
        </p:blipFill>
        <p:spPr>
          <a:xfrm>
            <a:off x="-153430" y="838200"/>
            <a:ext cx="9367752" cy="1474101"/>
          </a:xfrm>
          <a:prstGeom prst="rect">
            <a:avLst/>
          </a:prstGeom>
        </p:spPr>
      </p:pic>
      <p:pic>
        <p:nvPicPr>
          <p:cNvPr id="3" name="Picture 2" descr="timeseries_TPW_morning_NorhtMidLat_allsats.png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" t="8462" r="1652" b="66609"/>
          <a:stretch/>
        </p:blipFill>
        <p:spPr>
          <a:xfrm>
            <a:off x="-136381" y="2305357"/>
            <a:ext cx="9418894" cy="1504643"/>
          </a:xfrm>
          <a:prstGeom prst="rect">
            <a:avLst/>
          </a:prstGeom>
        </p:spPr>
      </p:pic>
      <p:pic>
        <p:nvPicPr>
          <p:cNvPr id="4" name="Picture 3" descr="timeseries_TPW_afternoon_NorhtMidLat_allsats.png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5" t="9329" r="1695" b="66246"/>
          <a:stretch/>
        </p:blipFill>
        <p:spPr>
          <a:xfrm>
            <a:off x="-187526" y="3783578"/>
            <a:ext cx="9470039" cy="1474222"/>
          </a:xfrm>
          <a:prstGeom prst="rect">
            <a:avLst/>
          </a:prstGeom>
        </p:spPr>
      </p:pic>
      <p:pic>
        <p:nvPicPr>
          <p:cNvPr id="5" name="Picture 4" descr="timeseries_TPW_evening_NorhtMidLat_allsats.png"/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" t="8233" r="2401" b="66499"/>
          <a:stretch/>
        </p:blipFill>
        <p:spPr>
          <a:xfrm>
            <a:off x="-255716" y="5231102"/>
            <a:ext cx="9478562" cy="15251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0"/>
            <a:ext cx="7673018" cy="327009"/>
          </a:xfrm>
          <a:prstGeom prst="rect">
            <a:avLst/>
          </a:prstGeom>
          <a:noFill/>
        </p:spPr>
        <p:txBody>
          <a:bodyPr wrap="none" lIns="19047" tIns="9523" rIns="19047" bIns="9523" rtlCol="0">
            <a:spAutoFit/>
          </a:bodyPr>
          <a:lstStyle/>
          <a:p>
            <a:r>
              <a:rPr lang="en-US" sz="2000" b="1" dirty="0"/>
              <a:t>Time series of </a:t>
            </a:r>
            <a:r>
              <a:rPr lang="en-US" sz="2000" b="1" dirty="0" smtClean="0"/>
              <a:t>HIRS TPW </a:t>
            </a:r>
            <a:r>
              <a:rPr lang="en-US" sz="2000" b="1" dirty="0"/>
              <a:t>for Northern Mid-latitudes </a:t>
            </a:r>
            <a:r>
              <a:rPr lang="en-US" sz="2000" b="1" dirty="0" smtClean="0"/>
              <a:t>1989 </a:t>
            </a:r>
            <a:r>
              <a:rPr lang="en-US" sz="2000" b="1" dirty="0"/>
              <a:t>- </a:t>
            </a:r>
            <a:r>
              <a:rPr lang="en-US" sz="2000" b="1" dirty="0" smtClean="0"/>
              <a:t>2015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1063823"/>
            <a:ext cx="708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     N11</a:t>
            </a:r>
            <a:r>
              <a:rPr lang="en-US" sz="1400" b="1" dirty="0" smtClean="0"/>
              <a:t>                                   </a:t>
            </a:r>
            <a:r>
              <a:rPr lang="en-US" sz="1400" b="1" dirty="0" smtClean="0">
                <a:solidFill>
                  <a:srgbClr val="FF0000"/>
                </a:solidFill>
              </a:rPr>
              <a:t>N14</a:t>
            </a:r>
            <a:r>
              <a:rPr lang="en-US" sz="1400" b="1" dirty="0" smtClean="0"/>
              <a:t>                          </a:t>
            </a:r>
            <a:r>
              <a:rPr lang="en-US" sz="1400" b="1" dirty="0" smtClean="0">
                <a:solidFill>
                  <a:srgbClr val="00FF00"/>
                </a:solidFill>
              </a:rPr>
              <a:t>N16 </a:t>
            </a:r>
            <a:r>
              <a:rPr lang="en-US" sz="1400" b="1" dirty="0" smtClean="0"/>
              <a:t>                   </a:t>
            </a:r>
            <a:r>
              <a:rPr lang="en-US" sz="1400" b="1" dirty="0" smtClean="0">
                <a:solidFill>
                  <a:srgbClr val="000000"/>
                </a:solidFill>
              </a:rPr>
              <a:t>    N18                 </a:t>
            </a:r>
            <a:r>
              <a:rPr lang="en-US" sz="1400" b="1" dirty="0" smtClean="0">
                <a:solidFill>
                  <a:srgbClr val="00FFFF"/>
                </a:solidFill>
              </a:rPr>
              <a:t>N19  </a:t>
            </a:r>
            <a:endParaRPr lang="en-US" sz="1400" b="1" dirty="0">
              <a:solidFill>
                <a:srgbClr val="00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" y="2386158"/>
            <a:ext cx="1333500" cy="280842"/>
          </a:xfrm>
          <a:prstGeom prst="rect">
            <a:avLst/>
          </a:prstGeom>
          <a:noFill/>
        </p:spPr>
        <p:txBody>
          <a:bodyPr wrap="square" lIns="19047" tIns="9523" rIns="19047" bIns="9523" rtlCol="0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</a:rPr>
              <a:t>morning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" y="938358"/>
            <a:ext cx="1333500" cy="280842"/>
          </a:xfrm>
          <a:prstGeom prst="rect">
            <a:avLst/>
          </a:prstGeom>
          <a:noFill/>
        </p:spPr>
        <p:txBody>
          <a:bodyPr wrap="square" lIns="19047" tIns="9523" rIns="19047" bIns="9523" rtlCol="0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</a:rPr>
              <a:t>night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5850" y="3822083"/>
            <a:ext cx="1333500" cy="280842"/>
          </a:xfrm>
          <a:prstGeom prst="rect">
            <a:avLst/>
          </a:prstGeom>
          <a:noFill/>
        </p:spPr>
        <p:txBody>
          <a:bodyPr wrap="square" lIns="19047" tIns="9523" rIns="19047" bIns="9523" rtlCol="0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</a:rPr>
              <a:t>afternoon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5334000"/>
            <a:ext cx="1333500" cy="280842"/>
          </a:xfrm>
          <a:prstGeom prst="rect">
            <a:avLst/>
          </a:prstGeom>
          <a:noFill/>
        </p:spPr>
        <p:txBody>
          <a:bodyPr wrap="square" lIns="19047" tIns="9523" rIns="19047" bIns="9523" rtlCol="0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</a:rPr>
              <a:t>evening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9800" y="2511623"/>
            <a:ext cx="5695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N12</a:t>
            </a:r>
            <a:r>
              <a:rPr lang="en-US" sz="1400" b="1" dirty="0" smtClean="0"/>
              <a:t>                                         </a:t>
            </a:r>
            <a:r>
              <a:rPr lang="en-US" sz="1400" b="1" dirty="0" smtClean="0">
                <a:solidFill>
                  <a:srgbClr val="FF0000"/>
                </a:solidFill>
              </a:rPr>
              <a:t>N15</a:t>
            </a:r>
            <a:r>
              <a:rPr lang="en-US" sz="1400" b="1" dirty="0" smtClean="0"/>
              <a:t>                </a:t>
            </a:r>
            <a:r>
              <a:rPr lang="en-US" sz="1400" b="1" dirty="0" smtClean="0">
                <a:solidFill>
                  <a:srgbClr val="00FF00"/>
                </a:solidFill>
              </a:rPr>
              <a:t>N17</a:t>
            </a:r>
            <a:r>
              <a:rPr lang="en-US" sz="1400" b="1" dirty="0" smtClean="0"/>
              <a:t>      </a:t>
            </a:r>
            <a:r>
              <a:rPr lang="en-US" sz="1400" b="1" dirty="0" smtClean="0">
                <a:solidFill>
                  <a:srgbClr val="000000"/>
                </a:solidFill>
              </a:rPr>
              <a:t>             </a:t>
            </a:r>
            <a:r>
              <a:rPr lang="en-US" sz="1400" b="1" dirty="0" smtClean="0"/>
              <a:t>      </a:t>
            </a:r>
            <a:r>
              <a:rPr lang="en-US" sz="1400" b="1" dirty="0" err="1" smtClean="0">
                <a:solidFill>
                  <a:srgbClr val="000000"/>
                </a:solidFill>
              </a:rPr>
              <a:t>MetA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22269" y="5410200"/>
            <a:ext cx="5695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N12</a:t>
            </a:r>
            <a:r>
              <a:rPr lang="en-US" sz="1400" b="1" dirty="0" smtClean="0"/>
              <a:t>                                         </a:t>
            </a:r>
            <a:r>
              <a:rPr lang="en-US" sz="1400" b="1" dirty="0" smtClean="0">
                <a:solidFill>
                  <a:srgbClr val="FF0000"/>
                </a:solidFill>
              </a:rPr>
              <a:t>N15</a:t>
            </a:r>
            <a:r>
              <a:rPr lang="en-US" sz="1400" b="1" dirty="0" smtClean="0"/>
              <a:t>                </a:t>
            </a:r>
            <a:r>
              <a:rPr lang="en-US" sz="1400" b="1" dirty="0" smtClean="0">
                <a:solidFill>
                  <a:srgbClr val="00FF00"/>
                </a:solidFill>
              </a:rPr>
              <a:t>N17</a:t>
            </a:r>
            <a:r>
              <a:rPr lang="en-US" sz="1400" b="1" dirty="0" smtClean="0"/>
              <a:t>                         </a:t>
            </a:r>
            <a:r>
              <a:rPr lang="en-US" sz="1400" b="1" dirty="0" err="1" smtClean="0">
                <a:solidFill>
                  <a:srgbClr val="000000"/>
                </a:solidFill>
              </a:rPr>
              <a:t>MetA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3959423"/>
            <a:ext cx="708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     N11</a:t>
            </a:r>
            <a:r>
              <a:rPr lang="en-US" sz="1400" b="1" dirty="0" smtClean="0"/>
              <a:t>                                   </a:t>
            </a:r>
            <a:r>
              <a:rPr lang="en-US" sz="1400" b="1" dirty="0" smtClean="0">
                <a:solidFill>
                  <a:srgbClr val="FF0000"/>
                </a:solidFill>
              </a:rPr>
              <a:t>N14</a:t>
            </a:r>
            <a:r>
              <a:rPr lang="en-US" sz="1400" b="1" dirty="0" smtClean="0"/>
              <a:t>                          </a:t>
            </a:r>
            <a:r>
              <a:rPr lang="en-US" sz="1400" b="1" dirty="0" smtClean="0">
                <a:solidFill>
                  <a:srgbClr val="00FF00"/>
                </a:solidFill>
              </a:rPr>
              <a:t>N16 </a:t>
            </a:r>
            <a:r>
              <a:rPr lang="en-US" sz="1400" b="1" dirty="0" smtClean="0"/>
              <a:t>                       </a:t>
            </a:r>
            <a:r>
              <a:rPr lang="en-US" sz="1400" b="1" dirty="0" smtClean="0">
                <a:solidFill>
                  <a:srgbClr val="000000"/>
                </a:solidFill>
              </a:rPr>
              <a:t>N18          </a:t>
            </a:r>
            <a:r>
              <a:rPr lang="en-US" sz="1400" b="1" dirty="0" smtClean="0"/>
              <a:t>       </a:t>
            </a:r>
            <a:r>
              <a:rPr lang="en-US" sz="1400" b="1" dirty="0" smtClean="0">
                <a:solidFill>
                  <a:srgbClr val="00FFFF"/>
                </a:solidFill>
              </a:rPr>
              <a:t>N19  </a:t>
            </a:r>
            <a:endParaRPr lang="en-US" sz="1400" b="1" dirty="0">
              <a:solidFill>
                <a:srgbClr val="00FFFF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743200" y="442190"/>
            <a:ext cx="4691785" cy="381000"/>
            <a:chOff x="3186128" y="1204190"/>
            <a:chExt cx="4691785" cy="381000"/>
          </a:xfrm>
        </p:grpSpPr>
        <p:sp>
          <p:nvSpPr>
            <p:cNvPr id="22" name="TextBox 21"/>
            <p:cNvSpPr txBox="1"/>
            <p:nvPr/>
          </p:nvSpPr>
          <p:spPr>
            <a:xfrm>
              <a:off x="3186128" y="1204190"/>
              <a:ext cx="928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HIRS/2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67328" y="1204190"/>
              <a:ext cx="928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HIRS/3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949241" y="1215858"/>
              <a:ext cx="928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HIRS/4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4282241" y="1432790"/>
              <a:ext cx="533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6400800" y="1432790"/>
              <a:ext cx="533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840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262" y="-228600"/>
            <a:ext cx="8228538" cy="990600"/>
          </a:xfrm>
        </p:spPr>
        <p:txBody>
          <a:bodyPr/>
          <a:lstStyle/>
          <a:p>
            <a:r>
              <a:rPr lang="en-US" sz="3600" dirty="0" smtClean="0"/>
              <a:t>Conclusions (</a:t>
            </a:r>
            <a:r>
              <a:rPr lang="en-US" sz="3200" dirty="0" smtClean="0"/>
              <a:t>MODIS and HIRS trends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067800" cy="6400800"/>
          </a:xfrm>
        </p:spPr>
        <p:txBody>
          <a:bodyPr>
            <a:noAutofit/>
          </a:bodyPr>
          <a:lstStyle/>
          <a:p>
            <a:pPr algn="ctr">
              <a:defRPr/>
            </a:pPr>
            <a:endParaRPr lang="en-US" sz="2000" dirty="0"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Seasonal MODIS, HIRS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NVAP TPW cycle is strongest in northern mid-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weakest  in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tropics</a:t>
            </a:r>
          </a:p>
          <a:p>
            <a:pPr>
              <a:lnSpc>
                <a:spcPct val="50000"/>
              </a:lnSpc>
              <a:buFont typeface="Arial" charset="0"/>
              <a:buChar char="•"/>
              <a:defRPr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000" dirty="0" smtClean="0">
                <a:effectLst/>
                <a:latin typeface="Arial"/>
                <a:cs typeface="Arial"/>
              </a:rPr>
              <a:t>Aqua </a:t>
            </a:r>
            <a:r>
              <a:rPr lang="en-US" sz="2000" dirty="0">
                <a:effectLst/>
                <a:latin typeface="Arial"/>
                <a:cs typeface="Arial"/>
              </a:rPr>
              <a:t>MODIS </a:t>
            </a:r>
            <a:r>
              <a:rPr lang="en-US" sz="2000" dirty="0" smtClean="0">
                <a:effectLst/>
                <a:latin typeface="Arial"/>
                <a:cs typeface="Arial"/>
              </a:rPr>
              <a:t>and </a:t>
            </a:r>
            <a:r>
              <a:rPr lang="en-US" sz="2000" dirty="0" smtClean="0">
                <a:effectLst/>
                <a:latin typeface="Arial"/>
                <a:cs typeface="Arial"/>
              </a:rPr>
              <a:t>NVAP (&amp; HIRS –see on poster)  </a:t>
            </a:r>
            <a:r>
              <a:rPr lang="en-US" sz="2000" dirty="0" smtClean="0">
                <a:effectLst/>
                <a:latin typeface="Arial"/>
                <a:cs typeface="Arial"/>
              </a:rPr>
              <a:t>water </a:t>
            </a:r>
            <a:r>
              <a:rPr lang="en-US" sz="2000" dirty="0">
                <a:effectLst/>
                <a:latin typeface="Arial"/>
                <a:cs typeface="Arial"/>
              </a:rPr>
              <a:t>vapor trends are in good agreement; Terra MODIS </a:t>
            </a:r>
            <a:r>
              <a:rPr lang="en-US" sz="2000" dirty="0" smtClean="0">
                <a:effectLst/>
                <a:latin typeface="Arial"/>
                <a:cs typeface="Arial"/>
              </a:rPr>
              <a:t>water vapor  </a:t>
            </a:r>
            <a:r>
              <a:rPr lang="en-US" sz="2000" dirty="0">
                <a:effectLst/>
                <a:latin typeface="Arial"/>
                <a:cs typeface="Arial"/>
              </a:rPr>
              <a:t>is out of family due to </a:t>
            </a:r>
            <a:r>
              <a:rPr lang="en-US" sz="2000" dirty="0" err="1">
                <a:effectLst/>
                <a:latin typeface="Arial"/>
                <a:cs typeface="Arial"/>
              </a:rPr>
              <a:t>Ch</a:t>
            </a:r>
            <a:r>
              <a:rPr lang="en-US" sz="2000" dirty="0">
                <a:effectLst/>
                <a:latin typeface="Arial"/>
                <a:cs typeface="Arial"/>
              </a:rPr>
              <a:t> 27 </a:t>
            </a:r>
            <a:r>
              <a:rPr lang="en-US" sz="2000" dirty="0" smtClean="0">
                <a:effectLst/>
                <a:latin typeface="Arial"/>
                <a:cs typeface="Arial"/>
              </a:rPr>
              <a:t>cross-talk calibration drift</a:t>
            </a:r>
          </a:p>
          <a:p>
            <a:pPr>
              <a:lnSpc>
                <a:spcPct val="50000"/>
              </a:lnSpc>
              <a:buFont typeface="Arial" charset="0"/>
              <a:buChar char="•"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TPW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does not show significant diurnal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</a:p>
          <a:p>
            <a:pPr>
              <a:lnSpc>
                <a:spcPct val="50000"/>
              </a:lnSpc>
              <a:buFont typeface="Arial" charset="0"/>
              <a:buChar char="•"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buFont typeface="Arial" charset="0"/>
              <a:buChar char="•"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TPW decrease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2008  and 2012 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evident in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Aqua MODIS, N15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&amp; N17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HIRS and NVAP-Climate data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record.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Those agree with the La-Nina events at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Tropic. </a:t>
            </a:r>
          </a:p>
          <a:p>
            <a:pPr>
              <a:buFont typeface="Arial" charset="0"/>
              <a:buChar char="•"/>
              <a:defRPr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tropical TPW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2015 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suggested 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691F-9CED-4134-BEF2-4424A0C8B72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83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3813" y="1295400"/>
            <a:ext cx="8990012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Arial" charset="0"/>
              </a:rPr>
              <a:t>	                                            </a:t>
            </a:r>
            <a:r>
              <a:rPr lang="en-US" sz="2000" dirty="0" err="1">
                <a:latin typeface="Arial" charset="0"/>
              </a:rPr>
              <a:t>p</a:t>
            </a:r>
            <a:r>
              <a:rPr lang="en-US" sz="2000" baseline="-25000" dirty="0" err="1">
                <a:latin typeface="Arial" charset="0"/>
              </a:rPr>
              <a:t>sfc</a:t>
            </a:r>
            <a:endParaRPr lang="en-US" sz="2000" dirty="0">
              <a:latin typeface="Arial" charset="0"/>
            </a:endParaRPr>
          </a:p>
          <a:p>
            <a:pPr eaLnBrk="0" hangingPunct="0">
              <a:lnSpc>
                <a:spcPct val="125000"/>
              </a:lnSpc>
            </a:pPr>
            <a:r>
              <a:rPr lang="en-US" sz="2000" dirty="0">
                <a:latin typeface="Arial" charset="0"/>
              </a:rPr>
              <a:t>	I</a:t>
            </a:r>
            <a:r>
              <a:rPr lang="en-US" sz="2000" baseline="-25000" dirty="0">
                <a:latin typeface="Arial" charset="0"/>
                <a:sym typeface="Symbol" charset="0"/>
              </a:rPr>
              <a:t></a:t>
            </a:r>
            <a:r>
              <a:rPr lang="en-US" sz="2000" dirty="0">
                <a:latin typeface="Arial" charset="0"/>
              </a:rPr>
              <a:t>  =  </a:t>
            </a:r>
            <a:r>
              <a:rPr lang="en-US" sz="2000" dirty="0">
                <a:latin typeface="Arial" charset="0"/>
                <a:sym typeface="Symbol" charset="0"/>
              </a:rPr>
              <a:t></a:t>
            </a:r>
            <a:r>
              <a:rPr lang="en-US" sz="2000" baseline="-25000" dirty="0">
                <a:latin typeface="Arial" charset="0"/>
                <a:sym typeface="Symbol" charset="0"/>
              </a:rPr>
              <a:t></a:t>
            </a:r>
            <a:r>
              <a:rPr lang="en-US" sz="2000" baseline="30000" dirty="0" err="1">
                <a:latin typeface="Arial" charset="0"/>
              </a:rPr>
              <a:t>sfc</a:t>
            </a:r>
            <a:r>
              <a:rPr lang="en-US" sz="2000" dirty="0">
                <a:latin typeface="Arial" charset="0"/>
              </a:rPr>
              <a:t> B</a:t>
            </a:r>
            <a:r>
              <a:rPr lang="en-US" sz="2000" baseline="-25000" dirty="0">
                <a:latin typeface="Arial" charset="0"/>
                <a:sym typeface="Symbol" charset="0"/>
              </a:rPr>
              <a:t>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dirty="0" err="1">
                <a:latin typeface="Arial" charset="0"/>
              </a:rPr>
              <a:t>T</a:t>
            </a:r>
            <a:r>
              <a:rPr lang="en-US" sz="2000" baseline="-25000" dirty="0" err="1">
                <a:latin typeface="Arial" charset="0"/>
              </a:rPr>
              <a:t>sfc</a:t>
            </a:r>
            <a:r>
              <a:rPr lang="en-US" sz="2000" dirty="0">
                <a:latin typeface="Arial" charset="0"/>
              </a:rPr>
              <a:t>) </a:t>
            </a:r>
            <a:r>
              <a:rPr lang="en-US" sz="2000" dirty="0">
                <a:latin typeface="Arial" charset="0"/>
                <a:sym typeface="Symbol" charset="0"/>
              </a:rPr>
              <a:t></a:t>
            </a:r>
            <a:r>
              <a:rPr lang="en-US" sz="2000" baseline="-25000" dirty="0">
                <a:latin typeface="Arial" charset="0"/>
                <a:sym typeface="Symbol" charset="0"/>
              </a:rPr>
              <a:t>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dirty="0" err="1">
                <a:latin typeface="Arial" charset="0"/>
              </a:rPr>
              <a:t>p</a:t>
            </a:r>
            <a:r>
              <a:rPr lang="en-US" sz="2000" baseline="-25000" dirty="0" err="1">
                <a:latin typeface="Arial" charset="0"/>
              </a:rPr>
              <a:t>sfc</a:t>
            </a:r>
            <a:r>
              <a:rPr lang="en-US" sz="2000" dirty="0">
                <a:latin typeface="Arial" charset="0"/>
              </a:rPr>
              <a:t>) - </a:t>
            </a:r>
            <a:r>
              <a:rPr lang="en-US" sz="2000" dirty="0">
                <a:latin typeface="Arial" charset="0"/>
                <a:sym typeface="Symbol" charset="0"/>
              </a:rPr>
              <a:t></a:t>
            </a:r>
            <a:r>
              <a:rPr lang="en-US" sz="2000" dirty="0">
                <a:latin typeface="Arial" charset="0"/>
              </a:rPr>
              <a:t>    B</a:t>
            </a:r>
            <a:r>
              <a:rPr lang="en-US" sz="2000" baseline="-25000" dirty="0">
                <a:latin typeface="Arial" charset="0"/>
                <a:sym typeface="Symbol" charset="0"/>
              </a:rPr>
              <a:t></a:t>
            </a:r>
            <a:r>
              <a:rPr lang="en-US" sz="2000" dirty="0">
                <a:latin typeface="Arial" charset="0"/>
              </a:rPr>
              <a:t>(T(p)) [ d</a:t>
            </a:r>
            <a:r>
              <a:rPr lang="en-US" sz="2000" dirty="0">
                <a:latin typeface="Arial" charset="0"/>
                <a:sym typeface="Symbol" charset="0"/>
              </a:rPr>
              <a:t></a:t>
            </a:r>
            <a:r>
              <a:rPr lang="en-US" sz="2000" baseline="-25000" dirty="0">
                <a:latin typeface="Arial" charset="0"/>
                <a:sym typeface="Symbol" charset="0"/>
              </a:rPr>
              <a:t></a:t>
            </a:r>
            <a:r>
              <a:rPr lang="en-US" sz="2000" dirty="0">
                <a:latin typeface="Arial" charset="0"/>
              </a:rPr>
              <a:t>(p) / </a:t>
            </a:r>
            <a:r>
              <a:rPr lang="en-US" sz="2000" dirty="0" err="1">
                <a:latin typeface="Arial" charset="0"/>
              </a:rPr>
              <a:t>dp</a:t>
            </a:r>
            <a:r>
              <a:rPr lang="en-US" sz="2000" dirty="0">
                <a:latin typeface="Arial" charset="0"/>
              </a:rPr>
              <a:t> ]  </a:t>
            </a:r>
            <a:r>
              <a:rPr lang="en-US" sz="2000" dirty="0" err="1">
                <a:latin typeface="Arial" charset="0"/>
              </a:rPr>
              <a:t>dp</a:t>
            </a:r>
            <a:r>
              <a:rPr lang="en-US" sz="2000" dirty="0">
                <a:latin typeface="Arial" charset="0"/>
              </a:rPr>
              <a:t> .</a:t>
            </a:r>
          </a:p>
          <a:p>
            <a:pPr eaLnBrk="0" hangingPunct="0"/>
            <a:r>
              <a:rPr lang="en-US" sz="2000" dirty="0">
                <a:latin typeface="Arial" charset="0"/>
              </a:rPr>
              <a:t>	                                           o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743200" y="152400"/>
            <a:ext cx="401604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FFFFFF"/>
                </a:solidFill>
              </a:rPr>
              <a:t>Algorithm Discussion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85800" y="914400"/>
            <a:ext cx="7502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latin typeface="Arial" charset="0"/>
              </a:rPr>
              <a:t>Clear radiance exiting the atmosphere for a MODIS IR band with </a:t>
            </a:r>
          </a:p>
          <a:p>
            <a:pPr eaLnBrk="0" hangingPunct="0"/>
            <a:r>
              <a:rPr lang="en-US" sz="2000" dirty="0">
                <a:latin typeface="Arial" charset="0"/>
              </a:rPr>
              <a:t>wavelength </a:t>
            </a:r>
            <a:r>
              <a:rPr lang="en-US" sz="2000" dirty="0">
                <a:latin typeface="Arial" charset="0"/>
                <a:sym typeface="Symbol" charset="0"/>
              </a:rPr>
              <a:t></a:t>
            </a:r>
            <a:r>
              <a:rPr lang="en-US" sz="2000" dirty="0">
                <a:latin typeface="Arial" charset="0"/>
              </a:rPr>
              <a:t>: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33400" y="2336800"/>
            <a:ext cx="8085138" cy="3454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000" b="1" dirty="0">
                <a:latin typeface="Arial" charset="0"/>
              </a:rPr>
              <a:t>I</a:t>
            </a:r>
            <a:r>
              <a:rPr lang="en-US" sz="2000" b="1" baseline="-25000" dirty="0">
                <a:latin typeface="Arial" charset="0"/>
                <a:sym typeface="Symbol" charset="0"/>
              </a:rPr>
              <a:t></a:t>
            </a:r>
            <a:r>
              <a:rPr lang="en-US" sz="2000" dirty="0">
                <a:latin typeface="Arial" charset="0"/>
              </a:rPr>
              <a:t> is measured by MODIS for </a:t>
            </a:r>
            <a:r>
              <a:rPr lang="en-US" sz="2000" dirty="0">
                <a:latin typeface="Arial" charset="0"/>
                <a:sym typeface="Symbol" charset="0"/>
              </a:rPr>
              <a:t> = 4.4 - 14.2</a:t>
            </a:r>
            <a:r>
              <a:rPr lang="en-US" sz="2000" dirty="0">
                <a:latin typeface="Symbol" charset="0"/>
                <a:sym typeface="Symbol" charset="0"/>
              </a:rPr>
              <a:t>m</a:t>
            </a:r>
            <a:r>
              <a:rPr lang="en-US" sz="2000" dirty="0">
                <a:latin typeface="Arial" charset="0"/>
                <a:sym typeface="Symbol" charset="0"/>
              </a:rPr>
              <a:t>m (I</a:t>
            </a:r>
            <a:r>
              <a:rPr lang="en-US" sz="2000" baseline="-25000" dirty="0">
                <a:latin typeface="Arial" charset="0"/>
                <a:sym typeface="Symbol" charset="0"/>
              </a:rPr>
              <a:t>25</a:t>
            </a:r>
            <a:r>
              <a:rPr lang="en-US" sz="2000" dirty="0">
                <a:latin typeface="Arial" charset="0"/>
                <a:sym typeface="Symbol" charset="0"/>
              </a:rPr>
              <a:t>, I</a:t>
            </a:r>
            <a:r>
              <a:rPr lang="en-US" sz="2000" baseline="-25000" dirty="0">
                <a:latin typeface="Arial" charset="0"/>
                <a:sym typeface="Symbol" charset="0"/>
              </a:rPr>
              <a:t>27</a:t>
            </a:r>
            <a:r>
              <a:rPr lang="en-US" sz="2000" dirty="0">
                <a:latin typeface="Arial" charset="0"/>
                <a:sym typeface="Symbol" charset="0"/>
              </a:rPr>
              <a:t>, … I</a:t>
            </a:r>
            <a:r>
              <a:rPr lang="en-US" sz="2000" baseline="-25000" dirty="0">
                <a:latin typeface="Arial" charset="0"/>
                <a:sym typeface="Symbol" charset="0"/>
              </a:rPr>
              <a:t>36</a:t>
            </a:r>
            <a:r>
              <a:rPr lang="en-US" sz="2000" dirty="0">
                <a:latin typeface="Arial" charset="0"/>
                <a:sym typeface="Symbol" charset="0"/>
              </a:rPr>
              <a:t>)</a:t>
            </a:r>
          </a:p>
          <a:p>
            <a:pPr eaLnBrk="0" hangingPunct="0"/>
            <a:endParaRPr lang="en-US" sz="2000" dirty="0">
              <a:latin typeface="Arial" charset="0"/>
            </a:endParaRPr>
          </a:p>
          <a:p>
            <a:pPr eaLnBrk="0" hangingPunct="0"/>
            <a:r>
              <a:rPr lang="en-US" sz="2000" b="1" dirty="0">
                <a:latin typeface="Arial" charset="0"/>
              </a:rPr>
              <a:t>I</a:t>
            </a:r>
            <a:r>
              <a:rPr lang="en-US" sz="2000" b="1" baseline="-25000" dirty="0">
                <a:latin typeface="Arial" charset="0"/>
                <a:sym typeface="Symbol" charset="0"/>
              </a:rPr>
              <a:t></a:t>
            </a:r>
            <a:r>
              <a:rPr lang="en-US" sz="2000" dirty="0">
                <a:latin typeface="Arial" charset="0"/>
              </a:rPr>
              <a:t> can be considered a nonlinear function of the atmospheric properties including T, q, ozone, surface pressure, skin temperature, and emissivity.</a:t>
            </a:r>
          </a:p>
          <a:p>
            <a:pPr eaLnBrk="0" hangingPunct="0"/>
            <a:endParaRPr lang="en-US" sz="2000" dirty="0">
              <a:latin typeface="Arial" charset="0"/>
            </a:endParaRPr>
          </a:p>
          <a:p>
            <a:pPr eaLnBrk="0" hangingPunct="0"/>
            <a:r>
              <a:rPr lang="en-US" sz="2000" dirty="0">
                <a:latin typeface="Arial" charset="0"/>
              </a:rPr>
              <a:t>We can infer a statistical regression relationship using calculated radiances from a global set of </a:t>
            </a:r>
            <a:r>
              <a:rPr lang="en-US" sz="2000" dirty="0" err="1">
                <a:latin typeface="Arial" charset="0"/>
              </a:rPr>
              <a:t>radiosonde</a:t>
            </a:r>
            <a:r>
              <a:rPr lang="en-US" sz="2000" dirty="0">
                <a:latin typeface="Arial" charset="0"/>
              </a:rPr>
              <a:t> profiles and surface data.</a:t>
            </a:r>
          </a:p>
          <a:p>
            <a:pPr eaLnBrk="0" hangingPunct="0"/>
            <a:endParaRPr lang="en-US" sz="2000" dirty="0">
              <a:latin typeface="Arial" charset="0"/>
            </a:endParaRPr>
          </a:p>
          <a:p>
            <a:pPr eaLnBrk="0" hangingPunct="0"/>
            <a:r>
              <a:rPr lang="en-US" sz="2000" dirty="0">
                <a:latin typeface="Arial" charset="0"/>
              </a:rPr>
              <a:t>Relationship is inverted to retrieve atmospheric properties from observed MODIS radiances.</a:t>
            </a:r>
          </a:p>
        </p:txBody>
      </p:sp>
    </p:spTree>
    <p:extLst>
      <p:ext uri="{BB962C8B-B14F-4D97-AF65-F5344CB8AC3E}">
        <p14:creationId xmlns:p14="http://schemas.microsoft.com/office/powerpoint/2010/main" val="2342153330"/>
      </p:ext>
    </p:extLst>
  </p:cSld>
  <p:clrMapOvr>
    <a:masterClrMapping/>
  </p:clrMapOvr>
  <p:transition xmlns:p14="http://schemas.microsoft.com/office/powerpoint/2010/main" advTm="96704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Conclusions (VIIRS TPW)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610600" cy="6019800"/>
          </a:xfrm>
        </p:spPr>
        <p:txBody>
          <a:bodyPr>
            <a:normAutofit fontScale="92500" lnSpcReduction="10000"/>
          </a:bodyPr>
          <a:lstStyle/>
          <a:p>
            <a:pPr algn="ctr">
              <a:defRPr/>
            </a:pPr>
            <a:endParaRPr lang="en-US" sz="1600" b="1" dirty="0"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VIIRS split window enables 750 m resolution TPW maps with moderate ability to depict moisture gradients – very wet and very dry conditions are not captured very well</a:t>
            </a:r>
          </a:p>
          <a:p>
            <a:pPr>
              <a:buFont typeface="Arial" charset="0"/>
              <a:buChar char="•"/>
              <a:defRPr/>
            </a:pPr>
            <a:endParaRPr lang="en-US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VIIRS TPW over land requires careful attention to the surface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emissivity, sea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/land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BT classifications, and clear determination</a:t>
            </a:r>
            <a:endParaRPr lang="en-US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en-US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NUCAPS show moisture gradients at 50 km resolution even in the presence of non-precipitating clouds</a:t>
            </a:r>
          </a:p>
          <a:p>
            <a:pPr>
              <a:buFont typeface="Arial" charset="0"/>
              <a:buChar char="•"/>
              <a:defRPr/>
            </a:pP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VIIRS + NUCAPS shows promise for continuing the moisture records established by HIRS and MODIS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691F-9CED-4134-BEF2-4424A0C8B72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99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80571"/>
          </a:xfrm>
        </p:spPr>
        <p:txBody>
          <a:bodyPr/>
          <a:lstStyle/>
          <a:p>
            <a:r>
              <a:rPr lang="en-US" sz="3600" dirty="0" smtClean="0"/>
              <a:t>Plans for VIIRS + NUCAPS TPW Products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788430"/>
          </a:xfrm>
        </p:spPr>
        <p:txBody>
          <a:bodyPr/>
          <a:lstStyle/>
          <a:p>
            <a:r>
              <a:rPr lang="en-US" sz="2400" dirty="0" smtClean="0"/>
              <a:t>Check sea-</a:t>
            </a:r>
            <a:r>
              <a:rPr lang="en-US" sz="2400" dirty="0" smtClean="0"/>
              <a:t>land and BT  </a:t>
            </a:r>
            <a:r>
              <a:rPr lang="en-US" sz="2400" dirty="0" smtClean="0"/>
              <a:t>training data distributions</a:t>
            </a:r>
          </a:p>
          <a:p>
            <a:r>
              <a:rPr lang="en-US" sz="2400" dirty="0" smtClean="0"/>
              <a:t>Increase the viewing angle categories </a:t>
            </a:r>
          </a:p>
          <a:p>
            <a:r>
              <a:rPr lang="en-US" sz="2400" dirty="0" smtClean="0"/>
              <a:t>Supplement VIIRS split window with NUCAPS to better capture very dry and wet conditions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609600" y="2895600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0" kern="120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4" charset="0"/>
                <a:ea typeface="MS PGothic" pitchFamily="34" charset="-128"/>
                <a:cs typeface="ＭＳ Ｐゴシック" pitchFamily="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1EEFF"/>
                </a:solidFill>
                <a:latin typeface="Arial" pitchFamily="4" charset="0"/>
                <a:ea typeface="MS PGothic" pitchFamily="34" charset="-128"/>
                <a:cs typeface="ＭＳ Ｐゴシック" pitchFamily="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1EEFF"/>
                </a:solidFill>
                <a:latin typeface="Arial" pitchFamily="4" charset="0"/>
                <a:ea typeface="MS PGothic" pitchFamily="34" charset="-128"/>
                <a:cs typeface="ＭＳ Ｐゴシック" pitchFamily="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1EEFF"/>
                </a:solidFill>
                <a:latin typeface="Arial" pitchFamily="4" charset="0"/>
                <a:ea typeface="MS PGothic" pitchFamily="34" charset="-128"/>
                <a:cs typeface="ＭＳ Ｐゴシック" pitchFamily="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1EEFF"/>
                </a:solidFill>
                <a:latin typeface="Arial" pitchFamily="4" charset="0"/>
                <a:ea typeface="MS PGothic" pitchFamily="34" charset="-128"/>
                <a:cs typeface="ＭＳ Ｐゴシック" pitchFamily="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1EEFF"/>
                </a:solidFill>
                <a:latin typeface="Arial" pitchFamily="4" charset="0"/>
                <a:ea typeface="ＭＳ Ｐゴシック" pitchFamily="4" charset="-128"/>
                <a:cs typeface="ＭＳ Ｐゴシック" pitchFamily="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1EEFF"/>
                </a:solidFill>
                <a:latin typeface="Arial" pitchFamily="4" charset="0"/>
                <a:ea typeface="ＭＳ Ｐゴシック" pitchFamily="4" charset="-128"/>
                <a:cs typeface="ＭＳ Ｐゴシック" pitchFamily="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1EEFF"/>
                </a:solidFill>
                <a:latin typeface="Arial" pitchFamily="4" charset="0"/>
                <a:ea typeface="ＭＳ Ｐゴシック" pitchFamily="4" charset="-128"/>
                <a:cs typeface="ＭＳ Ｐゴシック" pitchFamily="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1EEFF"/>
                </a:solidFill>
                <a:latin typeface="Arial" pitchFamily="4" charset="0"/>
                <a:ea typeface="ＭＳ Ｐゴシック" pitchFamily="4" charset="-128"/>
                <a:cs typeface="ＭＳ Ｐゴシック" pitchFamily="4" charset="-128"/>
              </a:defRPr>
            </a:lvl9pPr>
          </a:lstStyle>
          <a:p>
            <a:r>
              <a:rPr lang="en-US" sz="3600" dirty="0" smtClean="0"/>
              <a:t>Plans for MODIS TPW Products</a:t>
            </a:r>
            <a:endParaRPr lang="en-US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3400" y="3962400"/>
            <a:ext cx="8229600" cy="4788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11163" indent="-34290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" pitchFamily="2" charset="2"/>
              <a:buChar char=""/>
              <a:defRPr sz="3000" kern="120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MS PGothic" pitchFamily="34" charset="-128"/>
                <a:cs typeface="ＭＳ Ｐゴシック" pitchFamily="4" charset="-128"/>
              </a:defRPr>
            </a:lvl1pPr>
            <a:lvl2pPr marL="739775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0000"/>
              <a:buFont typeface="Wingdings" pitchFamily="2" charset="2"/>
              <a:buChar char=""/>
              <a:defRPr sz="2600" kern="1200">
                <a:solidFill>
                  <a:srgbClr val="FFF5DE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995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"/>
              <a:defRPr sz="2400" kern="1200">
                <a:solidFill>
                  <a:srgbClr val="FFF5DE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260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80000"/>
              <a:buFont typeface="Arial" pitchFamily="34" charset="0"/>
              <a:buChar char="•"/>
              <a:defRPr sz="2200" kern="1200">
                <a:solidFill>
                  <a:srgbClr val="FFF5DE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481138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80000"/>
              <a:buFont typeface="Wingdings 2" pitchFamily="18" charset="2"/>
              <a:buChar char=""/>
              <a:defRPr sz="2000" kern="1200">
                <a:solidFill>
                  <a:srgbClr val="FFF5DE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Characterize Terra B27 crosstalk and reprocess if possible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838200" y="4419600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0" kern="120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4" charset="0"/>
                <a:ea typeface="MS PGothic" pitchFamily="34" charset="-128"/>
                <a:cs typeface="ＭＳ Ｐゴシック" pitchFamily="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1EEFF"/>
                </a:solidFill>
                <a:latin typeface="Arial" pitchFamily="4" charset="0"/>
                <a:ea typeface="MS PGothic" pitchFamily="34" charset="-128"/>
                <a:cs typeface="ＭＳ Ｐゴシック" pitchFamily="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1EEFF"/>
                </a:solidFill>
                <a:latin typeface="Arial" pitchFamily="4" charset="0"/>
                <a:ea typeface="MS PGothic" pitchFamily="34" charset="-128"/>
                <a:cs typeface="ＭＳ Ｐゴシック" pitchFamily="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1EEFF"/>
                </a:solidFill>
                <a:latin typeface="Arial" pitchFamily="4" charset="0"/>
                <a:ea typeface="MS PGothic" pitchFamily="34" charset="-128"/>
                <a:cs typeface="ＭＳ Ｐゴシック" pitchFamily="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1EEFF"/>
                </a:solidFill>
                <a:latin typeface="Arial" pitchFamily="4" charset="0"/>
                <a:ea typeface="MS PGothic" pitchFamily="34" charset="-128"/>
                <a:cs typeface="ＭＳ Ｐゴシック" pitchFamily="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1EEFF"/>
                </a:solidFill>
                <a:latin typeface="Arial" pitchFamily="4" charset="0"/>
                <a:ea typeface="ＭＳ Ｐゴシック" pitchFamily="4" charset="-128"/>
                <a:cs typeface="ＭＳ Ｐゴシック" pitchFamily="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1EEFF"/>
                </a:solidFill>
                <a:latin typeface="Arial" pitchFamily="4" charset="0"/>
                <a:ea typeface="ＭＳ Ｐゴシック" pitchFamily="4" charset="-128"/>
                <a:cs typeface="ＭＳ Ｐゴシック" pitchFamily="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1EEFF"/>
                </a:solidFill>
                <a:latin typeface="Arial" pitchFamily="4" charset="0"/>
                <a:ea typeface="ＭＳ Ｐゴシック" pitchFamily="4" charset="-128"/>
                <a:cs typeface="ＭＳ Ｐゴシック" pitchFamily="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1EEFF"/>
                </a:solidFill>
                <a:latin typeface="Arial" pitchFamily="4" charset="0"/>
                <a:ea typeface="ＭＳ Ｐゴシック" pitchFamily="4" charset="-128"/>
                <a:cs typeface="ＭＳ Ｐゴシック" pitchFamily="4" charset="-128"/>
              </a:defRPr>
            </a:lvl9pPr>
          </a:lstStyle>
          <a:p>
            <a:r>
              <a:rPr lang="en-US" sz="3600" dirty="0" smtClean="0"/>
              <a:t>Plans for HIRS TPW Products</a:t>
            </a:r>
            <a:endParaRPr lang="en-US" sz="3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3400" y="5422370"/>
            <a:ext cx="8229600" cy="4788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11163" indent="-34290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" pitchFamily="2" charset="2"/>
              <a:buChar char=""/>
              <a:defRPr sz="3000" kern="120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MS PGothic" pitchFamily="34" charset="-128"/>
                <a:cs typeface="ＭＳ Ｐゴシック" pitchFamily="4" charset="-128"/>
              </a:defRPr>
            </a:lvl1pPr>
            <a:lvl2pPr marL="739775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0000"/>
              <a:buFont typeface="Wingdings" pitchFamily="2" charset="2"/>
              <a:buChar char=""/>
              <a:defRPr sz="2600" kern="1200">
                <a:solidFill>
                  <a:srgbClr val="FFF5DE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995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"/>
              <a:defRPr sz="2400" kern="1200">
                <a:solidFill>
                  <a:srgbClr val="FFF5DE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260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80000"/>
              <a:buFont typeface="Arial" pitchFamily="34" charset="0"/>
              <a:buChar char="•"/>
              <a:defRPr sz="2200" kern="1200">
                <a:solidFill>
                  <a:srgbClr val="FFF5DE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481138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80000"/>
              <a:buFont typeface="Wingdings 2" pitchFamily="18" charset="2"/>
              <a:buChar char=""/>
              <a:defRPr sz="2000" kern="1200">
                <a:solidFill>
                  <a:srgbClr val="FFF5DE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Recalibrate split window bands against IASI and reprocess complete record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5469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09800"/>
            <a:ext cx="8228538" cy="990600"/>
          </a:xfrm>
        </p:spPr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691F-9CED-4134-BEF2-4424A0C8B72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27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MODIS spectral shifts applied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Terra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40188" cy="395128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Band 27: +4.0 cm-1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Band 28: +2.0 cm-1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Band 30: +1.0 cm-1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Band 34: +0.8 cm-1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Band 35: +0.8 cm-1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Band 36: +1.0 cm-1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990600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Aqua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797425" y="1600200"/>
            <a:ext cx="4041775" cy="395128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Band 27: +5.0 cm-1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Band 28: +2.0 cm-1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Band 30: +0.0 cm-1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Band 34: +0.8 cm-1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Band 35: +0.8 cm-1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Band 36: +1.0 cm-1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35901" y="1650355"/>
            <a:ext cx="736099" cy="2693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/>
              <a:t>H2O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H2O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O3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CO2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CO2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CO2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4495800"/>
            <a:ext cx="751690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Based on AIRS/IASI-MODIS Brightness Temperature differences </a:t>
            </a:r>
          </a:p>
          <a:p>
            <a:r>
              <a:rPr lang="en-US" sz="2000" dirty="0" smtClean="0"/>
              <a:t>over a selected year 2009. 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234501" y="4888468"/>
            <a:ext cx="391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(Tobin et al, 2006, Quinn et al, 2010)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350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52400" y="838200"/>
            <a:ext cx="883920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50000"/>
              </a:spcBef>
              <a:buFont typeface="Arial"/>
              <a:buChar char="•"/>
            </a:pPr>
            <a:r>
              <a:rPr lang="en-US" sz="2000" b="1" dirty="0">
                <a:solidFill>
                  <a:srgbClr val="F2C31A"/>
                </a:solidFill>
                <a:latin typeface="Arial" charset="0"/>
              </a:rPr>
              <a:t>Global </a:t>
            </a:r>
            <a:r>
              <a:rPr lang="en-US" sz="2000" b="1" dirty="0" smtClean="0">
                <a:solidFill>
                  <a:srgbClr val="F2C31A"/>
                </a:solidFill>
                <a:latin typeface="Arial" charset="0"/>
              </a:rPr>
              <a:t>Training Dataset (</a:t>
            </a:r>
            <a:r>
              <a:rPr lang="en-US" sz="2000" b="1" dirty="0" err="1" smtClean="0">
                <a:solidFill>
                  <a:srgbClr val="F2C31A"/>
                </a:solidFill>
                <a:latin typeface="Arial" charset="0"/>
              </a:rPr>
              <a:t>SeeBor</a:t>
            </a:r>
            <a:r>
              <a:rPr lang="en-US" sz="2000" b="1" dirty="0" smtClean="0">
                <a:solidFill>
                  <a:srgbClr val="F2C31A"/>
                </a:solidFill>
                <a:latin typeface="Arial" charset="0"/>
              </a:rPr>
              <a:t> V5.0)</a:t>
            </a:r>
            <a:r>
              <a:rPr lang="en-US" sz="2000" dirty="0" smtClean="0">
                <a:latin typeface="Arial" charset="0"/>
              </a:rPr>
              <a:t>: </a:t>
            </a:r>
            <a:r>
              <a:rPr lang="en-US" sz="2000" dirty="0">
                <a:latin typeface="Arial" charset="0"/>
              </a:rPr>
              <a:t>data set drawn from NOAA-88, TIGR-3, </a:t>
            </a:r>
            <a:r>
              <a:rPr lang="en-US" sz="2000" dirty="0" err="1">
                <a:latin typeface="Arial" charset="0"/>
              </a:rPr>
              <a:t>ozonesondes</a:t>
            </a:r>
            <a:r>
              <a:rPr lang="en-US" sz="2000" dirty="0">
                <a:latin typeface="Arial" charset="0"/>
              </a:rPr>
              <a:t>, ECMWF analyses, desert </a:t>
            </a:r>
            <a:r>
              <a:rPr lang="en-US" sz="2000" dirty="0" err="1">
                <a:latin typeface="Arial" charset="0"/>
              </a:rPr>
              <a:t>radiosondes</a:t>
            </a:r>
            <a:r>
              <a:rPr lang="en-US" sz="2000" dirty="0">
                <a:latin typeface="Arial" charset="0"/>
              </a:rPr>
              <a:t> containing 15000+ global </a:t>
            </a:r>
            <a:r>
              <a:rPr lang="en-US" sz="2000" dirty="0" err="1">
                <a:latin typeface="Arial" charset="0"/>
              </a:rPr>
              <a:t>radiosonde</a:t>
            </a:r>
            <a:r>
              <a:rPr lang="en-US" sz="2000" dirty="0">
                <a:latin typeface="Arial" charset="0"/>
              </a:rPr>
              <a:t> profiles of temperature, moisture, and ozone used for training data set</a:t>
            </a:r>
            <a:r>
              <a:rPr lang="en-US" sz="2000" dirty="0" smtClean="0">
                <a:latin typeface="Arial" charset="0"/>
              </a:rPr>
              <a:t>. The surface characteristics is assigned by using the UW Baseline Fit Global Land Surface Emissivity </a:t>
            </a:r>
            <a:r>
              <a:rPr lang="en-US" sz="2000" dirty="0" err="1" smtClean="0">
                <a:latin typeface="Arial" charset="0"/>
              </a:rPr>
              <a:t>Database</a:t>
            </a:r>
            <a:r>
              <a:rPr lang="en-US" sz="2000" dirty="0" err="1" smtClean="0">
                <a:latin typeface="Arial" charset="0"/>
                <a:hlinkClick r:id="rId3"/>
              </a:rPr>
              <a:t>http</a:t>
            </a:r>
            <a:r>
              <a:rPr lang="en-US" sz="2000" dirty="0" smtClean="0">
                <a:latin typeface="Arial" charset="0"/>
                <a:hlinkClick r:id="rId3"/>
              </a:rPr>
              <a:t>://www.cimss.ssec.wisc.edu/iremis/</a:t>
            </a:r>
            <a:r>
              <a:rPr lang="en-US" sz="2000" dirty="0" smtClean="0">
                <a:latin typeface="Arial" charset="0"/>
              </a:rPr>
              <a:t>). </a:t>
            </a:r>
            <a:endParaRPr lang="en-US" sz="2000" b="1" dirty="0" smtClean="0">
              <a:solidFill>
                <a:srgbClr val="F2C31A"/>
              </a:solidFill>
              <a:latin typeface="Arial" charset="0"/>
            </a:endParaRPr>
          </a:p>
          <a:p>
            <a:pPr marL="342900" indent="-342900" eaLnBrk="0" hangingPunct="0">
              <a:spcBef>
                <a:spcPct val="50000"/>
              </a:spcBef>
              <a:buFont typeface="Arial"/>
              <a:buChar char="•"/>
            </a:pPr>
            <a:r>
              <a:rPr lang="en-US" sz="2000" b="1" dirty="0" smtClean="0">
                <a:solidFill>
                  <a:srgbClr val="F2C31A"/>
                </a:solidFill>
                <a:latin typeface="Arial" charset="0"/>
              </a:rPr>
              <a:t>RT </a:t>
            </a:r>
            <a:r>
              <a:rPr lang="en-US" sz="2000" b="1" dirty="0">
                <a:solidFill>
                  <a:srgbClr val="F2C31A"/>
                </a:solidFill>
                <a:latin typeface="Arial" charset="0"/>
              </a:rPr>
              <a:t>model</a:t>
            </a:r>
            <a:r>
              <a:rPr lang="en-US" sz="2000" dirty="0">
                <a:latin typeface="Arial" charset="0"/>
              </a:rPr>
              <a:t>: Radiance calculations for each training profile are made  using a 101 pressure layer transmittance </a:t>
            </a:r>
            <a:r>
              <a:rPr lang="en-US" sz="2000" dirty="0" smtClean="0">
                <a:latin typeface="Arial" charset="0"/>
              </a:rPr>
              <a:t>model (CRTM). </a:t>
            </a:r>
            <a:r>
              <a:rPr lang="en-US" sz="2000" dirty="0">
                <a:latin typeface="Arial" charset="0"/>
              </a:rPr>
              <a:t>I</a:t>
            </a:r>
            <a:r>
              <a:rPr lang="en-US" sz="2000" dirty="0" smtClean="0">
                <a:latin typeface="Arial" charset="0"/>
              </a:rPr>
              <a:t>nstrument noise is </a:t>
            </a:r>
            <a:r>
              <a:rPr lang="en-US" sz="2000" dirty="0">
                <a:latin typeface="Arial" charset="0"/>
              </a:rPr>
              <a:t>added to calculated spectral band radiances</a:t>
            </a:r>
            <a:r>
              <a:rPr lang="en-US" sz="2000" dirty="0" smtClean="0">
                <a:latin typeface="Arial" charset="0"/>
              </a:rPr>
              <a:t>.</a:t>
            </a:r>
            <a:endParaRPr lang="en-US" sz="2000" dirty="0">
              <a:latin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" charset="0"/>
              </a:rPr>
              <a:t>In the regression retrieval algorithm, viewing angle, land/ocean and Brightness Temperature classifications were applied to build a better relationshi</a:t>
            </a:r>
            <a:r>
              <a:rPr lang="en-US" sz="2000" dirty="0">
                <a:latin typeface="Arial" charset="0"/>
              </a:rPr>
              <a:t>p</a:t>
            </a:r>
            <a:r>
              <a:rPr lang="en-US" sz="2000" dirty="0" smtClean="0">
                <a:latin typeface="Arial" charset="0"/>
              </a:rPr>
              <a:t> for different atmospheric situations.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rgbClr val="F2C31A"/>
                </a:solidFill>
              </a:rPr>
              <a:t> </a:t>
            </a:r>
            <a:r>
              <a:rPr lang="en-US" sz="2000" b="1" dirty="0">
                <a:solidFill>
                  <a:srgbClr val="F2C31A"/>
                </a:solidFill>
              </a:rPr>
              <a:t>U</a:t>
            </a:r>
            <a:r>
              <a:rPr lang="en-US" sz="2000" b="1" dirty="0" smtClean="0">
                <a:solidFill>
                  <a:srgbClr val="F2C31A"/>
                </a:solidFill>
              </a:rPr>
              <a:t>ncertainty</a:t>
            </a:r>
            <a:r>
              <a:rPr lang="en-US" sz="2000" dirty="0" smtClean="0"/>
              <a:t>: MOD07  TPW </a:t>
            </a:r>
            <a:r>
              <a:rPr lang="en-US" sz="2000" dirty="0"/>
              <a:t>within 2 (4) mm </a:t>
            </a:r>
            <a:r>
              <a:rPr lang="en-US" sz="2000" dirty="0" err="1"/>
              <a:t>rms</a:t>
            </a:r>
            <a:r>
              <a:rPr lang="en-US" sz="2000" dirty="0"/>
              <a:t> for dry (wet) retrievals </a:t>
            </a:r>
            <a:r>
              <a:rPr lang="en-US" sz="2000" dirty="0" err="1"/>
              <a:t>wrt</a:t>
            </a:r>
            <a:r>
              <a:rPr lang="en-US" sz="2000" dirty="0"/>
              <a:t> </a:t>
            </a:r>
            <a:r>
              <a:rPr lang="en-US" sz="2000" dirty="0" smtClean="0"/>
              <a:t>Microwave Water Vapor Radiometer (at SGP Cart site)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667000" y="152400"/>
            <a:ext cx="401604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/>
              <a:t>Algorithm Discussion</a:t>
            </a:r>
          </a:p>
        </p:txBody>
      </p:sp>
    </p:spTree>
    <p:extLst>
      <p:ext uri="{BB962C8B-B14F-4D97-AF65-F5344CB8AC3E}">
        <p14:creationId xmlns:p14="http://schemas.microsoft.com/office/powerpoint/2010/main" val="1068176230"/>
      </p:ext>
    </p:extLst>
  </p:cSld>
  <p:clrMapOvr>
    <a:masterClrMapping/>
  </p:clrMapOvr>
  <p:transition xmlns:p14="http://schemas.microsoft.com/office/powerpoint/2010/main" advTm="111472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8538" cy="990600"/>
          </a:xfrm>
        </p:spPr>
        <p:txBody>
          <a:bodyPr/>
          <a:lstStyle/>
          <a:p>
            <a:r>
              <a:rPr lang="en-US" sz="2800" dirty="0" smtClean="0"/>
              <a:t>Spectral Response Functions of Aqua/MODIS TIR bands used by the TPW </a:t>
            </a:r>
            <a:r>
              <a:rPr lang="en-US" sz="2800" dirty="0"/>
              <a:t>a</a:t>
            </a:r>
            <a:r>
              <a:rPr lang="en-US" sz="2800" dirty="0" smtClean="0"/>
              <a:t>lgorithm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691F-9CED-4134-BEF2-4424A0C8B72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 descr="SRFs_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2152650"/>
            <a:ext cx="11115929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59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691F-9CED-4134-BEF2-4424A0C8B72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 descr="SRFs_2_new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" r="107"/>
          <a:stretch/>
        </p:blipFill>
        <p:spPr>
          <a:xfrm>
            <a:off x="-980246" y="2152650"/>
            <a:ext cx="11089576" cy="4171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2176046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M16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2176046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M15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1386" y="2176046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M14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8538" cy="990600"/>
          </a:xfrm>
        </p:spPr>
        <p:txBody>
          <a:bodyPr/>
          <a:lstStyle/>
          <a:p>
            <a:r>
              <a:rPr lang="en-US" sz="2800" dirty="0" smtClean="0"/>
              <a:t>Spectral Response Functions of Aqua/MODIS TIR and VIIRS bands used by the TPW algorithm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3427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76200"/>
            <a:ext cx="9372600" cy="990600"/>
          </a:xfrm>
        </p:spPr>
        <p:txBody>
          <a:bodyPr/>
          <a:lstStyle/>
          <a:p>
            <a:r>
              <a:rPr lang="en-US" sz="2800" dirty="0" smtClean="0">
                <a:latin typeface="Arial"/>
                <a:cs typeface="Arial"/>
              </a:rPr>
              <a:t>Comparison of  the MODIS and the VIIRS TPW  Products</a:t>
            </a:r>
            <a:r>
              <a:rPr lang="en-US" sz="2800" dirty="0">
                <a:latin typeface="Arial"/>
                <a:cs typeface="Arial"/>
              </a:rPr>
              <a:t/>
            </a:r>
            <a:br>
              <a:rPr lang="en-US" sz="2800" dirty="0">
                <a:latin typeface="Arial"/>
                <a:cs typeface="Arial"/>
              </a:rPr>
            </a:br>
            <a:endParaRPr lang="en-US" sz="28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691F-9CED-4134-BEF2-4424A0C8B72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921084"/>
              </p:ext>
            </p:extLst>
          </p:nvPr>
        </p:nvGraphicFramePr>
        <p:xfrm>
          <a:off x="152400" y="517956"/>
          <a:ext cx="8763000" cy="608045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938717"/>
                <a:gridCol w="3776283"/>
                <a:gridCol w="3048000"/>
              </a:tblGrid>
              <a:tr h="373329"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Characteristics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MODIS (MOD07)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VIIRS (+</a:t>
                      </a:r>
                      <a:r>
                        <a:rPr lang="en-US" dirty="0" err="1" smtClean="0"/>
                        <a:t>CrIS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708915">
                <a:tc>
                  <a:txBody>
                    <a:bodyPr/>
                    <a:lstStyle/>
                    <a:p>
                      <a:r>
                        <a:rPr lang="en-US" dirty="0" smtClean="0"/>
                        <a:t>Spectral Bands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 only using CO2, H2O and IRW bands;</a:t>
                      </a:r>
                      <a:r>
                        <a:rPr lang="en-US" baseline="0" dirty="0" smtClean="0"/>
                        <a:t> b</a:t>
                      </a:r>
                      <a:r>
                        <a:rPr lang="en-US" dirty="0" smtClean="0"/>
                        <a:t>etween 4.5 and 14.5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μm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(11 bands)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Band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dirty="0" smtClean="0"/>
                        <a:t>M14, M15, M16</a:t>
                      </a:r>
                    </a:p>
                    <a:p>
                      <a:r>
                        <a:rPr lang="en-US" dirty="0" smtClean="0"/>
                        <a:t>TPW</a:t>
                      </a:r>
                      <a:r>
                        <a:rPr lang="en-US" baseline="0" dirty="0" smtClean="0"/>
                        <a:t> derived from </a:t>
                      </a:r>
                      <a:r>
                        <a:rPr lang="en-US" baseline="0" dirty="0" err="1" smtClean="0"/>
                        <a:t>CrIS</a:t>
                      </a:r>
                      <a:r>
                        <a:rPr lang="en-US" baseline="0" dirty="0" smtClean="0"/>
                        <a:t>/ATMS</a:t>
                      </a:r>
                      <a:endParaRPr lang="en-US" dirty="0"/>
                    </a:p>
                  </a:txBody>
                  <a:tcPr/>
                </a:tc>
              </a:tr>
              <a:tr h="373329">
                <a:tc>
                  <a:txBody>
                    <a:bodyPr/>
                    <a:lstStyle/>
                    <a:p>
                      <a:r>
                        <a:rPr lang="en-US" dirty="0" smtClean="0"/>
                        <a:t>Spatial Resolution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5km :   5x5</a:t>
                      </a:r>
                      <a:r>
                        <a:rPr lang="en-US" baseline="0" dirty="0" smtClean="0"/>
                        <a:t> 1km 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5km:</a:t>
                      </a:r>
                      <a:r>
                        <a:rPr lang="en-US" baseline="0" dirty="0" smtClean="0"/>
                        <a:t> 7x7 750m average</a:t>
                      </a:r>
                      <a:endParaRPr lang="en-US" dirty="0"/>
                    </a:p>
                  </a:txBody>
                  <a:tcPr/>
                </a:tc>
              </a:tr>
              <a:tr h="373329">
                <a:tc>
                  <a:txBody>
                    <a:bodyPr/>
                    <a:lstStyle/>
                    <a:p>
                      <a:r>
                        <a:rPr lang="en-US" dirty="0" smtClean="0"/>
                        <a:t>Spatial Coverage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Global (clear sky)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Global (clear sky)</a:t>
                      </a:r>
                    </a:p>
                  </a:txBody>
                  <a:tcPr/>
                </a:tc>
              </a:tr>
              <a:tr h="373329">
                <a:tc>
                  <a:txBody>
                    <a:bodyPr/>
                    <a:lstStyle/>
                    <a:p>
                      <a:r>
                        <a:rPr lang="en-US" dirty="0" smtClean="0"/>
                        <a:t>Cloud Mask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MOD35 Cloud Mask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MVCM </a:t>
                      </a:r>
                      <a:r>
                        <a:rPr lang="en-US" dirty="0" smtClean="0"/>
                        <a:t>(750m)</a:t>
                      </a:r>
                      <a:endParaRPr lang="en-US" dirty="0"/>
                    </a:p>
                  </a:txBody>
                  <a:tcPr/>
                </a:tc>
              </a:tr>
              <a:tr h="373329">
                <a:tc>
                  <a:txBody>
                    <a:bodyPr/>
                    <a:lstStyle/>
                    <a:p>
                      <a:r>
                        <a:rPr lang="en-US" dirty="0" smtClean="0"/>
                        <a:t>Ancillary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GDAS (1</a:t>
                      </a:r>
                      <a:r>
                        <a:rPr lang="en-US" dirty="0" smtClean="0">
                          <a:latin typeface="Times New Roman" charset="0"/>
                        </a:rPr>
                        <a:t>⁰</a:t>
                      </a:r>
                      <a:r>
                        <a:rPr lang="en-US" dirty="0" smtClean="0"/>
                        <a:t>x1</a:t>
                      </a:r>
                      <a:r>
                        <a:rPr lang="en-US" dirty="0" smtClean="0">
                          <a:latin typeface="Times New Roman" charset="0"/>
                        </a:rPr>
                        <a:t>⁰</a:t>
                      </a:r>
                      <a:r>
                        <a:rPr lang="en-US" dirty="0" smtClean="0"/>
                        <a:t> res)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CFSR(0.5</a:t>
                      </a:r>
                      <a:r>
                        <a:rPr lang="en-US" dirty="0" smtClean="0">
                          <a:latin typeface="Times New Roman" charset="0"/>
                        </a:rPr>
                        <a:t>⁰</a:t>
                      </a:r>
                      <a:r>
                        <a:rPr lang="en-US" dirty="0" smtClean="0"/>
                        <a:t>x0.5</a:t>
                      </a:r>
                      <a:r>
                        <a:rPr lang="en-US" dirty="0" smtClean="0">
                          <a:latin typeface="Times New Roman" charset="0"/>
                        </a:rPr>
                        <a:t>⁰</a:t>
                      </a:r>
                      <a:r>
                        <a:rPr lang="en-US" dirty="0" smtClean="0"/>
                        <a:t> res)</a:t>
                      </a:r>
                      <a:endParaRPr lang="en-US" dirty="0"/>
                    </a:p>
                  </a:txBody>
                  <a:tcPr/>
                </a:tc>
              </a:tr>
              <a:tr h="373329">
                <a:tc>
                  <a:txBody>
                    <a:bodyPr/>
                    <a:lstStyle/>
                    <a:p>
                      <a:r>
                        <a:rPr lang="en-US" dirty="0" smtClean="0"/>
                        <a:t>Time periods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>
                          <a:latin typeface="Corbel" panose="020B0503020204020204" pitchFamily="34" charset="0"/>
                        </a:rPr>
                        <a:t>Morning (SZA &lt;= 85⁰ and Local Time Before Noon)</a:t>
                      </a:r>
                    </a:p>
                    <a:p>
                      <a:r>
                        <a:rPr lang="en-US" dirty="0" smtClean="0">
                          <a:latin typeface="Corbel" panose="020B0503020204020204" pitchFamily="34" charset="0"/>
                        </a:rPr>
                        <a:t>Afternoon (SZA &lt;= 85⁰ and Local Time After Noon)</a:t>
                      </a:r>
                    </a:p>
                    <a:p>
                      <a:r>
                        <a:rPr lang="en-US" dirty="0" smtClean="0">
                          <a:latin typeface="Corbel" panose="020B0503020204020204" pitchFamily="34" charset="0"/>
                        </a:rPr>
                        <a:t>Evening (SZA &gt; 85⁰ and Local Time Before Midnight)</a:t>
                      </a:r>
                    </a:p>
                    <a:p>
                      <a:r>
                        <a:rPr lang="en-US" dirty="0" smtClean="0">
                          <a:latin typeface="Corbel" panose="020B0503020204020204" pitchFamily="34" charset="0"/>
                        </a:rPr>
                        <a:t>Night (SZA &gt; 85⁰ and Local Time After Midnight)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3329">
                <a:tc>
                  <a:txBody>
                    <a:bodyPr/>
                    <a:lstStyle/>
                    <a:p>
                      <a:r>
                        <a:rPr lang="en-US" dirty="0" smtClean="0"/>
                        <a:t>Outputs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</a:t>
                      </a:r>
                      <a:r>
                        <a:rPr lang="en-US" dirty="0" err="1" smtClean="0"/>
                        <a:t>Precipitable</a:t>
                      </a:r>
                      <a:r>
                        <a:rPr lang="en-US" dirty="0" smtClean="0"/>
                        <a:t> Water (TPW)</a:t>
                      </a:r>
                    </a:p>
                    <a:p>
                      <a:r>
                        <a:rPr lang="en-US" dirty="0" smtClean="0"/>
                        <a:t>Hi</a:t>
                      </a:r>
                      <a:r>
                        <a:rPr lang="en-US" baseline="0" dirty="0" smtClean="0"/>
                        <a:t> and Low Integrated WV</a:t>
                      </a:r>
                    </a:p>
                    <a:p>
                      <a:r>
                        <a:rPr lang="en-US" baseline="0" dirty="0" smtClean="0"/>
                        <a:t>Skin Temperature</a:t>
                      </a:r>
                    </a:p>
                    <a:p>
                      <a:r>
                        <a:rPr lang="en-US" baseline="0" dirty="0" smtClean="0"/>
                        <a:t>Temperature, Mixing Ratio Profile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Total Ozone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Stability indices (LI,</a:t>
                      </a:r>
                      <a:r>
                        <a:rPr lang="en-US" sz="1800" baseline="0" dirty="0" smtClean="0"/>
                        <a:t> K</a:t>
                      </a:r>
                      <a:r>
                        <a:rPr lang="en-US" sz="1800" dirty="0" smtClean="0"/>
                        <a:t>, TT)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 panose="020B0503020204020204" pitchFamily="34" charset="0"/>
                        </a:rPr>
                        <a:t>TPW</a:t>
                      </a:r>
                    </a:p>
                    <a:p>
                      <a:r>
                        <a:rPr lang="en-US" dirty="0" smtClean="0">
                          <a:latin typeface="Corbel" panose="020B0503020204020204" pitchFamily="34" charset="0"/>
                        </a:rPr>
                        <a:t>Skin Temperature</a:t>
                      </a:r>
                    </a:p>
                  </a:txBody>
                  <a:tcPr/>
                </a:tc>
              </a:tr>
              <a:tr h="373329">
                <a:tc>
                  <a:txBody>
                    <a:bodyPr/>
                    <a:lstStyle/>
                    <a:p>
                      <a:r>
                        <a:rPr lang="en-US" dirty="0" smtClean="0"/>
                        <a:t>Time Coverage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2000-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 panose="020B0503020204020204" pitchFamily="34" charset="0"/>
                        </a:rPr>
                        <a:t>2012-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2840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pw_VIIRS_global_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0" t="23874" r="20926" b="29085"/>
          <a:stretch/>
        </p:blipFill>
        <p:spPr>
          <a:xfrm>
            <a:off x="1361233" y="3372163"/>
            <a:ext cx="7173167" cy="3485837"/>
          </a:xfrm>
          <a:prstGeom prst="rect">
            <a:avLst/>
          </a:prstGeom>
        </p:spPr>
      </p:pic>
      <p:pic>
        <p:nvPicPr>
          <p:cNvPr id="5" name="Picture 4" descr="tpw_MYD07_global_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0" t="23441" r="20926" b="28809"/>
          <a:stretch/>
        </p:blipFill>
        <p:spPr>
          <a:xfrm>
            <a:off x="1361233" y="0"/>
            <a:ext cx="7173167" cy="3538376"/>
          </a:xfrm>
          <a:prstGeom prst="rect">
            <a:avLst/>
          </a:prstGeom>
        </p:spPr>
      </p:pic>
      <p:pic>
        <p:nvPicPr>
          <p:cNvPr id="6" name="Picture 5" descr="tpw_CFSR_t00z_global.png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8" t="18739" r="8806" b="22081"/>
          <a:stretch/>
        </p:blipFill>
        <p:spPr>
          <a:xfrm>
            <a:off x="8365799" y="1020236"/>
            <a:ext cx="778201" cy="44915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4067" y="2294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1667" y="1745735"/>
            <a:ext cx="8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MYD07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673600"/>
            <a:ext cx="1403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VIIRS-only</a:t>
            </a:r>
          </a:p>
          <a:p>
            <a:r>
              <a:rPr lang="en-US" dirty="0" smtClean="0"/>
              <a:t>Single Pixel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-17963" y="152399"/>
            <a:ext cx="1352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10.15.2014</a:t>
            </a:r>
            <a:endParaRPr lang="en-US" dirty="0" smtClean="0"/>
          </a:p>
          <a:p>
            <a:r>
              <a:rPr lang="en-US" dirty="0" smtClean="0"/>
              <a:t>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149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pw_VIIRS_global_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1" t="23874" r="20926" b="29085"/>
          <a:stretch/>
        </p:blipFill>
        <p:spPr>
          <a:xfrm>
            <a:off x="1355579" y="3372163"/>
            <a:ext cx="7178821" cy="3485837"/>
          </a:xfrm>
          <a:prstGeom prst="rect">
            <a:avLst/>
          </a:prstGeom>
        </p:spPr>
      </p:pic>
      <p:pic>
        <p:nvPicPr>
          <p:cNvPr id="5" name="Picture 4" descr="tpw_MYD07_global_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0" t="23441" r="20926" b="28809"/>
          <a:stretch/>
        </p:blipFill>
        <p:spPr>
          <a:xfrm>
            <a:off x="1361233" y="0"/>
            <a:ext cx="7173167" cy="3538376"/>
          </a:xfrm>
          <a:prstGeom prst="rect">
            <a:avLst/>
          </a:prstGeom>
        </p:spPr>
      </p:pic>
      <p:pic>
        <p:nvPicPr>
          <p:cNvPr id="6" name="Picture 5" descr="tpw_CFSR_t00z_global.png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8" t="18739" r="8806" b="22081"/>
          <a:stretch/>
        </p:blipFill>
        <p:spPr>
          <a:xfrm>
            <a:off x="8365799" y="1020236"/>
            <a:ext cx="778201" cy="44915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4067" y="2294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1667" y="1745735"/>
            <a:ext cx="8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MYD07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673600"/>
            <a:ext cx="1403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VIIRS-only</a:t>
            </a:r>
          </a:p>
          <a:p>
            <a:r>
              <a:rPr lang="en-US" dirty="0" smtClean="0"/>
              <a:t>Single Pixel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17963" y="152399"/>
            <a:ext cx="1352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10.15.2014</a:t>
            </a:r>
            <a:endParaRPr lang="en-US" dirty="0" smtClean="0"/>
          </a:p>
          <a:p>
            <a:r>
              <a:rPr lang="en-US" dirty="0" smtClean="0"/>
              <a:t>AM</a:t>
            </a:r>
            <a:endParaRPr lang="en-US" dirty="0"/>
          </a:p>
        </p:txBody>
      </p:sp>
      <p:sp>
        <p:nvSpPr>
          <p:cNvPr id="11" name="Donut 10"/>
          <p:cNvSpPr/>
          <p:nvPr/>
        </p:nvSpPr>
        <p:spPr>
          <a:xfrm>
            <a:off x="3056453" y="1054104"/>
            <a:ext cx="567267" cy="601134"/>
          </a:xfrm>
          <a:prstGeom prst="donut">
            <a:avLst>
              <a:gd name="adj" fmla="val 2121"/>
            </a:avLst>
          </a:prstGeom>
          <a:solidFill>
            <a:srgbClr val="FF66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3005664" y="4373033"/>
            <a:ext cx="567267" cy="601134"/>
          </a:xfrm>
          <a:prstGeom prst="donut">
            <a:avLst>
              <a:gd name="adj" fmla="val 2121"/>
            </a:avLst>
          </a:prstGeom>
          <a:solidFill>
            <a:srgbClr val="FF66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3996253" y="2294467"/>
            <a:ext cx="567267" cy="601134"/>
          </a:xfrm>
          <a:prstGeom prst="donut">
            <a:avLst>
              <a:gd name="adj" fmla="val 2121"/>
            </a:avLst>
          </a:prstGeom>
          <a:solidFill>
            <a:srgbClr val="FF66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3945464" y="5583771"/>
            <a:ext cx="567267" cy="601134"/>
          </a:xfrm>
          <a:prstGeom prst="donut">
            <a:avLst>
              <a:gd name="adj" fmla="val 2121"/>
            </a:avLst>
          </a:prstGeom>
          <a:solidFill>
            <a:srgbClr val="FF66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5587986" y="1568971"/>
            <a:ext cx="567267" cy="601134"/>
          </a:xfrm>
          <a:prstGeom prst="donut">
            <a:avLst>
              <a:gd name="adj" fmla="val 2121"/>
            </a:avLst>
          </a:prstGeom>
          <a:solidFill>
            <a:srgbClr val="FF66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5587986" y="4895351"/>
            <a:ext cx="567267" cy="601134"/>
          </a:xfrm>
          <a:prstGeom prst="donut">
            <a:avLst>
              <a:gd name="adj" fmla="val 2121"/>
            </a:avLst>
          </a:prstGeom>
          <a:solidFill>
            <a:srgbClr val="FF66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555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MSS_Template_2013Log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CIMSS_Template_2013Logo</Template>
  <TotalTime>12525</TotalTime>
  <Words>1575</Words>
  <Application>Microsoft Macintosh PowerPoint</Application>
  <PresentationFormat>On-screen Show (4:3)</PresentationFormat>
  <Paragraphs>335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CIMSS_Template_2013Logo</vt:lpstr>
      <vt:lpstr>MODIS Clear-sky Infrared Total Precipitable Water Vapor Product and its continuity with VIIRS and CrIS</vt:lpstr>
      <vt:lpstr>Outline</vt:lpstr>
      <vt:lpstr>PowerPoint Presentation</vt:lpstr>
      <vt:lpstr>PowerPoint Presentation</vt:lpstr>
      <vt:lpstr>Spectral Response Functions of Aqua/MODIS TIR bands used by the TPW algorithm</vt:lpstr>
      <vt:lpstr>Spectral Response Functions of Aqua/MODIS TIR and VIIRS bands used by the TPW algorithm</vt:lpstr>
      <vt:lpstr>Comparison of  the MODIS and the VIIRS TPW  Products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 series of the Aqua MOD07 high, middle and low layer monthly mean integrated water vapor (IWV) for the mid-latitude North (30N to 60N), mid-latitude South ((30S-60S) and  tropical latitude  (30S to 30N)  bands at nighttime </vt:lpstr>
      <vt:lpstr>Time series of the Terra MYD07 high, middle and low layer monthly mean integrated water vapor (IWV) for the mid-latitude North (30N to 60N), mid-latitude South ((30S-60S) and  tropical latitude  (30S to 30N)  bands at nighttime </vt:lpstr>
      <vt:lpstr>PowerPoint Presentation</vt:lpstr>
      <vt:lpstr>PowerPoint Presentation</vt:lpstr>
      <vt:lpstr>PowerPoint Presentation</vt:lpstr>
      <vt:lpstr>PowerPoint Presentation</vt:lpstr>
      <vt:lpstr>NVAP and MYD07 TPW trends</vt:lpstr>
      <vt:lpstr>MYD07 TPW 12y anomaly</vt:lpstr>
      <vt:lpstr>PowerPoint Presentation</vt:lpstr>
      <vt:lpstr>PowerPoint Presentation</vt:lpstr>
      <vt:lpstr>Conclusions (MODIS and HIRS trends)</vt:lpstr>
      <vt:lpstr>Conclusions (VIIRS TPW)</vt:lpstr>
      <vt:lpstr>Plans for VIIRS + NUCAPS TPW Products</vt:lpstr>
      <vt:lpstr>The End</vt:lpstr>
      <vt:lpstr>MODIS spectral shifts applied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 Phillips</dc:creator>
  <cp:lastModifiedBy>Eva Borbas</cp:lastModifiedBy>
  <cp:revision>170</cp:revision>
  <dcterms:created xsi:type="dcterms:W3CDTF">2013-10-04T14:38:54Z</dcterms:created>
  <dcterms:modified xsi:type="dcterms:W3CDTF">2015-05-19T17:33:34Z</dcterms:modified>
</cp:coreProperties>
</file>