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4177" r:id="rId1"/>
    <p:sldMasterId id="2147484205" r:id="rId2"/>
    <p:sldMasterId id="2147484207" r:id="rId3"/>
    <p:sldMasterId id="2147484220" r:id="rId4"/>
    <p:sldMasterId id="2147484237" r:id="rId5"/>
    <p:sldMasterId id="2147484252" r:id="rId6"/>
    <p:sldMasterId id="2147484254" r:id="rId7"/>
    <p:sldMasterId id="2147484276" r:id="rId8"/>
    <p:sldMasterId id="2147484290" r:id="rId9"/>
    <p:sldMasterId id="2147484300" r:id="rId10"/>
    <p:sldMasterId id="2147484313" r:id="rId11"/>
  </p:sldMasterIdLst>
  <p:notesMasterIdLst>
    <p:notesMasterId r:id="rId44"/>
  </p:notesMasterIdLst>
  <p:handoutMasterIdLst>
    <p:handoutMasterId r:id="rId45"/>
  </p:handoutMasterIdLst>
  <p:sldIdLst>
    <p:sldId id="938" r:id="rId12"/>
    <p:sldId id="953" r:id="rId13"/>
    <p:sldId id="940" r:id="rId14"/>
    <p:sldId id="941" r:id="rId15"/>
    <p:sldId id="942" r:id="rId16"/>
    <p:sldId id="943" r:id="rId17"/>
    <p:sldId id="995" r:id="rId18"/>
    <p:sldId id="1005" r:id="rId19"/>
    <p:sldId id="1008" r:id="rId20"/>
    <p:sldId id="1011" r:id="rId21"/>
    <p:sldId id="1012" r:id="rId22"/>
    <p:sldId id="1013" r:id="rId23"/>
    <p:sldId id="948" r:id="rId24"/>
    <p:sldId id="998" r:id="rId25"/>
    <p:sldId id="970" r:id="rId26"/>
    <p:sldId id="984" r:id="rId27"/>
    <p:sldId id="955" r:id="rId28"/>
    <p:sldId id="949" r:id="rId29"/>
    <p:sldId id="950" r:id="rId30"/>
    <p:sldId id="1001" r:id="rId31"/>
    <p:sldId id="954" r:id="rId32"/>
    <p:sldId id="973" r:id="rId33"/>
    <p:sldId id="974" r:id="rId34"/>
    <p:sldId id="975" r:id="rId35"/>
    <p:sldId id="976" r:id="rId36"/>
    <p:sldId id="977" r:id="rId37"/>
    <p:sldId id="978" r:id="rId38"/>
    <p:sldId id="1000" r:id="rId39"/>
    <p:sldId id="999" r:id="rId40"/>
    <p:sldId id="1007" r:id="rId41"/>
    <p:sldId id="971" r:id="rId42"/>
    <p:sldId id="972" r:id="rId43"/>
  </p:sldIdLst>
  <p:sldSz cx="9144000" cy="6858000" type="screen4x3"/>
  <p:notesSz cx="6858000" cy="9296400"/>
  <p:defaultTextStyle>
    <a:defPPr>
      <a:defRPr lang="en-US"/>
    </a:defPPr>
    <a:lvl1pPr algn="l" rtl="0" fontAlgn="base">
      <a:spcBef>
        <a:spcPct val="0"/>
      </a:spcBef>
      <a:spcAft>
        <a:spcPct val="0"/>
      </a:spcAft>
      <a:defRPr sz="2000" kern="1200">
        <a:solidFill>
          <a:schemeClr val="tx1"/>
        </a:solidFill>
        <a:latin typeface="Arial" charset="0"/>
        <a:ea typeface="ＭＳ Ｐゴシック" charset="-128"/>
        <a:cs typeface="+mn-cs"/>
      </a:defRPr>
    </a:lvl1pPr>
    <a:lvl2pPr marL="457200" algn="l" rtl="0" fontAlgn="base">
      <a:spcBef>
        <a:spcPct val="0"/>
      </a:spcBef>
      <a:spcAft>
        <a:spcPct val="0"/>
      </a:spcAft>
      <a:defRPr sz="2000" kern="1200">
        <a:solidFill>
          <a:schemeClr val="tx1"/>
        </a:solidFill>
        <a:latin typeface="Arial" charset="0"/>
        <a:ea typeface="ＭＳ Ｐゴシック" charset="-128"/>
        <a:cs typeface="+mn-cs"/>
      </a:defRPr>
    </a:lvl2pPr>
    <a:lvl3pPr marL="914400" algn="l" rtl="0" fontAlgn="base">
      <a:spcBef>
        <a:spcPct val="0"/>
      </a:spcBef>
      <a:spcAft>
        <a:spcPct val="0"/>
      </a:spcAft>
      <a:defRPr sz="2000" kern="1200">
        <a:solidFill>
          <a:schemeClr val="tx1"/>
        </a:solidFill>
        <a:latin typeface="Arial" charset="0"/>
        <a:ea typeface="ＭＳ Ｐゴシック" charset="-128"/>
        <a:cs typeface="+mn-cs"/>
      </a:defRPr>
    </a:lvl3pPr>
    <a:lvl4pPr marL="1371600" algn="l" rtl="0" fontAlgn="base">
      <a:spcBef>
        <a:spcPct val="0"/>
      </a:spcBef>
      <a:spcAft>
        <a:spcPct val="0"/>
      </a:spcAft>
      <a:defRPr sz="2000" kern="1200">
        <a:solidFill>
          <a:schemeClr val="tx1"/>
        </a:solidFill>
        <a:latin typeface="Arial" charset="0"/>
        <a:ea typeface="ＭＳ Ｐゴシック" charset="-128"/>
        <a:cs typeface="+mn-cs"/>
      </a:defRPr>
    </a:lvl4pPr>
    <a:lvl5pPr marL="1828800" algn="l" rtl="0" fontAlgn="base">
      <a:spcBef>
        <a:spcPct val="0"/>
      </a:spcBef>
      <a:spcAft>
        <a:spcPct val="0"/>
      </a:spcAft>
      <a:defRPr sz="2000" kern="1200">
        <a:solidFill>
          <a:schemeClr val="tx1"/>
        </a:solidFill>
        <a:latin typeface="Arial" charset="0"/>
        <a:ea typeface="ＭＳ Ｐゴシック" charset="-128"/>
        <a:cs typeface="+mn-cs"/>
      </a:defRPr>
    </a:lvl5pPr>
    <a:lvl6pPr marL="2286000" algn="l" defTabSz="914400" rtl="0" eaLnBrk="1" latinLnBrk="0" hangingPunct="1">
      <a:defRPr sz="2000" kern="1200">
        <a:solidFill>
          <a:schemeClr val="tx1"/>
        </a:solidFill>
        <a:latin typeface="Arial" charset="0"/>
        <a:ea typeface="ＭＳ Ｐゴシック" charset="-128"/>
        <a:cs typeface="+mn-cs"/>
      </a:defRPr>
    </a:lvl6pPr>
    <a:lvl7pPr marL="2743200" algn="l" defTabSz="914400" rtl="0" eaLnBrk="1" latinLnBrk="0" hangingPunct="1">
      <a:defRPr sz="2000" kern="1200">
        <a:solidFill>
          <a:schemeClr val="tx1"/>
        </a:solidFill>
        <a:latin typeface="Arial" charset="0"/>
        <a:ea typeface="ＭＳ Ｐゴシック" charset="-128"/>
        <a:cs typeface="+mn-cs"/>
      </a:defRPr>
    </a:lvl7pPr>
    <a:lvl8pPr marL="3200400" algn="l" defTabSz="914400" rtl="0" eaLnBrk="1" latinLnBrk="0" hangingPunct="1">
      <a:defRPr sz="2000" kern="1200">
        <a:solidFill>
          <a:schemeClr val="tx1"/>
        </a:solidFill>
        <a:latin typeface="Arial" charset="0"/>
        <a:ea typeface="ＭＳ Ｐゴシック" charset="-128"/>
        <a:cs typeface="+mn-cs"/>
      </a:defRPr>
    </a:lvl8pPr>
    <a:lvl9pPr marL="3657600" algn="l" defTabSz="914400" rtl="0" eaLnBrk="1" latinLnBrk="0" hangingPunct="1">
      <a:defRPr sz="2000"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B9BA8"/>
    <a:srgbClr val="28EDEC"/>
    <a:srgbClr val="97FFA5"/>
    <a:srgbClr val="A7FFA9"/>
    <a:srgbClr val="27DC18"/>
    <a:srgbClr val="FFAA1F"/>
    <a:srgbClr val="FFC73C"/>
    <a:srgbClr val="FFCC66"/>
    <a:srgbClr val="FFFFFF"/>
    <a:srgbClr val="BD5D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8" autoAdjust="0"/>
    <p:restoredTop sz="85788" autoAdjust="0"/>
  </p:normalViewPr>
  <p:slideViewPr>
    <p:cSldViewPr snapToGrid="0">
      <p:cViewPr varScale="1">
        <p:scale>
          <a:sx n="58" d="100"/>
          <a:sy n="58" d="100"/>
        </p:scale>
        <p:origin x="-1056" y="-104"/>
      </p:cViewPr>
      <p:guideLst>
        <p:guide orient="horz" pos="419"/>
        <p:guide pos="4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92" d="100"/>
          <a:sy n="92" d="100"/>
        </p:scale>
        <p:origin x="-2544" y="-11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hdr" sz="quarter"/>
          </p:nvPr>
        </p:nvSpPr>
        <p:spPr bwMode="auto">
          <a:xfrm>
            <a:off x="0" y="0"/>
            <a:ext cx="2971182"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1">
                <a:ea typeface="+mn-ea"/>
                <a:cs typeface="+mn-cs"/>
              </a:defRPr>
            </a:lvl1pPr>
          </a:lstStyle>
          <a:p>
            <a:pPr>
              <a:defRPr/>
            </a:pPr>
            <a:endParaRPr lang="en-US"/>
          </a:p>
        </p:txBody>
      </p:sp>
      <p:sp>
        <p:nvSpPr>
          <p:cNvPr id="357379" name="Rectangle 3"/>
          <p:cNvSpPr>
            <a:spLocks noGrp="1" noChangeArrowheads="1"/>
          </p:cNvSpPr>
          <p:nvPr>
            <p:ph type="dt" sz="quarter" idx="1"/>
          </p:nvPr>
        </p:nvSpPr>
        <p:spPr bwMode="auto">
          <a:xfrm>
            <a:off x="3886820" y="0"/>
            <a:ext cx="2971181"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1">
                <a:ea typeface="+mn-ea"/>
                <a:cs typeface="+mn-cs"/>
              </a:defRPr>
            </a:lvl1pPr>
          </a:lstStyle>
          <a:p>
            <a:pPr>
              <a:defRPr/>
            </a:pPr>
            <a:endParaRPr lang="en-US"/>
          </a:p>
        </p:txBody>
      </p:sp>
      <p:sp>
        <p:nvSpPr>
          <p:cNvPr id="357380" name="Rectangle 4"/>
          <p:cNvSpPr>
            <a:spLocks noGrp="1" noChangeArrowheads="1"/>
          </p:cNvSpPr>
          <p:nvPr>
            <p:ph type="ftr" sz="quarter" idx="2"/>
          </p:nvPr>
        </p:nvSpPr>
        <p:spPr bwMode="auto">
          <a:xfrm>
            <a:off x="0" y="8832063"/>
            <a:ext cx="2971182"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1">
                <a:ea typeface="+mn-ea"/>
                <a:cs typeface="+mn-cs"/>
              </a:defRPr>
            </a:lvl1pPr>
          </a:lstStyle>
          <a:p>
            <a:pPr>
              <a:defRPr/>
            </a:pPr>
            <a:endParaRPr lang="en-US"/>
          </a:p>
        </p:txBody>
      </p:sp>
      <p:sp>
        <p:nvSpPr>
          <p:cNvPr id="357381" name="Rectangle 5"/>
          <p:cNvSpPr>
            <a:spLocks noGrp="1" noChangeArrowheads="1"/>
          </p:cNvSpPr>
          <p:nvPr>
            <p:ph type="sldNum" sz="quarter" idx="3"/>
          </p:nvPr>
        </p:nvSpPr>
        <p:spPr bwMode="auto">
          <a:xfrm>
            <a:off x="3886820" y="8832063"/>
            <a:ext cx="2971181"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1"/>
            </a:lvl1pPr>
          </a:lstStyle>
          <a:p>
            <a:fld id="{A608404D-8325-4F39-8628-9CE1F8ED0DD6}" type="slidenum">
              <a:rPr lang="en-US"/>
              <a:pPr/>
              <a:t>‹#›</a:t>
            </a:fld>
            <a:endParaRPr lang="en-US"/>
          </a:p>
        </p:txBody>
      </p:sp>
    </p:spTree>
    <p:extLst>
      <p:ext uri="{BB962C8B-B14F-4D97-AF65-F5344CB8AC3E}">
        <p14:creationId xmlns:p14="http://schemas.microsoft.com/office/powerpoint/2010/main" val="42862534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182"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17411" name="Rectangle 3"/>
          <p:cNvSpPr>
            <a:spLocks noGrp="1" noChangeArrowheads="1"/>
          </p:cNvSpPr>
          <p:nvPr>
            <p:ph type="dt" idx="1"/>
          </p:nvPr>
        </p:nvSpPr>
        <p:spPr bwMode="auto">
          <a:xfrm>
            <a:off x="3886820" y="0"/>
            <a:ext cx="2971181"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04900" y="696913"/>
            <a:ext cx="4649788" cy="3487737"/>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14091" y="4416835"/>
            <a:ext cx="5029819" cy="41822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832063"/>
            <a:ext cx="2971182"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6820" y="8832063"/>
            <a:ext cx="2971181"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defRPr>
            </a:lvl1pPr>
          </a:lstStyle>
          <a:p>
            <a:fld id="{BF889223-7EA5-408C-987B-4F3786A641B2}" type="slidenum">
              <a:rPr lang="en-US"/>
              <a:pPr/>
              <a:t>‹#›</a:t>
            </a:fld>
            <a:endParaRPr lang="en-US"/>
          </a:p>
        </p:txBody>
      </p:sp>
    </p:spTree>
    <p:extLst>
      <p:ext uri="{BB962C8B-B14F-4D97-AF65-F5344CB8AC3E}">
        <p14:creationId xmlns:p14="http://schemas.microsoft.com/office/powerpoint/2010/main" val="189094470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65" charset="0"/>
        <a:ea typeface="ヒラギノ角ゴ Pro W3" pitchFamily="-109" charset="-128"/>
        <a:cs typeface="ヒラギノ角ゴ Pro W3" pitchFamily="-109" charset="-128"/>
      </a:defRPr>
    </a:lvl1pPr>
    <a:lvl2pPr marL="457200" algn="l" rtl="0" eaLnBrk="0" fontAlgn="base" hangingPunct="0">
      <a:spcBef>
        <a:spcPct val="30000"/>
      </a:spcBef>
      <a:spcAft>
        <a:spcPct val="0"/>
      </a:spcAft>
      <a:defRPr sz="1200" kern="1200">
        <a:solidFill>
          <a:schemeClr val="tx1"/>
        </a:solidFill>
        <a:latin typeface="Times" pitchFamily="-65" charset="0"/>
        <a:ea typeface="ヒラギノ角ゴ Pro W3"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charset="-128"/>
        <a:cs typeface="ＭＳ Ｐゴシック" charset="-128"/>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ibertek.com" TargetMode="External"/><Relationship Id="rId4" Type="http://schemas.openxmlformats.org/officeDocument/2006/relationships/hyperlink" Target="http://www.designinterfaceinc.com" TargetMode="External"/><Relationship Id="rId5" Type="http://schemas.openxmlformats.org/officeDocument/2006/relationships/hyperlink" Target="http://www.michiganaerospace.com"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BD231-2E92-43A3-B091-BD08A9B3B596}" type="slidenum">
              <a:rPr lang="en-US">
                <a:solidFill>
                  <a:srgbClr val="000000"/>
                </a:solidFill>
              </a:rPr>
              <a:pPr/>
              <a:t>1</a:t>
            </a:fld>
            <a:endParaRPr lang="en-US">
              <a:solidFill>
                <a:srgbClr val="000000"/>
              </a:solidFill>
            </a:endParaRPr>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9518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fld id="{A80D8CFE-7092-45C9-896D-B78D3ED12BBA}" type="slidenum">
              <a:rPr lang="en-US">
                <a:solidFill>
                  <a:srgbClr val="000000"/>
                </a:solidFill>
              </a:rPr>
              <a:pPr/>
              <a:t>17</a:t>
            </a:fld>
            <a:endParaRPr lang="en-US">
              <a:solidFill>
                <a:srgbClr val="000000"/>
              </a:solidFill>
            </a:endParaRPr>
          </a:p>
        </p:txBody>
      </p:sp>
      <p:sp>
        <p:nvSpPr>
          <p:cNvPr id="13314" name="Rectangle 7"/>
          <p:cNvSpPr txBox="1">
            <a:spLocks noGrp="1" noChangeArrowheads="1"/>
          </p:cNvSpPr>
          <p:nvPr/>
        </p:nvSpPr>
        <p:spPr bwMode="auto">
          <a:xfrm>
            <a:off x="3885581" y="8831265"/>
            <a:ext cx="2972421" cy="465137"/>
          </a:xfrm>
          <a:prstGeom prst="rect">
            <a:avLst/>
          </a:prstGeom>
          <a:noFill/>
          <a:ln w="9525">
            <a:noFill/>
            <a:miter lim="800000"/>
            <a:headEnd/>
            <a:tailEnd/>
          </a:ln>
        </p:spPr>
        <p:txBody>
          <a:bodyPr anchor="b"/>
          <a:lstStyle/>
          <a:p>
            <a:pPr algn="r">
              <a:lnSpc>
                <a:spcPct val="85000"/>
              </a:lnSpc>
            </a:pPr>
            <a:fld id="{95EE0233-C8DD-4808-BE75-5A582708EB40}" type="slidenum">
              <a:rPr lang="en-US" sz="1200" smtClean="0">
                <a:solidFill>
                  <a:srgbClr val="000000"/>
                </a:solidFill>
                <a:latin typeface="Times New Roman" pitchFamily="18" charset="0"/>
                <a:ea typeface="ＭＳ Ｐゴシック" charset="0"/>
                <a:cs typeface="Arial" charset="0"/>
              </a:rPr>
              <a:pPr algn="r">
                <a:lnSpc>
                  <a:spcPct val="85000"/>
                </a:lnSpc>
              </a:pPr>
              <a:t>17</a:t>
            </a:fld>
            <a:endParaRPr lang="en-US" sz="1200" smtClean="0">
              <a:solidFill>
                <a:srgbClr val="000000"/>
              </a:solidFill>
              <a:latin typeface="Times New Roman" pitchFamily="18" charset="0"/>
              <a:ea typeface="ＭＳ Ｐゴシック" charset="0"/>
              <a:cs typeface="Arial"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14711" y="4414839"/>
            <a:ext cx="5028579" cy="4184650"/>
          </a:xfrm>
          <a:noFill/>
          <a:ln/>
        </p:spPr>
        <p:txBody>
          <a:bodyPr lIns="91440" tIns="45720" rIns="91440" bIns="45720"/>
          <a:lstStyle/>
          <a:p>
            <a:endParaRPr lang="en-US" smtClean="0">
              <a:latin typeface="Arial" pitchFamily="34" charset="0"/>
              <a:ea typeface="ヒラギノ角ゴ Pro W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TJF 3/27/15: Revised bullets under Earth Science Research to reflect changes discussed</a:t>
            </a:r>
            <a:r>
              <a:rPr lang="en-US" baseline="0" dirty="0" smtClean="0"/>
              <a:t> with Freilich for the ASAC charts</a:t>
            </a:r>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18</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19</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TJF 3/27/15: Changed TSIS-2 to FY14 (consistent</a:t>
            </a:r>
            <a:r>
              <a:rPr lang="en-US" baseline="0" dirty="0" smtClean="0"/>
              <a:t> with discussion with Peg Luce and the </a:t>
            </a:r>
            <a:r>
              <a:rPr lang="en-US" baseline="0" dirty="0" err="1" smtClean="0"/>
              <a:t>Babin</a:t>
            </a:r>
            <a:r>
              <a:rPr lang="en-US" baseline="0" dirty="0" smtClean="0"/>
              <a:t> QFR [QFR-</a:t>
            </a:r>
            <a:r>
              <a:rPr lang="en-US" baseline="0" dirty="0" err="1" smtClean="0"/>
              <a:t>Babin</a:t>
            </a:r>
            <a:r>
              <a:rPr lang="en-US" baseline="0" dirty="0" smtClean="0"/>
              <a:t>-Transfer of Missions to NASA-SMD-Cleared-150313-CLEAN] cleared by SMD on 3/13/15</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21</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3279698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3279698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3279698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least stringent</a:t>
            </a:r>
            <a:r>
              <a:rPr lang="en-US" baseline="0" dirty="0" smtClean="0"/>
              <a:t> of the L7 and L8 performance requirements to provide ET measurements</a:t>
            </a:r>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pPr/>
              <a:t>25</a:t>
            </a:fld>
            <a:endParaRPr lang="en-US"/>
          </a:p>
        </p:txBody>
      </p:sp>
    </p:spTree>
    <p:extLst>
      <p:ext uri="{BB962C8B-B14F-4D97-AF65-F5344CB8AC3E}">
        <p14:creationId xmlns:p14="http://schemas.microsoft.com/office/powerpoint/2010/main" val="193473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3916640" y="0"/>
            <a:ext cx="2935149"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50" tIns="45825" rIns="91650" bIns="45825" anchor="ctr"/>
          <a:lstStyle/>
          <a:p>
            <a:endParaRPr lang="en-US"/>
          </a:p>
        </p:txBody>
      </p:sp>
      <p:sp>
        <p:nvSpPr>
          <p:cNvPr id="34818" name="Rectangle 3"/>
          <p:cNvSpPr>
            <a:spLocks noChangeArrowheads="1"/>
          </p:cNvSpPr>
          <p:nvPr/>
        </p:nvSpPr>
        <p:spPr bwMode="auto">
          <a:xfrm>
            <a:off x="3916640" y="8810626"/>
            <a:ext cx="2935149"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673" tIns="45221" rIns="93673" bIns="45221" anchor="b"/>
          <a:lstStyle/>
          <a:p>
            <a:pPr algn="r" defTabSz="944563"/>
            <a:r>
              <a:rPr lang="en-US"/>
              <a:t>17</a:t>
            </a:r>
          </a:p>
        </p:txBody>
      </p:sp>
      <p:sp>
        <p:nvSpPr>
          <p:cNvPr id="34819" name="Rectangle 4"/>
          <p:cNvSpPr>
            <a:spLocks noChangeArrowheads="1"/>
          </p:cNvSpPr>
          <p:nvPr/>
        </p:nvSpPr>
        <p:spPr bwMode="auto">
          <a:xfrm>
            <a:off x="0" y="8810626"/>
            <a:ext cx="2932044"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50" tIns="45825" rIns="91650" bIns="45825" anchor="ctr"/>
          <a:lstStyle/>
          <a:p>
            <a:endParaRPr lang="en-US"/>
          </a:p>
        </p:txBody>
      </p:sp>
      <p:sp>
        <p:nvSpPr>
          <p:cNvPr id="34820" name="Rectangle 5"/>
          <p:cNvSpPr>
            <a:spLocks noChangeArrowheads="1"/>
          </p:cNvSpPr>
          <p:nvPr/>
        </p:nvSpPr>
        <p:spPr bwMode="auto">
          <a:xfrm>
            <a:off x="0" y="0"/>
            <a:ext cx="2932044"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50" tIns="45825" rIns="91650" bIns="45825" anchor="ctr"/>
          <a:lstStyle/>
          <a:p>
            <a:endParaRPr lang="en-US"/>
          </a:p>
        </p:txBody>
      </p:sp>
      <p:sp>
        <p:nvSpPr>
          <p:cNvPr id="34821" name="Rectangle 6"/>
          <p:cNvSpPr>
            <a:spLocks noGrp="1" noRot="1" noChangeAspect="1" noChangeArrowheads="1" noTextEdit="1"/>
          </p:cNvSpPr>
          <p:nvPr>
            <p:ph type="sldImg"/>
          </p:nvPr>
        </p:nvSpPr>
        <p:spPr>
          <a:solidFill>
            <a:srgbClr val="FFFFFF"/>
          </a:solidFill>
          <a:ln cap="flat"/>
        </p:spPr>
      </p:sp>
      <p:sp>
        <p:nvSpPr>
          <p:cNvPr id="34822" name="Rectangle 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673" tIns="45221" rIns="93673" bIns="45221"/>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TJF</a:t>
            </a:r>
            <a:r>
              <a:rPr lang="en-US" baseline="0" dirty="0" smtClean="0"/>
              <a:t> 3/27/15: colored title text as white, so it would be visible; resized and re-located chart title</a:t>
            </a:r>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ヒラギノ角ゴ Pro W3" charset="0"/>
              <a:cs typeface="ヒラギノ角ゴ Pro W3"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26" eaLnBrk="0" hangingPunct="0">
              <a:defRPr sz="3200">
                <a:solidFill>
                  <a:schemeClr val="tx1"/>
                </a:solidFill>
                <a:latin typeface="Arial" charset="0"/>
                <a:ea typeface="ヒラギノ角ゴ Pro W3" charset="0"/>
                <a:cs typeface="ヒラギノ角ゴ Pro W3" charset="0"/>
              </a:defRPr>
            </a:lvl1pPr>
            <a:lvl2pPr marL="37222402" indent="-36773751" defTabSz="922226" eaLnBrk="0" hangingPunct="0">
              <a:defRPr sz="3200">
                <a:solidFill>
                  <a:schemeClr val="tx1"/>
                </a:solidFill>
                <a:latin typeface="Arial" charset="0"/>
                <a:ea typeface="ヒラギノ角ゴ Pro W3" charset="0"/>
                <a:cs typeface="ヒラギノ角ゴ Pro W3" charset="0"/>
              </a:defRPr>
            </a:lvl2pPr>
            <a:lvl3pPr eaLnBrk="0" hangingPunct="0">
              <a:defRPr sz="3200">
                <a:solidFill>
                  <a:schemeClr val="tx1"/>
                </a:solidFill>
                <a:latin typeface="Arial" charset="0"/>
                <a:ea typeface="ヒラギノ角ゴ Pro W3" charset="0"/>
                <a:cs typeface="ヒラギノ角ゴ Pro W3" charset="0"/>
              </a:defRPr>
            </a:lvl3pPr>
            <a:lvl4pPr eaLnBrk="0" hangingPunct="0">
              <a:defRPr sz="3200">
                <a:solidFill>
                  <a:schemeClr val="tx1"/>
                </a:solidFill>
                <a:latin typeface="Arial" charset="0"/>
                <a:ea typeface="ヒラギノ角ゴ Pro W3" charset="0"/>
                <a:cs typeface="ヒラギノ角ゴ Pro W3" charset="0"/>
              </a:defRPr>
            </a:lvl4pPr>
            <a:lvl5pPr eaLnBrk="0" hangingPunct="0">
              <a:defRPr sz="3200">
                <a:solidFill>
                  <a:schemeClr val="tx1"/>
                </a:solidFill>
                <a:latin typeface="Arial" charset="0"/>
                <a:ea typeface="ヒラギノ角ゴ Pro W3" charset="0"/>
                <a:cs typeface="ヒラギノ角ゴ Pro W3" charset="0"/>
              </a:defRPr>
            </a:lvl5pPr>
            <a:lvl6pPr marL="448650"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6pPr>
            <a:lvl7pPr marL="897301"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7pPr>
            <a:lvl8pPr marL="1345951"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8pPr>
            <a:lvl9pPr marL="1794601"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9pPr>
          </a:lstStyle>
          <a:p>
            <a:pPr eaLnBrk="1" hangingPunct="1"/>
            <a:fld id="{16CB14B5-F771-9741-A4FA-88D44EC783EA}" type="slidenum">
              <a:rPr lang="en-US" sz="1200">
                <a:solidFill>
                  <a:prstClr val="black"/>
                </a:solidFill>
              </a:rPr>
              <a:pPr eaLnBrk="1" hangingPunct="1"/>
              <a:t>2</a:t>
            </a:fld>
            <a:endParaRPr lang="en-US" sz="1200">
              <a:solidFill>
                <a:prstClr val="black"/>
              </a:solidFill>
            </a:endParaRPr>
          </a:p>
        </p:txBody>
      </p:sp>
    </p:spTree>
    <p:extLst>
      <p:ext uri="{BB962C8B-B14F-4D97-AF65-F5344CB8AC3E}">
        <p14:creationId xmlns:p14="http://schemas.microsoft.com/office/powerpoint/2010/main" val="123320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3</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3300">
                <a:solidFill>
                  <a:schemeClr val="tx1"/>
                </a:solidFill>
                <a:latin typeface="Arial" charset="0"/>
                <a:ea typeface="ヒラギノ角ゴ Pro W3" charset="0"/>
                <a:cs typeface="ヒラギノ角ゴ Pro W3" charset="0"/>
              </a:defRPr>
            </a:lvl1pPr>
            <a:lvl2pPr marL="742950" indent="-285750" defTabSz="938213" eaLnBrk="0" hangingPunct="0">
              <a:defRPr sz="3300">
                <a:solidFill>
                  <a:schemeClr val="tx1"/>
                </a:solidFill>
                <a:latin typeface="Arial" charset="0"/>
                <a:ea typeface="ヒラギノ角ゴ Pro W3" charset="0"/>
                <a:cs typeface="ヒラギノ角ゴ Pro W3" charset="0"/>
              </a:defRPr>
            </a:lvl2pPr>
            <a:lvl3pPr marL="1143000" indent="-228600" defTabSz="938213" eaLnBrk="0" hangingPunct="0">
              <a:defRPr sz="3300">
                <a:solidFill>
                  <a:schemeClr val="tx1"/>
                </a:solidFill>
                <a:latin typeface="Arial" charset="0"/>
                <a:ea typeface="ヒラギノ角ゴ Pro W3" charset="0"/>
                <a:cs typeface="ヒラギノ角ゴ Pro W3" charset="0"/>
              </a:defRPr>
            </a:lvl3pPr>
            <a:lvl4pPr marL="1600200" indent="-228600" defTabSz="938213" eaLnBrk="0" hangingPunct="0">
              <a:defRPr sz="3300">
                <a:solidFill>
                  <a:schemeClr val="tx1"/>
                </a:solidFill>
                <a:latin typeface="Arial" charset="0"/>
                <a:ea typeface="ヒラギノ角ゴ Pro W3" charset="0"/>
                <a:cs typeface="ヒラギノ角ゴ Pro W3" charset="0"/>
              </a:defRPr>
            </a:lvl4pPr>
            <a:lvl5pPr marL="2057400" indent="-228600" defTabSz="938213" eaLnBrk="0" hangingPunct="0">
              <a:defRPr sz="3300">
                <a:solidFill>
                  <a:schemeClr val="tx1"/>
                </a:solidFill>
                <a:latin typeface="Arial" charset="0"/>
                <a:ea typeface="ヒラギノ角ゴ Pro W3" charset="0"/>
                <a:cs typeface="ヒラギノ角ゴ Pro W3" charset="0"/>
              </a:defRPr>
            </a:lvl5pPr>
            <a:lvl6pPr marL="2514600" indent="-228600" algn="ctr" defTabSz="938213"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defTabSz="938213"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defTabSz="938213"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defTabSz="938213"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fld id="{EED448B8-43C6-924C-9C7B-F3B694933945}" type="slidenum">
              <a:rPr lang="en-US" sz="1200">
                <a:solidFill>
                  <a:srgbClr val="000000"/>
                </a:solidFill>
              </a:rPr>
              <a:pPr eaLnBrk="1" hangingPunct="1"/>
              <a:t>4</a:t>
            </a:fld>
            <a:endParaRPr lang="en-US" sz="1200">
              <a:solidFill>
                <a:srgbClr val="000000"/>
              </a:solidFill>
            </a:endParaRPr>
          </a:p>
        </p:txBody>
      </p:sp>
      <p:sp>
        <p:nvSpPr>
          <p:cNvPr id="7170" name="Rectangle 2"/>
          <p:cNvSpPr>
            <a:spLocks noGrp="1" noRot="1" noChangeAspect="1" noChangeArrowheads="1" noTextEdit="1"/>
          </p:cNvSpPr>
          <p:nvPr>
            <p:ph type="sldImg"/>
          </p:nvPr>
        </p:nvSpPr>
        <p:spPr>
          <a:xfrm>
            <a:off x="1104900" y="696913"/>
            <a:ext cx="4649788" cy="3487737"/>
          </a:xfrm>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RapidScat</a:t>
            </a:r>
            <a:r>
              <a:rPr lang="en-US" dirty="0" smtClean="0"/>
              <a:t> instrument on the International Space Station captured this image of Typhoon Dolphin on May 12, 2015 showing a very well-established spiral pattern in the storm. Credit: NASA JPL, Doug Tyler</a:t>
            </a:r>
          </a:p>
          <a:p>
            <a:endParaRPr lang="en-US" dirty="0" smtClean="0"/>
          </a:p>
          <a:p>
            <a:r>
              <a:rPr lang="en-US" dirty="0" smtClean="0"/>
              <a:t>Read more at: http://phys.org/news/2015-05-gpm-airs-rapidscat-view-typhoon.html#jCp</a:t>
            </a:r>
          </a:p>
          <a:p>
            <a:endParaRPr lang="en-US" dirty="0" smtClean="0"/>
          </a:p>
          <a:p>
            <a:r>
              <a:rPr lang="en-US" dirty="0" smtClean="0"/>
              <a:t>- The </a:t>
            </a:r>
            <a:r>
              <a:rPr lang="en-US" dirty="0" err="1" smtClean="0"/>
              <a:t>RapidScat</a:t>
            </a:r>
            <a:r>
              <a:rPr lang="en-US" dirty="0" smtClean="0"/>
              <a:t> image taken on May 14, 2015 shows a very tight spiral of winds in the center which shows a very organized storm eye. Credit: NASA JPL, Doug Tyler</a:t>
            </a:r>
          </a:p>
          <a:p>
            <a:endParaRPr lang="en-US" dirty="0" smtClean="0"/>
          </a:p>
          <a:p>
            <a:r>
              <a:rPr lang="en-US" dirty="0" smtClean="0"/>
              <a:t>Read more at: http://phys.org/news/2015-05-typhoon-dolphin-guam.html#jCp</a:t>
            </a:r>
          </a:p>
          <a:p>
            <a:endParaRPr lang="en-US" dirty="0" smtClean="0"/>
          </a:p>
          <a:p>
            <a:r>
              <a:rPr lang="en-US" dirty="0" smtClean="0"/>
              <a:t>- AIRS instrument image of Dolphin from May 13, 2015. Credit: NASA JPL/Ed Olsen</a:t>
            </a:r>
            <a:endParaRPr lang="en-US" dirty="0"/>
          </a:p>
        </p:txBody>
      </p:sp>
      <p:sp>
        <p:nvSpPr>
          <p:cNvPr id="4" name="Slide Number Placeholder 3"/>
          <p:cNvSpPr>
            <a:spLocks noGrp="1"/>
          </p:cNvSpPr>
          <p:nvPr>
            <p:ph type="sldNum" sz="quarter" idx="10"/>
          </p:nvPr>
        </p:nvSpPr>
        <p:spPr/>
        <p:txBody>
          <a:bodyPr/>
          <a:lstStyle/>
          <a:p>
            <a:fld id="{D15C2FF9-4DC2-461F-8C82-4A090705418B}"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133339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5C2FF9-4DC2-461F-8C82-4A090705418B}"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196328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xfrm>
            <a:off x="1104900" y="696913"/>
            <a:ext cx="4649788" cy="3487737"/>
          </a:xfrm>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ヒラギノ角ゴ Pro W3" charset="0"/>
              <a:cs typeface="ヒラギノ角ゴ Pro W3"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3300">
                <a:solidFill>
                  <a:schemeClr val="tx1"/>
                </a:solidFill>
                <a:latin typeface="Arial" charset="0"/>
                <a:ea typeface="ヒラギノ角ゴ Pro W3" charset="0"/>
                <a:cs typeface="ヒラギノ角ゴ Pro W3" charset="0"/>
              </a:defRPr>
            </a:lvl1pPr>
            <a:lvl2pPr marL="742950" indent="-285750" defTabSz="939800" eaLnBrk="0" hangingPunct="0">
              <a:defRPr sz="3300">
                <a:solidFill>
                  <a:schemeClr val="tx1"/>
                </a:solidFill>
                <a:latin typeface="Arial" charset="0"/>
                <a:ea typeface="ヒラギノ角ゴ Pro W3" charset="0"/>
                <a:cs typeface="ヒラギノ角ゴ Pro W3" charset="0"/>
              </a:defRPr>
            </a:lvl2pPr>
            <a:lvl3pPr marL="1143000" indent="-228600" defTabSz="939800" eaLnBrk="0" hangingPunct="0">
              <a:defRPr sz="3300">
                <a:solidFill>
                  <a:schemeClr val="tx1"/>
                </a:solidFill>
                <a:latin typeface="Arial" charset="0"/>
                <a:ea typeface="ヒラギノ角ゴ Pro W3" charset="0"/>
                <a:cs typeface="ヒラギノ角ゴ Pro W3" charset="0"/>
              </a:defRPr>
            </a:lvl3pPr>
            <a:lvl4pPr marL="1600200" indent="-228600" defTabSz="939800" eaLnBrk="0" hangingPunct="0">
              <a:defRPr sz="3300">
                <a:solidFill>
                  <a:schemeClr val="tx1"/>
                </a:solidFill>
                <a:latin typeface="Arial" charset="0"/>
                <a:ea typeface="ヒラギノ角ゴ Pro W3" charset="0"/>
                <a:cs typeface="ヒラギノ角ゴ Pro W3" charset="0"/>
              </a:defRPr>
            </a:lvl4pPr>
            <a:lvl5pPr marL="2057400" indent="-228600" defTabSz="939800" eaLnBrk="0" hangingPunct="0">
              <a:defRPr sz="3300">
                <a:solidFill>
                  <a:schemeClr val="tx1"/>
                </a:solidFill>
                <a:latin typeface="Arial" charset="0"/>
                <a:ea typeface="ヒラギノ角ゴ Pro W3" charset="0"/>
                <a:cs typeface="ヒラギノ角ゴ Pro W3" charset="0"/>
              </a:defRPr>
            </a:lvl5pPr>
            <a:lvl6pPr marL="25146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fld id="{9622F8FB-85B5-AC44-AE35-C2C48C369ADC}" type="slidenum">
              <a:rPr lang="en-US" sz="1200">
                <a:solidFill>
                  <a:srgbClr val="000000"/>
                </a:solidFill>
              </a:rPr>
              <a:pPr eaLnBrk="1" hangingPunct="1"/>
              <a:t>13</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CATS will be used to derive properties of cloud/aerosol layers at three wavelengths (355, 532, 1064 nm) including:</a:t>
            </a:r>
          </a:p>
          <a:p>
            <a:r>
              <a:rPr lang="en-US" dirty="0" smtClean="0"/>
              <a:t>layer height</a:t>
            </a:r>
          </a:p>
          <a:p>
            <a:r>
              <a:rPr lang="en-US" dirty="0" smtClean="0"/>
              <a:t>layer thickness</a:t>
            </a:r>
          </a:p>
          <a:p>
            <a:r>
              <a:rPr lang="en-US" dirty="0" smtClean="0"/>
              <a:t>backscatter</a:t>
            </a:r>
          </a:p>
          <a:p>
            <a:r>
              <a:rPr lang="en-US" dirty="0" smtClean="0"/>
              <a:t>optical depth</a:t>
            </a:r>
          </a:p>
          <a:p>
            <a:r>
              <a:rPr lang="en-US" dirty="0" smtClean="0"/>
              <a:t>extinction</a:t>
            </a:r>
          </a:p>
          <a:p>
            <a:r>
              <a:rPr lang="en-US" dirty="0" smtClean="0"/>
              <a:t>depolarization-based discrimination of particle type</a:t>
            </a:r>
          </a:p>
          <a:p>
            <a:r>
              <a:rPr lang="en-US" dirty="0" smtClean="0"/>
              <a:t>The CATS payload is designed to provide a combination of long-term operational science, in-space technology demonstration, and technology risk reduction for future Earth Science missions. CATS is not a "business as usual" project - it is specifically intended to demonstrate a low-cost, streamlined approach to developing ISS science payloads.</a:t>
            </a:r>
          </a:p>
          <a:p>
            <a:endParaRPr lang="en-US" dirty="0" smtClean="0"/>
          </a:p>
          <a:p>
            <a:r>
              <a:rPr lang="en-US" dirty="0" smtClean="0"/>
              <a:t>Primary design considerations for the Cloud-Aerosol Transport System include:</a:t>
            </a:r>
          </a:p>
          <a:p>
            <a:r>
              <a:rPr lang="en-US" dirty="0" smtClean="0"/>
              <a:t>Make the system as eye-safe as possible.</a:t>
            </a:r>
          </a:p>
          <a:p>
            <a:r>
              <a:rPr lang="en-US" dirty="0" smtClean="0"/>
              <a:t>Use solid state photon-counting detectors.</a:t>
            </a:r>
          </a:p>
          <a:p>
            <a:r>
              <a:rPr lang="en-US" dirty="0" smtClean="0"/>
              <a:t>Leverage existing instrument designs and use commercial parts where possible.</a:t>
            </a:r>
          </a:p>
          <a:p>
            <a:r>
              <a:rPr lang="en-US" dirty="0" smtClean="0"/>
              <a:t>Fit within mass, volume, and power constraints of the JEM-EF.</a:t>
            </a:r>
          </a:p>
          <a:p>
            <a:r>
              <a:rPr lang="en-US" dirty="0" smtClean="0"/>
              <a:t>In recent years there have been significant advances in the approach to </a:t>
            </a:r>
            <a:r>
              <a:rPr lang="en-US" dirty="0" err="1" smtClean="0"/>
              <a:t>lidar</a:t>
            </a:r>
            <a:r>
              <a:rPr lang="en-US" dirty="0" smtClean="0"/>
              <a:t> design. A now-proven approach to </a:t>
            </a:r>
            <a:r>
              <a:rPr lang="en-US" dirty="0" err="1" smtClean="0"/>
              <a:t>lidar</a:t>
            </a:r>
            <a:r>
              <a:rPr lang="en-US" dirty="0" smtClean="0"/>
              <a:t> design is to use a high PRF laser, multiple kHz rather than 10's of Hz, at low pulse energies. Ground based systems of this type, the </a:t>
            </a:r>
            <a:r>
              <a:rPr lang="en-US" dirty="0" err="1" smtClean="0"/>
              <a:t>MicroPulse</a:t>
            </a:r>
            <a:r>
              <a:rPr lang="en-US" dirty="0" smtClean="0"/>
              <a:t> </a:t>
            </a:r>
            <a:r>
              <a:rPr lang="en-US" dirty="0" err="1" smtClean="0"/>
              <a:t>Lidar</a:t>
            </a:r>
            <a:r>
              <a:rPr lang="en-US" dirty="0" smtClean="0"/>
              <a:t>, have been in use since the early 90's. The airborne Cloud Physics </a:t>
            </a:r>
            <a:r>
              <a:rPr lang="en-US" dirty="0" err="1" smtClean="0"/>
              <a:t>Lidar</a:t>
            </a:r>
            <a:r>
              <a:rPr lang="en-US" dirty="0" smtClean="0"/>
              <a:t> has been used since 2000. The advantages of the high PRF design with low per-pulse energy permits use of solid-state photon-counting detectors. A basic requirement of the high PRF approach is a narrow field of view (along with narrowband filtering) to minimize solar background noise. The narrow FOV minimizes multiple scattered signals. </a:t>
            </a:r>
          </a:p>
          <a:p>
            <a:r>
              <a:rPr lang="en-US" dirty="0" smtClean="0"/>
              <a:t>The overall instrument design is driven by the desire to use photon-counting detection. The system transmits three wavelengths (1064, 532, and 355 nm) simultaneously and collinear. Return signal collected by the telescope is separated by use of </a:t>
            </a:r>
            <a:r>
              <a:rPr lang="en-US" dirty="0" err="1" smtClean="0"/>
              <a:t>dichroics</a:t>
            </a:r>
            <a:r>
              <a:rPr lang="en-US" dirty="0" smtClean="0"/>
              <a:t>. The return signals are further separated into polarization components. </a:t>
            </a:r>
          </a:p>
          <a:p>
            <a:r>
              <a:rPr lang="en-US" dirty="0" smtClean="0"/>
              <a:t>The laser units are provided by </a:t>
            </a:r>
            <a:r>
              <a:rPr lang="en-US" dirty="0" smtClean="0">
                <a:hlinkClick r:id="rId3"/>
              </a:rPr>
              <a:t>Fibertek, Inc.</a:t>
            </a:r>
            <a:r>
              <a:rPr lang="en-US" dirty="0" smtClean="0"/>
              <a:t>, as is the avionics/communications package. Mechanical design services are provided by </a:t>
            </a:r>
            <a:r>
              <a:rPr lang="en-US" dirty="0" smtClean="0">
                <a:hlinkClick r:id="rId4"/>
              </a:rPr>
              <a:t>Design Interface, Inc</a:t>
            </a:r>
            <a:r>
              <a:rPr lang="en-US" dirty="0" smtClean="0"/>
              <a:t>. The </a:t>
            </a:r>
            <a:r>
              <a:rPr lang="en-US" dirty="0" err="1" smtClean="0"/>
              <a:t>Fabry</a:t>
            </a:r>
            <a:r>
              <a:rPr lang="en-US" dirty="0" smtClean="0"/>
              <a:t>-Perot interferometer in the HSRL receiver was provided by </a:t>
            </a:r>
            <a:r>
              <a:rPr lang="en-US" dirty="0" smtClean="0">
                <a:hlinkClick r:id="rId5"/>
              </a:rPr>
              <a:t>Michigan Aerospace Corporation</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pPr/>
              <a:t>14</a:t>
            </a:fld>
            <a:endParaRPr lang="en-US"/>
          </a:p>
        </p:txBody>
      </p:sp>
    </p:spTree>
    <p:extLst>
      <p:ext uri="{BB962C8B-B14F-4D97-AF65-F5344CB8AC3E}">
        <p14:creationId xmlns:p14="http://schemas.microsoft.com/office/powerpoint/2010/main" val="2069792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TJF</a:t>
            </a:r>
            <a:r>
              <a:rPr lang="en-US" baseline="0" dirty="0" smtClean="0"/>
              <a:t> 3/27/15: removed second page number.</a:t>
            </a:r>
            <a:endParaRPr lang="en-US" dirty="0"/>
          </a:p>
        </p:txBody>
      </p:sp>
      <p:sp>
        <p:nvSpPr>
          <p:cNvPr id="4" name="Slide Number Placeholder 3"/>
          <p:cNvSpPr>
            <a:spLocks noGrp="1"/>
          </p:cNvSpPr>
          <p:nvPr>
            <p:ph type="sldNum" sz="quarter" idx="10"/>
          </p:nvPr>
        </p:nvSpPr>
        <p:spPr/>
        <p:txBody>
          <a:bodyPr/>
          <a:lstStyle/>
          <a:p>
            <a:pPr>
              <a:defRPr/>
            </a:pPr>
            <a:fld id="{22C8680D-F094-4BEE-BDF5-29658E957514}" type="slidenum">
              <a:rPr lang="en-US" smtClean="0">
                <a:solidFill>
                  <a:prstClr val="black"/>
                </a:solidFill>
                <a:latin typeface="Calibri"/>
              </a:rPr>
              <a:pPr>
                <a:defRPr/>
              </a:pPr>
              <a:t>15</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179320"/>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259595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265861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212958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1788" y="123853"/>
            <a:ext cx="2151062" cy="61420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3853"/>
            <a:ext cx="6300788" cy="61420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82530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23853"/>
            <a:ext cx="8604250" cy="638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43029"/>
            <a:ext cx="8351838" cy="5122863"/>
          </a:xfrm>
        </p:spPr>
        <p:txBody>
          <a:bodyPr/>
          <a:lstStyle/>
          <a:p>
            <a:pPr lvl="0"/>
            <a:endParaRPr lang="en-US" noProof="0" smtClean="0"/>
          </a:p>
        </p:txBody>
      </p:sp>
    </p:spTree>
    <p:extLst>
      <p:ext uri="{BB962C8B-B14F-4D97-AF65-F5344CB8AC3E}">
        <p14:creationId xmlns:p14="http://schemas.microsoft.com/office/powerpoint/2010/main" val="2000182273"/>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78"/>
          <p:cNvSpPr>
            <a:spLocks noGrp="1" noChangeArrowheads="1"/>
          </p:cNvSpPr>
          <p:nvPr>
            <p:ph type="title"/>
          </p:nvPr>
        </p:nvSpPr>
        <p:spPr bwMode="auto">
          <a:xfrm>
            <a:off x="2576763" y="155735"/>
            <a:ext cx="6543842" cy="814325"/>
          </a:xfrm>
          <a:prstGeom prst="rect">
            <a:avLst/>
          </a:prstGeom>
          <a:noFill/>
          <a:ln w="9525" algn="ctr">
            <a:noFill/>
            <a:miter lim="800000"/>
            <a:headEnd/>
            <a:tailEnd/>
          </a:ln>
        </p:spPr>
        <p:txBody>
          <a:bodyPr vert="horz" wrap="square" lIns="86210" tIns="18288" rIns="86210" bIns="18288" numCol="1" anchor="ctr" anchorCtr="0" compatLnSpc="1">
            <a:prstTxWarp prst="textNoShape">
              <a:avLst/>
            </a:prstTxWarp>
            <a:spAutoFit/>
          </a:bodyPr>
          <a:lstStyle>
            <a:lvl1pPr>
              <a:defRPr lang="en-US" sz="2526" b="1" dirty="0" smtClean="0">
                <a:solidFill>
                  <a:schemeClr val="tx1"/>
                </a:solidFill>
                <a:latin typeface="+mj-lt"/>
                <a:ea typeface="+mj-ea"/>
                <a:cs typeface="+mj-cs"/>
              </a:defRPr>
            </a:lvl1pPr>
          </a:lstStyle>
          <a:p>
            <a:pPr lvl="0" algn="ctr" defTabSz="907355" rtl="0" eaLnBrk="0" fontAlgn="base" hangingPunct="0">
              <a:spcBef>
                <a:spcPct val="0"/>
              </a:spcBef>
              <a:spcAft>
                <a:spcPct val="0"/>
              </a:spcAft>
            </a:pPr>
            <a:r>
              <a:rPr lang="en-US" dirty="0" smtClean="0"/>
              <a:t>Click to edit Master title style</a:t>
            </a:r>
            <a:br>
              <a:rPr lang="en-US" dirty="0" smtClean="0"/>
            </a:br>
            <a:endParaRPr lang="en-US" dirty="0" smtClean="0"/>
          </a:p>
        </p:txBody>
      </p:sp>
      <p:sp>
        <p:nvSpPr>
          <p:cNvPr id="6" name="Text Placeholder 5"/>
          <p:cNvSpPr>
            <a:spLocks noGrp="1"/>
          </p:cNvSpPr>
          <p:nvPr>
            <p:ph type="body" sz="quarter" idx="10"/>
          </p:nvPr>
        </p:nvSpPr>
        <p:spPr>
          <a:xfrm>
            <a:off x="240632" y="1061357"/>
            <a:ext cx="8662737" cy="51435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244087"/>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fld id="{90749CF1-1832-4723-9BFC-F92C8026055B}"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fld id="{892626CC-DAF1-4417-8B84-DB072E9367A8}"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fld id="{A8012F6B-007B-4B57-83BC-829FC44DF144}"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solidFill>
                <a:srgbClr val="FF0000">
                  <a:tint val="75000"/>
                </a:srgbClr>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fld id="{D8EA5950-5770-5B4B-99CF-D5EF450EDB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04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3" y="1066803"/>
            <a:ext cx="42291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066803"/>
            <a:ext cx="42291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fld id="{61879C98-632B-4E87-9D69-064926AA99AB}"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fld id="{CA606002-BC61-4CE3-86B8-40D277A4B7B8}"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fld id="{34EDDDB0-8373-4B0D-A0F0-792C078F52CF}"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fld id="{0817D739-39D3-4811-8381-84B64294B8C1}"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fld id="{20AD1C45-3038-4EE0-813E-67D0C71AD1E8}"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fld id="{52295671-708A-4CE3-B0D9-16051A4137D0}"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fld id="{9DA630A8-8003-432A-9541-F23C81326195}"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3" y="152400"/>
            <a:ext cx="63055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fld id="{3A35B675-C489-450E-81DC-A07BF293CE92}"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5" name="Content Placeholder 2"/>
          <p:cNvSpPr>
            <a:spLocks noGrp="1"/>
          </p:cNvSpPr>
          <p:nvPr>
            <p:ph idx="10"/>
          </p:nvPr>
        </p:nvSpPr>
        <p:spPr>
          <a:xfrm>
            <a:off x="0" y="762000"/>
            <a:ext cx="9144000" cy="5410200"/>
          </a:xfrm>
        </p:spPr>
        <p:txBody>
          <a:bodyPr/>
          <a:lstStyle>
            <a:lvl1pPr>
              <a:spcBef>
                <a:spcPts val="300"/>
              </a:spcBef>
              <a:buSzPct val="100000"/>
              <a:buFont typeface="Arial" pitchFamily="34" charset="0"/>
              <a:buChar char="•"/>
              <a:defRPr sz="2400"/>
            </a:lvl1pPr>
            <a:lvl2pPr>
              <a:spcBef>
                <a:spcPts val="300"/>
              </a:spcBef>
              <a:defRPr sz="2200"/>
            </a:lvl2pPr>
            <a:lvl3pPr>
              <a:spcBef>
                <a:spcPts val="300"/>
              </a:spcBef>
              <a:defRPr sz="2000"/>
            </a:lvl3pPr>
            <a:lvl4pPr>
              <a:spcBef>
                <a:spcPts val="200"/>
              </a:spcBef>
              <a:defRPr sz="1800"/>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10"/>
          <p:cNvSpPr>
            <a:spLocks noGrp="1"/>
          </p:cNvSpPr>
          <p:nvPr>
            <p:ph type="body" sz="quarter" idx="12"/>
          </p:nvPr>
        </p:nvSpPr>
        <p:spPr>
          <a:xfrm>
            <a:off x="533400" y="6248400"/>
            <a:ext cx="8613648" cy="304800"/>
          </a:xfrm>
        </p:spPr>
        <p:txBody>
          <a:bodyPr anchor="ctr"/>
          <a:lstStyle>
            <a:lvl1pPr>
              <a:buNone/>
              <a:defRPr lang="en-US" sz="1800" b="1" kern="1200" noProof="0" dirty="0" smtClean="0">
                <a:solidFill>
                  <a:schemeClr val="bg1"/>
                </a:solidFill>
                <a:latin typeface="Arial" charset="0"/>
                <a:ea typeface="+mn-ea"/>
                <a:cs typeface="+mn-cs"/>
              </a:defRPr>
            </a:lvl1pPr>
            <a:lvl2pPr>
              <a:buNone/>
              <a:defRPr sz="1800"/>
            </a:lvl2pPr>
            <a:lvl3pPr>
              <a:buNone/>
              <a:defRPr sz="1800"/>
            </a:lvl3pPr>
            <a:lvl4pPr>
              <a:buNone/>
              <a:defRPr sz="2000"/>
            </a:lvl4pPr>
            <a:lvl5pPr>
              <a:buNone/>
              <a:defRPr sz="1800"/>
            </a:lvl5pPr>
          </a:lstStyle>
          <a:p>
            <a:pPr lvl="0"/>
            <a:r>
              <a:rPr lang="en-US" smtClean="0"/>
              <a:t>Click to edit Master text styles</a:t>
            </a:r>
          </a:p>
        </p:txBody>
      </p:sp>
      <p:sp>
        <p:nvSpPr>
          <p:cNvPr id="6" name="Title 5"/>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540098" name="Picture 2" descr="index"/>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p:spPr>
      </p:pic>
      <p:sp>
        <p:nvSpPr>
          <p:cNvPr id="1540099" name="Rectangle 3"/>
          <p:cNvSpPr>
            <a:spLocks noGrp="1" noChangeArrowheads="1"/>
          </p:cNvSpPr>
          <p:nvPr>
            <p:ph type="ctrTitle"/>
          </p:nvPr>
        </p:nvSpPr>
        <p:spPr>
          <a:xfrm>
            <a:off x="690563" y="5516563"/>
            <a:ext cx="6138862" cy="519112"/>
          </a:xfrm>
        </p:spPr>
        <p:txBody>
          <a:bodyPr anchor="t">
            <a:spAutoFit/>
          </a:bodyPr>
          <a:lstStyle>
            <a:lvl1pPr>
              <a:defRPr sz="3300"/>
            </a:lvl1pPr>
          </a:lstStyle>
          <a:p>
            <a:r>
              <a:rPr lang="en-US"/>
              <a:t>Click to edit Master title style</a:t>
            </a:r>
          </a:p>
        </p:txBody>
      </p:sp>
      <p:sp>
        <p:nvSpPr>
          <p:cNvPr id="1540100" name="Rectangle 4"/>
          <p:cNvSpPr>
            <a:spLocks noGrp="1" noChangeArrowheads="1"/>
          </p:cNvSpPr>
          <p:nvPr>
            <p:ph type="subTitle" idx="1"/>
          </p:nvPr>
        </p:nvSpPr>
        <p:spPr>
          <a:xfrm>
            <a:off x="695325" y="6075363"/>
            <a:ext cx="6137275" cy="325437"/>
          </a:xfrm>
        </p:spPr>
        <p:txBody>
          <a:bodyPr>
            <a:spAutoFit/>
          </a:bodyPr>
          <a:lstStyle>
            <a:lvl1pPr marL="0" indent="0">
              <a:defRPr sz="1800">
                <a:solidFill>
                  <a:schemeClr val="bg1"/>
                </a:solidFill>
              </a:defRPr>
            </a:lvl1pPr>
          </a:lstStyle>
          <a:p>
            <a:r>
              <a:rPr lang="en-US"/>
              <a:t>Click to edit Master subtitle style</a:t>
            </a:r>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6932613" y="6627816"/>
            <a:ext cx="2133600" cy="228600"/>
          </a:xfrm>
          <a:prstGeom prst="rect">
            <a:avLst/>
          </a:prstGeom>
        </p:spPr>
        <p:txBody>
          <a:bodyPr lIns="91410" tIns="45706" rIns="91410" bIns="45706" anchor="ctr">
            <a:prstTxWarp prst="textNoShape">
              <a:avLst/>
            </a:prstTxWarp>
          </a:bodyPr>
          <a:lstStyle/>
          <a:p>
            <a:pPr algn="r" defTabSz="914116">
              <a:defRPr/>
            </a:pPr>
            <a:fld id="{17F8D5CB-F081-0044-A0CB-882F132F8FAA}" type="slidenum">
              <a:rPr lang="en-US" sz="1000">
                <a:solidFill>
                  <a:srgbClr val="000000"/>
                </a:solidFill>
                <a:latin typeface="Calibri" charset="0"/>
                <a:ea typeface="ヒラギノ角ゴ Pro W3" charset="-128"/>
                <a:cs typeface="ヒラギノ角ゴ Pro W3" charset="-128"/>
              </a:rPr>
              <a:pPr algn="r" defTabSz="914116">
                <a:defRPr/>
              </a:pPr>
              <a:t>‹#›</a:t>
            </a:fld>
            <a:endParaRPr lang="en-US" sz="1000" dirty="0">
              <a:solidFill>
                <a:srgbClr val="000000"/>
              </a:solidFill>
              <a:latin typeface="Calibri" charset="0"/>
              <a:ea typeface="ヒラギノ角ゴ Pro W3" charset="-128"/>
              <a:cs typeface="ヒラギノ角ゴ Pro W3" charset="-128"/>
            </a:endParaRPr>
          </a:p>
        </p:txBody>
      </p:sp>
      <p:sp>
        <p:nvSpPr>
          <p:cNvPr id="3" name="Content Placeholder 2"/>
          <p:cNvSpPr>
            <a:spLocks noGrp="1"/>
          </p:cNvSpPr>
          <p:nvPr>
            <p:ph idx="1"/>
          </p:nvPr>
        </p:nvSpPr>
        <p:spPr>
          <a:xfrm>
            <a:off x="76200" y="1143000"/>
            <a:ext cx="8991600" cy="5410200"/>
          </a:xfrm>
          <a:prstGeom prst="rect">
            <a:avLst/>
          </a:prstGeom>
        </p:spPr>
        <p:txBody>
          <a:bodyPr/>
          <a:lstStyle>
            <a:lvl1pPr>
              <a:buClrTx/>
              <a:defRPr>
                <a:latin typeface="Arial"/>
                <a:cs typeface="Arial"/>
              </a:defRPr>
            </a:lvl1pPr>
            <a:lvl2pPr>
              <a:buClrTx/>
              <a:defRPr>
                <a:latin typeface="Arial"/>
                <a:cs typeface="Arial"/>
              </a:defRPr>
            </a:lvl2pPr>
            <a:lvl3pPr>
              <a:buClrTx/>
              <a:defRPr>
                <a:latin typeface="Arial"/>
                <a:cs typeface="Arial"/>
              </a:defRPr>
            </a:lvl3pPr>
            <a:lvl4pPr>
              <a:buClrTx/>
              <a:defRPr>
                <a:latin typeface="Arial"/>
                <a:cs typeface="Arial"/>
              </a:defRPr>
            </a:lvl4pPr>
            <a:lvl5pPr>
              <a:buClrTx/>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0"/>
          <p:cNvSpPr>
            <a:spLocks noGrp="1"/>
          </p:cNvSpPr>
          <p:nvPr>
            <p:ph type="title"/>
          </p:nvPr>
        </p:nvSpPr>
        <p:spPr>
          <a:xfrm>
            <a:off x="1221746" y="196749"/>
            <a:ext cx="6679410" cy="646331"/>
          </a:xfrm>
          <a:prstGeom prst="rect">
            <a:avLst/>
          </a:prstGeom>
        </p:spPr>
        <p:txBody>
          <a:bodyPr rtlCol="0">
            <a:noAutofit/>
          </a:bodyPr>
          <a:lstStyle>
            <a:lvl1pPr>
              <a:defRPr sz="3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6004144"/>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Line 5"/>
          <p:cNvSpPr>
            <a:spLocks noChangeShapeType="1"/>
          </p:cNvSpPr>
          <p:nvPr/>
        </p:nvSpPr>
        <p:spPr bwMode="auto">
          <a:xfrm>
            <a:off x="65172" y="1061357"/>
            <a:ext cx="9018671"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lIns="96944" tIns="48472" rIns="96944" bIns="48472" anchor="ctr"/>
          <a:lstStyle/>
          <a:p>
            <a:pPr defTabSz="914116"/>
            <a:endParaRPr lang="en-US" sz="2400">
              <a:solidFill>
                <a:srgbClr val="000000"/>
              </a:solidFill>
              <a:latin typeface="Arial" pitchFamily="34" charset="0"/>
              <a:ea typeface="ヒラギノ角ゴ Pro W3" charset="-128"/>
            </a:endParaRPr>
          </a:p>
        </p:txBody>
      </p:sp>
      <p:graphicFrame>
        <p:nvGraphicFramePr>
          <p:cNvPr id="8" name="Object 2"/>
          <p:cNvGraphicFramePr>
            <a:graphicFrameLocks noChangeAspect="1"/>
          </p:cNvGraphicFramePr>
          <p:nvPr userDrawn="1"/>
        </p:nvGraphicFramePr>
        <p:xfrm>
          <a:off x="3" y="0"/>
          <a:ext cx="721895" cy="666750"/>
        </p:xfrm>
        <a:graphic>
          <a:graphicData uri="http://schemas.openxmlformats.org/presentationml/2006/ole">
            <mc:AlternateContent xmlns:mc="http://schemas.openxmlformats.org/markup-compatibility/2006">
              <mc:Choice xmlns:v="urn:schemas-microsoft-com:vml" Requires="v">
                <p:oleObj spid="_x0000_s1108" name="Photo Editor Photo" r:id="rId3" imgW="1523810" imgH="1380952" progId="">
                  <p:embed/>
                </p:oleObj>
              </mc:Choice>
              <mc:Fallback>
                <p:oleObj name="Photo Editor Photo" r:id="rId3" imgW="1523810" imgH="138095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0"/>
                        <a:ext cx="721895" cy="6667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itle 1"/>
          <p:cNvSpPr>
            <a:spLocks noGrp="1"/>
          </p:cNvSpPr>
          <p:nvPr>
            <p:ph type="title"/>
          </p:nvPr>
        </p:nvSpPr>
        <p:spPr>
          <a:xfrm>
            <a:off x="2628903" y="7938"/>
            <a:ext cx="6067425" cy="1143000"/>
          </a:xfrm>
          <a:prstGeom prst="rect">
            <a:avLst/>
          </a:prstGeom>
        </p:spPr>
        <p:txBody>
          <a:bodyPr lIns="91398" tIns="45701" rIns="91398" bIns="45701"/>
          <a:lstStyle/>
          <a:p>
            <a:r>
              <a:rPr lang="en-US" dirty="0" smtClean="0"/>
              <a:t>Click to edit Master title style</a:t>
            </a:r>
            <a:endParaRPr lang="en-US" dirty="0"/>
          </a:p>
        </p:txBody>
      </p:sp>
      <p:sp>
        <p:nvSpPr>
          <p:cNvPr id="6" name="Content Placeholder 2"/>
          <p:cNvSpPr>
            <a:spLocks noGrp="1"/>
          </p:cNvSpPr>
          <p:nvPr>
            <p:ph idx="1"/>
          </p:nvPr>
        </p:nvSpPr>
        <p:spPr>
          <a:xfrm>
            <a:off x="457200" y="1600203"/>
            <a:ext cx="8229600" cy="4525963"/>
          </a:xfrm>
          <a:prstGeom prst="rect">
            <a:avLst/>
          </a:prstGeom>
        </p:spPr>
        <p:txBody>
          <a:bodyPr lIns="91398" tIns="45701" rIns="91398" bIns="4570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457868" y="6356240"/>
            <a:ext cx="2132263" cy="365691"/>
          </a:xfrm>
        </p:spPr>
        <p:txBody>
          <a:bodyPr/>
          <a:lstStyle>
            <a:lvl1pPr defTabSz="456998" fontAlgn="auto">
              <a:spcBef>
                <a:spcPts val="0"/>
              </a:spcBef>
              <a:spcAft>
                <a:spcPts val="0"/>
              </a:spcAft>
              <a:defRPr sz="1800" b="0">
                <a:solidFill>
                  <a:prstClr val="black"/>
                </a:solidFill>
                <a:latin typeface="Calibri"/>
              </a:defRPr>
            </a:lvl1pPr>
          </a:lstStyle>
          <a:p>
            <a:pPr>
              <a:defRPr/>
            </a:pPr>
            <a:endParaRPr lang="en-US"/>
          </a:p>
        </p:txBody>
      </p:sp>
      <p:sp>
        <p:nvSpPr>
          <p:cNvPr id="11" name="Footer Placeholder 4"/>
          <p:cNvSpPr>
            <a:spLocks noGrp="1"/>
          </p:cNvSpPr>
          <p:nvPr>
            <p:ph type="ftr" sz="quarter" idx="11"/>
          </p:nvPr>
        </p:nvSpPr>
        <p:spPr>
          <a:xfrm>
            <a:off x="3124872" y="6356240"/>
            <a:ext cx="2894263" cy="365691"/>
          </a:xfrm>
        </p:spPr>
        <p:txBody>
          <a:bodyPr/>
          <a:lstStyle>
            <a:lvl1pPr defTabSz="456998" fontAlgn="auto">
              <a:spcBef>
                <a:spcPts val="0"/>
              </a:spcBef>
              <a:spcAft>
                <a:spcPts val="0"/>
              </a:spcAft>
              <a:defRPr sz="1800" b="0">
                <a:solidFill>
                  <a:prstClr val="black"/>
                </a:solidFill>
                <a:latin typeface="Calibri"/>
              </a:defRPr>
            </a:lvl1pPr>
          </a:lstStyle>
          <a:p>
            <a:pPr>
              <a:defRPr/>
            </a:pPr>
            <a:endParaRPr lang="en-US"/>
          </a:p>
        </p:txBody>
      </p:sp>
      <p:sp>
        <p:nvSpPr>
          <p:cNvPr id="12" name="Slide Number Placeholder 5"/>
          <p:cNvSpPr>
            <a:spLocks noGrp="1"/>
          </p:cNvSpPr>
          <p:nvPr>
            <p:ph type="sldNum" sz="quarter" idx="12"/>
          </p:nvPr>
        </p:nvSpPr>
        <p:spPr>
          <a:xfrm>
            <a:off x="6553870" y="6356240"/>
            <a:ext cx="2132263" cy="365691"/>
          </a:xfrm>
          <a:prstGeom prst="rect">
            <a:avLst/>
          </a:prstGeom>
        </p:spPr>
        <p:txBody>
          <a:bodyPr lIns="91410" tIns="45706" rIns="91410" bIns="45706"/>
          <a:lstStyle>
            <a:lvl1pPr defTabSz="456998" fontAlgn="auto">
              <a:spcBef>
                <a:spcPts val="0"/>
              </a:spcBef>
              <a:spcAft>
                <a:spcPts val="0"/>
              </a:spcAft>
              <a:defRPr sz="1800" b="0">
                <a:solidFill>
                  <a:prstClr val="black"/>
                </a:solidFill>
                <a:latin typeface="Calibri"/>
              </a:defRPr>
            </a:lvl1pPr>
          </a:lstStyle>
          <a:p>
            <a:pPr>
              <a:defRPr/>
            </a:pPr>
            <a:fld id="{9A2B93D3-BCD4-E244-95FE-67FB5DB1BE9A}" type="slidenum">
              <a:rPr lang="en-US">
                <a:ea typeface="ヒラギノ角ゴ Pro W3" charset="-128"/>
              </a:rPr>
              <a:pPr>
                <a:defRPr/>
              </a:pPr>
              <a:t>‹#›</a:t>
            </a:fld>
            <a:endParaRPr lang="en-US" dirty="0">
              <a:ea typeface="ヒラギノ角ゴ Pro W3" charset="-128"/>
            </a:endParaRPr>
          </a:p>
        </p:txBody>
      </p:sp>
    </p:spTree>
    <p:extLst>
      <p:ext uri="{BB962C8B-B14F-4D97-AF65-F5344CB8AC3E}">
        <p14:creationId xmlns:p14="http://schemas.microsoft.com/office/powerpoint/2010/main" val="4109280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4" name="Line 5"/>
          <p:cNvSpPr>
            <a:spLocks noChangeShapeType="1"/>
          </p:cNvSpPr>
          <p:nvPr/>
        </p:nvSpPr>
        <p:spPr bwMode="auto">
          <a:xfrm>
            <a:off x="65172" y="1061357"/>
            <a:ext cx="9018671"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lIns="96944" tIns="48472" rIns="96944" bIns="48472" anchor="ctr"/>
          <a:lstStyle/>
          <a:p>
            <a:pPr defTabSz="914116"/>
            <a:endParaRPr lang="en-US" sz="2400">
              <a:solidFill>
                <a:srgbClr val="000000"/>
              </a:solidFill>
              <a:latin typeface="Arial" pitchFamily="34" charset="0"/>
              <a:ea typeface="ヒラギノ角ゴ Pro W3" charset="-128"/>
            </a:endParaRPr>
          </a:p>
        </p:txBody>
      </p:sp>
      <p:graphicFrame>
        <p:nvGraphicFramePr>
          <p:cNvPr id="8" name="Object 2"/>
          <p:cNvGraphicFramePr>
            <a:graphicFrameLocks noChangeAspect="1"/>
          </p:cNvGraphicFramePr>
          <p:nvPr userDrawn="1">
            <p:extLst>
              <p:ext uri="{D42A27DB-BD31-4B8C-83A1-F6EECF244321}">
                <p14:modId xmlns:p14="http://schemas.microsoft.com/office/powerpoint/2010/main" val="3969021935"/>
              </p:ext>
            </p:extLst>
          </p:nvPr>
        </p:nvGraphicFramePr>
        <p:xfrm>
          <a:off x="0" y="-1"/>
          <a:ext cx="990600" cy="914929"/>
        </p:xfrm>
        <a:graphic>
          <a:graphicData uri="http://schemas.openxmlformats.org/presentationml/2006/ole">
            <mc:AlternateContent xmlns:mc="http://schemas.openxmlformats.org/markup-compatibility/2006">
              <mc:Choice xmlns:v="urn:schemas-microsoft-com:vml" Requires="v">
                <p:oleObj spid="_x0000_s2132" name="Photo Editor Photo" r:id="rId3" imgW="1523810" imgH="1380952" progId="">
                  <p:embed/>
                </p:oleObj>
              </mc:Choice>
              <mc:Fallback>
                <p:oleObj name="Photo Editor Photo" r:id="rId3" imgW="1523810" imgH="138095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90600" cy="914929"/>
                      </a:xfrm>
                      <a:prstGeom prst="rect">
                        <a:avLst/>
                      </a:prstGeom>
                      <a:noFill/>
                      <a:ln>
                        <a:noFill/>
                      </a:ln>
                      <a:extLst/>
                    </p:spPr>
                  </p:pic>
                </p:oleObj>
              </mc:Fallback>
            </mc:AlternateContent>
          </a:graphicData>
        </a:graphic>
      </p:graphicFrame>
      <p:sp>
        <p:nvSpPr>
          <p:cNvPr id="5" name="Title 1"/>
          <p:cNvSpPr>
            <a:spLocks noGrp="1"/>
          </p:cNvSpPr>
          <p:nvPr>
            <p:ph type="title"/>
          </p:nvPr>
        </p:nvSpPr>
        <p:spPr>
          <a:xfrm>
            <a:off x="2628903" y="7938"/>
            <a:ext cx="6067425" cy="1143000"/>
          </a:xfrm>
          <a:prstGeom prst="rect">
            <a:avLst/>
          </a:prstGeom>
        </p:spPr>
        <p:txBody>
          <a:bodyPr lIns="91398" tIns="45701" rIns="91398" bIns="45701"/>
          <a:lstStyle/>
          <a:p>
            <a:r>
              <a:rPr lang="en-US" smtClean="0"/>
              <a:t>Click to edit Master title style</a:t>
            </a:r>
            <a:endParaRPr lang="en-US"/>
          </a:p>
        </p:txBody>
      </p:sp>
      <p:sp>
        <p:nvSpPr>
          <p:cNvPr id="6" name="Content Placeholder 2"/>
          <p:cNvSpPr>
            <a:spLocks noGrp="1"/>
          </p:cNvSpPr>
          <p:nvPr>
            <p:ph idx="1"/>
          </p:nvPr>
        </p:nvSpPr>
        <p:spPr>
          <a:xfrm>
            <a:off x="457200" y="1600203"/>
            <a:ext cx="8229600" cy="4525963"/>
          </a:xfrm>
          <a:prstGeom prst="rect">
            <a:avLst/>
          </a:prstGeom>
        </p:spPr>
        <p:txBody>
          <a:bodyPr lIns="91398" tIns="45701" rIns="91398" bIns="4570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457868" y="6356240"/>
            <a:ext cx="2132263" cy="365691"/>
          </a:xfrm>
        </p:spPr>
        <p:txBody>
          <a:bodyPr/>
          <a:lstStyle>
            <a:lvl1pPr defTabSz="456998" fontAlgn="auto">
              <a:spcBef>
                <a:spcPts val="0"/>
              </a:spcBef>
              <a:spcAft>
                <a:spcPts val="0"/>
              </a:spcAft>
              <a:defRPr sz="1800" b="0">
                <a:solidFill>
                  <a:prstClr val="black"/>
                </a:solidFill>
                <a:latin typeface="Calibri"/>
              </a:defRPr>
            </a:lvl1pPr>
          </a:lstStyle>
          <a:p>
            <a:pPr>
              <a:defRPr/>
            </a:pPr>
            <a:endParaRPr lang="en-US"/>
          </a:p>
        </p:txBody>
      </p:sp>
      <p:sp>
        <p:nvSpPr>
          <p:cNvPr id="11" name="Footer Placeholder 4"/>
          <p:cNvSpPr>
            <a:spLocks noGrp="1"/>
          </p:cNvSpPr>
          <p:nvPr>
            <p:ph type="ftr" sz="quarter" idx="11"/>
          </p:nvPr>
        </p:nvSpPr>
        <p:spPr>
          <a:xfrm>
            <a:off x="3124872" y="6356240"/>
            <a:ext cx="2894263" cy="365691"/>
          </a:xfrm>
        </p:spPr>
        <p:txBody>
          <a:bodyPr/>
          <a:lstStyle>
            <a:lvl1pPr defTabSz="456998" fontAlgn="auto">
              <a:spcBef>
                <a:spcPts val="0"/>
              </a:spcBef>
              <a:spcAft>
                <a:spcPts val="0"/>
              </a:spcAft>
              <a:defRPr sz="1800" b="0">
                <a:solidFill>
                  <a:prstClr val="black"/>
                </a:solidFill>
                <a:latin typeface="Calibri"/>
              </a:defRPr>
            </a:lvl1pPr>
          </a:lstStyle>
          <a:p>
            <a:pPr>
              <a:defRPr/>
            </a:pPr>
            <a:endParaRPr lang="en-US"/>
          </a:p>
        </p:txBody>
      </p:sp>
      <p:sp>
        <p:nvSpPr>
          <p:cNvPr id="12" name="Slide Number Placeholder 5"/>
          <p:cNvSpPr>
            <a:spLocks noGrp="1"/>
          </p:cNvSpPr>
          <p:nvPr>
            <p:ph type="sldNum" sz="quarter" idx="12"/>
          </p:nvPr>
        </p:nvSpPr>
        <p:spPr>
          <a:xfrm>
            <a:off x="6553870" y="6356240"/>
            <a:ext cx="2132263" cy="365691"/>
          </a:xfrm>
          <a:prstGeom prst="rect">
            <a:avLst/>
          </a:prstGeom>
        </p:spPr>
        <p:txBody>
          <a:bodyPr lIns="91410" tIns="45706" rIns="91410" bIns="45706"/>
          <a:lstStyle>
            <a:lvl1pPr defTabSz="456998" fontAlgn="auto">
              <a:spcBef>
                <a:spcPts val="0"/>
              </a:spcBef>
              <a:spcAft>
                <a:spcPts val="0"/>
              </a:spcAft>
              <a:defRPr sz="1800" b="0">
                <a:solidFill>
                  <a:prstClr val="black"/>
                </a:solidFill>
                <a:latin typeface="Calibri"/>
              </a:defRPr>
            </a:lvl1pPr>
          </a:lstStyle>
          <a:p>
            <a:pPr>
              <a:defRPr/>
            </a:pPr>
            <a:fld id="{9A2B93D3-BCD4-E244-95FE-67FB5DB1BE9A}" type="slidenum">
              <a:rPr lang="en-US">
                <a:ea typeface="ヒラギノ角ゴ Pro W3" charset="-128"/>
              </a:rPr>
              <a:pPr>
                <a:defRPr/>
              </a:pPr>
              <a:t>‹#›</a:t>
            </a:fld>
            <a:endParaRPr lang="en-US" dirty="0">
              <a:ea typeface="ヒラギノ角ゴ Pro W3" charset="-128"/>
            </a:endParaRPr>
          </a:p>
        </p:txBody>
      </p:sp>
    </p:spTree>
    <p:extLst>
      <p:ext uri="{BB962C8B-B14F-4D97-AF65-F5344CB8AC3E}">
        <p14:creationId xmlns:p14="http://schemas.microsoft.com/office/powerpoint/2010/main" val="4109280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ndex"/>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1" name="Rectangle 3"/>
          <p:cNvSpPr>
            <a:spLocks noGrp="1" noChangeArrowheads="1"/>
          </p:cNvSpPr>
          <p:nvPr>
            <p:ph type="ctrTitle"/>
          </p:nvPr>
        </p:nvSpPr>
        <p:spPr>
          <a:xfrm>
            <a:off x="690563" y="5516590"/>
            <a:ext cx="6138862" cy="536685"/>
          </a:xfrm>
        </p:spPr>
        <p:txBody>
          <a:bodyPr anchor="t">
            <a:spAutoFit/>
          </a:bodyPr>
          <a:lstStyle>
            <a:lvl1pPr>
              <a:defRPr sz="3300"/>
            </a:lvl1pPr>
          </a:lstStyle>
          <a:p>
            <a:r>
              <a:rPr lang="en-US"/>
              <a:t>Click to edit Master title style</a:t>
            </a:r>
          </a:p>
        </p:txBody>
      </p:sp>
      <p:sp>
        <p:nvSpPr>
          <p:cNvPr id="519172" name="Rectangle 4"/>
          <p:cNvSpPr>
            <a:spLocks noGrp="1" noChangeArrowheads="1"/>
          </p:cNvSpPr>
          <p:nvPr>
            <p:ph type="subTitle" idx="1"/>
          </p:nvPr>
        </p:nvSpPr>
        <p:spPr>
          <a:xfrm>
            <a:off x="695332" y="6075391"/>
            <a:ext cx="6137275" cy="361637"/>
          </a:xfrm>
        </p:spPr>
        <p:txBody>
          <a:bodyPr>
            <a:spAutoFit/>
          </a:bodyPr>
          <a:lstStyle>
            <a:lvl1pPr marL="0" indent="0">
              <a:defRPr sz="2000">
                <a:solidFill>
                  <a:schemeClr val="bg1"/>
                </a:solidFill>
              </a:defRPr>
            </a:lvl1pPr>
          </a:lstStyle>
          <a:p>
            <a:r>
              <a:rPr lang="en-US"/>
              <a:t>Click to edit Master subtitle style</a:t>
            </a:r>
          </a:p>
        </p:txBody>
      </p:sp>
    </p:spTree>
    <p:extLst>
      <p:ext uri="{BB962C8B-B14F-4D97-AF65-F5344CB8AC3E}">
        <p14:creationId xmlns:p14="http://schemas.microsoft.com/office/powerpoint/2010/main" val="3370302527"/>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323547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9517612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32" y="1143029"/>
            <a:ext cx="4098925"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8548" y="1143029"/>
            <a:ext cx="4100513"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82007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5382960"/>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0039781"/>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5649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ndex"/>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1" name="Rectangle 3"/>
          <p:cNvSpPr>
            <a:spLocks noGrp="1" noChangeArrowheads="1"/>
          </p:cNvSpPr>
          <p:nvPr>
            <p:ph type="ctrTitle"/>
          </p:nvPr>
        </p:nvSpPr>
        <p:spPr>
          <a:xfrm>
            <a:off x="690563" y="5516590"/>
            <a:ext cx="6138862" cy="536685"/>
          </a:xfrm>
        </p:spPr>
        <p:txBody>
          <a:bodyPr anchor="t">
            <a:spAutoFit/>
          </a:bodyPr>
          <a:lstStyle>
            <a:lvl1pPr>
              <a:defRPr sz="3300"/>
            </a:lvl1pPr>
          </a:lstStyle>
          <a:p>
            <a:r>
              <a:rPr lang="en-US"/>
              <a:t>Click to edit Master title style</a:t>
            </a:r>
          </a:p>
        </p:txBody>
      </p:sp>
      <p:sp>
        <p:nvSpPr>
          <p:cNvPr id="519172" name="Rectangle 4"/>
          <p:cNvSpPr>
            <a:spLocks noGrp="1" noChangeArrowheads="1"/>
          </p:cNvSpPr>
          <p:nvPr>
            <p:ph type="subTitle" idx="1"/>
          </p:nvPr>
        </p:nvSpPr>
        <p:spPr>
          <a:xfrm>
            <a:off x="695332" y="6075364"/>
            <a:ext cx="6137275" cy="369332"/>
          </a:xfrm>
        </p:spPr>
        <p:txBody>
          <a:bodyPr>
            <a:spAutoFit/>
          </a:bodyPr>
          <a:lstStyle>
            <a:lvl1pPr marL="0" indent="0">
              <a:defRPr sz="2000">
                <a:solidFill>
                  <a:schemeClr val="bg1"/>
                </a:solidFill>
              </a:defRPr>
            </a:lvl1pPr>
          </a:lstStyle>
          <a:p>
            <a:r>
              <a:rPr lang="en-US"/>
              <a:t>Click to edit Master subtitle style</a:t>
            </a:r>
          </a:p>
        </p:txBody>
      </p:sp>
    </p:spTree>
    <p:extLst>
      <p:ext uri="{BB962C8B-B14F-4D97-AF65-F5344CB8AC3E}">
        <p14:creationId xmlns:p14="http://schemas.microsoft.com/office/powerpoint/2010/main" val="144746229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1237692"/>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887743"/>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5789075"/>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1788" y="123853"/>
            <a:ext cx="2151062" cy="61420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3853"/>
            <a:ext cx="6300788" cy="61420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0801316"/>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23853"/>
            <a:ext cx="8604250" cy="638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43029"/>
            <a:ext cx="8351838" cy="5122863"/>
          </a:xfrm>
        </p:spPr>
        <p:txBody>
          <a:bodyPr/>
          <a:lstStyle/>
          <a:p>
            <a:pPr lvl="0"/>
            <a:endParaRPr lang="en-US" noProof="0" smtClean="0"/>
          </a:p>
        </p:txBody>
      </p:sp>
    </p:spTree>
    <p:extLst>
      <p:ext uri="{BB962C8B-B14F-4D97-AF65-F5344CB8AC3E}">
        <p14:creationId xmlns:p14="http://schemas.microsoft.com/office/powerpoint/2010/main" val="114169681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AD27F-9C31-9241-BFD5-4FC96F17EE04}" type="datetimeFigureOut">
              <a:rPr lang="en-US" smtClean="0">
                <a:solidFill>
                  <a:prstClr val="black">
                    <a:tint val="75000"/>
                  </a:prstClr>
                </a:solidFill>
              </a:rPr>
              <a:pPr/>
              <a:t>5/18/15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E99928-CA10-9D49-A3B2-D42520A73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971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89E00E-EADA-564F-BBF1-09FD21901AA6}" type="datetime1">
              <a:rPr lang="en-US" smtClean="0">
                <a:solidFill>
                  <a:prstClr val="black">
                    <a:tint val="75000"/>
                  </a:prstClr>
                </a:solidFill>
              </a:rPr>
              <a:pPr/>
              <a:t>5/18/15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8BD91B-368C-C443-8B24-A308A17CF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267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51CE7CD-C77A-4195-BFCE-99A25B62B7DB}" type="slidenum">
              <a:rPr lang="en-US"/>
              <a:pPr>
                <a:defRPr/>
              </a:pPr>
              <a:t>‹#›</a:t>
            </a:fld>
            <a:endParaRPr lang="en-US" dirty="0"/>
          </a:p>
        </p:txBody>
      </p:sp>
    </p:spTree>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pPr>
              <a:defRPr/>
            </a:pPr>
            <a:fld id="{CB69EB94-F5EB-46F5-BAB3-74E530CE2776}" type="slidenum">
              <a:rPr lang="en-US"/>
              <a:pPr>
                <a:defRPr/>
              </a:pPr>
              <a:t>‹#›</a:t>
            </a:fld>
            <a:endParaRPr lang="en-US" dirty="0"/>
          </a:p>
        </p:txBody>
      </p:sp>
    </p:spTree>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0AE00F8-7501-42BD-AB1A-C2C2859E2F67}" type="slidenum">
              <a:rPr lang="en-US"/>
              <a:pPr>
                <a:defRPr/>
              </a:pPr>
              <a:t>‹#›</a:t>
            </a:fld>
            <a:endParaRPr lang="en-US" dirty="0"/>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9173721"/>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3A934E05-AD9A-4B61-AE20-587C95D94958}" type="slidenum">
              <a:rPr lang="en-US"/>
              <a:pPr>
                <a:defRPr/>
              </a:pPr>
              <a:t>‹#›</a:t>
            </a:fld>
            <a:endParaRPr lang="en-US" dirty="0"/>
          </a:p>
        </p:txBody>
      </p:sp>
    </p:spTree>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A54C0E5-70C2-48DC-A87B-4839CBA46364}" type="slidenum">
              <a:rPr lang="en-US"/>
              <a:pPr>
                <a:defRPr/>
              </a:pPr>
              <a:t>‹#›</a:t>
            </a:fld>
            <a:endParaRPr lang="en-US" dirty="0"/>
          </a:p>
        </p:txBody>
      </p:sp>
    </p:spTree>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00326B1B-CA26-47A2-9FD5-206ABBFA3431}" type="slidenum">
              <a:rPr lang="en-US"/>
              <a:pPr>
                <a:defRPr/>
              </a:pPr>
              <a:t>‹#›</a:t>
            </a:fld>
            <a:endParaRPr lang="en-US" dirty="0"/>
          </a:p>
        </p:txBody>
      </p:sp>
    </p:spTree>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94F8DA14-3DD2-4903-87F0-0E7416242EA3}" type="slidenum">
              <a:rPr lang="en-US"/>
              <a:pPr>
                <a:defRPr/>
              </a:pPr>
              <a:t>‹#›</a:t>
            </a:fld>
            <a:endParaRPr lang="en-US" dirty="0"/>
          </a:p>
        </p:txBody>
      </p:sp>
    </p:spTree>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B517479-95D7-4890-8FB1-765F992CEB18}" type="slidenum">
              <a:rPr lang="en-US"/>
              <a:pPr>
                <a:defRPr/>
              </a:pPr>
              <a:t>‹#›</a:t>
            </a:fld>
            <a:endParaRPr lang="en-US" dirty="0"/>
          </a:p>
        </p:txBody>
      </p:sp>
    </p:spTree>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68870521-26EA-4FF5-8CE2-B51D84A9E8FF}" type="slidenum">
              <a:rPr lang="en-US"/>
              <a:pPr>
                <a:defRPr/>
              </a:pPr>
              <a:t>‹#›</a:t>
            </a:fld>
            <a:endParaRPr lang="en-US" dirty="0"/>
          </a:p>
        </p:txBody>
      </p:sp>
    </p:spTree>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E90CD6E-9370-48D3-9968-4B4A654D218A}" type="slidenum">
              <a:rPr lang="en-US"/>
              <a:pPr>
                <a:defRPr/>
              </a:pPr>
              <a:t>‹#›</a:t>
            </a:fld>
            <a:endParaRPr lang="en-US" dirty="0"/>
          </a:p>
        </p:txBody>
      </p:sp>
    </p:spTree>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9C6F614F-F85A-450A-992B-16DFF2F7EF00}" type="slidenum">
              <a:rPr lang="en-US"/>
              <a:pPr>
                <a:defRPr/>
              </a:pPr>
              <a:t>‹#›</a:t>
            </a:fld>
            <a:endParaRPr lang="en-US" dirty="0"/>
          </a:p>
        </p:txBody>
      </p:sp>
    </p:spTree>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2D419FC9-835A-4CE5-887E-3DDB20C83584}" type="slidenum">
              <a:rPr lang="en-US"/>
              <a:pPr>
                <a:defRPr/>
              </a:pPr>
              <a:t>‹#›</a:t>
            </a:fld>
            <a:endParaRPr lang="en-US" dirty="0"/>
          </a:p>
        </p:txBody>
      </p:sp>
    </p:spTree>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p:spPr>
        <p:txBody>
          <a:bodyPr wrap="none" anchor="ctr"/>
          <a:lstStyle/>
          <a:p>
            <a:endParaRPr lang="en-US" sz="1000" dirty="0">
              <a:solidFill>
                <a:srgbClr val="000000"/>
              </a:solidFill>
              <a:latin typeface="Arial" pitchFamily="34" charset="0"/>
            </a:endParaRPr>
          </a:p>
        </p:txBody>
      </p:sp>
      <p:sp>
        <p:nvSpPr>
          <p:cNvPr id="5" name="Line 71"/>
          <p:cNvSpPr>
            <a:spLocks noChangeShapeType="1"/>
          </p:cNvSpPr>
          <p:nvPr userDrawn="1"/>
        </p:nvSpPr>
        <p:spPr bwMode="auto">
          <a:xfrm>
            <a:off x="4572000" y="1143000"/>
            <a:ext cx="0" cy="5184775"/>
          </a:xfrm>
          <a:prstGeom prst="line">
            <a:avLst/>
          </a:prstGeom>
          <a:noFill/>
          <a:ln w="9525">
            <a:solidFill>
              <a:schemeClr val="bg2"/>
            </a:solidFill>
            <a:round/>
            <a:headEnd/>
            <a:tailEnd/>
          </a:ln>
        </p:spPr>
        <p:txBody>
          <a:bodyPr wrap="none" anchor="ctr"/>
          <a:lstStyle/>
          <a:p>
            <a:endParaRPr lang="en-US" sz="1000" dirty="0">
              <a:solidFill>
                <a:srgbClr val="000000"/>
              </a:solidFill>
              <a:latin typeface="Arial" pitchFamily="34" charset="0"/>
            </a:endParaRPr>
          </a:p>
        </p:txBody>
      </p:sp>
      <p:sp>
        <p:nvSpPr>
          <p:cNvPr id="6" name="Text Box 72"/>
          <p:cNvSpPr txBox="1">
            <a:spLocks noChangeArrowheads="1"/>
          </p:cNvSpPr>
          <p:nvPr userDrawn="1"/>
        </p:nvSpPr>
        <p:spPr bwMode="auto">
          <a:xfrm>
            <a:off x="76200" y="990600"/>
            <a:ext cx="346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Objective</a:t>
            </a:r>
          </a:p>
        </p:txBody>
      </p:sp>
      <p:sp>
        <p:nvSpPr>
          <p:cNvPr id="7" name="Text Box 73"/>
          <p:cNvSpPr txBox="1">
            <a:spLocks noChangeArrowheads="1"/>
          </p:cNvSpPr>
          <p:nvPr userDrawn="1"/>
        </p:nvSpPr>
        <p:spPr bwMode="auto">
          <a:xfrm>
            <a:off x="76200" y="3752850"/>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Approach</a:t>
            </a:r>
          </a:p>
        </p:txBody>
      </p:sp>
      <p:sp>
        <p:nvSpPr>
          <p:cNvPr id="8" name="Text Box 74"/>
          <p:cNvSpPr txBox="1">
            <a:spLocks noChangeArrowheads="1"/>
          </p:cNvSpPr>
          <p:nvPr userDrawn="1"/>
        </p:nvSpPr>
        <p:spPr bwMode="auto">
          <a:xfrm>
            <a:off x="76200" y="5953125"/>
            <a:ext cx="443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Co-Is/Partners</a:t>
            </a:r>
          </a:p>
          <a:p>
            <a:pPr>
              <a:defRPr/>
            </a:pPr>
            <a:r>
              <a:rPr lang="en-US" sz="1400" dirty="0" smtClean="0">
                <a:solidFill>
                  <a:srgbClr val="000000"/>
                </a:solidFill>
                <a:latin typeface="Calibri" charset="0"/>
                <a:cs typeface="Arial" charset="0"/>
              </a:rPr>
              <a:t>Name1, Name2, OrgA; Name3, OrgB</a:t>
            </a:r>
          </a:p>
        </p:txBody>
      </p:sp>
      <p:sp>
        <p:nvSpPr>
          <p:cNvPr id="9" name="Text Box 73"/>
          <p:cNvSpPr txBox="1">
            <a:spLocks noChangeArrowheads="1"/>
          </p:cNvSpPr>
          <p:nvPr userDrawn="1"/>
        </p:nvSpPr>
        <p:spPr bwMode="auto">
          <a:xfrm>
            <a:off x="4573588" y="3748088"/>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45067662"/>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Title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effectLst/>
        </p:spPr>
        <p:txBody>
          <a:bodyPr anchor="t"/>
          <a:lstStyle>
            <a:lvl1pPr algn="l">
              <a:defRPr sz="2400" b="0" cap="none" baseline="0">
                <a:solidFill>
                  <a:srgbClr val="262B62"/>
                </a:solidFill>
                <a:effectLst/>
                <a:latin typeface="Arial"/>
                <a:cs typeface="Arial"/>
              </a:defRPr>
            </a:lvl1pPr>
          </a:lstStyle>
          <a:p>
            <a:r>
              <a:rPr lang="en-US" dirty="0" smtClean="0"/>
              <a:t>Click to edit Name, Position</a:t>
            </a:r>
            <a:endParaRPr lang="en-US" dirty="0"/>
          </a:p>
        </p:txBody>
      </p:sp>
      <p:sp>
        <p:nvSpPr>
          <p:cNvPr id="3" name="Text Placeholder 2"/>
          <p:cNvSpPr>
            <a:spLocks noGrp="1"/>
          </p:cNvSpPr>
          <p:nvPr>
            <p:ph type="body" idx="1" hasCustomPrompt="1"/>
          </p:nvPr>
        </p:nvSpPr>
        <p:spPr>
          <a:xfrm>
            <a:off x="722313" y="1881218"/>
            <a:ext cx="7772400" cy="1500187"/>
          </a:xfrm>
        </p:spPr>
        <p:txBody>
          <a:bodyPr anchor="b"/>
          <a:lstStyle>
            <a:lvl1pPr marL="0" indent="0">
              <a:buNone/>
              <a:defRPr sz="3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Title of Presentation</a:t>
            </a:r>
          </a:p>
        </p:txBody>
      </p:sp>
    </p:spTree>
    <p:extLst>
      <p:ext uri="{BB962C8B-B14F-4D97-AF65-F5344CB8AC3E}">
        <p14:creationId xmlns:p14="http://schemas.microsoft.com/office/powerpoint/2010/main" val="2842687551"/>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2313" y="1881218"/>
            <a:ext cx="7772400" cy="1500187"/>
          </a:xfrm>
        </p:spPr>
        <p:txBody>
          <a:bodyPr anchor="b"/>
          <a:lstStyle>
            <a:lvl1pPr marL="0" indent="0">
              <a:buNone/>
              <a:defRPr sz="3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Backup</a:t>
            </a:r>
          </a:p>
        </p:txBody>
      </p:sp>
    </p:spTree>
    <p:extLst>
      <p:ext uri="{BB962C8B-B14F-4D97-AF65-F5344CB8AC3E}">
        <p14:creationId xmlns:p14="http://schemas.microsoft.com/office/powerpoint/2010/main" val="2398231547"/>
      </p:ext>
    </p:extLst>
  </p:cSld>
  <p:clrMapOvr>
    <a:masterClrMapping/>
  </p:clrMapOvr>
  <p:transition xmlns:p14="http://schemas.microsoft.com/office/powerpoint/2010/main" spd="med"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p:spPr>
        <p:txBody>
          <a:bodyPr/>
          <a:lstStyle/>
          <a:p>
            <a:r>
              <a:rPr lang="en-US" dirty="0" smtClean="0"/>
              <a:t>Click to edit title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2064264"/>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p:nvPr>
        </p:nvSpPr>
        <p:spPr>
          <a:xfrm>
            <a:off x="573088" y="812800"/>
            <a:ext cx="4103687" cy="565308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29175" y="812800"/>
            <a:ext cx="4103688" cy="565308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9095759"/>
      </p:ext>
    </p:extLst>
  </p:cSld>
  <p:clrMapOvr>
    <a:masterClrMapping/>
  </p:clrMapOvr>
  <p:transition xmlns:p14="http://schemas.microsoft.com/office/powerpoint/2010/main" spd="med"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070" y="164202"/>
            <a:ext cx="7648713" cy="443188"/>
          </a:xfrm>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p:nvPr>
        </p:nvSpPr>
        <p:spPr>
          <a:xfrm>
            <a:off x="457200" y="795200"/>
            <a:ext cx="4040188"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512957"/>
            <a:ext cx="4040188" cy="461320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795200"/>
            <a:ext cx="4041775"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12957"/>
            <a:ext cx="4041775" cy="461320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2366837"/>
      </p:ext>
    </p:extLst>
  </p:cSld>
  <p:clrMapOvr>
    <a:masterClrMapping/>
  </p:clrMapOvr>
  <p:transition xmlns:p14="http://schemas.microsoft.com/office/powerpoint/2010/main" spd="med"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Tree>
    <p:extLst>
      <p:ext uri="{BB962C8B-B14F-4D97-AF65-F5344CB8AC3E}">
        <p14:creationId xmlns:p14="http://schemas.microsoft.com/office/powerpoint/2010/main" val="3780536950"/>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492700"/>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000"/>
            <a:ext cx="3008313" cy="673100"/>
          </a:xfrm>
          <a:effectLst/>
        </p:spPr>
        <p:txBody>
          <a:bodyPr anchor="b"/>
          <a:lstStyle>
            <a:lvl1pPr algn="l">
              <a:defRPr sz="2000" b="1">
                <a:solidFill>
                  <a:srgbClr val="262B62"/>
                </a:solidFill>
              </a:defRPr>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1435652"/>
            <a:ext cx="5111750" cy="4690511"/>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Tree>
    <p:extLst>
      <p:ext uri="{BB962C8B-B14F-4D97-AF65-F5344CB8AC3E}">
        <p14:creationId xmlns:p14="http://schemas.microsoft.com/office/powerpoint/2010/main" val="3926922927"/>
      </p:ext>
    </p:extLst>
  </p:cSld>
  <p:clrMapOvr>
    <a:masterClrMapping/>
  </p:clrMapOvr>
  <p:transition xmlns:p14="http://schemas.microsoft.com/office/powerpoint/2010/main" spd="med"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effectLst/>
        </p:spPr>
        <p:txBody>
          <a:bodyPr anchor="b"/>
          <a:lstStyle>
            <a:lvl1pPr algn="l">
              <a:defRPr sz="2000" b="1">
                <a:solidFill>
                  <a:srgbClr val="000000"/>
                </a:solidFill>
              </a:defRPr>
            </a:lvl1pPr>
          </a:lstStyle>
          <a:p>
            <a:r>
              <a:rPr lang="en-US" dirty="0" smtClean="0"/>
              <a:t>Click to edit title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Tree>
    <p:extLst>
      <p:ext uri="{BB962C8B-B14F-4D97-AF65-F5344CB8AC3E}">
        <p14:creationId xmlns:p14="http://schemas.microsoft.com/office/powerpoint/2010/main" val="4153076328"/>
      </p:ext>
    </p:extLst>
  </p:cSld>
  <p:clrMapOvr>
    <a:masterClrMapping/>
  </p:clrMapOvr>
  <p:transition xmlns:p14="http://schemas.microsoft.com/office/powerpoint/2010/main" spd="med" advClick="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E14F2210-F948-4EB9-9F1C-7150B291D2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36249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32" y="1143029"/>
            <a:ext cx="4098925"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8548" y="1143029"/>
            <a:ext cx="4100513"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7093156"/>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F468F364-ABBE-47B7-B03E-4B15E883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55132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EB9C0806-32A3-4045-AD83-FE36221B18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926199"/>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1A70706E-4E0B-42B2-B39E-2F5553F6B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966375"/>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14FEA3E0-6055-47E6-84D1-20E2C05935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20289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1EAD4C99-ECE4-4D80-A461-21729846F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62054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74520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CE066598-E612-40E6-9C59-439D0AA070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48593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5037ABE0-BE2B-4CE6-ABA4-F736B3DD5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3200954"/>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EEA3A486-7196-45DE-9051-0BC887229C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8067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7E3A528A-8543-45AB-8665-42A7D3B87D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93628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914401"/>
            <a:ext cx="41910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1554189"/>
            <a:ext cx="4191000" cy="469423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0" y="914401"/>
            <a:ext cx="419264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0" y="1554189"/>
            <a:ext cx="4192646" cy="469423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778289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133B32CC-028E-4B93-A5B3-58A114D29B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8034466"/>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65325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540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4546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26038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97824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9444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79748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17452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34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4022133"/>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26777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AA530E-D23A-4237-B177-846ABB8B1ACD}" type="datetimeFigureOut">
              <a:rPr lang="en-US" smtClean="0">
                <a:solidFill>
                  <a:prstClr val="black">
                    <a:tint val="75000"/>
                  </a:prstClr>
                </a:solidFill>
                <a:latin typeface="Calibri"/>
              </a:rPr>
              <a:pPr/>
              <a:t>5/18/15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B8E9B8-55E4-4B42-A01A-A26959A19B0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50188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10.xml"/><Relationship Id="rId14" Type="http://schemas.openxmlformats.org/officeDocument/2006/relationships/image" Target="../media/image10.jpeg"/><Relationship Id="rId15" Type="http://schemas.openxmlformats.org/officeDocument/2006/relationships/image" Target="../media/image11.pn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11.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 Id="rId3"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slideLayout" Target="../slideLayouts/slideLayout16.xml"/><Relationship Id="rId14" Type="http://schemas.openxmlformats.org/officeDocument/2006/relationships/theme" Target="../theme/theme3.xml"/><Relationship Id="rId15" Type="http://schemas.openxmlformats.org/officeDocument/2006/relationships/image" Target="../media/image1.jpeg"/><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theme" Target="../theme/theme4.xml"/><Relationship Id="rId18"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theme" Target="../theme/theme5.xml"/><Relationship Id="rId14" Type="http://schemas.openxmlformats.org/officeDocument/2006/relationships/image" Target="../media/image1.jpeg"/><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7.xml"/><Relationship Id="rId3"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theme" Target="../theme/theme8.xml"/><Relationship Id="rId15" Type="http://schemas.openxmlformats.org/officeDocument/2006/relationships/image" Target="../media/image6.jpeg"/><Relationship Id="rId16" Type="http://schemas.openxmlformats.org/officeDocument/2006/relationships/image" Target="../media/image7.pn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9.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9074" name="Picture 2" descr="index2"/>
          <p:cNvPicPr>
            <a:picLocks noChangeAspect="1" noChangeArrowheads="1"/>
          </p:cNvPicPr>
          <p:nvPr/>
        </p:nvPicPr>
        <p:blipFill>
          <a:blip r:embed="rId4" cstate="print"/>
          <a:srcRect/>
          <a:stretch>
            <a:fillRect/>
          </a:stretch>
        </p:blipFill>
        <p:spPr bwMode="auto">
          <a:xfrm>
            <a:off x="0" y="0"/>
            <a:ext cx="9145588" cy="6859588"/>
          </a:xfrm>
          <a:prstGeom prst="rect">
            <a:avLst/>
          </a:prstGeom>
          <a:noFill/>
        </p:spPr>
      </p:pic>
      <p:sp>
        <p:nvSpPr>
          <p:cNvPr id="1539075" name="Rectangle 3"/>
          <p:cNvSpPr>
            <a:spLocks noGrp="1" noChangeArrowheads="1"/>
          </p:cNvSpPr>
          <p:nvPr>
            <p:ph type="title"/>
          </p:nvPr>
        </p:nvSpPr>
        <p:spPr bwMode="auto">
          <a:xfrm>
            <a:off x="690563" y="123825"/>
            <a:ext cx="8142287"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9076" name="Rectangle 4"/>
          <p:cNvSpPr>
            <a:spLocks noGrp="1" noChangeArrowheads="1"/>
          </p:cNvSpPr>
          <p:nvPr>
            <p:ph type="body" idx="1"/>
          </p:nvPr>
        </p:nvSpPr>
        <p:spPr bwMode="auto">
          <a:xfrm>
            <a:off x="963613" y="1290638"/>
            <a:ext cx="7845425" cy="4975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9077" name="Rectangle 5"/>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pPr eaLnBrk="0" hangingPunct="0"/>
            <a:endParaRPr lang="en-US">
              <a:solidFill>
                <a:srgbClr val="000000"/>
              </a:solidFill>
              <a:ea typeface="+mn-ea"/>
            </a:endParaRPr>
          </a:p>
        </p:txBody>
      </p:sp>
      <p:sp>
        <p:nvSpPr>
          <p:cNvPr id="1539078" name="Rectangle 6"/>
          <p:cNvSpPr>
            <a:spLocks noChangeArrowheads="1"/>
          </p:cNvSpPr>
          <p:nvPr/>
        </p:nvSpPr>
        <p:spPr bwMode="auto">
          <a:xfrm>
            <a:off x="6908800" y="6259513"/>
            <a:ext cx="1905000" cy="354012"/>
          </a:xfrm>
          <a:prstGeom prst="rect">
            <a:avLst/>
          </a:prstGeom>
          <a:noFill/>
          <a:ln w="9525">
            <a:noFill/>
            <a:miter lim="800000"/>
            <a:headEnd/>
            <a:tailEnd/>
          </a:ln>
          <a:effectLst/>
        </p:spPr>
        <p:txBody>
          <a:bodyPr/>
          <a:lstStyle/>
          <a:p>
            <a:pPr algn="r" eaLnBrk="0" hangingPunct="0"/>
            <a:fld id="{8454DFDE-89E5-4AE2-B06C-916BAAE55B8E}" type="slidenum">
              <a:rPr lang="en-US" sz="1400">
                <a:solidFill>
                  <a:srgbClr val="000000"/>
                </a:solidFill>
                <a:ea typeface="+mn-ea"/>
              </a:rPr>
              <a:pPr algn="r" eaLnBrk="0" hangingPunct="0"/>
              <a:t>‹#›</a:t>
            </a:fld>
            <a:endParaRPr lang="en-US" sz="1400">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84178" r:id="rId1"/>
    <p:sldLayoutId id="2147484256" r:id="rId2"/>
  </p:sldLayoutIdLst>
  <p:transition xmlns:p14="http://schemas.microsoft.com/office/powerpoint/2010/main"/>
  <p:txStyles>
    <p:title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4" cstate="screen"/>
          <a:srcRect/>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sz="1800">
              <a:solidFill>
                <a:srgbClr val="000000"/>
              </a:solidFill>
              <a:ea typeface="+mn-ea"/>
            </a:endParaRPr>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latin typeface="Arial"/>
            </a:endParaRPr>
          </a:p>
        </p:txBody>
      </p:sp>
      <p:pic>
        <p:nvPicPr>
          <p:cNvPr id="1030" name="Picture 202"/>
          <p:cNvPicPr>
            <a:picLocks noChangeAspect="1" noChangeArrowheads="1"/>
          </p:cNvPicPr>
          <p:nvPr userDrawn="1"/>
        </p:nvPicPr>
        <p:blipFill>
          <a:blip r:embed="rId15" cstate="screen"/>
          <a:srcRect/>
          <a:stretch>
            <a:fillRect/>
          </a:stretch>
        </p:blipFill>
        <p:spPr bwMode="auto">
          <a:xfrm>
            <a:off x="8289925" y="98425"/>
            <a:ext cx="774700" cy="639763"/>
          </a:xfrm>
          <a:prstGeom prst="rect">
            <a:avLst/>
          </a:prstGeom>
          <a:noFill/>
          <a:ln w="9525">
            <a:noFill/>
            <a:miter lim="800000"/>
            <a:headEnd/>
            <a:tailEnd/>
          </a:ln>
        </p:spPr>
      </p:pic>
      <p:sp>
        <p:nvSpPr>
          <p:cNvPr id="9" name="Rectangle 202"/>
          <p:cNvSpPr>
            <a:spLocks noGrp="1" noChangeArrowheads="1"/>
          </p:cNvSpPr>
          <p:nvPr>
            <p:ph type="sldNum" sz="quarter" idx="4"/>
          </p:nvPr>
        </p:nvSpPr>
        <p:spPr>
          <a:xfrm>
            <a:off x="8564336" y="6482442"/>
            <a:ext cx="571500" cy="367393"/>
          </a:xfrm>
          <a:prstGeom prst="rect">
            <a:avLst/>
          </a:prstGeom>
          <a:ln/>
        </p:spPr>
        <p:txBody>
          <a:bodyPr/>
          <a:lstStyle>
            <a:lvl1pPr>
              <a:defRPr/>
            </a:lvl1pPr>
          </a:lstStyle>
          <a:p>
            <a:pPr eaLnBrk="0" hangingPunct="0">
              <a:defRPr/>
            </a:pPr>
            <a:r>
              <a:rPr lang="en-US" altLang="en-US" sz="1400" dirty="0" smtClean="0">
                <a:solidFill>
                  <a:srgbClr val="000000"/>
                </a:solidFill>
                <a:ea typeface="+mn-ea"/>
              </a:rPr>
              <a:t>|‌  </a:t>
            </a:r>
            <a:fld id="{605F0397-9CF4-4B0D-B339-477C1D1488FE}" type="slidenum">
              <a:rPr lang="en-US" sz="1400" smtClean="0">
                <a:solidFill>
                  <a:srgbClr val="000000"/>
                </a:solidFill>
                <a:ea typeface="+mn-ea"/>
              </a:rPr>
              <a:pPr eaLnBrk="0" hangingPunct="0">
                <a:defRPr/>
              </a:pPr>
              <a:t>‹#›</a:t>
            </a:fld>
            <a:endParaRPr lang="en-US" dirty="0">
              <a:solidFill>
                <a:srgbClr val="000000"/>
              </a:solidFill>
              <a:ea typeface="+mn-ea"/>
            </a:endParaRPr>
          </a:p>
        </p:txBody>
      </p:sp>
    </p:spTree>
    <p:extLst>
      <p:ext uri="{BB962C8B-B14F-4D97-AF65-F5344CB8AC3E}">
        <p14:creationId xmlns:p14="http://schemas.microsoft.com/office/powerpoint/2010/main" val="897260970"/>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ransition xmlns:p14="http://schemas.microsoft.com/office/powerpoint/2010/mai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EAA530E-D23A-4237-B177-846ABB8B1ACD}" type="datetimeFigureOut">
              <a:rPr lang="en-US" smtClean="0">
                <a:solidFill>
                  <a:prstClr val="black">
                    <a:tint val="75000"/>
                  </a:prstClr>
                </a:solidFill>
                <a:latin typeface="Calibri"/>
                <a:ea typeface="+mn-ea"/>
              </a:rPr>
              <a:pPr fontAlgn="auto">
                <a:spcBef>
                  <a:spcPts val="0"/>
                </a:spcBef>
                <a:spcAft>
                  <a:spcPts val="0"/>
                </a:spcAft>
              </a:pPr>
              <a:t>5/18/15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3B8E9B8-55E4-4B42-A01A-A26959A19B0D}"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188926943"/>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9074" name="Picture 2" descr="index2"/>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p:spPr>
      </p:pic>
      <p:sp>
        <p:nvSpPr>
          <p:cNvPr id="1539075" name="Rectangle 3"/>
          <p:cNvSpPr>
            <a:spLocks noGrp="1" noChangeArrowheads="1"/>
          </p:cNvSpPr>
          <p:nvPr>
            <p:ph type="title"/>
          </p:nvPr>
        </p:nvSpPr>
        <p:spPr bwMode="auto">
          <a:xfrm>
            <a:off x="690563" y="123825"/>
            <a:ext cx="8142287"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9076" name="Rectangle 4"/>
          <p:cNvSpPr>
            <a:spLocks noGrp="1" noChangeArrowheads="1"/>
          </p:cNvSpPr>
          <p:nvPr>
            <p:ph type="body" idx="1"/>
          </p:nvPr>
        </p:nvSpPr>
        <p:spPr bwMode="auto">
          <a:xfrm>
            <a:off x="963613" y="1290638"/>
            <a:ext cx="7845425" cy="4975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9077" name="Rectangle 5"/>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eaLnBrk="0" hangingPunct="0"/>
            <a:endParaRPr lang="en-US">
              <a:solidFill>
                <a:srgbClr val="000000"/>
              </a:solidFill>
              <a:ea typeface="+mn-ea"/>
            </a:endParaRPr>
          </a:p>
        </p:txBody>
      </p:sp>
      <p:sp>
        <p:nvSpPr>
          <p:cNvPr id="1539078" name="Rectangle 6"/>
          <p:cNvSpPr>
            <a:spLocks noChangeArrowheads="1"/>
          </p:cNvSpPr>
          <p:nvPr userDrawn="1"/>
        </p:nvSpPr>
        <p:spPr bwMode="auto">
          <a:xfrm>
            <a:off x="6908800" y="6259513"/>
            <a:ext cx="1905000" cy="354012"/>
          </a:xfrm>
          <a:prstGeom prst="rect">
            <a:avLst/>
          </a:prstGeom>
          <a:noFill/>
          <a:ln w="9525">
            <a:noFill/>
            <a:miter lim="800000"/>
            <a:headEnd/>
            <a:tailEnd/>
          </a:ln>
          <a:effectLst/>
        </p:spPr>
        <p:txBody>
          <a:bodyPr/>
          <a:lstStyle/>
          <a:p>
            <a:pPr algn="r" eaLnBrk="0" hangingPunct="0"/>
            <a:fld id="{8454DFDE-89E5-4AE2-B06C-916BAAE55B8E}" type="slidenum">
              <a:rPr lang="en-US" sz="1400">
                <a:solidFill>
                  <a:srgbClr val="000000"/>
                </a:solidFill>
                <a:ea typeface="+mn-ea"/>
              </a:rPr>
              <a:pPr algn="r" eaLnBrk="0" hangingPunct="0"/>
              <a:t>‹#›</a:t>
            </a:fld>
            <a:endParaRPr lang="en-US" sz="1400">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84206" r:id="rId1"/>
  </p:sldLayoutIdLst>
  <p:transition xmlns:p14="http://schemas.microsoft.com/office/powerpoint/2010/main"/>
  <p:txStyles>
    <p:title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dex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28600" y="123853"/>
            <a:ext cx="8604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28600" y="990629"/>
            <a:ext cx="8580438"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userDrawn="1"/>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85000"/>
              </a:lnSpc>
            </a:pPr>
            <a:endParaRPr lang="en-US" sz="3300" smtClean="0">
              <a:solidFill>
                <a:srgbClr val="000000"/>
              </a:solidFill>
              <a:ea typeface="ヒラギノ角ゴ Pro W3" charset="0"/>
              <a:cs typeface="ヒラギノ角ゴ Pro W3" charset="0"/>
            </a:endParaRPr>
          </a:p>
        </p:txBody>
      </p:sp>
      <p:sp>
        <p:nvSpPr>
          <p:cNvPr id="1030" name="Rectangle 6"/>
          <p:cNvSpPr>
            <a:spLocks noChangeArrowheads="1"/>
          </p:cNvSpPr>
          <p:nvPr userDrawn="1"/>
        </p:nvSpPr>
        <p:spPr bwMode="auto">
          <a:xfrm>
            <a:off x="6908800" y="6259515"/>
            <a:ext cx="1905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0B3DA972-3101-934A-9F6C-DAFF426E126D}" type="slidenum">
              <a:rPr lang="en-US" sz="1400" smtClean="0">
                <a:solidFill>
                  <a:srgbClr val="000000"/>
                </a:solidFill>
                <a:ea typeface="ヒラギノ角ゴ Pro W3" charset="0"/>
                <a:cs typeface="ヒラギノ角ゴ Pro W3" charset="0"/>
              </a:rPr>
              <a:pPr algn="r" eaLnBrk="0" hangingPunct="0"/>
              <a:t>‹#›</a:t>
            </a:fld>
            <a:endParaRPr lang="en-US" sz="1400" smtClean="0">
              <a:solidFill>
                <a:srgbClr val="000000"/>
              </a:solidFill>
              <a:ea typeface="ヒラギノ角ゴ Pro W3" charset="0"/>
              <a:cs typeface="ヒラギノ角ゴ Pro W3" charset="0"/>
            </a:endParaRPr>
          </a:p>
        </p:txBody>
      </p:sp>
    </p:spTree>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60" r:id="rId13"/>
  </p:sldLayoutIdLst>
  <p:transition xmlns:p14="http://schemas.microsoft.com/office/powerpoint/2010/main"/>
  <p:txStyles>
    <p:titleStyle>
      <a:lvl1pPr algn="l" rtl="0" eaLnBrk="0" fontAlgn="base" hangingPunct="0">
        <a:lnSpc>
          <a:spcPct val="85000"/>
        </a:lnSpc>
        <a:spcBef>
          <a:spcPct val="0"/>
        </a:spcBef>
        <a:spcAft>
          <a:spcPct val="0"/>
        </a:spcAft>
        <a:defRPr sz="3000">
          <a:solidFill>
            <a:schemeClr val="bg1"/>
          </a:solidFill>
          <a:latin typeface="+mj-lt"/>
          <a:ea typeface="ヒラギノ角ゴ Pro W3" pitchFamily="-108" charset="-128"/>
          <a:cs typeface="ヒラギノ角ゴ Pro W3" pitchFamily="-108" charset="-128"/>
        </a:defRPr>
      </a:lvl1pPr>
      <a:lvl2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2pPr>
      <a:lvl3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3pPr>
      <a:lvl4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4pPr>
      <a:lvl5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5pPr>
      <a:lvl6pPr marL="457200" algn="l" rtl="0" fontAlgn="base">
        <a:lnSpc>
          <a:spcPct val="85000"/>
        </a:lnSpc>
        <a:spcBef>
          <a:spcPct val="0"/>
        </a:spcBef>
        <a:spcAft>
          <a:spcPct val="0"/>
        </a:spcAft>
        <a:defRPr sz="3000">
          <a:solidFill>
            <a:schemeClr val="bg1"/>
          </a:solidFill>
          <a:latin typeface="Arial" pitchFamily="-65" charset="0"/>
        </a:defRPr>
      </a:lvl6pPr>
      <a:lvl7pPr marL="914400" algn="l" rtl="0" fontAlgn="base">
        <a:lnSpc>
          <a:spcPct val="85000"/>
        </a:lnSpc>
        <a:spcBef>
          <a:spcPct val="0"/>
        </a:spcBef>
        <a:spcAft>
          <a:spcPct val="0"/>
        </a:spcAft>
        <a:defRPr sz="3000">
          <a:solidFill>
            <a:schemeClr val="bg1"/>
          </a:solidFill>
          <a:latin typeface="Arial" pitchFamily="-65" charset="0"/>
        </a:defRPr>
      </a:lvl7pPr>
      <a:lvl8pPr marL="1371600" algn="l" rtl="0" fontAlgn="base">
        <a:lnSpc>
          <a:spcPct val="85000"/>
        </a:lnSpc>
        <a:spcBef>
          <a:spcPct val="0"/>
        </a:spcBef>
        <a:spcAft>
          <a:spcPct val="0"/>
        </a:spcAft>
        <a:defRPr sz="3000">
          <a:solidFill>
            <a:schemeClr val="bg1"/>
          </a:solidFill>
          <a:latin typeface="Arial" pitchFamily="-65" charset="0"/>
        </a:defRPr>
      </a:lvl8pPr>
      <a:lvl9pPr marL="1828800" algn="l" rtl="0" fontAlgn="base">
        <a:lnSpc>
          <a:spcPct val="85000"/>
        </a:lnSpc>
        <a:spcBef>
          <a:spcPct val="0"/>
        </a:spcBef>
        <a:spcAft>
          <a:spcPct val="0"/>
        </a:spcAft>
        <a:defRPr sz="3000">
          <a:solidFill>
            <a:schemeClr val="bg1"/>
          </a:solidFill>
          <a:latin typeface="Arial" pitchFamily="-65" charset="0"/>
        </a:defRPr>
      </a:lvl9pPr>
    </p:titleStyle>
    <p:bodyStyle>
      <a:lvl1pPr marL="292100" indent="-292100" algn="l" rtl="0" eaLnBrk="0" fontAlgn="base" hangingPunct="0">
        <a:lnSpc>
          <a:spcPct val="88000"/>
        </a:lnSpc>
        <a:spcBef>
          <a:spcPts val="200"/>
        </a:spcBef>
        <a:spcAft>
          <a:spcPct val="0"/>
        </a:spcAft>
        <a:buClr>
          <a:srgbClr val="A40303"/>
        </a:buClr>
        <a:buSzPct val="75000"/>
        <a:buFont typeface="Zapf Dingbats" charset="0"/>
        <a:buChar char=""/>
        <a:defRPr sz="2400">
          <a:solidFill>
            <a:schemeClr val="tx1"/>
          </a:solidFill>
          <a:latin typeface="+mn-lt"/>
          <a:ea typeface="ヒラギノ角ゴ Pro W3" pitchFamily="-108" charset="-128"/>
          <a:cs typeface="ヒラギノ角ゴ Pro W3" pitchFamily="-108" charset="-128"/>
        </a:defRPr>
      </a:lvl1pPr>
      <a:lvl2pPr marL="635000" indent="-279400" algn="l" rtl="0" eaLnBrk="0" fontAlgn="base" hangingPunct="0">
        <a:lnSpc>
          <a:spcPct val="88000"/>
        </a:lnSpc>
        <a:spcBef>
          <a:spcPts val="200"/>
        </a:spcBef>
        <a:spcAft>
          <a:spcPct val="0"/>
        </a:spcAft>
        <a:buClr>
          <a:srgbClr val="0000FF"/>
        </a:buClr>
        <a:buSzPct val="75000"/>
        <a:buFont typeface="Zapf Dingbats" charset="0"/>
        <a:buChar char=""/>
        <a:defRPr sz="2000">
          <a:solidFill>
            <a:schemeClr val="tx1"/>
          </a:solidFill>
          <a:latin typeface="+mn-lt"/>
          <a:ea typeface="ヒラギノ角ゴ Pro W3" pitchFamily="-65" charset="-128"/>
          <a:cs typeface="ヒラギノ角ゴ Pro W3" pitchFamily="-108" charset="-128"/>
        </a:defRPr>
      </a:lvl2pPr>
      <a:lvl3pPr marL="977900" indent="-342900" algn="l" rtl="0" eaLnBrk="0" fontAlgn="base" hangingPunct="0">
        <a:lnSpc>
          <a:spcPct val="88000"/>
        </a:lnSpc>
        <a:spcBef>
          <a:spcPts val="200"/>
        </a:spcBef>
        <a:spcAft>
          <a:spcPct val="0"/>
        </a:spcAft>
        <a:buClr>
          <a:srgbClr val="560CA4"/>
        </a:buClr>
        <a:buSzPct val="75000"/>
        <a:buFont typeface="Zapf Dingbats" charset="0"/>
        <a:buChar char=""/>
        <a:defRPr sz="2000">
          <a:solidFill>
            <a:schemeClr val="tx1"/>
          </a:solidFill>
          <a:latin typeface="+mn-lt"/>
          <a:ea typeface="ヒラギノ角ゴ Pro W3" pitchFamily="-65" charset="-128"/>
          <a:cs typeface="ヒラギノ角ゴ Pro W3" pitchFamily="-108" charset="-128"/>
        </a:defRPr>
      </a:lvl3pPr>
      <a:lvl4pPr marL="1828800" indent="-342900" algn="l" rtl="0" eaLnBrk="0" fontAlgn="base" hangingPunct="0">
        <a:lnSpc>
          <a:spcPct val="88000"/>
        </a:lnSpc>
        <a:spcBef>
          <a:spcPts val="200"/>
        </a:spcBef>
        <a:spcAft>
          <a:spcPct val="0"/>
        </a:spcAft>
        <a:buChar char="–"/>
        <a:defRPr sz="2000">
          <a:solidFill>
            <a:schemeClr val="tx1"/>
          </a:solidFill>
          <a:latin typeface="+mn-lt"/>
          <a:ea typeface="ヒラギノ角ゴ Pro W3" pitchFamily="-65" charset="-128"/>
          <a:cs typeface="ヒラギノ角ゴ Pro W3" pitchFamily="-108" charset="-128"/>
        </a:defRPr>
      </a:lvl4pPr>
      <a:lvl5pPr marL="2286000" indent="-342900" algn="l" rtl="0" eaLnBrk="0" fontAlgn="base" hangingPunct="0">
        <a:lnSpc>
          <a:spcPct val="88000"/>
        </a:lnSpc>
        <a:spcBef>
          <a:spcPts val="200"/>
        </a:spcBef>
        <a:spcAft>
          <a:spcPct val="0"/>
        </a:spcAft>
        <a:buChar char="»"/>
        <a:defRPr>
          <a:solidFill>
            <a:schemeClr val="tx1"/>
          </a:solidFill>
          <a:latin typeface="+mn-lt"/>
          <a:ea typeface="ヒラギノ角ゴ Pro W3" pitchFamily="-65" charset="-128"/>
          <a:cs typeface="ヒラギノ角ゴ Pro W3" pitchFamily="-108" charset="-128"/>
        </a:defRPr>
      </a:lvl5pPr>
      <a:lvl6pPr marL="27432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6pPr>
      <a:lvl7pPr marL="32004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7pPr>
      <a:lvl8pPr marL="36576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8pPr>
      <a:lvl9pPr marL="41148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bwMode="auto">
          <a:xfrm>
            <a:off x="1066800" y="152400"/>
            <a:ext cx="7772400" cy="685800"/>
          </a:xfrm>
          <a:prstGeom prst="rect">
            <a:avLst/>
          </a:prstGeom>
          <a:noFill/>
          <a:ln w="9525">
            <a:noFill/>
            <a:miter lim="800000"/>
            <a:headEnd/>
            <a:tailEnd/>
          </a:ln>
        </p:spPr>
        <p:txBody>
          <a:bodyPr vert="horz" wrap="square" lIns="96951" tIns="48476" rIns="96951" bIns="48476" numCol="1" anchor="ctr" anchorCtr="0" compatLnSpc="1">
            <a:prstTxWarp prst="textNoShape">
              <a:avLst/>
            </a:prstTxWarp>
          </a:bodyPr>
          <a:lstStyle/>
          <a:p>
            <a:pPr lvl="0"/>
            <a:r>
              <a:rPr lang="en-US" smtClean="0"/>
              <a:t>Click to edit Master title style</a:t>
            </a:r>
          </a:p>
        </p:txBody>
      </p:sp>
      <p:sp>
        <p:nvSpPr>
          <p:cNvPr id="4099" name="Rectangle 5"/>
          <p:cNvSpPr>
            <a:spLocks noGrp="1" noChangeArrowheads="1"/>
          </p:cNvSpPr>
          <p:nvPr>
            <p:ph type="body" idx="1"/>
          </p:nvPr>
        </p:nvSpPr>
        <p:spPr bwMode="auto">
          <a:xfrm>
            <a:off x="228600" y="1066803"/>
            <a:ext cx="8610600" cy="5334000"/>
          </a:xfrm>
          <a:prstGeom prst="rect">
            <a:avLst/>
          </a:prstGeom>
          <a:noFill/>
          <a:ln w="9525">
            <a:noFill/>
            <a:miter lim="800000"/>
            <a:headEnd/>
            <a:tailEnd/>
          </a:ln>
        </p:spPr>
        <p:txBody>
          <a:bodyPr vert="horz" wrap="square" lIns="96951" tIns="48476" rIns="96951" bIns="4847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9094" name="Rectangle 6"/>
          <p:cNvSpPr>
            <a:spLocks noGrp="1" noChangeArrowheads="1"/>
          </p:cNvSpPr>
          <p:nvPr>
            <p:ph type="dt" sz="half" idx="2"/>
          </p:nvPr>
        </p:nvSpPr>
        <p:spPr bwMode="auto">
          <a:xfrm>
            <a:off x="6951663" y="6653216"/>
            <a:ext cx="2005012" cy="204787"/>
          </a:xfrm>
          <a:prstGeom prst="rect">
            <a:avLst/>
          </a:prstGeom>
          <a:noFill/>
          <a:ln w="9525">
            <a:noFill/>
            <a:miter lim="800000"/>
            <a:headEnd/>
            <a:tailEnd/>
          </a:ln>
          <a:effectLst/>
        </p:spPr>
        <p:txBody>
          <a:bodyPr vert="horz" wrap="square" lIns="96951" tIns="48476" rIns="96951" bIns="48476" numCol="1" anchor="t" anchorCtr="0" compatLnSpc="1">
            <a:prstTxWarp prst="textNoShape">
              <a:avLst/>
            </a:prstTxWarp>
          </a:bodyPr>
          <a:lstStyle>
            <a:lvl1pPr algn="r" eaLnBrk="0" hangingPunct="0">
              <a:defRPr sz="1000">
                <a:latin typeface="Arial" charset="0"/>
                <a:ea typeface="+mn-ea"/>
                <a:cs typeface="+mn-cs"/>
              </a:defRPr>
            </a:lvl1pPr>
          </a:lstStyle>
          <a:p>
            <a:pPr defTabSz="914116">
              <a:defRPr/>
            </a:pPr>
            <a:endParaRPr lang="en-US">
              <a:solidFill>
                <a:srgbClr val="000000"/>
              </a:solidFill>
            </a:endParaRPr>
          </a:p>
        </p:txBody>
      </p:sp>
      <p:sp>
        <p:nvSpPr>
          <p:cNvPr id="89095" name="Rectangle 7"/>
          <p:cNvSpPr>
            <a:spLocks noGrp="1" noChangeArrowheads="1"/>
          </p:cNvSpPr>
          <p:nvPr>
            <p:ph type="ftr" sz="quarter" idx="3"/>
          </p:nvPr>
        </p:nvSpPr>
        <p:spPr bwMode="auto">
          <a:xfrm>
            <a:off x="3048000" y="6613525"/>
            <a:ext cx="3048000" cy="244475"/>
          </a:xfrm>
          <a:prstGeom prst="rect">
            <a:avLst/>
          </a:prstGeom>
          <a:noFill/>
          <a:ln w="9525">
            <a:noFill/>
            <a:miter lim="800000"/>
            <a:headEnd/>
            <a:tailEnd/>
          </a:ln>
          <a:effectLst/>
        </p:spPr>
        <p:txBody>
          <a:bodyPr vert="horz" wrap="square" lIns="96951" tIns="48476" rIns="96951" bIns="48476" numCol="1" anchor="t" anchorCtr="0" compatLnSpc="1">
            <a:prstTxWarp prst="textNoShape">
              <a:avLst/>
            </a:prstTxWarp>
          </a:bodyPr>
          <a:lstStyle>
            <a:lvl1pPr algn="ctr" eaLnBrk="0" hangingPunct="0">
              <a:defRPr sz="1000"/>
            </a:lvl1pPr>
          </a:lstStyle>
          <a:p>
            <a:pPr defTabSz="914116">
              <a:defRPr/>
            </a:pPr>
            <a:fld id="{A027FB7C-715B-4F8F-A60D-F5D6210ACE33}" type="slidenum">
              <a:rPr lang="en-US" smtClean="0">
                <a:solidFill>
                  <a:srgbClr val="000000"/>
                </a:solidFill>
                <a:latin typeface="Arial" pitchFamily="34" charset="0"/>
                <a:ea typeface="ヒラギノ角ゴ Pro W3" charset="-128"/>
              </a:rPr>
              <a:pPr defTabSz="914116">
                <a:defRPr/>
              </a:pPr>
              <a:t>‹#›</a:t>
            </a:fld>
            <a:endParaRPr lang="en-US">
              <a:solidFill>
                <a:srgbClr val="000000"/>
              </a:solidFill>
              <a:latin typeface="Arial" pitchFamily="34" charset="0"/>
              <a:ea typeface="ヒラギノ角ゴ Pro W3" charset="-128"/>
            </a:endParaRPr>
          </a:p>
        </p:txBody>
      </p:sp>
      <p:sp>
        <p:nvSpPr>
          <p:cNvPr id="1030" name="Line 9"/>
          <p:cNvSpPr>
            <a:spLocks noChangeShapeType="1"/>
          </p:cNvSpPr>
          <p:nvPr/>
        </p:nvSpPr>
        <p:spPr bwMode="auto">
          <a:xfrm>
            <a:off x="152400" y="914400"/>
            <a:ext cx="8839200" cy="0"/>
          </a:xfrm>
          <a:prstGeom prst="line">
            <a:avLst/>
          </a:prstGeom>
          <a:noFill/>
          <a:ln w="28575" cmpd="thinThick">
            <a:solidFill>
              <a:srgbClr val="0000FF"/>
            </a:solidFill>
            <a:round/>
            <a:headEnd/>
            <a:tailEnd/>
          </a:ln>
        </p:spPr>
        <p:txBody>
          <a:bodyPr wrap="none" lIns="91410" tIns="45706" rIns="91410" bIns="45706" anchor="ctr"/>
          <a:lstStyle/>
          <a:p>
            <a:pPr defTabSz="914116">
              <a:defRPr/>
            </a:pPr>
            <a:endParaRPr lang="en-US" sz="2400">
              <a:solidFill>
                <a:srgbClr val="000000"/>
              </a:solidFill>
              <a:latin typeface="Arial" pitchFamily="34" charset="0"/>
              <a:ea typeface="ヒラギノ角ゴ Pro W3" charset="-128"/>
            </a:endParaRPr>
          </a:p>
        </p:txBody>
      </p:sp>
      <p:pic>
        <p:nvPicPr>
          <p:cNvPr id="4103" name="Picture 9" descr="NASA Meatball.png"/>
          <p:cNvPicPr>
            <a:picLocks noChangeAspect="1"/>
          </p:cNvPicPr>
          <p:nvPr userDrawn="1"/>
        </p:nvPicPr>
        <p:blipFill>
          <a:blip r:embed="rId18"/>
          <a:srcRect/>
          <a:stretch>
            <a:fillRect/>
          </a:stretch>
        </p:blipFill>
        <p:spPr bwMode="auto">
          <a:xfrm>
            <a:off x="84138" y="3"/>
            <a:ext cx="982662" cy="835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 id="2147484234" r:id="rId14"/>
    <p:sldLayoutId id="2147484235" r:id="rId15"/>
    <p:sldLayoutId id="2147484236" r:id="rId16"/>
  </p:sldLayoutIdLst>
  <p:hf sldNum="0" hdr="0" dt="0"/>
  <p:txStyles>
    <p:titleStyle>
      <a:lvl1pPr algn="ctr" rtl="0" eaLnBrk="0" fontAlgn="base" hangingPunct="0">
        <a:spcBef>
          <a:spcPct val="0"/>
        </a:spcBef>
        <a:spcAft>
          <a:spcPct val="0"/>
        </a:spcAft>
        <a:defRPr sz="2800" b="1">
          <a:solidFill>
            <a:schemeClr val="tx1"/>
          </a:solidFill>
          <a:latin typeface="+mj-lt"/>
          <a:ea typeface="ヒラギノ角ゴ Pro W3" pitchFamily="-108" charset="-128"/>
          <a:cs typeface="ヒラギノ角ゴ Pro W3" pitchFamily="-108" charset="-128"/>
        </a:defRPr>
      </a:lvl1pPr>
      <a:lvl2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2pPr>
      <a:lvl3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3pPr>
      <a:lvl4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4pPr>
      <a:lvl5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5pPr>
      <a:lvl6pPr marL="457059" algn="ctr" rtl="0" fontAlgn="base">
        <a:spcBef>
          <a:spcPct val="0"/>
        </a:spcBef>
        <a:spcAft>
          <a:spcPct val="0"/>
        </a:spcAft>
        <a:defRPr sz="2800" b="1">
          <a:solidFill>
            <a:schemeClr val="tx1"/>
          </a:solidFill>
          <a:latin typeface="Arial" charset="0"/>
        </a:defRPr>
      </a:lvl6pPr>
      <a:lvl7pPr marL="914116" algn="ctr" rtl="0" fontAlgn="base">
        <a:spcBef>
          <a:spcPct val="0"/>
        </a:spcBef>
        <a:spcAft>
          <a:spcPct val="0"/>
        </a:spcAft>
        <a:defRPr sz="2800" b="1">
          <a:solidFill>
            <a:schemeClr val="tx1"/>
          </a:solidFill>
          <a:latin typeface="Arial" charset="0"/>
        </a:defRPr>
      </a:lvl7pPr>
      <a:lvl8pPr marL="1371174" algn="ctr" rtl="0" fontAlgn="base">
        <a:spcBef>
          <a:spcPct val="0"/>
        </a:spcBef>
        <a:spcAft>
          <a:spcPct val="0"/>
        </a:spcAft>
        <a:defRPr sz="2800" b="1">
          <a:solidFill>
            <a:schemeClr val="tx1"/>
          </a:solidFill>
          <a:latin typeface="Arial" charset="0"/>
        </a:defRPr>
      </a:lvl8pPr>
      <a:lvl9pPr marL="1828231" algn="ctr" rtl="0" fontAlgn="base">
        <a:spcBef>
          <a:spcPct val="0"/>
        </a:spcBef>
        <a:spcAft>
          <a:spcPct val="0"/>
        </a:spcAft>
        <a:defRPr sz="2800" b="1">
          <a:solidFill>
            <a:schemeClr val="tx1"/>
          </a:solidFill>
          <a:latin typeface="Arial" charset="0"/>
        </a:defRPr>
      </a:lvl9pPr>
    </p:titleStyle>
    <p:bodyStyle>
      <a:lvl1pPr marL="342793" indent="-342793" algn="l" rtl="0" eaLnBrk="0" fontAlgn="base" hangingPunct="0">
        <a:spcBef>
          <a:spcPts val="100"/>
        </a:spcBef>
        <a:spcAft>
          <a:spcPct val="0"/>
        </a:spcAft>
        <a:buClr>
          <a:srgbClr val="660066"/>
        </a:buClr>
        <a:buSzPct val="75000"/>
        <a:buFont typeface="Wingdings" pitchFamily="2" charset="2"/>
        <a:buChar char=""/>
        <a:defRPr sz="2400">
          <a:solidFill>
            <a:schemeClr val="tx1"/>
          </a:solidFill>
          <a:latin typeface="+mn-lt"/>
          <a:ea typeface="ヒラギノ角ゴ Pro W3" pitchFamily="-108" charset="-128"/>
          <a:cs typeface="ヒラギノ角ゴ Pro W3" pitchFamily="-108" charset="-128"/>
        </a:defRPr>
      </a:lvl1pPr>
      <a:lvl2pPr marL="722088" indent="-257094" algn="l" rtl="0" eaLnBrk="0" fontAlgn="base" hangingPunct="0">
        <a:spcBef>
          <a:spcPts val="100"/>
        </a:spcBef>
        <a:spcAft>
          <a:spcPct val="0"/>
        </a:spcAft>
        <a:buSzPct val="100000"/>
        <a:buChar char="–"/>
        <a:defRPr sz="2000">
          <a:solidFill>
            <a:schemeClr val="tx1"/>
          </a:solidFill>
          <a:latin typeface="+mn-lt"/>
          <a:ea typeface="ヒラギノ角ゴ Pro W3" charset="-128"/>
          <a:cs typeface="ヒラギノ角ゴ Pro W3" charset="0"/>
        </a:defRPr>
      </a:lvl2pPr>
      <a:lvl3pPr marL="1072817" indent="-230116" algn="l" rtl="0" eaLnBrk="0" fontAlgn="base" hangingPunct="0">
        <a:spcBef>
          <a:spcPts val="100"/>
        </a:spcBef>
        <a:spcAft>
          <a:spcPct val="0"/>
        </a:spcAft>
        <a:buSzPct val="100000"/>
        <a:buChar char="•"/>
        <a:defRPr>
          <a:solidFill>
            <a:schemeClr val="tx1"/>
          </a:solidFill>
          <a:latin typeface="+mn-lt"/>
          <a:ea typeface="MS PGothic" pitchFamily="34" charset="-128"/>
          <a:cs typeface="ＭＳ Ｐゴシック" pitchFamily="-65" charset="-128"/>
        </a:defRPr>
      </a:lvl3pPr>
      <a:lvl4pPr marL="1420372" indent="-226942" algn="l" rtl="0" eaLnBrk="0" fontAlgn="base" hangingPunct="0">
        <a:spcBef>
          <a:spcPts val="100"/>
        </a:spcBef>
        <a:spcAft>
          <a:spcPct val="0"/>
        </a:spcAft>
        <a:buSzPct val="100000"/>
        <a:buChar char="–"/>
        <a:defRPr sz="1600">
          <a:solidFill>
            <a:schemeClr val="tx1"/>
          </a:solidFill>
          <a:latin typeface="+mn-lt"/>
          <a:ea typeface="MS PGothic" pitchFamily="34" charset="-128"/>
        </a:defRPr>
      </a:lvl4pPr>
      <a:lvl5pPr marL="1771099" indent="-228529" algn="l" rtl="0" eaLnBrk="0" fontAlgn="base" hangingPunct="0">
        <a:spcBef>
          <a:spcPts val="100"/>
        </a:spcBef>
        <a:spcAft>
          <a:spcPct val="0"/>
        </a:spcAft>
        <a:buSzPct val="100000"/>
        <a:buChar char="»"/>
        <a:defRPr sz="1600">
          <a:solidFill>
            <a:schemeClr val="tx1"/>
          </a:solidFill>
          <a:latin typeface="+mn-lt"/>
          <a:ea typeface="ヒラギノ角ゴ Pro W3" charset="-128"/>
          <a:cs typeface="ヒラギノ角ゴ Pro W3" charset="-128"/>
        </a:defRPr>
      </a:lvl5pPr>
      <a:lvl6pPr marL="2228157" indent="-228529" algn="l" rtl="0" fontAlgn="base">
        <a:spcBef>
          <a:spcPct val="20000"/>
        </a:spcBef>
        <a:spcAft>
          <a:spcPct val="0"/>
        </a:spcAft>
        <a:buSzPct val="100000"/>
        <a:buChar char="»"/>
        <a:defRPr sz="1600">
          <a:solidFill>
            <a:schemeClr val="tx1"/>
          </a:solidFill>
          <a:latin typeface="+mn-lt"/>
          <a:ea typeface="ヒラギノ角ゴ Pro W3" charset="-128"/>
        </a:defRPr>
      </a:lvl6pPr>
      <a:lvl7pPr marL="2685215" indent="-228529" algn="l" rtl="0" fontAlgn="base">
        <a:spcBef>
          <a:spcPct val="20000"/>
        </a:spcBef>
        <a:spcAft>
          <a:spcPct val="0"/>
        </a:spcAft>
        <a:buSzPct val="100000"/>
        <a:buChar char="»"/>
        <a:defRPr sz="1600">
          <a:solidFill>
            <a:schemeClr val="tx1"/>
          </a:solidFill>
          <a:latin typeface="+mn-lt"/>
          <a:ea typeface="ヒラギノ角ゴ Pro W3" charset="-128"/>
        </a:defRPr>
      </a:lvl7pPr>
      <a:lvl8pPr marL="3142272" indent="-228529" algn="l" rtl="0" fontAlgn="base">
        <a:spcBef>
          <a:spcPct val="20000"/>
        </a:spcBef>
        <a:spcAft>
          <a:spcPct val="0"/>
        </a:spcAft>
        <a:buSzPct val="100000"/>
        <a:buChar char="»"/>
        <a:defRPr sz="1600">
          <a:solidFill>
            <a:schemeClr val="tx1"/>
          </a:solidFill>
          <a:latin typeface="+mn-lt"/>
          <a:ea typeface="ヒラギノ角ゴ Pro W3" charset="-128"/>
        </a:defRPr>
      </a:lvl8pPr>
      <a:lvl9pPr marL="3599331" indent="-228529" algn="l" rtl="0" fontAlgn="base">
        <a:spcBef>
          <a:spcPct val="20000"/>
        </a:spcBef>
        <a:spcAft>
          <a:spcPct val="0"/>
        </a:spcAft>
        <a:buSzPct val="100000"/>
        <a:buChar char="»"/>
        <a:defRPr sz="1600">
          <a:solidFill>
            <a:schemeClr val="tx1"/>
          </a:solidFill>
          <a:latin typeface="+mn-lt"/>
          <a:ea typeface="ヒラギノ角ゴ Pro W3"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6" algn="l" defTabSz="457059" rtl="0" eaLnBrk="1" latinLnBrk="0" hangingPunct="1">
        <a:defRPr sz="1800" kern="1200">
          <a:solidFill>
            <a:schemeClr val="tx1"/>
          </a:solidFill>
          <a:latin typeface="+mn-lt"/>
          <a:ea typeface="+mn-ea"/>
          <a:cs typeface="+mn-cs"/>
        </a:defRPr>
      </a:lvl3pPr>
      <a:lvl4pPr marL="1371174" algn="l" defTabSz="457059" rtl="0" eaLnBrk="1" latinLnBrk="0" hangingPunct="1">
        <a:defRPr sz="1800" kern="1200">
          <a:solidFill>
            <a:schemeClr val="tx1"/>
          </a:solidFill>
          <a:latin typeface="+mn-lt"/>
          <a:ea typeface="+mn-ea"/>
          <a:cs typeface="+mn-cs"/>
        </a:defRPr>
      </a:lvl4pPr>
      <a:lvl5pPr marL="1828231" algn="l" defTabSz="457059" rtl="0" eaLnBrk="1" latinLnBrk="0" hangingPunct="1">
        <a:defRPr sz="1800" kern="1200">
          <a:solidFill>
            <a:schemeClr val="tx1"/>
          </a:solidFill>
          <a:latin typeface="+mn-lt"/>
          <a:ea typeface="+mn-ea"/>
          <a:cs typeface="+mn-cs"/>
        </a:defRPr>
      </a:lvl5pPr>
      <a:lvl6pPr marL="2285289" algn="l" defTabSz="457059" rtl="0" eaLnBrk="1" latinLnBrk="0" hangingPunct="1">
        <a:defRPr sz="1800" kern="1200">
          <a:solidFill>
            <a:schemeClr val="tx1"/>
          </a:solidFill>
          <a:latin typeface="+mn-lt"/>
          <a:ea typeface="+mn-ea"/>
          <a:cs typeface="+mn-cs"/>
        </a:defRPr>
      </a:lvl6pPr>
      <a:lvl7pPr marL="2742346" algn="l" defTabSz="457059" rtl="0" eaLnBrk="1" latinLnBrk="0" hangingPunct="1">
        <a:defRPr sz="1800" kern="1200">
          <a:solidFill>
            <a:schemeClr val="tx1"/>
          </a:solidFill>
          <a:latin typeface="+mn-lt"/>
          <a:ea typeface="+mn-ea"/>
          <a:cs typeface="+mn-cs"/>
        </a:defRPr>
      </a:lvl7pPr>
      <a:lvl8pPr marL="3199404" algn="l" defTabSz="457059" rtl="0" eaLnBrk="1" latinLnBrk="0" hangingPunct="1">
        <a:defRPr sz="1800" kern="1200">
          <a:solidFill>
            <a:schemeClr val="tx1"/>
          </a:solidFill>
          <a:latin typeface="+mn-lt"/>
          <a:ea typeface="+mn-ea"/>
          <a:cs typeface="+mn-cs"/>
        </a:defRPr>
      </a:lvl8pPr>
      <a:lvl9pPr marL="3656462" algn="l" defTabSz="4570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2" descr="index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title"/>
          </p:nvPr>
        </p:nvSpPr>
        <p:spPr bwMode="auto">
          <a:xfrm>
            <a:off x="228600" y="123853"/>
            <a:ext cx="8604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8" name="Rectangle 4"/>
          <p:cNvSpPr>
            <a:spLocks noGrp="1" noChangeArrowheads="1"/>
          </p:cNvSpPr>
          <p:nvPr>
            <p:ph type="body" idx="1"/>
          </p:nvPr>
        </p:nvSpPr>
        <p:spPr bwMode="auto">
          <a:xfrm>
            <a:off x="457200" y="1143029"/>
            <a:ext cx="8351838"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9" name="Rectangle 5"/>
          <p:cNvSpPr>
            <a:spLocks noChangeArrowheads="1"/>
          </p:cNvSpPr>
          <p:nvPr userDrawn="1"/>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85000"/>
              </a:lnSpc>
            </a:pPr>
            <a:endParaRPr lang="en-US" sz="3300" smtClean="0">
              <a:solidFill>
                <a:srgbClr val="000000"/>
              </a:solidFill>
              <a:ea typeface="ヒラギノ角ゴ Pro W3" charset="0"/>
              <a:cs typeface="ヒラギノ角ゴ Pro W3" charset="0"/>
            </a:endParaRPr>
          </a:p>
        </p:txBody>
      </p:sp>
      <p:sp>
        <p:nvSpPr>
          <p:cNvPr id="47110" name="Rectangle 6"/>
          <p:cNvSpPr>
            <a:spLocks noChangeArrowheads="1"/>
          </p:cNvSpPr>
          <p:nvPr userDrawn="1"/>
        </p:nvSpPr>
        <p:spPr bwMode="auto">
          <a:xfrm>
            <a:off x="6908800" y="6259515"/>
            <a:ext cx="1905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A4F888C6-83DA-4141-BE21-B5ABB50CFFD7}" type="slidenum">
              <a:rPr lang="en-US" sz="1400" smtClean="0">
                <a:solidFill>
                  <a:srgbClr val="000000"/>
                </a:solidFill>
                <a:ea typeface="ヒラギノ角ゴ Pro W3" charset="0"/>
                <a:cs typeface="ヒラギノ角ゴ Pro W3" charset="0"/>
              </a:rPr>
              <a:pPr algn="r" eaLnBrk="0" hangingPunct="0"/>
              <a:t>‹#›</a:t>
            </a:fld>
            <a:endParaRPr lang="en-US" sz="1400" smtClean="0">
              <a:solidFill>
                <a:srgbClr val="000000"/>
              </a:solidFill>
              <a:ea typeface="ヒラギノ角ゴ Pro W3" charset="0"/>
              <a:cs typeface="ヒラギノ角ゴ Pro W3" charset="0"/>
            </a:endParaRPr>
          </a:p>
        </p:txBody>
      </p:sp>
      <p:sp>
        <p:nvSpPr>
          <p:cNvPr id="1031" name="TextBox 1"/>
          <p:cNvSpPr txBox="1">
            <a:spLocks noChangeArrowheads="1"/>
          </p:cNvSpPr>
          <p:nvPr userDrawn="1"/>
        </p:nvSpPr>
        <p:spPr bwMode="auto">
          <a:xfrm>
            <a:off x="13003" y="6527800"/>
            <a:ext cx="36633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defRPr/>
            </a:pPr>
            <a:r>
              <a:rPr lang="en-US" sz="1200" b="1" i="1" smtClean="0">
                <a:solidFill>
                  <a:srgbClr val="0000FF"/>
                </a:solidFill>
              </a:rPr>
              <a:t>94</a:t>
            </a:r>
            <a:r>
              <a:rPr lang="en-US" sz="1200" b="1" i="1" baseline="30000" smtClean="0">
                <a:solidFill>
                  <a:srgbClr val="0000FF"/>
                </a:solidFill>
              </a:rPr>
              <a:t>th</a:t>
            </a:r>
            <a:r>
              <a:rPr lang="en-US" sz="1200" b="1" i="1" smtClean="0">
                <a:solidFill>
                  <a:srgbClr val="0000FF"/>
                </a:solidFill>
              </a:rPr>
              <a:t> AMS Meeting, 5 February 2014, Atlanta, GA</a:t>
            </a:r>
          </a:p>
        </p:txBody>
      </p:sp>
    </p:spTree>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Lst>
  <p:transition xmlns:p14="http://schemas.microsoft.com/office/powerpoint/2010/main"/>
  <p:txStyles>
    <p:titleStyle>
      <a:lvl1pPr algn="l" rtl="0" eaLnBrk="0" fontAlgn="base" hangingPunct="0">
        <a:lnSpc>
          <a:spcPct val="85000"/>
        </a:lnSpc>
        <a:spcBef>
          <a:spcPct val="0"/>
        </a:spcBef>
        <a:spcAft>
          <a:spcPct val="0"/>
        </a:spcAft>
        <a:defRPr sz="3000">
          <a:solidFill>
            <a:schemeClr val="bg1"/>
          </a:solidFill>
          <a:latin typeface="+mj-lt"/>
          <a:ea typeface="ヒラギノ角ゴ Pro W3" pitchFamily="-108" charset="-128"/>
          <a:cs typeface="ヒラギノ角ゴ Pro W3" pitchFamily="-108" charset="-128"/>
        </a:defRPr>
      </a:lvl1pPr>
      <a:lvl2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2pPr>
      <a:lvl3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3pPr>
      <a:lvl4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4pPr>
      <a:lvl5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5pPr>
      <a:lvl6pPr marL="457200" algn="l" rtl="0" fontAlgn="base">
        <a:lnSpc>
          <a:spcPct val="85000"/>
        </a:lnSpc>
        <a:spcBef>
          <a:spcPct val="0"/>
        </a:spcBef>
        <a:spcAft>
          <a:spcPct val="0"/>
        </a:spcAft>
        <a:defRPr sz="3000">
          <a:solidFill>
            <a:schemeClr val="bg1"/>
          </a:solidFill>
          <a:latin typeface="Arial" pitchFamily="-65" charset="0"/>
        </a:defRPr>
      </a:lvl6pPr>
      <a:lvl7pPr marL="914400" algn="l" rtl="0" fontAlgn="base">
        <a:lnSpc>
          <a:spcPct val="85000"/>
        </a:lnSpc>
        <a:spcBef>
          <a:spcPct val="0"/>
        </a:spcBef>
        <a:spcAft>
          <a:spcPct val="0"/>
        </a:spcAft>
        <a:defRPr sz="3000">
          <a:solidFill>
            <a:schemeClr val="bg1"/>
          </a:solidFill>
          <a:latin typeface="Arial" pitchFamily="-65" charset="0"/>
        </a:defRPr>
      </a:lvl7pPr>
      <a:lvl8pPr marL="1371600" algn="l" rtl="0" fontAlgn="base">
        <a:lnSpc>
          <a:spcPct val="85000"/>
        </a:lnSpc>
        <a:spcBef>
          <a:spcPct val="0"/>
        </a:spcBef>
        <a:spcAft>
          <a:spcPct val="0"/>
        </a:spcAft>
        <a:defRPr sz="3000">
          <a:solidFill>
            <a:schemeClr val="bg1"/>
          </a:solidFill>
          <a:latin typeface="Arial" pitchFamily="-65" charset="0"/>
        </a:defRPr>
      </a:lvl8pPr>
      <a:lvl9pPr marL="1828800" algn="l" rtl="0" fontAlgn="base">
        <a:lnSpc>
          <a:spcPct val="85000"/>
        </a:lnSpc>
        <a:spcBef>
          <a:spcPct val="0"/>
        </a:spcBef>
        <a:spcAft>
          <a:spcPct val="0"/>
        </a:spcAft>
        <a:defRPr sz="3000">
          <a:solidFill>
            <a:schemeClr val="bg1"/>
          </a:solidFill>
          <a:latin typeface="Arial" pitchFamily="-65" charset="0"/>
        </a:defRPr>
      </a:lvl9pPr>
    </p:titleStyle>
    <p:bodyStyle>
      <a:lvl1pPr marL="406400" indent="-406400" algn="l" rtl="0" eaLnBrk="0" fontAlgn="base" hangingPunct="0">
        <a:lnSpc>
          <a:spcPct val="85000"/>
        </a:lnSpc>
        <a:spcBef>
          <a:spcPts val="200"/>
        </a:spcBef>
        <a:spcAft>
          <a:spcPct val="0"/>
        </a:spcAft>
        <a:buClr>
          <a:srgbClr val="A40303"/>
        </a:buClr>
        <a:buSzPct val="75000"/>
        <a:buFont typeface="Wingdings" charset="0"/>
        <a:buChar char=""/>
        <a:defRPr sz="2400">
          <a:solidFill>
            <a:schemeClr val="tx1"/>
          </a:solidFill>
          <a:latin typeface="+mn-lt"/>
          <a:ea typeface="ヒラギノ角ゴ Pro W3" pitchFamily="-108" charset="-128"/>
          <a:cs typeface="ヒラギノ角ゴ Pro W3" pitchFamily="-108" charset="-128"/>
        </a:defRPr>
      </a:lvl1pPr>
      <a:lvl2pPr marL="914400" indent="-393700" algn="l" rtl="0" eaLnBrk="0" fontAlgn="base" hangingPunct="0">
        <a:lnSpc>
          <a:spcPct val="85000"/>
        </a:lnSpc>
        <a:spcBef>
          <a:spcPts val="200"/>
        </a:spcBef>
        <a:spcAft>
          <a:spcPct val="0"/>
        </a:spcAft>
        <a:buClr>
          <a:srgbClr val="0000FF"/>
        </a:buClr>
        <a:buSzPct val="75000"/>
        <a:buFont typeface="Zapf Dingbats" charset="0"/>
        <a:buChar char=""/>
        <a:defRPr sz="2000">
          <a:solidFill>
            <a:schemeClr val="tx1"/>
          </a:solidFill>
          <a:latin typeface="+mn-lt"/>
          <a:ea typeface="ヒラギノ角ゴ Pro W3" pitchFamily="-65" charset="-128"/>
          <a:cs typeface="ヒラギノ角ゴ Pro W3" pitchFamily="-108" charset="-128"/>
        </a:defRPr>
      </a:lvl2pPr>
      <a:lvl3pPr marL="1371600" indent="-342900" algn="l" rtl="0" eaLnBrk="0" fontAlgn="base" hangingPunct="0">
        <a:lnSpc>
          <a:spcPct val="85000"/>
        </a:lnSpc>
        <a:spcBef>
          <a:spcPts val="200"/>
        </a:spcBef>
        <a:spcAft>
          <a:spcPct val="0"/>
        </a:spcAft>
        <a:buClr>
          <a:srgbClr val="008000"/>
        </a:buClr>
        <a:buSzPct val="75000"/>
        <a:buFont typeface="Wingdings" charset="0"/>
        <a:buChar char="v"/>
        <a:defRPr sz="2000">
          <a:solidFill>
            <a:schemeClr val="tx1"/>
          </a:solidFill>
          <a:latin typeface="+mn-lt"/>
          <a:ea typeface="ヒラギノ角ゴ Pro W3" pitchFamily="-65" charset="-128"/>
          <a:cs typeface="ヒラギノ角ゴ Pro W3" pitchFamily="-108" charset="-128"/>
        </a:defRPr>
      </a:lvl3pPr>
      <a:lvl4pPr marL="1828800" indent="-342900" algn="l" rtl="0" eaLnBrk="0" fontAlgn="base" hangingPunct="0">
        <a:lnSpc>
          <a:spcPct val="85000"/>
        </a:lnSpc>
        <a:spcBef>
          <a:spcPts val="200"/>
        </a:spcBef>
        <a:spcAft>
          <a:spcPct val="0"/>
        </a:spcAft>
        <a:buChar char="–"/>
        <a:defRPr sz="2000">
          <a:solidFill>
            <a:schemeClr val="tx1"/>
          </a:solidFill>
          <a:latin typeface="+mn-lt"/>
          <a:ea typeface="ヒラギノ角ゴ Pro W3" pitchFamily="-65" charset="-128"/>
          <a:cs typeface="ヒラギノ角ゴ Pro W3" pitchFamily="-108" charset="-128"/>
        </a:defRPr>
      </a:lvl4pPr>
      <a:lvl5pPr marL="2286000" indent="-342900" algn="l" rtl="0" eaLnBrk="0" fontAlgn="base" hangingPunct="0">
        <a:lnSpc>
          <a:spcPct val="85000"/>
        </a:lnSpc>
        <a:spcBef>
          <a:spcPts val="200"/>
        </a:spcBef>
        <a:spcAft>
          <a:spcPct val="0"/>
        </a:spcAft>
        <a:buChar char="»"/>
        <a:defRPr>
          <a:solidFill>
            <a:schemeClr val="tx1"/>
          </a:solidFill>
          <a:latin typeface="+mn-lt"/>
          <a:ea typeface="ヒラギノ角ゴ Pro W3" pitchFamily="-65" charset="-128"/>
          <a:cs typeface="ヒラギノ角ゴ Pro W3" pitchFamily="-108" charset="-128"/>
        </a:defRPr>
      </a:lvl5pPr>
      <a:lvl6pPr marL="27432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6pPr>
      <a:lvl7pPr marL="32004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7pPr>
      <a:lvl8pPr marL="36576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8pPr>
      <a:lvl9pPr marL="41148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D9AD27F-9C31-9241-BFD5-4FC96F17EE04}" type="datetimeFigureOut">
              <a:rPr lang="en-US" smtClean="0">
                <a:solidFill>
                  <a:prstClr val="black">
                    <a:tint val="75000"/>
                  </a:prstClr>
                </a:solidFill>
                <a:latin typeface="Calibri"/>
              </a:rPr>
              <a:pPr defTabSz="457200" fontAlgn="auto">
                <a:spcBef>
                  <a:spcPts val="0"/>
                </a:spcBef>
                <a:spcAft>
                  <a:spcPts val="0"/>
                </a:spcAft>
              </a:pPr>
              <a:t>5/18/15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6E99928-CA10-9D49-A3B2-D42520A732E5}"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0628749"/>
      </p:ext>
    </p:extLst>
  </p:cSld>
  <p:clrMap bg1="lt1" tx1="dk1" bg2="lt2" tx2="dk2" accent1="accent1" accent2="accent2" accent3="accent3" accent4="accent4" accent5="accent5" accent6="accent6" hlink="hlink" folHlink="folHlink"/>
  <p:sldLayoutIdLst>
    <p:sldLayoutId id="21474842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emplat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523B4-A15E-4844-8728-2626503E26D6}" type="datetime1">
              <a:rPr lang="en-US" smtClean="0">
                <a:solidFill>
                  <a:prstClr val="black">
                    <a:tint val="75000"/>
                  </a:prstClr>
                </a:solidFill>
                <a:ea typeface="ＭＳ Ｐゴシック" charset="0"/>
                <a:cs typeface="Arial" charset="0"/>
              </a:rPr>
              <a:pPr/>
              <a:t>5/18/15</a:t>
            </a:fld>
            <a:endParaRPr lang="en-US">
              <a:solidFill>
                <a:prstClr val="black">
                  <a:tint val="75000"/>
                </a:prstClr>
              </a:solidFill>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BD91B-368C-C443-8B24-A308A17CFF0E}" type="slidenum">
              <a:rPr lang="en-US" smtClean="0">
                <a:solidFill>
                  <a:prstClr val="black">
                    <a:tint val="75000"/>
                  </a:prstClr>
                </a:solidFill>
                <a:ea typeface="ＭＳ Ｐゴシック" charset="0"/>
                <a:cs typeface="Arial" charset="0"/>
              </a:rPr>
              <a:pPr/>
              <a:t>‹#›</a:t>
            </a:fld>
            <a:endParaRPr lang="en-US">
              <a:solidFill>
                <a:prstClr val="black">
                  <a:tint val="75000"/>
                </a:prstClr>
              </a:solidFill>
              <a:ea typeface="ＭＳ Ｐゴシック" charset="0"/>
              <a:cs typeface="Arial" charset="0"/>
            </a:endParaRPr>
          </a:p>
        </p:txBody>
      </p:sp>
    </p:spTree>
    <p:extLst>
      <p:ext uri="{BB962C8B-B14F-4D97-AF65-F5344CB8AC3E}">
        <p14:creationId xmlns:p14="http://schemas.microsoft.com/office/powerpoint/2010/main" val="2482477379"/>
      </p:ext>
    </p:extLst>
  </p:cSld>
  <p:clrMap bg1="lt1" tx1="dk1" bg2="lt2" tx2="dk2" accent1="accent1" accent2="accent2" accent3="accent3" accent4="accent4" accent5="accent5" accent6="accent6" hlink="hlink" folHlink="folHlink"/>
  <p:sldLayoutIdLst>
    <p:sldLayoutId id="2147484255" r:id="rId1"/>
  </p:sldLayoutIdLst>
  <p:hf hdr="0" ftr="0" dt="0"/>
  <p:txStyles>
    <p:titleStyle>
      <a:lvl1pPr algn="ctr" defTabSz="457200" rtl="0" eaLnBrk="1" latinLnBrk="0" hangingPunct="1">
        <a:spcBef>
          <a:spcPct val="0"/>
        </a:spcBef>
        <a:buNone/>
        <a:defRPr sz="320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cstate="print"/>
          <a:srcRect t="11644" r="12241" b="14793"/>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sz="1000" dirty="0">
              <a:solidFill>
                <a:srgbClr val="000000"/>
              </a:solidFill>
              <a:latin typeface="Arial" pitchFamily="34" charset="0"/>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charset="0"/>
              </a:defRPr>
            </a:lvl1pPr>
          </a:lstStyle>
          <a:p>
            <a:pPr>
              <a:defRPr/>
            </a:pPr>
            <a:fld id="{77DED4F8-70B6-4FEC-8637-BB6DB85BD4F5}" type="slidenum">
              <a:rPr lang="en-US"/>
              <a:pPr>
                <a:defRPr/>
              </a:pPr>
              <a:t>‹#›</a:t>
            </a:fld>
            <a:endParaRPr lang="en-US" dirty="0"/>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solidFill>
                <a:srgbClr val="FFFFFF"/>
              </a:solidFill>
              <a:latin typeface="Arial"/>
            </a:endParaRPr>
          </a:p>
        </p:txBody>
      </p:sp>
      <p:pic>
        <p:nvPicPr>
          <p:cNvPr id="1030" name="Picture 202"/>
          <p:cNvPicPr>
            <a:picLocks noChangeAspect="1" noChangeArrowheads="1"/>
          </p:cNvPicPr>
          <p:nvPr userDrawn="1"/>
        </p:nvPicPr>
        <p:blipFill>
          <a:blip r:embed="rId16" cstate="print"/>
          <a:srcRect/>
          <a:stretch>
            <a:fillRect/>
          </a:stretch>
        </p:blipFill>
        <p:spPr bwMode="auto">
          <a:xfrm>
            <a:off x="8289925" y="98425"/>
            <a:ext cx="774700" cy="639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Lst>
  <p:transition xmlns:p14="http://schemas.microsoft.com/office/powerpoint/2010/mai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GPM PPT Fmt2011.png"/>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0000FF"/>
          </a:solidFill>
          <a:ln w="9525">
            <a:noFill/>
            <a:miter lim="800000"/>
            <a:headEnd/>
            <a:tailEnd/>
          </a:ln>
        </p:spPr>
      </p:pic>
      <p:sp>
        <p:nvSpPr>
          <p:cNvPr id="1027" name="Rectangle 16"/>
          <p:cNvSpPr>
            <a:spLocks noGrp="1" noChangeArrowheads="1"/>
          </p:cNvSpPr>
          <p:nvPr>
            <p:ph type="body" idx="1"/>
          </p:nvPr>
        </p:nvSpPr>
        <p:spPr bwMode="auto">
          <a:xfrm>
            <a:off x="573088" y="812800"/>
            <a:ext cx="83597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21"/>
          <p:cNvSpPr>
            <a:spLocks noGrp="1" noChangeArrowheads="1"/>
          </p:cNvSpPr>
          <p:nvPr>
            <p:ph type="title"/>
          </p:nvPr>
        </p:nvSpPr>
        <p:spPr bwMode="auto">
          <a:xfrm>
            <a:off x="1133475" y="100013"/>
            <a:ext cx="6905625" cy="5619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Title</a:t>
            </a:r>
          </a:p>
        </p:txBody>
      </p:sp>
      <p:sp>
        <p:nvSpPr>
          <p:cNvPr id="9" name="TextBox 8"/>
          <p:cNvSpPr txBox="1"/>
          <p:nvPr userDrawn="1"/>
        </p:nvSpPr>
        <p:spPr>
          <a:xfrm>
            <a:off x="8482013" y="6515100"/>
            <a:ext cx="474662" cy="246063"/>
          </a:xfrm>
          <a:prstGeom prst="rect">
            <a:avLst/>
          </a:prstGeom>
          <a:noFill/>
        </p:spPr>
        <p:txBody>
          <a:bodyPr>
            <a:spAutoFit/>
          </a:bodyPr>
          <a:lstStyle/>
          <a:p>
            <a:pPr algn="r" eaLnBrk="0" hangingPunct="0">
              <a:defRPr/>
            </a:pPr>
            <a:fld id="{15862533-6045-4344-9122-B8E80F1A65F2}" type="slidenum">
              <a:rPr lang="en-US" sz="1000">
                <a:solidFill>
                  <a:srgbClr val="000000"/>
                </a:solidFill>
                <a:cs typeface="Arial" charset="0"/>
              </a:rPr>
              <a:pPr algn="r" eaLnBrk="0" hangingPunct="0">
                <a:defRPr/>
              </a:pPr>
              <a:t>‹#›</a:t>
            </a:fld>
            <a:endParaRPr lang="en-US" sz="1000">
              <a:solidFill>
                <a:srgbClr val="000000"/>
              </a:solidFill>
              <a:cs typeface="Arial" charset="0"/>
            </a:endParaRPr>
          </a:p>
        </p:txBody>
      </p:sp>
      <p:pic>
        <p:nvPicPr>
          <p:cNvPr id="1030" name="Picture 55"/>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8372475" y="87313"/>
            <a:ext cx="638175" cy="542925"/>
          </a:xfrm>
          <a:prstGeom prst="rect">
            <a:avLst/>
          </a:prstGeom>
          <a:noFill/>
          <a:ln w="9525">
            <a:noFill/>
            <a:miter lim="800000"/>
            <a:headEnd/>
            <a:tailEnd/>
          </a:ln>
        </p:spPr>
      </p:pic>
    </p:spTree>
    <p:extLst>
      <p:ext uri="{BB962C8B-B14F-4D97-AF65-F5344CB8AC3E}">
        <p14:creationId xmlns:p14="http://schemas.microsoft.com/office/powerpoint/2010/main" val="3688986999"/>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Lst>
  <p:transition xmlns:p14="http://schemas.microsoft.com/office/powerpoint/2010/main" spd="med" advClick="0"/>
  <p:timing>
    <p:tnLst>
      <p:par>
        <p:cTn xmlns:p14="http://schemas.microsoft.com/office/powerpoint/2010/main" id="1" dur="indefinite" restart="never" nodeType="tmRoot"/>
      </p:par>
    </p:tnLst>
  </p:timing>
  <p:hf hdr="0" ftr="0" dt="0"/>
  <p:txStyles>
    <p:titleStyle>
      <a:lvl1pPr algn="r" rtl="0" eaLnBrk="0" fontAlgn="base" hangingPunct="0">
        <a:lnSpc>
          <a:spcPct val="85000"/>
        </a:lnSpc>
        <a:spcBef>
          <a:spcPct val="0"/>
        </a:spcBef>
        <a:spcAft>
          <a:spcPct val="0"/>
        </a:spcAft>
        <a:defRPr sz="2400" b="1">
          <a:solidFill>
            <a:srgbClr val="FFFFFF"/>
          </a:solidFill>
          <a:latin typeface="Arial Bold"/>
          <a:ea typeface="ＭＳ Ｐゴシック" charset="-128"/>
          <a:cs typeface="Arial Bold"/>
        </a:defRPr>
      </a:lvl1pPr>
      <a:lvl2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2pPr>
      <a:lvl3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3pPr>
      <a:lvl4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4pPr>
      <a:lvl5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5pPr>
      <a:lvl6pPr marL="457200" algn="r" rtl="0" eaLnBrk="0" fontAlgn="base" hangingPunct="0">
        <a:lnSpc>
          <a:spcPct val="85000"/>
        </a:lnSpc>
        <a:spcBef>
          <a:spcPct val="0"/>
        </a:spcBef>
        <a:spcAft>
          <a:spcPct val="0"/>
        </a:spcAft>
        <a:defRPr sz="2700" b="1">
          <a:solidFill>
            <a:srgbClr val="FFFFFF"/>
          </a:solidFill>
          <a:latin typeface="Book Antiqua" charset="0"/>
        </a:defRPr>
      </a:lvl6pPr>
      <a:lvl7pPr marL="914400" algn="r" rtl="0" eaLnBrk="0" fontAlgn="base" hangingPunct="0">
        <a:lnSpc>
          <a:spcPct val="85000"/>
        </a:lnSpc>
        <a:spcBef>
          <a:spcPct val="0"/>
        </a:spcBef>
        <a:spcAft>
          <a:spcPct val="0"/>
        </a:spcAft>
        <a:defRPr sz="2700" b="1">
          <a:solidFill>
            <a:srgbClr val="FFFFFF"/>
          </a:solidFill>
          <a:latin typeface="Book Antiqua" charset="0"/>
        </a:defRPr>
      </a:lvl7pPr>
      <a:lvl8pPr marL="1371600" algn="r" rtl="0" eaLnBrk="0" fontAlgn="base" hangingPunct="0">
        <a:lnSpc>
          <a:spcPct val="85000"/>
        </a:lnSpc>
        <a:spcBef>
          <a:spcPct val="0"/>
        </a:spcBef>
        <a:spcAft>
          <a:spcPct val="0"/>
        </a:spcAft>
        <a:defRPr sz="2700" b="1">
          <a:solidFill>
            <a:srgbClr val="FFFFFF"/>
          </a:solidFill>
          <a:latin typeface="Book Antiqua" charset="0"/>
        </a:defRPr>
      </a:lvl8pPr>
      <a:lvl9pPr marL="1828800" algn="r" rtl="0" eaLnBrk="0" fontAlgn="base" hangingPunct="0">
        <a:lnSpc>
          <a:spcPct val="85000"/>
        </a:lnSpc>
        <a:spcBef>
          <a:spcPct val="0"/>
        </a:spcBef>
        <a:spcAft>
          <a:spcPct val="0"/>
        </a:spcAft>
        <a:defRPr sz="2700" b="1">
          <a:solidFill>
            <a:srgbClr val="FFFFFF"/>
          </a:solidFill>
          <a:latin typeface="Book Antiqua"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1pPr>
      <a:lvl2pPr marL="511175" indent="-2222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2pPr>
      <a:lvl3pPr marL="796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3pPr>
      <a:lvl4pPr marL="1146175" indent="-2349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4pPr>
      <a:lvl5pPr marL="1431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5pPr>
      <a:lvl6pPr marL="18891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6pPr>
      <a:lvl7pPr marL="23463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7pPr>
      <a:lvl8pPr marL="28035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8pPr>
      <a:lvl9pPr marL="32607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1" Type="http://schemas.openxmlformats.org/officeDocument/2006/relationships/slideLayout" Target="../slideLayouts/slideLayout8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9" Type="http://schemas.openxmlformats.org/officeDocument/2006/relationships/image" Target="../media/image51.jpeg"/><Relationship Id="rId20" Type="http://schemas.openxmlformats.org/officeDocument/2006/relationships/image" Target="../media/image62.png"/><Relationship Id="rId21" Type="http://schemas.openxmlformats.org/officeDocument/2006/relationships/image" Target="../media/image63.png"/><Relationship Id="rId22" Type="http://schemas.openxmlformats.org/officeDocument/2006/relationships/image" Target="../media/image64.jpeg"/><Relationship Id="rId23" Type="http://schemas.openxmlformats.org/officeDocument/2006/relationships/image" Target="../media/image65.jpe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54.jpe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jpeg"/><Relationship Id="rId19" Type="http://schemas.openxmlformats.org/officeDocument/2006/relationships/image" Target="../media/image61.jpeg"/><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7.emf"/><Relationship Id="rId3"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16.png"/><Relationship Id="rId8"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2.xml"/><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81.xml"/><Relationship Id="rId2"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p:cNvSpPr/>
          <p:nvPr/>
        </p:nvSpPr>
        <p:spPr bwMode="auto">
          <a:xfrm>
            <a:off x="0" y="5160936"/>
            <a:ext cx="9144000" cy="169706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a typeface="+mn-ea"/>
            </a:endParaRPr>
          </a:p>
        </p:txBody>
      </p:sp>
      <p:sp>
        <p:nvSpPr>
          <p:cNvPr id="1541122" name="Rectangle 2"/>
          <p:cNvSpPr>
            <a:spLocks noGrp="1" noChangeArrowheads="1"/>
          </p:cNvSpPr>
          <p:nvPr>
            <p:ph type="subTitle" idx="1"/>
          </p:nvPr>
        </p:nvSpPr>
        <p:spPr>
          <a:xfrm>
            <a:off x="978382" y="6348924"/>
            <a:ext cx="7011510" cy="311624"/>
          </a:xfrm>
        </p:spPr>
        <p:txBody>
          <a:bodyPr/>
          <a:lstStyle/>
          <a:p>
            <a:pPr algn="ctr">
              <a:lnSpc>
                <a:spcPct val="75000"/>
              </a:lnSpc>
            </a:pPr>
            <a:r>
              <a:rPr lang="en-US" dirty="0" smtClean="0"/>
              <a:t>19</a:t>
            </a:r>
            <a:r>
              <a:rPr lang="en-US" dirty="0" smtClean="0"/>
              <a:t> May </a:t>
            </a:r>
            <a:r>
              <a:rPr lang="en-US" dirty="0" smtClean="0"/>
              <a:t>2015 </a:t>
            </a:r>
            <a:endParaRPr lang="en-US" dirty="0"/>
          </a:p>
        </p:txBody>
      </p:sp>
      <p:sp>
        <p:nvSpPr>
          <p:cNvPr id="1541123" name="Rectangle 3"/>
          <p:cNvSpPr>
            <a:spLocks noGrp="1" noChangeArrowheads="1"/>
          </p:cNvSpPr>
          <p:nvPr>
            <p:ph type="ctrTitle"/>
          </p:nvPr>
        </p:nvSpPr>
        <p:spPr>
          <a:xfrm>
            <a:off x="0" y="5381607"/>
            <a:ext cx="9144000" cy="954107"/>
          </a:xfrm>
        </p:spPr>
        <p:txBody>
          <a:bodyPr/>
          <a:lstStyle/>
          <a:p>
            <a:pPr algn="ctr">
              <a:lnSpc>
                <a:spcPct val="100000"/>
              </a:lnSpc>
              <a:spcBef>
                <a:spcPts val="1200"/>
              </a:spcBef>
            </a:pPr>
            <a:r>
              <a:rPr lang="en-US" sz="2800" dirty="0" smtClean="0"/>
              <a:t>ESD:  FY16 President’s Budget Request Overview and Program Status</a:t>
            </a:r>
            <a:endParaRPr lang="en-US" sz="2800" dirty="0"/>
          </a:p>
        </p:txBody>
      </p:sp>
      <p:pic>
        <p:nvPicPr>
          <p:cNvPr id="6" name="Picture 5" descr="GPM Ku-Radar_12_5_2014[1].jpg"/>
          <p:cNvPicPr>
            <a:picLocks noChangeAspect="1"/>
          </p:cNvPicPr>
          <p:nvPr/>
        </p:nvPicPr>
        <p:blipFill rotWithShape="1">
          <a:blip r:embed="rId3">
            <a:extLst>
              <a:ext uri="{28A0092B-C50C-407E-A947-70E740481C1C}">
                <a14:useLocalDpi xmlns:a14="http://schemas.microsoft.com/office/drawing/2010/main" val="0"/>
              </a:ext>
            </a:extLst>
          </a:blip>
          <a:srcRect t="17403"/>
          <a:stretch/>
        </p:blipFill>
        <p:spPr>
          <a:xfrm>
            <a:off x="-17990" y="1013387"/>
            <a:ext cx="9161989" cy="4520302"/>
          </a:xfrm>
          <a:prstGeom prst="rect">
            <a:avLst/>
          </a:prstGeom>
        </p:spPr>
      </p:pic>
      <p:sp>
        <p:nvSpPr>
          <p:cNvPr id="2" name="Rectangle 1"/>
          <p:cNvSpPr/>
          <p:nvPr/>
        </p:nvSpPr>
        <p:spPr bwMode="auto">
          <a:xfrm>
            <a:off x="2848079" y="718350"/>
            <a:ext cx="2565836" cy="34634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a typeface="+mn-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051"/>
            <a:ext cx="8229600" cy="930442"/>
          </a:xfrm>
        </p:spPr>
        <p:txBody>
          <a:bodyPr/>
          <a:lstStyle/>
          <a:p>
            <a:r>
              <a:rPr lang="en-US" dirty="0" smtClean="0"/>
              <a:t>GPM </a:t>
            </a:r>
            <a:r>
              <a:rPr lang="en-US" dirty="0" smtClean="0"/>
              <a:t>/ </a:t>
            </a:r>
            <a:r>
              <a:rPr lang="en-US" dirty="0" smtClean="0"/>
              <a:t>RAPIDSCAT / AIRS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917" y="762000"/>
            <a:ext cx="4935714"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03366"/>
            <a:ext cx="2633662" cy="212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4974" y="3538723"/>
            <a:ext cx="2590800" cy="212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07230" y="5660690"/>
            <a:ext cx="2721769" cy="1015663"/>
          </a:xfrm>
          <a:prstGeom prst="rect">
            <a:avLst/>
          </a:prstGeom>
        </p:spPr>
        <p:txBody>
          <a:bodyPr wrap="square">
            <a:spAutoFit/>
          </a:bodyPr>
          <a:lstStyle/>
          <a:p>
            <a:pPr fontAlgn="auto">
              <a:spcBef>
                <a:spcPts val="0"/>
              </a:spcBef>
              <a:spcAft>
                <a:spcPts val="0"/>
              </a:spcAft>
            </a:pPr>
            <a:r>
              <a:rPr lang="en-US" sz="1200" dirty="0" err="1">
                <a:solidFill>
                  <a:prstClr val="black"/>
                </a:solidFill>
                <a:latin typeface="Calibri"/>
                <a:ea typeface="+mn-ea"/>
              </a:rPr>
              <a:t>RapidScat</a:t>
            </a:r>
            <a:r>
              <a:rPr lang="en-US" sz="1200" dirty="0">
                <a:solidFill>
                  <a:prstClr val="black"/>
                </a:solidFill>
                <a:latin typeface="Calibri"/>
                <a:ea typeface="+mn-ea"/>
              </a:rPr>
              <a:t> instrument on the International Space Station captured this image of Typhoon Dolphin on May 12, 2015 showing a very well-established spiral pattern in the storm</a:t>
            </a:r>
          </a:p>
        </p:txBody>
      </p:sp>
      <p:sp>
        <p:nvSpPr>
          <p:cNvPr id="7" name="Rectangle 6"/>
          <p:cNvSpPr/>
          <p:nvPr/>
        </p:nvSpPr>
        <p:spPr>
          <a:xfrm>
            <a:off x="3589774" y="5691170"/>
            <a:ext cx="2286000" cy="1015663"/>
          </a:xfrm>
          <a:prstGeom prst="rect">
            <a:avLst/>
          </a:prstGeom>
        </p:spPr>
        <p:txBody>
          <a:bodyPr wrap="square">
            <a:spAutoFit/>
          </a:bodyPr>
          <a:lstStyle/>
          <a:p>
            <a:pPr fontAlgn="auto">
              <a:spcBef>
                <a:spcPts val="0"/>
              </a:spcBef>
              <a:spcAft>
                <a:spcPts val="0"/>
              </a:spcAft>
            </a:pPr>
            <a:r>
              <a:rPr lang="en-US" sz="1200" dirty="0">
                <a:solidFill>
                  <a:prstClr val="black"/>
                </a:solidFill>
                <a:latin typeface="Calibri"/>
                <a:ea typeface="+mn-ea"/>
              </a:rPr>
              <a:t>The </a:t>
            </a:r>
            <a:r>
              <a:rPr lang="en-US" sz="1200" dirty="0" err="1">
                <a:solidFill>
                  <a:prstClr val="black"/>
                </a:solidFill>
                <a:latin typeface="Calibri"/>
                <a:ea typeface="+mn-ea"/>
              </a:rPr>
              <a:t>RapidScat</a:t>
            </a:r>
            <a:r>
              <a:rPr lang="en-US" sz="1200" dirty="0">
                <a:solidFill>
                  <a:prstClr val="black"/>
                </a:solidFill>
                <a:latin typeface="Calibri"/>
                <a:ea typeface="+mn-ea"/>
              </a:rPr>
              <a:t> image taken on May 14, 2015 shows a very tight spiral of winds in the center which shows a very organized storm eye. </a:t>
            </a:r>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8232" y="3563304"/>
            <a:ext cx="3010336" cy="245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248400" y="6094915"/>
            <a:ext cx="2514600" cy="458285"/>
          </a:xfrm>
          <a:prstGeom prst="rect">
            <a:avLst/>
          </a:prstGeom>
        </p:spPr>
        <p:txBody>
          <a:bodyPr wrap="square">
            <a:spAutoFit/>
          </a:bodyPr>
          <a:lstStyle/>
          <a:p>
            <a:pPr fontAlgn="auto">
              <a:spcBef>
                <a:spcPts val="0"/>
              </a:spcBef>
              <a:spcAft>
                <a:spcPts val="0"/>
              </a:spcAft>
            </a:pPr>
            <a:r>
              <a:rPr lang="en-US" sz="1200" dirty="0">
                <a:solidFill>
                  <a:prstClr val="black"/>
                </a:solidFill>
                <a:latin typeface="Calibri"/>
                <a:ea typeface="+mn-ea"/>
              </a:rPr>
              <a:t>AIRS instrument image of Dolphin from May 13, 2015</a:t>
            </a:r>
          </a:p>
        </p:txBody>
      </p:sp>
    </p:spTree>
    <p:extLst>
      <p:ext uri="{BB962C8B-B14F-4D97-AF65-F5344CB8AC3E}">
        <p14:creationId xmlns:p14="http://schemas.microsoft.com/office/powerpoint/2010/main" val="407008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26115"/>
            <a:ext cx="6511341" cy="600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rPr>
              <a:t>AQUA/MODIS</a:t>
            </a:r>
            <a:endParaRPr lang="en-US" dirty="0">
              <a:solidFill>
                <a:schemeClr val="bg1"/>
              </a:solidFill>
            </a:endParaRPr>
          </a:p>
        </p:txBody>
      </p:sp>
      <p:sp>
        <p:nvSpPr>
          <p:cNvPr id="5" name="Rectangle 4"/>
          <p:cNvSpPr/>
          <p:nvPr/>
        </p:nvSpPr>
        <p:spPr>
          <a:xfrm>
            <a:off x="152400" y="3733800"/>
            <a:ext cx="1600200" cy="923330"/>
          </a:xfrm>
          <a:prstGeom prst="rect">
            <a:avLst/>
          </a:prstGeom>
        </p:spPr>
        <p:txBody>
          <a:bodyPr wrap="square">
            <a:spAutoFit/>
          </a:bodyPr>
          <a:lstStyle/>
          <a:p>
            <a:pPr fontAlgn="auto">
              <a:spcBef>
                <a:spcPts val="0"/>
              </a:spcBef>
              <a:spcAft>
                <a:spcPts val="0"/>
              </a:spcAft>
            </a:pPr>
            <a:r>
              <a:rPr lang="en-US" sz="1800" dirty="0" smtClean="0">
                <a:solidFill>
                  <a:prstClr val="black"/>
                </a:solidFill>
                <a:latin typeface="Calibri"/>
                <a:ea typeface="+mn-ea"/>
              </a:rPr>
              <a:t>2015/135</a:t>
            </a:r>
          </a:p>
          <a:p>
            <a:pPr fontAlgn="auto">
              <a:spcBef>
                <a:spcPts val="0"/>
              </a:spcBef>
              <a:spcAft>
                <a:spcPts val="0"/>
              </a:spcAft>
            </a:pPr>
            <a:r>
              <a:rPr lang="en-US" sz="1800" dirty="0" smtClean="0">
                <a:solidFill>
                  <a:prstClr val="black"/>
                </a:solidFill>
                <a:latin typeface="Calibri"/>
                <a:ea typeface="+mn-ea"/>
              </a:rPr>
              <a:t>05/15/2015</a:t>
            </a:r>
          </a:p>
          <a:p>
            <a:pPr fontAlgn="auto">
              <a:spcBef>
                <a:spcPts val="0"/>
              </a:spcBef>
              <a:spcAft>
                <a:spcPts val="0"/>
              </a:spcAft>
            </a:pPr>
            <a:r>
              <a:rPr lang="en-US" sz="1800" dirty="0" smtClean="0">
                <a:solidFill>
                  <a:prstClr val="black"/>
                </a:solidFill>
                <a:latin typeface="Calibri"/>
                <a:ea typeface="+mn-ea"/>
              </a:rPr>
              <a:t>03:25 UTC</a:t>
            </a:r>
            <a:endParaRPr lang="en-US" sz="1800" dirty="0">
              <a:solidFill>
                <a:prstClr val="black"/>
              </a:solidFill>
              <a:latin typeface="Calibri"/>
              <a:ea typeface="+mn-ea"/>
            </a:endParaRPr>
          </a:p>
        </p:txBody>
      </p:sp>
    </p:spTree>
    <p:extLst>
      <p:ext uri="{BB962C8B-B14F-4D97-AF65-F5344CB8AC3E}">
        <p14:creationId xmlns:p14="http://schemas.microsoft.com/office/powerpoint/2010/main" val="1861632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Update 5/17/2015</a:t>
            </a:r>
            <a:endParaRPr lang="en-US" dirty="0"/>
          </a:p>
        </p:txBody>
      </p:sp>
      <p:sp>
        <p:nvSpPr>
          <p:cNvPr id="3" name="Content Placeholder 2"/>
          <p:cNvSpPr>
            <a:spLocks noGrp="1"/>
          </p:cNvSpPr>
          <p:nvPr>
            <p:ph idx="1"/>
          </p:nvPr>
        </p:nvSpPr>
        <p:spPr>
          <a:xfrm>
            <a:off x="152400" y="1066800"/>
            <a:ext cx="8839200" cy="5638800"/>
          </a:xfrm>
        </p:spPr>
        <p:txBody>
          <a:bodyPr>
            <a:noAutofit/>
          </a:bodyPr>
          <a:lstStyle/>
          <a:p>
            <a:pPr>
              <a:spcBef>
                <a:spcPts val="0"/>
              </a:spcBef>
              <a:spcAft>
                <a:spcPts val="1200"/>
              </a:spcAft>
            </a:pPr>
            <a:r>
              <a:rPr lang="en-US" sz="1600" dirty="0"/>
              <a:t>Typhoon Dolphin is beginning to weaken and is now the equivalent of a Category 4 hurricane, as of Sunday morning mainland U.S. time. Dolphin reached its peak intensity as a Category 5 super typhoon on Saturday with top winds estimated to be 160 mph</a:t>
            </a:r>
            <a:r>
              <a:rPr lang="en-US" sz="1600" dirty="0" smtClean="0"/>
              <a:t>.</a:t>
            </a:r>
          </a:p>
          <a:p>
            <a:pPr>
              <a:spcBef>
                <a:spcPts val="0"/>
              </a:spcBef>
              <a:spcAft>
                <a:spcPts val="1200"/>
              </a:spcAft>
            </a:pPr>
            <a:r>
              <a:rPr lang="en-US" sz="1600" dirty="0"/>
              <a:t>Dolphin is now making its anticipated right turn, now moving northward instead of west-northwest. </a:t>
            </a:r>
          </a:p>
          <a:p>
            <a:pPr>
              <a:spcBef>
                <a:spcPts val="0"/>
              </a:spcBef>
              <a:spcAft>
                <a:spcPts val="1200"/>
              </a:spcAft>
            </a:pPr>
            <a:r>
              <a:rPr lang="en-US" sz="1600" dirty="0" smtClean="0"/>
              <a:t>Dolphin </a:t>
            </a:r>
            <a:r>
              <a:rPr lang="en-US" sz="1600" dirty="0"/>
              <a:t>will eventually round the western edge of a subtropical high-pressure system and begin to meet the mid-latitude upper-atmospheric </a:t>
            </a:r>
            <a:r>
              <a:rPr lang="en-US" sz="1600" dirty="0" err="1"/>
              <a:t>westerlies</a:t>
            </a:r>
            <a:r>
              <a:rPr lang="en-US" sz="1600" dirty="0"/>
              <a:t>. This will accelerate the typhoon toward the northeast, with steady weakening.</a:t>
            </a:r>
          </a:p>
          <a:p>
            <a:pPr>
              <a:spcBef>
                <a:spcPts val="0"/>
              </a:spcBef>
              <a:spcAft>
                <a:spcPts val="1200"/>
              </a:spcAft>
            </a:pPr>
            <a:r>
              <a:rPr lang="en-US" sz="1600" dirty="0" smtClean="0"/>
              <a:t>While </a:t>
            </a:r>
            <a:r>
              <a:rPr lang="en-US" sz="1600" dirty="0"/>
              <a:t>the typhoon will curve well east of the Japanese mainland, Dolphin may take a close swipe at Iwo To (Iwo Jima) on Tuesday, local time. Iwo Jima, famous for its role in World War II, is currently uninhabited except for military personnel.</a:t>
            </a:r>
          </a:p>
          <a:p>
            <a:pPr>
              <a:spcBef>
                <a:spcPts val="0"/>
              </a:spcBef>
              <a:spcAft>
                <a:spcPts val="1200"/>
              </a:spcAft>
            </a:pPr>
            <a:r>
              <a:rPr lang="en-US" sz="1600" dirty="0" smtClean="0"/>
              <a:t>Dolphin's </a:t>
            </a:r>
            <a:r>
              <a:rPr lang="en-US" sz="1600" dirty="0"/>
              <a:t>eye passed through the Rota Channel between Guam and Rota Island early Friday evening, local time, delivering the typhoon's strongest winds in the eyewall to both locations.</a:t>
            </a:r>
          </a:p>
          <a:p>
            <a:pPr>
              <a:spcBef>
                <a:spcPts val="0"/>
              </a:spcBef>
              <a:spcAft>
                <a:spcPts val="1200"/>
              </a:spcAft>
            </a:pPr>
            <a:r>
              <a:rPr lang="en-US" sz="1600" dirty="0" smtClean="0"/>
              <a:t>Andersen </a:t>
            </a:r>
            <a:r>
              <a:rPr lang="en-US" sz="1600" dirty="0"/>
              <a:t>Air Force Base on the northeast side of Guam clocked a peak wind gust of 106 mph just before 7 p.m. local time on Friday. Guam is 14 hours ahead of U.S. EDT. Just before 8 p.m. local time, Andersen AFB was reporting peak sustained winds of 84 mph in the southern eyewall of the typhoon.</a:t>
            </a:r>
          </a:p>
          <a:p>
            <a:pPr>
              <a:spcBef>
                <a:spcPts val="0"/>
              </a:spcBef>
              <a:spcAft>
                <a:spcPts val="1200"/>
              </a:spcAft>
            </a:pPr>
            <a:r>
              <a:rPr lang="en-US" sz="1600" dirty="0" smtClean="0"/>
              <a:t>Rota </a:t>
            </a:r>
            <a:r>
              <a:rPr lang="en-US" sz="1600" dirty="0"/>
              <a:t>Island, about 45 miles northeast of Guam, was hit by the northern eyewall of Dolphin. Storm chasers Jim </a:t>
            </a:r>
            <a:r>
              <a:rPr lang="en-US" sz="1600" dirty="0" err="1"/>
              <a:t>Edds</a:t>
            </a:r>
            <a:r>
              <a:rPr lang="en-US" sz="1600" dirty="0"/>
              <a:t> and James Reynolds are located there and sending reports. With a population of about 2,500, many of Rota's buildings are made of concrete.</a:t>
            </a:r>
          </a:p>
        </p:txBody>
      </p:sp>
    </p:spTree>
    <p:extLst>
      <p:ext uri="{BB962C8B-B14F-4D97-AF65-F5344CB8AC3E}">
        <p14:creationId xmlns:p14="http://schemas.microsoft.com/office/powerpoint/2010/main" val="4282767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Space Station layo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5"/>
          <p:cNvSpPr txBox="1">
            <a:spLocks noChangeArrowheads="1"/>
          </p:cNvSpPr>
          <p:nvPr/>
        </p:nvSpPr>
        <p:spPr bwMode="auto">
          <a:xfrm>
            <a:off x="585264" y="4762529"/>
            <a:ext cx="2134681"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SAGE III (CY2016)</a:t>
            </a:r>
          </a:p>
        </p:txBody>
      </p:sp>
      <p:sp>
        <p:nvSpPr>
          <p:cNvPr id="49155" name="TextBox 6"/>
          <p:cNvSpPr txBox="1">
            <a:spLocks noChangeArrowheads="1"/>
          </p:cNvSpPr>
          <p:nvPr/>
        </p:nvSpPr>
        <p:spPr bwMode="auto">
          <a:xfrm>
            <a:off x="6592984" y="5105400"/>
            <a:ext cx="2339816" cy="104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CATS (2015-)</a:t>
            </a:r>
          </a:p>
          <a:p>
            <a:pPr algn="ctr" eaLnBrk="1" hangingPunct="1">
              <a:lnSpc>
                <a:spcPct val="85000"/>
              </a:lnSpc>
            </a:pPr>
            <a:r>
              <a:rPr lang="en-US" sz="1800" dirty="0" smtClean="0">
                <a:solidFill>
                  <a:srgbClr val="FFFF00"/>
                </a:solidFill>
                <a:cs typeface="Arial" charset="0"/>
              </a:rPr>
              <a:t>HICO (2009-2014)</a:t>
            </a:r>
          </a:p>
          <a:p>
            <a:pPr algn="ctr" eaLnBrk="1" hangingPunct="1">
              <a:lnSpc>
                <a:spcPct val="85000"/>
              </a:lnSpc>
            </a:pPr>
            <a:r>
              <a:rPr lang="en-US" sz="1800" dirty="0" smtClean="0">
                <a:solidFill>
                  <a:srgbClr val="FFFF00"/>
                </a:solidFill>
                <a:cs typeface="Arial" charset="0"/>
              </a:rPr>
              <a:t>GEDI (2020)</a:t>
            </a:r>
          </a:p>
          <a:p>
            <a:pPr algn="ctr" eaLnBrk="1" hangingPunct="1">
              <a:lnSpc>
                <a:spcPct val="85000"/>
              </a:lnSpc>
            </a:pPr>
            <a:r>
              <a:rPr lang="en-US" sz="1800" dirty="0" smtClean="0">
                <a:solidFill>
                  <a:srgbClr val="FFFF00"/>
                </a:solidFill>
                <a:cs typeface="Arial" charset="0"/>
              </a:rPr>
              <a:t>ECOSTRESS (2020)</a:t>
            </a:r>
          </a:p>
        </p:txBody>
      </p:sp>
      <p:sp>
        <p:nvSpPr>
          <p:cNvPr id="49156" name="TextBox 7"/>
          <p:cNvSpPr txBox="1">
            <a:spLocks noChangeArrowheads="1"/>
          </p:cNvSpPr>
          <p:nvPr/>
        </p:nvSpPr>
        <p:spPr bwMode="auto">
          <a:xfrm>
            <a:off x="3608583" y="5638829"/>
            <a:ext cx="2190361"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err="1" smtClean="0">
                <a:solidFill>
                  <a:srgbClr val="FFFF00"/>
                </a:solidFill>
                <a:cs typeface="Arial" charset="0"/>
              </a:rPr>
              <a:t>RapidSCAT</a:t>
            </a:r>
            <a:r>
              <a:rPr lang="en-US" sz="1800" dirty="0" smtClean="0">
                <a:solidFill>
                  <a:srgbClr val="FFFF00"/>
                </a:solidFill>
                <a:cs typeface="Arial" charset="0"/>
              </a:rPr>
              <a:t> (2014-)</a:t>
            </a:r>
          </a:p>
        </p:txBody>
      </p:sp>
      <p:sp>
        <p:nvSpPr>
          <p:cNvPr id="49157" name="Oval 8"/>
          <p:cNvSpPr>
            <a:spLocks noChangeArrowheads="1"/>
          </p:cNvSpPr>
          <p:nvPr/>
        </p:nvSpPr>
        <p:spPr bwMode="auto">
          <a:xfrm>
            <a:off x="1962150" y="3581400"/>
            <a:ext cx="765175" cy="401639"/>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lnSpc>
                <a:spcPct val="85000"/>
              </a:lnSpc>
            </a:pPr>
            <a:endParaRPr lang="en-US" sz="1200" smtClean="0">
              <a:solidFill>
                <a:srgbClr val="FFFF00"/>
              </a:solidFill>
              <a:latin typeface="Times New Roman" charset="0"/>
              <a:ea typeface="ヒラギノ角ゴ Pro W3" charset="0"/>
              <a:cs typeface="ヒラギノ角ゴ Pro W3" charset="0"/>
            </a:endParaRPr>
          </a:p>
        </p:txBody>
      </p:sp>
      <p:sp>
        <p:nvSpPr>
          <p:cNvPr id="49158" name="Oval 9"/>
          <p:cNvSpPr>
            <a:spLocks noChangeArrowheads="1"/>
          </p:cNvSpPr>
          <p:nvPr/>
        </p:nvSpPr>
        <p:spPr bwMode="auto">
          <a:xfrm>
            <a:off x="3048000" y="3581401"/>
            <a:ext cx="1143000" cy="450851"/>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lnSpc>
                <a:spcPct val="85000"/>
              </a:lnSpc>
            </a:pPr>
            <a:endParaRPr lang="en-US" sz="1200" smtClean="0">
              <a:solidFill>
                <a:srgbClr val="FFFF00"/>
              </a:solidFill>
              <a:latin typeface="Times New Roman" charset="0"/>
              <a:ea typeface="ヒラギノ角ゴ Pro W3" charset="0"/>
              <a:cs typeface="ヒラギノ角ゴ Pro W3" charset="0"/>
            </a:endParaRPr>
          </a:p>
        </p:txBody>
      </p:sp>
      <p:sp>
        <p:nvSpPr>
          <p:cNvPr id="49159" name="Oval 10"/>
          <p:cNvSpPr>
            <a:spLocks noChangeArrowheads="1"/>
          </p:cNvSpPr>
          <p:nvPr/>
        </p:nvSpPr>
        <p:spPr bwMode="auto">
          <a:xfrm>
            <a:off x="5867400" y="3581400"/>
            <a:ext cx="838200" cy="4572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lnSpc>
                <a:spcPct val="85000"/>
              </a:lnSpc>
            </a:pPr>
            <a:endParaRPr lang="en-US" sz="1200" smtClean="0">
              <a:solidFill>
                <a:srgbClr val="FFFF00"/>
              </a:solidFill>
              <a:latin typeface="Times New Roman" charset="0"/>
              <a:ea typeface="ヒラギノ角ゴ Pro W3" charset="0"/>
              <a:cs typeface="ヒラギノ角ゴ Pro W3" charset="0"/>
            </a:endParaRPr>
          </a:p>
        </p:txBody>
      </p:sp>
      <p:cxnSp>
        <p:nvCxnSpPr>
          <p:cNvPr id="49160" name="Curved Connector 13"/>
          <p:cNvCxnSpPr>
            <a:cxnSpLocks noChangeShapeType="1"/>
            <a:stCxn id="49154" idx="0"/>
            <a:endCxn id="49157" idx="3"/>
          </p:cNvCxnSpPr>
          <p:nvPr/>
        </p:nvCxnSpPr>
        <p:spPr bwMode="auto">
          <a:xfrm rot="5400000" flipH="1" flipV="1">
            <a:off x="1444252" y="4132574"/>
            <a:ext cx="838309" cy="421602"/>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49161" name="Curved Connector 18"/>
          <p:cNvCxnSpPr>
            <a:cxnSpLocks noChangeShapeType="1"/>
            <a:stCxn id="49155" idx="0"/>
            <a:endCxn id="49159" idx="4"/>
          </p:cNvCxnSpPr>
          <p:nvPr/>
        </p:nvCxnSpPr>
        <p:spPr bwMode="auto">
          <a:xfrm rot="16200000" flipV="1">
            <a:off x="6491296" y="3833804"/>
            <a:ext cx="1066800" cy="1476392"/>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49162" name="Curved Connector 19"/>
          <p:cNvCxnSpPr>
            <a:cxnSpLocks noChangeShapeType="1"/>
            <a:stCxn id="49156" idx="0"/>
            <a:endCxn id="49158" idx="4"/>
          </p:cNvCxnSpPr>
          <p:nvPr/>
        </p:nvCxnSpPr>
        <p:spPr bwMode="auto">
          <a:xfrm rot="16200000" flipV="1">
            <a:off x="3358344" y="4293409"/>
            <a:ext cx="1606577" cy="1084264"/>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3" name="TextBox 6"/>
          <p:cNvSpPr txBox="1">
            <a:spLocks noChangeArrowheads="1"/>
          </p:cNvSpPr>
          <p:nvPr/>
        </p:nvSpPr>
        <p:spPr bwMode="auto">
          <a:xfrm>
            <a:off x="4565924" y="4892703"/>
            <a:ext cx="2194982"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ISERV (2012-2015)</a:t>
            </a:r>
          </a:p>
        </p:txBody>
      </p:sp>
      <p:cxnSp>
        <p:nvCxnSpPr>
          <p:cNvPr id="49164" name="Curved Connector 18"/>
          <p:cNvCxnSpPr>
            <a:cxnSpLocks noChangeShapeType="1"/>
          </p:cNvCxnSpPr>
          <p:nvPr/>
        </p:nvCxnSpPr>
        <p:spPr bwMode="auto">
          <a:xfrm rot="16200000" flipV="1">
            <a:off x="4320391" y="3909219"/>
            <a:ext cx="1173163" cy="609600"/>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5" name="TextBox 5"/>
          <p:cNvSpPr txBox="1">
            <a:spLocks noChangeArrowheads="1"/>
          </p:cNvSpPr>
          <p:nvPr/>
        </p:nvSpPr>
        <p:spPr bwMode="auto">
          <a:xfrm>
            <a:off x="7729316" y="2027265"/>
            <a:ext cx="1262523"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smtClean="0">
                <a:solidFill>
                  <a:srgbClr val="FFFF00"/>
                </a:solidFill>
                <a:cs typeface="Arial" charset="0"/>
              </a:rPr>
              <a:t>LIS (2016)</a:t>
            </a:r>
          </a:p>
        </p:txBody>
      </p:sp>
      <p:sp>
        <p:nvSpPr>
          <p:cNvPr id="49166" name="Oval 8"/>
          <p:cNvSpPr>
            <a:spLocks noChangeArrowheads="1"/>
          </p:cNvSpPr>
          <p:nvPr/>
        </p:nvSpPr>
        <p:spPr bwMode="auto">
          <a:xfrm>
            <a:off x="6854833" y="3581400"/>
            <a:ext cx="765175" cy="401639"/>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lnSpc>
                <a:spcPct val="85000"/>
              </a:lnSpc>
            </a:pPr>
            <a:endParaRPr lang="en-US" sz="1200" smtClean="0">
              <a:solidFill>
                <a:srgbClr val="FFFF00"/>
              </a:solidFill>
              <a:latin typeface="Times New Roman" charset="0"/>
              <a:ea typeface="ヒラギノ角ゴ Pro W3" charset="0"/>
              <a:cs typeface="ヒラギノ角ゴ Pro W3" charset="0"/>
            </a:endParaRPr>
          </a:p>
        </p:txBody>
      </p:sp>
      <p:cxnSp>
        <p:nvCxnSpPr>
          <p:cNvPr id="49167" name="Curved Connector 13"/>
          <p:cNvCxnSpPr>
            <a:cxnSpLocks noChangeShapeType="1"/>
            <a:stCxn id="49165" idx="2"/>
            <a:endCxn id="49166" idx="6"/>
          </p:cNvCxnSpPr>
          <p:nvPr/>
        </p:nvCxnSpPr>
        <p:spPr bwMode="auto">
          <a:xfrm rot="5400000">
            <a:off x="7280169" y="2701811"/>
            <a:ext cx="1420248" cy="740570"/>
          </a:xfrm>
          <a:prstGeom prst="curvedConnector2">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8" name="TextBox 1"/>
          <p:cNvSpPr txBox="1">
            <a:spLocks noChangeArrowheads="1"/>
          </p:cNvSpPr>
          <p:nvPr/>
        </p:nvSpPr>
        <p:spPr bwMode="auto">
          <a:xfrm rot="-1088498">
            <a:off x="2329710" y="1281385"/>
            <a:ext cx="1042899"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2800" smtClean="0">
                <a:solidFill>
                  <a:srgbClr val="FFFF00"/>
                </a:solidFill>
              </a:rPr>
              <a:t>Earth</a:t>
            </a:r>
          </a:p>
        </p:txBody>
      </p:sp>
      <p:sp>
        <p:nvSpPr>
          <p:cNvPr id="18" name="TextBox 5"/>
          <p:cNvSpPr txBox="1">
            <a:spLocks noChangeArrowheads="1"/>
          </p:cNvSpPr>
          <p:nvPr/>
        </p:nvSpPr>
        <p:spPr bwMode="auto">
          <a:xfrm>
            <a:off x="3999583" y="6288353"/>
            <a:ext cx="3584485"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CLARREO Pathfinders (CY2019)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CATS Image </a:t>
            </a:r>
            <a:endParaRPr lang="en-US" dirty="0"/>
          </a:p>
        </p:txBody>
      </p:sp>
      <p:pic>
        <p:nvPicPr>
          <p:cNvPr id="4" name="Picture 3" descr="catsimag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1206500"/>
            <a:ext cx="7899400" cy="4445000"/>
          </a:xfrm>
          <a:prstGeom prst="rect">
            <a:avLst/>
          </a:prstGeom>
        </p:spPr>
      </p:pic>
      <p:sp>
        <p:nvSpPr>
          <p:cNvPr id="5" name="TextBox 4"/>
          <p:cNvSpPr txBox="1"/>
          <p:nvPr/>
        </p:nvSpPr>
        <p:spPr>
          <a:xfrm>
            <a:off x="476273" y="5768660"/>
            <a:ext cx="7267573" cy="1231106"/>
          </a:xfrm>
          <a:prstGeom prst="rect">
            <a:avLst/>
          </a:prstGeom>
          <a:noFill/>
        </p:spPr>
        <p:txBody>
          <a:bodyPr wrap="square" rtlCol="0">
            <a:spAutoFit/>
          </a:bodyPr>
          <a:lstStyle/>
          <a:p>
            <a:r>
              <a:rPr lang="en-US" sz="1800" dirty="0"/>
              <a:t>The CATS image shows a profile of particles in the atmosphere over a swath of Africa, from 30 degrees North to 30 degrees South, as the space station flew over it in the early morning of Feb. 11.</a:t>
            </a:r>
          </a:p>
          <a:p>
            <a:endParaRPr lang="en-US" dirty="0"/>
          </a:p>
        </p:txBody>
      </p:sp>
    </p:spTree>
    <p:extLst>
      <p:ext uri="{BB962C8B-B14F-4D97-AF65-F5344CB8AC3E}">
        <p14:creationId xmlns:p14="http://schemas.microsoft.com/office/powerpoint/2010/main" val="796586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0"/>
          <p:cNvSpPr txBox="1">
            <a:spLocks noChangeArrowheads="1"/>
          </p:cNvSpPr>
          <p:nvPr/>
        </p:nvSpPr>
        <p:spPr bwMode="auto">
          <a:xfrm>
            <a:off x="2057400" y="381000"/>
            <a:ext cx="6477000" cy="641350"/>
          </a:xfrm>
          <a:prstGeom prst="rect">
            <a:avLst/>
          </a:prstGeom>
          <a:noFill/>
          <a:ln w="9525">
            <a:noFill/>
            <a:miter lim="800000"/>
            <a:headEnd/>
            <a:tailEnd/>
          </a:ln>
        </p:spPr>
        <p:txBody>
          <a:bodyPr>
            <a:spAutoFit/>
          </a:bodyPr>
          <a:lstStyle/>
          <a:p>
            <a:pPr defTabSz="457200" eaLnBrk="1" fontAlgn="auto" hangingPunct="1">
              <a:spcBef>
                <a:spcPct val="50000"/>
              </a:spcBef>
              <a:spcAft>
                <a:spcPts val="0"/>
              </a:spcAft>
            </a:pPr>
            <a:endParaRPr lang="en-US" sz="1800">
              <a:solidFill>
                <a:prstClr val="black"/>
              </a:solidFill>
              <a:ea typeface="ＭＳ Ｐゴシック" pitchFamily="34" charset="-128"/>
              <a:cs typeface="Arial" charset="0"/>
            </a:endParaRPr>
          </a:p>
        </p:txBody>
      </p:sp>
      <p:sp>
        <p:nvSpPr>
          <p:cNvPr id="9" name="Title 1"/>
          <p:cNvSpPr txBox="1">
            <a:spLocks/>
          </p:cNvSpPr>
          <p:nvPr/>
        </p:nvSpPr>
        <p:spPr bwMode="auto">
          <a:xfrm>
            <a:off x="-21771" y="0"/>
            <a:ext cx="9144000" cy="685800"/>
          </a:xfrm>
          <a:prstGeom prst="rect">
            <a:avLst/>
          </a:prstGeom>
          <a:solidFill>
            <a:schemeClr val="bg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eaLnBrk="1" hangingPunct="1">
              <a:lnSpc>
                <a:spcPct val="80000"/>
              </a:lnSpc>
            </a:pPr>
            <a:r>
              <a:rPr lang="en-US" sz="3200" dirty="0" smtClean="0">
                <a:solidFill>
                  <a:prstClr val="black"/>
                </a:solidFill>
                <a:latin typeface="Calibri"/>
              </a:rPr>
              <a:t>Venture Class Selections/Solicitations</a:t>
            </a:r>
          </a:p>
        </p:txBody>
      </p:sp>
      <p:pic>
        <p:nvPicPr>
          <p:cNvPr id="4" name="Picture 3"/>
          <p:cNvPicPr>
            <a:picLocks noChangeAspect="1"/>
          </p:cNvPicPr>
          <p:nvPr/>
        </p:nvPicPr>
        <p:blipFill>
          <a:blip r:embed="rId3"/>
          <a:stretch>
            <a:fillRect/>
          </a:stretch>
        </p:blipFill>
        <p:spPr>
          <a:xfrm>
            <a:off x="73651" y="2198300"/>
            <a:ext cx="8853792" cy="2462168"/>
          </a:xfrm>
          <a:prstGeom prst="rect">
            <a:avLst/>
          </a:prstGeom>
        </p:spPr>
      </p:pic>
      <p:sp>
        <p:nvSpPr>
          <p:cNvPr id="2" name="TextBox 1"/>
          <p:cNvSpPr txBox="1"/>
          <p:nvPr/>
        </p:nvSpPr>
        <p:spPr>
          <a:xfrm>
            <a:off x="1212850" y="4498975"/>
            <a:ext cx="1109810" cy="138499"/>
          </a:xfrm>
          <a:prstGeom prst="rect">
            <a:avLst/>
          </a:prstGeom>
          <a:solidFill>
            <a:srgbClr val="28EDEC"/>
          </a:solidFill>
        </p:spPr>
        <p:txBody>
          <a:bodyPr wrap="none" lIns="0" tIns="0" rIns="0" bIns="0" rtlCol="0">
            <a:spAutoFit/>
          </a:bodyPr>
          <a:lstStyle/>
          <a:p>
            <a:r>
              <a:rPr lang="en-US" sz="900" dirty="0" smtClean="0"/>
              <a:t>Most recent Selection</a:t>
            </a:r>
            <a:endParaRPr lang="en-US" sz="900" dirty="0"/>
          </a:p>
        </p:txBody>
      </p:sp>
      <p:sp>
        <p:nvSpPr>
          <p:cNvPr id="3" name="TextBox 2"/>
          <p:cNvSpPr txBox="1"/>
          <p:nvPr/>
        </p:nvSpPr>
        <p:spPr>
          <a:xfrm>
            <a:off x="671521" y="4919952"/>
            <a:ext cx="7241110" cy="1631216"/>
          </a:xfrm>
          <a:prstGeom prst="rect">
            <a:avLst/>
          </a:prstGeom>
          <a:noFill/>
        </p:spPr>
        <p:txBody>
          <a:bodyPr wrap="none" rtlCol="0">
            <a:spAutoFit/>
          </a:bodyPr>
          <a:lstStyle/>
          <a:p>
            <a:r>
              <a:rPr lang="en-US" dirty="0" smtClean="0"/>
              <a:t>EVS-1: 	CARVE, ATTREX, DISCOVER-AQ, </a:t>
            </a:r>
            <a:r>
              <a:rPr lang="en-US" dirty="0" err="1" smtClean="0"/>
              <a:t>AirMOSS</a:t>
            </a:r>
            <a:r>
              <a:rPr lang="en-US" dirty="0" smtClean="0"/>
              <a:t>, HS-3</a:t>
            </a:r>
          </a:p>
          <a:p>
            <a:r>
              <a:rPr lang="en-US" dirty="0" smtClean="0"/>
              <a:t>EVM-1: CYGNSS (2016 LRD)</a:t>
            </a:r>
          </a:p>
          <a:p>
            <a:r>
              <a:rPr lang="en-US" dirty="0" smtClean="0"/>
              <a:t>EVI-1:	TEMPO (2017 Instrument Delivery)</a:t>
            </a:r>
          </a:p>
          <a:p>
            <a:r>
              <a:rPr lang="en-US" dirty="0" smtClean="0"/>
              <a:t>EVI-2:	GEDI, ECOSTRESS (2019 Inst. Del.)</a:t>
            </a:r>
          </a:p>
          <a:p>
            <a:r>
              <a:rPr lang="en-US" dirty="0" smtClean="0"/>
              <a:t>EVS-2:	</a:t>
            </a:r>
            <a:r>
              <a:rPr lang="en-US" dirty="0" err="1" smtClean="0"/>
              <a:t>AtoM</a:t>
            </a:r>
            <a:r>
              <a:rPr lang="en-US" dirty="0" smtClean="0"/>
              <a:t>, NAAMS, OMG, ORACLES, ACT-America</a:t>
            </a:r>
            <a:endParaRPr lang="en-US" dirty="0"/>
          </a:p>
        </p:txBody>
      </p:sp>
    </p:spTree>
    <p:extLst>
      <p:ext uri="{BB962C8B-B14F-4D97-AF65-F5344CB8AC3E}">
        <p14:creationId xmlns:p14="http://schemas.microsoft.com/office/powerpoint/2010/main" val="36799280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192291"/>
            <a:ext cx="8686800" cy="914400"/>
          </a:xfrm>
        </p:spPr>
        <p:txBody>
          <a:bodyPr/>
          <a:lstStyle/>
          <a:p>
            <a:r>
              <a:rPr lang="en-US" altLang="en-US" dirty="0"/>
              <a:t>Earth Venture Suborbital-2 (EV-2) Investigations</a:t>
            </a:r>
            <a:br>
              <a:rPr lang="en-US" altLang="en-US" dirty="0"/>
            </a:br>
            <a:endParaRPr lang="en-US" altLang="en-US" dirty="0"/>
          </a:p>
        </p:txBody>
      </p:sp>
      <p:sp>
        <p:nvSpPr>
          <p:cNvPr id="153603" name="Content Placeholder 7"/>
          <p:cNvSpPr>
            <a:spLocks noGrp="1"/>
          </p:cNvSpPr>
          <p:nvPr>
            <p:ph idx="1"/>
          </p:nvPr>
        </p:nvSpPr>
        <p:spPr>
          <a:xfrm>
            <a:off x="1703255" y="1046163"/>
            <a:ext cx="7162800" cy="5486400"/>
          </a:xfrm>
        </p:spPr>
        <p:txBody>
          <a:bodyPr/>
          <a:lstStyle/>
          <a:p>
            <a:pPr marL="0" indent="0" eaLnBrk="1" hangingPunct="1">
              <a:buNone/>
            </a:pPr>
            <a:r>
              <a:rPr lang="en-US" altLang="en-US" sz="1100" b="1" dirty="0">
                <a:solidFill>
                  <a:srgbClr val="000090"/>
                </a:solidFill>
                <a:ea typeface="ヒラギノ角ゴ Pro W3" pitchFamily="2" charset="-128"/>
              </a:rPr>
              <a:t>Atmospheric Tomography Experiment (</a:t>
            </a:r>
            <a:r>
              <a:rPr lang="en-US" altLang="en-US" sz="1100" b="1" dirty="0" err="1">
                <a:solidFill>
                  <a:srgbClr val="000090"/>
                </a:solidFill>
                <a:ea typeface="ヒラギノ角ゴ Pro W3" pitchFamily="2" charset="-128"/>
              </a:rPr>
              <a:t>ATom</a:t>
            </a:r>
            <a:r>
              <a:rPr lang="en-US" altLang="en-US" sz="1100" b="1" dirty="0">
                <a:solidFill>
                  <a:srgbClr val="000090"/>
                </a:solidFill>
                <a:ea typeface="ヒラギノ角ゴ Pro W3" pitchFamily="2" charset="-128"/>
              </a:rPr>
              <a:t>) – Harvard </a:t>
            </a:r>
            <a:r>
              <a:rPr lang="en-US" altLang="en-US" sz="1100" b="1" dirty="0" smtClean="0">
                <a:solidFill>
                  <a:srgbClr val="000090"/>
                </a:solidFill>
                <a:ea typeface="ヒラギノ角ゴ Pro W3" pitchFamily="2" charset="-128"/>
              </a:rPr>
              <a:t>University (Steve </a:t>
            </a:r>
            <a:r>
              <a:rPr lang="en-US" altLang="en-US" sz="1100" b="1" dirty="0" err="1" smtClean="0">
                <a:solidFill>
                  <a:srgbClr val="000090"/>
                </a:solidFill>
                <a:ea typeface="ヒラギノ角ゴ Pro W3" pitchFamily="2" charset="-128"/>
              </a:rPr>
              <a:t>Wofsy</a:t>
            </a:r>
            <a:r>
              <a:rPr lang="en-US" altLang="en-US" sz="1100" b="1" dirty="0" smtClean="0">
                <a:solidFill>
                  <a:srgbClr val="000090"/>
                </a:solidFill>
                <a:ea typeface="ヒラギノ角ゴ Pro W3" pitchFamily="2" charset="-128"/>
              </a:rPr>
              <a:t>)</a:t>
            </a:r>
            <a:endParaRPr lang="en-US" altLang="en-US" sz="1100" b="1" dirty="0">
              <a:solidFill>
                <a:srgbClr val="000090"/>
              </a:solidFill>
              <a:ea typeface="ヒラギノ角ゴ Pro W3" pitchFamily="2" charset="-128"/>
            </a:endParaRPr>
          </a:p>
          <a:p>
            <a:pPr marL="379296" lvl="1" indent="0" eaLnBrk="1" hangingPunct="1">
              <a:buNone/>
            </a:pPr>
            <a:r>
              <a:rPr lang="en-US" altLang="en-US" sz="1100" dirty="0">
                <a:ea typeface="ヒラギノ角ゴ Pro W3" pitchFamily="2" charset="-128"/>
                <a:cs typeface="ヒラギノ角ゴ Pro W3" pitchFamily="-108" charset="-128"/>
              </a:rPr>
              <a:t>This investigation will study the impact of human-produced air pollution on certain greenhouse gases. Airborne instruments will look at how atmospheric chemistry is transformed by various air pollutants and at the impact on methane and ozone which affect climate. Flights aboard NASA’s DC-8 will originate from the Armstrong Flight Research Center in Palmdale, California, fly north to the western Arctic, south to the South Pacific, east to the Atlantic, north to Greenland, and return to California across central North America.</a:t>
            </a:r>
          </a:p>
          <a:p>
            <a:pPr eaLnBrk="1" hangingPunct="1">
              <a:buFontTx/>
              <a:buNone/>
            </a:pPr>
            <a:r>
              <a:rPr lang="en-US" altLang="en-US" sz="1100" b="1" dirty="0">
                <a:solidFill>
                  <a:srgbClr val="000090"/>
                </a:solidFill>
                <a:ea typeface="ヒラギノ角ゴ Pro W3" pitchFamily="2" charset="-128"/>
              </a:rPr>
              <a:t>North Atlantic Aerosols and Marine Ecosystems Study (NAAMES) – Oregon State </a:t>
            </a:r>
            <a:r>
              <a:rPr lang="en-US" altLang="en-US" sz="1100" b="1" dirty="0" smtClean="0">
                <a:solidFill>
                  <a:srgbClr val="000090"/>
                </a:solidFill>
                <a:ea typeface="ヒラギノ角ゴ Pro W3" pitchFamily="2" charset="-128"/>
              </a:rPr>
              <a:t>U. (Mike </a:t>
            </a:r>
            <a:r>
              <a:rPr lang="en-US" altLang="en-US" sz="1100" b="1" dirty="0" err="1" smtClean="0">
                <a:solidFill>
                  <a:srgbClr val="000090"/>
                </a:solidFill>
                <a:ea typeface="ヒラギノ角ゴ Pro W3" pitchFamily="2" charset="-128"/>
              </a:rPr>
              <a:t>Behrenfeld</a:t>
            </a:r>
            <a:r>
              <a:rPr lang="en-US" altLang="en-US" sz="1100" b="1" dirty="0" smtClean="0">
                <a:solidFill>
                  <a:srgbClr val="000090"/>
                </a:solidFill>
                <a:ea typeface="ヒラギノ角ゴ Pro W3" pitchFamily="2" charset="-128"/>
              </a:rPr>
              <a:t>)</a:t>
            </a:r>
            <a:endParaRPr lang="en-US" altLang="en-US" sz="1100" b="1" dirty="0">
              <a:solidFill>
                <a:srgbClr val="000090"/>
              </a:solidFill>
              <a:ea typeface="ヒラギノ角ゴ Pro W3" pitchFamily="2" charset="-128"/>
            </a:endParaRPr>
          </a:p>
          <a:p>
            <a:pPr eaLnBrk="1" hangingPunct="1">
              <a:buFontTx/>
              <a:buNone/>
            </a:pPr>
            <a:r>
              <a:rPr lang="en-US" altLang="en-US" sz="1100" b="1" dirty="0">
                <a:solidFill>
                  <a:srgbClr val="000090"/>
                </a:solidFill>
                <a:ea typeface="ヒラギノ角ゴ Pro W3" pitchFamily="2" charset="-128"/>
              </a:rPr>
              <a:t>	</a:t>
            </a:r>
            <a:r>
              <a:rPr lang="en-US" altLang="en-US" sz="1100" dirty="0">
                <a:ea typeface="ヒラギノ角ゴ Pro W3" pitchFamily="2" charset="-128"/>
              </a:rPr>
              <a:t>This investigation will improve predictions of how ocean ecosystems would change with ocean warming. The mission will study the annual life cycle of phytoplankton and the impact small airborne particles derived from marine organisms have on climate in the North Atlantic. The large annual phytoplankton bloom in this region may influence the Earth’s energy budget. Research flights by NASA’s C-130 aircraft from Wallops Flight Facility, Virginia, will be coordinated with a University-National Oceanographic Laboratory System (UNOLS) research vessel. </a:t>
            </a:r>
          </a:p>
          <a:p>
            <a:pPr eaLnBrk="1" hangingPunct="1">
              <a:buFontTx/>
              <a:buNone/>
            </a:pPr>
            <a:r>
              <a:rPr lang="en-US" altLang="en-US" sz="1100" b="1" dirty="0">
                <a:solidFill>
                  <a:srgbClr val="000090"/>
                </a:solidFill>
                <a:ea typeface="ヒラギノ角ゴ Pro W3" pitchFamily="2" charset="-128"/>
              </a:rPr>
              <a:t>Atmospheric Carbon and Transport – America – Penn State </a:t>
            </a:r>
            <a:r>
              <a:rPr lang="en-US" altLang="en-US" sz="1100" b="1" dirty="0" smtClean="0">
                <a:solidFill>
                  <a:srgbClr val="000090"/>
                </a:solidFill>
                <a:ea typeface="ヒラギノ角ゴ Pro W3" pitchFamily="2" charset="-128"/>
              </a:rPr>
              <a:t>University (Kenneth Davis)</a:t>
            </a:r>
            <a:endParaRPr lang="en-US" altLang="en-US" sz="1100" b="1" dirty="0">
              <a:solidFill>
                <a:srgbClr val="000090"/>
              </a:solidFill>
              <a:ea typeface="ヒラギノ角ゴ Pro W3" pitchFamily="2" charset="-128"/>
            </a:endParaRPr>
          </a:p>
          <a:p>
            <a:pPr eaLnBrk="1" hangingPunct="1">
              <a:buFontTx/>
              <a:buNone/>
            </a:pPr>
            <a:r>
              <a:rPr lang="en-US" altLang="en-US" sz="1100" b="1" dirty="0">
                <a:solidFill>
                  <a:srgbClr val="000090"/>
                </a:solidFill>
                <a:ea typeface="ヒラギノ角ゴ Pro W3" pitchFamily="2" charset="-128"/>
              </a:rPr>
              <a:t>	</a:t>
            </a:r>
            <a:r>
              <a:rPr lang="en-US" altLang="en-US" sz="1100" dirty="0">
                <a:ea typeface="ヒラギノ角ゴ Pro W3" pitchFamily="2" charset="-128"/>
              </a:rPr>
              <a:t>This investigation will quantify the sources of regional carbon dioxide, methane and other gases, and document how weather systems transport these gases in the atmosphere. The research goal is to improve identification and predictions of carbon dioxide and methane sources and sinks using </a:t>
            </a:r>
            <a:r>
              <a:rPr lang="en-US" altLang="en-US" sz="1100" dirty="0" err="1">
                <a:ea typeface="ヒラギノ角ゴ Pro W3" pitchFamily="2" charset="-128"/>
              </a:rPr>
              <a:t>spaceborne</a:t>
            </a:r>
            <a:r>
              <a:rPr lang="en-US" altLang="en-US" sz="1100" dirty="0">
                <a:ea typeface="ヒラギノ角ゴ Pro W3" pitchFamily="2" charset="-128"/>
              </a:rPr>
              <a:t>, airborne and ground-based data over the eastern United States. Research flights will use NASA’s C-130 from Wallops and the UC-12 from Langley Research Center in Hampton, Virginia.</a:t>
            </a:r>
          </a:p>
          <a:p>
            <a:pPr marL="0" indent="0" eaLnBrk="1" hangingPunct="1">
              <a:buNone/>
            </a:pPr>
            <a:r>
              <a:rPr lang="en-US" altLang="en-US" sz="1100" b="1" dirty="0" err="1">
                <a:solidFill>
                  <a:srgbClr val="000090"/>
                </a:solidFill>
                <a:ea typeface="ヒラギノ角ゴ Pro W3" pitchFamily="2" charset="-128"/>
              </a:rPr>
              <a:t>ObseRvations</a:t>
            </a:r>
            <a:r>
              <a:rPr lang="en-US" altLang="en-US" sz="1100" b="1" dirty="0">
                <a:solidFill>
                  <a:srgbClr val="000090"/>
                </a:solidFill>
                <a:ea typeface="ヒラギノ角ゴ Pro W3" pitchFamily="2" charset="-128"/>
              </a:rPr>
              <a:t> of Aerosols Above Clouds and Their </a:t>
            </a:r>
            <a:r>
              <a:rPr lang="en-US" altLang="en-US" sz="1100" b="1" dirty="0" err="1">
                <a:solidFill>
                  <a:srgbClr val="000090"/>
                </a:solidFill>
                <a:ea typeface="ヒラギノ角ゴ Pro W3" pitchFamily="2" charset="-128"/>
              </a:rPr>
              <a:t>IntEractionS</a:t>
            </a:r>
            <a:r>
              <a:rPr lang="en-US" altLang="en-US" sz="1100" b="1" dirty="0">
                <a:solidFill>
                  <a:srgbClr val="000090"/>
                </a:solidFill>
                <a:ea typeface="ヒラギノ角ゴ Pro W3" pitchFamily="2" charset="-128"/>
              </a:rPr>
              <a:t> (ORACLES) – </a:t>
            </a:r>
            <a:r>
              <a:rPr lang="en-US" altLang="en-US" sz="1100" b="1" dirty="0" smtClean="0">
                <a:solidFill>
                  <a:srgbClr val="000090"/>
                </a:solidFill>
                <a:ea typeface="ヒラギノ角ゴ Pro W3" pitchFamily="2" charset="-128"/>
              </a:rPr>
              <a:t>ARC (Jens </a:t>
            </a:r>
            <a:r>
              <a:rPr lang="en-US" altLang="en-US" sz="1100" b="1" dirty="0" err="1" smtClean="0">
                <a:solidFill>
                  <a:srgbClr val="000090"/>
                </a:solidFill>
                <a:ea typeface="ヒラギノ角ゴ Pro W3" pitchFamily="2" charset="-128"/>
              </a:rPr>
              <a:t>Redemann</a:t>
            </a:r>
            <a:r>
              <a:rPr lang="en-US" altLang="en-US" sz="1100" b="1" dirty="0" smtClean="0">
                <a:solidFill>
                  <a:srgbClr val="000090"/>
                </a:solidFill>
                <a:ea typeface="ヒラギノ角ゴ Pro W3" pitchFamily="2" charset="-128"/>
              </a:rPr>
              <a:t>)</a:t>
            </a:r>
            <a:endParaRPr lang="en-US" altLang="en-US" sz="1100" b="1" dirty="0">
              <a:solidFill>
                <a:srgbClr val="000090"/>
              </a:solidFill>
              <a:ea typeface="ヒラギノ角ゴ Pro W3" pitchFamily="2" charset="-128"/>
            </a:endParaRPr>
          </a:p>
          <a:p>
            <a:pPr marL="379296" lvl="1" indent="0" eaLnBrk="1" hangingPunct="1">
              <a:buNone/>
            </a:pPr>
            <a:r>
              <a:rPr lang="en-US" altLang="en-US" sz="1100" dirty="0">
                <a:ea typeface="ヒラギノ角ゴ Pro W3" pitchFamily="2" charset="-128"/>
                <a:cs typeface="ヒラギノ角ゴ Pro W3" pitchFamily="-108" charset="-128"/>
              </a:rPr>
              <a:t>ORACLES will probe how smoke particles from massive biomass burning in Africa influences cloud cover over the Atlantic. Particles from this seasonal burning that are lofted into the mid-troposphere and transported westward over the southeast Atlantic interact with permanent stratocumulus “climate radiators,” which are critical to the regional and global climate system. NASA aircraft, including a Wallops P-3 and an Armstrong ER-2, will be used to conduct the investigation flying out of Walvis Bay, Namibia.</a:t>
            </a:r>
          </a:p>
          <a:p>
            <a:pPr eaLnBrk="1" hangingPunct="1">
              <a:buFontTx/>
              <a:buNone/>
            </a:pPr>
            <a:r>
              <a:rPr lang="en-US" altLang="en-US" sz="1100" b="1" dirty="0">
                <a:solidFill>
                  <a:srgbClr val="000090"/>
                </a:solidFill>
                <a:ea typeface="ヒラギノ角ゴ Pro W3" pitchFamily="2" charset="-128"/>
              </a:rPr>
              <a:t>Oceans Melting Greenland (OMG) </a:t>
            </a:r>
            <a:r>
              <a:rPr lang="en-US" altLang="en-US" sz="1100" b="1" dirty="0" smtClean="0">
                <a:solidFill>
                  <a:srgbClr val="000090"/>
                </a:solidFill>
                <a:ea typeface="ヒラギノ角ゴ Pro W3" pitchFamily="2" charset="-128"/>
              </a:rPr>
              <a:t>– JPL (Josh Willis)</a:t>
            </a:r>
            <a:endParaRPr lang="en-US" altLang="en-US" sz="1100" b="1" dirty="0">
              <a:solidFill>
                <a:srgbClr val="000090"/>
              </a:solidFill>
              <a:ea typeface="ヒラギノ角ゴ Pro W3" pitchFamily="2" charset="-128"/>
            </a:endParaRPr>
          </a:p>
          <a:p>
            <a:pPr eaLnBrk="1" hangingPunct="1">
              <a:buFontTx/>
              <a:buNone/>
            </a:pPr>
            <a:r>
              <a:rPr lang="en-US" altLang="en-US" sz="1100" b="1" dirty="0">
                <a:solidFill>
                  <a:srgbClr val="000090"/>
                </a:solidFill>
                <a:ea typeface="ヒラギノ角ゴ Pro W3" pitchFamily="2" charset="-128"/>
              </a:rPr>
              <a:t>	</a:t>
            </a:r>
            <a:r>
              <a:rPr lang="en-US" altLang="en-US" sz="1100" dirty="0">
                <a:ea typeface="ヒラギノ角ゴ Pro W3" pitchFamily="2" charset="-128"/>
              </a:rPr>
              <a:t>The objective of OMG is to investigate the role of warmer saltier Atlantic subsurface waters in Greenland glacier melting. The study will help pave the way for improved estimates of future sea level rise by observing changes in glacier melting where ice contacts seawater. Measurements of the ocean bottom as well as seawater properties around Greenland will be taken from ships and the air using several aircraft including a NASA S-3 from Glenn Research Center in Cleveland, Ohio, and Gulfstream III from Armstrong.</a:t>
            </a:r>
          </a:p>
        </p:txBody>
      </p:sp>
      <p:sp>
        <p:nvSpPr>
          <p:cNvPr id="153609" name="Picture 7"/>
          <p:cNvSpPr>
            <a:spLocks noChangeAspect="1" noChangeArrowheads="1"/>
          </p:cNvSpPr>
          <p:nvPr/>
        </p:nvSpPr>
        <p:spPr bwMode="auto">
          <a:xfrm>
            <a:off x="442505" y="4881426"/>
            <a:ext cx="896466" cy="54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lvl1pPr>
              <a:lnSpc>
                <a:spcPct val="85000"/>
              </a:lnSpc>
              <a:spcBef>
                <a:spcPct val="20000"/>
              </a:spcBef>
              <a:buClr>
                <a:schemeClr val="bg1"/>
              </a:buClr>
              <a:buFont typeface="Wingdings" panose="05000000000000000000" pitchFamily="2" charset="2"/>
              <a:defRPr sz="2000">
                <a:solidFill>
                  <a:schemeClr val="tx1"/>
                </a:solidFill>
                <a:latin typeface="Arial" panose="020B0604020202020204" pitchFamily="34" charset="0"/>
              </a:defRPr>
            </a:lvl1pPr>
            <a:lvl2pPr marL="742950" indent="-285750">
              <a:lnSpc>
                <a:spcPct val="85000"/>
              </a:lnSpc>
              <a:spcBef>
                <a:spcPct val="20000"/>
              </a:spcBef>
              <a:buFont typeface="Times" pitchFamily="18" charset="0"/>
              <a:buChar char="•"/>
              <a:defRPr sz="2000">
                <a:solidFill>
                  <a:schemeClr val="tx1"/>
                </a:solidFill>
                <a:latin typeface="Arial" panose="020B0604020202020204" pitchFamily="34" charset="0"/>
              </a:defRPr>
            </a:lvl2pPr>
            <a:lvl3pPr marL="1143000" indent="-228600">
              <a:lnSpc>
                <a:spcPct val="85000"/>
              </a:lnSpc>
              <a:spcBef>
                <a:spcPct val="20000"/>
              </a:spcBef>
              <a:buChar char="•"/>
              <a:defRPr sz="2000">
                <a:solidFill>
                  <a:schemeClr val="tx1"/>
                </a:solidFill>
                <a:latin typeface="Arial" panose="020B0604020202020204" pitchFamily="34" charset="0"/>
              </a:defRPr>
            </a:lvl3pPr>
            <a:lvl4pPr marL="1600200" indent="-228600">
              <a:lnSpc>
                <a:spcPct val="85000"/>
              </a:lnSpc>
              <a:spcBef>
                <a:spcPct val="20000"/>
              </a:spcBef>
              <a:buChar char="–"/>
              <a:defRPr sz="2000">
                <a:solidFill>
                  <a:schemeClr val="tx1"/>
                </a:solidFill>
                <a:latin typeface="Arial" panose="020B0604020202020204" pitchFamily="34" charset="0"/>
              </a:defRPr>
            </a:lvl4pPr>
            <a:lvl5pPr marL="2057400" indent="-228600">
              <a:lnSpc>
                <a:spcPct val="85000"/>
              </a:lnSpc>
              <a:spcBef>
                <a:spcPct val="20000"/>
              </a:spcBef>
              <a:buChar char="»"/>
              <a:defRPr sz="2000">
                <a:solidFill>
                  <a:schemeClr val="tx1"/>
                </a:solidFill>
                <a:latin typeface="Arial" panose="020B0604020202020204" pitchFamily="34" charset="0"/>
              </a:defRPr>
            </a:lvl5pPr>
            <a:lvl6pPr marL="25146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9pPr>
          </a:lstStyle>
          <a:p>
            <a:pPr defTabSz="914116" eaLnBrk="1" hangingPunct="1">
              <a:lnSpc>
                <a:spcPct val="100000"/>
              </a:lnSpc>
              <a:spcBef>
                <a:spcPct val="0"/>
              </a:spcBef>
              <a:buClrTx/>
            </a:pPr>
            <a:endParaRPr lang="en-US" altLang="en-US" sz="2400">
              <a:solidFill>
                <a:srgbClr val="000000"/>
              </a:solidFill>
              <a:latin typeface="Times" pitchFamily="18" charset="0"/>
              <a:ea typeface="ヒラギノ角ゴ Pro W3" charset="-128"/>
            </a:endParaRPr>
          </a:p>
        </p:txBody>
      </p:sp>
      <p:sp>
        <p:nvSpPr>
          <p:cNvPr id="153613" name="Picture 8"/>
          <p:cNvSpPr>
            <a:spLocks noChangeAspect="1"/>
          </p:cNvSpPr>
          <p:nvPr/>
        </p:nvSpPr>
        <p:spPr bwMode="auto">
          <a:xfrm>
            <a:off x="621893" y="2884351"/>
            <a:ext cx="774352" cy="58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lvl1pPr>
              <a:lnSpc>
                <a:spcPct val="85000"/>
              </a:lnSpc>
              <a:spcBef>
                <a:spcPct val="20000"/>
              </a:spcBef>
              <a:buClr>
                <a:schemeClr val="bg1"/>
              </a:buClr>
              <a:buFont typeface="Wingdings" panose="05000000000000000000" pitchFamily="2" charset="2"/>
              <a:defRPr sz="2000">
                <a:solidFill>
                  <a:schemeClr val="tx1"/>
                </a:solidFill>
                <a:latin typeface="Arial" panose="020B0604020202020204" pitchFamily="34" charset="0"/>
              </a:defRPr>
            </a:lvl1pPr>
            <a:lvl2pPr marL="742950" indent="-285750">
              <a:lnSpc>
                <a:spcPct val="85000"/>
              </a:lnSpc>
              <a:spcBef>
                <a:spcPct val="20000"/>
              </a:spcBef>
              <a:buFont typeface="Times" pitchFamily="18" charset="0"/>
              <a:buChar char="•"/>
              <a:defRPr sz="2000">
                <a:solidFill>
                  <a:schemeClr val="tx1"/>
                </a:solidFill>
                <a:latin typeface="Arial" panose="020B0604020202020204" pitchFamily="34" charset="0"/>
              </a:defRPr>
            </a:lvl2pPr>
            <a:lvl3pPr marL="1143000" indent="-228600">
              <a:lnSpc>
                <a:spcPct val="85000"/>
              </a:lnSpc>
              <a:spcBef>
                <a:spcPct val="20000"/>
              </a:spcBef>
              <a:buChar char="•"/>
              <a:defRPr sz="2000">
                <a:solidFill>
                  <a:schemeClr val="tx1"/>
                </a:solidFill>
                <a:latin typeface="Arial" panose="020B0604020202020204" pitchFamily="34" charset="0"/>
              </a:defRPr>
            </a:lvl3pPr>
            <a:lvl4pPr marL="1600200" indent="-228600">
              <a:lnSpc>
                <a:spcPct val="85000"/>
              </a:lnSpc>
              <a:spcBef>
                <a:spcPct val="20000"/>
              </a:spcBef>
              <a:buChar char="–"/>
              <a:defRPr sz="2000">
                <a:solidFill>
                  <a:schemeClr val="tx1"/>
                </a:solidFill>
                <a:latin typeface="Arial" panose="020B0604020202020204" pitchFamily="34" charset="0"/>
              </a:defRPr>
            </a:lvl4pPr>
            <a:lvl5pPr marL="2057400" indent="-228600">
              <a:lnSpc>
                <a:spcPct val="85000"/>
              </a:lnSpc>
              <a:spcBef>
                <a:spcPct val="20000"/>
              </a:spcBef>
              <a:buChar char="»"/>
              <a:defRPr sz="2000">
                <a:solidFill>
                  <a:schemeClr val="tx1"/>
                </a:solidFill>
                <a:latin typeface="Arial" panose="020B0604020202020204" pitchFamily="34" charset="0"/>
              </a:defRPr>
            </a:lvl5pPr>
            <a:lvl6pPr marL="25146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9pPr>
          </a:lstStyle>
          <a:p>
            <a:pPr defTabSz="914116" eaLnBrk="1" hangingPunct="1">
              <a:lnSpc>
                <a:spcPct val="100000"/>
              </a:lnSpc>
              <a:spcBef>
                <a:spcPct val="0"/>
              </a:spcBef>
              <a:buClrTx/>
            </a:pPr>
            <a:endParaRPr lang="en-US" altLang="en-US" sz="2400">
              <a:solidFill>
                <a:srgbClr val="000000"/>
              </a:solidFill>
              <a:latin typeface="Times" pitchFamily="18" charset="0"/>
              <a:ea typeface="ヒラギノ角ゴ Pro W3" charset="-128"/>
            </a:endParaRPr>
          </a:p>
        </p:txBody>
      </p:sp>
      <p:pic>
        <p:nvPicPr>
          <p:cNvPr id="14" name="Picture 13"/>
          <p:cNvPicPr>
            <a:picLocks noChangeAspect="1"/>
          </p:cNvPicPr>
          <p:nvPr/>
        </p:nvPicPr>
        <p:blipFill>
          <a:blip r:embed="rId3"/>
          <a:stretch>
            <a:fillRect/>
          </a:stretch>
        </p:blipFill>
        <p:spPr>
          <a:xfrm>
            <a:off x="91671" y="1221378"/>
            <a:ext cx="969207" cy="907141"/>
          </a:xfrm>
          <a:prstGeom prst="rect">
            <a:avLst/>
          </a:prstGeom>
        </p:spPr>
      </p:pic>
      <p:pic>
        <p:nvPicPr>
          <p:cNvPr id="2" name="Picture 1"/>
          <p:cNvPicPr>
            <a:picLocks noChangeAspect="1"/>
          </p:cNvPicPr>
          <p:nvPr/>
        </p:nvPicPr>
        <p:blipFill>
          <a:blip r:embed="rId4"/>
          <a:stretch>
            <a:fillRect/>
          </a:stretch>
        </p:blipFill>
        <p:spPr>
          <a:xfrm>
            <a:off x="96032" y="2357888"/>
            <a:ext cx="1381036" cy="920691"/>
          </a:xfrm>
          <a:prstGeom prst="rect">
            <a:avLst/>
          </a:prstGeom>
        </p:spPr>
      </p:pic>
      <p:pic>
        <p:nvPicPr>
          <p:cNvPr id="17" name="Picture 16"/>
          <p:cNvPicPr>
            <a:picLocks noChangeAspect="1"/>
          </p:cNvPicPr>
          <p:nvPr/>
        </p:nvPicPr>
        <p:blipFill>
          <a:blip r:embed="rId5"/>
          <a:stretch>
            <a:fillRect/>
          </a:stretch>
        </p:blipFill>
        <p:spPr>
          <a:xfrm>
            <a:off x="91668" y="3549594"/>
            <a:ext cx="1372832" cy="843237"/>
          </a:xfrm>
          <a:prstGeom prst="rect">
            <a:avLst/>
          </a:prstGeom>
        </p:spPr>
      </p:pic>
      <p:pic>
        <p:nvPicPr>
          <p:cNvPr id="18" name="Picture 17"/>
          <p:cNvPicPr>
            <a:picLocks noChangeAspect="1"/>
          </p:cNvPicPr>
          <p:nvPr/>
        </p:nvPicPr>
        <p:blipFill>
          <a:blip r:embed="rId6"/>
          <a:stretch>
            <a:fillRect/>
          </a:stretch>
        </p:blipFill>
        <p:spPr>
          <a:xfrm>
            <a:off x="112286" y="4655713"/>
            <a:ext cx="1335517" cy="1001007"/>
          </a:xfrm>
          <a:prstGeom prst="rect">
            <a:avLst/>
          </a:prstGeom>
        </p:spPr>
      </p:pic>
      <p:pic>
        <p:nvPicPr>
          <p:cNvPr id="19" name="Picture 18"/>
          <p:cNvPicPr>
            <a:picLocks noChangeAspect="1"/>
          </p:cNvPicPr>
          <p:nvPr/>
        </p:nvPicPr>
        <p:blipFill>
          <a:blip r:embed="rId7"/>
          <a:stretch>
            <a:fillRect/>
          </a:stretch>
        </p:blipFill>
        <p:spPr>
          <a:xfrm>
            <a:off x="106344" y="5846896"/>
            <a:ext cx="1258785" cy="983980"/>
          </a:xfrm>
          <a:prstGeom prst="rect">
            <a:avLst/>
          </a:prstGeom>
        </p:spPr>
      </p:pic>
    </p:spTree>
    <p:extLst>
      <p:ext uri="{BB962C8B-B14F-4D97-AF65-F5344CB8AC3E}">
        <p14:creationId xmlns:p14="http://schemas.microsoft.com/office/powerpoint/2010/main" val="3832479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0000_May 2 SIPc.jpg"/>
          <p:cNvPicPr>
            <a:picLocks noChangeAspect="1"/>
          </p:cNvPicPr>
          <p:nvPr/>
        </p:nvPicPr>
        <p:blipFill rotWithShape="1">
          <a:blip r:embed="rId3" cstate="print">
            <a:extLst>
              <a:ext uri="{28A0092B-C50C-407E-A947-70E740481C1C}">
                <a14:useLocalDpi xmlns:a14="http://schemas.microsoft.com/office/drawing/2010/main" val="0"/>
              </a:ext>
            </a:extLst>
          </a:blip>
          <a:srcRect t="29028"/>
          <a:stretch/>
        </p:blipFill>
        <p:spPr>
          <a:xfrm>
            <a:off x="6017257" y="2757912"/>
            <a:ext cx="1723972" cy="917653"/>
          </a:xfrm>
          <a:prstGeom prst="rect">
            <a:avLst/>
          </a:prstGeom>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62333" y="5723467"/>
            <a:ext cx="1298300" cy="993306"/>
          </a:xfrm>
          <a:prstGeom prst="rect">
            <a:avLst/>
          </a:prstGeom>
          <a:noFill/>
          <a:ln w="12700">
            <a:noFill/>
            <a:miter lim="800000"/>
            <a:headEnd/>
            <a:tailEnd/>
          </a:ln>
        </p:spPr>
      </p:pic>
      <p:pic>
        <p:nvPicPr>
          <p:cNvPr id="15" name="Picture 14" descr="AIST_SnoMote.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62334" y="4225436"/>
            <a:ext cx="1299634" cy="1528572"/>
          </a:xfrm>
          <a:prstGeom prst="rect">
            <a:avLst/>
          </a:prstGeom>
        </p:spPr>
      </p:pic>
      <p:sp>
        <p:nvSpPr>
          <p:cNvPr id="16" name="Rectangle 2"/>
          <p:cNvSpPr txBox="1">
            <a:spLocks noChangeArrowheads="1"/>
          </p:cNvSpPr>
          <p:nvPr/>
        </p:nvSpPr>
        <p:spPr>
          <a:xfrm>
            <a:off x="0" y="-59803"/>
            <a:ext cx="9144000" cy="11293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000000"/>
                </a:solidFill>
                <a:latin typeface="Arial"/>
                <a:ea typeface="+mj-ea"/>
                <a:cs typeface="Arial"/>
              </a:defRPr>
            </a:lvl1pPr>
          </a:lstStyle>
          <a:p>
            <a:r>
              <a:rPr lang="en-US" dirty="0" smtClean="0"/>
              <a:t>NASA’s Earth Science Division</a:t>
            </a:r>
            <a:endParaRPr lang="en-US" dirty="0"/>
          </a:p>
        </p:txBody>
      </p:sp>
      <p:cxnSp>
        <p:nvCxnSpPr>
          <p:cNvPr id="17" name="Straight Connector 16"/>
          <p:cNvCxnSpPr/>
          <p:nvPr/>
        </p:nvCxnSpPr>
        <p:spPr>
          <a:xfrm>
            <a:off x="4641015" y="1086926"/>
            <a:ext cx="51755" cy="552953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58720" y="977981"/>
            <a:ext cx="1570562" cy="461665"/>
          </a:xfrm>
          <a:prstGeom prst="rect">
            <a:avLst/>
          </a:prstGeom>
          <a:noFill/>
        </p:spPr>
        <p:txBody>
          <a:bodyPr wrap="none" rtlCol="0">
            <a:spAutoFit/>
          </a:bodyPr>
          <a:lstStyle/>
          <a:p>
            <a:pPr defTabSz="457200" fontAlgn="auto">
              <a:spcBef>
                <a:spcPts val="0"/>
              </a:spcBef>
              <a:spcAft>
                <a:spcPts val="0"/>
              </a:spcAft>
            </a:pPr>
            <a:r>
              <a:rPr lang="en-US" sz="2400" b="1" dirty="0" smtClean="0">
                <a:solidFill>
                  <a:prstClr val="black"/>
                </a:solidFill>
                <a:latin typeface="Arial"/>
                <a:ea typeface="ＭＳ Ｐゴシック" charset="0"/>
                <a:cs typeface="Arial"/>
              </a:rPr>
              <a:t>Research</a:t>
            </a:r>
            <a:endParaRPr lang="en-US" sz="2400" b="1" dirty="0">
              <a:solidFill>
                <a:prstClr val="black"/>
              </a:solidFill>
              <a:latin typeface="Arial"/>
              <a:ea typeface="ＭＳ Ｐゴシック" charset="0"/>
              <a:cs typeface="Arial"/>
            </a:endParaRPr>
          </a:p>
        </p:txBody>
      </p:sp>
      <p:sp>
        <p:nvSpPr>
          <p:cNvPr id="19" name="TextBox 18"/>
          <p:cNvSpPr txBox="1"/>
          <p:nvPr/>
        </p:nvSpPr>
        <p:spPr>
          <a:xfrm>
            <a:off x="6359731" y="952427"/>
            <a:ext cx="1022185" cy="461665"/>
          </a:xfrm>
          <a:prstGeom prst="rect">
            <a:avLst/>
          </a:prstGeom>
          <a:noFill/>
        </p:spPr>
        <p:txBody>
          <a:bodyPr wrap="none" rtlCol="0">
            <a:spAutoFit/>
          </a:bodyPr>
          <a:lstStyle/>
          <a:p>
            <a:pPr defTabSz="457200" fontAlgn="auto">
              <a:spcBef>
                <a:spcPts val="0"/>
              </a:spcBef>
              <a:spcAft>
                <a:spcPts val="0"/>
              </a:spcAft>
            </a:pPr>
            <a:r>
              <a:rPr lang="en-US" sz="2400" b="1" dirty="0" smtClean="0">
                <a:solidFill>
                  <a:prstClr val="black"/>
                </a:solidFill>
                <a:latin typeface="Arial"/>
                <a:ea typeface="ＭＳ Ｐゴシック" charset="0"/>
                <a:cs typeface="Arial"/>
              </a:rPr>
              <a:t>Flight</a:t>
            </a:r>
            <a:endParaRPr lang="en-US" sz="2400" b="1" dirty="0">
              <a:solidFill>
                <a:prstClr val="black"/>
              </a:solidFill>
              <a:latin typeface="Arial"/>
              <a:ea typeface="ＭＳ Ｐゴシック" charset="0"/>
              <a:cs typeface="Arial"/>
            </a:endParaRPr>
          </a:p>
        </p:txBody>
      </p:sp>
      <p:sp>
        <p:nvSpPr>
          <p:cNvPr id="20" name="TextBox 19"/>
          <p:cNvSpPr txBox="1"/>
          <p:nvPr/>
        </p:nvSpPr>
        <p:spPr>
          <a:xfrm>
            <a:off x="1005703" y="3831186"/>
            <a:ext cx="2733290" cy="461665"/>
          </a:xfrm>
          <a:prstGeom prst="rect">
            <a:avLst/>
          </a:prstGeom>
          <a:noFill/>
        </p:spPr>
        <p:txBody>
          <a:bodyPr wrap="none" rtlCol="0">
            <a:spAutoFit/>
          </a:bodyPr>
          <a:lstStyle/>
          <a:p>
            <a:pPr defTabSz="457200" fontAlgn="auto">
              <a:spcBef>
                <a:spcPts val="0"/>
              </a:spcBef>
              <a:spcAft>
                <a:spcPts val="0"/>
              </a:spcAft>
            </a:pPr>
            <a:r>
              <a:rPr lang="en-US" sz="2400" b="1" dirty="0" smtClean="0">
                <a:solidFill>
                  <a:prstClr val="black"/>
                </a:solidFill>
                <a:latin typeface="Arial"/>
                <a:ea typeface="ＭＳ Ｐゴシック" charset="0"/>
                <a:cs typeface="Arial"/>
              </a:rPr>
              <a:t>Applied Sciences</a:t>
            </a:r>
            <a:endParaRPr lang="en-US" sz="2400" b="1" dirty="0">
              <a:solidFill>
                <a:prstClr val="black"/>
              </a:solidFill>
              <a:latin typeface="Arial"/>
              <a:ea typeface="ＭＳ Ｐゴシック" charset="0"/>
              <a:cs typeface="Arial"/>
            </a:endParaRPr>
          </a:p>
        </p:txBody>
      </p:sp>
      <p:sp>
        <p:nvSpPr>
          <p:cNvPr id="21" name="TextBox 20"/>
          <p:cNvSpPr txBox="1"/>
          <p:nvPr/>
        </p:nvSpPr>
        <p:spPr>
          <a:xfrm>
            <a:off x="5929346" y="3769084"/>
            <a:ext cx="1903085" cy="461665"/>
          </a:xfrm>
          <a:prstGeom prst="rect">
            <a:avLst/>
          </a:prstGeom>
          <a:noFill/>
        </p:spPr>
        <p:txBody>
          <a:bodyPr wrap="none" rtlCol="0">
            <a:spAutoFit/>
          </a:bodyPr>
          <a:lstStyle/>
          <a:p>
            <a:pPr defTabSz="457200" fontAlgn="auto">
              <a:spcBef>
                <a:spcPts val="0"/>
              </a:spcBef>
              <a:spcAft>
                <a:spcPts val="0"/>
              </a:spcAft>
            </a:pPr>
            <a:r>
              <a:rPr lang="en-US" sz="2400" b="1" dirty="0" smtClean="0">
                <a:solidFill>
                  <a:prstClr val="black"/>
                </a:solidFill>
                <a:latin typeface="Arial"/>
                <a:ea typeface="ＭＳ Ｐゴシック" charset="0"/>
                <a:cs typeface="Arial"/>
              </a:rPr>
              <a:t>Technology</a:t>
            </a:r>
            <a:endParaRPr lang="en-US" sz="2400" b="1" dirty="0">
              <a:solidFill>
                <a:prstClr val="black"/>
              </a:solidFill>
              <a:latin typeface="Arial"/>
              <a:ea typeface="ＭＳ Ｐゴシック" charset="0"/>
              <a:cs typeface="Arial"/>
            </a:endParaRPr>
          </a:p>
        </p:txBody>
      </p:sp>
      <p:sp>
        <p:nvSpPr>
          <p:cNvPr id="22" name="TextBox 21"/>
          <p:cNvSpPr txBox="1"/>
          <p:nvPr/>
        </p:nvSpPr>
        <p:spPr>
          <a:xfrm>
            <a:off x="5290875" y="4443824"/>
            <a:ext cx="184666" cy="369332"/>
          </a:xfrm>
          <a:prstGeom prst="rect">
            <a:avLst/>
          </a:prstGeom>
          <a:noFill/>
        </p:spPr>
        <p:txBody>
          <a:bodyPr wrap="none" rtlCol="0">
            <a:spAutoFit/>
          </a:bodyPr>
          <a:lstStyle/>
          <a:p>
            <a:pPr defTabSz="457200" fontAlgn="auto">
              <a:spcBef>
                <a:spcPts val="0"/>
              </a:spcBef>
              <a:spcAft>
                <a:spcPts val="0"/>
              </a:spcAft>
            </a:pPr>
            <a:endParaRPr lang="en-US" sz="1800" dirty="0">
              <a:solidFill>
                <a:prstClr val="black"/>
              </a:solidFill>
              <a:latin typeface="Calibri"/>
              <a:ea typeface="ＭＳ Ｐゴシック" charset="0"/>
              <a:cs typeface="Arial" charset="0"/>
            </a:endParaRPr>
          </a:p>
        </p:txBody>
      </p:sp>
      <p:pic>
        <p:nvPicPr>
          <p:cNvPr id="23" name="Picture 22" descr="Invest_studentcubesat copy.t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27905" y="4196094"/>
            <a:ext cx="1633880" cy="1089798"/>
          </a:xfrm>
          <a:prstGeom prst="rect">
            <a:avLst/>
          </a:prstGeom>
        </p:spPr>
      </p:pic>
      <p:pic>
        <p:nvPicPr>
          <p:cNvPr id="24" name="Picture 23" descr="IIP_Twilite_on_plane copy.ti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17625" y="5133809"/>
            <a:ext cx="1126023" cy="1588296"/>
          </a:xfrm>
          <a:prstGeom prst="rect">
            <a:avLst/>
          </a:prstGeom>
        </p:spPr>
      </p:pic>
      <p:pic>
        <p:nvPicPr>
          <p:cNvPr id="25" name="Picture 24" descr="ACT_reising_module_with_dime copy.t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86040" y="4197034"/>
            <a:ext cx="1210528" cy="900136"/>
          </a:xfrm>
          <a:prstGeom prst="rect">
            <a:avLst/>
          </a:prstGeom>
        </p:spPr>
      </p:pic>
      <p:pic>
        <p:nvPicPr>
          <p:cNvPr id="26" name="Picture 25" descr="IIP_Weimer_ESFL.ti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40140" y="5330927"/>
            <a:ext cx="1630466" cy="1393438"/>
          </a:xfrm>
          <a:prstGeom prst="rect">
            <a:avLst/>
          </a:prstGeom>
        </p:spPr>
      </p:pic>
      <p:pic>
        <p:nvPicPr>
          <p:cNvPr id="27"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519434" y="5624065"/>
            <a:ext cx="1853558" cy="109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426458" y="5616245"/>
            <a:ext cx="1121352" cy="111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descr="eyja_so2lf_15k_20100415_o30584.JPG"/>
          <p:cNvPicPr>
            <a:picLocks noChangeAspect="1"/>
          </p:cNvPicPr>
          <p:nvPr/>
        </p:nvPicPr>
        <p:blipFill>
          <a:blip r:embed="rId12" cstate="print"/>
          <a:srcRect/>
          <a:stretch>
            <a:fillRect/>
          </a:stretch>
        </p:blipFill>
        <p:spPr bwMode="auto">
          <a:xfrm>
            <a:off x="3270310" y="4436808"/>
            <a:ext cx="1277499" cy="1066222"/>
          </a:xfrm>
          <a:prstGeom prst="rect">
            <a:avLst/>
          </a:prstGeom>
          <a:noFill/>
          <a:ln w="9525">
            <a:solidFill>
              <a:schemeClr val="tx1"/>
            </a:solidFill>
            <a:miter lim="800000"/>
            <a:headEnd/>
            <a:tailEnd/>
          </a:ln>
          <a:effectLst/>
        </p:spPr>
      </p:pic>
      <p:pic>
        <p:nvPicPr>
          <p:cNvPr id="30" name="Picture 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57237" y="4366383"/>
            <a:ext cx="1275255" cy="12273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57238" y="5639094"/>
            <a:ext cx="1300812" cy="109545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9"/>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462010" y="4291891"/>
            <a:ext cx="1819420" cy="12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descr="2005_QSCAT_DriestQrtr_Anml.png"/>
          <p:cNvPicPr>
            <a:picLocks noChangeAspect="1"/>
          </p:cNvPicPr>
          <p:nvPr/>
        </p:nvPicPr>
        <p:blipFill rotWithShape="1">
          <a:blip r:embed="rId16" cstate="print">
            <a:extLst>
              <a:ext uri="{28A0092B-C50C-407E-A947-70E740481C1C}">
                <a14:useLocalDpi xmlns:a14="http://schemas.microsoft.com/office/drawing/2010/main" val="0"/>
              </a:ext>
            </a:extLst>
          </a:blip>
          <a:srcRect r="2539"/>
          <a:stretch/>
        </p:blipFill>
        <p:spPr bwMode="auto">
          <a:xfrm>
            <a:off x="-21646" y="1324926"/>
            <a:ext cx="1581938" cy="129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p:cNvPicPr>
            <a:picLocks noChangeAspect="1"/>
          </p:cNvPicPr>
          <p:nvPr/>
        </p:nvPicPr>
        <p:blipFill>
          <a:blip r:embed="rId17" cstate="print">
            <a:extLst>
              <a:ext uri="{28A0092B-C50C-407E-A947-70E740481C1C}">
                <a14:useLocalDpi xmlns:a14="http://schemas.microsoft.com/office/drawing/2010/main" val="0"/>
              </a:ext>
            </a:extLst>
          </a:blip>
          <a:srcRect l="57425" t="49414"/>
          <a:stretch>
            <a:fillRect/>
          </a:stretch>
        </p:blipFill>
        <p:spPr bwMode="auto">
          <a:xfrm>
            <a:off x="1529368" y="1534498"/>
            <a:ext cx="1644297" cy="816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34" descr="greenland.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37809" y="2473556"/>
            <a:ext cx="1342374" cy="1221560"/>
          </a:xfrm>
          <a:prstGeom prst="rect">
            <a:avLst/>
          </a:prstGeom>
        </p:spPr>
      </p:pic>
      <p:pic>
        <p:nvPicPr>
          <p:cNvPr id="36" name="Picture 10" descr="plotTsunamiMax2.jpeg"/>
          <p:cNvPicPr>
            <a:picLocks noChangeAspect="1"/>
          </p:cNvPicPr>
          <p:nvPr/>
        </p:nvPicPr>
        <p:blipFill>
          <a:blip r:embed="rId19" cstate="print"/>
          <a:srcRect l="10834" t="6631" r="5000" b="5519"/>
          <a:stretch>
            <a:fillRect/>
          </a:stretch>
        </p:blipFill>
        <p:spPr bwMode="auto">
          <a:xfrm>
            <a:off x="3232170" y="1587263"/>
            <a:ext cx="1371323" cy="725824"/>
          </a:xfrm>
          <a:prstGeom prst="rect">
            <a:avLst/>
          </a:prstGeom>
          <a:noFill/>
          <a:ln w="9525">
            <a:solidFill>
              <a:srgbClr val="7F7F7F"/>
            </a:solidFill>
            <a:miter lim="800000"/>
            <a:headEnd/>
            <a:tailEnd/>
          </a:ln>
        </p:spPr>
      </p:pic>
      <p:pic>
        <p:nvPicPr>
          <p:cNvPr id="37" name="Picture 36"/>
          <p:cNvPicPr>
            <a:picLocks noChangeAspect="1"/>
          </p:cNvPicPr>
          <p:nvPr/>
        </p:nvPicPr>
        <p:blipFill>
          <a:blip r:embed="rId20" cstate="print"/>
          <a:stretch>
            <a:fillRect/>
          </a:stretch>
        </p:blipFill>
        <p:spPr>
          <a:xfrm>
            <a:off x="1674403" y="2586673"/>
            <a:ext cx="1386239" cy="1040412"/>
          </a:xfrm>
          <a:prstGeom prst="rect">
            <a:avLst/>
          </a:prstGeom>
        </p:spPr>
      </p:pic>
      <p:pic>
        <p:nvPicPr>
          <p:cNvPr id="38" name="Picture 10"/>
          <p:cNvPicPr>
            <a:picLocks noChangeAspect="1"/>
          </p:cNvPicPr>
          <p:nvPr/>
        </p:nvPicPr>
        <p:blipFill rotWithShape="1">
          <a:blip r:embed="rId21" cstate="print">
            <a:extLst>
              <a:ext uri="{28A0092B-C50C-407E-A947-70E740481C1C}">
                <a14:useLocalDpi xmlns:a14="http://schemas.microsoft.com/office/drawing/2010/main" val="0"/>
              </a:ext>
            </a:extLst>
          </a:blip>
          <a:srcRect r="10080"/>
          <a:stretch/>
        </p:blipFill>
        <p:spPr bwMode="auto">
          <a:xfrm>
            <a:off x="201179" y="2639579"/>
            <a:ext cx="1401405" cy="98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p:nvPr/>
        </p:nvGrpSpPr>
        <p:grpSpPr>
          <a:xfrm>
            <a:off x="5115283" y="1398436"/>
            <a:ext cx="3517515" cy="1304146"/>
            <a:chOff x="4850704" y="1428672"/>
            <a:chExt cx="3882955" cy="1439636"/>
          </a:xfrm>
        </p:grpSpPr>
        <p:pic>
          <p:nvPicPr>
            <p:cNvPr id="39" name="Picture 38" descr="SIP April 15b.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50704" y="1432113"/>
              <a:ext cx="1914927" cy="1436195"/>
            </a:xfrm>
            <a:prstGeom prst="rect">
              <a:avLst/>
            </a:prstGeom>
          </p:spPr>
        </p:pic>
        <p:pic>
          <p:nvPicPr>
            <p:cNvPr id="40" name="Picture 39" descr="SIP April 15.jp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34192" y="1428672"/>
              <a:ext cx="1899467" cy="1424600"/>
            </a:xfrm>
            <a:prstGeom prst="rect">
              <a:avLst/>
            </a:prstGeom>
          </p:spPr>
        </p:pic>
      </p:grpSp>
      <p:cxnSp>
        <p:nvCxnSpPr>
          <p:cNvPr id="6" name="Straight Connector 5"/>
          <p:cNvCxnSpPr/>
          <p:nvPr/>
        </p:nvCxnSpPr>
        <p:spPr>
          <a:xfrm>
            <a:off x="173865" y="3771995"/>
            <a:ext cx="875374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425350" y="-35132"/>
            <a:ext cx="8890000" cy="854075"/>
          </a:xfrm>
        </p:spPr>
        <p:txBody>
          <a:bodyPr/>
          <a:lstStyle/>
          <a:p>
            <a:r>
              <a:rPr lang="en-US" sz="3200" dirty="0" smtClean="0">
                <a:ea typeface="ＭＳ Ｐゴシック" pitchFamily="34" charset="-128"/>
              </a:rPr>
              <a:t>OVERALL SUMMARY (2 of 3)</a:t>
            </a:r>
          </a:p>
        </p:txBody>
      </p:sp>
      <p:sp>
        <p:nvSpPr>
          <p:cNvPr id="45059" name="Content Placeholder 2"/>
          <p:cNvSpPr>
            <a:spLocks noGrp="1"/>
          </p:cNvSpPr>
          <p:nvPr>
            <p:ph idx="4294967295"/>
          </p:nvPr>
        </p:nvSpPr>
        <p:spPr>
          <a:xfrm>
            <a:off x="-1" y="816272"/>
            <a:ext cx="9252151" cy="5638800"/>
          </a:xfrm>
        </p:spPr>
        <p:txBody>
          <a:bodyPr/>
          <a:lstStyle/>
          <a:p>
            <a:pPr lvl="1" eaLnBrk="1" hangingPunct="1">
              <a:lnSpc>
                <a:spcPct val="90000"/>
              </a:lnSpc>
              <a:spcBef>
                <a:spcPts val="1075"/>
              </a:spcBef>
              <a:buFontTx/>
              <a:buChar char="•"/>
            </a:pPr>
            <a:r>
              <a:rPr lang="en-US" sz="2200" dirty="0" smtClean="0">
                <a:ea typeface="ヒラギノ角ゴ Pro W3" charset="-128"/>
                <a:cs typeface="Arial" pitchFamily="34" charset="0"/>
              </a:rPr>
              <a:t>Earth Science Research</a:t>
            </a:r>
          </a:p>
          <a:p>
            <a:pPr marL="396875" lvl="1" indent="0" eaLnBrk="1" hangingPunct="1">
              <a:lnSpc>
                <a:spcPct val="90000"/>
              </a:lnSpc>
              <a:spcBef>
                <a:spcPts val="1075"/>
              </a:spcBef>
              <a:buNone/>
            </a:pPr>
            <a:endParaRPr lang="en-US" sz="2800" dirty="0" smtClean="0">
              <a:ea typeface="ヒラギノ角ゴ Pro W3" charset="-128"/>
              <a:cs typeface="Arial" pitchFamily="34" charset="0"/>
            </a:endParaRPr>
          </a:p>
          <a:p>
            <a:pPr marL="396875" lvl="1" indent="0" eaLnBrk="1" hangingPunct="1">
              <a:lnSpc>
                <a:spcPct val="90000"/>
              </a:lnSpc>
              <a:spcBef>
                <a:spcPts val="1075"/>
              </a:spcBef>
              <a:buNone/>
            </a:pPr>
            <a:endParaRPr lang="en-US" sz="1800" dirty="0" smtClean="0">
              <a:ea typeface="ヒラギノ角ゴ Pro W3" charset="-128"/>
              <a:cs typeface="Arial" pitchFamily="34" charset="0"/>
            </a:endParaRPr>
          </a:p>
          <a:p>
            <a:pPr marL="396875" lvl="1" indent="0" eaLnBrk="1" hangingPunct="1">
              <a:lnSpc>
                <a:spcPct val="90000"/>
              </a:lnSpc>
              <a:spcBef>
                <a:spcPts val="1075"/>
              </a:spcBef>
              <a:buNone/>
            </a:pPr>
            <a:endParaRPr lang="en-US" sz="1800" dirty="0" smtClean="0">
              <a:ea typeface="ヒラギノ角ゴ Pro W3" charset="-128"/>
              <a:cs typeface="Arial" pitchFamily="34" charset="0"/>
            </a:endParaRPr>
          </a:p>
          <a:p>
            <a:pPr lvl="2">
              <a:lnSpc>
                <a:spcPct val="90000"/>
              </a:lnSpc>
              <a:spcBef>
                <a:spcPts val="0"/>
              </a:spcBef>
              <a:buFont typeface="Wingdings" charset="2"/>
              <a:buChar char=""/>
            </a:pPr>
            <a:r>
              <a:rPr lang="en-US" sz="1800" dirty="0" smtClean="0">
                <a:ea typeface="ヒラギノ角ゴ Pro W3" charset="-128"/>
                <a:cs typeface="Arial" pitchFamily="34" charset="0"/>
              </a:rPr>
              <a:t> Includes </a:t>
            </a:r>
            <a:r>
              <a:rPr lang="en-US" sz="1800" dirty="0">
                <a:ea typeface="ヒラギノ角ゴ Pro W3" charset="-128"/>
                <a:cs typeface="Arial" pitchFamily="34" charset="0"/>
              </a:rPr>
              <a:t>funding to improve understanding of coupled North Atlantic-</a:t>
            </a:r>
            <a:r>
              <a:rPr lang="en-US" sz="1800" dirty="0" smtClean="0">
                <a:ea typeface="ヒラギノ角ゴ Pro W3" charset="-128"/>
                <a:cs typeface="Arial" pitchFamily="34" charset="0"/>
              </a:rPr>
              <a:t>Arctic</a:t>
            </a:r>
            <a:br>
              <a:rPr lang="en-US" sz="1800" dirty="0" smtClean="0">
                <a:ea typeface="ヒラギノ角ゴ Pro W3" charset="-128"/>
                <a:cs typeface="Arial" pitchFamily="34" charset="0"/>
              </a:rPr>
            </a:br>
            <a:r>
              <a:rPr lang="en-US" sz="1800" dirty="0" smtClean="0">
                <a:ea typeface="ヒラギノ角ゴ Pro W3" charset="-128"/>
                <a:cs typeface="Arial" pitchFamily="34" charset="0"/>
              </a:rPr>
              <a:t>  system</a:t>
            </a:r>
            <a:endParaRPr lang="en-US" sz="1800" dirty="0">
              <a:ea typeface="ヒラギノ角ゴ Pro W3" charset="-128"/>
              <a:cs typeface="Arial" pitchFamily="34" charset="0"/>
            </a:endParaRPr>
          </a:p>
          <a:p>
            <a:pPr lvl="2">
              <a:lnSpc>
                <a:spcPct val="90000"/>
              </a:lnSpc>
              <a:spcBef>
                <a:spcPts val="600"/>
              </a:spcBef>
              <a:buFont typeface="Wingdings" charset="2"/>
              <a:buChar char=""/>
            </a:pPr>
            <a:r>
              <a:rPr lang="en-US" sz="1800" dirty="0" smtClean="0">
                <a:ea typeface="ヒラギノ角ゴ Pro W3" charset="-128"/>
                <a:cs typeface="Arial" pitchFamily="34" charset="0"/>
              </a:rPr>
              <a:t> Includes </a:t>
            </a:r>
            <a:r>
              <a:rPr lang="en-US" sz="1800" dirty="0">
                <a:ea typeface="ヒラギノ角ゴ Pro W3" charset="-128"/>
                <a:cs typeface="Arial" pitchFamily="34" charset="0"/>
              </a:rPr>
              <a:t>additional</a:t>
            </a:r>
            <a:r>
              <a:rPr lang="en-US" sz="1800" i="1" dirty="0">
                <a:ea typeface="ヒラギノ角ゴ Pro W3" charset="-128"/>
                <a:cs typeface="Arial" pitchFamily="34" charset="0"/>
              </a:rPr>
              <a:t> </a:t>
            </a:r>
            <a:r>
              <a:rPr lang="en-US" sz="1800" dirty="0">
                <a:ea typeface="ヒラギノ角ゴ Pro W3" charset="-128"/>
                <a:cs typeface="Arial" pitchFamily="34" charset="0"/>
              </a:rPr>
              <a:t>funding for research to understand linkages between </a:t>
            </a:r>
          </a:p>
          <a:p>
            <a:pPr marL="750887" lvl="2" indent="0">
              <a:lnSpc>
                <a:spcPct val="90000"/>
              </a:lnSpc>
              <a:spcBef>
                <a:spcPts val="0"/>
              </a:spcBef>
              <a:buNone/>
            </a:pPr>
            <a:r>
              <a:rPr lang="en-US" sz="1800" dirty="0">
                <a:ea typeface="ヒラギノ角ゴ Pro W3" charset="-128"/>
                <a:cs typeface="Arial" pitchFamily="34" charset="0"/>
              </a:rPr>
              <a:t>	</a:t>
            </a:r>
            <a:r>
              <a:rPr lang="en-US" sz="1800" dirty="0" smtClean="0">
                <a:ea typeface="ヒラギノ角ゴ Pro W3" charset="-128"/>
                <a:cs typeface="Arial" pitchFamily="34" charset="0"/>
              </a:rPr>
              <a:t>  oceans </a:t>
            </a:r>
            <a:r>
              <a:rPr lang="en-US" sz="1800" dirty="0">
                <a:ea typeface="ヒラギノ角ゴ Pro W3" charset="-128"/>
                <a:cs typeface="Arial" pitchFamily="34" charset="0"/>
              </a:rPr>
              <a:t>and climate</a:t>
            </a:r>
          </a:p>
          <a:p>
            <a:pPr lvl="2">
              <a:lnSpc>
                <a:spcPct val="90000"/>
              </a:lnSpc>
              <a:spcBef>
                <a:spcPts val="600"/>
              </a:spcBef>
              <a:buFont typeface="Wingdings" charset="2"/>
              <a:buChar char="²"/>
            </a:pPr>
            <a:r>
              <a:rPr lang="en-US" sz="1800" dirty="0" smtClean="0">
                <a:ea typeface="ヒラギノ角ゴ Pro W3" charset="-128"/>
                <a:cs typeface="Arial" pitchFamily="34" charset="0"/>
              </a:rPr>
              <a:t> Funds </a:t>
            </a:r>
            <a:r>
              <a:rPr lang="en-US" sz="1800" dirty="0">
                <a:ea typeface="ヒラギノ角ゴ Pro W3" charset="-128"/>
                <a:cs typeface="Arial" pitchFamily="34" charset="0"/>
              </a:rPr>
              <a:t>CDI, BEDI/GCIS, CRT/Citizen </a:t>
            </a:r>
            <a:r>
              <a:rPr lang="en-US" sz="1800" dirty="0" smtClean="0">
                <a:ea typeface="ヒラギノ角ゴ Pro W3" charset="-128"/>
                <a:cs typeface="Arial" pitchFamily="34" charset="0"/>
              </a:rPr>
              <a:t>Science</a:t>
            </a:r>
            <a:endParaRPr lang="en-US" sz="1800" dirty="0">
              <a:ea typeface="ヒラギノ角ゴ Pro W3" charset="-128"/>
              <a:cs typeface="Arial" pitchFamily="34" charset="0"/>
            </a:endParaRPr>
          </a:p>
          <a:p>
            <a:pPr lvl="2">
              <a:lnSpc>
                <a:spcPct val="90000"/>
              </a:lnSpc>
              <a:spcBef>
                <a:spcPts val="0"/>
              </a:spcBef>
            </a:pPr>
            <a:endParaRPr lang="en-US" sz="1800" dirty="0">
              <a:ea typeface="ヒラギノ角ゴ Pro W3" charset="-128"/>
              <a:cs typeface="Arial" pitchFamily="34" charset="0"/>
            </a:endParaRPr>
          </a:p>
          <a:p>
            <a:pPr lvl="1" eaLnBrk="1" hangingPunct="1">
              <a:lnSpc>
                <a:spcPct val="90000"/>
              </a:lnSpc>
              <a:spcBef>
                <a:spcPts val="0"/>
              </a:spcBef>
              <a:buFontTx/>
              <a:buChar char="•"/>
            </a:pPr>
            <a:r>
              <a:rPr lang="en-US" sz="2200" dirty="0" smtClean="0">
                <a:ea typeface="ヒラギノ角ゴ Pro W3" charset="-128"/>
                <a:cs typeface="Arial" pitchFamily="34" charset="0"/>
              </a:rPr>
              <a:t>Applied Sciences</a:t>
            </a:r>
          </a:p>
          <a:p>
            <a:pPr marL="396875" lvl="1" indent="0" eaLnBrk="1" hangingPunct="1">
              <a:lnSpc>
                <a:spcPct val="90000"/>
              </a:lnSpc>
              <a:spcBef>
                <a:spcPts val="0"/>
              </a:spcBef>
              <a:buNone/>
            </a:pPr>
            <a:endParaRPr lang="en-US" sz="2200" dirty="0">
              <a:ea typeface="ヒラギノ角ゴ Pro W3" charset="-128"/>
              <a:cs typeface="Arial" pitchFamily="34" charset="0"/>
            </a:endParaRPr>
          </a:p>
          <a:p>
            <a:pPr lvl="1" eaLnBrk="1" hangingPunct="1">
              <a:lnSpc>
                <a:spcPct val="90000"/>
              </a:lnSpc>
              <a:spcBef>
                <a:spcPts val="0"/>
              </a:spcBef>
              <a:buFontTx/>
              <a:buChar char="•"/>
            </a:pPr>
            <a:endParaRPr lang="en-US" sz="2200" dirty="0" smtClean="0">
              <a:ea typeface="ヒラギノ角ゴ Pro W3" charset="-128"/>
              <a:cs typeface="Arial" pitchFamily="34" charset="0"/>
            </a:endParaRPr>
          </a:p>
          <a:p>
            <a:pPr lvl="1" eaLnBrk="1" hangingPunct="1">
              <a:lnSpc>
                <a:spcPct val="90000"/>
              </a:lnSpc>
              <a:spcBef>
                <a:spcPts val="0"/>
              </a:spcBef>
              <a:buFontTx/>
              <a:buChar char="•"/>
            </a:pPr>
            <a:endParaRPr lang="en-US" sz="1800" dirty="0" smtClean="0">
              <a:ea typeface="ヒラギノ角ゴ Pro W3" charset="-128"/>
              <a:cs typeface="Arial" pitchFamily="34" charset="0"/>
            </a:endParaRPr>
          </a:p>
          <a:p>
            <a:pPr lvl="1" eaLnBrk="1" hangingPunct="1">
              <a:lnSpc>
                <a:spcPct val="90000"/>
              </a:lnSpc>
              <a:spcBef>
                <a:spcPts val="0"/>
              </a:spcBef>
              <a:buFontTx/>
              <a:buChar char="•"/>
            </a:pPr>
            <a:endParaRPr lang="en-US" sz="1800" dirty="0">
              <a:ea typeface="ヒラギノ角ゴ Pro W3" charset="-128"/>
              <a:cs typeface="Arial" pitchFamily="34" charset="0"/>
            </a:endParaRPr>
          </a:p>
          <a:p>
            <a:pPr lvl="1" eaLnBrk="1" hangingPunct="1">
              <a:lnSpc>
                <a:spcPct val="90000"/>
              </a:lnSpc>
              <a:spcBef>
                <a:spcPts val="0"/>
              </a:spcBef>
              <a:buFontTx/>
              <a:buChar char="•"/>
            </a:pPr>
            <a:endParaRPr lang="en-US" sz="1800" dirty="0" smtClean="0">
              <a:ea typeface="ヒラギノ角ゴ Pro W3" charset="-128"/>
              <a:cs typeface="Arial" pitchFamily="34" charset="0"/>
            </a:endParaRPr>
          </a:p>
          <a:p>
            <a:pPr lvl="2">
              <a:lnSpc>
                <a:spcPct val="90000"/>
              </a:lnSpc>
              <a:spcBef>
                <a:spcPts val="600"/>
              </a:spcBef>
              <a:buFont typeface="Wingdings" charset="2"/>
              <a:buChar char="²"/>
            </a:pPr>
            <a:r>
              <a:rPr lang="en-US" sz="1800" dirty="0">
                <a:ea typeface="ヒラギノ角ゴ Pro W3" charset="-128"/>
                <a:cs typeface="Arial" pitchFamily="34" charset="0"/>
              </a:rPr>
              <a:t> </a:t>
            </a:r>
            <a:r>
              <a:rPr lang="en-US" sz="1800" dirty="0" smtClean="0">
                <a:ea typeface="ヒラギノ角ゴ Pro W3" charset="-128"/>
                <a:cs typeface="Arial" pitchFamily="34" charset="0"/>
              </a:rPr>
              <a:t>Will be used to accelerate ramp-up of Water and Food Security initiatives</a:t>
            </a:r>
          </a:p>
        </p:txBody>
      </p:sp>
      <p:sp>
        <p:nvSpPr>
          <p:cNvPr id="4" name="TextBox 3"/>
          <p:cNvSpPr txBox="1"/>
          <p:nvPr/>
        </p:nvSpPr>
        <p:spPr>
          <a:xfrm>
            <a:off x="8215541" y="0"/>
            <a:ext cx="928459" cy="369332"/>
          </a:xfrm>
          <a:prstGeom prst="rect">
            <a:avLst/>
          </a:prstGeom>
          <a:noFill/>
        </p:spPr>
        <p:txBody>
          <a:bodyPr wrap="none" rtlCol="0">
            <a:spAutoFit/>
          </a:bodyPr>
          <a:lstStyle/>
          <a:p>
            <a:r>
              <a:rPr lang="en-US" sz="1800" dirty="0" smtClean="0">
                <a:solidFill>
                  <a:prstClr val="black"/>
                </a:solidFill>
                <a:ea typeface="+mn-ea"/>
              </a:rPr>
              <a:t>Freilich</a:t>
            </a:r>
            <a:endParaRPr lang="en-US" sz="1800" dirty="0">
              <a:solidFill>
                <a:prstClr val="black"/>
              </a:solidFill>
              <a:ea typeface="+mn-ea"/>
            </a:endParaRPr>
          </a:p>
        </p:txBody>
      </p:sp>
      <p:graphicFrame>
        <p:nvGraphicFramePr>
          <p:cNvPr id="5" name="Table 4"/>
          <p:cNvGraphicFramePr>
            <a:graphicFrameLocks noGrp="1"/>
          </p:cNvGraphicFramePr>
          <p:nvPr>
            <p:extLst>
              <p:ext uri="{D42A27DB-BD31-4B8C-83A1-F6EECF244321}">
                <p14:modId xmlns:p14="http://schemas.microsoft.com/office/powerpoint/2010/main" val="1746587406"/>
              </p:ext>
            </p:extLst>
          </p:nvPr>
        </p:nvGraphicFramePr>
        <p:xfrm>
          <a:off x="907166" y="1209531"/>
          <a:ext cx="5906318" cy="1151907"/>
        </p:xfrm>
        <a:graphic>
          <a:graphicData uri="http://schemas.openxmlformats.org/drawingml/2006/table">
            <a:tbl>
              <a:tblPr bandRow="1">
                <a:tableStyleId>{F5AB1C69-6EDB-4FF4-983F-18BD219EF322}</a:tableStyleId>
              </a:tblPr>
              <a:tblGrid>
                <a:gridCol w="765561"/>
                <a:gridCol w="881064"/>
                <a:gridCol w="742220"/>
                <a:gridCol w="828273"/>
                <a:gridCol w="796003"/>
                <a:gridCol w="914328"/>
                <a:gridCol w="978869"/>
              </a:tblGrid>
              <a:tr h="328948">
                <a:tc>
                  <a:txBody>
                    <a:bodyPr/>
                    <a:lstStyle/>
                    <a:p>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FY15</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FY16</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FY17</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FY18</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FY19</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FY20</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3159">
                <a:tc>
                  <a:txBody>
                    <a:bodyPr/>
                    <a:lstStyle/>
                    <a:p>
                      <a:r>
                        <a:rPr lang="en-US" sz="1400" dirty="0" smtClean="0"/>
                        <a:t>FY16</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399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432</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417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425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418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414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60528">
                <a:tc>
                  <a:txBody>
                    <a:bodyPr/>
                    <a:lstStyle/>
                    <a:p>
                      <a:r>
                        <a:rPr lang="en-US" sz="1400" dirty="0" smtClean="0"/>
                        <a:t>FY15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424</a:t>
                      </a:r>
                    </a:p>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400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390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392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extBox 5"/>
          <p:cNvSpPr txBox="1"/>
          <p:nvPr/>
        </p:nvSpPr>
        <p:spPr>
          <a:xfrm>
            <a:off x="9873964" y="1643679"/>
            <a:ext cx="184666" cy="400110"/>
          </a:xfrm>
          <a:prstGeom prst="rect">
            <a:avLst/>
          </a:prstGeom>
          <a:noFill/>
        </p:spPr>
        <p:txBody>
          <a:bodyPr wrap="none" rtlCol="0">
            <a:spAutoFit/>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833388828"/>
              </p:ext>
            </p:extLst>
          </p:nvPr>
        </p:nvGraphicFramePr>
        <p:xfrm>
          <a:off x="906065" y="4529225"/>
          <a:ext cx="5906318" cy="1151907"/>
        </p:xfrm>
        <a:graphic>
          <a:graphicData uri="http://schemas.openxmlformats.org/drawingml/2006/table">
            <a:tbl>
              <a:tblPr bandRow="1">
                <a:tableStyleId>{F5AB1C69-6EDB-4FF4-983F-18BD219EF322}</a:tableStyleId>
              </a:tblPr>
              <a:tblGrid>
                <a:gridCol w="765561"/>
                <a:gridCol w="881064"/>
                <a:gridCol w="742220"/>
                <a:gridCol w="828273"/>
                <a:gridCol w="796003"/>
                <a:gridCol w="914328"/>
                <a:gridCol w="978869"/>
              </a:tblGrid>
              <a:tr h="328948">
                <a:tc>
                  <a:txBody>
                    <a:bodyPr/>
                    <a:lstStyle/>
                    <a:p>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FY15</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FY16</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FY17</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FY18</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FY19</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FY20</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3159">
                <a:tc>
                  <a:txBody>
                    <a:bodyPr/>
                    <a:lstStyle/>
                    <a:p>
                      <a:r>
                        <a:rPr lang="en-US" sz="1400" dirty="0" smtClean="0"/>
                        <a:t>FY16</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40.4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47.6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48.7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48.4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47.6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48.8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60528">
                <a:tc>
                  <a:txBody>
                    <a:bodyPr/>
                    <a:lstStyle/>
                    <a:p>
                      <a:r>
                        <a:rPr lang="en-US" sz="1400" dirty="0" smtClean="0"/>
                        <a:t>FY15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38.0</a:t>
                      </a:r>
                    </a:p>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38.7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39.8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39.8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360111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425350" y="-35132"/>
            <a:ext cx="8890000" cy="854075"/>
          </a:xfrm>
        </p:spPr>
        <p:txBody>
          <a:bodyPr/>
          <a:lstStyle/>
          <a:p>
            <a:r>
              <a:rPr lang="en-US" sz="3200" dirty="0" smtClean="0">
                <a:ea typeface="ＭＳ Ｐゴシック" pitchFamily="34" charset="-128"/>
              </a:rPr>
              <a:t>OVERALL SUMMARY (3 of 3)</a:t>
            </a:r>
          </a:p>
        </p:txBody>
      </p:sp>
      <p:sp>
        <p:nvSpPr>
          <p:cNvPr id="45059" name="Content Placeholder 2"/>
          <p:cNvSpPr>
            <a:spLocks noGrp="1"/>
          </p:cNvSpPr>
          <p:nvPr>
            <p:ph idx="4294967295"/>
          </p:nvPr>
        </p:nvSpPr>
        <p:spPr>
          <a:xfrm>
            <a:off x="-1" y="816272"/>
            <a:ext cx="9252151" cy="5638800"/>
          </a:xfrm>
        </p:spPr>
        <p:txBody>
          <a:bodyPr/>
          <a:lstStyle/>
          <a:p>
            <a:pPr lvl="1" eaLnBrk="1" hangingPunct="1">
              <a:lnSpc>
                <a:spcPct val="90000"/>
              </a:lnSpc>
              <a:spcBef>
                <a:spcPts val="1075"/>
              </a:spcBef>
              <a:buFontTx/>
              <a:buChar char="•"/>
            </a:pPr>
            <a:r>
              <a:rPr lang="en-US" sz="2200" dirty="0" smtClean="0">
                <a:ea typeface="ヒラギノ角ゴ Pro W3" charset="-128"/>
                <a:cs typeface="Arial" pitchFamily="34" charset="0"/>
              </a:rPr>
              <a:t>Earth Science Technology Office</a:t>
            </a:r>
          </a:p>
          <a:p>
            <a:pPr marL="396875" lvl="1" indent="0" eaLnBrk="1" hangingPunct="1">
              <a:lnSpc>
                <a:spcPct val="90000"/>
              </a:lnSpc>
              <a:spcBef>
                <a:spcPts val="1075"/>
              </a:spcBef>
              <a:buNone/>
            </a:pPr>
            <a:endParaRPr lang="en-US" sz="2800" dirty="0" smtClean="0">
              <a:ea typeface="ヒラギノ角ゴ Pro W3" charset="-128"/>
              <a:cs typeface="Arial" pitchFamily="34" charset="0"/>
            </a:endParaRPr>
          </a:p>
          <a:p>
            <a:pPr marL="396875" lvl="1" indent="0" eaLnBrk="1" hangingPunct="1">
              <a:lnSpc>
                <a:spcPct val="90000"/>
              </a:lnSpc>
              <a:spcBef>
                <a:spcPts val="1075"/>
              </a:spcBef>
              <a:buNone/>
            </a:pPr>
            <a:endParaRPr lang="en-US" sz="1800" dirty="0" smtClean="0">
              <a:ea typeface="ヒラギノ角ゴ Pro W3" charset="-128"/>
              <a:cs typeface="Arial" pitchFamily="34" charset="0"/>
            </a:endParaRPr>
          </a:p>
          <a:p>
            <a:pPr marL="396875" lvl="1" indent="0" eaLnBrk="1" hangingPunct="1">
              <a:lnSpc>
                <a:spcPct val="90000"/>
              </a:lnSpc>
              <a:spcBef>
                <a:spcPts val="1075"/>
              </a:spcBef>
              <a:buNone/>
            </a:pPr>
            <a:endParaRPr lang="en-US" sz="1800" dirty="0" smtClean="0">
              <a:ea typeface="ヒラギノ角ゴ Pro W3" charset="-128"/>
              <a:cs typeface="Arial" pitchFamily="34" charset="0"/>
            </a:endParaRPr>
          </a:p>
          <a:p>
            <a:pPr lvl="2">
              <a:lnSpc>
                <a:spcPct val="90000"/>
              </a:lnSpc>
              <a:spcBef>
                <a:spcPts val="0"/>
              </a:spcBef>
              <a:buFont typeface="Wingdings" charset="2"/>
              <a:buChar char=""/>
            </a:pPr>
            <a:r>
              <a:rPr lang="en-US" sz="1800" dirty="0" smtClean="0">
                <a:ea typeface="ヒラギノ角ゴ Pro W3" charset="-128"/>
                <a:cs typeface="Arial" pitchFamily="34" charset="0"/>
              </a:rPr>
              <a:t>Increase for the </a:t>
            </a:r>
            <a:r>
              <a:rPr lang="en-US" sz="1800" dirty="0" err="1" smtClean="0">
                <a:ea typeface="ヒラギノ角ゴ Pro W3" charset="-128"/>
                <a:cs typeface="Arial" pitchFamily="34" charset="0"/>
              </a:rPr>
              <a:t>InVEST</a:t>
            </a:r>
            <a:r>
              <a:rPr lang="en-US" sz="1800" dirty="0" smtClean="0">
                <a:ea typeface="ヒラギノ角ゴ Pro W3" charset="-128"/>
                <a:cs typeface="Arial" pitchFamily="34" charset="0"/>
              </a:rPr>
              <a:t> program (~ $5M/year additional) </a:t>
            </a:r>
          </a:p>
          <a:p>
            <a:pPr lvl="2">
              <a:lnSpc>
                <a:spcPct val="90000"/>
              </a:lnSpc>
              <a:spcBef>
                <a:spcPts val="0"/>
              </a:spcBef>
            </a:pPr>
            <a:endParaRPr lang="en-US" sz="1800" dirty="0">
              <a:ea typeface="ヒラギノ角ゴ Pro W3" charset="-128"/>
              <a:cs typeface="Arial" pitchFamily="34" charset="0"/>
            </a:endParaRPr>
          </a:p>
        </p:txBody>
      </p:sp>
      <p:sp>
        <p:nvSpPr>
          <p:cNvPr id="4" name="TextBox 3"/>
          <p:cNvSpPr txBox="1"/>
          <p:nvPr/>
        </p:nvSpPr>
        <p:spPr>
          <a:xfrm>
            <a:off x="8215541" y="0"/>
            <a:ext cx="928459" cy="369332"/>
          </a:xfrm>
          <a:prstGeom prst="rect">
            <a:avLst/>
          </a:prstGeom>
          <a:noFill/>
        </p:spPr>
        <p:txBody>
          <a:bodyPr wrap="none" rtlCol="0">
            <a:spAutoFit/>
          </a:bodyPr>
          <a:lstStyle/>
          <a:p>
            <a:r>
              <a:rPr lang="en-US" sz="1800" dirty="0" smtClean="0">
                <a:solidFill>
                  <a:prstClr val="black"/>
                </a:solidFill>
                <a:ea typeface="+mn-ea"/>
              </a:rPr>
              <a:t>Freilich</a:t>
            </a:r>
            <a:endParaRPr lang="en-US" sz="1800" dirty="0">
              <a:solidFill>
                <a:prstClr val="black"/>
              </a:solidFill>
              <a:ea typeface="+mn-ea"/>
            </a:endParaRPr>
          </a:p>
        </p:txBody>
      </p:sp>
      <p:sp>
        <p:nvSpPr>
          <p:cNvPr id="6" name="TextBox 5"/>
          <p:cNvSpPr txBox="1"/>
          <p:nvPr/>
        </p:nvSpPr>
        <p:spPr>
          <a:xfrm>
            <a:off x="9873964" y="1643679"/>
            <a:ext cx="184666" cy="400110"/>
          </a:xfrm>
          <a:prstGeom prst="rect">
            <a:avLst/>
          </a:prstGeom>
          <a:noFill/>
        </p:spPr>
        <p:txBody>
          <a:bodyPr wrap="none" rtlCol="0">
            <a:spAutoFit/>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10180567"/>
              </p:ext>
            </p:extLst>
          </p:nvPr>
        </p:nvGraphicFramePr>
        <p:xfrm>
          <a:off x="906061" y="1194447"/>
          <a:ext cx="5906318" cy="1151907"/>
        </p:xfrm>
        <a:graphic>
          <a:graphicData uri="http://schemas.openxmlformats.org/drawingml/2006/table">
            <a:tbl>
              <a:tblPr bandRow="1">
                <a:tableStyleId>{F5AB1C69-6EDB-4FF4-983F-18BD219EF322}</a:tableStyleId>
              </a:tblPr>
              <a:tblGrid>
                <a:gridCol w="765561"/>
                <a:gridCol w="881064"/>
                <a:gridCol w="742220"/>
                <a:gridCol w="828273"/>
                <a:gridCol w="796003"/>
                <a:gridCol w="914328"/>
                <a:gridCol w="978869"/>
              </a:tblGrid>
              <a:tr h="328948">
                <a:tc>
                  <a:txBody>
                    <a:bodyPr/>
                    <a:lstStyle/>
                    <a:p>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FY15</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FY16</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FY17</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FY18</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FY19</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FY20</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3159">
                <a:tc>
                  <a:txBody>
                    <a:bodyPr/>
                    <a:lstStyle/>
                    <a:p>
                      <a:r>
                        <a:rPr lang="en-US" sz="1400" dirty="0" smtClean="0"/>
                        <a:t>FY16</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59.7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60.7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effectLst/>
                          <a:latin typeface="Arial"/>
                        </a:rPr>
                        <a:t>62.1</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effectLst/>
                          <a:latin typeface="Arial"/>
                        </a:rPr>
                        <a:t>61.5</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effectLst/>
                          <a:latin typeface="Arial"/>
                        </a:rPr>
                        <a:t>61.2</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effectLst/>
                          <a:latin typeface="Arial"/>
                        </a:rPr>
                        <a:t>62.7</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60528">
                <a:tc>
                  <a:txBody>
                    <a:bodyPr/>
                    <a:lstStyle/>
                    <a:p>
                      <a:r>
                        <a:rPr lang="en-US" sz="1400" dirty="0" smtClean="0"/>
                        <a:t>FY15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54.5</a:t>
                      </a:r>
                    </a:p>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55.6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55.5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55.6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98909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9477" y="1386662"/>
            <a:ext cx="8902504" cy="4782783"/>
          </a:xfrm>
          <a:prstGeom prst="rect">
            <a:avLst/>
          </a:prstGeom>
        </p:spPr>
      </p:pic>
      <p:sp>
        <p:nvSpPr>
          <p:cNvPr id="20483" name="Title 1"/>
          <p:cNvSpPr>
            <a:spLocks noGrp="1"/>
          </p:cNvSpPr>
          <p:nvPr>
            <p:ph type="title"/>
          </p:nvPr>
        </p:nvSpPr>
        <p:spPr>
          <a:xfrm>
            <a:off x="445451" y="63500"/>
            <a:ext cx="8142287" cy="1106551"/>
          </a:xfrm>
        </p:spPr>
        <p:txBody>
          <a:bodyPr>
            <a:noAutofit/>
          </a:bodyPr>
          <a:lstStyle/>
          <a:p>
            <a:r>
              <a:rPr lang="en-US" sz="3600" dirty="0">
                <a:latin typeface="Arial" charset="0"/>
                <a:ea typeface="ＭＳ Ｐゴシック" charset="0"/>
                <a:cs typeface="ＭＳ Ｐゴシック" charset="0"/>
              </a:rPr>
              <a:t>Earth Science </a:t>
            </a:r>
            <a:r>
              <a:rPr lang="en-US" sz="3600" dirty="0" smtClean="0">
                <a:latin typeface="Arial" charset="0"/>
                <a:ea typeface="ＭＳ Ｐゴシック" charset="0"/>
                <a:cs typeface="ＭＳ Ｐゴシック" charset="0"/>
              </a:rPr>
              <a:t>Budget: </a:t>
            </a:r>
            <a:r>
              <a:rPr lang="en-US" sz="3600" dirty="0">
                <a:latin typeface="Arial" charset="0"/>
                <a:ea typeface="ＭＳ Ｐゴシック" charset="0"/>
                <a:cs typeface="ＭＳ Ｐゴシック" charset="0"/>
              </a:rPr>
              <a:t/>
            </a:r>
            <a:br>
              <a:rPr lang="en-US" sz="3600" dirty="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FY16 Request/FY15 Appropriation</a:t>
            </a:r>
            <a:endParaRPr lang="en-US" sz="3600" dirty="0">
              <a:latin typeface="Arial" charset="0"/>
              <a:ea typeface="ＭＳ Ｐゴシック" charset="0"/>
              <a:cs typeface="ＭＳ Ｐゴシック" charset="0"/>
            </a:endParaRPr>
          </a:p>
        </p:txBody>
      </p:sp>
      <p:sp>
        <p:nvSpPr>
          <p:cNvPr id="17" name="TextBox 17"/>
          <p:cNvSpPr txBox="1">
            <a:spLocks noChangeArrowheads="1"/>
          </p:cNvSpPr>
          <p:nvPr/>
        </p:nvSpPr>
        <p:spPr bwMode="auto">
          <a:xfrm>
            <a:off x="4134588" y="3978000"/>
            <a:ext cx="1308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a:solidFill>
                  <a:srgbClr val="FF0000"/>
                </a:solidFill>
              </a:rPr>
              <a:t>FY10 request</a:t>
            </a:r>
          </a:p>
        </p:txBody>
      </p:sp>
      <p:sp>
        <p:nvSpPr>
          <p:cNvPr id="18" name="TextBox 17"/>
          <p:cNvSpPr txBox="1">
            <a:spLocks noChangeArrowheads="1"/>
          </p:cNvSpPr>
          <p:nvPr/>
        </p:nvSpPr>
        <p:spPr bwMode="auto">
          <a:xfrm>
            <a:off x="2895572" y="1971521"/>
            <a:ext cx="12984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smtClean="0">
                <a:solidFill>
                  <a:srgbClr val="216921"/>
                </a:solidFill>
              </a:rPr>
              <a:t>FY11 </a:t>
            </a:r>
            <a:r>
              <a:rPr lang="en-US" sz="1400" b="1" dirty="0">
                <a:solidFill>
                  <a:srgbClr val="216921"/>
                </a:solidFill>
              </a:rPr>
              <a:t>request</a:t>
            </a:r>
          </a:p>
        </p:txBody>
      </p:sp>
      <p:sp>
        <p:nvSpPr>
          <p:cNvPr id="19" name="TextBox 17"/>
          <p:cNvSpPr txBox="1">
            <a:spLocks noChangeArrowheads="1"/>
          </p:cNvSpPr>
          <p:nvPr/>
        </p:nvSpPr>
        <p:spPr bwMode="auto">
          <a:xfrm>
            <a:off x="3683496" y="5055535"/>
            <a:ext cx="13436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100" b="1" dirty="0" smtClean="0">
                <a:solidFill>
                  <a:srgbClr val="F79646">
                    <a:lumMod val="75000"/>
                  </a:srgbClr>
                </a:solidFill>
              </a:rPr>
              <a:t>FY09 request</a:t>
            </a:r>
          </a:p>
          <a:p>
            <a:pPr defTabSz="457200" eaLnBrk="1" fontAlgn="auto" hangingPunct="1">
              <a:spcBef>
                <a:spcPts val="0"/>
              </a:spcBef>
              <a:spcAft>
                <a:spcPts val="0"/>
              </a:spcAft>
            </a:pPr>
            <a:r>
              <a:rPr lang="en-US" sz="1100" b="1" dirty="0" smtClean="0">
                <a:solidFill>
                  <a:srgbClr val="F79646">
                    <a:lumMod val="75000"/>
                  </a:srgbClr>
                </a:solidFill>
              </a:rPr>
              <a:t>(previous Admin)</a:t>
            </a:r>
            <a:endParaRPr lang="en-US" sz="1100" b="1" dirty="0">
              <a:solidFill>
                <a:srgbClr val="F79646">
                  <a:lumMod val="75000"/>
                </a:srgbClr>
              </a:solidFill>
            </a:endParaRPr>
          </a:p>
        </p:txBody>
      </p:sp>
      <p:sp>
        <p:nvSpPr>
          <p:cNvPr id="20" name="TextBox 17"/>
          <p:cNvSpPr txBox="1">
            <a:spLocks noChangeArrowheads="1"/>
          </p:cNvSpPr>
          <p:nvPr/>
        </p:nvSpPr>
        <p:spPr bwMode="auto">
          <a:xfrm>
            <a:off x="4355315" y="2722829"/>
            <a:ext cx="1308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smtClean="0">
                <a:solidFill>
                  <a:srgbClr val="FFFF00"/>
                </a:solidFill>
              </a:rPr>
              <a:t>FY14 </a:t>
            </a:r>
            <a:r>
              <a:rPr lang="en-US" sz="1400" b="1" dirty="0">
                <a:solidFill>
                  <a:srgbClr val="FFFF00"/>
                </a:solidFill>
              </a:rPr>
              <a:t>request</a:t>
            </a:r>
          </a:p>
        </p:txBody>
      </p:sp>
      <p:sp>
        <p:nvSpPr>
          <p:cNvPr id="21" name="TextBox 17"/>
          <p:cNvSpPr txBox="1">
            <a:spLocks noChangeArrowheads="1"/>
          </p:cNvSpPr>
          <p:nvPr/>
        </p:nvSpPr>
        <p:spPr bwMode="auto">
          <a:xfrm>
            <a:off x="3267079" y="3006994"/>
            <a:ext cx="1308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smtClean="0">
                <a:solidFill>
                  <a:srgbClr val="1F497D">
                    <a:lumMod val="75000"/>
                  </a:srgbClr>
                </a:solidFill>
              </a:rPr>
              <a:t>FY12 </a:t>
            </a:r>
            <a:r>
              <a:rPr lang="en-US" sz="1400" b="1" dirty="0">
                <a:solidFill>
                  <a:srgbClr val="1F497D">
                    <a:lumMod val="75000"/>
                  </a:srgbClr>
                </a:solidFill>
              </a:rPr>
              <a:t>request</a:t>
            </a:r>
          </a:p>
        </p:txBody>
      </p:sp>
      <p:sp>
        <p:nvSpPr>
          <p:cNvPr id="22" name="TextBox 17"/>
          <p:cNvSpPr txBox="1">
            <a:spLocks noChangeArrowheads="1"/>
          </p:cNvSpPr>
          <p:nvPr/>
        </p:nvSpPr>
        <p:spPr bwMode="auto">
          <a:xfrm>
            <a:off x="5663686" y="3624164"/>
            <a:ext cx="1308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smtClean="0">
                <a:solidFill>
                  <a:srgbClr val="7030A0"/>
                </a:solidFill>
              </a:rPr>
              <a:t>FY13 </a:t>
            </a:r>
            <a:r>
              <a:rPr lang="en-US" sz="1400" b="1" dirty="0">
                <a:solidFill>
                  <a:srgbClr val="7030A0"/>
                </a:solidFill>
              </a:rPr>
              <a:t>request</a:t>
            </a:r>
          </a:p>
        </p:txBody>
      </p:sp>
      <p:sp>
        <p:nvSpPr>
          <p:cNvPr id="23" name="TextBox 17"/>
          <p:cNvSpPr txBox="1">
            <a:spLocks noChangeArrowheads="1"/>
          </p:cNvSpPr>
          <p:nvPr/>
        </p:nvSpPr>
        <p:spPr bwMode="auto">
          <a:xfrm>
            <a:off x="1464297" y="3219530"/>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prstClr val="black"/>
                </a:solidFill>
              </a:rPr>
              <a:t>Appropriation</a:t>
            </a:r>
            <a:endParaRPr lang="en-US" sz="1800" b="1" dirty="0">
              <a:solidFill>
                <a:prstClr val="black"/>
              </a:solidFill>
            </a:endParaRPr>
          </a:p>
        </p:txBody>
      </p:sp>
      <p:sp>
        <p:nvSpPr>
          <p:cNvPr id="13" name="Oval 12"/>
          <p:cNvSpPr/>
          <p:nvPr/>
        </p:nvSpPr>
        <p:spPr>
          <a:xfrm>
            <a:off x="4977296" y="3266805"/>
            <a:ext cx="432077" cy="484479"/>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sp>
        <p:nvSpPr>
          <p:cNvPr id="15" name="TextBox 17"/>
          <p:cNvSpPr txBox="1">
            <a:spLocks noChangeArrowheads="1"/>
          </p:cNvSpPr>
          <p:nvPr/>
        </p:nvSpPr>
        <p:spPr bwMode="auto">
          <a:xfrm>
            <a:off x="7119098" y="3204876"/>
            <a:ext cx="1308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smtClean="0">
                <a:solidFill>
                  <a:srgbClr val="00B0F0"/>
                </a:solidFill>
              </a:rPr>
              <a:t>FY15 </a:t>
            </a:r>
            <a:r>
              <a:rPr lang="en-US" sz="1400" b="1" dirty="0">
                <a:solidFill>
                  <a:srgbClr val="00B0F0"/>
                </a:solidFill>
              </a:rPr>
              <a:t>request</a:t>
            </a:r>
          </a:p>
        </p:txBody>
      </p:sp>
      <p:sp>
        <p:nvSpPr>
          <p:cNvPr id="16" name="TextBox 17"/>
          <p:cNvSpPr txBox="1">
            <a:spLocks noChangeArrowheads="1"/>
          </p:cNvSpPr>
          <p:nvPr/>
        </p:nvSpPr>
        <p:spPr bwMode="auto">
          <a:xfrm>
            <a:off x="6550943" y="2353497"/>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srgbClr val="FFC000"/>
                </a:solidFill>
              </a:rPr>
              <a:t>FY16 </a:t>
            </a:r>
            <a:r>
              <a:rPr lang="en-US" sz="1800" b="1" dirty="0">
                <a:solidFill>
                  <a:srgbClr val="FFC000"/>
                </a:solidFill>
              </a:rPr>
              <a:t>request</a:t>
            </a:r>
          </a:p>
        </p:txBody>
      </p:sp>
      <p:cxnSp>
        <p:nvCxnSpPr>
          <p:cNvPr id="4" name="Straight Arrow Connector 3"/>
          <p:cNvCxnSpPr/>
          <p:nvPr/>
        </p:nvCxnSpPr>
        <p:spPr>
          <a:xfrm>
            <a:off x="5359400" y="1485900"/>
            <a:ext cx="691031" cy="1319044"/>
          </a:xfrm>
          <a:prstGeom prst="straightConnector1">
            <a:avLst/>
          </a:prstGeom>
          <a:ln w="101600">
            <a:solidFill>
              <a:srgbClr val="FFAA1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6173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14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68422" y="-74414"/>
            <a:ext cx="8890000" cy="854075"/>
          </a:xfrm>
        </p:spPr>
        <p:txBody>
          <a:bodyPr/>
          <a:lstStyle/>
          <a:p>
            <a:r>
              <a:rPr lang="en-US" sz="3200" dirty="0" smtClean="0">
                <a:ea typeface="ＭＳ Ｐゴシック" pitchFamily="34" charset="-128"/>
              </a:rPr>
              <a:t>Long-term Measurement Mandate Missions</a:t>
            </a:r>
          </a:p>
        </p:txBody>
      </p:sp>
      <p:sp>
        <p:nvSpPr>
          <p:cNvPr id="45059" name="Content Placeholder 2"/>
          <p:cNvSpPr>
            <a:spLocks noGrp="1"/>
          </p:cNvSpPr>
          <p:nvPr>
            <p:ph idx="4294967295"/>
          </p:nvPr>
        </p:nvSpPr>
        <p:spPr>
          <a:xfrm>
            <a:off x="0" y="1416007"/>
            <a:ext cx="9027268" cy="5638800"/>
          </a:xfrm>
        </p:spPr>
        <p:txBody>
          <a:bodyPr/>
          <a:lstStyle/>
          <a:p>
            <a:pPr lvl="1" eaLnBrk="1" hangingPunct="1">
              <a:lnSpc>
                <a:spcPct val="90000"/>
              </a:lnSpc>
              <a:spcBef>
                <a:spcPts val="1075"/>
              </a:spcBef>
              <a:buFontTx/>
              <a:buChar char="•"/>
            </a:pPr>
            <a:r>
              <a:rPr lang="en-US" sz="2200" dirty="0" smtClean="0">
                <a:ea typeface="ヒラギノ角ゴ Pro W3" charset="-128"/>
                <a:cs typeface="Arial" pitchFamily="34" charset="0"/>
              </a:rPr>
              <a:t>Precision Altimetry following the launch of Jason-3</a:t>
            </a:r>
          </a:p>
          <a:p>
            <a:pPr lvl="2">
              <a:lnSpc>
                <a:spcPct val="90000"/>
              </a:lnSpc>
              <a:spcBef>
                <a:spcPts val="0"/>
              </a:spcBef>
            </a:pPr>
            <a:r>
              <a:rPr lang="en-US" sz="2200" dirty="0" smtClean="0">
                <a:ea typeface="ヒラギノ角ゴ Pro W3" charset="-128"/>
                <a:cs typeface="Arial" pitchFamily="34" charset="0"/>
              </a:rPr>
              <a:t>FY16-20 budget supports NASA contributions to Jason-CS </a:t>
            </a:r>
          </a:p>
          <a:p>
            <a:pPr lvl="3">
              <a:lnSpc>
                <a:spcPct val="90000"/>
              </a:lnSpc>
              <a:spcBef>
                <a:spcPts val="0"/>
              </a:spcBef>
            </a:pPr>
            <a:r>
              <a:rPr lang="en-US" dirty="0" smtClean="0"/>
              <a:t>LV, </a:t>
            </a:r>
            <a:r>
              <a:rPr lang="en-US" dirty="0"/>
              <a:t>radiometer, laser </a:t>
            </a:r>
            <a:r>
              <a:rPr lang="en-US" dirty="0" err="1" smtClean="0"/>
              <a:t>retroreflector</a:t>
            </a:r>
            <a:r>
              <a:rPr lang="en-US" dirty="0"/>
              <a:t>;</a:t>
            </a:r>
            <a:r>
              <a:rPr lang="en-US" dirty="0" smtClean="0"/>
              <a:t> </a:t>
            </a:r>
            <a:r>
              <a:rPr lang="en-US" dirty="0"/>
              <a:t>etc. </a:t>
            </a:r>
            <a:r>
              <a:rPr lang="en-US" dirty="0" smtClean="0"/>
              <a:t>NASA </a:t>
            </a:r>
            <a:r>
              <a:rPr lang="en-US" dirty="0"/>
              <a:t>funding for mission ops and data </a:t>
            </a:r>
            <a:r>
              <a:rPr lang="en-US" dirty="0" smtClean="0"/>
              <a:t>analysis; 2020 launch</a:t>
            </a:r>
          </a:p>
          <a:p>
            <a:pPr lvl="2">
              <a:lnSpc>
                <a:spcPct val="90000"/>
              </a:lnSpc>
              <a:spcBef>
                <a:spcPts val="0"/>
              </a:spcBef>
            </a:pPr>
            <a:r>
              <a:rPr lang="en-US" sz="2200" dirty="0" smtClean="0">
                <a:ea typeface="ヒラギノ角ゴ Pro W3" charset="-128"/>
                <a:cs typeface="Arial" pitchFamily="34" charset="0"/>
              </a:rPr>
              <a:t>Continued development of SWOT (2020 launch)</a:t>
            </a:r>
          </a:p>
          <a:p>
            <a:pPr lvl="1">
              <a:lnSpc>
                <a:spcPct val="90000"/>
              </a:lnSpc>
              <a:spcBef>
                <a:spcPts val="1200"/>
              </a:spcBef>
            </a:pPr>
            <a:r>
              <a:rPr lang="en-US" sz="2200" dirty="0" smtClean="0">
                <a:ea typeface="ヒラギノ角ゴ Pro W3" charset="-128"/>
                <a:cs typeface="Arial" pitchFamily="34" charset="0"/>
              </a:rPr>
              <a:t>Solar Irradiance </a:t>
            </a:r>
          </a:p>
          <a:p>
            <a:pPr lvl="2">
              <a:lnSpc>
                <a:spcPct val="90000"/>
              </a:lnSpc>
              <a:spcBef>
                <a:spcPts val="0"/>
              </a:spcBef>
            </a:pPr>
            <a:r>
              <a:rPr lang="en-US" sz="2200" dirty="0" smtClean="0">
                <a:ea typeface="ヒラギノ角ゴ Pro W3" charset="-128"/>
                <a:cs typeface="Arial" pitchFamily="34" charset="0"/>
              </a:rPr>
              <a:t>TSIS-2 and beyond transferred to NASA in FY14</a:t>
            </a:r>
          </a:p>
          <a:p>
            <a:pPr lvl="2">
              <a:lnSpc>
                <a:spcPct val="90000"/>
              </a:lnSpc>
              <a:spcBef>
                <a:spcPts val="0"/>
              </a:spcBef>
            </a:pPr>
            <a:r>
              <a:rPr lang="en-US" sz="2200" dirty="0" smtClean="0">
                <a:ea typeface="ヒラギノ角ゴ Pro W3" charset="-128"/>
                <a:cs typeface="Arial" pitchFamily="34" charset="0"/>
              </a:rPr>
              <a:t>FY16-20 budget supports completion of TSIS-1 and flight on ISS, LRD August 2017</a:t>
            </a:r>
          </a:p>
          <a:p>
            <a:pPr lvl="3">
              <a:lnSpc>
                <a:spcPct val="90000"/>
              </a:lnSpc>
              <a:spcBef>
                <a:spcPts val="0"/>
              </a:spcBef>
            </a:pPr>
            <a:r>
              <a:rPr lang="en-US" dirty="0" smtClean="0">
                <a:ea typeface="ヒラギノ角ゴ Pro W3" charset="-128"/>
                <a:cs typeface="Arial" pitchFamily="34" charset="0"/>
              </a:rPr>
              <a:t>Recognizes NOAA FY15 appropriation for TSIS-1</a:t>
            </a:r>
          </a:p>
          <a:p>
            <a:pPr lvl="1">
              <a:lnSpc>
                <a:spcPct val="90000"/>
              </a:lnSpc>
              <a:spcBef>
                <a:spcPts val="1200"/>
              </a:spcBef>
            </a:pPr>
            <a:r>
              <a:rPr lang="en-US" sz="2200" dirty="0" smtClean="0">
                <a:ea typeface="ヒラギノ角ゴ Pro W3" charset="-128"/>
                <a:cs typeface="Arial" pitchFamily="34" charset="0"/>
              </a:rPr>
              <a:t>Earth Radiation Balance (RBI instrument)</a:t>
            </a:r>
          </a:p>
          <a:p>
            <a:pPr lvl="2">
              <a:lnSpc>
                <a:spcPct val="90000"/>
              </a:lnSpc>
              <a:spcBef>
                <a:spcPts val="0"/>
              </a:spcBef>
            </a:pPr>
            <a:r>
              <a:rPr lang="en-US" sz="2200" dirty="0" smtClean="0">
                <a:ea typeface="ヒラギノ角ゴ Pro W3" charset="-128"/>
                <a:cs typeface="Arial" pitchFamily="34" charset="0"/>
              </a:rPr>
              <a:t>RBI continues to be developed by NASA for flight on JPSS-2</a:t>
            </a:r>
          </a:p>
          <a:p>
            <a:pPr marL="750887" lvl="2" indent="0">
              <a:lnSpc>
                <a:spcPct val="90000"/>
              </a:lnSpc>
              <a:spcBef>
                <a:spcPts val="0"/>
              </a:spcBef>
              <a:buNone/>
            </a:pPr>
            <a:r>
              <a:rPr lang="en-US" dirty="0" smtClean="0">
                <a:ea typeface="ヒラギノ角ゴ Pro W3" charset="-128"/>
                <a:cs typeface="Arial" pitchFamily="34" charset="0"/>
              </a:rPr>
              <a:t>	 </a:t>
            </a:r>
          </a:p>
          <a:p>
            <a:pPr marL="396875" lvl="1" indent="0" eaLnBrk="1" hangingPunct="1">
              <a:lnSpc>
                <a:spcPct val="90000"/>
              </a:lnSpc>
              <a:spcBef>
                <a:spcPts val="1075"/>
              </a:spcBef>
              <a:buNone/>
            </a:pPr>
            <a:endParaRPr lang="en-US" sz="2800" dirty="0">
              <a:ea typeface="ヒラギノ角ゴ Pro W3" charset="-128"/>
              <a:cs typeface="Arial" pitchFamily="34" charset="0"/>
            </a:endParaRPr>
          </a:p>
        </p:txBody>
      </p:sp>
      <p:sp>
        <p:nvSpPr>
          <p:cNvPr id="4" name="TextBox 3"/>
          <p:cNvSpPr txBox="1"/>
          <p:nvPr/>
        </p:nvSpPr>
        <p:spPr>
          <a:xfrm>
            <a:off x="8215541" y="0"/>
            <a:ext cx="928459" cy="369332"/>
          </a:xfrm>
          <a:prstGeom prst="rect">
            <a:avLst/>
          </a:prstGeom>
          <a:noFill/>
        </p:spPr>
        <p:txBody>
          <a:bodyPr wrap="none" rtlCol="0">
            <a:spAutoFit/>
          </a:bodyPr>
          <a:lstStyle/>
          <a:p>
            <a:r>
              <a:rPr lang="en-US" sz="1800" dirty="0" smtClean="0">
                <a:solidFill>
                  <a:prstClr val="black"/>
                </a:solidFill>
                <a:ea typeface="+mn-ea"/>
              </a:rPr>
              <a:t>Freilich</a:t>
            </a:r>
            <a:endParaRPr lang="en-US" sz="1800" dirty="0">
              <a:solidFill>
                <a:prstClr val="black"/>
              </a:solidFill>
              <a:ea typeface="+mn-ea"/>
            </a:endParaRPr>
          </a:p>
        </p:txBody>
      </p:sp>
      <p:sp>
        <p:nvSpPr>
          <p:cNvPr id="6" name="TextBox 5"/>
          <p:cNvSpPr txBox="1"/>
          <p:nvPr/>
        </p:nvSpPr>
        <p:spPr>
          <a:xfrm>
            <a:off x="9873964" y="1643679"/>
            <a:ext cx="184666" cy="40011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957599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25594" y="4584700"/>
            <a:ext cx="8908339" cy="18129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770769" y="74259"/>
            <a:ext cx="7475972" cy="652386"/>
          </a:xfrm>
        </p:spPr>
        <p:txBody>
          <a:bodyPr/>
          <a:lstStyle/>
          <a:p>
            <a:r>
              <a:rPr lang="en-US" sz="2800" dirty="0" smtClean="0"/>
              <a:t>Landsat History</a:t>
            </a:r>
            <a:endParaRPr lang="en-US" sz="2800" dirty="0"/>
          </a:p>
        </p:txBody>
      </p:sp>
      <p:sp>
        <p:nvSpPr>
          <p:cNvPr id="8" name="TextBox 7"/>
          <p:cNvSpPr txBox="1"/>
          <p:nvPr/>
        </p:nvSpPr>
        <p:spPr>
          <a:xfrm>
            <a:off x="125594" y="4643365"/>
            <a:ext cx="8833503" cy="1754327"/>
          </a:xfrm>
          <a:prstGeom prst="rect">
            <a:avLst/>
          </a:prstGeom>
          <a:noFill/>
        </p:spPr>
        <p:txBody>
          <a:bodyPr wrap="square" rtlCol="0">
            <a:spAutoFit/>
          </a:bodyPr>
          <a:lstStyle/>
          <a:p>
            <a:pPr marL="342900" indent="-342900">
              <a:buFont typeface="Arial"/>
              <a:buChar char="•"/>
            </a:pPr>
            <a:r>
              <a:rPr lang="en-US" sz="1200" dirty="0" smtClean="0">
                <a:solidFill>
                  <a:srgbClr val="000000"/>
                </a:solidFill>
              </a:rPr>
              <a:t>The Landsat program began as the Earth Resources Technology Satellites Program in 1966, with Landsat 1 (ERTS) launched in July 1972</a:t>
            </a:r>
          </a:p>
          <a:p>
            <a:pPr marL="342900" indent="-342900">
              <a:buFont typeface="Arial"/>
              <a:buChar char="•"/>
            </a:pPr>
            <a:r>
              <a:rPr lang="en-US" sz="1200" dirty="0" smtClean="0">
                <a:solidFill>
                  <a:srgbClr val="000000"/>
                </a:solidFill>
              </a:rPr>
              <a:t>NASA built and launched </a:t>
            </a:r>
            <a:r>
              <a:rPr lang="en-US" sz="1200" dirty="0" err="1" smtClean="0">
                <a:solidFill>
                  <a:srgbClr val="000000"/>
                </a:solidFill>
              </a:rPr>
              <a:t>Landsats</a:t>
            </a:r>
            <a:r>
              <a:rPr lang="en-US" sz="1200" dirty="0" smtClean="0">
                <a:solidFill>
                  <a:srgbClr val="000000"/>
                </a:solidFill>
              </a:rPr>
              <a:t> 1-5 and </a:t>
            </a:r>
            <a:r>
              <a:rPr lang="en-US" sz="1200" dirty="0" err="1" smtClean="0">
                <a:solidFill>
                  <a:srgbClr val="000000"/>
                </a:solidFill>
              </a:rPr>
              <a:t>Landsats</a:t>
            </a:r>
            <a:r>
              <a:rPr lang="en-US" sz="1200" dirty="0" smtClean="0">
                <a:solidFill>
                  <a:srgbClr val="000000"/>
                </a:solidFill>
              </a:rPr>
              <a:t> 7-8</a:t>
            </a:r>
          </a:p>
          <a:p>
            <a:pPr marL="342900" indent="-342900">
              <a:buFont typeface="Arial"/>
              <a:buChar char="•"/>
            </a:pPr>
            <a:r>
              <a:rPr lang="en-US" sz="1200" dirty="0">
                <a:solidFill>
                  <a:srgbClr val="000000"/>
                </a:solidFill>
              </a:rPr>
              <a:t>T</a:t>
            </a:r>
            <a:r>
              <a:rPr lang="en-US" sz="1200" dirty="0" smtClean="0">
                <a:solidFill>
                  <a:srgbClr val="000000"/>
                </a:solidFill>
              </a:rPr>
              <a:t>hermal band added for </a:t>
            </a:r>
            <a:r>
              <a:rPr lang="en-US" sz="1200" dirty="0" err="1" smtClean="0">
                <a:solidFill>
                  <a:srgbClr val="000000"/>
                </a:solidFill>
              </a:rPr>
              <a:t>Landsats</a:t>
            </a:r>
            <a:r>
              <a:rPr lang="en-US" sz="1200" dirty="0" smtClean="0">
                <a:solidFill>
                  <a:srgbClr val="000000"/>
                </a:solidFill>
              </a:rPr>
              <a:t> 3 and beyond</a:t>
            </a:r>
          </a:p>
          <a:p>
            <a:pPr marL="342900" indent="-342900">
              <a:buFont typeface="Arial"/>
              <a:buChar char="•"/>
            </a:pPr>
            <a:r>
              <a:rPr lang="en-US" sz="1200" dirty="0" smtClean="0">
                <a:solidFill>
                  <a:srgbClr val="000000"/>
                </a:solidFill>
              </a:rPr>
              <a:t>After launch, Landsat operations are transferred from NASA to USGS, and USGS collects, archives, processes, and distributes the image data via the internet at no cost to users</a:t>
            </a:r>
          </a:p>
          <a:p>
            <a:pPr marL="342900" indent="-342900">
              <a:buFont typeface="Arial"/>
              <a:buChar char="•"/>
            </a:pPr>
            <a:r>
              <a:rPr lang="en-US" sz="1200" dirty="0" smtClean="0">
                <a:solidFill>
                  <a:srgbClr val="000000"/>
                </a:solidFill>
              </a:rPr>
              <a:t>Landsat 8 began as a data purchase and became known as the Landsat Data Continuity Mission (LDCM)</a:t>
            </a:r>
          </a:p>
          <a:p>
            <a:pPr marL="800100" lvl="1" indent="-342900">
              <a:buFont typeface="Arial"/>
              <a:buChar char="•"/>
            </a:pPr>
            <a:r>
              <a:rPr lang="en-US" sz="1200" dirty="0" smtClean="0">
                <a:solidFill>
                  <a:srgbClr val="000000"/>
                </a:solidFill>
              </a:rPr>
              <a:t>Although the thermal bands were originally not incorporated in the mission, they were added back into the Observatory’s capabilities following strong support from a variety of stakeholders</a:t>
            </a:r>
          </a:p>
        </p:txBody>
      </p:sp>
      <p:pic>
        <p:nvPicPr>
          <p:cNvPr id="3" name="Picture 2"/>
          <p:cNvPicPr>
            <a:picLocks noChangeAspect="1"/>
          </p:cNvPicPr>
          <p:nvPr/>
        </p:nvPicPr>
        <p:blipFill>
          <a:blip r:embed="rId3"/>
          <a:stretch>
            <a:fillRect/>
          </a:stretch>
        </p:blipFill>
        <p:spPr>
          <a:xfrm>
            <a:off x="0" y="789857"/>
            <a:ext cx="9144000" cy="3935247"/>
          </a:xfrm>
          <a:prstGeom prst="rect">
            <a:avLst/>
          </a:prstGeom>
        </p:spPr>
      </p:pic>
      <p:sp>
        <p:nvSpPr>
          <p:cNvPr id="4" name="Rectangle 3"/>
          <p:cNvSpPr/>
          <p:nvPr/>
        </p:nvSpPr>
        <p:spPr bwMode="auto">
          <a:xfrm>
            <a:off x="2406650" y="2800350"/>
            <a:ext cx="1852083" cy="114300"/>
          </a:xfrm>
          <a:prstGeom prst="rect">
            <a:avLst/>
          </a:prstGeom>
          <a:solidFill>
            <a:srgbClr val="EFE5BD">
              <a:alpha val="5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417553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486" y="73027"/>
            <a:ext cx="7475972" cy="652386"/>
          </a:xfrm>
        </p:spPr>
        <p:txBody>
          <a:bodyPr/>
          <a:lstStyle/>
          <a:p>
            <a:r>
              <a:rPr lang="en-US" dirty="0" smtClean="0"/>
              <a:t>SLI in FY16 President’s Budget Submit</a:t>
            </a:r>
            <a:endParaRPr lang="en-US" dirty="0"/>
          </a:p>
        </p:txBody>
      </p:sp>
      <p:sp>
        <p:nvSpPr>
          <p:cNvPr id="3" name="Content Placeholder 2"/>
          <p:cNvSpPr>
            <a:spLocks noGrp="1"/>
          </p:cNvSpPr>
          <p:nvPr>
            <p:ph idx="1"/>
          </p:nvPr>
        </p:nvSpPr>
        <p:spPr>
          <a:xfrm>
            <a:off x="70843" y="837447"/>
            <a:ext cx="8867227" cy="5295599"/>
          </a:xfrm>
        </p:spPr>
        <p:txBody>
          <a:bodyPr/>
          <a:lstStyle/>
          <a:p>
            <a:pPr>
              <a:lnSpc>
                <a:spcPct val="83000"/>
              </a:lnSpc>
              <a:spcBef>
                <a:spcPts val="300"/>
              </a:spcBef>
            </a:pPr>
            <a:r>
              <a:rPr lang="en-US" sz="1600" dirty="0" smtClean="0">
                <a:solidFill>
                  <a:srgbClr val="000000"/>
                </a:solidFill>
              </a:rPr>
              <a:t>A</a:t>
            </a:r>
            <a:r>
              <a:rPr lang="en-US" sz="1600" dirty="0">
                <a:solidFill>
                  <a:srgbClr val="000000"/>
                </a:solidFill>
              </a:rPr>
              <a:t> </a:t>
            </a:r>
            <a:r>
              <a:rPr lang="en-US" sz="1600" dirty="0" smtClean="0">
                <a:solidFill>
                  <a:srgbClr val="000000"/>
                </a:solidFill>
              </a:rPr>
              <a:t>multi-component </a:t>
            </a:r>
            <a:r>
              <a:rPr lang="en-US" sz="1600" dirty="0" smtClean="0"/>
              <a:t>program, with the essential </a:t>
            </a:r>
            <a:r>
              <a:rPr lang="en-US" sz="1600" dirty="0" smtClean="0">
                <a:solidFill>
                  <a:srgbClr val="000000"/>
                </a:solidFill>
              </a:rPr>
              <a:t>investments </a:t>
            </a:r>
            <a:r>
              <a:rPr lang="en-US" sz="1600" dirty="0">
                <a:solidFill>
                  <a:srgbClr val="000000"/>
                </a:solidFill>
              </a:rPr>
              <a:t>in technology and observational innovation </a:t>
            </a:r>
            <a:r>
              <a:rPr lang="en-US" sz="1600" dirty="0" smtClean="0">
                <a:solidFill>
                  <a:srgbClr val="000000"/>
                </a:solidFill>
              </a:rPr>
              <a:t>to ensure a </a:t>
            </a:r>
            <a:r>
              <a:rPr lang="en-US" sz="1600" dirty="0">
                <a:solidFill>
                  <a:srgbClr val="000000"/>
                </a:solidFill>
              </a:rPr>
              <a:t>world class, sustainable, and responsible land imaging </a:t>
            </a:r>
            <a:r>
              <a:rPr lang="en-US" sz="1600" dirty="0" smtClean="0">
                <a:solidFill>
                  <a:srgbClr val="000000"/>
                </a:solidFill>
              </a:rPr>
              <a:t>program </a:t>
            </a:r>
            <a:r>
              <a:rPr lang="en-US" sz="1600" dirty="0" smtClean="0"/>
              <a:t>through 2035:</a:t>
            </a:r>
          </a:p>
          <a:p>
            <a:pPr>
              <a:lnSpc>
                <a:spcPct val="83000"/>
              </a:lnSpc>
              <a:spcBef>
                <a:spcPts val="300"/>
              </a:spcBef>
            </a:pPr>
            <a:endParaRPr lang="en-US" sz="1600" dirty="0" smtClean="0"/>
          </a:p>
          <a:p>
            <a:pPr marL="631825" lvl="1" indent="-342900">
              <a:lnSpc>
                <a:spcPct val="83000"/>
              </a:lnSpc>
              <a:spcBef>
                <a:spcPts val="300"/>
              </a:spcBef>
              <a:buClr>
                <a:schemeClr val="tx1"/>
              </a:buClr>
              <a:buFont typeface="+mj-lt"/>
              <a:buAutoNum type="arabicPeriod"/>
            </a:pPr>
            <a:r>
              <a:rPr lang="en-US" sz="1600" dirty="0" smtClean="0">
                <a:solidFill>
                  <a:srgbClr val="000000"/>
                </a:solidFill>
              </a:rPr>
              <a:t>TIR-FF (Class D Thermal Infrared Free Flyer) to launch ASAP (no later than 2019) and to fly in constellation with </a:t>
            </a:r>
            <a:r>
              <a:rPr lang="en-US" sz="1600" dirty="0">
                <a:solidFill>
                  <a:srgbClr val="000000"/>
                </a:solidFill>
              </a:rPr>
              <a:t>a reflective band </a:t>
            </a:r>
            <a:r>
              <a:rPr lang="en-US" sz="1600" dirty="0" smtClean="0">
                <a:solidFill>
                  <a:srgbClr val="000000"/>
                </a:solidFill>
              </a:rPr>
              <a:t>imager like OLI on L-8</a:t>
            </a:r>
          </a:p>
          <a:p>
            <a:pPr marL="801688" lvl="2">
              <a:lnSpc>
                <a:spcPct val="83000"/>
              </a:lnSpc>
              <a:spcBef>
                <a:spcPts val="300"/>
              </a:spcBef>
            </a:pPr>
            <a:r>
              <a:rPr lang="en-US" sz="1600" dirty="0" smtClean="0">
                <a:solidFill>
                  <a:srgbClr val="000000"/>
                </a:solidFill>
              </a:rPr>
              <a:t>Low-cost mitigation against an early loss of the Landsat 8 Class C TIRS, while demonstrating feasibility of constellation flying for land imaging</a:t>
            </a:r>
          </a:p>
          <a:p>
            <a:pPr marL="801688" lvl="2">
              <a:lnSpc>
                <a:spcPct val="83000"/>
              </a:lnSpc>
              <a:spcBef>
                <a:spcPts val="300"/>
              </a:spcBef>
            </a:pPr>
            <a:endParaRPr lang="en-US" sz="1600" dirty="0" smtClean="0">
              <a:solidFill>
                <a:srgbClr val="000000"/>
              </a:solidFill>
            </a:endParaRPr>
          </a:p>
          <a:p>
            <a:pPr marL="631825" lvl="1" indent="-342900">
              <a:lnSpc>
                <a:spcPct val="83000"/>
              </a:lnSpc>
              <a:spcBef>
                <a:spcPts val="300"/>
              </a:spcBef>
              <a:buClr>
                <a:schemeClr val="tx1"/>
              </a:buClr>
              <a:buFont typeface="+mj-lt"/>
              <a:buAutoNum type="arabicPeriod"/>
            </a:pPr>
            <a:r>
              <a:rPr lang="en-US" sz="1600" dirty="0">
                <a:solidFill>
                  <a:srgbClr val="000000"/>
                </a:solidFill>
              </a:rPr>
              <a:t>Landsat 9 </a:t>
            </a:r>
            <a:r>
              <a:rPr lang="en-US" sz="1600" dirty="0" smtClean="0">
                <a:solidFill>
                  <a:srgbClr val="000000"/>
                </a:solidFill>
              </a:rPr>
              <a:t>(Class</a:t>
            </a:r>
            <a:r>
              <a:rPr lang="en-US" sz="1600" dirty="0">
                <a:solidFill>
                  <a:srgbClr val="000000"/>
                </a:solidFill>
              </a:rPr>
              <a:t> </a:t>
            </a:r>
            <a:r>
              <a:rPr lang="en-US" sz="1600" dirty="0" smtClean="0">
                <a:solidFill>
                  <a:srgbClr val="000000"/>
                </a:solidFill>
              </a:rPr>
              <a:t>B upgraded rebuild </a:t>
            </a:r>
            <a:r>
              <a:rPr lang="en-US" sz="1600" dirty="0">
                <a:solidFill>
                  <a:srgbClr val="000000"/>
                </a:solidFill>
              </a:rPr>
              <a:t>of Landsat 8) </a:t>
            </a:r>
            <a:r>
              <a:rPr lang="en-US" sz="1600" dirty="0" smtClean="0">
                <a:solidFill>
                  <a:srgbClr val="000000"/>
                </a:solidFill>
              </a:rPr>
              <a:t>to launch in 2023</a:t>
            </a:r>
          </a:p>
          <a:p>
            <a:pPr marL="801688" lvl="2">
              <a:lnSpc>
                <a:spcPct val="83000"/>
              </a:lnSpc>
              <a:spcBef>
                <a:spcPts val="300"/>
              </a:spcBef>
            </a:pPr>
            <a:r>
              <a:rPr lang="en-US" sz="1600" dirty="0" smtClean="0">
                <a:solidFill>
                  <a:srgbClr val="000000"/>
                </a:solidFill>
              </a:rPr>
              <a:t>Low programmatic risk implementation of a proven system with upgrades to bring the </a:t>
            </a:r>
            <a:br>
              <a:rPr lang="en-US" sz="1600" dirty="0" smtClean="0">
                <a:solidFill>
                  <a:srgbClr val="000000"/>
                </a:solidFill>
              </a:rPr>
            </a:br>
            <a:r>
              <a:rPr lang="en-US" sz="1600" dirty="0" smtClean="0">
                <a:solidFill>
                  <a:srgbClr val="000000"/>
                </a:solidFill>
              </a:rPr>
              <a:t>whole system to Class B</a:t>
            </a:r>
          </a:p>
          <a:p>
            <a:pPr marL="801688" lvl="2">
              <a:lnSpc>
                <a:spcPct val="83000"/>
              </a:lnSpc>
              <a:spcBef>
                <a:spcPts val="300"/>
              </a:spcBef>
            </a:pPr>
            <a:endParaRPr lang="en-US" sz="1600" dirty="0" smtClean="0">
              <a:solidFill>
                <a:srgbClr val="000000"/>
              </a:solidFill>
            </a:endParaRPr>
          </a:p>
          <a:p>
            <a:pPr marL="631825" lvl="1" indent="-342900">
              <a:lnSpc>
                <a:spcPct val="83000"/>
              </a:lnSpc>
              <a:spcBef>
                <a:spcPts val="300"/>
              </a:spcBef>
              <a:buClr>
                <a:schemeClr val="tx1"/>
              </a:buClr>
              <a:buFont typeface="+mj-lt"/>
              <a:buAutoNum type="arabicPeriod"/>
            </a:pPr>
            <a:r>
              <a:rPr lang="en-US" sz="1600" dirty="0" smtClean="0">
                <a:solidFill>
                  <a:srgbClr val="000000"/>
                </a:solidFill>
              </a:rPr>
              <a:t>Land Imaging Technology and Systems Innovation</a:t>
            </a:r>
            <a:endParaRPr lang="en-US" sz="1600" strike="sngStrike" dirty="0" smtClean="0">
              <a:solidFill>
                <a:srgbClr val="000000"/>
              </a:solidFill>
            </a:endParaRPr>
          </a:p>
          <a:p>
            <a:pPr marL="801688" lvl="2">
              <a:lnSpc>
                <a:spcPct val="83000"/>
              </a:lnSpc>
              <a:spcBef>
                <a:spcPts val="300"/>
              </a:spcBef>
            </a:pPr>
            <a:r>
              <a:rPr lang="en-US" sz="1600" dirty="0" smtClean="0">
                <a:solidFill>
                  <a:srgbClr val="000000"/>
                </a:solidFill>
              </a:rPr>
              <a:t>Hardware, operations and data management/processing investments to </a:t>
            </a:r>
            <a:br>
              <a:rPr lang="en-US" sz="1600" dirty="0" smtClean="0">
                <a:solidFill>
                  <a:srgbClr val="000000"/>
                </a:solidFill>
              </a:rPr>
            </a:br>
            <a:r>
              <a:rPr lang="en-US" sz="1600" dirty="0" smtClean="0">
                <a:solidFill>
                  <a:srgbClr val="000000"/>
                </a:solidFill>
              </a:rPr>
              <a:t>reduce risk in next generation missions.</a:t>
            </a:r>
          </a:p>
          <a:p>
            <a:pPr marL="801688" lvl="2">
              <a:lnSpc>
                <a:spcPct val="83000"/>
              </a:lnSpc>
              <a:spcBef>
                <a:spcPts val="300"/>
              </a:spcBef>
            </a:pPr>
            <a:endParaRPr lang="en-US" sz="1600" dirty="0" smtClean="0">
              <a:solidFill>
                <a:srgbClr val="000000"/>
              </a:solidFill>
            </a:endParaRPr>
          </a:p>
          <a:p>
            <a:pPr marL="631825" lvl="1" indent="-342900">
              <a:lnSpc>
                <a:spcPct val="83000"/>
              </a:lnSpc>
              <a:spcBef>
                <a:spcPts val="300"/>
              </a:spcBef>
              <a:buClr>
                <a:schemeClr val="tx1"/>
              </a:buClr>
              <a:buFont typeface="+mj-lt"/>
              <a:buAutoNum type="arabicPeriod"/>
            </a:pPr>
            <a:r>
              <a:rPr lang="en-US" sz="1600" dirty="0" smtClean="0">
                <a:solidFill>
                  <a:srgbClr val="000000"/>
                </a:solidFill>
              </a:rPr>
              <a:t>Landsat 10</a:t>
            </a:r>
          </a:p>
          <a:p>
            <a:pPr marL="912812" lvl="2" indent="-342900">
              <a:lnSpc>
                <a:spcPct val="83000"/>
              </a:lnSpc>
              <a:spcBef>
                <a:spcPts val="300"/>
              </a:spcBef>
              <a:buClr>
                <a:schemeClr val="tx1"/>
              </a:buClr>
            </a:pPr>
            <a:r>
              <a:rPr lang="en-US" sz="1600" dirty="0" smtClean="0">
                <a:solidFill>
                  <a:srgbClr val="000000"/>
                </a:solidFill>
              </a:rPr>
              <a:t>Mission definition to be informed by the Technology investments, leading to key mission configuration/architecture decisions by the end of the decade</a:t>
            </a:r>
            <a:endParaRPr lang="en-US" sz="1600" dirty="0">
              <a:solidFill>
                <a:srgbClr val="000000"/>
              </a:solidFill>
            </a:endParaRPr>
          </a:p>
        </p:txBody>
      </p:sp>
      <p:sp>
        <p:nvSpPr>
          <p:cNvPr id="5" name="Rectangle 4"/>
          <p:cNvSpPr/>
          <p:nvPr/>
        </p:nvSpPr>
        <p:spPr bwMode="auto">
          <a:xfrm>
            <a:off x="103364" y="6158355"/>
            <a:ext cx="856442" cy="3101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smtClean="0">
              <a:solidFill>
                <a:srgbClr val="000000"/>
              </a:solidFill>
              <a:latin typeface="Arial" charset="0"/>
              <a:ea typeface="ＭＳ Ｐゴシック"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1560936785"/>
              </p:ext>
            </p:extLst>
          </p:nvPr>
        </p:nvGraphicFramePr>
        <p:xfrm>
          <a:off x="121063" y="5787481"/>
          <a:ext cx="8394700" cy="360680"/>
        </p:xfrm>
        <a:graphic>
          <a:graphicData uri="http://schemas.openxmlformats.org/drawingml/2006/table">
            <a:tbl>
              <a:tblPr/>
              <a:tblGrid>
                <a:gridCol w="1993900"/>
                <a:gridCol w="914400"/>
                <a:gridCol w="914400"/>
                <a:gridCol w="914400"/>
                <a:gridCol w="914400"/>
                <a:gridCol w="914400"/>
                <a:gridCol w="914400"/>
                <a:gridCol w="914400"/>
              </a:tblGrid>
              <a:tr h="165100">
                <a:tc>
                  <a:txBody>
                    <a:bodyPr/>
                    <a:lstStyle/>
                    <a:p>
                      <a:pPr algn="r" fontAlgn="b"/>
                      <a:r>
                        <a:rPr lang="en-US" sz="1100" b="1" i="0" u="none" strike="noStrike">
                          <a:solidFill>
                            <a:srgbClr val="000000"/>
                          </a:solidFill>
                          <a:effectLst/>
                          <a:latin typeface="Arial"/>
                        </a:rPr>
                        <a:t>NASA Budget for</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FFFFFF"/>
                          </a:solidFill>
                          <a:effectLst/>
                          <a:latin typeface="Arial"/>
                        </a:rPr>
                        <a:t>FY 2014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2016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2017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2018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2019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r>
              <a:tr h="165100">
                <a:tc>
                  <a:txBody>
                    <a:bodyPr/>
                    <a:lstStyle/>
                    <a:p>
                      <a:pPr algn="r" fontAlgn="b"/>
                      <a:r>
                        <a:rPr lang="en-US" sz="1100" b="1" i="0" u="none" strike="noStrike">
                          <a:solidFill>
                            <a:srgbClr val="000000"/>
                          </a:solidFill>
                          <a:effectLst/>
                          <a:latin typeface="Arial"/>
                        </a:rPr>
                        <a:t>Sustainable Land Imaging</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1" i="0" u="none" strike="noStrike">
                          <a:solidFill>
                            <a:srgbClr val="000000"/>
                          </a:solidFill>
                          <a:effectLst/>
                          <a:latin typeface="Arial"/>
                        </a:rPr>
                        <a:t>$30,000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a:rPr>
                        <a:t>$64,100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a:rPr>
                        <a:t>$78,900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a:rPr>
                        <a:t>$134,600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a:rPr>
                        <a:t>$174,400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a:rPr>
                        <a:t>$179,900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Arial"/>
                        </a:rPr>
                        <a:t>$147,300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377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dissolve">
                                      <p:cBhvr>
                                        <p:cTn id="23" dur="500"/>
                                        <p:tgtEl>
                                          <p:spTgt spid="3">
                                            <p:txEl>
                                              <p:pRg st="8" end="8"/>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dissolve">
                                      <p:cBhvr>
                                        <p:cTn id="26" dur="500"/>
                                        <p:tgtEl>
                                          <p:spTgt spid="3">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dissolve">
                                      <p:cBhvr>
                                        <p:cTn id="31" dur="500"/>
                                        <p:tgtEl>
                                          <p:spTgt spid="3">
                                            <p:txEl>
                                              <p:pRg st="11" end="1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dissolve">
                                      <p:cBhvr>
                                        <p:cTn id="3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769" y="74259"/>
            <a:ext cx="7475972" cy="652386"/>
          </a:xfrm>
        </p:spPr>
        <p:txBody>
          <a:bodyPr/>
          <a:lstStyle/>
          <a:p>
            <a:r>
              <a:rPr lang="en-US" sz="2800" dirty="0" smtClean="0"/>
              <a:t>Landsat Future</a:t>
            </a:r>
            <a:endParaRPr lang="en-US" sz="2800" dirty="0"/>
          </a:p>
        </p:txBody>
      </p:sp>
      <p:sp>
        <p:nvSpPr>
          <p:cNvPr id="4" name="Rectangle 3"/>
          <p:cNvSpPr/>
          <p:nvPr/>
        </p:nvSpPr>
        <p:spPr bwMode="auto">
          <a:xfrm>
            <a:off x="2406650" y="2800350"/>
            <a:ext cx="1852083" cy="114300"/>
          </a:xfrm>
          <a:prstGeom prst="rect">
            <a:avLst/>
          </a:prstGeom>
          <a:solidFill>
            <a:srgbClr val="EFE5BD">
              <a:alpha val="5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5" name="Picture 4"/>
          <p:cNvPicPr>
            <a:picLocks noChangeAspect="1"/>
          </p:cNvPicPr>
          <p:nvPr/>
        </p:nvPicPr>
        <p:blipFill>
          <a:blip r:embed="rId3"/>
          <a:stretch>
            <a:fillRect/>
          </a:stretch>
        </p:blipFill>
        <p:spPr>
          <a:xfrm>
            <a:off x="0" y="1270000"/>
            <a:ext cx="9144000" cy="4313857"/>
          </a:xfrm>
          <a:prstGeom prst="rect">
            <a:avLst/>
          </a:prstGeom>
        </p:spPr>
      </p:pic>
    </p:spTree>
    <p:extLst>
      <p:ext uri="{BB962C8B-B14F-4D97-AF65-F5344CB8AC3E}">
        <p14:creationId xmlns:p14="http://schemas.microsoft.com/office/powerpoint/2010/main" val="15009729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IR Free Flyer, TIR-FF</a:t>
            </a:r>
            <a:endParaRPr lang="en-US" baseline="-25000" dirty="0"/>
          </a:p>
        </p:txBody>
      </p:sp>
      <p:sp>
        <p:nvSpPr>
          <p:cNvPr id="3" name="Content Placeholder 2"/>
          <p:cNvSpPr>
            <a:spLocks noGrp="1"/>
          </p:cNvSpPr>
          <p:nvPr>
            <p:ph idx="1"/>
          </p:nvPr>
        </p:nvSpPr>
        <p:spPr>
          <a:xfrm>
            <a:off x="204113" y="873198"/>
            <a:ext cx="8727968" cy="4940554"/>
          </a:xfrm>
        </p:spPr>
        <p:txBody>
          <a:bodyPr/>
          <a:lstStyle/>
          <a:p>
            <a:r>
              <a:rPr lang="en-US" sz="1800" dirty="0" smtClean="0"/>
              <a:t>The </a:t>
            </a:r>
            <a:r>
              <a:rPr lang="en-US" sz="1800" dirty="0"/>
              <a:t>primary objective is to provide an alternate source of thermal IR </a:t>
            </a:r>
            <a:r>
              <a:rPr lang="en-US" sz="1800" dirty="0" smtClean="0"/>
              <a:t>imagery</a:t>
            </a:r>
            <a:r>
              <a:rPr lang="en-US" sz="1800" dirty="0" smtClean="0">
                <a:solidFill>
                  <a:srgbClr val="000000"/>
                </a:solidFill>
              </a:rPr>
              <a:t> by 2019 - </a:t>
            </a:r>
            <a:r>
              <a:rPr lang="en-US" sz="1800" dirty="0"/>
              <a:t>specifically in advance of the TIR channels provided on </a:t>
            </a:r>
            <a:r>
              <a:rPr lang="en-US" sz="1800" dirty="0" smtClean="0">
                <a:solidFill>
                  <a:srgbClr val="000000"/>
                </a:solidFill>
              </a:rPr>
              <a:t>Landsat 9 (2023 launch date).</a:t>
            </a:r>
            <a:endParaRPr lang="en-US" sz="1800" strike="sngStrike" dirty="0" smtClean="0">
              <a:solidFill>
                <a:srgbClr val="000000"/>
              </a:solidFill>
            </a:endParaRPr>
          </a:p>
          <a:p>
            <a:pPr lvl="1">
              <a:buClr>
                <a:schemeClr val="tx1"/>
              </a:buClr>
            </a:pPr>
            <a:r>
              <a:rPr lang="en-US" sz="1600" dirty="0" smtClean="0">
                <a:solidFill>
                  <a:srgbClr val="000000"/>
                </a:solidFill>
              </a:rPr>
              <a:t>Thermal IR measurements provide unique, precise information on water use (primarily for crop irrigation) and urban heating</a:t>
            </a:r>
          </a:p>
          <a:p>
            <a:pPr lvl="1">
              <a:buClr>
                <a:schemeClr val="tx1"/>
              </a:buClr>
            </a:pPr>
            <a:r>
              <a:rPr lang="en-US" sz="1600" dirty="0" smtClean="0">
                <a:solidFill>
                  <a:srgbClr val="000000"/>
                </a:solidFill>
              </a:rPr>
              <a:t> S</a:t>
            </a:r>
            <a:r>
              <a:rPr lang="en-US" sz="1600" dirty="0" smtClean="0"/>
              <a:t>tudies have indicated that the TIR measurements are at the greatest risk of continuity </a:t>
            </a:r>
            <a:r>
              <a:rPr lang="en-US" sz="1600" dirty="0" smtClean="0">
                <a:solidFill>
                  <a:srgbClr val="000000"/>
                </a:solidFill>
              </a:rPr>
              <a:t>because (1) the L8 TIRS has only a 3-year design life; (2) stray light and hardware issues have already degraded the reliability and performance of the L8 TIRS; </a:t>
            </a:r>
            <a:r>
              <a:rPr lang="en-US" sz="1600" dirty="0" smtClean="0"/>
              <a:t>and (</a:t>
            </a:r>
            <a:r>
              <a:rPr lang="en-US" sz="1600" dirty="0" smtClean="0">
                <a:solidFill>
                  <a:srgbClr val="000000"/>
                </a:solidFill>
              </a:rPr>
              <a:t>3</a:t>
            </a:r>
            <a:r>
              <a:rPr lang="en-US" sz="1600" dirty="0" smtClean="0"/>
              <a:t>) the EU Sentinel satellites do not include thermal channels</a:t>
            </a:r>
          </a:p>
          <a:p>
            <a:pPr lvl="1">
              <a:buClr>
                <a:schemeClr val="tx1"/>
              </a:buClr>
            </a:pPr>
            <a:r>
              <a:rPr lang="en-US" sz="1600" dirty="0" smtClean="0"/>
              <a:t>TIR-FF will fly in constellation with another land imaging satellite, </a:t>
            </a:r>
            <a:r>
              <a:rPr lang="en-US" sz="1600" dirty="0" smtClean="0">
                <a:solidFill>
                  <a:srgbClr val="000000"/>
                </a:solidFill>
              </a:rPr>
              <a:t>likely Landsat 8 or Sentinel-2</a:t>
            </a:r>
          </a:p>
          <a:p>
            <a:endParaRPr lang="en-US" sz="1800" dirty="0" smtClean="0"/>
          </a:p>
          <a:p>
            <a:r>
              <a:rPr lang="en-US" sz="1800" dirty="0" smtClean="0"/>
              <a:t>The </a:t>
            </a:r>
            <a:r>
              <a:rPr lang="en-US" sz="1800" dirty="0" smtClean="0">
                <a:solidFill>
                  <a:srgbClr val="000000"/>
                </a:solidFill>
              </a:rPr>
              <a:t>TIR-FF development is assigned to NASA/GSFC for implementation</a:t>
            </a:r>
          </a:p>
          <a:p>
            <a:pPr lvl="1"/>
            <a:r>
              <a:rPr lang="en-US" sz="1600" dirty="0" smtClean="0">
                <a:solidFill>
                  <a:srgbClr val="000000"/>
                </a:solidFill>
              </a:rPr>
              <a:t>Small satellite</a:t>
            </a:r>
          </a:p>
          <a:p>
            <a:pPr lvl="1"/>
            <a:r>
              <a:rPr lang="en-US" sz="1600" dirty="0" smtClean="0">
                <a:solidFill>
                  <a:srgbClr val="000000"/>
                </a:solidFill>
              </a:rPr>
              <a:t>Simple instrumentation</a:t>
            </a:r>
          </a:p>
          <a:p>
            <a:pPr lvl="1"/>
            <a:r>
              <a:rPr lang="en-US" sz="1600" dirty="0" smtClean="0">
                <a:solidFill>
                  <a:srgbClr val="000000"/>
                </a:solidFill>
              </a:rPr>
              <a:t>Dedicated small launch vehicle</a:t>
            </a:r>
          </a:p>
          <a:p>
            <a:endParaRPr lang="en-US" sz="1800" dirty="0" smtClean="0"/>
          </a:p>
          <a:p>
            <a:r>
              <a:rPr lang="en-US" sz="1800" dirty="0" smtClean="0"/>
              <a:t>TIR-FF </a:t>
            </a:r>
            <a:r>
              <a:rPr lang="en-US" sz="1800" dirty="0"/>
              <a:t>will follow a Class D </a:t>
            </a:r>
            <a:r>
              <a:rPr lang="en-US" sz="1800" dirty="0" smtClean="0"/>
              <a:t>implementation to </a:t>
            </a:r>
            <a:r>
              <a:rPr lang="en-US" sz="1800" dirty="0"/>
              <a:t>ensure </a:t>
            </a:r>
            <a:r>
              <a:rPr lang="en-US" sz="1800" dirty="0" smtClean="0"/>
              <a:t>rapid development, with a </a:t>
            </a:r>
          </a:p>
          <a:p>
            <a:pPr marL="0" indent="0">
              <a:buNone/>
            </a:pPr>
            <a:r>
              <a:rPr lang="en-US" sz="1800" dirty="0" smtClean="0"/>
              <a:t>	launch targeted for 2019</a:t>
            </a:r>
            <a:endParaRPr lang="en-US" sz="1800" dirty="0"/>
          </a:p>
          <a:p>
            <a:pPr marL="0" indent="0">
              <a:buNone/>
            </a:pPr>
            <a:endParaRPr lang="en-US" sz="1800" dirty="0" smtClean="0"/>
          </a:p>
        </p:txBody>
      </p:sp>
    </p:spTree>
    <p:extLst>
      <p:ext uri="{BB962C8B-B14F-4D97-AF65-F5344CB8AC3E}">
        <p14:creationId xmlns:p14="http://schemas.microsoft.com/office/powerpoint/2010/main" val="37612547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29" y="91258"/>
            <a:ext cx="7462153" cy="652386"/>
          </a:xfrm>
        </p:spPr>
        <p:txBody>
          <a:bodyPr/>
          <a:lstStyle/>
          <a:p>
            <a:r>
              <a:rPr lang="en-US" sz="2800" spc="-100" dirty="0" smtClean="0"/>
              <a:t>Landsat 9</a:t>
            </a:r>
            <a:endParaRPr lang="en-US" sz="2400" spc="-100" dirty="0"/>
          </a:p>
        </p:txBody>
      </p:sp>
      <p:sp>
        <p:nvSpPr>
          <p:cNvPr id="3" name="Content Placeholder 2"/>
          <p:cNvSpPr>
            <a:spLocks noGrp="1"/>
          </p:cNvSpPr>
          <p:nvPr>
            <p:ph idx="1"/>
          </p:nvPr>
        </p:nvSpPr>
        <p:spPr>
          <a:xfrm>
            <a:off x="76304" y="814928"/>
            <a:ext cx="8882972" cy="4975733"/>
          </a:xfrm>
        </p:spPr>
        <p:txBody>
          <a:bodyPr/>
          <a:lstStyle/>
          <a:p>
            <a:pPr>
              <a:lnSpc>
                <a:spcPct val="90000"/>
              </a:lnSpc>
              <a:spcBef>
                <a:spcPts val="600"/>
              </a:spcBef>
            </a:pPr>
            <a:r>
              <a:rPr lang="en-US" sz="1800" dirty="0" smtClean="0"/>
              <a:t>The Landsat 9 mission: a near-repeat build of the LDCM/Landsat 8 system, upgraded to full Class B, to launch in 2023.</a:t>
            </a:r>
          </a:p>
          <a:p>
            <a:pPr lvl="1">
              <a:lnSpc>
                <a:spcPct val="90000"/>
              </a:lnSpc>
              <a:spcBef>
                <a:spcPts val="600"/>
              </a:spcBef>
              <a:buClr>
                <a:schemeClr val="tx1"/>
              </a:buClr>
            </a:pPr>
            <a:r>
              <a:rPr lang="en-US" sz="1600" dirty="0" smtClean="0"/>
              <a:t>Ensures the baseline </a:t>
            </a:r>
            <a:r>
              <a:rPr lang="en-US" sz="1600" dirty="0" smtClean="0">
                <a:solidFill>
                  <a:srgbClr val="000000"/>
                </a:solidFill>
              </a:rPr>
              <a:t>Landsat </a:t>
            </a:r>
            <a:r>
              <a:rPr lang="en-US" sz="1600" dirty="0" smtClean="0"/>
              <a:t>data record is continued into the late 2020s with minimal programmatic and technical risk</a:t>
            </a:r>
          </a:p>
          <a:p>
            <a:pPr lvl="1">
              <a:lnSpc>
                <a:spcPct val="90000"/>
              </a:lnSpc>
              <a:spcBef>
                <a:spcPts val="600"/>
              </a:spcBef>
              <a:buClr>
                <a:schemeClr val="tx1"/>
              </a:buClr>
            </a:pPr>
            <a:r>
              <a:rPr lang="en-US" sz="1600" dirty="0" smtClean="0"/>
              <a:t>The ground system is fully defined, needing incremental additions only</a:t>
            </a:r>
          </a:p>
          <a:p>
            <a:pPr>
              <a:lnSpc>
                <a:spcPct val="90000"/>
              </a:lnSpc>
              <a:spcBef>
                <a:spcPts val="600"/>
              </a:spcBef>
            </a:pPr>
            <a:endParaRPr lang="en-US" sz="1800" dirty="0" smtClean="0">
              <a:solidFill>
                <a:srgbClr val="000000"/>
              </a:solidFill>
            </a:endParaRPr>
          </a:p>
          <a:p>
            <a:pPr>
              <a:lnSpc>
                <a:spcPct val="90000"/>
              </a:lnSpc>
              <a:spcBef>
                <a:spcPts val="600"/>
              </a:spcBef>
            </a:pPr>
            <a:r>
              <a:rPr lang="en-US" sz="1800" dirty="0" smtClean="0">
                <a:solidFill>
                  <a:srgbClr val="000000"/>
                </a:solidFill>
              </a:rPr>
              <a:t>R</a:t>
            </a:r>
            <a:r>
              <a:rPr lang="en-US" sz="1800" dirty="0" smtClean="0"/>
              <a:t>ebuild based on </a:t>
            </a:r>
            <a:r>
              <a:rPr lang="en-US" sz="1800" dirty="0"/>
              <a:t>the successful Landsat 8 </a:t>
            </a:r>
            <a:r>
              <a:rPr lang="en-US" sz="1800" dirty="0" smtClean="0"/>
              <a:t>observatory, </a:t>
            </a:r>
            <a:r>
              <a:rPr lang="en-US" sz="1800" dirty="0"/>
              <a:t>with </a:t>
            </a:r>
            <a:r>
              <a:rPr lang="en-US" sz="1800" dirty="0" smtClean="0"/>
              <a:t>specific modifications: </a:t>
            </a:r>
          </a:p>
          <a:p>
            <a:pPr lvl="1">
              <a:lnSpc>
                <a:spcPct val="90000"/>
              </a:lnSpc>
              <a:spcBef>
                <a:spcPts val="600"/>
              </a:spcBef>
              <a:buClr>
                <a:schemeClr val="tx1"/>
              </a:buClr>
            </a:pPr>
            <a:r>
              <a:rPr lang="en-US" sz="1600" dirty="0"/>
              <a:t>T</a:t>
            </a:r>
            <a:r>
              <a:rPr lang="en-US" sz="1600" dirty="0" smtClean="0"/>
              <a:t>he Landsat 9 TIRS instrument would </a:t>
            </a:r>
            <a:r>
              <a:rPr lang="en-US" sz="1600" dirty="0" smtClean="0">
                <a:solidFill>
                  <a:srgbClr val="000000"/>
                </a:solidFill>
              </a:rPr>
              <a:t>be upgraded to full Class B configuration (5-year design life; in-house NASA/GSFC build)</a:t>
            </a:r>
          </a:p>
          <a:p>
            <a:pPr lvl="1">
              <a:lnSpc>
                <a:spcPct val="90000"/>
              </a:lnSpc>
              <a:spcBef>
                <a:spcPts val="600"/>
              </a:spcBef>
              <a:buClr>
                <a:schemeClr val="tx1"/>
              </a:buClr>
            </a:pPr>
            <a:r>
              <a:rPr lang="en-US" sz="1600" dirty="0" smtClean="0"/>
              <a:t>Spacecraft competed and modified as required to accommodate upgraded TIRS</a:t>
            </a:r>
          </a:p>
          <a:p>
            <a:pPr lvl="1">
              <a:lnSpc>
                <a:spcPct val="90000"/>
              </a:lnSpc>
              <a:spcBef>
                <a:spcPts val="600"/>
              </a:spcBef>
              <a:buClr>
                <a:schemeClr val="tx1"/>
              </a:buClr>
            </a:pPr>
            <a:r>
              <a:rPr lang="en-US" sz="1600" dirty="0" smtClean="0"/>
              <a:t>Commercial management/oversight practices explored for cost savings at acceptable risk  </a:t>
            </a:r>
          </a:p>
        </p:txBody>
      </p:sp>
    </p:spTree>
    <p:extLst>
      <p:ext uri="{BB962C8B-B14F-4D97-AF65-F5344CB8AC3E}">
        <p14:creationId xmlns:p14="http://schemas.microsoft.com/office/powerpoint/2010/main" val="12715604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37" y="123826"/>
            <a:ext cx="8342763" cy="652386"/>
          </a:xfrm>
        </p:spPr>
        <p:txBody>
          <a:bodyPr/>
          <a:lstStyle/>
          <a:p>
            <a:r>
              <a:rPr lang="en-US" sz="2800" dirty="0" smtClean="0"/>
              <a:t>Technology and Systems Innovation</a:t>
            </a:r>
            <a:endParaRPr lang="en-US" sz="2800" dirty="0"/>
          </a:p>
        </p:txBody>
      </p:sp>
      <p:sp>
        <p:nvSpPr>
          <p:cNvPr id="3" name="Content Placeholder 2"/>
          <p:cNvSpPr>
            <a:spLocks noGrp="1"/>
          </p:cNvSpPr>
          <p:nvPr>
            <p:ph idx="1"/>
          </p:nvPr>
        </p:nvSpPr>
        <p:spPr>
          <a:xfrm>
            <a:off x="157119" y="838018"/>
            <a:ext cx="8651920" cy="4975733"/>
          </a:xfrm>
        </p:spPr>
        <p:txBody>
          <a:bodyPr/>
          <a:lstStyle/>
          <a:p>
            <a:pPr>
              <a:buSzPts val="1800"/>
              <a:buFont typeface="Wingdings"/>
              <a:buChar char="²"/>
            </a:pPr>
            <a:r>
              <a:rPr lang="en-US" sz="1800" dirty="0" smtClean="0">
                <a:solidFill>
                  <a:srgbClr val="000000"/>
                </a:solidFill>
              </a:rPr>
              <a:t>Persistent </a:t>
            </a:r>
            <a:r>
              <a:rPr lang="en-US" sz="1800" dirty="0">
                <a:solidFill>
                  <a:srgbClr val="000000"/>
                </a:solidFill>
              </a:rPr>
              <a:t>investment in technology and observational innovation is </a:t>
            </a:r>
            <a:r>
              <a:rPr lang="en-US" sz="1800" dirty="0" smtClean="0">
                <a:solidFill>
                  <a:srgbClr val="000000"/>
                </a:solidFill>
              </a:rPr>
              <a:t>essential for a </a:t>
            </a:r>
            <a:r>
              <a:rPr lang="en-US" sz="1800" dirty="0">
                <a:solidFill>
                  <a:srgbClr val="000000"/>
                </a:solidFill>
              </a:rPr>
              <a:t>world class, sustainable, and responsible land imaging program. </a:t>
            </a:r>
            <a:endParaRPr lang="en-US" sz="1800" dirty="0" smtClean="0">
              <a:solidFill>
                <a:srgbClr val="000000"/>
              </a:solidFill>
            </a:endParaRPr>
          </a:p>
          <a:p>
            <a:pPr>
              <a:buSzPts val="1800"/>
              <a:buFont typeface="Wingdings"/>
              <a:buChar char="²"/>
            </a:pPr>
            <a:r>
              <a:rPr lang="en-US" sz="1800" dirty="0" smtClean="0"/>
              <a:t>The Plan includes a budget for technology and systems innovation that rises to ~5% of the total SLI budget line.</a:t>
            </a:r>
          </a:p>
          <a:p>
            <a:r>
              <a:rPr lang="en-US" sz="1800" dirty="0" smtClean="0"/>
              <a:t>At </a:t>
            </a:r>
            <a:r>
              <a:rPr lang="en-US" sz="1800" dirty="0"/>
              <a:t>the </a:t>
            </a:r>
            <a:r>
              <a:rPr lang="en-US" sz="1800" b="1" dirty="0" smtClean="0"/>
              <a:t>component/technology </a:t>
            </a:r>
            <a:r>
              <a:rPr lang="en-US" sz="1800" dirty="0"/>
              <a:t>level examples of specific investigations include:</a:t>
            </a:r>
          </a:p>
          <a:p>
            <a:pPr marL="561975" lvl="1"/>
            <a:r>
              <a:rPr lang="en-US" sz="1400" dirty="0"/>
              <a:t>Focal plane technology to support wide swath, moderate resolution imagery for multispectral and </a:t>
            </a:r>
            <a:r>
              <a:rPr lang="en-US" sz="1400" dirty="0" err="1"/>
              <a:t>hyperspectral</a:t>
            </a:r>
            <a:r>
              <a:rPr lang="en-US" sz="1400" dirty="0"/>
              <a:t> </a:t>
            </a:r>
            <a:r>
              <a:rPr lang="en-US" sz="1400" dirty="0" smtClean="0"/>
              <a:t>instruments;  </a:t>
            </a:r>
            <a:r>
              <a:rPr lang="en-US" sz="1400" b="1" i="1" dirty="0" smtClean="0">
                <a:solidFill>
                  <a:srgbClr val="FF0000"/>
                </a:solidFill>
              </a:rPr>
              <a:t>Underway</a:t>
            </a:r>
            <a:endParaRPr lang="en-US" sz="1400" dirty="0"/>
          </a:p>
          <a:p>
            <a:pPr marL="561975" lvl="1"/>
            <a:r>
              <a:rPr lang="en-US" sz="1400" dirty="0" smtClean="0"/>
              <a:t>Hyperspectral </a:t>
            </a:r>
            <a:r>
              <a:rPr lang="en-US" sz="1400" dirty="0"/>
              <a:t>thermal measurements</a:t>
            </a:r>
            <a:r>
              <a:rPr lang="en-US" sz="1400" dirty="0" smtClean="0"/>
              <a:t>; </a:t>
            </a:r>
            <a:r>
              <a:rPr lang="en-US" sz="1400" b="1" i="1" dirty="0" smtClean="0">
                <a:solidFill>
                  <a:srgbClr val="FF0000"/>
                </a:solidFill>
              </a:rPr>
              <a:t>Underway</a:t>
            </a:r>
            <a:endParaRPr lang="en-US" sz="1400" dirty="0"/>
          </a:p>
          <a:p>
            <a:r>
              <a:rPr lang="en-US" sz="1800" dirty="0"/>
              <a:t>At the </a:t>
            </a:r>
            <a:r>
              <a:rPr lang="en-US" sz="1800" b="1" dirty="0"/>
              <a:t>system </a:t>
            </a:r>
            <a:r>
              <a:rPr lang="en-US" sz="1800" dirty="0"/>
              <a:t>level, examples of specific technical investigations include:</a:t>
            </a:r>
          </a:p>
          <a:p>
            <a:pPr marL="561975" lvl="1"/>
            <a:r>
              <a:rPr lang="en-US" sz="1400" dirty="0"/>
              <a:t>Instrument miniaturization approaches to meet program observing objectives with smaller, less expensive satellites</a:t>
            </a:r>
            <a:r>
              <a:rPr lang="en-US" sz="1400" dirty="0" smtClean="0"/>
              <a:t>; </a:t>
            </a:r>
            <a:r>
              <a:rPr lang="en-US" sz="1400" b="1" i="1" dirty="0" smtClean="0">
                <a:solidFill>
                  <a:srgbClr val="FF0000"/>
                </a:solidFill>
              </a:rPr>
              <a:t>Underway</a:t>
            </a:r>
            <a:endParaRPr lang="en-US" sz="1400" b="1" i="1" dirty="0">
              <a:solidFill>
                <a:srgbClr val="FF0000"/>
              </a:solidFill>
            </a:endParaRPr>
          </a:p>
          <a:p>
            <a:pPr marL="561975" lvl="1"/>
            <a:r>
              <a:rPr lang="en-US" sz="1400" dirty="0"/>
              <a:t>Integrated instrument approaches combining VISNIR and TIR </a:t>
            </a:r>
            <a:r>
              <a:rPr lang="en-US" sz="1400" dirty="0" smtClean="0"/>
              <a:t>channels</a:t>
            </a:r>
            <a:endParaRPr lang="en-US" sz="1400" dirty="0"/>
          </a:p>
          <a:p>
            <a:r>
              <a:rPr lang="en-US" sz="1800" dirty="0" smtClean="0"/>
              <a:t>At </a:t>
            </a:r>
            <a:r>
              <a:rPr lang="en-US" sz="1800" dirty="0"/>
              <a:t>the </a:t>
            </a:r>
            <a:r>
              <a:rPr lang="en-US" sz="1800" b="1" dirty="0"/>
              <a:t>programmatic</a:t>
            </a:r>
            <a:r>
              <a:rPr lang="en-US" sz="1800" dirty="0"/>
              <a:t> level, examples of specific investigations include:</a:t>
            </a:r>
          </a:p>
          <a:p>
            <a:pPr marL="561975" lvl="1"/>
            <a:r>
              <a:rPr lang="en-US" sz="1400" dirty="0"/>
              <a:t>Commercial and hybrid commercial/governmental procurement and management approaches</a:t>
            </a:r>
            <a:r>
              <a:rPr lang="en-US" sz="1400" dirty="0" smtClean="0"/>
              <a:t>; </a:t>
            </a:r>
            <a:r>
              <a:rPr lang="en-US" sz="1400" b="1" i="1" dirty="0" smtClean="0">
                <a:solidFill>
                  <a:srgbClr val="FF0000"/>
                </a:solidFill>
              </a:rPr>
              <a:t>Underway</a:t>
            </a:r>
            <a:endParaRPr lang="en-US" sz="1400" b="1" i="1" dirty="0">
              <a:solidFill>
                <a:srgbClr val="FF0000"/>
              </a:solidFill>
            </a:endParaRPr>
          </a:p>
          <a:p>
            <a:pPr marL="561975" lvl="1"/>
            <a:r>
              <a:rPr lang="en-US" sz="1400" dirty="0" smtClean="0"/>
              <a:t>Integration </a:t>
            </a:r>
            <a:r>
              <a:rPr lang="en-US" sz="1400" dirty="0"/>
              <a:t>of multiple data sets from an open array of satellite observations to create a seamless land imaging archive for the </a:t>
            </a:r>
            <a:r>
              <a:rPr lang="en-US" sz="1400" dirty="0" smtClean="0"/>
              <a:t>user, including TIR-FF + Landsat 8 or + Sentinel 2  </a:t>
            </a:r>
            <a:r>
              <a:rPr lang="en-US" sz="1400" b="1" i="1" dirty="0" smtClean="0">
                <a:solidFill>
                  <a:srgbClr val="FF0000"/>
                </a:solidFill>
              </a:rPr>
              <a:t>Underway with ROSES (NASA’s competitive research program) solicitation/selections</a:t>
            </a:r>
            <a:endParaRPr lang="en-US" sz="1400" dirty="0" smtClean="0"/>
          </a:p>
          <a:p>
            <a:r>
              <a:rPr lang="en-US" sz="1800" dirty="0" smtClean="0"/>
              <a:t>Near-term work will inform the Landsat 10 configuration decision (L10 development to start in early 2020’s)</a:t>
            </a:r>
          </a:p>
        </p:txBody>
      </p:sp>
    </p:spTree>
    <p:extLst>
      <p:ext uri="{BB962C8B-B14F-4D97-AF65-F5344CB8AC3E}">
        <p14:creationId xmlns:p14="http://schemas.microsoft.com/office/powerpoint/2010/main" val="4090191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37" y="123826"/>
            <a:ext cx="8342763" cy="652386"/>
          </a:xfrm>
        </p:spPr>
        <p:txBody>
          <a:bodyPr/>
          <a:lstStyle/>
          <a:p>
            <a:r>
              <a:rPr lang="en-US" sz="2800" dirty="0" smtClean="0"/>
              <a:t>Land Imaging in FY15</a:t>
            </a:r>
            <a:r>
              <a:rPr lang="en-US" sz="2800" dirty="0"/>
              <a:t> </a:t>
            </a:r>
            <a:r>
              <a:rPr lang="en-US" sz="2800" dirty="0" smtClean="0"/>
              <a:t>Senate </a:t>
            </a:r>
            <a:r>
              <a:rPr lang="en-US" sz="2800" dirty="0" err="1" smtClean="0"/>
              <a:t>Approps</a:t>
            </a:r>
            <a:r>
              <a:rPr lang="en-US" sz="2800" dirty="0" smtClean="0"/>
              <a:t> Report</a:t>
            </a:r>
            <a:endParaRPr lang="en-US" sz="2800" dirty="0"/>
          </a:p>
        </p:txBody>
      </p:sp>
      <p:sp>
        <p:nvSpPr>
          <p:cNvPr id="3" name="Content Placeholder 2"/>
          <p:cNvSpPr>
            <a:spLocks noGrp="1"/>
          </p:cNvSpPr>
          <p:nvPr>
            <p:ph idx="1"/>
          </p:nvPr>
        </p:nvSpPr>
        <p:spPr>
          <a:xfrm>
            <a:off x="157119" y="838018"/>
            <a:ext cx="8651920" cy="4975733"/>
          </a:xfrm>
        </p:spPr>
        <p:txBody>
          <a:bodyPr/>
          <a:lstStyle/>
          <a:p>
            <a:r>
              <a:rPr lang="en-US" sz="1800" i="1" dirty="0" smtClean="0"/>
              <a:t>Senate </a:t>
            </a:r>
            <a:r>
              <a:rPr lang="en-US" sz="1800" i="1" dirty="0"/>
              <a:t>FY 2015 Report:</a:t>
            </a:r>
            <a:endParaRPr lang="en-US" sz="1800" dirty="0"/>
          </a:p>
          <a:p>
            <a:r>
              <a:rPr lang="en-US" sz="1800" i="1" dirty="0"/>
              <a:t> </a:t>
            </a:r>
            <a:endParaRPr lang="en-US" sz="1800" dirty="0"/>
          </a:p>
          <a:p>
            <a:r>
              <a:rPr lang="en-US" sz="1800" i="1" dirty="0"/>
              <a:t>Landsat Data Continuity</a:t>
            </a:r>
            <a:r>
              <a:rPr lang="en-US" sz="1800" dirty="0"/>
              <a:t>.—The Committee provides $68,100,000, $4,000,000 above the request, for a land imaging mission successor to Landsat 8. With Landsat 7 at risk for ending its mission life as early as 2017, the Committee is deeply troubled at the potential loss of 8-day continuous terrestrial coverage now provided through the Landsat satellite series. </a:t>
            </a:r>
            <a:r>
              <a:rPr lang="en-US" sz="1800" b="1" dirty="0"/>
              <a:t>The Committee does not concur with various administration efforts to develop alternative ‘‘out of the box’’ approaches to this data collection—whether they are dependent on commercial or international partners. </a:t>
            </a:r>
            <a:r>
              <a:rPr lang="en-US" sz="1800" dirty="0"/>
              <a:t>Given the constraints in Federal funding, and the absence of credible alternatives to a conventional land imaging mission that ensures Landsat data continuity</a:t>
            </a:r>
            <a:r>
              <a:rPr lang="en-US" sz="1800" b="1" dirty="0"/>
              <a:t>, NASA should proceed with an acquisition in fiscal year 2015 for a mission to launch a follow on to Landsat 8 by not later than 2020 that does not exceed a cost cap of $650,000,000, inclusive of all launch vehicle costs. </a:t>
            </a:r>
            <a:r>
              <a:rPr lang="en-US" sz="1800" dirty="0"/>
              <a:t>Such a mission shall maximize the utilization of non-recurring engineering efforts from Landsat 8 to maintain a relatively low level of project risk. In addition, as a follow on to Landsat 8, </a:t>
            </a:r>
            <a:r>
              <a:rPr lang="en-US" sz="1800" i="1" dirty="0"/>
              <a:t>program reserves shall be limited to not more than 10 percent for the duration of the mission’s development and all hardware contracts should be firm fixed price and reflect steep discounts over the price paid for comparable components for Landsat 8</a:t>
            </a:r>
            <a:r>
              <a:rPr lang="en-US" sz="1800" dirty="0"/>
              <a:t>. The Committee notes that the notional land imaging fiscal year 2016 budget is now more than $100,000,000 below what is needed for a 2020 launch. Hence, the Committee expects the 2016 budget to reflect resources necessary to meet that launch date.</a:t>
            </a:r>
            <a:endParaRPr lang="en-US" sz="1800" dirty="0" smtClean="0"/>
          </a:p>
        </p:txBody>
      </p:sp>
    </p:spTree>
    <p:extLst>
      <p:ext uri="{BB962C8B-B14F-4D97-AF65-F5344CB8AC3E}">
        <p14:creationId xmlns:p14="http://schemas.microsoft.com/office/powerpoint/2010/main" val="35931575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37" y="123826"/>
            <a:ext cx="8342763" cy="652386"/>
          </a:xfrm>
        </p:spPr>
        <p:txBody>
          <a:bodyPr/>
          <a:lstStyle/>
          <a:p>
            <a:r>
              <a:rPr lang="en-US" sz="2800" dirty="0" smtClean="0"/>
              <a:t>Land Imaging in FY15</a:t>
            </a:r>
            <a:r>
              <a:rPr lang="en-US" sz="2800" dirty="0"/>
              <a:t> </a:t>
            </a:r>
            <a:r>
              <a:rPr lang="en-US" sz="2800" dirty="0" smtClean="0"/>
              <a:t>Appropriation</a:t>
            </a:r>
            <a:endParaRPr lang="en-US" sz="2800" dirty="0"/>
          </a:p>
        </p:txBody>
      </p:sp>
      <p:sp>
        <p:nvSpPr>
          <p:cNvPr id="3" name="Content Placeholder 2"/>
          <p:cNvSpPr>
            <a:spLocks noGrp="1"/>
          </p:cNvSpPr>
          <p:nvPr>
            <p:ph idx="1"/>
          </p:nvPr>
        </p:nvSpPr>
        <p:spPr>
          <a:xfrm>
            <a:off x="157119" y="838018"/>
            <a:ext cx="8651920" cy="4975733"/>
          </a:xfrm>
        </p:spPr>
        <p:txBody>
          <a:bodyPr/>
          <a:lstStyle/>
          <a:p>
            <a:r>
              <a:rPr lang="en-US" sz="1800" i="1" dirty="0"/>
              <a:t>FY </a:t>
            </a:r>
            <a:r>
              <a:rPr lang="en-US" sz="1800" i="1" dirty="0" smtClean="0"/>
              <a:t>2015 Appropriations </a:t>
            </a:r>
            <a:r>
              <a:rPr lang="en-US" sz="1800" i="1" dirty="0"/>
              <a:t>Explanatory Statement</a:t>
            </a:r>
            <a:endParaRPr lang="en-US" sz="1800" dirty="0"/>
          </a:p>
          <a:p>
            <a:r>
              <a:rPr lang="en-US" sz="1800" dirty="0"/>
              <a:t> </a:t>
            </a:r>
          </a:p>
          <a:p>
            <a:r>
              <a:rPr lang="en-US" sz="1800" dirty="0"/>
              <a:t>The agreement supports Senate direction on Landsat Data Continuity, but provides the requested amount of $64,100,000 and clarifies Senate direction on development parameters.  Instead of a firm cost cap boundary, the mission shall: </a:t>
            </a:r>
            <a:r>
              <a:rPr lang="en-US" sz="1800" dirty="0" smtClean="0"/>
              <a:t>  </a:t>
            </a:r>
          </a:p>
          <a:p>
            <a:r>
              <a:rPr lang="en-US" sz="1800" dirty="0"/>
              <a:t> </a:t>
            </a:r>
            <a:r>
              <a:rPr lang="en-US" sz="1800" dirty="0" smtClean="0"/>
              <a:t>          cost </a:t>
            </a:r>
            <a:r>
              <a:rPr lang="en-US" sz="1800" dirty="0"/>
              <a:t>substantially less than Landsat-8; </a:t>
            </a:r>
            <a:endParaRPr lang="en-US" sz="1800" dirty="0" smtClean="0"/>
          </a:p>
          <a:p>
            <a:r>
              <a:rPr lang="en-US" sz="1800" dirty="0"/>
              <a:t> </a:t>
            </a:r>
            <a:r>
              <a:rPr lang="en-US" sz="1800" dirty="0" smtClean="0"/>
              <a:t>          provide </a:t>
            </a:r>
            <a:r>
              <a:rPr lang="en-US" sz="1800" dirty="0"/>
              <a:t>the same data quality as Landsat-8 so as to not require an overhaul </a:t>
            </a:r>
            <a:endParaRPr lang="en-US" sz="1800" dirty="0" smtClean="0"/>
          </a:p>
          <a:p>
            <a:r>
              <a:rPr lang="en-US" sz="1800" dirty="0"/>
              <a:t> </a:t>
            </a:r>
            <a:r>
              <a:rPr lang="en-US" sz="1800" dirty="0" smtClean="0"/>
              <a:t>            of </a:t>
            </a:r>
            <a:r>
              <a:rPr lang="en-US" sz="1800" dirty="0"/>
              <a:t>associated ground systems; and </a:t>
            </a:r>
            <a:endParaRPr lang="en-US" sz="1800" dirty="0" smtClean="0"/>
          </a:p>
          <a:p>
            <a:r>
              <a:rPr lang="en-US" sz="1800" dirty="0"/>
              <a:t> </a:t>
            </a:r>
            <a:r>
              <a:rPr lang="en-US" sz="1800" dirty="0" smtClean="0"/>
              <a:t>          provide </a:t>
            </a:r>
            <a:r>
              <a:rPr lang="en-US" sz="1800" dirty="0"/>
              <a:t>no degradation or gap in data including the 8-day continuous </a:t>
            </a:r>
            <a:endParaRPr lang="en-US" sz="1800" dirty="0" smtClean="0"/>
          </a:p>
          <a:p>
            <a:r>
              <a:rPr lang="en-US" sz="1800" dirty="0"/>
              <a:t> </a:t>
            </a:r>
            <a:r>
              <a:rPr lang="en-US" sz="1800" dirty="0" smtClean="0"/>
              <a:t>            terrestrial </a:t>
            </a:r>
            <a:r>
              <a:rPr lang="en-US" sz="1800" dirty="0"/>
              <a:t>coverage.  </a:t>
            </a:r>
            <a:endParaRPr lang="en-US" sz="1800" dirty="0" smtClean="0"/>
          </a:p>
          <a:p>
            <a:r>
              <a:rPr lang="en-US" sz="1800" b="1" i="1" dirty="0" smtClean="0"/>
              <a:t>The </a:t>
            </a:r>
            <a:r>
              <a:rPr lang="en-US" sz="1800" b="1" i="1" dirty="0"/>
              <a:t>agreement does not endorse any efforts to develop alternative approaches to this data acquisition that would increase risk of a coverage gap and not meet the needs of the Landsat user community.</a:t>
            </a:r>
          </a:p>
          <a:p>
            <a:r>
              <a:rPr lang="en-US" sz="1800" i="1" dirty="0"/>
              <a:t> </a:t>
            </a:r>
            <a:endParaRPr lang="en-US" sz="1800" dirty="0"/>
          </a:p>
        </p:txBody>
      </p:sp>
    </p:spTree>
    <p:extLst>
      <p:ext uri="{BB962C8B-B14F-4D97-AF65-F5344CB8AC3E}">
        <p14:creationId xmlns:p14="http://schemas.microsoft.com/office/powerpoint/2010/main" val="17563371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425350" y="-35132"/>
            <a:ext cx="8890000" cy="854075"/>
          </a:xfrm>
        </p:spPr>
        <p:txBody>
          <a:bodyPr/>
          <a:lstStyle/>
          <a:p>
            <a:r>
              <a:rPr lang="en-US" sz="3200" dirty="0" smtClean="0">
                <a:ea typeface="ＭＳ Ｐゴシック" pitchFamily="34" charset="-128"/>
              </a:rPr>
              <a:t>OVERALL SUMMARY (1 of 3)</a:t>
            </a:r>
          </a:p>
        </p:txBody>
      </p:sp>
      <p:sp>
        <p:nvSpPr>
          <p:cNvPr id="45059" name="Content Placeholder 2"/>
          <p:cNvSpPr>
            <a:spLocks noGrp="1"/>
          </p:cNvSpPr>
          <p:nvPr>
            <p:ph idx="4294967295"/>
          </p:nvPr>
        </p:nvSpPr>
        <p:spPr>
          <a:xfrm>
            <a:off x="0" y="774401"/>
            <a:ext cx="9027268" cy="5638800"/>
          </a:xfrm>
        </p:spPr>
        <p:txBody>
          <a:bodyPr/>
          <a:lstStyle/>
          <a:p>
            <a:pPr lvl="1" eaLnBrk="1" hangingPunct="1">
              <a:lnSpc>
                <a:spcPct val="90000"/>
              </a:lnSpc>
              <a:spcBef>
                <a:spcPts val="1075"/>
              </a:spcBef>
              <a:buFontTx/>
              <a:buChar char="•"/>
            </a:pPr>
            <a:r>
              <a:rPr lang="en-US" sz="2200" dirty="0" smtClean="0">
                <a:ea typeface="ヒラギノ角ゴ Pro W3" charset="-128"/>
                <a:cs typeface="Arial" pitchFamily="34" charset="0"/>
              </a:rPr>
              <a:t>ESD budget increases </a:t>
            </a:r>
            <a:r>
              <a:rPr lang="en-US" sz="2200" dirty="0" smtClean="0">
                <a:ea typeface="ヒラギノ角ゴ Pro W3" charset="-128"/>
                <a:cs typeface="Arial" pitchFamily="34" charset="0"/>
              </a:rPr>
              <a:t>significantly in President’s budget request</a:t>
            </a:r>
            <a:endParaRPr lang="en-US" sz="2200" dirty="0" smtClean="0">
              <a:ea typeface="ヒラギノ角ゴ Pro W3" charset="-128"/>
              <a:cs typeface="Arial" pitchFamily="34" charset="0"/>
            </a:endParaRPr>
          </a:p>
          <a:p>
            <a:pPr lvl="1" eaLnBrk="1" hangingPunct="1">
              <a:lnSpc>
                <a:spcPct val="90000"/>
              </a:lnSpc>
              <a:spcBef>
                <a:spcPts val="1075"/>
              </a:spcBef>
              <a:buFontTx/>
              <a:buChar char="•"/>
            </a:pPr>
            <a:endParaRPr lang="en-US" sz="2800" dirty="0">
              <a:ea typeface="ヒラギノ角ゴ Pro W3" charset="-128"/>
              <a:cs typeface="Arial" pitchFamily="34" charset="0"/>
            </a:endParaRPr>
          </a:p>
          <a:p>
            <a:pPr lvl="1" eaLnBrk="1" hangingPunct="1">
              <a:lnSpc>
                <a:spcPct val="90000"/>
              </a:lnSpc>
              <a:spcBef>
                <a:spcPts val="1075"/>
              </a:spcBef>
              <a:buFontTx/>
              <a:buChar char="•"/>
            </a:pPr>
            <a:endParaRPr lang="en-US" sz="2800" dirty="0" smtClean="0">
              <a:ea typeface="ヒラギノ角ゴ Pro W3" charset="-128"/>
              <a:cs typeface="Arial" pitchFamily="34" charset="0"/>
            </a:endParaRPr>
          </a:p>
          <a:p>
            <a:pPr marL="396875" lvl="1" indent="0" eaLnBrk="1" hangingPunct="1">
              <a:lnSpc>
                <a:spcPct val="90000"/>
              </a:lnSpc>
              <a:spcBef>
                <a:spcPts val="1075"/>
              </a:spcBef>
              <a:buNone/>
            </a:pPr>
            <a:endParaRPr lang="en-US" sz="1800" dirty="0" smtClean="0">
              <a:ea typeface="ヒラギノ角ゴ Pro W3" charset="-128"/>
              <a:cs typeface="Arial" pitchFamily="34" charset="0"/>
            </a:endParaRPr>
          </a:p>
          <a:p>
            <a:pPr lvl="1" eaLnBrk="1" hangingPunct="1">
              <a:lnSpc>
                <a:spcPct val="90000"/>
              </a:lnSpc>
              <a:spcBef>
                <a:spcPts val="2275"/>
              </a:spcBef>
              <a:buFontTx/>
              <a:buChar char="•"/>
            </a:pPr>
            <a:r>
              <a:rPr lang="en-US" sz="1800" dirty="0" smtClean="0">
                <a:ea typeface="ヒラギノ角ゴ Pro W3" charset="-128"/>
                <a:cs typeface="Arial" pitchFamily="34" charset="0"/>
              </a:rPr>
              <a:t>NASA now has mandate for additional long-term measurements for the nation:</a:t>
            </a:r>
          </a:p>
          <a:p>
            <a:pPr lvl="2">
              <a:lnSpc>
                <a:spcPct val="90000"/>
              </a:lnSpc>
              <a:spcBef>
                <a:spcPts val="0"/>
              </a:spcBef>
              <a:buFont typeface="Lucida Grande"/>
              <a:buChar char="−"/>
            </a:pPr>
            <a:r>
              <a:rPr lang="en-US" sz="1800" dirty="0" smtClean="0">
                <a:ea typeface="ヒラギノ角ゴ Pro W3" charset="-128"/>
                <a:cs typeface="Arial" pitchFamily="34" charset="0"/>
              </a:rPr>
              <a:t> Altimetry after Jason-3 </a:t>
            </a:r>
          </a:p>
          <a:p>
            <a:pPr lvl="2">
              <a:lnSpc>
                <a:spcPct val="90000"/>
              </a:lnSpc>
              <a:spcBef>
                <a:spcPts val="0"/>
              </a:spcBef>
              <a:buFont typeface="Lucida Grande"/>
              <a:buChar char="−"/>
            </a:pPr>
            <a:r>
              <a:rPr lang="en-US" sz="1800" dirty="0" smtClean="0">
                <a:ea typeface="ヒラギノ角ゴ Pro W3" charset="-128"/>
                <a:cs typeface="Arial" pitchFamily="34" charset="0"/>
              </a:rPr>
              <a:t> Solar Irradiance, Ozone Profile, Earth Radiation Budget all starting in FY16</a:t>
            </a:r>
          </a:p>
          <a:p>
            <a:pPr lvl="1">
              <a:lnSpc>
                <a:spcPct val="90000"/>
              </a:lnSpc>
              <a:spcBef>
                <a:spcPts val="1075"/>
              </a:spcBef>
            </a:pPr>
            <a:r>
              <a:rPr lang="en-US" sz="1800" dirty="0" smtClean="0">
                <a:ea typeface="ヒラギノ角ゴ Pro W3" charset="-128"/>
                <a:cs typeface="Arial" pitchFamily="34" charset="0"/>
              </a:rPr>
              <a:t>Sustainable Land Imaging Program (w/USGS; NASA funds flight hardware):</a:t>
            </a:r>
          </a:p>
          <a:p>
            <a:pPr lvl="2">
              <a:lnSpc>
                <a:spcPct val="90000"/>
              </a:lnSpc>
              <a:spcBef>
                <a:spcPts val="0"/>
              </a:spcBef>
              <a:buFont typeface="Lucida Grande"/>
              <a:buChar char="-"/>
            </a:pPr>
            <a:r>
              <a:rPr lang="en-US" sz="1800" dirty="0" smtClean="0">
                <a:ea typeface="ヒラギノ角ゴ Pro W3" charset="-128"/>
                <a:cs typeface="Arial" pitchFamily="34" charset="0"/>
              </a:rPr>
              <a:t> TIR-FFD (2019)</a:t>
            </a:r>
          </a:p>
          <a:p>
            <a:pPr lvl="2">
              <a:lnSpc>
                <a:spcPct val="90000"/>
              </a:lnSpc>
              <a:spcBef>
                <a:spcPts val="0"/>
              </a:spcBef>
              <a:buFont typeface="Lucida Grande"/>
              <a:buChar char="-"/>
            </a:pPr>
            <a:r>
              <a:rPr lang="en-US" sz="1800" dirty="0" smtClean="0">
                <a:ea typeface="ヒラギノ角ゴ Pro W3" charset="-128"/>
                <a:cs typeface="Arial" pitchFamily="34" charset="0"/>
              </a:rPr>
              <a:t> Upgraded Landsat-9 (2023)</a:t>
            </a:r>
          </a:p>
          <a:p>
            <a:pPr lvl="2">
              <a:lnSpc>
                <a:spcPct val="90000"/>
              </a:lnSpc>
              <a:spcBef>
                <a:spcPts val="0"/>
              </a:spcBef>
              <a:buFont typeface="Lucida Grande"/>
              <a:buChar char="-"/>
            </a:pPr>
            <a:r>
              <a:rPr lang="en-US" sz="1800" dirty="0" smtClean="0">
                <a:ea typeface="ヒラギノ角ゴ Pro W3" charset="-128"/>
                <a:cs typeface="Arial" pitchFamily="34" charset="0"/>
              </a:rPr>
              <a:t> Focused technology development to inform designs of Landsat-10+</a:t>
            </a:r>
          </a:p>
          <a:p>
            <a:pPr lvl="1">
              <a:lnSpc>
                <a:spcPct val="90000"/>
              </a:lnSpc>
              <a:spcBef>
                <a:spcPts val="1075"/>
              </a:spcBef>
            </a:pPr>
            <a:r>
              <a:rPr lang="en-US" sz="1800" dirty="0" smtClean="0">
                <a:ea typeface="ヒラギノ角ゴ Pro W3" charset="-128"/>
                <a:cs typeface="Arial" pitchFamily="34" charset="0"/>
              </a:rPr>
              <a:t>Continued development and launch of: SAGE-III/ISS, ECOSTRESS/ISS, GEDI/ISS, CYGNSS, TEMPO, GRACE-FO, ICESat-2, SWOT, NISAR, PACE </a:t>
            </a:r>
          </a:p>
          <a:p>
            <a:pPr lvl="1">
              <a:lnSpc>
                <a:spcPct val="90000"/>
              </a:lnSpc>
              <a:spcBef>
                <a:spcPts val="1075"/>
              </a:spcBef>
            </a:pPr>
            <a:r>
              <a:rPr lang="en-US" sz="1800" dirty="0" smtClean="0">
                <a:ea typeface="ヒラギノ角ゴ Pro W3" charset="-128"/>
                <a:cs typeface="Arial" pitchFamily="34" charset="0"/>
              </a:rPr>
              <a:t>Continue Venture Class on schedule with full funding</a:t>
            </a:r>
          </a:p>
          <a:p>
            <a:pPr lvl="1">
              <a:lnSpc>
                <a:spcPct val="90000"/>
              </a:lnSpc>
              <a:spcBef>
                <a:spcPts val="1075"/>
              </a:spcBef>
            </a:pPr>
            <a:r>
              <a:rPr lang="en-US" sz="1800" dirty="0" smtClean="0">
                <a:ea typeface="ヒラギノ角ゴ Pro W3" charset="-128"/>
                <a:cs typeface="Arial" pitchFamily="34" charset="0"/>
              </a:rPr>
              <a:t>OCO-3 completion and flight to ISS in late 2017 </a:t>
            </a:r>
          </a:p>
          <a:p>
            <a:pPr lvl="1">
              <a:lnSpc>
                <a:spcPct val="90000"/>
              </a:lnSpc>
              <a:spcBef>
                <a:spcPts val="1075"/>
              </a:spcBef>
            </a:pPr>
            <a:r>
              <a:rPr lang="en-US" sz="1800" dirty="0" smtClean="0">
                <a:ea typeface="ヒラギノ角ゴ Pro W3" charset="-128"/>
                <a:cs typeface="Arial" pitchFamily="34" charset="0"/>
              </a:rPr>
              <a:t>CLARREO Technology Demonstration instruments on ISS - development and flight in late 2019 (2 instruments, Reflected Solar/</a:t>
            </a:r>
            <a:r>
              <a:rPr lang="en-US" sz="1800" dirty="0" err="1" smtClean="0">
                <a:ea typeface="ヒラギノ角ゴ Pro W3" charset="-128"/>
                <a:cs typeface="Arial" pitchFamily="34" charset="0"/>
              </a:rPr>
              <a:t>HySICS</a:t>
            </a:r>
            <a:r>
              <a:rPr lang="en-US" sz="1800" dirty="0" smtClean="0">
                <a:ea typeface="ヒラギノ角ゴ Pro W3" charset="-128"/>
                <a:cs typeface="Arial" pitchFamily="34" charset="0"/>
              </a:rPr>
              <a:t> and IR Pathfinder) </a:t>
            </a:r>
          </a:p>
          <a:p>
            <a:pPr lvl="1">
              <a:lnSpc>
                <a:spcPct val="90000"/>
              </a:lnSpc>
              <a:spcBef>
                <a:spcPts val="1075"/>
              </a:spcBef>
            </a:pPr>
            <a:endParaRPr lang="en-US" sz="2800" dirty="0" smtClean="0">
              <a:ea typeface="ヒラギノ角ゴ Pro W3" charset="-128"/>
              <a:cs typeface="Arial" pitchFamily="34" charset="0"/>
            </a:endParaRPr>
          </a:p>
          <a:p>
            <a:pPr lvl="1">
              <a:lnSpc>
                <a:spcPct val="90000"/>
              </a:lnSpc>
              <a:spcBef>
                <a:spcPts val="1075"/>
              </a:spcBef>
            </a:pPr>
            <a:endParaRPr lang="en-US" sz="2800" dirty="0" smtClean="0">
              <a:ea typeface="ヒラギノ角ゴ Pro W3" charset="-128"/>
              <a:cs typeface="Arial" pitchFamily="34" charset="0"/>
            </a:endParaRPr>
          </a:p>
        </p:txBody>
      </p:sp>
      <p:sp>
        <p:nvSpPr>
          <p:cNvPr id="4" name="TextBox 3"/>
          <p:cNvSpPr txBox="1"/>
          <p:nvPr/>
        </p:nvSpPr>
        <p:spPr>
          <a:xfrm>
            <a:off x="8215541" y="0"/>
            <a:ext cx="928459" cy="369332"/>
          </a:xfrm>
          <a:prstGeom prst="rect">
            <a:avLst/>
          </a:prstGeom>
          <a:noFill/>
        </p:spPr>
        <p:txBody>
          <a:bodyPr wrap="none" rtlCol="0">
            <a:spAutoFit/>
          </a:bodyPr>
          <a:lstStyle/>
          <a:p>
            <a:r>
              <a:rPr lang="en-US" sz="1800" dirty="0" smtClean="0">
                <a:solidFill>
                  <a:prstClr val="black"/>
                </a:solidFill>
                <a:ea typeface="+mn-ea"/>
              </a:rPr>
              <a:t>Freilich</a:t>
            </a:r>
            <a:endParaRPr lang="en-US" sz="1800" dirty="0">
              <a:solidFill>
                <a:prstClr val="black"/>
              </a:solidFill>
              <a:ea typeface="+mn-ea"/>
            </a:endParaRPr>
          </a:p>
        </p:txBody>
      </p:sp>
      <p:graphicFrame>
        <p:nvGraphicFramePr>
          <p:cNvPr id="5" name="Table 4"/>
          <p:cNvGraphicFramePr>
            <a:graphicFrameLocks noGrp="1"/>
          </p:cNvGraphicFramePr>
          <p:nvPr>
            <p:extLst>
              <p:ext uri="{D42A27DB-BD31-4B8C-83A1-F6EECF244321}">
                <p14:modId xmlns:p14="http://schemas.microsoft.com/office/powerpoint/2010/main" val="3719178778"/>
              </p:ext>
            </p:extLst>
          </p:nvPr>
        </p:nvGraphicFramePr>
        <p:xfrm>
          <a:off x="361114" y="1249429"/>
          <a:ext cx="7589299" cy="1463040"/>
        </p:xfrm>
        <a:graphic>
          <a:graphicData uri="http://schemas.openxmlformats.org/drawingml/2006/table">
            <a:tbl>
              <a:tblPr firstRow="1" bandRow="1">
                <a:tableStyleId>{5C22544A-7EE6-4342-B048-85BDC9FD1C3A}</a:tableStyleId>
              </a:tblPr>
              <a:tblGrid>
                <a:gridCol w="983705"/>
                <a:gridCol w="1132119"/>
                <a:gridCol w="953712"/>
                <a:gridCol w="1064286"/>
                <a:gridCol w="1022821"/>
                <a:gridCol w="1174862"/>
                <a:gridCol w="1257794"/>
              </a:tblGrid>
              <a:tr h="392694">
                <a:tc>
                  <a:txBody>
                    <a:bodyPr/>
                    <a:lstStyle/>
                    <a:p>
                      <a:endParaRPr lang="en-US" sz="2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FY15</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FY16</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FY17</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FY18</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FY19</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FY20</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7583">
                <a:tc>
                  <a:txBody>
                    <a:bodyPr/>
                    <a:lstStyle/>
                    <a:p>
                      <a:r>
                        <a:rPr lang="en-US" sz="1800" b="1" dirty="0" smtClean="0"/>
                        <a:t>FY16</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1.730</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1.894</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1.913</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1.932</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1.952</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1.971</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25651">
                <a:tc>
                  <a:txBody>
                    <a:bodyPr/>
                    <a:lstStyle/>
                    <a:p>
                      <a:r>
                        <a:rPr lang="en-US" sz="1800" dirty="0" smtClean="0"/>
                        <a:t>FY15</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1.762</a:t>
                      </a:r>
                    </a:p>
                    <a:p>
                      <a:pPr algn="ct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1.784</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1.805</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1.829</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extBox 5"/>
          <p:cNvSpPr txBox="1"/>
          <p:nvPr/>
        </p:nvSpPr>
        <p:spPr>
          <a:xfrm>
            <a:off x="9873964" y="1643679"/>
            <a:ext cx="184666" cy="40011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12249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759575" y="6145030"/>
            <a:ext cx="2133600" cy="476250"/>
          </a:xfrm>
        </p:spPr>
        <p:txBody>
          <a:bodyPr/>
          <a:lstStyle/>
          <a:p>
            <a:pPr>
              <a:defRPr/>
            </a:pPr>
            <a:fld id="{605F0397-9CF4-4B0D-B339-477C1D1488FE}" type="slidenum">
              <a:rPr lang="en-US" smtClean="0">
                <a:solidFill>
                  <a:srgbClr val="000000"/>
                </a:solidFill>
              </a:rPr>
              <a:pPr>
                <a:defRPr/>
              </a:pPr>
              <a:t>30</a:t>
            </a:fld>
            <a:endParaRPr lang="en-US">
              <a:solidFill>
                <a:srgbClr val="000000"/>
              </a:solidFill>
            </a:endParaRPr>
          </a:p>
        </p:txBody>
      </p:sp>
      <p:sp>
        <p:nvSpPr>
          <p:cNvPr id="4" name="Rectangle 3"/>
          <p:cNvSpPr>
            <a:spLocks noChangeArrowheads="1"/>
          </p:cNvSpPr>
          <p:nvPr/>
        </p:nvSpPr>
        <p:spPr bwMode="auto">
          <a:xfrm>
            <a:off x="314325" y="0"/>
            <a:ext cx="8088696" cy="835025"/>
          </a:xfrm>
          <a:prstGeom prst="rect">
            <a:avLst/>
          </a:prstGeom>
          <a:noFill/>
          <a:ln w="9525">
            <a:noFill/>
            <a:miter lim="800000"/>
            <a:headEnd/>
            <a:tailEnd/>
          </a:ln>
        </p:spPr>
        <p:txBody>
          <a:bodyPr anchor="ctr"/>
          <a:lstStyle/>
          <a:p>
            <a:pPr eaLnBrk="0" hangingPunct="0"/>
            <a:r>
              <a:rPr lang="en-US" sz="2800" b="1" i="1" dirty="0" smtClean="0">
                <a:solidFill>
                  <a:srgbClr val="FFFFFF"/>
                </a:solidFill>
                <a:ea typeface="+mn-ea"/>
              </a:rPr>
              <a:t>Sustainable Land Imaging: Landsat 9</a:t>
            </a:r>
            <a:endParaRPr lang="en-US" b="1" i="1" dirty="0">
              <a:solidFill>
                <a:srgbClr val="FFFFFF"/>
              </a:solidFill>
              <a:ea typeface="+mn-ea"/>
            </a:endParaRPr>
          </a:p>
        </p:txBody>
      </p:sp>
      <p:sp>
        <p:nvSpPr>
          <p:cNvPr id="5" name="Title 1"/>
          <p:cNvSpPr txBox="1">
            <a:spLocks/>
          </p:cNvSpPr>
          <p:nvPr/>
        </p:nvSpPr>
        <p:spPr>
          <a:xfrm>
            <a:off x="314325" y="1020580"/>
            <a:ext cx="3060631" cy="685800"/>
          </a:xfrm>
          <a:prstGeom prst="rect">
            <a:avLst/>
          </a:prstGeom>
        </p:spPr>
        <p:txBody>
          <a:bodyPr/>
          <a:lst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a:lstStyle>
          <a:p>
            <a:pPr>
              <a:lnSpc>
                <a:spcPct val="100000"/>
              </a:lnSpc>
            </a:pPr>
            <a:r>
              <a:rPr lang="en-US" sz="2800" b="0" kern="0" dirty="0" smtClean="0">
                <a:solidFill>
                  <a:srgbClr val="333399"/>
                </a:solidFill>
                <a:latin typeface="Arial"/>
              </a:rPr>
              <a:t>Landsat 9 </a:t>
            </a:r>
          </a:p>
          <a:p>
            <a:pPr>
              <a:lnSpc>
                <a:spcPct val="100000"/>
              </a:lnSpc>
            </a:pPr>
            <a:r>
              <a:rPr lang="en-US" sz="2800" b="0" kern="0" dirty="0" smtClean="0">
                <a:solidFill>
                  <a:srgbClr val="333399"/>
                </a:solidFill>
                <a:latin typeface="Arial"/>
              </a:rPr>
              <a:t>Project Authorization Letter</a:t>
            </a:r>
            <a:endParaRPr lang="en-US" sz="2800" b="0" kern="0" dirty="0">
              <a:solidFill>
                <a:srgbClr val="333399"/>
              </a:solidFill>
              <a:latin typeface="Arial"/>
            </a:endParaRPr>
          </a:p>
        </p:txBody>
      </p:sp>
      <p:pic>
        <p:nvPicPr>
          <p:cNvPr id="6" name="Picture 5"/>
          <p:cNvPicPr>
            <a:picLocks noChangeAspect="1"/>
          </p:cNvPicPr>
          <p:nvPr/>
        </p:nvPicPr>
        <p:blipFill>
          <a:blip r:embed="rId2"/>
          <a:stretch>
            <a:fillRect/>
          </a:stretch>
        </p:blipFill>
        <p:spPr>
          <a:xfrm>
            <a:off x="3676857" y="1020580"/>
            <a:ext cx="4314825" cy="5600700"/>
          </a:xfrm>
          <a:prstGeom prst="rect">
            <a:avLst/>
          </a:prstGeom>
          <a:ln>
            <a:solidFill>
              <a:schemeClr val="accent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022605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ChangeArrowheads="1"/>
          </p:cNvSpPr>
          <p:nvPr/>
        </p:nvSpPr>
        <p:spPr bwMode="auto">
          <a:xfrm>
            <a:off x="120952" y="145140"/>
            <a:ext cx="9023048" cy="4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920" tIns="45459" rIns="90920" bIns="45459">
            <a:spAutoFit/>
          </a:bodyPr>
          <a:lstStyle/>
          <a:p>
            <a:pPr defTabSz="912813"/>
            <a:r>
              <a:rPr lang="en-US" sz="2400" dirty="0">
                <a:solidFill>
                  <a:srgbClr val="FFFFFF"/>
                </a:solidFill>
                <a:latin typeface="Arial"/>
                <a:cs typeface="Arial"/>
              </a:rPr>
              <a:t>Pre-Aerosol, Cloud, and ocean Ecosystem (PACE) Mission </a:t>
            </a:r>
          </a:p>
        </p:txBody>
      </p:sp>
      <p:graphicFrame>
        <p:nvGraphicFramePr>
          <p:cNvPr id="10" name="Group 36"/>
          <p:cNvGraphicFramePr>
            <a:graphicFrameLocks noGrp="1"/>
          </p:cNvGraphicFramePr>
          <p:nvPr>
            <p:extLst>
              <p:ext uri="{D42A27DB-BD31-4B8C-83A1-F6EECF244321}">
                <p14:modId xmlns:p14="http://schemas.microsoft.com/office/powerpoint/2010/main" val="1697284230"/>
              </p:ext>
            </p:extLst>
          </p:nvPr>
        </p:nvGraphicFramePr>
        <p:xfrm>
          <a:off x="880295" y="4171651"/>
          <a:ext cx="7497380" cy="2233440"/>
        </p:xfrm>
        <a:graphic>
          <a:graphicData uri="http://schemas.openxmlformats.org/drawingml/2006/table">
            <a:tbl>
              <a:tblPr/>
              <a:tblGrid>
                <a:gridCol w="1325623"/>
                <a:gridCol w="6171757"/>
              </a:tblGrid>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ヒラギノ角ゴ Pro W3" charset="0"/>
                          <a:cs typeface="Arial"/>
                        </a:rPr>
                        <a:t>Risk</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0" i="0" u="none" strike="noStrike" cap="none" normalizeH="0" baseline="0" dirty="0">
                          <a:ln>
                            <a:noFill/>
                          </a:ln>
                          <a:solidFill>
                            <a:schemeClr val="tx1"/>
                          </a:solidFill>
                          <a:effectLst/>
                          <a:latin typeface="Arial"/>
                          <a:ea typeface="ヒラギノ角ゴ Pro W3" charset="0"/>
                          <a:cs typeface="Arial"/>
                        </a:rPr>
                        <a:t>8705.4 Payload Risk Class C</a:t>
                      </a: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r>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ヒラギノ角ゴ Pro W3" charset="0"/>
                          <a:cs typeface="Arial"/>
                        </a:rPr>
                        <a:t>Launch</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0" i="0" u="none" strike="noStrike" cap="none" normalizeH="0" baseline="0" dirty="0" smtClean="0">
                          <a:ln>
                            <a:noFill/>
                          </a:ln>
                          <a:solidFill>
                            <a:schemeClr val="tx1"/>
                          </a:solidFill>
                          <a:effectLst/>
                          <a:latin typeface="Arial"/>
                          <a:ea typeface="ヒラギノ角ゴ Pro W3" charset="0"/>
                          <a:cs typeface="Arial"/>
                        </a:rPr>
                        <a:t>2022/2023, budget and profile driven</a:t>
                      </a:r>
                      <a:endParaRPr kumimoji="0" lang="en-US" sz="1800" b="0" i="0" u="none" strike="noStrike" cap="none" normalizeH="0" baseline="0" dirty="0">
                        <a:ln>
                          <a:noFill/>
                        </a:ln>
                        <a:solidFill>
                          <a:schemeClr val="tx1"/>
                        </a:solidFill>
                        <a:effectLst/>
                        <a:latin typeface="Arial"/>
                        <a:ea typeface="ヒラギノ角ゴ Pro W3" charset="0"/>
                        <a:cs typeface="Arial"/>
                      </a:endParaRP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r>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a:ea typeface="ヒラギノ角ゴ Pro W3" charset="0"/>
                          <a:cs typeface="Arial"/>
                        </a:rPr>
                        <a:t>Orbit</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0" i="0" u="none" strike="noStrike" cap="none" normalizeH="0" baseline="0" dirty="0" smtClean="0">
                          <a:ln>
                            <a:noFill/>
                          </a:ln>
                          <a:solidFill>
                            <a:schemeClr val="tx1"/>
                          </a:solidFill>
                          <a:effectLst/>
                          <a:latin typeface="Arial"/>
                          <a:ea typeface="ヒラギノ角ゴ Pro W3" charset="0"/>
                          <a:cs typeface="Arial"/>
                        </a:rPr>
                        <a:t>97° </a:t>
                      </a:r>
                      <a:r>
                        <a:rPr kumimoji="0" lang="en-US" sz="1800" b="0" i="0" u="none" strike="noStrike" cap="none" normalizeH="0" baseline="0" dirty="0">
                          <a:ln>
                            <a:noFill/>
                          </a:ln>
                          <a:solidFill>
                            <a:schemeClr val="tx1"/>
                          </a:solidFill>
                          <a:effectLst/>
                          <a:latin typeface="Arial"/>
                          <a:ea typeface="ヒラギノ角ゴ Pro W3" charset="0"/>
                          <a:cs typeface="Arial"/>
                        </a:rPr>
                        <a:t>inclination; </a:t>
                      </a:r>
                      <a:r>
                        <a:rPr kumimoji="0" lang="en-US" sz="1800" b="0" i="0" u="none" strike="noStrike" cap="none" normalizeH="0" baseline="0" dirty="0" smtClean="0">
                          <a:ln>
                            <a:noFill/>
                          </a:ln>
                          <a:solidFill>
                            <a:schemeClr val="tx1"/>
                          </a:solidFill>
                          <a:effectLst/>
                          <a:latin typeface="Arial"/>
                          <a:ea typeface="ヒラギノ角ゴ Pro W3" charset="0"/>
                          <a:cs typeface="Arial"/>
                        </a:rPr>
                        <a:t>~650 </a:t>
                      </a:r>
                      <a:r>
                        <a:rPr kumimoji="0" lang="en-US" sz="1800" b="0" i="0" u="none" strike="noStrike" cap="none" normalizeH="0" baseline="0" dirty="0">
                          <a:ln>
                            <a:noFill/>
                          </a:ln>
                          <a:solidFill>
                            <a:schemeClr val="tx1"/>
                          </a:solidFill>
                          <a:effectLst/>
                          <a:latin typeface="Arial"/>
                          <a:ea typeface="ヒラギノ角ゴ Pro W3" charset="0"/>
                          <a:cs typeface="Arial"/>
                        </a:rPr>
                        <a:t>km altitude; sun synchronous</a:t>
                      </a: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r>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a:ea typeface="ヒラギノ角ゴ Pro W3" charset="0"/>
                          <a:cs typeface="Arial"/>
                        </a:rPr>
                        <a:t>Duration</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0" i="0" u="none" strike="noStrike" cap="none" normalizeH="0" baseline="0" dirty="0">
                          <a:ln>
                            <a:noFill/>
                          </a:ln>
                          <a:solidFill>
                            <a:schemeClr val="tx1"/>
                          </a:solidFill>
                          <a:effectLst/>
                          <a:latin typeface="Arial"/>
                          <a:ea typeface="ヒラギノ角ゴ Pro W3" charset="0"/>
                          <a:cs typeface="Arial"/>
                        </a:rPr>
                        <a:t>3 </a:t>
                      </a:r>
                      <a:r>
                        <a:rPr kumimoji="0" lang="en-US" sz="1800" b="0" i="0" u="none" strike="noStrike" cap="none" normalizeH="0" baseline="0" dirty="0" smtClean="0">
                          <a:ln>
                            <a:noFill/>
                          </a:ln>
                          <a:solidFill>
                            <a:schemeClr val="tx1"/>
                          </a:solidFill>
                          <a:effectLst/>
                          <a:latin typeface="Arial"/>
                          <a:ea typeface="ヒラギノ角ゴ Pro W3" charset="0"/>
                          <a:cs typeface="Arial"/>
                        </a:rPr>
                        <a:t>years</a:t>
                      </a:r>
                      <a:endParaRPr kumimoji="0" lang="en-US" sz="1800" b="0" i="0" u="none" strike="noStrike" cap="none" normalizeH="0" baseline="0" dirty="0">
                        <a:ln>
                          <a:noFill/>
                        </a:ln>
                        <a:solidFill>
                          <a:schemeClr val="tx1"/>
                        </a:solidFill>
                        <a:effectLst/>
                        <a:latin typeface="Arial"/>
                        <a:ea typeface="ヒラギノ角ゴ Pro W3" charset="0"/>
                        <a:cs typeface="Arial"/>
                      </a:endParaRP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r>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a:ea typeface="ヒラギノ角ゴ Pro W3" charset="0"/>
                          <a:cs typeface="Arial"/>
                        </a:rPr>
                        <a:t>Payload</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0" i="0" u="none" strike="noStrike" cap="none" normalizeH="0" baseline="0" dirty="0" smtClean="0">
                          <a:ln>
                            <a:noFill/>
                          </a:ln>
                          <a:solidFill>
                            <a:schemeClr val="tx1"/>
                          </a:solidFill>
                          <a:effectLst/>
                          <a:latin typeface="Arial"/>
                          <a:ea typeface="ヒラギノ角ゴ Pro W3" charset="0"/>
                          <a:cs typeface="Arial"/>
                        </a:rPr>
                        <a:t>Ocean </a:t>
                      </a:r>
                      <a:r>
                        <a:rPr kumimoji="0" lang="en-US" sz="1800" b="0" i="0" u="none" strike="noStrike" cap="none" normalizeH="0" baseline="0" dirty="0">
                          <a:ln>
                            <a:noFill/>
                          </a:ln>
                          <a:solidFill>
                            <a:schemeClr val="tx1"/>
                          </a:solidFill>
                          <a:effectLst/>
                          <a:latin typeface="Arial"/>
                          <a:ea typeface="ヒラギノ角ゴ Pro W3" charset="0"/>
                          <a:cs typeface="Arial"/>
                        </a:rPr>
                        <a:t>color instrument; potential for a polarimeter</a:t>
                      </a:r>
                      <a:endParaRPr kumimoji="0" lang="en-US" sz="1800" b="0" i="0" u="none" strike="noStrike" cap="none" normalizeH="0" baseline="0" dirty="0">
                        <a:ln>
                          <a:noFill/>
                        </a:ln>
                        <a:solidFill>
                          <a:srgbClr val="FF0000"/>
                        </a:solidFill>
                        <a:effectLst/>
                        <a:latin typeface="Arial"/>
                        <a:ea typeface="ヒラギノ角ゴ Pro W3" charset="0"/>
                        <a:cs typeface="Arial"/>
                      </a:endParaRP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r>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a:ea typeface="ヒラギノ角ゴ Pro W3" charset="0"/>
                          <a:cs typeface="Arial"/>
                        </a:rPr>
                        <a:t>LCC</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1" i="0" u="none" strike="noStrike" cap="none" normalizeH="0" baseline="0" dirty="0" smtClean="0">
                          <a:ln>
                            <a:noFill/>
                          </a:ln>
                          <a:solidFill>
                            <a:schemeClr val="tx1"/>
                          </a:solidFill>
                          <a:effectLst/>
                          <a:latin typeface="Arial"/>
                          <a:ea typeface="ヒラギノ角ゴ Pro W3" charset="0"/>
                          <a:cs typeface="Arial"/>
                        </a:rPr>
                        <a:t>$805M Cost Cap</a:t>
                      </a:r>
                      <a:endParaRPr kumimoji="0" lang="en-US" sz="1800" b="1" i="0" u="none" strike="noStrike" cap="none" normalizeH="0" baseline="0" dirty="0">
                        <a:ln>
                          <a:noFill/>
                        </a:ln>
                        <a:solidFill>
                          <a:schemeClr val="tx1"/>
                        </a:solidFill>
                        <a:effectLst/>
                        <a:latin typeface="Arial"/>
                        <a:ea typeface="ヒラギノ角ゴ Pro W3" charset="0"/>
                        <a:cs typeface="Arial"/>
                      </a:endParaRP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4C8"/>
                    </a:solidFill>
                  </a:tcPr>
                </a:tc>
              </a:tr>
            </a:tbl>
          </a:graphicData>
        </a:graphic>
      </p:graphicFrame>
      <p:sp>
        <p:nvSpPr>
          <p:cNvPr id="33821" name="Rectangle 13"/>
          <p:cNvSpPr>
            <a:spLocks noChangeArrowheads="1"/>
          </p:cNvSpPr>
          <p:nvPr/>
        </p:nvSpPr>
        <p:spPr bwMode="auto">
          <a:xfrm>
            <a:off x="317521" y="2190883"/>
            <a:ext cx="8535597" cy="195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marL="241300" indent="-241300">
              <a:lnSpc>
                <a:spcPct val="90000"/>
              </a:lnSpc>
              <a:spcBef>
                <a:spcPct val="20000"/>
              </a:spcBef>
              <a:tabLst>
                <a:tab pos="1270000" algn="l"/>
              </a:tabLst>
            </a:pPr>
            <a:r>
              <a:rPr lang="en-US" sz="1600" b="1" dirty="0" smtClean="0">
                <a:latin typeface="Arial"/>
                <a:cs typeface="Arial"/>
              </a:rPr>
              <a:t>Science </a:t>
            </a:r>
            <a:r>
              <a:rPr lang="en-US" sz="1600" b="1" dirty="0">
                <a:latin typeface="Arial"/>
                <a:cs typeface="Arial"/>
              </a:rPr>
              <a:t>Objectives</a:t>
            </a:r>
          </a:p>
          <a:p>
            <a:pPr marL="241300" indent="-241300">
              <a:lnSpc>
                <a:spcPct val="90000"/>
              </a:lnSpc>
              <a:buFont typeface="Arial" charset="0"/>
              <a:buChar char="•"/>
              <a:tabLst>
                <a:tab pos="1270000" algn="l"/>
              </a:tabLst>
            </a:pPr>
            <a:r>
              <a:rPr lang="en-US" sz="1600" b="1" dirty="0" smtClean="0">
                <a:solidFill>
                  <a:srgbClr val="FF0000"/>
                </a:solidFill>
                <a:latin typeface="Arial"/>
                <a:cs typeface="Arial"/>
              </a:rPr>
              <a:t>Primary:  </a:t>
            </a:r>
            <a:r>
              <a:rPr lang="en-US" sz="1600" dirty="0" smtClean="0">
                <a:latin typeface="Arial"/>
                <a:cs typeface="Arial"/>
              </a:rPr>
              <a:t>Understand and quantify </a:t>
            </a:r>
            <a:r>
              <a:rPr lang="en-US" sz="1600" dirty="0">
                <a:latin typeface="Arial"/>
                <a:cs typeface="Arial"/>
              </a:rPr>
              <a:t>global biogeochemical cycling and ecosystem function in response to anthropogenic and natural environmental variability and </a:t>
            </a:r>
            <a:r>
              <a:rPr lang="en-US" sz="1600" dirty="0" smtClean="0">
                <a:latin typeface="Arial"/>
                <a:cs typeface="Arial"/>
              </a:rPr>
              <a:t>change: </a:t>
            </a:r>
            <a:r>
              <a:rPr lang="en-US" sz="1600" b="1" dirty="0" smtClean="0">
                <a:solidFill>
                  <a:srgbClr val="FF0000"/>
                </a:solidFill>
                <a:latin typeface="Arial"/>
                <a:cs typeface="Arial"/>
              </a:rPr>
              <a:t>ocean color sensor</a:t>
            </a:r>
            <a:endParaRPr lang="en-US" sz="1600" dirty="0">
              <a:latin typeface="Arial"/>
              <a:cs typeface="Arial"/>
            </a:endParaRPr>
          </a:p>
          <a:p>
            <a:pPr marL="241300" indent="-241300">
              <a:lnSpc>
                <a:spcPct val="90000"/>
              </a:lnSpc>
              <a:buFont typeface="Arial" charset="0"/>
              <a:buChar char="•"/>
              <a:tabLst>
                <a:tab pos="1270000" algn="l"/>
              </a:tabLst>
            </a:pPr>
            <a:r>
              <a:rPr lang="en-US" sz="1600" b="1" dirty="0" smtClean="0">
                <a:solidFill>
                  <a:srgbClr val="FF0000"/>
                </a:solidFill>
                <a:latin typeface="Arial"/>
                <a:cs typeface="Arial"/>
              </a:rPr>
              <a:t>Secondary: </a:t>
            </a:r>
            <a:r>
              <a:rPr lang="en-US" sz="1600" dirty="0" smtClean="0">
                <a:solidFill>
                  <a:srgbClr val="FF0000"/>
                </a:solidFill>
                <a:latin typeface="Arial"/>
                <a:cs typeface="Arial"/>
              </a:rPr>
              <a:t> </a:t>
            </a:r>
            <a:r>
              <a:rPr lang="en-US" sz="1600" dirty="0" smtClean="0">
                <a:latin typeface="Arial"/>
                <a:cs typeface="Arial"/>
              </a:rPr>
              <a:t>Understand and resolve/quantify </a:t>
            </a:r>
            <a:r>
              <a:rPr lang="en-US" sz="1600" dirty="0">
                <a:latin typeface="Arial"/>
                <a:cs typeface="Arial"/>
              </a:rPr>
              <a:t>the role of aerosols and clouds in physical climate (the largest uncertainty</a:t>
            </a:r>
            <a:r>
              <a:rPr lang="en-US" sz="1600" dirty="0" smtClean="0">
                <a:latin typeface="Arial"/>
                <a:cs typeface="Arial"/>
              </a:rPr>
              <a:t>): </a:t>
            </a:r>
            <a:r>
              <a:rPr lang="en-US" sz="1600" b="1" dirty="0" err="1" smtClean="0">
                <a:solidFill>
                  <a:srgbClr val="FF0000"/>
                </a:solidFill>
                <a:latin typeface="Arial"/>
                <a:cs typeface="Arial"/>
              </a:rPr>
              <a:t>polarimeter</a:t>
            </a:r>
            <a:endParaRPr lang="en-US" sz="1600" b="1" dirty="0">
              <a:solidFill>
                <a:srgbClr val="FF0000"/>
              </a:solidFill>
              <a:latin typeface="Arial"/>
              <a:cs typeface="Arial"/>
            </a:endParaRPr>
          </a:p>
          <a:p>
            <a:pPr marL="241300" indent="-241300">
              <a:lnSpc>
                <a:spcPct val="90000"/>
              </a:lnSpc>
              <a:spcBef>
                <a:spcPts val="600"/>
              </a:spcBef>
              <a:buFont typeface="Arial" charset="0"/>
              <a:buChar char="•"/>
              <a:tabLst>
                <a:tab pos="1270000" algn="l"/>
              </a:tabLst>
            </a:pPr>
            <a:r>
              <a:rPr lang="en-US" sz="1600" dirty="0">
                <a:latin typeface="Arial"/>
                <a:cs typeface="Arial"/>
              </a:rPr>
              <a:t>E</a:t>
            </a:r>
            <a:r>
              <a:rPr lang="en-US" sz="1600" dirty="0" smtClean="0">
                <a:latin typeface="Arial"/>
                <a:cs typeface="Arial"/>
              </a:rPr>
              <a:t>xtend </a:t>
            </a:r>
            <a:r>
              <a:rPr lang="en-US" sz="1600" dirty="0">
                <a:latin typeface="Arial"/>
                <a:cs typeface="Arial"/>
              </a:rPr>
              <a:t>key Earth system data records on global ocean ecology, biogeochemistry, clouds, and </a:t>
            </a:r>
            <a:r>
              <a:rPr lang="en-US" sz="1600" dirty="0" smtClean="0">
                <a:latin typeface="Arial"/>
                <a:cs typeface="Arial"/>
              </a:rPr>
              <a:t>aerosols (expanded ocean color sensor similar to MODIS)</a:t>
            </a:r>
            <a:endParaRPr lang="en-US" sz="1600" dirty="0">
              <a:latin typeface="Arial"/>
              <a:cs typeface="Arial"/>
            </a:endParaRPr>
          </a:p>
        </p:txBody>
      </p:sp>
      <p:sp>
        <p:nvSpPr>
          <p:cNvPr id="33822" name="Rectangle 14"/>
          <p:cNvSpPr>
            <a:spLocks noChangeArrowheads="1"/>
          </p:cNvSpPr>
          <p:nvPr/>
        </p:nvSpPr>
        <p:spPr bwMode="auto">
          <a:xfrm>
            <a:off x="473075" y="1098369"/>
            <a:ext cx="8297863" cy="1082814"/>
          </a:xfrm>
          <a:prstGeom prst="rect">
            <a:avLst/>
          </a:prstGeom>
          <a:solidFill>
            <a:srgbClr val="CCFFCC"/>
          </a:solidFill>
          <a:ln w="12700">
            <a:solidFill>
              <a:schemeClr val="tx1"/>
            </a:solidFill>
            <a:miter lim="800000"/>
            <a:headEnd/>
            <a:tailEnd/>
          </a:ln>
        </p:spPr>
        <p:txBody>
          <a:bodyPr lIns="96981" tIns="48491" rIns="96981" bIns="48491">
            <a:spAutoFit/>
          </a:bodyPr>
          <a:lstStyle/>
          <a:p>
            <a:r>
              <a:rPr lang="en-US" sz="1600" dirty="0">
                <a:latin typeface="Arial"/>
                <a:cs typeface="Arial"/>
              </a:rPr>
              <a:t>Pre-Aerosol, Cloud, and ocean Ecosystem (PACE) is an ocean color, </a:t>
            </a:r>
            <a:r>
              <a:rPr lang="en-US" sz="1600" dirty="0" smtClean="0">
                <a:latin typeface="Arial"/>
                <a:cs typeface="Arial"/>
              </a:rPr>
              <a:t>aerosol</a:t>
            </a:r>
            <a:r>
              <a:rPr lang="en-US" sz="1600" dirty="0">
                <a:latin typeface="Arial"/>
                <a:cs typeface="Arial"/>
              </a:rPr>
              <a:t>, and cloud mission </a:t>
            </a:r>
            <a:r>
              <a:rPr lang="en-US" sz="1600" dirty="0" smtClean="0">
                <a:latin typeface="Arial"/>
                <a:cs typeface="Arial"/>
              </a:rPr>
              <a:t>identified in </a:t>
            </a:r>
            <a:r>
              <a:rPr lang="en-US" sz="1600" dirty="0">
                <a:latin typeface="Arial"/>
                <a:cs typeface="Arial"/>
              </a:rPr>
              <a:t>the 2010 report </a:t>
            </a:r>
            <a:r>
              <a:rPr lang="ja-JP" altLang="en-US" sz="1600" dirty="0" smtClean="0">
                <a:latin typeface="Arial"/>
                <a:cs typeface="Arial"/>
              </a:rPr>
              <a:t>“</a:t>
            </a:r>
            <a:r>
              <a:rPr lang="en-US" altLang="ja-JP" sz="1600" dirty="0">
                <a:latin typeface="Arial"/>
                <a:cs typeface="Arial"/>
              </a:rPr>
              <a:t>Responding to the Challenge of Climate and Environmental Change:  NASA</a:t>
            </a:r>
            <a:r>
              <a:rPr lang="ja-JP" altLang="en-US" sz="1600" dirty="0">
                <a:latin typeface="Arial"/>
                <a:cs typeface="Arial"/>
              </a:rPr>
              <a:t>’</a:t>
            </a:r>
            <a:r>
              <a:rPr lang="en-US" altLang="ja-JP" sz="1600" dirty="0">
                <a:latin typeface="Arial"/>
                <a:cs typeface="Arial"/>
              </a:rPr>
              <a:t>s Plan for a Climate-Centric Architecture for Earth Observations and Applications from Space Science</a:t>
            </a:r>
            <a:r>
              <a:rPr lang="ja-JP" altLang="en-US" sz="1600" dirty="0">
                <a:latin typeface="Arial"/>
                <a:cs typeface="Arial"/>
              </a:rPr>
              <a:t>”</a:t>
            </a:r>
            <a:r>
              <a:rPr lang="en-US" altLang="ja-JP" sz="1600" dirty="0">
                <a:latin typeface="Arial"/>
                <a:cs typeface="Arial"/>
              </a:rPr>
              <a:t>. </a:t>
            </a:r>
            <a:endParaRPr lang="en-US" sz="1600" strike="sngStrike" dirty="0">
              <a:latin typeface="Arial"/>
              <a:cs typeface="Arial"/>
            </a:endParaRPr>
          </a:p>
        </p:txBody>
      </p:sp>
    </p:spTree>
    <p:extLst>
      <p:ext uri="{BB962C8B-B14F-4D97-AF65-F5344CB8AC3E}">
        <p14:creationId xmlns:p14="http://schemas.microsoft.com/office/powerpoint/2010/main" val="1688939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4515" y="107576"/>
            <a:ext cx="7348631" cy="905672"/>
          </a:xfrm>
        </p:spPr>
        <p:txBody>
          <a:bodyPr/>
          <a:lstStyle/>
          <a:p>
            <a:r>
              <a:rPr lang="en-US" sz="4400" smtClean="0"/>
              <a:t>PACE Cost </a:t>
            </a:r>
            <a:r>
              <a:rPr lang="en-US" sz="4400" dirty="0" smtClean="0"/>
              <a:t>Cap</a:t>
            </a:r>
            <a:endParaRPr lang="en-US" sz="4400" dirty="0"/>
          </a:p>
        </p:txBody>
      </p:sp>
      <p:sp>
        <p:nvSpPr>
          <p:cNvPr id="5" name="Content Placeholder 4"/>
          <p:cNvSpPr>
            <a:spLocks noGrp="1"/>
          </p:cNvSpPr>
          <p:nvPr>
            <p:ph idx="1"/>
          </p:nvPr>
        </p:nvSpPr>
        <p:spPr>
          <a:xfrm>
            <a:off x="401720" y="1436627"/>
            <a:ext cx="8384295" cy="4626096"/>
          </a:xfrm>
        </p:spPr>
        <p:txBody>
          <a:bodyPr>
            <a:normAutofit/>
          </a:bodyPr>
          <a:lstStyle/>
          <a:p>
            <a:r>
              <a:rPr lang="en-US" dirty="0" smtClean="0"/>
              <a:t>Cap is $805M and includes the following:</a:t>
            </a:r>
          </a:p>
          <a:p>
            <a:pPr lvl="1"/>
            <a:r>
              <a:rPr lang="en-US" dirty="0" smtClean="0"/>
              <a:t>Project team at GSFC (to include PM, SE, &amp; SMA functions)</a:t>
            </a:r>
          </a:p>
          <a:p>
            <a:pPr lvl="1"/>
            <a:r>
              <a:rPr lang="en-US" dirty="0" smtClean="0"/>
              <a:t>Spacecraft bus</a:t>
            </a:r>
          </a:p>
          <a:p>
            <a:pPr lvl="1"/>
            <a:r>
              <a:rPr lang="en-US" dirty="0"/>
              <a:t>Launch vehicle</a:t>
            </a:r>
          </a:p>
          <a:p>
            <a:pPr lvl="1"/>
            <a:r>
              <a:rPr lang="en-US" dirty="0" smtClean="0"/>
              <a:t>Instrument payload</a:t>
            </a:r>
          </a:p>
          <a:p>
            <a:pPr lvl="1"/>
            <a:r>
              <a:rPr lang="en-US" dirty="0"/>
              <a:t>3 years of mission operations</a:t>
            </a:r>
          </a:p>
          <a:p>
            <a:pPr lvl="1"/>
            <a:r>
              <a:rPr lang="en-US" dirty="0"/>
              <a:t>Project-held UFE</a:t>
            </a:r>
          </a:p>
          <a:p>
            <a:pPr lvl="1"/>
            <a:r>
              <a:rPr lang="en-US" dirty="0" smtClean="0"/>
              <a:t>Data processing/analysis to be performed by GSFC’s Ocean Biology Processing Group (OBPG)</a:t>
            </a:r>
          </a:p>
          <a:p>
            <a:pPr lvl="1"/>
            <a:r>
              <a:rPr lang="en-US" dirty="0" smtClean="0"/>
              <a:t>Mission Science</a:t>
            </a:r>
          </a:p>
          <a:p>
            <a:pPr lvl="2"/>
            <a:r>
              <a:rPr lang="en-US" dirty="0" smtClean="0"/>
              <a:t>Calibration/validation (hardware and conducting </a:t>
            </a:r>
            <a:r>
              <a:rPr lang="en-US" dirty="0" err="1" smtClean="0"/>
              <a:t>cal</a:t>
            </a:r>
            <a:r>
              <a:rPr lang="en-US" dirty="0" smtClean="0"/>
              <a:t>/</a:t>
            </a:r>
            <a:r>
              <a:rPr lang="en-US" dirty="0" err="1" smtClean="0"/>
              <a:t>val</a:t>
            </a:r>
            <a:r>
              <a:rPr lang="en-US" dirty="0" smtClean="0"/>
              <a:t>)</a:t>
            </a:r>
          </a:p>
          <a:p>
            <a:pPr lvl="2"/>
            <a:r>
              <a:rPr lang="en-US" dirty="0" smtClean="0"/>
              <a:t>Science team support (development phase and post launch)</a:t>
            </a:r>
          </a:p>
        </p:txBody>
      </p:sp>
    </p:spTree>
    <p:extLst>
      <p:ext uri="{BB962C8B-B14F-4D97-AF65-F5344CB8AC3E}">
        <p14:creationId xmlns:p14="http://schemas.microsoft.com/office/powerpoint/2010/main" val="40629817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 Fleet_ColorK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146" name="Group 4"/>
          <p:cNvGrpSpPr>
            <a:grpSpLocks/>
          </p:cNvGrpSpPr>
          <p:nvPr/>
        </p:nvGrpSpPr>
        <p:grpSpPr bwMode="auto">
          <a:xfrm>
            <a:off x="4202114" y="152399"/>
            <a:ext cx="1922587" cy="1417263"/>
            <a:chOff x="457200" y="1676400"/>
            <a:chExt cx="1923749" cy="1416690"/>
          </a:xfrm>
        </p:grpSpPr>
        <p:pic>
          <p:nvPicPr>
            <p:cNvPr id="6149" name="Picture 2" descr="S-NP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676400"/>
              <a:ext cx="1255651" cy="9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3"/>
            <p:cNvSpPr txBox="1">
              <a:spLocks noChangeArrowheads="1"/>
            </p:cNvSpPr>
            <p:nvPr/>
          </p:nvSpPr>
          <p:spPr bwMode="auto">
            <a:xfrm>
              <a:off x="457200" y="2133600"/>
              <a:ext cx="1329963" cy="95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100" dirty="0" smtClean="0">
                  <a:solidFill>
                    <a:srgbClr val="FFFF00"/>
                  </a:solidFill>
                </a:rPr>
                <a:t>RBI</a:t>
              </a:r>
            </a:p>
            <a:p>
              <a:pPr eaLnBrk="1" hangingPunct="1">
                <a:lnSpc>
                  <a:spcPct val="85000"/>
                </a:lnSpc>
              </a:pPr>
              <a:r>
                <a:rPr lang="en-US" sz="1100" dirty="0" smtClean="0">
                  <a:solidFill>
                    <a:srgbClr val="FFFF00"/>
                  </a:solidFill>
                </a:rPr>
                <a:t>OMPS-Limb</a:t>
              </a:r>
            </a:p>
            <a:p>
              <a:pPr eaLnBrk="1" hangingPunct="1">
                <a:lnSpc>
                  <a:spcPct val="85000"/>
                </a:lnSpc>
              </a:pPr>
              <a:endParaRPr lang="en-US" sz="1100" dirty="0" smtClean="0">
                <a:solidFill>
                  <a:srgbClr val="FFFF00"/>
                </a:solidFill>
              </a:endParaRPr>
            </a:p>
            <a:p>
              <a:pPr eaLnBrk="1" hangingPunct="1">
                <a:lnSpc>
                  <a:spcPct val="85000"/>
                </a:lnSpc>
              </a:pPr>
              <a:r>
                <a:rPr lang="en-US" sz="1100" dirty="0" smtClean="0">
                  <a:solidFill>
                    <a:srgbClr val="FFFF00"/>
                  </a:solidFill>
                </a:rPr>
                <a:t>[[TSIS-2]]</a:t>
              </a:r>
            </a:p>
            <a:p>
              <a:pPr eaLnBrk="1" hangingPunct="1">
                <a:lnSpc>
                  <a:spcPct val="85000"/>
                </a:lnSpc>
              </a:pPr>
              <a:endParaRPr lang="en-US" sz="1100" dirty="0">
                <a:solidFill>
                  <a:srgbClr val="FFFF00"/>
                </a:solidFill>
              </a:endParaRPr>
            </a:p>
            <a:p>
              <a:pPr eaLnBrk="1" hangingPunct="1">
                <a:lnSpc>
                  <a:spcPct val="85000"/>
                </a:lnSpc>
              </a:pPr>
              <a:r>
                <a:rPr lang="en-US" sz="1100" dirty="0" smtClean="0">
                  <a:solidFill>
                    <a:srgbClr val="FFFF00"/>
                  </a:solidFill>
                </a:rPr>
                <a:t>[[Future Altimetry]]</a:t>
              </a:r>
            </a:p>
          </p:txBody>
        </p:sp>
        <p:sp>
          <p:nvSpPr>
            <p:cNvPr id="6151" name="TextBox 6"/>
            <p:cNvSpPr txBox="1">
              <a:spLocks noChangeArrowheads="1"/>
            </p:cNvSpPr>
            <p:nvPr/>
          </p:nvSpPr>
          <p:spPr bwMode="auto">
            <a:xfrm>
              <a:off x="1066800" y="1676400"/>
              <a:ext cx="1314149" cy="25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200" b="1" dirty="0" smtClean="0">
                  <a:solidFill>
                    <a:srgbClr val="FFFF00"/>
                  </a:solidFill>
                </a:rPr>
                <a:t>JPSS-2 (NOAA)</a:t>
              </a:r>
            </a:p>
          </p:txBody>
        </p:sp>
      </p:grpSp>
      <p:pic>
        <p:nvPicPr>
          <p:cNvPr id="6147" name="Picture 7" descr="Landsat 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0025" y="122241"/>
            <a:ext cx="10239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0"/>
          <p:cNvSpPr txBox="1">
            <a:spLocks noChangeArrowheads="1"/>
          </p:cNvSpPr>
          <p:nvPr/>
        </p:nvSpPr>
        <p:spPr bwMode="auto">
          <a:xfrm>
            <a:off x="2587642" y="503239"/>
            <a:ext cx="1638339"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200" b="1" dirty="0" smtClean="0">
                <a:solidFill>
                  <a:srgbClr val="FFFAD0"/>
                </a:solidFill>
              </a:rPr>
              <a:t>SLI-TBD</a:t>
            </a:r>
          </a:p>
          <a:p>
            <a:pPr eaLnBrk="1" hangingPunct="1">
              <a:lnSpc>
                <a:spcPct val="85000"/>
              </a:lnSpc>
            </a:pPr>
            <a:r>
              <a:rPr lang="en-US" sz="1200" b="1" dirty="0" smtClean="0">
                <a:solidFill>
                  <a:srgbClr val="FFFAD0"/>
                </a:solidFill>
              </a:rPr>
              <a:t>Formulation in 2015</a:t>
            </a:r>
          </a:p>
        </p:txBody>
      </p:sp>
      <p:sp>
        <p:nvSpPr>
          <p:cNvPr id="8" name="Rectangle 7"/>
          <p:cNvSpPr/>
          <p:nvPr/>
        </p:nvSpPr>
        <p:spPr>
          <a:xfrm>
            <a:off x="3643525" y="3410673"/>
            <a:ext cx="709731" cy="240450"/>
          </a:xfrm>
          <a:prstGeom prst="rect">
            <a:avLst/>
          </a:prstGeom>
        </p:spPr>
        <p:txBody>
          <a:bodyPr wrap="none">
            <a:spAutoFit/>
          </a:bodyPr>
          <a:lstStyle/>
          <a:p>
            <a:pPr>
              <a:lnSpc>
                <a:spcPct val="85000"/>
              </a:lnSpc>
            </a:pPr>
            <a:r>
              <a:rPr lang="en-US" sz="1100" dirty="0">
                <a:solidFill>
                  <a:srgbClr val="97FFA5"/>
                </a:solidFill>
                <a:ea typeface="+mn-ea"/>
              </a:rPr>
              <a:t>[[</a:t>
            </a:r>
            <a:r>
              <a:rPr lang="en-US" sz="1100" dirty="0" smtClean="0">
                <a:solidFill>
                  <a:srgbClr val="97FFA5"/>
                </a:solidFill>
                <a:ea typeface="+mn-ea"/>
              </a:rPr>
              <a:t>TCTE]</a:t>
            </a:r>
            <a:r>
              <a:rPr lang="en-US" sz="1100" dirty="0">
                <a:solidFill>
                  <a:srgbClr val="97FFA5"/>
                </a:solidFill>
                <a:ea typeface="+mn-ea"/>
              </a:rPr>
              <a:t>]</a:t>
            </a:r>
          </a:p>
        </p:txBody>
      </p:sp>
      <p:sp>
        <p:nvSpPr>
          <p:cNvPr id="10" name="Rectangle 9"/>
          <p:cNvSpPr/>
          <p:nvPr/>
        </p:nvSpPr>
        <p:spPr>
          <a:xfrm>
            <a:off x="3710564" y="3066719"/>
            <a:ext cx="397225" cy="148117"/>
          </a:xfrm>
          <a:prstGeom prst="rect">
            <a:avLst/>
          </a:prstGeom>
          <a:solidFill>
            <a:srgbClr val="1B9BA8"/>
          </a:solidFill>
        </p:spPr>
        <p:txBody>
          <a:bodyPr wrap="none" lIns="0" tIns="0" rIns="0" bIns="0">
            <a:spAutoFit/>
          </a:bodyPr>
          <a:lstStyle/>
          <a:p>
            <a:pPr>
              <a:lnSpc>
                <a:spcPct val="85000"/>
              </a:lnSpc>
            </a:pPr>
            <a:r>
              <a:rPr lang="en-US" sz="1100" dirty="0" smtClean="0">
                <a:solidFill>
                  <a:srgbClr val="97FFA5"/>
                </a:solidFill>
                <a:ea typeface="+mn-ea"/>
              </a:rPr>
              <a:t>SMAP</a:t>
            </a:r>
            <a:endParaRPr lang="en-US" sz="1100" dirty="0">
              <a:solidFill>
                <a:srgbClr val="97FFA5"/>
              </a:solidFill>
              <a:ea typeface="+mn-ea"/>
            </a:endParaRPr>
          </a:p>
        </p:txBody>
      </p:sp>
      <p:sp>
        <p:nvSpPr>
          <p:cNvPr id="11" name="Rectangle 10"/>
          <p:cNvSpPr/>
          <p:nvPr/>
        </p:nvSpPr>
        <p:spPr>
          <a:xfrm>
            <a:off x="2338600" y="2807423"/>
            <a:ext cx="0" cy="107722"/>
          </a:xfrm>
          <a:prstGeom prst="rect">
            <a:avLst/>
          </a:prstGeom>
          <a:solidFill>
            <a:srgbClr val="28EDEC"/>
          </a:solidFill>
        </p:spPr>
        <p:txBody>
          <a:bodyPr wrap="none" lIns="0" tIns="0" rIns="0" bIns="0">
            <a:spAutoFit/>
          </a:bodyPr>
          <a:lstStyle/>
          <a:p>
            <a:pPr>
              <a:lnSpc>
                <a:spcPct val="85000"/>
              </a:lnSpc>
            </a:pPr>
            <a:endParaRPr lang="en-US" sz="800" dirty="0">
              <a:solidFill>
                <a:srgbClr val="97FFA5"/>
              </a:solidFill>
              <a:ea typeface="+mn-ea"/>
            </a:endParaRPr>
          </a:p>
        </p:txBody>
      </p:sp>
      <p:sp>
        <p:nvSpPr>
          <p:cNvPr id="12" name="Rectangle 11"/>
          <p:cNvSpPr/>
          <p:nvPr/>
        </p:nvSpPr>
        <p:spPr>
          <a:xfrm>
            <a:off x="3866139" y="2657144"/>
            <a:ext cx="927951" cy="121187"/>
          </a:xfrm>
          <a:prstGeom prst="rect">
            <a:avLst/>
          </a:prstGeom>
          <a:solidFill>
            <a:srgbClr val="1B9BA8"/>
          </a:solidFill>
        </p:spPr>
        <p:txBody>
          <a:bodyPr wrap="none" lIns="0" tIns="0" rIns="0" bIns="0">
            <a:spAutoFit/>
          </a:bodyPr>
          <a:lstStyle/>
          <a:p>
            <a:pPr>
              <a:lnSpc>
                <a:spcPct val="85000"/>
              </a:lnSpc>
            </a:pPr>
            <a:r>
              <a:rPr lang="en-US" sz="900" dirty="0" err="1" smtClean="0">
                <a:solidFill>
                  <a:srgbClr val="97FFA5"/>
                </a:solidFill>
                <a:ea typeface="+mn-ea"/>
              </a:rPr>
              <a:t>RapidScat</a:t>
            </a:r>
            <a:r>
              <a:rPr lang="en-US" sz="900" dirty="0" smtClean="0">
                <a:solidFill>
                  <a:srgbClr val="97FFA5"/>
                </a:solidFill>
                <a:ea typeface="+mn-ea"/>
              </a:rPr>
              <a:t>, CATS,</a:t>
            </a:r>
            <a:endParaRPr lang="en-US" sz="900" dirty="0">
              <a:solidFill>
                <a:srgbClr val="97FFA5"/>
              </a:solidFill>
              <a:ea typeface="+mn-ea"/>
            </a:endParaRPr>
          </a:p>
        </p:txBody>
      </p:sp>
    </p:spTree>
    <p:extLst>
      <p:ext uri="{BB962C8B-B14F-4D97-AF65-F5344CB8AC3E}">
        <p14:creationId xmlns:p14="http://schemas.microsoft.com/office/powerpoint/2010/main" val="1334494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543800" y="6477000"/>
            <a:ext cx="914400" cy="228600"/>
          </a:xfrm>
          <a:prstGeom prst="rect">
            <a:avLst/>
          </a:prstGeom>
        </p:spPr>
        <p:txBody>
          <a:bodyPr lIns="91410" tIns="45706" rIns="91410" bIns="45706"/>
          <a:lstStyle/>
          <a:p>
            <a:pPr defTabSz="914116">
              <a:defRPr/>
            </a:pPr>
            <a:fld id="{A56C4A8D-CCC0-4D51-8821-156349E4B3FF}" type="slidenum">
              <a:rPr lang="en-US" sz="2400">
                <a:solidFill>
                  <a:srgbClr val="000000"/>
                </a:solidFill>
                <a:latin typeface="Arial" pitchFamily="34" charset="0"/>
                <a:ea typeface="ヒラギノ角ゴ Pro W3" charset="-128"/>
              </a:rPr>
              <a:pPr defTabSz="914116">
                <a:defRPr/>
              </a:pPr>
              <a:t>5</a:t>
            </a:fld>
            <a:endParaRPr lang="en-US" sz="2400">
              <a:solidFill>
                <a:srgbClr val="000000"/>
              </a:solidFill>
              <a:latin typeface="Arial" pitchFamily="34" charset="0"/>
              <a:ea typeface="ヒラギノ角ゴ Pro W3" charset="-128"/>
            </a:endParaRPr>
          </a:p>
        </p:txBody>
      </p:sp>
      <p:pic>
        <p:nvPicPr>
          <p:cNvPr id="3" name="Picture 2"/>
          <p:cNvPicPr>
            <a:picLocks noChangeAspect="1"/>
          </p:cNvPicPr>
          <p:nvPr/>
        </p:nvPicPr>
        <p:blipFill>
          <a:blip r:embed="rId2"/>
          <a:stretch>
            <a:fillRect/>
          </a:stretch>
        </p:blipFill>
        <p:spPr>
          <a:xfrm>
            <a:off x="7421609" y="219760"/>
            <a:ext cx="1240675" cy="542810"/>
          </a:xfrm>
          <a:prstGeom prst="rect">
            <a:avLst/>
          </a:prstGeom>
        </p:spPr>
      </p:pic>
      <p:pic>
        <p:nvPicPr>
          <p:cNvPr id="4" name="Picture 3"/>
          <p:cNvPicPr>
            <a:picLocks noChangeAspect="1"/>
          </p:cNvPicPr>
          <p:nvPr/>
        </p:nvPicPr>
        <p:blipFill>
          <a:blip r:embed="rId3"/>
          <a:stretch>
            <a:fillRect/>
          </a:stretch>
        </p:blipFill>
        <p:spPr>
          <a:xfrm>
            <a:off x="197479" y="948293"/>
            <a:ext cx="8706678" cy="5757309"/>
          </a:xfrm>
          <a:prstGeom prst="rect">
            <a:avLst/>
          </a:prstGeom>
        </p:spPr>
      </p:pic>
      <p:sp>
        <p:nvSpPr>
          <p:cNvPr id="5" name="Title 1"/>
          <p:cNvSpPr txBox="1">
            <a:spLocks/>
          </p:cNvSpPr>
          <p:nvPr/>
        </p:nvSpPr>
        <p:spPr>
          <a:xfrm>
            <a:off x="831851" y="174679"/>
            <a:ext cx="7772400" cy="708025"/>
          </a:xfrm>
          <a:prstGeom prst="rect">
            <a:avLst/>
          </a:prstGeom>
        </p:spPr>
        <p:txBody>
          <a:bodyPr lIns="91410" tIns="45706" rIns="91410" bIns="45706"/>
          <a:lstStyle>
            <a:lvl1pPr algn="ctr" rtl="0" eaLnBrk="0" fontAlgn="base" hangingPunct="0">
              <a:spcBef>
                <a:spcPct val="0"/>
              </a:spcBef>
              <a:spcAft>
                <a:spcPct val="0"/>
              </a:spcAft>
              <a:defRPr b="1">
                <a:solidFill>
                  <a:schemeClr val="tx2"/>
                </a:solidFill>
                <a:latin typeface="+mj-lt"/>
                <a:ea typeface="+mj-ea"/>
                <a:cs typeface="+mj-cs"/>
              </a:defRPr>
            </a:lvl1pPr>
            <a:lvl2pPr algn="ctr" rtl="0" eaLnBrk="0" fontAlgn="base" hangingPunct="0">
              <a:spcBef>
                <a:spcPct val="0"/>
              </a:spcBef>
              <a:spcAft>
                <a:spcPct val="0"/>
              </a:spcAft>
              <a:defRPr b="1">
                <a:solidFill>
                  <a:schemeClr val="tx2"/>
                </a:solidFill>
                <a:latin typeface="Arial" charset="0"/>
              </a:defRPr>
            </a:lvl2pPr>
            <a:lvl3pPr algn="ctr" rtl="0" eaLnBrk="0" fontAlgn="base" hangingPunct="0">
              <a:spcBef>
                <a:spcPct val="0"/>
              </a:spcBef>
              <a:spcAft>
                <a:spcPct val="0"/>
              </a:spcAft>
              <a:defRPr b="1">
                <a:solidFill>
                  <a:schemeClr val="tx2"/>
                </a:solidFill>
                <a:latin typeface="Arial" charset="0"/>
              </a:defRPr>
            </a:lvl3pPr>
            <a:lvl4pPr algn="ctr" rtl="0" eaLnBrk="0" fontAlgn="base" hangingPunct="0">
              <a:spcBef>
                <a:spcPct val="0"/>
              </a:spcBef>
              <a:spcAft>
                <a:spcPct val="0"/>
              </a:spcAft>
              <a:defRPr b="1">
                <a:solidFill>
                  <a:schemeClr val="tx2"/>
                </a:solidFill>
                <a:latin typeface="Arial" charset="0"/>
              </a:defRPr>
            </a:lvl4pPr>
            <a:lvl5pPr algn="ctr" rtl="0" eaLnBrk="0" fontAlgn="base" hangingPunct="0">
              <a:spcBef>
                <a:spcPct val="0"/>
              </a:spcBef>
              <a:spcAft>
                <a:spcPct val="0"/>
              </a:spcAft>
              <a:defRPr b="1">
                <a:solidFill>
                  <a:schemeClr val="tx2"/>
                </a:solidFill>
                <a:latin typeface="Arial" charset="0"/>
              </a:defRPr>
            </a:lvl5pPr>
            <a:lvl6pPr marL="452400" algn="ctr" rtl="0" fontAlgn="base">
              <a:spcBef>
                <a:spcPct val="0"/>
              </a:spcBef>
              <a:spcAft>
                <a:spcPct val="0"/>
              </a:spcAft>
              <a:defRPr b="1">
                <a:solidFill>
                  <a:schemeClr val="tx2"/>
                </a:solidFill>
                <a:latin typeface="Arial" charset="0"/>
              </a:defRPr>
            </a:lvl6pPr>
            <a:lvl7pPr marL="904805" algn="ctr" rtl="0" fontAlgn="base">
              <a:spcBef>
                <a:spcPct val="0"/>
              </a:spcBef>
              <a:spcAft>
                <a:spcPct val="0"/>
              </a:spcAft>
              <a:defRPr b="1">
                <a:solidFill>
                  <a:schemeClr val="tx2"/>
                </a:solidFill>
                <a:latin typeface="Arial" charset="0"/>
              </a:defRPr>
            </a:lvl7pPr>
            <a:lvl8pPr marL="1357216" algn="ctr" rtl="0" fontAlgn="base">
              <a:spcBef>
                <a:spcPct val="0"/>
              </a:spcBef>
              <a:spcAft>
                <a:spcPct val="0"/>
              </a:spcAft>
              <a:defRPr b="1">
                <a:solidFill>
                  <a:schemeClr val="tx2"/>
                </a:solidFill>
                <a:latin typeface="Arial" charset="0"/>
              </a:defRPr>
            </a:lvl8pPr>
            <a:lvl9pPr marL="1809603" algn="ctr" rtl="0" fontAlgn="base">
              <a:spcBef>
                <a:spcPct val="0"/>
              </a:spcBef>
              <a:spcAft>
                <a:spcPct val="0"/>
              </a:spcAft>
              <a:defRPr b="1">
                <a:solidFill>
                  <a:schemeClr val="tx2"/>
                </a:solidFill>
                <a:latin typeface="Arial" charset="0"/>
              </a:defRPr>
            </a:lvl9pPr>
          </a:lstStyle>
          <a:p>
            <a:pPr defTabSz="914116"/>
            <a:r>
              <a:rPr lang="en-US" sz="2400" kern="0" dirty="0">
                <a:solidFill>
                  <a:srgbClr val="000000"/>
                </a:solidFill>
                <a:latin typeface="Arial"/>
              </a:rPr>
              <a:t>ED 2015 Senior Review Mission Set</a:t>
            </a:r>
          </a:p>
        </p:txBody>
      </p:sp>
      <p:sp>
        <p:nvSpPr>
          <p:cNvPr id="7" name="TextBox 6"/>
          <p:cNvSpPr txBox="1"/>
          <p:nvPr/>
        </p:nvSpPr>
        <p:spPr>
          <a:xfrm>
            <a:off x="7034697" y="1866355"/>
            <a:ext cx="1275146" cy="246221"/>
          </a:xfrm>
          <a:prstGeom prst="rect">
            <a:avLst/>
          </a:prstGeom>
          <a:solidFill>
            <a:schemeClr val="bg1"/>
          </a:solidFill>
        </p:spPr>
        <p:txBody>
          <a:bodyPr wrap="none" rtlCol="0">
            <a:spAutoFit/>
          </a:bodyPr>
          <a:lstStyle/>
          <a:p>
            <a:pPr eaLnBrk="0" hangingPunct="0"/>
            <a:r>
              <a:rPr lang="en-US" sz="1000" dirty="0" smtClean="0">
                <a:solidFill>
                  <a:srgbClr val="000000"/>
                </a:solidFill>
                <a:ea typeface="+mn-ea"/>
              </a:rPr>
              <a:t>Mission Completed</a:t>
            </a:r>
            <a:endParaRPr lang="en-US" sz="1000" dirty="0">
              <a:solidFill>
                <a:srgbClr val="000000"/>
              </a:solidFill>
              <a:ea typeface="+mn-ea"/>
            </a:endParaRPr>
          </a:p>
        </p:txBody>
      </p:sp>
      <p:sp>
        <p:nvSpPr>
          <p:cNvPr id="8" name="TextBox 7"/>
          <p:cNvSpPr txBox="1"/>
          <p:nvPr/>
        </p:nvSpPr>
        <p:spPr>
          <a:xfrm>
            <a:off x="6778506" y="2283787"/>
            <a:ext cx="1275146" cy="246221"/>
          </a:xfrm>
          <a:prstGeom prst="rect">
            <a:avLst/>
          </a:prstGeom>
          <a:solidFill>
            <a:schemeClr val="bg1"/>
          </a:solidFill>
        </p:spPr>
        <p:txBody>
          <a:bodyPr wrap="none" rtlCol="0">
            <a:spAutoFit/>
          </a:bodyPr>
          <a:lstStyle/>
          <a:p>
            <a:pPr eaLnBrk="0" hangingPunct="0"/>
            <a:r>
              <a:rPr lang="en-US" sz="1000" dirty="0" smtClean="0">
                <a:solidFill>
                  <a:srgbClr val="000000"/>
                </a:solidFill>
                <a:ea typeface="+mn-ea"/>
              </a:rPr>
              <a:t>Mission Completed</a:t>
            </a:r>
            <a:endParaRPr lang="en-US" sz="1000" dirty="0">
              <a:solidFill>
                <a:srgbClr val="000000"/>
              </a:solidFill>
              <a:ea typeface="+mn-ea"/>
            </a:endParaRPr>
          </a:p>
        </p:txBody>
      </p:sp>
      <p:sp>
        <p:nvSpPr>
          <p:cNvPr id="6" name="TextBox 5"/>
          <p:cNvSpPr txBox="1"/>
          <p:nvPr/>
        </p:nvSpPr>
        <p:spPr>
          <a:xfrm>
            <a:off x="879475" y="1368425"/>
            <a:ext cx="284478" cy="400110"/>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9" name="TextBox 8"/>
          <p:cNvSpPr txBox="1"/>
          <p:nvPr/>
        </p:nvSpPr>
        <p:spPr>
          <a:xfrm>
            <a:off x="228600" y="2114550"/>
            <a:ext cx="361713" cy="138499"/>
          </a:xfrm>
          <a:prstGeom prst="rect">
            <a:avLst/>
          </a:prstGeom>
          <a:solidFill>
            <a:schemeClr val="bg1"/>
          </a:solidFill>
        </p:spPr>
        <p:txBody>
          <a:bodyPr wrap="none" lIns="0" tIns="0" bIns="0" rtlCol="0">
            <a:spAutoFit/>
          </a:bodyPr>
          <a:lstStyle/>
          <a:p>
            <a:r>
              <a:rPr lang="en-US" sz="900" b="1" dirty="0" smtClean="0">
                <a:solidFill>
                  <a:srgbClr val="3366FF"/>
                </a:solidFill>
              </a:rPr>
              <a:t>EO-1</a:t>
            </a:r>
            <a:endParaRPr lang="en-US" sz="900" b="1" dirty="0">
              <a:solidFill>
                <a:srgbClr val="3366FF"/>
              </a:solidFill>
            </a:endParaRPr>
          </a:p>
        </p:txBody>
      </p:sp>
      <p:sp>
        <p:nvSpPr>
          <p:cNvPr id="10" name="TextBox 9"/>
          <p:cNvSpPr txBox="1"/>
          <p:nvPr/>
        </p:nvSpPr>
        <p:spPr>
          <a:xfrm>
            <a:off x="7406067" y="1201211"/>
            <a:ext cx="1275146" cy="246221"/>
          </a:xfrm>
          <a:prstGeom prst="rect">
            <a:avLst/>
          </a:prstGeom>
          <a:solidFill>
            <a:schemeClr val="bg1"/>
          </a:solidFill>
        </p:spPr>
        <p:txBody>
          <a:bodyPr wrap="none" rtlCol="0">
            <a:spAutoFit/>
          </a:bodyPr>
          <a:lstStyle/>
          <a:p>
            <a:pPr eaLnBrk="0" hangingPunct="0"/>
            <a:r>
              <a:rPr lang="en-US" sz="1000" dirty="0" smtClean="0">
                <a:solidFill>
                  <a:srgbClr val="000000"/>
                </a:solidFill>
                <a:ea typeface="+mn-ea"/>
              </a:rPr>
              <a:t>Mission Completed</a:t>
            </a:r>
            <a:endParaRPr lang="en-US" sz="1000" dirty="0">
              <a:solidFill>
                <a:srgbClr val="000000"/>
              </a:solidFill>
              <a:ea typeface="+mn-ea"/>
            </a:endParaRPr>
          </a:p>
        </p:txBody>
      </p:sp>
      <p:sp>
        <p:nvSpPr>
          <p:cNvPr id="11" name="TextBox 10"/>
          <p:cNvSpPr txBox="1"/>
          <p:nvPr/>
        </p:nvSpPr>
        <p:spPr>
          <a:xfrm>
            <a:off x="7493655" y="1390998"/>
            <a:ext cx="1275146" cy="246221"/>
          </a:xfrm>
          <a:prstGeom prst="rect">
            <a:avLst/>
          </a:prstGeom>
          <a:solidFill>
            <a:schemeClr val="bg1"/>
          </a:solidFill>
        </p:spPr>
        <p:txBody>
          <a:bodyPr wrap="none" rtlCol="0">
            <a:spAutoFit/>
          </a:bodyPr>
          <a:lstStyle/>
          <a:p>
            <a:pPr eaLnBrk="0" hangingPunct="0"/>
            <a:r>
              <a:rPr lang="en-US" sz="1000" dirty="0" smtClean="0">
                <a:solidFill>
                  <a:srgbClr val="000000"/>
                </a:solidFill>
                <a:ea typeface="+mn-ea"/>
              </a:rPr>
              <a:t>Mission Completed</a:t>
            </a:r>
            <a:endParaRPr lang="en-US" sz="1000" dirty="0">
              <a:solidFill>
                <a:srgbClr val="000000"/>
              </a:solidFill>
              <a:ea typeface="+mn-ea"/>
            </a:endParaRPr>
          </a:p>
        </p:txBody>
      </p:sp>
    </p:spTree>
    <p:extLst>
      <p:ext uri="{BB962C8B-B14F-4D97-AF65-F5344CB8AC3E}">
        <p14:creationId xmlns:p14="http://schemas.microsoft.com/office/powerpoint/2010/main" val="11501167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0" name="Group 3"/>
          <p:cNvGrpSpPr>
            <a:grpSpLocks/>
          </p:cNvGrpSpPr>
          <p:nvPr/>
        </p:nvGrpSpPr>
        <p:grpSpPr bwMode="auto">
          <a:xfrm>
            <a:off x="2187617" y="3541713"/>
            <a:ext cx="4729163" cy="3101974"/>
            <a:chOff x="2187575" y="3541713"/>
            <a:chExt cx="4728382" cy="3101975"/>
          </a:xfrm>
        </p:grpSpPr>
        <p:pic>
          <p:nvPicPr>
            <p:cNvPr id="43031" name="Picture 4" descr="D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541713"/>
              <a:ext cx="379175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bwMode="auto">
            <a:xfrm>
              <a:off x="5601724" y="6167439"/>
              <a:ext cx="1061862"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SMAP</a:t>
              </a:r>
            </a:p>
            <a:p>
              <a:pPr algn="ctr">
                <a:lnSpc>
                  <a:spcPct val="85000"/>
                </a:lnSpc>
                <a:defRPr/>
              </a:pPr>
              <a:r>
                <a:rPr lang="en-US" sz="1000" dirty="0" smtClean="0">
                  <a:solidFill>
                    <a:srgbClr val="FFFFFF"/>
                  </a:solidFill>
                  <a:latin typeface="Arial"/>
                  <a:ea typeface="ヒラギノ角ゴ Pro W3" charset="0"/>
                  <a:cs typeface="ヒラギノ角ゴ Pro W3" charset="0"/>
                </a:rPr>
                <a:t>Jan 2015</a:t>
              </a:r>
              <a:endParaRPr lang="en-US" sz="1000" dirty="0">
                <a:solidFill>
                  <a:srgbClr val="FFFFFF"/>
                </a:solidFill>
                <a:latin typeface="Arial"/>
                <a:ea typeface="ヒラギノ角ゴ Pro W3" charset="0"/>
                <a:cs typeface="ヒラギノ角ゴ Pro W3" charset="0"/>
              </a:endParaRPr>
            </a:p>
          </p:txBody>
        </p:sp>
        <p:sp>
          <p:nvSpPr>
            <p:cNvPr id="30" name="TextBox 29"/>
            <p:cNvSpPr txBox="1"/>
            <p:nvPr/>
          </p:nvSpPr>
          <p:spPr bwMode="auto">
            <a:xfrm>
              <a:off x="4135116" y="5997575"/>
              <a:ext cx="1060275"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ICESat-2</a:t>
              </a:r>
            </a:p>
            <a:p>
              <a:pPr algn="ctr">
                <a:lnSpc>
                  <a:spcPct val="85000"/>
                </a:lnSpc>
                <a:defRPr/>
              </a:pPr>
              <a:r>
                <a:rPr lang="en-US" sz="1000" dirty="0" smtClean="0">
                  <a:solidFill>
                    <a:srgbClr val="FFFFFF"/>
                  </a:solidFill>
                  <a:latin typeface="Arial"/>
                  <a:ea typeface="ヒラギノ角ゴ Pro W3" charset="0"/>
                  <a:cs typeface="ヒラギノ角ゴ Pro W3" charset="0"/>
                </a:rPr>
                <a:t>June 2018</a:t>
              </a:r>
              <a:endParaRPr lang="en-US" sz="1000" dirty="0">
                <a:solidFill>
                  <a:srgbClr val="FFFFFF"/>
                </a:solidFill>
                <a:latin typeface="Arial"/>
                <a:ea typeface="ヒラギノ角ゴ Pro W3" charset="0"/>
                <a:cs typeface="ヒラギノ角ゴ Pro W3" charset="0"/>
              </a:endParaRPr>
            </a:p>
          </p:txBody>
        </p:sp>
        <p:sp>
          <p:nvSpPr>
            <p:cNvPr id="31" name="TextBox 30"/>
            <p:cNvSpPr txBox="1"/>
            <p:nvPr/>
          </p:nvSpPr>
          <p:spPr bwMode="auto">
            <a:xfrm>
              <a:off x="3043097" y="5602288"/>
              <a:ext cx="1061862"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SWOT</a:t>
              </a:r>
            </a:p>
            <a:p>
              <a:pPr algn="ctr">
                <a:lnSpc>
                  <a:spcPct val="85000"/>
                </a:lnSpc>
                <a:defRPr/>
              </a:pPr>
              <a:r>
                <a:rPr lang="en-US" sz="1000" dirty="0" smtClean="0">
                  <a:solidFill>
                    <a:srgbClr val="FFFFFF"/>
                  </a:solidFill>
                  <a:latin typeface="Arial"/>
                  <a:ea typeface="ヒラギノ角ゴ Pro W3" charset="0"/>
                  <a:cs typeface="ヒラギノ角ゴ Pro W3" charset="0"/>
                </a:rPr>
                <a:t>CY2020</a:t>
              </a:r>
              <a:endParaRPr lang="en-US" sz="1000" dirty="0">
                <a:solidFill>
                  <a:srgbClr val="FFFFFF"/>
                </a:solidFill>
                <a:latin typeface="Arial"/>
                <a:ea typeface="ヒラギノ角ゴ Pro W3" charset="0"/>
                <a:cs typeface="ヒラギノ角ゴ Pro W3" charset="0"/>
              </a:endParaRPr>
            </a:p>
          </p:txBody>
        </p:sp>
        <p:sp>
          <p:nvSpPr>
            <p:cNvPr id="32" name="TextBox 31"/>
            <p:cNvSpPr txBox="1"/>
            <p:nvPr/>
          </p:nvSpPr>
          <p:spPr bwMode="auto">
            <a:xfrm>
              <a:off x="2422486" y="5199063"/>
              <a:ext cx="1061863"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PACE</a:t>
              </a:r>
            </a:p>
            <a:p>
              <a:pPr algn="ctr">
                <a:lnSpc>
                  <a:spcPct val="85000"/>
                </a:lnSpc>
                <a:defRPr/>
              </a:pPr>
              <a:r>
                <a:rPr lang="en-US" sz="1000" dirty="0" smtClean="0">
                  <a:solidFill>
                    <a:srgbClr val="FFFFFF"/>
                  </a:solidFill>
                  <a:latin typeface="Arial"/>
                  <a:ea typeface="ヒラギノ角ゴ Pro W3" charset="0"/>
                  <a:cs typeface="ヒラギノ角ゴ Pro W3" charset="0"/>
                </a:rPr>
                <a:t>CY2022</a:t>
              </a:r>
              <a:endParaRPr lang="en-US" sz="1000" dirty="0">
                <a:solidFill>
                  <a:srgbClr val="FFFFFF"/>
                </a:solidFill>
                <a:latin typeface="Arial"/>
                <a:ea typeface="ヒラギノ角ゴ Pro W3" charset="0"/>
                <a:cs typeface="ヒラギノ角ゴ Pro W3" charset="0"/>
              </a:endParaRPr>
            </a:p>
          </p:txBody>
        </p:sp>
        <p:sp>
          <p:nvSpPr>
            <p:cNvPr id="33" name="TextBox 32"/>
            <p:cNvSpPr txBox="1"/>
            <p:nvPr/>
          </p:nvSpPr>
          <p:spPr bwMode="auto">
            <a:xfrm>
              <a:off x="2187575" y="4427539"/>
              <a:ext cx="1060275"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NI-SAR</a:t>
              </a:r>
            </a:p>
            <a:p>
              <a:pPr algn="ctr">
                <a:lnSpc>
                  <a:spcPct val="85000"/>
                </a:lnSpc>
                <a:defRPr/>
              </a:pPr>
              <a:r>
                <a:rPr lang="en-US" sz="1000" dirty="0" smtClean="0">
                  <a:solidFill>
                    <a:srgbClr val="FFFFFF"/>
                  </a:solidFill>
                  <a:latin typeface="Arial"/>
                  <a:ea typeface="ヒラギノ角ゴ Pro W3" charset="0"/>
                  <a:cs typeface="ヒラギノ角ゴ Pro W3" charset="0"/>
                </a:rPr>
                <a:t>2021</a:t>
              </a:r>
              <a:endParaRPr lang="en-US" sz="1000" dirty="0">
                <a:solidFill>
                  <a:srgbClr val="FFFFFF"/>
                </a:solidFill>
                <a:latin typeface="Arial"/>
                <a:ea typeface="ヒラギノ角ゴ Pro W3" charset="0"/>
                <a:cs typeface="ヒラギノ角ゴ Pro W3" charset="0"/>
              </a:endParaRPr>
            </a:p>
          </p:txBody>
        </p:sp>
        <p:sp>
          <p:nvSpPr>
            <p:cNvPr id="34" name="TextBox 33"/>
            <p:cNvSpPr txBox="1"/>
            <p:nvPr/>
          </p:nvSpPr>
          <p:spPr bwMode="auto">
            <a:xfrm>
              <a:off x="2424074" y="3638550"/>
              <a:ext cx="1061862" cy="619400"/>
            </a:xfrm>
            <a:prstGeom prst="rect">
              <a:avLst/>
            </a:prstGeom>
            <a:noFill/>
          </p:spPr>
          <p:txBody>
            <a:bodyPr>
              <a:spAutoFit/>
            </a:bodyPr>
            <a:lstStyle/>
            <a:p>
              <a:pPr algn="ctr">
                <a:lnSpc>
                  <a:spcPct val="85000"/>
                </a:lnSpc>
                <a:defRPr/>
              </a:pPr>
              <a:r>
                <a:rPr lang="en-US" sz="800" dirty="0" smtClean="0">
                  <a:solidFill>
                    <a:srgbClr val="FFFFFF">
                      <a:lumMod val="75000"/>
                    </a:srgbClr>
                  </a:solidFill>
                  <a:latin typeface="Arial"/>
                  <a:ea typeface="ヒラギノ角ゴ Pro W3" charset="0"/>
                  <a:cs typeface="ヒラギノ角ゴ Pro W3" charset="0"/>
                </a:rPr>
                <a:t>(</a:t>
              </a:r>
              <a:endParaRPr lang="en-US" sz="800" dirty="0">
                <a:solidFill>
                  <a:srgbClr val="FFFFFF">
                    <a:lumMod val="75000"/>
                  </a:srgbClr>
                </a:solidFill>
                <a:latin typeface="Arial"/>
                <a:ea typeface="ヒラギノ角ゴ Pro W3" charset="0"/>
                <a:cs typeface="ヒラギノ角ゴ Pro W3" charset="0"/>
              </a:endParaRPr>
            </a:p>
            <a:p>
              <a:pPr algn="ctr">
                <a:lnSpc>
                  <a:spcPct val="85000"/>
                </a:lnSpc>
                <a:defRPr/>
              </a:pPr>
              <a:r>
                <a:rPr lang="en-US" sz="1200" dirty="0" smtClean="0">
                  <a:solidFill>
                    <a:schemeClr val="bg1"/>
                  </a:solidFill>
                  <a:latin typeface="Arial"/>
                  <a:ea typeface="ヒラギノ角ゴ Pro W3" charset="0"/>
                  <a:cs typeface="ヒラギノ角ゴ Pro W3" charset="0"/>
                </a:rPr>
                <a:t>CLARREO*</a:t>
              </a:r>
              <a:endParaRPr lang="en-US" sz="1200" dirty="0">
                <a:solidFill>
                  <a:schemeClr val="bg1"/>
                </a:solidFill>
                <a:latin typeface="Arial"/>
                <a:ea typeface="ヒラギノ角ゴ Pro W3" charset="0"/>
                <a:cs typeface="ヒラギノ角ゴ Pro W3" charset="0"/>
              </a:endParaRPr>
            </a:p>
            <a:p>
              <a:pPr algn="ctr">
                <a:lnSpc>
                  <a:spcPct val="85000"/>
                </a:lnSpc>
                <a:defRPr/>
              </a:pPr>
              <a:r>
                <a:rPr lang="en-US" sz="1000" dirty="0" smtClean="0">
                  <a:solidFill>
                    <a:schemeClr val="bg1"/>
                  </a:solidFill>
                  <a:latin typeface="Arial"/>
                  <a:ea typeface="ヒラギノ角ゴ Pro W3" charset="0"/>
                  <a:cs typeface="ヒラギノ角ゴ Pro W3" charset="0"/>
                </a:rPr>
                <a:t>2019 for Pathfinders/ISS</a:t>
              </a:r>
              <a:endParaRPr lang="en-US" sz="1000" dirty="0">
                <a:solidFill>
                  <a:schemeClr val="bg1"/>
                </a:solidFill>
                <a:latin typeface="Arial"/>
                <a:ea typeface="ヒラギノ角ゴ Pro W3" charset="0"/>
                <a:cs typeface="ヒラギノ角ゴ Pro W3" charset="0"/>
              </a:endParaRPr>
            </a:p>
          </p:txBody>
        </p:sp>
      </p:grpSp>
      <p:sp>
        <p:nvSpPr>
          <p:cNvPr id="46083" name="TextBox 12"/>
          <p:cNvSpPr txBox="1">
            <a:spLocks noChangeArrowheads="1"/>
          </p:cNvSpPr>
          <p:nvPr/>
        </p:nvSpPr>
        <p:spPr bwMode="auto">
          <a:xfrm>
            <a:off x="0" y="0"/>
            <a:ext cx="868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defRPr/>
            </a:pPr>
            <a:r>
              <a:rPr lang="en-US" sz="2000" dirty="0" smtClean="0">
                <a:solidFill>
                  <a:srgbClr val="FFFFFF"/>
                </a:solidFill>
                <a:latin typeface="Arial"/>
                <a:ea typeface="ＭＳ Ｐゴシック" charset="0"/>
                <a:cs typeface="ＭＳ Ｐゴシック" charset="0"/>
              </a:rPr>
              <a:t>3 ESD-developed EO missions launched since 2/2014</a:t>
            </a:r>
          </a:p>
          <a:p>
            <a:pPr>
              <a:defRPr/>
            </a:pPr>
            <a:r>
              <a:rPr lang="en-US" sz="2000" dirty="0" smtClean="0">
                <a:solidFill>
                  <a:srgbClr val="FFFFFF"/>
                </a:solidFill>
                <a:latin typeface="Arial"/>
                <a:ea typeface="ＭＳ Ｐゴシック" charset="0"/>
                <a:cs typeface="ＭＳ Ｐゴシック" charset="0"/>
              </a:rPr>
              <a:t>2 ISS-developed EO instruments launched (2014, 2015)</a:t>
            </a:r>
            <a:endParaRPr lang="en-US" sz="2000" dirty="0">
              <a:solidFill>
                <a:srgbClr val="FFFFFF"/>
              </a:solidFill>
              <a:latin typeface="Arial"/>
              <a:ea typeface="ＭＳ Ｐゴシック" charset="0"/>
              <a:cs typeface="ＭＳ Ｐゴシック" charset="0"/>
            </a:endParaRPr>
          </a:p>
          <a:p>
            <a:pPr>
              <a:defRPr/>
            </a:pPr>
            <a:r>
              <a:rPr lang="en-US" sz="2000" dirty="0" smtClean="0">
                <a:solidFill>
                  <a:srgbClr val="FFFFFF"/>
                </a:solidFill>
                <a:latin typeface="Arial"/>
                <a:ea typeface="ＭＳ Ｐゴシック" charset="0"/>
                <a:cs typeface="ＭＳ Ｐゴシック" charset="0"/>
              </a:rPr>
              <a:t>11+ more ESD EO launches before 2022</a:t>
            </a:r>
          </a:p>
        </p:txBody>
      </p:sp>
      <p:grpSp>
        <p:nvGrpSpPr>
          <p:cNvPr id="43012" name="Group 2"/>
          <p:cNvGrpSpPr>
            <a:grpSpLocks/>
          </p:cNvGrpSpPr>
          <p:nvPr/>
        </p:nvGrpSpPr>
        <p:grpSpPr bwMode="auto">
          <a:xfrm>
            <a:off x="1819641" y="717577"/>
            <a:ext cx="5733684" cy="2901951"/>
            <a:chOff x="1819641" y="717550"/>
            <a:chExt cx="5733684" cy="2901950"/>
          </a:xfrm>
        </p:grpSpPr>
        <p:pic>
          <p:nvPicPr>
            <p:cNvPr id="43026" name="Picture 6" descr="Clima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936" y="717550"/>
              <a:ext cx="5230389"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5786438" y="931863"/>
              <a:ext cx="836612" cy="410882"/>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OCO-2</a:t>
              </a:r>
              <a:br>
                <a:rPr lang="en-US" sz="1200" dirty="0">
                  <a:solidFill>
                    <a:srgbClr val="FFFFFF"/>
                  </a:solidFill>
                  <a:latin typeface="Arial"/>
                  <a:ea typeface="ヒラギノ角ゴ Pro W3" charset="0"/>
                  <a:cs typeface="ヒラギノ角ゴ Pro W3" charset="0"/>
                </a:rPr>
              </a:br>
              <a:r>
                <a:rPr lang="en-US" sz="1050" dirty="0">
                  <a:solidFill>
                    <a:srgbClr val="FFFFFF"/>
                  </a:solidFill>
                  <a:latin typeface="Arial"/>
                  <a:ea typeface="ヒラギノ角ゴ Pro W3" charset="0"/>
                  <a:cs typeface="ヒラギノ角ゴ Pro W3" charset="0"/>
                </a:rPr>
                <a:t>7</a:t>
              </a:r>
              <a:r>
                <a:rPr lang="en-US" sz="1200" dirty="0">
                  <a:solidFill>
                    <a:srgbClr val="FFFFFF"/>
                  </a:solidFill>
                  <a:latin typeface="Arial"/>
                  <a:ea typeface="ヒラギノ角ゴ Pro W3" charset="0"/>
                  <a:cs typeface="ヒラギノ角ゴ Pro W3" charset="0"/>
                </a:rPr>
                <a:t>/</a:t>
              </a:r>
              <a:r>
                <a:rPr lang="en-US" sz="1000" dirty="0">
                  <a:solidFill>
                    <a:srgbClr val="FFFFFF"/>
                  </a:solidFill>
                  <a:latin typeface="Arial"/>
                  <a:ea typeface="ヒラギノ角ゴ Pro W3" charset="0"/>
                  <a:cs typeface="ヒラギノ角ゴ Pro W3" charset="0"/>
                </a:rPr>
                <a:t>2014</a:t>
              </a:r>
            </a:p>
          </p:txBody>
        </p:sp>
        <p:sp>
          <p:nvSpPr>
            <p:cNvPr id="17" name="TextBox 16"/>
            <p:cNvSpPr txBox="1"/>
            <p:nvPr/>
          </p:nvSpPr>
          <p:spPr bwMode="auto">
            <a:xfrm>
              <a:off x="3689350" y="1328738"/>
              <a:ext cx="1076174" cy="514756"/>
            </a:xfrm>
            <a:prstGeom prst="rect">
              <a:avLst/>
            </a:prstGeom>
            <a:noFill/>
          </p:spPr>
          <p:txBody>
            <a:bodyPr wrap="square">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SAGE-III</a:t>
              </a:r>
              <a:br>
                <a:rPr lang="en-US" sz="1200" dirty="0">
                  <a:solidFill>
                    <a:srgbClr val="FFFFFF"/>
                  </a:solidFill>
                  <a:latin typeface="Arial"/>
                  <a:ea typeface="ヒラギノ角ゴ Pro W3" charset="0"/>
                  <a:cs typeface="ヒラギノ角ゴ Pro W3" charset="0"/>
                </a:rPr>
              </a:br>
              <a:r>
                <a:rPr lang="en-US" sz="1000" dirty="0">
                  <a:solidFill>
                    <a:srgbClr val="FFFFFF"/>
                  </a:solidFill>
                  <a:latin typeface="Arial"/>
                  <a:ea typeface="ヒラギノ角ゴ Pro W3" charset="0"/>
                  <a:cs typeface="ヒラギノ角ゴ Pro W3" charset="0"/>
                </a:rPr>
                <a:t>(on ISS) </a:t>
              </a:r>
              <a:endParaRPr lang="en-US" sz="1000" dirty="0" smtClean="0">
                <a:solidFill>
                  <a:srgbClr val="FFFFFF"/>
                </a:solidFill>
                <a:latin typeface="Arial"/>
                <a:ea typeface="ヒラギノ角ゴ Pro W3" charset="0"/>
                <a:cs typeface="ヒラギノ角ゴ Pro W3" charset="0"/>
              </a:endParaRPr>
            </a:p>
            <a:p>
              <a:pPr algn="ctr">
                <a:lnSpc>
                  <a:spcPct val="85000"/>
                </a:lnSpc>
                <a:defRPr/>
              </a:pPr>
              <a:r>
                <a:rPr lang="en-US" sz="1000" dirty="0" smtClean="0">
                  <a:solidFill>
                    <a:srgbClr val="FFFFFF"/>
                  </a:solidFill>
                  <a:latin typeface="Arial"/>
                  <a:ea typeface="ヒラギノ角ゴ Pro W3" charset="0"/>
                  <a:cs typeface="ヒラギノ角ゴ Pro W3" charset="0"/>
                </a:rPr>
                <a:t>mid-CY2016</a:t>
              </a:r>
              <a:endParaRPr lang="en-US" sz="1000" dirty="0">
                <a:solidFill>
                  <a:srgbClr val="FFFFFF"/>
                </a:solidFill>
                <a:latin typeface="Arial"/>
                <a:ea typeface="ヒラギノ角ゴ Pro W3" charset="0"/>
                <a:cs typeface="ヒラギノ角ゴ Pro W3" charset="0"/>
              </a:endParaRPr>
            </a:p>
          </p:txBody>
        </p:sp>
        <p:sp>
          <p:nvSpPr>
            <p:cNvPr id="20" name="TextBox 19"/>
            <p:cNvSpPr txBox="1"/>
            <p:nvPr/>
          </p:nvSpPr>
          <p:spPr bwMode="auto">
            <a:xfrm>
              <a:off x="2676525" y="2027238"/>
              <a:ext cx="1060450"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Grace-FO</a:t>
              </a:r>
            </a:p>
            <a:p>
              <a:pPr algn="ctr">
                <a:lnSpc>
                  <a:spcPct val="85000"/>
                </a:lnSpc>
                <a:defRPr/>
              </a:pPr>
              <a:r>
                <a:rPr lang="en-US" sz="1000" dirty="0" smtClean="0">
                  <a:solidFill>
                    <a:srgbClr val="FFFFFF"/>
                  </a:solidFill>
                  <a:latin typeface="Arial"/>
                  <a:ea typeface="ヒラギノ角ゴ Pro W3" charset="0"/>
                  <a:cs typeface="ヒラギノ角ゴ Pro W3" charset="0"/>
                </a:rPr>
                <a:t>Aug 2017</a:t>
              </a:r>
              <a:endParaRPr lang="en-US" sz="1000" dirty="0">
                <a:solidFill>
                  <a:srgbClr val="FFFFFF"/>
                </a:solidFill>
                <a:latin typeface="Arial"/>
                <a:ea typeface="ヒラギノ角ゴ Pro W3" charset="0"/>
                <a:cs typeface="ヒラギノ角ゴ Pro W3" charset="0"/>
              </a:endParaRPr>
            </a:p>
          </p:txBody>
        </p:sp>
        <p:sp>
          <p:nvSpPr>
            <p:cNvPr id="21" name="TextBox 20"/>
            <p:cNvSpPr txBox="1"/>
            <p:nvPr/>
          </p:nvSpPr>
          <p:spPr bwMode="auto">
            <a:xfrm>
              <a:off x="1819641" y="2759615"/>
              <a:ext cx="1495059" cy="828688"/>
            </a:xfrm>
            <a:prstGeom prst="rect">
              <a:avLst/>
            </a:prstGeom>
            <a:noFill/>
          </p:spPr>
          <p:txBody>
            <a:bodyPr wrap="square">
              <a:spAutoFit/>
            </a:bodyPr>
            <a:lstStyle/>
            <a:p>
              <a:pPr algn="ctr">
                <a:lnSpc>
                  <a:spcPct val="85000"/>
                </a:lnSpc>
                <a:defRPr/>
              </a:pPr>
              <a:r>
                <a:rPr lang="en-US" sz="1200" i="1" dirty="0" err="1" smtClean="0">
                  <a:solidFill>
                    <a:srgbClr val="FFFFFF"/>
                  </a:solidFill>
                  <a:latin typeface="Arial"/>
                  <a:ea typeface="ヒラギノ角ゴ Pro W3" charset="0"/>
                  <a:cs typeface="ヒラギノ角ゴ Pro W3" charset="0"/>
                </a:rPr>
                <a:t>RapidSCAT</a:t>
              </a:r>
              <a:r>
                <a:rPr lang="en-US" sz="1200" i="1" dirty="0" smtClean="0">
                  <a:solidFill>
                    <a:srgbClr val="FFFFFF"/>
                  </a:solidFill>
                  <a:latin typeface="Arial"/>
                  <a:ea typeface="ヒラギノ角ゴ Pro W3" charset="0"/>
                  <a:cs typeface="ヒラギノ角ゴ Pro W3" charset="0"/>
                </a:rPr>
                <a:t>, CATS</a:t>
              </a:r>
              <a:endParaRPr lang="en-US" sz="1200" i="1" dirty="0">
                <a:solidFill>
                  <a:srgbClr val="FFFFFF"/>
                </a:solidFill>
                <a:latin typeface="Arial"/>
                <a:ea typeface="ヒラギノ角ゴ Pro W3" charset="0"/>
                <a:cs typeface="ヒラギノ角ゴ Pro W3" charset="0"/>
              </a:endParaRPr>
            </a:p>
            <a:p>
              <a:pPr algn="ctr">
                <a:lnSpc>
                  <a:spcPct val="85000"/>
                </a:lnSpc>
                <a:defRPr/>
              </a:pPr>
              <a:r>
                <a:rPr lang="en-US" sz="1000" dirty="0">
                  <a:solidFill>
                    <a:srgbClr val="FFFFFF"/>
                  </a:solidFill>
                  <a:latin typeface="Arial"/>
                  <a:ea typeface="ヒラギノ角ゴ Pro W3" charset="0"/>
                  <a:cs typeface="ヒラギノ角ゴ Pro W3" charset="0"/>
                </a:rPr>
                <a:t>(on ISS) </a:t>
              </a:r>
              <a:r>
                <a:rPr lang="en-US" sz="1000" dirty="0" smtClean="0">
                  <a:solidFill>
                    <a:srgbClr val="FFFFFF"/>
                  </a:solidFill>
                  <a:latin typeface="Arial"/>
                  <a:ea typeface="ヒラギノ角ゴ Pro W3" charset="0"/>
                  <a:cs typeface="ヒラギノ角ゴ Pro W3" charset="0"/>
                </a:rPr>
                <a:t>CY2014/15</a:t>
              </a:r>
            </a:p>
            <a:p>
              <a:pPr algn="ctr">
                <a:lnSpc>
                  <a:spcPct val="85000"/>
                </a:lnSpc>
                <a:defRPr/>
              </a:pPr>
              <a:endParaRPr lang="en-US" sz="1200" i="1" dirty="0" smtClean="0">
                <a:solidFill>
                  <a:srgbClr val="FFFFFF"/>
                </a:solidFill>
                <a:latin typeface="Arial"/>
                <a:ea typeface="ヒラギノ角ゴ Pro W3" charset="0"/>
                <a:cs typeface="ヒラギノ角ゴ Pro W3" charset="0"/>
              </a:endParaRPr>
            </a:p>
            <a:p>
              <a:pPr algn="ctr">
                <a:lnSpc>
                  <a:spcPct val="85000"/>
                </a:lnSpc>
                <a:defRPr/>
              </a:pPr>
              <a:r>
                <a:rPr lang="en-US" sz="1200" i="1" dirty="0" smtClean="0">
                  <a:solidFill>
                    <a:srgbClr val="FFFFFF"/>
                  </a:solidFill>
                  <a:latin typeface="Arial"/>
                  <a:ea typeface="ヒラギノ角ゴ Pro W3" charset="0"/>
                  <a:cs typeface="ヒラギノ角ゴ Pro W3" charset="0"/>
                </a:rPr>
                <a:t>LIS</a:t>
              </a:r>
            </a:p>
            <a:p>
              <a:pPr algn="ctr">
                <a:lnSpc>
                  <a:spcPct val="85000"/>
                </a:lnSpc>
                <a:defRPr/>
              </a:pPr>
              <a:r>
                <a:rPr lang="en-US" sz="1000" dirty="0" smtClean="0">
                  <a:solidFill>
                    <a:srgbClr val="FFFFFF"/>
                  </a:solidFill>
                  <a:latin typeface="Arial"/>
                  <a:ea typeface="ヒラギノ角ゴ Pro W3" charset="0"/>
                  <a:cs typeface="ヒラギノ角ゴ Pro W3" charset="0"/>
                </a:rPr>
                <a:t>(on ISS) 2016</a:t>
              </a:r>
              <a:endParaRPr lang="en-US" sz="1000" dirty="0">
                <a:solidFill>
                  <a:srgbClr val="FFFFFF"/>
                </a:solidFill>
                <a:latin typeface="Arial"/>
                <a:ea typeface="ヒラギノ角ゴ Pro W3" charset="0"/>
                <a:cs typeface="ヒラギノ角ゴ Pro W3" charset="0"/>
              </a:endParaRPr>
            </a:p>
          </p:txBody>
        </p:sp>
      </p:grpSp>
      <p:grpSp>
        <p:nvGrpSpPr>
          <p:cNvPr id="43013" name="Group 6"/>
          <p:cNvGrpSpPr>
            <a:grpSpLocks/>
          </p:cNvGrpSpPr>
          <p:nvPr/>
        </p:nvGrpSpPr>
        <p:grpSpPr bwMode="auto">
          <a:xfrm>
            <a:off x="477838" y="4648231"/>
            <a:ext cx="1884362" cy="1145951"/>
            <a:chOff x="152400" y="4267200"/>
            <a:chExt cx="1883594" cy="1145725"/>
          </a:xfrm>
        </p:grpSpPr>
        <p:pic>
          <p:nvPicPr>
            <p:cNvPr id="43024" name="Picture 2" descr="Foundational.png"/>
            <p:cNvPicPr>
              <a:picLocks noChangeAspect="1"/>
            </p:cNvPicPr>
            <p:nvPr/>
          </p:nvPicPr>
          <p:blipFill>
            <a:blip r:embed="rId5">
              <a:extLst>
                <a:ext uri="{28A0092B-C50C-407E-A947-70E740481C1C}">
                  <a14:useLocalDpi xmlns:a14="http://schemas.microsoft.com/office/drawing/2010/main" val="0"/>
                </a:ext>
              </a:extLst>
            </a:blip>
            <a:srcRect b="41338"/>
            <a:stretch>
              <a:fillRect/>
            </a:stretch>
          </p:blipFill>
          <p:spPr bwMode="auto">
            <a:xfrm>
              <a:off x="152400" y="4267200"/>
              <a:ext cx="1883594" cy="106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bwMode="auto">
            <a:xfrm>
              <a:off x="304738" y="5029050"/>
              <a:ext cx="1060018" cy="383875"/>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GPM</a:t>
              </a:r>
            </a:p>
            <a:p>
              <a:pPr algn="ctr">
                <a:lnSpc>
                  <a:spcPct val="85000"/>
                </a:lnSpc>
                <a:defRPr/>
              </a:pPr>
              <a:r>
                <a:rPr lang="en-US" sz="1000" dirty="0">
                  <a:solidFill>
                    <a:srgbClr val="FFFFFF"/>
                  </a:solidFill>
                  <a:latin typeface="Arial"/>
                  <a:ea typeface="ヒラギノ角ゴ Pro W3" charset="0"/>
                  <a:cs typeface="ヒラギノ角ゴ Pro W3" charset="0"/>
                </a:rPr>
                <a:t>2/2014</a:t>
              </a:r>
            </a:p>
          </p:txBody>
        </p:sp>
      </p:grpSp>
      <p:grpSp>
        <p:nvGrpSpPr>
          <p:cNvPr id="43014" name="Group 4"/>
          <p:cNvGrpSpPr>
            <a:grpSpLocks/>
          </p:cNvGrpSpPr>
          <p:nvPr/>
        </p:nvGrpSpPr>
        <p:grpSpPr bwMode="auto">
          <a:xfrm>
            <a:off x="4295787" y="4149766"/>
            <a:ext cx="4848225" cy="2022879"/>
            <a:chOff x="4295775" y="4149726"/>
            <a:chExt cx="4848225" cy="2022640"/>
          </a:xfrm>
        </p:grpSpPr>
        <p:pic>
          <p:nvPicPr>
            <p:cNvPr id="43018" name="Picture 5" descr="EV.png"/>
            <p:cNvPicPr>
              <a:picLocks noChangeAspect="1"/>
            </p:cNvPicPr>
            <p:nvPr/>
          </p:nvPicPr>
          <p:blipFill>
            <a:blip r:embed="rId6">
              <a:extLst>
                <a:ext uri="{28A0092B-C50C-407E-A947-70E740481C1C}">
                  <a14:useLocalDpi xmlns:a14="http://schemas.microsoft.com/office/drawing/2010/main" val="0"/>
                </a:ext>
              </a:extLst>
            </a:blip>
            <a:srcRect r="2190"/>
            <a:stretch>
              <a:fillRect/>
            </a:stretch>
          </p:blipFill>
          <p:spPr bwMode="auto">
            <a:xfrm>
              <a:off x="4458046" y="4149726"/>
              <a:ext cx="4685954" cy="169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bwMode="auto">
            <a:xfrm>
              <a:off x="7246938" y="5657671"/>
              <a:ext cx="1062037" cy="514695"/>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CYGNSS</a:t>
              </a:r>
            </a:p>
            <a:p>
              <a:pPr algn="ctr">
                <a:lnSpc>
                  <a:spcPct val="85000"/>
                </a:lnSpc>
                <a:defRPr/>
              </a:pPr>
              <a:r>
                <a:rPr lang="en-US" sz="1000" dirty="0">
                  <a:solidFill>
                    <a:srgbClr val="FFFFFF"/>
                  </a:solidFill>
                  <a:latin typeface="Arial"/>
                  <a:ea typeface="ヒラギノ角ゴ Pro W3" charset="0"/>
                  <a:cs typeface="ヒラギノ角ゴ Pro W3" charset="0"/>
                </a:rPr>
                <a:t>EVM-1, </a:t>
              </a:r>
              <a:endParaRPr lang="en-US" sz="1000" dirty="0" smtClean="0">
                <a:solidFill>
                  <a:srgbClr val="FFFFFF"/>
                </a:solidFill>
                <a:latin typeface="Arial"/>
                <a:ea typeface="ヒラギノ角ゴ Pro W3" charset="0"/>
                <a:cs typeface="ヒラギノ角ゴ Pro W3" charset="0"/>
              </a:endParaRPr>
            </a:p>
            <a:p>
              <a:pPr algn="ctr">
                <a:lnSpc>
                  <a:spcPct val="85000"/>
                </a:lnSpc>
                <a:defRPr/>
              </a:pPr>
              <a:r>
                <a:rPr lang="en-US" sz="1000" dirty="0" smtClean="0">
                  <a:solidFill>
                    <a:srgbClr val="FFFFFF"/>
                  </a:solidFill>
                  <a:latin typeface="Arial"/>
                  <a:ea typeface="ヒラギノ角ゴ Pro W3" charset="0"/>
                  <a:cs typeface="ヒラギノ角ゴ Pro W3" charset="0"/>
                </a:rPr>
                <a:t>Oct 2016 LRD</a:t>
              </a:r>
              <a:endParaRPr lang="en-US" sz="1000" dirty="0">
                <a:solidFill>
                  <a:srgbClr val="FFFFFF"/>
                </a:solidFill>
                <a:latin typeface="Arial"/>
                <a:ea typeface="ヒラギノ角ゴ Pro W3" charset="0"/>
                <a:cs typeface="ヒラギノ角ゴ Pro W3" charset="0"/>
              </a:endParaRPr>
            </a:p>
          </p:txBody>
        </p:sp>
        <p:sp>
          <p:nvSpPr>
            <p:cNvPr id="25" name="TextBox 24"/>
            <p:cNvSpPr txBox="1"/>
            <p:nvPr/>
          </p:nvSpPr>
          <p:spPr bwMode="auto">
            <a:xfrm>
              <a:off x="6138863" y="5358413"/>
              <a:ext cx="1062037" cy="514695"/>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TEMPO</a:t>
              </a:r>
            </a:p>
            <a:p>
              <a:pPr algn="ctr">
                <a:lnSpc>
                  <a:spcPct val="85000"/>
                </a:lnSpc>
                <a:defRPr/>
              </a:pPr>
              <a:r>
                <a:rPr lang="en-US" sz="1000" dirty="0">
                  <a:solidFill>
                    <a:srgbClr val="FFFFFF"/>
                  </a:solidFill>
                  <a:latin typeface="Arial"/>
                  <a:ea typeface="ヒラギノ角ゴ Pro W3" charset="0"/>
                  <a:cs typeface="ヒラギノ角ゴ Pro W3" charset="0"/>
                </a:rPr>
                <a:t>EVI-1, </a:t>
              </a:r>
              <a:endParaRPr lang="en-US" sz="1000" dirty="0" smtClean="0">
                <a:solidFill>
                  <a:srgbClr val="FFFFFF"/>
                </a:solidFill>
                <a:latin typeface="Arial"/>
                <a:ea typeface="ヒラギノ角ゴ Pro W3" charset="0"/>
                <a:cs typeface="ヒラギノ角ゴ Pro W3" charset="0"/>
              </a:endParaRPr>
            </a:p>
            <a:p>
              <a:pPr algn="ctr">
                <a:lnSpc>
                  <a:spcPct val="85000"/>
                </a:lnSpc>
                <a:defRPr/>
              </a:pPr>
              <a:r>
                <a:rPr lang="en-US" sz="1000" dirty="0" smtClean="0">
                  <a:solidFill>
                    <a:srgbClr val="FFFFFF"/>
                  </a:solidFill>
                  <a:latin typeface="Arial"/>
                  <a:ea typeface="ヒラギノ角ゴ Pro W3" charset="0"/>
                  <a:cs typeface="ヒラギノ角ゴ Pro W3" charset="0"/>
                </a:rPr>
                <a:t>CY2018 LRD</a:t>
              </a:r>
              <a:endParaRPr lang="en-US" sz="1000" dirty="0">
                <a:solidFill>
                  <a:srgbClr val="FFFFFF"/>
                </a:solidFill>
                <a:latin typeface="Arial"/>
                <a:ea typeface="ヒラギノ角ゴ Pro W3" charset="0"/>
                <a:cs typeface="ヒラギノ角ゴ Pro W3" charset="0"/>
              </a:endParaRPr>
            </a:p>
          </p:txBody>
        </p:sp>
        <p:sp>
          <p:nvSpPr>
            <p:cNvPr id="26" name="TextBox 25"/>
            <p:cNvSpPr txBox="1"/>
            <p:nvPr/>
          </p:nvSpPr>
          <p:spPr bwMode="auto">
            <a:xfrm>
              <a:off x="5607731" y="4412847"/>
              <a:ext cx="1165590" cy="697801"/>
            </a:xfrm>
            <a:prstGeom prst="rect">
              <a:avLst/>
            </a:prstGeom>
            <a:noFill/>
          </p:spPr>
          <p:txBody>
            <a:bodyPr wrap="square">
              <a:spAutoFit/>
            </a:bodyPr>
            <a:lstStyle/>
            <a:p>
              <a:pPr algn="ctr">
                <a:lnSpc>
                  <a:spcPct val="85000"/>
                </a:lnSpc>
                <a:defRPr/>
              </a:pPr>
              <a:r>
                <a:rPr lang="en-US" sz="1200" dirty="0" smtClean="0">
                  <a:solidFill>
                    <a:srgbClr val="FFFFFF"/>
                  </a:solidFill>
                  <a:latin typeface="Arial"/>
                  <a:ea typeface="ヒラギノ角ゴ Pro W3" charset="0"/>
                  <a:cs typeface="ヒラギノ角ゴ Pro W3" charset="0"/>
                </a:rPr>
                <a:t>GEDI/ISS</a:t>
              </a:r>
            </a:p>
            <a:p>
              <a:pPr algn="ctr">
                <a:lnSpc>
                  <a:spcPct val="85000"/>
                </a:lnSpc>
                <a:defRPr/>
              </a:pPr>
              <a:r>
                <a:rPr lang="en-US" sz="1200" dirty="0" smtClean="0">
                  <a:solidFill>
                    <a:srgbClr val="FFFFFF"/>
                  </a:solidFill>
                  <a:latin typeface="Arial"/>
                  <a:ea typeface="ヒラギノ角ゴ Pro W3" charset="0"/>
                  <a:cs typeface="ヒラギノ角ゴ Pro W3" charset="0"/>
                </a:rPr>
                <a:t>ECOSTRESS/ISS</a:t>
              </a:r>
              <a:endParaRPr lang="en-US" sz="1200" dirty="0">
                <a:solidFill>
                  <a:srgbClr val="FFFFFF"/>
                </a:solidFill>
                <a:latin typeface="Arial"/>
                <a:ea typeface="ヒラギノ角ゴ Pro W3" charset="0"/>
                <a:cs typeface="ヒラギノ角ゴ Pro W3" charset="0"/>
              </a:endParaRPr>
            </a:p>
            <a:p>
              <a:pPr algn="ctr">
                <a:lnSpc>
                  <a:spcPct val="85000"/>
                </a:lnSpc>
                <a:defRPr/>
              </a:pPr>
              <a:endParaRPr lang="en-US" sz="1000" dirty="0">
                <a:solidFill>
                  <a:srgbClr val="FFFFFF"/>
                </a:solidFill>
                <a:latin typeface="Arial"/>
                <a:ea typeface="ヒラギノ角ゴ Pro W3" charset="0"/>
                <a:cs typeface="ヒラギノ角ゴ Pro W3" charset="0"/>
              </a:endParaRPr>
            </a:p>
          </p:txBody>
        </p:sp>
        <p:sp>
          <p:nvSpPr>
            <p:cNvPr id="27" name="TextBox 26"/>
            <p:cNvSpPr txBox="1"/>
            <p:nvPr/>
          </p:nvSpPr>
          <p:spPr bwMode="auto">
            <a:xfrm>
              <a:off x="4927600" y="5030684"/>
              <a:ext cx="1062038" cy="383906"/>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EVM-2</a:t>
              </a:r>
            </a:p>
            <a:p>
              <a:pPr algn="ctr">
                <a:lnSpc>
                  <a:spcPct val="85000"/>
                </a:lnSpc>
                <a:defRPr/>
              </a:pPr>
              <a:r>
                <a:rPr lang="en-US" sz="1000" dirty="0">
                  <a:solidFill>
                    <a:srgbClr val="FFFFFF"/>
                  </a:solidFill>
                  <a:latin typeface="Arial"/>
                  <a:ea typeface="ヒラギノ角ゴ Pro W3" charset="0"/>
                  <a:cs typeface="ヒラギノ角ゴ Pro W3" charset="0"/>
                </a:rPr>
                <a:t>2021</a:t>
              </a:r>
            </a:p>
          </p:txBody>
        </p:sp>
        <p:sp>
          <p:nvSpPr>
            <p:cNvPr id="28" name="TextBox 27"/>
            <p:cNvSpPr txBox="1"/>
            <p:nvPr/>
          </p:nvSpPr>
          <p:spPr bwMode="auto">
            <a:xfrm>
              <a:off x="4295775" y="4633856"/>
              <a:ext cx="1060450" cy="383906"/>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EVI-3</a:t>
              </a:r>
            </a:p>
            <a:p>
              <a:pPr algn="ctr">
                <a:lnSpc>
                  <a:spcPct val="85000"/>
                </a:lnSpc>
                <a:defRPr/>
              </a:pPr>
              <a:r>
                <a:rPr lang="en-US" sz="1000" dirty="0">
                  <a:solidFill>
                    <a:srgbClr val="FFFFFF"/>
                  </a:solidFill>
                  <a:latin typeface="Arial"/>
                  <a:ea typeface="ヒラギノ角ゴ Pro W3" charset="0"/>
                  <a:cs typeface="ヒラギノ角ゴ Pro W3" charset="0"/>
                </a:rPr>
                <a:t>2022</a:t>
              </a:r>
            </a:p>
          </p:txBody>
        </p:sp>
      </p:grpSp>
      <p:sp>
        <p:nvSpPr>
          <p:cNvPr id="43017" name="TextBox 2"/>
          <p:cNvSpPr txBox="1">
            <a:spLocks noChangeArrowheads="1"/>
          </p:cNvSpPr>
          <p:nvPr/>
        </p:nvSpPr>
        <p:spPr bwMode="auto">
          <a:xfrm>
            <a:off x="1447454" y="4267200"/>
            <a:ext cx="7055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4800" dirty="0" smtClean="0">
                <a:solidFill>
                  <a:srgbClr val="CCFFCC"/>
                </a:solidFill>
                <a:latin typeface="Zapf Dingbats" charset="0"/>
                <a:cs typeface="Zapf Dingbats" charset="0"/>
                <a:sym typeface="Zapf Dingbats" charset="0"/>
              </a:rPr>
              <a:t>✔</a:t>
            </a:r>
            <a:endParaRPr lang="en-US" sz="4800" dirty="0" smtClean="0">
              <a:solidFill>
                <a:srgbClr val="CCFFCC"/>
              </a:solidFill>
            </a:endParaRPr>
          </a:p>
        </p:txBody>
      </p:sp>
      <p:sp>
        <p:nvSpPr>
          <p:cNvPr id="36" name="TextBox 10"/>
          <p:cNvSpPr txBox="1">
            <a:spLocks noChangeArrowheads="1"/>
          </p:cNvSpPr>
          <p:nvPr/>
        </p:nvSpPr>
        <p:spPr bwMode="auto">
          <a:xfrm>
            <a:off x="147241" y="3690951"/>
            <a:ext cx="1638339"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200" b="1" dirty="0" smtClean="0">
                <a:solidFill>
                  <a:srgbClr val="FFFAD0"/>
                </a:solidFill>
              </a:rPr>
              <a:t>SLI-TIR-FFD, L9</a:t>
            </a:r>
          </a:p>
          <a:p>
            <a:pPr eaLnBrk="1" hangingPunct="1">
              <a:lnSpc>
                <a:spcPct val="85000"/>
              </a:lnSpc>
            </a:pPr>
            <a:r>
              <a:rPr lang="en-US" sz="1200" b="1" dirty="0" smtClean="0">
                <a:solidFill>
                  <a:srgbClr val="FFFAD0"/>
                </a:solidFill>
              </a:rPr>
              <a:t>Formulation in 2015</a:t>
            </a:r>
          </a:p>
        </p:txBody>
      </p:sp>
      <p:pic>
        <p:nvPicPr>
          <p:cNvPr id="37" name="Picture 7" descr="Landsat 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7374" y="3309953"/>
            <a:ext cx="10239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4"/>
          <p:cNvGrpSpPr>
            <a:grpSpLocks/>
          </p:cNvGrpSpPr>
          <p:nvPr/>
        </p:nvGrpSpPr>
        <p:grpSpPr bwMode="auto">
          <a:xfrm>
            <a:off x="7550844" y="1703562"/>
            <a:ext cx="1593156" cy="1739681"/>
            <a:chOff x="457200" y="1476996"/>
            <a:chExt cx="1973204" cy="2321559"/>
          </a:xfrm>
        </p:grpSpPr>
        <p:pic>
          <p:nvPicPr>
            <p:cNvPr id="40" name="Picture 2" descr="S-NPP.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1676400"/>
              <a:ext cx="1255651" cy="9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3"/>
            <p:cNvSpPr txBox="1">
              <a:spLocks noChangeArrowheads="1"/>
            </p:cNvSpPr>
            <p:nvPr/>
          </p:nvSpPr>
          <p:spPr bwMode="auto">
            <a:xfrm>
              <a:off x="457200" y="2133600"/>
              <a:ext cx="1646232" cy="166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100" dirty="0" smtClean="0">
                  <a:solidFill>
                    <a:srgbClr val="FFFF00"/>
                  </a:solidFill>
                </a:rPr>
                <a:t>RBI</a:t>
              </a:r>
            </a:p>
            <a:p>
              <a:pPr eaLnBrk="1" hangingPunct="1">
                <a:lnSpc>
                  <a:spcPct val="85000"/>
                </a:lnSpc>
              </a:pPr>
              <a:r>
                <a:rPr lang="en-US" sz="1100" dirty="0" smtClean="0">
                  <a:solidFill>
                    <a:srgbClr val="FFFF00"/>
                  </a:solidFill>
                </a:rPr>
                <a:t>OMPS-Limb</a:t>
              </a:r>
            </a:p>
            <a:p>
              <a:pPr eaLnBrk="1" hangingPunct="1">
                <a:lnSpc>
                  <a:spcPct val="85000"/>
                </a:lnSpc>
              </a:pPr>
              <a:endParaRPr lang="en-US" sz="1100" dirty="0" smtClean="0">
                <a:solidFill>
                  <a:srgbClr val="FFFF00"/>
                </a:solidFill>
              </a:endParaRPr>
            </a:p>
            <a:p>
              <a:pPr eaLnBrk="1" hangingPunct="1">
                <a:lnSpc>
                  <a:spcPct val="85000"/>
                </a:lnSpc>
              </a:pPr>
              <a:r>
                <a:rPr lang="en-US" sz="1100" dirty="0" smtClean="0">
                  <a:solidFill>
                    <a:srgbClr val="FFFF00"/>
                  </a:solidFill>
                </a:rPr>
                <a:t>TSIS-1</a:t>
              </a:r>
            </a:p>
            <a:p>
              <a:pPr eaLnBrk="1" hangingPunct="1">
                <a:lnSpc>
                  <a:spcPct val="85000"/>
                </a:lnSpc>
              </a:pPr>
              <a:endParaRPr lang="en-US" sz="1100" dirty="0">
                <a:solidFill>
                  <a:srgbClr val="FFFF00"/>
                </a:solidFill>
              </a:endParaRPr>
            </a:p>
            <a:p>
              <a:pPr eaLnBrk="1" hangingPunct="1">
                <a:lnSpc>
                  <a:spcPct val="85000"/>
                </a:lnSpc>
              </a:pPr>
              <a:r>
                <a:rPr lang="en-US" sz="1100" dirty="0" smtClean="0">
                  <a:solidFill>
                    <a:srgbClr val="FFFF00"/>
                  </a:solidFill>
                </a:rPr>
                <a:t>[[TSIS-2]]</a:t>
              </a:r>
            </a:p>
            <a:p>
              <a:pPr eaLnBrk="1" hangingPunct="1">
                <a:lnSpc>
                  <a:spcPct val="85000"/>
                </a:lnSpc>
              </a:pPr>
              <a:endParaRPr lang="en-US" sz="1100" dirty="0">
                <a:solidFill>
                  <a:srgbClr val="FFFF00"/>
                </a:solidFill>
              </a:endParaRPr>
            </a:p>
            <a:p>
              <a:pPr eaLnBrk="1" hangingPunct="1">
                <a:lnSpc>
                  <a:spcPct val="85000"/>
                </a:lnSpc>
              </a:pPr>
              <a:r>
                <a:rPr lang="en-US" sz="1100" dirty="0" smtClean="0">
                  <a:solidFill>
                    <a:srgbClr val="FFFF00"/>
                  </a:solidFill>
                </a:rPr>
                <a:t>[[Future Altimetry]]</a:t>
              </a:r>
            </a:p>
          </p:txBody>
        </p:sp>
        <p:sp>
          <p:nvSpPr>
            <p:cNvPr id="42" name="TextBox 6"/>
            <p:cNvSpPr txBox="1">
              <a:spLocks noChangeArrowheads="1"/>
            </p:cNvSpPr>
            <p:nvPr/>
          </p:nvSpPr>
          <p:spPr bwMode="auto">
            <a:xfrm>
              <a:off x="835483" y="1476996"/>
              <a:ext cx="1594921" cy="33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200" dirty="0" smtClean="0">
                  <a:solidFill>
                    <a:srgbClr val="FFFF00"/>
                  </a:solidFill>
                </a:rPr>
                <a:t>JPSS-2 (NOAA)</a:t>
              </a:r>
            </a:p>
          </p:txBody>
        </p:sp>
      </p:grpSp>
      <p:sp>
        <p:nvSpPr>
          <p:cNvPr id="43" name="TextBox 2"/>
          <p:cNvSpPr txBox="1">
            <a:spLocks noChangeArrowheads="1"/>
          </p:cNvSpPr>
          <p:nvPr/>
        </p:nvSpPr>
        <p:spPr bwMode="auto">
          <a:xfrm>
            <a:off x="6864627" y="498983"/>
            <a:ext cx="7055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4800" dirty="0" smtClean="0">
                <a:solidFill>
                  <a:srgbClr val="CCFFCC"/>
                </a:solidFill>
                <a:latin typeface="Zapf Dingbats" charset="0"/>
                <a:cs typeface="Zapf Dingbats" charset="0"/>
                <a:sym typeface="Zapf Dingbats" charset="0"/>
              </a:rPr>
              <a:t>✔</a:t>
            </a:r>
            <a:endParaRPr lang="en-US" sz="4800" dirty="0" smtClean="0">
              <a:solidFill>
                <a:srgbClr val="CCFFCC"/>
              </a:solidFill>
            </a:endParaRPr>
          </a:p>
        </p:txBody>
      </p:sp>
      <p:sp>
        <p:nvSpPr>
          <p:cNvPr id="47" name="TextBox 46"/>
          <p:cNvSpPr txBox="1"/>
          <p:nvPr/>
        </p:nvSpPr>
        <p:spPr bwMode="auto">
          <a:xfrm>
            <a:off x="5563812" y="5110658"/>
            <a:ext cx="1062038" cy="383951"/>
          </a:xfrm>
          <a:prstGeom prst="rect">
            <a:avLst/>
          </a:prstGeom>
          <a:noFill/>
        </p:spPr>
        <p:txBody>
          <a:bodyPr>
            <a:spAutoFit/>
          </a:bodyPr>
          <a:lstStyle/>
          <a:p>
            <a:pPr algn="ctr">
              <a:lnSpc>
                <a:spcPct val="85000"/>
              </a:lnSpc>
              <a:defRPr/>
            </a:pPr>
            <a:r>
              <a:rPr lang="en-US" sz="1200" dirty="0" smtClean="0">
                <a:solidFill>
                  <a:srgbClr val="FFFFFF"/>
                </a:solidFill>
                <a:latin typeface="Arial"/>
                <a:ea typeface="ヒラギノ角ゴ Pro W3" charset="0"/>
                <a:cs typeface="ヒラギノ角ゴ Pro W3" charset="0"/>
              </a:rPr>
              <a:t>EVI-</a:t>
            </a:r>
            <a:r>
              <a:rPr lang="en-US" sz="1200" dirty="0">
                <a:solidFill>
                  <a:srgbClr val="FFFFFF"/>
                </a:solidFill>
                <a:latin typeface="Arial"/>
                <a:ea typeface="ヒラギノ角ゴ Pro W3" charset="0"/>
                <a:cs typeface="ヒラギノ角ゴ Pro W3" charset="0"/>
              </a:rPr>
              <a:t>2</a:t>
            </a:r>
          </a:p>
          <a:p>
            <a:pPr algn="ctr">
              <a:lnSpc>
                <a:spcPct val="85000"/>
              </a:lnSpc>
              <a:defRPr/>
            </a:pPr>
            <a:r>
              <a:rPr lang="en-US" sz="1000" dirty="0" smtClean="0">
                <a:solidFill>
                  <a:srgbClr val="FFFFFF"/>
                </a:solidFill>
                <a:latin typeface="Arial"/>
                <a:ea typeface="ヒラギノ角ゴ Pro W3" charset="0"/>
                <a:cs typeface="ヒラギノ角ゴ Pro W3" charset="0"/>
              </a:rPr>
              <a:t>2020</a:t>
            </a:r>
            <a:endParaRPr lang="en-US" sz="1000" dirty="0">
              <a:solidFill>
                <a:srgbClr val="FFFFFF"/>
              </a:solidFill>
              <a:latin typeface="Arial"/>
              <a:ea typeface="ヒラギノ角ゴ Pro W3" charset="0"/>
              <a:cs typeface="ヒラギノ角ゴ Pro W3" charset="0"/>
            </a:endParaRPr>
          </a:p>
        </p:txBody>
      </p:sp>
      <p:sp>
        <p:nvSpPr>
          <p:cNvPr id="50" name="TextBox 2"/>
          <p:cNvSpPr txBox="1">
            <a:spLocks noChangeArrowheads="1"/>
          </p:cNvSpPr>
          <p:nvPr/>
        </p:nvSpPr>
        <p:spPr bwMode="auto">
          <a:xfrm>
            <a:off x="2156224" y="2394857"/>
            <a:ext cx="5168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3600" dirty="0" smtClean="0">
                <a:solidFill>
                  <a:srgbClr val="CCFFCC"/>
                </a:solidFill>
                <a:latin typeface="Zapf Dingbats" charset="0"/>
                <a:cs typeface="Zapf Dingbats" charset="0"/>
                <a:sym typeface="Zapf Dingbats" charset="0"/>
              </a:rPr>
              <a:t>✔</a:t>
            </a:r>
            <a:endParaRPr lang="en-US" sz="3600" dirty="0" smtClean="0">
              <a:solidFill>
                <a:srgbClr val="CCFFCC"/>
              </a:solidFill>
            </a:endParaRPr>
          </a:p>
        </p:txBody>
      </p:sp>
      <p:sp>
        <p:nvSpPr>
          <p:cNvPr id="45" name="TextBox 2"/>
          <p:cNvSpPr txBox="1">
            <a:spLocks noChangeArrowheads="1"/>
          </p:cNvSpPr>
          <p:nvPr/>
        </p:nvSpPr>
        <p:spPr bwMode="auto">
          <a:xfrm>
            <a:off x="2782955" y="2378968"/>
            <a:ext cx="5168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3600" dirty="0" smtClean="0">
                <a:solidFill>
                  <a:srgbClr val="CCFFCC"/>
                </a:solidFill>
                <a:latin typeface="Zapf Dingbats" charset="0"/>
                <a:cs typeface="Zapf Dingbats" charset="0"/>
                <a:sym typeface="Zapf Dingbats" charset="0"/>
              </a:rPr>
              <a:t>✔</a:t>
            </a:r>
            <a:endParaRPr lang="en-US" sz="3600" dirty="0" smtClean="0">
              <a:solidFill>
                <a:srgbClr val="CCFFCC"/>
              </a:solidFill>
            </a:endParaRPr>
          </a:p>
        </p:txBody>
      </p:sp>
      <p:sp>
        <p:nvSpPr>
          <p:cNvPr id="46" name="TextBox 2"/>
          <p:cNvSpPr txBox="1">
            <a:spLocks noChangeArrowheads="1"/>
          </p:cNvSpPr>
          <p:nvPr/>
        </p:nvSpPr>
        <p:spPr bwMode="auto">
          <a:xfrm>
            <a:off x="6642082" y="5888518"/>
            <a:ext cx="7055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4800" dirty="0" smtClean="0">
                <a:solidFill>
                  <a:srgbClr val="CCFFCC"/>
                </a:solidFill>
                <a:latin typeface="Zapf Dingbats" charset="0"/>
                <a:cs typeface="Zapf Dingbats" charset="0"/>
                <a:sym typeface="Zapf Dingbats" charset="0"/>
              </a:rPr>
              <a:t>✔</a:t>
            </a:r>
            <a:endParaRPr lang="en-US" sz="4800" dirty="0" smtClean="0">
              <a:solidFill>
                <a:srgbClr val="CCFFCC"/>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279" y="313656"/>
            <a:ext cx="6543842" cy="413959"/>
          </a:xfrm>
        </p:spPr>
        <p:txBody>
          <a:bodyPr/>
          <a:lstStyle/>
          <a:p>
            <a:r>
              <a:rPr lang="en-US" sz="2800" dirty="0" smtClean="0">
                <a:solidFill>
                  <a:schemeClr val="bg1"/>
                </a:solidFill>
                <a:latin typeface="Arial" panose="020B0604020202020204" pitchFamily="34" charset="0"/>
                <a:cs typeface="Arial" panose="020B0604020202020204" pitchFamily="34" charset="0"/>
              </a:rPr>
              <a:t>OCO-2 Level 2 Product </a:t>
            </a:r>
            <a:r>
              <a:rPr lang="en-US" sz="2800" dirty="0">
                <a:solidFill>
                  <a:schemeClr val="bg1"/>
                </a:solidFill>
                <a:latin typeface="Arial" panose="020B0604020202020204" pitchFamily="34" charset="0"/>
                <a:cs typeface="Arial" panose="020B0604020202020204" pitchFamily="34" charset="0"/>
              </a:rPr>
              <a:t>S</a:t>
            </a:r>
            <a:r>
              <a:rPr lang="en-US" sz="2800" dirty="0" smtClean="0">
                <a:solidFill>
                  <a:schemeClr val="bg1"/>
                </a:solidFill>
                <a:latin typeface="Arial" panose="020B0604020202020204" pitchFamily="34" charset="0"/>
                <a:cs typeface="Arial" panose="020B0604020202020204" pitchFamily="34" charset="0"/>
              </a:rPr>
              <a:t>tatus</a:t>
            </a:r>
            <a:endParaRPr lang="en-US" sz="2800"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0"/>
          </p:nvPr>
        </p:nvSpPr>
        <p:spPr>
          <a:xfrm>
            <a:off x="152400" y="1102896"/>
            <a:ext cx="8770167" cy="1970069"/>
          </a:xfrm>
        </p:spPr>
        <p:txBody>
          <a:bodyPr/>
          <a:lstStyle/>
          <a:p>
            <a:r>
              <a:rPr lang="en-US" sz="1474" dirty="0">
                <a:latin typeface="Arial" panose="020B0604020202020204" pitchFamily="34" charset="0"/>
                <a:cs typeface="Arial" panose="020B0604020202020204" pitchFamily="34" charset="0"/>
              </a:rPr>
              <a:t>OCO-2 Level 2 products (global column CO</a:t>
            </a:r>
            <a:r>
              <a:rPr lang="en-US" sz="1474" baseline="-25000" dirty="0">
                <a:latin typeface="Arial" panose="020B0604020202020204" pitchFamily="34" charset="0"/>
                <a:cs typeface="Arial" panose="020B0604020202020204" pitchFamily="34" charset="0"/>
              </a:rPr>
              <a:t>2</a:t>
            </a:r>
            <a:r>
              <a:rPr lang="en-US" sz="1474" dirty="0">
                <a:latin typeface="Arial" panose="020B0604020202020204" pitchFamily="34" charset="0"/>
                <a:cs typeface="Arial" panose="020B0604020202020204" pitchFamily="34" charset="0"/>
              </a:rPr>
              <a:t> (XCO2)) </a:t>
            </a:r>
            <a:r>
              <a:rPr lang="en-US" sz="1474" dirty="0" smtClean="0">
                <a:latin typeface="Arial" panose="020B0604020202020204" pitchFamily="34" charset="0"/>
                <a:cs typeface="Arial" panose="020B0604020202020204" pitchFamily="34" charset="0"/>
              </a:rPr>
              <a:t>were released </a:t>
            </a:r>
            <a:r>
              <a:rPr lang="en-US" sz="1474" dirty="0">
                <a:latin typeface="Arial" panose="020B0604020202020204" pitchFamily="34" charset="0"/>
                <a:cs typeface="Arial" panose="020B0604020202020204" pitchFamily="34" charset="0"/>
              </a:rPr>
              <a:t>through GSFC DAAC </a:t>
            </a:r>
            <a:r>
              <a:rPr lang="en-US" sz="1474" dirty="0" smtClean="0">
                <a:latin typeface="Arial" panose="020B0604020202020204" pitchFamily="34" charset="0"/>
                <a:cs typeface="Arial" panose="020B0604020202020204" pitchFamily="34" charset="0"/>
              </a:rPr>
              <a:t>at </a:t>
            </a:r>
            <a:r>
              <a:rPr lang="en-US" sz="1474" dirty="0">
                <a:latin typeface="Arial" panose="020B0604020202020204" pitchFamily="34" charset="0"/>
                <a:cs typeface="Arial" panose="020B0604020202020204" pitchFamily="34" charset="0"/>
              </a:rPr>
              <a:t>the end of March.</a:t>
            </a:r>
          </a:p>
          <a:p>
            <a:r>
              <a:rPr lang="en-US" sz="1474" dirty="0">
                <a:latin typeface="Arial" panose="020B0604020202020204" pitchFamily="34" charset="0"/>
                <a:cs typeface="Arial" panose="020B0604020202020204" pitchFamily="34" charset="0"/>
              </a:rPr>
              <a:t>The March 30</a:t>
            </a:r>
            <a:r>
              <a:rPr lang="en-US" sz="1474" baseline="30000" dirty="0">
                <a:latin typeface="Arial" panose="020B0604020202020204" pitchFamily="34" charset="0"/>
                <a:cs typeface="Arial" panose="020B0604020202020204" pitchFamily="34" charset="0"/>
              </a:rPr>
              <a:t>th</a:t>
            </a:r>
            <a:r>
              <a:rPr lang="en-US" sz="1474" dirty="0">
                <a:latin typeface="Arial" panose="020B0604020202020204" pitchFamily="34" charset="0"/>
                <a:cs typeface="Arial" panose="020B0604020202020204" pitchFamily="34" charset="0"/>
              </a:rPr>
              <a:t> release </a:t>
            </a:r>
            <a:r>
              <a:rPr lang="en-US" sz="1474" dirty="0" smtClean="0">
                <a:latin typeface="Arial" panose="020B0604020202020204" pitchFamily="34" charset="0"/>
                <a:cs typeface="Arial" panose="020B0604020202020204" pitchFamily="34" charset="0"/>
              </a:rPr>
              <a:t>also included </a:t>
            </a:r>
            <a:r>
              <a:rPr lang="en-US" sz="1474" dirty="0">
                <a:latin typeface="Arial" panose="020B0604020202020204" pitchFamily="34" charset="0"/>
                <a:cs typeface="Arial" panose="020B0604020202020204" pitchFamily="34" charset="0"/>
              </a:rPr>
              <a:t>solar-induced fluorescence (SIF) and updated L1b files. The L1b updates correcting known deficiencies including instrument artifacts (e.g. solar cosmic rays and a minor “clocking” of slit to FPA).</a:t>
            </a:r>
          </a:p>
          <a:p>
            <a:r>
              <a:rPr lang="en-US" sz="1474" dirty="0">
                <a:latin typeface="Arial" panose="020B0604020202020204" pitchFamily="34" charset="0"/>
                <a:cs typeface="Arial" panose="020B0604020202020204" pitchFamily="34" charset="0"/>
              </a:rPr>
              <a:t>A forward data stream </a:t>
            </a:r>
            <a:r>
              <a:rPr lang="en-US" sz="1474" dirty="0" smtClean="0">
                <a:latin typeface="Arial" panose="020B0604020202020204" pitchFamily="34" charset="0"/>
                <a:cs typeface="Arial" panose="020B0604020202020204" pitchFamily="34" charset="0"/>
              </a:rPr>
              <a:t>arrived </a:t>
            </a:r>
            <a:r>
              <a:rPr lang="en-US" sz="1474" dirty="0">
                <a:latin typeface="Arial" panose="020B0604020202020204" pitchFamily="34" charset="0"/>
                <a:cs typeface="Arial" panose="020B0604020202020204" pitchFamily="34" charset="0"/>
              </a:rPr>
              <a:t>at the DAAC on March 30</a:t>
            </a:r>
            <a:r>
              <a:rPr lang="en-US" sz="1474" baseline="30000" dirty="0">
                <a:latin typeface="Arial" panose="020B0604020202020204" pitchFamily="34" charset="0"/>
                <a:cs typeface="Arial" panose="020B0604020202020204" pitchFamily="34" charset="0"/>
              </a:rPr>
              <a:t>th</a:t>
            </a:r>
            <a:r>
              <a:rPr lang="en-US" sz="1474" dirty="0">
                <a:latin typeface="Arial" panose="020B0604020202020204" pitchFamily="34" charset="0"/>
                <a:cs typeface="Arial" panose="020B0604020202020204" pitchFamily="34" charset="0"/>
              </a:rPr>
              <a:t>, and backward processing at ~3x </a:t>
            </a:r>
            <a:r>
              <a:rPr lang="en-US" sz="1474" dirty="0" smtClean="0">
                <a:latin typeface="Arial" panose="020B0604020202020204" pitchFamily="34" charset="0"/>
                <a:cs typeface="Arial" panose="020B0604020202020204" pitchFamily="34" charset="0"/>
              </a:rPr>
              <a:t>began </a:t>
            </a:r>
            <a:r>
              <a:rPr lang="en-US" sz="1474" dirty="0">
                <a:latin typeface="Arial" panose="020B0604020202020204" pitchFamily="34" charset="0"/>
                <a:cs typeface="Arial" panose="020B0604020202020204" pitchFamily="34" charset="0"/>
              </a:rPr>
              <a:t>shortly after. Forward data begins with March 19</a:t>
            </a:r>
            <a:r>
              <a:rPr lang="en-US" sz="1474" baseline="30000" dirty="0">
                <a:latin typeface="Arial" panose="020B0604020202020204" pitchFamily="34" charset="0"/>
                <a:cs typeface="Arial" panose="020B0604020202020204" pitchFamily="34" charset="0"/>
              </a:rPr>
              <a:t>th</a:t>
            </a:r>
            <a:r>
              <a:rPr lang="en-US" sz="1474" dirty="0">
                <a:latin typeface="Arial" panose="020B0604020202020204" pitchFamily="34" charset="0"/>
                <a:cs typeface="Arial" panose="020B0604020202020204" pitchFamily="34" charset="0"/>
              </a:rPr>
              <a:t>. Backwards processing will extend to </a:t>
            </a:r>
            <a:r>
              <a:rPr lang="en-US" sz="1474" dirty="0" smtClean="0">
                <a:latin typeface="Arial" panose="020B0604020202020204" pitchFamily="34" charset="0"/>
                <a:cs typeface="Arial" panose="020B0604020202020204" pitchFamily="34" charset="0"/>
              </a:rPr>
              <a:t>9/6/14.</a:t>
            </a:r>
            <a:endParaRPr lang="en-US" sz="1474" dirty="0">
              <a:latin typeface="Arial" panose="020B0604020202020204" pitchFamily="34" charset="0"/>
              <a:cs typeface="Arial" panose="020B0604020202020204" pitchFamily="34" charset="0"/>
            </a:endParaRPr>
          </a:p>
          <a:p>
            <a:r>
              <a:rPr lang="en-US" sz="1474" dirty="0">
                <a:latin typeface="Arial" panose="020B0604020202020204" pitchFamily="34" charset="0"/>
                <a:cs typeface="Arial" panose="020B0604020202020204" pitchFamily="34" charset="0"/>
              </a:rPr>
              <a:t>The OCO-2 Science Team meeting was held Feb. 24 – 26</a:t>
            </a:r>
            <a:r>
              <a:rPr lang="en-US" sz="1474" baseline="30000" dirty="0">
                <a:latin typeface="Arial" panose="020B0604020202020204" pitchFamily="34" charset="0"/>
                <a:cs typeface="Arial" panose="020B0604020202020204" pitchFamily="34" charset="0"/>
              </a:rPr>
              <a:t>th</a:t>
            </a:r>
            <a:r>
              <a:rPr lang="en-US" sz="1474" dirty="0">
                <a:latin typeface="Arial" panose="020B0604020202020204" pitchFamily="34" charset="0"/>
                <a:cs typeface="Arial" panose="020B0604020202020204" pitchFamily="34" charset="0"/>
              </a:rPr>
              <a:t>, 2015 in Pasadena. A broad cross section of the science team participated (118 in person, another 10 or so via </a:t>
            </a:r>
            <a:r>
              <a:rPr lang="en-US" sz="1474" dirty="0" err="1">
                <a:latin typeface="Arial" panose="020B0604020202020204" pitchFamily="34" charset="0"/>
                <a:cs typeface="Arial" panose="020B0604020202020204" pitchFamily="34" charset="0"/>
              </a:rPr>
              <a:t>webex</a:t>
            </a:r>
            <a:r>
              <a:rPr lang="en-US" sz="1474" dirty="0" smtClean="0">
                <a:latin typeface="Arial" panose="020B0604020202020204" pitchFamily="34" charset="0"/>
                <a:cs typeface="Arial" panose="020B0604020202020204" pitchFamily="34" charset="0"/>
              </a:rPr>
              <a:t>).</a:t>
            </a:r>
            <a:endParaRPr lang="en-US" sz="1474" dirty="0">
              <a:latin typeface="Arial" panose="020B0604020202020204" pitchFamily="34" charset="0"/>
              <a:cs typeface="Arial" panose="020B0604020202020204" pitchFamily="34" charset="0"/>
            </a:endParaRPr>
          </a:p>
        </p:txBody>
      </p:sp>
      <p:sp>
        <p:nvSpPr>
          <p:cNvPr id="5" name="TextBox 4"/>
          <p:cNvSpPr txBox="1"/>
          <p:nvPr/>
        </p:nvSpPr>
        <p:spPr>
          <a:xfrm>
            <a:off x="287920" y="4110571"/>
            <a:ext cx="4287476" cy="2564228"/>
          </a:xfrm>
          <a:prstGeom prst="rect">
            <a:avLst/>
          </a:prstGeom>
          <a:noFill/>
        </p:spPr>
        <p:txBody>
          <a:bodyPr wrap="square" lIns="0" tIns="0" rIns="0" bIns="0" rtlCol="0">
            <a:spAutoFit/>
          </a:bodyPr>
          <a:lstStyle/>
          <a:p>
            <a:pPr marL="180468" indent="-180468">
              <a:buFont typeface="Arial"/>
              <a:buChar char="•"/>
            </a:pPr>
            <a:r>
              <a:rPr lang="en-US" sz="1400" dirty="0">
                <a:latin typeface="Arial" panose="020B0604020202020204" pitchFamily="34" charset="0"/>
                <a:cs typeface="Arial" panose="020B0604020202020204" pitchFamily="34" charset="0"/>
              </a:rPr>
              <a:t>The image to the right shows a sample of the OCO-2 solar-induced fluorescence retrievals using both nadir and glint observations from  21 Nov to 29 Dec.</a:t>
            </a:r>
          </a:p>
          <a:p>
            <a:pPr marL="180468" indent="-180468">
              <a:buFont typeface="Arial"/>
              <a:buChar char="•"/>
            </a:pPr>
            <a:r>
              <a:rPr lang="en-US" sz="1400" dirty="0">
                <a:latin typeface="Arial" panose="020B0604020202020204" pitchFamily="34" charset="0"/>
                <a:cs typeface="Arial" panose="020B0604020202020204" pitchFamily="34" charset="0"/>
              </a:rPr>
              <a:t>The Northern Hemisphere fall Is evident in the lack of plant activity and therefore solar-induced fluorescence.</a:t>
            </a:r>
          </a:p>
          <a:p>
            <a:pPr marL="180468" indent="-180468">
              <a:buFont typeface="Arial"/>
              <a:buChar char="•"/>
            </a:pPr>
            <a:r>
              <a:rPr lang="en-US" sz="1400" dirty="0">
                <a:latin typeface="Arial" panose="020B0604020202020204" pitchFamily="34" charset="0"/>
                <a:cs typeface="Arial" panose="020B0604020202020204" pitchFamily="34" charset="0"/>
              </a:rPr>
              <a:t>Spring plant activity is evident in the high solar induced fluorescence values over South America, sub-Saharan Africa, and Indonesia.</a:t>
            </a:r>
          </a:p>
          <a:p>
            <a:pPr marL="180468" indent="-180468">
              <a:buFont typeface="Arial"/>
              <a:buChar char="•"/>
            </a:pPr>
            <a:r>
              <a:rPr lang="en-US" sz="1400" dirty="0">
                <a:latin typeface="Arial" panose="020B0604020202020204" pitchFamily="34" charset="0"/>
                <a:cs typeface="Arial" panose="020B0604020202020204" pitchFamily="34" charset="0"/>
              </a:rPr>
              <a:t>Month by month </a:t>
            </a:r>
            <a:r>
              <a:rPr lang="en-US" sz="1400" dirty="0" smtClean="0">
                <a:latin typeface="Arial" panose="020B0604020202020204" pitchFamily="34" charset="0"/>
                <a:cs typeface="Arial" panose="020B0604020202020204" pitchFamily="34" charset="0"/>
              </a:rPr>
              <a:t>time series </a:t>
            </a:r>
            <a:r>
              <a:rPr lang="en-US" sz="1400" dirty="0">
                <a:latin typeface="Arial" panose="020B0604020202020204" pitchFamily="34" charset="0"/>
                <a:cs typeface="Arial" panose="020B0604020202020204" pitchFamily="34" charset="0"/>
              </a:rPr>
              <a:t>are consistent with the changing seasons.  </a:t>
            </a:r>
          </a:p>
          <a:p>
            <a:pPr marL="180468" indent="-180468">
              <a:buFont typeface="Arial"/>
              <a:buChar char="•"/>
            </a:pPr>
            <a:endParaRPr lang="en-US" sz="1263" dirty="0"/>
          </a:p>
        </p:txBody>
      </p:sp>
      <p:pic>
        <p:nvPicPr>
          <p:cNvPr id="6" name="Picture 5" descr="SIF-b5000_w-TITLE[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62341" y="3810000"/>
            <a:ext cx="4481660" cy="2520934"/>
          </a:xfrm>
          <a:prstGeom prst="rect">
            <a:avLst/>
          </a:prstGeom>
        </p:spPr>
      </p:pic>
    </p:spTree>
    <p:extLst>
      <p:ext uri="{BB962C8B-B14F-4D97-AF65-F5344CB8AC3E}">
        <p14:creationId xmlns:p14="http://schemas.microsoft.com/office/powerpoint/2010/main" val="4415077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61913"/>
            <a:ext cx="7810501" cy="561975"/>
          </a:xfrm>
        </p:spPr>
        <p:txBody>
          <a:bodyPr/>
          <a:lstStyle/>
          <a:p>
            <a:r>
              <a:rPr lang="en-US" sz="2000" dirty="0"/>
              <a:t>Multi-Satellite Precipitation </a:t>
            </a:r>
            <a:r>
              <a:rPr lang="en-US" sz="2000" dirty="0" smtClean="0"/>
              <a:t>Data (30 min, 10km by 10km)</a:t>
            </a:r>
            <a:endParaRPr lang="en-US" sz="2000" dirty="0"/>
          </a:p>
        </p:txBody>
      </p:sp>
      <p:sp>
        <p:nvSpPr>
          <p:cNvPr id="9" name="TextBox 8"/>
          <p:cNvSpPr txBox="1"/>
          <p:nvPr/>
        </p:nvSpPr>
        <p:spPr>
          <a:xfrm>
            <a:off x="322216" y="552120"/>
            <a:ext cx="8778240" cy="461665"/>
          </a:xfrm>
          <a:prstGeom prst="rect">
            <a:avLst/>
          </a:prstGeom>
          <a:noFill/>
        </p:spPr>
        <p:txBody>
          <a:bodyPr wrap="square" rtlCol="0">
            <a:spAutoFit/>
          </a:bodyPr>
          <a:lstStyle/>
          <a:p>
            <a:pPr algn="ctr" fontAlgn="auto">
              <a:spcBef>
                <a:spcPts val="0"/>
              </a:spcBef>
              <a:spcAft>
                <a:spcPts val="0"/>
              </a:spcAft>
            </a:pPr>
            <a:r>
              <a:rPr lang="en-US" sz="2400" b="1" dirty="0" smtClean="0">
                <a:solidFill>
                  <a:prstClr val="black"/>
                </a:solidFill>
                <a:latin typeface="Arial"/>
                <a:cs typeface="Arial"/>
              </a:rPr>
              <a:t>IMERG: </a:t>
            </a:r>
            <a:r>
              <a:rPr lang="en-US" sz="2400" b="1" dirty="0">
                <a:solidFill>
                  <a:srgbClr val="000000"/>
                </a:solidFill>
                <a:latin typeface="Arial"/>
                <a:cs typeface="Arial"/>
              </a:rPr>
              <a:t>Integrated Multi-</a:t>
            </a:r>
            <a:r>
              <a:rPr lang="en-US" sz="2400" b="1" dirty="0" err="1">
                <a:solidFill>
                  <a:srgbClr val="000000"/>
                </a:solidFill>
                <a:latin typeface="Arial"/>
                <a:cs typeface="Arial"/>
              </a:rPr>
              <a:t>satellitE</a:t>
            </a:r>
            <a:r>
              <a:rPr lang="en-US" sz="2400" b="1" dirty="0">
                <a:solidFill>
                  <a:srgbClr val="000000"/>
                </a:solidFill>
                <a:latin typeface="Arial"/>
                <a:cs typeface="Arial"/>
              </a:rPr>
              <a:t> Retrievals for </a:t>
            </a:r>
            <a:r>
              <a:rPr lang="en-US" sz="2400" b="1" dirty="0" smtClean="0">
                <a:solidFill>
                  <a:srgbClr val="000000"/>
                </a:solidFill>
                <a:latin typeface="Arial"/>
                <a:cs typeface="Arial"/>
              </a:rPr>
              <a:t>GPM</a:t>
            </a:r>
            <a:endParaRPr lang="en-US" sz="2400" b="1" dirty="0">
              <a:solidFill>
                <a:srgbClr val="000000"/>
              </a:solidFill>
              <a:latin typeface="Arial"/>
              <a:cs typeface="Arial"/>
            </a:endParaRPr>
          </a:p>
        </p:txBody>
      </p:sp>
      <p:sp>
        <p:nvSpPr>
          <p:cNvPr id="3" name="TextBox 2"/>
          <p:cNvSpPr txBox="1"/>
          <p:nvPr/>
        </p:nvSpPr>
        <p:spPr>
          <a:xfrm>
            <a:off x="3403600" y="-393700"/>
            <a:ext cx="184666" cy="461665"/>
          </a:xfrm>
          <a:prstGeom prst="rect">
            <a:avLst/>
          </a:prstGeom>
          <a:noFill/>
        </p:spPr>
        <p:txBody>
          <a:bodyPr wrap="none" rtlCol="0">
            <a:spAutoFit/>
          </a:bodyPr>
          <a:lstStyle/>
          <a:p>
            <a:pPr eaLnBrk="0" hangingPunct="0"/>
            <a:endParaRPr lang="en-US" sz="2400" dirty="0">
              <a:solidFill>
                <a:srgbClr val="000000"/>
              </a:solidFill>
              <a:latin typeface="Book Antiqua" charset="0"/>
            </a:endParaRPr>
          </a:p>
        </p:txBody>
      </p:sp>
      <p:pic>
        <p:nvPicPr>
          <p:cNvPr id="4" name="Picture 3" descr="snowbarblack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6268" y="5905282"/>
            <a:ext cx="4470400" cy="914400"/>
          </a:xfrm>
          <a:prstGeom prst="rect">
            <a:avLst/>
          </a:prstGeom>
        </p:spPr>
      </p:pic>
      <p:pic>
        <p:nvPicPr>
          <p:cNvPr id="6" name="Picture 5" descr="rainbarblack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10" y="5905282"/>
            <a:ext cx="4470400" cy="914400"/>
          </a:xfrm>
          <a:prstGeom prst="rect">
            <a:avLst/>
          </a:prstGeom>
        </p:spPr>
      </p:pic>
      <p:pic>
        <p:nvPicPr>
          <p:cNvPr id="8" name="storm_overlays_25b_smal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18789" y="1019195"/>
            <a:ext cx="8725211" cy="4907724"/>
          </a:xfrm>
        </p:spPr>
      </p:pic>
    </p:spTree>
    <p:extLst>
      <p:ext uri="{BB962C8B-B14F-4D97-AF65-F5344CB8AC3E}">
        <p14:creationId xmlns:p14="http://schemas.microsoft.com/office/powerpoint/2010/main" val="2215080993"/>
      </p:ext>
    </p:extLst>
  </p:cSld>
  <p:clrMapOvr>
    <a:masterClrMapping/>
  </p:clrMapOvr>
  <p:transition xmlns:p14="http://schemas.microsoft.com/office/powerpoint/2010/main" spd="med"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31788"/>
            <a:ext cx="7620000" cy="811212"/>
          </a:xfrm>
        </p:spPr>
        <p:txBody>
          <a:bodyPr/>
          <a:lstStyle/>
          <a:p>
            <a:r>
              <a:rPr lang="en-US" dirty="0" smtClean="0"/>
              <a:t>Typhoon Dolphin</a:t>
            </a:r>
            <a:endParaRPr lang="en-US" dirty="0"/>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85" y="1143000"/>
            <a:ext cx="3986301" cy="3314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05200"/>
            <a:ext cx="422851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220249"/>
            <a:ext cx="3657600" cy="316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781800" y="4800600"/>
            <a:ext cx="1981200" cy="1754326"/>
          </a:xfrm>
          <a:prstGeom prst="rect">
            <a:avLst/>
          </a:prstGeom>
        </p:spPr>
        <p:txBody>
          <a:bodyPr wrap="square">
            <a:spAutoFit/>
          </a:bodyPr>
          <a:lstStyle/>
          <a:p>
            <a:pPr fontAlgn="auto">
              <a:spcBef>
                <a:spcPts val="0"/>
              </a:spcBef>
              <a:spcAft>
                <a:spcPts val="0"/>
              </a:spcAft>
            </a:pPr>
            <a:r>
              <a:rPr lang="en-US" sz="1800" dirty="0" smtClean="0">
                <a:solidFill>
                  <a:prstClr val="black"/>
                </a:solidFill>
                <a:latin typeface="Calibri"/>
                <a:ea typeface="+mn-ea"/>
              </a:rPr>
              <a:t>The storm passed across the Northern Marianas on Friday, sustaining winds of 109 miles per hour.</a:t>
            </a:r>
            <a:endParaRPr lang="en-US" sz="1800" dirty="0">
              <a:solidFill>
                <a:prstClr val="black"/>
              </a:solidFill>
              <a:latin typeface="Calibri"/>
              <a:ea typeface="+mn-ea"/>
            </a:endParaRPr>
          </a:p>
        </p:txBody>
      </p:sp>
      <p:sp>
        <p:nvSpPr>
          <p:cNvPr id="6" name="Rectangle 5"/>
          <p:cNvSpPr/>
          <p:nvPr/>
        </p:nvSpPr>
        <p:spPr>
          <a:xfrm>
            <a:off x="304800" y="4268926"/>
            <a:ext cx="1981200" cy="2308324"/>
          </a:xfrm>
          <a:prstGeom prst="rect">
            <a:avLst/>
          </a:prstGeom>
        </p:spPr>
        <p:txBody>
          <a:bodyPr wrap="square">
            <a:spAutoFit/>
          </a:bodyPr>
          <a:lstStyle/>
          <a:p>
            <a:pPr fontAlgn="auto">
              <a:spcBef>
                <a:spcPts val="0"/>
              </a:spcBef>
              <a:spcAft>
                <a:spcPts val="0"/>
              </a:spcAft>
            </a:pPr>
            <a:r>
              <a:rPr lang="en-US" sz="1800" dirty="0" smtClean="0">
                <a:solidFill>
                  <a:prstClr val="black"/>
                </a:solidFill>
                <a:latin typeface="Calibri"/>
                <a:ea typeface="+mn-ea"/>
              </a:rPr>
              <a:t>HAGATNA, Guam, May 15 (UPI) -- NASA's MODIS </a:t>
            </a:r>
            <a:r>
              <a:rPr lang="en-US" sz="1800" dirty="0" smtClean="0">
                <a:solidFill>
                  <a:prstClr val="black"/>
                </a:solidFill>
                <a:latin typeface="Calibri"/>
                <a:ea typeface="+mn-ea"/>
              </a:rPr>
              <a:t>instrument recently </a:t>
            </a:r>
            <a:r>
              <a:rPr lang="en-US" sz="1800" dirty="0" smtClean="0">
                <a:solidFill>
                  <a:prstClr val="black"/>
                </a:solidFill>
                <a:latin typeface="Calibri"/>
                <a:ea typeface="+mn-ea"/>
              </a:rPr>
              <a:t>captured Typhoon Dolphin hovering just north of Guam.</a:t>
            </a:r>
            <a:endParaRPr lang="en-US" sz="1800" dirty="0">
              <a:solidFill>
                <a:prstClr val="black"/>
              </a:solidFill>
              <a:latin typeface="Calibri"/>
              <a:ea typeface="+mn-ea"/>
            </a:endParaRPr>
          </a:p>
        </p:txBody>
      </p:sp>
    </p:spTree>
    <p:extLst>
      <p:ext uri="{BB962C8B-B14F-4D97-AF65-F5344CB8AC3E}">
        <p14:creationId xmlns:p14="http://schemas.microsoft.com/office/powerpoint/2010/main" val="2381265073"/>
      </p:ext>
    </p:extLst>
  </p:cSld>
  <p:clrMapOvr>
    <a:masterClrMapping/>
  </p:clrMapOvr>
</p:sld>
</file>

<file path=ppt/theme/theme1.xml><?xml version="1.0" encoding="utf-8"?>
<a:theme xmlns:a="http://schemas.openxmlformats.org/drawingml/2006/main" name="2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Blank">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33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33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GPMC Nov 2001">
  <a:themeElements>
    <a:clrScheme name="1_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GPMC Nov 2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GPMC Nov 20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GPMC Nov 20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GPMC Nov 20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GPMC Nov 20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GPMC Nov 20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GPMC Nov 20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33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33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PM Templates">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Microsoft PowerPoint 4">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lnDef>
  </a:objectDefaults>
  <a:extraClrSchemeLst>
    <a:extraClrScheme>
      <a:clrScheme name="Microsoft PowerPoint 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PowerPoint 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PowerPoint 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PowerPoint 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PowerPoint 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PowerPoint 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26840</TotalTime>
  <Words>3435</Words>
  <Application>Microsoft Macintosh PowerPoint</Application>
  <PresentationFormat>On-screen Show (4:3)</PresentationFormat>
  <Paragraphs>459</Paragraphs>
  <Slides>32</Slides>
  <Notes>19</Notes>
  <HiddenSlides>0</HiddenSlides>
  <MMClips>1</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32</vt:i4>
      </vt:variant>
    </vt:vector>
  </HeadingPairs>
  <TitlesOfParts>
    <vt:vector size="44" baseType="lpstr">
      <vt:lpstr>2_Blank</vt:lpstr>
      <vt:lpstr>5_Blank</vt:lpstr>
      <vt:lpstr>1_Blank</vt:lpstr>
      <vt:lpstr>6_GPMC Nov 2001</vt:lpstr>
      <vt:lpstr>4_Blank</vt:lpstr>
      <vt:lpstr>4_Office Theme</vt:lpstr>
      <vt:lpstr>55_Custom Design</vt:lpstr>
      <vt:lpstr>6_Blank</vt:lpstr>
      <vt:lpstr>GPM Templates</vt:lpstr>
      <vt:lpstr>9_Blank</vt:lpstr>
      <vt:lpstr>Office Theme</vt:lpstr>
      <vt:lpstr>Photo Editor Photo</vt:lpstr>
      <vt:lpstr>ESD:  FY16 President’s Budget Request Overview and Program Status</vt:lpstr>
      <vt:lpstr>Earth Science Budget:  FY16 Request/FY15 Appropriation</vt:lpstr>
      <vt:lpstr>OVERALL SUMMARY (1 of 3)</vt:lpstr>
      <vt:lpstr>PowerPoint Presentation</vt:lpstr>
      <vt:lpstr>PowerPoint Presentation</vt:lpstr>
      <vt:lpstr>PowerPoint Presentation</vt:lpstr>
      <vt:lpstr>OCO-2 Level 2 Product Status</vt:lpstr>
      <vt:lpstr>Multi-Satellite Precipitation Data (30 min, 10km by 10km)</vt:lpstr>
      <vt:lpstr>Typhoon Dolphin</vt:lpstr>
      <vt:lpstr>GPM / RAPIDSCAT / AIRS</vt:lpstr>
      <vt:lpstr>AQUA/MODIS</vt:lpstr>
      <vt:lpstr>Update 5/17/2015</vt:lpstr>
      <vt:lpstr>PowerPoint Presentation</vt:lpstr>
      <vt:lpstr>Early CATS Image </vt:lpstr>
      <vt:lpstr>PowerPoint Presentation</vt:lpstr>
      <vt:lpstr>Earth Venture Suborbital-2 (EV-2) Investigations </vt:lpstr>
      <vt:lpstr>PowerPoint Presentation</vt:lpstr>
      <vt:lpstr>OVERALL SUMMARY (2 of 3)</vt:lpstr>
      <vt:lpstr>OVERALL SUMMARY (3 of 3)</vt:lpstr>
      <vt:lpstr>PowerPoint Presentation</vt:lpstr>
      <vt:lpstr>Long-term Measurement Mandate Missions</vt:lpstr>
      <vt:lpstr>Landsat History</vt:lpstr>
      <vt:lpstr>SLI in FY16 President’s Budget Submit</vt:lpstr>
      <vt:lpstr>Landsat Future</vt:lpstr>
      <vt:lpstr>Thermal IR Free Flyer, TIR-FF</vt:lpstr>
      <vt:lpstr>Landsat 9</vt:lpstr>
      <vt:lpstr>Technology and Systems Innovation</vt:lpstr>
      <vt:lpstr>Land Imaging in FY15 Senate Approps Report</vt:lpstr>
      <vt:lpstr>Land Imaging in FY15 Appropriation</vt:lpstr>
      <vt:lpstr>PowerPoint Presentation</vt:lpstr>
      <vt:lpstr>PowerPoint Presentation</vt:lpstr>
      <vt:lpstr>PACE Cost Cap</vt:lpstr>
    </vt:vector>
  </TitlesOfParts>
  <Company>NASA HQ</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Protecting Our Home Planet</dc:title>
  <dc:creator>SAIC ODIN</dc:creator>
  <cp:lastModifiedBy>Michael Freilich</cp:lastModifiedBy>
  <cp:revision>518</cp:revision>
  <cp:lastPrinted>2011-02-11T17:42:15Z</cp:lastPrinted>
  <dcterms:created xsi:type="dcterms:W3CDTF">2012-02-12T16:58:01Z</dcterms:created>
  <dcterms:modified xsi:type="dcterms:W3CDTF">2015-05-19T00:24:26Z</dcterms:modified>
</cp:coreProperties>
</file>