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27" r:id="rId1"/>
    <p:sldMasterId id="2147484439" r:id="rId2"/>
  </p:sldMasterIdLst>
  <p:notesMasterIdLst>
    <p:notesMasterId r:id="rId27"/>
  </p:notesMasterIdLst>
  <p:handoutMasterIdLst>
    <p:handoutMasterId r:id="rId28"/>
  </p:handoutMasterIdLst>
  <p:sldIdLst>
    <p:sldId id="280" r:id="rId3"/>
    <p:sldId id="359" r:id="rId4"/>
    <p:sldId id="361" r:id="rId5"/>
    <p:sldId id="358" r:id="rId6"/>
    <p:sldId id="327" r:id="rId7"/>
    <p:sldId id="357" r:id="rId8"/>
    <p:sldId id="360" r:id="rId9"/>
    <p:sldId id="342" r:id="rId10"/>
    <p:sldId id="343" r:id="rId11"/>
    <p:sldId id="352" r:id="rId12"/>
    <p:sldId id="349" r:id="rId13"/>
    <p:sldId id="335" r:id="rId14"/>
    <p:sldId id="320" r:id="rId15"/>
    <p:sldId id="289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7B944"/>
    <a:srgbClr val="960000"/>
    <a:srgbClr val="CE0000"/>
    <a:srgbClr val="FFFF73"/>
    <a:srgbClr val="FF0000"/>
    <a:srgbClr val="FF2400"/>
    <a:srgbClr val="FF4700"/>
    <a:srgbClr val="FF6C00"/>
    <a:srgbClr val="FF9000"/>
    <a:srgbClr val="FF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420" autoAdjust="0"/>
  </p:normalViewPr>
  <p:slideViewPr>
    <p:cSldViewPr snapToGrid="0" snapToObjects="1">
      <p:cViewPr>
        <p:scale>
          <a:sx n="112" d="100"/>
          <a:sy n="112" d="100"/>
        </p:scale>
        <p:origin x="-1544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6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02EA0-7B92-DA4B-88E2-13285D80CEE7}" type="datetime1">
              <a:rPr lang="en-US" smtClean="0"/>
              <a:t>5/28/15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24D48-3AD2-A849-8520-A7DA7CF7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122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65DA7-CB26-7141-BF93-55DC0715F9A3}" type="datetime1">
              <a:rPr lang="en-US" smtClean="0"/>
              <a:t>5/28/15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CC9D0-D27A-8A42-BA21-20FCB2E98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476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057EC-85F0-1C40-A2B8-9ABC4F5B73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1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CC9D0-D27A-8A42-BA21-20FCB2E989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0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C202A-0CB9-1842-BD73-3773935922A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Photo credits: Wikimedia Commons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C202A-0CB9-1842-BD73-3773935922A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186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Photo credits: Wikimedia Commons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C202A-0CB9-1842-BD73-3773935922A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186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3706-24B9-F54D-8641-BA0F2A41A951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3706-24B9-F54D-8641-BA0F2A41A951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3706-24B9-F54D-8641-BA0F2A41A951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A899314-ADE9-8643-A67F-D5DB98E00CF5}" type="slidenum">
              <a:rPr lang="en-US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3706-24B9-F54D-8641-BA0F2A41A951}" type="datetimeFigureOut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3706-24B9-F54D-8641-BA0F2A41A951}" type="datetimeFigureOut">
              <a:rPr lang="en-US" smtClean="0"/>
              <a:t>5/28/15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3706-24B9-F54D-8641-BA0F2A41A951}" type="datetimeFigureOut">
              <a:rPr lang="en-US" smtClean="0"/>
              <a:t>5/28/15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3706-24B9-F54D-8641-BA0F2A41A951}" type="datetimeFigureOut">
              <a:rPr lang="en-US" smtClean="0"/>
              <a:t>5/28/15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3706-24B9-F54D-8641-BA0F2A41A951}" type="datetimeFigureOut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93706-24B9-F54D-8641-BA0F2A41A951}" type="datetimeFigureOut">
              <a:rPr lang="en-US" smtClean="0"/>
              <a:t>5/28/15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93706-24B9-F54D-8641-BA0F2A41A951}" type="datetimeFigureOut">
              <a:rPr lang="en-US" smtClean="0"/>
              <a:t>5/28/15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BF067-B6E3-AB43-BCDC-C519002C9A3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  <p:sldLayoutId id="2147484451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irsfire.geog.umd.edu/" TargetMode="Externa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activefiremaps.fs.fed.us/" TargetMode="External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1.wdp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792"/>
            <a:ext cx="7772400" cy="147002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Active Fire and Burned Area Products: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Extending MODIS to VIIRS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737" y="2301395"/>
            <a:ext cx="8369798" cy="3540606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Wilfrid Schroeder &amp; Louis </a:t>
            </a:r>
            <a:r>
              <a:rPr lang="en-US" sz="2000" dirty="0" err="1" smtClean="0">
                <a:solidFill>
                  <a:srgbClr val="000000"/>
                </a:solidFill>
              </a:rPr>
              <a:t>Giglio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i="1" dirty="0" smtClean="0">
                <a:solidFill>
                  <a:srgbClr val="000000"/>
                </a:solidFill>
              </a:rPr>
              <a:t>Department of Geographical Sciences</a:t>
            </a:r>
          </a:p>
          <a:p>
            <a:r>
              <a:rPr lang="en-US" sz="2000" i="1" dirty="0" smtClean="0">
                <a:solidFill>
                  <a:srgbClr val="000000"/>
                </a:solidFill>
              </a:rPr>
              <a:t>University of Maryland – College Park</a:t>
            </a:r>
          </a:p>
          <a:p>
            <a:endParaRPr lang="en-US" sz="2000" i="1" dirty="0" smtClean="0">
              <a:solidFill>
                <a:srgbClr val="000000"/>
              </a:solidFill>
            </a:endParaRPr>
          </a:p>
          <a:p>
            <a:r>
              <a:rPr lang="en-US" sz="1600" i="1" dirty="0" smtClean="0">
                <a:solidFill>
                  <a:srgbClr val="000000"/>
                </a:solidFill>
              </a:rPr>
              <a:t>Active Fire Co-investigators/Collaborators:</a:t>
            </a:r>
          </a:p>
          <a:p>
            <a:r>
              <a:rPr lang="en-US" sz="1600" i="1" dirty="0" smtClean="0">
                <a:solidFill>
                  <a:srgbClr val="000000"/>
                </a:solidFill>
              </a:rPr>
              <a:t>Ivan </a:t>
            </a:r>
            <a:r>
              <a:rPr lang="en-US" sz="1600" i="1" dirty="0" err="1" smtClean="0">
                <a:solidFill>
                  <a:srgbClr val="000000"/>
                </a:solidFill>
              </a:rPr>
              <a:t>Csiszar</a:t>
            </a:r>
            <a:r>
              <a:rPr lang="en-US" sz="1600" i="1" dirty="0" smtClean="0">
                <a:solidFill>
                  <a:srgbClr val="000000"/>
                </a:solidFill>
              </a:rPr>
              <a:t>, Patricia </a:t>
            </a:r>
            <a:r>
              <a:rPr lang="en-US" sz="1600" i="1" dirty="0" err="1" smtClean="0">
                <a:solidFill>
                  <a:srgbClr val="000000"/>
                </a:solidFill>
              </a:rPr>
              <a:t>Oliva</a:t>
            </a:r>
            <a:r>
              <a:rPr lang="en-US" sz="1600" i="1" dirty="0" smtClean="0">
                <a:solidFill>
                  <a:srgbClr val="000000"/>
                </a:solidFill>
              </a:rPr>
              <a:t>, William Walsh, Evan Ellicott, </a:t>
            </a:r>
          </a:p>
          <a:p>
            <a:r>
              <a:rPr lang="en-US" sz="1600" i="1" dirty="0" smtClean="0">
                <a:solidFill>
                  <a:srgbClr val="000000"/>
                </a:solidFill>
              </a:rPr>
              <a:t>Patrick Coronado, Kelvin </a:t>
            </a:r>
            <a:r>
              <a:rPr lang="en-US" sz="1600" i="1" dirty="0" err="1" smtClean="0">
                <a:solidFill>
                  <a:srgbClr val="000000"/>
                </a:solidFill>
              </a:rPr>
              <a:t>Brentzel</a:t>
            </a:r>
            <a:r>
              <a:rPr lang="en-US" sz="1600" i="1" dirty="0" smtClean="0">
                <a:solidFill>
                  <a:srgbClr val="000000"/>
                </a:solidFill>
              </a:rPr>
              <a:t>, Brad Quayle </a:t>
            </a:r>
          </a:p>
        </p:txBody>
      </p:sp>
    </p:spTree>
    <p:extLst>
      <p:ext uri="{BB962C8B-B14F-4D97-AF65-F5344CB8AC3E}">
        <p14:creationId xmlns:p14="http://schemas.microsoft.com/office/powerpoint/2010/main" val="98187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g26_PM_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2800" y="51091"/>
            <a:ext cx="2167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/>
              <a:t>Kruger National Park,</a:t>
            </a:r>
          </a:p>
          <a:p>
            <a:pPr algn="r"/>
            <a:r>
              <a:rPr lang="en-US" sz="1600" i="1" dirty="0" smtClean="0"/>
              <a:t>26 Aug 2014</a:t>
            </a:r>
          </a:p>
          <a:p>
            <a:pPr algn="r"/>
            <a:r>
              <a:rPr lang="en-US" sz="1600" i="1" dirty="0" smtClean="0"/>
              <a:t>Lon: 31.442</a:t>
            </a:r>
            <a:r>
              <a:rPr lang="en-US" sz="1600" i="1" baseline="30000" dirty="0" smtClean="0"/>
              <a:t>o</a:t>
            </a:r>
            <a:r>
              <a:rPr lang="en-US" sz="1600" i="1" dirty="0" smtClean="0"/>
              <a:t> E</a:t>
            </a:r>
          </a:p>
          <a:p>
            <a:pPr algn="r"/>
            <a:r>
              <a:rPr lang="en-US" sz="1600" i="1" dirty="0" err="1" smtClean="0"/>
              <a:t>Lat</a:t>
            </a:r>
            <a:r>
              <a:rPr lang="en-US" sz="1600" i="1" dirty="0" smtClean="0"/>
              <a:t>: 25.099</a:t>
            </a:r>
            <a:r>
              <a:rPr lang="en-US" sz="1600" i="1" baseline="30000" dirty="0" smtClean="0"/>
              <a:t>o</a:t>
            </a:r>
            <a:r>
              <a:rPr lang="en-US" sz="1600" i="1" dirty="0" smtClean="0"/>
              <a:t> S</a:t>
            </a:r>
          </a:p>
          <a:p>
            <a:pPr algn="r"/>
            <a:r>
              <a:rPr lang="en-US" sz="1600" i="1" dirty="0" smtClean="0"/>
              <a:t>4ha plot</a:t>
            </a:r>
          </a:p>
          <a:p>
            <a:pPr algn="r"/>
            <a:r>
              <a:rPr lang="en-US" sz="1600" i="1" dirty="0" smtClean="0"/>
              <a:t>5min duration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154384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PP_VIIRS_20140819_t1123173_e1124415_IMASK_Landsat8_sub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596720" cy="408369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888726" y="1127585"/>
            <a:ext cx="3554327" cy="92701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801566" y="2206998"/>
            <a:ext cx="737617" cy="23853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JI00233_Lens_Correcti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06256">
            <a:off x="4042518" y="2260948"/>
            <a:ext cx="4551577" cy="3413683"/>
          </a:xfrm>
          <a:prstGeom prst="rect">
            <a:avLst/>
          </a:prstGeom>
          <a:ln w="57150" cap="sq" cmpd="thickThin">
            <a:solidFill>
              <a:schemeClr val="tx1"/>
            </a:solidFill>
            <a:prstDash val="solid"/>
            <a:bevel/>
          </a:ln>
        </p:spPr>
      </p:pic>
      <p:sp>
        <p:nvSpPr>
          <p:cNvPr id="15" name="TextBox 14"/>
          <p:cNvSpPr txBox="1"/>
          <p:nvPr/>
        </p:nvSpPr>
        <p:spPr>
          <a:xfrm>
            <a:off x="1978490" y="6118292"/>
            <a:ext cx="34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595959"/>
                </a:solidFill>
              </a:rPr>
              <a:t>Length of active (back) fire front at time of VIIRS overpass: 200 m</a:t>
            </a:r>
            <a:endParaRPr lang="en-US" i="1" dirty="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59" y="49810"/>
            <a:ext cx="199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Landsat-8</a:t>
            </a:r>
            <a:endParaRPr lang="en-US" b="1" i="1" dirty="0"/>
          </a:p>
        </p:txBody>
      </p:sp>
      <p:sp>
        <p:nvSpPr>
          <p:cNvPr id="17" name="Curved Up Arrow 16"/>
          <p:cNvSpPr/>
          <p:nvPr/>
        </p:nvSpPr>
        <p:spPr>
          <a:xfrm rot="16751129" flipV="1">
            <a:off x="-362498" y="3229674"/>
            <a:ext cx="2169367" cy="458526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6890" y="4170114"/>
            <a:ext cx="274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595959"/>
                </a:solidFill>
              </a:rPr>
              <a:t>Subset of VIIRS 375 m pixel grid (fire detection in red)</a:t>
            </a:r>
            <a:endParaRPr lang="en-US" i="1" dirty="0">
              <a:solidFill>
                <a:srgbClr val="59595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0547" y="230338"/>
            <a:ext cx="2570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595959"/>
                </a:solidFill>
              </a:rPr>
              <a:t>Kruger National Park</a:t>
            </a:r>
          </a:p>
          <a:p>
            <a:pPr algn="r"/>
            <a:r>
              <a:rPr lang="en-US" i="1" dirty="0" smtClean="0">
                <a:solidFill>
                  <a:srgbClr val="595959"/>
                </a:solidFill>
              </a:rPr>
              <a:t>19 August 2014</a:t>
            </a:r>
          </a:p>
          <a:p>
            <a:pPr algn="r"/>
            <a:r>
              <a:rPr lang="en-US" i="1" dirty="0" err="1" smtClean="0">
                <a:solidFill>
                  <a:srgbClr val="595959"/>
                </a:solidFill>
              </a:rPr>
              <a:t>Lat</a:t>
            </a:r>
            <a:r>
              <a:rPr lang="en-US" i="1" dirty="0" smtClean="0">
                <a:solidFill>
                  <a:srgbClr val="595959"/>
                </a:solidFill>
              </a:rPr>
              <a:t>: 25.131</a:t>
            </a:r>
            <a:r>
              <a:rPr lang="en-US" i="1" baseline="30000" dirty="0" smtClean="0">
                <a:solidFill>
                  <a:srgbClr val="595959"/>
                </a:solidFill>
              </a:rPr>
              <a:t>o</a:t>
            </a:r>
            <a:r>
              <a:rPr lang="en-US" i="1" dirty="0" smtClean="0">
                <a:solidFill>
                  <a:srgbClr val="595959"/>
                </a:solidFill>
              </a:rPr>
              <a:t> S </a:t>
            </a:r>
          </a:p>
          <a:p>
            <a:pPr algn="r"/>
            <a:r>
              <a:rPr lang="en-US" i="1" dirty="0" smtClean="0">
                <a:solidFill>
                  <a:srgbClr val="595959"/>
                </a:solidFill>
              </a:rPr>
              <a:t>Lon: 31.411</a:t>
            </a:r>
            <a:r>
              <a:rPr lang="en-US" i="1" baseline="30000" dirty="0" smtClean="0">
                <a:solidFill>
                  <a:srgbClr val="595959"/>
                </a:solidFill>
              </a:rPr>
              <a:t>o</a:t>
            </a:r>
            <a:r>
              <a:rPr lang="en-US" i="1" dirty="0" smtClean="0">
                <a:solidFill>
                  <a:srgbClr val="595959"/>
                </a:solidFill>
              </a:rPr>
              <a:t>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31658" y="3279984"/>
            <a:ext cx="1169554" cy="120032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View from</a:t>
            </a:r>
          </a:p>
          <a:p>
            <a:pPr algn="r"/>
            <a:r>
              <a:rPr lang="en-US" i="1" dirty="0" smtClean="0"/>
              <a:t> remote- controlled helicopter</a:t>
            </a:r>
            <a:endParaRPr lang="en-US" i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656964" y="2414596"/>
            <a:ext cx="0" cy="494709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731662" y="2442456"/>
            <a:ext cx="298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061065" y="468226"/>
            <a:ext cx="0" cy="494709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35763" y="496086"/>
            <a:ext cx="298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322713" y="5155174"/>
            <a:ext cx="283344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Surface-leaving FRP (VIIRS): 4.4±0.2MW</a:t>
            </a:r>
          </a:p>
          <a:p>
            <a:pPr algn="ctr"/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@ 13:24:26 h local time</a:t>
            </a:r>
            <a:endParaRPr lang="en-US" i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291" y="4623995"/>
            <a:ext cx="3436540" cy="224696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881066" y="5639527"/>
            <a:ext cx="116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Ground Radiometers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5714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2669" y="0"/>
            <a:ext cx="47339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595959"/>
                </a:solidFill>
              </a:rPr>
              <a:t>VIIRS Active Fire – University of Maryland </a:t>
            </a:r>
          </a:p>
          <a:p>
            <a:pPr algn="ctr"/>
            <a:r>
              <a:rPr lang="en-US" dirty="0" smtClean="0">
                <a:solidFill>
                  <a:srgbClr val="595959"/>
                </a:solidFill>
                <a:hlinkClick r:id="rId2"/>
              </a:rPr>
              <a:t>http</a:t>
            </a:r>
            <a:r>
              <a:rPr lang="en-US" dirty="0">
                <a:solidFill>
                  <a:srgbClr val="595959"/>
                </a:solidFill>
                <a:hlinkClick r:id="rId2"/>
              </a:rPr>
              <a:t>://viirsfire.geog.umd.edu</a:t>
            </a:r>
            <a:r>
              <a:rPr lang="en-US" dirty="0" smtClean="0">
                <a:solidFill>
                  <a:srgbClr val="595959"/>
                </a:solidFill>
                <a:hlinkClick r:id="rId2"/>
              </a:rPr>
              <a:t>/</a:t>
            </a:r>
            <a:r>
              <a:rPr lang="en-US" dirty="0" smtClean="0">
                <a:solidFill>
                  <a:srgbClr val="595959"/>
                </a:solidFill>
              </a:rPr>
              <a:t> </a:t>
            </a:r>
            <a:endParaRPr lang="en-US" dirty="0">
              <a:solidFill>
                <a:srgbClr val="595959"/>
              </a:solidFill>
            </a:endParaRPr>
          </a:p>
        </p:txBody>
      </p:sp>
      <p:pic>
        <p:nvPicPr>
          <p:cNvPr id="5" name="Picture 4" descr="Screen Shot 2015-01-16 at 12.11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5785"/>
            <a:ext cx="9144000" cy="60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8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6796" y="158770"/>
            <a:ext cx="797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595959"/>
                </a:solidFill>
              </a:rPr>
              <a:t>VIIRS 375 m NRT Fire Data Implemented for North America USDA-Remote Sensing Applications Center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960954" y="957897"/>
            <a:ext cx="3121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95959"/>
                </a:solidFill>
                <a:hlinkClick r:id="rId2"/>
              </a:rPr>
              <a:t>http://activefiremaps.fs.fed.us</a:t>
            </a:r>
            <a:r>
              <a:rPr lang="en-US" dirty="0" smtClean="0">
                <a:solidFill>
                  <a:srgbClr val="595959"/>
                </a:solidFill>
                <a:hlinkClick r:id="rId2"/>
              </a:rPr>
              <a:t>/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>
                <a:solidFill>
                  <a:srgbClr val="595959"/>
                </a:solidFill>
              </a:rPr>
              <a:t>13</a:t>
            </a:fld>
            <a:endParaRPr lang="en-US">
              <a:solidFill>
                <a:srgbClr val="595959"/>
              </a:solidFill>
            </a:endParaRPr>
          </a:p>
        </p:txBody>
      </p:sp>
      <p:pic>
        <p:nvPicPr>
          <p:cNvPr id="6" name="Picture 5" descr="Screen Shot 2014-11-17 at 7.21.3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73" y="1378062"/>
            <a:ext cx="7020050" cy="4858718"/>
          </a:xfrm>
          <a:prstGeom prst="rect">
            <a:avLst/>
          </a:prstGeom>
          <a:effectLst>
            <a:reflection stA="50000" endPos="10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146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500" y="492053"/>
            <a:ext cx="8229600" cy="5967724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rgbClr val="595959"/>
                </a:solidFill>
              </a:rPr>
              <a:t>VIIRS active fire products on track</a:t>
            </a:r>
          </a:p>
          <a:p>
            <a:pPr lvl="1"/>
            <a:r>
              <a:rPr lang="en-US" sz="1400" dirty="0" smtClean="0">
                <a:solidFill>
                  <a:srgbClr val="595959"/>
                </a:solidFill>
              </a:rPr>
              <a:t>Both algorithms (375 m and 750 m) successfully implemented</a:t>
            </a:r>
          </a:p>
          <a:p>
            <a:pPr lvl="1"/>
            <a:r>
              <a:rPr lang="en-US" sz="1400" dirty="0" smtClean="0">
                <a:solidFill>
                  <a:srgbClr val="595959"/>
                </a:solidFill>
              </a:rPr>
              <a:t>Fire user community already benefiting from VIIRS data</a:t>
            </a:r>
          </a:p>
          <a:p>
            <a:pPr lvl="1"/>
            <a:r>
              <a:rPr lang="en-US" sz="1400" dirty="0" smtClean="0">
                <a:solidFill>
                  <a:srgbClr val="595959"/>
                </a:solidFill>
              </a:rPr>
              <a:t>Inter-comparison with MODIS fire product and initial validation results indicating good overall performance</a:t>
            </a:r>
          </a:p>
          <a:p>
            <a:pPr lvl="1"/>
            <a:r>
              <a:rPr lang="en-US" sz="1400" dirty="0" smtClean="0">
                <a:solidFill>
                  <a:srgbClr val="595959"/>
                </a:solidFill>
              </a:rPr>
              <a:t>Provisions added to MODIS (C6) and VIIRS active fire product files in order to facilitate atmospheric correction of fire retrievals</a:t>
            </a:r>
          </a:p>
          <a:p>
            <a:pPr lvl="1"/>
            <a:r>
              <a:rPr lang="en-US" sz="1400" dirty="0" smtClean="0">
                <a:solidFill>
                  <a:srgbClr val="595959"/>
                </a:solidFill>
              </a:rPr>
              <a:t>Latest science algorithm ported to NESDIS</a:t>
            </a:r>
          </a:p>
          <a:p>
            <a:r>
              <a:rPr lang="en-US" sz="1800" dirty="0" smtClean="0">
                <a:solidFill>
                  <a:srgbClr val="595959"/>
                </a:solidFill>
              </a:rPr>
              <a:t>Future work</a:t>
            </a:r>
          </a:p>
          <a:p>
            <a:pPr lvl="1"/>
            <a:r>
              <a:rPr lang="en-US" sz="1400" dirty="0" smtClean="0">
                <a:solidFill>
                  <a:srgbClr val="595959"/>
                </a:solidFill>
              </a:rPr>
              <a:t>Continue monitoring of/responding to outstanding issues affecting Level 1 input data</a:t>
            </a:r>
          </a:p>
          <a:p>
            <a:pPr lvl="1"/>
            <a:r>
              <a:rPr lang="en-US" sz="1400" dirty="0" smtClean="0">
                <a:solidFill>
                  <a:srgbClr val="595959"/>
                </a:solidFill>
              </a:rPr>
              <a:t>Implement tuning of 750 m fire algorithm</a:t>
            </a:r>
          </a:p>
          <a:p>
            <a:pPr lvl="1"/>
            <a:r>
              <a:rPr lang="en-US" sz="1400" dirty="0" smtClean="0">
                <a:solidFill>
                  <a:srgbClr val="595959"/>
                </a:solidFill>
              </a:rPr>
              <a:t>Further develop/promote 375 m fire algorithm, continue investigation of hybrid algorithm</a:t>
            </a:r>
          </a:p>
          <a:p>
            <a:pPr lvl="1"/>
            <a:r>
              <a:rPr lang="en-US" sz="1400" dirty="0" smtClean="0">
                <a:solidFill>
                  <a:srgbClr val="595959"/>
                </a:solidFill>
              </a:rPr>
              <a:t>Begin implementation of Level 3 product</a:t>
            </a:r>
          </a:p>
          <a:p>
            <a:pPr lvl="1"/>
            <a:r>
              <a:rPr lang="en-US" sz="1400" dirty="0" smtClean="0">
                <a:solidFill>
                  <a:srgbClr val="595959"/>
                </a:solidFill>
              </a:rPr>
              <a:t>Expand validation analyses</a:t>
            </a:r>
          </a:p>
          <a:p>
            <a:pPr lvl="2"/>
            <a:r>
              <a:rPr lang="en-US" sz="1200" dirty="0" smtClean="0">
                <a:solidFill>
                  <a:srgbClr val="595959"/>
                </a:solidFill>
              </a:rPr>
              <a:t>Using drones over relatively small (&lt; 10 ha) fires</a:t>
            </a:r>
          </a:p>
          <a:p>
            <a:pPr lvl="2"/>
            <a:r>
              <a:rPr lang="en-US" sz="1200" dirty="0" smtClean="0">
                <a:solidFill>
                  <a:srgbClr val="595959"/>
                </a:solidFill>
              </a:rPr>
              <a:t>Using field data to verify data simulation techniques</a:t>
            </a:r>
            <a:endParaRPr lang="en-US" sz="2800" dirty="0">
              <a:solidFill>
                <a:srgbClr val="59595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68A2524-4E31-A04C-8727-24822E7E5083}" type="slidenum">
              <a:rPr lang="en-US" smtClean="0">
                <a:solidFill>
                  <a:srgbClr val="595959"/>
                </a:solidFill>
              </a:rPr>
              <a:t>14</a:t>
            </a:fld>
            <a:endParaRPr lang="en-US">
              <a:solidFill>
                <a:srgbClr val="59595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44" y="7734"/>
            <a:ext cx="549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595959"/>
                </a:solidFill>
              </a:rPr>
              <a:t>Conclusions</a:t>
            </a:r>
            <a:endParaRPr lang="en-US" sz="2800" i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3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57200" y="1654175"/>
            <a:ext cx="8229600" cy="1470025"/>
          </a:xfrm>
        </p:spPr>
        <p:txBody>
          <a:bodyPr/>
          <a:lstStyle/>
          <a:p>
            <a:r>
              <a:rPr lang="en-US" dirty="0" smtClean="0"/>
              <a:t>A Global Burned Area Data Record: Extending MODIS to VIIRS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200" y="3352800"/>
            <a:ext cx="8229600" cy="3048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Louis Giglio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Luigi Boschetti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, David Roy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, Krishna Vadrevu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, Chris Justice</a:t>
            </a:r>
            <a:r>
              <a:rPr lang="en-US" sz="2800" baseline="30000" dirty="0" smtClean="0"/>
              <a:t>1</a:t>
            </a:r>
          </a:p>
          <a:p>
            <a:r>
              <a:rPr lang="en-US" sz="2000" baseline="30000" dirty="0" smtClean="0"/>
              <a:t>1</a:t>
            </a:r>
            <a:r>
              <a:rPr lang="en-US" sz="2000" dirty="0" smtClean="0"/>
              <a:t>University of Maryland, 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University of Idaho,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South Dakota State University</a:t>
            </a:r>
          </a:p>
          <a:p>
            <a:endParaRPr lang="en-US" sz="2000" dirty="0" smtClean="0"/>
          </a:p>
          <a:p>
            <a:r>
              <a:rPr lang="en-US" sz="2800" dirty="0" smtClean="0"/>
              <a:t>MODIS/VIIRS Science Team Meeting</a:t>
            </a:r>
            <a:endParaRPr lang="en-US" sz="2800" dirty="0"/>
          </a:p>
          <a:p>
            <a:r>
              <a:rPr lang="en-US" sz="2800" dirty="0" smtClean="0"/>
              <a:t>May 2015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dirty="0" smtClean="0"/>
              <a:t>MODIS Burned Area Products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988734"/>
              </p:ext>
            </p:extLst>
          </p:nvPr>
        </p:nvGraphicFramePr>
        <p:xfrm>
          <a:off x="457200" y="2209800"/>
          <a:ext cx="8229600" cy="1112520"/>
        </p:xfrm>
        <a:graphic>
          <a:graphicData uri="http://schemas.openxmlformats.org/drawingml/2006/table">
            <a:tbl>
              <a:tblPr bandRow="1">
                <a:tableStyleId>{AF606853-7671-496A-8E4F-DF71F8EC918B}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MCD45A1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500-m Monthly L3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MCD45A1-based</a:t>
                      </a:r>
                      <a:r>
                        <a:rPr lang="en-US" baseline="0" dirty="0" smtClean="0"/>
                        <a:t> GIS Products (SCF)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Shapefiles</a:t>
                      </a:r>
                      <a:r>
                        <a:rPr lang="en-US" baseline="0" dirty="0" smtClean="0"/>
                        <a:t> + </a:t>
                      </a:r>
                      <a:r>
                        <a:rPr lang="en-US" dirty="0" smtClean="0"/>
                        <a:t>500-m </a:t>
                      </a:r>
                      <a:r>
                        <a:rPr lang="en-US" dirty="0" err="1" smtClean="0"/>
                        <a:t>GeoTIFF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MCD64A1 (SCF)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500-m Monthly L3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39725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For all products burning is mapped to the nearest day.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80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Algorithm/Product Characteristics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MCD45A1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Predictive BRDF model</a:t>
            </a:r>
          </a:p>
          <a:p>
            <a:r>
              <a:rPr lang="en-US" dirty="0" smtClean="0"/>
              <a:t>500-m, daily</a:t>
            </a:r>
          </a:p>
          <a:p>
            <a:r>
              <a:rPr lang="en-US" dirty="0" smtClean="0"/>
              <a:t>Uses no active fire data</a:t>
            </a:r>
          </a:p>
          <a:p>
            <a:r>
              <a:rPr lang="en-US" dirty="0" smtClean="0"/>
              <a:t>Less noise-tolerant</a:t>
            </a:r>
          </a:p>
          <a:p>
            <a:r>
              <a:rPr lang="en-US" dirty="0" smtClean="0"/>
              <a:t>Poorer mapping under cloudy conditions</a:t>
            </a:r>
          </a:p>
          <a:p>
            <a:r>
              <a:rPr lang="en-US" dirty="0" smtClean="0"/>
              <a:t>Better mapping of cropland burning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MCD64A1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Supervised classifier</a:t>
            </a:r>
          </a:p>
          <a:p>
            <a:r>
              <a:rPr lang="en-US" dirty="0" smtClean="0"/>
              <a:t>500-m, daily</a:t>
            </a:r>
          </a:p>
          <a:p>
            <a:r>
              <a:rPr lang="en-US" dirty="0" smtClean="0"/>
              <a:t>Exploits active fire data</a:t>
            </a:r>
          </a:p>
          <a:p>
            <a:r>
              <a:rPr lang="en-US" dirty="0" smtClean="0"/>
              <a:t>More noise-tolerant</a:t>
            </a:r>
          </a:p>
          <a:p>
            <a:r>
              <a:rPr lang="en-US" dirty="0" smtClean="0"/>
              <a:t>Better mapping under cloudy conditions</a:t>
            </a:r>
          </a:p>
          <a:p>
            <a:r>
              <a:rPr lang="en-US" dirty="0" smtClean="0"/>
              <a:t>Poorer mapping of cropland burning</a:t>
            </a:r>
          </a:p>
        </p:txBody>
      </p:sp>
    </p:spTree>
    <p:extLst>
      <p:ext uri="{BB962C8B-B14F-4D97-AF65-F5344CB8AC3E}">
        <p14:creationId xmlns:p14="http://schemas.microsoft.com/office/powerpoint/2010/main" val="167505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88px-Koala_climbing_tre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9567" cy="541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1" y="64124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91919">
                    <a:lumMod val="50000"/>
                    <a:lumOff val="50000"/>
                  </a:srgbClr>
                </a:solidFill>
                <a:latin typeface="Calibri"/>
              </a:rPr>
              <a:t>Wikimedia Commons</a:t>
            </a:r>
            <a:endParaRPr lang="en-US" dirty="0">
              <a:solidFill>
                <a:srgbClr val="191919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199" y="2677180"/>
            <a:ext cx="1524001" cy="584776"/>
          </a:xfrm>
          <a:prstGeom prst="rect">
            <a:avLst/>
          </a:prstGeom>
          <a:solidFill>
            <a:schemeClr val="bg1">
              <a:alpha val="25000"/>
            </a:schemeClr>
          </a:solidFill>
          <a:effectLst>
            <a:outerShdw dist="381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Calibri"/>
              </a:rPr>
              <a:t>MCD45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Picture 11" descr="640px-Goat_eating_in_a_fores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77" y="1688955"/>
            <a:ext cx="4329223" cy="5169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9000" y="4901624"/>
            <a:ext cx="1524001" cy="584776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dist="381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Calibri"/>
              </a:rPr>
              <a:t>MCD64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581400" y="152400"/>
            <a:ext cx="5334000" cy="4495800"/>
            <a:chOff x="3581400" y="152400"/>
            <a:chExt cx="5334000" cy="4495800"/>
          </a:xfrm>
        </p:grpSpPr>
        <p:sp>
          <p:nvSpPr>
            <p:cNvPr id="13" name="TextBox 12"/>
            <p:cNvSpPr txBox="1"/>
            <p:nvPr/>
          </p:nvSpPr>
          <p:spPr>
            <a:xfrm>
              <a:off x="4419600" y="152400"/>
              <a:ext cx="4495800" cy="1815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  <a:latin typeface="Calibri"/>
                </a:rPr>
                <a:t>Merge features of the two different approaches to produce a better C6 product, i.e., a “Koala Goat”.</a:t>
              </a:r>
              <a:endParaRPr lang="en-US" sz="2800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581400" y="2971800"/>
              <a:ext cx="2133600" cy="167640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arrow"/>
              <a:tailEnd type="arrow"/>
            </a:ln>
            <a:effectLst>
              <a:outerShdw blurRad="40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371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88px-Koala_climbing_tree2.jpg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9567" cy="541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1" y="64124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91919">
                    <a:lumMod val="50000"/>
                    <a:lumOff val="50000"/>
                  </a:srgbClr>
                </a:solidFill>
                <a:latin typeface="Calibri"/>
              </a:rPr>
              <a:t>Wikimedia Commons</a:t>
            </a:r>
            <a:endParaRPr lang="en-US" dirty="0">
              <a:solidFill>
                <a:srgbClr val="191919">
                  <a:lumMod val="50000"/>
                  <a:lumOff val="50000"/>
                </a:srgb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199" y="2677180"/>
            <a:ext cx="1524001" cy="584776"/>
          </a:xfrm>
          <a:prstGeom prst="rect">
            <a:avLst/>
          </a:prstGeom>
          <a:solidFill>
            <a:schemeClr val="bg1">
              <a:alpha val="25000"/>
            </a:schemeClr>
          </a:solidFill>
          <a:effectLst>
            <a:outerShdw dist="381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Calibri"/>
              </a:rPr>
              <a:t>MCD45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Picture 11" descr="640px-Goat_eating_in_a_fores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77" y="1688955"/>
            <a:ext cx="4329223" cy="5169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9000" y="4901624"/>
            <a:ext cx="1524001" cy="584776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outerShdw dist="381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Calibri"/>
              </a:rPr>
              <a:t>MCD64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581400" y="152400"/>
            <a:ext cx="5334000" cy="4495800"/>
            <a:chOff x="3581400" y="152400"/>
            <a:chExt cx="5334000" cy="4495800"/>
          </a:xfrm>
        </p:grpSpPr>
        <p:sp>
          <p:nvSpPr>
            <p:cNvPr id="13" name="TextBox 12"/>
            <p:cNvSpPr txBox="1"/>
            <p:nvPr/>
          </p:nvSpPr>
          <p:spPr>
            <a:xfrm>
              <a:off x="4419600" y="152400"/>
              <a:ext cx="4495800" cy="1815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  <a:latin typeface="Calibri"/>
                </a:rPr>
                <a:t>Merge features of the two different approaches to produce a better C6 product, i.e., a “Koala Goat”.</a:t>
              </a:r>
              <a:endParaRPr lang="en-US" sz="2800" dirty="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3581400" y="2971800"/>
              <a:ext cx="2133600" cy="167640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arrow"/>
              <a:tailEnd type="arrow"/>
            </a:ln>
            <a:effectLst>
              <a:outerShdw blurRad="40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4495800" y="2196882"/>
            <a:ext cx="4572000" cy="4584918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9191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54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222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VIIRS Active Fire Background</a:t>
            </a:r>
            <a:endParaRPr lang="en-US" sz="3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463" y="830200"/>
            <a:ext cx="8321022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u="sng" dirty="0" smtClean="0">
                <a:solidFill>
                  <a:srgbClr val="595959"/>
                </a:solidFill>
              </a:rPr>
              <a:t>Baseline 750 m product </a:t>
            </a:r>
            <a:r>
              <a:rPr lang="en-US" dirty="0" smtClean="0">
                <a:solidFill>
                  <a:srgbClr val="595959"/>
                </a:solidFill>
              </a:rPr>
              <a:t>builds on MODIS C6 </a:t>
            </a:r>
            <a:r>
              <a:rPr lang="en-US" i="1" dirty="0" smtClean="0">
                <a:solidFill>
                  <a:srgbClr val="595959"/>
                </a:solidFill>
              </a:rPr>
              <a:t>Fire and Thermal Anomalies</a:t>
            </a:r>
            <a:r>
              <a:rPr lang="en-US" dirty="0" smtClean="0">
                <a:solidFill>
                  <a:srgbClr val="595959"/>
                </a:solidFill>
              </a:rPr>
              <a:t> (MOD14/MYD14) algorithm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Provides fire mask, fire </a:t>
            </a:r>
            <a:r>
              <a:rPr lang="en-US" dirty="0" err="1" smtClean="0">
                <a:solidFill>
                  <a:srgbClr val="595959"/>
                </a:solidFill>
              </a:rPr>
              <a:t>radiative</a:t>
            </a:r>
            <a:r>
              <a:rPr lang="en-US" dirty="0" smtClean="0">
                <a:solidFill>
                  <a:srgbClr val="595959"/>
                </a:solidFill>
              </a:rPr>
              <a:t> power retrievals, plus additional metadata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Mimics MOD14/MYD14 science data format &amp; nomenclature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Currently implemented/maintained at Land SIPS (</a:t>
            </a:r>
            <a:r>
              <a:rPr lang="en-US" b="1" dirty="0" smtClean="0">
                <a:solidFill>
                  <a:srgbClr val="595959"/>
                </a:solidFill>
              </a:rPr>
              <a:t>NPP_VAFIRE_L2D</a:t>
            </a:r>
            <a:r>
              <a:rPr lang="en-US" dirty="0" smtClean="0">
                <a:solidFill>
                  <a:srgbClr val="595959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Currently implemented/maintained in IPOPP serving the DB community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Latest algorithm being ported to NESDIS in order to replace operational version in IDPS (based on outdated Collection 4 version)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59595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u="sng" dirty="0" smtClean="0">
                <a:solidFill>
                  <a:srgbClr val="595959"/>
                </a:solidFill>
              </a:rPr>
              <a:t>New 375 m product </a:t>
            </a:r>
            <a:r>
              <a:rPr lang="en-US" dirty="0" smtClean="0">
                <a:solidFill>
                  <a:srgbClr val="595959"/>
                </a:solidFill>
              </a:rPr>
              <a:t>based on similar MOD14/MYD14 architecture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Provides fire mask, limited fire retrievals (frequent saturation), plus additional metadata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Resembles MOD14/MYD14 science data format &amp; nomenclature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Currently running at the USDA Remote Sensing Applications Center (RSAC), and in fire monitoring systems in South Africa and Brazil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Being ported to IPOPP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To be ported to Land SIPS</a:t>
            </a:r>
          </a:p>
        </p:txBody>
      </p:sp>
    </p:spTree>
    <p:extLst>
      <p:ext uri="{BB962C8B-B14F-4D97-AF65-F5344CB8AC3E}">
        <p14:creationId xmlns:p14="http://schemas.microsoft.com/office/powerpoint/2010/main" val="59894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d45_bo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828800"/>
            <a:ext cx="3752889" cy="3749040"/>
          </a:xfrm>
          <a:prstGeom prst="rect">
            <a:avLst/>
          </a:prstGeom>
        </p:spPr>
      </p:pic>
      <p:pic>
        <p:nvPicPr>
          <p:cNvPr id="5" name="Picture 4" descr="mcd64_bo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30" y="1828800"/>
            <a:ext cx="3749040" cy="3749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5562600"/>
            <a:ext cx="2362201" cy="584776"/>
          </a:xfrm>
          <a:prstGeom prst="rect">
            <a:avLst/>
          </a:prstGeom>
          <a:noFill/>
          <a:effectLst>
            <a:outerShdw dist="381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Calibri"/>
              </a:rPr>
              <a:t>C5.1 MCD45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5562600"/>
            <a:ext cx="2438400" cy="584776"/>
          </a:xfrm>
          <a:prstGeom prst="rect">
            <a:avLst/>
          </a:prstGeom>
          <a:noFill/>
          <a:effectLst>
            <a:outerShdw dist="381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Calibri"/>
              </a:rPr>
              <a:t>C5.1 MCD64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036" y="710624"/>
            <a:ext cx="7547928" cy="584776"/>
          </a:xfrm>
          <a:prstGeom prst="rect">
            <a:avLst/>
          </a:prstGeom>
          <a:noFill/>
          <a:effectLst>
            <a:outerShdw dist="381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Calibri"/>
              </a:rPr>
              <a:t>Large burn in Botswana, Aug.-Sep. 2008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19900" y="1367135"/>
            <a:ext cx="1905000" cy="461665"/>
          </a:xfrm>
          <a:prstGeom prst="rect">
            <a:avLst/>
          </a:prstGeom>
          <a:noFill/>
          <a:effectLst>
            <a:outerShdw dist="38100" dir="2700000" algn="tl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~ 100 km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03415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MCD64A1 C6 Changes (So Far)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More smaller burns detected</a:t>
            </a:r>
          </a:p>
          <a:p>
            <a:pPr lvl="1"/>
            <a:r>
              <a:rPr lang="en-US" dirty="0" smtClean="0"/>
              <a:t>5%-10% increase in total burned area</a:t>
            </a:r>
          </a:p>
          <a:p>
            <a:pPr lvl="1"/>
            <a:r>
              <a:rPr lang="en-US" dirty="0" smtClean="0"/>
              <a:t>30%-100% increase in agricultural burned area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933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Burned Area Product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/>
              <a:t>Level 3: Monthly 10° × 10° tiles (sinusoidal projection</a:t>
            </a:r>
            <a:r>
              <a:rPr lang="en-US" dirty="0" smtClean="0"/>
              <a:t>); </a:t>
            </a:r>
            <a:r>
              <a:rPr lang="en-US" dirty="0"/>
              <a:t>burns mapped on a daily basis</a:t>
            </a:r>
          </a:p>
          <a:p>
            <a:pPr lvl="1"/>
            <a:r>
              <a:rPr lang="en-US" dirty="0" smtClean="0"/>
              <a:t>500-m spatial </a:t>
            </a:r>
            <a:r>
              <a:rPr lang="en-US" dirty="0"/>
              <a:t>resolution </a:t>
            </a:r>
            <a:r>
              <a:rPr lang="en-US" dirty="0" smtClean="0"/>
              <a:t>for </a:t>
            </a:r>
            <a:r>
              <a:rPr lang="en-US" dirty="0"/>
              <a:t>consistency with </a:t>
            </a:r>
            <a:r>
              <a:rPr lang="en-US" dirty="0" smtClean="0"/>
              <a:t>C6 MCD64A1 </a:t>
            </a:r>
            <a:r>
              <a:rPr lang="en-US" dirty="0"/>
              <a:t>burned area </a:t>
            </a:r>
            <a:r>
              <a:rPr lang="en-US" dirty="0" smtClean="0"/>
              <a:t>product</a:t>
            </a:r>
            <a:endParaRPr lang="en-US" dirty="0"/>
          </a:p>
          <a:p>
            <a:pPr lvl="1"/>
            <a:r>
              <a:rPr lang="en-US" dirty="0"/>
              <a:t>Compromise between M- and I-band spatial resolution</a:t>
            </a:r>
          </a:p>
          <a:p>
            <a:r>
              <a:rPr lang="en-US" dirty="0"/>
              <a:t>Additional QA and temporal uncertainty layers</a:t>
            </a:r>
          </a:p>
          <a:p>
            <a:r>
              <a:rPr lang="en-US" dirty="0"/>
              <a:t>0.25° CMG</a:t>
            </a:r>
          </a:p>
          <a:p>
            <a:r>
              <a:rPr lang="en-US" dirty="0" err="1"/>
              <a:t>Shapefiles</a:t>
            </a:r>
            <a:r>
              <a:rPr lang="en-US" dirty="0"/>
              <a:t> and </a:t>
            </a:r>
            <a:r>
              <a:rPr lang="en-US" dirty="0" err="1"/>
              <a:t>GeoTIFF</a:t>
            </a:r>
            <a:r>
              <a:rPr lang="en-US" dirty="0"/>
              <a:t> files produced at SCF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867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VIIRS Burned Area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use VIIRS bands M5, M7, M8, </a:t>
            </a:r>
            <a:r>
              <a:rPr lang="en-US" dirty="0" smtClean="0"/>
              <a:t>and M11</a:t>
            </a:r>
            <a:endParaRPr lang="en-US" dirty="0"/>
          </a:p>
          <a:p>
            <a:pPr lvl="1"/>
            <a:r>
              <a:rPr lang="en-US" dirty="0"/>
              <a:t>Alternate 375-m I-bands will be considered</a:t>
            </a:r>
          </a:p>
          <a:p>
            <a:r>
              <a:rPr lang="en-US" dirty="0" smtClean="0"/>
              <a:t>VIIRS MCD64A1 prototyped </a:t>
            </a:r>
            <a:r>
              <a:rPr lang="en-US" dirty="0"/>
              <a:t>with </a:t>
            </a:r>
            <a:r>
              <a:rPr lang="en-US" dirty="0" smtClean="0"/>
              <a:t>daily</a:t>
            </a:r>
            <a:r>
              <a:rPr lang="en-US" dirty="0"/>
              <a:t>, 1-km NPP_DSRFIP_L3 surface reflectance product from Land </a:t>
            </a:r>
            <a:r>
              <a:rPr lang="en-US" dirty="0" smtClean="0"/>
              <a:t>SIPS </a:t>
            </a:r>
            <a:r>
              <a:rPr lang="en-US" dirty="0"/>
              <a:t>as placeholder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25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9906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MCD64A1 Burn Date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Australia (h30v10), 1 March – 31 August 2014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8600" y="1991380"/>
            <a:ext cx="8572500" cy="4114800"/>
            <a:chOff x="228600" y="1991380"/>
            <a:chExt cx="8572500" cy="4114800"/>
          </a:xfrm>
        </p:grpSpPr>
        <p:grpSp>
          <p:nvGrpSpPr>
            <p:cNvPr id="6" name="Group 5"/>
            <p:cNvGrpSpPr/>
            <p:nvPr/>
          </p:nvGrpSpPr>
          <p:grpSpPr>
            <a:xfrm>
              <a:off x="342900" y="1991380"/>
              <a:ext cx="8458200" cy="4114800"/>
              <a:chOff x="304800" y="1676400"/>
              <a:chExt cx="8458200" cy="4114800"/>
            </a:xfrm>
          </p:grpSpPr>
          <p:pic>
            <p:nvPicPr>
              <p:cNvPr id="9" name="Picture 8" descr="viirs_2014_060_243_h30v10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8200" y="1676400"/>
                <a:ext cx="4114800" cy="4114800"/>
              </a:xfrm>
              <a:prstGeom prst="rect">
                <a:avLst/>
              </a:prstGeom>
            </p:spPr>
          </p:pic>
          <p:pic>
            <p:nvPicPr>
              <p:cNvPr id="10" name="Picture 9" descr="modis_2014_060_243_h30v10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1676400"/>
                <a:ext cx="4114800" cy="4114800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228600" y="5562600"/>
              <a:ext cx="152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  <a:latin typeface="Calibri"/>
                </a:rPr>
                <a:t>MODIS</a:t>
              </a:r>
              <a:endParaRPr lang="en-US" sz="28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2000" y="556260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FF"/>
                  </a:solidFill>
                  <a:latin typeface="Calibri"/>
                </a:rPr>
                <a:t>VIIRS</a:t>
              </a:r>
              <a:endParaRPr lang="en-US" sz="2800" dirty="0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552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35" y="1145363"/>
            <a:ext cx="4190932" cy="237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10" y="3962826"/>
            <a:ext cx="4222131" cy="2397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515" y="3924084"/>
            <a:ext cx="4075600" cy="2445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9515" y="1213407"/>
            <a:ext cx="4075600" cy="244536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1222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Collection 5 -&gt; 6 Improvements</a:t>
            </a:r>
            <a:endParaRPr lang="en-US" sz="3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054" y="929900"/>
            <a:ext cx="349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Omission Errors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4192" y="963920"/>
            <a:ext cx="349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Commission Errors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9984" y="1689693"/>
            <a:ext cx="99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C5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9984" y="4779210"/>
            <a:ext cx="99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C6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0012" y="1842093"/>
            <a:ext cx="99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C5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0012" y="4931610"/>
            <a:ext cx="99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C6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17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>
                <a:solidFill>
                  <a:srgbClr val="595959"/>
                </a:solidFill>
              </a:rPr>
              <a:t>MODIS 1 km × VIIRS 750 </a:t>
            </a:r>
            <a:r>
              <a:rPr lang="pt-BR" sz="3200" dirty="0">
                <a:solidFill>
                  <a:srgbClr val="595959"/>
                </a:solidFill>
              </a:rPr>
              <a:t>m × VIIRS </a:t>
            </a:r>
            <a:r>
              <a:rPr lang="pt-BR" sz="3200" dirty="0" smtClean="0">
                <a:solidFill>
                  <a:srgbClr val="595959"/>
                </a:solidFill>
              </a:rPr>
              <a:t>375 m </a:t>
            </a:r>
          </a:p>
          <a:p>
            <a:r>
              <a:rPr lang="pt-BR" sz="3200" dirty="0" smtClean="0">
                <a:solidFill>
                  <a:srgbClr val="595959"/>
                </a:solidFill>
              </a:rPr>
              <a:t>Active </a:t>
            </a:r>
            <a:r>
              <a:rPr lang="pt-BR" sz="3200" dirty="0" err="1" smtClean="0">
                <a:solidFill>
                  <a:srgbClr val="595959"/>
                </a:solidFill>
              </a:rPr>
              <a:t>Fire</a:t>
            </a:r>
            <a:r>
              <a:rPr lang="pt-BR" sz="3200" dirty="0" smtClean="0">
                <a:solidFill>
                  <a:srgbClr val="595959"/>
                </a:solidFill>
              </a:rPr>
              <a:t> Data Inter-</a:t>
            </a:r>
            <a:r>
              <a:rPr lang="pt-BR" sz="3200" dirty="0" err="1" smtClean="0">
                <a:solidFill>
                  <a:srgbClr val="595959"/>
                </a:solidFill>
              </a:rPr>
              <a:t>comparison</a:t>
            </a:r>
            <a:endParaRPr lang="en-US" sz="3200" dirty="0">
              <a:solidFill>
                <a:srgbClr val="59595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5552" y="1385390"/>
            <a:ext cx="628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95959"/>
                </a:solidFill>
              </a:rPr>
              <a:t>King Fire, California (September 2014)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>
                <a:solidFill>
                  <a:srgbClr val="595959"/>
                </a:solidFill>
              </a:rPr>
              <a:t>4</a:t>
            </a:fld>
            <a:endParaRPr lang="en-US">
              <a:solidFill>
                <a:srgbClr val="595959"/>
              </a:solidFill>
            </a:endParaRPr>
          </a:p>
        </p:txBody>
      </p:sp>
      <p:pic>
        <p:nvPicPr>
          <p:cNvPr id="17" name="Picture 16" descr="King_Fire_Aqua_v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" y="2090999"/>
            <a:ext cx="3009461" cy="2675220"/>
          </a:xfrm>
          <a:prstGeom prst="rect">
            <a:avLst/>
          </a:prstGeom>
        </p:spPr>
      </p:pic>
      <p:pic>
        <p:nvPicPr>
          <p:cNvPr id="18" name="Picture 17" descr="King_Fire_Mband_v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61" y="2090521"/>
            <a:ext cx="3009997" cy="2675697"/>
          </a:xfrm>
          <a:prstGeom prst="rect">
            <a:avLst/>
          </a:prstGeom>
        </p:spPr>
      </p:pic>
      <p:pic>
        <p:nvPicPr>
          <p:cNvPr id="19" name="Picture 18" descr="King_Fire_Iband_v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02" y="2090961"/>
            <a:ext cx="3009997" cy="26756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6969" y="4829704"/>
            <a:ext cx="1927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Aqua/MODIS 1 km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76374" y="4829704"/>
            <a:ext cx="179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NPP/VIIRS 750 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5600" y="481803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NPP/VIIRS 375 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28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762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smtClean="0">
                <a:solidFill>
                  <a:srgbClr val="595959"/>
                </a:solidFill>
              </a:rPr>
              <a:t>MODIS 1 km × VIIRS 750 </a:t>
            </a:r>
            <a:r>
              <a:rPr lang="pt-BR" sz="3200" dirty="0">
                <a:solidFill>
                  <a:srgbClr val="595959"/>
                </a:solidFill>
              </a:rPr>
              <a:t>m × VIIRS </a:t>
            </a:r>
            <a:r>
              <a:rPr lang="pt-BR" sz="3200" dirty="0" smtClean="0">
                <a:solidFill>
                  <a:srgbClr val="595959"/>
                </a:solidFill>
              </a:rPr>
              <a:t>375 m </a:t>
            </a:r>
          </a:p>
          <a:p>
            <a:r>
              <a:rPr lang="pt-BR" sz="3200" dirty="0" smtClean="0">
                <a:solidFill>
                  <a:srgbClr val="595959"/>
                </a:solidFill>
              </a:rPr>
              <a:t>Active </a:t>
            </a:r>
            <a:r>
              <a:rPr lang="pt-BR" sz="3200" dirty="0" err="1" smtClean="0">
                <a:solidFill>
                  <a:srgbClr val="595959"/>
                </a:solidFill>
              </a:rPr>
              <a:t>Fire</a:t>
            </a:r>
            <a:r>
              <a:rPr lang="pt-BR" sz="3200" dirty="0" smtClean="0">
                <a:solidFill>
                  <a:srgbClr val="595959"/>
                </a:solidFill>
              </a:rPr>
              <a:t> Data Inter-</a:t>
            </a:r>
            <a:r>
              <a:rPr lang="pt-BR" sz="3200" dirty="0" err="1" smtClean="0">
                <a:solidFill>
                  <a:srgbClr val="595959"/>
                </a:solidFill>
              </a:rPr>
              <a:t>comparison</a:t>
            </a:r>
            <a:endParaRPr lang="en-US" sz="3200" dirty="0">
              <a:solidFill>
                <a:srgbClr val="595959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96000" y="1922436"/>
            <a:ext cx="3048000" cy="3286567"/>
            <a:chOff x="6096000" y="1447800"/>
            <a:chExt cx="3048000" cy="3286567"/>
          </a:xfrm>
        </p:grpSpPr>
        <p:pic>
          <p:nvPicPr>
            <p:cNvPr id="9" name="Picture 8" descr="Brazil_Fire_VIIRS_v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1447800"/>
              <a:ext cx="3048000" cy="32865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05600" y="4343400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NPP/VIIRS 375 </a:t>
              </a:r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00" y="1922436"/>
            <a:ext cx="3048000" cy="3286566"/>
            <a:chOff x="3048000" y="1447800"/>
            <a:chExt cx="3048000" cy="3286566"/>
          </a:xfrm>
        </p:grpSpPr>
        <p:pic>
          <p:nvPicPr>
            <p:cNvPr id="8" name="Picture 7" descr="Brazil_Fire_Mband_v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00" y="1447800"/>
              <a:ext cx="3048000" cy="3286566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682123" y="4355068"/>
              <a:ext cx="17797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NPP/VIIRS 750 m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" y="1922436"/>
            <a:ext cx="3038758" cy="3276600"/>
            <a:chOff x="1" y="1447800"/>
            <a:chExt cx="3038758" cy="3276600"/>
          </a:xfrm>
        </p:grpSpPr>
        <p:pic>
          <p:nvPicPr>
            <p:cNvPr id="3" name="Picture 2" descr="Brazil_Fire_Aqua_v5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1447800"/>
              <a:ext cx="3038758" cy="32766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86969" y="4355068"/>
              <a:ext cx="19276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Aqua/MODIS 1 km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85552" y="1385390"/>
            <a:ext cx="628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595959"/>
                </a:solidFill>
              </a:rPr>
              <a:t>Taim</a:t>
            </a:r>
            <a:r>
              <a:rPr lang="en-US" dirty="0" smtClean="0">
                <a:solidFill>
                  <a:srgbClr val="595959"/>
                </a:solidFill>
              </a:rPr>
              <a:t> Ecological Reserve, Southern Brazil (March 2013)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>
                <a:solidFill>
                  <a:srgbClr val="595959"/>
                </a:solidFill>
              </a:rPr>
              <a:t>5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8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51" y="2524607"/>
            <a:ext cx="7412719" cy="4278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MODIS-VIIRS Fire Data Continuity: </a:t>
            </a:r>
            <a:br>
              <a:rPr lang="en-US" sz="3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US" sz="3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Important SRF Differences</a:t>
            </a:r>
            <a:endParaRPr lang="en-US" sz="3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745" y="1300997"/>
            <a:ext cx="7690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Standard atmospheric transmittance and</a:t>
            </a:r>
          </a:p>
          <a:p>
            <a:pPr algn="ctr"/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mid-infrared channel spectral response functions for </a:t>
            </a:r>
          </a:p>
          <a:p>
            <a:pPr algn="ctr"/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VIIRS 375m (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I04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), VIIRS 750m (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M13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), and MODIS 1km (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B21/22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211455" y="3140364"/>
            <a:ext cx="0" cy="454121"/>
          </a:xfrm>
          <a:prstGeom prst="straightConnector1">
            <a:avLst/>
          </a:prstGeom>
          <a:ln>
            <a:solidFill>
              <a:schemeClr val="bg1"/>
            </a:solidFill>
            <a:headEnd type="non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42182" y="2994121"/>
            <a:ext cx="50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9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222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Active Fire Data Status</a:t>
            </a:r>
            <a:endParaRPr lang="en-US" sz="36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463" y="830200"/>
            <a:ext cx="832102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Several Level 1 data quality issues affecting input files, in particular dual-gain M13 channel, were addressed since launch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Data aggregation in brightness temperature domain leading to cold bias and consequent omission errors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Data anomalies (bad quality flags, missing/corrupted scans, lunar calibration maneuvers) resulting in bands of spurious fire pixels</a:t>
            </a:r>
            <a:endParaRPr lang="en-US" dirty="0">
              <a:solidFill>
                <a:srgbClr val="595959"/>
              </a:solidFill>
            </a:endParaRPr>
          </a:p>
          <a:p>
            <a:r>
              <a:rPr lang="en-US" dirty="0" smtClean="0">
                <a:solidFill>
                  <a:srgbClr val="595959"/>
                </a:solidFill>
              </a:rPr>
              <a:t>Outstanding issues continue to be addressed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</a:rPr>
              <a:t>Incorrect radiance to brightness temperature </a:t>
            </a:r>
            <a:r>
              <a:rPr lang="en-US" dirty="0" smtClean="0">
                <a:solidFill>
                  <a:srgbClr val="595959"/>
                </a:solidFill>
              </a:rPr>
              <a:t>calculation at/near saturation</a:t>
            </a:r>
            <a:endParaRPr lang="en-US" dirty="0">
              <a:solidFill>
                <a:srgbClr val="595959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595959"/>
                </a:solidFill>
              </a:rPr>
              <a:t>Mx8.9 appeared to have addressed the problem, although initial inspection still indicate potential inconsistency in channel I04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Though greatly reduced, outstanding dual-gain channel data anomalies originate from same calibration error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Use of nearby scans to fill-in missing calibration data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Affecting both regular stream and DB data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Flagging of saturated pixels during data aggregation for single gain channels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Problem cannot be solved for NPP and J1 due to flight software/hardware architecture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Problem unlikely to be solved for J2 (flight software/hardware already built using same architecture)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>
                <a:solidFill>
                  <a:srgbClr val="595959"/>
                </a:solidFill>
              </a:rPr>
              <a:t>Alternative transmission of full un-aggregated data proposed</a:t>
            </a:r>
          </a:p>
        </p:txBody>
      </p:sp>
      <p:sp>
        <p:nvSpPr>
          <p:cNvPr id="11" name="Wave 10"/>
          <p:cNvSpPr/>
          <p:nvPr/>
        </p:nvSpPr>
        <p:spPr>
          <a:xfrm>
            <a:off x="315577" y="2855576"/>
            <a:ext cx="243796" cy="230909"/>
          </a:xfrm>
          <a:prstGeom prst="wave">
            <a:avLst/>
          </a:prstGeom>
          <a:solidFill>
            <a:srgbClr val="07B944"/>
          </a:solidFill>
          <a:ln>
            <a:solidFill>
              <a:srgbClr val="07B94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Wave 11"/>
          <p:cNvSpPr/>
          <p:nvPr/>
        </p:nvSpPr>
        <p:spPr>
          <a:xfrm>
            <a:off x="315577" y="3631431"/>
            <a:ext cx="243796" cy="230909"/>
          </a:xfrm>
          <a:prstGeom prst="wav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Wave 12"/>
          <p:cNvSpPr/>
          <p:nvPr/>
        </p:nvSpPr>
        <p:spPr>
          <a:xfrm>
            <a:off x="315577" y="4761345"/>
            <a:ext cx="243796" cy="230909"/>
          </a:xfrm>
          <a:prstGeom prst="wav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SCN02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390" y="2633049"/>
            <a:ext cx="5545489" cy="41591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8463" y="830200"/>
            <a:ext cx="83210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595959"/>
                </a:solidFill>
              </a:rPr>
              <a:t>Use of Landsat-class data to validate VIIRS is </a:t>
            </a:r>
            <a:r>
              <a:rPr lang="en-US" b="1" i="1" u="sng" dirty="0" smtClean="0">
                <a:solidFill>
                  <a:srgbClr val="595959"/>
                </a:solidFill>
              </a:rPr>
              <a:t>not an option</a:t>
            </a:r>
            <a:r>
              <a:rPr lang="en-US" i="1" dirty="0" smtClean="0">
                <a:solidFill>
                  <a:srgbClr val="595959"/>
                </a:solidFill>
              </a:rPr>
              <a:t> due to prohibitively large time separation between same-day acquisitions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>
                <a:solidFill>
                  <a:srgbClr val="595959"/>
                </a:solidFill>
              </a:rPr>
              <a:t>We won’t match the MODIS validation status for VIIRS ( ≤ stage 2)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595959"/>
                </a:solidFill>
              </a:rPr>
              <a:t>Use of </a:t>
            </a:r>
            <a:r>
              <a:rPr lang="en-US" b="1" i="1" dirty="0" smtClean="0">
                <a:solidFill>
                  <a:srgbClr val="595959"/>
                </a:solidFill>
              </a:rPr>
              <a:t>prescribed fires </a:t>
            </a:r>
            <a:r>
              <a:rPr lang="en-US" i="1" dirty="0" smtClean="0">
                <a:solidFill>
                  <a:srgbClr val="595959"/>
                </a:solidFill>
              </a:rPr>
              <a:t>(easy/accessible)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595959"/>
                </a:solidFill>
              </a:rPr>
              <a:t>Coincident</a:t>
            </a:r>
            <a:r>
              <a:rPr lang="en-US" i="1" dirty="0" smtClean="0">
                <a:solidFill>
                  <a:srgbClr val="595959"/>
                </a:solidFill>
              </a:rPr>
              <a:t> ground, airborne, </a:t>
            </a:r>
            <a:r>
              <a:rPr lang="en-US" i="1" dirty="0" err="1" smtClean="0">
                <a:solidFill>
                  <a:srgbClr val="595959"/>
                </a:solidFill>
              </a:rPr>
              <a:t>spaceborne</a:t>
            </a:r>
            <a:r>
              <a:rPr lang="en-US" i="1" dirty="0" smtClean="0">
                <a:solidFill>
                  <a:srgbClr val="595959"/>
                </a:solidFill>
              </a:rPr>
              <a:t> data acquisitions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595959"/>
                </a:solidFill>
              </a:rPr>
              <a:t>Community-organized</a:t>
            </a:r>
            <a:r>
              <a:rPr lang="en-US" i="1" dirty="0" smtClean="0">
                <a:solidFill>
                  <a:srgbClr val="595959"/>
                </a:solidFill>
              </a:rPr>
              <a:t> (reduce spending, maximize output)</a:t>
            </a:r>
            <a:endParaRPr lang="en-US" i="1" dirty="0">
              <a:solidFill>
                <a:srgbClr val="595959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6051" y="42628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595959"/>
                </a:solidFill>
              </a:rPr>
              <a:t>Active Fire Data Validation</a:t>
            </a:r>
            <a:endParaRPr lang="en-US" sz="3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47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435303" y="62994"/>
            <a:ext cx="8352864" cy="8785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pt-BR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Experimental </a:t>
            </a:r>
            <a:r>
              <a:rPr lang="pt-BR" sz="28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Fires</a:t>
            </a:r>
            <a:r>
              <a:rPr lang="pt-BR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in </a:t>
            </a:r>
            <a:r>
              <a:rPr lang="pt-BR" sz="28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Kruger</a:t>
            </a:r>
            <a:r>
              <a:rPr lang="pt-BR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28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National</a:t>
            </a:r>
            <a:r>
              <a:rPr lang="pt-BR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Park/South </a:t>
            </a:r>
            <a:r>
              <a:rPr lang="pt-BR" sz="2800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Africa</a:t>
            </a:r>
            <a:r>
              <a:rPr lang="pt-BR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pt-BR" sz="28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August 2014</a:t>
            </a:r>
            <a:endParaRPr lang="en-US" sz="2800" u="sng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 descr="Map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685" y="1693288"/>
            <a:ext cx="1932830" cy="2603034"/>
          </a:xfrm>
          <a:prstGeom prst="rect">
            <a:avLst/>
          </a:prstGeom>
        </p:spPr>
      </p:pic>
      <p:pic>
        <p:nvPicPr>
          <p:cNvPr id="3" name="Picture 2" descr="Map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682" y="1693288"/>
            <a:ext cx="3467490" cy="2612919"/>
          </a:xfrm>
          <a:prstGeom prst="rect">
            <a:avLst/>
          </a:prstGeom>
        </p:spPr>
      </p:pic>
      <p:pic>
        <p:nvPicPr>
          <p:cNvPr id="27" name="Grafik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0" r="19009" b="3055"/>
          <a:stretch/>
        </p:blipFill>
        <p:spPr bwMode="auto">
          <a:xfrm>
            <a:off x="18676" y="4668481"/>
            <a:ext cx="3028797" cy="22035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Grafik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96" r="17823"/>
          <a:stretch/>
        </p:blipFill>
        <p:spPr bwMode="auto">
          <a:xfrm>
            <a:off x="3176540" y="4668480"/>
            <a:ext cx="2825533" cy="22035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196926" y="6500042"/>
            <a:ext cx="1336749" cy="370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MIR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3620944" y="4929915"/>
            <a:ext cx="494902" cy="1232480"/>
          </a:xfrm>
          <a:prstGeom prst="straightConnector1">
            <a:avLst/>
          </a:prstGeom>
          <a:ln w="349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7551763">
            <a:off x="3216470" y="5299011"/>
            <a:ext cx="104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300m</a:t>
            </a:r>
            <a:endParaRPr lang="en-US" dirty="0"/>
          </a:p>
        </p:txBody>
      </p:sp>
      <p:pic>
        <p:nvPicPr>
          <p:cNvPr id="34" name="Picture 33" descr="DSCF217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40672" y="3442997"/>
            <a:ext cx="4094045" cy="2726634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35" name="Straight Arrow Connector 34"/>
          <p:cNvCxnSpPr/>
          <p:nvPr/>
        </p:nvCxnSpPr>
        <p:spPr>
          <a:xfrm flipV="1">
            <a:off x="501262" y="4963126"/>
            <a:ext cx="494902" cy="1232480"/>
          </a:xfrm>
          <a:prstGeom prst="straightConnector1">
            <a:avLst/>
          </a:prstGeom>
          <a:ln w="34925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7551763">
            <a:off x="96788" y="5332222"/>
            <a:ext cx="104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300m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8676" y="6482871"/>
            <a:ext cx="1336749" cy="370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IR</a:t>
            </a:r>
            <a:endParaRPr lang="en-US" dirty="0"/>
          </a:p>
        </p:txBody>
      </p:sp>
      <p:pic>
        <p:nvPicPr>
          <p:cNvPr id="38" name="Picture 37" descr="DSCF227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057" y="1166500"/>
            <a:ext cx="2938743" cy="19572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183742" y="1237203"/>
            <a:ext cx="3541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Several</a:t>
            </a:r>
            <a:r>
              <a:rPr lang="pt-BR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plots</a:t>
            </a:r>
            <a:r>
              <a:rPr lang="pt-BR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averaging</a:t>
            </a:r>
            <a:r>
              <a:rPr lang="pt-BR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pt-BR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7 </a:t>
            </a:r>
            <a:r>
              <a:rPr lang="pt-BR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ha</a:t>
            </a:r>
            <a:r>
              <a:rPr lang="pt-BR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in </a:t>
            </a:r>
            <a:r>
              <a:rPr lang="pt-BR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area</a:t>
            </a:r>
            <a:endParaRPr lang="en-US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70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8">
      <a:dk1>
        <a:srgbClr val="FFFFFF"/>
      </a:dk1>
      <a:lt1>
        <a:srgbClr val="19191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21600</TotalTime>
  <Words>1271</Words>
  <Application>Microsoft Macintosh PowerPoint</Application>
  <PresentationFormat>On-screen Show (4:3)</PresentationFormat>
  <Paragraphs>183</Paragraphs>
  <Slides>24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Twilight</vt:lpstr>
      <vt:lpstr>1_Office Theme</vt:lpstr>
      <vt:lpstr>Active Fire and Burned Area Products:  Extending MODIS to VIIRS</vt:lpstr>
      <vt:lpstr>PowerPoint Presentation</vt:lpstr>
      <vt:lpstr>PowerPoint Presentation</vt:lpstr>
      <vt:lpstr>PowerPoint Presentation</vt:lpstr>
      <vt:lpstr>PowerPoint Presentation</vt:lpstr>
      <vt:lpstr>MODIS-VIIRS Fire Data Continuity:  Important SRF Differences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Global Burned Area Data Record: Extending MODIS to VIIRS</vt:lpstr>
      <vt:lpstr>MODIS Burned Area Products</vt:lpstr>
      <vt:lpstr>Algorithm/Product Characteristics</vt:lpstr>
      <vt:lpstr>PowerPoint Presentation</vt:lpstr>
      <vt:lpstr>PowerPoint Presentation</vt:lpstr>
      <vt:lpstr>PowerPoint Presentation</vt:lpstr>
      <vt:lpstr>MCD64A1 C6 Changes (So Far)</vt:lpstr>
      <vt:lpstr>VIIRS Burned Area Product</vt:lpstr>
      <vt:lpstr>VIIRS Burned Area Product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Wilfrid Schroeder</dc:creator>
  <cp:lastModifiedBy>Brandon Maccherone</cp:lastModifiedBy>
  <cp:revision>261</cp:revision>
  <dcterms:created xsi:type="dcterms:W3CDTF">2013-06-20T01:32:59Z</dcterms:created>
  <dcterms:modified xsi:type="dcterms:W3CDTF">2015-05-28T19:10:57Z</dcterms:modified>
</cp:coreProperties>
</file>