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4" r:id="rId2"/>
    <p:sldMasterId id="2147483676" r:id="rId3"/>
  </p:sldMasterIdLst>
  <p:notesMasterIdLst>
    <p:notesMasterId r:id="rId31"/>
  </p:notesMasterIdLst>
  <p:handoutMasterIdLst>
    <p:handoutMasterId r:id="rId32"/>
  </p:handoutMasterIdLst>
  <p:sldIdLst>
    <p:sldId id="259" r:id="rId4"/>
    <p:sldId id="389" r:id="rId5"/>
    <p:sldId id="390" r:id="rId6"/>
    <p:sldId id="384" r:id="rId7"/>
    <p:sldId id="391" r:id="rId8"/>
    <p:sldId id="382" r:id="rId9"/>
    <p:sldId id="383" r:id="rId10"/>
    <p:sldId id="392" r:id="rId11"/>
    <p:sldId id="377" r:id="rId12"/>
    <p:sldId id="388" r:id="rId13"/>
    <p:sldId id="378" r:id="rId14"/>
    <p:sldId id="387" r:id="rId15"/>
    <p:sldId id="381" r:id="rId16"/>
    <p:sldId id="393" r:id="rId17"/>
    <p:sldId id="394" r:id="rId18"/>
    <p:sldId id="396" r:id="rId19"/>
    <p:sldId id="335" r:id="rId20"/>
    <p:sldId id="379" r:id="rId21"/>
    <p:sldId id="395" r:id="rId22"/>
    <p:sldId id="397" r:id="rId23"/>
    <p:sldId id="400" r:id="rId24"/>
    <p:sldId id="399" r:id="rId25"/>
    <p:sldId id="375" r:id="rId26"/>
    <p:sldId id="376" r:id="rId27"/>
    <p:sldId id="385" r:id="rId28"/>
    <p:sldId id="386" r:id="rId29"/>
    <p:sldId id="398" r:id="rId30"/>
  </p:sldIdLst>
  <p:sldSz cx="9144000" cy="6858000" type="screen4x3"/>
  <p:notesSz cx="69469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C2A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C2A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C2A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C2A8C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.schott" initials="" lastIdx="4" clrIdx="0"/>
  <p:cmAuthor id="1" name="Matthew G. Seybold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0000"/>
    <a:srgbClr val="0C2A8C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9" autoAdjust="0"/>
    <p:restoredTop sz="84384" autoAdjust="0"/>
  </p:normalViewPr>
  <p:slideViewPr>
    <p:cSldViewPr>
      <p:cViewPr varScale="1">
        <p:scale>
          <a:sx n="80" d="100"/>
          <a:sy n="80" d="100"/>
        </p:scale>
        <p:origin x="-1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564" y="-90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wmf"/><Relationship Id="rId10" Type="http://schemas.openxmlformats.org/officeDocument/2006/relationships/image" Target="../media/image29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4668" y="1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9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4668" y="8758239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C6235507-AB41-47B8-AEE1-283C7C045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668" y="1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5226" y="4381500"/>
            <a:ext cx="5556884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9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668" y="8758239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B23D53E7-D36F-4BFE-BABC-B70F5C0B9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06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19C8C-F764-45E6-A5E2-CFC8BF9E7F20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82625"/>
            <a:ext cx="4589462" cy="34417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35" y="4379913"/>
            <a:ext cx="5095666" cy="4151312"/>
          </a:xfrm>
        </p:spPr>
        <p:txBody>
          <a:bodyPr/>
          <a:lstStyle/>
          <a:p>
            <a:r>
              <a:rPr lang="en-US"/>
              <a:t>Add the “title” of the product  or service to the cover slide.</a:t>
            </a:r>
          </a:p>
          <a:p>
            <a:r>
              <a:rPr lang="en-US"/>
              <a:t>Add the project lead(s) name, office, and the date slides are submitted.  </a:t>
            </a:r>
          </a:p>
          <a:p>
            <a:endParaRPr lang="en-US"/>
          </a:p>
          <a:p>
            <a:r>
              <a:rPr lang="en-US"/>
              <a:t>If this product/service development is stopping at the pre-operational phase, change the word “Operational” to “Pre-Operational”.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A6672-62B0-1E4E-BC07-5D0E718122E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Pathfinder algorithm training procedure is followed, i.e. 5-month rolling-regression with max weight on central month.</a:t>
            </a:r>
          </a:p>
          <a:p>
            <a:r>
              <a:rPr lang="en-US"/>
              <a:t>NLSST algorithm is partitioned by 11 um – 12 um BT difference (as per Pathfinder).  Full month of cloud-free ERA-40 data are randomly sampled in view angle.  Cloud-free makes use of grid points &lt;50% cloud cover and RH values within the profile above 95% are reset to 95%.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4F2C1-F323-3B4E-A4D9-4113B4E45D6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Pathfinder algorithm training procedure is followed, i.e. 5-month rolling-regression with max weight on central month.</a:t>
            </a:r>
          </a:p>
          <a:p>
            <a:r>
              <a:rPr lang="en-US"/>
              <a:t>NLSST algorithm is partitioned by 11 um – 12 um BT difference (as per Pathfinder).  Full month of cloud-free ERA-40 data are randomly sampled in view angle.  Cloud-free makes use of grid points &lt;50% cloud cover and RH values within the profile above 95% are reset to 95%.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need to have a good explanation</a:t>
            </a:r>
            <a:r>
              <a:rPr lang="en-US" baseline="0" dirty="0" smtClean="0"/>
              <a:t> for the point you’re trying to make for </a:t>
            </a:r>
            <a:r>
              <a:rPr lang="en-US" baseline="0" dirty="0" err="1" smtClean="0"/>
              <a:t>δX</a:t>
            </a:r>
            <a:r>
              <a:rPr lang="en-US" baseline="0" dirty="0" smtClean="0"/>
              <a:t> ≤ </a:t>
            </a:r>
            <a:r>
              <a:rPr lang="en-US" baseline="0" dirty="0" err="1" smtClean="0"/>
              <a:t>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δE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Also need to explain why correlation &amp; causation are problems for OEM but not MTLS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2179-FCA6-4759-A801-1007A28CE7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0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the different color scales for OSPO &amp; NC?  Can they be the same?</a:t>
            </a:r>
          </a:p>
          <a:p>
            <a:r>
              <a:rPr lang="en-US" baseline="0" dirty="0" smtClean="0"/>
              <a:t>Phrases like “no physical meaning” are provocative, so have a good explanation for what you mean (or soften the language)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2179-FCA6-4759-A801-1007A28CE7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772400" cy="320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5532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43800" y="64008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fld id="{B880C674-E74E-4783-8741-E82A47612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622CD-C250-474F-97A3-20BADC901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C21E4-E468-417C-B19D-D10165F7D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07DF90E7-2C9F-437B-A30D-63EC5F5B2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CB0EEFD2-E051-44F2-934E-904A187FC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9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8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11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07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3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35E3C-DBAD-40FF-BC98-C83D6837E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410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7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93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8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4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6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17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63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73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B1D30-1B45-4014-BF86-4F9A09E0D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91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174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356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89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75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A7706-54D7-429D-BADB-2F117776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F38C-F7C6-4C3E-AF48-C09A3ECF7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F31D9-1232-402B-A5AC-C79346B37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E29C-E3BE-4A75-973E-B06251AF8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3058F-3566-42F7-968F-64AF5EA5B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650B-FF39-4C9F-A3B2-35063BEF2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5F0F7423-C901-4F24-8456-A2652884AC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" name="Picture 2" descr="C:\My Files\Hugo\CICS\Dissemination\logo and banner\HIRES\CICSMD_logo_white-blue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2019300" y="65502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NASA MODIS-VIIRS ST Meeting, May 18</a:t>
            </a:r>
            <a:r>
              <a:rPr lang="en-US" sz="1400" baseline="0" dirty="0" smtClean="0"/>
              <a:t> – 22, 2015</a:t>
            </a:r>
            <a:r>
              <a:rPr lang="en-US" sz="1400" dirty="0" smtClean="0"/>
              <a:t> </a:t>
            </a:r>
            <a:endParaRPr lang="en-US" sz="1400" baseline="0" dirty="0" smtClean="0"/>
          </a:p>
        </p:txBody>
      </p:sp>
      <p:pic>
        <p:nvPicPr>
          <p:cNvPr id="4" name="Picture 3" descr="NASA_logo.svg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29" y="0"/>
            <a:ext cx="1167788" cy="969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C2A8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─"/>
        <a:defRPr sz="2000">
          <a:solidFill>
            <a:srgbClr val="0C2A8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0C2A8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○"/>
        <a:defRPr sz="1600">
          <a:solidFill>
            <a:srgbClr val="0C2A8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14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99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emf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27.emf"/><Relationship Id="rId22" Type="http://schemas.openxmlformats.org/officeDocument/2006/relationships/oleObject" Target="../embeddings/oleObject14.bin"/><Relationship Id="rId23" Type="http://schemas.openxmlformats.org/officeDocument/2006/relationships/image" Target="../media/image28.wmf"/><Relationship Id="rId24" Type="http://schemas.openxmlformats.org/officeDocument/2006/relationships/oleObject" Target="../embeddings/oleObject15.bin"/><Relationship Id="rId25" Type="http://schemas.openxmlformats.org/officeDocument/2006/relationships/image" Target="../media/image29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22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24.e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25.e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oleObject" Target="../embeddings/oleObject6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3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30C5633-386C-4474-99D1-A97CE67C5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219200" y="457200"/>
            <a:ext cx="7162800" cy="3200400"/>
          </a:xfrm>
        </p:spPr>
        <p:txBody>
          <a:bodyPr/>
          <a:lstStyle/>
          <a:p>
            <a:r>
              <a:rPr lang="en-US" dirty="0"/>
              <a:t>A Deterministic Inverse Method for SST Retrieval from VIIRS: </a:t>
            </a:r>
            <a:br>
              <a:rPr lang="en-US" dirty="0"/>
            </a:br>
            <a:r>
              <a:rPr lang="en-US" dirty="0"/>
              <a:t>Early </a:t>
            </a:r>
            <a:r>
              <a:rPr lang="en-US" dirty="0" smtClean="0"/>
              <a:t>Results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05200"/>
            <a:ext cx="8305800" cy="1981200"/>
          </a:xfrm>
        </p:spPr>
        <p:txBody>
          <a:bodyPr/>
          <a:lstStyle/>
          <a:p>
            <a:r>
              <a:rPr lang="en-US" dirty="0" smtClean="0"/>
              <a:t>Andy Harris, </a:t>
            </a:r>
            <a:r>
              <a:rPr lang="en-US" dirty="0" err="1" smtClean="0"/>
              <a:t>Prabhat</a:t>
            </a:r>
            <a:r>
              <a:rPr lang="en-US" dirty="0" smtClean="0"/>
              <a:t> </a:t>
            </a:r>
            <a:r>
              <a:rPr lang="en-US" dirty="0" err="1" smtClean="0"/>
              <a:t>Koner</a:t>
            </a:r>
            <a:endParaRPr lang="en-US" baseline="30000" dirty="0" smtClean="0"/>
          </a:p>
          <a:p>
            <a:r>
              <a:rPr lang="en-US" sz="2000" i="1" dirty="0" smtClean="0"/>
              <a:t>CICS, ESSIC, </a:t>
            </a:r>
            <a:r>
              <a:rPr lang="en-US" sz="2000" i="1" dirty="0"/>
              <a:t>University of </a:t>
            </a:r>
            <a:r>
              <a:rPr lang="en-US" sz="2000" i="1" dirty="0" smtClean="0"/>
              <a:t>Maryland</a:t>
            </a:r>
            <a:endParaRPr lang="en-US" sz="20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Physical retrieval</a:t>
            </a:r>
            <a:endParaRPr lang="en-US" b="1" dirty="0" smtClean="0"/>
          </a:p>
          <a:p>
            <a:pPr marL="0" indent="0">
              <a:buNone/>
            </a:pPr>
            <a:r>
              <a:rPr lang="en-US" sz="2800" dirty="0" smtClean="0"/>
              <a:t>Normal LSQ </a:t>
            </a:r>
            <a:r>
              <a:rPr lang="en-US" sz="2800" dirty="0" err="1" smtClean="0"/>
              <a:t>Eqn</a:t>
            </a:r>
            <a:r>
              <a:rPr lang="en-US" sz="2800" dirty="0" smtClean="0"/>
              <a:t>: 		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= (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lang="en-US" sz="280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n-US" sz="280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-1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lang="en-US" sz="280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   [=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</a:p>
          <a:p>
            <a:pPr marL="0" indent="0">
              <a:buNone/>
            </a:pPr>
            <a:r>
              <a:rPr lang="en-US" sz="2800" dirty="0" smtClean="0"/>
              <a:t>MTLS modifies gain: 		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= (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+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2800" dirty="0" smtClean="0"/>
              <a:t>Regularization strength: 	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= (2 log(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κ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)/|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||)σ</a:t>
            </a:r>
            <a:r>
              <a:rPr lang="en-US" sz="32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32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end</a:t>
            </a:r>
            <a:r>
              <a:rPr lang="en-US" sz="3200" dirty="0" smtClean="0">
                <a:effectLst/>
              </a:rPr>
              <a:t> </a:t>
            </a:r>
            <a:endParaRPr lang="en-US" sz="2800" dirty="0" smtClean="0">
              <a:effectLst/>
            </a:endParaRPr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 smtClean="0">
                <a:latin typeface="Times New Roman"/>
                <a:cs typeface="Times New Roman"/>
              </a:rPr>
              <a:t>σ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end</a:t>
            </a:r>
            <a:r>
              <a:rPr lang="en-US" sz="2800" dirty="0" smtClean="0"/>
              <a:t> = lowest singular value of </a:t>
            </a:r>
            <a:r>
              <a:rPr lang="en-US" sz="2800" dirty="0" smtClean="0">
                <a:latin typeface="Times New Roman"/>
                <a:cs typeface="Times New Roman"/>
              </a:rPr>
              <a:t>[</a:t>
            </a:r>
            <a:r>
              <a:rPr lang="en-US" sz="2800" b="1" dirty="0" smtClean="0">
                <a:latin typeface="Times New Roman"/>
                <a:cs typeface="Times New Roman"/>
              </a:rPr>
              <a:t>K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Δ</a:t>
            </a:r>
            <a:r>
              <a:rPr lang="en-US" sz="2800" b="1" i="1" dirty="0" err="1" smtClean="0">
                <a:latin typeface="Times New Roman"/>
                <a:cs typeface="Times New Roman"/>
              </a:rPr>
              <a:t>y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200" b="1" dirty="0" smtClean="0"/>
              <a:t>Total Error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|| = ||(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MRM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– 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|| + ||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G’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||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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||(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)||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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800" i="1" dirty="0" smtClean="0"/>
          </a:p>
          <a:p>
            <a:pPr marL="0" indent="0">
              <a:buNone/>
            </a:pPr>
            <a:r>
              <a:rPr lang="en-US" i="1" dirty="0" smtClean="0"/>
              <a:t>N.B.</a:t>
            </a:r>
            <a:r>
              <a:rPr lang="en-US" dirty="0" smtClean="0"/>
              <a:t> Includes TCWV as well as SST</a:t>
            </a:r>
          </a:p>
        </p:txBody>
      </p:sp>
    </p:spTree>
    <p:extLst>
      <p:ext uri="{BB962C8B-B14F-4D97-AF65-F5344CB8AC3E}">
        <p14:creationId xmlns:p14="http://schemas.microsoft.com/office/powerpoint/2010/main" val="353715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fig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2" r="-28002"/>
          <a:stretch>
            <a:fillRect/>
          </a:stretch>
        </p:blipFill>
        <p:spPr>
          <a:xfrm>
            <a:off x="-172018" y="914400"/>
            <a:ext cx="9488036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DFS/DFR and Retrieval error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04472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Retrieval error of OEM higher than LS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More than 75% OEM retrievals are degraded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i="1" dirty="0" smtClean="0"/>
              <a:t>a priori</a:t>
            </a:r>
            <a:r>
              <a:rPr lang="en-US" dirty="0" smtClean="0"/>
              <a:t> error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DFR of MTLS is high when </a:t>
            </a:r>
            <a:r>
              <a:rPr lang="en-US" i="1" dirty="0"/>
              <a:t>a priori</a:t>
            </a:r>
            <a:r>
              <a:rPr lang="en-US" dirty="0"/>
              <a:t> error is </a:t>
            </a:r>
            <a:r>
              <a:rPr lang="en-US" dirty="0" smtClean="0"/>
              <a:t>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[S</a:t>
            </a:r>
            <a:r>
              <a:rPr lang="en-US" baseline="-25000" dirty="0" smtClean="0"/>
              <a:t>e</a:t>
            </a:r>
            <a:r>
              <a:rPr lang="en-US" dirty="0" smtClean="0"/>
              <a:t>], S</a:t>
            </a:r>
            <a:r>
              <a:rPr lang="en-US" baseline="-25000" dirty="0" smtClean="0"/>
              <a:t>a</a:t>
            </a:r>
            <a:r>
              <a:rPr lang="en-US" dirty="0" smtClean="0"/>
              <a:t> =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Perform experiment – insert “true” SST error into S</a:t>
            </a:r>
            <a:r>
              <a:rPr lang="en-US" baseline="-25000" dirty="0"/>
              <a:t>a</a:t>
            </a:r>
            <a:r>
              <a:rPr lang="en-US" baseline="30000" dirty="0"/>
              <a:t>-1</a:t>
            </a:r>
            <a:endParaRPr lang="en-US" dirty="0"/>
          </a:p>
          <a:p>
            <a:pPr lvl="1"/>
            <a:r>
              <a:rPr lang="en-US" dirty="0"/>
              <a:t>Can only be done when truth is known, </a:t>
            </a:r>
            <a:r>
              <a:rPr lang="en-US" i="1" dirty="0"/>
              <a:t>e.g.</a:t>
            </a:r>
            <a:r>
              <a:rPr lang="en-US" dirty="0"/>
              <a:t> with matchup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“Optimized” OE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Left Bracket 5"/>
          <p:cNvSpPr/>
          <p:nvPr/>
        </p:nvSpPr>
        <p:spPr bwMode="auto">
          <a:xfrm>
            <a:off x="2057400" y="1143000"/>
            <a:ext cx="152400" cy="2590800"/>
          </a:xfrm>
          <a:prstGeom prst="lef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C2A8C"/>
              </a:solidFill>
              <a:effectLst/>
              <a:latin typeface="Arial" charset="0"/>
            </a:endParaRPr>
          </a:p>
        </p:txBody>
      </p:sp>
      <p:sp>
        <p:nvSpPr>
          <p:cNvPr id="7" name="Right Bracket 6"/>
          <p:cNvSpPr/>
          <p:nvPr/>
        </p:nvSpPr>
        <p:spPr bwMode="auto">
          <a:xfrm>
            <a:off x="5029200" y="1143000"/>
            <a:ext cx="152400" cy="2590800"/>
          </a:xfrm>
          <a:prstGeom prst="righ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C2A8C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33600" y="990600"/>
            <a:ext cx="1524000" cy="1219200"/>
            <a:chOff x="2133600" y="990600"/>
            <a:chExt cx="1524000" cy="1219200"/>
          </a:xfrm>
        </p:grpSpPr>
        <p:pic>
          <p:nvPicPr>
            <p:cNvPr id="16" name="Picture 15" descr="gaussian_smal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990600"/>
              <a:ext cx="1320800" cy="105664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2133600" y="1981200"/>
              <a:ext cx="1524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895600" y="9906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667000" y="1143000"/>
              <a:ext cx="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124200" y="1143000"/>
              <a:ext cx="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819400" y="1066800"/>
              <a:ext cx="0" cy="9144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3352800" y="1066800"/>
              <a:ext cx="0" cy="9144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Symbol" charset="2"/>
              </a:rPr>
              <a:t> is an overestimate…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5000" y="1535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  <a:cs typeface="Symbol" charset="2"/>
              </a:rPr>
              <a:t>…or an underestimate</a:t>
            </a:r>
            <a:endParaRPr lang="en-US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581400" y="2514600"/>
            <a:ext cx="1524000" cy="1219200"/>
            <a:chOff x="2133600" y="990600"/>
            <a:chExt cx="1524000" cy="1219200"/>
          </a:xfrm>
        </p:grpSpPr>
        <p:pic>
          <p:nvPicPr>
            <p:cNvPr id="49" name="Picture 48" descr="gaussian_smal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990600"/>
              <a:ext cx="1320800" cy="1056640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 bwMode="auto">
            <a:xfrm>
              <a:off x="2133600" y="1981200"/>
              <a:ext cx="1524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895600" y="9906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667000" y="1143000"/>
              <a:ext cx="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124200" y="1143000"/>
              <a:ext cx="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2438400" y="26670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0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1430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0</a:t>
            </a:r>
            <a:endParaRPr lang="en-US" sz="5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727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fig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2" r="-28002"/>
          <a:stretch>
            <a:fillRect/>
          </a:stretch>
        </p:blipFill>
        <p:spPr>
          <a:xfrm>
            <a:off x="-172018" y="914400"/>
            <a:ext cx="9488036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DFS/DFR and Retrieval error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04472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Retrieval error of OEM higher than LS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More than 75% OEM retrievals are degraded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i="1" dirty="0" smtClean="0"/>
              <a:t>a priori</a:t>
            </a:r>
            <a:r>
              <a:rPr lang="en-US" dirty="0" smtClean="0"/>
              <a:t> error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DFR of MTLS is high when </a:t>
            </a:r>
            <a:r>
              <a:rPr lang="en-US" i="1" dirty="0"/>
              <a:t>a priori</a:t>
            </a:r>
            <a:r>
              <a:rPr lang="en-US" dirty="0"/>
              <a:t> error is </a:t>
            </a:r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5304472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The retrieval error of OEM is good when </a:t>
            </a:r>
            <a:r>
              <a:rPr lang="en-US" i="1" dirty="0" smtClean="0"/>
              <a:t>a priori </a:t>
            </a:r>
            <a:r>
              <a:rPr lang="en-US" dirty="0" smtClean="0"/>
              <a:t>SST is perfectly known, but DFS of OEM is much lower than for MTLS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1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cloud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5410200"/>
          </a:xfrm>
        </p:spPr>
        <p:txBody>
          <a:bodyPr/>
          <a:lstStyle/>
          <a:p>
            <a:r>
              <a:rPr lang="en-US" dirty="0" smtClean="0"/>
              <a:t>Use a combination of spectral differences and RT</a:t>
            </a:r>
          </a:p>
          <a:p>
            <a:pPr lvl="1"/>
            <a:r>
              <a:rPr lang="en-US" dirty="0" smtClean="0"/>
              <a:t>Envelope of physically reasonable clear-sky conditions</a:t>
            </a:r>
          </a:p>
          <a:p>
            <a:r>
              <a:rPr lang="en-US" dirty="0" smtClean="0"/>
              <a:t>Spatial coherence (3×3)</a:t>
            </a:r>
          </a:p>
          <a:p>
            <a:r>
              <a:rPr lang="en-US" dirty="0" smtClean="0"/>
              <a:t>Also check consistency of single-channel retrievals</a:t>
            </a:r>
          </a:p>
          <a:p>
            <a:r>
              <a:rPr lang="en-US" dirty="0" smtClean="0"/>
              <a:t>Flag excessive TCWV adjustment &amp; large MTLS error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Almost as many as GHRSST QL3+, but with greatly reduced leakage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321235"/>
            <a:ext cx="3200400" cy="2546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321235"/>
            <a:ext cx="3200400" cy="2492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321235"/>
            <a:ext cx="3200400" cy="25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181600"/>
            <a:ext cx="8839200" cy="914400"/>
          </a:xfrm>
        </p:spPr>
        <p:txBody>
          <a:bodyPr/>
          <a:lstStyle/>
          <a:p>
            <a:r>
              <a:rPr lang="en-US" dirty="0" smtClean="0"/>
              <a:t>Data are ordered according to MTLS error</a:t>
            </a:r>
            <a:endParaRPr lang="en-US" dirty="0"/>
          </a:p>
          <a:p>
            <a:pPr lvl="1"/>
            <a:r>
              <a:rPr lang="en-US" dirty="0" smtClean="0"/>
              <a:t>Reliable guide for regression as well as MTLS</a:t>
            </a:r>
          </a:p>
          <a:p>
            <a:pPr lvl="1"/>
            <a:r>
              <a:rPr lang="en-US" dirty="0" smtClean="0"/>
              <a:t>Trend of initial guess error is expected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ngt_jun.ep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493"/>
            <a:ext cx="4754880" cy="4211619"/>
          </a:xfrm>
          <a:prstGeom prst="rect">
            <a:avLst/>
          </a:prstGeom>
        </p:spPr>
      </p:pic>
      <p:pic>
        <p:nvPicPr>
          <p:cNvPr id="7" name="Picture 6" descr="ngt_jul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23493"/>
            <a:ext cx="4754880" cy="42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990600"/>
            <a:ext cx="4754880" cy="421538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754880" cy="421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029200"/>
            <a:ext cx="8839200" cy="914400"/>
          </a:xfrm>
        </p:spPr>
        <p:txBody>
          <a:bodyPr/>
          <a:lstStyle/>
          <a:p>
            <a:r>
              <a:rPr lang="en-US" dirty="0" smtClean="0"/>
              <a:t>Note improvement from </a:t>
            </a:r>
            <a:r>
              <a:rPr lang="en-US" dirty="0"/>
              <a:t>discarding MTLS error “last bin” </a:t>
            </a:r>
          </a:p>
          <a:p>
            <a:pPr lvl="1"/>
            <a:r>
              <a:rPr lang="en-US" dirty="0" smtClean="0"/>
              <a:t>Irrespective, MTLS is quite tolerant of cloud scheme </a:t>
            </a:r>
          </a:p>
          <a:p>
            <a:r>
              <a:rPr lang="en-US" dirty="0" smtClean="0"/>
              <a:t>Recalculated SST4 coefficients produce quite good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029200"/>
          </a:xfrm>
        </p:spPr>
        <p:txBody>
          <a:bodyPr/>
          <a:lstStyle/>
          <a:p>
            <a:r>
              <a:rPr lang="en-US" dirty="0" smtClean="0"/>
              <a:t>It seems “obvious” that a sensitivity of 1 is desirable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if there is diurnal warming of 5 K, it will be observed in the data, and strong </a:t>
            </a:r>
            <a:r>
              <a:rPr lang="en-US" dirty="0" err="1" smtClean="0"/>
              <a:t>upwellings</a:t>
            </a:r>
            <a:r>
              <a:rPr lang="en-US" dirty="0" smtClean="0"/>
              <a:t> will be accurately observed,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However, there is a penalty to be paid</a:t>
            </a:r>
          </a:p>
          <a:p>
            <a:pPr lvl="1"/>
            <a:r>
              <a:rPr lang="en-US" dirty="0" smtClean="0"/>
              <a:t>Ill-conditioned problem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noise propagates from measurement space to parameter space</a:t>
            </a:r>
          </a:p>
          <a:p>
            <a:pPr lvl="1"/>
            <a:r>
              <a:rPr lang="en-US" dirty="0" smtClean="0"/>
              <a:t>Compromise is usually struck (</a:t>
            </a:r>
            <a:r>
              <a:rPr lang="en-US" i="1" dirty="0" smtClean="0"/>
              <a:t>e.g.</a:t>
            </a:r>
            <a:r>
              <a:rPr lang="en-US" dirty="0" smtClean="0"/>
              <a:t> minimum least squares result for training data in a regression algorithm)</a:t>
            </a:r>
            <a:endParaRPr lang="en-US" i="1" dirty="0">
              <a:latin typeface="Symbol" charset="2"/>
              <a:cs typeface="Symbol" charset="2"/>
            </a:endParaRPr>
          </a:p>
          <a:p>
            <a:r>
              <a:rPr lang="en-US" dirty="0" smtClean="0"/>
              <a:t>Regression algorithms may have sensitivity &lt;1 for large regions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daytime algorithms in the tropics (diurnal warming!)</a:t>
            </a:r>
          </a:p>
          <a:p>
            <a:pPr lvl="1"/>
            <a:r>
              <a:rPr lang="en-US" dirty="0" smtClean="0"/>
              <a:t>Causes bias if local atmospheric conditions are different from the ensemble mean for the training data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4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029200"/>
          </a:xfrm>
        </p:spPr>
        <p:txBody>
          <a:bodyPr/>
          <a:lstStyle/>
          <a:p>
            <a:r>
              <a:rPr lang="en-US" dirty="0" smtClean="0"/>
              <a:t>Physical retrieval methods locally linearizes the retrieval</a:t>
            </a:r>
          </a:p>
          <a:p>
            <a:pPr lvl="1"/>
            <a:r>
              <a:rPr lang="en-US" dirty="0" smtClean="0"/>
              <a:t>Ameliorate regional bias issues</a:t>
            </a:r>
          </a:p>
          <a:p>
            <a:r>
              <a:rPr lang="en-US" dirty="0" smtClean="0"/>
              <a:t>Physical retrievals still ill-conditioned</a:t>
            </a:r>
          </a:p>
          <a:p>
            <a:pPr lvl="1"/>
            <a:r>
              <a:rPr lang="en-US" dirty="0" smtClean="0"/>
              <a:t>Least-Squares generally considered to have unacceptable noise</a:t>
            </a:r>
          </a:p>
          <a:p>
            <a:r>
              <a:rPr lang="en-US" dirty="0" smtClean="0">
                <a:latin typeface="+mj-lt"/>
                <a:cs typeface="Symbol" charset="2"/>
              </a:rPr>
              <a:t>Optimal Estimation can have sensitivity ~1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Requires somewhat inflated SST error covariance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Leads to relatively poor noise performance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Using “true” SST error greatly improves retrieval accuracy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However, SST sensitivity is substantially reduced</a:t>
            </a:r>
            <a:endParaRPr lang="en-US" dirty="0">
              <a:latin typeface="+mj-lt"/>
              <a:cs typeface="Symbol" charset="2"/>
            </a:endParaRPr>
          </a:p>
          <a:p>
            <a:r>
              <a:rPr lang="en-US" dirty="0" smtClean="0"/>
              <a:t>MTLS algorithm adjusts its sensitivity</a:t>
            </a:r>
          </a:p>
          <a:p>
            <a:pPr lvl="1"/>
            <a:r>
              <a:rPr lang="en-US" dirty="0" smtClean="0"/>
              <a:t>Sensitivity &lt;1 when initial guess is close to truth</a:t>
            </a:r>
          </a:p>
          <a:p>
            <a:pPr lvl="1"/>
            <a:r>
              <a:rPr lang="en-US" dirty="0" smtClean="0"/>
              <a:t>Sensitivity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1 when initial guess is far from truth</a:t>
            </a:r>
          </a:p>
          <a:p>
            <a:pPr lvl="1"/>
            <a:r>
              <a:rPr lang="en-US" dirty="0" smtClean="0">
                <a:ea typeface="Wingdings"/>
                <a:cs typeface="Wingdings"/>
                <a:sym typeface="Wingdings"/>
              </a:rPr>
              <a:t>Retrieval accuracy approaches “optimized” OEM</a:t>
            </a:r>
          </a:p>
          <a:p>
            <a:pPr lvl="1"/>
            <a:r>
              <a:rPr lang="en-US" dirty="0" smtClean="0">
                <a:ea typeface="Wingdings"/>
                <a:cs typeface="Wingdings"/>
                <a:sym typeface="Wingdings"/>
              </a:rPr>
              <a:t>May still be an issue for fine structure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5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029200"/>
          </a:xfrm>
        </p:spPr>
        <p:txBody>
          <a:bodyPr/>
          <a:lstStyle/>
          <a:p>
            <a:r>
              <a:rPr lang="en-US" dirty="0" smtClean="0"/>
              <a:t>MTLS seems applicable to VIIRS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Well-calibrated instrument, with reliable fast RTM available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Error calculation useful quality indicator</a:t>
            </a:r>
          </a:p>
          <a:p>
            <a:r>
              <a:rPr lang="en-US" dirty="0" smtClean="0"/>
              <a:t>MODIS offers even more possibilities</a:t>
            </a:r>
          </a:p>
          <a:p>
            <a:pPr lvl="1"/>
            <a:r>
              <a:rPr lang="en-US" dirty="0" smtClean="0"/>
              <a:t>“Sounding” channels permit inclusion of basic profile shape information in the state vector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See </a:t>
            </a:r>
            <a:r>
              <a:rPr lang="en-US" b="1" dirty="0" err="1" smtClean="0">
                <a:solidFill>
                  <a:srgbClr val="0000FF"/>
                </a:solidFill>
              </a:rPr>
              <a:t>Prabhat’s</a:t>
            </a:r>
            <a:r>
              <a:rPr lang="en-US" b="1" dirty="0" smtClean="0">
                <a:solidFill>
                  <a:srgbClr val="0000FF"/>
                </a:solidFill>
              </a:rPr>
              <a:t> presentation at the Oceans Breakout</a:t>
            </a:r>
          </a:p>
          <a:p>
            <a:r>
              <a:rPr lang="en-US" dirty="0" smtClean="0">
                <a:latin typeface="+mj-lt"/>
                <a:cs typeface="Symbol" charset="2"/>
              </a:rPr>
              <a:t>Cloud detection can be aided by RTM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“Single-channel” retrieval consistency, MTLS error calculation</a:t>
            </a:r>
          </a:p>
          <a:p>
            <a:r>
              <a:rPr lang="en-US" dirty="0" smtClean="0"/>
              <a:t>Options for improvement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Close to validation limit for conventional </a:t>
            </a:r>
            <a:r>
              <a:rPr lang="en-US" i="1" dirty="0" smtClean="0"/>
              <a:t>in situ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Take advantage of differing length scales to reduce atmospheric noise</a:t>
            </a:r>
            <a:endParaRPr lang="en-US" dirty="0" smtClean="0">
              <a:ea typeface="Wingdings"/>
              <a:cs typeface="Wingdings"/>
              <a:sym typeface="Wingdings"/>
            </a:endParaRPr>
          </a:p>
          <a:p>
            <a:pPr lvl="1">
              <a:spcBef>
                <a:spcPts val="300"/>
              </a:spcBef>
            </a:pPr>
            <a:r>
              <a:rPr lang="en-US" dirty="0" smtClean="0">
                <a:ea typeface="Wingdings"/>
                <a:cs typeface="Wingdings"/>
                <a:sym typeface="Wingdings"/>
              </a:rPr>
              <a:t>Perhaps combine with sounder for more local atmospheric information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ea typeface="Wingdings"/>
                <a:cs typeface="Wingdings"/>
                <a:sym typeface="Wingdings"/>
              </a:rPr>
              <a:t>Refine fast RTM, iteration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ea typeface="Wingdings"/>
                <a:cs typeface="Wingdings"/>
                <a:sym typeface="Wingdings"/>
              </a:rPr>
              <a:t>Tropospheric aerosols…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029200"/>
          </a:xfrm>
        </p:spPr>
        <p:txBody>
          <a:bodyPr/>
          <a:lstStyle/>
          <a:p>
            <a:r>
              <a:rPr lang="en-US" dirty="0" smtClean="0"/>
              <a:t>Previous generation SST algorithms are regression-based</a:t>
            </a:r>
          </a:p>
          <a:p>
            <a:pPr lvl="1"/>
            <a:r>
              <a:rPr lang="en-US" i="1" dirty="0" smtClean="0"/>
              <a:t>E.g. </a:t>
            </a:r>
            <a:r>
              <a:rPr lang="en-US" dirty="0" smtClean="0"/>
              <a:t>MCSST, NLSST (Pathfinder)</a:t>
            </a:r>
          </a:p>
          <a:p>
            <a:pPr lvl="1"/>
            <a:r>
              <a:rPr lang="en-US" dirty="0" smtClean="0"/>
              <a:t>Usually employed direct regression of radiances against </a:t>
            </a:r>
            <a:r>
              <a:rPr lang="en-US" i="1" dirty="0" smtClean="0"/>
              <a:t>in situ</a:t>
            </a:r>
            <a:r>
              <a:rPr lang="en-US" dirty="0" smtClean="0"/>
              <a:t> SSTs</a:t>
            </a:r>
          </a:p>
          <a:p>
            <a:pPr lvl="1"/>
            <a:r>
              <a:rPr lang="en-US" dirty="0" smtClean="0"/>
              <a:t>Ameliorates issues with instrument calibration/characterization</a:t>
            </a:r>
          </a:p>
          <a:p>
            <a:r>
              <a:rPr lang="en-US" dirty="0" smtClean="0"/>
              <a:t>Some success for RT-based regression</a:t>
            </a:r>
          </a:p>
          <a:p>
            <a:pPr lvl="1"/>
            <a:r>
              <a:rPr lang="en-US" dirty="0" smtClean="0"/>
              <a:t>Primary example (A)ATSR series</a:t>
            </a:r>
          </a:p>
          <a:p>
            <a:pPr lvl="1"/>
            <a:r>
              <a:rPr lang="en-US" dirty="0" smtClean="0"/>
              <a:t>Well-calibrated and characterized radiometer</a:t>
            </a:r>
          </a:p>
          <a:p>
            <a:pPr lvl="1"/>
            <a:r>
              <a:rPr lang="en-US" dirty="0" smtClean="0">
                <a:cs typeface="Symbol" charset="2"/>
              </a:rPr>
              <a:t>Dual-view permitted robust retrieval, but fairly narrow swath</a:t>
            </a:r>
            <a:endParaRPr lang="en-US" dirty="0">
              <a:cs typeface="Symbol" charset="2"/>
            </a:endParaRPr>
          </a:p>
          <a:p>
            <a:r>
              <a:rPr lang="en-US" dirty="0" smtClean="0"/>
              <a:t>Regression-based algorithms could result in regional/seasonal biases</a:t>
            </a:r>
          </a:p>
          <a:p>
            <a:pPr lvl="1"/>
            <a:r>
              <a:rPr lang="en-US" dirty="0" smtClean="0"/>
              <a:t>Attempt to characterize global retrieval conditions with only a few coefficients</a:t>
            </a:r>
          </a:p>
          <a:p>
            <a:pPr lvl="1"/>
            <a:r>
              <a:rPr lang="en-US" dirty="0" smtClean="0"/>
              <a:t>Causes bias if local atmospheric conditions are different from the ensemble mean for the training data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2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Deterministic &amp; </a:t>
            </a:r>
            <a:r>
              <a:rPr lang="en-US" dirty="0" smtClean="0"/>
              <a:t>Stochastic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41105"/>
              </p:ext>
            </p:extLst>
          </p:nvPr>
        </p:nvGraphicFramePr>
        <p:xfrm>
          <a:off x="152400" y="762000"/>
          <a:ext cx="8763000" cy="613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56079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Determinitic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Stochastic/Probabilistic</a:t>
                      </a:r>
                      <a:endParaRPr lang="en-US" dirty="0"/>
                    </a:p>
                  </a:txBody>
                  <a:tcPr/>
                </a:tc>
              </a:tr>
              <a:tr h="5306602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MTLS/RTLS/</a:t>
                      </a:r>
                      <a:r>
                        <a:rPr lang="en-US" b="1" i="0" dirty="0" err="1" smtClean="0"/>
                        <a:t>Tikhonov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Single pixel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measurement error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Lengendre</a:t>
                      </a:r>
                      <a:r>
                        <a:rPr lang="en-US" dirty="0" smtClean="0"/>
                        <a:t> (1805)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Least Squares: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Last 30~40 years: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MTLS: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Total Error: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OEM</a:t>
                      </a:r>
                      <a:r>
                        <a:rPr lang="en-US" dirty="0" smtClean="0"/>
                        <a:t>: A</a:t>
                      </a:r>
                      <a:r>
                        <a:rPr lang="en-US" baseline="0" dirty="0" smtClean="0"/>
                        <a:t> set of measurement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Low confidence for pixel retrieval</a:t>
                      </a:r>
                    </a:p>
                    <a:p>
                      <a:r>
                        <a:rPr lang="en-US" dirty="0" smtClean="0"/>
                        <a:t>Chi-Square test: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="1" i="0" dirty="0" smtClean="0"/>
                        <a:t>Regression</a:t>
                      </a:r>
                      <a:r>
                        <a:rPr lang="en-US" dirty="0" smtClean="0"/>
                        <a:t>: A</a:t>
                      </a:r>
                      <a:r>
                        <a:rPr lang="en-US" baseline="0" dirty="0" smtClean="0"/>
                        <a:t> set of measurement</a:t>
                      </a:r>
                    </a:p>
                    <a:p>
                      <a:r>
                        <a:rPr lang="en-US" baseline="0" dirty="0" smtClean="0"/>
                        <a:t>Historical heritage in SST retrieval using Window channels.</a:t>
                      </a:r>
                    </a:p>
                    <a:p>
                      <a:r>
                        <a:rPr lang="en-US" baseline="0" dirty="0" smtClean="0"/>
                        <a:t>Coefficient Vector/matrix</a:t>
                      </a:r>
                      <a:r>
                        <a:rPr lang="en-US" b="1" i="0" baseline="0" dirty="0" smtClean="0"/>
                        <a:t>: C</a:t>
                      </a:r>
                    </a:p>
                    <a:p>
                      <a:endParaRPr lang="en-US" b="1" i="0" dirty="0" smtClean="0"/>
                    </a:p>
                    <a:p>
                      <a:r>
                        <a:rPr lang="en-US" b="1" i="0" dirty="0" smtClean="0"/>
                        <a:t>Main concerns: Correlation &amp; Causation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00" y="1752600"/>
            <a:ext cx="1330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A posteriori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86600" y="2438400"/>
            <a:ext cx="133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observation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80808" y="2613042"/>
            <a:ext cx="92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A priori</a:t>
            </a:r>
          </a:p>
        </p:txBody>
      </p:sp>
      <p:pic>
        <p:nvPicPr>
          <p:cNvPr id="9" name="Content Placeholder 4" descr="newtoni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1676400"/>
            <a:ext cx="2209800" cy="1752600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555436"/>
              </p:ext>
            </p:extLst>
          </p:nvPr>
        </p:nvGraphicFramePr>
        <p:xfrm>
          <a:off x="228600" y="1828800"/>
          <a:ext cx="13716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6" imgW="758520" imgH="191880" progId="Equation.3">
                  <p:embed/>
                </p:oleObj>
              </mc:Choice>
              <mc:Fallback>
                <p:oleObj name="Equation" r:id="rId6" imgW="75852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137160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964180"/>
              </p:ext>
            </p:extLst>
          </p:nvPr>
        </p:nvGraphicFramePr>
        <p:xfrm>
          <a:off x="160338" y="3505200"/>
          <a:ext cx="41767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8" imgW="3071880" imgH="283320" progId="Equation.3">
                  <p:embed/>
                </p:oleObj>
              </mc:Choice>
              <mc:Fallback>
                <p:oleObj name="Equation" r:id="rId8" imgW="3071880" imgH="283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3505200"/>
                        <a:ext cx="417671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05586"/>
              </p:ext>
            </p:extLst>
          </p:nvPr>
        </p:nvGraphicFramePr>
        <p:xfrm>
          <a:off x="4724400" y="3505200"/>
          <a:ext cx="35401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10" imgW="2605680" imgH="283320" progId="Equation.3">
                  <p:embed/>
                </p:oleObj>
              </mc:Choice>
              <mc:Fallback>
                <p:oleObj name="Equation" r:id="rId10" imgW="2605680" imgH="283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05200"/>
                        <a:ext cx="35401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310764"/>
              </p:ext>
            </p:extLst>
          </p:nvPr>
        </p:nvGraphicFramePr>
        <p:xfrm>
          <a:off x="1981200" y="3886200"/>
          <a:ext cx="236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12" imgW="1499400" imgH="191880" progId="Equation.3">
                  <p:embed/>
                </p:oleObj>
              </mc:Choice>
              <mc:Fallback>
                <p:oleObj name="Equation" r:id="rId12" imgW="149940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236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93739"/>
              </p:ext>
            </p:extLst>
          </p:nvPr>
        </p:nvGraphicFramePr>
        <p:xfrm>
          <a:off x="381000" y="4108450"/>
          <a:ext cx="3733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14" imgW="2322000" imgH="585000" progId="Equation.3">
                  <p:embed/>
                </p:oleObj>
              </mc:Choice>
              <mc:Fallback>
                <p:oleObj name="Equation" r:id="rId14" imgW="2322000" imgH="58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08450"/>
                        <a:ext cx="3733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812125"/>
              </p:ext>
            </p:extLst>
          </p:nvPr>
        </p:nvGraphicFramePr>
        <p:xfrm>
          <a:off x="1295400" y="4953000"/>
          <a:ext cx="24558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16" imgW="2075400" imgH="292320" progId="Equation.3">
                  <p:embed/>
                </p:oleObj>
              </mc:Choice>
              <mc:Fallback>
                <p:oleObj name="Equation" r:id="rId16" imgW="2075400" imgH="292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24558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021719"/>
              </p:ext>
            </p:extLst>
          </p:nvPr>
        </p:nvGraphicFramePr>
        <p:xfrm>
          <a:off x="914400" y="5105400"/>
          <a:ext cx="2879725" cy="42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8" imgW="1764360" imgH="383760" progId="Equation.3">
                  <p:embed/>
                </p:oleObj>
              </mc:Choice>
              <mc:Fallback>
                <p:oleObj name="Equation" r:id="rId18" imgW="176436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05400"/>
                        <a:ext cx="2879725" cy="421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9087"/>
              </p:ext>
            </p:extLst>
          </p:nvPr>
        </p:nvGraphicFramePr>
        <p:xfrm>
          <a:off x="304800" y="5715000"/>
          <a:ext cx="38274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20" imgW="2779200" imgH="612360" progId="Equation.3">
                  <p:embed/>
                </p:oleObj>
              </mc:Choice>
              <mc:Fallback>
                <p:oleObj name="Equation" r:id="rId20" imgW="2779200" imgH="61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382746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644433"/>
              </p:ext>
            </p:extLst>
          </p:nvPr>
        </p:nvGraphicFramePr>
        <p:xfrm>
          <a:off x="4953000" y="4343400"/>
          <a:ext cx="3352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22" imgW="2298600" imgH="482400" progId="Equation.3">
                  <p:embed/>
                </p:oleObj>
              </mc:Choice>
              <mc:Fallback>
                <p:oleObj name="Equation" r:id="rId22" imgW="2298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343400"/>
                        <a:ext cx="33528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82495"/>
              </p:ext>
            </p:extLst>
          </p:nvPr>
        </p:nvGraphicFramePr>
        <p:xfrm>
          <a:off x="7467600" y="5791200"/>
          <a:ext cx="825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24" imgW="813600" imgH="255960" progId="Equation.3">
                  <p:embed/>
                </p:oleObj>
              </mc:Choice>
              <mc:Fallback>
                <p:oleObj name="Equation" r:id="rId24" imgW="813600" imgH="25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791200"/>
                        <a:ext cx="825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11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update to Geo-SST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retrieval based on Modified Total Least Squares</a:t>
            </a:r>
          </a:p>
          <a:p>
            <a:r>
              <a:rPr lang="en-US" dirty="0" smtClean="0"/>
              <a:t>Improved bias and scatter </a:t>
            </a:r>
            <a:r>
              <a:rPr lang="en-US" i="1" dirty="0" smtClean="0"/>
              <a:t>cf.</a:t>
            </a:r>
            <a:r>
              <a:rPr lang="en-US" dirty="0" smtClean="0"/>
              <a:t> previous regression-based SST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2895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GOES-15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867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Daytime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867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Nighttime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366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sensitive is</a:t>
            </a:r>
            <a:r>
              <a:rPr lang="en-US" sz="4000" dirty="0" smtClean="0"/>
              <a:t> retrieved SST </a:t>
            </a:r>
            <a:br>
              <a:rPr lang="en-US" sz="4000" dirty="0" smtClean="0"/>
            </a:br>
            <a:r>
              <a:rPr lang="en-US" sz="4000" dirty="0" smtClean="0"/>
              <a:t>to </a:t>
            </a:r>
            <a:r>
              <a:rPr lang="en-US" sz="4000" dirty="0"/>
              <a:t>true SST?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1775" indent="-231775" algn="l">
              <a:spcBef>
                <a:spcPct val="50000"/>
              </a:spcBef>
              <a:buFont typeface="Tahoma" charset="0"/>
              <a:buChar char="•"/>
            </a:pPr>
            <a:r>
              <a:rPr lang="en-US" sz="2400" i="0" dirty="0"/>
              <a:t>If SST changes by 1 K, does retrieved</a:t>
            </a:r>
            <a:r>
              <a:rPr lang="en-US" sz="2400" i="0" dirty="0" smtClean="0"/>
              <a:t> SST </a:t>
            </a:r>
            <a:r>
              <a:rPr lang="en-US" sz="2400" i="0" dirty="0"/>
              <a:t>change by 1 K?</a:t>
            </a:r>
          </a:p>
          <a:p>
            <a:pPr marL="231775" indent="-231775" algn="l">
              <a:spcBef>
                <a:spcPct val="50000"/>
              </a:spcBef>
              <a:buFont typeface="Tahoma" charset="0"/>
              <a:buChar char="•"/>
            </a:pPr>
            <a:r>
              <a:rPr lang="en-US" sz="2400" i="0" dirty="0"/>
              <a:t>CRTM provides tangent-linear derivatives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223000" y="1716088"/>
            <a:ext cx="2616200" cy="584200"/>
            <a:chOff x="3920" y="1081"/>
            <a:chExt cx="1648" cy="368"/>
          </a:xfrm>
        </p:grpSpPr>
        <p:graphicFrame>
          <p:nvGraphicFramePr>
            <p:cNvPr id="290822" name="Object 6"/>
            <p:cNvGraphicFramePr>
              <a:graphicFrameLocks noChangeAspect="1"/>
            </p:cNvGraphicFramePr>
            <p:nvPr/>
          </p:nvGraphicFramePr>
          <p:xfrm>
            <a:off x="3920" y="1081"/>
            <a:ext cx="784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" name="Equation" r:id="rId3" imgW="1244520" imgH="583920" progId="Equation.3">
                    <p:embed/>
                  </p:oleObj>
                </mc:Choice>
                <mc:Fallback>
                  <p:oleObj name="Equation" r:id="rId3" imgW="124452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0" y="1081"/>
                          <a:ext cx="784" cy="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0823" name="Object 7"/>
            <p:cNvGraphicFramePr>
              <a:graphicFrameLocks noChangeAspect="1"/>
            </p:cNvGraphicFramePr>
            <p:nvPr/>
          </p:nvGraphicFramePr>
          <p:xfrm>
            <a:off x="4776" y="1081"/>
            <a:ext cx="792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8" name="Equation" r:id="rId5" imgW="1257120" imgH="583920" progId="Equation.3">
                    <p:embed/>
                  </p:oleObj>
                </mc:Choice>
                <mc:Fallback>
                  <p:oleObj name="Equation" r:id="rId5" imgW="125712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6" y="1081"/>
                          <a:ext cx="792" cy="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600" y="3382963"/>
            <a:ext cx="8686800" cy="1722437"/>
            <a:chOff x="192" y="1939"/>
            <a:chExt cx="5472" cy="1085"/>
          </a:xfrm>
        </p:grpSpPr>
        <p:sp>
          <p:nvSpPr>
            <p:cNvPr id="290828" name="Rectangle 12"/>
            <p:cNvSpPr>
              <a:spLocks noChangeArrowheads="1"/>
            </p:cNvSpPr>
            <p:nvPr/>
          </p:nvSpPr>
          <p:spPr bwMode="auto">
            <a:xfrm>
              <a:off x="192" y="1939"/>
              <a:ext cx="5472" cy="108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6" y="2035"/>
              <a:ext cx="5390" cy="893"/>
              <a:chOff x="226" y="2035"/>
              <a:chExt cx="5390" cy="893"/>
            </a:xfrm>
          </p:grpSpPr>
          <p:graphicFrame>
            <p:nvGraphicFramePr>
              <p:cNvPr id="290824" name="Object 8"/>
              <p:cNvGraphicFramePr>
                <a:graphicFrameLocks noChangeAspect="1"/>
              </p:cNvGraphicFramePr>
              <p:nvPr/>
            </p:nvGraphicFramePr>
            <p:xfrm>
              <a:off x="226" y="2035"/>
              <a:ext cx="5390" cy="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9" name="Equation" r:id="rId7" imgW="6845040" imgH="965160" progId="Equation.3">
                      <p:embed/>
                    </p:oleObj>
                  </mc:Choice>
                  <mc:Fallback>
                    <p:oleObj name="Equation" r:id="rId7" imgW="6845040" imgH="9651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" y="2035"/>
                            <a:ext cx="5390" cy="7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0825" name="Object 9"/>
              <p:cNvGraphicFramePr>
                <a:graphicFrameLocks noChangeAspect="1"/>
              </p:cNvGraphicFramePr>
              <p:nvPr/>
            </p:nvGraphicFramePr>
            <p:xfrm>
              <a:off x="1584" y="2467"/>
              <a:ext cx="3698" cy="4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0" name="Equation" r:id="rId9" imgW="4686120" imgH="583920" progId="Equation.3">
                      <p:embed/>
                    </p:oleObj>
                  </mc:Choice>
                  <mc:Fallback>
                    <p:oleObj name="Equation" r:id="rId9" imgW="4686120" imgH="5839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2467"/>
                            <a:ext cx="3698" cy="46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228600" y="2514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0"/>
              <a:t>Response of </a:t>
            </a:r>
            <a:r>
              <a:rPr lang="en-US" sz="2400" b="1" i="0"/>
              <a:t>NLSST</a:t>
            </a:r>
            <a:r>
              <a:rPr lang="en-US" sz="2400" i="0"/>
              <a:t> </a:t>
            </a:r>
            <a:r>
              <a:rPr lang="en-US" sz="2400" b="1" i="0"/>
              <a:t>algorithm</a:t>
            </a:r>
            <a:r>
              <a:rPr lang="en-US" sz="2400" i="0"/>
              <a:t> to a change in </a:t>
            </a:r>
            <a:r>
              <a:rPr lang="en-US" sz="2400" b="1" i="0"/>
              <a:t>true SST</a:t>
            </a:r>
            <a:r>
              <a:rPr lang="en-US" sz="2400" i="0"/>
              <a:t> is…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228600" y="5410200"/>
            <a:ext cx="868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i="0">
                <a:latin typeface="Times New Roman" charset="0"/>
              </a:rPr>
              <a:t>Merchant, C.J., A.R. Harris, H. Roquet and P. Le Borgne, </a:t>
            </a:r>
            <a:r>
              <a:rPr lang="en-US">
                <a:latin typeface="Times New Roman" charset="0"/>
              </a:rPr>
              <a:t>Retrieval characteristics of non-linear sea surface temperature from the Advanced Very High Resolution Radiometer</a:t>
            </a:r>
            <a:r>
              <a:rPr lang="en-US" i="0">
                <a:latin typeface="Times New Roman" charset="0"/>
              </a:rPr>
              <a:t>, Geophys. Res. Lett., </a:t>
            </a:r>
            <a:r>
              <a:rPr lang="en-US" b="1" i="0">
                <a:latin typeface="Times New Roman" charset="0"/>
              </a:rPr>
              <a:t>36</a:t>
            </a:r>
            <a:r>
              <a:rPr lang="en-US" i="0">
                <a:latin typeface="Times New Roman" charset="0"/>
              </a:rPr>
              <a:t>, L17604, 2009 </a:t>
            </a:r>
          </a:p>
        </p:txBody>
      </p:sp>
    </p:spTree>
    <p:extLst>
      <p:ext uri="{BB962C8B-B14F-4D97-AF65-F5344CB8AC3E}">
        <p14:creationId xmlns:p14="http://schemas.microsoft.com/office/powerpoint/2010/main" val="14882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 build="p"/>
      <p:bldP spid="2908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Sensitivity </a:t>
            </a:r>
            <a:r>
              <a:rPr lang="en-US" dirty="0"/>
              <a:t>to true SST</a:t>
            </a:r>
          </a:p>
        </p:txBody>
      </p:sp>
      <p:pic>
        <p:nvPicPr>
          <p:cNvPr id="291845" name="Picture 5" descr="Pathfinder_monthly_mean_dXdSST_Jul (regula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8580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1847" name="Picture 7" descr="NLSST Sensitivity to SST (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029200"/>
            <a:ext cx="4876800" cy="914400"/>
          </a:xfrm>
          <a:prstGeom prst="rect">
            <a:avLst/>
          </a:prstGeom>
          <a:noFill/>
        </p:spPr>
      </p:pic>
      <p:pic>
        <p:nvPicPr>
          <p:cNvPr id="5" name="Picture 4" descr="Pathfinder_monthly_mean_dXdSST_Jan (regular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3000"/>
            <a:ext cx="6858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943600"/>
            <a:ext cx="6858000" cy="461665"/>
          </a:xfrm>
          <a:prstGeom prst="rect">
            <a:avLst/>
          </a:prstGeom>
          <a:solidFill>
            <a:srgbClr val="C6D9F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33363" indent="-233363" algn="ctr"/>
            <a:r>
              <a:rPr lang="en-US" sz="2400" dirty="0" smtClean="0"/>
              <a:t>Sensitivity often &lt;1 and changes with season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12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Sensitivity </a:t>
            </a:r>
            <a:r>
              <a:rPr lang="en-US" dirty="0"/>
              <a:t>to true SST</a:t>
            </a:r>
          </a:p>
        </p:txBody>
      </p:sp>
      <p:pic>
        <p:nvPicPr>
          <p:cNvPr id="291845" name="Picture 5" descr="Pathfinder_monthly_mean_dXdSST_Jul (regula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7" name="Picture 7" descr="NLSST Sensitivity to SST (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487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8" name="Picture 8" descr="Pathfinder_monthly_mean_ASTD_Jul (regula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9" name="Picture 9" descr="Air - Sea Temperature Difference (K) color 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487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50" name="Rectangle 1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i="0" dirty="0"/>
              <a:t>Air – Sea Temperature Difference</a:t>
            </a:r>
          </a:p>
        </p:txBody>
      </p:sp>
      <p:pic>
        <p:nvPicPr>
          <p:cNvPr id="291851" name="Picture 11" descr="Pathfinder_monthly_mean_dXdSSTxASTD_Jul (regular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52" name="Picture 12" descr="(1 - Sensitivity)xASTD (K) color 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487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Pathfinder_monthly_mean_bias_J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2" name="Picture 8" descr="Color bar -075 to +075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391150"/>
            <a:ext cx="53721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3" name="Picture 9" descr="Pathfinder_monthly_mean_bias_F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4" name="Picture 10" descr="Pathfinder_monthly_mean_bias_M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5" name="Picture 11" descr="Pathfinder_monthly_mean_bias_Ap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6" name="Picture 12" descr="Pathfinder_monthly_mean_bias_M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7" name="Picture 13" descr="Pathfinder_monthly_mean_bias_Ju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8" name="Picture 14" descr="Pathfinder_monthly_mean_bias_Ju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9" name="Picture 15" descr="Pathfinder_monthly_mean_bias_Au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0" name="Picture 16" descr="Pathfinder_monthly_mean_bias_Se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1" name="Picture 17" descr="Pathfinder_monthly_mean_bias_Oc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2" name="Picture 18" descr="Pathfinder_monthly_mean_bias_No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3" name="Picture 19" descr="Pathfinder_monthly_mean_bias_De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2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77526" name="Rectangle 2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i="0" dirty="0"/>
              <a:t>Seasonal Geographic </a:t>
            </a:r>
            <a:r>
              <a:rPr lang="en-US" sz="3200" b="1" i="0" dirty="0" smtClean="0"/>
              <a:t>Distribution</a:t>
            </a:r>
          </a:p>
          <a:p>
            <a:pPr algn="ctr"/>
            <a:r>
              <a:rPr lang="en-US" sz="3200" b="1" i="0" dirty="0" smtClean="0"/>
              <a:t>of </a:t>
            </a:r>
            <a:r>
              <a:rPr lang="en-US" sz="3200" b="1" i="0" dirty="0"/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13575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Characteristics of different cloud detections</a:t>
            </a:r>
            <a:endParaRPr lang="en-US" sz="3600" dirty="0"/>
          </a:p>
        </p:txBody>
      </p:sp>
      <p:pic>
        <p:nvPicPr>
          <p:cNvPr id="5" name="Picture 4" descr="newcloud_de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r="6611"/>
          <a:stretch/>
        </p:blipFill>
        <p:spPr>
          <a:xfrm>
            <a:off x="4572000" y="990604"/>
            <a:ext cx="4564702" cy="395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76800"/>
            <a:ext cx="9144000" cy="2308324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data coverage of new cloud (NC) 50% more than OSPO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# cloud free pixels for high SZA is sparse – maybe OSPO &amp; OSI-SAF regression form are not working for this regime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There is no physical meaning from RT for a regression variable of </a:t>
            </a:r>
            <a:r>
              <a:rPr lang="en-US" sz="2000" dirty="0" err="1" smtClean="0"/>
              <a:t>SSTg</a:t>
            </a:r>
            <a:r>
              <a:rPr lang="en-US" sz="2000" dirty="0" smtClean="0"/>
              <a:t> multiplied with (T11-T12). </a:t>
            </a:r>
            <a:endParaRPr lang="en-US" sz="2000" dirty="0"/>
          </a:p>
        </p:txBody>
      </p:sp>
      <p:pic>
        <p:nvPicPr>
          <p:cNvPr id="4" name="Picture 3" descr="ospocloud_den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/>
        </p:blipFill>
        <p:spPr>
          <a:xfrm>
            <a:off x="1" y="990604"/>
            <a:ext cx="456465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5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ea typeface="ＭＳ Ｐゴシック" charset="0"/>
              </a:rPr>
              <a:t>Simulated Pathfinder Retrieval Errors</a:t>
            </a:r>
          </a:p>
        </p:txBody>
      </p:sp>
      <p:grpSp>
        <p:nvGrpSpPr>
          <p:cNvPr id="286751" name="Group 31"/>
          <p:cNvGrpSpPr>
            <a:grpSpLocks/>
          </p:cNvGrpSpPr>
          <p:nvPr/>
        </p:nvGrpSpPr>
        <p:grpSpPr bwMode="auto">
          <a:xfrm>
            <a:off x="533400" y="838200"/>
            <a:ext cx="2286000" cy="2057400"/>
            <a:chOff x="336" y="528"/>
            <a:chExt cx="1440" cy="1296"/>
          </a:xfrm>
        </p:grpSpPr>
        <p:sp>
          <p:nvSpPr>
            <p:cNvPr id="286726" name="AutoShape 6"/>
            <p:cNvSpPr>
              <a:spLocks noChangeArrowheads="1"/>
            </p:cNvSpPr>
            <p:nvPr/>
          </p:nvSpPr>
          <p:spPr bwMode="auto">
            <a:xfrm>
              <a:off x="336" y="528"/>
              <a:ext cx="1440" cy="1296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28" name="Text Box 8"/>
            <p:cNvSpPr txBox="1">
              <a:spLocks noChangeArrowheads="1"/>
            </p:cNvSpPr>
            <p:nvPr/>
          </p:nvSpPr>
          <p:spPr bwMode="auto">
            <a:xfrm>
              <a:off x="384" y="883"/>
              <a:ext cx="1344" cy="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00"/>
                  </a:solidFill>
                  <a:ea typeface="ＭＳ Ｐゴシック" charset="0"/>
                </a:rPr>
                <a:t>ERA-40 data</a:t>
              </a:r>
            </a:p>
            <a:p>
              <a:pPr algn="ctr" eaLnBrk="1" hangingPunct="1">
                <a:spcBef>
                  <a:spcPct val="25000"/>
                </a:spcBef>
              </a:pPr>
              <a:r>
                <a:rPr lang="en-US" i="1" smtClean="0">
                  <a:solidFill>
                    <a:srgbClr val="000000"/>
                  </a:solidFill>
                  <a:ea typeface="ＭＳ Ｐゴシック" charset="0"/>
                </a:rPr>
                <a:t>Atmospheric profiles</a:t>
              </a:r>
            </a:p>
            <a:p>
              <a:pPr algn="ctr" eaLnBrk="1" hangingPunct="1">
                <a:spcBef>
                  <a:spcPct val="25000"/>
                </a:spcBef>
              </a:pPr>
              <a:r>
                <a:rPr lang="en-US" i="1" smtClean="0">
                  <a:solidFill>
                    <a:srgbClr val="000000"/>
                  </a:solidFill>
                  <a:ea typeface="ＭＳ Ｐゴシック" charset="0"/>
                </a:rPr>
                <a:t>SSTs</a:t>
              </a:r>
            </a:p>
          </p:txBody>
        </p:sp>
      </p:grpSp>
      <p:grpSp>
        <p:nvGrpSpPr>
          <p:cNvPr id="286750" name="Group 30"/>
          <p:cNvGrpSpPr>
            <a:grpSpLocks/>
          </p:cNvGrpSpPr>
          <p:nvPr/>
        </p:nvGrpSpPr>
        <p:grpSpPr bwMode="auto">
          <a:xfrm>
            <a:off x="6324600" y="838200"/>
            <a:ext cx="2286000" cy="1905000"/>
            <a:chOff x="3984" y="528"/>
            <a:chExt cx="1440" cy="1200"/>
          </a:xfrm>
        </p:grpSpPr>
        <p:sp>
          <p:nvSpPr>
            <p:cNvPr id="286727" name="AutoShape 7"/>
            <p:cNvSpPr>
              <a:spLocks noChangeArrowheads="1"/>
            </p:cNvSpPr>
            <p:nvPr/>
          </p:nvSpPr>
          <p:spPr bwMode="auto">
            <a:xfrm>
              <a:off x="3984" y="528"/>
              <a:ext cx="1440" cy="12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29" name="Text Box 9"/>
            <p:cNvSpPr txBox="1">
              <a:spLocks noChangeArrowheads="1"/>
            </p:cNvSpPr>
            <p:nvPr/>
          </p:nvSpPr>
          <p:spPr bwMode="auto">
            <a:xfrm>
              <a:off x="4080" y="816"/>
              <a:ext cx="1344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00"/>
                  </a:solidFill>
                  <a:ea typeface="ＭＳ Ｐゴシック" charset="0"/>
                </a:rPr>
                <a:t>Pathfinder matchups</a:t>
              </a:r>
            </a:p>
            <a:p>
              <a:pPr algn="ctr" eaLnBrk="1" hangingPunct="1">
                <a:spcBef>
                  <a:spcPct val="25000"/>
                </a:spcBef>
              </a:pPr>
              <a:r>
                <a:rPr lang="en-US" i="1" smtClean="0">
                  <a:solidFill>
                    <a:srgbClr val="000000"/>
                  </a:solidFill>
                  <a:ea typeface="ＭＳ Ｐゴシック" charset="0"/>
                </a:rPr>
                <a:t>Lat, lon, time,  view angle</a:t>
              </a:r>
            </a:p>
          </p:txBody>
        </p:sp>
      </p:grpSp>
      <p:grpSp>
        <p:nvGrpSpPr>
          <p:cNvPr id="286754" name="Group 34"/>
          <p:cNvGrpSpPr>
            <a:grpSpLocks/>
          </p:cNvGrpSpPr>
          <p:nvPr/>
        </p:nvGrpSpPr>
        <p:grpSpPr bwMode="auto">
          <a:xfrm>
            <a:off x="3429000" y="2743200"/>
            <a:ext cx="2286000" cy="1143000"/>
            <a:chOff x="2160" y="1728"/>
            <a:chExt cx="1440" cy="720"/>
          </a:xfrm>
        </p:grpSpPr>
        <p:sp>
          <p:nvSpPr>
            <p:cNvPr id="286735" name="Text Box 15"/>
            <p:cNvSpPr txBox="1">
              <a:spLocks noChangeArrowheads="1"/>
            </p:cNvSpPr>
            <p:nvPr/>
          </p:nvSpPr>
          <p:spPr bwMode="auto">
            <a:xfrm>
              <a:off x="2160" y="1922"/>
              <a:ext cx="1440" cy="52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00"/>
                  </a:solidFill>
                  <a:ea typeface="ＭＳ Ｐゴシック" charset="0"/>
                </a:rPr>
                <a:t>Simulated </a:t>
              </a:r>
              <a:r>
                <a:rPr lang="en-US" sz="2400" b="1" smtClean="0">
                  <a:solidFill>
                    <a:srgbClr val="000000"/>
                  </a:solidFill>
                  <a:ea typeface="ＭＳ Ｐゴシック" charset="0"/>
                </a:rPr>
                <a:t>matchup</a:t>
              </a:r>
              <a:r>
                <a:rPr lang="en-US" sz="2400" smtClean="0">
                  <a:solidFill>
                    <a:srgbClr val="000000"/>
                  </a:solidFill>
                  <a:ea typeface="ＭＳ Ｐゴシック" charset="0"/>
                </a:rPr>
                <a:t> BTs</a:t>
              </a:r>
            </a:p>
          </p:txBody>
        </p:sp>
        <p:sp>
          <p:nvSpPr>
            <p:cNvPr id="286736" name="Line 16"/>
            <p:cNvSpPr>
              <a:spLocks noChangeShapeType="1"/>
            </p:cNvSpPr>
            <p:nvPr/>
          </p:nvSpPr>
          <p:spPr bwMode="auto">
            <a:xfrm>
              <a:off x="2880" y="172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6" name="Group 36"/>
          <p:cNvGrpSpPr>
            <a:grpSpLocks/>
          </p:cNvGrpSpPr>
          <p:nvPr/>
        </p:nvGrpSpPr>
        <p:grpSpPr bwMode="auto">
          <a:xfrm>
            <a:off x="533400" y="2895600"/>
            <a:ext cx="2286000" cy="919163"/>
            <a:chOff x="336" y="1824"/>
            <a:chExt cx="1440" cy="579"/>
          </a:xfrm>
        </p:grpSpPr>
        <p:sp>
          <p:nvSpPr>
            <p:cNvPr id="286738" name="Text Box 18"/>
            <p:cNvSpPr txBox="1">
              <a:spLocks noChangeArrowheads="1"/>
            </p:cNvSpPr>
            <p:nvPr/>
          </p:nvSpPr>
          <p:spPr bwMode="auto">
            <a:xfrm>
              <a:off x="336" y="2064"/>
              <a:ext cx="1440" cy="33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smtClean="0">
                  <a:solidFill>
                    <a:srgbClr val="000000"/>
                  </a:solidFill>
                  <a:ea typeface="ＭＳ Ｐゴシック" charset="0"/>
                </a:rPr>
                <a:t>CRTM</a:t>
              </a:r>
            </a:p>
          </p:txBody>
        </p:sp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>
              <a:off x="1056" y="182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5" name="Group 35"/>
          <p:cNvGrpSpPr>
            <a:grpSpLocks/>
          </p:cNvGrpSpPr>
          <p:nvPr/>
        </p:nvGrpSpPr>
        <p:grpSpPr bwMode="auto">
          <a:xfrm>
            <a:off x="3429000" y="3886200"/>
            <a:ext cx="2286000" cy="1146175"/>
            <a:chOff x="2160" y="2448"/>
            <a:chExt cx="1440" cy="722"/>
          </a:xfrm>
        </p:grpSpPr>
        <p:sp>
          <p:nvSpPr>
            <p:cNvPr id="286737" name="Text Box 17"/>
            <p:cNvSpPr txBox="1">
              <a:spLocks noChangeArrowheads="1"/>
            </p:cNvSpPr>
            <p:nvPr/>
          </p:nvSpPr>
          <p:spPr bwMode="auto">
            <a:xfrm>
              <a:off x="2160" y="2640"/>
              <a:ext cx="1440" cy="53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00"/>
                  </a:solidFill>
                  <a:ea typeface="ＭＳ Ｐゴシック" charset="0"/>
                </a:rPr>
                <a:t>SST Retrieval coefficients</a:t>
              </a:r>
            </a:p>
          </p:txBody>
        </p:sp>
        <p:sp>
          <p:nvSpPr>
            <p:cNvPr id="286741" name="Line 21"/>
            <p:cNvSpPr>
              <a:spLocks noChangeShapeType="1"/>
            </p:cNvSpPr>
            <p:nvPr/>
          </p:nvSpPr>
          <p:spPr bwMode="auto">
            <a:xfrm>
              <a:off x="2880" y="244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7" name="Group 37"/>
          <p:cNvGrpSpPr>
            <a:grpSpLocks/>
          </p:cNvGrpSpPr>
          <p:nvPr/>
        </p:nvGrpSpPr>
        <p:grpSpPr bwMode="auto">
          <a:xfrm>
            <a:off x="533400" y="3810000"/>
            <a:ext cx="2286000" cy="1216025"/>
            <a:chOff x="336" y="2400"/>
            <a:chExt cx="1440" cy="766"/>
          </a:xfrm>
        </p:grpSpPr>
        <p:sp>
          <p:nvSpPr>
            <p:cNvPr id="286739" name="Text Box 19"/>
            <p:cNvSpPr txBox="1">
              <a:spLocks noChangeArrowheads="1"/>
            </p:cNvSpPr>
            <p:nvPr/>
          </p:nvSpPr>
          <p:spPr bwMode="auto">
            <a:xfrm>
              <a:off x="336" y="2640"/>
              <a:ext cx="1440" cy="52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00"/>
                  </a:solidFill>
                  <a:ea typeface="ＭＳ Ｐゴシック" charset="0"/>
                </a:rPr>
                <a:t>Simulated </a:t>
              </a:r>
              <a:r>
                <a:rPr lang="en-US" sz="2400" b="1" smtClean="0">
                  <a:solidFill>
                    <a:srgbClr val="000000"/>
                  </a:solidFill>
                  <a:ea typeface="ＭＳ Ｐゴシック" charset="0"/>
                </a:rPr>
                <a:t>global</a:t>
              </a:r>
              <a:r>
                <a:rPr lang="en-US" sz="2400" smtClean="0">
                  <a:solidFill>
                    <a:srgbClr val="000000"/>
                  </a:solidFill>
                  <a:ea typeface="ＭＳ Ｐゴシック" charset="0"/>
                </a:rPr>
                <a:t> BTs</a:t>
              </a:r>
            </a:p>
          </p:txBody>
        </p:sp>
        <p:sp>
          <p:nvSpPr>
            <p:cNvPr id="286742" name="Line 22"/>
            <p:cNvSpPr>
              <a:spLocks noChangeShapeType="1"/>
            </p:cNvSpPr>
            <p:nvPr/>
          </p:nvSpPr>
          <p:spPr bwMode="auto">
            <a:xfrm>
              <a:off x="1056" y="240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2" name="Group 32"/>
          <p:cNvGrpSpPr>
            <a:grpSpLocks/>
          </p:cNvGrpSpPr>
          <p:nvPr/>
        </p:nvGrpSpPr>
        <p:grpSpPr bwMode="auto">
          <a:xfrm>
            <a:off x="2819400" y="1219200"/>
            <a:ext cx="3505200" cy="714375"/>
            <a:chOff x="1776" y="768"/>
            <a:chExt cx="2208" cy="450"/>
          </a:xfrm>
        </p:grpSpPr>
        <p:sp>
          <p:nvSpPr>
            <p:cNvPr id="286732" name="Line 12"/>
            <p:cNvSpPr>
              <a:spLocks noChangeShapeType="1"/>
            </p:cNvSpPr>
            <p:nvPr/>
          </p:nvSpPr>
          <p:spPr bwMode="auto">
            <a:xfrm>
              <a:off x="1776" y="100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 flipH="1">
              <a:off x="3600" y="100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43" name="Text Box 23"/>
            <p:cNvSpPr txBox="1">
              <a:spLocks noChangeArrowheads="1"/>
            </p:cNvSpPr>
            <p:nvPr/>
          </p:nvSpPr>
          <p:spPr bwMode="auto">
            <a:xfrm>
              <a:off x="2160" y="768"/>
              <a:ext cx="1440" cy="45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smtClean="0">
                  <a:solidFill>
                    <a:srgbClr val="000000"/>
                  </a:solidFill>
                  <a:ea typeface="ＭＳ Ｐゴシック" charset="0"/>
                </a:rPr>
                <a:t>ERA-40 </a:t>
              </a:r>
              <a:r>
                <a:rPr lang="ja-JP" altLang="en-US" sz="200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“</a:t>
              </a:r>
              <a:r>
                <a:rPr lang="en-US" sz="2000" smtClean="0">
                  <a:solidFill>
                    <a:srgbClr val="000000"/>
                  </a:solidFill>
                  <a:ea typeface="ＭＳ Ｐゴシック" charset="0"/>
                </a:rPr>
                <a:t>matchup</a:t>
              </a:r>
              <a:r>
                <a:rPr lang="ja-JP" altLang="en-US" sz="200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”</a:t>
              </a:r>
              <a:r>
                <a:rPr lang="en-US" sz="2000" smtClean="0">
                  <a:solidFill>
                    <a:srgbClr val="000000"/>
                  </a:solidFill>
                  <a:ea typeface="ＭＳ Ｐゴシック" charset="0"/>
                </a:rPr>
                <a:t> subset</a:t>
              </a:r>
            </a:p>
          </p:txBody>
        </p:sp>
      </p:grpSp>
      <p:grpSp>
        <p:nvGrpSpPr>
          <p:cNvPr id="286753" name="Group 33"/>
          <p:cNvGrpSpPr>
            <a:grpSpLocks/>
          </p:cNvGrpSpPr>
          <p:nvPr/>
        </p:nvGrpSpPr>
        <p:grpSpPr bwMode="auto">
          <a:xfrm>
            <a:off x="3429000" y="1933575"/>
            <a:ext cx="2286000" cy="809625"/>
            <a:chOff x="2160" y="1218"/>
            <a:chExt cx="1440" cy="510"/>
          </a:xfrm>
        </p:grpSpPr>
        <p:sp>
          <p:nvSpPr>
            <p:cNvPr id="286731" name="Text Box 11"/>
            <p:cNvSpPr txBox="1">
              <a:spLocks noChangeArrowheads="1"/>
            </p:cNvSpPr>
            <p:nvPr/>
          </p:nvSpPr>
          <p:spPr bwMode="auto">
            <a:xfrm>
              <a:off x="2160" y="1389"/>
              <a:ext cx="1440" cy="33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smtClean="0">
                  <a:solidFill>
                    <a:srgbClr val="000000"/>
                  </a:solidFill>
                  <a:ea typeface="ＭＳ Ｐゴシック" charset="0"/>
                </a:rPr>
                <a:t>CRTM</a:t>
              </a:r>
            </a:p>
          </p:txBody>
        </p:sp>
        <p:sp>
          <p:nvSpPr>
            <p:cNvPr id="286744" name="Line 24"/>
            <p:cNvSpPr>
              <a:spLocks noChangeShapeType="1"/>
            </p:cNvSpPr>
            <p:nvPr/>
          </p:nvSpPr>
          <p:spPr bwMode="auto">
            <a:xfrm>
              <a:off x="2880" y="1218"/>
              <a:ext cx="0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8" name="Group 38"/>
          <p:cNvGrpSpPr>
            <a:grpSpLocks/>
          </p:cNvGrpSpPr>
          <p:nvPr/>
        </p:nvGrpSpPr>
        <p:grpSpPr bwMode="auto">
          <a:xfrm>
            <a:off x="1676400" y="5026025"/>
            <a:ext cx="4267200" cy="1666875"/>
            <a:chOff x="1056" y="3166"/>
            <a:chExt cx="2688" cy="1050"/>
          </a:xfrm>
        </p:grpSpPr>
        <p:cxnSp>
          <p:nvCxnSpPr>
            <p:cNvPr id="286746" name="AutoShape 26"/>
            <p:cNvCxnSpPr>
              <a:cxnSpLocks noChangeShapeType="1"/>
              <a:stCxn id="286739" idx="2"/>
            </p:cNvCxnSpPr>
            <p:nvPr/>
          </p:nvCxnSpPr>
          <p:spPr bwMode="auto">
            <a:xfrm rot="16200000" flipH="1">
              <a:off x="1895" y="2327"/>
              <a:ext cx="146" cy="182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86747" name="Line 27"/>
            <p:cNvSpPr>
              <a:spLocks noChangeShapeType="1"/>
            </p:cNvSpPr>
            <p:nvPr/>
          </p:nvSpPr>
          <p:spPr bwMode="auto">
            <a:xfrm>
              <a:off x="2880" y="3170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48" name="Text Box 28"/>
            <p:cNvSpPr txBox="1">
              <a:spLocks noChangeArrowheads="1"/>
            </p:cNvSpPr>
            <p:nvPr/>
          </p:nvSpPr>
          <p:spPr bwMode="auto">
            <a:xfrm>
              <a:off x="2016" y="3456"/>
              <a:ext cx="1728" cy="760"/>
            </a:xfrm>
            <a:prstGeom prst="rect">
              <a:avLst/>
            </a:prstGeom>
            <a:solidFill>
              <a:srgbClr val="FEAFA2">
                <a:alpha val="50000"/>
              </a:srgb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smtClean="0">
                  <a:solidFill>
                    <a:srgbClr val="780000"/>
                  </a:solidFill>
                  <a:ea typeface="ＭＳ Ｐゴシック" charset="0"/>
                </a:rPr>
                <a:t>Simulated Pathfinder SSTs (+ ERA-40 SSTs)</a:t>
              </a:r>
            </a:p>
          </p:txBody>
        </p:sp>
      </p:grpSp>
      <p:sp>
        <p:nvSpPr>
          <p:cNvPr id="286749" name="Rectangle 29"/>
          <p:cNvSpPr>
            <a:spLocks noChangeArrowheads="1"/>
          </p:cNvSpPr>
          <p:nvPr/>
        </p:nvSpPr>
        <p:spPr bwMode="auto">
          <a:xfrm>
            <a:off x="6324600" y="544195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i="1" smtClean="0">
                <a:solidFill>
                  <a:srgbClr val="000000"/>
                </a:solidFill>
                <a:ea typeface="ＭＳ Ｐゴシック" charset="0"/>
              </a:rPr>
              <a:t>N.B. Bias is    </a:t>
            </a:r>
            <a:r>
              <a:rPr lang="en-US" sz="2400" b="1" i="1" smtClean="0">
                <a:solidFill>
                  <a:srgbClr val="000000"/>
                </a:solidFill>
                <a:ea typeface="ＭＳ Ｐゴシック" charset="0"/>
              </a:rPr>
              <a:t>Pathfinder SST    – ERA-40 SST</a:t>
            </a:r>
          </a:p>
        </p:txBody>
      </p:sp>
      <p:sp>
        <p:nvSpPr>
          <p:cNvPr id="286760" name="Text Box 40"/>
          <p:cNvSpPr txBox="1">
            <a:spLocks noChangeArrowheads="1"/>
          </p:cNvSpPr>
          <p:nvPr/>
        </p:nvSpPr>
        <p:spPr bwMode="auto">
          <a:xfrm>
            <a:off x="6324600" y="3460750"/>
            <a:ext cx="25146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ea typeface="ＭＳ Ｐゴシック" charset="0"/>
              </a:rPr>
              <a:t>No Aerosols &amp; ERA-40 data filtered for cloud fraction</a:t>
            </a:r>
          </a:p>
        </p:txBody>
      </p:sp>
    </p:spTree>
    <p:extLst>
      <p:ext uri="{BB962C8B-B14F-4D97-AF65-F5344CB8AC3E}">
        <p14:creationId xmlns:p14="http://schemas.microsoft.com/office/powerpoint/2010/main" val="17957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9" grpId="0"/>
      <p:bldP spid="2867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7" name="Picture 11" descr="Pathfinder_biases_Hovmuller_la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90600"/>
            <a:ext cx="9140825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1143000"/>
          </a:xfrm>
        </p:spPr>
        <p:txBody>
          <a:bodyPr/>
          <a:lstStyle/>
          <a:p>
            <a:r>
              <a:rPr lang="en-US" sz="3200" dirty="0"/>
              <a:t>Modeled Pathfinder Bias 1985 – 1999</a:t>
            </a: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1600200" y="6110288"/>
            <a:ext cx="6477000" cy="369332"/>
          </a:xfrm>
          <a:prstGeom prst="rect">
            <a:avLst/>
          </a:prstGeom>
          <a:solidFill>
            <a:schemeClr val="accent1">
              <a:alpha val="34000"/>
            </a:schemeClr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 smtClean="0">
                <a:solidFill>
                  <a:srgbClr val="000066"/>
                </a:solidFill>
              </a:rPr>
              <a:t>What happens when we include volcanic aerosol?</a:t>
            </a:r>
            <a:endParaRPr lang="en-US" b="1" i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6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ea typeface="ＭＳ Ｐゴシック" charset="0"/>
              </a:rPr>
              <a:t>Simulated Pathfinder Retrieval Errors</a:t>
            </a:r>
          </a:p>
        </p:txBody>
      </p:sp>
      <p:grpSp>
        <p:nvGrpSpPr>
          <p:cNvPr id="286751" name="Group 31"/>
          <p:cNvGrpSpPr>
            <a:grpSpLocks/>
          </p:cNvGrpSpPr>
          <p:nvPr/>
        </p:nvGrpSpPr>
        <p:grpSpPr bwMode="auto">
          <a:xfrm>
            <a:off x="533400" y="838200"/>
            <a:ext cx="2286000" cy="2057400"/>
            <a:chOff x="336" y="528"/>
            <a:chExt cx="1440" cy="1296"/>
          </a:xfrm>
        </p:grpSpPr>
        <p:sp>
          <p:nvSpPr>
            <p:cNvPr id="286726" name="AutoShape 6"/>
            <p:cNvSpPr>
              <a:spLocks noChangeArrowheads="1"/>
            </p:cNvSpPr>
            <p:nvPr/>
          </p:nvSpPr>
          <p:spPr bwMode="auto">
            <a:xfrm>
              <a:off x="336" y="528"/>
              <a:ext cx="1440" cy="1296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28" name="Text Box 8"/>
            <p:cNvSpPr txBox="1">
              <a:spLocks noChangeArrowheads="1"/>
            </p:cNvSpPr>
            <p:nvPr/>
          </p:nvSpPr>
          <p:spPr bwMode="auto">
            <a:xfrm>
              <a:off x="384" y="883"/>
              <a:ext cx="1344" cy="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charset="0"/>
                </a:rPr>
                <a:t>ERA-40 data</a:t>
              </a:r>
            </a:p>
            <a:p>
              <a:pPr algn="ctr" eaLnBrk="1" hangingPunct="1">
                <a:spcBef>
                  <a:spcPct val="25000"/>
                </a:spcBef>
              </a:pPr>
              <a:r>
                <a:rPr lang="en-US" i="1">
                  <a:solidFill>
                    <a:srgbClr val="000000"/>
                  </a:solidFill>
                  <a:ea typeface="ＭＳ Ｐゴシック" charset="0"/>
                </a:rPr>
                <a:t>Atmospheric profiles</a:t>
              </a:r>
            </a:p>
            <a:p>
              <a:pPr algn="ctr" eaLnBrk="1" hangingPunct="1">
                <a:spcBef>
                  <a:spcPct val="25000"/>
                </a:spcBef>
              </a:pPr>
              <a:r>
                <a:rPr lang="en-US" i="1">
                  <a:solidFill>
                    <a:srgbClr val="000000"/>
                  </a:solidFill>
                  <a:ea typeface="ＭＳ Ｐゴシック" charset="0"/>
                </a:rPr>
                <a:t>SSTs</a:t>
              </a:r>
            </a:p>
          </p:txBody>
        </p:sp>
      </p:grpSp>
      <p:grpSp>
        <p:nvGrpSpPr>
          <p:cNvPr id="286750" name="Group 30"/>
          <p:cNvGrpSpPr>
            <a:grpSpLocks/>
          </p:cNvGrpSpPr>
          <p:nvPr/>
        </p:nvGrpSpPr>
        <p:grpSpPr bwMode="auto">
          <a:xfrm>
            <a:off x="6324600" y="838200"/>
            <a:ext cx="2286000" cy="1905000"/>
            <a:chOff x="3984" y="528"/>
            <a:chExt cx="1440" cy="1200"/>
          </a:xfrm>
        </p:grpSpPr>
        <p:sp>
          <p:nvSpPr>
            <p:cNvPr id="286727" name="AutoShape 7"/>
            <p:cNvSpPr>
              <a:spLocks noChangeArrowheads="1"/>
            </p:cNvSpPr>
            <p:nvPr/>
          </p:nvSpPr>
          <p:spPr bwMode="auto">
            <a:xfrm>
              <a:off x="3984" y="528"/>
              <a:ext cx="1440" cy="12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29" name="Text Box 9"/>
            <p:cNvSpPr txBox="1">
              <a:spLocks noChangeArrowheads="1"/>
            </p:cNvSpPr>
            <p:nvPr/>
          </p:nvSpPr>
          <p:spPr bwMode="auto">
            <a:xfrm>
              <a:off x="4080" y="816"/>
              <a:ext cx="1344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charset="0"/>
                </a:rPr>
                <a:t>Pathfinder matchups</a:t>
              </a:r>
            </a:p>
            <a:p>
              <a:pPr algn="ctr" eaLnBrk="1" hangingPunct="1">
                <a:spcBef>
                  <a:spcPct val="25000"/>
                </a:spcBef>
              </a:pPr>
              <a:r>
                <a:rPr lang="en-US" i="1">
                  <a:solidFill>
                    <a:srgbClr val="000000"/>
                  </a:solidFill>
                  <a:ea typeface="ＭＳ Ｐゴシック" charset="0"/>
                </a:rPr>
                <a:t>Lat, lon, time,  view angle</a:t>
              </a:r>
            </a:p>
          </p:txBody>
        </p:sp>
      </p:grpSp>
      <p:grpSp>
        <p:nvGrpSpPr>
          <p:cNvPr id="286754" name="Group 34"/>
          <p:cNvGrpSpPr>
            <a:grpSpLocks/>
          </p:cNvGrpSpPr>
          <p:nvPr/>
        </p:nvGrpSpPr>
        <p:grpSpPr bwMode="auto">
          <a:xfrm>
            <a:off x="3429000" y="2743200"/>
            <a:ext cx="2286000" cy="1143000"/>
            <a:chOff x="2160" y="1728"/>
            <a:chExt cx="1440" cy="720"/>
          </a:xfrm>
        </p:grpSpPr>
        <p:sp>
          <p:nvSpPr>
            <p:cNvPr id="286735" name="Text Box 15"/>
            <p:cNvSpPr txBox="1">
              <a:spLocks noChangeArrowheads="1"/>
            </p:cNvSpPr>
            <p:nvPr/>
          </p:nvSpPr>
          <p:spPr bwMode="auto">
            <a:xfrm>
              <a:off x="2160" y="1922"/>
              <a:ext cx="1440" cy="52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charset="0"/>
                </a:rPr>
                <a:t>Simulated </a:t>
              </a:r>
              <a:r>
                <a:rPr lang="en-US" sz="2400" b="1">
                  <a:solidFill>
                    <a:srgbClr val="000000"/>
                  </a:solidFill>
                  <a:ea typeface="ＭＳ Ｐゴシック" charset="0"/>
                </a:rPr>
                <a:t>matchup</a:t>
              </a:r>
              <a:r>
                <a:rPr lang="en-US" sz="2400">
                  <a:solidFill>
                    <a:srgbClr val="000000"/>
                  </a:solidFill>
                  <a:ea typeface="ＭＳ Ｐゴシック" charset="0"/>
                </a:rPr>
                <a:t> BTs</a:t>
              </a:r>
            </a:p>
          </p:txBody>
        </p:sp>
        <p:sp>
          <p:nvSpPr>
            <p:cNvPr id="286736" name="Line 16"/>
            <p:cNvSpPr>
              <a:spLocks noChangeShapeType="1"/>
            </p:cNvSpPr>
            <p:nvPr/>
          </p:nvSpPr>
          <p:spPr bwMode="auto">
            <a:xfrm>
              <a:off x="2880" y="172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6" name="Group 36"/>
          <p:cNvGrpSpPr>
            <a:grpSpLocks/>
          </p:cNvGrpSpPr>
          <p:nvPr/>
        </p:nvGrpSpPr>
        <p:grpSpPr bwMode="auto">
          <a:xfrm>
            <a:off x="533400" y="2895600"/>
            <a:ext cx="2286000" cy="919163"/>
            <a:chOff x="336" y="1824"/>
            <a:chExt cx="1440" cy="579"/>
          </a:xfrm>
        </p:grpSpPr>
        <p:sp>
          <p:nvSpPr>
            <p:cNvPr id="286738" name="Text Box 18"/>
            <p:cNvSpPr txBox="1">
              <a:spLocks noChangeArrowheads="1"/>
            </p:cNvSpPr>
            <p:nvPr/>
          </p:nvSpPr>
          <p:spPr bwMode="auto">
            <a:xfrm>
              <a:off x="336" y="2064"/>
              <a:ext cx="1440" cy="33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ea typeface="ＭＳ Ｐゴシック" charset="0"/>
                </a:rPr>
                <a:t>CRTM</a:t>
              </a:r>
            </a:p>
          </p:txBody>
        </p:sp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>
              <a:off x="1056" y="182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5" name="Group 35"/>
          <p:cNvGrpSpPr>
            <a:grpSpLocks/>
          </p:cNvGrpSpPr>
          <p:nvPr/>
        </p:nvGrpSpPr>
        <p:grpSpPr bwMode="auto">
          <a:xfrm>
            <a:off x="3429000" y="3886200"/>
            <a:ext cx="2286000" cy="1146175"/>
            <a:chOff x="2160" y="2448"/>
            <a:chExt cx="1440" cy="722"/>
          </a:xfrm>
        </p:grpSpPr>
        <p:sp>
          <p:nvSpPr>
            <p:cNvPr id="286737" name="Text Box 17"/>
            <p:cNvSpPr txBox="1">
              <a:spLocks noChangeArrowheads="1"/>
            </p:cNvSpPr>
            <p:nvPr/>
          </p:nvSpPr>
          <p:spPr bwMode="auto">
            <a:xfrm>
              <a:off x="2160" y="2640"/>
              <a:ext cx="1440" cy="53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charset="0"/>
                </a:rPr>
                <a:t>SST Retrieval coefficients</a:t>
              </a:r>
            </a:p>
          </p:txBody>
        </p:sp>
        <p:sp>
          <p:nvSpPr>
            <p:cNvPr id="286741" name="Line 21"/>
            <p:cNvSpPr>
              <a:spLocks noChangeShapeType="1"/>
            </p:cNvSpPr>
            <p:nvPr/>
          </p:nvSpPr>
          <p:spPr bwMode="auto">
            <a:xfrm>
              <a:off x="2880" y="244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7" name="Group 37"/>
          <p:cNvGrpSpPr>
            <a:grpSpLocks/>
          </p:cNvGrpSpPr>
          <p:nvPr/>
        </p:nvGrpSpPr>
        <p:grpSpPr bwMode="auto">
          <a:xfrm>
            <a:off x="533400" y="3810000"/>
            <a:ext cx="2286000" cy="1216025"/>
            <a:chOff x="336" y="2400"/>
            <a:chExt cx="1440" cy="766"/>
          </a:xfrm>
        </p:grpSpPr>
        <p:sp>
          <p:nvSpPr>
            <p:cNvPr id="286739" name="Text Box 19"/>
            <p:cNvSpPr txBox="1">
              <a:spLocks noChangeArrowheads="1"/>
            </p:cNvSpPr>
            <p:nvPr/>
          </p:nvSpPr>
          <p:spPr bwMode="auto">
            <a:xfrm>
              <a:off x="336" y="2640"/>
              <a:ext cx="1440" cy="52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ea typeface="ＭＳ Ｐゴシック" charset="0"/>
                </a:rPr>
                <a:t>Simulated </a:t>
              </a:r>
              <a:r>
                <a:rPr lang="en-US" sz="2400" b="1">
                  <a:solidFill>
                    <a:srgbClr val="000000"/>
                  </a:solidFill>
                  <a:ea typeface="ＭＳ Ｐゴシック" charset="0"/>
                </a:rPr>
                <a:t>global</a:t>
              </a:r>
              <a:r>
                <a:rPr lang="en-US" sz="2400">
                  <a:solidFill>
                    <a:srgbClr val="000000"/>
                  </a:solidFill>
                  <a:ea typeface="ＭＳ Ｐゴシック" charset="0"/>
                </a:rPr>
                <a:t> BTs</a:t>
              </a:r>
            </a:p>
          </p:txBody>
        </p:sp>
        <p:sp>
          <p:nvSpPr>
            <p:cNvPr id="286742" name="Line 22"/>
            <p:cNvSpPr>
              <a:spLocks noChangeShapeType="1"/>
            </p:cNvSpPr>
            <p:nvPr/>
          </p:nvSpPr>
          <p:spPr bwMode="auto">
            <a:xfrm>
              <a:off x="1056" y="240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2" name="Group 32"/>
          <p:cNvGrpSpPr>
            <a:grpSpLocks/>
          </p:cNvGrpSpPr>
          <p:nvPr/>
        </p:nvGrpSpPr>
        <p:grpSpPr bwMode="auto">
          <a:xfrm>
            <a:off x="2819400" y="1219200"/>
            <a:ext cx="3505200" cy="714375"/>
            <a:chOff x="1776" y="768"/>
            <a:chExt cx="2208" cy="450"/>
          </a:xfrm>
        </p:grpSpPr>
        <p:sp>
          <p:nvSpPr>
            <p:cNvPr id="286732" name="Line 12"/>
            <p:cNvSpPr>
              <a:spLocks noChangeShapeType="1"/>
            </p:cNvSpPr>
            <p:nvPr/>
          </p:nvSpPr>
          <p:spPr bwMode="auto">
            <a:xfrm>
              <a:off x="1776" y="100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 flipH="1">
              <a:off x="3600" y="100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43" name="Text Box 23"/>
            <p:cNvSpPr txBox="1">
              <a:spLocks noChangeArrowheads="1"/>
            </p:cNvSpPr>
            <p:nvPr/>
          </p:nvSpPr>
          <p:spPr bwMode="auto">
            <a:xfrm>
              <a:off x="2160" y="768"/>
              <a:ext cx="1440" cy="45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ea typeface="ＭＳ Ｐゴシック" charset="0"/>
                </a:rPr>
                <a:t>ERA-40 </a:t>
              </a:r>
              <a:r>
                <a:rPr lang="ja-JP" altLang="en-US" sz="2000">
                  <a:solidFill>
                    <a:srgbClr val="000000"/>
                  </a:solidFill>
                  <a:latin typeface="Arial"/>
                  <a:ea typeface="ＭＳ Ｐゴシック" charset="0"/>
                </a:rPr>
                <a:t>“</a:t>
              </a:r>
              <a:r>
                <a:rPr lang="en-US" sz="2000">
                  <a:solidFill>
                    <a:srgbClr val="000000"/>
                  </a:solidFill>
                  <a:ea typeface="ＭＳ Ｐゴシック" charset="0"/>
                </a:rPr>
                <a:t>matchup</a:t>
              </a:r>
              <a:r>
                <a:rPr lang="ja-JP" altLang="en-US" sz="2000">
                  <a:solidFill>
                    <a:srgbClr val="000000"/>
                  </a:solidFill>
                  <a:latin typeface="Arial"/>
                  <a:ea typeface="ＭＳ Ｐゴシック" charset="0"/>
                </a:rPr>
                <a:t>”</a:t>
              </a:r>
              <a:r>
                <a:rPr lang="en-US" sz="2000">
                  <a:solidFill>
                    <a:srgbClr val="000000"/>
                  </a:solidFill>
                  <a:ea typeface="ＭＳ Ｐゴシック" charset="0"/>
                </a:rPr>
                <a:t> subset</a:t>
              </a:r>
            </a:p>
          </p:txBody>
        </p:sp>
      </p:grpSp>
      <p:grpSp>
        <p:nvGrpSpPr>
          <p:cNvPr id="286753" name="Group 33"/>
          <p:cNvGrpSpPr>
            <a:grpSpLocks/>
          </p:cNvGrpSpPr>
          <p:nvPr/>
        </p:nvGrpSpPr>
        <p:grpSpPr bwMode="auto">
          <a:xfrm>
            <a:off x="3429000" y="1933575"/>
            <a:ext cx="2286000" cy="809625"/>
            <a:chOff x="2160" y="1218"/>
            <a:chExt cx="1440" cy="510"/>
          </a:xfrm>
        </p:grpSpPr>
        <p:sp>
          <p:nvSpPr>
            <p:cNvPr id="286731" name="Text Box 11"/>
            <p:cNvSpPr txBox="1">
              <a:spLocks noChangeArrowheads="1"/>
            </p:cNvSpPr>
            <p:nvPr/>
          </p:nvSpPr>
          <p:spPr bwMode="auto">
            <a:xfrm>
              <a:off x="2160" y="1389"/>
              <a:ext cx="1440" cy="339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ea typeface="ＭＳ Ｐゴシック" charset="0"/>
                </a:rPr>
                <a:t>CRTM</a:t>
              </a:r>
            </a:p>
          </p:txBody>
        </p:sp>
        <p:sp>
          <p:nvSpPr>
            <p:cNvPr id="286744" name="Line 24"/>
            <p:cNvSpPr>
              <a:spLocks noChangeShapeType="1"/>
            </p:cNvSpPr>
            <p:nvPr/>
          </p:nvSpPr>
          <p:spPr bwMode="auto">
            <a:xfrm>
              <a:off x="2880" y="1218"/>
              <a:ext cx="0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6758" name="Group 38"/>
          <p:cNvGrpSpPr>
            <a:grpSpLocks/>
          </p:cNvGrpSpPr>
          <p:nvPr/>
        </p:nvGrpSpPr>
        <p:grpSpPr bwMode="auto">
          <a:xfrm>
            <a:off x="1676400" y="5026025"/>
            <a:ext cx="4267200" cy="1666875"/>
            <a:chOff x="1056" y="3166"/>
            <a:chExt cx="2688" cy="1050"/>
          </a:xfrm>
        </p:grpSpPr>
        <p:cxnSp>
          <p:nvCxnSpPr>
            <p:cNvPr id="286746" name="AutoShape 26"/>
            <p:cNvCxnSpPr>
              <a:cxnSpLocks noChangeShapeType="1"/>
              <a:stCxn id="286739" idx="2"/>
            </p:cNvCxnSpPr>
            <p:nvPr/>
          </p:nvCxnSpPr>
          <p:spPr bwMode="auto">
            <a:xfrm rot="16200000" flipH="1">
              <a:off x="1895" y="2327"/>
              <a:ext cx="146" cy="182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86747" name="Line 27"/>
            <p:cNvSpPr>
              <a:spLocks noChangeShapeType="1"/>
            </p:cNvSpPr>
            <p:nvPr/>
          </p:nvSpPr>
          <p:spPr bwMode="auto">
            <a:xfrm>
              <a:off x="2880" y="3170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 i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6748" name="Text Box 28"/>
            <p:cNvSpPr txBox="1">
              <a:spLocks noChangeArrowheads="1"/>
            </p:cNvSpPr>
            <p:nvPr/>
          </p:nvSpPr>
          <p:spPr bwMode="auto">
            <a:xfrm>
              <a:off x="2016" y="3456"/>
              <a:ext cx="1728" cy="760"/>
            </a:xfrm>
            <a:prstGeom prst="rect">
              <a:avLst/>
            </a:prstGeom>
            <a:solidFill>
              <a:srgbClr val="FEAFA2">
                <a:alpha val="50000"/>
              </a:srgb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780000"/>
                  </a:solidFill>
                  <a:ea typeface="ＭＳ Ｐゴシック" charset="0"/>
                </a:rPr>
                <a:t>Simulated Pathfinder SSTs (+ ERA-40 SSTs)</a:t>
              </a:r>
            </a:p>
          </p:txBody>
        </p:sp>
      </p:grpSp>
      <p:sp>
        <p:nvSpPr>
          <p:cNvPr id="286749" name="Rectangle 29"/>
          <p:cNvSpPr>
            <a:spLocks noChangeArrowheads="1"/>
          </p:cNvSpPr>
          <p:nvPr/>
        </p:nvSpPr>
        <p:spPr bwMode="auto">
          <a:xfrm>
            <a:off x="6324600" y="544195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solidFill>
                  <a:srgbClr val="000000"/>
                </a:solidFill>
                <a:ea typeface="ＭＳ Ｐゴシック" charset="0"/>
              </a:rPr>
              <a:t>N.B. Bias is    </a:t>
            </a:r>
            <a:r>
              <a:rPr lang="en-US" sz="2400" b="1" i="1">
                <a:solidFill>
                  <a:srgbClr val="000000"/>
                </a:solidFill>
                <a:ea typeface="ＭＳ Ｐゴシック" charset="0"/>
              </a:rPr>
              <a:t>Pathfinder SST    – ERA-40 SST</a:t>
            </a:r>
          </a:p>
        </p:txBody>
      </p:sp>
      <p:sp>
        <p:nvSpPr>
          <p:cNvPr id="286760" name="Text Box 40"/>
          <p:cNvSpPr txBox="1">
            <a:spLocks noChangeArrowheads="1"/>
          </p:cNvSpPr>
          <p:nvPr/>
        </p:nvSpPr>
        <p:spPr bwMode="auto">
          <a:xfrm>
            <a:off x="533400" y="5486400"/>
            <a:ext cx="2514600" cy="1200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0000"/>
                </a:solidFill>
                <a:ea typeface="ＭＳ Ｐゴシック" charset="0"/>
              </a:rPr>
              <a:t>Insert volcanic aerosol optical depths</a:t>
            </a:r>
            <a:endParaRPr lang="en-US" sz="2400" i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1" y="3429000"/>
            <a:ext cx="4190999" cy="1200328"/>
            <a:chOff x="4572001" y="3429000"/>
            <a:chExt cx="4190999" cy="1200328"/>
          </a:xfrm>
        </p:grpSpPr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6248400" y="3429000"/>
              <a:ext cx="2514600" cy="1200328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i="1" dirty="0" smtClean="0">
                  <a:solidFill>
                    <a:srgbClr val="000000"/>
                  </a:solidFill>
                  <a:ea typeface="ＭＳ Ｐゴシック" charset="0"/>
                </a:rPr>
                <a:t>Insert volcanic aerosol optical depths</a:t>
              </a:r>
              <a:endParaRPr lang="en-US" sz="2400" i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cxnSp>
          <p:nvCxnSpPr>
            <p:cNvPr id="3" name="Straight Arrow Connector 2"/>
            <p:cNvCxnSpPr>
              <a:stCxn id="34" idx="1"/>
            </p:cNvCxnSpPr>
            <p:nvPr/>
          </p:nvCxnSpPr>
          <p:spPr bwMode="auto">
            <a:xfrm flipH="1">
              <a:off x="4572001" y="4029164"/>
              <a:ext cx="1676399" cy="94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Arrow Connector 4"/>
          <p:cNvCxnSpPr/>
          <p:nvPr/>
        </p:nvCxnSpPr>
        <p:spPr bwMode="auto">
          <a:xfrm flipV="1">
            <a:off x="1676400" y="5257801"/>
            <a:ext cx="0" cy="2285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749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" y="990699"/>
            <a:ext cx="9140824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Include Pinatubo in </a:t>
            </a:r>
            <a:br>
              <a:rPr lang="en-US" sz="3200" dirty="0" smtClean="0"/>
            </a:br>
            <a:r>
              <a:rPr lang="en-US" sz="3200" dirty="0" smtClean="0"/>
              <a:t>RTM radiances</a:t>
            </a:r>
            <a:endParaRPr lang="en-US" sz="3200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57200" y="5867400"/>
            <a:ext cx="8534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0188" indent="-230188" algn="l">
              <a:spcBef>
                <a:spcPts val="600"/>
              </a:spcBef>
              <a:buFont typeface="Tahoma" charset="0"/>
              <a:buChar char="•"/>
            </a:pPr>
            <a:r>
              <a:rPr lang="en-US" sz="2000" i="0" dirty="0" smtClean="0">
                <a:solidFill>
                  <a:schemeClr val="tx2"/>
                </a:solidFill>
                <a:latin typeface="Univers" charset="0"/>
              </a:rPr>
              <a:t>Negative bias is reduced, but positive biases are propagated N &amp; S</a:t>
            </a:r>
          </a:p>
          <a:p>
            <a:pPr marL="230188" indent="-230188" algn="l">
              <a:spcBef>
                <a:spcPts val="600"/>
              </a:spcBef>
              <a:buFont typeface="Tahoma" charset="0"/>
              <a:buChar char="•"/>
            </a:pPr>
            <a:r>
              <a:rPr lang="en-US" sz="2000" i="0" dirty="0" smtClean="0">
                <a:solidFill>
                  <a:schemeClr val="tx2"/>
                </a:solidFill>
                <a:latin typeface="Univers" charset="0"/>
              </a:rPr>
              <a:t>Split-window based algorithm has </a:t>
            </a:r>
            <a:r>
              <a:rPr lang="en-US" sz="2000" b="1" i="0" dirty="0" smtClean="0">
                <a:solidFill>
                  <a:schemeClr val="tx2"/>
                </a:solidFill>
                <a:latin typeface="Univers" charset="0"/>
              </a:rPr>
              <a:t>no skill</a:t>
            </a:r>
            <a:r>
              <a:rPr lang="en-US" sz="2000" i="0" dirty="0" smtClean="0">
                <a:solidFill>
                  <a:schemeClr val="tx2"/>
                </a:solidFill>
                <a:latin typeface="Univers" charset="0"/>
              </a:rPr>
              <a:t> in compensating for aerosol</a:t>
            </a:r>
            <a:endParaRPr lang="en-US" sz="2000" b="1" i="0" dirty="0" smtClean="0">
              <a:solidFill>
                <a:schemeClr val="tx2"/>
              </a:solidFill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" y="990699"/>
            <a:ext cx="9140824" cy="51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Pathfinder V5 – Daily OI ¼ °</a:t>
            </a:r>
            <a:endParaRPr lang="en-US" sz="3200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57200" y="5867400"/>
            <a:ext cx="8534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0188" indent="-230188" algn="l">
              <a:spcBef>
                <a:spcPts val="600"/>
              </a:spcBef>
              <a:buFont typeface="Tahoma" charset="0"/>
              <a:buChar char="•"/>
            </a:pPr>
            <a:r>
              <a:rPr lang="en-US" sz="2000" i="0" dirty="0" smtClean="0">
                <a:solidFill>
                  <a:schemeClr val="tx2"/>
                </a:solidFill>
                <a:latin typeface="Univers" charset="0"/>
              </a:rPr>
              <a:t>Common features </a:t>
            </a:r>
            <a:r>
              <a:rPr lang="en-US" sz="2000" i="0" dirty="0" err="1" smtClean="0">
                <a:solidFill>
                  <a:schemeClr val="tx2"/>
                </a:solidFill>
                <a:latin typeface="Univers" charset="0"/>
              </a:rPr>
              <a:t>w.r.t</a:t>
            </a:r>
            <a:r>
              <a:rPr lang="en-US" sz="2000" i="0" dirty="0" smtClean="0">
                <a:solidFill>
                  <a:schemeClr val="tx2"/>
                </a:solidFill>
                <a:latin typeface="Univers" charset="0"/>
              </a:rPr>
              <a:t>. biases induced by Pinatubo aerosol</a:t>
            </a:r>
          </a:p>
          <a:p>
            <a:pPr marL="230188" indent="-230188" algn="l">
              <a:spcBef>
                <a:spcPts val="600"/>
              </a:spcBef>
              <a:buFont typeface="Tahoma" charset="0"/>
              <a:buChar char="•"/>
            </a:pPr>
            <a:r>
              <a:rPr lang="en-US" sz="2000" i="0" dirty="0" smtClean="0">
                <a:solidFill>
                  <a:schemeClr val="tx2"/>
                </a:solidFill>
                <a:latin typeface="Univers" charset="0"/>
              </a:rPr>
              <a:t>Actual seasonal variability is greater than predicted by modeling</a:t>
            </a:r>
            <a:endParaRPr lang="en-US" sz="2000" b="1" i="0" dirty="0" smtClean="0">
              <a:solidFill>
                <a:schemeClr val="tx2"/>
              </a:solidFill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0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Retrieva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029200"/>
          </a:xfrm>
        </p:spPr>
        <p:txBody>
          <a:bodyPr/>
          <a:lstStyle/>
          <a:p>
            <a:r>
              <a:rPr lang="en-US" dirty="0" smtClean="0"/>
              <a:t>Reduces the problem to a local linearization</a:t>
            </a:r>
          </a:p>
          <a:p>
            <a:pPr lvl="1"/>
            <a:r>
              <a:rPr lang="en-US" dirty="0" smtClean="0"/>
              <a:t>Dependent on ancillary data (NWP) for an initial guess</a:t>
            </a:r>
          </a:p>
          <a:p>
            <a:pPr lvl="1"/>
            <a:r>
              <a:rPr lang="en-US" dirty="0" smtClean="0"/>
              <a:t>More compute-intensive than regression – not an issue nowadays</a:t>
            </a:r>
          </a:p>
          <a:p>
            <a:pPr lvl="2"/>
            <a:r>
              <a:rPr lang="en-US" dirty="0" smtClean="0"/>
              <a:t>Especially with fast RTM (</a:t>
            </a:r>
            <a:r>
              <a:rPr lang="en-US" i="1" dirty="0" smtClean="0"/>
              <a:t>e.g.</a:t>
            </a:r>
            <a:r>
              <a:rPr lang="en-US" dirty="0" smtClean="0"/>
              <a:t> CRTM)</a:t>
            </a:r>
          </a:p>
          <a:p>
            <a:r>
              <a:rPr lang="en-US" dirty="0" smtClean="0"/>
              <a:t>Widely used for satellite sounding</a:t>
            </a:r>
          </a:p>
          <a:p>
            <a:pPr lvl="1"/>
            <a:r>
              <a:rPr lang="en-US" dirty="0" smtClean="0"/>
              <a:t>More channels, generally fewer (larger) footprints</a:t>
            </a:r>
          </a:p>
          <a:p>
            <a:r>
              <a:rPr lang="en-US" dirty="0" smtClean="0"/>
              <a:t>Start with a simple reduced state vector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= [SST, TCWV]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</a:p>
          <a:p>
            <a:pPr lvl="1"/>
            <a:r>
              <a:rPr lang="en-US" i="1" dirty="0" smtClean="0"/>
              <a:t>N.B. </a:t>
            </a:r>
            <a:r>
              <a:rPr lang="en-US" dirty="0" smtClean="0"/>
              <a:t>Implicitly assumes NWP profile shape is more or less correct</a:t>
            </a:r>
          </a:p>
          <a:p>
            <a:r>
              <a:rPr lang="en-US" dirty="0" smtClean="0"/>
              <a:t>Selection of an appropriate inverse method</a:t>
            </a:r>
          </a:p>
          <a:p>
            <a:pPr lvl="1"/>
            <a:r>
              <a:rPr lang="en-US" dirty="0" smtClean="0"/>
              <a:t>Ensure that satellite measurements are contributing to signal</a:t>
            </a:r>
          </a:p>
          <a:p>
            <a:pPr lvl="1"/>
            <a:r>
              <a:rPr lang="en-US" dirty="0" smtClean="0"/>
              <a:t>Avoid excessive error propagation from measurement space to parameter space</a:t>
            </a:r>
          </a:p>
          <a:p>
            <a:pPr lvl="2"/>
            <a:r>
              <a:rPr lang="en-US" dirty="0" smtClean="0"/>
              <a:t>If problem is ill-conditioned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644" y="126178"/>
            <a:ext cx="8121356" cy="1143000"/>
          </a:xfrm>
        </p:spPr>
        <p:txBody>
          <a:bodyPr/>
          <a:lstStyle/>
          <a:p>
            <a:pPr algn="ctr"/>
            <a:r>
              <a:rPr lang="en-US" dirty="0" smtClean="0"/>
              <a:t>History of Inverse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644" y="1447799"/>
            <a:ext cx="7911044" cy="5133901"/>
          </a:xfrm>
        </p:spPr>
        <p:txBody>
          <a:bodyPr>
            <a:normAutofit/>
          </a:bodyPr>
          <a:lstStyle/>
          <a:p>
            <a:r>
              <a:rPr lang="en-US" dirty="0" smtClean="0"/>
              <a:t>Forward model:</a:t>
            </a:r>
          </a:p>
          <a:p>
            <a:r>
              <a:rPr lang="en-US" dirty="0" smtClean="0"/>
              <a:t>Simple Inverse:         		(measurement error)</a:t>
            </a:r>
          </a:p>
          <a:p>
            <a:endParaRPr lang="en-US" dirty="0" smtClean="0"/>
          </a:p>
          <a:p>
            <a:r>
              <a:rPr lang="en-US" dirty="0" smtClean="0"/>
              <a:t>Legendre (1805) Least Squares: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MTLS: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OEM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14768"/>
              </p:ext>
            </p:extLst>
          </p:nvPr>
        </p:nvGraphicFramePr>
        <p:xfrm>
          <a:off x="2667000" y="4883150"/>
          <a:ext cx="6318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Equation" r:id="rId3" imgW="2527300" imgH="241300" progId="Equation.3">
                  <p:embed/>
                </p:oleObj>
              </mc:Choice>
              <mc:Fallback>
                <p:oleObj name="Equation" r:id="rId3" imgW="2527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4883150"/>
                        <a:ext cx="63182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723883"/>
              </p:ext>
            </p:extLst>
          </p:nvPr>
        </p:nvGraphicFramePr>
        <p:xfrm>
          <a:off x="2667000" y="4025900"/>
          <a:ext cx="5556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" name="Equation" r:id="rId5" imgW="2222500" imgH="254000" progId="Equation.3">
                  <p:embed/>
                </p:oleObj>
              </mc:Choice>
              <mc:Fallback>
                <p:oleObj name="Equation" r:id="rId5" imgW="2222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4025900"/>
                        <a:ext cx="55562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7940"/>
              </p:ext>
            </p:extLst>
          </p:nvPr>
        </p:nvGraphicFramePr>
        <p:xfrm>
          <a:off x="2667000" y="3257550"/>
          <a:ext cx="4699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" name="Equation" r:id="rId7" imgW="1879600" imgH="254000" progId="Equation.3">
                  <p:embed/>
                </p:oleObj>
              </mc:Choice>
              <mc:Fallback>
                <p:oleObj name="Equation" r:id="rId7" imgW="1879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3257550"/>
                        <a:ext cx="4699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10569"/>
              </p:ext>
            </p:extLst>
          </p:nvPr>
        </p:nvGraphicFramePr>
        <p:xfrm>
          <a:off x="4101691" y="1857117"/>
          <a:ext cx="1555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" name="Equation" r:id="rId9" imgW="622300" imgH="190500" progId="Equation.3">
                  <p:embed/>
                </p:oleObj>
              </mc:Choice>
              <mc:Fallback>
                <p:oleObj name="Equation" r:id="rId9" imgW="622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1691" y="1857117"/>
                        <a:ext cx="15557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44727"/>
              </p:ext>
            </p:extLst>
          </p:nvPr>
        </p:nvGraphicFramePr>
        <p:xfrm>
          <a:off x="4114800" y="1447800"/>
          <a:ext cx="1365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" name="Equation" r:id="rId11" imgW="546100" imgH="165100" progId="Equation.3">
                  <p:embed/>
                </p:oleObj>
              </mc:Choice>
              <mc:Fallback>
                <p:oleObj name="Equation" r:id="rId11" imgW="546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0" y="1447800"/>
                        <a:ext cx="13652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6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eaGullBackground">
  <a:themeElements>
    <a:clrScheme name="1_SeaGullBackground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481A8"/>
      </a:hlink>
      <a:folHlink>
        <a:srgbClr val="0481A8"/>
      </a:folHlink>
    </a:clrScheme>
    <a:fontScheme name="1_SeaGull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C2A8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C2A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C2A8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C2A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eaGull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aGull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481A8"/>
        </a:hlink>
        <a:folHlink>
          <a:srgbClr val="048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SPSRB_Feb_08</Template>
  <TotalTime>47123</TotalTime>
  <Words>1666</Words>
  <Application>Microsoft Macintosh PowerPoint</Application>
  <PresentationFormat>On-screen Show (4:3)</PresentationFormat>
  <Paragraphs>267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1_SeaGullBackground</vt:lpstr>
      <vt:lpstr>Default Design</vt:lpstr>
      <vt:lpstr>1_Default Design</vt:lpstr>
      <vt:lpstr>Equation</vt:lpstr>
      <vt:lpstr>A Deterministic Inverse Method for SST Retrieval from VIIRS:  Early Results</vt:lpstr>
      <vt:lpstr>Motivation</vt:lpstr>
      <vt:lpstr>PowerPoint Presentation</vt:lpstr>
      <vt:lpstr>Modeled Pathfinder Bias 1985 – 1999</vt:lpstr>
      <vt:lpstr>PowerPoint Presentation</vt:lpstr>
      <vt:lpstr>Include Pinatubo in  RTM radiances</vt:lpstr>
      <vt:lpstr>Pathfinder V5 – Daily OI ¼ °</vt:lpstr>
      <vt:lpstr>Physical Retrieval</vt:lpstr>
      <vt:lpstr>History of Inverse Model</vt:lpstr>
      <vt:lpstr>Uncertainty Estimation</vt:lpstr>
      <vt:lpstr>DFS/DFR and Retrieval error </vt:lpstr>
      <vt:lpstr>“Optimized” OE</vt:lpstr>
      <vt:lpstr>DFS/DFR and Retrieval error </vt:lpstr>
      <vt:lpstr>Improved cloud detection</vt:lpstr>
      <vt:lpstr>VIIRS Initial Results</vt:lpstr>
      <vt:lpstr>MODIS Initial Results</vt:lpstr>
      <vt:lpstr>Things to consider</vt:lpstr>
      <vt:lpstr>Things to consider cont’d</vt:lpstr>
      <vt:lpstr>Summary</vt:lpstr>
      <vt:lpstr>Backup slides</vt:lpstr>
      <vt:lpstr>Deterministic &amp; Stochastic</vt:lpstr>
      <vt:lpstr>Recent update to Geo-SST</vt:lpstr>
      <vt:lpstr>How sensitive is retrieved SST  to true SST?</vt:lpstr>
      <vt:lpstr>Sensitivity to true SST</vt:lpstr>
      <vt:lpstr>Sensitivity to true SST</vt:lpstr>
      <vt:lpstr> </vt:lpstr>
      <vt:lpstr>Characteristics of different cloud detections</vt:lpstr>
    </vt:vector>
  </TitlesOfParts>
  <Manager/>
  <Company>NOAA/NESDIS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SPSRB Product Enhancement Declaring Operational Briefing</dc:title>
  <dc:subject/>
  <dc:creator>Matthew Seybold</dc:creator>
  <cp:keywords/>
  <dc:description/>
  <cp:lastModifiedBy>Brandon Maccherone</cp:lastModifiedBy>
  <cp:revision>359</cp:revision>
  <cp:lastPrinted>2008-02-05T18:37:16Z</cp:lastPrinted>
  <dcterms:created xsi:type="dcterms:W3CDTF">2012-01-12T04:09:02Z</dcterms:created>
  <dcterms:modified xsi:type="dcterms:W3CDTF">2015-05-29T15:03:16Z</dcterms:modified>
  <cp:category/>
</cp:coreProperties>
</file>