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9" r:id="rId2"/>
    <p:sldId id="462" r:id="rId3"/>
    <p:sldId id="498" r:id="rId4"/>
    <p:sldId id="499" r:id="rId5"/>
    <p:sldId id="500" r:id="rId6"/>
    <p:sldId id="501" r:id="rId7"/>
    <p:sldId id="502" r:id="rId8"/>
    <p:sldId id="477" r:id="rId9"/>
    <p:sldId id="503" r:id="rId10"/>
    <p:sldId id="504" r:id="rId11"/>
    <p:sldId id="496" r:id="rId12"/>
    <p:sldId id="478" r:id="rId13"/>
    <p:sldId id="480" r:id="rId14"/>
    <p:sldId id="494" r:id="rId15"/>
    <p:sldId id="495" r:id="rId16"/>
    <p:sldId id="493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FFFF"/>
    <a:srgbClr val="4DF52B"/>
    <a:srgbClr val="FF3300"/>
    <a:srgbClr val="FF00FF"/>
    <a:srgbClr val="FFFFCC"/>
    <a:srgbClr val="FF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9" autoAdjust="0"/>
    <p:restoredTop sz="94568" autoAdjust="0"/>
  </p:normalViewPr>
  <p:slideViewPr>
    <p:cSldViewPr snapToGrid="0">
      <p:cViewPr varScale="1">
        <p:scale>
          <a:sx n="84" d="100"/>
          <a:sy n="84" d="100"/>
        </p:scale>
        <p:origin x="-18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8" Type="http://schemas.openxmlformats.org/officeDocument/2006/relationships/image" Target="../media/image5.jpeg"/><Relationship Id="rId9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8.w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490538"/>
            <a:ext cx="83454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5400" dirty="0" smtClean="0"/>
              <a:t>Update on</a:t>
            </a:r>
          </a:p>
          <a:p>
            <a:pPr algn="ctr">
              <a:spcAft>
                <a:spcPct val="20000"/>
              </a:spcAft>
            </a:pPr>
            <a:r>
              <a:rPr lang="en-US" sz="5400" dirty="0" smtClean="0"/>
              <a:t>Algorithm MAIAC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>
              <a:spcAft>
                <a:spcPct val="20000"/>
              </a:spcAft>
            </a:pPr>
            <a:r>
              <a:rPr lang="en-US" sz="2400" dirty="0" smtClean="0"/>
              <a:t>       Alexei </a:t>
            </a:r>
            <a:r>
              <a:rPr lang="en-US" sz="2400" dirty="0" err="1" smtClean="0"/>
              <a:t>Lyapustin</a:t>
            </a:r>
            <a:r>
              <a:rPr lang="en-US" sz="2400" dirty="0" smtClean="0"/>
              <a:t> (GSFC-613) 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      </a:t>
            </a:r>
            <a:r>
              <a:rPr lang="en-US" sz="2400" dirty="0" err="1" smtClean="0"/>
              <a:t>Yujie</a:t>
            </a:r>
            <a:r>
              <a:rPr lang="en-US" sz="2400" dirty="0" smtClean="0"/>
              <a:t> Wang (UMBC)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  Sergey </a:t>
            </a:r>
            <a:r>
              <a:rPr lang="en-US" sz="2400" dirty="0" err="1" smtClean="0"/>
              <a:t>Korkin</a:t>
            </a:r>
            <a:r>
              <a:rPr lang="en-US" sz="2400" dirty="0" smtClean="0"/>
              <a:t> (USRA)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000" b="1" dirty="0" smtClean="0"/>
          </a:p>
          <a:p>
            <a:pPr algn="ctr">
              <a:spcAft>
                <a:spcPct val="20000"/>
              </a:spcAft>
            </a:pPr>
            <a:r>
              <a:rPr lang="en-US" sz="2000" b="1" dirty="0" smtClean="0"/>
              <a:t>May 20, 2015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54" y="3332174"/>
            <a:ext cx="3028950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8" y="685800"/>
            <a:ext cx="7717120" cy="61722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635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Europe-North Africa: Aerosol Types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6589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Recent Developments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7828" y="846941"/>
            <a:ext cx="816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Morton et al. (Nature, 2014): BRDF retrieval in Amazon doesn’t happen often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2111550"/>
            <a:ext cx="3218720" cy="47166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 err="1" smtClean="0">
                <a:latin typeface="Arial Narrow" panose="020B0606020202030204" pitchFamily="34" charset="0"/>
              </a:rPr>
              <a:t>Meso</a:t>
            </a:r>
            <a:r>
              <a:rPr lang="en-US" b="1" dirty="0" smtClean="0">
                <a:latin typeface="Arial Narrow" panose="020B0606020202030204" pitchFamily="34" charset="0"/>
              </a:rPr>
              <a:t>-scale (50km) RTLS retrieval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Select high NDVI (&gt;0.75) pixels;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Get average </a:t>
            </a:r>
            <a:r>
              <a:rPr lang="en-US" sz="1600" dirty="0">
                <a:sym typeface="Symbol" panose="05050102010706020507" pitchFamily="18" charset="2"/>
              </a:rPr>
              <a:t></a:t>
            </a:r>
            <a:r>
              <a:rPr lang="en-US" sz="1600" baseline="-25000" dirty="0" smtClean="0">
                <a:sym typeface="Symbol" panose="05050102010706020507" pitchFamily="18" charset="2"/>
              </a:rPr>
              <a:t>0.66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for 20-50th percentile (N&gt;20); filter residual clouds (~0.005) and shadows;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 If sufficient angular sampling during 10 days (</a:t>
            </a:r>
            <a:r>
              <a:rPr lang="en-US" sz="1600" dirty="0" err="1" smtClean="0">
                <a:latin typeface="Arial Narrow" panose="020B0606020202030204" pitchFamily="34" charset="0"/>
              </a:rPr>
              <a:t>Terra+Aqua</a:t>
            </a:r>
            <a:r>
              <a:rPr lang="en-US" sz="1600" dirty="0" smtClean="0">
                <a:latin typeface="Arial Narrow" panose="020B0606020202030204" pitchFamily="34" charset="0"/>
              </a:rPr>
              <a:t>), then RTLS inversion;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Joint inversion of RGB and 2.1</a:t>
            </a:r>
            <a:r>
              <a:rPr lang="en-US" sz="1600" dirty="0" smtClean="0">
                <a:latin typeface="Arial Narrow" panose="020B0606020202030204" pitchFamily="34" charset="0"/>
                <a:sym typeface="Symbol" panose="05050102010706020507" pitchFamily="18" charset="2"/>
              </a:rPr>
              <a:t>m channels for more robust retrieval;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  <a:sym typeface="Symbol" panose="05050102010706020507" pitchFamily="18" charset="2"/>
              </a:rPr>
              <a:t>Get pixel’s BRDF by scaling using single good observation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600" dirty="0"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600" dirty="0" smtClean="0"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BRDF shape update every 1-2 weeks to track geometry and phenology changes</a:t>
            </a:r>
            <a:endParaRPr lang="en-US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516380" y="5532120"/>
            <a:ext cx="350520" cy="701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20" y="1181316"/>
            <a:ext cx="602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Equatorial Amazon, 150km: Rare 3-day period of low cloud cover</a:t>
            </a:r>
          </a:p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(BRDF variation &gt;&gt; spatial variation)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213853" y="1994173"/>
            <a:ext cx="437745" cy="22438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6932780" y="2000653"/>
            <a:ext cx="437745" cy="22438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74715" y="2260378"/>
            <a:ext cx="4685088" cy="4461465"/>
            <a:chOff x="3474715" y="2260378"/>
            <a:chExt cx="4685088" cy="4461465"/>
          </a:xfrm>
        </p:grpSpPr>
        <p:sp>
          <p:nvSpPr>
            <p:cNvPr id="5" name="TextBox 4"/>
            <p:cNvSpPr txBox="1"/>
            <p:nvPr/>
          </p:nvSpPr>
          <p:spPr>
            <a:xfrm>
              <a:off x="3477800" y="2260378"/>
              <a:ext cx="4626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TOA      CM          AOT     NDVI     </a:t>
              </a:r>
              <a:r>
                <a:rPr lang="en-US" sz="1400" dirty="0" smtClean="0">
                  <a:sym typeface="Symbol" panose="05050102010706020507" pitchFamily="18" charset="2"/>
                </a:rPr>
                <a:t></a:t>
              </a:r>
              <a:r>
                <a:rPr lang="en-US" sz="1400" baseline="-25000" dirty="0" smtClean="0">
                  <a:sym typeface="Symbol" panose="05050102010706020507" pitchFamily="18" charset="2"/>
                </a:rPr>
                <a:t>0.66</a:t>
              </a:r>
              <a:r>
                <a:rPr lang="en-US" sz="1400" dirty="0" smtClean="0"/>
                <a:t>        </a:t>
              </a:r>
              <a:r>
                <a:rPr lang="en-US" sz="1400" dirty="0" smtClean="0">
                  <a:sym typeface="Symbol" panose="05050102010706020507" pitchFamily="18" charset="2"/>
                </a:rPr>
                <a:t></a:t>
              </a:r>
              <a:r>
                <a:rPr lang="en-US" sz="1400" baseline="-25000" dirty="0" smtClean="0">
                  <a:sym typeface="Symbol" panose="05050102010706020507" pitchFamily="18" charset="2"/>
                </a:rPr>
                <a:t>0.87</a:t>
              </a:r>
              <a:r>
                <a:rPr lang="en-US" sz="1400" dirty="0" smtClean="0"/>
                <a:t>      </a:t>
              </a:r>
              <a:r>
                <a:rPr lang="en-US" sz="1400" dirty="0" smtClean="0">
                  <a:sym typeface="Symbol" panose="05050102010706020507" pitchFamily="18" charset="2"/>
                </a:rPr>
                <a:t></a:t>
              </a:r>
              <a:r>
                <a:rPr lang="en-US" sz="1400" baseline="-25000" dirty="0" smtClean="0">
                  <a:sym typeface="Symbol" panose="05050102010706020507" pitchFamily="18" charset="2"/>
                </a:rPr>
                <a:t>RGB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60227" y="2468880"/>
              <a:ext cx="20730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0.84-0.9     0.02-0.04     0.25-0.35</a:t>
              </a:r>
              <a:endParaRPr lang="en-US" sz="1200" dirty="0">
                <a:latin typeface="Arial Narrow" panose="020B060602020203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474715" y="2698289"/>
              <a:ext cx="4685088" cy="4023554"/>
              <a:chOff x="3474715" y="2698289"/>
              <a:chExt cx="4685088" cy="402355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6" r="86815"/>
              <a:stretch/>
            </p:blipFill>
            <p:spPr>
              <a:xfrm>
                <a:off x="3474715" y="2698289"/>
                <a:ext cx="1337932" cy="402355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51" r="39949"/>
              <a:stretch/>
            </p:blipFill>
            <p:spPr>
              <a:xfrm>
                <a:off x="5474080" y="2698289"/>
                <a:ext cx="2685723" cy="402355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0" r="73300"/>
              <a:stretch/>
            </p:blipFill>
            <p:spPr>
              <a:xfrm>
                <a:off x="4810535" y="2698289"/>
                <a:ext cx="663886" cy="40235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413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2566" y="1075090"/>
            <a:ext cx="57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Dry Season and Biomass Burning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/>
        </p:blipFill>
        <p:spPr>
          <a:xfrm>
            <a:off x="238492" y="734307"/>
            <a:ext cx="4410318" cy="5925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877" y="107509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802" y="399014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RGB BRF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5071" y="37973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4223" y="4247155"/>
            <a:ext cx="2315185" cy="1908215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EFFAFF"/>
              </a:gs>
            </a:gsLst>
            <a:lin ang="5400000" scaled="1"/>
          </a:gradFill>
          <a:ln cmpd="dbl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u="sng" dirty="0" smtClean="0"/>
              <a:t>CM Legend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Clear Land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FFFF"/>
                </a:solidFill>
              </a:rPr>
              <a:t>Clear Water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2"/>
                </a:solidFill>
              </a:rPr>
              <a:t>Detected Smoke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Clouds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Cloud Shadows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1300" y="626318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223 - 2003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5166" y="1352144"/>
            <a:ext cx="3768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Clearing of Amazon forests for agricultural development.</a:t>
            </a:r>
          </a:p>
          <a:p>
            <a:endParaRPr lang="en-US" dirty="0"/>
          </a:p>
          <a:p>
            <a:r>
              <a:rPr lang="en-US" dirty="0" smtClean="0"/>
              <a:t>As timber dries, biomass burning begins.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2956106" y="4492486"/>
            <a:ext cx="966045" cy="643717"/>
          </a:xfrm>
          <a:prstGeom prst="ellipse">
            <a:avLst/>
          </a:prstGeom>
          <a:solidFill>
            <a:srgbClr val="FFFF00">
              <a:alpha val="0"/>
            </a:srgbClr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3922151" y="4907395"/>
            <a:ext cx="1330785" cy="505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 descr="Scale0-1.bmp"/>
          <p:cNvPicPr>
            <a:picLocks noChangeAspect="1"/>
          </p:cNvPicPr>
          <p:nvPr/>
        </p:nvPicPr>
        <p:blipFill rotWithShape="1">
          <a:blip r:embed="rId3" cstate="print"/>
          <a:srcRect l="-2043" r="5108" b="13033"/>
          <a:stretch/>
        </p:blipFill>
        <p:spPr>
          <a:xfrm rot="16200000">
            <a:off x="3955430" y="2076293"/>
            <a:ext cx="19202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… Biomass Burning (2003)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4" t="3" r="340" b="56000"/>
          <a:stretch/>
        </p:blipFill>
        <p:spPr>
          <a:xfrm>
            <a:off x="241069" y="587439"/>
            <a:ext cx="2377440" cy="3017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8073" y="3200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 t="3" r="1483" b="56000"/>
          <a:stretch/>
        </p:blipFill>
        <p:spPr>
          <a:xfrm>
            <a:off x="3226690" y="587439"/>
            <a:ext cx="2377440" cy="3017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8358" y="320039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6" t="3" r="1474" b="56000"/>
          <a:stretch/>
        </p:blipFill>
        <p:spPr>
          <a:xfrm>
            <a:off x="6212311" y="587439"/>
            <a:ext cx="2377440" cy="301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10928" y="32003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8" t="3" r="1471" b="56000"/>
          <a:stretch/>
        </p:blipFill>
        <p:spPr>
          <a:xfrm>
            <a:off x="241069" y="3713012"/>
            <a:ext cx="2377440" cy="3017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467" b="56000"/>
          <a:stretch/>
        </p:blipFill>
        <p:spPr>
          <a:xfrm>
            <a:off x="3226690" y="3713012"/>
            <a:ext cx="2377440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467" b="56000"/>
          <a:stretch/>
        </p:blipFill>
        <p:spPr>
          <a:xfrm>
            <a:off x="6212311" y="3713012"/>
            <a:ext cx="2377440" cy="30175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98068" y="630381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8353" y="630380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10923" y="63038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4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b="4645"/>
          <a:stretch/>
        </p:blipFill>
        <p:spPr>
          <a:xfrm>
            <a:off x="820383" y="640080"/>
            <a:ext cx="4655335" cy="612648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43525" y="4256883"/>
            <a:ext cx="2315185" cy="1908215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EFFAFF"/>
              </a:gs>
            </a:gsLst>
            <a:lin ang="5400000" scaled="1"/>
          </a:gradFill>
          <a:ln cmpd="dbl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u="sng" dirty="0" smtClean="0"/>
              <a:t>CM Legend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Clear Land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FFFF"/>
                </a:solidFill>
              </a:rPr>
              <a:t>Clear Water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2"/>
                </a:solidFill>
              </a:rPr>
              <a:t>Detected Smoke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Clouds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Cloud Shadows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683" y="62242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296 - 2003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ale0-1.bmp"/>
          <p:cNvPicPr>
            <a:picLocks noChangeAspect="1"/>
          </p:cNvPicPr>
          <p:nvPr/>
        </p:nvPicPr>
        <p:blipFill rotWithShape="1">
          <a:blip r:embed="rId3" cstate="print"/>
          <a:srcRect l="-2043" r="5108" b="13033"/>
          <a:stretch/>
        </p:blipFill>
        <p:spPr>
          <a:xfrm rot="16200000">
            <a:off x="5220026" y="2076293"/>
            <a:ext cx="192024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257300" y="1013460"/>
            <a:ext cx="510540" cy="4572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0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 …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3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4792" y="773671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7301" y="770426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 RGB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980562" y="5963055"/>
            <a:ext cx="366732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 flip="none" rotWithShape="1"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552544" y="6040877"/>
            <a:ext cx="446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brightness – moving from backscattering towards forward scattering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2532" y="571500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0000FF"/>
                </a:solidFill>
              </a:rPr>
              <a:t>1200 km</a:t>
            </a:r>
            <a:endParaRPr lang="en-US" b="1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06813-F761-435E-A4AD-5493BEB2E88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19481" y="10221"/>
            <a:ext cx="6251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Aerosol </a:t>
            </a:r>
            <a:r>
              <a:rPr lang="en-US" sz="3200" b="1" dirty="0" smtClean="0"/>
              <a:t>Effect on NDVI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04476" y="1651603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Northern area </a:t>
            </a:r>
          </a:p>
          <a:p>
            <a:r>
              <a:rPr lang="en-US" dirty="0" smtClean="0"/>
              <a:t>(7°30′ N, 70° W)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49726" y="3625248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area </a:t>
            </a:r>
          </a:p>
          <a:p>
            <a:r>
              <a:rPr lang="en-US" dirty="0" smtClean="0"/>
              <a:t>(7°30′ S, 70° W)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72941" y="871379"/>
            <a:ext cx="4246880" cy="4572000"/>
            <a:chOff x="1266328" y="839985"/>
            <a:chExt cx="5308600" cy="5715000"/>
          </a:xfrm>
        </p:grpSpPr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66328" y="839985"/>
              <a:ext cx="53086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735643" y="1330036"/>
              <a:ext cx="0" cy="4987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341463" y="1331296"/>
              <a:ext cx="0" cy="4987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735643" y="1466063"/>
              <a:ext cx="6045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004003" y="1331296"/>
              <a:ext cx="0" cy="4987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02787" y="1332556"/>
              <a:ext cx="0" cy="4987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5004003" y="1458506"/>
              <a:ext cx="10058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974152" y="563602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(from </a:t>
            </a:r>
            <a:r>
              <a:rPr lang="en-US" sz="1400" dirty="0" err="1" smtClean="0">
                <a:solidFill>
                  <a:srgbClr val="0000FF"/>
                </a:solidFill>
              </a:rPr>
              <a:t>Hilker</a:t>
            </a:r>
            <a:r>
              <a:rPr lang="en-US" sz="1400" dirty="0" smtClean="0">
                <a:solidFill>
                  <a:srgbClr val="0000FF"/>
                </a:solidFill>
              </a:rPr>
              <a:t> et al., 2012)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90" y="5924145"/>
            <a:ext cx="805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Smoke aerosol model (more absorption at 0.47</a:t>
            </a:r>
            <a:r>
              <a:rPr lang="en-US" dirty="0" smtClean="0">
                <a:sym typeface="Symbol" panose="05050102010706020507" pitchFamily="18" charset="2"/>
              </a:rPr>
              <a:t>m</a:t>
            </a:r>
            <a:r>
              <a:rPr lang="en-US" dirty="0" smtClean="0"/>
              <a:t>) gives larger AOT resulting in lower BRF</a:t>
            </a:r>
            <a:r>
              <a:rPr lang="en-US" baseline="-25000" dirty="0" smtClean="0"/>
              <a:t>0.67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5559" y="1280837"/>
            <a:ext cx="8632825" cy="527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2000" b="1" dirty="0"/>
              <a:t>	</a:t>
            </a:r>
            <a:r>
              <a:rPr lang="en-US" sz="2400" dirty="0" smtClean="0"/>
              <a:t>- </a:t>
            </a:r>
            <a:r>
              <a:rPr lang="en-US" sz="2200" dirty="0" smtClean="0"/>
              <a:t>Anisotropic </a:t>
            </a:r>
            <a:r>
              <a:rPr lang="en-US" sz="2200" dirty="0"/>
              <a:t>surface</a:t>
            </a:r>
            <a:r>
              <a:rPr lang="en-US" sz="2200" dirty="0" smtClean="0"/>
              <a:t>;</a:t>
            </a:r>
          </a:p>
          <a:p>
            <a:pPr marL="231775" indent="-231775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dirty="0"/>
              <a:t>	</a:t>
            </a:r>
            <a:r>
              <a:rPr lang="en-US" sz="2200" dirty="0" smtClean="0"/>
              <a:t>- SRC Retrieval</a:t>
            </a:r>
          </a:p>
          <a:p>
            <a:pPr marL="231775" indent="-231775">
              <a:spcBef>
                <a:spcPts val="2400"/>
              </a:spcBef>
              <a:spcAft>
                <a:spcPts val="800"/>
              </a:spcAft>
            </a:pPr>
            <a:r>
              <a:rPr lang="en-US" sz="2200" dirty="0"/>
              <a:t>	- </a:t>
            </a:r>
            <a:r>
              <a:rPr lang="en-US" sz="2200" dirty="0" smtClean="0"/>
              <a:t>Detection of </a:t>
            </a:r>
            <a:r>
              <a:rPr lang="en-US" sz="2200" dirty="0"/>
              <a:t>seasonal and </a:t>
            </a:r>
            <a:r>
              <a:rPr lang="en-US" sz="2200" dirty="0" smtClean="0"/>
              <a:t>rapid change: </a:t>
            </a:r>
          </a:p>
          <a:p>
            <a:pPr marL="231775" indent="-231775">
              <a:spcAft>
                <a:spcPts val="800"/>
              </a:spcAft>
            </a:pPr>
            <a:endParaRPr lang="en-US" sz="2200" dirty="0" smtClean="0"/>
          </a:p>
          <a:p>
            <a:pPr marL="231775" indent="-231775">
              <a:spcAft>
                <a:spcPts val="800"/>
              </a:spcAft>
            </a:pPr>
            <a:endParaRPr lang="en-US" sz="2200" dirty="0" smtClean="0"/>
          </a:p>
          <a:p>
            <a:pPr marL="231775" indent="-231775">
              <a:spcBef>
                <a:spcPts val="1200"/>
              </a:spcBef>
              <a:spcAft>
                <a:spcPts val="800"/>
              </a:spcAft>
            </a:pPr>
            <a:r>
              <a:rPr lang="en-US" sz="2200" dirty="0"/>
              <a:t>	</a:t>
            </a:r>
            <a:r>
              <a:rPr lang="en-US" sz="2200" dirty="0" smtClean="0"/>
              <a:t>- Dynamic LWS classification;</a:t>
            </a:r>
            <a:endParaRPr lang="en-US" sz="2200" dirty="0"/>
          </a:p>
          <a:p>
            <a:pPr marL="231775" indent="-231775">
              <a:spcAft>
                <a:spcPts val="800"/>
              </a:spcAft>
            </a:pPr>
            <a:r>
              <a:rPr lang="en-US" sz="2200" dirty="0" smtClean="0"/>
              <a:t>	- Adaptive and learning system: </a:t>
            </a:r>
          </a:p>
          <a:p>
            <a:pPr marL="231775" indent="-231775">
              <a:spcAft>
                <a:spcPts val="800"/>
              </a:spcAft>
            </a:pPr>
            <a:endParaRPr lang="en-US" sz="2200" dirty="0"/>
          </a:p>
          <a:p>
            <a:pPr marL="231775" indent="-231775">
              <a:spcAft>
                <a:spcPts val="800"/>
              </a:spcAft>
            </a:pPr>
            <a:endParaRPr lang="en-US" sz="2200" dirty="0"/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200" dirty="0" smtClean="0"/>
              <a:t>Aerosol Type Discrimination;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200" dirty="0"/>
              <a:t>Synergy among WV, CM, aerosol and </a:t>
            </a:r>
            <a:r>
              <a:rPr lang="en-US" sz="2200" dirty="0" smtClean="0"/>
              <a:t>AC;</a:t>
            </a:r>
            <a:endParaRPr lang="en-US" sz="2400" dirty="0" smtClean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1408" y="113196"/>
            <a:ext cx="86328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MAIAC: </a:t>
            </a:r>
            <a:r>
              <a:rPr lang="en-US" sz="3200" b="1" dirty="0"/>
              <a:t>Building</a:t>
            </a:r>
            <a:r>
              <a:rPr lang="en-US" sz="3200" dirty="0"/>
              <a:t> </a:t>
            </a:r>
            <a:r>
              <a:rPr lang="en-US" sz="3200" b="1" dirty="0"/>
              <a:t>a Complete Physical Model of </a:t>
            </a:r>
            <a:r>
              <a:rPr lang="en-US" sz="3200" b="1" dirty="0" smtClean="0"/>
              <a:t>Atmosphere-Surface (RT)</a:t>
            </a:r>
            <a:endParaRPr lang="en-US" sz="2000" b="1" dirty="0"/>
          </a:p>
        </p:txBody>
      </p:sp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329" y="4095732"/>
            <a:ext cx="258699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754085" y="2839045"/>
            <a:ext cx="7099062" cy="976618"/>
            <a:chOff x="754085" y="2839045"/>
            <a:chExt cx="7099062" cy="976618"/>
          </a:xfrm>
        </p:grpSpPr>
        <p:grpSp>
          <p:nvGrpSpPr>
            <p:cNvPr id="14" name="Group 13"/>
            <p:cNvGrpSpPr/>
            <p:nvPr/>
          </p:nvGrpSpPr>
          <p:grpSpPr>
            <a:xfrm>
              <a:off x="3396283" y="2848472"/>
              <a:ext cx="2339949" cy="967191"/>
              <a:chOff x="4291228" y="2853297"/>
              <a:chExt cx="2339949" cy="967191"/>
            </a:xfrm>
          </p:grpSpPr>
          <p:graphicFrame>
            <p:nvGraphicFramePr>
              <p:cNvPr id="7" name="Object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59869995"/>
                  </p:ext>
                </p:extLst>
              </p:nvPr>
            </p:nvGraphicFramePr>
            <p:xfrm>
              <a:off x="4291228" y="2853297"/>
              <a:ext cx="2319152" cy="9671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7" name="Worksheet" r:id="rId4" imgW="6838866" imgH="2762295" progId="Excel.Sheet.12">
                      <p:embed/>
                    </p:oleObj>
                  </mc:Choice>
                  <mc:Fallback>
                    <p:oleObj name="Worksheet" r:id="rId4" imgW="6838866" imgH="2762295" progId="Excel.Sheet.12">
                      <p:embed/>
                      <p:pic>
                        <p:nvPicPr>
                          <p:cNvPr id="0" name=""/>
                          <p:cNvPicPr preferRelativeResize="0"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1228" y="2853297"/>
                            <a:ext cx="2319152" cy="9671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Box 6"/>
              <p:cNvSpPr txBox="1">
                <a:spLocks noChangeArrowheads="1"/>
              </p:cNvSpPr>
              <p:nvPr/>
            </p:nvSpPr>
            <p:spPr bwMode="auto">
              <a:xfrm>
                <a:off x="6136761" y="2853297"/>
                <a:ext cx="49441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dirty="0" err="1" smtClean="0"/>
                  <a:t>BRF</a:t>
                </a:r>
                <a:r>
                  <a:rPr lang="en-US" altLang="en-US" sz="1000" baseline="-25000" dirty="0" err="1" smtClean="0"/>
                  <a:t>n</a:t>
                </a:r>
                <a:endParaRPr lang="en-US" altLang="en-US" sz="10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54085" y="2839045"/>
              <a:ext cx="2237091" cy="976618"/>
              <a:chOff x="5909745" y="2484391"/>
              <a:chExt cx="2237091" cy="976618"/>
            </a:xfrm>
          </p:grpSpPr>
          <p:graphicFrame>
            <p:nvGraphicFramePr>
              <p:cNvPr id="8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90506987"/>
                  </p:ext>
                </p:extLst>
              </p:nvPr>
            </p:nvGraphicFramePr>
            <p:xfrm>
              <a:off x="5909745" y="2493818"/>
              <a:ext cx="2183668" cy="9671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8" name="Worksheet" r:id="rId6" imgW="6838866" imgH="2762295" progId="Excel.Sheet.12">
                      <p:embed/>
                    </p:oleObj>
                  </mc:Choice>
                  <mc:Fallback>
                    <p:oleObj name="Worksheet" r:id="rId6" imgW="6838866" imgH="2762295" progId="Excel.Sheet.12">
                      <p:embed/>
                      <p:pic>
                        <p:nvPicPr>
                          <p:cNvPr id="0" name=""/>
                          <p:cNvPicPr preferRelativeResize="0">
                            <a:picLocks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09745" y="2493818"/>
                            <a:ext cx="2183668" cy="9671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7678438" y="2484391"/>
                <a:ext cx="46839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100" dirty="0"/>
                  <a:t>BRF</a:t>
                </a:r>
              </a:p>
            </p:txBody>
          </p:sp>
        </p:grpSp>
        <p:pic>
          <p:nvPicPr>
            <p:cNvPr id="12" name="Picture 11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27547" y="2873432"/>
              <a:ext cx="1625600" cy="908050"/>
            </a:xfrm>
            <a:prstGeom prst="rect">
              <a:avLst/>
            </a:prstGeom>
            <a:noFill/>
          </p:spPr>
        </p:pic>
        <p:sp>
          <p:nvSpPr>
            <p:cNvPr id="15" name="Right Arrow 14"/>
            <p:cNvSpPr/>
            <p:nvPr/>
          </p:nvSpPr>
          <p:spPr bwMode="auto">
            <a:xfrm>
              <a:off x="2962241" y="3181167"/>
              <a:ext cx="405107" cy="1947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5750842" y="3177919"/>
              <a:ext cx="405107" cy="1947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0842" y="1335900"/>
            <a:ext cx="3158002" cy="122662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522777" y="1783134"/>
            <a:ext cx="196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(global aerosol </a:t>
            </a:r>
            <a:r>
              <a:rPr lang="en-US" sz="1200" dirty="0" smtClean="0"/>
              <a:t>retrievals; low </a:t>
            </a:r>
            <a:r>
              <a:rPr lang="en-US" sz="1200" dirty="0"/>
              <a:t>urban bias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4555859" y="2013966"/>
            <a:ext cx="9331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89271" y="10862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      MAIAC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3998" y="4863568"/>
            <a:ext cx="481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(store and dynamically update clear-sky TOA reflectance; spectral BRDF; spatial variability metrics; brightness temperature and contrasts @1km)</a:t>
            </a:r>
            <a:endParaRPr lang="en-US" sz="1200" dirty="0"/>
          </a:p>
        </p:txBody>
      </p:sp>
      <p:sp>
        <p:nvSpPr>
          <p:cNvPr id="27" name="Right Arrow 26"/>
          <p:cNvSpPr/>
          <p:nvPr/>
        </p:nvSpPr>
        <p:spPr bwMode="auto">
          <a:xfrm>
            <a:off x="5389123" y="5048656"/>
            <a:ext cx="690664" cy="2723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384" y="3463043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R</a:t>
            </a:r>
            <a:r>
              <a:rPr lang="en-US" sz="1000" dirty="0" smtClean="0">
                <a:solidFill>
                  <a:srgbClr val="00CC00"/>
                </a:solidFill>
              </a:rPr>
              <a:t>G</a:t>
            </a:r>
            <a:r>
              <a:rPr lang="en-US" sz="1000" dirty="0" smtClean="0">
                <a:solidFill>
                  <a:srgbClr val="0000FF"/>
                </a:solidFill>
              </a:rPr>
              <a:t>B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9045" y="3090148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NIR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Current Status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23736" y="674399"/>
            <a:ext cx="869652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800" dirty="0" smtClean="0"/>
              <a:t>MAIAC is at MODAPS;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800" dirty="0" smtClean="0"/>
              <a:t>MAIAC MODIS reprocessing expected to start this summer; 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800" dirty="0" smtClean="0"/>
              <a:t>MAIAC MODIS </a:t>
            </a:r>
            <a:r>
              <a:rPr lang="en-US" sz="2800" dirty="0"/>
              <a:t>for </a:t>
            </a:r>
            <a:r>
              <a:rPr lang="en-US" sz="2800" dirty="0" smtClean="0"/>
              <a:t>North America, South America, Africa (</a:t>
            </a:r>
            <a:r>
              <a:rPr lang="en-US" sz="2800" dirty="0" smtClean="0">
                <a:sym typeface="Symbol" panose="05050102010706020507" pitchFamily="18" charset="2"/>
              </a:rPr>
              <a:t>10</a:t>
            </a:r>
            <a:r>
              <a:rPr lang="en-US" sz="2800" i="0" dirty="0" smtClean="0">
                <a:sym typeface="Symbol" panose="05050102010706020507" pitchFamily="18" charset="2"/>
              </a:rPr>
              <a:t>), </a:t>
            </a:r>
            <a:r>
              <a:rPr lang="en-US" sz="2800" dirty="0" smtClean="0">
                <a:sym typeface="Symbol" panose="05050102010706020507" pitchFamily="18" charset="2"/>
              </a:rPr>
              <a:t>and Europe for 2000-mid-2014</a:t>
            </a:r>
            <a:r>
              <a:rPr lang="en-US" sz="2800" dirty="0" smtClean="0"/>
              <a:t> </a:t>
            </a:r>
            <a:r>
              <a:rPr lang="en-US" sz="2800" dirty="0"/>
              <a:t>is available at NASA NCCS </a:t>
            </a:r>
            <a:r>
              <a:rPr lang="en-US" sz="2800" dirty="0" smtClean="0"/>
              <a:t>ftp:</a:t>
            </a:r>
          </a:p>
          <a:p>
            <a:pPr marL="228600" algn="ctr">
              <a:spcAft>
                <a:spcPct val="25000"/>
              </a:spcAft>
            </a:pPr>
            <a:r>
              <a:rPr lang="en-US" sz="2800" u="sng" dirty="0" smtClean="0"/>
              <a:t>ftp</a:t>
            </a:r>
            <a:r>
              <a:rPr lang="en-US" sz="2800" u="sng" dirty="0"/>
              <a:t>://</a:t>
            </a:r>
            <a:r>
              <a:rPr lang="en-US" sz="2800" u="sng" dirty="0" smtClean="0"/>
              <a:t>maiac@dataportal.nccs.nasa.gov/DataRelease/</a:t>
            </a:r>
            <a:r>
              <a:rPr lang="en-US" sz="2800" dirty="0" smtClean="0"/>
              <a:t> </a:t>
            </a:r>
          </a:p>
          <a:p>
            <a:pPr marL="228600" algn="ctr">
              <a:spcAft>
                <a:spcPct val="25000"/>
              </a:spcAft>
            </a:pPr>
            <a:r>
              <a:rPr lang="en-US" sz="2800" dirty="0" smtClean="0"/>
              <a:t>(</a:t>
            </a:r>
            <a:r>
              <a:rPr lang="en-US" sz="2800" dirty="0"/>
              <a:t>if asked for password, press Enter</a:t>
            </a:r>
            <a:r>
              <a:rPr lang="en-US" sz="2800" dirty="0" smtClean="0"/>
              <a:t>);</a:t>
            </a:r>
          </a:p>
          <a:p>
            <a:pPr marL="228600">
              <a:spcAft>
                <a:spcPct val="25000"/>
              </a:spcAft>
            </a:pPr>
            <a:endParaRPr lang="en-US" sz="2800" dirty="0" smtClean="0"/>
          </a:p>
          <a:p>
            <a:pPr marL="228600">
              <a:spcAft>
                <a:spcPct val="25000"/>
              </a:spcAft>
            </a:pPr>
            <a:r>
              <a:rPr lang="en-US" sz="2800" dirty="0" smtClean="0"/>
              <a:t>- Continuous science development: CM, snow 	detection and characterization, aerosol typing; 	specific developments for tropics.</a:t>
            </a:r>
          </a:p>
        </p:txBody>
      </p:sp>
    </p:spTree>
    <p:extLst>
      <p:ext uri="{BB962C8B-B14F-4D97-AF65-F5344CB8AC3E}">
        <p14:creationId xmlns:p14="http://schemas.microsoft.com/office/powerpoint/2010/main" val="354553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hens\Desktop\MAIAC\monthly figures\version 1\VIIRS_Mar_201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2" y="1143000"/>
            <a:ext cx="4575901" cy="2743200"/>
          </a:xfrm>
          <a:prstGeom prst="rect">
            <a:avLst/>
          </a:prstGeom>
          <a:noFill/>
        </p:spPr>
      </p:pic>
      <p:pic>
        <p:nvPicPr>
          <p:cNvPr id="3" name="Picture 3" descr="C:\Users\stephens\Desktop\MAIAC\monthly figures\version 1\MAIAC_Mar_20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8321" y="1143000"/>
            <a:ext cx="4552594" cy="2743200"/>
          </a:xfrm>
          <a:prstGeom prst="rect">
            <a:avLst/>
          </a:prstGeom>
          <a:noFill/>
        </p:spPr>
      </p:pic>
      <p:pic>
        <p:nvPicPr>
          <p:cNvPr id="4" name="Picture 4" descr="C:\Users\stephens\Desktop\MAIAC\monthly figures\version 1\VIIRS_sample_Mar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745" y="4038600"/>
            <a:ext cx="4552594" cy="2743200"/>
          </a:xfrm>
          <a:prstGeom prst="rect">
            <a:avLst/>
          </a:prstGeom>
          <a:noFill/>
        </p:spPr>
      </p:pic>
      <p:pic>
        <p:nvPicPr>
          <p:cNvPr id="5" name="Picture 5" descr="C:\Users\stephens\Desktop\MAIAC\monthly figures\version 1\MAIAC_samples_Mar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69661" y="4038600"/>
            <a:ext cx="4552594" cy="2743200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6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hens\Desktop\MAIAC\monthly figures\version 1\VIIRS_Aug_201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2" y="1143000"/>
            <a:ext cx="4575901" cy="2743200"/>
          </a:xfrm>
          <a:prstGeom prst="rect">
            <a:avLst/>
          </a:prstGeom>
          <a:noFill/>
        </p:spPr>
      </p:pic>
      <p:pic>
        <p:nvPicPr>
          <p:cNvPr id="3" name="Picture 3" descr="C:\Users\stephens\Desktop\MAIAC\monthly figures\version 1\MAIAC_Aug_20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8320" y="1143000"/>
            <a:ext cx="4552594" cy="2743200"/>
          </a:xfrm>
          <a:prstGeom prst="rect">
            <a:avLst/>
          </a:prstGeom>
          <a:noFill/>
        </p:spPr>
      </p:pic>
      <p:pic>
        <p:nvPicPr>
          <p:cNvPr id="4" name="Picture 4" descr="C:\Users\stephens\Desktop\MAIAC\monthly figures\version 1\VIIRS_sample_Aug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745" y="4038600"/>
            <a:ext cx="4552594" cy="2743200"/>
          </a:xfrm>
          <a:prstGeom prst="rect">
            <a:avLst/>
          </a:prstGeom>
          <a:noFill/>
        </p:spPr>
      </p:pic>
      <p:pic>
        <p:nvPicPr>
          <p:cNvPr id="5" name="Picture 5" descr="C:\Users\stephens\Desktop\MAIAC\monthly figures\version 1\MAIAC_samples_Aug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69661" y="4038600"/>
            <a:ext cx="4552594" cy="2743200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96112" y="157264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i="0" kern="0" dirty="0" smtClean="0"/>
              <a:t>AERONET Comparisons</a:t>
            </a:r>
            <a:endParaRPr lang="en-US" i="0" kern="0" dirty="0"/>
          </a:p>
        </p:txBody>
      </p:sp>
      <p:pic>
        <p:nvPicPr>
          <p:cNvPr id="3" name="Content Placeholder 6" descr="VIIRS_AERO.png"/>
          <p:cNvPicPr>
            <a:picLocks noChangeAspect="1"/>
          </p:cNvPicPr>
          <p:nvPr/>
        </p:nvPicPr>
        <p:blipFill>
          <a:blip r:embed="rId2" cstate="print"/>
          <a:srcRect l="3774" t="10618" r="5660" b="4476"/>
          <a:stretch>
            <a:fillRect/>
          </a:stretch>
        </p:blipFill>
        <p:spPr>
          <a:xfrm>
            <a:off x="152400" y="2752932"/>
            <a:ext cx="4267200" cy="3200400"/>
          </a:xfrm>
          <a:prstGeom prst="rect">
            <a:avLst/>
          </a:prstGeom>
        </p:spPr>
      </p:pic>
      <p:pic>
        <p:nvPicPr>
          <p:cNvPr id="4" name="Content Placeholder 7" descr="MAIAC_AERO.png"/>
          <p:cNvPicPr>
            <a:picLocks noChangeAspect="1"/>
          </p:cNvPicPr>
          <p:nvPr/>
        </p:nvPicPr>
        <p:blipFill>
          <a:blip r:embed="rId3" cstate="print"/>
          <a:srcRect l="3774" t="10618" r="5660" b="4476"/>
          <a:stretch>
            <a:fillRect/>
          </a:stretch>
        </p:blipFill>
        <p:spPr>
          <a:xfrm>
            <a:off x="4724400" y="2752932"/>
            <a:ext cx="4267200" cy="32004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8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211091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i="0" kern="0" dirty="0" smtClean="0"/>
              <a:t>Bias vs. Surface Reflectance</a:t>
            </a:r>
            <a:endParaRPr lang="en-US" i="0" kern="0" dirty="0"/>
          </a:p>
        </p:txBody>
      </p:sp>
      <p:pic>
        <p:nvPicPr>
          <p:cNvPr id="3" name="Content Placeholder 5" descr="sfc_goo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950398"/>
            <a:ext cx="6000751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2684838"/>
            <a:ext cx="2286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MAIAC and VIIRS comparable at </a:t>
            </a:r>
            <a:r>
              <a:rPr lang="en-US" dirty="0" err="1" smtClean="0"/>
              <a:t>sfc</a:t>
            </a:r>
            <a:r>
              <a:rPr lang="en-US" dirty="0" smtClean="0"/>
              <a:t>. </a:t>
            </a:r>
            <a:r>
              <a:rPr lang="en-US" dirty="0" err="1" smtClean="0"/>
              <a:t>reflectances</a:t>
            </a:r>
            <a:r>
              <a:rPr lang="en-US" dirty="0" smtClean="0"/>
              <a:t> below 0.05 </a:t>
            </a:r>
          </a:p>
          <a:p>
            <a:endParaRPr lang="en-US" dirty="0" smtClean="0"/>
          </a:p>
          <a:p>
            <a:r>
              <a:rPr lang="en-US" dirty="0" smtClean="0"/>
              <a:t>- Similar slope (opposite sign) from 0.05 - 0.1, then VIIRS bias increases dramatically. </a:t>
            </a:r>
          </a:p>
          <a:p>
            <a:endParaRPr lang="en-US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478604" y="5068111"/>
            <a:ext cx="46011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5275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Aerosol </a:t>
            </a:r>
            <a:r>
              <a:rPr lang="en-US" sz="3200" b="1" dirty="0" smtClean="0"/>
              <a:t>Type Discrimination (Smoke/Dust)</a:t>
            </a:r>
            <a:endParaRPr lang="en-US" sz="2000" b="1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6388" y="781911"/>
            <a:ext cx="8921750" cy="264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CA" sz="1400" dirty="0" err="1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Lyapustin</a:t>
            </a:r>
            <a:r>
              <a:rPr lang="en-CA" sz="14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, A. </a:t>
            </a:r>
            <a:r>
              <a:rPr lang="en-US" sz="14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et al.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, 2012: Discrimination of biomass burning smoke and clouds in MAIAC algorithm, </a:t>
            </a:r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ACP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, 12,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9679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–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9686.</a:t>
            </a:r>
          </a:p>
          <a:p>
            <a:pPr defTabSz="625475">
              <a:spcAft>
                <a:spcPts val="0"/>
              </a:spcAft>
            </a:pPr>
            <a:r>
              <a:rPr lang="en-US" dirty="0" smtClean="0">
                <a:latin typeface="+mn-lt"/>
              </a:rPr>
              <a:t>Phys. principles (~OMI) – </a:t>
            </a:r>
            <a:r>
              <a:rPr lang="en-US" b="1" dirty="0" smtClean="0">
                <a:latin typeface="+mn-lt"/>
              </a:rPr>
              <a:t>enhanced shortwave </a:t>
            </a:r>
          </a:p>
          <a:p>
            <a:pPr defTabSz="625475">
              <a:spcAft>
                <a:spcPts val="0"/>
              </a:spcAft>
            </a:pPr>
            <a:r>
              <a:rPr lang="en-US" b="1" dirty="0" smtClean="0">
                <a:latin typeface="+mn-lt"/>
              </a:rPr>
              <a:t>	absorption</a:t>
            </a:r>
            <a:r>
              <a:rPr lang="en-US" dirty="0" smtClean="0">
                <a:latin typeface="+mn-lt"/>
              </a:rPr>
              <a:t> (Red</a:t>
            </a:r>
            <a:r>
              <a:rPr lang="en-US" dirty="0" smtClean="0">
                <a:sym typeface="Symbol"/>
              </a:rPr>
              <a:t> Blue DB)</a:t>
            </a:r>
            <a:endParaRPr lang="en-US" dirty="0" smtClean="0">
              <a:latin typeface="+mn-lt"/>
            </a:endParaRPr>
          </a:p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US" dirty="0" smtClean="0">
                <a:latin typeface="+mn-lt"/>
              </a:rPr>
              <a:t>						</a:t>
            </a:r>
          </a:p>
          <a:p>
            <a:pPr marL="342900" indent="-342900" defTabSz="625475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AutoNum type="arabicParenR"/>
            </a:pPr>
            <a:r>
              <a:rPr lang="en-US" dirty="0" err="1" smtClean="0">
                <a:latin typeface="+mn-lt"/>
              </a:rPr>
              <a:t>n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increases R</a:t>
            </a:r>
            <a:r>
              <a:rPr lang="en-US" dirty="0" smtClean="0">
                <a:latin typeface="+mn-lt"/>
                <a:sym typeface="Symbol"/>
              </a:rPr>
              <a:t>DB for OC (smoke) and dust; </a:t>
            </a:r>
          </a:p>
          <a:p>
            <a:pPr marL="342900" indent="-342900" defTabSz="6254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+mn-lt"/>
                <a:sym typeface="Symbol"/>
              </a:rPr>
              <a:t>Multiple scattering, </a:t>
            </a:r>
            <a:r>
              <a:rPr lang="en-US" dirty="0" smtClean="0">
                <a:sym typeface="Symbol"/>
              </a:rPr>
              <a:t>for absorbing aerosols.</a:t>
            </a:r>
            <a:endParaRPr lang="en-CA" dirty="0" smtClean="0">
              <a:latin typeface="+mn-lt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186183"/>
              </p:ext>
            </p:extLst>
          </p:nvPr>
        </p:nvGraphicFramePr>
        <p:xfrm>
          <a:off x="5892800" y="4239797"/>
          <a:ext cx="2959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Equation" r:id="rId3" imgW="1638000" imgH="241200" progId="Equation.3">
                  <p:embed/>
                </p:oleObj>
              </mc:Choice>
              <mc:Fallback>
                <p:oleObj name="Equation" r:id="rId3" imgW="16380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239797"/>
                        <a:ext cx="29591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76145" y="3737924"/>
            <a:ext cx="291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Backgr</a:t>
            </a:r>
            <a:r>
              <a:rPr lang="en-US" sz="2200" b="1" dirty="0" smtClean="0"/>
              <a:t>./Smoke/Dust</a:t>
            </a:r>
            <a:endParaRPr lang="en-US" sz="22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31413"/>
              </p:ext>
            </p:extLst>
          </p:nvPr>
        </p:nvGraphicFramePr>
        <p:xfrm>
          <a:off x="5914631" y="5029125"/>
          <a:ext cx="30177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924"/>
                <a:gridCol w="1005924"/>
                <a:gridCol w="10059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Abs.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54078" y="3304516"/>
            <a:ext cx="5332250" cy="3372700"/>
            <a:chOff x="354078" y="3435151"/>
            <a:chExt cx="5332250" cy="3372700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34411" y="3466848"/>
              <a:ext cx="549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TOA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1223280" y="3474785"/>
              <a:ext cx="4635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CM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1965525" y="3477960"/>
              <a:ext cx="5540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AOT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466171" y="3438273"/>
              <a:ext cx="5508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0.47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2725926" y="3441448"/>
              <a:ext cx="6254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0.412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36844" y="3441448"/>
              <a:ext cx="5492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0.66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4971133" y="3435151"/>
              <a:ext cx="5501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ym typeface="Symbol" pitchFamily="18" charset="2"/>
                </a:rPr>
                <a:t></a:t>
              </a:r>
              <a:r>
                <a:rPr lang="en-US" sz="1600" baseline="-25000" dirty="0" smtClean="0"/>
                <a:t>2.13</a:t>
              </a:r>
              <a:endParaRPr lang="en-US" sz="1600" baseline="-25000" dirty="0"/>
            </a:p>
          </p:txBody>
        </p:sp>
        <p:grpSp>
          <p:nvGrpSpPr>
            <p:cNvPr id="17" name="Group 55"/>
            <p:cNvGrpSpPr/>
            <p:nvPr/>
          </p:nvGrpSpPr>
          <p:grpSpPr>
            <a:xfrm>
              <a:off x="354078" y="3747445"/>
              <a:ext cx="5332250" cy="3060406"/>
              <a:chOff x="354078" y="3747445"/>
              <a:chExt cx="5332250" cy="3060406"/>
            </a:xfrm>
          </p:grpSpPr>
          <p:grpSp>
            <p:nvGrpSpPr>
              <p:cNvPr id="18" name="Group 45"/>
              <p:cNvGrpSpPr/>
              <p:nvPr/>
            </p:nvGrpSpPr>
            <p:grpSpPr>
              <a:xfrm>
                <a:off x="354953" y="3747445"/>
                <a:ext cx="5331323" cy="755732"/>
                <a:chOff x="354953" y="3747445"/>
                <a:chExt cx="5331323" cy="755732"/>
              </a:xfrm>
            </p:grpSpPr>
            <p:pic>
              <p:nvPicPr>
                <p:cNvPr id="29" name="Picture 28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t="16800" r="75040" b="66720"/>
                <a:stretch>
                  <a:fillRect/>
                </a:stretch>
              </p:blipFill>
              <p:spPr>
                <a:xfrm>
                  <a:off x="354953" y="3747445"/>
                  <a:ext cx="2282342" cy="753466"/>
                </a:xfrm>
                <a:prstGeom prst="rect">
                  <a:avLst/>
                </a:prstGeom>
              </p:spPr>
            </p:pic>
            <p:pic>
              <p:nvPicPr>
                <p:cNvPr id="30" name="Picture 29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41676" t="16800" r="49986" b="66720"/>
                <a:stretch>
                  <a:fillRect/>
                </a:stretch>
              </p:blipFill>
              <p:spPr>
                <a:xfrm>
                  <a:off x="3397449" y="3748447"/>
                  <a:ext cx="762384" cy="753466"/>
                </a:xfrm>
                <a:prstGeom prst="rect">
                  <a:avLst/>
                </a:prstGeom>
              </p:spPr>
            </p:pic>
            <p:pic>
              <p:nvPicPr>
                <p:cNvPr id="31" name="Picture 30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49986" t="16800" r="41676" b="66720"/>
                <a:stretch>
                  <a:fillRect/>
                </a:stretch>
              </p:blipFill>
              <p:spPr>
                <a:xfrm>
                  <a:off x="2639702" y="3749710"/>
                  <a:ext cx="762373" cy="753466"/>
                </a:xfrm>
                <a:prstGeom prst="rect">
                  <a:avLst/>
                </a:prstGeom>
              </p:spPr>
            </p:pic>
            <p:pic>
              <p:nvPicPr>
                <p:cNvPr id="32" name="Picture 31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58297" t="16800" r="24960" b="66720"/>
                <a:stretch>
                  <a:fillRect/>
                </a:stretch>
              </p:blipFill>
              <p:spPr>
                <a:xfrm>
                  <a:off x="4155274" y="3749711"/>
                  <a:ext cx="1531002" cy="753466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46"/>
              <p:cNvGrpSpPr/>
              <p:nvPr/>
            </p:nvGrpSpPr>
            <p:grpSpPr>
              <a:xfrm>
                <a:off x="354078" y="4501299"/>
                <a:ext cx="5328804" cy="761659"/>
                <a:chOff x="354078" y="4501299"/>
                <a:chExt cx="5328804" cy="761659"/>
              </a:xfrm>
            </p:grpSpPr>
            <p:pic>
              <p:nvPicPr>
                <p:cNvPr id="25" name="Picture 24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r="57197" b="83520"/>
                <a:stretch>
                  <a:fillRect/>
                </a:stretch>
              </p:blipFill>
              <p:spPr>
                <a:xfrm>
                  <a:off x="354078" y="4507598"/>
                  <a:ext cx="2288833" cy="75536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57197" r="28703" b="83520"/>
                <a:stretch>
                  <a:fillRect/>
                </a:stretch>
              </p:blipFill>
              <p:spPr>
                <a:xfrm>
                  <a:off x="2643143" y="4501299"/>
                  <a:ext cx="753955" cy="75536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71444" b="83520"/>
                <a:stretch>
                  <a:fillRect/>
                </a:stretch>
              </p:blipFill>
              <p:spPr>
                <a:xfrm>
                  <a:off x="4155843" y="4501299"/>
                  <a:ext cx="1527039" cy="75536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2741" r="42950" b="83520"/>
                <a:stretch>
                  <a:fillRect/>
                </a:stretch>
              </p:blipFill>
              <p:spPr>
                <a:xfrm>
                  <a:off x="3390260" y="4502559"/>
                  <a:ext cx="765146" cy="75536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54"/>
              <p:cNvGrpSpPr/>
              <p:nvPr/>
            </p:nvGrpSpPr>
            <p:grpSpPr>
              <a:xfrm>
                <a:off x="358390" y="5288802"/>
                <a:ext cx="5327938" cy="1519049"/>
                <a:chOff x="358390" y="5288802"/>
                <a:chExt cx="5327938" cy="1519049"/>
              </a:xfrm>
            </p:grpSpPr>
            <p:pic>
              <p:nvPicPr>
                <p:cNvPr id="21" name="Picture 20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58419" t="66880" r="24960"/>
                <a:stretch>
                  <a:fillRect/>
                </a:stretch>
              </p:blipFill>
              <p:spPr>
                <a:xfrm>
                  <a:off x="4166506" y="5288802"/>
                  <a:ext cx="1519822" cy="1514246"/>
                </a:xfrm>
                <a:prstGeom prst="rect">
                  <a:avLst/>
                </a:prstGeom>
              </p:spPr>
            </p:pic>
            <p:pic>
              <p:nvPicPr>
                <p:cNvPr id="22" name="Picture 21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t="66880" r="74960"/>
                <a:stretch>
                  <a:fillRect/>
                </a:stretch>
              </p:blipFill>
              <p:spPr>
                <a:xfrm>
                  <a:off x="358390" y="5289511"/>
                  <a:ext cx="2289658" cy="1514246"/>
                </a:xfrm>
                <a:prstGeom prst="rect">
                  <a:avLst/>
                </a:prstGeom>
              </p:spPr>
            </p:pic>
            <p:pic>
              <p:nvPicPr>
                <p:cNvPr id="23" name="Picture 22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49986" t="66880" r="41676"/>
                <a:stretch>
                  <a:fillRect/>
                </a:stretch>
              </p:blipFill>
              <p:spPr>
                <a:xfrm>
                  <a:off x="2653297" y="5293605"/>
                  <a:ext cx="762366" cy="1514246"/>
                </a:xfrm>
                <a:prstGeom prst="rect">
                  <a:avLst/>
                </a:prstGeom>
              </p:spPr>
            </p:pic>
            <p:pic>
              <p:nvPicPr>
                <p:cNvPr id="24" name="Picture 23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41676" t="66880" r="49986"/>
                <a:stretch>
                  <a:fillRect/>
                </a:stretch>
              </p:blipFill>
              <p:spPr>
                <a:xfrm>
                  <a:off x="3417261" y="5289511"/>
                  <a:ext cx="762386" cy="1514246"/>
                </a:xfrm>
                <a:prstGeom prst="rect">
                  <a:avLst/>
                </a:prstGeom>
              </p:spPr>
            </p:pic>
          </p:grpSp>
        </p:grpSp>
      </p:grp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280905"/>
              </p:ext>
            </p:extLst>
          </p:nvPr>
        </p:nvGraphicFramePr>
        <p:xfrm>
          <a:off x="434411" y="1983027"/>
          <a:ext cx="32083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Equation" r:id="rId8" imgW="1955800" imgH="241300" progId="Equation.3">
                  <p:embed/>
                </p:oleObj>
              </mc:Choice>
              <mc:Fallback>
                <p:oleObj name="Equation" r:id="rId8" imgW="1955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11" y="1983027"/>
                        <a:ext cx="3208337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37825" y="1994962"/>
            <a:ext cx="174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 proxy </a:t>
            </a:r>
            <a:r>
              <a:rPr lang="en-US" sz="1400" dirty="0"/>
              <a:t>of aerosol </a:t>
            </a:r>
            <a:endParaRPr lang="en-US" sz="1400" dirty="0" smtClean="0"/>
          </a:p>
          <a:p>
            <a:pPr algn="ctr"/>
            <a:r>
              <a:rPr lang="en-US" sz="1400" dirty="0" smtClean="0"/>
              <a:t>reflectance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5976145" y="1322962"/>
            <a:ext cx="0" cy="174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976145" y="3064213"/>
            <a:ext cx="287575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8470474" y="299572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</a:t>
            </a:r>
            <a:endParaRPr lang="en-US" dirty="0"/>
          </a:p>
        </p:txBody>
      </p:sp>
      <p:sp>
        <p:nvSpPr>
          <p:cNvPr id="39" name="Freeform 38"/>
          <p:cNvSpPr/>
          <p:nvPr/>
        </p:nvSpPr>
        <p:spPr bwMode="auto">
          <a:xfrm>
            <a:off x="6277988" y="1687329"/>
            <a:ext cx="2188724" cy="1031132"/>
          </a:xfrm>
          <a:custGeom>
            <a:avLst/>
            <a:gdLst>
              <a:gd name="connsiteX0" fmla="*/ 2188724 w 2188724"/>
              <a:gd name="connsiteY0" fmla="*/ 1031132 h 1031132"/>
              <a:gd name="connsiteX1" fmla="*/ 1955260 w 2188724"/>
              <a:gd name="connsiteY1" fmla="*/ 1021405 h 1031132"/>
              <a:gd name="connsiteX2" fmla="*/ 1673158 w 2188724"/>
              <a:gd name="connsiteY2" fmla="*/ 982494 h 1031132"/>
              <a:gd name="connsiteX3" fmla="*/ 1274324 w 2188724"/>
              <a:gd name="connsiteY3" fmla="*/ 875490 h 1031132"/>
              <a:gd name="connsiteX4" fmla="*/ 739303 w 2188724"/>
              <a:gd name="connsiteY4" fmla="*/ 651754 h 1031132"/>
              <a:gd name="connsiteX5" fmla="*/ 321013 w 2188724"/>
              <a:gd name="connsiteY5" fmla="*/ 359924 h 1031132"/>
              <a:gd name="connsiteX6" fmla="*/ 0 w 2188724"/>
              <a:gd name="connsiteY6" fmla="*/ 0 h 1031132"/>
              <a:gd name="connsiteX7" fmla="*/ 0 w 2188724"/>
              <a:gd name="connsiteY7" fmla="*/ 0 h 1031132"/>
              <a:gd name="connsiteX8" fmla="*/ 0 w 2188724"/>
              <a:gd name="connsiteY8" fmla="*/ 0 h 103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8724" h="1031132">
                <a:moveTo>
                  <a:pt x="2188724" y="1031132"/>
                </a:moveTo>
                <a:cubicBezTo>
                  <a:pt x="2114956" y="1030321"/>
                  <a:pt x="2041188" y="1029511"/>
                  <a:pt x="1955260" y="1021405"/>
                </a:cubicBezTo>
                <a:cubicBezTo>
                  <a:pt x="1869332" y="1013299"/>
                  <a:pt x="1786647" y="1006813"/>
                  <a:pt x="1673158" y="982494"/>
                </a:cubicBezTo>
                <a:cubicBezTo>
                  <a:pt x="1559669" y="958175"/>
                  <a:pt x="1429966" y="930613"/>
                  <a:pt x="1274324" y="875490"/>
                </a:cubicBezTo>
                <a:cubicBezTo>
                  <a:pt x="1118681" y="820367"/>
                  <a:pt x="898188" y="737682"/>
                  <a:pt x="739303" y="651754"/>
                </a:cubicBezTo>
                <a:cubicBezTo>
                  <a:pt x="580418" y="565826"/>
                  <a:pt x="444230" y="468550"/>
                  <a:pt x="321013" y="359924"/>
                </a:cubicBezTo>
                <a:cubicBezTo>
                  <a:pt x="197796" y="251298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6332706" y="2130357"/>
            <a:ext cx="2071992" cy="583660"/>
          </a:xfrm>
          <a:custGeom>
            <a:avLst/>
            <a:gdLst>
              <a:gd name="connsiteX0" fmla="*/ 2071992 w 2071992"/>
              <a:gd name="connsiteY0" fmla="*/ 583660 h 583660"/>
              <a:gd name="connsiteX1" fmla="*/ 1819073 w 2071992"/>
              <a:gd name="connsiteY1" fmla="*/ 564205 h 583660"/>
              <a:gd name="connsiteX2" fmla="*/ 1605064 w 2071992"/>
              <a:gd name="connsiteY2" fmla="*/ 535022 h 583660"/>
              <a:gd name="connsiteX3" fmla="*/ 1215958 w 2071992"/>
              <a:gd name="connsiteY3" fmla="*/ 447473 h 583660"/>
              <a:gd name="connsiteX4" fmla="*/ 710120 w 2071992"/>
              <a:gd name="connsiteY4" fmla="*/ 291830 h 583660"/>
              <a:gd name="connsiteX5" fmla="*/ 359924 w 2071992"/>
              <a:gd name="connsiteY5" fmla="*/ 165371 h 583660"/>
              <a:gd name="connsiteX6" fmla="*/ 0 w 2071992"/>
              <a:gd name="connsiteY6" fmla="*/ 0 h 583660"/>
              <a:gd name="connsiteX7" fmla="*/ 0 w 2071992"/>
              <a:gd name="connsiteY7" fmla="*/ 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1992" h="583660">
                <a:moveTo>
                  <a:pt x="2071992" y="583660"/>
                </a:moveTo>
                <a:cubicBezTo>
                  <a:pt x="1984443" y="577985"/>
                  <a:pt x="1896894" y="572311"/>
                  <a:pt x="1819073" y="564205"/>
                </a:cubicBezTo>
                <a:cubicBezTo>
                  <a:pt x="1741252" y="556099"/>
                  <a:pt x="1705583" y="554477"/>
                  <a:pt x="1605064" y="535022"/>
                </a:cubicBezTo>
                <a:cubicBezTo>
                  <a:pt x="1504545" y="515567"/>
                  <a:pt x="1365115" y="488005"/>
                  <a:pt x="1215958" y="447473"/>
                </a:cubicBezTo>
                <a:cubicBezTo>
                  <a:pt x="1066801" y="406941"/>
                  <a:pt x="852792" y="338847"/>
                  <a:pt x="710120" y="291830"/>
                </a:cubicBezTo>
                <a:cubicBezTo>
                  <a:pt x="567448" y="244813"/>
                  <a:pt x="478277" y="214009"/>
                  <a:pt x="359924" y="165371"/>
                </a:cubicBezTo>
                <a:cubicBezTo>
                  <a:pt x="241571" y="1167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1718" y="305409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0.65</a:t>
            </a:r>
            <a:endParaRPr lang="en-US" sz="1400" i="0" dirty="0"/>
          </a:p>
        </p:txBody>
      </p:sp>
      <p:sp>
        <p:nvSpPr>
          <p:cNvPr id="42" name="TextBox 41"/>
          <p:cNvSpPr txBox="1"/>
          <p:nvPr/>
        </p:nvSpPr>
        <p:spPr>
          <a:xfrm>
            <a:off x="6423061" y="3060579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0.45</a:t>
            </a:r>
            <a:endParaRPr lang="en-US" sz="1400" i="0" dirty="0"/>
          </a:p>
        </p:txBody>
      </p:sp>
      <p:cxnSp>
        <p:nvCxnSpPr>
          <p:cNvPr id="44" name="Straight Connector 43"/>
          <p:cNvCxnSpPr>
            <a:stCxn id="41" idx="0"/>
            <a:endCxn id="40" idx="2"/>
          </p:cNvCxnSpPr>
          <p:nvPr/>
        </p:nvCxnSpPr>
        <p:spPr bwMode="auto">
          <a:xfrm flipV="1">
            <a:off x="7927977" y="2665379"/>
            <a:ext cx="9793" cy="3887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 flipV="1">
            <a:off x="6814035" y="2202895"/>
            <a:ext cx="1743" cy="857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6467675" y="1936993"/>
            <a:ext cx="0" cy="11300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5976145" y="1216858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A,TOA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6700593" y="158840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background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4627" y="1857542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smoke</a:t>
            </a:r>
            <a:endParaRPr lang="en-US" sz="1400" dirty="0"/>
          </a:p>
        </p:txBody>
      </p:sp>
      <p:cxnSp>
        <p:nvCxnSpPr>
          <p:cNvPr id="53" name="Straight Arrow Connector 52"/>
          <p:cNvCxnSpPr>
            <a:stCxn id="50" idx="1"/>
          </p:cNvCxnSpPr>
          <p:nvPr/>
        </p:nvCxnSpPr>
        <p:spPr bwMode="auto">
          <a:xfrm flipH="1">
            <a:off x="6467675" y="1742296"/>
            <a:ext cx="232918" cy="115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>
            <a:stCxn id="51" idx="1"/>
          </p:cNvCxnSpPr>
          <p:nvPr/>
        </p:nvCxnSpPr>
        <p:spPr bwMode="auto">
          <a:xfrm flipH="1">
            <a:off x="6584135" y="2011431"/>
            <a:ext cx="210492" cy="191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6128426" y="1896184"/>
            <a:ext cx="0" cy="2974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6060332" y="1905912"/>
            <a:ext cx="4073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6066817" y="2194503"/>
            <a:ext cx="4073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09"/>
          <a:stretch/>
        </p:blipFill>
        <p:spPr>
          <a:xfrm>
            <a:off x="107430" y="951618"/>
            <a:ext cx="6217920" cy="58064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5203" y="1768405"/>
            <a:ext cx="2788920" cy="2829096"/>
            <a:chOff x="6355080" y="2131184"/>
            <a:chExt cx="2788920" cy="2829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" t="-1" r="91004" b="66999"/>
            <a:stretch/>
          </p:blipFill>
          <p:spPr>
            <a:xfrm>
              <a:off x="6355080" y="2131184"/>
              <a:ext cx="1371600" cy="28290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8" t="-1" r="63685" b="66999"/>
            <a:stretch/>
          </p:blipFill>
          <p:spPr>
            <a:xfrm>
              <a:off x="7726680" y="2131184"/>
              <a:ext cx="1417320" cy="2829096"/>
            </a:xfrm>
            <a:prstGeom prst="rect">
              <a:avLst/>
            </a:prstGeom>
          </p:spPr>
        </p:pic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35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Aerosol @1km: China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2576" y="60628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21003" y="139907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8148" y="11529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AOT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5325431" y="5367345"/>
            <a:ext cx="1347745" cy="814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673176" y="5993296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Detected “smoke”</a:t>
            </a:r>
          </a:p>
          <a:p>
            <a:pPr algn="ctr"/>
            <a:r>
              <a:rPr lang="en-US" dirty="0" smtClean="0"/>
              <a:t>(fine mode, absorbing)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890052" y="951618"/>
            <a:ext cx="1620078" cy="10759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10130" y="736143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Beijing (AOT~2.5)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4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22905</TotalTime>
  <Words>707</Words>
  <Application>Microsoft Macintosh PowerPoint</Application>
  <PresentationFormat>On-screen Show (4:3)</PresentationFormat>
  <Paragraphs>151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Default Design</vt:lpstr>
      <vt:lpstr>Worksheet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Brandon Maccherone</cp:lastModifiedBy>
  <cp:revision>496</cp:revision>
  <dcterms:created xsi:type="dcterms:W3CDTF">2005-10-14T20:31:41Z</dcterms:created>
  <dcterms:modified xsi:type="dcterms:W3CDTF">2015-05-28T19:17:01Z</dcterms:modified>
</cp:coreProperties>
</file>