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67" r:id="rId3"/>
    <p:sldId id="286" r:id="rId4"/>
    <p:sldId id="287" r:id="rId5"/>
    <p:sldId id="273" r:id="rId6"/>
    <p:sldId id="270" r:id="rId7"/>
    <p:sldId id="299" r:id="rId8"/>
    <p:sldId id="274" r:id="rId9"/>
    <p:sldId id="262" r:id="rId10"/>
    <p:sldId id="261" r:id="rId11"/>
    <p:sldId id="291" r:id="rId12"/>
    <p:sldId id="283" r:id="rId13"/>
    <p:sldId id="284" r:id="rId14"/>
    <p:sldId id="307" r:id="rId15"/>
    <p:sldId id="297" r:id="rId16"/>
    <p:sldId id="290" r:id="rId17"/>
    <p:sldId id="260" r:id="rId18"/>
    <p:sldId id="285" r:id="rId19"/>
    <p:sldId id="264" r:id="rId20"/>
    <p:sldId id="263" r:id="rId21"/>
    <p:sldId id="306" r:id="rId22"/>
    <p:sldId id="265" r:id="rId23"/>
    <p:sldId id="300" r:id="rId24"/>
    <p:sldId id="279" r:id="rId25"/>
    <p:sldId id="280" r:id="rId26"/>
    <p:sldId id="281" r:id="rId27"/>
    <p:sldId id="296" r:id="rId28"/>
    <p:sldId id="301" r:id="rId29"/>
    <p:sldId id="303" r:id="rId30"/>
    <p:sldId id="308" r:id="rId31"/>
    <p:sldId id="293" r:id="rId32"/>
    <p:sldId id="292" r:id="rId33"/>
    <p:sldId id="294" r:id="rId34"/>
    <p:sldId id="295" r:id="rId35"/>
    <p:sldId id="258" r:id="rId36"/>
    <p:sldId id="305" r:id="rId37"/>
    <p:sldId id="282" r:id="rId38"/>
    <p:sldId id="29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2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13388-04C0-4148-B499-9F3CFAA37012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8B32C-E988-4D0E-AB39-D7BEAF6DE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9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MPO 542 - Fall 2011</a:t>
            </a:r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82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FCD5A-A3DA-43B7-BD89-B20D15C2EB7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836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83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0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39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96B0B-25D7-426C-BA3F-DBD5AE9AAB69}" type="datetime1">
              <a:rPr lang="en-US" smtClean="0"/>
              <a:pPr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24B2-63A8-426E-8734-EA2CE1E84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A6DDF-FD7F-4D4A-BC8D-5B6349EE54C3}" type="datetime1">
              <a:rPr lang="en-US" smtClean="0"/>
              <a:pPr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24B2-63A8-426E-8734-EA2CE1E84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4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E0AD-0207-4FEB-B147-924F3C0FF49F}" type="datetime1">
              <a:rPr lang="en-US" smtClean="0"/>
              <a:pPr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24B2-63A8-426E-8734-EA2CE1E84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0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2BF8-EFDE-4CD2-ACAC-65031B52C255}" type="datetime1">
              <a:rPr lang="en-US" smtClean="0"/>
              <a:pPr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24B2-63A8-426E-8734-EA2CE1E84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9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E2CD-CF2E-407C-A561-B680BFAB0D4B}" type="datetime1">
              <a:rPr lang="en-US" smtClean="0"/>
              <a:pPr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24B2-63A8-426E-8734-EA2CE1E84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17B50-E4F6-4881-8F27-7FF8DE6CCB39}" type="datetime1">
              <a:rPr lang="en-US" smtClean="0"/>
              <a:pPr/>
              <a:t>5/29/15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24B2-63A8-426E-8734-EA2CE1E84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9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D10A-7C1D-4C7F-825E-76FB0EE0ED05}" type="datetime1">
              <a:rPr lang="en-US" smtClean="0"/>
              <a:pPr/>
              <a:t>5/29/15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24B2-63A8-426E-8734-EA2CE1E84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8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9B61-D723-4FA1-9DE0-BD96CC6FD06E}" type="datetime1">
              <a:rPr lang="en-US" smtClean="0"/>
              <a:pPr/>
              <a:t>5/29/15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24B2-63A8-426E-8734-EA2CE1E84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7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2063-6EB2-423D-87FC-FC0A5825402E}" type="datetime1">
              <a:rPr lang="en-US" smtClean="0"/>
              <a:pPr/>
              <a:t>5/29/15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24B2-63A8-426E-8734-EA2CE1E84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EDCB-5B16-4998-BB02-3F6162C74857}" type="datetime1">
              <a:rPr lang="en-US" smtClean="0"/>
              <a:pPr/>
              <a:t>5/29/15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24B2-63A8-426E-8734-EA2CE1E84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4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6CF5-8535-49B3-BE82-B3A3AC0E11EE}" type="datetime1">
              <a:rPr lang="en-US" smtClean="0"/>
              <a:pPr/>
              <a:t>5/29/15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24B2-63A8-426E-8734-EA2CE1E84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5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gif"/><Relationship Id="rId15" Type="http://schemas.openxmlformats.org/officeDocument/2006/relationships/image" Target="../media/image3.gif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0000" y="320674"/>
            <a:ext cx="6731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D9F40-68CF-4C58-8639-35EA0FE61FBB}" type="datetime1">
              <a:rPr lang="en-US" smtClean="0"/>
              <a:pPr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MODIS/VIIRS Science Team Meeting                    21 May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C24B2-63A8-426E-8734-EA2CE1E84D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" y="6032500"/>
            <a:ext cx="1576671" cy="711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6032500"/>
            <a:ext cx="971549" cy="8524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" y="84932"/>
            <a:ext cx="895350" cy="942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403" y="84932"/>
            <a:ext cx="793146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8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gif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emf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odaac.jpl.nasa.gov/dataset/JPL-L2P-MODIS_A" TargetMode="External"/><Relationship Id="rId4" Type="http://schemas.openxmlformats.org/officeDocument/2006/relationships/hyperlink" Target="https://podaac.jpl.nasa.gov/dataset/JPL-L2P-MODIS_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ceancolor.gsfc.nasa.gov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MODIS/VIIRS </a:t>
            </a:r>
            <a:br>
              <a:rPr lang="en-US" dirty="0" smtClean="0"/>
            </a:br>
            <a:r>
              <a:rPr lang="en-US" dirty="0" smtClean="0"/>
              <a:t>Sea-Surface Temperatures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3602038"/>
            <a:ext cx="7747000" cy="20494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Peter J Minnett, Kay Kilpatrick, Elizabeth Williams,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Sue Walsh &amp; Bob Evans</a:t>
            </a:r>
          </a:p>
          <a:p>
            <a:endParaRPr lang="en-US" sz="1200" dirty="0" smtClean="0"/>
          </a:p>
          <a:p>
            <a:r>
              <a:rPr lang="en-US" dirty="0" smtClean="0"/>
              <a:t>Rosenstiel School of Marine &amp; Atmospheric Science</a:t>
            </a:r>
          </a:p>
          <a:p>
            <a:r>
              <a:rPr lang="en-US" dirty="0" smtClean="0"/>
              <a:t>University of Miami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MODIS/VIIRS Science Team Meeting                    21 May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3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0"/>
            <a:ext cx="6731000" cy="1325563"/>
          </a:xfrm>
        </p:spPr>
        <p:txBody>
          <a:bodyPr/>
          <a:lstStyle/>
          <a:p>
            <a:r>
              <a:rPr lang="en-US" dirty="0" smtClean="0"/>
              <a:t>Aqua MODIS night SST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pic>
        <p:nvPicPr>
          <p:cNvPr id="5" name="Picture 4" descr="A2014079.L3m_DAY_NSST_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63"/>
            <a:ext cx="91440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355080" cy="1143000"/>
          </a:xfrm>
        </p:spPr>
        <p:txBody>
          <a:bodyPr/>
          <a:lstStyle/>
          <a:p>
            <a:r>
              <a:rPr lang="en-US" dirty="0" smtClean="0"/>
              <a:t>Validation with buoys</a:t>
            </a:r>
            <a:endParaRPr lang="en-US" dirty="0"/>
          </a:p>
        </p:txBody>
      </p:sp>
      <p:pic>
        <p:nvPicPr>
          <p:cNvPr id="4" name="Content Placeholder 3" descr="big_Aqu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321" t="10994" r="1321" b="4166"/>
          <a:stretch/>
        </p:blipFill>
        <p:spPr bwMode="auto">
          <a:xfrm>
            <a:off x="419100" y="1036320"/>
            <a:ext cx="8267700" cy="425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81952" y="5562600"/>
            <a:ext cx="5836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C5 Aqua MODIS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 matchup with buoys. 2003. N=12536.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5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0"/>
            <a:ext cx="6731000" cy="983455"/>
          </a:xfrm>
        </p:spPr>
        <p:txBody>
          <a:bodyPr/>
          <a:lstStyle/>
          <a:p>
            <a:r>
              <a:rPr lang="en-US" dirty="0" smtClean="0"/>
              <a:t>C5 MODIS median errors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" r="3460" b="52286"/>
          <a:stretch/>
        </p:blipFill>
        <p:spPr>
          <a:xfrm>
            <a:off x="655319" y="983455"/>
            <a:ext cx="7833361" cy="4715465"/>
          </a:xfrm>
        </p:spPr>
      </p:pic>
      <p:sp>
        <p:nvSpPr>
          <p:cNvPr id="8" name="TextBox 7"/>
          <p:cNvSpPr txBox="1"/>
          <p:nvPr/>
        </p:nvSpPr>
        <p:spPr>
          <a:xfrm>
            <a:off x="1193800" y="5698920"/>
            <a:ext cx="688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Kilpatrick et al., 2015.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decade of sea surface temperature from MODIS.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Sensing of Environment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27-41</a:t>
            </a:r>
          </a:p>
        </p:txBody>
      </p:sp>
    </p:spTree>
    <p:extLst>
      <p:ext uri="{BB962C8B-B14F-4D97-AF65-F5344CB8AC3E}">
        <p14:creationId xmlns:p14="http://schemas.microsoft.com/office/powerpoint/2010/main" val="364029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49605" r="2772" b="3611"/>
          <a:stretch/>
        </p:blipFill>
        <p:spPr>
          <a:xfrm>
            <a:off x="472440" y="983455"/>
            <a:ext cx="7909560" cy="46674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93800" y="5710020"/>
            <a:ext cx="688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Kilpatrick et al., 2015.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decade of sea surface temperature from MODIS.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Sensing of Environment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27-41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70000" y="0"/>
            <a:ext cx="6731000" cy="983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C5 MODIS uncertainties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1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1" y="1"/>
            <a:ext cx="6731000" cy="754672"/>
          </a:xfrm>
        </p:spPr>
        <p:txBody>
          <a:bodyPr>
            <a:normAutofit fontScale="90000"/>
          </a:bodyPr>
          <a:lstStyle/>
          <a:p>
            <a:r>
              <a:rPr lang="en-US" dirty="0"/>
              <a:t>Aqua MODIS SST </a:t>
            </a:r>
            <a:r>
              <a:rPr lang="en-US" dirty="0" smtClean="0"/>
              <a:t>C6 - night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" b="5363"/>
          <a:stretch/>
        </p:blipFill>
        <p:spPr>
          <a:xfrm>
            <a:off x="2543429" y="754673"/>
            <a:ext cx="4184143" cy="5435820"/>
          </a:xfrm>
        </p:spPr>
      </p:pic>
    </p:spTree>
    <p:extLst>
      <p:ext uri="{BB962C8B-B14F-4D97-AF65-F5344CB8AC3E}">
        <p14:creationId xmlns:p14="http://schemas.microsoft.com/office/powerpoint/2010/main" val="138165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0"/>
            <a:ext cx="67310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GSFC Matchups C6 2015 reprocessing</a:t>
            </a:r>
            <a:endParaRPr lang="en-US" sz="6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664067"/>
              </p:ext>
            </p:extLst>
          </p:nvPr>
        </p:nvGraphicFramePr>
        <p:xfrm>
          <a:off x="495300" y="1304926"/>
          <a:ext cx="8140698" cy="4130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835"/>
                <a:gridCol w="954518"/>
                <a:gridCol w="1177269"/>
                <a:gridCol w="1177269"/>
                <a:gridCol w="1177269"/>
                <a:gridCol w="1177269"/>
                <a:gridCol w="1177269"/>
              </a:tblGrid>
              <a:tr h="4424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Sensor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quality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SD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RSD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404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Residuals</a:t>
                      </a:r>
                      <a:r>
                        <a:rPr lang="en-US" sz="160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MODIS SST – buoy SST</a:t>
                      </a:r>
                      <a:endParaRPr lang="en-US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/>
                </a:tc>
              </a:tr>
              <a:tr h="414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TERRA SST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ql</a:t>
                      </a:r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-0.171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-0.155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0.445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0.353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428,374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</a:tr>
              <a:tr h="414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TERRA SST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ql</a:t>
                      </a:r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-0.451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-0.405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0.659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154,228</a:t>
                      </a:r>
                    </a:p>
                  </a:txBody>
                  <a:tcPr marL="12700" marR="12700" marT="12700" marB="0" anchor="ctr"/>
                </a:tc>
              </a:tr>
              <a:tr h="414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AQUA SST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ql</a:t>
                      </a:r>
                      <a:r>
                        <a:rPr lang="en-US" sz="16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en-US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-0.121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-0.141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0.477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0.346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307,558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</a:tr>
              <a:tr h="414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AQUA SST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ql</a:t>
                      </a:r>
                      <a:r>
                        <a:rPr lang="en-US" sz="16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-0.265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164,949</a:t>
                      </a:r>
                    </a:p>
                  </a:txBody>
                  <a:tcPr marL="12700" marR="12700" marT="12700" marB="0" anchor="ctr"/>
                </a:tc>
              </a:tr>
              <a:tr h="414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TERRA SST4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ql</a:t>
                      </a:r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-0.166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-0.145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0.331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0.209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427,768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</a:tr>
              <a:tr h="414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TERRA SST4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ql 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-0.385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0.523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139,254</a:t>
                      </a:r>
                    </a:p>
                  </a:txBody>
                  <a:tcPr marL="12700" marR="12700" marT="12700" marB="0" anchor="ctr"/>
                </a:tc>
              </a:tr>
              <a:tr h="4140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AQUA SST4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ql</a:t>
                      </a:r>
                      <a:r>
                        <a:rPr lang="en-US" sz="16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en-US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0.210</a:t>
                      </a:r>
                      <a:endParaRPr lang="en-US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-0.18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0.448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0.331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420671</a:t>
                      </a:r>
                    </a:p>
                  </a:txBody>
                  <a:tcPr marL="12700" marR="12700" marT="12700" marB="0" anchor="ctr">
                    <a:solidFill>
                      <a:srgbClr val="FFFF00"/>
                    </a:solidFill>
                  </a:tcPr>
                </a:tc>
              </a:tr>
              <a:tr h="3759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AQUA SST4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ql</a:t>
                      </a:r>
                      <a:r>
                        <a:rPr lang="en-US" sz="16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6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-0.489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-0.405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0.677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223929</a:t>
                      </a: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0"/>
            <a:ext cx="6731000" cy="1325563"/>
          </a:xfrm>
        </p:spPr>
        <p:txBody>
          <a:bodyPr/>
          <a:lstStyle/>
          <a:p>
            <a:r>
              <a:rPr lang="en-US" dirty="0" smtClean="0"/>
              <a:t>Continuity to VIIRS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9" r="5035"/>
          <a:stretch/>
        </p:blipFill>
        <p:spPr>
          <a:xfrm>
            <a:off x="223121" y="1051877"/>
            <a:ext cx="8697758" cy="355060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9630" y="4770120"/>
            <a:ext cx="8857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Moeller, J. McIntire, T.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Schwarting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al., VIIRS F1 “best” relative spectral response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by the government team, in: J.J. Butler, X.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(Eds.), SPIE 8153,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 Observing Systems XVI, 81530K, San Diego, California, USA. September 13, 2011.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http://dx.doi.org/10.1117/12.894552.</a:t>
            </a:r>
          </a:p>
        </p:txBody>
      </p:sp>
    </p:spTree>
    <p:extLst>
      <p:ext uri="{BB962C8B-B14F-4D97-AF65-F5344CB8AC3E}">
        <p14:creationId xmlns:p14="http://schemas.microsoft.com/office/powerpoint/2010/main" val="187342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-9652"/>
            <a:ext cx="6731000" cy="1325563"/>
          </a:xfrm>
        </p:spPr>
        <p:txBody>
          <a:bodyPr/>
          <a:lstStyle/>
          <a:p>
            <a:r>
              <a:rPr lang="en-US" dirty="0" smtClean="0"/>
              <a:t>S-NPP VIIRS night SST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pic>
        <p:nvPicPr>
          <p:cNvPr id="5" name="Picture 4" descr="2014079.i4kd1-vir-ss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911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5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0"/>
            <a:ext cx="67310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Effects of VIIRS pixel aggregation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48" y="1275867"/>
            <a:ext cx="5023491" cy="320723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5" b="24918"/>
          <a:stretch/>
        </p:blipFill>
        <p:spPr>
          <a:xfrm>
            <a:off x="5182639" y="2639530"/>
            <a:ext cx="3937000" cy="3284956"/>
          </a:xfrm>
        </p:spPr>
      </p:pic>
      <p:sp>
        <p:nvSpPr>
          <p:cNvPr id="3" name="TextBox 2"/>
          <p:cNvSpPr txBox="1"/>
          <p:nvPr/>
        </p:nvSpPr>
        <p:spPr>
          <a:xfrm>
            <a:off x="6261100" y="227019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to 2                  2 to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050" y="1900866"/>
            <a:ext cx="2360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Aggregation transitions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5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320674"/>
            <a:ext cx="68199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VIIRS RVS issue at 10-12µm?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4" y="1646237"/>
            <a:ext cx="8868556" cy="321270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3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continuity – MODIS to VIIRS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The ROSES objective is to demonstrate compatibility between MODIS (Terra and Aqua) SST retrievals and those of S-NPP VIIRS to lead to the production of a Consistent Data Record, and then to a Climate Data Record.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Consistency can be achieved by using, over multiple missions, comparable cloud-screening and atmospheric correction algorithms, and using same approaches to estimate errors and uncertainties.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0"/>
            <a:ext cx="63119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SST uncertainties as f(satellite zenith angle).  </a:t>
            </a:r>
            <a:r>
              <a:rPr lang="en-US" sz="3600" dirty="0" smtClean="0"/>
              <a:t>QL=0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8"/>
          <a:stretch/>
        </p:blipFill>
        <p:spPr>
          <a:xfrm>
            <a:off x="1270000" y="1325563"/>
            <a:ext cx="6400800" cy="466375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24133" y="5767152"/>
            <a:ext cx="5709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-55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6357620" y="5803504"/>
            <a:ext cx="5004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55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4384652" y="5767152"/>
            <a:ext cx="3834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1270000" y="3195201"/>
            <a:ext cx="3834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1270000" y="1715275"/>
            <a:ext cx="3834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1158240" y="4592260"/>
            <a:ext cx="4951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-1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771552" y="3379867"/>
            <a:ext cx="360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VIIRS 2band SST – buoy subsurface 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70000" y="3564533"/>
            <a:ext cx="135839" cy="595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5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-128588"/>
            <a:ext cx="6731000" cy="1325563"/>
          </a:xfrm>
        </p:spPr>
        <p:txBody>
          <a:bodyPr/>
          <a:lstStyle/>
          <a:p>
            <a:r>
              <a:rPr lang="en-US" dirty="0" smtClean="0"/>
              <a:t>VIIRS </a:t>
            </a:r>
            <a:r>
              <a:rPr lang="en-US" i="1" dirty="0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0" y="5727699"/>
            <a:ext cx="6737350" cy="449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Provided by Chris Moeller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351" y="900337"/>
            <a:ext cx="6197298" cy="464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7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0"/>
            <a:ext cx="6604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SST uncertainties 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f(satellite </a:t>
            </a:r>
            <a:r>
              <a:rPr lang="en-US" dirty="0"/>
              <a:t>zenith angle).  </a:t>
            </a:r>
            <a:r>
              <a:rPr lang="en-US" sz="3600" dirty="0" smtClean="0"/>
              <a:t>QL=0,1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325562"/>
            <a:ext cx="6413500" cy="49558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771552" y="3379867"/>
            <a:ext cx="360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VIIRS 2band SST – buoy subsurface 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6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0"/>
            <a:ext cx="6604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SST uncertainties 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f(satellite </a:t>
            </a:r>
            <a:r>
              <a:rPr lang="en-US" dirty="0"/>
              <a:t>zenith angle).  </a:t>
            </a:r>
            <a:r>
              <a:rPr lang="en-US" sz="3600" dirty="0" smtClean="0"/>
              <a:t>QL=0,1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325562"/>
            <a:ext cx="6413500" cy="49558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0" t="8963" r="5396" b="11339"/>
          <a:stretch/>
        </p:blipFill>
        <p:spPr>
          <a:xfrm flipH="1">
            <a:off x="1778000" y="1765300"/>
            <a:ext cx="5524500" cy="3949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771552" y="3379867"/>
            <a:ext cx="360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VIIRS 2band SST – buoy subsurface 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0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innovations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6237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Objective to extend retrievals towards edge of VIIRS &amp; MODIS swaths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dirty="0" smtClean="0"/>
              <a:t>SST </a:t>
            </a:r>
            <a:r>
              <a:rPr lang="en-US" baseline="-25000" dirty="0"/>
              <a:t>sat</a:t>
            </a:r>
            <a:r>
              <a:rPr lang="en-US" dirty="0"/>
              <a:t> = a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 smtClean="0"/>
              <a:t>+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a</a:t>
            </a:r>
            <a:r>
              <a:rPr lang="en-US" baseline="-25000" dirty="0" smtClean="0"/>
              <a:t>1</a:t>
            </a:r>
            <a:r>
              <a:rPr lang="en-US" i="1" dirty="0" smtClean="0"/>
              <a:t>T</a:t>
            </a:r>
            <a:r>
              <a:rPr lang="en-US" baseline="-25000" dirty="0" smtClean="0"/>
              <a:t>11</a:t>
            </a:r>
            <a:r>
              <a:rPr lang="en-US" dirty="0" smtClean="0"/>
              <a:t> +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a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baseline="-25000" dirty="0" smtClean="0"/>
              <a:t>11</a:t>
            </a:r>
            <a:r>
              <a:rPr lang="en-US" dirty="0" smtClean="0"/>
              <a:t>-</a:t>
            </a:r>
            <a:r>
              <a:rPr lang="en-US" i="1" dirty="0" smtClean="0"/>
              <a:t>T</a:t>
            </a:r>
            <a:r>
              <a:rPr lang="en-US" baseline="-25000" dirty="0" smtClean="0"/>
              <a:t>12</a:t>
            </a:r>
            <a:r>
              <a:rPr lang="en-US" dirty="0" smtClean="0"/>
              <a:t>)</a:t>
            </a:r>
            <a:r>
              <a:rPr lang="en-US" i="1" dirty="0" smtClean="0"/>
              <a:t>T</a:t>
            </a:r>
            <a:r>
              <a:rPr lang="en-US" baseline="-25000" dirty="0" smtClean="0"/>
              <a:t>sfc</a:t>
            </a:r>
            <a:r>
              <a:rPr lang="en-US" dirty="0" smtClean="0"/>
              <a:t> +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a</a:t>
            </a:r>
            <a:r>
              <a:rPr lang="en-US" baseline="-25000" dirty="0" smtClean="0"/>
              <a:t>3</a:t>
            </a:r>
            <a:r>
              <a:rPr lang="en-US" dirty="0" smtClean="0"/>
              <a:t>(sec(</a:t>
            </a:r>
            <a:r>
              <a:rPr lang="en-US" i="1" dirty="0" smtClean="0"/>
              <a:t>θ</a:t>
            </a:r>
            <a:r>
              <a:rPr lang="en-US" dirty="0"/>
              <a:t>)-1</a:t>
            </a:r>
            <a:r>
              <a:rPr lang="en-US" dirty="0" smtClean="0"/>
              <a:t>)(</a:t>
            </a:r>
            <a:r>
              <a:rPr lang="en-US" i="1" dirty="0" smtClean="0"/>
              <a:t>T</a:t>
            </a:r>
            <a:r>
              <a:rPr lang="en-US" baseline="-25000" dirty="0" smtClean="0"/>
              <a:t>11μm</a:t>
            </a:r>
            <a:r>
              <a:rPr lang="en-US" dirty="0" smtClean="0"/>
              <a:t>-</a:t>
            </a:r>
            <a:r>
              <a:rPr lang="en-US" i="1" dirty="0" smtClean="0"/>
              <a:t>T</a:t>
            </a:r>
            <a:r>
              <a:rPr lang="en-US" baseline="-25000" dirty="0" smtClean="0"/>
              <a:t>12μm</a:t>
            </a:r>
            <a:r>
              <a:rPr lang="en-US" dirty="0" smtClean="0"/>
              <a:t>) +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a</a:t>
            </a:r>
            <a:r>
              <a:rPr lang="en-US" baseline="-25000" dirty="0" smtClean="0"/>
              <a:t>4</a:t>
            </a:r>
            <a:r>
              <a:rPr lang="en-US" dirty="0" smtClean="0"/>
              <a:t>(</a:t>
            </a:r>
            <a:r>
              <a:rPr lang="en-US" dirty="0" err="1" smtClean="0"/>
              <a:t>mirror.side</a:t>
            </a:r>
            <a:r>
              <a:rPr lang="en-US" dirty="0" smtClean="0"/>
              <a:t>) +</a:t>
            </a:r>
          </a:p>
          <a:p>
            <a:pPr marL="0" indent="0">
              <a:buNone/>
            </a:pPr>
            <a:r>
              <a:rPr lang="en-US" dirty="0" smtClean="0"/>
              <a:t>               a</a:t>
            </a:r>
            <a:r>
              <a:rPr lang="en-US" baseline="-25000" dirty="0" smtClean="0"/>
              <a:t>5</a:t>
            </a:r>
            <a:r>
              <a:rPr lang="en-US" dirty="0" smtClean="0"/>
              <a:t>(</a:t>
            </a:r>
            <a:r>
              <a:rPr lang="en-US" i="1" dirty="0" smtClean="0"/>
              <a:t>θ</a:t>
            </a:r>
            <a:r>
              <a:rPr lang="en-US" dirty="0"/>
              <a:t>) </a:t>
            </a:r>
            <a:r>
              <a:rPr lang="en-US" dirty="0" smtClean="0"/>
              <a:t>+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a</a:t>
            </a:r>
            <a:r>
              <a:rPr lang="en-US" baseline="-25000" dirty="0" smtClean="0"/>
              <a:t>6</a:t>
            </a:r>
            <a:r>
              <a:rPr lang="en-US" dirty="0" smtClean="0"/>
              <a:t>(</a:t>
            </a:r>
            <a:r>
              <a:rPr lang="en-US" i="1" dirty="0" smtClean="0"/>
              <a:t>θ</a:t>
            </a:r>
            <a:r>
              <a:rPr lang="en-US" baseline="30000" dirty="0" smtClean="0"/>
              <a:t>2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5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63699" y="1295399"/>
            <a:ext cx="6197601" cy="4305301"/>
            <a:chOff x="1600199" y="1415573"/>
            <a:chExt cx="6197601" cy="4305301"/>
          </a:xfrm>
        </p:grpSpPr>
        <p:pic>
          <p:nvPicPr>
            <p:cNvPr id="13" name="Picture 12" descr="VIIRS_SST2b_v6.4.1.res.satz.pdf"/>
            <p:cNvPicPr>
              <a:picLocks noChangeAspect="1"/>
            </p:cNvPicPr>
            <p:nvPr/>
          </p:nvPicPr>
          <p:blipFill rotWithShape="1">
            <a:blip r:embed="rId2"/>
            <a:srcRect l="7085" t="8771" r="3415" b="10770"/>
            <a:stretch/>
          </p:blipFill>
          <p:spPr>
            <a:xfrm>
              <a:off x="1600199" y="1415573"/>
              <a:ext cx="6197601" cy="430530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2456096" y="1813811"/>
              <a:ext cx="9628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AVHRR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6066190" y="1813810"/>
              <a:ext cx="9628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AVHRR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2055767" y="1830994"/>
              <a:ext cx="9284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MODIS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6533074" y="1813810"/>
              <a:ext cx="9284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MODIS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1732876" y="1850347"/>
              <a:ext cx="7873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VIIRS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6996473" y="1850347"/>
              <a:ext cx="7873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VIIRS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pic>
        <p:nvPicPr>
          <p:cNvPr id="5" name="Picture 4" descr="VIIRS_SST2b_v6.4.0.res.satz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45" y="850899"/>
            <a:ext cx="6960255" cy="5338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2470020" y="1740770"/>
            <a:ext cx="962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AVHRR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6129036" y="1711211"/>
            <a:ext cx="962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AVHRR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2049283" y="1740768"/>
            <a:ext cx="9284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6561690" y="1730172"/>
            <a:ext cx="9284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31329" y="1775293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7002208" y="1770920"/>
            <a:ext cx="7873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56313" y="3335614"/>
            <a:ext cx="36020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VIIRS 2band SST – buoy subsurface 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0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85862" y="838777"/>
            <a:ext cx="6924675" cy="5350886"/>
            <a:chOff x="1109662" y="946251"/>
            <a:chExt cx="6924675" cy="5350886"/>
          </a:xfrm>
        </p:grpSpPr>
        <p:pic>
          <p:nvPicPr>
            <p:cNvPr id="5" name="Picture 4" descr="VIIRS_SST2b_v6.4.1.res.satz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9662" y="946251"/>
              <a:ext cx="6924675" cy="53508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2422875" y="1830993"/>
              <a:ext cx="9628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AVHRR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6066190" y="1813810"/>
              <a:ext cx="9628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AVHRR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1997661" y="1830993"/>
              <a:ext cx="9284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MODIS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6483745" y="1830993"/>
              <a:ext cx="9284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MODIS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682312" y="1850347"/>
              <a:ext cx="7873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VIIRS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6931551" y="1850347"/>
              <a:ext cx="7873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VIIRS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 rot="16200000">
            <a:off x="-656313" y="3335614"/>
            <a:ext cx="36020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VIIRS 2band SST – buoy subsurface 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1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Content Placeholder 3" descr="2015047.i4kd3-vir-sst.v64ao.baja.16..24.gif"/>
          <p:cNvPicPr>
            <a:picLocks noGrp="1" noChangeAspect="1"/>
          </p:cNvPicPr>
          <p:nvPr>
            <p:ph idx="1"/>
          </p:nvPr>
        </p:nvPicPr>
        <p:blipFill>
          <a:blip r:embed="rId2"/>
          <a:srcRect l="-33994" r="-33994"/>
          <a:stretch>
            <a:fillRect/>
          </a:stretch>
        </p:blipFill>
        <p:spPr bwMode="auto">
          <a:xfrm>
            <a:off x="-1295400" y="1295400"/>
            <a:ext cx="7205663" cy="3962400"/>
          </a:xfrm>
          <a:noFill/>
          <a:ln>
            <a:miter lim="800000"/>
            <a:headEnd/>
            <a:tailEnd/>
          </a:ln>
        </p:spPr>
      </p:pic>
      <p:pic>
        <p:nvPicPr>
          <p:cNvPr id="65539" name="Picture 5" descr="2015047.i4kd3-vir-sst.v641ao.baja.16..2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95400"/>
            <a:ext cx="42068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Box 6"/>
          <p:cNvSpPr txBox="1">
            <a:spLocks noChangeArrowheads="1"/>
          </p:cNvSpPr>
          <p:nvPr/>
        </p:nvSpPr>
        <p:spPr bwMode="auto">
          <a:xfrm>
            <a:off x="1339237" y="-6022"/>
            <a:ext cx="6330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VIIRS Day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SST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 16 2015</a:t>
            </a:r>
          </a:p>
        </p:txBody>
      </p:sp>
      <p:sp>
        <p:nvSpPr>
          <p:cNvPr id="65541" name="TextBox 7"/>
          <p:cNvSpPr txBox="1">
            <a:spLocks noChangeArrowheads="1"/>
          </p:cNvSpPr>
          <p:nvPr/>
        </p:nvSpPr>
        <p:spPr bwMode="auto">
          <a:xfrm>
            <a:off x="838200" y="990600"/>
            <a:ext cx="2832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scan angle correction</a:t>
            </a:r>
          </a:p>
        </p:txBody>
      </p:sp>
      <p:sp>
        <p:nvSpPr>
          <p:cNvPr id="65542" name="TextBox 8"/>
          <p:cNvSpPr txBox="1">
            <a:spLocks noChangeArrowheads="1"/>
          </p:cNvSpPr>
          <p:nvPr/>
        </p:nvSpPr>
        <p:spPr bwMode="auto">
          <a:xfrm>
            <a:off x="5410200" y="1001713"/>
            <a:ext cx="2691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scan angle correction</a:t>
            </a:r>
          </a:p>
        </p:txBody>
      </p:sp>
      <p:sp>
        <p:nvSpPr>
          <p:cNvPr id="65543" name="TextBox 9"/>
          <p:cNvSpPr txBox="1">
            <a:spLocks noChangeArrowheads="1"/>
          </p:cNvSpPr>
          <p:nvPr/>
        </p:nvSpPr>
        <p:spPr bwMode="auto">
          <a:xfrm>
            <a:off x="3639707" y="863084"/>
            <a:ext cx="17299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4km map image </a:t>
            </a:r>
          </a:p>
        </p:txBody>
      </p:sp>
      <p:pic>
        <p:nvPicPr>
          <p:cNvPr id="65544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410200"/>
            <a:ext cx="3289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08041" y="621982"/>
            <a:ext cx="6924675" cy="5350886"/>
            <a:chOff x="1109662" y="946251"/>
            <a:chExt cx="6924675" cy="5350886"/>
          </a:xfrm>
        </p:grpSpPr>
        <p:pic>
          <p:nvPicPr>
            <p:cNvPr id="5" name="Picture 4" descr="VIIRS_SST2b_v6.4.1.res.satz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9662" y="946251"/>
              <a:ext cx="6924675" cy="53508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2422875" y="1830993"/>
              <a:ext cx="9628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AVHRR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6066190" y="1813810"/>
              <a:ext cx="9628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AVHRR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1997661" y="1830993"/>
              <a:ext cx="9284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MODIS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6483745" y="1830993"/>
              <a:ext cx="9284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MODIS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682312" y="1850347"/>
              <a:ext cx="7873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VIIRS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6931551" y="1850347"/>
              <a:ext cx="7873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VIIRS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 rot="16200000">
            <a:off x="-656313" y="3335614"/>
            <a:ext cx="36020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VIIRS 2band SST – buoy subsurface 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77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208041" y="621982"/>
            <a:ext cx="6924675" cy="5350886"/>
            <a:chOff x="1109662" y="946251"/>
            <a:chExt cx="6924675" cy="5350886"/>
          </a:xfrm>
        </p:grpSpPr>
        <p:pic>
          <p:nvPicPr>
            <p:cNvPr id="5" name="Picture 4" descr="VIIRS_SST2b_v6.4.1.res.satz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9662" y="946251"/>
              <a:ext cx="6924675" cy="53508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2422875" y="1830993"/>
              <a:ext cx="9628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AVHRR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6066190" y="1813810"/>
              <a:ext cx="9628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AVHRR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1997661" y="1830993"/>
              <a:ext cx="9284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MODIS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6483745" y="1830993"/>
              <a:ext cx="9284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MODIS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682312" y="1850347"/>
              <a:ext cx="7873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VIIRS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6931551" y="1850347"/>
              <a:ext cx="7873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VIIRS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 descr="VIIRS_SST2b_v6.4.1.res.satz.pdf"/>
          <p:cNvPicPr>
            <a:picLocks noChangeAspect="1"/>
          </p:cNvPicPr>
          <p:nvPr/>
        </p:nvPicPr>
        <p:blipFill rotWithShape="1">
          <a:blip r:embed="rId3"/>
          <a:srcRect l="8038" t="28811" r="6729" b="12460"/>
          <a:stretch/>
        </p:blipFill>
        <p:spPr>
          <a:xfrm flipH="1">
            <a:off x="1917700" y="2172360"/>
            <a:ext cx="5912296" cy="314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4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130174"/>
            <a:ext cx="6731000" cy="1325563"/>
          </a:xfrm>
        </p:spPr>
        <p:txBody>
          <a:bodyPr/>
          <a:lstStyle/>
          <a:p>
            <a:r>
              <a:rPr lang="en-US" dirty="0" smtClean="0"/>
              <a:t>C(</a:t>
            </a:r>
            <a:r>
              <a:rPr lang="en-US" dirty="0" err="1" smtClean="0"/>
              <a:t>onsistent</a:t>
            </a:r>
            <a:r>
              <a:rPr lang="en-US" dirty="0" smtClean="0"/>
              <a:t>)DRs to</a:t>
            </a:r>
            <a:br>
              <a:rPr lang="en-US" dirty="0" smtClean="0"/>
            </a:br>
            <a:r>
              <a:rPr lang="en-US" dirty="0" smtClean="0"/>
              <a:t>C(</a:t>
            </a:r>
            <a:r>
              <a:rPr lang="en-US" dirty="0" err="1" smtClean="0"/>
              <a:t>limate</a:t>
            </a:r>
            <a:r>
              <a:rPr lang="en-US" dirty="0" smtClean="0"/>
              <a:t>)DRs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Temperature Climate Data Records are more demanding, requiring </a:t>
            </a:r>
            <a:r>
              <a:rPr lang="en-US" dirty="0" err="1"/>
              <a:t>traceabilty</a:t>
            </a:r>
            <a:r>
              <a:rPr lang="en-US" dirty="0"/>
              <a:t> of calibration history to SI standards, and this requires ship-board radiometers with calibration referenced to NIST, or NPL, standards. </a:t>
            </a:r>
            <a:endParaRPr lang="en-US" dirty="0" smtClean="0"/>
          </a:p>
          <a:p>
            <a:r>
              <a:rPr lang="en-US" dirty="0" smtClean="0"/>
              <a:t>SST accuracy requirements are very stringent: absolute accuracy of 0.1K, and decadal stability of 0.04K</a:t>
            </a:r>
          </a:p>
          <a:p>
            <a:pPr indent="0">
              <a:buNone/>
            </a:pPr>
            <a:r>
              <a:rPr lang="en-US" sz="2200" dirty="0" smtClean="0"/>
              <a:t>(</a:t>
            </a:r>
            <a:r>
              <a:rPr lang="en-US" sz="2200" dirty="0" err="1"/>
              <a:t>Ohring</a:t>
            </a:r>
            <a:r>
              <a:rPr lang="en-US" sz="2200" dirty="0"/>
              <a:t>, G., </a:t>
            </a:r>
            <a:r>
              <a:rPr lang="en-US" sz="2200" dirty="0" err="1"/>
              <a:t>Wielicki</a:t>
            </a:r>
            <a:r>
              <a:rPr lang="en-US" sz="2200" dirty="0"/>
              <a:t>, B., Spencer, R., Emery, B., &amp; </a:t>
            </a:r>
            <a:r>
              <a:rPr lang="en-US" sz="2200" dirty="0" err="1"/>
              <a:t>Datla</a:t>
            </a:r>
            <a:r>
              <a:rPr lang="en-US" sz="2200" dirty="0"/>
              <a:t>, </a:t>
            </a:r>
            <a:r>
              <a:rPr lang="en-US" sz="2200" dirty="0" smtClean="0"/>
              <a:t>R., 2005. </a:t>
            </a:r>
            <a:r>
              <a:rPr lang="en-US" sz="2200" dirty="0"/>
              <a:t>Satellite Instrument Calibration for Measuring Global Climate Change: Report of a Workshop. </a:t>
            </a:r>
            <a:r>
              <a:rPr lang="en-US" sz="2200" i="1" dirty="0"/>
              <a:t>Bulletin of the American Meteorological Society, 86</a:t>
            </a:r>
            <a:r>
              <a:rPr lang="en-US" sz="2200" dirty="0"/>
              <a:t>, 1303-1313</a:t>
            </a:r>
            <a:r>
              <a:rPr lang="en-US" sz="2200" dirty="0" smtClean="0"/>
              <a:t>)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3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499" y="0"/>
            <a:ext cx="6731000" cy="1325563"/>
          </a:xfrm>
        </p:spPr>
        <p:txBody>
          <a:bodyPr/>
          <a:lstStyle/>
          <a:p>
            <a:r>
              <a:rPr lang="en-US" dirty="0" smtClean="0"/>
              <a:t>VIIRS SST stability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27" y="1012825"/>
            <a:ext cx="6727172" cy="519827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3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500062"/>
            <a:ext cx="67310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And so to Climate Data Records… using shipboard radiometry.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895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Groups deploying filter radiometers on ships:</a:t>
            </a:r>
          </a:p>
          <a:p>
            <a:pPr marL="520700" indent="-292100"/>
            <a:r>
              <a:rPr lang="en-US" dirty="0" err="1" smtClean="0"/>
              <a:t>Werenfrid</a:t>
            </a:r>
            <a:r>
              <a:rPr lang="en-US" dirty="0" smtClean="0"/>
              <a:t> </a:t>
            </a:r>
            <a:r>
              <a:rPr lang="en-US" dirty="0" err="1"/>
              <a:t>Wimmer</a:t>
            </a:r>
            <a:r>
              <a:rPr lang="en-US" dirty="0"/>
              <a:t>, University of </a:t>
            </a:r>
            <a:r>
              <a:rPr lang="en-US" dirty="0" smtClean="0"/>
              <a:t>Southampton, </a:t>
            </a:r>
            <a:r>
              <a:rPr lang="en-US" dirty="0"/>
              <a:t>UK</a:t>
            </a:r>
          </a:p>
          <a:p>
            <a:pPr marL="520700" indent="-292100"/>
            <a:r>
              <a:rPr lang="en-US" dirty="0"/>
              <a:t>Tim Nightingale, Rutherford Appleton Laboratory, UK</a:t>
            </a:r>
          </a:p>
          <a:p>
            <a:pPr marL="520700" indent="-292100"/>
            <a:r>
              <a:rPr lang="en-US" dirty="0"/>
              <a:t>Lei Guan, Ocean University, Qingdao, China</a:t>
            </a:r>
          </a:p>
          <a:p>
            <a:pPr marL="520700" indent="-292100"/>
            <a:r>
              <a:rPr lang="en-US" dirty="0"/>
              <a:t>Helen </a:t>
            </a:r>
            <a:r>
              <a:rPr lang="en-US" dirty="0" err="1"/>
              <a:t>Beggs</a:t>
            </a:r>
            <a:r>
              <a:rPr lang="en-US" dirty="0"/>
              <a:t>, Bureau of Meteorology, </a:t>
            </a:r>
            <a:r>
              <a:rPr lang="en-US" dirty="0" smtClean="0"/>
              <a:t>Australia</a:t>
            </a:r>
          </a:p>
          <a:p>
            <a:pPr marL="520700" indent="-292100"/>
            <a:r>
              <a:rPr lang="en-US" dirty="0" smtClean="0"/>
              <a:t>Carol Anne </a:t>
            </a:r>
            <a:r>
              <a:rPr lang="en-US" dirty="0" err="1" smtClean="0"/>
              <a:t>Clayson</a:t>
            </a:r>
            <a:r>
              <a:rPr lang="en-US" dirty="0" smtClean="0"/>
              <a:t>, WHOI, USA</a:t>
            </a:r>
          </a:p>
          <a:p>
            <a:pPr marL="520700" indent="-292100"/>
            <a:r>
              <a:rPr lang="en-US" dirty="0" smtClean="0"/>
              <a:t>Jacob </a:t>
            </a:r>
            <a:r>
              <a:rPr lang="en-US" dirty="0" err="1" smtClean="0"/>
              <a:t>Høyer</a:t>
            </a:r>
            <a:r>
              <a:rPr lang="en-US" dirty="0" smtClean="0"/>
              <a:t>, Danish Meteorology Institute, Denmark</a:t>
            </a:r>
          </a:p>
          <a:p>
            <a:pPr marL="520700" indent="-292100"/>
            <a:r>
              <a:rPr lang="en-US" dirty="0" smtClean="0"/>
              <a:t>Simon </a:t>
            </a:r>
            <a:r>
              <a:rPr lang="en-US" dirty="0"/>
              <a:t>Hook, JPL, </a:t>
            </a:r>
            <a:r>
              <a:rPr lang="en-US" dirty="0" smtClean="0"/>
              <a:t>USA (on moorings)</a:t>
            </a:r>
            <a:endParaRPr lang="en-US" dirty="0"/>
          </a:p>
          <a:p>
            <a:pPr marL="68580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0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16823"/>
            <a:ext cx="7625233" cy="72494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Marine-Atmospheric Emitted Radiance Interferometer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1" y="1208963"/>
            <a:ext cx="4546848" cy="4795597"/>
          </a:xfrm>
        </p:spPr>
        <p:txBody>
          <a:bodyPr>
            <a:normAutofit fontScale="70000" lnSpcReduction="20000"/>
          </a:bodyPr>
          <a:lstStyle/>
          <a:p>
            <a:pPr marL="174625" indent="-174625">
              <a:lnSpc>
                <a:spcPct val="100000"/>
              </a:lnSpc>
            </a:pPr>
            <a:r>
              <a:rPr lang="en-US" dirty="0"/>
              <a:t>M-AERI is a very well-calibrated and stable sea-going Fourier Transform Infrared Interferometer</a:t>
            </a:r>
            <a:r>
              <a:rPr lang="en-US" dirty="0" smtClean="0"/>
              <a:t>.</a:t>
            </a:r>
          </a:p>
          <a:p>
            <a:pPr marL="174625" indent="-174625">
              <a:lnSpc>
                <a:spcPct val="100000"/>
              </a:lnSpc>
            </a:pPr>
            <a:r>
              <a:rPr lang="en-US" dirty="0"/>
              <a:t>At sea calibration by two internal blackbody cavities with thermometers with NIST-traceable calibration. </a:t>
            </a:r>
          </a:p>
          <a:p>
            <a:pPr marL="174625" indent="-174625">
              <a:lnSpc>
                <a:spcPct val="100000"/>
              </a:lnSpc>
            </a:pPr>
            <a:r>
              <a:rPr lang="en-US" dirty="0"/>
              <a:t>Calibration sequence before and after each cycle of ocean and atmospheric </a:t>
            </a:r>
            <a:r>
              <a:rPr lang="en-US" dirty="0" smtClean="0"/>
              <a:t>measurements. </a:t>
            </a:r>
          </a:p>
          <a:p>
            <a:pPr marL="174625" indent="-174625">
              <a:lnSpc>
                <a:spcPct val="100000"/>
              </a:lnSpc>
            </a:pPr>
            <a:r>
              <a:rPr lang="en-US" dirty="0" smtClean="0"/>
              <a:t>Calibration </a:t>
            </a:r>
            <a:r>
              <a:rPr lang="en-US" dirty="0"/>
              <a:t>before and after deployments using NIST-designed water-bath blackbody calibration target at RSMAS. Uses NIST-traceable thermometers at mK accuracy.</a:t>
            </a:r>
          </a:p>
          <a:p>
            <a:pPr marL="174625" indent="-174625">
              <a:lnSpc>
                <a:spcPct val="100000"/>
              </a:lnSpc>
            </a:pPr>
            <a:r>
              <a:rPr lang="en-US" dirty="0"/>
              <a:t>Periodic radiometric characterization of RSMAS water-bath blackbody calibration target by NIST TXR.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ichelson_188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0789" y="1201614"/>
            <a:ext cx="4040598" cy="306355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Content Placeholder 5" descr="MAERI_open.lab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88405" y="2311597"/>
            <a:ext cx="2743200" cy="2057581"/>
          </a:xfrm>
          <a:prstGeom prst="rect">
            <a:avLst/>
          </a:prstGeom>
        </p:spPr>
      </p:pic>
      <p:pic>
        <p:nvPicPr>
          <p:cNvPr id="6" name="Content Placeholder 8" descr="TXRatRSMA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8669" y="2703048"/>
            <a:ext cx="2313611" cy="348173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08619" y="6393670"/>
            <a:ext cx="3086100" cy="365125"/>
          </a:xfrm>
        </p:spPr>
        <p:txBody>
          <a:bodyPr/>
          <a:lstStyle/>
          <a:p>
            <a:r>
              <a:rPr lang="en-US" dirty="0" smtClean="0"/>
              <a:t>MODIS/VIIRS Science Team Meeting                    21 May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4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0"/>
            <a:ext cx="7353300" cy="914400"/>
          </a:xfrm>
        </p:spPr>
        <p:txBody>
          <a:bodyPr>
            <a:noAutofit/>
          </a:bodyPr>
          <a:lstStyle/>
          <a:p>
            <a:r>
              <a:rPr lang="en-US" dirty="0" smtClean="0"/>
              <a:t>M-AERI Deployments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232048" y="2365629"/>
            <a:ext cx="8753680" cy="3737252"/>
            <a:chOff x="232048" y="2365629"/>
            <a:chExt cx="8753680" cy="3737252"/>
          </a:xfrm>
        </p:grpSpPr>
        <p:pic>
          <p:nvPicPr>
            <p:cNvPr id="11" name="Picture 12" descr="MAERI_expl_a"/>
            <p:cNvPicPr>
              <a:picLocks noChangeAspect="1" noChangeArrowheads="1"/>
            </p:cNvPicPr>
            <p:nvPr/>
          </p:nvPicPr>
          <p:blipFill>
            <a:blip r:embed="rId2" cstate="print"/>
            <a:srcRect r="16666"/>
            <a:stretch>
              <a:fillRect/>
            </a:stretch>
          </p:blipFill>
          <p:spPr>
            <a:xfrm>
              <a:off x="7170222" y="2365629"/>
              <a:ext cx="1524000" cy="1224871"/>
            </a:xfrm>
            <a:prstGeom prst="rect">
              <a:avLst/>
            </a:prstGeom>
            <a:noFill/>
            <a:ln/>
          </p:spPr>
        </p:pic>
        <p:grpSp>
          <p:nvGrpSpPr>
            <p:cNvPr id="21" name="Group 20"/>
            <p:cNvGrpSpPr/>
            <p:nvPr/>
          </p:nvGrpSpPr>
          <p:grpSpPr>
            <a:xfrm>
              <a:off x="232048" y="3697377"/>
              <a:ext cx="8753680" cy="2405504"/>
              <a:chOff x="232048" y="3697377"/>
              <a:chExt cx="8753680" cy="2405504"/>
            </a:xfrm>
          </p:grpSpPr>
          <p:pic>
            <p:nvPicPr>
              <p:cNvPr id="10" name="Picture 13" descr="Explorer_MAERI_aeria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>
              <a:xfrm>
                <a:off x="232048" y="4638201"/>
                <a:ext cx="2600960" cy="1219200"/>
              </a:xfrm>
              <a:prstGeom prst="rect">
                <a:avLst/>
              </a:prstGeom>
              <a:noFill/>
              <a:ln/>
            </p:spPr>
          </p:pic>
          <p:pic>
            <p:nvPicPr>
              <p:cNvPr id="14" name="Picture 13" descr="Explorer_sst_at_2004_panel.gif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833008" y="3772215"/>
                <a:ext cx="6152720" cy="2330666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48870" y="3697377"/>
                <a:ext cx="27389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aseline="0" dirty="0" smtClean="0">
                    <a:solidFill>
                      <a:srgbClr val="131313"/>
                    </a:solidFill>
                    <a:latin typeface="Times New Roman" pitchFamily="18" charset="0"/>
                    <a:cs typeface="Times New Roman" pitchFamily="18" charset="0"/>
                  </a:rPr>
                  <a:t>Skin</a:t>
                </a:r>
                <a:r>
                  <a:rPr lang="en-US" sz="1600" dirty="0" smtClean="0">
                    <a:solidFill>
                      <a:srgbClr val="131313"/>
                    </a:solidFill>
                    <a:latin typeface="Times New Roman" pitchFamily="18" charset="0"/>
                    <a:cs typeface="Times New Roman" pitchFamily="18" charset="0"/>
                  </a:rPr>
                  <a:t> SST (red) and near-surface air temperature (blue) measurement for 2004.</a:t>
                </a:r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9" name="Content Placeholder 17" descr="MAERI_SST.20120722.gif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4660" r="2584" b="3938"/>
          <a:stretch/>
        </p:blipFill>
        <p:spPr bwMode="auto">
          <a:xfrm>
            <a:off x="251520" y="1137898"/>
            <a:ext cx="4126563" cy="25127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6" descr="MAERI_SS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5486" y="1100662"/>
            <a:ext cx="2497270" cy="2489838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MODIS/VIIRS Science Team Meeting                    21 May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91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097" y="120937"/>
            <a:ext cx="7445590" cy="72494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Current VOS deployments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20273" cy="58077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Collaboration with Royal Caribbean Cruise Lines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854"/>
            <a:ext cx="4691677" cy="1811292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2696472">
            <a:off x="1158233" y="1632680"/>
            <a:ext cx="165954" cy="100481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41210" y="3027965"/>
            <a:ext cx="182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Allure of the Seas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7038" y="3123985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Celebrity Equinox</a:t>
            </a:r>
            <a:endParaRPr lang="en-US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78275" y="5661248"/>
            <a:ext cx="321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ship being negotiated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6" t="5362" b="38012"/>
          <a:stretch/>
        </p:blipFill>
        <p:spPr>
          <a:xfrm>
            <a:off x="1169844" y="3632506"/>
            <a:ext cx="3518048" cy="187220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840806" y="1720854"/>
            <a:ext cx="3867257" cy="3783861"/>
            <a:chOff x="4840806" y="1720854"/>
            <a:chExt cx="3867257" cy="3783861"/>
          </a:xfrm>
        </p:grpSpPr>
        <p:grpSp>
          <p:nvGrpSpPr>
            <p:cNvPr id="14" name="Group 13"/>
            <p:cNvGrpSpPr/>
            <p:nvPr/>
          </p:nvGrpSpPr>
          <p:grpSpPr>
            <a:xfrm>
              <a:off x="4840806" y="1720854"/>
              <a:ext cx="3867257" cy="3783861"/>
              <a:chOff x="4970926" y="1720854"/>
              <a:chExt cx="3867257" cy="378386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0926" y="1720854"/>
                <a:ext cx="3867257" cy="1811292"/>
              </a:xfrm>
              <a:prstGeom prst="rect">
                <a:avLst/>
              </a:prstGeom>
            </p:spPr>
          </p:pic>
          <p:sp>
            <p:nvSpPr>
              <p:cNvPr id="8" name="Down Arrow 7"/>
              <p:cNvSpPr/>
              <p:nvPr/>
            </p:nvSpPr>
            <p:spPr>
              <a:xfrm rot="2696472">
                <a:off x="7308757" y="1749389"/>
                <a:ext cx="179953" cy="701636"/>
              </a:xfrm>
              <a:prstGeom prst="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17" t="16131" r="1942" b="15213"/>
              <a:stretch/>
            </p:blipFill>
            <p:spPr>
              <a:xfrm>
                <a:off x="4970926" y="3632506"/>
                <a:ext cx="3168352" cy="1872209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6654769" y="3107316"/>
              <a:ext cx="1923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Celebrity Equinox</a:t>
              </a:r>
              <a:endPara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MODIS/VIIRS Science Team Meeting                    21 May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6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0"/>
            <a:ext cx="6731000" cy="132556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844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Both MODIS’s are very stable.</a:t>
            </a:r>
          </a:p>
          <a:p>
            <a:pPr lvl="1"/>
            <a:r>
              <a:rPr lang="en-US" dirty="0" smtClean="0"/>
              <a:t>Algorithm developments are improving accuracy</a:t>
            </a:r>
          </a:p>
          <a:p>
            <a:r>
              <a:rPr lang="en-US" dirty="0" smtClean="0"/>
              <a:t>VIIRS is a very “clean sensor”</a:t>
            </a:r>
          </a:p>
          <a:p>
            <a:pPr lvl="1"/>
            <a:r>
              <a:rPr lang="en-US" dirty="0" smtClean="0"/>
              <a:t>SSTs are of good quality</a:t>
            </a:r>
          </a:p>
          <a:p>
            <a:pPr lvl="1"/>
            <a:r>
              <a:rPr lang="en-US" dirty="0" smtClean="0"/>
              <a:t>Recent evidence of a possible </a:t>
            </a:r>
            <a:r>
              <a:rPr lang="en-US" dirty="0" err="1" smtClean="0"/>
              <a:t>rvs</a:t>
            </a:r>
            <a:r>
              <a:rPr lang="en-US" dirty="0" smtClean="0"/>
              <a:t> (HAM) issue</a:t>
            </a:r>
          </a:p>
          <a:p>
            <a:r>
              <a:rPr lang="en-US" dirty="0" smtClean="0"/>
              <a:t>Methodology for generating SST Climate Data Records is understood….  (we think).</a:t>
            </a:r>
          </a:p>
          <a:p>
            <a:pPr indent="0">
              <a:buNone/>
            </a:pPr>
            <a:r>
              <a:rPr lang="en-US" sz="1800" dirty="0" smtClean="0"/>
              <a:t>(</a:t>
            </a:r>
            <a:r>
              <a:rPr lang="en-US" sz="1800" dirty="0"/>
              <a:t>Minnett, P.J., &amp; Corlett, G.K. (2012). A pathway to generating Climate Data Records of sea-surface temperature from satellite measurements. </a:t>
            </a:r>
            <a:r>
              <a:rPr lang="en-US" sz="1800" i="1" dirty="0"/>
              <a:t>Deep Sea Research Part II: Topical Studies in Oceanography, 77–80</a:t>
            </a:r>
            <a:r>
              <a:rPr lang="en-US" sz="1800" dirty="0"/>
              <a:t>, </a:t>
            </a:r>
            <a:r>
              <a:rPr lang="en-US" sz="1800" dirty="0" smtClean="0"/>
              <a:t>44-51)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4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0"/>
            <a:ext cx="6731000" cy="1325563"/>
          </a:xfrm>
        </p:spPr>
        <p:txBody>
          <a:bodyPr/>
          <a:lstStyle/>
          <a:p>
            <a:r>
              <a:rPr lang="en-US" dirty="0" smtClean="0"/>
              <a:t>Data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MODIS (C5) SSTs from NASA OBPG at GSFC website: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http://oceancolor.gsfc.nasa.gov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r>
              <a:rPr lang="en-US" dirty="0" smtClean="0"/>
              <a:t>MODIS (C5) SSTs in GHRSST L2P format from the NASA PO.DAAC at JPL:</a:t>
            </a:r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podaac.jpl.nasa.gov/dataset/JPL-L2P-MODIS_A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podaac.jpl.nasa.gov/dataset/JPL-L2P-MODIS_T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46475"/>
          </a:xfrm>
        </p:spPr>
        <p:txBody>
          <a:bodyPr>
            <a:normAutofit/>
          </a:bodyPr>
          <a:lstStyle/>
          <a:p>
            <a:r>
              <a:rPr lang="en-US" dirty="0" smtClean="0"/>
              <a:t>Funding, primarily from NASA, MODIS project and then Physical Oceanography program.  Also from NOAA/NESDIS/STAR.</a:t>
            </a:r>
          </a:p>
          <a:p>
            <a:r>
              <a:rPr lang="en-US" dirty="0"/>
              <a:t>Support of OBPG at NASA </a:t>
            </a:r>
            <a:r>
              <a:rPr lang="en-US" dirty="0" smtClean="0"/>
              <a:t>GSFC.</a:t>
            </a:r>
          </a:p>
          <a:p>
            <a:r>
              <a:rPr lang="en-US" dirty="0" smtClean="0"/>
              <a:t>Support of MCST &amp; VCST.</a:t>
            </a:r>
          </a:p>
          <a:p>
            <a:r>
              <a:rPr lang="en-US" dirty="0" smtClean="0"/>
              <a:t>Input from many students and colleagues.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0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100" y="0"/>
            <a:ext cx="7150100" cy="6858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ffectLst/>
              </a:rPr>
              <a:t>Atmospheric transmissivity in the infrared</a:t>
            </a:r>
          </a:p>
        </p:txBody>
      </p:sp>
      <p:pic>
        <p:nvPicPr>
          <p:cNvPr id="107523" name="Picture 3" descr="MODIS-FM1_ir_rsr_At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148" y="800100"/>
            <a:ext cx="7558452" cy="4259263"/>
          </a:xfrm>
          <a:prstGeom prst="rect">
            <a:avLst/>
          </a:prstGeom>
          <a:noFill/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647700" y="5013326"/>
            <a:ext cx="7848600" cy="1009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dirty="0">
                <a:latin typeface="Times New Roman" pitchFamily="18" charset="0"/>
              </a:rPr>
              <a:t>Spectral dependence of the atmospheric transmission for wavelengths of electro-magnetic radiation from about 1 to 14 µm, for three characteristic atmospheres (above), and (below) the black-body emission for temperatures of 0, 10, 20 and 30</a:t>
            </a:r>
            <a:r>
              <a:rPr lang="en-US" sz="1600" baseline="30000" dirty="0">
                <a:latin typeface="Times New Roman" pitchFamily="18" charset="0"/>
              </a:rPr>
              <a:t>o</a:t>
            </a:r>
            <a:r>
              <a:rPr lang="en-US" sz="1600" dirty="0">
                <a:latin typeface="Times New Roman" pitchFamily="18" charset="0"/>
              </a:rPr>
              <a:t>C, and the relative spectral response functions of the bands MODIS (Flight Model 1) on </a:t>
            </a:r>
            <a:r>
              <a:rPr lang="en-US" sz="1600" i="1" dirty="0">
                <a:latin typeface="Times New Roman" pitchFamily="18" charset="0"/>
              </a:rPr>
              <a:t>Aqua</a:t>
            </a:r>
            <a:r>
              <a:rPr lang="en-US" sz="1600" dirty="0">
                <a:latin typeface="Times New Roman" pitchFamily="18" charset="0"/>
              </a:rPr>
              <a:t> used to derive SST.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4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MODIS/VIIRS Science Team Meeting                    21 May 2015</a:t>
            </a: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44600" y="152400"/>
            <a:ext cx="7442200" cy="9144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NLSST Retrieval Equation</a:t>
            </a:r>
          </a:p>
        </p:txBody>
      </p:sp>
      <p:sp>
        <p:nvSpPr>
          <p:cNvPr id="282627" name="Content Placeholder 2"/>
          <p:cNvSpPr>
            <a:spLocks noGrp="1"/>
          </p:cNvSpPr>
          <p:nvPr>
            <p:ph idx="4294967295"/>
          </p:nvPr>
        </p:nvSpPr>
        <p:spPr>
          <a:xfrm>
            <a:off x="0" y="1247775"/>
            <a:ext cx="9144000" cy="47085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5001"/>
                  </a:schemeClr>
                </a:solidFill>
              </a14:hiddenFill>
            </a:ext>
          </a:extLst>
        </p:spPr>
        <p:txBody>
          <a:bodyPr>
            <a:normAutofit fontScale="92500" lnSpcReduction="10000"/>
          </a:bodyPr>
          <a:lstStyle/>
          <a:p>
            <a:pPr indent="-1588" defTabSz="457200">
              <a:lnSpc>
                <a:spcPct val="80000"/>
              </a:lnSpc>
              <a:buFontTx/>
              <a:buNone/>
            </a:pPr>
            <a:r>
              <a:rPr lang="en-US" altLang="en-US" sz="2400" dirty="0"/>
              <a:t>	Non-Linear SST </a:t>
            </a:r>
            <a:r>
              <a:rPr lang="en-US" altLang="en-US" sz="2400" dirty="0" smtClean="0"/>
              <a:t>algorithm (day and night, cloud and aerosol free):</a:t>
            </a:r>
            <a:endParaRPr lang="en-US" altLang="en-US" sz="2400" dirty="0"/>
          </a:p>
          <a:p>
            <a:pPr indent="-1588" defTabSz="457200">
              <a:lnSpc>
                <a:spcPct val="80000"/>
              </a:lnSpc>
              <a:buFontTx/>
              <a:buNone/>
            </a:pPr>
            <a:endParaRPr lang="en-US" altLang="en-US" sz="1400" i="1" dirty="0"/>
          </a:p>
          <a:p>
            <a:pPr indent="-1588" defTabSz="457200">
              <a:lnSpc>
                <a:spcPct val="80000"/>
              </a:lnSpc>
              <a:buFontTx/>
              <a:buNone/>
            </a:pPr>
            <a:r>
              <a:rPr lang="en-US" altLang="en-US" sz="2400" i="1" dirty="0"/>
              <a:t>	SST </a:t>
            </a:r>
            <a:r>
              <a:rPr lang="en-US" altLang="en-US" sz="2400" dirty="0"/>
              <a:t> =  c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+c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* </a:t>
            </a:r>
            <a:r>
              <a:rPr lang="en-US" altLang="en-US" sz="2400" i="1" dirty="0"/>
              <a:t>T</a:t>
            </a:r>
            <a:r>
              <a:rPr lang="en-US" altLang="en-US" sz="2400" baseline="-25000" dirty="0"/>
              <a:t>11</a:t>
            </a:r>
            <a:r>
              <a:rPr lang="en-US" altLang="en-US" sz="2400" dirty="0"/>
              <a:t>+ c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* (</a:t>
            </a:r>
            <a:r>
              <a:rPr lang="en-US" altLang="en-US" sz="2400" i="1" dirty="0"/>
              <a:t>T</a:t>
            </a:r>
            <a:r>
              <a:rPr lang="en-US" altLang="en-US" sz="2400" baseline="-25000" dirty="0"/>
              <a:t>11</a:t>
            </a:r>
            <a:r>
              <a:rPr lang="en-US" altLang="en-US" sz="2400" dirty="0"/>
              <a:t>-</a:t>
            </a:r>
            <a:r>
              <a:rPr lang="en-US" altLang="en-US" sz="2400" i="1" dirty="0"/>
              <a:t>T</a:t>
            </a:r>
            <a:r>
              <a:rPr lang="en-US" altLang="en-US" sz="2400" baseline="-25000" dirty="0"/>
              <a:t>12</a:t>
            </a:r>
            <a:r>
              <a:rPr lang="en-US" altLang="en-US" sz="2400" dirty="0"/>
              <a:t>) *</a:t>
            </a:r>
            <a:r>
              <a:rPr lang="en-US" altLang="en-US" sz="2400" i="1" dirty="0"/>
              <a:t>T</a:t>
            </a:r>
            <a:r>
              <a:rPr lang="en-US" altLang="en-US" sz="2400" baseline="-25000" dirty="0"/>
              <a:t>sfc</a:t>
            </a:r>
            <a:r>
              <a:rPr lang="en-US" altLang="en-US" sz="2400" dirty="0"/>
              <a:t>+c</a:t>
            </a:r>
            <a:r>
              <a:rPr lang="en-US" altLang="en-US" sz="2400" baseline="-25000" dirty="0"/>
              <a:t>4</a:t>
            </a:r>
            <a:r>
              <a:rPr lang="en-US" altLang="en-US" sz="2400" dirty="0"/>
              <a:t> * (sec (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/>
              <a:t>)-1 )* (</a:t>
            </a:r>
            <a:r>
              <a:rPr lang="en-US" altLang="en-US" sz="2400" i="1" dirty="0"/>
              <a:t>T</a:t>
            </a:r>
            <a:r>
              <a:rPr lang="en-US" altLang="en-US" sz="2400" baseline="-25000" dirty="0"/>
              <a:t>11</a:t>
            </a:r>
            <a:r>
              <a:rPr lang="en-US" altLang="en-US" sz="2400" dirty="0"/>
              <a:t>-</a:t>
            </a:r>
            <a:r>
              <a:rPr lang="en-US" altLang="en-US" sz="2400" i="1" dirty="0"/>
              <a:t>T</a:t>
            </a:r>
            <a:r>
              <a:rPr lang="en-US" altLang="en-US" sz="2400" baseline="-25000" dirty="0"/>
              <a:t>12</a:t>
            </a:r>
            <a:r>
              <a:rPr lang="en-US" altLang="en-US" sz="2400" dirty="0"/>
              <a:t>)         </a:t>
            </a:r>
          </a:p>
          <a:p>
            <a:pPr indent="-1588" defTabSz="457200">
              <a:lnSpc>
                <a:spcPct val="80000"/>
              </a:lnSpc>
              <a:buFontTx/>
              <a:buNone/>
            </a:pPr>
            <a:endParaRPr lang="en-US" altLang="en-US" sz="1000" dirty="0"/>
          </a:p>
          <a:p>
            <a:pPr indent="-1588" defTabSz="457200">
              <a:lnSpc>
                <a:spcPct val="80000"/>
              </a:lnSpc>
              <a:buFontTx/>
              <a:buNone/>
            </a:pPr>
            <a:r>
              <a:rPr lang="en-US" altLang="en-US" sz="2400" dirty="0"/>
              <a:t>	where </a:t>
            </a:r>
            <a:r>
              <a:rPr lang="en-US" altLang="en-US" sz="2400" i="1" dirty="0" err="1"/>
              <a:t>T</a:t>
            </a:r>
            <a:r>
              <a:rPr lang="en-US" altLang="en-US" sz="2400" i="1" baseline="-25000" dirty="0" err="1"/>
              <a:t>n</a:t>
            </a:r>
            <a:r>
              <a:rPr lang="en-US" altLang="en-US" sz="2400" dirty="0"/>
              <a:t> are brightness temperatures measured in the channels at </a:t>
            </a:r>
            <a:r>
              <a:rPr lang="en-US" altLang="en-US" sz="2400" i="1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</a:t>
            </a:r>
            <a:r>
              <a:rPr lang="en-US" altLang="en-US" sz="2400" dirty="0"/>
              <a:t>m wavelength, </a:t>
            </a:r>
            <a:r>
              <a:rPr lang="en-US" altLang="en-US" sz="2400" i="1" dirty="0"/>
              <a:t>T</a:t>
            </a:r>
            <a:r>
              <a:rPr lang="en-US" altLang="en-US" sz="2400" baseline="-25000" dirty="0"/>
              <a:t>sfc</a:t>
            </a:r>
            <a:r>
              <a:rPr lang="en-US" altLang="en-US" sz="2400" dirty="0"/>
              <a:t>  is a ‘climatological’ estimate of the SST in the area, and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/>
              <a:t> is the satellite zenith angle. </a:t>
            </a:r>
            <a:r>
              <a:rPr lang="en-US" altLang="en-US" sz="2400" dirty="0" smtClean="0"/>
              <a:t>For MODIS, </a:t>
            </a:r>
            <a:r>
              <a:rPr lang="en-US" altLang="en-US" sz="2400" i="1" dirty="0" smtClean="0"/>
              <a:t>T</a:t>
            </a:r>
            <a:r>
              <a:rPr lang="en-US" altLang="en-US" sz="2400" baseline="-25000" dirty="0" smtClean="0"/>
              <a:t>11</a:t>
            </a:r>
            <a:r>
              <a:rPr lang="en-US" altLang="en-US" sz="2400" dirty="0" smtClean="0"/>
              <a:t> from Band 31, </a:t>
            </a:r>
            <a:r>
              <a:rPr lang="en-US" altLang="en-US" sz="2400" i="1" dirty="0" smtClean="0"/>
              <a:t>T</a:t>
            </a:r>
            <a:r>
              <a:rPr lang="en-US" altLang="en-US" sz="2400" baseline="-25000" dirty="0" smtClean="0"/>
              <a:t>12</a:t>
            </a:r>
            <a:r>
              <a:rPr lang="en-US" altLang="en-US" sz="2400" dirty="0" smtClean="0"/>
              <a:t> from Band 32.</a:t>
            </a:r>
            <a:endParaRPr lang="en-US" altLang="en-US" sz="2400" dirty="0"/>
          </a:p>
          <a:p>
            <a:pPr indent="-1588" defTabSz="457200">
              <a:lnSpc>
                <a:spcPct val="80000"/>
              </a:lnSpc>
              <a:buFontTx/>
              <a:buNone/>
            </a:pPr>
            <a:r>
              <a:rPr lang="en-US" altLang="en-US" sz="2400" dirty="0"/>
              <a:t>	c</a:t>
            </a:r>
            <a:r>
              <a:rPr lang="en-US" altLang="en-US" sz="2400" baseline="-25000" dirty="0"/>
              <a:t>i</a:t>
            </a:r>
            <a:r>
              <a:rPr lang="en-US" altLang="en-US" sz="2400" dirty="0"/>
              <a:t> are coefficients, not necessarily constant. There are uncertainties associated with their derivation – both for </a:t>
            </a:r>
            <a:r>
              <a:rPr lang="en-US" altLang="en-US" sz="2400" dirty="0" err="1"/>
              <a:t>rte</a:t>
            </a:r>
            <a:r>
              <a:rPr lang="en-US" altLang="en-US" sz="2400" dirty="0"/>
              <a:t> and matchups.</a:t>
            </a:r>
          </a:p>
          <a:p>
            <a:pPr indent="-1588" defTabSz="45720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en-US" sz="1400" dirty="0"/>
          </a:p>
          <a:p>
            <a:pPr indent="-1588" defTabSz="457200">
              <a:lnSpc>
                <a:spcPct val="80000"/>
              </a:lnSpc>
              <a:buFontTx/>
              <a:buNone/>
            </a:pPr>
            <a:r>
              <a:rPr lang="en-US" altLang="en-US" sz="2400" dirty="0"/>
              <a:t>	Applicable to cloud-free conditions only; residual effects from cloud screening and aerosol radiances add uncertainties….</a:t>
            </a:r>
          </a:p>
          <a:p>
            <a:pPr indent="-1588" defTabSz="45720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en-US" altLang="en-US" sz="1200" dirty="0"/>
          </a:p>
          <a:p>
            <a:pPr indent="-1588" defTabSz="457200">
              <a:lnSpc>
                <a:spcPct val="80000"/>
              </a:lnSpc>
              <a:buFontTx/>
              <a:buNone/>
            </a:pPr>
            <a:endParaRPr lang="en-US" altLang="en-US" sz="100" dirty="0"/>
          </a:p>
          <a:p>
            <a:pPr indent="-1588" defTabSz="45720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1900" dirty="0"/>
              <a:t>	(Walton et al, (1998). The development and operational application of nonlinear algorithms for the measurement of sea surface temperatures with the NOAA polar-orbiting </a:t>
            </a:r>
            <a:r>
              <a:rPr lang="en-US" altLang="en-US" sz="1900" dirty="0" smtClean="0"/>
              <a:t>environmental satellites</a:t>
            </a:r>
            <a:r>
              <a:rPr lang="en-US" altLang="en-US" sz="1900" dirty="0"/>
              <a:t>. </a:t>
            </a:r>
            <a:r>
              <a:rPr lang="en-US" altLang="en-US" sz="1900" i="1" dirty="0"/>
              <a:t>Journal of Geophysical Research</a:t>
            </a:r>
            <a:r>
              <a:rPr lang="en-US" altLang="en-US" sz="1900" dirty="0"/>
              <a:t> </a:t>
            </a:r>
            <a:r>
              <a:rPr lang="en-US" altLang="en-US" sz="1900" b="1" dirty="0"/>
              <a:t>103</a:t>
            </a:r>
            <a:r>
              <a:rPr lang="en-US" altLang="en-US" sz="1900" dirty="0"/>
              <a:t> 27,999-28,012.)</a:t>
            </a:r>
          </a:p>
        </p:txBody>
      </p:sp>
    </p:spTree>
    <p:extLst>
      <p:ext uri="{BB962C8B-B14F-4D97-AF65-F5344CB8AC3E}">
        <p14:creationId xmlns:p14="http://schemas.microsoft.com/office/powerpoint/2010/main" val="1988803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"/>
            <a:ext cx="6731000" cy="660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 Series of Satellites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pic>
        <p:nvPicPr>
          <p:cNvPr id="5" name="Content Placeholder 4" descr="CDR_sensor_list_segment_plo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01" y="660401"/>
            <a:ext cx="6984998" cy="5397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9017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0"/>
            <a:ext cx="6731000" cy="1203177"/>
          </a:xfrm>
        </p:spPr>
        <p:txBody>
          <a:bodyPr/>
          <a:lstStyle/>
          <a:p>
            <a:r>
              <a:rPr lang="en-US" dirty="0" smtClean="0"/>
              <a:t>Consistent Data Record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pic>
        <p:nvPicPr>
          <p:cNvPr id="6" name="Content Placeholder 9" descr="multi_sensor_stats.jpg.jpeg"/>
          <p:cNvPicPr>
            <a:picLocks noGrp="1" noChangeAspect="1"/>
          </p:cNvPicPr>
          <p:nvPr>
            <p:ph idx="1"/>
          </p:nvPr>
        </p:nvPicPr>
        <p:blipFill>
          <a:blip r:embed="rId2"/>
          <a:srcRect l="417" r="2766"/>
          <a:stretch>
            <a:fillRect/>
          </a:stretch>
        </p:blipFill>
        <p:spPr bwMode="auto">
          <a:xfrm>
            <a:off x="529389" y="1181674"/>
            <a:ext cx="7652003" cy="4773759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1012540" y="1328676"/>
            <a:ext cx="32281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IQR 0.063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stability 0.215</a:t>
            </a: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4723824" y="1369188"/>
            <a:ext cx="32136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MODIS + VIIRS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IQR 0.036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stability 0.101</a:t>
            </a:r>
          </a:p>
        </p:txBody>
      </p:sp>
    </p:spTree>
    <p:extLst>
      <p:ext uri="{BB962C8B-B14F-4D97-AF65-F5344CB8AC3E}">
        <p14:creationId xmlns:p14="http://schemas.microsoft.com/office/powerpoint/2010/main" val="384282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179387"/>
            <a:ext cx="6731000" cy="901700"/>
          </a:xfrm>
        </p:spPr>
        <p:txBody>
          <a:bodyPr/>
          <a:lstStyle/>
          <a:p>
            <a:r>
              <a:rPr lang="en-US" dirty="0" smtClean="0"/>
              <a:t>MODIS SST4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76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Measurements in mid-IR atmospheric transmission window have potential to provide better SSTs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SST4 = c</a:t>
            </a:r>
            <a:r>
              <a:rPr lang="en-US" baseline="-25000" dirty="0" smtClean="0"/>
              <a:t>1</a:t>
            </a:r>
            <a:r>
              <a:rPr lang="en-US" dirty="0" smtClean="0"/>
              <a:t>+ c</a:t>
            </a:r>
            <a:r>
              <a:rPr lang="en-US" baseline="-25000" dirty="0" smtClean="0"/>
              <a:t>2</a:t>
            </a:r>
            <a:r>
              <a:rPr lang="en-US" dirty="0" smtClean="0"/>
              <a:t> * </a:t>
            </a:r>
            <a:r>
              <a:rPr lang="en-US" i="1" dirty="0" smtClean="0"/>
              <a:t>T</a:t>
            </a:r>
            <a:r>
              <a:rPr lang="en-US" baseline="-25000" dirty="0" smtClean="0"/>
              <a:t>3.9</a:t>
            </a:r>
            <a:r>
              <a:rPr lang="en-US" dirty="0" smtClean="0"/>
              <a:t> + </a:t>
            </a:r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smtClean="0"/>
              <a:t>* (</a:t>
            </a:r>
            <a:r>
              <a:rPr lang="en-US" i="1" dirty="0" smtClean="0"/>
              <a:t>T</a:t>
            </a:r>
            <a:r>
              <a:rPr lang="en-US" baseline="-25000" dirty="0" smtClean="0"/>
              <a:t>3.9</a:t>
            </a:r>
            <a:r>
              <a:rPr lang="en-US" dirty="0"/>
              <a:t>−</a:t>
            </a:r>
            <a:r>
              <a:rPr lang="en-US" i="1" dirty="0" smtClean="0"/>
              <a:t>T</a:t>
            </a:r>
            <a:r>
              <a:rPr lang="en-US" baseline="-25000" dirty="0" smtClean="0"/>
              <a:t>4.0</a:t>
            </a:r>
            <a:r>
              <a:rPr lang="en-US" dirty="0" smtClean="0"/>
              <a:t>) +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</a:t>
            </a:r>
            <a:r>
              <a:rPr lang="en-US" baseline="-25000" dirty="0" smtClean="0"/>
              <a:t>4</a:t>
            </a:r>
            <a:r>
              <a:rPr lang="en-US" dirty="0" smtClean="0"/>
              <a:t> * (sec(</a:t>
            </a:r>
            <a:r>
              <a:rPr lang="el-GR" dirty="0" smtClean="0"/>
              <a:t>θ</a:t>
            </a:r>
            <a:r>
              <a:rPr lang="en-US" dirty="0" smtClean="0"/>
              <a:t>)−1)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can only be used confidently at night, due to reflection of solar radiation at the sea surface, and scattering from the atmosphere.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5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0"/>
            <a:ext cx="6731000" cy="1325563"/>
          </a:xfrm>
        </p:spPr>
        <p:txBody>
          <a:bodyPr/>
          <a:lstStyle/>
          <a:p>
            <a:r>
              <a:rPr lang="en-US" dirty="0" smtClean="0"/>
              <a:t>Terra MODIS night SST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MODIS/VIIRS Science Team Meeting                    21 May 2015</a:t>
            </a:r>
            <a:endParaRPr lang="en-US"/>
          </a:p>
        </p:txBody>
      </p:sp>
      <p:pic>
        <p:nvPicPr>
          <p:cNvPr id="5" name="Picture 4" descr="T2014079.L3m_DAY_NSST_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63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7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4252</TotalTime>
  <Words>1617</Words>
  <Application>Microsoft Macintosh PowerPoint</Application>
  <PresentationFormat>On-screen Show (4:3)</PresentationFormat>
  <Paragraphs>274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MODIS/VIIRS  Sea-Surface Temperatures </vt:lpstr>
      <vt:lpstr>Algorithm continuity – MODIS to VIIRS</vt:lpstr>
      <vt:lpstr>C(onsistent)DRs to C(limate)DRs</vt:lpstr>
      <vt:lpstr>Atmospheric transmissivity in the infrared</vt:lpstr>
      <vt:lpstr>NLSST Retrieval Equation</vt:lpstr>
      <vt:lpstr>Time Series of Satellites</vt:lpstr>
      <vt:lpstr>Consistent Data Record</vt:lpstr>
      <vt:lpstr>MODIS SST4</vt:lpstr>
      <vt:lpstr>Terra MODIS night SST</vt:lpstr>
      <vt:lpstr>Aqua MODIS night SST</vt:lpstr>
      <vt:lpstr>Validation with buoys</vt:lpstr>
      <vt:lpstr>C5 MODIS median errors</vt:lpstr>
      <vt:lpstr>PowerPoint Presentation</vt:lpstr>
      <vt:lpstr>Aqua MODIS SST C6 - night</vt:lpstr>
      <vt:lpstr>GSFC Matchups C6 2015 reprocessing</vt:lpstr>
      <vt:lpstr>Continuity to VIIRS</vt:lpstr>
      <vt:lpstr>S-NPP VIIRS night SST</vt:lpstr>
      <vt:lpstr>Effects of VIIRS pixel aggregation</vt:lpstr>
      <vt:lpstr>VIIRS RVS issue at 10-12µm?</vt:lpstr>
      <vt:lpstr>SST uncertainties as f(satellite zenith angle).  QL=0</vt:lpstr>
      <vt:lpstr>VIIRS vs CrIS</vt:lpstr>
      <vt:lpstr>SST uncertainties as  f(satellite zenith angle).  QL=0,1</vt:lpstr>
      <vt:lpstr>SST uncertainties as  f(satellite zenith angle).  QL=0,1</vt:lpstr>
      <vt:lpstr>Algorithm innovations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VIIRS SST stability</vt:lpstr>
      <vt:lpstr>And so to Climate Data Records… using shipboard radiometry. </vt:lpstr>
      <vt:lpstr>Marine-Atmospheric Emitted Radiance Interferometer </vt:lpstr>
      <vt:lpstr>M-AERI Deployments</vt:lpstr>
      <vt:lpstr>Current VOS deployments</vt:lpstr>
      <vt:lpstr>Summary</vt:lpstr>
      <vt:lpstr>Data availability</vt:lpstr>
      <vt:lpstr>Acknowledgements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MODIS/VIIRS SST Plenary</dc:title>
  <dc:creator>Peter J Minnett</dc:creator>
  <cp:lastModifiedBy>Brandon Maccherone</cp:lastModifiedBy>
  <cp:revision>81</cp:revision>
  <dcterms:created xsi:type="dcterms:W3CDTF">2015-05-19T22:48:54Z</dcterms:created>
  <dcterms:modified xsi:type="dcterms:W3CDTF">2015-05-29T15:01:26Z</dcterms:modified>
</cp:coreProperties>
</file>