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notesSlides/notesSlide4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5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6.xml" ContentType="application/vnd.openxmlformats-officedocument.presentationml.notesSlide+xml"/>
  <Override PartName="/ppt/embeddings/oleObject8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61" r:id="rId3"/>
    <p:sldId id="262" r:id="rId4"/>
    <p:sldId id="279" r:id="rId5"/>
    <p:sldId id="293" r:id="rId6"/>
    <p:sldId id="272" r:id="rId7"/>
    <p:sldId id="302" r:id="rId8"/>
    <p:sldId id="300" r:id="rId9"/>
    <p:sldId id="295" r:id="rId10"/>
    <p:sldId id="297" r:id="rId11"/>
    <p:sldId id="274" r:id="rId12"/>
    <p:sldId id="276" r:id="rId13"/>
    <p:sldId id="307" r:id="rId14"/>
    <p:sldId id="292" r:id="rId15"/>
    <p:sldId id="308" r:id="rId16"/>
    <p:sldId id="283" r:id="rId17"/>
    <p:sldId id="281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9ACC"/>
    <a:srgbClr val="298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25" autoAdjust="0"/>
    <p:restoredTop sz="86434" autoAdjust="0"/>
  </p:normalViewPr>
  <p:slideViewPr>
    <p:cSldViewPr snapToGrid="0" snapToObjects="1">
      <p:cViewPr>
        <p:scale>
          <a:sx n="59" d="100"/>
          <a:sy n="59" d="100"/>
        </p:scale>
        <p:origin x="-3128" y="-7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2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Relationship Id="rId2" Type="http://schemas.openxmlformats.org/officeDocument/2006/relationships/image" Target="../media/image17.emf"/><Relationship Id="rId3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48DC8-8638-B546-BDB6-FA11DE66F658}" type="datetimeFigureOut">
              <a:rPr lang="en-US" smtClean="0"/>
              <a:t>5/28/15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6D814B-4ECC-1B47-986F-EC3D68487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4272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9DCBD7-F8B9-D54E-A03C-82D600CF5A9C}" type="datetimeFigureOut">
              <a:rPr lang="en-US" smtClean="0"/>
              <a:t>5/28/15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183424-4DC0-2447-B596-7F94532FB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5143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Good morning.</a:t>
            </a:r>
            <a:r>
              <a:rPr lang="en-US" baseline="0" dirty="0" smtClean="0"/>
              <a:t> This is Taejin Park who is I’m going to talk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83424-4DC0-2447-B596-7F94532FB2D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380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83424-4DC0-2447-B596-7F94532FB2D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375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83424-4DC0-2447-B596-7F94532FB2D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866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83424-4DC0-2447-B596-7F94532FB2D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375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83424-4DC0-2447-B596-7F94532FB2D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375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83424-4DC0-2447-B596-7F94532FB2D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43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6A1A8-5159-9343-A934-2FB1609000C1}" type="datetime1">
              <a:rPr lang="en-US" smtClean="0"/>
              <a:t>5/28/15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7D2A-484A-FE43-821F-C39C504DA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180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4499-2086-BB41-91EB-07385B657DBB}" type="datetime1">
              <a:rPr lang="en-US" smtClean="0"/>
              <a:t>5/28/15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7D2A-484A-FE43-821F-C39C504DA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92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7AAA-CE54-AE43-867A-AD96C142E031}" type="datetime1">
              <a:rPr lang="en-US" smtClean="0"/>
              <a:t>5/28/15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7D2A-484A-FE43-821F-C39C504DA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675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810F-0E09-724F-BED2-32D0245FB472}" type="datetime1">
              <a:rPr lang="en-US" smtClean="0"/>
              <a:t>5/28/15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7D2A-484A-FE43-821F-C39C504DA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297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52910-5FDA-F445-B9E6-86AA85EBB15F}" type="datetime1">
              <a:rPr lang="en-US" smtClean="0"/>
              <a:t>5/28/15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7D2A-484A-FE43-821F-C39C504DA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441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D1A9E-3C9A-B543-9F72-D59D8DEA2838}" type="datetime1">
              <a:rPr lang="en-US" smtClean="0"/>
              <a:t>5/28/15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7D2A-484A-FE43-821F-C39C504DA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554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6BD98-BFD3-1847-B3F4-F3AD0FCBDADC}" type="datetime1">
              <a:rPr lang="en-US" smtClean="0"/>
              <a:t>5/28/15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7D2A-484A-FE43-821F-C39C504DA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120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25E93-30A9-394C-A589-E387155DADB7}" type="datetime1">
              <a:rPr lang="en-US" smtClean="0"/>
              <a:t>5/28/15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7D2A-484A-FE43-821F-C39C504DA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528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1B83C-B287-EC40-B78E-FFA3E5B44918}" type="datetime1">
              <a:rPr lang="en-US" smtClean="0"/>
              <a:t>5/28/15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7D2A-484A-FE43-821F-C39C504DA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963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3FF30-6247-F447-B267-C215AAF7B0C9}" type="datetime1">
              <a:rPr lang="en-US" smtClean="0"/>
              <a:t>5/28/15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7D2A-484A-FE43-821F-C39C504DA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14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B7AB8-37EF-B24D-B043-12A5A90E5186}" type="datetime1">
              <a:rPr lang="en-US" smtClean="0"/>
              <a:t>5/28/15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7D2A-484A-FE43-821F-C39C504DA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474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CC80D-54B2-8A4F-8796-D45FB45A7E93}" type="datetime1">
              <a:rPr lang="en-US" smtClean="0"/>
              <a:t>5/28/15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rgbClr val="000000"/>
                </a:solidFill>
              </a:defRPr>
            </a:lvl1pPr>
          </a:lstStyle>
          <a:p>
            <a:fld id="{C0137D2A-484A-FE43-821F-C39C504DA1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48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.png"/><Relationship Id="rId5" Type="http://schemas.openxmlformats.org/officeDocument/2006/relationships/image" Target="../media/image26.emf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8.jpeg"/><Relationship Id="rId7" Type="http://schemas.openxmlformats.org/officeDocument/2006/relationships/oleObject" Target="../embeddings/oleObject8.bin"/><Relationship Id="rId8" Type="http://schemas.openxmlformats.org/officeDocument/2006/relationships/image" Target="../media/image27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21.png"/><Relationship Id="rId5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package" Target="../embeddings/Microsoft_Word_Document1.docx"/><Relationship Id="rId12" Type="http://schemas.openxmlformats.org/officeDocument/2006/relationships/image" Target="../media/image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2.png"/><Relationship Id="rId7" Type="http://schemas.openxmlformats.org/officeDocument/2006/relationships/image" Target="../media/image9.png"/><Relationship Id="rId8" Type="http://schemas.openxmlformats.org/officeDocument/2006/relationships/image" Target="../media/image10.jpeg"/><Relationship Id="rId9" Type="http://schemas.openxmlformats.org/officeDocument/2006/relationships/image" Target="../media/image11.png"/><Relationship Id="rId10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jpeg"/><Relationship Id="rId12" Type="http://schemas.openxmlformats.org/officeDocument/2006/relationships/image" Target="../media/image15.jpeg"/><Relationship Id="rId13" Type="http://schemas.openxmlformats.org/officeDocument/2006/relationships/oleObject" Target="../embeddings/oleObject4.bin"/><Relationship Id="rId14" Type="http://schemas.openxmlformats.org/officeDocument/2006/relationships/image" Target="../media/image1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<Relationship Id="rId4" Type="http://schemas.openxmlformats.org/officeDocument/2006/relationships/image" Target="../media/image2.png"/><Relationship Id="rId5" Type="http://schemas.openxmlformats.org/officeDocument/2006/relationships/oleObject" Target="../embeddings/oleObject2.bin"/><Relationship Id="rId6" Type="http://schemas.openxmlformats.org/officeDocument/2006/relationships/package" Target="../embeddings/Microsoft_Word_Document2.docx"/><Relationship Id="rId7" Type="http://schemas.openxmlformats.org/officeDocument/2006/relationships/image" Target="../media/image12.emf"/><Relationship Id="rId8" Type="http://schemas.openxmlformats.org/officeDocument/2006/relationships/oleObject" Target="../embeddings/oleObject3.bin"/><Relationship Id="rId9" Type="http://schemas.openxmlformats.org/officeDocument/2006/relationships/package" Target="../embeddings/Microsoft_Word_Document3.docx"/><Relationship Id="rId10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package" Target="../embeddings/Microsoft_Word_Document5.docx"/><Relationship Id="rId12" Type="http://schemas.openxmlformats.org/officeDocument/2006/relationships/image" Target="../media/image17.emf"/><Relationship Id="rId13" Type="http://schemas.openxmlformats.org/officeDocument/2006/relationships/oleObject" Target="../embeddings/oleObject7.bin"/><Relationship Id="rId14" Type="http://schemas.openxmlformats.org/officeDocument/2006/relationships/image" Target="../media/image14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<Relationship Id="rId4" Type="http://schemas.openxmlformats.org/officeDocument/2006/relationships/image" Target="../media/image2.png"/><Relationship Id="rId5" Type="http://schemas.openxmlformats.org/officeDocument/2006/relationships/image" Target="../media/image18.jpeg"/><Relationship Id="rId6" Type="http://schemas.openxmlformats.org/officeDocument/2006/relationships/image" Target="../media/image8.jpeg"/><Relationship Id="rId7" Type="http://schemas.openxmlformats.org/officeDocument/2006/relationships/oleObject" Target="../embeddings/oleObject5.bin"/><Relationship Id="rId8" Type="http://schemas.openxmlformats.org/officeDocument/2006/relationships/package" Target="../embeddings/Microsoft_Word_Document4.docx"/><Relationship Id="rId9" Type="http://schemas.openxmlformats.org/officeDocument/2006/relationships/image" Target="../media/image16.emf"/><Relationship Id="rId10" Type="http://schemas.openxmlformats.org/officeDocument/2006/relationships/oleObject" Target="../embeddings/oleObject6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0615" y="1116262"/>
            <a:ext cx="7395308" cy="171681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Cambria"/>
                <a:ea typeface="+mn-ea"/>
                <a:cs typeface="Cambria"/>
              </a:rPr>
              <a:t>Leaf Area Index </a:t>
            </a:r>
            <a:r>
              <a:rPr lang="en-US" sz="2400" dirty="0" smtClean="0">
                <a:latin typeface="Cambria"/>
                <a:ea typeface="+mn-ea"/>
                <a:cs typeface="Cambria"/>
              </a:rPr>
              <a:t>(LAI) and </a:t>
            </a:r>
            <a:r>
              <a:rPr lang="en-US" sz="2400" dirty="0">
                <a:latin typeface="Cambria"/>
                <a:ea typeface="+mn-ea"/>
                <a:cs typeface="Cambria"/>
              </a:rPr>
              <a:t>Fraction </a:t>
            </a:r>
            <a:r>
              <a:rPr lang="en-US" sz="2400" dirty="0" smtClean="0">
                <a:latin typeface="Cambria"/>
                <a:ea typeface="+mn-ea"/>
                <a:cs typeface="Cambria"/>
              </a:rPr>
              <a:t>of </a:t>
            </a:r>
            <a:r>
              <a:rPr lang="en-US" sz="2400" dirty="0" err="1" smtClean="0">
                <a:latin typeface="Cambria"/>
                <a:ea typeface="+mn-ea"/>
                <a:cs typeface="Cambria"/>
              </a:rPr>
              <a:t>Photosynthetically</a:t>
            </a:r>
            <a:r>
              <a:rPr lang="en-US" sz="2400" dirty="0" smtClean="0">
                <a:latin typeface="Cambria"/>
                <a:ea typeface="+mn-ea"/>
                <a:cs typeface="Cambria"/>
              </a:rPr>
              <a:t> </a:t>
            </a:r>
            <a:r>
              <a:rPr lang="en-US" sz="2400" dirty="0">
                <a:latin typeface="Cambria"/>
                <a:ea typeface="+mn-ea"/>
                <a:cs typeface="Cambria"/>
              </a:rPr>
              <a:t>Active </a:t>
            </a:r>
            <a:r>
              <a:rPr lang="en-US" sz="2400" dirty="0" smtClean="0">
                <a:latin typeface="Cambria"/>
                <a:ea typeface="+mn-ea"/>
                <a:cs typeface="Cambria"/>
              </a:rPr>
              <a:t>Radiation (FPAR): Updates on MODIS and VIIRS </a:t>
            </a:r>
            <a:endParaRPr lang="en-US" sz="2400" dirty="0">
              <a:latin typeface="Cambria"/>
              <a:ea typeface="+mn-ea"/>
              <a:cs typeface="Cambri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14769" y="3205876"/>
            <a:ext cx="5412154" cy="2522259"/>
          </a:xfrm>
        </p:spPr>
        <p:txBody>
          <a:bodyPr>
            <a:no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Cambria"/>
                <a:cs typeface="Cambria"/>
              </a:rPr>
              <a:t>Taejin Park, </a:t>
            </a:r>
            <a:r>
              <a:rPr lang="en-US" sz="1600" dirty="0" err="1" smtClean="0">
                <a:solidFill>
                  <a:schemeClr val="tx1"/>
                </a:solidFill>
                <a:latin typeface="Cambria"/>
                <a:cs typeface="Cambria"/>
              </a:rPr>
              <a:t>Ranga</a:t>
            </a:r>
            <a:r>
              <a:rPr lang="en-US" sz="1600" dirty="0" smtClean="0">
                <a:solidFill>
                  <a:schemeClr val="tx1"/>
                </a:solidFill>
                <a:latin typeface="Cambria"/>
                <a:cs typeface="Cambria"/>
              </a:rPr>
              <a:t> B. </a:t>
            </a:r>
            <a:r>
              <a:rPr lang="en-US" sz="1600" dirty="0" err="1" smtClean="0">
                <a:solidFill>
                  <a:schemeClr val="tx1"/>
                </a:solidFill>
                <a:latin typeface="Cambria"/>
                <a:cs typeface="Cambria"/>
              </a:rPr>
              <a:t>Myneni</a:t>
            </a:r>
            <a:r>
              <a:rPr lang="en-US" sz="1600" dirty="0" smtClean="0">
                <a:solidFill>
                  <a:schemeClr val="tx1"/>
                </a:solidFill>
                <a:latin typeface="Cambria"/>
                <a:cs typeface="Cambria"/>
              </a:rPr>
              <a:t>,</a:t>
            </a:r>
            <a:endParaRPr lang="en-US" sz="1600" dirty="0">
              <a:solidFill>
                <a:schemeClr val="tx1"/>
              </a:solidFill>
              <a:latin typeface="Cambria"/>
              <a:cs typeface="Cambria"/>
            </a:endParaRPr>
          </a:p>
          <a:p>
            <a:r>
              <a:rPr lang="en-US" sz="1600" dirty="0" smtClean="0">
                <a:solidFill>
                  <a:schemeClr val="tx1"/>
                </a:solidFill>
                <a:latin typeface="Cambria"/>
                <a:cs typeface="Cambria"/>
              </a:rPr>
              <a:t>Yuri </a:t>
            </a:r>
            <a:r>
              <a:rPr lang="en-US" sz="1600" dirty="0" err="1" smtClean="0">
                <a:solidFill>
                  <a:schemeClr val="tx1"/>
                </a:solidFill>
                <a:latin typeface="Cambria"/>
                <a:cs typeface="Cambria"/>
              </a:rPr>
              <a:t>Knyazikhin</a:t>
            </a:r>
            <a:r>
              <a:rPr lang="en-US" sz="1600" dirty="0" smtClean="0">
                <a:solidFill>
                  <a:schemeClr val="tx1"/>
                </a:solidFill>
                <a:latin typeface="Cambria"/>
                <a:cs typeface="Cambria"/>
              </a:rPr>
              <a:t>, Kai Yan, Chi Chen ,</a:t>
            </a:r>
          </a:p>
          <a:p>
            <a:r>
              <a:rPr lang="en-US" sz="1600" dirty="0" err="1" smtClean="0">
                <a:solidFill>
                  <a:schemeClr val="tx1"/>
                </a:solidFill>
                <a:latin typeface="Cambria"/>
                <a:cs typeface="Cambria"/>
              </a:rPr>
              <a:t>Sungho</a:t>
            </a:r>
            <a:r>
              <a:rPr lang="en-US" sz="1600" dirty="0" smtClean="0">
                <a:solidFill>
                  <a:schemeClr val="tx1"/>
                </a:solidFill>
                <a:latin typeface="Cambria"/>
                <a:cs typeface="Cambria"/>
              </a:rPr>
              <a:t> Choi, Bin Ya</a:t>
            </a:r>
            <a:r>
              <a:rPr lang="en-US" sz="1600" dirty="0" smtClean="0">
                <a:solidFill>
                  <a:srgbClr val="000000"/>
                </a:solidFill>
                <a:latin typeface="Cambria"/>
                <a:cs typeface="Cambria"/>
              </a:rPr>
              <a:t>ng</a:t>
            </a:r>
            <a:r>
              <a:rPr lang="en-US" sz="1600" dirty="0" smtClean="0">
                <a:solidFill>
                  <a:schemeClr val="tx1"/>
                </a:solidFill>
                <a:latin typeface="Cambria"/>
                <a:cs typeface="Cambria"/>
              </a:rPr>
              <a:t>, </a:t>
            </a:r>
            <a:r>
              <a:rPr lang="en-US" sz="1600" dirty="0" err="1" smtClean="0">
                <a:solidFill>
                  <a:schemeClr val="tx1"/>
                </a:solidFill>
                <a:latin typeface="Cambria"/>
                <a:cs typeface="Cambria"/>
              </a:rPr>
              <a:t>Jian</a:t>
            </a:r>
            <a:r>
              <a:rPr lang="en-US" sz="1600" dirty="0" smtClean="0">
                <a:solidFill>
                  <a:schemeClr val="tx1"/>
                </a:solidFill>
                <a:latin typeface="Cambria"/>
                <a:cs typeface="Cambria"/>
              </a:rPr>
              <a:t> Bi</a:t>
            </a:r>
          </a:p>
          <a:p>
            <a:endParaRPr lang="en-US" sz="1600" dirty="0" smtClean="0">
              <a:solidFill>
                <a:schemeClr val="tx1"/>
              </a:solidFill>
              <a:latin typeface="Cambria"/>
              <a:cs typeface="Cambria"/>
            </a:endParaRPr>
          </a:p>
          <a:p>
            <a:r>
              <a:rPr lang="en-US" sz="1600" dirty="0" smtClean="0">
                <a:solidFill>
                  <a:schemeClr val="tx1"/>
                </a:solidFill>
                <a:latin typeface="Cambria"/>
                <a:cs typeface="Cambria"/>
              </a:rPr>
              <a:t>Department of Earth &amp; Environment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Cambria"/>
                <a:cs typeface="Cambria"/>
              </a:rPr>
              <a:t>Boston University</a:t>
            </a:r>
            <a:endParaRPr lang="en-US" sz="1600" dirty="0">
              <a:solidFill>
                <a:schemeClr val="tx1"/>
              </a:solidFill>
              <a:latin typeface="Cambria"/>
              <a:cs typeface="Cambri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384" y="5359368"/>
            <a:ext cx="1504674" cy="14541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799428" cy="115163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95166" y="1116823"/>
            <a:ext cx="8458200" cy="0"/>
          </a:xfrm>
          <a:prstGeom prst="line">
            <a:avLst/>
          </a:prstGeom>
          <a:ln>
            <a:solidFill>
              <a:srgbClr val="519A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1371599" y="78819"/>
            <a:ext cx="6949091" cy="959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Cambria"/>
                <a:ea typeface="+mn-ea"/>
                <a:cs typeface="Cambria"/>
              </a:rPr>
              <a:t>MODIS/VIIRS Science Team </a:t>
            </a:r>
            <a:r>
              <a:rPr lang="en-US" sz="2800" b="1" dirty="0" smtClean="0">
                <a:latin typeface="Cambria"/>
                <a:ea typeface="+mn-ea"/>
                <a:cs typeface="Cambria"/>
              </a:rPr>
              <a:t>Meeting</a:t>
            </a:r>
            <a:endParaRPr lang="en-US" sz="2800" b="1" dirty="0">
              <a:latin typeface="Cambria"/>
              <a:ea typeface="+mn-ea"/>
              <a:cs typeface="Cambria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7D2A-484A-FE43-821F-C39C504DA1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634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7D2A-484A-FE43-821F-C39C504DA1E2}" type="slidenum">
              <a:rPr lang="en-US" smtClean="0"/>
              <a:t>10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295166" y="1116823"/>
            <a:ext cx="8458200" cy="0"/>
          </a:xfrm>
          <a:prstGeom prst="line">
            <a:avLst/>
          </a:prstGeom>
          <a:ln>
            <a:solidFill>
              <a:srgbClr val="519A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>
          <a:xfrm>
            <a:off x="355599" y="1170005"/>
            <a:ext cx="8458200" cy="2307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ü"/>
            </a:pPr>
            <a:r>
              <a:rPr lang="en-US" sz="2400" dirty="0" smtClean="0">
                <a:latin typeface="Cambria"/>
                <a:cs typeface="Cambria"/>
              </a:rPr>
              <a:t> Validation of MODIS FPAR product</a:t>
            </a:r>
          </a:p>
          <a:p>
            <a:pPr lvl="1"/>
            <a:r>
              <a:rPr lang="en-US" sz="2000" dirty="0" smtClean="0">
                <a:latin typeface="Cambria"/>
                <a:cs typeface="Cambria"/>
              </a:rPr>
              <a:t>Both C5 and C6 shows overestimation in lower FPAR</a:t>
            </a:r>
          </a:p>
          <a:p>
            <a:pPr lvl="1"/>
            <a:r>
              <a:rPr lang="en-US" sz="2000" dirty="0" smtClean="0">
                <a:latin typeface="Cambria"/>
                <a:cs typeface="Cambria"/>
              </a:rPr>
              <a:t>C6 </a:t>
            </a:r>
            <a:r>
              <a:rPr lang="en-US" sz="2000" dirty="0">
                <a:latin typeface="Cambria"/>
                <a:cs typeface="Cambria"/>
              </a:rPr>
              <a:t>(RMSE=</a:t>
            </a:r>
            <a:r>
              <a:rPr lang="en-US" sz="2000" dirty="0" smtClean="0">
                <a:latin typeface="Cambria"/>
                <a:cs typeface="Cambria"/>
              </a:rPr>
              <a:t>0.15) </a:t>
            </a:r>
            <a:r>
              <a:rPr lang="en-US" sz="2000" dirty="0" smtClean="0">
                <a:solidFill>
                  <a:srgbClr val="000000"/>
                </a:solidFill>
                <a:latin typeface="Cambria"/>
                <a:cs typeface="Cambria"/>
              </a:rPr>
              <a:t>shows a better agreement than C5 (RMSE=0.16)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  <a:latin typeface="Cambria"/>
                <a:cs typeface="Cambria"/>
              </a:rPr>
              <a:t>Demand for higher </a:t>
            </a:r>
            <a:r>
              <a:rPr lang="en-US" sz="2000" dirty="0" smtClean="0">
                <a:latin typeface="Cambria"/>
                <a:cs typeface="Cambria"/>
              </a:rPr>
              <a:t>FPAR and woody-biome samples</a:t>
            </a:r>
          </a:p>
          <a:p>
            <a:pPr lvl="1"/>
            <a:r>
              <a:rPr lang="en-US" sz="2000" dirty="0" smtClean="0">
                <a:latin typeface="Cambria"/>
                <a:cs typeface="Cambria"/>
              </a:rPr>
              <a:t>Demand for FPAR validation protocol (e.g., understory)</a:t>
            </a:r>
            <a:endParaRPr lang="en-US" sz="2000" dirty="0">
              <a:latin typeface="Cambria"/>
              <a:cs typeface="Cambria"/>
            </a:endParaRPr>
          </a:p>
          <a:p>
            <a:pPr lvl="1"/>
            <a:endParaRPr lang="en-US" sz="2200" dirty="0">
              <a:latin typeface="Cambria"/>
              <a:cs typeface="Cambria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371599" y="78819"/>
            <a:ext cx="6949091" cy="959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 smtClean="0">
                <a:latin typeface="Cambria"/>
                <a:ea typeface="+mn-ea"/>
                <a:cs typeface="Cambria"/>
              </a:rPr>
              <a:t>Update </a:t>
            </a:r>
            <a:r>
              <a:rPr lang="en-US" sz="2800" b="1" dirty="0">
                <a:latin typeface="Cambria"/>
                <a:ea typeface="+mn-ea"/>
                <a:cs typeface="Cambria"/>
              </a:rPr>
              <a:t>on MODIS LAI/</a:t>
            </a:r>
            <a:r>
              <a:rPr lang="en-US" sz="2800" b="1" dirty="0" smtClean="0">
                <a:latin typeface="Cambria"/>
                <a:ea typeface="+mn-ea"/>
                <a:cs typeface="Cambria"/>
              </a:rPr>
              <a:t>FPAR </a:t>
            </a:r>
            <a:r>
              <a:rPr lang="en-US" sz="2800" b="1" dirty="0">
                <a:latin typeface="Cambria"/>
                <a:cs typeface="Cambria"/>
              </a:rPr>
              <a:t>− C5 vs. </a:t>
            </a:r>
            <a:r>
              <a:rPr lang="en-US" sz="2800" b="1" dirty="0" smtClean="0">
                <a:latin typeface="Cambria"/>
                <a:cs typeface="Cambria"/>
              </a:rPr>
              <a:t>C6</a:t>
            </a:r>
            <a:r>
              <a:rPr lang="en-US" sz="2800" b="1" dirty="0" smtClean="0">
                <a:latin typeface="Cambria"/>
                <a:ea typeface="+mn-ea"/>
                <a:cs typeface="Cambria"/>
              </a:rPr>
              <a:t>  </a:t>
            </a:r>
            <a:endParaRPr lang="en-US" sz="2800" b="1" dirty="0">
              <a:latin typeface="Cambria"/>
              <a:ea typeface="+mn-ea"/>
              <a:cs typeface="Cambria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769"/>
            <a:ext cx="1470840" cy="941338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07757" y="2931401"/>
            <a:ext cx="9314805" cy="3840480"/>
            <a:chOff x="107757" y="2931401"/>
            <a:chExt cx="9314805" cy="3840480"/>
          </a:xfrm>
        </p:grpSpPr>
        <p:pic>
          <p:nvPicPr>
            <p:cNvPr id="2" name="Picture 1" descr="C6_FPAR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1922" y="2931401"/>
              <a:ext cx="5120640" cy="3840480"/>
            </a:xfrm>
            <a:prstGeom prst="rect">
              <a:avLst/>
            </a:prstGeom>
          </p:spPr>
        </p:pic>
        <p:pic>
          <p:nvPicPr>
            <p:cNvPr id="6" name="Picture 5" descr="C5_FPAR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57" y="2931401"/>
              <a:ext cx="5120640" cy="3840480"/>
            </a:xfrm>
            <a:prstGeom prst="rect">
              <a:avLst/>
            </a:prstGeom>
          </p:spPr>
        </p:pic>
        <p:grpSp>
          <p:nvGrpSpPr>
            <p:cNvPr id="31" name="Group 30"/>
            <p:cNvGrpSpPr/>
            <p:nvPr/>
          </p:nvGrpSpPr>
          <p:grpSpPr>
            <a:xfrm>
              <a:off x="3887185" y="3222399"/>
              <a:ext cx="483107" cy="3094040"/>
              <a:chOff x="3954864" y="2409814"/>
              <a:chExt cx="537842" cy="3444587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3999921" y="2448298"/>
                <a:ext cx="440290" cy="34061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3954864" y="2409814"/>
                <a:ext cx="266838" cy="3406103"/>
              </a:xfrm>
              <a:prstGeom prst="rect">
                <a:avLst/>
              </a:prstGeom>
            </p:spPr>
          </p:pic>
          <p:sp>
            <p:nvSpPr>
              <p:cNvPr id="45" name="TextBox 44"/>
              <p:cNvSpPr txBox="1"/>
              <p:nvPr/>
            </p:nvSpPr>
            <p:spPr>
              <a:xfrm>
                <a:off x="4101517" y="5356954"/>
                <a:ext cx="391189" cy="308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B1</a:t>
                </a:r>
                <a:endParaRPr lang="en-US" sz="1200" dirty="0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4101517" y="5021452"/>
                <a:ext cx="391189" cy="308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B2</a:t>
                </a:r>
                <a:endParaRPr lang="en-US" sz="1200" dirty="0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4101517" y="4564966"/>
                <a:ext cx="391189" cy="308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B3</a:t>
                </a:r>
                <a:endParaRPr lang="en-US" sz="1200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4101517" y="4141621"/>
                <a:ext cx="391189" cy="308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B4</a:t>
                </a:r>
                <a:endParaRPr lang="en-US" sz="1200" dirty="0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4101517" y="3734558"/>
                <a:ext cx="385612" cy="308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B5</a:t>
                </a:r>
                <a:endParaRPr lang="en-US" sz="1200" dirty="0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4101517" y="3327494"/>
                <a:ext cx="385612" cy="308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B6</a:t>
                </a:r>
                <a:endParaRPr lang="en-US" sz="1200" dirty="0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4101517" y="2896007"/>
                <a:ext cx="391189" cy="308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B7</a:t>
                </a:r>
                <a:endParaRPr lang="en-US" sz="1200" dirty="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4101517" y="2480803"/>
                <a:ext cx="385612" cy="308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B8</a:t>
                </a:r>
                <a:endParaRPr lang="en-US" sz="1200" dirty="0"/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8102226" y="3225522"/>
              <a:ext cx="483107" cy="3094040"/>
              <a:chOff x="3954864" y="2409814"/>
              <a:chExt cx="537842" cy="3444587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3999921" y="2448298"/>
                <a:ext cx="440290" cy="34061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3954864" y="2409814"/>
                <a:ext cx="266838" cy="3406103"/>
              </a:xfrm>
              <a:prstGeom prst="rect">
                <a:avLst/>
              </a:prstGeom>
            </p:spPr>
          </p:pic>
          <p:sp>
            <p:nvSpPr>
              <p:cNvPr id="56" name="TextBox 55"/>
              <p:cNvSpPr txBox="1"/>
              <p:nvPr/>
            </p:nvSpPr>
            <p:spPr>
              <a:xfrm>
                <a:off x="4101517" y="5356954"/>
                <a:ext cx="391189" cy="308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B1</a:t>
                </a:r>
                <a:endParaRPr lang="en-US" sz="1200" dirty="0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4101517" y="5021452"/>
                <a:ext cx="391189" cy="308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B2</a:t>
                </a:r>
                <a:endParaRPr lang="en-US" sz="1200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4101517" y="4564966"/>
                <a:ext cx="391189" cy="308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B3</a:t>
                </a:r>
                <a:endParaRPr lang="en-US" sz="1200" dirty="0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4101517" y="4141621"/>
                <a:ext cx="391189" cy="308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B4</a:t>
                </a:r>
                <a:endParaRPr lang="en-US" sz="1200" dirty="0"/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4101517" y="3734558"/>
                <a:ext cx="385612" cy="308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B5</a:t>
                </a:r>
                <a:endParaRPr lang="en-US" sz="1200" dirty="0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4101517" y="3327494"/>
                <a:ext cx="385612" cy="308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B6</a:t>
                </a:r>
                <a:endParaRPr lang="en-US" sz="1200" dirty="0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4101517" y="2896007"/>
                <a:ext cx="391189" cy="308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B7</a:t>
                </a:r>
                <a:endParaRPr lang="en-US" sz="1200" dirty="0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4101517" y="2480803"/>
                <a:ext cx="385612" cy="308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B8</a:t>
                </a:r>
                <a:endParaRPr lang="en-US" sz="1200" dirty="0"/>
              </a:p>
            </p:txBody>
          </p:sp>
        </p:grpSp>
        <p:sp>
          <p:nvSpPr>
            <p:cNvPr id="64" name="Rectangle 63"/>
            <p:cNvSpPr/>
            <p:nvPr/>
          </p:nvSpPr>
          <p:spPr>
            <a:xfrm rot="16200000">
              <a:off x="-698501" y="4591014"/>
              <a:ext cx="2108200" cy="3555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000000"/>
                  </a:solidFill>
                </a:rPr>
                <a:t>MODIS C5 FPAR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 rot="16200000">
              <a:off x="3577164" y="4591013"/>
              <a:ext cx="2108200" cy="3555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000000"/>
                  </a:solidFill>
                </a:rPr>
                <a:t>MODIS C6 FPAR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778933" y="6356350"/>
              <a:ext cx="2993771" cy="2878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000000"/>
                  </a:solidFill>
                </a:rPr>
                <a:t>Field LAI (45 FPAR)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4954710" y="6350307"/>
              <a:ext cx="2993771" cy="2878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000000"/>
                  </a:solidFill>
                </a:rPr>
                <a:t>Field LAI (45 FPAR)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2824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343941" y="3870961"/>
            <a:ext cx="5800059" cy="2467830"/>
            <a:chOff x="3303301" y="4318001"/>
            <a:chExt cx="5800059" cy="2467830"/>
          </a:xfrm>
        </p:grpSpPr>
        <p:grpSp>
          <p:nvGrpSpPr>
            <p:cNvPr id="3" name="Group 2"/>
            <p:cNvGrpSpPr/>
            <p:nvPr/>
          </p:nvGrpSpPr>
          <p:grpSpPr>
            <a:xfrm>
              <a:off x="6240501" y="4318001"/>
              <a:ext cx="2862859" cy="1658897"/>
              <a:chOff x="4638360" y="3069267"/>
              <a:chExt cx="4325863" cy="2506642"/>
            </a:xfrm>
          </p:grpSpPr>
          <p:pic>
            <p:nvPicPr>
              <p:cNvPr id="15" name="Picture 14" descr="GL_BU_LAI_ex_V_2013193 1.jpe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36" t="5911" r="3284" b="14475"/>
              <a:stretch/>
            </p:blipFill>
            <p:spPr>
              <a:xfrm>
                <a:off x="4638360" y="3069267"/>
                <a:ext cx="4325863" cy="2327511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6924636" y="5217643"/>
                <a:ext cx="1532587" cy="3582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latin typeface="Cambria"/>
                    <a:cs typeface="Cambria"/>
                  </a:rPr>
                  <a:t>VIIRS C1.1 LAI</a:t>
                </a:r>
                <a:endParaRPr lang="en-US" sz="1200" b="1" dirty="0">
                  <a:latin typeface="Cambria"/>
                  <a:cs typeface="Cambria"/>
                </a:endParaRP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3303301" y="4318001"/>
              <a:ext cx="2964357" cy="1658897"/>
              <a:chOff x="-37981" y="2736980"/>
              <a:chExt cx="4170706" cy="2333988"/>
            </a:xfrm>
          </p:grpSpPr>
          <p:pic>
            <p:nvPicPr>
              <p:cNvPr id="14" name="Picture 13" descr="GL_BU_LAI_ex_M_2013193 2.jpe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89" t="5912" r="-255" b="14475"/>
              <a:stretch/>
            </p:blipFill>
            <p:spPr>
              <a:xfrm>
                <a:off x="-37981" y="2736980"/>
                <a:ext cx="4170706" cy="2163983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147400" y="4737872"/>
                <a:ext cx="1381806" cy="3330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latin typeface="Cambria"/>
                    <a:cs typeface="Cambria"/>
                  </a:rPr>
                  <a:t>MODIS C5 LAI</a:t>
                </a:r>
                <a:endParaRPr lang="en-US" sz="1200" b="1" dirty="0">
                  <a:latin typeface="Cambria"/>
                  <a:cs typeface="Cambria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4611804" y="5914666"/>
              <a:ext cx="3141756" cy="871165"/>
              <a:chOff x="220756" y="3105277"/>
              <a:chExt cx="4385529" cy="1216045"/>
            </a:xfrm>
          </p:grpSpPr>
          <p:pic>
            <p:nvPicPr>
              <p:cNvPr id="19" name="Picture 18" descr="GL_BU_LAI_ex_V_2013193 1.jpe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61" t="82767" r="20521" b="7097"/>
              <a:stretch/>
            </p:blipFill>
            <p:spPr>
              <a:xfrm>
                <a:off x="317781" y="3330076"/>
                <a:ext cx="3970177" cy="413317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 rot="2700000">
                <a:off x="851889" y="3620327"/>
                <a:ext cx="412491" cy="2918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>
                    <a:latin typeface="Cambria"/>
                    <a:cs typeface="Cambria"/>
                  </a:rPr>
                  <a:t>0.0</a:t>
                </a:r>
                <a:endParaRPr lang="en-US" sz="1100" dirty="0">
                  <a:latin typeface="Cambria"/>
                  <a:cs typeface="Cambria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 rot="2700000">
                <a:off x="1137164" y="3620327"/>
                <a:ext cx="412491" cy="2918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>
                    <a:latin typeface="Cambria"/>
                    <a:cs typeface="Cambria"/>
                  </a:rPr>
                  <a:t>0.1</a:t>
                </a:r>
                <a:endParaRPr lang="en-US" sz="1100" dirty="0">
                  <a:latin typeface="Cambria"/>
                  <a:cs typeface="Cambria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 rot="2700000">
                <a:off x="1424769" y="3620327"/>
                <a:ext cx="412491" cy="2918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>
                    <a:latin typeface="Cambria"/>
                    <a:cs typeface="Cambria"/>
                  </a:rPr>
                  <a:t>0.3</a:t>
                </a:r>
                <a:endParaRPr lang="en-US" sz="1100" dirty="0">
                  <a:latin typeface="Cambria"/>
                  <a:cs typeface="Cambria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 rot="2700000">
                <a:off x="1682070" y="3616200"/>
                <a:ext cx="412491" cy="2918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>
                    <a:latin typeface="Cambria"/>
                    <a:cs typeface="Cambria"/>
                  </a:rPr>
                  <a:t>0.5</a:t>
                </a:r>
                <a:endParaRPr lang="en-US" sz="1100" dirty="0">
                  <a:latin typeface="Cambria"/>
                  <a:cs typeface="Cambria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 rot="2700000">
                <a:off x="1969674" y="3620327"/>
                <a:ext cx="412491" cy="2918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>
                    <a:latin typeface="Cambria"/>
                    <a:cs typeface="Cambria"/>
                  </a:rPr>
                  <a:t>1.2</a:t>
                </a:r>
                <a:endParaRPr lang="en-US" sz="1100" dirty="0">
                  <a:latin typeface="Cambria"/>
                  <a:cs typeface="Cambria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 rot="2700000">
                <a:off x="2239590" y="3620327"/>
                <a:ext cx="412491" cy="2918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>
                    <a:latin typeface="Cambria"/>
                    <a:cs typeface="Cambria"/>
                  </a:rPr>
                  <a:t>1.6</a:t>
                </a:r>
                <a:endParaRPr lang="en-US" sz="1100" dirty="0">
                  <a:latin typeface="Cambria"/>
                  <a:cs typeface="Cambria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 rot="2700000">
                <a:off x="2507112" y="3612073"/>
                <a:ext cx="412491" cy="2918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>
                    <a:latin typeface="Cambria"/>
                    <a:cs typeface="Cambria"/>
                  </a:rPr>
                  <a:t>2.1</a:t>
                </a:r>
                <a:endParaRPr lang="en-US" sz="1100" dirty="0">
                  <a:latin typeface="Cambria"/>
                  <a:cs typeface="Cambria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 rot="2700000">
                <a:off x="2777030" y="3614641"/>
                <a:ext cx="412491" cy="2918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>
                    <a:latin typeface="Cambria"/>
                    <a:cs typeface="Cambria"/>
                  </a:rPr>
                  <a:t>2.8</a:t>
                </a:r>
                <a:endParaRPr lang="en-US" sz="1100" dirty="0">
                  <a:latin typeface="Cambria"/>
                  <a:cs typeface="Cambria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 rot="2700000">
                <a:off x="3064634" y="3615649"/>
                <a:ext cx="412491" cy="2918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>
                    <a:latin typeface="Cambria"/>
                    <a:cs typeface="Cambria"/>
                  </a:rPr>
                  <a:t>3.4</a:t>
                </a:r>
                <a:endParaRPr lang="en-US" sz="1100" dirty="0">
                  <a:latin typeface="Cambria"/>
                  <a:cs typeface="Cambria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 rot="2700000">
                <a:off x="3342252" y="3605379"/>
                <a:ext cx="412491" cy="2918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>
                    <a:latin typeface="Cambria"/>
                    <a:cs typeface="Cambria"/>
                  </a:rPr>
                  <a:t>4.4</a:t>
                </a:r>
                <a:endParaRPr lang="en-US" sz="1100" dirty="0">
                  <a:latin typeface="Cambria"/>
                  <a:cs typeface="Cambria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 rot="2700000">
                <a:off x="3611031" y="3607946"/>
                <a:ext cx="412491" cy="2918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>
                    <a:latin typeface="Cambria"/>
                    <a:cs typeface="Cambria"/>
                  </a:rPr>
                  <a:t>5.4</a:t>
                </a:r>
                <a:endParaRPr lang="en-US" sz="1100" dirty="0">
                  <a:latin typeface="Cambria"/>
                  <a:cs typeface="Cambria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 rot="2700000">
                <a:off x="3874120" y="3603819"/>
                <a:ext cx="412491" cy="2918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>
                    <a:latin typeface="Cambria"/>
                    <a:cs typeface="Cambria"/>
                  </a:rPr>
                  <a:t>7.0</a:t>
                </a:r>
                <a:endParaRPr lang="en-US" sz="1100" dirty="0">
                  <a:latin typeface="Cambria"/>
                  <a:cs typeface="Cambria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 rot="2700000">
                <a:off x="340344" y="3733685"/>
                <a:ext cx="635097" cy="2918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>
                    <a:latin typeface="Cambria"/>
                    <a:cs typeface="Cambria"/>
                  </a:rPr>
                  <a:t>Water</a:t>
                </a:r>
                <a:endParaRPr lang="en-US" sz="1100" dirty="0">
                  <a:latin typeface="Cambria"/>
                  <a:cs typeface="Cambria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 rot="2700000">
                <a:off x="521098" y="3782368"/>
                <a:ext cx="786106" cy="2918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>
                    <a:latin typeface="Cambria"/>
                    <a:cs typeface="Cambria"/>
                  </a:rPr>
                  <a:t>Non-Veg</a:t>
                </a:r>
                <a:endParaRPr lang="en-US" sz="1100" dirty="0">
                  <a:latin typeface="Cambria"/>
                  <a:cs typeface="Cambria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220756" y="3105277"/>
                <a:ext cx="438552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  <a:latin typeface="Cambria"/>
                    <a:cs typeface="Cambria"/>
                  </a:rPr>
                  <a:t>Leaf Area Index (LAI)</a:t>
                </a:r>
                <a:endParaRPr lang="en-US" sz="1200" dirty="0">
                  <a:solidFill>
                    <a:srgbClr val="000000"/>
                  </a:solidFill>
                  <a:latin typeface="Cambria"/>
                  <a:cs typeface="Cambria"/>
                </a:endParaRPr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4939667" y="4330804"/>
              <a:ext cx="22587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Cambria"/>
                  <a:cs typeface="Cambria"/>
                </a:rPr>
                <a:t>[Year=2013, DOY=193]</a:t>
              </a:r>
              <a:endParaRPr lang="en-US" sz="1200" dirty="0">
                <a:solidFill>
                  <a:srgbClr val="000000"/>
                </a:solidFill>
                <a:latin typeface="Cambria"/>
                <a:cs typeface="Cambria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7D2A-484A-FE43-821F-C39C504DA1E2}" type="slidenum">
              <a:rPr lang="en-US" smtClean="0"/>
              <a:t>11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95166" y="1116823"/>
            <a:ext cx="8458200" cy="0"/>
          </a:xfrm>
          <a:prstGeom prst="line">
            <a:avLst/>
          </a:prstGeom>
          <a:ln>
            <a:solidFill>
              <a:srgbClr val="519A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 txBox="1">
            <a:spLocks/>
          </p:cNvSpPr>
          <p:nvPr/>
        </p:nvSpPr>
        <p:spPr>
          <a:xfrm>
            <a:off x="107950" y="1247353"/>
            <a:ext cx="9036050" cy="2307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ü"/>
            </a:pPr>
            <a:r>
              <a:rPr lang="en-US" sz="2400" dirty="0">
                <a:latin typeface="Cambria"/>
                <a:cs typeface="Cambria"/>
              </a:rPr>
              <a:t>Comparison </a:t>
            </a:r>
            <a:r>
              <a:rPr lang="en-US" sz="2400" dirty="0" smtClean="0">
                <a:latin typeface="Cambria"/>
                <a:cs typeface="Cambria"/>
              </a:rPr>
              <a:t>between MODIS C5 </a:t>
            </a:r>
            <a:r>
              <a:rPr lang="en-US" sz="2400" dirty="0">
                <a:latin typeface="Cambria"/>
                <a:cs typeface="Cambria"/>
              </a:rPr>
              <a:t>and </a:t>
            </a:r>
            <a:r>
              <a:rPr lang="en-US" sz="2400" dirty="0" smtClean="0">
                <a:latin typeface="Cambria"/>
                <a:cs typeface="Cambria"/>
              </a:rPr>
              <a:t>VIIRS C1.1 (MODIS LUT)</a:t>
            </a:r>
            <a:endParaRPr lang="en-US" sz="2400" dirty="0">
              <a:latin typeface="Cambria"/>
              <a:cs typeface="Cambria"/>
            </a:endParaRPr>
          </a:p>
          <a:p>
            <a:pPr lvl="1"/>
            <a:r>
              <a:rPr lang="en-US" sz="2000" i="1" u="sng" dirty="0">
                <a:latin typeface="Cambria"/>
                <a:cs typeface="Cambria"/>
              </a:rPr>
              <a:t>MODIS C5</a:t>
            </a:r>
            <a:r>
              <a:rPr lang="en-US" sz="2000" dirty="0">
                <a:latin typeface="Cambria"/>
                <a:cs typeface="Cambria"/>
              </a:rPr>
              <a:t>: MOD15A2 (1km)</a:t>
            </a:r>
          </a:p>
          <a:p>
            <a:pPr lvl="1"/>
            <a:r>
              <a:rPr lang="en-US" sz="2000" i="1" u="sng" dirty="0" smtClean="0">
                <a:latin typeface="Cambria"/>
                <a:cs typeface="Cambria"/>
              </a:rPr>
              <a:t>VIIRS C1.1</a:t>
            </a:r>
            <a:r>
              <a:rPr lang="en-US" sz="2000" dirty="0">
                <a:latin typeface="Cambria"/>
                <a:cs typeface="Cambria"/>
              </a:rPr>
              <a:t>: </a:t>
            </a:r>
            <a:r>
              <a:rPr lang="en-US" sz="2000" dirty="0" smtClean="0">
                <a:latin typeface="Cambria"/>
                <a:cs typeface="Cambria"/>
              </a:rPr>
              <a:t>D8LFPAR1_L3D (1km</a:t>
            </a:r>
            <a:r>
              <a:rPr lang="en-US" sz="2000" dirty="0">
                <a:latin typeface="Cambria"/>
                <a:cs typeface="Cambria"/>
              </a:rPr>
              <a:t>)</a:t>
            </a:r>
          </a:p>
          <a:p>
            <a:pPr lvl="1"/>
            <a:r>
              <a:rPr lang="en-US" sz="2000" i="1" u="sng" dirty="0">
                <a:latin typeface="Cambria"/>
                <a:cs typeface="Cambria"/>
              </a:rPr>
              <a:t>Test Period</a:t>
            </a:r>
            <a:r>
              <a:rPr lang="en-US" sz="2000" dirty="0">
                <a:latin typeface="Cambria"/>
                <a:cs typeface="Cambria"/>
              </a:rPr>
              <a:t>: Jan 1</a:t>
            </a:r>
            <a:r>
              <a:rPr lang="en-US" sz="2000" baseline="30000" dirty="0">
                <a:latin typeface="Cambria"/>
                <a:cs typeface="Cambria"/>
              </a:rPr>
              <a:t>st</a:t>
            </a:r>
            <a:r>
              <a:rPr lang="en-US" sz="2000" dirty="0">
                <a:latin typeface="Cambria"/>
                <a:cs typeface="Cambria"/>
              </a:rPr>
              <a:t> </a:t>
            </a:r>
            <a:r>
              <a:rPr lang="en-US" sz="2000" dirty="0" smtClean="0">
                <a:latin typeface="Cambria"/>
                <a:cs typeface="Cambria"/>
              </a:rPr>
              <a:t>2013 </a:t>
            </a:r>
            <a:r>
              <a:rPr lang="en-US" sz="2000" dirty="0">
                <a:latin typeface="Cambria"/>
                <a:cs typeface="Cambria"/>
              </a:rPr>
              <a:t>(DOY: 001) – Dec 31</a:t>
            </a:r>
            <a:r>
              <a:rPr lang="en-US" sz="2000" baseline="30000" dirty="0">
                <a:latin typeface="Cambria"/>
                <a:cs typeface="Cambria"/>
              </a:rPr>
              <a:t>st</a:t>
            </a:r>
            <a:r>
              <a:rPr lang="en-US" sz="2000" dirty="0">
                <a:latin typeface="Cambria"/>
                <a:cs typeface="Cambria"/>
              </a:rPr>
              <a:t> </a:t>
            </a:r>
            <a:r>
              <a:rPr lang="en-US" sz="2000" dirty="0" smtClean="0">
                <a:latin typeface="Cambria"/>
                <a:cs typeface="Cambria"/>
              </a:rPr>
              <a:t>2013</a:t>
            </a:r>
            <a:r>
              <a:rPr lang="en-US" sz="2000" dirty="0">
                <a:latin typeface="Cambria"/>
                <a:cs typeface="Cambria"/>
              </a:rPr>
              <a:t>(DOY:365)</a:t>
            </a:r>
          </a:p>
          <a:p>
            <a:pPr lvl="1"/>
            <a:r>
              <a:rPr lang="en-US" sz="2000" i="1" u="sng" dirty="0">
                <a:latin typeface="Cambria"/>
                <a:cs typeface="Cambria"/>
              </a:rPr>
              <a:t>Test Coverage</a:t>
            </a:r>
            <a:r>
              <a:rPr lang="en-US" sz="2000" dirty="0">
                <a:latin typeface="Cambria"/>
                <a:cs typeface="Cambria"/>
              </a:rPr>
              <a:t>: Global </a:t>
            </a:r>
            <a:r>
              <a:rPr lang="en-US" sz="2000" dirty="0" smtClean="0">
                <a:latin typeface="Cambria"/>
                <a:cs typeface="Cambria"/>
              </a:rPr>
              <a:t>Scale</a:t>
            </a:r>
          </a:p>
          <a:p>
            <a:pPr lvl="1"/>
            <a:r>
              <a:rPr lang="en-US" sz="2000" dirty="0" smtClean="0">
                <a:latin typeface="Cambria"/>
                <a:cs typeface="Cambria"/>
              </a:rPr>
              <a:t>Spatial coverage and spatiotemporal pattern resemble with MODIS C5</a:t>
            </a:r>
            <a:endParaRPr lang="en-US" sz="2400" dirty="0" smtClean="0">
              <a:latin typeface="Cambria"/>
              <a:cs typeface="Cambria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371599" y="78819"/>
            <a:ext cx="7772401" cy="959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 smtClean="0">
                <a:latin typeface="Cambria"/>
                <a:ea typeface="+mn-ea"/>
                <a:cs typeface="Cambria"/>
              </a:rPr>
              <a:t>Update </a:t>
            </a:r>
            <a:r>
              <a:rPr lang="en-US" sz="2800" b="1" dirty="0">
                <a:latin typeface="Cambria"/>
                <a:ea typeface="+mn-ea"/>
                <a:cs typeface="Cambria"/>
              </a:rPr>
              <a:t>on </a:t>
            </a:r>
            <a:r>
              <a:rPr lang="en-US" sz="2800" b="1" dirty="0" smtClean="0">
                <a:latin typeface="Cambria"/>
                <a:ea typeface="+mn-ea"/>
                <a:cs typeface="Cambria"/>
              </a:rPr>
              <a:t>VIIRS </a:t>
            </a:r>
            <a:r>
              <a:rPr lang="en-US" sz="2800" b="1" dirty="0">
                <a:latin typeface="Cambria"/>
                <a:ea typeface="+mn-ea"/>
                <a:cs typeface="Cambria"/>
              </a:rPr>
              <a:t>LAI/</a:t>
            </a:r>
            <a:r>
              <a:rPr lang="en-US" sz="2800" b="1" dirty="0" smtClean="0">
                <a:latin typeface="Cambria"/>
                <a:ea typeface="+mn-ea"/>
                <a:cs typeface="Cambria"/>
              </a:rPr>
              <a:t>FPAR </a:t>
            </a:r>
            <a:r>
              <a:rPr lang="en-US" sz="2800" b="1" dirty="0">
                <a:latin typeface="Cambria"/>
                <a:cs typeface="Cambria"/>
              </a:rPr>
              <a:t>− </a:t>
            </a:r>
            <a:r>
              <a:rPr lang="en-US" sz="2800" b="1" dirty="0" smtClean="0">
                <a:latin typeface="Cambria"/>
                <a:cs typeface="Cambria"/>
              </a:rPr>
              <a:t>MODIS </a:t>
            </a:r>
            <a:r>
              <a:rPr lang="en-US" sz="2800" b="1" dirty="0">
                <a:latin typeface="Cambria"/>
                <a:cs typeface="Cambria"/>
              </a:rPr>
              <a:t>vs. </a:t>
            </a:r>
            <a:r>
              <a:rPr lang="en-US" sz="2800" b="1" dirty="0" smtClean="0">
                <a:latin typeface="Cambria"/>
                <a:cs typeface="Cambria"/>
              </a:rPr>
              <a:t>VIIRS</a:t>
            </a:r>
            <a:r>
              <a:rPr lang="en-US" sz="2800" b="1" dirty="0" smtClean="0">
                <a:latin typeface="Cambria"/>
                <a:ea typeface="+mn-ea"/>
                <a:cs typeface="Cambria"/>
              </a:rPr>
              <a:t>  </a:t>
            </a:r>
            <a:endParaRPr lang="en-US" sz="2800" b="1" dirty="0">
              <a:latin typeface="Cambria"/>
              <a:ea typeface="+mn-ea"/>
              <a:cs typeface="Cambria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6769"/>
            <a:ext cx="1470840" cy="941338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107950" y="3428973"/>
            <a:ext cx="3327112" cy="2679701"/>
            <a:chOff x="0" y="2694147"/>
            <a:chExt cx="4147807" cy="3110856"/>
          </a:xfrm>
        </p:grpSpPr>
        <p:pic>
          <p:nvPicPr>
            <p:cNvPr id="38" name="Picture 37" descr="MODIS-VIIRS-AlgRetRate 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694147"/>
              <a:ext cx="4147807" cy="3110856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40679" y="3047240"/>
              <a:ext cx="899870" cy="2452125"/>
            </a:xfrm>
            <a:prstGeom prst="rect">
              <a:avLst/>
            </a:prstGeom>
          </p:spPr>
        </p:pic>
      </p:grpSp>
      <p:sp>
        <p:nvSpPr>
          <p:cNvPr id="46" name="TextBox 45"/>
          <p:cNvSpPr txBox="1"/>
          <p:nvPr/>
        </p:nvSpPr>
        <p:spPr>
          <a:xfrm>
            <a:off x="107950" y="6108674"/>
            <a:ext cx="36731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900" b="1" dirty="0" smtClean="0">
                <a:latin typeface="Cambria"/>
                <a:cs typeface="Cambria"/>
              </a:rPr>
              <a:t>Main</a:t>
            </a:r>
            <a:r>
              <a:rPr lang="en-US" sz="900" b="1" dirty="0">
                <a:latin typeface="Cambria"/>
                <a:cs typeface="Cambria"/>
              </a:rPr>
              <a:t>: </a:t>
            </a:r>
            <a:r>
              <a:rPr lang="en-US" sz="900" dirty="0">
                <a:latin typeface="Cambria"/>
                <a:cs typeface="Cambria"/>
              </a:rPr>
              <a:t>Main algorithm was executed</a:t>
            </a:r>
            <a:r>
              <a:rPr lang="en-US" sz="900" dirty="0" smtClean="0">
                <a:solidFill>
                  <a:srgbClr val="000000"/>
                </a:solidFill>
                <a:latin typeface="Cambria"/>
                <a:cs typeface="Cambria"/>
              </a:rPr>
              <a:t>  </a:t>
            </a:r>
          </a:p>
          <a:p>
            <a:pPr marL="171450" indent="-171450">
              <a:buFont typeface="Arial"/>
              <a:buChar char="•"/>
            </a:pPr>
            <a:r>
              <a:rPr lang="en-US" sz="900" b="1" dirty="0">
                <a:solidFill>
                  <a:srgbClr val="000000"/>
                </a:solidFill>
                <a:latin typeface="Cambria"/>
                <a:cs typeface="Cambria"/>
              </a:rPr>
              <a:t>Main-S: </a:t>
            </a:r>
            <a:r>
              <a:rPr lang="en-US" sz="900" dirty="0">
                <a:solidFill>
                  <a:srgbClr val="000000"/>
                </a:solidFill>
                <a:latin typeface="Cambria"/>
                <a:cs typeface="Cambria"/>
              </a:rPr>
              <a:t>Main algorithm was executed. </a:t>
            </a:r>
            <a:r>
              <a:rPr lang="en-US" sz="900" dirty="0" smtClean="0">
                <a:solidFill>
                  <a:srgbClr val="000000"/>
                </a:solidFill>
                <a:latin typeface="Cambria"/>
                <a:cs typeface="Cambria"/>
              </a:rPr>
              <a:t>Saturation</a:t>
            </a:r>
          </a:p>
          <a:p>
            <a:pPr marL="171450" indent="-171450">
              <a:buFont typeface="Arial"/>
              <a:buChar char="•"/>
            </a:pPr>
            <a:r>
              <a:rPr lang="en-US" sz="900" b="1" dirty="0" err="1" smtClean="0">
                <a:solidFill>
                  <a:srgbClr val="000000"/>
                </a:solidFill>
                <a:latin typeface="Cambria"/>
                <a:cs typeface="Cambria"/>
              </a:rPr>
              <a:t>BackUp</a:t>
            </a:r>
            <a:r>
              <a:rPr lang="en-US" sz="900" b="1" dirty="0">
                <a:solidFill>
                  <a:srgbClr val="000000"/>
                </a:solidFill>
                <a:latin typeface="Cambria"/>
                <a:cs typeface="Cambria"/>
              </a:rPr>
              <a:t>-G: </a:t>
            </a:r>
            <a:r>
              <a:rPr lang="en-US" sz="900" dirty="0">
                <a:solidFill>
                  <a:srgbClr val="000000"/>
                </a:solidFill>
                <a:latin typeface="Cambria"/>
                <a:cs typeface="Cambria"/>
              </a:rPr>
              <a:t>View/sun zenith angle too low. Backup </a:t>
            </a:r>
            <a:r>
              <a:rPr lang="en-US" sz="900" dirty="0" smtClean="0">
                <a:solidFill>
                  <a:srgbClr val="000000"/>
                </a:solidFill>
                <a:latin typeface="Cambria"/>
                <a:cs typeface="Cambria"/>
              </a:rPr>
              <a:t>retrievals</a:t>
            </a:r>
          </a:p>
          <a:p>
            <a:pPr marL="171450" indent="-171450">
              <a:buFont typeface="Arial"/>
              <a:buChar char="•"/>
            </a:pPr>
            <a:r>
              <a:rPr lang="en-US" sz="900" b="1" dirty="0" err="1" smtClean="0">
                <a:solidFill>
                  <a:srgbClr val="000000"/>
                </a:solidFill>
                <a:latin typeface="Cambria"/>
                <a:cs typeface="Cambria"/>
              </a:rPr>
              <a:t>BackUp</a:t>
            </a:r>
            <a:r>
              <a:rPr lang="en-US" sz="900" b="1" dirty="0">
                <a:solidFill>
                  <a:srgbClr val="000000"/>
                </a:solidFill>
                <a:latin typeface="Cambria"/>
                <a:cs typeface="Cambria"/>
              </a:rPr>
              <a:t>-O: </a:t>
            </a:r>
            <a:r>
              <a:rPr lang="en-US" sz="900" dirty="0" smtClean="0">
                <a:solidFill>
                  <a:srgbClr val="000000"/>
                </a:solidFill>
                <a:latin typeface="Cambria"/>
                <a:cs typeface="Cambria"/>
              </a:rPr>
              <a:t>Main </a:t>
            </a:r>
            <a:r>
              <a:rPr lang="en-US" sz="900" dirty="0">
                <a:solidFill>
                  <a:srgbClr val="000000"/>
                </a:solidFill>
                <a:latin typeface="Cambria"/>
                <a:cs typeface="Cambria"/>
              </a:rPr>
              <a:t>algorithm fails. Backup </a:t>
            </a:r>
            <a:r>
              <a:rPr lang="en-US" sz="900" dirty="0" smtClean="0">
                <a:solidFill>
                  <a:srgbClr val="000000"/>
                </a:solidFill>
                <a:latin typeface="Cambria"/>
                <a:cs typeface="Cambria"/>
              </a:rPr>
              <a:t>retrievals</a:t>
            </a:r>
          </a:p>
          <a:p>
            <a:pPr marL="171450" indent="-171450">
              <a:buFont typeface="Arial"/>
              <a:buChar char="•"/>
            </a:pPr>
            <a:r>
              <a:rPr lang="en-US" sz="900" b="1" dirty="0">
                <a:solidFill>
                  <a:srgbClr val="000000"/>
                </a:solidFill>
                <a:latin typeface="Cambria"/>
                <a:cs typeface="Cambria"/>
              </a:rPr>
              <a:t>Not Retrieved: </a:t>
            </a:r>
            <a:r>
              <a:rPr lang="en-US" sz="900" dirty="0">
                <a:solidFill>
                  <a:srgbClr val="000000"/>
                </a:solidFill>
                <a:latin typeface="Cambria"/>
                <a:cs typeface="Cambria"/>
              </a:rPr>
              <a:t>not executed because BRF is not </a:t>
            </a:r>
            <a:r>
              <a:rPr lang="en-US" sz="900" dirty="0" smtClean="0">
                <a:solidFill>
                  <a:srgbClr val="000000"/>
                </a:solidFill>
                <a:latin typeface="Cambria"/>
                <a:cs typeface="Cambria"/>
              </a:rPr>
              <a:t>available</a:t>
            </a:r>
            <a:endParaRPr lang="en-US" sz="900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580868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95166" y="1116823"/>
            <a:ext cx="8458200" cy="0"/>
          </a:xfrm>
          <a:prstGeom prst="line">
            <a:avLst/>
          </a:prstGeom>
          <a:ln>
            <a:solidFill>
              <a:srgbClr val="519A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7D2A-484A-FE43-821F-C39C504DA1E2}" type="slidenum">
              <a:rPr lang="en-US" smtClean="0"/>
              <a:t>12</a:t>
            </a:fld>
            <a:endParaRPr lang="en-US"/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1371599" y="78819"/>
            <a:ext cx="7772401" cy="959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 smtClean="0">
                <a:latin typeface="Cambria"/>
                <a:ea typeface="+mn-ea"/>
                <a:cs typeface="Cambria"/>
              </a:rPr>
              <a:t>Update </a:t>
            </a:r>
            <a:r>
              <a:rPr lang="en-US" sz="2800" b="1" dirty="0">
                <a:latin typeface="Cambria"/>
                <a:ea typeface="+mn-ea"/>
                <a:cs typeface="Cambria"/>
              </a:rPr>
              <a:t>on </a:t>
            </a:r>
            <a:r>
              <a:rPr lang="en-US" sz="2800" b="1" dirty="0" smtClean="0">
                <a:latin typeface="Cambria"/>
                <a:ea typeface="+mn-ea"/>
                <a:cs typeface="Cambria"/>
              </a:rPr>
              <a:t>VIIRS </a:t>
            </a:r>
            <a:r>
              <a:rPr lang="en-US" sz="2800" b="1" dirty="0">
                <a:latin typeface="Cambria"/>
                <a:ea typeface="+mn-ea"/>
                <a:cs typeface="Cambria"/>
              </a:rPr>
              <a:t>LAI/</a:t>
            </a:r>
            <a:r>
              <a:rPr lang="en-US" sz="2800" b="1" dirty="0" smtClean="0">
                <a:latin typeface="Cambria"/>
                <a:ea typeface="+mn-ea"/>
                <a:cs typeface="Cambria"/>
              </a:rPr>
              <a:t>FPAR </a:t>
            </a:r>
            <a:r>
              <a:rPr lang="en-US" sz="2800" b="1" dirty="0">
                <a:latin typeface="Cambria"/>
                <a:cs typeface="Cambria"/>
              </a:rPr>
              <a:t>− </a:t>
            </a:r>
            <a:r>
              <a:rPr lang="en-US" sz="2800" b="1" dirty="0" smtClean="0">
                <a:latin typeface="Cambria"/>
                <a:cs typeface="Cambria"/>
              </a:rPr>
              <a:t>MODIS </a:t>
            </a:r>
            <a:r>
              <a:rPr lang="en-US" sz="2800" b="1" dirty="0">
                <a:latin typeface="Cambria"/>
                <a:cs typeface="Cambria"/>
              </a:rPr>
              <a:t>vs. </a:t>
            </a:r>
            <a:r>
              <a:rPr lang="en-US" sz="2800" b="1" dirty="0" smtClean="0">
                <a:latin typeface="Cambria"/>
                <a:cs typeface="Cambria"/>
              </a:rPr>
              <a:t>VIIRS</a:t>
            </a:r>
            <a:r>
              <a:rPr lang="en-US" sz="2800" b="1" dirty="0" smtClean="0">
                <a:latin typeface="Cambria"/>
                <a:ea typeface="+mn-ea"/>
                <a:cs typeface="Cambria"/>
              </a:rPr>
              <a:t>  </a:t>
            </a:r>
            <a:endParaRPr lang="en-US" sz="2800" b="1" dirty="0">
              <a:latin typeface="Cambria"/>
              <a:ea typeface="+mn-ea"/>
              <a:cs typeface="Cambria"/>
            </a:endParaRP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769"/>
            <a:ext cx="1470840" cy="941338"/>
          </a:xfrm>
          <a:prstGeom prst="rect">
            <a:avLst/>
          </a:prstGeom>
        </p:spPr>
      </p:pic>
      <p:sp>
        <p:nvSpPr>
          <p:cNvPr id="27" name="Content Placeholder 2"/>
          <p:cNvSpPr txBox="1">
            <a:spLocks/>
          </p:cNvSpPr>
          <p:nvPr/>
        </p:nvSpPr>
        <p:spPr>
          <a:xfrm>
            <a:off x="299497" y="1247353"/>
            <a:ext cx="9062472" cy="20482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ü"/>
            </a:pPr>
            <a:r>
              <a:rPr lang="en-US" sz="2400" dirty="0">
                <a:latin typeface="Cambria"/>
                <a:cs typeface="Cambria"/>
              </a:rPr>
              <a:t>Comparison between MODIS C5 and VIIRS C1.1 (MODIS LUT)</a:t>
            </a:r>
          </a:p>
          <a:p>
            <a:pPr lvl="1"/>
            <a:r>
              <a:rPr lang="en-US" sz="2000" dirty="0" smtClean="0">
                <a:latin typeface="Cambria"/>
                <a:cs typeface="Cambria"/>
              </a:rPr>
              <a:t>VIIRS </a:t>
            </a:r>
            <a:r>
              <a:rPr lang="en-US" sz="2000" dirty="0" smtClean="0">
                <a:solidFill>
                  <a:srgbClr val="000000"/>
                </a:solidFill>
                <a:latin typeface="Cambria"/>
                <a:cs typeface="Cambria"/>
              </a:rPr>
              <a:t>overestimates C5 LAI </a:t>
            </a:r>
            <a:r>
              <a:rPr lang="en-US" sz="2000" dirty="0" smtClean="0">
                <a:latin typeface="Cambria"/>
                <a:cs typeface="Cambria"/>
              </a:rPr>
              <a:t>&amp; FPAR </a:t>
            </a:r>
          </a:p>
          <a:p>
            <a:pPr lvl="1"/>
            <a:r>
              <a:rPr lang="en-US" sz="2000" dirty="0" smtClean="0">
                <a:latin typeface="Cambria"/>
                <a:cs typeface="Cambria"/>
              </a:rPr>
              <a:t>VIIRS produces global </a:t>
            </a:r>
            <a:r>
              <a:rPr lang="en-US" sz="2000" b="1" i="1" dirty="0" smtClean="0">
                <a:latin typeface="Cambria"/>
                <a:cs typeface="Cambria"/>
              </a:rPr>
              <a:t>LAI within </a:t>
            </a:r>
            <a:r>
              <a:rPr lang="en-US" sz="2000" b="1" i="1" dirty="0" smtClean="0">
                <a:solidFill>
                  <a:srgbClr val="FF0000"/>
                </a:solidFill>
                <a:latin typeface="Cambria"/>
                <a:cs typeface="Cambria"/>
              </a:rPr>
              <a:t>MODIS C5±1.81</a:t>
            </a:r>
          </a:p>
          <a:p>
            <a:pPr lvl="1"/>
            <a:r>
              <a:rPr lang="en-US" sz="2000" dirty="0" smtClean="0">
                <a:latin typeface="Cambria"/>
                <a:cs typeface="Cambria"/>
              </a:rPr>
              <a:t>VIIRS </a:t>
            </a:r>
            <a:r>
              <a:rPr lang="en-US" sz="2000" dirty="0">
                <a:latin typeface="Cambria"/>
                <a:cs typeface="Cambria"/>
              </a:rPr>
              <a:t>produces global </a:t>
            </a:r>
            <a:r>
              <a:rPr lang="en-US" sz="2000" b="1" i="1" dirty="0" smtClean="0">
                <a:latin typeface="Cambria"/>
                <a:cs typeface="Cambria"/>
              </a:rPr>
              <a:t>FPAR </a:t>
            </a:r>
            <a:r>
              <a:rPr lang="en-US" sz="2000" b="1" i="1" dirty="0">
                <a:latin typeface="Cambria"/>
                <a:cs typeface="Cambria"/>
              </a:rPr>
              <a:t>within </a:t>
            </a:r>
            <a:r>
              <a:rPr lang="en-US" sz="2000" b="1" i="1" dirty="0" smtClean="0">
                <a:solidFill>
                  <a:srgbClr val="FF0000"/>
                </a:solidFill>
                <a:latin typeface="Cambria"/>
                <a:cs typeface="Cambria"/>
              </a:rPr>
              <a:t>MODIS C5±0.207</a:t>
            </a:r>
          </a:p>
          <a:p>
            <a:pPr lvl="1"/>
            <a:r>
              <a:rPr lang="en-US" sz="2000" b="1" i="1" dirty="0" smtClean="0">
                <a:solidFill>
                  <a:srgbClr val="000000"/>
                </a:solidFill>
                <a:latin typeface="Cambria"/>
                <a:cs typeface="Cambria"/>
              </a:rPr>
              <a:t>Adjustments for VIIRS spectral band composition are needed</a:t>
            </a:r>
          </a:p>
        </p:txBody>
      </p:sp>
      <p:pic>
        <p:nvPicPr>
          <p:cNvPr id="2" name="Picture 1" descr="GL_BU_LAI_ex_Diff_2013193 3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4" t="9362" r="7694" b="16141"/>
          <a:stretch/>
        </p:blipFill>
        <p:spPr>
          <a:xfrm>
            <a:off x="4840242" y="3394578"/>
            <a:ext cx="3992296" cy="2120300"/>
          </a:xfrm>
          <a:prstGeom prst="rect">
            <a:avLst/>
          </a:prstGeom>
        </p:spPr>
      </p:pic>
      <p:pic>
        <p:nvPicPr>
          <p:cNvPr id="5" name="Picture 4" descr="GL_BU_FPAR_ex_Diff_2013193 3.jpe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6" t="8644" r="7782" b="16964"/>
          <a:stretch/>
        </p:blipFill>
        <p:spPr>
          <a:xfrm>
            <a:off x="373130" y="3394578"/>
            <a:ext cx="3881753" cy="207046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059670" y="5215744"/>
            <a:ext cx="3060425" cy="700433"/>
            <a:chOff x="4855309" y="3937853"/>
            <a:chExt cx="4098798" cy="938084"/>
          </a:xfrm>
        </p:grpSpPr>
        <p:pic>
          <p:nvPicPr>
            <p:cNvPr id="49" name="Picture 48" descr="GL_BU_LAI_ex_Diff_2013193.jpe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03" t="82619" r="21017" b="4986"/>
            <a:stretch/>
          </p:blipFill>
          <p:spPr>
            <a:xfrm>
              <a:off x="4855309" y="4130879"/>
              <a:ext cx="4098798" cy="519474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 rot="2700000">
              <a:off x="5447544" y="4406089"/>
              <a:ext cx="519271" cy="3503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Cambria"/>
                  <a:cs typeface="Cambria"/>
                </a:rPr>
                <a:t>-40</a:t>
              </a:r>
              <a:endParaRPr lang="en-US" sz="1100" dirty="0">
                <a:latin typeface="Cambria"/>
                <a:cs typeface="Cambria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 rot="2700000">
              <a:off x="6052024" y="4414248"/>
              <a:ext cx="519271" cy="3503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Cambria"/>
                  <a:cs typeface="Cambria"/>
                </a:rPr>
                <a:t>-20</a:t>
              </a:r>
              <a:endParaRPr lang="en-US" sz="1100" dirty="0">
                <a:latin typeface="Cambria"/>
                <a:cs typeface="Cambria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 rot="2700000">
              <a:off x="6362110" y="4406087"/>
              <a:ext cx="519271" cy="3503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Cambria"/>
                  <a:cs typeface="Cambria"/>
                </a:rPr>
                <a:t>-10</a:t>
              </a:r>
              <a:endParaRPr lang="en-US" sz="1100" dirty="0">
                <a:latin typeface="Cambria"/>
                <a:cs typeface="Cambria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 rot="2700000">
              <a:off x="6630342" y="4403092"/>
              <a:ext cx="558017" cy="3503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Cambria"/>
                  <a:cs typeface="Cambria"/>
                </a:rPr>
                <a:t>-5.0</a:t>
              </a:r>
              <a:endParaRPr lang="en-US" sz="1100" dirty="0">
                <a:latin typeface="Cambria"/>
                <a:cs typeface="Cambria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 rot="2700000">
              <a:off x="6931623" y="4404081"/>
              <a:ext cx="495287" cy="3503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Cambria"/>
                  <a:cs typeface="Cambria"/>
                </a:rPr>
                <a:t>5.0</a:t>
              </a:r>
              <a:endParaRPr lang="en-US" sz="1100" dirty="0">
                <a:latin typeface="Cambria"/>
                <a:cs typeface="Cambria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 rot="2700000">
              <a:off x="7218519" y="4396183"/>
              <a:ext cx="456543" cy="3503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Cambria"/>
                  <a:cs typeface="Cambria"/>
                </a:rPr>
                <a:t>1</a:t>
              </a:r>
              <a:r>
                <a:rPr lang="en-US" sz="1100" dirty="0" smtClean="0">
                  <a:latin typeface="Cambria"/>
                  <a:cs typeface="Cambria"/>
                </a:rPr>
                <a:t>0</a:t>
              </a:r>
              <a:endParaRPr lang="en-US" sz="1100" dirty="0">
                <a:latin typeface="Cambria"/>
                <a:cs typeface="Cambria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 rot="2700000">
              <a:off x="7488434" y="4388024"/>
              <a:ext cx="456543" cy="3503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Cambria"/>
                  <a:cs typeface="Cambria"/>
                </a:rPr>
                <a:t>2</a:t>
              </a:r>
              <a:r>
                <a:rPr lang="en-US" sz="1100" dirty="0" smtClean="0">
                  <a:latin typeface="Cambria"/>
                  <a:cs typeface="Cambria"/>
                </a:rPr>
                <a:t>0</a:t>
              </a:r>
              <a:endParaRPr lang="en-US" sz="1100" dirty="0">
                <a:latin typeface="Cambria"/>
                <a:cs typeface="Cambria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 rot="2700000">
              <a:off x="7776040" y="4407382"/>
              <a:ext cx="456543" cy="3503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Cambria"/>
                  <a:cs typeface="Cambria"/>
                </a:rPr>
                <a:t>3</a:t>
              </a:r>
              <a:r>
                <a:rPr lang="en-US" sz="1100" dirty="0" smtClean="0">
                  <a:latin typeface="Cambria"/>
                  <a:cs typeface="Cambria"/>
                </a:rPr>
                <a:t>0</a:t>
              </a:r>
              <a:endParaRPr lang="en-US" sz="1100" dirty="0">
                <a:latin typeface="Cambria"/>
                <a:cs typeface="Cambria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 rot="2700000">
              <a:off x="8036215" y="4383812"/>
              <a:ext cx="456543" cy="3503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Cambria"/>
                  <a:cs typeface="Cambria"/>
                </a:rPr>
                <a:t>4</a:t>
              </a:r>
              <a:r>
                <a:rPr lang="en-US" sz="1100" dirty="0" smtClean="0">
                  <a:latin typeface="Cambria"/>
                  <a:cs typeface="Cambria"/>
                </a:rPr>
                <a:t>0</a:t>
              </a:r>
              <a:endParaRPr lang="en-US" sz="1100" dirty="0">
                <a:latin typeface="Cambria"/>
                <a:cs typeface="Cambria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 rot="2700000">
              <a:off x="8322437" y="4402188"/>
              <a:ext cx="456543" cy="3503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Cambria"/>
                  <a:cs typeface="Cambria"/>
                </a:rPr>
                <a:t>5</a:t>
              </a:r>
              <a:r>
                <a:rPr lang="en-US" sz="1100" dirty="0" smtClean="0">
                  <a:latin typeface="Cambria"/>
                  <a:cs typeface="Cambria"/>
                </a:rPr>
                <a:t>0</a:t>
              </a:r>
              <a:endParaRPr lang="en-US" sz="1100" dirty="0">
                <a:latin typeface="Cambria"/>
                <a:cs typeface="Cambria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 rot="2700000">
              <a:off x="5206003" y="4441116"/>
              <a:ext cx="519271" cy="3503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Cambria"/>
                  <a:cs typeface="Cambria"/>
                </a:rPr>
                <a:t>-50</a:t>
              </a:r>
              <a:endParaRPr lang="en-US" sz="1100" dirty="0">
                <a:latin typeface="Cambria"/>
                <a:cs typeface="Cambria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 rot="2700000">
              <a:off x="5753641" y="4410989"/>
              <a:ext cx="519272" cy="3503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Cambria"/>
                  <a:cs typeface="Cambria"/>
                </a:rPr>
                <a:t>-30</a:t>
              </a:r>
              <a:endParaRPr lang="en-US" sz="1100" dirty="0">
                <a:latin typeface="Cambria"/>
                <a:cs typeface="Cambria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126126" y="3937853"/>
              <a:ext cx="3695003" cy="370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Cambria"/>
                  <a:cs typeface="Cambria"/>
                </a:rPr>
                <a:t>Relative Difference (%)</a:t>
              </a:r>
              <a:endParaRPr lang="en-US" sz="1200" dirty="0">
                <a:solidFill>
                  <a:srgbClr val="000000"/>
                </a:solidFill>
                <a:latin typeface="Cambria"/>
                <a:cs typeface="Cambria"/>
              </a:endParaRP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3361524" y="5917906"/>
            <a:ext cx="249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Cambria"/>
                <a:cs typeface="Cambria"/>
              </a:rPr>
              <a:t>[Year = 2013  DOY = 193]</a:t>
            </a:r>
            <a:endParaRPr lang="en-US" sz="1200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86565" y="5251996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Cambria"/>
                <a:cs typeface="Cambria"/>
              </a:rPr>
              <a:t>FPAR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547561" y="5251996"/>
            <a:ext cx="5031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Cambria"/>
                <a:cs typeface="Cambria"/>
              </a:rPr>
              <a:t>LAI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5706228"/>
              </p:ext>
            </p:extLst>
          </p:nvPr>
        </p:nvGraphicFramePr>
        <p:xfrm>
          <a:off x="139456" y="6371608"/>
          <a:ext cx="29337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4" name="Equation" r:id="rId7" imgW="2933700" imgH="393700" progId="Equation.3">
                  <p:embed/>
                </p:oleObj>
              </mc:Choice>
              <mc:Fallback>
                <p:oleObj name="Equation" r:id="rId7" imgW="29337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9456" y="6371608"/>
                        <a:ext cx="29337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6266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95166" y="1116823"/>
            <a:ext cx="8458200" cy="0"/>
          </a:xfrm>
          <a:prstGeom prst="line">
            <a:avLst/>
          </a:prstGeom>
          <a:ln>
            <a:solidFill>
              <a:srgbClr val="519A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7D2A-484A-FE43-821F-C39C504DA1E2}" type="slidenum">
              <a:rPr lang="en-US" smtClean="0"/>
              <a:t>13</a:t>
            </a:fld>
            <a:endParaRPr lang="en-US"/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1371599" y="78819"/>
            <a:ext cx="7772401" cy="959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 smtClean="0">
                <a:latin typeface="Cambria"/>
                <a:ea typeface="+mn-ea"/>
                <a:cs typeface="Cambria"/>
              </a:rPr>
              <a:t>Update </a:t>
            </a:r>
            <a:r>
              <a:rPr lang="en-US" sz="2800" b="1" dirty="0">
                <a:latin typeface="Cambria"/>
                <a:ea typeface="+mn-ea"/>
                <a:cs typeface="Cambria"/>
              </a:rPr>
              <a:t>on </a:t>
            </a:r>
            <a:r>
              <a:rPr lang="en-US" sz="2800" b="1" dirty="0" smtClean="0">
                <a:latin typeface="Cambria"/>
                <a:ea typeface="+mn-ea"/>
                <a:cs typeface="Cambria"/>
              </a:rPr>
              <a:t>VIIRS </a:t>
            </a:r>
            <a:r>
              <a:rPr lang="en-US" sz="2800" b="1" dirty="0">
                <a:latin typeface="Cambria"/>
                <a:ea typeface="+mn-ea"/>
                <a:cs typeface="Cambria"/>
              </a:rPr>
              <a:t>LAI/</a:t>
            </a:r>
            <a:r>
              <a:rPr lang="en-US" sz="2800" b="1" dirty="0" smtClean="0">
                <a:latin typeface="Cambria"/>
                <a:ea typeface="+mn-ea"/>
                <a:cs typeface="Cambria"/>
              </a:rPr>
              <a:t>FPAR </a:t>
            </a:r>
            <a:r>
              <a:rPr lang="en-US" sz="2800" b="1" dirty="0">
                <a:latin typeface="Cambria"/>
                <a:cs typeface="Cambria"/>
              </a:rPr>
              <a:t>− </a:t>
            </a:r>
            <a:r>
              <a:rPr lang="en-US" sz="2800" b="1" dirty="0" smtClean="0">
                <a:latin typeface="Cambria"/>
                <a:cs typeface="Cambria"/>
              </a:rPr>
              <a:t>MODIS </a:t>
            </a:r>
            <a:r>
              <a:rPr lang="en-US" sz="2800" b="1" dirty="0">
                <a:latin typeface="Cambria"/>
                <a:cs typeface="Cambria"/>
              </a:rPr>
              <a:t>vs. </a:t>
            </a:r>
            <a:r>
              <a:rPr lang="en-US" sz="2800" b="1" dirty="0" smtClean="0">
                <a:latin typeface="Cambria"/>
                <a:cs typeface="Cambria"/>
              </a:rPr>
              <a:t>VIIRS</a:t>
            </a:r>
            <a:r>
              <a:rPr lang="en-US" sz="2800" b="1" dirty="0" smtClean="0">
                <a:latin typeface="Cambria"/>
                <a:ea typeface="+mn-ea"/>
                <a:cs typeface="Cambria"/>
              </a:rPr>
              <a:t>  </a:t>
            </a:r>
            <a:endParaRPr lang="en-US" sz="2800" b="1" dirty="0">
              <a:latin typeface="Cambria"/>
              <a:ea typeface="+mn-ea"/>
              <a:cs typeface="Cambria"/>
            </a:endParaRP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769"/>
            <a:ext cx="1470840" cy="94133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1238" y="2978574"/>
            <a:ext cx="9402331" cy="3840480"/>
            <a:chOff x="61238" y="2897929"/>
            <a:chExt cx="9402331" cy="3840480"/>
          </a:xfrm>
        </p:grpSpPr>
        <p:grpSp>
          <p:nvGrpSpPr>
            <p:cNvPr id="10" name="Group 9"/>
            <p:cNvGrpSpPr/>
            <p:nvPr/>
          </p:nvGrpSpPr>
          <p:grpSpPr>
            <a:xfrm>
              <a:off x="4003854" y="2897929"/>
              <a:ext cx="5459715" cy="3840480"/>
              <a:chOff x="4003854" y="2897929"/>
              <a:chExt cx="5459715" cy="3840480"/>
            </a:xfrm>
          </p:grpSpPr>
          <p:pic>
            <p:nvPicPr>
              <p:cNvPr id="3" name="Picture 2" descr="VIIRS_C11_LAI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42929" y="2897929"/>
                <a:ext cx="5120640" cy="3840480"/>
              </a:xfrm>
              <a:prstGeom prst="rect">
                <a:avLst/>
              </a:prstGeom>
            </p:spPr>
          </p:pic>
          <p:sp>
            <p:nvSpPr>
              <p:cNvPr id="29" name="Rectangle 28"/>
              <p:cNvSpPr/>
              <p:nvPr/>
            </p:nvSpPr>
            <p:spPr>
              <a:xfrm rot="16200000">
                <a:off x="3636430" y="4565611"/>
                <a:ext cx="2108200" cy="3555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rgbClr val="000000"/>
                    </a:solidFill>
                  </a:rPr>
                  <a:t>VIIRS C1.1 LAI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4919131" y="6310800"/>
                <a:ext cx="3137704" cy="2878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rgbClr val="000000"/>
                    </a:solidFill>
                  </a:rPr>
                  <a:t>Field LAI (55 LAI and 80 effective LAI)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4003854" y="3197697"/>
                <a:ext cx="395482" cy="30594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43" name="Group 42"/>
              <p:cNvGrpSpPr/>
              <p:nvPr/>
            </p:nvGrpSpPr>
            <p:grpSpPr>
              <a:xfrm>
                <a:off x="8135957" y="3157491"/>
                <a:ext cx="483107" cy="3094040"/>
                <a:chOff x="3954864" y="2409814"/>
                <a:chExt cx="537842" cy="3444587"/>
              </a:xfrm>
            </p:grpSpPr>
            <p:sp>
              <p:nvSpPr>
                <p:cNvPr id="44" name="Rectangle 43"/>
                <p:cNvSpPr/>
                <p:nvPr/>
              </p:nvSpPr>
              <p:spPr>
                <a:xfrm>
                  <a:off x="3999921" y="2448298"/>
                  <a:ext cx="440290" cy="340610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flipH="1">
                  <a:off x="3954864" y="2409814"/>
                  <a:ext cx="266838" cy="3406103"/>
                </a:xfrm>
                <a:prstGeom prst="rect">
                  <a:avLst/>
                </a:prstGeom>
              </p:spPr>
            </p:pic>
            <p:sp>
              <p:nvSpPr>
                <p:cNvPr id="46" name="TextBox 45"/>
                <p:cNvSpPr txBox="1"/>
                <p:nvPr/>
              </p:nvSpPr>
              <p:spPr>
                <a:xfrm>
                  <a:off x="4101517" y="5356954"/>
                  <a:ext cx="391189" cy="3083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B1</a:t>
                  </a:r>
                  <a:endParaRPr lang="en-US" sz="1200" dirty="0"/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4101517" y="5021452"/>
                  <a:ext cx="391189" cy="3083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B2</a:t>
                  </a:r>
                  <a:endParaRPr lang="en-US" sz="1200" dirty="0"/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4101517" y="4564966"/>
                  <a:ext cx="391189" cy="3083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B3</a:t>
                  </a:r>
                  <a:endParaRPr lang="en-US" sz="1200" dirty="0"/>
                </a:p>
              </p:txBody>
            </p:sp>
            <p:sp>
              <p:nvSpPr>
                <p:cNvPr id="61" name="TextBox 60"/>
                <p:cNvSpPr txBox="1"/>
                <p:nvPr/>
              </p:nvSpPr>
              <p:spPr>
                <a:xfrm>
                  <a:off x="4101517" y="4141621"/>
                  <a:ext cx="391189" cy="3083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B4</a:t>
                  </a:r>
                  <a:endParaRPr lang="en-US" sz="1200" dirty="0"/>
                </a:p>
              </p:txBody>
            </p:sp>
            <p:sp>
              <p:nvSpPr>
                <p:cNvPr id="62" name="TextBox 61"/>
                <p:cNvSpPr txBox="1"/>
                <p:nvPr/>
              </p:nvSpPr>
              <p:spPr>
                <a:xfrm>
                  <a:off x="4101517" y="3734558"/>
                  <a:ext cx="385612" cy="3083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B5</a:t>
                  </a:r>
                  <a:endParaRPr lang="en-US" sz="1200" dirty="0"/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4101517" y="3327494"/>
                  <a:ext cx="385612" cy="3083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B6</a:t>
                  </a:r>
                  <a:endParaRPr lang="en-US" sz="1200" dirty="0"/>
                </a:p>
              </p:txBody>
            </p:sp>
            <p:sp>
              <p:nvSpPr>
                <p:cNvPr id="69" name="TextBox 68"/>
                <p:cNvSpPr txBox="1"/>
                <p:nvPr/>
              </p:nvSpPr>
              <p:spPr>
                <a:xfrm>
                  <a:off x="4101517" y="2896007"/>
                  <a:ext cx="391189" cy="3083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B7</a:t>
                  </a:r>
                  <a:endParaRPr lang="en-US" sz="1200" dirty="0"/>
                </a:p>
              </p:txBody>
            </p:sp>
            <p:sp>
              <p:nvSpPr>
                <p:cNvPr id="70" name="TextBox 69"/>
                <p:cNvSpPr txBox="1"/>
                <p:nvPr/>
              </p:nvSpPr>
              <p:spPr>
                <a:xfrm>
                  <a:off x="4101517" y="2480803"/>
                  <a:ext cx="385612" cy="3083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B8</a:t>
                  </a:r>
                  <a:endParaRPr lang="en-US" sz="1200" dirty="0"/>
                </a:p>
              </p:txBody>
            </p:sp>
          </p:grpSp>
        </p:grpSp>
        <p:pic>
          <p:nvPicPr>
            <p:cNvPr id="72" name="Picture 71" descr="VIIRS_C11_FPAR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38" y="2897929"/>
              <a:ext cx="5120640" cy="3840480"/>
            </a:xfrm>
            <a:prstGeom prst="rect">
              <a:avLst/>
            </a:prstGeom>
          </p:spPr>
        </p:pic>
        <p:sp>
          <p:nvSpPr>
            <p:cNvPr id="73" name="Rectangle 72"/>
            <p:cNvSpPr/>
            <p:nvPr/>
          </p:nvSpPr>
          <p:spPr>
            <a:xfrm rot="16200000">
              <a:off x="-677424" y="4456989"/>
              <a:ext cx="2108200" cy="3555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000000"/>
                  </a:solidFill>
                </a:rPr>
                <a:t>VIIRS C1.1 FPAR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752180" y="6330949"/>
              <a:ext cx="2931100" cy="2878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000000"/>
                  </a:solidFill>
                </a:rPr>
                <a:t>Field FPAR (38 FPAR)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grpSp>
          <p:nvGrpSpPr>
            <p:cNvPr id="84" name="Group 83"/>
            <p:cNvGrpSpPr/>
            <p:nvPr/>
          </p:nvGrpSpPr>
          <p:grpSpPr>
            <a:xfrm>
              <a:off x="3859822" y="3171675"/>
              <a:ext cx="483107" cy="3094040"/>
              <a:chOff x="3954864" y="2409814"/>
              <a:chExt cx="537842" cy="3444587"/>
            </a:xfrm>
          </p:grpSpPr>
          <p:sp>
            <p:nvSpPr>
              <p:cNvPr id="85" name="Rectangle 84"/>
              <p:cNvSpPr/>
              <p:nvPr/>
            </p:nvSpPr>
            <p:spPr>
              <a:xfrm>
                <a:off x="3999921" y="2448298"/>
                <a:ext cx="440290" cy="34061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pic>
            <p:nvPicPr>
              <p:cNvPr id="86" name="Picture 8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3954864" y="2409814"/>
                <a:ext cx="266838" cy="3406103"/>
              </a:xfrm>
              <a:prstGeom prst="rect">
                <a:avLst/>
              </a:prstGeom>
            </p:spPr>
          </p:pic>
          <p:sp>
            <p:nvSpPr>
              <p:cNvPr id="87" name="TextBox 86"/>
              <p:cNvSpPr txBox="1"/>
              <p:nvPr/>
            </p:nvSpPr>
            <p:spPr>
              <a:xfrm>
                <a:off x="4101517" y="5356954"/>
                <a:ext cx="391189" cy="308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B1</a:t>
                </a:r>
                <a:endParaRPr lang="en-US" sz="1200" dirty="0"/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4101517" y="5021452"/>
                <a:ext cx="391189" cy="308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B2</a:t>
                </a:r>
                <a:endParaRPr lang="en-US" sz="1200" dirty="0"/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4101517" y="4564966"/>
                <a:ext cx="391189" cy="308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B3</a:t>
                </a:r>
                <a:endParaRPr lang="en-US" sz="1200" dirty="0"/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4101517" y="4141621"/>
                <a:ext cx="391189" cy="308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B4</a:t>
                </a:r>
                <a:endParaRPr lang="en-US" sz="1200" dirty="0"/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4101517" y="3734558"/>
                <a:ext cx="385612" cy="308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B5</a:t>
                </a:r>
                <a:endParaRPr lang="en-US" sz="1200" dirty="0"/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4101517" y="3327494"/>
                <a:ext cx="385612" cy="308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B6</a:t>
                </a:r>
                <a:endParaRPr lang="en-US" sz="1200" dirty="0"/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4101517" y="2896007"/>
                <a:ext cx="391189" cy="308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B7</a:t>
                </a:r>
                <a:endParaRPr lang="en-US" sz="1200" dirty="0"/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4101517" y="2480803"/>
                <a:ext cx="385612" cy="308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B8</a:t>
                </a:r>
                <a:endParaRPr lang="en-US" sz="1200" dirty="0"/>
              </a:p>
            </p:txBody>
          </p:sp>
        </p:grpSp>
      </p:grpSp>
      <p:sp>
        <p:nvSpPr>
          <p:cNvPr id="95" name="Content Placeholder 2"/>
          <p:cNvSpPr txBox="1">
            <a:spLocks/>
          </p:cNvSpPr>
          <p:nvPr/>
        </p:nvSpPr>
        <p:spPr>
          <a:xfrm>
            <a:off x="299497" y="1247353"/>
            <a:ext cx="9062472" cy="2307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ü"/>
            </a:pPr>
            <a:r>
              <a:rPr lang="en-US" sz="2400" dirty="0">
                <a:latin typeface="Cambria"/>
                <a:cs typeface="Cambria"/>
              </a:rPr>
              <a:t>Comparison between </a:t>
            </a:r>
            <a:r>
              <a:rPr lang="en-US" sz="2400" dirty="0" smtClean="0">
                <a:latin typeface="Cambria"/>
                <a:cs typeface="Cambria"/>
              </a:rPr>
              <a:t>VIIRS </a:t>
            </a:r>
            <a:r>
              <a:rPr lang="en-US" sz="2400" dirty="0">
                <a:latin typeface="Cambria"/>
                <a:cs typeface="Cambria"/>
              </a:rPr>
              <a:t>C1.1 (MODIS LUT</a:t>
            </a:r>
            <a:r>
              <a:rPr lang="en-US" sz="2400" dirty="0" smtClean="0">
                <a:latin typeface="Cambria"/>
                <a:cs typeface="Cambria"/>
              </a:rPr>
              <a:t>) and field data</a:t>
            </a:r>
            <a:endParaRPr lang="en-US" sz="2400" dirty="0">
              <a:latin typeface="Cambria"/>
              <a:cs typeface="Cambria"/>
            </a:endParaRPr>
          </a:p>
          <a:p>
            <a:pPr lvl="1"/>
            <a:r>
              <a:rPr lang="en-US" sz="2000" dirty="0" smtClean="0">
                <a:latin typeface="Cambria"/>
                <a:cs typeface="Cambria"/>
              </a:rPr>
              <a:t>Larger overestimations are </a:t>
            </a:r>
            <a:r>
              <a:rPr lang="en-US" sz="2000" dirty="0" smtClean="0">
                <a:solidFill>
                  <a:srgbClr val="000000"/>
                </a:solidFill>
                <a:latin typeface="Cambria"/>
                <a:cs typeface="Cambria"/>
              </a:rPr>
              <a:t>observed for both </a:t>
            </a:r>
            <a:r>
              <a:rPr lang="en-US" sz="2000" dirty="0" smtClean="0">
                <a:latin typeface="Cambria"/>
                <a:cs typeface="Cambria"/>
              </a:rPr>
              <a:t>FPAR &amp; LAI</a:t>
            </a:r>
          </a:p>
          <a:p>
            <a:pPr lvl="1"/>
            <a:r>
              <a:rPr lang="en-US" sz="2000" dirty="0" smtClean="0">
                <a:latin typeface="Cambria"/>
                <a:cs typeface="Cambria"/>
              </a:rPr>
              <a:t>FPAR: RMSE=0.21 (+0.70, C5 RMSE = 0.14)</a:t>
            </a:r>
          </a:p>
          <a:p>
            <a:pPr lvl="1"/>
            <a:r>
              <a:rPr lang="en-US" sz="2000" smtClean="0">
                <a:latin typeface="Cambria"/>
                <a:cs typeface="Cambria"/>
              </a:rPr>
              <a:t>LAI: </a:t>
            </a:r>
            <a:r>
              <a:rPr lang="en-US" sz="2000" dirty="0" smtClean="0">
                <a:latin typeface="Cambria"/>
                <a:cs typeface="Cambria"/>
              </a:rPr>
              <a:t>RMSE</a:t>
            </a:r>
            <a:r>
              <a:rPr lang="en-US" sz="2000" baseline="-25000" dirty="0">
                <a:latin typeface="Cambria"/>
                <a:cs typeface="Cambria"/>
              </a:rPr>
              <a:t>LAI</a:t>
            </a:r>
            <a:r>
              <a:rPr lang="en-US" sz="2000" dirty="0" smtClean="0">
                <a:latin typeface="Cambria"/>
                <a:cs typeface="Cambria"/>
              </a:rPr>
              <a:t>=1.35 (+0.58, C5 RMSE</a:t>
            </a:r>
            <a:r>
              <a:rPr lang="en-US" sz="2000" baseline="-25000" dirty="0" smtClean="0">
                <a:latin typeface="Cambria"/>
                <a:cs typeface="Cambria"/>
              </a:rPr>
              <a:t>LAI</a:t>
            </a:r>
            <a:r>
              <a:rPr lang="en-US" sz="2000" dirty="0" smtClean="0">
                <a:latin typeface="Cambria"/>
                <a:cs typeface="Cambria"/>
              </a:rPr>
              <a:t>=0.77)</a:t>
            </a:r>
          </a:p>
          <a:p>
            <a:pPr lvl="1"/>
            <a:r>
              <a:rPr lang="en-US" sz="2000" dirty="0" smtClean="0">
                <a:latin typeface="Cambria"/>
                <a:cs typeface="Cambria"/>
              </a:rPr>
              <a:t>Caveat: Temporal mismatch between VIIRS and field measurements</a:t>
            </a:r>
          </a:p>
          <a:p>
            <a:pPr lvl="1"/>
            <a:endParaRPr lang="en-US" sz="20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505227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7D2A-484A-FE43-821F-C39C504DA1E2}" type="slidenum">
              <a:rPr lang="en-US" smtClean="0"/>
              <a:t>14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295166" y="1116823"/>
            <a:ext cx="8458200" cy="0"/>
          </a:xfrm>
          <a:prstGeom prst="line">
            <a:avLst/>
          </a:prstGeom>
          <a:ln>
            <a:solidFill>
              <a:srgbClr val="519A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1371599" y="78819"/>
            <a:ext cx="7772401" cy="959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 smtClean="0">
                <a:latin typeface="Cambria"/>
                <a:ea typeface="+mn-ea"/>
                <a:cs typeface="Cambria"/>
              </a:rPr>
              <a:t>Update </a:t>
            </a:r>
            <a:r>
              <a:rPr lang="en-US" sz="2800" b="1" dirty="0">
                <a:latin typeface="Cambria"/>
                <a:ea typeface="+mn-ea"/>
                <a:cs typeface="Cambria"/>
              </a:rPr>
              <a:t>on </a:t>
            </a:r>
            <a:r>
              <a:rPr lang="en-US" sz="2800" b="1" dirty="0" smtClean="0">
                <a:latin typeface="Cambria"/>
                <a:ea typeface="+mn-ea"/>
                <a:cs typeface="Cambria"/>
              </a:rPr>
              <a:t>VIIRS </a:t>
            </a:r>
            <a:r>
              <a:rPr lang="en-US" sz="2800" b="1" dirty="0">
                <a:latin typeface="Cambria"/>
                <a:ea typeface="+mn-ea"/>
                <a:cs typeface="Cambria"/>
              </a:rPr>
              <a:t>LAI/</a:t>
            </a:r>
            <a:r>
              <a:rPr lang="en-US" sz="2800" b="1" dirty="0" smtClean="0">
                <a:latin typeface="Cambria"/>
                <a:ea typeface="+mn-ea"/>
                <a:cs typeface="Cambria"/>
              </a:rPr>
              <a:t>FPAR </a:t>
            </a:r>
            <a:r>
              <a:rPr lang="en-US" sz="2800" b="1" dirty="0">
                <a:latin typeface="Cambria"/>
                <a:cs typeface="Cambria"/>
              </a:rPr>
              <a:t>− </a:t>
            </a:r>
            <a:r>
              <a:rPr lang="en-US" sz="2800" b="1" dirty="0" smtClean="0">
                <a:latin typeface="Cambria"/>
                <a:cs typeface="Cambria"/>
              </a:rPr>
              <a:t>MODIS </a:t>
            </a:r>
            <a:r>
              <a:rPr lang="en-US" sz="2800" b="1" dirty="0">
                <a:latin typeface="Cambria"/>
                <a:cs typeface="Cambria"/>
              </a:rPr>
              <a:t>vs. </a:t>
            </a:r>
            <a:r>
              <a:rPr lang="en-US" sz="2800" b="1" dirty="0" smtClean="0">
                <a:latin typeface="Cambria"/>
                <a:cs typeface="Cambria"/>
              </a:rPr>
              <a:t>VIIRS</a:t>
            </a:r>
            <a:r>
              <a:rPr lang="en-US" sz="2800" b="1" dirty="0" smtClean="0">
                <a:latin typeface="Cambria"/>
                <a:ea typeface="+mn-ea"/>
                <a:cs typeface="Cambria"/>
              </a:rPr>
              <a:t>  </a:t>
            </a:r>
            <a:endParaRPr lang="en-US" sz="2800" b="1" dirty="0">
              <a:latin typeface="Cambria"/>
              <a:ea typeface="+mn-ea"/>
              <a:cs typeface="Cambria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769"/>
            <a:ext cx="1470840" cy="941338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299497" y="1116823"/>
            <a:ext cx="9062472" cy="2307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ü"/>
            </a:pPr>
            <a:r>
              <a:rPr lang="en-US" sz="2400" dirty="0" smtClean="0">
                <a:latin typeface="Cambria"/>
                <a:cs typeface="Cambria"/>
              </a:rPr>
              <a:t>LUT </a:t>
            </a:r>
            <a:r>
              <a:rPr lang="en-US" sz="2400" dirty="0" smtClean="0">
                <a:solidFill>
                  <a:srgbClr val="000000"/>
                </a:solidFill>
                <a:latin typeface="Cambria"/>
                <a:cs typeface="Cambria"/>
              </a:rPr>
              <a:t>adjustment for VIIRS spectral band composition 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  <a:latin typeface="Cambria"/>
                <a:cs typeface="Cambria"/>
              </a:rPr>
              <a:t>Single scattering albedo and uncertainties in Red BRF (&lt;-&gt;flatten NIR)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  <a:latin typeface="Cambria"/>
                <a:cs typeface="Cambria"/>
              </a:rPr>
              <a:t>Maximizing retrieval index &amp; Minimizing RMSE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  <a:latin typeface="Cambria"/>
                <a:cs typeface="Cambria"/>
              </a:rPr>
              <a:t>Biome2: 0.4 RMSE &amp; 1.7% RI improved (overestimation remedied)</a:t>
            </a:r>
          </a:p>
          <a:p>
            <a:pPr lvl="1"/>
            <a:r>
              <a:rPr lang="en-US" sz="2000" dirty="0" smtClean="0">
                <a:latin typeface="Cambria"/>
                <a:cs typeface="Cambria"/>
              </a:rPr>
              <a:t>Potential for MODIS-like LAI/FPAR production from VIIRS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395647" y="3304602"/>
            <a:ext cx="4315106" cy="3492067"/>
            <a:chOff x="40194728" y="22439904"/>
            <a:chExt cx="3115881" cy="2521576"/>
          </a:xfrm>
        </p:grpSpPr>
        <p:pic>
          <p:nvPicPr>
            <p:cNvPr id="20" name="Picture 19" descr="Biome2_VIIRS_Tuning_beforeAfter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94728" y="22439904"/>
              <a:ext cx="3115881" cy="2336911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 bwMode="auto">
            <a:xfrm>
              <a:off x="40913150" y="24637976"/>
              <a:ext cx="1991383" cy="21166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604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174780" y="24592148"/>
              <a:ext cx="17791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60438" eaLnBrk="0" hangingPunct="0"/>
              <a:r>
                <a:rPr lang="en-US" sz="1800" b="1" dirty="0">
                  <a:latin typeface="Calibri"/>
                  <a:cs typeface="Calibri"/>
                </a:rPr>
                <a:t>MODIS-VIIRS LAI</a:t>
              </a:r>
            </a:p>
          </p:txBody>
        </p:sp>
      </p:grpSp>
      <p:pic>
        <p:nvPicPr>
          <p:cNvPr id="5" name="Picture 4" descr="Untitl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26" y="2985436"/>
            <a:ext cx="3864864" cy="386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159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7D2A-484A-FE43-821F-C39C504DA1E2}" type="slidenum">
              <a:rPr lang="en-US" smtClean="0"/>
              <a:t>15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295166" y="1116823"/>
            <a:ext cx="8458200" cy="0"/>
          </a:xfrm>
          <a:prstGeom prst="line">
            <a:avLst/>
          </a:prstGeom>
          <a:ln>
            <a:solidFill>
              <a:srgbClr val="519A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1371599" y="78819"/>
            <a:ext cx="7772401" cy="959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 smtClean="0">
                <a:latin typeface="Cambria"/>
                <a:ea typeface="+mn-ea"/>
                <a:cs typeface="Cambria"/>
              </a:rPr>
              <a:t>Implementation of Algorithm</a:t>
            </a:r>
            <a:endParaRPr lang="en-US" sz="2800" b="1" dirty="0">
              <a:latin typeface="Cambria"/>
              <a:ea typeface="+mn-ea"/>
              <a:cs typeface="Cambria"/>
            </a:endParaRPr>
          </a:p>
        </p:txBody>
      </p:sp>
      <p:pic>
        <p:nvPicPr>
          <p:cNvPr id="2" name="Picture 1" descr="FAPR_LAI_SouthAmerica_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" y="2819093"/>
            <a:ext cx="7031504" cy="40389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769"/>
            <a:ext cx="1470840" cy="941338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295166" y="1247353"/>
            <a:ext cx="8458200" cy="1318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ü"/>
            </a:pPr>
            <a:r>
              <a:rPr lang="en-US" sz="2400" dirty="0" smtClean="0">
                <a:latin typeface="Cambria"/>
                <a:cs typeface="Cambria"/>
              </a:rPr>
              <a:t> MAIAC LAI/FPAR Prototype</a:t>
            </a:r>
          </a:p>
          <a:p>
            <a:pPr lvl="1"/>
            <a:r>
              <a:rPr lang="en-US" sz="2000" dirty="0" smtClean="0">
                <a:latin typeface="Cambria"/>
                <a:cs typeface="Cambria"/>
              </a:rPr>
              <a:t>Implement MODIS scientific algorithm into MAIAC BRFs</a:t>
            </a:r>
          </a:p>
          <a:p>
            <a:pPr lvl="1"/>
            <a:r>
              <a:rPr lang="en-US" sz="2000" dirty="0" smtClean="0">
                <a:latin typeface="Cambria"/>
                <a:cs typeface="Cambria"/>
              </a:rPr>
              <a:t>Progressing on MAIAC specific LUT adjustment</a:t>
            </a:r>
            <a:endParaRPr lang="en-US" sz="2000" dirty="0">
              <a:latin typeface="Cambria"/>
              <a:cs typeface="Cambr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74240" y="2542094"/>
            <a:ext cx="4594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  <a:latin typeface="Cambria"/>
                <a:cs typeface="Cambria"/>
              </a:rPr>
              <a:t>[MAIAC LAI/FPAR Prototype]</a:t>
            </a:r>
            <a:endParaRPr lang="en-US" sz="1600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897025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7D2A-484A-FE43-821F-C39C504DA1E2}" type="slidenum">
              <a:rPr lang="en-US" smtClean="0"/>
              <a:t>16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295166" y="1116823"/>
            <a:ext cx="8458200" cy="0"/>
          </a:xfrm>
          <a:prstGeom prst="line">
            <a:avLst/>
          </a:prstGeom>
          <a:ln>
            <a:solidFill>
              <a:srgbClr val="519A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1371598" y="78819"/>
            <a:ext cx="7772401" cy="959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 smtClean="0">
                <a:latin typeface="Cambria"/>
                <a:ea typeface="+mn-ea"/>
                <a:cs typeface="Cambria"/>
              </a:rPr>
              <a:t>Future plan &amp; Summary</a:t>
            </a:r>
            <a:endParaRPr lang="en-US" sz="2800" b="1" dirty="0">
              <a:latin typeface="Cambria"/>
              <a:ea typeface="+mn-ea"/>
              <a:cs typeface="Cambria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769"/>
            <a:ext cx="1470840" cy="941338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0" y="1247353"/>
            <a:ext cx="9067801" cy="54741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ü"/>
            </a:pPr>
            <a:r>
              <a:rPr lang="en-US" sz="2400" dirty="0" smtClean="0">
                <a:latin typeface="Cambria"/>
                <a:cs typeface="Cambria"/>
              </a:rPr>
              <a:t>Summary</a:t>
            </a:r>
            <a:endParaRPr lang="en-US" sz="2400" dirty="0">
              <a:latin typeface="Cambria"/>
              <a:cs typeface="Cambria"/>
            </a:endParaRPr>
          </a:p>
          <a:p>
            <a:pPr lvl="1"/>
            <a:r>
              <a:rPr lang="en-US" sz="2000" dirty="0">
                <a:latin typeface="Cambria"/>
                <a:cs typeface="Cambria"/>
              </a:rPr>
              <a:t>C6 produces global </a:t>
            </a:r>
            <a:r>
              <a:rPr lang="en-US" sz="2000" b="1" i="1" dirty="0">
                <a:latin typeface="Cambria"/>
                <a:cs typeface="Cambria"/>
              </a:rPr>
              <a:t>LAI within </a:t>
            </a:r>
            <a:r>
              <a:rPr lang="en-US" sz="2000" b="1" i="1" dirty="0">
                <a:solidFill>
                  <a:srgbClr val="FF0000"/>
                </a:solidFill>
                <a:latin typeface="Cambria"/>
                <a:cs typeface="Cambria"/>
              </a:rPr>
              <a:t>C5±</a:t>
            </a:r>
            <a:r>
              <a:rPr lang="en-US" sz="2000" b="1" i="1" dirty="0" smtClean="0">
                <a:solidFill>
                  <a:srgbClr val="FF0000"/>
                </a:solidFill>
                <a:latin typeface="Cambria"/>
                <a:cs typeface="Cambria"/>
              </a:rPr>
              <a:t>0.29 </a:t>
            </a:r>
            <a:r>
              <a:rPr lang="en-US" sz="2000" dirty="0" smtClean="0">
                <a:latin typeface="Cambria"/>
                <a:cs typeface="Cambria"/>
              </a:rPr>
              <a:t>and</a:t>
            </a:r>
            <a:r>
              <a:rPr lang="en-US" sz="2000" b="1" i="1" dirty="0" smtClean="0">
                <a:latin typeface="Cambria"/>
                <a:cs typeface="Cambria"/>
              </a:rPr>
              <a:t> </a:t>
            </a:r>
            <a:r>
              <a:rPr lang="en-US" sz="2000" b="1" i="1" dirty="0">
                <a:latin typeface="Cambria"/>
                <a:cs typeface="Cambria"/>
              </a:rPr>
              <a:t>FPAR within </a:t>
            </a:r>
            <a:r>
              <a:rPr lang="en-US" sz="2000" b="1" i="1" dirty="0">
                <a:solidFill>
                  <a:srgbClr val="FF0000"/>
                </a:solidFill>
                <a:latin typeface="Cambria"/>
                <a:cs typeface="Cambria"/>
              </a:rPr>
              <a:t>C5±0.051</a:t>
            </a:r>
            <a:endParaRPr lang="en-US" sz="2000" b="1" i="1" dirty="0" smtClean="0">
              <a:solidFill>
                <a:srgbClr val="FF0000"/>
              </a:solidFill>
              <a:latin typeface="Cambria"/>
              <a:cs typeface="Cambria"/>
            </a:endParaRPr>
          </a:p>
          <a:p>
            <a:pPr lvl="1"/>
            <a:r>
              <a:rPr lang="en-US" sz="2000" dirty="0">
                <a:latin typeface="Cambria"/>
                <a:cs typeface="Cambria"/>
              </a:rPr>
              <a:t>C6 </a:t>
            </a:r>
            <a:r>
              <a:rPr lang="en-US" sz="2000" dirty="0" smtClean="0">
                <a:latin typeface="Cambria"/>
                <a:cs typeface="Cambria"/>
              </a:rPr>
              <a:t>agrees better with </a:t>
            </a:r>
            <a:r>
              <a:rPr lang="en-US" sz="2000" i="1" dirty="0" smtClean="0">
                <a:latin typeface="Cambria"/>
                <a:cs typeface="Cambria"/>
              </a:rPr>
              <a:t>in-situ </a:t>
            </a:r>
            <a:r>
              <a:rPr lang="en-US" sz="2000" dirty="0" smtClean="0">
                <a:latin typeface="Cambria"/>
                <a:cs typeface="Cambria"/>
              </a:rPr>
              <a:t>LAI (RMSE</a:t>
            </a:r>
            <a:r>
              <a:rPr lang="en-US" sz="2000" baseline="-25000" dirty="0" smtClean="0">
                <a:latin typeface="Cambria"/>
                <a:cs typeface="Cambria"/>
              </a:rPr>
              <a:t>LAI</a:t>
            </a:r>
            <a:r>
              <a:rPr lang="en-US" sz="2000" dirty="0">
                <a:latin typeface="Cambria"/>
                <a:cs typeface="Cambria"/>
              </a:rPr>
              <a:t>=</a:t>
            </a:r>
            <a:r>
              <a:rPr lang="en-US" sz="2000" dirty="0" smtClean="0">
                <a:latin typeface="Cambria"/>
                <a:cs typeface="Cambria"/>
              </a:rPr>
              <a:t>0.69) and FPAR </a:t>
            </a:r>
            <a:r>
              <a:rPr lang="en-US" sz="2000" dirty="0">
                <a:latin typeface="Cambria"/>
                <a:cs typeface="Cambria"/>
              </a:rPr>
              <a:t>(RMSE=0.15) </a:t>
            </a:r>
            <a:endParaRPr lang="en-US" sz="2000" dirty="0" smtClean="0">
              <a:latin typeface="Cambria"/>
              <a:cs typeface="Cambria"/>
            </a:endParaRPr>
          </a:p>
          <a:p>
            <a:pPr lvl="1"/>
            <a:r>
              <a:rPr lang="en-US" sz="2000" dirty="0" smtClean="0">
                <a:latin typeface="Cambria"/>
                <a:cs typeface="Cambria"/>
              </a:rPr>
              <a:t>VIIRS based on MODIS LUT </a:t>
            </a:r>
            <a:r>
              <a:rPr lang="en-US" sz="2000" dirty="0">
                <a:latin typeface="Cambria"/>
                <a:cs typeface="Cambria"/>
              </a:rPr>
              <a:t>produces global </a:t>
            </a:r>
            <a:r>
              <a:rPr lang="en-US" sz="2000" b="1" i="1" dirty="0">
                <a:latin typeface="Cambria"/>
                <a:cs typeface="Cambria"/>
              </a:rPr>
              <a:t>LAI within </a:t>
            </a:r>
            <a:r>
              <a:rPr lang="en-US" sz="2000" b="1" i="1" dirty="0">
                <a:solidFill>
                  <a:srgbClr val="FF0000"/>
                </a:solidFill>
                <a:latin typeface="Cambria"/>
                <a:cs typeface="Cambria"/>
              </a:rPr>
              <a:t>C5</a:t>
            </a:r>
            <a:r>
              <a:rPr lang="en-US" sz="2000" b="1" i="1" dirty="0" smtClean="0">
                <a:solidFill>
                  <a:srgbClr val="FF0000"/>
                </a:solidFill>
                <a:latin typeface="Cambria"/>
                <a:cs typeface="Cambria"/>
              </a:rPr>
              <a:t>±1.81 </a:t>
            </a:r>
            <a:r>
              <a:rPr lang="en-US" sz="2000" dirty="0">
                <a:latin typeface="Cambria"/>
                <a:cs typeface="Cambria"/>
              </a:rPr>
              <a:t>and</a:t>
            </a:r>
            <a:r>
              <a:rPr lang="en-US" sz="2000" b="1" i="1" dirty="0">
                <a:latin typeface="Cambria"/>
                <a:cs typeface="Cambria"/>
              </a:rPr>
              <a:t> FPAR within </a:t>
            </a:r>
            <a:r>
              <a:rPr lang="en-US" sz="2000" b="1" i="1" dirty="0">
                <a:solidFill>
                  <a:srgbClr val="FF0000"/>
                </a:solidFill>
                <a:latin typeface="Cambria"/>
                <a:cs typeface="Cambria"/>
              </a:rPr>
              <a:t>C5±</a:t>
            </a:r>
            <a:r>
              <a:rPr lang="en-US" sz="2000" b="1" i="1" dirty="0" smtClean="0">
                <a:solidFill>
                  <a:srgbClr val="FF0000"/>
                </a:solidFill>
                <a:latin typeface="Cambria"/>
                <a:cs typeface="Cambria"/>
              </a:rPr>
              <a:t>0.207</a:t>
            </a:r>
            <a:endParaRPr lang="en-US" sz="2000" b="1" i="1" dirty="0">
              <a:solidFill>
                <a:srgbClr val="FF0000"/>
              </a:solidFill>
              <a:latin typeface="Cambria"/>
              <a:cs typeface="Cambria"/>
            </a:endParaRPr>
          </a:p>
          <a:p>
            <a:pPr lvl="1"/>
            <a:r>
              <a:rPr lang="en-US" sz="2000" dirty="0">
                <a:latin typeface="Cambria"/>
                <a:cs typeface="Cambria"/>
              </a:rPr>
              <a:t>VIIRS </a:t>
            </a:r>
            <a:r>
              <a:rPr lang="en-US" sz="2000" dirty="0" smtClean="0">
                <a:latin typeface="Cambria"/>
                <a:cs typeface="Cambria"/>
              </a:rPr>
              <a:t> tends to overestimate both LAI </a:t>
            </a:r>
            <a:r>
              <a:rPr lang="en-US" sz="2000" dirty="0">
                <a:latin typeface="Cambria"/>
                <a:cs typeface="Cambria"/>
              </a:rPr>
              <a:t>(RMSE</a:t>
            </a:r>
            <a:r>
              <a:rPr lang="en-US" sz="2000" baseline="-25000" dirty="0">
                <a:latin typeface="Cambria"/>
                <a:cs typeface="Cambria"/>
              </a:rPr>
              <a:t>LAI</a:t>
            </a:r>
            <a:r>
              <a:rPr lang="en-US" sz="2000" dirty="0" smtClean="0">
                <a:latin typeface="Cambria"/>
                <a:cs typeface="Cambria"/>
              </a:rPr>
              <a:t>=1.35) &amp; FPAR </a:t>
            </a:r>
            <a:r>
              <a:rPr lang="en-US" sz="2000" dirty="0">
                <a:latin typeface="Cambria"/>
                <a:cs typeface="Cambria"/>
              </a:rPr>
              <a:t>(RMSE=</a:t>
            </a:r>
            <a:r>
              <a:rPr lang="en-US" sz="2000" dirty="0" smtClean="0">
                <a:latin typeface="Cambria"/>
                <a:cs typeface="Cambria"/>
              </a:rPr>
              <a:t>0.21)</a:t>
            </a:r>
          </a:p>
          <a:p>
            <a:pPr lvl="1"/>
            <a:r>
              <a:rPr lang="en-US" sz="2000" dirty="0" smtClean="0">
                <a:latin typeface="Cambria"/>
                <a:cs typeface="Cambria"/>
              </a:rPr>
              <a:t>Potential for MODIS-like global LAI/FPAR product from VIIRS</a:t>
            </a:r>
          </a:p>
          <a:p>
            <a:pPr lvl="1"/>
            <a:endParaRPr lang="en-US" sz="2000" dirty="0">
              <a:latin typeface="Cambria"/>
              <a:cs typeface="Cambria"/>
            </a:endParaRPr>
          </a:p>
          <a:p>
            <a:pPr>
              <a:buFont typeface="Wingdings" charset="2"/>
              <a:buChar char="ü"/>
            </a:pPr>
            <a:r>
              <a:rPr lang="en-US" sz="2400" dirty="0">
                <a:latin typeface="Cambria"/>
                <a:cs typeface="Cambria"/>
              </a:rPr>
              <a:t>Further plan</a:t>
            </a:r>
          </a:p>
          <a:p>
            <a:pPr lvl="1"/>
            <a:r>
              <a:rPr lang="en-US" sz="2000" dirty="0">
                <a:latin typeface="Cambria"/>
                <a:cs typeface="Cambria"/>
              </a:rPr>
              <a:t>Input uncertainty </a:t>
            </a:r>
            <a:r>
              <a:rPr lang="en-US" sz="2000" dirty="0" smtClean="0">
                <a:latin typeface="Cambria"/>
                <a:cs typeface="Cambria"/>
              </a:rPr>
              <a:t>and sensitivity assessment</a:t>
            </a:r>
            <a:endParaRPr lang="en-US" sz="2000" dirty="0">
              <a:latin typeface="Cambria"/>
              <a:cs typeface="Cambria"/>
            </a:endParaRPr>
          </a:p>
          <a:p>
            <a:pPr lvl="1"/>
            <a:r>
              <a:rPr lang="en-US" sz="2000" dirty="0">
                <a:latin typeface="Cambria"/>
                <a:cs typeface="Cambria"/>
              </a:rPr>
              <a:t>VIIRS LUT adjustment and Delivery</a:t>
            </a:r>
          </a:p>
          <a:p>
            <a:pPr lvl="1"/>
            <a:r>
              <a:rPr lang="en-US" sz="2000" dirty="0">
                <a:latin typeface="Cambria"/>
                <a:cs typeface="Cambria"/>
              </a:rPr>
              <a:t>Update field observations for both MODIS &amp;VIIRS </a:t>
            </a:r>
            <a:r>
              <a:rPr lang="en-US" sz="2000" dirty="0" smtClean="0">
                <a:latin typeface="Cambria"/>
                <a:cs typeface="Cambria"/>
              </a:rPr>
              <a:t>Missio</a:t>
            </a:r>
            <a:r>
              <a:rPr lang="en-US" sz="2000" dirty="0" smtClean="0">
                <a:solidFill>
                  <a:srgbClr val="000000"/>
                </a:solidFill>
                <a:latin typeface="Cambria"/>
                <a:cs typeface="Cambria"/>
              </a:rPr>
              <a:t>ns </a:t>
            </a:r>
            <a:r>
              <a:rPr lang="en-US" sz="2000" dirty="0">
                <a:latin typeface="Cambria"/>
                <a:cs typeface="Cambria"/>
              </a:rPr>
              <a:t>(e.g., </a:t>
            </a:r>
            <a:r>
              <a:rPr lang="en-US" sz="2000" dirty="0" err="1">
                <a:latin typeface="Cambria"/>
                <a:cs typeface="Cambria"/>
              </a:rPr>
              <a:t>ImagineS</a:t>
            </a:r>
            <a:r>
              <a:rPr lang="en-US" sz="2000" dirty="0">
                <a:latin typeface="Cambria"/>
                <a:cs typeface="Cambria"/>
              </a:rPr>
              <a:t>)</a:t>
            </a:r>
          </a:p>
          <a:p>
            <a:pPr lvl="1"/>
            <a:r>
              <a:rPr lang="en-US" sz="2000" dirty="0">
                <a:latin typeface="Cambria"/>
                <a:cs typeface="Cambria"/>
              </a:rPr>
              <a:t>VIIRS evaluation and </a:t>
            </a:r>
            <a:r>
              <a:rPr lang="en-US" sz="2000" dirty="0" smtClean="0">
                <a:latin typeface="Cambria"/>
                <a:cs typeface="Cambria"/>
              </a:rPr>
              <a:t>validation</a:t>
            </a:r>
            <a:endParaRPr lang="en-US" sz="24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113298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7D2A-484A-FE43-821F-C39C504DA1E2}" type="slidenum">
              <a:rPr lang="en-US" smtClean="0"/>
              <a:t>17</a:t>
            </a:fld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766683" y="4426324"/>
            <a:ext cx="5592491" cy="11103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dirty="0" smtClean="0">
                <a:latin typeface="Cambria"/>
                <a:cs typeface="Cambria"/>
              </a:rPr>
              <a:t>Thank You</a:t>
            </a:r>
            <a:endParaRPr lang="en-US" sz="6000" dirty="0">
              <a:latin typeface="Cambria"/>
              <a:cs typeface="Cambria"/>
            </a:endParaRPr>
          </a:p>
          <a:p>
            <a:pPr marL="0" indent="0">
              <a:buNone/>
            </a:pPr>
            <a:endParaRPr lang="en-US" sz="5400" dirty="0">
              <a:latin typeface="Cambria"/>
              <a:cs typeface="Cambria"/>
            </a:endParaRPr>
          </a:p>
        </p:txBody>
      </p:sp>
      <p:pic>
        <p:nvPicPr>
          <p:cNvPr id="3" name="Picture 2" descr="618486main_earth_fu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309" y="544301"/>
            <a:ext cx="3582824" cy="358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932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1692" y="1565474"/>
            <a:ext cx="6037386" cy="4134776"/>
          </a:xfrm>
        </p:spPr>
        <p:txBody>
          <a:bodyPr>
            <a:normAutofit/>
          </a:bodyPr>
          <a:lstStyle/>
          <a:p>
            <a:pPr marL="457200" indent="-457200" algn="just">
              <a:lnSpc>
                <a:spcPct val="200000"/>
              </a:lnSpc>
              <a:buAutoNum type="arabicPeriod"/>
            </a:pPr>
            <a:r>
              <a:rPr lang="en-US" sz="2400" dirty="0" smtClean="0">
                <a:latin typeface="Cambria"/>
                <a:cs typeface="Cambria"/>
              </a:rPr>
              <a:t>Overview of MODIS &amp; VIIRS LAI/FPAR</a:t>
            </a:r>
          </a:p>
          <a:p>
            <a:pPr marL="457200" indent="-457200" algn="just">
              <a:lnSpc>
                <a:spcPct val="200000"/>
              </a:lnSpc>
              <a:buAutoNum type="arabicPeriod"/>
            </a:pPr>
            <a:r>
              <a:rPr lang="en-US" sz="2400" dirty="0" smtClean="0">
                <a:latin typeface="Cambria"/>
                <a:cs typeface="Cambria"/>
              </a:rPr>
              <a:t>Update on MODIS LAI/FPAR </a:t>
            </a:r>
          </a:p>
          <a:p>
            <a:pPr marL="457200" indent="-457200" algn="just">
              <a:lnSpc>
                <a:spcPct val="200000"/>
              </a:lnSpc>
              <a:buAutoNum type="arabicPeriod"/>
            </a:pPr>
            <a:r>
              <a:rPr lang="en-US" sz="2400" dirty="0" smtClean="0">
                <a:latin typeface="Cambria"/>
                <a:cs typeface="Cambria"/>
              </a:rPr>
              <a:t>Update on VIIRS LAI/FPAR</a:t>
            </a:r>
          </a:p>
          <a:p>
            <a:pPr marL="457200" indent="-457200" algn="just">
              <a:lnSpc>
                <a:spcPct val="200000"/>
              </a:lnSpc>
              <a:buAutoNum type="arabicPeriod"/>
            </a:pPr>
            <a:r>
              <a:rPr lang="en-US" sz="2400" dirty="0" smtClean="0">
                <a:latin typeface="Cambria"/>
                <a:cs typeface="Cambria"/>
              </a:rPr>
              <a:t>Summary </a:t>
            </a:r>
            <a:r>
              <a:rPr lang="en-US" sz="2400" dirty="0">
                <a:latin typeface="Cambria"/>
                <a:cs typeface="Cambria"/>
              </a:rPr>
              <a:t>and Future plan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7D2A-484A-FE43-821F-C39C504DA1E2}" type="slidenum">
              <a:rPr lang="en-US" smtClean="0"/>
              <a:t>2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295166" y="1116823"/>
            <a:ext cx="8458200" cy="0"/>
          </a:xfrm>
          <a:prstGeom prst="line">
            <a:avLst/>
          </a:prstGeom>
          <a:ln>
            <a:solidFill>
              <a:srgbClr val="519A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1371599" y="78819"/>
            <a:ext cx="6949091" cy="959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 smtClean="0">
                <a:latin typeface="Cambria"/>
                <a:ea typeface="+mn-ea"/>
                <a:cs typeface="Cambria"/>
              </a:rPr>
              <a:t>Table of Content</a:t>
            </a:r>
            <a:endParaRPr lang="en-US" sz="2800" b="1" dirty="0">
              <a:latin typeface="Cambria"/>
              <a:ea typeface="+mn-ea"/>
              <a:cs typeface="Cambria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769"/>
            <a:ext cx="1470840" cy="94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489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7D2A-484A-FE43-821F-C39C504DA1E2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76" y="8748"/>
            <a:ext cx="1115824" cy="110807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95166" y="1116823"/>
            <a:ext cx="8458200" cy="0"/>
          </a:xfrm>
          <a:prstGeom prst="line">
            <a:avLst/>
          </a:prstGeom>
          <a:ln>
            <a:solidFill>
              <a:srgbClr val="519A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>
          <a:xfrm>
            <a:off x="295166" y="1247353"/>
            <a:ext cx="8458200" cy="4205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ü"/>
            </a:pPr>
            <a:r>
              <a:rPr lang="en-US" sz="2400" dirty="0" smtClean="0">
                <a:latin typeface="Cambria"/>
                <a:cs typeface="Cambria"/>
              </a:rPr>
              <a:t> Status of MODIS LAI/FPAR Product</a:t>
            </a:r>
          </a:p>
          <a:p>
            <a:pPr lvl="1"/>
            <a:r>
              <a:rPr lang="en-US" sz="2000" dirty="0">
                <a:latin typeface="Cambria"/>
                <a:cs typeface="Cambria"/>
              </a:rPr>
              <a:t>Collection 3: November 2000 – December 2002 </a:t>
            </a:r>
            <a:r>
              <a:rPr lang="en-US" sz="2000" dirty="0" smtClean="0">
                <a:latin typeface="Cambria"/>
                <a:cs typeface="Cambria"/>
              </a:rPr>
              <a:t>/ </a:t>
            </a:r>
            <a:r>
              <a:rPr lang="en-US" sz="2000" dirty="0">
                <a:solidFill>
                  <a:srgbClr val="FF0000"/>
                </a:solidFill>
                <a:latin typeface="Cambria"/>
                <a:cs typeface="Cambria"/>
              </a:rPr>
              <a:t>OBSOLETE!</a:t>
            </a:r>
          </a:p>
          <a:p>
            <a:pPr lvl="1"/>
            <a:r>
              <a:rPr lang="en-US" sz="2000" dirty="0" smtClean="0">
                <a:latin typeface="Cambria"/>
                <a:cs typeface="Cambria"/>
              </a:rPr>
              <a:t>Collection </a:t>
            </a:r>
            <a:r>
              <a:rPr lang="en-US" sz="2000" dirty="0">
                <a:latin typeface="Cambria"/>
                <a:cs typeface="Cambria"/>
              </a:rPr>
              <a:t>4: March 2000 – December 2006 </a:t>
            </a:r>
            <a:r>
              <a:rPr lang="en-US" sz="2000" dirty="0" smtClean="0">
                <a:latin typeface="Cambria"/>
                <a:cs typeface="Cambria"/>
              </a:rPr>
              <a:t>/ </a:t>
            </a:r>
            <a:r>
              <a:rPr lang="en-US" sz="2000" dirty="0">
                <a:solidFill>
                  <a:srgbClr val="FF0000"/>
                </a:solidFill>
                <a:latin typeface="Cambria"/>
                <a:cs typeface="Cambria"/>
              </a:rPr>
              <a:t>OBSOLETE!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  <a:latin typeface="Cambria"/>
                <a:cs typeface="Cambria"/>
              </a:rPr>
              <a:t>Collection </a:t>
            </a:r>
            <a:r>
              <a:rPr lang="en-US" sz="2000" dirty="0">
                <a:solidFill>
                  <a:srgbClr val="0000FF"/>
                </a:solidFill>
                <a:latin typeface="Cambria"/>
                <a:cs typeface="Cambria"/>
              </a:rPr>
              <a:t>5: February 2000 </a:t>
            </a:r>
            <a:r>
              <a:rPr lang="en-US" sz="2000" dirty="0" smtClean="0">
                <a:solidFill>
                  <a:srgbClr val="0000FF"/>
                </a:solidFill>
                <a:latin typeface="Cambria"/>
                <a:cs typeface="Cambria"/>
              </a:rPr>
              <a:t>– Present</a:t>
            </a:r>
          </a:p>
          <a:p>
            <a:pPr lvl="2"/>
            <a:r>
              <a:rPr lang="en-US" sz="1800" dirty="0" smtClean="0">
                <a:solidFill>
                  <a:srgbClr val="0000FF"/>
                </a:solidFill>
                <a:latin typeface="Cambria"/>
                <a:cs typeface="Cambria"/>
              </a:rPr>
              <a:t>MO(Y)D15A2: Terra (Aqua) 8 day composite LAI/FPAR 1km</a:t>
            </a:r>
          </a:p>
          <a:p>
            <a:pPr lvl="2"/>
            <a:r>
              <a:rPr lang="en-US" sz="1800" dirty="0" smtClean="0">
                <a:solidFill>
                  <a:srgbClr val="0000FF"/>
                </a:solidFill>
                <a:latin typeface="Cambria"/>
                <a:cs typeface="Cambria"/>
              </a:rPr>
              <a:t>MCD15A2: Terra-Aqua combined 8 day composite LAI/FPAR 1km</a:t>
            </a:r>
          </a:p>
          <a:p>
            <a:pPr lvl="2"/>
            <a:r>
              <a:rPr lang="en-US" sz="1800" dirty="0" smtClean="0">
                <a:solidFill>
                  <a:srgbClr val="0000FF"/>
                </a:solidFill>
                <a:latin typeface="Cambria"/>
                <a:cs typeface="Cambria"/>
              </a:rPr>
              <a:t>MCD15A3</a:t>
            </a:r>
            <a:r>
              <a:rPr lang="en-US" sz="1800" dirty="0">
                <a:solidFill>
                  <a:srgbClr val="0000FF"/>
                </a:solidFill>
                <a:latin typeface="Cambria"/>
                <a:cs typeface="Cambria"/>
              </a:rPr>
              <a:t>: Terra-Aqua combined </a:t>
            </a:r>
            <a:r>
              <a:rPr lang="en-US" sz="1800" dirty="0" smtClean="0">
                <a:solidFill>
                  <a:srgbClr val="0000FF"/>
                </a:solidFill>
                <a:latin typeface="Cambria"/>
                <a:cs typeface="Cambria"/>
              </a:rPr>
              <a:t>4 </a:t>
            </a:r>
            <a:r>
              <a:rPr lang="en-US" sz="1800" dirty="0">
                <a:solidFill>
                  <a:srgbClr val="0000FF"/>
                </a:solidFill>
                <a:latin typeface="Cambria"/>
                <a:cs typeface="Cambria"/>
              </a:rPr>
              <a:t>day composite LAI/FPAR </a:t>
            </a:r>
            <a:r>
              <a:rPr lang="en-US" sz="1800" dirty="0" smtClean="0">
                <a:solidFill>
                  <a:srgbClr val="0000FF"/>
                </a:solidFill>
                <a:latin typeface="Cambria"/>
                <a:cs typeface="Cambria"/>
              </a:rPr>
              <a:t>1km</a:t>
            </a:r>
          </a:p>
          <a:p>
            <a:pPr lvl="1"/>
            <a:r>
              <a:rPr lang="en-US" sz="2000" dirty="0">
                <a:solidFill>
                  <a:srgbClr val="008000"/>
                </a:solidFill>
                <a:latin typeface="Cambria"/>
                <a:cs typeface="Cambria"/>
              </a:rPr>
              <a:t>Collection </a:t>
            </a:r>
            <a:r>
              <a:rPr lang="en-US" sz="2000" dirty="0" smtClean="0">
                <a:solidFill>
                  <a:srgbClr val="008000"/>
                </a:solidFill>
                <a:latin typeface="Cambria"/>
                <a:cs typeface="Cambria"/>
              </a:rPr>
              <a:t>6: Reprocessing and Ready to be Released</a:t>
            </a:r>
          </a:p>
          <a:p>
            <a:pPr lvl="2"/>
            <a:r>
              <a:rPr lang="en-US" sz="1800" dirty="0">
                <a:solidFill>
                  <a:srgbClr val="008000"/>
                </a:solidFill>
                <a:latin typeface="Cambria"/>
                <a:cs typeface="Cambria"/>
              </a:rPr>
              <a:t>MO(Y)D15A2H, MCD15A2H, MCD15A3H: Same </a:t>
            </a:r>
            <a:r>
              <a:rPr lang="en-US" sz="1800" dirty="0" smtClean="0">
                <a:solidFill>
                  <a:srgbClr val="008000"/>
                </a:solidFill>
                <a:latin typeface="Cambria"/>
                <a:cs typeface="Cambria"/>
              </a:rPr>
              <a:t>with C5 but all for 500m</a:t>
            </a:r>
            <a:endParaRPr lang="en-US" sz="1800" dirty="0">
              <a:solidFill>
                <a:srgbClr val="008000"/>
              </a:solidFill>
              <a:latin typeface="Cambria"/>
              <a:cs typeface="Cambria"/>
            </a:endParaRPr>
          </a:p>
          <a:p>
            <a:pPr lvl="1"/>
            <a:endParaRPr lang="en-US" sz="2200" dirty="0">
              <a:latin typeface="Cambria"/>
              <a:cs typeface="Cambria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371599" y="78819"/>
            <a:ext cx="6949091" cy="959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 smtClean="0">
                <a:latin typeface="Cambria"/>
                <a:ea typeface="+mn-ea"/>
                <a:cs typeface="Cambria"/>
              </a:rPr>
              <a:t>Overview of </a:t>
            </a:r>
            <a:r>
              <a:rPr lang="en-US" sz="2800" b="1" dirty="0">
                <a:latin typeface="Cambria"/>
                <a:ea typeface="+mn-ea"/>
                <a:cs typeface="Cambria"/>
              </a:rPr>
              <a:t>MODIS &amp; VIIRS LAI/</a:t>
            </a:r>
            <a:r>
              <a:rPr lang="en-US" sz="2800" b="1" dirty="0" smtClean="0">
                <a:latin typeface="Cambria"/>
                <a:ea typeface="+mn-ea"/>
                <a:cs typeface="Cambria"/>
              </a:rPr>
              <a:t>FPAR</a:t>
            </a:r>
            <a:endParaRPr lang="en-US" sz="2800" b="1" dirty="0">
              <a:latin typeface="Cambria"/>
              <a:ea typeface="+mn-ea"/>
              <a:cs typeface="Cambria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295166" y="4779156"/>
            <a:ext cx="8458200" cy="19423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ü"/>
            </a:pPr>
            <a:r>
              <a:rPr lang="en-US" sz="2400" dirty="0" smtClean="0">
                <a:latin typeface="Cambria"/>
                <a:cs typeface="Cambria"/>
              </a:rPr>
              <a:t> Status of VIIRS LAI/FPAR Product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  <a:latin typeface="Cambria"/>
                <a:cs typeface="Cambria"/>
              </a:rPr>
              <a:t>Collection 1.1: January 2012 – Present (Private Archive)</a:t>
            </a:r>
          </a:p>
          <a:p>
            <a:pPr lvl="2"/>
            <a:r>
              <a:rPr lang="en-US" sz="1800" dirty="0" smtClean="0">
                <a:solidFill>
                  <a:srgbClr val="0000FF"/>
                </a:solidFill>
                <a:latin typeface="Cambria"/>
                <a:cs typeface="Cambria"/>
              </a:rPr>
              <a:t>D8LFPAR1_L3D</a:t>
            </a:r>
            <a:r>
              <a:rPr lang="en-US" sz="1800" dirty="0">
                <a:solidFill>
                  <a:srgbClr val="0000FF"/>
                </a:solidFill>
                <a:latin typeface="Cambria"/>
                <a:cs typeface="Cambria"/>
              </a:rPr>
              <a:t>: 8 day composite LAI/FPAR </a:t>
            </a:r>
            <a:r>
              <a:rPr lang="en-US" sz="1800" dirty="0" smtClean="0">
                <a:solidFill>
                  <a:srgbClr val="0000FF"/>
                </a:solidFill>
                <a:latin typeface="Cambria"/>
                <a:cs typeface="Cambria"/>
              </a:rPr>
              <a:t>1km (Moderate Band)</a:t>
            </a:r>
          </a:p>
          <a:p>
            <a:pPr lvl="2"/>
            <a:r>
              <a:rPr lang="en-US" sz="1800" dirty="0" smtClean="0">
                <a:solidFill>
                  <a:srgbClr val="0000FF"/>
                </a:solidFill>
                <a:latin typeface="Cambria"/>
                <a:cs typeface="Cambria"/>
              </a:rPr>
              <a:t>D8LFPARH_L3D: </a:t>
            </a:r>
            <a:r>
              <a:rPr lang="en-US" sz="1800" dirty="0">
                <a:solidFill>
                  <a:srgbClr val="0000FF"/>
                </a:solidFill>
                <a:latin typeface="Cambria"/>
                <a:cs typeface="Cambria"/>
              </a:rPr>
              <a:t>8 day composite LAI/FPAR </a:t>
            </a:r>
            <a:r>
              <a:rPr lang="en-US" sz="1800" dirty="0" smtClean="0">
                <a:solidFill>
                  <a:srgbClr val="0000FF"/>
                </a:solidFill>
                <a:latin typeface="Cambria"/>
                <a:cs typeface="Cambria"/>
              </a:rPr>
              <a:t>500m</a:t>
            </a:r>
            <a:r>
              <a:rPr lang="en-US" sz="1800" dirty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latin typeface="Cambria"/>
                <a:cs typeface="Cambria"/>
              </a:rPr>
              <a:t>(Image Band</a:t>
            </a:r>
            <a:r>
              <a:rPr lang="en-US" sz="1800" dirty="0">
                <a:solidFill>
                  <a:srgbClr val="0000FF"/>
                </a:solidFill>
                <a:latin typeface="Cambria"/>
                <a:cs typeface="Cambria"/>
              </a:rPr>
              <a:t>)</a:t>
            </a:r>
          </a:p>
          <a:p>
            <a:pPr lvl="2"/>
            <a:endParaRPr lang="en-US" sz="1800" dirty="0" smtClean="0">
              <a:solidFill>
                <a:srgbClr val="0000FF"/>
              </a:solidFill>
              <a:latin typeface="Cambria"/>
              <a:cs typeface="Cambria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769"/>
            <a:ext cx="1470840" cy="94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581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7D2A-484A-FE43-821F-C39C504DA1E2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76" y="8748"/>
            <a:ext cx="1115824" cy="110807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95166" y="1116823"/>
            <a:ext cx="8458200" cy="0"/>
          </a:xfrm>
          <a:prstGeom prst="line">
            <a:avLst/>
          </a:prstGeom>
          <a:ln>
            <a:solidFill>
              <a:srgbClr val="519A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1371599" y="78819"/>
            <a:ext cx="6949091" cy="959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 smtClean="0">
                <a:latin typeface="Cambria"/>
                <a:ea typeface="+mn-ea"/>
                <a:cs typeface="Cambria"/>
              </a:rPr>
              <a:t>Update </a:t>
            </a:r>
            <a:r>
              <a:rPr lang="en-US" sz="2800" b="1" dirty="0">
                <a:latin typeface="Cambria"/>
                <a:ea typeface="+mn-ea"/>
                <a:cs typeface="Cambria"/>
              </a:rPr>
              <a:t>on MODIS LAI/</a:t>
            </a:r>
            <a:r>
              <a:rPr lang="en-US" sz="2800" b="1" dirty="0" smtClean="0">
                <a:latin typeface="Cambria"/>
                <a:ea typeface="+mn-ea"/>
                <a:cs typeface="Cambria"/>
              </a:rPr>
              <a:t>FPAR </a:t>
            </a:r>
            <a:r>
              <a:rPr lang="en-US" sz="2800" b="1" dirty="0">
                <a:latin typeface="Cambria"/>
                <a:cs typeface="Cambria"/>
              </a:rPr>
              <a:t>− C5 vs. </a:t>
            </a:r>
            <a:r>
              <a:rPr lang="en-US" sz="2800" b="1" dirty="0" smtClean="0">
                <a:latin typeface="Cambria"/>
                <a:cs typeface="Cambria"/>
              </a:rPr>
              <a:t>C6</a:t>
            </a:r>
            <a:r>
              <a:rPr lang="en-US" sz="2800" b="1" dirty="0" smtClean="0">
                <a:latin typeface="Cambria"/>
                <a:ea typeface="+mn-ea"/>
                <a:cs typeface="Cambria"/>
              </a:rPr>
              <a:t>  </a:t>
            </a:r>
            <a:endParaRPr lang="en-US" sz="2800" b="1" dirty="0">
              <a:latin typeface="Cambria"/>
              <a:ea typeface="+mn-ea"/>
              <a:cs typeface="Cambria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95166" y="1247353"/>
            <a:ext cx="8458200" cy="54741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ü"/>
            </a:pPr>
            <a:r>
              <a:rPr lang="en-US" sz="2400" dirty="0" smtClean="0">
                <a:latin typeface="Cambria"/>
                <a:cs typeface="Cambria"/>
              </a:rPr>
              <a:t> Changes in Collection 6 LAI/FPAR</a:t>
            </a:r>
          </a:p>
          <a:p>
            <a:pPr lvl="1"/>
            <a:r>
              <a:rPr lang="en-US" sz="2000" i="1" u="sng" dirty="0" smtClean="0">
                <a:latin typeface="Cambria"/>
                <a:cs typeface="Cambria"/>
              </a:rPr>
              <a:t>L2G</a:t>
            </a:r>
            <a:r>
              <a:rPr lang="en-US" sz="2000" i="1" u="sng" dirty="0">
                <a:latin typeface="Cambria"/>
                <a:cs typeface="Cambria"/>
              </a:rPr>
              <a:t>–lite surface </a:t>
            </a:r>
            <a:r>
              <a:rPr lang="en-US" sz="2000" i="1" u="sng" dirty="0" smtClean="0">
                <a:latin typeface="Cambria"/>
                <a:cs typeface="Cambria"/>
              </a:rPr>
              <a:t>reflectance </a:t>
            </a:r>
            <a:r>
              <a:rPr lang="en-US" sz="2000" i="1" u="sng" dirty="0">
                <a:latin typeface="Cambria"/>
                <a:cs typeface="Cambria"/>
              </a:rPr>
              <a:t>at 500m </a:t>
            </a:r>
            <a:r>
              <a:rPr lang="en-US" sz="2000" dirty="0">
                <a:latin typeface="Cambria"/>
                <a:cs typeface="Cambria"/>
              </a:rPr>
              <a:t>resolution as (MOD09GA) input in place of </a:t>
            </a:r>
            <a:r>
              <a:rPr lang="en-US" sz="2000" dirty="0" smtClean="0">
                <a:latin typeface="Cambria"/>
                <a:cs typeface="Cambria"/>
              </a:rPr>
              <a:t>reflectance </a:t>
            </a:r>
            <a:r>
              <a:rPr lang="en-US" sz="2000" dirty="0">
                <a:latin typeface="Cambria"/>
                <a:cs typeface="Cambria"/>
              </a:rPr>
              <a:t>at 1km resolution (MODAGAGG) </a:t>
            </a:r>
          </a:p>
          <a:p>
            <a:pPr lvl="1"/>
            <a:r>
              <a:rPr lang="en-US" sz="2000" dirty="0" smtClean="0">
                <a:latin typeface="Cambria"/>
                <a:cs typeface="Cambria"/>
              </a:rPr>
              <a:t>New </a:t>
            </a:r>
            <a:r>
              <a:rPr lang="en-US" sz="2000" i="1" u="sng" dirty="0">
                <a:latin typeface="Cambria"/>
                <a:cs typeface="Cambria"/>
              </a:rPr>
              <a:t>multi-year land cover product at 500m </a:t>
            </a:r>
            <a:r>
              <a:rPr lang="en-US" sz="2000" dirty="0">
                <a:latin typeface="Cambria"/>
                <a:cs typeface="Cambria"/>
              </a:rPr>
              <a:t>resolution in place of the 1km resolution </a:t>
            </a:r>
            <a:r>
              <a:rPr lang="en-US" sz="2000" dirty="0" smtClean="0">
                <a:latin typeface="Cambria"/>
                <a:cs typeface="Cambria"/>
              </a:rPr>
              <a:t>static land </a:t>
            </a:r>
            <a:r>
              <a:rPr lang="en-US" sz="2000" dirty="0">
                <a:latin typeface="Cambria"/>
                <a:cs typeface="Cambria"/>
              </a:rPr>
              <a:t>cover </a:t>
            </a:r>
            <a:r>
              <a:rPr lang="en-US" sz="2000" dirty="0" smtClean="0">
                <a:latin typeface="Cambria"/>
                <a:cs typeface="Cambria"/>
              </a:rPr>
              <a:t>product</a:t>
            </a:r>
          </a:p>
          <a:p>
            <a:pPr lvl="1"/>
            <a:r>
              <a:rPr lang="en-US" sz="2000" dirty="0" smtClean="0">
                <a:latin typeface="Cambria"/>
                <a:cs typeface="Cambria"/>
              </a:rPr>
              <a:t>Us</a:t>
            </a:r>
            <a:r>
              <a:rPr lang="en-US" sz="2000" dirty="0" smtClean="0">
                <a:solidFill>
                  <a:srgbClr val="000000"/>
                </a:solidFill>
                <a:latin typeface="Cambria"/>
                <a:cs typeface="Cambria"/>
              </a:rPr>
              <a:t>e</a:t>
            </a:r>
            <a:r>
              <a:rPr lang="en-US" sz="2000" b="1" dirty="0" smtClean="0">
                <a:solidFill>
                  <a:srgbClr val="000000"/>
                </a:solidFill>
                <a:latin typeface="Cambria"/>
                <a:cs typeface="Cambria"/>
              </a:rPr>
              <a:t>s</a:t>
            </a:r>
            <a:r>
              <a:rPr lang="en-US" sz="2000" dirty="0" smtClean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sz="2000" dirty="0" smtClean="0">
                <a:latin typeface="Cambria"/>
                <a:cs typeface="Cambria"/>
              </a:rPr>
              <a:t>the </a:t>
            </a:r>
            <a:r>
              <a:rPr lang="en-US" sz="2000" i="1" u="sng" dirty="0" smtClean="0">
                <a:latin typeface="Cambria"/>
                <a:cs typeface="Cambria"/>
              </a:rPr>
              <a:t>C5 science algorithm and LUT</a:t>
            </a:r>
          </a:p>
          <a:p>
            <a:pPr lvl="1"/>
            <a:endParaRPr lang="en-US" sz="2000" dirty="0" smtClean="0">
              <a:latin typeface="Cambria"/>
              <a:cs typeface="Cambria"/>
            </a:endParaRPr>
          </a:p>
          <a:p>
            <a:pPr>
              <a:buFont typeface="Wingdings" charset="2"/>
              <a:buChar char="ü"/>
            </a:pPr>
            <a:r>
              <a:rPr lang="en-US" sz="2400" dirty="0" smtClean="0">
                <a:solidFill>
                  <a:srgbClr val="000000"/>
                </a:solidFill>
                <a:latin typeface="Cambria"/>
                <a:cs typeface="Cambria"/>
              </a:rPr>
              <a:t>C5 vs C6 Comparison Tests </a:t>
            </a:r>
            <a:endParaRPr lang="en-US" sz="2400" strike="sngStrike" dirty="0">
              <a:solidFill>
                <a:srgbClr val="000000"/>
              </a:solidFill>
              <a:latin typeface="Cambria"/>
              <a:cs typeface="Cambria"/>
            </a:endParaRPr>
          </a:p>
          <a:p>
            <a:pPr lvl="1"/>
            <a:r>
              <a:rPr lang="en-US" sz="2000" i="1" u="sng" dirty="0" smtClean="0">
                <a:latin typeface="Cambria"/>
                <a:cs typeface="Cambria"/>
              </a:rPr>
              <a:t>MODIS C5</a:t>
            </a:r>
            <a:r>
              <a:rPr lang="en-US" sz="2000" dirty="0" smtClean="0">
                <a:latin typeface="Cambria"/>
                <a:cs typeface="Cambria"/>
              </a:rPr>
              <a:t>: MOD15A2 (1km)</a:t>
            </a:r>
          </a:p>
          <a:p>
            <a:pPr lvl="1"/>
            <a:r>
              <a:rPr lang="en-US" sz="2000" i="1" u="sng" dirty="0" smtClean="0">
                <a:latin typeface="Cambria"/>
                <a:cs typeface="Cambria"/>
              </a:rPr>
              <a:t>MODIS C6</a:t>
            </a:r>
            <a:r>
              <a:rPr lang="en-US" sz="2000" dirty="0" smtClean="0">
                <a:latin typeface="Cambria"/>
                <a:cs typeface="Cambria"/>
              </a:rPr>
              <a:t>: MOD15A2H (500m)</a:t>
            </a:r>
          </a:p>
          <a:p>
            <a:pPr lvl="1"/>
            <a:r>
              <a:rPr lang="en-US" sz="2000" i="1" u="sng" dirty="0" smtClean="0">
                <a:latin typeface="Cambria"/>
                <a:cs typeface="Cambria"/>
              </a:rPr>
              <a:t>Test Period</a:t>
            </a:r>
            <a:r>
              <a:rPr lang="en-US" sz="2000" dirty="0" smtClean="0">
                <a:latin typeface="Cambria"/>
                <a:cs typeface="Cambria"/>
              </a:rPr>
              <a:t>: Jan 1</a:t>
            </a:r>
            <a:r>
              <a:rPr lang="en-US" sz="2000" baseline="30000" dirty="0" smtClean="0">
                <a:latin typeface="Cambria"/>
                <a:cs typeface="Cambria"/>
              </a:rPr>
              <a:t>st</a:t>
            </a:r>
            <a:r>
              <a:rPr lang="en-US" sz="2000" dirty="0" smtClean="0">
                <a:latin typeface="Cambria"/>
                <a:cs typeface="Cambria"/>
              </a:rPr>
              <a:t> 2003 (DOY: 001) – Dec 31</a:t>
            </a:r>
            <a:r>
              <a:rPr lang="en-US" sz="2000" baseline="30000" dirty="0" smtClean="0">
                <a:latin typeface="Cambria"/>
                <a:cs typeface="Cambria"/>
              </a:rPr>
              <a:t>st</a:t>
            </a:r>
            <a:r>
              <a:rPr lang="en-US" sz="2000" dirty="0" smtClean="0">
                <a:latin typeface="Cambria"/>
                <a:cs typeface="Cambria"/>
              </a:rPr>
              <a:t> 2003(DOY:365)</a:t>
            </a:r>
          </a:p>
          <a:p>
            <a:pPr lvl="1"/>
            <a:r>
              <a:rPr lang="en-US" sz="2000" i="1" u="sng" dirty="0">
                <a:latin typeface="Cambria"/>
                <a:cs typeface="Cambria"/>
              </a:rPr>
              <a:t>Test </a:t>
            </a:r>
            <a:r>
              <a:rPr lang="en-US" sz="2000" i="1" u="sng" dirty="0" smtClean="0">
                <a:latin typeface="Cambria"/>
                <a:cs typeface="Cambria"/>
              </a:rPr>
              <a:t>Coverage</a:t>
            </a:r>
            <a:r>
              <a:rPr lang="en-US" sz="2000" dirty="0" smtClean="0">
                <a:latin typeface="Cambria"/>
                <a:cs typeface="Cambria"/>
              </a:rPr>
              <a:t>: Global Scale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769"/>
            <a:ext cx="1470840" cy="94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41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7D2A-484A-FE43-821F-C39C504DA1E2}" type="slidenum">
              <a:rPr lang="en-US" smtClean="0"/>
              <a:t>5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295166" y="1116823"/>
            <a:ext cx="8458200" cy="0"/>
          </a:xfrm>
          <a:prstGeom prst="line">
            <a:avLst/>
          </a:prstGeom>
          <a:ln>
            <a:solidFill>
              <a:srgbClr val="519A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>
          <a:xfrm>
            <a:off x="89647" y="1247354"/>
            <a:ext cx="9054353" cy="2017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ü"/>
            </a:pPr>
            <a:r>
              <a:rPr lang="en-US" sz="2400" dirty="0" smtClean="0">
                <a:latin typeface="Cambria"/>
                <a:cs typeface="Cambria"/>
              </a:rPr>
              <a:t> Spatial Coverage (Retrieval Index)</a:t>
            </a:r>
          </a:p>
          <a:p>
            <a:pPr lvl="1"/>
            <a:r>
              <a:rPr lang="en-US" sz="2000" dirty="0" smtClean="0">
                <a:latin typeface="Cambria"/>
                <a:cs typeface="Cambria"/>
              </a:rPr>
              <a:t>Proportion of Main algorithm execution =&gt; </a:t>
            </a:r>
            <a:r>
              <a:rPr lang="en-US" sz="2000" dirty="0" smtClean="0">
                <a:solidFill>
                  <a:srgbClr val="000000"/>
                </a:solidFill>
                <a:latin typeface="Cambria"/>
                <a:cs typeface="Cambria"/>
              </a:rPr>
              <a:t>Proxy of retrieval quality</a:t>
            </a:r>
            <a:endParaRPr lang="en-US" sz="2000" strike="sngStrike" dirty="0" smtClean="0">
              <a:solidFill>
                <a:srgbClr val="000000"/>
              </a:solidFill>
              <a:latin typeface="Cambria"/>
              <a:cs typeface="Cambria"/>
            </a:endParaRPr>
          </a:p>
          <a:p>
            <a:pPr lvl="1"/>
            <a:r>
              <a:rPr lang="en-US" sz="2000" dirty="0" smtClean="0">
                <a:solidFill>
                  <a:srgbClr val="000000"/>
                </a:solidFill>
                <a:latin typeface="Cambria"/>
                <a:cs typeface="Cambria"/>
              </a:rPr>
              <a:t>C6 shows slightly improved spatial coverage for most biomes </a:t>
            </a:r>
          </a:p>
          <a:p>
            <a:pPr lvl="1"/>
            <a:r>
              <a:rPr lang="en-US" sz="2000" dirty="0" smtClean="0">
                <a:latin typeface="Cambria"/>
                <a:cs typeface="Cambria"/>
              </a:rPr>
              <a:t>Especially, 17% increase in biome 5</a:t>
            </a:r>
          </a:p>
          <a:p>
            <a:pPr lvl="1"/>
            <a:r>
              <a:rPr lang="en-US" sz="2000" dirty="0">
                <a:latin typeface="Cambria"/>
                <a:cs typeface="Cambria"/>
              </a:rPr>
              <a:t>Overall, comparable spatial coverage </a:t>
            </a:r>
            <a:r>
              <a:rPr lang="en-US" sz="2000" dirty="0" smtClean="0">
                <a:latin typeface="Cambria"/>
                <a:cs typeface="Cambria"/>
              </a:rPr>
              <a:t>with C5 product</a:t>
            </a:r>
            <a:endParaRPr lang="en-US" sz="2000" dirty="0">
              <a:latin typeface="Cambria"/>
              <a:cs typeface="Cambria"/>
            </a:endParaRPr>
          </a:p>
          <a:p>
            <a:pPr lvl="1"/>
            <a:endParaRPr lang="en-US" sz="2000" dirty="0" smtClean="0">
              <a:latin typeface="Cambria"/>
              <a:cs typeface="Cambria"/>
            </a:endParaRPr>
          </a:p>
          <a:p>
            <a:pPr lvl="1"/>
            <a:endParaRPr lang="en-US" sz="2000" dirty="0" smtClean="0">
              <a:latin typeface="Cambria"/>
              <a:cs typeface="Cambria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371599" y="78819"/>
            <a:ext cx="6949091" cy="959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 smtClean="0">
                <a:latin typeface="Cambria"/>
                <a:ea typeface="+mn-ea"/>
                <a:cs typeface="Cambria"/>
              </a:rPr>
              <a:t>Update </a:t>
            </a:r>
            <a:r>
              <a:rPr lang="en-US" sz="2800" b="1" dirty="0">
                <a:latin typeface="Cambria"/>
                <a:ea typeface="+mn-ea"/>
                <a:cs typeface="Cambria"/>
              </a:rPr>
              <a:t>on MODIS LAI/</a:t>
            </a:r>
            <a:r>
              <a:rPr lang="en-US" sz="2800" b="1" dirty="0" smtClean="0">
                <a:latin typeface="Cambria"/>
                <a:ea typeface="+mn-ea"/>
                <a:cs typeface="Cambria"/>
              </a:rPr>
              <a:t>FPAR </a:t>
            </a:r>
            <a:r>
              <a:rPr lang="en-US" sz="2800" b="1" dirty="0">
                <a:latin typeface="Cambria"/>
                <a:cs typeface="Cambria"/>
              </a:rPr>
              <a:t>− C5 vs. </a:t>
            </a:r>
            <a:r>
              <a:rPr lang="en-US" sz="2800" b="1" dirty="0" smtClean="0">
                <a:latin typeface="Cambria"/>
                <a:cs typeface="Cambria"/>
              </a:rPr>
              <a:t>C6</a:t>
            </a:r>
            <a:r>
              <a:rPr lang="en-US" sz="2800" b="1" dirty="0" smtClean="0">
                <a:latin typeface="Cambria"/>
                <a:ea typeface="+mn-ea"/>
                <a:cs typeface="Cambria"/>
              </a:rPr>
              <a:t>  </a:t>
            </a:r>
            <a:endParaRPr lang="en-US" sz="2800" b="1" dirty="0">
              <a:latin typeface="Cambria"/>
              <a:ea typeface="+mn-ea"/>
              <a:cs typeface="Cambria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33909" y="3359310"/>
            <a:ext cx="4043591" cy="3197469"/>
            <a:chOff x="295166" y="2877511"/>
            <a:chExt cx="4200586" cy="3321614"/>
          </a:xfrm>
        </p:grpSpPr>
        <p:pic>
          <p:nvPicPr>
            <p:cNvPr id="2" name="Picture 1" descr="MODIS-C5-C6-AlgRetRate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725"/>
            <a:stretch/>
          </p:blipFill>
          <p:spPr>
            <a:xfrm>
              <a:off x="295166" y="2877511"/>
              <a:ext cx="3378105" cy="332161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91094" y="3246595"/>
              <a:ext cx="904658" cy="2647309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6769"/>
            <a:ext cx="1470840" cy="941338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4579301" y="5430195"/>
            <a:ext cx="36731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000" b="1" dirty="0" smtClean="0">
                <a:latin typeface="Cambria"/>
                <a:cs typeface="Cambria"/>
              </a:rPr>
              <a:t>Main</a:t>
            </a:r>
            <a:r>
              <a:rPr lang="en-US" sz="1000" b="1" dirty="0">
                <a:latin typeface="Cambria"/>
                <a:cs typeface="Cambria"/>
              </a:rPr>
              <a:t>: </a:t>
            </a:r>
            <a:r>
              <a:rPr lang="en-US" sz="1000" dirty="0">
                <a:latin typeface="Cambria"/>
                <a:cs typeface="Cambria"/>
              </a:rPr>
              <a:t>Main algorithm was executed</a:t>
            </a:r>
            <a:r>
              <a:rPr lang="en-US" sz="1000" dirty="0" smtClean="0">
                <a:solidFill>
                  <a:srgbClr val="000000"/>
                </a:solidFill>
                <a:latin typeface="Cambria"/>
                <a:cs typeface="Cambria"/>
              </a:rPr>
              <a:t>  </a:t>
            </a:r>
          </a:p>
          <a:p>
            <a:pPr marL="171450" indent="-171450">
              <a:buFont typeface="Arial"/>
              <a:buChar char="•"/>
            </a:pPr>
            <a:r>
              <a:rPr lang="en-US" sz="1000" b="1" dirty="0">
                <a:solidFill>
                  <a:srgbClr val="000000"/>
                </a:solidFill>
                <a:latin typeface="Cambria"/>
                <a:cs typeface="Cambria"/>
              </a:rPr>
              <a:t>Main-S: </a:t>
            </a:r>
            <a:r>
              <a:rPr lang="en-US" sz="1000" dirty="0">
                <a:solidFill>
                  <a:srgbClr val="000000"/>
                </a:solidFill>
                <a:latin typeface="Cambria"/>
                <a:cs typeface="Cambria"/>
              </a:rPr>
              <a:t>Main algorithm was executed. </a:t>
            </a:r>
            <a:r>
              <a:rPr lang="en-US" sz="1000" dirty="0" smtClean="0">
                <a:solidFill>
                  <a:srgbClr val="000000"/>
                </a:solidFill>
                <a:latin typeface="Cambria"/>
                <a:cs typeface="Cambria"/>
              </a:rPr>
              <a:t>Saturation</a:t>
            </a:r>
          </a:p>
          <a:p>
            <a:pPr marL="171450" indent="-171450">
              <a:buFont typeface="Arial"/>
              <a:buChar char="•"/>
            </a:pPr>
            <a:r>
              <a:rPr lang="en-US" sz="1000" b="1" dirty="0" err="1" smtClean="0">
                <a:solidFill>
                  <a:srgbClr val="000000"/>
                </a:solidFill>
                <a:latin typeface="Cambria"/>
                <a:cs typeface="Cambria"/>
              </a:rPr>
              <a:t>BackUp</a:t>
            </a:r>
            <a:r>
              <a:rPr lang="en-US" sz="1000" b="1" dirty="0">
                <a:solidFill>
                  <a:srgbClr val="000000"/>
                </a:solidFill>
                <a:latin typeface="Cambria"/>
                <a:cs typeface="Cambria"/>
              </a:rPr>
              <a:t>-G: </a:t>
            </a:r>
            <a:r>
              <a:rPr lang="en-US" sz="1000" dirty="0">
                <a:solidFill>
                  <a:srgbClr val="000000"/>
                </a:solidFill>
                <a:latin typeface="Cambria"/>
                <a:cs typeface="Cambria"/>
              </a:rPr>
              <a:t>View/sun zenith angle too low. Backup </a:t>
            </a:r>
            <a:r>
              <a:rPr lang="en-US" sz="1000" dirty="0" smtClean="0">
                <a:solidFill>
                  <a:srgbClr val="000000"/>
                </a:solidFill>
                <a:latin typeface="Cambria"/>
                <a:cs typeface="Cambria"/>
              </a:rPr>
              <a:t>retrievals</a:t>
            </a:r>
          </a:p>
          <a:p>
            <a:pPr marL="171450" indent="-171450">
              <a:buFont typeface="Arial"/>
              <a:buChar char="•"/>
            </a:pPr>
            <a:r>
              <a:rPr lang="en-US" sz="1000" b="1" dirty="0" err="1" smtClean="0">
                <a:solidFill>
                  <a:srgbClr val="000000"/>
                </a:solidFill>
                <a:latin typeface="Cambria"/>
                <a:cs typeface="Cambria"/>
              </a:rPr>
              <a:t>BackUp</a:t>
            </a:r>
            <a:r>
              <a:rPr lang="en-US" sz="1000" b="1" dirty="0">
                <a:solidFill>
                  <a:srgbClr val="000000"/>
                </a:solidFill>
                <a:latin typeface="Cambria"/>
                <a:cs typeface="Cambria"/>
              </a:rPr>
              <a:t>-O: </a:t>
            </a:r>
            <a:r>
              <a:rPr lang="en-US" sz="1000" dirty="0" smtClean="0">
                <a:solidFill>
                  <a:srgbClr val="000000"/>
                </a:solidFill>
                <a:latin typeface="Cambria"/>
                <a:cs typeface="Cambria"/>
              </a:rPr>
              <a:t>Main </a:t>
            </a:r>
            <a:r>
              <a:rPr lang="en-US" sz="1000" dirty="0">
                <a:solidFill>
                  <a:srgbClr val="000000"/>
                </a:solidFill>
                <a:latin typeface="Cambria"/>
                <a:cs typeface="Cambria"/>
              </a:rPr>
              <a:t>algorithm fails. Backup </a:t>
            </a:r>
            <a:r>
              <a:rPr lang="en-US" sz="1000" dirty="0" smtClean="0">
                <a:solidFill>
                  <a:srgbClr val="000000"/>
                </a:solidFill>
                <a:latin typeface="Cambria"/>
                <a:cs typeface="Cambria"/>
              </a:rPr>
              <a:t>retrievals</a:t>
            </a:r>
          </a:p>
          <a:p>
            <a:pPr marL="171450" indent="-171450">
              <a:buFont typeface="Arial"/>
              <a:buChar char="•"/>
            </a:pPr>
            <a:r>
              <a:rPr lang="en-US" sz="1000" b="1" dirty="0">
                <a:solidFill>
                  <a:srgbClr val="000000"/>
                </a:solidFill>
                <a:latin typeface="Cambria"/>
                <a:cs typeface="Cambria"/>
              </a:rPr>
              <a:t>Not Retrieved: </a:t>
            </a:r>
            <a:r>
              <a:rPr lang="en-US" sz="1000" dirty="0">
                <a:solidFill>
                  <a:srgbClr val="000000"/>
                </a:solidFill>
                <a:latin typeface="Cambria"/>
                <a:cs typeface="Cambria"/>
              </a:rPr>
              <a:t>not executed because BRF is not </a:t>
            </a:r>
            <a:r>
              <a:rPr lang="en-US" sz="1000" dirty="0" smtClean="0">
                <a:solidFill>
                  <a:srgbClr val="000000"/>
                </a:solidFill>
                <a:latin typeface="Cambria"/>
                <a:cs typeface="Cambria"/>
              </a:rPr>
              <a:t>available</a:t>
            </a:r>
            <a:endParaRPr lang="en-US" sz="1000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177049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7D2A-484A-FE43-821F-C39C504DA1E2}" type="slidenum">
              <a:rPr lang="en-US" smtClean="0"/>
              <a:t>6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95166" y="1116823"/>
            <a:ext cx="8458200" cy="0"/>
          </a:xfrm>
          <a:prstGeom prst="line">
            <a:avLst/>
          </a:prstGeom>
          <a:ln>
            <a:solidFill>
              <a:srgbClr val="519A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1371599" y="78819"/>
            <a:ext cx="6949091" cy="959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 smtClean="0">
                <a:latin typeface="Cambria"/>
                <a:ea typeface="+mn-ea"/>
                <a:cs typeface="Cambria"/>
              </a:rPr>
              <a:t>Update </a:t>
            </a:r>
            <a:r>
              <a:rPr lang="en-US" sz="2800" b="1" dirty="0">
                <a:latin typeface="Cambria"/>
                <a:ea typeface="+mn-ea"/>
                <a:cs typeface="Cambria"/>
              </a:rPr>
              <a:t>on MODIS LAI/</a:t>
            </a:r>
            <a:r>
              <a:rPr lang="en-US" sz="2800" b="1" dirty="0" smtClean="0">
                <a:latin typeface="Cambria"/>
                <a:ea typeface="+mn-ea"/>
                <a:cs typeface="Cambria"/>
              </a:rPr>
              <a:t>FPAR </a:t>
            </a:r>
            <a:r>
              <a:rPr lang="en-US" sz="2800" b="1" dirty="0">
                <a:latin typeface="Cambria"/>
                <a:cs typeface="Cambria"/>
              </a:rPr>
              <a:t>− C5 vs. </a:t>
            </a:r>
            <a:r>
              <a:rPr lang="en-US" sz="2800" b="1" dirty="0" smtClean="0">
                <a:latin typeface="Cambria"/>
                <a:cs typeface="Cambria"/>
              </a:rPr>
              <a:t>C6</a:t>
            </a:r>
            <a:r>
              <a:rPr lang="en-US" sz="2800" b="1" dirty="0" smtClean="0">
                <a:latin typeface="Cambria"/>
                <a:ea typeface="+mn-ea"/>
                <a:cs typeface="Cambria"/>
              </a:rPr>
              <a:t>  </a:t>
            </a:r>
            <a:endParaRPr lang="en-US" sz="2800" b="1" dirty="0">
              <a:latin typeface="Cambria"/>
              <a:ea typeface="+mn-ea"/>
              <a:cs typeface="Cambria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5483732" y="2157211"/>
            <a:ext cx="3324849" cy="2549652"/>
            <a:chOff x="5390442" y="1173723"/>
            <a:chExt cx="3761687" cy="2884640"/>
          </a:xfrm>
        </p:grpSpPr>
        <p:grpSp>
          <p:nvGrpSpPr>
            <p:cNvPr id="50" name="Group 49"/>
            <p:cNvGrpSpPr/>
            <p:nvPr/>
          </p:nvGrpSpPr>
          <p:grpSpPr>
            <a:xfrm>
              <a:off x="5390442" y="1231529"/>
              <a:ext cx="3761687" cy="2826834"/>
              <a:chOff x="5730346" y="1285643"/>
              <a:chExt cx="3440047" cy="2585128"/>
            </a:xfrm>
          </p:grpSpPr>
          <p:pic>
            <p:nvPicPr>
              <p:cNvPr id="19" name="Picture 18" descr="C6_C5_Difference_LAI_H11V04_2003193.jpe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71" t="9973" b="16782"/>
              <a:stretch/>
            </p:blipFill>
            <p:spPr>
              <a:xfrm>
                <a:off x="5730346" y="1513686"/>
                <a:ext cx="2882603" cy="2182776"/>
              </a:xfrm>
              <a:prstGeom prst="rect">
                <a:avLst/>
              </a:prstGeom>
            </p:spPr>
          </p:pic>
          <p:grpSp>
            <p:nvGrpSpPr>
              <p:cNvPr id="21" name="Group 20"/>
              <p:cNvGrpSpPr/>
              <p:nvPr/>
            </p:nvGrpSpPr>
            <p:grpSpPr>
              <a:xfrm rot="16200000">
                <a:off x="7477847" y="2178225"/>
                <a:ext cx="2585128" cy="799964"/>
                <a:chOff x="4855309" y="4372315"/>
                <a:chExt cx="4098798" cy="1047739"/>
              </a:xfrm>
            </p:grpSpPr>
            <p:pic>
              <p:nvPicPr>
                <p:cNvPr id="23" name="Picture 22" descr="GL_BU_LAI_ex_Diff_2013193.jpeg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303" t="82619" r="21017" b="4986"/>
                <a:stretch/>
              </p:blipFill>
              <p:spPr>
                <a:xfrm>
                  <a:off x="4855309" y="4646311"/>
                  <a:ext cx="4098798" cy="519474"/>
                </a:xfrm>
                <a:prstGeom prst="rect">
                  <a:avLst/>
                </a:prstGeom>
              </p:spPr>
            </p:pic>
            <p:sp>
              <p:nvSpPr>
                <p:cNvPr id="24" name="TextBox 23"/>
                <p:cNvSpPr txBox="1"/>
                <p:nvPr/>
              </p:nvSpPr>
              <p:spPr>
                <a:xfrm rot="2700000">
                  <a:off x="5465361" y="4935465"/>
                  <a:ext cx="483635" cy="3224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>
                      <a:latin typeface="Cambria"/>
                      <a:cs typeface="Cambria"/>
                    </a:rPr>
                    <a:t>-80</a:t>
                  </a:r>
                  <a:endParaRPr lang="en-US" sz="1000" dirty="0">
                    <a:latin typeface="Cambria"/>
                    <a:cs typeface="Cambria"/>
                  </a:endParaRP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 rot="2700000">
                  <a:off x="6069841" y="4943624"/>
                  <a:ext cx="483635" cy="3224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>
                      <a:latin typeface="Cambria"/>
                      <a:cs typeface="Cambria"/>
                    </a:rPr>
                    <a:t>-40</a:t>
                  </a:r>
                  <a:endParaRPr lang="en-US" sz="1000" dirty="0">
                    <a:latin typeface="Cambria"/>
                    <a:cs typeface="Cambria"/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 rot="2700000">
                  <a:off x="6379927" y="4935464"/>
                  <a:ext cx="483635" cy="3224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>
                      <a:latin typeface="Cambria"/>
                      <a:cs typeface="Cambria"/>
                    </a:rPr>
                    <a:t>-20</a:t>
                  </a:r>
                  <a:endParaRPr lang="en-US" sz="1000" dirty="0">
                    <a:latin typeface="Cambria"/>
                    <a:cs typeface="Cambria"/>
                  </a:endParaRP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 rot="2700000">
                  <a:off x="6650311" y="4932469"/>
                  <a:ext cx="518079" cy="3224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>
                      <a:latin typeface="Cambria"/>
                      <a:cs typeface="Cambria"/>
                    </a:rPr>
                    <a:t>-5.0</a:t>
                  </a:r>
                  <a:endParaRPr lang="en-US" sz="1000" dirty="0">
                    <a:latin typeface="Cambria"/>
                    <a:cs typeface="Cambria"/>
                  </a:endParaRP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 rot="2700000">
                  <a:off x="6948111" y="4933458"/>
                  <a:ext cx="462311" cy="3224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>
                      <a:latin typeface="Cambria"/>
                      <a:cs typeface="Cambria"/>
                    </a:rPr>
                    <a:t>5.0</a:t>
                  </a:r>
                  <a:endParaRPr lang="en-US" sz="1000" dirty="0">
                    <a:latin typeface="Cambria"/>
                    <a:cs typeface="Cambria"/>
                  </a:endParaRP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 rot="2700000">
                  <a:off x="7232858" y="4925559"/>
                  <a:ext cx="427866" cy="3224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>
                      <a:latin typeface="Cambria"/>
                      <a:cs typeface="Cambria"/>
                    </a:rPr>
                    <a:t>20</a:t>
                  </a:r>
                  <a:endParaRPr lang="en-US" sz="1000" dirty="0">
                    <a:latin typeface="Cambria"/>
                    <a:cs typeface="Cambria"/>
                  </a:endParaRP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 rot="2700000">
                  <a:off x="7502773" y="4917400"/>
                  <a:ext cx="427866" cy="3224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>
                      <a:latin typeface="Cambria"/>
                      <a:cs typeface="Cambria"/>
                    </a:rPr>
                    <a:t>40</a:t>
                  </a:r>
                  <a:endParaRPr lang="en-US" sz="1000" dirty="0">
                    <a:latin typeface="Cambria"/>
                    <a:cs typeface="Cambria"/>
                  </a:endParaRP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 rot="2700000">
                  <a:off x="7790379" y="4936759"/>
                  <a:ext cx="427866" cy="3224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>
                      <a:latin typeface="Cambria"/>
                      <a:cs typeface="Cambria"/>
                    </a:rPr>
                    <a:t>60</a:t>
                  </a:r>
                  <a:endParaRPr lang="en-US" sz="1000" dirty="0">
                    <a:latin typeface="Cambria"/>
                    <a:cs typeface="Cambria"/>
                  </a:endParaRP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 rot="2700000">
                  <a:off x="8050554" y="4913188"/>
                  <a:ext cx="427866" cy="3224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>
                      <a:latin typeface="Cambria"/>
                      <a:cs typeface="Cambria"/>
                    </a:rPr>
                    <a:t>80</a:t>
                  </a:r>
                  <a:endParaRPr lang="en-US" sz="1000" dirty="0">
                    <a:latin typeface="Cambria"/>
                    <a:cs typeface="Cambria"/>
                  </a:endParaRP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 rot="2700000">
                  <a:off x="8290275" y="4931564"/>
                  <a:ext cx="520868" cy="3224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>
                      <a:latin typeface="Cambria"/>
                      <a:cs typeface="Cambria"/>
                    </a:rPr>
                    <a:t>100</a:t>
                  </a:r>
                  <a:endParaRPr lang="en-US" sz="1000" dirty="0">
                    <a:latin typeface="Cambria"/>
                    <a:cs typeface="Cambria"/>
                  </a:endParaRP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 rot="2700000">
                  <a:off x="5177320" y="4970494"/>
                  <a:ext cx="576636" cy="3224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>
                      <a:latin typeface="Cambria"/>
                      <a:cs typeface="Cambria"/>
                    </a:rPr>
                    <a:t>-100</a:t>
                  </a:r>
                  <a:endParaRPr lang="en-US" sz="1000" dirty="0">
                    <a:latin typeface="Cambria"/>
                    <a:cs typeface="Cambria"/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 rot="2700000">
                  <a:off x="5771458" y="4940366"/>
                  <a:ext cx="483635" cy="3224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>
                      <a:latin typeface="Cambria"/>
                      <a:cs typeface="Cambria"/>
                    </a:rPr>
                    <a:t>-60</a:t>
                  </a:r>
                  <a:endParaRPr lang="en-US" sz="1000" dirty="0">
                    <a:latin typeface="Cambria"/>
                    <a:cs typeface="Cambria"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5109308" y="4372315"/>
                  <a:ext cx="3695003" cy="3627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 smtClean="0">
                      <a:solidFill>
                        <a:srgbClr val="000000"/>
                      </a:solidFill>
                      <a:latin typeface="Cambria"/>
                      <a:cs typeface="Cambria"/>
                    </a:rPr>
                    <a:t>Relative Difference (%)</a:t>
                  </a:r>
                  <a:endParaRPr lang="en-US" sz="1200" dirty="0">
                    <a:solidFill>
                      <a:srgbClr val="000000"/>
                    </a:solidFill>
                    <a:latin typeface="Cambria"/>
                    <a:cs typeface="Cambria"/>
                  </a:endParaRPr>
                </a:p>
              </p:txBody>
            </p:sp>
          </p:grpSp>
        </p:grpSp>
        <p:sp>
          <p:nvSpPr>
            <p:cNvPr id="52" name="TextBox 51"/>
            <p:cNvSpPr txBox="1"/>
            <p:nvPr/>
          </p:nvSpPr>
          <p:spPr>
            <a:xfrm>
              <a:off x="5809685" y="1173723"/>
              <a:ext cx="2337296" cy="313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Cambria"/>
                  <a:cs typeface="Cambria"/>
                </a:rPr>
                <a:t>[H11V04 2003193]</a:t>
              </a:r>
              <a:endParaRPr lang="en-US" sz="1200" dirty="0">
                <a:solidFill>
                  <a:srgbClr val="000000"/>
                </a:solidFill>
                <a:latin typeface="Cambria"/>
                <a:cs typeface="Cambria"/>
              </a:endParaRPr>
            </a:p>
          </p:txBody>
        </p:sp>
      </p:grpSp>
      <p:pic>
        <p:nvPicPr>
          <p:cNvPr id="59" name="Picture 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6769"/>
            <a:ext cx="1470840" cy="941338"/>
          </a:xfrm>
          <a:prstGeom prst="rect">
            <a:avLst/>
          </a:prstGeom>
        </p:spPr>
      </p:pic>
      <p:pic>
        <p:nvPicPr>
          <p:cNvPr id="60" name="Picture 59" descr="Red-Comparison-C5-C6-H11V04-200319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1" y="2250680"/>
            <a:ext cx="2776132" cy="20820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593284" y="4527501"/>
            <a:ext cx="3300013" cy="2135582"/>
            <a:chOff x="197994" y="4444662"/>
            <a:chExt cx="3737991" cy="2419017"/>
          </a:xfrm>
        </p:grpSpPr>
        <p:grpSp>
          <p:nvGrpSpPr>
            <p:cNvPr id="51" name="Group 50"/>
            <p:cNvGrpSpPr/>
            <p:nvPr/>
          </p:nvGrpSpPr>
          <p:grpSpPr>
            <a:xfrm>
              <a:off x="197994" y="4444662"/>
              <a:ext cx="3726853" cy="2419017"/>
              <a:chOff x="5835963" y="3937333"/>
              <a:chExt cx="3405929" cy="2210712"/>
            </a:xfrm>
          </p:grpSpPr>
          <p:pic>
            <p:nvPicPr>
              <p:cNvPr id="42" name="Picture 41" descr="C5_C6_Biome_Agreement_H11V04_2003193 1.jpeg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25" t="84844" r="38466" b="8445"/>
              <a:stretch/>
            </p:blipFill>
            <p:spPr>
              <a:xfrm rot="5400000">
                <a:off x="7426501" y="4821493"/>
                <a:ext cx="2138021" cy="369701"/>
              </a:xfrm>
              <a:prstGeom prst="rect">
                <a:avLst/>
              </a:prstGeom>
            </p:spPr>
          </p:pic>
          <p:sp>
            <p:nvSpPr>
              <p:cNvPr id="46" name="TextBox 45"/>
              <p:cNvSpPr txBox="1"/>
              <p:nvPr/>
            </p:nvSpPr>
            <p:spPr>
              <a:xfrm>
                <a:off x="8503941" y="4510904"/>
                <a:ext cx="736953" cy="2250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latin typeface="Cambria"/>
                    <a:cs typeface="Cambria"/>
                  </a:rPr>
                  <a:t>Disagree</a:t>
                </a:r>
                <a:r>
                  <a:rPr lang="en-US" sz="1000" dirty="0" smtClean="0">
                    <a:latin typeface="Cambria"/>
                    <a:cs typeface="Cambria"/>
                  </a:rPr>
                  <a:t>=1</a:t>
                </a:r>
                <a:endParaRPr lang="en-US" sz="1000" dirty="0">
                  <a:latin typeface="Cambria"/>
                  <a:cs typeface="Cambria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8504939" y="4915301"/>
                <a:ext cx="736953" cy="2250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latin typeface="Cambria"/>
                    <a:cs typeface="Cambria"/>
                  </a:rPr>
                  <a:t>Disagree</a:t>
                </a:r>
                <a:r>
                  <a:rPr lang="en-US" sz="1000" dirty="0" smtClean="0">
                    <a:latin typeface="Cambria"/>
                    <a:cs typeface="Cambria"/>
                  </a:rPr>
                  <a:t>=2</a:t>
                </a:r>
                <a:endParaRPr lang="en-US" sz="1000" dirty="0">
                  <a:latin typeface="Cambria"/>
                  <a:cs typeface="Cambria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8503942" y="5331509"/>
                <a:ext cx="736953" cy="2250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latin typeface="Cambria"/>
                    <a:cs typeface="Cambria"/>
                  </a:rPr>
                  <a:t>Disagree</a:t>
                </a:r>
                <a:r>
                  <a:rPr lang="en-US" sz="1000" dirty="0" smtClean="0">
                    <a:latin typeface="Cambria"/>
                    <a:cs typeface="Cambria"/>
                  </a:rPr>
                  <a:t>=3</a:t>
                </a:r>
                <a:endParaRPr lang="en-US" sz="1000" dirty="0">
                  <a:latin typeface="Cambria"/>
                  <a:cs typeface="Cambria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8503943" y="5739704"/>
                <a:ext cx="736953" cy="2250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latin typeface="Cambria"/>
                    <a:cs typeface="Cambria"/>
                  </a:rPr>
                  <a:t>Disagree</a:t>
                </a:r>
                <a:r>
                  <a:rPr lang="en-US" sz="1000" dirty="0" smtClean="0">
                    <a:latin typeface="Cambria"/>
                    <a:cs typeface="Cambria"/>
                  </a:rPr>
                  <a:t>=4</a:t>
                </a:r>
                <a:endParaRPr lang="en-US" sz="1000" dirty="0">
                  <a:latin typeface="Cambria"/>
                  <a:cs typeface="Cambria"/>
                </a:endParaRPr>
              </a:p>
            </p:txBody>
          </p:sp>
          <p:pic>
            <p:nvPicPr>
              <p:cNvPr id="41" name="Picture 40" descr="C5_C6_Biome_Agreement_H11V04_2003193 1.jpeg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71" t="9946" r="7021" b="16437"/>
              <a:stretch/>
            </p:blipFill>
            <p:spPr>
              <a:xfrm>
                <a:off x="5835963" y="3937333"/>
                <a:ext cx="2567786" cy="2210712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129593" y="4618207"/>
              <a:ext cx="80639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Cambria"/>
                  <a:cs typeface="Cambria"/>
                </a:rPr>
                <a:t>Disagree</a:t>
              </a:r>
              <a:r>
                <a:rPr lang="en-US" sz="1000" dirty="0" smtClean="0">
                  <a:latin typeface="Cambria"/>
                  <a:cs typeface="Cambria"/>
                </a:rPr>
                <a:t>=0</a:t>
              </a:r>
              <a:endParaRPr lang="en-US" sz="1000" dirty="0">
                <a:latin typeface="Cambria"/>
                <a:cs typeface="Cambria"/>
              </a:endParaRPr>
            </a:p>
          </p:txBody>
        </p:sp>
      </p:grpSp>
      <p:pic>
        <p:nvPicPr>
          <p:cNvPr id="2" name="Picture 1" descr="Nir-Comparison-C5-C6-H11V04-2003193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" r="7862"/>
          <a:stretch/>
        </p:blipFill>
        <p:spPr>
          <a:xfrm>
            <a:off x="2826168" y="2250680"/>
            <a:ext cx="2472985" cy="2084832"/>
          </a:xfrm>
          <a:prstGeom prst="rect">
            <a:avLst/>
          </a:prstGeom>
        </p:spPr>
      </p:pic>
      <p:graphicFrame>
        <p:nvGraphicFramePr>
          <p:cNvPr id="53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2983405"/>
              </p:ext>
            </p:extLst>
          </p:nvPr>
        </p:nvGraphicFramePr>
        <p:xfrm>
          <a:off x="486913" y="4609182"/>
          <a:ext cx="4559151" cy="21729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4" name="Document" r:id="rId11" imgW="5626100" imgH="2679700" progId="Word.Document.12">
                  <p:embed/>
                </p:oleObj>
              </mc:Choice>
              <mc:Fallback>
                <p:oleObj name="Document" r:id="rId11" imgW="5626100" imgH="2679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86913" y="4609182"/>
                        <a:ext cx="4559151" cy="21729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Rectangle 54"/>
          <p:cNvSpPr/>
          <p:nvPr/>
        </p:nvSpPr>
        <p:spPr>
          <a:xfrm rot="5400000">
            <a:off x="4057151" y="5435968"/>
            <a:ext cx="22070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Cambria"/>
                <a:cs typeface="Cambria"/>
              </a:rPr>
              <a:t>(unit: % </a:t>
            </a:r>
            <a:r>
              <a:rPr lang="en-US" sz="1200" dirty="0" err="1">
                <a:solidFill>
                  <a:srgbClr val="000000"/>
                </a:solidFill>
                <a:latin typeface="Cambria"/>
                <a:cs typeface="Cambria"/>
              </a:rPr>
              <a:t>wrt</a:t>
            </a:r>
            <a:r>
              <a:rPr lang="en-US" sz="1200" dirty="0">
                <a:solidFill>
                  <a:srgbClr val="000000"/>
                </a:solidFill>
                <a:latin typeface="Cambria"/>
                <a:cs typeface="Cambria"/>
              </a:rPr>
              <a:t> Global Land Area)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97024" y="4322937"/>
            <a:ext cx="4702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Cambria"/>
                <a:cs typeface="Cambria"/>
              </a:rPr>
              <a:t>[Biome Type Input change between C5 and C6 Product]</a:t>
            </a:r>
            <a:endParaRPr lang="en-US" sz="1200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43" name="Content Placeholder 2"/>
          <p:cNvSpPr txBox="1">
            <a:spLocks/>
          </p:cNvSpPr>
          <p:nvPr/>
        </p:nvSpPr>
        <p:spPr>
          <a:xfrm>
            <a:off x="295166" y="1096500"/>
            <a:ext cx="8848834" cy="11523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ü"/>
            </a:pPr>
            <a:r>
              <a:rPr lang="en-US" sz="2400" dirty="0" smtClean="0">
                <a:solidFill>
                  <a:srgbClr val="000000"/>
                </a:solidFill>
                <a:latin typeface="Cambria"/>
                <a:cs typeface="Cambria"/>
              </a:rPr>
              <a:t>Possible inconsistency due to changes in input</a:t>
            </a:r>
            <a:endParaRPr lang="en-US" sz="2400" dirty="0">
              <a:solidFill>
                <a:srgbClr val="000000"/>
              </a:solidFill>
              <a:latin typeface="Cambria"/>
              <a:cs typeface="Cambria"/>
            </a:endParaRPr>
          </a:p>
          <a:p>
            <a:pPr lvl="1"/>
            <a:r>
              <a:rPr lang="en-US" sz="1800" dirty="0" smtClean="0">
                <a:solidFill>
                  <a:srgbClr val="000000"/>
                </a:solidFill>
                <a:latin typeface="Cambria"/>
                <a:cs typeface="Cambria"/>
              </a:rPr>
              <a:t>Positive bias (0.0035 or 9%) in red band induces </a:t>
            </a:r>
            <a:r>
              <a:rPr lang="en-US" sz="1800" dirty="0" smtClean="0">
                <a:latin typeface="Cambria"/>
                <a:cs typeface="Cambria"/>
              </a:rPr>
              <a:t>negative bias in LAI/FPAR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  <a:latin typeface="Cambria"/>
                <a:cs typeface="Cambria"/>
              </a:rPr>
              <a:t>LAI/FPAR C5 </a:t>
            </a:r>
            <a:r>
              <a:rPr lang="en-US" sz="1800" dirty="0">
                <a:solidFill>
                  <a:srgbClr val="000000"/>
                </a:solidFill>
                <a:latin typeface="Cambria"/>
                <a:cs typeface="Cambria"/>
              </a:rPr>
              <a:t>and C6 </a:t>
            </a:r>
            <a:r>
              <a:rPr lang="en-US" sz="1800" dirty="0" smtClean="0">
                <a:solidFill>
                  <a:srgbClr val="000000"/>
                </a:solidFill>
                <a:latin typeface="Cambria"/>
                <a:cs typeface="Cambria"/>
              </a:rPr>
              <a:t>input biome </a:t>
            </a:r>
            <a:r>
              <a:rPr lang="en-US" sz="1800" dirty="0">
                <a:solidFill>
                  <a:srgbClr val="000000"/>
                </a:solidFill>
                <a:latin typeface="Cambria"/>
                <a:cs typeface="Cambria"/>
              </a:rPr>
              <a:t>maps disagree by about 30</a:t>
            </a:r>
            <a:r>
              <a:rPr lang="en-US" sz="1800" dirty="0" smtClean="0">
                <a:solidFill>
                  <a:srgbClr val="000000"/>
                </a:solidFill>
                <a:latin typeface="Cambria"/>
                <a:cs typeface="Cambria"/>
              </a:rPr>
              <a:t>%</a:t>
            </a:r>
            <a:endParaRPr lang="en-US" sz="18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689823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7D2A-484A-FE43-821F-C39C504DA1E2}" type="slidenum">
              <a:rPr lang="en-US" smtClean="0"/>
              <a:t>7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295166" y="1116823"/>
            <a:ext cx="8458200" cy="0"/>
          </a:xfrm>
          <a:prstGeom prst="line">
            <a:avLst/>
          </a:prstGeom>
          <a:ln>
            <a:solidFill>
              <a:srgbClr val="519A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>
          <a:xfrm>
            <a:off x="299497" y="1247353"/>
            <a:ext cx="8662843" cy="2307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ü"/>
            </a:pPr>
            <a:r>
              <a:rPr lang="en-US" sz="2400" dirty="0" smtClean="0">
                <a:latin typeface="Cambria"/>
                <a:cs typeface="Cambria"/>
              </a:rPr>
              <a:t>Consistency between C5 and C6 (LAI)</a:t>
            </a:r>
          </a:p>
          <a:p>
            <a:pPr lvl="1"/>
            <a:r>
              <a:rPr lang="en-US" sz="2000" dirty="0" smtClean="0">
                <a:latin typeface="Cambria"/>
                <a:cs typeface="Cambria"/>
              </a:rPr>
              <a:t>C6 </a:t>
            </a:r>
            <a:r>
              <a:rPr lang="en-US" sz="2000" dirty="0" smtClean="0">
                <a:solidFill>
                  <a:srgbClr val="000000"/>
                </a:solidFill>
                <a:latin typeface="Cambria"/>
                <a:cs typeface="Cambria"/>
              </a:rPr>
              <a:t>underestimates C5 LAI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  <a:latin typeface="Cambria"/>
                <a:cs typeface="Cambria"/>
              </a:rPr>
              <a:t>For the same biome </a:t>
            </a:r>
            <a:r>
              <a:rPr lang="en-US" sz="2000" dirty="0" smtClean="0">
                <a:latin typeface="Cambria"/>
                <a:cs typeface="Cambria"/>
              </a:rPr>
              <a:t>input, C6 produces global </a:t>
            </a:r>
            <a:r>
              <a:rPr lang="en-US" sz="2000" b="1" i="1" dirty="0" smtClean="0">
                <a:latin typeface="Cambria"/>
                <a:cs typeface="Cambria"/>
              </a:rPr>
              <a:t>LAI within </a:t>
            </a:r>
            <a:r>
              <a:rPr lang="en-US" sz="2000" b="1" i="1" dirty="0" smtClean="0">
                <a:solidFill>
                  <a:srgbClr val="FF0000"/>
                </a:solidFill>
                <a:latin typeface="Cambria"/>
                <a:cs typeface="Cambria"/>
              </a:rPr>
              <a:t>C5±0.29</a:t>
            </a:r>
          </a:p>
          <a:p>
            <a:pPr lvl="1"/>
            <a:r>
              <a:rPr lang="en-US" sz="2000" dirty="0" smtClean="0">
                <a:latin typeface="Cambria"/>
                <a:cs typeface="Cambria"/>
              </a:rPr>
              <a:t>Biome type disagreement</a:t>
            </a:r>
            <a:r>
              <a:rPr lang="ko-KR" altLang="en-US" sz="2000" dirty="0" smtClean="0">
                <a:latin typeface="Cambria"/>
                <a:cs typeface="Cambria"/>
              </a:rPr>
              <a:t> </a:t>
            </a:r>
            <a:r>
              <a:rPr lang="en-US" altLang="ko-KR" sz="2000" dirty="0" smtClean="0">
                <a:latin typeface="Cambria"/>
                <a:cs typeface="Cambria"/>
              </a:rPr>
              <a:t>worsens the consistency (</a:t>
            </a:r>
            <a:r>
              <a:rPr lang="en-US" sz="2000" dirty="0">
                <a:latin typeface="Cambria"/>
                <a:cs typeface="Cambria"/>
              </a:rPr>
              <a:t>C5±</a:t>
            </a:r>
            <a:r>
              <a:rPr lang="en-US" sz="2000" dirty="0" smtClean="0">
                <a:latin typeface="Cambria"/>
                <a:cs typeface="Cambria"/>
              </a:rPr>
              <a:t>0.39</a:t>
            </a:r>
            <a:r>
              <a:rPr lang="en-US" altLang="ko-KR" sz="2000" dirty="0" smtClean="0">
                <a:latin typeface="Cambria"/>
                <a:cs typeface="Cambria"/>
              </a:rPr>
              <a:t>)</a:t>
            </a:r>
            <a:r>
              <a:rPr lang="en-US" sz="2000" dirty="0" smtClean="0">
                <a:latin typeface="Cambria"/>
                <a:cs typeface="Cambria"/>
              </a:rPr>
              <a:t> </a:t>
            </a:r>
            <a:endParaRPr lang="en-US" sz="2400" dirty="0" smtClean="0">
              <a:latin typeface="Cambria"/>
              <a:cs typeface="Cambria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371599" y="78819"/>
            <a:ext cx="6949091" cy="959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 smtClean="0">
                <a:latin typeface="Cambria"/>
                <a:ea typeface="+mn-ea"/>
                <a:cs typeface="Cambria"/>
              </a:rPr>
              <a:t>Update </a:t>
            </a:r>
            <a:r>
              <a:rPr lang="en-US" sz="2800" b="1" dirty="0">
                <a:latin typeface="Cambria"/>
                <a:ea typeface="+mn-ea"/>
                <a:cs typeface="Cambria"/>
              </a:rPr>
              <a:t>on MODIS LAI/</a:t>
            </a:r>
            <a:r>
              <a:rPr lang="en-US" sz="2800" b="1" dirty="0" smtClean="0">
                <a:latin typeface="Cambria"/>
                <a:ea typeface="+mn-ea"/>
                <a:cs typeface="Cambria"/>
              </a:rPr>
              <a:t>FPAR </a:t>
            </a:r>
            <a:r>
              <a:rPr lang="en-US" sz="2800" b="1" dirty="0">
                <a:latin typeface="Cambria"/>
                <a:cs typeface="Cambria"/>
              </a:rPr>
              <a:t>− C5 vs. </a:t>
            </a:r>
            <a:r>
              <a:rPr lang="en-US" sz="2800" b="1" dirty="0" smtClean="0">
                <a:latin typeface="Cambria"/>
                <a:cs typeface="Cambria"/>
              </a:rPr>
              <a:t>C6</a:t>
            </a:r>
            <a:r>
              <a:rPr lang="en-US" sz="2800" b="1" dirty="0" smtClean="0">
                <a:latin typeface="Cambria"/>
                <a:ea typeface="+mn-ea"/>
                <a:cs typeface="Cambria"/>
              </a:rPr>
              <a:t>  </a:t>
            </a:r>
            <a:endParaRPr lang="en-US" sz="2800" b="1" dirty="0">
              <a:latin typeface="Cambria"/>
              <a:ea typeface="+mn-ea"/>
              <a:cs typeface="Cambria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6769"/>
            <a:ext cx="1470840" cy="941338"/>
          </a:xfrm>
          <a:prstGeom prst="rect">
            <a:avLst/>
          </a:prstGeom>
        </p:spPr>
      </p:pic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4342004"/>
              </p:ext>
            </p:extLst>
          </p:nvPr>
        </p:nvGraphicFramePr>
        <p:xfrm>
          <a:off x="81528" y="2904485"/>
          <a:ext cx="4719997" cy="1971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41" name="Document" r:id="rId6" imgW="5626100" imgH="2349500" progId="Word.Document.12">
                  <p:embed/>
                </p:oleObj>
              </mc:Choice>
              <mc:Fallback>
                <p:oleObj name="Document" r:id="rId6" imgW="5626100" imgH="2349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1528" y="2904485"/>
                        <a:ext cx="4719997" cy="19711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0117113"/>
              </p:ext>
            </p:extLst>
          </p:nvPr>
        </p:nvGraphicFramePr>
        <p:xfrm>
          <a:off x="160816" y="4915939"/>
          <a:ext cx="4719638" cy="197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42" name="Document" r:id="rId9" imgW="5626100" imgH="2349500" progId="Word.Document.12">
                  <p:embed/>
                </p:oleObj>
              </mc:Choice>
              <mc:Fallback>
                <p:oleObj name="Document" r:id="rId9" imgW="5626100" imgH="2349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60816" y="4915939"/>
                        <a:ext cx="4719638" cy="1971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4696102" y="2830011"/>
            <a:ext cx="4373150" cy="3528795"/>
            <a:chOff x="4696102" y="2827555"/>
            <a:chExt cx="4373150" cy="3528795"/>
          </a:xfrm>
        </p:grpSpPr>
        <p:grpSp>
          <p:nvGrpSpPr>
            <p:cNvPr id="17" name="Group 16"/>
            <p:cNvGrpSpPr/>
            <p:nvPr/>
          </p:nvGrpSpPr>
          <p:grpSpPr>
            <a:xfrm>
              <a:off x="4863542" y="5525310"/>
              <a:ext cx="4098798" cy="831040"/>
              <a:chOff x="4855309" y="4025460"/>
              <a:chExt cx="4098798" cy="831040"/>
            </a:xfrm>
          </p:grpSpPr>
          <p:pic>
            <p:nvPicPr>
              <p:cNvPr id="20" name="Picture 19" descr="GL_BU_LAI_ex_Diff_2013193.jpeg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03" t="82619" r="21017" b="4986"/>
              <a:stretch/>
            </p:blipFill>
            <p:spPr>
              <a:xfrm>
                <a:off x="4855309" y="4130879"/>
                <a:ext cx="4098798" cy="519474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 rot="2700000">
                <a:off x="5445705" y="4442775"/>
                <a:ext cx="5229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Cambria"/>
                    <a:cs typeface="Cambria"/>
                  </a:rPr>
                  <a:t>-14.0</a:t>
                </a:r>
                <a:endParaRPr lang="en-US" sz="1200" dirty="0">
                  <a:latin typeface="Cambria"/>
                  <a:cs typeface="Cambria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 rot="2700000">
                <a:off x="6050185" y="4450934"/>
                <a:ext cx="5229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Cambria"/>
                    <a:cs typeface="Cambria"/>
                  </a:rPr>
                  <a:t>-10.5</a:t>
                </a:r>
                <a:endParaRPr lang="en-US" sz="1200" dirty="0">
                  <a:latin typeface="Cambria"/>
                  <a:cs typeface="Cambria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 rot="2700000">
                <a:off x="6402875" y="4473561"/>
                <a:ext cx="43774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Cambria"/>
                    <a:cs typeface="Cambria"/>
                  </a:rPr>
                  <a:t>-8.0</a:t>
                </a:r>
                <a:endParaRPr lang="en-US" sz="1200" dirty="0">
                  <a:latin typeface="Cambria"/>
                  <a:cs typeface="Cambria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 rot="2700000">
                <a:off x="6690480" y="4470566"/>
                <a:ext cx="43774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Cambria"/>
                    <a:cs typeface="Cambria"/>
                  </a:rPr>
                  <a:t>-5.0</a:t>
                </a:r>
                <a:endParaRPr lang="en-US" sz="1200" dirty="0">
                  <a:latin typeface="Cambria"/>
                  <a:cs typeface="Cambria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 rot="2700000">
                <a:off x="6985944" y="4486949"/>
                <a:ext cx="38664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Cambria"/>
                    <a:cs typeface="Cambria"/>
                  </a:rPr>
                  <a:t>5.0</a:t>
                </a:r>
                <a:endParaRPr lang="en-US" sz="1200" dirty="0">
                  <a:latin typeface="Cambria"/>
                  <a:cs typeface="Cambria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 rot="2700000">
                <a:off x="7253468" y="4486747"/>
                <a:ext cx="38664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Cambria"/>
                    <a:cs typeface="Cambria"/>
                  </a:rPr>
                  <a:t>8.0</a:t>
                </a:r>
                <a:endParaRPr lang="en-US" sz="1200" dirty="0">
                  <a:latin typeface="Cambria"/>
                  <a:cs typeface="Cambria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 rot="2700000">
                <a:off x="7480778" y="4470891"/>
                <a:ext cx="4718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Cambria"/>
                    <a:cs typeface="Cambria"/>
                  </a:rPr>
                  <a:t>10.5</a:t>
                </a:r>
                <a:endParaRPr lang="en-US" sz="1200" dirty="0">
                  <a:latin typeface="Cambria"/>
                  <a:cs typeface="Cambria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 rot="2700000">
                <a:off x="7768385" y="4474856"/>
                <a:ext cx="4718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Cambria"/>
                    <a:cs typeface="Cambria"/>
                  </a:rPr>
                  <a:t>12.5</a:t>
                </a:r>
                <a:endParaRPr lang="en-US" sz="1200" dirty="0">
                  <a:latin typeface="Cambria"/>
                  <a:cs typeface="Cambria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 rot="2700000">
                <a:off x="8028559" y="4482073"/>
                <a:ext cx="4718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Cambria"/>
                    <a:cs typeface="Cambria"/>
                  </a:rPr>
                  <a:t>14.0</a:t>
                </a:r>
                <a:endParaRPr lang="en-US" sz="1200" dirty="0">
                  <a:latin typeface="Cambria"/>
                  <a:cs typeface="Cambria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 rot="2700000">
                <a:off x="8314782" y="4469662"/>
                <a:ext cx="4718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Cambria"/>
                    <a:cs typeface="Cambria"/>
                  </a:rPr>
                  <a:t>15.0</a:t>
                </a:r>
                <a:endParaRPr lang="en-US" sz="1200" dirty="0">
                  <a:latin typeface="Cambria"/>
                  <a:cs typeface="Cambria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 rot="2700000">
                <a:off x="5186152" y="4447674"/>
                <a:ext cx="5229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Cambria"/>
                    <a:cs typeface="Cambria"/>
                  </a:rPr>
                  <a:t>-15.0</a:t>
                </a:r>
                <a:endParaRPr lang="en-US" sz="1200" dirty="0">
                  <a:latin typeface="Cambria"/>
                  <a:cs typeface="Cambria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 rot="2700000">
                <a:off x="5751801" y="4447675"/>
                <a:ext cx="5229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Cambria"/>
                    <a:cs typeface="Cambria"/>
                  </a:rPr>
                  <a:t>-12.5</a:t>
                </a:r>
                <a:endParaRPr lang="en-US" sz="1200" dirty="0">
                  <a:latin typeface="Cambria"/>
                  <a:cs typeface="Cambria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5109308" y="4025460"/>
                <a:ext cx="369500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rgbClr val="000000"/>
                    </a:solidFill>
                    <a:latin typeface="Cambria"/>
                    <a:cs typeface="Cambria"/>
                  </a:rPr>
                  <a:t>Relative Difference (%)</a:t>
                </a:r>
                <a:endParaRPr lang="en-US" sz="1400" dirty="0">
                  <a:solidFill>
                    <a:srgbClr val="000000"/>
                  </a:solidFill>
                  <a:latin typeface="Cambria"/>
                  <a:cs typeface="Cambria"/>
                </a:endParaRP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5939169" y="2827555"/>
              <a:ext cx="20704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0000"/>
                  </a:solidFill>
                  <a:latin typeface="Cambria"/>
                  <a:cs typeface="Cambria"/>
                </a:rPr>
                <a:t>[Year=2003, DOY=193]</a:t>
              </a:r>
              <a:endParaRPr lang="en-US" sz="1400" dirty="0">
                <a:solidFill>
                  <a:srgbClr val="000000"/>
                </a:solidFill>
                <a:latin typeface="Cambria"/>
                <a:cs typeface="Cambria"/>
              </a:endParaRPr>
            </a:p>
          </p:txBody>
        </p:sp>
        <p:pic>
          <p:nvPicPr>
            <p:cNvPr id="40" name="Picture 39" descr="GL_C5_C6_LAI_Diff_2003193_Ideal.jpeg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31" t="7950" r="6358" b="17160"/>
            <a:stretch/>
          </p:blipFill>
          <p:spPr>
            <a:xfrm>
              <a:off x="4696102" y="3240603"/>
              <a:ext cx="4373150" cy="228470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5117541" y="3135332"/>
              <a:ext cx="5031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Cambria"/>
                  <a:cs typeface="Cambria"/>
                </a:rPr>
                <a:t>LAI</a:t>
              </a:r>
            </a:p>
          </p:txBody>
        </p:sp>
      </p:grpSp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5910897"/>
              </p:ext>
            </p:extLst>
          </p:nvPr>
        </p:nvGraphicFramePr>
        <p:xfrm>
          <a:off x="5578475" y="6415088"/>
          <a:ext cx="24638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43" name="Equation" r:id="rId13" imgW="2463800" imgH="393700" progId="Equation.3">
                  <p:embed/>
                </p:oleObj>
              </mc:Choice>
              <mc:Fallback>
                <p:oleObj name="Equation" r:id="rId13" imgW="24638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578475" y="6415088"/>
                        <a:ext cx="24638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7970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7D2A-484A-FE43-821F-C39C504DA1E2}" type="slidenum">
              <a:rPr lang="en-US" smtClean="0"/>
              <a:t>8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295166" y="1116823"/>
            <a:ext cx="8458200" cy="0"/>
          </a:xfrm>
          <a:prstGeom prst="line">
            <a:avLst/>
          </a:prstGeom>
          <a:ln>
            <a:solidFill>
              <a:srgbClr val="519A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>
          <a:xfrm>
            <a:off x="143545" y="1232249"/>
            <a:ext cx="8818795" cy="2307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ü"/>
            </a:pPr>
            <a:r>
              <a:rPr lang="en-US" sz="2400" dirty="0" smtClean="0">
                <a:latin typeface="Cambria"/>
                <a:cs typeface="Cambria"/>
              </a:rPr>
              <a:t>Consistency between C5 and C6 (FPAR)</a:t>
            </a:r>
          </a:p>
          <a:p>
            <a:pPr lvl="1"/>
            <a:r>
              <a:rPr lang="en-US" sz="2000" dirty="0" smtClean="0">
                <a:latin typeface="Cambria"/>
                <a:cs typeface="Cambria"/>
              </a:rPr>
              <a:t>C6 </a:t>
            </a:r>
            <a:r>
              <a:rPr lang="en-US" sz="2000" dirty="0" smtClean="0">
                <a:solidFill>
                  <a:srgbClr val="000000"/>
                </a:solidFill>
                <a:latin typeface="Cambria"/>
                <a:cs typeface="Cambria"/>
              </a:rPr>
              <a:t>underestimates C5 FPAR</a:t>
            </a:r>
            <a:endParaRPr lang="en-US" sz="2000" strike="sngStrike" dirty="0">
              <a:solidFill>
                <a:srgbClr val="000000"/>
              </a:solidFill>
              <a:latin typeface="Cambria"/>
              <a:cs typeface="Cambria"/>
            </a:endParaRPr>
          </a:p>
          <a:p>
            <a:pPr lvl="1"/>
            <a:r>
              <a:rPr lang="en-US" sz="2000" dirty="0" smtClean="0">
                <a:solidFill>
                  <a:srgbClr val="000000"/>
                </a:solidFill>
                <a:latin typeface="Cambria"/>
                <a:cs typeface="Cambria"/>
              </a:rPr>
              <a:t>For the same </a:t>
            </a:r>
            <a:r>
              <a:rPr lang="en-US" sz="2000" dirty="0">
                <a:latin typeface="Cambria"/>
                <a:cs typeface="Cambria"/>
              </a:rPr>
              <a:t>biome input, C6 produces global </a:t>
            </a:r>
            <a:r>
              <a:rPr lang="en-US" sz="2000" b="1" i="1" dirty="0" smtClean="0">
                <a:latin typeface="Cambria"/>
                <a:cs typeface="Cambria"/>
              </a:rPr>
              <a:t>FPAR </a:t>
            </a:r>
            <a:r>
              <a:rPr lang="en-US" sz="2000" b="1" i="1" dirty="0">
                <a:latin typeface="Cambria"/>
                <a:cs typeface="Cambria"/>
              </a:rPr>
              <a:t>within </a:t>
            </a:r>
            <a:r>
              <a:rPr lang="en-US" sz="2000" b="1" i="1" dirty="0">
                <a:solidFill>
                  <a:srgbClr val="FF0000"/>
                </a:solidFill>
                <a:latin typeface="Cambria"/>
                <a:cs typeface="Cambria"/>
              </a:rPr>
              <a:t>C5±</a:t>
            </a:r>
            <a:r>
              <a:rPr lang="en-US" sz="2000" b="1" i="1" dirty="0" smtClean="0">
                <a:solidFill>
                  <a:srgbClr val="FF0000"/>
                </a:solidFill>
                <a:latin typeface="Cambria"/>
                <a:cs typeface="Cambria"/>
              </a:rPr>
              <a:t>0.051</a:t>
            </a:r>
            <a:endParaRPr lang="en-US" sz="2000" b="1" i="1" dirty="0">
              <a:solidFill>
                <a:srgbClr val="FF0000"/>
              </a:solidFill>
              <a:latin typeface="Cambria"/>
              <a:cs typeface="Cambria"/>
            </a:endParaRPr>
          </a:p>
          <a:p>
            <a:pPr lvl="1"/>
            <a:r>
              <a:rPr lang="en-US" sz="2000" dirty="0">
                <a:latin typeface="Cambria"/>
                <a:cs typeface="Cambria"/>
              </a:rPr>
              <a:t>Biome type disagreement</a:t>
            </a:r>
            <a:r>
              <a:rPr lang="ko-KR" altLang="en-US" sz="2000" dirty="0">
                <a:latin typeface="Cambria"/>
                <a:cs typeface="Cambria"/>
              </a:rPr>
              <a:t> </a:t>
            </a:r>
            <a:r>
              <a:rPr lang="en-US" altLang="ko-KR" sz="2000" dirty="0">
                <a:latin typeface="Cambria"/>
                <a:cs typeface="Cambria"/>
              </a:rPr>
              <a:t>worsens the consistency (</a:t>
            </a:r>
            <a:r>
              <a:rPr lang="en-US" sz="2000" dirty="0">
                <a:latin typeface="Cambria"/>
                <a:cs typeface="Cambria"/>
              </a:rPr>
              <a:t>C5±</a:t>
            </a:r>
            <a:r>
              <a:rPr lang="en-US" sz="2000" dirty="0" smtClean="0">
                <a:latin typeface="Cambria"/>
                <a:cs typeface="Cambria"/>
              </a:rPr>
              <a:t>0.066</a:t>
            </a:r>
            <a:r>
              <a:rPr lang="en-US" altLang="ko-KR" sz="2000" dirty="0" smtClean="0">
                <a:latin typeface="Cambria"/>
                <a:cs typeface="Cambria"/>
              </a:rPr>
              <a:t>)</a:t>
            </a:r>
            <a:endParaRPr lang="en-US" sz="2400" dirty="0">
              <a:latin typeface="Cambria"/>
              <a:cs typeface="Cambria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371599" y="78819"/>
            <a:ext cx="6949091" cy="959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 smtClean="0">
                <a:latin typeface="Cambria"/>
                <a:ea typeface="+mn-ea"/>
                <a:cs typeface="Cambria"/>
              </a:rPr>
              <a:t>Update </a:t>
            </a:r>
            <a:r>
              <a:rPr lang="en-US" sz="2800" b="1" dirty="0">
                <a:latin typeface="Cambria"/>
                <a:ea typeface="+mn-ea"/>
                <a:cs typeface="Cambria"/>
              </a:rPr>
              <a:t>on MODIS LAI/</a:t>
            </a:r>
            <a:r>
              <a:rPr lang="en-US" sz="2800" b="1" dirty="0" smtClean="0">
                <a:latin typeface="Cambria"/>
                <a:ea typeface="+mn-ea"/>
                <a:cs typeface="Cambria"/>
              </a:rPr>
              <a:t>FPAR </a:t>
            </a:r>
            <a:r>
              <a:rPr lang="en-US" sz="2800" b="1" dirty="0">
                <a:latin typeface="Cambria"/>
                <a:cs typeface="Cambria"/>
              </a:rPr>
              <a:t>− C5 vs. </a:t>
            </a:r>
            <a:r>
              <a:rPr lang="en-US" sz="2800" b="1" dirty="0" smtClean="0">
                <a:latin typeface="Cambria"/>
                <a:cs typeface="Cambria"/>
              </a:rPr>
              <a:t>C6</a:t>
            </a:r>
            <a:r>
              <a:rPr lang="en-US" sz="2800" b="1" dirty="0" smtClean="0">
                <a:latin typeface="Cambria"/>
                <a:ea typeface="+mn-ea"/>
                <a:cs typeface="Cambria"/>
              </a:rPr>
              <a:t>  </a:t>
            </a:r>
            <a:endParaRPr lang="en-US" sz="2800" b="1" dirty="0">
              <a:latin typeface="Cambria"/>
              <a:ea typeface="+mn-ea"/>
              <a:cs typeface="Cambria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6769"/>
            <a:ext cx="1470840" cy="94133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743133" y="2845893"/>
            <a:ext cx="4400867" cy="3528795"/>
            <a:chOff x="4743133" y="2827555"/>
            <a:chExt cx="4400867" cy="3528795"/>
          </a:xfrm>
        </p:grpSpPr>
        <p:pic>
          <p:nvPicPr>
            <p:cNvPr id="6" name="Picture 5" descr="GL_C5_C6_FPAR_Diff_2003193_Ideal 1.jpe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65" t="8309" r="5503" b="15682"/>
            <a:stretch/>
          </p:blipFill>
          <p:spPr>
            <a:xfrm>
              <a:off x="4743133" y="3208522"/>
              <a:ext cx="4400867" cy="2316788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4863542" y="5525310"/>
              <a:ext cx="4098798" cy="831040"/>
              <a:chOff x="4855309" y="4025460"/>
              <a:chExt cx="4098798" cy="831040"/>
            </a:xfrm>
          </p:grpSpPr>
          <p:pic>
            <p:nvPicPr>
              <p:cNvPr id="20" name="Picture 19" descr="GL_BU_LAI_ex_Diff_2013193.jpe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03" t="82619" r="21017" b="4986"/>
              <a:stretch/>
            </p:blipFill>
            <p:spPr>
              <a:xfrm>
                <a:off x="4855309" y="4130879"/>
                <a:ext cx="4098798" cy="519474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 rot="2700000">
                <a:off x="5445705" y="4442775"/>
                <a:ext cx="5229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Cambria"/>
                    <a:cs typeface="Cambria"/>
                  </a:rPr>
                  <a:t>-14.0</a:t>
                </a:r>
                <a:endParaRPr lang="en-US" sz="1200" dirty="0">
                  <a:latin typeface="Cambria"/>
                  <a:cs typeface="Cambria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 rot="2700000">
                <a:off x="6050185" y="4450934"/>
                <a:ext cx="5229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Cambria"/>
                    <a:cs typeface="Cambria"/>
                  </a:rPr>
                  <a:t>-10.5</a:t>
                </a:r>
                <a:endParaRPr lang="en-US" sz="1200" dirty="0">
                  <a:latin typeface="Cambria"/>
                  <a:cs typeface="Cambria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 rot="2700000">
                <a:off x="6402875" y="4473561"/>
                <a:ext cx="43774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Cambria"/>
                    <a:cs typeface="Cambria"/>
                  </a:rPr>
                  <a:t>-8.0</a:t>
                </a:r>
                <a:endParaRPr lang="en-US" sz="1200" dirty="0">
                  <a:latin typeface="Cambria"/>
                  <a:cs typeface="Cambria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 rot="2700000">
                <a:off x="6690480" y="4470566"/>
                <a:ext cx="43774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Cambria"/>
                    <a:cs typeface="Cambria"/>
                  </a:rPr>
                  <a:t>-5.0</a:t>
                </a:r>
                <a:endParaRPr lang="en-US" sz="1200" dirty="0">
                  <a:latin typeface="Cambria"/>
                  <a:cs typeface="Cambria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 rot="2700000">
                <a:off x="6985944" y="4486949"/>
                <a:ext cx="38664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Cambria"/>
                    <a:cs typeface="Cambria"/>
                  </a:rPr>
                  <a:t>5.0</a:t>
                </a:r>
                <a:endParaRPr lang="en-US" sz="1200" dirty="0">
                  <a:latin typeface="Cambria"/>
                  <a:cs typeface="Cambria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 rot="2700000">
                <a:off x="7253468" y="4486747"/>
                <a:ext cx="38664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Cambria"/>
                    <a:cs typeface="Cambria"/>
                  </a:rPr>
                  <a:t>8.0</a:t>
                </a:r>
                <a:endParaRPr lang="en-US" sz="1200" dirty="0">
                  <a:latin typeface="Cambria"/>
                  <a:cs typeface="Cambria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 rot="2700000">
                <a:off x="7480778" y="4470891"/>
                <a:ext cx="4718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Cambria"/>
                    <a:cs typeface="Cambria"/>
                  </a:rPr>
                  <a:t>10.5</a:t>
                </a:r>
                <a:endParaRPr lang="en-US" sz="1200" dirty="0">
                  <a:latin typeface="Cambria"/>
                  <a:cs typeface="Cambria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 rot="2700000">
                <a:off x="7768385" y="4474856"/>
                <a:ext cx="4718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Cambria"/>
                    <a:cs typeface="Cambria"/>
                  </a:rPr>
                  <a:t>12.5</a:t>
                </a:r>
                <a:endParaRPr lang="en-US" sz="1200" dirty="0">
                  <a:latin typeface="Cambria"/>
                  <a:cs typeface="Cambria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 rot="2700000">
                <a:off x="8028559" y="4482073"/>
                <a:ext cx="4718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Cambria"/>
                    <a:cs typeface="Cambria"/>
                  </a:rPr>
                  <a:t>14.0</a:t>
                </a:r>
                <a:endParaRPr lang="en-US" sz="1200" dirty="0">
                  <a:latin typeface="Cambria"/>
                  <a:cs typeface="Cambria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 rot="2700000">
                <a:off x="8314782" y="4469662"/>
                <a:ext cx="4718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Cambria"/>
                    <a:cs typeface="Cambria"/>
                  </a:rPr>
                  <a:t>15.0</a:t>
                </a:r>
                <a:endParaRPr lang="en-US" sz="1200" dirty="0">
                  <a:latin typeface="Cambria"/>
                  <a:cs typeface="Cambria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 rot="2700000">
                <a:off x="5186152" y="4447674"/>
                <a:ext cx="5229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Cambria"/>
                    <a:cs typeface="Cambria"/>
                  </a:rPr>
                  <a:t>-15.0</a:t>
                </a:r>
                <a:endParaRPr lang="en-US" sz="1200" dirty="0">
                  <a:latin typeface="Cambria"/>
                  <a:cs typeface="Cambria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 rot="2700000">
                <a:off x="5751801" y="4447675"/>
                <a:ext cx="5229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Cambria"/>
                    <a:cs typeface="Cambria"/>
                  </a:rPr>
                  <a:t>-12.5</a:t>
                </a:r>
                <a:endParaRPr lang="en-US" sz="1200" dirty="0">
                  <a:latin typeface="Cambria"/>
                  <a:cs typeface="Cambria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5109308" y="4025460"/>
                <a:ext cx="369500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rgbClr val="000000"/>
                    </a:solidFill>
                    <a:latin typeface="Cambria"/>
                    <a:cs typeface="Cambria"/>
                  </a:rPr>
                  <a:t>Relative Difference (%)</a:t>
                </a:r>
                <a:endParaRPr lang="en-US" sz="1400" dirty="0">
                  <a:solidFill>
                    <a:srgbClr val="000000"/>
                  </a:solidFill>
                  <a:latin typeface="Cambria"/>
                  <a:cs typeface="Cambria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5117541" y="3135332"/>
              <a:ext cx="6976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Cambria"/>
                  <a:cs typeface="Cambria"/>
                </a:rPr>
                <a:t>FPAR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939169" y="2827555"/>
              <a:ext cx="20704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0000"/>
                  </a:solidFill>
                  <a:latin typeface="Cambria"/>
                  <a:cs typeface="Cambria"/>
                </a:rPr>
                <a:t>[Year=2003, DOY=193]</a:t>
              </a:r>
              <a:endParaRPr lang="en-US" sz="1400" dirty="0">
                <a:solidFill>
                  <a:srgbClr val="000000"/>
                </a:solidFill>
                <a:latin typeface="Cambria"/>
                <a:cs typeface="Cambria"/>
              </a:endParaRPr>
            </a:p>
          </p:txBody>
        </p:sp>
      </p:grp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5098290"/>
              </p:ext>
            </p:extLst>
          </p:nvPr>
        </p:nvGraphicFramePr>
        <p:xfrm>
          <a:off x="63254" y="2967638"/>
          <a:ext cx="4719997" cy="1971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5" name="Document" r:id="rId8" imgW="5626100" imgH="2349500" progId="Word.Document.12">
                  <p:embed/>
                </p:oleObj>
              </mc:Choice>
              <mc:Fallback>
                <p:oleObj name="Document" r:id="rId8" imgW="5626100" imgH="2349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3254" y="2967638"/>
                        <a:ext cx="4719997" cy="19711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579087"/>
              </p:ext>
            </p:extLst>
          </p:nvPr>
        </p:nvGraphicFramePr>
        <p:xfrm>
          <a:off x="143545" y="4938743"/>
          <a:ext cx="4719997" cy="1971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6" name="Document" r:id="rId11" imgW="5626100" imgH="2349500" progId="Word.Document.12">
                  <p:embed/>
                </p:oleObj>
              </mc:Choice>
              <mc:Fallback>
                <p:oleObj name="Document" r:id="rId11" imgW="5626100" imgH="2349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43545" y="4938743"/>
                        <a:ext cx="4719997" cy="19711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6331588"/>
              </p:ext>
            </p:extLst>
          </p:nvPr>
        </p:nvGraphicFramePr>
        <p:xfrm>
          <a:off x="5578475" y="6415088"/>
          <a:ext cx="24638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7" name="Equation" r:id="rId13" imgW="2463800" imgH="393700" progId="Equation.3">
                  <p:embed/>
                </p:oleObj>
              </mc:Choice>
              <mc:Fallback>
                <p:oleObj name="Equation" r:id="rId13" imgW="24638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578475" y="6415088"/>
                        <a:ext cx="24638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9000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7D2A-484A-FE43-821F-C39C504DA1E2}" type="slidenum">
              <a:rPr lang="en-US" smtClean="0"/>
              <a:t>9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295166" y="1116823"/>
            <a:ext cx="8458200" cy="0"/>
          </a:xfrm>
          <a:prstGeom prst="line">
            <a:avLst/>
          </a:prstGeom>
          <a:ln>
            <a:solidFill>
              <a:srgbClr val="519A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>
          <a:xfrm>
            <a:off x="295166" y="1195634"/>
            <a:ext cx="8458200" cy="2307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ü"/>
            </a:pPr>
            <a:r>
              <a:rPr lang="en-US" sz="2400" dirty="0" smtClean="0">
                <a:latin typeface="Cambria"/>
                <a:cs typeface="Cambria"/>
              </a:rPr>
              <a:t> Validation of MODIS LAI Product  </a:t>
            </a:r>
          </a:p>
          <a:p>
            <a:pPr lvl="1"/>
            <a:r>
              <a:rPr lang="en-US" sz="2000" dirty="0" smtClean="0">
                <a:latin typeface="Cambria"/>
                <a:cs typeface="Cambria"/>
              </a:rPr>
              <a:t>LAIs &amp; effective LAIs from </a:t>
            </a:r>
            <a:r>
              <a:rPr lang="en-US" sz="2000" dirty="0" smtClean="0">
                <a:solidFill>
                  <a:srgbClr val="000000"/>
                </a:solidFill>
                <a:latin typeface="Cambria"/>
                <a:cs typeface="Cambria"/>
              </a:rPr>
              <a:t>DIRECT field data set</a:t>
            </a:r>
            <a:endParaRPr lang="en-US" sz="2000" dirty="0">
              <a:solidFill>
                <a:srgbClr val="000000"/>
              </a:solidFill>
              <a:latin typeface="Cambria"/>
              <a:cs typeface="Cambria"/>
            </a:endParaRPr>
          </a:p>
          <a:p>
            <a:pPr lvl="1"/>
            <a:r>
              <a:rPr lang="en-US" sz="2000" dirty="0" smtClean="0">
                <a:solidFill>
                  <a:srgbClr val="000000"/>
                </a:solidFill>
                <a:latin typeface="Cambria"/>
                <a:cs typeface="Cambria"/>
              </a:rPr>
              <a:t>C5: RMSE</a:t>
            </a:r>
            <a:r>
              <a:rPr lang="en-US" sz="2000" baseline="-25000" dirty="0" smtClean="0">
                <a:solidFill>
                  <a:srgbClr val="000000"/>
                </a:solidFill>
                <a:latin typeface="Cambria"/>
                <a:cs typeface="Cambria"/>
              </a:rPr>
              <a:t>LAI</a:t>
            </a:r>
            <a:r>
              <a:rPr lang="en-US" sz="2000" dirty="0" smtClean="0">
                <a:solidFill>
                  <a:srgbClr val="000000"/>
                </a:solidFill>
                <a:latin typeface="Cambria"/>
                <a:cs typeface="Cambria"/>
              </a:rPr>
              <a:t>=0.85, </a:t>
            </a:r>
            <a:r>
              <a:rPr lang="en-US" sz="2000" dirty="0" err="1" smtClean="0">
                <a:solidFill>
                  <a:srgbClr val="000000"/>
                </a:solidFill>
                <a:latin typeface="Cambria"/>
                <a:cs typeface="Cambria"/>
              </a:rPr>
              <a:t>RMSE</a:t>
            </a:r>
            <a:r>
              <a:rPr lang="en-US" sz="2000" baseline="-25000" dirty="0" err="1" smtClean="0">
                <a:solidFill>
                  <a:srgbClr val="000000"/>
                </a:solidFill>
                <a:latin typeface="Cambria"/>
                <a:cs typeface="Cambria"/>
              </a:rPr>
              <a:t>effLAI</a:t>
            </a:r>
            <a:r>
              <a:rPr lang="en-US" sz="2000" dirty="0" smtClean="0">
                <a:solidFill>
                  <a:srgbClr val="000000"/>
                </a:solidFill>
                <a:latin typeface="Cambria"/>
                <a:cs typeface="Cambria"/>
              </a:rPr>
              <a:t>=0.78, </a:t>
            </a:r>
            <a:r>
              <a:rPr lang="en-US" sz="2000" dirty="0" err="1" smtClean="0">
                <a:solidFill>
                  <a:srgbClr val="000000"/>
                </a:solidFill>
                <a:latin typeface="Cambria"/>
                <a:cs typeface="Cambria"/>
              </a:rPr>
              <a:t>RMSE</a:t>
            </a:r>
            <a:r>
              <a:rPr lang="en-US" sz="2000" baseline="-25000" dirty="0" err="1" smtClean="0">
                <a:solidFill>
                  <a:srgbClr val="000000"/>
                </a:solidFill>
                <a:latin typeface="Cambria"/>
                <a:cs typeface="Cambria"/>
              </a:rPr>
              <a:t>LAIall</a:t>
            </a:r>
            <a:r>
              <a:rPr lang="en-US" sz="2000" dirty="0" smtClean="0">
                <a:solidFill>
                  <a:srgbClr val="000000"/>
                </a:solidFill>
                <a:latin typeface="Cambria"/>
                <a:cs typeface="Cambria"/>
              </a:rPr>
              <a:t>=0.81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  <a:latin typeface="Cambria"/>
                <a:cs typeface="Cambria"/>
              </a:rPr>
              <a:t>C6: </a:t>
            </a:r>
            <a:r>
              <a:rPr lang="en-US" sz="2000" dirty="0">
                <a:solidFill>
                  <a:srgbClr val="000000"/>
                </a:solidFill>
                <a:latin typeface="Cambria"/>
                <a:cs typeface="Cambria"/>
              </a:rPr>
              <a:t>RMSE</a:t>
            </a:r>
            <a:r>
              <a:rPr lang="en-US" sz="2000" baseline="-25000" dirty="0">
                <a:solidFill>
                  <a:srgbClr val="000000"/>
                </a:solidFill>
                <a:latin typeface="Cambria"/>
                <a:cs typeface="Cambria"/>
              </a:rPr>
              <a:t>LAI</a:t>
            </a:r>
            <a:r>
              <a:rPr lang="en-US" sz="2000" dirty="0">
                <a:solidFill>
                  <a:srgbClr val="000000"/>
                </a:solidFill>
                <a:latin typeface="Cambria"/>
                <a:cs typeface="Cambria"/>
              </a:rPr>
              <a:t>=</a:t>
            </a:r>
            <a:r>
              <a:rPr lang="en-US" sz="2000" dirty="0" smtClean="0">
                <a:solidFill>
                  <a:srgbClr val="000000"/>
                </a:solidFill>
                <a:latin typeface="Cambria"/>
                <a:cs typeface="Cambria"/>
              </a:rPr>
              <a:t>0.69, </a:t>
            </a:r>
            <a:r>
              <a:rPr lang="en-US" sz="2000" dirty="0" err="1">
                <a:solidFill>
                  <a:srgbClr val="000000"/>
                </a:solidFill>
                <a:latin typeface="Cambria"/>
                <a:cs typeface="Cambria"/>
              </a:rPr>
              <a:t>RMSE</a:t>
            </a:r>
            <a:r>
              <a:rPr lang="en-US" sz="2000" baseline="-25000" dirty="0" err="1">
                <a:solidFill>
                  <a:srgbClr val="000000"/>
                </a:solidFill>
                <a:latin typeface="Cambria"/>
                <a:cs typeface="Cambria"/>
              </a:rPr>
              <a:t>effLAI</a:t>
            </a:r>
            <a:r>
              <a:rPr lang="en-US" sz="2000" dirty="0">
                <a:solidFill>
                  <a:srgbClr val="000000"/>
                </a:solidFill>
                <a:latin typeface="Cambria"/>
                <a:cs typeface="Cambria"/>
              </a:rPr>
              <a:t>=</a:t>
            </a:r>
            <a:r>
              <a:rPr lang="en-US" sz="2000" dirty="0" smtClean="0">
                <a:solidFill>
                  <a:srgbClr val="000000"/>
                </a:solidFill>
                <a:latin typeface="Cambria"/>
                <a:cs typeface="Cambria"/>
              </a:rPr>
              <a:t>0.77, </a:t>
            </a:r>
            <a:r>
              <a:rPr lang="en-US" sz="2000" dirty="0" err="1">
                <a:solidFill>
                  <a:srgbClr val="000000"/>
                </a:solidFill>
                <a:latin typeface="Cambria"/>
                <a:cs typeface="Cambria"/>
              </a:rPr>
              <a:t>RMSE</a:t>
            </a:r>
            <a:r>
              <a:rPr lang="en-US" sz="2000" baseline="-25000" dirty="0" err="1">
                <a:solidFill>
                  <a:srgbClr val="000000"/>
                </a:solidFill>
                <a:latin typeface="Cambria"/>
                <a:cs typeface="Cambria"/>
              </a:rPr>
              <a:t>LAIall</a:t>
            </a:r>
            <a:r>
              <a:rPr lang="en-US" sz="2000" dirty="0">
                <a:solidFill>
                  <a:srgbClr val="000000"/>
                </a:solidFill>
                <a:latin typeface="Cambria"/>
                <a:cs typeface="Cambria"/>
              </a:rPr>
              <a:t>=</a:t>
            </a:r>
            <a:r>
              <a:rPr lang="en-US" sz="2000" dirty="0" smtClean="0">
                <a:solidFill>
                  <a:srgbClr val="000000"/>
                </a:solidFill>
                <a:latin typeface="Cambria"/>
                <a:cs typeface="Cambria"/>
              </a:rPr>
              <a:t>0.74</a:t>
            </a:r>
            <a:endParaRPr lang="en-US" sz="2000" dirty="0">
              <a:solidFill>
                <a:srgbClr val="000000"/>
              </a:solidFill>
              <a:latin typeface="Cambria"/>
              <a:cs typeface="Cambria"/>
            </a:endParaRPr>
          </a:p>
          <a:p>
            <a:pPr lvl="1"/>
            <a:r>
              <a:rPr lang="en-US" sz="2000" dirty="0" smtClean="0">
                <a:solidFill>
                  <a:srgbClr val="000000"/>
                </a:solidFill>
                <a:latin typeface="Cambria"/>
                <a:cs typeface="Cambria"/>
              </a:rPr>
              <a:t>C6 shows better agreement with field data compared to C5</a:t>
            </a:r>
            <a:endParaRPr lang="en-US" sz="2000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371599" y="78819"/>
            <a:ext cx="6949091" cy="959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 smtClean="0">
                <a:latin typeface="Cambria"/>
                <a:ea typeface="+mn-ea"/>
                <a:cs typeface="Cambria"/>
              </a:rPr>
              <a:t>Update </a:t>
            </a:r>
            <a:r>
              <a:rPr lang="en-US" sz="2800" b="1" dirty="0">
                <a:latin typeface="Cambria"/>
                <a:ea typeface="+mn-ea"/>
                <a:cs typeface="Cambria"/>
              </a:rPr>
              <a:t>on MODIS LAI/</a:t>
            </a:r>
            <a:r>
              <a:rPr lang="en-US" sz="2800" b="1" dirty="0" smtClean="0">
                <a:latin typeface="Cambria"/>
                <a:ea typeface="+mn-ea"/>
                <a:cs typeface="Cambria"/>
              </a:rPr>
              <a:t>FPAR </a:t>
            </a:r>
            <a:r>
              <a:rPr lang="en-US" sz="2800" b="1" dirty="0">
                <a:latin typeface="Cambria"/>
                <a:cs typeface="Cambria"/>
              </a:rPr>
              <a:t>− C5 vs. </a:t>
            </a:r>
            <a:r>
              <a:rPr lang="en-US" sz="2800" b="1" dirty="0" smtClean="0">
                <a:latin typeface="Cambria"/>
                <a:cs typeface="Cambria"/>
              </a:rPr>
              <a:t>C6</a:t>
            </a:r>
            <a:r>
              <a:rPr lang="en-US" sz="2800" b="1" dirty="0" smtClean="0">
                <a:latin typeface="Cambria"/>
                <a:ea typeface="+mn-ea"/>
                <a:cs typeface="Cambria"/>
              </a:rPr>
              <a:t>  </a:t>
            </a:r>
            <a:endParaRPr lang="en-US" sz="2800" b="1" dirty="0">
              <a:latin typeface="Cambria"/>
              <a:ea typeface="+mn-ea"/>
              <a:cs typeface="Cambria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769"/>
            <a:ext cx="1470840" cy="941338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-57466" y="2968451"/>
            <a:ext cx="9469632" cy="3840480"/>
            <a:chOff x="-57466" y="2907491"/>
            <a:chExt cx="9469632" cy="3840480"/>
          </a:xfrm>
        </p:grpSpPr>
        <p:grpSp>
          <p:nvGrpSpPr>
            <p:cNvPr id="53" name="Group 52"/>
            <p:cNvGrpSpPr/>
            <p:nvPr/>
          </p:nvGrpSpPr>
          <p:grpSpPr>
            <a:xfrm>
              <a:off x="-57466" y="2907491"/>
              <a:ext cx="9469632" cy="3840480"/>
              <a:chOff x="-57466" y="2644727"/>
              <a:chExt cx="9469632" cy="3840480"/>
            </a:xfrm>
          </p:grpSpPr>
          <p:pic>
            <p:nvPicPr>
              <p:cNvPr id="3" name="Picture 2" descr="C5_LAI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7466" y="2644727"/>
                <a:ext cx="5120640" cy="3840480"/>
              </a:xfrm>
              <a:prstGeom prst="rect">
                <a:avLst/>
              </a:prstGeom>
            </p:spPr>
          </p:pic>
          <p:pic>
            <p:nvPicPr>
              <p:cNvPr id="5" name="Picture 4" descr="C6_LAI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91526" y="2644727"/>
                <a:ext cx="5120640" cy="3840480"/>
              </a:xfrm>
              <a:prstGeom prst="rect">
                <a:avLst/>
              </a:prstGeom>
            </p:spPr>
          </p:pic>
          <p:grpSp>
            <p:nvGrpSpPr>
              <p:cNvPr id="30" name="Group 29"/>
              <p:cNvGrpSpPr/>
              <p:nvPr/>
            </p:nvGrpSpPr>
            <p:grpSpPr>
              <a:xfrm>
                <a:off x="3798105" y="2958951"/>
                <a:ext cx="483107" cy="3094040"/>
                <a:chOff x="3954864" y="2409814"/>
                <a:chExt cx="537842" cy="3444587"/>
              </a:xfrm>
            </p:grpSpPr>
            <p:sp>
              <p:nvSpPr>
                <p:cNvPr id="6" name="Rectangle 5"/>
                <p:cNvSpPr/>
                <p:nvPr/>
              </p:nvSpPr>
              <p:spPr>
                <a:xfrm>
                  <a:off x="3999921" y="2448298"/>
                  <a:ext cx="440290" cy="340610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pic>
              <p:nvPicPr>
                <p:cNvPr id="2" name="Picture 1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 flipH="1">
                  <a:off x="3954864" y="2409814"/>
                  <a:ext cx="266838" cy="3406103"/>
                </a:xfrm>
                <a:prstGeom prst="rect">
                  <a:avLst/>
                </a:prstGeom>
              </p:spPr>
            </p:pic>
            <p:sp>
              <p:nvSpPr>
                <p:cNvPr id="8" name="TextBox 7"/>
                <p:cNvSpPr txBox="1"/>
                <p:nvPr/>
              </p:nvSpPr>
              <p:spPr>
                <a:xfrm>
                  <a:off x="4101517" y="5356954"/>
                  <a:ext cx="391189" cy="3083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B1</a:t>
                  </a:r>
                  <a:endParaRPr lang="en-US" sz="1200" dirty="0"/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4101517" y="5021452"/>
                  <a:ext cx="391189" cy="3083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B2</a:t>
                  </a:r>
                  <a:endParaRPr lang="en-US" sz="1200" dirty="0"/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4101517" y="4564966"/>
                  <a:ext cx="391189" cy="3083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B3</a:t>
                  </a:r>
                  <a:endParaRPr lang="en-US" sz="1200" dirty="0"/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4101517" y="4141621"/>
                  <a:ext cx="391189" cy="3083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B4</a:t>
                  </a:r>
                  <a:endParaRPr lang="en-US" sz="1200" dirty="0"/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4101517" y="3734558"/>
                  <a:ext cx="385612" cy="3083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B5</a:t>
                  </a:r>
                  <a:endParaRPr lang="en-US" sz="1200" dirty="0"/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4101517" y="3327494"/>
                  <a:ext cx="385612" cy="3083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B6</a:t>
                  </a:r>
                  <a:endParaRPr lang="en-US" sz="1200" dirty="0"/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4101517" y="2896007"/>
                  <a:ext cx="391189" cy="3083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B7</a:t>
                  </a:r>
                  <a:endParaRPr lang="en-US" sz="1200" dirty="0"/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4101517" y="2480803"/>
                  <a:ext cx="385612" cy="3083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B8</a:t>
                  </a:r>
                  <a:endParaRPr lang="en-US" sz="1200" dirty="0"/>
                </a:p>
              </p:txBody>
            </p:sp>
          </p:grpSp>
          <p:grpSp>
            <p:nvGrpSpPr>
              <p:cNvPr id="42" name="Group 41"/>
              <p:cNvGrpSpPr/>
              <p:nvPr/>
            </p:nvGrpSpPr>
            <p:grpSpPr>
              <a:xfrm>
                <a:off x="8145353" y="2958951"/>
                <a:ext cx="483107" cy="3094040"/>
                <a:chOff x="3954864" y="2409814"/>
                <a:chExt cx="537842" cy="3444587"/>
              </a:xfrm>
            </p:grpSpPr>
            <p:sp>
              <p:nvSpPr>
                <p:cNvPr id="43" name="Rectangle 42"/>
                <p:cNvSpPr/>
                <p:nvPr/>
              </p:nvSpPr>
              <p:spPr>
                <a:xfrm>
                  <a:off x="3999921" y="2448298"/>
                  <a:ext cx="440290" cy="340610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pic>
              <p:nvPicPr>
                <p:cNvPr id="44" name="Picture 43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 flipH="1">
                  <a:off x="3954864" y="2409814"/>
                  <a:ext cx="266838" cy="3406103"/>
                </a:xfrm>
                <a:prstGeom prst="rect">
                  <a:avLst/>
                </a:prstGeom>
              </p:spPr>
            </p:pic>
            <p:sp>
              <p:nvSpPr>
                <p:cNvPr id="45" name="TextBox 44"/>
                <p:cNvSpPr txBox="1"/>
                <p:nvPr/>
              </p:nvSpPr>
              <p:spPr>
                <a:xfrm>
                  <a:off x="4101517" y="5356954"/>
                  <a:ext cx="391189" cy="3083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B1</a:t>
                  </a:r>
                  <a:endParaRPr lang="en-US" sz="1200" dirty="0"/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4101517" y="5021452"/>
                  <a:ext cx="391189" cy="3083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B2</a:t>
                  </a:r>
                  <a:endParaRPr lang="en-US" sz="1200" dirty="0"/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4101517" y="4564966"/>
                  <a:ext cx="391189" cy="3083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B3</a:t>
                  </a:r>
                  <a:endParaRPr lang="en-US" sz="1200" dirty="0"/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4101517" y="4141621"/>
                  <a:ext cx="391189" cy="3083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B4</a:t>
                  </a:r>
                  <a:endParaRPr lang="en-US" sz="1200" dirty="0"/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4101517" y="3734558"/>
                  <a:ext cx="385612" cy="3083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B5</a:t>
                  </a:r>
                  <a:endParaRPr lang="en-US" sz="1200" dirty="0"/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4101517" y="3327494"/>
                  <a:ext cx="385612" cy="3083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B6</a:t>
                  </a:r>
                  <a:endParaRPr lang="en-US" sz="1200" dirty="0"/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4101517" y="2896007"/>
                  <a:ext cx="391189" cy="3083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B7</a:t>
                  </a:r>
                  <a:endParaRPr lang="en-US" sz="1200" dirty="0"/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4101517" y="2480803"/>
                  <a:ext cx="385612" cy="3083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B8</a:t>
                  </a:r>
                  <a:endParaRPr lang="en-US" sz="1200" dirty="0"/>
                </a:p>
              </p:txBody>
            </p:sp>
          </p:grpSp>
        </p:grpSp>
        <p:sp>
          <p:nvSpPr>
            <p:cNvPr id="54" name="Rectangle 53"/>
            <p:cNvSpPr/>
            <p:nvPr/>
          </p:nvSpPr>
          <p:spPr>
            <a:xfrm rot="16200000">
              <a:off x="-766237" y="4591014"/>
              <a:ext cx="2108200" cy="3555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000000"/>
                  </a:solidFill>
                </a:rPr>
                <a:t>MODIS C5 LAI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 rot="16200000">
              <a:off x="3594098" y="4591013"/>
              <a:ext cx="2108200" cy="3555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000000"/>
                  </a:solidFill>
                </a:rPr>
                <a:t>MODIS C6 LAI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59471" y="6315055"/>
              <a:ext cx="3430167" cy="2878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000000"/>
                  </a:solidFill>
                </a:rPr>
                <a:t>Field LAI (45 LAI and 82 effective LAI)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919133" y="6314040"/>
              <a:ext cx="3137704" cy="2878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000000"/>
                  </a:solidFill>
                </a:rPr>
                <a:t>Field LAI (45 LAI and 82 effective LAI)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7701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26644</TotalTime>
  <Words>1539</Words>
  <Application>Microsoft Macintosh PowerPoint</Application>
  <PresentationFormat>On-screen Show (4:3)</PresentationFormat>
  <Paragraphs>294</Paragraphs>
  <Slides>17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Office Theme</vt:lpstr>
      <vt:lpstr>Document</vt:lpstr>
      <vt:lpstr>Equation</vt:lpstr>
      <vt:lpstr>Leaf Area Index (LAI) and Fraction of Photosynthetically Active Radiation (FPAR): Updates on MODIS and VIIRS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Boston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Taejin Park</dc:creator>
  <cp:lastModifiedBy>Brandon Maccherone</cp:lastModifiedBy>
  <cp:revision>213</cp:revision>
  <dcterms:created xsi:type="dcterms:W3CDTF">2015-04-27T20:50:56Z</dcterms:created>
  <dcterms:modified xsi:type="dcterms:W3CDTF">2015-05-28T19:12:38Z</dcterms:modified>
</cp:coreProperties>
</file>