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532" r:id="rId1"/>
    <p:sldMasterId id="2147486680" r:id="rId2"/>
    <p:sldMasterId id="2147486782" r:id="rId3"/>
    <p:sldMasterId id="2147486820" r:id="rId4"/>
    <p:sldMasterId id="2147486833" r:id="rId5"/>
  </p:sldMasterIdLst>
  <p:notesMasterIdLst>
    <p:notesMasterId r:id="rId31"/>
  </p:notesMasterIdLst>
  <p:handoutMasterIdLst>
    <p:handoutMasterId r:id="rId32"/>
  </p:handoutMasterIdLst>
  <p:sldIdLst>
    <p:sldId id="1265" r:id="rId6"/>
    <p:sldId id="1267" r:id="rId7"/>
    <p:sldId id="1202" r:id="rId8"/>
    <p:sldId id="1240" r:id="rId9"/>
    <p:sldId id="1091" r:id="rId10"/>
    <p:sldId id="1166" r:id="rId11"/>
    <p:sldId id="1201" r:id="rId12"/>
    <p:sldId id="1163" r:id="rId13"/>
    <p:sldId id="1221" r:id="rId14"/>
    <p:sldId id="1232" r:id="rId15"/>
    <p:sldId id="1258" r:id="rId16"/>
    <p:sldId id="1259" r:id="rId17"/>
    <p:sldId id="1205" r:id="rId18"/>
    <p:sldId id="1227" r:id="rId19"/>
    <p:sldId id="1228" r:id="rId20"/>
    <p:sldId id="1247" r:id="rId21"/>
    <p:sldId id="1246" r:id="rId22"/>
    <p:sldId id="1248" r:id="rId23"/>
    <p:sldId id="1231" r:id="rId24"/>
    <p:sldId id="1229" r:id="rId25"/>
    <p:sldId id="1213" r:id="rId26"/>
    <p:sldId id="1214" r:id="rId27"/>
    <p:sldId id="1152" r:id="rId28"/>
    <p:sldId id="1264" r:id="rId29"/>
    <p:sldId id="1260" r:id="rId30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clrMru>
    <a:srgbClr val="F2DF54"/>
    <a:srgbClr val="006600"/>
    <a:srgbClr val="DDDD00"/>
    <a:srgbClr val="1717F5"/>
    <a:srgbClr val="000000"/>
    <a:srgbClr val="B80000"/>
    <a:srgbClr val="00FF00"/>
    <a:srgbClr val="D7D200"/>
    <a:srgbClr val="00BC55"/>
    <a:srgbClr val="008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0011" autoAdjust="0"/>
    <p:restoredTop sz="88193" autoAdjust="0"/>
  </p:normalViewPr>
  <p:slideViewPr>
    <p:cSldViewPr>
      <p:cViewPr>
        <p:scale>
          <a:sx n="75" d="100"/>
          <a:sy n="75" d="100"/>
        </p:scale>
        <p:origin x="-8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2456" y="-11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37E6E-6175-4D4B-99B4-D40F260A56F5}" type="datetimeFigureOut">
              <a:rPr lang="en-US" smtClean="0"/>
              <a:t>5/29/15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25F79A-5944-E841-892F-3F22906C4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06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867BEC57-37A7-431E-AEFE-9AFDB97D0820}" type="datetimeFigureOut">
              <a:rPr lang="en-US"/>
              <a:pPr>
                <a:defRPr/>
              </a:pPr>
              <a:t>5/29/15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3E576A91-B754-4FB0-A4E3-24350AC0EC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435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7F96C-EDDC-413F-A63F-467AF6D04B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19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76A91-B754-4FB0-A4E3-24350AC0EC2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599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76A91-B754-4FB0-A4E3-24350AC0EC2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599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76A91-B754-4FB0-A4E3-24350AC0EC2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79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76A91-B754-4FB0-A4E3-24350AC0EC2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79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76A91-B754-4FB0-A4E3-24350AC0EC2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79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76A91-B754-4FB0-A4E3-24350AC0EC2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781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76A91-B754-4FB0-A4E3-24350AC0EC2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797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76A91-B754-4FB0-A4E3-24350AC0EC2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797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800"/>
              </a:lnSpc>
            </a:pPr>
            <a:endParaRPr lang="en-US" sz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Lucida Sans"/>
              <a:cs typeface="Lucida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76A91-B754-4FB0-A4E3-24350AC0EC2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797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76A91-B754-4FB0-A4E3-24350AC0EC2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79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76A91-B754-4FB0-A4E3-24350AC0EC2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681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27E85F-7460-4715-B7DB-165169C8075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76A91-B754-4FB0-A4E3-24350AC0EC2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5999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76A91-B754-4FB0-A4E3-24350AC0EC2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5999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76A91-B754-4FB0-A4E3-24350AC0EC2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5999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76A91-B754-4FB0-A4E3-24350AC0EC2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599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76A91-B754-4FB0-A4E3-24350AC0EC2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86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76A91-B754-4FB0-A4E3-24350AC0EC2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99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76A91-B754-4FB0-A4E3-24350AC0EC2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99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27E85F-7460-4715-B7DB-165169C8075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76A91-B754-4FB0-A4E3-24350AC0EC2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37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76A91-B754-4FB0-A4E3-24350AC0EC2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599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76A91-B754-4FB0-A4E3-24350AC0EC2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599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D118-6399-49F7-87B8-0E02A71EB22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FC268-27E4-4CDD-95D1-417EA9147D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05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7A76C-87FF-4440-AD19-742B6992BA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FC268-27E4-4CDD-95D1-417EA9147D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304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AC6F-CABA-4CFD-B223-A85C1D63B6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FC268-27E4-4CDD-95D1-417EA9147D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729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08CC82-F3D4-874A-8D19-FC98432EC50F}" type="datetimeFigureOut">
              <a:rPr lang="en-US"/>
              <a:pPr/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4F1036-2B68-B940-BDC1-81688B7B70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92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A3CBC7-EAE5-E54A-854F-ABAC8CA3329B}" type="datetimeFigureOut">
              <a:rPr lang="en-US"/>
              <a:pPr/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0545B1-EFF4-E443-9F22-EDB400D6B8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62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5DD2CD-6BB8-0B47-BC89-72ADA2C852C7}" type="datetimeFigureOut">
              <a:rPr lang="en-US"/>
              <a:pPr/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4F600-F024-4B4F-B6AB-68BF097998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86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A1BA91-4066-4D4A-8E3E-6410F800E6D6}" type="datetimeFigureOut">
              <a:rPr lang="en-US"/>
              <a:pPr/>
              <a:t>5/29/15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9519D5-1258-9B46-9234-468BCE2F68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45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620031-B6F8-A04B-BA2F-08C25481B217}" type="datetimeFigureOut">
              <a:rPr lang="en-US"/>
              <a:pPr/>
              <a:t>5/29/15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03186-508E-7640-9636-3EA5F4EB89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71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286B1C-DC11-D546-BF1D-64FD7822C333}" type="datetimeFigureOut">
              <a:rPr lang="en-US"/>
              <a:pPr/>
              <a:t>5/29/15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D94676-AC7A-254D-9F76-E7F164F4F5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55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1DEFF4-FE71-8E47-AE40-87C0E9721D6F}" type="datetimeFigureOut">
              <a:rPr lang="en-US"/>
              <a:pPr/>
              <a:t>5/29/15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A74B79-6BDC-5C4E-8C77-F4EC6EA2ED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51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E53AD2-5B7E-564F-AFFF-6519CA25A9B1}" type="datetimeFigureOut">
              <a:rPr lang="en-US"/>
              <a:pPr/>
              <a:t>5/29/15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BC37B-3FCE-634A-9090-E249175CA5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77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868E-778E-464E-BBF0-45380E9626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FC268-27E4-4CDD-95D1-417EA9147D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021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425852-89C9-F34B-B62C-096A29F3AE8B}" type="datetimeFigureOut">
              <a:rPr lang="en-US"/>
              <a:pPr/>
              <a:t>5/29/15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EB36B3-3015-C249-B7D4-079F1A643E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92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9CD3FC-CB8E-434E-9C9A-663ABAE2B6D1}" type="datetimeFigureOut">
              <a:rPr lang="en-US"/>
              <a:pPr/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AFA8CA-B64C-9648-90A7-F6F0F04059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40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9E462A-605B-DA4E-BBC0-3C8294F4A7E0}" type="datetimeFigureOut">
              <a:rPr lang="en-US"/>
              <a:pPr/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DE1535-168D-1D49-BD5F-08502B302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09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E753-E5B3-4B5F-8673-98B0770DDB0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5775-4A99-4AC5-AD6A-6DEB33BECF2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3287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E753-E5B3-4B5F-8673-98B0770DDB0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5775-4A99-4AC5-AD6A-6DEB33BECF2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159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E753-E5B3-4B5F-8673-98B0770DDB0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5775-4A99-4AC5-AD6A-6DEB33BECF2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8276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E753-E5B3-4B5F-8673-98B0770DDB0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5775-4A99-4AC5-AD6A-6DEB33BECF2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193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E753-E5B3-4B5F-8673-98B0770DDB0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5775-4A99-4AC5-AD6A-6DEB33BECF2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6992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E753-E5B3-4B5F-8673-98B0770DDB0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5775-4A99-4AC5-AD6A-6DEB33BECF2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9319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E753-E5B3-4B5F-8673-98B0770DDB0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5775-4A99-4AC5-AD6A-6DEB33BECF2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27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5D19A-24CD-40B1-9360-65C64AA7A4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FC268-27E4-4CDD-95D1-417EA9147D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9089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E753-E5B3-4B5F-8673-98B0770DDB0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5775-4A99-4AC5-AD6A-6DEB33BECF2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5782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E753-E5B3-4B5F-8673-98B0770DDB0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5775-4A99-4AC5-AD6A-6DEB33BECF2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392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E753-E5B3-4B5F-8673-98B0770DDB0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5775-4A99-4AC5-AD6A-6DEB33BECF2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3943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E753-E5B3-4B5F-8673-98B0770DDB0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5775-4A99-4AC5-AD6A-6DEB33BECF2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6511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E1027D4-7830-47F6-B981-88CA70F87D4A}" type="datetime1">
              <a:rPr lang="en-US" smtClean="0"/>
              <a:pPr>
                <a:defRPr/>
              </a:pPr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3ED43F2-13C0-4B98-B2BD-BF986EFCE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668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45CC0A5-CF40-4555-BE38-F8D374BEF877}" type="datetime1">
              <a:rPr lang="en-US" smtClean="0"/>
              <a:pPr>
                <a:defRPr/>
              </a:pPr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2E669C3-38FA-44EE-8223-85AE744AF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372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2D9119A-5D29-4173-B8C9-10A9700DAB48}" type="datetime1">
              <a:rPr lang="en-US" smtClean="0"/>
              <a:pPr>
                <a:defRPr/>
              </a:pPr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D53B852-A654-47E5-9B10-B2467B996A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668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BDD658B-60E3-4005-A91D-FA11FD722E06}" type="datetime1">
              <a:rPr lang="en-US" smtClean="0"/>
              <a:pPr>
                <a:defRPr/>
              </a:pPr>
              <a:t>5/29/15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D2F75E7-AA40-46DD-AF49-67FD6A821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4795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BB4CFF7-18CD-4169-B0E6-1AF3E97C1A50}" type="datetime1">
              <a:rPr lang="en-US" smtClean="0"/>
              <a:pPr>
                <a:defRPr/>
              </a:pPr>
              <a:t>5/29/15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C98CA43-961C-4B5B-BC33-7B38B6827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2041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D8F4DAF-AEA7-47CC-B81A-EE943420C323}" type="datetime1">
              <a:rPr lang="en-US" smtClean="0"/>
              <a:pPr>
                <a:defRPr/>
              </a:pPr>
              <a:t>5/29/15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DD3EC3A-BB1D-4CB2-A903-08AFCEDBAE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10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6D9F-B3D0-4BC0-A5CA-D11E1FC8624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FC268-27E4-4CDD-95D1-417EA9147D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205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793B76B-E47E-4651-AFEF-DAE36F9647E7}" type="datetime1">
              <a:rPr lang="en-US" smtClean="0"/>
              <a:pPr>
                <a:defRPr/>
              </a:pPr>
              <a:t>5/29/15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BB5BF6C-457B-431E-B164-1D05A0ECE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02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CCFB7DA-1D30-4029-959A-5C475C9DE472}" type="datetime1">
              <a:rPr lang="en-US" smtClean="0"/>
              <a:pPr>
                <a:defRPr/>
              </a:pPr>
              <a:t>5/29/15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5D61C33-77F1-4291-972E-4D95E9651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899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68678FD-5E2B-409C-96EB-8EBF33C7B0B3}" type="datetime1">
              <a:rPr lang="en-US" smtClean="0"/>
              <a:pPr>
                <a:defRPr/>
              </a:pPr>
              <a:t>5/29/15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8778FED-21FA-46C0-8BF2-763B9FF6F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901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BE157D8-EDFA-4E88-B51F-2593B78AB4AA}" type="datetime1">
              <a:rPr lang="en-US" smtClean="0"/>
              <a:pPr>
                <a:defRPr/>
              </a:pPr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E02112A-E859-4EB3-B499-B2DAAA6CA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875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847FC38-AB38-4857-BF93-F4E3ACD74675}" type="datetime1">
              <a:rPr lang="en-US" smtClean="0"/>
              <a:pPr>
                <a:defRPr/>
              </a:pPr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BA9D992-5981-46F2-A15A-E66141BBD8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414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830" y="94066"/>
            <a:ext cx="8948509" cy="65023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06364" y="93663"/>
            <a:ext cx="8947976" cy="65024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6" name="Vertical Text Placeholder 2"/>
          <p:cNvSpPr>
            <a:spLocks noGrp="1"/>
          </p:cNvSpPr>
          <p:nvPr>
            <p:ph type="body" orient="vert" idx="11"/>
          </p:nvPr>
        </p:nvSpPr>
        <p:spPr>
          <a:xfrm>
            <a:off x="0" y="6596378"/>
            <a:ext cx="9038170" cy="26162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l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4663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162800" y="4114800"/>
            <a:ext cx="129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292934"/>
                </a:solidFill>
                <a:latin typeface="Gill Sans MT" panose="020B0502020104020203" pitchFamily="34" charset="0"/>
              </a:rPr>
              <a:t>Performance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292934"/>
                </a:solidFill>
                <a:latin typeface="Gill Sans MT" panose="020B0502020104020203" pitchFamily="34" charset="0"/>
              </a:rPr>
              <a:t>Improvement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292934"/>
                </a:solidFill>
                <a:latin typeface="Gill Sans MT" panose="020B0502020104020203" pitchFamily="34" charset="0"/>
              </a:rPr>
              <a:t>Council</a:t>
            </a:r>
            <a:endParaRPr lang="en-US" sz="1400" dirty="0">
              <a:solidFill>
                <a:srgbClr val="292934"/>
              </a:solidFill>
              <a:latin typeface="Gill Sans MT" panose="020B05020201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695540"/>
            <a:ext cx="990906" cy="54392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7162800" y="4114800"/>
            <a:ext cx="129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292934"/>
                </a:solidFill>
                <a:latin typeface="Gill Sans MT" panose="020B0502020104020203" pitchFamily="34" charset="0"/>
              </a:rPr>
              <a:t>Performance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292934"/>
                </a:solidFill>
                <a:latin typeface="Gill Sans MT" panose="020B0502020104020203" pitchFamily="34" charset="0"/>
              </a:rPr>
              <a:t>Improvement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292934"/>
                </a:solidFill>
                <a:latin typeface="Gill Sans MT" panose="020B0502020104020203" pitchFamily="34" charset="0"/>
              </a:rPr>
              <a:t>Council</a:t>
            </a:r>
            <a:endParaRPr lang="en-US" sz="1400" dirty="0">
              <a:solidFill>
                <a:srgbClr val="292934"/>
              </a:solidFill>
              <a:latin typeface="Gill Sans MT" panose="020B05020201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695540"/>
            <a:ext cx="990906" cy="54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338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9376"/>
            <a:ext cx="4114800" cy="329184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125" y="76200"/>
            <a:ext cx="615275" cy="337733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51816"/>
            <a:ext cx="1066800" cy="329184"/>
          </a:xfrm>
        </p:spPr>
        <p:txBody>
          <a:bodyPr/>
          <a:lstStyle/>
          <a:p>
            <a:fld id="{8A66FBCF-8101-49AF-A679-9B24C7A268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125" y="76200"/>
            <a:ext cx="615275" cy="33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73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3887" y="84749"/>
            <a:ext cx="4114800" cy="329184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324600"/>
            <a:ext cx="965499" cy="52997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57200" y="1295400"/>
            <a:ext cx="8229600" cy="0"/>
          </a:xfrm>
          <a:prstGeom prst="line">
            <a:avLst/>
          </a:prstGeom>
          <a:ln>
            <a:solidFill>
              <a:srgbClr val="E16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125" y="76200"/>
            <a:ext cx="615275" cy="337733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51816"/>
            <a:ext cx="1066800" cy="329184"/>
          </a:xfrm>
        </p:spPr>
        <p:txBody>
          <a:bodyPr/>
          <a:lstStyle/>
          <a:p>
            <a:fld id="{8A66FBCF-8101-49AF-A679-9B24C7A268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324600"/>
            <a:ext cx="965499" cy="529975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457200" y="1295400"/>
            <a:ext cx="8229600" cy="0"/>
          </a:xfrm>
          <a:prstGeom prst="line">
            <a:avLst/>
          </a:prstGeom>
          <a:ln>
            <a:solidFill>
              <a:srgbClr val="E16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125" y="76200"/>
            <a:ext cx="615275" cy="33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898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FBCF-8101-49AF-A679-9B24C7A2681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125" y="76200"/>
            <a:ext cx="615275" cy="337733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3887" y="84749"/>
            <a:ext cx="4114800" cy="329184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125" y="76200"/>
            <a:ext cx="615275" cy="33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77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51084-D9C9-486B-87EC-271AAF0754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FC268-27E4-4CDD-95D1-417EA9147D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494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FBCF-8101-49AF-A679-9B24C7A268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125" y="76200"/>
            <a:ext cx="615275" cy="337733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3887" y="84749"/>
            <a:ext cx="4114800" cy="329184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125" y="76200"/>
            <a:ext cx="615275" cy="33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980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FBCF-8101-49AF-A679-9B24C7A2681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125" y="76200"/>
            <a:ext cx="615275" cy="337733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3887" y="84749"/>
            <a:ext cx="4114800" cy="329184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125" y="76200"/>
            <a:ext cx="615275" cy="33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23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FBCF-8101-49AF-A679-9B24C7A268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125" y="76200"/>
            <a:ext cx="615275" cy="337733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3887" y="84749"/>
            <a:ext cx="4114800" cy="329184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125" y="76200"/>
            <a:ext cx="615275" cy="33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728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FBCF-8101-49AF-A679-9B24C7A268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125" y="76200"/>
            <a:ext cx="615275" cy="337733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3887" y="84749"/>
            <a:ext cx="4114800" cy="329184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125" y="76200"/>
            <a:ext cx="615275" cy="33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903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FBCF-8101-49AF-A679-9B24C7A2681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125" y="76200"/>
            <a:ext cx="615275" cy="337733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3887" y="84749"/>
            <a:ext cx="4114800" cy="329184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125" y="76200"/>
            <a:ext cx="615275" cy="33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239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FBCF-8101-49AF-A679-9B24C7A268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125" y="76200"/>
            <a:ext cx="615275" cy="337733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3887" y="84749"/>
            <a:ext cx="4114800" cy="329184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125" y="76200"/>
            <a:ext cx="615275" cy="33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798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FBCF-8101-49AF-A679-9B24C7A268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125" y="76200"/>
            <a:ext cx="615275" cy="337733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3887" y="84749"/>
            <a:ext cx="4114800" cy="329184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125" y="76200"/>
            <a:ext cx="615275" cy="33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838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FBCF-8101-49AF-A679-9B24C7A268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125" y="76200"/>
            <a:ext cx="615275" cy="337733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3887" y="84749"/>
            <a:ext cx="4114800" cy="329184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125" y="76200"/>
            <a:ext cx="615275" cy="33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68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2072F-263E-4933-83FE-8BC8DED5E7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FC268-27E4-4CDD-95D1-417EA9147D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20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5100A-F623-4B3F-9C88-0C16758DE9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FC268-27E4-4CDD-95D1-417EA9147D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779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A5C9A-D48E-4D29-BEBA-AAF1746C0F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FC268-27E4-4CDD-95D1-417EA9147D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097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3BFE3-EAC4-4398-8352-01428AB772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FC268-27E4-4CDD-95D1-417EA9147D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48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E19FF84-FFF6-426B-807C-EA36B2B7810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9CFC268-27E4-4CDD-95D1-417EA9147D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376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33" r:id="rId1"/>
    <p:sldLayoutId id="2147486534" r:id="rId2"/>
    <p:sldLayoutId id="2147486535" r:id="rId3"/>
    <p:sldLayoutId id="2147486536" r:id="rId4"/>
    <p:sldLayoutId id="2147486537" r:id="rId5"/>
    <p:sldLayoutId id="2147486538" r:id="rId6"/>
    <p:sldLayoutId id="2147486539" r:id="rId7"/>
    <p:sldLayoutId id="2147486540" r:id="rId8"/>
    <p:sldLayoutId id="2147486541" r:id="rId9"/>
    <p:sldLayoutId id="2147486542" r:id="rId10"/>
    <p:sldLayoutId id="214748654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E7EA04A-272F-814C-AFCF-D5C42BAD478A}" type="datetimeFigureOut">
              <a:rPr lang="en-US" smtClean="0">
                <a:ea typeface="ＭＳ Ｐゴシック" charset="0"/>
              </a:rPr>
              <a:pPr/>
              <a:t>5/29/15</a:t>
            </a:fld>
            <a:endParaRPr lang="en-US" smtClean="0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AAEAE876-DD8F-294A-ADE0-02CD7B55CFC6}" type="slidenum">
              <a:rPr lang="en-US" smtClean="0">
                <a:ea typeface="ＭＳ Ｐゴシック" charset="0"/>
              </a:rPr>
              <a:pPr/>
              <a:t>‹#›</a:t>
            </a:fld>
            <a:endParaRPr lang="en-US" smtClean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56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81" r:id="rId1"/>
    <p:sldLayoutId id="2147486682" r:id="rId2"/>
    <p:sldLayoutId id="2147486683" r:id="rId3"/>
    <p:sldLayoutId id="2147486684" r:id="rId4"/>
    <p:sldLayoutId id="2147486685" r:id="rId5"/>
    <p:sldLayoutId id="2147486686" r:id="rId6"/>
    <p:sldLayoutId id="2147486687" r:id="rId7"/>
    <p:sldLayoutId id="2147486688" r:id="rId8"/>
    <p:sldLayoutId id="2147486689" r:id="rId9"/>
    <p:sldLayoutId id="2147486690" r:id="rId10"/>
    <p:sldLayoutId id="21474866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F76E753-E5B3-4B5F-8673-98B0770DDB01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5/29/15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0845775-4A99-4AC5-AD6A-6DEB33BECF20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24485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783" r:id="rId1"/>
    <p:sldLayoutId id="2147486784" r:id="rId2"/>
    <p:sldLayoutId id="2147486785" r:id="rId3"/>
    <p:sldLayoutId id="2147486786" r:id="rId4"/>
    <p:sldLayoutId id="2147486787" r:id="rId5"/>
    <p:sldLayoutId id="2147486788" r:id="rId6"/>
    <p:sldLayoutId id="2147486789" r:id="rId7"/>
    <p:sldLayoutId id="2147486790" r:id="rId8"/>
    <p:sldLayoutId id="2147486791" r:id="rId9"/>
    <p:sldLayoutId id="2147486792" r:id="rId10"/>
    <p:sldLayoutId id="21474867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B18AF66-CED9-44D8-8466-09C1761AE4C4}" type="datetime1">
              <a:rPr lang="en-US" smtClean="0"/>
              <a:pPr>
                <a:defRPr/>
              </a:pPr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D84AF6E-84CA-40C9-B9B2-2C3FBC11F3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65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21" r:id="rId1"/>
    <p:sldLayoutId id="2147486822" r:id="rId2"/>
    <p:sldLayoutId id="2147486823" r:id="rId3"/>
    <p:sldLayoutId id="2147486824" r:id="rId4"/>
    <p:sldLayoutId id="2147486825" r:id="rId5"/>
    <p:sldLayoutId id="2147486826" r:id="rId6"/>
    <p:sldLayoutId id="2147486827" r:id="rId7"/>
    <p:sldLayoutId id="2147486828" r:id="rId8"/>
    <p:sldLayoutId id="2147486829" r:id="rId9"/>
    <p:sldLayoutId id="2147486830" r:id="rId10"/>
    <p:sldLayoutId id="2147486831" r:id="rId11"/>
    <p:sldLayoutId id="214748683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493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Gill Sans MT" panose="020B0502020104020203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51816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FFFF"/>
                </a:solidFill>
                <a:latin typeface="Gill Sans MT" panose="020B0502020104020203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A66FBCF-8101-49AF-A679-9B24C7A26814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45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34" r:id="rId1"/>
    <p:sldLayoutId id="2147486835" r:id="rId2"/>
    <p:sldLayoutId id="2147486836" r:id="rId3"/>
    <p:sldLayoutId id="2147486837" r:id="rId4"/>
    <p:sldLayoutId id="2147486838" r:id="rId5"/>
    <p:sldLayoutId id="2147486839" r:id="rId6"/>
    <p:sldLayoutId id="2147486840" r:id="rId7"/>
    <p:sldLayoutId id="2147486841" r:id="rId8"/>
    <p:sldLayoutId id="2147486842" r:id="rId9"/>
    <p:sldLayoutId id="2147486843" r:id="rId10"/>
    <p:sldLayoutId id="2147486844" r:id="rId11"/>
    <p:sldLayoutId id="2147486845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spc="-100" baseline="0">
          <a:solidFill>
            <a:schemeClr val="tx2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emf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3.emf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5" Type="http://schemas.openxmlformats.org/officeDocument/2006/relationships/image" Target="../media/image43.png"/><Relationship Id="rId6" Type="http://schemas.openxmlformats.org/officeDocument/2006/relationships/image" Target="../media/image44.emf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jpe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Power of Story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 smtClean="0"/>
              <a:t>Compelling Data + Story + Telling</a:t>
            </a:r>
          </a:p>
          <a:p>
            <a:r>
              <a:rPr lang="en-US" i="1" dirty="0">
                <a:solidFill>
                  <a:srgbClr val="002060"/>
                </a:solidFill>
              </a:rPr>
              <a:t>Every </a:t>
            </a:r>
            <a:r>
              <a:rPr lang="en-US" b="1" i="1" dirty="0">
                <a:solidFill>
                  <a:srgbClr val="002060"/>
                </a:solidFill>
              </a:rPr>
              <a:t>presenter</a:t>
            </a:r>
            <a:r>
              <a:rPr lang="en-US" i="1" dirty="0">
                <a:solidFill>
                  <a:srgbClr val="002060"/>
                </a:solidFill>
              </a:rPr>
              <a:t> has the potential to be great; every </a:t>
            </a:r>
            <a:r>
              <a:rPr lang="en-US" b="1" i="1" dirty="0">
                <a:solidFill>
                  <a:srgbClr val="002060"/>
                </a:solidFill>
              </a:rPr>
              <a:t>presentation</a:t>
            </a:r>
            <a:r>
              <a:rPr lang="en-US" i="1" dirty="0">
                <a:solidFill>
                  <a:srgbClr val="002060"/>
                </a:solidFill>
              </a:rPr>
              <a:t> is high stakes; and every </a:t>
            </a:r>
            <a:r>
              <a:rPr lang="en-US" b="1" i="1" dirty="0">
                <a:solidFill>
                  <a:srgbClr val="002060"/>
                </a:solidFill>
              </a:rPr>
              <a:t>audience</a:t>
            </a:r>
            <a:r>
              <a:rPr lang="en-US" i="1" dirty="0">
                <a:solidFill>
                  <a:srgbClr val="002060"/>
                </a:solidFill>
              </a:rPr>
              <a:t> deserves the absolute best.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555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ortlandbridges.com/photoimagefiles/portland-buildings-5d0img20635-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0" r="-2" b="6267"/>
          <a:stretch/>
        </p:blipFill>
        <p:spPr bwMode="auto">
          <a:xfrm>
            <a:off x="-2" y="-1"/>
            <a:ext cx="5181601" cy="402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koziarschristmasvillage.com/static/images/gal/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" t="22386" r="5782" b="35344"/>
          <a:stretch/>
        </p:blipFill>
        <p:spPr bwMode="auto">
          <a:xfrm>
            <a:off x="0" y="3942894"/>
            <a:ext cx="9143999" cy="291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chinadaily.com.cn/world/images/attachement/jpg/site1/20111126/0022190dec45103aa0561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" t="6730" r="24165"/>
          <a:stretch/>
        </p:blipFill>
        <p:spPr bwMode="auto">
          <a:xfrm>
            <a:off x="4648200" y="-2120"/>
            <a:ext cx="4495800" cy="394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630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60657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05"/>
          <a:stretch/>
        </p:blipFill>
        <p:spPr bwMode="auto">
          <a:xfrm>
            <a:off x="4648200" y="6157274"/>
            <a:ext cx="4495800" cy="666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2584" y="1143000"/>
            <a:ext cx="5530068" cy="38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" name="Straight Arrow Connector 26"/>
          <p:cNvCxnSpPr/>
          <p:nvPr/>
        </p:nvCxnSpPr>
        <p:spPr>
          <a:xfrm flipV="1">
            <a:off x="1362356" y="1478485"/>
            <a:ext cx="0" cy="3340403"/>
          </a:xfrm>
          <a:prstGeom prst="straightConnector1">
            <a:avLst/>
          </a:prstGeom>
          <a:ln w="762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 rot="16200000">
            <a:off x="-482628" y="2994200"/>
            <a:ext cx="3124918" cy="330860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  <a:cs typeface="Lucida Sans"/>
              </a:rPr>
              <a:t>More Nighttime Lights</a:t>
            </a:r>
            <a:endParaRPr lang="en-US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Lucida Sans"/>
              <a:cs typeface="Lucida Sans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2513318" y="5047487"/>
            <a:ext cx="3733800" cy="1"/>
          </a:xfrm>
          <a:prstGeom prst="straightConnector1">
            <a:avLst/>
          </a:prstGeom>
          <a:ln w="762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3445978" y="5103090"/>
            <a:ext cx="1868480" cy="335989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  <a:cs typeface="Lucida Sans"/>
              </a:rPr>
              <a:t>More People</a:t>
            </a:r>
            <a:endParaRPr lang="en-US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Lucida Sans"/>
              <a:cs typeface="Lucida Sans"/>
            </a:endParaRPr>
          </a:p>
        </p:txBody>
      </p:sp>
      <p:pic>
        <p:nvPicPr>
          <p:cNvPr id="37" name="Picture 12" descr="http://upload.wikimedia.org/wikipedia/commons/thumb/2/28/Flag_of_Puerto_Rico.svg/2000px-Flag_of_Puerto_Rico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1" y="39624"/>
            <a:ext cx="740849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762000" y="0"/>
            <a:ext cx="53721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Sans"/>
                <a:cs typeface="Lucida Sans"/>
              </a:rPr>
              <a:t>Holiday Season in Puerto Rico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Sans"/>
              <a:cs typeface="Lucida San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085318" y="3545884"/>
            <a:ext cx="16002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161518" y="3693075"/>
            <a:ext cx="1502664" cy="1106424"/>
            <a:chOff x="7391400" y="3266182"/>
            <a:chExt cx="1502664" cy="1106424"/>
          </a:xfrm>
        </p:grpSpPr>
        <p:sp>
          <p:nvSpPr>
            <p:cNvPr id="39" name="Oval 38"/>
            <p:cNvSpPr/>
            <p:nvPr/>
          </p:nvSpPr>
          <p:spPr>
            <a:xfrm>
              <a:off x="7391400" y="3266182"/>
              <a:ext cx="381000" cy="370212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Lucida Sans"/>
                <a:cs typeface="Lucida Sans"/>
              </a:endParaRPr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7436038" y="3766756"/>
              <a:ext cx="291724" cy="283464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Lucida Sans"/>
                <a:cs typeface="Lucida Sans"/>
              </a:endParaRPr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7483091" y="4180582"/>
              <a:ext cx="197619" cy="192024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Lucida Sans"/>
                <a:cs typeface="Lucida San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751064" y="3533197"/>
              <a:ext cx="1143000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40"/>
                </a:lnSpc>
              </a:pPr>
              <a:r>
                <a:rPr lang="en-US" sz="1400" dirty="0" smtClean="0">
                  <a:solidFill>
                    <a:prstClr val="black"/>
                  </a:solidFill>
                  <a:latin typeface="Lucida Sans"/>
                  <a:cs typeface="Lucida Sans"/>
                </a:rPr>
                <a:t>Magnitude of lighting demand</a:t>
              </a:r>
            </a:p>
          </p:txBody>
        </p:sp>
      </p:grpSp>
      <p:sp>
        <p:nvSpPr>
          <p:cNvPr id="49" name="Oval 48"/>
          <p:cNvSpPr/>
          <p:nvPr/>
        </p:nvSpPr>
        <p:spPr>
          <a:xfrm rot="21135940">
            <a:off x="2139967" y="3701707"/>
            <a:ext cx="2205649" cy="9182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sp>
        <p:nvSpPr>
          <p:cNvPr id="50" name="Oval 49"/>
          <p:cNvSpPr/>
          <p:nvPr/>
        </p:nvSpPr>
        <p:spPr>
          <a:xfrm rot="19615120">
            <a:off x="3938734" y="1201819"/>
            <a:ext cx="3643791" cy="19821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615635" y="1425636"/>
            <a:ext cx="2555283" cy="477054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US" sz="1400" b="1" dirty="0" smtClean="0">
                <a:solidFill>
                  <a:prstClr val="black"/>
                </a:solidFill>
                <a:latin typeface="Lucida Sans"/>
                <a:cs typeface="Lucida Sans"/>
              </a:rPr>
              <a:t>Large-to-Medium </a:t>
            </a:r>
          </a:p>
          <a:p>
            <a:pPr>
              <a:lnSpc>
                <a:spcPts val="1500"/>
              </a:lnSpc>
            </a:pPr>
            <a:r>
              <a:rPr lang="en-US" sz="1400" b="1" dirty="0" smtClean="0">
                <a:solidFill>
                  <a:prstClr val="black"/>
                </a:solidFill>
                <a:latin typeface="Lucida Sans"/>
                <a:cs typeface="Lucida Sans"/>
              </a:rPr>
              <a:t>sized cities</a:t>
            </a:r>
            <a:endParaRPr lang="en-US" sz="1400" b="1" dirty="0">
              <a:solidFill>
                <a:prstClr val="black"/>
              </a:solidFill>
              <a:latin typeface="Lucida Sans"/>
              <a:cs typeface="Lucida San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437118" y="3426690"/>
            <a:ext cx="1600200" cy="284693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US" sz="1400" b="1" dirty="0" smtClean="0">
                <a:solidFill>
                  <a:prstClr val="black"/>
                </a:solidFill>
                <a:latin typeface="Lucida Sans"/>
                <a:cs typeface="Lucida Sans"/>
              </a:rPr>
              <a:t>Small towns</a:t>
            </a:r>
            <a:endParaRPr lang="en-US" sz="1400" b="1" dirty="0">
              <a:solidFill>
                <a:prstClr val="black"/>
              </a:solidFill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2892841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60657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05"/>
          <a:stretch/>
        </p:blipFill>
        <p:spPr bwMode="auto">
          <a:xfrm>
            <a:off x="4648200" y="6157274"/>
            <a:ext cx="4495800" cy="666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6266" y="1142272"/>
            <a:ext cx="5530068" cy="3853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>
            <a:stCxn id="31" idx="1"/>
          </p:cNvCxnSpPr>
          <p:nvPr/>
        </p:nvCxnSpPr>
        <p:spPr>
          <a:xfrm flipH="1">
            <a:off x="5715000" y="850051"/>
            <a:ext cx="457200" cy="29518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172200" y="609600"/>
            <a:ext cx="1600200" cy="480901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US" sz="1400" dirty="0">
                <a:solidFill>
                  <a:prstClr val="white"/>
                </a:solidFill>
                <a:latin typeface="Lucida Sans"/>
                <a:cs typeface="Lucida Sans"/>
              </a:rPr>
              <a:t>Large </a:t>
            </a:r>
            <a:r>
              <a:rPr lang="en-US" sz="1400" dirty="0" smtClean="0">
                <a:solidFill>
                  <a:prstClr val="white"/>
                </a:solidFill>
                <a:latin typeface="Lucida Sans"/>
                <a:cs typeface="Lucida Sans"/>
              </a:rPr>
              <a:t>suburbs </a:t>
            </a:r>
            <a:r>
              <a:rPr lang="en-US" sz="1400" dirty="0">
                <a:solidFill>
                  <a:prstClr val="white"/>
                </a:solidFill>
                <a:latin typeface="Lucida Sans"/>
                <a:cs typeface="Lucida Sans"/>
              </a:rPr>
              <a:t>&amp; </a:t>
            </a:r>
            <a:r>
              <a:rPr lang="en-US" sz="1400" dirty="0" smtClean="0">
                <a:solidFill>
                  <a:prstClr val="white"/>
                </a:solidFill>
                <a:latin typeface="Lucida Sans"/>
                <a:cs typeface="Lucida Sans"/>
              </a:rPr>
              <a:t>exurban areas</a:t>
            </a:r>
            <a:endParaRPr lang="en-US" sz="1400" dirty="0"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6858000" y="2056672"/>
            <a:ext cx="533400" cy="42472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7391400" y="1728899"/>
            <a:ext cx="1600200" cy="480901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US" sz="1400" dirty="0" smtClean="0">
                <a:solidFill>
                  <a:prstClr val="white"/>
                </a:solidFill>
                <a:latin typeface="Lucida Sans"/>
                <a:cs typeface="Lucida Sans"/>
              </a:rPr>
              <a:t>Central </a:t>
            </a:r>
            <a:r>
              <a:rPr lang="en-US" sz="1400" dirty="0">
                <a:solidFill>
                  <a:prstClr val="white"/>
                </a:solidFill>
                <a:latin typeface="Lucida Sans"/>
                <a:cs typeface="Lucida Sans"/>
              </a:rPr>
              <a:t>urban </a:t>
            </a:r>
            <a:r>
              <a:rPr lang="en-US" sz="1400" dirty="0" smtClean="0">
                <a:solidFill>
                  <a:prstClr val="white"/>
                </a:solidFill>
                <a:latin typeface="Lucida Sans"/>
                <a:cs typeface="Lucida Sans"/>
              </a:rPr>
              <a:t>districts</a:t>
            </a:r>
            <a:endParaRPr lang="en-US" sz="1400" dirty="0"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1247775" y="1370872"/>
            <a:ext cx="1295400" cy="10867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381000" y="1066800"/>
            <a:ext cx="1200834" cy="477054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US" sz="1400" dirty="0" smtClean="0">
                <a:solidFill>
                  <a:prstClr val="white"/>
                </a:solidFill>
                <a:latin typeface="Lucida Sans"/>
                <a:cs typeface="Lucida Sans"/>
              </a:rPr>
              <a:t>Cultural Centers</a:t>
            </a:r>
            <a:endParaRPr lang="en-US" sz="1400" dirty="0"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239000" y="3548194"/>
            <a:ext cx="16002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315200" y="3695385"/>
            <a:ext cx="1502664" cy="1106424"/>
            <a:chOff x="7391400" y="3266182"/>
            <a:chExt cx="1502664" cy="1106424"/>
          </a:xfrm>
        </p:grpSpPr>
        <p:sp>
          <p:nvSpPr>
            <p:cNvPr id="42" name="Oval 41"/>
            <p:cNvSpPr/>
            <p:nvPr/>
          </p:nvSpPr>
          <p:spPr>
            <a:xfrm>
              <a:off x="7391400" y="3266182"/>
              <a:ext cx="381000" cy="370212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Lucida Sans"/>
                <a:cs typeface="Lucida Sans"/>
              </a:endParaRPr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>
            <a:xfrm>
              <a:off x="7436038" y="3766756"/>
              <a:ext cx="291724" cy="283464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Lucida Sans"/>
                <a:cs typeface="Lucida Sans"/>
              </a:endParaRPr>
            </a:p>
          </p:txBody>
        </p:sp>
        <p:sp>
          <p:nvSpPr>
            <p:cNvPr id="60" name="Oval 59"/>
            <p:cNvSpPr>
              <a:spLocks noChangeAspect="1"/>
            </p:cNvSpPr>
            <p:nvPr/>
          </p:nvSpPr>
          <p:spPr>
            <a:xfrm>
              <a:off x="7483091" y="4180582"/>
              <a:ext cx="197619" cy="192024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Lucida Sans"/>
                <a:cs typeface="Lucida San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751064" y="3342382"/>
              <a:ext cx="1143000" cy="88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40"/>
                </a:lnSpc>
              </a:pPr>
              <a:r>
                <a:rPr lang="en-US" sz="1400" dirty="0" smtClean="0">
                  <a:solidFill>
                    <a:prstClr val="black"/>
                  </a:solidFill>
                  <a:latin typeface="Lucida Sans"/>
                  <a:cs typeface="Lucida Sans"/>
                </a:rPr>
                <a:t>Magnitude of holiday lighting demand</a:t>
              </a:r>
            </a:p>
          </p:txBody>
        </p:sp>
      </p:grpSp>
      <p:sp>
        <p:nvSpPr>
          <p:cNvPr id="2" name="Oval 1"/>
          <p:cNvSpPr/>
          <p:nvPr/>
        </p:nvSpPr>
        <p:spPr>
          <a:xfrm rot="19615120">
            <a:off x="3617640" y="2507376"/>
            <a:ext cx="3501507" cy="18989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sp>
        <p:nvSpPr>
          <p:cNvPr id="24" name="Oval 23"/>
          <p:cNvSpPr/>
          <p:nvPr/>
        </p:nvSpPr>
        <p:spPr>
          <a:xfrm rot="19615120">
            <a:off x="3625124" y="1394246"/>
            <a:ext cx="2447260" cy="11889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sp>
        <p:nvSpPr>
          <p:cNvPr id="25" name="Oval 24"/>
          <p:cNvSpPr/>
          <p:nvPr/>
        </p:nvSpPr>
        <p:spPr>
          <a:xfrm rot="16200000">
            <a:off x="2092480" y="1227782"/>
            <a:ext cx="1930097" cy="1752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516038" y="1480795"/>
            <a:ext cx="0" cy="3340403"/>
          </a:xfrm>
          <a:prstGeom prst="straightConnector1">
            <a:avLst/>
          </a:prstGeom>
          <a:ln w="762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 rot="16200000">
            <a:off x="-328946" y="2996510"/>
            <a:ext cx="3124918" cy="330860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  <a:cs typeface="Lucida Sans"/>
              </a:rPr>
              <a:t>More Christmas Lights</a:t>
            </a:r>
            <a:endParaRPr lang="en-US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Lucida Sans"/>
              <a:cs typeface="Lucida Sans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2667000" y="5049797"/>
            <a:ext cx="3733800" cy="1"/>
          </a:xfrm>
          <a:prstGeom prst="straightConnector1">
            <a:avLst/>
          </a:prstGeom>
          <a:ln w="762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3599660" y="5105400"/>
            <a:ext cx="1868480" cy="335989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  <a:cs typeface="Lucida Sans"/>
              </a:rPr>
              <a:t>More People</a:t>
            </a:r>
            <a:endParaRPr lang="en-US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Lucida Sans"/>
              <a:cs typeface="Lucida Sans"/>
            </a:endParaRPr>
          </a:p>
        </p:txBody>
      </p:sp>
      <p:pic>
        <p:nvPicPr>
          <p:cNvPr id="37" name="Picture 12" descr="http://upload.wikimedia.org/wikipedia/commons/thumb/2/28/Flag_of_Puerto_Rico.svg/2000px-Flag_of_Puerto_Rico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1" y="39624"/>
            <a:ext cx="740849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762000" y="0"/>
            <a:ext cx="53721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Sans"/>
                <a:cs typeface="Lucida Sans"/>
              </a:rPr>
              <a:t>Holiday Season in Puerto Rico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Sans"/>
              <a:cs typeface="Lucida Sans"/>
            </a:endParaRPr>
          </a:p>
        </p:txBody>
      </p:sp>
      <p:sp>
        <p:nvSpPr>
          <p:cNvPr id="36" name="Oval 35"/>
          <p:cNvSpPr/>
          <p:nvPr/>
        </p:nvSpPr>
        <p:spPr>
          <a:xfrm rot="16200000">
            <a:off x="2296568" y="3134765"/>
            <a:ext cx="1579066" cy="14477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1247775" y="4065597"/>
            <a:ext cx="1114425" cy="101922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28600" y="5085546"/>
            <a:ext cx="1600200" cy="477054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US" sz="1400" dirty="0" smtClean="0">
                <a:solidFill>
                  <a:prstClr val="white"/>
                </a:solidFill>
                <a:latin typeface="Lucida Sans"/>
                <a:cs typeface="Lucida Sans"/>
              </a:rPr>
              <a:t>Countryside towns</a:t>
            </a:r>
            <a:endParaRPr lang="en-US" sz="1400" dirty="0">
              <a:solidFill>
                <a:prstClr val="white"/>
              </a:solidFill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78027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27002"/>
            <a:ext cx="4254500" cy="2920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013" y="127002"/>
            <a:ext cx="4527547" cy="2920998"/>
          </a:xfrm>
          <a:prstGeom prst="rect">
            <a:avLst/>
          </a:prstGeom>
        </p:spPr>
      </p:pic>
      <p:pic>
        <p:nvPicPr>
          <p:cNvPr id="6149" name="Picture 5" descr="http://4.bp.blogspot.com/-80ZfGss2Aho/TnzgcHabQqI/AAAAAAAAABk/TkP5palfTA0/s1600/27thNightRamada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" b="50960"/>
          <a:stretch/>
        </p:blipFill>
        <p:spPr bwMode="auto">
          <a:xfrm>
            <a:off x="91440" y="3187700"/>
            <a:ext cx="8961120" cy="330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5486400" y="6488668"/>
            <a:ext cx="3563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  <a:latin typeface="Lucida Sans"/>
                <a:cs typeface="Lucida Sans"/>
              </a:rPr>
              <a:t>The Holy Month of Ramadan</a:t>
            </a:r>
            <a:endParaRPr lang="en-US" b="1" dirty="0">
              <a:solidFill>
                <a:prstClr val="white"/>
              </a:solidFill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237764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05000" y="5071646"/>
            <a:ext cx="71192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white"/>
                </a:solidFill>
                <a:latin typeface="Lucida Sans"/>
                <a:cs typeface="Lucida Sans"/>
              </a:rPr>
              <a:t>2012                                        2013                                       2014</a:t>
            </a:r>
            <a:endParaRPr lang="en-US" sz="1600" b="1" dirty="0"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" y="87868"/>
            <a:ext cx="2638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  <a:latin typeface="Lucida Sans"/>
                <a:cs typeface="Lucida Sans"/>
              </a:rPr>
              <a:t>Jeddah, Saudi Arabia</a:t>
            </a:r>
            <a:endParaRPr lang="en-US" b="1" dirty="0"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pic>
        <p:nvPicPr>
          <p:cNvPr id="1028" name="Picture 4" descr="http://2.bp.blogspot.com/-xmTlfUtelK0/T5pp0FXdMKI/AAAAAAAABSo/RAVajIuUnjc/s1600/Jeddah-Fountain-Nigh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7" r="12555" b="13350"/>
          <a:stretch/>
        </p:blipFill>
        <p:spPr bwMode="auto">
          <a:xfrm>
            <a:off x="0" y="533400"/>
            <a:ext cx="9144000" cy="431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4114800"/>
            <a:ext cx="901065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3588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05000" y="5071646"/>
            <a:ext cx="71192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white"/>
                </a:solidFill>
                <a:latin typeface="Lucida Sans"/>
                <a:cs typeface="Lucida Sans"/>
              </a:rPr>
              <a:t>2012                                        2013                                       2014</a:t>
            </a:r>
            <a:endParaRPr lang="en-US" sz="1600" b="1" dirty="0"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" y="87868"/>
            <a:ext cx="1936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  <a:latin typeface="Lucida Sans"/>
                <a:cs typeface="Lucida Sans"/>
              </a:rPr>
              <a:t>Tel Aviv, Israel</a:t>
            </a:r>
            <a:endParaRPr lang="en-US" b="1" dirty="0"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pic>
        <p:nvPicPr>
          <p:cNvPr id="2050" name="Picture 2" descr="http://zavedu.org/wp-content/uploads/2013/12/tel_aviv_skyline_by_herrblod-wallpap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4" r="6805"/>
          <a:stretch/>
        </p:blipFill>
        <p:spPr bwMode="auto">
          <a:xfrm>
            <a:off x="0" y="457200"/>
            <a:ext cx="9144000" cy="450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9975"/>
            <a:ext cx="914400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3588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131" b="37983"/>
          <a:stretch/>
        </p:blipFill>
        <p:spPr>
          <a:xfrm>
            <a:off x="2971800" y="-21309"/>
            <a:ext cx="6156632" cy="6879309"/>
          </a:xfrm>
          <a:prstGeom prst="rect">
            <a:avLst/>
          </a:prstGeom>
        </p:spPr>
      </p:pic>
      <p:pic>
        <p:nvPicPr>
          <p:cNvPr id="4103" name="Picture 7" descr="http://blog.amnestyusa.org/wp-content/uploads/2012/05/egypt-election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5"/>
          <a:stretch/>
        </p:blipFill>
        <p:spPr bwMode="auto">
          <a:xfrm>
            <a:off x="152399" y="4876800"/>
            <a:ext cx="2971800" cy="178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75" y="2505075"/>
            <a:ext cx="2971800" cy="22288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943600" y="2438400"/>
            <a:ext cx="1371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Lucida Sans"/>
                <a:cs typeface="Lucida Sans"/>
              </a:rPr>
              <a:t>Cairo</a:t>
            </a:r>
            <a:endParaRPr lang="en-US" sz="1400" dirty="0">
              <a:ln w="18415" cmpd="sng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Lucida Sans"/>
              <a:cs typeface="Lucida San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856" r="9431"/>
          <a:stretch/>
        </p:blipFill>
        <p:spPr>
          <a:xfrm>
            <a:off x="5562600" y="5562600"/>
            <a:ext cx="3177212" cy="66224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95250"/>
            <a:ext cx="2971800" cy="2228850"/>
          </a:xfrm>
          <a:prstGeom prst="rect">
            <a:avLst/>
          </a:prstGeom>
        </p:spPr>
      </p:pic>
      <p:pic>
        <p:nvPicPr>
          <p:cNvPr id="11" name="Picture 7" descr="http://blog.amnestyusa.org/wp-content/uploads/2012/05/egypt-election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5"/>
          <a:stretch/>
        </p:blipFill>
        <p:spPr bwMode="auto">
          <a:xfrm>
            <a:off x="166687" y="4895270"/>
            <a:ext cx="2971800" cy="178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87" y="2504495"/>
            <a:ext cx="2971800" cy="2228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687" y="113720"/>
            <a:ext cx="29718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33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05000" y="5071646"/>
            <a:ext cx="71192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white"/>
                </a:solidFill>
                <a:latin typeface="Lucida Sans"/>
                <a:cs typeface="Lucida Sans"/>
              </a:rPr>
              <a:t>2012                                        2013                                       2014</a:t>
            </a:r>
            <a:endParaRPr lang="en-US" sz="1600" b="1" dirty="0"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" y="87868"/>
            <a:ext cx="1616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  <a:latin typeface="Lucida Sans"/>
                <a:cs typeface="Lucida Sans"/>
              </a:rPr>
              <a:t>Cairo, Egypt</a:t>
            </a:r>
            <a:endParaRPr lang="en-US" b="1" dirty="0"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pic>
        <p:nvPicPr>
          <p:cNvPr id="1028" name="Picture 4" descr="http://photo.sf.co.ua/g/27/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73"/>
          <a:stretch/>
        </p:blipFill>
        <p:spPr bwMode="auto">
          <a:xfrm>
            <a:off x="-14514" y="457200"/>
            <a:ext cx="9144000" cy="461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6325"/>
            <a:ext cx="914400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375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8100" y="87868"/>
            <a:ext cx="6236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Lucida Sans"/>
                <a:cs typeface="Lucida Sans"/>
              </a:rPr>
              <a:t>Cairo District</a:t>
            </a:r>
            <a:r>
              <a:rPr lang="en-US" b="1" dirty="0" smtClean="0">
                <a:solidFill>
                  <a:prstClr val="white"/>
                </a:solidFill>
                <a:latin typeface="Lucida Sans"/>
                <a:cs typeface="Lucida Sans"/>
              </a:rPr>
              <a:t>, </a:t>
            </a:r>
            <a:r>
              <a:rPr lang="en-US" b="1" dirty="0" smtClean="0">
                <a:solidFill>
                  <a:srgbClr val="00B050"/>
                </a:solidFill>
                <a:latin typeface="Lucida Sans"/>
                <a:cs typeface="Lucida Sans"/>
              </a:rPr>
              <a:t>Sharqiya District</a:t>
            </a:r>
            <a:r>
              <a:rPr lang="en-US" b="1" dirty="0" smtClean="0">
                <a:solidFill>
                  <a:prstClr val="white"/>
                </a:solidFill>
                <a:latin typeface="Lucida Sans"/>
                <a:cs typeface="Lucida Sans"/>
              </a:rPr>
              <a:t>, and </a:t>
            </a:r>
            <a:r>
              <a:rPr lang="en-US" b="1" dirty="0" smtClean="0">
                <a:solidFill>
                  <a:srgbClr val="FFC000"/>
                </a:solidFill>
                <a:latin typeface="Lucida Sans"/>
                <a:cs typeface="Lucida Sans"/>
              </a:rPr>
              <a:t>Assiut District</a:t>
            </a:r>
            <a:endParaRPr lang="en-US" b="1" dirty="0"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pic>
        <p:nvPicPr>
          <p:cNvPr id="1028" name="Picture 4" descr="http://photo.sf.co.ua/g/27/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" t="6061" r="159" b="21171"/>
          <a:stretch/>
        </p:blipFill>
        <p:spPr bwMode="auto">
          <a:xfrm>
            <a:off x="-14514" y="457200"/>
            <a:ext cx="9144000" cy="443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9144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673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8100" y="87868"/>
            <a:ext cx="1592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  <a:latin typeface="Lucida Sans"/>
                <a:cs typeface="Lucida Sans"/>
              </a:rPr>
              <a:t>Basrah, Iraq</a:t>
            </a:r>
            <a:endParaRPr lang="en-US" b="1" dirty="0"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pic>
        <p:nvPicPr>
          <p:cNvPr id="4098" name="Picture 2" descr="http://cdn.c.photoshelter.com/img-get/I00006zs6zuaLc5w/s/750/750/Night-Patrol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2"/>
          <a:stretch/>
        </p:blipFill>
        <p:spPr bwMode="auto">
          <a:xfrm>
            <a:off x="0" y="457200"/>
            <a:ext cx="9144000" cy="421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9144000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54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b="1" dirty="0">
                <a:solidFill>
                  <a:srgbClr val="FD5A39"/>
                </a:solidFill>
              </a:rPr>
              <a:t>Engage Thru Story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pPr marL="0" indent="0" algn="ctr">
              <a:buNone/>
            </a:pPr>
            <a:endParaRPr lang="en-US" sz="4800" b="1" dirty="0" smtClean="0">
              <a:solidFill>
                <a:srgbClr val="FD5A39"/>
              </a:solidFill>
            </a:endParaRPr>
          </a:p>
          <a:p>
            <a:pPr marL="0" indent="0" algn="ctr">
              <a:buNone/>
            </a:pPr>
            <a:endParaRPr lang="en-US" sz="4800" b="1" dirty="0">
              <a:solidFill>
                <a:srgbClr val="FD5A39"/>
              </a:solidFill>
            </a:endParaRPr>
          </a:p>
          <a:p>
            <a:pPr marL="0" indent="0" algn="ctr">
              <a:buNone/>
            </a:pPr>
            <a:r>
              <a:rPr lang="en-US" sz="4800" b="1" dirty="0" smtClean="0">
                <a:solidFill>
                  <a:srgbClr val="FD5A39"/>
                </a:solidFill>
              </a:rPr>
              <a:t>Engage </a:t>
            </a:r>
            <a:r>
              <a:rPr lang="en-US" sz="4800" b="1" dirty="0">
                <a:solidFill>
                  <a:srgbClr val="FD5A39"/>
                </a:solidFill>
              </a:rPr>
              <a:t>Thru Story </a:t>
            </a:r>
            <a:endParaRPr lang="en-US" sz="4800" b="1" dirty="0" smtClean="0">
              <a:solidFill>
                <a:srgbClr val="FD5A39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/>
          <a:stretch/>
        </p:blipFill>
        <p:spPr bwMode="auto">
          <a:xfrm>
            <a:off x="0" y="1447800"/>
            <a:ext cx="9144000" cy="389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734453" y="5966936"/>
            <a:ext cx="129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Gill Sans MT" panose="020B0502020104020203" pitchFamily="34" charset="0"/>
              </a:rPr>
              <a:t>Performance</a:t>
            </a:r>
          </a:p>
          <a:p>
            <a:r>
              <a:rPr lang="en-US" sz="1400" dirty="0" smtClean="0">
                <a:latin typeface="Gill Sans MT" panose="020B0502020104020203" pitchFamily="34" charset="0"/>
              </a:rPr>
              <a:t>Improvement </a:t>
            </a:r>
          </a:p>
          <a:p>
            <a:r>
              <a:rPr lang="en-US" sz="1400" dirty="0" smtClean="0">
                <a:latin typeface="Gill Sans MT" panose="020B0502020104020203" pitchFamily="34" charset="0"/>
              </a:rPr>
              <a:t>Council</a:t>
            </a:r>
            <a:endParaRPr lang="en-US" sz="1400" dirty="0">
              <a:latin typeface="Gill Sans MT" panose="020B05020201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653" y="5547676"/>
            <a:ext cx="990906" cy="5439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34453" y="5966936"/>
            <a:ext cx="129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Gill Sans MT" panose="020B0502020104020203" pitchFamily="34" charset="0"/>
              </a:rPr>
              <a:t>Performance</a:t>
            </a:r>
          </a:p>
          <a:p>
            <a:r>
              <a:rPr lang="en-US" sz="1400" dirty="0" smtClean="0">
                <a:latin typeface="Gill Sans MT" panose="020B0502020104020203" pitchFamily="34" charset="0"/>
              </a:rPr>
              <a:t>Improvement </a:t>
            </a:r>
          </a:p>
          <a:p>
            <a:r>
              <a:rPr lang="en-US" sz="1400" dirty="0" smtClean="0">
                <a:latin typeface="Gill Sans MT" panose="020B0502020104020203" pitchFamily="34" charset="0"/>
              </a:rPr>
              <a:t>Council</a:t>
            </a:r>
            <a:endParaRPr lang="en-US" sz="1400" dirty="0">
              <a:latin typeface="Gill Sans MT" panose="020B05020201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653" y="5547676"/>
            <a:ext cx="990906" cy="54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25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8100" y="87868"/>
            <a:ext cx="1731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  <a:latin typeface="Lucida Sans"/>
                <a:cs typeface="Lucida Sans"/>
              </a:rPr>
              <a:t>Aleppo, Syria</a:t>
            </a:r>
            <a:endParaRPr lang="en-US" b="1" dirty="0"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pic>
        <p:nvPicPr>
          <p:cNvPr id="3076" name="Picture 4" descr="http://jto.s3.amazonaws.com/wp-content/uploads/2013/10/w3-syria-a-201310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3"/>
          <a:stretch/>
        </p:blipFill>
        <p:spPr bwMode="auto">
          <a:xfrm>
            <a:off x="0" y="457200"/>
            <a:ext cx="9144000" cy="457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9513"/>
            <a:ext cx="9144000" cy="456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479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10903"/>
            <a:ext cx="9144000" cy="686890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white"/>
                </a:solidFill>
                <a:latin typeface="Lucida Sans"/>
                <a:cs typeface="Lucida Sans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Lucida Sans"/>
                <a:cs typeface="Lucida Sans"/>
              </a:rPr>
              <a:t>Pres</a:t>
            </a:r>
            <a:endParaRPr lang="en-US" b="1" dirty="0"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pic>
        <p:nvPicPr>
          <p:cNvPr id="542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"/>
          <a:stretch/>
        </p:blipFill>
        <p:spPr bwMode="auto">
          <a:xfrm>
            <a:off x="0" y="685800"/>
            <a:ext cx="4578945" cy="4572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0" r="1"/>
          <a:stretch/>
        </p:blipFill>
        <p:spPr bwMode="auto">
          <a:xfrm>
            <a:off x="4481915" y="685800"/>
            <a:ext cx="4662085" cy="4572000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12" name="Picture 11" descr="JPSS Logo5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7200" y="5867400"/>
            <a:ext cx="954974" cy="89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  <p:pic>
        <p:nvPicPr>
          <p:cNvPr id="13" name="Picture 12" descr="Insig-cl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943600"/>
            <a:ext cx="990600" cy="81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02312" y="5562600"/>
            <a:ext cx="3249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latin typeface="Lucida Sans"/>
                <a:cs typeface="Lucida Sans"/>
              </a:rPr>
              <a:t>Why is it important ?</a:t>
            </a:r>
            <a:endParaRPr lang="en-US" sz="2400" dirty="0">
              <a:ln w="18415" cmpd="sng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4016405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6"/>
          <a:stretch/>
        </p:blipFill>
        <p:spPr>
          <a:xfrm>
            <a:off x="228600" y="457200"/>
            <a:ext cx="4113958" cy="3276600"/>
          </a:xfrm>
          <a:prstGeom prst="rect">
            <a:avLst/>
          </a:prstGeom>
        </p:spPr>
      </p:pic>
      <p:pic>
        <p:nvPicPr>
          <p:cNvPr id="3078" name="Picture 6" descr="http://blog.oxfamamerica.org.s3.amazonaws.com/politicsofpoverty/2014/03/OUS_47255_HPoxfam6_36-lpr-1220x7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7064"/>
            <a:ext cx="4419600" cy="276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648200" y="4267200"/>
            <a:ext cx="4114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latin typeface="Lucida Sans"/>
                <a:cs typeface="Lucida Sans"/>
              </a:rPr>
              <a:t>Sustainable </a:t>
            </a:r>
            <a:r>
              <a:rPr lang="en-US" sz="44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latin typeface="Lucida Sans"/>
                <a:cs typeface="Lucida Sans"/>
              </a:rPr>
              <a:t>energy for all.</a:t>
            </a:r>
          </a:p>
        </p:txBody>
      </p:sp>
      <p:pic>
        <p:nvPicPr>
          <p:cNvPr id="1026" name="Picture 2" descr="http://img.washingtonpost.com/blogs/wonkblog/files/2013/03/MDG-Energy-poverty-stud-0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23891"/>
            <a:ext cx="4113958" cy="24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06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752129" y="506547"/>
            <a:ext cx="7639742" cy="5844906"/>
            <a:chOff x="152400" y="323850"/>
            <a:chExt cx="8092440" cy="6191250"/>
          </a:xfrm>
        </p:grpSpPr>
        <p:pic>
          <p:nvPicPr>
            <p:cNvPr id="2052" name="Picture 4" descr="http://www.blindsontime.com/blog/wp-content/uploads/2012/09/Energy-Efficient-Kitche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23850"/>
              <a:ext cx="4953000" cy="61912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/>
          </p:spPr>
        </p:pic>
        <p:pic>
          <p:nvPicPr>
            <p:cNvPr id="2054" name="Picture 6" descr="http://public.media.smithsonianmag.com/legacy_blog/hestia-3D-image-map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323850"/>
              <a:ext cx="3063240" cy="304725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/>
          </p:spPr>
        </p:pic>
        <p:pic>
          <p:nvPicPr>
            <p:cNvPr id="2056" name="Picture 8" descr="http://www.epa.gov/climatechange/images/ghgemissions/GlobalGHGEmissionsByCountry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3451860"/>
              <a:ext cx="3063240" cy="30632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2392624" y="132681"/>
            <a:ext cx="13949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latin typeface="Lucida Sans"/>
                <a:cs typeface="Lucida Sans"/>
              </a:rPr>
              <a:t>Individual</a:t>
            </a:r>
            <a:endParaRPr lang="en-US" sz="2000" dirty="0">
              <a:ln w="18415" cmpd="sng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62328" y="121434"/>
            <a:ext cx="19672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latin typeface="Lucida Sans"/>
                <a:cs typeface="Lucida Sans"/>
              </a:rPr>
              <a:t>Neighborhood</a:t>
            </a:r>
            <a:endParaRPr lang="en-US" sz="2000" dirty="0">
              <a:ln w="18415" cmpd="sng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56854" y="6354837"/>
            <a:ext cx="9781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latin typeface="Lucida Sans"/>
                <a:cs typeface="Lucida Sans"/>
              </a:rPr>
              <a:t>Global</a:t>
            </a:r>
            <a:endParaRPr lang="en-US" sz="2000" dirty="0">
              <a:ln w="18415" cmpd="sng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143917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" y="1524000"/>
            <a:ext cx="84963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2300" dirty="0" smtClean="0">
                <a:ln>
                  <a:solidFill>
                    <a:schemeClr val="bg1"/>
                  </a:solidFill>
                </a:ln>
                <a:solidFill>
                  <a:prstClr val="white"/>
                </a:solidFill>
                <a:latin typeface="Lucida Sans"/>
                <a:cs typeface="Lucida Sans"/>
              </a:rPr>
              <a:t>+ Innovative research that made ours possible:</a:t>
            </a:r>
            <a:endParaRPr lang="en-US" sz="2300" dirty="0">
              <a:ln>
                <a:solidFill>
                  <a:schemeClr val="bg1"/>
                </a:solidFill>
              </a:ln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9549" y="2046347"/>
            <a:ext cx="8743951" cy="43544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>
                <a:solidFill>
                  <a:schemeClr val="bg1"/>
                </a:solidFill>
                <a:latin typeface="Lucida Sans" panose="020B0602040502020204" pitchFamily="34" charset="0"/>
              </a:rPr>
              <a:t>Miller </a:t>
            </a:r>
            <a:r>
              <a:rPr lang="en-US" sz="1800" dirty="0">
                <a:solidFill>
                  <a:schemeClr val="bg1"/>
                </a:solidFill>
                <a:latin typeface="Lucida Sans" panose="020B0602040502020204" pitchFamily="34" charset="0"/>
              </a:rPr>
              <a:t>and </a:t>
            </a:r>
            <a:r>
              <a:rPr lang="en-US" sz="1800" dirty="0" smtClean="0">
                <a:solidFill>
                  <a:schemeClr val="bg1"/>
                </a:solidFill>
                <a:latin typeface="Lucida Sans" panose="020B0602040502020204" pitchFamily="34" charset="0"/>
              </a:rPr>
              <a:t>Turner </a:t>
            </a:r>
            <a:r>
              <a:rPr lang="en-US" sz="1800" dirty="0">
                <a:solidFill>
                  <a:schemeClr val="bg1"/>
                </a:solidFill>
                <a:latin typeface="Lucida Sans" panose="020B0602040502020204" pitchFamily="34" charset="0"/>
              </a:rPr>
              <a:t>(2009), A Dynamic Lunar Spectral Irradiance Data Set for </a:t>
            </a:r>
            <a:r>
              <a:rPr lang="en-US" sz="1800" dirty="0" smtClean="0">
                <a:solidFill>
                  <a:schemeClr val="bg1"/>
                </a:solidFill>
                <a:latin typeface="Lucida Sans" panose="020B0602040502020204" pitchFamily="34" charset="0"/>
              </a:rPr>
              <a:t>VIIRS DNB </a:t>
            </a:r>
            <a:r>
              <a:rPr lang="en-US" sz="1800" dirty="0">
                <a:solidFill>
                  <a:schemeClr val="bg1"/>
                </a:solidFill>
                <a:latin typeface="Lucida Sans" panose="020B0602040502020204" pitchFamily="34" charset="0"/>
              </a:rPr>
              <a:t>Nighttime Environmental Applications, </a:t>
            </a:r>
            <a:r>
              <a:rPr lang="en-US" sz="1800" dirty="0" smtClean="0">
                <a:solidFill>
                  <a:schemeClr val="bg1"/>
                </a:solidFill>
                <a:latin typeface="Lucida Sans" panose="020B0602040502020204" pitchFamily="34" charset="0"/>
              </a:rPr>
              <a:t>IEEE-TGRS.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solidFill>
                  <a:schemeClr val="bg1"/>
                </a:solidFill>
                <a:latin typeface="Lucida Sans" panose="020B0602040502020204" pitchFamily="34" charset="0"/>
              </a:rPr>
              <a:t>Zhang et al., (2013), The Vegetation Adjusted NTL Urban Index: A new approach to reduce saturation and increase variation in nighttime luminosity, RSE.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>
                <a:solidFill>
                  <a:schemeClr val="bg1"/>
                </a:solidFill>
                <a:latin typeface="Lucida Sans" panose="020B0602040502020204" pitchFamily="34" charset="0"/>
              </a:rPr>
              <a:t>Johnson</a:t>
            </a:r>
            <a:r>
              <a:rPr lang="en-US" sz="1800" dirty="0">
                <a:solidFill>
                  <a:schemeClr val="bg1"/>
                </a:solidFill>
                <a:latin typeface="Lucida Sans" panose="020B0602040502020204" pitchFamily="34" charset="0"/>
              </a:rPr>
              <a:t>, </a:t>
            </a:r>
            <a:r>
              <a:rPr lang="en-US" sz="1800" dirty="0" smtClean="0">
                <a:solidFill>
                  <a:schemeClr val="bg1"/>
                </a:solidFill>
                <a:latin typeface="Lucida Sans" panose="020B0602040502020204" pitchFamily="34" charset="0"/>
              </a:rPr>
              <a:t>et al., (</a:t>
            </a:r>
            <a:r>
              <a:rPr lang="en-US" sz="1800" dirty="0">
                <a:solidFill>
                  <a:schemeClr val="bg1"/>
                </a:solidFill>
                <a:latin typeface="Lucida Sans" panose="020B0602040502020204" pitchFamily="34" charset="0"/>
              </a:rPr>
              <a:t>2013), Preliminary investigations toward nighttime aerosol optical depth retrievals from the VIIRS </a:t>
            </a:r>
            <a:r>
              <a:rPr lang="en-US" sz="1800" dirty="0" smtClean="0">
                <a:solidFill>
                  <a:schemeClr val="bg1"/>
                </a:solidFill>
                <a:latin typeface="Lucida Sans" panose="020B0602040502020204" pitchFamily="34" charset="0"/>
              </a:rPr>
              <a:t>DNB, AMTD.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solidFill>
                  <a:schemeClr val="bg1"/>
                </a:solidFill>
                <a:latin typeface="Lucida Sans" panose="020B0602040502020204" pitchFamily="34" charset="0"/>
              </a:rPr>
              <a:t>Walther, </a:t>
            </a:r>
            <a:r>
              <a:rPr lang="en-US" sz="1800" dirty="0" smtClean="0">
                <a:solidFill>
                  <a:schemeClr val="bg1"/>
                </a:solidFill>
                <a:latin typeface="Lucida Sans" panose="020B0602040502020204" pitchFamily="34" charset="0"/>
              </a:rPr>
              <a:t>et al., (</a:t>
            </a:r>
            <a:r>
              <a:rPr lang="en-US" sz="1800" dirty="0">
                <a:solidFill>
                  <a:schemeClr val="bg1"/>
                </a:solidFill>
                <a:latin typeface="Lucida Sans" panose="020B0602040502020204" pitchFamily="34" charset="0"/>
              </a:rPr>
              <a:t>2013), The Expected Performance of Cloud Optical and Microphysical Properties derived from </a:t>
            </a:r>
            <a:r>
              <a:rPr lang="en-US" sz="1800" dirty="0" smtClean="0">
                <a:solidFill>
                  <a:schemeClr val="bg1"/>
                </a:solidFill>
                <a:latin typeface="Lucida Sans" panose="020B0602040502020204" pitchFamily="34" charset="0"/>
              </a:rPr>
              <a:t>Suomi </a:t>
            </a:r>
            <a:r>
              <a:rPr lang="en-US" sz="1800" dirty="0">
                <a:solidFill>
                  <a:schemeClr val="bg1"/>
                </a:solidFill>
                <a:latin typeface="Lucida Sans" panose="020B0602040502020204" pitchFamily="34" charset="0"/>
              </a:rPr>
              <a:t>NPP VIIRS </a:t>
            </a:r>
            <a:r>
              <a:rPr lang="en-US" sz="1800" dirty="0" smtClean="0">
                <a:solidFill>
                  <a:schemeClr val="bg1"/>
                </a:solidFill>
                <a:latin typeface="Lucida Sans" panose="020B0602040502020204" pitchFamily="34" charset="0"/>
              </a:rPr>
              <a:t>DNB </a:t>
            </a:r>
            <a:r>
              <a:rPr lang="en-US" sz="1800" dirty="0">
                <a:solidFill>
                  <a:schemeClr val="bg1"/>
                </a:solidFill>
                <a:latin typeface="Lucida Sans" panose="020B0602040502020204" pitchFamily="34" charset="0"/>
              </a:rPr>
              <a:t>Lunar Reflectance, </a:t>
            </a:r>
            <a:r>
              <a:rPr lang="en-US" sz="1800" dirty="0" smtClean="0">
                <a:solidFill>
                  <a:schemeClr val="bg1"/>
                </a:solidFill>
                <a:latin typeface="Lucida Sans" panose="020B0602040502020204" pitchFamily="34" charset="0"/>
              </a:rPr>
              <a:t>JGR-Atmospheres.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solidFill>
                  <a:schemeClr val="bg1"/>
                </a:solidFill>
                <a:latin typeface="Lucida Sans" panose="020B0602040502020204" pitchFamily="34" charset="0"/>
              </a:rPr>
              <a:t>Cao and Bai (2014), Quantitative Analysis of VIIRS DNB Nightlight Point Source for Light Power Estimation and Stability Monitoring, Remote Sensing</a:t>
            </a:r>
            <a:r>
              <a:rPr lang="en-US" sz="1800" dirty="0" smtClean="0">
                <a:solidFill>
                  <a:schemeClr val="bg1"/>
                </a:solidFill>
                <a:latin typeface="Lucida Sans" panose="020B0602040502020204" pitchFamily="34" charset="0"/>
              </a:rPr>
              <a:t>.</a:t>
            </a:r>
            <a:endParaRPr lang="en-US" sz="1800" dirty="0">
              <a:solidFill>
                <a:schemeClr val="bg1"/>
              </a:solidFill>
              <a:latin typeface="Lucida Sans" panose="020B06020405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200" y="209490"/>
            <a:ext cx="84963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2300" dirty="0" smtClean="0">
                <a:ln>
                  <a:solidFill>
                    <a:schemeClr val="bg1"/>
                  </a:solidFill>
                </a:ln>
                <a:solidFill>
                  <a:prstClr val="white"/>
                </a:solidFill>
                <a:latin typeface="Lucida Sans"/>
                <a:cs typeface="Lucida Sans"/>
              </a:rPr>
              <a:t>Thanks to NASA’s SIF Fund. For more info:</a:t>
            </a:r>
            <a:endParaRPr lang="en-US" sz="2300" dirty="0">
              <a:ln>
                <a:solidFill>
                  <a:schemeClr val="bg1"/>
                </a:solidFill>
              </a:ln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209550" y="674747"/>
            <a:ext cx="8743951" cy="849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>
                <a:solidFill>
                  <a:schemeClr val="bg1"/>
                </a:solidFill>
                <a:latin typeface="Lucida Sans" panose="020B0602040502020204" pitchFamily="34" charset="0"/>
              </a:rPr>
              <a:t>Román and Stokes </a:t>
            </a:r>
            <a:r>
              <a:rPr lang="en-US" sz="1800" dirty="0">
                <a:solidFill>
                  <a:schemeClr val="bg1"/>
                </a:solidFill>
                <a:latin typeface="Lucida Sans" panose="020B0602040502020204" pitchFamily="34" charset="0"/>
              </a:rPr>
              <a:t>(2015). Holidays in lights: </a:t>
            </a:r>
            <a:r>
              <a:rPr lang="en-US" sz="1800" dirty="0" smtClean="0">
                <a:solidFill>
                  <a:schemeClr val="bg1"/>
                </a:solidFill>
                <a:latin typeface="Lucida Sans" panose="020B0602040502020204" pitchFamily="34" charset="0"/>
              </a:rPr>
              <a:t>Tracking </a:t>
            </a:r>
            <a:r>
              <a:rPr lang="en-US" sz="1800" dirty="0">
                <a:solidFill>
                  <a:schemeClr val="bg1"/>
                </a:solidFill>
                <a:latin typeface="Lucida Sans" panose="020B0602040502020204" pitchFamily="34" charset="0"/>
              </a:rPr>
              <a:t>cultural patterns in demand for energy services. AGU Earth's Future </a:t>
            </a:r>
            <a:r>
              <a:rPr lang="en-US" sz="1800" dirty="0" smtClean="0">
                <a:solidFill>
                  <a:schemeClr val="bg1"/>
                </a:solidFill>
                <a:latin typeface="Lucida Sans" panose="020B0602040502020204" pitchFamily="34" charset="0"/>
              </a:rPr>
              <a:t>Journal [Accepted].</a:t>
            </a:r>
          </a:p>
        </p:txBody>
      </p:sp>
    </p:spTree>
    <p:extLst>
      <p:ext uri="{BB962C8B-B14F-4D97-AF65-F5344CB8AC3E}">
        <p14:creationId xmlns:p14="http://schemas.microsoft.com/office/powerpoint/2010/main" val="177825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26" y="0"/>
            <a:ext cx="78275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05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4198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3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9064"/>
            <a:ext cx="9144000" cy="113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5254"/>
            <a:ext cx="9144000" cy="113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1442"/>
            <a:ext cx="9144000" cy="113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630"/>
            <a:ext cx="9144000" cy="113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815"/>
            <a:ext cx="9144000" cy="113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0"/>
            <a:ext cx="7924800" cy="677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27013" indent="-2270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228600" eaLnBrk="1" hangingPunct="1"/>
            <a:r>
              <a:rPr lang="en-US" sz="5400" dirty="0" smtClean="0"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Earth System Science</a:t>
            </a:r>
            <a:endParaRPr lang="en-US" sz="5400" dirty="0">
              <a:solidFill>
                <a:srgbClr val="FFFF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  <a:p>
            <a:pPr indent="-228600" eaLnBrk="1" hangingPunct="1"/>
            <a:endParaRPr lang="en-US" sz="2500" dirty="0" smtClean="0">
              <a:solidFill>
                <a:srgbClr val="008E4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  <a:p>
            <a:pPr indent="-228600" eaLnBrk="1" hangingPunct="1"/>
            <a:r>
              <a:rPr lang="en-US" sz="5400" dirty="0" smtClean="0">
                <a:solidFill>
                  <a:srgbClr val="008E4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Land</a:t>
            </a:r>
            <a:endParaRPr lang="en-US" sz="5400" dirty="0">
              <a:solidFill>
                <a:srgbClr val="008E4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  <a:p>
            <a:pPr indent="-228600" eaLnBrk="1" hangingPunct="1"/>
            <a:endParaRPr lang="en-US" sz="2500" dirty="0" smtClean="0">
              <a:solidFill>
                <a:srgbClr val="1E497C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  <a:p>
            <a:pPr indent="-228600" eaLnBrk="1" hangingPunct="1"/>
            <a:r>
              <a:rPr lang="en-US" sz="5400" dirty="0" smtClean="0">
                <a:solidFill>
                  <a:srgbClr val="1E497C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Ocean</a:t>
            </a:r>
          </a:p>
          <a:p>
            <a:pPr indent="-228600" eaLnBrk="1" hangingPunct="1"/>
            <a:endParaRPr lang="en-US" sz="2000" dirty="0" smtClean="0">
              <a:solidFill>
                <a:srgbClr val="00B0F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  <a:p>
            <a:pPr indent="-228600" eaLnBrk="1" hangingPunct="1"/>
            <a:r>
              <a:rPr lang="en-US" sz="5400" dirty="0" smtClean="0"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Atmosphere</a:t>
            </a:r>
            <a:endParaRPr lang="en-US" sz="5400" dirty="0">
              <a:solidFill>
                <a:srgbClr val="00B0F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  <a:p>
            <a:pPr indent="-228600" eaLnBrk="1" hangingPunct="1"/>
            <a:endParaRPr lang="en-US" sz="2000" dirty="0" smtClean="0"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  <a:p>
            <a:pPr indent="-228600" eaLnBrk="1" hangingPunct="1"/>
            <a:r>
              <a:rPr lang="en-US" sz="54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Ice</a:t>
            </a:r>
          </a:p>
          <a:p>
            <a:pPr indent="-228600" eaLnBrk="1" hangingPunct="1"/>
            <a:endParaRPr lang="en-US" sz="2000" dirty="0" smtClean="0">
              <a:solidFill>
                <a:srgbClr val="DDDD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  <a:p>
            <a:pPr indent="-228600" eaLnBrk="1" hangingPunct="1"/>
            <a:r>
              <a:rPr lang="en-US" sz="5400" dirty="0" smtClean="0"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Changing Planet</a:t>
            </a:r>
            <a:endParaRPr lang="en-US" sz="5400" dirty="0">
              <a:solidFill>
                <a:srgbClr val="FF0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pic>
        <p:nvPicPr>
          <p:cNvPr id="2050" name="Picture 2" descr="http://media.nhbs.com/jackets/jackets_resizer_large/16/16673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861513"/>
            <a:ext cx="1605875" cy="190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942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2050" name="Picture 2" descr="https://www.knowledgeorb.com/wp-content/uploads/2012/12/viirs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950"/>
            <a:ext cx="9144000" cy="57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344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s029e02937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7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0" y="1489770"/>
            <a:ext cx="3886200" cy="353943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latin typeface="Lucida Sans"/>
                <a:cs typeface="Lucida Sans"/>
              </a:rPr>
              <a:t>What makes a community meaningfully </a:t>
            </a:r>
            <a:r>
              <a:rPr lang="en-US" sz="3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latin typeface="Lucida Sans"/>
                <a:cs typeface="Lucida Sans"/>
              </a:rPr>
              <a:t>similar or different </a:t>
            </a:r>
            <a:r>
              <a:rPr lang="en-US" sz="3200" dirty="0" smtClean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latin typeface="Lucida Sans"/>
                <a:cs typeface="Lucida Sans"/>
              </a:rPr>
              <a:t>is not </a:t>
            </a:r>
            <a:r>
              <a:rPr lang="en-US" sz="3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latin typeface="Lucida Sans"/>
                <a:cs typeface="Lucida Sans"/>
              </a:rPr>
              <a:t>just </a:t>
            </a:r>
            <a:r>
              <a:rPr lang="en-US" sz="3200" dirty="0" smtClean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latin typeface="Lucida Sans"/>
                <a:cs typeface="Lucida Sans"/>
              </a:rPr>
              <a:t>its landscape</a:t>
            </a:r>
            <a:r>
              <a:rPr lang="en-US" sz="3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latin typeface="Lucida Sans"/>
                <a:cs typeface="Lucida Sans"/>
              </a:rPr>
              <a:t>, but also </a:t>
            </a:r>
            <a:r>
              <a:rPr lang="en-US" sz="3200" dirty="0" smtClean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latin typeface="Lucida Sans"/>
                <a:cs typeface="Lucida Sans"/>
              </a:rPr>
              <a:t>its </a:t>
            </a:r>
            <a:r>
              <a:rPr lang="en-US" sz="3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latin typeface="Lucida Sans"/>
                <a:cs typeface="Lucida Sans"/>
              </a:rPr>
              <a:t>people.</a:t>
            </a:r>
          </a:p>
        </p:txBody>
      </p:sp>
    </p:spTree>
    <p:extLst>
      <p:ext uri="{BB962C8B-B14F-4D97-AF65-F5344CB8AC3E}">
        <p14:creationId xmlns:p14="http://schemas.microsoft.com/office/powerpoint/2010/main" val="3888836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28576" y="595775"/>
            <a:ext cx="9172575" cy="603070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2" name="Picture 8" descr="http://www.viajejet.com/wp-content/viajes/Navidad-en-Espa%C3%B1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4" b="19176"/>
          <a:stretch/>
        </p:blipFill>
        <p:spPr bwMode="auto">
          <a:xfrm>
            <a:off x="4114800" y="3611126"/>
            <a:ext cx="5029200" cy="301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1278.photobucket.com/albums/y508/mayaguezdefiesta/F7B3E10C-311C-4BA2-9016-DA6DAE192A37-4029-000004956863B5C7_zps9aefa64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4"/>
          <a:stretch/>
        </p:blipFill>
        <p:spPr bwMode="auto">
          <a:xfrm>
            <a:off x="-48330" y="841996"/>
            <a:ext cx="5063990" cy="303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62000" y="76200"/>
            <a:ext cx="53721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Sans"/>
                <a:cs typeface="Lucida Sans"/>
              </a:rPr>
              <a:t>Holiday Season in Puerto Rico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Sans"/>
              <a:cs typeface="Lucida Sans"/>
            </a:endParaRPr>
          </a:p>
        </p:txBody>
      </p:sp>
      <p:pic>
        <p:nvPicPr>
          <p:cNvPr id="1028" name="Picture 4" descr="http://2.bp.blogspot.com/-vlnxS6mfG0M/TviAzm4jK2I/AAAAAAAAAoQ/k7ZJSv6XCP4/s1600/IMG_06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660" y="519575"/>
            <a:ext cx="4128340" cy="309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https://farm1.staticflickr.com/106/315353451_7478ce09d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" t="3764" b="15868"/>
          <a:stretch/>
        </p:blipFill>
        <p:spPr bwMode="auto">
          <a:xfrm>
            <a:off x="-47627" y="3872375"/>
            <a:ext cx="4940253" cy="275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http://upload.wikimedia.org/wikipedia/commons/thumb/2/28/Flag_of_Puerto_Rico.svg/2000px-Flag_of_Puerto_Rico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1" y="115824"/>
            <a:ext cx="740849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907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66367" y="1596927"/>
            <a:ext cx="6482233" cy="2975073"/>
            <a:chOff x="1447800" y="2003346"/>
            <a:chExt cx="6482233" cy="2975073"/>
          </a:xfrm>
        </p:grpSpPr>
        <p:pic>
          <p:nvPicPr>
            <p:cNvPr id="1028" name="Picture 4" descr="http://eoimages.gsfc.nasa.gov/images/imagerecords/79000/79803/earth_night_rotate_lrg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18" r="22759"/>
            <a:stretch/>
          </p:blipFill>
          <p:spPr bwMode="auto">
            <a:xfrm>
              <a:off x="5257800" y="2003346"/>
              <a:ext cx="2672233" cy="2889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://npp.gsfc.nasa.gov/images/VIIRS_4Jan2012-web.jpg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5233"/>
            <a:stretch/>
          </p:blipFill>
          <p:spPr bwMode="auto">
            <a:xfrm>
              <a:off x="1447800" y="2003347"/>
              <a:ext cx="2819400" cy="2975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Plus 1"/>
            <p:cNvSpPr/>
            <p:nvPr/>
          </p:nvSpPr>
          <p:spPr>
            <a:xfrm>
              <a:off x="4114800" y="2765347"/>
              <a:ext cx="990600" cy="990600"/>
            </a:xfrm>
            <a:prstGeom prst="mathPlus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198" name="Picture 6" descr="http://gaiagirls.com/blog/wp-content/uploads/2009/01/full-mo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938" y="1143000"/>
            <a:ext cx="1304501" cy="97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ak1.picdn.net/shutterstock/videos/5135864/preview/stock-footage-animated-one-revolution-of-sun-with-correct-rotation-direction-and-proper-axial-tilt-on-blac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7072"/>
            <a:ext cx="1828800" cy="102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663269" y="5029200"/>
            <a:ext cx="7817463" cy="1484385"/>
            <a:chOff x="-108934" y="4581832"/>
            <a:chExt cx="9683095" cy="1838632"/>
          </a:xfrm>
        </p:grpSpPr>
        <p:pic>
          <p:nvPicPr>
            <p:cNvPr id="8205" name="Picture 1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8098"/>
            <a:stretch/>
          </p:blipFill>
          <p:spPr bwMode="auto">
            <a:xfrm>
              <a:off x="152400" y="4581832"/>
              <a:ext cx="6980904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1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74"/>
            <a:stretch/>
          </p:blipFill>
          <p:spPr bwMode="auto">
            <a:xfrm>
              <a:off x="7113529" y="4581832"/>
              <a:ext cx="2460632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1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053"/>
            <a:stretch/>
          </p:blipFill>
          <p:spPr bwMode="auto">
            <a:xfrm>
              <a:off x="-108934" y="4581832"/>
              <a:ext cx="2444095" cy="1838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Rectangle 13"/>
          <p:cNvSpPr/>
          <p:nvPr/>
        </p:nvSpPr>
        <p:spPr>
          <a:xfrm>
            <a:off x="0" y="76200"/>
            <a:ext cx="906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Sans"/>
                <a:cs typeface="Lucida Sans"/>
              </a:rPr>
              <a:t>The Solution: Combine daytime and nighttime measurements…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Sans"/>
              <a:cs typeface="Lucida 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9600" y="4552890"/>
            <a:ext cx="800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Sans"/>
                <a:cs typeface="Lucida Sans"/>
              </a:rPr>
              <a:t>…with well-established physical principles.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1564434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584"/>
          <a:stretch/>
        </p:blipFill>
        <p:spPr>
          <a:xfrm>
            <a:off x="0" y="0"/>
            <a:ext cx="9144000" cy="6006877"/>
          </a:xfrm>
          <a:prstGeom prst="rect">
            <a:avLst/>
          </a:prstGeom>
        </p:spPr>
      </p:pic>
      <p:pic>
        <p:nvPicPr>
          <p:cNvPr id="36880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78"/>
          <a:stretch>
            <a:fillRect/>
          </a:stretch>
        </p:blipFill>
        <p:spPr bwMode="auto">
          <a:xfrm>
            <a:off x="5212963" y="6172200"/>
            <a:ext cx="383578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oliday_lights_palette_nolabels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294191"/>
            <a:ext cx="3733800" cy="304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549" y="6550223"/>
            <a:ext cx="46748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n w="18415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Lucida Sans"/>
                <a:cs typeface="Lucida Sans"/>
              </a:rPr>
              <a:t>less                          equal                        more</a:t>
            </a:r>
            <a:endParaRPr lang="en-US" sz="1400" dirty="0">
              <a:ln w="18415" cmpd="sng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latin typeface="Lucida Sans"/>
              <a:cs typeface="Lucida 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4376" y="5986414"/>
            <a:ext cx="30746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n w="18415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Lucida Sans"/>
                <a:cs typeface="Lucida Sans"/>
              </a:rPr>
              <a:t>Holiday Lighting</a:t>
            </a:r>
            <a:endParaRPr lang="en-US" sz="1400" dirty="0">
              <a:ln w="18415" cmpd="sng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latin typeface="Lucida Sans"/>
              <a:cs typeface="Lucida San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67200" y="2054423"/>
            <a:ext cx="1371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latin typeface="Lucida Sans"/>
                <a:cs typeface="Lucida Sans"/>
              </a:rPr>
              <a:t>Richmond</a:t>
            </a:r>
            <a:endParaRPr lang="en-US" sz="1400" dirty="0">
              <a:ln w="18415" cmpd="sng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5257800" y="2286000"/>
            <a:ext cx="381000" cy="152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5257800" y="3048000"/>
            <a:ext cx="1371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latin typeface="Lucida Sans"/>
                <a:cs typeface="Lucida Sans"/>
              </a:rPr>
              <a:t>Portsmouth</a:t>
            </a:r>
            <a:endParaRPr lang="en-US" sz="1400" dirty="0">
              <a:ln w="18415" cmpd="sng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6400800" y="3200400"/>
            <a:ext cx="304800" cy="297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029200" y="3886200"/>
            <a:ext cx="1371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latin typeface="Lucida Sans"/>
                <a:cs typeface="Lucida Sans"/>
              </a:rPr>
              <a:t>Raleigh</a:t>
            </a:r>
            <a:endParaRPr lang="en-US" sz="1400" dirty="0">
              <a:ln w="18415" cmpd="sng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5029200" y="4191001"/>
            <a:ext cx="228600" cy="2285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514600" y="3657600"/>
            <a:ext cx="1371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latin typeface="Lucida Sans"/>
                <a:cs typeface="Lucida Sans"/>
              </a:rPr>
              <a:t>Greensboro</a:t>
            </a:r>
            <a:endParaRPr lang="en-US" sz="1400" dirty="0">
              <a:ln w="18415" cmpd="sng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H="1" flipV="1">
            <a:off x="3505200" y="3962400"/>
            <a:ext cx="228600" cy="152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990600" y="4340423"/>
            <a:ext cx="1371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latin typeface="Lucida Sans"/>
                <a:cs typeface="Lucida Sans"/>
              </a:rPr>
              <a:t>Charlotte</a:t>
            </a:r>
            <a:endParaRPr lang="en-US" sz="1400" dirty="0">
              <a:ln w="18415" cmpd="sng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 flipV="1">
            <a:off x="1905000" y="4572000"/>
            <a:ext cx="762000" cy="381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0" y="5026223"/>
            <a:ext cx="1371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latin typeface="Lucida Sans"/>
                <a:cs typeface="Lucida Sans"/>
              </a:rPr>
              <a:t>Greenville</a:t>
            </a:r>
            <a:endParaRPr lang="en-US" sz="1400" dirty="0">
              <a:ln w="18415" cmpd="sng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latin typeface="Lucida Sans"/>
              <a:cs typeface="Lucida Sans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H="1" flipV="1">
            <a:off x="990600" y="5257801"/>
            <a:ext cx="381000" cy="2285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/>
          <a:srcRect l="60000" t="4570" r="25238" b="73688"/>
          <a:stretch/>
        </p:blipFill>
        <p:spPr>
          <a:xfrm>
            <a:off x="179614" y="158254"/>
            <a:ext cx="3249386" cy="319454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5" name="Rectangle 34"/>
          <p:cNvSpPr/>
          <p:nvPr/>
        </p:nvSpPr>
        <p:spPr>
          <a:xfrm>
            <a:off x="5448300" y="152400"/>
            <a:ext cx="1409700" cy="14168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52400" y="171412"/>
            <a:ext cx="2819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latin typeface="Lucida Sans"/>
                <a:cs typeface="Lucida Sans"/>
              </a:rPr>
              <a:t>Baltimore – Washington</a:t>
            </a:r>
          </a:p>
          <a:p>
            <a:r>
              <a:rPr lang="en-US" sz="1400" dirty="0" smtClean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latin typeface="Lucida Sans"/>
                <a:cs typeface="Lucida Sans"/>
              </a:rPr>
              <a:t>Metro Area</a:t>
            </a:r>
            <a:endParaRPr lang="en-US" sz="1400" dirty="0">
              <a:ln w="18415" cmpd="sng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917077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nasa.gov/sites/default/files/xmas_lights_shareable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184"/>
            <a:ext cx="9144000" cy="693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5638800"/>
            <a:ext cx="7848600" cy="533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99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IC.gov PPT Template">
  <a:themeElements>
    <a:clrScheme name="PIC Theme">
      <a:dk1>
        <a:srgbClr val="292934"/>
      </a:dk1>
      <a:lt1>
        <a:srgbClr val="FFFFFF"/>
      </a:lt1>
      <a:dk2>
        <a:srgbClr val="E16740"/>
      </a:dk2>
      <a:lt2>
        <a:srgbClr val="F3F2DC"/>
      </a:lt2>
      <a:accent1>
        <a:srgbClr val="28628E"/>
      </a:accent1>
      <a:accent2>
        <a:srgbClr val="F1B828"/>
      </a:accent2>
      <a:accent3>
        <a:srgbClr val="28628E"/>
      </a:accent3>
      <a:accent4>
        <a:srgbClr val="006EB6"/>
      </a:accent4>
      <a:accent5>
        <a:srgbClr val="808DA0"/>
      </a:accent5>
      <a:accent6>
        <a:srgbClr val="C76C3D"/>
      </a:accent6>
      <a:hlink>
        <a:srgbClr val="0070C0"/>
      </a:hlink>
      <a:folHlink>
        <a:srgbClr val="0070C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35766</TotalTime>
  <Words>425</Words>
  <Application>Microsoft Macintosh PowerPoint</Application>
  <PresentationFormat>On-screen Show (4:3)</PresentationFormat>
  <Paragraphs>103</Paragraphs>
  <Slides>25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1_Office Theme</vt:lpstr>
      <vt:lpstr>6_Office Theme</vt:lpstr>
      <vt:lpstr>8_Office Theme</vt:lpstr>
      <vt:lpstr>5_Office Theme</vt:lpstr>
      <vt:lpstr>PIC.gov PPT Template</vt:lpstr>
      <vt:lpstr>Power of Story</vt:lpstr>
      <vt:lpstr>Engage Thru Story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NASA/GSFC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moroman</dc:creator>
  <cp:lastModifiedBy>Brandon Maccherone</cp:lastModifiedBy>
  <cp:revision>1930</cp:revision>
  <cp:lastPrinted>2015-03-12T19:36:51Z</cp:lastPrinted>
  <dcterms:created xsi:type="dcterms:W3CDTF">2010-06-03T12:50:14Z</dcterms:created>
  <dcterms:modified xsi:type="dcterms:W3CDTF">2015-05-29T14:47:36Z</dcterms:modified>
</cp:coreProperties>
</file>