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9" r:id="rId3"/>
    <p:sldMasterId id="2147483712" r:id="rId4"/>
    <p:sldMasterId id="2147483725" r:id="rId5"/>
    <p:sldMasterId id="2147483737" r:id="rId6"/>
    <p:sldMasterId id="2147483749" r:id="rId7"/>
  </p:sldMasterIdLst>
  <p:notesMasterIdLst>
    <p:notesMasterId r:id="rId38"/>
  </p:notesMasterIdLst>
  <p:sldIdLst>
    <p:sldId id="256" r:id="rId8"/>
    <p:sldId id="278" r:id="rId9"/>
    <p:sldId id="259" r:id="rId10"/>
    <p:sldId id="261" r:id="rId11"/>
    <p:sldId id="279" r:id="rId12"/>
    <p:sldId id="264" r:id="rId13"/>
    <p:sldId id="265" r:id="rId14"/>
    <p:sldId id="266" r:id="rId15"/>
    <p:sldId id="267" r:id="rId16"/>
    <p:sldId id="268" r:id="rId17"/>
    <p:sldId id="273" r:id="rId18"/>
    <p:sldId id="263" r:id="rId19"/>
    <p:sldId id="274" r:id="rId20"/>
    <p:sldId id="271" r:id="rId21"/>
    <p:sldId id="269" r:id="rId22"/>
    <p:sldId id="272" r:id="rId23"/>
    <p:sldId id="276" r:id="rId24"/>
    <p:sldId id="270" r:id="rId25"/>
    <p:sldId id="275" r:id="rId26"/>
    <p:sldId id="277" r:id="rId27"/>
    <p:sldId id="281" r:id="rId28"/>
    <p:sldId id="284" r:id="rId29"/>
    <p:sldId id="289" r:id="rId30"/>
    <p:sldId id="285" r:id="rId31"/>
    <p:sldId id="286" r:id="rId32"/>
    <p:sldId id="287" r:id="rId33"/>
    <p:sldId id="288" r:id="rId34"/>
    <p:sldId id="280" r:id="rId35"/>
    <p:sldId id="283" r:id="rId36"/>
    <p:sldId id="28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9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6C958-E683-2D45-8E76-43ACE40E630C}" type="datetimeFigureOut">
              <a:rPr lang="en-US" smtClean="0"/>
              <a:t>5/19/15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F5F16-281B-1746-9D97-41FAC1EB3213}" type="slidenum">
              <a:rPr lang="en-US" smtClean="0"/>
              <a:t>‹#›</a:t>
            </a:fld>
            <a:endParaRPr lang="en-US"/>
          </a:p>
        </p:txBody>
      </p:sp>
    </p:spTree>
    <p:extLst>
      <p:ext uri="{BB962C8B-B14F-4D97-AF65-F5344CB8AC3E}">
        <p14:creationId xmlns:p14="http://schemas.microsoft.com/office/powerpoint/2010/main" val="11131767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1</a:t>
            </a:fld>
            <a:endParaRPr lang="en-US"/>
          </a:p>
        </p:txBody>
      </p:sp>
    </p:spTree>
    <p:extLst>
      <p:ext uri="{BB962C8B-B14F-4D97-AF65-F5344CB8AC3E}">
        <p14:creationId xmlns:p14="http://schemas.microsoft.com/office/powerpoint/2010/main" val="223925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Here, we like to illustrate this new concept using GEOS-</a:t>
            </a:r>
            <a:r>
              <a:rPr lang="en-US" dirty="0" err="1">
                <a:ea typeface="ＭＳ Ｐゴシック" charset="0"/>
                <a:cs typeface="ＭＳ Ｐゴシック" charset="0"/>
              </a:rPr>
              <a:t>chem</a:t>
            </a:r>
            <a:r>
              <a:rPr lang="en-US" dirty="0">
                <a:ea typeface="ＭＳ Ｐゴシック" charset="0"/>
                <a:cs typeface="ＭＳ Ｐゴシック" charset="0"/>
              </a:rPr>
              <a:t> model and MODIS standard aerosol product. We simulate the </a:t>
            </a:r>
            <a:r>
              <a:rPr lang="en-US" dirty="0" err="1">
                <a:ea typeface="ＭＳ Ｐゴシック" charset="0"/>
                <a:cs typeface="ＭＳ Ｐゴシック" charset="0"/>
              </a:rPr>
              <a:t>refletance</a:t>
            </a:r>
            <a:r>
              <a:rPr lang="en-US" dirty="0">
                <a:ea typeface="ＭＳ Ｐゴシック" charset="0"/>
                <a:cs typeface="ＭＳ Ｐゴシック" charset="0"/>
              </a:rPr>
              <a:t> and its </a:t>
            </a:r>
            <a:r>
              <a:rPr lang="en-US" dirty="0" err="1">
                <a:ea typeface="ＭＳ Ｐゴシック" charset="0"/>
                <a:cs typeface="ＭＳ Ｐゴシック" charset="0"/>
              </a:rPr>
              <a:t>jacobian</a:t>
            </a:r>
            <a:r>
              <a:rPr lang="en-US" dirty="0">
                <a:ea typeface="ＭＳ Ｐゴシック" charset="0"/>
                <a:cs typeface="ＭＳ Ｐゴシック" charset="0"/>
              </a:rPr>
              <a:t> to optical thickness at the TOA based upon the VLIDORT </a:t>
            </a:r>
            <a:r>
              <a:rPr lang="en-US" dirty="0" err="1">
                <a:ea typeface="ＭＳ Ｐゴシック" charset="0"/>
                <a:cs typeface="ＭＳ Ｐゴシック" charset="0"/>
              </a:rPr>
              <a:t>radative</a:t>
            </a:r>
            <a:r>
              <a:rPr lang="en-US" dirty="0">
                <a:ea typeface="ＭＳ Ｐゴシック" charset="0"/>
                <a:cs typeface="ＭＳ Ｐゴシック" charset="0"/>
              </a:rPr>
              <a:t> transfer model and GEOS-</a:t>
            </a:r>
            <a:r>
              <a:rPr lang="en-US" dirty="0" err="1">
                <a:ea typeface="ＭＳ Ｐゴシック" charset="0"/>
                <a:cs typeface="ＭＳ Ｐゴシック" charset="0"/>
              </a:rPr>
              <a:t>chem</a:t>
            </a:r>
            <a:r>
              <a:rPr lang="en-US" dirty="0">
                <a:ea typeface="ＭＳ Ｐゴシック" charset="0"/>
                <a:cs typeface="ＭＳ Ｐゴシック" charset="0"/>
              </a:rPr>
              <a:t> simulated aerosol field.  This simulated </a:t>
            </a:r>
            <a:r>
              <a:rPr lang="en-US" dirty="0" err="1">
                <a:ea typeface="ＭＳ Ｐゴシック" charset="0"/>
                <a:cs typeface="ＭＳ Ｐゴシック" charset="0"/>
              </a:rPr>
              <a:t>refletances</a:t>
            </a:r>
            <a:r>
              <a:rPr lang="en-US" dirty="0">
                <a:ea typeface="ＭＳ Ｐゴシック" charset="0"/>
                <a:cs typeface="ＭＳ Ｐゴシック" charset="0"/>
              </a:rPr>
              <a:t> are then compared with the MODIS-observed </a:t>
            </a:r>
            <a:r>
              <a:rPr lang="en-US" dirty="0" err="1">
                <a:ea typeface="ＭＳ Ｐゴシック" charset="0"/>
                <a:cs typeface="ＭＳ Ｐゴシック" charset="0"/>
              </a:rPr>
              <a:t>refleance</a:t>
            </a:r>
            <a:r>
              <a:rPr lang="en-US" dirty="0">
                <a:ea typeface="ＭＳ Ｐゴシック" charset="0"/>
                <a:cs typeface="ＭＳ Ｐゴシック" charset="0"/>
              </a:rPr>
              <a:t> saved in the MODIS standard aerosol product to retrieve aerosol optical thickness. We done this </a:t>
            </a:r>
            <a:r>
              <a:rPr lang="en-US" dirty="0" err="1">
                <a:ea typeface="ＭＳ Ｐゴシック" charset="0"/>
                <a:cs typeface="ＭＳ Ｐゴシック" charset="0"/>
              </a:rPr>
              <a:t>interatively</a:t>
            </a:r>
            <a:r>
              <a:rPr lang="en-US" dirty="0">
                <a:ea typeface="ＭＳ Ｐゴシック" charset="0"/>
                <a:cs typeface="ＭＳ Ｐゴシック" charset="0"/>
              </a:rPr>
              <a:t> until the model and measured </a:t>
            </a:r>
            <a:r>
              <a:rPr lang="en-US" dirty="0" err="1">
                <a:ea typeface="ＭＳ Ｐゴシック" charset="0"/>
                <a:cs typeface="ＭＳ Ｐゴシック" charset="0"/>
              </a:rPr>
              <a:t>refltance</a:t>
            </a:r>
            <a:r>
              <a:rPr lang="en-US" dirty="0">
                <a:ea typeface="ＭＳ Ｐゴシック" charset="0"/>
                <a:cs typeface="ＭＳ Ｐゴシック" charset="0"/>
              </a:rPr>
              <a:t> machines. We then output the aerosol optical thickness and particulate matter concentration.  </a:t>
            </a:r>
          </a:p>
          <a:p>
            <a:r>
              <a:rPr lang="en-US" dirty="0">
                <a:ea typeface="ＭＳ Ｐゴシック" charset="0"/>
                <a:cs typeface="ＭＳ Ｐゴシック" charset="0"/>
              </a:rPr>
              <a:t>One difficulty in implementing this is to know the surface </a:t>
            </a:r>
            <a:r>
              <a:rPr lang="en-US" dirty="0" err="1">
                <a:ea typeface="ＭＳ Ｐゴシック" charset="0"/>
                <a:cs typeface="ＭＳ Ｐゴシック" charset="0"/>
              </a:rPr>
              <a:t>refletance</a:t>
            </a:r>
            <a:r>
              <a:rPr lang="en-US" dirty="0">
                <a:ea typeface="ＭＳ Ｐゴシック" charset="0"/>
                <a:cs typeface="ＭＳ Ｐゴシック" charset="0"/>
              </a:rPr>
              <a:t> </a:t>
            </a:r>
            <a:r>
              <a:rPr lang="en-US" dirty="0" err="1">
                <a:ea typeface="ＭＳ Ｐゴシック" charset="0"/>
                <a:cs typeface="ＭＳ Ｐゴシック" charset="0"/>
              </a:rPr>
              <a:t>simultanenously</a:t>
            </a:r>
            <a:r>
              <a:rPr lang="en-US" dirty="0">
                <a:ea typeface="ＭＳ Ｐゴシック" charset="0"/>
                <a:cs typeface="ＭＳ Ｐゴシック" charset="0"/>
              </a:rPr>
              <a:t> during the retrieval.</a:t>
            </a: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66C5F3-54F8-F445-A043-6D927865A086}" type="slidenum">
              <a:rPr lang="en-US" sz="1200">
                <a:solidFill>
                  <a:prstClr val="black"/>
                </a:solidFill>
              </a:rPr>
              <a:pPr eaLnBrk="1" hangingPunct="1"/>
              <a:t>14</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ea typeface="ＭＳ Ｐゴシック" charset="0"/>
                <a:cs typeface="ＭＳ Ｐゴシック" charset="0"/>
              </a:rPr>
              <a:t>Quantiative</a:t>
            </a:r>
            <a:r>
              <a:rPr lang="en-US" dirty="0">
                <a:ea typeface="ＭＳ Ｐゴシック" charset="0"/>
                <a:cs typeface="ＭＳ Ｐゴシック" charset="0"/>
              </a:rPr>
              <a:t> measurement of aerosols from space only </a:t>
            </a:r>
            <a:r>
              <a:rPr lang="en-US" dirty="0" err="1">
                <a:ea typeface="ＭＳ Ｐゴシック" charset="0"/>
                <a:cs typeface="ＭＳ Ｐゴシック" charset="0"/>
              </a:rPr>
              <a:t>stareted</a:t>
            </a:r>
            <a:r>
              <a:rPr lang="en-US" dirty="0">
                <a:ea typeface="ＭＳ Ｐゴシック" charset="0"/>
                <a:cs typeface="ＭＳ Ｐゴシック" charset="0"/>
              </a:rPr>
              <a:t> a decade </a:t>
            </a:r>
            <a:r>
              <a:rPr lang="en-US" dirty="0" err="1">
                <a:ea typeface="ＭＳ Ｐゴシック" charset="0"/>
                <a:cs typeface="ＭＳ Ｐゴシック" charset="0"/>
              </a:rPr>
              <a:t>agao</a:t>
            </a:r>
            <a:r>
              <a:rPr lang="en-US" dirty="0">
                <a:ea typeface="ＭＳ Ｐゴシック" charset="0"/>
                <a:cs typeface="ＭＳ Ｐゴシック" charset="0"/>
              </a:rPr>
              <a:t>. Usually, satellite observed </a:t>
            </a:r>
            <a:r>
              <a:rPr lang="en-US" dirty="0" err="1">
                <a:ea typeface="ＭＳ Ｐゴシック" charset="0"/>
                <a:cs typeface="ＭＳ Ｐゴシック" charset="0"/>
              </a:rPr>
              <a:t>refeltance</a:t>
            </a:r>
            <a:r>
              <a:rPr lang="en-US" dirty="0">
                <a:ea typeface="ＭＳ Ｐゴシック" charset="0"/>
                <a:cs typeface="ＭＳ Ｐゴシック" charset="0"/>
              </a:rPr>
              <a:t> will first go through a cloud screen process before they are input the retrieval </a:t>
            </a:r>
            <a:r>
              <a:rPr lang="en-US" dirty="0" err="1">
                <a:ea typeface="ＭＳ Ｐゴシック" charset="0"/>
                <a:cs typeface="ＭＳ Ｐゴシック" charset="0"/>
              </a:rPr>
              <a:t>agorithm</a:t>
            </a:r>
            <a:r>
              <a:rPr lang="en-US" dirty="0">
                <a:ea typeface="ＭＳ Ｐゴシック" charset="0"/>
                <a:cs typeface="ＭＳ Ｐゴシック" charset="0"/>
              </a:rPr>
              <a:t> to drive aerosol optical </a:t>
            </a:r>
            <a:r>
              <a:rPr lang="en-US" dirty="0" err="1">
                <a:ea typeface="ＭＳ Ｐゴシック" charset="0"/>
                <a:cs typeface="ＭＳ Ｐゴシック" charset="0"/>
              </a:rPr>
              <a:t>thickenss</a:t>
            </a:r>
            <a:r>
              <a:rPr lang="en-US" dirty="0">
                <a:ea typeface="ＭＳ Ｐゴシック" charset="0"/>
                <a:cs typeface="ＭＳ Ｐゴシック" charset="0"/>
              </a:rPr>
              <a:t>.  This satellite derived aerosol optical thickness are then compared to aerosol optical </a:t>
            </a:r>
            <a:r>
              <a:rPr lang="en-US" dirty="0" err="1">
                <a:ea typeface="ＭＳ Ｐゴシック" charset="0"/>
                <a:cs typeface="ＭＳ Ｐゴシック" charset="0"/>
              </a:rPr>
              <a:t>thckness</a:t>
            </a:r>
            <a:r>
              <a:rPr lang="en-US" dirty="0">
                <a:ea typeface="ＭＳ Ｐゴシック" charset="0"/>
                <a:cs typeface="ＭＳ Ｐゴシック" charset="0"/>
              </a:rPr>
              <a:t> from </a:t>
            </a:r>
            <a:r>
              <a:rPr lang="en-US" dirty="0" err="1">
                <a:ea typeface="ＭＳ Ｐゴシック" charset="0"/>
                <a:cs typeface="ＭＳ Ｐゴシック" charset="0"/>
              </a:rPr>
              <a:t>chemsitry</a:t>
            </a:r>
            <a:r>
              <a:rPr lang="en-US" dirty="0">
                <a:ea typeface="ＭＳ Ｐゴシック" charset="0"/>
                <a:cs typeface="ＭＳ Ｐゴシック" charset="0"/>
              </a:rPr>
              <a:t> transport mode to derive the particulate matter concentration through a scaling method.  However, because of the </a:t>
            </a:r>
            <a:r>
              <a:rPr lang="en-US" dirty="0" err="1">
                <a:ea typeface="ＭＳ Ｐゴシック" charset="0"/>
                <a:cs typeface="ＭＳ Ｐゴシック" charset="0"/>
              </a:rPr>
              <a:t>incosistenece</a:t>
            </a:r>
            <a:r>
              <a:rPr lang="en-US" dirty="0">
                <a:ea typeface="ＭＳ Ｐゴシック" charset="0"/>
                <a:cs typeface="ＭＳ Ｐゴシック" charset="0"/>
              </a:rPr>
              <a:t> of aerosol optical </a:t>
            </a:r>
            <a:r>
              <a:rPr lang="en-US" dirty="0" err="1">
                <a:ea typeface="ＭＳ Ｐゴシック" charset="0"/>
                <a:cs typeface="ＭＳ Ｐゴシック" charset="0"/>
              </a:rPr>
              <a:t>proeprties</a:t>
            </a:r>
            <a:r>
              <a:rPr lang="en-US" dirty="0">
                <a:ea typeface="ＭＳ Ｐゴシック" charset="0"/>
                <a:cs typeface="ＭＳ Ｐゴシック" charset="0"/>
              </a:rPr>
              <a:t>  between retrieval and chemistry transport model, the final product from the models after using satellite AOT will not be able to reproduce the satellite-observed </a:t>
            </a:r>
            <a:r>
              <a:rPr lang="en-US" dirty="0" err="1">
                <a:ea typeface="ＭＳ Ｐゴシック" charset="0"/>
                <a:cs typeface="ＭＳ Ｐゴシック" charset="0"/>
              </a:rPr>
              <a:t>refletance</a:t>
            </a:r>
            <a:r>
              <a:rPr lang="en-US" dirty="0">
                <a:ea typeface="ＭＳ Ｐゴシック" charset="0"/>
                <a:cs typeface="ＭＳ Ｐゴシック" charset="0"/>
              </a:rPr>
              <a:t>. </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75AFD-4AB1-024B-8B68-B248351F5746}" type="slidenum">
              <a:rPr lang="en-US" sz="1200">
                <a:solidFill>
                  <a:prstClr val="black"/>
                </a:solidFill>
              </a:rPr>
              <a:pPr eaLnBrk="1" hangingPunct="1"/>
              <a:t>15</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17</a:t>
            </a:fld>
            <a:endParaRPr lang="en-US"/>
          </a:p>
        </p:txBody>
      </p:sp>
    </p:spTree>
    <p:extLst>
      <p:ext uri="{BB962C8B-B14F-4D97-AF65-F5344CB8AC3E}">
        <p14:creationId xmlns:p14="http://schemas.microsoft.com/office/powerpoint/2010/main" val="1812288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18</a:t>
            </a:fld>
            <a:endParaRPr lang="en-US"/>
          </a:p>
        </p:txBody>
      </p:sp>
    </p:spTree>
    <p:extLst>
      <p:ext uri="{BB962C8B-B14F-4D97-AF65-F5344CB8AC3E}">
        <p14:creationId xmlns:p14="http://schemas.microsoft.com/office/powerpoint/2010/main" val="2168265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Helvetica" charset="0"/>
                <a:ea typeface="ＭＳ Ｐゴシック" charset="0"/>
                <a:cs typeface="ＭＳ Ｐゴシック" charset="0"/>
              </a:defRPr>
            </a:lvl1pPr>
            <a:lvl2pPr marL="702756" indent="-270291" defTabSz="914485" eaLnBrk="0" hangingPunct="0">
              <a:defRPr sz="2300" b="1">
                <a:solidFill>
                  <a:schemeClr val="tx1"/>
                </a:solidFill>
                <a:latin typeface="Helvetica" charset="0"/>
                <a:ea typeface="ＭＳ Ｐゴシック" charset="0"/>
              </a:defRPr>
            </a:lvl2pPr>
            <a:lvl3pPr marL="1081164" indent="-216233" defTabSz="914485" eaLnBrk="0" hangingPunct="0">
              <a:defRPr sz="2300" b="1">
                <a:solidFill>
                  <a:schemeClr val="tx1"/>
                </a:solidFill>
                <a:latin typeface="Helvetica" charset="0"/>
                <a:ea typeface="ＭＳ Ｐゴシック" charset="0"/>
              </a:defRPr>
            </a:lvl3pPr>
            <a:lvl4pPr marL="1513629" indent="-216233" defTabSz="914485" eaLnBrk="0" hangingPunct="0">
              <a:defRPr sz="2300" b="1">
                <a:solidFill>
                  <a:schemeClr val="tx1"/>
                </a:solidFill>
                <a:latin typeface="Helvetica" charset="0"/>
                <a:ea typeface="ＭＳ Ｐゴシック" charset="0"/>
              </a:defRPr>
            </a:lvl4pPr>
            <a:lvl5pPr marL="1946095" indent="-216233" defTabSz="914485" eaLnBrk="0" hangingPunct="0">
              <a:defRPr sz="2300" b="1">
                <a:solidFill>
                  <a:schemeClr val="tx1"/>
                </a:solidFill>
                <a:latin typeface="Helvetica"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Helvetica"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Helvetica"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Helvetica"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Helvetica" charset="0"/>
                <a:ea typeface="ＭＳ Ｐゴシック" charset="0"/>
              </a:defRPr>
            </a:lvl9pPr>
          </a:lstStyle>
          <a:p>
            <a:pPr eaLnBrk="1" hangingPunct="1"/>
            <a:fld id="{799CAC15-2152-8C4C-A3E5-1CFE14BEC1C5}" type="slidenum">
              <a:rPr lang="en-US" sz="1100" b="0">
                <a:solidFill>
                  <a:prstClr val="black"/>
                </a:solidFill>
                <a:latin typeface="Times New Roman" charset="0"/>
              </a:rPr>
              <a:pPr eaLnBrk="1" hangingPunct="1"/>
              <a:t>19</a:t>
            </a:fld>
            <a:endParaRPr lang="en-US" sz="1100" b="0">
              <a:solidFill>
                <a:prstClr val="black"/>
              </a:solidFil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20</a:t>
            </a:fld>
            <a:endParaRPr lang="en-US"/>
          </a:p>
        </p:txBody>
      </p:sp>
    </p:spTree>
    <p:extLst>
      <p:ext uri="{BB962C8B-B14F-4D97-AF65-F5344CB8AC3E}">
        <p14:creationId xmlns:p14="http://schemas.microsoft.com/office/powerpoint/2010/main" val="4150893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21</a:t>
            </a:fld>
            <a:endParaRPr lang="en-US"/>
          </a:p>
        </p:txBody>
      </p:sp>
    </p:spTree>
    <p:extLst>
      <p:ext uri="{BB962C8B-B14F-4D97-AF65-F5344CB8AC3E}">
        <p14:creationId xmlns:p14="http://schemas.microsoft.com/office/powerpoint/2010/main" val="398815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22</a:t>
            </a:fld>
            <a:endParaRPr lang="en-US"/>
          </a:p>
        </p:txBody>
      </p:sp>
    </p:spTree>
    <p:extLst>
      <p:ext uri="{BB962C8B-B14F-4D97-AF65-F5344CB8AC3E}">
        <p14:creationId xmlns:p14="http://schemas.microsoft.com/office/powerpoint/2010/main" val="2045344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23</a:t>
            </a:fld>
            <a:endParaRPr lang="en-US"/>
          </a:p>
        </p:txBody>
      </p:sp>
    </p:spTree>
    <p:extLst>
      <p:ext uri="{BB962C8B-B14F-4D97-AF65-F5344CB8AC3E}">
        <p14:creationId xmlns:p14="http://schemas.microsoft.com/office/powerpoint/2010/main" val="91466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5A5-F95C-3A4F-B1D9-0498E555C2EB}" type="slidenum">
              <a:rPr lang="en-US" smtClean="0"/>
              <a:t>27</a:t>
            </a:fld>
            <a:endParaRPr lang="en-US"/>
          </a:p>
        </p:txBody>
      </p:sp>
    </p:spTree>
    <p:extLst>
      <p:ext uri="{BB962C8B-B14F-4D97-AF65-F5344CB8AC3E}">
        <p14:creationId xmlns:p14="http://schemas.microsoft.com/office/powerpoint/2010/main" val="380353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ea typeface="ＭＳ Ｐゴシック" charset="0"/>
                <a:cs typeface="ＭＳ Ｐゴシック" charset="0"/>
              </a:rPr>
              <a:t>Final rule signed October 15, 2008.  The 1978 lead standard (1.5 µg/m3 as a quarterly average) remains in effect until one year after an area is designated for the 2008 standard, except that in areas designated nonattainment for the 1978, the 1978 standard remains in effect until implementation plans to attain or maintain the 2008 standard are approved.</a:t>
            </a:r>
          </a:p>
          <a:p>
            <a:endParaRPr lang="en-US" sz="1000">
              <a:ea typeface="ＭＳ Ｐゴシック" charset="0"/>
              <a:cs typeface="ＭＳ Ｐゴシック" charset="0"/>
            </a:endParaRPr>
          </a:p>
          <a:p>
            <a:r>
              <a:rPr lang="en-US" sz="1000">
                <a:ea typeface="ＭＳ Ｐゴシック" charset="0"/>
                <a:cs typeface="ＭＳ Ｐゴシック" charset="0"/>
              </a:rPr>
              <a:t>(2) The official level of the annual NO2 standard is 0.053 ppm, equal to 53 ppb, which is shown here for the purpose of clearer comparison to the 1-hour standard.</a:t>
            </a:r>
          </a:p>
          <a:p>
            <a:endParaRPr lang="en-US" sz="1000">
              <a:ea typeface="ＭＳ Ｐゴシック" charset="0"/>
              <a:cs typeface="ＭＳ Ｐゴシック" charset="0"/>
            </a:endParaRPr>
          </a:p>
          <a:p>
            <a:r>
              <a:rPr lang="en-US" sz="1000">
                <a:ea typeface="ＭＳ Ｐゴシック" charset="0"/>
                <a:cs typeface="ＭＳ Ｐゴシック" charset="0"/>
              </a:rPr>
              <a:t>(3) Final rule signed March 12, 2008.  The 1997 ozone standard (0.08 ppm, annual fourth-highest daily maximum 8-hour concentration, averaged over 3 years) and related implementation rules remain in place.  In 1997, EPA revoked the 1-hour ozone standard (0.12 ppm, not to be exceeded more than once per year) in all areas, although some areas have continued obligations under that standard (“anti-backsliding”).  The 1-hour ozone standard is attained when the expected number of days per calendar year with maximum hourly average concentrations above 0.12 ppm is less than or equal to 1.</a:t>
            </a:r>
          </a:p>
          <a:p>
            <a:endParaRPr lang="en-US" sz="1000">
              <a:ea typeface="ＭＳ Ｐゴシック" charset="0"/>
              <a:cs typeface="ＭＳ Ｐゴシック" charset="0"/>
            </a:endParaRPr>
          </a:p>
          <a:p>
            <a:r>
              <a:rPr lang="en-US" sz="1000">
                <a:ea typeface="ＭＳ Ｐゴシック" charset="0"/>
                <a:cs typeface="ＭＳ Ｐゴシック" charset="0"/>
              </a:rPr>
              <a:t>(4) Final rule signed June 2, 2010.  The 1971 annual and 24-hour SO2 standards were revoked in that same rulemaking.  However, these standards remain in effect until one year after an area is designated for the 2010 standard, except in areas designated nonattainment for the 1971 standards, where the 1971 standards remain in effect until implementation plans to attain or maintain the 2010 standard are approved.</a:t>
            </a:r>
          </a:p>
          <a:p>
            <a:endParaRPr lang="en-US" sz="1000">
              <a:ea typeface="ＭＳ Ｐゴシック" charset="0"/>
              <a:cs typeface="ＭＳ Ｐゴシック" charset="0"/>
            </a:endParaRPr>
          </a:p>
          <a:p>
            <a:endParaRPr lang="en-US" sz="100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Helvetica" charset="0"/>
                <a:ea typeface="ＭＳ Ｐゴシック" charset="0"/>
                <a:cs typeface="ＭＳ Ｐゴシック" charset="0"/>
              </a:defRPr>
            </a:lvl1pPr>
            <a:lvl2pPr marL="702756" indent="-270291" defTabSz="914485" eaLnBrk="0" hangingPunct="0">
              <a:defRPr sz="2300" b="1">
                <a:solidFill>
                  <a:schemeClr val="tx1"/>
                </a:solidFill>
                <a:latin typeface="Helvetica" charset="0"/>
                <a:ea typeface="ＭＳ Ｐゴシック" charset="0"/>
              </a:defRPr>
            </a:lvl2pPr>
            <a:lvl3pPr marL="1081164" indent="-216233" defTabSz="914485" eaLnBrk="0" hangingPunct="0">
              <a:defRPr sz="2300" b="1">
                <a:solidFill>
                  <a:schemeClr val="tx1"/>
                </a:solidFill>
                <a:latin typeface="Helvetica" charset="0"/>
                <a:ea typeface="ＭＳ Ｐゴシック" charset="0"/>
              </a:defRPr>
            </a:lvl3pPr>
            <a:lvl4pPr marL="1513629" indent="-216233" defTabSz="914485" eaLnBrk="0" hangingPunct="0">
              <a:defRPr sz="2300" b="1">
                <a:solidFill>
                  <a:schemeClr val="tx1"/>
                </a:solidFill>
                <a:latin typeface="Helvetica" charset="0"/>
                <a:ea typeface="ＭＳ Ｐゴシック" charset="0"/>
              </a:defRPr>
            </a:lvl4pPr>
            <a:lvl5pPr marL="1946095" indent="-216233" defTabSz="914485" eaLnBrk="0" hangingPunct="0">
              <a:defRPr sz="2300" b="1">
                <a:solidFill>
                  <a:schemeClr val="tx1"/>
                </a:solidFill>
                <a:latin typeface="Helvetica"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Helvetica"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Helvetica"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Helvetica"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Helvetica" charset="0"/>
                <a:ea typeface="ＭＳ Ｐゴシック" charset="0"/>
              </a:defRPr>
            </a:lvl9pPr>
          </a:lstStyle>
          <a:p>
            <a:pPr eaLnBrk="1" hangingPunct="1"/>
            <a:fld id="{29AB1E62-9F20-A542-99B4-CADFACB4D58E}" type="slidenum">
              <a:rPr lang="en-US" sz="1100" b="0">
                <a:solidFill>
                  <a:prstClr val="black"/>
                </a:solidFill>
                <a:latin typeface="Times New Roman" charset="0"/>
              </a:rPr>
              <a:pPr eaLnBrk="1" hangingPunct="1"/>
              <a:t>3</a:t>
            </a:fld>
            <a:endParaRPr lang="en-US" sz="1100" b="0">
              <a:solidFill>
                <a:prstClr val="black"/>
              </a:solidFill>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28</a:t>
            </a:fld>
            <a:endParaRPr lang="en-US"/>
          </a:p>
        </p:txBody>
      </p:sp>
    </p:spTree>
    <p:extLst>
      <p:ext uri="{BB962C8B-B14F-4D97-AF65-F5344CB8AC3E}">
        <p14:creationId xmlns:p14="http://schemas.microsoft.com/office/powerpoint/2010/main" val="137297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DF5F16-281B-1746-9D97-41FAC1EB3213}" type="slidenum">
              <a:rPr lang="en-US" smtClean="0"/>
              <a:t>5</a:t>
            </a:fld>
            <a:endParaRPr lang="en-US"/>
          </a:p>
        </p:txBody>
      </p:sp>
    </p:spTree>
    <p:extLst>
      <p:ext uri="{BB962C8B-B14F-4D97-AF65-F5344CB8AC3E}">
        <p14:creationId xmlns:p14="http://schemas.microsoft.com/office/powerpoint/2010/main" val="167340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ea typeface="ＭＳ Ｐゴシック" charset="0"/>
                <a:cs typeface="ＭＳ Ｐゴシック" charset="0"/>
              </a:rPr>
              <a:t>Fraser et al, 1984 perhaps is among the first to illustrate steps and demonstrate their concepts with real data.</a:t>
            </a:r>
            <a:endParaRPr lang="en-US" dirty="0">
              <a:ea typeface="ＭＳ Ｐゴシック" charset="0"/>
              <a:cs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75B0C8-DD76-C845-B5CD-F89FB891EF37}" type="slidenum">
              <a:rPr lang="en-US" sz="1200">
                <a:solidFill>
                  <a:prstClr val="black"/>
                </a:solidFill>
              </a:rPr>
              <a:pPr eaLnBrk="1" hangingPunct="1"/>
              <a:t>6</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is a meteorological satellite that is not designed to measure aerosols. Today,</a:t>
            </a:r>
            <a:r>
              <a:rPr lang="en-US" baseline="0" dirty="0" smtClean="0"/>
              <a:t> we have more advanced research satellites that what we had 30 years ago. In US, These satellite form together as part of NASA’s Earth Observation. The flagship of this system is Terra satellite, </a:t>
            </a:r>
            <a:r>
              <a:rPr lang="en-US" baseline="0" dirty="0" err="1" smtClean="0"/>
              <a:t>lauched</a:t>
            </a:r>
            <a:r>
              <a:rPr lang="en-US" baseline="0" dirty="0" smtClean="0"/>
              <a:t> in 1999, and carries 5 sensors. Two of which are MODIS and MISR.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D81F5A5-F95C-3A4F-B1D9-0498E555C2E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03252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2525" y="690563"/>
            <a:ext cx="4556125" cy="3417887"/>
          </a:xfrm>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sym typeface="Symbol" charset="0"/>
              </a:rPr>
              <a:t>Ground-based measurements of air quality is limited in spatial converge. Satellite remote sensing provides a unique tool to monitor air quality in large scales. Shown in this slide is a </a:t>
            </a:r>
            <a:r>
              <a:rPr lang="en-US" dirty="0" err="1">
                <a:ea typeface="ＭＳ Ｐゴシック" charset="0"/>
                <a:cs typeface="ＭＳ Ｐゴシック" charset="0"/>
                <a:sym typeface="Symbol" charset="0"/>
              </a:rPr>
              <a:t>demontration</a:t>
            </a:r>
            <a:r>
              <a:rPr lang="en-US" dirty="0">
                <a:ea typeface="ＭＳ Ｐゴシック" charset="0"/>
                <a:cs typeface="ＭＳ Ｐゴシック" charset="0"/>
                <a:sym typeface="Symbol" charset="0"/>
              </a:rPr>
              <a:t> of using MODIS aerosol products in conjunction with 700mb synoptic to track and forecast the haze layer over the southeaster U.S. during 9-12 Sep 2002. </a:t>
            </a:r>
          </a:p>
          <a:p>
            <a:endParaRPr lang="en-US" dirty="0">
              <a:ea typeface="ＭＳ Ｐゴシック" charset="0"/>
              <a:cs typeface="ＭＳ Ｐゴシック" charset="0"/>
              <a:sym typeface="Symbol" charset="0"/>
            </a:endParaRPr>
          </a:p>
          <a:p>
            <a:r>
              <a:rPr lang="en-US" dirty="0">
                <a:ea typeface="ＭＳ Ｐゴシック" charset="0"/>
                <a:cs typeface="ＭＳ Ｐゴシック" charset="0"/>
                <a:sym typeface="Symbol" charset="0"/>
              </a:rPr>
              <a:t>Reference:</a:t>
            </a:r>
          </a:p>
          <a:p>
            <a:r>
              <a:rPr lang="en-US" dirty="0">
                <a:ea typeface="ＭＳ Ｐゴシック" charset="0"/>
                <a:cs typeface="ＭＳ Ｐゴシック" charset="0"/>
                <a:sym typeface="Symbol" charset="0"/>
              </a:rPr>
              <a:t>Wang, J., and S.A. Christopher, </a:t>
            </a:r>
            <a:r>
              <a:rPr lang="en-US" dirty="0" err="1">
                <a:ea typeface="ＭＳ Ｐゴシック" charset="0"/>
                <a:cs typeface="ＭＳ Ｐゴシック" charset="0"/>
                <a:sym typeface="Symbol" charset="0"/>
              </a:rPr>
              <a:t>Intercomparison</a:t>
            </a:r>
            <a:r>
              <a:rPr lang="en-US" dirty="0">
                <a:ea typeface="ＭＳ Ｐゴシック" charset="0"/>
                <a:cs typeface="ＭＳ Ｐゴシック" charset="0"/>
                <a:sym typeface="Symbol" charset="0"/>
              </a:rPr>
              <a:t> between satellite-derived aerosol optical thickness and PM2.5 mass: Implications for air quality studies, </a:t>
            </a:r>
            <a:r>
              <a:rPr lang="en-US" i="1" dirty="0" err="1">
                <a:ea typeface="ＭＳ Ｐゴシック" charset="0"/>
                <a:cs typeface="ＭＳ Ｐゴシック" charset="0"/>
                <a:sym typeface="Symbol" charset="0"/>
              </a:rPr>
              <a:t>Geophys</a:t>
            </a:r>
            <a:r>
              <a:rPr lang="en-US" i="1" dirty="0">
                <a:ea typeface="ＭＳ Ｐゴシック" charset="0"/>
                <a:cs typeface="ＭＳ Ｐゴシック" charset="0"/>
                <a:sym typeface="Symbol" charset="0"/>
              </a:rPr>
              <a:t>. Res. </a:t>
            </a:r>
            <a:r>
              <a:rPr lang="en-US" i="1" dirty="0" err="1">
                <a:ea typeface="ＭＳ Ｐゴシック" charset="0"/>
                <a:cs typeface="ＭＳ Ｐゴシック" charset="0"/>
                <a:sym typeface="Symbol" charset="0"/>
              </a:rPr>
              <a:t>Lett</a:t>
            </a:r>
            <a:r>
              <a:rPr lang="en-US" i="1" dirty="0">
                <a:ea typeface="ＭＳ Ｐゴシック" charset="0"/>
                <a:cs typeface="ＭＳ Ｐゴシック" charset="0"/>
                <a:sym typeface="Symbol" charset="0"/>
              </a:rPr>
              <a:t>.</a:t>
            </a:r>
            <a:r>
              <a:rPr lang="en-US" dirty="0">
                <a:ea typeface="ＭＳ Ｐゴシック" charset="0"/>
                <a:cs typeface="ＭＳ Ｐゴシック" charset="0"/>
                <a:sym typeface="Symbol" charset="0"/>
              </a:rPr>
              <a:t>, </a:t>
            </a:r>
            <a:r>
              <a:rPr lang="en-US" i="1" dirty="0">
                <a:ea typeface="ＭＳ Ｐゴシック" charset="0"/>
                <a:cs typeface="ＭＳ Ｐゴシック" charset="0"/>
                <a:sym typeface="Symbol" charset="0"/>
              </a:rPr>
              <a:t>30</a:t>
            </a:r>
            <a:r>
              <a:rPr lang="en-US" dirty="0">
                <a:ea typeface="ＭＳ Ｐゴシック" charset="0"/>
                <a:cs typeface="ＭＳ Ｐゴシック" charset="0"/>
                <a:sym typeface="Symbol" charset="0"/>
              </a:rPr>
              <a:t>, 2095, doi:10.1029/2003GL018174, 2003.</a:t>
            </a:r>
          </a:p>
          <a:p>
            <a:endParaRPr lang="en-US" dirty="0">
              <a:ea typeface="ＭＳ Ｐゴシック" charset="0"/>
              <a:cs typeface="ＭＳ Ｐゴシック" charset="0"/>
              <a:sym typeface="Symbol" charset="0"/>
            </a:endParaRPr>
          </a:p>
          <a:p>
            <a:r>
              <a:rPr lang="en-US" dirty="0">
                <a:ea typeface="ＭＳ Ｐゴシック" charset="0"/>
                <a:cs typeface="ＭＳ Ｐゴシック" charset="0"/>
                <a:sym typeface="Symbol" charset="0"/>
              </a:rPr>
              <a:t>More details. </a:t>
            </a:r>
          </a:p>
          <a:p>
            <a:r>
              <a:rPr lang="en-US" dirty="0">
                <a:ea typeface="ＭＳ Ｐゴシック" charset="0"/>
                <a:cs typeface="ＭＳ Ｐゴシック" charset="0"/>
              </a:rPr>
              <a:t>On 10 Sep 2002, the haze layer is controlled by high pressure system over the central US, </a:t>
            </a:r>
            <a:r>
              <a:rPr lang="en-US" dirty="0">
                <a:ea typeface="ＭＳ Ｐゴシック" charset="0"/>
                <a:cs typeface="ＭＳ Ｐゴシック" charset="0"/>
                <a:sym typeface="Symbol" charset="0"/>
              </a:rPr>
              <a:t>and its center is over the </a:t>
            </a:r>
            <a:r>
              <a:rPr lang="en-US" dirty="0">
                <a:ea typeface="ＭＳ Ｐゴシック" charset="0"/>
                <a:cs typeface="ＭＳ Ｐゴシック" charset="0"/>
              </a:rPr>
              <a:t>Arkansas and Missouri  As the high pressure system is expected to move southward; we also expect that the haze layer will affect the air quality over the southern states on the 11-12 Sep 2002, which is consistent with the what see on the next day.  </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Quantiative measurement of aerosols from space only stareted a decade agao. Usually, satellite observed refeltance will first go through a cloud screen process before they are input the retrieval agorithm to drive aerosol optical thickenss.  This satellite derived aerosol optical thickness are then compared to aerosol optical thckness from chemsitry transport mode to derive the particulate matter concentration through a scaling method.  However, because of the incosistenece of aerosol optical proeprties  between retrieval and chemistry transport model, the final product from the models after using satellite AOT will not be able to reproduce the satellite-observed refletance. </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CA0F5-EC68-7141-85C7-398405E2B9AA}" type="slidenum">
              <a:rPr lang="en-US" sz="1200">
                <a:solidFill>
                  <a:prstClr val="black"/>
                </a:solidFill>
              </a:rPr>
              <a:pPr eaLnBrk="1" hangingPunct="1"/>
              <a:t>10</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Quantiative measurement of aerosols from space only stareted a decade agao. Usually, satellite observed refeltance will first go through a cloud screen process before they are input the retrieval agorithm to drive aerosol optical thickenss.  This satellite derived aerosol optical thickness are then compared to aerosol optical thckness from chemsitry transport mode to derive the particulate matter concentration through a scaling method.  However, because of the incosistenece of aerosol optical proeprties  between retrieval and chemistry transport model, the final product from the models after using satellite AOT will not be able to reproduce the satellite-observed refletance. </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75AFD-4AB1-024B-8B68-B248351F5746}" type="slidenum">
              <a:rPr lang="en-US" sz="1200">
                <a:solidFill>
                  <a:prstClr val="black"/>
                </a:solidFill>
              </a:rPr>
              <a:pPr eaLnBrk="1" hangingPunct="1"/>
              <a:t>11</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Here, we like to illustrate this new concept using GEOS-</a:t>
            </a:r>
            <a:r>
              <a:rPr lang="en-US" dirty="0" err="1">
                <a:ea typeface="ＭＳ Ｐゴシック" charset="0"/>
                <a:cs typeface="ＭＳ Ｐゴシック" charset="0"/>
              </a:rPr>
              <a:t>chem</a:t>
            </a:r>
            <a:r>
              <a:rPr lang="en-US" dirty="0">
                <a:ea typeface="ＭＳ Ｐゴシック" charset="0"/>
                <a:cs typeface="ＭＳ Ｐゴシック" charset="0"/>
              </a:rPr>
              <a:t> model and MODIS standard aerosol product. We simulate the </a:t>
            </a:r>
            <a:r>
              <a:rPr lang="en-US" dirty="0" err="1">
                <a:ea typeface="ＭＳ Ｐゴシック" charset="0"/>
                <a:cs typeface="ＭＳ Ｐゴシック" charset="0"/>
              </a:rPr>
              <a:t>refletance</a:t>
            </a:r>
            <a:r>
              <a:rPr lang="en-US" dirty="0">
                <a:ea typeface="ＭＳ Ｐゴシック" charset="0"/>
                <a:cs typeface="ＭＳ Ｐゴシック" charset="0"/>
              </a:rPr>
              <a:t> and its </a:t>
            </a:r>
            <a:r>
              <a:rPr lang="en-US" dirty="0" err="1">
                <a:ea typeface="ＭＳ Ｐゴシック" charset="0"/>
                <a:cs typeface="ＭＳ Ｐゴシック" charset="0"/>
              </a:rPr>
              <a:t>jacobian</a:t>
            </a:r>
            <a:r>
              <a:rPr lang="en-US" dirty="0">
                <a:ea typeface="ＭＳ Ｐゴシック" charset="0"/>
                <a:cs typeface="ＭＳ Ｐゴシック" charset="0"/>
              </a:rPr>
              <a:t> to optical thickness at the TOA based upon the VLIDORT </a:t>
            </a:r>
            <a:r>
              <a:rPr lang="en-US" dirty="0" err="1">
                <a:ea typeface="ＭＳ Ｐゴシック" charset="0"/>
                <a:cs typeface="ＭＳ Ｐゴシック" charset="0"/>
              </a:rPr>
              <a:t>radative</a:t>
            </a:r>
            <a:r>
              <a:rPr lang="en-US" dirty="0">
                <a:ea typeface="ＭＳ Ｐゴシック" charset="0"/>
                <a:cs typeface="ＭＳ Ｐゴシック" charset="0"/>
              </a:rPr>
              <a:t> transfer model and GEOS-</a:t>
            </a:r>
            <a:r>
              <a:rPr lang="en-US" dirty="0" err="1">
                <a:ea typeface="ＭＳ Ｐゴシック" charset="0"/>
                <a:cs typeface="ＭＳ Ｐゴシック" charset="0"/>
              </a:rPr>
              <a:t>chem</a:t>
            </a:r>
            <a:r>
              <a:rPr lang="en-US" dirty="0">
                <a:ea typeface="ＭＳ Ｐゴシック" charset="0"/>
                <a:cs typeface="ＭＳ Ｐゴシック" charset="0"/>
              </a:rPr>
              <a:t> simulated aerosol field.  This simulated </a:t>
            </a:r>
            <a:r>
              <a:rPr lang="en-US" dirty="0" err="1">
                <a:ea typeface="ＭＳ Ｐゴシック" charset="0"/>
                <a:cs typeface="ＭＳ Ｐゴシック" charset="0"/>
              </a:rPr>
              <a:t>refletances</a:t>
            </a:r>
            <a:r>
              <a:rPr lang="en-US" dirty="0">
                <a:ea typeface="ＭＳ Ｐゴシック" charset="0"/>
                <a:cs typeface="ＭＳ Ｐゴシック" charset="0"/>
              </a:rPr>
              <a:t> are then compared with the MODIS-observed </a:t>
            </a:r>
            <a:r>
              <a:rPr lang="en-US" dirty="0" err="1">
                <a:ea typeface="ＭＳ Ｐゴシック" charset="0"/>
                <a:cs typeface="ＭＳ Ｐゴシック" charset="0"/>
              </a:rPr>
              <a:t>refleance</a:t>
            </a:r>
            <a:r>
              <a:rPr lang="en-US" dirty="0">
                <a:ea typeface="ＭＳ Ｐゴシック" charset="0"/>
                <a:cs typeface="ＭＳ Ｐゴシック" charset="0"/>
              </a:rPr>
              <a:t> saved in the MODIS standard aerosol product to retrieve aerosol optical thickness. We done this </a:t>
            </a:r>
            <a:r>
              <a:rPr lang="en-US" dirty="0" err="1">
                <a:ea typeface="ＭＳ Ｐゴシック" charset="0"/>
                <a:cs typeface="ＭＳ Ｐゴシック" charset="0"/>
              </a:rPr>
              <a:t>interatively</a:t>
            </a:r>
            <a:r>
              <a:rPr lang="en-US" dirty="0">
                <a:ea typeface="ＭＳ Ｐゴシック" charset="0"/>
                <a:cs typeface="ＭＳ Ｐゴシック" charset="0"/>
              </a:rPr>
              <a:t> until the model and measured </a:t>
            </a:r>
            <a:r>
              <a:rPr lang="en-US" dirty="0" err="1">
                <a:ea typeface="ＭＳ Ｐゴシック" charset="0"/>
                <a:cs typeface="ＭＳ Ｐゴシック" charset="0"/>
              </a:rPr>
              <a:t>refltance</a:t>
            </a:r>
            <a:r>
              <a:rPr lang="en-US" dirty="0">
                <a:ea typeface="ＭＳ Ｐゴシック" charset="0"/>
                <a:cs typeface="ＭＳ Ｐゴシック" charset="0"/>
              </a:rPr>
              <a:t> machines. We then output the aerosol optical thickness and particulate matter concentration.  </a:t>
            </a:r>
          </a:p>
          <a:p>
            <a:r>
              <a:rPr lang="en-US" dirty="0">
                <a:ea typeface="ＭＳ Ｐゴシック" charset="0"/>
                <a:cs typeface="ＭＳ Ｐゴシック" charset="0"/>
              </a:rPr>
              <a:t>One difficulty in implementing this is to know the surface </a:t>
            </a:r>
            <a:r>
              <a:rPr lang="en-US" dirty="0" err="1">
                <a:ea typeface="ＭＳ Ｐゴシック" charset="0"/>
                <a:cs typeface="ＭＳ Ｐゴシック" charset="0"/>
              </a:rPr>
              <a:t>refletance</a:t>
            </a:r>
            <a:r>
              <a:rPr lang="en-US" dirty="0">
                <a:ea typeface="ＭＳ Ｐゴシック" charset="0"/>
                <a:cs typeface="ＭＳ Ｐゴシック" charset="0"/>
              </a:rPr>
              <a:t> </a:t>
            </a:r>
            <a:r>
              <a:rPr lang="en-US" dirty="0" err="1">
                <a:ea typeface="ＭＳ Ｐゴシック" charset="0"/>
                <a:cs typeface="ＭＳ Ｐゴシック" charset="0"/>
              </a:rPr>
              <a:t>simultanenously</a:t>
            </a:r>
            <a:r>
              <a:rPr lang="en-US" dirty="0">
                <a:ea typeface="ＭＳ Ｐゴシック" charset="0"/>
                <a:cs typeface="ＭＳ Ｐゴシック" charset="0"/>
              </a:rPr>
              <a:t> during the retrieval.</a:t>
            </a: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458" eaLnBrk="0" hangingPunct="0">
              <a:defRPr sz="2400">
                <a:solidFill>
                  <a:schemeClr val="tx1"/>
                </a:solidFill>
                <a:latin typeface="Arial" charset="0"/>
                <a:ea typeface="ＭＳ Ｐゴシック" charset="0"/>
                <a:cs typeface="ＭＳ Ｐゴシック" charset="0"/>
              </a:defRPr>
            </a:lvl1pPr>
            <a:lvl2pPr marL="730766" indent="-281064" defTabSz="913458" eaLnBrk="0" hangingPunct="0">
              <a:defRPr sz="2400">
                <a:solidFill>
                  <a:schemeClr val="tx1"/>
                </a:solidFill>
                <a:latin typeface="Arial" charset="0"/>
                <a:ea typeface="ＭＳ Ｐゴシック" charset="0"/>
              </a:defRPr>
            </a:lvl2pPr>
            <a:lvl3pPr marL="1124255" indent="-224851" defTabSz="913458" eaLnBrk="0" hangingPunct="0">
              <a:defRPr sz="2400">
                <a:solidFill>
                  <a:schemeClr val="tx1"/>
                </a:solidFill>
                <a:latin typeface="Arial" charset="0"/>
                <a:ea typeface="ＭＳ Ｐゴシック" charset="0"/>
              </a:defRPr>
            </a:lvl3pPr>
            <a:lvl4pPr marL="1573957" indent="-224851" defTabSz="913458" eaLnBrk="0" hangingPunct="0">
              <a:defRPr sz="2400">
                <a:solidFill>
                  <a:schemeClr val="tx1"/>
                </a:solidFill>
                <a:latin typeface="Arial" charset="0"/>
                <a:ea typeface="ＭＳ Ｐゴシック" charset="0"/>
              </a:defRPr>
            </a:lvl4pPr>
            <a:lvl5pPr marL="2023659" indent="-224851" defTabSz="913458" eaLnBrk="0" hangingPunct="0">
              <a:defRPr sz="2400">
                <a:solidFill>
                  <a:schemeClr val="tx1"/>
                </a:solidFill>
                <a:latin typeface="Arial" charset="0"/>
                <a:ea typeface="ＭＳ Ｐゴシック" charset="0"/>
              </a:defRPr>
            </a:lvl5pPr>
            <a:lvl6pPr marL="2473361" indent="-224851" defTabSz="913458"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13458"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13458"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1345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66C5F3-54F8-F445-A043-6D927865A086}" type="slidenum">
              <a:rPr lang="en-US" sz="1200">
                <a:solidFill>
                  <a:prstClr val="black"/>
                </a:solidFill>
              </a:rPr>
              <a:pPr eaLnBrk="1" hangingPunct="1"/>
              <a:t>13</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4050293980"/>
      </p:ext>
    </p:extLst>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05859"/>
      </p:ext>
    </p:extLst>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863947"/>
      </p:ext>
    </p:extLst>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E9688-D40B-AC4A-8AF1-5996F7E33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49277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7308A6-9911-624C-BC45-D5FE17EFD6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4216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27BE0B-D3E9-1D40-9D59-2728920931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6176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55D12-DD81-D343-910C-961BC3636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5880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E63B50-5AAB-7D47-90D7-FB703F654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40000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23F86-8053-EF4D-8915-77341CF3F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72352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3F3B76-5823-D243-9DA0-0E717F634C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17596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9E0985-A9E1-9142-8444-DE9EE73AF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21907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8685387"/>
      </p:ext>
    </p:extLst>
  </p:cSld>
  <p:clrMapOvr>
    <a:masterClrMapping/>
  </p:clrMapOvr>
  <p:transition xmlns:p14="http://schemas.microsoft.com/office/powerpoint/2010/mai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83F192-4824-4D4E-95C9-190C8D9DC2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91639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864A6-6E51-494B-9A94-A2E417C90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46172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7E29B-BEFD-0145-8461-9C9A2AEC4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69270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8062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6708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8918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41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365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595307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3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162517"/>
      </p:ext>
    </p:extLst>
  </p:cSld>
  <p:clrMapOvr>
    <a:masterClrMapping/>
  </p:clrMapOvr>
  <p:transition xmlns:p14="http://schemas.microsoft.com/office/powerpoint/2010/mai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4686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453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3933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157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4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3654D-5335-E94F-AE7A-D0FCA8FA6C25}" type="slidenum">
              <a:rPr lang="en-US"/>
              <a:pPr>
                <a:defRPr/>
              </a:pPr>
              <a:t>‹#›</a:t>
            </a:fld>
            <a:endParaRPr lang="en-US"/>
          </a:p>
        </p:txBody>
      </p:sp>
    </p:spTree>
    <p:extLst>
      <p:ext uri="{BB962C8B-B14F-4D97-AF65-F5344CB8AC3E}">
        <p14:creationId xmlns:p14="http://schemas.microsoft.com/office/powerpoint/2010/main" val="2547404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611972-3FB6-184B-A3AA-72490864C95C}" type="slidenum">
              <a:rPr lang="en-US"/>
              <a:pPr>
                <a:defRPr/>
              </a:pPr>
              <a:t>‹#›</a:t>
            </a:fld>
            <a:endParaRPr lang="en-US"/>
          </a:p>
        </p:txBody>
      </p:sp>
    </p:spTree>
    <p:extLst>
      <p:ext uri="{BB962C8B-B14F-4D97-AF65-F5344CB8AC3E}">
        <p14:creationId xmlns:p14="http://schemas.microsoft.com/office/powerpoint/2010/main" val="1232405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66F2FC-6746-244F-BDFA-9408BFD2C220}" type="slidenum">
              <a:rPr lang="en-US"/>
              <a:pPr>
                <a:defRPr/>
              </a:pPr>
              <a:t>‹#›</a:t>
            </a:fld>
            <a:endParaRPr lang="en-US"/>
          </a:p>
        </p:txBody>
      </p:sp>
    </p:spTree>
    <p:extLst>
      <p:ext uri="{BB962C8B-B14F-4D97-AF65-F5344CB8AC3E}">
        <p14:creationId xmlns:p14="http://schemas.microsoft.com/office/powerpoint/2010/main" val="1084730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9FE16-8152-EC43-9387-359BC4D99F1A}" type="slidenum">
              <a:rPr lang="en-US"/>
              <a:pPr>
                <a:defRPr/>
              </a:pPr>
              <a:t>‹#›</a:t>
            </a:fld>
            <a:endParaRPr lang="en-US"/>
          </a:p>
        </p:txBody>
      </p:sp>
    </p:spTree>
    <p:extLst>
      <p:ext uri="{BB962C8B-B14F-4D97-AF65-F5344CB8AC3E}">
        <p14:creationId xmlns:p14="http://schemas.microsoft.com/office/powerpoint/2010/main" val="3526348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408696-B0A1-BA40-B3A4-4DB15D40344A}" type="slidenum">
              <a:rPr lang="en-US"/>
              <a:pPr>
                <a:defRPr/>
              </a:pPr>
              <a:t>‹#›</a:t>
            </a:fld>
            <a:endParaRPr lang="en-US"/>
          </a:p>
        </p:txBody>
      </p:sp>
    </p:spTree>
    <p:extLst>
      <p:ext uri="{BB962C8B-B14F-4D97-AF65-F5344CB8AC3E}">
        <p14:creationId xmlns:p14="http://schemas.microsoft.com/office/powerpoint/2010/main" val="41345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045616"/>
      </p:ext>
    </p:extLst>
  </p:cSld>
  <p:clrMapOvr>
    <a:masterClrMapping/>
  </p:clrMapOvr>
  <p:transition xmlns:p14="http://schemas.microsoft.com/office/powerpoint/2010/mai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CA864C-0062-4646-967B-05A092E29B02}" type="slidenum">
              <a:rPr lang="en-US"/>
              <a:pPr>
                <a:defRPr/>
              </a:pPr>
              <a:t>‹#›</a:t>
            </a:fld>
            <a:endParaRPr lang="en-US"/>
          </a:p>
        </p:txBody>
      </p:sp>
    </p:spTree>
    <p:extLst>
      <p:ext uri="{BB962C8B-B14F-4D97-AF65-F5344CB8AC3E}">
        <p14:creationId xmlns:p14="http://schemas.microsoft.com/office/powerpoint/2010/main" val="148273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0223E1-5C40-A34A-A4DA-72AE0A2625A6}" type="slidenum">
              <a:rPr lang="en-US"/>
              <a:pPr>
                <a:defRPr/>
              </a:pPr>
              <a:t>‹#›</a:t>
            </a:fld>
            <a:endParaRPr lang="en-US"/>
          </a:p>
        </p:txBody>
      </p:sp>
    </p:spTree>
    <p:extLst>
      <p:ext uri="{BB962C8B-B14F-4D97-AF65-F5344CB8AC3E}">
        <p14:creationId xmlns:p14="http://schemas.microsoft.com/office/powerpoint/2010/main" val="2599911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33539F-EF6F-DB49-B170-42A663B4F419}" type="slidenum">
              <a:rPr lang="en-US"/>
              <a:pPr>
                <a:defRPr/>
              </a:pPr>
              <a:t>‹#›</a:t>
            </a:fld>
            <a:endParaRPr lang="en-US"/>
          </a:p>
        </p:txBody>
      </p:sp>
    </p:spTree>
    <p:extLst>
      <p:ext uri="{BB962C8B-B14F-4D97-AF65-F5344CB8AC3E}">
        <p14:creationId xmlns:p14="http://schemas.microsoft.com/office/powerpoint/2010/main" val="254239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27E097-A868-2540-BC9B-7EBB61462B3A}" type="slidenum">
              <a:rPr lang="en-US"/>
              <a:pPr>
                <a:defRPr/>
              </a:pPr>
              <a:t>‹#›</a:t>
            </a:fld>
            <a:endParaRPr lang="en-US"/>
          </a:p>
        </p:txBody>
      </p:sp>
    </p:spTree>
    <p:extLst>
      <p:ext uri="{BB962C8B-B14F-4D97-AF65-F5344CB8AC3E}">
        <p14:creationId xmlns:p14="http://schemas.microsoft.com/office/powerpoint/2010/main" val="2164230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521DA-9F6A-F047-A299-21FE232124DC}" type="slidenum">
              <a:rPr lang="en-US"/>
              <a:pPr>
                <a:defRPr/>
              </a:pPr>
              <a:t>‹#›</a:t>
            </a:fld>
            <a:endParaRPr lang="en-US"/>
          </a:p>
        </p:txBody>
      </p:sp>
    </p:spTree>
    <p:extLst>
      <p:ext uri="{BB962C8B-B14F-4D97-AF65-F5344CB8AC3E}">
        <p14:creationId xmlns:p14="http://schemas.microsoft.com/office/powerpoint/2010/main" val="4182393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CCCFD6-4CC2-B245-A340-FF5EE26A5D6A}" type="slidenum">
              <a:rPr lang="en-US"/>
              <a:pPr>
                <a:defRPr/>
              </a:pPr>
              <a:t>‹#›</a:t>
            </a:fld>
            <a:endParaRPr lang="en-US"/>
          </a:p>
        </p:txBody>
      </p:sp>
    </p:spTree>
    <p:extLst>
      <p:ext uri="{BB962C8B-B14F-4D97-AF65-F5344CB8AC3E}">
        <p14:creationId xmlns:p14="http://schemas.microsoft.com/office/powerpoint/2010/main" val="1953870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AFEBFE-FC23-7842-80C4-7A962BFAC755}" type="slidenum">
              <a:rPr lang="en-US"/>
              <a:pPr>
                <a:defRPr/>
              </a:pPr>
              <a:t>‹#›</a:t>
            </a:fld>
            <a:endParaRPr lang="en-US"/>
          </a:p>
        </p:txBody>
      </p:sp>
    </p:spTree>
    <p:extLst>
      <p:ext uri="{BB962C8B-B14F-4D97-AF65-F5344CB8AC3E}">
        <p14:creationId xmlns:p14="http://schemas.microsoft.com/office/powerpoint/2010/main" val="3335933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569865"/>
      </p:ext>
    </p:extLst>
  </p:cSld>
  <p:clrMapOvr>
    <a:masterClrMapping/>
  </p:clrMapOvr>
  <p:transition xmlns:p14="http://schemas.microsoft.com/office/powerpoint/2010/main" spd="med" advClick="0" advTm="20000">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374024"/>
      </p:ext>
    </p:extLst>
  </p:cSld>
  <p:clrMapOvr>
    <a:masterClrMapping/>
  </p:clrMapOvr>
  <p:transition xmlns:p14="http://schemas.microsoft.com/office/powerpoint/2010/main" spd="med" advClick="0" advTm="20000">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6393377"/>
      </p:ext>
    </p:extLst>
  </p:cSld>
  <p:clrMapOvr>
    <a:masterClrMapping/>
  </p:clrMapOvr>
  <p:transition xmlns:p14="http://schemas.microsoft.com/office/powerpoint/2010/main" spd="med" advClick="0" advTm="2000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965797"/>
      </p:ext>
    </p:extLst>
  </p:cSld>
  <p:clrMapOvr>
    <a:masterClrMapping/>
  </p:clrMapOvr>
  <p:transition xmlns:p14="http://schemas.microsoft.com/office/powerpoint/2010/mai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9356840"/>
      </p:ext>
    </p:extLst>
  </p:cSld>
  <p:clrMapOvr>
    <a:masterClrMapping/>
  </p:clrMapOvr>
  <p:transition xmlns:p14="http://schemas.microsoft.com/office/powerpoint/2010/main" spd="med" advClick="0" advTm="20000">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333179"/>
      </p:ext>
    </p:extLst>
  </p:cSld>
  <p:clrMapOvr>
    <a:masterClrMapping/>
  </p:clrMapOvr>
  <p:transition xmlns:p14="http://schemas.microsoft.com/office/powerpoint/2010/main" spd="med" advClick="0" advTm="20000">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257308149"/>
      </p:ext>
    </p:extLst>
  </p:cSld>
  <p:clrMapOvr>
    <a:masterClrMapping/>
  </p:clrMapOvr>
  <p:transition xmlns:p14="http://schemas.microsoft.com/office/powerpoint/2010/main" spd="med" advClick="0" advTm="20000">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22087"/>
      </p:ext>
    </p:extLst>
  </p:cSld>
  <p:clrMapOvr>
    <a:masterClrMapping/>
  </p:clrMapOvr>
  <p:transition xmlns:p14="http://schemas.microsoft.com/office/powerpoint/2010/main" spd="med" advClick="0" advTm="20000">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2229563"/>
      </p:ext>
    </p:extLst>
  </p:cSld>
  <p:clrMapOvr>
    <a:masterClrMapping/>
  </p:clrMapOvr>
  <p:transition xmlns:p14="http://schemas.microsoft.com/office/powerpoint/2010/main" spd="med" advClick="0" advTm="20000">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0044052"/>
      </p:ext>
    </p:extLst>
  </p:cSld>
  <p:clrMapOvr>
    <a:masterClrMapping/>
  </p:clrMapOvr>
  <p:transition xmlns:p14="http://schemas.microsoft.com/office/powerpoint/2010/main" spd="med" advClick="0" advTm="20000">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935917"/>
      </p:ext>
    </p:extLst>
  </p:cSld>
  <p:clrMapOvr>
    <a:masterClrMapping/>
  </p:clrMapOvr>
  <p:transition xmlns:p14="http://schemas.microsoft.com/office/powerpoint/2010/main" spd="med" advClick="0" advTm="20000">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732193"/>
      </p:ext>
    </p:extLst>
  </p:cSld>
  <p:clrMapOvr>
    <a:masterClrMapping/>
  </p:clrMapOvr>
  <p:transition xmlns:p14="http://schemas.microsoft.com/office/powerpoint/2010/main" spd="med" advClick="0" advTm="20000">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47D63A-2A5F-A945-A86B-DB37E073711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70904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6A3CE-421D-5A4A-8403-5A1327E503A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0217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258514"/>
      </p:ext>
    </p:extLst>
  </p:cSld>
  <p:clrMapOvr>
    <a:masterClrMapping/>
  </p:clrMapOvr>
  <p:transition xmlns:p14="http://schemas.microsoft.com/office/powerpoint/2010/mai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4FB339-ADCD-E54D-8835-DA4D005E213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58793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CA3D13-06F5-0D43-96C7-977CCAE0EA7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3981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1B249E-839A-BA4C-94B7-512D1ECB812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83360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D8E7BF-CB5A-CB4F-B7A6-743CE38ABA5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737778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C92D24-B490-7C48-81EA-4EFC997B39B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56354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20229-64A8-3746-86DE-02363C3656E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2200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A5CD6F-5325-C641-BD85-0220065940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78206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EF7399-B960-D44F-92AC-1801C50D21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3008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85375-28E0-6940-B5D8-2FDD52F95A8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72639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56BFE-BA4F-0F41-9434-EB273911A6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77361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079683"/>
      </p:ext>
    </p:extLst>
  </p:cSld>
  <p:clrMapOvr>
    <a:masterClrMapping/>
  </p:clrMapOvr>
  <p:transition xmlns:p14="http://schemas.microsoft.com/office/powerpoint/2010/mai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6B70DF-774E-A148-968B-13BA51CF67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8278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04E4CB-EFFE-F44F-9ACE-10028DD2CC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48376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A8C8E0-22D7-1047-A908-3D037BC6B9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934170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E2A20-634F-E745-967C-E600DE25AE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217693"/>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6DA4C5-A597-3B41-9830-C250C6D84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19625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E7CF16-E8BE-704D-88C7-619A80A42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99017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5D907E-B8AC-B241-AFE0-E5D6455DA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73063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2BC8E-3596-E746-83F2-9A3693BE9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8712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341737-00E7-D94D-AD00-3B9C866440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589196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EE4CA7-5831-DF41-90B1-20B7DB8E38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40414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582556"/>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19060"/>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B288D412-57B1-4049-A134-E3FB489FF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34957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txStyles>
    <p:titleStyle>
      <a:lvl1pPr algn="ctr" rtl="0" eaLnBrk="1" fontAlgn="base" hangingPunct="1">
        <a:spcBef>
          <a:spcPct val="0"/>
        </a:spcBef>
        <a:spcAft>
          <a:spcPct val="0"/>
        </a:spcAft>
        <a:defRPr sz="2600" b="1">
          <a:solidFill>
            <a:schemeClr val="accent2"/>
          </a:solidFill>
          <a:effectLst>
            <a:outerShdw blurRad="38100" dist="38100" dir="2700000" algn="tl">
              <a:srgbClr val="C0C0C0"/>
            </a:outerShdw>
          </a:effectLst>
          <a:latin typeface="Helvetica"/>
          <a:ea typeface="ＭＳ Ｐゴシック" charset="-128"/>
          <a:cs typeface="ＭＳ Ｐゴシック" charset="-128"/>
        </a:defRPr>
      </a:lvl1pPr>
      <a:lvl2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4572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6pPr>
      <a:lvl7pPr marL="9144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7pPr>
      <a:lvl8pPr marL="13716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8pPr>
      <a:lvl9pPr marL="1828800" algn="ctr" rtl="0" eaLnBrk="1" fontAlgn="base" hangingPunct="1">
        <a:spcBef>
          <a:spcPct val="0"/>
        </a:spcBef>
        <a:spcAft>
          <a:spcPct val="0"/>
        </a:spcAft>
        <a:defRPr sz="2400" b="1">
          <a:solidFill>
            <a:schemeClr val="accent2"/>
          </a:solidFill>
          <a:effectLst>
            <a:outerShdw blurRad="38100" dist="38100" dir="2700000" algn="tl">
              <a:srgbClr val="C0C0C0"/>
            </a:outerShdw>
          </a:effectLst>
          <a:latin typeface="Helvetica" charset="0"/>
        </a:defRPr>
      </a:lvl9pPr>
    </p:titleStyle>
    <p:bodyStyle>
      <a:lvl1pPr marL="342900" indent="-3429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1pPr>
      <a:lvl2pPr marL="742950" indent="-28575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2pPr>
      <a:lvl3pPr marL="11430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3pPr>
      <a:lvl4pPr marL="16002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4pPr>
      <a:lvl5pPr marL="2057400" indent="-228600" algn="l" rtl="0" eaLnBrk="1" fontAlgn="base" hangingPunct="1">
        <a:spcBef>
          <a:spcPct val="20000"/>
        </a:spcBef>
        <a:spcAft>
          <a:spcPct val="0"/>
        </a:spcAft>
        <a:buChar char="»"/>
        <a:defRPr b="1">
          <a:solidFill>
            <a:srgbClr val="000000"/>
          </a:solidFill>
          <a:latin typeface="Helvetica"/>
          <a:ea typeface="ＭＳ Ｐゴシック" charset="-128"/>
          <a:cs typeface="Helvetica"/>
        </a:defRPr>
      </a:lvl5pPr>
      <a:lvl6pPr marL="2514600" indent="-228600" algn="l" rtl="0" eaLnBrk="1" fontAlgn="base" hangingPunct="1">
        <a:spcBef>
          <a:spcPct val="20000"/>
        </a:spcBef>
        <a:spcAft>
          <a:spcPct val="0"/>
        </a:spcAft>
        <a:buChar char="»"/>
        <a:defRPr b="1">
          <a:solidFill>
            <a:schemeClr val="accent2"/>
          </a:solidFill>
          <a:latin typeface="+mn-lt"/>
        </a:defRPr>
      </a:lvl6pPr>
      <a:lvl7pPr marL="2971800" indent="-228600" algn="l" rtl="0" eaLnBrk="1" fontAlgn="base" hangingPunct="1">
        <a:spcBef>
          <a:spcPct val="20000"/>
        </a:spcBef>
        <a:spcAft>
          <a:spcPct val="0"/>
        </a:spcAft>
        <a:buChar char="»"/>
        <a:defRPr b="1">
          <a:solidFill>
            <a:schemeClr val="accent2"/>
          </a:solidFill>
          <a:latin typeface="+mn-lt"/>
        </a:defRPr>
      </a:lvl7pPr>
      <a:lvl8pPr marL="3429000" indent="-228600" algn="l" rtl="0" eaLnBrk="1" fontAlgn="base" hangingPunct="1">
        <a:spcBef>
          <a:spcPct val="20000"/>
        </a:spcBef>
        <a:spcAft>
          <a:spcPct val="0"/>
        </a:spcAft>
        <a:buChar char="»"/>
        <a:defRPr b="1">
          <a:solidFill>
            <a:schemeClr val="accent2"/>
          </a:solidFill>
          <a:latin typeface="+mn-lt"/>
        </a:defRPr>
      </a:lvl8pPr>
      <a:lvl9pPr marL="3886200" indent="-228600"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23C1E406-2817-C749-90D8-13D74281044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32122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5pPr>
      <a:lvl6pPr marL="4572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har char="•"/>
        <a:defRPr b="1">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b="1">
          <a:solidFill>
            <a:schemeClr val="accent2"/>
          </a:solidFill>
          <a:latin typeface="+mn-lt"/>
          <a:ea typeface="ＭＳ Ｐゴシック" charset="-128"/>
        </a:defRPr>
      </a:lvl3pPr>
      <a:lvl4pPr marL="1600200" indent="-228600" algn="l" rtl="0" eaLnBrk="0" fontAlgn="base" hangingPunct="0">
        <a:spcBef>
          <a:spcPct val="20000"/>
        </a:spcBef>
        <a:spcAft>
          <a:spcPct val="0"/>
        </a:spcAft>
        <a:buChar char="–"/>
        <a:defRPr b="1">
          <a:solidFill>
            <a:schemeClr val="accent2"/>
          </a:solidFill>
          <a:latin typeface="+mn-lt"/>
          <a:ea typeface="ＭＳ Ｐゴシック" charset="-128"/>
        </a:defRPr>
      </a:lvl4pPr>
      <a:lvl5pPr marL="2057400" indent="-228600" algn="l" rtl="0" eaLnBrk="0" fontAlgn="base" hangingPunct="0">
        <a:spcBef>
          <a:spcPct val="20000"/>
        </a:spcBef>
        <a:spcAft>
          <a:spcPct val="0"/>
        </a:spcAft>
        <a:buChar char="»"/>
        <a:defRPr b="1">
          <a:solidFill>
            <a:schemeClr val="accent2"/>
          </a:solidFill>
          <a:latin typeface="+mn-lt"/>
          <a:ea typeface="ＭＳ Ｐゴシック" charset="-128"/>
        </a:defRPr>
      </a:lvl5pPr>
      <a:lvl6pPr marL="2514600" indent="-228600" algn="l" rtl="0" fontAlgn="base">
        <a:spcBef>
          <a:spcPct val="20000"/>
        </a:spcBef>
        <a:spcAft>
          <a:spcPct val="0"/>
        </a:spcAft>
        <a:buChar char="»"/>
        <a:defRPr b="1">
          <a:solidFill>
            <a:schemeClr val="accent2"/>
          </a:solidFill>
          <a:latin typeface="+mn-lt"/>
          <a:ea typeface="ＭＳ Ｐゴシック" charset="-128"/>
        </a:defRPr>
      </a:lvl6pPr>
      <a:lvl7pPr marL="2971800" indent="-228600" algn="l" rtl="0" fontAlgn="base">
        <a:spcBef>
          <a:spcPct val="20000"/>
        </a:spcBef>
        <a:spcAft>
          <a:spcPct val="0"/>
        </a:spcAft>
        <a:buChar char="»"/>
        <a:defRPr b="1">
          <a:solidFill>
            <a:schemeClr val="accent2"/>
          </a:solidFill>
          <a:latin typeface="+mn-lt"/>
          <a:ea typeface="ＭＳ Ｐゴシック" charset="-128"/>
        </a:defRPr>
      </a:lvl7pPr>
      <a:lvl8pPr marL="3429000" indent="-228600" algn="l" rtl="0" fontAlgn="base">
        <a:spcBef>
          <a:spcPct val="20000"/>
        </a:spcBef>
        <a:spcAft>
          <a:spcPct val="0"/>
        </a:spcAft>
        <a:buChar char="»"/>
        <a:defRPr b="1">
          <a:solidFill>
            <a:schemeClr val="accent2"/>
          </a:solidFill>
          <a:latin typeface="+mn-lt"/>
          <a:ea typeface="ＭＳ Ｐゴシック" charset="-128"/>
        </a:defRPr>
      </a:lvl8pPr>
      <a:lvl9pPr marL="3886200" indent="-228600" algn="l" rtl="0" fontAlgn="base">
        <a:spcBef>
          <a:spcPct val="20000"/>
        </a:spcBef>
        <a:spcAft>
          <a:spcPct val="0"/>
        </a:spcAft>
        <a:buChar char="»"/>
        <a:defRPr b="1">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96" name="Line 12"/>
          <p:cNvSpPr>
            <a:spLocks noChangeShapeType="1"/>
          </p:cNvSpPr>
          <p:nvPr/>
        </p:nvSpPr>
        <p:spPr bwMode="auto">
          <a:xfrm>
            <a:off x="0" y="762000"/>
            <a:ext cx="9144000"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pPr>
            <a:endParaRPr lang="en-US" b="1" smtClean="0">
              <a:solidFill>
                <a:srgbClr val="FC0128"/>
              </a:solidFill>
              <a:latin typeface="Arial" charset="0"/>
              <a:ea typeface="ＭＳ Ｐゴシック" charset="0"/>
            </a:endParaRPr>
          </a:p>
        </p:txBody>
      </p:sp>
    </p:spTree>
    <p:extLst>
      <p:ext uri="{BB962C8B-B14F-4D97-AF65-F5344CB8AC3E}">
        <p14:creationId xmlns:p14="http://schemas.microsoft.com/office/powerpoint/2010/main" val="3382283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2600" b="1" i="1">
          <a:solidFill>
            <a:srgbClr val="081D58"/>
          </a:solidFill>
          <a:latin typeface="+mj-lt"/>
          <a:ea typeface="+mj-ea"/>
          <a:cs typeface="+mj-cs"/>
        </a:defRPr>
      </a:lvl1pPr>
      <a:lvl2pPr algn="ctr" rtl="0" eaLnBrk="0" fontAlgn="base" hangingPunct="0">
        <a:spcBef>
          <a:spcPct val="0"/>
        </a:spcBef>
        <a:spcAft>
          <a:spcPct val="0"/>
        </a:spcAft>
        <a:defRPr sz="2600" b="1" i="1">
          <a:solidFill>
            <a:srgbClr val="081D58"/>
          </a:solidFill>
          <a:latin typeface="Palatino" charset="0"/>
          <a:ea typeface="ＭＳ Ｐゴシック" charset="0"/>
        </a:defRPr>
      </a:lvl2pPr>
      <a:lvl3pPr algn="ctr" rtl="0" eaLnBrk="0" fontAlgn="base" hangingPunct="0">
        <a:spcBef>
          <a:spcPct val="0"/>
        </a:spcBef>
        <a:spcAft>
          <a:spcPct val="0"/>
        </a:spcAft>
        <a:defRPr sz="2600" b="1" i="1">
          <a:solidFill>
            <a:srgbClr val="081D58"/>
          </a:solidFill>
          <a:latin typeface="Palatino" charset="0"/>
          <a:ea typeface="ＭＳ Ｐゴシック" charset="0"/>
        </a:defRPr>
      </a:lvl3pPr>
      <a:lvl4pPr algn="ctr" rtl="0" eaLnBrk="0" fontAlgn="base" hangingPunct="0">
        <a:spcBef>
          <a:spcPct val="0"/>
        </a:spcBef>
        <a:spcAft>
          <a:spcPct val="0"/>
        </a:spcAft>
        <a:defRPr sz="2600" b="1" i="1">
          <a:solidFill>
            <a:srgbClr val="081D58"/>
          </a:solidFill>
          <a:latin typeface="Palatino" charset="0"/>
          <a:ea typeface="ＭＳ Ｐゴシック" charset="0"/>
        </a:defRPr>
      </a:lvl4pPr>
      <a:lvl5pPr algn="ctr" rtl="0" eaLnBrk="0" fontAlgn="base" hangingPunct="0">
        <a:spcBef>
          <a:spcPct val="0"/>
        </a:spcBef>
        <a:spcAft>
          <a:spcPct val="0"/>
        </a:spcAft>
        <a:defRPr sz="2600" b="1" i="1">
          <a:solidFill>
            <a:srgbClr val="081D58"/>
          </a:solidFill>
          <a:latin typeface="Palatino" charset="0"/>
          <a:ea typeface="ＭＳ Ｐゴシック" charset="0"/>
        </a:defRPr>
      </a:lvl5pPr>
      <a:lvl6pPr marL="457200" algn="ctr" rtl="0" eaLnBrk="0" fontAlgn="base" hangingPunct="0">
        <a:spcBef>
          <a:spcPct val="0"/>
        </a:spcBef>
        <a:spcAft>
          <a:spcPct val="0"/>
        </a:spcAft>
        <a:defRPr sz="2600" b="1" i="1">
          <a:solidFill>
            <a:srgbClr val="081D58"/>
          </a:solidFill>
          <a:latin typeface="Palatino" charset="0"/>
          <a:ea typeface="ＭＳ Ｐゴシック" charset="0"/>
        </a:defRPr>
      </a:lvl6pPr>
      <a:lvl7pPr marL="914400" algn="ctr" rtl="0" eaLnBrk="0" fontAlgn="base" hangingPunct="0">
        <a:spcBef>
          <a:spcPct val="0"/>
        </a:spcBef>
        <a:spcAft>
          <a:spcPct val="0"/>
        </a:spcAft>
        <a:defRPr sz="2600" b="1" i="1">
          <a:solidFill>
            <a:srgbClr val="081D58"/>
          </a:solidFill>
          <a:latin typeface="Palatino" charset="0"/>
          <a:ea typeface="ＭＳ Ｐゴシック" charset="0"/>
        </a:defRPr>
      </a:lvl7pPr>
      <a:lvl8pPr marL="1371600" algn="ctr" rtl="0" eaLnBrk="0" fontAlgn="base" hangingPunct="0">
        <a:spcBef>
          <a:spcPct val="0"/>
        </a:spcBef>
        <a:spcAft>
          <a:spcPct val="0"/>
        </a:spcAft>
        <a:defRPr sz="2600" b="1" i="1">
          <a:solidFill>
            <a:srgbClr val="081D58"/>
          </a:solidFill>
          <a:latin typeface="Palatino" charset="0"/>
          <a:ea typeface="ＭＳ Ｐゴシック" charset="0"/>
        </a:defRPr>
      </a:lvl8pPr>
      <a:lvl9pPr marL="1828800" algn="ctr" rtl="0" eaLnBrk="0" fontAlgn="base" hangingPunct="0">
        <a:spcBef>
          <a:spcPct val="0"/>
        </a:spcBef>
        <a:spcAft>
          <a:spcPct val="0"/>
        </a:spcAft>
        <a:defRPr sz="2600" b="1" i="1">
          <a:solidFill>
            <a:srgbClr val="081D58"/>
          </a:solidFill>
          <a:latin typeface="Palatino" charset="0"/>
          <a:ea typeface="ＭＳ Ｐゴシック" charset="0"/>
        </a:defRPr>
      </a:lvl9pPr>
    </p:titleStyle>
    <p:bodyStyle>
      <a:lvl1pPr marL="228600" indent="-228600" algn="l" rtl="0" eaLnBrk="0" fontAlgn="base" hangingPunct="0">
        <a:spcBef>
          <a:spcPct val="20000"/>
        </a:spcBef>
        <a:spcAft>
          <a:spcPct val="0"/>
        </a:spcAft>
        <a:buSzPct val="100000"/>
        <a:buFont typeface="Zapf Dingbats" charset="0"/>
        <a:buChar char="o"/>
        <a:defRPr sz="1600" b="1">
          <a:solidFill>
            <a:srgbClr val="081D58"/>
          </a:solidFill>
          <a:latin typeface="+mn-lt"/>
          <a:ea typeface="+mn-ea"/>
          <a:cs typeface="+mn-cs"/>
        </a:defRPr>
      </a:lvl1pPr>
      <a:lvl2pPr marL="515938" indent="-173038" algn="l" rtl="0" eaLnBrk="0" fontAlgn="base" hangingPunct="0">
        <a:spcBef>
          <a:spcPct val="20000"/>
        </a:spcBef>
        <a:spcAft>
          <a:spcPct val="0"/>
        </a:spcAft>
        <a:buSzPct val="100000"/>
        <a:buChar char="–"/>
        <a:defRPr sz="1600" b="1">
          <a:solidFill>
            <a:srgbClr val="081D58"/>
          </a:solidFill>
          <a:latin typeface="+mn-lt"/>
          <a:ea typeface="+mn-ea"/>
        </a:defRPr>
      </a:lvl2pPr>
      <a:lvl3pPr marL="804863" indent="-174625" algn="l" rtl="0" eaLnBrk="0" fontAlgn="base" hangingPunct="0">
        <a:spcBef>
          <a:spcPct val="20000"/>
        </a:spcBef>
        <a:spcAft>
          <a:spcPct val="0"/>
        </a:spcAft>
        <a:buSzPct val="100000"/>
        <a:buChar char="»"/>
        <a:defRPr sz="1600" b="1">
          <a:solidFill>
            <a:srgbClr val="081D58"/>
          </a:solidFill>
          <a:latin typeface="+mn-lt"/>
          <a:ea typeface="+mn-ea"/>
        </a:defRPr>
      </a:lvl3pPr>
      <a:lvl4pPr marL="1084263" indent="-165100" algn="l" rtl="0" eaLnBrk="0" fontAlgn="base" hangingPunct="0">
        <a:spcBef>
          <a:spcPct val="20000"/>
        </a:spcBef>
        <a:spcAft>
          <a:spcPct val="0"/>
        </a:spcAft>
        <a:buSzPct val="100000"/>
        <a:buChar char="•"/>
        <a:defRPr sz="1600" b="1">
          <a:solidFill>
            <a:srgbClr val="081D58"/>
          </a:solidFill>
          <a:latin typeface="+mn-lt"/>
          <a:ea typeface="+mn-ea"/>
        </a:defRPr>
      </a:lvl4pPr>
      <a:lvl5pPr marL="1371600" indent="-173038" algn="l" rtl="0" eaLnBrk="0" fontAlgn="base" hangingPunct="0">
        <a:spcBef>
          <a:spcPct val="20000"/>
        </a:spcBef>
        <a:spcAft>
          <a:spcPct val="0"/>
        </a:spcAft>
        <a:buSzPct val="100000"/>
        <a:buChar char="–"/>
        <a:defRPr sz="1400" b="1">
          <a:solidFill>
            <a:srgbClr val="081D58"/>
          </a:solidFill>
          <a:latin typeface="+mn-lt"/>
          <a:ea typeface="+mn-ea"/>
        </a:defRPr>
      </a:lvl5pPr>
      <a:lvl6pPr marL="1828800" indent="-173038" algn="l" rtl="0" eaLnBrk="0" fontAlgn="base" hangingPunct="0">
        <a:spcBef>
          <a:spcPct val="20000"/>
        </a:spcBef>
        <a:spcAft>
          <a:spcPct val="0"/>
        </a:spcAft>
        <a:buSzPct val="100000"/>
        <a:buChar char="–"/>
        <a:defRPr sz="1400" b="1">
          <a:solidFill>
            <a:srgbClr val="081D58"/>
          </a:solidFill>
          <a:latin typeface="+mn-lt"/>
          <a:ea typeface="+mn-ea"/>
        </a:defRPr>
      </a:lvl6pPr>
      <a:lvl7pPr marL="2286000" indent="-173038" algn="l" rtl="0" eaLnBrk="0" fontAlgn="base" hangingPunct="0">
        <a:spcBef>
          <a:spcPct val="20000"/>
        </a:spcBef>
        <a:spcAft>
          <a:spcPct val="0"/>
        </a:spcAft>
        <a:buSzPct val="100000"/>
        <a:buChar char="–"/>
        <a:defRPr sz="1400" b="1">
          <a:solidFill>
            <a:srgbClr val="081D58"/>
          </a:solidFill>
          <a:latin typeface="+mn-lt"/>
          <a:ea typeface="+mn-ea"/>
        </a:defRPr>
      </a:lvl7pPr>
      <a:lvl8pPr marL="2743200" indent="-173038" algn="l" rtl="0" eaLnBrk="0" fontAlgn="base" hangingPunct="0">
        <a:spcBef>
          <a:spcPct val="20000"/>
        </a:spcBef>
        <a:spcAft>
          <a:spcPct val="0"/>
        </a:spcAft>
        <a:buSzPct val="100000"/>
        <a:buChar char="–"/>
        <a:defRPr sz="1400" b="1">
          <a:solidFill>
            <a:srgbClr val="081D58"/>
          </a:solidFill>
          <a:latin typeface="+mn-lt"/>
          <a:ea typeface="+mn-ea"/>
        </a:defRPr>
      </a:lvl8pPr>
      <a:lvl9pPr marL="3200400" indent="-173038" algn="l" rtl="0" eaLnBrk="0" fontAlgn="base" hangingPunct="0">
        <a:spcBef>
          <a:spcPct val="20000"/>
        </a:spcBef>
        <a:spcAft>
          <a:spcPct val="0"/>
        </a:spcAft>
        <a:buSzPct val="100000"/>
        <a:buChar char="–"/>
        <a:defRPr sz="1400" b="1">
          <a:solidFill>
            <a:srgbClr val="081D58"/>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A49A12D2-8193-1F48-BD97-812ABAB17E3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245824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Helvetica"/>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Helvetica"/>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Helvetica"/>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Helvetica"/>
          <a:ea typeface="ＭＳ Ｐゴシック" charset="-128"/>
          <a:cs typeface="ＭＳ Ｐゴシック" charset="-128"/>
        </a:defRPr>
      </a:lvl5pPr>
      <a:lvl6pPr marL="457200" algn="ctr" rtl="0" fontAlgn="base">
        <a:spcBef>
          <a:spcPct val="0"/>
        </a:spcBef>
        <a:spcAft>
          <a:spcPct val="0"/>
        </a:spcAft>
        <a:defRPr sz="2400" b="1">
          <a:solidFill>
            <a:schemeClr val="accent2"/>
          </a:solidFill>
          <a:latin typeface="Helvetica"/>
        </a:defRPr>
      </a:lvl6pPr>
      <a:lvl7pPr marL="914400" algn="ctr" rtl="0" fontAlgn="base">
        <a:spcBef>
          <a:spcPct val="0"/>
        </a:spcBef>
        <a:spcAft>
          <a:spcPct val="0"/>
        </a:spcAft>
        <a:defRPr sz="2400" b="1">
          <a:solidFill>
            <a:schemeClr val="accent2"/>
          </a:solidFill>
          <a:latin typeface="Helvetica"/>
        </a:defRPr>
      </a:lvl7pPr>
      <a:lvl8pPr marL="1371600" algn="ctr" rtl="0" fontAlgn="base">
        <a:spcBef>
          <a:spcPct val="0"/>
        </a:spcBef>
        <a:spcAft>
          <a:spcPct val="0"/>
        </a:spcAft>
        <a:defRPr sz="2400" b="1">
          <a:solidFill>
            <a:schemeClr val="accent2"/>
          </a:solidFill>
          <a:latin typeface="Helvetica"/>
        </a:defRPr>
      </a:lvl8pPr>
      <a:lvl9pPr marL="1828800" algn="ctr" rtl="0" fontAlgn="base">
        <a:spcBef>
          <a:spcPct val="0"/>
        </a:spcBef>
        <a:spcAft>
          <a:spcPct val="0"/>
        </a:spcAft>
        <a:defRPr sz="2400" b="1">
          <a:solidFill>
            <a:schemeClr val="accent2"/>
          </a:solidFill>
          <a:latin typeface="Helvetica"/>
        </a:defRPr>
      </a:lvl9pPr>
    </p:titleStyle>
    <p:bodyStyle>
      <a:lvl1pPr marL="342900" indent="-342900" algn="l" rtl="0" eaLnBrk="0" fontAlgn="base" hangingPunct="0">
        <a:spcBef>
          <a:spcPct val="20000"/>
        </a:spcBef>
        <a:spcAft>
          <a:spcPct val="0"/>
        </a:spcAft>
        <a:buChar char="•"/>
        <a:defRPr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b="1">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b="1">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b="1">
          <a:solidFill>
            <a:schemeClr val="tx1"/>
          </a:solidFill>
          <a:latin typeface="+mn-lt"/>
          <a:ea typeface="ＭＳ Ｐゴシック" charset="-128"/>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96" name="Line 12"/>
          <p:cNvSpPr>
            <a:spLocks noChangeShapeType="1"/>
          </p:cNvSpPr>
          <p:nvPr/>
        </p:nvSpPr>
        <p:spPr bwMode="auto">
          <a:xfrm>
            <a:off x="0" y="762000"/>
            <a:ext cx="9144000"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defRPr/>
            </a:pPr>
            <a:endParaRPr lang="en-US" b="1">
              <a:solidFill>
                <a:srgbClr val="FC012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991617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xmlns:p14="http://schemas.microsoft.com/office/powerpoint/2010/main" spd="med" advClick="0" advTm="20000">
    <p:dissolve/>
  </p:transition>
  <p:txStyles>
    <p:titleStyle>
      <a:lvl1pPr algn="ctr" rtl="0" eaLnBrk="0" fontAlgn="base" hangingPunct="0">
        <a:spcBef>
          <a:spcPct val="0"/>
        </a:spcBef>
        <a:spcAft>
          <a:spcPct val="0"/>
        </a:spcAft>
        <a:defRPr sz="2600" b="1" i="1">
          <a:solidFill>
            <a:srgbClr val="081D58"/>
          </a:solidFill>
          <a:latin typeface="+mj-lt"/>
          <a:ea typeface="+mj-ea"/>
          <a:cs typeface="ＭＳ Ｐゴシック" charset="0"/>
        </a:defRPr>
      </a:lvl1pPr>
      <a:lvl2pPr algn="ctr" rtl="0" eaLnBrk="0" fontAlgn="base" hangingPunct="0">
        <a:spcBef>
          <a:spcPct val="0"/>
        </a:spcBef>
        <a:spcAft>
          <a:spcPct val="0"/>
        </a:spcAft>
        <a:defRPr sz="2600" b="1" i="1">
          <a:solidFill>
            <a:srgbClr val="081D58"/>
          </a:solidFill>
          <a:latin typeface="Palatino" charset="0"/>
          <a:ea typeface="ＭＳ Ｐゴシック" charset="0"/>
          <a:cs typeface="ＭＳ Ｐゴシック" charset="0"/>
        </a:defRPr>
      </a:lvl2pPr>
      <a:lvl3pPr algn="ctr" rtl="0" eaLnBrk="0" fontAlgn="base" hangingPunct="0">
        <a:spcBef>
          <a:spcPct val="0"/>
        </a:spcBef>
        <a:spcAft>
          <a:spcPct val="0"/>
        </a:spcAft>
        <a:defRPr sz="2600" b="1" i="1">
          <a:solidFill>
            <a:srgbClr val="081D58"/>
          </a:solidFill>
          <a:latin typeface="Palatino" charset="0"/>
          <a:ea typeface="ＭＳ Ｐゴシック" charset="0"/>
          <a:cs typeface="ＭＳ Ｐゴシック" charset="0"/>
        </a:defRPr>
      </a:lvl3pPr>
      <a:lvl4pPr algn="ctr" rtl="0" eaLnBrk="0" fontAlgn="base" hangingPunct="0">
        <a:spcBef>
          <a:spcPct val="0"/>
        </a:spcBef>
        <a:spcAft>
          <a:spcPct val="0"/>
        </a:spcAft>
        <a:defRPr sz="2600" b="1" i="1">
          <a:solidFill>
            <a:srgbClr val="081D58"/>
          </a:solidFill>
          <a:latin typeface="Palatino" charset="0"/>
          <a:ea typeface="ＭＳ Ｐゴシック" charset="0"/>
          <a:cs typeface="ＭＳ Ｐゴシック" charset="0"/>
        </a:defRPr>
      </a:lvl4pPr>
      <a:lvl5pPr algn="ctr" rtl="0" eaLnBrk="0" fontAlgn="base" hangingPunct="0">
        <a:spcBef>
          <a:spcPct val="0"/>
        </a:spcBef>
        <a:spcAft>
          <a:spcPct val="0"/>
        </a:spcAft>
        <a:defRPr sz="2600" b="1" i="1">
          <a:solidFill>
            <a:srgbClr val="081D58"/>
          </a:solidFill>
          <a:latin typeface="Palatino" charset="0"/>
          <a:ea typeface="ＭＳ Ｐゴシック" charset="0"/>
          <a:cs typeface="ＭＳ Ｐゴシック" charset="0"/>
        </a:defRPr>
      </a:lvl5pPr>
      <a:lvl6pPr marL="457200" algn="ctr" rtl="0" eaLnBrk="0" fontAlgn="base" hangingPunct="0">
        <a:spcBef>
          <a:spcPct val="0"/>
        </a:spcBef>
        <a:spcAft>
          <a:spcPct val="0"/>
        </a:spcAft>
        <a:defRPr sz="2600" b="1" i="1">
          <a:solidFill>
            <a:srgbClr val="081D58"/>
          </a:solidFill>
          <a:latin typeface="Palatino" charset="0"/>
          <a:ea typeface="ＭＳ Ｐゴシック" charset="0"/>
        </a:defRPr>
      </a:lvl6pPr>
      <a:lvl7pPr marL="914400" algn="ctr" rtl="0" eaLnBrk="0" fontAlgn="base" hangingPunct="0">
        <a:spcBef>
          <a:spcPct val="0"/>
        </a:spcBef>
        <a:spcAft>
          <a:spcPct val="0"/>
        </a:spcAft>
        <a:defRPr sz="2600" b="1" i="1">
          <a:solidFill>
            <a:srgbClr val="081D58"/>
          </a:solidFill>
          <a:latin typeface="Palatino" charset="0"/>
          <a:ea typeface="ＭＳ Ｐゴシック" charset="0"/>
        </a:defRPr>
      </a:lvl7pPr>
      <a:lvl8pPr marL="1371600" algn="ctr" rtl="0" eaLnBrk="0" fontAlgn="base" hangingPunct="0">
        <a:spcBef>
          <a:spcPct val="0"/>
        </a:spcBef>
        <a:spcAft>
          <a:spcPct val="0"/>
        </a:spcAft>
        <a:defRPr sz="2600" b="1" i="1">
          <a:solidFill>
            <a:srgbClr val="081D58"/>
          </a:solidFill>
          <a:latin typeface="Palatino" charset="0"/>
          <a:ea typeface="ＭＳ Ｐゴシック" charset="0"/>
        </a:defRPr>
      </a:lvl8pPr>
      <a:lvl9pPr marL="1828800" algn="ctr" rtl="0" eaLnBrk="0" fontAlgn="base" hangingPunct="0">
        <a:spcBef>
          <a:spcPct val="0"/>
        </a:spcBef>
        <a:spcAft>
          <a:spcPct val="0"/>
        </a:spcAft>
        <a:defRPr sz="2600" b="1" i="1">
          <a:solidFill>
            <a:srgbClr val="081D58"/>
          </a:solidFill>
          <a:latin typeface="Palatino" charset="0"/>
          <a:ea typeface="ＭＳ Ｐゴシック" charset="0"/>
        </a:defRPr>
      </a:lvl9pPr>
    </p:titleStyle>
    <p:bodyStyle>
      <a:lvl1pPr marL="228600" indent="-228600" algn="l" rtl="0" eaLnBrk="0" fontAlgn="base" hangingPunct="0">
        <a:spcBef>
          <a:spcPct val="20000"/>
        </a:spcBef>
        <a:spcAft>
          <a:spcPct val="0"/>
        </a:spcAft>
        <a:buSzPct val="100000"/>
        <a:buFont typeface="Zapf Dingbats" charset="0"/>
        <a:buChar char="o"/>
        <a:defRPr sz="1600" b="1">
          <a:solidFill>
            <a:srgbClr val="081D58"/>
          </a:solidFill>
          <a:latin typeface="+mn-lt"/>
          <a:ea typeface="+mn-ea"/>
          <a:cs typeface="ＭＳ Ｐゴシック" charset="0"/>
        </a:defRPr>
      </a:lvl1pPr>
      <a:lvl2pPr marL="515938" indent="-173038" algn="l" rtl="0" eaLnBrk="0" fontAlgn="base" hangingPunct="0">
        <a:spcBef>
          <a:spcPct val="20000"/>
        </a:spcBef>
        <a:spcAft>
          <a:spcPct val="0"/>
        </a:spcAft>
        <a:buSzPct val="100000"/>
        <a:buChar char="–"/>
        <a:defRPr sz="1600" b="1">
          <a:solidFill>
            <a:srgbClr val="081D58"/>
          </a:solidFill>
          <a:latin typeface="+mn-lt"/>
          <a:ea typeface="+mn-ea"/>
        </a:defRPr>
      </a:lvl2pPr>
      <a:lvl3pPr marL="804863" indent="-174625" algn="l" rtl="0" eaLnBrk="0" fontAlgn="base" hangingPunct="0">
        <a:spcBef>
          <a:spcPct val="20000"/>
        </a:spcBef>
        <a:spcAft>
          <a:spcPct val="0"/>
        </a:spcAft>
        <a:buSzPct val="100000"/>
        <a:buChar char="»"/>
        <a:defRPr sz="1600" b="1">
          <a:solidFill>
            <a:srgbClr val="081D58"/>
          </a:solidFill>
          <a:latin typeface="+mn-lt"/>
          <a:ea typeface="+mn-ea"/>
        </a:defRPr>
      </a:lvl3pPr>
      <a:lvl4pPr marL="1084263" indent="-165100" algn="l" rtl="0" eaLnBrk="0" fontAlgn="base" hangingPunct="0">
        <a:spcBef>
          <a:spcPct val="20000"/>
        </a:spcBef>
        <a:spcAft>
          <a:spcPct val="0"/>
        </a:spcAft>
        <a:buSzPct val="100000"/>
        <a:buChar char="•"/>
        <a:defRPr sz="1600" b="1">
          <a:solidFill>
            <a:srgbClr val="081D58"/>
          </a:solidFill>
          <a:latin typeface="+mn-lt"/>
          <a:ea typeface="+mn-ea"/>
        </a:defRPr>
      </a:lvl4pPr>
      <a:lvl5pPr marL="1371600" indent="-173038" algn="l" rtl="0" eaLnBrk="0" fontAlgn="base" hangingPunct="0">
        <a:spcBef>
          <a:spcPct val="20000"/>
        </a:spcBef>
        <a:spcAft>
          <a:spcPct val="0"/>
        </a:spcAft>
        <a:buSzPct val="100000"/>
        <a:buChar char="–"/>
        <a:defRPr sz="1400" b="1">
          <a:solidFill>
            <a:srgbClr val="081D58"/>
          </a:solidFill>
          <a:latin typeface="+mn-lt"/>
          <a:ea typeface="+mn-ea"/>
        </a:defRPr>
      </a:lvl5pPr>
      <a:lvl6pPr marL="1828800" indent="-173038" algn="l" rtl="0" eaLnBrk="0" fontAlgn="base" hangingPunct="0">
        <a:spcBef>
          <a:spcPct val="20000"/>
        </a:spcBef>
        <a:spcAft>
          <a:spcPct val="0"/>
        </a:spcAft>
        <a:buSzPct val="100000"/>
        <a:buChar char="–"/>
        <a:defRPr sz="1400" b="1">
          <a:solidFill>
            <a:srgbClr val="081D58"/>
          </a:solidFill>
          <a:latin typeface="+mn-lt"/>
          <a:ea typeface="+mn-ea"/>
        </a:defRPr>
      </a:lvl6pPr>
      <a:lvl7pPr marL="2286000" indent="-173038" algn="l" rtl="0" eaLnBrk="0" fontAlgn="base" hangingPunct="0">
        <a:spcBef>
          <a:spcPct val="20000"/>
        </a:spcBef>
        <a:spcAft>
          <a:spcPct val="0"/>
        </a:spcAft>
        <a:buSzPct val="100000"/>
        <a:buChar char="–"/>
        <a:defRPr sz="1400" b="1">
          <a:solidFill>
            <a:srgbClr val="081D58"/>
          </a:solidFill>
          <a:latin typeface="+mn-lt"/>
          <a:ea typeface="+mn-ea"/>
        </a:defRPr>
      </a:lvl7pPr>
      <a:lvl8pPr marL="2743200" indent="-173038" algn="l" rtl="0" eaLnBrk="0" fontAlgn="base" hangingPunct="0">
        <a:spcBef>
          <a:spcPct val="20000"/>
        </a:spcBef>
        <a:spcAft>
          <a:spcPct val="0"/>
        </a:spcAft>
        <a:buSzPct val="100000"/>
        <a:buChar char="–"/>
        <a:defRPr sz="1400" b="1">
          <a:solidFill>
            <a:srgbClr val="081D58"/>
          </a:solidFill>
          <a:latin typeface="+mn-lt"/>
          <a:ea typeface="+mn-ea"/>
        </a:defRPr>
      </a:lvl8pPr>
      <a:lvl9pPr marL="3200400" indent="-173038" algn="l" rtl="0" eaLnBrk="0" fontAlgn="base" hangingPunct="0">
        <a:spcBef>
          <a:spcPct val="20000"/>
        </a:spcBef>
        <a:spcAft>
          <a:spcPct val="0"/>
        </a:spcAft>
        <a:buSzPct val="100000"/>
        <a:buChar char="–"/>
        <a:defRPr sz="1400" b="1">
          <a:solidFill>
            <a:srgbClr val="081D58"/>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66FC3109-5A47-7441-9BE2-74A8462B3F30}"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436925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CAF3138A-9BC6-7743-BC92-C1C611A0D046}"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314698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txStyles>
    <p:titleStyle>
      <a:lvl1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5pPr>
      <a:lvl6pPr marL="4572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har char="•"/>
        <a:defRPr b="1">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b="1">
          <a:solidFill>
            <a:schemeClr val="accent2"/>
          </a:solidFill>
          <a:latin typeface="+mn-lt"/>
          <a:ea typeface="ＭＳ Ｐゴシック" charset="-128"/>
        </a:defRPr>
      </a:lvl3pPr>
      <a:lvl4pPr marL="1600200" indent="-228600" algn="l" rtl="0" eaLnBrk="0" fontAlgn="base" hangingPunct="0">
        <a:spcBef>
          <a:spcPct val="20000"/>
        </a:spcBef>
        <a:spcAft>
          <a:spcPct val="0"/>
        </a:spcAft>
        <a:buChar char="–"/>
        <a:defRPr b="1">
          <a:solidFill>
            <a:schemeClr val="accent2"/>
          </a:solidFill>
          <a:latin typeface="+mn-lt"/>
          <a:ea typeface="ＭＳ Ｐゴシック" charset="-128"/>
        </a:defRPr>
      </a:lvl4pPr>
      <a:lvl5pPr marL="2057400" indent="-228600" algn="l" rtl="0" eaLnBrk="0" fontAlgn="base" hangingPunct="0">
        <a:spcBef>
          <a:spcPct val="20000"/>
        </a:spcBef>
        <a:spcAft>
          <a:spcPct val="0"/>
        </a:spcAft>
        <a:buChar char="»"/>
        <a:defRPr b="1">
          <a:solidFill>
            <a:schemeClr val="accent2"/>
          </a:solidFill>
          <a:latin typeface="+mn-lt"/>
          <a:ea typeface="ＭＳ Ｐゴシック" charset="-128"/>
        </a:defRPr>
      </a:lvl5pPr>
      <a:lvl6pPr marL="2514600" indent="-228600" algn="l" rtl="0" fontAlgn="base">
        <a:spcBef>
          <a:spcPct val="20000"/>
        </a:spcBef>
        <a:spcAft>
          <a:spcPct val="0"/>
        </a:spcAft>
        <a:buChar char="»"/>
        <a:defRPr b="1">
          <a:solidFill>
            <a:schemeClr val="accent2"/>
          </a:solidFill>
          <a:latin typeface="+mn-lt"/>
          <a:ea typeface="ＭＳ Ｐゴシック" charset="-128"/>
        </a:defRPr>
      </a:lvl6pPr>
      <a:lvl7pPr marL="2971800" indent="-228600" algn="l" rtl="0" fontAlgn="base">
        <a:spcBef>
          <a:spcPct val="20000"/>
        </a:spcBef>
        <a:spcAft>
          <a:spcPct val="0"/>
        </a:spcAft>
        <a:buChar char="»"/>
        <a:defRPr b="1">
          <a:solidFill>
            <a:schemeClr val="accent2"/>
          </a:solidFill>
          <a:latin typeface="+mn-lt"/>
          <a:ea typeface="ＭＳ Ｐゴシック" charset="-128"/>
        </a:defRPr>
      </a:lvl7pPr>
      <a:lvl8pPr marL="3429000" indent="-228600" algn="l" rtl="0" fontAlgn="base">
        <a:spcBef>
          <a:spcPct val="20000"/>
        </a:spcBef>
        <a:spcAft>
          <a:spcPct val="0"/>
        </a:spcAft>
        <a:buChar char="»"/>
        <a:defRPr b="1">
          <a:solidFill>
            <a:schemeClr val="accent2"/>
          </a:solidFill>
          <a:latin typeface="+mn-lt"/>
          <a:ea typeface="ＭＳ Ｐゴシック" charset="-128"/>
        </a:defRPr>
      </a:lvl8pPr>
      <a:lvl9pPr marL="3886200" indent="-228600" algn="l" rtl="0" fontAlgn="base">
        <a:spcBef>
          <a:spcPct val="20000"/>
        </a:spcBef>
        <a:spcAft>
          <a:spcPct val="0"/>
        </a:spcAft>
        <a:buChar char="»"/>
        <a:defRPr b="1">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file:///\\localhost\Users\jwang\Documents\My%20Documents\meetings\American_Univ.\!OLE_LINK1" TargetMode="External"/><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0Cfreewing.gif%20%20%20%20%20%20%20%20%20%20%20%20%20%20%20%20%20%20%20%20%20%20%20%20%20%20%20%20%20%20%20%20%20%20%20%20%20%20%20%20%20%20%20%20%20%20%20%20%20%20%2000000277%08STAAC%20%231%20%20%20%20%20%20%20%20%20%20%20%20%20%20%20%20%20%20%20%20%20%20%20B0D01979:" TargetMode="External"/><Relationship Id="rId6" Type="http://schemas.openxmlformats.org/officeDocument/2006/relationships/image" Target="../media/image29.png"/><Relationship Id="rId7" Type="http://schemas.openxmlformats.org/officeDocument/2006/relationships/image" Target="%09radar.gif%20%20%20%20%20%20%20%20%20%20%20%20%20%20%20%20%20%20%20%20%20%20%20%20%20%20%20%20%20%20%20%20%20%20%20%20%20%20%20%20%20%20%20%20%20%20%20%20%20%20%20%20%20%2000000281%08STAAC%20%231%20%20%20%20%20%20%20%20%20%20%20%20%20%20%20%20%20%20%20%20%20%20%20B0D01979:" TargetMode="External"/><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jpeg"/><Relationship Id="rId5" Type="http://schemas.openxmlformats.org/officeDocument/2006/relationships/image" Target="../media/image41.png"/><Relationship Id="rId1" Type="http://schemas.openxmlformats.org/officeDocument/2006/relationships/slideLayout" Target="../slideLayouts/slideLayout70.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slideLayout" Target="../slideLayouts/slideLayout3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36.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36.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5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wmf"/><Relationship Id="rId3" Type="http://schemas.openxmlformats.org/officeDocument/2006/relationships/image" Target="../media/image1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6.emf"/><Relationship Id="rId3"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8.xml"/><Relationship Id="rId4" Type="http://schemas.openxmlformats.org/officeDocument/2006/relationships/notesSlide" Target="../notesSlides/notesSlide6.xm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microsoft.com/office/2007/relationships/media" Target="\users\junwang\Documents\Work\My%20Documents\UNL\Administration\Commercial-ppt\Wang_spacewindow.mpeg" TargetMode="External"/><Relationship Id="rId2" Type="http://schemas.openxmlformats.org/officeDocument/2006/relationships/video" Target="\users\junwang\Documents\Work\My%20Documents\UNL\Administration\Commercial-ppt\Wang_spacewindow.m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739"/>
            <a:ext cx="7772400" cy="1470025"/>
          </a:xfrm>
        </p:spPr>
        <p:txBody>
          <a:bodyPr/>
          <a:lstStyle/>
          <a:p>
            <a:r>
              <a:rPr lang="en-US" dirty="0" smtClean="0">
                <a:effectLst/>
              </a:rPr>
              <a:t>Will ensemble approach improve surface PM2.5 estimate from space</a:t>
            </a:r>
            <a:r>
              <a:rPr lang="en-US" dirty="0">
                <a:effectLst/>
              </a:rPr>
              <a:t>? </a:t>
            </a:r>
            <a:r>
              <a:rPr lang="en-US" dirty="0"/>
              <a:t/>
            </a:r>
            <a:br>
              <a:rPr lang="en-US" dirty="0"/>
            </a:br>
            <a:endParaRPr lang="en-US" dirty="0"/>
          </a:p>
        </p:txBody>
      </p:sp>
      <p:sp>
        <p:nvSpPr>
          <p:cNvPr id="4" name="Text Box 5"/>
          <p:cNvSpPr txBox="1">
            <a:spLocks noChangeArrowheads="1"/>
          </p:cNvSpPr>
          <p:nvPr/>
        </p:nvSpPr>
        <p:spPr bwMode="auto">
          <a:xfrm>
            <a:off x="1824608" y="1295400"/>
            <a:ext cx="334139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algn="ctr" eaLnBrk="1" hangingPunct="1"/>
            <a:endParaRPr lang="en-US" sz="1400" dirty="0">
              <a:solidFill>
                <a:srgbClr val="000000"/>
              </a:solidFill>
              <a:latin typeface="Arial" charset="0"/>
            </a:endParaRPr>
          </a:p>
          <a:p>
            <a:pPr algn="ctr" eaLnBrk="1" hangingPunct="1"/>
            <a:r>
              <a:rPr lang="en-US" sz="2000" dirty="0">
                <a:solidFill>
                  <a:srgbClr val="000000"/>
                </a:solidFill>
                <a:latin typeface="Arial" charset="0"/>
              </a:rPr>
              <a:t>Jun Wang</a:t>
            </a:r>
          </a:p>
          <a:p>
            <a:pPr algn="ctr" eaLnBrk="1" hangingPunct="1"/>
            <a:r>
              <a:rPr lang="en-US" sz="2000" dirty="0" smtClean="0">
                <a:solidFill>
                  <a:srgbClr val="000000"/>
                </a:solidFill>
                <a:latin typeface="Arial" charset="0"/>
              </a:rPr>
              <a:t>Yun </a:t>
            </a:r>
            <a:r>
              <a:rPr lang="en-US" sz="2000" dirty="0" err="1" smtClean="0">
                <a:solidFill>
                  <a:srgbClr val="000000"/>
                </a:solidFill>
                <a:latin typeface="Arial" charset="0"/>
              </a:rPr>
              <a:t>Yue</a:t>
            </a:r>
            <a:r>
              <a:rPr lang="en-US" sz="2000" dirty="0" smtClean="0">
                <a:solidFill>
                  <a:srgbClr val="000000"/>
                </a:solidFill>
                <a:latin typeface="Arial" charset="0"/>
              </a:rPr>
              <a:t>, </a:t>
            </a:r>
            <a:r>
              <a:rPr lang="en-US" sz="2000" dirty="0" err="1" smtClean="0">
                <a:solidFill>
                  <a:srgbClr val="000000"/>
                </a:solidFill>
                <a:latin typeface="Arial" charset="0"/>
              </a:rPr>
              <a:t>Xiaoguang</a:t>
            </a:r>
            <a:r>
              <a:rPr lang="en-US" sz="2000" dirty="0" smtClean="0">
                <a:solidFill>
                  <a:srgbClr val="000000"/>
                </a:solidFill>
                <a:latin typeface="Arial" charset="0"/>
              </a:rPr>
              <a:t> </a:t>
            </a:r>
            <a:r>
              <a:rPr lang="en-US" sz="2000" dirty="0" err="1" smtClean="0">
                <a:solidFill>
                  <a:srgbClr val="000000"/>
                </a:solidFill>
                <a:latin typeface="Arial" charset="0"/>
              </a:rPr>
              <a:t>Xu</a:t>
            </a:r>
            <a:r>
              <a:rPr lang="en-US" sz="2000" dirty="0" smtClean="0">
                <a:solidFill>
                  <a:srgbClr val="000000"/>
                </a:solidFill>
                <a:latin typeface="Arial" charset="0"/>
              </a:rPr>
              <a:t> </a:t>
            </a:r>
            <a:endParaRPr lang="en-US" sz="2000" dirty="0">
              <a:solidFill>
                <a:srgbClr val="000000"/>
              </a:solidFill>
              <a:latin typeface="Arial" charset="0"/>
            </a:endParaRPr>
          </a:p>
          <a:p>
            <a:pPr algn="ctr" eaLnBrk="1" hangingPunct="1"/>
            <a:endParaRPr lang="en-US" sz="2000" dirty="0">
              <a:solidFill>
                <a:srgbClr val="000000"/>
              </a:solidFill>
              <a:latin typeface="Arial" charset="0"/>
            </a:endParaRPr>
          </a:p>
          <a:p>
            <a:pPr algn="ctr"/>
            <a:r>
              <a:rPr lang="en-US" sz="2000" dirty="0">
                <a:solidFill>
                  <a:srgbClr val="000000"/>
                </a:solidFill>
                <a:latin typeface="Arial" charset="0"/>
              </a:rPr>
              <a:t> </a:t>
            </a:r>
          </a:p>
          <a:p>
            <a:pPr algn="ctr"/>
            <a:r>
              <a:rPr lang="en-US" sz="2000" dirty="0">
                <a:solidFill>
                  <a:srgbClr val="000000"/>
                </a:solidFill>
                <a:latin typeface="Arial" charset="0"/>
              </a:rPr>
              <a:t>Yang Liu</a:t>
            </a:r>
          </a:p>
          <a:p>
            <a:pPr algn="ctr"/>
            <a:r>
              <a:rPr lang="en-US" sz="2000" b="0" dirty="0">
                <a:solidFill>
                  <a:srgbClr val="000000"/>
                </a:solidFill>
                <a:latin typeface="Arial" charset="0"/>
              </a:rPr>
              <a:t> </a:t>
            </a:r>
            <a:endParaRPr lang="en-US" sz="2000" dirty="0">
              <a:solidFill>
                <a:srgbClr val="000000"/>
              </a:solidFill>
              <a:latin typeface="Arial" charset="0"/>
            </a:endParaRPr>
          </a:p>
          <a:p>
            <a:pPr algn="ctr"/>
            <a:r>
              <a:rPr lang="en-US" sz="2000" dirty="0">
                <a:solidFill>
                  <a:srgbClr val="000000"/>
                </a:solidFill>
                <a:latin typeface="Arial" charset="0"/>
              </a:rPr>
              <a:t>Robert Levy</a:t>
            </a:r>
          </a:p>
          <a:p>
            <a:pPr algn="ctr"/>
            <a:endParaRPr lang="en-US" sz="2000" dirty="0">
              <a:solidFill>
                <a:srgbClr val="000000"/>
              </a:solidFill>
              <a:latin typeface="Arial" charset="0"/>
            </a:endParaRPr>
          </a:p>
          <a:p>
            <a:pPr algn="ctr"/>
            <a:endParaRPr lang="en-US" sz="2000" dirty="0">
              <a:solidFill>
                <a:srgbClr val="000000"/>
              </a:solidFill>
              <a:latin typeface="Arial" charset="0"/>
            </a:endParaRPr>
          </a:p>
          <a:p>
            <a:pPr algn="ctr"/>
            <a:r>
              <a:rPr lang="en-US" sz="2000" dirty="0">
                <a:solidFill>
                  <a:srgbClr val="000000"/>
                </a:solidFill>
                <a:latin typeface="Arial" charset="0"/>
              </a:rPr>
              <a:t>James J. </a:t>
            </a:r>
            <a:r>
              <a:rPr lang="en-US" sz="2000" dirty="0" err="1">
                <a:solidFill>
                  <a:srgbClr val="000000"/>
                </a:solidFill>
                <a:latin typeface="Arial" charset="0"/>
              </a:rPr>
              <a:t>Szykman</a:t>
            </a:r>
            <a:endParaRPr lang="en-US" sz="2000" b="0" dirty="0">
              <a:solidFill>
                <a:srgbClr val="000000"/>
              </a:solidFill>
              <a:latin typeface="Arial" charset="0"/>
            </a:endParaRPr>
          </a:p>
          <a:p>
            <a:pPr algn="ctr"/>
            <a:endParaRPr lang="en-US" sz="2000" dirty="0"/>
          </a:p>
          <a:p>
            <a:pPr algn="ctr"/>
            <a:r>
              <a:rPr lang="en-US" sz="2000" b="0" i="1" dirty="0">
                <a:solidFill>
                  <a:srgbClr val="000000"/>
                </a:solidFill>
                <a:latin typeface="Arial" charset="0"/>
              </a:rPr>
              <a:t>In collaboration with</a:t>
            </a:r>
            <a:endParaRPr lang="en-US" sz="2000" dirty="0">
              <a:solidFill>
                <a:srgbClr val="000000"/>
              </a:solidFill>
              <a:latin typeface="Arial" charset="0"/>
            </a:endParaRPr>
          </a:p>
          <a:p>
            <a:pPr algn="ctr"/>
            <a:endParaRPr lang="en-US" sz="2000" b="0" dirty="0">
              <a:solidFill>
                <a:srgbClr val="000000"/>
              </a:solidFill>
              <a:latin typeface="Arial" charset="0"/>
            </a:endParaRPr>
          </a:p>
          <a:p>
            <a:pPr algn="ctr" eaLnBrk="1" hangingPunct="1"/>
            <a:endParaRPr lang="en-US" sz="2000" b="0" dirty="0">
              <a:solidFill>
                <a:srgbClr val="000000"/>
              </a:solidFill>
              <a:latin typeface="Arial" charset="0"/>
            </a:endParaRPr>
          </a:p>
        </p:txBody>
      </p:sp>
      <p:pic>
        <p:nvPicPr>
          <p:cNvPr id="5" name="Picture 15" descr="UNL_logo_for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17891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university-logo.gif"/>
          <p:cNvPicPr>
            <a:picLocks noChangeAspect="1"/>
          </p:cNvPicPr>
          <p:nvPr/>
        </p:nvPicPr>
        <p:blipFill>
          <a:blip r:embed="rId4">
            <a:extLst>
              <a:ext uri="{28A0092B-C50C-407E-A947-70E740481C1C}">
                <a14:useLocalDpi xmlns:a14="http://schemas.microsoft.com/office/drawing/2010/main" val="0"/>
              </a:ext>
            </a:extLst>
          </a:blip>
          <a:srcRect l="33356" t="-2821"/>
          <a:stretch>
            <a:fillRect/>
          </a:stretch>
        </p:blipFill>
        <p:spPr bwMode="auto">
          <a:xfrm>
            <a:off x="457200" y="2438400"/>
            <a:ext cx="1320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10668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p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03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800" y="5327754"/>
            <a:ext cx="1219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09492" y="5257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p:nvSpPr>
        <p:spPr bwMode="auto">
          <a:xfrm>
            <a:off x="2587521" y="6334593"/>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eaLnBrk="1" hangingPunct="1"/>
            <a:r>
              <a:rPr lang="en-US" sz="1800" dirty="0"/>
              <a:t>Robert </a:t>
            </a:r>
            <a:r>
              <a:rPr lang="en-US" sz="1800" dirty="0" err="1"/>
              <a:t>Holz</a:t>
            </a:r>
            <a:endParaRPr lang="en-US" sz="1800" dirty="0"/>
          </a:p>
        </p:txBody>
      </p:sp>
      <p:sp>
        <p:nvSpPr>
          <p:cNvPr id="12" name="Rectangle 3"/>
          <p:cNvSpPr>
            <a:spLocks noChangeArrowheads="1"/>
          </p:cNvSpPr>
          <p:nvPr/>
        </p:nvSpPr>
        <p:spPr bwMode="auto">
          <a:xfrm>
            <a:off x="457200" y="6107454"/>
            <a:ext cx="1570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t>Lina</a:t>
            </a:r>
            <a:r>
              <a:rPr lang="en-US" b="1" dirty="0"/>
              <a:t> </a:t>
            </a:r>
            <a:r>
              <a:rPr lang="en-US" b="1" dirty="0" err="1"/>
              <a:t>Balluz</a:t>
            </a:r>
            <a:r>
              <a:rPr lang="en-US" b="1" dirty="0"/>
              <a:t> </a:t>
            </a:r>
          </a:p>
          <a:p>
            <a:r>
              <a:rPr lang="en-US" b="1" dirty="0" err="1"/>
              <a:t>Chaoyang</a:t>
            </a:r>
            <a:r>
              <a:rPr lang="en-US" b="1" dirty="0"/>
              <a:t> Li </a:t>
            </a:r>
          </a:p>
        </p:txBody>
      </p:sp>
      <p:pic>
        <p:nvPicPr>
          <p:cNvPr id="15"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15240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86313" y="3962400"/>
            <a:ext cx="4357687"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6000750" y="6135688"/>
            <a:ext cx="2609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0">
                <a:solidFill>
                  <a:srgbClr val="FF0000"/>
                </a:solidFill>
              </a:rPr>
              <a:t>VIIRS,13:30 Local Time </a:t>
            </a:r>
          </a:p>
          <a:p>
            <a:pPr algn="ctr"/>
            <a:r>
              <a:rPr lang="en-US" b="0">
                <a:solidFill>
                  <a:srgbClr val="FF0000"/>
                </a:solidFill>
              </a:rPr>
              <a:t>14.1 revs/day</a:t>
            </a:r>
            <a:endParaRPr lang="en-US" b="0"/>
          </a:p>
        </p:txBody>
      </p:sp>
      <p:sp>
        <p:nvSpPr>
          <p:cNvPr id="18" name="Rectangle 28"/>
          <p:cNvSpPr>
            <a:spLocks noChangeArrowheads="1"/>
          </p:cNvSpPr>
          <p:nvPr/>
        </p:nvSpPr>
        <p:spPr bwMode="auto">
          <a:xfrm>
            <a:off x="5562600" y="32766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0">
                <a:solidFill>
                  <a:srgbClr val="FF0000"/>
                </a:solidFill>
              </a:rPr>
              <a:t>Suomi-NPP launch</a:t>
            </a:r>
          </a:p>
          <a:p>
            <a:pPr algn="ctr"/>
            <a:r>
              <a:rPr lang="en-US" b="0">
                <a:solidFill>
                  <a:srgbClr val="FF0000"/>
                </a:solidFill>
              </a:rPr>
              <a:t>28 Oct. 2011</a:t>
            </a:r>
          </a:p>
        </p:txBody>
      </p:sp>
    </p:spTree>
    <p:extLst>
      <p:ext uri="{BB962C8B-B14F-4D97-AF65-F5344CB8AC3E}">
        <p14:creationId xmlns:p14="http://schemas.microsoft.com/office/powerpoint/2010/main" val="3645286810"/>
      </p:ext>
    </p:extLst>
  </p:cSld>
  <p:clrMapOvr>
    <a:masterClrMapping/>
  </p:clrMapOvr>
  <p:transition xmlns:p14="http://schemas.microsoft.com/office/powerpoint/2010/mai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5334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400" b="1" kern="0" dirty="0">
                <a:solidFill>
                  <a:srgbClr val="000000"/>
                </a:solidFill>
                <a:latin typeface="Helvetica"/>
                <a:ea typeface="ＭＳ Ｐゴシック" charset="0"/>
                <a:cs typeface="ＭＳ Ｐゴシック" charset="0"/>
              </a:rPr>
              <a:t>Past studies on </a:t>
            </a:r>
            <a:r>
              <a:rPr lang="en-US" sz="2400" b="1" kern="0" dirty="0" smtClean="0">
                <a:solidFill>
                  <a:srgbClr val="000000"/>
                </a:solidFill>
                <a:latin typeface="Helvetica"/>
                <a:ea typeface="ＭＳ Ｐゴシック" charset="0"/>
                <a:cs typeface="ＭＳ Ｐゴシック" charset="0"/>
              </a:rPr>
              <a:t>AOD </a:t>
            </a:r>
            <a:r>
              <a:rPr lang="en-US" sz="2400" b="1" kern="0" dirty="0">
                <a:solidFill>
                  <a:srgbClr val="000000"/>
                </a:solidFill>
                <a:latin typeface="Helvetica"/>
                <a:ea typeface="ＭＳ Ｐゴシック" charset="0"/>
                <a:cs typeface="ＭＳ Ｐゴシック" charset="0"/>
              </a:rPr>
              <a:t>vs. surface PM concentration</a:t>
            </a:r>
          </a:p>
        </p:txBody>
      </p:sp>
      <p:sp>
        <p:nvSpPr>
          <p:cNvPr id="55298" name="Line 4"/>
          <p:cNvSpPr>
            <a:spLocks noChangeShapeType="1"/>
          </p:cNvSpPr>
          <p:nvPr/>
        </p:nvSpPr>
        <p:spPr bwMode="auto">
          <a:xfrm>
            <a:off x="0" y="9144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299"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0" name="Rectangle 3"/>
          <p:cNvSpPr>
            <a:spLocks noChangeArrowheads="1"/>
          </p:cNvSpPr>
          <p:nvPr/>
        </p:nvSpPr>
        <p:spPr bwMode="auto">
          <a:xfrm>
            <a:off x="0" y="1287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1" name="Rectangle 3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2"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3"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4" name="Rectangle 37"/>
          <p:cNvSpPr>
            <a:spLocks noChangeArrowheads="1"/>
          </p:cNvSpPr>
          <p:nvPr/>
        </p:nvSpPr>
        <p:spPr bwMode="auto">
          <a:xfrm>
            <a:off x="0" y="1363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55305" name="Picture 16" descr="Screen shot 2010-08-09 at 10.23.13 AM.png"/>
          <p:cNvPicPr>
            <a:picLocks noChangeAspect="1"/>
          </p:cNvPicPr>
          <p:nvPr/>
        </p:nvPicPr>
        <p:blipFill>
          <a:blip r:embed="rId3">
            <a:extLst>
              <a:ext uri="{28A0092B-C50C-407E-A947-70E740481C1C}">
                <a14:useLocalDpi xmlns:a14="http://schemas.microsoft.com/office/drawing/2010/main" val="0"/>
              </a:ext>
            </a:extLst>
          </a:blip>
          <a:srcRect l="14999" t="14667" r="10834" b="2667"/>
          <a:stretch>
            <a:fillRect/>
          </a:stretch>
        </p:blipFill>
        <p:spPr bwMode="auto">
          <a:xfrm>
            <a:off x="754063" y="1066800"/>
            <a:ext cx="83137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TextBox 17"/>
          <p:cNvSpPr txBox="1">
            <a:spLocks noChangeArrowheads="1"/>
          </p:cNvSpPr>
          <p:nvPr/>
        </p:nvSpPr>
        <p:spPr bwMode="auto">
          <a:xfrm>
            <a:off x="2286000" y="457200"/>
            <a:ext cx="484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(from Hoff and Christopher, 2009, JAWMA)</a:t>
            </a:r>
          </a:p>
        </p:txBody>
      </p:sp>
      <p:sp>
        <p:nvSpPr>
          <p:cNvPr id="55307" name="Down Arrow 15"/>
          <p:cNvSpPr>
            <a:spLocks noChangeArrowheads="1"/>
          </p:cNvSpPr>
          <p:nvPr/>
        </p:nvSpPr>
        <p:spPr bwMode="auto">
          <a:xfrm>
            <a:off x="228600" y="2743200"/>
            <a:ext cx="304800" cy="1549400"/>
          </a:xfrm>
          <a:prstGeom prst="downArrow">
            <a:avLst>
              <a:gd name="adj1" fmla="val 50000"/>
              <a:gd name="adj2" fmla="val 50010"/>
            </a:avLst>
          </a:prstGeom>
          <a:gradFill rotWithShape="1">
            <a:gsLst>
              <a:gs pos="0">
                <a:srgbClr val="00E9A6"/>
              </a:gs>
              <a:gs pos="20000">
                <a:srgbClr val="00E3A3"/>
              </a:gs>
              <a:gs pos="100000">
                <a:srgbClr val="00AD7B"/>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5308" name="TextBox 16"/>
          <p:cNvSpPr txBox="1">
            <a:spLocks noChangeArrowheads="1"/>
          </p:cNvSpPr>
          <p:nvPr/>
        </p:nvSpPr>
        <p:spPr bwMode="auto">
          <a:xfrm>
            <a:off x="0" y="1447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2003</a:t>
            </a:r>
          </a:p>
        </p:txBody>
      </p:sp>
      <p:sp>
        <p:nvSpPr>
          <p:cNvPr id="55309" name="TextBox 17"/>
          <p:cNvSpPr txBox="1">
            <a:spLocks noChangeArrowheads="1"/>
          </p:cNvSpPr>
          <p:nvPr/>
        </p:nvSpPr>
        <p:spPr bwMode="auto">
          <a:xfrm>
            <a:off x="-39688" y="5638800"/>
            <a:ext cx="69850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2009</a:t>
            </a:r>
          </a:p>
        </p:txBody>
      </p:sp>
      <p:sp>
        <p:nvSpPr>
          <p:cNvPr id="2" name="TextBox 1"/>
          <p:cNvSpPr txBox="1"/>
          <p:nvPr/>
        </p:nvSpPr>
        <p:spPr>
          <a:xfrm>
            <a:off x="228600" y="6279811"/>
            <a:ext cx="6200623" cy="369332"/>
          </a:xfrm>
          <a:prstGeom prst="rect">
            <a:avLst/>
          </a:prstGeom>
          <a:solidFill>
            <a:schemeClr val="bg1"/>
          </a:solidFill>
        </p:spPr>
        <p:txBody>
          <a:bodyPr wrap="none" rtlCol="0">
            <a:spAutoFit/>
          </a:bodyPr>
          <a:lstStyle/>
          <a:p>
            <a:r>
              <a:rPr lang="en-US" b="1" dirty="0" smtClean="0">
                <a:solidFill>
                  <a:srgbClr val="000000"/>
                </a:solidFill>
                <a:latin typeface="Helvetica"/>
              </a:rPr>
              <a:t>multivariate regression</a:t>
            </a:r>
            <a:r>
              <a:rPr lang="en-US" b="1" dirty="0">
                <a:solidFill>
                  <a:srgbClr val="000000"/>
                </a:solidFill>
                <a:latin typeface="Helvetica"/>
              </a:rPr>
              <a:t>, </a:t>
            </a:r>
            <a:r>
              <a:rPr lang="en-US" b="1" dirty="0" err="1" smtClean="0">
                <a:solidFill>
                  <a:srgbClr val="000000"/>
                </a:solidFill>
                <a:latin typeface="Helvetica"/>
              </a:rPr>
              <a:t>Kriging</a:t>
            </a:r>
            <a:r>
              <a:rPr lang="en-US" b="1" dirty="0" smtClean="0">
                <a:solidFill>
                  <a:srgbClr val="000000"/>
                </a:solidFill>
                <a:latin typeface="Helvetica"/>
              </a:rPr>
              <a:t>, neutral network, etc…  </a:t>
            </a:r>
            <a:endParaRPr lang="en-US" b="1" dirty="0">
              <a:solidFill>
                <a:srgbClr val="000000"/>
              </a:solidFill>
              <a:latin typeface="Helvetica"/>
            </a:endParaRPr>
          </a:p>
        </p:txBody>
      </p:sp>
    </p:spTree>
    <p:extLst>
      <p:ext uri="{BB962C8B-B14F-4D97-AF65-F5344CB8AC3E}">
        <p14:creationId xmlns:p14="http://schemas.microsoft.com/office/powerpoint/2010/main" val="1946621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p:cNvGraphicFramePr>
            <a:graphicFrameLocks noChangeAspect="1"/>
          </p:cNvGraphicFramePr>
          <p:nvPr/>
        </p:nvGraphicFramePr>
        <p:xfrm>
          <a:off x="4267200" y="1219200"/>
          <a:ext cx="5827713" cy="1981200"/>
        </p:xfrm>
        <a:graphic>
          <a:graphicData uri="http://schemas.openxmlformats.org/presentationml/2006/ole">
            <mc:AlternateContent xmlns:mc="http://schemas.openxmlformats.org/markup-compatibility/2006">
              <mc:Choice xmlns:v="urn:schemas-microsoft-com:vml" Requires="v">
                <p:oleObj spid="_x0000_s48203" name="Document" r:id="rId4" imgW="21942857" imgH="4571429" progId="Word.Document.12">
                  <p:link updateAutomatic="1"/>
                </p:oleObj>
              </mc:Choice>
              <mc:Fallback>
                <p:oleObj name="Document" r:id="rId4" imgW="21942857" imgH="4571429"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219200"/>
                        <a:ext cx="58277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 name="Title 1"/>
          <p:cNvSpPr txBox="1">
            <a:spLocks/>
          </p:cNvSpPr>
          <p:nvPr/>
        </p:nvSpPr>
        <p:spPr bwMode="auto">
          <a:xfrm>
            <a:off x="0" y="190500"/>
            <a:ext cx="9144000" cy="5334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400" b="1" kern="0" dirty="0" smtClean="0">
                <a:solidFill>
                  <a:srgbClr val="000000"/>
                </a:solidFill>
                <a:latin typeface="Helvetica"/>
                <a:ea typeface="ＭＳ Ｐゴシック" charset="0"/>
                <a:cs typeface="ＭＳ Ｐゴシック" charset="0"/>
              </a:rPr>
              <a:t>AOD </a:t>
            </a:r>
            <a:r>
              <a:rPr lang="en-US" sz="2400" b="1" kern="0" dirty="0" smtClean="0">
                <a:solidFill>
                  <a:srgbClr val="FF0000"/>
                </a:solidFill>
                <a:latin typeface="Helvetica"/>
                <a:ea typeface="ＭＳ Ｐゴシック" charset="0"/>
                <a:cs typeface="ＭＳ Ｐゴシック" charset="0"/>
              </a:rPr>
              <a:t>vs. </a:t>
            </a:r>
            <a:r>
              <a:rPr lang="en-US" sz="2400" b="1" kern="0" dirty="0" smtClean="0">
                <a:solidFill>
                  <a:srgbClr val="000000"/>
                </a:solidFill>
                <a:latin typeface="Helvetica"/>
                <a:ea typeface="ＭＳ Ｐゴシック" charset="0"/>
                <a:cs typeface="ＭＳ Ｐゴシック" charset="0"/>
              </a:rPr>
              <a:t>surface PM is non-linear</a:t>
            </a:r>
          </a:p>
        </p:txBody>
      </p:sp>
      <p:sp>
        <p:nvSpPr>
          <p:cNvPr id="57347" name="Line 4"/>
          <p:cNvSpPr>
            <a:spLocks noChangeShapeType="1"/>
          </p:cNvSpPr>
          <p:nvPr/>
        </p:nvSpPr>
        <p:spPr bwMode="auto">
          <a:xfrm>
            <a:off x="0" y="9144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4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49" name="Rectangle 3"/>
          <p:cNvSpPr>
            <a:spLocks noChangeArrowheads="1"/>
          </p:cNvSpPr>
          <p:nvPr/>
        </p:nvSpPr>
        <p:spPr bwMode="auto">
          <a:xfrm>
            <a:off x="0" y="1287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0" name="Rectangle 3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1"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2"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3" name="Rectangle 37"/>
          <p:cNvSpPr>
            <a:spLocks noChangeArrowheads="1"/>
          </p:cNvSpPr>
          <p:nvPr/>
        </p:nvSpPr>
        <p:spPr bwMode="auto">
          <a:xfrm>
            <a:off x="0" y="1363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57354" name="Picture 4" descr="Pages from Al-saadi.png"/>
          <p:cNvPicPr>
            <a:picLocks noChangeAspect="1"/>
          </p:cNvPicPr>
          <p:nvPr/>
        </p:nvPicPr>
        <p:blipFill>
          <a:blip r:embed="rId6">
            <a:extLst>
              <a:ext uri="{28A0092B-C50C-407E-A947-70E740481C1C}">
                <a14:useLocalDpi xmlns:a14="http://schemas.microsoft.com/office/drawing/2010/main" val="0"/>
              </a:ext>
            </a:extLst>
          </a:blip>
          <a:srcRect l="39636" t="4861" r="6509" b="64307"/>
          <a:stretch>
            <a:fillRect/>
          </a:stretch>
        </p:blipFill>
        <p:spPr bwMode="auto">
          <a:xfrm>
            <a:off x="152400" y="1524000"/>
            <a:ext cx="4652963"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Rectangle 31"/>
          <p:cNvSpPr>
            <a:spLocks noChangeArrowheads="1"/>
          </p:cNvSpPr>
          <p:nvPr/>
        </p:nvSpPr>
        <p:spPr bwMode="auto">
          <a:xfrm>
            <a:off x="457200" y="6172200"/>
            <a:ext cx="2752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400" smtClean="0">
                <a:solidFill>
                  <a:srgbClr val="000000"/>
                </a:solidFill>
                <a:latin typeface="Arial" charset="0"/>
                <a:ea typeface="ＭＳ Ｐゴシック" charset="0"/>
                <a:cs typeface="ＭＳ Ｐゴシック" charset="0"/>
              </a:rPr>
              <a:t>Engel-Cox et al., 2004, JAWMA. </a:t>
            </a:r>
          </a:p>
        </p:txBody>
      </p:sp>
      <p:sp>
        <p:nvSpPr>
          <p:cNvPr id="57356" name="TextBox 33"/>
          <p:cNvSpPr txBox="1">
            <a:spLocks noChangeArrowheads="1"/>
          </p:cNvSpPr>
          <p:nvPr/>
        </p:nvSpPr>
        <p:spPr bwMode="auto">
          <a:xfrm>
            <a:off x="762000" y="1295400"/>
            <a:ext cx="3449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~200 sites over continental U.S.</a:t>
            </a:r>
          </a:p>
        </p:txBody>
      </p:sp>
      <p:sp>
        <p:nvSpPr>
          <p:cNvPr id="57358" name="TextBox 33"/>
          <p:cNvSpPr txBox="1">
            <a:spLocks noChangeArrowheads="1"/>
          </p:cNvSpPr>
          <p:nvPr/>
        </p:nvSpPr>
        <p:spPr bwMode="auto">
          <a:xfrm>
            <a:off x="457200" y="5029200"/>
            <a:ext cx="4217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PM vs AOT linear correlation coefficient</a:t>
            </a:r>
          </a:p>
        </p:txBody>
      </p:sp>
      <p:sp>
        <p:nvSpPr>
          <p:cNvPr id="16" name="TextBox 15"/>
          <p:cNvSpPr txBox="1"/>
          <p:nvPr/>
        </p:nvSpPr>
        <p:spPr>
          <a:xfrm>
            <a:off x="5029617" y="3441758"/>
            <a:ext cx="4114383" cy="2031325"/>
          </a:xfrm>
          <a:prstGeom prst="rect">
            <a:avLst/>
          </a:prstGeom>
          <a:noFill/>
        </p:spPr>
        <p:txBody>
          <a:bodyPr wrap="square" rtlCol="0">
            <a:spAutoFit/>
          </a:bodyPr>
          <a:lstStyle/>
          <a:p>
            <a:r>
              <a:rPr lang="en-US" dirty="0" smtClean="0">
                <a:solidFill>
                  <a:srgbClr val="FF0000"/>
                </a:solidFill>
              </a:rPr>
              <a:t>CTM has been used to provide ancillary information needed to derive surface PM</a:t>
            </a:r>
            <a:r>
              <a:rPr lang="en-US" baseline="-25000" dirty="0" smtClean="0">
                <a:solidFill>
                  <a:srgbClr val="FF0000"/>
                </a:solidFill>
              </a:rPr>
              <a:t>2.5</a:t>
            </a:r>
            <a:r>
              <a:rPr lang="en-US" dirty="0">
                <a:solidFill>
                  <a:srgbClr val="FF0000"/>
                </a:solidFill>
              </a:rPr>
              <a:t> </a:t>
            </a:r>
            <a:r>
              <a:rPr lang="en-US" dirty="0" smtClean="0">
                <a:solidFill>
                  <a:srgbClr val="FF0000"/>
                </a:solidFill>
              </a:rPr>
              <a:t>from AOD.</a:t>
            </a:r>
          </a:p>
          <a:p>
            <a:r>
              <a:rPr lang="en-US" dirty="0" smtClean="0">
                <a:solidFill>
                  <a:srgbClr val="FF0000"/>
                </a:solidFill>
              </a:rPr>
              <a:t>(Liu et al., 2004; Wang et al., 2010; van </a:t>
            </a:r>
            <a:r>
              <a:rPr lang="en-US" dirty="0" err="1" smtClean="0">
                <a:solidFill>
                  <a:srgbClr val="FF0000"/>
                </a:solidFill>
              </a:rPr>
              <a:t>Donkelaar</a:t>
            </a:r>
            <a:r>
              <a:rPr lang="en-US" dirty="0" smtClean="0">
                <a:solidFill>
                  <a:srgbClr val="FF0000"/>
                </a:solidFill>
              </a:rPr>
              <a:t> et al., 2010).</a:t>
            </a:r>
          </a:p>
          <a:p>
            <a:endParaRPr lang="en-US" dirty="0"/>
          </a:p>
          <a:p>
            <a:endParaRPr lang="en-US" dirty="0"/>
          </a:p>
        </p:txBody>
      </p:sp>
    </p:spTree>
    <p:extLst>
      <p:ext uri="{BB962C8B-B14F-4D97-AF65-F5344CB8AC3E}">
        <p14:creationId xmlns:p14="http://schemas.microsoft.com/office/powerpoint/2010/main" val="844541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38200" y="-228600"/>
            <a:ext cx="77724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effectLst>
                  <a:outerShdw blurRad="38100" dist="38100" dir="2700000" algn="tl">
                    <a:srgbClr val="DDDDDD"/>
                  </a:outerShdw>
                </a:effectLst>
                <a:latin typeface="Helvetica" charset="0"/>
                <a:ea typeface="ＭＳ Ｐゴシック" charset="-128"/>
                <a:cs typeface="ＭＳ Ｐゴシック" charset="-128"/>
              </a:defRPr>
            </a:lvl5pPr>
            <a:lvl6pPr marL="4572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6pPr>
            <a:lvl7pPr marL="9144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7pPr>
            <a:lvl8pPr marL="13716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8pPr>
            <a:lvl9pPr marL="1828800" algn="ctr" rtl="0" fontAlgn="base">
              <a:spcBef>
                <a:spcPct val="0"/>
              </a:spcBef>
              <a:spcAft>
                <a:spcPct val="0"/>
              </a:spcAft>
              <a:defRPr sz="2400" b="1">
                <a:solidFill>
                  <a:schemeClr val="accent2"/>
                </a:solidFill>
                <a:effectLst>
                  <a:outerShdw blurRad="38100" dist="38100" dir="2700000" algn="tl">
                    <a:srgbClr val="DDDDDD"/>
                  </a:outerShdw>
                </a:effectLst>
                <a:latin typeface="Helvetica" charset="0"/>
              </a:defRPr>
            </a:lvl9pPr>
          </a:lstStyle>
          <a:p>
            <a:pPr defTabSz="914400">
              <a:defRPr/>
            </a:pPr>
            <a:r>
              <a:rPr lang="en-US" dirty="0" smtClean="0">
                <a:solidFill>
                  <a:srgbClr val="3333CC"/>
                </a:solidFill>
                <a:latin typeface="Helvetica"/>
              </a:rPr>
              <a:t>Challenges &amp; Strategies</a:t>
            </a:r>
            <a:endParaRPr lang="en-US" dirty="0">
              <a:solidFill>
                <a:srgbClr val="3333CC"/>
              </a:solidFill>
              <a:latin typeface="Helvetica"/>
            </a:endParaRPr>
          </a:p>
        </p:txBody>
      </p:sp>
      <p:sp>
        <p:nvSpPr>
          <p:cNvPr id="53252" name="Content Placeholder 2"/>
          <p:cNvSpPr txBox="1">
            <a:spLocks/>
          </p:cNvSpPr>
          <p:nvPr/>
        </p:nvSpPr>
        <p:spPr bwMode="auto">
          <a:xfrm>
            <a:off x="304800" y="685800"/>
            <a:ext cx="853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914400" fontAlgn="base">
              <a:spcBef>
                <a:spcPct val="20000"/>
              </a:spcBef>
              <a:spcAft>
                <a:spcPct val="0"/>
              </a:spcAft>
              <a:buFontTx/>
              <a:buChar char="•"/>
              <a:defRPr/>
            </a:pPr>
            <a:r>
              <a:rPr lang="en-US" sz="1800" dirty="0" smtClean="0">
                <a:solidFill>
                  <a:srgbClr val="000000"/>
                </a:solidFill>
              </a:rPr>
              <a:t>Challenges: </a:t>
            </a:r>
          </a:p>
          <a:p>
            <a:pPr lvl="1" defTabSz="914400" fontAlgn="base">
              <a:spcBef>
                <a:spcPct val="20000"/>
              </a:spcBef>
              <a:spcAft>
                <a:spcPct val="0"/>
              </a:spcAft>
              <a:buFontTx/>
              <a:buChar char="•"/>
              <a:defRPr/>
            </a:pPr>
            <a:r>
              <a:rPr lang="en-US" sz="1800" b="0" dirty="0" smtClean="0">
                <a:solidFill>
                  <a:srgbClr val="000000"/>
                </a:solidFill>
                <a:cs typeface="ＭＳ Ｐゴシック" charset="0"/>
              </a:rPr>
              <a:t>Vertical distribution, particle size distribution, aerosol composition, </a:t>
            </a:r>
            <a:r>
              <a:rPr lang="en-US" sz="1800" b="0" dirty="0" smtClean="0">
                <a:solidFill>
                  <a:srgbClr val="000000"/>
                </a:solidFill>
                <a:cs typeface="ＭＳ Ｐゴシック" charset="0"/>
                <a:sym typeface="Wingdings"/>
              </a:rPr>
              <a:t>sampling bias </a:t>
            </a:r>
          </a:p>
          <a:p>
            <a:pPr lvl="1" defTabSz="914400" fontAlgn="base">
              <a:spcBef>
                <a:spcPct val="20000"/>
              </a:spcBef>
              <a:spcAft>
                <a:spcPct val="0"/>
              </a:spcAft>
              <a:buFontTx/>
              <a:buChar char="•"/>
              <a:defRPr/>
            </a:pPr>
            <a:r>
              <a:rPr lang="en-US" sz="1800" b="0" dirty="0" smtClean="0">
                <a:solidFill>
                  <a:srgbClr val="000000"/>
                </a:solidFill>
                <a:cs typeface="ＭＳ Ｐゴシック" charset="0"/>
                <a:sym typeface="Wingdings"/>
              </a:rPr>
              <a:t>Cloudy conditions</a:t>
            </a:r>
            <a:endParaRPr lang="en-US" sz="1800" b="0" dirty="0">
              <a:solidFill>
                <a:srgbClr val="000000"/>
              </a:solidFill>
              <a:cs typeface="ＭＳ Ｐゴシック" charset="0"/>
              <a:sym typeface="Wingdings"/>
            </a:endParaRPr>
          </a:p>
          <a:p>
            <a:pPr defTabSz="914400" fontAlgn="base">
              <a:spcBef>
                <a:spcPct val="20000"/>
              </a:spcBef>
              <a:spcAft>
                <a:spcPct val="0"/>
              </a:spcAft>
              <a:buFontTx/>
              <a:buChar char="•"/>
              <a:defRPr/>
            </a:pPr>
            <a:r>
              <a:rPr lang="en-US" sz="1800" dirty="0" smtClean="0">
                <a:solidFill>
                  <a:srgbClr val="000000"/>
                </a:solidFill>
                <a:sym typeface="Wingdings"/>
              </a:rPr>
              <a:t>Strategies: </a:t>
            </a:r>
            <a:r>
              <a:rPr lang="en-US" sz="1800" b="0" dirty="0" smtClean="0">
                <a:solidFill>
                  <a:srgbClr val="000000"/>
                </a:solidFill>
                <a:sym typeface="Wingdings"/>
              </a:rPr>
              <a:t>                     </a:t>
            </a:r>
          </a:p>
          <a:p>
            <a:pPr lvl="1" defTabSz="914400" fontAlgn="base">
              <a:spcBef>
                <a:spcPct val="20000"/>
              </a:spcBef>
              <a:spcAft>
                <a:spcPct val="0"/>
              </a:spcAft>
              <a:buFont typeface="Arial"/>
              <a:buChar char="•"/>
              <a:defRPr/>
            </a:pPr>
            <a:r>
              <a:rPr lang="en-US" sz="1800" b="0" dirty="0" smtClean="0">
                <a:solidFill>
                  <a:srgbClr val="000000"/>
                </a:solidFill>
                <a:cs typeface="ＭＳ Ｐゴシック" charset="0"/>
                <a:sym typeface="Wingdings"/>
              </a:rPr>
              <a:t>Ensemble modeling using WRF-</a:t>
            </a:r>
            <a:r>
              <a:rPr lang="en-US" sz="1800" b="0" dirty="0" err="1" smtClean="0">
                <a:solidFill>
                  <a:srgbClr val="000000"/>
                </a:solidFill>
                <a:cs typeface="ＭＳ Ｐゴシック" charset="0"/>
                <a:sym typeface="Wingdings"/>
              </a:rPr>
              <a:t>Chem</a:t>
            </a:r>
            <a:r>
              <a:rPr lang="en-US" sz="1800" b="0" dirty="0" smtClean="0">
                <a:solidFill>
                  <a:srgbClr val="000000"/>
                </a:solidFill>
                <a:cs typeface="ＭＳ Ｐゴシック" charset="0"/>
                <a:sym typeface="Wingdings"/>
              </a:rPr>
              <a:t>, WRF-CMAQ, and GEOS-</a:t>
            </a:r>
            <a:r>
              <a:rPr lang="en-US" sz="1800" b="0" dirty="0" err="1" smtClean="0">
                <a:solidFill>
                  <a:srgbClr val="000000"/>
                </a:solidFill>
                <a:cs typeface="ＭＳ Ｐゴシック" charset="0"/>
                <a:sym typeface="Wingdings"/>
              </a:rPr>
              <a:t>Chem</a:t>
            </a:r>
            <a:endParaRPr lang="en-US" sz="1800" b="0" dirty="0" smtClean="0">
              <a:solidFill>
                <a:srgbClr val="000000"/>
              </a:solidFill>
              <a:cs typeface="ＭＳ Ｐゴシック" charset="0"/>
              <a:sym typeface="Wingdings"/>
            </a:endParaRPr>
          </a:p>
          <a:p>
            <a:pPr lvl="1" defTabSz="914400" fontAlgn="base">
              <a:spcBef>
                <a:spcPct val="20000"/>
              </a:spcBef>
              <a:spcAft>
                <a:spcPct val="0"/>
              </a:spcAft>
              <a:buFont typeface="Arial"/>
              <a:buChar char="•"/>
              <a:defRPr/>
            </a:pPr>
            <a:r>
              <a:rPr lang="en-US" sz="1800" b="0" dirty="0" smtClean="0">
                <a:solidFill>
                  <a:srgbClr val="000000"/>
                </a:solidFill>
                <a:cs typeface="ＭＳ Ｐゴシック" charset="0"/>
                <a:sym typeface="Wingdings"/>
              </a:rPr>
              <a:t>Spatial &amp; statistical modeling</a:t>
            </a:r>
          </a:p>
          <a:p>
            <a:pPr marL="0" indent="0" defTabSz="914400" fontAlgn="base">
              <a:spcBef>
                <a:spcPct val="20000"/>
              </a:spcBef>
              <a:spcAft>
                <a:spcPct val="0"/>
              </a:spcAft>
              <a:defRPr/>
            </a:pPr>
            <a:endParaRPr lang="en-US" sz="1800" b="0" dirty="0" smtClean="0">
              <a:solidFill>
                <a:srgbClr val="000000"/>
              </a:solidFill>
            </a:endParaRPr>
          </a:p>
          <a:p>
            <a:pPr defTabSz="914400" fontAlgn="base">
              <a:spcBef>
                <a:spcPct val="20000"/>
              </a:spcBef>
              <a:spcAft>
                <a:spcPct val="0"/>
              </a:spcAft>
              <a:buFontTx/>
              <a:buChar char="•"/>
              <a:defRPr/>
            </a:pPr>
            <a:endParaRPr lang="en-US" sz="1800" b="0" dirty="0" smtClean="0">
              <a:solidFill>
                <a:srgbClr val="000000"/>
              </a:solidFill>
            </a:endParaRPr>
          </a:p>
          <a:p>
            <a:pPr defTabSz="914400" fontAlgn="base">
              <a:spcBef>
                <a:spcPct val="20000"/>
              </a:spcBef>
              <a:spcAft>
                <a:spcPct val="0"/>
              </a:spcAft>
              <a:buFontTx/>
              <a:buChar char="•"/>
              <a:defRPr/>
            </a:pPr>
            <a:endParaRPr lang="en-US" sz="1800" dirty="0" smtClean="0">
              <a:solidFill>
                <a:srgbClr val="3333CC"/>
              </a:solidFill>
            </a:endParaRPr>
          </a:p>
          <a:p>
            <a:pPr defTabSz="914400" fontAlgn="base">
              <a:spcBef>
                <a:spcPct val="20000"/>
              </a:spcBef>
              <a:spcAft>
                <a:spcPct val="0"/>
              </a:spcAft>
              <a:buFontTx/>
              <a:buChar char="•"/>
              <a:defRPr/>
            </a:pPr>
            <a:endParaRPr lang="en-US" sz="1800" dirty="0" smtClean="0">
              <a:solidFill>
                <a:srgbClr val="3333CC"/>
              </a:solidFill>
            </a:endParaRPr>
          </a:p>
        </p:txBody>
      </p:sp>
      <p:sp>
        <p:nvSpPr>
          <p:cNvPr id="37" name="Line 18"/>
          <p:cNvSpPr>
            <a:spLocks noChangeShapeType="1"/>
          </p:cNvSpPr>
          <p:nvPr/>
        </p:nvSpPr>
        <p:spPr bwMode="auto">
          <a:xfrm>
            <a:off x="6492875" y="4189413"/>
            <a:ext cx="968375" cy="1390650"/>
          </a:xfrm>
          <a:prstGeom prst="line">
            <a:avLst/>
          </a:prstGeom>
          <a:noFill/>
          <a:ln w="28575">
            <a:solidFill>
              <a:srgbClr val="FFFFFF"/>
            </a:solidFill>
            <a:round/>
            <a:headEnd type="none" w="lg" len="lg"/>
            <a:tailEnd type="none" w="lg" len="lg"/>
          </a:ln>
          <a:effectLst/>
        </p:spPr>
        <p:txBody>
          <a:bodyPr lIns="45720" rIns="45720">
            <a:spAutoFit/>
          </a:bodyPr>
          <a:lstStyle/>
          <a:p>
            <a:pPr defTabSz="914400">
              <a:defRPr/>
            </a:pPr>
            <a:endParaRPr lang="en-US" b="1" kern="0">
              <a:solidFill>
                <a:srgbClr val="000000"/>
              </a:solidFill>
              <a:latin typeface="Helvetica" charset="0"/>
              <a:ea typeface="ＭＳ Ｐゴシック" charset="0"/>
              <a:cs typeface="ＭＳ Ｐゴシック" charset="0"/>
            </a:endParaRPr>
          </a:p>
        </p:txBody>
      </p:sp>
      <p:sp>
        <p:nvSpPr>
          <p:cNvPr id="40" name="Line 21"/>
          <p:cNvSpPr>
            <a:spLocks noChangeShapeType="1"/>
          </p:cNvSpPr>
          <p:nvPr/>
        </p:nvSpPr>
        <p:spPr bwMode="auto">
          <a:xfrm flipH="1" flipV="1">
            <a:off x="6443663" y="5041900"/>
            <a:ext cx="776287" cy="628650"/>
          </a:xfrm>
          <a:prstGeom prst="line">
            <a:avLst/>
          </a:prstGeom>
          <a:noFill/>
          <a:ln w="28575">
            <a:solidFill>
              <a:srgbClr val="FFFFFF"/>
            </a:solidFill>
            <a:round/>
            <a:headEnd type="none" w="lg" len="lg"/>
            <a:tailEnd type="none" w="lg" len="lg"/>
          </a:ln>
          <a:effectLst/>
        </p:spPr>
        <p:txBody>
          <a:bodyPr lIns="45720" rIns="45720">
            <a:spAutoFit/>
          </a:bodyPr>
          <a:lstStyle/>
          <a:p>
            <a:pPr defTabSz="914400">
              <a:defRPr/>
            </a:pPr>
            <a:endParaRPr lang="en-US" b="1" kern="0">
              <a:solidFill>
                <a:srgbClr val="000000"/>
              </a:solidFill>
              <a:latin typeface="Helvetica" charset="0"/>
              <a:ea typeface="ＭＳ Ｐゴシック" charset="0"/>
              <a:cs typeface="ＭＳ Ｐゴシック" charset="0"/>
            </a:endParaRPr>
          </a:p>
        </p:txBody>
      </p:sp>
      <p:grpSp>
        <p:nvGrpSpPr>
          <p:cNvPr id="65541" name="Group 5"/>
          <p:cNvGrpSpPr>
            <a:grpSpLocks/>
          </p:cNvGrpSpPr>
          <p:nvPr/>
        </p:nvGrpSpPr>
        <p:grpSpPr bwMode="auto">
          <a:xfrm>
            <a:off x="2743200" y="3276600"/>
            <a:ext cx="4046538" cy="3276600"/>
            <a:chOff x="2286000" y="3429000"/>
            <a:chExt cx="4046537" cy="3276600"/>
          </a:xfrm>
        </p:grpSpPr>
        <p:sp>
          <p:nvSpPr>
            <p:cNvPr id="36" name="Line 17"/>
            <p:cNvSpPr>
              <a:spLocks noChangeShapeType="1"/>
            </p:cNvSpPr>
            <p:nvPr/>
          </p:nvSpPr>
          <p:spPr bwMode="auto">
            <a:xfrm flipV="1">
              <a:off x="4751387" y="4189413"/>
              <a:ext cx="1016000" cy="1525587"/>
            </a:xfrm>
            <a:prstGeom prst="line">
              <a:avLst/>
            </a:prstGeom>
            <a:noFill/>
            <a:ln w="28575">
              <a:solidFill>
                <a:srgbClr val="FFFFFF"/>
              </a:solidFill>
              <a:round/>
              <a:headEnd type="none" w="lg" len="lg"/>
              <a:tailEnd type="none" w="lg" len="lg"/>
            </a:ln>
            <a:effectLst/>
          </p:spPr>
          <p:txBody>
            <a:bodyPr lIns="45720" rIns="45720">
              <a:spAutoFit/>
            </a:bodyPr>
            <a:lstStyle/>
            <a:p>
              <a:pPr defTabSz="914400">
                <a:defRPr/>
              </a:pPr>
              <a:endParaRPr lang="en-US" b="1" kern="0">
                <a:solidFill>
                  <a:srgbClr val="000000"/>
                </a:solidFill>
                <a:latin typeface="Helvetica" charset="0"/>
                <a:ea typeface="ＭＳ Ｐゴシック" charset="0"/>
                <a:cs typeface="ＭＳ Ｐゴシック" charset="0"/>
              </a:endParaRPr>
            </a:p>
          </p:txBody>
        </p:sp>
        <p:sp>
          <p:nvSpPr>
            <p:cNvPr id="39" name="Line 20"/>
            <p:cNvSpPr>
              <a:spLocks noChangeShapeType="1"/>
            </p:cNvSpPr>
            <p:nvPr/>
          </p:nvSpPr>
          <p:spPr bwMode="auto">
            <a:xfrm flipV="1">
              <a:off x="5186362" y="5041900"/>
              <a:ext cx="676275" cy="673100"/>
            </a:xfrm>
            <a:prstGeom prst="line">
              <a:avLst/>
            </a:prstGeom>
            <a:noFill/>
            <a:ln w="28575">
              <a:solidFill>
                <a:srgbClr val="FFFFFF"/>
              </a:solidFill>
              <a:round/>
              <a:headEnd type="none" w="lg" len="lg"/>
              <a:tailEnd type="none" w="lg" len="lg"/>
            </a:ln>
            <a:effectLst/>
          </p:spPr>
          <p:txBody>
            <a:bodyPr lIns="45720" rIns="45720">
              <a:spAutoFit/>
            </a:bodyPr>
            <a:lstStyle/>
            <a:p>
              <a:pPr defTabSz="914400">
                <a:defRPr/>
              </a:pPr>
              <a:endParaRPr lang="en-US" b="1" kern="0">
                <a:solidFill>
                  <a:srgbClr val="000000"/>
                </a:solidFill>
                <a:latin typeface="Helvetica" charset="0"/>
                <a:ea typeface="ＭＳ Ｐゴシック" charset="0"/>
                <a:cs typeface="ＭＳ Ｐゴシック" charset="0"/>
              </a:endParaRPr>
            </a:p>
          </p:txBody>
        </p:sp>
        <p:sp>
          <p:nvSpPr>
            <p:cNvPr id="41" name="Line 22"/>
            <p:cNvSpPr>
              <a:spLocks noChangeShapeType="1"/>
            </p:cNvSpPr>
            <p:nvPr/>
          </p:nvSpPr>
          <p:spPr bwMode="auto">
            <a:xfrm flipV="1">
              <a:off x="6153149" y="4189413"/>
              <a:ext cx="0" cy="493712"/>
            </a:xfrm>
            <a:prstGeom prst="line">
              <a:avLst/>
            </a:prstGeom>
            <a:noFill/>
            <a:ln w="28575">
              <a:solidFill>
                <a:srgbClr val="FFFFFF"/>
              </a:solidFill>
              <a:round/>
              <a:headEnd type="none" w="lg" len="lg"/>
              <a:tailEnd type="none" w="lg" len="lg"/>
            </a:ln>
            <a:effectLst/>
          </p:spPr>
          <p:txBody>
            <a:bodyPr wrap="none" lIns="45720" rIns="45720">
              <a:spAutoFit/>
            </a:bodyPr>
            <a:lstStyle/>
            <a:p>
              <a:pPr defTabSz="914400">
                <a:defRPr/>
              </a:pPr>
              <a:endParaRPr lang="en-US" b="1" kern="0">
                <a:solidFill>
                  <a:srgbClr val="000000"/>
                </a:solidFill>
                <a:latin typeface="Helvetica" charset="0"/>
                <a:ea typeface="ＭＳ Ｐゴシック" charset="0"/>
                <a:cs typeface="ＭＳ Ｐゴシック" charset="0"/>
              </a:endParaRPr>
            </a:p>
          </p:txBody>
        </p:sp>
        <p:sp>
          <p:nvSpPr>
            <p:cNvPr id="42" name="Text Box 7"/>
            <p:cNvSpPr txBox="1">
              <a:spLocks noChangeAspect="1" noChangeArrowheads="1"/>
            </p:cNvSpPr>
            <p:nvPr/>
          </p:nvSpPr>
          <p:spPr bwMode="auto">
            <a:xfrm>
              <a:off x="2430463" y="3608388"/>
              <a:ext cx="1352550" cy="366712"/>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Satellites</a:t>
              </a:r>
            </a:p>
          </p:txBody>
        </p:sp>
        <p:pic>
          <p:nvPicPr>
            <p:cNvPr id="65547" name="Picture 8" descr="broker[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82837" y="5538788"/>
              <a:ext cx="82391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9"/>
            <p:cNvSpPr txBox="1">
              <a:spLocks noChangeAspect="1" noChangeArrowheads="1"/>
            </p:cNvSpPr>
            <p:nvPr/>
          </p:nvSpPr>
          <p:spPr bwMode="auto">
            <a:xfrm>
              <a:off x="2335213" y="6167438"/>
              <a:ext cx="1606550" cy="366712"/>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Surface sites</a:t>
              </a:r>
            </a:p>
          </p:txBody>
        </p:sp>
        <p:pic>
          <p:nvPicPr>
            <p:cNvPr id="65549" name="Picture 10" descr="satellite sc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3479800"/>
              <a:ext cx="827087" cy="5127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 name="Text Box 11"/>
            <p:cNvSpPr txBox="1">
              <a:spLocks noChangeAspect="1" noChangeArrowheads="1"/>
            </p:cNvSpPr>
            <p:nvPr/>
          </p:nvSpPr>
          <p:spPr bwMode="auto">
            <a:xfrm>
              <a:off x="3700463" y="5133975"/>
              <a:ext cx="971550" cy="366713"/>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Models</a:t>
              </a:r>
            </a:p>
          </p:txBody>
        </p:sp>
        <p:pic>
          <p:nvPicPr>
            <p:cNvPr id="65551" name="Picture 12" descr="freewing.gif                                                   00000277STAAC #1                       B0D01979:"/>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invGray">
            <a:xfrm>
              <a:off x="5140325" y="5583238"/>
              <a:ext cx="387350" cy="28575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13" descr=" radar.gif                                                      00000281STAAC #1                       B0D01979:"/>
            <p:cNvPicPr>
              <a:picLocks noChangeAspect="1" noChangeArrowheads="1"/>
            </p:cNvPicPr>
            <p:nvPr/>
          </p:nvPicPr>
          <p:blipFill>
            <a:blip r:embed="rId6" r:link="rId7">
              <a:lum bright="-24000" contrast="52000"/>
              <a:extLst>
                <a:ext uri="{28A0092B-C50C-407E-A947-70E740481C1C}">
                  <a14:useLocalDpi xmlns:a14="http://schemas.microsoft.com/office/drawing/2010/main" val="0"/>
                </a:ext>
              </a:extLst>
            </a:blip>
            <a:srcRect/>
            <a:stretch>
              <a:fillRect/>
            </a:stretch>
          </p:blipFill>
          <p:spPr bwMode="invGray">
            <a:xfrm>
              <a:off x="5624512" y="5538788"/>
              <a:ext cx="354013" cy="390525"/>
            </a:xfrm>
            <a:prstGeom prst="rect">
              <a:avLst/>
            </a:prstGeom>
            <a:noFill/>
            <a:ln>
              <a:noFill/>
            </a:ln>
            <a:effectLst>
              <a:outerShdw dist="1796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4"/>
            <p:cNvSpPr txBox="1">
              <a:spLocks noChangeAspect="1" noChangeArrowheads="1"/>
            </p:cNvSpPr>
            <p:nvPr/>
          </p:nvSpPr>
          <p:spPr bwMode="auto">
            <a:xfrm>
              <a:off x="4548187" y="5989638"/>
              <a:ext cx="1784350" cy="641350"/>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aircraft, ships,</a:t>
              </a:r>
            </a:p>
            <a:p>
              <a:pPr defTabSz="914400" fontAlgn="base">
                <a:spcBef>
                  <a:spcPct val="0"/>
                </a:spcBef>
                <a:spcAft>
                  <a:spcPct val="0"/>
                </a:spcAft>
                <a:defRPr/>
              </a:pPr>
              <a:r>
                <a:rPr lang="en-US" b="1">
                  <a:solidFill>
                    <a:srgbClr val="000000"/>
                  </a:solidFill>
                  <a:latin typeface="Helvetica" charset="0"/>
                  <a:ea typeface="ＭＳ Ｐゴシック" charset="0"/>
                  <a:cs typeface="ＭＳ Ｐゴシック" charset="0"/>
                </a:rPr>
                <a:t> sondes, lidars</a:t>
              </a:r>
            </a:p>
          </p:txBody>
        </p:sp>
        <p:sp>
          <p:nvSpPr>
            <p:cNvPr id="50" name="Rectangle 15"/>
            <p:cNvSpPr>
              <a:spLocks noChangeAspect="1" noChangeArrowheads="1"/>
            </p:cNvSpPr>
            <p:nvPr/>
          </p:nvSpPr>
          <p:spPr bwMode="auto">
            <a:xfrm>
              <a:off x="2286000" y="3429000"/>
              <a:ext cx="3973512" cy="3276600"/>
            </a:xfrm>
            <a:prstGeom prst="rect">
              <a:avLst/>
            </a:prstGeom>
            <a:noFill/>
            <a:ln w="25400">
              <a:solidFill>
                <a:schemeClr val="tx1"/>
              </a:solidFill>
              <a:miter lim="800000"/>
              <a:headEnd/>
              <a:tailEnd/>
            </a:ln>
            <a:effectLst/>
          </p:spPr>
          <p:txBody>
            <a:bodyPr wrap="none" anchor="ct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sp>
          <p:nvSpPr>
            <p:cNvPr id="51" name="Line 16"/>
            <p:cNvSpPr>
              <a:spLocks noChangeShapeType="1"/>
            </p:cNvSpPr>
            <p:nvPr/>
          </p:nvSpPr>
          <p:spPr bwMode="auto">
            <a:xfrm>
              <a:off x="3205163" y="5807075"/>
              <a:ext cx="1838325" cy="0"/>
            </a:xfrm>
            <a:prstGeom prst="line">
              <a:avLst/>
            </a:prstGeom>
            <a:noFill/>
            <a:ln w="28575">
              <a:solidFill>
                <a:srgbClr val="000000"/>
              </a:solidFill>
              <a:round/>
              <a:headEnd type="none" w="lg" len="lg"/>
              <a:tailEnd type="none" w="lg" len="lg"/>
            </a:ln>
            <a:effectLst/>
          </p:spPr>
          <p:txBody>
            <a:bodyPr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sp>
          <p:nvSpPr>
            <p:cNvPr id="52" name="Line 17"/>
            <p:cNvSpPr>
              <a:spLocks noChangeShapeType="1"/>
            </p:cNvSpPr>
            <p:nvPr/>
          </p:nvSpPr>
          <p:spPr bwMode="auto">
            <a:xfrm flipV="1">
              <a:off x="2770188" y="4013200"/>
              <a:ext cx="1016000" cy="1525588"/>
            </a:xfrm>
            <a:prstGeom prst="line">
              <a:avLst/>
            </a:prstGeom>
            <a:noFill/>
            <a:ln w="28575">
              <a:solidFill>
                <a:schemeClr val="tx1"/>
              </a:solidFill>
              <a:round/>
              <a:headEnd type="none" w="lg" len="lg"/>
              <a:tailEnd type="none" w="lg" len="lg"/>
            </a:ln>
            <a:effectLst/>
          </p:spPr>
          <p:txBody>
            <a:bodyPr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sp>
          <p:nvSpPr>
            <p:cNvPr id="53" name="Line 18"/>
            <p:cNvSpPr>
              <a:spLocks noChangeShapeType="1"/>
            </p:cNvSpPr>
            <p:nvPr/>
          </p:nvSpPr>
          <p:spPr bwMode="auto">
            <a:xfrm>
              <a:off x="4511674" y="4013200"/>
              <a:ext cx="968375" cy="1390650"/>
            </a:xfrm>
            <a:prstGeom prst="line">
              <a:avLst/>
            </a:prstGeom>
            <a:noFill/>
            <a:ln w="28575">
              <a:solidFill>
                <a:srgbClr val="000000"/>
              </a:solidFill>
              <a:round/>
              <a:headEnd type="none" w="lg" len="lg"/>
              <a:tailEnd type="none" w="lg" len="lg"/>
            </a:ln>
            <a:effectLst/>
          </p:spPr>
          <p:txBody>
            <a:bodyPr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pic>
          <p:nvPicPr>
            <p:cNvPr id="65558" name="Picture 19" descr="monitr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8887" y="4521200"/>
              <a:ext cx="7747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Line 20"/>
            <p:cNvSpPr>
              <a:spLocks noChangeShapeType="1"/>
            </p:cNvSpPr>
            <p:nvPr/>
          </p:nvSpPr>
          <p:spPr bwMode="auto">
            <a:xfrm flipV="1">
              <a:off x="3205163" y="4865688"/>
              <a:ext cx="676275" cy="673100"/>
            </a:xfrm>
            <a:prstGeom prst="line">
              <a:avLst/>
            </a:prstGeom>
            <a:noFill/>
            <a:ln w="28575">
              <a:solidFill>
                <a:srgbClr val="000000"/>
              </a:solidFill>
              <a:round/>
              <a:headEnd type="none" w="lg" len="lg"/>
              <a:tailEnd type="none" w="lg" len="lg"/>
            </a:ln>
            <a:effectLst/>
          </p:spPr>
          <p:txBody>
            <a:bodyPr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sp>
          <p:nvSpPr>
            <p:cNvPr id="56" name="Line 21"/>
            <p:cNvSpPr>
              <a:spLocks noChangeShapeType="1"/>
            </p:cNvSpPr>
            <p:nvPr/>
          </p:nvSpPr>
          <p:spPr bwMode="auto">
            <a:xfrm flipH="1" flipV="1">
              <a:off x="4462462" y="4865688"/>
              <a:ext cx="776287" cy="628650"/>
            </a:xfrm>
            <a:prstGeom prst="line">
              <a:avLst/>
            </a:prstGeom>
            <a:noFill/>
            <a:ln w="28575">
              <a:solidFill>
                <a:srgbClr val="000000"/>
              </a:solidFill>
              <a:round/>
              <a:headEnd type="none" w="lg" len="lg"/>
              <a:tailEnd type="none" w="lg" len="lg"/>
            </a:ln>
            <a:effectLst/>
          </p:spPr>
          <p:txBody>
            <a:bodyPr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sp>
          <p:nvSpPr>
            <p:cNvPr id="57" name="Line 22"/>
            <p:cNvSpPr>
              <a:spLocks noChangeShapeType="1"/>
            </p:cNvSpPr>
            <p:nvPr/>
          </p:nvSpPr>
          <p:spPr bwMode="auto">
            <a:xfrm flipV="1">
              <a:off x="4171950" y="4013200"/>
              <a:ext cx="0" cy="493713"/>
            </a:xfrm>
            <a:prstGeom prst="line">
              <a:avLst/>
            </a:prstGeom>
            <a:noFill/>
            <a:ln w="28575">
              <a:solidFill>
                <a:srgbClr val="000000"/>
              </a:solidFill>
              <a:round/>
              <a:headEnd type="none" w="lg" len="lg"/>
              <a:tailEnd type="none" w="lg" len="lg"/>
            </a:ln>
            <a:effectLst/>
          </p:spPr>
          <p:txBody>
            <a:bodyPr wrap="none" lIns="45720" rIns="45720">
              <a:spAutoFit/>
            </a:bodyPr>
            <a:lstStyle/>
            <a:p>
              <a:pPr defTabSz="914400" fontAlgn="base">
                <a:spcBef>
                  <a:spcPct val="0"/>
                </a:spcBef>
                <a:spcAft>
                  <a:spcPct val="0"/>
                </a:spcAft>
                <a:defRPr/>
              </a:pPr>
              <a:endParaRPr lang="en-US" b="1">
                <a:solidFill>
                  <a:srgbClr val="000000"/>
                </a:solidFill>
                <a:latin typeface="Helvetica" charset="0"/>
                <a:ea typeface="ＭＳ Ｐゴシック" charset="0"/>
                <a:cs typeface="ＭＳ Ｐゴシック" charset="0"/>
              </a:endParaRPr>
            </a:p>
          </p:txBody>
        </p:sp>
      </p:grpSp>
      <p:pic>
        <p:nvPicPr>
          <p:cNvPr id="65542" name="Picture 9"/>
          <p:cNvPicPr>
            <a:picLocks noChangeAspect="1"/>
          </p:cNvPicPr>
          <p:nvPr/>
        </p:nvPicPr>
        <p:blipFill>
          <a:blip r:embed="rId9">
            <a:extLst>
              <a:ext uri="{28A0092B-C50C-407E-A947-70E740481C1C}">
                <a14:useLocalDpi xmlns:a14="http://schemas.microsoft.com/office/drawing/2010/main" val="0"/>
              </a:ext>
            </a:extLst>
          </a:blip>
          <a:srcRect l="4568" t="14870" r="2786" b="13885"/>
          <a:stretch>
            <a:fillRect/>
          </a:stretch>
        </p:blipFill>
        <p:spPr bwMode="auto">
          <a:xfrm>
            <a:off x="5562600" y="3962400"/>
            <a:ext cx="1679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208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0" y="76200"/>
            <a:ext cx="8839200" cy="533400"/>
          </a:xfrm>
        </p:spPr>
        <p:txBody>
          <a:bodyPr/>
          <a:lstStyle/>
          <a:p>
            <a:r>
              <a:rPr lang="en-US" sz="2400" b="1" dirty="0" smtClean="0">
                <a:latin typeface="Arial" charset="0"/>
                <a:ea typeface="ＭＳ Ｐゴシック" charset="0"/>
                <a:cs typeface="ＭＳ Ｐゴシック" charset="0"/>
              </a:rPr>
              <a:t>Direct </a:t>
            </a:r>
            <a:r>
              <a:rPr lang="en-US" sz="2400" b="1" dirty="0">
                <a:latin typeface="Arial" charset="0"/>
                <a:ea typeface="ＭＳ Ｐゴシック" charset="0"/>
                <a:cs typeface="ＭＳ Ｐゴシック" charset="0"/>
              </a:rPr>
              <a:t>Use of Reflectance to constrain CTM Model</a:t>
            </a:r>
          </a:p>
        </p:txBody>
      </p:sp>
      <p:sp>
        <p:nvSpPr>
          <p:cNvPr id="6144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3" name="Rectangle 30"/>
          <p:cNvSpPr>
            <a:spLocks noChangeArrowheads="1"/>
          </p:cNvSpPr>
          <p:nvPr/>
        </p:nvSpPr>
        <p:spPr bwMode="auto">
          <a:xfrm>
            <a:off x="762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4"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5"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nvGrpSpPr>
          <p:cNvPr id="61446" name="Group 50"/>
          <p:cNvGrpSpPr>
            <a:grpSpLocks/>
          </p:cNvGrpSpPr>
          <p:nvPr/>
        </p:nvGrpSpPr>
        <p:grpSpPr bwMode="auto">
          <a:xfrm>
            <a:off x="76200" y="914400"/>
            <a:ext cx="9144000" cy="5780088"/>
            <a:chOff x="76200" y="914400"/>
            <a:chExt cx="9144000" cy="5779126"/>
          </a:xfrm>
        </p:grpSpPr>
        <p:sp>
          <p:nvSpPr>
            <p:cNvPr id="61448" name="Rectangle 3"/>
            <p:cNvSpPr>
              <a:spLocks noChangeArrowheads="1"/>
            </p:cNvSpPr>
            <p:nvPr/>
          </p:nvSpPr>
          <p:spPr bwMode="auto">
            <a:xfrm>
              <a:off x="76200" y="1106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9" name="Rectangle 37"/>
            <p:cNvSpPr>
              <a:spLocks noChangeArrowheads="1"/>
            </p:cNvSpPr>
            <p:nvPr/>
          </p:nvSpPr>
          <p:spPr bwMode="auto">
            <a:xfrm>
              <a:off x="76200" y="1182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50" name="TextBox 52"/>
            <p:cNvSpPr txBox="1">
              <a:spLocks noChangeArrowheads="1"/>
            </p:cNvSpPr>
            <p:nvPr/>
          </p:nvSpPr>
          <p:spPr bwMode="auto">
            <a:xfrm>
              <a:off x="1600200" y="55733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scale the aerosol mass</a:t>
              </a:r>
            </a:p>
          </p:txBody>
        </p:sp>
        <p:sp>
          <p:nvSpPr>
            <p:cNvPr id="61451" name="Rectangle 48"/>
            <p:cNvSpPr>
              <a:spLocks noChangeArrowheads="1"/>
            </p:cNvSpPr>
            <p:nvPr/>
          </p:nvSpPr>
          <p:spPr bwMode="auto">
            <a:xfrm>
              <a:off x="1676400" y="5039900"/>
              <a:ext cx="2743200" cy="4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000" b="1" smtClean="0">
                  <a:solidFill>
                    <a:srgbClr val="FF0000"/>
                  </a:solidFill>
                  <a:latin typeface="Arial" charset="0"/>
                  <a:ea typeface="ＭＳ Ｐゴシック" charset="0"/>
                  <a:cs typeface="ＭＳ Ｐゴシック" charset="0"/>
                  <a:sym typeface="Symbol" charset="0"/>
                </a:rPr>
                <a:t> =  + /   </a:t>
              </a:r>
              <a:endParaRPr lang="en-US" sz="2000" b="1" smtClean="0">
                <a:solidFill>
                  <a:srgbClr val="FF0000"/>
                </a:solidFill>
                <a:latin typeface="Arial" charset="0"/>
                <a:ea typeface="ＭＳ Ｐゴシック" charset="0"/>
                <a:cs typeface="ＭＳ Ｐゴシック" charset="0"/>
              </a:endParaRPr>
            </a:p>
          </p:txBody>
        </p:sp>
        <p:cxnSp>
          <p:nvCxnSpPr>
            <p:cNvPr id="68" name="Straight Connector 67"/>
            <p:cNvCxnSpPr>
              <a:stCxn id="61" idx="1"/>
            </p:cNvCxnSpPr>
            <p:nvPr/>
          </p:nvCxnSpPr>
          <p:spPr bwMode="auto">
            <a:xfrm rot="10800000" flipV="1">
              <a:off x="8610600" y="2601632"/>
              <a:ext cx="0" cy="289511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auto">
            <a:xfrm>
              <a:off x="8153400" y="5496750"/>
              <a:ext cx="457200" cy="0"/>
            </a:xfrm>
            <a:prstGeom prst="line">
              <a:avLst/>
            </a:prstGeom>
            <a:ln w="857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61454" name="Picture 11" descr="inefficient-climate-model-tesse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1962470" cy="168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5" name="Group 37"/>
            <p:cNvGrpSpPr>
              <a:grpSpLocks/>
            </p:cNvGrpSpPr>
            <p:nvPr/>
          </p:nvGrpSpPr>
          <p:grpSpPr bwMode="auto">
            <a:xfrm>
              <a:off x="381000" y="1255300"/>
              <a:ext cx="7848600" cy="1498600"/>
              <a:chOff x="228600" y="5410200"/>
              <a:chExt cx="7848600" cy="1498600"/>
            </a:xfrm>
          </p:grpSpPr>
          <p:sp>
            <p:nvSpPr>
              <p:cNvPr id="78" name="Rectangle 77"/>
              <p:cNvSpPr/>
              <p:nvPr/>
            </p:nvSpPr>
            <p:spPr bwMode="auto">
              <a:xfrm>
                <a:off x="6096000" y="5410556"/>
                <a:ext cx="1981200" cy="99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tIns="274320" bIns="0" anchor="ctr"/>
              <a:lstStyle/>
              <a:p>
                <a:pPr algn="ctr" defTabSz="914400" fontAlgn="base">
                  <a:spcBef>
                    <a:spcPct val="0"/>
                  </a:spcBef>
                  <a:spcAft>
                    <a:spcPct val="0"/>
                  </a:spcAft>
                  <a:defRPr/>
                </a:pPr>
                <a:r>
                  <a:rPr lang="en-US" b="1">
                    <a:solidFill>
                      <a:srgbClr val="000000"/>
                    </a:solidFill>
                    <a:latin typeface="Arial" charset="0"/>
                    <a:ea typeface="ＭＳ Ｐゴシック" charset="0"/>
                    <a:cs typeface="ＭＳ Ｐゴシック" charset="0"/>
                  </a:rPr>
                  <a:t>Reflectance</a:t>
                </a:r>
              </a:p>
              <a:p>
                <a:pPr algn="ctr" defTabSz="914400" fontAlgn="base">
                  <a:spcBef>
                    <a:spcPct val="0"/>
                  </a:spcBef>
                  <a:spcAft>
                    <a:spcPct val="0"/>
                  </a:spcAft>
                  <a:defRPr/>
                </a:pPr>
                <a:r>
                  <a:rPr lang="en-US" sz="2000" b="1">
                    <a:solidFill>
                      <a:srgbClr val="000000"/>
                    </a:solidFill>
                    <a:latin typeface="Arial" charset="0"/>
                    <a:ea typeface="ＭＳ Ｐゴシック" charset="0"/>
                    <a:cs typeface="ＭＳ Ｐゴシック" charset="0"/>
                    <a:sym typeface="Symbol" charset="0"/>
                  </a:rPr>
                  <a:t></a:t>
                </a:r>
                <a:r>
                  <a:rPr lang="en-US" b="1" baseline="-25000">
                    <a:solidFill>
                      <a:srgbClr val="000000"/>
                    </a:solidFill>
                    <a:latin typeface="Arial" charset="0"/>
                    <a:ea typeface="ＭＳ Ｐゴシック" charset="0"/>
                    <a:cs typeface="ＭＳ Ｐゴシック" charset="0"/>
                  </a:rPr>
                  <a:t>GEOS-chem</a:t>
                </a:r>
                <a:r>
                  <a:rPr lang="en-US" b="1">
                    <a:solidFill>
                      <a:srgbClr val="000000"/>
                    </a:solidFill>
                    <a:latin typeface="Arial" charset="0"/>
                    <a:ea typeface="ＭＳ Ｐゴシック" charset="0"/>
                    <a:cs typeface="ＭＳ Ｐゴシック" charset="0"/>
                  </a:rPr>
                  <a:t> &amp; Jacobian </a:t>
                </a:r>
                <a:r>
                  <a:rPr lang="en-US" b="1">
                    <a:solidFill>
                      <a:srgbClr val="000000"/>
                    </a:solidFill>
                    <a:latin typeface="Arial" charset="0"/>
                    <a:ea typeface="ＭＳ Ｐゴシック" charset="0"/>
                    <a:cs typeface="ＭＳ Ｐゴシック" charset="0"/>
                    <a:sym typeface="Symbol" charset="0"/>
                  </a:rPr>
                  <a:t>/  </a:t>
                </a:r>
                <a:endParaRPr lang="en-US" b="1">
                  <a:solidFill>
                    <a:srgbClr val="000000"/>
                  </a:solidFill>
                  <a:latin typeface="Arial" charset="0"/>
                  <a:ea typeface="ＭＳ Ｐゴシック" charset="0"/>
                  <a:cs typeface="ＭＳ Ｐゴシック" charset="0"/>
                </a:endParaRPr>
              </a:p>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1471" name="TextBox 36"/>
              <p:cNvSpPr txBox="1">
                <a:spLocks noChangeArrowheads="1"/>
              </p:cNvSpPr>
              <p:nvPr/>
            </p:nvSpPr>
            <p:spPr bwMode="auto">
              <a:xfrm>
                <a:off x="228600" y="6324089"/>
                <a:ext cx="1531188" cy="58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b="1" smtClean="0">
                    <a:solidFill>
                      <a:srgbClr val="000000"/>
                    </a:solidFill>
                  </a:rPr>
                  <a:t>GEOS-chem</a:t>
                </a:r>
              </a:p>
              <a:p>
                <a:pPr algn="ctr" defTabSz="914400" eaLnBrk="1" fontAlgn="base" hangingPunct="1">
                  <a:spcBef>
                    <a:spcPct val="0"/>
                  </a:spcBef>
                  <a:spcAft>
                    <a:spcPct val="0"/>
                  </a:spcAft>
                </a:pPr>
                <a:r>
                  <a:rPr lang="en-US" sz="1400" b="1" smtClean="0">
                    <a:solidFill>
                      <a:srgbClr val="000000"/>
                    </a:solidFill>
                  </a:rPr>
                  <a:t>Harvard</a:t>
                </a:r>
              </a:p>
            </p:txBody>
          </p:sp>
          <p:sp>
            <p:nvSpPr>
              <p:cNvPr id="61472" name="Right Arrow 61"/>
              <p:cNvSpPr>
                <a:spLocks noChangeArrowheads="1"/>
              </p:cNvSpPr>
              <p:nvPr/>
            </p:nvSpPr>
            <p:spPr bwMode="auto">
              <a:xfrm>
                <a:off x="2209800" y="5866939"/>
                <a:ext cx="533400" cy="228575"/>
              </a:xfrm>
              <a:prstGeom prst="rightArrow">
                <a:avLst>
                  <a:gd name="adj1" fmla="val 50000"/>
                  <a:gd name="adj2" fmla="val 50010"/>
                </a:avLst>
              </a:prstGeom>
              <a:solidFill>
                <a:schemeClr val="bg1"/>
              </a:solidFill>
              <a:ln w="15875">
                <a:solidFill>
                  <a:schemeClr val="tx1"/>
                </a:solidFill>
                <a:round/>
                <a:headEnd/>
                <a:tailEnd/>
              </a:ln>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sp>
            <p:nvSpPr>
              <p:cNvPr id="61473" name="Right Arrow 61"/>
              <p:cNvSpPr>
                <a:spLocks noChangeArrowheads="1"/>
              </p:cNvSpPr>
              <p:nvPr/>
            </p:nvSpPr>
            <p:spPr bwMode="auto">
              <a:xfrm>
                <a:off x="5334000" y="5790748"/>
                <a:ext cx="609600" cy="228575"/>
              </a:xfrm>
              <a:prstGeom prst="rightArrow">
                <a:avLst>
                  <a:gd name="adj1" fmla="val 50000"/>
                  <a:gd name="adj2" fmla="val 50005"/>
                </a:avLst>
              </a:prstGeom>
              <a:solidFill>
                <a:schemeClr val="bg1"/>
              </a:solidFill>
              <a:ln w="15875" cap="sq">
                <a:solidFill>
                  <a:schemeClr val="tx1"/>
                </a:solidFill>
                <a:bevel/>
                <a:headEnd/>
                <a:tailEnd/>
              </a:ln>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sp>
            <p:nvSpPr>
              <p:cNvPr id="77" name="Rectangle 76"/>
              <p:cNvSpPr/>
              <p:nvPr/>
            </p:nvSpPr>
            <p:spPr bwMode="auto">
              <a:xfrm>
                <a:off x="2895600" y="5410556"/>
                <a:ext cx="2286000" cy="99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b="1" dirty="0" smtClean="0">
                    <a:solidFill>
                      <a:srgbClr val="000000"/>
                    </a:solidFill>
                    <a:latin typeface="Arial" charset="0"/>
                    <a:ea typeface="ＭＳ Ｐゴシック" charset="0"/>
                    <a:cs typeface="ＭＳ Ｐゴシック" charset="0"/>
                  </a:rPr>
                  <a:t>UNL-VRTM </a:t>
                </a:r>
                <a:endParaRPr lang="en-US" sz="1400" b="1" dirty="0" smtClean="0">
                  <a:solidFill>
                    <a:srgbClr val="000000"/>
                  </a:solidFill>
                  <a:latin typeface="Arial" charset="0"/>
                  <a:ea typeface="ＭＳ Ｐゴシック" charset="0"/>
                  <a:cs typeface="ＭＳ Ｐゴシック" charset="0"/>
                </a:endParaRPr>
              </a:p>
              <a:p>
                <a:pPr algn="ctr" defTabSz="914400" fontAlgn="base">
                  <a:spcBef>
                    <a:spcPct val="0"/>
                  </a:spcBef>
                  <a:spcAft>
                    <a:spcPct val="0"/>
                  </a:spcAft>
                  <a:defRPr/>
                </a:pPr>
                <a:r>
                  <a:rPr lang="en-US" b="1" dirty="0" smtClean="0">
                    <a:solidFill>
                      <a:srgbClr val="000000"/>
                    </a:solidFill>
                    <a:latin typeface="Arial" charset="0"/>
                    <a:ea typeface="ＭＳ Ｐゴシック" charset="0"/>
                    <a:cs typeface="ＭＳ Ｐゴシック" charset="0"/>
                  </a:rPr>
                  <a:t>surface reflectance </a:t>
                </a:r>
              </a:p>
              <a:p>
                <a:pPr algn="ctr" defTabSz="914400" fontAlgn="base">
                  <a:spcBef>
                    <a:spcPct val="0"/>
                  </a:spcBef>
                  <a:spcAft>
                    <a:spcPct val="0"/>
                  </a:spcAft>
                  <a:defRPr/>
                </a:pPr>
                <a:r>
                  <a:rPr lang="en-US" b="1" dirty="0" smtClean="0">
                    <a:solidFill>
                      <a:srgbClr val="000000"/>
                    </a:solidFill>
                    <a:latin typeface="Arial" charset="0"/>
                    <a:ea typeface="ＭＳ Ｐゴシック" charset="0"/>
                    <a:cs typeface="ＭＳ Ｐゴシック" charset="0"/>
                  </a:rPr>
                  <a:t>algorithm </a:t>
                </a:r>
                <a:r>
                  <a:rPr lang="en-US" sz="1400" b="1" dirty="0" smtClean="0">
                    <a:solidFill>
                      <a:srgbClr val="000000"/>
                    </a:solidFill>
                    <a:latin typeface="Arial" charset="0"/>
                    <a:ea typeface="ＭＳ Ｐゴシック" charset="0"/>
                    <a:cs typeface="ＭＳ Ｐゴシック" charset="0"/>
                  </a:rPr>
                  <a:t>(this work)</a:t>
                </a:r>
                <a:endParaRPr lang="en-US" sz="1400" dirty="0">
                  <a:solidFill>
                    <a:srgbClr val="FFFFFF"/>
                  </a:solidFill>
                  <a:latin typeface="Arial" charset="0"/>
                  <a:ea typeface="ＭＳ Ｐゴシック" charset="0"/>
                  <a:cs typeface="ＭＳ Ｐゴシック" charset="0"/>
                </a:endParaRPr>
              </a:p>
            </p:txBody>
          </p:sp>
        </p:grpSp>
        <p:sp>
          <p:nvSpPr>
            <p:cNvPr id="81" name="Diamond 80"/>
            <p:cNvSpPr/>
            <p:nvPr/>
          </p:nvSpPr>
          <p:spPr bwMode="auto">
            <a:xfrm>
              <a:off x="5029200" y="4963439"/>
              <a:ext cx="3124200" cy="106662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tIns="182880" anchor="ctr"/>
            <a:lstStyle/>
            <a:p>
              <a:pPr algn="ctr" defTabSz="914400" fontAlgn="base">
                <a:spcBef>
                  <a:spcPct val="0"/>
                </a:spcBef>
                <a:spcAft>
                  <a:spcPct val="0"/>
                </a:spcAft>
                <a:defRPr/>
              </a:pPr>
              <a:r>
                <a:rPr lang="en-US" sz="2000" b="1">
                  <a:solidFill>
                    <a:srgbClr val="FF0000"/>
                  </a:solidFill>
                  <a:latin typeface="Arial" charset="0"/>
                  <a:ea typeface="ＭＳ Ｐゴシック" charset="0"/>
                  <a:cs typeface="ＭＳ Ｐゴシック" charset="0"/>
                  <a:sym typeface="Symbol" charset="0"/>
                </a:rPr>
                <a:t></a:t>
              </a:r>
              <a:r>
                <a:rPr lang="en-US" b="1">
                  <a:solidFill>
                    <a:srgbClr val="FF0000"/>
                  </a:solidFill>
                  <a:latin typeface="Arial" charset="0"/>
                  <a:ea typeface="ＭＳ Ｐゴシック" charset="0"/>
                  <a:cs typeface="ＭＳ Ｐゴシック" charset="0"/>
                  <a:sym typeface="Symbol" charset="0"/>
                </a:rPr>
                <a:t> </a:t>
              </a:r>
              <a:r>
                <a:rPr lang="en-US" b="1" baseline="-25000">
                  <a:solidFill>
                    <a:srgbClr val="FF0000"/>
                  </a:solidFill>
                  <a:latin typeface="Arial" charset="0"/>
                  <a:ea typeface="ＭＳ Ｐゴシック" charset="0"/>
                  <a:cs typeface="ＭＳ Ｐゴシック" charset="0"/>
                </a:rPr>
                <a:t>MODIS </a:t>
              </a:r>
              <a:r>
                <a:rPr lang="en-US" b="1">
                  <a:solidFill>
                    <a:srgbClr val="FF0000"/>
                  </a:solidFill>
                  <a:latin typeface="Arial" charset="0"/>
                  <a:ea typeface="ＭＳ Ｐゴシック" charset="0"/>
                  <a:cs typeface="ＭＳ Ｐゴシック" charset="0"/>
                  <a:sym typeface="Symbol" charset="0"/>
                </a:rPr>
                <a:t>=</a:t>
              </a:r>
            </a:p>
            <a:p>
              <a:pPr algn="ctr" defTabSz="914400" fontAlgn="base">
                <a:spcBef>
                  <a:spcPct val="0"/>
                </a:spcBef>
                <a:spcAft>
                  <a:spcPct val="0"/>
                </a:spcAft>
                <a:defRPr/>
              </a:pPr>
              <a:r>
                <a:rPr lang="en-US" sz="2000" b="1">
                  <a:solidFill>
                    <a:srgbClr val="FF0000"/>
                  </a:solidFill>
                  <a:latin typeface="Arial" charset="0"/>
                  <a:ea typeface="ＭＳ Ｐゴシック" charset="0"/>
                  <a:cs typeface="ＭＳ Ｐゴシック" charset="0"/>
                  <a:sym typeface="Symbol" charset="0"/>
                </a:rPr>
                <a:t></a:t>
              </a:r>
              <a:r>
                <a:rPr lang="en-US" b="1" baseline="-25000">
                  <a:solidFill>
                    <a:srgbClr val="FF0000"/>
                  </a:solidFill>
                  <a:latin typeface="Arial" charset="0"/>
                  <a:ea typeface="ＭＳ Ｐゴシック" charset="0"/>
                  <a:cs typeface="ＭＳ Ｐゴシック" charset="0"/>
                </a:rPr>
                <a:t>GEOS-chem </a:t>
              </a:r>
              <a:r>
                <a:rPr lang="en-US" b="1">
                  <a:solidFill>
                    <a:srgbClr val="FF0000"/>
                  </a:solidFill>
                  <a:latin typeface="Arial" charset="0"/>
                  <a:ea typeface="ＭＳ Ｐゴシック" charset="0"/>
                  <a:cs typeface="ＭＳ Ｐゴシック" charset="0"/>
                </a:rPr>
                <a:t>?</a:t>
              </a:r>
            </a:p>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cxnSp>
          <p:nvCxnSpPr>
            <p:cNvPr id="87" name="Straight Connector 86"/>
            <p:cNvCxnSpPr/>
            <p:nvPr/>
          </p:nvCxnSpPr>
          <p:spPr bwMode="auto">
            <a:xfrm>
              <a:off x="838200" y="5496750"/>
              <a:ext cx="411480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bwMode="auto">
            <a:xfrm rot="16200000" flipV="1">
              <a:off x="-570471" y="4086491"/>
              <a:ext cx="2818931" cy="1588"/>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bwMode="auto">
            <a:xfrm>
              <a:off x="8229600" y="1915946"/>
              <a:ext cx="381000" cy="1371372"/>
            </a:xfrm>
            <a:prstGeom prst="rightBrace">
              <a:avLst/>
            </a:prstGeom>
            <a:noFill/>
            <a:ln w="889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nvGrpSpPr>
            <p:cNvPr id="61460" name="Group 41"/>
            <p:cNvGrpSpPr>
              <a:grpSpLocks/>
            </p:cNvGrpSpPr>
            <p:nvPr/>
          </p:nvGrpSpPr>
          <p:grpSpPr bwMode="auto">
            <a:xfrm>
              <a:off x="3276600" y="2764296"/>
              <a:ext cx="5257800" cy="1970804"/>
              <a:chOff x="3200400" y="2438400"/>
              <a:chExt cx="5257800" cy="1970804"/>
            </a:xfrm>
          </p:grpSpPr>
          <p:sp>
            <p:nvSpPr>
              <p:cNvPr id="61463" name="Right Arrow 61"/>
              <p:cNvSpPr>
                <a:spLocks noChangeArrowheads="1"/>
              </p:cNvSpPr>
              <p:nvPr/>
            </p:nvSpPr>
            <p:spPr bwMode="auto">
              <a:xfrm>
                <a:off x="5334000" y="3276508"/>
                <a:ext cx="609600" cy="228575"/>
              </a:xfrm>
              <a:prstGeom prst="rightArrow">
                <a:avLst>
                  <a:gd name="adj1" fmla="val 50000"/>
                  <a:gd name="adj2" fmla="val 50005"/>
                </a:avLst>
              </a:prstGeom>
              <a:solidFill>
                <a:schemeClr val="bg1"/>
              </a:solidFill>
              <a:ln w="15875">
                <a:solidFill>
                  <a:schemeClr val="tx1"/>
                </a:solidFill>
                <a:round/>
                <a:headEnd/>
                <a:tailEnd/>
              </a:ln>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pic>
            <p:nvPicPr>
              <p:cNvPr id="61464" name="Picture 21" descr="Ter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438400"/>
                <a:ext cx="1887538" cy="152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5" name="TextBox 42"/>
              <p:cNvSpPr txBox="1">
                <a:spLocks noChangeArrowheads="1"/>
              </p:cNvSpPr>
              <p:nvPr/>
            </p:nvSpPr>
            <p:spPr bwMode="auto">
              <a:xfrm>
                <a:off x="3429000" y="3886041"/>
                <a:ext cx="1269899" cy="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000000"/>
                    </a:solidFill>
                  </a:rPr>
                  <a:t>MODIS/Terra</a:t>
                </a:r>
              </a:p>
              <a:p>
                <a:pPr defTabSz="914400" eaLnBrk="1" fontAlgn="base" hangingPunct="1">
                  <a:spcBef>
                    <a:spcPct val="0"/>
                  </a:spcBef>
                  <a:spcAft>
                    <a:spcPct val="0"/>
                  </a:spcAft>
                </a:pPr>
                <a:r>
                  <a:rPr lang="en-US" sz="1400" b="1" smtClean="0">
                    <a:solidFill>
                      <a:srgbClr val="000000"/>
                    </a:solidFill>
                  </a:rPr>
                  <a:t>MODIS/Aqua</a:t>
                </a:r>
              </a:p>
            </p:txBody>
          </p:sp>
          <p:sp>
            <p:nvSpPr>
              <p:cNvPr id="80" name="Rectangle 79"/>
              <p:cNvSpPr/>
              <p:nvPr/>
            </p:nvSpPr>
            <p:spPr bwMode="auto">
              <a:xfrm>
                <a:off x="6172200" y="2818571"/>
                <a:ext cx="1981200" cy="990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b="1">
                    <a:solidFill>
                      <a:srgbClr val="000000"/>
                    </a:solidFill>
                    <a:latin typeface="Arial" charset="0"/>
                    <a:ea typeface="ＭＳ Ｐゴシック" charset="0"/>
                    <a:cs typeface="ＭＳ Ｐゴシック" charset="0"/>
                  </a:rPr>
                  <a:t>Reflectance</a:t>
                </a:r>
              </a:p>
              <a:p>
                <a:pPr algn="ctr" defTabSz="914400" fontAlgn="base">
                  <a:spcBef>
                    <a:spcPct val="0"/>
                  </a:spcBef>
                  <a:spcAft>
                    <a:spcPct val="0"/>
                  </a:spcAft>
                  <a:defRPr/>
                </a:pPr>
                <a:r>
                  <a:rPr lang="en-US" b="1">
                    <a:solidFill>
                      <a:srgbClr val="000000"/>
                    </a:solidFill>
                    <a:latin typeface="Arial" charset="0"/>
                    <a:ea typeface="ＭＳ Ｐゴシック" charset="0"/>
                    <a:cs typeface="ＭＳ Ｐゴシック" charset="0"/>
                    <a:sym typeface="Symbol" charset="0"/>
                  </a:rPr>
                  <a:t></a:t>
                </a:r>
                <a:r>
                  <a:rPr lang="en-US" b="1" baseline="-25000">
                    <a:solidFill>
                      <a:srgbClr val="000000"/>
                    </a:solidFill>
                    <a:latin typeface="Arial" charset="0"/>
                    <a:ea typeface="ＭＳ Ｐゴシック" charset="0"/>
                    <a:cs typeface="ＭＳ Ｐゴシック" charset="0"/>
                  </a:rPr>
                  <a:t>MODIS</a:t>
                </a:r>
                <a:endParaRPr lang="en-US" b="1">
                  <a:solidFill>
                    <a:srgbClr val="000000"/>
                  </a:solidFill>
                  <a:latin typeface="Arial" charset="0"/>
                  <a:ea typeface="ＭＳ Ｐゴシック" charset="0"/>
                  <a:cs typeface="ＭＳ Ｐゴシック" charset="0"/>
                </a:endParaRPr>
              </a:p>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1467" name="TextBox 111"/>
              <p:cNvSpPr txBox="1">
                <a:spLocks noChangeArrowheads="1"/>
              </p:cNvSpPr>
              <p:nvPr/>
            </p:nvSpPr>
            <p:spPr bwMode="auto">
              <a:xfrm>
                <a:off x="5105400" y="2667159"/>
                <a:ext cx="801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000000"/>
                    </a:solidFill>
                  </a:rPr>
                  <a:t>MOD04</a:t>
                </a:r>
              </a:p>
              <a:p>
                <a:pPr defTabSz="914400" eaLnBrk="1" fontAlgn="base" hangingPunct="1">
                  <a:spcBef>
                    <a:spcPct val="0"/>
                  </a:spcBef>
                  <a:spcAft>
                    <a:spcPct val="0"/>
                  </a:spcAft>
                </a:pPr>
                <a:r>
                  <a:rPr lang="en-US" sz="1400" b="1" smtClean="0">
                    <a:solidFill>
                      <a:srgbClr val="000000"/>
                    </a:solidFill>
                  </a:rPr>
                  <a:t>MYD04</a:t>
                </a:r>
              </a:p>
            </p:txBody>
          </p:sp>
          <p:sp>
            <p:nvSpPr>
              <p:cNvPr id="61468" name="TextBox 112"/>
              <p:cNvSpPr txBox="1">
                <a:spLocks noChangeArrowheads="1"/>
              </p:cNvSpPr>
              <p:nvPr/>
            </p:nvSpPr>
            <p:spPr bwMode="auto">
              <a:xfrm>
                <a:off x="5105400" y="3581559"/>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000000"/>
                    </a:solidFill>
                  </a:rPr>
                  <a:t>Levy et al. </a:t>
                </a:r>
              </a:p>
              <a:p>
                <a:pPr defTabSz="914400" eaLnBrk="1" fontAlgn="base" hangingPunct="1">
                  <a:spcBef>
                    <a:spcPct val="0"/>
                  </a:spcBef>
                  <a:spcAft>
                    <a:spcPct val="0"/>
                  </a:spcAft>
                </a:pPr>
                <a:r>
                  <a:rPr lang="en-US" sz="1400" b="1" smtClean="0">
                    <a:solidFill>
                      <a:srgbClr val="000000"/>
                    </a:solidFill>
                  </a:rPr>
                  <a:t>(2007) </a:t>
                </a:r>
              </a:p>
            </p:txBody>
          </p:sp>
          <p:sp>
            <p:nvSpPr>
              <p:cNvPr id="61469" name="TextBox 113"/>
              <p:cNvSpPr txBox="1">
                <a:spLocks noChangeArrowheads="1"/>
              </p:cNvSpPr>
              <p:nvPr/>
            </p:nvSpPr>
            <p:spPr bwMode="auto">
              <a:xfrm>
                <a:off x="6096000" y="3810159"/>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000000"/>
                    </a:solidFill>
                  </a:rPr>
                  <a:t>Keep same dark cloud-free pixels as MOD04.</a:t>
                </a:r>
              </a:p>
            </p:txBody>
          </p:sp>
        </p:grpSp>
        <p:sp>
          <p:nvSpPr>
            <p:cNvPr id="61461" name="TextBox 110"/>
            <p:cNvSpPr txBox="1">
              <a:spLocks noChangeArrowheads="1"/>
            </p:cNvSpPr>
            <p:nvPr/>
          </p:nvSpPr>
          <p:spPr bwMode="auto">
            <a:xfrm>
              <a:off x="5105400" y="6324220"/>
              <a:ext cx="3354829"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AOT(</a:t>
              </a:r>
              <a:r>
                <a:rPr lang="en-US" sz="1800" b="1" smtClean="0">
                  <a:solidFill>
                    <a:srgbClr val="000000"/>
                  </a:solidFill>
                  <a:sym typeface="Symbol" charset="0"/>
                </a:rPr>
                <a:t>) and 3D aerosol mass</a:t>
              </a:r>
              <a:endParaRPr lang="en-US" sz="1800" b="1" smtClean="0">
                <a:solidFill>
                  <a:srgbClr val="000000"/>
                </a:solidFill>
              </a:endParaRPr>
            </a:p>
          </p:txBody>
        </p:sp>
        <p:cxnSp>
          <p:nvCxnSpPr>
            <p:cNvPr id="46" name="Straight Arrow Connector 45"/>
            <p:cNvCxnSpPr/>
            <p:nvPr/>
          </p:nvCxnSpPr>
          <p:spPr>
            <a:xfrm rot="5400000">
              <a:off x="6363526" y="6208625"/>
              <a:ext cx="380937" cy="1588"/>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1447" name="Line 4"/>
          <p:cNvSpPr>
            <a:spLocks noChangeShapeType="1"/>
          </p:cNvSpPr>
          <p:nvPr/>
        </p:nvSpPr>
        <p:spPr bwMode="auto">
          <a:xfrm>
            <a:off x="0" y="7620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 name="TextBox 1"/>
          <p:cNvSpPr txBox="1"/>
          <p:nvPr/>
        </p:nvSpPr>
        <p:spPr>
          <a:xfrm>
            <a:off x="1167863" y="2616741"/>
            <a:ext cx="1416033" cy="1200329"/>
          </a:xfrm>
          <a:prstGeom prst="rect">
            <a:avLst/>
          </a:prstGeom>
          <a:noFill/>
        </p:spPr>
        <p:txBody>
          <a:bodyPr wrap="square" rtlCol="0">
            <a:spAutoFit/>
          </a:bodyPr>
          <a:lstStyle/>
          <a:p>
            <a:r>
              <a:rPr lang="en-US" dirty="0" smtClean="0">
                <a:solidFill>
                  <a:srgbClr val="000000"/>
                </a:solidFill>
                <a:latin typeface="Arial"/>
              </a:rPr>
              <a:t>Source, Sinks</a:t>
            </a:r>
          </a:p>
          <a:p>
            <a:r>
              <a:rPr lang="en-US" dirty="0" smtClean="0">
                <a:solidFill>
                  <a:srgbClr val="000000"/>
                </a:solidFill>
                <a:latin typeface="Arial"/>
              </a:rPr>
              <a:t>Chemical reactions</a:t>
            </a:r>
            <a:endParaRPr lang="en-US" dirty="0">
              <a:solidFill>
                <a:srgbClr val="000000"/>
              </a:solidFill>
              <a:latin typeface="Arial"/>
            </a:endParaRPr>
          </a:p>
        </p:txBody>
      </p:sp>
      <p:sp>
        <p:nvSpPr>
          <p:cNvPr id="3" name="TextBox 2"/>
          <p:cNvSpPr txBox="1"/>
          <p:nvPr/>
        </p:nvSpPr>
        <p:spPr>
          <a:xfrm>
            <a:off x="613128" y="6400800"/>
            <a:ext cx="2652476" cy="369332"/>
          </a:xfrm>
          <a:prstGeom prst="rect">
            <a:avLst/>
          </a:prstGeom>
          <a:noFill/>
        </p:spPr>
        <p:txBody>
          <a:bodyPr wrap="none" rtlCol="0">
            <a:spAutoFit/>
          </a:bodyPr>
          <a:lstStyle/>
          <a:p>
            <a:r>
              <a:rPr lang="en-US" dirty="0" smtClean="0">
                <a:solidFill>
                  <a:srgbClr val="000000"/>
                </a:solidFill>
                <a:latin typeface="Arial"/>
              </a:rPr>
              <a:t>Wang et al., 2010, RSE.</a:t>
            </a:r>
            <a:endParaRPr lang="en-US" dirty="0">
              <a:solidFill>
                <a:srgbClr val="000000"/>
              </a:solidFill>
              <a:latin typeface="Arial"/>
            </a:endParaRPr>
          </a:p>
        </p:txBody>
      </p:sp>
    </p:spTree>
    <p:extLst>
      <p:ext uri="{BB962C8B-B14F-4D97-AF65-F5344CB8AC3E}">
        <p14:creationId xmlns:p14="http://schemas.microsoft.com/office/powerpoint/2010/main" val="4461085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0" y="76200"/>
            <a:ext cx="8839200" cy="533400"/>
          </a:xfrm>
        </p:spPr>
        <p:txBody>
          <a:bodyPr/>
          <a:lstStyle/>
          <a:p>
            <a:r>
              <a:rPr lang="en-US" sz="2000" b="1" dirty="0" smtClean="0">
                <a:latin typeface="Arial" charset="0"/>
                <a:ea typeface="ＭＳ Ｐゴシック" charset="0"/>
                <a:cs typeface="ＭＳ Ｐゴシック" charset="0"/>
              </a:rPr>
              <a:t>Results for April 2008 over China</a:t>
            </a:r>
            <a:endParaRPr lang="en-US" sz="2000" b="1" dirty="0">
              <a:latin typeface="Arial" charset="0"/>
              <a:ea typeface="ＭＳ Ｐゴシック" charset="0"/>
              <a:cs typeface="ＭＳ Ｐゴシック" charset="0"/>
            </a:endParaRPr>
          </a:p>
        </p:txBody>
      </p:sp>
      <p:sp>
        <p:nvSpPr>
          <p:cNvPr id="6144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3" name="Rectangle 30"/>
          <p:cNvSpPr>
            <a:spLocks noChangeArrowheads="1"/>
          </p:cNvSpPr>
          <p:nvPr/>
        </p:nvSpPr>
        <p:spPr bwMode="auto">
          <a:xfrm>
            <a:off x="762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4"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5"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1447" name="Line 4"/>
          <p:cNvSpPr>
            <a:spLocks noChangeShapeType="1"/>
          </p:cNvSpPr>
          <p:nvPr/>
        </p:nvSpPr>
        <p:spPr bwMode="auto">
          <a:xfrm>
            <a:off x="0" y="7620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5" name="Picture 4" descr="Figure3.pdf"/>
          <p:cNvPicPr>
            <a:picLocks noChangeAspect="1"/>
          </p:cNvPicPr>
          <p:nvPr/>
        </p:nvPicPr>
        <p:blipFill rotWithShape="1">
          <a:blip r:embed="rId3">
            <a:extLst>
              <a:ext uri="{28A0092B-C50C-407E-A947-70E740481C1C}">
                <a14:useLocalDpi xmlns:a14="http://schemas.microsoft.com/office/drawing/2010/main" val="0"/>
              </a:ext>
            </a:extLst>
          </a:blip>
          <a:srcRect l="7931" t="12608" r="7165" b="46614"/>
          <a:stretch/>
        </p:blipFill>
        <p:spPr>
          <a:xfrm>
            <a:off x="216188" y="1391528"/>
            <a:ext cx="8585762" cy="5336439"/>
          </a:xfrm>
          <a:prstGeom prst="rect">
            <a:avLst/>
          </a:prstGeom>
        </p:spPr>
      </p:pic>
      <p:sp>
        <p:nvSpPr>
          <p:cNvPr id="6" name="TextBox 5"/>
          <p:cNvSpPr txBox="1"/>
          <p:nvPr/>
        </p:nvSpPr>
        <p:spPr>
          <a:xfrm>
            <a:off x="1013373" y="954646"/>
            <a:ext cx="1415772" cy="369332"/>
          </a:xfrm>
          <a:prstGeom prst="rect">
            <a:avLst/>
          </a:prstGeom>
          <a:noFill/>
        </p:spPr>
        <p:txBody>
          <a:bodyPr wrap="none" rtlCol="0">
            <a:spAutoFit/>
          </a:bodyPr>
          <a:lstStyle/>
          <a:p>
            <a:r>
              <a:rPr lang="en-US" b="1" dirty="0" smtClean="0"/>
              <a:t>Model only</a:t>
            </a:r>
            <a:endParaRPr lang="en-US" b="1" dirty="0"/>
          </a:p>
        </p:txBody>
      </p:sp>
      <p:sp>
        <p:nvSpPr>
          <p:cNvPr id="41" name="TextBox 40"/>
          <p:cNvSpPr txBox="1"/>
          <p:nvPr/>
        </p:nvSpPr>
        <p:spPr>
          <a:xfrm>
            <a:off x="3097936" y="950084"/>
            <a:ext cx="2800767" cy="369332"/>
          </a:xfrm>
          <a:prstGeom prst="rect">
            <a:avLst/>
          </a:prstGeom>
          <a:noFill/>
        </p:spPr>
        <p:txBody>
          <a:bodyPr wrap="none" rtlCol="0">
            <a:spAutoFit/>
          </a:bodyPr>
          <a:lstStyle/>
          <a:p>
            <a:r>
              <a:rPr lang="en-US" b="1" dirty="0" smtClean="0"/>
              <a:t>Model + MODIS product</a:t>
            </a:r>
            <a:endParaRPr lang="en-US" b="1" dirty="0"/>
          </a:p>
        </p:txBody>
      </p:sp>
      <p:sp>
        <p:nvSpPr>
          <p:cNvPr id="42" name="TextBox 41"/>
          <p:cNvSpPr txBox="1"/>
          <p:nvPr/>
        </p:nvSpPr>
        <p:spPr>
          <a:xfrm>
            <a:off x="6268563" y="762000"/>
            <a:ext cx="2371375" cy="646331"/>
          </a:xfrm>
          <a:prstGeom prst="rect">
            <a:avLst/>
          </a:prstGeom>
          <a:noFill/>
        </p:spPr>
        <p:txBody>
          <a:bodyPr wrap="none" rtlCol="0">
            <a:spAutoFit/>
          </a:bodyPr>
          <a:lstStyle/>
          <a:p>
            <a:pPr algn="ctr"/>
            <a:r>
              <a:rPr lang="en-US" b="1" dirty="0" smtClean="0"/>
              <a:t>This work</a:t>
            </a:r>
          </a:p>
          <a:p>
            <a:pPr algn="ctr"/>
            <a:r>
              <a:rPr lang="en-US" b="1" dirty="0" smtClean="0"/>
              <a:t>Model + MODIS Ref.</a:t>
            </a:r>
            <a:endParaRPr lang="en-US" b="1" dirty="0"/>
          </a:p>
        </p:txBody>
      </p:sp>
      <p:sp>
        <p:nvSpPr>
          <p:cNvPr id="2" name="TextBox 1"/>
          <p:cNvSpPr txBox="1"/>
          <p:nvPr/>
        </p:nvSpPr>
        <p:spPr>
          <a:xfrm>
            <a:off x="7158435" y="447883"/>
            <a:ext cx="1985565" cy="369332"/>
          </a:xfrm>
          <a:prstGeom prst="rect">
            <a:avLst/>
          </a:prstGeom>
          <a:noFill/>
        </p:spPr>
        <p:txBody>
          <a:bodyPr wrap="none" rtlCol="0">
            <a:spAutoFit/>
          </a:bodyPr>
          <a:lstStyle/>
          <a:p>
            <a:r>
              <a:rPr lang="en-US" dirty="0" smtClean="0"/>
              <a:t>Wang et al., 2010</a:t>
            </a:r>
            <a:endParaRPr lang="en-US" dirty="0"/>
          </a:p>
        </p:txBody>
      </p:sp>
    </p:spTree>
    <p:extLst>
      <p:ext uri="{BB962C8B-B14F-4D97-AF65-F5344CB8AC3E}">
        <p14:creationId xmlns:p14="http://schemas.microsoft.com/office/powerpoint/2010/main" val="34662846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813" y="116115"/>
            <a:ext cx="9144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400" b="1" kern="0" dirty="0" smtClean="0">
                <a:solidFill>
                  <a:srgbClr val="000000"/>
                </a:solidFill>
                <a:latin typeface="Helvetica"/>
                <a:ea typeface="ＭＳ Ｐゴシック" charset="0"/>
                <a:cs typeface="ＭＳ Ｐゴシック" charset="0"/>
              </a:rPr>
              <a:t>Surface PM</a:t>
            </a:r>
            <a:r>
              <a:rPr lang="en-US" sz="2400" b="1" kern="0" baseline="-25000" dirty="0" smtClean="0">
                <a:solidFill>
                  <a:srgbClr val="000000"/>
                </a:solidFill>
                <a:latin typeface="Helvetica"/>
                <a:ea typeface="ＭＳ Ｐゴシック" charset="0"/>
                <a:cs typeface="ＭＳ Ｐゴシック" charset="0"/>
              </a:rPr>
              <a:t>2.5</a:t>
            </a:r>
            <a:r>
              <a:rPr lang="en-US" sz="2400" b="1" kern="0" dirty="0" smtClean="0">
                <a:solidFill>
                  <a:srgbClr val="000000"/>
                </a:solidFill>
                <a:latin typeface="Helvetica"/>
                <a:ea typeface="ＭＳ Ｐゴシック" charset="0"/>
                <a:cs typeface="ＭＳ Ｐゴシック" charset="0"/>
              </a:rPr>
              <a:t> climatology</a:t>
            </a:r>
          </a:p>
        </p:txBody>
      </p:sp>
      <p:sp>
        <p:nvSpPr>
          <p:cNvPr id="57347" name="Line 4"/>
          <p:cNvSpPr>
            <a:spLocks noChangeShapeType="1"/>
          </p:cNvSpPr>
          <p:nvPr/>
        </p:nvSpPr>
        <p:spPr bwMode="auto">
          <a:xfrm>
            <a:off x="0" y="9144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4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49" name="Rectangle 3"/>
          <p:cNvSpPr>
            <a:spLocks noChangeArrowheads="1"/>
          </p:cNvSpPr>
          <p:nvPr/>
        </p:nvSpPr>
        <p:spPr bwMode="auto">
          <a:xfrm>
            <a:off x="0" y="1287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0" name="Rectangle 3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1"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2"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7353" name="Rectangle 37"/>
          <p:cNvSpPr>
            <a:spLocks noChangeArrowheads="1"/>
          </p:cNvSpPr>
          <p:nvPr/>
        </p:nvSpPr>
        <p:spPr bwMode="auto">
          <a:xfrm>
            <a:off x="0" y="1363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6" name="Picture 5"/>
          <p:cNvPicPr>
            <a:picLocks noChangeAspect="1"/>
          </p:cNvPicPr>
          <p:nvPr/>
        </p:nvPicPr>
        <p:blipFill rotWithShape="1">
          <a:blip r:embed="rId3"/>
          <a:srcRect l="11684" t="22982" r="12703" b="24283"/>
          <a:stretch/>
        </p:blipFill>
        <p:spPr>
          <a:xfrm>
            <a:off x="72640" y="1947327"/>
            <a:ext cx="8823775" cy="3846285"/>
          </a:xfrm>
          <a:prstGeom prst="rect">
            <a:avLst/>
          </a:prstGeom>
        </p:spPr>
      </p:pic>
      <p:sp>
        <p:nvSpPr>
          <p:cNvPr id="7" name="Rectangle 6"/>
          <p:cNvSpPr/>
          <p:nvPr/>
        </p:nvSpPr>
        <p:spPr>
          <a:xfrm>
            <a:off x="3699363" y="4754689"/>
            <a:ext cx="2892301" cy="369332"/>
          </a:xfrm>
          <a:prstGeom prst="rect">
            <a:avLst/>
          </a:prstGeom>
        </p:spPr>
        <p:txBody>
          <a:bodyPr wrap="none">
            <a:spAutoFit/>
          </a:bodyPr>
          <a:lstStyle/>
          <a:p>
            <a:r>
              <a:rPr lang="en-US" dirty="0"/>
              <a:t>van </a:t>
            </a:r>
            <a:r>
              <a:rPr lang="en-US" dirty="0" err="1" smtClean="0"/>
              <a:t>Donkelaar</a:t>
            </a:r>
            <a:r>
              <a:rPr lang="en-US" dirty="0" smtClean="0"/>
              <a:t> et al. 2010 </a:t>
            </a:r>
            <a:endParaRPr lang="en-US" dirty="0"/>
          </a:p>
        </p:txBody>
      </p:sp>
      <p:sp>
        <p:nvSpPr>
          <p:cNvPr id="2" name="Rectangle 1"/>
          <p:cNvSpPr/>
          <p:nvPr/>
        </p:nvSpPr>
        <p:spPr>
          <a:xfrm>
            <a:off x="-528784" y="1324736"/>
            <a:ext cx="6418924" cy="369332"/>
          </a:xfrm>
          <a:prstGeom prst="rect">
            <a:avLst/>
          </a:prstGeom>
        </p:spPr>
        <p:txBody>
          <a:bodyPr wrap="square">
            <a:spAutoFit/>
          </a:bodyPr>
          <a:lstStyle/>
          <a:p>
            <a:pPr algn="ctr" defTabSz="914400" fontAlgn="base">
              <a:spcBef>
                <a:spcPct val="0"/>
              </a:spcBef>
              <a:spcAft>
                <a:spcPct val="0"/>
              </a:spcAft>
              <a:defRPr/>
            </a:pPr>
            <a:r>
              <a:rPr lang="en-US" b="1" kern="0" dirty="0">
                <a:solidFill>
                  <a:srgbClr val="000000"/>
                </a:solidFill>
                <a:ea typeface="ＭＳ Ｐゴシック" charset="0"/>
                <a:cs typeface="ＭＳ Ｐゴシック" charset="0"/>
              </a:rPr>
              <a:t>MODIS &amp; MISR AOD + a CTM (GEOS-</a:t>
            </a:r>
            <a:r>
              <a:rPr lang="en-US" b="1" kern="0" dirty="0" err="1">
                <a:solidFill>
                  <a:srgbClr val="000000"/>
                </a:solidFill>
                <a:ea typeface="ＭＳ Ｐゴシック" charset="0"/>
                <a:cs typeface="ＭＳ Ｐゴシック" charset="0"/>
              </a:rPr>
              <a:t>Chem</a:t>
            </a:r>
            <a:r>
              <a:rPr lang="en-US" b="1" kern="0" dirty="0">
                <a:solidFill>
                  <a:srgbClr val="000000"/>
                </a:solidFill>
                <a:ea typeface="ＭＳ Ｐゴシック" charset="0"/>
                <a:cs typeface="ＭＳ Ｐゴシック" charset="0"/>
              </a:rPr>
              <a:t>)</a:t>
            </a:r>
            <a:endParaRPr lang="en-US" b="1" kern="0" baseline="-25000" dirty="0">
              <a:solidFill>
                <a:srgbClr val="000000"/>
              </a:solidFill>
              <a:ea typeface="ＭＳ Ｐゴシック" charset="0"/>
              <a:cs typeface="ＭＳ Ｐゴシック" charset="0"/>
            </a:endParaRPr>
          </a:p>
        </p:txBody>
      </p:sp>
      <p:sp>
        <p:nvSpPr>
          <p:cNvPr id="3" name="Rectangle 2"/>
          <p:cNvSpPr/>
          <p:nvPr/>
        </p:nvSpPr>
        <p:spPr>
          <a:xfrm>
            <a:off x="221107" y="1034449"/>
            <a:ext cx="6443369" cy="369332"/>
          </a:xfrm>
          <a:prstGeom prst="rect">
            <a:avLst/>
          </a:prstGeom>
        </p:spPr>
        <p:txBody>
          <a:bodyPr wrap="square">
            <a:spAutoFit/>
          </a:bodyPr>
          <a:lstStyle/>
          <a:p>
            <a:r>
              <a:rPr lang="en-US" b="1" dirty="0" smtClean="0"/>
              <a:t>PM</a:t>
            </a:r>
            <a:r>
              <a:rPr lang="en-US" b="1" baseline="-25000" dirty="0" smtClean="0"/>
              <a:t>2.5</a:t>
            </a:r>
            <a:r>
              <a:rPr lang="en-US" b="1" dirty="0" smtClean="0"/>
              <a:t> averaged during 1/1/2001 – 12/31/2006, 10x10 km</a:t>
            </a:r>
            <a:r>
              <a:rPr lang="en-US" b="1" baseline="30000" dirty="0" smtClean="0"/>
              <a:t>2</a:t>
            </a:r>
            <a:endParaRPr lang="en-US" b="1" baseline="30000" dirty="0"/>
          </a:p>
        </p:txBody>
      </p:sp>
    </p:spTree>
    <p:extLst>
      <p:ext uri="{BB962C8B-B14F-4D97-AF65-F5344CB8AC3E}">
        <p14:creationId xmlns:p14="http://schemas.microsoft.com/office/powerpoint/2010/main" val="9001071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2776"/>
            <a:ext cx="7772400" cy="1143000"/>
          </a:xfrm>
        </p:spPr>
        <p:txBody>
          <a:bodyPr/>
          <a:lstStyle/>
          <a:p>
            <a:r>
              <a:rPr lang="en-US" dirty="0"/>
              <a:t/>
            </a:r>
            <a:br>
              <a:rPr lang="en-US" dirty="0"/>
            </a:br>
            <a:r>
              <a:rPr lang="en-US" dirty="0" smtClean="0"/>
              <a:t>An ensemble </a:t>
            </a:r>
            <a:r>
              <a:rPr lang="en-US" dirty="0"/>
              <a:t>approach</a:t>
            </a:r>
            <a:br>
              <a:rPr lang="en-US" dirty="0"/>
            </a:br>
            <a:r>
              <a:rPr lang="en-US" dirty="0" smtClean="0"/>
              <a:t>multiple </a:t>
            </a:r>
            <a:r>
              <a:rPr lang="en-US" dirty="0"/>
              <a:t>AOD products + multiple models</a:t>
            </a:r>
          </a:p>
        </p:txBody>
      </p:sp>
      <p:sp>
        <p:nvSpPr>
          <p:cNvPr id="3" name="Content Placeholder 2"/>
          <p:cNvSpPr>
            <a:spLocks noGrp="1"/>
          </p:cNvSpPr>
          <p:nvPr>
            <p:ph idx="1"/>
          </p:nvPr>
        </p:nvSpPr>
        <p:spPr>
          <a:xfrm>
            <a:off x="265010" y="1375450"/>
            <a:ext cx="8193190" cy="4696359"/>
          </a:xfrm>
        </p:spPr>
        <p:txBody>
          <a:bodyPr/>
          <a:lstStyle/>
          <a:p>
            <a:r>
              <a:rPr lang="en-US" dirty="0" smtClean="0"/>
              <a:t>Hypothesis: </a:t>
            </a:r>
          </a:p>
          <a:p>
            <a:pPr lvl="1"/>
            <a:r>
              <a:rPr lang="en-US" dirty="0" smtClean="0"/>
              <a:t>each satellite AOD product has its unique strengths and weaknesses, and a combination of them can yield a better AOD product than any individual product</a:t>
            </a:r>
          </a:p>
          <a:p>
            <a:r>
              <a:rPr lang="en-US" dirty="0" smtClean="0"/>
              <a:t>Questions:</a:t>
            </a:r>
          </a:p>
          <a:p>
            <a:pPr lvl="1"/>
            <a:r>
              <a:rPr lang="en-US" dirty="0" smtClean="0"/>
              <a:t>if </a:t>
            </a:r>
            <a:r>
              <a:rPr lang="en-US" dirty="0"/>
              <a:t>the climatology of </a:t>
            </a:r>
            <a:r>
              <a:rPr lang="en-US" dirty="0">
                <a:solidFill>
                  <a:srgbClr val="FF0000"/>
                </a:solidFill>
              </a:rPr>
              <a:t>PM</a:t>
            </a:r>
            <a:r>
              <a:rPr lang="en-US" baseline="-25000" dirty="0">
                <a:solidFill>
                  <a:srgbClr val="FF0000"/>
                </a:solidFill>
              </a:rPr>
              <a:t>2.5</a:t>
            </a:r>
            <a:r>
              <a:rPr lang="en-US" dirty="0">
                <a:solidFill>
                  <a:srgbClr val="FF0000"/>
                </a:solidFill>
              </a:rPr>
              <a:t>-AOD ratio </a:t>
            </a:r>
            <a:r>
              <a:rPr lang="en-US" dirty="0"/>
              <a:t>can be better represented by the ensemble mean of multi-models (instead of one model, GEOS-</a:t>
            </a:r>
            <a:r>
              <a:rPr lang="en-US" dirty="0" err="1"/>
              <a:t>Chem</a:t>
            </a:r>
            <a:r>
              <a:rPr lang="en-US" dirty="0"/>
              <a:t>, that is currently used); </a:t>
            </a:r>
            <a:endParaRPr lang="en-US" dirty="0" smtClean="0"/>
          </a:p>
          <a:p>
            <a:pPr lvl="1"/>
            <a:r>
              <a:rPr lang="en-US" dirty="0" smtClean="0"/>
              <a:t>if </a:t>
            </a:r>
            <a:r>
              <a:rPr lang="en-US" dirty="0"/>
              <a:t>the </a:t>
            </a:r>
            <a:r>
              <a:rPr lang="en-US" dirty="0">
                <a:solidFill>
                  <a:srgbClr val="FF0000"/>
                </a:solidFill>
              </a:rPr>
              <a:t>combination of AOD from </a:t>
            </a:r>
            <a:r>
              <a:rPr lang="en-US" dirty="0" smtClean="0">
                <a:solidFill>
                  <a:srgbClr val="FF0000"/>
                </a:solidFill>
              </a:rPr>
              <a:t>different sensors </a:t>
            </a:r>
            <a:r>
              <a:rPr lang="en-US" dirty="0">
                <a:solidFill>
                  <a:srgbClr val="FF0000"/>
                </a:solidFill>
              </a:rPr>
              <a:t>and algorithms </a:t>
            </a:r>
            <a:r>
              <a:rPr lang="en-US" dirty="0" smtClean="0"/>
              <a:t>together </a:t>
            </a:r>
            <a:r>
              <a:rPr lang="en-US" dirty="0"/>
              <a:t>with PM</a:t>
            </a:r>
            <a:r>
              <a:rPr lang="en-US" baseline="-25000" dirty="0"/>
              <a:t>2.5</a:t>
            </a:r>
            <a:r>
              <a:rPr lang="en-US" dirty="0"/>
              <a:t>-AOD ratio from (a) can yield the best estimate of PM</a:t>
            </a:r>
            <a:r>
              <a:rPr lang="en-US" baseline="-25000" dirty="0"/>
              <a:t>2.5 </a:t>
            </a:r>
            <a:r>
              <a:rPr lang="en-US" dirty="0"/>
              <a:t>than from each individual source of AOD, and </a:t>
            </a:r>
            <a:endParaRPr lang="en-US" dirty="0" smtClean="0"/>
          </a:p>
          <a:p>
            <a:pPr lvl="1"/>
            <a:r>
              <a:rPr lang="en-US" dirty="0" smtClean="0"/>
              <a:t>the </a:t>
            </a:r>
            <a:r>
              <a:rPr lang="en-US" dirty="0"/>
              <a:t>cost-and-benefits of using </a:t>
            </a:r>
            <a:r>
              <a:rPr lang="en-US" dirty="0" err="1"/>
              <a:t>hindcast</a:t>
            </a:r>
            <a:r>
              <a:rPr lang="en-US" dirty="0"/>
              <a:t> to </a:t>
            </a:r>
            <a:r>
              <a:rPr lang="en-US" dirty="0" smtClean="0"/>
              <a:t>estimate surface </a:t>
            </a:r>
            <a:r>
              <a:rPr lang="en-US" dirty="0"/>
              <a:t>PM</a:t>
            </a:r>
            <a:r>
              <a:rPr lang="en-US" baseline="-25000" dirty="0"/>
              <a:t>2.5 </a:t>
            </a:r>
            <a:r>
              <a:rPr lang="en-US" dirty="0"/>
              <a:t>from AOD. </a:t>
            </a:r>
          </a:p>
        </p:txBody>
      </p:sp>
    </p:spTree>
    <p:extLst>
      <p:ext uri="{BB962C8B-B14F-4D97-AF65-F5344CB8AC3E}">
        <p14:creationId xmlns:p14="http://schemas.microsoft.com/office/powerpoint/2010/main" val="200697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7256" t="27245" r="27388" b="49100"/>
          <a:stretch/>
        </p:blipFill>
        <p:spPr>
          <a:xfrm>
            <a:off x="403153" y="362871"/>
            <a:ext cx="8065168" cy="1824432"/>
          </a:xfrm>
        </p:spPr>
      </p:pic>
      <p:sp>
        <p:nvSpPr>
          <p:cNvPr id="5" name="TextBox 4"/>
          <p:cNvSpPr txBox="1"/>
          <p:nvPr/>
        </p:nvSpPr>
        <p:spPr>
          <a:xfrm>
            <a:off x="6722566" y="1817971"/>
            <a:ext cx="1352241" cy="369332"/>
          </a:xfrm>
          <a:prstGeom prst="rect">
            <a:avLst/>
          </a:prstGeom>
          <a:noFill/>
        </p:spPr>
        <p:txBody>
          <a:bodyPr wrap="none" rtlCol="0">
            <a:spAutoFit/>
          </a:bodyPr>
          <a:lstStyle/>
          <a:p>
            <a:r>
              <a:rPr lang="en-US" dirty="0" smtClean="0"/>
              <a:t>JGR, 2007.</a:t>
            </a:r>
            <a:endParaRPr lang="en-US" dirty="0"/>
          </a:p>
        </p:txBody>
      </p:sp>
      <p:sp>
        <p:nvSpPr>
          <p:cNvPr id="6" name="Rectangle 5"/>
          <p:cNvSpPr/>
          <p:nvPr/>
        </p:nvSpPr>
        <p:spPr>
          <a:xfrm>
            <a:off x="403152" y="2217204"/>
            <a:ext cx="8365411" cy="923330"/>
          </a:xfrm>
          <a:prstGeom prst="rect">
            <a:avLst/>
          </a:prstGeom>
        </p:spPr>
        <p:txBody>
          <a:bodyPr wrap="square">
            <a:spAutoFit/>
          </a:bodyPr>
          <a:lstStyle/>
          <a:p>
            <a:r>
              <a:rPr lang="en-US" b="1" dirty="0">
                <a:solidFill>
                  <a:srgbClr val="FF0000"/>
                </a:solidFill>
              </a:rPr>
              <a:t>The ensemble </a:t>
            </a:r>
            <a:r>
              <a:rPr lang="en-US" b="1" dirty="0" smtClean="0">
                <a:solidFill>
                  <a:srgbClr val="FF0000"/>
                </a:solidFill>
              </a:rPr>
              <a:t>PM</a:t>
            </a:r>
            <a:r>
              <a:rPr lang="en-US" b="1" baseline="-25000" dirty="0" smtClean="0">
                <a:solidFill>
                  <a:srgbClr val="FF0000"/>
                </a:solidFill>
              </a:rPr>
              <a:t>2.5</a:t>
            </a:r>
            <a:r>
              <a:rPr lang="en-US" b="1" dirty="0" smtClean="0">
                <a:solidFill>
                  <a:srgbClr val="FF0000"/>
                </a:solidFill>
              </a:rPr>
              <a:t> forecast</a:t>
            </a:r>
            <a:r>
              <a:rPr lang="en-US" b="1" dirty="0">
                <a:solidFill>
                  <a:srgbClr val="FF0000"/>
                </a:solidFill>
              </a:rPr>
              <a:t>, created by combining six separate forecasts with equal weighting</a:t>
            </a:r>
            <a:r>
              <a:rPr lang="en-US" b="1" dirty="0"/>
              <a:t>, is also evaluated and shown to </a:t>
            </a:r>
            <a:r>
              <a:rPr lang="en-US" b="1" dirty="0">
                <a:solidFill>
                  <a:srgbClr val="FF0000"/>
                </a:solidFill>
              </a:rPr>
              <a:t>yield the best possible forecast</a:t>
            </a:r>
            <a:r>
              <a:rPr lang="en-US" b="1" dirty="0"/>
              <a:t> in terms of the statistical measures considered. </a:t>
            </a:r>
          </a:p>
        </p:txBody>
      </p:sp>
      <p:pic>
        <p:nvPicPr>
          <p:cNvPr id="7" name="Picture 6"/>
          <p:cNvPicPr>
            <a:picLocks noChangeAspect="1"/>
          </p:cNvPicPr>
          <p:nvPr/>
        </p:nvPicPr>
        <p:blipFill rotWithShape="1">
          <a:blip r:embed="rId4"/>
          <a:srcRect l="26013" t="16809" r="22292" b="27810"/>
          <a:stretch/>
        </p:blipFill>
        <p:spPr>
          <a:xfrm>
            <a:off x="1995603" y="3336393"/>
            <a:ext cx="4726963" cy="3165037"/>
          </a:xfrm>
          <a:prstGeom prst="rect">
            <a:avLst/>
          </a:prstGeom>
        </p:spPr>
      </p:pic>
    </p:spTree>
    <p:extLst>
      <p:ext uri="{BB962C8B-B14F-4D97-AF65-F5344CB8AC3E}">
        <p14:creationId xmlns:p14="http://schemas.microsoft.com/office/powerpoint/2010/main" val="12794036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683"/>
            <a:ext cx="7772400" cy="1143000"/>
          </a:xfrm>
        </p:spPr>
        <p:txBody>
          <a:bodyPr/>
          <a:lstStyle/>
          <a:p>
            <a:r>
              <a:rPr lang="en-US" dirty="0" smtClean="0"/>
              <a:t>Focusing on June 2012</a:t>
            </a:r>
            <a:endParaRPr lang="en-US" dirty="0"/>
          </a:p>
        </p:txBody>
      </p:sp>
      <p:pic>
        <p:nvPicPr>
          <p:cNvPr id="3" name="Picture 2" descr="gc_epa_pm (dragged).pdf"/>
          <p:cNvPicPr>
            <a:picLocks noChangeAspect="1"/>
          </p:cNvPicPr>
          <p:nvPr/>
        </p:nvPicPr>
        <p:blipFill rotWithShape="1">
          <a:blip r:embed="rId3">
            <a:extLst>
              <a:ext uri="{28A0092B-C50C-407E-A947-70E740481C1C}">
                <a14:useLocalDpi xmlns:a14="http://schemas.microsoft.com/office/drawing/2010/main" val="0"/>
              </a:ext>
            </a:extLst>
          </a:blip>
          <a:srcRect l="15088" t="14323" r="15459" b="50965"/>
          <a:stretch/>
        </p:blipFill>
        <p:spPr>
          <a:xfrm>
            <a:off x="86097" y="982317"/>
            <a:ext cx="8752550" cy="5661095"/>
          </a:xfrm>
          <a:prstGeom prst="rect">
            <a:avLst/>
          </a:prstGeom>
        </p:spPr>
      </p:pic>
    </p:spTree>
    <p:extLst>
      <p:ext uri="{BB962C8B-B14F-4D97-AF65-F5344CB8AC3E}">
        <p14:creationId xmlns:p14="http://schemas.microsoft.com/office/powerpoint/2010/main" val="39636423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367" y="1895413"/>
            <a:ext cx="5585665" cy="5585665"/>
          </a:xfrm>
          <a:prstGeom prst="rect">
            <a:avLst/>
          </a:prstGeom>
        </p:spPr>
      </p:pic>
      <p:sp>
        <p:nvSpPr>
          <p:cNvPr id="2" name="Title 1"/>
          <p:cNvSpPr>
            <a:spLocks noGrp="1"/>
          </p:cNvSpPr>
          <p:nvPr>
            <p:ph type="title"/>
          </p:nvPr>
        </p:nvSpPr>
        <p:spPr>
          <a:xfrm>
            <a:off x="762000" y="-166626"/>
            <a:ext cx="7772400" cy="1143000"/>
          </a:xfrm>
        </p:spPr>
        <p:txBody>
          <a:bodyPr/>
          <a:lstStyle/>
          <a:p>
            <a:pPr>
              <a:defRPr/>
            </a:pPr>
            <a:r>
              <a:rPr lang="en-US" dirty="0" smtClean="0"/>
              <a:t>A case study</a:t>
            </a:r>
            <a:endParaRPr lang="en-US" dirty="0"/>
          </a:p>
        </p:txBody>
      </p:sp>
      <p:pic>
        <p:nvPicPr>
          <p:cNvPr id="7885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07" t="8362" r="6419" b="57044"/>
          <a:stretch/>
        </p:blipFill>
        <p:spPr bwMode="auto">
          <a:xfrm>
            <a:off x="144256" y="703076"/>
            <a:ext cx="8831619" cy="25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p:cNvSpPr>
            <a:spLocks noChangeArrowheads="1"/>
          </p:cNvSpPr>
          <p:nvPr/>
        </p:nvSpPr>
        <p:spPr bwMode="auto">
          <a:xfrm>
            <a:off x="0" y="333188"/>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dirty="0" smtClean="0">
                <a:solidFill>
                  <a:srgbClr val="000000"/>
                </a:solidFill>
                <a:latin typeface="Helvetica" charset="0"/>
                <a:ea typeface="ＭＳ Ｐゴシック" charset="0"/>
                <a:cs typeface="ＭＳ Ｐゴシック" charset="0"/>
              </a:rPr>
              <a:t>6/26/2012 </a:t>
            </a:r>
          </a:p>
        </p:txBody>
      </p:sp>
      <p:pic>
        <p:nvPicPr>
          <p:cNvPr id="5" name="Picture 4"/>
          <p:cNvPicPr>
            <a:picLocks noChangeAspect="1"/>
          </p:cNvPicPr>
          <p:nvPr/>
        </p:nvPicPr>
        <p:blipFill rotWithShape="1">
          <a:blip r:embed="rId5"/>
          <a:srcRect l="22386" t="29280" r="25640" b="20891"/>
          <a:stretch/>
        </p:blipFill>
        <p:spPr>
          <a:xfrm>
            <a:off x="144256" y="3604579"/>
            <a:ext cx="3682138" cy="2206361"/>
          </a:xfrm>
          <a:prstGeom prst="rect">
            <a:avLst/>
          </a:prstGeom>
        </p:spPr>
      </p:pic>
    </p:spTree>
    <p:extLst>
      <p:ext uri="{BB962C8B-B14F-4D97-AF65-F5344CB8AC3E}">
        <p14:creationId xmlns:p14="http://schemas.microsoft.com/office/powerpoint/2010/main" val="152741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pPr>
              <a:defRPr/>
            </a:pPr>
            <a:r>
              <a:rPr lang="en-US" dirty="0" smtClean="0"/>
              <a:t>Work/Data Flow &amp; Approaches</a:t>
            </a:r>
            <a:endParaRPr lang="en-US" dirty="0"/>
          </a:p>
        </p:txBody>
      </p:sp>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l="1511" t="2747" r="4248" b="14651"/>
          <a:stretch>
            <a:fillRect/>
          </a:stretch>
        </p:blipFill>
        <p:spPr bwMode="auto">
          <a:xfrm>
            <a:off x="457200" y="762000"/>
            <a:ext cx="8077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457200" y="60960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Black</a:t>
            </a:r>
            <a:r>
              <a:rPr lang="en-US" b="0"/>
              <a:t>: datasets &amp; model already in place</a:t>
            </a:r>
            <a:r>
              <a:rPr lang="en-US"/>
              <a:t>; </a:t>
            </a:r>
            <a:r>
              <a:rPr lang="en-US">
                <a:solidFill>
                  <a:schemeClr val="accent1"/>
                </a:solidFill>
              </a:rPr>
              <a:t>green:</a:t>
            </a:r>
            <a:r>
              <a:rPr lang="en-US"/>
              <a:t> </a:t>
            </a:r>
            <a:r>
              <a:rPr lang="en-US" b="0"/>
              <a:t>existing model capability and data flow that will be </a:t>
            </a:r>
            <a:r>
              <a:rPr lang="en-US" b="0" i="1"/>
              <a:t>improved</a:t>
            </a:r>
            <a:r>
              <a:rPr lang="en-US"/>
              <a:t>; </a:t>
            </a:r>
            <a:r>
              <a:rPr lang="en-US">
                <a:solidFill>
                  <a:srgbClr val="FF0000"/>
                </a:solidFill>
              </a:rPr>
              <a:t>red:</a:t>
            </a:r>
            <a:r>
              <a:rPr lang="en-US"/>
              <a:t> </a:t>
            </a:r>
            <a:r>
              <a:rPr lang="en-US" b="0"/>
              <a:t>the data and data flow will be created</a:t>
            </a:r>
          </a:p>
        </p:txBody>
      </p:sp>
    </p:spTree>
    <p:extLst>
      <p:ext uri="{BB962C8B-B14F-4D97-AF65-F5344CB8AC3E}">
        <p14:creationId xmlns:p14="http://schemas.microsoft.com/office/powerpoint/2010/main" val="1353062693"/>
      </p:ext>
    </p:extLst>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as_WRF_EPA.png"/>
          <p:cNvPicPr>
            <a:picLocks noChangeAspect="1"/>
          </p:cNvPicPr>
          <p:nvPr/>
        </p:nvPicPr>
        <p:blipFill rotWithShape="1">
          <a:blip r:embed="rId3">
            <a:extLst>
              <a:ext uri="{28A0092B-C50C-407E-A947-70E740481C1C}">
                <a14:useLocalDpi xmlns:a14="http://schemas.microsoft.com/office/drawing/2010/main" val="0"/>
              </a:ext>
            </a:extLst>
          </a:blip>
          <a:srcRect t="25926" b="20129"/>
          <a:stretch/>
        </p:blipFill>
        <p:spPr>
          <a:xfrm>
            <a:off x="430697" y="940203"/>
            <a:ext cx="4078532" cy="2200174"/>
          </a:xfrm>
          <a:prstGeom prst="rect">
            <a:avLst/>
          </a:prstGeom>
        </p:spPr>
      </p:pic>
      <p:pic>
        <p:nvPicPr>
          <p:cNvPr id="3" name="Picture 2" descr="Correlation_sig_WRF_EPA.png"/>
          <p:cNvPicPr>
            <a:picLocks noChangeAspect="1"/>
          </p:cNvPicPr>
          <p:nvPr/>
        </p:nvPicPr>
        <p:blipFill rotWithShape="1">
          <a:blip r:embed="rId4">
            <a:extLst>
              <a:ext uri="{28A0092B-C50C-407E-A947-70E740481C1C}">
                <a14:useLocalDpi xmlns:a14="http://schemas.microsoft.com/office/drawing/2010/main" val="0"/>
              </a:ext>
            </a:extLst>
          </a:blip>
          <a:srcRect t="26891" b="21579"/>
          <a:stretch/>
        </p:blipFill>
        <p:spPr>
          <a:xfrm>
            <a:off x="430696" y="3493240"/>
            <a:ext cx="4240695" cy="2253398"/>
          </a:xfrm>
          <a:prstGeom prst="rect">
            <a:avLst/>
          </a:prstGeom>
        </p:spPr>
      </p:pic>
      <p:pic>
        <p:nvPicPr>
          <p:cNvPr id="4" name="Picture 3" descr="gc_epa_pm (dragged).pdf"/>
          <p:cNvPicPr>
            <a:picLocks noChangeAspect="1"/>
          </p:cNvPicPr>
          <p:nvPr/>
        </p:nvPicPr>
        <p:blipFill rotWithShape="1">
          <a:blip r:embed="rId5">
            <a:extLst>
              <a:ext uri="{28A0092B-C50C-407E-A947-70E740481C1C}">
                <a14:useLocalDpi xmlns:a14="http://schemas.microsoft.com/office/drawing/2010/main" val="0"/>
              </a:ext>
            </a:extLst>
          </a:blip>
          <a:srcRect l="15601" t="15137" r="15630" b="51369"/>
          <a:stretch/>
        </p:blipFill>
        <p:spPr>
          <a:xfrm>
            <a:off x="4671391" y="900827"/>
            <a:ext cx="3913878" cy="2466928"/>
          </a:xfrm>
          <a:prstGeom prst="rect">
            <a:avLst/>
          </a:prstGeom>
        </p:spPr>
      </p:pic>
      <p:pic>
        <p:nvPicPr>
          <p:cNvPr id="5" name="Picture 4" descr="gc_epa_pm (dragged).pdf"/>
          <p:cNvPicPr>
            <a:picLocks noChangeAspect="1"/>
          </p:cNvPicPr>
          <p:nvPr/>
        </p:nvPicPr>
        <p:blipFill rotWithShape="1">
          <a:blip r:embed="rId6">
            <a:extLst>
              <a:ext uri="{28A0092B-C50C-407E-A947-70E740481C1C}">
                <a14:useLocalDpi xmlns:a14="http://schemas.microsoft.com/office/drawing/2010/main" val="0"/>
              </a:ext>
            </a:extLst>
          </a:blip>
          <a:srcRect l="14516" t="55554" r="15072" b="10569"/>
          <a:stretch/>
        </p:blipFill>
        <p:spPr>
          <a:xfrm>
            <a:off x="4671390" y="3493240"/>
            <a:ext cx="3842939" cy="2392747"/>
          </a:xfrm>
          <a:prstGeom prst="rect">
            <a:avLst/>
          </a:prstGeom>
        </p:spPr>
      </p:pic>
      <p:sp>
        <p:nvSpPr>
          <p:cNvPr id="6" name="TextBox 5"/>
          <p:cNvSpPr txBox="1"/>
          <p:nvPr/>
        </p:nvSpPr>
        <p:spPr>
          <a:xfrm>
            <a:off x="1771122" y="467780"/>
            <a:ext cx="1428596" cy="369332"/>
          </a:xfrm>
          <a:prstGeom prst="rect">
            <a:avLst/>
          </a:prstGeom>
          <a:noFill/>
        </p:spPr>
        <p:txBody>
          <a:bodyPr wrap="none" rtlCol="0">
            <a:spAutoFit/>
          </a:bodyPr>
          <a:lstStyle/>
          <a:p>
            <a:r>
              <a:rPr lang="en-US" b="1" dirty="0" smtClean="0"/>
              <a:t>WRF-</a:t>
            </a:r>
            <a:r>
              <a:rPr lang="en-US" b="1" dirty="0" err="1" smtClean="0"/>
              <a:t>Chem</a:t>
            </a:r>
            <a:endParaRPr lang="en-US" b="1" dirty="0"/>
          </a:p>
        </p:txBody>
      </p:sp>
      <p:sp>
        <p:nvSpPr>
          <p:cNvPr id="7" name="TextBox 6"/>
          <p:cNvSpPr txBox="1"/>
          <p:nvPr/>
        </p:nvSpPr>
        <p:spPr>
          <a:xfrm>
            <a:off x="5582287" y="467780"/>
            <a:ext cx="1569886" cy="369332"/>
          </a:xfrm>
          <a:prstGeom prst="rect">
            <a:avLst/>
          </a:prstGeom>
          <a:noFill/>
        </p:spPr>
        <p:txBody>
          <a:bodyPr wrap="none" rtlCol="0">
            <a:spAutoFit/>
          </a:bodyPr>
          <a:lstStyle/>
          <a:p>
            <a:r>
              <a:rPr lang="en-US" b="1" dirty="0" smtClean="0"/>
              <a:t>GEOS-</a:t>
            </a:r>
            <a:r>
              <a:rPr lang="en-US" b="1" dirty="0" err="1" smtClean="0"/>
              <a:t>Chem</a:t>
            </a:r>
            <a:endParaRPr lang="en-US" b="1" dirty="0"/>
          </a:p>
        </p:txBody>
      </p:sp>
      <p:sp>
        <p:nvSpPr>
          <p:cNvPr id="8" name="TextBox 7"/>
          <p:cNvSpPr txBox="1"/>
          <p:nvPr/>
        </p:nvSpPr>
        <p:spPr>
          <a:xfrm>
            <a:off x="8401177" y="1677723"/>
            <a:ext cx="646556" cy="369332"/>
          </a:xfrm>
          <a:prstGeom prst="rect">
            <a:avLst/>
          </a:prstGeom>
          <a:noFill/>
        </p:spPr>
        <p:txBody>
          <a:bodyPr wrap="none" rtlCol="0">
            <a:spAutoFit/>
          </a:bodyPr>
          <a:lstStyle/>
          <a:p>
            <a:r>
              <a:rPr lang="en-US" b="1" dirty="0" smtClean="0"/>
              <a:t>bias</a:t>
            </a:r>
            <a:endParaRPr lang="en-US" b="1" dirty="0"/>
          </a:p>
        </p:txBody>
      </p:sp>
      <p:sp>
        <p:nvSpPr>
          <p:cNvPr id="9" name="TextBox 8"/>
          <p:cNvSpPr txBox="1"/>
          <p:nvPr/>
        </p:nvSpPr>
        <p:spPr>
          <a:xfrm>
            <a:off x="8514329" y="4334124"/>
            <a:ext cx="351378" cy="369332"/>
          </a:xfrm>
          <a:prstGeom prst="rect">
            <a:avLst/>
          </a:prstGeom>
          <a:noFill/>
        </p:spPr>
        <p:txBody>
          <a:bodyPr wrap="none" rtlCol="0">
            <a:spAutoFit/>
          </a:bodyPr>
          <a:lstStyle/>
          <a:p>
            <a:r>
              <a:rPr lang="en-US" b="1" dirty="0" smtClean="0"/>
              <a:t>R</a:t>
            </a:r>
            <a:endParaRPr lang="en-US" b="1" dirty="0"/>
          </a:p>
        </p:txBody>
      </p:sp>
      <p:sp>
        <p:nvSpPr>
          <p:cNvPr id="10" name="TextBox 9"/>
          <p:cNvSpPr txBox="1"/>
          <p:nvPr/>
        </p:nvSpPr>
        <p:spPr>
          <a:xfrm>
            <a:off x="907376" y="5955893"/>
            <a:ext cx="7528027" cy="646331"/>
          </a:xfrm>
          <a:prstGeom prst="rect">
            <a:avLst/>
          </a:prstGeom>
          <a:noFill/>
        </p:spPr>
        <p:txBody>
          <a:bodyPr wrap="square" rtlCol="0">
            <a:spAutoFit/>
          </a:bodyPr>
          <a:lstStyle/>
          <a:p>
            <a:r>
              <a:rPr lang="en-US" dirty="0" smtClean="0"/>
              <a:t>It appears that WRF-</a:t>
            </a:r>
            <a:r>
              <a:rPr lang="en-US" dirty="0" err="1" smtClean="0"/>
              <a:t>Chem</a:t>
            </a:r>
            <a:r>
              <a:rPr lang="en-US" dirty="0" smtClean="0"/>
              <a:t> does a better job in simulating surface PM2.5 over Texas, albeit its large positive bias over eastern part of U.S.</a:t>
            </a:r>
            <a:endParaRPr lang="en-US" dirty="0"/>
          </a:p>
        </p:txBody>
      </p:sp>
    </p:spTree>
    <p:extLst>
      <p:ext uri="{BB962C8B-B14F-4D97-AF65-F5344CB8AC3E}">
        <p14:creationId xmlns:p14="http://schemas.microsoft.com/office/powerpoint/2010/main" val="1496900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5335" t="16096" r="16191" b="59653"/>
          <a:stretch/>
        </p:blipFill>
        <p:spPr>
          <a:xfrm>
            <a:off x="1518699" y="267971"/>
            <a:ext cx="6066831" cy="2914530"/>
          </a:xfrm>
          <a:prstGeom prst="rect">
            <a:avLst/>
          </a:prstGeom>
        </p:spPr>
      </p:pic>
      <p:pic>
        <p:nvPicPr>
          <p:cNvPr id="6" name="Picture 5"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5335" t="55395" r="14574" b="19427"/>
          <a:stretch/>
        </p:blipFill>
        <p:spPr>
          <a:xfrm>
            <a:off x="1483744" y="3182501"/>
            <a:ext cx="6241612" cy="2980815"/>
          </a:xfrm>
          <a:prstGeom prst="rect">
            <a:avLst/>
          </a:prstGeom>
        </p:spPr>
      </p:pic>
      <p:sp>
        <p:nvSpPr>
          <p:cNvPr id="8" name="Oval 7"/>
          <p:cNvSpPr/>
          <p:nvPr/>
        </p:nvSpPr>
        <p:spPr bwMode="auto">
          <a:xfrm>
            <a:off x="4074705" y="1642149"/>
            <a:ext cx="823765" cy="101425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Helvetica"/>
            </a:endParaRPr>
          </a:p>
        </p:txBody>
      </p:sp>
      <p:sp>
        <p:nvSpPr>
          <p:cNvPr id="9" name="Oval 8"/>
          <p:cNvSpPr/>
          <p:nvPr/>
        </p:nvSpPr>
        <p:spPr bwMode="auto">
          <a:xfrm>
            <a:off x="4106125" y="4625711"/>
            <a:ext cx="823765" cy="101425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Helvetica"/>
            </a:endParaRPr>
          </a:p>
        </p:txBody>
      </p:sp>
      <p:pic>
        <p:nvPicPr>
          <p:cNvPr id="10" name="Picture 9"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5335" t="83911" r="14574" b="11038"/>
          <a:stretch/>
        </p:blipFill>
        <p:spPr>
          <a:xfrm>
            <a:off x="1518699" y="6163316"/>
            <a:ext cx="6411967" cy="597907"/>
          </a:xfrm>
          <a:prstGeom prst="rect">
            <a:avLst/>
          </a:prstGeom>
        </p:spPr>
      </p:pic>
      <p:sp>
        <p:nvSpPr>
          <p:cNvPr id="11" name="TextBox 10"/>
          <p:cNvSpPr txBox="1"/>
          <p:nvPr/>
        </p:nvSpPr>
        <p:spPr>
          <a:xfrm>
            <a:off x="2260511" y="2656403"/>
            <a:ext cx="351378" cy="369332"/>
          </a:xfrm>
          <a:prstGeom prst="rect">
            <a:avLst/>
          </a:prstGeom>
          <a:noFill/>
        </p:spPr>
        <p:txBody>
          <a:bodyPr wrap="none" rtlCol="0">
            <a:spAutoFit/>
          </a:bodyPr>
          <a:lstStyle/>
          <a:p>
            <a:r>
              <a:rPr lang="en-US" dirty="0" smtClean="0"/>
              <a:t>R</a:t>
            </a:r>
            <a:endParaRPr lang="en-US" dirty="0"/>
          </a:p>
        </p:txBody>
      </p:sp>
      <p:sp>
        <p:nvSpPr>
          <p:cNvPr id="12" name="Rectangle 11"/>
          <p:cNvSpPr/>
          <p:nvPr/>
        </p:nvSpPr>
        <p:spPr>
          <a:xfrm>
            <a:off x="2039121" y="5639965"/>
            <a:ext cx="3173878" cy="369332"/>
          </a:xfrm>
          <a:prstGeom prst="rect">
            <a:avLst/>
          </a:prstGeom>
        </p:spPr>
        <p:txBody>
          <a:bodyPr wrap="none">
            <a:spAutoFit/>
          </a:bodyPr>
          <a:lstStyle/>
          <a:p>
            <a:r>
              <a:rPr lang="en-US" dirty="0" smtClean="0"/>
              <a:t>R after applying MODIS AOD</a:t>
            </a:r>
            <a:endParaRPr lang="en-US" dirty="0"/>
          </a:p>
        </p:txBody>
      </p:sp>
    </p:spTree>
    <p:extLst>
      <p:ext uri="{BB962C8B-B14F-4D97-AF65-F5344CB8AC3E}">
        <p14:creationId xmlns:p14="http://schemas.microsoft.com/office/powerpoint/2010/main" val="179548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9889" t="14992" r="14835" b="60124"/>
          <a:stretch/>
        </p:blipFill>
        <p:spPr>
          <a:xfrm>
            <a:off x="2154091" y="-16767"/>
            <a:ext cx="6005501" cy="2962736"/>
          </a:xfrm>
          <a:prstGeom prst="rect">
            <a:avLst/>
          </a:prstGeom>
        </p:spPr>
      </p:pic>
      <p:sp>
        <p:nvSpPr>
          <p:cNvPr id="5" name="TextBox 4"/>
          <p:cNvSpPr txBox="1"/>
          <p:nvPr/>
        </p:nvSpPr>
        <p:spPr>
          <a:xfrm>
            <a:off x="467166" y="2945969"/>
            <a:ext cx="1143161" cy="369332"/>
          </a:xfrm>
          <a:prstGeom prst="rect">
            <a:avLst/>
          </a:prstGeom>
          <a:noFill/>
        </p:spPr>
        <p:txBody>
          <a:bodyPr wrap="none" rtlCol="0">
            <a:spAutoFit/>
          </a:bodyPr>
          <a:lstStyle/>
          <a:p>
            <a:r>
              <a:rPr lang="en-US" dirty="0" smtClean="0"/>
              <a:t>|b2| - |b1|</a:t>
            </a:r>
            <a:endParaRPr lang="en-US" dirty="0"/>
          </a:p>
        </p:txBody>
      </p:sp>
      <p:pic>
        <p:nvPicPr>
          <p:cNvPr id="7" name="Picture 6" descr="VIIRS_gc_pm_overpassing_time (dragged).pdf"/>
          <p:cNvPicPr>
            <a:picLocks noChangeAspect="1"/>
          </p:cNvPicPr>
          <p:nvPr/>
        </p:nvPicPr>
        <p:blipFill rotWithShape="1">
          <a:blip r:embed="rId4">
            <a:extLst>
              <a:ext uri="{28A0092B-C50C-407E-A947-70E740481C1C}">
                <a14:useLocalDpi xmlns:a14="http://schemas.microsoft.com/office/drawing/2010/main" val="0"/>
              </a:ext>
            </a:extLst>
          </a:blip>
          <a:srcRect l="20185" t="14950" r="15040" b="51243"/>
          <a:stretch/>
        </p:blipFill>
        <p:spPr>
          <a:xfrm>
            <a:off x="2154091" y="2945969"/>
            <a:ext cx="6005502" cy="4056211"/>
          </a:xfrm>
          <a:prstGeom prst="rect">
            <a:avLst/>
          </a:prstGeom>
        </p:spPr>
      </p:pic>
      <p:sp>
        <p:nvSpPr>
          <p:cNvPr id="8" name="TextBox 7"/>
          <p:cNvSpPr txBox="1"/>
          <p:nvPr/>
        </p:nvSpPr>
        <p:spPr>
          <a:xfrm>
            <a:off x="2470249" y="2388431"/>
            <a:ext cx="2442608" cy="369332"/>
          </a:xfrm>
          <a:prstGeom prst="rect">
            <a:avLst/>
          </a:prstGeom>
          <a:noFill/>
        </p:spPr>
        <p:txBody>
          <a:bodyPr wrap="none" rtlCol="0">
            <a:spAutoFit/>
          </a:bodyPr>
          <a:lstStyle/>
          <a:p>
            <a:r>
              <a:rPr lang="en-US" dirty="0" smtClean="0"/>
              <a:t>Applying MODIS AOD</a:t>
            </a:r>
            <a:endParaRPr lang="en-US" dirty="0"/>
          </a:p>
        </p:txBody>
      </p:sp>
      <p:sp>
        <p:nvSpPr>
          <p:cNvPr id="9" name="TextBox 8"/>
          <p:cNvSpPr txBox="1"/>
          <p:nvPr/>
        </p:nvSpPr>
        <p:spPr>
          <a:xfrm>
            <a:off x="2318772" y="5384584"/>
            <a:ext cx="3622807" cy="369332"/>
          </a:xfrm>
          <a:prstGeom prst="rect">
            <a:avLst/>
          </a:prstGeom>
          <a:noFill/>
        </p:spPr>
        <p:txBody>
          <a:bodyPr wrap="none" rtlCol="0">
            <a:spAutoFit/>
          </a:bodyPr>
          <a:lstStyle/>
          <a:p>
            <a:r>
              <a:rPr lang="en-US" dirty="0" smtClean="0"/>
              <a:t>Applying MODIS-type VIIRS AOD</a:t>
            </a:r>
            <a:endParaRPr lang="en-US" dirty="0"/>
          </a:p>
        </p:txBody>
      </p:sp>
      <p:sp>
        <p:nvSpPr>
          <p:cNvPr id="10" name="TextBox 9"/>
          <p:cNvSpPr txBox="1"/>
          <p:nvPr/>
        </p:nvSpPr>
        <p:spPr>
          <a:xfrm>
            <a:off x="116521" y="4197376"/>
            <a:ext cx="2037570" cy="1200329"/>
          </a:xfrm>
          <a:prstGeom prst="rect">
            <a:avLst/>
          </a:prstGeom>
          <a:noFill/>
        </p:spPr>
        <p:txBody>
          <a:bodyPr wrap="square" rtlCol="0">
            <a:spAutoFit/>
          </a:bodyPr>
          <a:lstStyle/>
          <a:p>
            <a:r>
              <a:rPr lang="en-US" b="1" dirty="0" smtClean="0"/>
              <a:t>MODIS-type VIIRS AOD leads to significant overestimation</a:t>
            </a:r>
            <a:endParaRPr lang="en-US" b="1" dirty="0"/>
          </a:p>
        </p:txBody>
      </p:sp>
    </p:spTree>
    <p:extLst>
      <p:ext uri="{BB962C8B-B14F-4D97-AF65-F5344CB8AC3E}">
        <p14:creationId xmlns:p14="http://schemas.microsoft.com/office/powerpoint/2010/main" val="3275216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IS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b="60784"/>
          <a:stretch/>
        </p:blipFill>
        <p:spPr>
          <a:xfrm>
            <a:off x="-307900" y="179591"/>
            <a:ext cx="5890467" cy="3373681"/>
          </a:xfrm>
          <a:prstGeom prst="rect">
            <a:avLst/>
          </a:prstGeom>
        </p:spPr>
      </p:pic>
      <p:pic>
        <p:nvPicPr>
          <p:cNvPr id="5" name="Picture 4" descr="VIIRS_gc_pm_overpassing_time (dragged).pdf"/>
          <p:cNvPicPr>
            <a:picLocks noChangeAspect="1"/>
          </p:cNvPicPr>
          <p:nvPr/>
        </p:nvPicPr>
        <p:blipFill rotWithShape="1">
          <a:blip r:embed="rId4">
            <a:extLst>
              <a:ext uri="{28A0092B-C50C-407E-A947-70E740481C1C}">
                <a14:useLocalDpi xmlns:a14="http://schemas.microsoft.com/office/drawing/2010/main" val="0"/>
              </a:ext>
            </a:extLst>
          </a:blip>
          <a:srcRect l="11188" b="60784"/>
          <a:stretch/>
        </p:blipFill>
        <p:spPr>
          <a:xfrm>
            <a:off x="4647030" y="179591"/>
            <a:ext cx="5231440" cy="3373681"/>
          </a:xfrm>
          <a:prstGeom prst="rect">
            <a:avLst/>
          </a:prstGeom>
        </p:spPr>
      </p:pic>
      <p:pic>
        <p:nvPicPr>
          <p:cNvPr id="6" name="Picture 5" descr="MODIS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6316" t="55666" r="14407" b="10635"/>
          <a:stretch/>
        </p:blipFill>
        <p:spPr>
          <a:xfrm>
            <a:off x="64146" y="3630229"/>
            <a:ext cx="4669823" cy="2899056"/>
          </a:xfrm>
          <a:prstGeom prst="rect">
            <a:avLst/>
          </a:prstGeom>
        </p:spPr>
      </p:pic>
      <p:pic>
        <p:nvPicPr>
          <p:cNvPr id="7" name="Picture 6" descr="VIIRS_gc_pm_overpassing_time (dragged).pdf"/>
          <p:cNvPicPr>
            <a:picLocks noChangeAspect="1"/>
          </p:cNvPicPr>
          <p:nvPr/>
        </p:nvPicPr>
        <p:blipFill rotWithShape="1">
          <a:blip r:embed="rId4">
            <a:extLst>
              <a:ext uri="{28A0092B-C50C-407E-A947-70E740481C1C}">
                <a14:useLocalDpi xmlns:a14="http://schemas.microsoft.com/office/drawing/2010/main" val="0"/>
              </a:ext>
            </a:extLst>
          </a:blip>
          <a:srcRect l="11188" t="55335" r="14156" b="10964"/>
          <a:stretch/>
        </p:blipFill>
        <p:spPr>
          <a:xfrm>
            <a:off x="4634201" y="3630229"/>
            <a:ext cx="4397544" cy="2899056"/>
          </a:xfrm>
          <a:prstGeom prst="rect">
            <a:avLst/>
          </a:prstGeom>
        </p:spPr>
      </p:pic>
      <p:sp>
        <p:nvSpPr>
          <p:cNvPr id="8" name="TextBox 7"/>
          <p:cNvSpPr txBox="1"/>
          <p:nvPr/>
        </p:nvSpPr>
        <p:spPr>
          <a:xfrm rot="16200000">
            <a:off x="-600225" y="4823216"/>
            <a:ext cx="1646755" cy="369332"/>
          </a:xfrm>
          <a:prstGeom prst="rect">
            <a:avLst/>
          </a:prstGeom>
          <a:solidFill>
            <a:schemeClr val="bg1"/>
          </a:solidFill>
        </p:spPr>
        <p:txBody>
          <a:bodyPr wrap="none" rtlCol="0">
            <a:spAutoFit/>
          </a:bodyPr>
          <a:lstStyle/>
          <a:p>
            <a:r>
              <a:rPr lang="en-US" b="1" dirty="0" smtClean="0"/>
              <a:t>Correlation R</a:t>
            </a:r>
            <a:endParaRPr lang="en-US" b="1" dirty="0"/>
          </a:p>
        </p:txBody>
      </p:sp>
      <p:sp>
        <p:nvSpPr>
          <p:cNvPr id="9" name="TextBox 8"/>
          <p:cNvSpPr txBox="1"/>
          <p:nvPr/>
        </p:nvSpPr>
        <p:spPr>
          <a:xfrm rot="16200000">
            <a:off x="-1005848" y="2147372"/>
            <a:ext cx="2493779" cy="369332"/>
          </a:xfrm>
          <a:prstGeom prst="rect">
            <a:avLst/>
          </a:prstGeom>
          <a:solidFill>
            <a:schemeClr val="bg1"/>
          </a:solidFill>
        </p:spPr>
        <p:txBody>
          <a:bodyPr wrap="none" rtlCol="0">
            <a:spAutoFit/>
          </a:bodyPr>
          <a:lstStyle/>
          <a:p>
            <a:r>
              <a:rPr lang="en-US" b="1" dirty="0" smtClean="0"/>
              <a:t>ABS (relative bias %)</a:t>
            </a:r>
            <a:endParaRPr lang="en-US" b="1" dirty="0"/>
          </a:p>
        </p:txBody>
      </p:sp>
      <p:cxnSp>
        <p:nvCxnSpPr>
          <p:cNvPr id="11" name="Straight Arrow Connector 10"/>
          <p:cNvCxnSpPr>
            <a:stCxn id="12" idx="1"/>
          </p:cNvCxnSpPr>
          <p:nvPr/>
        </p:nvCxnSpPr>
        <p:spPr bwMode="auto">
          <a:xfrm flipH="1" flipV="1">
            <a:off x="2899396" y="2629682"/>
            <a:ext cx="205266" cy="32316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2" name="TextBox 11"/>
          <p:cNvSpPr txBox="1"/>
          <p:nvPr/>
        </p:nvSpPr>
        <p:spPr>
          <a:xfrm>
            <a:off x="3104662" y="2629680"/>
            <a:ext cx="1172016" cy="646331"/>
          </a:xfrm>
          <a:prstGeom prst="rect">
            <a:avLst/>
          </a:prstGeom>
          <a:noFill/>
        </p:spPr>
        <p:txBody>
          <a:bodyPr wrap="none" rtlCol="0">
            <a:spAutoFit/>
          </a:bodyPr>
          <a:lstStyle/>
          <a:p>
            <a:r>
              <a:rPr lang="en-US" b="1" dirty="0" smtClean="0">
                <a:solidFill>
                  <a:srgbClr val="FF0000"/>
                </a:solidFill>
              </a:rPr>
              <a:t>Applying </a:t>
            </a:r>
          </a:p>
          <a:p>
            <a:r>
              <a:rPr lang="en-US" b="1" dirty="0" smtClean="0">
                <a:solidFill>
                  <a:srgbClr val="FF0000"/>
                </a:solidFill>
              </a:rPr>
              <a:t>MODIS</a:t>
            </a:r>
            <a:endParaRPr lang="en-US" b="1" dirty="0">
              <a:solidFill>
                <a:srgbClr val="FF0000"/>
              </a:solidFill>
            </a:endParaRPr>
          </a:p>
        </p:txBody>
      </p:sp>
      <p:cxnSp>
        <p:nvCxnSpPr>
          <p:cNvPr id="14" name="Straight Arrow Connector 13"/>
          <p:cNvCxnSpPr/>
          <p:nvPr/>
        </p:nvCxnSpPr>
        <p:spPr bwMode="auto">
          <a:xfrm flipH="1">
            <a:off x="6773808" y="1821536"/>
            <a:ext cx="102634" cy="43614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5" name="TextBox 14"/>
          <p:cNvSpPr txBox="1"/>
          <p:nvPr/>
        </p:nvSpPr>
        <p:spPr>
          <a:xfrm>
            <a:off x="6130799" y="1268413"/>
            <a:ext cx="1172016" cy="646331"/>
          </a:xfrm>
          <a:prstGeom prst="rect">
            <a:avLst/>
          </a:prstGeom>
          <a:noFill/>
        </p:spPr>
        <p:txBody>
          <a:bodyPr wrap="none" rtlCol="0">
            <a:spAutoFit/>
          </a:bodyPr>
          <a:lstStyle/>
          <a:p>
            <a:r>
              <a:rPr lang="en-US" b="1" dirty="0" smtClean="0">
                <a:solidFill>
                  <a:srgbClr val="FF0000"/>
                </a:solidFill>
              </a:rPr>
              <a:t>Applying </a:t>
            </a:r>
          </a:p>
          <a:p>
            <a:r>
              <a:rPr lang="en-US" b="1" dirty="0" smtClean="0">
                <a:solidFill>
                  <a:srgbClr val="FF0000"/>
                </a:solidFill>
              </a:rPr>
              <a:t>VIIRS</a:t>
            </a:r>
            <a:endParaRPr lang="en-US" b="1" dirty="0">
              <a:solidFill>
                <a:srgbClr val="FF0000"/>
              </a:solidFill>
            </a:endParaRPr>
          </a:p>
        </p:txBody>
      </p:sp>
      <p:sp>
        <p:nvSpPr>
          <p:cNvPr id="19" name="TextBox 18"/>
          <p:cNvSpPr txBox="1"/>
          <p:nvPr/>
        </p:nvSpPr>
        <p:spPr>
          <a:xfrm>
            <a:off x="425708" y="146446"/>
            <a:ext cx="8452085" cy="830997"/>
          </a:xfrm>
          <a:prstGeom prst="rect">
            <a:avLst/>
          </a:prstGeom>
          <a:noFill/>
        </p:spPr>
        <p:txBody>
          <a:bodyPr wrap="square" rtlCol="0">
            <a:spAutoFit/>
          </a:bodyPr>
          <a:lstStyle/>
          <a:p>
            <a:pPr algn="ctr"/>
            <a:r>
              <a:rPr lang="en-US" sz="2400" b="1" dirty="0" smtClean="0"/>
              <a:t>Distribution of sorted relative bias and correlation coefficient for each station</a:t>
            </a:r>
            <a:endParaRPr lang="en-US" sz="2400" b="1" dirty="0"/>
          </a:p>
        </p:txBody>
      </p:sp>
    </p:spTree>
    <p:extLst>
      <p:ext uri="{BB962C8B-B14F-4D97-AF65-F5344CB8AC3E}">
        <p14:creationId xmlns:p14="http://schemas.microsoft.com/office/powerpoint/2010/main" val="784688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p:cNvPicPr>
          <p:nvPr/>
        </p:nvPicPr>
        <p:blipFill>
          <a:blip r:embed="rId2">
            <a:extLst>
              <a:ext uri="{28A0092B-C50C-407E-A947-70E740481C1C}">
                <a14:useLocalDpi xmlns:a14="http://schemas.microsoft.com/office/drawing/2010/main" val="0"/>
              </a:ext>
            </a:extLst>
          </a:blip>
          <a:srcRect b="4306"/>
          <a:stretch>
            <a:fillRect/>
          </a:stretch>
        </p:blipFill>
        <p:spPr bwMode="auto">
          <a:xfrm>
            <a:off x="2412695" y="1133737"/>
            <a:ext cx="6602718" cy="473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2"/>
          <p:cNvSpPr txBox="1">
            <a:spLocks noChangeArrowheads="1"/>
          </p:cNvSpPr>
          <p:nvPr/>
        </p:nvSpPr>
        <p:spPr bwMode="auto">
          <a:xfrm>
            <a:off x="126833" y="1600741"/>
            <a:ext cx="2180993" cy="397031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eaLnBrk="1" hangingPunct="1">
              <a:buFont typeface="Wingdings" charset="0"/>
              <a:buChar char="Ø"/>
            </a:pPr>
            <a:r>
              <a:rPr lang="en-US" sz="1800" b="1"/>
              <a:t>User Interface for New RSIG 3-Dimensional application.</a:t>
            </a:r>
          </a:p>
          <a:p>
            <a:pPr eaLnBrk="1" hangingPunct="1">
              <a:buFont typeface="Wingdings" charset="0"/>
              <a:buChar char="Ø"/>
            </a:pPr>
            <a:endParaRPr lang="en-US" sz="1800" b="1"/>
          </a:p>
          <a:p>
            <a:pPr eaLnBrk="1" hangingPunct="1">
              <a:buFont typeface="Wingdings" charset="0"/>
              <a:buChar char="Ø"/>
            </a:pPr>
            <a:r>
              <a:rPr lang="en-US" sz="1800" b="1"/>
              <a:t>Delivers data/products to user via web coverage services.</a:t>
            </a:r>
          </a:p>
          <a:p>
            <a:pPr eaLnBrk="1" hangingPunct="1">
              <a:buFont typeface="Wingdings" charset="0"/>
              <a:buChar char="Ø"/>
            </a:pPr>
            <a:endParaRPr lang="en-US" sz="1800" b="1"/>
          </a:p>
          <a:p>
            <a:pPr eaLnBrk="1" hangingPunct="1">
              <a:buFont typeface="Wingdings" charset="0"/>
              <a:buChar char="Ø"/>
            </a:pPr>
            <a:r>
              <a:rPr lang="en-US" sz="1800" b="1"/>
              <a:t>Beta testing to begin summer 2015.</a:t>
            </a:r>
          </a:p>
          <a:p>
            <a:pPr eaLnBrk="1" hangingPunct="1">
              <a:buFont typeface="Wingdings" charset="0"/>
              <a:buChar char="Ø"/>
            </a:pPr>
            <a:endParaRPr lang="en-US" sz="1800" b="1"/>
          </a:p>
        </p:txBody>
      </p:sp>
      <p:sp>
        <p:nvSpPr>
          <p:cNvPr id="5124" name="Title 2"/>
          <p:cNvSpPr txBox="1">
            <a:spLocks/>
          </p:cNvSpPr>
          <p:nvPr/>
        </p:nvSpPr>
        <p:spPr bwMode="auto">
          <a:xfrm>
            <a:off x="0" y="74694"/>
            <a:ext cx="9240130" cy="83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a:lnSpc>
                <a:spcPct val="90000"/>
              </a:lnSpc>
            </a:pPr>
            <a:r>
              <a:rPr lang="en-US" sz="3200" b="1" dirty="0">
                <a:solidFill>
                  <a:srgbClr val="000000"/>
                </a:solidFill>
                <a:cs typeface="Arial" charset="0"/>
              </a:rPr>
              <a:t>Use of EPA Remote Sensing Information Gateway</a:t>
            </a:r>
            <a:br>
              <a:rPr lang="en-US" sz="3200" b="1" dirty="0">
                <a:solidFill>
                  <a:srgbClr val="000000"/>
                </a:solidFill>
                <a:cs typeface="Arial" charset="0"/>
              </a:rPr>
            </a:br>
            <a:r>
              <a:rPr lang="en-US" sz="3200" b="1" dirty="0">
                <a:solidFill>
                  <a:srgbClr val="000000"/>
                </a:solidFill>
                <a:cs typeface="Arial" charset="0"/>
              </a:rPr>
              <a:t> to delivery NASA-VIIRS </a:t>
            </a:r>
            <a:r>
              <a:rPr lang="en-US" sz="3200" b="1" dirty="0" smtClean="0">
                <a:solidFill>
                  <a:srgbClr val="000000"/>
                </a:solidFill>
                <a:cs typeface="Arial" charset="0"/>
              </a:rPr>
              <a:t>AOD/</a:t>
            </a:r>
            <a:r>
              <a:rPr lang="en-US" sz="3200" b="1" dirty="0">
                <a:solidFill>
                  <a:srgbClr val="000000"/>
                </a:solidFill>
                <a:cs typeface="Arial" charset="0"/>
              </a:rPr>
              <a:t>PM</a:t>
            </a:r>
            <a:r>
              <a:rPr lang="en-US" sz="3200" b="1" baseline="-25000" dirty="0">
                <a:solidFill>
                  <a:srgbClr val="000000"/>
                </a:solidFill>
                <a:cs typeface="Arial" charset="0"/>
              </a:rPr>
              <a:t>2.5</a:t>
            </a:r>
            <a:r>
              <a:rPr lang="en-US" sz="3200" b="1" dirty="0">
                <a:solidFill>
                  <a:srgbClr val="000000"/>
                </a:solidFill>
                <a:cs typeface="Arial" charset="0"/>
              </a:rPr>
              <a:t> data products</a:t>
            </a:r>
            <a:endParaRPr lang="en-US" sz="3200" b="1" dirty="0">
              <a:latin typeface="Calibri Light" charset="0"/>
            </a:endParaRPr>
          </a:p>
        </p:txBody>
      </p:sp>
      <p:cxnSp>
        <p:nvCxnSpPr>
          <p:cNvPr id="7" name="Straight Connector 6"/>
          <p:cNvCxnSpPr/>
          <p:nvPr/>
        </p:nvCxnSpPr>
        <p:spPr>
          <a:xfrm>
            <a:off x="96130" y="1014703"/>
            <a:ext cx="9144000" cy="0"/>
          </a:xfrm>
          <a:prstGeom prst="line">
            <a:avLst/>
          </a:prstGeom>
          <a:ln w="698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2898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b="4015"/>
          <a:stretch>
            <a:fillRect/>
          </a:stretch>
        </p:blipFill>
        <p:spPr bwMode="auto">
          <a:xfrm>
            <a:off x="722903" y="233019"/>
            <a:ext cx="7200538" cy="53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283339" y="5754273"/>
            <a:ext cx="60225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buFont typeface="Wingdings" charset="0"/>
              <a:buChar char="Ø"/>
            </a:pPr>
            <a:r>
              <a:rPr lang="en-US" b="1" dirty="0"/>
              <a:t>Early morning CALIOP overpass shows extremely high extinction (532 nm) in the lowest 2 km associated with smoke from the RIM fire (Aug 2013)</a:t>
            </a:r>
            <a:r>
              <a:rPr lang="en-US" dirty="0"/>
              <a:t>.</a:t>
            </a:r>
          </a:p>
        </p:txBody>
      </p:sp>
    </p:spTree>
    <p:extLst>
      <p:ext uri="{BB962C8B-B14F-4D97-AF65-F5344CB8AC3E}">
        <p14:creationId xmlns:p14="http://schemas.microsoft.com/office/powerpoint/2010/main" val="28807521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b="3851"/>
          <a:stretch>
            <a:fillRect/>
          </a:stretch>
        </p:blipFill>
        <p:spPr bwMode="auto">
          <a:xfrm>
            <a:off x="1071993" y="232719"/>
            <a:ext cx="6816491" cy="545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314606" y="5866410"/>
            <a:ext cx="8692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buFont typeface="Wingdings" charset="0"/>
              <a:buChar char="Ø"/>
            </a:pPr>
            <a:r>
              <a:rPr lang="en-US" b="1" dirty="0"/>
              <a:t>VIIRS </a:t>
            </a:r>
            <a:r>
              <a:rPr lang="en-US" b="1" dirty="0" smtClean="0"/>
              <a:t>AOD </a:t>
            </a:r>
            <a:r>
              <a:rPr lang="en-US" b="1" dirty="0"/>
              <a:t>(NOAA-EDR) captures high AOT covering most of MT and moving into the Dakotas, both areas associated with sparse surface PM</a:t>
            </a:r>
            <a:r>
              <a:rPr lang="en-US" b="1" baseline="-25000" dirty="0"/>
              <a:t>2.5</a:t>
            </a:r>
            <a:r>
              <a:rPr lang="en-US" b="1" dirty="0"/>
              <a:t> monitoring coverage.</a:t>
            </a:r>
            <a:endParaRPr lang="en-US" dirty="0"/>
          </a:p>
        </p:txBody>
      </p:sp>
    </p:spTree>
    <p:extLst>
      <p:ext uri="{BB962C8B-B14F-4D97-AF65-F5344CB8AC3E}">
        <p14:creationId xmlns:p14="http://schemas.microsoft.com/office/powerpoint/2010/main" val="15942221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WordArt 4"/>
          <p:cNvSpPr>
            <a:spLocks noChangeArrowheads="1" noChangeShapeType="1" noTextEdit="1"/>
          </p:cNvSpPr>
          <p:nvPr/>
        </p:nvSpPr>
        <p:spPr bwMode="auto">
          <a:xfrm>
            <a:off x="2335382" y="834086"/>
            <a:ext cx="4343400" cy="121285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Thank you !</a:t>
            </a:r>
          </a:p>
        </p:txBody>
      </p:sp>
      <p:pic>
        <p:nvPicPr>
          <p:cNvPr id="471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1820" y="3064996"/>
            <a:ext cx="2555002" cy="219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7845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3979" t="15260" r="14794" b="59617"/>
          <a:stretch/>
        </p:blipFill>
        <p:spPr>
          <a:xfrm>
            <a:off x="258696" y="1099515"/>
            <a:ext cx="4762346" cy="2173809"/>
          </a:xfrm>
          <a:prstGeom prst="rect">
            <a:avLst/>
          </a:prstGeom>
        </p:spPr>
      </p:pic>
      <p:pic>
        <p:nvPicPr>
          <p:cNvPr id="5" name="Picture 4" descr="satellite_gc_pm_overpassing_time (dragged).pdf"/>
          <p:cNvPicPr>
            <a:picLocks noChangeAspect="1"/>
          </p:cNvPicPr>
          <p:nvPr/>
        </p:nvPicPr>
        <p:blipFill rotWithShape="1">
          <a:blip r:embed="rId3">
            <a:extLst>
              <a:ext uri="{28A0092B-C50C-407E-A947-70E740481C1C}">
                <a14:useLocalDpi xmlns:a14="http://schemas.microsoft.com/office/drawing/2010/main" val="0"/>
              </a:ext>
            </a:extLst>
          </a:blip>
          <a:srcRect l="13979" t="55531" r="14794" b="10501"/>
          <a:stretch/>
        </p:blipFill>
        <p:spPr>
          <a:xfrm>
            <a:off x="258696" y="3406370"/>
            <a:ext cx="4762346" cy="2939143"/>
          </a:xfrm>
          <a:prstGeom prst="rect">
            <a:avLst/>
          </a:prstGeom>
        </p:spPr>
      </p:pic>
      <p:pic>
        <p:nvPicPr>
          <p:cNvPr id="6" name="Picture 5" descr="satellite_gc_pm_overpassing_time (dragged).pdf"/>
          <p:cNvPicPr>
            <a:picLocks noChangeAspect="1"/>
          </p:cNvPicPr>
          <p:nvPr/>
        </p:nvPicPr>
        <p:blipFill rotWithShape="1">
          <a:blip r:embed="rId4">
            <a:extLst>
              <a:ext uri="{28A0092B-C50C-407E-A947-70E740481C1C}">
                <a14:useLocalDpi xmlns:a14="http://schemas.microsoft.com/office/drawing/2010/main" val="0"/>
              </a:ext>
            </a:extLst>
          </a:blip>
          <a:srcRect l="19889" t="14991" r="14835" b="51500"/>
          <a:stretch/>
        </p:blipFill>
        <p:spPr>
          <a:xfrm>
            <a:off x="5021042" y="2257321"/>
            <a:ext cx="4132883" cy="2745621"/>
          </a:xfrm>
          <a:prstGeom prst="rect">
            <a:avLst/>
          </a:prstGeom>
        </p:spPr>
      </p:pic>
      <p:sp>
        <p:nvSpPr>
          <p:cNvPr id="7" name="TextBox 6"/>
          <p:cNvSpPr txBox="1"/>
          <p:nvPr/>
        </p:nvSpPr>
        <p:spPr>
          <a:xfrm>
            <a:off x="859187" y="2741107"/>
            <a:ext cx="441422" cy="369332"/>
          </a:xfrm>
          <a:prstGeom prst="rect">
            <a:avLst/>
          </a:prstGeom>
          <a:noFill/>
        </p:spPr>
        <p:txBody>
          <a:bodyPr wrap="none" rtlCol="0">
            <a:spAutoFit/>
          </a:bodyPr>
          <a:lstStyle/>
          <a:p>
            <a:r>
              <a:rPr lang="en-US" dirty="0" smtClean="0"/>
              <a:t>b1</a:t>
            </a:r>
            <a:endParaRPr lang="en-US" dirty="0"/>
          </a:p>
        </p:txBody>
      </p:sp>
      <p:sp>
        <p:nvSpPr>
          <p:cNvPr id="8" name="TextBox 7"/>
          <p:cNvSpPr txBox="1"/>
          <p:nvPr/>
        </p:nvSpPr>
        <p:spPr>
          <a:xfrm>
            <a:off x="859187" y="5002942"/>
            <a:ext cx="441422" cy="369332"/>
          </a:xfrm>
          <a:prstGeom prst="rect">
            <a:avLst/>
          </a:prstGeom>
          <a:noFill/>
        </p:spPr>
        <p:txBody>
          <a:bodyPr wrap="none" rtlCol="0">
            <a:spAutoFit/>
          </a:bodyPr>
          <a:lstStyle/>
          <a:p>
            <a:r>
              <a:rPr lang="en-US" dirty="0" smtClean="0"/>
              <a:t>b2</a:t>
            </a:r>
            <a:endParaRPr lang="en-US" dirty="0"/>
          </a:p>
        </p:txBody>
      </p:sp>
      <p:sp>
        <p:nvSpPr>
          <p:cNvPr id="9" name="TextBox 8"/>
          <p:cNvSpPr txBox="1"/>
          <p:nvPr/>
        </p:nvSpPr>
        <p:spPr>
          <a:xfrm>
            <a:off x="5034796" y="3889690"/>
            <a:ext cx="1143161" cy="369332"/>
          </a:xfrm>
          <a:prstGeom prst="rect">
            <a:avLst/>
          </a:prstGeom>
          <a:noFill/>
        </p:spPr>
        <p:txBody>
          <a:bodyPr wrap="none" rtlCol="0">
            <a:spAutoFit/>
          </a:bodyPr>
          <a:lstStyle/>
          <a:p>
            <a:r>
              <a:rPr lang="en-US" dirty="0" smtClean="0"/>
              <a:t>|b2| - |b1|</a:t>
            </a:r>
            <a:endParaRPr lang="en-US" dirty="0"/>
          </a:p>
        </p:txBody>
      </p:sp>
      <p:sp>
        <p:nvSpPr>
          <p:cNvPr id="11" name="Title 1"/>
          <p:cNvSpPr>
            <a:spLocks noGrp="1"/>
          </p:cNvSpPr>
          <p:nvPr>
            <p:ph type="title"/>
          </p:nvPr>
        </p:nvSpPr>
        <p:spPr>
          <a:xfrm>
            <a:off x="22679" y="-102055"/>
            <a:ext cx="8822237" cy="1143000"/>
          </a:xfrm>
        </p:spPr>
        <p:txBody>
          <a:bodyPr/>
          <a:lstStyle/>
          <a:p>
            <a:r>
              <a:rPr lang="en-US" dirty="0" smtClean="0"/>
              <a:t>Applying MODIS AOD reduces biases in GEOS-</a:t>
            </a:r>
            <a:r>
              <a:rPr lang="en-US" dirty="0" err="1" smtClean="0"/>
              <a:t>Chem</a:t>
            </a:r>
            <a:r>
              <a:rPr lang="en-US" dirty="0" smtClean="0"/>
              <a:t> PM</a:t>
            </a:r>
            <a:r>
              <a:rPr lang="en-US" baseline="-25000" dirty="0" smtClean="0"/>
              <a:t>2.5</a:t>
            </a:r>
            <a:endParaRPr lang="en-US" dirty="0"/>
          </a:p>
        </p:txBody>
      </p:sp>
    </p:spTree>
    <p:extLst>
      <p:ext uri="{BB962C8B-B14F-4D97-AF65-F5344CB8AC3E}">
        <p14:creationId xmlns:p14="http://schemas.microsoft.com/office/powerpoint/2010/main" val="41109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6677"/>
            <a:ext cx="7772400" cy="1143000"/>
          </a:xfrm>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5992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pPr>
              <a:defRPr/>
            </a:pPr>
            <a:r>
              <a:rPr lang="en-US" sz="2800" dirty="0" smtClean="0">
                <a:latin typeface="Helvetica" pitchFamily="34" charset="0"/>
              </a:rPr>
              <a:t>National Ambient Air Quality Standards </a:t>
            </a:r>
            <a:br>
              <a:rPr lang="en-US" sz="2800" dirty="0" smtClean="0">
                <a:latin typeface="Helvetica" pitchFamily="34" charset="0"/>
              </a:rPr>
            </a:br>
            <a:r>
              <a:rPr lang="en-US" sz="2800" dirty="0" smtClean="0">
                <a:latin typeface="Helvetica" pitchFamily="34" charset="0"/>
              </a:rPr>
              <a:t>NAAQS as of Oct. 2011</a:t>
            </a:r>
            <a:endParaRPr lang="en-US" sz="2800" dirty="0">
              <a:latin typeface="Helvetica" pitchFamily="34"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l="13571" t="27142" r="41920" b="10468"/>
          <a:stretch>
            <a:fillRect/>
          </a:stretch>
        </p:blipFill>
        <p:spPr bwMode="auto">
          <a:xfrm>
            <a:off x="0" y="914400"/>
            <a:ext cx="883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Line 11"/>
          <p:cNvSpPr>
            <a:spLocks noChangeShapeType="1"/>
          </p:cNvSpPr>
          <p:nvPr/>
        </p:nvSpPr>
        <p:spPr bwMode="auto">
          <a:xfrm>
            <a:off x="0" y="914400"/>
            <a:ext cx="9144000" cy="0"/>
          </a:xfrm>
          <a:prstGeom prst="line">
            <a:avLst/>
          </a:prstGeom>
          <a:noFill/>
          <a:ln w="3175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grpSp>
        <p:nvGrpSpPr>
          <p:cNvPr id="153604" name="Group 8"/>
          <p:cNvGrpSpPr>
            <a:grpSpLocks/>
          </p:cNvGrpSpPr>
          <p:nvPr/>
        </p:nvGrpSpPr>
        <p:grpSpPr bwMode="auto">
          <a:xfrm>
            <a:off x="5486400" y="3200400"/>
            <a:ext cx="1981200" cy="1295400"/>
            <a:chOff x="5410200" y="3200400"/>
            <a:chExt cx="1981056" cy="1295400"/>
          </a:xfrm>
        </p:grpSpPr>
        <p:cxnSp>
          <p:nvCxnSpPr>
            <p:cNvPr id="59397" name="Straight Arrow Connector 3"/>
            <p:cNvCxnSpPr>
              <a:cxnSpLocks noChangeShapeType="1"/>
            </p:cNvCxnSpPr>
            <p:nvPr/>
          </p:nvCxnSpPr>
          <p:spPr bwMode="auto">
            <a:xfrm>
              <a:off x="6934200" y="3810000"/>
              <a:ext cx="304800" cy="6858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59398" name="TextBox 5"/>
            <p:cNvSpPr txBox="1">
              <a:spLocks noChangeArrowheads="1"/>
            </p:cNvSpPr>
            <p:nvPr/>
          </p:nvSpPr>
          <p:spPr bwMode="auto">
            <a:xfrm>
              <a:off x="5410200" y="3200400"/>
              <a:ext cx="1981056" cy="646331"/>
            </a:xfrm>
            <a:prstGeom prst="rect">
              <a:avLst/>
            </a:prstGeom>
            <a:solidFill>
              <a:schemeClr val="bg1"/>
            </a:solidFill>
            <a:ln w="25400">
              <a:solidFill>
                <a:srgbClr val="FF0000"/>
              </a:solidFill>
              <a:miter lim="800000"/>
              <a:headEnd/>
              <a:tailEnd/>
            </a:ln>
          </p:spPr>
          <p:txBody>
            <a:bodyPr wrap="non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914400" eaLnBrk="1" fontAlgn="base" hangingPunct="1">
                <a:spcBef>
                  <a:spcPct val="0"/>
                </a:spcBef>
                <a:spcAft>
                  <a:spcPct val="0"/>
                </a:spcAft>
              </a:pPr>
              <a:r>
                <a:rPr lang="en-US" sz="1800" smtClean="0">
                  <a:solidFill>
                    <a:srgbClr val="FF0000"/>
                  </a:solidFill>
                </a:rPr>
                <a:t>12 μg/m</a:t>
              </a:r>
              <a:r>
                <a:rPr lang="en-US" sz="1800" baseline="30000" smtClean="0">
                  <a:solidFill>
                    <a:srgbClr val="FF0000"/>
                  </a:solidFill>
                </a:rPr>
                <a:t>3</a:t>
              </a:r>
              <a:r>
                <a:rPr lang="en-US" sz="1800" smtClean="0">
                  <a:solidFill>
                    <a:srgbClr val="FF0000"/>
                  </a:solidFill>
                </a:rPr>
                <a:t>, </a:t>
              </a:r>
            </a:p>
            <a:p>
              <a:pPr defTabSz="914400" eaLnBrk="1" fontAlgn="base" hangingPunct="1">
                <a:spcBef>
                  <a:spcPct val="0"/>
                </a:spcBef>
                <a:spcAft>
                  <a:spcPct val="0"/>
                </a:spcAft>
              </a:pPr>
              <a:r>
                <a:rPr lang="en-US" sz="1800" smtClean="0">
                  <a:solidFill>
                    <a:srgbClr val="FF0000"/>
                  </a:solidFill>
                </a:rPr>
                <a:t>FR, 15 Jan. 2013</a:t>
              </a:r>
            </a:p>
          </p:txBody>
        </p:sp>
      </p:grpSp>
    </p:spTree>
    <p:extLst>
      <p:ext uri="{BB962C8B-B14F-4D97-AF65-F5344CB8AC3E}">
        <p14:creationId xmlns:p14="http://schemas.microsoft.com/office/powerpoint/2010/main" val="22784199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atellite_gc_pm_overpassing_time (dragged).pdf"/>
          <p:cNvPicPr>
            <a:picLocks noChangeAspect="1"/>
          </p:cNvPicPr>
          <p:nvPr/>
        </p:nvPicPr>
        <p:blipFill rotWithShape="1">
          <a:blip r:embed="rId2">
            <a:extLst>
              <a:ext uri="{28A0092B-C50C-407E-A947-70E740481C1C}">
                <a14:useLocalDpi xmlns:a14="http://schemas.microsoft.com/office/drawing/2010/main" val="0"/>
              </a:ext>
            </a:extLst>
          </a:blip>
          <a:srcRect l="14337" t="14911" r="13338" b="51385"/>
          <a:stretch/>
        </p:blipFill>
        <p:spPr>
          <a:xfrm>
            <a:off x="181435" y="1440208"/>
            <a:ext cx="5528369" cy="3334025"/>
          </a:xfrm>
          <a:prstGeom prst="rect">
            <a:avLst/>
          </a:prstGeom>
        </p:spPr>
      </p:pic>
    </p:spTree>
    <p:extLst>
      <p:ext uri="{BB962C8B-B14F-4D97-AF65-F5344CB8AC3E}">
        <p14:creationId xmlns:p14="http://schemas.microsoft.com/office/powerpoint/2010/main" val="393926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7772400" cy="1143000"/>
          </a:xfrm>
        </p:spPr>
        <p:txBody>
          <a:bodyPr/>
          <a:lstStyle/>
          <a:p>
            <a:pPr>
              <a:defRPr/>
            </a:pPr>
            <a:r>
              <a:rPr lang="en-US" dirty="0" smtClean="0"/>
              <a:t>Existing PM</a:t>
            </a:r>
            <a:r>
              <a:rPr lang="en-US" baseline="-25000" dirty="0" smtClean="0"/>
              <a:t>2.5</a:t>
            </a:r>
            <a:r>
              <a:rPr lang="en-US" dirty="0" smtClean="0"/>
              <a:t> </a:t>
            </a:r>
            <a:r>
              <a:rPr lang="en-US" dirty="0" smtClean="0"/>
              <a:t>ground monitoring </a:t>
            </a:r>
            <a:r>
              <a:rPr lang="en-US" dirty="0" smtClean="0"/>
              <a:t>in continental U.S.</a:t>
            </a:r>
            <a:endParaRPr lang="en-US" dirty="0"/>
          </a:p>
        </p:txBody>
      </p:sp>
      <p:pic>
        <p:nvPicPr>
          <p:cNvPr id="624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962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6"/>
          <p:cNvSpPr txBox="1">
            <a:spLocks noChangeArrowheads="1"/>
          </p:cNvSpPr>
          <p:nvPr/>
        </p:nvSpPr>
        <p:spPr bwMode="auto">
          <a:xfrm>
            <a:off x="1600200" y="990600"/>
            <a:ext cx="162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20 June 2013</a:t>
            </a:r>
          </a:p>
        </p:txBody>
      </p:sp>
      <p:sp>
        <p:nvSpPr>
          <p:cNvPr id="62468" name="TextBox 7"/>
          <p:cNvSpPr txBox="1">
            <a:spLocks noChangeArrowheads="1"/>
          </p:cNvSpPr>
          <p:nvPr/>
        </p:nvSpPr>
        <p:spPr bwMode="auto">
          <a:xfrm>
            <a:off x="5791200" y="990600"/>
            <a:ext cx="162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914400" eaLnBrk="1" fontAlgn="base" hangingPunct="1">
              <a:spcBef>
                <a:spcPct val="0"/>
              </a:spcBef>
              <a:spcAft>
                <a:spcPct val="0"/>
              </a:spcAft>
            </a:pPr>
            <a:r>
              <a:rPr lang="en-US" sz="1800" smtClean="0">
                <a:solidFill>
                  <a:srgbClr val="000000"/>
                </a:solidFill>
              </a:rPr>
              <a:t>21 June 2013</a:t>
            </a:r>
          </a:p>
        </p:txBody>
      </p:sp>
      <p:sp>
        <p:nvSpPr>
          <p:cNvPr id="62469" name="TextBox 8"/>
          <p:cNvSpPr txBox="1">
            <a:spLocks noChangeArrowheads="1"/>
          </p:cNvSpPr>
          <p:nvPr/>
        </p:nvSpPr>
        <p:spPr bwMode="auto">
          <a:xfrm>
            <a:off x="457200" y="4419600"/>
            <a:ext cx="8534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Helvetica" charset="0"/>
                <a:ea typeface="ＭＳ Ｐゴシック" charset="0"/>
                <a:cs typeface="ＭＳ Ｐゴシック" charset="0"/>
              </a:defRPr>
            </a:lvl1pPr>
            <a:lvl2pPr marL="742950" indent="-285750" eaLnBrk="0" hangingPunct="0">
              <a:defRPr sz="2400" b="1">
                <a:solidFill>
                  <a:schemeClr val="tx1"/>
                </a:solidFill>
                <a:latin typeface="Helvetica" charset="0"/>
                <a:ea typeface="ＭＳ Ｐゴシック" charset="0"/>
              </a:defRPr>
            </a:lvl2pPr>
            <a:lvl3pPr marL="1143000" indent="-228600" eaLnBrk="0" hangingPunct="0">
              <a:defRPr sz="2400" b="1">
                <a:solidFill>
                  <a:schemeClr val="tx1"/>
                </a:solidFill>
                <a:latin typeface="Helvetica" charset="0"/>
                <a:ea typeface="ＭＳ Ｐゴシック" charset="0"/>
              </a:defRPr>
            </a:lvl3pPr>
            <a:lvl4pPr marL="1600200" indent="-228600" eaLnBrk="0" hangingPunct="0">
              <a:defRPr sz="2400" b="1">
                <a:solidFill>
                  <a:schemeClr val="tx1"/>
                </a:solidFill>
                <a:latin typeface="Helvetica" charset="0"/>
                <a:ea typeface="ＭＳ Ｐゴシック" charset="0"/>
              </a:defRPr>
            </a:lvl4pPr>
            <a:lvl5pPr marL="2057400" indent="-228600" eaLnBrk="0" hangingPunct="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pPr defTabSz="914400" eaLnBrk="1" fontAlgn="base" hangingPunct="1">
              <a:spcBef>
                <a:spcPct val="0"/>
              </a:spcBef>
              <a:spcAft>
                <a:spcPct val="0"/>
              </a:spcAft>
            </a:pPr>
            <a:r>
              <a:rPr lang="en-US" sz="1800" smtClean="0">
                <a:solidFill>
                  <a:srgbClr val="3333CC"/>
                </a:solidFill>
              </a:rPr>
              <a:t>Blue: </a:t>
            </a:r>
            <a:r>
              <a:rPr lang="en-US" sz="1800" b="0" smtClean="0">
                <a:solidFill>
                  <a:srgbClr val="000000"/>
                </a:solidFill>
              </a:rPr>
              <a:t>~1000 stations using Federal Reference Method (FRM) as part of Air Quality System (AQS). Measure daily PM2.5 at daily, every 3</a:t>
            </a:r>
            <a:r>
              <a:rPr lang="en-US" sz="1800" b="0" baseline="30000" smtClean="0">
                <a:solidFill>
                  <a:srgbClr val="000000"/>
                </a:solidFill>
              </a:rPr>
              <a:t>rd</a:t>
            </a:r>
            <a:r>
              <a:rPr lang="en-US" sz="1800" b="0" smtClean="0">
                <a:solidFill>
                  <a:srgbClr val="000000"/>
                </a:solidFill>
              </a:rPr>
              <a:t> or 6</a:t>
            </a:r>
            <a:r>
              <a:rPr lang="en-US" sz="1800" b="0" baseline="30000" smtClean="0">
                <a:solidFill>
                  <a:srgbClr val="000000"/>
                </a:solidFill>
              </a:rPr>
              <a:t>th</a:t>
            </a:r>
            <a:r>
              <a:rPr lang="en-US" sz="1800" b="0" smtClean="0">
                <a:solidFill>
                  <a:srgbClr val="000000"/>
                </a:solidFill>
              </a:rPr>
              <a:t> day frequency. </a:t>
            </a:r>
          </a:p>
          <a:p>
            <a:pPr defTabSz="914400" eaLnBrk="1" fontAlgn="base" hangingPunct="1">
              <a:spcBef>
                <a:spcPct val="0"/>
              </a:spcBef>
              <a:spcAft>
                <a:spcPct val="0"/>
              </a:spcAft>
            </a:pPr>
            <a:endParaRPr lang="en-US" sz="1800" b="0" smtClean="0">
              <a:solidFill>
                <a:srgbClr val="000000"/>
              </a:solidFill>
            </a:endParaRPr>
          </a:p>
          <a:p>
            <a:pPr defTabSz="914400" eaLnBrk="1" fontAlgn="base" hangingPunct="1">
              <a:spcBef>
                <a:spcPct val="0"/>
              </a:spcBef>
              <a:spcAft>
                <a:spcPct val="0"/>
              </a:spcAft>
            </a:pPr>
            <a:r>
              <a:rPr lang="en-US" sz="1800" smtClean="0">
                <a:solidFill>
                  <a:srgbClr val="FF0000"/>
                </a:solidFill>
              </a:rPr>
              <a:t>Red:</a:t>
            </a:r>
            <a:r>
              <a:rPr lang="en-US" sz="1800" b="0" smtClean="0">
                <a:solidFill>
                  <a:srgbClr val="000000"/>
                </a:solidFill>
              </a:rPr>
              <a:t> ~600 stations using a variety of techniques to provide continuous (hourly resolution) PM2.5 mass, in support of the AIRNow program.</a:t>
            </a:r>
          </a:p>
          <a:p>
            <a:pPr defTabSz="914400" eaLnBrk="1" fontAlgn="base" hangingPunct="1">
              <a:spcBef>
                <a:spcPct val="0"/>
              </a:spcBef>
              <a:spcAft>
                <a:spcPct val="0"/>
              </a:spcAft>
            </a:pPr>
            <a:endParaRPr lang="en-US" sz="1800" b="0" smtClean="0">
              <a:solidFill>
                <a:srgbClr val="000000"/>
              </a:solidFill>
            </a:endParaRPr>
          </a:p>
          <a:p>
            <a:pPr defTabSz="914400" eaLnBrk="1" fontAlgn="base" hangingPunct="1">
              <a:spcBef>
                <a:spcPct val="0"/>
              </a:spcBef>
              <a:spcAft>
                <a:spcPct val="0"/>
              </a:spcAft>
            </a:pPr>
            <a:r>
              <a:rPr lang="en-US" sz="1800" smtClean="0">
                <a:solidFill>
                  <a:srgbClr val="000000"/>
                </a:solidFill>
              </a:rPr>
              <a:t>Still, many areas remain unmonitored.  </a:t>
            </a:r>
          </a:p>
        </p:txBody>
      </p:sp>
      <p:pic>
        <p:nvPicPr>
          <p:cNvPr id="6247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17017"/>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2" y="942680"/>
            <a:ext cx="527685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2"/>
          <p:cNvSpPr>
            <a:spLocks noGrp="1"/>
          </p:cNvSpPr>
          <p:nvPr>
            <p:ph type="title"/>
          </p:nvPr>
        </p:nvSpPr>
        <p:spPr>
          <a:xfrm>
            <a:off x="0" y="-298226"/>
            <a:ext cx="9144000" cy="1325563"/>
          </a:xfrm>
        </p:spPr>
        <p:txBody>
          <a:bodyPr/>
          <a:lstStyle/>
          <a:p>
            <a:r>
              <a:rPr lang="en-US" sz="2800" b="1" dirty="0">
                <a:solidFill>
                  <a:srgbClr val="000000"/>
                </a:solidFill>
                <a:latin typeface="Calibri" charset="0"/>
                <a:cs typeface="Arial" charset="0"/>
              </a:rPr>
              <a:t>Use of EPA Remote Sensing Information Gateway</a:t>
            </a:r>
            <a:br>
              <a:rPr lang="en-US" sz="2800" b="1" dirty="0">
                <a:solidFill>
                  <a:srgbClr val="000000"/>
                </a:solidFill>
                <a:latin typeface="Calibri" charset="0"/>
                <a:cs typeface="Arial" charset="0"/>
              </a:rPr>
            </a:br>
            <a:r>
              <a:rPr lang="en-US" sz="2800" b="1" dirty="0">
                <a:solidFill>
                  <a:srgbClr val="000000"/>
                </a:solidFill>
                <a:latin typeface="Calibri" charset="0"/>
                <a:cs typeface="Arial" charset="0"/>
              </a:rPr>
              <a:t> to </a:t>
            </a:r>
            <a:r>
              <a:rPr lang="en-US" sz="2800" b="1" dirty="0" smtClean="0">
                <a:solidFill>
                  <a:srgbClr val="000000"/>
                </a:solidFill>
                <a:latin typeface="Calibri" charset="0"/>
                <a:cs typeface="Arial" charset="0"/>
              </a:rPr>
              <a:t>deliver </a:t>
            </a:r>
            <a:r>
              <a:rPr lang="en-US" sz="2800" b="1" dirty="0">
                <a:solidFill>
                  <a:srgbClr val="000000"/>
                </a:solidFill>
                <a:latin typeface="Calibri" charset="0"/>
                <a:cs typeface="Arial" charset="0"/>
              </a:rPr>
              <a:t>VIIRS </a:t>
            </a:r>
            <a:r>
              <a:rPr lang="en-US" sz="2800" b="1" dirty="0" smtClean="0">
                <a:solidFill>
                  <a:srgbClr val="000000"/>
                </a:solidFill>
                <a:latin typeface="Calibri" charset="0"/>
                <a:cs typeface="Arial" charset="0"/>
              </a:rPr>
              <a:t>AOD/</a:t>
            </a:r>
            <a:r>
              <a:rPr lang="en-US" sz="2800" b="1" dirty="0">
                <a:solidFill>
                  <a:srgbClr val="000000"/>
                </a:solidFill>
                <a:latin typeface="Calibri" charset="0"/>
                <a:cs typeface="Arial" charset="0"/>
              </a:rPr>
              <a:t>PM</a:t>
            </a:r>
            <a:r>
              <a:rPr lang="en-US" sz="2800" b="1" baseline="-25000" dirty="0">
                <a:solidFill>
                  <a:srgbClr val="000000"/>
                </a:solidFill>
                <a:latin typeface="Calibri" charset="0"/>
                <a:cs typeface="Arial" charset="0"/>
              </a:rPr>
              <a:t>2.5</a:t>
            </a:r>
            <a:r>
              <a:rPr lang="en-US" sz="2800" b="1" dirty="0">
                <a:solidFill>
                  <a:srgbClr val="000000"/>
                </a:solidFill>
                <a:latin typeface="Calibri" charset="0"/>
                <a:cs typeface="Arial" charset="0"/>
              </a:rPr>
              <a:t> data products</a:t>
            </a:r>
            <a:endParaRPr lang="en-US" sz="2800" b="1" dirty="0">
              <a:latin typeface="Calibri Light" charset="0"/>
            </a:endParaRPr>
          </a:p>
        </p:txBody>
      </p:sp>
      <p:cxnSp>
        <p:nvCxnSpPr>
          <p:cNvPr id="5" name="Straight Connector 4"/>
          <p:cNvCxnSpPr/>
          <p:nvPr/>
        </p:nvCxnSpPr>
        <p:spPr>
          <a:xfrm>
            <a:off x="0" y="906395"/>
            <a:ext cx="9144000" cy="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4101" name="TextBox 5"/>
          <p:cNvSpPr txBox="1">
            <a:spLocks noChangeArrowheads="1"/>
          </p:cNvSpPr>
          <p:nvPr/>
        </p:nvSpPr>
        <p:spPr bwMode="auto">
          <a:xfrm>
            <a:off x="5308542" y="932022"/>
            <a:ext cx="3835458" cy="590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buFont typeface="Arial" charset="0"/>
              <a:buChar char="•"/>
            </a:pPr>
            <a:r>
              <a:rPr lang="en-US" b="1" dirty="0"/>
              <a:t>Current satellite WCS:</a:t>
            </a:r>
          </a:p>
          <a:p>
            <a:pPr lvl="1">
              <a:buFont typeface="Wingdings" charset="0"/>
              <a:buChar char="Ø"/>
            </a:pPr>
            <a:r>
              <a:rPr lang="en-US" b="1" dirty="0"/>
              <a:t>MODIS C6 (10 km, 3 km, DB)</a:t>
            </a:r>
          </a:p>
          <a:p>
            <a:pPr lvl="1">
              <a:buFont typeface="Wingdings" charset="0"/>
              <a:buChar char="Ø"/>
            </a:pPr>
            <a:r>
              <a:rPr lang="en-US" b="1" dirty="0" smtClean="0"/>
              <a:t>CALIOP, GASP </a:t>
            </a:r>
            <a:r>
              <a:rPr lang="en-US" b="1" dirty="0"/>
              <a:t>(GOES AOD)</a:t>
            </a:r>
          </a:p>
          <a:p>
            <a:pPr lvl="1">
              <a:buFont typeface="Wingdings" charset="0"/>
              <a:buChar char="Ø"/>
            </a:pPr>
            <a:r>
              <a:rPr lang="en-US" b="1" dirty="0"/>
              <a:t>Prototype NOAA-VIIRS</a:t>
            </a:r>
          </a:p>
          <a:p>
            <a:pPr>
              <a:buFont typeface="Arial" charset="0"/>
              <a:buChar char="•"/>
            </a:pPr>
            <a:endParaRPr lang="en-US" dirty="0"/>
          </a:p>
          <a:p>
            <a:pPr>
              <a:buFont typeface="Arial" charset="0"/>
              <a:buChar char="•"/>
            </a:pPr>
            <a:r>
              <a:rPr lang="en-US" b="1" dirty="0">
                <a:solidFill>
                  <a:srgbClr val="FF0000"/>
                </a:solidFill>
              </a:rPr>
              <a:t>Establish OGC compliant Web Coverage Service (WCS ) between PEATE and RSIG to add NASA- VIIRS data (This project).</a:t>
            </a:r>
          </a:p>
          <a:p>
            <a:pPr>
              <a:buFont typeface="Arial" charset="0"/>
              <a:buChar char="•"/>
            </a:pPr>
            <a:endParaRPr lang="en-US" dirty="0"/>
          </a:p>
          <a:p>
            <a:pPr eaLnBrk="1" hangingPunct="1">
              <a:buFont typeface="Arial" charset="0"/>
              <a:buChar char="•"/>
            </a:pPr>
            <a:r>
              <a:rPr lang="en-US" b="1" dirty="0"/>
              <a:t>GEOS-</a:t>
            </a:r>
            <a:r>
              <a:rPr lang="en-US" b="1" dirty="0" err="1"/>
              <a:t>Chem</a:t>
            </a:r>
            <a:r>
              <a:rPr lang="en-US" b="1" dirty="0"/>
              <a:t> scaling factors used </a:t>
            </a:r>
            <a:r>
              <a:rPr lang="en-US" b="1" dirty="0">
                <a:cs typeface="Arial" charset="0"/>
              </a:rPr>
              <a:t>to create a daily Look-Up-Table (LUT) of the spatial varying relation of AOD and </a:t>
            </a:r>
            <a:r>
              <a:rPr lang="en-US" b="1" dirty="0" smtClean="0">
                <a:cs typeface="Arial" charset="0"/>
              </a:rPr>
              <a:t>PM</a:t>
            </a:r>
            <a:r>
              <a:rPr lang="en-US" b="1" baseline="-25000" dirty="0" smtClean="0">
                <a:cs typeface="Arial" charset="0"/>
              </a:rPr>
              <a:t>2.5 </a:t>
            </a:r>
            <a:r>
              <a:rPr lang="en-US" b="1" dirty="0" smtClean="0"/>
              <a:t>(</a:t>
            </a:r>
            <a:r>
              <a:rPr lang="en-US" b="1" dirty="0">
                <a:cs typeface="Arial" charset="0"/>
              </a:rPr>
              <a:t>van </a:t>
            </a:r>
            <a:r>
              <a:rPr lang="en-US" b="1" dirty="0" err="1">
                <a:cs typeface="Arial" charset="0"/>
              </a:rPr>
              <a:t>Donkelaar</a:t>
            </a:r>
            <a:r>
              <a:rPr lang="en-US" b="1" dirty="0">
                <a:cs typeface="Arial" charset="0"/>
              </a:rPr>
              <a:t>  et. al., 2012, ES&amp;T)</a:t>
            </a:r>
            <a:r>
              <a:rPr lang="en-US" b="1" dirty="0"/>
              <a:t> .</a:t>
            </a:r>
          </a:p>
          <a:p>
            <a:pPr eaLnBrk="1" hangingPunct="1">
              <a:buFont typeface="Arial" charset="0"/>
              <a:buChar char="•"/>
            </a:pPr>
            <a:endParaRPr lang="en-US" b="1" dirty="0"/>
          </a:p>
          <a:p>
            <a:pPr eaLnBrk="1" hangingPunct="1">
              <a:buFont typeface="Arial" charset="0"/>
              <a:buChar char="•"/>
            </a:pPr>
            <a:r>
              <a:rPr lang="en-US" b="1" dirty="0">
                <a:solidFill>
                  <a:srgbClr val="FF0000"/>
                </a:solidFill>
              </a:rPr>
              <a:t>Prototype use of AOD-to-PM2.5 scaling factors via regional models (WRF-CMAQ &amp; WRF-CHEM) and explore ensemble type approach  (This project).</a:t>
            </a:r>
          </a:p>
        </p:txBody>
      </p:sp>
      <p:sp>
        <p:nvSpPr>
          <p:cNvPr id="2" name="Rectangle 1"/>
          <p:cNvSpPr/>
          <p:nvPr/>
        </p:nvSpPr>
        <p:spPr>
          <a:xfrm>
            <a:off x="40161" y="6365132"/>
            <a:ext cx="5559933" cy="369332"/>
          </a:xfrm>
          <a:prstGeom prst="rect">
            <a:avLst/>
          </a:prstGeom>
        </p:spPr>
        <p:txBody>
          <a:bodyPr wrap="square">
            <a:spAutoFit/>
          </a:bodyPr>
          <a:lstStyle/>
          <a:p>
            <a:r>
              <a:rPr lang="en-US" b="1" dirty="0"/>
              <a:t>http://</a:t>
            </a:r>
            <a:r>
              <a:rPr lang="en-US" b="1" dirty="0" err="1"/>
              <a:t>ofmpub.epa.gov</a:t>
            </a:r>
            <a:r>
              <a:rPr lang="en-US" b="1" dirty="0"/>
              <a:t>/</a:t>
            </a:r>
            <a:r>
              <a:rPr lang="en-US" b="1" dirty="0" err="1"/>
              <a:t>rsig</a:t>
            </a:r>
            <a:r>
              <a:rPr lang="en-US" b="1" dirty="0"/>
              <a:t>/</a:t>
            </a:r>
            <a:r>
              <a:rPr lang="en-US" b="1" dirty="0" err="1"/>
              <a:t>rsigserver?index.html</a:t>
            </a:r>
            <a:endParaRPr lang="en-US" b="1" dirty="0"/>
          </a:p>
        </p:txBody>
      </p:sp>
    </p:spTree>
    <p:extLst>
      <p:ext uri="{BB962C8B-B14F-4D97-AF65-F5344CB8AC3E}">
        <p14:creationId xmlns:p14="http://schemas.microsoft.com/office/powerpoint/2010/main" val="3031133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Palatino"/>
              <a:ea typeface="ＭＳ Ｐゴシック"/>
            </a:endParaRPr>
          </a:p>
        </p:txBody>
      </p:sp>
      <p:sp>
        <p:nvSpPr>
          <p:cNvPr id="46082" name="Rectangle 3"/>
          <p:cNvSpPr>
            <a:spLocks noChangeArrowheads="1"/>
          </p:cNvSpPr>
          <p:nvPr/>
        </p:nvSpPr>
        <p:spPr bwMode="auto">
          <a:xfrm>
            <a:off x="0" y="1287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solidFill>
                <a:srgbClr val="000000"/>
              </a:solidFill>
              <a:latin typeface="Palatino"/>
              <a:ea typeface="ＭＳ Ｐゴシック"/>
            </a:endParaRPr>
          </a:p>
        </p:txBody>
      </p:sp>
      <p:sp>
        <p:nvSpPr>
          <p:cNvPr id="46083" name="Rectangle 30"/>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Palatino"/>
              <a:ea typeface="ＭＳ Ｐゴシック"/>
            </a:endParaRPr>
          </a:p>
        </p:txBody>
      </p:sp>
      <p:sp>
        <p:nvSpPr>
          <p:cNvPr id="46084"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Palatino"/>
              <a:ea typeface="ＭＳ Ｐゴシック"/>
            </a:endParaRPr>
          </a:p>
        </p:txBody>
      </p:sp>
      <p:sp>
        <p:nvSpPr>
          <p:cNvPr id="46085"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Palatino"/>
              <a:ea typeface="ＭＳ Ｐゴシック"/>
            </a:endParaRPr>
          </a:p>
        </p:txBody>
      </p:sp>
      <p:sp>
        <p:nvSpPr>
          <p:cNvPr id="46086" name="Rectangle 36"/>
          <p:cNvSpPr>
            <a:spLocks noChangeArrowheads="1"/>
          </p:cNvSpPr>
          <p:nvPr/>
        </p:nvSpPr>
        <p:spPr bwMode="auto">
          <a:xfrm>
            <a:off x="381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Palatino"/>
              <a:ea typeface="ＭＳ Ｐゴシック"/>
            </a:endParaRPr>
          </a:p>
        </p:txBody>
      </p:sp>
      <p:sp>
        <p:nvSpPr>
          <p:cNvPr id="46087" name="Rectangle 37"/>
          <p:cNvSpPr>
            <a:spLocks noChangeArrowheads="1"/>
          </p:cNvSpPr>
          <p:nvPr/>
        </p:nvSpPr>
        <p:spPr bwMode="auto">
          <a:xfrm>
            <a:off x="0" y="1363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solidFill>
                <a:srgbClr val="000000"/>
              </a:solidFill>
              <a:latin typeface="Palatino"/>
              <a:ea typeface="ＭＳ Ｐゴシック"/>
            </a:endParaRPr>
          </a:p>
        </p:txBody>
      </p:sp>
      <p:pic>
        <p:nvPicPr>
          <p:cNvPr id="46088" name="Picture 1" descr="Fraser_1984 1.pdf"/>
          <p:cNvPicPr>
            <a:picLocks noChangeAspect="1"/>
          </p:cNvPicPr>
          <p:nvPr/>
        </p:nvPicPr>
        <p:blipFill>
          <a:blip r:embed="rId3">
            <a:extLst>
              <a:ext uri="{28A0092B-C50C-407E-A947-70E740481C1C}">
                <a14:useLocalDpi xmlns:a14="http://schemas.microsoft.com/office/drawing/2010/main" val="0"/>
              </a:ext>
            </a:extLst>
          </a:blip>
          <a:srcRect l="12912" t="14014" r="13045" b="64546"/>
          <a:stretch>
            <a:fillRect/>
          </a:stretch>
        </p:blipFill>
        <p:spPr bwMode="auto">
          <a:xfrm>
            <a:off x="381000" y="-76200"/>
            <a:ext cx="83724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2" descr="Fraser_1984 3.pdf"/>
          <p:cNvPicPr>
            <a:picLocks noChangeAspect="1"/>
          </p:cNvPicPr>
          <p:nvPr/>
        </p:nvPicPr>
        <p:blipFill>
          <a:blip r:embed="rId4">
            <a:extLst>
              <a:ext uri="{28A0092B-C50C-407E-A947-70E740481C1C}">
                <a14:useLocalDpi xmlns:a14="http://schemas.microsoft.com/office/drawing/2010/main" val="0"/>
              </a:ext>
            </a:extLst>
          </a:blip>
          <a:srcRect l="18311" t="15242" r="18562" b="71368"/>
          <a:stretch>
            <a:fillRect/>
          </a:stretch>
        </p:blipFill>
        <p:spPr bwMode="auto">
          <a:xfrm>
            <a:off x="533400" y="4038600"/>
            <a:ext cx="7543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Box 3"/>
          <p:cNvSpPr txBox="1">
            <a:spLocks noChangeArrowheads="1"/>
          </p:cNvSpPr>
          <p:nvPr/>
        </p:nvSpPr>
        <p:spPr bwMode="auto">
          <a:xfrm>
            <a:off x="6096000" y="685800"/>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i="1">
                <a:solidFill>
                  <a:srgbClr val="000000"/>
                </a:solidFill>
              </a:rPr>
              <a:t>Atmospheric Environment</a:t>
            </a:r>
            <a:r>
              <a:rPr lang="en-US" sz="1400" b="1">
                <a:solidFill>
                  <a:srgbClr val="000000"/>
                </a:solidFill>
              </a:rPr>
              <a:t>, 1984.</a:t>
            </a:r>
          </a:p>
        </p:txBody>
      </p:sp>
      <p:sp>
        <p:nvSpPr>
          <p:cNvPr id="46093" name="Rectangle 12"/>
          <p:cNvSpPr>
            <a:spLocks noChangeArrowheads="1"/>
          </p:cNvSpPr>
          <p:nvPr/>
        </p:nvSpPr>
        <p:spPr bwMode="auto">
          <a:xfrm>
            <a:off x="6205430" y="4762500"/>
            <a:ext cx="1706840" cy="1237794"/>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solidFill>
                <a:srgbClr val="000000"/>
              </a:solidFill>
              <a:latin typeface="Helvetica" charset="0"/>
              <a:ea typeface="ＭＳ Ｐゴシック"/>
            </a:endParaRPr>
          </a:p>
        </p:txBody>
      </p:sp>
      <p:sp>
        <p:nvSpPr>
          <p:cNvPr id="15" name="Rectangle 12"/>
          <p:cNvSpPr>
            <a:spLocks noChangeArrowheads="1"/>
          </p:cNvSpPr>
          <p:nvPr/>
        </p:nvSpPr>
        <p:spPr bwMode="auto">
          <a:xfrm>
            <a:off x="640866" y="5105400"/>
            <a:ext cx="1187933" cy="6858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a:solidFill>
                <a:srgbClr val="000000"/>
              </a:solidFill>
              <a:latin typeface="Helvetica" charset="0"/>
              <a:ea typeface="ＭＳ Ｐゴシック"/>
            </a:endParaRPr>
          </a:p>
        </p:txBody>
      </p:sp>
      <p:sp>
        <p:nvSpPr>
          <p:cNvPr id="3" name="TextBox 2"/>
          <p:cNvSpPr txBox="1"/>
          <p:nvPr/>
        </p:nvSpPr>
        <p:spPr>
          <a:xfrm>
            <a:off x="381000" y="4577834"/>
            <a:ext cx="1608659" cy="369332"/>
          </a:xfrm>
          <a:prstGeom prst="rect">
            <a:avLst/>
          </a:prstGeom>
          <a:noFill/>
        </p:spPr>
        <p:txBody>
          <a:bodyPr wrap="none" rtlCol="0">
            <a:spAutoFit/>
          </a:bodyPr>
          <a:lstStyle/>
          <a:p>
            <a:r>
              <a:rPr lang="en-US" b="1" dirty="0" smtClean="0">
                <a:solidFill>
                  <a:srgbClr val="FF0000"/>
                </a:solidFill>
                <a:latin typeface="Arial"/>
                <a:ea typeface="ＭＳ Ｐゴシック"/>
                <a:cs typeface="Arial"/>
              </a:rPr>
              <a:t>Satellite data</a:t>
            </a:r>
            <a:endParaRPr lang="en-US" b="1" dirty="0">
              <a:solidFill>
                <a:srgbClr val="FF0000"/>
              </a:solidFill>
              <a:latin typeface="Arial"/>
              <a:ea typeface="ＭＳ Ｐゴシック"/>
              <a:cs typeface="Arial"/>
            </a:endParaRPr>
          </a:p>
        </p:txBody>
      </p:sp>
      <p:sp>
        <p:nvSpPr>
          <p:cNvPr id="17" name="TextBox 16"/>
          <p:cNvSpPr txBox="1"/>
          <p:nvPr/>
        </p:nvSpPr>
        <p:spPr>
          <a:xfrm>
            <a:off x="6096000" y="4378569"/>
            <a:ext cx="2938570" cy="369332"/>
          </a:xfrm>
          <a:prstGeom prst="rect">
            <a:avLst/>
          </a:prstGeom>
          <a:noFill/>
        </p:spPr>
        <p:txBody>
          <a:bodyPr wrap="square" rtlCol="0">
            <a:spAutoFit/>
          </a:bodyPr>
          <a:lstStyle/>
          <a:p>
            <a:r>
              <a:rPr lang="en-US" b="1" dirty="0" smtClean="0">
                <a:solidFill>
                  <a:srgbClr val="FF0000"/>
                </a:solidFill>
                <a:latin typeface="Arial"/>
                <a:ea typeface="ＭＳ Ｐゴシック"/>
                <a:cs typeface="Arial"/>
              </a:rPr>
              <a:t>Aerosol Information</a:t>
            </a:r>
            <a:endParaRPr lang="en-US" b="1" dirty="0">
              <a:solidFill>
                <a:srgbClr val="FF0000"/>
              </a:solidFill>
              <a:latin typeface="Arial"/>
              <a:ea typeface="ＭＳ Ｐゴシック"/>
              <a:cs typeface="Arial"/>
            </a:endParaRPr>
          </a:p>
        </p:txBody>
      </p:sp>
      <p:sp>
        <p:nvSpPr>
          <p:cNvPr id="18" name="TextBox 17"/>
          <p:cNvSpPr txBox="1"/>
          <p:nvPr/>
        </p:nvSpPr>
        <p:spPr>
          <a:xfrm>
            <a:off x="2642624" y="3853934"/>
            <a:ext cx="2938570" cy="369332"/>
          </a:xfrm>
          <a:prstGeom prst="rect">
            <a:avLst/>
          </a:prstGeom>
          <a:noFill/>
        </p:spPr>
        <p:txBody>
          <a:bodyPr wrap="square" rtlCol="0">
            <a:spAutoFit/>
          </a:bodyPr>
          <a:lstStyle/>
          <a:p>
            <a:r>
              <a:rPr lang="en-US" b="1" dirty="0" smtClean="0">
                <a:solidFill>
                  <a:srgbClr val="FF0000"/>
                </a:solidFill>
                <a:latin typeface="Arial"/>
                <a:ea typeface="ＭＳ Ｐゴシック"/>
                <a:cs typeface="Arial"/>
              </a:rPr>
              <a:t>Retrieval algorithm</a:t>
            </a:r>
            <a:endParaRPr lang="en-US" b="1" dirty="0">
              <a:solidFill>
                <a:srgbClr val="FF0000"/>
              </a:solidFill>
              <a:latin typeface="Arial"/>
              <a:ea typeface="ＭＳ Ｐゴシック"/>
              <a:cs typeface="Arial"/>
            </a:endParaRPr>
          </a:p>
        </p:txBody>
      </p:sp>
    </p:spTree>
    <p:extLst>
      <p:ext uri="{BB962C8B-B14F-4D97-AF65-F5344CB8AC3E}">
        <p14:creationId xmlns:p14="http://schemas.microsoft.com/office/powerpoint/2010/main" val="2761344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Fraser_1984 5.pdf"/>
          <p:cNvPicPr>
            <a:picLocks noChangeAspect="1"/>
          </p:cNvPicPr>
          <p:nvPr/>
        </p:nvPicPr>
        <p:blipFill>
          <a:blip r:embed="rId2">
            <a:extLst>
              <a:ext uri="{28A0092B-C50C-407E-A947-70E740481C1C}">
                <a14:useLocalDpi xmlns:a14="http://schemas.microsoft.com/office/drawing/2010/main" val="0"/>
              </a:ext>
            </a:extLst>
          </a:blip>
          <a:srcRect l="15845" t="38589" r="16328" b="28995"/>
          <a:stretch>
            <a:fillRect/>
          </a:stretch>
        </p:blipFill>
        <p:spPr bwMode="auto">
          <a:xfrm>
            <a:off x="259392" y="-76200"/>
            <a:ext cx="54213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6" descr="Fraser_1984 5.pdf"/>
          <p:cNvPicPr>
            <a:picLocks noChangeAspect="1"/>
          </p:cNvPicPr>
          <p:nvPr/>
        </p:nvPicPr>
        <p:blipFill>
          <a:blip r:embed="rId3">
            <a:extLst>
              <a:ext uri="{28A0092B-C50C-407E-A947-70E740481C1C}">
                <a14:useLocalDpi xmlns:a14="http://schemas.microsoft.com/office/drawing/2010/main" val="0"/>
              </a:ext>
            </a:extLst>
          </a:blip>
          <a:srcRect l="3012" t="76187" r="9235" b="6081"/>
          <a:stretch>
            <a:fillRect/>
          </a:stretch>
        </p:blipFill>
        <p:spPr bwMode="auto">
          <a:xfrm>
            <a:off x="-46038" y="4191000"/>
            <a:ext cx="7974013"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7"/>
          <p:cNvSpPr txBox="1">
            <a:spLocks noChangeArrowheads="1"/>
          </p:cNvSpPr>
          <p:nvPr/>
        </p:nvSpPr>
        <p:spPr bwMode="auto">
          <a:xfrm>
            <a:off x="5680706" y="672547"/>
            <a:ext cx="346329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000000"/>
                </a:solidFill>
              </a:rPr>
              <a:t>Atmospheric loading of particulate sulfur</a:t>
            </a:r>
          </a:p>
          <a:p>
            <a:pPr defTabSz="914400" eaLnBrk="1" fontAlgn="base" hangingPunct="1">
              <a:spcBef>
                <a:spcPct val="0"/>
              </a:spcBef>
              <a:spcAft>
                <a:spcPct val="0"/>
              </a:spcAft>
            </a:pPr>
            <a:r>
              <a:rPr lang="en-US" sz="1800" b="1" dirty="0" smtClean="0">
                <a:solidFill>
                  <a:srgbClr val="000000"/>
                </a:solidFill>
              </a:rPr>
              <a:t>(gm</a:t>
            </a:r>
            <a:r>
              <a:rPr lang="en-US" sz="1800" b="1" baseline="30000" dirty="0" smtClean="0">
                <a:solidFill>
                  <a:srgbClr val="000000"/>
                </a:solidFill>
              </a:rPr>
              <a:t>-2</a:t>
            </a:r>
            <a:r>
              <a:rPr lang="en-US" sz="1800" b="1" dirty="0" smtClean="0">
                <a:solidFill>
                  <a:srgbClr val="000000"/>
                </a:solidFill>
              </a:rPr>
              <a:t>) on 31 July 1980.</a:t>
            </a:r>
          </a:p>
          <a:p>
            <a:pPr defTabSz="914400" eaLnBrk="1" fontAlgn="base" hangingPunct="1">
              <a:spcBef>
                <a:spcPct val="0"/>
              </a:spcBef>
              <a:spcAft>
                <a:spcPct val="0"/>
              </a:spcAft>
            </a:pPr>
            <a:endParaRPr lang="en-US" sz="1800" b="1" dirty="0" smtClean="0">
              <a:solidFill>
                <a:srgbClr val="000000"/>
              </a:solidFill>
            </a:endParaRPr>
          </a:p>
          <a:p>
            <a:pPr defTabSz="914400" eaLnBrk="1" fontAlgn="base" hangingPunct="1">
              <a:spcBef>
                <a:spcPct val="0"/>
              </a:spcBef>
              <a:spcAft>
                <a:spcPct val="0"/>
              </a:spcAft>
            </a:pPr>
            <a:r>
              <a:rPr lang="en-US" sz="1800" b="1" dirty="0" smtClean="0">
                <a:solidFill>
                  <a:srgbClr val="000000"/>
                </a:solidFill>
              </a:rPr>
              <a:t>Derived from GOES visible reflectance are</a:t>
            </a:r>
          </a:p>
          <a:p>
            <a:pPr marL="285750" indent="-285750" defTabSz="914400" eaLnBrk="1" fontAlgn="base" hangingPunct="1">
              <a:spcBef>
                <a:spcPct val="0"/>
              </a:spcBef>
              <a:spcAft>
                <a:spcPct val="0"/>
              </a:spcAft>
              <a:buFont typeface="Arial"/>
              <a:buChar char="•"/>
            </a:pPr>
            <a:r>
              <a:rPr lang="en-US" sz="1800" b="1" dirty="0" smtClean="0">
                <a:solidFill>
                  <a:srgbClr val="FF0000"/>
                </a:solidFill>
              </a:rPr>
              <a:t>Aerosol optical thickness (AOT)/depth (AOD)</a:t>
            </a:r>
          </a:p>
          <a:p>
            <a:pPr marL="285750" indent="-285750" defTabSz="914400" eaLnBrk="1" fontAlgn="base" hangingPunct="1">
              <a:spcBef>
                <a:spcPct val="0"/>
              </a:spcBef>
              <a:spcAft>
                <a:spcPct val="0"/>
              </a:spcAft>
              <a:buFont typeface="Arial"/>
              <a:buChar char="•"/>
            </a:pPr>
            <a:r>
              <a:rPr lang="en-US" sz="1800" b="1" dirty="0" smtClean="0">
                <a:solidFill>
                  <a:srgbClr val="FF0000"/>
                </a:solidFill>
              </a:rPr>
              <a:t>Columnar amount of sulfur </a:t>
            </a:r>
          </a:p>
        </p:txBody>
      </p:sp>
      <p:sp>
        <p:nvSpPr>
          <p:cNvPr id="48132" name="Rectangle 5"/>
          <p:cNvSpPr>
            <a:spLocks noChangeArrowheads="1"/>
          </p:cNvSpPr>
          <p:nvPr/>
        </p:nvSpPr>
        <p:spPr bwMode="auto">
          <a:xfrm>
            <a:off x="4267200" y="4648200"/>
            <a:ext cx="914400" cy="1905000"/>
          </a:xfrm>
          <a:prstGeom prst="rect">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sp>
        <p:nvSpPr>
          <p:cNvPr id="48133" name="Rectangle 6"/>
          <p:cNvSpPr>
            <a:spLocks noChangeArrowheads="1"/>
          </p:cNvSpPr>
          <p:nvPr/>
        </p:nvSpPr>
        <p:spPr bwMode="auto">
          <a:xfrm>
            <a:off x="6019800" y="4648200"/>
            <a:ext cx="914400" cy="1905000"/>
          </a:xfrm>
          <a:prstGeom prst="rect">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sp>
        <p:nvSpPr>
          <p:cNvPr id="48134" name="Rectangle 7"/>
          <p:cNvSpPr>
            <a:spLocks noChangeArrowheads="1"/>
          </p:cNvSpPr>
          <p:nvPr/>
        </p:nvSpPr>
        <p:spPr bwMode="auto">
          <a:xfrm>
            <a:off x="7010400" y="4648200"/>
            <a:ext cx="914400" cy="1905000"/>
          </a:xfrm>
          <a:prstGeom prst="rect">
            <a:avLst/>
          </a:prstGeom>
          <a:noFill/>
          <a:ln w="222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b="1" smtClean="0">
              <a:solidFill>
                <a:srgbClr val="000000"/>
              </a:solidFill>
              <a:latin typeface="Helvetica" charset="0"/>
              <a:ea typeface="ＭＳ Ｐゴシック" charset="0"/>
              <a:cs typeface="ＭＳ Ｐゴシック" charset="0"/>
            </a:endParaRPr>
          </a:p>
        </p:txBody>
      </p:sp>
      <p:sp>
        <p:nvSpPr>
          <p:cNvPr id="2" name="TextBox 1"/>
          <p:cNvSpPr txBox="1"/>
          <p:nvPr/>
        </p:nvSpPr>
        <p:spPr>
          <a:xfrm>
            <a:off x="4029126" y="3350204"/>
            <a:ext cx="1211577" cy="369332"/>
          </a:xfrm>
          <a:prstGeom prst="rect">
            <a:avLst/>
          </a:prstGeom>
          <a:noFill/>
        </p:spPr>
        <p:txBody>
          <a:bodyPr wrap="none" rtlCol="0">
            <a:spAutoFit/>
          </a:bodyPr>
          <a:lstStyle/>
          <a:p>
            <a:r>
              <a:rPr lang="en-US" dirty="0" smtClean="0">
                <a:solidFill>
                  <a:srgbClr val="000000"/>
                </a:solidFill>
                <a:latin typeface="Helvetica"/>
              </a:rPr>
              <a:t>7/31/1980</a:t>
            </a:r>
            <a:endParaRPr lang="en-US" dirty="0">
              <a:solidFill>
                <a:srgbClr val="000000"/>
              </a:solidFill>
              <a:latin typeface="Helvetica"/>
            </a:endParaRPr>
          </a:p>
        </p:txBody>
      </p:sp>
    </p:spTree>
    <p:extLst>
      <p:ext uri="{BB962C8B-B14F-4D97-AF65-F5344CB8AC3E}">
        <p14:creationId xmlns:p14="http://schemas.microsoft.com/office/powerpoint/2010/main" val="497694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360" y="137791"/>
            <a:ext cx="7772400" cy="1143000"/>
          </a:xfrm>
        </p:spPr>
        <p:txBody>
          <a:bodyPr/>
          <a:lstStyle/>
          <a:p>
            <a:r>
              <a:rPr lang="en-US" dirty="0" smtClean="0"/>
              <a:t>NASA Earth Observation System</a:t>
            </a:r>
            <a:endParaRPr lang="en-US" dirty="0"/>
          </a:p>
        </p:txBody>
      </p:sp>
      <p:pic>
        <p:nvPicPr>
          <p:cNvPr id="4" name="Picture 3"/>
          <p:cNvPicPr>
            <a:picLocks noChangeAspect="1"/>
          </p:cNvPicPr>
          <p:nvPr/>
        </p:nvPicPr>
        <p:blipFill>
          <a:blip r:embed="rId3"/>
          <a:stretch>
            <a:fillRect/>
          </a:stretch>
        </p:blipFill>
        <p:spPr>
          <a:xfrm>
            <a:off x="1683285" y="1432959"/>
            <a:ext cx="7289144" cy="4090946"/>
          </a:xfrm>
          <a:prstGeom prst="rect">
            <a:avLst/>
          </a:prstGeom>
        </p:spPr>
      </p:pic>
      <p:pic>
        <p:nvPicPr>
          <p:cNvPr id="6" name="Picture 5"/>
          <p:cNvPicPr>
            <a:picLocks noChangeAspect="1"/>
          </p:cNvPicPr>
          <p:nvPr/>
        </p:nvPicPr>
        <p:blipFill>
          <a:blip r:embed="rId4"/>
          <a:stretch>
            <a:fillRect/>
          </a:stretch>
        </p:blipFill>
        <p:spPr>
          <a:xfrm>
            <a:off x="112497" y="1280791"/>
            <a:ext cx="1335749" cy="1925964"/>
          </a:xfrm>
          <a:prstGeom prst="rect">
            <a:avLst/>
          </a:prstGeom>
        </p:spPr>
      </p:pic>
      <p:cxnSp>
        <p:nvCxnSpPr>
          <p:cNvPr id="8" name="Straight Arrow Connector 7"/>
          <p:cNvCxnSpPr/>
          <p:nvPr/>
        </p:nvCxnSpPr>
        <p:spPr bwMode="auto">
          <a:xfrm flipH="1" flipV="1">
            <a:off x="1211571" y="3704929"/>
            <a:ext cx="1147000" cy="93964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0" name="TextBox 9"/>
          <p:cNvSpPr txBox="1"/>
          <p:nvPr/>
        </p:nvSpPr>
        <p:spPr>
          <a:xfrm>
            <a:off x="5134135" y="6273810"/>
            <a:ext cx="2211663" cy="369332"/>
          </a:xfrm>
          <a:prstGeom prst="rect">
            <a:avLst/>
          </a:prstGeom>
          <a:noFill/>
        </p:spPr>
        <p:txBody>
          <a:bodyPr wrap="none" rtlCol="0">
            <a:spAutoFit/>
          </a:bodyPr>
          <a:lstStyle/>
          <a:p>
            <a:r>
              <a:rPr lang="en-US" b="1" dirty="0" smtClean="0">
                <a:solidFill>
                  <a:srgbClr val="000000"/>
                </a:solidFill>
                <a:latin typeface="Helvetica"/>
              </a:rPr>
              <a:t>Updated Jan. 2015</a:t>
            </a:r>
            <a:endParaRPr lang="en-US" b="1" dirty="0">
              <a:solidFill>
                <a:srgbClr val="000000"/>
              </a:solidFill>
              <a:latin typeface="Helvetica"/>
            </a:endParaRPr>
          </a:p>
        </p:txBody>
      </p:sp>
      <p:sp>
        <p:nvSpPr>
          <p:cNvPr id="11" name="TextBox 10"/>
          <p:cNvSpPr txBox="1"/>
          <p:nvPr/>
        </p:nvSpPr>
        <p:spPr>
          <a:xfrm>
            <a:off x="0" y="3218851"/>
            <a:ext cx="1570788" cy="369332"/>
          </a:xfrm>
          <a:prstGeom prst="rect">
            <a:avLst/>
          </a:prstGeom>
          <a:noFill/>
        </p:spPr>
        <p:txBody>
          <a:bodyPr wrap="none" rtlCol="0">
            <a:spAutoFit/>
          </a:bodyPr>
          <a:lstStyle/>
          <a:p>
            <a:r>
              <a:rPr lang="en-US" b="1" dirty="0" smtClean="0">
                <a:solidFill>
                  <a:srgbClr val="000000"/>
                </a:solidFill>
                <a:latin typeface="Helvetica"/>
              </a:rPr>
              <a:t>18 Dec. 1999</a:t>
            </a:r>
            <a:endParaRPr lang="en-US" b="1" dirty="0">
              <a:solidFill>
                <a:srgbClr val="000000"/>
              </a:solidFill>
              <a:latin typeface="Helvetica"/>
            </a:endParaRPr>
          </a:p>
        </p:txBody>
      </p:sp>
    </p:spTree>
    <p:extLst>
      <p:ext uri="{BB962C8B-B14F-4D97-AF65-F5344CB8AC3E}">
        <p14:creationId xmlns:p14="http://schemas.microsoft.com/office/powerpoint/2010/main" val="2735461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bwMode="auto">
          <a:xfrm>
            <a:off x="152400" y="228600"/>
            <a:ext cx="91440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a:defRPr/>
            </a:pPr>
            <a:r>
              <a:rPr lang="en-US" i="0" dirty="0">
                <a:solidFill>
                  <a:schemeClr val="tx1"/>
                </a:solidFill>
                <a:latin typeface="Arial" charset="0"/>
                <a:cs typeface="+mj-cs"/>
              </a:rPr>
              <a:t>Satellite Remote Sensing of </a:t>
            </a:r>
            <a:r>
              <a:rPr lang="en-US" i="0" dirty="0" smtClean="0">
                <a:solidFill>
                  <a:schemeClr val="tx1"/>
                </a:solidFill>
                <a:latin typeface="Arial" charset="0"/>
                <a:cs typeface="+mj-cs"/>
              </a:rPr>
              <a:t>Aerosol Transport</a:t>
            </a:r>
            <a:endParaRPr lang="en-US" dirty="0">
              <a:latin typeface="Arial" charset="0"/>
              <a:cs typeface="+mj-cs"/>
            </a:endParaRPr>
          </a:p>
        </p:txBody>
      </p:sp>
      <p:sp>
        <p:nvSpPr>
          <p:cNvPr id="949334" name="Text Box 86"/>
          <p:cNvSpPr txBox="1">
            <a:spLocks noChangeArrowheads="1"/>
          </p:cNvSpPr>
          <p:nvPr/>
        </p:nvSpPr>
        <p:spPr bwMode="auto">
          <a:xfrm>
            <a:off x="-533400" y="5059213"/>
            <a:ext cx="5410200" cy="20287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defRPr/>
            </a:pPr>
            <a:r>
              <a:rPr lang="en-US" sz="1600" b="1" dirty="0">
                <a:solidFill>
                  <a:srgbClr val="000000"/>
                </a:solidFill>
                <a:latin typeface="Arial" charset="0"/>
                <a:ea typeface="ＭＳ Ｐゴシック" charset="0"/>
                <a:cs typeface="ＭＳ Ｐゴシック" charset="0"/>
              </a:rPr>
              <a:t>MODIS Aerosol Optical Thickness &amp; </a:t>
            </a:r>
          </a:p>
          <a:p>
            <a:pPr algn="ctr" defTabSz="914400" eaLnBrk="0" fontAlgn="base" hangingPunct="0">
              <a:spcBef>
                <a:spcPct val="0"/>
              </a:spcBef>
              <a:spcAft>
                <a:spcPct val="0"/>
              </a:spcAft>
              <a:defRPr/>
            </a:pPr>
            <a:r>
              <a:rPr lang="en-US" sz="1600" b="1" dirty="0">
                <a:solidFill>
                  <a:srgbClr val="000000"/>
                </a:solidFill>
                <a:latin typeface="Arial" charset="0"/>
                <a:ea typeface="ＭＳ Ｐゴシック" charset="0"/>
                <a:cs typeface="ＭＳ Ｐゴシック" charset="0"/>
              </a:rPr>
              <a:t>700mb </a:t>
            </a:r>
            <a:r>
              <a:rPr lang="en-US" sz="1600" b="1" dirty="0" err="1">
                <a:solidFill>
                  <a:srgbClr val="000000"/>
                </a:solidFill>
                <a:latin typeface="Arial" charset="0"/>
                <a:ea typeface="ＭＳ Ｐゴシック" charset="0"/>
                <a:cs typeface="ＭＳ Ｐゴシック" charset="0"/>
              </a:rPr>
              <a:t>Geopotential</a:t>
            </a:r>
            <a:r>
              <a:rPr lang="en-US" sz="1600" b="1" dirty="0">
                <a:solidFill>
                  <a:srgbClr val="000000"/>
                </a:solidFill>
                <a:latin typeface="Arial" charset="0"/>
                <a:ea typeface="ＭＳ Ｐゴシック" charset="0"/>
                <a:cs typeface="ＭＳ Ｐゴシック" charset="0"/>
              </a:rPr>
              <a:t> </a:t>
            </a:r>
            <a:r>
              <a:rPr lang="en-US" sz="1600" b="1" dirty="0" smtClean="0">
                <a:solidFill>
                  <a:srgbClr val="000000"/>
                </a:solidFill>
                <a:latin typeface="Arial" charset="0"/>
                <a:ea typeface="ＭＳ Ｐゴシック" charset="0"/>
                <a:cs typeface="ＭＳ Ｐゴシック" charset="0"/>
              </a:rPr>
              <a:t>Height</a:t>
            </a:r>
          </a:p>
          <a:p>
            <a:pPr algn="ctr" defTabSz="914400" eaLnBrk="0" fontAlgn="base" hangingPunct="0">
              <a:spcBef>
                <a:spcPct val="0"/>
              </a:spcBef>
              <a:spcAft>
                <a:spcPct val="0"/>
              </a:spcAft>
              <a:defRPr/>
            </a:pPr>
            <a:endParaRPr lang="en-US" sz="1600" b="1" dirty="0">
              <a:solidFill>
                <a:srgbClr val="000000"/>
              </a:solidFill>
              <a:latin typeface="Arial" charset="0"/>
              <a:ea typeface="ＭＳ Ｐゴシック" charset="0"/>
              <a:cs typeface="ＭＳ Ｐゴシック" charset="0"/>
            </a:endParaRPr>
          </a:p>
          <a:p>
            <a:pPr algn="ctr" defTabSz="914400" eaLnBrk="0" fontAlgn="base" hangingPunct="0">
              <a:spcBef>
                <a:spcPct val="0"/>
              </a:spcBef>
              <a:spcAft>
                <a:spcPct val="0"/>
              </a:spcAft>
              <a:defRPr/>
            </a:pPr>
            <a:r>
              <a:rPr lang="en-US" sz="1600" b="1" dirty="0" smtClean="0">
                <a:solidFill>
                  <a:srgbClr val="000000"/>
                </a:solidFill>
                <a:latin typeface="Arial" charset="0"/>
                <a:ea typeface="ＭＳ Ｐゴシック" charset="0"/>
                <a:cs typeface="ＭＳ Ｐゴシック" charset="0"/>
              </a:rPr>
              <a:t>PM2.5 = A*AOD + B</a:t>
            </a:r>
          </a:p>
          <a:p>
            <a:pPr algn="ctr" defTabSz="914400" eaLnBrk="0" fontAlgn="base" hangingPunct="0">
              <a:spcBef>
                <a:spcPct val="0"/>
              </a:spcBef>
              <a:spcAft>
                <a:spcPct val="0"/>
              </a:spcAft>
              <a:defRPr/>
            </a:pPr>
            <a:endParaRPr lang="en-US" sz="1600" b="1" dirty="0">
              <a:solidFill>
                <a:srgbClr val="000000"/>
              </a:solidFill>
              <a:latin typeface="Arial" charset="0"/>
              <a:ea typeface="ＭＳ Ｐゴシック" charset="0"/>
              <a:cs typeface="ＭＳ Ｐゴシック" charset="0"/>
            </a:endParaRPr>
          </a:p>
          <a:p>
            <a:pPr algn="ctr" defTabSz="914400" eaLnBrk="0" fontAlgn="base" hangingPunct="0">
              <a:spcBef>
                <a:spcPct val="0"/>
              </a:spcBef>
              <a:spcAft>
                <a:spcPct val="0"/>
              </a:spcAft>
              <a:defRPr/>
            </a:pPr>
            <a:r>
              <a:rPr lang="en-US" sz="1600" b="1" dirty="0" smtClean="0">
                <a:solidFill>
                  <a:srgbClr val="000000"/>
                </a:solidFill>
                <a:latin typeface="Arial" charset="0"/>
                <a:ea typeface="ＭＳ Ｐゴシック" charset="0"/>
                <a:cs typeface="ＭＳ Ｐゴシック" charset="0"/>
              </a:rPr>
              <a:t>Wang &amp; Christopher, 2003;</a:t>
            </a:r>
          </a:p>
          <a:p>
            <a:pPr algn="ctr" defTabSz="914400" eaLnBrk="0" fontAlgn="base" hangingPunct="0">
              <a:spcBef>
                <a:spcPct val="0"/>
              </a:spcBef>
              <a:spcAft>
                <a:spcPct val="0"/>
              </a:spcAft>
              <a:defRPr/>
            </a:pPr>
            <a:endParaRPr lang="en-US" sz="1600" b="1" dirty="0">
              <a:solidFill>
                <a:srgbClr val="000000"/>
              </a:solidFill>
              <a:latin typeface="Arial" charset="0"/>
              <a:ea typeface="ＭＳ Ｐゴシック" charset="0"/>
              <a:cs typeface="ＭＳ Ｐゴシック" charset="0"/>
            </a:endParaRPr>
          </a:p>
          <a:p>
            <a:pPr algn="ctr" defTabSz="914400" eaLnBrk="0" fontAlgn="base" hangingPunct="0">
              <a:spcBef>
                <a:spcPct val="0"/>
              </a:spcBef>
              <a:spcAft>
                <a:spcPct val="0"/>
              </a:spcAft>
              <a:defRPr/>
            </a:pPr>
            <a:endParaRPr lang="en-US" sz="1400" b="1" dirty="0">
              <a:solidFill>
                <a:srgbClr val="000000"/>
              </a:solidFill>
              <a:latin typeface="Arial" charset="0"/>
              <a:ea typeface="ＭＳ Ｐゴシック" charset="0"/>
              <a:cs typeface="ＭＳ Ｐゴシック" charset="0"/>
            </a:endParaRPr>
          </a:p>
        </p:txBody>
      </p:sp>
      <p:sp>
        <p:nvSpPr>
          <p:cNvPr id="949324" name="Text Box 76"/>
          <p:cNvSpPr txBox="1">
            <a:spLocks noChangeArrowheads="1"/>
          </p:cNvSpPr>
          <p:nvPr/>
        </p:nvSpPr>
        <p:spPr bwMode="auto">
          <a:xfrm>
            <a:off x="2514600" y="914400"/>
            <a:ext cx="828675" cy="21431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b="1">
                <a:solidFill>
                  <a:srgbClr val="000000"/>
                </a:solidFill>
                <a:latin typeface="Comic Sans MS" charset="0"/>
                <a:ea typeface="ＭＳ Ｐゴシック" charset="0"/>
                <a:cs typeface="ＭＳ Ｐゴシック" charset="0"/>
              </a:rPr>
              <a:t>09/10/02</a:t>
            </a:r>
          </a:p>
        </p:txBody>
      </p:sp>
      <p:sp>
        <p:nvSpPr>
          <p:cNvPr id="949325" name="Text Box 77"/>
          <p:cNvSpPr txBox="1">
            <a:spLocks noChangeArrowheads="1"/>
          </p:cNvSpPr>
          <p:nvPr/>
        </p:nvSpPr>
        <p:spPr bwMode="auto">
          <a:xfrm>
            <a:off x="5181600" y="4114800"/>
            <a:ext cx="828675" cy="21431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b="1">
                <a:solidFill>
                  <a:srgbClr val="000000"/>
                </a:solidFill>
                <a:latin typeface="Comic Sans MS" charset="0"/>
                <a:ea typeface="ＭＳ Ｐゴシック" charset="0"/>
                <a:cs typeface="ＭＳ Ｐゴシック" charset="0"/>
              </a:rPr>
              <a:t>09/11/02</a:t>
            </a:r>
          </a:p>
        </p:txBody>
      </p:sp>
      <p:sp>
        <p:nvSpPr>
          <p:cNvPr id="949346" name="Text Box 98"/>
          <p:cNvSpPr txBox="1">
            <a:spLocks noChangeArrowheads="1"/>
          </p:cNvSpPr>
          <p:nvPr/>
        </p:nvSpPr>
        <p:spPr bwMode="auto">
          <a:xfrm>
            <a:off x="1600200" y="1235075"/>
            <a:ext cx="800100" cy="21272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a:solidFill>
                  <a:srgbClr val="000000"/>
                </a:solidFill>
                <a:latin typeface="Comic Sans MS" charset="0"/>
                <a:ea typeface="ＭＳ Ｐゴシック" charset="0"/>
                <a:cs typeface="ＭＳ Ｐゴシック" charset="0"/>
              </a:rPr>
              <a:t>09/10/02</a:t>
            </a:r>
          </a:p>
        </p:txBody>
      </p:sp>
      <p:sp>
        <p:nvSpPr>
          <p:cNvPr id="949347" name="Text Box 99"/>
          <p:cNvSpPr txBox="1">
            <a:spLocks noChangeArrowheads="1"/>
          </p:cNvSpPr>
          <p:nvPr/>
        </p:nvSpPr>
        <p:spPr bwMode="auto">
          <a:xfrm>
            <a:off x="1614488" y="3216275"/>
            <a:ext cx="771525" cy="21272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a:solidFill>
                  <a:srgbClr val="000000"/>
                </a:solidFill>
                <a:latin typeface="Comic Sans MS" charset="0"/>
                <a:ea typeface="ＭＳ Ｐゴシック" charset="0"/>
                <a:cs typeface="ＭＳ Ｐゴシック" charset="0"/>
              </a:rPr>
              <a:t>09/11/02</a:t>
            </a:r>
          </a:p>
        </p:txBody>
      </p:sp>
      <p:pic>
        <p:nvPicPr>
          <p:cNvPr id="53255" name="Picture 97" descr="four_MODIS_AOT-for-UMBC"/>
          <p:cNvPicPr>
            <a:picLocks noChangeAspect="1" noChangeArrowheads="1"/>
          </p:cNvPicPr>
          <p:nvPr/>
        </p:nvPicPr>
        <p:blipFill>
          <a:blip r:embed="rId5">
            <a:extLst>
              <a:ext uri="{28A0092B-C50C-407E-A947-70E740481C1C}">
                <a14:useLocalDpi xmlns:a14="http://schemas.microsoft.com/office/drawing/2010/main" val="0"/>
              </a:ext>
            </a:extLst>
          </a:blip>
          <a:srcRect r="30830" b="67105"/>
          <a:stretch>
            <a:fillRect/>
          </a:stretch>
        </p:blipFill>
        <p:spPr bwMode="auto">
          <a:xfrm>
            <a:off x="914400" y="1143000"/>
            <a:ext cx="31242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02" descr="four_MODIS_AOT-for-UMBC"/>
          <p:cNvPicPr>
            <a:picLocks noChangeAspect="1" noChangeArrowheads="1"/>
          </p:cNvPicPr>
          <p:nvPr/>
        </p:nvPicPr>
        <p:blipFill>
          <a:blip r:embed="rId5">
            <a:extLst>
              <a:ext uri="{28A0092B-C50C-407E-A947-70E740481C1C}">
                <a14:useLocalDpi xmlns:a14="http://schemas.microsoft.com/office/drawing/2010/main" val="0"/>
              </a:ext>
            </a:extLst>
          </a:blip>
          <a:srcRect t="34586" r="28734" b="34210"/>
          <a:stretch>
            <a:fillRect/>
          </a:stretch>
        </p:blipFill>
        <p:spPr bwMode="auto">
          <a:xfrm>
            <a:off x="3276600" y="2743200"/>
            <a:ext cx="327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01" descr="four_MODIS_AOT-for-UMBC"/>
          <p:cNvPicPr>
            <a:picLocks noChangeAspect="1" noChangeArrowheads="1"/>
          </p:cNvPicPr>
          <p:nvPr/>
        </p:nvPicPr>
        <p:blipFill>
          <a:blip r:embed="rId5">
            <a:extLst>
              <a:ext uri="{28A0092B-C50C-407E-A947-70E740481C1C}">
                <a14:useLocalDpi xmlns:a14="http://schemas.microsoft.com/office/drawing/2010/main" val="0"/>
              </a:ext>
            </a:extLst>
          </a:blip>
          <a:srcRect t="67105" r="30830"/>
          <a:stretch>
            <a:fillRect/>
          </a:stretch>
        </p:blipFill>
        <p:spPr bwMode="auto">
          <a:xfrm>
            <a:off x="5867400" y="419100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351" name="Text Box 103"/>
          <p:cNvSpPr txBox="1">
            <a:spLocks noChangeArrowheads="1"/>
          </p:cNvSpPr>
          <p:nvPr/>
        </p:nvSpPr>
        <p:spPr bwMode="auto">
          <a:xfrm>
            <a:off x="4876800" y="2438400"/>
            <a:ext cx="828675" cy="21431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b="1">
                <a:solidFill>
                  <a:srgbClr val="000000"/>
                </a:solidFill>
                <a:latin typeface="Comic Sans MS" charset="0"/>
                <a:ea typeface="ＭＳ Ｐゴシック" charset="0"/>
                <a:cs typeface="ＭＳ Ｐゴシック" charset="0"/>
              </a:rPr>
              <a:t>09/11/02</a:t>
            </a:r>
          </a:p>
        </p:txBody>
      </p:sp>
      <p:sp>
        <p:nvSpPr>
          <p:cNvPr id="949352" name="Text Box 104"/>
          <p:cNvSpPr txBox="1">
            <a:spLocks noChangeArrowheads="1"/>
          </p:cNvSpPr>
          <p:nvPr/>
        </p:nvSpPr>
        <p:spPr bwMode="auto">
          <a:xfrm>
            <a:off x="7772400" y="3962400"/>
            <a:ext cx="828675" cy="21431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0" tIns="0" rIns="0" bIns="0">
            <a:spAutoFit/>
          </a:bodyPr>
          <a:lstStyle/>
          <a:p>
            <a:pPr algn="ctr" defTabSz="914400" eaLnBrk="0" fontAlgn="base" hangingPunct="0">
              <a:spcBef>
                <a:spcPct val="0"/>
              </a:spcBef>
              <a:spcAft>
                <a:spcPct val="0"/>
              </a:spcAft>
              <a:defRPr/>
            </a:pPr>
            <a:r>
              <a:rPr lang="en-US" sz="1400" b="1">
                <a:solidFill>
                  <a:srgbClr val="000000"/>
                </a:solidFill>
                <a:latin typeface="Comic Sans MS" charset="0"/>
                <a:ea typeface="ＭＳ Ｐゴシック" charset="0"/>
                <a:cs typeface="ＭＳ Ｐゴシック" charset="0"/>
              </a:rPr>
              <a:t>09/12/02</a:t>
            </a:r>
          </a:p>
        </p:txBody>
      </p:sp>
      <p:sp>
        <p:nvSpPr>
          <p:cNvPr id="949355" name="Line 107"/>
          <p:cNvSpPr>
            <a:spLocks noChangeShapeType="1"/>
          </p:cNvSpPr>
          <p:nvPr/>
        </p:nvSpPr>
        <p:spPr bwMode="auto">
          <a:xfrm flipV="1">
            <a:off x="3581400" y="1905000"/>
            <a:ext cx="2819400" cy="381000"/>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defRPr/>
            </a:pPr>
            <a:endParaRPr lang="en-US" b="1">
              <a:solidFill>
                <a:srgbClr val="FC0128"/>
              </a:solidFill>
              <a:latin typeface="Arial" charset="0"/>
              <a:ea typeface="ＭＳ Ｐゴシック" charset="0"/>
              <a:cs typeface="ＭＳ Ｐゴシック" charset="0"/>
            </a:endParaRPr>
          </a:p>
        </p:txBody>
      </p:sp>
      <p:sp>
        <p:nvSpPr>
          <p:cNvPr id="949356" name="Line 108"/>
          <p:cNvSpPr>
            <a:spLocks noChangeShapeType="1"/>
          </p:cNvSpPr>
          <p:nvPr/>
        </p:nvSpPr>
        <p:spPr bwMode="auto">
          <a:xfrm flipV="1">
            <a:off x="6019800" y="2819400"/>
            <a:ext cx="990600" cy="990600"/>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defRPr/>
            </a:pPr>
            <a:endParaRPr lang="en-US" b="1">
              <a:solidFill>
                <a:srgbClr val="FC0128"/>
              </a:solidFill>
              <a:latin typeface="Arial" charset="0"/>
              <a:ea typeface="ＭＳ Ｐゴシック" charset="0"/>
              <a:cs typeface="ＭＳ Ｐゴシック" charset="0"/>
            </a:endParaRPr>
          </a:p>
        </p:txBody>
      </p:sp>
      <p:sp>
        <p:nvSpPr>
          <p:cNvPr id="949357" name="Line 109"/>
          <p:cNvSpPr>
            <a:spLocks noChangeShapeType="1"/>
          </p:cNvSpPr>
          <p:nvPr/>
        </p:nvSpPr>
        <p:spPr bwMode="auto">
          <a:xfrm flipV="1">
            <a:off x="7315200" y="2971800"/>
            <a:ext cx="228600" cy="1143000"/>
          </a:xfrm>
          <a:prstGeom prst="line">
            <a:avLst/>
          </a:prstGeom>
          <a:noFill/>
          <a:ln w="12700">
            <a:solidFill>
              <a:schemeClr val="tx1"/>
            </a:solidFill>
            <a:round/>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ctr" defTabSz="914400" eaLnBrk="0" fontAlgn="base" hangingPunct="0">
              <a:spcBef>
                <a:spcPct val="0"/>
              </a:spcBef>
              <a:spcAft>
                <a:spcPct val="0"/>
              </a:spcAft>
              <a:defRPr/>
            </a:pPr>
            <a:endParaRPr lang="en-US" b="1">
              <a:solidFill>
                <a:srgbClr val="FC0128"/>
              </a:solidFill>
              <a:latin typeface="Arial" charset="0"/>
              <a:ea typeface="ＭＳ Ｐゴシック" charset="0"/>
              <a:cs typeface="ＭＳ Ｐゴシック" charset="0"/>
            </a:endParaRPr>
          </a:p>
        </p:txBody>
      </p:sp>
      <p:pic>
        <p:nvPicPr>
          <p:cNvPr id="949359" name="Wang_spacewindow.mpeg" descr="/users/junwang/Documents/Work/My Documents/UNL/Administration/Commercial-ppt/Wang_spacewindow.mpe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629400" y="838200"/>
            <a:ext cx="2362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 descr="three_MODIS_AOT_for_UMBC.png"/>
          <p:cNvPicPr>
            <a:picLocks noChangeAspect="1"/>
          </p:cNvPicPr>
          <p:nvPr/>
        </p:nvPicPr>
        <p:blipFill>
          <a:blip r:embed="rId7">
            <a:extLst>
              <a:ext uri="{28A0092B-C50C-407E-A947-70E740481C1C}">
                <a14:useLocalDpi xmlns:a14="http://schemas.microsoft.com/office/drawing/2010/main" val="0"/>
              </a:ext>
            </a:extLst>
          </a:blip>
          <a:srcRect l="76569" t="19597" b="13383"/>
          <a:stretch>
            <a:fillRect/>
          </a:stretch>
        </p:blipFill>
        <p:spPr bwMode="auto">
          <a:xfrm>
            <a:off x="0" y="990600"/>
            <a:ext cx="846138"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157000"/>
      </p:ext>
    </p:extLst>
  </p:cSld>
  <p:clrMapOvr>
    <a:masterClrMapping/>
  </p:clrMapOvr>
  <p:transition xmlns:p14="http://schemas.microsoft.com/office/powerpoint/2010/main" spd="med" advClick="0" advTm="20000">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3366" fill="hold"/>
                                        <p:tgtEl>
                                          <p:spTgt spid="9493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endCondLst>
                    <p:cond evt="onPrev" delay="0">
                      <p:tgtEl>
                        <p:sldTgt/>
                      </p:tgtEl>
                    </p:cond>
                  </p:endCondLst>
                </p:cTn>
                <p:tgtEl>
                  <p:spTgt spid="949359"/>
                </p:tgtEl>
              </p:cMediaNode>
            </p:video>
          </p:childTnLst>
        </p:cTn>
      </p:par>
    </p:tnLst>
  </p:timing>
</p:sld>
</file>

<file path=ppt/theme/theme1.xml><?xml version="1.0" encoding="utf-8"?>
<a:theme xmlns:a="http://schemas.openxmlformats.org/drawingml/2006/main" name="Presentation7">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ng">
  <a:themeElements>
    <a:clrScheme name="1_king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31F33"/>
      </a:folHlink>
    </a:clrScheme>
    <a:fontScheme name="1_king">
      <a:majorFont>
        <a:latin typeface="Palatino"/>
        <a:ea typeface="ＭＳ Ｐゴシック"/>
        <a:cs typeface=""/>
      </a:majorFont>
      <a:minorFont>
        <a:latin typeface="Palatin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107763"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hlink"/>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107763"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hlink"/>
            </a:solidFill>
            <a:effectLst/>
            <a:latin typeface="Arial" charset="0"/>
            <a:ea typeface="ＭＳ Ｐゴシック" charset="0"/>
          </a:defRPr>
        </a:defPPr>
      </a:lstStyle>
    </a:lnDef>
  </a:objectDefaults>
  <a:extraClrSchemeLst>
    <a:extraClrScheme>
      <a:clrScheme name="1_k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k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k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k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k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k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king 8">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0B656F"/>
        </a:folHlink>
      </a:clrScheme>
      <a:clrMap bg1="lt1" tx1="dk1" bg2="lt2" tx2="dk2" accent1="accent1" accent2="accent2" accent3="accent3" accent4="accent4" accent5="accent5" accent6="accent6" hlink="hlink" folHlink="folHlink"/>
    </a:extraClrScheme>
    <a:extraClrScheme>
      <a:clrScheme name="1_king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31F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king">
  <a:themeElements>
    <a:clrScheme name="1_king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31F33"/>
      </a:folHlink>
    </a:clrScheme>
    <a:fontScheme name="1_king">
      <a:majorFont>
        <a:latin typeface="Palatino"/>
        <a:ea typeface="ＭＳ Ｐゴシック"/>
        <a:cs typeface=""/>
      </a:majorFont>
      <a:minorFont>
        <a:latin typeface="Palatin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107763"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hlink"/>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107763" dir="2700000" algn="ctr" rotWithShape="0">
                  <a:schemeClr val="bg2"/>
                </a:outerShdw>
              </a:effectLst>
            </a14:hiddenEffects>
          </a:ext>
        </a:extLst>
      </a:spPr>
      <a:bodyPr vert="horz" wrap="square" lIns="90487" tIns="44450" rIns="90487" bIns="4445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hlink"/>
            </a:solidFill>
            <a:effectLst/>
            <a:latin typeface="Arial" charset="0"/>
            <a:ea typeface="ＭＳ Ｐゴシック" charset="0"/>
          </a:defRPr>
        </a:defPPr>
      </a:lstStyle>
    </a:lnDef>
  </a:objectDefaults>
  <a:extraClrSchemeLst>
    <a:extraClrScheme>
      <a:clrScheme name="1_k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k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k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k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k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k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king 8">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0B656F"/>
        </a:folHlink>
      </a:clrScheme>
      <a:clrMap bg1="lt1" tx1="dk1" bg2="lt2" tx2="dk2" accent1="accent1" accent2="accent2" accent3="accent3" accent4="accent4" accent5="accent5" accent6="accent6" hlink="hlink" folHlink="folHlink"/>
    </a:extraClrScheme>
    <a:extraClrScheme>
      <a:clrScheme name="1_king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31F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Presentation7.thmx</Template>
  <TotalTime>1676</TotalTime>
  <Words>2287</Words>
  <Application>Microsoft Macintosh PowerPoint</Application>
  <PresentationFormat>On-screen Show (4:3)</PresentationFormat>
  <Paragraphs>218</Paragraphs>
  <Slides>30</Slides>
  <Notes>20</Notes>
  <HiddenSlides>0</HiddenSlides>
  <MMClips>1</MMClips>
  <ScaleCrop>false</ScaleCrop>
  <HeadingPairs>
    <vt:vector size="6" baseType="variant">
      <vt:variant>
        <vt:lpstr>Theme</vt:lpstr>
      </vt:variant>
      <vt:variant>
        <vt:i4>7</vt:i4>
      </vt:variant>
      <vt:variant>
        <vt:lpstr>Links</vt:lpstr>
      </vt:variant>
      <vt:variant>
        <vt:i4>1</vt:i4>
      </vt:variant>
      <vt:variant>
        <vt:lpstr>Slide Titles</vt:lpstr>
      </vt:variant>
      <vt:variant>
        <vt:i4>30</vt:i4>
      </vt:variant>
    </vt:vector>
  </HeadingPairs>
  <TitlesOfParts>
    <vt:vector size="38" baseType="lpstr">
      <vt:lpstr>Presentation7</vt:lpstr>
      <vt:lpstr>Default Design</vt:lpstr>
      <vt:lpstr>1_king</vt:lpstr>
      <vt:lpstr>1_Default Design</vt:lpstr>
      <vt:lpstr>3_king</vt:lpstr>
      <vt:lpstr>2_Default Design</vt:lpstr>
      <vt:lpstr>3_Default Design</vt:lpstr>
      <vt:lpstr>\\localhost\Users\jwang\Documents\My Documents\meetings\American_Univ.\!OLE_LINK1</vt:lpstr>
      <vt:lpstr>Will ensemble approach improve surface PM2.5 estimate from space?  </vt:lpstr>
      <vt:lpstr>Work/Data Flow &amp; Approaches</vt:lpstr>
      <vt:lpstr>National Ambient Air Quality Standards  NAAQS as of Oct. 2011</vt:lpstr>
      <vt:lpstr>Existing PM2.5 ground monitoring in continental U.S.</vt:lpstr>
      <vt:lpstr>Use of EPA Remote Sensing Information Gateway  to deliver VIIRS AOD/PM2.5 data products</vt:lpstr>
      <vt:lpstr>PowerPoint Presentation</vt:lpstr>
      <vt:lpstr>PowerPoint Presentation</vt:lpstr>
      <vt:lpstr>NASA Earth Observation System</vt:lpstr>
      <vt:lpstr>Satellite Remote Sensing of Aerosol Transport</vt:lpstr>
      <vt:lpstr>PowerPoint Presentation</vt:lpstr>
      <vt:lpstr>PowerPoint Presentation</vt:lpstr>
      <vt:lpstr>PowerPoint Presentation</vt:lpstr>
      <vt:lpstr>Direct Use of Reflectance to constrain CTM Model</vt:lpstr>
      <vt:lpstr>Results for April 2008 over China</vt:lpstr>
      <vt:lpstr>PowerPoint Presentation</vt:lpstr>
      <vt:lpstr> An ensemble approach multiple AOD products + multiple models</vt:lpstr>
      <vt:lpstr>PowerPoint Presentation</vt:lpstr>
      <vt:lpstr>Focusing on June 2012</vt:lpstr>
      <vt:lpstr>A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MODIS AOD reduces biases in GEOS-Chem PM2.5</vt:lpstr>
      <vt:lpstr>PowerPoint Presentation</vt:lpstr>
      <vt:lpstr>PowerPoint Presentation</vt:lpstr>
    </vt:vector>
  </TitlesOfParts>
  <Company>University of Nebraska - Lincoln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 Ensemble Approach Improve Surface PM2.5 Estimate from Space?  </dc:title>
  <dc:creator>Jun Wang</dc:creator>
  <cp:lastModifiedBy>Jun Wang</cp:lastModifiedBy>
  <cp:revision>65</cp:revision>
  <dcterms:created xsi:type="dcterms:W3CDTF">2015-05-16T22:09:09Z</dcterms:created>
  <dcterms:modified xsi:type="dcterms:W3CDTF">2015-05-19T15:40:54Z</dcterms:modified>
</cp:coreProperties>
</file>