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335" r:id="rId4"/>
    <p:sldId id="299" r:id="rId5"/>
    <p:sldId id="262" r:id="rId6"/>
    <p:sldId id="311" r:id="rId7"/>
    <p:sldId id="313" r:id="rId8"/>
    <p:sldId id="314" r:id="rId9"/>
    <p:sldId id="316" r:id="rId10"/>
    <p:sldId id="258" r:id="rId11"/>
    <p:sldId id="317" r:id="rId12"/>
    <p:sldId id="259" r:id="rId13"/>
    <p:sldId id="334" r:id="rId14"/>
    <p:sldId id="328" r:id="rId15"/>
    <p:sldId id="329" r:id="rId16"/>
    <p:sldId id="330" r:id="rId17"/>
    <p:sldId id="331" r:id="rId18"/>
    <p:sldId id="332" r:id="rId19"/>
    <p:sldId id="3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0" autoAdjust="0"/>
    <p:restoredTop sz="94674"/>
  </p:normalViewPr>
  <p:slideViewPr>
    <p:cSldViewPr snapToGrid="0">
      <p:cViewPr>
        <p:scale>
          <a:sx n="95" d="100"/>
          <a:sy n="95" d="100"/>
        </p:scale>
        <p:origin x="32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F8819-6A09-F246-A5F3-1DC6FE761638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1E21-8628-EC4E-A020-E268D940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ρ</m:t>
                        </m:r>
                      </m:e>
                      <m:sup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apparent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reflectance,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intrinsic atmosphere radiance,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reflectance of the target,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S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spherical albedo of the atmosphere,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T</m:t>
                    </m:r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s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downwelling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transmissivity,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T</m:t>
                    </m:r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v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upwelling transmissivity.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ρ^∗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apparent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reflectance,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ρ_a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intrinsic atmosphere radiance,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ρ_t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reflectance of the target,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spherical albedo of the atmosphere,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T(θ_s 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downwelling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transmissivity,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T(θ_v 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upwelling transmissivity.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5F62-003E-BA42-9A3F-217D97D33E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ρ</m:t>
                        </m:r>
                      </m:e>
                      <m:sup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apparent reflectance at the satellite level,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intrinsic atmosphere radiance,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reflectance of the target,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S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spherical albedo of the atmosphere,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T</m:t>
                    </m:r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s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downwelling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transmissivity,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m:t>T</m:t>
                    </m:r>
                    <m:d>
                      <m:d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kern="1200"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  <a:ea typeface="+mn-ea"/>
                                <a:cs typeface="+mn-cs"/>
                              </a:rPr>
                              <m:t>v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upwelling transmissivity.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ρ^∗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apparent reflectance at the satellite level,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ρ_a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intrinsic atmosphere radiance,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ρ_t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reflectance of the target,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spherical albedo of the atmosphere,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T(θ_s 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downwelling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transmissivity,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T(θ_v 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upwelling transmissivity.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5F62-003E-BA42-9A3F-217D97D33E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5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5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2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1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4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14E6-7CDB-4108-B2B1-6536B7E6B4D2}" type="datetimeFigureOut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CC46-1D74-4F8E-8483-AC998248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ngdc.noaa.gov/eog/dmsp/downloadV4composite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0887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VIIRS Nighttime Lights Development Update</a:t>
            </a:r>
            <a:endParaRPr lang="en-US" b="1" dirty="0"/>
          </a:p>
        </p:txBody>
      </p:sp>
      <p:pic>
        <p:nvPicPr>
          <p:cNvPr id="1026" name="Picture 2" descr="Image result for noaa nce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87" y="0"/>
            <a:ext cx="1788365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948546"/>
            <a:ext cx="121920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/>
              <a:t>Kimberly Baugh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/>
              <a:t>Earth Observation Group (EOG)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/>
              <a:t>CIRES - University of Colorado, USA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/>
              <a:t>NOAA National Centers for Environmental Information (NCEI), USA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/>
              <a:t>Kim.Baugh@noaa.gov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endParaRPr lang="en-US" altLang="en-US" sz="2400" dirty="0"/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/>
              <a:t>Chris </a:t>
            </a:r>
            <a:r>
              <a:rPr lang="en-US" altLang="en-US" sz="2400" dirty="0" err="1"/>
              <a:t>Elvidge</a:t>
            </a:r>
            <a:r>
              <a:rPr lang="en-US" altLang="en-US" sz="2400" dirty="0"/>
              <a:t> - NOAA NCEI, USA 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/>
              <a:t>Mikhail </a:t>
            </a:r>
            <a:r>
              <a:rPr lang="en-US" altLang="en-US" sz="2400" dirty="0" err="1"/>
              <a:t>Zhizhin</a:t>
            </a:r>
            <a:r>
              <a:rPr lang="en-US" altLang="en-US" sz="2400" dirty="0"/>
              <a:t> - CIRES - University of Colorado, USA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/>
              <a:t>Feng Chi Hsu - CIRES -  University of Colorado, </a:t>
            </a:r>
            <a:r>
              <a:rPr lang="en-US" altLang="en-US" sz="2400" dirty="0" smtClean="0"/>
              <a:t>USA</a:t>
            </a:r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r>
              <a:rPr lang="en-US" altLang="en-US" sz="2400" dirty="0" err="1" smtClean="0"/>
              <a:t>Tilottama</a:t>
            </a:r>
            <a:r>
              <a:rPr lang="en-US" altLang="en-US" sz="2400" dirty="0" smtClean="0"/>
              <a:t> Ghosh – CIRES – University of Colorado, USA</a:t>
            </a:r>
            <a:endParaRPr lang="en-US" altLang="en-US" sz="2400" dirty="0"/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endParaRPr lang="en-US" altLang="en-US" sz="2400" dirty="0" smtClean="0"/>
          </a:p>
          <a:p>
            <a:pPr lvl="0" algn="ctr">
              <a:lnSpc>
                <a:spcPct val="50000"/>
              </a:lnSpc>
              <a:spcBef>
                <a:spcPct val="20000"/>
              </a:spcBef>
            </a:pPr>
            <a:endParaRPr lang="en-US" altLang="en-US" sz="2400" dirty="0"/>
          </a:p>
        </p:txBody>
      </p:sp>
      <p:pic>
        <p:nvPicPr>
          <p:cNvPr id="7" name="Picture 6" descr="http://cires.colorado.edu/education/outreach/projects/images/CIRES_logo_t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082" y="-4715"/>
            <a:ext cx="1769918" cy="12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profile_images/529277799018676225/MOsMKe1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909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047750"/>
            <a:ext cx="5602445" cy="56024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2450" y="22225"/>
            <a:ext cx="1114425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Before Outlier Removal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3029495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Toggle with next slide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650" y="4724945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how regions with fire activity return to background radiance levels after outlier removal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047750"/>
            <a:ext cx="5602445" cy="56024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2450" y="22225"/>
            <a:ext cx="1114425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After Outlier Removal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650" y="3029495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Toggle with previous slide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7650" y="4724945"/>
            <a:ext cx="275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how regions with fire activity return to background radiance levels after outlier removal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DNB </a:t>
            </a:r>
            <a:r>
              <a:rPr lang="en-US" dirty="0" smtClean="0"/>
              <a:t>Background Removal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550" y="713809"/>
            <a:ext cx="11264900" cy="4469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 smtClean="0"/>
          </a:p>
          <a:p>
            <a:pPr lvl="1"/>
            <a:r>
              <a:rPr lang="en-US" dirty="0" smtClean="0"/>
              <a:t>The DNB’s detection limits are low enough, that even </a:t>
            </a:r>
            <a:r>
              <a:rPr lang="en-US" dirty="0"/>
              <a:t>without moonlight present, nocturnal airglow can light up terrain and high albedo surfaces, making it challenging to separate dim lights from high albedo surfaces. 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49" y="2372235"/>
            <a:ext cx="5205559" cy="3165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8" y="2372234"/>
            <a:ext cx="4325257" cy="31659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1037" y="5579750"/>
            <a:ext cx="433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DNB Composite over Southern Pakistan – some road features have lower average radiance values than no-light areas with high albedo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7229" y="5576285"/>
            <a:ext cx="433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DNB Composite over Himalayas – snow-covered peaks have higher average radiances than some of the villages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-122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Background Removal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6006" y="4176960"/>
            <a:ext cx="11644172" cy="2600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adiance values of terrain surfaces can equal radiances of dim lights, but the values vary more slowly spatially than dim lights</a:t>
            </a:r>
          </a:p>
          <a:p>
            <a:pPr lvl="1"/>
            <a:r>
              <a:rPr lang="en-US" dirty="0" smtClean="0"/>
              <a:t>First derivative, or gradient images of DNB composites lend well to thresholding to bring out nighttime lights</a:t>
            </a:r>
          </a:p>
          <a:p>
            <a:pPr lvl="1"/>
            <a:r>
              <a:rPr lang="en-US" dirty="0" smtClean="0"/>
              <a:t>Initial testing shows most nighttime lights from cities/villages are retained, dim roads can get fragmented.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99" y="1015133"/>
            <a:ext cx="3301251" cy="2616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98" y="1015133"/>
            <a:ext cx="3301250" cy="2616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09104"/>
            <a:ext cx="3295650" cy="26123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3631904"/>
            <a:ext cx="32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DNB Composite </a:t>
            </a:r>
            <a:r>
              <a:rPr lang="en-US" dirty="0" smtClean="0"/>
              <a:t>with </a:t>
            </a:r>
            <a:r>
              <a:rPr lang="en-US" smtClean="0"/>
              <a:t>outliers removed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31338" y="3636387"/>
            <a:ext cx="32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derivative – areas close to zero are background (gray)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12159" y="3631904"/>
            <a:ext cx="3535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DNB Composite with background masked using </a:t>
            </a:r>
            <a:r>
              <a:rPr lang="en-US" dirty="0" err="1" smtClean="0"/>
              <a:t>deriv</a:t>
            </a:r>
            <a:r>
              <a:rPr lang="en-US" dirty="0" smtClean="0"/>
              <a:t>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18079"/>
            <a:ext cx="6804211" cy="5019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Inputs</a:t>
            </a:r>
          </a:p>
          <a:p>
            <a:pPr lvl="1"/>
            <a:r>
              <a:rPr lang="en-US" sz="2000" dirty="0" smtClean="0"/>
              <a:t>TCO</a:t>
            </a:r>
          </a:p>
          <a:p>
            <a:pPr lvl="2"/>
            <a:r>
              <a:rPr lang="en-US" dirty="0" smtClean="0"/>
              <a:t>NOAA/OSPO TOAST</a:t>
            </a:r>
          </a:p>
          <a:p>
            <a:pPr lvl="1"/>
            <a:r>
              <a:rPr lang="en-US" sz="2000" dirty="0" smtClean="0"/>
              <a:t>AOT</a:t>
            </a:r>
          </a:p>
          <a:p>
            <a:pPr lvl="2"/>
            <a:r>
              <a:rPr lang="en-US" dirty="0" smtClean="0"/>
              <a:t>NAAPS model (NPP </a:t>
            </a:r>
            <a:r>
              <a:rPr lang="en-US" dirty="0" smtClean="0"/>
              <a:t>VIIRS </a:t>
            </a:r>
            <a:r>
              <a:rPr lang="en-US" dirty="0" smtClean="0"/>
              <a:t>IVAOT)</a:t>
            </a:r>
            <a:endParaRPr lang="en-US" dirty="0" smtClean="0"/>
          </a:p>
          <a:p>
            <a:pPr lvl="1"/>
            <a:r>
              <a:rPr lang="en-US" sz="2000" dirty="0" smtClean="0"/>
              <a:t>TPW</a:t>
            </a:r>
          </a:p>
          <a:p>
            <a:pPr lvl="2"/>
            <a:r>
              <a:rPr lang="en-US" dirty="0" smtClean="0"/>
              <a:t>NPP ATMS </a:t>
            </a:r>
            <a:r>
              <a:rPr lang="en-US" dirty="0" smtClean="0"/>
              <a:t>-&gt; </a:t>
            </a:r>
            <a:r>
              <a:rPr lang="en-US" dirty="0" smtClean="0"/>
              <a:t>NOAA MIRS</a:t>
            </a:r>
          </a:p>
          <a:p>
            <a:pPr lvl="1"/>
            <a:r>
              <a:rPr lang="en-US" sz="2000" dirty="0"/>
              <a:t>Geometry</a:t>
            </a:r>
          </a:p>
          <a:p>
            <a:pPr lvl="2"/>
            <a:r>
              <a:rPr lang="en-US" dirty="0" err="1" smtClean="0"/>
              <a:t>SatZ</a:t>
            </a:r>
            <a:r>
              <a:rPr lang="en-US" dirty="0" smtClean="0"/>
              <a:t>, </a:t>
            </a:r>
            <a:r>
              <a:rPr lang="en-US" dirty="0" err="1" smtClean="0"/>
              <a:t>SatA</a:t>
            </a:r>
            <a:r>
              <a:rPr lang="en-US" dirty="0" smtClean="0"/>
              <a:t>, </a:t>
            </a:r>
            <a:r>
              <a:rPr lang="en-US" dirty="0" err="1" smtClean="0"/>
              <a:t>SolZ</a:t>
            </a:r>
            <a:r>
              <a:rPr lang="en-US" dirty="0" smtClean="0"/>
              <a:t>, </a:t>
            </a:r>
            <a:r>
              <a:rPr lang="en-US" dirty="0" err="1" smtClean="0"/>
              <a:t>SolA</a:t>
            </a:r>
            <a:endParaRPr lang="en-US" dirty="0" smtClean="0"/>
          </a:p>
          <a:p>
            <a:pPr lvl="2"/>
            <a:r>
              <a:rPr lang="en-US" dirty="0" smtClean="0"/>
              <a:t>DEM: SRTM </a:t>
            </a:r>
            <a:r>
              <a:rPr lang="en-US" dirty="0" smtClean="0"/>
              <a:t>+ GTOPO 30</a:t>
            </a:r>
          </a:p>
          <a:p>
            <a:pPr lvl="1"/>
            <a:r>
              <a:rPr lang="en-US" sz="2000" dirty="0" smtClean="0"/>
              <a:t>Unified grid</a:t>
            </a:r>
          </a:p>
          <a:p>
            <a:pPr lvl="2"/>
            <a:r>
              <a:rPr lang="en-US" dirty="0" smtClean="0"/>
              <a:t>1 degree </a:t>
            </a:r>
            <a:r>
              <a:rPr lang="en-US" dirty="0" err="1" smtClean="0"/>
              <a:t>Lat</a:t>
            </a:r>
            <a:r>
              <a:rPr lang="en-US" dirty="0" smtClean="0"/>
              <a:t>/Lon grid</a:t>
            </a:r>
          </a:p>
          <a:p>
            <a:pPr lvl="2"/>
            <a:r>
              <a:rPr lang="en-US" dirty="0" smtClean="0"/>
              <a:t>Confined by TOAST resolution / Save computation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795640" y="2464874"/>
            <a:ext cx="4019639" cy="211391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795641" y="478465"/>
            <a:ext cx="4019639" cy="203216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805316" y="4578792"/>
            <a:ext cx="4009962" cy="2010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5316" y="2095542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5317" y="4209460"/>
            <a:ext cx="57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2078" y="622002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TPW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0648" y="6537961"/>
            <a:ext cx="232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Date represented: 2016/4/13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86" y="-11389"/>
            <a:ext cx="7216585" cy="1529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Atmospheric Correction for Nighttime DNB</a:t>
            </a:r>
            <a:r>
              <a:rPr lang="en-US" smtClean="0"/>
              <a:t>: Working with 6S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Radiative </a:t>
            </a:r>
            <a:r>
              <a:rPr lang="en-US" dirty="0" smtClean="0"/>
              <a:t>Transfer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153841" y="1690689"/>
                <a:ext cx="7439738" cy="1188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den>
                      </m:f>
                      <m:r>
                        <a:rPr lang="en-US" i="1"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𝑇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841" y="1690689"/>
                <a:ext cx="7439738" cy="118872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2153840" y="2718046"/>
                <a:ext cx="8361759" cy="125614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</a:rPr>
                  <a:t>For nocturnal self-emitting source under zero lunar illumination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=0</a:t>
                </a:r>
                <a:r>
                  <a:rPr lang="en-US" dirty="0" smtClean="0"/>
                  <a:t> (radiance in atmosphere)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=1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(</m:t>
                    </m:r>
                    <m:r>
                      <a:rPr lang="en-US" b="0" i="1" smtClean="0">
                        <a:latin typeface="Cambria Math" charset="0"/>
                      </a:rPr>
                      <m:t>𝑟𝑒𝑓𝑙𝑒𝑐𝑡𝑎𝑛𝑐𝑒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𝑜𝑓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𝑡𝑎𝑟𝑔𝑒𝑡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=</a:t>
                </a:r>
                <a:r>
                  <a:rPr lang="en-US" dirty="0" smtClean="0"/>
                  <a:t>1 (</a:t>
                </a:r>
                <a:r>
                  <a:rPr lang="en-US" dirty="0" err="1" smtClean="0"/>
                  <a:t>downwelling</a:t>
                </a:r>
                <a:r>
                  <a:rPr lang="en-US" dirty="0" smtClean="0"/>
                  <a:t> transmissivity)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2153840" y="2718046"/>
                <a:ext cx="8361759" cy="1256141"/>
              </a:xfrm>
              <a:blipFill rotWithShape="0">
                <a:blip r:embed="rId4"/>
                <a:stretch>
                  <a:fillRect l="-1093" t="-11165" b="-1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153841" y="4285701"/>
                <a:ext cx="7439738" cy="10594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Iρ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841" y="4285701"/>
                <a:ext cx="7439738" cy="10594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153841" y="5704379"/>
                <a:ext cx="7439738" cy="10594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I</m:t>
                      </m:r>
                      <m:r>
                        <a:rPr lang="en-US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𝐼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charset="0"/>
                            </a:rPr>
                            <m:t>(1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S</m:t>
                          </m:r>
                          <m:r>
                            <a:rPr lang="en-US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T</m:t>
                          </m:r>
                          <m:r>
                            <a:rPr lang="en-US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v</m:t>
                              </m:r>
                            </m:sub>
                          </m:sSub>
                          <m:r>
                            <a:rPr lang="en-US"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𝐼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841" y="5704379"/>
                <a:ext cx="7439738" cy="10594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53842" y="3866425"/>
            <a:ext cx="432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Thus apparent radiance becomes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53841" y="5195043"/>
            <a:ext cx="501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Rewritten to isolate correction factor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45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Averaging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152650" y="1825626"/>
            <a:ext cx="7498080" cy="711165"/>
          </a:xfrm>
        </p:spPr>
        <p:txBody>
          <a:bodyPr/>
          <a:lstStyle/>
          <a:p>
            <a:r>
              <a:rPr lang="en-US" dirty="0"/>
              <a:t>Consider the spectral sensitivity of DNB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 descr="C:\Users\fhsu\Downloads\figure_2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536790"/>
            <a:ext cx="5726430" cy="431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046342" y="2536790"/>
            <a:ext cx="371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Averaged RSR for 16 detectors in DNB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 Correction Factor Grid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534509"/>
            <a:ext cx="7886700" cy="3973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6950" y="5852161"/>
            <a:ext cx="6491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sample global grid is generated with fixed geometry properties</a:t>
            </a:r>
          </a:p>
          <a:p>
            <a:r>
              <a:rPr lang="en-US" dirty="0"/>
              <a:t>SATZ=0, SATA=0, SOLZ=150,SOLA=0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6535" y="5526172"/>
            <a:ext cx="232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Date represented: 2016/4/13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7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Aggregate Level Correction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470" y="1530557"/>
            <a:ext cx="6591060" cy="47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Nighttime Lights Composites: Next Steps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3550" y="1207294"/>
            <a:ext cx="11264900" cy="4469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 smtClean="0"/>
          </a:p>
          <a:p>
            <a:pPr lvl="1"/>
            <a:r>
              <a:rPr lang="en-US" sz="3600" dirty="0" smtClean="0"/>
              <a:t>Finalize </a:t>
            </a:r>
            <a:r>
              <a:rPr lang="en-US" sz="3600" dirty="0" smtClean="0"/>
              <a:t>atmospheric correction algorithm</a:t>
            </a:r>
            <a:endParaRPr lang="en-US" sz="3600" dirty="0" smtClean="0"/>
          </a:p>
          <a:p>
            <a:pPr lvl="1"/>
            <a:r>
              <a:rPr lang="en-US" sz="3600" dirty="0"/>
              <a:t>Test outlier </a:t>
            </a:r>
            <a:r>
              <a:rPr lang="en-US" sz="3600" dirty="0" smtClean="0"/>
              <a:t>removal/background removal algorithms </a:t>
            </a:r>
            <a:r>
              <a:rPr lang="en-US" sz="3600" dirty="0"/>
              <a:t>on </a:t>
            </a:r>
            <a:r>
              <a:rPr lang="en-US" sz="3600" dirty="0" smtClean="0"/>
              <a:t>aurora</a:t>
            </a:r>
          </a:p>
          <a:p>
            <a:pPr lvl="1"/>
            <a:r>
              <a:rPr lang="en-US" sz="3600" dirty="0" smtClean="0"/>
              <a:t>Add in </a:t>
            </a:r>
            <a:r>
              <a:rPr lang="en-US" sz="3600" dirty="0" err="1" smtClean="0"/>
              <a:t>Nightfire</a:t>
            </a:r>
            <a:r>
              <a:rPr lang="en-US" sz="3600" dirty="0" smtClean="0"/>
              <a:t> detections to identify locations of persistent flares and </a:t>
            </a:r>
            <a:r>
              <a:rPr lang="en-US" sz="3600" dirty="0" smtClean="0"/>
              <a:t>volcanos</a:t>
            </a:r>
            <a:endParaRPr lang="en-US" sz="3600" dirty="0" smtClean="0"/>
          </a:p>
          <a:p>
            <a:pPr lvl="1"/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2350770" y="2286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/>
              <a:t>Nighttime Lights Composites</a:t>
            </a:r>
          </a:p>
          <a:p>
            <a:r>
              <a:rPr lang="en-US" sz="4000" dirty="0" smtClean="0"/>
              <a:t>What are they?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685800" y="1630680"/>
            <a:ext cx="1037844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A nighttime lights composite is made to serve as a baseline of persistent light sources.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Composites are made as an average of the highest quality nighttime lights imagery over desired time period – usually monthly or annually.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“Stable Lights” composites have ephemeral light sources and non-light (background) areas are removed from a composite.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800" dirty="0" smtClean="0"/>
              <a:t>EOG group is producing current monthly cloud-free/no-moon DNB nighttime lights composites and is doing algorithm development to turn these in to  Stable Lights composites.</a:t>
            </a:r>
          </a:p>
        </p:txBody>
      </p:sp>
    </p:spTree>
    <p:extLst>
      <p:ext uri="{BB962C8B-B14F-4D97-AF65-F5344CB8AC3E}">
        <p14:creationId xmlns:p14="http://schemas.microsoft.com/office/powerpoint/2010/main" val="35162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2350770" y="2286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smtClean="0"/>
              <a:t>Nighttime Lights Composites</a:t>
            </a:r>
          </a:p>
          <a:p>
            <a:r>
              <a:rPr lang="en-US" sz="4000" dirty="0" smtClean="0"/>
              <a:t>Processing Steps</a:t>
            </a:r>
            <a:endParaRPr lang="en-US" sz="4000" dirty="0" smtClean="0"/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533399" y="1447799"/>
            <a:ext cx="10915651" cy="502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80000"/>
              </a:lnSpc>
              <a:buFontTx/>
              <a:buChar char="•"/>
            </a:pPr>
            <a:endParaRPr lang="en-US" sz="900" dirty="0"/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en-US" sz="2800" dirty="0" smtClean="0"/>
              <a:t>Flag input DNB data so only </a:t>
            </a:r>
            <a:r>
              <a:rPr lang="en-US" sz="2800" dirty="0" smtClean="0"/>
              <a:t>the “highest quality” nighttime data gets averaged into a </a:t>
            </a:r>
            <a:r>
              <a:rPr lang="en-US" sz="2800" dirty="0" smtClean="0"/>
              <a:t>composite. Currently defined as: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1600" dirty="0"/>
              <a:t>Cloud-free (using the VIIRS cloud-mask (VCM) product)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1600" dirty="0"/>
              <a:t>Nighttime with solar zenith angles greater than 101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1600" dirty="0"/>
              <a:t>Not affected by moonlight (lunar illuminance &lt; 0.0005 lux)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1600" dirty="0"/>
              <a:t>Middle of swath (DNB has increased noise at edge of scan)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1600" dirty="0"/>
              <a:t>Free of lights from lightning</a:t>
            </a:r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r>
              <a:rPr lang="en-US" sz="1600" dirty="0"/>
              <a:t>Free of “lights” from South Atlantic </a:t>
            </a:r>
            <a:r>
              <a:rPr lang="en-US" sz="1600" dirty="0" smtClean="0"/>
              <a:t>Anomaly</a:t>
            </a:r>
            <a:endParaRPr lang="en-US" sz="16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en-US" sz="2800" dirty="0" smtClean="0"/>
              <a:t>Create annual average DNB composite products and histograms of individual observations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en-US" sz="2800" dirty="0" smtClean="0"/>
              <a:t>Use annual histograms to remove DNB outliers (ephemeral lights and other sensor noise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en-US" sz="2800" dirty="0" smtClean="0"/>
              <a:t>Identify and remove background (non-light) areas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en-US" sz="2800" dirty="0" smtClean="0"/>
              <a:t>Create TOA and atmospherically-corrected DNB composites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endParaRPr lang="en-US" sz="2800" dirty="0" smtClean="0"/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endParaRPr lang="en-US" dirty="0" smtClean="0"/>
          </a:p>
          <a:p>
            <a:pPr marL="400050" lvl="1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endParaRPr lang="en-US" sz="2400" dirty="0" smtClean="0"/>
          </a:p>
          <a:p>
            <a:pPr marL="630238" lvl="1" indent="-230188">
              <a:lnSpc>
                <a:spcPct val="80000"/>
              </a:lnSpc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3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50" t="15812" r="26306" b="9555"/>
          <a:stretch/>
        </p:blipFill>
        <p:spPr>
          <a:xfrm>
            <a:off x="218123" y="1203009"/>
            <a:ext cx="7439977" cy="55830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73038"/>
            <a:ext cx="110528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Nighttime Lights Composites</a:t>
            </a:r>
          </a:p>
          <a:p>
            <a:pPr algn="ctr"/>
            <a:r>
              <a:rPr lang="en-US" sz="3500" dirty="0" smtClean="0"/>
              <a:t>(Monthly DNB Products)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2242" y="5693926"/>
            <a:ext cx="907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hlinkClick r:id="rId3"/>
              </a:rPr>
              <a:t>http://www.ngdc.noaa.gov/eog/viirs/download_monthly.html</a:t>
            </a:r>
            <a:endParaRPr lang="en-US" sz="2400" i="1" dirty="0"/>
          </a:p>
        </p:txBody>
      </p:sp>
      <p:sp>
        <p:nvSpPr>
          <p:cNvPr id="8" name="Rectangle 7"/>
          <p:cNvSpPr>
            <a:spLocks noGrp="1"/>
          </p:cNvSpPr>
          <p:nvPr/>
        </p:nvSpPr>
        <p:spPr bwMode="auto">
          <a:xfrm>
            <a:off x="7658100" y="1630680"/>
            <a:ext cx="4165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onthly DNB nighttime lights composites are available online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Globe is cut into 6 tiles to reduce individual file sizes</a:t>
            </a:r>
          </a:p>
          <a:p>
            <a:pPr marL="230188" indent="-230188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These products still contain ephemeral lights and non-lights (background).</a:t>
            </a:r>
          </a:p>
        </p:txBody>
      </p:sp>
    </p:spTree>
    <p:extLst>
      <p:ext uri="{BB962C8B-B14F-4D97-AF65-F5344CB8AC3E}">
        <p14:creationId xmlns:p14="http://schemas.microsoft.com/office/powerpoint/2010/main" val="35350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01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DNB </a:t>
            </a:r>
            <a:r>
              <a:rPr lang="en-US" dirty="0" smtClean="0"/>
              <a:t>Stray </a:t>
            </a:r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81" y="808104"/>
            <a:ext cx="4012019" cy="302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81" y="3841873"/>
            <a:ext cx="4012019" cy="301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4000" y="1039536"/>
            <a:ext cx="73798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Northrup Grumman algorithm </a:t>
            </a:r>
            <a:r>
              <a:rPr lang="en-US" sz="2600" dirty="0"/>
              <a:t>was implemented at the IDPS in </a:t>
            </a:r>
            <a:r>
              <a:rPr lang="en-US" sz="2600" dirty="0" smtClean="0"/>
              <a:t>August 2013.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Does a good job of mitigating stray light effects for visual interpretation.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Some issues for algorithm development within the stray light corrected region:</a:t>
            </a:r>
          </a:p>
          <a:p>
            <a:pPr marL="914400" lvl="1" indent="-457200">
              <a:buAutoNum type="arabicParenR"/>
            </a:pPr>
            <a:r>
              <a:rPr lang="en-US" sz="2600" dirty="0" smtClean="0"/>
              <a:t>Can under/over-correct, especially at transition into stray light and in Southern hemisphere</a:t>
            </a:r>
          </a:p>
          <a:p>
            <a:pPr marL="914400" lvl="1" indent="-457200">
              <a:buAutoNum type="arabicParenR"/>
            </a:pPr>
            <a:r>
              <a:rPr lang="en-US" sz="2600" dirty="0" smtClean="0"/>
              <a:t>Variance of data across scan is altered</a:t>
            </a:r>
          </a:p>
          <a:p>
            <a:pPr marL="914400" lvl="1" indent="-457200">
              <a:buAutoNum type="arabicParenR"/>
            </a:pPr>
            <a:r>
              <a:rPr lang="en-US" sz="2600" dirty="0" smtClean="0"/>
              <a:t>Correction quality is dependent on time from correction lookup table 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Stray light corrected regions are identified and processed separately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333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63550" y="1207294"/>
            <a:ext cx="11264900" cy="4469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</a:t>
            </a:r>
            <a:r>
              <a:rPr lang="en-US" dirty="0" smtClean="0"/>
              <a:t>pproach</a:t>
            </a:r>
            <a:r>
              <a:rPr lang="en-US" dirty="0" smtClean="0"/>
              <a:t>:</a:t>
            </a:r>
          </a:p>
          <a:p>
            <a:pPr lvl="1"/>
            <a:r>
              <a:rPr lang="en-US" sz="2800" dirty="0" smtClean="0"/>
              <a:t>Create histograms of DNB radiances using an extended time series (annual)</a:t>
            </a:r>
          </a:p>
          <a:p>
            <a:pPr lvl="1"/>
            <a:r>
              <a:rPr lang="en-US" sz="2800" dirty="0" smtClean="0"/>
              <a:t>Use histograms to identify and remove outliers</a:t>
            </a:r>
          </a:p>
          <a:p>
            <a:pPr lvl="1"/>
            <a:r>
              <a:rPr lang="en-US" sz="2800" dirty="0" smtClean="0"/>
              <a:t>Similar to algorithm developed for DMSP-OLS Stable Lights</a:t>
            </a:r>
          </a:p>
          <a:p>
            <a:pPr lvl="1"/>
            <a:r>
              <a:rPr lang="en-US" sz="2800" dirty="0" smtClean="0"/>
              <a:t>Advantages: This algorithm removes ANY outliers, including fires, boats, unfiltered-SAA, crosstalk, …</a:t>
            </a:r>
          </a:p>
          <a:p>
            <a:pPr lvl="1"/>
            <a:r>
              <a:rPr lang="en-US" sz="2800" dirty="0" smtClean="0"/>
              <a:t>Disadvantages: Persistent flares and volcanic activity can remain.  Method requires long time-series of data.</a:t>
            </a:r>
          </a:p>
          <a:p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222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</a:t>
            </a:r>
            <a:r>
              <a:rPr lang="en-US" dirty="0" smtClean="0"/>
              <a:t>Light Removal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838200" y="222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Outlier Removal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44" y="3381489"/>
            <a:ext cx="6272056" cy="3476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203"/>
            <a:ext cx="5682797" cy="5682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1" y="1442165"/>
            <a:ext cx="6272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Odisha, India 2014 DNB Composite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Histograms are made for each grid cell in composite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DNB radiance values are placed in discrete bins based on log transform.  Bin=floor(100*(log(1E9*Rad+1.5))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70514" y="4796574"/>
            <a:ext cx="2525486" cy="3231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27489" y="3016963"/>
            <a:ext cx="6272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histogram of small village</a:t>
            </a:r>
          </a:p>
        </p:txBody>
      </p:sp>
    </p:spTree>
    <p:extLst>
      <p:ext uri="{BB962C8B-B14F-4D97-AF65-F5344CB8AC3E}">
        <p14:creationId xmlns:p14="http://schemas.microsoft.com/office/powerpoint/2010/main" val="4087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838200" y="222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Outlier Removal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203"/>
            <a:ext cx="5682797" cy="5682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1" y="1224455"/>
            <a:ext cx="6272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histograms of grid cells containing fires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90850" y="2946400"/>
            <a:ext cx="4106117" cy="669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286125" y="4410075"/>
            <a:ext cx="2613777" cy="4947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1" y="3541487"/>
            <a:ext cx="5983402" cy="3316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66" y="1624565"/>
            <a:ext cx="5762692" cy="31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838200" y="222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DNB Ephemeral Lights: Outlier Removal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203"/>
            <a:ext cx="5682797" cy="5682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1" y="1224455"/>
            <a:ext cx="6272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Algorithm: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Compute standard deviation of observations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Remove highest observation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Re-compute standard </a:t>
            </a:r>
            <a:r>
              <a:rPr lang="en-US" sz="2000" dirty="0" err="1" smtClean="0"/>
              <a:t>devation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Repeat steps 2-3 if difference in standard deviations &gt; threshold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Re-compute average of remaining observations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86125" y="4410075"/>
            <a:ext cx="2613777" cy="4947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1" y="3541487"/>
            <a:ext cx="5983402" cy="3316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41483" y="3949563"/>
            <a:ext cx="34074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Outlier removal algorithm removed top 4 observations</a:t>
            </a:r>
            <a:r>
              <a:rPr lang="en-US" sz="2000" dirty="0" smtClean="0"/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6924676" y="5972698"/>
            <a:ext cx="2305050" cy="742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948</Words>
  <Application>Microsoft Macintosh PowerPoint</Application>
  <PresentationFormat>Widescreen</PresentationFormat>
  <Paragraphs>136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Cambria Math</vt:lpstr>
      <vt:lpstr>Arial</vt:lpstr>
      <vt:lpstr>Office Theme</vt:lpstr>
      <vt:lpstr>VIIRS Nighttime Lights Development Update</vt:lpstr>
      <vt:lpstr>PowerPoint Presentation</vt:lpstr>
      <vt:lpstr>PowerPoint Presentation</vt:lpstr>
      <vt:lpstr>PowerPoint Presentation</vt:lpstr>
      <vt:lpstr>DNB Stray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DNB Background Removal</vt:lpstr>
      <vt:lpstr>PowerPoint Presentation</vt:lpstr>
      <vt:lpstr>PowerPoint Presentation</vt:lpstr>
      <vt:lpstr>Radiative Transfer Model</vt:lpstr>
      <vt:lpstr>Band Averaging</vt:lpstr>
      <vt:lpstr>Global Correction Factor Grid</vt:lpstr>
      <vt:lpstr>Aggregate Level Correction</vt:lpstr>
      <vt:lpstr>Nighttime Lights Composites: Next Steps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Baugh</dc:creator>
  <cp:lastModifiedBy>Kimberly Baugh</cp:lastModifiedBy>
  <cp:revision>121</cp:revision>
  <dcterms:created xsi:type="dcterms:W3CDTF">2015-05-20T00:39:22Z</dcterms:created>
  <dcterms:modified xsi:type="dcterms:W3CDTF">2016-06-08T16:40:18Z</dcterms:modified>
</cp:coreProperties>
</file>