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5916" r:id="rId2"/>
    <p:sldMasterId id="2147485928" r:id="rId3"/>
  </p:sldMasterIdLst>
  <p:notesMasterIdLst>
    <p:notesMasterId r:id="rId29"/>
  </p:notesMasterIdLst>
  <p:handoutMasterIdLst>
    <p:handoutMasterId r:id="rId30"/>
  </p:handoutMasterIdLst>
  <p:sldIdLst>
    <p:sldId id="410" r:id="rId4"/>
    <p:sldId id="424" r:id="rId5"/>
    <p:sldId id="423" r:id="rId6"/>
    <p:sldId id="425" r:id="rId7"/>
    <p:sldId id="411" r:id="rId8"/>
    <p:sldId id="382" r:id="rId9"/>
    <p:sldId id="374" r:id="rId10"/>
    <p:sldId id="412" r:id="rId11"/>
    <p:sldId id="413" r:id="rId12"/>
    <p:sldId id="401" r:id="rId13"/>
    <p:sldId id="414" r:id="rId14"/>
    <p:sldId id="415" r:id="rId15"/>
    <p:sldId id="416" r:id="rId16"/>
    <p:sldId id="420" r:id="rId17"/>
    <p:sldId id="422" r:id="rId18"/>
    <p:sldId id="421" r:id="rId19"/>
    <p:sldId id="427" r:id="rId20"/>
    <p:sldId id="417" r:id="rId21"/>
    <p:sldId id="418" r:id="rId22"/>
    <p:sldId id="419" r:id="rId23"/>
    <p:sldId id="428" r:id="rId24"/>
    <p:sldId id="409" r:id="rId25"/>
    <p:sldId id="426" r:id="rId26"/>
    <p:sldId id="402" r:id="rId27"/>
    <p:sldId id="403" r:id="rId28"/>
  </p:sldIdLst>
  <p:sldSz cx="9144000" cy="6858000" type="screen4x3"/>
  <p:notesSz cx="7315200" cy="9601200"/>
  <p:defaultTextStyle>
    <a:defPPr>
      <a:defRPr lang="en-US"/>
    </a:defPPr>
    <a:lvl1pPr algn="l" rtl="0" fontAlgn="base">
      <a:spcBef>
        <a:spcPct val="0"/>
      </a:spcBef>
      <a:spcAft>
        <a:spcPct val="0"/>
      </a:spcAft>
      <a:defRPr b="1" kern="1200">
        <a:solidFill>
          <a:schemeClr val="tx1"/>
        </a:solidFill>
        <a:latin typeface="Helvetica" charset="0"/>
        <a:ea typeface="ＭＳ Ｐゴシック" charset="-128"/>
        <a:cs typeface="+mn-cs"/>
      </a:defRPr>
    </a:lvl1pPr>
    <a:lvl2pPr marL="457200" algn="l" rtl="0" fontAlgn="base">
      <a:spcBef>
        <a:spcPct val="0"/>
      </a:spcBef>
      <a:spcAft>
        <a:spcPct val="0"/>
      </a:spcAft>
      <a:defRPr b="1" kern="1200">
        <a:solidFill>
          <a:schemeClr val="tx1"/>
        </a:solidFill>
        <a:latin typeface="Helvetica" charset="0"/>
        <a:ea typeface="ＭＳ Ｐゴシック" charset="-128"/>
        <a:cs typeface="+mn-cs"/>
      </a:defRPr>
    </a:lvl2pPr>
    <a:lvl3pPr marL="914400" algn="l" rtl="0" fontAlgn="base">
      <a:spcBef>
        <a:spcPct val="0"/>
      </a:spcBef>
      <a:spcAft>
        <a:spcPct val="0"/>
      </a:spcAft>
      <a:defRPr b="1" kern="1200">
        <a:solidFill>
          <a:schemeClr val="tx1"/>
        </a:solidFill>
        <a:latin typeface="Helvetica" charset="0"/>
        <a:ea typeface="ＭＳ Ｐゴシック" charset="-128"/>
        <a:cs typeface="+mn-cs"/>
      </a:defRPr>
    </a:lvl3pPr>
    <a:lvl4pPr marL="1371600" algn="l" rtl="0" fontAlgn="base">
      <a:spcBef>
        <a:spcPct val="0"/>
      </a:spcBef>
      <a:spcAft>
        <a:spcPct val="0"/>
      </a:spcAft>
      <a:defRPr b="1" kern="1200">
        <a:solidFill>
          <a:schemeClr val="tx1"/>
        </a:solidFill>
        <a:latin typeface="Helvetica" charset="0"/>
        <a:ea typeface="ＭＳ Ｐゴシック" charset="-128"/>
        <a:cs typeface="+mn-cs"/>
      </a:defRPr>
    </a:lvl4pPr>
    <a:lvl5pPr marL="1828800" algn="l" rtl="0" fontAlgn="base">
      <a:spcBef>
        <a:spcPct val="0"/>
      </a:spcBef>
      <a:spcAft>
        <a:spcPct val="0"/>
      </a:spcAft>
      <a:defRPr b="1" kern="1200">
        <a:solidFill>
          <a:schemeClr val="tx1"/>
        </a:solidFill>
        <a:latin typeface="Helvetica" charset="0"/>
        <a:ea typeface="ＭＳ Ｐゴシック" charset="-128"/>
        <a:cs typeface="+mn-cs"/>
      </a:defRPr>
    </a:lvl5pPr>
    <a:lvl6pPr marL="2286000" algn="l" defTabSz="914400" rtl="0" eaLnBrk="1" latinLnBrk="0" hangingPunct="1">
      <a:defRPr b="1" kern="1200">
        <a:solidFill>
          <a:schemeClr val="tx1"/>
        </a:solidFill>
        <a:latin typeface="Helvetica" charset="0"/>
        <a:ea typeface="ＭＳ Ｐゴシック" charset="-128"/>
        <a:cs typeface="+mn-cs"/>
      </a:defRPr>
    </a:lvl6pPr>
    <a:lvl7pPr marL="2743200" algn="l" defTabSz="914400" rtl="0" eaLnBrk="1" latinLnBrk="0" hangingPunct="1">
      <a:defRPr b="1" kern="1200">
        <a:solidFill>
          <a:schemeClr val="tx1"/>
        </a:solidFill>
        <a:latin typeface="Helvetica" charset="0"/>
        <a:ea typeface="ＭＳ Ｐゴシック" charset="-128"/>
        <a:cs typeface="+mn-cs"/>
      </a:defRPr>
    </a:lvl7pPr>
    <a:lvl8pPr marL="3200400" algn="l" defTabSz="914400" rtl="0" eaLnBrk="1" latinLnBrk="0" hangingPunct="1">
      <a:defRPr b="1" kern="1200">
        <a:solidFill>
          <a:schemeClr val="tx1"/>
        </a:solidFill>
        <a:latin typeface="Helvetica" charset="0"/>
        <a:ea typeface="ＭＳ Ｐゴシック" charset="-128"/>
        <a:cs typeface="+mn-cs"/>
      </a:defRPr>
    </a:lvl8pPr>
    <a:lvl9pPr marL="3657600" algn="l" defTabSz="914400" rtl="0" eaLnBrk="1" latinLnBrk="0" hangingPunct="1">
      <a:defRPr b="1" kern="1200">
        <a:solidFill>
          <a:schemeClr val="tx1"/>
        </a:solidFill>
        <a:latin typeface="Helvetica"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8000"/>
    <a:srgbClr val="FF9999"/>
    <a:srgbClr val="CCFFFF"/>
    <a:srgbClr val="FFFFFF"/>
    <a:srgbClr val="990033"/>
    <a:srgbClr val="FF3399"/>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75000"/>
  </p:normalViewPr>
  <p:slideViewPr>
    <p:cSldViewPr>
      <p:cViewPr>
        <p:scale>
          <a:sx n="94" d="100"/>
          <a:sy n="94" d="100"/>
        </p:scale>
        <p:origin x="101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lvl1pPr defTabSz="966788">
              <a:defRPr sz="1200">
                <a:ea typeface="ＭＳ Ｐゴシック" charset="0"/>
                <a:cs typeface="ＭＳ Ｐゴシック" charset="0"/>
              </a:defRPr>
            </a:lvl1pPr>
          </a:lstStyle>
          <a:p>
            <a:pPr>
              <a:defRPr/>
            </a:pPr>
            <a:endParaRPr lang="en-US"/>
          </a:p>
        </p:txBody>
      </p:sp>
      <p:sp>
        <p:nvSpPr>
          <p:cNvPr id="83971"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lvl1pPr algn="r" defTabSz="966788">
              <a:defRPr sz="1200">
                <a:ea typeface="ＭＳ Ｐゴシック" charset="0"/>
                <a:cs typeface="ＭＳ Ｐゴシック" charset="0"/>
              </a:defRPr>
            </a:lvl1pPr>
          </a:lstStyle>
          <a:p>
            <a:pPr>
              <a:defRPr/>
            </a:pPr>
            <a:endParaRPr lang="en-US"/>
          </a:p>
        </p:txBody>
      </p:sp>
      <p:sp>
        <p:nvSpPr>
          <p:cNvPr id="83972"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defTabSz="966788">
              <a:defRPr sz="1200">
                <a:ea typeface="ＭＳ Ｐゴシック" charset="0"/>
                <a:cs typeface="ＭＳ Ｐゴシック" charset="0"/>
              </a:defRPr>
            </a:lvl1pPr>
          </a:lstStyle>
          <a:p>
            <a:pPr>
              <a:defRPr/>
            </a:pPr>
            <a:endParaRPr lang="en-US"/>
          </a:p>
        </p:txBody>
      </p:sp>
      <p:sp>
        <p:nvSpPr>
          <p:cNvPr id="83973"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algn="r" defTabSz="966788">
              <a:defRPr sz="1200"/>
            </a:lvl1pPr>
          </a:lstStyle>
          <a:p>
            <a:fld id="{831EA0EC-0D7E-644C-BB95-19FBA49F6F6B}" type="slidenum">
              <a:rPr lang="en-US" altLang="en-US"/>
              <a:pPr/>
              <a:t>‹#›</a:t>
            </a:fld>
            <a:endParaRPr lang="en-US" altLang="en-US"/>
          </a:p>
        </p:txBody>
      </p:sp>
    </p:spTree>
    <p:extLst>
      <p:ext uri="{BB962C8B-B14F-4D97-AF65-F5344CB8AC3E}">
        <p14:creationId xmlns:p14="http://schemas.microsoft.com/office/powerpoint/2010/main" val="927563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lvl1pPr defTabSz="966788">
              <a:defRPr sz="1200" b="0">
                <a:latin typeface="Times New Roman" charset="0"/>
                <a:ea typeface="ＭＳ Ｐゴシック" charset="0"/>
                <a:cs typeface="ＭＳ Ｐゴシック" charset="0"/>
              </a:defRPr>
            </a:lvl1pPr>
          </a:lstStyle>
          <a:p>
            <a:pPr>
              <a:defRPr/>
            </a:pPr>
            <a:endParaRPr lang="en-US"/>
          </a:p>
        </p:txBody>
      </p:sp>
      <p:sp>
        <p:nvSpPr>
          <p:cNvPr id="17203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lvl1pPr algn="r" defTabSz="966788">
              <a:defRPr sz="1200" b="0">
                <a:latin typeface="Times New Roman" charset="0"/>
                <a:ea typeface="ＭＳ Ｐゴシック" charset="0"/>
                <a:cs typeface="ＭＳ Ｐゴシック" charset="0"/>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8" tIns="48329" rIns="96658" bIns="483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203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defTabSz="966788">
              <a:defRPr sz="1200" b="0">
                <a:latin typeface="Times New Roman" charset="0"/>
                <a:ea typeface="ＭＳ Ｐゴシック" charset="0"/>
                <a:cs typeface="ＭＳ Ｐゴシック" charset="0"/>
              </a:defRPr>
            </a:lvl1pPr>
          </a:lstStyle>
          <a:p>
            <a:pPr>
              <a:defRPr/>
            </a:pPr>
            <a:endParaRPr lang="en-US"/>
          </a:p>
        </p:txBody>
      </p:sp>
      <p:sp>
        <p:nvSpPr>
          <p:cNvPr id="17203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8" tIns="48329" rIns="96658" bIns="48329" numCol="1" anchor="b" anchorCtr="0" compatLnSpc="1">
            <a:prstTxWarp prst="textNoShape">
              <a:avLst/>
            </a:prstTxWarp>
          </a:bodyPr>
          <a:lstStyle>
            <a:lvl1pPr algn="r" defTabSz="966788">
              <a:defRPr sz="1200" b="0">
                <a:latin typeface="Times New Roman" charset="0"/>
              </a:defRPr>
            </a:lvl1pPr>
          </a:lstStyle>
          <a:p>
            <a:fld id="{D4710A82-139F-0B4F-BAF1-E7ACECB64E54}" type="slidenum">
              <a:rPr lang="en-US" altLang="en-US"/>
              <a:pPr/>
              <a:t>‹#›</a:t>
            </a:fld>
            <a:endParaRPr lang="en-US" altLang="en-US"/>
          </a:p>
        </p:txBody>
      </p:sp>
    </p:spTree>
    <p:extLst>
      <p:ext uri="{BB962C8B-B14F-4D97-AF65-F5344CB8AC3E}">
        <p14:creationId xmlns:p14="http://schemas.microsoft.com/office/powerpoint/2010/main" val="643250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8789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10A82-139F-0B4F-BAF1-E7ACECB64E54}" type="slidenum">
              <a:rPr lang="en-US" altLang="en-US" smtClean="0"/>
              <a:pPr/>
              <a:t>15</a:t>
            </a:fld>
            <a:endParaRPr lang="en-US" altLang="en-US"/>
          </a:p>
        </p:txBody>
      </p:sp>
    </p:spTree>
    <p:extLst>
      <p:ext uri="{BB962C8B-B14F-4D97-AF65-F5344CB8AC3E}">
        <p14:creationId xmlns:p14="http://schemas.microsoft.com/office/powerpoint/2010/main" val="49541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for detecting small sub-pixel fires; </a:t>
            </a:r>
          </a:p>
          <a:p>
            <a:r>
              <a:rPr lang="en-US" dirty="0" smtClean="0"/>
              <a:t>Visible light is much less attenuated and interfered than IR in the atmosphere</a:t>
            </a:r>
          </a:p>
          <a:p>
            <a:endParaRPr lang="en-US" dirty="0"/>
          </a:p>
        </p:txBody>
      </p:sp>
      <p:sp>
        <p:nvSpPr>
          <p:cNvPr id="4" name="Slide Number Placeholder 3"/>
          <p:cNvSpPr>
            <a:spLocks noGrp="1"/>
          </p:cNvSpPr>
          <p:nvPr>
            <p:ph type="sldNum" sz="quarter" idx="10"/>
          </p:nvPr>
        </p:nvSpPr>
        <p:spPr/>
        <p:txBody>
          <a:bodyPr/>
          <a:lstStyle/>
          <a:p>
            <a:fld id="{D4710A82-139F-0B4F-BAF1-E7ACECB64E54}" type="slidenum">
              <a:rPr lang="en-US" altLang="en-US" smtClean="0"/>
              <a:pPr/>
              <a:t>18</a:t>
            </a:fld>
            <a:endParaRPr lang="en-US" altLang="en-US"/>
          </a:p>
        </p:txBody>
      </p:sp>
    </p:spTree>
    <p:extLst>
      <p:ext uri="{BB962C8B-B14F-4D97-AF65-F5344CB8AC3E}">
        <p14:creationId xmlns:p14="http://schemas.microsoft.com/office/powerpoint/2010/main" val="1656366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10A82-139F-0B4F-BAF1-E7ACECB64E54}" type="slidenum">
              <a:rPr lang="en-US" altLang="en-US" smtClean="0"/>
              <a:pPr/>
              <a:t>22</a:t>
            </a:fld>
            <a:endParaRPr lang="en-US" altLang="en-US"/>
          </a:p>
        </p:txBody>
      </p:sp>
    </p:spTree>
    <p:extLst>
      <p:ext uri="{BB962C8B-B14F-4D97-AF65-F5344CB8AC3E}">
        <p14:creationId xmlns:p14="http://schemas.microsoft.com/office/powerpoint/2010/main" val="1407713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Helvetica" charset="0"/>
                <a:ea typeface="ＭＳ Ｐゴシック" charset="-128"/>
              </a:defRPr>
            </a:lvl1pPr>
            <a:lvl2pPr marL="742950" indent="-285750" defTabSz="966788" eaLnBrk="0" hangingPunct="0">
              <a:defRPr sz="2400" b="1">
                <a:solidFill>
                  <a:schemeClr val="tx1"/>
                </a:solidFill>
                <a:latin typeface="Helvetica" charset="0"/>
                <a:ea typeface="ＭＳ Ｐゴシック" charset="-128"/>
              </a:defRPr>
            </a:lvl2pPr>
            <a:lvl3pPr marL="1143000" indent="-228600" defTabSz="966788" eaLnBrk="0" hangingPunct="0">
              <a:defRPr sz="2400" b="1">
                <a:solidFill>
                  <a:schemeClr val="tx1"/>
                </a:solidFill>
                <a:latin typeface="Helvetica" charset="0"/>
                <a:ea typeface="ＭＳ Ｐゴシック" charset="-128"/>
              </a:defRPr>
            </a:lvl3pPr>
            <a:lvl4pPr marL="1600200" indent="-228600" defTabSz="966788" eaLnBrk="0" hangingPunct="0">
              <a:defRPr sz="2400" b="1">
                <a:solidFill>
                  <a:schemeClr val="tx1"/>
                </a:solidFill>
                <a:latin typeface="Helvetica" charset="0"/>
                <a:ea typeface="ＭＳ Ｐゴシック" charset="-128"/>
              </a:defRPr>
            </a:lvl4pPr>
            <a:lvl5pPr marL="2057400" indent="-228600" defTabSz="966788" eaLnBrk="0" hangingPunct="0">
              <a:defRPr sz="2400" b="1">
                <a:solidFill>
                  <a:schemeClr val="tx1"/>
                </a:solidFill>
                <a:latin typeface="Helvetica" charset="0"/>
                <a:ea typeface="ＭＳ Ｐゴシック" charset="-128"/>
              </a:defRPr>
            </a:lvl5pPr>
            <a:lvl6pPr marL="2514600" indent="-228600" defTabSz="966788"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defTabSz="966788"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defTabSz="966788"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defTabSz="966788"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fld id="{4F835508-035D-F847-873F-4E4A1162E8FF}" type="slidenum">
              <a:rPr lang="en-US" altLang="en-US" sz="1200" b="0">
                <a:latin typeface="Times New Roman" charset="0"/>
              </a:rPr>
              <a:pPr eaLnBrk="1" hangingPunct="1"/>
              <a:t>24</a:t>
            </a:fld>
            <a:endParaRPr lang="en-US" altLang="en-US" sz="1200" b="0">
              <a:latin typeface="Times New Roman" charset="0"/>
            </a:endParaRPr>
          </a:p>
        </p:txBody>
      </p:sp>
    </p:spTree>
    <p:extLst>
      <p:ext uri="{BB962C8B-B14F-4D97-AF65-F5344CB8AC3E}">
        <p14:creationId xmlns:p14="http://schemas.microsoft.com/office/powerpoint/2010/main" val="67247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2</a:t>
            </a:fld>
            <a:endParaRPr lang="en-US"/>
          </a:p>
        </p:txBody>
      </p:sp>
    </p:spTree>
    <p:extLst>
      <p:ext uri="{BB962C8B-B14F-4D97-AF65-F5344CB8AC3E}">
        <p14:creationId xmlns:p14="http://schemas.microsoft.com/office/powerpoint/2010/main" val="1454410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10A82-139F-0B4F-BAF1-E7ACECB64E54}" type="slidenum">
              <a:rPr lang="en-US" altLang="en-US" smtClean="0"/>
              <a:pPr/>
              <a:t>3</a:t>
            </a:fld>
            <a:endParaRPr lang="en-US" altLang="en-US"/>
          </a:p>
        </p:txBody>
      </p:sp>
    </p:spTree>
    <p:extLst>
      <p:ext uri="{BB962C8B-B14F-4D97-AF65-F5344CB8AC3E}">
        <p14:creationId xmlns:p14="http://schemas.microsoft.com/office/powerpoint/2010/main" val="187724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7FAC3F-EFF3-2545-BE54-7ED3A35731BC}" type="slidenum">
              <a:rPr lang="en-US" altLang="en-US">
                <a:solidFill>
                  <a:srgbClr val="000000"/>
                </a:solidFill>
              </a:rPr>
              <a:pPr>
                <a:defRPr/>
              </a:pPr>
              <a:t>5</a:t>
            </a:fld>
            <a:endParaRPr lang="en-US" altLang="en-US">
              <a:solidFill>
                <a:srgbClr val="000000"/>
              </a:solidFill>
            </a:endParaRPr>
          </a:p>
        </p:txBody>
      </p:sp>
    </p:spTree>
    <p:extLst>
      <p:ext uri="{BB962C8B-B14F-4D97-AF65-F5344CB8AC3E}">
        <p14:creationId xmlns:p14="http://schemas.microsoft.com/office/powerpoint/2010/main" val="46679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Final rule signed October 15, 2008.  The 1978 lead standard (1.5 µg/m3 as a quarterly average) remains in effect until one year after an area is designated for the 2008 standard, except that in areas designated nonattainment for the 1978, the 1978 standard remains in effect until implementation plans to attain or maintain the 2008 standard are approved.</a:t>
            </a:r>
          </a:p>
          <a:p>
            <a:endParaRPr lang="en-US" altLang="en-US" sz="1100" dirty="0"/>
          </a:p>
          <a:p>
            <a:r>
              <a:rPr lang="en-US" altLang="en-US" sz="1100" dirty="0"/>
              <a:t>(2) The official level of the annual NO2 standard is 0.053 ppm, equal to 53 ppb, which is shown here for the purpose of clearer comparison to the 1-hour standard.</a:t>
            </a:r>
          </a:p>
          <a:p>
            <a:endParaRPr lang="en-US" altLang="en-US" sz="1100" dirty="0"/>
          </a:p>
          <a:p>
            <a:r>
              <a:rPr lang="en-US" altLang="en-US" sz="1100" dirty="0"/>
              <a:t>(3) Final rule signed March 12, 2008.  The 1997 ozone standard (0.08 ppm, annual fourth-highest daily maximum 8-hour concentration, averaged over 3 years) and related implementation rules remain in place.  In 1997, EPA revoked the 1-hour ozone standard (0.12 ppm, not to be exceeded more than once per year) in all areas, although some areas have continued obligations under that standard (“anti-backsliding”).  The 1-hour ozone standard is attained when the expected number of days per calendar year with maximum hourly average concentrations above 0.12 ppm is less than or equal to 1.</a:t>
            </a:r>
          </a:p>
          <a:p>
            <a:endParaRPr lang="en-US" altLang="en-US" sz="1100" dirty="0"/>
          </a:p>
          <a:p>
            <a:r>
              <a:rPr lang="en-US" altLang="en-US" sz="1100" dirty="0"/>
              <a:t>(4) Final rule signed June 2, 2010.  The 1971 annual and 24-hour SO2 standards were revoked in that same rulemaking.  However, these standards remain in effect until one year after an area is designated for the 2010 standard, except in areas designated nonattainment for the 1971 standards, where the 1971 standards remain in effect until implementation plans to attain or maintain the 2010 standard are approved.</a:t>
            </a:r>
          </a:p>
          <a:p>
            <a:endParaRPr lang="en-US" altLang="en-US" sz="1100" dirty="0"/>
          </a:p>
          <a:p>
            <a:endParaRPr lang="en-US" altLang="en-US" sz="1100" dirty="0"/>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Helvetica" charset="0"/>
                <a:ea typeface="ＭＳ Ｐゴシック" charset="-128"/>
              </a:defRPr>
            </a:lvl1pPr>
            <a:lvl2pPr marL="742950" indent="-285750" defTabSz="966788" eaLnBrk="0" hangingPunct="0">
              <a:defRPr sz="2400" b="1">
                <a:solidFill>
                  <a:schemeClr val="tx1"/>
                </a:solidFill>
                <a:latin typeface="Helvetica" charset="0"/>
                <a:ea typeface="ＭＳ Ｐゴシック" charset="-128"/>
              </a:defRPr>
            </a:lvl2pPr>
            <a:lvl3pPr marL="1143000" indent="-228600" defTabSz="966788" eaLnBrk="0" hangingPunct="0">
              <a:defRPr sz="2400" b="1">
                <a:solidFill>
                  <a:schemeClr val="tx1"/>
                </a:solidFill>
                <a:latin typeface="Helvetica" charset="0"/>
                <a:ea typeface="ＭＳ Ｐゴシック" charset="-128"/>
              </a:defRPr>
            </a:lvl3pPr>
            <a:lvl4pPr marL="1600200" indent="-228600" defTabSz="966788" eaLnBrk="0" hangingPunct="0">
              <a:defRPr sz="2400" b="1">
                <a:solidFill>
                  <a:schemeClr val="tx1"/>
                </a:solidFill>
                <a:latin typeface="Helvetica" charset="0"/>
                <a:ea typeface="ＭＳ Ｐゴシック" charset="-128"/>
              </a:defRPr>
            </a:lvl4pPr>
            <a:lvl5pPr marL="2057400" indent="-228600" defTabSz="966788" eaLnBrk="0" hangingPunct="0">
              <a:defRPr sz="2400" b="1">
                <a:solidFill>
                  <a:schemeClr val="tx1"/>
                </a:solidFill>
                <a:latin typeface="Helvetica" charset="0"/>
                <a:ea typeface="ＭＳ Ｐゴシック" charset="-128"/>
              </a:defRPr>
            </a:lvl5pPr>
            <a:lvl6pPr marL="2514600" indent="-228600" defTabSz="966788"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defTabSz="966788"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defTabSz="966788"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defTabSz="966788"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fld id="{B4E3BA42-D574-344B-B553-B5D67F4AE959}" type="slidenum">
              <a:rPr lang="en-US" altLang="en-US" sz="1200" b="0">
                <a:latin typeface="Times New Roman" charset="0"/>
              </a:rPr>
              <a:pPr eaLnBrk="1" hangingPunct="1"/>
              <a:t>6</a:t>
            </a:fld>
            <a:endParaRPr lang="en-US" altLang="en-US" sz="1200" b="0">
              <a:latin typeface="Times New Roman" charset="0"/>
            </a:endParaRPr>
          </a:p>
        </p:txBody>
      </p:sp>
    </p:spTree>
    <p:extLst>
      <p:ext uri="{BB962C8B-B14F-4D97-AF65-F5344CB8AC3E}">
        <p14:creationId xmlns:p14="http://schemas.microsoft.com/office/powerpoint/2010/main" val="201629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7FAC3F-EFF3-2545-BE54-7ED3A35731BC}" type="slidenum">
              <a:rPr lang="en-US" altLang="en-US">
                <a:solidFill>
                  <a:srgbClr val="000000"/>
                </a:solidFill>
              </a:rPr>
              <a:pPr>
                <a:defRPr/>
              </a:pPr>
              <a:t>8</a:t>
            </a:fld>
            <a:endParaRPr lang="en-US" altLang="en-US">
              <a:solidFill>
                <a:srgbClr val="000000"/>
              </a:solidFill>
            </a:endParaRPr>
          </a:p>
        </p:txBody>
      </p:sp>
    </p:spTree>
    <p:extLst>
      <p:ext uri="{BB962C8B-B14F-4D97-AF65-F5344CB8AC3E}">
        <p14:creationId xmlns:p14="http://schemas.microsoft.com/office/powerpoint/2010/main" val="864497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Helvetica" charset="0"/>
                <a:ea typeface="ＭＳ Ｐゴシック" charset="-128"/>
              </a:defRPr>
            </a:lvl1pPr>
            <a:lvl2pPr marL="742950" indent="-285750" defTabSz="966788" eaLnBrk="0" hangingPunct="0">
              <a:defRPr sz="2400" b="1">
                <a:solidFill>
                  <a:schemeClr val="tx1"/>
                </a:solidFill>
                <a:latin typeface="Helvetica" charset="0"/>
                <a:ea typeface="ＭＳ Ｐゴシック" charset="-128"/>
              </a:defRPr>
            </a:lvl2pPr>
            <a:lvl3pPr marL="1143000" indent="-228600" defTabSz="966788" eaLnBrk="0" hangingPunct="0">
              <a:defRPr sz="2400" b="1">
                <a:solidFill>
                  <a:schemeClr val="tx1"/>
                </a:solidFill>
                <a:latin typeface="Helvetica" charset="0"/>
                <a:ea typeface="ＭＳ Ｐゴシック" charset="-128"/>
              </a:defRPr>
            </a:lvl3pPr>
            <a:lvl4pPr marL="1600200" indent="-228600" defTabSz="966788" eaLnBrk="0" hangingPunct="0">
              <a:defRPr sz="2400" b="1">
                <a:solidFill>
                  <a:schemeClr val="tx1"/>
                </a:solidFill>
                <a:latin typeface="Helvetica" charset="0"/>
                <a:ea typeface="ＭＳ Ｐゴシック" charset="-128"/>
              </a:defRPr>
            </a:lvl4pPr>
            <a:lvl5pPr marL="2057400" indent="-228600" defTabSz="966788" eaLnBrk="0" hangingPunct="0">
              <a:defRPr sz="2400" b="1">
                <a:solidFill>
                  <a:schemeClr val="tx1"/>
                </a:solidFill>
                <a:latin typeface="Helvetica" charset="0"/>
                <a:ea typeface="ＭＳ Ｐゴシック" charset="-128"/>
              </a:defRPr>
            </a:lvl5pPr>
            <a:lvl6pPr marL="2514600" indent="-228600" defTabSz="966788"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defTabSz="966788"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defTabSz="966788"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defTabSz="966788"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fld id="{9F83E7CC-2FF7-4746-B88B-BF1E357872EF}" type="slidenum">
              <a:rPr lang="en-US" altLang="en-US" sz="1200" b="0">
                <a:latin typeface="Times New Roman" charset="0"/>
              </a:rPr>
              <a:pPr eaLnBrk="1" hangingPunct="1"/>
              <a:t>10</a:t>
            </a:fld>
            <a:endParaRPr lang="en-US" altLang="en-US" sz="1200" b="0">
              <a:latin typeface="Times New Roman" charset="0"/>
            </a:endParaRPr>
          </a:p>
        </p:txBody>
      </p:sp>
    </p:spTree>
    <p:extLst>
      <p:ext uri="{BB962C8B-B14F-4D97-AF65-F5344CB8AC3E}">
        <p14:creationId xmlns:p14="http://schemas.microsoft.com/office/powerpoint/2010/main" val="51021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10A82-139F-0B4F-BAF1-E7ACECB64E54}" type="slidenum">
              <a:rPr lang="en-US" altLang="en-US" smtClean="0"/>
              <a:pPr/>
              <a:t>12</a:t>
            </a:fld>
            <a:endParaRPr lang="en-US" altLang="en-US"/>
          </a:p>
        </p:txBody>
      </p:sp>
    </p:spTree>
    <p:extLst>
      <p:ext uri="{BB962C8B-B14F-4D97-AF65-F5344CB8AC3E}">
        <p14:creationId xmlns:p14="http://schemas.microsoft.com/office/powerpoint/2010/main" val="1680880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10A82-139F-0B4F-BAF1-E7ACECB64E54}" type="slidenum">
              <a:rPr lang="en-US" altLang="en-US" smtClean="0"/>
              <a:pPr/>
              <a:t>14</a:t>
            </a:fld>
            <a:endParaRPr lang="en-US" altLang="en-US"/>
          </a:p>
        </p:txBody>
      </p:sp>
    </p:spTree>
    <p:extLst>
      <p:ext uri="{BB962C8B-B14F-4D97-AF65-F5344CB8AC3E}">
        <p14:creationId xmlns:p14="http://schemas.microsoft.com/office/powerpoint/2010/main" val="833912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E38A71A-ADD5-0746-A6A9-36F0D1061C58}" type="slidenum">
              <a:rPr lang="en-US" altLang="en-US"/>
              <a:pPr/>
              <a:t>‹#›</a:t>
            </a:fld>
            <a:endParaRPr lang="en-US" altLang="en-US"/>
          </a:p>
        </p:txBody>
      </p:sp>
    </p:spTree>
    <p:extLst>
      <p:ext uri="{BB962C8B-B14F-4D97-AF65-F5344CB8AC3E}">
        <p14:creationId xmlns:p14="http://schemas.microsoft.com/office/powerpoint/2010/main" val="9831890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E46257-7ADC-A146-8600-2AF01EA69B0B}" type="slidenum">
              <a:rPr lang="en-US" altLang="en-US"/>
              <a:pPr/>
              <a:t>‹#›</a:t>
            </a:fld>
            <a:endParaRPr lang="en-US" altLang="en-US"/>
          </a:p>
        </p:txBody>
      </p:sp>
    </p:spTree>
    <p:extLst>
      <p:ext uri="{BB962C8B-B14F-4D97-AF65-F5344CB8AC3E}">
        <p14:creationId xmlns:p14="http://schemas.microsoft.com/office/powerpoint/2010/main" val="84281031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533400"/>
            <a:ext cx="20193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533400"/>
            <a:ext cx="59055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A89883-D787-DA40-B5D1-2220E426C1D2}" type="slidenum">
              <a:rPr lang="en-US" altLang="en-US"/>
              <a:pPr/>
              <a:t>‹#›</a:t>
            </a:fld>
            <a:endParaRPr lang="en-US" altLang="en-US"/>
          </a:p>
        </p:txBody>
      </p:sp>
    </p:spTree>
    <p:extLst>
      <p:ext uri="{BB962C8B-B14F-4D97-AF65-F5344CB8AC3E}">
        <p14:creationId xmlns:p14="http://schemas.microsoft.com/office/powerpoint/2010/main" val="31076136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797842933"/>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708169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9285312"/>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61354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7902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75321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810338"/>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8542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792D7E-6ED0-A74B-998C-E0E35BD433AB}" type="slidenum">
              <a:rPr lang="en-US" altLang="en-US"/>
              <a:pPr/>
              <a:t>‹#›</a:t>
            </a:fld>
            <a:endParaRPr lang="en-US" altLang="en-US"/>
          </a:p>
        </p:txBody>
      </p:sp>
    </p:spTree>
    <p:extLst>
      <p:ext uri="{BB962C8B-B14F-4D97-AF65-F5344CB8AC3E}">
        <p14:creationId xmlns:p14="http://schemas.microsoft.com/office/powerpoint/2010/main" val="171847743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398214"/>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9615036"/>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533400"/>
            <a:ext cx="2019300" cy="5562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1000" y="533400"/>
            <a:ext cx="59055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607914"/>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648" indent="0" algn="ctr">
              <a:buNone/>
              <a:defRPr/>
            </a:lvl2pPr>
            <a:lvl3pPr marL="911324" indent="0" algn="ctr">
              <a:buNone/>
              <a:defRPr/>
            </a:lvl3pPr>
            <a:lvl4pPr marL="1366990" indent="0" algn="ctr">
              <a:buNone/>
              <a:defRPr/>
            </a:lvl4pPr>
            <a:lvl5pPr marL="1822651" indent="0" algn="ctr">
              <a:buNone/>
              <a:defRPr/>
            </a:lvl5pPr>
            <a:lvl6pPr marL="2278315" indent="0" algn="ctr">
              <a:buNone/>
              <a:defRPr/>
            </a:lvl6pPr>
            <a:lvl7pPr marL="2733983" indent="0" algn="ctr">
              <a:buNone/>
              <a:defRPr/>
            </a:lvl7pPr>
            <a:lvl8pPr marL="3189640" indent="0" algn="ctr">
              <a:buNone/>
              <a:defRPr/>
            </a:lvl8pPr>
            <a:lvl9pPr marL="364530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A2B68E-619C-2849-832E-6F227CD4CC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016863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2FADA6-C50B-6742-AB5D-73DDB11962B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20152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53"/>
            <a:ext cx="7772400" cy="1500187"/>
          </a:xfrm>
        </p:spPr>
        <p:txBody>
          <a:bodyPr anchor="b"/>
          <a:lstStyle>
            <a:lvl1pPr marL="0" indent="0">
              <a:buNone/>
              <a:defRPr sz="2000"/>
            </a:lvl1pPr>
            <a:lvl2pPr marL="455648" indent="0">
              <a:buNone/>
              <a:defRPr sz="1800"/>
            </a:lvl2pPr>
            <a:lvl3pPr marL="911324" indent="0">
              <a:buNone/>
              <a:defRPr sz="1600"/>
            </a:lvl3pPr>
            <a:lvl4pPr marL="1366990" indent="0">
              <a:buNone/>
              <a:defRPr sz="1400"/>
            </a:lvl4pPr>
            <a:lvl5pPr marL="1822651" indent="0">
              <a:buNone/>
              <a:defRPr sz="1400"/>
            </a:lvl5pPr>
            <a:lvl6pPr marL="2278315" indent="0">
              <a:buNone/>
              <a:defRPr sz="1400"/>
            </a:lvl6pPr>
            <a:lvl7pPr marL="2733983" indent="0">
              <a:buNone/>
              <a:defRPr sz="1400"/>
            </a:lvl7pPr>
            <a:lvl8pPr marL="3189640" indent="0">
              <a:buNone/>
              <a:defRPr sz="1400"/>
            </a:lvl8pPr>
            <a:lvl9pPr marL="364530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65BBA9-EC5B-9742-8A1A-DC27CA95D0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131833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67B082-8FEF-C64B-B70F-BEC252DE79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723140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5648" indent="0">
              <a:buNone/>
              <a:defRPr sz="2000" b="1"/>
            </a:lvl2pPr>
            <a:lvl3pPr marL="911324" indent="0">
              <a:buNone/>
              <a:defRPr sz="1800" b="1"/>
            </a:lvl3pPr>
            <a:lvl4pPr marL="1366990" indent="0">
              <a:buNone/>
              <a:defRPr sz="1600" b="1"/>
            </a:lvl4pPr>
            <a:lvl5pPr marL="1822651" indent="0">
              <a:buNone/>
              <a:defRPr sz="1600" b="1"/>
            </a:lvl5pPr>
            <a:lvl6pPr marL="2278315" indent="0">
              <a:buNone/>
              <a:defRPr sz="1600" b="1"/>
            </a:lvl6pPr>
            <a:lvl7pPr marL="2733983" indent="0">
              <a:buNone/>
              <a:defRPr sz="1600" b="1"/>
            </a:lvl7pPr>
            <a:lvl8pPr marL="3189640" indent="0">
              <a:buNone/>
              <a:defRPr sz="1600" b="1"/>
            </a:lvl8pPr>
            <a:lvl9pPr marL="36453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5" y="1535116"/>
            <a:ext cx="4041775" cy="639762"/>
          </a:xfrm>
        </p:spPr>
        <p:txBody>
          <a:bodyPr anchor="b"/>
          <a:lstStyle>
            <a:lvl1pPr marL="0" indent="0">
              <a:buNone/>
              <a:defRPr sz="2400" b="1"/>
            </a:lvl1pPr>
            <a:lvl2pPr marL="455648" indent="0">
              <a:buNone/>
              <a:defRPr sz="2000" b="1"/>
            </a:lvl2pPr>
            <a:lvl3pPr marL="911324" indent="0">
              <a:buNone/>
              <a:defRPr sz="1800" b="1"/>
            </a:lvl3pPr>
            <a:lvl4pPr marL="1366990" indent="0">
              <a:buNone/>
              <a:defRPr sz="1600" b="1"/>
            </a:lvl4pPr>
            <a:lvl5pPr marL="1822651" indent="0">
              <a:buNone/>
              <a:defRPr sz="1600" b="1"/>
            </a:lvl5pPr>
            <a:lvl6pPr marL="2278315" indent="0">
              <a:buNone/>
              <a:defRPr sz="1600" b="1"/>
            </a:lvl6pPr>
            <a:lvl7pPr marL="2733983" indent="0">
              <a:buNone/>
              <a:defRPr sz="1600" b="1"/>
            </a:lvl7pPr>
            <a:lvl8pPr marL="3189640" indent="0">
              <a:buNone/>
              <a:defRPr sz="1600" b="1"/>
            </a:lvl8pPr>
            <a:lvl9pPr marL="36453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5"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4A29870-BF50-F54E-ADBA-390522F902D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10308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453AD1-F0A8-8F45-BE3D-6331A2B51F6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91148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72F62F-B9D7-3445-BE6B-DCD39F2D43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236084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A8AF8DF-F857-AC44-9AE8-0C36D5693B81}" type="slidenum">
              <a:rPr lang="en-US" altLang="en-US"/>
              <a:pPr/>
              <a:t>‹#›</a:t>
            </a:fld>
            <a:endParaRPr lang="en-US" altLang="en-US"/>
          </a:p>
        </p:txBody>
      </p:sp>
    </p:spTree>
    <p:extLst>
      <p:ext uri="{BB962C8B-B14F-4D97-AF65-F5344CB8AC3E}">
        <p14:creationId xmlns:p14="http://schemas.microsoft.com/office/powerpoint/2010/main" val="94273196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5648" indent="0">
              <a:buNone/>
              <a:defRPr sz="1200"/>
            </a:lvl2pPr>
            <a:lvl3pPr marL="911324" indent="0">
              <a:buNone/>
              <a:defRPr sz="1000"/>
            </a:lvl3pPr>
            <a:lvl4pPr marL="1366990" indent="0">
              <a:buNone/>
              <a:defRPr sz="900"/>
            </a:lvl4pPr>
            <a:lvl5pPr marL="1822651" indent="0">
              <a:buNone/>
              <a:defRPr sz="900"/>
            </a:lvl5pPr>
            <a:lvl6pPr marL="2278315" indent="0">
              <a:buNone/>
              <a:defRPr sz="900"/>
            </a:lvl6pPr>
            <a:lvl7pPr marL="2733983" indent="0">
              <a:buNone/>
              <a:defRPr sz="900"/>
            </a:lvl7pPr>
            <a:lvl8pPr marL="3189640" indent="0">
              <a:buNone/>
              <a:defRPr sz="900"/>
            </a:lvl8pPr>
            <a:lvl9pPr marL="364530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E6DF38-36F6-434C-8D0D-DC52D7D91DB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907919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648" indent="0">
              <a:buNone/>
              <a:defRPr sz="2800"/>
            </a:lvl2pPr>
            <a:lvl3pPr marL="911324" indent="0">
              <a:buNone/>
              <a:defRPr sz="2400"/>
            </a:lvl3pPr>
            <a:lvl4pPr marL="1366990" indent="0">
              <a:buNone/>
              <a:defRPr sz="2000"/>
            </a:lvl4pPr>
            <a:lvl5pPr marL="1822651" indent="0">
              <a:buNone/>
              <a:defRPr sz="2000"/>
            </a:lvl5pPr>
            <a:lvl6pPr marL="2278315" indent="0">
              <a:buNone/>
              <a:defRPr sz="2000"/>
            </a:lvl6pPr>
            <a:lvl7pPr marL="2733983" indent="0">
              <a:buNone/>
              <a:defRPr sz="2000"/>
            </a:lvl7pPr>
            <a:lvl8pPr marL="3189640" indent="0">
              <a:buNone/>
              <a:defRPr sz="2000"/>
            </a:lvl8pPr>
            <a:lvl9pPr marL="364530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648" indent="0">
              <a:buNone/>
              <a:defRPr sz="1200"/>
            </a:lvl2pPr>
            <a:lvl3pPr marL="911324" indent="0">
              <a:buNone/>
              <a:defRPr sz="1000"/>
            </a:lvl3pPr>
            <a:lvl4pPr marL="1366990" indent="0">
              <a:buNone/>
              <a:defRPr sz="900"/>
            </a:lvl4pPr>
            <a:lvl5pPr marL="1822651" indent="0">
              <a:buNone/>
              <a:defRPr sz="900"/>
            </a:lvl5pPr>
            <a:lvl6pPr marL="2278315" indent="0">
              <a:buNone/>
              <a:defRPr sz="900"/>
            </a:lvl6pPr>
            <a:lvl7pPr marL="2733983" indent="0">
              <a:buNone/>
              <a:defRPr sz="900"/>
            </a:lvl7pPr>
            <a:lvl8pPr marL="3189640" indent="0">
              <a:buNone/>
              <a:defRPr sz="900"/>
            </a:lvl8pPr>
            <a:lvl9pPr marL="364530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BDFF31-675A-0C42-9DC4-359B92C42CD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18591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CA91C6-E3E2-C74E-9A3F-5DDAC9ABD1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90183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533400"/>
            <a:ext cx="20193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533400"/>
            <a:ext cx="59055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17845D-9F3D-9C46-AAD3-5BEACE75CC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964610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8406-F2E4-8B47-A16A-ACE4A7FCCDC1}" type="slidenum">
              <a:rPr lang="en-US" altLang="en-US"/>
              <a:pPr/>
              <a:t>‹#›</a:t>
            </a:fld>
            <a:endParaRPr lang="en-US" altLang="en-US"/>
          </a:p>
        </p:txBody>
      </p:sp>
    </p:spTree>
    <p:extLst>
      <p:ext uri="{BB962C8B-B14F-4D97-AF65-F5344CB8AC3E}">
        <p14:creationId xmlns:p14="http://schemas.microsoft.com/office/powerpoint/2010/main" val="36175457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C1E833B-5123-7347-919A-B5EFBDC62A74}" type="slidenum">
              <a:rPr lang="en-US" altLang="en-US"/>
              <a:pPr/>
              <a:t>‹#›</a:t>
            </a:fld>
            <a:endParaRPr lang="en-US" altLang="en-US"/>
          </a:p>
        </p:txBody>
      </p:sp>
    </p:spTree>
    <p:extLst>
      <p:ext uri="{BB962C8B-B14F-4D97-AF65-F5344CB8AC3E}">
        <p14:creationId xmlns:p14="http://schemas.microsoft.com/office/powerpoint/2010/main" val="48293736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6E8406A-D096-C24A-8E72-E4D33597EBAC}" type="slidenum">
              <a:rPr lang="en-US" altLang="en-US"/>
              <a:pPr/>
              <a:t>‹#›</a:t>
            </a:fld>
            <a:endParaRPr lang="en-US" altLang="en-US"/>
          </a:p>
        </p:txBody>
      </p:sp>
    </p:spTree>
    <p:extLst>
      <p:ext uri="{BB962C8B-B14F-4D97-AF65-F5344CB8AC3E}">
        <p14:creationId xmlns:p14="http://schemas.microsoft.com/office/powerpoint/2010/main" val="13876419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847ED96-9B21-C04C-A693-C32B43C18A7D}" type="slidenum">
              <a:rPr lang="en-US" altLang="en-US"/>
              <a:pPr/>
              <a:t>‹#›</a:t>
            </a:fld>
            <a:endParaRPr lang="en-US" altLang="en-US"/>
          </a:p>
        </p:txBody>
      </p:sp>
    </p:spTree>
    <p:extLst>
      <p:ext uri="{BB962C8B-B14F-4D97-AF65-F5344CB8AC3E}">
        <p14:creationId xmlns:p14="http://schemas.microsoft.com/office/powerpoint/2010/main" val="42606572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663D4C-58E3-E341-8C87-868EFE56C303}" type="slidenum">
              <a:rPr lang="en-US" altLang="en-US"/>
              <a:pPr/>
              <a:t>‹#›</a:t>
            </a:fld>
            <a:endParaRPr lang="en-US" altLang="en-US"/>
          </a:p>
        </p:txBody>
      </p:sp>
    </p:spTree>
    <p:extLst>
      <p:ext uri="{BB962C8B-B14F-4D97-AF65-F5344CB8AC3E}">
        <p14:creationId xmlns:p14="http://schemas.microsoft.com/office/powerpoint/2010/main" val="117609374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CD9718C-82A6-B54A-9EAB-B17378E6E63C}" type="slidenum">
              <a:rPr lang="en-US" altLang="en-US"/>
              <a:pPr/>
              <a:t>‹#›</a:t>
            </a:fld>
            <a:endParaRPr lang="en-US" altLang="en-US"/>
          </a:p>
        </p:txBody>
      </p:sp>
    </p:spTree>
    <p:extLst>
      <p:ext uri="{BB962C8B-B14F-4D97-AF65-F5344CB8AC3E}">
        <p14:creationId xmlns:p14="http://schemas.microsoft.com/office/powerpoint/2010/main" val="1168152455"/>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3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t24itle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70093BF7-5DD9-9040-80B1-E0FB2177A5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ransition/>
  <p:txStyles>
    <p:titleStyle>
      <a:lvl1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5pPr>
      <a:lvl6pPr marL="4572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6pPr>
      <a:lvl7pPr marL="9144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7pPr>
      <a:lvl8pPr marL="13716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8pPr>
      <a:lvl9pPr marL="18288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9pPr>
    </p:titleStyle>
    <p:bodyStyle>
      <a:lvl1pPr marL="342900" indent="-342900" algn="l" rtl="0" eaLnBrk="0" fontAlgn="base" hangingPunct="0">
        <a:spcBef>
          <a:spcPct val="20000"/>
        </a:spcBef>
        <a:spcAft>
          <a:spcPct val="0"/>
        </a:spcAft>
        <a:buChar char="•"/>
        <a:defRPr b="1">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b="1">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b="1">
          <a:solidFill>
            <a:schemeClr val="accent2"/>
          </a:solidFill>
          <a:latin typeface="+mn-lt"/>
          <a:ea typeface="ＭＳ Ｐゴシック" charset="-128"/>
        </a:defRPr>
      </a:lvl3pPr>
      <a:lvl4pPr marL="1600200" indent="-228600" algn="l" rtl="0" eaLnBrk="0" fontAlgn="base" hangingPunct="0">
        <a:spcBef>
          <a:spcPct val="20000"/>
        </a:spcBef>
        <a:spcAft>
          <a:spcPct val="0"/>
        </a:spcAft>
        <a:buChar char="–"/>
        <a:defRPr b="1">
          <a:solidFill>
            <a:schemeClr val="accent2"/>
          </a:solidFill>
          <a:latin typeface="+mn-lt"/>
          <a:ea typeface="ＭＳ Ｐゴシック" charset="-128"/>
        </a:defRPr>
      </a:lvl4pPr>
      <a:lvl5pPr marL="2057400" indent="-228600" algn="l" rtl="0" eaLnBrk="0" fontAlgn="base" hangingPunct="0">
        <a:spcBef>
          <a:spcPct val="20000"/>
        </a:spcBef>
        <a:spcAft>
          <a:spcPct val="0"/>
        </a:spcAft>
        <a:buChar char="»"/>
        <a:defRPr b="1">
          <a:solidFill>
            <a:schemeClr val="accent2"/>
          </a:solidFill>
          <a:latin typeface="+mn-lt"/>
          <a:ea typeface="ＭＳ Ｐゴシック" charset="-128"/>
        </a:defRPr>
      </a:lvl5pPr>
      <a:lvl6pPr marL="2514600" indent="-228600" algn="l" rtl="0" fontAlgn="base">
        <a:spcBef>
          <a:spcPct val="20000"/>
        </a:spcBef>
        <a:spcAft>
          <a:spcPct val="0"/>
        </a:spcAft>
        <a:buChar char="»"/>
        <a:defRPr b="1">
          <a:solidFill>
            <a:schemeClr val="accent2"/>
          </a:solidFill>
          <a:latin typeface="+mn-lt"/>
          <a:ea typeface="ＭＳ Ｐゴシック" charset="-128"/>
        </a:defRPr>
      </a:lvl6pPr>
      <a:lvl7pPr marL="2971800" indent="-228600" algn="l" rtl="0" fontAlgn="base">
        <a:spcBef>
          <a:spcPct val="20000"/>
        </a:spcBef>
        <a:spcAft>
          <a:spcPct val="0"/>
        </a:spcAft>
        <a:buChar char="»"/>
        <a:defRPr b="1">
          <a:solidFill>
            <a:schemeClr val="accent2"/>
          </a:solidFill>
          <a:latin typeface="+mn-lt"/>
          <a:ea typeface="ＭＳ Ｐゴシック" charset="-128"/>
        </a:defRPr>
      </a:lvl7pPr>
      <a:lvl8pPr marL="3429000" indent="-228600" algn="l" rtl="0" fontAlgn="base">
        <a:spcBef>
          <a:spcPct val="20000"/>
        </a:spcBef>
        <a:spcAft>
          <a:spcPct val="0"/>
        </a:spcAft>
        <a:buChar char="»"/>
        <a:defRPr b="1">
          <a:solidFill>
            <a:schemeClr val="accent2"/>
          </a:solidFill>
          <a:latin typeface="+mn-lt"/>
          <a:ea typeface="ＭＳ Ｐゴシック" charset="-128"/>
        </a:defRPr>
      </a:lvl8pPr>
      <a:lvl9pPr marL="3886200" indent="-228600" algn="l" rtl="0" fontAlgn="base">
        <a:spcBef>
          <a:spcPct val="20000"/>
        </a:spcBef>
        <a:spcAft>
          <a:spcPct val="0"/>
        </a:spcAft>
        <a:buChar char="»"/>
        <a:defRPr b="1">
          <a:solidFill>
            <a:schemeClr val="accent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3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t24itle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288D412-57B1-4049-A134-E3FB489FF5F4}"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78027878"/>
      </p:ext>
    </p:extLst>
  </p:cSld>
  <p:clrMap bg1="lt1" tx1="dk1" bg2="lt2" tx2="dk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ransition spd="slow"/>
  <p:txStyles>
    <p:titleStyle>
      <a:lvl1pPr algn="ctr" rtl="0" eaLnBrk="1" fontAlgn="base" hangingPunct="1">
        <a:spcBef>
          <a:spcPct val="0"/>
        </a:spcBef>
        <a:spcAft>
          <a:spcPct val="0"/>
        </a:spcAft>
        <a:defRPr sz="2600" b="1">
          <a:solidFill>
            <a:schemeClr val="accent2"/>
          </a:solidFill>
          <a:effectLst>
            <a:outerShdw blurRad="38100" dist="38100" dir="2700000" algn="tl">
              <a:srgbClr val="C0C0C0"/>
            </a:outerShdw>
          </a:effectLst>
          <a:latin typeface="Helvetica"/>
          <a:ea typeface="ＭＳ Ｐゴシック" charset="-128"/>
          <a:cs typeface="ＭＳ Ｐゴシック" charset="-128"/>
        </a:defRPr>
      </a:lvl1pPr>
      <a:lvl2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45720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6pPr>
      <a:lvl7pPr marL="91440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7pPr>
      <a:lvl8pPr marL="137160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8pPr>
      <a:lvl9pPr marL="182880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9pPr>
    </p:titleStyle>
    <p:bodyStyle>
      <a:lvl1pPr marL="342900" indent="-34290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1pPr>
      <a:lvl2pPr marL="742950" indent="-28575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2pPr>
      <a:lvl3pPr marL="1143000" indent="-22860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3pPr>
      <a:lvl4pPr marL="1600200" indent="-22860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4pPr>
      <a:lvl5pPr marL="2057400" indent="-22860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5pPr>
      <a:lvl6pPr marL="2514600" indent="-228600" algn="l" rtl="0" eaLnBrk="1" fontAlgn="base" hangingPunct="1">
        <a:spcBef>
          <a:spcPct val="20000"/>
        </a:spcBef>
        <a:spcAft>
          <a:spcPct val="0"/>
        </a:spcAft>
        <a:buChar char="»"/>
        <a:defRPr b="1">
          <a:solidFill>
            <a:schemeClr val="accent2"/>
          </a:solidFill>
          <a:latin typeface="+mn-lt"/>
        </a:defRPr>
      </a:lvl6pPr>
      <a:lvl7pPr marL="2971800" indent="-228600" algn="l" rtl="0" eaLnBrk="1" fontAlgn="base" hangingPunct="1">
        <a:spcBef>
          <a:spcPct val="20000"/>
        </a:spcBef>
        <a:spcAft>
          <a:spcPct val="0"/>
        </a:spcAft>
        <a:buChar char="»"/>
        <a:defRPr b="1">
          <a:solidFill>
            <a:schemeClr val="accent2"/>
          </a:solidFill>
          <a:latin typeface="+mn-lt"/>
        </a:defRPr>
      </a:lvl7pPr>
      <a:lvl8pPr marL="3429000" indent="-228600" algn="l" rtl="0" eaLnBrk="1" fontAlgn="base" hangingPunct="1">
        <a:spcBef>
          <a:spcPct val="20000"/>
        </a:spcBef>
        <a:spcAft>
          <a:spcPct val="0"/>
        </a:spcAft>
        <a:buChar char="»"/>
        <a:defRPr b="1">
          <a:solidFill>
            <a:schemeClr val="accent2"/>
          </a:solidFill>
          <a:latin typeface="+mn-lt"/>
        </a:defRPr>
      </a:lvl8pPr>
      <a:lvl9pPr marL="3886200" indent="-228600"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3400"/>
            <a:ext cx="7772400" cy="1143000"/>
          </a:xfrm>
          <a:prstGeom prst="rect">
            <a:avLst/>
          </a:prstGeom>
          <a:noFill/>
          <a:ln w="9525">
            <a:noFill/>
            <a:miter lim="800000"/>
            <a:headEnd/>
            <a:tailEnd/>
          </a:ln>
          <a:effectLst/>
        </p:spPr>
        <p:txBody>
          <a:bodyPr vert="horz" wrap="square" lIns="91128" tIns="45566" rIns="91128" bIns="45566" numCol="1" anchor="ctr" anchorCtr="0" compatLnSpc="1">
            <a:prstTxWarp prst="textNoShape">
              <a:avLst/>
            </a:prstTxWarp>
          </a:bodyPr>
          <a:lstStyle/>
          <a:p>
            <a:pPr lvl="0"/>
            <a:r>
              <a:rPr lang="en-US"/>
              <a:t>Click to edit Master t24itle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128" tIns="45566" rIns="91128" bIns="455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28" tIns="45566" rIns="91128" bIns="45566" numCol="1" anchor="t" anchorCtr="0" compatLnSpc="1">
            <a:prstTxWarp prst="textNoShape">
              <a:avLst/>
            </a:prstTxWarp>
          </a:bodyPr>
          <a:lstStyle>
            <a:lvl1pPr eaLnBrk="1" hangingPunct="1">
              <a:defRPr sz="1400" b="0">
                <a:latin typeface="Times New Roman" charset="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28" tIns="45566" rIns="91128" bIns="45566" numCol="1" anchor="t" anchorCtr="0" compatLnSpc="1">
            <a:prstTxWarp prst="textNoShape">
              <a:avLst/>
            </a:prstTxWarp>
          </a:bodyPr>
          <a:lstStyle>
            <a:lvl1pPr algn="ctr" eaLnBrk="1" hangingPunct="1">
              <a:defRPr sz="1400" b="0">
                <a:latin typeface="Times New Roman" charset="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28" tIns="45566" rIns="91128" bIns="45566" numCol="1" anchor="t" anchorCtr="0" compatLnSpc="1">
            <a:prstTxWarp prst="textNoShape">
              <a:avLst/>
            </a:prstTxWarp>
          </a:bodyPr>
          <a:lstStyle>
            <a:lvl1pPr algn="r" eaLnBrk="1" hangingPunct="1">
              <a:defRPr sz="1400" b="0" smtClean="0">
                <a:latin typeface="Times New Roman" charset="0"/>
              </a:defRPr>
            </a:lvl1pPr>
          </a:lstStyle>
          <a:p>
            <a:pPr>
              <a:defRPr/>
            </a:pPr>
            <a:fld id="{46C5E6AB-C170-DF4D-8E8B-FEF2A07B6A6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7032450"/>
      </p:ext>
    </p:extLst>
  </p:cSld>
  <p:clrMap bg1="lt1" tx1="dk1" bg2="lt2" tx2="dk2" accent1="accent1" accent2="accent2" accent3="accent3" accent4="accent4" accent5="accent5" accent6="accent6" hlink="hlink" folHlink="folHlink"/>
  <p:sldLayoutIdLst>
    <p:sldLayoutId id="2147485929" r:id="rId1"/>
    <p:sldLayoutId id="2147485930" r:id="rId2"/>
    <p:sldLayoutId id="2147485931" r:id="rId3"/>
    <p:sldLayoutId id="2147485932" r:id="rId4"/>
    <p:sldLayoutId id="2147485933" r:id="rId5"/>
    <p:sldLayoutId id="2147485934" r:id="rId6"/>
    <p:sldLayoutId id="2147485935" r:id="rId7"/>
    <p:sldLayoutId id="2147485936" r:id="rId8"/>
    <p:sldLayoutId id="2147485937" r:id="rId9"/>
    <p:sldLayoutId id="2147485938" r:id="rId10"/>
    <p:sldLayoutId id="2147485939" r:id="rId11"/>
  </p:sldLayoutIdLst>
  <p:transition/>
  <p:txStyles>
    <p:titleStyle>
      <a:lvl1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mj-lt"/>
          <a:ea typeface="ＭＳ Ｐゴシック" pitchFamily="34" charset="-128"/>
          <a:cs typeface="ＭＳ Ｐゴシック" charset="-128"/>
        </a:defRPr>
      </a:lvl1pPr>
      <a:lvl2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pitchFamily="34" charset="-128"/>
          <a:cs typeface="ＭＳ Ｐゴシック" charset="-128"/>
        </a:defRPr>
      </a:lvl2pPr>
      <a:lvl3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pitchFamily="34" charset="-128"/>
          <a:cs typeface="ＭＳ Ｐゴシック" charset="-128"/>
        </a:defRPr>
      </a:lvl3pPr>
      <a:lvl4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pitchFamily="34" charset="-128"/>
          <a:cs typeface="ＭＳ Ｐゴシック" charset="-128"/>
        </a:defRPr>
      </a:lvl4pPr>
      <a:lvl5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pitchFamily="34" charset="-128"/>
          <a:cs typeface="ＭＳ Ｐゴシック" charset="-128"/>
        </a:defRPr>
      </a:lvl5pPr>
      <a:lvl6pPr marL="455648"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6pPr>
      <a:lvl7pPr marL="911324"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7pPr>
      <a:lvl8pPr marL="136699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8pPr>
      <a:lvl9pPr marL="1822651"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9pPr>
    </p:titleStyle>
    <p:bodyStyle>
      <a:lvl1pPr marL="339725" indent="-339725" algn="l" rtl="0" eaLnBrk="0" fontAlgn="base" hangingPunct="0">
        <a:spcBef>
          <a:spcPct val="20000"/>
        </a:spcBef>
        <a:spcAft>
          <a:spcPct val="0"/>
        </a:spcAft>
        <a:buChar char="•"/>
        <a:defRPr b="1">
          <a:solidFill>
            <a:schemeClr val="accent2"/>
          </a:solidFill>
          <a:latin typeface="+mn-lt"/>
          <a:ea typeface="ＭＳ Ｐゴシック" pitchFamily="34" charset="-128"/>
          <a:cs typeface="ＭＳ Ｐゴシック" charset="-128"/>
        </a:defRPr>
      </a:lvl1pPr>
      <a:lvl2pPr marL="738188" indent="-282575" algn="l" rtl="0" eaLnBrk="0" fontAlgn="base" hangingPunct="0">
        <a:spcBef>
          <a:spcPct val="20000"/>
        </a:spcBef>
        <a:spcAft>
          <a:spcPct val="0"/>
        </a:spcAft>
        <a:buChar char="–"/>
        <a:defRPr b="1">
          <a:solidFill>
            <a:schemeClr val="accent2"/>
          </a:solidFill>
          <a:latin typeface="+mn-lt"/>
          <a:ea typeface="ＭＳ Ｐゴシック" pitchFamily="34" charset="-128"/>
        </a:defRPr>
      </a:lvl2pPr>
      <a:lvl3pPr marL="1138238" indent="-225425" algn="l" rtl="0" eaLnBrk="0" fontAlgn="base" hangingPunct="0">
        <a:spcBef>
          <a:spcPct val="20000"/>
        </a:spcBef>
        <a:spcAft>
          <a:spcPct val="0"/>
        </a:spcAft>
        <a:buChar char="•"/>
        <a:defRPr b="1">
          <a:solidFill>
            <a:schemeClr val="accent2"/>
          </a:solidFill>
          <a:latin typeface="+mn-lt"/>
          <a:ea typeface="ＭＳ Ｐゴシック" pitchFamily="34" charset="-128"/>
        </a:defRPr>
      </a:lvl3pPr>
      <a:lvl4pPr marL="1593850" indent="-225425" algn="l" rtl="0" eaLnBrk="0" fontAlgn="base" hangingPunct="0">
        <a:spcBef>
          <a:spcPct val="20000"/>
        </a:spcBef>
        <a:spcAft>
          <a:spcPct val="0"/>
        </a:spcAft>
        <a:buChar char="–"/>
        <a:defRPr b="1">
          <a:solidFill>
            <a:schemeClr val="accent2"/>
          </a:solidFill>
          <a:latin typeface="+mn-lt"/>
          <a:ea typeface="ＭＳ Ｐゴシック" pitchFamily="34" charset="-128"/>
        </a:defRPr>
      </a:lvl4pPr>
      <a:lvl5pPr marL="2047875" indent="-225425" algn="l" rtl="0" eaLnBrk="0" fontAlgn="base" hangingPunct="0">
        <a:spcBef>
          <a:spcPct val="20000"/>
        </a:spcBef>
        <a:spcAft>
          <a:spcPct val="0"/>
        </a:spcAft>
        <a:buChar char="»"/>
        <a:defRPr b="1">
          <a:solidFill>
            <a:schemeClr val="accent2"/>
          </a:solidFill>
          <a:latin typeface="+mn-lt"/>
          <a:ea typeface="ＭＳ Ｐゴシック" pitchFamily="34" charset="-128"/>
        </a:defRPr>
      </a:lvl5pPr>
      <a:lvl6pPr marL="2506148" indent="-227822" algn="l" rtl="0" fontAlgn="base">
        <a:spcBef>
          <a:spcPct val="20000"/>
        </a:spcBef>
        <a:spcAft>
          <a:spcPct val="0"/>
        </a:spcAft>
        <a:buChar char="»"/>
        <a:defRPr b="1">
          <a:solidFill>
            <a:schemeClr val="accent2"/>
          </a:solidFill>
          <a:latin typeface="+mn-lt"/>
          <a:ea typeface="ＭＳ Ｐゴシック" charset="-128"/>
        </a:defRPr>
      </a:lvl6pPr>
      <a:lvl7pPr marL="2961813" indent="-227822" algn="l" rtl="0" fontAlgn="base">
        <a:spcBef>
          <a:spcPct val="20000"/>
        </a:spcBef>
        <a:spcAft>
          <a:spcPct val="0"/>
        </a:spcAft>
        <a:buChar char="»"/>
        <a:defRPr b="1">
          <a:solidFill>
            <a:schemeClr val="accent2"/>
          </a:solidFill>
          <a:latin typeface="+mn-lt"/>
          <a:ea typeface="ＭＳ Ｐゴシック" charset="-128"/>
        </a:defRPr>
      </a:lvl7pPr>
      <a:lvl8pPr marL="3417476" indent="-227822" algn="l" rtl="0" fontAlgn="base">
        <a:spcBef>
          <a:spcPct val="20000"/>
        </a:spcBef>
        <a:spcAft>
          <a:spcPct val="0"/>
        </a:spcAft>
        <a:buChar char="»"/>
        <a:defRPr b="1">
          <a:solidFill>
            <a:schemeClr val="accent2"/>
          </a:solidFill>
          <a:latin typeface="+mn-lt"/>
          <a:ea typeface="ＭＳ Ｐゴシック" charset="-128"/>
        </a:defRPr>
      </a:lvl8pPr>
      <a:lvl9pPr marL="3873139" indent="-227822" algn="l" rtl="0" fontAlgn="base">
        <a:spcBef>
          <a:spcPct val="20000"/>
        </a:spcBef>
        <a:spcAft>
          <a:spcPct val="0"/>
        </a:spcAft>
        <a:buChar char="»"/>
        <a:defRPr b="1">
          <a:solidFill>
            <a:schemeClr val="accent2"/>
          </a:solidFill>
          <a:latin typeface="+mn-lt"/>
          <a:ea typeface="ＭＳ Ｐゴシック" charset="-128"/>
        </a:defRPr>
      </a:lvl9pPr>
    </p:bodyStyle>
    <p:otherStyle>
      <a:defPPr>
        <a:defRPr lang="en-US"/>
      </a:defPPr>
      <a:lvl1pPr marL="0" algn="l" defTabSz="455648" rtl="0" eaLnBrk="1" latinLnBrk="0" hangingPunct="1">
        <a:defRPr sz="1800" kern="1200">
          <a:solidFill>
            <a:schemeClr val="tx1"/>
          </a:solidFill>
          <a:latin typeface="+mn-lt"/>
          <a:ea typeface="+mn-ea"/>
          <a:cs typeface="+mn-cs"/>
        </a:defRPr>
      </a:lvl1pPr>
      <a:lvl2pPr marL="455648" algn="l" defTabSz="455648" rtl="0" eaLnBrk="1" latinLnBrk="0" hangingPunct="1">
        <a:defRPr sz="1800" kern="1200">
          <a:solidFill>
            <a:schemeClr val="tx1"/>
          </a:solidFill>
          <a:latin typeface="+mn-lt"/>
          <a:ea typeface="+mn-ea"/>
          <a:cs typeface="+mn-cs"/>
        </a:defRPr>
      </a:lvl2pPr>
      <a:lvl3pPr marL="911324" algn="l" defTabSz="455648" rtl="0" eaLnBrk="1" latinLnBrk="0" hangingPunct="1">
        <a:defRPr sz="1800" kern="1200">
          <a:solidFill>
            <a:schemeClr val="tx1"/>
          </a:solidFill>
          <a:latin typeface="+mn-lt"/>
          <a:ea typeface="+mn-ea"/>
          <a:cs typeface="+mn-cs"/>
        </a:defRPr>
      </a:lvl3pPr>
      <a:lvl4pPr marL="1366990" algn="l" defTabSz="455648" rtl="0" eaLnBrk="1" latinLnBrk="0" hangingPunct="1">
        <a:defRPr sz="1800" kern="1200">
          <a:solidFill>
            <a:schemeClr val="tx1"/>
          </a:solidFill>
          <a:latin typeface="+mn-lt"/>
          <a:ea typeface="+mn-ea"/>
          <a:cs typeface="+mn-cs"/>
        </a:defRPr>
      </a:lvl4pPr>
      <a:lvl5pPr marL="1822651" algn="l" defTabSz="455648" rtl="0" eaLnBrk="1" latinLnBrk="0" hangingPunct="1">
        <a:defRPr sz="1800" kern="1200">
          <a:solidFill>
            <a:schemeClr val="tx1"/>
          </a:solidFill>
          <a:latin typeface="+mn-lt"/>
          <a:ea typeface="+mn-ea"/>
          <a:cs typeface="+mn-cs"/>
        </a:defRPr>
      </a:lvl5pPr>
      <a:lvl6pPr marL="2278315" algn="l" defTabSz="455648" rtl="0" eaLnBrk="1" latinLnBrk="0" hangingPunct="1">
        <a:defRPr sz="1800" kern="1200">
          <a:solidFill>
            <a:schemeClr val="tx1"/>
          </a:solidFill>
          <a:latin typeface="+mn-lt"/>
          <a:ea typeface="+mn-ea"/>
          <a:cs typeface="+mn-cs"/>
        </a:defRPr>
      </a:lvl6pPr>
      <a:lvl7pPr marL="2733983" algn="l" defTabSz="455648" rtl="0" eaLnBrk="1" latinLnBrk="0" hangingPunct="1">
        <a:defRPr sz="1800" kern="1200">
          <a:solidFill>
            <a:schemeClr val="tx1"/>
          </a:solidFill>
          <a:latin typeface="+mn-lt"/>
          <a:ea typeface="+mn-ea"/>
          <a:cs typeface="+mn-cs"/>
        </a:defRPr>
      </a:lvl7pPr>
      <a:lvl8pPr marL="3189640" algn="l" defTabSz="455648" rtl="0" eaLnBrk="1" latinLnBrk="0" hangingPunct="1">
        <a:defRPr sz="1800" kern="1200">
          <a:solidFill>
            <a:schemeClr val="tx1"/>
          </a:solidFill>
          <a:latin typeface="+mn-lt"/>
          <a:ea typeface="+mn-ea"/>
          <a:cs typeface="+mn-cs"/>
        </a:defRPr>
      </a:lvl8pPr>
      <a:lvl9pPr marL="3645303" algn="l" defTabSz="4556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1.emf"/><Relationship Id="rId6"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tiff"/><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973" y="-193675"/>
            <a:ext cx="8610600" cy="1470025"/>
          </a:xfrm>
        </p:spPr>
        <p:txBody>
          <a:bodyPr/>
          <a:lstStyle/>
          <a:p>
            <a:r>
              <a:rPr lang="en-US" dirty="0">
                <a:effectLst/>
              </a:rPr>
              <a:t>Application of DNB for air quality and fire monitoring </a:t>
            </a:r>
            <a:endParaRPr lang="en-US" dirty="0"/>
          </a:p>
        </p:txBody>
      </p:sp>
      <p:sp>
        <p:nvSpPr>
          <p:cNvPr id="4" name="Text Box 5"/>
          <p:cNvSpPr txBox="1">
            <a:spLocks noChangeArrowheads="1"/>
          </p:cNvSpPr>
          <p:nvPr/>
        </p:nvSpPr>
        <p:spPr bwMode="auto">
          <a:xfrm>
            <a:off x="1824608" y="1295400"/>
            <a:ext cx="3341397" cy="461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Helvetica" charset="0"/>
                <a:ea typeface="ＭＳ Ｐゴシック" charset="0"/>
                <a:cs typeface="ＭＳ Ｐゴシック" charset="0"/>
              </a:defRPr>
            </a:lvl1pPr>
            <a:lvl2pPr marL="742950" indent="-285750" eaLnBrk="0" hangingPunct="0">
              <a:defRPr sz="2400" b="1">
                <a:solidFill>
                  <a:schemeClr val="tx1"/>
                </a:solidFill>
                <a:latin typeface="Helvetica" charset="0"/>
                <a:ea typeface="ＭＳ Ｐゴシック" charset="0"/>
              </a:defRPr>
            </a:lvl2pPr>
            <a:lvl3pPr marL="1143000" indent="-228600" eaLnBrk="0" hangingPunct="0">
              <a:defRPr sz="2400" b="1">
                <a:solidFill>
                  <a:schemeClr val="tx1"/>
                </a:solidFill>
                <a:latin typeface="Helvetica" charset="0"/>
                <a:ea typeface="ＭＳ Ｐゴシック" charset="0"/>
              </a:defRPr>
            </a:lvl3pPr>
            <a:lvl4pPr marL="1600200" indent="-228600" eaLnBrk="0" hangingPunct="0">
              <a:defRPr sz="2400" b="1">
                <a:solidFill>
                  <a:schemeClr val="tx1"/>
                </a:solidFill>
                <a:latin typeface="Helvetica" charset="0"/>
                <a:ea typeface="ＭＳ Ｐゴシック" charset="0"/>
              </a:defRPr>
            </a:lvl4pPr>
            <a:lvl5pPr marL="2057400" indent="-228600" eaLnBrk="0" hangingPunct="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pPr algn="ctr" defTabSz="457200" eaLnBrk="1" fontAlgn="auto" hangingPunct="1">
              <a:spcBef>
                <a:spcPts val="0"/>
              </a:spcBef>
              <a:spcAft>
                <a:spcPts val="0"/>
              </a:spcAft>
            </a:pPr>
            <a:endParaRPr lang="en-US" sz="1400" dirty="0">
              <a:solidFill>
                <a:srgbClr val="000000"/>
              </a:solidFill>
              <a:latin typeface="Arial" charset="0"/>
            </a:endParaRPr>
          </a:p>
          <a:p>
            <a:pPr algn="ctr" defTabSz="457200" eaLnBrk="1" fontAlgn="auto" hangingPunct="1">
              <a:spcBef>
                <a:spcPts val="0"/>
              </a:spcBef>
              <a:spcAft>
                <a:spcPts val="0"/>
              </a:spcAft>
            </a:pPr>
            <a:r>
              <a:rPr lang="en-US" sz="2000" dirty="0">
                <a:solidFill>
                  <a:srgbClr val="000000"/>
                </a:solidFill>
                <a:latin typeface="Arial" charset="0"/>
              </a:rPr>
              <a:t>Jun Wang</a:t>
            </a:r>
          </a:p>
          <a:p>
            <a:pPr algn="ctr" defTabSz="457200" eaLnBrk="1" fontAlgn="auto" hangingPunct="1">
              <a:spcBef>
                <a:spcPts val="0"/>
              </a:spcBef>
              <a:spcAft>
                <a:spcPts val="0"/>
              </a:spcAft>
            </a:pPr>
            <a:r>
              <a:rPr lang="en-US" sz="2000" dirty="0" smtClean="0">
                <a:solidFill>
                  <a:srgbClr val="000000"/>
                </a:solidFill>
                <a:latin typeface="Arial" charset="0"/>
              </a:rPr>
              <a:t>Yun </a:t>
            </a:r>
            <a:r>
              <a:rPr lang="en-US" sz="2000" dirty="0" err="1" smtClean="0">
                <a:solidFill>
                  <a:srgbClr val="000000"/>
                </a:solidFill>
                <a:latin typeface="Arial" charset="0"/>
              </a:rPr>
              <a:t>Yue</a:t>
            </a:r>
            <a:r>
              <a:rPr lang="en-US" sz="2000" dirty="0" smtClean="0">
                <a:solidFill>
                  <a:srgbClr val="000000"/>
                </a:solidFill>
                <a:latin typeface="Arial" charset="0"/>
              </a:rPr>
              <a:t>, </a:t>
            </a:r>
            <a:r>
              <a:rPr lang="en-US" sz="2000" dirty="0" err="1" smtClean="0">
                <a:solidFill>
                  <a:srgbClr val="000000"/>
                </a:solidFill>
                <a:latin typeface="Arial" charset="0"/>
              </a:rPr>
              <a:t>Xiaoguang</a:t>
            </a:r>
            <a:r>
              <a:rPr lang="en-US" sz="2000" dirty="0" smtClean="0">
                <a:solidFill>
                  <a:srgbClr val="000000"/>
                </a:solidFill>
                <a:latin typeface="Arial" charset="0"/>
              </a:rPr>
              <a:t> </a:t>
            </a:r>
            <a:r>
              <a:rPr lang="en-US" sz="2000" dirty="0" err="1" smtClean="0">
                <a:solidFill>
                  <a:srgbClr val="000000"/>
                </a:solidFill>
                <a:latin typeface="Arial" charset="0"/>
              </a:rPr>
              <a:t>Xu</a:t>
            </a:r>
            <a:r>
              <a:rPr lang="en-US" sz="2000" dirty="0" smtClean="0">
                <a:solidFill>
                  <a:srgbClr val="000000"/>
                </a:solidFill>
                <a:latin typeface="Arial" charset="0"/>
              </a:rPr>
              <a:t> </a:t>
            </a:r>
            <a:endParaRPr lang="en-US" sz="2000" dirty="0">
              <a:solidFill>
                <a:srgbClr val="000000"/>
              </a:solidFill>
              <a:latin typeface="Arial" charset="0"/>
            </a:endParaRPr>
          </a:p>
          <a:p>
            <a:pPr algn="ctr" defTabSz="457200" eaLnBrk="1" fontAlgn="auto" hangingPunct="1">
              <a:spcBef>
                <a:spcPts val="0"/>
              </a:spcBef>
              <a:spcAft>
                <a:spcPts val="0"/>
              </a:spcAft>
            </a:pPr>
            <a:endParaRPr lang="en-US" sz="2000" dirty="0">
              <a:solidFill>
                <a:srgbClr val="000000"/>
              </a:solidFill>
              <a:latin typeface="Arial" charset="0"/>
            </a:endParaRPr>
          </a:p>
          <a:p>
            <a:pPr algn="ctr" defTabSz="457200" fontAlgn="auto">
              <a:spcBef>
                <a:spcPts val="0"/>
              </a:spcBef>
              <a:spcAft>
                <a:spcPts val="0"/>
              </a:spcAft>
            </a:pPr>
            <a:r>
              <a:rPr lang="en-US" sz="2000" dirty="0">
                <a:solidFill>
                  <a:srgbClr val="000000"/>
                </a:solidFill>
                <a:latin typeface="Arial" charset="0"/>
              </a:rPr>
              <a:t> </a:t>
            </a:r>
          </a:p>
          <a:p>
            <a:pPr algn="ctr" defTabSz="457200" fontAlgn="auto">
              <a:spcBef>
                <a:spcPts val="0"/>
              </a:spcBef>
              <a:spcAft>
                <a:spcPts val="0"/>
              </a:spcAft>
            </a:pPr>
            <a:r>
              <a:rPr lang="en-US" sz="2000" dirty="0">
                <a:solidFill>
                  <a:srgbClr val="000000"/>
                </a:solidFill>
                <a:latin typeface="Arial" charset="0"/>
              </a:rPr>
              <a:t>Yang Liu</a:t>
            </a:r>
          </a:p>
          <a:p>
            <a:pPr algn="ctr" defTabSz="457200" fontAlgn="auto">
              <a:spcBef>
                <a:spcPts val="0"/>
              </a:spcBef>
              <a:spcAft>
                <a:spcPts val="0"/>
              </a:spcAft>
            </a:pPr>
            <a:r>
              <a:rPr lang="en-US" sz="2000" b="0" dirty="0">
                <a:solidFill>
                  <a:srgbClr val="000000"/>
                </a:solidFill>
                <a:latin typeface="Arial" charset="0"/>
              </a:rPr>
              <a:t> </a:t>
            </a:r>
            <a:endParaRPr lang="en-US" sz="2000" dirty="0">
              <a:solidFill>
                <a:srgbClr val="000000"/>
              </a:solidFill>
              <a:latin typeface="Arial" charset="0"/>
            </a:endParaRPr>
          </a:p>
          <a:p>
            <a:pPr algn="ctr" defTabSz="457200" fontAlgn="auto">
              <a:spcBef>
                <a:spcPts val="0"/>
              </a:spcBef>
              <a:spcAft>
                <a:spcPts val="0"/>
              </a:spcAft>
            </a:pPr>
            <a:r>
              <a:rPr lang="en-US" sz="2000" dirty="0">
                <a:solidFill>
                  <a:srgbClr val="000000"/>
                </a:solidFill>
                <a:latin typeface="Arial" charset="0"/>
              </a:rPr>
              <a:t>Robert Levy</a:t>
            </a:r>
          </a:p>
          <a:p>
            <a:pPr algn="ctr" defTabSz="457200" fontAlgn="auto">
              <a:spcBef>
                <a:spcPts val="0"/>
              </a:spcBef>
              <a:spcAft>
                <a:spcPts val="0"/>
              </a:spcAft>
            </a:pPr>
            <a:endParaRPr lang="en-US" sz="2000" dirty="0">
              <a:solidFill>
                <a:srgbClr val="000000"/>
              </a:solidFill>
              <a:latin typeface="Arial" charset="0"/>
            </a:endParaRPr>
          </a:p>
          <a:p>
            <a:pPr algn="ctr" defTabSz="457200" fontAlgn="auto">
              <a:spcBef>
                <a:spcPts val="0"/>
              </a:spcBef>
              <a:spcAft>
                <a:spcPts val="0"/>
              </a:spcAft>
            </a:pPr>
            <a:endParaRPr lang="en-US" sz="2000" dirty="0">
              <a:solidFill>
                <a:srgbClr val="000000"/>
              </a:solidFill>
              <a:latin typeface="Arial" charset="0"/>
            </a:endParaRPr>
          </a:p>
          <a:p>
            <a:pPr algn="ctr" defTabSz="457200" fontAlgn="auto">
              <a:spcBef>
                <a:spcPts val="0"/>
              </a:spcBef>
              <a:spcAft>
                <a:spcPts val="0"/>
              </a:spcAft>
            </a:pPr>
            <a:r>
              <a:rPr lang="en-US" sz="2000" dirty="0">
                <a:solidFill>
                  <a:srgbClr val="000000"/>
                </a:solidFill>
                <a:latin typeface="Arial" charset="0"/>
              </a:rPr>
              <a:t>James J. </a:t>
            </a:r>
            <a:r>
              <a:rPr lang="en-US" sz="2000" dirty="0" err="1">
                <a:solidFill>
                  <a:srgbClr val="000000"/>
                </a:solidFill>
                <a:latin typeface="Arial" charset="0"/>
              </a:rPr>
              <a:t>Szykman</a:t>
            </a:r>
            <a:endParaRPr lang="en-US" sz="2000" b="0" dirty="0">
              <a:solidFill>
                <a:srgbClr val="000000"/>
              </a:solidFill>
              <a:latin typeface="Arial" charset="0"/>
            </a:endParaRPr>
          </a:p>
          <a:p>
            <a:pPr algn="ctr" defTabSz="457200" fontAlgn="auto">
              <a:spcBef>
                <a:spcPts val="0"/>
              </a:spcBef>
              <a:spcAft>
                <a:spcPts val="0"/>
              </a:spcAft>
            </a:pPr>
            <a:endParaRPr lang="en-US" sz="2000" dirty="0">
              <a:solidFill>
                <a:srgbClr val="000000"/>
              </a:solidFill>
            </a:endParaRPr>
          </a:p>
          <a:p>
            <a:pPr algn="ctr" defTabSz="457200" fontAlgn="auto">
              <a:spcBef>
                <a:spcPts val="0"/>
              </a:spcBef>
              <a:spcAft>
                <a:spcPts val="0"/>
              </a:spcAft>
            </a:pPr>
            <a:r>
              <a:rPr lang="en-US" sz="2000" b="0" i="1" dirty="0">
                <a:solidFill>
                  <a:srgbClr val="000000"/>
                </a:solidFill>
                <a:latin typeface="Arial" charset="0"/>
              </a:rPr>
              <a:t>In collaboration with</a:t>
            </a:r>
            <a:endParaRPr lang="en-US" sz="2000" dirty="0">
              <a:solidFill>
                <a:srgbClr val="000000"/>
              </a:solidFill>
              <a:latin typeface="Arial" charset="0"/>
            </a:endParaRPr>
          </a:p>
          <a:p>
            <a:pPr algn="ctr" defTabSz="457200" fontAlgn="auto">
              <a:spcBef>
                <a:spcPts val="0"/>
              </a:spcBef>
              <a:spcAft>
                <a:spcPts val="0"/>
              </a:spcAft>
            </a:pPr>
            <a:endParaRPr lang="en-US" sz="2000" b="0" dirty="0">
              <a:solidFill>
                <a:srgbClr val="000000"/>
              </a:solidFill>
              <a:latin typeface="Arial" charset="0"/>
            </a:endParaRPr>
          </a:p>
          <a:p>
            <a:pPr algn="ctr" defTabSz="457200" eaLnBrk="1" fontAlgn="auto" hangingPunct="1">
              <a:spcBef>
                <a:spcPts val="0"/>
              </a:spcBef>
              <a:spcAft>
                <a:spcPts val="0"/>
              </a:spcAft>
            </a:pPr>
            <a:endParaRPr lang="en-US" sz="2000" b="0" dirty="0">
              <a:solidFill>
                <a:srgbClr val="000000"/>
              </a:solidFill>
              <a:latin typeface="Arial" charset="0"/>
            </a:endParaRPr>
          </a:p>
        </p:txBody>
      </p:sp>
      <p:pic>
        <p:nvPicPr>
          <p:cNvPr id="5" name="Picture 15" descr="UNL_logo_for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17891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university-logo.gif"/>
          <p:cNvPicPr>
            <a:picLocks noChangeAspect="1"/>
          </p:cNvPicPr>
          <p:nvPr/>
        </p:nvPicPr>
        <p:blipFill>
          <a:blip r:embed="rId4">
            <a:extLst>
              <a:ext uri="{28A0092B-C50C-407E-A947-70E740481C1C}">
                <a14:useLocalDpi xmlns:a14="http://schemas.microsoft.com/office/drawing/2010/main" val="0"/>
              </a:ext>
            </a:extLst>
          </a:blip>
          <a:srcRect l="33356" t="-2821"/>
          <a:stretch>
            <a:fillRect/>
          </a:stretch>
        </p:blipFill>
        <p:spPr bwMode="auto">
          <a:xfrm>
            <a:off x="457200" y="2438400"/>
            <a:ext cx="1320800" cy="53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048000"/>
            <a:ext cx="10668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ep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038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8800" y="5327754"/>
            <a:ext cx="1219200" cy="89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09492" y="5257800"/>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2"/>
          <p:cNvSpPr txBox="1">
            <a:spLocks noChangeArrowheads="1"/>
          </p:cNvSpPr>
          <p:nvPr/>
        </p:nvSpPr>
        <p:spPr bwMode="auto">
          <a:xfrm>
            <a:off x="2587521" y="6334593"/>
            <a:ext cx="1479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0"/>
                <a:cs typeface="ＭＳ Ｐゴシック" charset="0"/>
              </a:defRPr>
            </a:lvl1pPr>
            <a:lvl2pPr marL="742950" indent="-285750" eaLnBrk="0" hangingPunct="0">
              <a:defRPr sz="2400" b="1">
                <a:solidFill>
                  <a:schemeClr val="tx1"/>
                </a:solidFill>
                <a:latin typeface="Helvetica" charset="0"/>
                <a:ea typeface="ＭＳ Ｐゴシック" charset="0"/>
              </a:defRPr>
            </a:lvl2pPr>
            <a:lvl3pPr marL="1143000" indent="-228600" eaLnBrk="0" hangingPunct="0">
              <a:defRPr sz="2400" b="1">
                <a:solidFill>
                  <a:schemeClr val="tx1"/>
                </a:solidFill>
                <a:latin typeface="Helvetica" charset="0"/>
                <a:ea typeface="ＭＳ Ｐゴシック" charset="0"/>
              </a:defRPr>
            </a:lvl3pPr>
            <a:lvl4pPr marL="1600200" indent="-228600" eaLnBrk="0" hangingPunct="0">
              <a:defRPr sz="2400" b="1">
                <a:solidFill>
                  <a:schemeClr val="tx1"/>
                </a:solidFill>
                <a:latin typeface="Helvetica" charset="0"/>
                <a:ea typeface="ＭＳ Ｐゴシック" charset="0"/>
              </a:defRPr>
            </a:lvl4pPr>
            <a:lvl5pPr marL="2057400" indent="-228600" eaLnBrk="0" hangingPunct="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pPr defTabSz="457200" eaLnBrk="1" fontAlgn="auto" hangingPunct="1">
              <a:spcBef>
                <a:spcPts val="0"/>
              </a:spcBef>
              <a:spcAft>
                <a:spcPts val="0"/>
              </a:spcAft>
            </a:pPr>
            <a:r>
              <a:rPr lang="en-US" sz="1800" dirty="0">
                <a:solidFill>
                  <a:srgbClr val="000000"/>
                </a:solidFill>
              </a:rPr>
              <a:t>Robert </a:t>
            </a:r>
            <a:r>
              <a:rPr lang="en-US" sz="1800" dirty="0" err="1">
                <a:solidFill>
                  <a:srgbClr val="000000"/>
                </a:solidFill>
              </a:rPr>
              <a:t>Holz</a:t>
            </a:r>
            <a:endParaRPr lang="en-US" sz="1800" dirty="0">
              <a:solidFill>
                <a:srgbClr val="000000"/>
              </a:solidFill>
            </a:endParaRPr>
          </a:p>
        </p:txBody>
      </p:sp>
      <p:sp>
        <p:nvSpPr>
          <p:cNvPr id="12" name="Rectangle 3"/>
          <p:cNvSpPr>
            <a:spLocks noChangeArrowheads="1"/>
          </p:cNvSpPr>
          <p:nvPr/>
        </p:nvSpPr>
        <p:spPr bwMode="auto">
          <a:xfrm>
            <a:off x="457200" y="6107454"/>
            <a:ext cx="15700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fontAlgn="auto">
              <a:spcBef>
                <a:spcPts val="0"/>
              </a:spcBef>
              <a:spcAft>
                <a:spcPts val="0"/>
              </a:spcAft>
            </a:pPr>
            <a:r>
              <a:rPr lang="en-US" dirty="0" err="1">
                <a:solidFill>
                  <a:srgbClr val="000000"/>
                </a:solidFill>
                <a:latin typeface="Arial"/>
                <a:ea typeface=""/>
              </a:rPr>
              <a:t>Lina</a:t>
            </a:r>
            <a:r>
              <a:rPr lang="en-US" dirty="0">
                <a:solidFill>
                  <a:srgbClr val="000000"/>
                </a:solidFill>
                <a:latin typeface="Arial"/>
                <a:ea typeface=""/>
              </a:rPr>
              <a:t> </a:t>
            </a:r>
            <a:r>
              <a:rPr lang="en-US" dirty="0" err="1">
                <a:solidFill>
                  <a:srgbClr val="000000"/>
                </a:solidFill>
                <a:latin typeface="Arial"/>
                <a:ea typeface=""/>
              </a:rPr>
              <a:t>Balluz</a:t>
            </a:r>
            <a:r>
              <a:rPr lang="en-US" dirty="0">
                <a:solidFill>
                  <a:srgbClr val="000000"/>
                </a:solidFill>
                <a:latin typeface="Arial"/>
                <a:ea typeface=""/>
              </a:rPr>
              <a:t> </a:t>
            </a:r>
          </a:p>
          <a:p>
            <a:pPr defTabSz="457200" fontAlgn="auto">
              <a:spcBef>
                <a:spcPts val="0"/>
              </a:spcBef>
              <a:spcAft>
                <a:spcPts val="0"/>
              </a:spcAft>
            </a:pPr>
            <a:r>
              <a:rPr lang="en-US" dirty="0" err="1">
                <a:solidFill>
                  <a:srgbClr val="000000"/>
                </a:solidFill>
                <a:latin typeface="Arial"/>
                <a:ea typeface=""/>
              </a:rPr>
              <a:t>Chaoyang</a:t>
            </a:r>
            <a:r>
              <a:rPr lang="en-US" dirty="0">
                <a:solidFill>
                  <a:srgbClr val="000000"/>
                </a:solidFill>
                <a:latin typeface="Arial"/>
                <a:ea typeface=""/>
              </a:rPr>
              <a:t> Li </a:t>
            </a:r>
          </a:p>
        </p:txBody>
      </p:sp>
      <p:pic>
        <p:nvPicPr>
          <p:cNvPr id="15"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1524000"/>
            <a:ext cx="349250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28"/>
          <p:cNvSpPr>
            <a:spLocks noChangeArrowheads="1"/>
          </p:cNvSpPr>
          <p:nvPr/>
        </p:nvSpPr>
        <p:spPr bwMode="auto">
          <a:xfrm>
            <a:off x="5562600" y="3276600"/>
            <a:ext cx="3276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fontAlgn="auto">
              <a:spcBef>
                <a:spcPts val="0"/>
              </a:spcBef>
              <a:spcAft>
                <a:spcPts val="0"/>
              </a:spcAft>
            </a:pPr>
            <a:r>
              <a:rPr lang="en-US" b="0">
                <a:solidFill>
                  <a:srgbClr val="FF0000"/>
                </a:solidFill>
                <a:latin typeface="Arial"/>
                <a:ea typeface=""/>
              </a:rPr>
              <a:t>Suomi-NPP launch</a:t>
            </a:r>
          </a:p>
          <a:p>
            <a:pPr algn="ctr" defTabSz="457200" fontAlgn="auto">
              <a:spcBef>
                <a:spcPts val="0"/>
              </a:spcBef>
              <a:spcAft>
                <a:spcPts val="0"/>
              </a:spcAft>
            </a:pPr>
            <a:r>
              <a:rPr lang="en-US" b="0">
                <a:solidFill>
                  <a:srgbClr val="FF0000"/>
                </a:solidFill>
                <a:latin typeface="Arial"/>
                <a:ea typeface=""/>
              </a:rPr>
              <a:t>28 Oct. 2011</a:t>
            </a:r>
          </a:p>
        </p:txBody>
      </p:sp>
      <p:pic>
        <p:nvPicPr>
          <p:cNvPr id="19"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4191000"/>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85130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609600"/>
            <a:ext cx="4343400" cy="1752600"/>
          </a:xfrm>
        </p:spPr>
        <p:txBody>
          <a:bodyPr/>
          <a:lstStyle/>
          <a:p>
            <a:r>
              <a:rPr lang="en-US" dirty="0">
                <a:effectLst/>
              </a:rPr>
              <a:t>PM</a:t>
            </a:r>
            <a:r>
              <a:rPr lang="en-US" baseline="-25000" dirty="0">
                <a:effectLst/>
              </a:rPr>
              <a:t>2.5 </a:t>
            </a:r>
            <a:r>
              <a:rPr lang="en-US" dirty="0">
                <a:effectLst/>
              </a:rPr>
              <a:t>at VIIRS night overpass time is </a:t>
            </a:r>
            <a:r>
              <a:rPr lang="en-US" dirty="0" smtClean="0">
                <a:effectLst/>
              </a:rPr>
              <a:t>more representative daily-mean </a:t>
            </a:r>
            <a:r>
              <a:rPr lang="en-US" dirty="0">
                <a:effectLst/>
              </a:rPr>
              <a:t>PM</a:t>
            </a:r>
            <a:r>
              <a:rPr lang="en-US" baseline="-25000" dirty="0">
                <a:effectLst/>
              </a:rPr>
              <a:t>2.5 </a:t>
            </a:r>
            <a:r>
              <a:rPr lang="en-US" dirty="0">
                <a:effectLst/>
              </a:rPr>
              <a:t>than at </a:t>
            </a:r>
            <a:r>
              <a:rPr lang="en-US" dirty="0" smtClean="0">
                <a:effectLst/>
              </a:rPr>
              <a:t>noon time (VIIRS </a:t>
            </a:r>
            <a:r>
              <a:rPr lang="en-US" smtClean="0">
                <a:effectLst/>
              </a:rPr>
              <a:t>daytime overpass)</a:t>
            </a:r>
            <a:endParaRPr lang="en-US" dirty="0">
              <a:effectLs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320" t="14378" r="28105" b="32288"/>
          <a:stretch/>
        </p:blipFill>
        <p:spPr>
          <a:xfrm>
            <a:off x="152400" y="152400"/>
            <a:ext cx="4267200" cy="6607279"/>
          </a:xfrm>
          <a:prstGeom prst="rect">
            <a:avLst/>
          </a:prstGeom>
        </p:spPr>
      </p:pic>
      <p:pic>
        <p:nvPicPr>
          <p:cNvPr id="12" name="Picture 4" descr="VIIRS_diff.eps"/>
          <p:cNvPicPr>
            <a:picLocks noChangeAspect="1"/>
          </p:cNvPicPr>
          <p:nvPr/>
        </p:nvPicPr>
        <p:blipFill rotWithShape="1">
          <a:blip r:embed="rId4">
            <a:extLst>
              <a:ext uri="{28A0092B-C50C-407E-A947-70E740481C1C}">
                <a14:useLocalDpi xmlns:a14="http://schemas.microsoft.com/office/drawing/2010/main" val="0"/>
              </a:ext>
            </a:extLst>
          </a:blip>
          <a:srcRect l="12300" t="3702" r="56196" b="73271"/>
          <a:stretch/>
        </p:blipFill>
        <p:spPr bwMode="auto">
          <a:xfrm>
            <a:off x="5486400" y="3454902"/>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43" y="152400"/>
            <a:ext cx="7772400" cy="1143000"/>
          </a:xfrm>
        </p:spPr>
        <p:txBody>
          <a:bodyPr/>
          <a:lstStyle/>
          <a:p>
            <a:r>
              <a:rPr lang="en-US" dirty="0" smtClean="0"/>
              <a:t>Regression analysis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065" t="8890" r="10849" b="66666"/>
          <a:stretch/>
        </p:blipFill>
        <p:spPr>
          <a:xfrm>
            <a:off x="125673" y="2819400"/>
            <a:ext cx="8953500" cy="3581400"/>
          </a:xfrm>
          <a:prstGeom prst="rect">
            <a:avLst/>
          </a:prstGeom>
        </p:spPr>
      </p:pic>
      <p:sp>
        <p:nvSpPr>
          <p:cNvPr id="6" name="Rectangle 5"/>
          <p:cNvSpPr/>
          <p:nvPr/>
        </p:nvSpPr>
        <p:spPr>
          <a:xfrm>
            <a:off x="345743" y="1219200"/>
            <a:ext cx="8382000" cy="1200329"/>
          </a:xfrm>
          <a:prstGeom prst="rect">
            <a:avLst/>
          </a:prstGeom>
        </p:spPr>
        <p:txBody>
          <a:bodyPr wrap="square">
            <a:spAutoFit/>
          </a:bodyPr>
          <a:lstStyle/>
          <a:p>
            <a:r>
              <a:rPr lang="en-US" dirty="0" smtClean="0">
                <a:effectLst/>
                <a:ea typeface="Helvetica" charset="0"/>
                <a:cs typeface="Helvetica" charset="0"/>
              </a:rPr>
              <a:t>Among surface wind speed, surface pressure, and columnar water vapor amount) that are routinely measured at the surface, the DNB light intensity is the only variable that shows either the largest or second largest correlation with </a:t>
            </a:r>
            <a:r>
              <a:rPr lang="en-US" smtClean="0">
                <a:effectLst/>
                <a:ea typeface="Helvetica" charset="0"/>
                <a:cs typeface="Helvetica" charset="0"/>
              </a:rPr>
              <a:t>surface PM</a:t>
            </a:r>
            <a:r>
              <a:rPr lang="en-US" sz="1050" smtClean="0">
                <a:effectLst/>
                <a:ea typeface="Helvetica" charset="0"/>
                <a:cs typeface="Helvetica" charset="0"/>
              </a:rPr>
              <a:t>2.5</a:t>
            </a:r>
            <a:r>
              <a:rPr lang="en-US" smtClean="0">
                <a:effectLst/>
                <a:latin typeface="Helvetica Neue" charset="0"/>
                <a:ea typeface="Helvetica Neue" charset="0"/>
                <a:cs typeface="Helvetica Neue" charset="0"/>
              </a:rPr>
              <a:t>. </a:t>
            </a:r>
            <a:endParaRPr lang="en-US" dirty="0">
              <a:effectLst/>
              <a:latin typeface="Helvetica Neue" charset="0"/>
              <a:ea typeface="Helvetica Neue" charset="0"/>
              <a:cs typeface="Helvetica Neue" charset="0"/>
            </a:endParaRPr>
          </a:p>
        </p:txBody>
      </p:sp>
    </p:spTree>
    <p:extLst>
      <p:ext uri="{BB962C8B-B14F-4D97-AF65-F5344CB8AC3E}">
        <p14:creationId xmlns:p14="http://schemas.microsoft.com/office/powerpoint/2010/main" val="68884916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Leave-one-out cross validation of regression model</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14400"/>
            <a:ext cx="8077200" cy="414994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62000" y="5106794"/>
                <a:ext cx="7086600" cy="67326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sSub>
                            <m:sSubPr>
                              <m:ctrlPr>
                                <a:rPr lang="en-US" i="1">
                                  <a:latin typeface="Cambria Math" charset="0"/>
                                </a:rPr>
                              </m:ctrlPr>
                            </m:sSubPr>
                            <m:e>
                              <m:r>
                                <a:rPr lang="en-US" i="1">
                                  <a:latin typeface="Cambria Math" charset="0"/>
                                </a:rPr>
                                <m:t>𝑃𝑀</m:t>
                              </m:r>
                            </m:e>
                            <m:sub>
                              <m:r>
                                <a:rPr lang="en-US" i="0">
                                  <a:latin typeface="Cambria Math" charset="0"/>
                                </a:rPr>
                                <m:t>2.5</m:t>
                              </m:r>
                            </m:sub>
                          </m:sSub>
                          <m:r>
                            <a:rPr lang="en-US" i="1">
                              <a:latin typeface="Cambria Math" charset="0"/>
                            </a:rPr>
                            <m:t>𝑓</m:t>
                          </m:r>
                          <m:d>
                            <m:dPr>
                              <m:ctrlPr>
                                <a:rPr lang="en-US" i="1">
                                  <a:latin typeface="Cambria Math" charset="0"/>
                                </a:rPr>
                              </m:ctrlPr>
                            </m:dPr>
                            <m:e>
                              <m:r>
                                <a:rPr lang="en-US" i="1">
                                  <a:latin typeface="Cambria Math" charset="0"/>
                                </a:rPr>
                                <m:t>𝑟h</m:t>
                              </m:r>
                            </m:e>
                          </m:d>
                        </m:num>
                        <m:den>
                          <m:r>
                            <a:rPr lang="en-US" i="1">
                              <a:latin typeface="Cambria Math" charset="0"/>
                            </a:rPr>
                            <m:t>𝜇</m:t>
                          </m:r>
                        </m:den>
                      </m:f>
                      <m:r>
                        <a:rPr lang="en-US" i="0">
                          <a:latin typeface="Cambria Math" charset="0"/>
                        </a:rPr>
                        <m:t>=</m:t>
                      </m:r>
                      <m:sSub>
                        <m:sSubPr>
                          <m:ctrlPr>
                            <a:rPr lang="en-US" i="1">
                              <a:latin typeface="Cambria Math" charset="0"/>
                            </a:rPr>
                          </m:ctrlPr>
                        </m:sSubPr>
                        <m:e>
                          <m:r>
                            <a:rPr lang="en-US" i="1">
                              <a:latin typeface="Cambria Math" charset="0"/>
                            </a:rPr>
                            <m:t>𝑎</m:t>
                          </m:r>
                        </m:e>
                        <m:sub>
                          <m:r>
                            <a:rPr lang="en-US" i="0">
                              <a:latin typeface="Cambria Math" charset="0"/>
                            </a:rPr>
                            <m:t>0</m:t>
                          </m:r>
                        </m:sub>
                      </m:sSub>
                      <m:r>
                        <a:rPr lang="en-US" i="0">
                          <a:latin typeface="Cambria Math" charset="0"/>
                        </a:rPr>
                        <m:t>−</m:t>
                      </m:r>
                      <m:sSub>
                        <m:sSubPr>
                          <m:ctrlPr>
                            <a:rPr lang="en-US" i="1">
                              <a:latin typeface="Cambria Math" charset="0"/>
                            </a:rPr>
                          </m:ctrlPr>
                        </m:sSubPr>
                        <m:e>
                          <m:r>
                            <a:rPr lang="en-US" i="1">
                              <a:latin typeface="Cambria Math" charset="0"/>
                            </a:rPr>
                            <m:t>𝑎</m:t>
                          </m:r>
                        </m:e>
                        <m:sub>
                          <m:r>
                            <a:rPr lang="en-US" i="1">
                              <a:latin typeface="Cambria Math" charset="0"/>
                            </a:rPr>
                            <m:t>𝐼</m:t>
                          </m:r>
                        </m:sub>
                      </m:sSub>
                      <m:r>
                        <a:rPr lang="en-US" i="1">
                          <a:latin typeface="Cambria Math" charset="0"/>
                        </a:rPr>
                        <m:t>𝑙𝑛</m:t>
                      </m:r>
                      <m:d>
                        <m:dPr>
                          <m:ctrlPr>
                            <a:rPr lang="en-US" i="1">
                              <a:latin typeface="Cambria Math" charset="0"/>
                            </a:rPr>
                          </m:ctrlPr>
                        </m:dPr>
                        <m:e>
                          <m:r>
                            <a:rPr lang="en-US" i="1">
                              <a:latin typeface="Cambria Math" charset="0"/>
                            </a:rPr>
                            <m:t>𝐼</m:t>
                          </m:r>
                        </m:e>
                      </m:d>
                      <m:r>
                        <a:rPr lang="en-US" i="0">
                          <a:latin typeface="Cambria Math" charset="0"/>
                        </a:rPr>
                        <m:t>−</m:t>
                      </m:r>
                      <m:sSub>
                        <m:sSubPr>
                          <m:ctrlPr>
                            <a:rPr lang="en-US" i="1">
                              <a:latin typeface="Cambria Math" charset="0"/>
                            </a:rPr>
                          </m:ctrlPr>
                        </m:sSubPr>
                        <m:e>
                          <m:r>
                            <a:rPr lang="en-US" i="1">
                              <a:latin typeface="Cambria Math" charset="0"/>
                            </a:rPr>
                            <m:t>𝑎</m:t>
                          </m:r>
                        </m:e>
                        <m:sub>
                          <m:r>
                            <a:rPr lang="en-US" i="1">
                              <a:latin typeface="Cambria Math" charset="0"/>
                            </a:rPr>
                            <m:t>𝑟</m:t>
                          </m:r>
                        </m:sub>
                      </m:sSub>
                      <m:r>
                        <a:rPr lang="en-US" i="0">
                          <a:latin typeface="Cambria Math" charset="0"/>
                        </a:rPr>
                        <m:t>×</m:t>
                      </m:r>
                      <m:r>
                        <a:rPr lang="en-US" i="1">
                          <a:latin typeface="Cambria Math" charset="0"/>
                        </a:rPr>
                        <m:t>𝑊</m:t>
                      </m:r>
                      <m:r>
                        <a:rPr lang="en-US" i="0">
                          <a:latin typeface="Cambria Math" charset="0"/>
                        </a:rPr>
                        <m:t>−</m:t>
                      </m:r>
                      <m:sSub>
                        <m:sSubPr>
                          <m:ctrlPr>
                            <a:rPr lang="en-US" i="1">
                              <a:latin typeface="Cambria Math" charset="0"/>
                            </a:rPr>
                          </m:ctrlPr>
                        </m:sSubPr>
                        <m:e>
                          <m:r>
                            <a:rPr lang="en-US" i="1">
                              <a:latin typeface="Cambria Math" charset="0"/>
                            </a:rPr>
                            <m:t>𝑎</m:t>
                          </m:r>
                        </m:e>
                        <m:sub>
                          <m:r>
                            <a:rPr lang="en-US" i="1">
                              <a:latin typeface="Cambria Math" charset="0"/>
                            </a:rPr>
                            <m:t>𝑝</m:t>
                          </m:r>
                        </m:sub>
                      </m:sSub>
                      <m:r>
                        <a:rPr lang="en-US" i="0">
                          <a:latin typeface="Cambria Math" charset="0"/>
                        </a:rPr>
                        <m:t>×</m:t>
                      </m:r>
                      <m:sSub>
                        <m:sSubPr>
                          <m:ctrlPr>
                            <a:rPr lang="en-US" i="1">
                              <a:latin typeface="Cambria Math" charset="0"/>
                            </a:rPr>
                          </m:ctrlPr>
                        </m:sSubPr>
                        <m:e>
                          <m:r>
                            <a:rPr lang="en-US" i="1">
                              <a:latin typeface="Cambria Math" charset="0"/>
                            </a:rPr>
                            <m:t>𝑃</m:t>
                          </m:r>
                        </m:e>
                        <m:sub>
                          <m:r>
                            <a:rPr lang="en-US" i="1">
                              <a:latin typeface="Cambria Math" charset="0"/>
                            </a:rPr>
                            <m:t>𝑠</m:t>
                          </m:r>
                        </m:sub>
                      </m:sSub>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762000" y="5106794"/>
                <a:ext cx="7086600" cy="67326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505200" y="5258758"/>
                <a:ext cx="70866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charset="0"/>
                            </a:rPr>
                            <m:t>𝑃𝑀</m:t>
                          </m:r>
                        </m:e>
                        <m:sub>
                          <m:r>
                            <a:rPr lang="en-US" i="0">
                              <a:latin typeface="Cambria Math" charset="0"/>
                            </a:rPr>
                            <m:t>2.5</m:t>
                          </m:r>
                        </m:sub>
                      </m:sSub>
                      <m:r>
                        <a:rPr lang="en-US" i="0">
                          <a:latin typeface="Cambria Math" charset="0"/>
                        </a:rPr>
                        <m:t>=</m:t>
                      </m:r>
                      <m:r>
                        <a:rPr lang="en-US" b="1" i="1" smtClean="0">
                          <a:latin typeface="Cambria Math" charset="0"/>
                        </a:rPr>
                        <m:t>𝒇</m:t>
                      </m:r>
                      <m:r>
                        <a:rPr lang="en-US" b="1" i="1" smtClean="0">
                          <a:latin typeface="Cambria Math" charset="0"/>
                        </a:rPr>
                        <m:t>(</m:t>
                      </m:r>
                      <m:r>
                        <a:rPr lang="en-US" b="0" i="1" smtClean="0">
                          <a:latin typeface="Cambria Math" charset="0"/>
                        </a:rPr>
                        <m:t>𝑊</m:t>
                      </m:r>
                      <m:r>
                        <a:rPr lang="en-US" b="0" i="1" smtClean="0">
                          <a:latin typeface="Cambria Math" charset="0"/>
                        </a:rPr>
                        <m:t>, </m:t>
                      </m:r>
                      <m:r>
                        <a:rPr lang="en-US" b="0" i="1" smtClean="0">
                          <a:latin typeface="Cambria Math" charset="0"/>
                        </a:rPr>
                        <m:t>𝑃𝑠</m:t>
                      </m:r>
                      <m:r>
                        <a:rPr lang="en-US" b="0" i="1" smtClean="0">
                          <a:latin typeface="Cambria Math" charset="0"/>
                        </a:rPr>
                        <m:t>, </m:t>
                      </m:r>
                      <m:r>
                        <a:rPr lang="en-US" b="0" i="1" smtClean="0">
                          <a:latin typeface="Cambria Math" charset="0"/>
                        </a:rPr>
                        <m:t>𝑈</m:t>
                      </m:r>
                      <m:r>
                        <a:rPr lang="en-US" b="0" i="1" smtClean="0">
                          <a:latin typeface="Cambria Math" charset="0"/>
                        </a:rPr>
                        <m:t>, </m:t>
                      </m:r>
                      <m:r>
                        <a:rPr lang="en-US" b="0" i="1" smtClean="0">
                          <a:latin typeface="Cambria Math" charset="0"/>
                        </a:rPr>
                        <m:t>𝑉</m:t>
                      </m:r>
                      <m:r>
                        <a:rPr lang="en-US" b="1" i="1" smtClean="0">
                          <a:latin typeface="Cambria Math" charset="0"/>
                        </a:rPr>
                        <m:t>)</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505200" y="5258758"/>
                <a:ext cx="7086600" cy="369332"/>
              </a:xfrm>
              <a:prstGeom prst="rect">
                <a:avLst/>
              </a:prstGeom>
              <a:blipFill rotWithShape="0">
                <a:blip r:embed="rId5"/>
                <a:stretch>
                  <a:fillRect b="-15000"/>
                </a:stretch>
              </a:blipFill>
            </p:spPr>
            <p:txBody>
              <a:bodyPr/>
              <a:lstStyle/>
              <a:p>
                <a:r>
                  <a:rPr lang="en-US">
                    <a:noFill/>
                  </a:rPr>
                  <a:t> </a:t>
                </a:r>
              </a:p>
            </p:txBody>
          </p:sp>
        </mc:Fallback>
      </mc:AlternateContent>
      <p:sp>
        <p:nvSpPr>
          <p:cNvPr id="3" name="TextBox 2"/>
          <p:cNvSpPr txBox="1"/>
          <p:nvPr/>
        </p:nvSpPr>
        <p:spPr>
          <a:xfrm>
            <a:off x="685800" y="5932019"/>
            <a:ext cx="8458200" cy="646331"/>
          </a:xfrm>
          <a:prstGeom prst="rect">
            <a:avLst/>
          </a:prstGeom>
          <a:noFill/>
        </p:spPr>
        <p:txBody>
          <a:bodyPr wrap="square" rtlCol="0">
            <a:spAutoFit/>
          </a:bodyPr>
          <a:lstStyle/>
          <a:p>
            <a:r>
              <a:rPr lang="en-US" dirty="0" smtClean="0"/>
              <a:t>VIIRS-based optical model gives better estimate of surface PM</a:t>
            </a:r>
            <a:r>
              <a:rPr lang="en-US" baseline="-25000" dirty="0" smtClean="0"/>
              <a:t>2.5</a:t>
            </a:r>
            <a:r>
              <a:rPr lang="en-US" dirty="0" smtClean="0"/>
              <a:t> than meteorology-based regression.</a:t>
            </a:r>
            <a:endParaRPr lang="en-US" dirty="0"/>
          </a:p>
        </p:txBody>
      </p:sp>
    </p:spTree>
    <p:extLst>
      <p:ext uri="{BB962C8B-B14F-4D97-AF65-F5344CB8AC3E}">
        <p14:creationId xmlns:p14="http://schemas.microsoft.com/office/powerpoint/2010/main" val="193812896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0834" t="4667" r="9167"/>
          <a:stretch/>
        </p:blipFill>
        <p:spPr>
          <a:xfrm>
            <a:off x="381000" y="152400"/>
            <a:ext cx="8382000" cy="6242844"/>
          </a:xfrm>
          <a:prstGeom prst="rect">
            <a:avLst/>
          </a:prstGeom>
        </p:spPr>
      </p:pic>
    </p:spTree>
    <p:extLst>
      <p:ext uri="{BB962C8B-B14F-4D97-AF65-F5344CB8AC3E}">
        <p14:creationId xmlns:p14="http://schemas.microsoft.com/office/powerpoint/2010/main" val="102729113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39"/>
            <a:ext cx="7772400" cy="1143000"/>
          </a:xfrm>
        </p:spPr>
        <p:txBody>
          <a:bodyPr/>
          <a:lstStyle/>
          <a:p>
            <a:r>
              <a:rPr lang="en-US" dirty="0" smtClean="0"/>
              <a:t>First fire detection from space</a:t>
            </a:r>
            <a:br>
              <a:rPr lang="en-US" dirty="0" smtClean="0"/>
            </a:br>
            <a:r>
              <a:rPr lang="en-US" dirty="0" smtClean="0"/>
              <a:t>was from visible light at night…</a:t>
            </a:r>
            <a:endParaRPr lang="en-US" dirty="0"/>
          </a:p>
        </p:txBody>
      </p:sp>
      <p:sp>
        <p:nvSpPr>
          <p:cNvPr id="3" name="Content Placeholder 2"/>
          <p:cNvSpPr>
            <a:spLocks noGrp="1"/>
          </p:cNvSpPr>
          <p:nvPr>
            <p:ph idx="1"/>
          </p:nvPr>
        </p:nvSpPr>
        <p:spPr>
          <a:xfrm>
            <a:off x="123543" y="3047961"/>
            <a:ext cx="6009204" cy="381039"/>
          </a:xfrm>
        </p:spPr>
        <p:txBody>
          <a:bodyPr/>
          <a:lstStyle/>
          <a:p>
            <a:r>
              <a:rPr lang="en-US" sz="1600" dirty="0">
                <a:solidFill>
                  <a:schemeClr val="tx1"/>
                </a:solidFill>
              </a:rPr>
              <a:t>T. A. Croft, </a:t>
            </a:r>
            <a:r>
              <a:rPr lang="en-US" sz="1600" i="1" dirty="0" smtClean="0">
                <a:solidFill>
                  <a:schemeClr val="tx1"/>
                </a:solidFill>
              </a:rPr>
              <a:t>Nature</a:t>
            </a:r>
            <a:r>
              <a:rPr lang="en-US" sz="1600" dirty="0">
                <a:solidFill>
                  <a:schemeClr val="tx1"/>
                </a:solidFill>
              </a:rPr>
              <a:t>, </a:t>
            </a:r>
            <a:r>
              <a:rPr lang="en-US" sz="1600" dirty="0" smtClean="0">
                <a:solidFill>
                  <a:schemeClr val="tx1"/>
                </a:solidFill>
              </a:rPr>
              <a:t>1973.</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472" t="5556" r="12266" b="85479"/>
          <a:stretch/>
        </p:blipFill>
        <p:spPr>
          <a:xfrm>
            <a:off x="123543" y="1143000"/>
            <a:ext cx="6082111" cy="1752600"/>
          </a:xfrm>
          <a:prstGeom prst="rect">
            <a:avLst/>
          </a:prstGeom>
        </p:spPr>
      </p:pic>
      <p:sp>
        <p:nvSpPr>
          <p:cNvPr id="6" name="Rectangle 5"/>
          <p:cNvSpPr/>
          <p:nvPr/>
        </p:nvSpPr>
        <p:spPr>
          <a:xfrm>
            <a:off x="135508" y="4572000"/>
            <a:ext cx="5997239" cy="1754326"/>
          </a:xfrm>
          <a:prstGeom prst="rect">
            <a:avLst/>
          </a:prstGeom>
        </p:spPr>
        <p:txBody>
          <a:bodyPr wrap="square">
            <a:spAutoFit/>
          </a:bodyPr>
          <a:lstStyle/>
          <a:p>
            <a:pPr>
              <a:spcAft>
                <a:spcPts val="0"/>
              </a:spcAft>
            </a:pPr>
            <a:r>
              <a:rPr lang="en-US" dirty="0">
                <a:solidFill>
                  <a:srgbClr val="FF0000"/>
                </a:solidFill>
                <a:ea typeface="Helvetica" charset="0"/>
                <a:cs typeface="Helvetica" charset="0"/>
              </a:rPr>
              <a:t>Such agricultural “Fires, invisible by day, are seen ranging all around … at night </a:t>
            </a:r>
            <a:r>
              <a:rPr lang="en-US" dirty="0">
                <a:ea typeface="Helvetica" charset="0"/>
                <a:cs typeface="Helvetica" charset="0"/>
              </a:rPr>
              <a:t>(when) we were literally surrounded by them; some </a:t>
            </a:r>
            <a:r>
              <a:rPr lang="en-US" dirty="0" err="1">
                <a:ea typeface="Helvetica" charset="0"/>
                <a:cs typeface="Helvetica" charset="0"/>
              </a:rPr>
              <a:t>smouldering</a:t>
            </a:r>
            <a:r>
              <a:rPr lang="en-US" dirty="0">
                <a:ea typeface="Helvetica" charset="0"/>
                <a:cs typeface="Helvetica" charset="0"/>
              </a:rPr>
              <a:t>, … others fitfully bursting forth, whilst others again stalked along with a steadily increasing and enlarging flame</a:t>
            </a:r>
            <a:r>
              <a:rPr lang="en-US" dirty="0" smtClean="0">
                <a:ea typeface="Helvetica" charset="0"/>
                <a:cs typeface="Helvetica" charset="0"/>
              </a:rPr>
              <a:t>…” Hooker </a:t>
            </a:r>
            <a:r>
              <a:rPr lang="en-US" dirty="0">
                <a:ea typeface="Helvetica" charset="0"/>
                <a:cs typeface="Helvetica" charset="0"/>
              </a:rPr>
              <a:t>(in 1846</a:t>
            </a:r>
            <a:r>
              <a:rPr lang="en-US" dirty="0" smtClean="0">
                <a:ea typeface="Helvetica" charset="0"/>
                <a:cs typeface="Helvetica" charset="0"/>
              </a:rPr>
              <a:t>), cited by Croft, 1973.</a:t>
            </a:r>
            <a:endParaRPr lang="en-US" dirty="0">
              <a:effectLst/>
              <a:ea typeface="Helvetica" charset="0"/>
              <a:cs typeface="Helvetica" charset="0"/>
            </a:endParaRPr>
          </a:p>
        </p:txBody>
      </p:sp>
      <p:pic>
        <p:nvPicPr>
          <p:cNvPr id="7" name="Picture 6"/>
          <p:cNvPicPr>
            <a:picLocks noChangeAspect="1"/>
          </p:cNvPicPr>
          <p:nvPr/>
        </p:nvPicPr>
        <p:blipFill rotWithShape="1">
          <a:blip r:embed="rId4"/>
          <a:srcRect l="24167" r="50000" b="2000"/>
          <a:stretch/>
        </p:blipFill>
        <p:spPr>
          <a:xfrm>
            <a:off x="6324600" y="0"/>
            <a:ext cx="2752443" cy="6525954"/>
          </a:xfrm>
          <a:prstGeom prst="rect">
            <a:avLst/>
          </a:prstGeom>
        </p:spPr>
      </p:pic>
    </p:spTree>
    <p:extLst>
      <p:ext uri="{BB962C8B-B14F-4D97-AF65-F5344CB8AC3E}">
        <p14:creationId xmlns:p14="http://schemas.microsoft.com/office/powerpoint/2010/main" val="11972651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4223" t="4667" r="31699" b="70000"/>
          <a:stretch/>
        </p:blipFill>
        <p:spPr>
          <a:xfrm>
            <a:off x="76200" y="0"/>
            <a:ext cx="5412107" cy="2514600"/>
          </a:xfrm>
          <a:prstGeom prst="rect">
            <a:avLst/>
          </a:prstGeom>
        </p:spPr>
      </p:pic>
      <p:pic>
        <p:nvPicPr>
          <p:cNvPr id="5" name="Picture 4"/>
          <p:cNvPicPr>
            <a:picLocks noChangeAspect="1"/>
          </p:cNvPicPr>
          <p:nvPr/>
        </p:nvPicPr>
        <p:blipFill rotWithShape="1">
          <a:blip r:embed="rId4"/>
          <a:srcRect l="21666" t="5999" r="52500" b="7334"/>
          <a:stretch/>
        </p:blipFill>
        <p:spPr>
          <a:xfrm>
            <a:off x="5715000" y="35257"/>
            <a:ext cx="3200400" cy="6710516"/>
          </a:xfrm>
          <a:prstGeom prst="rect">
            <a:avLst/>
          </a:prstGeom>
        </p:spPr>
      </p:pic>
      <p:sp>
        <p:nvSpPr>
          <p:cNvPr id="6" name="Rectangle 5"/>
          <p:cNvSpPr/>
          <p:nvPr/>
        </p:nvSpPr>
        <p:spPr>
          <a:xfrm>
            <a:off x="115253" y="2667000"/>
            <a:ext cx="5486400" cy="3539430"/>
          </a:xfrm>
          <a:prstGeom prst="rect">
            <a:avLst/>
          </a:prstGeom>
        </p:spPr>
        <p:txBody>
          <a:bodyPr wrap="square">
            <a:spAutoFit/>
          </a:bodyPr>
          <a:lstStyle/>
          <a:p>
            <a:r>
              <a:rPr lang="en-US" sz="1600" dirty="0">
                <a:solidFill>
                  <a:srgbClr val="FF0000"/>
                </a:solidFill>
                <a:ea typeface="Helvetica" charset="0"/>
                <a:cs typeface="Helvetica" charset="0"/>
              </a:rPr>
              <a:t>THREE MAJOR LIGHT SOURCES </a:t>
            </a:r>
            <a:r>
              <a:rPr lang="en-US" sz="1600" dirty="0" smtClean="0">
                <a:ea typeface="Helvetica" charset="0"/>
                <a:cs typeface="Helvetica" charset="0"/>
              </a:rPr>
              <a:t>associ­ated </a:t>
            </a:r>
            <a:r>
              <a:rPr lang="en-US" sz="1600" dirty="0">
                <a:ea typeface="Helvetica" charset="0"/>
                <a:cs typeface="Helvetica" charset="0"/>
              </a:rPr>
              <a:t>with human activities are visible in this nighttime satellite </a:t>
            </a:r>
            <a:r>
              <a:rPr lang="en-US" sz="1600" dirty="0" smtClean="0">
                <a:ea typeface="Helvetica" charset="0"/>
                <a:cs typeface="Helvetica" charset="0"/>
              </a:rPr>
              <a:t>image …</a:t>
            </a:r>
          </a:p>
          <a:p>
            <a:endParaRPr lang="en-US" sz="1600" dirty="0" smtClean="0">
              <a:ea typeface="Helvetica" charset="0"/>
              <a:cs typeface="Helvetica" charset="0"/>
            </a:endParaRPr>
          </a:p>
          <a:p>
            <a:r>
              <a:rPr lang="en-US" sz="1600" dirty="0" smtClean="0">
                <a:ea typeface="Helvetica" charset="0"/>
                <a:cs typeface="Helvetica" charset="0"/>
              </a:rPr>
              <a:t>the </a:t>
            </a:r>
            <a:r>
              <a:rPr lang="en-US" sz="1600" dirty="0">
                <a:ea typeface="Helvetica" charset="0"/>
                <a:cs typeface="Helvetica" charset="0"/>
              </a:rPr>
              <a:t>upper third of this picture are the </a:t>
            </a:r>
            <a:r>
              <a:rPr lang="en-US" sz="1600" dirty="0">
                <a:solidFill>
                  <a:srgbClr val="0432FF"/>
                </a:solidFill>
                <a:ea typeface="Helvetica" charset="0"/>
                <a:cs typeface="Helvetica" charset="0"/>
              </a:rPr>
              <a:t>city lights</a:t>
            </a:r>
            <a:r>
              <a:rPr lang="en-US" sz="1600" dirty="0">
                <a:ea typeface="Helvetica" charset="0"/>
                <a:cs typeface="Helvetica" charset="0"/>
              </a:rPr>
              <a:t> of Europe. </a:t>
            </a:r>
            <a:endParaRPr lang="en-US" sz="1600" dirty="0" smtClean="0">
              <a:ea typeface="Helvetica" charset="0"/>
              <a:cs typeface="Helvetica" charset="0"/>
            </a:endParaRPr>
          </a:p>
          <a:p>
            <a:endParaRPr lang="en-US" sz="1600" dirty="0">
              <a:ea typeface="Helvetica" charset="0"/>
              <a:cs typeface="Helvetica" charset="0"/>
            </a:endParaRPr>
          </a:p>
          <a:p>
            <a:r>
              <a:rPr lang="en-US" sz="1600" dirty="0" smtClean="0">
                <a:ea typeface="Helvetica" charset="0"/>
                <a:cs typeface="Helvetica" charset="0"/>
              </a:rPr>
              <a:t>The </a:t>
            </a:r>
            <a:r>
              <a:rPr lang="en-US" sz="1600" dirty="0">
                <a:ea typeface="Helvetica" charset="0"/>
                <a:cs typeface="Helvetica" charset="0"/>
              </a:rPr>
              <a:t>larger isolated lights near the middle and </a:t>
            </a:r>
            <a:r>
              <a:rPr lang="en-US" sz="1600" dirty="0" smtClean="0">
                <a:ea typeface="Helvetica" charset="0"/>
                <a:cs typeface="Helvetica" charset="0"/>
              </a:rPr>
              <a:t>bot­tom </a:t>
            </a:r>
            <a:r>
              <a:rPr lang="en-US" sz="1600" dirty="0">
                <a:ea typeface="Helvetica" charset="0"/>
                <a:cs typeface="Helvetica" charset="0"/>
              </a:rPr>
              <a:t>arise from </a:t>
            </a:r>
            <a:r>
              <a:rPr lang="en-US" sz="1600" dirty="0">
                <a:solidFill>
                  <a:srgbClr val="0432FF"/>
                </a:solidFill>
                <a:ea typeface="Helvetica" charset="0"/>
                <a:cs typeface="Helvetica" charset="0"/>
              </a:rPr>
              <a:t>gas flares </a:t>
            </a:r>
            <a:r>
              <a:rPr lang="en-US" sz="1600" dirty="0">
                <a:ea typeface="Helvetica" charset="0"/>
                <a:cs typeface="Helvetica" charset="0"/>
              </a:rPr>
              <a:t>at oil fields in </a:t>
            </a:r>
            <a:r>
              <a:rPr lang="en-US" sz="1600" dirty="0" smtClean="0">
                <a:ea typeface="Helvetica" charset="0"/>
                <a:cs typeface="Helvetica" charset="0"/>
              </a:rPr>
              <a:t>Al­geria</a:t>
            </a:r>
            <a:r>
              <a:rPr lang="en-US" sz="1600" dirty="0">
                <a:ea typeface="Helvetica" charset="0"/>
                <a:cs typeface="Helvetica" charset="0"/>
              </a:rPr>
              <a:t>, Libya and Nigeria. </a:t>
            </a:r>
            <a:endParaRPr lang="en-US" sz="1600" dirty="0" smtClean="0">
              <a:ea typeface="Helvetica" charset="0"/>
              <a:cs typeface="Helvetica" charset="0"/>
            </a:endParaRPr>
          </a:p>
          <a:p>
            <a:endParaRPr lang="en-US" sz="1600" dirty="0">
              <a:ea typeface="Helvetica" charset="0"/>
              <a:cs typeface="Helvetica" charset="0"/>
            </a:endParaRPr>
          </a:p>
          <a:p>
            <a:r>
              <a:rPr lang="en-US" sz="1600" dirty="0" smtClean="0">
                <a:ea typeface="Helvetica" charset="0"/>
                <a:cs typeface="Helvetica" charset="0"/>
              </a:rPr>
              <a:t>The </a:t>
            </a:r>
            <a:r>
              <a:rPr lang="en-US" sz="1600" dirty="0">
                <a:ea typeface="Helvetica" charset="0"/>
                <a:cs typeface="Helvetica" charset="0"/>
              </a:rPr>
              <a:t>uniform band of smaller lights scattered across Africa south of the Sahara appears to originate with </a:t>
            </a:r>
            <a:r>
              <a:rPr lang="en-US" sz="1600" dirty="0">
                <a:solidFill>
                  <a:srgbClr val="0432FF"/>
                </a:solidFill>
                <a:ea typeface="Helvetica" charset="0"/>
                <a:cs typeface="Helvetica" charset="0"/>
              </a:rPr>
              <a:t>agricultural and pastoral fires. </a:t>
            </a:r>
          </a:p>
        </p:txBody>
      </p:sp>
      <p:sp>
        <p:nvSpPr>
          <p:cNvPr id="7" name="Rectangle 6"/>
          <p:cNvSpPr/>
          <p:nvPr/>
        </p:nvSpPr>
        <p:spPr>
          <a:xfrm>
            <a:off x="762000" y="6298663"/>
            <a:ext cx="4572000" cy="369332"/>
          </a:xfrm>
          <a:prstGeom prst="rect">
            <a:avLst/>
          </a:prstGeom>
        </p:spPr>
        <p:txBody>
          <a:bodyPr>
            <a:spAutoFit/>
          </a:bodyPr>
          <a:lstStyle/>
          <a:p>
            <a:r>
              <a:rPr lang="en-US" i="1" dirty="0" smtClean="0"/>
              <a:t>Scientific America, 1978</a:t>
            </a:r>
            <a:r>
              <a:rPr lang="en-US" i="1" smtClean="0"/>
              <a:t>. </a:t>
            </a:r>
            <a:endParaRPr lang="en-US" dirty="0"/>
          </a:p>
        </p:txBody>
      </p:sp>
    </p:spTree>
    <p:extLst>
      <p:ext uri="{BB962C8B-B14F-4D97-AF65-F5344CB8AC3E}">
        <p14:creationId xmlns:p14="http://schemas.microsoft.com/office/powerpoint/2010/main" val="2128758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2" y="152400"/>
            <a:ext cx="7772400" cy="1143000"/>
          </a:xfrm>
        </p:spPr>
        <p:txBody>
          <a:bodyPr/>
          <a:lstStyle/>
          <a:p>
            <a:r>
              <a:rPr lang="en-US" dirty="0" smtClean="0"/>
              <a:t>Recent work of using shortwave IR (1.6 um) for night fire detection</a:t>
            </a:r>
            <a:endParaRPr lang="en-US" dirty="0"/>
          </a:p>
        </p:txBody>
      </p:sp>
      <p:sp>
        <p:nvSpPr>
          <p:cNvPr id="4" name="Content Placeholder 2"/>
          <p:cNvSpPr>
            <a:spLocks noGrp="1"/>
          </p:cNvSpPr>
          <p:nvPr>
            <p:ph idx="1"/>
          </p:nvPr>
        </p:nvSpPr>
        <p:spPr>
          <a:xfrm>
            <a:off x="446965" y="1524000"/>
            <a:ext cx="7772400" cy="3505200"/>
          </a:xfrm>
        </p:spPr>
        <p:txBody>
          <a:bodyPr/>
          <a:lstStyle/>
          <a:p>
            <a:endParaRPr lang="en-US" dirty="0" smtClean="0"/>
          </a:p>
          <a:p>
            <a:r>
              <a:rPr lang="en-US" dirty="0" smtClean="0">
                <a:solidFill>
                  <a:schemeClr val="tx1"/>
                </a:solidFill>
              </a:rPr>
              <a:t>C. D. </a:t>
            </a:r>
            <a:r>
              <a:rPr lang="en-US" dirty="0" err="1" smtClean="0">
                <a:solidFill>
                  <a:schemeClr val="tx1"/>
                </a:solidFill>
              </a:rPr>
              <a:t>Elvidge</a:t>
            </a:r>
            <a:r>
              <a:rPr lang="en-US" dirty="0" smtClean="0">
                <a:solidFill>
                  <a:schemeClr val="tx1"/>
                </a:solidFill>
              </a:rPr>
              <a:t>, M. </a:t>
            </a:r>
            <a:r>
              <a:rPr lang="en-US" dirty="0" err="1" smtClean="0">
                <a:solidFill>
                  <a:schemeClr val="tx1"/>
                </a:solidFill>
              </a:rPr>
              <a:t>Zhizhin</a:t>
            </a:r>
            <a:r>
              <a:rPr lang="en-US" dirty="0" smtClean="0">
                <a:solidFill>
                  <a:schemeClr val="tx1"/>
                </a:solidFill>
              </a:rPr>
              <a:t>, F.-C. Hsu, and K. E. Baugh, “VIIRS </a:t>
            </a:r>
            <a:r>
              <a:rPr lang="en-US" dirty="0" err="1" smtClean="0">
                <a:solidFill>
                  <a:schemeClr val="tx1"/>
                </a:solidFill>
              </a:rPr>
              <a:t>nightfire</a:t>
            </a:r>
            <a:r>
              <a:rPr lang="en-US" dirty="0" smtClean="0">
                <a:solidFill>
                  <a:schemeClr val="tx1"/>
                </a:solidFill>
              </a:rPr>
              <a:t>: 1333 Satellite </a:t>
            </a:r>
            <a:r>
              <a:rPr lang="en-US" dirty="0" err="1" smtClean="0">
                <a:solidFill>
                  <a:schemeClr val="tx1"/>
                </a:solidFill>
              </a:rPr>
              <a:t>pyrometry</a:t>
            </a:r>
            <a:r>
              <a:rPr lang="en-US" dirty="0" smtClean="0">
                <a:solidFill>
                  <a:schemeClr val="tx1"/>
                </a:solidFill>
              </a:rPr>
              <a:t> at night,” </a:t>
            </a:r>
            <a:r>
              <a:rPr lang="en-US" i="1" dirty="0" smtClean="0">
                <a:solidFill>
                  <a:schemeClr val="tx1"/>
                </a:solidFill>
              </a:rPr>
              <a:t>Remote Sens.</a:t>
            </a:r>
            <a:r>
              <a:rPr lang="en-US" dirty="0" smtClean="0">
                <a:solidFill>
                  <a:schemeClr val="tx1"/>
                </a:solidFill>
              </a:rPr>
              <a:t>, vol. 5, no. 9, pp. 4423–4449, 1334 Sep. 2013, </a:t>
            </a:r>
            <a:r>
              <a:rPr lang="en-US" dirty="0" err="1" smtClean="0">
                <a:solidFill>
                  <a:schemeClr val="tx1"/>
                </a:solidFill>
              </a:rPr>
              <a:t>doi</a:t>
            </a:r>
            <a:r>
              <a:rPr lang="en-US" dirty="0" smtClean="0">
                <a:solidFill>
                  <a:schemeClr val="tx1"/>
                </a:solidFill>
              </a:rPr>
              <a:t>: 10.3390/rs5094423. </a:t>
            </a:r>
          </a:p>
          <a:p>
            <a:endParaRPr lang="en-US" dirty="0" smtClean="0">
              <a:solidFill>
                <a:schemeClr val="tx1"/>
              </a:solidFill>
            </a:endParaRPr>
          </a:p>
          <a:p>
            <a:endParaRPr lang="en-US" dirty="0">
              <a:solidFill>
                <a:schemeClr val="tx1"/>
              </a:solidFill>
            </a:endParaRPr>
          </a:p>
          <a:p>
            <a:r>
              <a:rPr lang="en-US" dirty="0" smtClean="0">
                <a:solidFill>
                  <a:schemeClr val="tx1"/>
                </a:solidFill>
              </a:rPr>
              <a:t>W</a:t>
            </a:r>
            <a:r>
              <a:rPr lang="en-US" dirty="0">
                <a:solidFill>
                  <a:schemeClr val="tx1"/>
                </a:solidFill>
              </a:rPr>
              <a:t>. Schroeder, P. Oliva, L. </a:t>
            </a:r>
            <a:r>
              <a:rPr lang="en-US" dirty="0" err="1">
                <a:solidFill>
                  <a:schemeClr val="tx1"/>
                </a:solidFill>
              </a:rPr>
              <a:t>Giglio</a:t>
            </a:r>
            <a:r>
              <a:rPr lang="en-US" dirty="0">
                <a:solidFill>
                  <a:schemeClr val="tx1"/>
                </a:solidFill>
              </a:rPr>
              <a:t>, and I. A. </a:t>
            </a:r>
            <a:r>
              <a:rPr lang="en-US" dirty="0" err="1">
                <a:solidFill>
                  <a:schemeClr val="tx1"/>
                </a:solidFill>
              </a:rPr>
              <a:t>Csiszar</a:t>
            </a:r>
            <a:r>
              <a:rPr lang="en-US" dirty="0">
                <a:solidFill>
                  <a:schemeClr val="tx1"/>
                </a:solidFill>
              </a:rPr>
              <a:t>, “The new VIIRS 375 m active fire detection data product: Algorithm description and initial assessment,” </a:t>
            </a:r>
            <a:r>
              <a:rPr lang="en-US" i="1" dirty="0">
                <a:solidFill>
                  <a:schemeClr val="tx1"/>
                </a:solidFill>
              </a:rPr>
              <a:t>Remote Sens. Environ.</a:t>
            </a:r>
            <a:r>
              <a:rPr lang="en-US" dirty="0">
                <a:solidFill>
                  <a:schemeClr val="tx1"/>
                </a:solidFill>
              </a:rPr>
              <a:t>, vol. 143, pp. 85–96, Mar. 5, 2014, </a:t>
            </a:r>
            <a:r>
              <a:rPr lang="en-US" dirty="0" err="1">
                <a:solidFill>
                  <a:schemeClr val="tx1"/>
                </a:solidFill>
              </a:rPr>
              <a:t>doi</a:t>
            </a:r>
            <a:r>
              <a:rPr lang="en-US" dirty="0">
                <a:solidFill>
                  <a:schemeClr val="tx1"/>
                </a:solidFill>
              </a:rPr>
              <a:t>: 10.1016/j.rse.2013.12.008. </a:t>
            </a:r>
            <a:endParaRPr lang="en-US" dirty="0" smtClean="0">
              <a:solidFill>
                <a:schemeClr val="tx1"/>
              </a:solidFill>
            </a:endParaRPr>
          </a:p>
        </p:txBody>
      </p:sp>
    </p:spTree>
    <p:extLst>
      <p:ext uri="{BB962C8B-B14F-4D97-AF65-F5344CB8AC3E}">
        <p14:creationId xmlns:p14="http://schemas.microsoft.com/office/powerpoint/2010/main" val="212977372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546479"/>
          </a:xfrm>
        </p:spPr>
        <p:txBody>
          <a:bodyPr/>
          <a:lstStyle/>
          <a:p>
            <a:r>
              <a:rPr lang="en-US" dirty="0" smtClean="0"/>
              <a:t>Correction of pixel overlaps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98879"/>
            <a:ext cx="6217099" cy="6400800"/>
          </a:xfrm>
          <a:prstGeom prst="rect">
            <a:avLst/>
          </a:prstGeom>
        </p:spPr>
      </p:pic>
      <p:sp>
        <p:nvSpPr>
          <p:cNvPr id="5" name="TextBox 4"/>
          <p:cNvSpPr txBox="1"/>
          <p:nvPr/>
        </p:nvSpPr>
        <p:spPr>
          <a:xfrm>
            <a:off x="7672293" y="6096000"/>
            <a:ext cx="633507" cy="369332"/>
          </a:xfrm>
          <a:prstGeom prst="rect">
            <a:avLst/>
          </a:prstGeom>
          <a:noFill/>
        </p:spPr>
        <p:txBody>
          <a:bodyPr wrap="none" rtlCol="0">
            <a:spAutoFit/>
          </a:bodyPr>
          <a:lstStyle/>
          <a:p>
            <a:r>
              <a:rPr lang="en-US" dirty="0" smtClean="0"/>
              <a:t>M13</a:t>
            </a:r>
            <a:endParaRPr lang="en-US" dirty="0"/>
          </a:p>
        </p:txBody>
      </p:sp>
    </p:spTree>
    <p:extLst>
      <p:ext uri="{BB962C8B-B14F-4D97-AF65-F5344CB8AC3E}">
        <p14:creationId xmlns:p14="http://schemas.microsoft.com/office/powerpoint/2010/main" val="133235950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a:effectLst/>
              </a:rPr>
              <a:t>Firelight Detection Algorithm (FILDA) </a:t>
            </a:r>
            <a:r>
              <a:rPr lang="en-US" dirty="0" smtClean="0"/>
              <a:t/>
            </a:r>
            <a:br>
              <a:rPr lang="en-US" dirty="0" smtClean="0"/>
            </a:br>
            <a:r>
              <a:rPr lang="en-US" dirty="0" smtClean="0"/>
              <a:t>Combined use of Vis + NIR + IR to detect fires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857970"/>
            <a:ext cx="9144000" cy="4092532"/>
          </a:xfrm>
          <a:prstGeom prst="rect">
            <a:avLst/>
          </a:prstGeom>
        </p:spPr>
      </p:pic>
      <p:sp>
        <p:nvSpPr>
          <p:cNvPr id="7" name="TextBox 6"/>
          <p:cNvSpPr txBox="1"/>
          <p:nvPr/>
        </p:nvSpPr>
        <p:spPr>
          <a:xfrm>
            <a:off x="-457200" y="1084997"/>
            <a:ext cx="5486400" cy="923330"/>
          </a:xfrm>
          <a:prstGeom prst="rect">
            <a:avLst/>
          </a:prstGeom>
          <a:noFill/>
        </p:spPr>
        <p:txBody>
          <a:bodyPr wrap="square" rtlCol="0">
            <a:spAutoFit/>
          </a:bodyPr>
          <a:lstStyle/>
          <a:p>
            <a:pPr algn="ctr"/>
            <a:r>
              <a:rPr lang="en-US" dirty="0" smtClean="0"/>
              <a:t>IDPS AFARP </a:t>
            </a:r>
          </a:p>
          <a:p>
            <a:pPr algn="ctr"/>
            <a:r>
              <a:rPr lang="en-US" dirty="0" smtClean="0"/>
              <a:t>Active Fire Application Related Product</a:t>
            </a:r>
          </a:p>
          <a:p>
            <a:pPr algn="ctr"/>
            <a:r>
              <a:rPr lang="en-US" dirty="0" smtClean="0"/>
              <a:t>BT</a:t>
            </a:r>
            <a:r>
              <a:rPr lang="en-US" baseline="-25000" dirty="0" smtClean="0"/>
              <a:t>4</a:t>
            </a:r>
            <a:r>
              <a:rPr lang="en-US" dirty="0" smtClean="0"/>
              <a:t> &gt; 320 K</a:t>
            </a:r>
            <a:endParaRPr lang="en-US" dirty="0"/>
          </a:p>
        </p:txBody>
      </p:sp>
      <p:sp>
        <p:nvSpPr>
          <p:cNvPr id="8" name="Rectangle 7"/>
          <p:cNvSpPr/>
          <p:nvPr/>
        </p:nvSpPr>
        <p:spPr>
          <a:xfrm>
            <a:off x="4800600" y="1045644"/>
            <a:ext cx="3352800" cy="923330"/>
          </a:xfrm>
          <a:prstGeom prst="rect">
            <a:avLst/>
          </a:prstGeom>
        </p:spPr>
        <p:txBody>
          <a:bodyPr wrap="square">
            <a:spAutoFit/>
          </a:bodyPr>
          <a:lstStyle/>
          <a:p>
            <a:pPr algn="ctr"/>
            <a:r>
              <a:rPr lang="en-US" dirty="0" smtClean="0">
                <a:effectLst/>
              </a:rPr>
              <a:t>FILDA</a:t>
            </a:r>
          </a:p>
          <a:p>
            <a:pPr algn="ctr"/>
            <a:r>
              <a:rPr lang="en-US" dirty="0" smtClean="0"/>
              <a:t>Dynamic threshold of BT</a:t>
            </a:r>
            <a:r>
              <a:rPr lang="en-US" baseline="-25000" dirty="0" smtClean="0"/>
              <a:t>4</a:t>
            </a:r>
          </a:p>
          <a:p>
            <a:pPr algn="ctr"/>
            <a:r>
              <a:rPr lang="en-US" dirty="0" smtClean="0"/>
              <a:t>&amp; DNB threshold</a:t>
            </a:r>
            <a:endParaRPr lang="en-US" dirty="0"/>
          </a:p>
        </p:txBody>
      </p:sp>
    </p:spTree>
    <p:extLst>
      <p:ext uri="{BB962C8B-B14F-4D97-AF65-F5344CB8AC3E}">
        <p14:creationId xmlns:p14="http://schemas.microsoft.com/office/powerpoint/2010/main" val="57003738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8089"/>
            <a:ext cx="8915400" cy="4770624"/>
          </a:xfrm>
          <a:prstGeom prst="rect">
            <a:avLst/>
          </a:prstGeom>
        </p:spPr>
      </p:pic>
      <p:sp>
        <p:nvSpPr>
          <p:cNvPr id="6" name="Rectangle 5"/>
          <p:cNvSpPr/>
          <p:nvPr/>
        </p:nvSpPr>
        <p:spPr>
          <a:xfrm>
            <a:off x="2438400" y="273890"/>
            <a:ext cx="4572000" cy="461665"/>
          </a:xfrm>
          <a:prstGeom prst="rect">
            <a:avLst/>
          </a:prstGeom>
        </p:spPr>
        <p:txBody>
          <a:bodyPr>
            <a:spAutoFit/>
          </a:bodyPr>
          <a:lstStyle/>
          <a:p>
            <a:r>
              <a:rPr lang="en-US" sz="2400" dirty="0" smtClean="0">
                <a:effectLst/>
              </a:rPr>
              <a:t>Evaluation with ASTER</a:t>
            </a:r>
            <a:endParaRPr lang="en-US" sz="2400" dirty="0"/>
          </a:p>
        </p:txBody>
      </p:sp>
      <p:sp>
        <p:nvSpPr>
          <p:cNvPr id="7" name="Rectangle 6"/>
          <p:cNvSpPr/>
          <p:nvPr/>
        </p:nvSpPr>
        <p:spPr>
          <a:xfrm>
            <a:off x="228600" y="6019800"/>
            <a:ext cx="8686800" cy="369332"/>
          </a:xfrm>
          <a:prstGeom prst="rect">
            <a:avLst/>
          </a:prstGeom>
        </p:spPr>
        <p:txBody>
          <a:bodyPr wrap="square">
            <a:spAutoFit/>
          </a:bodyPr>
          <a:lstStyle/>
          <a:p>
            <a:r>
              <a:rPr lang="en-US" dirty="0" smtClean="0">
                <a:effectLst/>
                <a:ea typeface="Helvetica" charset="0"/>
                <a:cs typeface="Helvetica" charset="0"/>
              </a:rPr>
              <a:t>Multiband/sensor view of the Rim Fire taken at 2:29 AM PDT, 24 </a:t>
            </a:r>
            <a:r>
              <a:rPr lang="en-US" smtClean="0">
                <a:effectLst/>
                <a:ea typeface="Helvetica" charset="0"/>
                <a:cs typeface="Helvetica" charset="0"/>
              </a:rPr>
              <a:t>August 2013</a:t>
            </a:r>
            <a:endParaRPr lang="en-US" dirty="0">
              <a:ea typeface="Helvetica" charset="0"/>
              <a:cs typeface="Helvetica" charset="0"/>
            </a:endParaRPr>
          </a:p>
        </p:txBody>
      </p:sp>
    </p:spTree>
    <p:extLst>
      <p:ext uri="{BB962C8B-B14F-4D97-AF65-F5344CB8AC3E}">
        <p14:creationId xmlns:p14="http://schemas.microsoft.com/office/powerpoint/2010/main" val="21198128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2" y="942680"/>
            <a:ext cx="5276850" cy="543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itle 2"/>
          <p:cNvSpPr>
            <a:spLocks noGrp="1"/>
          </p:cNvSpPr>
          <p:nvPr>
            <p:ph type="title"/>
          </p:nvPr>
        </p:nvSpPr>
        <p:spPr>
          <a:xfrm>
            <a:off x="0" y="-298226"/>
            <a:ext cx="9144000" cy="1325563"/>
          </a:xfrm>
        </p:spPr>
        <p:txBody>
          <a:bodyPr/>
          <a:lstStyle/>
          <a:p>
            <a:r>
              <a:rPr lang="en-US" sz="2800" b="1" dirty="0">
                <a:solidFill>
                  <a:srgbClr val="000000"/>
                </a:solidFill>
                <a:latin typeface="Calibri" charset="0"/>
                <a:cs typeface="Arial" charset="0"/>
              </a:rPr>
              <a:t>Use of EPA Remote Sensing Information Gateway</a:t>
            </a:r>
            <a:br>
              <a:rPr lang="en-US" sz="2800" b="1" dirty="0">
                <a:solidFill>
                  <a:srgbClr val="000000"/>
                </a:solidFill>
                <a:latin typeface="Calibri" charset="0"/>
                <a:cs typeface="Arial" charset="0"/>
              </a:rPr>
            </a:br>
            <a:r>
              <a:rPr lang="en-US" sz="2800" b="1" dirty="0">
                <a:solidFill>
                  <a:srgbClr val="000000"/>
                </a:solidFill>
                <a:latin typeface="Calibri" charset="0"/>
                <a:cs typeface="Arial" charset="0"/>
              </a:rPr>
              <a:t> to </a:t>
            </a:r>
            <a:r>
              <a:rPr lang="en-US" sz="2800" b="1" dirty="0" smtClean="0">
                <a:solidFill>
                  <a:srgbClr val="000000"/>
                </a:solidFill>
                <a:latin typeface="Calibri" charset="0"/>
                <a:cs typeface="Arial" charset="0"/>
              </a:rPr>
              <a:t>deliver </a:t>
            </a:r>
            <a:r>
              <a:rPr lang="en-US" sz="2800" b="1" dirty="0">
                <a:solidFill>
                  <a:srgbClr val="000000"/>
                </a:solidFill>
                <a:latin typeface="Calibri" charset="0"/>
                <a:cs typeface="Arial" charset="0"/>
              </a:rPr>
              <a:t>VIIRS </a:t>
            </a:r>
            <a:r>
              <a:rPr lang="en-US" sz="2800" b="1" dirty="0" smtClean="0">
                <a:solidFill>
                  <a:srgbClr val="000000"/>
                </a:solidFill>
                <a:latin typeface="Calibri" charset="0"/>
                <a:cs typeface="Arial" charset="0"/>
              </a:rPr>
              <a:t>AOD/</a:t>
            </a:r>
            <a:r>
              <a:rPr lang="en-US" sz="2800" b="1" dirty="0">
                <a:solidFill>
                  <a:srgbClr val="000000"/>
                </a:solidFill>
                <a:latin typeface="Calibri" charset="0"/>
                <a:cs typeface="Arial" charset="0"/>
              </a:rPr>
              <a:t>PM</a:t>
            </a:r>
            <a:r>
              <a:rPr lang="en-US" sz="2800" b="1" baseline="-25000" dirty="0">
                <a:solidFill>
                  <a:srgbClr val="000000"/>
                </a:solidFill>
                <a:latin typeface="Calibri" charset="0"/>
                <a:cs typeface="Arial" charset="0"/>
              </a:rPr>
              <a:t>2.5</a:t>
            </a:r>
            <a:r>
              <a:rPr lang="en-US" sz="2800" b="1" dirty="0">
                <a:solidFill>
                  <a:srgbClr val="000000"/>
                </a:solidFill>
                <a:latin typeface="Calibri" charset="0"/>
                <a:cs typeface="Arial" charset="0"/>
              </a:rPr>
              <a:t> data products</a:t>
            </a:r>
            <a:endParaRPr lang="en-US" sz="2800" b="1" dirty="0">
              <a:latin typeface="Calibri Light" charset="0"/>
            </a:endParaRPr>
          </a:p>
        </p:txBody>
      </p:sp>
      <p:cxnSp>
        <p:nvCxnSpPr>
          <p:cNvPr id="5" name="Straight Connector 4"/>
          <p:cNvCxnSpPr/>
          <p:nvPr/>
        </p:nvCxnSpPr>
        <p:spPr>
          <a:xfrm>
            <a:off x="0" y="906395"/>
            <a:ext cx="9144000" cy="0"/>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4101" name="TextBox 5"/>
          <p:cNvSpPr txBox="1">
            <a:spLocks noChangeArrowheads="1"/>
          </p:cNvSpPr>
          <p:nvPr/>
        </p:nvSpPr>
        <p:spPr bwMode="auto">
          <a:xfrm>
            <a:off x="5308542" y="932022"/>
            <a:ext cx="3835458" cy="5909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buFont typeface="Arial" charset="0"/>
              <a:buChar char="•"/>
            </a:pPr>
            <a:r>
              <a:rPr lang="en-US" b="1" dirty="0"/>
              <a:t>Current satellite WCS:</a:t>
            </a:r>
          </a:p>
          <a:p>
            <a:pPr lvl="1">
              <a:buFont typeface="Wingdings" charset="0"/>
              <a:buChar char="Ø"/>
            </a:pPr>
            <a:r>
              <a:rPr lang="en-US" b="1" dirty="0"/>
              <a:t>MODIS C6 (10 km, 3 km, DB)</a:t>
            </a:r>
          </a:p>
          <a:p>
            <a:pPr lvl="1">
              <a:buFont typeface="Wingdings" charset="0"/>
              <a:buChar char="Ø"/>
            </a:pPr>
            <a:r>
              <a:rPr lang="en-US" b="1" dirty="0" smtClean="0"/>
              <a:t>CALIOP, GASP </a:t>
            </a:r>
            <a:r>
              <a:rPr lang="en-US" b="1" dirty="0"/>
              <a:t>(GOES AOD)</a:t>
            </a:r>
          </a:p>
          <a:p>
            <a:pPr lvl="1">
              <a:buFont typeface="Wingdings" charset="0"/>
              <a:buChar char="Ø"/>
            </a:pPr>
            <a:r>
              <a:rPr lang="en-US" b="1" dirty="0"/>
              <a:t>Prototype NOAA-VIIRS</a:t>
            </a:r>
          </a:p>
          <a:p>
            <a:pPr>
              <a:buFont typeface="Arial" charset="0"/>
              <a:buChar char="•"/>
            </a:pPr>
            <a:endParaRPr lang="en-US" dirty="0"/>
          </a:p>
          <a:p>
            <a:pPr>
              <a:buFont typeface="Arial" charset="0"/>
              <a:buChar char="•"/>
            </a:pPr>
            <a:r>
              <a:rPr lang="en-US" b="1" dirty="0">
                <a:solidFill>
                  <a:srgbClr val="FF0000"/>
                </a:solidFill>
              </a:rPr>
              <a:t>Establish OGC compliant Web Coverage Service (WCS ) between PEATE and RSIG to add NASA- VIIRS data (This project)</a:t>
            </a:r>
            <a:r>
              <a:rPr lang="en-US" b="1" dirty="0" smtClean="0">
                <a:solidFill>
                  <a:srgbClr val="FF0000"/>
                </a:solidFill>
              </a:rPr>
              <a:t>. --- Done !!!</a:t>
            </a:r>
            <a:endParaRPr lang="en-US" b="1" dirty="0">
              <a:solidFill>
                <a:srgbClr val="FF0000"/>
              </a:solidFill>
            </a:endParaRPr>
          </a:p>
          <a:p>
            <a:pPr>
              <a:buFont typeface="Arial" charset="0"/>
              <a:buChar char="•"/>
            </a:pPr>
            <a:endParaRPr lang="en-US" dirty="0"/>
          </a:p>
          <a:p>
            <a:pPr eaLnBrk="1" hangingPunct="1">
              <a:buFont typeface="Arial" charset="0"/>
              <a:buChar char="•"/>
            </a:pPr>
            <a:r>
              <a:rPr lang="en-US" b="1" dirty="0"/>
              <a:t>GEOS-</a:t>
            </a:r>
            <a:r>
              <a:rPr lang="en-US" b="1" dirty="0" err="1"/>
              <a:t>Chem</a:t>
            </a:r>
            <a:r>
              <a:rPr lang="en-US" b="1" dirty="0"/>
              <a:t> scaling factors used </a:t>
            </a:r>
            <a:r>
              <a:rPr lang="en-US" b="1" dirty="0">
                <a:cs typeface="Arial" charset="0"/>
              </a:rPr>
              <a:t>to create a daily Look-Up-Table (LUT) of the spatial varying relation of AOD and </a:t>
            </a:r>
            <a:r>
              <a:rPr lang="en-US" b="1" dirty="0" smtClean="0">
                <a:cs typeface="Arial" charset="0"/>
              </a:rPr>
              <a:t>PM</a:t>
            </a:r>
            <a:r>
              <a:rPr lang="en-US" b="1" baseline="-25000" dirty="0" smtClean="0">
                <a:cs typeface="Arial" charset="0"/>
              </a:rPr>
              <a:t>2.5 </a:t>
            </a:r>
            <a:r>
              <a:rPr lang="en-US" b="1" dirty="0" smtClean="0"/>
              <a:t>(</a:t>
            </a:r>
            <a:r>
              <a:rPr lang="en-US" b="1" dirty="0">
                <a:cs typeface="Arial" charset="0"/>
              </a:rPr>
              <a:t>van </a:t>
            </a:r>
            <a:r>
              <a:rPr lang="en-US" b="1" dirty="0" err="1">
                <a:cs typeface="Arial" charset="0"/>
              </a:rPr>
              <a:t>Donkelaar</a:t>
            </a:r>
            <a:r>
              <a:rPr lang="en-US" b="1" dirty="0">
                <a:cs typeface="Arial" charset="0"/>
              </a:rPr>
              <a:t>  et. al., 2012, ES&amp;T)</a:t>
            </a:r>
            <a:r>
              <a:rPr lang="en-US" b="1" dirty="0"/>
              <a:t> .</a:t>
            </a:r>
          </a:p>
          <a:p>
            <a:pPr eaLnBrk="1" hangingPunct="1">
              <a:buFont typeface="Arial" charset="0"/>
              <a:buChar char="•"/>
            </a:pPr>
            <a:endParaRPr lang="en-US" b="1" dirty="0"/>
          </a:p>
          <a:p>
            <a:pPr eaLnBrk="1" hangingPunct="1">
              <a:buFont typeface="Arial" charset="0"/>
              <a:buChar char="•"/>
            </a:pPr>
            <a:r>
              <a:rPr lang="en-US" b="1" dirty="0">
                <a:solidFill>
                  <a:srgbClr val="FF0000"/>
                </a:solidFill>
              </a:rPr>
              <a:t>Prototype use of AOD-to-PM2.5 scaling factors via regional models (WRF-CMAQ &amp; WRF-CHEM) and explore ensemble type approach  (This project).</a:t>
            </a:r>
          </a:p>
        </p:txBody>
      </p:sp>
      <p:sp>
        <p:nvSpPr>
          <p:cNvPr id="2" name="Rectangle 1"/>
          <p:cNvSpPr/>
          <p:nvPr/>
        </p:nvSpPr>
        <p:spPr>
          <a:xfrm>
            <a:off x="40161" y="6365132"/>
            <a:ext cx="5559933" cy="369332"/>
          </a:xfrm>
          <a:prstGeom prst="rect">
            <a:avLst/>
          </a:prstGeom>
        </p:spPr>
        <p:txBody>
          <a:bodyPr wrap="square">
            <a:spAutoFit/>
          </a:bodyPr>
          <a:lstStyle/>
          <a:p>
            <a:r>
              <a:rPr lang="en-US" b="1" dirty="0"/>
              <a:t>http://</a:t>
            </a:r>
            <a:r>
              <a:rPr lang="en-US" b="1" dirty="0" err="1"/>
              <a:t>ofmpub.epa.gov</a:t>
            </a:r>
            <a:r>
              <a:rPr lang="en-US" b="1" dirty="0"/>
              <a:t>/</a:t>
            </a:r>
            <a:r>
              <a:rPr lang="en-US" b="1" dirty="0" err="1"/>
              <a:t>rsig</a:t>
            </a:r>
            <a:r>
              <a:rPr lang="en-US" b="1" dirty="0"/>
              <a:t>/</a:t>
            </a:r>
            <a:r>
              <a:rPr lang="en-US" b="1" dirty="0" err="1"/>
              <a:t>rsigserver?index.html</a:t>
            </a:r>
            <a:endParaRPr lang="en-US" b="1" dirty="0"/>
          </a:p>
        </p:txBody>
      </p:sp>
    </p:spTree>
    <p:extLst>
      <p:ext uri="{BB962C8B-B14F-4D97-AF65-F5344CB8AC3E}">
        <p14:creationId xmlns:p14="http://schemas.microsoft.com/office/powerpoint/2010/main" val="204535164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230" y="152400"/>
            <a:ext cx="7801970" cy="596542"/>
          </a:xfrm>
        </p:spPr>
        <p:txBody>
          <a:bodyPr/>
          <a:lstStyle/>
          <a:p>
            <a:r>
              <a:rPr lang="en-US" dirty="0" smtClean="0"/>
              <a:t>Potential characterization of smoldering vs. flaming </a:t>
            </a:r>
            <a:endParaRPr lang="en-US" dirty="0"/>
          </a:p>
        </p:txBody>
      </p:sp>
      <p:grpSp>
        <p:nvGrpSpPr>
          <p:cNvPr id="9" name="Group 8"/>
          <p:cNvGrpSpPr/>
          <p:nvPr/>
        </p:nvGrpSpPr>
        <p:grpSpPr>
          <a:xfrm>
            <a:off x="1066800" y="838200"/>
            <a:ext cx="7230470" cy="6025392"/>
            <a:chOff x="1066800" y="609600"/>
            <a:chExt cx="7230470" cy="602539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09600"/>
              <a:ext cx="7230470" cy="6025392"/>
            </a:xfrm>
            <a:prstGeom prst="rect">
              <a:avLst/>
            </a:prstGeom>
          </p:spPr>
        </p:pic>
        <p:sp>
          <p:nvSpPr>
            <p:cNvPr id="6" name="TextBox 5"/>
            <p:cNvSpPr txBox="1"/>
            <p:nvPr/>
          </p:nvSpPr>
          <p:spPr>
            <a:xfrm>
              <a:off x="2362200" y="3393001"/>
              <a:ext cx="1428596" cy="369332"/>
            </a:xfrm>
            <a:prstGeom prst="rect">
              <a:avLst/>
            </a:prstGeom>
            <a:noFill/>
          </p:spPr>
          <p:txBody>
            <a:bodyPr wrap="none" rtlCol="0">
              <a:spAutoFit/>
            </a:bodyPr>
            <a:lstStyle/>
            <a:p>
              <a:r>
                <a:rPr lang="en-US" dirty="0" smtClean="0"/>
                <a:t>smoldering</a:t>
              </a:r>
              <a:endParaRPr lang="en-US" dirty="0"/>
            </a:p>
          </p:txBody>
        </p:sp>
        <p:sp>
          <p:nvSpPr>
            <p:cNvPr id="7" name="TextBox 6"/>
            <p:cNvSpPr txBox="1"/>
            <p:nvPr/>
          </p:nvSpPr>
          <p:spPr>
            <a:xfrm>
              <a:off x="4746992" y="1295400"/>
              <a:ext cx="1005403" cy="369332"/>
            </a:xfrm>
            <a:prstGeom prst="rect">
              <a:avLst/>
            </a:prstGeom>
            <a:noFill/>
          </p:spPr>
          <p:txBody>
            <a:bodyPr wrap="none" rtlCol="0">
              <a:spAutoFit/>
            </a:bodyPr>
            <a:lstStyle/>
            <a:p>
              <a:r>
                <a:rPr lang="en-US" dirty="0" smtClean="0"/>
                <a:t>flaming</a:t>
              </a:r>
              <a:endParaRPr lang="en-US" dirty="0"/>
            </a:p>
          </p:txBody>
        </p:sp>
      </p:grpSp>
    </p:spTree>
    <p:extLst>
      <p:ext uri="{BB962C8B-B14F-4D97-AF65-F5344CB8AC3E}">
        <p14:creationId xmlns:p14="http://schemas.microsoft.com/office/powerpoint/2010/main" val="20674776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472" y="228600"/>
            <a:ext cx="7772400" cy="1143000"/>
          </a:xfrm>
        </p:spPr>
        <p:txBody>
          <a:bodyPr/>
          <a:lstStyle/>
          <a:p>
            <a:r>
              <a:rPr lang="en-US" dirty="0" smtClean="0"/>
              <a:t>Potential to detect fires through clouds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707" y="1676400"/>
            <a:ext cx="8815029" cy="4010940"/>
          </a:xfrm>
        </p:spPr>
      </p:pic>
    </p:spTree>
    <p:extLst>
      <p:ext uri="{BB962C8B-B14F-4D97-AF65-F5344CB8AC3E}">
        <p14:creationId xmlns:p14="http://schemas.microsoft.com/office/powerpoint/2010/main" val="22227899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WordArt 4"/>
          <p:cNvSpPr>
            <a:spLocks noChangeArrowheads="1" noChangeShapeType="1" noTextEdit="1"/>
          </p:cNvSpPr>
          <p:nvPr/>
        </p:nvSpPr>
        <p:spPr bwMode="auto">
          <a:xfrm>
            <a:off x="990600" y="158750"/>
            <a:ext cx="4343400" cy="121285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charset="0"/>
                <a:ea typeface="Arial Black" charset="0"/>
                <a:cs typeface="Arial Black" charset="0"/>
              </a:rPr>
              <a:t>Thank you !</a:t>
            </a:r>
          </a:p>
        </p:txBody>
      </p:sp>
      <p:sp>
        <p:nvSpPr>
          <p:cNvPr id="93186" name="Rectangle 3"/>
          <p:cNvSpPr txBox="1">
            <a:spLocks noChangeArrowheads="1"/>
          </p:cNvSpPr>
          <p:nvPr/>
        </p:nvSpPr>
        <p:spPr bwMode="auto">
          <a:xfrm>
            <a:off x="152400" y="1371600"/>
            <a:ext cx="5715000" cy="113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spcBef>
                <a:spcPct val="20000"/>
              </a:spcBef>
            </a:pPr>
            <a:r>
              <a:rPr lang="en-US" altLang="en-US" sz="1800" dirty="0">
                <a:latin typeface="Arial" charset="0"/>
              </a:rPr>
              <a:t>Acknowledgement: </a:t>
            </a:r>
          </a:p>
          <a:p>
            <a:pPr eaLnBrk="1" hangingPunct="1">
              <a:spcBef>
                <a:spcPct val="20000"/>
              </a:spcBef>
            </a:pPr>
            <a:r>
              <a:rPr lang="en-US" altLang="en-US" sz="1800" dirty="0">
                <a:latin typeface="Arial" charset="0"/>
              </a:rPr>
              <a:t>NASA Suomi-NPP program &amp; NASA Applied Science program.</a:t>
            </a:r>
          </a:p>
          <a:p>
            <a:pPr eaLnBrk="1" hangingPunct="1">
              <a:spcBef>
                <a:spcPct val="20000"/>
              </a:spcBef>
            </a:pPr>
            <a:endParaRPr lang="en-US" altLang="en-US" sz="1800" dirty="0">
              <a:latin typeface="Arial" charset="0"/>
            </a:endParaRPr>
          </a:p>
          <a:p>
            <a:pPr eaLnBrk="1" hangingPunct="1">
              <a:spcBef>
                <a:spcPct val="20000"/>
              </a:spcBef>
            </a:pPr>
            <a:r>
              <a:rPr lang="en-US" sz="1800" b="0" dirty="0" err="1"/>
              <a:t>Polivka</a:t>
            </a:r>
            <a:r>
              <a:rPr lang="en-US" sz="1800" b="0" dirty="0"/>
              <a:t>, </a:t>
            </a:r>
            <a:r>
              <a:rPr lang="en-US" sz="1800" b="0" dirty="0" smtClean="0"/>
              <a:t>T., </a:t>
            </a:r>
            <a:r>
              <a:rPr lang="en-US" sz="1800" b="0" dirty="0"/>
              <a:t>J. Wang, L. Ellison, E. </a:t>
            </a:r>
            <a:r>
              <a:rPr lang="en-US" sz="1800" b="0" dirty="0" err="1"/>
              <a:t>Hyer</a:t>
            </a:r>
            <a:r>
              <a:rPr lang="en-US" sz="1800" b="0" dirty="0"/>
              <a:t>, and C. </a:t>
            </a:r>
            <a:r>
              <a:rPr lang="en-US" sz="1800" b="0" dirty="0" err="1"/>
              <a:t>Ichoku</a:t>
            </a:r>
            <a:r>
              <a:rPr lang="en-US" sz="1800" b="0" dirty="0"/>
              <a:t>, Improving Nocturnal Fire Detection with the VIIRS Day-Night Band, </a:t>
            </a:r>
            <a:r>
              <a:rPr lang="en-US" sz="1800" b="0" i="1" dirty="0"/>
              <a:t>IEEE Transactions on Geoscience &amp; Remote Sensing</a:t>
            </a:r>
            <a:r>
              <a:rPr lang="en-US" sz="1800" b="0" dirty="0"/>
              <a:t>, in press, 2016.	</a:t>
            </a:r>
          </a:p>
          <a:p>
            <a:pPr eaLnBrk="1" hangingPunct="1">
              <a:spcBef>
                <a:spcPct val="20000"/>
              </a:spcBef>
            </a:pPr>
            <a:r>
              <a:rPr lang="en-US" sz="1800" b="0" dirty="0"/>
              <a:t>Wang, J., Clint </a:t>
            </a:r>
            <a:r>
              <a:rPr lang="en-US" sz="1800" b="0" dirty="0" err="1" smtClean="0"/>
              <a:t>Aegerter</a:t>
            </a:r>
            <a:r>
              <a:rPr lang="en-US" sz="1800" b="0" dirty="0" smtClean="0"/>
              <a:t>, </a:t>
            </a:r>
            <a:r>
              <a:rPr lang="en-US" sz="1800" b="0" dirty="0" err="1"/>
              <a:t>Xiaoguang</a:t>
            </a:r>
            <a:r>
              <a:rPr lang="en-US" sz="1800" b="0" dirty="0"/>
              <a:t> </a:t>
            </a:r>
            <a:r>
              <a:rPr lang="en-US" sz="1800" b="0" dirty="0" smtClean="0"/>
              <a:t>Xu, </a:t>
            </a:r>
            <a:r>
              <a:rPr lang="en-US" sz="1800" b="0" dirty="0"/>
              <a:t>and J. J. </a:t>
            </a:r>
            <a:r>
              <a:rPr lang="en-US" sz="1800" b="0" dirty="0" err="1"/>
              <a:t>Szykman</a:t>
            </a:r>
            <a:r>
              <a:rPr lang="en-US" sz="1800" b="0" dirty="0"/>
              <a:t>, Potential application of VIIRS Day/Night Band for monitoring nighttime surface PM2.5 air quality from space, </a:t>
            </a:r>
            <a:r>
              <a:rPr lang="en-US" sz="1800" b="0" i="1" dirty="0"/>
              <a:t>Atmospheric Environment</a:t>
            </a:r>
            <a:r>
              <a:rPr lang="en-US" sz="1800" b="0" dirty="0"/>
              <a:t>, 124, 55–63, doi:10.1016/j.atmosenv.2015.11.013, 2016.	</a:t>
            </a:r>
          </a:p>
          <a:p>
            <a:pPr eaLnBrk="1" hangingPunct="1">
              <a:spcBef>
                <a:spcPct val="20000"/>
              </a:spcBef>
            </a:pPr>
            <a:r>
              <a:rPr lang="en-US" sz="1800" b="0" dirty="0" err="1"/>
              <a:t>Polivka</a:t>
            </a:r>
            <a:r>
              <a:rPr lang="en-US" sz="1800" b="0" dirty="0"/>
              <a:t>, T</a:t>
            </a:r>
            <a:r>
              <a:rPr lang="en-US" sz="1800" b="0" dirty="0" smtClean="0"/>
              <a:t>., </a:t>
            </a:r>
            <a:r>
              <a:rPr lang="en-US" sz="1800" b="0" dirty="0"/>
              <a:t>E. </a:t>
            </a:r>
            <a:r>
              <a:rPr lang="en-US" sz="1800" b="0" dirty="0" err="1"/>
              <a:t>Hyer</a:t>
            </a:r>
            <a:r>
              <a:rPr lang="en-US" sz="1800" b="0" dirty="0"/>
              <a:t>, J. Wang , and D. Peterson, First global analysis of saturation artifacts in the VIIRS infrared channels and the effects of sample aggregation, </a:t>
            </a:r>
            <a:r>
              <a:rPr lang="en-US" sz="1800" b="0" i="1" dirty="0"/>
              <a:t>IEEE Geoscience and Remote Sensing Letters</a:t>
            </a:r>
            <a:r>
              <a:rPr lang="en-US" sz="1800" b="0" dirty="0"/>
              <a:t>, 1262-1266, 2015, (journal cover article).	</a:t>
            </a:r>
          </a:p>
          <a:p>
            <a:pPr eaLnBrk="1" hangingPunct="1">
              <a:spcBef>
                <a:spcPct val="20000"/>
              </a:spcBef>
            </a:pPr>
            <a:endParaRPr lang="en-US" altLang="en-US" sz="1800" dirty="0">
              <a:latin typeface="Arial" charset="0"/>
            </a:endParaRPr>
          </a:p>
          <a:p>
            <a:pPr eaLnBrk="1" hangingPunct="1">
              <a:spcBef>
                <a:spcPct val="20000"/>
              </a:spcBef>
            </a:pPr>
            <a:endParaRPr lang="en-US" altLang="en-US" sz="1800" dirty="0">
              <a:latin typeface="Arial" charset="0"/>
            </a:endParaRPr>
          </a:p>
          <a:p>
            <a:pPr eaLnBrk="1" hangingPunct="1">
              <a:spcBef>
                <a:spcPct val="20000"/>
              </a:spcBef>
            </a:pPr>
            <a:endParaRPr lang="en-US" altLang="en-US" sz="1800" dirty="0">
              <a:latin typeface="Arial" charset="0"/>
            </a:endParaRPr>
          </a:p>
        </p:txBody>
      </p:sp>
      <p:pic>
        <p:nvPicPr>
          <p:cNvPr id="931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4904" y="55678"/>
            <a:ext cx="2819400" cy="242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srcRect l="26667" t="10000" r="31667" b="1999"/>
          <a:stretch/>
        </p:blipFill>
        <p:spPr>
          <a:xfrm>
            <a:off x="5867400" y="2465316"/>
            <a:ext cx="3124200" cy="4123944"/>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760531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altLang="en-US">
                <a:effectLst>
                  <a:outerShdw blurRad="38100" dist="38100" dir="2700000" algn="tl">
                    <a:srgbClr val="C0C0C0"/>
                  </a:outerShdw>
                </a:effectLst>
              </a:rPr>
              <a:t>Case Analysis</a:t>
            </a:r>
          </a:p>
        </p:txBody>
      </p:sp>
      <p:pic>
        <p:nvPicPr>
          <p:cNvPr id="80898" name="Picture 4" descr="VIIRS_diff.eps"/>
          <p:cNvPicPr>
            <a:picLocks noChangeAspect="1"/>
          </p:cNvPicPr>
          <p:nvPr/>
        </p:nvPicPr>
        <p:blipFill>
          <a:blip r:embed="rId3">
            <a:extLst>
              <a:ext uri="{28A0092B-C50C-407E-A947-70E740481C1C}">
                <a14:useLocalDpi xmlns:a14="http://schemas.microsoft.com/office/drawing/2010/main" val="0"/>
              </a:ext>
            </a:extLst>
          </a:blip>
          <a:srcRect l="12300" t="3702" b="48846"/>
          <a:stretch>
            <a:fillRect/>
          </a:stretch>
        </p:blipFill>
        <p:spPr bwMode="auto">
          <a:xfrm>
            <a:off x="1524000" y="1219200"/>
            <a:ext cx="78486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3"/>
          <p:cNvSpPr txBox="1">
            <a:spLocks noChangeArrowheads="1"/>
          </p:cNvSpPr>
          <p:nvPr/>
        </p:nvSpPr>
        <p:spPr bwMode="auto">
          <a:xfrm>
            <a:off x="1981200" y="7620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a:t>Moon Nights</a:t>
            </a:r>
          </a:p>
        </p:txBody>
      </p:sp>
      <p:sp>
        <p:nvSpPr>
          <p:cNvPr id="80900" name="TextBox 5"/>
          <p:cNvSpPr txBox="1">
            <a:spLocks noChangeArrowheads="1"/>
          </p:cNvSpPr>
          <p:nvPr/>
        </p:nvSpPr>
        <p:spPr bwMode="auto">
          <a:xfrm>
            <a:off x="4800600" y="762000"/>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a:t>Moonless Nights</a:t>
            </a:r>
          </a:p>
        </p:txBody>
      </p:sp>
      <p:cxnSp>
        <p:nvCxnSpPr>
          <p:cNvPr id="80901" name="Straight Arrow Connector 8"/>
          <p:cNvCxnSpPr>
            <a:cxnSpLocks noChangeShapeType="1"/>
          </p:cNvCxnSpPr>
          <p:nvPr/>
        </p:nvCxnSpPr>
        <p:spPr bwMode="auto">
          <a:xfrm>
            <a:off x="6019800" y="1066800"/>
            <a:ext cx="3175" cy="23971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80902" name="TextBox 10"/>
          <p:cNvSpPr txBox="1">
            <a:spLocks noChangeArrowheads="1"/>
          </p:cNvSpPr>
          <p:nvPr/>
        </p:nvSpPr>
        <p:spPr bwMode="auto">
          <a:xfrm>
            <a:off x="0" y="2514600"/>
            <a:ext cx="1620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a:t>Low PM</a:t>
            </a:r>
            <a:r>
              <a:rPr lang="en-US" altLang="en-US" sz="1800" baseline="-25000"/>
              <a:t>2.5 </a:t>
            </a:r>
          </a:p>
          <a:p>
            <a:pPr eaLnBrk="1" hangingPunct="1"/>
            <a:r>
              <a:rPr lang="en-US" altLang="en-US" sz="1800">
                <a:sym typeface="Wingdings" charset="2"/>
              </a:rPr>
              <a:t>Large VZA </a:t>
            </a:r>
            <a:r>
              <a:rPr lang="en-US" altLang="en-US" sz="1800"/>
              <a:t> </a:t>
            </a:r>
          </a:p>
        </p:txBody>
      </p:sp>
      <p:sp>
        <p:nvSpPr>
          <p:cNvPr id="80903" name="TextBox 12"/>
          <p:cNvSpPr txBox="1">
            <a:spLocks noChangeArrowheads="1"/>
          </p:cNvSpPr>
          <p:nvPr/>
        </p:nvSpPr>
        <p:spPr bwMode="auto">
          <a:xfrm>
            <a:off x="14288" y="5334000"/>
            <a:ext cx="1628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a:t>High PM</a:t>
            </a:r>
            <a:r>
              <a:rPr lang="en-US" altLang="en-US" sz="1800" baseline="-25000"/>
              <a:t>2.5</a:t>
            </a:r>
          </a:p>
          <a:p>
            <a:pPr eaLnBrk="1" hangingPunct="1"/>
            <a:r>
              <a:rPr lang="en-US" altLang="en-US" sz="1800">
                <a:sym typeface="Wingdings" charset="2"/>
              </a:rPr>
              <a:t>Nadir view </a:t>
            </a:r>
            <a:endParaRPr lang="en-US" altLang="en-US" sz="1800"/>
          </a:p>
        </p:txBody>
      </p:sp>
      <p:cxnSp>
        <p:nvCxnSpPr>
          <p:cNvPr id="80904" name="Straight Arrow Connector 16"/>
          <p:cNvCxnSpPr>
            <a:cxnSpLocks noChangeShapeType="1"/>
          </p:cNvCxnSpPr>
          <p:nvPr/>
        </p:nvCxnSpPr>
        <p:spPr bwMode="auto">
          <a:xfrm>
            <a:off x="2971800" y="1066800"/>
            <a:ext cx="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 y="381000"/>
            <a:ext cx="9220201" cy="1143000"/>
          </a:xfrm>
        </p:spPr>
        <p:txBody>
          <a:bodyPr/>
          <a:lstStyle/>
          <a:p>
            <a:pPr eaLnBrk="1" hangingPunct="1"/>
            <a:r>
              <a:rPr lang="en-US" altLang="en-US">
                <a:effectLst>
                  <a:outerShdw blurRad="38100" dist="38100" dir="2700000" algn="tl">
                    <a:srgbClr val="C0C0C0"/>
                  </a:outerShdw>
                </a:effectLst>
              </a:rPr>
              <a:t>City lights enhance the signal for detecting PM</a:t>
            </a:r>
            <a:r>
              <a:rPr lang="en-US" altLang="en-US" baseline="-25000">
                <a:effectLst>
                  <a:outerShdw blurRad="38100" dist="38100" dir="2700000" algn="tl">
                    <a:srgbClr val="C0C0C0"/>
                  </a:outerShdw>
                </a:effectLst>
              </a:rPr>
              <a:t>2.5</a:t>
            </a:r>
            <a:r>
              <a:rPr lang="en-US" altLang="en-US">
                <a:effectLst>
                  <a:outerShdw blurRad="38100" dist="38100" dir="2700000" algn="tl">
                    <a:srgbClr val="C0C0C0"/>
                  </a:outerShdw>
                </a:effectLst>
              </a:rPr>
              <a:t> changes.  </a:t>
            </a:r>
          </a:p>
        </p:txBody>
      </p:sp>
      <p:pic>
        <p:nvPicPr>
          <p:cNvPr id="82946" name="Picture 4" descr="VIIRS_diff.eps"/>
          <p:cNvPicPr>
            <a:picLocks noChangeAspect="1"/>
          </p:cNvPicPr>
          <p:nvPr/>
        </p:nvPicPr>
        <p:blipFill>
          <a:blip r:embed="rId2">
            <a:extLst>
              <a:ext uri="{28A0092B-C50C-407E-A947-70E740481C1C}">
                <a14:useLocalDpi xmlns:a14="http://schemas.microsoft.com/office/drawing/2010/main" val="0"/>
              </a:ext>
            </a:extLst>
          </a:blip>
          <a:srcRect l="3722" t="50957" r="-2" b="22672"/>
          <a:stretch>
            <a:fillRect/>
          </a:stretch>
        </p:blipFill>
        <p:spPr bwMode="auto">
          <a:xfrm>
            <a:off x="457200" y="1447800"/>
            <a:ext cx="85344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Box 4"/>
          <p:cNvSpPr txBox="1">
            <a:spLocks noChangeArrowheads="1"/>
          </p:cNvSpPr>
          <p:nvPr/>
        </p:nvSpPr>
        <p:spPr bwMode="auto">
          <a:xfrm>
            <a:off x="762000" y="1143000"/>
            <a:ext cx="6400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endParaRPr lang="en-US" altLang="en-US" sz="1800">
              <a:solidFill>
                <a:srgbClr val="FFFFFF"/>
              </a:solidFill>
            </a:endParaRPr>
          </a:p>
        </p:txBody>
      </p:sp>
      <p:sp>
        <p:nvSpPr>
          <p:cNvPr id="82948" name="TextBox 5"/>
          <p:cNvSpPr txBox="1">
            <a:spLocks noChangeArrowheads="1"/>
          </p:cNvSpPr>
          <p:nvPr/>
        </p:nvSpPr>
        <p:spPr bwMode="auto">
          <a:xfrm>
            <a:off x="838200" y="4800600"/>
            <a:ext cx="732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a:t>Using moonlight alone to detect PM2.5 appears very challenging.</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1143000"/>
          </a:xfrm>
        </p:spPr>
        <p:txBody>
          <a:bodyPr/>
          <a:lstStyle/>
          <a:p>
            <a:pPr>
              <a:defRPr/>
            </a:pPr>
            <a:r>
              <a:rPr lang="en-US" dirty="0" smtClean="0"/>
              <a:t>Summary</a:t>
            </a:r>
            <a:endParaRPr lang="en-US" dirty="0"/>
          </a:p>
        </p:txBody>
      </p:sp>
      <p:sp>
        <p:nvSpPr>
          <p:cNvPr id="57346" name="Content Placeholder 2"/>
          <p:cNvSpPr>
            <a:spLocks noGrp="1"/>
          </p:cNvSpPr>
          <p:nvPr>
            <p:ph idx="1"/>
          </p:nvPr>
        </p:nvSpPr>
        <p:spPr>
          <a:xfrm>
            <a:off x="-152400" y="1447800"/>
            <a:ext cx="9448799" cy="3131646"/>
          </a:xfrm>
        </p:spPr>
        <p:txBody>
          <a:bodyPr/>
          <a:lstStyle/>
          <a:p>
            <a:pPr lvl="1"/>
            <a:r>
              <a:rPr lang="en-US" b="0" dirty="0" smtClean="0">
                <a:solidFill>
                  <a:schemeClr val="tx1"/>
                </a:solidFill>
                <a:latin typeface="Helvetica" charset="0"/>
                <a:ea typeface="ＭＳ Ｐゴシック" charset="0"/>
              </a:rPr>
              <a:t>Data flow from UW-SIPS  (</a:t>
            </a:r>
            <a:r>
              <a:rPr lang="en-US" b="0" dirty="0">
                <a:solidFill>
                  <a:schemeClr val="tx1"/>
                </a:solidFill>
              </a:rPr>
              <a:t>Science Investigator Processing </a:t>
            </a:r>
            <a:r>
              <a:rPr lang="en-US" b="0" dirty="0" smtClean="0">
                <a:solidFill>
                  <a:schemeClr val="tx1"/>
                </a:solidFill>
              </a:rPr>
              <a:t>System)</a:t>
            </a:r>
            <a:r>
              <a:rPr lang="en-US" b="0" dirty="0" smtClean="0">
                <a:solidFill>
                  <a:schemeClr val="tx1"/>
                </a:solidFill>
                <a:latin typeface="Helvetica" charset="0"/>
                <a:ea typeface="ＭＳ Ｐゴシック" charset="0"/>
              </a:rPr>
              <a:t> to EPA’s RSIG is implemented, tested, and successful. </a:t>
            </a:r>
            <a:r>
              <a:rPr lang="en-US" dirty="0" smtClean="0">
                <a:solidFill>
                  <a:srgbClr val="0000FF"/>
                </a:solidFill>
                <a:latin typeface="Helvetica" charset="0"/>
                <a:ea typeface="ＭＳ Ｐゴシック" charset="0"/>
              </a:rPr>
              <a:t>ARL4-&gt;ARL-7</a:t>
            </a:r>
            <a:endParaRPr lang="en-US" dirty="0">
              <a:solidFill>
                <a:srgbClr val="0000FF"/>
              </a:solidFill>
              <a:latin typeface="Helvetica" charset="0"/>
              <a:ea typeface="ＭＳ Ｐゴシック" charset="0"/>
            </a:endParaRPr>
          </a:p>
          <a:p>
            <a:pPr lvl="1"/>
            <a:r>
              <a:rPr lang="en-US" b="0" dirty="0" smtClean="0">
                <a:solidFill>
                  <a:schemeClr val="tx1"/>
                </a:solidFill>
                <a:latin typeface="Helvetica" charset="0"/>
                <a:ea typeface="ＭＳ Ｐゴシック" charset="0"/>
                <a:cs typeface="ＭＳ Ｐゴシック" charset="0"/>
              </a:rPr>
              <a:t>Evaluation of ensemble approach for surface PM2.5 estimates from VIIRS and other satellite projects is conducted for June 2012. This would provide insight on the selection and improvement of operation approach for remote sensing of surface PM</a:t>
            </a:r>
            <a:r>
              <a:rPr lang="en-US" b="0" baseline="-25000" dirty="0" smtClean="0">
                <a:solidFill>
                  <a:schemeClr val="tx1"/>
                </a:solidFill>
                <a:latin typeface="Helvetica" charset="0"/>
                <a:ea typeface="ＭＳ Ｐゴシック" charset="0"/>
                <a:cs typeface="ＭＳ Ｐゴシック" charset="0"/>
              </a:rPr>
              <a:t>2.5</a:t>
            </a:r>
            <a:r>
              <a:rPr lang="en-US" b="0" dirty="0" smtClean="0">
                <a:solidFill>
                  <a:schemeClr val="tx1"/>
                </a:solidFill>
                <a:latin typeface="Helvetica" charset="0"/>
                <a:ea typeface="ＭＳ Ｐゴシック" charset="0"/>
                <a:cs typeface="ＭＳ Ｐゴシック" charset="0"/>
              </a:rPr>
              <a:t>.  </a:t>
            </a:r>
            <a:r>
              <a:rPr lang="en-US" dirty="0" smtClean="0">
                <a:solidFill>
                  <a:srgbClr val="0000FF"/>
                </a:solidFill>
                <a:latin typeface="Helvetica" charset="0"/>
                <a:ea typeface="ＭＳ Ｐゴシック" charset="0"/>
                <a:cs typeface="ＭＳ Ｐゴシック" charset="0"/>
              </a:rPr>
              <a:t>ARL2-&gt;ARL3</a:t>
            </a:r>
          </a:p>
          <a:p>
            <a:pPr lvl="1"/>
            <a:r>
              <a:rPr lang="en-US" b="0" dirty="0" smtClean="0">
                <a:solidFill>
                  <a:schemeClr val="tx1"/>
                </a:solidFill>
                <a:latin typeface="Helvetica" charset="0"/>
                <a:ea typeface="ＭＳ Ｐゴシック" charset="0"/>
                <a:cs typeface="ＭＳ Ｐゴシック" charset="0"/>
              </a:rPr>
              <a:t>Refinement of </a:t>
            </a:r>
            <a:r>
              <a:rPr lang="en-US" b="0" dirty="0">
                <a:solidFill>
                  <a:srgbClr val="000000"/>
                </a:solidFill>
                <a:cs typeface="Arial" charset="0"/>
              </a:rPr>
              <a:t>Hierarchical Autoregressive Model </a:t>
            </a:r>
            <a:r>
              <a:rPr lang="en-US" b="0" dirty="0" smtClean="0">
                <a:solidFill>
                  <a:srgbClr val="000000"/>
                </a:solidFill>
                <a:cs typeface="Arial" charset="0"/>
              </a:rPr>
              <a:t>has started in EPA site. </a:t>
            </a:r>
            <a:r>
              <a:rPr lang="en-US" dirty="0" smtClean="0">
                <a:solidFill>
                  <a:srgbClr val="0000FF"/>
                </a:solidFill>
                <a:latin typeface="Helvetica" charset="0"/>
                <a:ea typeface="ＭＳ Ｐゴシック" charset="0"/>
                <a:cs typeface="ＭＳ Ｐゴシック" charset="0"/>
              </a:rPr>
              <a:t>ARL5-</a:t>
            </a:r>
            <a:r>
              <a:rPr lang="en-US" dirty="0">
                <a:solidFill>
                  <a:srgbClr val="0000FF"/>
                </a:solidFill>
                <a:latin typeface="Helvetica" charset="0"/>
                <a:ea typeface="ＭＳ Ｐゴシック" charset="0"/>
                <a:cs typeface="ＭＳ Ｐゴシック" charset="0"/>
              </a:rPr>
              <a:t>&gt;</a:t>
            </a:r>
            <a:r>
              <a:rPr lang="en-US" dirty="0" smtClean="0">
                <a:solidFill>
                  <a:srgbClr val="0000FF"/>
                </a:solidFill>
                <a:latin typeface="Helvetica" charset="0"/>
                <a:ea typeface="ＭＳ Ｐゴシック" charset="0"/>
                <a:cs typeface="ＭＳ Ｐゴシック" charset="0"/>
              </a:rPr>
              <a:t>ARL7</a:t>
            </a:r>
            <a:r>
              <a:rPr lang="en-US" b="0" dirty="0" smtClean="0">
                <a:solidFill>
                  <a:srgbClr val="000000"/>
                </a:solidFill>
                <a:cs typeface="Arial" charset="0"/>
              </a:rPr>
              <a:t> </a:t>
            </a:r>
            <a:endParaRPr lang="en-US" b="0" dirty="0">
              <a:latin typeface="Helvetica" charset="0"/>
              <a:ea typeface="ＭＳ Ｐゴシック" charset="0"/>
              <a:cs typeface="ＭＳ Ｐゴシック" charset="0"/>
            </a:endParaRPr>
          </a:p>
          <a:p>
            <a:pPr lvl="1"/>
            <a:endParaRPr lang="en-US" dirty="0" smtClean="0">
              <a:solidFill>
                <a:schemeClr val="tx2"/>
              </a:solidFill>
              <a:latin typeface="Helvetica" charset="0"/>
              <a:ea typeface="ＭＳ Ｐゴシック" charset="0"/>
              <a:cs typeface="ＭＳ Ｐゴシック" charset="0"/>
            </a:endParaRPr>
          </a:p>
          <a:p>
            <a:pPr lvl="1"/>
            <a:endParaRPr lang="en-US" dirty="0" smtClean="0">
              <a:solidFill>
                <a:schemeClr val="tx2"/>
              </a:solidFill>
              <a:latin typeface="Helvetica" charset="0"/>
              <a:ea typeface="ＭＳ Ｐゴシック" charset="0"/>
              <a:cs typeface="ＭＳ Ｐゴシック" charset="0"/>
            </a:endParaRPr>
          </a:p>
          <a:p>
            <a:pPr marL="457200" lvl="1" indent="0">
              <a:buNone/>
            </a:pPr>
            <a:endParaRPr lang="en-US" dirty="0" smtClean="0">
              <a:solidFill>
                <a:schemeClr val="tx2"/>
              </a:solidFill>
              <a:latin typeface="Helvetica" charset="0"/>
              <a:ea typeface="ＭＳ Ｐゴシック" charset="0"/>
              <a:cs typeface="ＭＳ Ｐゴシック" charset="0"/>
            </a:endParaRPr>
          </a:p>
          <a:p>
            <a:pPr lvl="1"/>
            <a:endParaRPr lang="en-US" dirty="0">
              <a:solidFill>
                <a:schemeClr val="tx2"/>
              </a:solidFill>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212753219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itle 2"/>
          <p:cNvSpPr txBox="1">
            <a:spLocks/>
          </p:cNvSpPr>
          <p:nvPr/>
        </p:nvSpPr>
        <p:spPr bwMode="auto">
          <a:xfrm>
            <a:off x="0" y="74694"/>
            <a:ext cx="9240130" cy="83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a:lnSpc>
                <a:spcPct val="90000"/>
              </a:lnSpc>
            </a:pPr>
            <a:r>
              <a:rPr lang="en-US" sz="2000" b="1" dirty="0" smtClean="0">
                <a:solidFill>
                  <a:srgbClr val="000000"/>
                </a:solidFill>
                <a:cs typeface="Arial" charset="0"/>
              </a:rPr>
              <a:t>Developed and implemented operational PEATE-RSIG WCS using MOD04; to be switched to VIIRS data products when final file format implemented on PEATE</a:t>
            </a:r>
            <a:endParaRPr lang="en-US" sz="2000" b="1" dirty="0">
              <a:latin typeface="Calibri Light" charset="0"/>
            </a:endParaRPr>
          </a:p>
        </p:txBody>
      </p:sp>
      <p:cxnSp>
        <p:nvCxnSpPr>
          <p:cNvPr id="7" name="Straight Connector 6"/>
          <p:cNvCxnSpPr/>
          <p:nvPr/>
        </p:nvCxnSpPr>
        <p:spPr>
          <a:xfrm>
            <a:off x="96130" y="1014703"/>
            <a:ext cx="9144000" cy="0"/>
          </a:xfrm>
          <a:prstGeom prst="line">
            <a:avLst/>
          </a:prstGeom>
          <a:ln w="6985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
          <a:srcRect r="4291"/>
          <a:stretch/>
        </p:blipFill>
        <p:spPr>
          <a:xfrm>
            <a:off x="0" y="1483911"/>
            <a:ext cx="9144000" cy="5374090"/>
          </a:xfrm>
          <a:prstGeom prst="rect">
            <a:avLst/>
          </a:prstGeom>
        </p:spPr>
      </p:pic>
      <p:sp>
        <p:nvSpPr>
          <p:cNvPr id="4" name="TextBox 3"/>
          <p:cNvSpPr txBox="1"/>
          <p:nvPr/>
        </p:nvSpPr>
        <p:spPr>
          <a:xfrm>
            <a:off x="2405742" y="1807029"/>
            <a:ext cx="6738258" cy="646331"/>
          </a:xfrm>
          <a:prstGeom prst="rect">
            <a:avLst/>
          </a:prstGeom>
          <a:noFill/>
        </p:spPr>
        <p:txBody>
          <a:bodyPr wrap="square" rtlCol="0">
            <a:spAutoFit/>
          </a:bodyPr>
          <a:lstStyle/>
          <a:p>
            <a:r>
              <a:rPr lang="en-US" b="1" dirty="0" smtClean="0">
                <a:solidFill>
                  <a:srgbClr val="FFFF00"/>
                </a:solidFill>
              </a:rPr>
              <a:t>MODIS2 data selection - Operational PEATE-RSIG WCS for using MOD04 </a:t>
            </a:r>
            <a:endParaRPr lang="en-US" b="1" dirty="0">
              <a:solidFill>
                <a:srgbClr val="FFFF00"/>
              </a:solidFill>
            </a:endParaRPr>
          </a:p>
        </p:txBody>
      </p:sp>
      <p:cxnSp>
        <p:nvCxnSpPr>
          <p:cNvPr id="6" name="Straight Arrow Connector 5"/>
          <p:cNvCxnSpPr/>
          <p:nvPr/>
        </p:nvCxnSpPr>
        <p:spPr bwMode="auto">
          <a:xfrm flipH="1">
            <a:off x="598714" y="1992086"/>
            <a:ext cx="1807028" cy="609600"/>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995652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80" name="Object 3"/>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92575" name="Equation" r:id="rId4" imgW="114300" imgH="165100" progId="Equation.3">
                  <p:embed/>
                </p:oleObj>
              </mc:Choice>
              <mc:Fallback>
                <p:oleObj name="Equation" r:id="rId4" imgW="114300" imgH="165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3"/>
          <p:cNvPicPr>
            <a:picLocks noChangeAspect="1"/>
          </p:cNvPicPr>
          <p:nvPr/>
        </p:nvPicPr>
        <p:blipFill rotWithShape="1">
          <a:blip r:embed="rId6"/>
          <a:srcRect l="6673" t="18980" r="18805" b="1543"/>
          <a:stretch/>
        </p:blipFill>
        <p:spPr>
          <a:xfrm>
            <a:off x="76200" y="457200"/>
            <a:ext cx="8953623" cy="5968369"/>
          </a:xfrm>
          <a:prstGeom prst="rect">
            <a:avLst/>
          </a:prstGeom>
        </p:spPr>
      </p:pic>
    </p:spTree>
    <p:extLst>
      <p:ext uri="{BB962C8B-B14F-4D97-AF65-F5344CB8AC3E}">
        <p14:creationId xmlns:p14="http://schemas.microsoft.com/office/powerpoint/2010/main" val="47266072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altLang="en-US" sz="2800" dirty="0">
                <a:effectLst>
                  <a:outerShdw blurRad="38100" dist="38100" dir="2700000" algn="tl">
                    <a:srgbClr val="C0C0C0"/>
                  </a:outerShdw>
                </a:effectLst>
              </a:rPr>
              <a:t>National Ambient Air Quality Standards </a:t>
            </a:r>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l="13571" t="27142" r="41920" b="10468"/>
          <a:stretch>
            <a:fillRect/>
          </a:stretch>
        </p:blipFill>
        <p:spPr bwMode="auto">
          <a:xfrm>
            <a:off x="0" y="914400"/>
            <a:ext cx="8839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Line 11"/>
          <p:cNvSpPr>
            <a:spLocks noChangeShapeType="1"/>
          </p:cNvSpPr>
          <p:nvPr/>
        </p:nvSpPr>
        <p:spPr bwMode="auto">
          <a:xfrm>
            <a:off x="0" y="914400"/>
            <a:ext cx="9144000" cy="0"/>
          </a:xfrm>
          <a:prstGeom prst="line">
            <a:avLst/>
          </a:prstGeom>
          <a:noFill/>
          <a:ln w="317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53604" name="Group 8"/>
          <p:cNvGrpSpPr>
            <a:grpSpLocks/>
          </p:cNvGrpSpPr>
          <p:nvPr/>
        </p:nvGrpSpPr>
        <p:grpSpPr bwMode="auto">
          <a:xfrm>
            <a:off x="5486400" y="3200400"/>
            <a:ext cx="1981200" cy="1295400"/>
            <a:chOff x="5410200" y="3200400"/>
            <a:chExt cx="1981056" cy="1295400"/>
          </a:xfrm>
        </p:grpSpPr>
        <p:cxnSp>
          <p:nvCxnSpPr>
            <p:cNvPr id="74758" name="Straight Arrow Connector 3"/>
            <p:cNvCxnSpPr>
              <a:cxnSpLocks noChangeShapeType="1"/>
            </p:cNvCxnSpPr>
            <p:nvPr/>
          </p:nvCxnSpPr>
          <p:spPr bwMode="auto">
            <a:xfrm>
              <a:off x="6934200" y="3810000"/>
              <a:ext cx="304800" cy="6858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74759" name="TextBox 5"/>
            <p:cNvSpPr txBox="1">
              <a:spLocks noChangeArrowheads="1"/>
            </p:cNvSpPr>
            <p:nvPr/>
          </p:nvSpPr>
          <p:spPr bwMode="auto">
            <a:xfrm>
              <a:off x="5410200" y="3200400"/>
              <a:ext cx="1981056" cy="646331"/>
            </a:xfrm>
            <a:prstGeom prst="rect">
              <a:avLst/>
            </a:prstGeom>
            <a:solidFill>
              <a:schemeClr val="bg1"/>
            </a:solidFill>
            <a:ln w="25400">
              <a:solidFill>
                <a:srgbClr val="FF0000"/>
              </a:solidFill>
              <a:miter lim="800000"/>
              <a:headEnd/>
              <a:tailEnd/>
            </a:ln>
          </p:spPr>
          <p:txBody>
            <a:bodyPr wrap="none">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a:solidFill>
                    <a:srgbClr val="FF0000"/>
                  </a:solidFill>
                </a:rPr>
                <a:t>12 μg/m</a:t>
              </a:r>
              <a:r>
                <a:rPr lang="en-US" altLang="en-US" sz="1800" baseline="30000">
                  <a:solidFill>
                    <a:srgbClr val="FF0000"/>
                  </a:solidFill>
                </a:rPr>
                <a:t>3</a:t>
              </a:r>
              <a:r>
                <a:rPr lang="en-US" altLang="en-US" sz="1800">
                  <a:solidFill>
                    <a:srgbClr val="FF0000"/>
                  </a:solidFill>
                </a:rPr>
                <a:t>, </a:t>
              </a:r>
            </a:p>
            <a:p>
              <a:pPr eaLnBrk="1" hangingPunct="1"/>
              <a:r>
                <a:rPr lang="en-US" altLang="en-US" sz="1800">
                  <a:solidFill>
                    <a:srgbClr val="FF0000"/>
                  </a:solidFill>
                </a:rPr>
                <a:t>FR, 15 Jan. 2013</a:t>
              </a:r>
            </a:p>
          </p:txBody>
        </p:sp>
      </p:grpSp>
      <p:sp>
        <p:nvSpPr>
          <p:cNvPr id="74757" name="Rectangle 2"/>
          <p:cNvSpPr>
            <a:spLocks noChangeArrowheads="1"/>
          </p:cNvSpPr>
          <p:nvPr/>
        </p:nvSpPr>
        <p:spPr bwMode="auto">
          <a:xfrm>
            <a:off x="5410200" y="4724400"/>
            <a:ext cx="1447800" cy="381000"/>
          </a:xfrm>
          <a:prstGeom prst="rect">
            <a:avLst/>
          </a:prstGeom>
          <a:noFill/>
          <a:ln w="50800">
            <a:solidFill>
              <a:srgbClr val="FF00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endParaRPr lang="en-US"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2057400"/>
          </a:xfrm>
        </p:spPr>
        <p:txBody>
          <a:bodyPr/>
          <a:lstStyle/>
          <a:p>
            <a:r>
              <a:rPr lang="en-US" altLang="en-US">
                <a:effectLst>
                  <a:outerShdw blurRad="38100" dist="38100" dir="2700000" algn="tl">
                    <a:srgbClr val="C0C0C0"/>
                  </a:outerShdw>
                </a:effectLst>
              </a:rPr>
              <a:t>NAAQS uses </a:t>
            </a:r>
            <a:r>
              <a:rPr lang="en-US" altLang="en-US">
                <a:solidFill>
                  <a:srgbClr val="FF0000"/>
                </a:solidFill>
                <a:effectLst>
                  <a:outerShdw blurRad="38100" dist="38100" dir="2700000" algn="tl">
                    <a:srgbClr val="C0C0C0"/>
                  </a:outerShdw>
                </a:effectLst>
              </a:rPr>
              <a:t>daily</a:t>
            </a:r>
            <a:r>
              <a:rPr lang="en-US" altLang="en-US">
                <a:effectLst>
                  <a:outerShdw blurRad="38100" dist="38100" dir="2700000" algn="tl">
                    <a:srgbClr val="C0C0C0"/>
                  </a:outerShdw>
                </a:effectLst>
              </a:rPr>
              <a:t> and annual averages of PM</a:t>
            </a:r>
            <a:r>
              <a:rPr lang="en-US" altLang="en-US" baseline="-25000">
                <a:effectLst>
                  <a:outerShdw blurRad="38100" dist="38100" dir="2700000" algn="tl">
                    <a:srgbClr val="C0C0C0"/>
                  </a:outerShdw>
                </a:effectLst>
              </a:rPr>
              <a:t>2.5</a:t>
            </a:r>
            <a:r>
              <a:rPr lang="en-US" altLang="en-US">
                <a:effectLst>
                  <a:outerShdw blurRad="38100" dist="38100" dir="2700000" algn="tl">
                    <a:srgbClr val="C0C0C0"/>
                  </a:outerShdw>
                </a:effectLst>
              </a:rPr>
              <a:t> </a:t>
            </a:r>
            <a:br>
              <a:rPr lang="en-US" altLang="en-US">
                <a:effectLst>
                  <a:outerShdw blurRad="38100" dist="38100" dir="2700000" algn="tl">
                    <a:srgbClr val="C0C0C0"/>
                  </a:outerShdw>
                </a:effectLst>
              </a:rPr>
            </a:br>
            <a:r>
              <a:rPr lang="en-US" altLang="en-US">
                <a:solidFill>
                  <a:srgbClr val="FF0000"/>
                </a:solidFill>
                <a:effectLst>
                  <a:outerShdw blurRad="38100" dist="38100" dir="2700000" algn="tl">
                    <a:srgbClr val="C0C0C0"/>
                  </a:outerShdw>
                </a:effectLst>
              </a:rPr>
              <a:t>Can we use DNB to estimate surface PM</a:t>
            </a:r>
            <a:r>
              <a:rPr lang="en-US" altLang="en-US" baseline="-25000">
                <a:solidFill>
                  <a:srgbClr val="FF0000"/>
                </a:solidFill>
                <a:effectLst>
                  <a:outerShdw blurRad="38100" dist="38100" dir="2700000" algn="tl">
                    <a:srgbClr val="C0C0C0"/>
                  </a:outerShdw>
                </a:effectLst>
              </a:rPr>
              <a:t>2.5</a:t>
            </a:r>
            <a:r>
              <a:rPr lang="en-US" altLang="en-US">
                <a:solidFill>
                  <a:srgbClr val="FF0000"/>
                </a:solidFill>
                <a:effectLst>
                  <a:outerShdw blurRad="38100" dist="38100" dir="2700000" algn="tl">
                    <a:srgbClr val="C0C0C0"/>
                  </a:outerShdw>
                </a:effectLst>
              </a:rPr>
              <a:t> at night?</a:t>
            </a:r>
          </a:p>
        </p:txBody>
      </p:sp>
      <p:sp>
        <p:nvSpPr>
          <p:cNvPr id="77826" name="Content Placeholder 2"/>
          <p:cNvSpPr>
            <a:spLocks noGrp="1"/>
          </p:cNvSpPr>
          <p:nvPr>
            <p:ph idx="1"/>
          </p:nvPr>
        </p:nvSpPr>
        <p:spPr>
          <a:xfrm>
            <a:off x="0" y="990600"/>
            <a:ext cx="9144000" cy="1447800"/>
          </a:xfrm>
        </p:spPr>
        <p:txBody>
          <a:bodyPr/>
          <a:lstStyle/>
          <a:p>
            <a:r>
              <a:rPr lang="en-US" altLang="en-US" b="0">
                <a:solidFill>
                  <a:schemeClr val="tx1"/>
                </a:solidFill>
              </a:rPr>
              <a:t>At night, aerosols are often mixed in a shallow nocturnal boundary layer.</a:t>
            </a:r>
          </a:p>
          <a:p>
            <a:r>
              <a:rPr lang="en-US" altLang="en-US" b="0">
                <a:solidFill>
                  <a:schemeClr val="tx1"/>
                </a:solidFill>
              </a:rPr>
              <a:t>Retrieval of AOD from DNB is still in its infancy; preliminary work include Zhang et al. (2008) and Johnson et al. (2013).</a:t>
            </a:r>
          </a:p>
          <a:p>
            <a:r>
              <a:rPr lang="en-US" altLang="en-US" b="0">
                <a:solidFill>
                  <a:schemeClr val="tx1"/>
                </a:solidFill>
              </a:rPr>
              <a:t>We like to make a first attempt to apply DNB for night time PM</a:t>
            </a:r>
            <a:r>
              <a:rPr lang="en-US" altLang="en-US" b="0" baseline="-25000">
                <a:solidFill>
                  <a:schemeClr val="tx1"/>
                </a:solidFill>
              </a:rPr>
              <a:t>2.5</a:t>
            </a:r>
            <a:r>
              <a:rPr lang="en-US" altLang="en-US" b="0">
                <a:solidFill>
                  <a:schemeClr val="tx1"/>
                </a:solidFill>
              </a:rPr>
              <a:t> air quality.</a:t>
            </a:r>
          </a:p>
          <a:p>
            <a:r>
              <a:rPr lang="en-US" altLang="en-US" b="0">
                <a:solidFill>
                  <a:schemeClr val="tx1"/>
                </a:solidFill>
              </a:rPr>
              <a:t>Aug – Oct 2012. Focus area: Atlanta  </a:t>
            </a:r>
          </a:p>
        </p:txBody>
      </p:sp>
      <p:pic>
        <p:nvPicPr>
          <p:cNvPr id="77827" name="Picture 2" descr="Atlanta_pixel_dnb_700_v02_Sep_8.png"/>
          <p:cNvPicPr>
            <a:picLocks noChangeAspect="1"/>
          </p:cNvPicPr>
          <p:nvPr/>
        </p:nvPicPr>
        <p:blipFill>
          <a:blip r:embed="rId2">
            <a:extLst>
              <a:ext uri="{28A0092B-C50C-407E-A947-70E740481C1C}">
                <a14:useLocalDpi xmlns:a14="http://schemas.microsoft.com/office/drawing/2010/main" val="0"/>
              </a:ext>
            </a:extLst>
          </a:blip>
          <a:srcRect l="14104" t="30959" r="4614" b="25368"/>
          <a:stretch>
            <a:fillRect/>
          </a:stretch>
        </p:blipFill>
        <p:spPr bwMode="auto">
          <a:xfrm>
            <a:off x="4648200" y="3581400"/>
            <a:ext cx="44418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3" descr="Atlanta_pixel_dnb_700_v02_Sep_7.png"/>
          <p:cNvPicPr>
            <a:picLocks noChangeAspect="1"/>
          </p:cNvPicPr>
          <p:nvPr/>
        </p:nvPicPr>
        <p:blipFill>
          <a:blip r:embed="rId3">
            <a:extLst>
              <a:ext uri="{28A0092B-C50C-407E-A947-70E740481C1C}">
                <a14:useLocalDpi xmlns:a14="http://schemas.microsoft.com/office/drawing/2010/main" val="0"/>
              </a:ext>
            </a:extLst>
          </a:blip>
          <a:srcRect l="4842" t="30397" r="17097" b="25555"/>
          <a:stretch>
            <a:fillRect/>
          </a:stretch>
        </p:blipFill>
        <p:spPr bwMode="auto">
          <a:xfrm>
            <a:off x="122238" y="3505200"/>
            <a:ext cx="4297362"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4"/>
          <p:cNvSpPr txBox="1">
            <a:spLocks noChangeArrowheads="1"/>
          </p:cNvSpPr>
          <p:nvPr/>
        </p:nvSpPr>
        <p:spPr bwMode="auto">
          <a:xfrm>
            <a:off x="1447800" y="2819400"/>
            <a:ext cx="1757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a:solidFill>
                  <a:srgbClr val="FF0000"/>
                </a:solidFill>
              </a:rPr>
              <a:t>PM</a:t>
            </a:r>
            <a:r>
              <a:rPr lang="en-US" altLang="en-US" sz="1800" baseline="-25000">
                <a:solidFill>
                  <a:srgbClr val="FF0000"/>
                </a:solidFill>
              </a:rPr>
              <a:t>2.5</a:t>
            </a:r>
            <a:r>
              <a:rPr lang="en-US" altLang="en-US" sz="1800">
                <a:solidFill>
                  <a:srgbClr val="FF0000"/>
                </a:solidFill>
              </a:rPr>
              <a:t>: 5 ug/m</a:t>
            </a:r>
            <a:r>
              <a:rPr lang="en-US" altLang="en-US" sz="1800" baseline="30000">
                <a:solidFill>
                  <a:srgbClr val="FF0000"/>
                </a:solidFill>
              </a:rPr>
              <a:t>3</a:t>
            </a:r>
          </a:p>
        </p:txBody>
      </p:sp>
      <p:sp>
        <p:nvSpPr>
          <p:cNvPr id="77830" name="TextBox 6"/>
          <p:cNvSpPr txBox="1">
            <a:spLocks noChangeArrowheads="1"/>
          </p:cNvSpPr>
          <p:nvPr/>
        </p:nvSpPr>
        <p:spPr bwMode="auto">
          <a:xfrm>
            <a:off x="5334000" y="2819400"/>
            <a:ext cx="188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a:solidFill>
                  <a:srgbClr val="FF0000"/>
                </a:solidFill>
              </a:rPr>
              <a:t>PM</a:t>
            </a:r>
            <a:r>
              <a:rPr lang="en-US" altLang="en-US" sz="1800" baseline="-25000">
                <a:solidFill>
                  <a:srgbClr val="FF0000"/>
                </a:solidFill>
              </a:rPr>
              <a:t>2.5</a:t>
            </a:r>
            <a:r>
              <a:rPr lang="en-US" altLang="en-US" sz="1800">
                <a:solidFill>
                  <a:srgbClr val="FF0000"/>
                </a:solidFill>
              </a:rPr>
              <a:t>: 13 ug/m</a:t>
            </a:r>
            <a:r>
              <a:rPr lang="en-US" altLang="en-US" sz="1800" baseline="30000">
                <a:solidFill>
                  <a:srgbClr val="FF0000"/>
                </a:solidFill>
              </a:rPr>
              <a:t>3</a:t>
            </a:r>
          </a:p>
        </p:txBody>
      </p:sp>
      <p:sp>
        <p:nvSpPr>
          <p:cNvPr id="77831" name="TextBox 5"/>
          <p:cNvSpPr txBox="1">
            <a:spLocks noChangeArrowheads="1"/>
          </p:cNvSpPr>
          <p:nvPr/>
        </p:nvSpPr>
        <p:spPr bwMode="auto">
          <a:xfrm>
            <a:off x="1084263" y="3276600"/>
            <a:ext cx="280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b="0"/>
              <a:t>VIIRS DNB,  7 Sep. 2012</a:t>
            </a:r>
          </a:p>
        </p:txBody>
      </p:sp>
      <p:sp>
        <p:nvSpPr>
          <p:cNvPr id="77832" name="TextBox 8"/>
          <p:cNvSpPr txBox="1">
            <a:spLocks noChangeArrowheads="1"/>
          </p:cNvSpPr>
          <p:nvPr/>
        </p:nvSpPr>
        <p:spPr bwMode="auto">
          <a:xfrm>
            <a:off x="5029200" y="3287713"/>
            <a:ext cx="280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128"/>
              </a:defRPr>
            </a:lvl1pPr>
            <a:lvl2pPr marL="742950" indent="-285750" eaLnBrk="0" hangingPunct="0">
              <a:defRPr sz="2400" b="1">
                <a:solidFill>
                  <a:schemeClr val="tx1"/>
                </a:solidFill>
                <a:latin typeface="Helvetica" charset="0"/>
                <a:ea typeface="ＭＳ Ｐゴシック" charset="-128"/>
              </a:defRPr>
            </a:lvl2pPr>
            <a:lvl3pPr marL="1143000" indent="-228600" eaLnBrk="0" hangingPunct="0">
              <a:defRPr sz="2400" b="1">
                <a:solidFill>
                  <a:schemeClr val="tx1"/>
                </a:solidFill>
                <a:latin typeface="Helvetica" charset="0"/>
                <a:ea typeface="ＭＳ Ｐゴシック" charset="-128"/>
              </a:defRPr>
            </a:lvl3pPr>
            <a:lvl4pPr marL="1600200" indent="-228600" eaLnBrk="0" hangingPunct="0">
              <a:defRPr sz="2400" b="1">
                <a:solidFill>
                  <a:schemeClr val="tx1"/>
                </a:solidFill>
                <a:latin typeface="Helvetica" charset="0"/>
                <a:ea typeface="ＭＳ Ｐゴシック" charset="-128"/>
              </a:defRPr>
            </a:lvl4pPr>
            <a:lvl5pPr marL="2057400" indent="-228600" eaLnBrk="0" hangingPunct="0">
              <a:defRPr sz="2400" b="1">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128"/>
              </a:defRPr>
            </a:lvl9pPr>
          </a:lstStyle>
          <a:p>
            <a:pPr eaLnBrk="1" hangingPunct="1"/>
            <a:r>
              <a:rPr lang="en-US" altLang="en-US" sz="1800" b="0"/>
              <a:t>VIIRS DNB,  8 Sep. 2012</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2" y="-228600"/>
            <a:ext cx="8915400" cy="1143000"/>
          </a:xfrm>
        </p:spPr>
        <p:txBody>
          <a:bodyPr/>
          <a:lstStyle/>
          <a:p>
            <a:r>
              <a:rPr lang="en-US" dirty="0" smtClean="0"/>
              <a:t>Is DNB sensitive to aerosol, water vapor, &amp; O</a:t>
            </a:r>
            <a:r>
              <a:rPr lang="en-US" baseline="-25000" dirty="0" smtClean="0"/>
              <a:t>2</a:t>
            </a:r>
            <a:r>
              <a:rPr lang="en-US" dirty="0" smtClean="0"/>
              <a:t> absorption ?</a:t>
            </a:r>
            <a:endParaRPr lang="en-US" dirty="0"/>
          </a:p>
        </p:txBody>
      </p:sp>
      <p:grpSp>
        <p:nvGrpSpPr>
          <p:cNvPr id="24" name="Group 23"/>
          <p:cNvGrpSpPr/>
          <p:nvPr/>
        </p:nvGrpSpPr>
        <p:grpSpPr>
          <a:xfrm>
            <a:off x="381000" y="914400"/>
            <a:ext cx="6477000" cy="5791200"/>
            <a:chOff x="381000" y="914400"/>
            <a:chExt cx="6477000" cy="579120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2296" t="51044" r="78886" b="26511"/>
            <a:stretch/>
          </p:blipFill>
          <p:spPr>
            <a:xfrm>
              <a:off x="4953000" y="4495800"/>
              <a:ext cx="1905000" cy="2209800"/>
            </a:xfrm>
            <a:prstGeom prst="rect">
              <a:avLst/>
            </a:prstGeom>
          </p:spPr>
        </p:pic>
        <p:grpSp>
          <p:nvGrpSpPr>
            <p:cNvPr id="23" name="Group 22"/>
            <p:cNvGrpSpPr/>
            <p:nvPr/>
          </p:nvGrpSpPr>
          <p:grpSpPr>
            <a:xfrm>
              <a:off x="381000" y="914400"/>
              <a:ext cx="6477000" cy="5562600"/>
              <a:chOff x="762000" y="914400"/>
              <a:chExt cx="6477000" cy="5562600"/>
            </a:xfrm>
          </p:grpSpPr>
          <p:pic>
            <p:nvPicPr>
              <p:cNvPr id="4" name="Picture 3"/>
              <p:cNvPicPr>
                <a:picLocks noChangeAspect="1"/>
              </p:cNvPicPr>
              <p:nvPr/>
            </p:nvPicPr>
            <p:blipFill>
              <a:blip r:embed="rId4"/>
              <a:stretch>
                <a:fillRect/>
              </a:stretch>
            </p:blipFill>
            <p:spPr>
              <a:xfrm>
                <a:off x="762000" y="914400"/>
                <a:ext cx="6477000" cy="347253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6445" b="51111"/>
              <a:stretch/>
            </p:blipFill>
            <p:spPr>
              <a:xfrm>
                <a:off x="914401" y="4495800"/>
                <a:ext cx="4648200" cy="1981200"/>
              </a:xfrm>
              <a:prstGeom prst="rect">
                <a:avLst/>
              </a:prstGeom>
            </p:spPr>
          </p:pic>
          <p:cxnSp>
            <p:nvCxnSpPr>
              <p:cNvPr id="12" name="Straight Connector 11"/>
              <p:cNvCxnSpPr/>
              <p:nvPr/>
            </p:nvCxnSpPr>
            <p:spPr bwMode="auto">
              <a:xfrm flipV="1">
                <a:off x="2743200" y="3505200"/>
                <a:ext cx="0" cy="2667000"/>
              </a:xfrm>
              <a:prstGeom prst="line">
                <a:avLst/>
              </a:prstGeom>
              <a:solidFill>
                <a:schemeClr val="accent1"/>
              </a:solidFill>
              <a:ln w="9525" cap="flat" cmpd="sng" algn="ctr">
                <a:solidFill>
                  <a:schemeClr val="tx1"/>
                </a:solidFill>
                <a:prstDash val="solid"/>
                <a:round/>
                <a:headEnd type="none" w="med" len="med"/>
                <a:tailEnd type="triangle" w="lg" len="lg"/>
              </a:ln>
              <a:effectLst/>
            </p:spPr>
          </p:cxnSp>
          <p:cxnSp>
            <p:nvCxnSpPr>
              <p:cNvPr id="14" name="Straight Arrow Connector 13"/>
              <p:cNvCxnSpPr/>
              <p:nvPr/>
            </p:nvCxnSpPr>
            <p:spPr bwMode="auto">
              <a:xfrm flipV="1">
                <a:off x="6019800" y="3505200"/>
                <a:ext cx="0" cy="2667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sp>
        <p:nvSpPr>
          <p:cNvPr id="21" name="TextBox 20"/>
          <p:cNvSpPr txBox="1"/>
          <p:nvPr/>
        </p:nvSpPr>
        <p:spPr>
          <a:xfrm>
            <a:off x="6952505" y="3494903"/>
            <a:ext cx="2018501" cy="369332"/>
          </a:xfrm>
          <a:prstGeom prst="rect">
            <a:avLst/>
          </a:prstGeom>
          <a:noFill/>
        </p:spPr>
        <p:txBody>
          <a:bodyPr wrap="none" rtlCol="0">
            <a:spAutoFit/>
          </a:bodyPr>
          <a:lstStyle/>
          <a:p>
            <a:pPr eaLnBrk="0" hangingPunct="0"/>
            <a:r>
              <a:rPr lang="en-US">
                <a:solidFill>
                  <a:srgbClr val="000000"/>
                </a:solidFill>
              </a:rPr>
              <a:t>Miller et al., 2013</a:t>
            </a:r>
          </a:p>
        </p:txBody>
      </p:sp>
      <p:sp>
        <p:nvSpPr>
          <p:cNvPr id="22" name="TextBox 21"/>
          <p:cNvSpPr txBox="1"/>
          <p:nvPr/>
        </p:nvSpPr>
        <p:spPr>
          <a:xfrm>
            <a:off x="6935192" y="5827582"/>
            <a:ext cx="2035814" cy="369332"/>
          </a:xfrm>
          <a:prstGeom prst="rect">
            <a:avLst/>
          </a:prstGeom>
          <a:noFill/>
        </p:spPr>
        <p:txBody>
          <a:bodyPr wrap="none" rtlCol="0">
            <a:spAutoFit/>
          </a:bodyPr>
          <a:lstStyle/>
          <a:p>
            <a:pPr eaLnBrk="0" hangingPunct="0"/>
            <a:r>
              <a:rPr lang="en-US" dirty="0">
                <a:solidFill>
                  <a:srgbClr val="000000"/>
                </a:solidFill>
              </a:rPr>
              <a:t>Wang et al., 2014</a:t>
            </a:r>
          </a:p>
        </p:txBody>
      </p:sp>
      <p:sp>
        <p:nvSpPr>
          <p:cNvPr id="25" name="TextBox 24"/>
          <p:cNvSpPr txBox="1"/>
          <p:nvPr/>
        </p:nvSpPr>
        <p:spPr>
          <a:xfrm>
            <a:off x="3875177" y="5642916"/>
            <a:ext cx="692818" cy="369332"/>
          </a:xfrm>
          <a:prstGeom prst="rect">
            <a:avLst/>
          </a:prstGeom>
          <a:noFill/>
        </p:spPr>
        <p:txBody>
          <a:bodyPr wrap="none" rtlCol="0">
            <a:spAutoFit/>
          </a:bodyPr>
          <a:lstStyle/>
          <a:p>
            <a:pPr eaLnBrk="0" hangingPunct="0"/>
            <a:r>
              <a:rPr lang="en-US" dirty="0">
                <a:solidFill>
                  <a:srgbClr val="000000"/>
                </a:solidFill>
              </a:rPr>
              <a:t>O</a:t>
            </a:r>
            <a:r>
              <a:rPr lang="en-US" baseline="-25000" dirty="0">
                <a:solidFill>
                  <a:srgbClr val="000000"/>
                </a:solidFill>
              </a:rPr>
              <a:t>2</a:t>
            </a:r>
            <a:r>
              <a:rPr lang="en-US" dirty="0">
                <a:solidFill>
                  <a:srgbClr val="000000"/>
                </a:solidFill>
              </a:rPr>
              <a:t>-B</a:t>
            </a:r>
          </a:p>
        </p:txBody>
      </p:sp>
      <p:sp>
        <p:nvSpPr>
          <p:cNvPr id="26" name="TextBox 25"/>
          <p:cNvSpPr txBox="1"/>
          <p:nvPr/>
        </p:nvSpPr>
        <p:spPr>
          <a:xfrm>
            <a:off x="4336382" y="5827582"/>
            <a:ext cx="692818" cy="369332"/>
          </a:xfrm>
          <a:prstGeom prst="rect">
            <a:avLst/>
          </a:prstGeom>
          <a:noFill/>
        </p:spPr>
        <p:txBody>
          <a:bodyPr wrap="none" rtlCol="0">
            <a:spAutoFit/>
          </a:bodyPr>
          <a:lstStyle/>
          <a:p>
            <a:pPr eaLnBrk="0" hangingPunct="0"/>
            <a:r>
              <a:rPr lang="en-US" dirty="0">
                <a:solidFill>
                  <a:srgbClr val="000000"/>
                </a:solidFill>
              </a:rPr>
              <a:t>O</a:t>
            </a:r>
            <a:r>
              <a:rPr lang="en-US" baseline="-25000" dirty="0">
                <a:solidFill>
                  <a:srgbClr val="000000"/>
                </a:solidFill>
              </a:rPr>
              <a:t>2</a:t>
            </a:r>
            <a:r>
              <a:rPr lang="en-US" dirty="0">
                <a:solidFill>
                  <a:srgbClr val="000000"/>
                </a:solidFill>
              </a:rPr>
              <a:t>-A</a:t>
            </a:r>
          </a:p>
        </p:txBody>
      </p:sp>
      <p:sp>
        <p:nvSpPr>
          <p:cNvPr id="27" name="TextBox 26"/>
          <p:cNvSpPr txBox="1"/>
          <p:nvPr/>
        </p:nvSpPr>
        <p:spPr>
          <a:xfrm>
            <a:off x="4979645" y="4792359"/>
            <a:ext cx="615874" cy="369332"/>
          </a:xfrm>
          <a:prstGeom prst="rect">
            <a:avLst/>
          </a:prstGeom>
          <a:noFill/>
        </p:spPr>
        <p:txBody>
          <a:bodyPr wrap="none" rtlCol="0">
            <a:spAutoFit/>
          </a:bodyPr>
          <a:lstStyle/>
          <a:p>
            <a:pPr eaLnBrk="0" hangingPunct="0"/>
            <a:r>
              <a:rPr lang="en-US" dirty="0">
                <a:solidFill>
                  <a:srgbClr val="000000"/>
                </a:solidFill>
              </a:rPr>
              <a:t>H</a:t>
            </a:r>
            <a:r>
              <a:rPr lang="en-US" baseline="-25000" dirty="0">
                <a:solidFill>
                  <a:srgbClr val="000000"/>
                </a:solidFill>
              </a:rPr>
              <a:t>2</a:t>
            </a:r>
            <a:r>
              <a:rPr lang="en-US" dirty="0">
                <a:solidFill>
                  <a:srgbClr val="000000"/>
                </a:solidFill>
              </a:rPr>
              <a:t>O</a:t>
            </a:r>
          </a:p>
        </p:txBody>
      </p:sp>
      <p:sp>
        <p:nvSpPr>
          <p:cNvPr id="15" name="TextBox 14"/>
          <p:cNvSpPr txBox="1"/>
          <p:nvPr/>
        </p:nvSpPr>
        <p:spPr>
          <a:xfrm>
            <a:off x="3311563" y="5600700"/>
            <a:ext cx="615874" cy="369332"/>
          </a:xfrm>
          <a:prstGeom prst="rect">
            <a:avLst/>
          </a:prstGeom>
          <a:noFill/>
        </p:spPr>
        <p:txBody>
          <a:bodyPr wrap="none" rtlCol="0">
            <a:spAutoFit/>
          </a:bodyPr>
          <a:lstStyle/>
          <a:p>
            <a:pPr eaLnBrk="0" hangingPunct="0"/>
            <a:r>
              <a:rPr lang="en-US" dirty="0">
                <a:solidFill>
                  <a:srgbClr val="000000"/>
                </a:solidFill>
              </a:rPr>
              <a:t>H</a:t>
            </a:r>
            <a:r>
              <a:rPr lang="en-US" baseline="-25000" dirty="0">
                <a:solidFill>
                  <a:srgbClr val="000000"/>
                </a:solidFill>
              </a:rPr>
              <a:t>2</a:t>
            </a:r>
            <a:r>
              <a:rPr lang="en-US" dirty="0">
                <a:solidFill>
                  <a:srgbClr val="000000"/>
                </a:solidFill>
              </a:rPr>
              <a:t>O</a:t>
            </a:r>
          </a:p>
        </p:txBody>
      </p:sp>
      <p:sp>
        <p:nvSpPr>
          <p:cNvPr id="3" name="TextBox 2"/>
          <p:cNvSpPr txBox="1"/>
          <p:nvPr/>
        </p:nvSpPr>
        <p:spPr>
          <a:xfrm>
            <a:off x="3344262" y="6430518"/>
            <a:ext cx="530915" cy="369332"/>
          </a:xfrm>
          <a:prstGeom prst="rect">
            <a:avLst/>
          </a:prstGeom>
          <a:noFill/>
        </p:spPr>
        <p:txBody>
          <a:bodyPr wrap="none" rtlCol="0">
            <a:spAutoFit/>
          </a:bodyPr>
          <a:lstStyle/>
          <a:p>
            <a:r>
              <a:rPr lang="en-US" dirty="0" smtClean="0"/>
              <a:t>µm</a:t>
            </a:r>
            <a:endParaRPr lang="en-US" dirty="0"/>
          </a:p>
        </p:txBody>
      </p:sp>
    </p:spTree>
    <p:extLst>
      <p:ext uri="{BB962C8B-B14F-4D97-AF65-F5344CB8AC3E}">
        <p14:creationId xmlns:p14="http://schemas.microsoft.com/office/powerpoint/2010/main" val="6628108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7110"/>
            <a:ext cx="7772400" cy="1143000"/>
          </a:xfrm>
        </p:spPr>
        <p:txBody>
          <a:bodyPr/>
          <a:lstStyle/>
          <a:p>
            <a:r>
              <a:rPr lang="en-US" dirty="0" smtClean="0"/>
              <a:t>DNB is most sensitive to change of AOD</a:t>
            </a:r>
            <a:br>
              <a:rPr lang="en-US" dirty="0" smtClean="0"/>
            </a:br>
            <a:r>
              <a:rPr lang="en-US" dirty="0" smtClean="0"/>
              <a:t>but, water vapor effect is also not negligible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000" t="51111" r="9333"/>
          <a:stretch/>
        </p:blipFill>
        <p:spPr>
          <a:xfrm>
            <a:off x="4648200" y="1657066"/>
            <a:ext cx="4402282" cy="31242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333" r="667" b="50000"/>
          <a:stretch/>
        </p:blipFill>
        <p:spPr>
          <a:xfrm>
            <a:off x="0" y="1676400"/>
            <a:ext cx="4734697" cy="3087846"/>
          </a:xfrm>
          <a:prstGeom prst="rect">
            <a:avLst/>
          </a:prstGeom>
        </p:spPr>
      </p:pic>
      <p:sp>
        <p:nvSpPr>
          <p:cNvPr id="3" name="Rectangle 2"/>
          <p:cNvSpPr/>
          <p:nvPr/>
        </p:nvSpPr>
        <p:spPr>
          <a:xfrm>
            <a:off x="542059" y="5373846"/>
            <a:ext cx="8212282" cy="1569660"/>
          </a:xfrm>
          <a:prstGeom prst="rect">
            <a:avLst/>
          </a:prstGeom>
        </p:spPr>
        <p:txBody>
          <a:bodyPr wrap="square">
            <a:spAutoFit/>
          </a:bodyPr>
          <a:lstStyle/>
          <a:p>
            <a:r>
              <a:rPr lang="en-US" sz="1600" dirty="0">
                <a:ea typeface="Helvetica" charset="0"/>
                <a:cs typeface="Helvetica" charset="0"/>
              </a:rPr>
              <a:t>The database of spectral intensity emitted from HPS, fluorescent, and LED bulbs are from </a:t>
            </a:r>
            <a:r>
              <a:rPr lang="en-US" sz="1600" dirty="0" err="1">
                <a:ea typeface="Helvetica" charset="0"/>
                <a:cs typeface="Helvetica" charset="0"/>
              </a:rPr>
              <a:t>Elvidge</a:t>
            </a:r>
            <a:r>
              <a:rPr lang="en-US" sz="1600" dirty="0">
                <a:ea typeface="Helvetica" charset="0"/>
                <a:cs typeface="Helvetica" charset="0"/>
              </a:rPr>
              <a:t> et al., (2010</a:t>
            </a:r>
            <a:r>
              <a:rPr lang="en-US" sz="1600" dirty="0" smtClean="0">
                <a:ea typeface="Helvetica" charset="0"/>
                <a:cs typeface="Helvetica" charset="0"/>
              </a:rPr>
              <a:t>).</a:t>
            </a:r>
          </a:p>
          <a:p>
            <a:endParaRPr lang="en-US" sz="1600" dirty="0">
              <a:ea typeface="Helvetica" charset="0"/>
              <a:cs typeface="Helvetica" charset="0"/>
            </a:endParaRPr>
          </a:p>
          <a:p>
            <a:r>
              <a:rPr lang="en-US" sz="1600" dirty="0"/>
              <a:t>In the U.S., high- pressure sodium lamps (HPS) are the most common type of light source used for outdoor applications (Rea et al., 2009) </a:t>
            </a:r>
          </a:p>
          <a:p>
            <a:endParaRPr lang="en-US" sz="1600" dirty="0">
              <a:ea typeface="Helvetica" charset="0"/>
              <a:cs typeface="Helvetica" charset="0"/>
            </a:endParaRPr>
          </a:p>
        </p:txBody>
      </p:sp>
    </p:spTree>
    <p:extLst>
      <p:ext uri="{BB962C8B-B14F-4D97-AF65-F5344CB8AC3E}">
        <p14:creationId xmlns:p14="http://schemas.microsoft.com/office/powerpoint/2010/main" val="1881803809"/>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7">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13205</TotalTime>
  <Words>1302</Words>
  <Application>Microsoft Macintosh PowerPoint</Application>
  <PresentationFormat>On-screen Show (4:3)</PresentationFormat>
  <Paragraphs>141</Paragraphs>
  <Slides>25</Slides>
  <Notes>13</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9" baseType="lpstr">
      <vt:lpstr>Arial Black</vt:lpstr>
      <vt:lpstr>Calibri</vt:lpstr>
      <vt:lpstr>Calibri Light</vt:lpstr>
      <vt:lpstr>Cambria Math</vt:lpstr>
      <vt:lpstr>Helvetica</vt:lpstr>
      <vt:lpstr>Helvetica Neue</vt:lpstr>
      <vt:lpstr>ＭＳ Ｐゴシック</vt:lpstr>
      <vt:lpstr>Times New Roman</vt:lpstr>
      <vt:lpstr>Wingdings</vt:lpstr>
      <vt:lpstr>Arial</vt:lpstr>
      <vt:lpstr>Default Design</vt:lpstr>
      <vt:lpstr>Presentation7</vt:lpstr>
      <vt:lpstr>2_Default Design</vt:lpstr>
      <vt:lpstr>Equation</vt:lpstr>
      <vt:lpstr>Application of DNB for air quality and fire monitoring </vt:lpstr>
      <vt:lpstr>Use of EPA Remote Sensing Information Gateway  to deliver VIIRS AOD/PM2.5 data products</vt:lpstr>
      <vt:lpstr>Summary</vt:lpstr>
      <vt:lpstr>PowerPoint Presentation</vt:lpstr>
      <vt:lpstr>PowerPoint Presentation</vt:lpstr>
      <vt:lpstr>National Ambient Air Quality Standards </vt:lpstr>
      <vt:lpstr>NAAQS uses daily and annual averages of PM2.5  Can we use DNB to estimate surface PM2.5 at night?</vt:lpstr>
      <vt:lpstr>Is DNB sensitive to aerosol, water vapor, &amp; O2 absorption ?</vt:lpstr>
      <vt:lpstr>DNB is most sensitive to change of AOD but, water vapor effect is also not negligible</vt:lpstr>
      <vt:lpstr>PM2.5 at VIIRS night overpass time is more representative daily-mean PM2.5 than at noon time (VIIRS daytime overpass)</vt:lpstr>
      <vt:lpstr>Regression analysis</vt:lpstr>
      <vt:lpstr>Leave-one-out cross validation of regression model</vt:lpstr>
      <vt:lpstr>PowerPoint Presentation</vt:lpstr>
      <vt:lpstr>First fire detection from space was from visible light at night…</vt:lpstr>
      <vt:lpstr>PowerPoint Presentation</vt:lpstr>
      <vt:lpstr>Recent work of using shortwave IR (1.6 um) for night fire detection</vt:lpstr>
      <vt:lpstr>Correction of pixel overlaps</vt:lpstr>
      <vt:lpstr>Firelight Detection Algorithm (FILDA)  Combined use of Vis + NIR + IR to detect fires</vt:lpstr>
      <vt:lpstr>PowerPoint Presentation</vt:lpstr>
      <vt:lpstr>Potential characterization of smoldering vs. flaming </vt:lpstr>
      <vt:lpstr>Potential to detect fires through clouds</vt:lpstr>
      <vt:lpstr>PowerPoint Presentation</vt:lpstr>
      <vt:lpstr>PowerPoint Presentation</vt:lpstr>
      <vt:lpstr>Case Analysis</vt:lpstr>
      <vt:lpstr>City lights enhance the signal for detecting PM2.5 changes.  </vt:lpstr>
    </vt:vector>
  </TitlesOfParts>
  <Company>Harvard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 Jacob</dc:creator>
  <cp:lastModifiedBy>Jun Wang</cp:lastModifiedBy>
  <cp:revision>263</cp:revision>
  <dcterms:created xsi:type="dcterms:W3CDTF">2010-12-26T17:33:59Z</dcterms:created>
  <dcterms:modified xsi:type="dcterms:W3CDTF">2016-06-08T15:01:28Z</dcterms:modified>
</cp:coreProperties>
</file>