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75" r:id="rId1"/>
  </p:sldMasterIdLst>
  <p:notesMasterIdLst>
    <p:notesMasterId r:id="rId11"/>
  </p:notesMasterIdLst>
  <p:handoutMasterIdLst>
    <p:handoutMasterId r:id="rId12"/>
  </p:handoutMasterIdLst>
  <p:sldIdLst>
    <p:sldId id="364" r:id="rId2"/>
    <p:sldId id="405" r:id="rId3"/>
    <p:sldId id="403" r:id="rId4"/>
    <p:sldId id="408" r:id="rId5"/>
    <p:sldId id="409" r:id="rId6"/>
    <p:sldId id="406" r:id="rId7"/>
    <p:sldId id="410" r:id="rId8"/>
    <p:sldId id="407" r:id="rId9"/>
    <p:sldId id="411" r:id="rId10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ODIN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0094" autoAdjust="0"/>
    <p:restoredTop sz="97018" autoAdjust="0"/>
  </p:normalViewPr>
  <p:slideViewPr>
    <p:cSldViewPr snapToGrid="0" snapToObjects="1" showGuides="1">
      <p:cViewPr varScale="1">
        <p:scale>
          <a:sx n="161" d="100"/>
          <a:sy n="161" d="100"/>
        </p:scale>
        <p:origin x="-5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6/3/16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2747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6/3/16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852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762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8719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8719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871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9356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8719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8719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187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4396-6A8C-43E1-A732-3B5A866A08BD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91" y="5762170"/>
            <a:ext cx="1031425" cy="10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PSS Logo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418" y="5776687"/>
            <a:ext cx="1134012" cy="10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0FA0-08B8-4485-860A-7C447DF88989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92C82-010E-4FAF-BD0D-5819506E0D48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C1-EBBB-4CA9-8861-2680BD3195B0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22A9-96B3-4CFF-A856-021A6B2E2743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2AF2-F7C0-4D38-9C69-33FD3FAE5C3B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25B3-72AC-4AA5-A4DD-A7964CB22C71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879B-5370-4B3D-8DA7-4A90D14AF61D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E228-661D-49B4-B51A-76DF58B5A183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191E-3E9B-45E4-ABAC-F03D37C9F720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A366-0FD2-46E7-91E6-75A79D70FE7D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92B7-F082-49FA-BE23-25841E129A1D}" type="datetime1">
              <a:rPr lang="en-US" smtClean="0"/>
              <a:pPr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+mj-lt"/>
              <a:ea typeface="+mn-ea"/>
              <a:cs typeface="ＭＳ Ｐゴシック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carol.c.davidson@nasa.go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id.praderas@ssaihq.com" TargetMode="External"/><Relationship Id="rId4" Type="http://schemas.openxmlformats.org/officeDocument/2006/relationships/hyperlink" Target="mailto:anhquan.d.nguyen@nasa.gov" TargetMode="External"/><Relationship Id="rId5" Type="http://schemas.openxmlformats.org/officeDocument/2006/relationships/hyperlink" Target="mailto:virginia.l.kalb@nasa.gov" TargetMode="External"/><Relationship Id="rId6" Type="http://schemas.openxmlformats.org/officeDocument/2006/relationships/hyperlink" Target="mailto:James.R.Kuyper@nasa.gov" TargetMode="External"/><Relationship Id="rId7" Type="http://schemas.openxmlformats.org/officeDocument/2006/relationships/hyperlink" Target="mailto:Maki.Jackson@gst.com" TargetMode="External"/><Relationship Id="rId8" Type="http://schemas.openxmlformats.org/officeDocument/2006/relationships/hyperlink" Target="mailto:cynthia.m.hamilton@nasa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i="1" dirty="0" smtClean="0"/>
              <a:t>Land SIPS: Data Formats and Software Updates</a:t>
            </a:r>
            <a:endParaRPr lang="en-US" sz="4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57" y="4406747"/>
            <a:ext cx="6461392" cy="1382616"/>
          </a:xfrm>
          <a:noFill/>
        </p:spPr>
        <p:txBody>
          <a:bodyPr>
            <a:normAutofit/>
          </a:bodyPr>
          <a:lstStyle/>
          <a:p>
            <a:r>
              <a:rPr lang="es-PR" sz="2900" b="1" dirty="0" smtClean="0">
                <a:solidFill>
                  <a:schemeClr val="tx1"/>
                </a:solidFill>
              </a:rPr>
              <a:t>Carol Davidson</a:t>
            </a:r>
            <a:endParaRPr lang="en-US" b="1" dirty="0" smtClean="0"/>
          </a:p>
          <a:p>
            <a:r>
              <a:rPr lang="en-US" sz="1600" b="1" dirty="0" smtClean="0">
                <a:solidFill>
                  <a:schemeClr val="tx1"/>
                </a:solidFill>
              </a:rPr>
              <a:t>Science Systems and Applications, Inc.</a:t>
            </a:r>
          </a:p>
          <a:p>
            <a:r>
              <a:rPr lang="en-US" sz="1600" b="1" dirty="0" err="1" smtClean="0">
                <a:solidFill>
                  <a:schemeClr val="tx1"/>
                </a:solidFill>
              </a:rPr>
              <a:t>Carol.C.Davidson@nasa.gov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79513" y="1022189"/>
            <a:ext cx="8955157" cy="5747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0"/>
            <a:ext cx="7629098" cy="822960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Operational Interface 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836738" y="2673350"/>
            <a:ext cx="890587" cy="5159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11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68375" y="5585605"/>
            <a:ext cx="1736725" cy="930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LP-DAAC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NSIDC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786188" y="1524000"/>
            <a:ext cx="1700212" cy="970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Ocean SIPS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L1 code repository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786188" y="3410301"/>
            <a:ext cx="1792287" cy="1117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Land </a:t>
            </a:r>
            <a:r>
              <a:rPr lang="en-US" sz="2400" dirty="0" smtClean="0">
                <a:solidFill>
                  <a:schemeClr val="tx1"/>
                </a:solidFill>
              </a:rPr>
              <a:t>SIPS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35566" y="3437838"/>
            <a:ext cx="1598750" cy="998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NASA VIIRS </a:t>
            </a:r>
            <a:r>
              <a:rPr lang="en-US" sz="2000" dirty="0">
                <a:solidFill>
                  <a:schemeClr val="tx1"/>
                </a:solidFill>
              </a:rPr>
              <a:t>Land Science Team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873872" y="1520896"/>
            <a:ext cx="1560444" cy="9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NASA VCST and GEO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925417" y="1527104"/>
            <a:ext cx="1699515" cy="1146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EDOS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L0 Processing                                     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852129" y="5505900"/>
            <a:ext cx="1560443" cy="989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LDOPE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041729" y="5587665"/>
            <a:ext cx="1500445" cy="986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LAADS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Down Arrow 56"/>
          <p:cNvSpPr/>
          <p:nvPr/>
        </p:nvSpPr>
        <p:spPr bwMode="auto">
          <a:xfrm>
            <a:off x="4509201" y="4555438"/>
            <a:ext cx="457485" cy="1032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/>
          </a:p>
        </p:txBody>
      </p:sp>
      <p:sp>
        <p:nvSpPr>
          <p:cNvPr id="90" name="TextBox 164"/>
          <p:cNvSpPr txBox="1">
            <a:spLocks noChangeArrowheads="1"/>
          </p:cNvSpPr>
          <p:nvPr/>
        </p:nvSpPr>
        <p:spPr bwMode="auto">
          <a:xfrm rot="5400000">
            <a:off x="3707723" y="4861908"/>
            <a:ext cx="11296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Arial" charset="0"/>
              </a:rPr>
              <a:t>Science Data L0 – L3/l4</a:t>
            </a:r>
            <a:endParaRPr lang="en-US" altLang="en-US" sz="1200" b="1" dirty="0">
              <a:latin typeface="Arial" charset="0"/>
            </a:endParaRPr>
          </a:p>
        </p:txBody>
      </p:sp>
      <p:sp>
        <p:nvSpPr>
          <p:cNvPr id="58" name="Left Arrow 57"/>
          <p:cNvSpPr/>
          <p:nvPr/>
        </p:nvSpPr>
        <p:spPr>
          <a:xfrm>
            <a:off x="5491715" y="1925508"/>
            <a:ext cx="1360414" cy="934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10800000">
            <a:off x="4503395" y="2494722"/>
            <a:ext cx="494681" cy="912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3600000">
            <a:off x="5946350" y="1841445"/>
            <a:ext cx="69002" cy="2051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Bent-Up Arrow 62"/>
          <p:cNvSpPr/>
          <p:nvPr/>
        </p:nvSpPr>
        <p:spPr>
          <a:xfrm rot="5400000">
            <a:off x="2040315" y="2208448"/>
            <a:ext cx="1280967" cy="221077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Bent-Up Arrow 64"/>
          <p:cNvSpPr/>
          <p:nvPr/>
        </p:nvSpPr>
        <p:spPr>
          <a:xfrm rot="10800000">
            <a:off x="1417834" y="4076235"/>
            <a:ext cx="2351936" cy="150937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eft Arrow 70"/>
          <p:cNvSpPr/>
          <p:nvPr/>
        </p:nvSpPr>
        <p:spPr>
          <a:xfrm>
            <a:off x="5542176" y="3791439"/>
            <a:ext cx="1268130" cy="934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>
            <a:off x="5558737" y="5853020"/>
            <a:ext cx="1293391" cy="395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169271" y="3106770"/>
            <a:ext cx="911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L0 Data 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2271664" y="4445450"/>
            <a:ext cx="911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Science Data </a:t>
            </a:r>
            <a:endParaRPr lang="en-US" sz="1600" b="1" dirty="0"/>
          </a:p>
        </p:txBody>
      </p:sp>
      <p:sp>
        <p:nvSpPr>
          <p:cNvPr id="91" name="TextBox 90"/>
          <p:cNvSpPr txBox="1"/>
          <p:nvPr/>
        </p:nvSpPr>
        <p:spPr>
          <a:xfrm rot="5400000">
            <a:off x="4640884" y="2849763"/>
            <a:ext cx="868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L0 Data </a:t>
            </a:r>
            <a:endParaRPr lang="en-US" sz="14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5491715" y="1402288"/>
            <a:ext cx="1516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L1B and Geo Proc. code and LUT</a:t>
            </a:r>
            <a:endParaRPr lang="en-US" sz="1400" b="1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H="1">
            <a:off x="5578475" y="2497826"/>
            <a:ext cx="1725708" cy="1039917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165"/>
          <p:cNvSpPr txBox="1">
            <a:spLocks noGrp="1" noChangeArrowheads="1"/>
          </p:cNvSpPr>
          <p:nvPr>
            <p:ph idx="1"/>
          </p:nvPr>
        </p:nvSpPr>
        <p:spPr bwMode="auto">
          <a:xfrm rot="19800000">
            <a:off x="5925806" y="2965603"/>
            <a:ext cx="12547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Arial" charset="0"/>
              </a:rPr>
              <a:t>Test Requests</a:t>
            </a:r>
            <a:endParaRPr lang="en-US" altLang="en-US" sz="1200" b="1" dirty="0"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78475" y="3809411"/>
            <a:ext cx="1273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Science  Code Delivery</a:t>
            </a:r>
            <a:endParaRPr lang="en-US" sz="1400" b="1" dirty="0"/>
          </a:p>
        </p:txBody>
      </p:sp>
      <p:cxnSp>
        <p:nvCxnSpPr>
          <p:cNvPr id="97" name="Straight Arrow Connector 96"/>
          <p:cNvCxnSpPr/>
          <p:nvPr/>
        </p:nvCxnSpPr>
        <p:spPr bwMode="auto">
          <a:xfrm flipH="1" flipV="1">
            <a:off x="5491715" y="4527901"/>
            <a:ext cx="1396587" cy="969812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 bwMode="auto">
          <a:xfrm rot="18000000">
            <a:off x="5707181" y="4437978"/>
            <a:ext cx="615553" cy="1577975"/>
          </a:xfrm>
          <a:prstGeom prst="rect">
            <a:avLst/>
          </a:prstGeom>
          <a:noFill/>
        </p:spPr>
        <p:txBody>
          <a:bodyPr vert="vert" anchor="ctr" anchorCtr="1">
            <a:spAutoFit/>
          </a:bodyPr>
          <a:lstStyle/>
          <a:p>
            <a:pPr>
              <a:defRPr/>
            </a:pPr>
            <a:r>
              <a:rPr lang="en-US" sz="1400" b="1" dirty="0" smtClean="0"/>
              <a:t>Science Test Requests</a:t>
            </a:r>
            <a:endParaRPr lang="en-US" sz="1400" b="1" dirty="0"/>
          </a:p>
        </p:txBody>
      </p:sp>
      <p:sp>
        <p:nvSpPr>
          <p:cNvPr id="100" name="TextBox 99"/>
          <p:cNvSpPr txBox="1"/>
          <p:nvPr/>
        </p:nvSpPr>
        <p:spPr bwMode="auto">
          <a:xfrm>
            <a:off x="7818763" y="4565930"/>
            <a:ext cx="615553" cy="832857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400" b="1" dirty="0" err="1" smtClean="0"/>
              <a:t>Recomm</a:t>
            </a:r>
            <a:r>
              <a:rPr lang="en-US" sz="1400" b="1" dirty="0" smtClean="0"/>
              <a:t>-</a:t>
            </a:r>
          </a:p>
          <a:p>
            <a:pPr>
              <a:defRPr/>
            </a:pPr>
            <a:r>
              <a:rPr lang="en-US" sz="1400" b="1" dirty="0" err="1" smtClean="0"/>
              <a:t>endations</a:t>
            </a:r>
            <a:endParaRPr lang="en-US" sz="1400" b="1" dirty="0"/>
          </a:p>
        </p:txBody>
      </p:sp>
      <p:sp>
        <p:nvSpPr>
          <p:cNvPr id="101" name="TextBox 100"/>
          <p:cNvSpPr txBox="1"/>
          <p:nvPr/>
        </p:nvSpPr>
        <p:spPr bwMode="auto">
          <a:xfrm>
            <a:off x="7154810" y="4454216"/>
            <a:ext cx="400050" cy="104616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400" b="1" dirty="0"/>
              <a:t>Responses</a:t>
            </a:r>
          </a:p>
        </p:txBody>
      </p:sp>
      <p:cxnSp>
        <p:nvCxnSpPr>
          <p:cNvPr id="102" name="Straight Arrow Connector 101"/>
          <p:cNvCxnSpPr/>
          <p:nvPr/>
        </p:nvCxnSpPr>
        <p:spPr bwMode="auto">
          <a:xfrm flipH="1">
            <a:off x="7451726" y="4445450"/>
            <a:ext cx="1" cy="1041772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 bwMode="auto">
          <a:xfrm flipV="1">
            <a:off x="7880352" y="4445451"/>
            <a:ext cx="0" cy="1041771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625547" y="6050912"/>
            <a:ext cx="1083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Science Data</a:t>
            </a:r>
            <a:endParaRPr lang="en-US" sz="1400" b="1" dirty="0"/>
          </a:p>
        </p:txBody>
      </p:sp>
      <p:sp>
        <p:nvSpPr>
          <p:cNvPr id="44" name="TextBox 43"/>
          <p:cNvSpPr txBox="1"/>
          <p:nvPr/>
        </p:nvSpPr>
        <p:spPr>
          <a:xfrm rot="19800000">
            <a:off x="5182419" y="2363008"/>
            <a:ext cx="1516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L1B and Geo Proc. code and LUT</a:t>
            </a:r>
            <a:endParaRPr lang="en-US" sz="1400" b="1" dirty="0"/>
          </a:p>
        </p:txBody>
      </p:sp>
      <p:sp>
        <p:nvSpPr>
          <p:cNvPr id="49" name="Left Arrow 48"/>
          <p:cNvSpPr/>
          <p:nvPr/>
        </p:nvSpPr>
        <p:spPr>
          <a:xfrm rot="16200000">
            <a:off x="3840309" y="2904232"/>
            <a:ext cx="912476" cy="934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5400000">
            <a:off x="3518913" y="2714680"/>
            <a:ext cx="93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L1A Proc. code</a:t>
            </a:r>
            <a:endParaRPr lang="en-US" sz="14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64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19" y="0"/>
            <a:ext cx="7811310" cy="8229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Data Formats: L1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047751"/>
            <a:ext cx="8852280" cy="5673724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LSIPS is transitioning to the NASA VIIRS L1 Datasets:</a:t>
            </a:r>
          </a:p>
          <a:p>
            <a:pPr lvl="1"/>
            <a:r>
              <a:rPr lang="en-US" b="1" dirty="0" smtClean="0"/>
              <a:t>L1A</a:t>
            </a:r>
          </a:p>
          <a:p>
            <a:pPr lvl="2"/>
            <a:r>
              <a:rPr lang="en-US" b="1" dirty="0" smtClean="0"/>
              <a:t>Uses L0 PDS files supplied by EDOS</a:t>
            </a:r>
          </a:p>
          <a:p>
            <a:pPr lvl="1"/>
            <a:r>
              <a:rPr lang="en-US" b="1" dirty="0" smtClean="0"/>
              <a:t>Geolocation</a:t>
            </a:r>
          </a:p>
          <a:p>
            <a:pPr lvl="1"/>
            <a:r>
              <a:rPr lang="en-US" b="1" dirty="0" smtClean="0"/>
              <a:t>L1B</a:t>
            </a:r>
          </a:p>
          <a:p>
            <a:pPr lvl="2"/>
            <a:r>
              <a:rPr lang="en-US" b="1" dirty="0" smtClean="0"/>
              <a:t>Very different from </a:t>
            </a:r>
            <a:r>
              <a:rPr lang="en-US" b="1" dirty="0" err="1" smtClean="0"/>
              <a:t>SDRs</a:t>
            </a:r>
            <a:endParaRPr lang="en-US" b="1" dirty="0" smtClean="0"/>
          </a:p>
          <a:p>
            <a:pPr lvl="2"/>
            <a:r>
              <a:rPr lang="en-US" b="1" dirty="0" smtClean="0"/>
              <a:t>More like MODIS L1B</a:t>
            </a:r>
          </a:p>
          <a:p>
            <a:pPr lvl="2"/>
            <a:r>
              <a:rPr lang="en-US" b="1" dirty="0" smtClean="0"/>
              <a:t>No Geolocation datasets, only </a:t>
            </a:r>
            <a:r>
              <a:rPr lang="en-US" b="1" dirty="0" err="1" smtClean="0"/>
              <a:t>GRing</a:t>
            </a:r>
            <a:r>
              <a:rPr lang="en-US" b="1" dirty="0" smtClean="0"/>
              <a:t> and </a:t>
            </a:r>
            <a:r>
              <a:rPr lang="en-US" b="1" dirty="0" err="1" smtClean="0"/>
              <a:t>BoundingCoordinate</a:t>
            </a:r>
            <a:r>
              <a:rPr lang="en-US" b="1" dirty="0" smtClean="0"/>
              <a:t> metadata attributes.</a:t>
            </a:r>
          </a:p>
          <a:p>
            <a:r>
              <a:rPr lang="en-US" b="1" dirty="0" smtClean="0"/>
              <a:t>Data format: netCDF4.2/</a:t>
            </a:r>
            <a:r>
              <a:rPr lang="en-US" b="1" dirty="0" smtClean="0">
                <a:solidFill>
                  <a:srgbClr val="000000"/>
                </a:solidFill>
              </a:rPr>
              <a:t>HDF5</a:t>
            </a:r>
          </a:p>
          <a:p>
            <a:pPr lvl="1"/>
            <a:r>
              <a:rPr lang="en-US" b="1" dirty="0" smtClean="0"/>
              <a:t>CF-1.6 Convention</a:t>
            </a:r>
          </a:p>
          <a:p>
            <a:r>
              <a:rPr lang="en-US" b="1" dirty="0" smtClean="0"/>
              <a:t>6-minute Granules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19" y="0"/>
            <a:ext cx="7811310" cy="8229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Data Formats: L2 Swath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047751"/>
            <a:ext cx="8852280" cy="5673724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Is your Swath data going to LP DAAC or NSIDC?</a:t>
            </a:r>
          </a:p>
          <a:p>
            <a:pPr lvl="1"/>
            <a:r>
              <a:rPr lang="en-US" b="1" dirty="0" smtClean="0"/>
              <a:t>YES:</a:t>
            </a:r>
          </a:p>
          <a:p>
            <a:pPr lvl="2"/>
            <a:r>
              <a:rPr lang="en-US" b="1" dirty="0" smtClean="0"/>
              <a:t>Data format: netCDF4.2/</a:t>
            </a:r>
            <a:r>
              <a:rPr lang="en-US" b="1" dirty="0" smtClean="0">
                <a:solidFill>
                  <a:srgbClr val="000000"/>
                </a:solidFill>
              </a:rPr>
              <a:t>HDF5</a:t>
            </a:r>
          </a:p>
          <a:p>
            <a:pPr lvl="2"/>
            <a:r>
              <a:rPr lang="en-US" b="1" dirty="0" smtClean="0"/>
              <a:t>CF-1.6 Convention</a:t>
            </a:r>
          </a:p>
          <a:p>
            <a:pPr lvl="2"/>
            <a:r>
              <a:rPr lang="en-US" b="1" dirty="0" smtClean="0"/>
              <a:t>Meets metadata requirements defined by </a:t>
            </a:r>
            <a:r>
              <a:rPr lang="en-US" b="1" dirty="0" err="1" smtClean="0"/>
              <a:t>DAACs</a:t>
            </a:r>
            <a:r>
              <a:rPr lang="en-US" b="1" dirty="0" smtClean="0"/>
              <a:t> and LDOPE</a:t>
            </a:r>
          </a:p>
          <a:p>
            <a:pPr lvl="2"/>
            <a:r>
              <a:rPr lang="en-US" b="1" dirty="0" smtClean="0"/>
              <a:t>Needs metadata xml file as well for ingest at DAAC</a:t>
            </a:r>
          </a:p>
          <a:p>
            <a:pPr lvl="1"/>
            <a:r>
              <a:rPr lang="en-US" b="1" dirty="0" smtClean="0"/>
              <a:t>NO:</a:t>
            </a:r>
          </a:p>
          <a:p>
            <a:pPr lvl="2"/>
            <a:r>
              <a:rPr lang="en-US" b="1" dirty="0" smtClean="0"/>
              <a:t>Data format: </a:t>
            </a:r>
            <a:r>
              <a:rPr lang="en-US" b="1" dirty="0" err="1" smtClean="0"/>
              <a:t>SCF’s</a:t>
            </a:r>
            <a:r>
              <a:rPr lang="en-US" b="1" dirty="0" smtClean="0"/>
              <a:t> choice.  </a:t>
            </a:r>
          </a:p>
          <a:p>
            <a:pPr lvl="3"/>
            <a:r>
              <a:rPr lang="en-US" b="1" dirty="0" smtClean="0"/>
              <a:t>HDF4 (for now)</a:t>
            </a:r>
          </a:p>
          <a:p>
            <a:pPr lvl="3"/>
            <a:r>
              <a:rPr lang="en-US" b="1" dirty="0" smtClean="0"/>
              <a:t>netCDF4.2/</a:t>
            </a:r>
            <a:r>
              <a:rPr lang="en-US" b="1" dirty="0" smtClean="0">
                <a:solidFill>
                  <a:srgbClr val="000000"/>
                </a:solidFill>
              </a:rPr>
              <a:t>HDF5</a:t>
            </a:r>
          </a:p>
          <a:p>
            <a:pPr lvl="2"/>
            <a:r>
              <a:rPr lang="en-US" b="1" dirty="0" smtClean="0"/>
              <a:t>Meets metadata requirements needed for MODAPS/LAADS and LDOPE</a:t>
            </a:r>
          </a:p>
          <a:p>
            <a:r>
              <a:rPr lang="en-US" b="1" dirty="0" smtClean="0"/>
              <a:t>All swath products are 6-minute granules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19" y="0"/>
            <a:ext cx="7811310" cy="8229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Data Formats: Gridded Products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047751"/>
            <a:ext cx="8852280" cy="5673724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Is your L2G, L3 Daily L3 </a:t>
            </a:r>
            <a:r>
              <a:rPr lang="en-US" b="1" dirty="0" err="1" smtClean="0"/>
              <a:t>n</a:t>
            </a:r>
            <a:r>
              <a:rPr lang="en-US" b="1" dirty="0" smtClean="0"/>
              <a:t>-day or L3 CMG product going to LP DAAC or NSIDC?</a:t>
            </a:r>
          </a:p>
          <a:p>
            <a:pPr lvl="1"/>
            <a:r>
              <a:rPr lang="en-US" b="1" dirty="0" smtClean="0"/>
              <a:t>YES:</a:t>
            </a:r>
          </a:p>
          <a:p>
            <a:pPr lvl="2"/>
            <a:r>
              <a:rPr lang="en-US" b="1" dirty="0" smtClean="0"/>
              <a:t>Data format: HDF5-EOS</a:t>
            </a:r>
          </a:p>
          <a:p>
            <a:pPr lvl="2"/>
            <a:r>
              <a:rPr lang="en-US" b="1" dirty="0" smtClean="0"/>
              <a:t>Meets metadata requirements defined by </a:t>
            </a:r>
            <a:r>
              <a:rPr lang="en-US" b="1" dirty="0" err="1" smtClean="0"/>
              <a:t>DAACs</a:t>
            </a:r>
            <a:r>
              <a:rPr lang="en-US" b="1" dirty="0" smtClean="0"/>
              <a:t> and LDOPE</a:t>
            </a:r>
          </a:p>
          <a:p>
            <a:pPr lvl="1"/>
            <a:r>
              <a:rPr lang="en-US" b="1" dirty="0" smtClean="0"/>
              <a:t>NO:</a:t>
            </a:r>
          </a:p>
          <a:p>
            <a:pPr lvl="2"/>
            <a:r>
              <a:rPr lang="en-US" b="1" dirty="0" smtClean="0"/>
              <a:t>Data format: </a:t>
            </a:r>
            <a:r>
              <a:rPr lang="en-US" b="1" dirty="0" err="1" smtClean="0"/>
              <a:t>SCF’s</a:t>
            </a:r>
            <a:r>
              <a:rPr lang="en-US" b="1" dirty="0" smtClean="0"/>
              <a:t> choice.  </a:t>
            </a:r>
          </a:p>
          <a:p>
            <a:pPr lvl="3"/>
            <a:r>
              <a:rPr lang="en-US" b="1" dirty="0" smtClean="0"/>
              <a:t>HDF4-EOS (for now)</a:t>
            </a:r>
          </a:p>
          <a:p>
            <a:pPr lvl="3"/>
            <a:r>
              <a:rPr lang="en-US" b="1" dirty="0" smtClean="0"/>
              <a:t>HDF5-EOS</a:t>
            </a:r>
          </a:p>
          <a:p>
            <a:pPr lvl="2"/>
            <a:r>
              <a:rPr lang="en-US" b="1" dirty="0" smtClean="0"/>
              <a:t>Meets metadata requirements needed for MODAPS/LAADS and LDOPE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0"/>
            <a:ext cx="7629098" cy="8229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Software Updates Overview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58661" y="1092289"/>
            <a:ext cx="2179740" cy="110344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 dirty="0" smtClean="0"/>
              <a:t>SCF Obtains latest tagged version of code package*</a:t>
            </a:r>
            <a:endParaRPr lang="en-US" altLang="en-US" sz="1600" b="1" dirty="0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2619697" y="5712853"/>
            <a:ext cx="3786428" cy="91990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 dirty="0" smtClean="0"/>
              <a:t>New version of PGE submitted to CM for tagging, then onto Science Test if needed/requested.</a:t>
            </a:r>
            <a:endParaRPr lang="en-US" altLang="en-US" sz="1400" dirty="0">
              <a:latin typeface="Times New Roman" pitchFamily="18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619697" y="4256742"/>
            <a:ext cx="3786428" cy="110519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 dirty="0" smtClean="0"/>
              <a:t>LSIPS SSTG integrates, compiles and tests code package from SCF.  Test results are shared with SCF as needed/requested to verify code integration.</a:t>
            </a:r>
            <a:endParaRPr lang="en-US" altLang="en-US" sz="1600" b="1" dirty="0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rot="16200000">
            <a:off x="2827118" y="1162522"/>
            <a:ext cx="225051" cy="1002481"/>
          </a:xfrm>
          <a:prstGeom prst="downArrow">
            <a:avLst>
              <a:gd name="adj1" fmla="val 50000"/>
              <a:gd name="adj2" fmla="val 79444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3440884" y="1092290"/>
            <a:ext cx="2367657" cy="110344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 dirty="0" smtClean="0"/>
              <a:t>SCF modifies and tests code changes and prepares updates for delivery to LSIPS SSTG. </a:t>
            </a:r>
            <a:endParaRPr lang="en-US" altLang="en-US" sz="1600" b="1" dirty="0">
              <a:latin typeface="Times New Roman" pitchFamily="18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619697" y="2452581"/>
            <a:ext cx="3786428" cy="140520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 dirty="0" smtClean="0"/>
              <a:t>SCF sends code package with test inputs/outputs to LSIPS SSTG Lead. Delivery notice via email to </a:t>
            </a:r>
            <a:r>
              <a:rPr lang="en-US" altLang="en-US" sz="1600" b="1" dirty="0" smtClean="0">
                <a:hlinkClick r:id="rId3"/>
              </a:rPr>
              <a:t>carol.c.davidson@nasa.gov</a:t>
            </a:r>
            <a:r>
              <a:rPr lang="en-US" altLang="en-US" sz="1600" b="1" dirty="0" smtClean="0"/>
              <a:t> with location and notes on package changes.</a:t>
            </a:r>
          </a:p>
          <a:p>
            <a:pPr algn="ctr"/>
            <a:endParaRPr lang="en-US" altLang="en-US" sz="1600" b="1" dirty="0">
              <a:latin typeface="Times New Roman" pitchFamily="18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698580" y="1092290"/>
            <a:ext cx="2118920" cy="110344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600" b="1" dirty="0" smtClean="0"/>
              <a:t>Prior to delivery, SCF compiles and executes on LSIPS development machine: npp1.</a:t>
            </a:r>
            <a:endParaRPr lang="en-US" altLang="en-US" sz="1600" b="1" dirty="0">
              <a:latin typeface="Times New Roman" pitchFamily="18" charset="0"/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 rot="16200000">
            <a:off x="6141036" y="1258618"/>
            <a:ext cx="225051" cy="890037"/>
          </a:xfrm>
          <a:prstGeom prst="downArrow">
            <a:avLst>
              <a:gd name="adj1" fmla="val 50000"/>
              <a:gd name="adj2" fmla="val 79444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6454" y="6478866"/>
            <a:ext cx="2877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*If update to existing PGE. </a:t>
            </a:r>
            <a:endParaRPr lang="en-US" sz="1400" dirty="0"/>
          </a:p>
        </p:txBody>
      </p:sp>
      <p:sp>
        <p:nvSpPr>
          <p:cNvPr id="23" name="Bent Arrow 22"/>
          <p:cNvSpPr/>
          <p:nvPr/>
        </p:nvSpPr>
        <p:spPr>
          <a:xfrm flipH="1" flipV="1">
            <a:off x="6406125" y="2195738"/>
            <a:ext cx="771826" cy="967521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464528" y="3857789"/>
            <a:ext cx="205084" cy="39895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4464528" y="5361933"/>
            <a:ext cx="205084" cy="3509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62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19" y="0"/>
            <a:ext cx="7811310" cy="8229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Software Updates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047751"/>
            <a:ext cx="8852280" cy="5673724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Detailed instructions for obtaining, updating, compiling, testing and delivering code changes are in the document:</a:t>
            </a:r>
          </a:p>
          <a:p>
            <a:pPr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2400" b="1" i="1" dirty="0" smtClean="0"/>
              <a:t>Science Software Updates in the Land </a:t>
            </a:r>
            <a:r>
              <a:rPr lang="en-US" sz="2400" b="1" i="1" dirty="0" err="1" smtClean="0"/>
              <a:t>SIPS.docx</a:t>
            </a:r>
            <a:endParaRPr lang="en-US" sz="2400" b="1" i="1" dirty="0" smtClean="0"/>
          </a:p>
          <a:p>
            <a:pPr algn="ctr">
              <a:buNone/>
            </a:pPr>
            <a:endParaRPr lang="en-US" sz="2400" b="1" i="1" dirty="0" smtClean="0"/>
          </a:p>
          <a:p>
            <a:r>
              <a:rPr lang="en-US" b="1" dirty="0" smtClean="0"/>
              <a:t>Instructions for obtaining access to the NASA machine are in the document:</a:t>
            </a:r>
          </a:p>
          <a:p>
            <a:pPr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2400" b="1" i="1" dirty="0" smtClean="0"/>
              <a:t>AccountAccess_V3.docx</a:t>
            </a:r>
          </a:p>
          <a:p>
            <a:pPr algn="ctr">
              <a:buNone/>
            </a:pPr>
            <a:endParaRPr lang="en-US" sz="2400" b="1" i="1" dirty="0" smtClean="0"/>
          </a:p>
          <a:p>
            <a:r>
              <a:rPr lang="en-US" b="1" dirty="0" smtClean="0"/>
              <a:t>Contact LSIPS SSTG Lead for copies of both.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19" y="0"/>
            <a:ext cx="7811310" cy="8229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Software Updates, additional notes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047751"/>
            <a:ext cx="8852280" cy="5673724"/>
          </a:xfrm>
          <a:noFill/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SDPToolkit</a:t>
            </a:r>
            <a:r>
              <a:rPr lang="en-US" b="1" dirty="0" smtClean="0"/>
              <a:t> In use for </a:t>
            </a:r>
            <a:r>
              <a:rPr lang="en-US" b="1" dirty="0" smtClean="0">
                <a:solidFill>
                  <a:srgbClr val="000000"/>
                </a:solidFill>
              </a:rPr>
              <a:t>HDF </a:t>
            </a:r>
            <a:r>
              <a:rPr lang="en-US" b="1" dirty="0" smtClean="0"/>
              <a:t>library functions at LSIPS, but not the MODIS </a:t>
            </a:r>
            <a:r>
              <a:rPr lang="en-US" b="1" dirty="0" err="1" smtClean="0"/>
              <a:t>PGSToolkit</a:t>
            </a:r>
            <a:endParaRPr lang="en-US" b="1" dirty="0" smtClean="0"/>
          </a:p>
          <a:p>
            <a:pPr lvl="1"/>
            <a:r>
              <a:rPr lang="en-US" b="1" dirty="0" err="1" smtClean="0"/>
              <a:t>PGSToolkit</a:t>
            </a:r>
            <a:r>
              <a:rPr lang="en-US" b="1" dirty="0" smtClean="0"/>
              <a:t> library functions need to be removed</a:t>
            </a:r>
          </a:p>
          <a:p>
            <a:r>
              <a:rPr lang="en-US" b="1" dirty="0" smtClean="0"/>
              <a:t>LSIPS uses 64-bit machines</a:t>
            </a:r>
          </a:p>
          <a:p>
            <a:r>
              <a:rPr lang="en-US" b="1" dirty="0" smtClean="0"/>
              <a:t>HDF5 functions in LSIPS OPS Libraries</a:t>
            </a:r>
          </a:p>
          <a:p>
            <a:pPr lvl="1"/>
            <a:r>
              <a:rPr lang="en-US" b="1" dirty="0" smtClean="0"/>
              <a:t>For reading in NASA VIIRS L1B and Geolocation</a:t>
            </a:r>
          </a:p>
          <a:p>
            <a:pPr lvl="1"/>
            <a:r>
              <a:rPr lang="en-US" b="1" dirty="0" smtClean="0"/>
              <a:t>Primarily supports IDPS heritage codes </a:t>
            </a:r>
          </a:p>
          <a:p>
            <a:pPr lvl="1"/>
            <a:r>
              <a:rPr lang="en-US" b="1" dirty="0" smtClean="0"/>
              <a:t>May be useful to others</a:t>
            </a:r>
          </a:p>
          <a:p>
            <a:r>
              <a:rPr lang="en-US" b="1" dirty="0" smtClean="0"/>
              <a:t>Make sure your code is ready to work with correct input/output format</a:t>
            </a:r>
          </a:p>
          <a:p>
            <a:pPr lvl="1"/>
            <a:r>
              <a:rPr lang="en-US" b="1" dirty="0" smtClean="0"/>
              <a:t>netCDF4.2/</a:t>
            </a:r>
            <a:r>
              <a:rPr lang="en-US" b="1" dirty="0" smtClean="0">
                <a:solidFill>
                  <a:srgbClr val="000000"/>
                </a:solidFill>
              </a:rPr>
              <a:t>HDF5 </a:t>
            </a:r>
            <a:r>
              <a:rPr lang="en-US" b="1" dirty="0" smtClean="0"/>
              <a:t>for L1s</a:t>
            </a:r>
          </a:p>
          <a:p>
            <a:pPr lvl="1"/>
            <a:r>
              <a:rPr lang="en-US" b="1" dirty="0" smtClean="0"/>
              <a:t>Mixed types for swath and gridded</a:t>
            </a:r>
          </a:p>
          <a:p>
            <a:pPr lvl="2"/>
            <a:r>
              <a:rPr lang="en-US" b="1" dirty="0" smtClean="0"/>
              <a:t>Double check format types with LSIPS SSTG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19" y="0"/>
            <a:ext cx="7811310" cy="8229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LSIPS SSTG &amp; Data Production Team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113" y="1047751"/>
            <a:ext cx="7931316" cy="5308599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Science Software Transfer Group (SSTG) Development and Integration Team:</a:t>
            </a:r>
          </a:p>
          <a:p>
            <a:pPr lvl="1"/>
            <a:r>
              <a:rPr lang="en-US" b="1" dirty="0" smtClean="0"/>
              <a:t>Cid </a:t>
            </a:r>
            <a:r>
              <a:rPr lang="en-US" b="1" dirty="0" err="1" smtClean="0"/>
              <a:t>Praderas</a:t>
            </a:r>
            <a:r>
              <a:rPr lang="en-US" b="1" dirty="0" smtClean="0"/>
              <a:t>, </a:t>
            </a:r>
            <a:r>
              <a:rPr lang="en-US" b="1" dirty="0" smtClean="0">
                <a:hlinkClick r:id="rId3"/>
              </a:rPr>
              <a:t>cid.praderas</a:t>
            </a:r>
            <a:r>
              <a:rPr lang="en-US" b="1" dirty="0" smtClean="0">
                <a:hlinkClick r:id="rId3"/>
              </a:rPr>
              <a:t>@</a:t>
            </a:r>
            <a:r>
              <a:rPr lang="en-US" b="1" dirty="0" smtClean="0">
                <a:hlinkClick r:id="rId3"/>
              </a:rPr>
              <a:t>ssaihq.com</a:t>
            </a:r>
            <a:endParaRPr lang="en-US" b="1" dirty="0" smtClean="0"/>
          </a:p>
          <a:p>
            <a:pPr lvl="1"/>
            <a:r>
              <a:rPr lang="en-US" b="1" dirty="0" err="1" smtClean="0"/>
              <a:t>Anhquan</a:t>
            </a:r>
            <a:r>
              <a:rPr lang="en-US" b="1" dirty="0" smtClean="0"/>
              <a:t> </a:t>
            </a:r>
            <a:r>
              <a:rPr lang="en-US" b="1" dirty="0" smtClean="0"/>
              <a:t>Nguyen, </a:t>
            </a:r>
            <a:r>
              <a:rPr lang="en-US" b="1" dirty="0" smtClean="0">
                <a:hlinkClick r:id="rId4"/>
              </a:rPr>
              <a:t>anhquan.d.nguyen</a:t>
            </a:r>
            <a:r>
              <a:rPr lang="en-US" b="1" dirty="0" smtClean="0">
                <a:hlinkClick r:id="rId4"/>
              </a:rPr>
              <a:t>@</a:t>
            </a:r>
            <a:r>
              <a:rPr lang="en-US" b="1" dirty="0" smtClean="0">
                <a:hlinkClick r:id="rId4"/>
              </a:rPr>
              <a:t>nasa.gov</a:t>
            </a:r>
            <a:endParaRPr lang="en-US" b="1" dirty="0" smtClean="0"/>
          </a:p>
          <a:p>
            <a:pPr lvl="1"/>
            <a:r>
              <a:rPr lang="en-US" b="1" dirty="0" smtClean="0"/>
              <a:t>Virginia Kalb, </a:t>
            </a:r>
            <a:r>
              <a:rPr lang="en-US" b="1" dirty="0" smtClean="0">
                <a:hlinkClick r:id="rId5"/>
              </a:rPr>
              <a:t>virginia.l.kalb@</a:t>
            </a:r>
            <a:r>
              <a:rPr lang="en-US" b="1" dirty="0" smtClean="0">
                <a:hlinkClick r:id="rId5"/>
              </a:rPr>
              <a:t>nasa.gov</a:t>
            </a:r>
            <a:endParaRPr lang="en-US" b="1" dirty="0" smtClean="0"/>
          </a:p>
          <a:p>
            <a:pPr lvl="1"/>
            <a:r>
              <a:rPr lang="en-US" b="1" dirty="0" smtClean="0"/>
              <a:t>James </a:t>
            </a:r>
            <a:r>
              <a:rPr lang="en-US" b="1" dirty="0" err="1" smtClean="0"/>
              <a:t>Kuyper</a:t>
            </a:r>
            <a:r>
              <a:rPr lang="en-US" b="1" dirty="0" smtClean="0"/>
              <a:t>, </a:t>
            </a:r>
            <a:r>
              <a:rPr lang="en-US" b="1" dirty="0" smtClean="0">
                <a:hlinkClick r:id="rId6"/>
              </a:rPr>
              <a:t>James.R.Kuyper</a:t>
            </a:r>
            <a:r>
              <a:rPr lang="en-US" b="1" dirty="0" smtClean="0">
                <a:hlinkClick r:id="rId6"/>
              </a:rPr>
              <a:t>@</a:t>
            </a:r>
            <a:r>
              <a:rPr lang="en-US" b="1" dirty="0" smtClean="0">
                <a:hlinkClick r:id="rId6"/>
              </a:rPr>
              <a:t>nasa.gov</a:t>
            </a:r>
            <a:endParaRPr lang="en-US" b="1" dirty="0" smtClean="0"/>
          </a:p>
          <a:p>
            <a:pPr lvl="1"/>
            <a:r>
              <a:rPr lang="en-US" b="1" dirty="0" smtClean="0"/>
              <a:t>Maki </a:t>
            </a:r>
            <a:r>
              <a:rPr lang="en-US" b="1" dirty="0" smtClean="0"/>
              <a:t>Jackson, </a:t>
            </a:r>
            <a:r>
              <a:rPr lang="en-US" b="1" dirty="0" smtClean="0">
                <a:hlinkClick r:id="rId7"/>
              </a:rPr>
              <a:t>Maki.Jackson</a:t>
            </a:r>
            <a:r>
              <a:rPr lang="en-US" b="1" dirty="0" smtClean="0">
                <a:hlinkClick r:id="rId7"/>
              </a:rPr>
              <a:t>@</a:t>
            </a:r>
            <a:r>
              <a:rPr lang="en-US" b="1" dirty="0" smtClean="0">
                <a:hlinkClick r:id="rId7"/>
              </a:rPr>
              <a:t>gst.com</a:t>
            </a:r>
            <a:endParaRPr lang="en-US" b="1" dirty="0" smtClean="0"/>
          </a:p>
          <a:p>
            <a:r>
              <a:rPr lang="en-US" b="1" dirty="0" smtClean="0"/>
              <a:t>Data Production and Archive:</a:t>
            </a:r>
          </a:p>
          <a:p>
            <a:pPr lvl="1"/>
            <a:r>
              <a:rPr lang="en-US" b="1" dirty="0" smtClean="0"/>
              <a:t>Cynthia Hamilton, </a:t>
            </a:r>
            <a:r>
              <a:rPr lang="en-US" b="1" dirty="0" smtClean="0">
                <a:hlinkClick r:id="rId8"/>
              </a:rPr>
              <a:t>cynthia.m.hamilton@</a:t>
            </a:r>
            <a:r>
              <a:rPr lang="en-US" b="1" dirty="0" smtClean="0">
                <a:hlinkClick r:id="rId8"/>
              </a:rPr>
              <a:t>nasa.gov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NPP_FOR.potx</Template>
  <TotalTime>3749</TotalTime>
  <Words>643</Words>
  <Application>Microsoft Macintosh PowerPoint</Application>
  <PresentationFormat>On-screen Show (4:3)</PresentationFormat>
  <Paragraphs>121</Paragraphs>
  <Slides>9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NPP_FOR</vt:lpstr>
      <vt:lpstr>Land SIPS: Data Formats and Software Updates</vt:lpstr>
      <vt:lpstr>Operational Interface </vt:lpstr>
      <vt:lpstr>Data Formats: L1</vt:lpstr>
      <vt:lpstr>Data Formats: L2 Swath</vt:lpstr>
      <vt:lpstr>Data Formats: Gridded Products</vt:lpstr>
      <vt:lpstr>Software Updates Overview</vt:lpstr>
      <vt:lpstr>Software Updates</vt:lpstr>
      <vt:lpstr>Software Updates, additional notes</vt:lpstr>
      <vt:lpstr>LSIPS SSTG &amp; Data Production Team</vt:lpstr>
    </vt:vector>
  </TitlesOfParts>
  <Company>Lockheed Martin IS&amp;GS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Richard Ullman</dc:creator>
  <cp:lastModifiedBy>Carol Davidson</cp:lastModifiedBy>
  <cp:revision>324</cp:revision>
  <cp:lastPrinted>2016-06-03T14:06:13Z</cp:lastPrinted>
  <dcterms:created xsi:type="dcterms:W3CDTF">2016-06-03T12:59:14Z</dcterms:created>
  <dcterms:modified xsi:type="dcterms:W3CDTF">2016-06-03T14:14:18Z</dcterms:modified>
</cp:coreProperties>
</file>